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31.xml" ContentType="application/vnd.openxmlformats-officedocument.drawingml.chart+xml"/>
  <Override PartName="/ppt/diagrams/colors8.xml" ContentType="application/vnd.openxmlformats-officedocument.drawingml.diagramColor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drawing3.xml" ContentType="application/vnd.ms-office.drawingml.diagramDrawing+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charts/chart4.xml" ContentType="application/vnd.openxmlformats-officedocument.drawingml.chart+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charts/chart23.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8" r:id="rId2"/>
    <p:sldId id="262" r:id="rId3"/>
    <p:sldId id="263" r:id="rId4"/>
    <p:sldId id="264" r:id="rId5"/>
    <p:sldId id="265" r:id="rId6"/>
    <p:sldId id="266" r:id="rId7"/>
    <p:sldId id="290"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91" r:id="rId21"/>
    <p:sldId id="279" r:id="rId22"/>
    <p:sldId id="280" r:id="rId23"/>
    <p:sldId id="281" r:id="rId24"/>
    <p:sldId id="282" r:id="rId25"/>
    <p:sldId id="283" r:id="rId26"/>
    <p:sldId id="284" r:id="rId27"/>
    <p:sldId id="285" r:id="rId28"/>
    <p:sldId id="288" r:id="rId29"/>
    <p:sldId id="289" r:id="rId30"/>
    <p:sldId id="336" r:id="rId31"/>
    <p:sldId id="337" r:id="rId32"/>
    <p:sldId id="338" r:id="rId33"/>
    <p:sldId id="339" r:id="rId34"/>
    <p:sldId id="341" r:id="rId35"/>
    <p:sldId id="342" r:id="rId36"/>
    <p:sldId id="343" r:id="rId37"/>
    <p:sldId id="344" r:id="rId38"/>
    <p:sldId id="345" r:id="rId39"/>
    <p:sldId id="346" r:id="rId40"/>
    <p:sldId id="347" r:id="rId41"/>
    <p:sldId id="348" r:id="rId42"/>
    <p:sldId id="349" r:id="rId43"/>
    <p:sldId id="340" r:id="rId44"/>
    <p:sldId id="312" r:id="rId45"/>
    <p:sldId id="331" r:id="rId46"/>
    <p:sldId id="332" r:id="rId47"/>
    <p:sldId id="333" r:id="rId48"/>
    <p:sldId id="324" r:id="rId49"/>
    <p:sldId id="325" r:id="rId50"/>
    <p:sldId id="326" r:id="rId51"/>
    <p:sldId id="334" r:id="rId5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6B5"/>
    <a:srgbClr val="336600"/>
    <a:srgbClr val="D0889D"/>
    <a:srgbClr val="FFCCCC"/>
    <a:srgbClr val="C197A3"/>
    <a:srgbClr val="CC00FF"/>
    <a:srgbClr val="9EB786"/>
    <a:srgbClr val="FFFF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4" autoAdjust="0"/>
    <p:restoredTop sz="94660"/>
  </p:normalViewPr>
  <p:slideViewPr>
    <p:cSldViewPr>
      <p:cViewPr>
        <p:scale>
          <a:sx n="60" d="100"/>
          <a:sy n="60" d="100"/>
        </p:scale>
        <p:origin x="-948" y="3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usuario\Mis%20documentos\tesis%20ultimo\PROYECTO%20DE%20GRADO%20LEON%20CARLOS\ultimo%20martes\resultado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26"/>
  <c:chart>
    <c:title>
      <c:layout/>
    </c:title>
    <c:plotArea>
      <c:layout/>
      <c:pieChart>
        <c:varyColors val="1"/>
        <c:ser>
          <c:idx val="0"/>
          <c:order val="0"/>
          <c:tx>
            <c:strRef>
              <c:f>Hoja1!$B$1</c:f>
              <c:strCache>
                <c:ptCount val="1"/>
                <c:pt idx="0">
                  <c:v>PREGUNTA 1</c:v>
                </c:pt>
              </c:strCache>
            </c:strRef>
          </c:tx>
          <c:dPt>
            <c:idx val="0"/>
            <c:spPr>
              <a:solidFill>
                <a:srgbClr val="0070C0"/>
              </a:solidFill>
            </c:spPr>
          </c:dPt>
          <c:dLbls>
            <c:dLbl>
              <c:idx val="0"/>
              <c:spPr/>
              <c:txPr>
                <a:bodyPr/>
                <a:lstStyle/>
                <a:p>
                  <a:pPr>
                    <a:defRPr sz="2400">
                      <a:solidFill>
                        <a:schemeClr val="tx1"/>
                      </a:solidFill>
                    </a:defRPr>
                  </a:pPr>
                  <a:endParaRPr lang="es-ES"/>
                </a:p>
              </c:txPr>
            </c:dLbl>
            <c:txPr>
              <a:bodyPr/>
              <a:lstStyle/>
              <a:p>
                <a:pPr>
                  <a:defRPr sz="2400">
                    <a:solidFill>
                      <a:schemeClr val="bg1"/>
                    </a:solidFill>
                  </a:defRPr>
                </a:pPr>
                <a:endParaRPr lang="es-ES"/>
              </a:p>
            </c:txPr>
            <c:showCatName val="1"/>
            <c:showPercent val="1"/>
            <c:showLeaderLines val="1"/>
          </c:dLbls>
          <c:cat>
            <c:strRef>
              <c:f>Hoja1!$A$2:$A$5</c:f>
              <c:strCache>
                <c:ptCount val="2"/>
                <c:pt idx="0">
                  <c:v>SI</c:v>
                </c:pt>
                <c:pt idx="1">
                  <c:v>NO </c:v>
                </c:pt>
              </c:strCache>
            </c:strRef>
          </c:cat>
          <c:val>
            <c:numRef>
              <c:f>Hoja1!$B$2:$B$5</c:f>
              <c:numCache>
                <c:formatCode>General</c:formatCode>
                <c:ptCount val="4"/>
                <c:pt idx="0">
                  <c:v>75</c:v>
                </c:pt>
                <c:pt idx="1">
                  <c:v>25</c:v>
                </c:pt>
              </c:numCache>
            </c:numRef>
          </c:val>
        </c:ser>
        <c:dLbls>
          <c:showCatName val="1"/>
          <c:showPercent val="1"/>
        </c:dLbls>
        <c:firstSliceAng val="0"/>
      </c:pieChart>
    </c:plotArea>
    <c:plotVisOnly val="1"/>
  </c:chart>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SEGUNDA EVALUACIÓN</a:t>
            </a:r>
            <a:endParaRPr lang="es-ES"/>
          </a:p>
        </c:rich>
      </c:tx>
      <c:layout>
        <c:manualLayout>
          <c:xMode val="edge"/>
          <c:yMode val="edge"/>
          <c:x val="0.18620545073375272"/>
          <c:y val="4.2232277526395218E-2"/>
        </c:manualLayout>
      </c:layout>
    </c:title>
    <c:view3D>
      <c:rAngAx val="1"/>
    </c:view3D>
    <c:plotArea>
      <c:layout/>
      <c:bar3DChart>
        <c:barDir val="col"/>
        <c:grouping val="clustered"/>
        <c:ser>
          <c:idx val="0"/>
          <c:order val="0"/>
          <c:tx>
            <c:strRef>
              <c:f>Damas!$B$14</c:f>
              <c:strCache>
                <c:ptCount val="1"/>
                <c:pt idx="0">
                  <c:v>Test 1RM</c:v>
                </c:pt>
              </c:strCache>
            </c:strRef>
          </c:tx>
          <c:cat>
            <c:strRef>
              <c:f>Damas!$A$15:$A$17</c:f>
              <c:strCache>
                <c:ptCount val="3"/>
                <c:pt idx="0">
                  <c:v>Gabriela Boada</c:v>
                </c:pt>
                <c:pt idx="1">
                  <c:v>Jenny Peña</c:v>
                </c:pt>
                <c:pt idx="2">
                  <c:v>Maribel Toapanta</c:v>
                </c:pt>
              </c:strCache>
            </c:strRef>
          </c:cat>
          <c:val>
            <c:numRef>
              <c:f>Damas!$B$15:$B$17</c:f>
              <c:numCache>
                <c:formatCode>General</c:formatCode>
                <c:ptCount val="3"/>
                <c:pt idx="0">
                  <c:v>32</c:v>
                </c:pt>
                <c:pt idx="1">
                  <c:v>28</c:v>
                </c:pt>
                <c:pt idx="2">
                  <c:v>37</c:v>
                </c:pt>
              </c:numCache>
            </c:numRef>
          </c:val>
        </c:ser>
        <c:dLbls>
          <c:showVal val="1"/>
        </c:dLbls>
        <c:shape val="cylinder"/>
        <c:axId val="55344128"/>
        <c:axId val="55366400"/>
        <c:axId val="0"/>
      </c:bar3DChart>
      <c:catAx>
        <c:axId val="55344128"/>
        <c:scaling>
          <c:orientation val="minMax"/>
        </c:scaling>
        <c:axPos val="b"/>
        <c:majorTickMark val="none"/>
        <c:tickLblPos val="nextTo"/>
        <c:crossAx val="55366400"/>
        <c:crosses val="autoZero"/>
        <c:auto val="1"/>
        <c:lblAlgn val="ctr"/>
        <c:lblOffset val="100"/>
      </c:catAx>
      <c:valAx>
        <c:axId val="55366400"/>
        <c:scaling>
          <c:orientation val="minMax"/>
        </c:scaling>
        <c:delete val="1"/>
        <c:axPos val="l"/>
        <c:numFmt formatCode="General" sourceLinked="1"/>
        <c:tickLblPos val="none"/>
        <c:crossAx val="55344128"/>
        <c:crosses val="autoZero"/>
        <c:crossBetween val="between"/>
      </c:valAx>
    </c:plotArea>
    <c:legend>
      <c:legendPos val="t"/>
      <c:layout/>
    </c:legend>
    <c:plotVisOnly val="1"/>
  </c:chart>
  <c:txPr>
    <a:bodyPr/>
    <a:lstStyle/>
    <a:p>
      <a:pPr>
        <a:defRPr sz="1200"/>
      </a:pPr>
      <a:endParaRPr lang="es-E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SEGUNDA EVALUACIÓN</a:t>
            </a:r>
            <a:endParaRPr lang="es-ES"/>
          </a:p>
        </c:rich>
      </c:tx>
      <c:layout/>
    </c:title>
    <c:view3D>
      <c:rAngAx val="1"/>
    </c:view3D>
    <c:plotArea>
      <c:layout/>
      <c:bar3DChart>
        <c:barDir val="col"/>
        <c:grouping val="clustered"/>
        <c:ser>
          <c:idx val="0"/>
          <c:order val="0"/>
          <c:tx>
            <c:strRef>
              <c:f>Damas!$C$14</c:f>
              <c:strCache>
                <c:ptCount val="1"/>
                <c:pt idx="0">
                  <c:v>Test Cooper vo2max</c:v>
                </c:pt>
              </c:strCache>
            </c:strRef>
          </c:tx>
          <c:cat>
            <c:strRef>
              <c:f>Damas!$A$15:$A$17</c:f>
              <c:strCache>
                <c:ptCount val="3"/>
                <c:pt idx="0">
                  <c:v>Gabriela Boada</c:v>
                </c:pt>
                <c:pt idx="1">
                  <c:v>Jenny Peña</c:v>
                </c:pt>
                <c:pt idx="2">
                  <c:v>Maribel Toapanta</c:v>
                </c:pt>
              </c:strCache>
            </c:strRef>
          </c:cat>
          <c:val>
            <c:numRef>
              <c:f>Damas!$C$15:$C$17</c:f>
              <c:numCache>
                <c:formatCode>General</c:formatCode>
                <c:ptCount val="3"/>
                <c:pt idx="0">
                  <c:v>30.58</c:v>
                </c:pt>
                <c:pt idx="1">
                  <c:v>28.130000000000031</c:v>
                </c:pt>
                <c:pt idx="2" formatCode="0.00">
                  <c:v>36.58</c:v>
                </c:pt>
              </c:numCache>
            </c:numRef>
          </c:val>
        </c:ser>
        <c:dLbls>
          <c:showVal val="1"/>
        </c:dLbls>
        <c:shape val="cylinder"/>
        <c:axId val="55460992"/>
        <c:axId val="55462528"/>
        <c:axId val="0"/>
      </c:bar3DChart>
      <c:catAx>
        <c:axId val="55460992"/>
        <c:scaling>
          <c:orientation val="minMax"/>
        </c:scaling>
        <c:axPos val="b"/>
        <c:majorTickMark val="none"/>
        <c:tickLblPos val="nextTo"/>
        <c:crossAx val="55462528"/>
        <c:crosses val="autoZero"/>
        <c:auto val="1"/>
        <c:lblAlgn val="ctr"/>
        <c:lblOffset val="100"/>
      </c:catAx>
      <c:valAx>
        <c:axId val="55462528"/>
        <c:scaling>
          <c:orientation val="minMax"/>
        </c:scaling>
        <c:delete val="1"/>
        <c:axPos val="l"/>
        <c:numFmt formatCode="General" sourceLinked="1"/>
        <c:tickLblPos val="none"/>
        <c:crossAx val="55460992"/>
        <c:crosses val="autoZero"/>
        <c:crossBetween val="between"/>
      </c:valAx>
    </c:plotArea>
    <c:legend>
      <c:legendPos val="t"/>
      <c:layout/>
    </c:legend>
    <c:plotVisOnly val="1"/>
  </c:chart>
  <c:txPr>
    <a:bodyPr/>
    <a:lstStyle/>
    <a:p>
      <a:pPr>
        <a:defRPr sz="1200"/>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SEGUNDA EVALUACIÓN</a:t>
            </a:r>
            <a:endParaRPr lang="es-ES"/>
          </a:p>
        </c:rich>
      </c:tx>
      <c:layout/>
    </c:title>
    <c:view3D>
      <c:rAngAx val="1"/>
    </c:view3D>
    <c:plotArea>
      <c:layout/>
      <c:bar3DChart>
        <c:barDir val="col"/>
        <c:grouping val="clustered"/>
        <c:ser>
          <c:idx val="0"/>
          <c:order val="0"/>
          <c:tx>
            <c:strRef>
              <c:f>Damas!$D$14</c:f>
              <c:strCache>
                <c:ptCount val="1"/>
                <c:pt idx="0">
                  <c:v>Test Efectividad 2</c:v>
                </c:pt>
              </c:strCache>
            </c:strRef>
          </c:tx>
          <c:cat>
            <c:strRef>
              <c:f>Damas!$A$15:$A$17</c:f>
              <c:strCache>
                <c:ptCount val="3"/>
                <c:pt idx="0">
                  <c:v>Gabriela Boada</c:v>
                </c:pt>
                <c:pt idx="1">
                  <c:v>Jenny Peña</c:v>
                </c:pt>
                <c:pt idx="2">
                  <c:v>Maribel Toapanta</c:v>
                </c:pt>
              </c:strCache>
            </c:strRef>
          </c:cat>
          <c:val>
            <c:numRef>
              <c:f>Damas!$D$15:$D$17</c:f>
              <c:numCache>
                <c:formatCode>General</c:formatCode>
                <c:ptCount val="3"/>
                <c:pt idx="0">
                  <c:v>90</c:v>
                </c:pt>
                <c:pt idx="1">
                  <c:v>85</c:v>
                </c:pt>
                <c:pt idx="2">
                  <c:v>88</c:v>
                </c:pt>
              </c:numCache>
            </c:numRef>
          </c:val>
        </c:ser>
        <c:dLbls>
          <c:showVal val="1"/>
        </c:dLbls>
        <c:shape val="cylinder"/>
        <c:axId val="55492992"/>
        <c:axId val="55494528"/>
        <c:axId val="0"/>
      </c:bar3DChart>
      <c:catAx>
        <c:axId val="55492992"/>
        <c:scaling>
          <c:orientation val="minMax"/>
        </c:scaling>
        <c:axPos val="b"/>
        <c:majorTickMark val="none"/>
        <c:tickLblPos val="nextTo"/>
        <c:crossAx val="55494528"/>
        <c:crosses val="autoZero"/>
        <c:auto val="1"/>
        <c:lblAlgn val="ctr"/>
        <c:lblOffset val="100"/>
      </c:catAx>
      <c:valAx>
        <c:axId val="55494528"/>
        <c:scaling>
          <c:orientation val="minMax"/>
        </c:scaling>
        <c:delete val="1"/>
        <c:axPos val="l"/>
        <c:numFmt formatCode="General" sourceLinked="1"/>
        <c:tickLblPos val="none"/>
        <c:crossAx val="55492992"/>
        <c:crosses val="autoZero"/>
        <c:crossBetween val="between"/>
      </c:valAx>
    </c:plotArea>
    <c:legend>
      <c:legendPos val="t"/>
      <c:layout/>
    </c:legend>
    <c:plotVisOnly val="1"/>
  </c:chart>
  <c:txPr>
    <a:bodyPr/>
    <a:lstStyle/>
    <a:p>
      <a:pPr>
        <a:defRPr sz="1200"/>
      </a:pPr>
      <a:endParaRPr lang="es-E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TERCERA EVALUACIÓN </a:t>
            </a:r>
            <a:endParaRPr lang="es-ES"/>
          </a:p>
        </c:rich>
      </c:tx>
      <c:layout/>
    </c:title>
    <c:view3D>
      <c:rAngAx val="1"/>
    </c:view3D>
    <c:plotArea>
      <c:layout/>
      <c:bar3DChart>
        <c:barDir val="col"/>
        <c:grouping val="clustered"/>
        <c:ser>
          <c:idx val="0"/>
          <c:order val="0"/>
          <c:tx>
            <c:strRef>
              <c:f>Damas!$B$26</c:f>
              <c:strCache>
                <c:ptCount val="1"/>
                <c:pt idx="0">
                  <c:v>Test 1RM</c:v>
                </c:pt>
              </c:strCache>
            </c:strRef>
          </c:tx>
          <c:cat>
            <c:strRef>
              <c:f>Damas!$A$27:$A$29</c:f>
              <c:strCache>
                <c:ptCount val="3"/>
                <c:pt idx="0">
                  <c:v>Gabriela Boada</c:v>
                </c:pt>
                <c:pt idx="1">
                  <c:v>Jenny Peña</c:v>
                </c:pt>
                <c:pt idx="2">
                  <c:v>Maribel Toapanta</c:v>
                </c:pt>
              </c:strCache>
            </c:strRef>
          </c:cat>
          <c:val>
            <c:numRef>
              <c:f>Damas!$B$27:$B$29</c:f>
              <c:numCache>
                <c:formatCode>General</c:formatCode>
                <c:ptCount val="3"/>
                <c:pt idx="0">
                  <c:v>35</c:v>
                </c:pt>
                <c:pt idx="1">
                  <c:v>30</c:v>
                </c:pt>
                <c:pt idx="2">
                  <c:v>37</c:v>
                </c:pt>
              </c:numCache>
            </c:numRef>
          </c:val>
        </c:ser>
        <c:dLbls>
          <c:showVal val="1"/>
        </c:dLbls>
        <c:shape val="cylinder"/>
        <c:axId val="55498240"/>
        <c:axId val="55507200"/>
        <c:axId val="0"/>
      </c:bar3DChart>
      <c:catAx>
        <c:axId val="55498240"/>
        <c:scaling>
          <c:orientation val="minMax"/>
        </c:scaling>
        <c:axPos val="b"/>
        <c:majorTickMark val="none"/>
        <c:tickLblPos val="nextTo"/>
        <c:crossAx val="55507200"/>
        <c:crosses val="autoZero"/>
        <c:auto val="1"/>
        <c:lblAlgn val="ctr"/>
        <c:lblOffset val="100"/>
      </c:catAx>
      <c:valAx>
        <c:axId val="55507200"/>
        <c:scaling>
          <c:orientation val="minMax"/>
        </c:scaling>
        <c:delete val="1"/>
        <c:axPos val="l"/>
        <c:numFmt formatCode="General" sourceLinked="1"/>
        <c:tickLblPos val="none"/>
        <c:crossAx val="55498240"/>
        <c:crosses val="autoZero"/>
        <c:crossBetween val="between"/>
      </c:valAx>
    </c:plotArea>
    <c:legend>
      <c:legendPos val="t"/>
      <c:layout/>
    </c:legend>
    <c:plotVisOnly val="1"/>
  </c:chart>
  <c:txPr>
    <a:bodyPr/>
    <a:lstStyle/>
    <a:p>
      <a:pPr>
        <a:defRPr sz="1200"/>
      </a:pPr>
      <a:endParaRPr lang="es-E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TERCERA EVALUACIÓN </a:t>
            </a:r>
            <a:endParaRPr lang="es-ES"/>
          </a:p>
        </c:rich>
      </c:tx>
      <c:layout/>
    </c:title>
    <c:view3D>
      <c:rAngAx val="1"/>
    </c:view3D>
    <c:plotArea>
      <c:layout/>
      <c:bar3DChart>
        <c:barDir val="col"/>
        <c:grouping val="clustered"/>
        <c:ser>
          <c:idx val="0"/>
          <c:order val="0"/>
          <c:tx>
            <c:strRef>
              <c:f>Damas!$C$26</c:f>
              <c:strCache>
                <c:ptCount val="1"/>
                <c:pt idx="0">
                  <c:v>Test Cooper</c:v>
                </c:pt>
              </c:strCache>
            </c:strRef>
          </c:tx>
          <c:cat>
            <c:strRef>
              <c:f>Damas!$A$27:$A$29</c:f>
              <c:strCache>
                <c:ptCount val="3"/>
                <c:pt idx="0">
                  <c:v>Gabriela Boada</c:v>
                </c:pt>
                <c:pt idx="1">
                  <c:v>Jenny Peña</c:v>
                </c:pt>
                <c:pt idx="2">
                  <c:v>Maribel Toapanta</c:v>
                </c:pt>
              </c:strCache>
            </c:strRef>
          </c:cat>
          <c:val>
            <c:numRef>
              <c:f>Damas!$C$27:$C$29</c:f>
              <c:numCache>
                <c:formatCode>General</c:formatCode>
                <c:ptCount val="3"/>
                <c:pt idx="0">
                  <c:v>32.800000000000004</c:v>
                </c:pt>
                <c:pt idx="1">
                  <c:v>30.58</c:v>
                </c:pt>
                <c:pt idx="2">
                  <c:v>37.910000000000004</c:v>
                </c:pt>
              </c:numCache>
            </c:numRef>
          </c:val>
        </c:ser>
        <c:dLbls>
          <c:showVal val="1"/>
        </c:dLbls>
        <c:shape val="cylinder"/>
        <c:axId val="55442432"/>
        <c:axId val="55579392"/>
        <c:axId val="0"/>
      </c:bar3DChart>
      <c:catAx>
        <c:axId val="55442432"/>
        <c:scaling>
          <c:orientation val="minMax"/>
        </c:scaling>
        <c:axPos val="b"/>
        <c:majorTickMark val="none"/>
        <c:tickLblPos val="nextTo"/>
        <c:crossAx val="55579392"/>
        <c:crosses val="autoZero"/>
        <c:auto val="1"/>
        <c:lblAlgn val="ctr"/>
        <c:lblOffset val="100"/>
      </c:catAx>
      <c:valAx>
        <c:axId val="55579392"/>
        <c:scaling>
          <c:orientation val="minMax"/>
        </c:scaling>
        <c:delete val="1"/>
        <c:axPos val="l"/>
        <c:numFmt formatCode="General" sourceLinked="1"/>
        <c:tickLblPos val="none"/>
        <c:crossAx val="55442432"/>
        <c:crosses val="autoZero"/>
        <c:crossBetween val="between"/>
      </c:valAx>
    </c:plotArea>
    <c:legend>
      <c:legendPos val="t"/>
      <c:layout/>
    </c:legend>
    <c:plotVisOnly val="1"/>
  </c:chart>
  <c:txPr>
    <a:bodyPr/>
    <a:lstStyle/>
    <a:p>
      <a:pPr>
        <a:defRPr sz="1200"/>
      </a:pPr>
      <a:endParaRPr lang="es-E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TERCERA EVALUACIÓN </a:t>
            </a:r>
            <a:endParaRPr lang="es-ES"/>
          </a:p>
        </c:rich>
      </c:tx>
      <c:layout>
        <c:manualLayout>
          <c:xMode val="edge"/>
          <c:yMode val="edge"/>
          <c:x val="0.24540937946465988"/>
          <c:y val="0"/>
        </c:manualLayout>
      </c:layout>
    </c:title>
    <c:view3D>
      <c:rAngAx val="1"/>
    </c:view3D>
    <c:plotArea>
      <c:layout/>
      <c:bar3DChart>
        <c:barDir val="col"/>
        <c:grouping val="clustered"/>
        <c:ser>
          <c:idx val="0"/>
          <c:order val="0"/>
          <c:tx>
            <c:strRef>
              <c:f>Damas!$D$26</c:f>
              <c:strCache>
                <c:ptCount val="1"/>
                <c:pt idx="0">
                  <c:v>Test Efectividad 3</c:v>
                </c:pt>
              </c:strCache>
            </c:strRef>
          </c:tx>
          <c:cat>
            <c:strRef>
              <c:f>Damas!$A$27:$A$29</c:f>
              <c:strCache>
                <c:ptCount val="3"/>
                <c:pt idx="0">
                  <c:v>Gabriela Boada</c:v>
                </c:pt>
                <c:pt idx="1">
                  <c:v>Jenny Peña</c:v>
                </c:pt>
                <c:pt idx="2">
                  <c:v>Maribel Toapanta</c:v>
                </c:pt>
              </c:strCache>
            </c:strRef>
          </c:cat>
          <c:val>
            <c:numRef>
              <c:f>Damas!$D$27:$D$29</c:f>
              <c:numCache>
                <c:formatCode>General</c:formatCode>
                <c:ptCount val="3"/>
                <c:pt idx="0">
                  <c:v>374</c:v>
                </c:pt>
                <c:pt idx="1">
                  <c:v>345</c:v>
                </c:pt>
                <c:pt idx="2">
                  <c:v>350</c:v>
                </c:pt>
              </c:numCache>
            </c:numRef>
          </c:val>
        </c:ser>
        <c:dLbls>
          <c:showVal val="1"/>
        </c:dLbls>
        <c:shape val="cylinder"/>
        <c:axId val="55629312"/>
        <c:axId val="55630848"/>
        <c:axId val="0"/>
      </c:bar3DChart>
      <c:catAx>
        <c:axId val="55629312"/>
        <c:scaling>
          <c:orientation val="minMax"/>
        </c:scaling>
        <c:axPos val="b"/>
        <c:majorTickMark val="none"/>
        <c:tickLblPos val="nextTo"/>
        <c:crossAx val="55630848"/>
        <c:crosses val="autoZero"/>
        <c:auto val="1"/>
        <c:lblAlgn val="ctr"/>
        <c:lblOffset val="100"/>
      </c:catAx>
      <c:valAx>
        <c:axId val="55630848"/>
        <c:scaling>
          <c:orientation val="minMax"/>
        </c:scaling>
        <c:delete val="1"/>
        <c:axPos val="l"/>
        <c:numFmt formatCode="General" sourceLinked="1"/>
        <c:tickLblPos val="none"/>
        <c:crossAx val="55629312"/>
        <c:crosses val="autoZero"/>
        <c:crossBetween val="between"/>
      </c:valAx>
    </c:plotArea>
    <c:legend>
      <c:legendPos val="t"/>
      <c:layout/>
    </c:legend>
    <c:plotVisOnly val="1"/>
  </c:chart>
  <c:txPr>
    <a:bodyPr/>
    <a:lstStyle/>
    <a:p>
      <a:pPr>
        <a:defRPr sz="1200"/>
      </a:pPr>
      <a:endParaRPr lang="es-E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ES"/>
              <a:t>1RM</a:t>
            </a:r>
          </a:p>
        </c:rich>
      </c:tx>
      <c:layout/>
    </c:title>
    <c:plotArea>
      <c:layout/>
      <c:lineChart>
        <c:grouping val="standard"/>
        <c:ser>
          <c:idx val="0"/>
          <c:order val="0"/>
          <c:cat>
            <c:strRef>
              <c:f>tabladecomparaciondamas!$F$2:$F$5</c:f>
              <c:strCache>
                <c:ptCount val="4"/>
                <c:pt idx="0">
                  <c:v>Test 1RM</c:v>
                </c:pt>
                <c:pt idx="1">
                  <c:v>Gabriela Boada</c:v>
                </c:pt>
                <c:pt idx="2">
                  <c:v>Jenny Peña</c:v>
                </c:pt>
                <c:pt idx="3">
                  <c:v>Maribel Toapanta</c:v>
                </c:pt>
              </c:strCache>
            </c:strRef>
          </c:cat>
          <c:val>
            <c:numRef>
              <c:f>tabladecomparaciondamas!$G$2:$G$5</c:f>
              <c:numCache>
                <c:formatCode>General</c:formatCode>
                <c:ptCount val="4"/>
                <c:pt idx="1">
                  <c:v>30</c:v>
                </c:pt>
                <c:pt idx="2">
                  <c:v>25</c:v>
                </c:pt>
                <c:pt idx="3">
                  <c:v>35</c:v>
                </c:pt>
              </c:numCache>
            </c:numRef>
          </c:val>
        </c:ser>
        <c:ser>
          <c:idx val="1"/>
          <c:order val="1"/>
          <c:cat>
            <c:strRef>
              <c:f>tabladecomparaciondamas!$F$2:$F$5</c:f>
              <c:strCache>
                <c:ptCount val="4"/>
                <c:pt idx="0">
                  <c:v>Test 1RM</c:v>
                </c:pt>
                <c:pt idx="1">
                  <c:v>Gabriela Boada</c:v>
                </c:pt>
                <c:pt idx="2">
                  <c:v>Jenny Peña</c:v>
                </c:pt>
                <c:pt idx="3">
                  <c:v>Maribel Toapanta</c:v>
                </c:pt>
              </c:strCache>
            </c:strRef>
          </c:cat>
          <c:val>
            <c:numRef>
              <c:f>tabladecomparaciondamas!$H$2:$H$5</c:f>
              <c:numCache>
                <c:formatCode>General</c:formatCode>
                <c:ptCount val="4"/>
                <c:pt idx="1">
                  <c:v>32</c:v>
                </c:pt>
                <c:pt idx="2">
                  <c:v>28</c:v>
                </c:pt>
                <c:pt idx="3">
                  <c:v>37</c:v>
                </c:pt>
              </c:numCache>
            </c:numRef>
          </c:val>
        </c:ser>
        <c:ser>
          <c:idx val="2"/>
          <c:order val="2"/>
          <c:spPr>
            <a:ln>
              <a:solidFill>
                <a:schemeClr val="accent2">
                  <a:lumMod val="40000"/>
                  <a:lumOff val="60000"/>
                </a:schemeClr>
              </a:solidFill>
            </a:ln>
          </c:spPr>
          <c:marker>
            <c:spPr>
              <a:ln>
                <a:solidFill>
                  <a:schemeClr val="accent2">
                    <a:lumMod val="40000"/>
                    <a:lumOff val="60000"/>
                  </a:schemeClr>
                </a:solidFill>
              </a:ln>
            </c:spPr>
          </c:marker>
          <c:cat>
            <c:strRef>
              <c:f>tabladecomparaciondamas!$F$2:$F$5</c:f>
              <c:strCache>
                <c:ptCount val="4"/>
                <c:pt idx="0">
                  <c:v>Test 1RM</c:v>
                </c:pt>
                <c:pt idx="1">
                  <c:v>Gabriela Boada</c:v>
                </c:pt>
                <c:pt idx="2">
                  <c:v>Jenny Peña</c:v>
                </c:pt>
                <c:pt idx="3">
                  <c:v>Maribel Toapanta</c:v>
                </c:pt>
              </c:strCache>
            </c:strRef>
          </c:cat>
          <c:val>
            <c:numRef>
              <c:f>tabladecomparaciondamas!$I$2:$I$5</c:f>
              <c:numCache>
                <c:formatCode>General</c:formatCode>
                <c:ptCount val="4"/>
                <c:pt idx="1">
                  <c:v>35</c:v>
                </c:pt>
                <c:pt idx="2">
                  <c:v>30</c:v>
                </c:pt>
                <c:pt idx="3">
                  <c:v>37</c:v>
                </c:pt>
              </c:numCache>
            </c:numRef>
          </c:val>
        </c:ser>
        <c:marker val="1"/>
        <c:axId val="55562240"/>
        <c:axId val="55564160"/>
      </c:lineChart>
      <c:catAx>
        <c:axId val="55562240"/>
        <c:scaling>
          <c:orientation val="minMax"/>
        </c:scaling>
        <c:axPos val="b"/>
        <c:majorTickMark val="none"/>
        <c:tickLblPos val="nextTo"/>
        <c:crossAx val="55564160"/>
        <c:crosses val="autoZero"/>
        <c:auto val="1"/>
        <c:lblAlgn val="ctr"/>
        <c:lblOffset val="100"/>
      </c:catAx>
      <c:valAx>
        <c:axId val="55564160"/>
        <c:scaling>
          <c:orientation val="minMax"/>
        </c:scaling>
        <c:axPos val="l"/>
        <c:majorGridlines/>
        <c:numFmt formatCode="General" sourceLinked="1"/>
        <c:majorTickMark val="none"/>
        <c:tickLblPos val="nextTo"/>
        <c:crossAx val="55562240"/>
        <c:crosses val="autoZero"/>
        <c:crossBetween val="between"/>
      </c:valAx>
      <c:dTable>
        <c:showHorzBorder val="1"/>
        <c:showVertBorder val="1"/>
        <c:showOutline val="1"/>
        <c:showKeys val="1"/>
      </c:dTable>
    </c:plotArea>
    <c:plotVisOnly val="1"/>
  </c:chart>
  <c:txPr>
    <a:bodyPr/>
    <a:lstStyle/>
    <a:p>
      <a:pPr>
        <a:defRPr sz="1200"/>
      </a:pPr>
      <a:endParaRPr lang="es-E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s-ES"/>
              <a:t>VO2MAX</a:t>
            </a:r>
          </a:p>
        </c:rich>
      </c:tx>
      <c:layout/>
    </c:title>
    <c:plotArea>
      <c:layout/>
      <c:lineChart>
        <c:grouping val="stacked"/>
        <c:ser>
          <c:idx val="0"/>
          <c:order val="0"/>
          <c:cat>
            <c:strRef>
              <c:f>tabladecomparaciondamas!$F$24:$F$27</c:f>
              <c:strCache>
                <c:ptCount val="4"/>
                <c:pt idx="0">
                  <c:v>Test de Cooper</c:v>
                </c:pt>
                <c:pt idx="1">
                  <c:v>Gabriela Boada</c:v>
                </c:pt>
                <c:pt idx="2">
                  <c:v>Jenny Peña</c:v>
                </c:pt>
                <c:pt idx="3">
                  <c:v>Maribel Toapanta</c:v>
                </c:pt>
              </c:strCache>
            </c:strRef>
          </c:cat>
          <c:val>
            <c:numRef>
              <c:f>tabladecomparaciondamas!$G$24:$G$27</c:f>
              <c:numCache>
                <c:formatCode>General</c:formatCode>
                <c:ptCount val="4"/>
                <c:pt idx="1">
                  <c:v>28.8</c:v>
                </c:pt>
                <c:pt idx="2">
                  <c:v>25.91</c:v>
                </c:pt>
                <c:pt idx="3" formatCode="0.00">
                  <c:v>34.36</c:v>
                </c:pt>
              </c:numCache>
            </c:numRef>
          </c:val>
        </c:ser>
        <c:ser>
          <c:idx val="1"/>
          <c:order val="1"/>
          <c:cat>
            <c:strRef>
              <c:f>tabladecomparaciondamas!$F$24:$F$27</c:f>
              <c:strCache>
                <c:ptCount val="4"/>
                <c:pt idx="0">
                  <c:v>Test de Cooper</c:v>
                </c:pt>
                <c:pt idx="1">
                  <c:v>Gabriela Boada</c:v>
                </c:pt>
                <c:pt idx="2">
                  <c:v>Jenny Peña</c:v>
                </c:pt>
                <c:pt idx="3">
                  <c:v>Maribel Toapanta</c:v>
                </c:pt>
              </c:strCache>
            </c:strRef>
          </c:cat>
          <c:val>
            <c:numRef>
              <c:f>tabladecomparaciondamas!$H$24:$H$27</c:f>
              <c:numCache>
                <c:formatCode>General</c:formatCode>
                <c:ptCount val="4"/>
                <c:pt idx="1">
                  <c:v>30.58</c:v>
                </c:pt>
                <c:pt idx="2">
                  <c:v>28.130000000000006</c:v>
                </c:pt>
                <c:pt idx="3" formatCode="0.00">
                  <c:v>36.58</c:v>
                </c:pt>
              </c:numCache>
            </c:numRef>
          </c:val>
        </c:ser>
        <c:ser>
          <c:idx val="2"/>
          <c:order val="2"/>
          <c:spPr>
            <a:ln>
              <a:solidFill>
                <a:schemeClr val="accent2">
                  <a:lumMod val="40000"/>
                  <a:lumOff val="60000"/>
                </a:schemeClr>
              </a:solidFill>
            </a:ln>
          </c:spPr>
          <c:marker>
            <c:spPr>
              <a:ln>
                <a:solidFill>
                  <a:schemeClr val="accent2">
                    <a:lumMod val="40000"/>
                    <a:lumOff val="60000"/>
                  </a:schemeClr>
                </a:solidFill>
              </a:ln>
            </c:spPr>
          </c:marker>
          <c:cat>
            <c:strRef>
              <c:f>tabladecomparaciondamas!$F$24:$F$27</c:f>
              <c:strCache>
                <c:ptCount val="4"/>
                <c:pt idx="0">
                  <c:v>Test de Cooper</c:v>
                </c:pt>
                <c:pt idx="1">
                  <c:v>Gabriela Boada</c:v>
                </c:pt>
                <c:pt idx="2">
                  <c:v>Jenny Peña</c:v>
                </c:pt>
                <c:pt idx="3">
                  <c:v>Maribel Toapanta</c:v>
                </c:pt>
              </c:strCache>
            </c:strRef>
          </c:cat>
          <c:val>
            <c:numRef>
              <c:f>tabladecomparaciondamas!$I$24:$I$27</c:f>
              <c:numCache>
                <c:formatCode>General</c:formatCode>
                <c:ptCount val="4"/>
                <c:pt idx="1">
                  <c:v>32.800000000000004</c:v>
                </c:pt>
                <c:pt idx="2">
                  <c:v>30.58</c:v>
                </c:pt>
                <c:pt idx="3">
                  <c:v>37.910000000000004</c:v>
                </c:pt>
              </c:numCache>
            </c:numRef>
          </c:val>
        </c:ser>
        <c:marker val="1"/>
        <c:axId val="55717888"/>
        <c:axId val="55719808"/>
      </c:lineChart>
      <c:catAx>
        <c:axId val="55717888"/>
        <c:scaling>
          <c:orientation val="minMax"/>
        </c:scaling>
        <c:axPos val="b"/>
        <c:majorTickMark val="none"/>
        <c:tickLblPos val="nextTo"/>
        <c:crossAx val="55719808"/>
        <c:crosses val="autoZero"/>
        <c:auto val="1"/>
        <c:lblAlgn val="ctr"/>
        <c:lblOffset val="100"/>
      </c:catAx>
      <c:valAx>
        <c:axId val="55719808"/>
        <c:scaling>
          <c:orientation val="minMax"/>
        </c:scaling>
        <c:axPos val="l"/>
        <c:majorGridlines/>
        <c:numFmt formatCode="General" sourceLinked="1"/>
        <c:majorTickMark val="none"/>
        <c:tickLblPos val="nextTo"/>
        <c:crossAx val="55717888"/>
        <c:crosses val="autoZero"/>
        <c:crossBetween val="between"/>
      </c:valAx>
      <c:dTable>
        <c:showHorzBorder val="1"/>
        <c:showVertBorder val="1"/>
        <c:showOutline val="1"/>
        <c:showKeys val="1"/>
      </c:dTable>
    </c:plotArea>
    <c:plotVisOnly val="1"/>
  </c:chart>
  <c:txPr>
    <a:bodyPr/>
    <a:lstStyle/>
    <a:p>
      <a:pPr>
        <a:defRPr sz="1200"/>
      </a:pPr>
      <a:endParaRPr lang="es-E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s-MX"/>
              <a:t>TEST DE EFECTIVIDAD </a:t>
            </a:r>
            <a:endParaRPr lang="es-ES"/>
          </a:p>
        </c:rich>
      </c:tx>
      <c:layout/>
    </c:title>
    <c:plotArea>
      <c:layout/>
      <c:lineChart>
        <c:grouping val="standard"/>
        <c:ser>
          <c:idx val="0"/>
          <c:order val="0"/>
          <c:cat>
            <c:strRef>
              <c:f>tabladecomparaciondamas!$F$47:$F$50</c:f>
              <c:strCache>
                <c:ptCount val="4"/>
                <c:pt idx="0">
                  <c:v>Test de Efectividad</c:v>
                </c:pt>
                <c:pt idx="1">
                  <c:v>Gabriela Boada</c:v>
                </c:pt>
                <c:pt idx="2">
                  <c:v>Jenny Peña</c:v>
                </c:pt>
                <c:pt idx="3">
                  <c:v>Maribel Toapanta</c:v>
                </c:pt>
              </c:strCache>
            </c:strRef>
          </c:cat>
          <c:val>
            <c:numRef>
              <c:f>tabladecomparaciondamas!$G$47:$G$50</c:f>
              <c:numCache>
                <c:formatCode>General</c:formatCode>
                <c:ptCount val="4"/>
                <c:pt idx="1">
                  <c:v>28</c:v>
                </c:pt>
                <c:pt idx="2">
                  <c:v>22</c:v>
                </c:pt>
                <c:pt idx="3">
                  <c:v>24</c:v>
                </c:pt>
              </c:numCache>
            </c:numRef>
          </c:val>
        </c:ser>
        <c:ser>
          <c:idx val="1"/>
          <c:order val="1"/>
          <c:cat>
            <c:strRef>
              <c:f>tabladecomparaciondamas!$F$47:$F$50</c:f>
              <c:strCache>
                <c:ptCount val="4"/>
                <c:pt idx="0">
                  <c:v>Test de Efectividad</c:v>
                </c:pt>
                <c:pt idx="1">
                  <c:v>Gabriela Boada</c:v>
                </c:pt>
                <c:pt idx="2">
                  <c:v>Jenny Peña</c:v>
                </c:pt>
                <c:pt idx="3">
                  <c:v>Maribel Toapanta</c:v>
                </c:pt>
              </c:strCache>
            </c:strRef>
          </c:cat>
          <c:val>
            <c:numRef>
              <c:f>tabladecomparaciondamas!$H$47:$H$50</c:f>
              <c:numCache>
                <c:formatCode>General</c:formatCode>
                <c:ptCount val="4"/>
                <c:pt idx="1">
                  <c:v>90</c:v>
                </c:pt>
                <c:pt idx="2">
                  <c:v>85</c:v>
                </c:pt>
                <c:pt idx="3">
                  <c:v>88</c:v>
                </c:pt>
              </c:numCache>
            </c:numRef>
          </c:val>
        </c:ser>
        <c:ser>
          <c:idx val="2"/>
          <c:order val="2"/>
          <c:spPr>
            <a:ln>
              <a:solidFill>
                <a:schemeClr val="accent2">
                  <a:lumMod val="40000"/>
                  <a:lumOff val="60000"/>
                </a:schemeClr>
              </a:solidFill>
            </a:ln>
          </c:spPr>
          <c:marker>
            <c:spPr>
              <a:ln>
                <a:solidFill>
                  <a:schemeClr val="accent2">
                    <a:lumMod val="40000"/>
                    <a:lumOff val="60000"/>
                  </a:schemeClr>
                </a:solidFill>
              </a:ln>
            </c:spPr>
          </c:marker>
          <c:cat>
            <c:strRef>
              <c:f>tabladecomparaciondamas!$F$47:$F$50</c:f>
              <c:strCache>
                <c:ptCount val="4"/>
                <c:pt idx="0">
                  <c:v>Test de Efectividad</c:v>
                </c:pt>
                <c:pt idx="1">
                  <c:v>Gabriela Boada</c:v>
                </c:pt>
                <c:pt idx="2">
                  <c:v>Jenny Peña</c:v>
                </c:pt>
                <c:pt idx="3">
                  <c:v>Maribel Toapanta</c:v>
                </c:pt>
              </c:strCache>
            </c:strRef>
          </c:cat>
          <c:val>
            <c:numRef>
              <c:f>tabladecomparaciondamas!$I$47:$I$50</c:f>
              <c:numCache>
                <c:formatCode>General</c:formatCode>
                <c:ptCount val="4"/>
                <c:pt idx="1">
                  <c:v>374</c:v>
                </c:pt>
                <c:pt idx="2">
                  <c:v>345</c:v>
                </c:pt>
                <c:pt idx="3">
                  <c:v>350</c:v>
                </c:pt>
              </c:numCache>
            </c:numRef>
          </c:val>
        </c:ser>
        <c:marker val="1"/>
        <c:axId val="55762944"/>
        <c:axId val="55764864"/>
      </c:lineChart>
      <c:catAx>
        <c:axId val="55762944"/>
        <c:scaling>
          <c:orientation val="minMax"/>
        </c:scaling>
        <c:axPos val="b"/>
        <c:majorTickMark val="none"/>
        <c:tickLblPos val="nextTo"/>
        <c:crossAx val="55764864"/>
        <c:crosses val="autoZero"/>
        <c:auto val="1"/>
        <c:lblAlgn val="ctr"/>
        <c:lblOffset val="100"/>
      </c:catAx>
      <c:valAx>
        <c:axId val="55764864"/>
        <c:scaling>
          <c:orientation val="minMax"/>
        </c:scaling>
        <c:axPos val="l"/>
        <c:majorGridlines/>
        <c:numFmt formatCode="General" sourceLinked="1"/>
        <c:majorTickMark val="none"/>
        <c:tickLblPos val="nextTo"/>
        <c:crossAx val="55762944"/>
        <c:crosses val="autoZero"/>
        <c:crossBetween val="between"/>
      </c:valAx>
      <c:dTable>
        <c:showHorzBorder val="1"/>
        <c:showVertBorder val="1"/>
        <c:showOutline val="1"/>
        <c:showKeys val="1"/>
      </c:dTable>
    </c:plotArea>
    <c:plotVisOnly val="1"/>
  </c:chart>
  <c:txPr>
    <a:bodyPr/>
    <a:lstStyle/>
    <a:p>
      <a:pPr>
        <a:defRPr sz="1200"/>
      </a:pPr>
      <a:endParaRPr lang="es-E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PRIMERA EVALUACIÓN </a:t>
            </a:r>
            <a:endParaRPr lang="es-ES"/>
          </a:p>
        </c:rich>
      </c:tx>
      <c:layout/>
    </c:title>
    <c:view3D>
      <c:perspective val="30"/>
    </c:view3D>
    <c:plotArea>
      <c:layout/>
      <c:bar3DChart>
        <c:barDir val="col"/>
        <c:grouping val="clustered"/>
        <c:ser>
          <c:idx val="0"/>
          <c:order val="0"/>
          <c:tx>
            <c:strRef>
              <c:f>Varones!$B$2</c:f>
              <c:strCache>
                <c:ptCount val="1"/>
                <c:pt idx="0">
                  <c:v>Test Fisicos Inicial</c:v>
                </c:pt>
              </c:strCache>
            </c:strRef>
          </c:tx>
          <c:cat>
            <c:strRef>
              <c:f>Varones!$A$3:$A$5</c:f>
              <c:strCache>
                <c:ptCount val="3"/>
                <c:pt idx="0">
                  <c:v>Eddy Jurado</c:v>
                </c:pt>
                <c:pt idx="1">
                  <c:v>Anthony Estrella</c:v>
                </c:pt>
                <c:pt idx="2">
                  <c:v>Steven Zurita</c:v>
                </c:pt>
              </c:strCache>
            </c:strRef>
          </c:cat>
          <c:val>
            <c:numRef>
              <c:f>Varones!$B$3:$B$5</c:f>
              <c:numCache>
                <c:formatCode>General</c:formatCode>
                <c:ptCount val="3"/>
                <c:pt idx="0">
                  <c:v>23</c:v>
                </c:pt>
                <c:pt idx="1">
                  <c:v>16</c:v>
                </c:pt>
                <c:pt idx="2">
                  <c:v>28</c:v>
                </c:pt>
              </c:numCache>
            </c:numRef>
          </c:val>
        </c:ser>
        <c:dLbls>
          <c:showVal val="1"/>
        </c:dLbls>
        <c:shape val="cylinder"/>
        <c:axId val="55939072"/>
        <c:axId val="55940608"/>
        <c:axId val="0"/>
      </c:bar3DChart>
      <c:catAx>
        <c:axId val="55939072"/>
        <c:scaling>
          <c:orientation val="minMax"/>
        </c:scaling>
        <c:axPos val="b"/>
        <c:majorTickMark val="none"/>
        <c:tickLblPos val="nextTo"/>
        <c:crossAx val="55940608"/>
        <c:crosses val="autoZero"/>
        <c:auto val="1"/>
        <c:lblAlgn val="ctr"/>
        <c:lblOffset val="100"/>
      </c:catAx>
      <c:valAx>
        <c:axId val="55940608"/>
        <c:scaling>
          <c:orientation val="minMax"/>
        </c:scaling>
        <c:delete val="1"/>
        <c:axPos val="l"/>
        <c:numFmt formatCode="General" sourceLinked="1"/>
        <c:tickLblPos val="none"/>
        <c:crossAx val="55939072"/>
        <c:crosses val="autoZero"/>
        <c:crossBetween val="between"/>
      </c:valAx>
    </c:plotArea>
    <c:legend>
      <c:legendPos val="t"/>
      <c:layout/>
    </c:legend>
    <c:plotVisOnly val="1"/>
  </c:chart>
  <c:txPr>
    <a:bodyPr/>
    <a:lstStyle/>
    <a:p>
      <a:pPr>
        <a:defRPr sz="1200"/>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layout/>
    </c:title>
    <c:view3D>
      <c:rotX val="30"/>
      <c:perspective val="30"/>
    </c:view3D>
    <c:plotArea>
      <c:layout/>
      <c:pie3DChart>
        <c:varyColors val="1"/>
        <c:ser>
          <c:idx val="0"/>
          <c:order val="0"/>
          <c:tx>
            <c:strRef>
              <c:f>Hoja1!$B$1</c:f>
              <c:strCache>
                <c:ptCount val="1"/>
                <c:pt idx="0">
                  <c:v>PREGUNTA 2</c:v>
                </c:pt>
              </c:strCache>
            </c:strRef>
          </c:tx>
          <c:spPr>
            <a:solidFill>
              <a:srgbClr val="336600"/>
            </a:solidFill>
          </c:spPr>
          <c:dLbls>
            <c:txPr>
              <a:bodyPr/>
              <a:lstStyle/>
              <a:p>
                <a:pPr>
                  <a:defRPr sz="2400">
                    <a:solidFill>
                      <a:schemeClr val="tx1"/>
                    </a:solidFill>
                  </a:defRPr>
                </a:pPr>
                <a:endParaRPr lang="es-ES"/>
              </a:p>
            </c:txPr>
            <c:showCatName val="1"/>
            <c:showPercent val="1"/>
            <c:showLeaderLines val="1"/>
          </c:dLbls>
          <c:cat>
            <c:strRef>
              <c:f>Hoja1!$A$2:$A$5</c:f>
              <c:strCache>
                <c:ptCount val="2"/>
                <c:pt idx="0">
                  <c:v>SI </c:v>
                </c:pt>
                <c:pt idx="1">
                  <c:v>NO</c:v>
                </c:pt>
              </c:strCache>
            </c:strRef>
          </c:cat>
          <c:val>
            <c:numRef>
              <c:f>Hoja1!$B$2:$B$5</c:f>
              <c:numCache>
                <c:formatCode>General</c:formatCode>
                <c:ptCount val="4"/>
                <c:pt idx="0">
                  <c:v>100</c:v>
                </c:pt>
              </c:numCache>
            </c:numRef>
          </c:val>
        </c:ser>
        <c:dLbls>
          <c:showCatName val="1"/>
          <c:showPercent val="1"/>
        </c:dLbls>
      </c:pie3DChart>
    </c:plotArea>
    <c:plotVisOnly val="1"/>
  </c:chart>
  <c:txPr>
    <a:bodyPr/>
    <a:lstStyle/>
    <a:p>
      <a:pPr>
        <a:defRPr sz="1800"/>
      </a:pPr>
      <a:endParaRPr lang="es-E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PRIMERA EVALUACIÓN </a:t>
            </a:r>
            <a:endParaRPr lang="es-ES"/>
          </a:p>
        </c:rich>
      </c:tx>
      <c:layout/>
    </c:title>
    <c:view3D>
      <c:rAngAx val="1"/>
    </c:view3D>
    <c:plotArea>
      <c:layout/>
      <c:bar3DChart>
        <c:barDir val="col"/>
        <c:grouping val="clustered"/>
        <c:ser>
          <c:idx val="0"/>
          <c:order val="0"/>
          <c:tx>
            <c:strRef>
              <c:f>Varones!$C$2</c:f>
              <c:strCache>
                <c:ptCount val="1"/>
                <c:pt idx="0">
                  <c:v>Test 1RM</c:v>
                </c:pt>
              </c:strCache>
            </c:strRef>
          </c:tx>
          <c:cat>
            <c:strRef>
              <c:f>Varones!$A$3:$A$5</c:f>
              <c:strCache>
                <c:ptCount val="3"/>
                <c:pt idx="0">
                  <c:v>Eddy Jurado</c:v>
                </c:pt>
                <c:pt idx="1">
                  <c:v>Anthony Estrella</c:v>
                </c:pt>
                <c:pt idx="2">
                  <c:v>Steven Zurita</c:v>
                </c:pt>
              </c:strCache>
            </c:strRef>
          </c:cat>
          <c:val>
            <c:numRef>
              <c:f>Varones!$C$3:$C$5</c:f>
              <c:numCache>
                <c:formatCode>General</c:formatCode>
                <c:ptCount val="3"/>
                <c:pt idx="0">
                  <c:v>50</c:v>
                </c:pt>
                <c:pt idx="1">
                  <c:v>43</c:v>
                </c:pt>
                <c:pt idx="2">
                  <c:v>48</c:v>
                </c:pt>
              </c:numCache>
            </c:numRef>
          </c:val>
        </c:ser>
        <c:dLbls>
          <c:showVal val="1"/>
        </c:dLbls>
        <c:shape val="cylinder"/>
        <c:axId val="55962240"/>
        <c:axId val="55648640"/>
        <c:axId val="0"/>
      </c:bar3DChart>
      <c:catAx>
        <c:axId val="55962240"/>
        <c:scaling>
          <c:orientation val="minMax"/>
        </c:scaling>
        <c:axPos val="b"/>
        <c:majorTickMark val="none"/>
        <c:tickLblPos val="nextTo"/>
        <c:crossAx val="55648640"/>
        <c:crosses val="autoZero"/>
        <c:auto val="1"/>
        <c:lblAlgn val="ctr"/>
        <c:lblOffset val="100"/>
      </c:catAx>
      <c:valAx>
        <c:axId val="55648640"/>
        <c:scaling>
          <c:orientation val="minMax"/>
        </c:scaling>
        <c:delete val="1"/>
        <c:axPos val="l"/>
        <c:numFmt formatCode="General" sourceLinked="1"/>
        <c:tickLblPos val="none"/>
        <c:crossAx val="55962240"/>
        <c:crosses val="autoZero"/>
        <c:crossBetween val="between"/>
      </c:valAx>
    </c:plotArea>
    <c:legend>
      <c:legendPos val="t"/>
      <c:layout/>
    </c:legend>
    <c:plotVisOnly val="1"/>
  </c:chart>
  <c:txPr>
    <a:bodyPr/>
    <a:lstStyle/>
    <a:p>
      <a:pPr>
        <a:defRPr sz="1200"/>
      </a:pPr>
      <a:endParaRPr lang="es-E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PRIMERA EVALUACIÓN </a:t>
            </a:r>
            <a:endParaRPr lang="es-ES"/>
          </a:p>
        </c:rich>
      </c:tx>
      <c:layout/>
    </c:title>
    <c:view3D>
      <c:rAngAx val="1"/>
    </c:view3D>
    <c:plotArea>
      <c:layout/>
      <c:bar3DChart>
        <c:barDir val="col"/>
        <c:grouping val="clustered"/>
        <c:ser>
          <c:idx val="0"/>
          <c:order val="0"/>
          <c:tx>
            <c:strRef>
              <c:f>Varones!$D$2</c:f>
              <c:strCache>
                <c:ptCount val="1"/>
                <c:pt idx="0">
                  <c:v>Test Cooper (VO2max)</c:v>
                </c:pt>
              </c:strCache>
            </c:strRef>
          </c:tx>
          <c:cat>
            <c:strRef>
              <c:f>Varones!$A$3:$A$5</c:f>
              <c:strCache>
                <c:ptCount val="3"/>
                <c:pt idx="0">
                  <c:v>Eddy Jurado</c:v>
                </c:pt>
                <c:pt idx="1">
                  <c:v>Anthony Estrella</c:v>
                </c:pt>
                <c:pt idx="2">
                  <c:v>Steven Zurita</c:v>
                </c:pt>
              </c:strCache>
            </c:strRef>
          </c:cat>
          <c:val>
            <c:numRef>
              <c:f>Varones!$D$3:$D$5</c:f>
              <c:numCache>
                <c:formatCode>General</c:formatCode>
                <c:ptCount val="3"/>
                <c:pt idx="0">
                  <c:v>55.02</c:v>
                </c:pt>
                <c:pt idx="1">
                  <c:v>49.91</c:v>
                </c:pt>
                <c:pt idx="2" formatCode="0.00">
                  <c:v>47.02</c:v>
                </c:pt>
              </c:numCache>
            </c:numRef>
          </c:val>
        </c:ser>
        <c:dLbls>
          <c:showVal val="1"/>
        </c:dLbls>
        <c:shape val="cylinder"/>
        <c:axId val="55685504"/>
        <c:axId val="55687040"/>
        <c:axId val="0"/>
      </c:bar3DChart>
      <c:catAx>
        <c:axId val="55685504"/>
        <c:scaling>
          <c:orientation val="minMax"/>
        </c:scaling>
        <c:axPos val="b"/>
        <c:majorTickMark val="none"/>
        <c:tickLblPos val="nextTo"/>
        <c:crossAx val="55687040"/>
        <c:crosses val="autoZero"/>
        <c:auto val="1"/>
        <c:lblAlgn val="ctr"/>
        <c:lblOffset val="100"/>
      </c:catAx>
      <c:valAx>
        <c:axId val="55687040"/>
        <c:scaling>
          <c:orientation val="minMax"/>
        </c:scaling>
        <c:delete val="1"/>
        <c:axPos val="l"/>
        <c:numFmt formatCode="General" sourceLinked="1"/>
        <c:tickLblPos val="none"/>
        <c:crossAx val="55685504"/>
        <c:crosses val="autoZero"/>
        <c:crossBetween val="between"/>
      </c:valAx>
    </c:plotArea>
    <c:legend>
      <c:legendPos val="t"/>
      <c:layout/>
    </c:legend>
    <c:plotVisOnly val="1"/>
  </c:chart>
  <c:txPr>
    <a:bodyPr/>
    <a:lstStyle/>
    <a:p>
      <a:pPr>
        <a:defRPr sz="1200"/>
      </a:pPr>
      <a:endParaRPr lang="es-E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PRIMERA EVALUACIÓN </a:t>
            </a:r>
            <a:endParaRPr lang="es-ES"/>
          </a:p>
        </c:rich>
      </c:tx>
      <c:layout/>
    </c:title>
    <c:view3D>
      <c:rAngAx val="1"/>
    </c:view3D>
    <c:plotArea>
      <c:layout/>
      <c:bar3DChart>
        <c:barDir val="col"/>
        <c:grouping val="clustered"/>
        <c:ser>
          <c:idx val="0"/>
          <c:order val="0"/>
          <c:tx>
            <c:strRef>
              <c:f>Varones!$E$2</c:f>
              <c:strCache>
                <c:ptCount val="1"/>
                <c:pt idx="0">
                  <c:v>Test Efectividad 1</c:v>
                </c:pt>
              </c:strCache>
            </c:strRef>
          </c:tx>
          <c:cat>
            <c:strRef>
              <c:f>Varones!$A$3:$A$5</c:f>
              <c:strCache>
                <c:ptCount val="3"/>
                <c:pt idx="0">
                  <c:v>Eddy Jurado</c:v>
                </c:pt>
                <c:pt idx="1">
                  <c:v>Anthony Estrella</c:v>
                </c:pt>
                <c:pt idx="2">
                  <c:v>Steven Zurita</c:v>
                </c:pt>
              </c:strCache>
            </c:strRef>
          </c:cat>
          <c:val>
            <c:numRef>
              <c:f>Varones!$E$3:$E$5</c:f>
              <c:numCache>
                <c:formatCode>General</c:formatCode>
                <c:ptCount val="3"/>
                <c:pt idx="0">
                  <c:v>28</c:v>
                </c:pt>
                <c:pt idx="1">
                  <c:v>22</c:v>
                </c:pt>
                <c:pt idx="2">
                  <c:v>26</c:v>
                </c:pt>
              </c:numCache>
            </c:numRef>
          </c:val>
        </c:ser>
        <c:dLbls>
          <c:showVal val="1"/>
        </c:dLbls>
        <c:shape val="cylinder"/>
        <c:axId val="56115584"/>
        <c:axId val="56117120"/>
        <c:axId val="0"/>
      </c:bar3DChart>
      <c:catAx>
        <c:axId val="56115584"/>
        <c:scaling>
          <c:orientation val="minMax"/>
        </c:scaling>
        <c:axPos val="b"/>
        <c:majorTickMark val="none"/>
        <c:tickLblPos val="nextTo"/>
        <c:crossAx val="56117120"/>
        <c:crosses val="autoZero"/>
        <c:auto val="1"/>
        <c:lblAlgn val="ctr"/>
        <c:lblOffset val="100"/>
      </c:catAx>
      <c:valAx>
        <c:axId val="56117120"/>
        <c:scaling>
          <c:orientation val="minMax"/>
        </c:scaling>
        <c:delete val="1"/>
        <c:axPos val="l"/>
        <c:numFmt formatCode="General" sourceLinked="1"/>
        <c:tickLblPos val="none"/>
        <c:crossAx val="56115584"/>
        <c:crosses val="autoZero"/>
        <c:crossBetween val="between"/>
      </c:valAx>
    </c:plotArea>
    <c:legend>
      <c:legendPos val="t"/>
      <c:layout/>
    </c:legend>
    <c:plotVisOnly val="1"/>
  </c:chart>
  <c:txPr>
    <a:bodyPr/>
    <a:lstStyle/>
    <a:p>
      <a:pPr>
        <a:defRPr sz="1200"/>
      </a:pPr>
      <a:endParaRPr lang="es-E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SEGUNDA EVALUACIÓN</a:t>
            </a:r>
            <a:endParaRPr lang="es-ES"/>
          </a:p>
        </c:rich>
      </c:tx>
      <c:layout/>
    </c:title>
    <c:view3D>
      <c:rAngAx val="1"/>
    </c:view3D>
    <c:plotArea>
      <c:layout/>
      <c:bar3DChart>
        <c:barDir val="col"/>
        <c:grouping val="clustered"/>
        <c:ser>
          <c:idx val="0"/>
          <c:order val="0"/>
          <c:tx>
            <c:strRef>
              <c:f>Varones!$B$14</c:f>
              <c:strCache>
                <c:ptCount val="1"/>
                <c:pt idx="0">
                  <c:v>Test 1RM</c:v>
                </c:pt>
              </c:strCache>
            </c:strRef>
          </c:tx>
          <c:cat>
            <c:strRef>
              <c:f>Varones!$A$15:$A$17</c:f>
              <c:strCache>
                <c:ptCount val="3"/>
                <c:pt idx="0">
                  <c:v>Eddy Jurado</c:v>
                </c:pt>
                <c:pt idx="1">
                  <c:v>Anthony Estrella</c:v>
                </c:pt>
                <c:pt idx="2">
                  <c:v>Steven Zurita</c:v>
                </c:pt>
              </c:strCache>
            </c:strRef>
          </c:cat>
          <c:val>
            <c:numRef>
              <c:f>Varones!$B$15:$B$17</c:f>
              <c:numCache>
                <c:formatCode>General</c:formatCode>
                <c:ptCount val="3"/>
                <c:pt idx="0">
                  <c:v>54</c:v>
                </c:pt>
                <c:pt idx="1">
                  <c:v>46</c:v>
                </c:pt>
                <c:pt idx="2">
                  <c:v>51</c:v>
                </c:pt>
              </c:numCache>
            </c:numRef>
          </c:val>
        </c:ser>
        <c:dLbls>
          <c:showVal val="1"/>
        </c:dLbls>
        <c:shape val="cylinder"/>
        <c:axId val="56160256"/>
        <c:axId val="56161792"/>
        <c:axId val="0"/>
      </c:bar3DChart>
      <c:catAx>
        <c:axId val="56160256"/>
        <c:scaling>
          <c:orientation val="minMax"/>
        </c:scaling>
        <c:axPos val="b"/>
        <c:majorTickMark val="none"/>
        <c:tickLblPos val="nextTo"/>
        <c:crossAx val="56161792"/>
        <c:crosses val="autoZero"/>
        <c:auto val="1"/>
        <c:lblAlgn val="ctr"/>
        <c:lblOffset val="100"/>
      </c:catAx>
      <c:valAx>
        <c:axId val="56161792"/>
        <c:scaling>
          <c:orientation val="minMax"/>
        </c:scaling>
        <c:delete val="1"/>
        <c:axPos val="l"/>
        <c:numFmt formatCode="General" sourceLinked="1"/>
        <c:tickLblPos val="none"/>
        <c:crossAx val="56160256"/>
        <c:crosses val="autoZero"/>
        <c:crossBetween val="between"/>
      </c:valAx>
    </c:plotArea>
    <c:legend>
      <c:legendPos val="t"/>
      <c:layout/>
    </c:legend>
    <c:plotVisOnly val="1"/>
  </c:chart>
  <c:txPr>
    <a:bodyPr/>
    <a:lstStyle/>
    <a:p>
      <a:pPr>
        <a:defRPr sz="1200"/>
      </a:pPr>
      <a:endParaRPr lang="es-E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SEGUNDA EVALUACIÓN</a:t>
            </a:r>
            <a:endParaRPr lang="es-ES"/>
          </a:p>
        </c:rich>
      </c:tx>
      <c:layout/>
    </c:title>
    <c:view3D>
      <c:rAngAx val="1"/>
    </c:view3D>
    <c:plotArea>
      <c:layout/>
      <c:bar3DChart>
        <c:barDir val="col"/>
        <c:grouping val="clustered"/>
        <c:ser>
          <c:idx val="0"/>
          <c:order val="0"/>
          <c:tx>
            <c:strRef>
              <c:f>Varones!$C$14</c:f>
              <c:strCache>
                <c:ptCount val="1"/>
                <c:pt idx="0">
                  <c:v>Test Cooper vo2max</c:v>
                </c:pt>
              </c:strCache>
            </c:strRef>
          </c:tx>
          <c:cat>
            <c:strRef>
              <c:f>Varones!$A$15:$A$17</c:f>
              <c:strCache>
                <c:ptCount val="3"/>
                <c:pt idx="0">
                  <c:v>Eddy Jurado</c:v>
                </c:pt>
                <c:pt idx="1">
                  <c:v>Anthony Estrella</c:v>
                </c:pt>
                <c:pt idx="2">
                  <c:v>Steven Zurita</c:v>
                </c:pt>
              </c:strCache>
            </c:strRef>
          </c:cat>
          <c:val>
            <c:numRef>
              <c:f>Varones!$C$15:$C$17</c:f>
              <c:numCache>
                <c:formatCode>General</c:formatCode>
                <c:ptCount val="3"/>
                <c:pt idx="0">
                  <c:v>57.24</c:v>
                </c:pt>
                <c:pt idx="1">
                  <c:v>54.36</c:v>
                </c:pt>
                <c:pt idx="2" formatCode="0.00">
                  <c:v>51.24</c:v>
                </c:pt>
              </c:numCache>
            </c:numRef>
          </c:val>
        </c:ser>
        <c:dLbls>
          <c:showVal val="1"/>
        </c:dLbls>
        <c:shape val="cylinder"/>
        <c:axId val="56053120"/>
        <c:axId val="56071296"/>
        <c:axId val="0"/>
      </c:bar3DChart>
      <c:catAx>
        <c:axId val="56053120"/>
        <c:scaling>
          <c:orientation val="minMax"/>
        </c:scaling>
        <c:axPos val="b"/>
        <c:majorTickMark val="none"/>
        <c:tickLblPos val="nextTo"/>
        <c:crossAx val="56071296"/>
        <c:crosses val="autoZero"/>
        <c:auto val="1"/>
        <c:lblAlgn val="ctr"/>
        <c:lblOffset val="100"/>
      </c:catAx>
      <c:valAx>
        <c:axId val="56071296"/>
        <c:scaling>
          <c:orientation val="minMax"/>
        </c:scaling>
        <c:delete val="1"/>
        <c:axPos val="l"/>
        <c:numFmt formatCode="General" sourceLinked="1"/>
        <c:tickLblPos val="none"/>
        <c:crossAx val="56053120"/>
        <c:crosses val="autoZero"/>
        <c:crossBetween val="between"/>
      </c:valAx>
    </c:plotArea>
    <c:legend>
      <c:legendPos val="t"/>
      <c:layout/>
    </c:legend>
    <c:plotVisOnly val="1"/>
  </c:chart>
  <c:txPr>
    <a:bodyPr/>
    <a:lstStyle/>
    <a:p>
      <a:pPr>
        <a:defRPr sz="1200"/>
      </a:pPr>
      <a:endParaRPr lang="es-E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SEGUNDA EVALUACIÓN</a:t>
            </a:r>
            <a:endParaRPr lang="es-ES"/>
          </a:p>
        </c:rich>
      </c:tx>
      <c:layout/>
    </c:title>
    <c:view3D>
      <c:rAngAx val="1"/>
    </c:view3D>
    <c:plotArea>
      <c:layout/>
      <c:bar3DChart>
        <c:barDir val="col"/>
        <c:grouping val="clustered"/>
        <c:ser>
          <c:idx val="0"/>
          <c:order val="0"/>
          <c:tx>
            <c:strRef>
              <c:f>Varones!$D$14</c:f>
              <c:strCache>
                <c:ptCount val="1"/>
                <c:pt idx="0">
                  <c:v>Test Efectividad 2</c:v>
                </c:pt>
              </c:strCache>
            </c:strRef>
          </c:tx>
          <c:cat>
            <c:strRef>
              <c:f>Varones!$A$15:$A$17</c:f>
              <c:strCache>
                <c:ptCount val="3"/>
                <c:pt idx="0">
                  <c:v>Eddy Jurado</c:v>
                </c:pt>
                <c:pt idx="1">
                  <c:v>Anthony Estrella</c:v>
                </c:pt>
                <c:pt idx="2">
                  <c:v>Steven Zurita</c:v>
                </c:pt>
              </c:strCache>
            </c:strRef>
          </c:cat>
          <c:val>
            <c:numRef>
              <c:f>Varones!$D$15:$D$17</c:f>
              <c:numCache>
                <c:formatCode>General</c:formatCode>
                <c:ptCount val="3"/>
                <c:pt idx="0">
                  <c:v>93</c:v>
                </c:pt>
                <c:pt idx="1">
                  <c:v>85</c:v>
                </c:pt>
                <c:pt idx="2">
                  <c:v>91</c:v>
                </c:pt>
              </c:numCache>
            </c:numRef>
          </c:val>
        </c:ser>
        <c:dLbls>
          <c:showVal val="1"/>
        </c:dLbls>
        <c:shape val="cylinder"/>
        <c:axId val="55982336"/>
        <c:axId val="55988224"/>
        <c:axId val="0"/>
      </c:bar3DChart>
      <c:catAx>
        <c:axId val="55982336"/>
        <c:scaling>
          <c:orientation val="minMax"/>
        </c:scaling>
        <c:axPos val="b"/>
        <c:majorTickMark val="none"/>
        <c:tickLblPos val="nextTo"/>
        <c:crossAx val="55988224"/>
        <c:crosses val="autoZero"/>
        <c:auto val="1"/>
        <c:lblAlgn val="ctr"/>
        <c:lblOffset val="100"/>
      </c:catAx>
      <c:valAx>
        <c:axId val="55988224"/>
        <c:scaling>
          <c:orientation val="minMax"/>
        </c:scaling>
        <c:delete val="1"/>
        <c:axPos val="l"/>
        <c:numFmt formatCode="General" sourceLinked="1"/>
        <c:tickLblPos val="none"/>
        <c:crossAx val="55982336"/>
        <c:crosses val="autoZero"/>
        <c:crossBetween val="between"/>
      </c:valAx>
    </c:plotArea>
    <c:legend>
      <c:legendPos val="t"/>
      <c:layout/>
    </c:legend>
    <c:plotVisOnly val="1"/>
  </c:chart>
  <c:txPr>
    <a:bodyPr/>
    <a:lstStyle/>
    <a:p>
      <a:pPr>
        <a:defRPr sz="1200"/>
      </a:pPr>
      <a:endParaRPr lang="es-E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TERCERA EVALUACIÓN </a:t>
            </a:r>
            <a:endParaRPr lang="es-ES"/>
          </a:p>
        </c:rich>
      </c:tx>
      <c:layout/>
    </c:title>
    <c:view3D>
      <c:rAngAx val="1"/>
    </c:view3D>
    <c:plotArea>
      <c:layout/>
      <c:bar3DChart>
        <c:barDir val="col"/>
        <c:grouping val="clustered"/>
        <c:ser>
          <c:idx val="0"/>
          <c:order val="0"/>
          <c:tx>
            <c:strRef>
              <c:f>Varones!$B$26</c:f>
              <c:strCache>
                <c:ptCount val="1"/>
                <c:pt idx="0">
                  <c:v>Test 1RM</c:v>
                </c:pt>
              </c:strCache>
            </c:strRef>
          </c:tx>
          <c:cat>
            <c:strRef>
              <c:f>Varones!$A$27:$A$29</c:f>
              <c:strCache>
                <c:ptCount val="3"/>
                <c:pt idx="0">
                  <c:v>Eddy Jurado</c:v>
                </c:pt>
                <c:pt idx="1">
                  <c:v>Anthony Estrella</c:v>
                </c:pt>
                <c:pt idx="2">
                  <c:v>Steven Zurita</c:v>
                </c:pt>
              </c:strCache>
            </c:strRef>
          </c:cat>
          <c:val>
            <c:numRef>
              <c:f>Varones!$B$27:$B$29</c:f>
              <c:numCache>
                <c:formatCode>General</c:formatCode>
                <c:ptCount val="3"/>
                <c:pt idx="0">
                  <c:v>60</c:v>
                </c:pt>
                <c:pt idx="1">
                  <c:v>50</c:v>
                </c:pt>
                <c:pt idx="2">
                  <c:v>54</c:v>
                </c:pt>
              </c:numCache>
            </c:numRef>
          </c:val>
        </c:ser>
        <c:dLbls>
          <c:showVal val="1"/>
        </c:dLbls>
        <c:shape val="cylinder"/>
        <c:axId val="56022912"/>
        <c:axId val="56024448"/>
        <c:axId val="0"/>
      </c:bar3DChart>
      <c:catAx>
        <c:axId val="56022912"/>
        <c:scaling>
          <c:orientation val="minMax"/>
        </c:scaling>
        <c:axPos val="b"/>
        <c:majorTickMark val="none"/>
        <c:tickLblPos val="nextTo"/>
        <c:crossAx val="56024448"/>
        <c:crosses val="autoZero"/>
        <c:auto val="1"/>
        <c:lblAlgn val="ctr"/>
        <c:lblOffset val="100"/>
      </c:catAx>
      <c:valAx>
        <c:axId val="56024448"/>
        <c:scaling>
          <c:orientation val="minMax"/>
        </c:scaling>
        <c:delete val="1"/>
        <c:axPos val="l"/>
        <c:numFmt formatCode="General" sourceLinked="1"/>
        <c:tickLblPos val="none"/>
        <c:crossAx val="56022912"/>
        <c:crosses val="autoZero"/>
        <c:crossBetween val="between"/>
      </c:valAx>
    </c:plotArea>
    <c:legend>
      <c:legendPos val="t"/>
      <c:layout/>
    </c:legend>
    <c:plotVisOnly val="1"/>
  </c:chart>
  <c:txPr>
    <a:bodyPr/>
    <a:lstStyle/>
    <a:p>
      <a:pPr>
        <a:defRPr sz="1200"/>
      </a:pPr>
      <a:endParaRPr lang="es-E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TERCERA EVALUACIÓN </a:t>
            </a:r>
            <a:endParaRPr lang="es-ES"/>
          </a:p>
        </c:rich>
      </c:tx>
      <c:layout/>
    </c:title>
    <c:view3D>
      <c:rAngAx val="1"/>
    </c:view3D>
    <c:plotArea>
      <c:layout/>
      <c:bar3DChart>
        <c:barDir val="col"/>
        <c:grouping val="clustered"/>
        <c:ser>
          <c:idx val="0"/>
          <c:order val="0"/>
          <c:tx>
            <c:strRef>
              <c:f>Varones!$C$26</c:f>
              <c:strCache>
                <c:ptCount val="1"/>
                <c:pt idx="0">
                  <c:v>Test Cooper</c:v>
                </c:pt>
              </c:strCache>
            </c:strRef>
          </c:tx>
          <c:cat>
            <c:strRef>
              <c:f>Varones!$A$27:$A$29</c:f>
              <c:strCache>
                <c:ptCount val="3"/>
                <c:pt idx="0">
                  <c:v>Eddy Jurado</c:v>
                </c:pt>
                <c:pt idx="1">
                  <c:v>Anthony Estrella</c:v>
                </c:pt>
                <c:pt idx="2">
                  <c:v>Steven Zurita</c:v>
                </c:pt>
              </c:strCache>
            </c:strRef>
          </c:cat>
          <c:val>
            <c:numRef>
              <c:f>Varones!$C$27:$C$29</c:f>
              <c:numCache>
                <c:formatCode>General</c:formatCode>
                <c:ptCount val="3"/>
                <c:pt idx="0">
                  <c:v>59.47</c:v>
                </c:pt>
                <c:pt idx="1">
                  <c:v>58.13</c:v>
                </c:pt>
                <c:pt idx="2">
                  <c:v>53.47</c:v>
                </c:pt>
              </c:numCache>
            </c:numRef>
          </c:val>
        </c:ser>
        <c:dLbls>
          <c:showVal val="1"/>
        </c:dLbls>
        <c:shape val="cylinder"/>
        <c:axId val="56260480"/>
        <c:axId val="56262016"/>
        <c:axId val="0"/>
      </c:bar3DChart>
      <c:catAx>
        <c:axId val="56260480"/>
        <c:scaling>
          <c:orientation val="minMax"/>
        </c:scaling>
        <c:axPos val="b"/>
        <c:majorTickMark val="none"/>
        <c:tickLblPos val="nextTo"/>
        <c:crossAx val="56262016"/>
        <c:crosses val="autoZero"/>
        <c:auto val="1"/>
        <c:lblAlgn val="ctr"/>
        <c:lblOffset val="100"/>
      </c:catAx>
      <c:valAx>
        <c:axId val="56262016"/>
        <c:scaling>
          <c:orientation val="minMax"/>
        </c:scaling>
        <c:delete val="1"/>
        <c:axPos val="l"/>
        <c:numFmt formatCode="General" sourceLinked="1"/>
        <c:tickLblPos val="none"/>
        <c:crossAx val="56260480"/>
        <c:crosses val="autoZero"/>
        <c:crossBetween val="between"/>
      </c:valAx>
    </c:plotArea>
    <c:legend>
      <c:legendPos val="t"/>
      <c:layout/>
    </c:legend>
    <c:plotVisOnly val="1"/>
  </c:chart>
  <c:txPr>
    <a:bodyPr/>
    <a:lstStyle/>
    <a:p>
      <a:pPr>
        <a:defRPr sz="1200"/>
      </a:pPr>
      <a:endParaRPr lang="es-E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TERCERA EVALUACIÓN </a:t>
            </a:r>
            <a:endParaRPr lang="es-ES"/>
          </a:p>
        </c:rich>
      </c:tx>
      <c:layout/>
    </c:title>
    <c:view3D>
      <c:rAngAx val="1"/>
    </c:view3D>
    <c:plotArea>
      <c:layout/>
      <c:bar3DChart>
        <c:barDir val="col"/>
        <c:grouping val="clustered"/>
        <c:ser>
          <c:idx val="0"/>
          <c:order val="0"/>
          <c:tx>
            <c:strRef>
              <c:f>Varones!$D$26</c:f>
              <c:strCache>
                <c:ptCount val="1"/>
                <c:pt idx="0">
                  <c:v>Test Efectividad 3</c:v>
                </c:pt>
              </c:strCache>
            </c:strRef>
          </c:tx>
          <c:cat>
            <c:strRef>
              <c:f>Varones!$A$27:$A$29</c:f>
              <c:strCache>
                <c:ptCount val="3"/>
                <c:pt idx="0">
                  <c:v>Eddy Jurado</c:v>
                </c:pt>
                <c:pt idx="1">
                  <c:v>Anthony Estrella</c:v>
                </c:pt>
                <c:pt idx="2">
                  <c:v>Steven Zurita</c:v>
                </c:pt>
              </c:strCache>
            </c:strRef>
          </c:cat>
          <c:val>
            <c:numRef>
              <c:f>Varones!$D$27:$D$29</c:f>
              <c:numCache>
                <c:formatCode>General</c:formatCode>
                <c:ptCount val="3"/>
                <c:pt idx="0">
                  <c:v>572</c:v>
                </c:pt>
                <c:pt idx="1">
                  <c:v>556</c:v>
                </c:pt>
                <c:pt idx="2">
                  <c:v>570</c:v>
                </c:pt>
              </c:numCache>
            </c:numRef>
          </c:val>
        </c:ser>
        <c:dLbls>
          <c:showVal val="1"/>
        </c:dLbls>
        <c:shape val="cylinder"/>
        <c:axId val="56312192"/>
        <c:axId val="56313728"/>
        <c:axId val="0"/>
      </c:bar3DChart>
      <c:catAx>
        <c:axId val="56312192"/>
        <c:scaling>
          <c:orientation val="minMax"/>
        </c:scaling>
        <c:axPos val="b"/>
        <c:majorTickMark val="none"/>
        <c:tickLblPos val="nextTo"/>
        <c:crossAx val="56313728"/>
        <c:crosses val="autoZero"/>
        <c:auto val="1"/>
        <c:lblAlgn val="ctr"/>
        <c:lblOffset val="100"/>
      </c:catAx>
      <c:valAx>
        <c:axId val="56313728"/>
        <c:scaling>
          <c:orientation val="minMax"/>
        </c:scaling>
        <c:delete val="1"/>
        <c:axPos val="l"/>
        <c:numFmt formatCode="General" sourceLinked="1"/>
        <c:tickLblPos val="none"/>
        <c:crossAx val="56312192"/>
        <c:crosses val="autoZero"/>
        <c:crossBetween val="between"/>
      </c:valAx>
    </c:plotArea>
    <c:legend>
      <c:legendPos val="t"/>
      <c:layout/>
    </c:legend>
    <c:plotVisOnly val="1"/>
  </c:chart>
  <c:txPr>
    <a:bodyPr/>
    <a:lstStyle/>
    <a:p>
      <a:pPr>
        <a:defRPr sz="1200"/>
      </a:pPr>
      <a:endParaRPr lang="es-E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s-ES"/>
              <a:t>1RM</a:t>
            </a:r>
          </a:p>
        </c:rich>
      </c:tx>
      <c:layout/>
    </c:title>
    <c:plotArea>
      <c:layout/>
      <c:lineChart>
        <c:grouping val="standard"/>
        <c:ser>
          <c:idx val="0"/>
          <c:order val="0"/>
          <c:spPr>
            <a:ln>
              <a:solidFill>
                <a:srgbClr val="00B050"/>
              </a:solidFill>
            </a:ln>
          </c:spPr>
          <c:marker>
            <c:spPr>
              <a:ln>
                <a:solidFill>
                  <a:srgbClr val="00B050"/>
                </a:solidFill>
              </a:ln>
            </c:spPr>
          </c:marker>
          <c:cat>
            <c:strRef>
              <c:f>tabladecomparacionVARONES!$F$2:$F$5</c:f>
              <c:strCache>
                <c:ptCount val="4"/>
                <c:pt idx="0">
                  <c:v>Test 1RM</c:v>
                </c:pt>
                <c:pt idx="1">
                  <c:v>Eddy Jurado</c:v>
                </c:pt>
                <c:pt idx="2">
                  <c:v>Anthony Estrella</c:v>
                </c:pt>
                <c:pt idx="3">
                  <c:v>Steven Zurita</c:v>
                </c:pt>
              </c:strCache>
            </c:strRef>
          </c:cat>
          <c:val>
            <c:numRef>
              <c:f>tabladecomparacionVARONES!$G$2:$G$5</c:f>
              <c:numCache>
                <c:formatCode>General</c:formatCode>
                <c:ptCount val="4"/>
                <c:pt idx="1">
                  <c:v>50</c:v>
                </c:pt>
                <c:pt idx="2">
                  <c:v>43</c:v>
                </c:pt>
                <c:pt idx="3">
                  <c:v>48</c:v>
                </c:pt>
              </c:numCache>
            </c:numRef>
          </c:val>
        </c:ser>
        <c:ser>
          <c:idx val="1"/>
          <c:order val="1"/>
          <c:cat>
            <c:strRef>
              <c:f>tabladecomparacionVARONES!$F$2:$F$5</c:f>
              <c:strCache>
                <c:ptCount val="4"/>
                <c:pt idx="0">
                  <c:v>Test 1RM</c:v>
                </c:pt>
                <c:pt idx="1">
                  <c:v>Eddy Jurado</c:v>
                </c:pt>
                <c:pt idx="2">
                  <c:v>Anthony Estrella</c:v>
                </c:pt>
                <c:pt idx="3">
                  <c:v>Steven Zurita</c:v>
                </c:pt>
              </c:strCache>
            </c:strRef>
          </c:cat>
          <c:val>
            <c:numRef>
              <c:f>tabladecomparacionVARONES!$H$2:$H$5</c:f>
              <c:numCache>
                <c:formatCode>General</c:formatCode>
                <c:ptCount val="4"/>
                <c:pt idx="1">
                  <c:v>54</c:v>
                </c:pt>
                <c:pt idx="2">
                  <c:v>46</c:v>
                </c:pt>
                <c:pt idx="3">
                  <c:v>51</c:v>
                </c:pt>
              </c:numCache>
            </c:numRef>
          </c:val>
        </c:ser>
        <c:ser>
          <c:idx val="2"/>
          <c:order val="2"/>
          <c:spPr>
            <a:ln>
              <a:solidFill>
                <a:schemeClr val="tx1">
                  <a:lumMod val="95000"/>
                  <a:lumOff val="5000"/>
                </a:schemeClr>
              </a:solidFill>
            </a:ln>
          </c:spPr>
          <c:marker>
            <c:spPr>
              <a:ln>
                <a:solidFill>
                  <a:schemeClr val="tx1">
                    <a:lumMod val="95000"/>
                    <a:lumOff val="5000"/>
                  </a:schemeClr>
                </a:solidFill>
              </a:ln>
            </c:spPr>
          </c:marker>
          <c:cat>
            <c:strRef>
              <c:f>tabladecomparacionVARONES!$F$2:$F$5</c:f>
              <c:strCache>
                <c:ptCount val="4"/>
                <c:pt idx="0">
                  <c:v>Test 1RM</c:v>
                </c:pt>
                <c:pt idx="1">
                  <c:v>Eddy Jurado</c:v>
                </c:pt>
                <c:pt idx="2">
                  <c:v>Anthony Estrella</c:v>
                </c:pt>
                <c:pt idx="3">
                  <c:v>Steven Zurita</c:v>
                </c:pt>
              </c:strCache>
            </c:strRef>
          </c:cat>
          <c:val>
            <c:numRef>
              <c:f>tabladecomparacionVARONES!$I$2:$I$5</c:f>
              <c:numCache>
                <c:formatCode>General</c:formatCode>
                <c:ptCount val="4"/>
                <c:pt idx="1">
                  <c:v>60</c:v>
                </c:pt>
                <c:pt idx="2">
                  <c:v>50</c:v>
                </c:pt>
                <c:pt idx="3">
                  <c:v>54</c:v>
                </c:pt>
              </c:numCache>
            </c:numRef>
          </c:val>
        </c:ser>
        <c:marker val="1"/>
        <c:axId val="56346496"/>
        <c:axId val="56360960"/>
      </c:lineChart>
      <c:catAx>
        <c:axId val="56346496"/>
        <c:scaling>
          <c:orientation val="minMax"/>
        </c:scaling>
        <c:axPos val="b"/>
        <c:majorTickMark val="none"/>
        <c:tickLblPos val="nextTo"/>
        <c:crossAx val="56360960"/>
        <c:crosses val="autoZero"/>
        <c:auto val="1"/>
        <c:lblAlgn val="ctr"/>
        <c:lblOffset val="100"/>
      </c:catAx>
      <c:valAx>
        <c:axId val="56360960"/>
        <c:scaling>
          <c:orientation val="minMax"/>
        </c:scaling>
        <c:axPos val="l"/>
        <c:majorGridlines/>
        <c:numFmt formatCode="General" sourceLinked="1"/>
        <c:majorTickMark val="none"/>
        <c:tickLblPos val="nextTo"/>
        <c:crossAx val="56346496"/>
        <c:crosses val="autoZero"/>
        <c:crossBetween val="between"/>
      </c:valAx>
      <c:dTable>
        <c:showHorzBorder val="1"/>
        <c:showVertBorder val="1"/>
        <c:showOutline val="1"/>
        <c:showKeys val="1"/>
      </c:dTable>
    </c:plotArea>
    <c:plotVisOnly val="1"/>
  </c:chart>
  <c:txPr>
    <a:bodyPr/>
    <a:lstStyle/>
    <a:p>
      <a:pPr>
        <a:defRPr sz="12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layout/>
    </c:title>
    <c:view3D>
      <c:rotX val="30"/>
      <c:perspective val="30"/>
    </c:view3D>
    <c:plotArea>
      <c:layout/>
      <c:pie3DChart>
        <c:varyColors val="1"/>
        <c:ser>
          <c:idx val="0"/>
          <c:order val="0"/>
          <c:tx>
            <c:strRef>
              <c:f>Hoja1!$B$1</c:f>
              <c:strCache>
                <c:ptCount val="1"/>
                <c:pt idx="0">
                  <c:v>PREGUNTA 3</c:v>
                </c:pt>
              </c:strCache>
            </c:strRef>
          </c:tx>
          <c:spPr>
            <a:solidFill>
              <a:srgbClr val="00B0F0"/>
            </a:solidFill>
          </c:spPr>
          <c:explosion val="25"/>
          <c:dLbls>
            <c:txPr>
              <a:bodyPr/>
              <a:lstStyle/>
              <a:p>
                <a:pPr>
                  <a:defRPr sz="2800">
                    <a:solidFill>
                      <a:schemeClr val="tx1"/>
                    </a:solidFill>
                  </a:defRPr>
                </a:pPr>
                <a:endParaRPr lang="es-ES"/>
              </a:p>
            </c:txPr>
            <c:showCatName val="1"/>
            <c:showPercent val="1"/>
            <c:showLeaderLines val="1"/>
          </c:dLbls>
          <c:cat>
            <c:strRef>
              <c:f>Hoja1!$A$2:$A$5</c:f>
              <c:strCache>
                <c:ptCount val="2"/>
                <c:pt idx="0">
                  <c:v>SI</c:v>
                </c:pt>
                <c:pt idx="1">
                  <c:v>NO</c:v>
                </c:pt>
              </c:strCache>
            </c:strRef>
          </c:cat>
          <c:val>
            <c:numRef>
              <c:f>Hoja1!$B$2:$B$5</c:f>
              <c:numCache>
                <c:formatCode>General</c:formatCode>
                <c:ptCount val="4"/>
                <c:pt idx="0">
                  <c:v>100</c:v>
                </c:pt>
              </c:numCache>
            </c:numRef>
          </c:val>
        </c:ser>
        <c:dLbls>
          <c:showCatName val="1"/>
          <c:showPercent val="1"/>
        </c:dLbls>
      </c:pie3DChart>
    </c:plotArea>
    <c:plotVisOnly val="1"/>
  </c:chart>
  <c:txPr>
    <a:bodyPr/>
    <a:lstStyle/>
    <a:p>
      <a:pPr>
        <a:defRPr sz="1800"/>
      </a:pPr>
      <a:endParaRPr lang="es-E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s-ES"/>
              <a:t>VO2MAX</a:t>
            </a:r>
          </a:p>
        </c:rich>
      </c:tx>
      <c:layout/>
    </c:title>
    <c:plotArea>
      <c:layout/>
      <c:lineChart>
        <c:grouping val="stacked"/>
        <c:ser>
          <c:idx val="0"/>
          <c:order val="0"/>
          <c:spPr>
            <a:ln>
              <a:solidFill>
                <a:srgbClr val="00B050"/>
              </a:solidFill>
            </a:ln>
          </c:spPr>
          <c:marker>
            <c:spPr>
              <a:ln>
                <a:solidFill>
                  <a:srgbClr val="00B050"/>
                </a:solidFill>
              </a:ln>
            </c:spPr>
          </c:marker>
          <c:cat>
            <c:strRef>
              <c:f>tabladecomparacionVARONES!$F$24:$F$27</c:f>
              <c:strCache>
                <c:ptCount val="4"/>
                <c:pt idx="0">
                  <c:v>Test de Cooper</c:v>
                </c:pt>
                <c:pt idx="1">
                  <c:v>Eddy Jurado</c:v>
                </c:pt>
                <c:pt idx="2">
                  <c:v>Anthony Estrella</c:v>
                </c:pt>
                <c:pt idx="3">
                  <c:v>Steven Zurita</c:v>
                </c:pt>
              </c:strCache>
            </c:strRef>
          </c:cat>
          <c:val>
            <c:numRef>
              <c:f>tabladecomparacionVARONES!$G$24:$G$27</c:f>
              <c:numCache>
                <c:formatCode>General</c:formatCode>
                <c:ptCount val="4"/>
                <c:pt idx="1">
                  <c:v>55.02</c:v>
                </c:pt>
                <c:pt idx="2">
                  <c:v>49.91</c:v>
                </c:pt>
                <c:pt idx="3" formatCode="0.00">
                  <c:v>47.02</c:v>
                </c:pt>
              </c:numCache>
            </c:numRef>
          </c:val>
        </c:ser>
        <c:ser>
          <c:idx val="1"/>
          <c:order val="1"/>
          <c:cat>
            <c:strRef>
              <c:f>tabladecomparacionVARONES!$F$24:$F$27</c:f>
              <c:strCache>
                <c:ptCount val="4"/>
                <c:pt idx="0">
                  <c:v>Test de Cooper</c:v>
                </c:pt>
                <c:pt idx="1">
                  <c:v>Eddy Jurado</c:v>
                </c:pt>
                <c:pt idx="2">
                  <c:v>Anthony Estrella</c:v>
                </c:pt>
                <c:pt idx="3">
                  <c:v>Steven Zurita</c:v>
                </c:pt>
              </c:strCache>
            </c:strRef>
          </c:cat>
          <c:val>
            <c:numRef>
              <c:f>tabladecomparacionVARONES!$H$24:$H$27</c:f>
              <c:numCache>
                <c:formatCode>General</c:formatCode>
                <c:ptCount val="4"/>
                <c:pt idx="1">
                  <c:v>57.24</c:v>
                </c:pt>
                <c:pt idx="2">
                  <c:v>54.36</c:v>
                </c:pt>
                <c:pt idx="3" formatCode="0.00">
                  <c:v>51.24</c:v>
                </c:pt>
              </c:numCache>
            </c:numRef>
          </c:val>
        </c:ser>
        <c:ser>
          <c:idx val="2"/>
          <c:order val="2"/>
          <c:spPr>
            <a:ln>
              <a:solidFill>
                <a:schemeClr val="tx1">
                  <a:lumMod val="85000"/>
                  <a:lumOff val="15000"/>
                </a:schemeClr>
              </a:solidFill>
            </a:ln>
          </c:spPr>
          <c:marker>
            <c:spPr>
              <a:ln>
                <a:solidFill>
                  <a:schemeClr val="tx1">
                    <a:lumMod val="85000"/>
                    <a:lumOff val="15000"/>
                  </a:schemeClr>
                </a:solidFill>
              </a:ln>
            </c:spPr>
          </c:marker>
          <c:cat>
            <c:strRef>
              <c:f>tabladecomparacionVARONES!$F$24:$F$27</c:f>
              <c:strCache>
                <c:ptCount val="4"/>
                <c:pt idx="0">
                  <c:v>Test de Cooper</c:v>
                </c:pt>
                <c:pt idx="1">
                  <c:v>Eddy Jurado</c:v>
                </c:pt>
                <c:pt idx="2">
                  <c:v>Anthony Estrella</c:v>
                </c:pt>
                <c:pt idx="3">
                  <c:v>Steven Zurita</c:v>
                </c:pt>
              </c:strCache>
            </c:strRef>
          </c:cat>
          <c:val>
            <c:numRef>
              <c:f>tabladecomparacionVARONES!$I$24:$I$27</c:f>
              <c:numCache>
                <c:formatCode>General</c:formatCode>
                <c:ptCount val="4"/>
                <c:pt idx="1">
                  <c:v>59.47</c:v>
                </c:pt>
                <c:pt idx="2">
                  <c:v>58.13</c:v>
                </c:pt>
                <c:pt idx="3">
                  <c:v>53.47</c:v>
                </c:pt>
              </c:numCache>
            </c:numRef>
          </c:val>
        </c:ser>
        <c:marker val="1"/>
        <c:axId val="56391552"/>
        <c:axId val="56397824"/>
      </c:lineChart>
      <c:catAx>
        <c:axId val="56391552"/>
        <c:scaling>
          <c:orientation val="minMax"/>
        </c:scaling>
        <c:axPos val="b"/>
        <c:majorTickMark val="none"/>
        <c:tickLblPos val="nextTo"/>
        <c:crossAx val="56397824"/>
        <c:crosses val="autoZero"/>
        <c:auto val="1"/>
        <c:lblAlgn val="ctr"/>
        <c:lblOffset val="100"/>
      </c:catAx>
      <c:valAx>
        <c:axId val="56397824"/>
        <c:scaling>
          <c:orientation val="minMax"/>
        </c:scaling>
        <c:axPos val="l"/>
        <c:majorGridlines/>
        <c:numFmt formatCode="General" sourceLinked="1"/>
        <c:majorTickMark val="none"/>
        <c:tickLblPos val="nextTo"/>
        <c:crossAx val="56391552"/>
        <c:crosses val="autoZero"/>
        <c:crossBetween val="between"/>
      </c:valAx>
      <c:dTable>
        <c:showHorzBorder val="1"/>
        <c:showVertBorder val="1"/>
        <c:showOutline val="1"/>
        <c:showKeys val="1"/>
      </c:dTable>
    </c:plotArea>
    <c:plotVisOnly val="1"/>
  </c:chart>
  <c:txPr>
    <a:bodyPr/>
    <a:lstStyle/>
    <a:p>
      <a:pPr>
        <a:defRPr sz="1200"/>
      </a:pPr>
      <a:endParaRPr lang="es-E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s-MX"/>
              <a:t>TEST DE EFECTIVIDAD </a:t>
            </a:r>
            <a:endParaRPr lang="es-ES"/>
          </a:p>
        </c:rich>
      </c:tx>
      <c:layout/>
    </c:title>
    <c:plotArea>
      <c:layout/>
      <c:lineChart>
        <c:grouping val="standard"/>
        <c:ser>
          <c:idx val="0"/>
          <c:order val="0"/>
          <c:spPr>
            <a:ln>
              <a:solidFill>
                <a:srgbClr val="00B050"/>
              </a:solidFill>
            </a:ln>
          </c:spPr>
          <c:marker>
            <c:spPr>
              <a:ln>
                <a:solidFill>
                  <a:srgbClr val="00B050"/>
                </a:solidFill>
              </a:ln>
            </c:spPr>
          </c:marker>
          <c:cat>
            <c:strRef>
              <c:f>tabladecomparacionVARONES!$F$47:$F$50</c:f>
              <c:strCache>
                <c:ptCount val="4"/>
                <c:pt idx="0">
                  <c:v>Test de Efectividad</c:v>
                </c:pt>
                <c:pt idx="1">
                  <c:v>Eddy Jurado</c:v>
                </c:pt>
                <c:pt idx="2">
                  <c:v>Anthony Estrella</c:v>
                </c:pt>
                <c:pt idx="3">
                  <c:v>Steven Zurita</c:v>
                </c:pt>
              </c:strCache>
            </c:strRef>
          </c:cat>
          <c:val>
            <c:numRef>
              <c:f>tabladecomparacionVARONES!$G$47:$G$50</c:f>
              <c:numCache>
                <c:formatCode>General</c:formatCode>
                <c:ptCount val="4"/>
                <c:pt idx="1">
                  <c:v>28</c:v>
                </c:pt>
                <c:pt idx="2">
                  <c:v>22</c:v>
                </c:pt>
                <c:pt idx="3">
                  <c:v>26</c:v>
                </c:pt>
              </c:numCache>
            </c:numRef>
          </c:val>
        </c:ser>
        <c:ser>
          <c:idx val="1"/>
          <c:order val="1"/>
          <c:cat>
            <c:strRef>
              <c:f>tabladecomparacionVARONES!$F$47:$F$50</c:f>
              <c:strCache>
                <c:ptCount val="4"/>
                <c:pt idx="0">
                  <c:v>Test de Efectividad</c:v>
                </c:pt>
                <c:pt idx="1">
                  <c:v>Eddy Jurado</c:v>
                </c:pt>
                <c:pt idx="2">
                  <c:v>Anthony Estrella</c:v>
                </c:pt>
                <c:pt idx="3">
                  <c:v>Steven Zurita</c:v>
                </c:pt>
              </c:strCache>
            </c:strRef>
          </c:cat>
          <c:val>
            <c:numRef>
              <c:f>tabladecomparacionVARONES!$H$47:$H$50</c:f>
              <c:numCache>
                <c:formatCode>General</c:formatCode>
                <c:ptCount val="4"/>
                <c:pt idx="1">
                  <c:v>93</c:v>
                </c:pt>
                <c:pt idx="2">
                  <c:v>85</c:v>
                </c:pt>
                <c:pt idx="3">
                  <c:v>91</c:v>
                </c:pt>
              </c:numCache>
            </c:numRef>
          </c:val>
        </c:ser>
        <c:ser>
          <c:idx val="2"/>
          <c:order val="2"/>
          <c:spPr>
            <a:ln>
              <a:solidFill>
                <a:schemeClr val="tx1">
                  <a:lumMod val="95000"/>
                  <a:lumOff val="5000"/>
                </a:schemeClr>
              </a:solidFill>
            </a:ln>
          </c:spPr>
          <c:marker>
            <c:spPr>
              <a:ln>
                <a:solidFill>
                  <a:schemeClr val="tx1">
                    <a:lumMod val="95000"/>
                    <a:lumOff val="5000"/>
                  </a:schemeClr>
                </a:solidFill>
              </a:ln>
            </c:spPr>
          </c:marker>
          <c:cat>
            <c:strRef>
              <c:f>tabladecomparacionVARONES!$F$47:$F$50</c:f>
              <c:strCache>
                <c:ptCount val="4"/>
                <c:pt idx="0">
                  <c:v>Test de Efectividad</c:v>
                </c:pt>
                <c:pt idx="1">
                  <c:v>Eddy Jurado</c:v>
                </c:pt>
                <c:pt idx="2">
                  <c:v>Anthony Estrella</c:v>
                </c:pt>
                <c:pt idx="3">
                  <c:v>Steven Zurita</c:v>
                </c:pt>
              </c:strCache>
            </c:strRef>
          </c:cat>
          <c:val>
            <c:numRef>
              <c:f>tabladecomparacionVARONES!$I$47:$I$50</c:f>
              <c:numCache>
                <c:formatCode>General</c:formatCode>
                <c:ptCount val="4"/>
                <c:pt idx="1">
                  <c:v>572</c:v>
                </c:pt>
                <c:pt idx="2">
                  <c:v>556</c:v>
                </c:pt>
                <c:pt idx="3">
                  <c:v>570</c:v>
                </c:pt>
              </c:numCache>
            </c:numRef>
          </c:val>
        </c:ser>
        <c:marker val="1"/>
        <c:axId val="56412032"/>
        <c:axId val="56180736"/>
      </c:lineChart>
      <c:catAx>
        <c:axId val="56412032"/>
        <c:scaling>
          <c:orientation val="minMax"/>
        </c:scaling>
        <c:axPos val="b"/>
        <c:majorTickMark val="none"/>
        <c:tickLblPos val="nextTo"/>
        <c:crossAx val="56180736"/>
        <c:crosses val="autoZero"/>
        <c:auto val="1"/>
        <c:lblAlgn val="ctr"/>
        <c:lblOffset val="100"/>
      </c:catAx>
      <c:valAx>
        <c:axId val="56180736"/>
        <c:scaling>
          <c:orientation val="minMax"/>
        </c:scaling>
        <c:axPos val="l"/>
        <c:majorGridlines/>
        <c:numFmt formatCode="General" sourceLinked="1"/>
        <c:majorTickMark val="none"/>
        <c:tickLblPos val="nextTo"/>
        <c:crossAx val="56412032"/>
        <c:crosses val="autoZero"/>
        <c:crossBetween val="between"/>
      </c:valAx>
      <c:dTable>
        <c:showHorzBorder val="1"/>
        <c:showVertBorder val="1"/>
        <c:showOutline val="1"/>
        <c:showKeys val="1"/>
      </c:dTable>
    </c:plotArea>
    <c:plotVisOnly val="1"/>
  </c:chart>
  <c:txPr>
    <a:bodyPr/>
    <a:lstStyle/>
    <a:p>
      <a:pPr>
        <a:defRPr sz="1200"/>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title>
      <c:layout/>
    </c:title>
    <c:view3D>
      <c:rotX val="30"/>
      <c:perspective val="30"/>
    </c:view3D>
    <c:plotArea>
      <c:layout/>
      <c:pie3DChart>
        <c:varyColors val="1"/>
        <c:ser>
          <c:idx val="0"/>
          <c:order val="0"/>
          <c:tx>
            <c:strRef>
              <c:f>Hoja1!$B$1</c:f>
              <c:strCache>
                <c:ptCount val="1"/>
                <c:pt idx="0">
                  <c:v>PREGUNTA 4</c:v>
                </c:pt>
              </c:strCache>
            </c:strRef>
          </c:tx>
          <c:dPt>
            <c:idx val="0"/>
            <c:spPr>
              <a:solidFill>
                <a:schemeClr val="accent2"/>
              </a:solidFill>
            </c:spPr>
          </c:dPt>
          <c:dPt>
            <c:idx val="1"/>
            <c:spPr>
              <a:solidFill>
                <a:srgbClr val="336600"/>
              </a:solidFill>
            </c:spPr>
          </c:dPt>
          <c:dLbls>
            <c:dLbl>
              <c:idx val="0"/>
              <c:spPr/>
              <c:txPr>
                <a:bodyPr/>
                <a:lstStyle/>
                <a:p>
                  <a:pPr>
                    <a:defRPr sz="2800">
                      <a:solidFill>
                        <a:schemeClr val="bg1"/>
                      </a:solidFill>
                    </a:defRPr>
                  </a:pPr>
                  <a:endParaRPr lang="es-ES"/>
                </a:p>
              </c:txPr>
            </c:dLbl>
            <c:txPr>
              <a:bodyPr/>
              <a:lstStyle/>
              <a:p>
                <a:pPr>
                  <a:defRPr sz="2800">
                    <a:solidFill>
                      <a:schemeClr val="tx1"/>
                    </a:solidFill>
                  </a:defRPr>
                </a:pPr>
                <a:endParaRPr lang="es-ES"/>
              </a:p>
            </c:txPr>
            <c:showPercent val="1"/>
            <c:showLeaderLines val="1"/>
          </c:dLbls>
          <c:cat>
            <c:strRef>
              <c:f>Hoja1!$A$2:$A$5</c:f>
              <c:strCache>
                <c:ptCount val="2"/>
                <c:pt idx="0">
                  <c:v>SI</c:v>
                </c:pt>
                <c:pt idx="1">
                  <c:v>NO</c:v>
                </c:pt>
              </c:strCache>
            </c:strRef>
          </c:cat>
          <c:val>
            <c:numRef>
              <c:f>Hoja1!$B$2:$B$5</c:f>
              <c:numCache>
                <c:formatCode>General</c:formatCode>
                <c:ptCount val="4"/>
                <c:pt idx="0">
                  <c:v>15</c:v>
                </c:pt>
                <c:pt idx="1">
                  <c:v>85</c:v>
                </c:pt>
              </c:numCache>
            </c:numRef>
          </c:val>
        </c:ser>
        <c:dLbls>
          <c:showPercent val="1"/>
        </c:dLbls>
      </c:pie3DChart>
    </c:plotArea>
    <c:legend>
      <c:legendPos val="t"/>
      <c:legendEntry>
        <c:idx val="2"/>
        <c:delete val="1"/>
      </c:legendEntry>
      <c:legendEntry>
        <c:idx val="3"/>
        <c:delete val="1"/>
      </c:legendEntry>
      <c:layout>
        <c:manualLayout>
          <c:xMode val="edge"/>
          <c:yMode val="edge"/>
          <c:x val="0.37021568484495176"/>
          <c:y val="0.11069453809844909"/>
          <c:w val="0.25614008898209112"/>
          <c:h val="8.5006336409228597E-2"/>
        </c:manualLayout>
      </c:layout>
    </c:legend>
    <c:plotVisOnly val="1"/>
  </c:chart>
  <c:txPr>
    <a:bodyPr/>
    <a:lstStyle/>
    <a:p>
      <a:pPr>
        <a:defRPr sz="180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title>
      <c:layout/>
    </c:title>
    <c:view3D>
      <c:rotX val="30"/>
      <c:perspective val="30"/>
    </c:view3D>
    <c:plotArea>
      <c:layout/>
      <c:pie3DChart>
        <c:varyColors val="1"/>
        <c:ser>
          <c:idx val="0"/>
          <c:order val="0"/>
          <c:tx>
            <c:strRef>
              <c:f>Hoja1!$B$1</c:f>
              <c:strCache>
                <c:ptCount val="1"/>
                <c:pt idx="0">
                  <c:v>PREGUNTA 5</c:v>
                </c:pt>
              </c:strCache>
            </c:strRef>
          </c:tx>
          <c:dPt>
            <c:idx val="0"/>
            <c:spPr>
              <a:solidFill>
                <a:schemeClr val="accent1">
                  <a:lumMod val="50000"/>
                </a:schemeClr>
              </a:solidFill>
            </c:spPr>
          </c:dPt>
          <c:dLbls>
            <c:txPr>
              <a:bodyPr/>
              <a:lstStyle/>
              <a:p>
                <a:pPr>
                  <a:defRPr sz="2400">
                    <a:solidFill>
                      <a:schemeClr val="tx1"/>
                    </a:solidFill>
                  </a:defRPr>
                </a:pPr>
                <a:endParaRPr lang="es-ES"/>
              </a:p>
            </c:txPr>
            <c:showCatName val="1"/>
            <c:showPercent val="1"/>
            <c:showLeaderLines val="1"/>
          </c:dLbls>
          <c:cat>
            <c:strRef>
              <c:f>Hoja1!$A$2:$A$5</c:f>
              <c:strCache>
                <c:ptCount val="2"/>
                <c:pt idx="0">
                  <c:v>SI</c:v>
                </c:pt>
                <c:pt idx="1">
                  <c:v>NO</c:v>
                </c:pt>
              </c:strCache>
            </c:strRef>
          </c:cat>
          <c:val>
            <c:numRef>
              <c:f>Hoja1!$B$2:$B$5</c:f>
              <c:numCache>
                <c:formatCode>General</c:formatCode>
                <c:ptCount val="4"/>
                <c:pt idx="0">
                  <c:v>100</c:v>
                </c:pt>
              </c:numCache>
            </c:numRef>
          </c:val>
        </c:ser>
        <c:dLbls>
          <c:showCatName val="1"/>
          <c:showPercent val="1"/>
        </c:dLbls>
      </c:pie3DChart>
    </c:plotArea>
    <c:plotVisOnly val="1"/>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PRIMERA EVALUACIÓN </a:t>
            </a:r>
            <a:endParaRPr lang="es-ES"/>
          </a:p>
        </c:rich>
      </c:tx>
      <c:layout/>
    </c:title>
    <c:view3D>
      <c:rAngAx val="1"/>
    </c:view3D>
    <c:plotArea>
      <c:layout/>
      <c:bar3DChart>
        <c:barDir val="col"/>
        <c:grouping val="clustered"/>
        <c:ser>
          <c:idx val="0"/>
          <c:order val="0"/>
          <c:tx>
            <c:strRef>
              <c:f>Damas!$B$2</c:f>
              <c:strCache>
                <c:ptCount val="1"/>
                <c:pt idx="0">
                  <c:v>Test Fisicos Inicial</c:v>
                </c:pt>
              </c:strCache>
            </c:strRef>
          </c:tx>
          <c:cat>
            <c:strRef>
              <c:f>Damas!$A$3:$A$5</c:f>
              <c:strCache>
                <c:ptCount val="3"/>
                <c:pt idx="0">
                  <c:v>Gabriela Boada</c:v>
                </c:pt>
                <c:pt idx="1">
                  <c:v>Jenny Peña</c:v>
                </c:pt>
                <c:pt idx="2">
                  <c:v>Maribel Toapanta</c:v>
                </c:pt>
              </c:strCache>
            </c:strRef>
          </c:cat>
          <c:val>
            <c:numRef>
              <c:f>Damas!$B$3:$B$5</c:f>
              <c:numCache>
                <c:formatCode>General</c:formatCode>
                <c:ptCount val="3"/>
                <c:pt idx="0">
                  <c:v>23</c:v>
                </c:pt>
                <c:pt idx="1">
                  <c:v>16</c:v>
                </c:pt>
                <c:pt idx="2">
                  <c:v>28</c:v>
                </c:pt>
              </c:numCache>
            </c:numRef>
          </c:val>
        </c:ser>
        <c:dLbls>
          <c:showVal val="1"/>
        </c:dLbls>
        <c:shape val="cylinder"/>
        <c:axId val="54563968"/>
        <c:axId val="54565504"/>
        <c:axId val="0"/>
      </c:bar3DChart>
      <c:catAx>
        <c:axId val="54563968"/>
        <c:scaling>
          <c:orientation val="minMax"/>
        </c:scaling>
        <c:axPos val="b"/>
        <c:majorTickMark val="none"/>
        <c:tickLblPos val="nextTo"/>
        <c:crossAx val="54565504"/>
        <c:crosses val="autoZero"/>
        <c:auto val="1"/>
        <c:lblAlgn val="ctr"/>
        <c:lblOffset val="100"/>
      </c:catAx>
      <c:valAx>
        <c:axId val="54565504"/>
        <c:scaling>
          <c:orientation val="minMax"/>
        </c:scaling>
        <c:delete val="1"/>
        <c:axPos val="l"/>
        <c:numFmt formatCode="General" sourceLinked="1"/>
        <c:tickLblPos val="none"/>
        <c:crossAx val="54563968"/>
        <c:crosses val="autoZero"/>
        <c:crossBetween val="between"/>
      </c:valAx>
    </c:plotArea>
    <c:legend>
      <c:legendPos val="t"/>
      <c:layout/>
    </c:legend>
    <c:plotVisOnly val="1"/>
  </c:chart>
  <c:txPr>
    <a:bodyPr/>
    <a:lstStyle/>
    <a:p>
      <a:pPr>
        <a:defRPr sz="12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PRIMERA EVALUACIÓN </a:t>
            </a:r>
            <a:endParaRPr lang="es-ES"/>
          </a:p>
        </c:rich>
      </c:tx>
      <c:layout/>
    </c:title>
    <c:view3D>
      <c:rAngAx val="1"/>
    </c:view3D>
    <c:plotArea>
      <c:layout/>
      <c:bar3DChart>
        <c:barDir val="col"/>
        <c:grouping val="clustered"/>
        <c:ser>
          <c:idx val="0"/>
          <c:order val="0"/>
          <c:tx>
            <c:strRef>
              <c:f>Damas!$C$2</c:f>
              <c:strCache>
                <c:ptCount val="1"/>
                <c:pt idx="0">
                  <c:v>Test 1RM</c:v>
                </c:pt>
              </c:strCache>
            </c:strRef>
          </c:tx>
          <c:cat>
            <c:strRef>
              <c:f>Damas!$A$3:$A$5</c:f>
              <c:strCache>
                <c:ptCount val="3"/>
                <c:pt idx="0">
                  <c:v>Gabriela Boada</c:v>
                </c:pt>
                <c:pt idx="1">
                  <c:v>Jenny Peña</c:v>
                </c:pt>
                <c:pt idx="2">
                  <c:v>Maribel Toapanta</c:v>
                </c:pt>
              </c:strCache>
            </c:strRef>
          </c:cat>
          <c:val>
            <c:numRef>
              <c:f>Damas!$C$3:$C$5</c:f>
              <c:numCache>
                <c:formatCode>General</c:formatCode>
                <c:ptCount val="3"/>
                <c:pt idx="0">
                  <c:v>30</c:v>
                </c:pt>
                <c:pt idx="1">
                  <c:v>25</c:v>
                </c:pt>
                <c:pt idx="2">
                  <c:v>35</c:v>
                </c:pt>
              </c:numCache>
            </c:numRef>
          </c:val>
        </c:ser>
        <c:dLbls>
          <c:showVal val="1"/>
        </c:dLbls>
        <c:shape val="cylinder"/>
        <c:axId val="54987776"/>
        <c:axId val="54993664"/>
        <c:axId val="0"/>
      </c:bar3DChart>
      <c:catAx>
        <c:axId val="54987776"/>
        <c:scaling>
          <c:orientation val="minMax"/>
        </c:scaling>
        <c:axPos val="b"/>
        <c:majorTickMark val="none"/>
        <c:tickLblPos val="nextTo"/>
        <c:crossAx val="54993664"/>
        <c:crosses val="autoZero"/>
        <c:auto val="1"/>
        <c:lblAlgn val="ctr"/>
        <c:lblOffset val="100"/>
      </c:catAx>
      <c:valAx>
        <c:axId val="54993664"/>
        <c:scaling>
          <c:orientation val="minMax"/>
        </c:scaling>
        <c:delete val="1"/>
        <c:axPos val="l"/>
        <c:numFmt formatCode="General" sourceLinked="1"/>
        <c:tickLblPos val="none"/>
        <c:crossAx val="54987776"/>
        <c:crosses val="autoZero"/>
        <c:crossBetween val="between"/>
      </c:valAx>
    </c:plotArea>
    <c:legend>
      <c:legendPos val="t"/>
      <c:layout/>
    </c:legend>
    <c:plotVisOnly val="1"/>
  </c:chart>
  <c:txPr>
    <a:bodyPr/>
    <a:lstStyle/>
    <a:p>
      <a:pPr>
        <a:defRPr sz="1200"/>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PRIMERA EVALUACIÓN </a:t>
            </a:r>
            <a:endParaRPr lang="es-ES"/>
          </a:p>
        </c:rich>
      </c:tx>
      <c:layout/>
    </c:title>
    <c:view3D>
      <c:perspective val="30"/>
    </c:view3D>
    <c:plotArea>
      <c:layout/>
      <c:bar3DChart>
        <c:barDir val="col"/>
        <c:grouping val="clustered"/>
        <c:ser>
          <c:idx val="0"/>
          <c:order val="0"/>
          <c:tx>
            <c:strRef>
              <c:f>Damas!$D$2</c:f>
              <c:strCache>
                <c:ptCount val="1"/>
                <c:pt idx="0">
                  <c:v>Test Cooper (VO2max)</c:v>
                </c:pt>
              </c:strCache>
            </c:strRef>
          </c:tx>
          <c:cat>
            <c:strRef>
              <c:f>Damas!$A$3:$A$5</c:f>
              <c:strCache>
                <c:ptCount val="3"/>
                <c:pt idx="0">
                  <c:v>Gabriela Boada</c:v>
                </c:pt>
                <c:pt idx="1">
                  <c:v>Jenny Peña</c:v>
                </c:pt>
                <c:pt idx="2">
                  <c:v>Maribel Toapanta</c:v>
                </c:pt>
              </c:strCache>
            </c:strRef>
          </c:cat>
          <c:val>
            <c:numRef>
              <c:f>Damas!$D$3:$D$5</c:f>
              <c:numCache>
                <c:formatCode>General</c:formatCode>
                <c:ptCount val="3"/>
                <c:pt idx="0">
                  <c:v>28.8</c:v>
                </c:pt>
                <c:pt idx="1">
                  <c:v>25.91</c:v>
                </c:pt>
                <c:pt idx="2" formatCode="0.00">
                  <c:v>34.36</c:v>
                </c:pt>
              </c:numCache>
            </c:numRef>
          </c:val>
        </c:ser>
        <c:dLbls>
          <c:showVal val="1"/>
        </c:dLbls>
        <c:shape val="cylinder"/>
        <c:axId val="55020544"/>
        <c:axId val="55034624"/>
        <c:axId val="0"/>
      </c:bar3DChart>
      <c:catAx>
        <c:axId val="55020544"/>
        <c:scaling>
          <c:orientation val="minMax"/>
        </c:scaling>
        <c:axPos val="b"/>
        <c:majorTickMark val="none"/>
        <c:tickLblPos val="nextTo"/>
        <c:crossAx val="55034624"/>
        <c:crosses val="autoZero"/>
        <c:auto val="1"/>
        <c:lblAlgn val="ctr"/>
        <c:lblOffset val="100"/>
      </c:catAx>
      <c:valAx>
        <c:axId val="55034624"/>
        <c:scaling>
          <c:orientation val="minMax"/>
        </c:scaling>
        <c:delete val="1"/>
        <c:axPos val="l"/>
        <c:numFmt formatCode="General" sourceLinked="1"/>
        <c:majorTickMark val="none"/>
        <c:tickLblPos val="none"/>
        <c:crossAx val="55020544"/>
        <c:crosses val="autoZero"/>
        <c:crossBetween val="between"/>
      </c:valAx>
    </c:plotArea>
    <c:legend>
      <c:legendPos val="t"/>
      <c:layout/>
    </c:legend>
    <c:plotVisOnly val="1"/>
  </c:chart>
  <c:txPr>
    <a:bodyPr/>
    <a:lstStyle/>
    <a:p>
      <a:pPr>
        <a:defRPr sz="1200"/>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MX"/>
              <a:t>PRIMERA EVALUACIÓN </a:t>
            </a:r>
            <a:endParaRPr lang="es-ES"/>
          </a:p>
        </c:rich>
      </c:tx>
      <c:layout/>
    </c:title>
    <c:view3D>
      <c:rAngAx val="1"/>
    </c:view3D>
    <c:plotArea>
      <c:layout/>
      <c:bar3DChart>
        <c:barDir val="col"/>
        <c:grouping val="clustered"/>
        <c:ser>
          <c:idx val="0"/>
          <c:order val="0"/>
          <c:tx>
            <c:strRef>
              <c:f>Damas!$E$2</c:f>
              <c:strCache>
                <c:ptCount val="1"/>
                <c:pt idx="0">
                  <c:v>Test Efectividad 1</c:v>
                </c:pt>
              </c:strCache>
            </c:strRef>
          </c:tx>
          <c:cat>
            <c:strRef>
              <c:f>Damas!$A$3:$A$5</c:f>
              <c:strCache>
                <c:ptCount val="3"/>
                <c:pt idx="0">
                  <c:v>Gabriela Boada</c:v>
                </c:pt>
                <c:pt idx="1">
                  <c:v>Jenny Peña</c:v>
                </c:pt>
                <c:pt idx="2">
                  <c:v>Maribel Toapanta</c:v>
                </c:pt>
              </c:strCache>
            </c:strRef>
          </c:cat>
          <c:val>
            <c:numRef>
              <c:f>Damas!$E$3:$E$5</c:f>
              <c:numCache>
                <c:formatCode>General</c:formatCode>
                <c:ptCount val="3"/>
                <c:pt idx="0">
                  <c:v>28</c:v>
                </c:pt>
                <c:pt idx="1">
                  <c:v>22</c:v>
                </c:pt>
                <c:pt idx="2">
                  <c:v>24</c:v>
                </c:pt>
              </c:numCache>
            </c:numRef>
          </c:val>
        </c:ser>
        <c:dLbls>
          <c:showVal val="1"/>
        </c:dLbls>
        <c:shape val="cylinder"/>
        <c:axId val="55317632"/>
        <c:axId val="55319168"/>
        <c:axId val="0"/>
      </c:bar3DChart>
      <c:catAx>
        <c:axId val="55317632"/>
        <c:scaling>
          <c:orientation val="minMax"/>
        </c:scaling>
        <c:axPos val="b"/>
        <c:majorTickMark val="none"/>
        <c:tickLblPos val="nextTo"/>
        <c:crossAx val="55319168"/>
        <c:crosses val="autoZero"/>
        <c:auto val="1"/>
        <c:lblAlgn val="ctr"/>
        <c:lblOffset val="100"/>
      </c:catAx>
      <c:valAx>
        <c:axId val="55319168"/>
        <c:scaling>
          <c:orientation val="minMax"/>
        </c:scaling>
        <c:delete val="1"/>
        <c:axPos val="l"/>
        <c:numFmt formatCode="General" sourceLinked="1"/>
        <c:tickLblPos val="none"/>
        <c:crossAx val="55317632"/>
        <c:crosses val="autoZero"/>
        <c:crossBetween val="between"/>
      </c:valAx>
    </c:plotArea>
    <c:legend>
      <c:legendPos val="t"/>
      <c:layout/>
    </c:legend>
    <c:plotVisOnly val="1"/>
  </c:chart>
  <c:txPr>
    <a:bodyPr/>
    <a:lstStyle/>
    <a:p>
      <a:pPr>
        <a:defRPr sz="12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DB51C-4213-495E-815E-90A18FED8E9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B7E2F0C4-CFE7-42D4-8417-EE0019742957}">
      <dgm:prSet phldrT="[Texto]" custT="1"/>
      <dgm:spPr/>
      <dgm:t>
        <a:bodyPr/>
        <a:lstStyle/>
        <a:p>
          <a:r>
            <a:rPr lang="es-ES_tradnl" sz="3200" b="1" dirty="0" smtClean="0">
              <a:solidFill>
                <a:schemeClr val="tx1"/>
              </a:solidFill>
              <a:latin typeface="Algerian" pitchFamily="82" charset="0"/>
            </a:rPr>
            <a:t>OBJETIVO GENERAL</a:t>
          </a:r>
          <a:endParaRPr lang="es-ES" sz="3200" b="1" dirty="0">
            <a:solidFill>
              <a:schemeClr val="tx1"/>
            </a:solidFill>
            <a:latin typeface="Algerian" pitchFamily="82" charset="0"/>
          </a:endParaRPr>
        </a:p>
      </dgm:t>
    </dgm:pt>
    <dgm:pt modelId="{011A3F45-F0C5-4A02-8999-405B37771E52}" type="parTrans" cxnId="{DF231D89-8686-4076-A5C8-8781BFA267F8}">
      <dgm:prSet/>
      <dgm:spPr/>
      <dgm:t>
        <a:bodyPr/>
        <a:lstStyle/>
        <a:p>
          <a:endParaRPr lang="es-ES"/>
        </a:p>
      </dgm:t>
    </dgm:pt>
    <dgm:pt modelId="{1F8ED513-0A4B-4FD4-86DB-AC56E19399F4}" type="sibTrans" cxnId="{DF231D89-8686-4076-A5C8-8781BFA267F8}">
      <dgm:prSet/>
      <dgm:spPr/>
      <dgm:t>
        <a:bodyPr/>
        <a:lstStyle/>
        <a:p>
          <a:endParaRPr lang="es-ES"/>
        </a:p>
      </dgm:t>
    </dgm:pt>
    <dgm:pt modelId="{55D0FCCC-E4BB-42C6-A546-C93F80036817}">
      <dgm:prSet phldrT="[Texto]" custT="1"/>
      <dgm:spPr/>
      <dgm:t>
        <a:bodyPr/>
        <a:lstStyle/>
        <a:p>
          <a:r>
            <a:rPr lang="es-EC" sz="2800" dirty="0" smtClean="0"/>
            <a:t>Aplicar un plan de Entrenamiento Físico encaminado a mejorar el desempeño de los tiradores, en sus diferentes competencias que estos tengan a futuro</a:t>
          </a:r>
          <a:endParaRPr lang="es-ES" sz="2800" dirty="0"/>
        </a:p>
      </dgm:t>
    </dgm:pt>
    <dgm:pt modelId="{2551108C-C251-48AD-A702-30598966C016}" type="parTrans" cxnId="{055D918B-E710-47B5-BB12-0D2A88970376}">
      <dgm:prSet/>
      <dgm:spPr/>
      <dgm:t>
        <a:bodyPr/>
        <a:lstStyle/>
        <a:p>
          <a:endParaRPr lang="es-ES"/>
        </a:p>
      </dgm:t>
    </dgm:pt>
    <dgm:pt modelId="{9C3B813E-E0C5-4B08-9FF4-02E441AD22AC}" type="sibTrans" cxnId="{055D918B-E710-47B5-BB12-0D2A88970376}">
      <dgm:prSet/>
      <dgm:spPr/>
      <dgm:t>
        <a:bodyPr/>
        <a:lstStyle/>
        <a:p>
          <a:endParaRPr lang="es-ES"/>
        </a:p>
      </dgm:t>
    </dgm:pt>
    <dgm:pt modelId="{B8695CAF-B5CF-4243-9D05-598DCB2B05CE}" type="pres">
      <dgm:prSet presAssocID="{040DB51C-4213-495E-815E-90A18FED8E90}" presName="linear" presStyleCnt="0">
        <dgm:presLayoutVars>
          <dgm:dir/>
          <dgm:animLvl val="lvl"/>
          <dgm:resizeHandles val="exact"/>
        </dgm:presLayoutVars>
      </dgm:prSet>
      <dgm:spPr/>
      <dgm:t>
        <a:bodyPr/>
        <a:lstStyle/>
        <a:p>
          <a:endParaRPr lang="es-ES"/>
        </a:p>
      </dgm:t>
    </dgm:pt>
    <dgm:pt modelId="{780E5825-2D17-44AA-9810-7E6CF0CFC759}" type="pres">
      <dgm:prSet presAssocID="{B7E2F0C4-CFE7-42D4-8417-EE0019742957}" presName="parentLin" presStyleCnt="0"/>
      <dgm:spPr/>
      <dgm:t>
        <a:bodyPr/>
        <a:lstStyle/>
        <a:p>
          <a:endParaRPr lang="es-ES"/>
        </a:p>
      </dgm:t>
    </dgm:pt>
    <dgm:pt modelId="{82BDBA03-1D9D-42D6-96D2-3DC72FFD2B49}" type="pres">
      <dgm:prSet presAssocID="{B7E2F0C4-CFE7-42D4-8417-EE0019742957}" presName="parentLeftMargin" presStyleLbl="node1" presStyleIdx="0" presStyleCnt="2"/>
      <dgm:spPr/>
      <dgm:t>
        <a:bodyPr/>
        <a:lstStyle/>
        <a:p>
          <a:endParaRPr lang="es-ES"/>
        </a:p>
      </dgm:t>
    </dgm:pt>
    <dgm:pt modelId="{5F571CAE-467A-4E12-8B18-046CF7095543}" type="pres">
      <dgm:prSet presAssocID="{B7E2F0C4-CFE7-42D4-8417-EE0019742957}" presName="parentText" presStyleLbl="node1" presStyleIdx="0" presStyleCnt="2" custScaleX="93285" custScaleY="57976" custLinFactNeighborY="10378">
        <dgm:presLayoutVars>
          <dgm:chMax val="0"/>
          <dgm:bulletEnabled val="1"/>
        </dgm:presLayoutVars>
      </dgm:prSet>
      <dgm:spPr/>
      <dgm:t>
        <a:bodyPr/>
        <a:lstStyle/>
        <a:p>
          <a:endParaRPr lang="es-ES"/>
        </a:p>
      </dgm:t>
    </dgm:pt>
    <dgm:pt modelId="{64863D74-DE19-4739-B797-1EC55F03498B}" type="pres">
      <dgm:prSet presAssocID="{B7E2F0C4-CFE7-42D4-8417-EE0019742957}" presName="negativeSpace" presStyleCnt="0"/>
      <dgm:spPr/>
      <dgm:t>
        <a:bodyPr/>
        <a:lstStyle/>
        <a:p>
          <a:endParaRPr lang="es-ES"/>
        </a:p>
      </dgm:t>
    </dgm:pt>
    <dgm:pt modelId="{50C1A79E-41C5-474D-87C2-B85585A6CDC8}" type="pres">
      <dgm:prSet presAssocID="{B7E2F0C4-CFE7-42D4-8417-EE0019742957}" presName="childText" presStyleLbl="conFgAcc1" presStyleIdx="0" presStyleCnt="2">
        <dgm:presLayoutVars>
          <dgm:bulletEnabled val="1"/>
        </dgm:presLayoutVars>
      </dgm:prSet>
      <dgm:spPr/>
      <dgm:t>
        <a:bodyPr/>
        <a:lstStyle/>
        <a:p>
          <a:endParaRPr lang="es-ES"/>
        </a:p>
      </dgm:t>
    </dgm:pt>
    <dgm:pt modelId="{0F729426-E4BF-432E-B65E-750703F250E5}" type="pres">
      <dgm:prSet presAssocID="{1F8ED513-0A4B-4FD4-86DB-AC56E19399F4}" presName="spaceBetweenRectangles" presStyleCnt="0"/>
      <dgm:spPr/>
      <dgm:t>
        <a:bodyPr/>
        <a:lstStyle/>
        <a:p>
          <a:endParaRPr lang="es-ES"/>
        </a:p>
      </dgm:t>
    </dgm:pt>
    <dgm:pt modelId="{081DA012-8B00-442B-AC7E-CA16C734520E}" type="pres">
      <dgm:prSet presAssocID="{55D0FCCC-E4BB-42C6-A546-C93F80036817}" presName="parentLin" presStyleCnt="0"/>
      <dgm:spPr/>
      <dgm:t>
        <a:bodyPr/>
        <a:lstStyle/>
        <a:p>
          <a:endParaRPr lang="es-ES"/>
        </a:p>
      </dgm:t>
    </dgm:pt>
    <dgm:pt modelId="{D41E5C8E-75BD-4F75-8C79-42CD1ED66C65}" type="pres">
      <dgm:prSet presAssocID="{55D0FCCC-E4BB-42C6-A546-C93F80036817}" presName="parentLeftMargin" presStyleLbl="node1" presStyleIdx="0" presStyleCnt="2"/>
      <dgm:spPr/>
      <dgm:t>
        <a:bodyPr/>
        <a:lstStyle/>
        <a:p>
          <a:endParaRPr lang="es-ES"/>
        </a:p>
      </dgm:t>
    </dgm:pt>
    <dgm:pt modelId="{5CC396D5-C965-4DC6-95E0-5A392C7201D2}" type="pres">
      <dgm:prSet presAssocID="{55D0FCCC-E4BB-42C6-A546-C93F80036817}" presName="parentText" presStyleLbl="node1" presStyleIdx="1" presStyleCnt="2" custScaleX="142125" custScaleY="159212">
        <dgm:presLayoutVars>
          <dgm:chMax val="0"/>
          <dgm:bulletEnabled val="1"/>
        </dgm:presLayoutVars>
      </dgm:prSet>
      <dgm:spPr/>
      <dgm:t>
        <a:bodyPr/>
        <a:lstStyle/>
        <a:p>
          <a:endParaRPr lang="es-ES"/>
        </a:p>
      </dgm:t>
    </dgm:pt>
    <dgm:pt modelId="{9E60D8F4-3C42-4EBA-951D-8624638766D5}" type="pres">
      <dgm:prSet presAssocID="{55D0FCCC-E4BB-42C6-A546-C93F80036817}" presName="negativeSpace" presStyleCnt="0"/>
      <dgm:spPr/>
      <dgm:t>
        <a:bodyPr/>
        <a:lstStyle/>
        <a:p>
          <a:endParaRPr lang="es-ES"/>
        </a:p>
      </dgm:t>
    </dgm:pt>
    <dgm:pt modelId="{27000946-4405-4E06-854A-0F8B85F3DAFC}" type="pres">
      <dgm:prSet presAssocID="{55D0FCCC-E4BB-42C6-A546-C93F80036817}" presName="childText" presStyleLbl="conFgAcc1" presStyleIdx="1" presStyleCnt="2">
        <dgm:presLayoutVars>
          <dgm:bulletEnabled val="1"/>
        </dgm:presLayoutVars>
      </dgm:prSet>
      <dgm:spPr/>
      <dgm:t>
        <a:bodyPr/>
        <a:lstStyle/>
        <a:p>
          <a:endParaRPr lang="es-ES"/>
        </a:p>
      </dgm:t>
    </dgm:pt>
  </dgm:ptLst>
  <dgm:cxnLst>
    <dgm:cxn modelId="{581052F7-9B7B-4EC7-A6CD-C071C3B2596A}" type="presOf" srcId="{040DB51C-4213-495E-815E-90A18FED8E90}" destId="{B8695CAF-B5CF-4243-9D05-598DCB2B05CE}" srcOrd="0" destOrd="0" presId="urn:microsoft.com/office/officeart/2005/8/layout/list1"/>
    <dgm:cxn modelId="{DF231D89-8686-4076-A5C8-8781BFA267F8}" srcId="{040DB51C-4213-495E-815E-90A18FED8E90}" destId="{B7E2F0C4-CFE7-42D4-8417-EE0019742957}" srcOrd="0" destOrd="0" parTransId="{011A3F45-F0C5-4A02-8999-405B37771E52}" sibTransId="{1F8ED513-0A4B-4FD4-86DB-AC56E19399F4}"/>
    <dgm:cxn modelId="{055D918B-E710-47B5-BB12-0D2A88970376}" srcId="{040DB51C-4213-495E-815E-90A18FED8E90}" destId="{55D0FCCC-E4BB-42C6-A546-C93F80036817}" srcOrd="1" destOrd="0" parTransId="{2551108C-C251-48AD-A702-30598966C016}" sibTransId="{9C3B813E-E0C5-4B08-9FF4-02E441AD22AC}"/>
    <dgm:cxn modelId="{B6393007-0010-4ADD-94CC-780ED69EE31D}" type="presOf" srcId="{55D0FCCC-E4BB-42C6-A546-C93F80036817}" destId="{5CC396D5-C965-4DC6-95E0-5A392C7201D2}" srcOrd="1" destOrd="0" presId="urn:microsoft.com/office/officeart/2005/8/layout/list1"/>
    <dgm:cxn modelId="{BB6C209B-EC4D-41D4-A335-DEA6D9C35FC0}" type="presOf" srcId="{B7E2F0C4-CFE7-42D4-8417-EE0019742957}" destId="{82BDBA03-1D9D-42D6-96D2-3DC72FFD2B49}" srcOrd="0" destOrd="0" presId="urn:microsoft.com/office/officeart/2005/8/layout/list1"/>
    <dgm:cxn modelId="{7681C220-78ED-443A-8428-7008E9C53D45}" type="presOf" srcId="{B7E2F0C4-CFE7-42D4-8417-EE0019742957}" destId="{5F571CAE-467A-4E12-8B18-046CF7095543}" srcOrd="1" destOrd="0" presId="urn:microsoft.com/office/officeart/2005/8/layout/list1"/>
    <dgm:cxn modelId="{4F839DD7-C724-48F6-8929-AC796204298D}" type="presOf" srcId="{55D0FCCC-E4BB-42C6-A546-C93F80036817}" destId="{D41E5C8E-75BD-4F75-8C79-42CD1ED66C65}" srcOrd="0" destOrd="0" presId="urn:microsoft.com/office/officeart/2005/8/layout/list1"/>
    <dgm:cxn modelId="{C88C71E5-F613-417B-A0C7-46527A4F4CE9}" type="presParOf" srcId="{B8695CAF-B5CF-4243-9D05-598DCB2B05CE}" destId="{780E5825-2D17-44AA-9810-7E6CF0CFC759}" srcOrd="0" destOrd="0" presId="urn:microsoft.com/office/officeart/2005/8/layout/list1"/>
    <dgm:cxn modelId="{69A4CFCD-D2F1-4821-BAF3-8A99FC336204}" type="presParOf" srcId="{780E5825-2D17-44AA-9810-7E6CF0CFC759}" destId="{82BDBA03-1D9D-42D6-96D2-3DC72FFD2B49}" srcOrd="0" destOrd="0" presId="urn:microsoft.com/office/officeart/2005/8/layout/list1"/>
    <dgm:cxn modelId="{0B89C4C6-801C-4DFD-BA43-3E8210CFB492}" type="presParOf" srcId="{780E5825-2D17-44AA-9810-7E6CF0CFC759}" destId="{5F571CAE-467A-4E12-8B18-046CF7095543}" srcOrd="1" destOrd="0" presId="urn:microsoft.com/office/officeart/2005/8/layout/list1"/>
    <dgm:cxn modelId="{A90B6FC8-3F99-4E06-8CA4-064B7E6C7237}" type="presParOf" srcId="{B8695CAF-B5CF-4243-9D05-598DCB2B05CE}" destId="{64863D74-DE19-4739-B797-1EC55F03498B}" srcOrd="1" destOrd="0" presId="urn:microsoft.com/office/officeart/2005/8/layout/list1"/>
    <dgm:cxn modelId="{49D76447-6B6F-4731-96C2-95E8F0C4E3D3}" type="presParOf" srcId="{B8695CAF-B5CF-4243-9D05-598DCB2B05CE}" destId="{50C1A79E-41C5-474D-87C2-B85585A6CDC8}" srcOrd="2" destOrd="0" presId="urn:microsoft.com/office/officeart/2005/8/layout/list1"/>
    <dgm:cxn modelId="{2BE5D921-52B7-4DD6-8DC5-63CD5BAF6778}" type="presParOf" srcId="{B8695CAF-B5CF-4243-9D05-598DCB2B05CE}" destId="{0F729426-E4BF-432E-B65E-750703F250E5}" srcOrd="3" destOrd="0" presId="urn:microsoft.com/office/officeart/2005/8/layout/list1"/>
    <dgm:cxn modelId="{C6B6B571-400B-49EF-8704-43CE9A5AB1B1}" type="presParOf" srcId="{B8695CAF-B5CF-4243-9D05-598DCB2B05CE}" destId="{081DA012-8B00-442B-AC7E-CA16C734520E}" srcOrd="4" destOrd="0" presId="urn:microsoft.com/office/officeart/2005/8/layout/list1"/>
    <dgm:cxn modelId="{2EF12C38-8573-448D-ADFA-9DD0D6B279CA}" type="presParOf" srcId="{081DA012-8B00-442B-AC7E-CA16C734520E}" destId="{D41E5C8E-75BD-4F75-8C79-42CD1ED66C65}" srcOrd="0" destOrd="0" presId="urn:microsoft.com/office/officeart/2005/8/layout/list1"/>
    <dgm:cxn modelId="{E1D003AB-CD1E-4CAA-9B00-DADE260F711A}" type="presParOf" srcId="{081DA012-8B00-442B-AC7E-CA16C734520E}" destId="{5CC396D5-C965-4DC6-95E0-5A392C7201D2}" srcOrd="1" destOrd="0" presId="urn:microsoft.com/office/officeart/2005/8/layout/list1"/>
    <dgm:cxn modelId="{2A6DF4E3-F11D-4212-AF09-F8972AA59316}" type="presParOf" srcId="{B8695CAF-B5CF-4243-9D05-598DCB2B05CE}" destId="{9E60D8F4-3C42-4EBA-951D-8624638766D5}" srcOrd="5" destOrd="0" presId="urn:microsoft.com/office/officeart/2005/8/layout/list1"/>
    <dgm:cxn modelId="{B55603AC-49CA-4A84-BBF9-8DC537D8878F}" type="presParOf" srcId="{B8695CAF-B5CF-4243-9D05-598DCB2B05CE}" destId="{27000946-4405-4E06-854A-0F8B85F3DAFC}"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0832B5-247A-4F51-98DE-3B4776DA80D3}" type="doc">
      <dgm:prSet loTypeId="urn:microsoft.com/office/officeart/2005/8/layout/arrow2" loCatId="process" qsTypeId="urn:microsoft.com/office/officeart/2005/8/quickstyle/simple5" qsCatId="simple" csTypeId="urn:microsoft.com/office/officeart/2005/8/colors/accent1_2" csCatId="accent1" phldr="1"/>
      <dgm:spPr/>
    </dgm:pt>
    <dgm:pt modelId="{0E27B259-A3F0-4459-BA8D-ECA894E7F911}">
      <dgm:prSet phldrT="[Texto]" custT="1"/>
      <dgm:spPr>
        <a:ln>
          <a:solidFill>
            <a:schemeClr val="accent1">
              <a:lumMod val="90000"/>
            </a:schemeClr>
          </a:solidFill>
        </a:ln>
      </dgm:spPr>
      <dgm:t>
        <a:bodyPr/>
        <a:lstStyle/>
        <a:p>
          <a:r>
            <a:rPr lang="es-MX" sz="2000" dirty="0" smtClean="0"/>
            <a:t>Se </a:t>
          </a:r>
          <a:r>
            <a:rPr lang="es-MX" sz="1800" dirty="0" smtClean="0"/>
            <a:t>realizaron</a:t>
          </a:r>
          <a:r>
            <a:rPr lang="es-MX" sz="2000" dirty="0" smtClean="0"/>
            <a:t> 18 ejercicios para mejorar la resistencia a la fuerza de los deportistas</a:t>
          </a:r>
          <a:endParaRPr lang="es-ES" sz="2000" dirty="0"/>
        </a:p>
      </dgm:t>
    </dgm:pt>
    <dgm:pt modelId="{34B3C6DE-72B3-4592-85EA-557A952C06EF}" type="parTrans" cxnId="{21379D52-ECA6-435A-BF25-BCD79339B032}">
      <dgm:prSet/>
      <dgm:spPr/>
      <dgm:t>
        <a:bodyPr/>
        <a:lstStyle/>
        <a:p>
          <a:endParaRPr lang="es-ES" sz="2000"/>
        </a:p>
      </dgm:t>
    </dgm:pt>
    <dgm:pt modelId="{87DD7B82-2D5D-4B7F-B3CE-F3A582480B3D}" type="sibTrans" cxnId="{21379D52-ECA6-435A-BF25-BCD79339B032}">
      <dgm:prSet/>
      <dgm:spPr/>
      <dgm:t>
        <a:bodyPr/>
        <a:lstStyle/>
        <a:p>
          <a:endParaRPr lang="es-ES" sz="2000"/>
        </a:p>
      </dgm:t>
    </dgm:pt>
    <dgm:pt modelId="{03FEA8FB-C0E3-40D7-876A-D502310A9CB9}">
      <dgm:prSet phldrT="[Texto]" custT="1"/>
      <dgm:spPr>
        <a:ln>
          <a:solidFill>
            <a:schemeClr val="accent1">
              <a:lumMod val="90000"/>
            </a:schemeClr>
          </a:solidFill>
        </a:ln>
      </dgm:spPr>
      <dgm:t>
        <a:bodyPr anchor="t"/>
        <a:lstStyle/>
        <a:p>
          <a:r>
            <a:rPr lang="es-MX" sz="2000" dirty="0" smtClean="0"/>
            <a:t>Plan de trabajo tres veces por semana en una duración de 120 minutos</a:t>
          </a:r>
          <a:endParaRPr lang="es-ES" sz="2000" dirty="0"/>
        </a:p>
      </dgm:t>
    </dgm:pt>
    <dgm:pt modelId="{EE65D17F-E278-4644-B195-7B6C00131423}" type="parTrans" cxnId="{A44B4257-E5E1-41B4-9ED9-FEB960DFC9E2}">
      <dgm:prSet/>
      <dgm:spPr/>
      <dgm:t>
        <a:bodyPr/>
        <a:lstStyle/>
        <a:p>
          <a:endParaRPr lang="es-ES" sz="2000"/>
        </a:p>
      </dgm:t>
    </dgm:pt>
    <dgm:pt modelId="{D0343D5E-D1FD-440B-A639-9FC5E2111FB6}" type="sibTrans" cxnId="{A44B4257-E5E1-41B4-9ED9-FEB960DFC9E2}">
      <dgm:prSet/>
      <dgm:spPr/>
      <dgm:t>
        <a:bodyPr/>
        <a:lstStyle/>
        <a:p>
          <a:endParaRPr lang="es-ES" sz="2000"/>
        </a:p>
      </dgm:t>
    </dgm:pt>
    <dgm:pt modelId="{515E8586-4F42-4B25-AC22-1C8A0273370A}">
      <dgm:prSet phldrT="[Texto]" custT="1"/>
      <dgm:spPr>
        <a:ln>
          <a:solidFill>
            <a:schemeClr val="accent1">
              <a:lumMod val="90000"/>
            </a:schemeClr>
          </a:solidFill>
        </a:ln>
      </dgm:spPr>
      <dgm:t>
        <a:bodyPr/>
        <a:lstStyle/>
        <a:p>
          <a:r>
            <a:rPr lang="es-MX" sz="2000" dirty="0" smtClean="0"/>
            <a:t>Dosificando el trabajo en 15 repeticiones x 4 series x ejercicios </a:t>
          </a:r>
          <a:endParaRPr lang="es-ES" sz="2000" dirty="0"/>
        </a:p>
      </dgm:t>
    </dgm:pt>
    <dgm:pt modelId="{F5A32CF7-745F-4E98-A061-57D5DA2CC856}" type="parTrans" cxnId="{17372018-EECD-44DF-90FA-906DD970E33E}">
      <dgm:prSet/>
      <dgm:spPr/>
      <dgm:t>
        <a:bodyPr/>
        <a:lstStyle/>
        <a:p>
          <a:endParaRPr lang="es-ES" sz="2000"/>
        </a:p>
      </dgm:t>
    </dgm:pt>
    <dgm:pt modelId="{630D0B51-1773-4186-98E4-9F2AB838D736}" type="sibTrans" cxnId="{17372018-EECD-44DF-90FA-906DD970E33E}">
      <dgm:prSet/>
      <dgm:spPr/>
      <dgm:t>
        <a:bodyPr/>
        <a:lstStyle/>
        <a:p>
          <a:endParaRPr lang="es-ES" sz="2000"/>
        </a:p>
      </dgm:t>
    </dgm:pt>
    <dgm:pt modelId="{DA87E333-EC29-4837-A4BE-5B40BBA8CBFE}">
      <dgm:prSet phldrT="[Texto]" custT="1"/>
      <dgm:spPr>
        <a:ln>
          <a:solidFill>
            <a:schemeClr val="accent1">
              <a:lumMod val="90000"/>
            </a:schemeClr>
          </a:solidFill>
        </a:ln>
      </dgm:spPr>
      <dgm:t>
        <a:bodyPr/>
        <a:lstStyle/>
        <a:p>
          <a:r>
            <a:rPr lang="es-MX" sz="2000" dirty="0" smtClean="0"/>
            <a:t>La capacidad aeróbica se realizó con una carrera continua comenzando con 15 minutos y llegando alcanzar 45 minutos en total</a:t>
          </a:r>
          <a:endParaRPr lang="es-ES" sz="2000" dirty="0"/>
        </a:p>
      </dgm:t>
    </dgm:pt>
    <dgm:pt modelId="{466AF763-DA31-40F0-B12B-B380BABD7328}" type="parTrans" cxnId="{638BF199-5E74-4431-8212-5D8EFF3E8007}">
      <dgm:prSet/>
      <dgm:spPr/>
      <dgm:t>
        <a:bodyPr/>
        <a:lstStyle/>
        <a:p>
          <a:endParaRPr lang="es-ES" sz="2000"/>
        </a:p>
      </dgm:t>
    </dgm:pt>
    <dgm:pt modelId="{B278FC7B-CFAC-4065-B668-417B1092FF64}" type="sibTrans" cxnId="{638BF199-5E74-4431-8212-5D8EFF3E8007}">
      <dgm:prSet/>
      <dgm:spPr/>
      <dgm:t>
        <a:bodyPr/>
        <a:lstStyle/>
        <a:p>
          <a:endParaRPr lang="es-ES" sz="2000"/>
        </a:p>
      </dgm:t>
    </dgm:pt>
    <dgm:pt modelId="{607D5728-B2B9-4B57-8A9E-5AC5C60C3B38}" type="pres">
      <dgm:prSet presAssocID="{B90832B5-247A-4F51-98DE-3B4776DA80D3}" presName="arrowDiagram" presStyleCnt="0">
        <dgm:presLayoutVars>
          <dgm:chMax val="5"/>
          <dgm:dir/>
          <dgm:resizeHandles val="exact"/>
        </dgm:presLayoutVars>
      </dgm:prSet>
      <dgm:spPr/>
    </dgm:pt>
    <dgm:pt modelId="{A968D49F-B617-43DB-8CB3-3007420FBB2A}" type="pres">
      <dgm:prSet presAssocID="{B90832B5-247A-4F51-98DE-3B4776DA80D3}" presName="arrow" presStyleLbl="bgShp" presStyleIdx="0" presStyleCnt="1" custLinFactNeighborY="-2919"/>
      <dgm:spPr>
        <a:solidFill>
          <a:schemeClr val="tx1">
            <a:lumMod val="50000"/>
            <a:lumOff val="50000"/>
          </a:schemeClr>
        </a:solidFill>
      </dgm:spPr>
    </dgm:pt>
    <dgm:pt modelId="{11D1B2BB-8CAA-40D0-939B-182C14DD5374}" type="pres">
      <dgm:prSet presAssocID="{B90832B5-247A-4F51-98DE-3B4776DA80D3}" presName="arrowDiagram4" presStyleCnt="0"/>
      <dgm:spPr/>
    </dgm:pt>
    <dgm:pt modelId="{10DF4C97-F685-4251-9003-A2B1544C490D}" type="pres">
      <dgm:prSet presAssocID="{0E27B259-A3F0-4459-BA8D-ECA894E7F911}" presName="bullet4a" presStyleLbl="node1" presStyleIdx="0" presStyleCnt="4"/>
      <dgm:spPr/>
    </dgm:pt>
    <dgm:pt modelId="{770FEE87-C9BE-45AB-B2D9-34E79B2CD4C4}" type="pres">
      <dgm:prSet presAssocID="{0E27B259-A3F0-4459-BA8D-ECA894E7F911}" presName="textBox4a" presStyleLbl="revTx" presStyleIdx="0" presStyleCnt="4">
        <dgm:presLayoutVars>
          <dgm:bulletEnabled val="1"/>
        </dgm:presLayoutVars>
      </dgm:prSet>
      <dgm:spPr/>
      <dgm:t>
        <a:bodyPr/>
        <a:lstStyle/>
        <a:p>
          <a:endParaRPr lang="es-ES"/>
        </a:p>
      </dgm:t>
    </dgm:pt>
    <dgm:pt modelId="{4FB10272-25FA-41B2-B772-80403EAB3568}" type="pres">
      <dgm:prSet presAssocID="{03FEA8FB-C0E3-40D7-876A-D502310A9CB9}" presName="bullet4b" presStyleLbl="node1" presStyleIdx="1" presStyleCnt="4"/>
      <dgm:spPr/>
    </dgm:pt>
    <dgm:pt modelId="{5A9F8469-F7E3-46C9-B8D2-C01C89652DC4}" type="pres">
      <dgm:prSet presAssocID="{03FEA8FB-C0E3-40D7-876A-D502310A9CB9}" presName="textBox4b" presStyleLbl="revTx" presStyleIdx="1" presStyleCnt="4">
        <dgm:presLayoutVars>
          <dgm:bulletEnabled val="1"/>
        </dgm:presLayoutVars>
      </dgm:prSet>
      <dgm:spPr/>
      <dgm:t>
        <a:bodyPr/>
        <a:lstStyle/>
        <a:p>
          <a:endParaRPr lang="es-ES"/>
        </a:p>
      </dgm:t>
    </dgm:pt>
    <dgm:pt modelId="{B359185C-1012-4C6E-8D0F-67823BFEA198}" type="pres">
      <dgm:prSet presAssocID="{515E8586-4F42-4B25-AC22-1C8A0273370A}" presName="bullet4c" presStyleLbl="node1" presStyleIdx="2" presStyleCnt="4"/>
      <dgm:spPr/>
    </dgm:pt>
    <dgm:pt modelId="{62FAB391-B686-4D9A-B852-7FAB7B1B7BBE}" type="pres">
      <dgm:prSet presAssocID="{515E8586-4F42-4B25-AC22-1C8A0273370A}" presName="textBox4c" presStyleLbl="revTx" presStyleIdx="2" presStyleCnt="4">
        <dgm:presLayoutVars>
          <dgm:bulletEnabled val="1"/>
        </dgm:presLayoutVars>
      </dgm:prSet>
      <dgm:spPr/>
      <dgm:t>
        <a:bodyPr/>
        <a:lstStyle/>
        <a:p>
          <a:endParaRPr lang="es-ES"/>
        </a:p>
      </dgm:t>
    </dgm:pt>
    <dgm:pt modelId="{3B029DF0-C4EB-4C9C-B230-271D7E1918E2}" type="pres">
      <dgm:prSet presAssocID="{DA87E333-EC29-4837-A4BE-5B40BBA8CBFE}" presName="bullet4d" presStyleLbl="node1" presStyleIdx="3" presStyleCnt="4"/>
      <dgm:spPr/>
    </dgm:pt>
    <dgm:pt modelId="{AEB1B091-F616-4C7A-ABCB-00669608AC2F}" type="pres">
      <dgm:prSet presAssocID="{DA87E333-EC29-4837-A4BE-5B40BBA8CBFE}" presName="textBox4d" presStyleLbl="revTx" presStyleIdx="3" presStyleCnt="4">
        <dgm:presLayoutVars>
          <dgm:bulletEnabled val="1"/>
        </dgm:presLayoutVars>
      </dgm:prSet>
      <dgm:spPr/>
      <dgm:t>
        <a:bodyPr/>
        <a:lstStyle/>
        <a:p>
          <a:endParaRPr lang="es-ES"/>
        </a:p>
      </dgm:t>
    </dgm:pt>
  </dgm:ptLst>
  <dgm:cxnLst>
    <dgm:cxn modelId="{53939DDF-D529-484D-A0FF-D3C3573F111B}" type="presOf" srcId="{515E8586-4F42-4B25-AC22-1C8A0273370A}" destId="{62FAB391-B686-4D9A-B852-7FAB7B1B7BBE}" srcOrd="0" destOrd="0" presId="urn:microsoft.com/office/officeart/2005/8/layout/arrow2"/>
    <dgm:cxn modelId="{A44B4257-E5E1-41B4-9ED9-FEB960DFC9E2}" srcId="{B90832B5-247A-4F51-98DE-3B4776DA80D3}" destId="{03FEA8FB-C0E3-40D7-876A-D502310A9CB9}" srcOrd="1" destOrd="0" parTransId="{EE65D17F-E278-4644-B195-7B6C00131423}" sibTransId="{D0343D5E-D1FD-440B-A639-9FC5E2111FB6}"/>
    <dgm:cxn modelId="{A1F65F99-B544-4077-8DDE-F0A30B30FEA7}" type="presOf" srcId="{0E27B259-A3F0-4459-BA8D-ECA894E7F911}" destId="{770FEE87-C9BE-45AB-B2D9-34E79B2CD4C4}" srcOrd="0" destOrd="0" presId="urn:microsoft.com/office/officeart/2005/8/layout/arrow2"/>
    <dgm:cxn modelId="{21379D52-ECA6-435A-BF25-BCD79339B032}" srcId="{B90832B5-247A-4F51-98DE-3B4776DA80D3}" destId="{0E27B259-A3F0-4459-BA8D-ECA894E7F911}" srcOrd="0" destOrd="0" parTransId="{34B3C6DE-72B3-4592-85EA-557A952C06EF}" sibTransId="{87DD7B82-2D5D-4B7F-B3CE-F3A582480B3D}"/>
    <dgm:cxn modelId="{7001349C-BBCB-43BC-A9C2-4F431FCD4E21}" type="presOf" srcId="{B90832B5-247A-4F51-98DE-3B4776DA80D3}" destId="{607D5728-B2B9-4B57-8A9E-5AC5C60C3B38}" srcOrd="0" destOrd="0" presId="urn:microsoft.com/office/officeart/2005/8/layout/arrow2"/>
    <dgm:cxn modelId="{1839054F-B4A3-48C4-ACCB-66FFAF54C69C}" type="presOf" srcId="{DA87E333-EC29-4837-A4BE-5B40BBA8CBFE}" destId="{AEB1B091-F616-4C7A-ABCB-00669608AC2F}" srcOrd="0" destOrd="0" presId="urn:microsoft.com/office/officeart/2005/8/layout/arrow2"/>
    <dgm:cxn modelId="{638BF199-5E74-4431-8212-5D8EFF3E8007}" srcId="{B90832B5-247A-4F51-98DE-3B4776DA80D3}" destId="{DA87E333-EC29-4837-A4BE-5B40BBA8CBFE}" srcOrd="3" destOrd="0" parTransId="{466AF763-DA31-40F0-B12B-B380BABD7328}" sibTransId="{B278FC7B-CFAC-4065-B668-417B1092FF64}"/>
    <dgm:cxn modelId="{17372018-EECD-44DF-90FA-906DD970E33E}" srcId="{B90832B5-247A-4F51-98DE-3B4776DA80D3}" destId="{515E8586-4F42-4B25-AC22-1C8A0273370A}" srcOrd="2" destOrd="0" parTransId="{F5A32CF7-745F-4E98-A061-57D5DA2CC856}" sibTransId="{630D0B51-1773-4186-98E4-9F2AB838D736}"/>
    <dgm:cxn modelId="{39F504C2-08AA-40F8-9CC8-74C8574E3E30}" type="presOf" srcId="{03FEA8FB-C0E3-40D7-876A-D502310A9CB9}" destId="{5A9F8469-F7E3-46C9-B8D2-C01C89652DC4}" srcOrd="0" destOrd="0" presId="urn:microsoft.com/office/officeart/2005/8/layout/arrow2"/>
    <dgm:cxn modelId="{72B1AC48-55F1-4858-ADE9-F70FB50223A9}" type="presParOf" srcId="{607D5728-B2B9-4B57-8A9E-5AC5C60C3B38}" destId="{A968D49F-B617-43DB-8CB3-3007420FBB2A}" srcOrd="0" destOrd="0" presId="urn:microsoft.com/office/officeart/2005/8/layout/arrow2"/>
    <dgm:cxn modelId="{DCB40256-A0C9-4392-984C-7300BA820900}" type="presParOf" srcId="{607D5728-B2B9-4B57-8A9E-5AC5C60C3B38}" destId="{11D1B2BB-8CAA-40D0-939B-182C14DD5374}" srcOrd="1" destOrd="0" presId="urn:microsoft.com/office/officeart/2005/8/layout/arrow2"/>
    <dgm:cxn modelId="{755446DB-F01B-4F4A-824A-B4E090FE1B92}" type="presParOf" srcId="{11D1B2BB-8CAA-40D0-939B-182C14DD5374}" destId="{10DF4C97-F685-4251-9003-A2B1544C490D}" srcOrd="0" destOrd="0" presId="urn:microsoft.com/office/officeart/2005/8/layout/arrow2"/>
    <dgm:cxn modelId="{281243FB-22C5-44DE-B236-440C5A6C5D04}" type="presParOf" srcId="{11D1B2BB-8CAA-40D0-939B-182C14DD5374}" destId="{770FEE87-C9BE-45AB-B2D9-34E79B2CD4C4}" srcOrd="1" destOrd="0" presId="urn:microsoft.com/office/officeart/2005/8/layout/arrow2"/>
    <dgm:cxn modelId="{C282E7A2-5005-49DA-980C-0C85C54C5351}" type="presParOf" srcId="{11D1B2BB-8CAA-40D0-939B-182C14DD5374}" destId="{4FB10272-25FA-41B2-B772-80403EAB3568}" srcOrd="2" destOrd="0" presId="urn:microsoft.com/office/officeart/2005/8/layout/arrow2"/>
    <dgm:cxn modelId="{40A92E0D-7BE1-4492-BF15-15E785FFFC23}" type="presParOf" srcId="{11D1B2BB-8CAA-40D0-939B-182C14DD5374}" destId="{5A9F8469-F7E3-46C9-B8D2-C01C89652DC4}" srcOrd="3" destOrd="0" presId="urn:microsoft.com/office/officeart/2005/8/layout/arrow2"/>
    <dgm:cxn modelId="{2C7047A1-A596-403C-973F-10D44D06C359}" type="presParOf" srcId="{11D1B2BB-8CAA-40D0-939B-182C14DD5374}" destId="{B359185C-1012-4C6E-8D0F-67823BFEA198}" srcOrd="4" destOrd="0" presId="urn:microsoft.com/office/officeart/2005/8/layout/arrow2"/>
    <dgm:cxn modelId="{C69CE30C-9CEE-42B5-93D6-1624369B0585}" type="presParOf" srcId="{11D1B2BB-8CAA-40D0-939B-182C14DD5374}" destId="{62FAB391-B686-4D9A-B852-7FAB7B1B7BBE}" srcOrd="5" destOrd="0" presId="urn:microsoft.com/office/officeart/2005/8/layout/arrow2"/>
    <dgm:cxn modelId="{7CBFAA33-DEB4-4307-878E-CDDE6E11B4CB}" type="presParOf" srcId="{11D1B2BB-8CAA-40D0-939B-182C14DD5374}" destId="{3B029DF0-C4EB-4C9C-B230-271D7E1918E2}" srcOrd="6" destOrd="0" presId="urn:microsoft.com/office/officeart/2005/8/layout/arrow2"/>
    <dgm:cxn modelId="{EF0D884A-6966-4488-9B77-A443A14820B3}" type="presParOf" srcId="{11D1B2BB-8CAA-40D0-939B-182C14DD5374}" destId="{AEB1B091-F616-4C7A-ABCB-00669608AC2F}" srcOrd="7"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228AF-DFCF-4A41-915A-3F1B4161E146}"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s-ES"/>
        </a:p>
      </dgm:t>
    </dgm:pt>
    <dgm:pt modelId="{D2326581-45E2-4C9E-ABD8-71C7B92625C3}">
      <dgm:prSet phldrT="[Texto]" custT="1"/>
      <dgm:spPr/>
      <dgm:t>
        <a:bodyPr/>
        <a:lstStyle/>
        <a:p>
          <a:r>
            <a:rPr lang="es-EC" sz="2000" dirty="0" smtClean="0">
              <a:solidFill>
                <a:schemeClr val="tx1"/>
              </a:solidFill>
            </a:rPr>
            <a:t>Medir el nivel de preparación </a:t>
          </a:r>
          <a:r>
            <a:rPr lang="es-EC" sz="2000" dirty="0" smtClean="0">
              <a:solidFill>
                <a:schemeClr val="tx1"/>
              </a:solidFill>
            </a:rPr>
            <a:t>físico </a:t>
          </a:r>
          <a:r>
            <a:rPr lang="es-EC" sz="2000" dirty="0" smtClean="0">
              <a:solidFill>
                <a:schemeClr val="tx1"/>
              </a:solidFill>
            </a:rPr>
            <a:t>de los tiradores. </a:t>
          </a:r>
          <a:endParaRPr lang="es-ES" sz="2000" dirty="0">
            <a:solidFill>
              <a:schemeClr val="tx1"/>
            </a:solidFill>
          </a:endParaRPr>
        </a:p>
      </dgm:t>
    </dgm:pt>
    <dgm:pt modelId="{7AF6D690-3DAF-46EC-9AB6-6C7FB254FB79}" type="parTrans" cxnId="{C0534874-6B92-4BD0-BEAA-407BEE27291E}">
      <dgm:prSet/>
      <dgm:spPr/>
      <dgm:t>
        <a:bodyPr/>
        <a:lstStyle/>
        <a:p>
          <a:endParaRPr lang="es-ES" sz="2000">
            <a:solidFill>
              <a:schemeClr val="tx1"/>
            </a:solidFill>
          </a:endParaRPr>
        </a:p>
      </dgm:t>
    </dgm:pt>
    <dgm:pt modelId="{C33AFFDA-6D28-4F5F-A7BE-9D0A720AFC06}" type="sibTrans" cxnId="{C0534874-6B92-4BD0-BEAA-407BEE27291E}">
      <dgm:prSet custT="1"/>
      <dgm:spPr/>
      <dgm:t>
        <a:bodyPr/>
        <a:lstStyle/>
        <a:p>
          <a:endParaRPr lang="es-ES" sz="2000">
            <a:solidFill>
              <a:schemeClr val="tx1"/>
            </a:solidFill>
          </a:endParaRPr>
        </a:p>
      </dgm:t>
    </dgm:pt>
    <dgm:pt modelId="{F5257153-790F-4F50-8C67-E0FB211E7152}">
      <dgm:prSet phldrT="[Texto]" custT="1"/>
      <dgm:spPr/>
      <dgm:t>
        <a:bodyPr/>
        <a:lstStyle/>
        <a:p>
          <a:r>
            <a:rPr lang="es-EC" sz="2000" dirty="0" smtClean="0"/>
            <a:t>Medir la efectividad del disparo.</a:t>
          </a:r>
          <a:endParaRPr lang="es-ES" sz="2000" dirty="0">
            <a:solidFill>
              <a:schemeClr val="tx1"/>
            </a:solidFill>
          </a:endParaRPr>
        </a:p>
      </dgm:t>
    </dgm:pt>
    <dgm:pt modelId="{080C9E7A-9075-44D2-872C-299C42B37BDE}" type="parTrans" cxnId="{8C4607E9-1539-47BD-A98E-86348A26EA8C}">
      <dgm:prSet/>
      <dgm:spPr/>
      <dgm:t>
        <a:bodyPr/>
        <a:lstStyle/>
        <a:p>
          <a:endParaRPr lang="es-ES" sz="2000">
            <a:solidFill>
              <a:schemeClr val="tx1"/>
            </a:solidFill>
          </a:endParaRPr>
        </a:p>
      </dgm:t>
    </dgm:pt>
    <dgm:pt modelId="{16543ADF-6841-4FCA-9207-74F587C04137}" type="sibTrans" cxnId="{8C4607E9-1539-47BD-A98E-86348A26EA8C}">
      <dgm:prSet custT="1"/>
      <dgm:spPr/>
      <dgm:t>
        <a:bodyPr/>
        <a:lstStyle/>
        <a:p>
          <a:endParaRPr lang="es-ES" sz="2000">
            <a:solidFill>
              <a:schemeClr val="tx1"/>
            </a:solidFill>
          </a:endParaRPr>
        </a:p>
      </dgm:t>
    </dgm:pt>
    <dgm:pt modelId="{522F9993-4604-4A9D-B05C-7252ECC839D4}">
      <dgm:prSet phldrT="[Texto]" custT="1"/>
      <dgm:spPr/>
      <dgm:t>
        <a:bodyPr/>
        <a:lstStyle/>
        <a:p>
          <a:r>
            <a:rPr lang="es-EC" sz="2000" dirty="0" smtClean="0"/>
            <a:t>Dosificar y aplicar un plan de entrenamiento físico para los deportistas de Tiro Olímpico.</a:t>
          </a:r>
          <a:endParaRPr lang="es-ES" sz="2000" dirty="0">
            <a:solidFill>
              <a:schemeClr val="bg1"/>
            </a:solidFill>
          </a:endParaRPr>
        </a:p>
      </dgm:t>
    </dgm:pt>
    <dgm:pt modelId="{D60F2DF1-E357-40FB-BF95-3951E0D39C0D}" type="parTrans" cxnId="{9168FE90-0547-4D7C-9E03-69B18B43F46D}">
      <dgm:prSet/>
      <dgm:spPr/>
      <dgm:t>
        <a:bodyPr/>
        <a:lstStyle/>
        <a:p>
          <a:endParaRPr lang="es-ES" sz="2000">
            <a:solidFill>
              <a:schemeClr val="tx1"/>
            </a:solidFill>
          </a:endParaRPr>
        </a:p>
      </dgm:t>
    </dgm:pt>
    <dgm:pt modelId="{AB64F367-8E7E-4EAE-AEF3-22B6408F86BC}" type="sibTrans" cxnId="{9168FE90-0547-4D7C-9E03-69B18B43F46D}">
      <dgm:prSet/>
      <dgm:spPr/>
      <dgm:t>
        <a:bodyPr/>
        <a:lstStyle/>
        <a:p>
          <a:endParaRPr lang="es-ES" sz="2000">
            <a:solidFill>
              <a:schemeClr val="tx1"/>
            </a:solidFill>
          </a:endParaRPr>
        </a:p>
      </dgm:t>
    </dgm:pt>
    <dgm:pt modelId="{4D744A46-CE50-4BD2-ADA0-7D690449216E}" type="pres">
      <dgm:prSet presAssocID="{668228AF-DFCF-4A41-915A-3F1B4161E146}" presName="outerComposite" presStyleCnt="0">
        <dgm:presLayoutVars>
          <dgm:chMax val="5"/>
          <dgm:dir/>
          <dgm:resizeHandles val="exact"/>
        </dgm:presLayoutVars>
      </dgm:prSet>
      <dgm:spPr/>
      <dgm:t>
        <a:bodyPr/>
        <a:lstStyle/>
        <a:p>
          <a:endParaRPr lang="es-ES"/>
        </a:p>
      </dgm:t>
    </dgm:pt>
    <dgm:pt modelId="{192AB9D8-45DF-437F-BB13-7E971288115A}" type="pres">
      <dgm:prSet presAssocID="{668228AF-DFCF-4A41-915A-3F1B4161E146}" presName="dummyMaxCanvas" presStyleCnt="0">
        <dgm:presLayoutVars/>
      </dgm:prSet>
      <dgm:spPr/>
      <dgm:t>
        <a:bodyPr/>
        <a:lstStyle/>
        <a:p>
          <a:endParaRPr lang="es-ES"/>
        </a:p>
      </dgm:t>
    </dgm:pt>
    <dgm:pt modelId="{08D08C04-C11E-42FF-8E09-44E99A3A8258}" type="pres">
      <dgm:prSet presAssocID="{668228AF-DFCF-4A41-915A-3F1B4161E146}" presName="ThreeNodes_1" presStyleLbl="node1" presStyleIdx="0" presStyleCnt="3" custLinFactNeighborY="-5208">
        <dgm:presLayoutVars>
          <dgm:bulletEnabled val="1"/>
        </dgm:presLayoutVars>
      </dgm:prSet>
      <dgm:spPr/>
      <dgm:t>
        <a:bodyPr/>
        <a:lstStyle/>
        <a:p>
          <a:endParaRPr lang="es-ES"/>
        </a:p>
      </dgm:t>
    </dgm:pt>
    <dgm:pt modelId="{D6EFA455-04FB-4E5D-BEA7-6670C8EAE3EF}" type="pres">
      <dgm:prSet presAssocID="{668228AF-DFCF-4A41-915A-3F1B4161E146}" presName="ThreeNodes_2" presStyleLbl="node1" presStyleIdx="1" presStyleCnt="3">
        <dgm:presLayoutVars>
          <dgm:bulletEnabled val="1"/>
        </dgm:presLayoutVars>
      </dgm:prSet>
      <dgm:spPr/>
      <dgm:t>
        <a:bodyPr/>
        <a:lstStyle/>
        <a:p>
          <a:endParaRPr lang="es-ES"/>
        </a:p>
      </dgm:t>
    </dgm:pt>
    <dgm:pt modelId="{0E1E5B96-EA66-4520-B850-61D8E4A1B52A}" type="pres">
      <dgm:prSet presAssocID="{668228AF-DFCF-4A41-915A-3F1B4161E146}" presName="ThreeNodes_3" presStyleLbl="node1" presStyleIdx="2" presStyleCnt="3" custLinFactNeighborX="609" custLinFactNeighborY="17487">
        <dgm:presLayoutVars>
          <dgm:bulletEnabled val="1"/>
        </dgm:presLayoutVars>
      </dgm:prSet>
      <dgm:spPr/>
      <dgm:t>
        <a:bodyPr/>
        <a:lstStyle/>
        <a:p>
          <a:endParaRPr lang="es-ES"/>
        </a:p>
      </dgm:t>
    </dgm:pt>
    <dgm:pt modelId="{82BFD346-B123-48D8-83BD-131E3EC34EE0}" type="pres">
      <dgm:prSet presAssocID="{668228AF-DFCF-4A41-915A-3F1B4161E146}" presName="ThreeConn_1-2" presStyleLbl="fgAccFollowNode1" presStyleIdx="0" presStyleCnt="2">
        <dgm:presLayoutVars>
          <dgm:bulletEnabled val="1"/>
        </dgm:presLayoutVars>
      </dgm:prSet>
      <dgm:spPr/>
      <dgm:t>
        <a:bodyPr/>
        <a:lstStyle/>
        <a:p>
          <a:endParaRPr lang="es-ES"/>
        </a:p>
      </dgm:t>
    </dgm:pt>
    <dgm:pt modelId="{DDB89657-FF9F-437B-9927-E6FF56967428}" type="pres">
      <dgm:prSet presAssocID="{668228AF-DFCF-4A41-915A-3F1B4161E146}" presName="ThreeConn_2-3" presStyleLbl="fgAccFollowNode1" presStyleIdx="1" presStyleCnt="2">
        <dgm:presLayoutVars>
          <dgm:bulletEnabled val="1"/>
        </dgm:presLayoutVars>
      </dgm:prSet>
      <dgm:spPr/>
      <dgm:t>
        <a:bodyPr/>
        <a:lstStyle/>
        <a:p>
          <a:endParaRPr lang="es-ES"/>
        </a:p>
      </dgm:t>
    </dgm:pt>
    <dgm:pt modelId="{351544C5-7D98-4A3B-8D4A-69CC757045E9}" type="pres">
      <dgm:prSet presAssocID="{668228AF-DFCF-4A41-915A-3F1B4161E146}" presName="ThreeNodes_1_text" presStyleLbl="node1" presStyleIdx="2" presStyleCnt="3">
        <dgm:presLayoutVars>
          <dgm:bulletEnabled val="1"/>
        </dgm:presLayoutVars>
      </dgm:prSet>
      <dgm:spPr/>
      <dgm:t>
        <a:bodyPr/>
        <a:lstStyle/>
        <a:p>
          <a:endParaRPr lang="es-ES"/>
        </a:p>
      </dgm:t>
    </dgm:pt>
    <dgm:pt modelId="{81D61DA4-3CC9-43B6-AB4D-D59C1A94F54D}" type="pres">
      <dgm:prSet presAssocID="{668228AF-DFCF-4A41-915A-3F1B4161E146}" presName="ThreeNodes_2_text" presStyleLbl="node1" presStyleIdx="2" presStyleCnt="3">
        <dgm:presLayoutVars>
          <dgm:bulletEnabled val="1"/>
        </dgm:presLayoutVars>
      </dgm:prSet>
      <dgm:spPr/>
      <dgm:t>
        <a:bodyPr/>
        <a:lstStyle/>
        <a:p>
          <a:endParaRPr lang="es-ES"/>
        </a:p>
      </dgm:t>
    </dgm:pt>
    <dgm:pt modelId="{9764280A-E16E-4CE8-BB79-9320B245499C}" type="pres">
      <dgm:prSet presAssocID="{668228AF-DFCF-4A41-915A-3F1B4161E146}" presName="ThreeNodes_3_text" presStyleLbl="node1" presStyleIdx="2" presStyleCnt="3">
        <dgm:presLayoutVars>
          <dgm:bulletEnabled val="1"/>
        </dgm:presLayoutVars>
      </dgm:prSet>
      <dgm:spPr/>
      <dgm:t>
        <a:bodyPr/>
        <a:lstStyle/>
        <a:p>
          <a:endParaRPr lang="es-ES"/>
        </a:p>
      </dgm:t>
    </dgm:pt>
  </dgm:ptLst>
  <dgm:cxnLst>
    <dgm:cxn modelId="{9168FE90-0547-4D7C-9E03-69B18B43F46D}" srcId="{668228AF-DFCF-4A41-915A-3F1B4161E146}" destId="{522F9993-4604-4A9D-B05C-7252ECC839D4}" srcOrd="2" destOrd="0" parTransId="{D60F2DF1-E357-40FB-BF95-3951E0D39C0D}" sibTransId="{AB64F367-8E7E-4EAE-AEF3-22B6408F86BC}"/>
    <dgm:cxn modelId="{F4A41E85-24AE-4920-A9C4-AA0372160B58}" type="presOf" srcId="{D2326581-45E2-4C9E-ABD8-71C7B92625C3}" destId="{08D08C04-C11E-42FF-8E09-44E99A3A8258}" srcOrd="0" destOrd="0" presId="urn:microsoft.com/office/officeart/2005/8/layout/vProcess5"/>
    <dgm:cxn modelId="{C0534874-6B92-4BD0-BEAA-407BEE27291E}" srcId="{668228AF-DFCF-4A41-915A-3F1B4161E146}" destId="{D2326581-45E2-4C9E-ABD8-71C7B92625C3}" srcOrd="0" destOrd="0" parTransId="{7AF6D690-3DAF-46EC-9AB6-6C7FB254FB79}" sibTransId="{C33AFFDA-6D28-4F5F-A7BE-9D0A720AFC06}"/>
    <dgm:cxn modelId="{84A97DE5-122A-4168-9037-714B2E7D1762}" type="presOf" srcId="{C33AFFDA-6D28-4F5F-A7BE-9D0A720AFC06}" destId="{82BFD346-B123-48D8-83BD-131E3EC34EE0}" srcOrd="0" destOrd="0" presId="urn:microsoft.com/office/officeart/2005/8/layout/vProcess5"/>
    <dgm:cxn modelId="{C7695414-A1AF-4700-A0C0-C41CC9F69EAB}" type="presOf" srcId="{F5257153-790F-4F50-8C67-E0FB211E7152}" destId="{D6EFA455-04FB-4E5D-BEA7-6670C8EAE3EF}" srcOrd="0" destOrd="0" presId="urn:microsoft.com/office/officeart/2005/8/layout/vProcess5"/>
    <dgm:cxn modelId="{DDB65BD0-7891-4077-BA59-DA7F310E8C12}" type="presOf" srcId="{668228AF-DFCF-4A41-915A-3F1B4161E146}" destId="{4D744A46-CE50-4BD2-ADA0-7D690449216E}" srcOrd="0" destOrd="0" presId="urn:microsoft.com/office/officeart/2005/8/layout/vProcess5"/>
    <dgm:cxn modelId="{14BB5612-D154-41DC-9D8E-82D49D4DEE71}" type="presOf" srcId="{D2326581-45E2-4C9E-ABD8-71C7B92625C3}" destId="{351544C5-7D98-4A3B-8D4A-69CC757045E9}" srcOrd="1" destOrd="0" presId="urn:microsoft.com/office/officeart/2005/8/layout/vProcess5"/>
    <dgm:cxn modelId="{6ED06238-CA60-4A11-B9D7-3E23B8EB6C01}" type="presOf" srcId="{F5257153-790F-4F50-8C67-E0FB211E7152}" destId="{81D61DA4-3CC9-43B6-AB4D-D59C1A94F54D}" srcOrd="1" destOrd="0" presId="urn:microsoft.com/office/officeart/2005/8/layout/vProcess5"/>
    <dgm:cxn modelId="{8C4607E9-1539-47BD-A98E-86348A26EA8C}" srcId="{668228AF-DFCF-4A41-915A-3F1B4161E146}" destId="{F5257153-790F-4F50-8C67-E0FB211E7152}" srcOrd="1" destOrd="0" parTransId="{080C9E7A-9075-44D2-872C-299C42B37BDE}" sibTransId="{16543ADF-6841-4FCA-9207-74F587C04137}"/>
    <dgm:cxn modelId="{B40B4F88-3B4C-4066-8123-BEE518516946}" type="presOf" srcId="{522F9993-4604-4A9D-B05C-7252ECC839D4}" destId="{0E1E5B96-EA66-4520-B850-61D8E4A1B52A}" srcOrd="0" destOrd="0" presId="urn:microsoft.com/office/officeart/2005/8/layout/vProcess5"/>
    <dgm:cxn modelId="{2BE8B516-018A-4148-9E2A-89B56796441E}" type="presOf" srcId="{16543ADF-6841-4FCA-9207-74F587C04137}" destId="{DDB89657-FF9F-437B-9927-E6FF56967428}" srcOrd="0" destOrd="0" presId="urn:microsoft.com/office/officeart/2005/8/layout/vProcess5"/>
    <dgm:cxn modelId="{1E126A29-3D8F-4A91-A40F-84A05F7F7DCB}" type="presOf" srcId="{522F9993-4604-4A9D-B05C-7252ECC839D4}" destId="{9764280A-E16E-4CE8-BB79-9320B245499C}" srcOrd="1" destOrd="0" presId="urn:microsoft.com/office/officeart/2005/8/layout/vProcess5"/>
    <dgm:cxn modelId="{2AC10955-E111-4626-91EE-D3DCA32C7580}" type="presParOf" srcId="{4D744A46-CE50-4BD2-ADA0-7D690449216E}" destId="{192AB9D8-45DF-437F-BB13-7E971288115A}" srcOrd="0" destOrd="0" presId="urn:microsoft.com/office/officeart/2005/8/layout/vProcess5"/>
    <dgm:cxn modelId="{21C63EB7-B7C4-4ABB-879D-C78BFD14633D}" type="presParOf" srcId="{4D744A46-CE50-4BD2-ADA0-7D690449216E}" destId="{08D08C04-C11E-42FF-8E09-44E99A3A8258}" srcOrd="1" destOrd="0" presId="urn:microsoft.com/office/officeart/2005/8/layout/vProcess5"/>
    <dgm:cxn modelId="{DAA77F85-A9D7-4F1C-9632-BBE7EE743269}" type="presParOf" srcId="{4D744A46-CE50-4BD2-ADA0-7D690449216E}" destId="{D6EFA455-04FB-4E5D-BEA7-6670C8EAE3EF}" srcOrd="2" destOrd="0" presId="urn:microsoft.com/office/officeart/2005/8/layout/vProcess5"/>
    <dgm:cxn modelId="{2FE92757-0C02-4959-87B0-EF0C5E35A4C3}" type="presParOf" srcId="{4D744A46-CE50-4BD2-ADA0-7D690449216E}" destId="{0E1E5B96-EA66-4520-B850-61D8E4A1B52A}" srcOrd="3" destOrd="0" presId="urn:microsoft.com/office/officeart/2005/8/layout/vProcess5"/>
    <dgm:cxn modelId="{D4BA31BB-9018-4750-BDA5-04507910927D}" type="presParOf" srcId="{4D744A46-CE50-4BD2-ADA0-7D690449216E}" destId="{82BFD346-B123-48D8-83BD-131E3EC34EE0}" srcOrd="4" destOrd="0" presId="urn:microsoft.com/office/officeart/2005/8/layout/vProcess5"/>
    <dgm:cxn modelId="{DBD1A2B7-6BCB-4476-BC2E-A5BC7857ABD5}" type="presParOf" srcId="{4D744A46-CE50-4BD2-ADA0-7D690449216E}" destId="{DDB89657-FF9F-437B-9927-E6FF56967428}" srcOrd="5" destOrd="0" presId="urn:microsoft.com/office/officeart/2005/8/layout/vProcess5"/>
    <dgm:cxn modelId="{ACC9A687-5F0D-4A71-993F-3CAF2AABE70C}" type="presParOf" srcId="{4D744A46-CE50-4BD2-ADA0-7D690449216E}" destId="{351544C5-7D98-4A3B-8D4A-69CC757045E9}" srcOrd="6" destOrd="0" presId="urn:microsoft.com/office/officeart/2005/8/layout/vProcess5"/>
    <dgm:cxn modelId="{653BFBFD-05A3-430B-B386-71D3828B4AF3}" type="presParOf" srcId="{4D744A46-CE50-4BD2-ADA0-7D690449216E}" destId="{81D61DA4-3CC9-43B6-AB4D-D59C1A94F54D}" srcOrd="7" destOrd="0" presId="urn:microsoft.com/office/officeart/2005/8/layout/vProcess5"/>
    <dgm:cxn modelId="{3030E51E-6482-4366-BC08-372B2E0737CF}" type="presParOf" srcId="{4D744A46-CE50-4BD2-ADA0-7D690449216E}" destId="{9764280A-E16E-4CE8-BB79-9320B245499C}"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EDA3E-DF52-4AE5-9118-F36E9F338EF2}" type="doc">
      <dgm:prSet loTypeId="urn:microsoft.com/office/officeart/2005/8/layout/process2" loCatId="process" qsTypeId="urn:microsoft.com/office/officeart/2005/8/quickstyle/simple1" qsCatId="simple" csTypeId="urn:microsoft.com/office/officeart/2005/8/colors/accent1_2" csCatId="accent1" phldr="1"/>
      <dgm:spPr/>
    </dgm:pt>
    <dgm:pt modelId="{BACFAC64-83F8-40EB-9ADC-9EAEB6D2745F}">
      <dgm:prSet phldrT="[Texto]"/>
      <dgm:spPr/>
      <dgm:t>
        <a:bodyPr/>
        <a:lstStyle/>
        <a:p>
          <a:r>
            <a:rPr lang="es-EC" dirty="0" smtClean="0">
              <a:solidFill>
                <a:schemeClr val="tx1"/>
              </a:solidFill>
            </a:rPr>
            <a:t>Las Capacidades Condicionales </a:t>
          </a:r>
          <a:endParaRPr lang="es-ES" dirty="0"/>
        </a:p>
      </dgm:t>
    </dgm:pt>
    <dgm:pt modelId="{0E652D05-C963-4485-8547-11E6E8BE5B02}" type="parTrans" cxnId="{E67C8F45-095D-4E14-850C-0E4CAEE07220}">
      <dgm:prSet/>
      <dgm:spPr/>
      <dgm:t>
        <a:bodyPr/>
        <a:lstStyle/>
        <a:p>
          <a:endParaRPr lang="es-ES"/>
        </a:p>
      </dgm:t>
    </dgm:pt>
    <dgm:pt modelId="{E7276563-A604-4646-BA64-E9A0D35D2858}" type="sibTrans" cxnId="{E67C8F45-095D-4E14-850C-0E4CAEE07220}">
      <dgm:prSet/>
      <dgm:spPr/>
      <dgm:t>
        <a:bodyPr/>
        <a:lstStyle/>
        <a:p>
          <a:endParaRPr lang="es-ES"/>
        </a:p>
      </dgm:t>
    </dgm:pt>
    <dgm:pt modelId="{7482800C-9AE6-4C91-82AB-9E47B30B9F9D}">
      <dgm:prSet phldrT="[Texto]"/>
      <dgm:spPr/>
      <dgm:t>
        <a:bodyPr/>
        <a:lstStyle/>
        <a:p>
          <a:r>
            <a:rPr lang="es-EC" dirty="0" smtClean="0">
              <a:solidFill>
                <a:schemeClr val="tx1"/>
              </a:solidFill>
            </a:rPr>
            <a:t>Capacidades Coordinativas </a:t>
          </a:r>
          <a:endParaRPr lang="es-ES" dirty="0"/>
        </a:p>
      </dgm:t>
    </dgm:pt>
    <dgm:pt modelId="{D89D68B8-F534-447A-AEE8-6827979F6A9F}" type="parTrans" cxnId="{616D65C6-5763-49E7-9E1A-918EAFDD2B84}">
      <dgm:prSet/>
      <dgm:spPr/>
      <dgm:t>
        <a:bodyPr/>
        <a:lstStyle/>
        <a:p>
          <a:endParaRPr lang="es-ES"/>
        </a:p>
      </dgm:t>
    </dgm:pt>
    <dgm:pt modelId="{17138B6E-EA22-4934-BE31-AB7F0FC50460}" type="sibTrans" cxnId="{616D65C6-5763-49E7-9E1A-918EAFDD2B84}">
      <dgm:prSet/>
      <dgm:spPr/>
      <dgm:t>
        <a:bodyPr/>
        <a:lstStyle/>
        <a:p>
          <a:endParaRPr lang="es-ES"/>
        </a:p>
      </dgm:t>
    </dgm:pt>
    <dgm:pt modelId="{6259FB1D-31AB-4337-9BC6-781F7B767502}">
      <dgm:prSet phldrT="[Texto]"/>
      <dgm:spPr/>
      <dgm:t>
        <a:bodyPr/>
        <a:lstStyle/>
        <a:p>
          <a:r>
            <a:rPr lang="es-EC" dirty="0" smtClean="0">
              <a:solidFill>
                <a:schemeClr val="tx1"/>
              </a:solidFill>
            </a:rPr>
            <a:t>Flexibilidad.</a:t>
          </a:r>
          <a:endParaRPr lang="es-ES" dirty="0"/>
        </a:p>
      </dgm:t>
    </dgm:pt>
    <dgm:pt modelId="{F939842B-EC54-441C-A11D-C7C8ED7F77CB}" type="parTrans" cxnId="{5E2BB16A-7EFC-4946-B2D4-A3F9AE36073E}">
      <dgm:prSet/>
      <dgm:spPr/>
      <dgm:t>
        <a:bodyPr/>
        <a:lstStyle/>
        <a:p>
          <a:endParaRPr lang="es-ES"/>
        </a:p>
      </dgm:t>
    </dgm:pt>
    <dgm:pt modelId="{DB5A6862-6BD3-484E-97DE-0422FDBD16B0}" type="sibTrans" cxnId="{5E2BB16A-7EFC-4946-B2D4-A3F9AE36073E}">
      <dgm:prSet/>
      <dgm:spPr/>
      <dgm:t>
        <a:bodyPr/>
        <a:lstStyle/>
        <a:p>
          <a:endParaRPr lang="es-ES"/>
        </a:p>
      </dgm:t>
    </dgm:pt>
    <dgm:pt modelId="{9323A403-6E46-428B-BD23-0C1053C08BB8}" type="pres">
      <dgm:prSet presAssocID="{4B9EDA3E-DF52-4AE5-9118-F36E9F338EF2}" presName="linearFlow" presStyleCnt="0">
        <dgm:presLayoutVars>
          <dgm:resizeHandles val="exact"/>
        </dgm:presLayoutVars>
      </dgm:prSet>
      <dgm:spPr/>
    </dgm:pt>
    <dgm:pt modelId="{0A622B0C-E5D8-4893-8B9B-03337BE818EF}" type="pres">
      <dgm:prSet presAssocID="{BACFAC64-83F8-40EB-9ADC-9EAEB6D2745F}" presName="node" presStyleLbl="node1" presStyleIdx="0" presStyleCnt="3">
        <dgm:presLayoutVars>
          <dgm:bulletEnabled val="1"/>
        </dgm:presLayoutVars>
      </dgm:prSet>
      <dgm:spPr/>
      <dgm:t>
        <a:bodyPr/>
        <a:lstStyle/>
        <a:p>
          <a:endParaRPr lang="es-ES"/>
        </a:p>
      </dgm:t>
    </dgm:pt>
    <dgm:pt modelId="{6E11AF02-B863-46DE-8088-E5B0C83DDB10}" type="pres">
      <dgm:prSet presAssocID="{E7276563-A604-4646-BA64-E9A0D35D2858}" presName="sibTrans" presStyleLbl="sibTrans2D1" presStyleIdx="0" presStyleCnt="2"/>
      <dgm:spPr/>
    </dgm:pt>
    <dgm:pt modelId="{62DBCAE5-785B-4444-B7D4-0F9CCA181987}" type="pres">
      <dgm:prSet presAssocID="{E7276563-A604-4646-BA64-E9A0D35D2858}" presName="connectorText" presStyleLbl="sibTrans2D1" presStyleIdx="0" presStyleCnt="2"/>
      <dgm:spPr/>
    </dgm:pt>
    <dgm:pt modelId="{7E93BB88-D1C1-4AE3-AD39-F63E26B6CCEA}" type="pres">
      <dgm:prSet presAssocID="{7482800C-9AE6-4C91-82AB-9E47B30B9F9D}" presName="node" presStyleLbl="node1" presStyleIdx="1" presStyleCnt="3">
        <dgm:presLayoutVars>
          <dgm:bulletEnabled val="1"/>
        </dgm:presLayoutVars>
      </dgm:prSet>
      <dgm:spPr/>
      <dgm:t>
        <a:bodyPr/>
        <a:lstStyle/>
        <a:p>
          <a:endParaRPr lang="es-ES"/>
        </a:p>
      </dgm:t>
    </dgm:pt>
    <dgm:pt modelId="{B4746E53-9D3E-49E3-AF3B-7447CB74CF1F}" type="pres">
      <dgm:prSet presAssocID="{17138B6E-EA22-4934-BE31-AB7F0FC50460}" presName="sibTrans" presStyleLbl="sibTrans2D1" presStyleIdx="1" presStyleCnt="2"/>
      <dgm:spPr/>
    </dgm:pt>
    <dgm:pt modelId="{C3003B66-E70B-4ED3-A24F-F97D52AC1AF0}" type="pres">
      <dgm:prSet presAssocID="{17138B6E-EA22-4934-BE31-AB7F0FC50460}" presName="connectorText" presStyleLbl="sibTrans2D1" presStyleIdx="1" presStyleCnt="2"/>
      <dgm:spPr/>
    </dgm:pt>
    <dgm:pt modelId="{E5DF2AE8-1C24-451B-9596-DA71537408B9}" type="pres">
      <dgm:prSet presAssocID="{6259FB1D-31AB-4337-9BC6-781F7B767502}" presName="node" presStyleLbl="node1" presStyleIdx="2" presStyleCnt="3">
        <dgm:presLayoutVars>
          <dgm:bulletEnabled val="1"/>
        </dgm:presLayoutVars>
      </dgm:prSet>
      <dgm:spPr/>
      <dgm:t>
        <a:bodyPr/>
        <a:lstStyle/>
        <a:p>
          <a:endParaRPr lang="es-ES"/>
        </a:p>
      </dgm:t>
    </dgm:pt>
  </dgm:ptLst>
  <dgm:cxnLst>
    <dgm:cxn modelId="{76746782-8F64-4B42-93BC-9CD38D553AF5}" type="presOf" srcId="{17138B6E-EA22-4934-BE31-AB7F0FC50460}" destId="{C3003B66-E70B-4ED3-A24F-F97D52AC1AF0}" srcOrd="1" destOrd="0" presId="urn:microsoft.com/office/officeart/2005/8/layout/process2"/>
    <dgm:cxn modelId="{21563865-C1EF-4BD4-93D2-CCF9FD6DAEE5}" type="presOf" srcId="{7482800C-9AE6-4C91-82AB-9E47B30B9F9D}" destId="{7E93BB88-D1C1-4AE3-AD39-F63E26B6CCEA}" srcOrd="0" destOrd="0" presId="urn:microsoft.com/office/officeart/2005/8/layout/process2"/>
    <dgm:cxn modelId="{E67C8F45-095D-4E14-850C-0E4CAEE07220}" srcId="{4B9EDA3E-DF52-4AE5-9118-F36E9F338EF2}" destId="{BACFAC64-83F8-40EB-9ADC-9EAEB6D2745F}" srcOrd="0" destOrd="0" parTransId="{0E652D05-C963-4485-8547-11E6E8BE5B02}" sibTransId="{E7276563-A604-4646-BA64-E9A0D35D2858}"/>
    <dgm:cxn modelId="{CDB4A9A3-5948-451A-B0BE-F85F36CF234D}" type="presOf" srcId="{E7276563-A604-4646-BA64-E9A0D35D2858}" destId="{6E11AF02-B863-46DE-8088-E5B0C83DDB10}" srcOrd="0" destOrd="0" presId="urn:microsoft.com/office/officeart/2005/8/layout/process2"/>
    <dgm:cxn modelId="{A12AC9C6-93EE-4F43-9994-97C3E1CF9163}" type="presOf" srcId="{BACFAC64-83F8-40EB-9ADC-9EAEB6D2745F}" destId="{0A622B0C-E5D8-4893-8B9B-03337BE818EF}" srcOrd="0" destOrd="0" presId="urn:microsoft.com/office/officeart/2005/8/layout/process2"/>
    <dgm:cxn modelId="{616D65C6-5763-49E7-9E1A-918EAFDD2B84}" srcId="{4B9EDA3E-DF52-4AE5-9118-F36E9F338EF2}" destId="{7482800C-9AE6-4C91-82AB-9E47B30B9F9D}" srcOrd="1" destOrd="0" parTransId="{D89D68B8-F534-447A-AEE8-6827979F6A9F}" sibTransId="{17138B6E-EA22-4934-BE31-AB7F0FC50460}"/>
    <dgm:cxn modelId="{2ABFFB0F-9915-4722-8ADE-527E9713F1E6}" type="presOf" srcId="{4B9EDA3E-DF52-4AE5-9118-F36E9F338EF2}" destId="{9323A403-6E46-428B-BD23-0C1053C08BB8}" srcOrd="0" destOrd="0" presId="urn:microsoft.com/office/officeart/2005/8/layout/process2"/>
    <dgm:cxn modelId="{8A706C57-BEF9-4882-B062-2695EB1E61A8}" type="presOf" srcId="{E7276563-A604-4646-BA64-E9A0D35D2858}" destId="{62DBCAE5-785B-4444-B7D4-0F9CCA181987}" srcOrd="1" destOrd="0" presId="urn:microsoft.com/office/officeart/2005/8/layout/process2"/>
    <dgm:cxn modelId="{5E2BB16A-7EFC-4946-B2D4-A3F9AE36073E}" srcId="{4B9EDA3E-DF52-4AE5-9118-F36E9F338EF2}" destId="{6259FB1D-31AB-4337-9BC6-781F7B767502}" srcOrd="2" destOrd="0" parTransId="{F939842B-EC54-441C-A11D-C7C8ED7F77CB}" sibTransId="{DB5A6862-6BD3-484E-97DE-0422FDBD16B0}"/>
    <dgm:cxn modelId="{0643E179-25E0-4063-87EF-EC04AB47A873}" type="presOf" srcId="{17138B6E-EA22-4934-BE31-AB7F0FC50460}" destId="{B4746E53-9D3E-49E3-AF3B-7447CB74CF1F}" srcOrd="0" destOrd="0" presId="urn:microsoft.com/office/officeart/2005/8/layout/process2"/>
    <dgm:cxn modelId="{52228DCE-F782-4777-B959-D1950A3D5AD0}" type="presOf" srcId="{6259FB1D-31AB-4337-9BC6-781F7B767502}" destId="{E5DF2AE8-1C24-451B-9596-DA71537408B9}" srcOrd="0" destOrd="0" presId="urn:microsoft.com/office/officeart/2005/8/layout/process2"/>
    <dgm:cxn modelId="{C1503BE9-DDF2-4506-AF76-184040C4822E}" type="presParOf" srcId="{9323A403-6E46-428B-BD23-0C1053C08BB8}" destId="{0A622B0C-E5D8-4893-8B9B-03337BE818EF}" srcOrd="0" destOrd="0" presId="urn:microsoft.com/office/officeart/2005/8/layout/process2"/>
    <dgm:cxn modelId="{D14BF5B5-BA0E-4733-B348-91DB8D532CD0}" type="presParOf" srcId="{9323A403-6E46-428B-BD23-0C1053C08BB8}" destId="{6E11AF02-B863-46DE-8088-E5B0C83DDB10}" srcOrd="1" destOrd="0" presId="urn:microsoft.com/office/officeart/2005/8/layout/process2"/>
    <dgm:cxn modelId="{90CBB934-A577-4A55-ADA6-958A99065FB5}" type="presParOf" srcId="{6E11AF02-B863-46DE-8088-E5B0C83DDB10}" destId="{62DBCAE5-785B-4444-B7D4-0F9CCA181987}" srcOrd="0" destOrd="0" presId="urn:microsoft.com/office/officeart/2005/8/layout/process2"/>
    <dgm:cxn modelId="{49FF3195-C798-42F5-B389-09F7928751D2}" type="presParOf" srcId="{9323A403-6E46-428B-BD23-0C1053C08BB8}" destId="{7E93BB88-D1C1-4AE3-AD39-F63E26B6CCEA}" srcOrd="2" destOrd="0" presId="urn:microsoft.com/office/officeart/2005/8/layout/process2"/>
    <dgm:cxn modelId="{5B95ECFF-9673-413A-9EAC-B46F7F2C6A11}" type="presParOf" srcId="{9323A403-6E46-428B-BD23-0C1053C08BB8}" destId="{B4746E53-9D3E-49E3-AF3B-7447CB74CF1F}" srcOrd="3" destOrd="0" presId="urn:microsoft.com/office/officeart/2005/8/layout/process2"/>
    <dgm:cxn modelId="{891CD2F9-2175-414C-9629-6A12A98494A5}" type="presParOf" srcId="{B4746E53-9D3E-49E3-AF3B-7447CB74CF1F}" destId="{C3003B66-E70B-4ED3-A24F-F97D52AC1AF0}" srcOrd="0" destOrd="0" presId="urn:microsoft.com/office/officeart/2005/8/layout/process2"/>
    <dgm:cxn modelId="{0E3364E0-DC71-4DA9-AF0F-CA1012B43F13}" type="presParOf" srcId="{9323A403-6E46-428B-BD23-0C1053C08BB8}" destId="{E5DF2AE8-1C24-451B-9596-DA71537408B9}"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82C63B-34CE-48CF-9CB1-89DB19EE3557}" type="doc">
      <dgm:prSet loTypeId="urn:microsoft.com/office/officeart/2005/8/layout/bList2" loCatId="list" qsTypeId="urn:microsoft.com/office/officeart/2005/8/quickstyle/3d2" qsCatId="3D" csTypeId="urn:microsoft.com/office/officeart/2005/8/colors/colorful2" csCatId="colorful" phldr="1"/>
      <dgm:spPr/>
      <dgm:t>
        <a:bodyPr/>
        <a:lstStyle/>
        <a:p>
          <a:endParaRPr lang="es-ES"/>
        </a:p>
      </dgm:t>
    </dgm:pt>
    <dgm:pt modelId="{2DC6F627-D45E-4028-AD4B-F1039F6036DE}">
      <dgm:prSet phldrT="[Texto]"/>
      <dgm:spPr/>
      <dgm:t>
        <a:bodyPr/>
        <a:lstStyle/>
        <a:p>
          <a:r>
            <a:rPr lang="es-EC" b="1" u="sng" dirty="0" smtClean="0"/>
            <a:t>Fuerza:</a:t>
          </a:r>
          <a:r>
            <a:rPr lang="es-EC" dirty="0" smtClean="0"/>
            <a:t> </a:t>
          </a:r>
          <a:endParaRPr lang="es-ES" dirty="0"/>
        </a:p>
      </dgm:t>
    </dgm:pt>
    <dgm:pt modelId="{8205C816-A8C6-4648-8869-E03674209D6D}" type="parTrans" cxnId="{CC4407D8-325E-483D-8504-369B802CF355}">
      <dgm:prSet/>
      <dgm:spPr/>
      <dgm:t>
        <a:bodyPr/>
        <a:lstStyle/>
        <a:p>
          <a:endParaRPr lang="es-ES"/>
        </a:p>
      </dgm:t>
    </dgm:pt>
    <dgm:pt modelId="{0FBE4026-3B30-4123-A757-C7B93DC9DAF0}" type="sibTrans" cxnId="{CC4407D8-325E-483D-8504-369B802CF355}">
      <dgm:prSet/>
      <dgm:spPr/>
      <dgm:t>
        <a:bodyPr/>
        <a:lstStyle/>
        <a:p>
          <a:endParaRPr lang="es-ES"/>
        </a:p>
      </dgm:t>
    </dgm:pt>
    <dgm:pt modelId="{7EAC0EB9-13FA-46E1-BA7D-FA4F5BA7D553}">
      <dgm:prSet phldrT="[Texto]"/>
      <dgm:spPr/>
      <dgm:t>
        <a:bodyPr/>
        <a:lstStyle/>
        <a:p>
          <a:r>
            <a:rPr lang="es-EC" b="1" u="sng" dirty="0" smtClean="0">
              <a:solidFill>
                <a:schemeClr val="tx1"/>
              </a:solidFill>
            </a:rPr>
            <a:t>Rapidez</a:t>
          </a:r>
          <a:endParaRPr lang="es-ES" dirty="0">
            <a:solidFill>
              <a:schemeClr val="tx1"/>
            </a:solidFill>
          </a:endParaRPr>
        </a:p>
      </dgm:t>
    </dgm:pt>
    <dgm:pt modelId="{E59A5253-83D5-4632-8E6B-F1B1FAEA0338}" type="parTrans" cxnId="{B4943A43-C819-4A31-88B7-61D1441EE108}">
      <dgm:prSet/>
      <dgm:spPr/>
      <dgm:t>
        <a:bodyPr/>
        <a:lstStyle/>
        <a:p>
          <a:endParaRPr lang="es-ES"/>
        </a:p>
      </dgm:t>
    </dgm:pt>
    <dgm:pt modelId="{74C941B2-69F3-4CF7-B49C-C61AE318F887}" type="sibTrans" cxnId="{B4943A43-C819-4A31-88B7-61D1441EE108}">
      <dgm:prSet/>
      <dgm:spPr/>
      <dgm:t>
        <a:bodyPr/>
        <a:lstStyle/>
        <a:p>
          <a:endParaRPr lang="es-ES"/>
        </a:p>
      </dgm:t>
    </dgm:pt>
    <dgm:pt modelId="{4DEE53DD-2C9D-40D9-8ECA-7A59BC2D0FC8}">
      <dgm:prSet phldrT="[Texto]"/>
      <dgm:spPr/>
      <dgm:t>
        <a:bodyPr/>
        <a:lstStyle/>
        <a:p>
          <a:r>
            <a:rPr lang="es-EC" b="1" u="sng" dirty="0" smtClean="0">
              <a:solidFill>
                <a:schemeClr val="tx1"/>
              </a:solidFill>
            </a:rPr>
            <a:t>Resistencia</a:t>
          </a:r>
          <a:endParaRPr lang="es-ES" dirty="0">
            <a:solidFill>
              <a:schemeClr val="tx1"/>
            </a:solidFill>
          </a:endParaRPr>
        </a:p>
      </dgm:t>
    </dgm:pt>
    <dgm:pt modelId="{0EBE9BB7-1B0A-4120-8C4A-0DEDCB033A0D}" type="parTrans" cxnId="{4CADA15F-95DA-41EE-B758-878E23D0FFBB}">
      <dgm:prSet/>
      <dgm:spPr/>
      <dgm:t>
        <a:bodyPr/>
        <a:lstStyle/>
        <a:p>
          <a:endParaRPr lang="es-ES"/>
        </a:p>
      </dgm:t>
    </dgm:pt>
    <dgm:pt modelId="{B7241380-B1F6-44F6-A56A-30FD3D438BFA}" type="sibTrans" cxnId="{4CADA15F-95DA-41EE-B758-878E23D0FFBB}">
      <dgm:prSet/>
      <dgm:spPr/>
      <dgm:t>
        <a:bodyPr/>
        <a:lstStyle/>
        <a:p>
          <a:endParaRPr lang="es-ES"/>
        </a:p>
      </dgm:t>
    </dgm:pt>
    <dgm:pt modelId="{9610AF5F-41E9-4504-9548-DE21D9F04C59}" type="pres">
      <dgm:prSet presAssocID="{1682C63B-34CE-48CF-9CB1-89DB19EE3557}" presName="diagram" presStyleCnt="0">
        <dgm:presLayoutVars>
          <dgm:dir/>
          <dgm:animLvl val="lvl"/>
          <dgm:resizeHandles val="exact"/>
        </dgm:presLayoutVars>
      </dgm:prSet>
      <dgm:spPr/>
      <dgm:t>
        <a:bodyPr/>
        <a:lstStyle/>
        <a:p>
          <a:endParaRPr lang="es-ES"/>
        </a:p>
      </dgm:t>
    </dgm:pt>
    <dgm:pt modelId="{CE1B8A1F-6E17-4731-9488-1A678B44992D}" type="pres">
      <dgm:prSet presAssocID="{2DC6F627-D45E-4028-AD4B-F1039F6036DE}" presName="compNode" presStyleCnt="0"/>
      <dgm:spPr/>
    </dgm:pt>
    <dgm:pt modelId="{1BD9B5FA-0F3B-4A0D-82BE-5D4FC82DDB3B}" type="pres">
      <dgm:prSet presAssocID="{2DC6F627-D45E-4028-AD4B-F1039F6036DE}" presName="childRect" presStyleLbl="bgAcc1" presStyleIdx="0" presStyleCnt="3">
        <dgm:presLayoutVars>
          <dgm:bulletEnabled val="1"/>
        </dgm:presLayoutVars>
      </dgm:prSet>
      <dgm:spPr/>
    </dgm:pt>
    <dgm:pt modelId="{34E60265-364B-4ACA-B73F-31D8F708D97E}" type="pres">
      <dgm:prSet presAssocID="{2DC6F627-D45E-4028-AD4B-F1039F6036DE}" presName="parentText" presStyleLbl="node1" presStyleIdx="0" presStyleCnt="0">
        <dgm:presLayoutVars>
          <dgm:chMax val="0"/>
          <dgm:bulletEnabled val="1"/>
        </dgm:presLayoutVars>
      </dgm:prSet>
      <dgm:spPr/>
      <dgm:t>
        <a:bodyPr/>
        <a:lstStyle/>
        <a:p>
          <a:endParaRPr lang="es-ES"/>
        </a:p>
      </dgm:t>
    </dgm:pt>
    <dgm:pt modelId="{ED780890-3041-476D-A567-56D57C0299A9}" type="pres">
      <dgm:prSet presAssocID="{2DC6F627-D45E-4028-AD4B-F1039F6036DE}" presName="parentRect" presStyleLbl="alignNode1" presStyleIdx="0" presStyleCnt="3"/>
      <dgm:spPr/>
      <dgm:t>
        <a:bodyPr/>
        <a:lstStyle/>
        <a:p>
          <a:endParaRPr lang="es-ES"/>
        </a:p>
      </dgm:t>
    </dgm:pt>
    <dgm:pt modelId="{67ACB67E-0DE5-4661-81BF-73ED2D2A9F9E}" type="pres">
      <dgm:prSet presAssocID="{2DC6F627-D45E-4028-AD4B-F1039F6036DE}" presName="adorn" presStyleLbl="fgAccFollowNode1" presStyleIdx="0" presStyleCnt="3"/>
      <dgm:spPr/>
    </dgm:pt>
    <dgm:pt modelId="{03C1E81F-FE19-4FF5-BDD8-EDCB80C83F15}" type="pres">
      <dgm:prSet presAssocID="{0FBE4026-3B30-4123-A757-C7B93DC9DAF0}" presName="sibTrans" presStyleLbl="sibTrans2D1" presStyleIdx="0" presStyleCnt="0"/>
      <dgm:spPr/>
      <dgm:t>
        <a:bodyPr/>
        <a:lstStyle/>
        <a:p>
          <a:endParaRPr lang="es-ES"/>
        </a:p>
      </dgm:t>
    </dgm:pt>
    <dgm:pt modelId="{43BEC858-88C8-4522-99BC-1AF2BD7EC5C0}" type="pres">
      <dgm:prSet presAssocID="{7EAC0EB9-13FA-46E1-BA7D-FA4F5BA7D553}" presName="compNode" presStyleCnt="0"/>
      <dgm:spPr/>
    </dgm:pt>
    <dgm:pt modelId="{2D7E7C17-9BA4-479B-ACAE-7A05B3A43BEA}" type="pres">
      <dgm:prSet presAssocID="{7EAC0EB9-13FA-46E1-BA7D-FA4F5BA7D553}" presName="childRect" presStyleLbl="bgAcc1" presStyleIdx="1" presStyleCnt="3">
        <dgm:presLayoutVars>
          <dgm:bulletEnabled val="1"/>
        </dgm:presLayoutVars>
      </dgm:prSet>
      <dgm:spPr/>
    </dgm:pt>
    <dgm:pt modelId="{2AB303B8-2038-47F4-8B21-61DBC94E3E6D}" type="pres">
      <dgm:prSet presAssocID="{7EAC0EB9-13FA-46E1-BA7D-FA4F5BA7D553}" presName="parentText" presStyleLbl="node1" presStyleIdx="0" presStyleCnt="0">
        <dgm:presLayoutVars>
          <dgm:chMax val="0"/>
          <dgm:bulletEnabled val="1"/>
        </dgm:presLayoutVars>
      </dgm:prSet>
      <dgm:spPr/>
      <dgm:t>
        <a:bodyPr/>
        <a:lstStyle/>
        <a:p>
          <a:endParaRPr lang="es-ES"/>
        </a:p>
      </dgm:t>
    </dgm:pt>
    <dgm:pt modelId="{DB301B30-6AA8-42AB-8A44-D8C02F2A809D}" type="pres">
      <dgm:prSet presAssocID="{7EAC0EB9-13FA-46E1-BA7D-FA4F5BA7D553}" presName="parentRect" presStyleLbl="alignNode1" presStyleIdx="1" presStyleCnt="3"/>
      <dgm:spPr/>
      <dgm:t>
        <a:bodyPr/>
        <a:lstStyle/>
        <a:p>
          <a:endParaRPr lang="es-ES"/>
        </a:p>
      </dgm:t>
    </dgm:pt>
    <dgm:pt modelId="{20CD1BBC-BEC2-4865-A136-0DD55CAE1F43}" type="pres">
      <dgm:prSet presAssocID="{7EAC0EB9-13FA-46E1-BA7D-FA4F5BA7D553}" presName="adorn" presStyleLbl="fgAccFollowNode1" presStyleIdx="1" presStyleCnt="3"/>
      <dgm:spPr/>
    </dgm:pt>
    <dgm:pt modelId="{A5ABC5C4-6157-4130-90B6-5FDCAFE2C074}" type="pres">
      <dgm:prSet presAssocID="{74C941B2-69F3-4CF7-B49C-C61AE318F887}" presName="sibTrans" presStyleLbl="sibTrans2D1" presStyleIdx="0" presStyleCnt="0"/>
      <dgm:spPr/>
      <dgm:t>
        <a:bodyPr/>
        <a:lstStyle/>
        <a:p>
          <a:endParaRPr lang="es-ES"/>
        </a:p>
      </dgm:t>
    </dgm:pt>
    <dgm:pt modelId="{695380F8-3FE3-47F8-A3B7-DA8F3647109D}" type="pres">
      <dgm:prSet presAssocID="{4DEE53DD-2C9D-40D9-8ECA-7A59BC2D0FC8}" presName="compNode" presStyleCnt="0"/>
      <dgm:spPr/>
    </dgm:pt>
    <dgm:pt modelId="{9D78955F-8AA2-4D49-9F43-DABE2BD91A3C}" type="pres">
      <dgm:prSet presAssocID="{4DEE53DD-2C9D-40D9-8ECA-7A59BC2D0FC8}" presName="childRect" presStyleLbl="bgAcc1" presStyleIdx="2" presStyleCnt="3">
        <dgm:presLayoutVars>
          <dgm:bulletEnabled val="1"/>
        </dgm:presLayoutVars>
      </dgm:prSet>
      <dgm:spPr/>
    </dgm:pt>
    <dgm:pt modelId="{71368B67-C9C8-4BEC-BE09-D1DF1E108732}" type="pres">
      <dgm:prSet presAssocID="{4DEE53DD-2C9D-40D9-8ECA-7A59BC2D0FC8}" presName="parentText" presStyleLbl="node1" presStyleIdx="0" presStyleCnt="0">
        <dgm:presLayoutVars>
          <dgm:chMax val="0"/>
          <dgm:bulletEnabled val="1"/>
        </dgm:presLayoutVars>
      </dgm:prSet>
      <dgm:spPr/>
      <dgm:t>
        <a:bodyPr/>
        <a:lstStyle/>
        <a:p>
          <a:endParaRPr lang="es-ES"/>
        </a:p>
      </dgm:t>
    </dgm:pt>
    <dgm:pt modelId="{D5419E0C-81F5-49D6-8436-5776E64CDDD8}" type="pres">
      <dgm:prSet presAssocID="{4DEE53DD-2C9D-40D9-8ECA-7A59BC2D0FC8}" presName="parentRect" presStyleLbl="alignNode1" presStyleIdx="2" presStyleCnt="3"/>
      <dgm:spPr/>
      <dgm:t>
        <a:bodyPr/>
        <a:lstStyle/>
        <a:p>
          <a:endParaRPr lang="es-ES"/>
        </a:p>
      </dgm:t>
    </dgm:pt>
    <dgm:pt modelId="{48EA374F-7839-4749-80C8-F5055DCC146E}" type="pres">
      <dgm:prSet presAssocID="{4DEE53DD-2C9D-40D9-8ECA-7A59BC2D0FC8}" presName="adorn" presStyleLbl="fgAccFollowNode1" presStyleIdx="2" presStyleCnt="3"/>
      <dgm:spPr/>
    </dgm:pt>
  </dgm:ptLst>
  <dgm:cxnLst>
    <dgm:cxn modelId="{2D173FAE-44B9-4CE2-837B-DD278779B84C}" type="presOf" srcId="{4DEE53DD-2C9D-40D9-8ECA-7A59BC2D0FC8}" destId="{71368B67-C9C8-4BEC-BE09-D1DF1E108732}" srcOrd="0" destOrd="0" presId="urn:microsoft.com/office/officeart/2005/8/layout/bList2"/>
    <dgm:cxn modelId="{B4943A43-C819-4A31-88B7-61D1441EE108}" srcId="{1682C63B-34CE-48CF-9CB1-89DB19EE3557}" destId="{7EAC0EB9-13FA-46E1-BA7D-FA4F5BA7D553}" srcOrd="1" destOrd="0" parTransId="{E59A5253-83D5-4632-8E6B-F1B1FAEA0338}" sibTransId="{74C941B2-69F3-4CF7-B49C-C61AE318F887}"/>
    <dgm:cxn modelId="{4CADA15F-95DA-41EE-B758-878E23D0FFBB}" srcId="{1682C63B-34CE-48CF-9CB1-89DB19EE3557}" destId="{4DEE53DD-2C9D-40D9-8ECA-7A59BC2D0FC8}" srcOrd="2" destOrd="0" parTransId="{0EBE9BB7-1B0A-4120-8C4A-0DEDCB033A0D}" sibTransId="{B7241380-B1F6-44F6-A56A-30FD3D438BFA}"/>
    <dgm:cxn modelId="{E2CDE77D-4AF2-44EB-BEF1-BE91E4836EAB}" type="presOf" srcId="{1682C63B-34CE-48CF-9CB1-89DB19EE3557}" destId="{9610AF5F-41E9-4504-9548-DE21D9F04C59}" srcOrd="0" destOrd="0" presId="urn:microsoft.com/office/officeart/2005/8/layout/bList2"/>
    <dgm:cxn modelId="{B544D50A-8607-48D6-BB2F-D2AD95269CA4}" type="presOf" srcId="{74C941B2-69F3-4CF7-B49C-C61AE318F887}" destId="{A5ABC5C4-6157-4130-90B6-5FDCAFE2C074}" srcOrd="0" destOrd="0" presId="urn:microsoft.com/office/officeart/2005/8/layout/bList2"/>
    <dgm:cxn modelId="{A8E32368-E747-403B-BC8B-165A6C37D005}" type="presOf" srcId="{7EAC0EB9-13FA-46E1-BA7D-FA4F5BA7D553}" destId="{2AB303B8-2038-47F4-8B21-61DBC94E3E6D}" srcOrd="0" destOrd="0" presId="urn:microsoft.com/office/officeart/2005/8/layout/bList2"/>
    <dgm:cxn modelId="{33585B1C-BA43-4E94-958B-D2BB1E8E5A1D}" type="presOf" srcId="{7EAC0EB9-13FA-46E1-BA7D-FA4F5BA7D553}" destId="{DB301B30-6AA8-42AB-8A44-D8C02F2A809D}" srcOrd="1" destOrd="0" presId="urn:microsoft.com/office/officeart/2005/8/layout/bList2"/>
    <dgm:cxn modelId="{CC4407D8-325E-483D-8504-369B802CF355}" srcId="{1682C63B-34CE-48CF-9CB1-89DB19EE3557}" destId="{2DC6F627-D45E-4028-AD4B-F1039F6036DE}" srcOrd="0" destOrd="0" parTransId="{8205C816-A8C6-4648-8869-E03674209D6D}" sibTransId="{0FBE4026-3B30-4123-A757-C7B93DC9DAF0}"/>
    <dgm:cxn modelId="{10D00285-3F24-4473-832F-6A82A501F9EA}" type="presOf" srcId="{2DC6F627-D45E-4028-AD4B-F1039F6036DE}" destId="{34E60265-364B-4ACA-B73F-31D8F708D97E}" srcOrd="0" destOrd="0" presId="urn:microsoft.com/office/officeart/2005/8/layout/bList2"/>
    <dgm:cxn modelId="{7F94A074-343D-4F32-BB9A-E2555C8EA413}" type="presOf" srcId="{0FBE4026-3B30-4123-A757-C7B93DC9DAF0}" destId="{03C1E81F-FE19-4FF5-BDD8-EDCB80C83F15}" srcOrd="0" destOrd="0" presId="urn:microsoft.com/office/officeart/2005/8/layout/bList2"/>
    <dgm:cxn modelId="{9A640E2F-E3D7-4672-8EA2-0BC109216613}" type="presOf" srcId="{2DC6F627-D45E-4028-AD4B-F1039F6036DE}" destId="{ED780890-3041-476D-A567-56D57C0299A9}" srcOrd="1" destOrd="0" presId="urn:microsoft.com/office/officeart/2005/8/layout/bList2"/>
    <dgm:cxn modelId="{4BD1F41A-B4E7-4DD0-8F5A-9E2C5321D73C}" type="presOf" srcId="{4DEE53DD-2C9D-40D9-8ECA-7A59BC2D0FC8}" destId="{D5419E0C-81F5-49D6-8436-5776E64CDDD8}" srcOrd="1" destOrd="0" presId="urn:microsoft.com/office/officeart/2005/8/layout/bList2"/>
    <dgm:cxn modelId="{F11DE742-2F3E-4284-830F-4EB65A59538F}" type="presParOf" srcId="{9610AF5F-41E9-4504-9548-DE21D9F04C59}" destId="{CE1B8A1F-6E17-4731-9488-1A678B44992D}" srcOrd="0" destOrd="0" presId="urn:microsoft.com/office/officeart/2005/8/layout/bList2"/>
    <dgm:cxn modelId="{EC337E6C-7619-4B58-8B67-5587E878F64A}" type="presParOf" srcId="{CE1B8A1F-6E17-4731-9488-1A678B44992D}" destId="{1BD9B5FA-0F3B-4A0D-82BE-5D4FC82DDB3B}" srcOrd="0" destOrd="0" presId="urn:microsoft.com/office/officeart/2005/8/layout/bList2"/>
    <dgm:cxn modelId="{2F176CA6-CCFF-403A-8029-330F480315B3}" type="presParOf" srcId="{CE1B8A1F-6E17-4731-9488-1A678B44992D}" destId="{34E60265-364B-4ACA-B73F-31D8F708D97E}" srcOrd="1" destOrd="0" presId="urn:microsoft.com/office/officeart/2005/8/layout/bList2"/>
    <dgm:cxn modelId="{0D04F2EB-908B-4D03-A656-55C3B1268182}" type="presParOf" srcId="{CE1B8A1F-6E17-4731-9488-1A678B44992D}" destId="{ED780890-3041-476D-A567-56D57C0299A9}" srcOrd="2" destOrd="0" presId="urn:microsoft.com/office/officeart/2005/8/layout/bList2"/>
    <dgm:cxn modelId="{B0150D13-EE49-4F5D-AFA7-26668E91A494}" type="presParOf" srcId="{CE1B8A1F-6E17-4731-9488-1A678B44992D}" destId="{67ACB67E-0DE5-4661-81BF-73ED2D2A9F9E}" srcOrd="3" destOrd="0" presId="urn:microsoft.com/office/officeart/2005/8/layout/bList2"/>
    <dgm:cxn modelId="{1658FB4D-ECFD-4A35-8126-DEA724658458}" type="presParOf" srcId="{9610AF5F-41E9-4504-9548-DE21D9F04C59}" destId="{03C1E81F-FE19-4FF5-BDD8-EDCB80C83F15}" srcOrd="1" destOrd="0" presId="urn:microsoft.com/office/officeart/2005/8/layout/bList2"/>
    <dgm:cxn modelId="{07A8E9D1-2153-445F-8E5A-073B294EF4FB}" type="presParOf" srcId="{9610AF5F-41E9-4504-9548-DE21D9F04C59}" destId="{43BEC858-88C8-4522-99BC-1AF2BD7EC5C0}" srcOrd="2" destOrd="0" presId="urn:microsoft.com/office/officeart/2005/8/layout/bList2"/>
    <dgm:cxn modelId="{BB155E2D-07BB-4588-8421-78EFA0E4974D}" type="presParOf" srcId="{43BEC858-88C8-4522-99BC-1AF2BD7EC5C0}" destId="{2D7E7C17-9BA4-479B-ACAE-7A05B3A43BEA}" srcOrd="0" destOrd="0" presId="urn:microsoft.com/office/officeart/2005/8/layout/bList2"/>
    <dgm:cxn modelId="{DC452F7A-BB17-4511-9005-7791CED9728F}" type="presParOf" srcId="{43BEC858-88C8-4522-99BC-1AF2BD7EC5C0}" destId="{2AB303B8-2038-47F4-8B21-61DBC94E3E6D}" srcOrd="1" destOrd="0" presId="urn:microsoft.com/office/officeart/2005/8/layout/bList2"/>
    <dgm:cxn modelId="{18AD6CDD-C41B-4B39-A5A4-0AF2B4C38103}" type="presParOf" srcId="{43BEC858-88C8-4522-99BC-1AF2BD7EC5C0}" destId="{DB301B30-6AA8-42AB-8A44-D8C02F2A809D}" srcOrd="2" destOrd="0" presId="urn:microsoft.com/office/officeart/2005/8/layout/bList2"/>
    <dgm:cxn modelId="{4B20003A-F758-454F-B1AA-3773B2957A06}" type="presParOf" srcId="{43BEC858-88C8-4522-99BC-1AF2BD7EC5C0}" destId="{20CD1BBC-BEC2-4865-A136-0DD55CAE1F43}" srcOrd="3" destOrd="0" presId="urn:microsoft.com/office/officeart/2005/8/layout/bList2"/>
    <dgm:cxn modelId="{C77B3C42-C657-479D-A38B-5835FDA25D5C}" type="presParOf" srcId="{9610AF5F-41E9-4504-9548-DE21D9F04C59}" destId="{A5ABC5C4-6157-4130-90B6-5FDCAFE2C074}" srcOrd="3" destOrd="0" presId="urn:microsoft.com/office/officeart/2005/8/layout/bList2"/>
    <dgm:cxn modelId="{B006CF55-AB99-4AE5-B452-61AD0949E3CC}" type="presParOf" srcId="{9610AF5F-41E9-4504-9548-DE21D9F04C59}" destId="{695380F8-3FE3-47F8-A3B7-DA8F3647109D}" srcOrd="4" destOrd="0" presId="urn:microsoft.com/office/officeart/2005/8/layout/bList2"/>
    <dgm:cxn modelId="{64DD1BB7-A069-41B0-8D0A-86541F567951}" type="presParOf" srcId="{695380F8-3FE3-47F8-A3B7-DA8F3647109D}" destId="{9D78955F-8AA2-4D49-9F43-DABE2BD91A3C}" srcOrd="0" destOrd="0" presId="urn:microsoft.com/office/officeart/2005/8/layout/bList2"/>
    <dgm:cxn modelId="{B8586ED1-2C9A-4D9F-897B-E3565D2E3AD4}" type="presParOf" srcId="{695380F8-3FE3-47F8-A3B7-DA8F3647109D}" destId="{71368B67-C9C8-4BEC-BE09-D1DF1E108732}" srcOrd="1" destOrd="0" presId="urn:microsoft.com/office/officeart/2005/8/layout/bList2"/>
    <dgm:cxn modelId="{6692592F-09E7-4265-B2F0-DAA9497A388C}" type="presParOf" srcId="{695380F8-3FE3-47F8-A3B7-DA8F3647109D}" destId="{D5419E0C-81F5-49D6-8436-5776E64CDDD8}" srcOrd="2" destOrd="0" presId="urn:microsoft.com/office/officeart/2005/8/layout/bList2"/>
    <dgm:cxn modelId="{673B5A15-8827-442E-8F7D-5298CEA9DB1B}" type="presParOf" srcId="{695380F8-3FE3-47F8-A3B7-DA8F3647109D}" destId="{48EA374F-7839-4749-80C8-F5055DCC146E}"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714DF7-37C2-42E3-B73E-89E910EE44BA}"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s-ES"/>
        </a:p>
      </dgm:t>
    </dgm:pt>
    <dgm:pt modelId="{FC6859C4-31AD-4336-A5ED-01DC1A40C2A8}">
      <dgm:prSet phldrT="[Texto]" custT="1"/>
      <dgm:spPr/>
      <dgm:t>
        <a:bodyPr/>
        <a:lstStyle/>
        <a:p>
          <a:r>
            <a:rPr lang="es-EC" sz="1600" b="1" u="none" dirty="0" smtClean="0">
              <a:solidFill>
                <a:schemeClr val="bg1"/>
              </a:solidFill>
            </a:rPr>
            <a:t>Capacidad de regulación de movimiento</a:t>
          </a:r>
          <a:endParaRPr lang="es-ES" sz="1600" u="none" dirty="0">
            <a:solidFill>
              <a:schemeClr val="bg1"/>
            </a:solidFill>
          </a:endParaRPr>
        </a:p>
      </dgm:t>
    </dgm:pt>
    <dgm:pt modelId="{953BE27E-8DE4-4BF1-96AC-15CB28314D61}" type="parTrans" cxnId="{672302B6-C3C3-4BB3-9AA7-27605250268E}">
      <dgm:prSet/>
      <dgm:spPr/>
      <dgm:t>
        <a:bodyPr/>
        <a:lstStyle/>
        <a:p>
          <a:endParaRPr lang="es-ES" sz="1600" u="none">
            <a:solidFill>
              <a:schemeClr val="tx1"/>
            </a:solidFill>
          </a:endParaRPr>
        </a:p>
      </dgm:t>
    </dgm:pt>
    <dgm:pt modelId="{766003F7-2472-4812-895E-A4E4E9F09071}" type="sibTrans" cxnId="{672302B6-C3C3-4BB3-9AA7-27605250268E}">
      <dgm:prSet/>
      <dgm:spPr/>
      <dgm:t>
        <a:bodyPr/>
        <a:lstStyle/>
        <a:p>
          <a:endParaRPr lang="es-ES" sz="1600" u="none">
            <a:solidFill>
              <a:schemeClr val="tx1"/>
            </a:solidFill>
          </a:endParaRPr>
        </a:p>
      </dgm:t>
    </dgm:pt>
    <dgm:pt modelId="{59318D1A-8C5F-4921-A44C-1DB76CAA2643}">
      <dgm:prSet phldrT="[Texto]" custT="1"/>
      <dgm:spPr/>
      <dgm:t>
        <a:bodyPr/>
        <a:lstStyle/>
        <a:p>
          <a:r>
            <a:rPr lang="es-EC" sz="1600" b="1" u="none" dirty="0" smtClean="0">
              <a:solidFill>
                <a:schemeClr val="tx1"/>
              </a:solidFill>
            </a:rPr>
            <a:t>Capacidad  de  equilibrio</a:t>
          </a:r>
          <a:endParaRPr lang="es-ES" sz="1600" u="none" dirty="0">
            <a:solidFill>
              <a:schemeClr val="tx1"/>
            </a:solidFill>
          </a:endParaRPr>
        </a:p>
      </dgm:t>
    </dgm:pt>
    <dgm:pt modelId="{7790C1FF-7FBF-4152-8A02-62BDB3EB6D54}" type="parTrans" cxnId="{273953A1-7A7D-4219-B5E7-4CF8F0D67DD8}">
      <dgm:prSet/>
      <dgm:spPr/>
      <dgm:t>
        <a:bodyPr/>
        <a:lstStyle/>
        <a:p>
          <a:endParaRPr lang="es-ES" sz="1600" u="none">
            <a:solidFill>
              <a:schemeClr val="tx1"/>
            </a:solidFill>
          </a:endParaRPr>
        </a:p>
      </dgm:t>
    </dgm:pt>
    <dgm:pt modelId="{F8885FB8-C974-4AFA-A794-D16A6C769639}" type="sibTrans" cxnId="{273953A1-7A7D-4219-B5E7-4CF8F0D67DD8}">
      <dgm:prSet/>
      <dgm:spPr/>
      <dgm:t>
        <a:bodyPr/>
        <a:lstStyle/>
        <a:p>
          <a:endParaRPr lang="es-ES" sz="1600" u="none">
            <a:solidFill>
              <a:schemeClr val="tx1"/>
            </a:solidFill>
          </a:endParaRPr>
        </a:p>
      </dgm:t>
    </dgm:pt>
    <dgm:pt modelId="{4F487562-0650-48B7-BC7C-06C85C4EACBA}">
      <dgm:prSet phldrT="[Texto]" custT="1"/>
      <dgm:spPr/>
      <dgm:t>
        <a:bodyPr/>
        <a:lstStyle/>
        <a:p>
          <a:r>
            <a:rPr lang="es-EC" sz="1600" b="1" u="none" dirty="0" smtClean="0">
              <a:solidFill>
                <a:schemeClr val="tx1"/>
              </a:solidFill>
            </a:rPr>
            <a:t>Capacidad de anticipación</a:t>
          </a:r>
          <a:endParaRPr lang="es-ES" sz="1600" u="none" dirty="0">
            <a:solidFill>
              <a:schemeClr val="tx1"/>
            </a:solidFill>
          </a:endParaRPr>
        </a:p>
      </dgm:t>
    </dgm:pt>
    <dgm:pt modelId="{5236209C-7C2F-4B96-9553-334C3005276A}" type="parTrans" cxnId="{3992C9CC-FD6F-4B55-8D33-CC16DE14B426}">
      <dgm:prSet/>
      <dgm:spPr/>
      <dgm:t>
        <a:bodyPr/>
        <a:lstStyle/>
        <a:p>
          <a:endParaRPr lang="es-ES" sz="1600" u="none">
            <a:solidFill>
              <a:schemeClr val="tx1"/>
            </a:solidFill>
          </a:endParaRPr>
        </a:p>
      </dgm:t>
    </dgm:pt>
    <dgm:pt modelId="{C74F4D65-F148-46D1-95A6-82D2F51940A3}" type="sibTrans" cxnId="{3992C9CC-FD6F-4B55-8D33-CC16DE14B426}">
      <dgm:prSet/>
      <dgm:spPr/>
      <dgm:t>
        <a:bodyPr/>
        <a:lstStyle/>
        <a:p>
          <a:endParaRPr lang="es-ES" sz="1600" u="none">
            <a:solidFill>
              <a:schemeClr val="tx1"/>
            </a:solidFill>
          </a:endParaRPr>
        </a:p>
      </dgm:t>
    </dgm:pt>
    <dgm:pt modelId="{E8650AD7-9F93-4706-94AE-06C1938CCF55}">
      <dgm:prSet phldrT="[Texto]" custT="1"/>
      <dgm:spPr/>
      <dgm:t>
        <a:bodyPr/>
        <a:lstStyle/>
        <a:p>
          <a:r>
            <a:rPr lang="es-EC" sz="1600" b="1" u="none" dirty="0" smtClean="0">
              <a:solidFill>
                <a:schemeClr val="tx1"/>
              </a:solidFill>
            </a:rPr>
            <a:t>Capacidad de diferenciación</a:t>
          </a:r>
          <a:endParaRPr lang="es-ES" sz="1600" u="none" dirty="0">
            <a:solidFill>
              <a:schemeClr val="tx1"/>
            </a:solidFill>
          </a:endParaRPr>
        </a:p>
      </dgm:t>
    </dgm:pt>
    <dgm:pt modelId="{38F286C5-C398-400F-B395-9E9EBBA1F91F}" type="parTrans" cxnId="{A5045FDC-1B6C-4960-A385-8868FE801E51}">
      <dgm:prSet/>
      <dgm:spPr/>
      <dgm:t>
        <a:bodyPr/>
        <a:lstStyle/>
        <a:p>
          <a:endParaRPr lang="es-ES" sz="1600" u="none">
            <a:solidFill>
              <a:schemeClr val="tx1"/>
            </a:solidFill>
          </a:endParaRPr>
        </a:p>
      </dgm:t>
    </dgm:pt>
    <dgm:pt modelId="{26FB84E6-17F8-41B0-B2AB-6F439D43B451}" type="sibTrans" cxnId="{A5045FDC-1B6C-4960-A385-8868FE801E51}">
      <dgm:prSet/>
      <dgm:spPr/>
      <dgm:t>
        <a:bodyPr/>
        <a:lstStyle/>
        <a:p>
          <a:endParaRPr lang="es-ES" sz="1600" u="none">
            <a:solidFill>
              <a:schemeClr val="tx1"/>
            </a:solidFill>
          </a:endParaRPr>
        </a:p>
      </dgm:t>
    </dgm:pt>
    <dgm:pt modelId="{AD04A3AA-81AC-48B4-A6AC-2E3573D4F63D}">
      <dgm:prSet phldrT="[Texto]" custT="1"/>
      <dgm:spPr/>
      <dgm:t>
        <a:bodyPr/>
        <a:lstStyle/>
        <a:p>
          <a:r>
            <a:rPr lang="es-EC" sz="1600" b="1" u="none" dirty="0" smtClean="0">
              <a:solidFill>
                <a:schemeClr val="tx1"/>
              </a:solidFill>
            </a:rPr>
            <a:t>Capacidad  de reacción</a:t>
          </a:r>
          <a:endParaRPr lang="es-ES" sz="1600" u="none" dirty="0">
            <a:solidFill>
              <a:schemeClr val="tx1"/>
            </a:solidFill>
          </a:endParaRPr>
        </a:p>
      </dgm:t>
    </dgm:pt>
    <dgm:pt modelId="{BE486AA7-A859-47D5-A419-C85C4B911B54}" type="parTrans" cxnId="{EDA7CD72-4DF8-4B42-AA77-3BCF36BA8449}">
      <dgm:prSet/>
      <dgm:spPr/>
      <dgm:t>
        <a:bodyPr/>
        <a:lstStyle/>
        <a:p>
          <a:endParaRPr lang="es-ES" sz="1600" u="none">
            <a:solidFill>
              <a:schemeClr val="tx1"/>
            </a:solidFill>
          </a:endParaRPr>
        </a:p>
      </dgm:t>
    </dgm:pt>
    <dgm:pt modelId="{A46B3309-7B27-40D9-B5C9-06DB89AF82A3}" type="sibTrans" cxnId="{EDA7CD72-4DF8-4B42-AA77-3BCF36BA8449}">
      <dgm:prSet/>
      <dgm:spPr/>
      <dgm:t>
        <a:bodyPr/>
        <a:lstStyle/>
        <a:p>
          <a:endParaRPr lang="es-ES" sz="1600" u="none">
            <a:solidFill>
              <a:schemeClr val="tx1"/>
            </a:solidFill>
          </a:endParaRPr>
        </a:p>
      </dgm:t>
    </dgm:pt>
    <dgm:pt modelId="{7B3AE42E-DDE9-4F42-900A-0F9E95F3586D}">
      <dgm:prSet phldrT="[Texto]" custT="1"/>
      <dgm:spPr/>
      <dgm:t>
        <a:bodyPr/>
        <a:lstStyle/>
        <a:p>
          <a:r>
            <a:rPr lang="es-EC" sz="1600" b="1" u="none" dirty="0" smtClean="0">
              <a:solidFill>
                <a:schemeClr val="tx1"/>
              </a:solidFill>
            </a:rPr>
            <a:t>Capacidad  de adaptación y cambios motrices</a:t>
          </a:r>
          <a:endParaRPr lang="es-ES" sz="1600" u="none" dirty="0">
            <a:solidFill>
              <a:schemeClr val="tx1"/>
            </a:solidFill>
          </a:endParaRPr>
        </a:p>
      </dgm:t>
    </dgm:pt>
    <dgm:pt modelId="{E5D32139-E5FA-4ED0-87C7-EC78C7FDE764}" type="parTrans" cxnId="{75E7085A-0F05-40C9-AE18-3BED78760280}">
      <dgm:prSet/>
      <dgm:spPr/>
      <dgm:t>
        <a:bodyPr/>
        <a:lstStyle/>
        <a:p>
          <a:endParaRPr lang="es-ES" sz="1600" u="none">
            <a:solidFill>
              <a:schemeClr val="tx1"/>
            </a:solidFill>
          </a:endParaRPr>
        </a:p>
      </dgm:t>
    </dgm:pt>
    <dgm:pt modelId="{334B0D8D-7146-45B7-B2E7-AD7BD1B1BA89}" type="sibTrans" cxnId="{75E7085A-0F05-40C9-AE18-3BED78760280}">
      <dgm:prSet/>
      <dgm:spPr/>
      <dgm:t>
        <a:bodyPr/>
        <a:lstStyle/>
        <a:p>
          <a:endParaRPr lang="es-ES" sz="1600" u="none">
            <a:solidFill>
              <a:schemeClr val="tx1"/>
            </a:solidFill>
          </a:endParaRPr>
        </a:p>
      </dgm:t>
    </dgm:pt>
    <dgm:pt modelId="{94B29ECC-49D5-4DCC-904F-6213143460B4}">
      <dgm:prSet phldrT="[Texto]" custT="1"/>
      <dgm:spPr/>
      <dgm:t>
        <a:bodyPr/>
        <a:lstStyle/>
        <a:p>
          <a:r>
            <a:rPr lang="es-EC" sz="1600" b="1" u="none" dirty="0" smtClean="0">
              <a:solidFill>
                <a:schemeClr val="tx1"/>
              </a:solidFill>
            </a:rPr>
            <a:t>Capacidad  de orientación</a:t>
          </a:r>
          <a:endParaRPr lang="es-ES" sz="1600" u="none" dirty="0">
            <a:solidFill>
              <a:schemeClr val="tx1"/>
            </a:solidFill>
          </a:endParaRPr>
        </a:p>
      </dgm:t>
    </dgm:pt>
    <dgm:pt modelId="{3F6642C6-032F-4242-AA58-4C57AB935896}" type="parTrans" cxnId="{A368AF1B-88C6-41D8-87D6-7F960848F00B}">
      <dgm:prSet/>
      <dgm:spPr/>
      <dgm:t>
        <a:bodyPr/>
        <a:lstStyle/>
        <a:p>
          <a:endParaRPr lang="es-ES" sz="1600" u="none">
            <a:solidFill>
              <a:schemeClr val="tx1"/>
            </a:solidFill>
          </a:endParaRPr>
        </a:p>
      </dgm:t>
    </dgm:pt>
    <dgm:pt modelId="{6C582D61-C953-448E-8CDD-D9A8458150AC}" type="sibTrans" cxnId="{A368AF1B-88C6-41D8-87D6-7F960848F00B}">
      <dgm:prSet/>
      <dgm:spPr/>
      <dgm:t>
        <a:bodyPr/>
        <a:lstStyle/>
        <a:p>
          <a:endParaRPr lang="es-ES" sz="1600" u="none">
            <a:solidFill>
              <a:schemeClr val="tx1"/>
            </a:solidFill>
          </a:endParaRPr>
        </a:p>
      </dgm:t>
    </dgm:pt>
    <dgm:pt modelId="{A4DF162E-42DE-416F-9DDB-F7FB87BFA67F}">
      <dgm:prSet phldrT="[Texto]" custT="1"/>
      <dgm:spPr/>
      <dgm:t>
        <a:bodyPr/>
        <a:lstStyle/>
        <a:p>
          <a:r>
            <a:rPr lang="es-EC" sz="1600" b="1" u="none" dirty="0" smtClean="0">
              <a:solidFill>
                <a:schemeClr val="tx1"/>
              </a:solidFill>
            </a:rPr>
            <a:t>Capacidad  de ritmo</a:t>
          </a:r>
          <a:endParaRPr lang="es-ES" sz="1600" u="none" dirty="0">
            <a:solidFill>
              <a:schemeClr val="tx1"/>
            </a:solidFill>
          </a:endParaRPr>
        </a:p>
      </dgm:t>
    </dgm:pt>
    <dgm:pt modelId="{D8B53AED-FE96-4678-878B-DAED2B6637EE}" type="parTrans" cxnId="{9F555C51-91AD-42A6-9E99-9F1050B929FC}">
      <dgm:prSet/>
      <dgm:spPr/>
      <dgm:t>
        <a:bodyPr/>
        <a:lstStyle/>
        <a:p>
          <a:endParaRPr lang="es-ES" sz="1600" u="none">
            <a:solidFill>
              <a:schemeClr val="tx1"/>
            </a:solidFill>
          </a:endParaRPr>
        </a:p>
      </dgm:t>
    </dgm:pt>
    <dgm:pt modelId="{E5237B83-73D9-4027-8A40-2CD5088C96C9}" type="sibTrans" cxnId="{9F555C51-91AD-42A6-9E99-9F1050B929FC}">
      <dgm:prSet/>
      <dgm:spPr/>
      <dgm:t>
        <a:bodyPr/>
        <a:lstStyle/>
        <a:p>
          <a:endParaRPr lang="es-ES" sz="1600" u="none">
            <a:solidFill>
              <a:schemeClr val="tx1"/>
            </a:solidFill>
          </a:endParaRPr>
        </a:p>
      </dgm:t>
    </dgm:pt>
    <dgm:pt modelId="{F05A46D3-EF91-4A76-AB96-0E807A128886}">
      <dgm:prSet phldrT="[Texto]" custT="1"/>
      <dgm:spPr/>
      <dgm:t>
        <a:bodyPr/>
        <a:lstStyle/>
        <a:p>
          <a:r>
            <a:rPr lang="es-EC" sz="1600" b="1" u="none" dirty="0" smtClean="0">
              <a:solidFill>
                <a:schemeClr val="tx1"/>
              </a:solidFill>
            </a:rPr>
            <a:t>Capacidad  de coordinación motriz o acoplamiento</a:t>
          </a:r>
          <a:r>
            <a:rPr lang="es-EC" sz="1600" u="none" dirty="0" smtClean="0">
              <a:solidFill>
                <a:schemeClr val="tx1"/>
              </a:solidFill>
            </a:rPr>
            <a:t> </a:t>
          </a:r>
          <a:endParaRPr lang="es-ES" sz="1600" u="none" dirty="0">
            <a:solidFill>
              <a:schemeClr val="tx1"/>
            </a:solidFill>
          </a:endParaRPr>
        </a:p>
      </dgm:t>
    </dgm:pt>
    <dgm:pt modelId="{A45F743C-3530-487F-A259-9D089FCCDCA7}" type="parTrans" cxnId="{7D72EB0C-E78D-4A6F-8E49-B3D8CED8BB7A}">
      <dgm:prSet/>
      <dgm:spPr/>
      <dgm:t>
        <a:bodyPr/>
        <a:lstStyle/>
        <a:p>
          <a:endParaRPr lang="es-ES" sz="1600" u="none">
            <a:solidFill>
              <a:schemeClr val="tx1"/>
            </a:solidFill>
          </a:endParaRPr>
        </a:p>
      </dgm:t>
    </dgm:pt>
    <dgm:pt modelId="{8A9FB665-B4EB-472E-A5F8-5A389E26E998}" type="sibTrans" cxnId="{7D72EB0C-E78D-4A6F-8E49-B3D8CED8BB7A}">
      <dgm:prSet/>
      <dgm:spPr/>
      <dgm:t>
        <a:bodyPr/>
        <a:lstStyle/>
        <a:p>
          <a:endParaRPr lang="es-ES" sz="1600" u="none">
            <a:solidFill>
              <a:schemeClr val="tx1"/>
            </a:solidFill>
          </a:endParaRPr>
        </a:p>
      </dgm:t>
    </dgm:pt>
    <dgm:pt modelId="{4F55CCFB-806A-454A-BA48-7EC90E528BB2}" type="pres">
      <dgm:prSet presAssocID="{ED714DF7-37C2-42E3-B73E-89E910EE44BA}" presName="Name0" presStyleCnt="0">
        <dgm:presLayoutVars>
          <dgm:dir/>
          <dgm:resizeHandles/>
        </dgm:presLayoutVars>
      </dgm:prSet>
      <dgm:spPr/>
      <dgm:t>
        <a:bodyPr/>
        <a:lstStyle/>
        <a:p>
          <a:endParaRPr lang="es-ES"/>
        </a:p>
      </dgm:t>
    </dgm:pt>
    <dgm:pt modelId="{CC4FE658-EB49-4ABD-A60A-19D1DBD543BD}" type="pres">
      <dgm:prSet presAssocID="{FC6859C4-31AD-4336-A5ED-01DC1A40C2A8}" presName="compNode" presStyleCnt="0"/>
      <dgm:spPr/>
      <dgm:t>
        <a:bodyPr/>
        <a:lstStyle/>
        <a:p>
          <a:endParaRPr lang="es-ES"/>
        </a:p>
      </dgm:t>
    </dgm:pt>
    <dgm:pt modelId="{E857ABDD-028B-4C62-927F-E0AC3610350A}" type="pres">
      <dgm:prSet presAssocID="{FC6859C4-31AD-4336-A5ED-01DC1A40C2A8}" presName="dummyConnPt" presStyleCnt="0"/>
      <dgm:spPr/>
      <dgm:t>
        <a:bodyPr/>
        <a:lstStyle/>
        <a:p>
          <a:endParaRPr lang="es-ES"/>
        </a:p>
      </dgm:t>
    </dgm:pt>
    <dgm:pt modelId="{154FB80E-6CCF-4C80-B539-D411B2603BE9}" type="pres">
      <dgm:prSet presAssocID="{FC6859C4-31AD-4336-A5ED-01DC1A40C2A8}" presName="node" presStyleLbl="node1" presStyleIdx="0" presStyleCnt="9">
        <dgm:presLayoutVars>
          <dgm:bulletEnabled val="1"/>
        </dgm:presLayoutVars>
      </dgm:prSet>
      <dgm:spPr/>
      <dgm:t>
        <a:bodyPr/>
        <a:lstStyle/>
        <a:p>
          <a:endParaRPr lang="es-ES"/>
        </a:p>
      </dgm:t>
    </dgm:pt>
    <dgm:pt modelId="{7348D48D-161E-4075-A011-F7DC0CD25152}" type="pres">
      <dgm:prSet presAssocID="{766003F7-2472-4812-895E-A4E4E9F09071}" presName="sibTrans" presStyleLbl="bgSibTrans2D1" presStyleIdx="0" presStyleCnt="8"/>
      <dgm:spPr/>
      <dgm:t>
        <a:bodyPr/>
        <a:lstStyle/>
        <a:p>
          <a:endParaRPr lang="es-ES"/>
        </a:p>
      </dgm:t>
    </dgm:pt>
    <dgm:pt modelId="{C1ECFD59-B9BD-4CF4-A4C3-F253702B3706}" type="pres">
      <dgm:prSet presAssocID="{59318D1A-8C5F-4921-A44C-1DB76CAA2643}" presName="compNode" presStyleCnt="0"/>
      <dgm:spPr/>
      <dgm:t>
        <a:bodyPr/>
        <a:lstStyle/>
        <a:p>
          <a:endParaRPr lang="es-ES"/>
        </a:p>
      </dgm:t>
    </dgm:pt>
    <dgm:pt modelId="{387172BB-3B3C-425D-A8C9-739E110101D4}" type="pres">
      <dgm:prSet presAssocID="{59318D1A-8C5F-4921-A44C-1DB76CAA2643}" presName="dummyConnPt" presStyleCnt="0"/>
      <dgm:spPr/>
      <dgm:t>
        <a:bodyPr/>
        <a:lstStyle/>
        <a:p>
          <a:endParaRPr lang="es-ES"/>
        </a:p>
      </dgm:t>
    </dgm:pt>
    <dgm:pt modelId="{2803A3F4-B7D0-453B-A80C-4C63548BC92A}" type="pres">
      <dgm:prSet presAssocID="{59318D1A-8C5F-4921-A44C-1DB76CAA2643}" presName="node" presStyleLbl="node1" presStyleIdx="1" presStyleCnt="9">
        <dgm:presLayoutVars>
          <dgm:bulletEnabled val="1"/>
        </dgm:presLayoutVars>
      </dgm:prSet>
      <dgm:spPr/>
      <dgm:t>
        <a:bodyPr/>
        <a:lstStyle/>
        <a:p>
          <a:endParaRPr lang="es-ES"/>
        </a:p>
      </dgm:t>
    </dgm:pt>
    <dgm:pt modelId="{0901AC62-6869-4BE1-B4C9-AC1B21522DB7}" type="pres">
      <dgm:prSet presAssocID="{F8885FB8-C974-4AFA-A794-D16A6C769639}" presName="sibTrans" presStyleLbl="bgSibTrans2D1" presStyleIdx="1" presStyleCnt="8"/>
      <dgm:spPr/>
      <dgm:t>
        <a:bodyPr/>
        <a:lstStyle/>
        <a:p>
          <a:endParaRPr lang="es-ES"/>
        </a:p>
      </dgm:t>
    </dgm:pt>
    <dgm:pt modelId="{1B9CE094-4983-43A6-A0BA-2FE338A68644}" type="pres">
      <dgm:prSet presAssocID="{4F487562-0650-48B7-BC7C-06C85C4EACBA}" presName="compNode" presStyleCnt="0"/>
      <dgm:spPr/>
      <dgm:t>
        <a:bodyPr/>
        <a:lstStyle/>
        <a:p>
          <a:endParaRPr lang="es-ES"/>
        </a:p>
      </dgm:t>
    </dgm:pt>
    <dgm:pt modelId="{AA7BE112-AEE7-431B-BB02-340162FEC624}" type="pres">
      <dgm:prSet presAssocID="{4F487562-0650-48B7-BC7C-06C85C4EACBA}" presName="dummyConnPt" presStyleCnt="0"/>
      <dgm:spPr/>
      <dgm:t>
        <a:bodyPr/>
        <a:lstStyle/>
        <a:p>
          <a:endParaRPr lang="es-ES"/>
        </a:p>
      </dgm:t>
    </dgm:pt>
    <dgm:pt modelId="{039A28AA-8941-48B5-817F-ED91E766C875}" type="pres">
      <dgm:prSet presAssocID="{4F487562-0650-48B7-BC7C-06C85C4EACBA}" presName="node" presStyleLbl="node1" presStyleIdx="2" presStyleCnt="9">
        <dgm:presLayoutVars>
          <dgm:bulletEnabled val="1"/>
        </dgm:presLayoutVars>
      </dgm:prSet>
      <dgm:spPr/>
      <dgm:t>
        <a:bodyPr/>
        <a:lstStyle/>
        <a:p>
          <a:endParaRPr lang="es-ES"/>
        </a:p>
      </dgm:t>
    </dgm:pt>
    <dgm:pt modelId="{2B5FCEB4-5EC0-458B-8110-35C2F11CB7D2}" type="pres">
      <dgm:prSet presAssocID="{C74F4D65-F148-46D1-95A6-82D2F51940A3}" presName="sibTrans" presStyleLbl="bgSibTrans2D1" presStyleIdx="2" presStyleCnt="8"/>
      <dgm:spPr/>
      <dgm:t>
        <a:bodyPr/>
        <a:lstStyle/>
        <a:p>
          <a:endParaRPr lang="es-ES"/>
        </a:p>
      </dgm:t>
    </dgm:pt>
    <dgm:pt modelId="{AC43CF4F-5C78-4651-AF94-C747053D87E3}" type="pres">
      <dgm:prSet presAssocID="{E8650AD7-9F93-4706-94AE-06C1938CCF55}" presName="compNode" presStyleCnt="0"/>
      <dgm:spPr/>
      <dgm:t>
        <a:bodyPr/>
        <a:lstStyle/>
        <a:p>
          <a:endParaRPr lang="es-ES"/>
        </a:p>
      </dgm:t>
    </dgm:pt>
    <dgm:pt modelId="{33A7FCD7-5790-424B-AFD2-B89577E4B3C0}" type="pres">
      <dgm:prSet presAssocID="{E8650AD7-9F93-4706-94AE-06C1938CCF55}" presName="dummyConnPt" presStyleCnt="0"/>
      <dgm:spPr/>
      <dgm:t>
        <a:bodyPr/>
        <a:lstStyle/>
        <a:p>
          <a:endParaRPr lang="es-ES"/>
        </a:p>
      </dgm:t>
    </dgm:pt>
    <dgm:pt modelId="{397592F8-79AB-41E4-B9B1-623F8119A79D}" type="pres">
      <dgm:prSet presAssocID="{E8650AD7-9F93-4706-94AE-06C1938CCF55}" presName="node" presStyleLbl="node1" presStyleIdx="3" presStyleCnt="9">
        <dgm:presLayoutVars>
          <dgm:bulletEnabled val="1"/>
        </dgm:presLayoutVars>
      </dgm:prSet>
      <dgm:spPr/>
      <dgm:t>
        <a:bodyPr/>
        <a:lstStyle/>
        <a:p>
          <a:endParaRPr lang="es-ES"/>
        </a:p>
      </dgm:t>
    </dgm:pt>
    <dgm:pt modelId="{5BAB09E6-74AE-4142-8AA3-7E61DECC4B4C}" type="pres">
      <dgm:prSet presAssocID="{26FB84E6-17F8-41B0-B2AB-6F439D43B451}" presName="sibTrans" presStyleLbl="bgSibTrans2D1" presStyleIdx="3" presStyleCnt="8"/>
      <dgm:spPr/>
      <dgm:t>
        <a:bodyPr/>
        <a:lstStyle/>
        <a:p>
          <a:endParaRPr lang="es-ES"/>
        </a:p>
      </dgm:t>
    </dgm:pt>
    <dgm:pt modelId="{9561F392-79F7-4CB5-B0A7-B7F86FE093A3}" type="pres">
      <dgm:prSet presAssocID="{AD04A3AA-81AC-48B4-A6AC-2E3573D4F63D}" presName="compNode" presStyleCnt="0"/>
      <dgm:spPr/>
      <dgm:t>
        <a:bodyPr/>
        <a:lstStyle/>
        <a:p>
          <a:endParaRPr lang="es-ES"/>
        </a:p>
      </dgm:t>
    </dgm:pt>
    <dgm:pt modelId="{AC190CC7-5EFD-41FA-913B-AB02BBED6136}" type="pres">
      <dgm:prSet presAssocID="{AD04A3AA-81AC-48B4-A6AC-2E3573D4F63D}" presName="dummyConnPt" presStyleCnt="0"/>
      <dgm:spPr/>
      <dgm:t>
        <a:bodyPr/>
        <a:lstStyle/>
        <a:p>
          <a:endParaRPr lang="es-ES"/>
        </a:p>
      </dgm:t>
    </dgm:pt>
    <dgm:pt modelId="{0E079D1E-9C64-417C-8437-524D75CDB026}" type="pres">
      <dgm:prSet presAssocID="{AD04A3AA-81AC-48B4-A6AC-2E3573D4F63D}" presName="node" presStyleLbl="node1" presStyleIdx="4" presStyleCnt="9">
        <dgm:presLayoutVars>
          <dgm:bulletEnabled val="1"/>
        </dgm:presLayoutVars>
      </dgm:prSet>
      <dgm:spPr/>
      <dgm:t>
        <a:bodyPr/>
        <a:lstStyle/>
        <a:p>
          <a:endParaRPr lang="es-ES"/>
        </a:p>
      </dgm:t>
    </dgm:pt>
    <dgm:pt modelId="{A62A7106-7182-408D-A768-193A7F91B035}" type="pres">
      <dgm:prSet presAssocID="{A46B3309-7B27-40D9-B5C9-06DB89AF82A3}" presName="sibTrans" presStyleLbl="bgSibTrans2D1" presStyleIdx="4" presStyleCnt="8"/>
      <dgm:spPr/>
      <dgm:t>
        <a:bodyPr/>
        <a:lstStyle/>
        <a:p>
          <a:endParaRPr lang="es-ES"/>
        </a:p>
      </dgm:t>
    </dgm:pt>
    <dgm:pt modelId="{8BDBEFD0-03B4-46D7-87A6-B2F99C8168B2}" type="pres">
      <dgm:prSet presAssocID="{7B3AE42E-DDE9-4F42-900A-0F9E95F3586D}" presName="compNode" presStyleCnt="0"/>
      <dgm:spPr/>
      <dgm:t>
        <a:bodyPr/>
        <a:lstStyle/>
        <a:p>
          <a:endParaRPr lang="es-ES"/>
        </a:p>
      </dgm:t>
    </dgm:pt>
    <dgm:pt modelId="{8DBCAC99-96A5-4FEE-8E44-A907D29AA9E4}" type="pres">
      <dgm:prSet presAssocID="{7B3AE42E-DDE9-4F42-900A-0F9E95F3586D}" presName="dummyConnPt" presStyleCnt="0"/>
      <dgm:spPr/>
      <dgm:t>
        <a:bodyPr/>
        <a:lstStyle/>
        <a:p>
          <a:endParaRPr lang="es-ES"/>
        </a:p>
      </dgm:t>
    </dgm:pt>
    <dgm:pt modelId="{5DF55116-89B0-44BA-B5D1-1E4FF5CB4BF2}" type="pres">
      <dgm:prSet presAssocID="{7B3AE42E-DDE9-4F42-900A-0F9E95F3586D}" presName="node" presStyleLbl="node1" presStyleIdx="5" presStyleCnt="9">
        <dgm:presLayoutVars>
          <dgm:bulletEnabled val="1"/>
        </dgm:presLayoutVars>
      </dgm:prSet>
      <dgm:spPr/>
      <dgm:t>
        <a:bodyPr/>
        <a:lstStyle/>
        <a:p>
          <a:endParaRPr lang="es-ES"/>
        </a:p>
      </dgm:t>
    </dgm:pt>
    <dgm:pt modelId="{C94FBD53-CF7F-4304-8178-51058C339E06}" type="pres">
      <dgm:prSet presAssocID="{334B0D8D-7146-45B7-B2E7-AD7BD1B1BA89}" presName="sibTrans" presStyleLbl="bgSibTrans2D1" presStyleIdx="5" presStyleCnt="8"/>
      <dgm:spPr/>
      <dgm:t>
        <a:bodyPr/>
        <a:lstStyle/>
        <a:p>
          <a:endParaRPr lang="es-ES"/>
        </a:p>
      </dgm:t>
    </dgm:pt>
    <dgm:pt modelId="{2BCE3D0F-C400-4C3B-8795-42074967E833}" type="pres">
      <dgm:prSet presAssocID="{94B29ECC-49D5-4DCC-904F-6213143460B4}" presName="compNode" presStyleCnt="0"/>
      <dgm:spPr/>
      <dgm:t>
        <a:bodyPr/>
        <a:lstStyle/>
        <a:p>
          <a:endParaRPr lang="es-ES"/>
        </a:p>
      </dgm:t>
    </dgm:pt>
    <dgm:pt modelId="{30AC6641-A905-484A-BCBE-B6DF51D41F6B}" type="pres">
      <dgm:prSet presAssocID="{94B29ECC-49D5-4DCC-904F-6213143460B4}" presName="dummyConnPt" presStyleCnt="0"/>
      <dgm:spPr/>
      <dgm:t>
        <a:bodyPr/>
        <a:lstStyle/>
        <a:p>
          <a:endParaRPr lang="es-ES"/>
        </a:p>
      </dgm:t>
    </dgm:pt>
    <dgm:pt modelId="{8E5AF8DD-2344-4FC6-B1F4-F6618F46EDD9}" type="pres">
      <dgm:prSet presAssocID="{94B29ECC-49D5-4DCC-904F-6213143460B4}" presName="node" presStyleLbl="node1" presStyleIdx="6" presStyleCnt="9">
        <dgm:presLayoutVars>
          <dgm:bulletEnabled val="1"/>
        </dgm:presLayoutVars>
      </dgm:prSet>
      <dgm:spPr/>
      <dgm:t>
        <a:bodyPr/>
        <a:lstStyle/>
        <a:p>
          <a:endParaRPr lang="es-ES"/>
        </a:p>
      </dgm:t>
    </dgm:pt>
    <dgm:pt modelId="{2F9C4337-462B-4EEA-BE5B-5B899422D9DC}" type="pres">
      <dgm:prSet presAssocID="{6C582D61-C953-448E-8CDD-D9A8458150AC}" presName="sibTrans" presStyleLbl="bgSibTrans2D1" presStyleIdx="6" presStyleCnt="8"/>
      <dgm:spPr/>
      <dgm:t>
        <a:bodyPr/>
        <a:lstStyle/>
        <a:p>
          <a:endParaRPr lang="es-ES"/>
        </a:p>
      </dgm:t>
    </dgm:pt>
    <dgm:pt modelId="{480FDE30-ECB5-44E6-9A50-3C50BFD9DBBF}" type="pres">
      <dgm:prSet presAssocID="{A4DF162E-42DE-416F-9DDB-F7FB87BFA67F}" presName="compNode" presStyleCnt="0"/>
      <dgm:spPr/>
      <dgm:t>
        <a:bodyPr/>
        <a:lstStyle/>
        <a:p>
          <a:endParaRPr lang="es-ES"/>
        </a:p>
      </dgm:t>
    </dgm:pt>
    <dgm:pt modelId="{7DF9A59C-8D62-4ABF-B122-D858ACF14342}" type="pres">
      <dgm:prSet presAssocID="{A4DF162E-42DE-416F-9DDB-F7FB87BFA67F}" presName="dummyConnPt" presStyleCnt="0"/>
      <dgm:spPr/>
      <dgm:t>
        <a:bodyPr/>
        <a:lstStyle/>
        <a:p>
          <a:endParaRPr lang="es-ES"/>
        </a:p>
      </dgm:t>
    </dgm:pt>
    <dgm:pt modelId="{AA1C7E5E-34E3-4760-954A-BFF64D0C7DA3}" type="pres">
      <dgm:prSet presAssocID="{A4DF162E-42DE-416F-9DDB-F7FB87BFA67F}" presName="node" presStyleLbl="node1" presStyleIdx="7" presStyleCnt="9">
        <dgm:presLayoutVars>
          <dgm:bulletEnabled val="1"/>
        </dgm:presLayoutVars>
      </dgm:prSet>
      <dgm:spPr/>
      <dgm:t>
        <a:bodyPr/>
        <a:lstStyle/>
        <a:p>
          <a:endParaRPr lang="es-ES"/>
        </a:p>
      </dgm:t>
    </dgm:pt>
    <dgm:pt modelId="{671B1D98-E42F-461F-86D9-063ED43234AF}" type="pres">
      <dgm:prSet presAssocID="{E5237B83-73D9-4027-8A40-2CD5088C96C9}" presName="sibTrans" presStyleLbl="bgSibTrans2D1" presStyleIdx="7" presStyleCnt="8"/>
      <dgm:spPr/>
      <dgm:t>
        <a:bodyPr/>
        <a:lstStyle/>
        <a:p>
          <a:endParaRPr lang="es-ES"/>
        </a:p>
      </dgm:t>
    </dgm:pt>
    <dgm:pt modelId="{93E57340-0CD3-494C-8922-1A251A5ECB4E}" type="pres">
      <dgm:prSet presAssocID="{F05A46D3-EF91-4A76-AB96-0E807A128886}" presName="compNode" presStyleCnt="0"/>
      <dgm:spPr/>
      <dgm:t>
        <a:bodyPr/>
        <a:lstStyle/>
        <a:p>
          <a:endParaRPr lang="es-ES"/>
        </a:p>
      </dgm:t>
    </dgm:pt>
    <dgm:pt modelId="{74A734B5-A678-4053-B85C-59D4998B1BEA}" type="pres">
      <dgm:prSet presAssocID="{F05A46D3-EF91-4A76-AB96-0E807A128886}" presName="dummyConnPt" presStyleCnt="0"/>
      <dgm:spPr/>
      <dgm:t>
        <a:bodyPr/>
        <a:lstStyle/>
        <a:p>
          <a:endParaRPr lang="es-ES"/>
        </a:p>
      </dgm:t>
    </dgm:pt>
    <dgm:pt modelId="{2F22E9B5-B676-40AD-AA73-B3434768AC40}" type="pres">
      <dgm:prSet presAssocID="{F05A46D3-EF91-4A76-AB96-0E807A128886}" presName="node" presStyleLbl="node1" presStyleIdx="8" presStyleCnt="9">
        <dgm:presLayoutVars>
          <dgm:bulletEnabled val="1"/>
        </dgm:presLayoutVars>
      </dgm:prSet>
      <dgm:spPr/>
      <dgm:t>
        <a:bodyPr/>
        <a:lstStyle/>
        <a:p>
          <a:endParaRPr lang="es-ES"/>
        </a:p>
      </dgm:t>
    </dgm:pt>
  </dgm:ptLst>
  <dgm:cxnLst>
    <dgm:cxn modelId="{711E68C8-C917-4A1A-BB0D-3220B0DBBE28}" type="presOf" srcId="{766003F7-2472-4812-895E-A4E4E9F09071}" destId="{7348D48D-161E-4075-A011-F7DC0CD25152}" srcOrd="0" destOrd="0" presId="urn:microsoft.com/office/officeart/2005/8/layout/bProcess4"/>
    <dgm:cxn modelId="{3A8FF756-8975-4381-AF03-B5C13BC74DC7}" type="presOf" srcId="{94B29ECC-49D5-4DCC-904F-6213143460B4}" destId="{8E5AF8DD-2344-4FC6-B1F4-F6618F46EDD9}" srcOrd="0" destOrd="0" presId="urn:microsoft.com/office/officeart/2005/8/layout/bProcess4"/>
    <dgm:cxn modelId="{7A7633CD-5FAA-48FA-8E30-00E813F55BF8}" type="presOf" srcId="{7B3AE42E-DDE9-4F42-900A-0F9E95F3586D}" destId="{5DF55116-89B0-44BA-B5D1-1E4FF5CB4BF2}" srcOrd="0" destOrd="0" presId="urn:microsoft.com/office/officeart/2005/8/layout/bProcess4"/>
    <dgm:cxn modelId="{672302B6-C3C3-4BB3-9AA7-27605250268E}" srcId="{ED714DF7-37C2-42E3-B73E-89E910EE44BA}" destId="{FC6859C4-31AD-4336-A5ED-01DC1A40C2A8}" srcOrd="0" destOrd="0" parTransId="{953BE27E-8DE4-4BF1-96AC-15CB28314D61}" sibTransId="{766003F7-2472-4812-895E-A4E4E9F09071}"/>
    <dgm:cxn modelId="{9F555C51-91AD-42A6-9E99-9F1050B929FC}" srcId="{ED714DF7-37C2-42E3-B73E-89E910EE44BA}" destId="{A4DF162E-42DE-416F-9DDB-F7FB87BFA67F}" srcOrd="7" destOrd="0" parTransId="{D8B53AED-FE96-4678-878B-DAED2B6637EE}" sibTransId="{E5237B83-73D9-4027-8A40-2CD5088C96C9}"/>
    <dgm:cxn modelId="{33243C96-2E1D-4606-9A4E-275BE8113546}" type="presOf" srcId="{E8650AD7-9F93-4706-94AE-06C1938CCF55}" destId="{397592F8-79AB-41E4-B9B1-623F8119A79D}" srcOrd="0" destOrd="0" presId="urn:microsoft.com/office/officeart/2005/8/layout/bProcess4"/>
    <dgm:cxn modelId="{C0D967F9-E619-4272-B356-FF42BAAE7279}" type="presOf" srcId="{AD04A3AA-81AC-48B4-A6AC-2E3573D4F63D}" destId="{0E079D1E-9C64-417C-8437-524D75CDB026}" srcOrd="0" destOrd="0" presId="urn:microsoft.com/office/officeart/2005/8/layout/bProcess4"/>
    <dgm:cxn modelId="{EDA7CD72-4DF8-4B42-AA77-3BCF36BA8449}" srcId="{ED714DF7-37C2-42E3-B73E-89E910EE44BA}" destId="{AD04A3AA-81AC-48B4-A6AC-2E3573D4F63D}" srcOrd="4" destOrd="0" parTransId="{BE486AA7-A859-47D5-A419-C85C4B911B54}" sibTransId="{A46B3309-7B27-40D9-B5C9-06DB89AF82A3}"/>
    <dgm:cxn modelId="{3992C9CC-FD6F-4B55-8D33-CC16DE14B426}" srcId="{ED714DF7-37C2-42E3-B73E-89E910EE44BA}" destId="{4F487562-0650-48B7-BC7C-06C85C4EACBA}" srcOrd="2" destOrd="0" parTransId="{5236209C-7C2F-4B96-9553-334C3005276A}" sibTransId="{C74F4D65-F148-46D1-95A6-82D2F51940A3}"/>
    <dgm:cxn modelId="{E09C6220-ABC5-44E4-A8E0-D8C75B56A427}" type="presOf" srcId="{A4DF162E-42DE-416F-9DDB-F7FB87BFA67F}" destId="{AA1C7E5E-34E3-4760-954A-BFF64D0C7DA3}" srcOrd="0" destOrd="0" presId="urn:microsoft.com/office/officeart/2005/8/layout/bProcess4"/>
    <dgm:cxn modelId="{481DEF75-F860-40DF-958A-0336F2DF4E3D}" type="presOf" srcId="{F05A46D3-EF91-4A76-AB96-0E807A128886}" destId="{2F22E9B5-B676-40AD-AA73-B3434768AC40}" srcOrd="0" destOrd="0" presId="urn:microsoft.com/office/officeart/2005/8/layout/bProcess4"/>
    <dgm:cxn modelId="{75E81A4B-CB06-43F4-B178-8F5424C7E052}" type="presOf" srcId="{A46B3309-7B27-40D9-B5C9-06DB89AF82A3}" destId="{A62A7106-7182-408D-A768-193A7F91B035}" srcOrd="0" destOrd="0" presId="urn:microsoft.com/office/officeart/2005/8/layout/bProcess4"/>
    <dgm:cxn modelId="{273953A1-7A7D-4219-B5E7-4CF8F0D67DD8}" srcId="{ED714DF7-37C2-42E3-B73E-89E910EE44BA}" destId="{59318D1A-8C5F-4921-A44C-1DB76CAA2643}" srcOrd="1" destOrd="0" parTransId="{7790C1FF-7FBF-4152-8A02-62BDB3EB6D54}" sibTransId="{F8885FB8-C974-4AFA-A794-D16A6C769639}"/>
    <dgm:cxn modelId="{90417E9F-2EC6-40E6-88A6-C7BF5878C9A8}" type="presOf" srcId="{FC6859C4-31AD-4336-A5ED-01DC1A40C2A8}" destId="{154FB80E-6CCF-4C80-B539-D411B2603BE9}" srcOrd="0" destOrd="0" presId="urn:microsoft.com/office/officeart/2005/8/layout/bProcess4"/>
    <dgm:cxn modelId="{A368AF1B-88C6-41D8-87D6-7F960848F00B}" srcId="{ED714DF7-37C2-42E3-B73E-89E910EE44BA}" destId="{94B29ECC-49D5-4DCC-904F-6213143460B4}" srcOrd="6" destOrd="0" parTransId="{3F6642C6-032F-4242-AA58-4C57AB935896}" sibTransId="{6C582D61-C953-448E-8CDD-D9A8458150AC}"/>
    <dgm:cxn modelId="{DCB7C90F-0718-42E2-BA1A-2541C9EAB776}" type="presOf" srcId="{6C582D61-C953-448E-8CDD-D9A8458150AC}" destId="{2F9C4337-462B-4EEA-BE5B-5B899422D9DC}" srcOrd="0" destOrd="0" presId="urn:microsoft.com/office/officeart/2005/8/layout/bProcess4"/>
    <dgm:cxn modelId="{62DD5F41-CA3D-47A5-825D-D674C48BDDA0}" type="presOf" srcId="{C74F4D65-F148-46D1-95A6-82D2F51940A3}" destId="{2B5FCEB4-5EC0-458B-8110-35C2F11CB7D2}" srcOrd="0" destOrd="0" presId="urn:microsoft.com/office/officeart/2005/8/layout/bProcess4"/>
    <dgm:cxn modelId="{C6A56DDA-E7AE-4A44-B482-F3BA387EE6D0}" type="presOf" srcId="{E5237B83-73D9-4027-8A40-2CD5088C96C9}" destId="{671B1D98-E42F-461F-86D9-063ED43234AF}" srcOrd="0" destOrd="0" presId="urn:microsoft.com/office/officeart/2005/8/layout/bProcess4"/>
    <dgm:cxn modelId="{75E7085A-0F05-40C9-AE18-3BED78760280}" srcId="{ED714DF7-37C2-42E3-B73E-89E910EE44BA}" destId="{7B3AE42E-DDE9-4F42-900A-0F9E95F3586D}" srcOrd="5" destOrd="0" parTransId="{E5D32139-E5FA-4ED0-87C7-EC78C7FDE764}" sibTransId="{334B0D8D-7146-45B7-B2E7-AD7BD1B1BA89}"/>
    <dgm:cxn modelId="{9B5C77DD-3301-4B6D-B2B7-83898AA85176}" type="presOf" srcId="{ED714DF7-37C2-42E3-B73E-89E910EE44BA}" destId="{4F55CCFB-806A-454A-BA48-7EC90E528BB2}" srcOrd="0" destOrd="0" presId="urn:microsoft.com/office/officeart/2005/8/layout/bProcess4"/>
    <dgm:cxn modelId="{3A8F14B8-0F8D-4AC8-9F29-5350038FF8FA}" type="presOf" srcId="{4F487562-0650-48B7-BC7C-06C85C4EACBA}" destId="{039A28AA-8941-48B5-817F-ED91E766C875}" srcOrd="0" destOrd="0" presId="urn:microsoft.com/office/officeart/2005/8/layout/bProcess4"/>
    <dgm:cxn modelId="{7E02C2DD-FC25-4EBA-AA1D-0C2017FC28EC}" type="presOf" srcId="{334B0D8D-7146-45B7-B2E7-AD7BD1B1BA89}" destId="{C94FBD53-CF7F-4304-8178-51058C339E06}" srcOrd="0" destOrd="0" presId="urn:microsoft.com/office/officeart/2005/8/layout/bProcess4"/>
    <dgm:cxn modelId="{4492F64B-7D45-4599-B770-B4F6A094D5BB}" type="presOf" srcId="{59318D1A-8C5F-4921-A44C-1DB76CAA2643}" destId="{2803A3F4-B7D0-453B-A80C-4C63548BC92A}" srcOrd="0" destOrd="0" presId="urn:microsoft.com/office/officeart/2005/8/layout/bProcess4"/>
    <dgm:cxn modelId="{7D72EB0C-E78D-4A6F-8E49-B3D8CED8BB7A}" srcId="{ED714DF7-37C2-42E3-B73E-89E910EE44BA}" destId="{F05A46D3-EF91-4A76-AB96-0E807A128886}" srcOrd="8" destOrd="0" parTransId="{A45F743C-3530-487F-A259-9D089FCCDCA7}" sibTransId="{8A9FB665-B4EB-472E-A5F8-5A389E26E998}"/>
    <dgm:cxn modelId="{9E8C4F0E-14A0-4B5B-B0E8-2A2AF047CC6A}" type="presOf" srcId="{26FB84E6-17F8-41B0-B2AB-6F439D43B451}" destId="{5BAB09E6-74AE-4142-8AA3-7E61DECC4B4C}" srcOrd="0" destOrd="0" presId="urn:microsoft.com/office/officeart/2005/8/layout/bProcess4"/>
    <dgm:cxn modelId="{CF57567F-08EB-4033-96BF-0B66067F732A}" type="presOf" srcId="{F8885FB8-C974-4AFA-A794-D16A6C769639}" destId="{0901AC62-6869-4BE1-B4C9-AC1B21522DB7}" srcOrd="0" destOrd="0" presId="urn:microsoft.com/office/officeart/2005/8/layout/bProcess4"/>
    <dgm:cxn modelId="{A5045FDC-1B6C-4960-A385-8868FE801E51}" srcId="{ED714DF7-37C2-42E3-B73E-89E910EE44BA}" destId="{E8650AD7-9F93-4706-94AE-06C1938CCF55}" srcOrd="3" destOrd="0" parTransId="{38F286C5-C398-400F-B395-9E9EBBA1F91F}" sibTransId="{26FB84E6-17F8-41B0-B2AB-6F439D43B451}"/>
    <dgm:cxn modelId="{29E5C572-2C0E-4EA1-BEF6-291C61472C74}" type="presParOf" srcId="{4F55CCFB-806A-454A-BA48-7EC90E528BB2}" destId="{CC4FE658-EB49-4ABD-A60A-19D1DBD543BD}" srcOrd="0" destOrd="0" presId="urn:microsoft.com/office/officeart/2005/8/layout/bProcess4"/>
    <dgm:cxn modelId="{79B05C1C-66A0-4D4B-9245-56F2F3E7EBE5}" type="presParOf" srcId="{CC4FE658-EB49-4ABD-A60A-19D1DBD543BD}" destId="{E857ABDD-028B-4C62-927F-E0AC3610350A}" srcOrd="0" destOrd="0" presId="urn:microsoft.com/office/officeart/2005/8/layout/bProcess4"/>
    <dgm:cxn modelId="{FC479BF4-A67E-457F-8982-74203F53178D}" type="presParOf" srcId="{CC4FE658-EB49-4ABD-A60A-19D1DBD543BD}" destId="{154FB80E-6CCF-4C80-B539-D411B2603BE9}" srcOrd="1" destOrd="0" presId="urn:microsoft.com/office/officeart/2005/8/layout/bProcess4"/>
    <dgm:cxn modelId="{6B080C94-294C-40E2-A39A-0606EA537974}" type="presParOf" srcId="{4F55CCFB-806A-454A-BA48-7EC90E528BB2}" destId="{7348D48D-161E-4075-A011-F7DC0CD25152}" srcOrd="1" destOrd="0" presId="urn:microsoft.com/office/officeart/2005/8/layout/bProcess4"/>
    <dgm:cxn modelId="{1638DF41-E194-41AC-8215-0BDFE7EF6DB9}" type="presParOf" srcId="{4F55CCFB-806A-454A-BA48-7EC90E528BB2}" destId="{C1ECFD59-B9BD-4CF4-A4C3-F253702B3706}" srcOrd="2" destOrd="0" presId="urn:microsoft.com/office/officeart/2005/8/layout/bProcess4"/>
    <dgm:cxn modelId="{97315A62-434A-4F9E-BB07-2F1637F93A4D}" type="presParOf" srcId="{C1ECFD59-B9BD-4CF4-A4C3-F253702B3706}" destId="{387172BB-3B3C-425D-A8C9-739E110101D4}" srcOrd="0" destOrd="0" presId="urn:microsoft.com/office/officeart/2005/8/layout/bProcess4"/>
    <dgm:cxn modelId="{77CA7096-2E8C-4635-8724-83CC440B0C4F}" type="presParOf" srcId="{C1ECFD59-B9BD-4CF4-A4C3-F253702B3706}" destId="{2803A3F4-B7D0-453B-A80C-4C63548BC92A}" srcOrd="1" destOrd="0" presId="urn:microsoft.com/office/officeart/2005/8/layout/bProcess4"/>
    <dgm:cxn modelId="{388B1DF4-2F7F-4910-85F2-E84A927EF3A5}" type="presParOf" srcId="{4F55CCFB-806A-454A-BA48-7EC90E528BB2}" destId="{0901AC62-6869-4BE1-B4C9-AC1B21522DB7}" srcOrd="3" destOrd="0" presId="urn:microsoft.com/office/officeart/2005/8/layout/bProcess4"/>
    <dgm:cxn modelId="{8EF333BA-EEC7-4517-83A0-2AEBDFAD981B}" type="presParOf" srcId="{4F55CCFB-806A-454A-BA48-7EC90E528BB2}" destId="{1B9CE094-4983-43A6-A0BA-2FE338A68644}" srcOrd="4" destOrd="0" presId="urn:microsoft.com/office/officeart/2005/8/layout/bProcess4"/>
    <dgm:cxn modelId="{7B52A9F5-DDA8-4C49-8571-021BEB44CD28}" type="presParOf" srcId="{1B9CE094-4983-43A6-A0BA-2FE338A68644}" destId="{AA7BE112-AEE7-431B-BB02-340162FEC624}" srcOrd="0" destOrd="0" presId="urn:microsoft.com/office/officeart/2005/8/layout/bProcess4"/>
    <dgm:cxn modelId="{AA1C6FD6-34DE-42F2-9BE6-B6D701B6099C}" type="presParOf" srcId="{1B9CE094-4983-43A6-A0BA-2FE338A68644}" destId="{039A28AA-8941-48B5-817F-ED91E766C875}" srcOrd="1" destOrd="0" presId="urn:microsoft.com/office/officeart/2005/8/layout/bProcess4"/>
    <dgm:cxn modelId="{E844CC5B-C194-4BD4-A379-05B0868BDBA4}" type="presParOf" srcId="{4F55CCFB-806A-454A-BA48-7EC90E528BB2}" destId="{2B5FCEB4-5EC0-458B-8110-35C2F11CB7D2}" srcOrd="5" destOrd="0" presId="urn:microsoft.com/office/officeart/2005/8/layout/bProcess4"/>
    <dgm:cxn modelId="{DECCC6F8-6077-4080-9484-718446E665F9}" type="presParOf" srcId="{4F55CCFB-806A-454A-BA48-7EC90E528BB2}" destId="{AC43CF4F-5C78-4651-AF94-C747053D87E3}" srcOrd="6" destOrd="0" presId="urn:microsoft.com/office/officeart/2005/8/layout/bProcess4"/>
    <dgm:cxn modelId="{B199E816-FA70-43E6-8265-AC7BFE2AFD70}" type="presParOf" srcId="{AC43CF4F-5C78-4651-AF94-C747053D87E3}" destId="{33A7FCD7-5790-424B-AFD2-B89577E4B3C0}" srcOrd="0" destOrd="0" presId="urn:microsoft.com/office/officeart/2005/8/layout/bProcess4"/>
    <dgm:cxn modelId="{D05D235D-8F51-4C1B-BFDF-BD10D994086E}" type="presParOf" srcId="{AC43CF4F-5C78-4651-AF94-C747053D87E3}" destId="{397592F8-79AB-41E4-B9B1-623F8119A79D}" srcOrd="1" destOrd="0" presId="urn:microsoft.com/office/officeart/2005/8/layout/bProcess4"/>
    <dgm:cxn modelId="{DE48E479-99DB-4EAF-A7A0-FEBC269D0234}" type="presParOf" srcId="{4F55CCFB-806A-454A-BA48-7EC90E528BB2}" destId="{5BAB09E6-74AE-4142-8AA3-7E61DECC4B4C}" srcOrd="7" destOrd="0" presId="urn:microsoft.com/office/officeart/2005/8/layout/bProcess4"/>
    <dgm:cxn modelId="{E505EA6E-531A-4A3F-90D7-E6EE063DD780}" type="presParOf" srcId="{4F55CCFB-806A-454A-BA48-7EC90E528BB2}" destId="{9561F392-79F7-4CB5-B0A7-B7F86FE093A3}" srcOrd="8" destOrd="0" presId="urn:microsoft.com/office/officeart/2005/8/layout/bProcess4"/>
    <dgm:cxn modelId="{C41081AA-4F5E-4C5D-BDBD-7B95D3248FE1}" type="presParOf" srcId="{9561F392-79F7-4CB5-B0A7-B7F86FE093A3}" destId="{AC190CC7-5EFD-41FA-913B-AB02BBED6136}" srcOrd="0" destOrd="0" presId="urn:microsoft.com/office/officeart/2005/8/layout/bProcess4"/>
    <dgm:cxn modelId="{15068AD4-5756-48BA-85E7-E4F47408FFDE}" type="presParOf" srcId="{9561F392-79F7-4CB5-B0A7-B7F86FE093A3}" destId="{0E079D1E-9C64-417C-8437-524D75CDB026}" srcOrd="1" destOrd="0" presId="urn:microsoft.com/office/officeart/2005/8/layout/bProcess4"/>
    <dgm:cxn modelId="{8AA7ED04-CD54-405E-8C3E-F21D1CF21E48}" type="presParOf" srcId="{4F55CCFB-806A-454A-BA48-7EC90E528BB2}" destId="{A62A7106-7182-408D-A768-193A7F91B035}" srcOrd="9" destOrd="0" presId="urn:microsoft.com/office/officeart/2005/8/layout/bProcess4"/>
    <dgm:cxn modelId="{D274F0A6-9A42-4F8C-8D86-BCC1CDCCA451}" type="presParOf" srcId="{4F55CCFB-806A-454A-BA48-7EC90E528BB2}" destId="{8BDBEFD0-03B4-46D7-87A6-B2F99C8168B2}" srcOrd="10" destOrd="0" presId="urn:microsoft.com/office/officeart/2005/8/layout/bProcess4"/>
    <dgm:cxn modelId="{7AA0E918-6F45-4FDD-90D9-41E1C612134A}" type="presParOf" srcId="{8BDBEFD0-03B4-46D7-87A6-B2F99C8168B2}" destId="{8DBCAC99-96A5-4FEE-8E44-A907D29AA9E4}" srcOrd="0" destOrd="0" presId="urn:microsoft.com/office/officeart/2005/8/layout/bProcess4"/>
    <dgm:cxn modelId="{CFD39B87-4967-4E77-B9F6-A34B34BDA6A8}" type="presParOf" srcId="{8BDBEFD0-03B4-46D7-87A6-B2F99C8168B2}" destId="{5DF55116-89B0-44BA-B5D1-1E4FF5CB4BF2}" srcOrd="1" destOrd="0" presId="urn:microsoft.com/office/officeart/2005/8/layout/bProcess4"/>
    <dgm:cxn modelId="{DB43A72B-D6A3-48B0-AAF4-8255603F558A}" type="presParOf" srcId="{4F55CCFB-806A-454A-BA48-7EC90E528BB2}" destId="{C94FBD53-CF7F-4304-8178-51058C339E06}" srcOrd="11" destOrd="0" presId="urn:microsoft.com/office/officeart/2005/8/layout/bProcess4"/>
    <dgm:cxn modelId="{043DA743-6ADC-4E1F-9B7E-B6305D5BD234}" type="presParOf" srcId="{4F55CCFB-806A-454A-BA48-7EC90E528BB2}" destId="{2BCE3D0F-C400-4C3B-8795-42074967E833}" srcOrd="12" destOrd="0" presId="urn:microsoft.com/office/officeart/2005/8/layout/bProcess4"/>
    <dgm:cxn modelId="{516BF0FE-6924-49DA-A613-12D35877D13F}" type="presParOf" srcId="{2BCE3D0F-C400-4C3B-8795-42074967E833}" destId="{30AC6641-A905-484A-BCBE-B6DF51D41F6B}" srcOrd="0" destOrd="0" presId="urn:microsoft.com/office/officeart/2005/8/layout/bProcess4"/>
    <dgm:cxn modelId="{2B6FB4A2-9855-462D-8498-79A3903CC4BA}" type="presParOf" srcId="{2BCE3D0F-C400-4C3B-8795-42074967E833}" destId="{8E5AF8DD-2344-4FC6-B1F4-F6618F46EDD9}" srcOrd="1" destOrd="0" presId="urn:microsoft.com/office/officeart/2005/8/layout/bProcess4"/>
    <dgm:cxn modelId="{001B480D-AD08-4FED-88A7-22CC352C06CA}" type="presParOf" srcId="{4F55CCFB-806A-454A-BA48-7EC90E528BB2}" destId="{2F9C4337-462B-4EEA-BE5B-5B899422D9DC}" srcOrd="13" destOrd="0" presId="urn:microsoft.com/office/officeart/2005/8/layout/bProcess4"/>
    <dgm:cxn modelId="{7547A67B-823F-49F9-B2B4-D08D2C725DF6}" type="presParOf" srcId="{4F55CCFB-806A-454A-BA48-7EC90E528BB2}" destId="{480FDE30-ECB5-44E6-9A50-3C50BFD9DBBF}" srcOrd="14" destOrd="0" presId="urn:microsoft.com/office/officeart/2005/8/layout/bProcess4"/>
    <dgm:cxn modelId="{F07BC793-A694-47FE-91EB-30F2EE8D1385}" type="presParOf" srcId="{480FDE30-ECB5-44E6-9A50-3C50BFD9DBBF}" destId="{7DF9A59C-8D62-4ABF-B122-D858ACF14342}" srcOrd="0" destOrd="0" presId="urn:microsoft.com/office/officeart/2005/8/layout/bProcess4"/>
    <dgm:cxn modelId="{F2737996-5452-4B82-8696-0572FC1D08B8}" type="presParOf" srcId="{480FDE30-ECB5-44E6-9A50-3C50BFD9DBBF}" destId="{AA1C7E5E-34E3-4760-954A-BFF64D0C7DA3}" srcOrd="1" destOrd="0" presId="urn:microsoft.com/office/officeart/2005/8/layout/bProcess4"/>
    <dgm:cxn modelId="{3CA4F89F-4D45-4E25-917C-AC0E59B81696}" type="presParOf" srcId="{4F55CCFB-806A-454A-BA48-7EC90E528BB2}" destId="{671B1D98-E42F-461F-86D9-063ED43234AF}" srcOrd="15" destOrd="0" presId="urn:microsoft.com/office/officeart/2005/8/layout/bProcess4"/>
    <dgm:cxn modelId="{89851C49-DA61-4C6D-B9F1-91CDEFB81F21}" type="presParOf" srcId="{4F55CCFB-806A-454A-BA48-7EC90E528BB2}" destId="{93E57340-0CD3-494C-8922-1A251A5ECB4E}" srcOrd="16" destOrd="0" presId="urn:microsoft.com/office/officeart/2005/8/layout/bProcess4"/>
    <dgm:cxn modelId="{633A7478-901C-4F03-8C78-F55B3F2378B2}" type="presParOf" srcId="{93E57340-0CD3-494C-8922-1A251A5ECB4E}" destId="{74A734B5-A678-4053-B85C-59D4998B1BEA}" srcOrd="0" destOrd="0" presId="urn:microsoft.com/office/officeart/2005/8/layout/bProcess4"/>
    <dgm:cxn modelId="{2405743F-C532-431D-A5BD-35CFB31BCC7B}" type="presParOf" srcId="{93E57340-0CD3-494C-8922-1A251A5ECB4E}" destId="{2F22E9B5-B676-40AD-AA73-B3434768AC40}"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AEDA44-2F17-4981-A99D-8C8AAD3F41EA}"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s-ES"/>
        </a:p>
      </dgm:t>
    </dgm:pt>
    <dgm:pt modelId="{22DDEBB6-446E-430E-B156-0050A5022568}">
      <dgm:prSet phldrT="[Texto]" custT="1"/>
      <dgm:spPr>
        <a:solidFill>
          <a:srgbClr val="9EB786"/>
        </a:solidFill>
        <a:ln>
          <a:solidFill>
            <a:srgbClr val="336600"/>
          </a:solidFill>
        </a:ln>
      </dgm:spPr>
      <dgm:t>
        <a:bodyPr/>
        <a:lstStyle/>
        <a:p>
          <a:r>
            <a:rPr lang="es-EC" sz="1800" dirty="0" smtClean="0">
              <a:solidFill>
                <a:schemeClr val="tx1"/>
              </a:solidFill>
            </a:rPr>
            <a:t>Columna vertebral</a:t>
          </a:r>
          <a:endParaRPr lang="es-ES" sz="1800" dirty="0">
            <a:solidFill>
              <a:schemeClr val="tx1"/>
            </a:solidFill>
          </a:endParaRPr>
        </a:p>
      </dgm:t>
    </dgm:pt>
    <dgm:pt modelId="{600B98B8-9904-42AF-82AB-9A3FADB7A4BC}" type="parTrans" cxnId="{575AF32F-FF39-473C-BD7D-70570F543F5F}">
      <dgm:prSet/>
      <dgm:spPr/>
      <dgm:t>
        <a:bodyPr/>
        <a:lstStyle/>
        <a:p>
          <a:endParaRPr lang="es-ES" sz="1800">
            <a:solidFill>
              <a:schemeClr val="tx1"/>
            </a:solidFill>
          </a:endParaRPr>
        </a:p>
      </dgm:t>
    </dgm:pt>
    <dgm:pt modelId="{0A37494B-E104-4E54-904D-10F1A1304EC6}" type="sibTrans" cxnId="{575AF32F-FF39-473C-BD7D-70570F543F5F}">
      <dgm:prSet/>
      <dgm:spPr/>
      <dgm:t>
        <a:bodyPr/>
        <a:lstStyle/>
        <a:p>
          <a:endParaRPr lang="es-ES" sz="1800">
            <a:solidFill>
              <a:schemeClr val="tx1"/>
            </a:solidFill>
          </a:endParaRPr>
        </a:p>
      </dgm:t>
    </dgm:pt>
    <dgm:pt modelId="{151CDF4C-5331-4AB4-9B72-A512BBC273EA}">
      <dgm:prSet phldrT="[Texto]" custT="1"/>
      <dgm:spPr>
        <a:solidFill>
          <a:srgbClr val="9EB786"/>
        </a:solidFill>
        <a:ln>
          <a:solidFill>
            <a:srgbClr val="336600"/>
          </a:solidFill>
        </a:ln>
      </dgm:spPr>
      <dgm:t>
        <a:bodyPr/>
        <a:lstStyle/>
        <a:p>
          <a:r>
            <a:rPr lang="es-EC" sz="1700" dirty="0" smtClean="0">
              <a:solidFill>
                <a:schemeClr val="tx1"/>
              </a:solidFill>
            </a:rPr>
            <a:t>Articulación de los hombros</a:t>
          </a:r>
          <a:endParaRPr lang="es-ES" sz="1700" dirty="0">
            <a:solidFill>
              <a:schemeClr val="tx1"/>
            </a:solidFill>
          </a:endParaRPr>
        </a:p>
      </dgm:t>
    </dgm:pt>
    <dgm:pt modelId="{838E6D2B-AEEB-4967-A13F-8381578FDC15}" type="parTrans" cxnId="{AD9E22BE-F5F1-4197-AB24-9AD1B9074523}">
      <dgm:prSet/>
      <dgm:spPr/>
      <dgm:t>
        <a:bodyPr/>
        <a:lstStyle/>
        <a:p>
          <a:endParaRPr lang="es-ES" sz="1800">
            <a:solidFill>
              <a:schemeClr val="tx1"/>
            </a:solidFill>
          </a:endParaRPr>
        </a:p>
      </dgm:t>
    </dgm:pt>
    <dgm:pt modelId="{1069391D-E134-4A73-B377-878F7F793459}" type="sibTrans" cxnId="{AD9E22BE-F5F1-4197-AB24-9AD1B9074523}">
      <dgm:prSet/>
      <dgm:spPr/>
      <dgm:t>
        <a:bodyPr/>
        <a:lstStyle/>
        <a:p>
          <a:endParaRPr lang="es-ES" sz="1800">
            <a:solidFill>
              <a:schemeClr val="tx1"/>
            </a:solidFill>
          </a:endParaRPr>
        </a:p>
      </dgm:t>
    </dgm:pt>
    <dgm:pt modelId="{BB18E5DC-A950-4D8E-9F1D-96BB6D7BBCCA}">
      <dgm:prSet phldrT="[Texto]" custT="1"/>
      <dgm:spPr>
        <a:solidFill>
          <a:srgbClr val="9EB786"/>
        </a:solidFill>
        <a:ln>
          <a:solidFill>
            <a:srgbClr val="336600"/>
          </a:solidFill>
        </a:ln>
      </dgm:spPr>
      <dgm:t>
        <a:bodyPr/>
        <a:lstStyle/>
        <a:p>
          <a:r>
            <a:rPr lang="es-EC" sz="1700" dirty="0" smtClean="0">
              <a:solidFill>
                <a:schemeClr val="tx1"/>
              </a:solidFill>
            </a:rPr>
            <a:t>Articulación de los brazos</a:t>
          </a:r>
          <a:endParaRPr lang="es-ES" sz="1700" dirty="0">
            <a:solidFill>
              <a:schemeClr val="tx1"/>
            </a:solidFill>
          </a:endParaRPr>
        </a:p>
      </dgm:t>
    </dgm:pt>
    <dgm:pt modelId="{8C3A5F1E-71FE-451B-8AB6-22D3BB2B2220}" type="parTrans" cxnId="{B86DC561-E2EF-48F0-9A17-BE99F266D40F}">
      <dgm:prSet/>
      <dgm:spPr/>
      <dgm:t>
        <a:bodyPr/>
        <a:lstStyle/>
        <a:p>
          <a:endParaRPr lang="es-ES" sz="1800">
            <a:solidFill>
              <a:schemeClr val="tx1"/>
            </a:solidFill>
          </a:endParaRPr>
        </a:p>
      </dgm:t>
    </dgm:pt>
    <dgm:pt modelId="{807D05CE-5930-4285-8E38-E4EE0AB4A59D}" type="sibTrans" cxnId="{B86DC561-E2EF-48F0-9A17-BE99F266D40F}">
      <dgm:prSet/>
      <dgm:spPr/>
      <dgm:t>
        <a:bodyPr/>
        <a:lstStyle/>
        <a:p>
          <a:endParaRPr lang="es-ES" sz="1800">
            <a:solidFill>
              <a:schemeClr val="tx1"/>
            </a:solidFill>
          </a:endParaRPr>
        </a:p>
      </dgm:t>
    </dgm:pt>
    <dgm:pt modelId="{8FEBA090-FA22-47D7-80C9-6111AE228D67}">
      <dgm:prSet phldrT="[Texto]" custT="1"/>
      <dgm:spPr>
        <a:solidFill>
          <a:srgbClr val="9EB786"/>
        </a:solidFill>
        <a:ln>
          <a:solidFill>
            <a:srgbClr val="336600"/>
          </a:solidFill>
        </a:ln>
      </dgm:spPr>
      <dgm:t>
        <a:bodyPr/>
        <a:lstStyle/>
        <a:p>
          <a:r>
            <a:rPr lang="es-EC" sz="1700" dirty="0" smtClean="0">
              <a:solidFill>
                <a:schemeClr val="tx1"/>
              </a:solidFill>
            </a:rPr>
            <a:t>Articulación de la cadera</a:t>
          </a:r>
          <a:endParaRPr lang="es-ES" sz="1700" dirty="0">
            <a:solidFill>
              <a:schemeClr val="tx1"/>
            </a:solidFill>
          </a:endParaRPr>
        </a:p>
      </dgm:t>
    </dgm:pt>
    <dgm:pt modelId="{7809115F-A008-42E2-8EE9-5DCFEEF58265}" type="parTrans" cxnId="{D9866797-7B10-4CD9-A231-74BDF2EA9D16}">
      <dgm:prSet/>
      <dgm:spPr/>
      <dgm:t>
        <a:bodyPr/>
        <a:lstStyle/>
        <a:p>
          <a:endParaRPr lang="es-ES" sz="1800">
            <a:solidFill>
              <a:schemeClr val="tx1"/>
            </a:solidFill>
          </a:endParaRPr>
        </a:p>
      </dgm:t>
    </dgm:pt>
    <dgm:pt modelId="{978D99D6-7054-425D-B438-49BE65B2DF4A}" type="sibTrans" cxnId="{D9866797-7B10-4CD9-A231-74BDF2EA9D16}">
      <dgm:prSet/>
      <dgm:spPr/>
      <dgm:t>
        <a:bodyPr/>
        <a:lstStyle/>
        <a:p>
          <a:endParaRPr lang="es-ES" sz="1800">
            <a:solidFill>
              <a:schemeClr val="tx1"/>
            </a:solidFill>
          </a:endParaRPr>
        </a:p>
      </dgm:t>
    </dgm:pt>
    <dgm:pt modelId="{9F622CA7-76E9-4057-9B0C-0028CD062D62}">
      <dgm:prSet phldrT="[Texto]" custT="1"/>
      <dgm:spPr>
        <a:solidFill>
          <a:srgbClr val="9EB786"/>
        </a:solidFill>
        <a:ln>
          <a:solidFill>
            <a:srgbClr val="336600"/>
          </a:solidFill>
        </a:ln>
      </dgm:spPr>
      <dgm:t>
        <a:bodyPr/>
        <a:lstStyle/>
        <a:p>
          <a:r>
            <a:rPr lang="es-EC" sz="1700" dirty="0" smtClean="0">
              <a:solidFill>
                <a:schemeClr val="tx1"/>
              </a:solidFill>
            </a:rPr>
            <a:t>Articulación de las piernas</a:t>
          </a:r>
          <a:endParaRPr lang="es-ES" sz="1700" dirty="0">
            <a:solidFill>
              <a:schemeClr val="tx1"/>
            </a:solidFill>
          </a:endParaRPr>
        </a:p>
      </dgm:t>
    </dgm:pt>
    <dgm:pt modelId="{3B5366CB-567A-4CA5-9537-4EDAD1A57C5D}" type="parTrans" cxnId="{98CB8DFF-EABF-4ADA-BE94-5A7F4C694B79}">
      <dgm:prSet/>
      <dgm:spPr/>
      <dgm:t>
        <a:bodyPr/>
        <a:lstStyle/>
        <a:p>
          <a:endParaRPr lang="es-ES" sz="1800">
            <a:solidFill>
              <a:schemeClr val="tx1"/>
            </a:solidFill>
          </a:endParaRPr>
        </a:p>
      </dgm:t>
    </dgm:pt>
    <dgm:pt modelId="{C7A934AB-22C6-42AF-B834-3EC2900B51FE}" type="sibTrans" cxnId="{98CB8DFF-EABF-4ADA-BE94-5A7F4C694B79}">
      <dgm:prSet/>
      <dgm:spPr/>
      <dgm:t>
        <a:bodyPr/>
        <a:lstStyle/>
        <a:p>
          <a:endParaRPr lang="es-ES" sz="1800">
            <a:solidFill>
              <a:schemeClr val="tx1"/>
            </a:solidFill>
          </a:endParaRPr>
        </a:p>
      </dgm:t>
    </dgm:pt>
    <dgm:pt modelId="{946A9AAD-5FD4-4A3D-92DD-CBE427595A8F}" type="pres">
      <dgm:prSet presAssocID="{27AEDA44-2F17-4981-A99D-8C8AAD3F41EA}" presName="cycle" presStyleCnt="0">
        <dgm:presLayoutVars>
          <dgm:dir/>
          <dgm:resizeHandles val="exact"/>
        </dgm:presLayoutVars>
      </dgm:prSet>
      <dgm:spPr/>
      <dgm:t>
        <a:bodyPr/>
        <a:lstStyle/>
        <a:p>
          <a:endParaRPr lang="es-ES"/>
        </a:p>
      </dgm:t>
    </dgm:pt>
    <dgm:pt modelId="{388988F0-3735-4BA2-B7C1-CB5B932A563D}" type="pres">
      <dgm:prSet presAssocID="{22DDEBB6-446E-430E-B156-0050A5022568}" presName="node" presStyleLbl="node1" presStyleIdx="0" presStyleCnt="5">
        <dgm:presLayoutVars>
          <dgm:bulletEnabled val="1"/>
        </dgm:presLayoutVars>
      </dgm:prSet>
      <dgm:spPr/>
      <dgm:t>
        <a:bodyPr/>
        <a:lstStyle/>
        <a:p>
          <a:endParaRPr lang="es-ES"/>
        </a:p>
      </dgm:t>
    </dgm:pt>
    <dgm:pt modelId="{8FDB6826-DD99-40E3-9B65-F408CE375FFE}" type="pres">
      <dgm:prSet presAssocID="{22DDEBB6-446E-430E-B156-0050A5022568}" presName="spNode" presStyleCnt="0"/>
      <dgm:spPr/>
      <dgm:t>
        <a:bodyPr/>
        <a:lstStyle/>
        <a:p>
          <a:endParaRPr lang="es-ES"/>
        </a:p>
      </dgm:t>
    </dgm:pt>
    <dgm:pt modelId="{F74CC686-6B27-4E58-90AB-F5129ECB5A3A}" type="pres">
      <dgm:prSet presAssocID="{0A37494B-E104-4E54-904D-10F1A1304EC6}" presName="sibTrans" presStyleLbl="sibTrans1D1" presStyleIdx="0" presStyleCnt="5"/>
      <dgm:spPr/>
      <dgm:t>
        <a:bodyPr/>
        <a:lstStyle/>
        <a:p>
          <a:endParaRPr lang="es-ES"/>
        </a:p>
      </dgm:t>
    </dgm:pt>
    <dgm:pt modelId="{3C5E5A15-A32D-487A-B777-04BACE4D6E5D}" type="pres">
      <dgm:prSet presAssocID="{151CDF4C-5331-4AB4-9B72-A512BBC273EA}" presName="node" presStyleLbl="node1" presStyleIdx="1" presStyleCnt="5">
        <dgm:presLayoutVars>
          <dgm:bulletEnabled val="1"/>
        </dgm:presLayoutVars>
      </dgm:prSet>
      <dgm:spPr/>
      <dgm:t>
        <a:bodyPr/>
        <a:lstStyle/>
        <a:p>
          <a:endParaRPr lang="es-ES"/>
        </a:p>
      </dgm:t>
    </dgm:pt>
    <dgm:pt modelId="{C045439C-A30F-4FBD-BA8C-2B257CB1DFC6}" type="pres">
      <dgm:prSet presAssocID="{151CDF4C-5331-4AB4-9B72-A512BBC273EA}" presName="spNode" presStyleCnt="0"/>
      <dgm:spPr/>
      <dgm:t>
        <a:bodyPr/>
        <a:lstStyle/>
        <a:p>
          <a:endParaRPr lang="es-ES"/>
        </a:p>
      </dgm:t>
    </dgm:pt>
    <dgm:pt modelId="{EBEF1451-5C41-4269-8E79-B4BD572315F8}" type="pres">
      <dgm:prSet presAssocID="{1069391D-E134-4A73-B377-878F7F793459}" presName="sibTrans" presStyleLbl="sibTrans1D1" presStyleIdx="1" presStyleCnt="5"/>
      <dgm:spPr/>
      <dgm:t>
        <a:bodyPr/>
        <a:lstStyle/>
        <a:p>
          <a:endParaRPr lang="es-ES"/>
        </a:p>
      </dgm:t>
    </dgm:pt>
    <dgm:pt modelId="{9E1A8EB7-1CF0-4AE7-B2E0-D31BBA2D264E}" type="pres">
      <dgm:prSet presAssocID="{BB18E5DC-A950-4D8E-9F1D-96BB6D7BBCCA}" presName="node" presStyleLbl="node1" presStyleIdx="2" presStyleCnt="5">
        <dgm:presLayoutVars>
          <dgm:bulletEnabled val="1"/>
        </dgm:presLayoutVars>
      </dgm:prSet>
      <dgm:spPr/>
      <dgm:t>
        <a:bodyPr/>
        <a:lstStyle/>
        <a:p>
          <a:endParaRPr lang="es-ES"/>
        </a:p>
      </dgm:t>
    </dgm:pt>
    <dgm:pt modelId="{B0A890D7-DD55-42F1-9DE1-F4779D1C3A63}" type="pres">
      <dgm:prSet presAssocID="{BB18E5DC-A950-4D8E-9F1D-96BB6D7BBCCA}" presName="spNode" presStyleCnt="0"/>
      <dgm:spPr/>
      <dgm:t>
        <a:bodyPr/>
        <a:lstStyle/>
        <a:p>
          <a:endParaRPr lang="es-ES"/>
        </a:p>
      </dgm:t>
    </dgm:pt>
    <dgm:pt modelId="{76D1AF43-936E-498F-85BB-719C22FC8A3C}" type="pres">
      <dgm:prSet presAssocID="{807D05CE-5930-4285-8E38-E4EE0AB4A59D}" presName="sibTrans" presStyleLbl="sibTrans1D1" presStyleIdx="2" presStyleCnt="5"/>
      <dgm:spPr/>
      <dgm:t>
        <a:bodyPr/>
        <a:lstStyle/>
        <a:p>
          <a:endParaRPr lang="es-ES"/>
        </a:p>
      </dgm:t>
    </dgm:pt>
    <dgm:pt modelId="{034158C6-14EF-4CE8-A85C-6C83190E8854}" type="pres">
      <dgm:prSet presAssocID="{8FEBA090-FA22-47D7-80C9-6111AE228D67}" presName="node" presStyleLbl="node1" presStyleIdx="3" presStyleCnt="5">
        <dgm:presLayoutVars>
          <dgm:bulletEnabled val="1"/>
        </dgm:presLayoutVars>
      </dgm:prSet>
      <dgm:spPr/>
      <dgm:t>
        <a:bodyPr/>
        <a:lstStyle/>
        <a:p>
          <a:endParaRPr lang="es-ES"/>
        </a:p>
      </dgm:t>
    </dgm:pt>
    <dgm:pt modelId="{CF87B4C4-46EE-4485-83BD-156CBD7B7031}" type="pres">
      <dgm:prSet presAssocID="{8FEBA090-FA22-47D7-80C9-6111AE228D67}" presName="spNode" presStyleCnt="0"/>
      <dgm:spPr/>
      <dgm:t>
        <a:bodyPr/>
        <a:lstStyle/>
        <a:p>
          <a:endParaRPr lang="es-ES"/>
        </a:p>
      </dgm:t>
    </dgm:pt>
    <dgm:pt modelId="{50008408-D362-49B3-B293-C0AFD0897214}" type="pres">
      <dgm:prSet presAssocID="{978D99D6-7054-425D-B438-49BE65B2DF4A}" presName="sibTrans" presStyleLbl="sibTrans1D1" presStyleIdx="3" presStyleCnt="5"/>
      <dgm:spPr/>
      <dgm:t>
        <a:bodyPr/>
        <a:lstStyle/>
        <a:p>
          <a:endParaRPr lang="es-ES"/>
        </a:p>
      </dgm:t>
    </dgm:pt>
    <dgm:pt modelId="{31A914FB-76EC-4772-9F33-4E48F97F4439}" type="pres">
      <dgm:prSet presAssocID="{9F622CA7-76E9-4057-9B0C-0028CD062D62}" presName="node" presStyleLbl="node1" presStyleIdx="4" presStyleCnt="5">
        <dgm:presLayoutVars>
          <dgm:bulletEnabled val="1"/>
        </dgm:presLayoutVars>
      </dgm:prSet>
      <dgm:spPr/>
      <dgm:t>
        <a:bodyPr/>
        <a:lstStyle/>
        <a:p>
          <a:endParaRPr lang="es-ES"/>
        </a:p>
      </dgm:t>
    </dgm:pt>
    <dgm:pt modelId="{FDDA7B44-CF22-4064-BA95-EECE93122486}" type="pres">
      <dgm:prSet presAssocID="{9F622CA7-76E9-4057-9B0C-0028CD062D62}" presName="spNode" presStyleCnt="0"/>
      <dgm:spPr/>
      <dgm:t>
        <a:bodyPr/>
        <a:lstStyle/>
        <a:p>
          <a:endParaRPr lang="es-ES"/>
        </a:p>
      </dgm:t>
    </dgm:pt>
    <dgm:pt modelId="{6261C5C3-D9B6-4565-86B4-350B23FF51B1}" type="pres">
      <dgm:prSet presAssocID="{C7A934AB-22C6-42AF-B834-3EC2900B51FE}" presName="sibTrans" presStyleLbl="sibTrans1D1" presStyleIdx="4" presStyleCnt="5"/>
      <dgm:spPr/>
      <dgm:t>
        <a:bodyPr/>
        <a:lstStyle/>
        <a:p>
          <a:endParaRPr lang="es-ES"/>
        </a:p>
      </dgm:t>
    </dgm:pt>
  </dgm:ptLst>
  <dgm:cxnLst>
    <dgm:cxn modelId="{98CB8DFF-EABF-4ADA-BE94-5A7F4C694B79}" srcId="{27AEDA44-2F17-4981-A99D-8C8AAD3F41EA}" destId="{9F622CA7-76E9-4057-9B0C-0028CD062D62}" srcOrd="4" destOrd="0" parTransId="{3B5366CB-567A-4CA5-9537-4EDAD1A57C5D}" sibTransId="{C7A934AB-22C6-42AF-B834-3EC2900B51FE}"/>
    <dgm:cxn modelId="{B86DC561-E2EF-48F0-9A17-BE99F266D40F}" srcId="{27AEDA44-2F17-4981-A99D-8C8AAD3F41EA}" destId="{BB18E5DC-A950-4D8E-9F1D-96BB6D7BBCCA}" srcOrd="2" destOrd="0" parTransId="{8C3A5F1E-71FE-451B-8AB6-22D3BB2B2220}" sibTransId="{807D05CE-5930-4285-8E38-E4EE0AB4A59D}"/>
    <dgm:cxn modelId="{58737BB4-C95C-4A74-87DC-772AA904FFBF}" type="presOf" srcId="{27AEDA44-2F17-4981-A99D-8C8AAD3F41EA}" destId="{946A9AAD-5FD4-4A3D-92DD-CBE427595A8F}" srcOrd="0" destOrd="0" presId="urn:microsoft.com/office/officeart/2005/8/layout/cycle5"/>
    <dgm:cxn modelId="{86AE5B37-CDD0-4FAB-A6C9-F3A61B25AD74}" type="presOf" srcId="{1069391D-E134-4A73-B377-878F7F793459}" destId="{EBEF1451-5C41-4269-8E79-B4BD572315F8}" srcOrd="0" destOrd="0" presId="urn:microsoft.com/office/officeart/2005/8/layout/cycle5"/>
    <dgm:cxn modelId="{D9866797-7B10-4CD9-A231-74BDF2EA9D16}" srcId="{27AEDA44-2F17-4981-A99D-8C8AAD3F41EA}" destId="{8FEBA090-FA22-47D7-80C9-6111AE228D67}" srcOrd="3" destOrd="0" parTransId="{7809115F-A008-42E2-8EE9-5DCFEEF58265}" sibTransId="{978D99D6-7054-425D-B438-49BE65B2DF4A}"/>
    <dgm:cxn modelId="{23C2C7A5-E067-44FB-99A7-4ADA5938A2D1}" type="presOf" srcId="{8FEBA090-FA22-47D7-80C9-6111AE228D67}" destId="{034158C6-14EF-4CE8-A85C-6C83190E8854}" srcOrd="0" destOrd="0" presId="urn:microsoft.com/office/officeart/2005/8/layout/cycle5"/>
    <dgm:cxn modelId="{EE620655-0184-44E9-9437-2E269C5C8AB1}" type="presOf" srcId="{978D99D6-7054-425D-B438-49BE65B2DF4A}" destId="{50008408-D362-49B3-B293-C0AFD0897214}" srcOrd="0" destOrd="0" presId="urn:microsoft.com/office/officeart/2005/8/layout/cycle5"/>
    <dgm:cxn modelId="{43DB348E-6F84-4F17-87AF-98190E9E424F}" type="presOf" srcId="{151CDF4C-5331-4AB4-9B72-A512BBC273EA}" destId="{3C5E5A15-A32D-487A-B777-04BACE4D6E5D}" srcOrd="0" destOrd="0" presId="urn:microsoft.com/office/officeart/2005/8/layout/cycle5"/>
    <dgm:cxn modelId="{B7E8E77C-D3E4-49DA-9A56-0663B03EC4D9}" type="presOf" srcId="{C7A934AB-22C6-42AF-B834-3EC2900B51FE}" destId="{6261C5C3-D9B6-4565-86B4-350B23FF51B1}" srcOrd="0" destOrd="0" presId="urn:microsoft.com/office/officeart/2005/8/layout/cycle5"/>
    <dgm:cxn modelId="{3386D929-E201-4878-A5E5-27BEE998ADA0}" type="presOf" srcId="{807D05CE-5930-4285-8E38-E4EE0AB4A59D}" destId="{76D1AF43-936E-498F-85BB-719C22FC8A3C}" srcOrd="0" destOrd="0" presId="urn:microsoft.com/office/officeart/2005/8/layout/cycle5"/>
    <dgm:cxn modelId="{7844DB69-C67F-4491-A790-6333FE62449C}" type="presOf" srcId="{BB18E5DC-A950-4D8E-9F1D-96BB6D7BBCCA}" destId="{9E1A8EB7-1CF0-4AE7-B2E0-D31BBA2D264E}" srcOrd="0" destOrd="0" presId="urn:microsoft.com/office/officeart/2005/8/layout/cycle5"/>
    <dgm:cxn modelId="{9511E7F0-3B4C-437B-A62D-4A57C29D86AB}" type="presOf" srcId="{9F622CA7-76E9-4057-9B0C-0028CD062D62}" destId="{31A914FB-76EC-4772-9F33-4E48F97F4439}" srcOrd="0" destOrd="0" presId="urn:microsoft.com/office/officeart/2005/8/layout/cycle5"/>
    <dgm:cxn modelId="{1A1D6654-8966-42D7-B3A7-0006FA57E358}" type="presOf" srcId="{22DDEBB6-446E-430E-B156-0050A5022568}" destId="{388988F0-3735-4BA2-B7C1-CB5B932A563D}" srcOrd="0" destOrd="0" presId="urn:microsoft.com/office/officeart/2005/8/layout/cycle5"/>
    <dgm:cxn modelId="{AD9E22BE-F5F1-4197-AB24-9AD1B9074523}" srcId="{27AEDA44-2F17-4981-A99D-8C8AAD3F41EA}" destId="{151CDF4C-5331-4AB4-9B72-A512BBC273EA}" srcOrd="1" destOrd="0" parTransId="{838E6D2B-AEEB-4967-A13F-8381578FDC15}" sibTransId="{1069391D-E134-4A73-B377-878F7F793459}"/>
    <dgm:cxn modelId="{575AF32F-FF39-473C-BD7D-70570F543F5F}" srcId="{27AEDA44-2F17-4981-A99D-8C8AAD3F41EA}" destId="{22DDEBB6-446E-430E-B156-0050A5022568}" srcOrd="0" destOrd="0" parTransId="{600B98B8-9904-42AF-82AB-9A3FADB7A4BC}" sibTransId="{0A37494B-E104-4E54-904D-10F1A1304EC6}"/>
    <dgm:cxn modelId="{6DDBF20A-AF92-469B-8708-8B4DFF2F1B43}" type="presOf" srcId="{0A37494B-E104-4E54-904D-10F1A1304EC6}" destId="{F74CC686-6B27-4E58-90AB-F5129ECB5A3A}" srcOrd="0" destOrd="0" presId="urn:microsoft.com/office/officeart/2005/8/layout/cycle5"/>
    <dgm:cxn modelId="{CCEE2F1E-85D1-4A5C-A1D6-8ECC31055091}" type="presParOf" srcId="{946A9AAD-5FD4-4A3D-92DD-CBE427595A8F}" destId="{388988F0-3735-4BA2-B7C1-CB5B932A563D}" srcOrd="0" destOrd="0" presId="urn:microsoft.com/office/officeart/2005/8/layout/cycle5"/>
    <dgm:cxn modelId="{27F592B0-4103-487D-B1BF-99B969565E71}" type="presParOf" srcId="{946A9AAD-5FD4-4A3D-92DD-CBE427595A8F}" destId="{8FDB6826-DD99-40E3-9B65-F408CE375FFE}" srcOrd="1" destOrd="0" presId="urn:microsoft.com/office/officeart/2005/8/layout/cycle5"/>
    <dgm:cxn modelId="{C1D6BC39-4224-4E8A-8D0F-8BC80EBE66F5}" type="presParOf" srcId="{946A9AAD-5FD4-4A3D-92DD-CBE427595A8F}" destId="{F74CC686-6B27-4E58-90AB-F5129ECB5A3A}" srcOrd="2" destOrd="0" presId="urn:microsoft.com/office/officeart/2005/8/layout/cycle5"/>
    <dgm:cxn modelId="{16660839-97DE-407A-8575-722A9B143234}" type="presParOf" srcId="{946A9AAD-5FD4-4A3D-92DD-CBE427595A8F}" destId="{3C5E5A15-A32D-487A-B777-04BACE4D6E5D}" srcOrd="3" destOrd="0" presId="urn:microsoft.com/office/officeart/2005/8/layout/cycle5"/>
    <dgm:cxn modelId="{0074018B-416C-48B9-85DB-7743BC840B39}" type="presParOf" srcId="{946A9AAD-5FD4-4A3D-92DD-CBE427595A8F}" destId="{C045439C-A30F-4FBD-BA8C-2B257CB1DFC6}" srcOrd="4" destOrd="0" presId="urn:microsoft.com/office/officeart/2005/8/layout/cycle5"/>
    <dgm:cxn modelId="{3E441DA0-0995-4C98-8235-F6D8E8DBD09C}" type="presParOf" srcId="{946A9AAD-5FD4-4A3D-92DD-CBE427595A8F}" destId="{EBEF1451-5C41-4269-8E79-B4BD572315F8}" srcOrd="5" destOrd="0" presId="urn:microsoft.com/office/officeart/2005/8/layout/cycle5"/>
    <dgm:cxn modelId="{CA78BA08-5F88-4DAE-9419-39CC2D2D0209}" type="presParOf" srcId="{946A9AAD-5FD4-4A3D-92DD-CBE427595A8F}" destId="{9E1A8EB7-1CF0-4AE7-B2E0-D31BBA2D264E}" srcOrd="6" destOrd="0" presId="urn:microsoft.com/office/officeart/2005/8/layout/cycle5"/>
    <dgm:cxn modelId="{40383A0D-2124-4C73-B530-BA65AA374A6E}" type="presParOf" srcId="{946A9AAD-5FD4-4A3D-92DD-CBE427595A8F}" destId="{B0A890D7-DD55-42F1-9DE1-F4779D1C3A63}" srcOrd="7" destOrd="0" presId="urn:microsoft.com/office/officeart/2005/8/layout/cycle5"/>
    <dgm:cxn modelId="{D5DF60B1-73A2-46A6-9CDC-56FE61EB2198}" type="presParOf" srcId="{946A9AAD-5FD4-4A3D-92DD-CBE427595A8F}" destId="{76D1AF43-936E-498F-85BB-719C22FC8A3C}" srcOrd="8" destOrd="0" presId="urn:microsoft.com/office/officeart/2005/8/layout/cycle5"/>
    <dgm:cxn modelId="{59B3625D-F0D7-44F3-AF6A-5445F9981266}" type="presParOf" srcId="{946A9AAD-5FD4-4A3D-92DD-CBE427595A8F}" destId="{034158C6-14EF-4CE8-A85C-6C83190E8854}" srcOrd="9" destOrd="0" presId="urn:microsoft.com/office/officeart/2005/8/layout/cycle5"/>
    <dgm:cxn modelId="{28AAEC47-AC46-4D5D-9D59-676547C816D4}" type="presParOf" srcId="{946A9AAD-5FD4-4A3D-92DD-CBE427595A8F}" destId="{CF87B4C4-46EE-4485-83BD-156CBD7B7031}" srcOrd="10" destOrd="0" presId="urn:microsoft.com/office/officeart/2005/8/layout/cycle5"/>
    <dgm:cxn modelId="{7E04102C-30B1-45C8-AFD5-E4EF6AD1B7AB}" type="presParOf" srcId="{946A9AAD-5FD4-4A3D-92DD-CBE427595A8F}" destId="{50008408-D362-49B3-B293-C0AFD0897214}" srcOrd="11" destOrd="0" presId="urn:microsoft.com/office/officeart/2005/8/layout/cycle5"/>
    <dgm:cxn modelId="{BCB6FA05-CA58-470C-AD04-2738AD0CE818}" type="presParOf" srcId="{946A9AAD-5FD4-4A3D-92DD-CBE427595A8F}" destId="{31A914FB-76EC-4772-9F33-4E48F97F4439}" srcOrd="12" destOrd="0" presId="urn:microsoft.com/office/officeart/2005/8/layout/cycle5"/>
    <dgm:cxn modelId="{94CB94C1-AAC7-48F3-AAB3-843B1E9D24E7}" type="presParOf" srcId="{946A9AAD-5FD4-4A3D-92DD-CBE427595A8F}" destId="{FDDA7B44-CF22-4064-BA95-EECE93122486}" srcOrd="13" destOrd="0" presId="urn:microsoft.com/office/officeart/2005/8/layout/cycle5"/>
    <dgm:cxn modelId="{8207409D-C5C3-47BF-96C8-3B35A50B9226}" type="presParOf" srcId="{946A9AAD-5FD4-4A3D-92DD-CBE427595A8F}" destId="{6261C5C3-D9B6-4565-86B4-350B23FF51B1}"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066C84-A409-4F99-9305-7AC0790CB644}"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s-ES"/>
        </a:p>
      </dgm:t>
    </dgm:pt>
    <dgm:pt modelId="{15217F68-A173-46E1-8CAA-62AFFBA8B167}">
      <dgm:prSet phldrT="[Texto]" custT="1"/>
      <dgm:spPr/>
      <dgm:t>
        <a:bodyPr/>
        <a:lstStyle/>
        <a:p>
          <a:r>
            <a:rPr lang="es-ES" sz="1400" b="1" dirty="0" smtClean="0"/>
            <a:t>PRINCIPIO DE ESPECIFICIDAD.</a:t>
          </a:r>
          <a:endParaRPr lang="es-ES" sz="1400" dirty="0"/>
        </a:p>
      </dgm:t>
    </dgm:pt>
    <dgm:pt modelId="{B8251EB9-C9D2-4DDA-A6BD-51D9CF62FA08}" type="parTrans" cxnId="{C02E765A-89B0-4469-8045-B34B542A5091}">
      <dgm:prSet custT="1"/>
      <dgm:spPr/>
      <dgm:t>
        <a:bodyPr/>
        <a:lstStyle/>
        <a:p>
          <a:endParaRPr lang="es-ES" sz="1400"/>
        </a:p>
      </dgm:t>
    </dgm:pt>
    <dgm:pt modelId="{3583551C-FDCC-4244-819F-446E7F1E1D3A}" type="sibTrans" cxnId="{C02E765A-89B0-4469-8045-B34B542A5091}">
      <dgm:prSet/>
      <dgm:spPr/>
      <dgm:t>
        <a:bodyPr/>
        <a:lstStyle/>
        <a:p>
          <a:endParaRPr lang="es-ES" sz="1400"/>
        </a:p>
      </dgm:t>
    </dgm:pt>
    <dgm:pt modelId="{60D77181-C589-4CC6-88CD-48B961727FBA}">
      <dgm:prSet phldrT="[Texto]" custT="1"/>
      <dgm:spPr/>
      <dgm:t>
        <a:bodyPr/>
        <a:lstStyle/>
        <a:p>
          <a:r>
            <a:rPr lang="es-ES" sz="1400" b="1" dirty="0" smtClean="0"/>
            <a:t>PRINCIPIO DE PARTICIPACIÓN ACTIVA.</a:t>
          </a:r>
          <a:endParaRPr lang="es-ES" sz="1400" dirty="0"/>
        </a:p>
      </dgm:t>
    </dgm:pt>
    <dgm:pt modelId="{5609D3F8-CF5C-41E3-B0A1-FEAF53371060}" type="parTrans" cxnId="{14145FFF-168A-4182-A907-99F6BF314582}">
      <dgm:prSet/>
      <dgm:spPr/>
      <dgm:t>
        <a:bodyPr/>
        <a:lstStyle/>
        <a:p>
          <a:endParaRPr lang="es-ES"/>
        </a:p>
      </dgm:t>
    </dgm:pt>
    <dgm:pt modelId="{1A230C06-272F-433B-AD5F-31E47E083764}" type="sibTrans" cxnId="{14145FFF-168A-4182-A907-99F6BF314582}">
      <dgm:prSet/>
      <dgm:spPr/>
      <dgm:t>
        <a:bodyPr/>
        <a:lstStyle/>
        <a:p>
          <a:endParaRPr lang="es-ES"/>
        </a:p>
      </dgm:t>
    </dgm:pt>
    <dgm:pt modelId="{0CC71BE6-D3F1-40F7-A3BE-951C05A3C297}">
      <dgm:prSet phldrT="[Texto]" custT="1"/>
      <dgm:spPr/>
      <dgm:t>
        <a:bodyPr/>
        <a:lstStyle/>
        <a:p>
          <a:r>
            <a:rPr lang="es-ES" sz="1400" b="1" dirty="0" smtClean="0"/>
            <a:t>PRINCIPIO DE REVERSIBILIDAD </a:t>
          </a:r>
          <a:endParaRPr lang="es-ES" sz="1400" dirty="0"/>
        </a:p>
      </dgm:t>
    </dgm:pt>
    <dgm:pt modelId="{FBF657FE-AE4A-4836-9E25-3EC1BC3E04D6}" type="parTrans" cxnId="{2A1BC142-5D98-4AF2-BAEF-2B580D6D07C3}">
      <dgm:prSet/>
      <dgm:spPr/>
      <dgm:t>
        <a:bodyPr/>
        <a:lstStyle/>
        <a:p>
          <a:endParaRPr lang="es-ES"/>
        </a:p>
      </dgm:t>
    </dgm:pt>
    <dgm:pt modelId="{34D061C8-6549-474F-B5CA-9EE1949A223C}" type="sibTrans" cxnId="{2A1BC142-5D98-4AF2-BAEF-2B580D6D07C3}">
      <dgm:prSet/>
      <dgm:spPr/>
      <dgm:t>
        <a:bodyPr/>
        <a:lstStyle/>
        <a:p>
          <a:endParaRPr lang="es-ES"/>
        </a:p>
      </dgm:t>
    </dgm:pt>
    <dgm:pt modelId="{4EF80B0F-15C7-42B8-AE89-BA9D1D68510A}">
      <dgm:prSet phldrT="[Texto]" custT="1"/>
      <dgm:spPr/>
      <dgm:t>
        <a:bodyPr/>
        <a:lstStyle/>
        <a:p>
          <a:r>
            <a:rPr lang="es-ES" sz="1300" b="1" dirty="0" smtClean="0"/>
            <a:t>PRINCIPIO DE INDIVIDUALIZACION.</a:t>
          </a:r>
          <a:endParaRPr lang="es-ES" sz="1300" dirty="0"/>
        </a:p>
      </dgm:t>
    </dgm:pt>
    <dgm:pt modelId="{AA5B7DC0-0EDF-442A-B655-BA6A918DC53A}" type="parTrans" cxnId="{85A3A711-1FBC-446E-811F-5744F3F6C102}">
      <dgm:prSet/>
      <dgm:spPr/>
      <dgm:t>
        <a:bodyPr/>
        <a:lstStyle/>
        <a:p>
          <a:endParaRPr lang="es-ES"/>
        </a:p>
      </dgm:t>
    </dgm:pt>
    <dgm:pt modelId="{F16CBD8B-3732-4B8A-8E83-0CA7706776FD}" type="sibTrans" cxnId="{85A3A711-1FBC-446E-811F-5744F3F6C102}">
      <dgm:prSet/>
      <dgm:spPr/>
      <dgm:t>
        <a:bodyPr/>
        <a:lstStyle/>
        <a:p>
          <a:endParaRPr lang="es-ES"/>
        </a:p>
      </dgm:t>
    </dgm:pt>
    <dgm:pt modelId="{815F4F4B-D9B6-454A-9E31-7A44D1D3364D}">
      <dgm:prSet phldrT="[Texto]" custT="1"/>
      <dgm:spPr/>
      <dgm:t>
        <a:bodyPr/>
        <a:lstStyle/>
        <a:p>
          <a:r>
            <a:rPr lang="es-ES" sz="1400" b="1" dirty="0" smtClean="0"/>
            <a:t>PRINCIPIO DE SOBRECARGA (PROGRESIVA).</a:t>
          </a:r>
          <a:endParaRPr lang="es-ES" sz="1400" dirty="0"/>
        </a:p>
      </dgm:t>
    </dgm:pt>
    <dgm:pt modelId="{6F10F849-030F-4FD4-B86F-C83DDD02B12C}" type="parTrans" cxnId="{81A8BC6B-8551-49C6-A3D5-FA0D0DD7A3FF}">
      <dgm:prSet/>
      <dgm:spPr/>
      <dgm:t>
        <a:bodyPr/>
        <a:lstStyle/>
        <a:p>
          <a:endParaRPr lang="es-ES"/>
        </a:p>
      </dgm:t>
    </dgm:pt>
    <dgm:pt modelId="{96C2E491-AC33-4BB4-AA9E-5B336A4A86A9}" type="sibTrans" cxnId="{81A8BC6B-8551-49C6-A3D5-FA0D0DD7A3FF}">
      <dgm:prSet/>
      <dgm:spPr/>
      <dgm:t>
        <a:bodyPr/>
        <a:lstStyle/>
        <a:p>
          <a:endParaRPr lang="es-ES"/>
        </a:p>
      </dgm:t>
    </dgm:pt>
    <dgm:pt modelId="{51801C2D-6873-4C7C-9E36-265BEA93170E}">
      <dgm:prSet custT="1"/>
      <dgm:spPr/>
      <dgm:t>
        <a:bodyPr/>
        <a:lstStyle/>
        <a:p>
          <a:r>
            <a:rPr lang="es-MX" sz="1400" b="1" dirty="0" smtClean="0"/>
            <a:t>PRINCIPIOS</a:t>
          </a:r>
          <a:r>
            <a:rPr lang="es-MX" sz="1400" dirty="0" smtClean="0"/>
            <a:t> </a:t>
          </a:r>
          <a:r>
            <a:rPr lang="es-MX" sz="1400" b="1" dirty="0" smtClean="0"/>
            <a:t>PEDAGOGICOS</a:t>
          </a:r>
          <a:endParaRPr lang="es-ES" sz="1400" b="1" dirty="0"/>
        </a:p>
      </dgm:t>
    </dgm:pt>
    <dgm:pt modelId="{6745B44E-66BC-4779-9052-6A5860616518}" type="parTrans" cxnId="{60B633C6-F632-4CA0-8B09-6289FE26F070}">
      <dgm:prSet/>
      <dgm:spPr/>
      <dgm:t>
        <a:bodyPr/>
        <a:lstStyle/>
        <a:p>
          <a:endParaRPr lang="es-ES"/>
        </a:p>
      </dgm:t>
    </dgm:pt>
    <dgm:pt modelId="{9E2D9400-D7AA-4D33-9F89-0F2AF52AB2AD}" type="sibTrans" cxnId="{60B633C6-F632-4CA0-8B09-6289FE26F070}">
      <dgm:prSet/>
      <dgm:spPr/>
      <dgm:t>
        <a:bodyPr/>
        <a:lstStyle/>
        <a:p>
          <a:endParaRPr lang="es-ES"/>
        </a:p>
      </dgm:t>
    </dgm:pt>
    <dgm:pt modelId="{F640758C-108B-46D7-B6F5-2E8C2320DC4F}">
      <dgm:prSet custT="1"/>
      <dgm:spPr/>
      <dgm:t>
        <a:bodyPr/>
        <a:lstStyle/>
        <a:p>
          <a:r>
            <a:rPr lang="es-ES" sz="1400" b="1" dirty="0" smtClean="0"/>
            <a:t>PRINCIPIO DE LA VARIEDAD</a:t>
          </a:r>
          <a:endParaRPr lang="es-ES" sz="1400" dirty="0"/>
        </a:p>
      </dgm:t>
    </dgm:pt>
    <dgm:pt modelId="{4FB87DC8-387D-4E5A-8806-62CC7A604A15}" type="parTrans" cxnId="{2EC4670E-202C-4F6E-8BED-9ACC2F5FA7CB}">
      <dgm:prSet/>
      <dgm:spPr/>
      <dgm:t>
        <a:bodyPr/>
        <a:lstStyle/>
        <a:p>
          <a:endParaRPr lang="es-ES"/>
        </a:p>
      </dgm:t>
    </dgm:pt>
    <dgm:pt modelId="{E30CC1F3-DF7B-47A9-8CCE-AF71DC4E4912}" type="sibTrans" cxnId="{2EC4670E-202C-4F6E-8BED-9ACC2F5FA7CB}">
      <dgm:prSet/>
      <dgm:spPr/>
      <dgm:t>
        <a:bodyPr/>
        <a:lstStyle/>
        <a:p>
          <a:endParaRPr lang="es-ES"/>
        </a:p>
      </dgm:t>
    </dgm:pt>
    <dgm:pt modelId="{7BE35EDE-F385-4943-A3F6-DD91C582ECC5}" type="pres">
      <dgm:prSet presAssocID="{EE066C84-A409-4F99-9305-7AC0790CB644}" presName="Name0" presStyleCnt="0">
        <dgm:presLayoutVars>
          <dgm:dir/>
          <dgm:resizeHandles val="exact"/>
        </dgm:presLayoutVars>
      </dgm:prSet>
      <dgm:spPr/>
      <dgm:t>
        <a:bodyPr/>
        <a:lstStyle/>
        <a:p>
          <a:endParaRPr lang="es-ES"/>
        </a:p>
      </dgm:t>
    </dgm:pt>
    <dgm:pt modelId="{2FE60FC7-4757-4157-9EA2-F932106F830F}" type="pres">
      <dgm:prSet presAssocID="{EE066C84-A409-4F99-9305-7AC0790CB644}" presName="cycle" presStyleCnt="0"/>
      <dgm:spPr/>
      <dgm:t>
        <a:bodyPr/>
        <a:lstStyle/>
        <a:p>
          <a:endParaRPr lang="es-ES"/>
        </a:p>
      </dgm:t>
    </dgm:pt>
    <dgm:pt modelId="{74080762-38E3-463E-AADD-F8A34BAF97B2}" type="pres">
      <dgm:prSet presAssocID="{15217F68-A173-46E1-8CAA-62AFFBA8B167}" presName="nodeFirstNode" presStyleLbl="node1" presStyleIdx="0" presStyleCnt="7">
        <dgm:presLayoutVars>
          <dgm:bulletEnabled val="1"/>
        </dgm:presLayoutVars>
      </dgm:prSet>
      <dgm:spPr/>
      <dgm:t>
        <a:bodyPr/>
        <a:lstStyle/>
        <a:p>
          <a:endParaRPr lang="es-ES"/>
        </a:p>
      </dgm:t>
    </dgm:pt>
    <dgm:pt modelId="{8EBF3D9D-14DA-4D21-A9D8-609F1FADB74E}" type="pres">
      <dgm:prSet presAssocID="{3583551C-FDCC-4244-819F-446E7F1E1D3A}" presName="sibTransFirstNode" presStyleLbl="bgShp" presStyleIdx="0" presStyleCnt="1"/>
      <dgm:spPr/>
      <dgm:t>
        <a:bodyPr/>
        <a:lstStyle/>
        <a:p>
          <a:endParaRPr lang="es-ES"/>
        </a:p>
      </dgm:t>
    </dgm:pt>
    <dgm:pt modelId="{F5C26FC1-26CC-451F-ADCD-BC778C6C803F}" type="pres">
      <dgm:prSet presAssocID="{0CC71BE6-D3F1-40F7-A3BE-951C05A3C297}" presName="nodeFollowingNodes" presStyleLbl="node1" presStyleIdx="1" presStyleCnt="7">
        <dgm:presLayoutVars>
          <dgm:bulletEnabled val="1"/>
        </dgm:presLayoutVars>
      </dgm:prSet>
      <dgm:spPr/>
      <dgm:t>
        <a:bodyPr/>
        <a:lstStyle/>
        <a:p>
          <a:endParaRPr lang="es-ES"/>
        </a:p>
      </dgm:t>
    </dgm:pt>
    <dgm:pt modelId="{FAE71DC3-ACEB-4229-909F-4D222FEDE0FA}" type="pres">
      <dgm:prSet presAssocID="{4EF80B0F-15C7-42B8-AE89-BA9D1D68510A}" presName="nodeFollowingNodes" presStyleLbl="node1" presStyleIdx="2" presStyleCnt="7">
        <dgm:presLayoutVars>
          <dgm:bulletEnabled val="1"/>
        </dgm:presLayoutVars>
      </dgm:prSet>
      <dgm:spPr/>
      <dgm:t>
        <a:bodyPr/>
        <a:lstStyle/>
        <a:p>
          <a:endParaRPr lang="es-ES"/>
        </a:p>
      </dgm:t>
    </dgm:pt>
    <dgm:pt modelId="{3E296508-B56A-4B95-9445-2E32CA9195EA}" type="pres">
      <dgm:prSet presAssocID="{815F4F4B-D9B6-454A-9E31-7A44D1D3364D}" presName="nodeFollowingNodes" presStyleLbl="node1" presStyleIdx="3" presStyleCnt="7">
        <dgm:presLayoutVars>
          <dgm:bulletEnabled val="1"/>
        </dgm:presLayoutVars>
      </dgm:prSet>
      <dgm:spPr/>
      <dgm:t>
        <a:bodyPr/>
        <a:lstStyle/>
        <a:p>
          <a:endParaRPr lang="es-ES"/>
        </a:p>
      </dgm:t>
    </dgm:pt>
    <dgm:pt modelId="{FEC72050-7FB4-4D82-8541-2DB1E9C2AB01}" type="pres">
      <dgm:prSet presAssocID="{60D77181-C589-4CC6-88CD-48B961727FBA}" presName="nodeFollowingNodes" presStyleLbl="node1" presStyleIdx="4" presStyleCnt="7">
        <dgm:presLayoutVars>
          <dgm:bulletEnabled val="1"/>
        </dgm:presLayoutVars>
      </dgm:prSet>
      <dgm:spPr/>
      <dgm:t>
        <a:bodyPr/>
        <a:lstStyle/>
        <a:p>
          <a:endParaRPr lang="es-ES"/>
        </a:p>
      </dgm:t>
    </dgm:pt>
    <dgm:pt modelId="{599525D1-CDF5-44B4-9409-CA5A010F483B}" type="pres">
      <dgm:prSet presAssocID="{F640758C-108B-46D7-B6F5-2E8C2320DC4F}" presName="nodeFollowingNodes" presStyleLbl="node1" presStyleIdx="5" presStyleCnt="7">
        <dgm:presLayoutVars>
          <dgm:bulletEnabled val="1"/>
        </dgm:presLayoutVars>
      </dgm:prSet>
      <dgm:spPr/>
      <dgm:t>
        <a:bodyPr/>
        <a:lstStyle/>
        <a:p>
          <a:endParaRPr lang="es-ES"/>
        </a:p>
      </dgm:t>
    </dgm:pt>
    <dgm:pt modelId="{C7EE2975-26CD-43D9-94A0-FE8291B93E4A}" type="pres">
      <dgm:prSet presAssocID="{51801C2D-6873-4C7C-9E36-265BEA93170E}" presName="nodeFollowingNodes" presStyleLbl="node1" presStyleIdx="6" presStyleCnt="7">
        <dgm:presLayoutVars>
          <dgm:bulletEnabled val="1"/>
        </dgm:presLayoutVars>
      </dgm:prSet>
      <dgm:spPr/>
      <dgm:t>
        <a:bodyPr/>
        <a:lstStyle/>
        <a:p>
          <a:endParaRPr lang="es-ES"/>
        </a:p>
      </dgm:t>
    </dgm:pt>
  </dgm:ptLst>
  <dgm:cxnLst>
    <dgm:cxn modelId="{81D89581-F9B3-46C9-AE16-0F8F7A55D27B}" type="presOf" srcId="{F640758C-108B-46D7-B6F5-2E8C2320DC4F}" destId="{599525D1-CDF5-44B4-9409-CA5A010F483B}" srcOrd="0" destOrd="0" presId="urn:microsoft.com/office/officeart/2005/8/layout/cycle3"/>
    <dgm:cxn modelId="{D7C0B332-4308-4B61-AF88-8912E7077699}" type="presOf" srcId="{EE066C84-A409-4F99-9305-7AC0790CB644}" destId="{7BE35EDE-F385-4943-A3F6-DD91C582ECC5}" srcOrd="0" destOrd="0" presId="urn:microsoft.com/office/officeart/2005/8/layout/cycle3"/>
    <dgm:cxn modelId="{FBB43FCA-0AA2-45D7-8A10-7FC5CD10E072}" type="presOf" srcId="{15217F68-A173-46E1-8CAA-62AFFBA8B167}" destId="{74080762-38E3-463E-AADD-F8A34BAF97B2}" srcOrd="0" destOrd="0" presId="urn:microsoft.com/office/officeart/2005/8/layout/cycle3"/>
    <dgm:cxn modelId="{751E8D26-E398-431E-A50E-486B8FB55682}" type="presOf" srcId="{3583551C-FDCC-4244-819F-446E7F1E1D3A}" destId="{8EBF3D9D-14DA-4D21-A9D8-609F1FADB74E}" srcOrd="0" destOrd="0" presId="urn:microsoft.com/office/officeart/2005/8/layout/cycle3"/>
    <dgm:cxn modelId="{43419217-D79F-40D5-9972-F5DB3FFF52E2}" type="presOf" srcId="{60D77181-C589-4CC6-88CD-48B961727FBA}" destId="{FEC72050-7FB4-4D82-8541-2DB1E9C2AB01}" srcOrd="0" destOrd="0" presId="urn:microsoft.com/office/officeart/2005/8/layout/cycle3"/>
    <dgm:cxn modelId="{61916B3B-6082-4A09-8D47-198B695C2BCC}" type="presOf" srcId="{51801C2D-6873-4C7C-9E36-265BEA93170E}" destId="{C7EE2975-26CD-43D9-94A0-FE8291B93E4A}" srcOrd="0" destOrd="0" presId="urn:microsoft.com/office/officeart/2005/8/layout/cycle3"/>
    <dgm:cxn modelId="{60B633C6-F632-4CA0-8B09-6289FE26F070}" srcId="{EE066C84-A409-4F99-9305-7AC0790CB644}" destId="{51801C2D-6873-4C7C-9E36-265BEA93170E}" srcOrd="6" destOrd="0" parTransId="{6745B44E-66BC-4779-9052-6A5860616518}" sibTransId="{9E2D9400-D7AA-4D33-9F89-0F2AF52AB2AD}"/>
    <dgm:cxn modelId="{81A8BC6B-8551-49C6-A3D5-FA0D0DD7A3FF}" srcId="{EE066C84-A409-4F99-9305-7AC0790CB644}" destId="{815F4F4B-D9B6-454A-9E31-7A44D1D3364D}" srcOrd="3" destOrd="0" parTransId="{6F10F849-030F-4FD4-B86F-C83DDD02B12C}" sibTransId="{96C2E491-AC33-4BB4-AA9E-5B336A4A86A9}"/>
    <dgm:cxn modelId="{85A3A711-1FBC-446E-811F-5744F3F6C102}" srcId="{EE066C84-A409-4F99-9305-7AC0790CB644}" destId="{4EF80B0F-15C7-42B8-AE89-BA9D1D68510A}" srcOrd="2" destOrd="0" parTransId="{AA5B7DC0-0EDF-442A-B655-BA6A918DC53A}" sibTransId="{F16CBD8B-3732-4B8A-8E83-0CA7706776FD}"/>
    <dgm:cxn modelId="{74E18798-C1E6-4820-B30E-73846F678B53}" type="presOf" srcId="{0CC71BE6-D3F1-40F7-A3BE-951C05A3C297}" destId="{F5C26FC1-26CC-451F-ADCD-BC778C6C803F}" srcOrd="0" destOrd="0" presId="urn:microsoft.com/office/officeart/2005/8/layout/cycle3"/>
    <dgm:cxn modelId="{C02E765A-89B0-4469-8045-B34B542A5091}" srcId="{EE066C84-A409-4F99-9305-7AC0790CB644}" destId="{15217F68-A173-46E1-8CAA-62AFFBA8B167}" srcOrd="0" destOrd="0" parTransId="{B8251EB9-C9D2-4DDA-A6BD-51D9CF62FA08}" sibTransId="{3583551C-FDCC-4244-819F-446E7F1E1D3A}"/>
    <dgm:cxn modelId="{FDA64135-87A4-4221-9E64-D28A53254435}" type="presOf" srcId="{815F4F4B-D9B6-454A-9E31-7A44D1D3364D}" destId="{3E296508-B56A-4B95-9445-2E32CA9195EA}" srcOrd="0" destOrd="0" presId="urn:microsoft.com/office/officeart/2005/8/layout/cycle3"/>
    <dgm:cxn modelId="{7C513455-18C6-4A03-9A8D-F2140507480B}" type="presOf" srcId="{4EF80B0F-15C7-42B8-AE89-BA9D1D68510A}" destId="{FAE71DC3-ACEB-4229-909F-4D222FEDE0FA}" srcOrd="0" destOrd="0" presId="urn:microsoft.com/office/officeart/2005/8/layout/cycle3"/>
    <dgm:cxn modelId="{2EC4670E-202C-4F6E-8BED-9ACC2F5FA7CB}" srcId="{EE066C84-A409-4F99-9305-7AC0790CB644}" destId="{F640758C-108B-46D7-B6F5-2E8C2320DC4F}" srcOrd="5" destOrd="0" parTransId="{4FB87DC8-387D-4E5A-8806-62CC7A604A15}" sibTransId="{E30CC1F3-DF7B-47A9-8CCE-AF71DC4E4912}"/>
    <dgm:cxn modelId="{14145FFF-168A-4182-A907-99F6BF314582}" srcId="{EE066C84-A409-4F99-9305-7AC0790CB644}" destId="{60D77181-C589-4CC6-88CD-48B961727FBA}" srcOrd="4" destOrd="0" parTransId="{5609D3F8-CF5C-41E3-B0A1-FEAF53371060}" sibTransId="{1A230C06-272F-433B-AD5F-31E47E083764}"/>
    <dgm:cxn modelId="{2A1BC142-5D98-4AF2-BAEF-2B580D6D07C3}" srcId="{EE066C84-A409-4F99-9305-7AC0790CB644}" destId="{0CC71BE6-D3F1-40F7-A3BE-951C05A3C297}" srcOrd="1" destOrd="0" parTransId="{FBF657FE-AE4A-4836-9E25-3EC1BC3E04D6}" sibTransId="{34D061C8-6549-474F-B5CA-9EE1949A223C}"/>
    <dgm:cxn modelId="{0528EB29-7242-47B8-976D-D249128B2055}" type="presParOf" srcId="{7BE35EDE-F385-4943-A3F6-DD91C582ECC5}" destId="{2FE60FC7-4757-4157-9EA2-F932106F830F}" srcOrd="0" destOrd="0" presId="urn:microsoft.com/office/officeart/2005/8/layout/cycle3"/>
    <dgm:cxn modelId="{0FE328F2-7EAC-4260-9513-1EE41C6A67FB}" type="presParOf" srcId="{2FE60FC7-4757-4157-9EA2-F932106F830F}" destId="{74080762-38E3-463E-AADD-F8A34BAF97B2}" srcOrd="0" destOrd="0" presId="urn:microsoft.com/office/officeart/2005/8/layout/cycle3"/>
    <dgm:cxn modelId="{90FEC0C2-A6D8-4BA5-AFEC-61AE2D8C55F8}" type="presParOf" srcId="{2FE60FC7-4757-4157-9EA2-F932106F830F}" destId="{8EBF3D9D-14DA-4D21-A9D8-609F1FADB74E}" srcOrd="1" destOrd="0" presId="urn:microsoft.com/office/officeart/2005/8/layout/cycle3"/>
    <dgm:cxn modelId="{991EC358-97EC-4A56-89EA-9B23BC0F6AB7}" type="presParOf" srcId="{2FE60FC7-4757-4157-9EA2-F932106F830F}" destId="{F5C26FC1-26CC-451F-ADCD-BC778C6C803F}" srcOrd="2" destOrd="0" presId="urn:microsoft.com/office/officeart/2005/8/layout/cycle3"/>
    <dgm:cxn modelId="{63CC8C8A-B654-413C-9543-751D0B156C17}" type="presParOf" srcId="{2FE60FC7-4757-4157-9EA2-F932106F830F}" destId="{FAE71DC3-ACEB-4229-909F-4D222FEDE0FA}" srcOrd="3" destOrd="0" presId="urn:microsoft.com/office/officeart/2005/8/layout/cycle3"/>
    <dgm:cxn modelId="{F7B7788E-0DD1-4F45-AA4A-135375F861F6}" type="presParOf" srcId="{2FE60FC7-4757-4157-9EA2-F932106F830F}" destId="{3E296508-B56A-4B95-9445-2E32CA9195EA}" srcOrd="4" destOrd="0" presId="urn:microsoft.com/office/officeart/2005/8/layout/cycle3"/>
    <dgm:cxn modelId="{C069E2CE-7DF0-4126-A947-40F146CAD786}" type="presParOf" srcId="{2FE60FC7-4757-4157-9EA2-F932106F830F}" destId="{FEC72050-7FB4-4D82-8541-2DB1E9C2AB01}" srcOrd="5" destOrd="0" presId="urn:microsoft.com/office/officeart/2005/8/layout/cycle3"/>
    <dgm:cxn modelId="{9462B929-9A8D-4DCD-A3C4-DEE2267BCBBC}" type="presParOf" srcId="{2FE60FC7-4757-4157-9EA2-F932106F830F}" destId="{599525D1-CDF5-44B4-9409-CA5A010F483B}" srcOrd="6" destOrd="0" presId="urn:microsoft.com/office/officeart/2005/8/layout/cycle3"/>
    <dgm:cxn modelId="{5DC9E21A-0856-4993-843B-654CFE49C844}" type="presParOf" srcId="{2FE60FC7-4757-4157-9EA2-F932106F830F}" destId="{C7EE2975-26CD-43D9-94A0-FE8291B93E4A}" srcOrd="7"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B03B57-1CEF-4E8F-BE76-F58DD0BECC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83D46D78-5374-4CEE-A0A4-CF834CD2719E}">
      <dgm:prSet/>
      <dgm:spPr/>
      <dgm:t>
        <a:bodyPr/>
        <a:lstStyle/>
        <a:p>
          <a:pPr rtl="0"/>
          <a:r>
            <a:rPr lang="es-MX" dirty="0" smtClean="0">
              <a:solidFill>
                <a:schemeClr val="tx1"/>
              </a:solidFill>
            </a:rPr>
            <a:t>Es el estado de predisposición óptima del deportista para lograr un resultado deportivo alcanzado en un ciclo de preparación. </a:t>
          </a:r>
          <a:endParaRPr lang="es-ES" b="1" dirty="0"/>
        </a:p>
      </dgm:t>
    </dgm:pt>
    <dgm:pt modelId="{435E9BBA-4148-4985-9F22-7398F7B8BCA1}" type="parTrans" cxnId="{D9D38DDE-2125-4C1B-A94F-CE403A99132B}">
      <dgm:prSet/>
      <dgm:spPr/>
      <dgm:t>
        <a:bodyPr/>
        <a:lstStyle/>
        <a:p>
          <a:endParaRPr lang="es-ES"/>
        </a:p>
      </dgm:t>
    </dgm:pt>
    <dgm:pt modelId="{9316A7D3-6E55-4823-8011-6A851E2A2661}" type="sibTrans" cxnId="{D9D38DDE-2125-4C1B-A94F-CE403A99132B}">
      <dgm:prSet/>
      <dgm:spPr/>
      <dgm:t>
        <a:bodyPr/>
        <a:lstStyle/>
        <a:p>
          <a:endParaRPr lang="es-ES"/>
        </a:p>
      </dgm:t>
    </dgm:pt>
    <dgm:pt modelId="{8D3064D8-4A9C-4030-84CC-44A46E978ED2}">
      <dgm:prSet/>
      <dgm:spPr/>
      <dgm:t>
        <a:bodyPr/>
        <a:lstStyle/>
        <a:p>
          <a:pPr rtl="0"/>
          <a:r>
            <a:rPr lang="es-MX" dirty="0" smtClean="0">
              <a:solidFill>
                <a:schemeClr val="tx1"/>
              </a:solidFill>
            </a:rPr>
            <a:t>El rendimiento alcanzado por un deportista corresponderá a un ciclo de preparación y se mantendrá estabilizado en la medida del nivel logrado</a:t>
          </a:r>
          <a:endParaRPr lang="es-ES" dirty="0">
            <a:solidFill>
              <a:schemeClr val="tx1"/>
            </a:solidFill>
          </a:endParaRPr>
        </a:p>
      </dgm:t>
    </dgm:pt>
    <dgm:pt modelId="{E061BF85-8EC3-4D59-89CE-90B80687D749}" type="parTrans" cxnId="{FCDD48BE-6249-4573-B7BD-7996C833A9F1}">
      <dgm:prSet/>
      <dgm:spPr/>
      <dgm:t>
        <a:bodyPr/>
        <a:lstStyle/>
        <a:p>
          <a:endParaRPr lang="es-ES"/>
        </a:p>
      </dgm:t>
    </dgm:pt>
    <dgm:pt modelId="{2AD8051D-C97E-4F98-81CE-A0F60105D7F6}" type="sibTrans" cxnId="{FCDD48BE-6249-4573-B7BD-7996C833A9F1}">
      <dgm:prSet/>
      <dgm:spPr/>
      <dgm:t>
        <a:bodyPr/>
        <a:lstStyle/>
        <a:p>
          <a:endParaRPr lang="es-ES"/>
        </a:p>
      </dgm:t>
    </dgm:pt>
    <dgm:pt modelId="{6482811A-416C-4141-967D-2279E00CF739}" type="pres">
      <dgm:prSet presAssocID="{2AB03B57-1CEF-4E8F-BE76-F58DD0BECCC0}" presName="diagram" presStyleCnt="0">
        <dgm:presLayoutVars>
          <dgm:dir/>
          <dgm:resizeHandles val="exact"/>
        </dgm:presLayoutVars>
      </dgm:prSet>
      <dgm:spPr/>
      <dgm:t>
        <a:bodyPr/>
        <a:lstStyle/>
        <a:p>
          <a:endParaRPr lang="es-ES"/>
        </a:p>
      </dgm:t>
    </dgm:pt>
    <dgm:pt modelId="{DA8AE348-211B-4791-83BF-16A320496402}" type="pres">
      <dgm:prSet presAssocID="{83D46D78-5374-4CEE-A0A4-CF834CD2719E}" presName="node" presStyleLbl="node1" presStyleIdx="0" presStyleCnt="2">
        <dgm:presLayoutVars>
          <dgm:bulletEnabled val="1"/>
        </dgm:presLayoutVars>
      </dgm:prSet>
      <dgm:spPr/>
      <dgm:t>
        <a:bodyPr/>
        <a:lstStyle/>
        <a:p>
          <a:endParaRPr lang="es-ES"/>
        </a:p>
      </dgm:t>
    </dgm:pt>
    <dgm:pt modelId="{99B8B43D-ADE5-4467-BDC4-ACBEE8FCF861}" type="pres">
      <dgm:prSet presAssocID="{9316A7D3-6E55-4823-8011-6A851E2A2661}" presName="sibTrans" presStyleCnt="0"/>
      <dgm:spPr/>
    </dgm:pt>
    <dgm:pt modelId="{486DD928-C646-4E66-96AB-F846270121D5}" type="pres">
      <dgm:prSet presAssocID="{8D3064D8-4A9C-4030-84CC-44A46E978ED2}" presName="node" presStyleLbl="node1" presStyleIdx="1" presStyleCnt="2" custLinFactNeighborX="2180" custLinFactNeighborY="-1535">
        <dgm:presLayoutVars>
          <dgm:bulletEnabled val="1"/>
        </dgm:presLayoutVars>
      </dgm:prSet>
      <dgm:spPr/>
      <dgm:t>
        <a:bodyPr/>
        <a:lstStyle/>
        <a:p>
          <a:endParaRPr lang="es-ES"/>
        </a:p>
      </dgm:t>
    </dgm:pt>
  </dgm:ptLst>
  <dgm:cxnLst>
    <dgm:cxn modelId="{B9728C04-925C-4E83-BA02-A03E45FC6FD8}" type="presOf" srcId="{83D46D78-5374-4CEE-A0A4-CF834CD2719E}" destId="{DA8AE348-211B-4791-83BF-16A320496402}" srcOrd="0" destOrd="0" presId="urn:microsoft.com/office/officeart/2005/8/layout/default"/>
    <dgm:cxn modelId="{961DA3DD-8CB5-4F9D-BD68-4C54790EB798}" type="presOf" srcId="{2AB03B57-1CEF-4E8F-BE76-F58DD0BECCC0}" destId="{6482811A-416C-4141-967D-2279E00CF739}" srcOrd="0" destOrd="0" presId="urn:microsoft.com/office/officeart/2005/8/layout/default"/>
    <dgm:cxn modelId="{D9D38DDE-2125-4C1B-A94F-CE403A99132B}" srcId="{2AB03B57-1CEF-4E8F-BE76-F58DD0BECCC0}" destId="{83D46D78-5374-4CEE-A0A4-CF834CD2719E}" srcOrd="0" destOrd="0" parTransId="{435E9BBA-4148-4985-9F22-7398F7B8BCA1}" sibTransId="{9316A7D3-6E55-4823-8011-6A851E2A2661}"/>
    <dgm:cxn modelId="{8FE620E1-98E7-42E3-82C7-1225DFB9B77B}" type="presOf" srcId="{8D3064D8-4A9C-4030-84CC-44A46E978ED2}" destId="{486DD928-C646-4E66-96AB-F846270121D5}" srcOrd="0" destOrd="0" presId="urn:microsoft.com/office/officeart/2005/8/layout/default"/>
    <dgm:cxn modelId="{FCDD48BE-6249-4573-B7BD-7996C833A9F1}" srcId="{2AB03B57-1CEF-4E8F-BE76-F58DD0BECCC0}" destId="{8D3064D8-4A9C-4030-84CC-44A46E978ED2}" srcOrd="1" destOrd="0" parTransId="{E061BF85-8EC3-4D59-89CE-90B80687D749}" sibTransId="{2AD8051D-C97E-4F98-81CE-A0F60105D7F6}"/>
    <dgm:cxn modelId="{C8FA92A0-450B-4A28-AE57-C785F1C1B735}" type="presParOf" srcId="{6482811A-416C-4141-967D-2279E00CF739}" destId="{DA8AE348-211B-4791-83BF-16A320496402}" srcOrd="0" destOrd="0" presId="urn:microsoft.com/office/officeart/2005/8/layout/default"/>
    <dgm:cxn modelId="{A49D7657-A364-4FE0-84FC-032BF4825761}" type="presParOf" srcId="{6482811A-416C-4141-967D-2279E00CF739}" destId="{99B8B43D-ADE5-4467-BDC4-ACBEE8FCF861}" srcOrd="1" destOrd="0" presId="urn:microsoft.com/office/officeart/2005/8/layout/default"/>
    <dgm:cxn modelId="{B344B1FB-4CCB-4490-8B58-C5D1C85CE319}" type="presParOf" srcId="{6482811A-416C-4141-967D-2279E00CF739}" destId="{486DD928-C646-4E66-96AB-F846270121D5}" srcOrd="2" destOrd="0" presId="urn:microsoft.com/office/officeart/2005/8/layout/default"/>
  </dgm:cxnLst>
  <dgm:bg>
    <a:solidFill>
      <a:srgbClr val="AAC6B5"/>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5671D7-5304-46AB-9501-E274519CBAF7}"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S"/>
        </a:p>
      </dgm:t>
    </dgm:pt>
    <dgm:pt modelId="{8BEA5E84-077A-4277-B26C-E17F68394F27}">
      <dgm:prSet phldrT="[Texto]" custT="1"/>
      <dgm:spPr/>
      <dgm:t>
        <a:bodyPr/>
        <a:lstStyle/>
        <a:p>
          <a:r>
            <a:rPr lang="es-EC" sz="1800" dirty="0" smtClean="0">
              <a:solidFill>
                <a:schemeClr val="bg1"/>
              </a:solidFill>
            </a:rPr>
            <a:t>HIPÓTESIS GENERAL</a:t>
          </a:r>
          <a:endParaRPr lang="es-ES" sz="1800" dirty="0">
            <a:solidFill>
              <a:schemeClr val="bg1"/>
            </a:solidFill>
          </a:endParaRPr>
        </a:p>
      </dgm:t>
    </dgm:pt>
    <dgm:pt modelId="{72E3E661-64E3-4027-B0B7-DE21AA9C761A}" type="parTrans" cxnId="{3B804855-C06C-4601-8EEF-FF4AC3F157E1}">
      <dgm:prSet/>
      <dgm:spPr/>
      <dgm:t>
        <a:bodyPr/>
        <a:lstStyle/>
        <a:p>
          <a:endParaRPr lang="es-ES" sz="1800">
            <a:solidFill>
              <a:schemeClr val="tx1"/>
            </a:solidFill>
          </a:endParaRPr>
        </a:p>
      </dgm:t>
    </dgm:pt>
    <dgm:pt modelId="{A3049A78-D75A-43EB-976C-60E108644BDD}" type="sibTrans" cxnId="{3B804855-C06C-4601-8EEF-FF4AC3F157E1}">
      <dgm:prSet/>
      <dgm:spPr/>
      <dgm:t>
        <a:bodyPr/>
        <a:lstStyle/>
        <a:p>
          <a:endParaRPr lang="es-ES" sz="1800">
            <a:solidFill>
              <a:schemeClr val="tx1"/>
            </a:solidFill>
          </a:endParaRPr>
        </a:p>
      </dgm:t>
    </dgm:pt>
    <dgm:pt modelId="{03CE9761-19FB-443E-A44A-E39EC370BFE0}">
      <dgm:prSet phldrT="[Texto]" custT="1"/>
      <dgm:spPr/>
      <dgm:t>
        <a:bodyPr/>
        <a:lstStyle/>
        <a:p>
          <a:r>
            <a:rPr lang="es-EC" sz="1800" dirty="0" smtClean="0"/>
            <a:t>La aplicación de un plan de entrenamiento físico especifico si mejora la efectividad del disparo e incide en el rendimiento deportivo de los deportistas de Tiro Olímpico de Pichincha.  </a:t>
          </a:r>
          <a:endParaRPr lang="es-ES" sz="1800" dirty="0">
            <a:solidFill>
              <a:schemeClr val="tx1"/>
            </a:solidFill>
          </a:endParaRPr>
        </a:p>
      </dgm:t>
    </dgm:pt>
    <dgm:pt modelId="{0B4E202D-9F74-43BC-B959-4871C216BE9E}" type="parTrans" cxnId="{CD1F67E0-34EF-44AC-9FEF-308459CA31AF}">
      <dgm:prSet/>
      <dgm:spPr/>
      <dgm:t>
        <a:bodyPr/>
        <a:lstStyle/>
        <a:p>
          <a:endParaRPr lang="es-ES" sz="1800">
            <a:solidFill>
              <a:schemeClr val="tx1"/>
            </a:solidFill>
          </a:endParaRPr>
        </a:p>
      </dgm:t>
    </dgm:pt>
    <dgm:pt modelId="{04A16AB0-FB73-4CA4-AFF2-011E6322B6BF}" type="sibTrans" cxnId="{CD1F67E0-34EF-44AC-9FEF-308459CA31AF}">
      <dgm:prSet/>
      <dgm:spPr/>
      <dgm:t>
        <a:bodyPr/>
        <a:lstStyle/>
        <a:p>
          <a:endParaRPr lang="es-ES" sz="1800">
            <a:solidFill>
              <a:schemeClr val="tx1"/>
            </a:solidFill>
          </a:endParaRPr>
        </a:p>
      </dgm:t>
    </dgm:pt>
    <dgm:pt modelId="{7F0E4FCE-621B-4A58-93C2-ADAAE81D5107}">
      <dgm:prSet phldrT="[Texto]" custT="1"/>
      <dgm:spPr/>
      <dgm:t>
        <a:bodyPr/>
        <a:lstStyle/>
        <a:p>
          <a:r>
            <a:rPr lang="es-EC" sz="1800" b="1" dirty="0" smtClean="0">
              <a:solidFill>
                <a:schemeClr val="tx1"/>
              </a:solidFill>
            </a:rPr>
            <a:t>HIPÓTESIS ALTERNATIVAS. </a:t>
          </a:r>
          <a:endParaRPr lang="es-ES" sz="1800" dirty="0">
            <a:solidFill>
              <a:schemeClr val="tx1"/>
            </a:solidFill>
          </a:endParaRPr>
        </a:p>
      </dgm:t>
    </dgm:pt>
    <dgm:pt modelId="{0864B55D-188F-4FB8-9F32-FE029331BDD3}" type="parTrans" cxnId="{ABF34993-3538-4051-A043-11F00EBB5E7B}">
      <dgm:prSet/>
      <dgm:spPr/>
      <dgm:t>
        <a:bodyPr/>
        <a:lstStyle/>
        <a:p>
          <a:endParaRPr lang="es-ES" sz="1800">
            <a:solidFill>
              <a:schemeClr val="tx1"/>
            </a:solidFill>
          </a:endParaRPr>
        </a:p>
      </dgm:t>
    </dgm:pt>
    <dgm:pt modelId="{4E900D43-B4E1-4B97-BCB3-06C360C86A26}" type="sibTrans" cxnId="{ABF34993-3538-4051-A043-11F00EBB5E7B}">
      <dgm:prSet/>
      <dgm:spPr/>
      <dgm:t>
        <a:bodyPr/>
        <a:lstStyle/>
        <a:p>
          <a:endParaRPr lang="es-ES" sz="1800">
            <a:solidFill>
              <a:schemeClr val="tx1"/>
            </a:solidFill>
          </a:endParaRPr>
        </a:p>
      </dgm:t>
    </dgm:pt>
    <dgm:pt modelId="{E0750AFE-D63E-4FA6-AB81-7928605A7EA6}">
      <dgm:prSet phldrT="[Texto]" custT="1"/>
      <dgm:spPr/>
      <dgm:t>
        <a:bodyPr/>
        <a:lstStyle/>
        <a:p>
          <a:r>
            <a:rPr lang="es-EC" sz="1800" dirty="0" smtClean="0"/>
            <a:t>La aplicación de un plan de entrenamiento reduce la efectividad del disparo de los tiradores.</a:t>
          </a:r>
          <a:endParaRPr lang="es-ES" sz="1800" dirty="0">
            <a:solidFill>
              <a:schemeClr val="tx1"/>
            </a:solidFill>
          </a:endParaRPr>
        </a:p>
      </dgm:t>
    </dgm:pt>
    <dgm:pt modelId="{855CC1D0-0F98-4F07-B73C-18CD3A335447}" type="parTrans" cxnId="{EA175900-BAE6-4D13-BADF-D911F848B0A9}">
      <dgm:prSet/>
      <dgm:spPr/>
      <dgm:t>
        <a:bodyPr/>
        <a:lstStyle/>
        <a:p>
          <a:endParaRPr lang="es-ES" sz="1800">
            <a:solidFill>
              <a:schemeClr val="tx1"/>
            </a:solidFill>
          </a:endParaRPr>
        </a:p>
      </dgm:t>
    </dgm:pt>
    <dgm:pt modelId="{1965F30E-980F-4562-8208-4C72AE524379}" type="sibTrans" cxnId="{EA175900-BAE6-4D13-BADF-D911F848B0A9}">
      <dgm:prSet/>
      <dgm:spPr/>
      <dgm:t>
        <a:bodyPr/>
        <a:lstStyle/>
        <a:p>
          <a:endParaRPr lang="es-ES" sz="1800">
            <a:solidFill>
              <a:schemeClr val="tx1"/>
            </a:solidFill>
          </a:endParaRPr>
        </a:p>
      </dgm:t>
    </dgm:pt>
    <dgm:pt modelId="{151F3167-56C1-4EFB-A741-7F753AE313F6}">
      <dgm:prSet phldrT="[Texto]" custT="1"/>
      <dgm:spPr/>
      <dgm:t>
        <a:bodyPr/>
        <a:lstStyle/>
        <a:p>
          <a:r>
            <a:rPr lang="es-EC" sz="1800" b="1" dirty="0" smtClean="0">
              <a:solidFill>
                <a:schemeClr val="tx1"/>
              </a:solidFill>
            </a:rPr>
            <a:t>HIPÓTESIS NULA</a:t>
          </a:r>
          <a:endParaRPr lang="es-ES" sz="1800" dirty="0">
            <a:solidFill>
              <a:schemeClr val="tx1"/>
            </a:solidFill>
          </a:endParaRPr>
        </a:p>
      </dgm:t>
    </dgm:pt>
    <dgm:pt modelId="{01226D5A-C3C1-4D77-AACE-C42ECDC220EC}" type="parTrans" cxnId="{94148FAF-F2A3-4A42-B7B3-FC7DA5D4C8DF}">
      <dgm:prSet/>
      <dgm:spPr/>
      <dgm:t>
        <a:bodyPr/>
        <a:lstStyle/>
        <a:p>
          <a:endParaRPr lang="es-ES" sz="1800">
            <a:solidFill>
              <a:schemeClr val="tx1"/>
            </a:solidFill>
          </a:endParaRPr>
        </a:p>
      </dgm:t>
    </dgm:pt>
    <dgm:pt modelId="{3DBEC2C9-FF3F-4128-A762-A7A5EAEC1CDF}" type="sibTrans" cxnId="{94148FAF-F2A3-4A42-B7B3-FC7DA5D4C8DF}">
      <dgm:prSet/>
      <dgm:spPr/>
      <dgm:t>
        <a:bodyPr/>
        <a:lstStyle/>
        <a:p>
          <a:endParaRPr lang="es-ES" sz="1800">
            <a:solidFill>
              <a:schemeClr val="tx1"/>
            </a:solidFill>
          </a:endParaRPr>
        </a:p>
      </dgm:t>
    </dgm:pt>
    <dgm:pt modelId="{4628B5F9-A504-49C3-80E1-CD14ADF14012}">
      <dgm:prSet phldrT="[Texto]" custT="1"/>
      <dgm:spPr/>
      <dgm:t>
        <a:bodyPr/>
        <a:lstStyle/>
        <a:p>
          <a:r>
            <a:rPr lang="es-EC" sz="1800" dirty="0" smtClean="0"/>
            <a:t>La aplicación de  una plan de entrenamiento </a:t>
          </a:r>
          <a:r>
            <a:rPr lang="es-EC" sz="1800" b="1" dirty="0" smtClean="0"/>
            <a:t>NO</a:t>
          </a:r>
          <a:r>
            <a:rPr lang="es-EC" sz="1800" dirty="0" smtClean="0"/>
            <a:t> mejora la efectividad del disparo de los deportistas de Tiro Olímpico de Pichincha  </a:t>
          </a:r>
          <a:endParaRPr lang="es-ES" sz="1800" dirty="0">
            <a:solidFill>
              <a:schemeClr val="tx1"/>
            </a:solidFill>
          </a:endParaRPr>
        </a:p>
      </dgm:t>
    </dgm:pt>
    <dgm:pt modelId="{4115D2CD-6C6A-4F74-959D-A698A7BF3D22}" type="parTrans" cxnId="{7631B048-C592-49FF-9457-2CBDD82D62D0}">
      <dgm:prSet/>
      <dgm:spPr/>
      <dgm:t>
        <a:bodyPr/>
        <a:lstStyle/>
        <a:p>
          <a:endParaRPr lang="es-ES" sz="1800">
            <a:solidFill>
              <a:schemeClr val="tx1"/>
            </a:solidFill>
          </a:endParaRPr>
        </a:p>
      </dgm:t>
    </dgm:pt>
    <dgm:pt modelId="{E8D49FDC-E21F-42FD-B59D-F39136616A70}" type="sibTrans" cxnId="{7631B048-C592-49FF-9457-2CBDD82D62D0}">
      <dgm:prSet/>
      <dgm:spPr/>
      <dgm:t>
        <a:bodyPr/>
        <a:lstStyle/>
        <a:p>
          <a:endParaRPr lang="es-ES" sz="1800">
            <a:solidFill>
              <a:schemeClr val="tx1"/>
            </a:solidFill>
          </a:endParaRPr>
        </a:p>
      </dgm:t>
    </dgm:pt>
    <dgm:pt modelId="{41018A55-0DFA-4183-A987-1E118CEDC175}">
      <dgm:prSet custT="1"/>
      <dgm:spPr/>
      <dgm:t>
        <a:bodyPr/>
        <a:lstStyle/>
        <a:p>
          <a:r>
            <a:rPr lang="es-EC" sz="1800" dirty="0" smtClean="0"/>
            <a:t>La falta de un plan de entrenamiento  física disminuye la calidad de ejecución de la técnica de los deportistas.</a:t>
          </a:r>
          <a:endParaRPr lang="es-ES" sz="1800" dirty="0"/>
        </a:p>
      </dgm:t>
    </dgm:pt>
    <dgm:pt modelId="{0EB9386F-6243-4F6F-B235-65B66A5730C4}" type="parTrans" cxnId="{48CD0448-34CF-429F-B728-C1F97E038C66}">
      <dgm:prSet/>
      <dgm:spPr/>
      <dgm:t>
        <a:bodyPr/>
        <a:lstStyle/>
        <a:p>
          <a:endParaRPr lang="es-ES"/>
        </a:p>
      </dgm:t>
    </dgm:pt>
    <dgm:pt modelId="{B3EE330B-617A-4651-839A-BFFF868F4F4F}" type="sibTrans" cxnId="{48CD0448-34CF-429F-B728-C1F97E038C66}">
      <dgm:prSet/>
      <dgm:spPr/>
      <dgm:t>
        <a:bodyPr/>
        <a:lstStyle/>
        <a:p>
          <a:endParaRPr lang="es-ES"/>
        </a:p>
      </dgm:t>
    </dgm:pt>
    <dgm:pt modelId="{12F2BEAF-3C05-4C6B-A2A0-04BEFFBFA2A5}">
      <dgm:prSet phldrT="[Texto]" custT="1"/>
      <dgm:spPr/>
      <dgm:t>
        <a:bodyPr/>
        <a:lstStyle/>
        <a:p>
          <a:endParaRPr lang="es-ES" sz="1800" dirty="0">
            <a:solidFill>
              <a:schemeClr val="tx1"/>
            </a:solidFill>
          </a:endParaRPr>
        </a:p>
      </dgm:t>
    </dgm:pt>
    <dgm:pt modelId="{FB9FD0E3-86F5-49D9-AA3D-EFD50C4DE24D}" type="parTrans" cxnId="{3973E28F-37E3-48C6-8829-06288A489A78}">
      <dgm:prSet/>
      <dgm:spPr/>
    </dgm:pt>
    <dgm:pt modelId="{7B51AB0B-1DE5-410B-94D8-5304290FFEDF}" type="sibTrans" cxnId="{3973E28F-37E3-48C6-8829-06288A489A78}">
      <dgm:prSet/>
      <dgm:spPr/>
    </dgm:pt>
    <dgm:pt modelId="{BB2184D0-B1B2-44C0-8133-E239CB530052}" type="pres">
      <dgm:prSet presAssocID="{1E5671D7-5304-46AB-9501-E274519CBAF7}" presName="linearFlow" presStyleCnt="0">
        <dgm:presLayoutVars>
          <dgm:dir/>
          <dgm:animLvl val="lvl"/>
          <dgm:resizeHandles val="exact"/>
        </dgm:presLayoutVars>
      </dgm:prSet>
      <dgm:spPr/>
      <dgm:t>
        <a:bodyPr/>
        <a:lstStyle/>
        <a:p>
          <a:endParaRPr lang="es-ES"/>
        </a:p>
      </dgm:t>
    </dgm:pt>
    <dgm:pt modelId="{A0DFF086-B755-4F71-BE45-3169070D9890}" type="pres">
      <dgm:prSet presAssocID="{8BEA5E84-077A-4277-B26C-E17F68394F27}" presName="composite" presStyleCnt="0"/>
      <dgm:spPr/>
      <dgm:t>
        <a:bodyPr/>
        <a:lstStyle/>
        <a:p>
          <a:endParaRPr lang="es-ES"/>
        </a:p>
      </dgm:t>
    </dgm:pt>
    <dgm:pt modelId="{8910FEA2-45D6-455A-9440-9A5779C0ECC3}" type="pres">
      <dgm:prSet presAssocID="{8BEA5E84-077A-4277-B26C-E17F68394F27}" presName="parentText" presStyleLbl="alignNode1" presStyleIdx="0" presStyleCnt="3">
        <dgm:presLayoutVars>
          <dgm:chMax val="1"/>
          <dgm:bulletEnabled val="1"/>
        </dgm:presLayoutVars>
      </dgm:prSet>
      <dgm:spPr/>
      <dgm:t>
        <a:bodyPr/>
        <a:lstStyle/>
        <a:p>
          <a:endParaRPr lang="es-ES"/>
        </a:p>
      </dgm:t>
    </dgm:pt>
    <dgm:pt modelId="{D66C5167-54A3-44E1-935C-3720D8A69CDB}" type="pres">
      <dgm:prSet presAssocID="{8BEA5E84-077A-4277-B26C-E17F68394F27}" presName="descendantText" presStyleLbl="alignAcc1" presStyleIdx="0" presStyleCnt="3" custLinFactNeighborY="-732">
        <dgm:presLayoutVars>
          <dgm:bulletEnabled val="1"/>
        </dgm:presLayoutVars>
      </dgm:prSet>
      <dgm:spPr/>
      <dgm:t>
        <a:bodyPr/>
        <a:lstStyle/>
        <a:p>
          <a:endParaRPr lang="es-ES"/>
        </a:p>
      </dgm:t>
    </dgm:pt>
    <dgm:pt modelId="{02E7ED23-41E2-4AA0-93E2-830CF02A94B4}" type="pres">
      <dgm:prSet presAssocID="{A3049A78-D75A-43EB-976C-60E108644BDD}" presName="sp" presStyleCnt="0"/>
      <dgm:spPr/>
      <dgm:t>
        <a:bodyPr/>
        <a:lstStyle/>
        <a:p>
          <a:endParaRPr lang="es-ES"/>
        </a:p>
      </dgm:t>
    </dgm:pt>
    <dgm:pt modelId="{FD1A3A5A-3610-4BC3-B3A7-8033543CACD6}" type="pres">
      <dgm:prSet presAssocID="{7F0E4FCE-621B-4A58-93C2-ADAAE81D5107}" presName="composite" presStyleCnt="0"/>
      <dgm:spPr/>
      <dgm:t>
        <a:bodyPr/>
        <a:lstStyle/>
        <a:p>
          <a:endParaRPr lang="es-ES"/>
        </a:p>
      </dgm:t>
    </dgm:pt>
    <dgm:pt modelId="{70A5A1CD-FC35-469F-80A8-9D7339CEE518}" type="pres">
      <dgm:prSet presAssocID="{7F0E4FCE-621B-4A58-93C2-ADAAE81D5107}" presName="parentText" presStyleLbl="alignNode1" presStyleIdx="1" presStyleCnt="3">
        <dgm:presLayoutVars>
          <dgm:chMax val="1"/>
          <dgm:bulletEnabled val="1"/>
        </dgm:presLayoutVars>
      </dgm:prSet>
      <dgm:spPr/>
      <dgm:t>
        <a:bodyPr/>
        <a:lstStyle/>
        <a:p>
          <a:endParaRPr lang="es-ES"/>
        </a:p>
      </dgm:t>
    </dgm:pt>
    <dgm:pt modelId="{E8FB8363-766F-4173-8B15-7EAB04BCB78A}" type="pres">
      <dgm:prSet presAssocID="{7F0E4FCE-621B-4A58-93C2-ADAAE81D5107}" presName="descendantText" presStyleLbl="alignAcc1" presStyleIdx="1" presStyleCnt="3" custScaleY="154023">
        <dgm:presLayoutVars>
          <dgm:bulletEnabled val="1"/>
        </dgm:presLayoutVars>
      </dgm:prSet>
      <dgm:spPr/>
      <dgm:t>
        <a:bodyPr/>
        <a:lstStyle/>
        <a:p>
          <a:endParaRPr lang="es-ES"/>
        </a:p>
      </dgm:t>
    </dgm:pt>
    <dgm:pt modelId="{C517E9C2-6709-45A9-9121-161E8B55E76A}" type="pres">
      <dgm:prSet presAssocID="{4E900D43-B4E1-4B97-BCB3-06C360C86A26}" presName="sp" presStyleCnt="0"/>
      <dgm:spPr/>
      <dgm:t>
        <a:bodyPr/>
        <a:lstStyle/>
        <a:p>
          <a:endParaRPr lang="es-ES"/>
        </a:p>
      </dgm:t>
    </dgm:pt>
    <dgm:pt modelId="{69032F93-8597-4DCF-9609-58D55699F385}" type="pres">
      <dgm:prSet presAssocID="{151F3167-56C1-4EFB-A741-7F753AE313F6}" presName="composite" presStyleCnt="0"/>
      <dgm:spPr/>
      <dgm:t>
        <a:bodyPr/>
        <a:lstStyle/>
        <a:p>
          <a:endParaRPr lang="es-ES"/>
        </a:p>
      </dgm:t>
    </dgm:pt>
    <dgm:pt modelId="{10F37A97-E9FE-44B9-8BCE-AEDDB4F80730}" type="pres">
      <dgm:prSet presAssocID="{151F3167-56C1-4EFB-A741-7F753AE313F6}" presName="parentText" presStyleLbl="alignNode1" presStyleIdx="2" presStyleCnt="3">
        <dgm:presLayoutVars>
          <dgm:chMax val="1"/>
          <dgm:bulletEnabled val="1"/>
        </dgm:presLayoutVars>
      </dgm:prSet>
      <dgm:spPr/>
      <dgm:t>
        <a:bodyPr/>
        <a:lstStyle/>
        <a:p>
          <a:endParaRPr lang="es-ES"/>
        </a:p>
      </dgm:t>
    </dgm:pt>
    <dgm:pt modelId="{2592C653-7E5A-4510-80D1-6179E84AE268}" type="pres">
      <dgm:prSet presAssocID="{151F3167-56C1-4EFB-A741-7F753AE313F6}" presName="descendantText" presStyleLbl="alignAcc1" presStyleIdx="2" presStyleCnt="3">
        <dgm:presLayoutVars>
          <dgm:bulletEnabled val="1"/>
        </dgm:presLayoutVars>
      </dgm:prSet>
      <dgm:spPr/>
      <dgm:t>
        <a:bodyPr/>
        <a:lstStyle/>
        <a:p>
          <a:endParaRPr lang="es-ES"/>
        </a:p>
      </dgm:t>
    </dgm:pt>
  </dgm:ptLst>
  <dgm:cxnLst>
    <dgm:cxn modelId="{CE4E7A6B-B435-474A-80FE-AA53EDBC48E4}" type="presOf" srcId="{7F0E4FCE-621B-4A58-93C2-ADAAE81D5107}" destId="{70A5A1CD-FC35-469F-80A8-9D7339CEE518}" srcOrd="0" destOrd="0" presId="urn:microsoft.com/office/officeart/2005/8/layout/chevron2"/>
    <dgm:cxn modelId="{E5A907EE-3166-4C51-9277-C1B757D1E9D0}" type="presOf" srcId="{12F2BEAF-3C05-4C6B-A2A0-04BEFFBFA2A5}" destId="{E8FB8363-766F-4173-8B15-7EAB04BCB78A}" srcOrd="0" destOrd="1" presId="urn:microsoft.com/office/officeart/2005/8/layout/chevron2"/>
    <dgm:cxn modelId="{005FF7D2-0B0F-48F2-B61B-397B38D13093}" type="presOf" srcId="{E0750AFE-D63E-4FA6-AB81-7928605A7EA6}" destId="{E8FB8363-766F-4173-8B15-7EAB04BCB78A}" srcOrd="0" destOrd="0" presId="urn:microsoft.com/office/officeart/2005/8/layout/chevron2"/>
    <dgm:cxn modelId="{2C2C3F33-C93E-4926-8BE4-1D3E51193CEC}" type="presOf" srcId="{03CE9761-19FB-443E-A44A-E39EC370BFE0}" destId="{D66C5167-54A3-44E1-935C-3720D8A69CDB}" srcOrd="0" destOrd="0" presId="urn:microsoft.com/office/officeart/2005/8/layout/chevron2"/>
    <dgm:cxn modelId="{AE07AEE9-6750-4BE2-B916-91A06C129707}" type="presOf" srcId="{8BEA5E84-077A-4277-B26C-E17F68394F27}" destId="{8910FEA2-45D6-455A-9440-9A5779C0ECC3}" srcOrd="0" destOrd="0" presId="urn:microsoft.com/office/officeart/2005/8/layout/chevron2"/>
    <dgm:cxn modelId="{EA175900-BAE6-4D13-BADF-D911F848B0A9}" srcId="{7F0E4FCE-621B-4A58-93C2-ADAAE81D5107}" destId="{E0750AFE-D63E-4FA6-AB81-7928605A7EA6}" srcOrd="0" destOrd="0" parTransId="{855CC1D0-0F98-4F07-B73C-18CD3A335447}" sibTransId="{1965F30E-980F-4562-8208-4C72AE524379}"/>
    <dgm:cxn modelId="{CD1F67E0-34EF-44AC-9FEF-308459CA31AF}" srcId="{8BEA5E84-077A-4277-B26C-E17F68394F27}" destId="{03CE9761-19FB-443E-A44A-E39EC370BFE0}" srcOrd="0" destOrd="0" parTransId="{0B4E202D-9F74-43BC-B959-4871C216BE9E}" sibTransId="{04A16AB0-FB73-4CA4-AFF2-011E6322B6BF}"/>
    <dgm:cxn modelId="{9F82E9D9-9E78-4025-992E-2B1465524520}" type="presOf" srcId="{4628B5F9-A504-49C3-80E1-CD14ADF14012}" destId="{2592C653-7E5A-4510-80D1-6179E84AE268}" srcOrd="0" destOrd="0" presId="urn:microsoft.com/office/officeart/2005/8/layout/chevron2"/>
    <dgm:cxn modelId="{7631B048-C592-49FF-9457-2CBDD82D62D0}" srcId="{151F3167-56C1-4EFB-A741-7F753AE313F6}" destId="{4628B5F9-A504-49C3-80E1-CD14ADF14012}" srcOrd="0" destOrd="0" parTransId="{4115D2CD-6C6A-4F74-959D-A698A7BF3D22}" sibTransId="{E8D49FDC-E21F-42FD-B59D-F39136616A70}"/>
    <dgm:cxn modelId="{2F548B59-5B1C-44DA-8DAE-AC4552498D5D}" type="presOf" srcId="{1E5671D7-5304-46AB-9501-E274519CBAF7}" destId="{BB2184D0-B1B2-44C0-8133-E239CB530052}" srcOrd="0" destOrd="0" presId="urn:microsoft.com/office/officeart/2005/8/layout/chevron2"/>
    <dgm:cxn modelId="{3973E28F-37E3-48C6-8829-06288A489A78}" srcId="{7F0E4FCE-621B-4A58-93C2-ADAAE81D5107}" destId="{12F2BEAF-3C05-4C6B-A2A0-04BEFFBFA2A5}" srcOrd="1" destOrd="0" parTransId="{FB9FD0E3-86F5-49D9-AA3D-EFD50C4DE24D}" sibTransId="{7B51AB0B-1DE5-410B-94D8-5304290FFEDF}"/>
    <dgm:cxn modelId="{94148FAF-F2A3-4A42-B7B3-FC7DA5D4C8DF}" srcId="{1E5671D7-5304-46AB-9501-E274519CBAF7}" destId="{151F3167-56C1-4EFB-A741-7F753AE313F6}" srcOrd="2" destOrd="0" parTransId="{01226D5A-C3C1-4D77-AACE-C42ECDC220EC}" sibTransId="{3DBEC2C9-FF3F-4128-A762-A7A5EAEC1CDF}"/>
    <dgm:cxn modelId="{ABF34993-3538-4051-A043-11F00EBB5E7B}" srcId="{1E5671D7-5304-46AB-9501-E274519CBAF7}" destId="{7F0E4FCE-621B-4A58-93C2-ADAAE81D5107}" srcOrd="1" destOrd="0" parTransId="{0864B55D-188F-4FB8-9F32-FE029331BDD3}" sibTransId="{4E900D43-B4E1-4B97-BCB3-06C360C86A26}"/>
    <dgm:cxn modelId="{48CD0448-34CF-429F-B728-C1F97E038C66}" srcId="{7F0E4FCE-621B-4A58-93C2-ADAAE81D5107}" destId="{41018A55-0DFA-4183-A987-1E118CEDC175}" srcOrd="2" destOrd="0" parTransId="{0EB9386F-6243-4F6F-B235-65B66A5730C4}" sibTransId="{B3EE330B-617A-4651-839A-BFFF868F4F4F}"/>
    <dgm:cxn modelId="{3B804855-C06C-4601-8EEF-FF4AC3F157E1}" srcId="{1E5671D7-5304-46AB-9501-E274519CBAF7}" destId="{8BEA5E84-077A-4277-B26C-E17F68394F27}" srcOrd="0" destOrd="0" parTransId="{72E3E661-64E3-4027-B0B7-DE21AA9C761A}" sibTransId="{A3049A78-D75A-43EB-976C-60E108644BDD}"/>
    <dgm:cxn modelId="{9FB2DCF8-7B98-4BEF-B1EB-3ADA50257E30}" type="presOf" srcId="{41018A55-0DFA-4183-A987-1E118CEDC175}" destId="{E8FB8363-766F-4173-8B15-7EAB04BCB78A}" srcOrd="0" destOrd="2" presId="urn:microsoft.com/office/officeart/2005/8/layout/chevron2"/>
    <dgm:cxn modelId="{6DCB7B0C-0E78-4959-B1F6-D373F0324EB4}" type="presOf" srcId="{151F3167-56C1-4EFB-A741-7F753AE313F6}" destId="{10F37A97-E9FE-44B9-8BCE-AEDDB4F80730}" srcOrd="0" destOrd="0" presId="urn:microsoft.com/office/officeart/2005/8/layout/chevron2"/>
    <dgm:cxn modelId="{BB5502DE-6004-45E9-86C5-FE991370BFC7}" type="presParOf" srcId="{BB2184D0-B1B2-44C0-8133-E239CB530052}" destId="{A0DFF086-B755-4F71-BE45-3169070D9890}" srcOrd="0" destOrd="0" presId="urn:microsoft.com/office/officeart/2005/8/layout/chevron2"/>
    <dgm:cxn modelId="{78A05729-2F8E-4AA4-8FF3-FBC58F7D27A6}" type="presParOf" srcId="{A0DFF086-B755-4F71-BE45-3169070D9890}" destId="{8910FEA2-45D6-455A-9440-9A5779C0ECC3}" srcOrd="0" destOrd="0" presId="urn:microsoft.com/office/officeart/2005/8/layout/chevron2"/>
    <dgm:cxn modelId="{BD961FC7-0D28-41FC-B9AF-B0D840B0A644}" type="presParOf" srcId="{A0DFF086-B755-4F71-BE45-3169070D9890}" destId="{D66C5167-54A3-44E1-935C-3720D8A69CDB}" srcOrd="1" destOrd="0" presId="urn:microsoft.com/office/officeart/2005/8/layout/chevron2"/>
    <dgm:cxn modelId="{E145B2D3-2068-41E6-B869-60DD7E39C49D}" type="presParOf" srcId="{BB2184D0-B1B2-44C0-8133-E239CB530052}" destId="{02E7ED23-41E2-4AA0-93E2-830CF02A94B4}" srcOrd="1" destOrd="0" presId="urn:microsoft.com/office/officeart/2005/8/layout/chevron2"/>
    <dgm:cxn modelId="{3BEE03D7-B916-4D1C-A998-D50E6D4271DF}" type="presParOf" srcId="{BB2184D0-B1B2-44C0-8133-E239CB530052}" destId="{FD1A3A5A-3610-4BC3-B3A7-8033543CACD6}" srcOrd="2" destOrd="0" presId="urn:microsoft.com/office/officeart/2005/8/layout/chevron2"/>
    <dgm:cxn modelId="{E654570B-E62C-47BC-AA92-854552F5AA7E}" type="presParOf" srcId="{FD1A3A5A-3610-4BC3-B3A7-8033543CACD6}" destId="{70A5A1CD-FC35-469F-80A8-9D7339CEE518}" srcOrd="0" destOrd="0" presId="urn:microsoft.com/office/officeart/2005/8/layout/chevron2"/>
    <dgm:cxn modelId="{5FF4C482-4974-415A-B1DA-0418F3C97F33}" type="presParOf" srcId="{FD1A3A5A-3610-4BC3-B3A7-8033543CACD6}" destId="{E8FB8363-766F-4173-8B15-7EAB04BCB78A}" srcOrd="1" destOrd="0" presId="urn:microsoft.com/office/officeart/2005/8/layout/chevron2"/>
    <dgm:cxn modelId="{11D2197C-7E16-48FC-A5A7-1682963EB539}" type="presParOf" srcId="{BB2184D0-B1B2-44C0-8133-E239CB530052}" destId="{C517E9C2-6709-45A9-9121-161E8B55E76A}" srcOrd="3" destOrd="0" presId="urn:microsoft.com/office/officeart/2005/8/layout/chevron2"/>
    <dgm:cxn modelId="{AFA74FD3-E335-48FE-8706-FE3E0B7E2E27}" type="presParOf" srcId="{BB2184D0-B1B2-44C0-8133-E239CB530052}" destId="{69032F93-8597-4DCF-9609-58D55699F385}" srcOrd="4" destOrd="0" presId="urn:microsoft.com/office/officeart/2005/8/layout/chevron2"/>
    <dgm:cxn modelId="{0164497D-B697-4A74-937F-9CD8EFF6BAB8}" type="presParOf" srcId="{69032F93-8597-4DCF-9609-58D55699F385}" destId="{10F37A97-E9FE-44B9-8BCE-AEDDB4F80730}" srcOrd="0" destOrd="0" presId="urn:microsoft.com/office/officeart/2005/8/layout/chevron2"/>
    <dgm:cxn modelId="{D582D6A6-A304-4E9B-890A-15FC96CFF367}" type="presParOf" srcId="{69032F93-8597-4DCF-9609-58D55699F385}" destId="{2592C653-7E5A-4510-80D1-6179E84AE26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1A79E-41C5-474D-87C2-B85585A6CDC8}">
      <dsp:nvSpPr>
        <dsp:cNvPr id="0" name=""/>
        <dsp:cNvSpPr/>
      </dsp:nvSpPr>
      <dsp:spPr>
        <a:xfrm>
          <a:off x="0" y="171834"/>
          <a:ext cx="8424936" cy="1386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71CAE-467A-4E12-8B18-046CF7095543}">
      <dsp:nvSpPr>
        <dsp:cNvPr id="0" name=""/>
        <dsp:cNvSpPr/>
      </dsp:nvSpPr>
      <dsp:spPr>
        <a:xfrm>
          <a:off x="421246" y="210833"/>
          <a:ext cx="5501441" cy="94129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1422400">
            <a:lnSpc>
              <a:spcPct val="90000"/>
            </a:lnSpc>
            <a:spcBef>
              <a:spcPct val="0"/>
            </a:spcBef>
            <a:spcAft>
              <a:spcPct val="35000"/>
            </a:spcAft>
          </a:pPr>
          <a:r>
            <a:rPr lang="es-ES_tradnl" sz="3200" b="1" kern="1200" dirty="0" smtClean="0">
              <a:solidFill>
                <a:schemeClr val="tx1"/>
              </a:solidFill>
              <a:latin typeface="Algerian" pitchFamily="82" charset="0"/>
            </a:rPr>
            <a:t>OBJETIVO GENERAL</a:t>
          </a:r>
          <a:endParaRPr lang="es-ES" sz="3200" b="1" kern="1200" dirty="0">
            <a:solidFill>
              <a:schemeClr val="tx1"/>
            </a:solidFill>
            <a:latin typeface="Algerian" pitchFamily="82" charset="0"/>
          </a:endParaRPr>
        </a:p>
      </dsp:txBody>
      <dsp:txXfrm>
        <a:off x="421246" y="210833"/>
        <a:ext cx="5501441" cy="941298"/>
      </dsp:txXfrm>
    </dsp:sp>
    <dsp:sp modelId="{27000946-4405-4E06-854A-0F8B85F3DAFC}">
      <dsp:nvSpPr>
        <dsp:cNvPr id="0" name=""/>
        <dsp:cNvSpPr/>
      </dsp:nvSpPr>
      <dsp:spPr>
        <a:xfrm>
          <a:off x="0" y="3628000"/>
          <a:ext cx="8424936" cy="1386000"/>
        </a:xfrm>
        <a:prstGeom prst="rect">
          <a:avLst/>
        </a:prstGeom>
        <a:solidFill>
          <a:schemeClr val="lt1">
            <a:alpha val="90000"/>
            <a:hueOff val="0"/>
            <a:satOff val="0"/>
            <a:lumOff val="0"/>
            <a:alphaOff val="0"/>
          </a:schemeClr>
        </a:solidFill>
        <a:ln w="25400" cap="flat" cmpd="sng" algn="ctr">
          <a:solidFill>
            <a:schemeClr val="accent5">
              <a:hueOff val="3257024"/>
              <a:satOff val="11196"/>
              <a:lumOff val="-53726"/>
              <a:alphaOff val="0"/>
            </a:schemeClr>
          </a:solidFill>
          <a:prstDash val="solid"/>
        </a:ln>
        <a:effectLst/>
      </dsp:spPr>
      <dsp:style>
        <a:lnRef idx="2">
          <a:scrgbClr r="0" g="0" b="0"/>
        </a:lnRef>
        <a:fillRef idx="1">
          <a:scrgbClr r="0" g="0" b="0"/>
        </a:fillRef>
        <a:effectRef idx="0">
          <a:scrgbClr r="0" g="0" b="0"/>
        </a:effectRef>
        <a:fontRef idx="minor"/>
      </dsp:style>
    </dsp:sp>
    <dsp:sp modelId="{5CC396D5-C965-4DC6-95E0-5A392C7201D2}">
      <dsp:nvSpPr>
        <dsp:cNvPr id="0" name=""/>
        <dsp:cNvSpPr/>
      </dsp:nvSpPr>
      <dsp:spPr>
        <a:xfrm>
          <a:off x="403146" y="1854834"/>
          <a:ext cx="8021604" cy="2584966"/>
        </a:xfrm>
        <a:prstGeom prst="round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1244600">
            <a:lnSpc>
              <a:spcPct val="90000"/>
            </a:lnSpc>
            <a:spcBef>
              <a:spcPct val="0"/>
            </a:spcBef>
            <a:spcAft>
              <a:spcPct val="35000"/>
            </a:spcAft>
          </a:pPr>
          <a:r>
            <a:rPr lang="es-EC" sz="2800" kern="1200" dirty="0" smtClean="0"/>
            <a:t>Aplicar un plan de Entrenamiento Físico encaminado a mejorar el desempeño de los tiradores, en sus diferentes competencias que estos tengan a futuro</a:t>
          </a:r>
          <a:endParaRPr lang="es-ES" sz="2800" kern="1200" dirty="0"/>
        </a:p>
      </dsp:txBody>
      <dsp:txXfrm>
        <a:off x="403146" y="1854834"/>
        <a:ext cx="8021604" cy="258496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68D49F-B617-43DB-8CB3-3007420FBB2A}">
      <dsp:nvSpPr>
        <dsp:cNvPr id="0" name=""/>
        <dsp:cNvSpPr/>
      </dsp:nvSpPr>
      <dsp:spPr>
        <a:xfrm>
          <a:off x="0" y="404679"/>
          <a:ext cx="9144000" cy="5715000"/>
        </a:xfrm>
        <a:prstGeom prst="swooshArrow">
          <a:avLst>
            <a:gd name="adj1" fmla="val 25000"/>
            <a:gd name="adj2" fmla="val 25000"/>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0DF4C97-F685-4251-9003-A2B1544C490D}">
      <dsp:nvSpPr>
        <dsp:cNvPr id="0" name=""/>
        <dsp:cNvSpPr/>
      </dsp:nvSpPr>
      <dsp:spPr>
        <a:xfrm>
          <a:off x="900684" y="4821174"/>
          <a:ext cx="210312" cy="2103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70FEE87-C9BE-45AB-B2D9-34E79B2CD4C4}">
      <dsp:nvSpPr>
        <dsp:cNvPr id="0" name=""/>
        <dsp:cNvSpPr/>
      </dsp:nvSpPr>
      <dsp:spPr>
        <a:xfrm>
          <a:off x="1005840" y="4926330"/>
          <a:ext cx="1563624" cy="1360170"/>
        </a:xfrm>
        <a:prstGeom prst="rect">
          <a:avLst/>
        </a:prstGeom>
        <a:noFill/>
        <a:ln>
          <a:solidFill>
            <a:schemeClr val="accent1">
              <a:lumMod val="90000"/>
            </a:schemeClr>
          </a:solidFill>
        </a:ln>
        <a:effectLst/>
      </dsp:spPr>
      <dsp:style>
        <a:lnRef idx="0">
          <a:scrgbClr r="0" g="0" b="0"/>
        </a:lnRef>
        <a:fillRef idx="0">
          <a:scrgbClr r="0" g="0" b="0"/>
        </a:fillRef>
        <a:effectRef idx="0">
          <a:scrgbClr r="0" g="0" b="0"/>
        </a:effectRef>
        <a:fontRef idx="minor"/>
      </dsp:style>
      <dsp:txBody>
        <a:bodyPr spcFirstLastPara="0" vert="horz" wrap="square" lIns="111440" tIns="0" rIns="0" bIns="0" numCol="1" spcCol="1270" anchor="t" anchorCtr="0">
          <a:noAutofit/>
        </a:bodyPr>
        <a:lstStyle/>
        <a:p>
          <a:pPr lvl="0" algn="l" defTabSz="889000">
            <a:lnSpc>
              <a:spcPct val="90000"/>
            </a:lnSpc>
            <a:spcBef>
              <a:spcPct val="0"/>
            </a:spcBef>
            <a:spcAft>
              <a:spcPct val="35000"/>
            </a:spcAft>
          </a:pPr>
          <a:r>
            <a:rPr lang="es-MX" sz="2000" kern="1200" dirty="0" smtClean="0"/>
            <a:t>Se </a:t>
          </a:r>
          <a:r>
            <a:rPr lang="es-MX" sz="1800" kern="1200" dirty="0" smtClean="0"/>
            <a:t>realizaron</a:t>
          </a:r>
          <a:r>
            <a:rPr lang="es-MX" sz="2000" kern="1200" dirty="0" smtClean="0"/>
            <a:t> 18 ejercicios para mejorar la resistencia a la fuerza de los deportistas</a:t>
          </a:r>
          <a:endParaRPr lang="es-ES" sz="2000" kern="1200" dirty="0"/>
        </a:p>
      </dsp:txBody>
      <dsp:txXfrm>
        <a:off x="1005840" y="4926330"/>
        <a:ext cx="1563624" cy="1360170"/>
      </dsp:txXfrm>
    </dsp:sp>
    <dsp:sp modelId="{4FB10272-25FA-41B2-B772-80403EAB3568}">
      <dsp:nvSpPr>
        <dsp:cNvPr id="0" name=""/>
        <dsp:cNvSpPr/>
      </dsp:nvSpPr>
      <dsp:spPr>
        <a:xfrm>
          <a:off x="2386584" y="3491865"/>
          <a:ext cx="365760" cy="3657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A9F8469-F7E3-46C9-B8D2-C01C89652DC4}">
      <dsp:nvSpPr>
        <dsp:cNvPr id="0" name=""/>
        <dsp:cNvSpPr/>
      </dsp:nvSpPr>
      <dsp:spPr>
        <a:xfrm>
          <a:off x="2569464" y="3674745"/>
          <a:ext cx="1920240" cy="2611754"/>
        </a:xfrm>
        <a:prstGeom prst="rect">
          <a:avLst/>
        </a:prstGeom>
        <a:noFill/>
        <a:ln>
          <a:solidFill>
            <a:schemeClr val="accent1">
              <a:lumMod val="90000"/>
            </a:schemeClr>
          </a:solid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889000">
            <a:lnSpc>
              <a:spcPct val="90000"/>
            </a:lnSpc>
            <a:spcBef>
              <a:spcPct val="0"/>
            </a:spcBef>
            <a:spcAft>
              <a:spcPct val="35000"/>
            </a:spcAft>
          </a:pPr>
          <a:r>
            <a:rPr lang="es-MX" sz="2000" kern="1200" dirty="0" smtClean="0"/>
            <a:t>Plan de trabajo tres veces por semana en una duración de 120 minutos</a:t>
          </a:r>
          <a:endParaRPr lang="es-ES" sz="2000" kern="1200" dirty="0"/>
        </a:p>
      </dsp:txBody>
      <dsp:txXfrm>
        <a:off x="2569464" y="3674745"/>
        <a:ext cx="1920240" cy="2611754"/>
      </dsp:txXfrm>
    </dsp:sp>
    <dsp:sp modelId="{B359185C-1012-4C6E-8D0F-67823BFEA198}">
      <dsp:nvSpPr>
        <dsp:cNvPr id="0" name=""/>
        <dsp:cNvSpPr/>
      </dsp:nvSpPr>
      <dsp:spPr>
        <a:xfrm>
          <a:off x="4283964" y="2512314"/>
          <a:ext cx="484632" cy="4846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2FAB391-B686-4D9A-B852-7FAB7B1B7BBE}">
      <dsp:nvSpPr>
        <dsp:cNvPr id="0" name=""/>
        <dsp:cNvSpPr/>
      </dsp:nvSpPr>
      <dsp:spPr>
        <a:xfrm>
          <a:off x="4526280" y="2754630"/>
          <a:ext cx="1920240" cy="3531870"/>
        </a:xfrm>
        <a:prstGeom prst="rect">
          <a:avLst/>
        </a:prstGeom>
        <a:noFill/>
        <a:ln>
          <a:solidFill>
            <a:schemeClr val="accent1">
              <a:lumMod val="90000"/>
            </a:schemeClr>
          </a:solidFill>
        </a:ln>
        <a:effectLst/>
      </dsp:spPr>
      <dsp:style>
        <a:lnRef idx="0">
          <a:scrgbClr r="0" g="0" b="0"/>
        </a:lnRef>
        <a:fillRef idx="0">
          <a:scrgbClr r="0" g="0" b="0"/>
        </a:fillRef>
        <a:effectRef idx="0">
          <a:scrgbClr r="0" g="0" b="0"/>
        </a:effectRef>
        <a:fontRef idx="minor"/>
      </dsp:style>
      <dsp:txBody>
        <a:bodyPr spcFirstLastPara="0" vert="horz" wrap="square" lIns="256796" tIns="0" rIns="0" bIns="0" numCol="1" spcCol="1270" anchor="t" anchorCtr="0">
          <a:noAutofit/>
        </a:bodyPr>
        <a:lstStyle/>
        <a:p>
          <a:pPr lvl="0" algn="l" defTabSz="889000">
            <a:lnSpc>
              <a:spcPct val="90000"/>
            </a:lnSpc>
            <a:spcBef>
              <a:spcPct val="0"/>
            </a:spcBef>
            <a:spcAft>
              <a:spcPct val="35000"/>
            </a:spcAft>
          </a:pPr>
          <a:r>
            <a:rPr lang="es-MX" sz="2000" kern="1200" dirty="0" smtClean="0"/>
            <a:t>Dosificando el trabajo en 15 repeticiones x 4 series x ejercicios </a:t>
          </a:r>
          <a:endParaRPr lang="es-ES" sz="2000" kern="1200" dirty="0"/>
        </a:p>
      </dsp:txBody>
      <dsp:txXfrm>
        <a:off x="4526280" y="2754630"/>
        <a:ext cx="1920240" cy="3531870"/>
      </dsp:txXfrm>
    </dsp:sp>
    <dsp:sp modelId="{3B029DF0-C4EB-4C9C-B230-271D7E1918E2}">
      <dsp:nvSpPr>
        <dsp:cNvPr id="0" name=""/>
        <dsp:cNvSpPr/>
      </dsp:nvSpPr>
      <dsp:spPr>
        <a:xfrm>
          <a:off x="6350508" y="1864233"/>
          <a:ext cx="649224" cy="64922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EB1B091-F616-4C7A-ABCB-00669608AC2F}">
      <dsp:nvSpPr>
        <dsp:cNvPr id="0" name=""/>
        <dsp:cNvSpPr/>
      </dsp:nvSpPr>
      <dsp:spPr>
        <a:xfrm>
          <a:off x="6675120" y="2188845"/>
          <a:ext cx="1920240" cy="4097655"/>
        </a:xfrm>
        <a:prstGeom prst="rect">
          <a:avLst/>
        </a:prstGeom>
        <a:noFill/>
        <a:ln>
          <a:solidFill>
            <a:schemeClr val="accent1">
              <a:lumMod val="90000"/>
            </a:schemeClr>
          </a:solidFill>
        </a:ln>
        <a:effectLst/>
      </dsp:spPr>
      <dsp:style>
        <a:lnRef idx="0">
          <a:scrgbClr r="0" g="0" b="0"/>
        </a:lnRef>
        <a:fillRef idx="0">
          <a:scrgbClr r="0" g="0" b="0"/>
        </a:fillRef>
        <a:effectRef idx="0">
          <a:scrgbClr r="0" g="0" b="0"/>
        </a:effectRef>
        <a:fontRef idx="minor"/>
      </dsp:style>
      <dsp:txBody>
        <a:bodyPr spcFirstLastPara="0" vert="horz" wrap="square" lIns="344010" tIns="0" rIns="0" bIns="0" numCol="1" spcCol="1270" anchor="t" anchorCtr="0">
          <a:noAutofit/>
        </a:bodyPr>
        <a:lstStyle/>
        <a:p>
          <a:pPr lvl="0" algn="l" defTabSz="889000">
            <a:lnSpc>
              <a:spcPct val="90000"/>
            </a:lnSpc>
            <a:spcBef>
              <a:spcPct val="0"/>
            </a:spcBef>
            <a:spcAft>
              <a:spcPct val="35000"/>
            </a:spcAft>
          </a:pPr>
          <a:r>
            <a:rPr lang="es-MX" sz="2000" kern="1200" dirty="0" smtClean="0"/>
            <a:t>La capacidad aeróbica se realizó con una carrera continua comenzando con 15 minutos y llegando alcanzar 45 minutos en total</a:t>
          </a:r>
          <a:endParaRPr lang="es-ES" sz="2000" kern="1200" dirty="0"/>
        </a:p>
      </dsp:txBody>
      <dsp:txXfrm>
        <a:off x="6675120" y="2188845"/>
        <a:ext cx="1920240" cy="40976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D08C04-C11E-42FF-8E09-44E99A3A8258}">
      <dsp:nvSpPr>
        <dsp:cNvPr id="0" name=""/>
        <dsp:cNvSpPr/>
      </dsp:nvSpPr>
      <dsp:spPr>
        <a:xfrm>
          <a:off x="0" y="0"/>
          <a:ext cx="7099988" cy="138255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Medir el nivel de preparación </a:t>
          </a:r>
          <a:r>
            <a:rPr lang="es-EC" sz="2000" kern="1200" dirty="0" smtClean="0">
              <a:solidFill>
                <a:schemeClr val="tx1"/>
              </a:solidFill>
            </a:rPr>
            <a:t>físico </a:t>
          </a:r>
          <a:r>
            <a:rPr lang="es-EC" sz="2000" kern="1200" dirty="0" smtClean="0">
              <a:solidFill>
                <a:schemeClr val="tx1"/>
              </a:solidFill>
            </a:rPr>
            <a:t>de los tiradores. </a:t>
          </a:r>
          <a:endParaRPr lang="es-ES" sz="2000" kern="1200" dirty="0">
            <a:solidFill>
              <a:schemeClr val="tx1"/>
            </a:solidFill>
          </a:endParaRPr>
        </a:p>
      </dsp:txBody>
      <dsp:txXfrm>
        <a:off x="0" y="0"/>
        <a:ext cx="5689092" cy="1382553"/>
      </dsp:txXfrm>
    </dsp:sp>
    <dsp:sp modelId="{D6EFA455-04FB-4E5D-BEA7-6670C8EAE3EF}">
      <dsp:nvSpPr>
        <dsp:cNvPr id="0" name=""/>
        <dsp:cNvSpPr/>
      </dsp:nvSpPr>
      <dsp:spPr>
        <a:xfrm>
          <a:off x="626469" y="1612979"/>
          <a:ext cx="7099988" cy="1382553"/>
        </a:xfrm>
        <a:prstGeom prst="roundRect">
          <a:avLst>
            <a:gd name="adj" fmla="val 10000"/>
          </a:avLst>
        </a:prstGeom>
        <a:gradFill rotWithShape="0">
          <a:gsLst>
            <a:gs pos="0">
              <a:schemeClr val="accent5">
                <a:hueOff val="1628512"/>
                <a:satOff val="5598"/>
                <a:lumOff val="-26863"/>
                <a:alphaOff val="0"/>
                <a:shade val="51000"/>
                <a:satMod val="130000"/>
              </a:schemeClr>
            </a:gs>
            <a:gs pos="80000">
              <a:schemeClr val="accent5">
                <a:hueOff val="1628512"/>
                <a:satOff val="5598"/>
                <a:lumOff val="-26863"/>
                <a:alphaOff val="0"/>
                <a:shade val="93000"/>
                <a:satMod val="130000"/>
              </a:schemeClr>
            </a:gs>
            <a:gs pos="100000">
              <a:schemeClr val="accent5">
                <a:hueOff val="1628512"/>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Medir la efectividad del disparo.</a:t>
          </a:r>
          <a:endParaRPr lang="es-ES" sz="2000" kern="1200" dirty="0">
            <a:solidFill>
              <a:schemeClr val="tx1"/>
            </a:solidFill>
          </a:endParaRPr>
        </a:p>
      </dsp:txBody>
      <dsp:txXfrm>
        <a:off x="626469" y="1612979"/>
        <a:ext cx="5574859" cy="1382553"/>
      </dsp:txXfrm>
    </dsp:sp>
    <dsp:sp modelId="{0E1E5B96-EA66-4520-B850-61D8E4A1B52A}">
      <dsp:nvSpPr>
        <dsp:cNvPr id="0" name=""/>
        <dsp:cNvSpPr/>
      </dsp:nvSpPr>
      <dsp:spPr>
        <a:xfrm>
          <a:off x="1252939" y="3225958"/>
          <a:ext cx="7099988" cy="1382553"/>
        </a:xfrm>
        <a:prstGeom prst="roundRect">
          <a:avLst>
            <a:gd name="adj" fmla="val 10000"/>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Dosificar y aplicar un plan de entrenamiento físico para los deportistas de Tiro Olímpico.</a:t>
          </a:r>
          <a:endParaRPr lang="es-ES" sz="2000" kern="1200" dirty="0">
            <a:solidFill>
              <a:schemeClr val="bg1"/>
            </a:solidFill>
          </a:endParaRPr>
        </a:p>
      </dsp:txBody>
      <dsp:txXfrm>
        <a:off x="1252939" y="3225958"/>
        <a:ext cx="5574859" cy="1382553"/>
      </dsp:txXfrm>
    </dsp:sp>
    <dsp:sp modelId="{82BFD346-B123-48D8-83BD-131E3EC34EE0}">
      <dsp:nvSpPr>
        <dsp:cNvPr id="0" name=""/>
        <dsp:cNvSpPr/>
      </dsp:nvSpPr>
      <dsp:spPr>
        <a:xfrm>
          <a:off x="6201328" y="1048436"/>
          <a:ext cx="898659" cy="898659"/>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S" sz="2000" kern="1200">
            <a:solidFill>
              <a:schemeClr val="tx1"/>
            </a:solidFill>
          </a:endParaRPr>
        </a:p>
      </dsp:txBody>
      <dsp:txXfrm>
        <a:off x="6201328" y="1048436"/>
        <a:ext cx="898659" cy="898659"/>
      </dsp:txXfrm>
    </dsp:sp>
    <dsp:sp modelId="{DDB89657-FF9F-437B-9927-E6FF56967428}">
      <dsp:nvSpPr>
        <dsp:cNvPr id="0" name=""/>
        <dsp:cNvSpPr/>
      </dsp:nvSpPr>
      <dsp:spPr>
        <a:xfrm>
          <a:off x="6827798" y="2652198"/>
          <a:ext cx="898659" cy="898659"/>
        </a:xfrm>
        <a:prstGeom prst="downArrow">
          <a:avLst>
            <a:gd name="adj1" fmla="val 55000"/>
            <a:gd name="adj2" fmla="val 45000"/>
          </a:avLst>
        </a:prstGeom>
        <a:solidFill>
          <a:schemeClr val="accent5">
            <a:tint val="40000"/>
            <a:alpha val="90000"/>
            <a:hueOff val="3245083"/>
            <a:satOff val="-23015"/>
            <a:lumOff val="-13095"/>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S" sz="2000" kern="1200">
            <a:solidFill>
              <a:schemeClr val="tx1"/>
            </a:solidFill>
          </a:endParaRPr>
        </a:p>
      </dsp:txBody>
      <dsp:txXfrm>
        <a:off x="6827798" y="2652198"/>
        <a:ext cx="898659" cy="8986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22B0C-E5D8-4893-8B9B-03337BE818EF}">
      <dsp:nvSpPr>
        <dsp:cNvPr id="0" name=""/>
        <dsp:cNvSpPr/>
      </dsp:nvSpPr>
      <dsp:spPr>
        <a:xfrm>
          <a:off x="1173832" y="0"/>
          <a:ext cx="1828799" cy="1015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Las Capacidades Condicionales </a:t>
          </a:r>
          <a:endParaRPr lang="es-ES" sz="2000" kern="1200" dirty="0"/>
        </a:p>
      </dsp:txBody>
      <dsp:txXfrm>
        <a:off x="1173832" y="0"/>
        <a:ext cx="1828799" cy="1015999"/>
      </dsp:txXfrm>
    </dsp:sp>
    <dsp:sp modelId="{6E11AF02-B863-46DE-8088-E5B0C83DDB10}">
      <dsp:nvSpPr>
        <dsp:cNvPr id="0" name=""/>
        <dsp:cNvSpPr/>
      </dsp:nvSpPr>
      <dsp:spPr>
        <a:xfrm rot="5400000">
          <a:off x="1897732" y="1041399"/>
          <a:ext cx="380999" cy="457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5400000">
        <a:off x="1897732" y="1041399"/>
        <a:ext cx="380999" cy="457199"/>
      </dsp:txXfrm>
    </dsp:sp>
    <dsp:sp modelId="{7E93BB88-D1C1-4AE3-AD39-F63E26B6CCEA}">
      <dsp:nvSpPr>
        <dsp:cNvPr id="0" name=""/>
        <dsp:cNvSpPr/>
      </dsp:nvSpPr>
      <dsp:spPr>
        <a:xfrm>
          <a:off x="1173832" y="1523999"/>
          <a:ext cx="1828799" cy="1015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Capacidades Coordinativas </a:t>
          </a:r>
          <a:endParaRPr lang="es-ES" sz="2000" kern="1200" dirty="0"/>
        </a:p>
      </dsp:txBody>
      <dsp:txXfrm>
        <a:off x="1173832" y="1523999"/>
        <a:ext cx="1828799" cy="1015999"/>
      </dsp:txXfrm>
    </dsp:sp>
    <dsp:sp modelId="{B4746E53-9D3E-49E3-AF3B-7447CB74CF1F}">
      <dsp:nvSpPr>
        <dsp:cNvPr id="0" name=""/>
        <dsp:cNvSpPr/>
      </dsp:nvSpPr>
      <dsp:spPr>
        <a:xfrm rot="5400000">
          <a:off x="1897732" y="2565399"/>
          <a:ext cx="381000" cy="457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5400000">
        <a:off x="1897732" y="2565399"/>
        <a:ext cx="381000" cy="457199"/>
      </dsp:txXfrm>
    </dsp:sp>
    <dsp:sp modelId="{E5DF2AE8-1C24-451B-9596-DA71537408B9}">
      <dsp:nvSpPr>
        <dsp:cNvPr id="0" name=""/>
        <dsp:cNvSpPr/>
      </dsp:nvSpPr>
      <dsp:spPr>
        <a:xfrm>
          <a:off x="1173832" y="3047999"/>
          <a:ext cx="1828799" cy="1015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Flexibilidad.</a:t>
          </a:r>
          <a:endParaRPr lang="es-ES" sz="2000" kern="1200" dirty="0"/>
        </a:p>
      </dsp:txBody>
      <dsp:txXfrm>
        <a:off x="1173832" y="3047999"/>
        <a:ext cx="1828799" cy="10159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D9B5FA-0F3B-4A0D-82BE-5D4FC82DDB3B}">
      <dsp:nvSpPr>
        <dsp:cNvPr id="0" name=""/>
        <dsp:cNvSpPr/>
      </dsp:nvSpPr>
      <dsp:spPr>
        <a:xfrm>
          <a:off x="4120" y="1011016"/>
          <a:ext cx="1779546" cy="132839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ED780890-3041-476D-A567-56D57C0299A9}">
      <dsp:nvSpPr>
        <dsp:cNvPr id="0" name=""/>
        <dsp:cNvSpPr/>
      </dsp:nvSpPr>
      <dsp:spPr>
        <a:xfrm>
          <a:off x="4120" y="2339410"/>
          <a:ext cx="1779546" cy="5712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C" sz="1600" b="1" u="sng" kern="1200" dirty="0" smtClean="0"/>
            <a:t>Fuerza:</a:t>
          </a:r>
          <a:r>
            <a:rPr lang="es-EC" sz="1600" kern="1200" dirty="0" smtClean="0"/>
            <a:t> </a:t>
          </a:r>
          <a:endParaRPr lang="es-ES" sz="1600" kern="1200" dirty="0"/>
        </a:p>
      </dsp:txBody>
      <dsp:txXfrm>
        <a:off x="4120" y="2339410"/>
        <a:ext cx="1253201" cy="571209"/>
      </dsp:txXfrm>
    </dsp:sp>
    <dsp:sp modelId="{67ACB67E-0DE5-4661-81BF-73ED2D2A9F9E}">
      <dsp:nvSpPr>
        <dsp:cNvPr id="0" name=""/>
        <dsp:cNvSpPr/>
      </dsp:nvSpPr>
      <dsp:spPr>
        <a:xfrm>
          <a:off x="1307662" y="2430141"/>
          <a:ext cx="622841" cy="622841"/>
        </a:xfrm>
        <a:prstGeom prst="ellipse">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2D7E7C17-9BA4-479B-ACAE-7A05B3A43BEA}">
      <dsp:nvSpPr>
        <dsp:cNvPr id="0" name=""/>
        <dsp:cNvSpPr/>
      </dsp:nvSpPr>
      <dsp:spPr>
        <a:xfrm>
          <a:off x="2084808" y="1011016"/>
          <a:ext cx="1779546" cy="132839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7200000"/>
              <a:satOff val="-25001"/>
              <a:lumOff val="3000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DB301B30-6AA8-42AB-8A44-D8C02F2A809D}">
      <dsp:nvSpPr>
        <dsp:cNvPr id="0" name=""/>
        <dsp:cNvSpPr/>
      </dsp:nvSpPr>
      <dsp:spPr>
        <a:xfrm>
          <a:off x="2084808" y="2339410"/>
          <a:ext cx="1779546" cy="571209"/>
        </a:xfrm>
        <a:prstGeom prst="rect">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C" sz="1600" b="1" u="sng" kern="1200" dirty="0" smtClean="0">
              <a:solidFill>
                <a:schemeClr val="tx1"/>
              </a:solidFill>
            </a:rPr>
            <a:t>Rapidez</a:t>
          </a:r>
          <a:endParaRPr lang="es-ES" sz="1600" kern="1200" dirty="0">
            <a:solidFill>
              <a:schemeClr val="tx1"/>
            </a:solidFill>
          </a:endParaRPr>
        </a:p>
      </dsp:txBody>
      <dsp:txXfrm>
        <a:off x="2084808" y="2339410"/>
        <a:ext cx="1253201" cy="571209"/>
      </dsp:txXfrm>
    </dsp:sp>
    <dsp:sp modelId="{20CD1BBC-BEC2-4865-A136-0DD55CAE1F43}">
      <dsp:nvSpPr>
        <dsp:cNvPr id="0" name=""/>
        <dsp:cNvSpPr/>
      </dsp:nvSpPr>
      <dsp:spPr>
        <a:xfrm>
          <a:off x="3388350" y="2430141"/>
          <a:ext cx="622841" cy="622841"/>
        </a:xfrm>
        <a:prstGeom prst="ellipse">
          <a:avLst/>
        </a:prstGeom>
        <a:solidFill>
          <a:schemeClr val="accent2">
            <a:tint val="40000"/>
            <a:alpha val="90000"/>
            <a:hueOff val="-7200000"/>
            <a:satOff val="-9747"/>
            <a:lumOff val="8138"/>
            <a:alphaOff val="0"/>
          </a:schemeClr>
        </a:solidFill>
        <a:ln w="9525" cap="flat" cmpd="sng" algn="ctr">
          <a:solidFill>
            <a:schemeClr val="accent2">
              <a:tint val="40000"/>
              <a:alpha val="90000"/>
              <a:hueOff val="-7200000"/>
              <a:satOff val="-9747"/>
              <a:lumOff val="813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9D78955F-8AA2-4D49-9F43-DABE2BD91A3C}">
      <dsp:nvSpPr>
        <dsp:cNvPr id="0" name=""/>
        <dsp:cNvSpPr/>
      </dsp:nvSpPr>
      <dsp:spPr>
        <a:xfrm>
          <a:off x="4165496" y="1011016"/>
          <a:ext cx="1779546" cy="132839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D5419E0C-81F5-49D6-8436-5776E64CDDD8}">
      <dsp:nvSpPr>
        <dsp:cNvPr id="0" name=""/>
        <dsp:cNvSpPr/>
      </dsp:nvSpPr>
      <dsp:spPr>
        <a:xfrm>
          <a:off x="4165496" y="2339410"/>
          <a:ext cx="1779546" cy="571209"/>
        </a:xfrm>
        <a:prstGeom prst="rect">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C" sz="1600" b="1" u="sng" kern="1200" dirty="0" smtClean="0">
              <a:solidFill>
                <a:schemeClr val="tx1"/>
              </a:solidFill>
            </a:rPr>
            <a:t>Resistencia</a:t>
          </a:r>
          <a:endParaRPr lang="es-ES" sz="1600" kern="1200" dirty="0">
            <a:solidFill>
              <a:schemeClr val="tx1"/>
            </a:solidFill>
          </a:endParaRPr>
        </a:p>
      </dsp:txBody>
      <dsp:txXfrm>
        <a:off x="4165496" y="2339410"/>
        <a:ext cx="1253201" cy="571209"/>
      </dsp:txXfrm>
    </dsp:sp>
    <dsp:sp modelId="{48EA374F-7839-4749-80C8-F5055DCC146E}">
      <dsp:nvSpPr>
        <dsp:cNvPr id="0" name=""/>
        <dsp:cNvSpPr/>
      </dsp:nvSpPr>
      <dsp:spPr>
        <a:xfrm>
          <a:off x="5469038" y="2430141"/>
          <a:ext cx="622841" cy="622841"/>
        </a:xfrm>
        <a:prstGeom prst="ellipse">
          <a:avLst/>
        </a:prstGeom>
        <a:solidFill>
          <a:schemeClr val="accent2">
            <a:tint val="40000"/>
            <a:alpha val="90000"/>
            <a:hueOff val="-14400000"/>
            <a:satOff val="-19494"/>
            <a:lumOff val="16275"/>
            <a:alphaOff val="0"/>
          </a:schemeClr>
        </a:solidFill>
        <a:ln w="9525" cap="flat" cmpd="sng" algn="ctr">
          <a:solidFill>
            <a:schemeClr val="accent2">
              <a:tint val="40000"/>
              <a:alpha val="90000"/>
              <a:hueOff val="-14400000"/>
              <a:satOff val="-19494"/>
              <a:lumOff val="1627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48D48D-161E-4075-A011-F7DC0CD25152}">
      <dsp:nvSpPr>
        <dsp:cNvPr id="0" name=""/>
        <dsp:cNvSpPr/>
      </dsp:nvSpPr>
      <dsp:spPr>
        <a:xfrm rot="5400000">
          <a:off x="413021" y="991572"/>
          <a:ext cx="1550605" cy="18705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FB80E-6CCF-4C80-B539-D411B2603BE9}">
      <dsp:nvSpPr>
        <dsp:cNvPr id="0" name=""/>
        <dsp:cNvSpPr/>
      </dsp:nvSpPr>
      <dsp:spPr>
        <a:xfrm>
          <a:off x="768555" y="247"/>
          <a:ext cx="2078384" cy="12470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none" kern="1200" dirty="0" smtClean="0">
              <a:solidFill>
                <a:schemeClr val="bg1"/>
              </a:solidFill>
            </a:rPr>
            <a:t>Capacidad de regulación de movimiento</a:t>
          </a:r>
          <a:endParaRPr lang="es-ES" sz="1600" u="none" kern="1200" dirty="0">
            <a:solidFill>
              <a:schemeClr val="bg1"/>
            </a:solidFill>
          </a:endParaRPr>
        </a:p>
      </dsp:txBody>
      <dsp:txXfrm>
        <a:off x="768555" y="247"/>
        <a:ext cx="2078384" cy="1247030"/>
      </dsp:txXfrm>
    </dsp:sp>
    <dsp:sp modelId="{0901AC62-6869-4BE1-B4C9-AC1B21522DB7}">
      <dsp:nvSpPr>
        <dsp:cNvPr id="0" name=""/>
        <dsp:cNvSpPr/>
      </dsp:nvSpPr>
      <dsp:spPr>
        <a:xfrm rot="5400000">
          <a:off x="413021" y="2550360"/>
          <a:ext cx="1550605" cy="187054"/>
        </a:xfrm>
        <a:prstGeom prst="rect">
          <a:avLst/>
        </a:prstGeom>
        <a:solidFill>
          <a:schemeClr val="accent2">
            <a:hueOff val="-2057143"/>
            <a:satOff val="-7143"/>
            <a:lumOff val="85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3A3F4-B7D0-453B-A80C-4C63548BC92A}">
      <dsp:nvSpPr>
        <dsp:cNvPr id="0" name=""/>
        <dsp:cNvSpPr/>
      </dsp:nvSpPr>
      <dsp:spPr>
        <a:xfrm>
          <a:off x="768555" y="1559036"/>
          <a:ext cx="2078384" cy="1247030"/>
        </a:xfrm>
        <a:prstGeom prst="roundRect">
          <a:avLst>
            <a:gd name="adj" fmla="val 10000"/>
          </a:avLst>
        </a:prstGeom>
        <a:solidFill>
          <a:schemeClr val="accent2">
            <a:hueOff val="-1800000"/>
            <a:satOff val="-6250"/>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none" kern="1200" dirty="0" smtClean="0">
              <a:solidFill>
                <a:schemeClr val="tx1"/>
              </a:solidFill>
            </a:rPr>
            <a:t>Capacidad  de  equilibrio</a:t>
          </a:r>
          <a:endParaRPr lang="es-ES" sz="1600" u="none" kern="1200" dirty="0">
            <a:solidFill>
              <a:schemeClr val="tx1"/>
            </a:solidFill>
          </a:endParaRPr>
        </a:p>
      </dsp:txBody>
      <dsp:txXfrm>
        <a:off x="768555" y="1559036"/>
        <a:ext cx="2078384" cy="1247030"/>
      </dsp:txXfrm>
    </dsp:sp>
    <dsp:sp modelId="{2B5FCEB4-5EC0-458B-8110-35C2F11CB7D2}">
      <dsp:nvSpPr>
        <dsp:cNvPr id="0" name=""/>
        <dsp:cNvSpPr/>
      </dsp:nvSpPr>
      <dsp:spPr>
        <a:xfrm>
          <a:off x="1192415" y="3329754"/>
          <a:ext cx="2756069" cy="187054"/>
        </a:xfrm>
        <a:prstGeom prst="rect">
          <a:avLst/>
        </a:prstGeom>
        <a:solidFill>
          <a:schemeClr val="accent2">
            <a:hueOff val="-4114286"/>
            <a:satOff val="-14287"/>
            <a:lumOff val="171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9A28AA-8941-48B5-817F-ED91E766C875}">
      <dsp:nvSpPr>
        <dsp:cNvPr id="0" name=""/>
        <dsp:cNvSpPr/>
      </dsp:nvSpPr>
      <dsp:spPr>
        <a:xfrm>
          <a:off x="768555" y="3117825"/>
          <a:ext cx="2078384" cy="1247030"/>
        </a:xfrm>
        <a:prstGeom prst="roundRect">
          <a:avLst>
            <a:gd name="adj" fmla="val 10000"/>
          </a:avLst>
        </a:prstGeom>
        <a:solidFill>
          <a:schemeClr val="accent2">
            <a:hueOff val="-3600000"/>
            <a:satOff val="-12501"/>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none" kern="1200" dirty="0" smtClean="0">
              <a:solidFill>
                <a:schemeClr val="tx1"/>
              </a:solidFill>
            </a:rPr>
            <a:t>Capacidad de anticipación</a:t>
          </a:r>
          <a:endParaRPr lang="es-ES" sz="1600" u="none" kern="1200" dirty="0">
            <a:solidFill>
              <a:schemeClr val="tx1"/>
            </a:solidFill>
          </a:endParaRPr>
        </a:p>
      </dsp:txBody>
      <dsp:txXfrm>
        <a:off x="768555" y="3117825"/>
        <a:ext cx="2078384" cy="1247030"/>
      </dsp:txXfrm>
    </dsp:sp>
    <dsp:sp modelId="{5BAB09E6-74AE-4142-8AA3-7E61DECC4B4C}">
      <dsp:nvSpPr>
        <dsp:cNvPr id="0" name=""/>
        <dsp:cNvSpPr/>
      </dsp:nvSpPr>
      <dsp:spPr>
        <a:xfrm rot="16200000">
          <a:off x="3177272" y="2550360"/>
          <a:ext cx="1550605" cy="187054"/>
        </a:xfrm>
        <a:prstGeom prst="rect">
          <a:avLst/>
        </a:prstGeom>
        <a:solidFill>
          <a:schemeClr val="accent2">
            <a:hueOff val="-6171429"/>
            <a:satOff val="-21430"/>
            <a:lumOff val="257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7592F8-79AB-41E4-B9B1-623F8119A79D}">
      <dsp:nvSpPr>
        <dsp:cNvPr id="0" name=""/>
        <dsp:cNvSpPr/>
      </dsp:nvSpPr>
      <dsp:spPr>
        <a:xfrm>
          <a:off x="3532807" y="3117825"/>
          <a:ext cx="2078384" cy="1247030"/>
        </a:xfrm>
        <a:prstGeom prst="roundRect">
          <a:avLst>
            <a:gd name="adj" fmla="val 10000"/>
          </a:avLst>
        </a:prstGeom>
        <a:solidFill>
          <a:schemeClr val="accent2">
            <a:hueOff val="-5400000"/>
            <a:satOff val="-18751"/>
            <a:lumOff val="2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none" kern="1200" dirty="0" smtClean="0">
              <a:solidFill>
                <a:schemeClr val="tx1"/>
              </a:solidFill>
            </a:rPr>
            <a:t>Capacidad de diferenciación</a:t>
          </a:r>
          <a:endParaRPr lang="es-ES" sz="1600" u="none" kern="1200" dirty="0">
            <a:solidFill>
              <a:schemeClr val="tx1"/>
            </a:solidFill>
          </a:endParaRPr>
        </a:p>
      </dsp:txBody>
      <dsp:txXfrm>
        <a:off x="3532807" y="3117825"/>
        <a:ext cx="2078384" cy="1247030"/>
      </dsp:txXfrm>
    </dsp:sp>
    <dsp:sp modelId="{A62A7106-7182-408D-A768-193A7F91B035}">
      <dsp:nvSpPr>
        <dsp:cNvPr id="0" name=""/>
        <dsp:cNvSpPr/>
      </dsp:nvSpPr>
      <dsp:spPr>
        <a:xfrm rot="16200000">
          <a:off x="3177272" y="991572"/>
          <a:ext cx="1550605" cy="187054"/>
        </a:xfrm>
        <a:prstGeom prst="rect">
          <a:avLst/>
        </a:prstGeom>
        <a:solidFill>
          <a:schemeClr val="accent2">
            <a:hueOff val="-8228572"/>
            <a:satOff val="-28573"/>
            <a:lumOff val="342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79D1E-9C64-417C-8437-524D75CDB026}">
      <dsp:nvSpPr>
        <dsp:cNvPr id="0" name=""/>
        <dsp:cNvSpPr/>
      </dsp:nvSpPr>
      <dsp:spPr>
        <a:xfrm>
          <a:off x="3532807" y="1559036"/>
          <a:ext cx="2078384" cy="1247030"/>
        </a:xfrm>
        <a:prstGeom prst="roundRect">
          <a:avLst>
            <a:gd name="adj" fmla="val 10000"/>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none" kern="1200" dirty="0" smtClean="0">
              <a:solidFill>
                <a:schemeClr val="tx1"/>
              </a:solidFill>
            </a:rPr>
            <a:t>Capacidad  de reacción</a:t>
          </a:r>
          <a:endParaRPr lang="es-ES" sz="1600" u="none" kern="1200" dirty="0">
            <a:solidFill>
              <a:schemeClr val="tx1"/>
            </a:solidFill>
          </a:endParaRPr>
        </a:p>
      </dsp:txBody>
      <dsp:txXfrm>
        <a:off x="3532807" y="1559036"/>
        <a:ext cx="2078384" cy="1247030"/>
      </dsp:txXfrm>
    </dsp:sp>
    <dsp:sp modelId="{C94FBD53-CF7F-4304-8178-51058C339E06}">
      <dsp:nvSpPr>
        <dsp:cNvPr id="0" name=""/>
        <dsp:cNvSpPr/>
      </dsp:nvSpPr>
      <dsp:spPr>
        <a:xfrm>
          <a:off x="3956667" y="212177"/>
          <a:ext cx="2756069" cy="187054"/>
        </a:xfrm>
        <a:prstGeom prst="rect">
          <a:avLst/>
        </a:prstGeom>
        <a:solidFill>
          <a:schemeClr val="accent2">
            <a:hueOff val="-10285714"/>
            <a:satOff val="-35716"/>
            <a:lumOff val="428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F55116-89B0-44BA-B5D1-1E4FF5CB4BF2}">
      <dsp:nvSpPr>
        <dsp:cNvPr id="0" name=""/>
        <dsp:cNvSpPr/>
      </dsp:nvSpPr>
      <dsp:spPr>
        <a:xfrm>
          <a:off x="3532807" y="247"/>
          <a:ext cx="2078384" cy="1247030"/>
        </a:xfrm>
        <a:prstGeom prst="roundRect">
          <a:avLst>
            <a:gd name="adj" fmla="val 10000"/>
          </a:avLst>
        </a:prstGeom>
        <a:solidFill>
          <a:schemeClr val="accent2">
            <a:hueOff val="-9000000"/>
            <a:satOff val="-31252"/>
            <a:lumOff val="37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none" kern="1200" dirty="0" smtClean="0">
              <a:solidFill>
                <a:schemeClr val="tx1"/>
              </a:solidFill>
            </a:rPr>
            <a:t>Capacidad  de adaptación y cambios motrices</a:t>
          </a:r>
          <a:endParaRPr lang="es-ES" sz="1600" u="none" kern="1200" dirty="0">
            <a:solidFill>
              <a:schemeClr val="tx1"/>
            </a:solidFill>
          </a:endParaRPr>
        </a:p>
      </dsp:txBody>
      <dsp:txXfrm>
        <a:off x="3532807" y="247"/>
        <a:ext cx="2078384" cy="1247030"/>
      </dsp:txXfrm>
    </dsp:sp>
    <dsp:sp modelId="{2F9C4337-462B-4EEA-BE5B-5B899422D9DC}">
      <dsp:nvSpPr>
        <dsp:cNvPr id="0" name=""/>
        <dsp:cNvSpPr/>
      </dsp:nvSpPr>
      <dsp:spPr>
        <a:xfrm rot="5400000">
          <a:off x="5941524" y="991572"/>
          <a:ext cx="1550605" cy="187054"/>
        </a:xfrm>
        <a:prstGeom prst="rect">
          <a:avLst/>
        </a:prstGeom>
        <a:solidFill>
          <a:schemeClr val="accent2">
            <a:hueOff val="-12342858"/>
            <a:satOff val="-42860"/>
            <a:lumOff val="514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5AF8DD-2344-4FC6-B1F4-F6618F46EDD9}">
      <dsp:nvSpPr>
        <dsp:cNvPr id="0" name=""/>
        <dsp:cNvSpPr/>
      </dsp:nvSpPr>
      <dsp:spPr>
        <a:xfrm>
          <a:off x="6297059" y="247"/>
          <a:ext cx="2078384" cy="1247030"/>
        </a:xfrm>
        <a:prstGeom prst="roundRect">
          <a:avLst>
            <a:gd name="adj" fmla="val 10000"/>
          </a:avLst>
        </a:prstGeom>
        <a:solidFill>
          <a:schemeClr val="accent2">
            <a:hueOff val="-10800000"/>
            <a:satOff val="-37502"/>
            <a:lumOff val="45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none" kern="1200" dirty="0" smtClean="0">
              <a:solidFill>
                <a:schemeClr val="tx1"/>
              </a:solidFill>
            </a:rPr>
            <a:t>Capacidad  de orientación</a:t>
          </a:r>
          <a:endParaRPr lang="es-ES" sz="1600" u="none" kern="1200" dirty="0">
            <a:solidFill>
              <a:schemeClr val="tx1"/>
            </a:solidFill>
          </a:endParaRPr>
        </a:p>
      </dsp:txBody>
      <dsp:txXfrm>
        <a:off x="6297059" y="247"/>
        <a:ext cx="2078384" cy="1247030"/>
      </dsp:txXfrm>
    </dsp:sp>
    <dsp:sp modelId="{671B1D98-E42F-461F-86D9-063ED43234AF}">
      <dsp:nvSpPr>
        <dsp:cNvPr id="0" name=""/>
        <dsp:cNvSpPr/>
      </dsp:nvSpPr>
      <dsp:spPr>
        <a:xfrm rot="5400000">
          <a:off x="5941524" y="2550360"/>
          <a:ext cx="1550605" cy="187054"/>
        </a:xfrm>
        <a:prstGeom prst="rect">
          <a:avLst/>
        </a:prstGeom>
        <a:solidFill>
          <a:schemeClr val="accent2">
            <a:hueOff val="-14400000"/>
            <a:satOff val="-50003"/>
            <a:lumOff val="600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1C7E5E-34E3-4760-954A-BFF64D0C7DA3}">
      <dsp:nvSpPr>
        <dsp:cNvPr id="0" name=""/>
        <dsp:cNvSpPr/>
      </dsp:nvSpPr>
      <dsp:spPr>
        <a:xfrm>
          <a:off x="6297059" y="1559036"/>
          <a:ext cx="2078384" cy="1247030"/>
        </a:xfrm>
        <a:prstGeom prst="roundRect">
          <a:avLst>
            <a:gd name="adj" fmla="val 10000"/>
          </a:avLst>
        </a:prstGeom>
        <a:solidFill>
          <a:schemeClr val="accent2">
            <a:hueOff val="-12600000"/>
            <a:satOff val="-43753"/>
            <a:lumOff val="52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none" kern="1200" dirty="0" smtClean="0">
              <a:solidFill>
                <a:schemeClr val="tx1"/>
              </a:solidFill>
            </a:rPr>
            <a:t>Capacidad  de ritmo</a:t>
          </a:r>
          <a:endParaRPr lang="es-ES" sz="1600" u="none" kern="1200" dirty="0">
            <a:solidFill>
              <a:schemeClr val="tx1"/>
            </a:solidFill>
          </a:endParaRPr>
        </a:p>
      </dsp:txBody>
      <dsp:txXfrm>
        <a:off x="6297059" y="1559036"/>
        <a:ext cx="2078384" cy="1247030"/>
      </dsp:txXfrm>
    </dsp:sp>
    <dsp:sp modelId="{2F22E9B5-B676-40AD-AA73-B3434768AC40}">
      <dsp:nvSpPr>
        <dsp:cNvPr id="0" name=""/>
        <dsp:cNvSpPr/>
      </dsp:nvSpPr>
      <dsp:spPr>
        <a:xfrm>
          <a:off x="6297059" y="3117825"/>
          <a:ext cx="2078384" cy="1247030"/>
        </a:xfrm>
        <a:prstGeom prst="roundRect">
          <a:avLst>
            <a:gd name="adj" fmla="val 10000"/>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none" kern="1200" dirty="0" smtClean="0">
              <a:solidFill>
                <a:schemeClr val="tx1"/>
              </a:solidFill>
            </a:rPr>
            <a:t>Capacidad  de coordinación motriz o acoplamiento</a:t>
          </a:r>
          <a:r>
            <a:rPr lang="es-EC" sz="1600" u="none" kern="1200" dirty="0" smtClean="0">
              <a:solidFill>
                <a:schemeClr val="tx1"/>
              </a:solidFill>
            </a:rPr>
            <a:t> </a:t>
          </a:r>
          <a:endParaRPr lang="es-ES" sz="1600" u="none" kern="1200" dirty="0">
            <a:solidFill>
              <a:schemeClr val="tx1"/>
            </a:solidFill>
          </a:endParaRPr>
        </a:p>
      </dsp:txBody>
      <dsp:txXfrm>
        <a:off x="6297059" y="3117825"/>
        <a:ext cx="2078384" cy="124703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8988F0-3735-4BA2-B7C1-CB5B932A563D}">
      <dsp:nvSpPr>
        <dsp:cNvPr id="0" name=""/>
        <dsp:cNvSpPr/>
      </dsp:nvSpPr>
      <dsp:spPr>
        <a:xfrm>
          <a:off x="3471274" y="1628"/>
          <a:ext cx="1338371" cy="869941"/>
        </a:xfrm>
        <a:prstGeom prst="roundRect">
          <a:avLst/>
        </a:prstGeom>
        <a:solidFill>
          <a:srgbClr val="9EB786"/>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Columna vertebral</a:t>
          </a:r>
          <a:endParaRPr lang="es-ES" sz="1800" kern="1200" dirty="0">
            <a:solidFill>
              <a:schemeClr val="tx1"/>
            </a:solidFill>
          </a:endParaRPr>
        </a:p>
      </dsp:txBody>
      <dsp:txXfrm>
        <a:off x="3471274" y="1628"/>
        <a:ext cx="1338371" cy="869941"/>
      </dsp:txXfrm>
    </dsp:sp>
    <dsp:sp modelId="{F74CC686-6B27-4E58-90AB-F5129ECB5A3A}">
      <dsp:nvSpPr>
        <dsp:cNvPr id="0" name=""/>
        <dsp:cNvSpPr/>
      </dsp:nvSpPr>
      <dsp:spPr>
        <a:xfrm>
          <a:off x="2401340" y="436599"/>
          <a:ext cx="3478239" cy="3478239"/>
        </a:xfrm>
        <a:custGeom>
          <a:avLst/>
          <a:gdLst/>
          <a:ahLst/>
          <a:cxnLst/>
          <a:rect l="0" t="0" r="0" b="0"/>
          <a:pathLst>
            <a:path>
              <a:moveTo>
                <a:pt x="2587863" y="221169"/>
              </a:moveTo>
              <a:arcTo wR="1739119" hR="1739119" stAng="17952673" swAng="121274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C5E5A15-A32D-487A-B777-04BACE4D6E5D}">
      <dsp:nvSpPr>
        <dsp:cNvPr id="0" name=""/>
        <dsp:cNvSpPr/>
      </dsp:nvSpPr>
      <dsp:spPr>
        <a:xfrm>
          <a:off x="5125275" y="1203330"/>
          <a:ext cx="1338371" cy="869941"/>
        </a:xfrm>
        <a:prstGeom prst="roundRect">
          <a:avLst/>
        </a:prstGeom>
        <a:solidFill>
          <a:srgbClr val="9EB786"/>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Articulación de los hombros</a:t>
          </a:r>
          <a:endParaRPr lang="es-ES" sz="1700" kern="1200" dirty="0">
            <a:solidFill>
              <a:schemeClr val="tx1"/>
            </a:solidFill>
          </a:endParaRPr>
        </a:p>
      </dsp:txBody>
      <dsp:txXfrm>
        <a:off x="5125275" y="1203330"/>
        <a:ext cx="1338371" cy="869941"/>
      </dsp:txXfrm>
    </dsp:sp>
    <dsp:sp modelId="{EBEF1451-5C41-4269-8E79-B4BD572315F8}">
      <dsp:nvSpPr>
        <dsp:cNvPr id="0" name=""/>
        <dsp:cNvSpPr/>
      </dsp:nvSpPr>
      <dsp:spPr>
        <a:xfrm>
          <a:off x="2401340" y="436599"/>
          <a:ext cx="3478239" cy="3478239"/>
        </a:xfrm>
        <a:custGeom>
          <a:avLst/>
          <a:gdLst/>
          <a:ahLst/>
          <a:cxnLst/>
          <a:rect l="0" t="0" r="0" b="0"/>
          <a:pathLst>
            <a:path>
              <a:moveTo>
                <a:pt x="3474082" y="1859306"/>
              </a:moveTo>
              <a:arcTo wR="1739119" hR="1739119" stAng="21837764" swAng="136066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E1A8EB7-1CF0-4AE7-B2E0-D31BBA2D264E}">
      <dsp:nvSpPr>
        <dsp:cNvPr id="0" name=""/>
        <dsp:cNvSpPr/>
      </dsp:nvSpPr>
      <dsp:spPr>
        <a:xfrm>
          <a:off x="4493503" y="3147725"/>
          <a:ext cx="1338371" cy="869941"/>
        </a:xfrm>
        <a:prstGeom prst="roundRect">
          <a:avLst/>
        </a:prstGeom>
        <a:solidFill>
          <a:srgbClr val="9EB786"/>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Articulación de los brazos</a:t>
          </a:r>
          <a:endParaRPr lang="es-ES" sz="1700" kern="1200" dirty="0">
            <a:solidFill>
              <a:schemeClr val="tx1"/>
            </a:solidFill>
          </a:endParaRPr>
        </a:p>
      </dsp:txBody>
      <dsp:txXfrm>
        <a:off x="4493503" y="3147725"/>
        <a:ext cx="1338371" cy="869941"/>
      </dsp:txXfrm>
    </dsp:sp>
    <dsp:sp modelId="{76D1AF43-936E-498F-85BB-719C22FC8A3C}">
      <dsp:nvSpPr>
        <dsp:cNvPr id="0" name=""/>
        <dsp:cNvSpPr/>
      </dsp:nvSpPr>
      <dsp:spPr>
        <a:xfrm>
          <a:off x="2401340" y="436599"/>
          <a:ext cx="3478239" cy="3478239"/>
        </a:xfrm>
        <a:custGeom>
          <a:avLst/>
          <a:gdLst/>
          <a:ahLst/>
          <a:cxnLst/>
          <a:rect l="0" t="0" r="0" b="0"/>
          <a:pathLst>
            <a:path>
              <a:moveTo>
                <a:pt x="1952875" y="3465053"/>
              </a:moveTo>
              <a:arcTo wR="1739119" hR="1739119" stAng="4976396" swAng="847208"/>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34158C6-14EF-4CE8-A85C-6C83190E8854}">
      <dsp:nvSpPr>
        <dsp:cNvPr id="0" name=""/>
        <dsp:cNvSpPr/>
      </dsp:nvSpPr>
      <dsp:spPr>
        <a:xfrm>
          <a:off x="2449045" y="3147725"/>
          <a:ext cx="1338371" cy="869941"/>
        </a:xfrm>
        <a:prstGeom prst="roundRect">
          <a:avLst/>
        </a:prstGeom>
        <a:solidFill>
          <a:srgbClr val="9EB786"/>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Articulación de la cadera</a:t>
          </a:r>
          <a:endParaRPr lang="es-ES" sz="1700" kern="1200" dirty="0">
            <a:solidFill>
              <a:schemeClr val="tx1"/>
            </a:solidFill>
          </a:endParaRPr>
        </a:p>
      </dsp:txBody>
      <dsp:txXfrm>
        <a:off x="2449045" y="3147725"/>
        <a:ext cx="1338371" cy="869941"/>
      </dsp:txXfrm>
    </dsp:sp>
    <dsp:sp modelId="{50008408-D362-49B3-B293-C0AFD0897214}">
      <dsp:nvSpPr>
        <dsp:cNvPr id="0" name=""/>
        <dsp:cNvSpPr/>
      </dsp:nvSpPr>
      <dsp:spPr>
        <a:xfrm>
          <a:off x="2401340" y="436599"/>
          <a:ext cx="3478239" cy="3478239"/>
        </a:xfrm>
        <a:custGeom>
          <a:avLst/>
          <a:gdLst/>
          <a:ahLst/>
          <a:cxnLst/>
          <a:rect l="0" t="0" r="0" b="0"/>
          <a:pathLst>
            <a:path>
              <a:moveTo>
                <a:pt x="184628" y="2518924"/>
              </a:moveTo>
              <a:arcTo wR="1739119" hR="1739119" stAng="9201574" swAng="136066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A914FB-76EC-4772-9F33-4E48F97F4439}">
      <dsp:nvSpPr>
        <dsp:cNvPr id="0" name=""/>
        <dsp:cNvSpPr/>
      </dsp:nvSpPr>
      <dsp:spPr>
        <a:xfrm>
          <a:off x="1817272" y="1203330"/>
          <a:ext cx="1338371" cy="869941"/>
        </a:xfrm>
        <a:prstGeom prst="roundRect">
          <a:avLst/>
        </a:prstGeom>
        <a:solidFill>
          <a:srgbClr val="9EB786"/>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Articulación de las piernas</a:t>
          </a:r>
          <a:endParaRPr lang="es-ES" sz="1700" kern="1200" dirty="0">
            <a:solidFill>
              <a:schemeClr val="tx1"/>
            </a:solidFill>
          </a:endParaRPr>
        </a:p>
      </dsp:txBody>
      <dsp:txXfrm>
        <a:off x="1817272" y="1203330"/>
        <a:ext cx="1338371" cy="869941"/>
      </dsp:txXfrm>
    </dsp:sp>
    <dsp:sp modelId="{6261C5C3-D9B6-4565-86B4-350B23FF51B1}">
      <dsp:nvSpPr>
        <dsp:cNvPr id="0" name=""/>
        <dsp:cNvSpPr/>
      </dsp:nvSpPr>
      <dsp:spPr>
        <a:xfrm>
          <a:off x="2401340" y="436599"/>
          <a:ext cx="3478239" cy="3478239"/>
        </a:xfrm>
        <a:custGeom>
          <a:avLst/>
          <a:gdLst/>
          <a:ahLst/>
          <a:cxnLst/>
          <a:rect l="0" t="0" r="0" b="0"/>
          <a:pathLst>
            <a:path>
              <a:moveTo>
                <a:pt x="418188" y="607891"/>
              </a:moveTo>
              <a:arcTo wR="1739119" hR="1739119" stAng="13234578" swAng="121274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BF3D9D-14DA-4D21-A9D8-609F1FADB74E}">
      <dsp:nvSpPr>
        <dsp:cNvPr id="0" name=""/>
        <dsp:cNvSpPr/>
      </dsp:nvSpPr>
      <dsp:spPr>
        <a:xfrm>
          <a:off x="1555222" y="-36479"/>
          <a:ext cx="5638019" cy="5638019"/>
        </a:xfrm>
        <a:prstGeom prst="circularArrow">
          <a:avLst>
            <a:gd name="adj1" fmla="val 5544"/>
            <a:gd name="adj2" fmla="val 330680"/>
            <a:gd name="adj3" fmla="val 14498293"/>
            <a:gd name="adj4" fmla="val 16960237"/>
            <a:gd name="adj5" fmla="val 575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080762-38E3-463E-AADD-F8A34BAF97B2}">
      <dsp:nvSpPr>
        <dsp:cNvPr id="0" name=""/>
        <dsp:cNvSpPr/>
      </dsp:nvSpPr>
      <dsp:spPr>
        <a:xfrm>
          <a:off x="3485716" y="1018"/>
          <a:ext cx="1777031" cy="8885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PRINCIPIO DE ESPECIFICIDAD.</a:t>
          </a:r>
          <a:endParaRPr lang="es-ES" sz="1400" kern="1200" dirty="0"/>
        </a:p>
      </dsp:txBody>
      <dsp:txXfrm>
        <a:off x="3485716" y="1018"/>
        <a:ext cx="1777031" cy="888515"/>
      </dsp:txXfrm>
    </dsp:sp>
    <dsp:sp modelId="{F5C26FC1-26CC-451F-ADCD-BC778C6C803F}">
      <dsp:nvSpPr>
        <dsp:cNvPr id="0" name=""/>
        <dsp:cNvSpPr/>
      </dsp:nvSpPr>
      <dsp:spPr>
        <a:xfrm>
          <a:off x="5365452" y="906251"/>
          <a:ext cx="1777031" cy="8885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PRINCIPIO DE REVERSIBILIDAD </a:t>
          </a:r>
          <a:endParaRPr lang="es-ES" sz="1400" kern="1200" dirty="0"/>
        </a:p>
      </dsp:txBody>
      <dsp:txXfrm>
        <a:off x="5365452" y="906251"/>
        <a:ext cx="1777031" cy="888515"/>
      </dsp:txXfrm>
    </dsp:sp>
    <dsp:sp modelId="{FAE71DC3-ACEB-4229-909F-4D222FEDE0FA}">
      <dsp:nvSpPr>
        <dsp:cNvPr id="0" name=""/>
        <dsp:cNvSpPr/>
      </dsp:nvSpPr>
      <dsp:spPr>
        <a:xfrm>
          <a:off x="5829708" y="2940291"/>
          <a:ext cx="1777031" cy="8885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t>PRINCIPIO DE INDIVIDUALIZACION.</a:t>
          </a:r>
          <a:endParaRPr lang="es-ES" sz="1300" kern="1200" dirty="0"/>
        </a:p>
      </dsp:txBody>
      <dsp:txXfrm>
        <a:off x="5829708" y="2940291"/>
        <a:ext cx="1777031" cy="888515"/>
      </dsp:txXfrm>
    </dsp:sp>
    <dsp:sp modelId="{3E296508-B56A-4B95-9445-2E32CA9195EA}">
      <dsp:nvSpPr>
        <dsp:cNvPr id="0" name=""/>
        <dsp:cNvSpPr/>
      </dsp:nvSpPr>
      <dsp:spPr>
        <a:xfrm>
          <a:off x="4528890" y="4571465"/>
          <a:ext cx="1777031" cy="8885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PRINCIPIO DE SOBRECARGA (PROGRESIVA).</a:t>
          </a:r>
          <a:endParaRPr lang="es-ES" sz="1400" kern="1200" dirty="0"/>
        </a:p>
      </dsp:txBody>
      <dsp:txXfrm>
        <a:off x="4528890" y="4571465"/>
        <a:ext cx="1777031" cy="888515"/>
      </dsp:txXfrm>
    </dsp:sp>
    <dsp:sp modelId="{FEC72050-7FB4-4D82-8541-2DB1E9C2AB01}">
      <dsp:nvSpPr>
        <dsp:cNvPr id="0" name=""/>
        <dsp:cNvSpPr/>
      </dsp:nvSpPr>
      <dsp:spPr>
        <a:xfrm>
          <a:off x="2442541" y="4571465"/>
          <a:ext cx="1777031" cy="8885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PRINCIPIO DE PARTICIPACIÓN ACTIVA.</a:t>
          </a:r>
          <a:endParaRPr lang="es-ES" sz="1400" kern="1200" dirty="0"/>
        </a:p>
      </dsp:txBody>
      <dsp:txXfrm>
        <a:off x="2442541" y="4571465"/>
        <a:ext cx="1777031" cy="888515"/>
      </dsp:txXfrm>
    </dsp:sp>
    <dsp:sp modelId="{599525D1-CDF5-44B4-9409-CA5A010F483B}">
      <dsp:nvSpPr>
        <dsp:cNvPr id="0" name=""/>
        <dsp:cNvSpPr/>
      </dsp:nvSpPr>
      <dsp:spPr>
        <a:xfrm>
          <a:off x="1141723" y="2940291"/>
          <a:ext cx="1777031" cy="8885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PRINCIPIO DE LA VARIEDAD</a:t>
          </a:r>
          <a:endParaRPr lang="es-ES" sz="1400" kern="1200" dirty="0"/>
        </a:p>
      </dsp:txBody>
      <dsp:txXfrm>
        <a:off x="1141723" y="2940291"/>
        <a:ext cx="1777031" cy="888515"/>
      </dsp:txXfrm>
    </dsp:sp>
    <dsp:sp modelId="{C7EE2975-26CD-43D9-94A0-FE8291B93E4A}">
      <dsp:nvSpPr>
        <dsp:cNvPr id="0" name=""/>
        <dsp:cNvSpPr/>
      </dsp:nvSpPr>
      <dsp:spPr>
        <a:xfrm>
          <a:off x="1605980" y="906251"/>
          <a:ext cx="1777031" cy="8885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PRINCIPIOS</a:t>
          </a:r>
          <a:r>
            <a:rPr lang="es-MX" sz="1400" kern="1200" dirty="0" smtClean="0"/>
            <a:t> </a:t>
          </a:r>
          <a:r>
            <a:rPr lang="es-MX" sz="1400" b="1" kern="1200" dirty="0" smtClean="0"/>
            <a:t>PEDAGOGICOS</a:t>
          </a:r>
          <a:endParaRPr lang="es-ES" sz="1400" b="1" kern="1200" dirty="0"/>
        </a:p>
      </dsp:txBody>
      <dsp:txXfrm>
        <a:off x="1605980" y="906251"/>
        <a:ext cx="1777031" cy="88851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8AE348-211B-4791-83BF-16A320496402}">
      <dsp:nvSpPr>
        <dsp:cNvPr id="0" name=""/>
        <dsp:cNvSpPr/>
      </dsp:nvSpPr>
      <dsp:spPr>
        <a:xfrm>
          <a:off x="280020" y="1917"/>
          <a:ext cx="3478559" cy="20871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MX" sz="2100" kern="1200" dirty="0" smtClean="0">
              <a:solidFill>
                <a:schemeClr val="tx1"/>
              </a:solidFill>
            </a:rPr>
            <a:t>Es el estado de predisposición óptima del deportista para lograr un resultado deportivo alcanzado en un ciclo de preparación. </a:t>
          </a:r>
          <a:endParaRPr lang="es-ES" sz="2100" b="1" kern="1200" dirty="0"/>
        </a:p>
      </dsp:txBody>
      <dsp:txXfrm>
        <a:off x="280020" y="1917"/>
        <a:ext cx="3478559" cy="2087135"/>
      </dsp:txXfrm>
    </dsp:sp>
    <dsp:sp modelId="{486DD928-C646-4E66-96AB-F846270121D5}">
      <dsp:nvSpPr>
        <dsp:cNvPr id="0" name=""/>
        <dsp:cNvSpPr/>
      </dsp:nvSpPr>
      <dsp:spPr>
        <a:xfrm>
          <a:off x="355852" y="2404871"/>
          <a:ext cx="3478559" cy="20871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MX" sz="2100" kern="1200" dirty="0" smtClean="0">
              <a:solidFill>
                <a:schemeClr val="tx1"/>
              </a:solidFill>
            </a:rPr>
            <a:t>El rendimiento alcanzado por un deportista corresponderá a un ciclo de preparación y se mantendrá estabilizado en la medida del nivel logrado</a:t>
          </a:r>
          <a:endParaRPr lang="es-ES" sz="2100" kern="1200" dirty="0">
            <a:solidFill>
              <a:schemeClr val="tx1"/>
            </a:solidFill>
          </a:endParaRPr>
        </a:p>
      </dsp:txBody>
      <dsp:txXfrm>
        <a:off x="355852" y="2404871"/>
        <a:ext cx="3478559" cy="208713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10FEA2-45D6-455A-9440-9A5779C0ECC3}">
      <dsp:nvSpPr>
        <dsp:cNvPr id="0" name=""/>
        <dsp:cNvSpPr/>
      </dsp:nvSpPr>
      <dsp:spPr>
        <a:xfrm rot="5400000">
          <a:off x="-304093" y="322866"/>
          <a:ext cx="2027286" cy="141910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1"/>
              </a:solidFill>
            </a:rPr>
            <a:t>HIPÓTESIS GENERAL</a:t>
          </a:r>
          <a:endParaRPr lang="es-ES" sz="1800" kern="1200" dirty="0">
            <a:solidFill>
              <a:schemeClr val="bg1"/>
            </a:solidFill>
          </a:endParaRPr>
        </a:p>
      </dsp:txBody>
      <dsp:txXfrm rot="5400000">
        <a:off x="-304093" y="322866"/>
        <a:ext cx="2027286" cy="1419100"/>
      </dsp:txXfrm>
    </dsp:sp>
    <dsp:sp modelId="{D66C5167-54A3-44E1-935C-3720D8A69CDB}">
      <dsp:nvSpPr>
        <dsp:cNvPr id="0" name=""/>
        <dsp:cNvSpPr/>
      </dsp:nvSpPr>
      <dsp:spPr>
        <a:xfrm rot="5400000">
          <a:off x="4622682" y="-3194453"/>
          <a:ext cx="1317736" cy="772489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La aplicación de un plan de entrenamiento físico especifico si mejora la efectividad del disparo e incide en el rendimiento deportivo de los deportistas de Tiro Olímpico de Pichincha.  </a:t>
          </a:r>
          <a:endParaRPr lang="es-ES" sz="1800" kern="1200" dirty="0">
            <a:solidFill>
              <a:schemeClr val="tx1"/>
            </a:solidFill>
          </a:endParaRPr>
        </a:p>
      </dsp:txBody>
      <dsp:txXfrm rot="5400000">
        <a:off x="4622682" y="-3194453"/>
        <a:ext cx="1317736" cy="7724899"/>
      </dsp:txXfrm>
    </dsp:sp>
    <dsp:sp modelId="{70A5A1CD-FC35-469F-80A8-9D7339CEE518}">
      <dsp:nvSpPr>
        <dsp:cNvPr id="0" name=""/>
        <dsp:cNvSpPr/>
      </dsp:nvSpPr>
      <dsp:spPr>
        <a:xfrm rot="5400000">
          <a:off x="-304093" y="2528853"/>
          <a:ext cx="2027286" cy="1419100"/>
        </a:xfrm>
        <a:prstGeom prst="chevron">
          <a:avLst/>
        </a:prstGeom>
        <a:solidFill>
          <a:schemeClr val="accent2">
            <a:hueOff val="-7200000"/>
            <a:satOff val="-25001"/>
            <a:lumOff val="30001"/>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HIPÓTESIS ALTERNATIVAS. </a:t>
          </a:r>
          <a:endParaRPr lang="es-ES" sz="1800" kern="1200" dirty="0">
            <a:solidFill>
              <a:schemeClr val="tx1"/>
            </a:solidFill>
          </a:endParaRPr>
        </a:p>
      </dsp:txBody>
      <dsp:txXfrm rot="5400000">
        <a:off x="-304093" y="2528853"/>
        <a:ext cx="2027286" cy="1419100"/>
      </dsp:txXfrm>
    </dsp:sp>
    <dsp:sp modelId="{E8FB8363-766F-4173-8B15-7EAB04BCB78A}">
      <dsp:nvSpPr>
        <dsp:cNvPr id="0" name=""/>
        <dsp:cNvSpPr/>
      </dsp:nvSpPr>
      <dsp:spPr>
        <a:xfrm rot="5400000">
          <a:off x="4266208" y="-978474"/>
          <a:ext cx="2030684" cy="7724899"/>
        </a:xfrm>
        <a:prstGeom prst="round2SameRect">
          <a:avLst/>
        </a:prstGeom>
        <a:solidFill>
          <a:schemeClr val="lt1">
            <a:alpha val="90000"/>
            <a:hueOff val="0"/>
            <a:satOff val="0"/>
            <a:lumOff val="0"/>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La aplicación de un plan de entrenamiento reduce la efectividad del disparo de los tiradores.</a:t>
          </a:r>
          <a:endParaRPr lang="es-ES" sz="1800" kern="1200" dirty="0">
            <a:solidFill>
              <a:schemeClr val="tx1"/>
            </a:solidFill>
          </a:endParaRPr>
        </a:p>
        <a:p>
          <a:pPr marL="171450" lvl="1" indent="-171450" algn="l" defTabSz="800100">
            <a:lnSpc>
              <a:spcPct val="90000"/>
            </a:lnSpc>
            <a:spcBef>
              <a:spcPct val="0"/>
            </a:spcBef>
            <a:spcAft>
              <a:spcPct val="15000"/>
            </a:spcAft>
            <a:buChar char="••"/>
          </a:pPr>
          <a:endParaRPr lang="es-ES" sz="1800" kern="1200" dirty="0">
            <a:solidFill>
              <a:schemeClr val="tx1"/>
            </a:solidFill>
          </a:endParaRPr>
        </a:p>
        <a:p>
          <a:pPr marL="171450" lvl="1" indent="-171450" algn="l" defTabSz="800100">
            <a:lnSpc>
              <a:spcPct val="90000"/>
            </a:lnSpc>
            <a:spcBef>
              <a:spcPct val="0"/>
            </a:spcBef>
            <a:spcAft>
              <a:spcPct val="15000"/>
            </a:spcAft>
            <a:buChar char="••"/>
          </a:pPr>
          <a:r>
            <a:rPr lang="es-EC" sz="1800" kern="1200" dirty="0" smtClean="0"/>
            <a:t>La falta de un plan de entrenamiento  física disminuye la calidad de ejecución de la técnica de los deportistas.</a:t>
          </a:r>
          <a:endParaRPr lang="es-ES" sz="1800" kern="1200" dirty="0"/>
        </a:p>
      </dsp:txBody>
      <dsp:txXfrm rot="5400000">
        <a:off x="4266208" y="-978474"/>
        <a:ext cx="2030684" cy="7724899"/>
      </dsp:txXfrm>
    </dsp:sp>
    <dsp:sp modelId="{10F37A97-E9FE-44B9-8BCE-AEDDB4F80730}">
      <dsp:nvSpPr>
        <dsp:cNvPr id="0" name=""/>
        <dsp:cNvSpPr/>
      </dsp:nvSpPr>
      <dsp:spPr>
        <a:xfrm rot="5400000">
          <a:off x="-304093" y="4378712"/>
          <a:ext cx="2027286" cy="1419100"/>
        </a:xfrm>
        <a:prstGeom prst="chevron">
          <a:avLst/>
        </a:prstGeom>
        <a:solidFill>
          <a:schemeClr val="accent2">
            <a:hueOff val="-14400000"/>
            <a:satOff val="-50003"/>
            <a:lumOff val="60001"/>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HIPÓTESIS NULA</a:t>
          </a:r>
          <a:endParaRPr lang="es-ES" sz="1800" kern="1200" dirty="0">
            <a:solidFill>
              <a:schemeClr val="tx1"/>
            </a:solidFill>
          </a:endParaRPr>
        </a:p>
      </dsp:txBody>
      <dsp:txXfrm rot="5400000">
        <a:off x="-304093" y="4378712"/>
        <a:ext cx="2027286" cy="1419100"/>
      </dsp:txXfrm>
    </dsp:sp>
    <dsp:sp modelId="{2592C653-7E5A-4510-80D1-6179E84AE268}">
      <dsp:nvSpPr>
        <dsp:cNvPr id="0" name=""/>
        <dsp:cNvSpPr/>
      </dsp:nvSpPr>
      <dsp:spPr>
        <a:xfrm rot="5400000">
          <a:off x="4622682" y="871038"/>
          <a:ext cx="1317736" cy="7724899"/>
        </a:xfrm>
        <a:prstGeom prst="round2SameRect">
          <a:avLst/>
        </a:prstGeom>
        <a:solidFill>
          <a:schemeClr val="lt1">
            <a:alpha val="90000"/>
            <a:hueOff val="0"/>
            <a:satOff val="0"/>
            <a:lumOff val="0"/>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La aplicación de  una plan de entrenamiento </a:t>
          </a:r>
          <a:r>
            <a:rPr lang="es-EC" sz="1800" b="1" kern="1200" dirty="0" smtClean="0"/>
            <a:t>NO</a:t>
          </a:r>
          <a:r>
            <a:rPr lang="es-EC" sz="1800" kern="1200" dirty="0" smtClean="0"/>
            <a:t> mejora la efectividad del disparo de los deportistas de Tiro Olímpico de Pichincha  </a:t>
          </a:r>
          <a:endParaRPr lang="es-ES" sz="1800" kern="1200" dirty="0">
            <a:solidFill>
              <a:schemeClr val="tx1"/>
            </a:solidFill>
          </a:endParaRPr>
        </a:p>
      </dsp:txBody>
      <dsp:txXfrm rot="5400000">
        <a:off x="4622682" y="871038"/>
        <a:ext cx="1317736" cy="77248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0DC8B-AFAE-490F-841F-6A6292882C4F}" type="datetimeFigureOut">
              <a:rPr lang="es-ES" smtClean="0"/>
              <a:pPr/>
              <a:t>20/12/2011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CE5E0-F72F-4E54-97AA-FF317B8EE3E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43CE5E0-F72F-4E54-97AA-FF317B8EE3E1}" type="slidenum">
              <a:rPr lang="es-ES" smtClean="0"/>
              <a:pPr/>
              <a:t>41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p:oleObj spid="_x0000_s17454" name="CorelDRAW" r:id="rId3" imgW="9151920" imgH="5621400" progId="">
              <p:embed/>
            </p:oleObj>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17457"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1050" name="Picture 26" descr="LOGO ESPE ORIGINAL copia"/>
          <p:cNvPicPr>
            <a:picLocks noChangeAspect="1" noChangeArrowheads="1"/>
          </p:cNvPicPr>
          <p:nvPr/>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9.gif"/><Relationship Id="rId4" Type="http://schemas.openxmlformats.org/officeDocument/2006/relationships/diagramQuickStyle" Target="../diagrams/quickStyle4.xml"/><Relationship Id="rId9"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Layout" Target="../diagrams/layout10.xml"/><Relationship Id="rId7" Type="http://schemas.openxmlformats.org/officeDocument/2006/relationships/image" Target="../media/image5.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8.gif"/><Relationship Id="rId5" Type="http://schemas.openxmlformats.org/officeDocument/2006/relationships/diagramColors" Target="../diagrams/colors10.xml"/><Relationship Id="rId10" Type="http://schemas.openxmlformats.org/officeDocument/2006/relationships/image" Target="../media/image14.gif"/><Relationship Id="rId4" Type="http://schemas.openxmlformats.org/officeDocument/2006/relationships/diagramQuickStyle" Target="../diagrams/quickStyle10.xml"/><Relationship Id="rId9" Type="http://schemas.openxmlformats.org/officeDocument/2006/relationships/image" Target="../media/image13.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96552" y="1268760"/>
            <a:ext cx="8747448" cy="830997"/>
          </a:xfrm>
          <a:prstGeom prst="rect">
            <a:avLst/>
          </a:prstGeom>
          <a:noFill/>
          <a:ln w="9525" algn="ctr">
            <a:noFill/>
            <a:miter lim="800000"/>
            <a:headEnd/>
            <a:tailEnd/>
          </a:ln>
          <a:effectLst/>
        </p:spPr>
        <p:txBody>
          <a:bodyPr wrap="square">
            <a:spAutoFit/>
          </a:bodyPr>
          <a:lstStyle/>
          <a:p>
            <a:pPr algn="ctr">
              <a:spcBef>
                <a:spcPct val="0"/>
              </a:spcBef>
              <a:defRPr/>
            </a:pPr>
            <a:r>
              <a:rPr lang="es-MX" sz="2400" b="0" dirty="0" smtClean="0">
                <a:solidFill>
                  <a:schemeClr val="tx2"/>
                </a:solidFill>
                <a:effectLst>
                  <a:outerShdw blurRad="38100" dist="38100" dir="2700000" algn="tl">
                    <a:srgbClr val="000000"/>
                  </a:outerShdw>
                </a:effectLst>
                <a:latin typeface="Arial Black" pitchFamily="34" charset="0"/>
              </a:rPr>
              <a:t>CARRERA DE LICENCIATURA EN CIENCIAS DE LA ACTIVIDAD FÍSICA, DEPORTES Y RECREACIÓN.</a:t>
            </a:r>
            <a:endParaRPr lang="es-ES" sz="2400" b="0" dirty="0">
              <a:solidFill>
                <a:schemeClr val="tx2"/>
              </a:solidFill>
              <a:effectLst>
                <a:outerShdw blurRad="38100" dist="38100" dir="2700000" algn="tl">
                  <a:srgbClr val="000000"/>
                </a:outerShdw>
              </a:effectLst>
              <a:latin typeface="Arial Black" pitchFamily="34" charset="0"/>
            </a:endParaRPr>
          </a:p>
        </p:txBody>
      </p:sp>
      <p:sp>
        <p:nvSpPr>
          <p:cNvPr id="4" name="Rectangle 3"/>
          <p:cNvSpPr>
            <a:spLocks noChangeArrowheads="1"/>
          </p:cNvSpPr>
          <p:nvPr/>
        </p:nvSpPr>
        <p:spPr bwMode="auto">
          <a:xfrm>
            <a:off x="3707904" y="2420888"/>
            <a:ext cx="4644008" cy="830997"/>
          </a:xfrm>
          <a:prstGeom prst="rect">
            <a:avLst/>
          </a:prstGeom>
          <a:noFill/>
          <a:ln w="9525" algn="ctr">
            <a:noFill/>
            <a:miter lim="800000"/>
            <a:headEnd/>
            <a:tailEnd/>
          </a:ln>
          <a:effectLst/>
        </p:spPr>
        <p:txBody>
          <a:bodyPr wrap="square">
            <a:spAutoFit/>
          </a:bodyPr>
          <a:lstStyle/>
          <a:p>
            <a:pPr algn="ctr">
              <a:spcBef>
                <a:spcPct val="0"/>
              </a:spcBef>
              <a:defRPr/>
            </a:pPr>
            <a:r>
              <a:rPr lang="es-MX" sz="2400" b="0" dirty="0" smtClean="0">
                <a:solidFill>
                  <a:schemeClr val="tx2"/>
                </a:solidFill>
                <a:effectLst>
                  <a:outerShdw blurRad="38100" dist="38100" dir="2700000" algn="tl">
                    <a:srgbClr val="000000"/>
                  </a:outerShdw>
                </a:effectLst>
                <a:latin typeface="Arial Black" pitchFamily="34" charset="0"/>
              </a:rPr>
              <a:t>DEFENSA DEL PROYECTO DE GRADUACIÓN </a:t>
            </a:r>
            <a:endParaRPr lang="es-ES" sz="2400" b="0" dirty="0">
              <a:solidFill>
                <a:schemeClr val="tx2"/>
              </a:solidFill>
              <a:effectLst>
                <a:outerShdw blurRad="38100" dist="38100" dir="2700000" algn="tl">
                  <a:srgbClr val="000000"/>
                </a:outerShdw>
              </a:effectLst>
              <a:latin typeface="Arial Black" pitchFamily="34" charset="0"/>
            </a:endParaRPr>
          </a:p>
        </p:txBody>
      </p:sp>
      <p:pic>
        <p:nvPicPr>
          <p:cNvPr id="5"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539552" y="3068960"/>
            <a:ext cx="2376487" cy="2349500"/>
          </a:xfrm>
          <a:prstGeom prst="rect">
            <a:avLst/>
          </a:prstGeom>
          <a:noFill/>
          <a:ln w="9525">
            <a:noFill/>
            <a:miter lim="800000"/>
            <a:headEnd/>
            <a:tailEnd/>
          </a:ln>
        </p:spPr>
      </p:pic>
      <p:sp>
        <p:nvSpPr>
          <p:cNvPr id="6" name="Rectangle 3"/>
          <p:cNvSpPr>
            <a:spLocks noChangeArrowheads="1"/>
          </p:cNvSpPr>
          <p:nvPr/>
        </p:nvSpPr>
        <p:spPr bwMode="auto">
          <a:xfrm>
            <a:off x="2123728" y="5085184"/>
            <a:ext cx="6840760" cy="461665"/>
          </a:xfrm>
          <a:prstGeom prst="rect">
            <a:avLst/>
          </a:prstGeom>
          <a:noFill/>
          <a:ln w="9525" algn="ctr">
            <a:noFill/>
            <a:miter lim="800000"/>
            <a:headEnd/>
            <a:tailEnd/>
          </a:ln>
          <a:effectLst/>
        </p:spPr>
        <p:txBody>
          <a:bodyPr wrap="square">
            <a:spAutoFit/>
          </a:bodyPr>
          <a:lstStyle/>
          <a:p>
            <a:pPr algn="ctr">
              <a:spcBef>
                <a:spcPct val="0"/>
              </a:spcBef>
              <a:defRPr/>
            </a:pPr>
            <a:r>
              <a:rPr lang="es-MX" sz="2400" b="0" dirty="0" smtClean="0">
                <a:solidFill>
                  <a:schemeClr val="tx2"/>
                </a:solidFill>
                <a:effectLst>
                  <a:outerShdw blurRad="38100" dist="38100" dir="2700000" algn="tl">
                    <a:srgbClr val="000000"/>
                  </a:outerShdw>
                </a:effectLst>
                <a:latin typeface="Arial Black" pitchFamily="34" charset="0"/>
              </a:rPr>
              <a:t>Sr.  Carlos Eduardo León Fuentes.</a:t>
            </a:r>
            <a:endParaRPr lang="es-ES" sz="2400" b="0" dirty="0">
              <a:solidFill>
                <a:schemeClr val="tx2"/>
              </a:solidFill>
              <a:effectLst>
                <a:outerShdw blurRad="38100" dist="38100" dir="2700000" algn="tl">
                  <a:srgbClr val="000000"/>
                </a:outerShdw>
              </a:effectLst>
              <a:latin typeface="Arial Black" pitchFamily="34" charset="0"/>
            </a:endParaRPr>
          </a:p>
        </p:txBody>
      </p:sp>
      <p:sp>
        <p:nvSpPr>
          <p:cNvPr id="7" name="6 Rectángulo"/>
          <p:cNvSpPr/>
          <p:nvPr/>
        </p:nvSpPr>
        <p:spPr>
          <a:xfrm>
            <a:off x="3203848" y="3573016"/>
            <a:ext cx="547260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PREVIA A LA OBTENCIÓN DEL TITULO DE LICENCIADO EN CIENCIAS DE LA ACTIVIDAD FÍSICA , DEPORTES Y RECREACIÓN</a:t>
            </a:r>
          </a:p>
          <a:p>
            <a:pPr algn="ctr"/>
            <a:endParaRPr lang="es-E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1187624" y="620688"/>
            <a:ext cx="6265093" cy="523220"/>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sz="2800" dirty="0" smtClean="0">
                <a:solidFill>
                  <a:srgbClr val="000000"/>
                </a:solidFill>
                <a:latin typeface="Algerian" pitchFamily="82" charset="0"/>
              </a:rPr>
              <a:t>ENTRENAMIENTO DEPORTIVO</a:t>
            </a:r>
            <a:endParaRPr lang="es-ES" sz="2800" dirty="0">
              <a:solidFill>
                <a:srgbClr val="000000"/>
              </a:solidFill>
              <a:latin typeface="Algerian" pitchFamily="82" charset="0"/>
            </a:endParaRPr>
          </a:p>
        </p:txBody>
      </p:sp>
      <p:sp>
        <p:nvSpPr>
          <p:cNvPr id="12292" name="Text Box 6"/>
          <p:cNvSpPr txBox="1">
            <a:spLocks noChangeArrowheads="1"/>
          </p:cNvSpPr>
          <p:nvPr/>
        </p:nvSpPr>
        <p:spPr bwMode="auto">
          <a:xfrm>
            <a:off x="251966" y="2276475"/>
            <a:ext cx="8640514" cy="2492990"/>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El entrenamiento es cualquier carga física que provoca una adaptación y transformación funcional del organismo y por lo tanto mejora el rendimiento. </a:t>
            </a:r>
          </a:p>
          <a:p>
            <a:pPr algn="just"/>
            <a:r>
              <a:rPr lang="es-EC" sz="2400" dirty="0" smtClean="0"/>
              <a:t>Dentro del ámbito deportivo  el entrenamiento se entiende como la preparación de los deportistas para lograr elevados y máximos rendimientos deportivos. </a:t>
            </a:r>
            <a:endParaRPr lang="es-ES" sz="2400" b="0" dirty="0"/>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sz="4400" i="0" dirty="0" smtClean="0">
                <a:solidFill>
                  <a:srgbClr val="000000"/>
                </a:solidFill>
                <a:latin typeface="Algerian" pitchFamily="82" charset="0"/>
              </a:rPr>
              <a:t>CAPACIDADES FÍSICAS: </a:t>
            </a:r>
            <a:r>
              <a:rPr lang="es-ES" sz="4400" i="0" dirty="0" smtClean="0">
                <a:solidFill>
                  <a:srgbClr val="000000"/>
                </a:solidFill>
                <a:latin typeface="Algerian" pitchFamily="82" charset="0"/>
              </a:rPr>
              <a:t/>
            </a:r>
            <a:br>
              <a:rPr lang="es-ES" sz="4400" i="0" dirty="0" smtClean="0">
                <a:solidFill>
                  <a:srgbClr val="000000"/>
                </a:solidFill>
                <a:latin typeface="Algerian" pitchFamily="82" charset="0"/>
              </a:rPr>
            </a:br>
            <a:endParaRPr lang="es-ES" i="0" dirty="0">
              <a:latin typeface="Algerian" pitchFamily="82" charset="0"/>
            </a:endParaRPr>
          </a:p>
        </p:txBody>
      </p:sp>
      <p:sp>
        <p:nvSpPr>
          <p:cNvPr id="3" name="2 Marcador de contenido"/>
          <p:cNvSpPr>
            <a:spLocks noGrp="1"/>
          </p:cNvSpPr>
          <p:nvPr>
            <p:ph sz="half" idx="1"/>
          </p:nvPr>
        </p:nvSpPr>
        <p:spPr/>
        <p:txBody>
          <a:bodyPr/>
          <a:lstStyle/>
          <a:p>
            <a:pPr algn="just"/>
            <a:r>
              <a:rPr lang="es-MX" dirty="0" smtClean="0">
                <a:solidFill>
                  <a:schemeClr val="tx1"/>
                </a:solidFill>
              </a:rPr>
              <a:t>Son </a:t>
            </a:r>
            <a:r>
              <a:rPr lang="es-MX" dirty="0" smtClean="0">
                <a:solidFill>
                  <a:schemeClr val="tx1"/>
                </a:solidFill>
              </a:rPr>
              <a:t>condiciones internas de cada organismo, determinadas genéticamente, que se mejoran por medio de </a:t>
            </a:r>
            <a:r>
              <a:rPr lang="es-MX" dirty="0" smtClean="0">
                <a:solidFill>
                  <a:schemeClr val="tx1"/>
                </a:solidFill>
              </a:rPr>
              <a:t>entrenamiento.</a:t>
            </a:r>
            <a:endParaRPr lang="es-EC" dirty="0" smtClean="0">
              <a:solidFill>
                <a:schemeClr val="tx1"/>
              </a:solidFill>
            </a:endParaRPr>
          </a:p>
          <a:p>
            <a:endParaRPr lang="es-ES" dirty="0">
              <a:solidFill>
                <a:schemeClr val="tx1"/>
              </a:solidFill>
            </a:endParaRPr>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graphicFrame>
        <p:nvGraphicFramePr>
          <p:cNvPr id="12" name="11 Diagrama"/>
          <p:cNvGraphicFramePr/>
          <p:nvPr/>
        </p:nvGraphicFramePr>
        <p:xfrm>
          <a:off x="4644008" y="1412776"/>
          <a:ext cx="41764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1524000" y="26773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1907704" y="188640"/>
            <a:ext cx="5688632"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3" algn="ctr"/>
            <a:endParaRPr lang="es-EC" sz="2400" b="1" dirty="0" smtClean="0">
              <a:latin typeface="Algerian" pitchFamily="82" charset="0"/>
            </a:endParaRPr>
          </a:p>
          <a:p>
            <a:pPr marL="0" lvl="3" algn="ctr"/>
            <a:r>
              <a:rPr lang="es-EC" sz="2400" b="1" dirty="0" smtClean="0">
                <a:latin typeface="Algerian" pitchFamily="82" charset="0"/>
              </a:rPr>
              <a:t>CAPACIDADES CONDICIONALES </a:t>
            </a:r>
            <a:endParaRPr lang="es-ES" sz="2400" b="1" dirty="0" smtClean="0">
              <a:latin typeface="Algerian" pitchFamily="82" charset="0"/>
            </a:endParaRPr>
          </a:p>
          <a:p>
            <a:pPr algn="ctr"/>
            <a:endParaRPr lang="es-ES" sz="2400" b="1" dirty="0">
              <a:latin typeface="Algerian" pitchFamily="82" charset="0"/>
            </a:endParaRPr>
          </a:p>
        </p:txBody>
      </p:sp>
      <p:sp>
        <p:nvSpPr>
          <p:cNvPr id="10" name="9 Rectángulo"/>
          <p:cNvSpPr/>
          <p:nvPr/>
        </p:nvSpPr>
        <p:spPr>
          <a:xfrm>
            <a:off x="755576" y="1196752"/>
            <a:ext cx="7992888"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smtClean="0"/>
              <a:t>Están determinadas por factores  energéticos que se liberan en  los  procesos  de  intercambio de sustancia  en el organismo producto del trabajo físico.</a:t>
            </a:r>
            <a:endParaRPr lang="es-ES" sz="2400" dirty="0"/>
          </a:p>
        </p:txBody>
      </p:sp>
      <p:pic>
        <p:nvPicPr>
          <p:cNvPr id="5" name="Picture 4" descr="aguila"/>
          <p:cNvPicPr>
            <a:picLocks noChangeAspect="1" noChangeArrowheads="1"/>
          </p:cNvPicPr>
          <p:nvPr/>
        </p:nvPicPr>
        <p:blipFill>
          <a:blip r:embed="rId7"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pic>
        <p:nvPicPr>
          <p:cNvPr id="7" name="6 Imagen" descr="http://www.palermoviejo.com/palermoviejo/gifs/personas/hal.gif"/>
          <p:cNvPicPr/>
          <p:nvPr/>
        </p:nvPicPr>
        <p:blipFill>
          <a:blip r:embed="rId8" cstate="print"/>
          <a:srcRect/>
          <a:stretch>
            <a:fillRect/>
          </a:stretch>
        </p:blipFill>
        <p:spPr bwMode="auto">
          <a:xfrm>
            <a:off x="1907704" y="3933056"/>
            <a:ext cx="937895" cy="795655"/>
          </a:xfrm>
          <a:prstGeom prst="rect">
            <a:avLst/>
          </a:prstGeom>
          <a:noFill/>
          <a:ln w="9525">
            <a:noFill/>
            <a:miter lim="800000"/>
            <a:headEnd/>
            <a:tailEnd/>
          </a:ln>
        </p:spPr>
      </p:pic>
      <p:pic>
        <p:nvPicPr>
          <p:cNvPr id="11" name="10 Imagen" descr="http://www.palermoviejo.com/palermoviejo/gifs/deportes/27.gif"/>
          <p:cNvPicPr/>
          <p:nvPr/>
        </p:nvPicPr>
        <p:blipFill>
          <a:blip r:embed="rId9" cstate="print"/>
          <a:srcRect/>
          <a:stretch>
            <a:fillRect/>
          </a:stretch>
        </p:blipFill>
        <p:spPr bwMode="auto">
          <a:xfrm>
            <a:off x="3995936" y="3861048"/>
            <a:ext cx="937895" cy="1136908"/>
          </a:xfrm>
          <a:prstGeom prst="rect">
            <a:avLst/>
          </a:prstGeom>
          <a:noFill/>
          <a:ln w="9525">
            <a:noFill/>
            <a:miter lim="800000"/>
            <a:headEnd/>
            <a:tailEnd/>
          </a:ln>
        </p:spPr>
      </p:pic>
      <p:pic>
        <p:nvPicPr>
          <p:cNvPr id="12" name="11 Imagen" descr="http://www.palermoviejo.com/palermoviejo/gifs/personas/muscle15.gif"/>
          <p:cNvPicPr/>
          <p:nvPr/>
        </p:nvPicPr>
        <p:blipFill>
          <a:blip r:embed="rId10" cstate="print"/>
          <a:srcRect/>
          <a:stretch>
            <a:fillRect/>
          </a:stretch>
        </p:blipFill>
        <p:spPr bwMode="auto">
          <a:xfrm>
            <a:off x="6156176" y="4005064"/>
            <a:ext cx="735965" cy="772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907704" y="188640"/>
            <a:ext cx="5688632"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3" algn="ctr"/>
            <a:r>
              <a:rPr lang="es-EC" sz="2400" dirty="0" smtClean="0">
                <a:latin typeface="Algerian" pitchFamily="82" charset="0"/>
              </a:rPr>
              <a:t>CAPACIDADES COORDINATIVAS</a:t>
            </a:r>
            <a:endParaRPr lang="es-ES" sz="2400" dirty="0">
              <a:latin typeface="Algerian" pitchFamily="82" charset="0"/>
            </a:endParaRPr>
          </a:p>
        </p:txBody>
      </p:sp>
      <p:sp>
        <p:nvSpPr>
          <p:cNvPr id="10" name="9 Rectángulo"/>
          <p:cNvSpPr/>
          <p:nvPr/>
        </p:nvSpPr>
        <p:spPr>
          <a:xfrm>
            <a:off x="755576" y="1196752"/>
            <a:ext cx="7992888"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smtClean="0">
                <a:solidFill>
                  <a:schemeClr val="tx1"/>
                </a:solidFill>
              </a:rPr>
              <a:t>Son capacidades sensomotrices  consolidadas del rendimiento de la personalidad, que se aplican consecuentemente en la dirección del  movimiento,  componentes de  una acción motriz con una finalidad determinada</a:t>
            </a:r>
            <a:endParaRPr lang="es-ES" sz="2000" dirty="0">
              <a:solidFill>
                <a:schemeClr val="tx1"/>
              </a:solidFill>
            </a:endParaRPr>
          </a:p>
        </p:txBody>
      </p:sp>
      <p:graphicFrame>
        <p:nvGraphicFramePr>
          <p:cNvPr id="5" name="4 Diagrama"/>
          <p:cNvGraphicFramePr/>
          <p:nvPr/>
        </p:nvGraphicFramePr>
        <p:xfrm>
          <a:off x="0" y="2492896"/>
          <a:ext cx="9144000" cy="436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aguila"/>
          <p:cNvPicPr>
            <a:picLocks noChangeAspect="1" noChangeArrowheads="1"/>
          </p:cNvPicPr>
          <p:nvPr/>
        </p:nvPicPr>
        <p:blipFill>
          <a:blip r:embed="rId7"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907704" y="188640"/>
            <a:ext cx="5688632" cy="864096"/>
          </a:xfrm>
          <a:prstGeom prst="rect">
            <a:avLst/>
          </a:prstGeom>
          <a:ln>
            <a:solidFill>
              <a:srgbClr val="336600"/>
            </a:solidFill>
          </a:ln>
        </p:spPr>
        <p:style>
          <a:lnRef idx="2">
            <a:schemeClr val="accent1"/>
          </a:lnRef>
          <a:fillRef idx="1">
            <a:schemeClr val="lt1"/>
          </a:fillRef>
          <a:effectRef idx="0">
            <a:schemeClr val="accent1"/>
          </a:effectRef>
          <a:fontRef idx="minor">
            <a:schemeClr val="dk1"/>
          </a:fontRef>
        </p:style>
        <p:txBody>
          <a:bodyPr rtlCol="0" anchor="ctr"/>
          <a:lstStyle/>
          <a:p>
            <a:pPr marL="0" lvl="3" algn="ctr"/>
            <a:endParaRPr lang="es-EC" sz="2800" dirty="0" smtClean="0">
              <a:latin typeface="Algerian" pitchFamily="82" charset="0"/>
            </a:endParaRPr>
          </a:p>
          <a:p>
            <a:pPr marL="0" lvl="3" algn="ctr"/>
            <a:r>
              <a:rPr lang="es-MX" sz="2800" dirty="0" smtClean="0">
                <a:latin typeface="Algerian" pitchFamily="82" charset="0"/>
              </a:rPr>
              <a:t>LA MOVILIDAD </a:t>
            </a:r>
            <a:endParaRPr lang="es-ES" sz="2800" dirty="0" smtClean="0">
              <a:latin typeface="Algerian" pitchFamily="82" charset="0"/>
            </a:endParaRPr>
          </a:p>
          <a:p>
            <a:pPr algn="ctr"/>
            <a:endParaRPr lang="es-ES" sz="2800" dirty="0">
              <a:latin typeface="Algerian" pitchFamily="82" charset="0"/>
            </a:endParaRPr>
          </a:p>
        </p:txBody>
      </p:sp>
      <p:sp>
        <p:nvSpPr>
          <p:cNvPr id="10" name="9 Rectángulo"/>
          <p:cNvSpPr/>
          <p:nvPr/>
        </p:nvSpPr>
        <p:spPr>
          <a:xfrm>
            <a:off x="755576" y="1196752"/>
            <a:ext cx="7992888" cy="1224136"/>
          </a:xfrm>
          <a:prstGeom prst="rect">
            <a:avLst/>
          </a:prstGeom>
          <a:ln>
            <a:solidFill>
              <a:srgbClr val="33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dirty="0" smtClean="0"/>
              <a:t>Conocida también como flexibilidad es la  capacidad de poseer una gran amplitud de movimiento en las articulaciones.</a:t>
            </a:r>
            <a:endParaRPr lang="es-ES" sz="2400" dirty="0"/>
          </a:p>
        </p:txBody>
      </p:sp>
      <p:graphicFrame>
        <p:nvGraphicFramePr>
          <p:cNvPr id="5" name="4 Diagrama"/>
          <p:cNvGraphicFramePr/>
          <p:nvPr/>
        </p:nvGraphicFramePr>
        <p:xfrm>
          <a:off x="395536" y="2780928"/>
          <a:ext cx="8280920" cy="407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aguila"/>
          <p:cNvPicPr>
            <a:picLocks noChangeAspect="1" noChangeArrowheads="1"/>
          </p:cNvPicPr>
          <p:nvPr/>
        </p:nvPicPr>
        <p:blipFill>
          <a:blip r:embed="rId7"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143000"/>
          </a:xfrm>
        </p:spPr>
        <p:txBody>
          <a:bodyPr>
            <a:normAutofit fontScale="90000"/>
          </a:bodyPr>
          <a:lstStyle/>
          <a:p>
            <a:pPr algn="ctr"/>
            <a:r>
              <a:rPr lang="es-ES" sz="4400" i="0" dirty="0" smtClean="0">
                <a:solidFill>
                  <a:schemeClr val="tx1"/>
                </a:solidFill>
                <a:latin typeface="Algerian" pitchFamily="82" charset="0"/>
              </a:rPr>
              <a:t>PRINCIPIOS GENERALES DEL ENTRENAMIENTO DEPORTIVO</a:t>
            </a:r>
            <a:br>
              <a:rPr lang="es-ES" sz="4400" i="0" dirty="0" smtClean="0">
                <a:solidFill>
                  <a:schemeClr val="tx1"/>
                </a:solidFill>
                <a:latin typeface="Algerian" pitchFamily="82" charset="0"/>
              </a:rPr>
            </a:br>
            <a:endParaRPr lang="es-ES" i="0" dirty="0">
              <a:solidFill>
                <a:schemeClr val="tx1"/>
              </a:solidFill>
              <a:latin typeface="Algerian" pitchFamily="82" charset="0"/>
            </a:endParaRPr>
          </a:p>
        </p:txBody>
      </p:sp>
      <p:sp>
        <p:nvSpPr>
          <p:cNvPr id="3" name="2 Marcador de contenido"/>
          <p:cNvSpPr>
            <a:spLocks noGrp="1"/>
          </p:cNvSpPr>
          <p:nvPr>
            <p:ph idx="1"/>
          </p:nvPr>
        </p:nvSpPr>
        <p:spPr>
          <a:xfrm>
            <a:off x="457200" y="2215405"/>
            <a:ext cx="8229600" cy="4525963"/>
          </a:xfrm>
        </p:spPr>
        <p:txBody>
          <a:bodyPr/>
          <a:lstStyle/>
          <a:p>
            <a:pPr algn="just"/>
            <a:r>
              <a:rPr lang="es-ES" dirty="0" smtClean="0">
                <a:solidFill>
                  <a:schemeClr val="tx1"/>
                </a:solidFill>
              </a:rPr>
              <a:t>Se puede decir que los principios generales del entrenamiento deportivo son los procesos del entrenamiento que ayuda a la carga de entrenamiento al esfuerzo o al ejercicio que el sujeto va a entrenar durante una sesión de entrenamiento, esto a su vez provoca una pérdida de la homeostasis y que el cuerpo debe  recuperar nuevamente aumentando algunos parámetros fisiológicos.</a:t>
            </a:r>
          </a:p>
          <a:p>
            <a:endParaRPr lang="es-ES" dirty="0">
              <a:solidFill>
                <a:schemeClr val="tx1"/>
              </a:solidFill>
            </a:endParaRPr>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467544" y="332656"/>
            <a:ext cx="8065269" cy="830997"/>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sz="2400" dirty="0" smtClean="0">
                <a:solidFill>
                  <a:srgbClr val="000000"/>
                </a:solidFill>
                <a:latin typeface="Algerian" pitchFamily="82" charset="0"/>
              </a:rPr>
              <a:t>CLASIFICACIÓN DE LOS PRINCIPIOS DEL ENTRENAMIENTO:</a:t>
            </a:r>
            <a:endParaRPr lang="es-ES" sz="2400" dirty="0">
              <a:solidFill>
                <a:srgbClr val="000000"/>
              </a:solidFill>
              <a:latin typeface="Algerian" pitchFamily="82" charset="0"/>
            </a:endParaRPr>
          </a:p>
        </p:txBody>
      </p:sp>
      <p:graphicFrame>
        <p:nvGraphicFramePr>
          <p:cNvPr id="6" name="5 Diagrama"/>
          <p:cNvGraphicFramePr/>
          <p:nvPr/>
        </p:nvGraphicFramePr>
        <p:xfrm>
          <a:off x="179512" y="1196752"/>
          <a:ext cx="8748464"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guila"/>
          <p:cNvPicPr>
            <a:picLocks noChangeAspect="1" noChangeArrowheads="1"/>
          </p:cNvPicPr>
          <p:nvPr/>
        </p:nvPicPr>
        <p:blipFill>
          <a:blip r:embed="rId7"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normAutofit fontScale="90000"/>
          </a:bodyPr>
          <a:lstStyle/>
          <a:p>
            <a:pPr algn="ctr"/>
            <a:r>
              <a:rPr lang="es-EC" sz="4400" i="0" dirty="0" smtClean="0">
                <a:solidFill>
                  <a:schemeClr val="tx1"/>
                </a:solidFill>
                <a:latin typeface="Algerian" pitchFamily="82" charset="0"/>
              </a:rPr>
              <a:t>LA PLANIFICACIÓN DEL ENTRENAMIENTO</a:t>
            </a:r>
            <a:r>
              <a:rPr lang="es-ES" sz="4400" i="0" dirty="0" smtClean="0">
                <a:solidFill>
                  <a:schemeClr val="tx1"/>
                </a:solidFill>
                <a:latin typeface="Algerian" pitchFamily="82" charset="0"/>
              </a:rPr>
              <a:t/>
            </a:r>
            <a:br>
              <a:rPr lang="es-ES" sz="4400" i="0" dirty="0" smtClean="0">
                <a:solidFill>
                  <a:schemeClr val="tx1"/>
                </a:solidFill>
                <a:latin typeface="Algerian" pitchFamily="82" charset="0"/>
              </a:rPr>
            </a:br>
            <a:endParaRPr lang="es-ES" i="0" dirty="0">
              <a:solidFill>
                <a:schemeClr val="tx1"/>
              </a:solidFill>
              <a:latin typeface="Algerian" pitchFamily="82" charset="0"/>
            </a:endParaRPr>
          </a:p>
        </p:txBody>
      </p:sp>
      <p:sp>
        <p:nvSpPr>
          <p:cNvPr id="3" name="2 Marcador de contenido"/>
          <p:cNvSpPr>
            <a:spLocks noGrp="1"/>
          </p:cNvSpPr>
          <p:nvPr>
            <p:ph idx="1"/>
          </p:nvPr>
        </p:nvSpPr>
        <p:spPr>
          <a:xfrm>
            <a:off x="457200" y="2071389"/>
            <a:ext cx="8229600" cy="4525963"/>
          </a:xfrm>
        </p:spPr>
        <p:txBody>
          <a:bodyPr/>
          <a:lstStyle/>
          <a:p>
            <a:r>
              <a:rPr lang="es-MX" dirty="0" smtClean="0">
                <a:solidFill>
                  <a:schemeClr val="tx1"/>
                </a:solidFill>
              </a:rPr>
              <a:t>En el proceso del entrenamiento deportivo se asegura sobre la base de determinadas estructuras (</a:t>
            </a:r>
            <a:r>
              <a:rPr lang="es-MX" dirty="0" err="1" smtClean="0">
                <a:solidFill>
                  <a:schemeClr val="tx1"/>
                </a:solidFill>
              </a:rPr>
              <a:t>macrociclo</a:t>
            </a:r>
            <a:r>
              <a:rPr lang="es-MX" dirty="0" smtClean="0">
                <a:solidFill>
                  <a:schemeClr val="tx1"/>
                </a:solidFill>
              </a:rPr>
              <a:t>, </a:t>
            </a:r>
            <a:r>
              <a:rPr lang="es-MX" dirty="0" err="1" smtClean="0">
                <a:solidFill>
                  <a:schemeClr val="tx1"/>
                </a:solidFill>
              </a:rPr>
              <a:t>mesociclos</a:t>
            </a:r>
            <a:r>
              <a:rPr lang="es-MX" dirty="0" smtClean="0">
                <a:solidFill>
                  <a:schemeClr val="tx1"/>
                </a:solidFill>
              </a:rPr>
              <a:t>, </a:t>
            </a:r>
            <a:r>
              <a:rPr lang="es-MX" dirty="0" err="1" smtClean="0">
                <a:solidFill>
                  <a:schemeClr val="tx1"/>
                </a:solidFill>
              </a:rPr>
              <a:t>microciclos</a:t>
            </a:r>
            <a:r>
              <a:rPr lang="es-MX" dirty="0" smtClean="0">
                <a:solidFill>
                  <a:schemeClr val="tx1"/>
                </a:solidFill>
              </a:rPr>
              <a:t> y sesiones de entrenamiento). Estas estructuras son las llamadas ciclos de entrenamiento que representan una sucesión relativamente concluida que se repite como eslabones y fases del proceso de entrenamiento y se alternan como si fueran un orden circulatorio. </a:t>
            </a:r>
            <a:endParaRPr lang="es-ES" dirty="0" smtClean="0">
              <a:solidFill>
                <a:schemeClr val="tx1"/>
              </a:solidFill>
            </a:endParaRPr>
          </a:p>
          <a:p>
            <a:endParaRPr lang="es-ES" dirty="0">
              <a:solidFill>
                <a:schemeClr val="tx1"/>
              </a:solidFill>
            </a:endParaRPr>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i="0" dirty="0" smtClean="0">
                <a:solidFill>
                  <a:schemeClr val="tx1"/>
                </a:solidFill>
                <a:latin typeface="Algerian" pitchFamily="82" charset="0"/>
              </a:rPr>
              <a:t/>
            </a:r>
            <a:br>
              <a:rPr lang="es-EC" i="0" dirty="0" smtClean="0">
                <a:solidFill>
                  <a:schemeClr val="tx1"/>
                </a:solidFill>
                <a:latin typeface="Algerian" pitchFamily="82" charset="0"/>
              </a:rPr>
            </a:br>
            <a:r>
              <a:rPr lang="es-EC" i="0" dirty="0" smtClean="0">
                <a:solidFill>
                  <a:schemeClr val="tx1"/>
                </a:solidFill>
                <a:latin typeface="Algerian" pitchFamily="82" charset="0"/>
              </a:rPr>
              <a:t>LA FORMA DEPORTIVA </a:t>
            </a:r>
            <a:endParaRPr lang="es-ES" i="0" dirty="0">
              <a:solidFill>
                <a:schemeClr val="tx1"/>
              </a:solidFill>
              <a:latin typeface="Algerian" pitchFamily="82" charset="0"/>
            </a:endParaRPr>
          </a:p>
        </p:txBody>
      </p:sp>
      <p:sp>
        <p:nvSpPr>
          <p:cNvPr id="3" name="2 Marcador de contenido"/>
          <p:cNvSpPr>
            <a:spLocks noGrp="1"/>
          </p:cNvSpPr>
          <p:nvPr>
            <p:ph sz="half" idx="1"/>
          </p:nvPr>
        </p:nvSpPr>
        <p:spPr>
          <a:xfrm>
            <a:off x="457200" y="1600200"/>
            <a:ext cx="4258816" cy="1828800"/>
          </a:xfrm>
        </p:spPr>
        <p:txBody>
          <a:bodyPr>
            <a:normAutofit/>
          </a:bodyPr>
          <a:lstStyle/>
          <a:p>
            <a:pPr>
              <a:buNone/>
            </a:pPr>
            <a:endParaRPr lang="es-ES" sz="2000" b="1" dirty="0" smtClean="0">
              <a:solidFill>
                <a:schemeClr val="tx1"/>
              </a:solidFill>
            </a:endParaRPr>
          </a:p>
          <a:p>
            <a:endParaRPr lang="es-ES" sz="2000" dirty="0">
              <a:solidFill>
                <a:schemeClr val="tx1"/>
              </a:solidFill>
            </a:endParaRPr>
          </a:p>
        </p:txBody>
      </p:sp>
      <p:graphicFrame>
        <p:nvGraphicFramePr>
          <p:cNvPr id="5" name="4 Marcador de contenido"/>
          <p:cNvGraphicFramePr>
            <a:graphicFrameLocks noGrp="1"/>
          </p:cNvGraphicFramePr>
          <p:nvPr>
            <p:ph sz="half" idx="2"/>
          </p:nvPr>
        </p:nvGraphicFramePr>
        <p:xfrm>
          <a:off x="2699792" y="1412776"/>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i="0" dirty="0" smtClean="0">
                <a:solidFill>
                  <a:schemeClr val="tx1"/>
                </a:solidFill>
                <a:latin typeface="Algerian" pitchFamily="82" charset="0"/>
              </a:rPr>
              <a:t>FORMULACIÓN DE LAS HIPÓTESIS</a:t>
            </a:r>
            <a:endParaRPr lang="es-ES" i="0" dirty="0">
              <a:solidFill>
                <a:schemeClr val="tx1"/>
              </a:solidFill>
              <a:latin typeface="Algerian" pitchFamily="82" charset="0"/>
            </a:endParaRPr>
          </a:p>
        </p:txBody>
      </p:sp>
      <p:graphicFrame>
        <p:nvGraphicFramePr>
          <p:cNvPr id="4" name="3 Marcador de contenido"/>
          <p:cNvGraphicFramePr>
            <a:graphicFrameLocks noGrp="1"/>
          </p:cNvGraphicFramePr>
          <p:nvPr>
            <p:ph idx="1"/>
          </p:nvPr>
        </p:nvGraphicFramePr>
        <p:xfrm>
          <a:off x="0" y="908720"/>
          <a:ext cx="91440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guila"/>
          <p:cNvPicPr>
            <a:picLocks noChangeAspect="1" noChangeArrowheads="1"/>
          </p:cNvPicPr>
          <p:nvPr/>
        </p:nvPicPr>
        <p:blipFill>
          <a:blip r:embed="rId7"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707309" y="620688"/>
            <a:ext cx="1728787" cy="461665"/>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es-ES_tradnl" sz="2400" b="1" dirty="0">
                <a:solidFill>
                  <a:srgbClr val="000000"/>
                </a:solidFill>
                <a:latin typeface="Algerian" pitchFamily="82" charset="0"/>
              </a:rPr>
              <a:t>TEMA:</a:t>
            </a:r>
            <a:endParaRPr lang="es-ES" sz="2400" b="1" dirty="0">
              <a:solidFill>
                <a:srgbClr val="000000"/>
              </a:solidFill>
              <a:latin typeface="Algerian" pitchFamily="82" charset="0"/>
            </a:endParaRPr>
          </a:p>
        </p:txBody>
      </p:sp>
      <p:sp>
        <p:nvSpPr>
          <p:cNvPr id="5123" name="Text Box 5"/>
          <p:cNvSpPr txBox="1">
            <a:spLocks noChangeArrowheads="1"/>
          </p:cNvSpPr>
          <p:nvPr/>
        </p:nvSpPr>
        <p:spPr bwMode="auto">
          <a:xfrm>
            <a:off x="251520" y="1241465"/>
            <a:ext cx="8713093" cy="1015663"/>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2000" dirty="0">
                <a:latin typeface="Bodoni MT Black" pitchFamily="18" charset="0"/>
              </a:rPr>
              <a:t>APLICACIÓN DE UN PLAN DE ENTRENAMIENTO FÍSICO EN DEPORTISTAS DE TIRO OLÍMPICO DE PICHINCHA,  Y  SU INCIDENCIA EN LA EFECTIVIDAD DEL DISPARO. </a:t>
            </a:r>
            <a:endParaRPr lang="es-ES" sz="2000" dirty="0">
              <a:latin typeface="Bodoni MT Black" pitchFamily="18" charset="0"/>
            </a:endParaRPr>
          </a:p>
        </p:txBody>
      </p:sp>
      <p:sp>
        <p:nvSpPr>
          <p:cNvPr id="5125" name="Text Box 7"/>
          <p:cNvSpPr txBox="1">
            <a:spLocks noChangeArrowheads="1"/>
          </p:cNvSpPr>
          <p:nvPr/>
        </p:nvSpPr>
        <p:spPr bwMode="auto">
          <a:xfrm>
            <a:off x="1403648" y="3933056"/>
            <a:ext cx="6769100" cy="400110"/>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es-ES_tradnl" sz="2000" dirty="0" smtClean="0">
                <a:solidFill>
                  <a:srgbClr val="000000"/>
                </a:solidFill>
              </a:rPr>
              <a:t>Lic. ALBERTO GILBERT</a:t>
            </a:r>
            <a:endParaRPr lang="es-ES" sz="2000" dirty="0">
              <a:solidFill>
                <a:srgbClr val="000000"/>
              </a:solidFill>
            </a:endParaRPr>
          </a:p>
        </p:txBody>
      </p:sp>
      <p:sp>
        <p:nvSpPr>
          <p:cNvPr id="5126" name="Text Box 8"/>
          <p:cNvSpPr txBox="1">
            <a:spLocks noChangeArrowheads="1"/>
          </p:cNvSpPr>
          <p:nvPr/>
        </p:nvSpPr>
        <p:spPr bwMode="auto">
          <a:xfrm>
            <a:off x="3779912" y="3284984"/>
            <a:ext cx="1728788" cy="400110"/>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es-ES_tradnl" sz="2000" b="1" dirty="0" smtClean="0">
                <a:solidFill>
                  <a:srgbClr val="000000"/>
                </a:solidFill>
              </a:rPr>
              <a:t>DIRECTOR:</a:t>
            </a:r>
          </a:p>
        </p:txBody>
      </p:sp>
      <p:sp>
        <p:nvSpPr>
          <p:cNvPr id="11" name="Text Box 8"/>
          <p:cNvSpPr txBox="1">
            <a:spLocks noChangeArrowheads="1"/>
          </p:cNvSpPr>
          <p:nvPr/>
        </p:nvSpPr>
        <p:spPr bwMode="auto">
          <a:xfrm>
            <a:off x="3635896" y="4653136"/>
            <a:ext cx="2016224" cy="400110"/>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sz="2000" b="1" dirty="0" smtClean="0">
                <a:solidFill>
                  <a:srgbClr val="000000"/>
                </a:solidFill>
              </a:rPr>
              <a:t>CODIRECTOR:</a:t>
            </a:r>
          </a:p>
        </p:txBody>
      </p:sp>
      <p:sp>
        <p:nvSpPr>
          <p:cNvPr id="12" name="Text Box 7"/>
          <p:cNvSpPr txBox="1">
            <a:spLocks noChangeArrowheads="1"/>
          </p:cNvSpPr>
          <p:nvPr/>
        </p:nvSpPr>
        <p:spPr bwMode="auto">
          <a:xfrm>
            <a:off x="1403648" y="5301208"/>
            <a:ext cx="6769100" cy="400110"/>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es-ES_tradnl" sz="2000" dirty="0" smtClean="0">
                <a:solidFill>
                  <a:srgbClr val="000000"/>
                </a:solidFill>
              </a:rPr>
              <a:t>Lic. EDWIN PÉREZ</a:t>
            </a:r>
            <a:endParaRPr lang="es-ES" sz="2000" dirty="0">
              <a:solidFill>
                <a:srgbClr val="000000"/>
              </a:solidFill>
            </a:endParaRPr>
          </a:p>
        </p:txBody>
      </p:sp>
      <p:pic>
        <p:nvPicPr>
          <p:cNvPr id="9"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heckerboard(across)">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checkerboard(across)">
                                      <p:cBhvr>
                                        <p:cTn id="17" dur="500"/>
                                        <p:tgtEl>
                                          <p:spTgt spid="512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checkerboard(across)">
                                      <p:cBhvr>
                                        <p:cTn id="20" dur="500"/>
                                        <p:tgtEl>
                                          <p:spTgt spid="51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animBg="1"/>
      <p:bldP spid="5125" grpId="0" animBg="1"/>
      <p:bldP spid="5126"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9976" y="2967335"/>
            <a:ext cx="8284064" cy="523220"/>
          </a:xfrm>
          <a:prstGeom prst="rect">
            <a:avLst/>
          </a:prstGeom>
          <a:ln>
            <a:solidFill>
              <a:srgbClr val="336600"/>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C" sz="2800" b="1" dirty="0" smtClean="0">
                <a:ln w="18000">
                  <a:solidFill>
                    <a:srgbClr val="336600"/>
                  </a:solidFill>
                  <a:prstDash val="solid"/>
                  <a:miter lim="800000"/>
                </a:ln>
                <a:noFill/>
                <a:effectLst>
                  <a:outerShdw blurRad="25500" dist="23000" dir="7020000" algn="tl">
                    <a:srgbClr val="000000">
                      <a:alpha val="50000"/>
                    </a:srgbClr>
                  </a:outerShdw>
                </a:effectLst>
              </a:rPr>
              <a:t>DEPURACIÓN GENERAL DE LA INFORMACIÓN</a:t>
            </a:r>
            <a:endParaRPr lang="es-ES" sz="2800" b="1" dirty="0">
              <a:ln w="18000">
                <a:solidFill>
                  <a:srgbClr val="336600"/>
                </a:solidFill>
                <a:prstDash val="solid"/>
                <a:miter lim="800000"/>
              </a:ln>
              <a:noFill/>
              <a:effectLst>
                <a:outerShdw blurRad="25500" dist="23000" dir="7020000" algn="tl">
                  <a:srgbClr val="000000">
                    <a:alpha val="50000"/>
                  </a:srgbClr>
                </a:outerShdw>
              </a:effectLst>
            </a:endParaRPr>
          </a:p>
        </p:txBody>
      </p:sp>
      <p:pic>
        <p:nvPicPr>
          <p:cNvPr id="5"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rmAutofit/>
          </a:bodyPr>
          <a:lstStyle/>
          <a:p>
            <a:pPr algn="ctr"/>
            <a:r>
              <a:rPr lang="es-ES" i="0" dirty="0" smtClean="0">
                <a:solidFill>
                  <a:schemeClr val="tx1"/>
                </a:solidFill>
                <a:latin typeface="Algerian" pitchFamily="82" charset="0"/>
              </a:rPr>
              <a:t>ENCUESTA APLICADA</a:t>
            </a:r>
            <a:endParaRPr lang="es-ES" i="0" dirty="0">
              <a:solidFill>
                <a:schemeClr val="tx1"/>
              </a:solidFill>
              <a:latin typeface="Algerian" pitchFamily="82" charset="0"/>
            </a:endParaRPr>
          </a:p>
        </p:txBody>
      </p:sp>
      <p:sp>
        <p:nvSpPr>
          <p:cNvPr id="3" name="2 Marcador de contenido"/>
          <p:cNvSpPr>
            <a:spLocks noGrp="1"/>
          </p:cNvSpPr>
          <p:nvPr>
            <p:ph idx="1"/>
          </p:nvPr>
        </p:nvSpPr>
        <p:spPr/>
        <p:txBody>
          <a:bodyPr>
            <a:normAutofit/>
          </a:bodyPr>
          <a:lstStyle/>
          <a:p>
            <a:r>
              <a:rPr lang="es-ES" dirty="0" smtClean="0">
                <a:solidFill>
                  <a:schemeClr val="tx1"/>
                </a:solidFill>
              </a:rPr>
              <a:t>Esta encuesta fue aplicada a todos las personas que frecuentan la Asociación de Tiro Olímpico de Pichincha.</a:t>
            </a:r>
          </a:p>
          <a:p>
            <a:endParaRPr lang="es-ES" dirty="0">
              <a:solidFill>
                <a:schemeClr val="tx1"/>
              </a:solidFill>
            </a:endParaRPr>
          </a:p>
        </p:txBody>
      </p:sp>
      <p:pic>
        <p:nvPicPr>
          <p:cNvPr id="4" name="4 Imagen" descr="S6001628.JPG"/>
          <p:cNvPicPr>
            <a:picLocks noChangeAspect="1"/>
          </p:cNvPicPr>
          <p:nvPr/>
        </p:nvPicPr>
        <p:blipFill>
          <a:blip r:embed="rId2" cstate="print"/>
          <a:srcRect/>
          <a:stretch>
            <a:fillRect/>
          </a:stretch>
        </p:blipFill>
        <p:spPr bwMode="auto">
          <a:xfrm>
            <a:off x="2771800" y="2816932"/>
            <a:ext cx="4176464" cy="31323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aguila"/>
          <p:cNvPicPr>
            <a:picLocks noChangeAspect="1" noChangeArrowheads="1"/>
          </p:cNvPicPr>
          <p:nvPr/>
        </p:nvPicPr>
        <p:blipFill>
          <a:blip r:embed="rId3"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0" dirty="0" smtClean="0">
                <a:solidFill>
                  <a:schemeClr val="tx1"/>
                </a:solidFill>
                <a:latin typeface="Algerian" pitchFamily="82" charset="0"/>
              </a:rPr>
              <a:t>¿Cree usted que ésta investigación beneficiará de alguna manera a los deportistas?</a:t>
            </a:r>
            <a:endParaRPr lang="es-ES" i="0" dirty="0">
              <a:solidFill>
                <a:schemeClr val="tx1"/>
              </a:solidFill>
              <a:latin typeface="Algerian" pitchFamily="82" charset="0"/>
            </a:endParaRPr>
          </a:p>
        </p:txBody>
      </p:sp>
      <p:graphicFrame>
        <p:nvGraphicFramePr>
          <p:cNvPr id="6" name="5 Marcador de contenido"/>
          <p:cNvGraphicFramePr>
            <a:graphicFrameLocks noGrp="1"/>
          </p:cNvGraphicFramePr>
          <p:nvPr>
            <p:ph idx="1"/>
          </p:nvPr>
        </p:nvGraphicFramePr>
        <p:xfrm>
          <a:off x="468313" y="2205038"/>
          <a:ext cx="4607743" cy="3816249"/>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5868144" y="2276872"/>
            <a:ext cx="2880320" cy="1656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smtClean="0"/>
              <a:t>POBLACIÓN ENCUESTADA 20</a:t>
            </a:r>
          </a:p>
          <a:p>
            <a:pPr algn="ctr"/>
            <a:r>
              <a:rPr lang="es-MX" dirty="0" smtClean="0"/>
              <a:t>TOTAL SI 15</a:t>
            </a:r>
          </a:p>
          <a:p>
            <a:pPr algn="ctr"/>
            <a:r>
              <a:rPr lang="es-MX" dirty="0" smtClean="0"/>
              <a:t>TOTAL NO 5</a:t>
            </a:r>
            <a:endParaRPr lang="es-ES" dirty="0"/>
          </a:p>
        </p:txBody>
      </p:sp>
      <p:sp>
        <p:nvSpPr>
          <p:cNvPr id="8" name="7 Rectángulo"/>
          <p:cNvSpPr/>
          <p:nvPr/>
        </p:nvSpPr>
        <p:spPr>
          <a:xfrm>
            <a:off x="4139952" y="4581128"/>
            <a:ext cx="5004048" cy="1916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es-ES" sz="1800" dirty="0" smtClean="0"/>
          </a:p>
          <a:p>
            <a:pPr algn="just"/>
            <a:r>
              <a:rPr lang="es-ES" sz="1800" dirty="0" smtClean="0"/>
              <a:t>Los resultados de ésta pregunta fue, el 75% del SI contra un 25% del NO,  la población está de acuerdo con la investigación a realizar y piensan que es un gran aporte para este deporte y ayudará a preparar de mejor manera a los deportistas.</a:t>
            </a:r>
          </a:p>
          <a:p>
            <a:pPr algn="just"/>
            <a:endParaRPr lang="es-ES" sz="1800" dirty="0"/>
          </a:p>
        </p:txBody>
      </p:sp>
      <p:pic>
        <p:nvPicPr>
          <p:cNvPr id="9" name="Picture 4" descr="aguila"/>
          <p:cNvPicPr>
            <a:picLocks noChangeAspect="1" noChangeArrowheads="1"/>
          </p:cNvPicPr>
          <p:nvPr/>
        </p:nvPicPr>
        <p:blipFill>
          <a:blip r:embed="rId3"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96" y="404664"/>
            <a:ext cx="8229600" cy="1143000"/>
          </a:xfrm>
        </p:spPr>
        <p:txBody>
          <a:bodyPr>
            <a:normAutofit fontScale="90000"/>
          </a:bodyPr>
          <a:lstStyle/>
          <a:p>
            <a:r>
              <a:rPr lang="es-ES" i="0" dirty="0" smtClean="0">
                <a:solidFill>
                  <a:schemeClr val="tx1"/>
                </a:solidFill>
                <a:latin typeface="Algerian" pitchFamily="82" charset="0"/>
              </a:rPr>
              <a:t>¿Estaría pre dispuesto a colaborar con la investigación.?</a:t>
            </a:r>
            <a:br>
              <a:rPr lang="es-ES" i="0" dirty="0" smtClean="0">
                <a:solidFill>
                  <a:schemeClr val="tx1"/>
                </a:solidFill>
                <a:latin typeface="Algerian" pitchFamily="82" charset="0"/>
              </a:rPr>
            </a:br>
            <a:endParaRPr lang="es-ES" i="0" dirty="0">
              <a:solidFill>
                <a:schemeClr val="tx1"/>
              </a:solidFill>
              <a:latin typeface="Algerian" pitchFamily="82" charset="0"/>
            </a:endParaRPr>
          </a:p>
        </p:txBody>
      </p:sp>
      <p:graphicFrame>
        <p:nvGraphicFramePr>
          <p:cNvPr id="4" name="3 Marcador de contenido"/>
          <p:cNvGraphicFramePr>
            <a:graphicFrameLocks noGrp="1"/>
          </p:cNvGraphicFramePr>
          <p:nvPr>
            <p:ph idx="1"/>
          </p:nvPr>
        </p:nvGraphicFramePr>
        <p:xfrm>
          <a:off x="457200" y="1600200"/>
          <a:ext cx="4330824" cy="485313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436096" y="2060848"/>
            <a:ext cx="3384376" cy="24482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800" dirty="0" smtClean="0"/>
              <a:t>En ésta pregunta los directivos y deportistas estuvieron de acuerdo para  colaborar con ésta investigación ganando el SI en su totalidad obteniendo el 100%. </a:t>
            </a:r>
          </a:p>
          <a:p>
            <a:pPr algn="ctr"/>
            <a:endParaRPr lang="es-ES" sz="1800" dirty="0"/>
          </a:p>
        </p:txBody>
      </p:sp>
      <p:pic>
        <p:nvPicPr>
          <p:cNvPr id="6" name="Picture 4" descr="aguila"/>
          <p:cNvPicPr>
            <a:picLocks noChangeAspect="1" noChangeArrowheads="1"/>
          </p:cNvPicPr>
          <p:nvPr/>
        </p:nvPicPr>
        <p:blipFill>
          <a:blip r:embed="rId3"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74638"/>
            <a:ext cx="8229600" cy="1143000"/>
          </a:xfrm>
        </p:spPr>
        <p:txBody>
          <a:bodyPr>
            <a:noAutofit/>
          </a:bodyPr>
          <a:lstStyle/>
          <a:p>
            <a:r>
              <a:rPr lang="es-ES" sz="2400" i="0" dirty="0" smtClean="0">
                <a:solidFill>
                  <a:schemeClr val="tx1"/>
                </a:solidFill>
                <a:latin typeface="Algerian" pitchFamily="82" charset="0"/>
              </a:rPr>
              <a:t>¿Considera usted beneficioso la aplicación de un programa de ejercicios encaminados a mejorar su estado físico.? </a:t>
            </a:r>
            <a:endParaRPr lang="es-ES" sz="2400" i="0" dirty="0">
              <a:solidFill>
                <a:schemeClr val="tx1"/>
              </a:solidFill>
              <a:latin typeface="Algerian" pitchFamily="82" charset="0"/>
            </a:endParaRPr>
          </a:p>
        </p:txBody>
      </p:sp>
      <p:graphicFrame>
        <p:nvGraphicFramePr>
          <p:cNvPr id="4" name="3 Marcador de contenido"/>
          <p:cNvGraphicFramePr>
            <a:graphicFrameLocks noGrp="1"/>
          </p:cNvGraphicFramePr>
          <p:nvPr>
            <p:ph idx="1"/>
          </p:nvPr>
        </p:nvGraphicFramePr>
        <p:xfrm>
          <a:off x="0" y="1556793"/>
          <a:ext cx="558011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6084168" y="2132856"/>
            <a:ext cx="3059832" cy="38884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es-ES" sz="1800" dirty="0" smtClean="0"/>
          </a:p>
          <a:p>
            <a:pPr algn="just"/>
            <a:r>
              <a:rPr lang="es-ES" sz="1800" dirty="0" smtClean="0"/>
              <a:t>Los encuestados en ésta pregunta están de acuerdo en cumplir con un programa de ejercicios físicos ya que mejora el estado físico y proporciona una buena calidad de vida.</a:t>
            </a:r>
          </a:p>
          <a:p>
            <a:pPr algn="just"/>
            <a:endParaRPr lang="es-ES" sz="1800" dirty="0"/>
          </a:p>
        </p:txBody>
      </p:sp>
      <p:pic>
        <p:nvPicPr>
          <p:cNvPr id="6" name="Picture 4" descr="aguila"/>
          <p:cNvPicPr>
            <a:picLocks noChangeAspect="1" noChangeArrowheads="1"/>
          </p:cNvPicPr>
          <p:nvPr/>
        </p:nvPicPr>
        <p:blipFill>
          <a:blip r:embed="rId3"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8904" y="274638"/>
            <a:ext cx="8229600" cy="1143000"/>
          </a:xfrm>
        </p:spPr>
        <p:txBody>
          <a:bodyPr>
            <a:noAutofit/>
          </a:bodyPr>
          <a:lstStyle/>
          <a:p>
            <a:r>
              <a:rPr lang="es-ES" sz="2800" i="0" dirty="0" smtClean="0">
                <a:solidFill>
                  <a:schemeClr val="tx1"/>
                </a:solidFill>
                <a:latin typeface="Algerian" pitchFamily="82" charset="0"/>
              </a:rPr>
              <a:t>¿Conoce usted si existen investigaciones relacionadas con programas de este tipo para el Tiro Olímpico.? </a:t>
            </a:r>
            <a:endParaRPr lang="es-ES" sz="2800" i="0" dirty="0">
              <a:solidFill>
                <a:schemeClr val="tx1"/>
              </a:solidFill>
              <a:latin typeface="Algerian" pitchFamily="82" charset="0"/>
            </a:endParaRPr>
          </a:p>
        </p:txBody>
      </p:sp>
      <p:graphicFrame>
        <p:nvGraphicFramePr>
          <p:cNvPr id="4" name="3 Marcador de contenido"/>
          <p:cNvGraphicFramePr>
            <a:graphicFrameLocks noGrp="1"/>
          </p:cNvGraphicFramePr>
          <p:nvPr>
            <p:ph idx="1"/>
          </p:nvPr>
        </p:nvGraphicFramePr>
        <p:xfrm>
          <a:off x="251520" y="1700808"/>
          <a:ext cx="5050904" cy="42050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940152" y="1700808"/>
            <a:ext cx="2843808" cy="28529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es-ES" sz="1800" dirty="0" smtClean="0"/>
          </a:p>
          <a:p>
            <a:pPr algn="just"/>
            <a:r>
              <a:rPr lang="es-ES" sz="1800" dirty="0" smtClean="0"/>
              <a:t>El 15% de los entrevistados manifestaron que si existen investigaciones de este tipo pero no realizadas en la provincia mientras que el 85% manifestó que no conocían. </a:t>
            </a:r>
          </a:p>
          <a:p>
            <a:pPr algn="just"/>
            <a:endParaRPr lang="es-ES" sz="1800" dirty="0"/>
          </a:p>
        </p:txBody>
      </p:sp>
      <p:pic>
        <p:nvPicPr>
          <p:cNvPr id="6" name="Picture 4" descr="aguila"/>
          <p:cNvPicPr>
            <a:picLocks noChangeAspect="1" noChangeArrowheads="1"/>
          </p:cNvPicPr>
          <p:nvPr/>
        </p:nvPicPr>
        <p:blipFill>
          <a:blip r:embed="rId3"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i="0" dirty="0" smtClean="0">
                <a:solidFill>
                  <a:schemeClr val="tx1"/>
                </a:solidFill>
                <a:latin typeface="Algerian" pitchFamily="82" charset="0"/>
              </a:rPr>
              <a:t>¿Cree usted  que éste proyecto de investigación puede ser aplicado en la institución.? </a:t>
            </a:r>
            <a:endParaRPr lang="es-ES" sz="2800" i="0" dirty="0">
              <a:solidFill>
                <a:schemeClr val="tx1"/>
              </a:solidFill>
              <a:latin typeface="Algerian" pitchFamily="82" charset="0"/>
            </a:endParaRPr>
          </a:p>
        </p:txBody>
      </p:sp>
      <p:graphicFrame>
        <p:nvGraphicFramePr>
          <p:cNvPr id="4" name="3 Marcador de contenido"/>
          <p:cNvGraphicFramePr>
            <a:graphicFrameLocks noGrp="1"/>
          </p:cNvGraphicFramePr>
          <p:nvPr>
            <p:ph idx="1"/>
          </p:nvPr>
        </p:nvGraphicFramePr>
        <p:xfrm>
          <a:off x="0" y="1600201"/>
          <a:ext cx="5338936"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6084168" y="1772816"/>
            <a:ext cx="2592288" cy="20162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es-ES" sz="1600" dirty="0" smtClean="0"/>
          </a:p>
          <a:p>
            <a:pPr algn="just"/>
            <a:r>
              <a:rPr lang="es-ES" sz="1600" dirty="0" smtClean="0"/>
              <a:t>Los dirigentes de la Asociación dieron su aprobación en su totalidad que es el 100% de apoyo para realizar este trabajo.</a:t>
            </a:r>
          </a:p>
          <a:p>
            <a:pPr algn="just"/>
            <a:endParaRPr lang="es-ES" sz="1600" dirty="0"/>
          </a:p>
        </p:txBody>
      </p:sp>
      <p:pic>
        <p:nvPicPr>
          <p:cNvPr id="6" name="Picture 4" descr="aguila"/>
          <p:cNvPicPr>
            <a:picLocks noChangeAspect="1" noChangeArrowheads="1"/>
          </p:cNvPicPr>
          <p:nvPr/>
        </p:nvPicPr>
        <p:blipFill>
          <a:blip r:embed="rId3"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rmAutofit/>
          </a:bodyPr>
          <a:lstStyle/>
          <a:p>
            <a:pPr algn="ctr"/>
            <a:r>
              <a:rPr lang="es-ES" i="0" dirty="0" smtClean="0">
                <a:solidFill>
                  <a:schemeClr val="tx1"/>
                </a:solidFill>
                <a:latin typeface="Algerian" pitchFamily="82" charset="0"/>
              </a:rPr>
              <a:t>ANÁLISIS DE LA APLICACIÓN DEL EXPERIMENTO</a:t>
            </a:r>
            <a:endParaRPr lang="es-ES" i="0" dirty="0">
              <a:solidFill>
                <a:schemeClr val="tx1"/>
              </a:solidFill>
              <a:latin typeface="Algerian" pitchFamily="82" charset="0"/>
            </a:endParaRPr>
          </a:p>
        </p:txBody>
      </p:sp>
      <p:sp>
        <p:nvSpPr>
          <p:cNvPr id="3" name="2 Marcador de contenido"/>
          <p:cNvSpPr>
            <a:spLocks noGrp="1"/>
          </p:cNvSpPr>
          <p:nvPr>
            <p:ph idx="1"/>
          </p:nvPr>
        </p:nvSpPr>
        <p:spPr>
          <a:xfrm>
            <a:off x="457200" y="1999381"/>
            <a:ext cx="8229600" cy="4525963"/>
          </a:xfrm>
        </p:spPr>
        <p:txBody>
          <a:bodyPr/>
          <a:lstStyle/>
          <a:p>
            <a:pPr algn="just"/>
            <a:r>
              <a:rPr lang="es-EC" dirty="0" smtClean="0">
                <a:solidFill>
                  <a:schemeClr val="tx1"/>
                </a:solidFill>
              </a:rPr>
              <a:t>Se tomó la muestra de seis deportistas tres damas y tres varones que se encuentran entre los dieciséis  a diecisiete años de edad y tres años de vida deportiva.</a:t>
            </a:r>
            <a:endParaRPr lang="es-ES" dirty="0" smtClean="0">
              <a:solidFill>
                <a:schemeClr val="tx1"/>
              </a:solidFill>
            </a:endParaRPr>
          </a:p>
          <a:p>
            <a:pPr algn="just"/>
            <a:r>
              <a:rPr lang="es-EC" dirty="0" smtClean="0">
                <a:solidFill>
                  <a:schemeClr val="tx1"/>
                </a:solidFill>
              </a:rPr>
              <a:t>A éstos deportistas se les planteo un plan de entrenamiento físico específico el cual conto con una variedad de ejercicios los cuales fueron determinados para  ciertos músculos más utilizados en este deporte.</a:t>
            </a:r>
            <a:endParaRPr lang="es-ES" dirty="0">
              <a:solidFill>
                <a:schemeClr val="tx1"/>
              </a:solidFill>
            </a:endParaRPr>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lstStyle/>
          <a:p>
            <a:pPr algn="ctr"/>
            <a:r>
              <a:rPr lang="es-MX" i="0" dirty="0" smtClean="0">
                <a:solidFill>
                  <a:schemeClr val="tx1"/>
                </a:solidFill>
                <a:latin typeface="Algerian" pitchFamily="82" charset="0"/>
              </a:rPr>
              <a:t>Ejecución del trabajo</a:t>
            </a:r>
            <a:endParaRPr lang="es-ES" i="0" dirty="0">
              <a:solidFill>
                <a:schemeClr val="tx1"/>
              </a:solidFill>
              <a:latin typeface="Algerian" pitchFamily="82" charset="0"/>
            </a:endParaRPr>
          </a:p>
        </p:txBody>
      </p:sp>
      <p:sp>
        <p:nvSpPr>
          <p:cNvPr id="3" name="2 Marcador de contenido"/>
          <p:cNvSpPr>
            <a:spLocks noGrp="1"/>
          </p:cNvSpPr>
          <p:nvPr>
            <p:ph idx="1"/>
          </p:nvPr>
        </p:nvSpPr>
        <p:spPr/>
        <p:txBody>
          <a:bodyPr>
            <a:normAutofit/>
          </a:bodyPr>
          <a:lstStyle/>
          <a:p>
            <a:r>
              <a:rPr lang="es-MX" dirty="0" smtClean="0">
                <a:solidFill>
                  <a:schemeClr val="tx1"/>
                </a:solidFill>
              </a:rPr>
              <a:t>El trabajo fue realizado por los deportistas que fueron considerados y voluntarios para este proyecto.</a:t>
            </a:r>
            <a:endParaRPr lang="es-ES" dirty="0" smtClean="0">
              <a:solidFill>
                <a:schemeClr val="tx1"/>
              </a:solidFill>
            </a:endParaRPr>
          </a:p>
          <a:p>
            <a:endParaRPr lang="es-ES" dirty="0">
              <a:solidFill>
                <a:schemeClr val="tx1"/>
              </a:solidFill>
            </a:endParaRPr>
          </a:p>
        </p:txBody>
      </p:sp>
      <p:pic>
        <p:nvPicPr>
          <p:cNvPr id="5"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pic>
        <p:nvPicPr>
          <p:cNvPr id="6" name="5 Imagen" descr="S6001638.JPG"/>
          <p:cNvPicPr/>
          <p:nvPr/>
        </p:nvPicPr>
        <p:blipFill>
          <a:blip r:embed="rId3" cstate="print"/>
          <a:srcRect/>
          <a:stretch>
            <a:fillRect/>
          </a:stretch>
        </p:blipFill>
        <p:spPr bwMode="auto">
          <a:xfrm>
            <a:off x="1765935" y="2549698"/>
            <a:ext cx="4822289" cy="368761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2738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aguila"/>
          <p:cNvPicPr>
            <a:picLocks noChangeAspect="1" noChangeArrowheads="1"/>
          </p:cNvPicPr>
          <p:nvPr/>
        </p:nvPicPr>
        <p:blipFill>
          <a:blip r:embed="rId7"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pic>
        <p:nvPicPr>
          <p:cNvPr id="5" name="4 Imagen" descr="powerk.gif (4300 bytes)"/>
          <p:cNvPicPr/>
          <p:nvPr/>
        </p:nvPicPr>
        <p:blipFill>
          <a:blip r:embed="rId8" cstate="print"/>
          <a:srcRect/>
          <a:stretch>
            <a:fillRect/>
          </a:stretch>
        </p:blipFill>
        <p:spPr bwMode="auto">
          <a:xfrm>
            <a:off x="251520" y="2852936"/>
            <a:ext cx="1816735" cy="1805305"/>
          </a:xfrm>
          <a:prstGeom prst="rect">
            <a:avLst/>
          </a:prstGeom>
          <a:noFill/>
          <a:ln w="9525">
            <a:noFill/>
            <a:miter lim="800000"/>
            <a:headEnd/>
            <a:tailEnd/>
          </a:ln>
        </p:spPr>
      </p:pic>
      <p:pic>
        <p:nvPicPr>
          <p:cNvPr id="6" name="5 Imagen" descr="AN1224.gif (11253 bytes)"/>
          <p:cNvPicPr/>
          <p:nvPr/>
        </p:nvPicPr>
        <p:blipFill>
          <a:blip r:embed="rId9" cstate="print"/>
          <a:srcRect/>
          <a:stretch>
            <a:fillRect/>
          </a:stretch>
        </p:blipFill>
        <p:spPr bwMode="auto">
          <a:xfrm>
            <a:off x="2483768" y="1844824"/>
            <a:ext cx="1440160" cy="1440160"/>
          </a:xfrm>
          <a:prstGeom prst="rect">
            <a:avLst/>
          </a:prstGeom>
          <a:noFill/>
          <a:ln w="9525">
            <a:noFill/>
            <a:miter lim="800000"/>
            <a:headEnd/>
            <a:tailEnd/>
          </a:ln>
        </p:spPr>
      </p:pic>
      <p:pic>
        <p:nvPicPr>
          <p:cNvPr id="7" name="6 Imagen" descr="http://www.palermoviejo.com/palermoviejo/gifs/deportes/pesas.gif"/>
          <p:cNvPicPr/>
          <p:nvPr/>
        </p:nvPicPr>
        <p:blipFill>
          <a:blip r:embed="rId10" cstate="print"/>
          <a:srcRect/>
          <a:stretch>
            <a:fillRect/>
          </a:stretch>
        </p:blipFill>
        <p:spPr bwMode="auto">
          <a:xfrm>
            <a:off x="4499992" y="1268760"/>
            <a:ext cx="1584176" cy="1152128"/>
          </a:xfrm>
          <a:prstGeom prst="rect">
            <a:avLst/>
          </a:prstGeom>
          <a:noFill/>
          <a:ln w="9525">
            <a:noFill/>
            <a:miter lim="800000"/>
            <a:headEnd/>
            <a:tailEnd/>
          </a:ln>
        </p:spPr>
      </p:pic>
      <p:pic>
        <p:nvPicPr>
          <p:cNvPr id="8" name="7 Imagen" descr="http://www.palermoviejo.com/palermoviejo/gifs/deportes/27.gif"/>
          <p:cNvPicPr/>
          <p:nvPr/>
        </p:nvPicPr>
        <p:blipFill>
          <a:blip r:embed="rId11" cstate="print"/>
          <a:srcRect/>
          <a:stretch>
            <a:fillRect/>
          </a:stretch>
        </p:blipFill>
        <p:spPr bwMode="auto">
          <a:xfrm>
            <a:off x="7236296" y="404664"/>
            <a:ext cx="1152128"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827584" y="620688"/>
            <a:ext cx="7704856" cy="523220"/>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sz="2800" b="1" dirty="0" smtClean="0">
                <a:solidFill>
                  <a:srgbClr val="000000"/>
                </a:solidFill>
              </a:rPr>
              <a:t>PROBLEMA DE INVESTIGACIÓN:</a:t>
            </a:r>
            <a:endParaRPr lang="es-ES" sz="2800" b="1" dirty="0">
              <a:solidFill>
                <a:srgbClr val="000000"/>
              </a:solidFill>
            </a:endParaRPr>
          </a:p>
        </p:txBody>
      </p:sp>
      <p:sp>
        <p:nvSpPr>
          <p:cNvPr id="6148" name="Text Box 6"/>
          <p:cNvSpPr txBox="1">
            <a:spLocks noChangeArrowheads="1"/>
          </p:cNvSpPr>
          <p:nvPr/>
        </p:nvSpPr>
        <p:spPr bwMode="auto">
          <a:xfrm>
            <a:off x="827534" y="1829142"/>
            <a:ext cx="7776914" cy="1815882"/>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ct val="0"/>
              </a:spcBef>
              <a:buFont typeface="Wingdings" pitchFamily="2" charset="2"/>
              <a:buChar char="ü"/>
            </a:pPr>
            <a:r>
              <a:rPr lang="es-EC" sz="2800" dirty="0" smtClean="0"/>
              <a:t>¿El entrenamiento  físico de los deportistas de Tiro Olímpico de Pichincha afecta en la efectividad del disparo?</a:t>
            </a:r>
            <a:endParaRPr lang="es-ES" sz="2800" dirty="0"/>
          </a:p>
        </p:txBody>
      </p:sp>
      <p:pic>
        <p:nvPicPr>
          <p:cNvPr id="5"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strips(downLeft)">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strips(downLeft)">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lstStyle/>
          <a:p>
            <a:pPr lvl="2" algn="ctr"/>
            <a:r>
              <a:rPr lang="es-EC" dirty="0" smtClean="0">
                <a:solidFill>
                  <a:schemeClr val="tx1"/>
                </a:solidFill>
              </a:rPr>
              <a:t>Resultados de las damas en el test 1.</a:t>
            </a:r>
            <a:endParaRPr lang="es-ES" sz="2800" dirty="0">
              <a:solidFill>
                <a:schemeClr val="tx1"/>
              </a:solidFill>
            </a:endParaRPr>
          </a:p>
        </p:txBody>
      </p:sp>
      <p:sp>
        <p:nvSpPr>
          <p:cNvPr id="19458" name="Rectangle 2"/>
          <p:cNvSpPr>
            <a:spLocks noChangeArrowheads="1"/>
          </p:cNvSpPr>
          <p:nvPr/>
        </p:nvSpPr>
        <p:spPr bwMode="auto">
          <a:xfrm>
            <a:off x="4572000" y="1484784"/>
            <a:ext cx="3240360" cy="15841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esta grafica podemos observar con claridad que la que tiene mejor estado físico es la deportista Maribel Toapanta llegando a alcanzar un resultado del 28% en los test físicos para poder determinar el porcentaje se realizo una tabla de baremos para determinar los resultados</a:t>
            </a:r>
            <a:r>
              <a:rPr kumimoji="0" lang="es-MX" sz="1400" b="0" i="0" u="none" strike="noStrike" cap="none" normalizeH="0" baseline="0" dirty="0" smtClean="0">
                <a:ln>
                  <a:noFill/>
                </a:ln>
                <a:solidFill>
                  <a:schemeClr val="tx1"/>
                </a:solidFill>
                <a:effectLst/>
                <a:latin typeface="Arial" pitchFamily="34" charset="0"/>
              </a:rPr>
              <a:t>.</a:t>
            </a:r>
            <a:endParaRPr kumimoji="0" lang="es-ES" sz="1400" b="0" i="0" u="none" strike="noStrike" cap="none" normalizeH="0" baseline="0" dirty="0" smtClean="0">
              <a:ln>
                <a:noFill/>
              </a:ln>
              <a:solidFill>
                <a:schemeClr val="tx1"/>
              </a:solidFill>
              <a:effectLst/>
              <a:latin typeface="Arial" pitchFamily="34" charset="0"/>
            </a:endParaRPr>
          </a:p>
        </p:txBody>
      </p:sp>
      <p:sp>
        <p:nvSpPr>
          <p:cNvPr id="19459" name="Rectangle 3"/>
          <p:cNvSpPr>
            <a:spLocks noChangeArrowheads="1"/>
          </p:cNvSpPr>
          <p:nvPr/>
        </p:nvSpPr>
        <p:spPr bwMode="auto">
          <a:xfrm>
            <a:off x="4499992" y="4653136"/>
            <a:ext cx="3543300" cy="1296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smtClean="0">
                <a:ln>
                  <a:noFill/>
                </a:ln>
                <a:solidFill>
                  <a:schemeClr val="tx1"/>
                </a:solidFill>
                <a:effectLst/>
                <a:latin typeface="Calibri" pitchFamily="34" charset="0"/>
              </a:rPr>
              <a:t>En este test se de los resultados obtenidos en un total de 18 ejercicios en el gimnasio para obtener la 1RM de cada deportista sobresaliendo la deportista Toapanta con un 35%.</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MX"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graphicFrame>
        <p:nvGraphicFramePr>
          <p:cNvPr id="8" name="7 Gráfico"/>
          <p:cNvGraphicFramePr/>
          <p:nvPr/>
        </p:nvGraphicFramePr>
        <p:xfrm>
          <a:off x="179512" y="1124744"/>
          <a:ext cx="3672408"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nvGraphicFramePr>
        <p:xfrm>
          <a:off x="179512" y="3717032"/>
          <a:ext cx="3312368" cy="2448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0" y="1196752"/>
            <a:ext cx="3600400" cy="12241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Arial" pitchFamily="34" charset="0"/>
              </a:rPr>
              <a:t>En este test se de los resultados obtenidos en un total de 18 ejercicios en el gimnasio para obtener la 1RM de cada deportista sobresaliendo la deportista Toapanta con un 35%.</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p:txBody>
      </p:sp>
      <p:sp>
        <p:nvSpPr>
          <p:cNvPr id="20483" name="Rectangle 3"/>
          <p:cNvSpPr>
            <a:spLocks noChangeArrowheads="1"/>
          </p:cNvSpPr>
          <p:nvPr/>
        </p:nvSpPr>
        <p:spPr bwMode="auto">
          <a:xfrm>
            <a:off x="4644008" y="3789040"/>
            <a:ext cx="3543300" cy="1440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este test de efectividad es el de disparar al blanco sin que la tarjeta este con la zona 9 y 10 se realizaron 30 disparos y la que mayor resultado obtuvo es Gabriela Boada obteniendo 28 disparos buenos que da un 93% de efectividad. </a:t>
            </a:r>
            <a:endParaRPr kumimoji="0" lang="es-ES" sz="1400" b="0" i="0" u="none" strike="noStrike" cap="none" normalizeH="0" baseline="0" dirty="0" smtClean="0">
              <a:ln>
                <a:noFill/>
              </a:ln>
              <a:solidFill>
                <a:schemeClr val="tx1"/>
              </a:solidFill>
              <a:effectLst/>
              <a:latin typeface="Arial" pitchFamily="34" charset="0"/>
            </a:endParaRPr>
          </a:p>
        </p:txBody>
      </p:sp>
      <p:graphicFrame>
        <p:nvGraphicFramePr>
          <p:cNvPr id="8" name="7 Gráfico"/>
          <p:cNvGraphicFramePr/>
          <p:nvPr/>
        </p:nvGraphicFramePr>
        <p:xfrm>
          <a:off x="251520" y="620688"/>
          <a:ext cx="3528392"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nvGraphicFramePr>
        <p:xfrm>
          <a:off x="251520" y="3573016"/>
          <a:ext cx="3240360" cy="2592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chor="ctr"/>
          <a:lstStyle/>
          <a:p>
            <a:pPr lvl="2" algn="ctr"/>
            <a:r>
              <a:rPr lang="es-EC" dirty="0" smtClean="0">
                <a:solidFill>
                  <a:schemeClr val="tx1"/>
                </a:solidFill>
              </a:rPr>
              <a:t>Resultados de las damas en el test 2.</a:t>
            </a:r>
            <a:endParaRPr lang="es-ES" sz="2800" dirty="0">
              <a:solidFill>
                <a:schemeClr val="tx1"/>
              </a:solidFill>
            </a:endParaRPr>
          </a:p>
        </p:txBody>
      </p:sp>
      <p:graphicFrame>
        <p:nvGraphicFramePr>
          <p:cNvPr id="5" name="4 Gráfico"/>
          <p:cNvGraphicFramePr/>
          <p:nvPr/>
        </p:nvGraphicFramePr>
        <p:xfrm>
          <a:off x="251520" y="1268760"/>
          <a:ext cx="3456384"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nvGraphicFramePr>
        <p:xfrm>
          <a:off x="251520" y="3717032"/>
          <a:ext cx="3312368"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21506" name="Rectangle 2"/>
          <p:cNvSpPr>
            <a:spLocks noChangeArrowheads="1"/>
          </p:cNvSpPr>
          <p:nvPr/>
        </p:nvSpPr>
        <p:spPr bwMode="auto">
          <a:xfrm>
            <a:off x="4499992" y="1916832"/>
            <a:ext cx="3543300" cy="9361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smtClean="0">
                <a:ln>
                  <a:noFill/>
                </a:ln>
                <a:solidFill>
                  <a:schemeClr val="tx1"/>
                </a:solidFill>
                <a:effectLst/>
                <a:latin typeface="Calibri" pitchFamily="34" charset="0"/>
              </a:rPr>
              <a:t>El desempeño de las deportistas en su segunda evaluación fue notoria ya que cada una de ellas subió su rendimiento en  este test para determinar la fuerza máxima.</a:t>
            </a:r>
            <a:endParaRPr kumimoji="0" lang="es-ES" sz="1400" b="0" i="0" u="none" strike="noStrike" cap="none" normalizeH="0" baseline="0" smtClean="0">
              <a:ln>
                <a:noFill/>
              </a:ln>
              <a:solidFill>
                <a:schemeClr val="tx1"/>
              </a:solidFill>
              <a:effectLst/>
              <a:latin typeface="Arial" pitchFamily="34" charset="0"/>
            </a:endParaRPr>
          </a:p>
        </p:txBody>
      </p:sp>
      <p:sp>
        <p:nvSpPr>
          <p:cNvPr id="21507" name="Rectangle 3"/>
          <p:cNvSpPr>
            <a:spLocks noChangeArrowheads="1"/>
          </p:cNvSpPr>
          <p:nvPr/>
        </p:nvSpPr>
        <p:spPr bwMode="auto">
          <a:xfrm>
            <a:off x="4499992" y="4653136"/>
            <a:ext cx="3543300" cy="7350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smtClean="0">
                <a:ln>
                  <a:noFill/>
                </a:ln>
                <a:solidFill>
                  <a:schemeClr val="tx1"/>
                </a:solidFill>
                <a:effectLst/>
                <a:latin typeface="Calibri" pitchFamily="34" charset="0"/>
              </a:rPr>
              <a:t>En este grafico las deportistas incrementaron su rendimiento en este test a comparación de la primera evaluación. </a:t>
            </a:r>
            <a:endParaRPr kumimoji="0" lang="es-ES" sz="14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251520" y="692696"/>
          <a:ext cx="3672408"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22530" name="Rectangle 2"/>
          <p:cNvSpPr>
            <a:spLocks noChangeArrowheads="1"/>
          </p:cNvSpPr>
          <p:nvPr/>
        </p:nvSpPr>
        <p:spPr bwMode="auto">
          <a:xfrm>
            <a:off x="4355976" y="1196752"/>
            <a:ext cx="3600400" cy="15121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smtClean="0">
                <a:ln>
                  <a:noFill/>
                </a:ln>
                <a:solidFill>
                  <a:schemeClr val="tx1"/>
                </a:solidFill>
                <a:effectLst/>
                <a:latin typeface="Calibri" pitchFamily="34" charset="0"/>
              </a:rPr>
              <a:t>En este test de efectividad es diferente al primera ya que consta de tiros cantados a los deportistas se les dio 10 balines y ellas tienen que estar seguras del resultado que obtuvieron y decirlo sin ver al entrenador el verificará el resultado del disparo que realizo. </a:t>
            </a:r>
            <a:endParaRPr kumimoji="0" lang="es-ES" sz="14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lstStyle/>
          <a:p>
            <a:pPr lvl="2" algn="ctr"/>
            <a:r>
              <a:rPr lang="es-EC" dirty="0" smtClean="0">
                <a:solidFill>
                  <a:schemeClr val="tx1"/>
                </a:solidFill>
              </a:rPr>
              <a:t>Resultado de los test 3.</a:t>
            </a:r>
            <a:r>
              <a:rPr lang="es-ES" sz="2800" dirty="0" smtClean="0">
                <a:solidFill>
                  <a:schemeClr val="tx1"/>
                </a:solidFill>
              </a:rPr>
              <a:t/>
            </a:r>
            <a:br>
              <a:rPr lang="es-ES" sz="2800" dirty="0" smtClean="0">
                <a:solidFill>
                  <a:schemeClr val="tx1"/>
                </a:solidFill>
              </a:rPr>
            </a:br>
            <a:endParaRPr lang="es-ES" dirty="0">
              <a:solidFill>
                <a:schemeClr val="tx1"/>
              </a:solidFill>
            </a:endParaRPr>
          </a:p>
        </p:txBody>
      </p:sp>
      <p:graphicFrame>
        <p:nvGraphicFramePr>
          <p:cNvPr id="4" name="3 Gráfico"/>
          <p:cNvGraphicFramePr/>
          <p:nvPr/>
        </p:nvGraphicFramePr>
        <p:xfrm>
          <a:off x="251520" y="980728"/>
          <a:ext cx="3744416"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251520" y="3789040"/>
          <a:ext cx="3384376"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23554" name="Rectangle 2"/>
          <p:cNvSpPr>
            <a:spLocks noChangeArrowheads="1"/>
          </p:cNvSpPr>
          <p:nvPr/>
        </p:nvSpPr>
        <p:spPr bwMode="auto">
          <a:xfrm>
            <a:off x="4644008" y="4581128"/>
            <a:ext cx="3543300" cy="9361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smtClean="0">
                <a:ln>
                  <a:noFill/>
                </a:ln>
                <a:solidFill>
                  <a:schemeClr val="tx1"/>
                </a:solidFill>
                <a:effectLst/>
                <a:latin typeface="Calibri" pitchFamily="34" charset="0"/>
              </a:rPr>
              <a:t>En este cuadro se puede observar el resultado de las deportistas en la última evaluación donde tienen un incremento considerable de vo2max.</a:t>
            </a:r>
            <a:endParaRPr kumimoji="0" lang="es-ES" sz="1400" b="0" i="0" u="none" strike="noStrike" cap="none" normalizeH="0" baseline="0" smtClean="0">
              <a:ln>
                <a:noFill/>
              </a:ln>
              <a:solidFill>
                <a:schemeClr val="tx1"/>
              </a:solidFill>
              <a:effectLst/>
              <a:latin typeface="Arial" pitchFamily="34" charset="0"/>
            </a:endParaRPr>
          </a:p>
        </p:txBody>
      </p:sp>
      <p:sp>
        <p:nvSpPr>
          <p:cNvPr id="23555" name="Rectangle 3"/>
          <p:cNvSpPr>
            <a:spLocks noChangeArrowheads="1"/>
          </p:cNvSpPr>
          <p:nvPr/>
        </p:nvSpPr>
        <p:spPr bwMode="auto">
          <a:xfrm>
            <a:off x="4427984" y="1844824"/>
            <a:ext cx="3543300" cy="720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smtClean="0">
                <a:ln>
                  <a:noFill/>
                </a:ln>
                <a:solidFill>
                  <a:schemeClr val="tx1"/>
                </a:solidFill>
                <a:effectLst/>
                <a:latin typeface="Calibri" pitchFamily="34" charset="0"/>
              </a:rPr>
              <a:t>En este cuadro se ve el desarrollo de las deportistas en su última evaluación y cuál ha sido su progresión.</a:t>
            </a:r>
            <a:endParaRPr kumimoji="0" lang="es-ES" sz="1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179512" y="692696"/>
          <a:ext cx="4104456"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24578" name="Rectangle 2"/>
          <p:cNvSpPr>
            <a:spLocks noChangeArrowheads="1"/>
          </p:cNvSpPr>
          <p:nvPr/>
        </p:nvSpPr>
        <p:spPr bwMode="auto">
          <a:xfrm>
            <a:off x="4788024" y="1556792"/>
            <a:ext cx="3543300" cy="1440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smtClean="0">
                <a:ln>
                  <a:noFill/>
                </a:ln>
                <a:solidFill>
                  <a:schemeClr val="tx1"/>
                </a:solidFill>
                <a:effectLst/>
                <a:latin typeface="Calibri" pitchFamily="34" charset="0"/>
              </a:rPr>
              <a:t>En este cuadro se puede ver el resultado general de la tercera evaluación a las deportistas donde se les puso una competencia general y ellas obtuvieron sus diferentes marcas sobresaliendo Gabriela Boada con un total de 374 puntos de 400.</a:t>
            </a:r>
            <a:endParaRPr kumimoji="0" lang="es-ES" sz="1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lstStyle/>
          <a:p>
            <a:pPr algn="ctr"/>
            <a:r>
              <a:rPr lang="es-MX" dirty="0" smtClean="0">
                <a:solidFill>
                  <a:schemeClr val="tx1"/>
                </a:solidFill>
              </a:rPr>
              <a:t>TABLA DE COMPARACIÓN DAMAS </a:t>
            </a:r>
            <a:r>
              <a:rPr lang="es-ES" dirty="0" smtClean="0">
                <a:solidFill>
                  <a:schemeClr val="tx1"/>
                </a:solidFill>
              </a:rPr>
              <a:t/>
            </a:r>
            <a:br>
              <a:rPr lang="es-ES" dirty="0" smtClean="0">
                <a:solidFill>
                  <a:schemeClr val="tx1"/>
                </a:solidFill>
              </a:rPr>
            </a:br>
            <a:endParaRPr lang="es-ES" dirty="0">
              <a:solidFill>
                <a:schemeClr val="tx1"/>
              </a:solidFill>
            </a:endParaRPr>
          </a:p>
        </p:txBody>
      </p:sp>
      <p:graphicFrame>
        <p:nvGraphicFramePr>
          <p:cNvPr id="8" name="2 Gráfico"/>
          <p:cNvGraphicFramePr/>
          <p:nvPr/>
        </p:nvGraphicFramePr>
        <p:xfrm>
          <a:off x="1" y="764704"/>
          <a:ext cx="4572000"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1 Gráfico"/>
          <p:cNvGraphicFramePr/>
          <p:nvPr/>
        </p:nvGraphicFramePr>
        <p:xfrm>
          <a:off x="4572000" y="764704"/>
          <a:ext cx="4572000"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3 Gráfico"/>
          <p:cNvGraphicFramePr/>
          <p:nvPr/>
        </p:nvGraphicFramePr>
        <p:xfrm>
          <a:off x="2411760" y="3356992"/>
          <a:ext cx="4536504" cy="28803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lstStyle/>
          <a:p>
            <a:pPr lvl="1" algn="ctr"/>
            <a:r>
              <a:rPr lang="es-EC" dirty="0" smtClean="0">
                <a:solidFill>
                  <a:schemeClr val="tx1"/>
                </a:solidFill>
              </a:rPr>
              <a:t>Resultado de los test varones 1.</a:t>
            </a:r>
            <a:r>
              <a:rPr lang="es-ES" sz="2800" dirty="0" smtClean="0">
                <a:solidFill>
                  <a:schemeClr val="tx1"/>
                </a:solidFill>
              </a:rPr>
              <a:t/>
            </a:r>
            <a:br>
              <a:rPr lang="es-ES" sz="2800" dirty="0" smtClean="0">
                <a:solidFill>
                  <a:schemeClr val="tx1"/>
                </a:solidFill>
              </a:rPr>
            </a:br>
            <a:endParaRPr lang="es-ES" dirty="0">
              <a:solidFill>
                <a:schemeClr val="tx1"/>
              </a:solidFill>
            </a:endParaRPr>
          </a:p>
        </p:txBody>
      </p:sp>
      <p:graphicFrame>
        <p:nvGraphicFramePr>
          <p:cNvPr id="4" name="3 Gráfico"/>
          <p:cNvGraphicFramePr/>
          <p:nvPr/>
        </p:nvGraphicFramePr>
        <p:xfrm>
          <a:off x="179512" y="980728"/>
          <a:ext cx="3960440"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19458" name="Rectangle 2"/>
          <p:cNvSpPr>
            <a:spLocks noChangeArrowheads="1"/>
          </p:cNvSpPr>
          <p:nvPr/>
        </p:nvSpPr>
        <p:spPr bwMode="auto">
          <a:xfrm>
            <a:off x="4788024" y="1700808"/>
            <a:ext cx="3543300" cy="10081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este grafico podemos observar el porcentaje con el que inician los deportistas y el que más alto porcentaje tiene es el deportista zurita con un 28%.</a:t>
            </a:r>
            <a:endParaRPr kumimoji="0" lang="es-ES" sz="1400" b="0" i="0" u="none" strike="noStrike" cap="none" normalizeH="0" baseline="0" dirty="0" smtClean="0">
              <a:ln>
                <a:noFill/>
              </a:ln>
              <a:solidFill>
                <a:schemeClr val="tx1"/>
              </a:solidFill>
              <a:effectLst/>
              <a:latin typeface="Arial" pitchFamily="34" charset="0"/>
            </a:endParaRPr>
          </a:p>
        </p:txBody>
      </p:sp>
      <p:graphicFrame>
        <p:nvGraphicFramePr>
          <p:cNvPr id="6" name="5 Gráfico"/>
          <p:cNvGraphicFramePr/>
          <p:nvPr/>
        </p:nvGraphicFramePr>
        <p:xfrm>
          <a:off x="251520" y="3501008"/>
          <a:ext cx="3528392"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9459" name="Rectangle 3"/>
          <p:cNvSpPr>
            <a:spLocks noChangeArrowheads="1"/>
          </p:cNvSpPr>
          <p:nvPr/>
        </p:nvSpPr>
        <p:spPr bwMode="auto">
          <a:xfrm>
            <a:off x="4932040" y="4365104"/>
            <a:ext cx="3543300" cy="8640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este grafico observamos que el que más alto porcentaje tiene el deportista Jurado con un 50%.</a:t>
            </a:r>
            <a:endParaRPr kumimoji="0" lang="es-E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179512" y="692696"/>
          <a:ext cx="3384376"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20482" name="Rectangle 2"/>
          <p:cNvSpPr>
            <a:spLocks noChangeArrowheads="1"/>
          </p:cNvSpPr>
          <p:nvPr/>
        </p:nvSpPr>
        <p:spPr bwMode="auto">
          <a:xfrm>
            <a:off x="4716016" y="1340768"/>
            <a:ext cx="3543300" cy="10081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este grafico se puede observar que los deportistas tienen un vo2max aceptable y el que más sobresale es el deportista Jurado con el 55.02%.</a:t>
            </a:r>
            <a:endParaRPr kumimoji="0" lang="es-ES" sz="1400" b="0" i="0" u="none" strike="noStrike" cap="none" normalizeH="0" baseline="0" dirty="0" smtClean="0">
              <a:ln>
                <a:noFill/>
              </a:ln>
              <a:solidFill>
                <a:schemeClr val="tx1"/>
              </a:solidFill>
              <a:effectLst/>
              <a:latin typeface="Arial" pitchFamily="34" charset="0"/>
            </a:endParaRPr>
          </a:p>
        </p:txBody>
      </p:sp>
      <p:graphicFrame>
        <p:nvGraphicFramePr>
          <p:cNvPr id="6" name="5 Gráfico"/>
          <p:cNvGraphicFramePr/>
          <p:nvPr/>
        </p:nvGraphicFramePr>
        <p:xfrm>
          <a:off x="251520" y="3356992"/>
          <a:ext cx="3456384"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20483" name="Rectangle 3"/>
          <p:cNvSpPr>
            <a:spLocks noChangeArrowheads="1"/>
          </p:cNvSpPr>
          <p:nvPr/>
        </p:nvSpPr>
        <p:spPr bwMode="auto">
          <a:xfrm>
            <a:off x="4860032" y="4077072"/>
            <a:ext cx="3543300" cy="10801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este grafico de efectividad el test tomado fue sin zona 9-10 y el que más alto puntaje obtuvo es Jurado con un 28 disparos buenos de 30.</a:t>
            </a:r>
            <a:endParaRPr kumimoji="0" lang="es-E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lstStyle/>
          <a:p>
            <a:pPr lvl="2" algn="ctr"/>
            <a:r>
              <a:rPr lang="es-EC" dirty="0" smtClean="0">
                <a:solidFill>
                  <a:schemeClr val="tx1"/>
                </a:solidFill>
              </a:rPr>
              <a:t>Resultados de los test 2</a:t>
            </a:r>
            <a:r>
              <a:rPr lang="es-ES" sz="2800" dirty="0" smtClean="0">
                <a:solidFill>
                  <a:schemeClr val="tx1"/>
                </a:solidFill>
              </a:rPr>
              <a:t/>
            </a:r>
            <a:br>
              <a:rPr lang="es-ES" sz="2800" dirty="0" smtClean="0">
                <a:solidFill>
                  <a:schemeClr val="tx1"/>
                </a:solidFill>
              </a:rPr>
            </a:br>
            <a:endParaRPr lang="es-ES" dirty="0">
              <a:solidFill>
                <a:schemeClr val="tx1"/>
              </a:solidFill>
            </a:endParaRPr>
          </a:p>
        </p:txBody>
      </p:sp>
      <p:graphicFrame>
        <p:nvGraphicFramePr>
          <p:cNvPr id="4" name="3 Gráfico"/>
          <p:cNvGraphicFramePr/>
          <p:nvPr/>
        </p:nvGraphicFramePr>
        <p:xfrm>
          <a:off x="179512" y="836712"/>
          <a:ext cx="3600400"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21506" name="Rectangle 2"/>
          <p:cNvSpPr>
            <a:spLocks noChangeArrowheads="1"/>
          </p:cNvSpPr>
          <p:nvPr/>
        </p:nvSpPr>
        <p:spPr bwMode="auto">
          <a:xfrm>
            <a:off x="4788024" y="1556792"/>
            <a:ext cx="3543300" cy="101237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este grafico podemos observar que todos los deportistas han aumentado sus marcas considerablemente y el deportista que más sobresale es Jurado con el 54%.</a:t>
            </a:r>
            <a:endParaRPr kumimoji="0" lang="es-ES" sz="1400" b="0" i="0" u="none" strike="noStrike" cap="none" normalizeH="0" baseline="0" dirty="0" smtClean="0">
              <a:ln>
                <a:noFill/>
              </a:ln>
              <a:solidFill>
                <a:schemeClr val="tx1"/>
              </a:solidFill>
              <a:effectLst/>
              <a:latin typeface="Arial" pitchFamily="34" charset="0"/>
            </a:endParaRPr>
          </a:p>
        </p:txBody>
      </p:sp>
      <p:graphicFrame>
        <p:nvGraphicFramePr>
          <p:cNvPr id="6" name="5 Gráfico"/>
          <p:cNvGraphicFramePr/>
          <p:nvPr/>
        </p:nvGraphicFramePr>
        <p:xfrm>
          <a:off x="179512" y="3717032"/>
          <a:ext cx="3384376"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21507" name="Rectangle 3"/>
          <p:cNvSpPr>
            <a:spLocks noChangeArrowheads="1"/>
          </p:cNvSpPr>
          <p:nvPr/>
        </p:nvSpPr>
        <p:spPr bwMode="auto">
          <a:xfrm>
            <a:off x="4788024" y="4365104"/>
            <a:ext cx="3543300" cy="10521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este grafico podemos observar que todos los deportistas han aumentado su vo2max considerablemente y el deportista que más sobresale es Jurado con el 57,24%.</a:t>
            </a:r>
            <a:endParaRPr kumimoji="0" lang="es-MX"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468313" y="620688"/>
            <a:ext cx="2519362" cy="369887"/>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es-ES_tradnl" sz="1800" b="1" dirty="0" smtClean="0">
                <a:solidFill>
                  <a:srgbClr val="000000"/>
                </a:solidFill>
              </a:rPr>
              <a:t>JUSTIFICACIÓN</a:t>
            </a:r>
            <a:r>
              <a:rPr lang="es-ES_tradnl" sz="1800" dirty="0" smtClean="0">
                <a:solidFill>
                  <a:srgbClr val="000000"/>
                </a:solidFill>
              </a:rPr>
              <a:t> :</a:t>
            </a:r>
            <a:endParaRPr lang="es-ES" sz="1800" dirty="0">
              <a:solidFill>
                <a:srgbClr val="000000"/>
              </a:solidFill>
            </a:endParaRPr>
          </a:p>
        </p:txBody>
      </p:sp>
      <p:sp>
        <p:nvSpPr>
          <p:cNvPr id="7172" name="Text Box 6"/>
          <p:cNvSpPr txBox="1">
            <a:spLocks noChangeArrowheads="1"/>
          </p:cNvSpPr>
          <p:nvPr/>
        </p:nvSpPr>
        <p:spPr bwMode="auto">
          <a:xfrm>
            <a:off x="3059832" y="1015568"/>
            <a:ext cx="5724525" cy="1200329"/>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800" dirty="0" smtClean="0"/>
              <a:t>El siguiente proyecto es realizado en  los deportistas de Tiro Olímpico, para que tengan un modelo a seguir y les sirva como guía para mejorar su condición física </a:t>
            </a:r>
            <a:r>
              <a:rPr lang="es-EC" dirty="0" smtClean="0"/>
              <a:t>y la</a:t>
            </a:r>
            <a:r>
              <a:rPr lang="es-EC" sz="1800" dirty="0" smtClean="0"/>
              <a:t> efectividad en los disparos.</a:t>
            </a:r>
            <a:endParaRPr lang="es-ES" sz="1800" dirty="0"/>
          </a:p>
        </p:txBody>
      </p:sp>
      <p:sp>
        <p:nvSpPr>
          <p:cNvPr id="7173" name="Text Box 7"/>
          <p:cNvSpPr txBox="1">
            <a:spLocks noChangeArrowheads="1"/>
          </p:cNvSpPr>
          <p:nvPr/>
        </p:nvSpPr>
        <p:spPr bwMode="auto">
          <a:xfrm>
            <a:off x="468313" y="3429000"/>
            <a:ext cx="2519362" cy="369332"/>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es-ES_tradnl" sz="1800" b="1">
                <a:solidFill>
                  <a:srgbClr val="000000"/>
                </a:solidFill>
              </a:rPr>
              <a:t>IMPORTANCIA:</a:t>
            </a:r>
            <a:endParaRPr lang="es-ES" sz="1800" b="1">
              <a:solidFill>
                <a:srgbClr val="000000"/>
              </a:solidFill>
            </a:endParaRPr>
          </a:p>
        </p:txBody>
      </p:sp>
      <p:sp>
        <p:nvSpPr>
          <p:cNvPr id="7174" name="Text Box 8"/>
          <p:cNvSpPr txBox="1">
            <a:spLocks noChangeArrowheads="1"/>
          </p:cNvSpPr>
          <p:nvPr/>
        </p:nvSpPr>
        <p:spPr bwMode="auto">
          <a:xfrm>
            <a:off x="3059832" y="3861048"/>
            <a:ext cx="5724525" cy="2585323"/>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800" dirty="0" smtClean="0"/>
              <a:t>El proyecto es realizado con la finalidad de optimizar el rendimiento de los deportistas de Tiro Olímpico mediante un plan de entrenamiento para fortalecer el desempeño deportivo, ejecutando actividades específicas que aporten al  mejoramiento físico y su efectividad de cada disparo y así obtener un alto nivel que les permita participar  local, nacional e internacionalmente, aumentando la posibilidad de ser más  competitivos. </a:t>
            </a:r>
            <a:endParaRPr lang="es-ES" sz="1800" dirty="0"/>
          </a:p>
        </p:txBody>
      </p:sp>
      <p:pic>
        <p:nvPicPr>
          <p:cNvPr id="6"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0"/>
            <a:ext cx="1187624" cy="1174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amond(in)">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linds(horizont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 calcmode="lin" valueType="num">
                                      <p:cBhvr>
                                        <p:cTn id="17" dur="500" fill="hold"/>
                                        <p:tgtEl>
                                          <p:spTgt spid="7173"/>
                                        </p:tgtEl>
                                        <p:attrNameLst>
                                          <p:attrName>ppt_w</p:attrName>
                                        </p:attrNameLst>
                                      </p:cBhvr>
                                      <p:tavLst>
                                        <p:tav tm="0">
                                          <p:val>
                                            <p:fltVal val="0"/>
                                          </p:val>
                                        </p:tav>
                                        <p:tav tm="100000">
                                          <p:val>
                                            <p:strVal val="#ppt_w"/>
                                          </p:val>
                                        </p:tav>
                                      </p:tavLst>
                                    </p:anim>
                                    <p:anim calcmode="lin" valueType="num">
                                      <p:cBhvr>
                                        <p:cTn id="18" dur="500" fill="hold"/>
                                        <p:tgtEl>
                                          <p:spTgt spid="717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diamond(in)">
                                      <p:cBhvr>
                                        <p:cTn id="23"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7173" grpId="0" animBg="1"/>
      <p:bldP spid="71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Gráfico"/>
          <p:cNvGraphicFramePr/>
          <p:nvPr/>
        </p:nvGraphicFramePr>
        <p:xfrm>
          <a:off x="611560" y="1628800"/>
          <a:ext cx="3456384"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22530" name="Rectangle 2"/>
          <p:cNvSpPr>
            <a:spLocks noChangeArrowheads="1"/>
          </p:cNvSpPr>
          <p:nvPr/>
        </p:nvSpPr>
        <p:spPr bwMode="auto">
          <a:xfrm>
            <a:off x="4932040" y="2348880"/>
            <a:ext cx="3543300" cy="18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smtClean="0">
                <a:ln>
                  <a:noFill/>
                </a:ln>
                <a:solidFill>
                  <a:schemeClr val="tx1"/>
                </a:solidFill>
                <a:effectLst/>
                <a:latin typeface="Calibri" pitchFamily="34" charset="0"/>
              </a:rPr>
              <a:t>En este grafico podemos observar que el trabajo de efectividad es diferente al primero ya que a los deportistas se les dio una cierta cantidad de balines y ellos en una serie tenían que dar el resultado de cada disparo realizado en este test el que más sobresale de los demás es el deportista jurado con un resultado de 93 sobre 100%.</a:t>
            </a:r>
            <a:endParaRPr kumimoji="0" lang="es-ES" sz="1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lstStyle/>
          <a:p>
            <a:pPr algn="ctr"/>
            <a:r>
              <a:rPr lang="es-EC" dirty="0" smtClean="0">
                <a:solidFill>
                  <a:schemeClr val="tx1"/>
                </a:solidFill>
              </a:rPr>
              <a:t>Resultados de los test 3</a:t>
            </a:r>
            <a:endParaRPr lang="es-ES" dirty="0">
              <a:solidFill>
                <a:schemeClr val="tx1"/>
              </a:solidFill>
            </a:endParaRPr>
          </a:p>
        </p:txBody>
      </p:sp>
      <p:graphicFrame>
        <p:nvGraphicFramePr>
          <p:cNvPr id="4" name="3 Gráfico"/>
          <p:cNvGraphicFramePr/>
          <p:nvPr/>
        </p:nvGraphicFramePr>
        <p:xfrm>
          <a:off x="251520" y="1052736"/>
          <a:ext cx="3672408"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23554" name="Rectangle 2"/>
          <p:cNvSpPr>
            <a:spLocks noChangeArrowheads="1"/>
          </p:cNvSpPr>
          <p:nvPr/>
        </p:nvSpPr>
        <p:spPr bwMode="auto">
          <a:xfrm>
            <a:off x="4860032" y="1700808"/>
            <a:ext cx="3543300" cy="9032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smtClean="0">
                <a:ln>
                  <a:noFill/>
                </a:ln>
                <a:solidFill>
                  <a:schemeClr val="tx1"/>
                </a:solidFill>
                <a:effectLst/>
                <a:latin typeface="Calibri" pitchFamily="34" charset="0"/>
              </a:rPr>
              <a:t>En este grafico podemos observar que todos los deportistas han aumentado sus marcas considerablemente y el deportista que más sobresale es Jurado con el 60%.</a:t>
            </a:r>
            <a:endParaRPr kumimoji="0" lang="es-MX"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endParaRPr>
          </a:p>
        </p:txBody>
      </p:sp>
      <p:graphicFrame>
        <p:nvGraphicFramePr>
          <p:cNvPr id="6" name="5 Gráfico"/>
          <p:cNvGraphicFramePr/>
          <p:nvPr/>
        </p:nvGraphicFramePr>
        <p:xfrm>
          <a:off x="179512" y="3573016"/>
          <a:ext cx="3744416"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23555" name="Rectangle 3"/>
          <p:cNvSpPr>
            <a:spLocks noChangeArrowheads="1"/>
          </p:cNvSpPr>
          <p:nvPr/>
        </p:nvSpPr>
        <p:spPr bwMode="auto">
          <a:xfrm>
            <a:off x="4932040" y="4077073"/>
            <a:ext cx="3543300" cy="9361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este grafico podemos observar que todos los deportistas han aumentado su vo2max considerablemente y el deportista que más sobresale es Jurado con el 59,47%.</a:t>
            </a:r>
            <a:endParaRPr kumimoji="0" lang="es-MX"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323528" y="620688"/>
          <a:ext cx="3744416"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24578" name="Rectangle 2"/>
          <p:cNvSpPr>
            <a:spLocks noChangeArrowheads="1"/>
          </p:cNvSpPr>
          <p:nvPr/>
        </p:nvSpPr>
        <p:spPr bwMode="auto">
          <a:xfrm>
            <a:off x="4788024" y="1628800"/>
            <a:ext cx="3600400" cy="15841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Calibri" pitchFamily="34" charset="0"/>
              </a:rPr>
              <a:t>En este cuadro se puede ver el resultado general de la tercera evaluación a los deportistas donde se les puso una competencia general y ellas obtuvieron sus diferentes marcas sobresaliendo Eddy Jurado con un total de 572 puntos de 600 puntos.</a:t>
            </a:r>
            <a:endParaRPr kumimoji="0" lang="es-MX"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chor="ctr"/>
          <a:lstStyle/>
          <a:p>
            <a:pPr algn="ctr"/>
            <a:r>
              <a:rPr lang="es-MX" dirty="0" smtClean="0">
                <a:solidFill>
                  <a:schemeClr val="tx1"/>
                </a:solidFill>
              </a:rPr>
              <a:t>TABLA DE COMPARACIÓN VARONES </a:t>
            </a:r>
            <a:r>
              <a:rPr lang="es-ES" dirty="0" smtClean="0">
                <a:solidFill>
                  <a:schemeClr val="tx1"/>
                </a:solidFill>
              </a:rPr>
              <a:t/>
            </a:r>
            <a:br>
              <a:rPr lang="es-ES" dirty="0" smtClean="0">
                <a:solidFill>
                  <a:schemeClr val="tx1"/>
                </a:solidFill>
              </a:rPr>
            </a:br>
            <a:endParaRPr lang="es-ES" dirty="0">
              <a:solidFill>
                <a:schemeClr val="tx1"/>
              </a:solidFill>
            </a:endParaRPr>
          </a:p>
        </p:txBody>
      </p:sp>
      <p:graphicFrame>
        <p:nvGraphicFramePr>
          <p:cNvPr id="5" name="2 Gráfico"/>
          <p:cNvGraphicFramePr/>
          <p:nvPr/>
        </p:nvGraphicFramePr>
        <p:xfrm>
          <a:off x="0" y="836712"/>
          <a:ext cx="4572001" cy="2466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 Gráfico"/>
          <p:cNvGraphicFramePr/>
          <p:nvPr/>
        </p:nvGraphicFramePr>
        <p:xfrm>
          <a:off x="4572000" y="836712"/>
          <a:ext cx="4572000" cy="2450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3 Gráfico"/>
          <p:cNvGraphicFramePr/>
          <p:nvPr/>
        </p:nvGraphicFramePr>
        <p:xfrm>
          <a:off x="1979712" y="350100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
        <p:nvSpPr>
          <p:cNvPr id="5" name="4 Rectángulo"/>
          <p:cNvSpPr/>
          <p:nvPr/>
        </p:nvSpPr>
        <p:spPr>
          <a:xfrm>
            <a:off x="1070885" y="2967335"/>
            <a:ext cx="7002238" cy="1107996"/>
          </a:xfrm>
          <a:prstGeom prst="rect">
            <a:avLst/>
          </a:prstGeom>
          <a:noFill/>
          <a:ln>
            <a:solidFill>
              <a:schemeClr val="bg1"/>
            </a:solidFill>
          </a:ln>
        </p:spPr>
        <p:txBody>
          <a:bodyPr wrap="none" lIns="91440" tIns="45720" rIns="91440" bIns="45720">
            <a:spAutoFit/>
            <a:scene3d>
              <a:camera prst="isometricRightUp"/>
              <a:lightRig rig="threePt" dir="t"/>
            </a:scene3d>
            <a:sp3d extrusionH="57150">
              <a:bevelT w="38100" h="38100"/>
            </a:sp3d>
          </a:bodyPr>
          <a:lstStyle/>
          <a:p>
            <a:pPr algn="ctr"/>
            <a:r>
              <a:rPr lang="es-ES" sz="6600" b="1" cap="none" spc="0" dirty="0" smtClean="0">
                <a:ln w="10541" cmpd="sng">
                  <a:solidFill>
                    <a:srgbClr val="336600"/>
                  </a:solidFill>
                  <a:prstDash val="solid"/>
                </a:ln>
                <a:solidFill>
                  <a:srgbClr val="336600"/>
                </a:solidFill>
                <a:effectLst/>
              </a:rPr>
              <a:t>CONCLUSIONES</a:t>
            </a:r>
            <a:endParaRPr lang="es-ES" sz="6600" b="1" cap="none" spc="0" dirty="0">
              <a:ln w="10541" cmpd="sng">
                <a:solidFill>
                  <a:srgbClr val="336600"/>
                </a:solidFill>
                <a:prstDash val="solid"/>
              </a:ln>
              <a:solidFill>
                <a:srgbClr val="336600"/>
              </a:solidFill>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just"/>
            <a:r>
              <a:rPr lang="es-EC" dirty="0" smtClean="0">
                <a:solidFill>
                  <a:schemeClr val="tx1"/>
                </a:solidFill>
              </a:rPr>
              <a:t>La realización y ejecución del plan de entrenamiento físico que se les efectúo a los deportistas de Tiro Olímpico nos dio como resultado que el tirador necesita de una planificación física que coste con un trabajo aeróbico, resistencia de la fuerza. </a:t>
            </a:r>
            <a:endParaRPr lang="es-ES" dirty="0" smtClean="0">
              <a:solidFill>
                <a:schemeClr val="tx1"/>
              </a:solidFill>
            </a:endParaRPr>
          </a:p>
          <a:p>
            <a:pPr algn="just">
              <a:buNone/>
            </a:pPr>
            <a:endParaRPr lang="es-ES" dirty="0" smtClean="0">
              <a:solidFill>
                <a:schemeClr val="tx1"/>
              </a:solidFill>
            </a:endParaRPr>
          </a:p>
          <a:p>
            <a:pPr lvl="0" algn="just"/>
            <a:r>
              <a:rPr lang="es-EC" dirty="0" smtClean="0">
                <a:solidFill>
                  <a:schemeClr val="tx1"/>
                </a:solidFill>
              </a:rPr>
              <a:t>Realizando un trabajo sistemático nos dio como resultado un aumento de las marcas de los deportistas ya que obtuvieron mejor rendimiento en su efectividad del disparo.</a:t>
            </a:r>
            <a:endParaRPr lang="es-ES" dirty="0" smtClean="0">
              <a:solidFill>
                <a:schemeClr val="tx1"/>
              </a:solidFill>
            </a:endParaRPr>
          </a:p>
          <a:p>
            <a:pPr algn="just"/>
            <a:endParaRPr lang="es-ES" dirty="0"/>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buNone/>
            </a:pPr>
            <a:endParaRPr lang="es-ES" dirty="0" smtClean="0">
              <a:solidFill>
                <a:schemeClr val="tx1"/>
              </a:solidFill>
            </a:endParaRPr>
          </a:p>
          <a:p>
            <a:pPr lvl="0" algn="just"/>
            <a:r>
              <a:rPr lang="es-EC" dirty="0" smtClean="0">
                <a:solidFill>
                  <a:schemeClr val="tx1"/>
                </a:solidFill>
              </a:rPr>
              <a:t>La ejecución de los test físicos generales aplicados a los deportistas nos ayudó a determinar el estado físico que se encuentran los deportistas y que tenemos que mejorar para su mejor rendimiento.</a:t>
            </a:r>
            <a:endParaRPr lang="es-ES" dirty="0" smtClean="0">
              <a:solidFill>
                <a:schemeClr val="tx1"/>
              </a:solidFill>
            </a:endParaRPr>
          </a:p>
          <a:p>
            <a:pPr lvl="0" algn="just"/>
            <a:endParaRPr lang="es-ES" dirty="0" smtClean="0">
              <a:solidFill>
                <a:schemeClr val="tx1"/>
              </a:solidFill>
            </a:endParaRPr>
          </a:p>
          <a:p>
            <a:pPr lvl="0" algn="just"/>
            <a:r>
              <a:rPr lang="es-EC" dirty="0" smtClean="0">
                <a:solidFill>
                  <a:schemeClr val="tx1"/>
                </a:solidFill>
              </a:rPr>
              <a:t>Los resultados obtenidos por la aplicación del test de una repetición máxima nos permitió tener datos de la fuerza máxima de cada deportista, para de ahí poder dosificar la carga de entrenamiento he ir progresando paulatinamente de acuerdo a lo planificado.  </a:t>
            </a:r>
            <a:endParaRPr lang="es-ES" dirty="0" smtClean="0">
              <a:solidFill>
                <a:schemeClr val="tx1"/>
              </a:solidFill>
            </a:endParaRPr>
          </a:p>
          <a:p>
            <a:pPr algn="just"/>
            <a:endParaRPr lang="es-ES" dirty="0">
              <a:solidFill>
                <a:schemeClr val="tx1"/>
              </a:solidFill>
            </a:endParaRPr>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r>
              <a:rPr lang="es-EC" dirty="0" smtClean="0">
                <a:solidFill>
                  <a:schemeClr val="tx1"/>
                </a:solidFill>
              </a:rPr>
              <a:t> </a:t>
            </a:r>
            <a:endParaRPr lang="es-ES" dirty="0" smtClean="0">
              <a:solidFill>
                <a:schemeClr val="tx1"/>
              </a:solidFill>
            </a:endParaRPr>
          </a:p>
          <a:p>
            <a:pPr lvl="0" algn="just"/>
            <a:r>
              <a:rPr lang="es-EC" dirty="0" smtClean="0">
                <a:solidFill>
                  <a:schemeClr val="tx1"/>
                </a:solidFill>
              </a:rPr>
              <a:t>La dosificación de la carga de trabajo fue determinada por una planificación acorde a las capacidades físicas de los deportistas y de esa forma poder romper la homeostasis interna de cada deportistas comenzando con un porcentaje bajo como es 40% y llegando alcanzar el 70% lo que nos ayudo a tonificar los segmentos corporales establecidos en la planificación. </a:t>
            </a:r>
            <a:endParaRPr lang="es-ES" dirty="0" smtClean="0">
              <a:solidFill>
                <a:schemeClr val="tx1"/>
              </a:solidFill>
            </a:endParaRPr>
          </a:p>
          <a:p>
            <a:pPr algn="just"/>
            <a:endParaRPr lang="es-ES" dirty="0"/>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
        <p:nvSpPr>
          <p:cNvPr id="5" name="4 Rectángulo"/>
          <p:cNvSpPr/>
          <p:nvPr/>
        </p:nvSpPr>
        <p:spPr>
          <a:xfrm>
            <a:off x="1132600" y="2967335"/>
            <a:ext cx="6878806" cy="923330"/>
          </a:xfrm>
          <a:prstGeom prst="rect">
            <a:avLst/>
          </a:prstGeom>
          <a:ln>
            <a:solidFill>
              <a:srgbClr val="336600"/>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5400" b="1" cap="none" spc="0" dirty="0" smtClean="0">
                <a:ln w="10541" cmpd="sng">
                  <a:solidFill>
                    <a:srgbClr val="336600"/>
                  </a:solidFill>
                  <a:prstDash val="solid"/>
                </a:ln>
                <a:solidFill>
                  <a:schemeClr val="tx1"/>
                </a:solidFill>
                <a:effectLst>
                  <a:glow rad="101600">
                    <a:schemeClr val="accent2">
                      <a:satMod val="175000"/>
                      <a:alpha val="40000"/>
                    </a:schemeClr>
                  </a:glow>
                </a:effectLst>
              </a:rPr>
              <a:t>RECOMEDACIONES</a:t>
            </a:r>
            <a:endParaRPr lang="es-ES" sz="5400" b="1" cap="none" spc="0" dirty="0">
              <a:ln w="10541" cmpd="sng">
                <a:solidFill>
                  <a:srgbClr val="336600"/>
                </a:solidFill>
                <a:prstDash val="solid"/>
              </a:ln>
              <a:solidFill>
                <a:schemeClr val="tx1"/>
              </a:solidFill>
              <a:effectLst>
                <a:glow rad="1016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C" dirty="0" smtClean="0">
                <a:solidFill>
                  <a:schemeClr val="tx1"/>
                </a:solidFill>
              </a:rPr>
              <a:t>Seguir aplicando trabajos físicos a los deportistas de Tiro Olímpico ya que se desconoce mucho de cómo mejorar su rendimiento competitivo.</a:t>
            </a:r>
            <a:endParaRPr lang="es-ES" dirty="0" smtClean="0">
              <a:solidFill>
                <a:schemeClr val="tx1"/>
              </a:solidFill>
            </a:endParaRPr>
          </a:p>
          <a:p>
            <a:pPr>
              <a:buNone/>
            </a:pPr>
            <a:endParaRPr lang="es-MX" dirty="0" smtClean="0">
              <a:solidFill>
                <a:schemeClr val="tx1"/>
              </a:solidFill>
            </a:endParaRPr>
          </a:p>
          <a:p>
            <a:pPr>
              <a:buNone/>
            </a:pPr>
            <a:endParaRPr lang="es-ES" dirty="0" smtClean="0">
              <a:solidFill>
                <a:schemeClr val="tx1"/>
              </a:solidFill>
            </a:endParaRPr>
          </a:p>
          <a:p>
            <a:pPr lvl="0"/>
            <a:r>
              <a:rPr lang="es-EC" dirty="0" smtClean="0">
                <a:solidFill>
                  <a:schemeClr val="tx1"/>
                </a:solidFill>
              </a:rPr>
              <a:t>Trabajar con las categorías formativas el aspecto físico y técnico para de esta manera tener una base de datos de cada deportista.</a:t>
            </a:r>
            <a:endParaRPr lang="es-ES" dirty="0" smtClean="0">
              <a:solidFill>
                <a:schemeClr val="tx1"/>
              </a:solidFill>
            </a:endParaRPr>
          </a:p>
          <a:p>
            <a:pPr>
              <a:buNone/>
            </a:pPr>
            <a:endParaRPr lang="es-ES" dirty="0">
              <a:solidFill>
                <a:schemeClr val="tx1"/>
              </a:solidFill>
            </a:endParaRPr>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95536" y="404664"/>
          <a:ext cx="842493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aguila"/>
          <p:cNvPicPr>
            <a:picLocks noChangeAspect="1" noChangeArrowheads="1"/>
          </p:cNvPicPr>
          <p:nvPr/>
        </p:nvPicPr>
        <p:blipFill>
          <a:blip r:embed="rId7"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33333 L 0 -3.7037E-7 " pathEditMode="relative" rAng="0" ptsTypes="AA">
                                      <p:cBhvr>
                                        <p:cTn id="6" dur="2000" fill="hold"/>
                                        <p:tgtEl>
                                          <p:spTgt spid="5"/>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just"/>
            <a:r>
              <a:rPr lang="es-EC" dirty="0" smtClean="0">
                <a:solidFill>
                  <a:schemeClr val="tx1"/>
                </a:solidFill>
              </a:rPr>
              <a:t> Modernizar las técnicas de precisión para que los entrenamiento tenga ejercicios que puedan ser de gran utilidad para los entrenamientos.</a:t>
            </a:r>
            <a:endParaRPr lang="es-ES" dirty="0" smtClean="0">
              <a:solidFill>
                <a:schemeClr val="tx1"/>
              </a:solidFill>
            </a:endParaRPr>
          </a:p>
          <a:p>
            <a:pPr lvl="0" algn="just"/>
            <a:endParaRPr lang="es-MX" dirty="0" smtClean="0">
              <a:solidFill>
                <a:schemeClr val="tx1"/>
              </a:solidFill>
            </a:endParaRPr>
          </a:p>
          <a:p>
            <a:pPr lvl="0" algn="just"/>
            <a:endParaRPr lang="es-ES" dirty="0" smtClean="0">
              <a:solidFill>
                <a:schemeClr val="tx1"/>
              </a:solidFill>
            </a:endParaRPr>
          </a:p>
          <a:p>
            <a:pPr lvl="0" algn="just"/>
            <a:r>
              <a:rPr lang="es-EC" dirty="0" smtClean="0">
                <a:solidFill>
                  <a:schemeClr val="tx1"/>
                </a:solidFill>
              </a:rPr>
              <a:t>Realizar pruebas físicas a todos los futuros tiradores para conocer las condiciones físicas y las cualidades que tengan cada uno de ellos.</a:t>
            </a:r>
            <a:endParaRPr lang="es-ES" dirty="0" smtClean="0">
              <a:solidFill>
                <a:schemeClr val="tx1"/>
              </a:solidFill>
            </a:endParaRPr>
          </a:p>
          <a:p>
            <a:pPr algn="just"/>
            <a:endParaRPr lang="es-ES" dirty="0">
              <a:solidFill>
                <a:schemeClr val="tx1"/>
              </a:solidFill>
            </a:endParaRPr>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6944" y="2967335"/>
            <a:ext cx="8870122" cy="83099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isometricOffAxis1Right"/>
              <a:lightRig rig="threePt" dir="t"/>
            </a:scene3d>
          </a:bodyPr>
          <a:lstStyle/>
          <a:p>
            <a:pPr algn="ctr"/>
            <a:r>
              <a:rPr lang="es-ES" sz="4800" b="1" cap="none" spc="0" dirty="0" smtClean="0">
                <a:ln w="10541" cmpd="sng">
                  <a:solidFill>
                    <a:srgbClr val="3366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GRACIAS POR SU ATENCIÓN</a:t>
            </a:r>
            <a:endParaRPr lang="es-ES" sz="4800" b="1" cap="none" spc="0" dirty="0">
              <a:ln w="10541" cmpd="sng">
                <a:solidFill>
                  <a:srgbClr val="3366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2195736" y="539969"/>
            <a:ext cx="5040560" cy="5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sz="3200" b="1" dirty="0">
                <a:solidFill>
                  <a:srgbClr val="000000"/>
                </a:solidFill>
                <a:latin typeface="Algerian" pitchFamily="82" charset="0"/>
              </a:rPr>
              <a:t>OBJETIVOS ESPECÍFICOS:</a:t>
            </a:r>
            <a:endParaRPr lang="es-ES" sz="3200" b="1" dirty="0">
              <a:solidFill>
                <a:srgbClr val="000000"/>
              </a:solidFill>
              <a:latin typeface="Algerian" pitchFamily="82" charset="0"/>
            </a:endParaRPr>
          </a:p>
        </p:txBody>
      </p:sp>
      <p:graphicFrame>
        <p:nvGraphicFramePr>
          <p:cNvPr id="5" name="4 Diagrama"/>
          <p:cNvGraphicFramePr/>
          <p:nvPr/>
        </p:nvGraphicFramePr>
        <p:xfrm>
          <a:off x="467544" y="1412776"/>
          <a:ext cx="835292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guila"/>
          <p:cNvPicPr>
            <a:picLocks noChangeAspect="1" noChangeArrowheads="1"/>
          </p:cNvPicPr>
          <p:nvPr/>
        </p:nvPicPr>
        <p:blipFill>
          <a:blip r:embed="rId7"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98084" y="2967335"/>
            <a:ext cx="6147837"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MARCO TEÓRICO</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0418" name="Picture 2" descr="http://www.galeon.com/deportedigital/internet/gifsdeporte/caza33.gif"/>
          <p:cNvPicPr>
            <a:picLocks noChangeAspect="1" noChangeArrowheads="1" noCrop="1"/>
          </p:cNvPicPr>
          <p:nvPr/>
        </p:nvPicPr>
        <p:blipFill>
          <a:blip r:embed="rId2" cstate="print"/>
          <a:srcRect/>
          <a:stretch>
            <a:fillRect/>
          </a:stretch>
        </p:blipFill>
        <p:spPr bwMode="auto">
          <a:xfrm>
            <a:off x="7199784" y="3140968"/>
            <a:ext cx="1944216" cy="19442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2267744" y="611977"/>
            <a:ext cx="4968552" cy="1077218"/>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3200" dirty="0" smtClean="0">
                <a:latin typeface="Algerian" pitchFamily="82" charset="0"/>
              </a:rPr>
              <a:t>Tiro olímpico  (deportivo) </a:t>
            </a:r>
            <a:endParaRPr lang="es-ES" sz="3200" b="1" dirty="0">
              <a:solidFill>
                <a:srgbClr val="000000"/>
              </a:solidFill>
              <a:latin typeface="Algerian" pitchFamily="82" charset="0"/>
            </a:endParaRPr>
          </a:p>
        </p:txBody>
      </p:sp>
      <p:sp>
        <p:nvSpPr>
          <p:cNvPr id="11268" name="Text Box 6"/>
          <p:cNvSpPr txBox="1">
            <a:spLocks noChangeArrowheads="1"/>
          </p:cNvSpPr>
          <p:nvPr/>
        </p:nvSpPr>
        <p:spPr bwMode="auto">
          <a:xfrm>
            <a:off x="395536" y="2661880"/>
            <a:ext cx="8496943" cy="2308324"/>
          </a:xfrm>
          <a:prstGeom prst="rect">
            <a:avLst/>
          </a:prstGeom>
          <a:ln>
            <a:solidFill>
              <a:srgbClr val="3366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2400" dirty="0" smtClean="0"/>
              <a:t>El tiro es un deporte que implica poner a prueba la resistencia física y precisión del tirador en el manejo de un arma de fuego o de aire comprimido. La práctica de este deporte requiere formación y disciplina. </a:t>
            </a:r>
          </a:p>
          <a:p>
            <a:pPr algn="just"/>
            <a:r>
              <a:rPr lang="es-MX" sz="2400" dirty="0" smtClean="0"/>
              <a:t>El tiro olímpico se divide en dos disciplinas que son armas cortas y armas largas</a:t>
            </a:r>
            <a:endParaRPr lang="es-ES" sz="2400" dirty="0"/>
          </a:p>
        </p:txBody>
      </p:sp>
      <p:pic>
        <p:nvPicPr>
          <p:cNvPr id="5"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i="0" dirty="0" smtClean="0">
                <a:solidFill>
                  <a:schemeClr val="tx1"/>
                </a:solidFill>
                <a:latin typeface="Algerian" pitchFamily="82" charset="0"/>
              </a:rPr>
              <a:t/>
            </a:r>
            <a:br>
              <a:rPr lang="es-MX" i="0" dirty="0" smtClean="0">
                <a:solidFill>
                  <a:schemeClr val="tx1"/>
                </a:solidFill>
                <a:latin typeface="Algerian" pitchFamily="82" charset="0"/>
              </a:rPr>
            </a:br>
            <a:r>
              <a:rPr lang="es-MX" i="0" dirty="0" smtClean="0">
                <a:solidFill>
                  <a:schemeClr val="tx1"/>
                </a:solidFill>
                <a:latin typeface="Algerian" pitchFamily="82" charset="0"/>
              </a:rPr>
              <a:t>Modalidades olímpicas de tiro</a:t>
            </a:r>
            <a:endParaRPr lang="es-ES" i="0" dirty="0">
              <a:solidFill>
                <a:schemeClr val="tx1"/>
              </a:solidFill>
              <a:latin typeface="Algerian" pitchFamily="82" charset="0"/>
            </a:endParaRPr>
          </a:p>
        </p:txBody>
      </p:sp>
      <p:sp>
        <p:nvSpPr>
          <p:cNvPr id="3" name="2 Marcador de contenido"/>
          <p:cNvSpPr>
            <a:spLocks noGrp="1"/>
          </p:cNvSpPr>
          <p:nvPr>
            <p:ph idx="1"/>
          </p:nvPr>
        </p:nvSpPr>
        <p:spPr/>
        <p:txBody>
          <a:bodyPr>
            <a:noAutofit/>
          </a:bodyPr>
          <a:lstStyle/>
          <a:p>
            <a:r>
              <a:rPr lang="es-MX" dirty="0" smtClean="0">
                <a:solidFill>
                  <a:schemeClr val="tx1"/>
                </a:solidFill>
              </a:rPr>
              <a:t>Rifle 50 metros en tres posiciones</a:t>
            </a:r>
          </a:p>
          <a:p>
            <a:r>
              <a:rPr lang="es-MX" dirty="0" smtClean="0">
                <a:solidFill>
                  <a:schemeClr val="tx1"/>
                </a:solidFill>
              </a:rPr>
              <a:t>Rifle en posición tendida</a:t>
            </a:r>
          </a:p>
          <a:p>
            <a:r>
              <a:rPr lang="es-MX" dirty="0" smtClean="0">
                <a:solidFill>
                  <a:schemeClr val="tx1"/>
                </a:solidFill>
              </a:rPr>
              <a:t>Rifle de aire 10 metros</a:t>
            </a:r>
          </a:p>
          <a:p>
            <a:r>
              <a:rPr lang="es-MX" dirty="0" smtClean="0">
                <a:solidFill>
                  <a:schemeClr val="tx1"/>
                </a:solidFill>
              </a:rPr>
              <a:t>Pistola 50 metros</a:t>
            </a:r>
          </a:p>
          <a:p>
            <a:r>
              <a:rPr lang="es-MX" dirty="0" smtClean="0">
                <a:solidFill>
                  <a:schemeClr val="tx1"/>
                </a:solidFill>
              </a:rPr>
              <a:t>Pistola rápida de fuego 25 metros</a:t>
            </a:r>
          </a:p>
          <a:p>
            <a:r>
              <a:rPr lang="es-MX" dirty="0" smtClean="0">
                <a:solidFill>
                  <a:schemeClr val="tx1"/>
                </a:solidFill>
              </a:rPr>
              <a:t>Pistola de aire 10 metros</a:t>
            </a:r>
          </a:p>
          <a:p>
            <a:r>
              <a:rPr lang="es-MX" dirty="0" smtClean="0">
                <a:solidFill>
                  <a:schemeClr val="tx1"/>
                </a:solidFill>
              </a:rPr>
              <a:t>Tiro al plato </a:t>
            </a:r>
          </a:p>
          <a:p>
            <a:r>
              <a:rPr lang="es-MX" dirty="0" smtClean="0">
                <a:solidFill>
                  <a:schemeClr val="tx1"/>
                </a:solidFill>
              </a:rPr>
              <a:t>Fosa</a:t>
            </a:r>
          </a:p>
          <a:p>
            <a:r>
              <a:rPr lang="es-MX" dirty="0" smtClean="0">
                <a:solidFill>
                  <a:schemeClr val="tx1"/>
                </a:solidFill>
              </a:rPr>
              <a:t>Fosa doble</a:t>
            </a:r>
          </a:p>
          <a:p>
            <a:r>
              <a:rPr lang="es-MX" dirty="0" err="1" smtClean="0">
                <a:solidFill>
                  <a:schemeClr val="tx1"/>
                </a:solidFill>
              </a:rPr>
              <a:t>Skeet</a:t>
            </a:r>
            <a:endParaRPr lang="es-MX" dirty="0" smtClean="0">
              <a:solidFill>
                <a:schemeClr val="tx1"/>
              </a:solidFill>
            </a:endParaRPr>
          </a:p>
          <a:p>
            <a:endParaRPr lang="es-ES" dirty="0">
              <a:solidFill>
                <a:schemeClr val="tx1"/>
              </a:solidFill>
            </a:endParaRPr>
          </a:p>
        </p:txBody>
      </p:sp>
      <p:pic>
        <p:nvPicPr>
          <p:cNvPr id="4"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0" y="1"/>
            <a:ext cx="1187624" cy="11741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2" end="2"/>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2294</Words>
  <Application>Microsoft Office PowerPoint</Application>
  <PresentationFormat>Presentación en pantalla (4:3)</PresentationFormat>
  <Paragraphs>202</Paragraphs>
  <Slides>51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Diseño predeterminado</vt:lpstr>
      <vt:lpstr>CorelDRAW</vt:lpstr>
      <vt:lpstr>Diapositiva 1</vt:lpstr>
      <vt:lpstr>Diapositiva 2</vt:lpstr>
      <vt:lpstr>Diapositiva 3</vt:lpstr>
      <vt:lpstr>Diapositiva 4</vt:lpstr>
      <vt:lpstr>Diapositiva 5</vt:lpstr>
      <vt:lpstr>Diapositiva 6</vt:lpstr>
      <vt:lpstr>Diapositiva 7</vt:lpstr>
      <vt:lpstr>Diapositiva 8</vt:lpstr>
      <vt:lpstr> Modalidades olímpicas de tiro</vt:lpstr>
      <vt:lpstr>Diapositiva 10</vt:lpstr>
      <vt:lpstr>CAPACIDADES FÍSICAS:  </vt:lpstr>
      <vt:lpstr>Diapositiva 12</vt:lpstr>
      <vt:lpstr>Diapositiva 13</vt:lpstr>
      <vt:lpstr>Diapositiva 14</vt:lpstr>
      <vt:lpstr>PRINCIPIOS GENERALES DEL ENTRENAMIENTO DEPORTIVO </vt:lpstr>
      <vt:lpstr>Diapositiva 16</vt:lpstr>
      <vt:lpstr>LA PLANIFICACIÓN DEL ENTRENAMIENTO </vt:lpstr>
      <vt:lpstr> LA FORMA DEPORTIVA </vt:lpstr>
      <vt:lpstr>FORMULACIÓN DE LAS HIPÓTESIS</vt:lpstr>
      <vt:lpstr>Diapositiva 20</vt:lpstr>
      <vt:lpstr>ENCUESTA APLICADA</vt:lpstr>
      <vt:lpstr>¿Cree usted que ésta investigación beneficiará de alguna manera a los deportistas?</vt:lpstr>
      <vt:lpstr>¿Estaría pre dispuesto a colaborar con la investigación.? </vt:lpstr>
      <vt:lpstr>¿Considera usted beneficioso la aplicación de un programa de ejercicios encaminados a mejorar su estado físico.? </vt:lpstr>
      <vt:lpstr>¿Conoce usted si existen investigaciones relacionadas con programas de este tipo para el Tiro Olímpico.? </vt:lpstr>
      <vt:lpstr>¿Cree usted  que éste proyecto de investigación puede ser aplicado en la institución.? </vt:lpstr>
      <vt:lpstr>ANÁLISIS DE LA APLICACIÓN DEL EXPERIMENTO</vt:lpstr>
      <vt:lpstr>Ejecución del trabajo</vt:lpstr>
      <vt:lpstr>Diapositiva 29</vt:lpstr>
      <vt:lpstr>Resultados de las damas en el test 1.</vt:lpstr>
      <vt:lpstr>Diapositiva 31</vt:lpstr>
      <vt:lpstr>Resultados de las damas en el test 2.</vt:lpstr>
      <vt:lpstr>Diapositiva 33</vt:lpstr>
      <vt:lpstr>Resultado de los test 3. </vt:lpstr>
      <vt:lpstr>Diapositiva 35</vt:lpstr>
      <vt:lpstr>TABLA DE COMPARACIÓN DAMAS  </vt:lpstr>
      <vt:lpstr>Resultado de los test varones 1. </vt:lpstr>
      <vt:lpstr>Diapositiva 38</vt:lpstr>
      <vt:lpstr>Resultados de los test 2 </vt:lpstr>
      <vt:lpstr>Diapositiva 40</vt:lpstr>
      <vt:lpstr>Resultados de los test 3</vt:lpstr>
      <vt:lpstr>Diapositiva 42</vt:lpstr>
      <vt:lpstr>TABLA DE COMPARACIÓN VARONES  </vt:lpstr>
      <vt:lpstr>Diapositiva 44</vt:lpstr>
      <vt:lpstr>Diapositiva 45</vt:lpstr>
      <vt:lpstr>Diapositiva 46</vt:lpstr>
      <vt:lpstr>Diapositiva 47</vt:lpstr>
      <vt:lpstr>Diapositiva 48</vt:lpstr>
      <vt:lpstr>Diapositiva 49</vt:lpstr>
      <vt:lpstr>Diapositiva 50</vt:lpstr>
      <vt:lpstr>Diapositiva 51</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Your User Name</cp:lastModifiedBy>
  <cp:revision>95</cp:revision>
  <dcterms:created xsi:type="dcterms:W3CDTF">2008-02-13T16:07:44Z</dcterms:created>
  <dcterms:modified xsi:type="dcterms:W3CDTF">2011-12-21T02:42:29Z</dcterms:modified>
</cp:coreProperties>
</file>