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avi" ContentType="video/avi"/>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44"/>
  </p:handoutMasterIdLst>
  <p:sldIdLst>
    <p:sldId id="313" r:id="rId2"/>
    <p:sldId id="258" r:id="rId3"/>
    <p:sldId id="271" r:id="rId4"/>
    <p:sldId id="272" r:id="rId5"/>
    <p:sldId id="304" r:id="rId6"/>
    <p:sldId id="280" r:id="rId7"/>
    <p:sldId id="274" r:id="rId8"/>
    <p:sldId id="296" r:id="rId9"/>
    <p:sldId id="314" r:id="rId10"/>
    <p:sldId id="297" r:id="rId11"/>
    <p:sldId id="319" r:id="rId12"/>
    <p:sldId id="323" r:id="rId13"/>
    <p:sldId id="322" r:id="rId14"/>
    <p:sldId id="316" r:id="rId15"/>
    <p:sldId id="286" r:id="rId16"/>
    <p:sldId id="308" r:id="rId17"/>
    <p:sldId id="341" r:id="rId18"/>
    <p:sldId id="325" r:id="rId19"/>
    <p:sldId id="335" r:id="rId20"/>
    <p:sldId id="312" r:id="rId21"/>
    <p:sldId id="329" r:id="rId22"/>
    <p:sldId id="278" r:id="rId23"/>
    <p:sldId id="328" r:id="rId24"/>
    <p:sldId id="259" r:id="rId25"/>
    <p:sldId id="309" r:id="rId26"/>
    <p:sldId id="311" r:id="rId27"/>
    <p:sldId id="333" r:id="rId28"/>
    <p:sldId id="331" r:id="rId29"/>
    <p:sldId id="332" r:id="rId30"/>
    <p:sldId id="337" r:id="rId31"/>
    <p:sldId id="330" r:id="rId32"/>
    <p:sldId id="334" r:id="rId33"/>
    <p:sldId id="324" r:id="rId34"/>
    <p:sldId id="336" r:id="rId35"/>
    <p:sldId id="306" r:id="rId36"/>
    <p:sldId id="326" r:id="rId37"/>
    <p:sldId id="327" r:id="rId38"/>
    <p:sldId id="338" r:id="rId39"/>
    <p:sldId id="339" r:id="rId40"/>
    <p:sldId id="281" r:id="rId41"/>
    <p:sldId id="340" r:id="rId42"/>
    <p:sldId id="282" r:id="rId43"/>
  </p:sldIdLst>
  <p:sldSz cx="9144000" cy="6858000" type="screen4x3"/>
  <p:notesSz cx="6888163" cy="9623425"/>
  <p:defaultTextStyle>
    <a:defPPr>
      <a:defRPr lang="es-ES"/>
    </a:defPPr>
    <a:lvl1pPr algn="ctr" rtl="0" fontAlgn="base">
      <a:spcBef>
        <a:spcPct val="50000"/>
      </a:spcBef>
      <a:spcAft>
        <a:spcPct val="0"/>
      </a:spcAft>
      <a:defRPr sz="2800" b="1" kern="1200">
        <a:solidFill>
          <a:schemeClr val="accent2"/>
        </a:solidFill>
        <a:latin typeface="Times New Roman" pitchFamily="18" charset="0"/>
        <a:ea typeface="+mn-ea"/>
        <a:cs typeface="+mn-cs"/>
      </a:defRPr>
    </a:lvl1pPr>
    <a:lvl2pPr marL="457200" algn="ctr" rtl="0" fontAlgn="base">
      <a:spcBef>
        <a:spcPct val="50000"/>
      </a:spcBef>
      <a:spcAft>
        <a:spcPct val="0"/>
      </a:spcAft>
      <a:defRPr sz="2800" b="1" kern="1200">
        <a:solidFill>
          <a:schemeClr val="accent2"/>
        </a:solidFill>
        <a:latin typeface="Times New Roman" pitchFamily="18" charset="0"/>
        <a:ea typeface="+mn-ea"/>
        <a:cs typeface="+mn-cs"/>
      </a:defRPr>
    </a:lvl2pPr>
    <a:lvl3pPr marL="914400" algn="ctr" rtl="0" fontAlgn="base">
      <a:spcBef>
        <a:spcPct val="50000"/>
      </a:spcBef>
      <a:spcAft>
        <a:spcPct val="0"/>
      </a:spcAft>
      <a:defRPr sz="2800" b="1" kern="1200">
        <a:solidFill>
          <a:schemeClr val="accent2"/>
        </a:solidFill>
        <a:latin typeface="Times New Roman" pitchFamily="18" charset="0"/>
        <a:ea typeface="+mn-ea"/>
        <a:cs typeface="+mn-cs"/>
      </a:defRPr>
    </a:lvl3pPr>
    <a:lvl4pPr marL="1371600" algn="ctr" rtl="0" fontAlgn="base">
      <a:spcBef>
        <a:spcPct val="50000"/>
      </a:spcBef>
      <a:spcAft>
        <a:spcPct val="0"/>
      </a:spcAft>
      <a:defRPr sz="2800" b="1" kern="1200">
        <a:solidFill>
          <a:schemeClr val="accent2"/>
        </a:solidFill>
        <a:latin typeface="Times New Roman" pitchFamily="18" charset="0"/>
        <a:ea typeface="+mn-ea"/>
        <a:cs typeface="+mn-cs"/>
      </a:defRPr>
    </a:lvl4pPr>
    <a:lvl5pPr marL="1828800" algn="ctr" rtl="0" fontAlgn="base">
      <a:spcBef>
        <a:spcPct val="50000"/>
      </a:spcBef>
      <a:spcAft>
        <a:spcPct val="0"/>
      </a:spcAft>
      <a:defRPr sz="2800" b="1" kern="1200">
        <a:solidFill>
          <a:schemeClr val="accent2"/>
        </a:solidFill>
        <a:latin typeface="Times New Roman" pitchFamily="18" charset="0"/>
        <a:ea typeface="+mn-ea"/>
        <a:cs typeface="+mn-cs"/>
      </a:defRPr>
    </a:lvl5pPr>
    <a:lvl6pPr marL="2286000" algn="l" defTabSz="914400" rtl="0" eaLnBrk="1" latinLnBrk="0" hangingPunct="1">
      <a:defRPr sz="2800" b="1" kern="1200">
        <a:solidFill>
          <a:schemeClr val="accent2"/>
        </a:solidFill>
        <a:latin typeface="Times New Roman" pitchFamily="18" charset="0"/>
        <a:ea typeface="+mn-ea"/>
        <a:cs typeface="+mn-cs"/>
      </a:defRPr>
    </a:lvl6pPr>
    <a:lvl7pPr marL="2743200" algn="l" defTabSz="914400" rtl="0" eaLnBrk="1" latinLnBrk="0" hangingPunct="1">
      <a:defRPr sz="2800" b="1" kern="1200">
        <a:solidFill>
          <a:schemeClr val="accent2"/>
        </a:solidFill>
        <a:latin typeface="Times New Roman" pitchFamily="18" charset="0"/>
        <a:ea typeface="+mn-ea"/>
        <a:cs typeface="+mn-cs"/>
      </a:defRPr>
    </a:lvl7pPr>
    <a:lvl8pPr marL="3200400" algn="l" defTabSz="914400" rtl="0" eaLnBrk="1" latinLnBrk="0" hangingPunct="1">
      <a:defRPr sz="2800" b="1" kern="1200">
        <a:solidFill>
          <a:schemeClr val="accent2"/>
        </a:solidFill>
        <a:latin typeface="Times New Roman" pitchFamily="18" charset="0"/>
        <a:ea typeface="+mn-ea"/>
        <a:cs typeface="+mn-cs"/>
      </a:defRPr>
    </a:lvl8pPr>
    <a:lvl9pPr marL="3657600" algn="l" defTabSz="914400" rtl="0" eaLnBrk="1" latinLnBrk="0" hangingPunct="1">
      <a:defRPr sz="2800" b="1" kern="1200">
        <a:solidFill>
          <a:schemeClr val="accent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FF66"/>
    <a:srgbClr val="FFFF00"/>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416"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uis\Documents\TESIS%20M\PERFIL\Tablas%20de%20Datos%20y%20curv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pPr>
            <a:r>
              <a:rPr lang="es-EC" sz="1400"/>
              <a:t>Temperatura ambiente</a:t>
            </a:r>
          </a:p>
        </c:rich>
      </c:tx>
      <c:layout/>
      <c:overlay val="0"/>
    </c:title>
    <c:autoTitleDeleted val="0"/>
    <c:plotArea>
      <c:layout/>
      <c:scatterChart>
        <c:scatterStyle val="smoothMarker"/>
        <c:varyColors val="0"/>
        <c:ser>
          <c:idx val="0"/>
          <c:order val="0"/>
          <c:tx>
            <c:v>Ta</c:v>
          </c:tx>
          <c:spPr>
            <a:ln w="19050"/>
          </c:spPr>
          <c:marker>
            <c:symbol val="diamond"/>
            <c:size val="4"/>
          </c:marker>
          <c:xVal>
            <c:numRef>
              <c:f>CA!$C$4:$C$31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CA!$E$4:$E$31</c:f>
              <c:numCache>
                <c:formatCode>0.0</c:formatCode>
                <c:ptCount val="28"/>
                <c:pt idx="0">
                  <c:v>19.5</c:v>
                </c:pt>
                <c:pt idx="1">
                  <c:v>20.3</c:v>
                </c:pt>
                <c:pt idx="2">
                  <c:v>19.7</c:v>
                </c:pt>
                <c:pt idx="3">
                  <c:v>22.7</c:v>
                </c:pt>
                <c:pt idx="4">
                  <c:v>26</c:v>
                </c:pt>
                <c:pt idx="5">
                  <c:v>26.4</c:v>
                </c:pt>
                <c:pt idx="6">
                  <c:v>27.5</c:v>
                </c:pt>
                <c:pt idx="7">
                  <c:v>22</c:v>
                </c:pt>
                <c:pt idx="8">
                  <c:v>21.9</c:v>
                </c:pt>
                <c:pt idx="9">
                  <c:v>25.5</c:v>
                </c:pt>
                <c:pt idx="10">
                  <c:v>27.5</c:v>
                </c:pt>
                <c:pt idx="11">
                  <c:v>27.7</c:v>
                </c:pt>
                <c:pt idx="12">
                  <c:v>29.8</c:v>
                </c:pt>
                <c:pt idx="13">
                  <c:v>29.7</c:v>
                </c:pt>
                <c:pt idx="14">
                  <c:v>29.7</c:v>
                </c:pt>
                <c:pt idx="15">
                  <c:v>31.6</c:v>
                </c:pt>
                <c:pt idx="16">
                  <c:v>32.6</c:v>
                </c:pt>
                <c:pt idx="17">
                  <c:v>27.2</c:v>
                </c:pt>
                <c:pt idx="18">
                  <c:v>27.2</c:v>
                </c:pt>
                <c:pt idx="19">
                  <c:v>27.2</c:v>
                </c:pt>
                <c:pt idx="20">
                  <c:v>27.2</c:v>
                </c:pt>
                <c:pt idx="21">
                  <c:v>24.3</c:v>
                </c:pt>
                <c:pt idx="22">
                  <c:v>24.3</c:v>
                </c:pt>
                <c:pt idx="23">
                  <c:v>24.3</c:v>
                </c:pt>
                <c:pt idx="24">
                  <c:v>24.3</c:v>
                </c:pt>
                <c:pt idx="25">
                  <c:v>24.3</c:v>
                </c:pt>
                <c:pt idx="26">
                  <c:v>21.5</c:v>
                </c:pt>
                <c:pt idx="27">
                  <c:v>21.5</c:v>
                </c:pt>
              </c:numCache>
            </c:numRef>
          </c:yVal>
          <c:smooth val="1"/>
        </c:ser>
        <c:dLbls>
          <c:showLegendKey val="0"/>
          <c:showVal val="0"/>
          <c:showCatName val="0"/>
          <c:showSerName val="0"/>
          <c:showPercent val="0"/>
          <c:showBubbleSize val="0"/>
        </c:dLbls>
        <c:axId val="58111040"/>
        <c:axId val="58111616"/>
      </c:scatterChart>
      <c:valAx>
        <c:axId val="58111040"/>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58111616"/>
        <c:crosses val="autoZero"/>
        <c:crossBetween val="midCat"/>
      </c:valAx>
      <c:valAx>
        <c:axId val="58111616"/>
        <c:scaling>
          <c:orientation val="minMax"/>
        </c:scaling>
        <c:delete val="0"/>
        <c:axPos val="l"/>
        <c:majorGridlines/>
        <c:title>
          <c:tx>
            <c:rich>
              <a:bodyPr/>
              <a:lstStyle/>
              <a:p>
                <a:pPr>
                  <a:defRPr/>
                </a:pPr>
                <a:r>
                  <a:rPr lang="es-EC"/>
                  <a:t>Temperatura (°C)</a:t>
                </a:r>
              </a:p>
            </c:rich>
          </c:tx>
          <c:layout/>
          <c:overlay val="0"/>
        </c:title>
        <c:numFmt formatCode="0.0" sourceLinked="1"/>
        <c:majorTickMark val="none"/>
        <c:minorTickMark val="none"/>
        <c:tickLblPos val="nextTo"/>
        <c:crossAx val="58111040"/>
        <c:crosses val="autoZero"/>
        <c:crossBetween val="midCat"/>
      </c:valAx>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C" sz="1400"/>
              <a:t>Temperatura de  aire en CC</a:t>
            </a:r>
          </a:p>
        </c:rich>
      </c:tx>
      <c:layout/>
      <c:overlay val="0"/>
    </c:title>
    <c:autoTitleDeleted val="0"/>
    <c:plotArea>
      <c:layout/>
      <c:scatterChart>
        <c:scatterStyle val="smoothMarker"/>
        <c:varyColors val="0"/>
        <c:ser>
          <c:idx val="0"/>
          <c:order val="0"/>
          <c:tx>
            <c:v>Ta</c:v>
          </c:tx>
          <c:spPr>
            <a:ln w="19050"/>
          </c:spPr>
          <c:marker>
            <c:symbol val="diamond"/>
            <c:size val="4"/>
          </c:marker>
          <c:xVal>
            <c:numRef>
              <c:f>'T CC'!$C$4:$C$31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CC'!$G$4:$G$31</c:f>
              <c:numCache>
                <c:formatCode>0.0</c:formatCode>
                <c:ptCount val="28"/>
                <c:pt idx="0">
                  <c:v>19.5</c:v>
                </c:pt>
                <c:pt idx="1">
                  <c:v>20.3</c:v>
                </c:pt>
                <c:pt idx="2">
                  <c:v>19.7</c:v>
                </c:pt>
                <c:pt idx="3">
                  <c:v>22.7</c:v>
                </c:pt>
                <c:pt idx="4">
                  <c:v>26</c:v>
                </c:pt>
                <c:pt idx="5">
                  <c:v>26.4</c:v>
                </c:pt>
                <c:pt idx="6">
                  <c:v>27.5</c:v>
                </c:pt>
                <c:pt idx="7">
                  <c:v>22</c:v>
                </c:pt>
                <c:pt idx="8">
                  <c:v>21.9</c:v>
                </c:pt>
                <c:pt idx="9">
                  <c:v>25.5</c:v>
                </c:pt>
                <c:pt idx="10">
                  <c:v>27.5</c:v>
                </c:pt>
                <c:pt idx="11">
                  <c:v>27.7</c:v>
                </c:pt>
                <c:pt idx="12">
                  <c:v>29.8</c:v>
                </c:pt>
                <c:pt idx="13">
                  <c:v>29.7</c:v>
                </c:pt>
                <c:pt idx="14">
                  <c:v>29.7</c:v>
                </c:pt>
                <c:pt idx="15">
                  <c:v>31.6</c:v>
                </c:pt>
                <c:pt idx="16">
                  <c:v>32.6</c:v>
                </c:pt>
                <c:pt idx="17">
                  <c:v>27.2</c:v>
                </c:pt>
                <c:pt idx="18">
                  <c:v>27.2</c:v>
                </c:pt>
                <c:pt idx="19">
                  <c:v>27.2</c:v>
                </c:pt>
                <c:pt idx="20">
                  <c:v>27.2</c:v>
                </c:pt>
                <c:pt idx="21">
                  <c:v>24.3</c:v>
                </c:pt>
                <c:pt idx="22">
                  <c:v>24.3</c:v>
                </c:pt>
                <c:pt idx="23">
                  <c:v>24.3</c:v>
                </c:pt>
                <c:pt idx="24">
                  <c:v>24.3</c:v>
                </c:pt>
                <c:pt idx="25">
                  <c:v>24.3</c:v>
                </c:pt>
                <c:pt idx="26">
                  <c:v>21.5</c:v>
                </c:pt>
                <c:pt idx="27">
                  <c:v>21.5</c:v>
                </c:pt>
              </c:numCache>
            </c:numRef>
          </c:yVal>
          <c:smooth val="1"/>
        </c:ser>
        <c:ser>
          <c:idx val="1"/>
          <c:order val="1"/>
          <c:tx>
            <c:v>Thi</c:v>
          </c:tx>
          <c:spPr>
            <a:ln w="19050"/>
          </c:spPr>
          <c:marker>
            <c:symbol val="square"/>
            <c:size val="4"/>
          </c:marker>
          <c:xVal>
            <c:numRef>
              <c:f>'T CC'!$C$4:$C$31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CC'!$H$4:$H$31</c:f>
              <c:numCache>
                <c:formatCode>General</c:formatCode>
                <c:ptCount val="28"/>
                <c:pt idx="0">
                  <c:v>224</c:v>
                </c:pt>
                <c:pt idx="1">
                  <c:v>218</c:v>
                </c:pt>
                <c:pt idx="2">
                  <c:v>223</c:v>
                </c:pt>
                <c:pt idx="3">
                  <c:v>215</c:v>
                </c:pt>
                <c:pt idx="4">
                  <c:v>212</c:v>
                </c:pt>
                <c:pt idx="5">
                  <c:v>216</c:v>
                </c:pt>
                <c:pt idx="6">
                  <c:v>220</c:v>
                </c:pt>
                <c:pt idx="7">
                  <c:v>218</c:v>
                </c:pt>
                <c:pt idx="8">
                  <c:v>219</c:v>
                </c:pt>
                <c:pt idx="9">
                  <c:v>217</c:v>
                </c:pt>
                <c:pt idx="10">
                  <c:v>216</c:v>
                </c:pt>
                <c:pt idx="11">
                  <c:v>239</c:v>
                </c:pt>
                <c:pt idx="12">
                  <c:v>236</c:v>
                </c:pt>
                <c:pt idx="13">
                  <c:v>238</c:v>
                </c:pt>
                <c:pt idx="14">
                  <c:v>232</c:v>
                </c:pt>
                <c:pt idx="15">
                  <c:v>235</c:v>
                </c:pt>
                <c:pt idx="16">
                  <c:v>238</c:v>
                </c:pt>
                <c:pt idx="17">
                  <c:v>240</c:v>
                </c:pt>
                <c:pt idx="18">
                  <c:v>241</c:v>
                </c:pt>
                <c:pt idx="19">
                  <c:v>234</c:v>
                </c:pt>
                <c:pt idx="20">
                  <c:v>219</c:v>
                </c:pt>
                <c:pt idx="21">
                  <c:v>235</c:v>
                </c:pt>
                <c:pt idx="22">
                  <c:v>243</c:v>
                </c:pt>
                <c:pt idx="23">
                  <c:v>240</c:v>
                </c:pt>
                <c:pt idx="24">
                  <c:v>241</c:v>
                </c:pt>
                <c:pt idx="25">
                  <c:v>241</c:v>
                </c:pt>
                <c:pt idx="26">
                  <c:v>238</c:v>
                </c:pt>
                <c:pt idx="27">
                  <c:v>242</c:v>
                </c:pt>
              </c:numCache>
            </c:numRef>
          </c:yVal>
          <c:smooth val="1"/>
        </c:ser>
        <c:dLbls>
          <c:showLegendKey val="0"/>
          <c:showVal val="0"/>
          <c:showCatName val="0"/>
          <c:showSerName val="0"/>
          <c:showPercent val="0"/>
          <c:showBubbleSize val="0"/>
        </c:dLbls>
        <c:axId val="102137152"/>
        <c:axId val="36356096"/>
      </c:scatterChart>
      <c:valAx>
        <c:axId val="102137152"/>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36356096"/>
        <c:crosses val="autoZero"/>
        <c:crossBetween val="midCat"/>
      </c:valAx>
      <c:valAx>
        <c:axId val="36356096"/>
        <c:scaling>
          <c:orientation val="minMax"/>
        </c:scaling>
        <c:delete val="0"/>
        <c:axPos val="l"/>
        <c:majorGridlines/>
        <c:title>
          <c:tx>
            <c:rich>
              <a:bodyPr/>
              <a:lstStyle/>
              <a:p>
                <a:pPr algn="ctr" rtl="0">
                  <a:defRPr/>
                </a:pPr>
                <a:r>
                  <a:rPr lang="es-EC"/>
                  <a:t>Temperatura (°C)</a:t>
                </a:r>
              </a:p>
              <a:p>
                <a:pPr algn="ctr" rtl="0">
                  <a:defRPr/>
                </a:pPr>
                <a:endParaRPr lang="es-EC"/>
              </a:p>
            </c:rich>
          </c:tx>
          <c:layout/>
          <c:overlay val="0"/>
        </c:title>
        <c:numFmt formatCode="0.0" sourceLinked="1"/>
        <c:majorTickMark val="none"/>
        <c:minorTickMark val="none"/>
        <c:tickLblPos val="nextTo"/>
        <c:crossAx val="102137152"/>
        <c:crosses val="autoZero"/>
        <c:crossBetween val="midCat"/>
      </c:valAx>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Velocidades del aire en CC</a:t>
            </a:r>
          </a:p>
        </c:rich>
      </c:tx>
      <c:layout/>
      <c:overlay val="0"/>
    </c:title>
    <c:autoTitleDeleted val="0"/>
    <c:plotArea>
      <c:layout/>
      <c:scatterChart>
        <c:scatterStyle val="smoothMarker"/>
        <c:varyColors val="0"/>
        <c:ser>
          <c:idx val="0"/>
          <c:order val="0"/>
          <c:tx>
            <c:v>Vai</c:v>
          </c:tx>
          <c:spPr>
            <a:ln w="19050"/>
          </c:spPr>
          <c:marker>
            <c:symbol val="diamond"/>
            <c:size val="4"/>
          </c:marker>
          <c:xVal>
            <c:numRef>
              <c:f>'V CC'!$C$4:$C$31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'V CC'!$D$4:$D$31</c:f>
              <c:numCache>
                <c:formatCode>0.00</c:formatCode>
                <c:ptCount val="28"/>
                <c:pt idx="0">
                  <c:v>11.58</c:v>
                </c:pt>
                <c:pt idx="1">
                  <c:v>11.61</c:v>
                </c:pt>
                <c:pt idx="2">
                  <c:v>11.48</c:v>
                </c:pt>
                <c:pt idx="3">
                  <c:v>12.02</c:v>
                </c:pt>
                <c:pt idx="4">
                  <c:v>11.629999999999999</c:v>
                </c:pt>
                <c:pt idx="5">
                  <c:v>11.75</c:v>
                </c:pt>
                <c:pt idx="6">
                  <c:v>11.92</c:v>
                </c:pt>
                <c:pt idx="7">
                  <c:v>12.1</c:v>
                </c:pt>
                <c:pt idx="8">
                  <c:v>12.19</c:v>
                </c:pt>
                <c:pt idx="9">
                  <c:v>12.47</c:v>
                </c:pt>
                <c:pt idx="10">
                  <c:v>12.209999999999999</c:v>
                </c:pt>
                <c:pt idx="11">
                  <c:v>11.870000000000001</c:v>
                </c:pt>
                <c:pt idx="12">
                  <c:v>12.61</c:v>
                </c:pt>
                <c:pt idx="13">
                  <c:v>12.04</c:v>
                </c:pt>
                <c:pt idx="14">
                  <c:v>12.219999999999999</c:v>
                </c:pt>
                <c:pt idx="15">
                  <c:v>11.9</c:v>
                </c:pt>
                <c:pt idx="16">
                  <c:v>11.870000000000001</c:v>
                </c:pt>
                <c:pt idx="17">
                  <c:v>11.950000000000001</c:v>
                </c:pt>
                <c:pt idx="18">
                  <c:v>11.92</c:v>
                </c:pt>
                <c:pt idx="19">
                  <c:v>12.11</c:v>
                </c:pt>
                <c:pt idx="20">
                  <c:v>11.7</c:v>
                </c:pt>
                <c:pt idx="21">
                  <c:v>12.01</c:v>
                </c:pt>
                <c:pt idx="22">
                  <c:v>12.02</c:v>
                </c:pt>
                <c:pt idx="23">
                  <c:v>11.81</c:v>
                </c:pt>
                <c:pt idx="24">
                  <c:v>12.08</c:v>
                </c:pt>
                <c:pt idx="25">
                  <c:v>11.93</c:v>
                </c:pt>
                <c:pt idx="26">
                  <c:v>11.81</c:v>
                </c:pt>
                <c:pt idx="27">
                  <c:v>11.870000000000001</c:v>
                </c:pt>
              </c:numCache>
            </c:numRef>
          </c:yVal>
          <c:smooth val="1"/>
        </c:ser>
        <c:ser>
          <c:idx val="1"/>
          <c:order val="1"/>
          <c:tx>
            <c:v>Vao</c:v>
          </c:tx>
          <c:spPr>
            <a:ln w="19050"/>
          </c:spPr>
          <c:marker>
            <c:symbol val="square"/>
            <c:size val="4"/>
          </c:marker>
          <c:xVal>
            <c:numRef>
              <c:f>'V CC'!$C$4:$C$31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'V CC'!$E$4:$E$31</c:f>
              <c:numCache>
                <c:formatCode>0.00</c:formatCode>
                <c:ptCount val="28"/>
                <c:pt idx="0">
                  <c:v>8.58</c:v>
                </c:pt>
                <c:pt idx="1">
                  <c:v>7.6099999999999994</c:v>
                </c:pt>
                <c:pt idx="2">
                  <c:v>7.48</c:v>
                </c:pt>
                <c:pt idx="3">
                  <c:v>8.09</c:v>
                </c:pt>
                <c:pt idx="4">
                  <c:v>7.63</c:v>
                </c:pt>
                <c:pt idx="5">
                  <c:v>8.75</c:v>
                </c:pt>
                <c:pt idx="6">
                  <c:v>7.9700000000000006</c:v>
                </c:pt>
                <c:pt idx="7">
                  <c:v>7.92</c:v>
                </c:pt>
                <c:pt idx="8">
                  <c:v>8.1</c:v>
                </c:pt>
                <c:pt idx="9">
                  <c:v>8.19</c:v>
                </c:pt>
                <c:pt idx="10">
                  <c:v>8.4700000000000006</c:v>
                </c:pt>
                <c:pt idx="11">
                  <c:v>8.2100000000000009</c:v>
                </c:pt>
                <c:pt idx="12">
                  <c:v>7.87</c:v>
                </c:pt>
                <c:pt idx="13">
                  <c:v>8.61</c:v>
                </c:pt>
                <c:pt idx="14">
                  <c:v>8.0400000000000009</c:v>
                </c:pt>
                <c:pt idx="15">
                  <c:v>8.2199999999999989</c:v>
                </c:pt>
                <c:pt idx="16">
                  <c:v>7.9</c:v>
                </c:pt>
                <c:pt idx="17">
                  <c:v>7.87</c:v>
                </c:pt>
                <c:pt idx="18">
                  <c:v>7.95</c:v>
                </c:pt>
                <c:pt idx="19">
                  <c:v>7.92</c:v>
                </c:pt>
                <c:pt idx="20">
                  <c:v>8.11</c:v>
                </c:pt>
                <c:pt idx="21">
                  <c:v>7.7</c:v>
                </c:pt>
                <c:pt idx="22">
                  <c:v>8.01</c:v>
                </c:pt>
                <c:pt idx="23">
                  <c:v>7.81</c:v>
                </c:pt>
                <c:pt idx="24">
                  <c:v>8.08</c:v>
                </c:pt>
                <c:pt idx="25">
                  <c:v>7.9300000000000006</c:v>
                </c:pt>
                <c:pt idx="26">
                  <c:v>7.81</c:v>
                </c:pt>
                <c:pt idx="27">
                  <c:v>8.26</c:v>
                </c:pt>
              </c:numCache>
            </c:numRef>
          </c:yVal>
          <c:smooth val="1"/>
        </c:ser>
        <c:dLbls>
          <c:showLegendKey val="0"/>
          <c:showVal val="0"/>
          <c:showCatName val="0"/>
          <c:showSerName val="0"/>
          <c:showPercent val="0"/>
          <c:showBubbleSize val="0"/>
        </c:dLbls>
        <c:axId val="36358400"/>
        <c:axId val="36358976"/>
      </c:scatterChart>
      <c:valAx>
        <c:axId val="36358400"/>
        <c:scaling>
          <c:orientation val="minMax"/>
        </c:scaling>
        <c:delete val="0"/>
        <c:axPos val="b"/>
        <c:title>
          <c:tx>
            <c:rich>
              <a:bodyPr/>
              <a:lstStyle/>
              <a:p>
                <a:pPr>
                  <a:defRPr lang="es-EC"/>
                </a:pPr>
                <a:r>
                  <a:rPr lang="es-EC"/>
                  <a:t>Tiempo (min)</a:t>
                </a:r>
              </a:p>
            </c:rich>
          </c:tx>
          <c:layout/>
          <c:overlay val="0"/>
        </c:title>
        <c:numFmt formatCode="General" sourceLinked="1"/>
        <c:majorTickMark val="none"/>
        <c:minorTickMark val="none"/>
        <c:tickLblPos val="nextTo"/>
        <c:txPr>
          <a:bodyPr/>
          <a:lstStyle/>
          <a:p>
            <a:pPr>
              <a:defRPr lang="es-EC"/>
            </a:pPr>
            <a:endParaRPr lang="es-EC"/>
          </a:p>
        </c:txPr>
        <c:crossAx val="36358976"/>
        <c:crosses val="autoZero"/>
        <c:crossBetween val="midCat"/>
      </c:valAx>
      <c:valAx>
        <c:axId val="36358976"/>
        <c:scaling>
          <c:orientation val="minMax"/>
        </c:scaling>
        <c:delete val="0"/>
        <c:axPos val="l"/>
        <c:majorGridlines/>
        <c:title>
          <c:tx>
            <c:rich>
              <a:bodyPr/>
              <a:lstStyle/>
              <a:p>
                <a:pPr>
                  <a:defRPr lang="es-EC"/>
                </a:pPr>
                <a:r>
                  <a:rPr lang="es-EC"/>
                  <a:t>Velocidad (m/s)</a:t>
                </a:r>
              </a:p>
            </c:rich>
          </c:tx>
          <c:layout/>
          <c:overlay val="0"/>
        </c:title>
        <c:numFmt formatCode="0.00" sourceLinked="1"/>
        <c:majorTickMark val="none"/>
        <c:minorTickMark val="none"/>
        <c:tickLblPos val="nextTo"/>
        <c:txPr>
          <a:bodyPr/>
          <a:lstStyle/>
          <a:p>
            <a:pPr>
              <a:defRPr lang="es-EC"/>
            </a:pPr>
            <a:endParaRPr lang="es-EC"/>
          </a:p>
        </c:txPr>
        <c:crossAx val="36358400"/>
        <c:crosses val="autoZero"/>
        <c:crossBetween val="midCat"/>
      </c:valAx>
    </c:plotArea>
    <c:legend>
      <c:legendPos val="r"/>
      <c:layout/>
      <c:overlay val="0"/>
      <c:txPr>
        <a:bodyPr/>
        <a:lstStyle/>
        <a:p>
          <a:pPr>
            <a:defRPr lang="es-EC"/>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400"/>
            </a:pPr>
            <a:r>
              <a:rPr lang="es-EC" sz="1400"/>
              <a:t>Humedad relativa</a:t>
            </a:r>
          </a:p>
        </c:rich>
      </c:tx>
      <c:layout/>
      <c:overlay val="0"/>
    </c:title>
    <c:autoTitleDeleted val="0"/>
    <c:plotArea>
      <c:layout/>
      <c:scatterChart>
        <c:scatterStyle val="smoothMarker"/>
        <c:varyColors val="0"/>
        <c:ser>
          <c:idx val="0"/>
          <c:order val="0"/>
          <c:tx>
            <c:v>HR</c:v>
          </c:tx>
          <c:xVal>
            <c:numRef>
              <c:f>CA!$C$4:$C$31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CA!$F$4:$F$31</c:f>
              <c:numCache>
                <c:formatCode>General</c:formatCode>
                <c:ptCount val="28"/>
                <c:pt idx="0">
                  <c:v>73</c:v>
                </c:pt>
                <c:pt idx="1">
                  <c:v>71</c:v>
                </c:pt>
                <c:pt idx="2">
                  <c:v>67</c:v>
                </c:pt>
                <c:pt idx="3">
                  <c:v>42</c:v>
                </c:pt>
                <c:pt idx="4">
                  <c:v>38</c:v>
                </c:pt>
                <c:pt idx="5">
                  <c:v>36</c:v>
                </c:pt>
                <c:pt idx="6">
                  <c:v>35</c:v>
                </c:pt>
                <c:pt idx="7">
                  <c:v>46</c:v>
                </c:pt>
                <c:pt idx="8">
                  <c:v>46</c:v>
                </c:pt>
                <c:pt idx="9">
                  <c:v>46</c:v>
                </c:pt>
                <c:pt idx="10">
                  <c:v>37</c:v>
                </c:pt>
                <c:pt idx="11">
                  <c:v>37</c:v>
                </c:pt>
                <c:pt idx="12">
                  <c:v>32</c:v>
                </c:pt>
                <c:pt idx="13">
                  <c:v>30</c:v>
                </c:pt>
                <c:pt idx="14">
                  <c:v>25</c:v>
                </c:pt>
                <c:pt idx="15">
                  <c:v>26</c:v>
                </c:pt>
                <c:pt idx="16">
                  <c:v>28</c:v>
                </c:pt>
                <c:pt idx="17">
                  <c:v>31</c:v>
                </c:pt>
                <c:pt idx="18">
                  <c:v>35</c:v>
                </c:pt>
                <c:pt idx="19">
                  <c:v>43</c:v>
                </c:pt>
                <c:pt idx="20">
                  <c:v>44</c:v>
                </c:pt>
                <c:pt idx="21">
                  <c:v>45</c:v>
                </c:pt>
                <c:pt idx="22">
                  <c:v>46</c:v>
                </c:pt>
                <c:pt idx="23">
                  <c:v>47</c:v>
                </c:pt>
                <c:pt idx="24">
                  <c:v>48</c:v>
                </c:pt>
                <c:pt idx="25">
                  <c:v>50</c:v>
                </c:pt>
                <c:pt idx="26">
                  <c:v>53</c:v>
                </c:pt>
                <c:pt idx="27">
                  <c:v>54</c:v>
                </c:pt>
              </c:numCache>
            </c:numRef>
          </c:yVal>
          <c:smooth val="1"/>
        </c:ser>
        <c:dLbls>
          <c:showLegendKey val="0"/>
          <c:showVal val="0"/>
          <c:showCatName val="0"/>
          <c:showSerName val="0"/>
          <c:showPercent val="0"/>
          <c:showBubbleSize val="0"/>
        </c:dLbls>
        <c:axId val="58113344"/>
        <c:axId val="109322240"/>
      </c:scatterChart>
      <c:valAx>
        <c:axId val="58113344"/>
        <c:scaling>
          <c:orientation val="minMax"/>
        </c:scaling>
        <c:delete val="0"/>
        <c:axPos val="b"/>
        <c:title>
          <c:tx>
            <c:rich>
              <a:bodyPr/>
              <a:lstStyle/>
              <a:p>
                <a:pPr>
                  <a:defRPr sz="1000"/>
                </a:pPr>
                <a:r>
                  <a:rPr lang="es-EC" sz="1000"/>
                  <a:t>Tiempo (min)</a:t>
                </a:r>
              </a:p>
            </c:rich>
          </c:tx>
          <c:layout/>
          <c:overlay val="0"/>
        </c:title>
        <c:numFmt formatCode="General" sourceLinked="1"/>
        <c:majorTickMark val="none"/>
        <c:minorTickMark val="none"/>
        <c:tickLblPos val="nextTo"/>
        <c:txPr>
          <a:bodyPr/>
          <a:lstStyle/>
          <a:p>
            <a:pPr>
              <a:defRPr sz="1000"/>
            </a:pPr>
            <a:endParaRPr lang="es-EC"/>
          </a:p>
        </c:txPr>
        <c:crossAx val="109322240"/>
        <c:crosses val="autoZero"/>
        <c:crossBetween val="midCat"/>
      </c:valAx>
      <c:valAx>
        <c:axId val="109322240"/>
        <c:scaling>
          <c:orientation val="minMax"/>
        </c:scaling>
        <c:delete val="0"/>
        <c:axPos val="l"/>
        <c:majorGridlines/>
        <c:title>
          <c:tx>
            <c:rich>
              <a:bodyPr/>
              <a:lstStyle/>
              <a:p>
                <a:pPr>
                  <a:defRPr sz="1000"/>
                </a:pPr>
                <a:r>
                  <a:rPr lang="es-EC" sz="1000"/>
                  <a:t>Humedad (%)</a:t>
                </a:r>
              </a:p>
            </c:rich>
          </c:tx>
          <c:layout/>
          <c:overlay val="0"/>
        </c:title>
        <c:numFmt formatCode="General" sourceLinked="1"/>
        <c:majorTickMark val="none"/>
        <c:minorTickMark val="none"/>
        <c:tickLblPos val="nextTo"/>
        <c:txPr>
          <a:bodyPr/>
          <a:lstStyle/>
          <a:p>
            <a:pPr>
              <a:defRPr sz="1000"/>
            </a:pPr>
            <a:endParaRPr lang="es-EC"/>
          </a:p>
        </c:txPr>
        <c:crossAx val="58113344"/>
        <c:crosses val="autoZero"/>
        <c:crossBetween val="midCat"/>
      </c:valAx>
    </c:plotArea>
    <c:legend>
      <c:legendPos val="r"/>
      <c:layout/>
      <c:overlay val="0"/>
      <c:txPr>
        <a:bodyPr/>
        <a:lstStyle/>
        <a:p>
          <a:pPr>
            <a:defRPr sz="1000"/>
          </a:pPr>
          <a:endParaRPr lang="es-EC"/>
        </a:p>
      </c:txPr>
    </c:legend>
    <c:plotVisOnly val="1"/>
    <c:dispBlanksAs val="gap"/>
    <c:showDLblsOverMax val="0"/>
  </c:chart>
  <c:txPr>
    <a:bodyPr/>
    <a:lstStyle/>
    <a:p>
      <a:pPr>
        <a:defRPr sz="1800">
          <a:latin typeface="Arial" pitchFamily="34" charset="0"/>
          <a:cs typeface="Arial" pitchFamily="3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Temperatura ambiente </a:t>
            </a:r>
          </a:p>
        </c:rich>
      </c:tx>
      <c:layout/>
      <c:overlay val="0"/>
    </c:title>
    <c:autoTitleDeleted val="0"/>
    <c:plotArea>
      <c:layout/>
      <c:scatterChart>
        <c:scatterStyle val="smoothMarker"/>
        <c:varyColors val="0"/>
        <c:ser>
          <c:idx val="0"/>
          <c:order val="0"/>
          <c:tx>
            <c:v>Ta</c:v>
          </c:tx>
          <c:spPr>
            <a:ln w="19050"/>
          </c:spPr>
          <c:marker>
            <c:symbol val="diamond"/>
            <c:size val="4"/>
          </c:marker>
          <c:xVal>
            <c:numRef>
              <c:f>CA!$C$4:$C$31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CA!$I$39:$I$66</c:f>
              <c:numCache>
                <c:formatCode>0.00</c:formatCode>
                <c:ptCount val="28"/>
                <c:pt idx="0">
                  <c:v>21.334250000000004</c:v>
                </c:pt>
                <c:pt idx="1">
                  <c:v>21.857333333333322</c:v>
                </c:pt>
                <c:pt idx="2">
                  <c:v>22.36225</c:v>
                </c:pt>
                <c:pt idx="3">
                  <c:v>22.849</c:v>
                </c:pt>
                <c:pt idx="4">
                  <c:v>23.317583333333328</c:v>
                </c:pt>
                <c:pt idx="5">
                  <c:v>23.767999999999994</c:v>
                </c:pt>
                <c:pt idx="6">
                  <c:v>24.20025</c:v>
                </c:pt>
                <c:pt idx="7">
                  <c:v>24.614333333333327</c:v>
                </c:pt>
                <c:pt idx="8">
                  <c:v>25.010249999999996</c:v>
                </c:pt>
                <c:pt idx="9">
                  <c:v>25.387999999999995</c:v>
                </c:pt>
                <c:pt idx="10">
                  <c:v>26.717333333333325</c:v>
                </c:pt>
                <c:pt idx="11">
                  <c:v>27.004250000000006</c:v>
                </c:pt>
                <c:pt idx="12">
                  <c:v>28.166333333333323</c:v>
                </c:pt>
                <c:pt idx="13">
                  <c:v>28.344250000000006</c:v>
                </c:pt>
                <c:pt idx="14">
                  <c:v>28.504000000000005</c:v>
                </c:pt>
                <c:pt idx="15">
                  <c:v>29.030250000000006</c:v>
                </c:pt>
                <c:pt idx="16">
                  <c:v>29.081</c:v>
                </c:pt>
                <c:pt idx="17">
                  <c:v>29.124250000000007</c:v>
                </c:pt>
                <c:pt idx="18">
                  <c:v>29.003999999999994</c:v>
                </c:pt>
                <c:pt idx="19">
                  <c:v>28.720249999999989</c:v>
                </c:pt>
                <c:pt idx="20">
                  <c:v>28.087583333333324</c:v>
                </c:pt>
                <c:pt idx="21">
                  <c:v>27.42233333333332</c:v>
                </c:pt>
                <c:pt idx="22">
                  <c:v>26.593583333333321</c:v>
                </c:pt>
                <c:pt idx="23">
                  <c:v>25.234249999999996</c:v>
                </c:pt>
                <c:pt idx="24">
                  <c:v>24.02399999999999</c:v>
                </c:pt>
                <c:pt idx="25">
                  <c:v>22.650249999999993</c:v>
                </c:pt>
                <c:pt idx="26">
                  <c:v>20.564250000000001</c:v>
                </c:pt>
                <c:pt idx="27">
                  <c:v>19.997333333333327</c:v>
                </c:pt>
              </c:numCache>
            </c:numRef>
          </c:yVal>
          <c:smooth val="1"/>
        </c:ser>
        <c:dLbls>
          <c:showLegendKey val="0"/>
          <c:showVal val="0"/>
          <c:showCatName val="0"/>
          <c:showSerName val="0"/>
          <c:showPercent val="0"/>
          <c:showBubbleSize val="0"/>
        </c:dLbls>
        <c:axId val="109325120"/>
        <c:axId val="109325696"/>
      </c:scatterChart>
      <c:valAx>
        <c:axId val="109325120"/>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109325696"/>
        <c:crosses val="autoZero"/>
        <c:crossBetween val="midCat"/>
      </c:valAx>
      <c:valAx>
        <c:axId val="109325696"/>
        <c:scaling>
          <c:orientation val="minMax"/>
        </c:scaling>
        <c:delete val="0"/>
        <c:axPos val="l"/>
        <c:majorGridlines/>
        <c:title>
          <c:tx>
            <c:rich>
              <a:bodyPr/>
              <a:lstStyle/>
              <a:p>
                <a:pPr>
                  <a:defRPr/>
                </a:pPr>
                <a:r>
                  <a:rPr lang="es-EC"/>
                  <a:t>Temperatura (°C)</a:t>
                </a:r>
              </a:p>
            </c:rich>
          </c:tx>
          <c:layout/>
          <c:overlay val="0"/>
        </c:title>
        <c:numFmt formatCode="0.00" sourceLinked="1"/>
        <c:majorTickMark val="none"/>
        <c:minorTickMark val="none"/>
        <c:tickLblPos val="nextTo"/>
        <c:crossAx val="109325120"/>
        <c:crosses val="autoZero"/>
        <c:crossBetween val="midCat"/>
      </c:valAx>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C"/>
              <a:t>Masa de combustible (Kg/h)</a:t>
            </a: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tx>
                <c:rich>
                  <a:bodyPr/>
                  <a:lstStyle/>
                  <a:p>
                    <a:r>
                      <a:rPr lang="en-US"/>
                      <a:t>A 3 rpm
41,81</a:t>
                    </a:r>
                  </a:p>
                </c:rich>
              </c:tx>
              <c:showLegendKey val="0"/>
              <c:showVal val="0"/>
              <c:showCatName val="1"/>
              <c:showSerName val="0"/>
              <c:showPercent val="1"/>
              <c:showBubbleSize val="0"/>
            </c:dLbl>
            <c:dLbl>
              <c:idx val="1"/>
              <c:layout/>
              <c:tx>
                <c:rich>
                  <a:bodyPr/>
                  <a:lstStyle/>
                  <a:p>
                    <a:r>
                      <a:rPr lang="en-US"/>
                      <a:t>A 2 rpm
27,88</a:t>
                    </a:r>
                  </a:p>
                </c:rich>
              </c:tx>
              <c:showLegendKey val="0"/>
              <c:showVal val="0"/>
              <c:showCatName val="1"/>
              <c:showSerName val="0"/>
              <c:showPercent val="1"/>
              <c:showBubbleSize val="0"/>
            </c:dLbl>
            <c:dLbl>
              <c:idx val="2"/>
              <c:layout/>
              <c:tx>
                <c:rich>
                  <a:bodyPr/>
                  <a:lstStyle/>
                  <a:p>
                    <a:r>
                      <a:rPr lang="en-US"/>
                      <a:t>A 1 rpm
13,94</a:t>
                    </a:r>
                  </a:p>
                </c:rich>
              </c:tx>
              <c:showLegendKey val="0"/>
              <c:showVal val="0"/>
              <c:showCatName val="1"/>
              <c:showSerName val="0"/>
              <c:showPercent val="1"/>
              <c:showBubbleSize val="0"/>
            </c:dLbl>
            <c:dLbl>
              <c:idx val="3"/>
              <c:layout/>
              <c:tx>
                <c:rich>
                  <a:bodyPr/>
                  <a:lstStyle/>
                  <a:p>
                    <a:r>
                      <a:rPr lang="en-US"/>
                      <a:t>A 0,5 rpm
6,99</a:t>
                    </a:r>
                  </a:p>
                </c:rich>
              </c:tx>
              <c:showLegendKey val="0"/>
              <c:showVal val="0"/>
              <c:showCatName val="1"/>
              <c:showSerName val="0"/>
              <c:showPercent val="1"/>
              <c:showBubbleSize val="0"/>
            </c:dLbl>
            <c:txPr>
              <a:bodyPr/>
              <a:lstStyle/>
              <a:p>
                <a:pPr>
                  <a:defRPr lang="es-EC"/>
                </a:pPr>
                <a:endParaRPr lang="es-EC"/>
              </a:p>
            </c:txPr>
            <c:showLegendKey val="0"/>
            <c:showVal val="0"/>
            <c:showCatName val="1"/>
            <c:showSerName val="0"/>
            <c:showPercent val="1"/>
            <c:showBubbleSize val="0"/>
            <c:showLeaderLines val="1"/>
          </c:dLbls>
          <c:val>
            <c:numRef>
              <c:f>AC!$I$3:$I$6</c:f>
              <c:numCache>
                <c:formatCode>0.00</c:formatCode>
                <c:ptCount val="4"/>
                <c:pt idx="0">
                  <c:v>41.812000000000005</c:v>
                </c:pt>
                <c:pt idx="1">
                  <c:v>27.876000000000001</c:v>
                </c:pt>
                <c:pt idx="2">
                  <c:v>13.938000000000001</c:v>
                </c:pt>
                <c:pt idx="3">
                  <c:v>6.9939999999999998</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400" dirty="0"/>
              <a:t>Temperatura de gases en el IC</a:t>
            </a:r>
          </a:p>
        </c:rich>
      </c:tx>
      <c:layout/>
      <c:overlay val="0"/>
    </c:title>
    <c:autoTitleDeleted val="0"/>
    <c:plotArea>
      <c:layout/>
      <c:scatterChart>
        <c:scatterStyle val="smoothMarker"/>
        <c:varyColors val="0"/>
        <c:ser>
          <c:idx val="0"/>
          <c:order val="0"/>
          <c:tx>
            <c:v>Tho</c:v>
          </c:tx>
          <c:spPr>
            <a:ln w="19050"/>
          </c:spPr>
          <c:marker>
            <c:symbol val="diamond"/>
            <c:size val="4"/>
          </c:marker>
          <c:xVal>
            <c:numRef>
              <c:f>'T IC'!$C$4:$C$31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IC'!$E$4:$E$31</c:f>
              <c:numCache>
                <c:formatCode>0.0</c:formatCode>
                <c:ptCount val="28"/>
                <c:pt idx="0">
                  <c:v>53</c:v>
                </c:pt>
                <c:pt idx="1">
                  <c:v>53.4</c:v>
                </c:pt>
                <c:pt idx="2">
                  <c:v>53.8</c:v>
                </c:pt>
                <c:pt idx="3">
                  <c:v>54.2</c:v>
                </c:pt>
                <c:pt idx="4">
                  <c:v>54.8</c:v>
                </c:pt>
                <c:pt idx="5">
                  <c:v>55</c:v>
                </c:pt>
                <c:pt idx="6">
                  <c:v>55.1</c:v>
                </c:pt>
                <c:pt idx="7">
                  <c:v>55.3</c:v>
                </c:pt>
                <c:pt idx="8">
                  <c:v>55.4</c:v>
                </c:pt>
                <c:pt idx="9">
                  <c:v>55.5</c:v>
                </c:pt>
                <c:pt idx="10">
                  <c:v>55.6</c:v>
                </c:pt>
                <c:pt idx="11">
                  <c:v>55.5</c:v>
                </c:pt>
                <c:pt idx="12">
                  <c:v>55.3</c:v>
                </c:pt>
                <c:pt idx="13">
                  <c:v>55.1</c:v>
                </c:pt>
                <c:pt idx="14">
                  <c:v>55</c:v>
                </c:pt>
                <c:pt idx="15">
                  <c:v>54.9</c:v>
                </c:pt>
                <c:pt idx="16">
                  <c:v>54.6</c:v>
                </c:pt>
                <c:pt idx="17">
                  <c:v>54.1</c:v>
                </c:pt>
                <c:pt idx="18">
                  <c:v>57.3</c:v>
                </c:pt>
                <c:pt idx="19">
                  <c:v>57.7</c:v>
                </c:pt>
                <c:pt idx="20">
                  <c:v>58.1</c:v>
                </c:pt>
                <c:pt idx="21">
                  <c:v>59</c:v>
                </c:pt>
                <c:pt idx="22">
                  <c:v>58.4</c:v>
                </c:pt>
                <c:pt idx="23">
                  <c:v>59.4</c:v>
                </c:pt>
                <c:pt idx="24">
                  <c:v>59.2</c:v>
                </c:pt>
                <c:pt idx="25">
                  <c:v>59.3</c:v>
                </c:pt>
                <c:pt idx="26">
                  <c:v>59.4</c:v>
                </c:pt>
                <c:pt idx="27">
                  <c:v>55</c:v>
                </c:pt>
              </c:numCache>
            </c:numRef>
          </c:yVal>
          <c:smooth val="1"/>
        </c:ser>
        <c:ser>
          <c:idx val="1"/>
          <c:order val="1"/>
          <c:tx>
            <c:v>Thi</c:v>
          </c:tx>
          <c:spPr>
            <a:ln w="19050"/>
          </c:spPr>
          <c:marker>
            <c:symbol val="square"/>
            <c:size val="4"/>
          </c:marker>
          <c:xVal>
            <c:numRef>
              <c:f>'T IC'!$C$4:$C$31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IC'!$D$4:$D$31</c:f>
              <c:numCache>
                <c:formatCode>General</c:formatCode>
                <c:ptCount val="28"/>
                <c:pt idx="0">
                  <c:v>224</c:v>
                </c:pt>
                <c:pt idx="1">
                  <c:v>218</c:v>
                </c:pt>
                <c:pt idx="2">
                  <c:v>223</c:v>
                </c:pt>
                <c:pt idx="3">
                  <c:v>215</c:v>
                </c:pt>
                <c:pt idx="4">
                  <c:v>212</c:v>
                </c:pt>
                <c:pt idx="5">
                  <c:v>216</c:v>
                </c:pt>
                <c:pt idx="6">
                  <c:v>220</c:v>
                </c:pt>
                <c:pt idx="7">
                  <c:v>218</c:v>
                </c:pt>
                <c:pt idx="8">
                  <c:v>219</c:v>
                </c:pt>
                <c:pt idx="9">
                  <c:v>217</c:v>
                </c:pt>
                <c:pt idx="10">
                  <c:v>216</c:v>
                </c:pt>
                <c:pt idx="11">
                  <c:v>239</c:v>
                </c:pt>
                <c:pt idx="12">
                  <c:v>236</c:v>
                </c:pt>
                <c:pt idx="13">
                  <c:v>238</c:v>
                </c:pt>
                <c:pt idx="14">
                  <c:v>232</c:v>
                </c:pt>
                <c:pt idx="15">
                  <c:v>235</c:v>
                </c:pt>
                <c:pt idx="16">
                  <c:v>238</c:v>
                </c:pt>
                <c:pt idx="17">
                  <c:v>240</c:v>
                </c:pt>
                <c:pt idx="18">
                  <c:v>241</c:v>
                </c:pt>
                <c:pt idx="19">
                  <c:v>234</c:v>
                </c:pt>
                <c:pt idx="20">
                  <c:v>219</c:v>
                </c:pt>
                <c:pt idx="21">
                  <c:v>235</c:v>
                </c:pt>
                <c:pt idx="22">
                  <c:v>243</c:v>
                </c:pt>
                <c:pt idx="23">
                  <c:v>240</c:v>
                </c:pt>
                <c:pt idx="24">
                  <c:v>241</c:v>
                </c:pt>
                <c:pt idx="25">
                  <c:v>241</c:v>
                </c:pt>
                <c:pt idx="26">
                  <c:v>238</c:v>
                </c:pt>
                <c:pt idx="27">
                  <c:v>242</c:v>
                </c:pt>
              </c:numCache>
            </c:numRef>
          </c:yVal>
          <c:smooth val="1"/>
        </c:ser>
        <c:dLbls>
          <c:showLegendKey val="0"/>
          <c:showVal val="0"/>
          <c:showCatName val="0"/>
          <c:showSerName val="0"/>
          <c:showPercent val="0"/>
          <c:showBubbleSize val="0"/>
        </c:dLbls>
        <c:axId val="76825728"/>
        <c:axId val="76826304"/>
      </c:scatterChart>
      <c:valAx>
        <c:axId val="76825728"/>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76826304"/>
        <c:crosses val="autoZero"/>
        <c:crossBetween val="midCat"/>
      </c:valAx>
      <c:valAx>
        <c:axId val="76826304"/>
        <c:scaling>
          <c:orientation val="minMax"/>
        </c:scaling>
        <c:delete val="0"/>
        <c:axPos val="l"/>
        <c:majorGridlines/>
        <c:title>
          <c:tx>
            <c:rich>
              <a:bodyPr/>
              <a:lstStyle/>
              <a:p>
                <a:pPr>
                  <a:defRPr/>
                </a:pPr>
                <a:r>
                  <a:rPr lang="es-EC"/>
                  <a:t>Temperatura (°C)</a:t>
                </a:r>
              </a:p>
            </c:rich>
          </c:tx>
          <c:layout/>
          <c:overlay val="0"/>
        </c:title>
        <c:numFmt formatCode="0.0" sourceLinked="1"/>
        <c:majorTickMark val="none"/>
        <c:minorTickMark val="none"/>
        <c:tickLblPos val="nextTo"/>
        <c:crossAx val="76825728"/>
        <c:crosses val="autoZero"/>
        <c:crossBetween val="midCat"/>
      </c:valAx>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C" sz="1400"/>
              <a:t>Temperatura del aire en el IC</a:t>
            </a:r>
          </a:p>
        </c:rich>
      </c:tx>
      <c:layout/>
      <c:overlay val="0"/>
    </c:title>
    <c:autoTitleDeleted val="0"/>
    <c:plotArea>
      <c:layout/>
      <c:scatterChart>
        <c:scatterStyle val="smoothMarker"/>
        <c:varyColors val="0"/>
        <c:ser>
          <c:idx val="0"/>
          <c:order val="0"/>
          <c:tx>
            <c:v>Tci</c:v>
          </c:tx>
          <c:spPr>
            <a:ln w="19050"/>
          </c:spPr>
          <c:marker>
            <c:symbol val="diamond"/>
            <c:size val="4"/>
          </c:marker>
          <c:xVal>
            <c:numRef>
              <c:f>'T IC'!$C$4:$C$31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IC'!$F$4:$F$31</c:f>
              <c:numCache>
                <c:formatCode>0.0</c:formatCode>
                <c:ptCount val="28"/>
                <c:pt idx="0">
                  <c:v>19.5</c:v>
                </c:pt>
                <c:pt idx="1">
                  <c:v>20.3</c:v>
                </c:pt>
                <c:pt idx="2">
                  <c:v>19.7</c:v>
                </c:pt>
                <c:pt idx="3">
                  <c:v>22.7</c:v>
                </c:pt>
                <c:pt idx="4">
                  <c:v>26</c:v>
                </c:pt>
                <c:pt idx="5">
                  <c:v>26.4</c:v>
                </c:pt>
                <c:pt idx="6">
                  <c:v>27.5</c:v>
                </c:pt>
                <c:pt idx="7">
                  <c:v>22</c:v>
                </c:pt>
                <c:pt idx="8">
                  <c:v>21.9</c:v>
                </c:pt>
                <c:pt idx="9">
                  <c:v>25.5</c:v>
                </c:pt>
                <c:pt idx="10">
                  <c:v>27.5</c:v>
                </c:pt>
                <c:pt idx="11">
                  <c:v>27.7</c:v>
                </c:pt>
                <c:pt idx="12">
                  <c:v>29.8</c:v>
                </c:pt>
                <c:pt idx="13">
                  <c:v>29.7</c:v>
                </c:pt>
                <c:pt idx="14">
                  <c:v>29.7</c:v>
                </c:pt>
                <c:pt idx="15">
                  <c:v>31.6</c:v>
                </c:pt>
                <c:pt idx="16">
                  <c:v>32.6</c:v>
                </c:pt>
                <c:pt idx="17">
                  <c:v>27.2</c:v>
                </c:pt>
                <c:pt idx="18">
                  <c:v>27.2</c:v>
                </c:pt>
                <c:pt idx="19">
                  <c:v>27.2</c:v>
                </c:pt>
                <c:pt idx="20">
                  <c:v>27.2</c:v>
                </c:pt>
                <c:pt idx="21">
                  <c:v>24.3</c:v>
                </c:pt>
                <c:pt idx="22">
                  <c:v>24.3</c:v>
                </c:pt>
                <c:pt idx="23">
                  <c:v>24.3</c:v>
                </c:pt>
                <c:pt idx="24">
                  <c:v>24.3</c:v>
                </c:pt>
                <c:pt idx="25">
                  <c:v>24.3</c:v>
                </c:pt>
                <c:pt idx="26">
                  <c:v>21.5</c:v>
                </c:pt>
                <c:pt idx="27">
                  <c:v>21.5</c:v>
                </c:pt>
              </c:numCache>
            </c:numRef>
          </c:yVal>
          <c:smooth val="1"/>
        </c:ser>
        <c:ser>
          <c:idx val="1"/>
          <c:order val="1"/>
          <c:tx>
            <c:v>Tco</c:v>
          </c:tx>
          <c:spPr>
            <a:ln w="19050"/>
          </c:spPr>
          <c:marker>
            <c:symbol val="square"/>
            <c:size val="4"/>
          </c:marker>
          <c:xVal>
            <c:numRef>
              <c:f>'T IC'!$C$4:$C$31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IC'!$G$4:$G$31</c:f>
              <c:numCache>
                <c:formatCode>0.0</c:formatCode>
                <c:ptCount val="28"/>
                <c:pt idx="0">
                  <c:v>141</c:v>
                </c:pt>
                <c:pt idx="1">
                  <c:v>141.69999999999999</c:v>
                </c:pt>
                <c:pt idx="2">
                  <c:v>142.19999999999999</c:v>
                </c:pt>
                <c:pt idx="3">
                  <c:v>137.80000000000001</c:v>
                </c:pt>
                <c:pt idx="4">
                  <c:v>139.6</c:v>
                </c:pt>
                <c:pt idx="5">
                  <c:v>138.4</c:v>
                </c:pt>
                <c:pt idx="6">
                  <c:v>139.5</c:v>
                </c:pt>
                <c:pt idx="7">
                  <c:v>137.6</c:v>
                </c:pt>
                <c:pt idx="8">
                  <c:v>139.80000000000001</c:v>
                </c:pt>
                <c:pt idx="9">
                  <c:v>137.9</c:v>
                </c:pt>
                <c:pt idx="10">
                  <c:v>138.5</c:v>
                </c:pt>
                <c:pt idx="11">
                  <c:v>138.69999999999999</c:v>
                </c:pt>
                <c:pt idx="12">
                  <c:v>138.19999999999999</c:v>
                </c:pt>
                <c:pt idx="13">
                  <c:v>138.30000000000001</c:v>
                </c:pt>
                <c:pt idx="14">
                  <c:v>139.4</c:v>
                </c:pt>
                <c:pt idx="15">
                  <c:v>138.5</c:v>
                </c:pt>
                <c:pt idx="16">
                  <c:v>139.6</c:v>
                </c:pt>
                <c:pt idx="17">
                  <c:v>137.69999999999999</c:v>
                </c:pt>
                <c:pt idx="18">
                  <c:v>138.80000000000001</c:v>
                </c:pt>
                <c:pt idx="19">
                  <c:v>138.9</c:v>
                </c:pt>
                <c:pt idx="20">
                  <c:v>139</c:v>
                </c:pt>
                <c:pt idx="21">
                  <c:v>139.6</c:v>
                </c:pt>
                <c:pt idx="22">
                  <c:v>141</c:v>
                </c:pt>
                <c:pt idx="23">
                  <c:v>142.80000000000001</c:v>
                </c:pt>
                <c:pt idx="24">
                  <c:v>143.19999999999999</c:v>
                </c:pt>
                <c:pt idx="25">
                  <c:v>143.30000000000001</c:v>
                </c:pt>
                <c:pt idx="26">
                  <c:v>143.4</c:v>
                </c:pt>
                <c:pt idx="27">
                  <c:v>145</c:v>
                </c:pt>
              </c:numCache>
            </c:numRef>
          </c:yVal>
          <c:smooth val="1"/>
        </c:ser>
        <c:dLbls>
          <c:showLegendKey val="0"/>
          <c:showVal val="0"/>
          <c:showCatName val="0"/>
          <c:showSerName val="0"/>
          <c:showPercent val="0"/>
          <c:showBubbleSize val="0"/>
        </c:dLbls>
        <c:axId val="76828032"/>
        <c:axId val="76828608"/>
      </c:scatterChart>
      <c:valAx>
        <c:axId val="76828032"/>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76828608"/>
        <c:crosses val="autoZero"/>
        <c:crossBetween val="midCat"/>
      </c:valAx>
      <c:valAx>
        <c:axId val="76828608"/>
        <c:scaling>
          <c:orientation val="minMax"/>
        </c:scaling>
        <c:delete val="0"/>
        <c:axPos val="l"/>
        <c:majorGridlines/>
        <c:title>
          <c:tx>
            <c:rich>
              <a:bodyPr/>
              <a:lstStyle/>
              <a:p>
                <a:pPr>
                  <a:defRPr/>
                </a:pPr>
                <a:r>
                  <a:rPr lang="es-EC"/>
                  <a:t>Temperatura (°C)</a:t>
                </a:r>
              </a:p>
            </c:rich>
          </c:tx>
          <c:layout/>
          <c:overlay val="0"/>
        </c:title>
        <c:numFmt formatCode="0.0" sourceLinked="1"/>
        <c:majorTickMark val="none"/>
        <c:minorTickMark val="none"/>
        <c:tickLblPos val="nextTo"/>
        <c:crossAx val="76828032"/>
        <c:crosses val="autoZero"/>
        <c:crossBetween val="midCat"/>
      </c:valAx>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C" sz="1400"/>
              <a:t>Velocidades de fluidos en el IC</a:t>
            </a:r>
          </a:p>
        </c:rich>
      </c:tx>
      <c:layout/>
      <c:overlay val="0"/>
    </c:title>
    <c:autoTitleDeleted val="0"/>
    <c:plotArea>
      <c:layout/>
      <c:scatterChart>
        <c:scatterStyle val="smoothMarker"/>
        <c:varyColors val="0"/>
        <c:ser>
          <c:idx val="0"/>
          <c:order val="0"/>
          <c:tx>
            <c:v>Vhi</c:v>
          </c:tx>
          <c:spPr>
            <a:ln w="19050"/>
          </c:spPr>
          <c:marker>
            <c:symbol val="diamond"/>
            <c:size val="4"/>
          </c:marker>
          <c:xVal>
            <c:numRef>
              <c:f>'V IC'!$C$4:$C$31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'V IC'!$D$4:$D$31</c:f>
              <c:numCache>
                <c:formatCode>0.00</c:formatCode>
                <c:ptCount val="28"/>
                <c:pt idx="0">
                  <c:v>8.58</c:v>
                </c:pt>
                <c:pt idx="1">
                  <c:v>7.6099999999999994</c:v>
                </c:pt>
                <c:pt idx="2">
                  <c:v>7.48</c:v>
                </c:pt>
                <c:pt idx="3">
                  <c:v>8.09</c:v>
                </c:pt>
                <c:pt idx="4">
                  <c:v>7.63</c:v>
                </c:pt>
                <c:pt idx="5">
                  <c:v>8.75</c:v>
                </c:pt>
                <c:pt idx="6">
                  <c:v>7.9700000000000006</c:v>
                </c:pt>
                <c:pt idx="7">
                  <c:v>7.92</c:v>
                </c:pt>
                <c:pt idx="8">
                  <c:v>8.1</c:v>
                </c:pt>
                <c:pt idx="9">
                  <c:v>8.19</c:v>
                </c:pt>
                <c:pt idx="10">
                  <c:v>8.4700000000000006</c:v>
                </c:pt>
                <c:pt idx="11">
                  <c:v>8.2100000000000009</c:v>
                </c:pt>
                <c:pt idx="12">
                  <c:v>7.87</c:v>
                </c:pt>
                <c:pt idx="13">
                  <c:v>8.61</c:v>
                </c:pt>
                <c:pt idx="14">
                  <c:v>8.0400000000000009</c:v>
                </c:pt>
                <c:pt idx="15">
                  <c:v>8.2199999999999989</c:v>
                </c:pt>
                <c:pt idx="16">
                  <c:v>7.9</c:v>
                </c:pt>
                <c:pt idx="17">
                  <c:v>7.87</c:v>
                </c:pt>
                <c:pt idx="18">
                  <c:v>7.95</c:v>
                </c:pt>
                <c:pt idx="19">
                  <c:v>7.92</c:v>
                </c:pt>
                <c:pt idx="20">
                  <c:v>8.11</c:v>
                </c:pt>
                <c:pt idx="21">
                  <c:v>7.7</c:v>
                </c:pt>
                <c:pt idx="22">
                  <c:v>8.01</c:v>
                </c:pt>
                <c:pt idx="23">
                  <c:v>7.81</c:v>
                </c:pt>
                <c:pt idx="24">
                  <c:v>8.08</c:v>
                </c:pt>
                <c:pt idx="25">
                  <c:v>7.9300000000000006</c:v>
                </c:pt>
                <c:pt idx="26">
                  <c:v>7.81</c:v>
                </c:pt>
                <c:pt idx="27">
                  <c:v>8.26</c:v>
                </c:pt>
              </c:numCache>
            </c:numRef>
          </c:yVal>
          <c:smooth val="1"/>
        </c:ser>
        <c:ser>
          <c:idx val="1"/>
          <c:order val="1"/>
          <c:tx>
            <c:v>Vho</c:v>
          </c:tx>
          <c:spPr>
            <a:ln w="19050"/>
          </c:spPr>
          <c:marker>
            <c:symbol val="square"/>
            <c:size val="4"/>
          </c:marker>
          <c:dPt>
            <c:idx val="6"/>
            <c:marker>
              <c:spPr>
                <a:ln w="3175"/>
              </c:spPr>
            </c:marker>
            <c:bubble3D val="0"/>
          </c:dPt>
          <c:xVal>
            <c:numRef>
              <c:f>'V IC'!$C$4:$C$31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'V IC'!$E$4:$E$31</c:f>
              <c:numCache>
                <c:formatCode>0.00</c:formatCode>
                <c:ptCount val="28"/>
                <c:pt idx="0">
                  <c:v>5.55</c:v>
                </c:pt>
                <c:pt idx="1">
                  <c:v>5.5</c:v>
                </c:pt>
                <c:pt idx="2">
                  <c:v>5.51</c:v>
                </c:pt>
                <c:pt idx="3">
                  <c:v>5.68</c:v>
                </c:pt>
                <c:pt idx="4">
                  <c:v>5.53</c:v>
                </c:pt>
                <c:pt idx="5">
                  <c:v>5.52</c:v>
                </c:pt>
                <c:pt idx="6">
                  <c:v>5.59</c:v>
                </c:pt>
                <c:pt idx="7">
                  <c:v>5.57</c:v>
                </c:pt>
                <c:pt idx="8">
                  <c:v>5.58</c:v>
                </c:pt>
                <c:pt idx="9">
                  <c:v>5.56</c:v>
                </c:pt>
                <c:pt idx="10">
                  <c:v>5.6199999999999992</c:v>
                </c:pt>
                <c:pt idx="11">
                  <c:v>5.6499999999999995</c:v>
                </c:pt>
                <c:pt idx="12">
                  <c:v>5.64</c:v>
                </c:pt>
                <c:pt idx="13">
                  <c:v>5.6099999999999994</c:v>
                </c:pt>
                <c:pt idx="14">
                  <c:v>5.6</c:v>
                </c:pt>
                <c:pt idx="15">
                  <c:v>6.64</c:v>
                </c:pt>
                <c:pt idx="16">
                  <c:v>5.73</c:v>
                </c:pt>
                <c:pt idx="17">
                  <c:v>5.78</c:v>
                </c:pt>
                <c:pt idx="18">
                  <c:v>5.71</c:v>
                </c:pt>
                <c:pt idx="19">
                  <c:v>5.7</c:v>
                </c:pt>
                <c:pt idx="20">
                  <c:v>5.79</c:v>
                </c:pt>
                <c:pt idx="21">
                  <c:v>5.68</c:v>
                </c:pt>
                <c:pt idx="22">
                  <c:v>5.72</c:v>
                </c:pt>
                <c:pt idx="23">
                  <c:v>5.7700000000000005</c:v>
                </c:pt>
                <c:pt idx="24">
                  <c:v>5.78</c:v>
                </c:pt>
                <c:pt idx="25">
                  <c:v>5.79</c:v>
                </c:pt>
                <c:pt idx="26">
                  <c:v>5.8199999999999994</c:v>
                </c:pt>
                <c:pt idx="27">
                  <c:v>5.81</c:v>
                </c:pt>
              </c:numCache>
            </c:numRef>
          </c:yVal>
          <c:smooth val="1"/>
        </c:ser>
        <c:dLbls>
          <c:showLegendKey val="0"/>
          <c:showVal val="0"/>
          <c:showCatName val="0"/>
          <c:showSerName val="0"/>
          <c:showPercent val="0"/>
          <c:showBubbleSize val="0"/>
        </c:dLbls>
        <c:axId val="76831488"/>
        <c:axId val="76832064"/>
      </c:scatterChart>
      <c:valAx>
        <c:axId val="76831488"/>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76832064"/>
        <c:crosses val="autoZero"/>
        <c:crossBetween val="midCat"/>
      </c:valAx>
      <c:valAx>
        <c:axId val="76832064"/>
        <c:scaling>
          <c:orientation val="minMax"/>
        </c:scaling>
        <c:delete val="0"/>
        <c:axPos val="l"/>
        <c:majorGridlines/>
        <c:title>
          <c:tx>
            <c:rich>
              <a:bodyPr/>
              <a:lstStyle/>
              <a:p>
                <a:pPr>
                  <a:defRPr/>
                </a:pPr>
                <a:r>
                  <a:rPr lang="es-EC"/>
                  <a:t>Velocidad (m/s)</a:t>
                </a:r>
              </a:p>
            </c:rich>
          </c:tx>
          <c:layout/>
          <c:overlay val="0"/>
        </c:title>
        <c:numFmt formatCode="0.00" sourceLinked="1"/>
        <c:majorTickMark val="none"/>
        <c:minorTickMark val="none"/>
        <c:tickLblPos val="nextTo"/>
        <c:crossAx val="76831488"/>
        <c:crosses val="autoZero"/>
        <c:crossBetween val="midCat"/>
      </c:valAx>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C" sz="1400"/>
              <a:t>Velocidades de aire en el IC</a:t>
            </a:r>
          </a:p>
        </c:rich>
      </c:tx>
      <c:layout/>
      <c:overlay val="0"/>
    </c:title>
    <c:autoTitleDeleted val="0"/>
    <c:plotArea>
      <c:layout/>
      <c:scatterChart>
        <c:scatterStyle val="smoothMarker"/>
        <c:varyColors val="0"/>
        <c:ser>
          <c:idx val="0"/>
          <c:order val="0"/>
          <c:tx>
            <c:v>Vci</c:v>
          </c:tx>
          <c:spPr>
            <a:ln w="19050"/>
          </c:spPr>
          <c:dPt>
            <c:idx val="0"/>
            <c:marker>
              <c:symbol val="diamond"/>
              <c:size val="4"/>
            </c:marker>
            <c:bubble3D val="0"/>
          </c:dPt>
          <c:xVal>
            <c:numRef>
              <c:f>'V IC'!$C$4:$C$31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'V IC'!$F$4:$F$31</c:f>
              <c:numCache>
                <c:formatCode>0.00</c:formatCode>
                <c:ptCount val="28"/>
                <c:pt idx="0">
                  <c:v>7.76</c:v>
                </c:pt>
                <c:pt idx="1">
                  <c:v>8.0400000000000009</c:v>
                </c:pt>
                <c:pt idx="2">
                  <c:v>8.1399999999999988</c:v>
                </c:pt>
                <c:pt idx="3">
                  <c:v>8.27</c:v>
                </c:pt>
                <c:pt idx="4">
                  <c:v>8.25</c:v>
                </c:pt>
                <c:pt idx="5">
                  <c:v>8.2900000000000009</c:v>
                </c:pt>
                <c:pt idx="6">
                  <c:v>8.49</c:v>
                </c:pt>
                <c:pt idx="7">
                  <c:v>8.11</c:v>
                </c:pt>
                <c:pt idx="8">
                  <c:v>8.7199999999999989</c:v>
                </c:pt>
                <c:pt idx="9">
                  <c:v>7.33</c:v>
                </c:pt>
                <c:pt idx="10">
                  <c:v>8.08</c:v>
                </c:pt>
                <c:pt idx="11">
                  <c:v>7.87</c:v>
                </c:pt>
                <c:pt idx="12">
                  <c:v>8.1</c:v>
                </c:pt>
                <c:pt idx="13">
                  <c:v>8.27</c:v>
                </c:pt>
                <c:pt idx="14">
                  <c:v>8.2900000000000009</c:v>
                </c:pt>
                <c:pt idx="15">
                  <c:v>8.4</c:v>
                </c:pt>
                <c:pt idx="16">
                  <c:v>8.27</c:v>
                </c:pt>
                <c:pt idx="17">
                  <c:v>8.3000000000000007</c:v>
                </c:pt>
                <c:pt idx="18">
                  <c:v>8.1399999999999988</c:v>
                </c:pt>
                <c:pt idx="19">
                  <c:v>8.2000000000000011</c:v>
                </c:pt>
                <c:pt idx="20">
                  <c:v>8.2800000000000011</c:v>
                </c:pt>
                <c:pt idx="21">
                  <c:v>8.25</c:v>
                </c:pt>
                <c:pt idx="22">
                  <c:v>8.06</c:v>
                </c:pt>
                <c:pt idx="23">
                  <c:v>8.0300000000000011</c:v>
                </c:pt>
                <c:pt idx="24">
                  <c:v>8.2000000000000011</c:v>
                </c:pt>
                <c:pt idx="25">
                  <c:v>8.44</c:v>
                </c:pt>
                <c:pt idx="26">
                  <c:v>8.52</c:v>
                </c:pt>
                <c:pt idx="27">
                  <c:v>8.61</c:v>
                </c:pt>
              </c:numCache>
            </c:numRef>
          </c:yVal>
          <c:smooth val="1"/>
        </c:ser>
        <c:ser>
          <c:idx val="1"/>
          <c:order val="1"/>
          <c:tx>
            <c:v>Vco</c:v>
          </c:tx>
          <c:marker>
            <c:symbol val="square"/>
            <c:size val="4"/>
          </c:marker>
          <c:dPt>
            <c:idx val="26"/>
            <c:bubble3D val="0"/>
            <c:spPr>
              <a:ln w="19050"/>
            </c:spPr>
          </c:dPt>
          <c:xVal>
            <c:numRef>
              <c:f>'V IC'!$C$4:$C$31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'V IC'!$G$4:$G$31</c:f>
              <c:numCache>
                <c:formatCode>0.00</c:formatCode>
                <c:ptCount val="28"/>
                <c:pt idx="0">
                  <c:v>4.74</c:v>
                </c:pt>
                <c:pt idx="1">
                  <c:v>4.75</c:v>
                </c:pt>
                <c:pt idx="2">
                  <c:v>4.78</c:v>
                </c:pt>
                <c:pt idx="3">
                  <c:v>4.8</c:v>
                </c:pt>
                <c:pt idx="4">
                  <c:v>4.79</c:v>
                </c:pt>
                <c:pt idx="5">
                  <c:v>4.8499999999999996</c:v>
                </c:pt>
                <c:pt idx="6">
                  <c:v>4.79</c:v>
                </c:pt>
                <c:pt idx="7">
                  <c:v>4.74</c:v>
                </c:pt>
                <c:pt idx="8">
                  <c:v>4.75</c:v>
                </c:pt>
                <c:pt idx="9">
                  <c:v>4.76</c:v>
                </c:pt>
                <c:pt idx="10">
                  <c:v>4.7699999999999996</c:v>
                </c:pt>
                <c:pt idx="11">
                  <c:v>4.78</c:v>
                </c:pt>
                <c:pt idx="12">
                  <c:v>4.8</c:v>
                </c:pt>
                <c:pt idx="13">
                  <c:v>4.79</c:v>
                </c:pt>
                <c:pt idx="14">
                  <c:v>4.8499999999999996</c:v>
                </c:pt>
                <c:pt idx="15">
                  <c:v>4.78</c:v>
                </c:pt>
                <c:pt idx="16">
                  <c:v>4.8</c:v>
                </c:pt>
                <c:pt idx="17">
                  <c:v>4.79</c:v>
                </c:pt>
                <c:pt idx="18">
                  <c:v>4.8499999999999996</c:v>
                </c:pt>
                <c:pt idx="19">
                  <c:v>4.78</c:v>
                </c:pt>
                <c:pt idx="20">
                  <c:v>4.8</c:v>
                </c:pt>
                <c:pt idx="21">
                  <c:v>4.79</c:v>
                </c:pt>
                <c:pt idx="22">
                  <c:v>4.8499999999999996</c:v>
                </c:pt>
                <c:pt idx="23">
                  <c:v>4.8099999999999996</c:v>
                </c:pt>
                <c:pt idx="24">
                  <c:v>4.78</c:v>
                </c:pt>
                <c:pt idx="25">
                  <c:v>4.8</c:v>
                </c:pt>
                <c:pt idx="26">
                  <c:v>4.79</c:v>
                </c:pt>
                <c:pt idx="27">
                  <c:v>4.8499999999999996</c:v>
                </c:pt>
              </c:numCache>
            </c:numRef>
          </c:yVal>
          <c:smooth val="1"/>
        </c:ser>
        <c:dLbls>
          <c:showLegendKey val="0"/>
          <c:showVal val="0"/>
          <c:showCatName val="0"/>
          <c:showSerName val="0"/>
          <c:showPercent val="0"/>
          <c:showBubbleSize val="0"/>
        </c:dLbls>
        <c:axId val="102130816"/>
        <c:axId val="102131392"/>
      </c:scatterChart>
      <c:valAx>
        <c:axId val="102130816"/>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102131392"/>
        <c:crosses val="autoZero"/>
        <c:crossBetween val="midCat"/>
      </c:valAx>
      <c:valAx>
        <c:axId val="102131392"/>
        <c:scaling>
          <c:orientation val="minMax"/>
        </c:scaling>
        <c:delete val="0"/>
        <c:axPos val="l"/>
        <c:majorGridlines/>
        <c:title>
          <c:tx>
            <c:rich>
              <a:bodyPr/>
              <a:lstStyle/>
              <a:p>
                <a:pPr>
                  <a:defRPr/>
                </a:pPr>
                <a:r>
                  <a:rPr lang="es-EC"/>
                  <a:t>Velocidad (m/s)</a:t>
                </a:r>
              </a:p>
            </c:rich>
          </c:tx>
          <c:layout/>
          <c:overlay val="0"/>
        </c:title>
        <c:numFmt formatCode="0.00" sourceLinked="1"/>
        <c:majorTickMark val="none"/>
        <c:minorTickMark val="none"/>
        <c:tickLblPos val="nextTo"/>
        <c:crossAx val="102130816"/>
        <c:crosses val="autoZero"/>
        <c:crossBetween val="midCat"/>
      </c:valAx>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EC" sz="1400"/>
              <a:t>Temperaturas de proceso en CC</a:t>
            </a:r>
          </a:p>
        </c:rich>
      </c:tx>
      <c:layout/>
      <c:overlay val="0"/>
    </c:title>
    <c:autoTitleDeleted val="0"/>
    <c:plotArea>
      <c:layout/>
      <c:scatterChart>
        <c:scatterStyle val="smoothMarker"/>
        <c:varyColors val="0"/>
        <c:ser>
          <c:idx val="0"/>
          <c:order val="0"/>
          <c:tx>
            <c:v>Tc</c:v>
          </c:tx>
          <c:spPr>
            <a:ln w="19050"/>
          </c:spPr>
          <c:xVal>
            <c:numRef>
              <c:f>'T CC'!$C$4:$C$31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CC'!$D$4:$D$31</c:f>
              <c:numCache>
                <c:formatCode>General</c:formatCode>
                <c:ptCount val="28"/>
                <c:pt idx="0">
                  <c:v>705</c:v>
                </c:pt>
                <c:pt idx="1">
                  <c:v>706</c:v>
                </c:pt>
                <c:pt idx="2">
                  <c:v>656</c:v>
                </c:pt>
                <c:pt idx="3">
                  <c:v>677</c:v>
                </c:pt>
                <c:pt idx="4">
                  <c:v>675</c:v>
                </c:pt>
                <c:pt idx="5">
                  <c:v>644</c:v>
                </c:pt>
                <c:pt idx="6">
                  <c:v>680</c:v>
                </c:pt>
                <c:pt idx="7">
                  <c:v>693</c:v>
                </c:pt>
                <c:pt idx="8">
                  <c:v>696</c:v>
                </c:pt>
                <c:pt idx="9">
                  <c:v>639</c:v>
                </c:pt>
                <c:pt idx="10">
                  <c:v>673</c:v>
                </c:pt>
                <c:pt idx="11">
                  <c:v>643</c:v>
                </c:pt>
                <c:pt idx="12">
                  <c:v>690</c:v>
                </c:pt>
                <c:pt idx="13">
                  <c:v>716</c:v>
                </c:pt>
                <c:pt idx="14">
                  <c:v>717</c:v>
                </c:pt>
                <c:pt idx="15">
                  <c:v>709</c:v>
                </c:pt>
                <c:pt idx="16">
                  <c:v>687</c:v>
                </c:pt>
                <c:pt idx="17">
                  <c:v>687</c:v>
                </c:pt>
                <c:pt idx="18">
                  <c:v>681</c:v>
                </c:pt>
                <c:pt idx="19">
                  <c:v>668</c:v>
                </c:pt>
                <c:pt idx="20">
                  <c:v>691</c:v>
                </c:pt>
                <c:pt idx="21">
                  <c:v>683</c:v>
                </c:pt>
                <c:pt idx="22">
                  <c:v>669</c:v>
                </c:pt>
                <c:pt idx="23">
                  <c:v>659</c:v>
                </c:pt>
                <c:pt idx="24">
                  <c:v>643</c:v>
                </c:pt>
                <c:pt idx="25">
                  <c:v>652</c:v>
                </c:pt>
                <c:pt idx="26">
                  <c:v>703</c:v>
                </c:pt>
                <c:pt idx="27">
                  <c:v>711</c:v>
                </c:pt>
              </c:numCache>
            </c:numRef>
          </c:yVal>
          <c:smooth val="1"/>
        </c:ser>
        <c:ser>
          <c:idx val="1"/>
          <c:order val="1"/>
          <c:tx>
            <c:v>Tpi</c:v>
          </c:tx>
          <c:spPr>
            <a:ln w="19050"/>
          </c:spPr>
          <c:marker>
            <c:symbol val="square"/>
            <c:size val="4"/>
          </c:marker>
          <c:xVal>
            <c:numRef>
              <c:f>'T CC'!$C$4:$C$31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CC'!$E$4:$E$31</c:f>
              <c:numCache>
                <c:formatCode>General</c:formatCode>
                <c:ptCount val="28"/>
                <c:pt idx="0">
                  <c:v>372</c:v>
                </c:pt>
                <c:pt idx="1">
                  <c:v>365</c:v>
                </c:pt>
                <c:pt idx="2">
                  <c:v>371</c:v>
                </c:pt>
                <c:pt idx="3">
                  <c:v>377</c:v>
                </c:pt>
                <c:pt idx="4">
                  <c:v>368</c:v>
                </c:pt>
                <c:pt idx="5">
                  <c:v>371</c:v>
                </c:pt>
                <c:pt idx="6">
                  <c:v>354</c:v>
                </c:pt>
                <c:pt idx="7">
                  <c:v>370</c:v>
                </c:pt>
                <c:pt idx="8">
                  <c:v>349</c:v>
                </c:pt>
                <c:pt idx="9">
                  <c:v>351</c:v>
                </c:pt>
                <c:pt idx="10">
                  <c:v>390</c:v>
                </c:pt>
                <c:pt idx="11">
                  <c:v>364</c:v>
                </c:pt>
                <c:pt idx="12">
                  <c:v>347</c:v>
                </c:pt>
                <c:pt idx="13">
                  <c:v>350</c:v>
                </c:pt>
                <c:pt idx="14">
                  <c:v>348</c:v>
                </c:pt>
                <c:pt idx="15">
                  <c:v>365</c:v>
                </c:pt>
                <c:pt idx="16">
                  <c:v>375</c:v>
                </c:pt>
                <c:pt idx="17">
                  <c:v>364</c:v>
                </c:pt>
                <c:pt idx="18">
                  <c:v>350</c:v>
                </c:pt>
                <c:pt idx="19">
                  <c:v>391</c:v>
                </c:pt>
                <c:pt idx="20">
                  <c:v>364</c:v>
                </c:pt>
                <c:pt idx="21">
                  <c:v>375</c:v>
                </c:pt>
                <c:pt idx="22">
                  <c:v>347</c:v>
                </c:pt>
                <c:pt idx="23">
                  <c:v>365</c:v>
                </c:pt>
                <c:pt idx="24">
                  <c:v>357</c:v>
                </c:pt>
                <c:pt idx="25">
                  <c:v>353</c:v>
                </c:pt>
                <c:pt idx="26">
                  <c:v>362</c:v>
                </c:pt>
                <c:pt idx="27">
                  <c:v>368</c:v>
                </c:pt>
              </c:numCache>
            </c:numRef>
          </c:yVal>
          <c:smooth val="1"/>
        </c:ser>
        <c:ser>
          <c:idx val="2"/>
          <c:order val="2"/>
          <c:tx>
            <c:v>Tpo</c:v>
          </c:tx>
          <c:spPr>
            <a:ln w="19050"/>
          </c:spPr>
          <c:xVal>
            <c:numRef>
              <c:f>'T CC'!$C$4:$C$31</c:f>
              <c:numCache>
                <c:formatCode>General</c:formatCode>
                <c:ptCount val="28"/>
                <c:pt idx="0">
                  <c:v>10</c:v>
                </c:pt>
                <c:pt idx="1">
                  <c:v>20</c:v>
                </c:pt>
                <c:pt idx="2">
                  <c:v>30</c:v>
                </c:pt>
                <c:pt idx="3">
                  <c:v>40</c:v>
                </c:pt>
                <c:pt idx="4">
                  <c:v>50</c:v>
                </c:pt>
                <c:pt idx="5">
                  <c:v>60</c:v>
                </c:pt>
                <c:pt idx="6">
                  <c:v>70</c:v>
                </c:pt>
                <c:pt idx="7">
                  <c:v>80</c:v>
                </c:pt>
                <c:pt idx="8">
                  <c:v>90</c:v>
                </c:pt>
                <c:pt idx="9">
                  <c:v>100</c:v>
                </c:pt>
                <c:pt idx="10">
                  <c:v>140</c:v>
                </c:pt>
                <c:pt idx="11">
                  <c:v>150</c:v>
                </c:pt>
                <c:pt idx="12">
                  <c:v>200</c:v>
                </c:pt>
                <c:pt idx="13">
                  <c:v>210</c:v>
                </c:pt>
                <c:pt idx="14">
                  <c:v>220</c:v>
                </c:pt>
                <c:pt idx="15">
                  <c:v>270</c:v>
                </c:pt>
                <c:pt idx="16">
                  <c:v>280</c:v>
                </c:pt>
                <c:pt idx="17">
                  <c:v>310</c:v>
                </c:pt>
                <c:pt idx="18">
                  <c:v>340</c:v>
                </c:pt>
                <c:pt idx="19">
                  <c:v>370</c:v>
                </c:pt>
                <c:pt idx="20">
                  <c:v>410</c:v>
                </c:pt>
                <c:pt idx="21">
                  <c:v>440</c:v>
                </c:pt>
                <c:pt idx="22">
                  <c:v>470</c:v>
                </c:pt>
                <c:pt idx="23">
                  <c:v>510</c:v>
                </c:pt>
                <c:pt idx="24">
                  <c:v>540</c:v>
                </c:pt>
                <c:pt idx="25">
                  <c:v>570</c:v>
                </c:pt>
                <c:pt idx="26">
                  <c:v>610</c:v>
                </c:pt>
                <c:pt idx="27">
                  <c:v>620</c:v>
                </c:pt>
              </c:numCache>
            </c:numRef>
          </c:xVal>
          <c:yVal>
            <c:numRef>
              <c:f>'T CC'!$F$4:$F$31</c:f>
              <c:numCache>
                <c:formatCode>General</c:formatCode>
                <c:ptCount val="28"/>
                <c:pt idx="0">
                  <c:v>51.6</c:v>
                </c:pt>
                <c:pt idx="1">
                  <c:v>49.7</c:v>
                </c:pt>
                <c:pt idx="2">
                  <c:v>49.2</c:v>
                </c:pt>
                <c:pt idx="3">
                  <c:v>49.6</c:v>
                </c:pt>
                <c:pt idx="4">
                  <c:v>48.8</c:v>
                </c:pt>
                <c:pt idx="5">
                  <c:v>52.5</c:v>
                </c:pt>
                <c:pt idx="6">
                  <c:v>48.8</c:v>
                </c:pt>
                <c:pt idx="7">
                  <c:v>53.2</c:v>
                </c:pt>
                <c:pt idx="8">
                  <c:v>48.9</c:v>
                </c:pt>
                <c:pt idx="9">
                  <c:v>49.7</c:v>
                </c:pt>
                <c:pt idx="10">
                  <c:v>54.3</c:v>
                </c:pt>
                <c:pt idx="11">
                  <c:v>48.6</c:v>
                </c:pt>
                <c:pt idx="12">
                  <c:v>53.7</c:v>
                </c:pt>
                <c:pt idx="13">
                  <c:v>51.4</c:v>
                </c:pt>
                <c:pt idx="14">
                  <c:v>53.6</c:v>
                </c:pt>
                <c:pt idx="15">
                  <c:v>51.1</c:v>
                </c:pt>
                <c:pt idx="16">
                  <c:v>54.3</c:v>
                </c:pt>
                <c:pt idx="17">
                  <c:v>46.9</c:v>
                </c:pt>
                <c:pt idx="18">
                  <c:v>50.7</c:v>
                </c:pt>
                <c:pt idx="19">
                  <c:v>51.5</c:v>
                </c:pt>
                <c:pt idx="20">
                  <c:v>54.8</c:v>
                </c:pt>
                <c:pt idx="21">
                  <c:v>51.6</c:v>
                </c:pt>
                <c:pt idx="22">
                  <c:v>47.2</c:v>
                </c:pt>
                <c:pt idx="23">
                  <c:v>49.6</c:v>
                </c:pt>
                <c:pt idx="24">
                  <c:v>52.1</c:v>
                </c:pt>
                <c:pt idx="25">
                  <c:v>48.2</c:v>
                </c:pt>
                <c:pt idx="26">
                  <c:v>47.8</c:v>
                </c:pt>
                <c:pt idx="27">
                  <c:v>51.3</c:v>
                </c:pt>
              </c:numCache>
            </c:numRef>
          </c:yVal>
          <c:smooth val="1"/>
        </c:ser>
        <c:dLbls>
          <c:showLegendKey val="0"/>
          <c:showVal val="0"/>
          <c:showCatName val="0"/>
          <c:showSerName val="0"/>
          <c:showPercent val="0"/>
          <c:showBubbleSize val="0"/>
        </c:dLbls>
        <c:axId val="102134272"/>
        <c:axId val="102134848"/>
      </c:scatterChart>
      <c:valAx>
        <c:axId val="102134272"/>
        <c:scaling>
          <c:orientation val="minMax"/>
        </c:scaling>
        <c:delete val="0"/>
        <c:axPos val="b"/>
        <c:title>
          <c:tx>
            <c:rich>
              <a:bodyPr/>
              <a:lstStyle/>
              <a:p>
                <a:pPr>
                  <a:defRPr/>
                </a:pPr>
                <a:r>
                  <a:rPr lang="es-EC"/>
                  <a:t>Tiempo (min)</a:t>
                </a:r>
              </a:p>
            </c:rich>
          </c:tx>
          <c:layout/>
          <c:overlay val="0"/>
        </c:title>
        <c:numFmt formatCode="General" sourceLinked="1"/>
        <c:majorTickMark val="none"/>
        <c:minorTickMark val="none"/>
        <c:tickLblPos val="nextTo"/>
        <c:crossAx val="102134848"/>
        <c:crosses val="autoZero"/>
        <c:crossBetween val="midCat"/>
      </c:valAx>
      <c:valAx>
        <c:axId val="102134848"/>
        <c:scaling>
          <c:orientation val="minMax"/>
        </c:scaling>
        <c:delete val="0"/>
        <c:axPos val="l"/>
        <c:majorGridlines/>
        <c:title>
          <c:tx>
            <c:rich>
              <a:bodyPr/>
              <a:lstStyle/>
              <a:p>
                <a:pPr>
                  <a:defRPr/>
                </a:pPr>
                <a:r>
                  <a:rPr lang="es-EC"/>
                  <a:t>Temperatura (°C)</a:t>
                </a:r>
              </a:p>
            </c:rich>
          </c:tx>
          <c:layout/>
          <c:overlay val="0"/>
        </c:title>
        <c:numFmt formatCode="General" sourceLinked="1"/>
        <c:majorTickMark val="none"/>
        <c:minorTickMark val="none"/>
        <c:tickLblPos val="nextTo"/>
        <c:crossAx val="102134272"/>
        <c:crosses val="autoZero"/>
        <c:crossBetween val="midCat"/>
      </c:valAx>
    </c:plotArea>
    <c:legend>
      <c:legendPos val="r"/>
      <c:layout/>
      <c:overlay val="0"/>
    </c:legend>
    <c:plotVisOnly val="1"/>
    <c:dispBlanksAs val="gap"/>
    <c:showDLblsOverMax val="0"/>
  </c:chart>
  <c:txPr>
    <a:bodyPr/>
    <a:lstStyle/>
    <a:p>
      <a:pPr>
        <a:defRPr>
          <a:latin typeface="Arial" pitchFamily="34" charset="0"/>
          <a:cs typeface="Arial" pitchFamily="34" charset="0"/>
        </a:defRPr>
      </a:pPr>
      <a:endParaRPr lang="es-EC"/>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84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l" defTabSz="942975">
              <a:spcBef>
                <a:spcPct val="0"/>
              </a:spcBef>
              <a:defRPr sz="1200" b="0">
                <a:solidFill>
                  <a:schemeClr val="tx1"/>
                </a:solidFill>
              </a:defRPr>
            </a:lvl1pPr>
          </a:lstStyle>
          <a:p>
            <a:pPr>
              <a:defRPr/>
            </a:pPr>
            <a:endParaRPr lang="es-ES"/>
          </a:p>
        </p:txBody>
      </p:sp>
      <p:sp>
        <p:nvSpPr>
          <p:cNvPr id="51203" name="Rectangle 3"/>
          <p:cNvSpPr>
            <a:spLocks noGrp="1" noChangeArrowheads="1"/>
          </p:cNvSpPr>
          <p:nvPr>
            <p:ph type="dt" sz="quarter" idx="1"/>
          </p:nvPr>
        </p:nvSpPr>
        <p:spPr bwMode="auto">
          <a:xfrm>
            <a:off x="3902075" y="0"/>
            <a:ext cx="2984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t" anchorCtr="0" compatLnSpc="1">
            <a:prstTxWarp prst="textNoShape">
              <a:avLst/>
            </a:prstTxWarp>
          </a:bodyPr>
          <a:lstStyle>
            <a:lvl1pPr algn="r" defTabSz="942975">
              <a:spcBef>
                <a:spcPct val="0"/>
              </a:spcBef>
              <a:defRPr sz="1200" b="0">
                <a:solidFill>
                  <a:schemeClr val="tx1"/>
                </a:solidFill>
              </a:defRPr>
            </a:lvl1pPr>
          </a:lstStyle>
          <a:p>
            <a:pPr>
              <a:defRPr/>
            </a:pPr>
            <a:endParaRPr lang="es-ES"/>
          </a:p>
        </p:txBody>
      </p:sp>
      <p:sp>
        <p:nvSpPr>
          <p:cNvPr id="51204" name="Rectangle 4"/>
          <p:cNvSpPr>
            <a:spLocks noGrp="1" noChangeArrowheads="1"/>
          </p:cNvSpPr>
          <p:nvPr>
            <p:ph type="ftr" sz="quarter" idx="2"/>
          </p:nvPr>
        </p:nvSpPr>
        <p:spPr bwMode="auto">
          <a:xfrm>
            <a:off x="0" y="9140825"/>
            <a:ext cx="2984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l" defTabSz="942975">
              <a:spcBef>
                <a:spcPct val="0"/>
              </a:spcBef>
              <a:defRPr sz="1200" b="0">
                <a:solidFill>
                  <a:schemeClr val="tx1"/>
                </a:solidFill>
              </a:defRPr>
            </a:lvl1pPr>
          </a:lstStyle>
          <a:p>
            <a:pPr>
              <a:defRPr/>
            </a:pPr>
            <a:endParaRPr lang="es-ES"/>
          </a:p>
        </p:txBody>
      </p:sp>
      <p:sp>
        <p:nvSpPr>
          <p:cNvPr id="51205" name="Rectangle 5"/>
          <p:cNvSpPr>
            <a:spLocks noGrp="1" noChangeArrowheads="1"/>
          </p:cNvSpPr>
          <p:nvPr>
            <p:ph type="sldNum" sz="quarter" idx="3"/>
          </p:nvPr>
        </p:nvSpPr>
        <p:spPr bwMode="auto">
          <a:xfrm>
            <a:off x="3902075" y="9140825"/>
            <a:ext cx="29845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48" tIns="47174" rIns="94348" bIns="47174" numCol="1" anchor="b" anchorCtr="0" compatLnSpc="1">
            <a:prstTxWarp prst="textNoShape">
              <a:avLst/>
            </a:prstTxWarp>
          </a:bodyPr>
          <a:lstStyle>
            <a:lvl1pPr algn="r" defTabSz="942975">
              <a:spcBef>
                <a:spcPct val="0"/>
              </a:spcBef>
              <a:defRPr sz="1200" b="0">
                <a:solidFill>
                  <a:schemeClr val="tx1"/>
                </a:solidFill>
              </a:defRPr>
            </a:lvl1pPr>
          </a:lstStyle>
          <a:p>
            <a:pPr>
              <a:defRPr/>
            </a:pPr>
            <a:fld id="{3BA92ED3-F53E-4BD6-A3E8-9AA96FA99357}" type="slidenum">
              <a:rPr lang="es-ES"/>
              <a:pPr>
                <a:defRPr/>
              </a:pPr>
              <a:t>‹Nº›</a:t>
            </a:fld>
            <a:endParaRPr lang="es-ES"/>
          </a:p>
        </p:txBody>
      </p:sp>
    </p:spTree>
    <p:extLst>
      <p:ext uri="{BB962C8B-B14F-4D97-AF65-F5344CB8AC3E}">
        <p14:creationId xmlns:p14="http://schemas.microsoft.com/office/powerpoint/2010/main" val="2654600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DA804F80-34BC-41AB-A482-69B834F79C9D}" type="slidenum">
              <a:rPr lang="es-ES" smtClean="0"/>
              <a:pPr>
                <a:defRPr/>
              </a:pPr>
              <a:t>‹Nº›</a:t>
            </a:fld>
            <a:endParaRPr lang="es-ES"/>
          </a:p>
        </p:txBody>
      </p:sp>
    </p:spTree>
    <p:extLst>
      <p:ext uri="{BB962C8B-B14F-4D97-AF65-F5344CB8AC3E}">
        <p14:creationId xmlns:p14="http://schemas.microsoft.com/office/powerpoint/2010/main" val="2591022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801171D5-0406-4C93-B532-5682C9EA2F67}" type="slidenum">
              <a:rPr lang="es-ES" smtClean="0"/>
              <a:pPr>
                <a:defRPr/>
              </a:pPr>
              <a:t>‹Nº›</a:t>
            </a:fld>
            <a:endParaRPr lang="es-ES"/>
          </a:p>
        </p:txBody>
      </p:sp>
    </p:spTree>
    <p:extLst>
      <p:ext uri="{BB962C8B-B14F-4D97-AF65-F5344CB8AC3E}">
        <p14:creationId xmlns:p14="http://schemas.microsoft.com/office/powerpoint/2010/main" val="3015087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026A025-02C6-4ED4-943B-92A83886AC51}" type="slidenum">
              <a:rPr lang="es-ES" smtClean="0"/>
              <a:pPr>
                <a:defRPr/>
              </a:pPr>
              <a:t>‹Nº›</a:t>
            </a:fld>
            <a:endParaRPr lang="es-ES"/>
          </a:p>
        </p:txBody>
      </p:sp>
    </p:spTree>
    <p:extLst>
      <p:ext uri="{BB962C8B-B14F-4D97-AF65-F5344CB8AC3E}">
        <p14:creationId xmlns:p14="http://schemas.microsoft.com/office/powerpoint/2010/main" val="27826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4F9FF3AE-A8A7-4DB9-842C-47283306DE48}" type="slidenum">
              <a:rPr lang="es-ES" smtClean="0"/>
              <a:pPr>
                <a:defRPr/>
              </a:pPr>
              <a:t>‹Nº›</a:t>
            </a:fld>
            <a:endParaRPr lang="es-ES"/>
          </a:p>
        </p:txBody>
      </p:sp>
    </p:spTree>
    <p:extLst>
      <p:ext uri="{BB962C8B-B14F-4D97-AF65-F5344CB8AC3E}">
        <p14:creationId xmlns:p14="http://schemas.microsoft.com/office/powerpoint/2010/main" val="425988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7AC2AD69-C07C-4E0A-85A4-0F539696CF0E}" type="slidenum">
              <a:rPr lang="es-ES" smtClean="0"/>
              <a:pPr>
                <a:defRPr/>
              </a:pPr>
              <a:t>‹Nº›</a:t>
            </a:fld>
            <a:endParaRPr lang="es-ES"/>
          </a:p>
        </p:txBody>
      </p:sp>
    </p:spTree>
    <p:extLst>
      <p:ext uri="{BB962C8B-B14F-4D97-AF65-F5344CB8AC3E}">
        <p14:creationId xmlns:p14="http://schemas.microsoft.com/office/powerpoint/2010/main" val="253507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9642274B-B5D9-4A8D-87A2-CEC62CE19A29}" type="slidenum">
              <a:rPr lang="es-ES" smtClean="0"/>
              <a:pPr>
                <a:defRPr/>
              </a:pPr>
              <a:t>‹Nº›</a:t>
            </a:fld>
            <a:endParaRPr lang="es-ES"/>
          </a:p>
        </p:txBody>
      </p:sp>
    </p:spTree>
    <p:extLst>
      <p:ext uri="{BB962C8B-B14F-4D97-AF65-F5344CB8AC3E}">
        <p14:creationId xmlns:p14="http://schemas.microsoft.com/office/powerpoint/2010/main" val="141733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5702431B-0650-4E61-8669-A51D0444A605}" type="slidenum">
              <a:rPr lang="es-ES" smtClean="0"/>
              <a:pPr>
                <a:defRPr/>
              </a:pPr>
              <a:t>‹Nº›</a:t>
            </a:fld>
            <a:endParaRPr lang="es-ES"/>
          </a:p>
        </p:txBody>
      </p:sp>
    </p:spTree>
    <p:extLst>
      <p:ext uri="{BB962C8B-B14F-4D97-AF65-F5344CB8AC3E}">
        <p14:creationId xmlns:p14="http://schemas.microsoft.com/office/powerpoint/2010/main" val="361365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213A03D1-A386-4E31-91B4-AA75045D2DB2}" type="slidenum">
              <a:rPr lang="es-ES" smtClean="0"/>
              <a:pPr>
                <a:defRPr/>
              </a:pPr>
              <a:t>‹Nº›</a:t>
            </a:fld>
            <a:endParaRPr lang="es-ES"/>
          </a:p>
        </p:txBody>
      </p:sp>
    </p:spTree>
    <p:extLst>
      <p:ext uri="{BB962C8B-B14F-4D97-AF65-F5344CB8AC3E}">
        <p14:creationId xmlns:p14="http://schemas.microsoft.com/office/powerpoint/2010/main" val="67091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5A33CAC6-75C3-4C57-9A2B-8777DC5AC6D4}" type="slidenum">
              <a:rPr lang="es-ES" smtClean="0"/>
              <a:pPr>
                <a:defRPr/>
              </a:pPr>
              <a:t>‹Nº›</a:t>
            </a:fld>
            <a:endParaRPr lang="es-ES"/>
          </a:p>
        </p:txBody>
      </p:sp>
    </p:spTree>
    <p:extLst>
      <p:ext uri="{BB962C8B-B14F-4D97-AF65-F5344CB8AC3E}">
        <p14:creationId xmlns:p14="http://schemas.microsoft.com/office/powerpoint/2010/main" val="178162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DDEAA70-1CDB-489A-A297-26D090411CB3}" type="slidenum">
              <a:rPr lang="es-ES" smtClean="0"/>
              <a:pPr>
                <a:defRPr/>
              </a:pPr>
              <a:t>‹Nº›</a:t>
            </a:fld>
            <a:endParaRPr lang="es-ES"/>
          </a:p>
        </p:txBody>
      </p:sp>
    </p:spTree>
    <p:extLst>
      <p:ext uri="{BB962C8B-B14F-4D97-AF65-F5344CB8AC3E}">
        <p14:creationId xmlns:p14="http://schemas.microsoft.com/office/powerpoint/2010/main" val="137943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7770ACB1-5053-4822-9B7B-701422E03275}" type="slidenum">
              <a:rPr lang="es-ES" smtClean="0"/>
              <a:pPr>
                <a:defRPr/>
              </a:pPr>
              <a:t>‹Nº›</a:t>
            </a:fld>
            <a:endParaRPr lang="es-ES"/>
          </a:p>
        </p:txBody>
      </p:sp>
    </p:spTree>
    <p:extLst>
      <p:ext uri="{BB962C8B-B14F-4D97-AF65-F5344CB8AC3E}">
        <p14:creationId xmlns:p14="http://schemas.microsoft.com/office/powerpoint/2010/main" val="187151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118D8F-0DC6-46BE-A393-5A87D1F85751}" type="slidenum">
              <a:rPr lang="es-ES" smtClean="0"/>
              <a:pPr>
                <a:defRPr/>
              </a:pPr>
              <a:t>‹Nº›</a:t>
            </a:fld>
            <a:endParaRPr lang="es-ES"/>
          </a:p>
        </p:txBody>
      </p:sp>
    </p:spTree>
    <p:extLst>
      <p:ext uri="{BB962C8B-B14F-4D97-AF65-F5344CB8AC3E}">
        <p14:creationId xmlns:p14="http://schemas.microsoft.com/office/powerpoint/2010/main" val="27260191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hyperlink" Target="BCC.ppt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media" Target="../media/media2.avi"/><Relationship Id="rId7" Type="http://schemas.openxmlformats.org/officeDocument/2006/relationships/image" Target="../media/image2.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23.png"/><Relationship Id="rId5" Type="http://schemas.openxmlformats.org/officeDocument/2006/relationships/slideLayout" Target="../slideLayouts/slideLayout4.xml"/><Relationship Id="rId4" Type="http://schemas.openxmlformats.org/officeDocument/2006/relationships/video" Target="../media/media2.avi"/></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30102011089.avi"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04112011095.avi"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30102011088.avi"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0.png"/><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9.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4.wmf"/></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PP.pptx"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hyperlink" Target="BCC.pptx"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PP.pptx"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10"/>
          <p:cNvSpPr>
            <a:spLocks noGrp="1" noChangeArrowheads="1"/>
          </p:cNvSpPr>
          <p:nvPr>
            <p:ph type="title"/>
          </p:nvPr>
        </p:nvSpPr>
        <p:spPr>
          <a:xfrm>
            <a:off x="685800" y="341313"/>
            <a:ext cx="7772400" cy="1143000"/>
          </a:xfrm>
        </p:spPr>
        <p:txBody>
          <a:bodyPr>
            <a:normAutofit fontScale="90000"/>
          </a:bodyPr>
          <a:lstStyle/>
          <a:p>
            <a:pPr eaLnBrk="1" hangingPunct="1"/>
            <a:r>
              <a:rPr lang="es-ES_tradnl" sz="1000" b="1" dirty="0" smtClean="0"/>
              <a:t/>
            </a:r>
            <a:br>
              <a:rPr lang="es-ES_tradnl" sz="1000" b="1" dirty="0" smtClean="0"/>
            </a:br>
            <a:r>
              <a:rPr lang="es-ES_tradnl" sz="1800" b="1" dirty="0" smtClean="0">
                <a:latin typeface="Arial" pitchFamily="34" charset="0"/>
                <a:cs typeface="Arial" pitchFamily="34" charset="0"/>
              </a:rPr>
              <a:t>VICERRECTORADO DE INVESTIGACI</a:t>
            </a:r>
            <a:r>
              <a:rPr lang="en-US" sz="1800" b="1" dirty="0" smtClean="0">
                <a:latin typeface="Arial" pitchFamily="34" charset="0"/>
                <a:cs typeface="Arial" pitchFamily="34" charset="0"/>
              </a:rPr>
              <a:t>Ó</a:t>
            </a:r>
            <a:r>
              <a:rPr lang="es-ES_tradnl" sz="1800" b="1" dirty="0" smtClean="0">
                <a:latin typeface="Arial" pitchFamily="34" charset="0"/>
                <a:cs typeface="Arial" pitchFamily="34" charset="0"/>
              </a:rPr>
              <a:t>N Y VINCULACIÓN CON LA COLECTIVIDAD</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
            </a:r>
            <a:br>
              <a:rPr lang="es-ES_tradnl" sz="1800" b="1" dirty="0" smtClean="0">
                <a:latin typeface="Arial" pitchFamily="34" charset="0"/>
                <a:cs typeface="Arial" pitchFamily="34" charset="0"/>
              </a:rPr>
            </a:br>
            <a:r>
              <a:rPr lang="es-ES_tradnl" sz="1800" b="1" dirty="0" smtClean="0">
                <a:latin typeface="Arial" pitchFamily="34" charset="0"/>
                <a:cs typeface="Arial" pitchFamily="34" charset="0"/>
              </a:rPr>
              <a:t>UNIDAD DE GESTIÓN DE POSGRADOS</a:t>
            </a:r>
            <a:endParaRPr lang="es-ES" sz="1800" b="1" dirty="0" smtClean="0">
              <a:latin typeface="Arial" pitchFamily="34" charset="0"/>
              <a:cs typeface="Arial" pitchFamily="34" charset="0"/>
            </a:endParaRPr>
          </a:p>
        </p:txBody>
      </p:sp>
      <p:sp>
        <p:nvSpPr>
          <p:cNvPr id="2052" name="Rectangle 12"/>
          <p:cNvSpPr>
            <a:spLocks noGrp="1" noChangeArrowheads="1"/>
          </p:cNvSpPr>
          <p:nvPr>
            <p:ph idx="1"/>
          </p:nvPr>
        </p:nvSpPr>
        <p:spPr>
          <a:xfrm>
            <a:off x="457200" y="1639888"/>
            <a:ext cx="8229600" cy="4525962"/>
          </a:xfrm>
        </p:spPr>
        <p:txBody>
          <a:bodyPr>
            <a:normAutofit fontScale="92500" lnSpcReduction="10000"/>
          </a:bodyPr>
          <a:lstStyle/>
          <a:p>
            <a:pPr algn="ctr" eaLnBrk="1" hangingPunct="1">
              <a:lnSpc>
                <a:spcPct val="90000"/>
              </a:lnSpc>
              <a:buFontTx/>
              <a:buNone/>
            </a:pPr>
            <a:endParaRPr lang="es-EC" sz="1600" b="1" dirty="0" smtClean="0">
              <a:latin typeface="Arial" pitchFamily="34" charset="0"/>
              <a:cs typeface="Arial" pitchFamily="34" charset="0"/>
            </a:endParaRPr>
          </a:p>
          <a:p>
            <a:pPr algn="ctr" eaLnBrk="1" hangingPunct="1">
              <a:lnSpc>
                <a:spcPct val="90000"/>
              </a:lnSpc>
              <a:buFontTx/>
              <a:buNone/>
            </a:pPr>
            <a:r>
              <a:rPr lang="es-EC" sz="1600" b="1" dirty="0" smtClean="0">
                <a:latin typeface="Arial" pitchFamily="34" charset="0"/>
                <a:cs typeface="Arial" pitchFamily="34" charset="0"/>
              </a:rPr>
              <a:t>DEPARTAMENTO DE CIENCIAS DE LA ENERGÍA Y MECÁNICA</a:t>
            </a:r>
          </a:p>
          <a:p>
            <a:pPr algn="ctr" eaLnBrk="1" hangingPunct="1">
              <a:lnSpc>
                <a:spcPct val="90000"/>
              </a:lnSpc>
              <a:buFontTx/>
              <a:buNone/>
            </a:pPr>
            <a:endParaRPr lang="en-US" sz="1600" b="1" dirty="0" smtClean="0">
              <a:latin typeface="Arial" pitchFamily="34" charset="0"/>
              <a:cs typeface="Arial" pitchFamily="34" charset="0"/>
            </a:endParaRPr>
          </a:p>
          <a:p>
            <a:pPr algn="ctr" eaLnBrk="1" hangingPunct="1">
              <a:lnSpc>
                <a:spcPct val="90000"/>
              </a:lnSpc>
              <a:buFontTx/>
              <a:buNone/>
            </a:pPr>
            <a:r>
              <a:rPr lang="en-US" sz="1600" b="1" dirty="0" smtClean="0">
                <a:latin typeface="Arial" pitchFamily="34" charset="0"/>
                <a:cs typeface="Arial" pitchFamily="34" charset="0"/>
              </a:rPr>
              <a:t>MAESTRÍA EN ENERGÍAS RENOVABLES, I PROMOCIÓN</a:t>
            </a:r>
            <a:endParaRPr lang="es-EC" sz="1600" b="1" dirty="0" smtClean="0">
              <a:latin typeface="Arial" pitchFamily="34" charset="0"/>
              <a:cs typeface="Arial" pitchFamily="34" charset="0"/>
            </a:endParaRPr>
          </a:p>
          <a:p>
            <a:pPr algn="ctr" eaLnBrk="1" hangingPunct="1">
              <a:lnSpc>
                <a:spcPct val="90000"/>
              </a:lnSpc>
              <a:buFontTx/>
              <a:buNone/>
            </a:pPr>
            <a:endParaRPr lang="es-EC" sz="1600" b="1" dirty="0" smtClean="0">
              <a:latin typeface="Arial" pitchFamily="34" charset="0"/>
              <a:ea typeface="Arial Unicode MS" pitchFamily="34" charset="-128"/>
              <a:cs typeface="Arial" pitchFamily="34" charset="0"/>
            </a:endParaRPr>
          </a:p>
          <a:p>
            <a:pPr algn="ctr" eaLnBrk="1" hangingPunct="1">
              <a:lnSpc>
                <a:spcPct val="90000"/>
              </a:lnSpc>
              <a:buFontTx/>
              <a:buNone/>
            </a:pPr>
            <a:r>
              <a:rPr lang="en-US" sz="1800" b="1" dirty="0" smtClean="0">
                <a:solidFill>
                  <a:srgbClr val="336600"/>
                </a:solidFill>
                <a:latin typeface="Arial" pitchFamily="34" charset="0"/>
                <a:ea typeface="Arial Unicode MS" pitchFamily="34" charset="-128"/>
                <a:cs typeface="Arial" pitchFamily="34" charset="0"/>
              </a:rPr>
              <a:t>CARACTERIZACIÓN DE LOS PRODUCTOS DE LA COMBUSTIÓN DE LA CASCARILLA DE ARROZ UTILIZANDO UN SISTEMA TÉRMICO CON CAPACIDAD DE 60000 Kcal/h.</a:t>
            </a:r>
          </a:p>
          <a:p>
            <a:pPr algn="ctr" eaLnBrk="1" hangingPunct="1">
              <a:lnSpc>
                <a:spcPct val="90000"/>
              </a:lnSpc>
              <a:buFontTx/>
              <a:buNone/>
            </a:pPr>
            <a:endParaRPr lang="es-EC" sz="1000" b="1" dirty="0" smtClean="0">
              <a:solidFill>
                <a:srgbClr val="336600"/>
              </a:solidFill>
              <a:latin typeface="Arial" pitchFamily="34" charset="0"/>
              <a:ea typeface="Arial Unicode MS" pitchFamily="34" charset="-128"/>
              <a:cs typeface="Arial" pitchFamily="34" charset="0"/>
            </a:endParaRPr>
          </a:p>
          <a:p>
            <a:pPr algn="ctr" eaLnBrk="1" hangingPunct="1">
              <a:lnSpc>
                <a:spcPct val="90000"/>
              </a:lnSpc>
              <a:buFontTx/>
              <a:buNone/>
            </a:pPr>
            <a:r>
              <a:rPr lang="es-ES" sz="1200" b="1" dirty="0" smtClean="0">
                <a:latin typeface="Arial" pitchFamily="34" charset="0"/>
                <a:ea typeface="Arial Unicode MS" pitchFamily="34" charset="-128"/>
                <a:cs typeface="Arial" pitchFamily="34" charset="0"/>
              </a:rPr>
              <a:t>PROYECTO PREVIO A LA OBTENCIÓN DEL TÍTULO DE MAGÍTER EN ENERGIAS RENOVABLES</a:t>
            </a:r>
          </a:p>
          <a:p>
            <a:pPr algn="ctr" eaLnBrk="1" hangingPunct="1">
              <a:lnSpc>
                <a:spcPct val="90000"/>
              </a:lnSpc>
              <a:buFontTx/>
              <a:buNone/>
            </a:pPr>
            <a:r>
              <a:rPr lang="es-ES" sz="1200" b="1" dirty="0" smtClean="0">
                <a:latin typeface="Arial" pitchFamily="34" charset="0"/>
                <a:cs typeface="Arial" pitchFamily="34" charset="0"/>
              </a:rPr>
              <a:t> </a:t>
            </a:r>
            <a:r>
              <a:rPr lang="es-ES" sz="1200" b="1" dirty="0" smtClean="0">
                <a:latin typeface="Arial" pitchFamily="34" charset="0"/>
                <a:ea typeface="Arial Unicode MS" pitchFamily="34" charset="-128"/>
                <a:cs typeface="Arial" pitchFamily="34" charset="0"/>
              </a:rPr>
              <a:t> </a:t>
            </a:r>
            <a:endParaRPr lang="es-EC" sz="1200" b="1" dirty="0" smtClean="0">
              <a:latin typeface="Arial" pitchFamily="34" charset="0"/>
              <a:cs typeface="Arial" pitchFamily="34" charset="0"/>
            </a:endParaRPr>
          </a:p>
          <a:p>
            <a:pPr algn="ctr" eaLnBrk="1" hangingPunct="1">
              <a:lnSpc>
                <a:spcPct val="90000"/>
              </a:lnSpc>
              <a:buFontTx/>
              <a:buNone/>
            </a:pPr>
            <a:r>
              <a:rPr lang="es-EC" sz="1200" b="1" dirty="0" smtClean="0">
                <a:latin typeface="Arial" pitchFamily="34" charset="0"/>
                <a:cs typeface="Arial" pitchFamily="34" charset="0"/>
              </a:rPr>
              <a:t>AUTOR:</a:t>
            </a:r>
          </a:p>
          <a:p>
            <a:pPr algn="ctr" eaLnBrk="1" hangingPunct="1">
              <a:lnSpc>
                <a:spcPct val="90000"/>
              </a:lnSpc>
              <a:buFontTx/>
              <a:buNone/>
            </a:pPr>
            <a:r>
              <a:rPr lang="es-EC" sz="1200" b="1" dirty="0" smtClean="0">
                <a:latin typeface="Arial" pitchFamily="34" charset="0"/>
                <a:ea typeface="Arial Unicode MS" pitchFamily="34" charset="-128"/>
                <a:cs typeface="Arial" pitchFamily="34" charset="0"/>
              </a:rPr>
              <a:t>           </a:t>
            </a:r>
          </a:p>
          <a:p>
            <a:pPr algn="ctr" eaLnBrk="1" hangingPunct="1">
              <a:lnSpc>
                <a:spcPct val="90000"/>
              </a:lnSpc>
              <a:buFontTx/>
              <a:buNone/>
            </a:pPr>
            <a:r>
              <a:rPr lang="es-EC" sz="1200" b="1" dirty="0" smtClean="0">
                <a:latin typeface="Arial" pitchFamily="34" charset="0"/>
                <a:ea typeface="Arial Unicode MS" pitchFamily="34" charset="-128"/>
                <a:cs typeface="Arial" pitchFamily="34" charset="0"/>
              </a:rPr>
              <a:t>Ing. LUIS EDUARDO TIPANLUISA SARCHI</a:t>
            </a:r>
            <a:endParaRPr lang="es-ES" sz="1200" b="1" dirty="0" smtClean="0">
              <a:latin typeface="Arial" pitchFamily="34" charset="0"/>
              <a:ea typeface="Arial Unicode MS" pitchFamily="34" charset="-128"/>
              <a:cs typeface="Arial" pitchFamily="34" charset="0"/>
            </a:endParaRPr>
          </a:p>
          <a:p>
            <a:pPr algn="ctr" eaLnBrk="1" hangingPunct="1">
              <a:lnSpc>
                <a:spcPct val="90000"/>
              </a:lnSpc>
              <a:buFontTx/>
              <a:buNone/>
            </a:pPr>
            <a:r>
              <a:rPr lang="es-ES" sz="1200" b="1" dirty="0" smtClean="0">
                <a:latin typeface="Arial" pitchFamily="34" charset="0"/>
                <a:cs typeface="Arial" pitchFamily="34" charset="0"/>
              </a:rPr>
              <a:t> </a:t>
            </a:r>
          </a:p>
          <a:p>
            <a:pPr algn="ctr" eaLnBrk="1" hangingPunct="1">
              <a:lnSpc>
                <a:spcPct val="90000"/>
              </a:lnSpc>
              <a:buFontTx/>
              <a:buNone/>
            </a:pPr>
            <a:r>
              <a:rPr lang="es-ES" sz="1200" b="1" dirty="0" smtClean="0">
                <a:latin typeface="Arial" pitchFamily="34" charset="0"/>
                <a:cs typeface="Arial" pitchFamily="34" charset="0"/>
              </a:rPr>
              <a:t> DIRECTOR:</a:t>
            </a:r>
          </a:p>
          <a:p>
            <a:pPr algn="ctr" eaLnBrk="1" hangingPunct="1">
              <a:lnSpc>
                <a:spcPct val="90000"/>
              </a:lnSpc>
              <a:buFontTx/>
              <a:buNone/>
            </a:pPr>
            <a:endParaRPr lang="es-ES" sz="1200" b="1" dirty="0" smtClean="0">
              <a:latin typeface="Arial" pitchFamily="34" charset="0"/>
              <a:cs typeface="Arial" pitchFamily="34" charset="0"/>
            </a:endParaRPr>
          </a:p>
          <a:p>
            <a:pPr algn="ctr" eaLnBrk="1" hangingPunct="1">
              <a:lnSpc>
                <a:spcPct val="90000"/>
              </a:lnSpc>
              <a:buFontTx/>
              <a:buNone/>
            </a:pPr>
            <a:r>
              <a:rPr lang="es-ES" sz="1200" b="1" dirty="0" smtClean="0">
                <a:latin typeface="Arial" pitchFamily="34" charset="0"/>
                <a:cs typeface="Arial" pitchFamily="34" charset="0"/>
              </a:rPr>
              <a:t>Dr. AFREDO BARRIGA R., PhD.</a:t>
            </a:r>
          </a:p>
          <a:p>
            <a:pPr algn="ctr" eaLnBrk="1" hangingPunct="1">
              <a:lnSpc>
                <a:spcPct val="90000"/>
              </a:lnSpc>
              <a:buFontTx/>
              <a:buNone/>
            </a:pPr>
            <a:endParaRPr lang="es-ES" sz="1200" b="1" dirty="0" smtClean="0">
              <a:latin typeface="Arial" pitchFamily="34" charset="0"/>
              <a:cs typeface="Arial" pitchFamily="34" charset="0"/>
            </a:endParaRPr>
          </a:p>
          <a:p>
            <a:pPr algn="ctr" eaLnBrk="1" hangingPunct="1">
              <a:lnSpc>
                <a:spcPct val="90000"/>
              </a:lnSpc>
              <a:buFontTx/>
              <a:buNone/>
            </a:pPr>
            <a:r>
              <a:rPr lang="es-ES" sz="1200" b="1" dirty="0" smtClean="0">
                <a:latin typeface="Arial" pitchFamily="34" charset="0"/>
                <a:ea typeface="Arial Unicode MS" pitchFamily="34" charset="-128"/>
                <a:cs typeface="Arial" pitchFamily="34" charset="0"/>
              </a:rPr>
              <a:t>OPONENTE</a:t>
            </a:r>
            <a:r>
              <a:rPr lang="en-US" sz="1200" b="1" dirty="0" smtClean="0">
                <a:latin typeface="Arial" pitchFamily="34" charset="0"/>
                <a:ea typeface="Arial Unicode MS" pitchFamily="34" charset="-128"/>
                <a:cs typeface="Arial" pitchFamily="34" charset="0"/>
              </a:rPr>
              <a:t>:</a:t>
            </a:r>
          </a:p>
          <a:p>
            <a:pPr algn="ctr" eaLnBrk="1" hangingPunct="1">
              <a:lnSpc>
                <a:spcPct val="90000"/>
              </a:lnSpc>
              <a:buFontTx/>
              <a:buNone/>
            </a:pPr>
            <a:r>
              <a:rPr lang="en-US" sz="1200" b="1" dirty="0" smtClean="0">
                <a:latin typeface="Arial" pitchFamily="34" charset="0"/>
                <a:ea typeface="Arial Unicode MS" pitchFamily="34" charset="-128"/>
                <a:cs typeface="Arial" pitchFamily="34" charset="0"/>
              </a:rPr>
              <a:t>ING. JOSÉ PEREZ, MSc.</a:t>
            </a:r>
            <a:endParaRPr lang="es-ES" sz="1200" b="1" dirty="0" smtClean="0">
              <a:latin typeface="Arial" pitchFamily="34" charset="0"/>
              <a:ea typeface="Arial Unicode MS" pitchFamily="34" charset="-128"/>
              <a:cs typeface="Arial" pitchFamily="34" charset="0"/>
            </a:endParaRPr>
          </a:p>
          <a:p>
            <a:pPr algn="ctr" eaLnBrk="1" hangingPunct="1">
              <a:lnSpc>
                <a:spcPct val="90000"/>
              </a:lnSpc>
              <a:buFontTx/>
              <a:buNone/>
            </a:pPr>
            <a:r>
              <a:rPr lang="es-ES" sz="1200" b="1" dirty="0" smtClean="0">
                <a:latin typeface="Arial" pitchFamily="34" charset="0"/>
                <a:cs typeface="Arial" pitchFamily="34" charset="0"/>
              </a:rPr>
              <a:t>  </a:t>
            </a:r>
            <a:endParaRPr lang="es-EC" sz="1200" b="1" dirty="0" smtClean="0">
              <a:latin typeface="Arial" pitchFamily="34" charset="0"/>
              <a:cs typeface="Arial" pitchFamily="34" charset="0"/>
            </a:endParaRPr>
          </a:p>
          <a:p>
            <a:pPr algn="ctr" eaLnBrk="1" hangingPunct="1">
              <a:lnSpc>
                <a:spcPct val="90000"/>
              </a:lnSpc>
              <a:buFontTx/>
              <a:buNone/>
            </a:pPr>
            <a:r>
              <a:rPr lang="en-US" sz="1200" b="1" dirty="0" err="1" smtClean="0">
                <a:latin typeface="Arial" pitchFamily="34" charset="0"/>
                <a:cs typeface="Arial" pitchFamily="34" charset="0"/>
              </a:rPr>
              <a:t>Febrero</a:t>
            </a:r>
            <a:r>
              <a:rPr lang="en-US" sz="1200" b="1" dirty="0" smtClean="0">
                <a:latin typeface="Arial" pitchFamily="34" charset="0"/>
                <a:cs typeface="Arial" pitchFamily="34" charset="0"/>
              </a:rPr>
              <a:t> 2012</a:t>
            </a:r>
            <a:endParaRPr lang="es-ES" sz="1200" b="1" dirty="0" smtClean="0">
              <a:latin typeface="Arial" pitchFamily="34" charset="0"/>
              <a:ea typeface="Arial Unicode MS" pitchFamily="34" charset="-128"/>
              <a:cs typeface="Arial" pitchFamily="34" charset="0"/>
            </a:endParaRPr>
          </a:p>
          <a:p>
            <a:pPr algn="ctr" eaLnBrk="1" hangingPunct="1">
              <a:lnSpc>
                <a:spcPct val="90000"/>
              </a:lnSpc>
              <a:buFontTx/>
              <a:buNone/>
            </a:pPr>
            <a:endParaRPr lang="es-E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187450" y="476250"/>
            <a:ext cx="684053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MX" sz="2000" dirty="0">
                <a:latin typeface="Arial" charset="0"/>
                <a:cs typeface="Arial" charset="0"/>
              </a:rPr>
              <a:t>FLUJOS DE CALOR EN LA CÁMARA DE COMBUSTIÓN RECTANGULAR</a:t>
            </a:r>
            <a:endParaRPr lang="es-ES" sz="2000" dirty="0">
              <a:solidFill>
                <a:srgbClr val="FF0000"/>
              </a:solidFill>
              <a:latin typeface="Arial" charset="0"/>
              <a:cs typeface="Arial" charset="0"/>
            </a:endParaRPr>
          </a:p>
        </p:txBody>
      </p:sp>
      <p:sp>
        <p:nvSpPr>
          <p:cNvPr id="1126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1268" name="Rectangle 17"/>
          <p:cNvSpPr>
            <a:spLocks noChangeArrowheads="1"/>
          </p:cNvSpPr>
          <p:nvPr/>
        </p:nvSpPr>
        <p:spPr bwMode="auto">
          <a:xfrm>
            <a:off x="0"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1269" name="Rectangle 19"/>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1270" name="Rectangle 32"/>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1271" name="Rectangle 37"/>
          <p:cNvSpPr>
            <a:spLocks noChangeArrowheads="1"/>
          </p:cNvSpPr>
          <p:nvPr/>
        </p:nvSpPr>
        <p:spPr bwMode="auto">
          <a:xfrm>
            <a:off x="2101850" y="4292600"/>
            <a:ext cx="49180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C" sz="1400" dirty="0">
                <a:solidFill>
                  <a:schemeClr val="tx1"/>
                </a:solidFill>
                <a:latin typeface="Arial" charset="0"/>
                <a:cs typeface="Arial" charset="0"/>
              </a:rPr>
              <a:t>Figura 1. </a:t>
            </a:r>
            <a:r>
              <a:rPr lang="es-EC" sz="1400" b="0" dirty="0">
                <a:solidFill>
                  <a:schemeClr val="tx1"/>
                </a:solidFill>
                <a:latin typeface="Arial" charset="0"/>
                <a:cs typeface="Arial" charset="0"/>
              </a:rPr>
              <a:t>Producción energética en cámara de combustión.</a:t>
            </a:r>
          </a:p>
        </p:txBody>
      </p:sp>
      <p:sp>
        <p:nvSpPr>
          <p:cNvPr id="11272" name="Rectangle 39"/>
          <p:cNvSpPr>
            <a:spLocks noChangeArrowheads="1"/>
          </p:cNvSpPr>
          <p:nvPr/>
        </p:nvSpPr>
        <p:spPr bwMode="auto">
          <a:xfrm>
            <a:off x="990600" y="4797425"/>
            <a:ext cx="70373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es-EC" sz="2000" b="0">
                <a:solidFill>
                  <a:schemeClr val="tx1"/>
                </a:solidFill>
                <a:latin typeface="Arial" charset="0"/>
                <a:cs typeface="Arial" charset="0"/>
              </a:rPr>
              <a:t>Para el cálculo del calor perdido por las paredes de la cámara, se determina con la siguiente expresión.</a:t>
            </a:r>
          </a:p>
        </p:txBody>
      </p:sp>
      <p:pic>
        <p:nvPicPr>
          <p:cNvPr id="1127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1127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1276" name="Rectangle 3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1277"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a:p>
        </p:txBody>
      </p:sp>
      <p:pic>
        <p:nvPicPr>
          <p:cNvPr id="11278"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500188"/>
            <a:ext cx="3322637"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a:spLocks noRot="1" noChangeAspect="1" noMove="1" noResize="1" noEditPoints="1" noAdjustHandles="1" noChangeArrowheads="1" noChangeShapeType="1" noTextEdit="1"/>
          </p:cNvSpPr>
          <p:nvPr/>
        </p:nvSpPr>
        <p:spPr>
          <a:xfrm>
            <a:off x="3490753" y="5805264"/>
            <a:ext cx="1801327" cy="423899"/>
          </a:xfrm>
          <a:prstGeom prst="rect">
            <a:avLst/>
          </a:prstGeom>
          <a:blipFill rotWithShape="1">
            <a:blip r:embed="rId4"/>
            <a:stretch>
              <a:fillRect l="-339" b="-2857"/>
            </a:stretch>
          </a:blipFill>
        </p:spPr>
        <p:txBody>
          <a:bodyPr/>
          <a:lstStyle/>
          <a:p>
            <a:r>
              <a:rPr lang="es-EC">
                <a:noFill/>
              </a:rPr>
              <a:t> </a:t>
            </a:r>
          </a:p>
        </p:txBody>
      </p:sp>
      <p:sp>
        <p:nvSpPr>
          <p:cNvPr id="11280" name="Text Box 33"/>
          <p:cNvSpPr txBox="1">
            <a:spLocks noChangeArrowheads="1"/>
          </p:cNvSpPr>
          <p:nvPr/>
        </p:nvSpPr>
        <p:spPr bwMode="auto">
          <a:xfrm>
            <a:off x="7812088" y="582930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pic>
        <p:nvPicPr>
          <p:cNvPr id="12291"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12293"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a:p>
        </p:txBody>
      </p:sp>
      <p:sp>
        <p:nvSpPr>
          <p:cNvPr id="12294" name="Text Box 4"/>
          <p:cNvSpPr txBox="1">
            <a:spLocks noChangeArrowheads="1"/>
          </p:cNvSpPr>
          <p:nvPr/>
        </p:nvSpPr>
        <p:spPr bwMode="auto">
          <a:xfrm>
            <a:off x="1187450" y="476250"/>
            <a:ext cx="68405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MX" sz="2000" dirty="0">
                <a:latin typeface="Arial" charset="0"/>
                <a:cs typeface="Arial" charset="0"/>
              </a:rPr>
              <a:t>CALOR ALMACENADO Y DE GASES DE </a:t>
            </a:r>
            <a:r>
              <a:rPr lang="es-MX" sz="2000" dirty="0" smtClean="0">
                <a:latin typeface="Arial" charset="0"/>
                <a:cs typeface="Arial" charset="0"/>
              </a:rPr>
              <a:t>COMBUSTIÓN</a:t>
            </a:r>
            <a:endParaRPr lang="es-ES" sz="2000" dirty="0">
              <a:solidFill>
                <a:srgbClr val="FF0000"/>
              </a:solidFill>
              <a:latin typeface="Arial" charset="0"/>
              <a:cs typeface="Arial" charset="0"/>
            </a:endParaRPr>
          </a:p>
        </p:txBody>
      </p:sp>
      <p:sp>
        <p:nvSpPr>
          <p:cNvPr id="12295"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2296" name="Rectangle 4"/>
          <p:cNvSpPr>
            <a:spLocks noChangeArrowheads="1"/>
          </p:cNvSpPr>
          <p:nvPr/>
        </p:nvSpPr>
        <p:spPr bwMode="auto">
          <a:xfrm>
            <a:off x="304800" y="3048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2297" name="1 Rectángulo"/>
          <p:cNvSpPr>
            <a:spLocks noChangeArrowheads="1"/>
          </p:cNvSpPr>
          <p:nvPr/>
        </p:nvSpPr>
        <p:spPr bwMode="auto">
          <a:xfrm>
            <a:off x="1093788" y="1568450"/>
            <a:ext cx="7037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b="0">
                <a:solidFill>
                  <a:schemeClr val="tx1"/>
                </a:solidFill>
                <a:latin typeface="Arial" charset="0"/>
                <a:cs typeface="Arial" charset="0"/>
              </a:rPr>
              <a:t>El calor almacenado en las paredes de la cámara, se calcula con la siguiente expresión.</a:t>
            </a:r>
            <a:endParaRPr lang="es-EC" sz="2000" b="0">
              <a:solidFill>
                <a:schemeClr val="tx1"/>
              </a:solidFill>
              <a:latin typeface="Arial" charset="0"/>
              <a:cs typeface="Arial" charset="0"/>
            </a:endParaRPr>
          </a:p>
        </p:txBody>
      </p:sp>
      <p:sp>
        <p:nvSpPr>
          <p:cNvPr id="17" name="16 Rectángulo"/>
          <p:cNvSpPr>
            <a:spLocks noRot="1" noChangeAspect="1" noMove="1" noResize="1" noEditPoints="1" noAdjustHandles="1" noChangeArrowheads="1" noChangeShapeType="1" noTextEdit="1"/>
          </p:cNvSpPr>
          <p:nvPr/>
        </p:nvSpPr>
        <p:spPr>
          <a:xfrm>
            <a:off x="2250802" y="2708920"/>
            <a:ext cx="3689350" cy="1031051"/>
          </a:xfrm>
          <a:prstGeom prst="rect">
            <a:avLst/>
          </a:prstGeom>
          <a:blipFill rotWithShape="1">
            <a:blip r:embed="rId3"/>
            <a:stretch>
              <a:fillRect b="-2941"/>
            </a:stretch>
          </a:blipFill>
        </p:spPr>
        <p:txBody>
          <a:bodyPr/>
          <a:lstStyle/>
          <a:p>
            <a:r>
              <a:rPr lang="es-EC">
                <a:noFill/>
              </a:rPr>
              <a:t> </a:t>
            </a:r>
          </a:p>
        </p:txBody>
      </p:sp>
      <p:sp>
        <p:nvSpPr>
          <p:cNvPr id="12299" name="Text Box 33"/>
          <p:cNvSpPr txBox="1">
            <a:spLocks noChangeArrowheads="1"/>
          </p:cNvSpPr>
          <p:nvPr/>
        </p:nvSpPr>
        <p:spPr bwMode="auto">
          <a:xfrm>
            <a:off x="7812088" y="309245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(7)</a:t>
            </a:r>
          </a:p>
        </p:txBody>
      </p:sp>
      <p:sp>
        <p:nvSpPr>
          <p:cNvPr id="12300" name="18 Rectángulo"/>
          <p:cNvSpPr>
            <a:spLocks noChangeArrowheads="1"/>
          </p:cNvSpPr>
          <p:nvPr/>
        </p:nvSpPr>
        <p:spPr bwMode="auto">
          <a:xfrm>
            <a:off x="1116013" y="4449763"/>
            <a:ext cx="7037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b="0">
                <a:solidFill>
                  <a:schemeClr val="tx1"/>
                </a:solidFill>
                <a:latin typeface="Arial" charset="0"/>
                <a:cs typeface="Arial" charset="0"/>
              </a:rPr>
              <a:t>El calor trasferido por los gases de combustión, se calcula con la siguiente expresión.</a:t>
            </a:r>
            <a:endParaRPr lang="es-EC" sz="2000" b="0">
              <a:solidFill>
                <a:schemeClr val="tx1"/>
              </a:solidFill>
              <a:latin typeface="Arial" charset="0"/>
              <a:cs typeface="Arial" charset="0"/>
            </a:endParaRPr>
          </a:p>
        </p:txBody>
      </p:sp>
      <p:sp>
        <p:nvSpPr>
          <p:cNvPr id="20" name="19 Rectángulo"/>
          <p:cNvSpPr>
            <a:spLocks noRot="1" noChangeAspect="1" noMove="1" noResize="1" noEditPoints="1" noAdjustHandles="1" noChangeArrowheads="1" noChangeShapeType="1" noTextEdit="1"/>
          </p:cNvSpPr>
          <p:nvPr/>
        </p:nvSpPr>
        <p:spPr>
          <a:xfrm>
            <a:off x="3743705" y="5740251"/>
            <a:ext cx="1404359" cy="425053"/>
          </a:xfrm>
          <a:prstGeom prst="rect">
            <a:avLst/>
          </a:prstGeom>
          <a:blipFill rotWithShape="1">
            <a:blip r:embed="rId4"/>
            <a:stretch>
              <a:fillRect l="-870" b="-5797"/>
            </a:stretch>
          </a:blipFill>
        </p:spPr>
        <p:txBody>
          <a:bodyPr/>
          <a:lstStyle/>
          <a:p>
            <a:r>
              <a:rPr lang="es-EC">
                <a:noFill/>
              </a:rPr>
              <a:t> </a:t>
            </a:r>
          </a:p>
        </p:txBody>
      </p:sp>
      <p:sp>
        <p:nvSpPr>
          <p:cNvPr id="12302" name="Text Box 33"/>
          <p:cNvSpPr txBox="1">
            <a:spLocks noChangeArrowheads="1"/>
          </p:cNvSpPr>
          <p:nvPr/>
        </p:nvSpPr>
        <p:spPr bwMode="auto">
          <a:xfrm>
            <a:off x="7812088" y="5900738"/>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pic>
        <p:nvPicPr>
          <p:cNvPr id="13315"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13317"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a:p>
        </p:txBody>
      </p:sp>
      <p:sp>
        <p:nvSpPr>
          <p:cNvPr id="13318" name="Text Box 4"/>
          <p:cNvSpPr txBox="1">
            <a:spLocks noChangeArrowheads="1"/>
          </p:cNvSpPr>
          <p:nvPr/>
        </p:nvSpPr>
        <p:spPr bwMode="auto">
          <a:xfrm>
            <a:off x="1187450" y="476250"/>
            <a:ext cx="6840538"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MX" sz="2000" dirty="0">
                <a:latin typeface="Arial" charset="0"/>
                <a:cs typeface="Arial" charset="0"/>
              </a:rPr>
              <a:t>CALOR PERDIDO POR COMBUSTION INCOMPLETA Y EN CENIZAS</a:t>
            </a:r>
            <a:endParaRPr lang="es-ES" sz="2000" dirty="0">
              <a:solidFill>
                <a:srgbClr val="FF0000"/>
              </a:solidFill>
              <a:latin typeface="Arial" charset="0"/>
              <a:cs typeface="Arial" charset="0"/>
            </a:endParaRPr>
          </a:p>
        </p:txBody>
      </p:sp>
      <p:sp>
        <p:nvSpPr>
          <p:cNvPr id="13319"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3320" name="Rectangle 4"/>
          <p:cNvSpPr>
            <a:spLocks noChangeArrowheads="1"/>
          </p:cNvSpPr>
          <p:nvPr/>
        </p:nvSpPr>
        <p:spPr bwMode="auto">
          <a:xfrm>
            <a:off x="304800" y="3048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3321" name="1 Rectángulo"/>
          <p:cNvSpPr>
            <a:spLocks noChangeArrowheads="1"/>
          </p:cNvSpPr>
          <p:nvPr/>
        </p:nvSpPr>
        <p:spPr bwMode="auto">
          <a:xfrm>
            <a:off x="1093788" y="1568450"/>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b="0">
                <a:solidFill>
                  <a:schemeClr val="tx1"/>
                </a:solidFill>
                <a:latin typeface="Arial" charset="0"/>
                <a:cs typeface="Arial" charset="0"/>
              </a:rPr>
              <a:t>Calor perdido en la ceniza. </a:t>
            </a:r>
            <a:endParaRPr lang="es-EC" sz="2000" b="0">
              <a:solidFill>
                <a:schemeClr val="tx1"/>
              </a:solidFill>
              <a:latin typeface="Arial" charset="0"/>
              <a:cs typeface="Arial" charset="0"/>
            </a:endParaRPr>
          </a:p>
        </p:txBody>
      </p:sp>
      <p:sp>
        <p:nvSpPr>
          <p:cNvPr id="13322" name="Text Box 33"/>
          <p:cNvSpPr txBox="1">
            <a:spLocks noChangeArrowheads="1"/>
          </p:cNvSpPr>
          <p:nvPr/>
        </p:nvSpPr>
        <p:spPr bwMode="auto">
          <a:xfrm>
            <a:off x="7812088" y="2205038"/>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(9)</a:t>
            </a:r>
          </a:p>
        </p:txBody>
      </p:sp>
      <p:sp>
        <p:nvSpPr>
          <p:cNvPr id="14" name="13 Rectángulo"/>
          <p:cNvSpPr>
            <a:spLocks noRot="1" noChangeAspect="1" noMove="1" noResize="1" noEditPoints="1" noAdjustHandles="1" noChangeArrowheads="1" noChangeShapeType="1" noTextEdit="1"/>
          </p:cNvSpPr>
          <p:nvPr/>
        </p:nvSpPr>
        <p:spPr>
          <a:xfrm>
            <a:off x="3193903" y="2204864"/>
            <a:ext cx="1682897" cy="400110"/>
          </a:xfrm>
          <a:prstGeom prst="rect">
            <a:avLst/>
          </a:prstGeom>
          <a:blipFill rotWithShape="1">
            <a:blip r:embed="rId3"/>
            <a:stretch>
              <a:fillRect l="-725" b="-15385"/>
            </a:stretch>
          </a:blipFill>
        </p:spPr>
        <p:txBody>
          <a:bodyPr/>
          <a:lstStyle/>
          <a:p>
            <a:r>
              <a:rPr lang="es-EC">
                <a:noFill/>
              </a:rPr>
              <a:t> </a:t>
            </a:r>
          </a:p>
        </p:txBody>
      </p:sp>
      <p:sp>
        <p:nvSpPr>
          <p:cNvPr id="13324" name="2 Rectángulo"/>
          <p:cNvSpPr>
            <a:spLocks noChangeArrowheads="1"/>
          </p:cNvSpPr>
          <p:nvPr/>
        </p:nvSpPr>
        <p:spPr bwMode="auto">
          <a:xfrm>
            <a:off x="1093788" y="2781300"/>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b="0" dirty="0">
                <a:solidFill>
                  <a:schemeClr val="tx1"/>
                </a:solidFill>
                <a:latin typeface="Arial" charset="0"/>
                <a:cs typeface="Arial" charset="0"/>
              </a:rPr>
              <a:t>Para determinar la combustión imperfecta </a:t>
            </a:r>
            <a:r>
              <a:rPr lang="es-MX" sz="2000" b="0" dirty="0" smtClean="0">
                <a:solidFill>
                  <a:schemeClr val="tx1"/>
                </a:solidFill>
                <a:latin typeface="Arial" charset="0"/>
                <a:cs typeface="Arial" charset="0"/>
              </a:rPr>
              <a:t>mecánica.</a:t>
            </a:r>
            <a:endParaRPr lang="es-EC" sz="2000" b="0" dirty="0">
              <a:solidFill>
                <a:schemeClr val="tx1"/>
              </a:solidFill>
              <a:latin typeface="Arial" charset="0"/>
              <a:cs typeface="Arial" charset="0"/>
            </a:endParaRPr>
          </a:p>
        </p:txBody>
      </p:sp>
      <p:sp>
        <p:nvSpPr>
          <p:cNvPr id="19" name="18 Rectángulo"/>
          <p:cNvSpPr>
            <a:spLocks noRot="1" noChangeAspect="1" noMove="1" noResize="1" noEditPoints="1" noAdjustHandles="1" noChangeArrowheads="1" noChangeShapeType="1" noTextEdit="1"/>
          </p:cNvSpPr>
          <p:nvPr/>
        </p:nvSpPr>
        <p:spPr>
          <a:xfrm>
            <a:off x="2699792" y="3429000"/>
            <a:ext cx="2974597" cy="720325"/>
          </a:xfrm>
          <a:prstGeom prst="rect">
            <a:avLst/>
          </a:prstGeom>
          <a:blipFill rotWithShape="1">
            <a:blip r:embed="rId4"/>
            <a:stretch>
              <a:fillRect/>
            </a:stretch>
          </a:blipFill>
        </p:spPr>
        <p:txBody>
          <a:bodyPr/>
          <a:lstStyle/>
          <a:p>
            <a:r>
              <a:rPr lang="es-EC">
                <a:noFill/>
              </a:rPr>
              <a:t> </a:t>
            </a:r>
          </a:p>
        </p:txBody>
      </p:sp>
      <p:sp>
        <p:nvSpPr>
          <p:cNvPr id="13326" name="Text Box 33"/>
          <p:cNvSpPr txBox="1">
            <a:spLocks noChangeArrowheads="1"/>
          </p:cNvSpPr>
          <p:nvPr/>
        </p:nvSpPr>
        <p:spPr bwMode="auto">
          <a:xfrm>
            <a:off x="7812088" y="3789363"/>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(10)</a:t>
            </a:r>
          </a:p>
        </p:txBody>
      </p:sp>
      <p:sp>
        <p:nvSpPr>
          <p:cNvPr id="13327" name="14 Rectángulo"/>
          <p:cNvSpPr>
            <a:spLocks noChangeArrowheads="1"/>
          </p:cNvSpPr>
          <p:nvPr/>
        </p:nvSpPr>
        <p:spPr bwMode="auto">
          <a:xfrm>
            <a:off x="1116013" y="4468813"/>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b="0">
                <a:solidFill>
                  <a:schemeClr val="tx1"/>
                </a:solidFill>
                <a:latin typeface="Arial" charset="0"/>
                <a:cs typeface="Arial" charset="0"/>
              </a:rPr>
              <a:t>Calor perdido por combustión química incompleta.</a:t>
            </a:r>
            <a:endParaRPr lang="es-EC" sz="2000" b="0">
              <a:solidFill>
                <a:schemeClr val="tx1"/>
              </a:solidFill>
              <a:latin typeface="Arial" charset="0"/>
              <a:cs typeface="Arial" charset="0"/>
            </a:endParaRPr>
          </a:p>
        </p:txBody>
      </p:sp>
      <p:sp>
        <p:nvSpPr>
          <p:cNvPr id="13328" name="Text Box 33"/>
          <p:cNvSpPr txBox="1">
            <a:spLocks noChangeArrowheads="1"/>
          </p:cNvSpPr>
          <p:nvPr/>
        </p:nvSpPr>
        <p:spPr bwMode="auto">
          <a:xfrm>
            <a:off x="7812088" y="5540375"/>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(11)</a:t>
            </a:r>
          </a:p>
        </p:txBody>
      </p:sp>
      <p:sp>
        <p:nvSpPr>
          <p:cNvPr id="17" name="16 Rectángulo"/>
          <p:cNvSpPr>
            <a:spLocks noRot="1" noChangeAspect="1" noMove="1" noResize="1" noEditPoints="1" noAdjustHandles="1" noChangeArrowheads="1" noChangeShapeType="1" noTextEdit="1"/>
          </p:cNvSpPr>
          <p:nvPr/>
        </p:nvSpPr>
        <p:spPr>
          <a:xfrm>
            <a:off x="3197141" y="5445224"/>
            <a:ext cx="1734899" cy="400110"/>
          </a:xfrm>
          <a:prstGeom prst="rect">
            <a:avLst/>
          </a:prstGeom>
          <a:blipFill rotWithShape="1">
            <a:blip r:embed="rId5"/>
            <a:stretch>
              <a:fillRect b="-9091"/>
            </a:stretch>
          </a:blipFill>
        </p:spPr>
        <p:txBody>
          <a:bodyPr/>
          <a:lstStyle/>
          <a:p>
            <a:r>
              <a:rPr lang="es-EC">
                <a:no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pic>
        <p:nvPicPr>
          <p:cNvPr id="14339"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14341"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a:p>
        </p:txBody>
      </p:sp>
      <p:sp>
        <p:nvSpPr>
          <p:cNvPr id="14342" name="Text Box 4"/>
          <p:cNvSpPr txBox="1">
            <a:spLocks noChangeArrowheads="1"/>
          </p:cNvSpPr>
          <p:nvPr/>
        </p:nvSpPr>
        <p:spPr bwMode="auto">
          <a:xfrm>
            <a:off x="1187450" y="476250"/>
            <a:ext cx="68405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MX" sz="2000">
                <a:latin typeface="Arial" charset="0"/>
                <a:cs typeface="Arial" charset="0"/>
              </a:rPr>
              <a:t>CAMBIOS DE AIRE</a:t>
            </a:r>
            <a:endParaRPr lang="es-ES" sz="2000">
              <a:solidFill>
                <a:srgbClr val="FF0000"/>
              </a:solidFill>
              <a:latin typeface="Arial" charset="0"/>
              <a:cs typeface="Arial" charset="0"/>
            </a:endParaRPr>
          </a:p>
        </p:txBody>
      </p:sp>
      <p:sp>
        <p:nvSpPr>
          <p:cNvPr id="14343"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4344" name="Rectangle 4"/>
          <p:cNvSpPr>
            <a:spLocks noChangeArrowheads="1"/>
          </p:cNvSpPr>
          <p:nvPr/>
        </p:nvSpPr>
        <p:spPr bwMode="auto">
          <a:xfrm>
            <a:off x="304800" y="3048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4345" name="1 Rectángulo"/>
          <p:cNvSpPr>
            <a:spLocks noChangeArrowheads="1"/>
          </p:cNvSpPr>
          <p:nvPr/>
        </p:nvSpPr>
        <p:spPr bwMode="auto">
          <a:xfrm>
            <a:off x="1093788" y="1568450"/>
            <a:ext cx="70373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b="0">
                <a:solidFill>
                  <a:schemeClr val="tx1"/>
                </a:solidFill>
                <a:latin typeface="Arial" charset="0"/>
                <a:cs typeface="Arial" charset="0"/>
              </a:rPr>
              <a:t>Calor perdido por cambios de aire.</a:t>
            </a:r>
            <a:endParaRPr lang="es-EC" sz="2000" b="0">
              <a:solidFill>
                <a:schemeClr val="tx1"/>
              </a:solidFill>
              <a:latin typeface="Arial" charset="0"/>
              <a:cs typeface="Arial" charset="0"/>
            </a:endParaRPr>
          </a:p>
        </p:txBody>
      </p:sp>
      <p:sp>
        <p:nvSpPr>
          <p:cNvPr id="14346" name="Text Box 33"/>
          <p:cNvSpPr txBox="1">
            <a:spLocks noChangeArrowheads="1"/>
          </p:cNvSpPr>
          <p:nvPr/>
        </p:nvSpPr>
        <p:spPr bwMode="auto">
          <a:xfrm>
            <a:off x="7812088" y="2514600"/>
            <a:ext cx="5762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(12)</a:t>
            </a:r>
          </a:p>
        </p:txBody>
      </p:sp>
      <p:sp>
        <p:nvSpPr>
          <p:cNvPr id="21" name="20 Rectángulo"/>
          <p:cNvSpPr>
            <a:spLocks noRot="1" noChangeAspect="1" noMove="1" noResize="1" noEditPoints="1" noAdjustHandles="1" noChangeArrowheads="1" noChangeShapeType="1" noTextEdit="1"/>
          </p:cNvSpPr>
          <p:nvPr/>
        </p:nvSpPr>
        <p:spPr>
          <a:xfrm>
            <a:off x="3347864" y="2420888"/>
            <a:ext cx="2569358" cy="423770"/>
          </a:xfrm>
          <a:prstGeom prst="rect">
            <a:avLst/>
          </a:prstGeom>
          <a:blipFill rotWithShape="1">
            <a:blip r:embed="rId3"/>
            <a:stretch>
              <a:fillRect b="-7143"/>
            </a:stretch>
          </a:blipFill>
        </p:spPr>
        <p:txBody>
          <a:bodyPr/>
          <a:lstStyle/>
          <a:p>
            <a:r>
              <a:rPr lang="es-EC">
                <a:no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4" y="1556791"/>
            <a:ext cx="3196744" cy="314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15365" name="Rectangle 35"/>
          <p:cNvSpPr>
            <a:spLocks noChangeArrowheads="1"/>
          </p:cNvSpPr>
          <p:nvPr/>
        </p:nvSpPr>
        <p:spPr bwMode="auto">
          <a:xfrm>
            <a:off x="152400" y="15240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s-EC"/>
          </a:p>
        </p:txBody>
      </p:sp>
      <p:sp>
        <p:nvSpPr>
          <p:cNvPr id="15366"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5367" name="Text Box 4"/>
          <p:cNvSpPr txBox="1">
            <a:spLocks noChangeArrowheads="1"/>
          </p:cNvSpPr>
          <p:nvPr/>
        </p:nvSpPr>
        <p:spPr bwMode="auto">
          <a:xfrm>
            <a:off x="1187450" y="652686"/>
            <a:ext cx="68405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MX" sz="2000" dirty="0">
                <a:latin typeface="Arial" charset="0"/>
                <a:cs typeface="Arial" charset="0"/>
              </a:rPr>
              <a:t>CALOR ÚTIL DEL INTERCAMBIADOR DE CALOR</a:t>
            </a:r>
            <a:endParaRPr lang="es-ES" sz="2000" dirty="0">
              <a:solidFill>
                <a:srgbClr val="FF0000"/>
              </a:solidFill>
              <a:latin typeface="Arial" charset="0"/>
              <a:cs typeface="Arial" charset="0"/>
            </a:endParaRPr>
          </a:p>
        </p:txBody>
      </p:sp>
      <p:sp>
        <p:nvSpPr>
          <p:cNvPr id="11" name="10 Rectángulo"/>
          <p:cNvSpPr>
            <a:spLocks noRot="1" noChangeAspect="1" noMove="1" noResize="1" noEditPoints="1" noAdjustHandles="1" noChangeArrowheads="1" noChangeShapeType="1" noTextEdit="1"/>
          </p:cNvSpPr>
          <p:nvPr/>
        </p:nvSpPr>
        <p:spPr>
          <a:xfrm>
            <a:off x="3142969" y="5805264"/>
            <a:ext cx="2365135" cy="400110"/>
          </a:xfrm>
          <a:prstGeom prst="rect">
            <a:avLst/>
          </a:prstGeom>
          <a:blipFill rotWithShape="1">
            <a:blip r:embed="rId4"/>
            <a:stretch>
              <a:fillRect l="-258" b="-9091"/>
            </a:stretch>
          </a:blipFill>
        </p:spPr>
        <p:txBody>
          <a:bodyPr/>
          <a:lstStyle/>
          <a:p>
            <a:r>
              <a:rPr lang="es-EC">
                <a:noFill/>
              </a:rPr>
              <a:t> </a:t>
            </a:r>
          </a:p>
        </p:txBody>
      </p:sp>
      <p:sp>
        <p:nvSpPr>
          <p:cNvPr id="15369" name="11 Rectángulo"/>
          <p:cNvSpPr>
            <a:spLocks noChangeArrowheads="1"/>
          </p:cNvSpPr>
          <p:nvPr/>
        </p:nvSpPr>
        <p:spPr bwMode="auto">
          <a:xfrm>
            <a:off x="1042988" y="4777333"/>
            <a:ext cx="7058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C" sz="1400" dirty="0">
                <a:solidFill>
                  <a:schemeClr val="tx1"/>
                </a:solidFill>
                <a:latin typeface="Arial" charset="0"/>
                <a:cs typeface="Arial" charset="0"/>
              </a:rPr>
              <a:t>Figura 2. </a:t>
            </a:r>
            <a:r>
              <a:rPr lang="es-EC" sz="1400" b="0" dirty="0">
                <a:solidFill>
                  <a:schemeClr val="tx1"/>
                </a:solidFill>
                <a:latin typeface="Arial" charset="0"/>
                <a:cs typeface="Arial" charset="0"/>
              </a:rPr>
              <a:t>Intercambiador de calor de tres pasos de aire de proceso por el sector de tubos y un paso de aire caliente por la carcasa.</a:t>
            </a:r>
          </a:p>
        </p:txBody>
      </p:sp>
      <p:sp>
        <p:nvSpPr>
          <p:cNvPr id="15370" name="Text Box 33"/>
          <p:cNvSpPr txBox="1">
            <a:spLocks noChangeArrowheads="1"/>
          </p:cNvSpPr>
          <p:nvPr/>
        </p:nvSpPr>
        <p:spPr bwMode="auto">
          <a:xfrm>
            <a:off x="7812088" y="5900738"/>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chemeClr val="tx1"/>
                </a:solidFill>
                <a:latin typeface="Arial" charset="0"/>
              </a:rPr>
              <a:t>(</a:t>
            </a:r>
            <a:r>
              <a:rPr lang="es-ES" sz="1600" dirty="0" smtClean="0">
                <a:solidFill>
                  <a:schemeClr val="tx1"/>
                </a:solidFill>
                <a:latin typeface="Arial" charset="0"/>
              </a:rPr>
              <a:t>13)</a:t>
            </a:r>
            <a:endParaRPr lang="es-ES" sz="160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424338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6387" name="Rectangle 9"/>
          <p:cNvSpPr>
            <a:spLocks noChangeArrowheads="1"/>
          </p:cNvSpPr>
          <p:nvPr/>
        </p:nvSpPr>
        <p:spPr bwMode="auto">
          <a:xfrm>
            <a:off x="414813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6388" name="Rectangle 11"/>
          <p:cNvSpPr>
            <a:spLocks noChangeArrowheads="1"/>
          </p:cNvSpPr>
          <p:nvPr/>
        </p:nvSpPr>
        <p:spPr bwMode="auto">
          <a:xfrm>
            <a:off x="4062413"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6389" name="Rectangle 13"/>
          <p:cNvSpPr>
            <a:spLocks noChangeArrowheads="1"/>
          </p:cNvSpPr>
          <p:nvPr/>
        </p:nvSpPr>
        <p:spPr bwMode="auto">
          <a:xfrm>
            <a:off x="4176713"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6390" name="Rectangle 15"/>
          <p:cNvSpPr>
            <a:spLocks noChangeArrowheads="1"/>
          </p:cNvSpPr>
          <p:nvPr/>
        </p:nvSpPr>
        <p:spPr bwMode="auto">
          <a:xfrm>
            <a:off x="3910013"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6391" name="Rectangle 27"/>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6392" name="Rectangle 33"/>
          <p:cNvSpPr>
            <a:spLocks noChangeArrowheads="1"/>
          </p:cNvSpPr>
          <p:nvPr/>
        </p:nvSpPr>
        <p:spPr bwMode="auto">
          <a:xfrm>
            <a:off x="971550" y="1700213"/>
            <a:ext cx="7091363" cy="40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0"/>
              </a:spcBef>
            </a:pPr>
            <a:r>
              <a:rPr lang="es-ES" sz="2000" b="0" dirty="0">
                <a:solidFill>
                  <a:schemeClr val="tx1"/>
                </a:solidFill>
                <a:latin typeface="Arial" charset="0"/>
                <a:cs typeface="Arial" charset="0"/>
              </a:rPr>
              <a:t>CARACTERÍSTICAS DEL SISTEMA TÉRMICO</a:t>
            </a:r>
          </a:p>
          <a:p>
            <a:pPr algn="l">
              <a:spcBef>
                <a:spcPct val="0"/>
              </a:spcBef>
            </a:pPr>
            <a:endParaRPr lang="es-ES" sz="2000" b="0" dirty="0">
              <a:solidFill>
                <a:schemeClr val="tx1"/>
              </a:solidFill>
              <a:latin typeface="Arial" charset="0"/>
              <a:cs typeface="Arial" charset="0"/>
            </a:endParaRPr>
          </a:p>
          <a:p>
            <a:pPr algn="l">
              <a:spcBef>
                <a:spcPct val="0"/>
              </a:spcBef>
            </a:pPr>
            <a:r>
              <a:rPr lang="es-MX" sz="1800" dirty="0">
                <a:solidFill>
                  <a:schemeClr val="tx1"/>
                </a:solidFill>
                <a:latin typeface="Arial" charset="0"/>
                <a:cs typeface="Arial" charset="0"/>
              </a:rPr>
              <a:t>Dimensiones de la cámara:</a:t>
            </a:r>
            <a:endParaRPr lang="es-EC" sz="180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Largo: 780 </a:t>
            </a:r>
            <a:r>
              <a:rPr lang="es-MX" sz="1800" b="0" dirty="0" err="1">
                <a:solidFill>
                  <a:schemeClr val="tx1"/>
                </a:solidFill>
                <a:latin typeface="Arial" charset="0"/>
                <a:cs typeface="Arial" charset="0"/>
              </a:rPr>
              <a:t>mm.</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Ancho: 580 </a:t>
            </a:r>
            <a:r>
              <a:rPr lang="es-MX" sz="1800" b="0" dirty="0" err="1">
                <a:solidFill>
                  <a:schemeClr val="tx1"/>
                </a:solidFill>
                <a:latin typeface="Arial" charset="0"/>
                <a:cs typeface="Arial" charset="0"/>
              </a:rPr>
              <a:t>mm.</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Profundidad: 680 </a:t>
            </a:r>
            <a:r>
              <a:rPr lang="es-MX" sz="1800" b="0" dirty="0" err="1">
                <a:solidFill>
                  <a:schemeClr val="tx1"/>
                </a:solidFill>
                <a:latin typeface="Arial" charset="0"/>
                <a:cs typeface="Arial" charset="0"/>
              </a:rPr>
              <a:t>mm.</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Volumen de cámara: 0,307 m</a:t>
            </a:r>
            <a:r>
              <a:rPr lang="es-MX" sz="1800" b="0" baseline="30000" dirty="0">
                <a:solidFill>
                  <a:schemeClr val="tx1"/>
                </a:solidFill>
                <a:latin typeface="Arial" charset="0"/>
                <a:cs typeface="Arial" charset="0"/>
              </a:rPr>
              <a:t>3</a:t>
            </a:r>
            <a:r>
              <a:rPr lang="es-MX" sz="1800" b="0" dirty="0">
                <a:solidFill>
                  <a:schemeClr val="tx1"/>
                </a:solidFill>
                <a:latin typeface="Arial" charset="0"/>
                <a:cs typeface="Arial" charset="0"/>
              </a:rPr>
              <a:t>. </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 </a:t>
            </a:r>
            <a:endParaRPr lang="es-EC" sz="1800" b="0" dirty="0">
              <a:solidFill>
                <a:schemeClr val="tx1"/>
              </a:solidFill>
              <a:latin typeface="Arial" charset="0"/>
              <a:cs typeface="Arial" charset="0"/>
            </a:endParaRPr>
          </a:p>
          <a:p>
            <a:pPr algn="l">
              <a:spcBef>
                <a:spcPct val="0"/>
              </a:spcBef>
            </a:pPr>
            <a:r>
              <a:rPr lang="es-MX" sz="1800" dirty="0">
                <a:solidFill>
                  <a:schemeClr val="tx1"/>
                </a:solidFill>
                <a:latin typeface="Arial" charset="0"/>
                <a:cs typeface="Arial" charset="0"/>
              </a:rPr>
              <a:t>Refractario:</a:t>
            </a:r>
            <a:endParaRPr lang="es-EC" sz="180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Tipo: U33</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Largo: 230 </a:t>
            </a:r>
            <a:r>
              <a:rPr lang="es-MX" sz="1800" b="0" dirty="0" err="1">
                <a:solidFill>
                  <a:schemeClr val="tx1"/>
                </a:solidFill>
                <a:latin typeface="Arial" charset="0"/>
                <a:cs typeface="Arial" charset="0"/>
              </a:rPr>
              <a:t>mm.</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Ancho: 65 </a:t>
            </a:r>
            <a:r>
              <a:rPr lang="es-MX" sz="1800" b="0" dirty="0" err="1">
                <a:solidFill>
                  <a:schemeClr val="tx1"/>
                </a:solidFill>
                <a:latin typeface="Arial" charset="0"/>
                <a:cs typeface="Arial" charset="0"/>
              </a:rPr>
              <a:t>mm.</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Profundidad: 115 </a:t>
            </a:r>
            <a:r>
              <a:rPr lang="es-MX" sz="1800" b="0" dirty="0" err="1">
                <a:solidFill>
                  <a:schemeClr val="tx1"/>
                </a:solidFill>
                <a:latin typeface="Arial" charset="0"/>
                <a:cs typeface="Arial" charset="0"/>
              </a:rPr>
              <a:t>mm.</a:t>
            </a:r>
            <a:endParaRPr lang="es-EC" sz="1800" b="0" dirty="0">
              <a:solidFill>
                <a:schemeClr val="tx1"/>
              </a:solidFill>
              <a:latin typeface="Arial" charset="0"/>
              <a:cs typeface="Arial" charset="0"/>
            </a:endParaRPr>
          </a:p>
          <a:p>
            <a:pPr algn="l">
              <a:spcBef>
                <a:spcPct val="0"/>
              </a:spcBef>
            </a:pPr>
            <a:r>
              <a:rPr lang="es-MX" sz="2000" b="0" dirty="0">
                <a:solidFill>
                  <a:schemeClr val="tx1"/>
                </a:solidFill>
                <a:latin typeface="Arial" charset="0"/>
                <a:cs typeface="Arial" charset="0"/>
              </a:rPr>
              <a:t> </a:t>
            </a:r>
            <a:endParaRPr lang="es-EC" sz="2000" b="0" dirty="0">
              <a:solidFill>
                <a:schemeClr val="tx1"/>
              </a:solidFill>
              <a:latin typeface="Arial" charset="0"/>
              <a:cs typeface="Arial" charset="0"/>
            </a:endParaRPr>
          </a:p>
        </p:txBody>
      </p:sp>
      <p:pic>
        <p:nvPicPr>
          <p:cNvPr id="1639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1639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6396"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5. PARTE EXPERIMENTAL</a:t>
            </a:r>
          </a:p>
        </p:txBody>
      </p:sp>
      <p:sp>
        <p:nvSpPr>
          <p:cNvPr id="16397" name="1 Rectángulo"/>
          <p:cNvSpPr>
            <a:spLocks noChangeArrowheads="1"/>
          </p:cNvSpPr>
          <p:nvPr/>
        </p:nvSpPr>
        <p:spPr bwMode="auto">
          <a:xfrm>
            <a:off x="4321175" y="23495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pPr>
            <a:r>
              <a:rPr lang="es-MX" sz="1800" dirty="0">
                <a:solidFill>
                  <a:schemeClr val="tx1"/>
                </a:solidFill>
                <a:latin typeface="Arial" charset="0"/>
                <a:cs typeface="Arial" charset="0"/>
              </a:rPr>
              <a:t>Aislamiento térmico:</a:t>
            </a:r>
            <a:endParaRPr lang="es-EC" sz="180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Lana de vidrio, espesor 50 </a:t>
            </a:r>
            <a:r>
              <a:rPr lang="es-MX" sz="1800" b="0" dirty="0" err="1">
                <a:solidFill>
                  <a:schemeClr val="tx1"/>
                </a:solidFill>
                <a:latin typeface="Arial" charset="0"/>
                <a:cs typeface="Arial" charset="0"/>
              </a:rPr>
              <a:t>mm.</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Conductividad térmica: 0,033 W/m </a:t>
            </a:r>
            <a:r>
              <a:rPr lang="es-MX" sz="1800" b="0" dirty="0" err="1">
                <a:solidFill>
                  <a:schemeClr val="tx1"/>
                </a:solidFill>
                <a:latin typeface="Arial" charset="0"/>
                <a:cs typeface="Arial" charset="0"/>
              </a:rPr>
              <a:t>ºC</a:t>
            </a:r>
            <a:r>
              <a:rPr lang="es-MX" sz="1800" b="0" dirty="0">
                <a:solidFill>
                  <a:schemeClr val="tx1"/>
                </a:solidFill>
                <a:latin typeface="Arial" charset="0"/>
                <a:cs typeface="Arial" charset="0"/>
              </a:rPr>
              <a:t>.</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 </a:t>
            </a:r>
            <a:endParaRPr lang="es-EC" sz="1800" b="0" dirty="0">
              <a:solidFill>
                <a:schemeClr val="tx1"/>
              </a:solidFill>
              <a:latin typeface="Arial" charset="0"/>
              <a:cs typeface="Arial" charset="0"/>
            </a:endParaRPr>
          </a:p>
          <a:p>
            <a:pPr algn="l">
              <a:spcBef>
                <a:spcPct val="0"/>
              </a:spcBef>
            </a:pPr>
            <a:r>
              <a:rPr lang="es-MX" sz="1800" dirty="0">
                <a:solidFill>
                  <a:schemeClr val="tx1"/>
                </a:solidFill>
                <a:latin typeface="Arial" charset="0"/>
                <a:cs typeface="Arial" charset="0"/>
              </a:rPr>
              <a:t>Envolvente del horno:</a:t>
            </a:r>
            <a:endParaRPr lang="es-EC" sz="180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Acero al carbono de espesor: 1mm.</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Conductividad térmica: 36 W/m </a:t>
            </a:r>
            <a:r>
              <a:rPr lang="es-MX" sz="1800" b="0" dirty="0" err="1">
                <a:solidFill>
                  <a:schemeClr val="tx1"/>
                </a:solidFill>
                <a:latin typeface="Arial" charset="0"/>
                <a:cs typeface="Arial" charset="0"/>
              </a:rPr>
              <a:t>ºC</a:t>
            </a:r>
            <a:r>
              <a:rPr lang="es-MX" sz="1800" b="0" dirty="0">
                <a:solidFill>
                  <a:schemeClr val="tx1"/>
                </a:solidFill>
                <a:latin typeface="Arial" charset="0"/>
                <a:cs typeface="Arial" charset="0"/>
              </a:rPr>
              <a:t>.</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Acero al carbono de espesor: 3mm.</a:t>
            </a:r>
            <a:endParaRPr lang="es-EC" sz="1800" b="0" dirty="0">
              <a:solidFill>
                <a:schemeClr val="tx1"/>
              </a:solidFill>
              <a:latin typeface="Arial" charset="0"/>
              <a:cs typeface="Arial" charset="0"/>
            </a:endParaRPr>
          </a:p>
          <a:p>
            <a:pPr algn="l">
              <a:spcBef>
                <a:spcPct val="0"/>
              </a:spcBef>
            </a:pPr>
            <a:r>
              <a:rPr lang="es-MX" sz="1800" b="0" dirty="0">
                <a:solidFill>
                  <a:schemeClr val="tx1"/>
                </a:solidFill>
                <a:latin typeface="Arial" charset="0"/>
                <a:cs typeface="Arial" charset="0"/>
              </a:rPr>
              <a:t>Conductividad térmica: 36 W/m </a:t>
            </a:r>
            <a:r>
              <a:rPr lang="es-MX" sz="1800" b="0" dirty="0" err="1">
                <a:solidFill>
                  <a:schemeClr val="tx1"/>
                </a:solidFill>
                <a:latin typeface="Arial" charset="0"/>
                <a:cs typeface="Arial" charset="0"/>
              </a:rPr>
              <a:t>ºC</a:t>
            </a:r>
            <a:r>
              <a:rPr lang="es-MX" sz="1800" b="0" dirty="0">
                <a:solidFill>
                  <a:schemeClr val="tx1"/>
                </a:solidFill>
                <a:latin typeface="Arial" charset="0"/>
                <a:cs typeface="Arial" charset="0"/>
              </a:rPr>
              <a:t>.</a:t>
            </a:r>
            <a:endParaRPr lang="es-EC" sz="1800" b="0" dirty="0">
              <a:solidFill>
                <a:schemeClr val="tx1"/>
              </a:solidFill>
              <a:latin typeface="Arial" charset="0"/>
              <a:cs typeface="Arial" charset="0"/>
            </a:endParaRPr>
          </a:p>
          <a:p>
            <a:pPr algn="l"/>
            <a:endParaRPr lang="es-ES" sz="2000" b="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762000" y="609600"/>
            <a:ext cx="7315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dirty="0">
                <a:latin typeface="Arial" charset="0"/>
              </a:rPr>
              <a:t>SISTEMA TÉRMICO UTILIZADO </a:t>
            </a:r>
          </a:p>
        </p:txBody>
      </p:sp>
      <p:sp>
        <p:nvSpPr>
          <p:cNvPr id="17411" name="Rectangle 6"/>
          <p:cNvSpPr>
            <a:spLocks noChangeArrowheads="1"/>
          </p:cNvSpPr>
          <p:nvPr/>
        </p:nvSpPr>
        <p:spPr bwMode="auto">
          <a:xfrm>
            <a:off x="424338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7412" name="Rectangle 7"/>
          <p:cNvSpPr>
            <a:spLocks noChangeArrowheads="1"/>
          </p:cNvSpPr>
          <p:nvPr/>
        </p:nvSpPr>
        <p:spPr bwMode="auto">
          <a:xfrm>
            <a:off x="414813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7413" name="Rectangle 8"/>
          <p:cNvSpPr>
            <a:spLocks noChangeArrowheads="1"/>
          </p:cNvSpPr>
          <p:nvPr/>
        </p:nvSpPr>
        <p:spPr bwMode="auto">
          <a:xfrm>
            <a:off x="4062413"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7414" name="Rectangle 9"/>
          <p:cNvSpPr>
            <a:spLocks noChangeArrowheads="1"/>
          </p:cNvSpPr>
          <p:nvPr/>
        </p:nvSpPr>
        <p:spPr bwMode="auto">
          <a:xfrm>
            <a:off x="4176713"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7415" name="Rectangle 10"/>
          <p:cNvSpPr>
            <a:spLocks noChangeArrowheads="1"/>
          </p:cNvSpPr>
          <p:nvPr/>
        </p:nvSpPr>
        <p:spPr bwMode="auto">
          <a:xfrm>
            <a:off x="3910013"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7416" name="Rectangle 13"/>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17417" name="Rectangle 18"/>
          <p:cNvSpPr>
            <a:spLocks noChangeArrowheads="1"/>
          </p:cNvSpPr>
          <p:nvPr/>
        </p:nvSpPr>
        <p:spPr bwMode="auto">
          <a:xfrm>
            <a:off x="971600" y="4725144"/>
            <a:ext cx="2861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3</a:t>
            </a:r>
            <a:r>
              <a:rPr lang="es-ES" sz="1400" dirty="0">
                <a:solidFill>
                  <a:schemeClr val="tx1"/>
                </a:solidFill>
                <a:latin typeface="Arial" charset="0"/>
              </a:rPr>
              <a:t>.</a:t>
            </a:r>
            <a:r>
              <a:rPr lang="es-ES" sz="1400" dirty="0" smtClean="0">
                <a:solidFill>
                  <a:schemeClr val="tx1"/>
                </a:solidFill>
                <a:latin typeface="Arial" charset="0"/>
              </a:rPr>
              <a:t> </a:t>
            </a:r>
            <a:r>
              <a:rPr lang="es-ES" sz="1400" b="0" dirty="0">
                <a:solidFill>
                  <a:schemeClr val="tx1"/>
                </a:solidFill>
                <a:latin typeface="Arial" charset="0"/>
              </a:rPr>
              <a:t>Sistema térmico de combustión de </a:t>
            </a:r>
            <a:r>
              <a:rPr lang="es-ES" sz="1400" b="0" dirty="0" smtClean="0">
                <a:solidFill>
                  <a:schemeClr val="tx1"/>
                </a:solidFill>
                <a:latin typeface="Arial" charset="0"/>
              </a:rPr>
              <a:t>biomasa.</a:t>
            </a:r>
            <a:endParaRPr lang="es-ES" sz="1600" dirty="0">
              <a:latin typeface="Arial" charset="0"/>
            </a:endParaRPr>
          </a:p>
        </p:txBody>
      </p:sp>
      <p:sp>
        <p:nvSpPr>
          <p:cNvPr id="17418" name="Rectangle 19"/>
          <p:cNvSpPr>
            <a:spLocks noChangeArrowheads="1"/>
          </p:cNvSpPr>
          <p:nvPr/>
        </p:nvSpPr>
        <p:spPr bwMode="auto">
          <a:xfrm>
            <a:off x="4355976" y="4776316"/>
            <a:ext cx="39610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4. </a:t>
            </a:r>
            <a:r>
              <a:rPr lang="es-ES" sz="1400" b="0" dirty="0" err="1">
                <a:solidFill>
                  <a:schemeClr val="tx1"/>
                </a:solidFill>
                <a:latin typeface="Arial" charset="0"/>
              </a:rPr>
              <a:t>Motorreductor</a:t>
            </a:r>
            <a:r>
              <a:rPr lang="es-ES" sz="1400" b="0" dirty="0">
                <a:solidFill>
                  <a:schemeClr val="tx1"/>
                </a:solidFill>
                <a:latin typeface="Arial" charset="0"/>
              </a:rPr>
              <a:t> y variador de </a:t>
            </a:r>
            <a:r>
              <a:rPr lang="es-ES" sz="1400" b="0" dirty="0" smtClean="0">
                <a:solidFill>
                  <a:schemeClr val="tx1"/>
                </a:solidFill>
                <a:latin typeface="Arial" charset="0"/>
              </a:rPr>
              <a:t>frecuencia.</a:t>
            </a:r>
            <a:endParaRPr lang="es-ES" sz="1400" b="0" dirty="0">
              <a:solidFill>
                <a:schemeClr val="tx1"/>
              </a:solidFill>
              <a:latin typeface="Arial" charset="0"/>
            </a:endParaRPr>
          </a:p>
        </p:txBody>
      </p:sp>
      <p:sp>
        <p:nvSpPr>
          <p:cNvPr id="17419" name="Rectangle 21"/>
          <p:cNvSpPr>
            <a:spLocks noChangeArrowheads="1"/>
          </p:cNvSpPr>
          <p:nvPr/>
        </p:nvSpPr>
        <p:spPr bwMode="auto">
          <a:xfrm>
            <a:off x="1063003" y="5589588"/>
            <a:ext cx="72360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0"/>
              </a:spcBef>
            </a:pPr>
            <a:r>
              <a:rPr lang="es-ES" sz="1800" b="0" dirty="0">
                <a:solidFill>
                  <a:schemeClr val="tx1"/>
                </a:solidFill>
                <a:latin typeface="Arial" charset="0"/>
              </a:rPr>
              <a:t>Para el accionamiento del sistema térmico se utiliza un motor </a:t>
            </a:r>
            <a:r>
              <a:rPr lang="es-ES" sz="1800" b="0" dirty="0" smtClean="0">
                <a:solidFill>
                  <a:schemeClr val="tx1"/>
                </a:solidFill>
                <a:latin typeface="Arial" charset="0"/>
              </a:rPr>
              <a:t>eléctrico de </a:t>
            </a:r>
            <a:r>
              <a:rPr lang="es-ES" sz="1800" b="0" dirty="0">
                <a:solidFill>
                  <a:schemeClr val="tx1"/>
                </a:solidFill>
                <a:latin typeface="Arial" charset="0"/>
              </a:rPr>
              <a:t>1 HP , acoplado a dos cajas reductoras y un variador de </a:t>
            </a:r>
            <a:r>
              <a:rPr lang="es-ES" sz="1800" b="0" dirty="0" smtClean="0">
                <a:solidFill>
                  <a:schemeClr val="tx1"/>
                </a:solidFill>
                <a:latin typeface="Arial" charset="0"/>
              </a:rPr>
              <a:t>frecuencia para </a:t>
            </a:r>
            <a:r>
              <a:rPr lang="es-ES" sz="1800" b="0" dirty="0">
                <a:solidFill>
                  <a:schemeClr val="tx1"/>
                </a:solidFill>
                <a:latin typeface="Arial" charset="0"/>
              </a:rPr>
              <a:t>la alimentación del combustible.</a:t>
            </a:r>
          </a:p>
        </p:txBody>
      </p:sp>
      <p:pic>
        <p:nvPicPr>
          <p:cNvPr id="17420"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17422"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pic>
        <p:nvPicPr>
          <p:cNvPr id="17423" name="Picture 2" descr="C:\Users\Luis\Documents\TESIS M\FOTOGRAFIAS\Isometrica_2.jpg"/>
          <p:cNvPicPr>
            <a:picLocks noChangeAspect="1" noChangeArrowheads="1"/>
          </p:cNvPicPr>
          <p:nvPr/>
        </p:nvPicPr>
        <p:blipFill>
          <a:blip r:embed="rId3">
            <a:extLst>
              <a:ext uri="{28A0092B-C50C-407E-A947-70E740481C1C}">
                <a14:useLocalDpi xmlns:a14="http://schemas.microsoft.com/office/drawing/2010/main" val="0"/>
              </a:ext>
            </a:extLst>
          </a:blip>
          <a:srcRect l="16614" r="16614"/>
          <a:stretch>
            <a:fillRect/>
          </a:stretch>
        </p:blipFill>
        <p:spPr bwMode="auto">
          <a:xfrm>
            <a:off x="1115615" y="1484312"/>
            <a:ext cx="260402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8" descr="C:\Users\Luis\Pictures\Combustion cascarilla\201111A0\131120118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132857"/>
            <a:ext cx="3943039" cy="221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1362594367"/>
              </p:ext>
            </p:extLst>
          </p:nvPr>
        </p:nvGraphicFramePr>
        <p:xfrm>
          <a:off x="1763688" y="1556792"/>
          <a:ext cx="5616625" cy="2160243"/>
        </p:xfrm>
        <a:graphic>
          <a:graphicData uri="http://schemas.openxmlformats.org/drawingml/2006/table">
            <a:tbl>
              <a:tblPr firstRow="1" firstCol="1" bandRow="1">
                <a:tableStyleId>{5940675A-B579-460E-94D1-54222C63F5DA}</a:tableStyleId>
              </a:tblPr>
              <a:tblGrid>
                <a:gridCol w="1719265"/>
                <a:gridCol w="780116"/>
                <a:gridCol w="1047678"/>
                <a:gridCol w="1047678"/>
                <a:gridCol w="1021888"/>
              </a:tblGrid>
              <a:tr h="514343">
                <a:tc rowSpan="2">
                  <a:txBody>
                    <a:bodyPr/>
                    <a:lstStyle/>
                    <a:p>
                      <a:pPr algn="ctr">
                        <a:spcAft>
                          <a:spcPts val="0"/>
                        </a:spcAft>
                      </a:pPr>
                      <a:r>
                        <a:rPr lang="es-ES_tradnl" sz="1800">
                          <a:effectLst/>
                          <a:latin typeface="Arial" pitchFamily="34" charset="0"/>
                          <a:cs typeface="Arial" pitchFamily="34" charset="0"/>
                        </a:rPr>
                        <a:t>Temperatura (°C)</a:t>
                      </a:r>
                      <a:endParaRPr lang="es-EC" sz="1800">
                        <a:effectLst/>
                        <a:latin typeface="Arial" pitchFamily="34" charset="0"/>
                        <a:ea typeface="Times New Roman"/>
                        <a:cs typeface="Arial" pitchFamily="34" charset="0"/>
                      </a:endParaRPr>
                    </a:p>
                  </a:txBody>
                  <a:tcPr marL="44450" marR="44450" marT="0" marB="0" anchor="ctr"/>
                </a:tc>
                <a:tc gridSpan="4">
                  <a:txBody>
                    <a:bodyPr/>
                    <a:lstStyle/>
                    <a:p>
                      <a:pPr algn="ctr">
                        <a:spcAft>
                          <a:spcPts val="0"/>
                        </a:spcAft>
                      </a:pPr>
                      <a:r>
                        <a:rPr lang="es-ES_tradnl" sz="1800">
                          <a:effectLst/>
                          <a:latin typeface="Arial" pitchFamily="34" charset="0"/>
                          <a:cs typeface="Arial" pitchFamily="34" charset="0"/>
                        </a:rPr>
                        <a:t>Compuesto                         (%)</a:t>
                      </a:r>
                      <a:endParaRPr lang="es-EC" sz="1800">
                        <a:effectLst/>
                        <a:latin typeface="Arial" pitchFamily="34" charset="0"/>
                        <a:ea typeface="Times New Roman"/>
                        <a:cs typeface="Arial"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29180">
                <a:tc vMerge="1">
                  <a:txBody>
                    <a:bodyPr/>
                    <a:lstStyle/>
                    <a:p>
                      <a:endParaRPr lang="es-EC"/>
                    </a:p>
                  </a:txBody>
                  <a:tcPr/>
                </a:tc>
                <a:tc>
                  <a:txBody>
                    <a:bodyPr/>
                    <a:lstStyle/>
                    <a:p>
                      <a:pPr algn="ctr">
                        <a:spcAft>
                          <a:spcPts val="0"/>
                        </a:spcAft>
                      </a:pPr>
                      <a:r>
                        <a:rPr lang="es-ES_tradnl" sz="1800">
                          <a:effectLst/>
                          <a:latin typeface="Arial" pitchFamily="34" charset="0"/>
                          <a:cs typeface="Arial" pitchFamily="34" charset="0"/>
                        </a:rPr>
                        <a:t>H</a:t>
                      </a:r>
                      <a:r>
                        <a:rPr lang="es-ES_tradnl" sz="1800" baseline="-25000">
                          <a:effectLst/>
                          <a:latin typeface="Arial" pitchFamily="34" charset="0"/>
                          <a:cs typeface="Arial" pitchFamily="34" charset="0"/>
                        </a:rPr>
                        <a:t>2</a:t>
                      </a:r>
                      <a:endParaRPr lang="es-EC" sz="18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_tradnl" sz="1800">
                          <a:effectLst/>
                          <a:latin typeface="Arial" pitchFamily="34" charset="0"/>
                          <a:cs typeface="Arial" pitchFamily="34" charset="0"/>
                        </a:rPr>
                        <a:t>CO</a:t>
                      </a:r>
                      <a:endParaRPr lang="es-EC" sz="18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_tradnl" sz="1800">
                          <a:effectLst/>
                          <a:latin typeface="Arial" pitchFamily="34" charset="0"/>
                          <a:cs typeface="Arial" pitchFamily="34" charset="0"/>
                        </a:rPr>
                        <a:t>CO</a:t>
                      </a:r>
                      <a:r>
                        <a:rPr lang="es-ES_tradnl" sz="1800" baseline="-25000">
                          <a:effectLst/>
                          <a:latin typeface="Arial" pitchFamily="34" charset="0"/>
                          <a:cs typeface="Arial" pitchFamily="34" charset="0"/>
                        </a:rPr>
                        <a:t>2</a:t>
                      </a:r>
                      <a:endParaRPr lang="es-EC" sz="18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_tradnl" sz="1800">
                          <a:effectLst/>
                          <a:latin typeface="Arial" pitchFamily="34" charset="0"/>
                          <a:cs typeface="Arial" pitchFamily="34" charset="0"/>
                        </a:rPr>
                        <a:t>CH</a:t>
                      </a:r>
                      <a:r>
                        <a:rPr lang="es-ES_tradnl" sz="1800" baseline="-25000">
                          <a:effectLst/>
                          <a:latin typeface="Arial" pitchFamily="34" charset="0"/>
                          <a:cs typeface="Arial" pitchFamily="34" charset="0"/>
                        </a:rPr>
                        <a:t>4</a:t>
                      </a:r>
                      <a:endParaRPr lang="es-EC" sz="1800">
                        <a:effectLst/>
                        <a:latin typeface="Arial" pitchFamily="34" charset="0"/>
                        <a:ea typeface="Times New Roman"/>
                        <a:cs typeface="Arial" pitchFamily="34" charset="0"/>
                      </a:endParaRPr>
                    </a:p>
                  </a:txBody>
                  <a:tcPr marL="44450" marR="44450" marT="0" marB="0" anchor="b"/>
                </a:tc>
              </a:tr>
              <a:tr h="329180">
                <a:tc>
                  <a:txBody>
                    <a:bodyPr/>
                    <a:lstStyle/>
                    <a:p>
                      <a:pPr algn="r">
                        <a:spcAft>
                          <a:spcPts val="0"/>
                        </a:spcAft>
                      </a:pPr>
                      <a:r>
                        <a:rPr lang="es-ES_tradnl" sz="1800">
                          <a:effectLst/>
                          <a:latin typeface="Arial" pitchFamily="34" charset="0"/>
                          <a:cs typeface="Arial" pitchFamily="34" charset="0"/>
                        </a:rPr>
                        <a:t>400</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1</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38</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47</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14</a:t>
                      </a:r>
                      <a:endParaRPr lang="es-EC" sz="1800">
                        <a:effectLst/>
                        <a:latin typeface="Arial" pitchFamily="34" charset="0"/>
                        <a:ea typeface="Times New Roman"/>
                        <a:cs typeface="Arial" pitchFamily="34" charset="0"/>
                      </a:endParaRPr>
                    </a:p>
                  </a:txBody>
                  <a:tcPr marL="44450" marR="44450" marT="0" marB="0" anchor="b"/>
                </a:tc>
              </a:tr>
              <a:tr h="329180">
                <a:tc>
                  <a:txBody>
                    <a:bodyPr/>
                    <a:lstStyle/>
                    <a:p>
                      <a:pPr algn="r">
                        <a:spcAft>
                          <a:spcPts val="0"/>
                        </a:spcAft>
                      </a:pPr>
                      <a:r>
                        <a:rPr lang="es-ES_tradnl" sz="1800">
                          <a:effectLst/>
                          <a:latin typeface="Arial" pitchFamily="34" charset="0"/>
                          <a:cs typeface="Arial" pitchFamily="34" charset="0"/>
                        </a:rPr>
                        <a:t>500</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4</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33</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46</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17</a:t>
                      </a:r>
                      <a:endParaRPr lang="es-EC" sz="1800">
                        <a:effectLst/>
                        <a:latin typeface="Arial" pitchFamily="34" charset="0"/>
                        <a:ea typeface="Times New Roman"/>
                        <a:cs typeface="Arial" pitchFamily="34" charset="0"/>
                      </a:endParaRPr>
                    </a:p>
                  </a:txBody>
                  <a:tcPr marL="44450" marR="44450" marT="0" marB="0" anchor="b"/>
                </a:tc>
              </a:tr>
              <a:tr h="329180">
                <a:tc>
                  <a:txBody>
                    <a:bodyPr/>
                    <a:lstStyle/>
                    <a:p>
                      <a:pPr algn="r">
                        <a:spcAft>
                          <a:spcPts val="0"/>
                        </a:spcAft>
                      </a:pPr>
                      <a:r>
                        <a:rPr lang="es-ES_tradnl" sz="1800">
                          <a:effectLst/>
                          <a:latin typeface="Arial" pitchFamily="34" charset="0"/>
                          <a:cs typeface="Arial" pitchFamily="34" charset="0"/>
                        </a:rPr>
                        <a:t>600</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13</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37</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25</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25</a:t>
                      </a:r>
                      <a:endParaRPr lang="es-EC" sz="1800">
                        <a:effectLst/>
                        <a:latin typeface="Arial" pitchFamily="34" charset="0"/>
                        <a:ea typeface="Times New Roman"/>
                        <a:cs typeface="Arial" pitchFamily="34" charset="0"/>
                      </a:endParaRPr>
                    </a:p>
                  </a:txBody>
                  <a:tcPr marL="44450" marR="44450" marT="0" marB="0" anchor="b"/>
                </a:tc>
              </a:tr>
              <a:tr h="329180">
                <a:tc>
                  <a:txBody>
                    <a:bodyPr/>
                    <a:lstStyle/>
                    <a:p>
                      <a:pPr algn="r">
                        <a:spcAft>
                          <a:spcPts val="0"/>
                        </a:spcAft>
                      </a:pPr>
                      <a:r>
                        <a:rPr lang="es-ES_tradnl" sz="1800">
                          <a:effectLst/>
                          <a:latin typeface="Arial" pitchFamily="34" charset="0"/>
                          <a:cs typeface="Arial" pitchFamily="34" charset="0"/>
                        </a:rPr>
                        <a:t>700</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20</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38</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a:effectLst/>
                          <a:latin typeface="Arial" pitchFamily="34" charset="0"/>
                          <a:cs typeface="Arial" pitchFamily="34" charset="0"/>
                        </a:rPr>
                        <a:t>20</a:t>
                      </a:r>
                      <a:endParaRPr lang="es-EC" sz="18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_tradnl" sz="1800" dirty="0">
                          <a:effectLst/>
                          <a:latin typeface="Arial" pitchFamily="34" charset="0"/>
                          <a:cs typeface="Arial" pitchFamily="34" charset="0"/>
                        </a:rPr>
                        <a:t>25</a:t>
                      </a:r>
                      <a:endParaRPr lang="es-EC" sz="1800" dirty="0">
                        <a:effectLst/>
                        <a:latin typeface="Arial" pitchFamily="34" charset="0"/>
                        <a:ea typeface="Times New Roman"/>
                        <a:cs typeface="Arial" pitchFamily="34" charset="0"/>
                      </a:endParaRPr>
                    </a:p>
                  </a:txBody>
                  <a:tcPr marL="44450" marR="44450" marT="0" marB="0" anchor="b"/>
                </a:tc>
              </a:tr>
            </a:tbl>
          </a:graphicData>
        </a:graphic>
      </p:graphicFrame>
      <p:sp>
        <p:nvSpPr>
          <p:cNvPr id="4" name="Text Box 4"/>
          <p:cNvSpPr txBox="1">
            <a:spLocks noChangeArrowheads="1"/>
          </p:cNvSpPr>
          <p:nvPr/>
        </p:nvSpPr>
        <p:spPr bwMode="auto">
          <a:xfrm>
            <a:off x="1169988" y="609600"/>
            <a:ext cx="685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dirty="0" smtClean="0">
                <a:latin typeface="Arial" charset="0"/>
              </a:rPr>
              <a:t>VOL</a:t>
            </a:r>
            <a:r>
              <a:rPr lang="en-US" sz="2000" dirty="0" smtClean="0">
                <a:latin typeface="Arial" charset="0"/>
              </a:rPr>
              <a:t>Á</a:t>
            </a:r>
            <a:r>
              <a:rPr lang="es-ES" sz="2000" dirty="0" smtClean="0">
                <a:latin typeface="Arial" charset="0"/>
              </a:rPr>
              <a:t>TILES DE LA CASCARILLA DE ARROZ</a:t>
            </a:r>
            <a:endParaRPr lang="es-ES" sz="2000" dirty="0">
              <a:latin typeface="Arial" charset="0"/>
            </a:endParaRPr>
          </a:p>
        </p:txBody>
      </p:sp>
      <p:pic>
        <p:nvPicPr>
          <p:cNvPr id="5"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9" name="8 CuadroTexto"/>
          <p:cNvSpPr txBox="1"/>
          <p:nvPr/>
        </p:nvSpPr>
        <p:spPr>
          <a:xfrm>
            <a:off x="2915816" y="6361583"/>
            <a:ext cx="3096344" cy="307777"/>
          </a:xfrm>
          <a:prstGeom prst="rect">
            <a:avLst/>
          </a:prstGeom>
          <a:noFill/>
        </p:spPr>
        <p:txBody>
          <a:bodyPr wrap="square" rtlCol="0">
            <a:spAutoFit/>
          </a:bodyPr>
          <a:lstStyle/>
          <a:p>
            <a:r>
              <a:rPr lang="es-EC" sz="1400" b="0" dirty="0" smtClean="0">
                <a:latin typeface="Arial" pitchFamily="34" charset="0"/>
                <a:cs typeface="Arial" pitchFamily="34" charset="0"/>
                <a:hlinkClick r:id="rId3" action="ppaction://hlinkpres?slideindex=1&amp;slidetitle="/>
              </a:rPr>
              <a:t>BCC</a:t>
            </a:r>
            <a:endParaRPr lang="es-EC" sz="1400" b="0" dirty="0">
              <a:latin typeface="Arial" pitchFamily="34" charset="0"/>
              <a:cs typeface="Arial" pitchFamily="34" charset="0"/>
            </a:endParaRPr>
          </a:p>
        </p:txBody>
      </p:sp>
      <p:sp>
        <p:nvSpPr>
          <p:cNvPr id="10" name="9 Rectángulo"/>
          <p:cNvSpPr/>
          <p:nvPr/>
        </p:nvSpPr>
        <p:spPr>
          <a:xfrm>
            <a:off x="1691680" y="3759423"/>
            <a:ext cx="5760640" cy="461665"/>
          </a:xfrm>
          <a:prstGeom prst="rect">
            <a:avLst/>
          </a:prstGeom>
        </p:spPr>
        <p:txBody>
          <a:bodyPr wrap="square">
            <a:spAutoFit/>
          </a:bodyPr>
          <a:lstStyle/>
          <a:p>
            <a:pPr algn="just"/>
            <a:r>
              <a:rPr lang="es-ES_tradnl" sz="1200" dirty="0" smtClean="0">
                <a:solidFill>
                  <a:schemeClr val="tx1"/>
                </a:solidFill>
                <a:latin typeface="Arial" pitchFamily="34" charset="0"/>
                <a:cs typeface="Arial" pitchFamily="34" charset="0"/>
              </a:rPr>
              <a:t>Fuente: </a:t>
            </a:r>
            <a:r>
              <a:rPr lang="es-ES_tradnl" sz="1200" b="0" dirty="0" smtClean="0">
                <a:solidFill>
                  <a:schemeClr val="tx1"/>
                </a:solidFill>
                <a:latin typeface="Arial" pitchFamily="34" charset="0"/>
                <a:cs typeface="Arial" pitchFamily="34" charset="0"/>
              </a:rPr>
              <a:t>Valverde A., Análisis </a:t>
            </a:r>
            <a:r>
              <a:rPr lang="es-ES_tradnl" sz="1200" b="0" dirty="0">
                <a:solidFill>
                  <a:schemeClr val="tx1"/>
                </a:solidFill>
                <a:latin typeface="Arial" pitchFamily="34" charset="0"/>
                <a:cs typeface="Arial" pitchFamily="34" charset="0"/>
              </a:rPr>
              <a:t>comparativo de las características fisicoquímicas de la cascarilla de arroz, Universidad Tecnológica de Pereira, Diciembre de 2007.</a:t>
            </a:r>
            <a:endParaRPr lang="es-EC" sz="1200" b="0" dirty="0">
              <a:solidFill>
                <a:schemeClr val="tx1"/>
              </a:solidFill>
              <a:latin typeface="Arial" pitchFamily="34" charset="0"/>
              <a:cs typeface="Arial" pitchFamily="34" charset="0"/>
            </a:endParaRPr>
          </a:p>
        </p:txBody>
      </p:sp>
      <p:sp>
        <p:nvSpPr>
          <p:cNvPr id="2" name="1 Rectángulo"/>
          <p:cNvSpPr/>
          <p:nvPr/>
        </p:nvSpPr>
        <p:spPr>
          <a:xfrm>
            <a:off x="1135012" y="4399944"/>
            <a:ext cx="7037388" cy="1477328"/>
          </a:xfrm>
          <a:prstGeom prst="rect">
            <a:avLst/>
          </a:prstGeom>
        </p:spPr>
        <p:txBody>
          <a:bodyPr wrap="square">
            <a:spAutoFit/>
          </a:bodyPr>
          <a:lstStyle/>
          <a:p>
            <a:pPr algn="just"/>
            <a:r>
              <a:rPr lang="es-EC" sz="1800" b="0" dirty="0">
                <a:solidFill>
                  <a:schemeClr val="tx1"/>
                </a:solidFill>
                <a:latin typeface="Arial" pitchFamily="34" charset="0"/>
                <a:cs typeface="Arial" pitchFamily="34" charset="0"/>
              </a:rPr>
              <a:t>La cantidad de estos compuestos depende de la composición y de las condiciones de operación. Se ha observado que con el aumento de la temperatura, el contenido de CO</a:t>
            </a:r>
            <a:r>
              <a:rPr lang="es-EC" sz="1800" b="0" baseline="-25000" dirty="0">
                <a:solidFill>
                  <a:schemeClr val="tx1"/>
                </a:solidFill>
                <a:latin typeface="Arial" pitchFamily="34" charset="0"/>
                <a:cs typeface="Arial" pitchFamily="34" charset="0"/>
              </a:rPr>
              <a:t>2</a:t>
            </a:r>
            <a:r>
              <a:rPr lang="es-EC" sz="1800" b="0" dirty="0">
                <a:solidFill>
                  <a:schemeClr val="tx1"/>
                </a:solidFill>
                <a:latin typeface="Arial" pitchFamily="34" charset="0"/>
                <a:cs typeface="Arial" pitchFamily="34" charset="0"/>
              </a:rPr>
              <a:t> decrece incrementando los valores de H</a:t>
            </a:r>
            <a:r>
              <a:rPr lang="es-EC" sz="1800" b="0" baseline="-25000" dirty="0">
                <a:solidFill>
                  <a:schemeClr val="tx1"/>
                </a:solidFill>
                <a:latin typeface="Arial" pitchFamily="34" charset="0"/>
                <a:cs typeface="Arial" pitchFamily="34" charset="0"/>
              </a:rPr>
              <a:t>2</a:t>
            </a:r>
            <a:r>
              <a:rPr lang="es-EC" sz="1800" b="0" dirty="0">
                <a:solidFill>
                  <a:schemeClr val="tx1"/>
                </a:solidFill>
                <a:latin typeface="Arial" pitchFamily="34" charset="0"/>
                <a:cs typeface="Arial" pitchFamily="34" charset="0"/>
              </a:rPr>
              <a:t>, CO y CH</a:t>
            </a:r>
            <a:r>
              <a:rPr lang="es-EC" sz="1800" b="0" baseline="-25000" dirty="0">
                <a:solidFill>
                  <a:schemeClr val="tx1"/>
                </a:solidFill>
                <a:latin typeface="Arial" pitchFamily="34" charset="0"/>
                <a:cs typeface="Arial" pitchFamily="34" charset="0"/>
              </a:rPr>
              <a:t>4</a:t>
            </a:r>
            <a:r>
              <a:rPr lang="es-EC" sz="1800" b="0" dirty="0">
                <a:solidFill>
                  <a:schemeClr val="tx1"/>
                </a:solidFill>
                <a:latin typeface="Arial" pitchFamily="34" charset="0"/>
                <a:cs typeface="Arial" pitchFamily="34" charset="0"/>
              </a:rPr>
              <a:t>, presentes en los compuestos volátiles.</a:t>
            </a:r>
          </a:p>
        </p:txBody>
      </p:sp>
    </p:spTree>
    <p:extLst>
      <p:ext uri="{BB962C8B-B14F-4D97-AF65-F5344CB8AC3E}">
        <p14:creationId xmlns:p14="http://schemas.microsoft.com/office/powerpoint/2010/main" val="3321389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nimation 1.avi">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a:xfrm>
            <a:off x="1341438" y="1916113"/>
            <a:ext cx="3257550" cy="2728912"/>
          </a:xfrm>
        </p:spPr>
      </p:pic>
      <p:pic>
        <p:nvPicPr>
          <p:cNvPr id="10" name="Animation 2.avi">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6">
            <a:extLst>
              <a:ext uri="{28A0092B-C50C-407E-A947-70E740481C1C}">
                <a14:useLocalDpi xmlns:a14="http://schemas.microsoft.com/office/drawing/2010/main" val="0"/>
              </a:ext>
            </a:extLst>
          </a:blip>
          <a:srcRect/>
          <a:stretch>
            <a:fillRect/>
          </a:stretch>
        </p:blipFill>
        <p:spPr>
          <a:xfrm>
            <a:off x="4716463" y="1916113"/>
            <a:ext cx="3263900" cy="2735262"/>
          </a:xfrm>
        </p:spPr>
      </p:pic>
      <p:sp>
        <p:nvSpPr>
          <p:cNvPr id="19460" name="Text Box 14"/>
          <p:cNvSpPr txBox="1">
            <a:spLocks noChangeArrowheads="1"/>
          </p:cNvSpPr>
          <p:nvPr/>
        </p:nvSpPr>
        <p:spPr bwMode="auto">
          <a:xfrm>
            <a:off x="1763713" y="685800"/>
            <a:ext cx="568801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dirty="0">
                <a:latin typeface="Arial" charset="0"/>
              </a:rPr>
              <a:t>SIMULACIÓN DEL IC</a:t>
            </a:r>
          </a:p>
        </p:txBody>
      </p:sp>
      <p:sp>
        <p:nvSpPr>
          <p:cNvPr id="19461"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pic>
        <p:nvPicPr>
          <p:cNvPr id="19462" name="Picture 7" descr="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8" name="Rectangle 18"/>
          <p:cNvSpPr>
            <a:spLocks noChangeArrowheads="1"/>
          </p:cNvSpPr>
          <p:nvPr/>
        </p:nvSpPr>
        <p:spPr bwMode="auto">
          <a:xfrm>
            <a:off x="1422648" y="4819218"/>
            <a:ext cx="28613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6. </a:t>
            </a:r>
            <a:r>
              <a:rPr lang="es-ES" sz="1400" b="0" dirty="0" smtClean="0">
                <a:solidFill>
                  <a:schemeClr val="tx1"/>
                </a:solidFill>
                <a:latin typeface="Arial" charset="0"/>
              </a:rPr>
              <a:t>Aire de proceso</a:t>
            </a:r>
            <a:r>
              <a:rPr lang="es-ES" sz="1600" dirty="0" smtClean="0">
                <a:latin typeface="Arial" charset="0"/>
              </a:rPr>
              <a:t>.</a:t>
            </a:r>
            <a:endParaRPr lang="es-ES" sz="1600" dirty="0">
              <a:latin typeface="Arial" charset="0"/>
            </a:endParaRPr>
          </a:p>
        </p:txBody>
      </p:sp>
      <p:sp>
        <p:nvSpPr>
          <p:cNvPr id="11" name="Rectangle 18"/>
          <p:cNvSpPr>
            <a:spLocks noChangeArrowheads="1"/>
          </p:cNvSpPr>
          <p:nvPr/>
        </p:nvSpPr>
        <p:spPr bwMode="auto">
          <a:xfrm>
            <a:off x="4807024" y="4819218"/>
            <a:ext cx="28613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7. </a:t>
            </a:r>
            <a:r>
              <a:rPr lang="es-ES" sz="1400" b="0" dirty="0" smtClean="0">
                <a:solidFill>
                  <a:schemeClr val="tx1"/>
                </a:solidFill>
                <a:latin typeface="Arial" charset="0"/>
              </a:rPr>
              <a:t>Gases de proceso</a:t>
            </a:r>
            <a:r>
              <a:rPr lang="es-ES" sz="1600" dirty="0" smtClean="0">
                <a:latin typeface="Arial" charset="0"/>
              </a:rPr>
              <a:t>.</a:t>
            </a:r>
            <a:endParaRPr lang="es-ES" sz="1600" dirty="0">
              <a:latin typeface="Arial"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vol="80000">
                <p:cTn id="13" fill="hold" display="0">
                  <p:stCondLst>
                    <p:cond delay="indefinite"/>
                  </p:stCondLst>
                </p:cTn>
                <p:tgtEl>
                  <p:spTgt spid="10"/>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Luis\Pictures\Combustion cascarilla\201111A0\04112011812.jpg">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0826" y="2720727"/>
            <a:ext cx="3763622" cy="21150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2"/>
          <p:cNvSpPr>
            <a:spLocks noChangeArrowheads="1"/>
          </p:cNvSpPr>
          <p:nvPr/>
        </p:nvSpPr>
        <p:spPr bwMode="auto">
          <a:xfrm>
            <a:off x="2233092" y="5137447"/>
            <a:ext cx="47151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sz="1400" dirty="0" smtClean="0">
                <a:solidFill>
                  <a:schemeClr val="tx1"/>
                </a:solidFill>
                <a:latin typeface="Arial" charset="0"/>
              </a:rPr>
              <a:t>Figura 5.</a:t>
            </a:r>
            <a:r>
              <a:rPr lang="es-ES" sz="1400" b="0" dirty="0" smtClean="0">
                <a:solidFill>
                  <a:schemeClr val="tx1"/>
                </a:solidFill>
                <a:latin typeface="Arial" charset="0"/>
              </a:rPr>
              <a:t> </a:t>
            </a:r>
            <a:r>
              <a:rPr lang="es-ES" sz="1400" b="0" dirty="0">
                <a:solidFill>
                  <a:schemeClr val="tx1"/>
                </a:solidFill>
                <a:latin typeface="Arial" charset="0"/>
              </a:rPr>
              <a:t>Pruebas de combustión de cascarilla de arroz.</a:t>
            </a:r>
          </a:p>
        </p:txBody>
      </p:sp>
      <p:sp>
        <p:nvSpPr>
          <p:cNvPr id="6" name="Text Box 14"/>
          <p:cNvSpPr txBox="1">
            <a:spLocks noChangeArrowheads="1"/>
          </p:cNvSpPr>
          <p:nvPr/>
        </p:nvSpPr>
        <p:spPr bwMode="auto">
          <a:xfrm>
            <a:off x="1169988" y="685800"/>
            <a:ext cx="7073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n-US" sz="2000" dirty="0" smtClean="0">
                <a:latin typeface="Arial" charset="0"/>
              </a:rPr>
              <a:t>PRUEBAS DE COMBUSTIÓN</a:t>
            </a:r>
            <a:endParaRPr lang="es-ES" sz="2000" dirty="0">
              <a:solidFill>
                <a:srgbClr val="FF0000"/>
              </a:solidFill>
              <a:latin typeface="Arial" charset="0"/>
            </a:endParaRPr>
          </a:p>
        </p:txBody>
      </p:sp>
      <p:pic>
        <p:nvPicPr>
          <p:cNvPr id="7" name="Picture 7" descr="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pic>
        <p:nvPicPr>
          <p:cNvPr id="11" name="Picture 3" descr="C:\Users\Luis\Pictures\Combustion cascarilla\201111A0\04112011814.jpg">
            <a:hlinkClick r:id="rId5" action="ppaction://hlinkfile"/>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2708920"/>
            <a:ext cx="3772990" cy="212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932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CONTENIDO</a:t>
            </a:r>
          </a:p>
        </p:txBody>
      </p:sp>
      <p:sp>
        <p:nvSpPr>
          <p:cNvPr id="3075" name="Text Box 3"/>
          <p:cNvSpPr txBox="1">
            <a:spLocks noChangeArrowheads="1"/>
          </p:cNvSpPr>
          <p:nvPr/>
        </p:nvSpPr>
        <p:spPr bwMode="auto">
          <a:xfrm>
            <a:off x="971550" y="1628775"/>
            <a:ext cx="5400675"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l" eaLnBrk="1" hangingPunct="1"/>
            <a:r>
              <a:rPr lang="es-ES" sz="1800" b="0" dirty="0">
                <a:solidFill>
                  <a:schemeClr val="tx1"/>
                </a:solidFill>
                <a:latin typeface="Arial" charset="0"/>
              </a:rPr>
              <a:t>RESUMEN</a:t>
            </a:r>
          </a:p>
          <a:p>
            <a:pPr algn="l" eaLnBrk="1" hangingPunct="1"/>
            <a:r>
              <a:rPr lang="es-ES" sz="1800" b="0" dirty="0" smtClean="0">
                <a:solidFill>
                  <a:schemeClr val="tx1"/>
                </a:solidFill>
                <a:latin typeface="Arial" charset="0"/>
              </a:rPr>
              <a:t>INTRODUCCI</a:t>
            </a:r>
            <a:r>
              <a:rPr lang="en-US" sz="1800" b="0" dirty="0" smtClean="0">
                <a:solidFill>
                  <a:schemeClr val="tx1"/>
                </a:solidFill>
                <a:latin typeface="Arial" charset="0"/>
              </a:rPr>
              <a:t>Ó</a:t>
            </a:r>
            <a:r>
              <a:rPr lang="es-ES" sz="1800" b="0" dirty="0" smtClean="0">
                <a:solidFill>
                  <a:schemeClr val="tx1"/>
                </a:solidFill>
                <a:latin typeface="Arial" charset="0"/>
              </a:rPr>
              <a:t>N</a:t>
            </a:r>
            <a:endParaRPr lang="es-ES" sz="1800" b="0" dirty="0">
              <a:solidFill>
                <a:schemeClr val="tx1"/>
              </a:solidFill>
              <a:latin typeface="Arial" charset="0"/>
            </a:endParaRPr>
          </a:p>
          <a:p>
            <a:pPr algn="l" eaLnBrk="1" hangingPunct="1">
              <a:buFontTx/>
              <a:buAutoNum type="arabicPeriod"/>
            </a:pPr>
            <a:r>
              <a:rPr lang="es-ES" sz="1800" b="0" dirty="0">
                <a:solidFill>
                  <a:schemeClr val="tx1"/>
                </a:solidFill>
                <a:latin typeface="Arial" charset="0"/>
              </a:rPr>
              <a:t>Antecedentes</a:t>
            </a:r>
          </a:p>
          <a:p>
            <a:pPr algn="l" eaLnBrk="1" hangingPunct="1">
              <a:buFontTx/>
              <a:buAutoNum type="arabicPeriod"/>
            </a:pPr>
            <a:r>
              <a:rPr lang="es-ES" sz="1800" b="0" dirty="0">
                <a:solidFill>
                  <a:schemeClr val="tx1"/>
                </a:solidFill>
                <a:latin typeface="Arial" charset="0"/>
              </a:rPr>
              <a:t>Definición del problema</a:t>
            </a:r>
          </a:p>
          <a:p>
            <a:pPr algn="l" eaLnBrk="1" hangingPunct="1">
              <a:buFontTx/>
              <a:buAutoNum type="arabicPeriod"/>
            </a:pPr>
            <a:r>
              <a:rPr lang="es-ES" sz="1800" b="0" dirty="0">
                <a:solidFill>
                  <a:schemeClr val="tx1"/>
                </a:solidFill>
                <a:latin typeface="Arial" charset="0"/>
              </a:rPr>
              <a:t>Objetivo general</a:t>
            </a:r>
          </a:p>
          <a:p>
            <a:pPr algn="l" eaLnBrk="1" hangingPunct="1">
              <a:buFontTx/>
              <a:buAutoNum type="arabicPeriod"/>
            </a:pPr>
            <a:r>
              <a:rPr lang="es-ES" sz="1800" b="0" dirty="0">
                <a:solidFill>
                  <a:schemeClr val="tx1"/>
                </a:solidFill>
                <a:latin typeface="Arial" charset="0"/>
              </a:rPr>
              <a:t>Fundamentos teóricos</a:t>
            </a:r>
          </a:p>
          <a:p>
            <a:pPr algn="l" eaLnBrk="1" hangingPunct="1">
              <a:buFontTx/>
              <a:buAutoNum type="arabicPeriod"/>
            </a:pPr>
            <a:r>
              <a:rPr lang="es-ES" sz="1800" b="0" dirty="0">
                <a:solidFill>
                  <a:schemeClr val="tx1"/>
                </a:solidFill>
                <a:latin typeface="Arial" charset="0"/>
              </a:rPr>
              <a:t>Parte experimental</a:t>
            </a:r>
          </a:p>
          <a:p>
            <a:pPr algn="l" eaLnBrk="1" hangingPunct="1">
              <a:buFontTx/>
              <a:buAutoNum type="arabicPeriod"/>
            </a:pPr>
            <a:r>
              <a:rPr lang="es-ES" sz="1800" b="0" dirty="0">
                <a:solidFill>
                  <a:schemeClr val="tx1"/>
                </a:solidFill>
                <a:latin typeface="Arial" charset="0"/>
              </a:rPr>
              <a:t>Resultados obtenidos</a:t>
            </a:r>
          </a:p>
          <a:p>
            <a:pPr algn="l" eaLnBrk="1" hangingPunct="1">
              <a:buFontTx/>
              <a:buAutoNum type="arabicPeriod"/>
            </a:pPr>
            <a:r>
              <a:rPr lang="es-ES" sz="1800" b="0" dirty="0">
                <a:solidFill>
                  <a:schemeClr val="tx1"/>
                </a:solidFill>
                <a:latin typeface="Arial" charset="0"/>
              </a:rPr>
              <a:t>Análisis de los resultados</a:t>
            </a:r>
          </a:p>
          <a:p>
            <a:pPr algn="l" eaLnBrk="1" hangingPunct="1">
              <a:buFontTx/>
              <a:buAutoNum type="arabicPeriod"/>
            </a:pPr>
            <a:r>
              <a:rPr lang="es-ES" sz="1800" b="0" dirty="0">
                <a:solidFill>
                  <a:schemeClr val="tx1"/>
                </a:solidFill>
                <a:latin typeface="Arial" charset="0"/>
              </a:rPr>
              <a:t>Conclusiones</a:t>
            </a:r>
          </a:p>
          <a:p>
            <a:pPr algn="l" eaLnBrk="1" hangingPunct="1"/>
            <a:r>
              <a:rPr lang="es-ES" sz="1800" b="0" dirty="0">
                <a:solidFill>
                  <a:schemeClr val="tx1"/>
                </a:solidFill>
                <a:latin typeface="Arial" charset="0"/>
              </a:rPr>
              <a:t>       REFERENCIAS </a:t>
            </a:r>
            <a:r>
              <a:rPr lang="es-ES" sz="1800" b="0" dirty="0" smtClean="0">
                <a:solidFill>
                  <a:schemeClr val="tx1"/>
                </a:solidFill>
                <a:latin typeface="Arial" charset="0"/>
              </a:rPr>
              <a:t>BIBLIOGRÁFICAS </a:t>
            </a:r>
            <a:endParaRPr lang="es-ES" sz="1800" b="0" dirty="0">
              <a:solidFill>
                <a:schemeClr val="tx1"/>
              </a:solidFill>
              <a:latin typeface="Arial" charset="0"/>
            </a:endParaRPr>
          </a:p>
        </p:txBody>
      </p:sp>
      <p:sp>
        <p:nvSpPr>
          <p:cNvPr id="3076" name="Line 6"/>
          <p:cNvSpPr>
            <a:spLocks noChangeShapeType="1"/>
          </p:cNvSpPr>
          <p:nvPr/>
        </p:nvSpPr>
        <p:spPr bwMode="auto">
          <a:xfrm>
            <a:off x="990600" y="1143000"/>
            <a:ext cx="179388" cy="1793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307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pic>
        <p:nvPicPr>
          <p:cNvPr id="307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762000" y="609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2400">
              <a:latin typeface="Arial" charset="0"/>
            </a:endParaRPr>
          </a:p>
        </p:txBody>
      </p:sp>
      <p:sp>
        <p:nvSpPr>
          <p:cNvPr id="22531" name="Rectangle 6"/>
          <p:cNvSpPr>
            <a:spLocks noChangeArrowheads="1"/>
          </p:cNvSpPr>
          <p:nvPr/>
        </p:nvSpPr>
        <p:spPr bwMode="auto">
          <a:xfrm>
            <a:off x="424338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2532" name="Rectangle 7"/>
          <p:cNvSpPr>
            <a:spLocks noChangeArrowheads="1"/>
          </p:cNvSpPr>
          <p:nvPr/>
        </p:nvSpPr>
        <p:spPr bwMode="auto">
          <a:xfrm>
            <a:off x="414813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2533" name="Rectangle 8"/>
          <p:cNvSpPr>
            <a:spLocks noChangeArrowheads="1"/>
          </p:cNvSpPr>
          <p:nvPr/>
        </p:nvSpPr>
        <p:spPr bwMode="auto">
          <a:xfrm>
            <a:off x="4062413"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2534" name="Rectangle 9"/>
          <p:cNvSpPr>
            <a:spLocks noChangeArrowheads="1"/>
          </p:cNvSpPr>
          <p:nvPr/>
        </p:nvSpPr>
        <p:spPr bwMode="auto">
          <a:xfrm>
            <a:off x="4176713"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2535" name="Rectangle 10"/>
          <p:cNvSpPr>
            <a:spLocks noChangeArrowheads="1"/>
          </p:cNvSpPr>
          <p:nvPr/>
        </p:nvSpPr>
        <p:spPr bwMode="auto">
          <a:xfrm>
            <a:off x="3910013"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2536" name="Rectangle 13"/>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2537"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253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2"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6. RESULTADOS OBTENIDOS</a:t>
            </a:r>
          </a:p>
        </p:txBody>
      </p:sp>
      <p:graphicFrame>
        <p:nvGraphicFramePr>
          <p:cNvPr id="2" name="1 Tabla"/>
          <p:cNvGraphicFramePr>
            <a:graphicFrameLocks noGrp="1"/>
          </p:cNvGraphicFramePr>
          <p:nvPr>
            <p:extLst>
              <p:ext uri="{D42A27DB-BD31-4B8C-83A1-F6EECF244321}">
                <p14:modId xmlns:p14="http://schemas.microsoft.com/office/powerpoint/2010/main" val="3427225147"/>
              </p:ext>
            </p:extLst>
          </p:nvPr>
        </p:nvGraphicFramePr>
        <p:xfrm>
          <a:off x="2699791" y="1971720"/>
          <a:ext cx="3312369" cy="4635808"/>
        </p:xfrm>
        <a:graphic>
          <a:graphicData uri="http://schemas.openxmlformats.org/drawingml/2006/table">
            <a:tbl>
              <a:tblPr firstRow="1" firstCol="1" bandRow="1">
                <a:tableStyleId>{5940675A-B579-460E-94D1-54222C63F5DA}</a:tableStyleId>
              </a:tblPr>
              <a:tblGrid>
                <a:gridCol w="405973"/>
                <a:gridCol w="405973"/>
                <a:gridCol w="655093"/>
                <a:gridCol w="655093"/>
                <a:gridCol w="636638"/>
                <a:gridCol w="553599"/>
              </a:tblGrid>
              <a:tr h="477496">
                <a:tc rowSpan="2">
                  <a:txBody>
                    <a:bodyPr/>
                    <a:lstStyle/>
                    <a:p>
                      <a:pPr algn="ctr">
                        <a:spcAft>
                          <a:spcPts val="0"/>
                        </a:spcAft>
                      </a:pPr>
                      <a:r>
                        <a:rPr lang="es-ES" sz="800" b="1" dirty="0">
                          <a:effectLst/>
                          <a:latin typeface="Arial" pitchFamily="34" charset="0"/>
                          <a:cs typeface="Arial" pitchFamily="34" charset="0"/>
                        </a:rPr>
                        <a:t>Orden</a:t>
                      </a:r>
                      <a:endParaRPr lang="es-EC" sz="800" b="1" dirty="0">
                        <a:effectLst/>
                        <a:latin typeface="Arial" pitchFamily="34" charset="0"/>
                        <a:ea typeface="Times New Roman"/>
                        <a:cs typeface="Arial" pitchFamily="34" charset="0"/>
                      </a:endParaRPr>
                    </a:p>
                  </a:txBody>
                  <a:tcPr marL="27030" marR="27030" marT="0" marB="0" anchor="ctr"/>
                </a:tc>
                <a:tc rowSpan="2">
                  <a:txBody>
                    <a:bodyPr/>
                    <a:lstStyle/>
                    <a:p>
                      <a:pPr algn="ctr">
                        <a:spcAft>
                          <a:spcPts val="0"/>
                        </a:spcAft>
                      </a:pPr>
                      <a:r>
                        <a:rPr lang="es-ES" sz="800" b="1" dirty="0">
                          <a:effectLst/>
                          <a:latin typeface="Arial" pitchFamily="34" charset="0"/>
                          <a:cs typeface="Arial" pitchFamily="34" charset="0"/>
                        </a:rPr>
                        <a:t>Hora         (</a:t>
                      </a:r>
                      <a:r>
                        <a:rPr lang="es-ES" sz="800" b="1" dirty="0" err="1">
                          <a:effectLst/>
                          <a:latin typeface="Arial" pitchFamily="34" charset="0"/>
                          <a:cs typeface="Arial" pitchFamily="34" charset="0"/>
                        </a:rPr>
                        <a:t>hr</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7030" marR="27030" marT="0" marB="0" anchor="ctr"/>
                </a:tc>
                <a:tc>
                  <a:txBody>
                    <a:bodyPr/>
                    <a:lstStyle/>
                    <a:p>
                      <a:pPr algn="ctr">
                        <a:spcAft>
                          <a:spcPts val="0"/>
                        </a:spcAft>
                      </a:pPr>
                      <a:r>
                        <a:rPr lang="es-ES" sz="800" b="1" dirty="0">
                          <a:effectLst/>
                          <a:latin typeface="Arial" pitchFamily="34" charset="0"/>
                          <a:cs typeface="Arial" pitchFamily="34" charset="0"/>
                        </a:rPr>
                        <a:t>Tiempo       (t)</a:t>
                      </a:r>
                      <a:endParaRPr lang="es-EC" sz="800" b="1" dirty="0">
                        <a:effectLst/>
                        <a:latin typeface="Arial" pitchFamily="34" charset="0"/>
                        <a:ea typeface="Times New Roman"/>
                        <a:cs typeface="Arial" pitchFamily="34" charset="0"/>
                      </a:endParaRPr>
                    </a:p>
                  </a:txBody>
                  <a:tcPr marL="27030" marR="27030" marT="0" marB="0" anchor="ctr"/>
                </a:tc>
                <a:tc>
                  <a:txBody>
                    <a:bodyPr/>
                    <a:lstStyle/>
                    <a:p>
                      <a:pPr algn="ctr">
                        <a:spcAft>
                          <a:spcPts val="0"/>
                        </a:spcAft>
                      </a:pPr>
                      <a:r>
                        <a:rPr lang="es-ES" sz="800" b="1" dirty="0">
                          <a:effectLst/>
                          <a:latin typeface="Arial" pitchFamily="34" charset="0"/>
                          <a:cs typeface="Arial" pitchFamily="34" charset="0"/>
                        </a:rPr>
                        <a:t>Velocidad del aire externo    (</a:t>
                      </a:r>
                      <a:r>
                        <a:rPr lang="es-ES" sz="800" b="1" dirty="0" err="1">
                          <a:effectLst/>
                          <a:latin typeface="Arial" pitchFamily="34" charset="0"/>
                          <a:cs typeface="Arial" pitchFamily="34" charset="0"/>
                        </a:rPr>
                        <a:t>Vw</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7030" marR="27030" marT="0" marB="0" anchor="b"/>
                </a:tc>
                <a:tc>
                  <a:txBody>
                    <a:bodyPr/>
                    <a:lstStyle/>
                    <a:p>
                      <a:pPr algn="ctr">
                        <a:spcAft>
                          <a:spcPts val="0"/>
                        </a:spcAft>
                      </a:pPr>
                      <a:r>
                        <a:rPr lang="es-ES" sz="800" b="1" dirty="0">
                          <a:effectLst/>
                          <a:latin typeface="Arial" pitchFamily="34" charset="0"/>
                          <a:cs typeface="Arial" pitchFamily="34" charset="0"/>
                        </a:rPr>
                        <a:t>Temperatura ambiente    (Ta)</a:t>
                      </a:r>
                      <a:endParaRPr lang="es-EC" sz="800" b="1" dirty="0">
                        <a:effectLst/>
                        <a:latin typeface="Arial" pitchFamily="34" charset="0"/>
                        <a:ea typeface="Times New Roman"/>
                        <a:cs typeface="Arial" pitchFamily="34" charset="0"/>
                      </a:endParaRPr>
                    </a:p>
                  </a:txBody>
                  <a:tcPr marL="27030" marR="27030" marT="0" marB="0" anchor="ctr"/>
                </a:tc>
                <a:tc>
                  <a:txBody>
                    <a:bodyPr/>
                    <a:lstStyle/>
                    <a:p>
                      <a:pPr algn="ctr">
                        <a:spcAft>
                          <a:spcPts val="0"/>
                        </a:spcAft>
                      </a:pPr>
                      <a:r>
                        <a:rPr lang="es-ES" sz="800" b="1">
                          <a:effectLst/>
                          <a:latin typeface="Arial" pitchFamily="34" charset="0"/>
                          <a:cs typeface="Arial" pitchFamily="34" charset="0"/>
                        </a:rPr>
                        <a:t>Humedad relativa  (HR)</a:t>
                      </a:r>
                      <a:endParaRPr lang="es-EC" sz="800" b="1">
                        <a:effectLst/>
                        <a:latin typeface="Arial" pitchFamily="34" charset="0"/>
                        <a:ea typeface="Times New Roman"/>
                        <a:cs typeface="Arial" pitchFamily="34" charset="0"/>
                      </a:endParaRPr>
                    </a:p>
                  </a:txBody>
                  <a:tcPr marL="27030" marR="27030" marT="0" marB="0" anchor="ctr"/>
                </a:tc>
              </a:tr>
              <a:tr h="129629">
                <a:tc vMerge="1">
                  <a:txBody>
                    <a:bodyPr/>
                    <a:lstStyle/>
                    <a:p>
                      <a:endParaRPr lang="es-EC"/>
                    </a:p>
                  </a:txBody>
                  <a:tcPr/>
                </a:tc>
                <a:tc vMerge="1">
                  <a:txBody>
                    <a:bodyPr/>
                    <a:lstStyle/>
                    <a:p>
                      <a:endParaRPr lang="es-EC"/>
                    </a:p>
                  </a:txBody>
                  <a:tcPr/>
                </a:tc>
                <a:tc>
                  <a:txBody>
                    <a:bodyPr/>
                    <a:lstStyle/>
                    <a:p>
                      <a:pPr algn="ctr">
                        <a:spcAft>
                          <a:spcPts val="0"/>
                        </a:spcAft>
                      </a:pPr>
                      <a:r>
                        <a:rPr lang="es-ES" sz="800" b="1">
                          <a:effectLst/>
                          <a:latin typeface="Arial" pitchFamily="34" charset="0"/>
                          <a:cs typeface="Arial" pitchFamily="34" charset="0"/>
                        </a:rPr>
                        <a:t>min</a:t>
                      </a:r>
                      <a:endParaRPr lang="es-EC" sz="800" b="1">
                        <a:effectLst/>
                        <a:latin typeface="Arial" pitchFamily="34" charset="0"/>
                        <a:ea typeface="Times New Roman"/>
                        <a:cs typeface="Arial" pitchFamily="34" charset="0"/>
                      </a:endParaRPr>
                    </a:p>
                  </a:txBody>
                  <a:tcPr marL="27030" marR="27030" marT="0" marB="0" anchor="b"/>
                </a:tc>
                <a:tc>
                  <a:txBody>
                    <a:bodyPr/>
                    <a:lstStyle/>
                    <a:p>
                      <a:pPr algn="ctr">
                        <a:spcAft>
                          <a:spcPts val="0"/>
                        </a:spcAft>
                      </a:pPr>
                      <a:r>
                        <a:rPr lang="es-ES" sz="800" b="1" dirty="0" smtClean="0">
                          <a:effectLst/>
                          <a:latin typeface="Arial" pitchFamily="34" charset="0"/>
                          <a:ea typeface="+mn-ea"/>
                          <a:cs typeface="Arial" pitchFamily="34" charset="0"/>
                        </a:rPr>
                        <a:t>m</a:t>
                      </a:r>
                      <a:r>
                        <a:rPr lang="en-US" sz="800" b="1" dirty="0" smtClean="0">
                          <a:effectLst/>
                          <a:latin typeface="Arial" pitchFamily="34" charset="0"/>
                          <a:ea typeface="+mn-ea"/>
                          <a:cs typeface="Arial" pitchFamily="34" charset="0"/>
                        </a:rPr>
                        <a:t>/s</a:t>
                      </a:r>
                      <a:endParaRPr lang="es-EC" sz="800" b="1" dirty="0">
                        <a:effectLst/>
                        <a:latin typeface="Arial" pitchFamily="34" charset="0"/>
                        <a:ea typeface="Times New Roman"/>
                        <a:cs typeface="Arial" pitchFamily="34" charset="0"/>
                      </a:endParaRPr>
                    </a:p>
                  </a:txBody>
                  <a:tcPr marL="27030" marR="27030" marT="0" marB="0" anchor="b"/>
                </a:tc>
                <a:tc>
                  <a:txBody>
                    <a:bodyPr/>
                    <a:lstStyle/>
                    <a:p>
                      <a:pPr algn="ctr">
                        <a:spcAft>
                          <a:spcPts val="0"/>
                        </a:spcAft>
                      </a:pPr>
                      <a:r>
                        <a:rPr lang="es-ES" sz="800" b="1" dirty="0">
                          <a:effectLst/>
                          <a:latin typeface="Arial" pitchFamily="34" charset="0"/>
                          <a:cs typeface="Arial" pitchFamily="34" charset="0"/>
                        </a:rPr>
                        <a:t>°C</a:t>
                      </a:r>
                      <a:endParaRPr lang="es-EC" sz="800" b="1" dirty="0">
                        <a:effectLst/>
                        <a:latin typeface="Arial" pitchFamily="34" charset="0"/>
                        <a:ea typeface="Times New Roman"/>
                        <a:cs typeface="Arial" pitchFamily="34" charset="0"/>
                      </a:endParaRPr>
                    </a:p>
                  </a:txBody>
                  <a:tcPr marL="27030" marR="27030" marT="0" marB="0" anchor="b"/>
                </a:tc>
                <a:tc>
                  <a:txBody>
                    <a:bodyPr/>
                    <a:lstStyle/>
                    <a:p>
                      <a:pPr algn="ctr">
                        <a:spcAft>
                          <a:spcPts val="0"/>
                        </a:spcAft>
                      </a:pP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8:10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0,60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19,5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73</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8:20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20,3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71</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8:30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0,65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19,7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67</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4</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8:40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0,68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22,7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42</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8:50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50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1,20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26,0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38</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6</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9:00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0,71</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26,4</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36</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9:10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70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0,82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27,5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35</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9:20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80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46</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9</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9:30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90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0,96</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21,9</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46</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1,09</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25,5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46</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27,5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37</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10:50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150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0,91</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27,7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37</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11:40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29,8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32</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14</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11:50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29,7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30</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12:00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29,7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25</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16</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12:50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270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0,85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31,6</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26</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13:00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280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0,91</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32,6</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28</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13:30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1,03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31</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19</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14:00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35</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14:30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370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0,94</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43</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15:00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0,96</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44</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22</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15:30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0,94</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45</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16:00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470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46</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24</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16:30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510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47</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17:00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540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48</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26</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17:30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570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0,88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50</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27</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17:40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610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0,96</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21,5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53</a:t>
                      </a:r>
                      <a:endParaRPr lang="es-EC" sz="800">
                        <a:effectLst/>
                        <a:latin typeface="Arial" pitchFamily="34" charset="0"/>
                        <a:ea typeface="Times New Roman"/>
                        <a:cs typeface="Arial" pitchFamily="34" charset="0"/>
                      </a:endParaRPr>
                    </a:p>
                  </a:txBody>
                  <a:tcPr marL="27030" marR="27030" marT="0" marB="0" anchor="b"/>
                </a:tc>
              </a:tr>
              <a:tr h="129629">
                <a:tc>
                  <a:txBody>
                    <a:bodyPr/>
                    <a:lstStyle/>
                    <a:p>
                      <a:pPr algn="r">
                        <a:spcAft>
                          <a:spcPts val="0"/>
                        </a:spcAft>
                      </a:pPr>
                      <a:r>
                        <a:rPr lang="es-ES" sz="800">
                          <a:effectLst/>
                          <a:latin typeface="Arial" pitchFamily="34" charset="0"/>
                          <a:cs typeface="Arial" pitchFamily="34" charset="0"/>
                        </a:rPr>
                        <a:t>28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17:50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620</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0,98</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21,5</a:t>
                      </a:r>
                      <a:endParaRPr lang="es-EC" sz="80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a:effectLst/>
                          <a:latin typeface="Arial" pitchFamily="34" charset="0"/>
                          <a:cs typeface="Arial" pitchFamily="34" charset="0"/>
                        </a:rPr>
                        <a:t>54</a:t>
                      </a:r>
                      <a:endParaRPr lang="es-EC" sz="800">
                        <a:effectLst/>
                        <a:latin typeface="Arial" pitchFamily="34" charset="0"/>
                        <a:ea typeface="Times New Roman"/>
                        <a:cs typeface="Arial" pitchFamily="34" charset="0"/>
                      </a:endParaRPr>
                    </a:p>
                  </a:txBody>
                  <a:tcPr marL="27030" marR="27030" marT="0" marB="0" anchor="b"/>
                </a:tc>
              </a:tr>
              <a:tr h="129629">
                <a:tc gridSpan="3">
                  <a:txBody>
                    <a:bodyPr/>
                    <a:lstStyle/>
                    <a:p>
                      <a:pPr>
                        <a:spcAft>
                          <a:spcPts val="0"/>
                        </a:spcAft>
                      </a:pPr>
                      <a:r>
                        <a:rPr lang="es-ES" sz="800" b="1" dirty="0">
                          <a:effectLst/>
                          <a:latin typeface="Arial" pitchFamily="34" charset="0"/>
                          <a:cs typeface="Arial" pitchFamily="34" charset="0"/>
                        </a:rPr>
                        <a:t>PROMEDIO</a:t>
                      </a:r>
                      <a:endParaRPr lang="es-EC" sz="800" b="1" dirty="0">
                        <a:effectLst/>
                        <a:latin typeface="Arial" pitchFamily="34" charset="0"/>
                        <a:ea typeface="Times New Roman"/>
                        <a:cs typeface="Arial" pitchFamily="34" charset="0"/>
                      </a:endParaRPr>
                    </a:p>
                  </a:txBody>
                  <a:tcPr marL="27030" marR="27030"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0,92</a:t>
                      </a:r>
                      <a:endParaRPr lang="es-EC" sz="800" b="1">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b="1">
                          <a:effectLst/>
                          <a:latin typeface="Arial" pitchFamily="34" charset="0"/>
                          <a:cs typeface="Arial" pitchFamily="34" charset="0"/>
                        </a:rPr>
                        <a:t>25,48</a:t>
                      </a:r>
                      <a:endParaRPr lang="es-EC" sz="800" b="1">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b="1">
                          <a:effectLst/>
                          <a:latin typeface="Arial" pitchFamily="34" charset="0"/>
                          <a:cs typeface="Arial" pitchFamily="34" charset="0"/>
                        </a:rPr>
                        <a:t>43,25</a:t>
                      </a:r>
                      <a:endParaRPr lang="es-EC" sz="800" b="1">
                        <a:effectLst/>
                        <a:latin typeface="Arial" pitchFamily="34" charset="0"/>
                        <a:ea typeface="Times New Roman"/>
                        <a:cs typeface="Arial" pitchFamily="34" charset="0"/>
                      </a:endParaRPr>
                    </a:p>
                  </a:txBody>
                  <a:tcPr marL="27030" marR="27030" marT="0" marB="0" anchor="b"/>
                </a:tc>
              </a:tr>
              <a:tr h="129629">
                <a:tc gridSpan="3">
                  <a:txBody>
                    <a:bodyPr/>
                    <a:lstStyle/>
                    <a:p>
                      <a:pPr>
                        <a:spcAft>
                          <a:spcPts val="0"/>
                        </a:spcAft>
                      </a:pPr>
                      <a:r>
                        <a:rPr lang="es-ES" sz="800" b="1" dirty="0">
                          <a:effectLst/>
                          <a:latin typeface="Arial" pitchFamily="34" charset="0"/>
                          <a:cs typeface="Arial" pitchFamily="34" charset="0"/>
                        </a:rPr>
                        <a:t>VALOR MÁXIMO</a:t>
                      </a:r>
                      <a:endParaRPr lang="es-EC" sz="800" b="1" dirty="0">
                        <a:effectLst/>
                        <a:latin typeface="Arial" pitchFamily="34" charset="0"/>
                        <a:ea typeface="Times New Roman"/>
                        <a:cs typeface="Arial" pitchFamily="34" charset="0"/>
                      </a:endParaRPr>
                    </a:p>
                  </a:txBody>
                  <a:tcPr marL="27030" marR="27030"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1,20</a:t>
                      </a:r>
                      <a:endParaRPr lang="es-EC" sz="800" b="1">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b="1">
                          <a:effectLst/>
                          <a:latin typeface="Arial" pitchFamily="34" charset="0"/>
                          <a:cs typeface="Arial" pitchFamily="34" charset="0"/>
                        </a:rPr>
                        <a:t>32,60</a:t>
                      </a:r>
                      <a:endParaRPr lang="es-EC" sz="800" b="1">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b="1">
                          <a:effectLst/>
                          <a:latin typeface="Arial" pitchFamily="34" charset="0"/>
                          <a:cs typeface="Arial" pitchFamily="34" charset="0"/>
                        </a:rPr>
                        <a:t>73,00</a:t>
                      </a:r>
                      <a:endParaRPr lang="es-EC" sz="800" b="1">
                        <a:effectLst/>
                        <a:latin typeface="Arial" pitchFamily="34" charset="0"/>
                        <a:ea typeface="Times New Roman"/>
                        <a:cs typeface="Arial" pitchFamily="34" charset="0"/>
                      </a:endParaRPr>
                    </a:p>
                  </a:txBody>
                  <a:tcPr marL="27030" marR="27030" marT="0" marB="0" anchor="b"/>
                </a:tc>
              </a:tr>
              <a:tr h="129629">
                <a:tc gridSpan="3">
                  <a:txBody>
                    <a:bodyPr/>
                    <a:lstStyle/>
                    <a:p>
                      <a:pPr>
                        <a:spcAft>
                          <a:spcPts val="0"/>
                        </a:spcAft>
                      </a:pPr>
                      <a:r>
                        <a:rPr lang="es-ES" sz="800" b="1" dirty="0">
                          <a:effectLst/>
                          <a:latin typeface="Arial" pitchFamily="34" charset="0"/>
                          <a:cs typeface="Arial" pitchFamily="34" charset="0"/>
                        </a:rPr>
                        <a:t>VALOR MÍNIMO</a:t>
                      </a:r>
                      <a:endParaRPr lang="es-EC" sz="800" b="1" dirty="0">
                        <a:effectLst/>
                        <a:latin typeface="Arial" pitchFamily="34" charset="0"/>
                        <a:ea typeface="Times New Roman"/>
                        <a:cs typeface="Arial" pitchFamily="34" charset="0"/>
                      </a:endParaRPr>
                    </a:p>
                  </a:txBody>
                  <a:tcPr marL="27030" marR="27030"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dirty="0">
                          <a:effectLst/>
                          <a:latin typeface="Arial" pitchFamily="34" charset="0"/>
                          <a:cs typeface="Arial" pitchFamily="34" charset="0"/>
                        </a:rPr>
                        <a:t>0,60</a:t>
                      </a:r>
                      <a:endParaRPr lang="es-EC" sz="800" b="1" dirty="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b="1" dirty="0">
                          <a:effectLst/>
                          <a:latin typeface="Arial" pitchFamily="34" charset="0"/>
                          <a:cs typeface="Arial" pitchFamily="34" charset="0"/>
                        </a:rPr>
                        <a:t>19,50</a:t>
                      </a:r>
                      <a:endParaRPr lang="es-EC" sz="800" b="1" dirty="0">
                        <a:effectLst/>
                        <a:latin typeface="Arial" pitchFamily="34" charset="0"/>
                        <a:ea typeface="Times New Roman"/>
                        <a:cs typeface="Arial" pitchFamily="34" charset="0"/>
                      </a:endParaRPr>
                    </a:p>
                  </a:txBody>
                  <a:tcPr marL="27030" marR="27030" marT="0" marB="0" anchor="b"/>
                </a:tc>
                <a:tc>
                  <a:txBody>
                    <a:bodyPr/>
                    <a:lstStyle/>
                    <a:p>
                      <a:pPr algn="r">
                        <a:spcAft>
                          <a:spcPts val="0"/>
                        </a:spcAft>
                      </a:pPr>
                      <a:r>
                        <a:rPr lang="es-ES" sz="800" b="1" dirty="0">
                          <a:effectLst/>
                          <a:latin typeface="Arial" pitchFamily="34" charset="0"/>
                          <a:cs typeface="Arial" pitchFamily="34" charset="0"/>
                        </a:rPr>
                        <a:t>25,00</a:t>
                      </a:r>
                      <a:endParaRPr lang="es-EC" sz="800" b="1" dirty="0">
                        <a:effectLst/>
                        <a:latin typeface="Arial" pitchFamily="34" charset="0"/>
                        <a:ea typeface="Times New Roman"/>
                        <a:cs typeface="Arial" pitchFamily="34" charset="0"/>
                      </a:endParaRPr>
                    </a:p>
                  </a:txBody>
                  <a:tcPr marL="27030" marR="27030" marT="0" marB="0" anchor="b"/>
                </a:tc>
              </a:tr>
            </a:tbl>
          </a:graphicData>
        </a:graphic>
      </p:graphicFrame>
      <p:sp>
        <p:nvSpPr>
          <p:cNvPr id="14" name="Rectangle 1070"/>
          <p:cNvSpPr>
            <a:spLocks noChangeArrowheads="1"/>
          </p:cNvSpPr>
          <p:nvPr/>
        </p:nvSpPr>
        <p:spPr bwMode="auto">
          <a:xfrm>
            <a:off x="1080839" y="1475492"/>
            <a:ext cx="6947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sz="1800" dirty="0">
                <a:solidFill>
                  <a:schemeClr val="tx1"/>
                </a:solidFill>
                <a:latin typeface="Arial" charset="0"/>
              </a:rPr>
              <a:t>Tabla 1</a:t>
            </a:r>
            <a:r>
              <a:rPr lang="es-ES" sz="1800" dirty="0" smtClean="0">
                <a:solidFill>
                  <a:schemeClr val="tx1"/>
                </a:solidFill>
                <a:latin typeface="Arial" charset="0"/>
              </a:rPr>
              <a:t>: </a:t>
            </a:r>
            <a:r>
              <a:rPr lang="es-ES" sz="1800" b="0" dirty="0" smtClean="0">
                <a:solidFill>
                  <a:schemeClr val="tx1"/>
                </a:solidFill>
                <a:latin typeface="Arial" charset="0"/>
              </a:rPr>
              <a:t>Condiciones del ambiente en la ESPE-Sangolquí.</a:t>
            </a:r>
            <a:endParaRPr lang="es-ES" sz="1800" b="0"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897148874"/>
              </p:ext>
            </p:extLst>
          </p:nvPr>
        </p:nvGraphicFramePr>
        <p:xfrm>
          <a:off x="683566" y="1556798"/>
          <a:ext cx="4248474" cy="5112555"/>
        </p:xfrm>
        <a:graphic>
          <a:graphicData uri="http://schemas.openxmlformats.org/drawingml/2006/table">
            <a:tbl>
              <a:tblPr firstRow="1" firstCol="1" bandRow="1">
                <a:tableStyleId>{5940675A-B579-460E-94D1-54222C63F5DA}</a:tableStyleId>
              </a:tblPr>
              <a:tblGrid>
                <a:gridCol w="412382"/>
                <a:gridCol w="536142"/>
                <a:gridCol w="663475"/>
                <a:gridCol w="663475"/>
                <a:gridCol w="669283"/>
                <a:gridCol w="669283"/>
                <a:gridCol w="634434"/>
              </a:tblGrid>
              <a:tr h="777142">
                <a:tc rowSpan="2">
                  <a:txBody>
                    <a:bodyPr/>
                    <a:lstStyle/>
                    <a:p>
                      <a:pPr algn="ctr">
                        <a:spcAft>
                          <a:spcPts val="0"/>
                        </a:spcAft>
                      </a:pPr>
                      <a:r>
                        <a:rPr lang="es-ES" sz="800" b="1" dirty="0">
                          <a:effectLst/>
                          <a:latin typeface="Arial" pitchFamily="34" charset="0"/>
                          <a:cs typeface="Arial" pitchFamily="34" charset="0"/>
                        </a:rPr>
                        <a:t>Orden</a:t>
                      </a:r>
                      <a:endParaRPr lang="es-EC" sz="800" b="1" dirty="0">
                        <a:effectLst/>
                        <a:latin typeface="Arial" pitchFamily="34" charset="0"/>
                        <a:ea typeface="Times New Roman"/>
                        <a:cs typeface="Arial" pitchFamily="34" charset="0"/>
                      </a:endParaRPr>
                    </a:p>
                  </a:txBody>
                  <a:tcPr marL="28008" marR="28008" marT="0" marB="0" anchor="ctr"/>
                </a:tc>
                <a:tc>
                  <a:txBody>
                    <a:bodyPr/>
                    <a:lstStyle/>
                    <a:p>
                      <a:pPr algn="ctr">
                        <a:spcAft>
                          <a:spcPts val="0"/>
                        </a:spcAft>
                      </a:pPr>
                      <a:r>
                        <a:rPr lang="es-ES" sz="800" b="1" dirty="0">
                          <a:effectLst/>
                          <a:latin typeface="Arial" pitchFamily="34" charset="0"/>
                          <a:cs typeface="Arial" pitchFamily="34" charset="0"/>
                        </a:rPr>
                        <a:t>Tiempo      (t)</a:t>
                      </a:r>
                      <a:endParaRPr lang="es-EC" sz="800" b="1" dirty="0">
                        <a:effectLst/>
                        <a:latin typeface="Arial" pitchFamily="34" charset="0"/>
                        <a:ea typeface="Times New Roman"/>
                        <a:cs typeface="Arial" pitchFamily="34" charset="0"/>
                      </a:endParaRPr>
                    </a:p>
                  </a:txBody>
                  <a:tcPr marL="28008" marR="28008" marT="0" marB="0" anchor="ctr"/>
                </a:tc>
                <a:tc>
                  <a:txBody>
                    <a:bodyPr/>
                    <a:lstStyle/>
                    <a:p>
                      <a:pPr algn="ctr">
                        <a:spcAft>
                          <a:spcPts val="0"/>
                        </a:spcAft>
                      </a:pPr>
                      <a:r>
                        <a:rPr lang="es-ES" sz="800" b="1" dirty="0">
                          <a:effectLst/>
                          <a:latin typeface="Arial" pitchFamily="34" charset="0"/>
                          <a:cs typeface="Arial" pitchFamily="34" charset="0"/>
                        </a:rPr>
                        <a:t>Peso de cascarilla         (M)</a:t>
                      </a:r>
                      <a:endParaRPr lang="es-EC" sz="800" b="1" dirty="0">
                        <a:effectLst/>
                        <a:latin typeface="Arial" pitchFamily="34" charset="0"/>
                        <a:ea typeface="Times New Roman"/>
                        <a:cs typeface="Arial" pitchFamily="34" charset="0"/>
                      </a:endParaRPr>
                    </a:p>
                  </a:txBody>
                  <a:tcPr marL="28008" marR="28008" marT="0" marB="0" anchor="ctr"/>
                </a:tc>
                <a:tc>
                  <a:txBody>
                    <a:bodyPr/>
                    <a:lstStyle/>
                    <a:p>
                      <a:pPr algn="ctr">
                        <a:spcAft>
                          <a:spcPts val="0"/>
                        </a:spcAft>
                      </a:pPr>
                      <a:r>
                        <a:rPr lang="es-ES" sz="800" b="1" dirty="0">
                          <a:effectLst/>
                          <a:latin typeface="Arial" pitchFamily="34" charset="0"/>
                          <a:cs typeface="Arial" pitchFamily="34" charset="0"/>
                        </a:rPr>
                        <a:t>Tiempo de alimentación                 (</a:t>
                      </a:r>
                      <a:r>
                        <a:rPr lang="es-ES" sz="800" b="1" dirty="0" err="1">
                          <a:effectLst/>
                          <a:latin typeface="Arial" pitchFamily="34" charset="0"/>
                          <a:cs typeface="Arial" pitchFamily="34" charset="0"/>
                        </a:rPr>
                        <a:t>ta</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8008" marR="28008" marT="0" marB="0" anchor="ctr"/>
                </a:tc>
                <a:tc>
                  <a:txBody>
                    <a:bodyPr/>
                    <a:lstStyle/>
                    <a:p>
                      <a:pPr algn="ctr">
                        <a:spcAft>
                          <a:spcPts val="0"/>
                        </a:spcAft>
                      </a:pPr>
                      <a:r>
                        <a:rPr lang="es-ES" sz="800" b="1" dirty="0">
                          <a:effectLst/>
                          <a:latin typeface="Arial" pitchFamily="34" charset="0"/>
                          <a:cs typeface="Arial" pitchFamily="34" charset="0"/>
                        </a:rPr>
                        <a:t>Masa de combustible         (mc)</a:t>
                      </a:r>
                      <a:endParaRPr lang="es-EC" sz="800" b="1" dirty="0">
                        <a:effectLst/>
                        <a:latin typeface="Arial" pitchFamily="34" charset="0"/>
                        <a:ea typeface="Times New Roman"/>
                        <a:cs typeface="Arial" pitchFamily="34" charset="0"/>
                      </a:endParaRPr>
                    </a:p>
                  </a:txBody>
                  <a:tcPr marL="28008" marR="28008" marT="0" marB="0" anchor="ctr"/>
                </a:tc>
                <a:tc>
                  <a:txBody>
                    <a:bodyPr/>
                    <a:lstStyle/>
                    <a:p>
                      <a:pPr algn="ctr">
                        <a:spcAft>
                          <a:spcPts val="0"/>
                        </a:spcAft>
                      </a:pPr>
                      <a:r>
                        <a:rPr lang="es-ES" sz="800" b="1" dirty="0">
                          <a:effectLst/>
                          <a:latin typeface="Arial" pitchFamily="34" charset="0"/>
                          <a:cs typeface="Arial" pitchFamily="34" charset="0"/>
                        </a:rPr>
                        <a:t>Numero de revoluciones (N)</a:t>
                      </a:r>
                      <a:endParaRPr lang="es-EC" sz="800" b="1" dirty="0">
                        <a:effectLst/>
                        <a:latin typeface="Arial" pitchFamily="34" charset="0"/>
                        <a:ea typeface="Times New Roman"/>
                        <a:cs typeface="Arial" pitchFamily="34" charset="0"/>
                      </a:endParaRPr>
                    </a:p>
                  </a:txBody>
                  <a:tcPr marL="28008" marR="28008" marT="0" marB="0" anchor="ctr"/>
                </a:tc>
                <a:tc>
                  <a:txBody>
                    <a:bodyPr/>
                    <a:lstStyle/>
                    <a:p>
                      <a:pPr algn="ctr">
                        <a:spcAft>
                          <a:spcPts val="0"/>
                        </a:spcAft>
                      </a:pPr>
                      <a:r>
                        <a:rPr lang="es-ES" sz="800" b="1" dirty="0">
                          <a:effectLst/>
                          <a:latin typeface="Arial" pitchFamily="34" charset="0"/>
                          <a:cs typeface="Arial" pitchFamily="34" charset="0"/>
                        </a:rPr>
                        <a:t>Frecuencia del variador de velocidad       (f)</a:t>
                      </a:r>
                      <a:endParaRPr lang="es-EC" sz="800" b="1" dirty="0">
                        <a:effectLst/>
                        <a:latin typeface="Arial" pitchFamily="34" charset="0"/>
                        <a:ea typeface="Times New Roman"/>
                        <a:cs typeface="Arial" pitchFamily="34" charset="0"/>
                      </a:endParaRPr>
                    </a:p>
                  </a:txBody>
                  <a:tcPr marL="28008" marR="28008" marT="0" marB="0" anchor="ctr"/>
                </a:tc>
              </a:tr>
              <a:tr h="149497">
                <a:tc vMerge="1">
                  <a:txBody>
                    <a:bodyPr/>
                    <a:lstStyle/>
                    <a:p>
                      <a:endParaRPr lang="es-EC"/>
                    </a:p>
                  </a:txBody>
                  <a:tcPr/>
                </a:tc>
                <a:tc>
                  <a:txBody>
                    <a:bodyPr/>
                    <a:lstStyle/>
                    <a:p>
                      <a:pPr algn="ctr">
                        <a:spcAft>
                          <a:spcPts val="0"/>
                        </a:spcAft>
                      </a:pPr>
                      <a:r>
                        <a:rPr lang="es-ES" sz="800" b="1">
                          <a:effectLst/>
                          <a:latin typeface="Arial" pitchFamily="34" charset="0"/>
                          <a:cs typeface="Arial" pitchFamily="34" charset="0"/>
                        </a:rPr>
                        <a:t>min</a:t>
                      </a:r>
                      <a:endParaRPr lang="es-EC" sz="800" b="1">
                        <a:effectLst/>
                        <a:latin typeface="Arial" pitchFamily="34" charset="0"/>
                        <a:ea typeface="Times New Roman"/>
                        <a:cs typeface="Arial" pitchFamily="34" charset="0"/>
                      </a:endParaRPr>
                    </a:p>
                  </a:txBody>
                  <a:tcPr marL="28008" marR="28008" marT="0" marB="0" anchor="ctr"/>
                </a:tc>
                <a:tc>
                  <a:txBody>
                    <a:bodyPr/>
                    <a:lstStyle/>
                    <a:p>
                      <a:pPr algn="ctr">
                        <a:spcAft>
                          <a:spcPts val="0"/>
                        </a:spcAft>
                      </a:pPr>
                      <a:r>
                        <a:rPr lang="es-ES" sz="800" b="1">
                          <a:effectLst/>
                          <a:latin typeface="Arial" pitchFamily="34" charset="0"/>
                          <a:cs typeface="Arial" pitchFamily="34" charset="0"/>
                        </a:rPr>
                        <a:t>Kg</a:t>
                      </a:r>
                      <a:endParaRPr lang="es-EC" sz="800" b="1">
                        <a:effectLst/>
                        <a:latin typeface="Arial" pitchFamily="34" charset="0"/>
                        <a:ea typeface="Times New Roman"/>
                        <a:cs typeface="Arial" pitchFamily="34" charset="0"/>
                      </a:endParaRPr>
                    </a:p>
                  </a:txBody>
                  <a:tcPr marL="28008" marR="28008" marT="0" marB="0" anchor="ctr"/>
                </a:tc>
                <a:tc>
                  <a:txBody>
                    <a:bodyPr/>
                    <a:lstStyle/>
                    <a:p>
                      <a:pPr algn="ctr">
                        <a:spcAft>
                          <a:spcPts val="0"/>
                        </a:spcAft>
                      </a:pPr>
                      <a:r>
                        <a:rPr lang="es-ES" sz="800" b="1">
                          <a:effectLst/>
                          <a:latin typeface="Arial" pitchFamily="34" charset="0"/>
                          <a:cs typeface="Arial" pitchFamily="34" charset="0"/>
                        </a:rPr>
                        <a:t>min</a:t>
                      </a:r>
                      <a:endParaRPr lang="es-EC" sz="800" b="1">
                        <a:effectLst/>
                        <a:latin typeface="Arial" pitchFamily="34" charset="0"/>
                        <a:ea typeface="Times New Roman"/>
                        <a:cs typeface="Arial" pitchFamily="34" charset="0"/>
                      </a:endParaRPr>
                    </a:p>
                  </a:txBody>
                  <a:tcPr marL="28008" marR="28008" marT="0" marB="0" anchor="b"/>
                </a:tc>
                <a:tc>
                  <a:txBody>
                    <a:bodyPr/>
                    <a:lstStyle/>
                    <a:p>
                      <a:pPr algn="ctr">
                        <a:spcAft>
                          <a:spcPts val="0"/>
                        </a:spcAft>
                      </a:pPr>
                      <a:r>
                        <a:rPr lang="es-ES" sz="800" b="1">
                          <a:effectLst/>
                          <a:latin typeface="Arial" pitchFamily="34" charset="0"/>
                          <a:cs typeface="Arial" pitchFamily="34" charset="0"/>
                        </a:rPr>
                        <a:t>Kg/h</a:t>
                      </a:r>
                      <a:endParaRPr lang="es-EC" sz="800" b="1">
                        <a:effectLst/>
                        <a:latin typeface="Arial" pitchFamily="34" charset="0"/>
                        <a:ea typeface="Times New Roman"/>
                        <a:cs typeface="Arial" pitchFamily="34" charset="0"/>
                      </a:endParaRPr>
                    </a:p>
                  </a:txBody>
                  <a:tcPr marL="28008" marR="28008" marT="0" marB="0" anchor="b"/>
                </a:tc>
                <a:tc>
                  <a:txBody>
                    <a:bodyPr/>
                    <a:lstStyle/>
                    <a:p>
                      <a:pPr algn="ctr">
                        <a:spcAft>
                          <a:spcPts val="0"/>
                        </a:spcAft>
                      </a:pPr>
                      <a:r>
                        <a:rPr lang="es-ES" sz="800" b="1">
                          <a:effectLst/>
                          <a:latin typeface="Arial" pitchFamily="34" charset="0"/>
                          <a:cs typeface="Arial" pitchFamily="34" charset="0"/>
                        </a:rPr>
                        <a:t>rpm</a:t>
                      </a:r>
                      <a:endParaRPr lang="es-EC" sz="800" b="1">
                        <a:effectLst/>
                        <a:latin typeface="Arial" pitchFamily="34" charset="0"/>
                        <a:ea typeface="Times New Roman"/>
                        <a:cs typeface="Arial" pitchFamily="34" charset="0"/>
                      </a:endParaRPr>
                    </a:p>
                  </a:txBody>
                  <a:tcPr marL="28008" marR="28008" marT="0" marB="0" anchor="b"/>
                </a:tc>
                <a:tc>
                  <a:txBody>
                    <a:bodyPr/>
                    <a:lstStyle/>
                    <a:p>
                      <a:pPr algn="ctr">
                        <a:spcAft>
                          <a:spcPts val="0"/>
                        </a:spcAft>
                      </a:pPr>
                      <a:r>
                        <a:rPr lang="es-ES" sz="800" b="1" dirty="0">
                          <a:effectLst/>
                          <a:latin typeface="Arial" pitchFamily="34" charset="0"/>
                          <a:cs typeface="Arial" pitchFamily="34" charset="0"/>
                        </a:rPr>
                        <a:t>Hz</a:t>
                      </a:r>
                      <a:endParaRPr lang="es-EC" sz="800" b="1" dirty="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3,477</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1,23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41,72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3,489</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1,22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41,87</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3,495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1,25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41,94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3,480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1,23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41,76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3,478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1,24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41,74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3,487</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1,24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41,84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8008" marR="28008" marT="0" marB="0" anchor="b"/>
                </a:tc>
              </a:tr>
              <a:tr h="149497">
                <a:tc gridSpan="3">
                  <a:txBody>
                    <a:bodyPr/>
                    <a:lstStyle/>
                    <a:p>
                      <a:pPr>
                        <a:spcAft>
                          <a:spcPts val="0"/>
                        </a:spcAft>
                      </a:pPr>
                      <a:r>
                        <a:rPr lang="es-ES" sz="800">
                          <a:effectLst/>
                          <a:latin typeface="Arial" pitchFamily="34" charset="0"/>
                          <a:cs typeface="Arial" pitchFamily="34" charset="0"/>
                        </a:rPr>
                        <a:t>PROMEDIO</a:t>
                      </a:r>
                      <a:endParaRPr lang="es-EC" sz="800">
                        <a:effectLst/>
                        <a:latin typeface="Arial" pitchFamily="34" charset="0"/>
                        <a:ea typeface="Times New Roman"/>
                        <a:cs typeface="Arial" pitchFamily="34" charset="0"/>
                      </a:endParaRPr>
                    </a:p>
                  </a:txBody>
                  <a:tcPr marL="28008" marR="28008"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a:effectLst/>
                          <a:latin typeface="Arial" pitchFamily="34" charset="0"/>
                          <a:cs typeface="Arial" pitchFamily="34" charset="0"/>
                        </a:rPr>
                        <a:t>1,24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41,81</a:t>
                      </a:r>
                      <a:endParaRPr lang="es-EC" sz="800">
                        <a:effectLst/>
                        <a:latin typeface="Arial" pitchFamily="34" charset="0"/>
                        <a:ea typeface="Times New Roman"/>
                        <a:cs typeface="Arial" pitchFamily="34" charset="0"/>
                      </a:endParaRPr>
                    </a:p>
                  </a:txBody>
                  <a:tcPr marL="28008" marR="28008" marT="0" marB="0" anchor="b"/>
                </a:tc>
                <a:tc gridSpan="2">
                  <a:txBody>
                    <a:bodyPr/>
                    <a:lstStyle/>
                    <a:p>
                      <a:pPr algn="ctr">
                        <a:spcAft>
                          <a:spcPts val="0"/>
                        </a:spcAft>
                      </a:pPr>
                      <a:r>
                        <a:rPr lang="es-ES" sz="800">
                          <a:effectLst/>
                          <a:latin typeface="Arial" pitchFamily="34" charset="0"/>
                          <a:cs typeface="Arial" pitchFamily="34" charset="0"/>
                        </a:rPr>
                        <a:t> </a:t>
                      </a:r>
                      <a:endParaRPr lang="es-EC" sz="800">
                        <a:effectLst/>
                        <a:latin typeface="Arial" pitchFamily="34" charset="0"/>
                        <a:ea typeface="Times New Roman"/>
                        <a:cs typeface="Arial" pitchFamily="34" charset="0"/>
                      </a:endParaRPr>
                    </a:p>
                  </a:txBody>
                  <a:tcPr marL="28008" marR="28008" marT="0" marB="0" anchor="b"/>
                </a:tc>
                <a:tc hMerge="1">
                  <a:txBody>
                    <a:bodyPr/>
                    <a:lstStyle/>
                    <a:p>
                      <a:endParaRPr lang="es-EC"/>
                    </a:p>
                  </a:txBody>
                  <a:tcPr/>
                </a:tc>
              </a:tr>
              <a:tr h="149497">
                <a:tc>
                  <a:txBody>
                    <a:bodyPr/>
                    <a:lstStyle/>
                    <a:p>
                      <a:pPr algn="r">
                        <a:spcAft>
                          <a:spcPts val="0"/>
                        </a:spcAft>
                      </a:pPr>
                      <a:r>
                        <a:rPr lang="es-ES" sz="800">
                          <a:effectLst/>
                          <a:latin typeface="Arial" pitchFamily="34" charset="0"/>
                          <a:cs typeface="Arial" pitchFamily="34" charset="0"/>
                        </a:rPr>
                        <a:t>7</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2,318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2,46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27,82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2,326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2,42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27,91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9</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2,330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2,49</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27,96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2,320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2,46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27,84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2,318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2,49</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27,82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2,326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2,48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27,91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8008" marR="28008" marT="0" marB="0" anchor="b"/>
                </a:tc>
              </a:tr>
              <a:tr h="149497">
                <a:tc gridSpan="3">
                  <a:txBody>
                    <a:bodyPr/>
                    <a:lstStyle/>
                    <a:p>
                      <a:pPr>
                        <a:spcAft>
                          <a:spcPts val="0"/>
                        </a:spcAft>
                      </a:pPr>
                      <a:r>
                        <a:rPr lang="es-ES" sz="800">
                          <a:effectLst/>
                          <a:latin typeface="Arial" pitchFamily="34" charset="0"/>
                          <a:cs typeface="Arial" pitchFamily="34" charset="0"/>
                        </a:rPr>
                        <a:t>PROMEDIO</a:t>
                      </a:r>
                      <a:endParaRPr lang="es-EC" sz="800">
                        <a:effectLst/>
                        <a:latin typeface="Arial" pitchFamily="34" charset="0"/>
                        <a:ea typeface="Times New Roman"/>
                        <a:cs typeface="Arial" pitchFamily="34" charset="0"/>
                      </a:endParaRPr>
                    </a:p>
                  </a:txBody>
                  <a:tcPr marL="28008" marR="28008"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a:effectLst/>
                          <a:latin typeface="Arial" pitchFamily="34" charset="0"/>
                          <a:cs typeface="Arial" pitchFamily="34" charset="0"/>
                        </a:rPr>
                        <a:t>2,47</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27,88</a:t>
                      </a:r>
                      <a:endParaRPr lang="es-EC" sz="800">
                        <a:effectLst/>
                        <a:latin typeface="Arial" pitchFamily="34" charset="0"/>
                        <a:ea typeface="Times New Roman"/>
                        <a:cs typeface="Arial" pitchFamily="34" charset="0"/>
                      </a:endParaRPr>
                    </a:p>
                  </a:txBody>
                  <a:tcPr marL="28008" marR="28008" marT="0" marB="0" anchor="b"/>
                </a:tc>
                <a:tc gridSpan="2">
                  <a:txBody>
                    <a:bodyPr/>
                    <a:lstStyle/>
                    <a:p>
                      <a:pPr algn="ctr">
                        <a:spcAft>
                          <a:spcPts val="0"/>
                        </a:spcAft>
                      </a:pPr>
                      <a:r>
                        <a:rPr lang="es-ES" sz="800">
                          <a:effectLst/>
                          <a:latin typeface="Arial" pitchFamily="34" charset="0"/>
                          <a:cs typeface="Arial" pitchFamily="34" charset="0"/>
                        </a:rPr>
                        <a:t> </a:t>
                      </a:r>
                      <a:endParaRPr lang="es-EC" sz="800">
                        <a:effectLst/>
                        <a:latin typeface="Arial" pitchFamily="34" charset="0"/>
                        <a:ea typeface="Times New Roman"/>
                        <a:cs typeface="Arial" pitchFamily="34" charset="0"/>
                      </a:endParaRPr>
                    </a:p>
                  </a:txBody>
                  <a:tcPr marL="28008" marR="28008" marT="0" marB="0" anchor="b"/>
                </a:tc>
                <a:tc hMerge="1">
                  <a:txBody>
                    <a:bodyPr/>
                    <a:lstStyle/>
                    <a:p>
                      <a:endParaRPr lang="es-EC"/>
                    </a:p>
                  </a:txBody>
                  <a:tcPr/>
                </a:tc>
              </a:tr>
              <a:tr h="149497">
                <a:tc>
                  <a:txBody>
                    <a:bodyPr/>
                    <a:lstStyle/>
                    <a:p>
                      <a:pPr algn="r">
                        <a:spcAft>
                          <a:spcPts val="0"/>
                        </a:spcAft>
                      </a:pPr>
                      <a:r>
                        <a:rPr lang="es-ES" sz="800">
                          <a:effectLst/>
                          <a:latin typeface="Arial" pitchFamily="34" charset="0"/>
                          <a:cs typeface="Arial" pitchFamily="34" charset="0"/>
                        </a:rPr>
                        <a:t>13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1,159</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5,30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13,91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1,163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5,42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13,96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1,165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5,21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13,98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1,160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5,33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13,92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17</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1,159</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5,34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13,91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18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1,163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5,42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13,96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8008" marR="28008" marT="0" marB="0" anchor="b"/>
                </a:tc>
              </a:tr>
              <a:tr h="149497">
                <a:tc gridSpan="3">
                  <a:txBody>
                    <a:bodyPr/>
                    <a:lstStyle/>
                    <a:p>
                      <a:pPr>
                        <a:spcAft>
                          <a:spcPts val="0"/>
                        </a:spcAft>
                      </a:pPr>
                      <a:r>
                        <a:rPr lang="es-ES" sz="800">
                          <a:effectLst/>
                          <a:latin typeface="Arial" pitchFamily="34" charset="0"/>
                          <a:cs typeface="Arial" pitchFamily="34" charset="0"/>
                        </a:rPr>
                        <a:t>PROMEDIO</a:t>
                      </a:r>
                      <a:endParaRPr lang="es-EC" sz="800">
                        <a:effectLst/>
                        <a:latin typeface="Arial" pitchFamily="34" charset="0"/>
                        <a:ea typeface="Times New Roman"/>
                        <a:cs typeface="Arial" pitchFamily="34" charset="0"/>
                      </a:endParaRPr>
                    </a:p>
                  </a:txBody>
                  <a:tcPr marL="28008" marR="28008"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5,34</a:t>
                      </a:r>
                      <a:endParaRPr lang="es-EC" sz="800" b="1">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b="1" dirty="0">
                          <a:effectLst/>
                          <a:latin typeface="Arial" pitchFamily="34" charset="0"/>
                          <a:cs typeface="Arial" pitchFamily="34" charset="0"/>
                        </a:rPr>
                        <a:t>13,94</a:t>
                      </a:r>
                      <a:endParaRPr lang="es-EC" sz="800" b="1" dirty="0">
                        <a:effectLst/>
                        <a:latin typeface="Arial" pitchFamily="34" charset="0"/>
                        <a:ea typeface="Times New Roman"/>
                        <a:cs typeface="Arial" pitchFamily="34" charset="0"/>
                      </a:endParaRPr>
                    </a:p>
                  </a:txBody>
                  <a:tcPr marL="28008" marR="28008" marT="0" marB="0" anchor="b"/>
                </a:tc>
                <a:tc gridSpan="2">
                  <a:txBody>
                    <a:bodyPr/>
                    <a:lstStyle/>
                    <a:p>
                      <a:pPr algn="ctr">
                        <a:spcAft>
                          <a:spcPts val="0"/>
                        </a:spcAft>
                      </a:pPr>
                      <a:r>
                        <a:rPr lang="es-ES" sz="800" dirty="0">
                          <a:effectLst/>
                          <a:latin typeface="Arial" pitchFamily="34" charset="0"/>
                          <a:cs typeface="Arial" pitchFamily="34" charset="0"/>
                        </a:rPr>
                        <a:t> </a:t>
                      </a:r>
                      <a:endParaRPr lang="es-EC" sz="800" dirty="0">
                        <a:effectLst/>
                        <a:latin typeface="Arial" pitchFamily="34" charset="0"/>
                        <a:ea typeface="Times New Roman"/>
                        <a:cs typeface="Arial" pitchFamily="34" charset="0"/>
                      </a:endParaRPr>
                    </a:p>
                  </a:txBody>
                  <a:tcPr marL="28008" marR="28008" marT="0" marB="0" anchor="b"/>
                </a:tc>
                <a:tc hMerge="1">
                  <a:txBody>
                    <a:bodyPr/>
                    <a:lstStyle/>
                    <a:p>
                      <a:endParaRPr lang="es-EC"/>
                    </a:p>
                  </a:txBody>
                  <a:tcPr/>
                </a:tc>
              </a:tr>
              <a:tr h="149497">
                <a:tc>
                  <a:txBody>
                    <a:bodyPr/>
                    <a:lstStyle/>
                    <a:p>
                      <a:pPr algn="r">
                        <a:spcAft>
                          <a:spcPts val="0"/>
                        </a:spcAft>
                      </a:pPr>
                      <a:r>
                        <a:rPr lang="es-ES" sz="800">
                          <a:effectLst/>
                          <a:latin typeface="Arial" pitchFamily="34" charset="0"/>
                          <a:cs typeface="Arial" pitchFamily="34" charset="0"/>
                        </a:rPr>
                        <a:t>19</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0,580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11,00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6,96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0,594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10,50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7,13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0,582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10,25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6,98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22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0,579</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11,00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6,95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23</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0,582</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10,25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6,98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8008" marR="28008" marT="0" marB="0" anchor="b"/>
                </a:tc>
              </a:tr>
              <a:tr h="149497">
                <a:tc>
                  <a:txBody>
                    <a:bodyPr/>
                    <a:lstStyle/>
                    <a:p>
                      <a:pPr algn="r">
                        <a:spcAft>
                          <a:spcPts val="0"/>
                        </a:spcAft>
                      </a:pPr>
                      <a:r>
                        <a:rPr lang="es-ES" sz="800">
                          <a:effectLst/>
                          <a:latin typeface="Arial" pitchFamily="34" charset="0"/>
                          <a:cs typeface="Arial" pitchFamily="34" charset="0"/>
                        </a:rPr>
                        <a:t>24</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0,580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10,50</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6,96</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0,5</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8008" marR="28008" marT="0" marB="0" anchor="b"/>
                </a:tc>
              </a:tr>
              <a:tr h="149497">
                <a:tc gridSpan="3">
                  <a:txBody>
                    <a:bodyPr/>
                    <a:lstStyle/>
                    <a:p>
                      <a:pPr>
                        <a:spcAft>
                          <a:spcPts val="0"/>
                        </a:spcAft>
                      </a:pPr>
                      <a:r>
                        <a:rPr lang="es-ES" sz="800">
                          <a:effectLst/>
                          <a:latin typeface="Arial" pitchFamily="34" charset="0"/>
                          <a:cs typeface="Arial" pitchFamily="34" charset="0"/>
                        </a:rPr>
                        <a:t>PROMEDIO</a:t>
                      </a:r>
                      <a:endParaRPr lang="es-EC" sz="800">
                        <a:effectLst/>
                        <a:latin typeface="Arial" pitchFamily="34" charset="0"/>
                        <a:ea typeface="Times New Roman"/>
                        <a:cs typeface="Arial" pitchFamily="34" charset="0"/>
                      </a:endParaRPr>
                    </a:p>
                  </a:txBody>
                  <a:tcPr marL="28008" marR="28008"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a:effectLst/>
                          <a:latin typeface="Arial" pitchFamily="34" charset="0"/>
                          <a:cs typeface="Arial" pitchFamily="34" charset="0"/>
                        </a:rPr>
                        <a:t>10,58</a:t>
                      </a:r>
                      <a:endParaRPr lang="es-EC" sz="800">
                        <a:effectLst/>
                        <a:latin typeface="Arial" pitchFamily="34" charset="0"/>
                        <a:ea typeface="Times New Roman"/>
                        <a:cs typeface="Arial" pitchFamily="34" charset="0"/>
                      </a:endParaRPr>
                    </a:p>
                  </a:txBody>
                  <a:tcPr marL="28008" marR="28008" marT="0" marB="0" anchor="b"/>
                </a:tc>
                <a:tc>
                  <a:txBody>
                    <a:bodyPr/>
                    <a:lstStyle/>
                    <a:p>
                      <a:pPr algn="r">
                        <a:spcAft>
                          <a:spcPts val="0"/>
                        </a:spcAft>
                      </a:pPr>
                      <a:r>
                        <a:rPr lang="es-ES" sz="800">
                          <a:effectLst/>
                          <a:latin typeface="Arial" pitchFamily="34" charset="0"/>
                          <a:cs typeface="Arial" pitchFamily="34" charset="0"/>
                        </a:rPr>
                        <a:t>6,99</a:t>
                      </a:r>
                      <a:endParaRPr lang="es-EC" sz="800">
                        <a:effectLst/>
                        <a:latin typeface="Arial" pitchFamily="34" charset="0"/>
                        <a:ea typeface="Times New Roman"/>
                        <a:cs typeface="Arial" pitchFamily="34" charset="0"/>
                      </a:endParaRPr>
                    </a:p>
                  </a:txBody>
                  <a:tcPr marL="28008" marR="28008" marT="0" marB="0" anchor="b"/>
                </a:tc>
                <a:tc gridSpan="2">
                  <a:txBody>
                    <a:bodyPr/>
                    <a:lstStyle/>
                    <a:p>
                      <a:pPr algn="ctr">
                        <a:spcAft>
                          <a:spcPts val="0"/>
                        </a:spcAft>
                      </a:pPr>
                      <a:r>
                        <a:rPr lang="es-ES" sz="800" dirty="0">
                          <a:effectLst/>
                          <a:latin typeface="Arial" pitchFamily="34" charset="0"/>
                          <a:cs typeface="Arial" pitchFamily="34" charset="0"/>
                        </a:rPr>
                        <a:t> </a:t>
                      </a:r>
                      <a:endParaRPr lang="es-EC" sz="800" dirty="0">
                        <a:effectLst/>
                        <a:latin typeface="Arial" pitchFamily="34" charset="0"/>
                        <a:ea typeface="Times New Roman"/>
                        <a:cs typeface="Arial" pitchFamily="34" charset="0"/>
                      </a:endParaRPr>
                    </a:p>
                  </a:txBody>
                  <a:tcPr marL="28008" marR="28008" marT="0" marB="0" anchor="b"/>
                </a:tc>
                <a:tc hMerge="1">
                  <a:txBody>
                    <a:bodyPr/>
                    <a:lstStyle/>
                    <a:p>
                      <a:endParaRPr lang="es-EC"/>
                    </a:p>
                  </a:txBody>
                  <a:tcPr/>
                </a:tc>
              </a:tr>
            </a:tbl>
          </a:graphicData>
        </a:graphic>
      </p:graphicFrame>
      <p:sp>
        <p:nvSpPr>
          <p:cNvPr id="5" name="Text Box 4"/>
          <p:cNvSpPr txBox="1">
            <a:spLocks noChangeArrowheads="1"/>
          </p:cNvSpPr>
          <p:nvPr/>
        </p:nvSpPr>
        <p:spPr bwMode="auto">
          <a:xfrm>
            <a:off x="762000" y="6096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2400">
              <a:latin typeface="Arial" charset="0"/>
            </a:endParaRPr>
          </a:p>
        </p:txBody>
      </p:sp>
      <p:pic>
        <p:nvPicPr>
          <p:cNvPr id="6"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8"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9" name="Text Box 2"/>
          <p:cNvSpPr txBox="1">
            <a:spLocks noChangeArrowheads="1"/>
          </p:cNvSpPr>
          <p:nvPr/>
        </p:nvSpPr>
        <p:spPr bwMode="auto">
          <a:xfrm>
            <a:off x="1116013" y="685800"/>
            <a:ext cx="6946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dirty="0" smtClean="0">
                <a:solidFill>
                  <a:schemeClr val="tx1"/>
                </a:solidFill>
                <a:latin typeface="Arial" charset="0"/>
              </a:rPr>
              <a:t>Tabla 2: </a:t>
            </a:r>
            <a:r>
              <a:rPr lang="es-ES" sz="2000" b="0" dirty="0" smtClean="0">
                <a:solidFill>
                  <a:schemeClr val="tx1"/>
                </a:solidFill>
                <a:latin typeface="Arial" charset="0"/>
              </a:rPr>
              <a:t>Alimentación de combustible.</a:t>
            </a:r>
            <a:endParaRPr lang="es-ES" sz="2000" b="0" dirty="0">
              <a:solidFill>
                <a:schemeClr val="tx1"/>
              </a:solidFill>
              <a:latin typeface="Arial" charset="0"/>
            </a:endParaRPr>
          </a:p>
        </p:txBody>
      </p:sp>
      <p:pic>
        <p:nvPicPr>
          <p:cNvPr id="33793" name="Picture 1" descr="C:\Users\Luis\Pictures\Combustion cascarilla\201110A0\29102011691.jpg">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760113"/>
            <a:ext cx="3240360" cy="182101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8"/>
          <p:cNvSpPr>
            <a:spLocks noChangeArrowheads="1"/>
          </p:cNvSpPr>
          <p:nvPr/>
        </p:nvSpPr>
        <p:spPr bwMode="auto">
          <a:xfrm>
            <a:off x="5220072" y="4819218"/>
            <a:ext cx="3240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8. </a:t>
            </a:r>
            <a:r>
              <a:rPr lang="es-ES" sz="1400" b="0" dirty="0" smtClean="0">
                <a:solidFill>
                  <a:schemeClr val="tx1"/>
                </a:solidFill>
                <a:latin typeface="Arial" charset="0"/>
              </a:rPr>
              <a:t>Prueba de alimentación de combustible.</a:t>
            </a:r>
            <a:endParaRPr lang="es-ES" sz="1600" dirty="0">
              <a:latin typeface="Arial" charset="0"/>
            </a:endParaRPr>
          </a:p>
        </p:txBody>
      </p:sp>
    </p:spTree>
    <p:extLst>
      <p:ext uri="{BB962C8B-B14F-4D97-AF65-F5344CB8AC3E}">
        <p14:creationId xmlns:p14="http://schemas.microsoft.com/office/powerpoint/2010/main" val="2544916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457575" y="24574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0484" name="Rectangle 17"/>
          <p:cNvSpPr>
            <a:spLocks noChangeArrowheads="1"/>
          </p:cNvSpPr>
          <p:nvPr/>
        </p:nvSpPr>
        <p:spPr bwMode="auto">
          <a:xfrm>
            <a:off x="3175" y="4076700"/>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a:solidFill>
                <a:schemeClr val="tx1"/>
              </a:solidFill>
            </a:endParaRPr>
          </a:p>
        </p:txBody>
      </p:sp>
      <p:sp>
        <p:nvSpPr>
          <p:cNvPr id="20485" name="Rectangle 19"/>
          <p:cNvSpPr>
            <a:spLocks noChangeArrowheads="1"/>
          </p:cNvSpPr>
          <p:nvPr/>
        </p:nvSpPr>
        <p:spPr bwMode="auto">
          <a:xfrm>
            <a:off x="3175" y="4899025"/>
            <a:ext cx="81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a:solidFill>
                <a:schemeClr val="tx1"/>
              </a:solidFill>
            </a:endParaRPr>
          </a:p>
        </p:txBody>
      </p:sp>
      <p:sp>
        <p:nvSpPr>
          <p:cNvPr id="20486" name="Rectangle 21"/>
          <p:cNvSpPr>
            <a:spLocks noChangeArrowheads="1"/>
          </p:cNvSpPr>
          <p:nvPr/>
        </p:nvSpPr>
        <p:spPr bwMode="auto">
          <a:xfrm>
            <a:off x="3175" y="5538788"/>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a:solidFill>
                <a:schemeClr val="tx1"/>
              </a:solidFill>
            </a:endParaRPr>
          </a:p>
        </p:txBody>
      </p:sp>
      <p:pic>
        <p:nvPicPr>
          <p:cNvPr id="2048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049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0491" name="Text Box 2"/>
          <p:cNvSpPr txBox="1">
            <a:spLocks noChangeArrowheads="1"/>
          </p:cNvSpPr>
          <p:nvPr/>
        </p:nvSpPr>
        <p:spPr bwMode="auto">
          <a:xfrm>
            <a:off x="1116013" y="685800"/>
            <a:ext cx="6946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l"/>
            <a:r>
              <a:rPr lang="es-ES" sz="2000" dirty="0">
                <a:solidFill>
                  <a:schemeClr val="tx1"/>
                </a:solidFill>
                <a:latin typeface="Arial" charset="0"/>
              </a:rPr>
              <a:t>Tabla 3</a:t>
            </a:r>
            <a:r>
              <a:rPr lang="es-ES" sz="2000" dirty="0" smtClean="0">
                <a:solidFill>
                  <a:schemeClr val="tx1"/>
                </a:solidFill>
                <a:latin typeface="Arial" charset="0"/>
              </a:rPr>
              <a:t>: </a:t>
            </a:r>
            <a:r>
              <a:rPr lang="es-ES" sz="2000" b="0" dirty="0">
                <a:solidFill>
                  <a:schemeClr val="tx1"/>
                </a:solidFill>
                <a:latin typeface="Arial" charset="0"/>
              </a:rPr>
              <a:t>Temperaturas del Intercambiador de calor.</a:t>
            </a:r>
          </a:p>
        </p:txBody>
      </p:sp>
      <p:graphicFrame>
        <p:nvGraphicFramePr>
          <p:cNvPr id="2" name="1 Tabla"/>
          <p:cNvGraphicFramePr>
            <a:graphicFrameLocks noGrp="1"/>
          </p:cNvGraphicFramePr>
          <p:nvPr>
            <p:extLst>
              <p:ext uri="{D42A27DB-BD31-4B8C-83A1-F6EECF244321}">
                <p14:modId xmlns:p14="http://schemas.microsoft.com/office/powerpoint/2010/main" val="1821500018"/>
              </p:ext>
            </p:extLst>
          </p:nvPr>
        </p:nvGraphicFramePr>
        <p:xfrm>
          <a:off x="611189" y="1556790"/>
          <a:ext cx="3805235" cy="5058534"/>
        </p:xfrm>
        <a:graphic>
          <a:graphicData uri="http://schemas.openxmlformats.org/drawingml/2006/table">
            <a:tbl>
              <a:tblPr firstRow="1" firstCol="1" bandRow="1">
                <a:tableStyleId>{5940675A-B579-460E-94D1-54222C63F5DA}</a:tableStyleId>
              </a:tblPr>
              <a:tblGrid>
                <a:gridCol w="375599"/>
                <a:gridCol w="317815"/>
                <a:gridCol w="656791"/>
                <a:gridCol w="656791"/>
                <a:gridCol w="599413"/>
                <a:gridCol w="599413"/>
                <a:gridCol w="599413"/>
              </a:tblGrid>
              <a:tr h="627462">
                <a:tc rowSpan="2">
                  <a:txBody>
                    <a:bodyPr/>
                    <a:lstStyle/>
                    <a:p>
                      <a:pPr algn="ctr">
                        <a:spcAft>
                          <a:spcPts val="0"/>
                        </a:spcAft>
                      </a:pPr>
                      <a:r>
                        <a:rPr lang="es-ES" sz="800" b="1" dirty="0">
                          <a:effectLst/>
                          <a:latin typeface="Arial" pitchFamily="34" charset="0"/>
                          <a:cs typeface="Arial" pitchFamily="34" charset="0"/>
                        </a:rPr>
                        <a:t>Orden</a:t>
                      </a:r>
                      <a:endParaRPr lang="es-EC" sz="800" b="1" dirty="0">
                        <a:effectLst/>
                        <a:latin typeface="Arial" pitchFamily="34" charset="0"/>
                        <a:ea typeface="Times New Roman"/>
                        <a:cs typeface="Arial" pitchFamily="34" charset="0"/>
                      </a:endParaRPr>
                    </a:p>
                  </a:txBody>
                  <a:tcPr marL="26377" marR="26377" marT="0" marB="0" anchor="ctr"/>
                </a:tc>
                <a:tc rowSpan="2">
                  <a:txBody>
                    <a:bodyPr/>
                    <a:lstStyle/>
                    <a:p>
                      <a:pPr algn="ctr">
                        <a:spcAft>
                          <a:spcPts val="0"/>
                        </a:spcAft>
                      </a:pPr>
                      <a:r>
                        <a:rPr lang="es-ES" sz="800" b="1" dirty="0">
                          <a:effectLst/>
                          <a:latin typeface="Arial" pitchFamily="34" charset="0"/>
                          <a:cs typeface="Arial" pitchFamily="34" charset="0"/>
                        </a:rPr>
                        <a:t>Hora         (</a:t>
                      </a:r>
                      <a:r>
                        <a:rPr lang="es-ES" sz="800" b="1" dirty="0" err="1">
                          <a:effectLst/>
                          <a:latin typeface="Arial" pitchFamily="34" charset="0"/>
                          <a:cs typeface="Arial" pitchFamily="34" charset="0"/>
                        </a:rPr>
                        <a:t>hr</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Tiempo       (t)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Temperatura de gases exterior tubos            (</a:t>
                      </a:r>
                      <a:r>
                        <a:rPr lang="es-ES" sz="800" b="1" dirty="0" err="1">
                          <a:effectLst/>
                          <a:latin typeface="Arial" pitchFamily="34" charset="0"/>
                          <a:cs typeface="Arial" pitchFamily="34" charset="0"/>
                        </a:rPr>
                        <a:t>Thi</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dirty="0">
                          <a:effectLst/>
                          <a:latin typeface="Arial" pitchFamily="34" charset="0"/>
                          <a:cs typeface="Arial" pitchFamily="34" charset="0"/>
                        </a:rPr>
                        <a:t>Temperatura de salida de gases       (</a:t>
                      </a:r>
                      <a:r>
                        <a:rPr lang="es-ES" sz="800" b="1" dirty="0" err="1">
                          <a:effectLst/>
                          <a:latin typeface="Arial" pitchFamily="34" charset="0"/>
                          <a:cs typeface="Arial" pitchFamily="34" charset="0"/>
                        </a:rPr>
                        <a:t>Tho</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Temperatura de ingreso de aire            (</a:t>
                      </a:r>
                      <a:r>
                        <a:rPr lang="es-ES" sz="800" b="1" dirty="0" err="1">
                          <a:effectLst/>
                          <a:latin typeface="Arial" pitchFamily="34" charset="0"/>
                          <a:cs typeface="Arial" pitchFamily="34" charset="0"/>
                        </a:rPr>
                        <a:t>Tci</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Temperatura de salida de aire            (</a:t>
                      </a:r>
                      <a:r>
                        <a:rPr lang="es-ES" sz="800" b="1" dirty="0" err="1">
                          <a:effectLst/>
                          <a:latin typeface="Arial" pitchFamily="34" charset="0"/>
                          <a:cs typeface="Arial" pitchFamily="34" charset="0"/>
                        </a:rPr>
                        <a:t>Tco</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r>
              <a:tr h="138471">
                <a:tc vMerge="1">
                  <a:txBody>
                    <a:bodyPr/>
                    <a:lstStyle/>
                    <a:p>
                      <a:endParaRPr lang="es-EC"/>
                    </a:p>
                  </a:txBody>
                  <a:tcPr/>
                </a:tc>
                <a:tc vMerge="1">
                  <a:txBody>
                    <a:bodyPr/>
                    <a:lstStyle/>
                    <a:p>
                      <a:endParaRPr lang="es-EC"/>
                    </a:p>
                  </a:txBody>
                  <a:tcPr/>
                </a:tc>
                <a:tc>
                  <a:txBody>
                    <a:bodyPr/>
                    <a:lstStyle/>
                    <a:p>
                      <a:pPr algn="ctr">
                        <a:spcAft>
                          <a:spcPts val="0"/>
                        </a:spcAft>
                      </a:pPr>
                      <a:r>
                        <a:rPr lang="es-ES" sz="800" b="1">
                          <a:effectLst/>
                          <a:latin typeface="Arial" pitchFamily="34" charset="0"/>
                          <a:cs typeface="Arial" pitchFamily="34" charset="0"/>
                        </a:rPr>
                        <a:t>min</a:t>
                      </a:r>
                      <a:endParaRPr lang="es-EC" sz="800" b="1">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a:effectLst/>
                          <a:latin typeface="Arial" pitchFamily="34" charset="0"/>
                          <a:cs typeface="Arial" pitchFamily="34" charset="0"/>
                        </a:rPr>
                        <a:t>°C</a:t>
                      </a:r>
                      <a:endParaRPr lang="es-EC" sz="800" b="1">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a:effectLst/>
                          <a:latin typeface="Arial" pitchFamily="34" charset="0"/>
                          <a:cs typeface="Arial" pitchFamily="34" charset="0"/>
                        </a:rPr>
                        <a:t>°C</a:t>
                      </a:r>
                      <a:endParaRPr lang="es-EC" sz="800" b="1">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a:effectLst/>
                          <a:latin typeface="Arial" pitchFamily="34" charset="0"/>
                          <a:cs typeface="Arial" pitchFamily="34" charset="0"/>
                        </a:rPr>
                        <a:t>°C</a:t>
                      </a:r>
                      <a:endParaRPr lang="es-EC" sz="800" b="1">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dirty="0">
                          <a:effectLst/>
                          <a:latin typeface="Arial" pitchFamily="34" charset="0"/>
                          <a:cs typeface="Arial" pitchFamily="34" charset="0"/>
                        </a:rPr>
                        <a:t>°C</a:t>
                      </a:r>
                      <a:endParaRPr lang="es-EC" sz="800" b="1" dirty="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19,5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141,0</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53,4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20,3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141,7</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53,8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142,2</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137,8</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26,0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139,6</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26,4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138,4</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139,5</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137,6</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139,8</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25,5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137,9</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dirty="0">
                          <a:effectLst/>
                          <a:latin typeface="Arial" pitchFamily="34" charset="0"/>
                          <a:cs typeface="Arial" pitchFamily="34" charset="0"/>
                        </a:rPr>
                        <a:t>27,5</a:t>
                      </a:r>
                      <a:endParaRPr lang="es-EC" sz="800"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138,5</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138,7</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11:40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29,8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138,2</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11:50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138,3</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12:00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139,4</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12:50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138,5</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280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32,6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139,6</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137,7</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19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138,8</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138,9</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58,1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139,0</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59,0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139,6</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16:00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58,4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141,0</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16:30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59,4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142,8</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59,2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143,2</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59,3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dirty="0">
                          <a:effectLst/>
                          <a:latin typeface="Arial" pitchFamily="34" charset="0"/>
                          <a:cs typeface="Arial" pitchFamily="34" charset="0"/>
                        </a:rPr>
                        <a:t>143,3</a:t>
                      </a:r>
                      <a:endParaRPr lang="es-EC" sz="800" dirty="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59,4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143,4</a:t>
                      </a:r>
                      <a:endParaRPr lang="es-EC" sz="800">
                        <a:effectLst/>
                        <a:latin typeface="Arial" pitchFamily="34" charset="0"/>
                        <a:ea typeface="Times New Roman"/>
                        <a:cs typeface="Arial" pitchFamily="34" charset="0"/>
                      </a:endParaRPr>
                    </a:p>
                  </a:txBody>
                  <a:tcPr marL="26377" marR="26377" marT="0" marB="0" anchor="b"/>
                </a:tc>
              </a:tr>
              <a:tr h="138471">
                <a:tc>
                  <a:txBody>
                    <a:bodyPr/>
                    <a:lstStyle/>
                    <a:p>
                      <a:pPr algn="r">
                        <a:spcAft>
                          <a:spcPts val="0"/>
                        </a:spcAft>
                      </a:pPr>
                      <a:r>
                        <a:rPr lang="es-ES" sz="800">
                          <a:effectLst/>
                          <a:latin typeface="Arial" pitchFamily="34" charset="0"/>
                          <a:cs typeface="Arial" pitchFamily="34" charset="0"/>
                        </a:rPr>
                        <a:t>28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dirty="0">
                          <a:effectLst/>
                          <a:latin typeface="Arial" pitchFamily="34" charset="0"/>
                          <a:cs typeface="Arial" pitchFamily="34" charset="0"/>
                        </a:rPr>
                        <a:t>17:50</a:t>
                      </a:r>
                      <a:endParaRPr lang="es-EC" sz="800"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dirty="0">
                          <a:effectLst/>
                          <a:latin typeface="Arial" pitchFamily="34" charset="0"/>
                          <a:cs typeface="Arial" pitchFamily="34" charset="0"/>
                        </a:rPr>
                        <a:t>620</a:t>
                      </a:r>
                      <a:endParaRPr lang="es-EC" sz="800"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145,0</a:t>
                      </a:r>
                      <a:endParaRPr lang="es-EC" sz="800">
                        <a:effectLst/>
                        <a:latin typeface="Arial" pitchFamily="34" charset="0"/>
                        <a:ea typeface="Times New Roman"/>
                        <a:cs typeface="Arial" pitchFamily="34" charset="0"/>
                      </a:endParaRPr>
                    </a:p>
                  </a:txBody>
                  <a:tcPr marL="26377" marR="26377" marT="0" marB="0" anchor="b"/>
                </a:tc>
              </a:tr>
              <a:tr h="138471">
                <a:tc gridSpan="3">
                  <a:txBody>
                    <a:bodyPr/>
                    <a:lstStyle/>
                    <a:p>
                      <a:pPr>
                        <a:spcAft>
                          <a:spcPts val="0"/>
                        </a:spcAft>
                      </a:pPr>
                      <a:r>
                        <a:rPr lang="es-ES" sz="800" b="1" dirty="0">
                          <a:effectLst/>
                          <a:latin typeface="Arial" pitchFamily="34" charset="0"/>
                          <a:cs typeface="Arial" pitchFamily="34" charset="0"/>
                        </a:rPr>
                        <a:t>PROMEDIO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229,64</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56,01</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25,48</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139,98</a:t>
                      </a:r>
                      <a:endParaRPr lang="es-EC" sz="800" b="1">
                        <a:effectLst/>
                        <a:latin typeface="Arial" pitchFamily="34" charset="0"/>
                        <a:ea typeface="Times New Roman"/>
                        <a:cs typeface="Arial" pitchFamily="34" charset="0"/>
                      </a:endParaRPr>
                    </a:p>
                  </a:txBody>
                  <a:tcPr marL="26377" marR="26377" marT="0" marB="0" anchor="b"/>
                </a:tc>
              </a:tr>
              <a:tr h="138471">
                <a:tc gridSpan="3">
                  <a:txBody>
                    <a:bodyPr/>
                    <a:lstStyle/>
                    <a:p>
                      <a:pPr>
                        <a:spcAft>
                          <a:spcPts val="0"/>
                        </a:spcAft>
                      </a:pPr>
                      <a:r>
                        <a:rPr lang="es-ES" sz="800" b="1" dirty="0">
                          <a:effectLst/>
                          <a:latin typeface="Arial" pitchFamily="34" charset="0"/>
                          <a:cs typeface="Arial" pitchFamily="34" charset="0"/>
                        </a:rPr>
                        <a:t>VALOR MÁXIMO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243</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59,4</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32,6</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145</a:t>
                      </a:r>
                      <a:endParaRPr lang="es-EC" sz="800" b="1" dirty="0">
                        <a:effectLst/>
                        <a:latin typeface="Arial" pitchFamily="34" charset="0"/>
                        <a:ea typeface="Times New Roman"/>
                        <a:cs typeface="Arial" pitchFamily="34" charset="0"/>
                      </a:endParaRPr>
                    </a:p>
                  </a:txBody>
                  <a:tcPr marL="26377" marR="26377" marT="0" marB="0" anchor="b"/>
                </a:tc>
              </a:tr>
              <a:tr h="138471">
                <a:tc gridSpan="3">
                  <a:txBody>
                    <a:bodyPr/>
                    <a:lstStyle/>
                    <a:p>
                      <a:pPr>
                        <a:spcAft>
                          <a:spcPts val="0"/>
                        </a:spcAft>
                      </a:pPr>
                      <a:r>
                        <a:rPr lang="es-ES" sz="800" b="1" dirty="0">
                          <a:effectLst/>
                          <a:latin typeface="Arial" pitchFamily="34" charset="0"/>
                          <a:cs typeface="Arial" pitchFamily="34" charset="0"/>
                        </a:rPr>
                        <a:t>VALOR MÍNIMO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dirty="0">
                          <a:effectLst/>
                          <a:latin typeface="Arial" pitchFamily="34" charset="0"/>
                          <a:cs typeface="Arial" pitchFamily="34" charset="0"/>
                        </a:rPr>
                        <a:t>212</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53</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19,5</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137,6</a:t>
                      </a:r>
                      <a:endParaRPr lang="es-EC" sz="800" b="1" dirty="0">
                        <a:effectLst/>
                        <a:latin typeface="Arial" pitchFamily="34" charset="0"/>
                        <a:ea typeface="Times New Roman"/>
                        <a:cs typeface="Arial" pitchFamily="34" charset="0"/>
                      </a:endParaRPr>
                    </a:p>
                  </a:txBody>
                  <a:tcPr marL="26377" marR="26377" marT="0" marB="0" anchor="b"/>
                </a:tc>
              </a:tr>
            </a:tbl>
          </a:graphicData>
        </a:graphic>
      </p:graphicFrame>
      <p:sp>
        <p:nvSpPr>
          <p:cNvPr id="14" name="Rectangle 18"/>
          <p:cNvSpPr>
            <a:spLocks noChangeArrowheads="1"/>
          </p:cNvSpPr>
          <p:nvPr/>
        </p:nvSpPr>
        <p:spPr bwMode="auto">
          <a:xfrm>
            <a:off x="5220072" y="5373216"/>
            <a:ext cx="3240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9. </a:t>
            </a:r>
            <a:r>
              <a:rPr lang="es-ES" sz="1400" b="0" dirty="0" smtClean="0">
                <a:solidFill>
                  <a:schemeClr val="tx1"/>
                </a:solidFill>
                <a:latin typeface="Arial" charset="0"/>
              </a:rPr>
              <a:t>Temperaturas en el IC.</a:t>
            </a:r>
            <a:endParaRPr lang="es-ES" sz="1600" dirty="0">
              <a:latin typeface="Arial" charset="0"/>
            </a:endParaRPr>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110" y="2556447"/>
            <a:ext cx="3462338" cy="271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3457575" y="24574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0484" name="Rectangle 17"/>
          <p:cNvSpPr>
            <a:spLocks noChangeArrowheads="1"/>
          </p:cNvSpPr>
          <p:nvPr/>
        </p:nvSpPr>
        <p:spPr bwMode="auto">
          <a:xfrm>
            <a:off x="3175" y="4076700"/>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a:solidFill>
                <a:schemeClr val="tx1"/>
              </a:solidFill>
            </a:endParaRPr>
          </a:p>
        </p:txBody>
      </p:sp>
      <p:sp>
        <p:nvSpPr>
          <p:cNvPr id="20485" name="Rectangle 19"/>
          <p:cNvSpPr>
            <a:spLocks noChangeArrowheads="1"/>
          </p:cNvSpPr>
          <p:nvPr/>
        </p:nvSpPr>
        <p:spPr bwMode="auto">
          <a:xfrm>
            <a:off x="3175" y="4899025"/>
            <a:ext cx="819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a:solidFill>
                <a:schemeClr val="tx1"/>
              </a:solidFill>
            </a:endParaRPr>
          </a:p>
        </p:txBody>
      </p:sp>
      <p:sp>
        <p:nvSpPr>
          <p:cNvPr id="20486" name="Rectangle 21"/>
          <p:cNvSpPr>
            <a:spLocks noChangeArrowheads="1"/>
          </p:cNvSpPr>
          <p:nvPr/>
        </p:nvSpPr>
        <p:spPr bwMode="auto">
          <a:xfrm>
            <a:off x="3175" y="5538788"/>
            <a:ext cx="89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sz="2400" b="0">
              <a:solidFill>
                <a:schemeClr val="tx1"/>
              </a:solidFill>
            </a:endParaRPr>
          </a:p>
        </p:txBody>
      </p:sp>
      <p:pic>
        <p:nvPicPr>
          <p:cNvPr id="2048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049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0491" name="Text Box 2"/>
          <p:cNvSpPr txBox="1">
            <a:spLocks noChangeArrowheads="1"/>
          </p:cNvSpPr>
          <p:nvPr/>
        </p:nvSpPr>
        <p:spPr bwMode="auto">
          <a:xfrm>
            <a:off x="1116013" y="685800"/>
            <a:ext cx="6946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l"/>
            <a:r>
              <a:rPr lang="es-ES" sz="2000" dirty="0">
                <a:solidFill>
                  <a:schemeClr val="tx1"/>
                </a:solidFill>
                <a:latin typeface="Arial" charset="0"/>
              </a:rPr>
              <a:t>Tabla 4</a:t>
            </a:r>
            <a:r>
              <a:rPr lang="es-ES" sz="2000" dirty="0" smtClean="0">
                <a:solidFill>
                  <a:schemeClr val="tx1"/>
                </a:solidFill>
                <a:latin typeface="Arial" charset="0"/>
              </a:rPr>
              <a:t>: </a:t>
            </a:r>
            <a:r>
              <a:rPr lang="es-ES" sz="2000" b="0" dirty="0" smtClean="0">
                <a:solidFill>
                  <a:schemeClr val="tx1"/>
                </a:solidFill>
                <a:latin typeface="Arial" charset="0"/>
              </a:rPr>
              <a:t>Velocidades de aire y gases en el IC.</a:t>
            </a:r>
            <a:endParaRPr lang="es-ES" sz="2000" b="0" dirty="0">
              <a:solidFill>
                <a:schemeClr val="tx1"/>
              </a:solidFill>
              <a:latin typeface="Arial"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411015872"/>
              </p:ext>
            </p:extLst>
          </p:nvPr>
        </p:nvGraphicFramePr>
        <p:xfrm>
          <a:off x="859530" y="1556790"/>
          <a:ext cx="3712470" cy="4968562"/>
        </p:xfrm>
        <a:graphic>
          <a:graphicData uri="http://schemas.openxmlformats.org/drawingml/2006/table">
            <a:tbl>
              <a:tblPr firstRow="1" firstCol="1" bandRow="1">
                <a:tableStyleId>{5940675A-B579-460E-94D1-54222C63F5DA}</a:tableStyleId>
              </a:tblPr>
              <a:tblGrid>
                <a:gridCol w="413691"/>
                <a:gridCol w="385454"/>
                <a:gridCol w="582665"/>
                <a:gridCol w="582665"/>
                <a:gridCol w="582665"/>
                <a:gridCol w="582665"/>
                <a:gridCol w="582665"/>
              </a:tblGrid>
              <a:tr h="600594">
                <a:tc rowSpan="2">
                  <a:txBody>
                    <a:bodyPr/>
                    <a:lstStyle/>
                    <a:p>
                      <a:pPr algn="ctr">
                        <a:spcAft>
                          <a:spcPts val="0"/>
                        </a:spcAft>
                      </a:pPr>
                      <a:r>
                        <a:rPr lang="es-ES" sz="800" b="1" dirty="0">
                          <a:effectLst/>
                          <a:latin typeface="Arial" pitchFamily="34" charset="0"/>
                          <a:cs typeface="Arial" pitchFamily="34" charset="0"/>
                        </a:rPr>
                        <a:t>Orden</a:t>
                      </a:r>
                      <a:endParaRPr lang="es-EC" sz="800" b="1" dirty="0">
                        <a:effectLst/>
                        <a:latin typeface="Arial" pitchFamily="34" charset="0"/>
                        <a:ea typeface="Times New Roman"/>
                        <a:cs typeface="Arial" pitchFamily="34" charset="0"/>
                      </a:endParaRPr>
                    </a:p>
                  </a:txBody>
                  <a:tcPr marL="26377" marR="26377" marT="0" marB="0" anchor="ctr"/>
                </a:tc>
                <a:tc rowSpan="2">
                  <a:txBody>
                    <a:bodyPr/>
                    <a:lstStyle/>
                    <a:p>
                      <a:pPr algn="ctr">
                        <a:spcAft>
                          <a:spcPts val="0"/>
                        </a:spcAft>
                      </a:pPr>
                      <a:r>
                        <a:rPr lang="es-ES" sz="800" b="1" dirty="0">
                          <a:effectLst/>
                          <a:latin typeface="Arial" pitchFamily="34" charset="0"/>
                          <a:cs typeface="Arial" pitchFamily="34" charset="0"/>
                        </a:rPr>
                        <a:t>Hora         (</a:t>
                      </a:r>
                      <a:r>
                        <a:rPr lang="es-ES" sz="800" b="1" dirty="0" err="1">
                          <a:effectLst/>
                          <a:latin typeface="Arial" pitchFamily="34" charset="0"/>
                          <a:cs typeface="Arial" pitchFamily="34" charset="0"/>
                        </a:rPr>
                        <a:t>hr</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Tiempo       (t)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Velocidad de entrada de gases            (</a:t>
                      </a:r>
                      <a:r>
                        <a:rPr lang="es-ES" sz="800" b="1" dirty="0" err="1">
                          <a:effectLst/>
                          <a:latin typeface="Arial" pitchFamily="34" charset="0"/>
                          <a:cs typeface="Arial" pitchFamily="34" charset="0"/>
                        </a:rPr>
                        <a:t>Vhi</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dirty="0">
                          <a:effectLst/>
                          <a:latin typeface="Arial" pitchFamily="34" charset="0"/>
                          <a:cs typeface="Arial" pitchFamily="34" charset="0"/>
                        </a:rPr>
                        <a:t>Velocidad de salida de gases       (</a:t>
                      </a:r>
                      <a:r>
                        <a:rPr lang="es-ES" sz="800" b="1" dirty="0" err="1">
                          <a:effectLst/>
                          <a:latin typeface="Arial" pitchFamily="34" charset="0"/>
                          <a:cs typeface="Arial" pitchFamily="34" charset="0"/>
                        </a:rPr>
                        <a:t>Vho</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a:effectLst/>
                          <a:latin typeface="Arial" pitchFamily="34" charset="0"/>
                          <a:cs typeface="Arial" pitchFamily="34" charset="0"/>
                        </a:rPr>
                        <a:t>Velocidad de ingreso de aire            (Vci)</a:t>
                      </a:r>
                      <a:endParaRPr lang="es-EC" sz="800" b="1">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a:effectLst/>
                          <a:latin typeface="Arial" pitchFamily="34" charset="0"/>
                          <a:cs typeface="Arial" pitchFamily="34" charset="0"/>
                        </a:rPr>
                        <a:t>Velocidad de salida de aire            (Vco)</a:t>
                      </a:r>
                      <a:endParaRPr lang="es-EC" sz="800" b="1">
                        <a:effectLst/>
                        <a:latin typeface="Arial" pitchFamily="34" charset="0"/>
                        <a:ea typeface="Times New Roman"/>
                        <a:cs typeface="Arial" pitchFamily="34" charset="0"/>
                      </a:endParaRPr>
                    </a:p>
                  </a:txBody>
                  <a:tcPr marL="26377" marR="26377" marT="0" marB="0" anchor="ctr"/>
                </a:tc>
              </a:tr>
              <a:tr h="136499">
                <a:tc vMerge="1">
                  <a:txBody>
                    <a:bodyPr/>
                    <a:lstStyle/>
                    <a:p>
                      <a:endParaRPr lang="es-EC"/>
                    </a:p>
                  </a:txBody>
                  <a:tcPr/>
                </a:tc>
                <a:tc vMerge="1">
                  <a:txBody>
                    <a:bodyPr/>
                    <a:lstStyle/>
                    <a:p>
                      <a:endParaRPr lang="es-EC"/>
                    </a:p>
                  </a:txBody>
                  <a:tcPr/>
                </a:tc>
                <a:tc>
                  <a:txBody>
                    <a:bodyPr/>
                    <a:lstStyle/>
                    <a:p>
                      <a:pPr algn="ctr">
                        <a:spcAft>
                          <a:spcPts val="0"/>
                        </a:spcAft>
                      </a:pPr>
                      <a:r>
                        <a:rPr lang="es-ES" sz="800" b="1">
                          <a:effectLst/>
                          <a:latin typeface="Arial" pitchFamily="34" charset="0"/>
                          <a:cs typeface="Arial" pitchFamily="34" charset="0"/>
                        </a:rPr>
                        <a:t>min</a:t>
                      </a:r>
                      <a:endParaRPr lang="es-EC" sz="800" b="1">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dirty="0" smtClean="0">
                          <a:effectLst/>
                          <a:latin typeface="Arial" pitchFamily="34" charset="0"/>
                          <a:ea typeface="+mn-ea"/>
                          <a:cs typeface="Arial" pitchFamily="34" charset="0"/>
                        </a:rPr>
                        <a:t>m/s</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dirty="0" smtClean="0">
                          <a:effectLst/>
                          <a:latin typeface="Arial" pitchFamily="34" charset="0"/>
                          <a:ea typeface="+mn-ea"/>
                          <a:cs typeface="Arial" pitchFamily="34" charset="0"/>
                        </a:rPr>
                        <a:t>m/s</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dirty="0" smtClean="0">
                          <a:effectLst/>
                          <a:latin typeface="Arial" pitchFamily="34" charset="0"/>
                          <a:ea typeface="+mn-ea"/>
                          <a:cs typeface="Arial" pitchFamily="34" charset="0"/>
                        </a:rPr>
                        <a:t>m/s</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ctr">
                        <a:spcAft>
                          <a:spcPts val="0"/>
                        </a:spcAft>
                      </a:pPr>
                      <a:r>
                        <a:rPr lang="es-ES" sz="800" b="1" dirty="0" smtClean="0">
                          <a:effectLst/>
                          <a:latin typeface="Arial" pitchFamily="34" charset="0"/>
                          <a:ea typeface="+mn-ea"/>
                          <a:cs typeface="Arial" pitchFamily="34" charset="0"/>
                        </a:rPr>
                        <a:t>m/s</a:t>
                      </a:r>
                      <a:endParaRPr lang="es-EC" sz="800" b="1" dirty="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8,58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7,76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4,74</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7,61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4,75</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7,48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4,78</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5,68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4,80</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7,63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4,79</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8,75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4,85</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8,49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4,79</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7,92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4,74</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4,75</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5,56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7,33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4,76</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8,47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5,62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4,77</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5,65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7,87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4,78</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11:40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7,87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5,64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4,80</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11:50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8,61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5,61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4,79</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12:00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5,60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4,85</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12:50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6,64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dirty="0">
                          <a:effectLst/>
                          <a:latin typeface="Arial" pitchFamily="34" charset="0"/>
                          <a:cs typeface="Arial" pitchFamily="34" charset="0"/>
                        </a:rPr>
                        <a:t>4,78</a:t>
                      </a:r>
                      <a:endParaRPr lang="es-EC" sz="800" dirty="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280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7,90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4,80</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7,87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4,79</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19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7,95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4,85</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7,92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4,78</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4,80</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5,68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4,79</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16:00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4,85</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16:30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7,81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4,81</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4,78</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7,93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8,44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4,80</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7,81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5,82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8,52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4,79</a:t>
                      </a:r>
                      <a:endParaRPr lang="es-EC" sz="800">
                        <a:effectLst/>
                        <a:latin typeface="Arial" pitchFamily="34" charset="0"/>
                        <a:ea typeface="Times New Roman"/>
                        <a:cs typeface="Arial" pitchFamily="34" charset="0"/>
                      </a:endParaRPr>
                    </a:p>
                  </a:txBody>
                  <a:tcPr marL="26377" marR="26377" marT="0" marB="0" anchor="b"/>
                </a:tc>
              </a:tr>
              <a:tr h="136499">
                <a:tc>
                  <a:txBody>
                    <a:bodyPr/>
                    <a:lstStyle/>
                    <a:p>
                      <a:pPr algn="r">
                        <a:spcAft>
                          <a:spcPts val="0"/>
                        </a:spcAft>
                      </a:pPr>
                      <a:r>
                        <a:rPr lang="es-ES" sz="800">
                          <a:effectLst/>
                          <a:latin typeface="Arial" pitchFamily="34" charset="0"/>
                          <a:cs typeface="Arial" pitchFamily="34" charset="0"/>
                        </a:rPr>
                        <a:t>28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5,81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8,61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4,85</a:t>
                      </a:r>
                      <a:endParaRPr lang="es-EC" sz="800">
                        <a:effectLst/>
                        <a:latin typeface="Arial" pitchFamily="34" charset="0"/>
                        <a:ea typeface="Times New Roman"/>
                        <a:cs typeface="Arial" pitchFamily="34" charset="0"/>
                      </a:endParaRPr>
                    </a:p>
                  </a:txBody>
                  <a:tcPr marL="26377" marR="26377" marT="0" marB="0" anchor="b"/>
                </a:tc>
              </a:tr>
              <a:tr h="136499">
                <a:tc gridSpan="3">
                  <a:txBody>
                    <a:bodyPr/>
                    <a:lstStyle/>
                    <a:p>
                      <a:pPr>
                        <a:spcAft>
                          <a:spcPts val="0"/>
                        </a:spcAft>
                      </a:pPr>
                      <a:r>
                        <a:rPr lang="es-ES" sz="800" b="1" dirty="0">
                          <a:effectLst/>
                          <a:latin typeface="Arial" pitchFamily="34" charset="0"/>
                          <a:cs typeface="Arial" pitchFamily="34" charset="0"/>
                        </a:rPr>
                        <a:t>PROMEDIO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8,04</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5,69</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8,20</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4,79</a:t>
                      </a:r>
                      <a:endParaRPr lang="es-EC" sz="800" b="1">
                        <a:effectLst/>
                        <a:latin typeface="Arial" pitchFamily="34" charset="0"/>
                        <a:ea typeface="Times New Roman"/>
                        <a:cs typeface="Arial" pitchFamily="34" charset="0"/>
                      </a:endParaRPr>
                    </a:p>
                  </a:txBody>
                  <a:tcPr marL="26377" marR="26377" marT="0" marB="0" anchor="b"/>
                </a:tc>
              </a:tr>
              <a:tr h="136499">
                <a:tc gridSpan="3">
                  <a:txBody>
                    <a:bodyPr/>
                    <a:lstStyle/>
                    <a:p>
                      <a:pPr>
                        <a:spcAft>
                          <a:spcPts val="0"/>
                        </a:spcAft>
                      </a:pPr>
                      <a:r>
                        <a:rPr lang="es-ES" sz="800" b="1" dirty="0">
                          <a:effectLst/>
                          <a:latin typeface="Arial" pitchFamily="34" charset="0"/>
                          <a:cs typeface="Arial" pitchFamily="34" charset="0"/>
                        </a:rPr>
                        <a:t>VALOR MÁXIMO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dirty="0">
                          <a:effectLst/>
                          <a:latin typeface="Arial" pitchFamily="34" charset="0"/>
                          <a:cs typeface="Arial" pitchFamily="34" charset="0"/>
                        </a:rPr>
                        <a:t>8,75</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6,64</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8,72</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4,85</a:t>
                      </a:r>
                      <a:endParaRPr lang="es-EC" sz="800" b="1">
                        <a:effectLst/>
                        <a:latin typeface="Arial" pitchFamily="34" charset="0"/>
                        <a:ea typeface="Times New Roman"/>
                        <a:cs typeface="Arial" pitchFamily="34" charset="0"/>
                      </a:endParaRPr>
                    </a:p>
                  </a:txBody>
                  <a:tcPr marL="26377" marR="26377" marT="0" marB="0" anchor="b"/>
                </a:tc>
              </a:tr>
              <a:tr h="136499">
                <a:tc gridSpan="3">
                  <a:txBody>
                    <a:bodyPr/>
                    <a:lstStyle/>
                    <a:p>
                      <a:pPr>
                        <a:spcAft>
                          <a:spcPts val="0"/>
                        </a:spcAft>
                      </a:pPr>
                      <a:r>
                        <a:rPr lang="es-ES" sz="800" b="1" dirty="0">
                          <a:effectLst/>
                          <a:latin typeface="Arial" pitchFamily="34" charset="0"/>
                          <a:cs typeface="Arial" pitchFamily="34" charset="0"/>
                        </a:rPr>
                        <a:t>VALOR MÍNIMO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dirty="0">
                          <a:effectLst/>
                          <a:latin typeface="Arial" pitchFamily="34" charset="0"/>
                          <a:cs typeface="Arial" pitchFamily="34" charset="0"/>
                        </a:rPr>
                        <a:t>7,48</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5,50</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7,33</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4,74</a:t>
                      </a:r>
                      <a:endParaRPr lang="es-EC" sz="800" b="1" dirty="0">
                        <a:effectLst/>
                        <a:latin typeface="Arial" pitchFamily="34" charset="0"/>
                        <a:ea typeface="Times New Roman"/>
                        <a:cs typeface="Arial" pitchFamily="34" charset="0"/>
                      </a:endParaRPr>
                    </a:p>
                  </a:txBody>
                  <a:tcPr marL="26377" marR="26377" marT="0" marB="0" anchor="b"/>
                </a:tc>
              </a:tr>
            </a:tbl>
          </a:graphicData>
        </a:graphic>
      </p:graphicFrame>
      <p:sp>
        <p:nvSpPr>
          <p:cNvPr id="13" name="Rectangle 18"/>
          <p:cNvSpPr>
            <a:spLocks noChangeArrowheads="1"/>
          </p:cNvSpPr>
          <p:nvPr/>
        </p:nvSpPr>
        <p:spPr bwMode="auto">
          <a:xfrm>
            <a:off x="5220072" y="5301208"/>
            <a:ext cx="3240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10. </a:t>
            </a:r>
            <a:r>
              <a:rPr lang="es-ES" sz="1400" b="0" dirty="0" smtClean="0">
                <a:solidFill>
                  <a:schemeClr val="tx1"/>
                </a:solidFill>
                <a:latin typeface="Arial" charset="0"/>
              </a:rPr>
              <a:t>Velocidades en el IC.</a:t>
            </a:r>
            <a:endParaRPr lang="es-ES" sz="1600" dirty="0">
              <a:latin typeface="Arial" charset="0"/>
            </a:endParaRP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03450"/>
            <a:ext cx="3646022" cy="286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358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57"/>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a:solidFill>
                  <a:schemeClr val="tx1"/>
                </a:solidFill>
              </a:rPr>
              <a:t> </a:t>
            </a:r>
            <a:endParaRPr lang="es-ES" sz="2400" b="0">
              <a:solidFill>
                <a:schemeClr val="tx1"/>
              </a:solidFill>
            </a:endParaRPr>
          </a:p>
        </p:txBody>
      </p:sp>
      <p:sp>
        <p:nvSpPr>
          <p:cNvPr id="21507" name="Rectangle 264"/>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1508"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151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graphicFrame>
        <p:nvGraphicFramePr>
          <p:cNvPr id="2" name="1 Tabla"/>
          <p:cNvGraphicFramePr>
            <a:graphicFrameLocks noGrp="1"/>
          </p:cNvGraphicFramePr>
          <p:nvPr>
            <p:extLst>
              <p:ext uri="{D42A27DB-BD31-4B8C-83A1-F6EECF244321}">
                <p14:modId xmlns:p14="http://schemas.microsoft.com/office/powerpoint/2010/main" val="4157886473"/>
              </p:ext>
            </p:extLst>
          </p:nvPr>
        </p:nvGraphicFramePr>
        <p:xfrm>
          <a:off x="661988" y="1556793"/>
          <a:ext cx="4630090" cy="5112304"/>
        </p:xfrm>
        <a:graphic>
          <a:graphicData uri="http://schemas.openxmlformats.org/drawingml/2006/table">
            <a:tbl>
              <a:tblPr firstRow="1" firstCol="1" bandRow="1">
                <a:tableStyleId>{5940675A-B579-460E-94D1-54222C63F5DA}</a:tableStyleId>
              </a:tblPr>
              <a:tblGrid>
                <a:gridCol w="387450"/>
                <a:gridCol w="325324"/>
                <a:gridCol w="532942"/>
                <a:gridCol w="713784"/>
                <a:gridCol w="640152"/>
                <a:gridCol w="640152"/>
                <a:gridCol w="695143"/>
                <a:gridCol w="695143"/>
              </a:tblGrid>
              <a:tr h="617968">
                <a:tc rowSpan="2">
                  <a:txBody>
                    <a:bodyPr/>
                    <a:lstStyle/>
                    <a:p>
                      <a:pPr algn="ctr">
                        <a:spcAft>
                          <a:spcPts val="0"/>
                        </a:spcAft>
                      </a:pPr>
                      <a:r>
                        <a:rPr lang="es-ES" sz="800" b="1" dirty="0">
                          <a:effectLst/>
                          <a:latin typeface="Arial" pitchFamily="34" charset="0"/>
                          <a:cs typeface="Arial" pitchFamily="34" charset="0"/>
                        </a:rPr>
                        <a:t>Orden</a:t>
                      </a:r>
                      <a:endParaRPr lang="es-EC" sz="800" b="1" dirty="0">
                        <a:effectLst/>
                        <a:latin typeface="Arial" pitchFamily="34" charset="0"/>
                        <a:ea typeface="Times New Roman"/>
                        <a:cs typeface="Arial" pitchFamily="34" charset="0"/>
                      </a:endParaRPr>
                    </a:p>
                  </a:txBody>
                  <a:tcPr marL="26377" marR="26377" marT="0" marB="0" anchor="ctr"/>
                </a:tc>
                <a:tc rowSpan="2">
                  <a:txBody>
                    <a:bodyPr/>
                    <a:lstStyle/>
                    <a:p>
                      <a:pPr algn="ctr">
                        <a:spcAft>
                          <a:spcPts val="0"/>
                        </a:spcAft>
                      </a:pPr>
                      <a:r>
                        <a:rPr lang="es-ES" sz="800" b="1">
                          <a:effectLst/>
                          <a:latin typeface="Arial" pitchFamily="34" charset="0"/>
                          <a:cs typeface="Arial" pitchFamily="34" charset="0"/>
                        </a:rPr>
                        <a:t>Hora         (hr)</a:t>
                      </a:r>
                      <a:endParaRPr lang="es-EC" sz="800" b="1">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Tiempo       (t)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Temperatura de combustión          (Tc)</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Temperatura interna de pared          (</a:t>
                      </a:r>
                      <a:r>
                        <a:rPr lang="es-ES" sz="800" b="1" dirty="0" err="1">
                          <a:effectLst/>
                          <a:latin typeface="Arial" pitchFamily="34" charset="0"/>
                          <a:cs typeface="Arial" pitchFamily="34" charset="0"/>
                        </a:rPr>
                        <a:t>Tpi</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Temperatura de pared exterior     (</a:t>
                      </a:r>
                      <a:r>
                        <a:rPr lang="es-ES" sz="800" b="1" dirty="0" err="1">
                          <a:effectLst/>
                          <a:latin typeface="Arial" pitchFamily="34" charset="0"/>
                          <a:cs typeface="Arial" pitchFamily="34" charset="0"/>
                        </a:rPr>
                        <a:t>Tpo</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Temperatura de ingreso de aire            (Ta)</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Temperatura de gases exterior tubos            (</a:t>
                      </a:r>
                      <a:r>
                        <a:rPr lang="es-ES" sz="800" b="1" dirty="0" err="1">
                          <a:effectLst/>
                          <a:latin typeface="Arial" pitchFamily="34" charset="0"/>
                          <a:cs typeface="Arial" pitchFamily="34" charset="0"/>
                        </a:rPr>
                        <a:t>Thi</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377" marR="26377" marT="0" marB="0" anchor="ctr"/>
                </a:tc>
              </a:tr>
              <a:tr h="140448">
                <a:tc vMerge="1">
                  <a:txBody>
                    <a:bodyPr/>
                    <a:lstStyle/>
                    <a:p>
                      <a:endParaRPr lang="es-EC"/>
                    </a:p>
                  </a:txBody>
                  <a:tcPr/>
                </a:tc>
                <a:tc vMerge="1">
                  <a:txBody>
                    <a:bodyPr/>
                    <a:lstStyle/>
                    <a:p>
                      <a:endParaRPr lang="es-EC"/>
                    </a:p>
                  </a:txBody>
                  <a:tcPr/>
                </a:tc>
                <a:tc>
                  <a:txBody>
                    <a:bodyPr/>
                    <a:lstStyle/>
                    <a:p>
                      <a:pPr algn="ctr">
                        <a:spcAft>
                          <a:spcPts val="0"/>
                        </a:spcAft>
                      </a:pPr>
                      <a:r>
                        <a:rPr lang="es-ES" sz="800" b="1">
                          <a:effectLst/>
                          <a:latin typeface="Arial" pitchFamily="34" charset="0"/>
                          <a:cs typeface="Arial" pitchFamily="34" charset="0"/>
                        </a:rPr>
                        <a:t>min</a:t>
                      </a:r>
                      <a:endParaRPr lang="es-EC" sz="800" b="1">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a:effectLst/>
                          <a:latin typeface="Arial" pitchFamily="34" charset="0"/>
                          <a:cs typeface="Arial" pitchFamily="34" charset="0"/>
                        </a:rPr>
                        <a:t>°C</a:t>
                      </a:r>
                      <a:endParaRPr lang="es-EC" sz="800" b="1">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a:effectLst/>
                          <a:latin typeface="Arial" pitchFamily="34" charset="0"/>
                          <a:cs typeface="Arial" pitchFamily="34" charset="0"/>
                        </a:rPr>
                        <a:t>°C</a:t>
                      </a:r>
                      <a:endParaRPr lang="es-EC" sz="800" b="1">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a:effectLst/>
                          <a:latin typeface="Arial" pitchFamily="34" charset="0"/>
                          <a:cs typeface="Arial" pitchFamily="34" charset="0"/>
                        </a:rPr>
                        <a:t> </a:t>
                      </a:r>
                      <a:endParaRPr lang="es-EC" sz="800" b="1">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°C</a:t>
                      </a:r>
                      <a:endParaRPr lang="es-EC" sz="800" b="1" dirty="0">
                        <a:effectLst/>
                        <a:latin typeface="Arial" pitchFamily="34" charset="0"/>
                        <a:ea typeface="Times New Roman"/>
                        <a:cs typeface="Arial" pitchFamily="34" charset="0"/>
                      </a:endParaRPr>
                    </a:p>
                  </a:txBody>
                  <a:tcPr marL="26377" marR="26377" marT="0" marB="0" anchor="ctr"/>
                </a:tc>
                <a:tc>
                  <a:txBody>
                    <a:bodyPr/>
                    <a:lstStyle/>
                    <a:p>
                      <a:pPr algn="ctr">
                        <a:spcAft>
                          <a:spcPts val="0"/>
                        </a:spcAft>
                      </a:pPr>
                      <a:r>
                        <a:rPr lang="es-ES" sz="800" b="1" dirty="0">
                          <a:effectLst/>
                          <a:latin typeface="Arial" pitchFamily="34" charset="0"/>
                          <a:cs typeface="Arial" pitchFamily="34" charset="0"/>
                        </a:rPr>
                        <a:t>°C</a:t>
                      </a:r>
                      <a:endParaRPr lang="es-EC" sz="800" b="1" dirty="0">
                        <a:effectLst/>
                        <a:latin typeface="Arial" pitchFamily="34" charset="0"/>
                        <a:ea typeface="Times New Roman"/>
                        <a:cs typeface="Arial" pitchFamily="34" charset="0"/>
                      </a:endParaRPr>
                    </a:p>
                  </a:txBody>
                  <a:tcPr marL="26377" marR="26377" marT="0" marB="0" anchor="ctr"/>
                </a:tc>
              </a:tr>
              <a:tr h="140448">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705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dirty="0">
                          <a:effectLst/>
                          <a:latin typeface="Arial" pitchFamily="34" charset="0"/>
                          <a:cs typeface="Arial" pitchFamily="34" charset="0"/>
                        </a:rPr>
                        <a:t>19,5</a:t>
                      </a:r>
                      <a:endParaRPr lang="es-EC" sz="800"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dirty="0">
                          <a:effectLst/>
                          <a:latin typeface="Arial" pitchFamily="34" charset="0"/>
                          <a:cs typeface="Arial" pitchFamily="34" charset="0"/>
                        </a:rPr>
                        <a:t>224</a:t>
                      </a:r>
                      <a:endParaRPr lang="es-EC" sz="800" dirty="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706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20,3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218</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656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49,2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223</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677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49,6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215</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675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26,0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212</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644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52,5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26,4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216</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680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354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80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693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53,2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218</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90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696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349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219</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639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351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25,5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217</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673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390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216</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10:50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239</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11:40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690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347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53,7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29,8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236</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11:50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238</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12:00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717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348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53,6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29,7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232</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12:50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709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235</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280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687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32,6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238</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13:30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687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46,9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240</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19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681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50,7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241</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14:30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668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391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234</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691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219</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15:30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683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375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235</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16:00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669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347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24</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16:30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659</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49,6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240</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17:00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357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52,1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241</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26</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17:30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570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652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353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48,2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241</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27</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17:40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610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703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362</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47,8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238</a:t>
                      </a:r>
                      <a:endParaRPr lang="es-EC" sz="800">
                        <a:effectLst/>
                        <a:latin typeface="Arial" pitchFamily="34" charset="0"/>
                        <a:ea typeface="Times New Roman"/>
                        <a:cs typeface="Arial" pitchFamily="34" charset="0"/>
                      </a:endParaRPr>
                    </a:p>
                  </a:txBody>
                  <a:tcPr marL="26377" marR="26377" marT="0" marB="0" anchor="b"/>
                </a:tc>
              </a:tr>
              <a:tr h="140448">
                <a:tc>
                  <a:txBody>
                    <a:bodyPr/>
                    <a:lstStyle/>
                    <a:p>
                      <a:pPr algn="r">
                        <a:spcAft>
                          <a:spcPts val="0"/>
                        </a:spcAft>
                      </a:pPr>
                      <a:r>
                        <a:rPr lang="es-ES" sz="800">
                          <a:effectLst/>
                          <a:latin typeface="Arial" pitchFamily="34" charset="0"/>
                          <a:cs typeface="Arial" pitchFamily="34" charset="0"/>
                        </a:rPr>
                        <a:t>28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17:50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620</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711</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368</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51,3</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21,5</a:t>
                      </a:r>
                      <a:endParaRPr lang="es-EC" sz="80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a:effectLst/>
                          <a:latin typeface="Arial" pitchFamily="34" charset="0"/>
                          <a:cs typeface="Arial" pitchFamily="34" charset="0"/>
                        </a:rPr>
                        <a:t>242</a:t>
                      </a:r>
                      <a:endParaRPr lang="es-EC" sz="800">
                        <a:effectLst/>
                        <a:latin typeface="Arial" pitchFamily="34" charset="0"/>
                        <a:ea typeface="Times New Roman"/>
                        <a:cs typeface="Arial" pitchFamily="34" charset="0"/>
                      </a:endParaRPr>
                    </a:p>
                  </a:txBody>
                  <a:tcPr marL="26377" marR="26377" marT="0" marB="0" anchor="b"/>
                </a:tc>
              </a:tr>
              <a:tr h="140448">
                <a:tc gridSpan="3">
                  <a:txBody>
                    <a:bodyPr/>
                    <a:lstStyle/>
                    <a:p>
                      <a:pPr>
                        <a:spcAft>
                          <a:spcPts val="0"/>
                        </a:spcAft>
                      </a:pPr>
                      <a:r>
                        <a:rPr lang="es-ES" sz="800" b="1" dirty="0">
                          <a:effectLst/>
                          <a:latin typeface="Arial" pitchFamily="34" charset="0"/>
                          <a:cs typeface="Arial" pitchFamily="34" charset="0"/>
                        </a:rPr>
                        <a:t>PROMEDIO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680,46</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363,68</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50,74</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25,48</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229,64</a:t>
                      </a:r>
                      <a:endParaRPr lang="es-EC" sz="800" b="1">
                        <a:effectLst/>
                        <a:latin typeface="Arial" pitchFamily="34" charset="0"/>
                        <a:ea typeface="Times New Roman"/>
                        <a:cs typeface="Arial" pitchFamily="34" charset="0"/>
                      </a:endParaRPr>
                    </a:p>
                  </a:txBody>
                  <a:tcPr marL="26377" marR="26377" marT="0" marB="0" anchor="b"/>
                </a:tc>
              </a:tr>
              <a:tr h="140448">
                <a:tc gridSpan="3">
                  <a:txBody>
                    <a:bodyPr/>
                    <a:lstStyle/>
                    <a:p>
                      <a:pPr>
                        <a:spcAft>
                          <a:spcPts val="0"/>
                        </a:spcAft>
                      </a:pPr>
                      <a:r>
                        <a:rPr lang="es-ES" sz="800" b="1" dirty="0">
                          <a:effectLst/>
                          <a:latin typeface="Arial" pitchFamily="34" charset="0"/>
                          <a:cs typeface="Arial" pitchFamily="34" charset="0"/>
                        </a:rPr>
                        <a:t>VALOR MÁXIMO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717</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391</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54,8</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a:effectLst/>
                          <a:latin typeface="Arial" pitchFamily="34" charset="0"/>
                          <a:cs typeface="Arial" pitchFamily="34" charset="0"/>
                        </a:rPr>
                        <a:t>32,6</a:t>
                      </a:r>
                      <a:endParaRPr lang="es-EC" sz="800" b="1">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243</a:t>
                      </a:r>
                      <a:endParaRPr lang="es-EC" sz="800" b="1" dirty="0">
                        <a:effectLst/>
                        <a:latin typeface="Arial" pitchFamily="34" charset="0"/>
                        <a:ea typeface="Times New Roman"/>
                        <a:cs typeface="Arial" pitchFamily="34" charset="0"/>
                      </a:endParaRPr>
                    </a:p>
                  </a:txBody>
                  <a:tcPr marL="26377" marR="26377" marT="0" marB="0" anchor="b"/>
                </a:tc>
              </a:tr>
              <a:tr h="140448">
                <a:tc gridSpan="3">
                  <a:txBody>
                    <a:bodyPr/>
                    <a:lstStyle/>
                    <a:p>
                      <a:pPr>
                        <a:spcAft>
                          <a:spcPts val="0"/>
                        </a:spcAft>
                      </a:pPr>
                      <a:r>
                        <a:rPr lang="es-ES" sz="800" b="1" dirty="0">
                          <a:effectLst/>
                          <a:latin typeface="Arial" pitchFamily="34" charset="0"/>
                          <a:cs typeface="Arial" pitchFamily="34" charset="0"/>
                        </a:rPr>
                        <a:t>VALOR MÍNIMO</a:t>
                      </a:r>
                      <a:endParaRPr lang="es-EC" sz="800" b="1" dirty="0">
                        <a:effectLst/>
                        <a:latin typeface="Arial" pitchFamily="34" charset="0"/>
                        <a:ea typeface="Times New Roman"/>
                        <a:cs typeface="Arial" pitchFamily="34" charset="0"/>
                      </a:endParaRPr>
                    </a:p>
                  </a:txBody>
                  <a:tcPr marL="26377" marR="26377"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dirty="0">
                          <a:effectLst/>
                          <a:latin typeface="Arial" pitchFamily="34" charset="0"/>
                          <a:cs typeface="Arial" pitchFamily="34" charset="0"/>
                        </a:rPr>
                        <a:t>639</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347</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46,9</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19,5</a:t>
                      </a:r>
                      <a:endParaRPr lang="es-EC" sz="800" b="1" dirty="0">
                        <a:effectLst/>
                        <a:latin typeface="Arial" pitchFamily="34" charset="0"/>
                        <a:ea typeface="Times New Roman"/>
                        <a:cs typeface="Arial" pitchFamily="34" charset="0"/>
                      </a:endParaRPr>
                    </a:p>
                  </a:txBody>
                  <a:tcPr marL="26377" marR="26377" marT="0" marB="0" anchor="b"/>
                </a:tc>
                <a:tc>
                  <a:txBody>
                    <a:bodyPr/>
                    <a:lstStyle/>
                    <a:p>
                      <a:pPr algn="r">
                        <a:spcAft>
                          <a:spcPts val="0"/>
                        </a:spcAft>
                      </a:pPr>
                      <a:r>
                        <a:rPr lang="es-ES" sz="800" b="1" dirty="0">
                          <a:effectLst/>
                          <a:latin typeface="Arial" pitchFamily="34" charset="0"/>
                          <a:cs typeface="Arial" pitchFamily="34" charset="0"/>
                        </a:rPr>
                        <a:t>212</a:t>
                      </a:r>
                      <a:endParaRPr lang="es-EC" sz="800" b="1" dirty="0">
                        <a:effectLst/>
                        <a:latin typeface="Arial" pitchFamily="34" charset="0"/>
                        <a:ea typeface="Times New Roman"/>
                        <a:cs typeface="Arial" pitchFamily="34" charset="0"/>
                      </a:endParaRPr>
                    </a:p>
                  </a:txBody>
                  <a:tcPr marL="26377" marR="26377" marT="0" marB="0" anchor="b"/>
                </a:tc>
              </a:tr>
            </a:tbl>
          </a:graphicData>
        </a:graphic>
      </p:graphicFrame>
      <p:sp>
        <p:nvSpPr>
          <p:cNvPr id="21811" name="Rectangle 1070"/>
          <p:cNvSpPr>
            <a:spLocks noChangeArrowheads="1"/>
          </p:cNvSpPr>
          <p:nvPr/>
        </p:nvSpPr>
        <p:spPr bwMode="auto">
          <a:xfrm>
            <a:off x="1125680" y="750372"/>
            <a:ext cx="69747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sz="2000" dirty="0">
                <a:solidFill>
                  <a:schemeClr val="tx1"/>
                </a:solidFill>
                <a:latin typeface="Arial" charset="0"/>
              </a:rPr>
              <a:t>Tabla </a:t>
            </a:r>
            <a:r>
              <a:rPr lang="es-ES" sz="2000" dirty="0" smtClean="0">
                <a:solidFill>
                  <a:schemeClr val="tx1"/>
                </a:solidFill>
                <a:latin typeface="Arial" charset="0"/>
              </a:rPr>
              <a:t>5: </a:t>
            </a:r>
            <a:r>
              <a:rPr lang="es-ES" sz="2000" b="0" dirty="0">
                <a:solidFill>
                  <a:schemeClr val="tx1"/>
                </a:solidFill>
                <a:latin typeface="Arial" charset="0"/>
              </a:rPr>
              <a:t>Temperaturas en la cámara de </a:t>
            </a:r>
            <a:r>
              <a:rPr lang="es-ES" sz="2000" b="0" dirty="0" smtClean="0">
                <a:solidFill>
                  <a:schemeClr val="tx1"/>
                </a:solidFill>
                <a:latin typeface="Arial" charset="0"/>
              </a:rPr>
              <a:t>combustión.</a:t>
            </a:r>
            <a:endParaRPr lang="es-ES" sz="2000" b="0" dirty="0">
              <a:solidFill>
                <a:schemeClr val="tx1"/>
              </a:solidFill>
              <a:latin typeface="Arial" charset="0"/>
            </a:endParaRPr>
          </a:p>
        </p:txBody>
      </p:sp>
      <p:sp>
        <p:nvSpPr>
          <p:cNvPr id="10" name="Rectangle 18"/>
          <p:cNvSpPr>
            <a:spLocks noChangeArrowheads="1"/>
          </p:cNvSpPr>
          <p:nvPr/>
        </p:nvSpPr>
        <p:spPr bwMode="auto">
          <a:xfrm>
            <a:off x="5580112" y="5301208"/>
            <a:ext cx="3240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11. </a:t>
            </a:r>
            <a:r>
              <a:rPr lang="es-ES" sz="1400" b="0" dirty="0" smtClean="0">
                <a:solidFill>
                  <a:schemeClr val="tx1"/>
                </a:solidFill>
                <a:latin typeface="Arial" charset="0"/>
              </a:rPr>
              <a:t>Temperaturas en la cámara de combustión.</a:t>
            </a:r>
            <a:endParaRPr lang="es-ES" sz="1600" dirty="0">
              <a:latin typeface="Arial" charset="0"/>
            </a:endParaRP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395" y="2708920"/>
            <a:ext cx="3378093" cy="243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a:solidFill>
                  <a:schemeClr val="tx1"/>
                </a:solidFill>
              </a:rPr>
              <a:t> </a:t>
            </a:r>
            <a:endParaRPr lang="es-ES" sz="2400" b="0">
              <a:solidFill>
                <a:schemeClr val="tx1"/>
              </a:solidFill>
            </a:endParaRPr>
          </a:p>
        </p:txBody>
      </p:sp>
      <p:sp>
        <p:nvSpPr>
          <p:cNvPr id="23555" name="Rectangle 10"/>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3556"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3558"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7" name="Rectangle 1070"/>
          <p:cNvSpPr>
            <a:spLocks noChangeArrowheads="1"/>
          </p:cNvSpPr>
          <p:nvPr/>
        </p:nvSpPr>
        <p:spPr bwMode="auto">
          <a:xfrm>
            <a:off x="990600" y="750372"/>
            <a:ext cx="77578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s-ES" sz="2000" dirty="0">
                <a:solidFill>
                  <a:schemeClr val="tx1"/>
                </a:solidFill>
                <a:latin typeface="Arial" charset="0"/>
              </a:rPr>
              <a:t>Tabla </a:t>
            </a:r>
            <a:r>
              <a:rPr lang="es-ES" sz="2000" dirty="0" smtClean="0">
                <a:solidFill>
                  <a:schemeClr val="tx1"/>
                </a:solidFill>
                <a:latin typeface="Arial" charset="0"/>
              </a:rPr>
              <a:t>6: </a:t>
            </a:r>
            <a:r>
              <a:rPr lang="es-ES" sz="2000" b="0" dirty="0" smtClean="0">
                <a:solidFill>
                  <a:schemeClr val="tx1"/>
                </a:solidFill>
                <a:latin typeface="Arial" charset="0"/>
              </a:rPr>
              <a:t>Velocidades de aire y gases </a:t>
            </a:r>
            <a:r>
              <a:rPr lang="es-ES" sz="2000" b="0" dirty="0">
                <a:solidFill>
                  <a:schemeClr val="tx1"/>
                </a:solidFill>
                <a:latin typeface="Arial" charset="0"/>
              </a:rPr>
              <a:t>en la cámara de </a:t>
            </a:r>
            <a:r>
              <a:rPr lang="es-ES" sz="2000" b="0" dirty="0" smtClean="0">
                <a:solidFill>
                  <a:schemeClr val="tx1"/>
                </a:solidFill>
                <a:latin typeface="Arial" charset="0"/>
              </a:rPr>
              <a:t>combustión.</a:t>
            </a:r>
            <a:endParaRPr lang="es-ES" sz="2000" b="0" dirty="0">
              <a:solidFill>
                <a:schemeClr val="tx1"/>
              </a:solidFill>
              <a:latin typeface="Arial"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929142172"/>
              </p:ext>
            </p:extLst>
          </p:nvPr>
        </p:nvGraphicFramePr>
        <p:xfrm>
          <a:off x="1187624" y="1628796"/>
          <a:ext cx="3453923" cy="4968542"/>
        </p:xfrm>
        <a:graphic>
          <a:graphicData uri="http://schemas.openxmlformats.org/drawingml/2006/table">
            <a:tbl>
              <a:tblPr firstRow="1" firstCol="1" bandRow="1">
                <a:tableStyleId>{5940675A-B579-460E-94D1-54222C63F5DA}</a:tableStyleId>
              </a:tblPr>
              <a:tblGrid>
                <a:gridCol w="511142"/>
                <a:gridCol w="509092"/>
                <a:gridCol w="817211"/>
                <a:gridCol w="817211"/>
                <a:gridCol w="799267"/>
              </a:tblGrid>
              <a:tr h="552062">
                <a:tc rowSpan="2">
                  <a:txBody>
                    <a:bodyPr/>
                    <a:lstStyle/>
                    <a:p>
                      <a:pPr algn="ctr">
                        <a:spcAft>
                          <a:spcPts val="0"/>
                        </a:spcAft>
                      </a:pPr>
                      <a:r>
                        <a:rPr lang="es-ES" sz="800" b="1" dirty="0">
                          <a:effectLst/>
                          <a:latin typeface="Arial" pitchFamily="34" charset="0"/>
                          <a:cs typeface="Arial" pitchFamily="34" charset="0"/>
                        </a:rPr>
                        <a:t>Orden</a:t>
                      </a:r>
                      <a:endParaRPr lang="es-EC" sz="800" b="1" dirty="0">
                        <a:effectLst/>
                        <a:latin typeface="Arial" pitchFamily="34" charset="0"/>
                        <a:ea typeface="Times New Roman"/>
                        <a:cs typeface="Arial" pitchFamily="34" charset="0"/>
                      </a:endParaRPr>
                    </a:p>
                  </a:txBody>
                  <a:tcPr marL="26670" marR="26670" marT="0" marB="0" anchor="ctr"/>
                </a:tc>
                <a:tc rowSpan="2">
                  <a:txBody>
                    <a:bodyPr/>
                    <a:lstStyle/>
                    <a:p>
                      <a:pPr algn="ctr">
                        <a:spcAft>
                          <a:spcPts val="0"/>
                        </a:spcAft>
                      </a:pPr>
                      <a:r>
                        <a:rPr lang="es-ES" sz="800" b="1" dirty="0">
                          <a:effectLst/>
                          <a:latin typeface="Arial" pitchFamily="34" charset="0"/>
                          <a:cs typeface="Arial" pitchFamily="34" charset="0"/>
                        </a:rPr>
                        <a:t>Hora         (</a:t>
                      </a:r>
                      <a:r>
                        <a:rPr lang="es-ES" sz="800" b="1" dirty="0" err="1">
                          <a:effectLst/>
                          <a:latin typeface="Arial" pitchFamily="34" charset="0"/>
                          <a:cs typeface="Arial" pitchFamily="34" charset="0"/>
                        </a:rPr>
                        <a:t>hr</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670" marR="26670" marT="0" marB="0" anchor="ctr"/>
                </a:tc>
                <a:tc>
                  <a:txBody>
                    <a:bodyPr/>
                    <a:lstStyle/>
                    <a:p>
                      <a:pPr algn="ctr">
                        <a:spcAft>
                          <a:spcPts val="0"/>
                        </a:spcAft>
                      </a:pPr>
                      <a:r>
                        <a:rPr lang="es-ES" sz="800" b="1" dirty="0">
                          <a:effectLst/>
                          <a:latin typeface="Arial" pitchFamily="34" charset="0"/>
                          <a:cs typeface="Arial" pitchFamily="34" charset="0"/>
                        </a:rPr>
                        <a:t>Tiempo       (t)</a:t>
                      </a:r>
                      <a:endParaRPr lang="es-EC" sz="800" b="1" dirty="0">
                        <a:effectLst/>
                        <a:latin typeface="Arial" pitchFamily="34" charset="0"/>
                        <a:ea typeface="Times New Roman"/>
                        <a:cs typeface="Arial" pitchFamily="34" charset="0"/>
                      </a:endParaRPr>
                    </a:p>
                  </a:txBody>
                  <a:tcPr marL="26670" marR="26670" marT="0" marB="0" anchor="ctr"/>
                </a:tc>
                <a:tc>
                  <a:txBody>
                    <a:bodyPr/>
                    <a:lstStyle/>
                    <a:p>
                      <a:pPr algn="ctr">
                        <a:spcAft>
                          <a:spcPts val="0"/>
                        </a:spcAft>
                      </a:pPr>
                      <a:r>
                        <a:rPr lang="es-ES" sz="800" b="1" dirty="0">
                          <a:effectLst/>
                          <a:latin typeface="Arial" pitchFamily="34" charset="0"/>
                          <a:cs typeface="Arial" pitchFamily="34" charset="0"/>
                        </a:rPr>
                        <a:t>Velocidad de ingreso del aire             (</a:t>
                      </a:r>
                      <a:r>
                        <a:rPr lang="es-ES" sz="800" b="1" dirty="0" err="1">
                          <a:effectLst/>
                          <a:latin typeface="Arial" pitchFamily="34" charset="0"/>
                          <a:cs typeface="Arial" pitchFamily="34" charset="0"/>
                        </a:rPr>
                        <a:t>Vai</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670" marR="26670" marT="0" marB="0" anchor="b"/>
                </a:tc>
                <a:tc>
                  <a:txBody>
                    <a:bodyPr/>
                    <a:lstStyle/>
                    <a:p>
                      <a:pPr algn="ctr">
                        <a:spcAft>
                          <a:spcPts val="0"/>
                        </a:spcAft>
                      </a:pPr>
                      <a:r>
                        <a:rPr lang="es-ES" sz="800" b="1" dirty="0">
                          <a:effectLst/>
                          <a:latin typeface="Arial" pitchFamily="34" charset="0"/>
                          <a:cs typeface="Arial" pitchFamily="34" charset="0"/>
                        </a:rPr>
                        <a:t>Velocidad de salida del aire         (</a:t>
                      </a:r>
                      <a:r>
                        <a:rPr lang="es-ES" sz="800" b="1" dirty="0" err="1">
                          <a:effectLst/>
                          <a:latin typeface="Arial" pitchFamily="34" charset="0"/>
                          <a:cs typeface="Arial" pitchFamily="34" charset="0"/>
                        </a:rPr>
                        <a:t>Vao</a:t>
                      </a:r>
                      <a:r>
                        <a:rPr lang="es-ES" sz="800" b="1" dirty="0">
                          <a:effectLst/>
                          <a:latin typeface="Arial" pitchFamily="34" charset="0"/>
                          <a:cs typeface="Arial" pitchFamily="34" charset="0"/>
                        </a:rPr>
                        <a:t>)</a:t>
                      </a:r>
                      <a:endParaRPr lang="es-EC" sz="800" b="1" dirty="0">
                        <a:effectLst/>
                        <a:latin typeface="Arial" pitchFamily="34" charset="0"/>
                        <a:ea typeface="Times New Roman"/>
                        <a:cs typeface="Arial" pitchFamily="34" charset="0"/>
                      </a:endParaRPr>
                    </a:p>
                  </a:txBody>
                  <a:tcPr marL="26670" marR="26670" marT="0" marB="0" anchor="ctr"/>
                </a:tc>
              </a:tr>
              <a:tr h="138015">
                <a:tc vMerge="1">
                  <a:txBody>
                    <a:bodyPr/>
                    <a:lstStyle/>
                    <a:p>
                      <a:endParaRPr lang="es-EC"/>
                    </a:p>
                  </a:txBody>
                  <a:tcPr/>
                </a:tc>
                <a:tc vMerge="1">
                  <a:txBody>
                    <a:bodyPr/>
                    <a:lstStyle/>
                    <a:p>
                      <a:endParaRPr lang="es-EC"/>
                    </a:p>
                  </a:txBody>
                  <a:tcPr/>
                </a:tc>
                <a:tc>
                  <a:txBody>
                    <a:bodyPr/>
                    <a:lstStyle/>
                    <a:p>
                      <a:pPr algn="ctr">
                        <a:spcAft>
                          <a:spcPts val="0"/>
                        </a:spcAft>
                      </a:pPr>
                      <a:r>
                        <a:rPr lang="es-ES" sz="800" b="1">
                          <a:effectLst/>
                          <a:latin typeface="Arial" pitchFamily="34" charset="0"/>
                          <a:cs typeface="Arial" pitchFamily="34" charset="0"/>
                        </a:rPr>
                        <a:t>min</a:t>
                      </a:r>
                      <a:endParaRPr lang="es-EC" sz="800" b="1">
                        <a:effectLst/>
                        <a:latin typeface="Arial" pitchFamily="34" charset="0"/>
                        <a:ea typeface="Times New Roman"/>
                        <a:cs typeface="Arial" pitchFamily="34" charset="0"/>
                      </a:endParaRPr>
                    </a:p>
                  </a:txBody>
                  <a:tcPr marL="26670" marR="26670" marT="0" marB="0" anchor="b"/>
                </a:tc>
                <a:tc>
                  <a:txBody>
                    <a:bodyPr/>
                    <a:lstStyle/>
                    <a:p>
                      <a:pPr algn="ctr">
                        <a:spcAft>
                          <a:spcPts val="0"/>
                        </a:spcAft>
                      </a:pPr>
                      <a:r>
                        <a:rPr lang="es-ES" sz="800" b="1" dirty="0" smtClean="0">
                          <a:effectLst/>
                          <a:latin typeface="Arial" pitchFamily="34" charset="0"/>
                          <a:ea typeface="+mn-ea"/>
                          <a:cs typeface="Arial" pitchFamily="34" charset="0"/>
                        </a:rPr>
                        <a:t>m/s</a:t>
                      </a:r>
                      <a:endParaRPr lang="es-EC" sz="800" b="1" dirty="0">
                        <a:effectLst/>
                        <a:latin typeface="Arial" pitchFamily="34" charset="0"/>
                        <a:ea typeface="Times New Roman"/>
                        <a:cs typeface="Arial" pitchFamily="34" charset="0"/>
                      </a:endParaRPr>
                    </a:p>
                  </a:txBody>
                  <a:tcPr marL="26670" marR="26670" marT="0" marB="0" anchor="b"/>
                </a:tc>
                <a:tc>
                  <a:txBody>
                    <a:bodyPr/>
                    <a:lstStyle/>
                    <a:p>
                      <a:pPr algn="ctr">
                        <a:spcAft>
                          <a:spcPts val="0"/>
                        </a:spcAft>
                      </a:pPr>
                      <a:r>
                        <a:rPr lang="es-ES" sz="800" b="1" dirty="0" smtClean="0">
                          <a:effectLst/>
                          <a:latin typeface="Arial" pitchFamily="34" charset="0"/>
                          <a:ea typeface="+mn-ea"/>
                          <a:cs typeface="Arial" pitchFamily="34" charset="0"/>
                        </a:rPr>
                        <a:t>m/s</a:t>
                      </a:r>
                      <a:endParaRPr lang="es-EC" sz="800" b="1" dirty="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11,58</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8,58</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8:20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11,61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7,61</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3</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8:30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30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11,48</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7,48</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4</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12,02</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8,09</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5</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8:50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50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11,63</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7,63</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6</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9:00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60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11,75</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8,75</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7</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9:10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11,92</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7,97</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8</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9:20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7,92</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9</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9:30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90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12,19</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8,10</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10:00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12,47</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8,19</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10:40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12,21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8,47</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12</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10:50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150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11,87</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8,21</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13</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200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12,61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7,87</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14</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11:50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210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12,04</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8,61</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15</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220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12,22</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8,04</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16</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12:50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270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11,90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8,22</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17</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13:00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280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11,87</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7,90</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18</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13:30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310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11,95</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7,87</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19</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14:00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340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11,92</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7,95</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14:30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370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12,11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7,92</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15:00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410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11,70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8,11</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22</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15:30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440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12,01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7,70</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23</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16:00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470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12,02</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8,01</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24</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16:30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510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11,81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7,81</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25</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17:00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540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12,08</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8,08</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26</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17:30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570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11,93</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7,93</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27</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17:40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610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11,81</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7,81</a:t>
                      </a:r>
                      <a:endParaRPr lang="es-EC" sz="800">
                        <a:effectLst/>
                        <a:latin typeface="Arial" pitchFamily="34" charset="0"/>
                        <a:ea typeface="Times New Roman"/>
                        <a:cs typeface="Arial" pitchFamily="34" charset="0"/>
                      </a:endParaRPr>
                    </a:p>
                  </a:txBody>
                  <a:tcPr marL="26670" marR="26670" marT="0" marB="0" anchor="b"/>
                </a:tc>
              </a:tr>
              <a:tr h="138015">
                <a:tc>
                  <a:txBody>
                    <a:bodyPr/>
                    <a:lstStyle/>
                    <a:p>
                      <a:pPr algn="r">
                        <a:spcAft>
                          <a:spcPts val="0"/>
                        </a:spcAft>
                      </a:pPr>
                      <a:r>
                        <a:rPr lang="es-ES" sz="800">
                          <a:effectLst/>
                          <a:latin typeface="Arial" pitchFamily="34" charset="0"/>
                          <a:cs typeface="Arial" pitchFamily="34" charset="0"/>
                        </a:rPr>
                        <a:t>28</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17:50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620</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11,87</a:t>
                      </a:r>
                      <a:endParaRPr lang="es-EC" sz="80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a:effectLst/>
                          <a:latin typeface="Arial" pitchFamily="34" charset="0"/>
                          <a:cs typeface="Arial" pitchFamily="34" charset="0"/>
                        </a:rPr>
                        <a:t>8,26</a:t>
                      </a:r>
                      <a:endParaRPr lang="es-EC" sz="800">
                        <a:effectLst/>
                        <a:latin typeface="Arial" pitchFamily="34" charset="0"/>
                        <a:ea typeface="Times New Roman"/>
                        <a:cs typeface="Arial" pitchFamily="34" charset="0"/>
                      </a:endParaRPr>
                    </a:p>
                  </a:txBody>
                  <a:tcPr marL="26670" marR="26670" marT="0" marB="0" anchor="b"/>
                </a:tc>
              </a:tr>
              <a:tr h="138015">
                <a:tc gridSpan="3">
                  <a:txBody>
                    <a:bodyPr/>
                    <a:lstStyle/>
                    <a:p>
                      <a:pPr>
                        <a:spcAft>
                          <a:spcPts val="0"/>
                        </a:spcAft>
                      </a:pPr>
                      <a:r>
                        <a:rPr lang="es-ES" sz="800" b="1" dirty="0">
                          <a:effectLst/>
                          <a:latin typeface="Arial" pitchFamily="34" charset="0"/>
                          <a:cs typeface="Arial" pitchFamily="34" charset="0"/>
                        </a:rPr>
                        <a:t>PROMEDIO</a:t>
                      </a:r>
                      <a:endParaRPr lang="es-EC" sz="800" b="1" dirty="0">
                        <a:effectLst/>
                        <a:latin typeface="Arial" pitchFamily="34" charset="0"/>
                        <a:ea typeface="Times New Roman"/>
                        <a:cs typeface="Arial" pitchFamily="34" charset="0"/>
                      </a:endParaRPr>
                    </a:p>
                  </a:txBody>
                  <a:tcPr marL="26670" marR="26670"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a:effectLst/>
                          <a:latin typeface="Arial" pitchFamily="34" charset="0"/>
                          <a:cs typeface="Arial" pitchFamily="34" charset="0"/>
                        </a:rPr>
                        <a:t>11,95</a:t>
                      </a:r>
                      <a:endParaRPr lang="es-EC" sz="800" b="1">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b="1">
                          <a:effectLst/>
                          <a:latin typeface="Arial" pitchFamily="34" charset="0"/>
                          <a:cs typeface="Arial" pitchFamily="34" charset="0"/>
                        </a:rPr>
                        <a:t>8,04</a:t>
                      </a:r>
                      <a:endParaRPr lang="es-EC" sz="800" b="1">
                        <a:effectLst/>
                        <a:latin typeface="Arial" pitchFamily="34" charset="0"/>
                        <a:ea typeface="Times New Roman"/>
                        <a:cs typeface="Arial" pitchFamily="34" charset="0"/>
                      </a:endParaRPr>
                    </a:p>
                  </a:txBody>
                  <a:tcPr marL="26670" marR="26670" marT="0" marB="0" anchor="b"/>
                </a:tc>
              </a:tr>
              <a:tr h="138015">
                <a:tc gridSpan="3">
                  <a:txBody>
                    <a:bodyPr/>
                    <a:lstStyle/>
                    <a:p>
                      <a:pPr>
                        <a:spcAft>
                          <a:spcPts val="0"/>
                        </a:spcAft>
                      </a:pPr>
                      <a:r>
                        <a:rPr lang="es-ES" sz="800" b="1" dirty="0">
                          <a:effectLst/>
                          <a:latin typeface="Arial" pitchFamily="34" charset="0"/>
                          <a:cs typeface="Arial" pitchFamily="34" charset="0"/>
                        </a:rPr>
                        <a:t>VALOR MÁXIMO</a:t>
                      </a:r>
                      <a:endParaRPr lang="es-EC" sz="800" b="1" dirty="0">
                        <a:effectLst/>
                        <a:latin typeface="Arial" pitchFamily="34" charset="0"/>
                        <a:ea typeface="Times New Roman"/>
                        <a:cs typeface="Arial" pitchFamily="34" charset="0"/>
                      </a:endParaRPr>
                    </a:p>
                  </a:txBody>
                  <a:tcPr marL="26670" marR="26670"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dirty="0">
                          <a:effectLst/>
                          <a:latin typeface="Arial" pitchFamily="34" charset="0"/>
                          <a:cs typeface="Arial" pitchFamily="34" charset="0"/>
                        </a:rPr>
                        <a:t>12,61</a:t>
                      </a:r>
                      <a:endParaRPr lang="es-EC" sz="800" b="1" dirty="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b="1" dirty="0">
                          <a:effectLst/>
                          <a:latin typeface="Arial" pitchFamily="34" charset="0"/>
                          <a:cs typeface="Arial" pitchFamily="34" charset="0"/>
                        </a:rPr>
                        <a:t>8,75</a:t>
                      </a:r>
                      <a:endParaRPr lang="es-EC" sz="800" b="1" dirty="0">
                        <a:effectLst/>
                        <a:latin typeface="Arial" pitchFamily="34" charset="0"/>
                        <a:ea typeface="Times New Roman"/>
                        <a:cs typeface="Arial" pitchFamily="34" charset="0"/>
                      </a:endParaRPr>
                    </a:p>
                  </a:txBody>
                  <a:tcPr marL="26670" marR="26670" marT="0" marB="0" anchor="b"/>
                </a:tc>
              </a:tr>
              <a:tr h="138015">
                <a:tc gridSpan="3">
                  <a:txBody>
                    <a:bodyPr/>
                    <a:lstStyle/>
                    <a:p>
                      <a:pPr>
                        <a:spcAft>
                          <a:spcPts val="0"/>
                        </a:spcAft>
                      </a:pPr>
                      <a:r>
                        <a:rPr lang="es-ES" sz="800" b="1" dirty="0">
                          <a:effectLst/>
                          <a:latin typeface="Arial" pitchFamily="34" charset="0"/>
                          <a:cs typeface="Arial" pitchFamily="34" charset="0"/>
                        </a:rPr>
                        <a:t>VALOR MÍNIMO</a:t>
                      </a:r>
                      <a:endParaRPr lang="es-EC" sz="800" b="1" dirty="0">
                        <a:effectLst/>
                        <a:latin typeface="Arial" pitchFamily="34" charset="0"/>
                        <a:ea typeface="Times New Roman"/>
                        <a:cs typeface="Arial" pitchFamily="34" charset="0"/>
                      </a:endParaRPr>
                    </a:p>
                  </a:txBody>
                  <a:tcPr marL="26670" marR="26670" marT="0" marB="0" anchor="b"/>
                </a:tc>
                <a:tc hMerge="1">
                  <a:txBody>
                    <a:bodyPr/>
                    <a:lstStyle/>
                    <a:p>
                      <a:endParaRPr lang="es-EC"/>
                    </a:p>
                  </a:txBody>
                  <a:tcPr/>
                </a:tc>
                <a:tc hMerge="1">
                  <a:txBody>
                    <a:bodyPr/>
                    <a:lstStyle/>
                    <a:p>
                      <a:endParaRPr lang="es-EC"/>
                    </a:p>
                  </a:txBody>
                  <a:tcPr/>
                </a:tc>
                <a:tc>
                  <a:txBody>
                    <a:bodyPr/>
                    <a:lstStyle/>
                    <a:p>
                      <a:pPr algn="r">
                        <a:spcAft>
                          <a:spcPts val="0"/>
                        </a:spcAft>
                      </a:pPr>
                      <a:r>
                        <a:rPr lang="es-ES" sz="800" b="1" dirty="0">
                          <a:effectLst/>
                          <a:latin typeface="Arial" pitchFamily="34" charset="0"/>
                          <a:cs typeface="Arial" pitchFamily="34" charset="0"/>
                        </a:rPr>
                        <a:t>11,48</a:t>
                      </a:r>
                      <a:endParaRPr lang="es-EC" sz="800" b="1" dirty="0">
                        <a:effectLst/>
                        <a:latin typeface="Arial" pitchFamily="34" charset="0"/>
                        <a:ea typeface="Times New Roman"/>
                        <a:cs typeface="Arial" pitchFamily="34" charset="0"/>
                      </a:endParaRPr>
                    </a:p>
                  </a:txBody>
                  <a:tcPr marL="26670" marR="26670" marT="0" marB="0" anchor="b"/>
                </a:tc>
                <a:tc>
                  <a:txBody>
                    <a:bodyPr/>
                    <a:lstStyle/>
                    <a:p>
                      <a:pPr algn="r">
                        <a:spcAft>
                          <a:spcPts val="0"/>
                        </a:spcAft>
                      </a:pPr>
                      <a:r>
                        <a:rPr lang="es-ES" sz="800" b="1" dirty="0">
                          <a:effectLst/>
                          <a:latin typeface="Arial" pitchFamily="34" charset="0"/>
                          <a:cs typeface="Arial" pitchFamily="34" charset="0"/>
                        </a:rPr>
                        <a:t>7,48</a:t>
                      </a:r>
                      <a:endParaRPr lang="es-EC" sz="800" b="1" dirty="0">
                        <a:effectLst/>
                        <a:latin typeface="Arial" pitchFamily="34" charset="0"/>
                        <a:ea typeface="Times New Roman"/>
                        <a:cs typeface="Arial" pitchFamily="34" charset="0"/>
                      </a:endParaRPr>
                    </a:p>
                  </a:txBody>
                  <a:tcPr marL="26670" marR="26670" marT="0" marB="0" anchor="b"/>
                </a:tc>
              </a:tr>
            </a:tbl>
          </a:graphicData>
        </a:graphic>
      </p:graphicFrame>
      <p:sp>
        <p:nvSpPr>
          <p:cNvPr id="10" name="Rectangle 18"/>
          <p:cNvSpPr>
            <a:spLocks noChangeArrowheads="1"/>
          </p:cNvSpPr>
          <p:nvPr/>
        </p:nvSpPr>
        <p:spPr bwMode="auto">
          <a:xfrm>
            <a:off x="5436096" y="5157192"/>
            <a:ext cx="32403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11. </a:t>
            </a:r>
            <a:r>
              <a:rPr lang="es-ES" sz="1400" b="0" dirty="0" smtClean="0">
                <a:solidFill>
                  <a:schemeClr val="tx1"/>
                </a:solidFill>
                <a:latin typeface="Arial" charset="0"/>
              </a:rPr>
              <a:t>Velocidades en la cámara de combustión.</a:t>
            </a:r>
            <a:endParaRPr lang="es-ES" sz="1600" dirty="0">
              <a:latin typeface="Arial"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636911"/>
            <a:ext cx="2608725" cy="237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a:solidFill>
                  <a:schemeClr val="tx1"/>
                </a:solidFill>
              </a:rPr>
              <a:t> </a:t>
            </a:r>
            <a:endParaRPr lang="es-ES" sz="2400" b="0">
              <a:solidFill>
                <a:schemeClr val="tx1"/>
              </a:solidFill>
            </a:endParaRPr>
          </a:p>
        </p:txBody>
      </p:sp>
      <p:sp>
        <p:nvSpPr>
          <p:cNvPr id="24579" name="Rectangle 10"/>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1" name="Oval 18"/>
          <p:cNvSpPr>
            <a:spLocks noChangeArrowheads="1"/>
          </p:cNvSpPr>
          <p:nvPr/>
        </p:nvSpPr>
        <p:spPr bwMode="auto">
          <a:xfrm>
            <a:off x="2339975" y="2349500"/>
            <a:ext cx="2447925" cy="18002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2" name="Rectangle 19"/>
          <p:cNvSpPr>
            <a:spLocks noChangeArrowheads="1"/>
          </p:cNvSpPr>
          <p:nvPr/>
        </p:nvSpPr>
        <p:spPr bwMode="auto">
          <a:xfrm>
            <a:off x="5724525" y="2420938"/>
            <a:ext cx="935038"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458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458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4586"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7. ANÁLISIS DE RESULTADOS</a:t>
            </a:r>
          </a:p>
        </p:txBody>
      </p:sp>
      <p:sp>
        <p:nvSpPr>
          <p:cNvPr id="24587" name="1 Rectángulo"/>
          <p:cNvSpPr>
            <a:spLocks noChangeArrowheads="1"/>
          </p:cNvSpPr>
          <p:nvPr/>
        </p:nvSpPr>
        <p:spPr bwMode="auto">
          <a:xfrm>
            <a:off x="1116013" y="1412776"/>
            <a:ext cx="6946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1800" dirty="0" smtClean="0">
                <a:solidFill>
                  <a:schemeClr val="tx1"/>
                </a:solidFill>
                <a:latin typeface="Arial" charset="0"/>
                <a:cs typeface="Arial" charset="0"/>
              </a:rPr>
              <a:t>Condiciones ambientales:</a:t>
            </a:r>
            <a:endParaRPr lang="es-EC" sz="1800" b="0" dirty="0">
              <a:solidFill>
                <a:schemeClr val="tx1"/>
              </a:solidFill>
              <a:latin typeface="Arial" charset="0"/>
              <a:cs typeface="Arial" charset="0"/>
            </a:endParaRPr>
          </a:p>
        </p:txBody>
      </p:sp>
      <p:graphicFrame>
        <p:nvGraphicFramePr>
          <p:cNvPr id="13" name="12 Gráfico"/>
          <p:cNvGraphicFramePr/>
          <p:nvPr>
            <p:extLst>
              <p:ext uri="{D42A27DB-BD31-4B8C-83A1-F6EECF244321}">
                <p14:modId xmlns:p14="http://schemas.microsoft.com/office/powerpoint/2010/main" val="390036864"/>
              </p:ext>
            </p:extLst>
          </p:nvPr>
        </p:nvGraphicFramePr>
        <p:xfrm>
          <a:off x="684476" y="3277044"/>
          <a:ext cx="3671500" cy="25282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1 Tabla"/>
          <p:cNvGraphicFramePr>
            <a:graphicFrameLocks noGrp="1"/>
          </p:cNvGraphicFramePr>
          <p:nvPr>
            <p:extLst>
              <p:ext uri="{D42A27DB-BD31-4B8C-83A1-F6EECF244321}">
                <p14:modId xmlns:p14="http://schemas.microsoft.com/office/powerpoint/2010/main" val="2331407346"/>
              </p:ext>
            </p:extLst>
          </p:nvPr>
        </p:nvGraphicFramePr>
        <p:xfrm>
          <a:off x="1169988" y="2132856"/>
          <a:ext cx="6892924" cy="762000"/>
        </p:xfrm>
        <a:graphic>
          <a:graphicData uri="http://schemas.openxmlformats.org/drawingml/2006/table">
            <a:tbl>
              <a:tblPr firstRow="1" firstCol="1" bandRow="1">
                <a:tableStyleId>{5940675A-B579-460E-94D1-54222C63F5DA}</a:tableStyleId>
              </a:tblPr>
              <a:tblGrid>
                <a:gridCol w="1723231"/>
                <a:gridCol w="1723231"/>
                <a:gridCol w="1723231"/>
                <a:gridCol w="1723231"/>
              </a:tblGrid>
              <a:tr h="190500">
                <a:tc>
                  <a:txBody>
                    <a:bodyPr/>
                    <a:lstStyle/>
                    <a:p>
                      <a:pPr algn="ctr">
                        <a:spcAft>
                          <a:spcPts val="0"/>
                        </a:spcAft>
                      </a:pPr>
                      <a:r>
                        <a:rPr lang="es-ES" sz="1200" b="1" dirty="0">
                          <a:effectLst/>
                          <a:latin typeface="Arial" pitchFamily="34" charset="0"/>
                          <a:cs typeface="Arial" pitchFamily="34" charset="0"/>
                        </a:rPr>
                        <a:t>Parámetro </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Denominación</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Valor promedio</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Unidad</a:t>
                      </a:r>
                      <a:endParaRPr lang="es-EC" sz="1200" b="1" dirty="0">
                        <a:effectLst/>
                        <a:latin typeface="Arial" pitchFamily="34" charset="0"/>
                        <a:ea typeface="Times New Roman"/>
                        <a:cs typeface="Arial" pitchFamily="34" charset="0"/>
                      </a:endParaRPr>
                    </a:p>
                  </a:txBody>
                  <a:tcPr marL="44450" marR="44450" marT="0" marB="0" anchor="ctr"/>
                </a:tc>
              </a:tr>
              <a:tr h="190500">
                <a:tc>
                  <a:txBody>
                    <a:bodyPr/>
                    <a:lstStyle/>
                    <a:p>
                      <a:pPr>
                        <a:spcAft>
                          <a:spcPts val="0"/>
                        </a:spcAft>
                      </a:pPr>
                      <a:r>
                        <a:rPr lang="es-ES" sz="1200">
                          <a:effectLst/>
                          <a:latin typeface="Arial" pitchFamily="34" charset="0"/>
                          <a:cs typeface="Arial" pitchFamily="34" charset="0"/>
                        </a:rPr>
                        <a:t>Velocidad del viento</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Vw</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0,92</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m/s</a:t>
                      </a:r>
                      <a:endParaRPr lang="es-EC" sz="1200">
                        <a:effectLst/>
                        <a:latin typeface="Arial" pitchFamily="34" charset="0"/>
                        <a:ea typeface="Times New Roman"/>
                        <a:cs typeface="Arial" pitchFamily="34" charset="0"/>
                      </a:endParaRPr>
                    </a:p>
                  </a:txBody>
                  <a:tcPr marL="44450" marR="44450" marT="0" marB="0" anchor="b"/>
                </a:tc>
              </a:tr>
              <a:tr h="190500">
                <a:tc>
                  <a:txBody>
                    <a:bodyPr/>
                    <a:lstStyle/>
                    <a:p>
                      <a:pPr>
                        <a:spcAft>
                          <a:spcPts val="0"/>
                        </a:spcAft>
                      </a:pPr>
                      <a:r>
                        <a:rPr lang="es-ES" sz="1200">
                          <a:effectLst/>
                          <a:latin typeface="Arial" pitchFamily="34" charset="0"/>
                          <a:cs typeface="Arial" pitchFamily="34" charset="0"/>
                        </a:rPr>
                        <a:t>Temperatura ambiente</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Ta</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25,48</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°C</a:t>
                      </a:r>
                      <a:endParaRPr lang="es-EC" sz="1200">
                        <a:effectLst/>
                        <a:latin typeface="Arial" pitchFamily="34" charset="0"/>
                        <a:ea typeface="Times New Roman"/>
                        <a:cs typeface="Arial" pitchFamily="34" charset="0"/>
                      </a:endParaRPr>
                    </a:p>
                  </a:txBody>
                  <a:tcPr marL="44450" marR="44450" marT="0" marB="0" anchor="b"/>
                </a:tc>
              </a:tr>
              <a:tr h="190500">
                <a:tc>
                  <a:txBody>
                    <a:bodyPr/>
                    <a:lstStyle/>
                    <a:p>
                      <a:pPr>
                        <a:spcAft>
                          <a:spcPts val="0"/>
                        </a:spcAft>
                      </a:pPr>
                      <a:r>
                        <a:rPr lang="es-ES" sz="1200" dirty="0">
                          <a:effectLst/>
                          <a:latin typeface="Arial" pitchFamily="34" charset="0"/>
                          <a:cs typeface="Arial" pitchFamily="34" charset="0"/>
                        </a:rPr>
                        <a:t>Humedad relativa</a:t>
                      </a:r>
                      <a:endParaRPr lang="es-EC" sz="1200" dirty="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HR</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43,25</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dirty="0">
                          <a:effectLst/>
                          <a:latin typeface="Arial" pitchFamily="34" charset="0"/>
                          <a:cs typeface="Arial" pitchFamily="34" charset="0"/>
                        </a:rPr>
                        <a:t>%</a:t>
                      </a:r>
                      <a:endParaRPr lang="es-EC" sz="1200" dirty="0">
                        <a:effectLst/>
                        <a:latin typeface="Arial" pitchFamily="34" charset="0"/>
                        <a:ea typeface="Times New Roman"/>
                        <a:cs typeface="Arial" pitchFamily="34" charset="0"/>
                      </a:endParaRPr>
                    </a:p>
                  </a:txBody>
                  <a:tcPr marL="44450" marR="44450" marT="0" marB="0" anchor="b"/>
                </a:tc>
              </a:tr>
            </a:tbl>
          </a:graphicData>
        </a:graphic>
      </p:graphicFrame>
      <p:sp>
        <p:nvSpPr>
          <p:cNvPr id="15" name="Rectangle 18"/>
          <p:cNvSpPr>
            <a:spLocks noChangeArrowheads="1"/>
          </p:cNvSpPr>
          <p:nvPr/>
        </p:nvSpPr>
        <p:spPr bwMode="auto">
          <a:xfrm>
            <a:off x="539552" y="5949280"/>
            <a:ext cx="38164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12. </a:t>
            </a:r>
            <a:r>
              <a:rPr lang="es-ES" sz="1400" b="0" dirty="0" smtClean="0">
                <a:solidFill>
                  <a:schemeClr val="tx1"/>
                </a:solidFill>
                <a:latin typeface="Arial" charset="0"/>
              </a:rPr>
              <a:t>Curva de la temperatura ambiente.</a:t>
            </a:r>
            <a:endParaRPr lang="es-ES" sz="1600" dirty="0">
              <a:latin typeface="Arial" charset="0"/>
            </a:endParaRPr>
          </a:p>
        </p:txBody>
      </p:sp>
      <p:graphicFrame>
        <p:nvGraphicFramePr>
          <p:cNvPr id="16" name="15 Gráfico"/>
          <p:cNvGraphicFramePr/>
          <p:nvPr>
            <p:extLst>
              <p:ext uri="{D42A27DB-BD31-4B8C-83A1-F6EECF244321}">
                <p14:modId xmlns:p14="http://schemas.microsoft.com/office/powerpoint/2010/main" val="320890671"/>
              </p:ext>
            </p:extLst>
          </p:nvPr>
        </p:nvGraphicFramePr>
        <p:xfrm>
          <a:off x="4598988" y="3285772"/>
          <a:ext cx="3717428" cy="2520379"/>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8"/>
          <p:cNvSpPr>
            <a:spLocks noChangeArrowheads="1"/>
          </p:cNvSpPr>
          <p:nvPr/>
        </p:nvSpPr>
        <p:spPr bwMode="auto">
          <a:xfrm>
            <a:off x="4499992" y="5949280"/>
            <a:ext cx="38164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13. </a:t>
            </a:r>
            <a:r>
              <a:rPr lang="es-ES" sz="1400" b="0" dirty="0" smtClean="0">
                <a:solidFill>
                  <a:schemeClr val="tx1"/>
                </a:solidFill>
                <a:latin typeface="Arial" charset="0"/>
              </a:rPr>
              <a:t>Curva de la humedad relativa.</a:t>
            </a:r>
            <a:endParaRPr lang="es-ES" sz="1600" dirty="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6"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7" name="Text Box 2"/>
          <p:cNvSpPr txBox="1">
            <a:spLocks noChangeArrowheads="1"/>
          </p:cNvSpPr>
          <p:nvPr/>
        </p:nvSpPr>
        <p:spPr bwMode="auto">
          <a:xfrm>
            <a:off x="1116012" y="476672"/>
            <a:ext cx="712839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MX" sz="2000" dirty="0">
                <a:solidFill>
                  <a:schemeClr val="tx1"/>
                </a:solidFill>
                <a:latin typeface="Arial" pitchFamily="34" charset="0"/>
                <a:cs typeface="Arial" pitchFamily="34" charset="0"/>
              </a:rPr>
              <a:t>Procedimiento de ajuste de </a:t>
            </a:r>
            <a:r>
              <a:rPr lang="es-MX" sz="2000" dirty="0" smtClean="0">
                <a:solidFill>
                  <a:schemeClr val="tx1"/>
                </a:solidFill>
                <a:latin typeface="Arial" pitchFamily="34" charset="0"/>
                <a:cs typeface="Arial" pitchFamily="34" charset="0"/>
              </a:rPr>
              <a:t>curva por el método de mínimos cuadrados</a:t>
            </a:r>
            <a:endParaRPr lang="es-ES" sz="2000" dirty="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8" name="7 Rectángulo"/>
              <p:cNvSpPr/>
              <p:nvPr/>
            </p:nvSpPr>
            <p:spPr>
              <a:xfrm>
                <a:off x="2286000" y="1916832"/>
                <a:ext cx="4572000" cy="1554528"/>
              </a:xfrm>
              <a:prstGeom prst="rect">
                <a:avLst/>
              </a:prstGeom>
            </p:spPr>
            <p:txBody>
              <a:bodyPr>
                <a:spAutoFit/>
              </a:bodyPr>
              <a:lstStyle/>
              <a:p>
                <a:pPr>
                  <a:spcBef>
                    <a:spcPts val="0"/>
                  </a:spcBef>
                </a:pPr>
                <a14:m>
                  <m:oMathPara xmlns:m="http://schemas.openxmlformats.org/officeDocument/2006/math">
                    <m:oMathParaPr>
                      <m:jc m:val="centerGroup"/>
                    </m:oMathParaPr>
                    <m:oMath xmlns:m="http://schemas.openxmlformats.org/officeDocument/2006/math">
                      <m:r>
                        <a:rPr lang="es-MX" sz="1800" b="0" i="1" smtClean="0">
                          <a:solidFill>
                            <a:schemeClr val="tx1"/>
                          </a:solidFill>
                          <a:latin typeface="Cambria Math"/>
                        </a:rPr>
                        <m:t>𝑦</m:t>
                      </m:r>
                      <m:r>
                        <a:rPr lang="es-MX" sz="1800" b="0" i="1" smtClean="0">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0</m:t>
                          </m:r>
                        </m:sub>
                      </m:sSub>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m:t>
                          </m:r>
                        </m:sub>
                      </m:sSub>
                      <m:r>
                        <a:rPr lang="es-MX" sz="1800" b="0" i="1">
                          <a:solidFill>
                            <a:schemeClr val="tx1"/>
                          </a:solidFill>
                          <a:latin typeface="Cambria Math"/>
                        </a:rPr>
                        <m:t>𝑥</m:t>
                      </m:r>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m:t>
                          </m:r>
                        </m:sub>
                      </m:sSub>
                      <m:sSup>
                        <m:sSupPr>
                          <m:ctrlPr>
                            <a:rPr lang="es-EC" sz="1800" b="0" i="1">
                              <a:solidFill>
                                <a:schemeClr val="tx1"/>
                              </a:solidFill>
                              <a:latin typeface="Cambria Math"/>
                            </a:rPr>
                          </m:ctrlPr>
                        </m:sSupPr>
                        <m:e>
                          <m:r>
                            <a:rPr lang="es-MX" sz="1800" b="0" i="1">
                              <a:solidFill>
                                <a:schemeClr val="tx1"/>
                              </a:solidFill>
                              <a:latin typeface="Cambria Math"/>
                            </a:rPr>
                            <m:t>𝑥</m:t>
                          </m:r>
                        </m:e>
                        <m:sup>
                          <m:r>
                            <a:rPr lang="es-MX" sz="1800" b="0" i="1">
                              <a:solidFill>
                                <a:schemeClr val="tx1"/>
                              </a:solidFill>
                              <a:latin typeface="Cambria Math"/>
                            </a:rPr>
                            <m:t>2</m:t>
                          </m:r>
                        </m:sup>
                      </m:sSup>
                    </m:oMath>
                  </m:oMathPara>
                </a14:m>
                <a:endParaRPr lang="es-EC" sz="1800" b="0" dirty="0">
                  <a:solidFill>
                    <a:schemeClr val="tx1"/>
                  </a:solidFill>
                </a:endParaRPr>
              </a:p>
              <a:p>
                <a:pPr>
                  <a:spcBef>
                    <a:spcPts val="0"/>
                  </a:spcBef>
                </a:pPr>
                <a:r>
                  <a:rPr lang="es-MX" sz="1800" b="0" dirty="0">
                    <a:solidFill>
                      <a:schemeClr val="tx1"/>
                    </a:solidFill>
                  </a:rPr>
                  <a:t> </a:t>
                </a:r>
                <a:endParaRPr lang="es-EC" sz="1800" b="0" dirty="0">
                  <a:solidFill>
                    <a:schemeClr val="tx1"/>
                  </a:solidFill>
                </a:endParaRPr>
              </a:p>
              <a:p>
                <a:pPr>
                  <a:spcBef>
                    <a:spcPts val="0"/>
                  </a:spcBef>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r>
                        <a:rPr lang="es-MX" sz="1800" b="0" i="1">
                          <a:solidFill>
                            <a:schemeClr val="tx1"/>
                          </a:solidFill>
                          <a:latin typeface="Cambria Math"/>
                        </a:rPr>
                        <m:t>𝑌</m:t>
                      </m:r>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0</m:t>
                          </m:r>
                        </m:sub>
                      </m:sSub>
                      <m:r>
                        <a:rPr lang="es-MX" sz="1800" b="0" i="1">
                          <a:solidFill>
                            <a:schemeClr val="tx1"/>
                          </a:solidFill>
                          <a:latin typeface="Cambria Math"/>
                        </a:rPr>
                        <m:t>𝑁</m:t>
                      </m:r>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m:t>
                          </m:r>
                        </m:sub>
                      </m:sSub>
                      <m:r>
                        <a:rPr lang="es-MX" sz="1800" b="0" i="1">
                          <a:solidFill>
                            <a:schemeClr val="tx1"/>
                          </a:solidFill>
                          <a:latin typeface="Cambria Math"/>
                        </a:rPr>
                        <m:t>∑</m:t>
                      </m:r>
                      <m:r>
                        <a:rPr lang="es-MX" sz="1800" b="0" i="1">
                          <a:solidFill>
                            <a:schemeClr val="tx1"/>
                          </a:solidFill>
                          <a:latin typeface="Cambria Math"/>
                        </a:rPr>
                        <m:t>𝑋</m:t>
                      </m:r>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m:t>
                          </m:r>
                        </m:sub>
                      </m:sSub>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2</m:t>
                          </m:r>
                        </m:sup>
                      </m:sSup>
                    </m:oMath>
                  </m:oMathPara>
                </a14:m>
                <a:endParaRPr lang="es-EC" sz="1800" b="0" dirty="0">
                  <a:solidFill>
                    <a:schemeClr val="tx1"/>
                  </a:solidFill>
                </a:endParaRPr>
              </a:p>
              <a:p>
                <a:pPr>
                  <a:spcBef>
                    <a:spcPts val="0"/>
                  </a:spcBef>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r>
                        <a:rPr lang="es-MX" sz="1800" b="0" i="1">
                          <a:solidFill>
                            <a:schemeClr val="tx1"/>
                          </a:solidFill>
                          <a:latin typeface="Cambria Math"/>
                        </a:rPr>
                        <m:t>𝑋𝑌</m:t>
                      </m:r>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0</m:t>
                          </m:r>
                        </m:sub>
                      </m:sSub>
                      <m:r>
                        <a:rPr lang="es-MX" sz="1800" b="0" i="1">
                          <a:solidFill>
                            <a:schemeClr val="tx1"/>
                          </a:solidFill>
                          <a:latin typeface="Cambria Math"/>
                        </a:rPr>
                        <m:t>∑</m:t>
                      </m:r>
                      <m:r>
                        <a:rPr lang="es-MX" sz="1800" b="0" i="1">
                          <a:solidFill>
                            <a:schemeClr val="tx1"/>
                          </a:solidFill>
                          <a:latin typeface="Cambria Math"/>
                        </a:rPr>
                        <m:t>𝑋</m:t>
                      </m:r>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m:t>
                          </m:r>
                        </m:sub>
                      </m:sSub>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2</m:t>
                          </m:r>
                        </m:sup>
                      </m:sSup>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m:t>
                          </m:r>
                        </m:sub>
                      </m:sSub>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3</m:t>
                          </m:r>
                        </m:sup>
                      </m:sSup>
                    </m:oMath>
                  </m:oMathPara>
                </a14:m>
                <a:endParaRPr lang="es-EC" sz="1800" b="0" dirty="0">
                  <a:solidFill>
                    <a:schemeClr val="tx1"/>
                  </a:solidFill>
                </a:endParaRPr>
              </a:p>
              <a:p>
                <a:pPr>
                  <a:spcBef>
                    <a:spcPts val="0"/>
                  </a:spcBef>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2</m:t>
                          </m:r>
                        </m:sup>
                      </m:sSup>
                      <m:r>
                        <a:rPr lang="es-MX" sz="1800" b="0" i="1">
                          <a:solidFill>
                            <a:schemeClr val="tx1"/>
                          </a:solidFill>
                          <a:latin typeface="Cambria Math"/>
                        </a:rPr>
                        <m:t>𝑌</m:t>
                      </m:r>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0</m:t>
                          </m:r>
                        </m:sub>
                      </m:sSub>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2</m:t>
                          </m:r>
                        </m:sup>
                      </m:sSup>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m:t>
                          </m:r>
                        </m:sub>
                      </m:sSub>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3</m:t>
                          </m:r>
                        </m:sup>
                      </m:sSup>
                      <m:r>
                        <a:rPr lang="es-MX" sz="1800" b="0" i="1">
                          <a:solidFill>
                            <a:schemeClr val="tx1"/>
                          </a:solidFill>
                          <a:latin typeface="Cambria Math"/>
                        </a:rPr>
                        <m:t>+</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m:t>
                          </m:r>
                        </m:sub>
                      </m:sSub>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4</m:t>
                          </m:r>
                        </m:sup>
                      </m:sSup>
                    </m:oMath>
                  </m:oMathPara>
                </a14:m>
                <a:endParaRPr lang="es-EC" sz="1800" b="0" dirty="0">
                  <a:solidFill>
                    <a:schemeClr val="tx1"/>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2286000" y="1916832"/>
                <a:ext cx="4572000" cy="1554528"/>
              </a:xfrm>
              <a:prstGeom prst="rect">
                <a:avLst/>
              </a:prstGeom>
              <a:blipFill rotWithShape="1">
                <a:blip r:embed="rId3"/>
                <a:stretch>
                  <a:fillRect b="-2745"/>
                </a:stretch>
              </a:blipFill>
            </p:spPr>
            <p:txBody>
              <a:bodyPr/>
              <a:lstStyle/>
              <a:p>
                <a:r>
                  <a:rPr lang="es-EC">
                    <a:noFill/>
                  </a:rPr>
                  <a:t> </a:t>
                </a:r>
              </a:p>
            </p:txBody>
          </p:sp>
        </mc:Fallback>
      </mc:AlternateContent>
      <p:sp>
        <p:nvSpPr>
          <p:cNvPr id="9" name="8 Rectángulo"/>
          <p:cNvSpPr/>
          <p:nvPr/>
        </p:nvSpPr>
        <p:spPr>
          <a:xfrm>
            <a:off x="1080120" y="1547500"/>
            <a:ext cx="4572000" cy="369332"/>
          </a:xfrm>
          <a:prstGeom prst="rect">
            <a:avLst/>
          </a:prstGeom>
        </p:spPr>
        <p:txBody>
          <a:bodyPr>
            <a:spAutoFit/>
          </a:bodyPr>
          <a:lstStyle/>
          <a:p>
            <a:pPr algn="l"/>
            <a:r>
              <a:rPr lang="es-MX" sz="1800" b="0" dirty="0">
                <a:solidFill>
                  <a:schemeClr val="tx1"/>
                </a:solidFill>
                <a:latin typeface="Arial" pitchFamily="34" charset="0"/>
                <a:cs typeface="Arial" pitchFamily="34" charset="0"/>
              </a:rPr>
              <a:t>Sistema de ecuaciones no </a:t>
            </a:r>
            <a:r>
              <a:rPr lang="es-MX" sz="1800" b="0" dirty="0" smtClean="0">
                <a:solidFill>
                  <a:schemeClr val="tx1"/>
                </a:solidFill>
                <a:latin typeface="Arial" pitchFamily="34" charset="0"/>
                <a:cs typeface="Arial" pitchFamily="34" charset="0"/>
              </a:rPr>
              <a:t>lineales.</a:t>
            </a:r>
            <a:endParaRPr lang="es-EC" sz="1800" b="0" dirty="0">
              <a:solidFill>
                <a:schemeClr val="tx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0" name="9 Rectángulo"/>
              <p:cNvSpPr/>
              <p:nvPr/>
            </p:nvSpPr>
            <p:spPr>
              <a:xfrm>
                <a:off x="1080121" y="3707585"/>
                <a:ext cx="7164286" cy="2817759"/>
              </a:xfrm>
              <a:prstGeom prst="rect">
                <a:avLst/>
              </a:prstGeom>
            </p:spPr>
            <p:txBody>
              <a:bodyPr wrap="square">
                <a:spAutoFit/>
              </a:bodyPr>
              <a:lstStyle/>
              <a:p>
                <a:pPr algn="just"/>
                <a:r>
                  <a:rPr lang="es-MX" sz="1800" b="0" dirty="0" smtClean="0">
                    <a:solidFill>
                      <a:schemeClr val="tx1"/>
                    </a:solidFill>
                    <a:latin typeface="Arial" pitchFamily="34" charset="0"/>
                    <a:cs typeface="Arial" pitchFamily="34" charset="0"/>
                  </a:rPr>
                  <a:t>Con los datos correspondientes a la parábola de mínimos cuadrados, se obtienen las siguientes ecuaciones:</a:t>
                </a:r>
                <a:endParaRPr lang="es-EC" sz="1800" b="0" dirty="0">
                  <a:solidFill>
                    <a:schemeClr val="tx1"/>
                  </a:solidFill>
                  <a:latin typeface="Arial" pitchFamily="34" charset="0"/>
                  <a:cs typeface="Arial" pitchFamily="34" charset="0"/>
                </a:endParaRPr>
              </a:p>
              <a:p>
                <a:r>
                  <a:rPr lang="es-MX" sz="1800" b="0" dirty="0">
                    <a:solidFill>
                      <a:schemeClr val="tx1"/>
                    </a:solidFill>
                    <a:latin typeface="Arial" pitchFamily="34" charset="0"/>
                    <a:cs typeface="Arial" pitchFamily="34" charset="0"/>
                  </a:rPr>
                  <a:t> </a:t>
                </a:r>
                <a14:m>
                  <m:oMath xmlns:m="http://schemas.openxmlformats.org/officeDocument/2006/math">
                    <m:r>
                      <a:rPr lang="es-MX" sz="1800" b="0" i="1">
                        <a:solidFill>
                          <a:schemeClr val="tx1"/>
                        </a:solidFill>
                        <a:latin typeface="Cambria Math"/>
                      </a:rPr>
                      <m:t>∑</m:t>
                    </m:r>
                    <m:r>
                      <a:rPr lang="es-MX" sz="1800" b="0" i="1">
                        <a:solidFill>
                          <a:schemeClr val="tx1"/>
                        </a:solidFill>
                        <a:latin typeface="Cambria Math"/>
                      </a:rPr>
                      <m:t>𝑌</m:t>
                    </m:r>
                    <m:r>
                      <a:rPr lang="es-MX" sz="1800" b="0" i="1">
                        <a:solidFill>
                          <a:schemeClr val="tx1"/>
                        </a:solidFill>
                        <a:latin typeface="Cambria Math"/>
                      </a:rPr>
                      <m:t>=713,40</m:t>
                    </m:r>
                  </m:oMath>
                </a14:m>
                <a:endParaRPr lang="es-EC" sz="18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r>
                        <a:rPr lang="es-MX" sz="1800" b="0" i="1">
                          <a:solidFill>
                            <a:schemeClr val="tx1"/>
                          </a:solidFill>
                          <a:latin typeface="Cambria Math"/>
                        </a:rPr>
                        <m:t>𝑋</m:t>
                      </m:r>
                      <m:r>
                        <a:rPr lang="es-MX" sz="1800" b="0" i="1">
                          <a:solidFill>
                            <a:schemeClr val="tx1"/>
                          </a:solidFill>
                          <a:latin typeface="Cambria Math"/>
                        </a:rPr>
                        <m:t>=120,17</m:t>
                      </m:r>
                    </m:oMath>
                  </m:oMathPara>
                </a14:m>
                <a:endParaRPr lang="es-EC" sz="18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2</m:t>
                          </m:r>
                        </m:sup>
                      </m:sSup>
                      <m:r>
                        <a:rPr lang="es-MX" sz="1800" b="0" i="1">
                          <a:solidFill>
                            <a:schemeClr val="tx1"/>
                          </a:solidFill>
                          <a:latin typeface="Cambria Math"/>
                        </a:rPr>
                        <m:t>=813,53</m:t>
                      </m:r>
                    </m:oMath>
                  </m:oMathPara>
                </a14:m>
                <a:endParaRPr lang="es-EC" sz="18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r>
                        <a:rPr lang="es-MX" sz="1800" b="0" i="1">
                          <a:solidFill>
                            <a:schemeClr val="tx1"/>
                          </a:solidFill>
                          <a:latin typeface="Cambria Math"/>
                        </a:rPr>
                        <m:t>𝑋𝑌</m:t>
                      </m:r>
                      <m:r>
                        <a:rPr lang="es-MX" sz="1800" b="0" i="1">
                          <a:solidFill>
                            <a:schemeClr val="tx1"/>
                          </a:solidFill>
                          <a:latin typeface="Cambria Math"/>
                        </a:rPr>
                        <m:t>=3073,43</m:t>
                      </m:r>
                    </m:oMath>
                  </m:oMathPara>
                </a14:m>
                <a:endParaRPr lang="es-EC" sz="18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3</m:t>
                          </m:r>
                        </m:sup>
                      </m:sSup>
                      <m:r>
                        <a:rPr lang="es-MX" sz="1800" b="0" i="1">
                          <a:solidFill>
                            <a:schemeClr val="tx1"/>
                          </a:solidFill>
                          <a:latin typeface="Cambria Math"/>
                        </a:rPr>
                        <m:t>=6467,50</m:t>
                      </m:r>
                    </m:oMath>
                  </m:oMathPara>
                </a14:m>
                <a:endParaRPr lang="es-EC" sz="18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2</m:t>
                          </m:r>
                        </m:sup>
                      </m:sSup>
                      <m:r>
                        <a:rPr lang="es-MX" sz="1800" b="0" i="1">
                          <a:solidFill>
                            <a:schemeClr val="tx1"/>
                          </a:solidFill>
                          <a:latin typeface="Cambria Math"/>
                        </a:rPr>
                        <m:t>𝑌</m:t>
                      </m:r>
                      <m:r>
                        <a:rPr lang="es-MX" sz="1800" b="0" i="1">
                          <a:solidFill>
                            <a:schemeClr val="tx1"/>
                          </a:solidFill>
                          <a:latin typeface="Cambria Math"/>
                        </a:rPr>
                        <m:t>=20162,72</m:t>
                      </m:r>
                    </m:oMath>
                  </m:oMathPara>
                </a14:m>
                <a:endParaRPr lang="es-EC" sz="18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𝑋</m:t>
                          </m:r>
                        </m:e>
                        <m:sup>
                          <m:r>
                            <a:rPr lang="es-MX" sz="1800" b="0" i="1">
                              <a:solidFill>
                                <a:schemeClr val="tx1"/>
                              </a:solidFill>
                              <a:latin typeface="Cambria Math"/>
                            </a:rPr>
                            <m:t>4</m:t>
                          </m:r>
                        </m:sup>
                      </m:sSup>
                      <m:r>
                        <a:rPr lang="es-MX" sz="1800" b="0" i="1">
                          <a:solidFill>
                            <a:schemeClr val="tx1"/>
                          </a:solidFill>
                          <a:latin typeface="Cambria Math"/>
                        </a:rPr>
                        <m:t>=55465,43</m:t>
                      </m:r>
                    </m:oMath>
                  </m:oMathPara>
                </a14:m>
                <a:endParaRPr lang="es-EC" sz="1800" b="0" dirty="0">
                  <a:solidFill>
                    <a:schemeClr val="tx1"/>
                  </a:solidFill>
                  <a:latin typeface="Arial" pitchFamily="34" charset="0"/>
                  <a:cs typeface="Arial" pitchFamily="34" charset="0"/>
                </a:endParaRPr>
              </a:p>
            </p:txBody>
          </p:sp>
        </mc:Choice>
        <mc:Fallback xmlns="">
          <p:sp>
            <p:nvSpPr>
              <p:cNvPr id="10" name="9 Rectángulo"/>
              <p:cNvSpPr>
                <a:spLocks noRot="1" noChangeAspect="1" noMove="1" noResize="1" noEditPoints="1" noAdjustHandles="1" noChangeArrowheads="1" noChangeShapeType="1" noTextEdit="1"/>
              </p:cNvSpPr>
              <p:nvPr/>
            </p:nvSpPr>
            <p:spPr>
              <a:xfrm>
                <a:off x="1080121" y="3707585"/>
                <a:ext cx="7164286" cy="2817759"/>
              </a:xfrm>
              <a:prstGeom prst="rect">
                <a:avLst/>
              </a:prstGeom>
              <a:blipFill rotWithShape="1">
                <a:blip r:embed="rId4"/>
                <a:stretch>
                  <a:fillRect l="-681" t="-1082" r="-766" b="-1082"/>
                </a:stretch>
              </a:blipFill>
            </p:spPr>
            <p:txBody>
              <a:bodyPr/>
              <a:lstStyle/>
              <a:p>
                <a:r>
                  <a:rPr lang="es-EC">
                    <a:noFill/>
                  </a:rPr>
                  <a:t> </a:t>
                </a:r>
              </a:p>
            </p:txBody>
          </p:sp>
        </mc:Fallback>
      </mc:AlternateContent>
    </p:spTree>
    <p:extLst>
      <p:ext uri="{BB962C8B-B14F-4D97-AF65-F5344CB8AC3E}">
        <p14:creationId xmlns:p14="http://schemas.microsoft.com/office/powerpoint/2010/main" val="2604714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827584" y="1556474"/>
                <a:ext cx="6840760" cy="3344057"/>
              </a:xfrm>
              <a:prstGeom prst="rect">
                <a:avLst/>
              </a:prstGeom>
            </p:spPr>
            <p:txBody>
              <a:bodyPr wrap="square">
                <a:spAutoFit/>
              </a:bodyPr>
              <a:lstStyle/>
              <a:p>
                <a:pPr>
                  <a:spcBef>
                    <a:spcPts val="0"/>
                  </a:spcBef>
                </a:pPr>
                <a:r>
                  <a:rPr lang="es-MX" sz="1800" b="0" dirty="0" smtClean="0">
                    <a:solidFill>
                      <a:schemeClr val="tx1"/>
                    </a:solidFill>
                    <a:latin typeface="Arial" pitchFamily="34" charset="0"/>
                    <a:cs typeface="Arial" pitchFamily="34" charset="0"/>
                  </a:rPr>
                  <a:t> </a:t>
                </a:r>
                <a14:m>
                  <m:oMath xmlns:m="http://schemas.openxmlformats.org/officeDocument/2006/math">
                    <m:r>
                      <a:rPr lang="es-MX" sz="1800" b="0" i="1">
                        <a:solidFill>
                          <a:schemeClr val="tx1"/>
                        </a:solidFill>
                        <a:latin typeface="Cambria Math"/>
                      </a:rPr>
                      <m:t>28</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0</m:t>
                        </m:r>
                      </m:sub>
                    </m:sSub>
                    <m:r>
                      <a:rPr lang="es-MX" sz="1800" b="0" i="1">
                        <a:solidFill>
                          <a:schemeClr val="tx1"/>
                        </a:solidFill>
                        <a:latin typeface="Cambria Math"/>
                      </a:rPr>
                      <m:t>+120,17</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m:t>
                        </m:r>
                      </m:sub>
                    </m:sSub>
                    <m:r>
                      <a:rPr lang="es-MX" sz="1800" b="0" i="1">
                        <a:solidFill>
                          <a:schemeClr val="tx1"/>
                        </a:solidFill>
                        <a:latin typeface="Cambria Math"/>
                      </a:rPr>
                      <m:t>+813,53</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m:t>
                        </m:r>
                      </m:sub>
                    </m:sSub>
                    <m:r>
                      <a:rPr lang="es-MX" sz="1800" b="0" i="1">
                        <a:solidFill>
                          <a:schemeClr val="tx1"/>
                        </a:solidFill>
                        <a:latin typeface="Cambria Math"/>
                      </a:rPr>
                      <m:t>=713,40</m:t>
                    </m:r>
                  </m:oMath>
                </a14:m>
                <a:endParaRPr lang="es-EC" sz="1800" b="0" dirty="0">
                  <a:solidFill>
                    <a:schemeClr val="tx1"/>
                  </a:solidFill>
                  <a:latin typeface="Arial" pitchFamily="34" charset="0"/>
                  <a:cs typeface="Arial" pitchFamily="34" charset="0"/>
                </a:endParaRPr>
              </a:p>
              <a:p>
                <a:pPr algn="just">
                  <a:spcBef>
                    <a:spcPts val="0"/>
                  </a:spcBef>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120,17</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0</m:t>
                          </m:r>
                        </m:sub>
                      </m:sSub>
                      <m:r>
                        <a:rPr lang="es-MX" sz="1800" b="0" i="1">
                          <a:solidFill>
                            <a:schemeClr val="tx1"/>
                          </a:solidFill>
                          <a:latin typeface="Cambria Math"/>
                        </a:rPr>
                        <m:t>+813,53</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m:t>
                          </m:r>
                        </m:sub>
                      </m:sSub>
                      <m:r>
                        <a:rPr lang="es-MX" sz="1800" b="0" i="1">
                          <a:solidFill>
                            <a:schemeClr val="tx1"/>
                          </a:solidFill>
                          <a:latin typeface="Cambria Math"/>
                        </a:rPr>
                        <m:t>+6467,50</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m:t>
                          </m:r>
                        </m:sub>
                      </m:sSub>
                      <m:r>
                        <a:rPr lang="es-MX" sz="1800" b="0" i="1">
                          <a:solidFill>
                            <a:schemeClr val="tx1"/>
                          </a:solidFill>
                          <a:latin typeface="Cambria Math"/>
                        </a:rPr>
                        <m:t>=3073,43</m:t>
                      </m:r>
                    </m:oMath>
                  </m:oMathPara>
                </a14:m>
                <a:endParaRPr lang="es-EC" sz="1800" b="0" dirty="0">
                  <a:solidFill>
                    <a:schemeClr val="tx1"/>
                  </a:solidFill>
                  <a:latin typeface="Arial" pitchFamily="34" charset="0"/>
                  <a:cs typeface="Arial" pitchFamily="34" charset="0"/>
                </a:endParaRPr>
              </a:p>
              <a:p>
                <a:pPr algn="just">
                  <a:spcBef>
                    <a:spcPts val="0"/>
                  </a:spcBef>
                </a:pPr>
                <a14:m>
                  <m:oMathPara xmlns:m="http://schemas.openxmlformats.org/officeDocument/2006/math">
                    <m:oMathParaPr>
                      <m:jc m:val="centerGroup"/>
                    </m:oMathParaPr>
                    <m:oMath xmlns:m="http://schemas.openxmlformats.org/officeDocument/2006/math">
                      <m:r>
                        <a:rPr lang="es-MX" sz="1800" b="0" i="1">
                          <a:solidFill>
                            <a:schemeClr val="tx1"/>
                          </a:solidFill>
                          <a:latin typeface="Cambria Math"/>
                        </a:rPr>
                        <m:t>813,53</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0</m:t>
                          </m:r>
                        </m:sub>
                      </m:sSub>
                      <m:r>
                        <a:rPr lang="es-MX" sz="1800" b="0" i="1">
                          <a:solidFill>
                            <a:schemeClr val="tx1"/>
                          </a:solidFill>
                          <a:latin typeface="Cambria Math"/>
                        </a:rPr>
                        <m:t>+6467,50</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m:t>
                          </m:r>
                        </m:sub>
                      </m:sSub>
                      <m:r>
                        <a:rPr lang="es-MX" sz="1800" b="0" i="1">
                          <a:solidFill>
                            <a:schemeClr val="tx1"/>
                          </a:solidFill>
                          <a:latin typeface="Cambria Math"/>
                        </a:rPr>
                        <m:t>+55465,43</m:t>
                      </m:r>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m:t>
                          </m:r>
                        </m:sub>
                      </m:sSub>
                      <m:r>
                        <a:rPr lang="es-MX" sz="1800" b="0" i="1">
                          <a:solidFill>
                            <a:schemeClr val="tx1"/>
                          </a:solidFill>
                          <a:latin typeface="Cambria Math"/>
                        </a:rPr>
                        <m:t>=20162,72</m:t>
                      </m:r>
                    </m:oMath>
                  </m:oMathPara>
                </a14:m>
                <a:endParaRPr lang="es-EC" sz="1800" b="0" dirty="0">
                  <a:solidFill>
                    <a:schemeClr val="tx1"/>
                  </a:solidFill>
                  <a:latin typeface="Arial" pitchFamily="34" charset="0"/>
                  <a:cs typeface="Arial" pitchFamily="34" charset="0"/>
                </a:endParaRPr>
              </a:p>
              <a:p>
                <a:pPr algn="just">
                  <a:spcBef>
                    <a:spcPts val="0"/>
                  </a:spcBef>
                </a:pPr>
                <a:r>
                  <a:rPr lang="es-MX" sz="1800" b="0" dirty="0">
                    <a:solidFill>
                      <a:schemeClr val="tx1"/>
                    </a:solidFill>
                    <a:latin typeface="Arial" pitchFamily="34" charset="0"/>
                    <a:cs typeface="Arial" pitchFamily="34" charset="0"/>
                  </a:rPr>
                  <a:t> </a:t>
                </a:r>
                <a:endParaRPr lang="es-EC" sz="1800" b="0" dirty="0">
                  <a:solidFill>
                    <a:schemeClr val="tx1"/>
                  </a:solidFill>
                  <a:latin typeface="Arial" pitchFamily="34" charset="0"/>
                  <a:cs typeface="Arial" pitchFamily="34" charset="0"/>
                </a:endParaRPr>
              </a:p>
              <a:p>
                <a:pPr algn="just">
                  <a:spcBef>
                    <a:spcPts val="0"/>
                  </a:spcBef>
                </a:pPr>
                <a:r>
                  <a:rPr lang="es-MX" sz="1800" b="0" dirty="0">
                    <a:solidFill>
                      <a:schemeClr val="tx1"/>
                    </a:solidFill>
                    <a:latin typeface="Arial" pitchFamily="34" charset="0"/>
                    <a:cs typeface="Arial" pitchFamily="34" charset="0"/>
                  </a:rPr>
                  <a:t>La forma matricial de las ecuaciones de primer grado es</a:t>
                </a:r>
                <a:r>
                  <a:rPr lang="es-MX" sz="1800" b="0" dirty="0" smtClean="0">
                    <a:solidFill>
                      <a:schemeClr val="tx1"/>
                    </a:solidFill>
                    <a:latin typeface="Arial" pitchFamily="34" charset="0"/>
                    <a:cs typeface="Arial" pitchFamily="34" charset="0"/>
                  </a:rPr>
                  <a:t>:</a:t>
                </a:r>
              </a:p>
              <a:p>
                <a:pPr algn="just">
                  <a:spcBef>
                    <a:spcPts val="0"/>
                  </a:spcBef>
                </a:pPr>
                <a:endParaRPr lang="es-EC" sz="1800" b="0" dirty="0">
                  <a:solidFill>
                    <a:schemeClr val="tx1"/>
                  </a:solidFill>
                  <a:latin typeface="Arial" pitchFamily="34" charset="0"/>
                  <a:cs typeface="Arial" pitchFamily="34" charset="0"/>
                </a:endParaRPr>
              </a:p>
              <a:p>
                <a:pPr algn="just">
                  <a:spcBef>
                    <a:spcPts val="0"/>
                  </a:spcBef>
                </a:pPr>
                <a14:m>
                  <m:oMathPara xmlns:m="http://schemas.openxmlformats.org/officeDocument/2006/math">
                    <m:oMathParaPr>
                      <m:jc m:val="centerGroup"/>
                    </m:oMathParaPr>
                    <m:oMath xmlns:m="http://schemas.openxmlformats.org/officeDocument/2006/math">
                      <m:d>
                        <m:dPr>
                          <m:ctrlPr>
                            <a:rPr lang="es-EC" sz="1800" b="0" i="1">
                              <a:solidFill>
                                <a:schemeClr val="tx1"/>
                              </a:solidFill>
                              <a:latin typeface="Cambria Math"/>
                            </a:rPr>
                          </m:ctrlPr>
                        </m:dPr>
                        <m:e>
                          <m:m>
                            <m:mPr>
                              <m:mcs>
                                <m:mc>
                                  <m:mcPr>
                                    <m:count m:val="3"/>
                                    <m:mcJc m:val="center"/>
                                  </m:mcPr>
                                </m:mc>
                              </m:mcs>
                              <m:ctrlPr>
                                <a:rPr lang="es-EC" sz="1800" b="0" i="1">
                                  <a:solidFill>
                                    <a:schemeClr val="tx1"/>
                                  </a:solidFill>
                                  <a:latin typeface="Cambria Math"/>
                                </a:rPr>
                              </m:ctrlPr>
                            </m:mPr>
                            <m:mr>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11</m:t>
                                    </m:r>
                                  </m:sub>
                                </m:sSub>
                              </m:e>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12</m:t>
                                    </m:r>
                                  </m:sub>
                                </m:sSub>
                              </m:e>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13</m:t>
                                    </m:r>
                                  </m:sub>
                                </m:sSub>
                              </m:e>
                            </m:mr>
                            <m:mr>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21</m:t>
                                    </m:r>
                                  </m:sub>
                                </m:sSub>
                              </m:e>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22</m:t>
                                    </m:r>
                                  </m:sub>
                                </m:sSub>
                              </m:e>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23</m:t>
                                    </m:r>
                                  </m:sub>
                                </m:sSub>
                              </m:e>
                            </m:mr>
                            <m:mr>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31</m:t>
                                    </m:r>
                                  </m:sub>
                                </m:sSub>
                              </m:e>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32</m:t>
                                    </m:r>
                                  </m:sub>
                                </m:sSub>
                              </m:e>
                              <m:e>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33</m:t>
                                    </m:r>
                                  </m:sub>
                                </m:sSub>
                              </m:e>
                            </m:mr>
                          </m:m>
                        </m:e>
                      </m:d>
                      <m:r>
                        <a:rPr lang="es-MX" sz="1800" b="0" i="1">
                          <a:solidFill>
                            <a:schemeClr val="tx1"/>
                          </a:solidFill>
                          <a:latin typeface="Cambria Math"/>
                        </a:rPr>
                        <m:t>.</m:t>
                      </m:r>
                      <m:d>
                        <m:dPr>
                          <m:ctrlPr>
                            <a:rPr lang="es-EC" sz="1800" b="0" i="1">
                              <a:solidFill>
                                <a:schemeClr val="tx1"/>
                              </a:solidFill>
                              <a:latin typeface="Cambria Math"/>
                            </a:rPr>
                          </m:ctrlPr>
                        </m:dPr>
                        <m:e>
                          <m:m>
                            <m:mPr>
                              <m:mcs>
                                <m:mc>
                                  <m:mcPr>
                                    <m:count m:val="1"/>
                                    <m:mcJc m:val="center"/>
                                  </m:mcPr>
                                </m:mc>
                              </m:mcs>
                              <m:ctrlPr>
                                <a:rPr lang="es-EC" sz="1800" b="0" i="1">
                                  <a:solidFill>
                                    <a:schemeClr val="tx1"/>
                                  </a:solidFill>
                                  <a:latin typeface="Cambria Math"/>
                                </a:rPr>
                              </m:ctrlPr>
                            </m:mPr>
                            <m:mr>
                              <m:e>
                                <m:sSub>
                                  <m:sSubPr>
                                    <m:ctrlPr>
                                      <a:rPr lang="es-EC" sz="1800" b="0" i="1">
                                        <a:solidFill>
                                          <a:schemeClr val="tx1"/>
                                        </a:solidFill>
                                        <a:latin typeface="Cambria Math"/>
                                      </a:rPr>
                                    </m:ctrlPr>
                                  </m:sSubPr>
                                  <m:e>
                                    <m:r>
                                      <a:rPr lang="es-MX" sz="1800" b="0" i="1">
                                        <a:solidFill>
                                          <a:schemeClr val="tx1"/>
                                        </a:solidFill>
                                        <a:latin typeface="Cambria Math"/>
                                      </a:rPr>
                                      <m:t>𝑥</m:t>
                                    </m:r>
                                  </m:e>
                                  <m:sub>
                                    <m:r>
                                      <a:rPr lang="es-MX" sz="1800" b="0" i="1">
                                        <a:solidFill>
                                          <a:schemeClr val="tx1"/>
                                        </a:solidFill>
                                        <a:latin typeface="Cambria Math"/>
                                      </a:rPr>
                                      <m:t>1</m:t>
                                    </m:r>
                                  </m:sub>
                                </m:sSub>
                              </m:e>
                            </m:mr>
                            <m:mr>
                              <m:e>
                                <m:sSub>
                                  <m:sSubPr>
                                    <m:ctrlPr>
                                      <a:rPr lang="es-EC" sz="1800" b="0" i="1">
                                        <a:solidFill>
                                          <a:schemeClr val="tx1"/>
                                        </a:solidFill>
                                        <a:latin typeface="Cambria Math"/>
                                      </a:rPr>
                                    </m:ctrlPr>
                                  </m:sSubPr>
                                  <m:e>
                                    <m:r>
                                      <a:rPr lang="es-MX" sz="1800" b="0" i="1">
                                        <a:solidFill>
                                          <a:schemeClr val="tx1"/>
                                        </a:solidFill>
                                        <a:latin typeface="Cambria Math"/>
                                      </a:rPr>
                                      <m:t>𝑥</m:t>
                                    </m:r>
                                  </m:e>
                                  <m:sub>
                                    <m:r>
                                      <a:rPr lang="es-MX" sz="1800" b="0" i="1">
                                        <a:solidFill>
                                          <a:schemeClr val="tx1"/>
                                        </a:solidFill>
                                        <a:latin typeface="Cambria Math"/>
                                      </a:rPr>
                                      <m:t>2</m:t>
                                    </m:r>
                                  </m:sub>
                                </m:sSub>
                              </m:e>
                            </m:mr>
                            <m:mr>
                              <m:e>
                                <m:sSub>
                                  <m:sSubPr>
                                    <m:ctrlPr>
                                      <a:rPr lang="es-EC" sz="1800" b="0" i="1">
                                        <a:solidFill>
                                          <a:schemeClr val="tx1"/>
                                        </a:solidFill>
                                        <a:latin typeface="Cambria Math"/>
                                      </a:rPr>
                                    </m:ctrlPr>
                                  </m:sSubPr>
                                  <m:e>
                                    <m:r>
                                      <a:rPr lang="es-MX" sz="1800" b="0" i="1">
                                        <a:solidFill>
                                          <a:schemeClr val="tx1"/>
                                        </a:solidFill>
                                        <a:latin typeface="Cambria Math"/>
                                      </a:rPr>
                                      <m:t>𝑥</m:t>
                                    </m:r>
                                  </m:e>
                                  <m:sub>
                                    <m:r>
                                      <a:rPr lang="es-MX" sz="1800" b="0" i="1">
                                        <a:solidFill>
                                          <a:schemeClr val="tx1"/>
                                        </a:solidFill>
                                        <a:latin typeface="Cambria Math"/>
                                      </a:rPr>
                                      <m:t>3</m:t>
                                    </m:r>
                                  </m:sub>
                                </m:sSub>
                              </m:e>
                            </m:mr>
                          </m:m>
                        </m:e>
                      </m:d>
                      <m:r>
                        <a:rPr lang="es-MX" sz="1800" b="0" i="1">
                          <a:solidFill>
                            <a:schemeClr val="tx1"/>
                          </a:solidFill>
                          <a:latin typeface="Cambria Math"/>
                        </a:rPr>
                        <m:t>=</m:t>
                      </m:r>
                      <m:d>
                        <m:dPr>
                          <m:ctrlPr>
                            <a:rPr lang="es-EC" sz="1800" b="0" i="1">
                              <a:solidFill>
                                <a:schemeClr val="tx1"/>
                              </a:solidFill>
                              <a:latin typeface="Cambria Math"/>
                            </a:rPr>
                          </m:ctrlPr>
                        </m:dPr>
                        <m:e>
                          <m:m>
                            <m:mPr>
                              <m:mcs>
                                <m:mc>
                                  <m:mcPr>
                                    <m:count m:val="1"/>
                                    <m:mcJc m:val="center"/>
                                  </m:mcPr>
                                </m:mc>
                              </m:mcs>
                              <m:ctrlPr>
                                <a:rPr lang="es-EC" sz="1800" b="0" i="1">
                                  <a:solidFill>
                                    <a:schemeClr val="tx1"/>
                                  </a:solidFill>
                                  <a:latin typeface="Cambria Math"/>
                                </a:rPr>
                              </m:ctrlPr>
                            </m:mPr>
                            <m:mr>
                              <m:e>
                                <m:sSub>
                                  <m:sSubPr>
                                    <m:ctrlPr>
                                      <a:rPr lang="es-EC" sz="1800" b="0" i="1">
                                        <a:solidFill>
                                          <a:schemeClr val="tx1"/>
                                        </a:solidFill>
                                        <a:latin typeface="Cambria Math"/>
                                      </a:rPr>
                                    </m:ctrlPr>
                                  </m:sSubPr>
                                  <m:e>
                                    <m:r>
                                      <a:rPr lang="es-MX" sz="1800" b="0" i="1">
                                        <a:solidFill>
                                          <a:schemeClr val="tx1"/>
                                        </a:solidFill>
                                        <a:latin typeface="Cambria Math"/>
                                      </a:rPr>
                                      <m:t>𝑟</m:t>
                                    </m:r>
                                  </m:e>
                                  <m:sub>
                                    <m:r>
                                      <a:rPr lang="es-MX" sz="1800" b="0" i="1">
                                        <a:solidFill>
                                          <a:schemeClr val="tx1"/>
                                        </a:solidFill>
                                        <a:latin typeface="Cambria Math"/>
                                      </a:rPr>
                                      <m:t>1</m:t>
                                    </m:r>
                                  </m:sub>
                                </m:sSub>
                              </m:e>
                            </m:mr>
                            <m:mr>
                              <m:e>
                                <m:sSub>
                                  <m:sSubPr>
                                    <m:ctrlPr>
                                      <a:rPr lang="es-EC" sz="1800" b="0" i="1">
                                        <a:solidFill>
                                          <a:schemeClr val="tx1"/>
                                        </a:solidFill>
                                        <a:latin typeface="Cambria Math"/>
                                      </a:rPr>
                                    </m:ctrlPr>
                                  </m:sSubPr>
                                  <m:e>
                                    <m:r>
                                      <a:rPr lang="es-MX" sz="1800" b="0" i="1">
                                        <a:solidFill>
                                          <a:schemeClr val="tx1"/>
                                        </a:solidFill>
                                        <a:latin typeface="Cambria Math"/>
                                      </a:rPr>
                                      <m:t>𝑟</m:t>
                                    </m:r>
                                  </m:e>
                                  <m:sub>
                                    <m:r>
                                      <a:rPr lang="es-MX" sz="1800" b="0" i="1">
                                        <a:solidFill>
                                          <a:schemeClr val="tx1"/>
                                        </a:solidFill>
                                        <a:latin typeface="Cambria Math"/>
                                      </a:rPr>
                                      <m:t>2</m:t>
                                    </m:r>
                                  </m:sub>
                                </m:sSub>
                              </m:e>
                            </m:mr>
                            <m:mr>
                              <m:e>
                                <m:sSub>
                                  <m:sSubPr>
                                    <m:ctrlPr>
                                      <a:rPr lang="es-EC" sz="1800" b="0" i="1">
                                        <a:solidFill>
                                          <a:schemeClr val="tx1"/>
                                        </a:solidFill>
                                        <a:latin typeface="Cambria Math"/>
                                      </a:rPr>
                                    </m:ctrlPr>
                                  </m:sSubPr>
                                  <m:e>
                                    <m:r>
                                      <a:rPr lang="es-MX" sz="1800" b="0" i="1">
                                        <a:solidFill>
                                          <a:schemeClr val="tx1"/>
                                        </a:solidFill>
                                        <a:latin typeface="Cambria Math"/>
                                      </a:rPr>
                                      <m:t>𝑟</m:t>
                                    </m:r>
                                  </m:e>
                                  <m:sub>
                                    <m:r>
                                      <a:rPr lang="es-MX" sz="1800" b="0" i="1">
                                        <a:solidFill>
                                          <a:schemeClr val="tx1"/>
                                        </a:solidFill>
                                        <a:latin typeface="Cambria Math"/>
                                      </a:rPr>
                                      <m:t>3</m:t>
                                    </m:r>
                                  </m:sub>
                                </m:sSub>
                              </m:e>
                            </m:mr>
                          </m:m>
                        </m:e>
                      </m:d>
                    </m:oMath>
                  </m:oMathPara>
                </a14:m>
                <a:endParaRPr lang="es-EC" sz="1800" b="0" dirty="0">
                  <a:solidFill>
                    <a:schemeClr val="tx1"/>
                  </a:solidFill>
                  <a:latin typeface="Arial" pitchFamily="34" charset="0"/>
                  <a:cs typeface="Arial" pitchFamily="34" charset="0"/>
                </a:endParaRPr>
              </a:p>
              <a:p>
                <a:pPr algn="just">
                  <a:spcBef>
                    <a:spcPts val="0"/>
                  </a:spcBef>
                </a:pPr>
                <a:r>
                  <a:rPr lang="es-MX" sz="1800" b="0" dirty="0">
                    <a:solidFill>
                      <a:schemeClr val="tx1"/>
                    </a:solidFill>
                    <a:latin typeface="Arial" pitchFamily="34" charset="0"/>
                    <a:cs typeface="Arial" pitchFamily="34" charset="0"/>
                  </a:rPr>
                  <a:t> </a:t>
                </a:r>
                <a:endParaRPr lang="es-EC" sz="1800" b="0" dirty="0">
                  <a:solidFill>
                    <a:schemeClr val="tx1"/>
                  </a:solidFill>
                  <a:latin typeface="Arial" pitchFamily="34" charset="0"/>
                  <a:cs typeface="Arial" pitchFamily="34" charset="0"/>
                </a:endParaRPr>
              </a:p>
              <a:p>
                <a:pPr algn="just">
                  <a:spcBef>
                    <a:spcPts val="0"/>
                  </a:spcBef>
                </a:pPr>
                <a:r>
                  <a:rPr lang="es-MX" sz="1800" b="0" dirty="0">
                    <a:solidFill>
                      <a:schemeClr val="tx1"/>
                    </a:solidFill>
                    <a:latin typeface="Arial" pitchFamily="34" charset="0"/>
                    <a:cs typeface="Arial" pitchFamily="34" charset="0"/>
                  </a:rPr>
                  <a:t>Para encontrar soluciones únicas se aplica la regla de </a:t>
                </a:r>
                <a:r>
                  <a:rPr lang="es-MX" sz="1800" b="0" dirty="0" err="1">
                    <a:solidFill>
                      <a:schemeClr val="tx1"/>
                    </a:solidFill>
                    <a:latin typeface="Arial" pitchFamily="34" charset="0"/>
                    <a:cs typeface="Arial" pitchFamily="34" charset="0"/>
                  </a:rPr>
                  <a:t>Cramer</a:t>
                </a:r>
                <a:r>
                  <a:rPr lang="es-MX" sz="1800" b="0" dirty="0">
                    <a:solidFill>
                      <a:schemeClr val="tx1"/>
                    </a:solidFill>
                    <a:latin typeface="Arial" pitchFamily="34" charset="0"/>
                    <a:cs typeface="Arial" pitchFamily="34" charset="0"/>
                  </a:rPr>
                  <a:t>.</a:t>
                </a:r>
                <a:endParaRPr lang="es-EC" sz="1800" b="0" dirty="0">
                  <a:solidFill>
                    <a:schemeClr val="tx1"/>
                  </a:solidFill>
                  <a:latin typeface="Arial" pitchFamily="34" charset="0"/>
                  <a:cs typeface="Arial" pitchFamily="34" charset="0"/>
                </a:endParaRPr>
              </a:p>
              <a:p>
                <a:pPr>
                  <a:spcBef>
                    <a:spcPts val="0"/>
                  </a:spcBef>
                </a:pPr>
                <a:r>
                  <a:rPr lang="es-MX" sz="1800" b="0" dirty="0">
                    <a:solidFill>
                      <a:schemeClr val="tx1"/>
                    </a:solidFill>
                    <a:latin typeface="Arial" pitchFamily="34" charset="0"/>
                    <a:cs typeface="Arial" pitchFamily="34" charset="0"/>
                  </a:rPr>
                  <a:t> </a:t>
                </a:r>
                <a14:m>
                  <m:oMath xmlns:m="http://schemas.openxmlformats.org/officeDocument/2006/math">
                    <m:r>
                      <a:rPr lang="es-MX" sz="1800" b="0" i="1">
                        <a:solidFill>
                          <a:schemeClr val="tx1"/>
                        </a:solidFill>
                        <a:latin typeface="Cambria Math"/>
                      </a:rPr>
                      <m:t>𝑋</m:t>
                    </m:r>
                    <m:r>
                      <a:rPr lang="es-MX" sz="1800" b="0" i="1">
                        <a:solidFill>
                          <a:schemeClr val="tx1"/>
                        </a:solidFill>
                        <a:latin typeface="Cambria Math"/>
                      </a:rPr>
                      <m:t>=</m:t>
                    </m:r>
                    <m:sSup>
                      <m:sSupPr>
                        <m:ctrlPr>
                          <a:rPr lang="es-EC" sz="1800" b="0" i="1">
                            <a:solidFill>
                              <a:schemeClr val="tx1"/>
                            </a:solidFill>
                            <a:latin typeface="Cambria Math"/>
                          </a:rPr>
                        </m:ctrlPr>
                      </m:sSupPr>
                      <m:e>
                        <m:r>
                          <a:rPr lang="es-MX" sz="1800" b="0" i="1">
                            <a:solidFill>
                              <a:schemeClr val="tx1"/>
                            </a:solidFill>
                            <a:latin typeface="Cambria Math"/>
                          </a:rPr>
                          <m:t>𝐴</m:t>
                        </m:r>
                      </m:e>
                      <m:sup>
                        <m:r>
                          <a:rPr lang="es-MX" sz="1800" b="0" i="1">
                            <a:solidFill>
                              <a:schemeClr val="tx1"/>
                            </a:solidFill>
                            <a:latin typeface="Cambria Math"/>
                          </a:rPr>
                          <m:t>−1</m:t>
                        </m:r>
                      </m:sup>
                    </m:sSup>
                    <m:r>
                      <a:rPr lang="es-MX" sz="1800" b="0" i="1">
                        <a:solidFill>
                          <a:schemeClr val="tx1"/>
                        </a:solidFill>
                        <a:latin typeface="Cambria Math"/>
                      </a:rPr>
                      <m:t>𝑅</m:t>
                    </m:r>
                  </m:oMath>
                </a14:m>
                <a:endParaRPr lang="es-EC" sz="1800" b="0" dirty="0">
                  <a:solidFill>
                    <a:schemeClr val="tx1"/>
                  </a:solidFill>
                  <a:latin typeface="Arial" pitchFamily="34" charset="0"/>
                  <a:cs typeface="Arial" pitchFamily="34" charset="0"/>
                </a:endParaRPr>
              </a:p>
            </p:txBody>
          </p:sp>
        </mc:Choice>
        <mc:Fallback xmlns="">
          <p:sp>
            <p:nvSpPr>
              <p:cNvPr id="4" name="3 Rectángulo"/>
              <p:cNvSpPr>
                <a:spLocks noRot="1" noChangeAspect="1" noMove="1" noResize="1" noEditPoints="1" noAdjustHandles="1" noChangeArrowheads="1" noChangeShapeType="1" noTextEdit="1"/>
              </p:cNvSpPr>
              <p:nvPr/>
            </p:nvSpPr>
            <p:spPr>
              <a:xfrm>
                <a:off x="827584" y="1556474"/>
                <a:ext cx="6840760" cy="3344057"/>
              </a:xfrm>
              <a:prstGeom prst="rect">
                <a:avLst/>
              </a:prstGeom>
              <a:blipFill rotWithShape="1">
                <a:blip r:embed="rId2"/>
                <a:stretch>
                  <a:fillRect l="-802"/>
                </a:stretch>
              </a:blipFill>
            </p:spPr>
            <p:txBody>
              <a:bodyPr/>
              <a:lstStyle/>
              <a:p>
                <a:r>
                  <a:rPr lang="es-EC">
                    <a:noFill/>
                  </a:rPr>
                  <a:t> </a:t>
                </a:r>
              </a:p>
            </p:txBody>
          </p:sp>
        </mc:Fallback>
      </mc:AlternateContent>
      <p:pic>
        <p:nvPicPr>
          <p:cNvPr id="5"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8" name="Text Box 2"/>
          <p:cNvSpPr txBox="1">
            <a:spLocks noChangeArrowheads="1"/>
          </p:cNvSpPr>
          <p:nvPr/>
        </p:nvSpPr>
        <p:spPr bwMode="auto">
          <a:xfrm>
            <a:off x="1116012" y="476672"/>
            <a:ext cx="712839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MX" sz="2000" dirty="0" smtClean="0">
                <a:solidFill>
                  <a:schemeClr val="tx1"/>
                </a:solidFill>
                <a:latin typeface="Arial" pitchFamily="34" charset="0"/>
                <a:cs typeface="Arial" pitchFamily="34" charset="0"/>
              </a:rPr>
              <a:t>Forma matricial de las ecuaciones</a:t>
            </a:r>
            <a:endParaRPr lang="es-ES" sz="2000" dirty="0">
              <a:solidFill>
                <a:schemeClr val="tx1"/>
              </a:solidFill>
              <a:latin typeface="Arial" pitchFamily="34" charset="0"/>
              <a:cs typeface="Arial" pitchFamily="34" charset="0"/>
            </a:endParaRP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2051720" y="5157192"/>
            <a:ext cx="4464495" cy="1019299"/>
          </a:xfrm>
          <a:prstGeom prst="rect">
            <a:avLst/>
          </a:prstGeom>
          <a:noFill/>
          <a:ln>
            <a:noFill/>
          </a:ln>
        </p:spPr>
      </p:pic>
    </p:spTree>
    <p:extLst>
      <p:ext uri="{BB962C8B-B14F-4D97-AF65-F5344CB8AC3E}">
        <p14:creationId xmlns:p14="http://schemas.microsoft.com/office/powerpoint/2010/main" val="4167551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785627579"/>
              </p:ext>
            </p:extLst>
          </p:nvPr>
        </p:nvGraphicFramePr>
        <p:xfrm>
          <a:off x="2106896" y="3212976"/>
          <a:ext cx="4572000" cy="27432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4 Rectángulo"/>
              <p:cNvSpPr/>
              <p:nvPr/>
            </p:nvSpPr>
            <p:spPr>
              <a:xfrm>
                <a:off x="2286000" y="1484784"/>
                <a:ext cx="4572000" cy="92333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0</m:t>
                          </m:r>
                        </m:sub>
                      </m:sSub>
                      <m:r>
                        <a:rPr lang="es-MX" sz="1800" b="0" i="1">
                          <a:solidFill>
                            <a:schemeClr val="tx1"/>
                          </a:solidFill>
                          <a:latin typeface="Cambria Math"/>
                        </a:rPr>
                        <m:t>=20,793</m:t>
                      </m:r>
                    </m:oMath>
                  </m:oMathPara>
                </a14:m>
                <a:endParaRPr lang="es-EC" sz="18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1</m:t>
                          </m:r>
                        </m:sub>
                      </m:sSub>
                      <m:r>
                        <a:rPr lang="es-MX" sz="1800" b="0" i="1">
                          <a:solidFill>
                            <a:schemeClr val="tx1"/>
                          </a:solidFill>
                          <a:latin typeface="Cambria Math"/>
                        </a:rPr>
                        <m:t>=3,302</m:t>
                      </m:r>
                    </m:oMath>
                  </m:oMathPara>
                </a14:m>
                <a:endParaRPr lang="es-EC" sz="1800" b="0" dirty="0">
                  <a:solidFill>
                    <a:schemeClr val="tx1"/>
                  </a:solidFill>
                  <a:latin typeface="Arial" pitchFamily="34"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es-EC" sz="1800" b="0" i="1">
                              <a:solidFill>
                                <a:schemeClr val="tx1"/>
                              </a:solidFill>
                              <a:latin typeface="Cambria Math"/>
                            </a:rPr>
                          </m:ctrlPr>
                        </m:sSubPr>
                        <m:e>
                          <m:r>
                            <a:rPr lang="es-MX" sz="1800" b="0" i="1">
                              <a:solidFill>
                                <a:schemeClr val="tx1"/>
                              </a:solidFill>
                              <a:latin typeface="Cambria Math"/>
                            </a:rPr>
                            <m:t>𝑎</m:t>
                          </m:r>
                        </m:e>
                        <m:sub>
                          <m:r>
                            <a:rPr lang="es-MX" sz="1800" b="0" i="1">
                              <a:solidFill>
                                <a:schemeClr val="tx1"/>
                              </a:solidFill>
                              <a:latin typeface="Cambria Math"/>
                            </a:rPr>
                            <m:t>2</m:t>
                          </m:r>
                        </m:sub>
                      </m:sSub>
                      <m:r>
                        <a:rPr lang="es-MX" sz="1800" b="0" i="1">
                          <a:solidFill>
                            <a:schemeClr val="tx1"/>
                          </a:solidFill>
                          <a:latin typeface="Cambria Math"/>
                        </a:rPr>
                        <m:t>=−0,327</m:t>
                      </m:r>
                    </m:oMath>
                  </m:oMathPara>
                </a14:m>
                <a:endParaRPr lang="es-EC" sz="1800" b="0" dirty="0">
                  <a:solidFill>
                    <a:schemeClr val="tx1"/>
                  </a:solidFill>
                  <a:latin typeface="Arial" pitchFamily="34" charset="0"/>
                  <a:cs typeface="Arial" pitchFamily="34" charset="0"/>
                </a:endParaRPr>
              </a:p>
            </p:txBody>
          </p:sp>
        </mc:Choice>
        <mc:Fallback xmlns="">
          <p:sp>
            <p:nvSpPr>
              <p:cNvPr id="5" name="4 Rectángulo"/>
              <p:cNvSpPr>
                <a:spLocks noRot="1" noChangeAspect="1" noMove="1" noResize="1" noEditPoints="1" noAdjustHandles="1" noChangeArrowheads="1" noChangeShapeType="1" noTextEdit="1"/>
              </p:cNvSpPr>
              <p:nvPr/>
            </p:nvSpPr>
            <p:spPr>
              <a:xfrm>
                <a:off x="2286000" y="1484784"/>
                <a:ext cx="4572000" cy="923330"/>
              </a:xfrm>
              <a:prstGeom prst="rect">
                <a:avLst/>
              </a:prstGeom>
              <a:blipFill rotWithShape="1">
                <a:blip r:embed="rId3"/>
                <a:stretch>
                  <a:fillRect/>
                </a:stretch>
              </a:blipFill>
            </p:spPr>
            <p:txBody>
              <a:bodyPr/>
              <a:lstStyle/>
              <a:p>
                <a:r>
                  <a:rPr lang="es-EC">
                    <a:noFill/>
                  </a:rPr>
                  <a:t> </a:t>
                </a:r>
              </a:p>
            </p:txBody>
          </p:sp>
        </mc:Fallback>
      </mc:AlternateContent>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3059832" y="2702635"/>
            <a:ext cx="3168352" cy="366325"/>
          </a:xfrm>
          <a:prstGeom prst="rect">
            <a:avLst/>
          </a:prstGeom>
          <a:noFill/>
          <a:ln>
            <a:noFill/>
          </a:ln>
        </p:spPr>
      </p:pic>
      <p:pic>
        <p:nvPicPr>
          <p:cNvPr id="7" name="Picture 7" descr="ES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0" name="Text Box 2"/>
          <p:cNvSpPr txBox="1">
            <a:spLocks noChangeArrowheads="1"/>
          </p:cNvSpPr>
          <p:nvPr/>
        </p:nvSpPr>
        <p:spPr bwMode="auto">
          <a:xfrm>
            <a:off x="1116013" y="685800"/>
            <a:ext cx="6946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r>
              <a:rPr lang="es-MX" sz="2000" dirty="0">
                <a:solidFill>
                  <a:schemeClr val="tx1"/>
                </a:solidFill>
                <a:latin typeface="Arial" pitchFamily="34" charset="0"/>
                <a:cs typeface="Arial" pitchFamily="34" charset="0"/>
              </a:rPr>
              <a:t>La solución por el método de </a:t>
            </a:r>
            <a:r>
              <a:rPr lang="es-MX" sz="2000" dirty="0" err="1">
                <a:solidFill>
                  <a:schemeClr val="tx1"/>
                </a:solidFill>
                <a:latin typeface="Arial" pitchFamily="34" charset="0"/>
                <a:cs typeface="Arial" pitchFamily="34" charset="0"/>
              </a:rPr>
              <a:t>Cramer</a:t>
            </a:r>
            <a:r>
              <a:rPr lang="es-MX" sz="2000" dirty="0">
                <a:solidFill>
                  <a:schemeClr val="tx1"/>
                </a:solidFill>
                <a:latin typeface="Arial" pitchFamily="34" charset="0"/>
                <a:cs typeface="Arial" pitchFamily="34" charset="0"/>
              </a:rPr>
              <a:t>:</a:t>
            </a:r>
            <a:endParaRPr lang="es-EC" sz="2000" dirty="0">
              <a:solidFill>
                <a:schemeClr val="tx1"/>
              </a:solidFill>
              <a:latin typeface="Arial" pitchFamily="34" charset="0"/>
              <a:cs typeface="Arial" pitchFamily="34" charset="0"/>
            </a:endParaRPr>
          </a:p>
        </p:txBody>
      </p:sp>
      <p:sp>
        <p:nvSpPr>
          <p:cNvPr id="11" name="Rectangle 18"/>
          <p:cNvSpPr>
            <a:spLocks noChangeArrowheads="1"/>
          </p:cNvSpPr>
          <p:nvPr/>
        </p:nvSpPr>
        <p:spPr bwMode="auto">
          <a:xfrm>
            <a:off x="1835696" y="6002124"/>
            <a:ext cx="48245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charset="0"/>
              </a:rPr>
              <a:t>Figura 14. </a:t>
            </a:r>
            <a:r>
              <a:rPr lang="es-ES" sz="1400" b="0" dirty="0" smtClean="0">
                <a:solidFill>
                  <a:schemeClr val="tx1"/>
                </a:solidFill>
                <a:latin typeface="Arial" charset="0"/>
              </a:rPr>
              <a:t>Variación de la temperatura ambiente en función del tiempo.</a:t>
            </a:r>
            <a:endParaRPr lang="es-ES" sz="1600" dirty="0">
              <a:latin typeface="Arial" charset="0"/>
            </a:endParaRPr>
          </a:p>
        </p:txBody>
      </p:sp>
    </p:spTree>
    <p:extLst>
      <p:ext uri="{BB962C8B-B14F-4D97-AF65-F5344CB8AC3E}">
        <p14:creationId xmlns:p14="http://schemas.microsoft.com/office/powerpoint/2010/main" val="2907756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4"/>
          <p:cNvSpPr>
            <a:spLocks noChangeArrowheads="1"/>
          </p:cNvSpPr>
          <p:nvPr/>
        </p:nvSpPr>
        <p:spPr bwMode="auto">
          <a:xfrm>
            <a:off x="1042988" y="1817856"/>
            <a:ext cx="712946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Bef>
                <a:spcPct val="0"/>
              </a:spcBef>
            </a:pPr>
            <a:r>
              <a:rPr lang="es-MX" sz="2000" b="0" dirty="0">
                <a:solidFill>
                  <a:schemeClr val="tx1"/>
                </a:solidFill>
                <a:latin typeface="Arial" charset="0"/>
                <a:cs typeface="Arial" charset="0"/>
              </a:rPr>
              <a:t>La </a:t>
            </a:r>
            <a:r>
              <a:rPr lang="es-MX" sz="2000" b="0" dirty="0" smtClean="0">
                <a:solidFill>
                  <a:schemeClr val="tx1"/>
                </a:solidFill>
                <a:latin typeface="Arial" charset="0"/>
                <a:cs typeface="Arial" charset="0"/>
              </a:rPr>
              <a:t>cascarilla es un residuo que se </a:t>
            </a:r>
            <a:r>
              <a:rPr lang="es-MX" sz="2000" b="0" dirty="0">
                <a:solidFill>
                  <a:schemeClr val="tx1"/>
                </a:solidFill>
                <a:latin typeface="Arial" charset="0"/>
                <a:cs typeface="Arial" charset="0"/>
              </a:rPr>
              <a:t>obtiene después del pilado </a:t>
            </a:r>
            <a:r>
              <a:rPr lang="es-MX" sz="2000" b="0" dirty="0" smtClean="0">
                <a:solidFill>
                  <a:schemeClr val="tx1"/>
                </a:solidFill>
                <a:latin typeface="Arial" charset="0"/>
                <a:cs typeface="Arial" charset="0"/>
              </a:rPr>
              <a:t>del </a:t>
            </a:r>
            <a:r>
              <a:rPr lang="es-MX" sz="2000" b="0" dirty="0">
                <a:solidFill>
                  <a:schemeClr val="tx1"/>
                </a:solidFill>
                <a:latin typeface="Arial" charset="0"/>
                <a:cs typeface="Arial" charset="0"/>
              </a:rPr>
              <a:t>arroz, </a:t>
            </a:r>
            <a:r>
              <a:rPr lang="es-MX" sz="2000" b="0" dirty="0" smtClean="0">
                <a:solidFill>
                  <a:schemeClr val="tx1"/>
                </a:solidFill>
                <a:latin typeface="Arial" charset="0"/>
                <a:cs typeface="Arial" charset="0"/>
              </a:rPr>
              <a:t>constituida </a:t>
            </a:r>
            <a:r>
              <a:rPr lang="es-MX" sz="2000" b="0" dirty="0">
                <a:solidFill>
                  <a:schemeClr val="tx1"/>
                </a:solidFill>
                <a:latin typeface="Arial" charset="0"/>
                <a:cs typeface="Arial" charset="0"/>
              </a:rPr>
              <a:t>por alrededor de un 22% de tamo, para el caso del Ecuador en el año 2010 tuvo una producción de 1.132.267 TM, se obtuvieron aproximadamente 249.098 </a:t>
            </a:r>
            <a:r>
              <a:rPr lang="es-MX" sz="2000" b="0" dirty="0" smtClean="0">
                <a:solidFill>
                  <a:schemeClr val="tx1"/>
                </a:solidFill>
                <a:latin typeface="Arial" charset="0"/>
                <a:cs typeface="Arial" charset="0"/>
              </a:rPr>
              <a:t>TM, cantidad de desecho que en la mayoría de casos, no se le da ninguna utilidad. Si se utiliza en combustión, es muy contaminante, debido a que no se tiene definido un procedimiento especifico, por lo que en la presente investigación </a:t>
            </a:r>
            <a:r>
              <a:rPr lang="es-MX" sz="2000" b="0" dirty="0">
                <a:solidFill>
                  <a:schemeClr val="tx1"/>
                </a:solidFill>
                <a:latin typeface="Arial" charset="0"/>
                <a:cs typeface="Arial" charset="0"/>
              </a:rPr>
              <a:t>se </a:t>
            </a:r>
            <a:r>
              <a:rPr lang="es-MX" sz="2000" b="0" dirty="0" smtClean="0">
                <a:solidFill>
                  <a:schemeClr val="tx1"/>
                </a:solidFill>
                <a:latin typeface="Arial" charset="0"/>
                <a:cs typeface="Arial" charset="0"/>
              </a:rPr>
              <a:t>realiza la caracterización de sus productos </a:t>
            </a:r>
            <a:r>
              <a:rPr lang="es-MX" sz="2000" b="0" dirty="0">
                <a:solidFill>
                  <a:schemeClr val="tx1"/>
                </a:solidFill>
                <a:latin typeface="Arial" charset="0"/>
                <a:cs typeface="Arial" charset="0"/>
              </a:rPr>
              <a:t>de </a:t>
            </a:r>
            <a:r>
              <a:rPr lang="es-MX" sz="2000" b="0" dirty="0" smtClean="0">
                <a:solidFill>
                  <a:schemeClr val="tx1"/>
                </a:solidFill>
                <a:latin typeface="Arial" charset="0"/>
                <a:cs typeface="Arial" charset="0"/>
              </a:rPr>
              <a:t>combustión, </a:t>
            </a:r>
            <a:r>
              <a:rPr lang="es-MX" sz="2000" b="0" dirty="0">
                <a:solidFill>
                  <a:schemeClr val="tx1"/>
                </a:solidFill>
                <a:latin typeface="Arial" charset="0"/>
                <a:cs typeface="Arial" charset="0"/>
              </a:rPr>
              <a:t>utilizando un sistema térmico de 60000 </a:t>
            </a:r>
            <a:r>
              <a:rPr lang="es-MX" sz="2000" b="0" dirty="0" smtClean="0">
                <a:solidFill>
                  <a:schemeClr val="tx1"/>
                </a:solidFill>
                <a:latin typeface="Arial" charset="0"/>
                <a:cs typeface="Arial" charset="0"/>
              </a:rPr>
              <a:t>Kcal/h</a:t>
            </a:r>
            <a:r>
              <a:rPr lang="es-MX" sz="2000" b="0" dirty="0">
                <a:solidFill>
                  <a:schemeClr val="tx1"/>
                </a:solidFill>
                <a:latin typeface="Arial" charset="0"/>
                <a:cs typeface="Arial" charset="0"/>
              </a:rPr>
              <a:t>.</a:t>
            </a:r>
            <a:endParaRPr lang="es-ES" sz="2000" b="0" dirty="0">
              <a:solidFill>
                <a:schemeClr val="tx1"/>
              </a:solidFill>
              <a:latin typeface="Arial" charset="0"/>
            </a:endParaRPr>
          </a:p>
        </p:txBody>
      </p:sp>
      <p:pic>
        <p:nvPicPr>
          <p:cNvPr id="4099"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4101"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4102"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RESUMEN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3 Tabla"/>
              <p:cNvGraphicFramePr>
                <a:graphicFrameLocks noGrp="1"/>
              </p:cNvGraphicFramePr>
              <p:nvPr>
                <p:extLst>
                  <p:ext uri="{D42A27DB-BD31-4B8C-83A1-F6EECF244321}">
                    <p14:modId xmlns:p14="http://schemas.microsoft.com/office/powerpoint/2010/main" val="1759002799"/>
                  </p:ext>
                </p:extLst>
              </p:nvPr>
            </p:nvGraphicFramePr>
            <p:xfrm>
              <a:off x="1127813" y="1772816"/>
              <a:ext cx="6995120" cy="845820"/>
            </p:xfrm>
            <a:graphic>
              <a:graphicData uri="http://schemas.openxmlformats.org/drawingml/2006/table">
                <a:tbl>
                  <a:tblPr firstRow="1" firstCol="1" bandRow="1">
                    <a:tableStyleId>{5940675A-B579-460E-94D1-54222C63F5DA}</a:tableStyleId>
                  </a:tblPr>
                  <a:tblGrid>
                    <a:gridCol w="2232248"/>
                    <a:gridCol w="1584176"/>
                    <a:gridCol w="1512168"/>
                    <a:gridCol w="1666528"/>
                  </a:tblGrid>
                  <a:tr h="190500">
                    <a:tc>
                      <a:txBody>
                        <a:bodyPr/>
                        <a:lstStyle/>
                        <a:p>
                          <a:pPr algn="ctr">
                            <a:spcAft>
                              <a:spcPts val="0"/>
                            </a:spcAft>
                          </a:pPr>
                          <a:r>
                            <a:rPr lang="es-ES" sz="1200" b="1" dirty="0">
                              <a:effectLst/>
                              <a:latin typeface="Arial" pitchFamily="34" charset="0"/>
                              <a:cs typeface="Arial" pitchFamily="34" charset="0"/>
                            </a:rPr>
                            <a:t>Parámetro</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Denominación</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Cantidad</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Unidad</a:t>
                          </a:r>
                          <a:endParaRPr lang="es-EC" sz="1200" b="1" dirty="0">
                            <a:effectLst/>
                            <a:latin typeface="Arial" pitchFamily="34" charset="0"/>
                            <a:ea typeface="Times New Roman"/>
                            <a:cs typeface="Arial" pitchFamily="34" charset="0"/>
                          </a:endParaRPr>
                        </a:p>
                      </a:txBody>
                      <a:tcPr marL="44450" marR="44450" marT="0" marB="0" anchor="ctr"/>
                    </a:tc>
                  </a:tr>
                  <a:tr h="190500">
                    <a:tc>
                      <a:txBody>
                        <a:bodyPr/>
                        <a:lstStyle/>
                        <a:p>
                          <a:pPr>
                            <a:spcAft>
                              <a:spcPts val="0"/>
                            </a:spcAft>
                          </a:pPr>
                          <a:r>
                            <a:rPr lang="es-ES" sz="1200">
                              <a:effectLst/>
                              <a:latin typeface="Arial" pitchFamily="34" charset="0"/>
                              <a:cs typeface="Arial" pitchFamily="34" charset="0"/>
                            </a:rPr>
                            <a:t>Revoluciones por minuto</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RPM</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1</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rev/min</a:t>
                          </a:r>
                          <a:endParaRPr lang="es-EC" sz="1200">
                            <a:effectLst/>
                            <a:latin typeface="Arial" pitchFamily="34" charset="0"/>
                            <a:ea typeface="Times New Roman"/>
                            <a:cs typeface="Arial" pitchFamily="34" charset="0"/>
                          </a:endParaRPr>
                        </a:p>
                      </a:txBody>
                      <a:tcPr marL="44450" marR="44450" marT="0" marB="0" anchor="ctr"/>
                    </a:tc>
                  </a:tr>
                  <a:tr h="190500">
                    <a:tc>
                      <a:txBody>
                        <a:bodyPr/>
                        <a:lstStyle/>
                        <a:p>
                          <a:pPr>
                            <a:spcAft>
                              <a:spcPts val="0"/>
                            </a:spcAft>
                          </a:pPr>
                          <a:r>
                            <a:rPr lang="es-ES" sz="1200">
                              <a:effectLst/>
                              <a:latin typeface="Arial" pitchFamily="34" charset="0"/>
                              <a:cs typeface="Arial" pitchFamily="34" charset="0"/>
                            </a:rPr>
                            <a:t>Frecuencia</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f</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21</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Hz</a:t>
                          </a:r>
                          <a:endParaRPr lang="es-EC" sz="1200">
                            <a:effectLst/>
                            <a:latin typeface="Arial" pitchFamily="34" charset="0"/>
                            <a:ea typeface="Times New Roman"/>
                            <a:cs typeface="Arial" pitchFamily="34" charset="0"/>
                          </a:endParaRPr>
                        </a:p>
                      </a:txBody>
                      <a:tcPr marL="44450" marR="44450" marT="0" marB="0" anchor="ctr"/>
                    </a:tc>
                  </a:tr>
                  <a:tr h="190500">
                    <a:tc>
                      <a:txBody>
                        <a:bodyPr/>
                        <a:lstStyle/>
                        <a:p>
                          <a:pPr>
                            <a:spcAft>
                              <a:spcPts val="0"/>
                            </a:spcAft>
                          </a:pPr>
                          <a:r>
                            <a:rPr lang="es-ES" sz="1200" dirty="0">
                              <a:effectLst/>
                              <a:latin typeface="Arial" pitchFamily="34" charset="0"/>
                              <a:cs typeface="Arial" pitchFamily="34" charset="0"/>
                            </a:rPr>
                            <a:t>Consumo de combustible</a:t>
                          </a:r>
                          <a:endParaRPr lang="es-EC" sz="1200" dirty="0">
                            <a:effectLst/>
                            <a:latin typeface="Arial" pitchFamily="34" charset="0"/>
                            <a:ea typeface="Times New Roman"/>
                            <a:cs typeface="Arial" pitchFamily="34" charset="0"/>
                          </a:endParaRPr>
                        </a:p>
                      </a:txBody>
                      <a:tcPr marL="44450" marR="44450" marT="0" marB="0" anchor="b"/>
                    </a:tc>
                    <a:tc>
                      <a:txBody>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acc>
                                  <m:accPr>
                                    <m:chr m:val="̇"/>
                                    <m:ctrlPr>
                                      <a:rPr lang="es-EC" sz="1200" i="1">
                                        <a:effectLst/>
                                        <a:latin typeface="Cambria Math"/>
                                      </a:rPr>
                                    </m:ctrlPr>
                                  </m:accPr>
                                  <m:e>
                                    <m:r>
                                      <a:rPr lang="es-MX" sz="1200">
                                        <a:effectLst/>
                                        <a:latin typeface="Cambria Math"/>
                                      </a:rPr>
                                      <m:t>𝑚𝑐</m:t>
                                    </m:r>
                                  </m:e>
                                </m:acc>
                              </m:oMath>
                            </m:oMathPara>
                          </a14:m>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14</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dirty="0">
                              <a:effectLst/>
                              <a:latin typeface="Arial" pitchFamily="34" charset="0"/>
                              <a:cs typeface="Arial" pitchFamily="34" charset="0"/>
                            </a:rPr>
                            <a:t>Kg/h</a:t>
                          </a:r>
                          <a:endParaRPr lang="es-EC" sz="1200" dirty="0">
                            <a:effectLst/>
                            <a:latin typeface="Arial" pitchFamily="34" charset="0"/>
                            <a:ea typeface="Times New Roman"/>
                            <a:cs typeface="Arial" pitchFamily="34" charset="0"/>
                          </a:endParaRPr>
                        </a:p>
                      </a:txBody>
                      <a:tcPr marL="44450" marR="44450" marT="0" marB="0" anchor="ctr"/>
                    </a:tc>
                  </a:tr>
                </a:tbl>
              </a:graphicData>
            </a:graphic>
          </p:graphicFrame>
        </mc:Choice>
        <mc:Fallback xmlns="">
          <p:graphicFrame>
            <p:nvGraphicFramePr>
              <p:cNvPr id="4" name="3 Tabla"/>
              <p:cNvGraphicFramePr>
                <a:graphicFrameLocks noGrp="1"/>
              </p:cNvGraphicFramePr>
              <p:nvPr>
                <p:extLst>
                  <p:ext uri="{D42A27DB-BD31-4B8C-83A1-F6EECF244321}">
                    <p14:modId xmlns:p14="http://schemas.microsoft.com/office/powerpoint/2010/main" val="1759002799"/>
                  </p:ext>
                </p:extLst>
              </p:nvPr>
            </p:nvGraphicFramePr>
            <p:xfrm>
              <a:off x="1127813" y="1772816"/>
              <a:ext cx="6995120" cy="845820"/>
            </p:xfrm>
            <a:graphic>
              <a:graphicData uri="http://schemas.openxmlformats.org/drawingml/2006/table">
                <a:tbl>
                  <a:tblPr firstRow="1" firstCol="1" bandRow="1">
                    <a:tableStyleId>{5940675A-B579-460E-94D1-54222C63F5DA}</a:tableStyleId>
                  </a:tblPr>
                  <a:tblGrid>
                    <a:gridCol w="2232248"/>
                    <a:gridCol w="1584176"/>
                    <a:gridCol w="1512168"/>
                    <a:gridCol w="1666528"/>
                  </a:tblGrid>
                  <a:tr h="190500">
                    <a:tc>
                      <a:txBody>
                        <a:bodyPr/>
                        <a:lstStyle/>
                        <a:p>
                          <a:pPr algn="ctr">
                            <a:spcAft>
                              <a:spcPts val="0"/>
                            </a:spcAft>
                          </a:pPr>
                          <a:r>
                            <a:rPr lang="es-ES" sz="1200" b="1" dirty="0">
                              <a:effectLst/>
                              <a:latin typeface="Arial" pitchFamily="34" charset="0"/>
                              <a:cs typeface="Arial" pitchFamily="34" charset="0"/>
                            </a:rPr>
                            <a:t>Parámetro</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Denominación</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Cantidad</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Unidad</a:t>
                          </a:r>
                          <a:endParaRPr lang="es-EC" sz="1200" b="1" dirty="0">
                            <a:effectLst/>
                            <a:latin typeface="Arial" pitchFamily="34" charset="0"/>
                            <a:ea typeface="Times New Roman"/>
                            <a:cs typeface="Arial" pitchFamily="34" charset="0"/>
                          </a:endParaRPr>
                        </a:p>
                      </a:txBody>
                      <a:tcPr marL="44450" marR="44450" marT="0" marB="0" anchor="ctr"/>
                    </a:tc>
                  </a:tr>
                  <a:tr h="190500">
                    <a:tc>
                      <a:txBody>
                        <a:bodyPr/>
                        <a:lstStyle/>
                        <a:p>
                          <a:pPr>
                            <a:spcAft>
                              <a:spcPts val="0"/>
                            </a:spcAft>
                          </a:pPr>
                          <a:r>
                            <a:rPr lang="es-ES" sz="1200">
                              <a:effectLst/>
                              <a:latin typeface="Arial" pitchFamily="34" charset="0"/>
                              <a:cs typeface="Arial" pitchFamily="34" charset="0"/>
                            </a:rPr>
                            <a:t>Revoluciones por minuto</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RPM</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1</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rev/min</a:t>
                          </a:r>
                          <a:endParaRPr lang="es-EC" sz="1200">
                            <a:effectLst/>
                            <a:latin typeface="Arial" pitchFamily="34" charset="0"/>
                            <a:ea typeface="Times New Roman"/>
                            <a:cs typeface="Arial" pitchFamily="34" charset="0"/>
                          </a:endParaRPr>
                        </a:p>
                      </a:txBody>
                      <a:tcPr marL="44450" marR="44450" marT="0" marB="0" anchor="ctr"/>
                    </a:tc>
                  </a:tr>
                  <a:tr h="190500">
                    <a:tc>
                      <a:txBody>
                        <a:bodyPr/>
                        <a:lstStyle/>
                        <a:p>
                          <a:pPr>
                            <a:spcAft>
                              <a:spcPts val="0"/>
                            </a:spcAft>
                          </a:pPr>
                          <a:r>
                            <a:rPr lang="es-ES" sz="1200">
                              <a:effectLst/>
                              <a:latin typeface="Arial" pitchFamily="34" charset="0"/>
                              <a:cs typeface="Arial" pitchFamily="34" charset="0"/>
                            </a:rPr>
                            <a:t>Frecuencia</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f</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21</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Hz</a:t>
                          </a:r>
                          <a:endParaRPr lang="es-EC" sz="1200">
                            <a:effectLst/>
                            <a:latin typeface="Arial" pitchFamily="34" charset="0"/>
                            <a:ea typeface="Times New Roman"/>
                            <a:cs typeface="Arial" pitchFamily="34" charset="0"/>
                          </a:endParaRPr>
                        </a:p>
                      </a:txBody>
                      <a:tcPr marL="44450" marR="44450" marT="0" marB="0" anchor="ctr"/>
                    </a:tc>
                  </a:tr>
                  <a:tr h="274320">
                    <a:tc>
                      <a:txBody>
                        <a:bodyPr/>
                        <a:lstStyle/>
                        <a:p>
                          <a:pPr>
                            <a:spcAft>
                              <a:spcPts val="0"/>
                            </a:spcAft>
                          </a:pPr>
                          <a:r>
                            <a:rPr lang="es-ES" sz="1200" dirty="0">
                              <a:effectLst/>
                              <a:latin typeface="Arial" pitchFamily="34" charset="0"/>
                              <a:cs typeface="Arial" pitchFamily="34" charset="0"/>
                            </a:rPr>
                            <a:t>Consumo de combustible</a:t>
                          </a:r>
                          <a:endParaRPr lang="es-EC" sz="1200" dirty="0">
                            <a:effectLst/>
                            <a:latin typeface="Arial" pitchFamily="34" charset="0"/>
                            <a:ea typeface="Times New Roman"/>
                            <a:cs typeface="Arial" pitchFamily="34" charset="0"/>
                          </a:endParaRPr>
                        </a:p>
                      </a:txBody>
                      <a:tcPr marL="44450" marR="44450" marT="0" marB="0" anchor="b"/>
                    </a:tc>
                    <a:tc>
                      <a:txBody>
                        <a:bodyPr/>
                        <a:lstStyle/>
                        <a:p>
                          <a:endParaRPr lang="es-EC"/>
                        </a:p>
                      </a:txBody>
                      <a:tcPr marL="44450" marR="44450" marT="0" marB="0" anchor="b">
                        <a:blipFill rotWithShape="1">
                          <a:blip r:embed="rId2"/>
                          <a:stretch>
                            <a:fillRect l="-140769" t="-226667" r="-200769" b="-31111"/>
                          </a:stretch>
                        </a:blipFill>
                      </a:tcPr>
                    </a:tc>
                    <a:tc>
                      <a:txBody>
                        <a:bodyPr/>
                        <a:lstStyle/>
                        <a:p>
                          <a:pPr algn="r">
                            <a:spcAft>
                              <a:spcPts val="0"/>
                            </a:spcAft>
                          </a:pPr>
                          <a:r>
                            <a:rPr lang="es-ES" sz="1200">
                              <a:effectLst/>
                              <a:latin typeface="Arial" pitchFamily="34" charset="0"/>
                              <a:cs typeface="Arial" pitchFamily="34" charset="0"/>
                            </a:rPr>
                            <a:t>14</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dirty="0">
                              <a:effectLst/>
                              <a:latin typeface="Arial" pitchFamily="34" charset="0"/>
                              <a:cs typeface="Arial" pitchFamily="34" charset="0"/>
                            </a:rPr>
                            <a:t>Kg/h</a:t>
                          </a:r>
                          <a:endParaRPr lang="es-EC" sz="1200" dirty="0">
                            <a:effectLst/>
                            <a:latin typeface="Arial" pitchFamily="34" charset="0"/>
                            <a:ea typeface="Times New Roman"/>
                            <a:cs typeface="Arial" pitchFamily="34" charset="0"/>
                          </a:endParaRPr>
                        </a:p>
                      </a:txBody>
                      <a:tcPr marL="44450" marR="44450" marT="0" marB="0" anchor="ctr"/>
                    </a:tc>
                  </a:tr>
                </a:tbl>
              </a:graphicData>
            </a:graphic>
          </p:graphicFrame>
        </mc:Fallback>
      </mc:AlternateContent>
      <p:pic>
        <p:nvPicPr>
          <p:cNvPr id="5" name="Picture 7" descr="ES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8" name="Text Box 2"/>
          <p:cNvSpPr txBox="1">
            <a:spLocks noChangeArrowheads="1"/>
          </p:cNvSpPr>
          <p:nvPr/>
        </p:nvSpPr>
        <p:spPr bwMode="auto">
          <a:xfrm>
            <a:off x="1116013" y="685800"/>
            <a:ext cx="6946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r>
              <a:rPr lang="es-MX" sz="2000" dirty="0" smtClean="0">
                <a:solidFill>
                  <a:schemeClr val="tx1"/>
                </a:solidFill>
                <a:latin typeface="Arial" pitchFamily="34" charset="0"/>
                <a:cs typeface="Arial" pitchFamily="34" charset="0"/>
              </a:rPr>
              <a:t>Alimentación del combustible:</a:t>
            </a:r>
            <a:endParaRPr lang="es-EC" sz="2000" dirty="0">
              <a:solidFill>
                <a:schemeClr val="tx1"/>
              </a:solidFill>
              <a:latin typeface="Arial" pitchFamily="34" charset="0"/>
              <a:cs typeface="Arial" pitchFamily="34" charset="0"/>
            </a:endParaRPr>
          </a:p>
        </p:txBody>
      </p:sp>
      <p:graphicFrame>
        <p:nvGraphicFramePr>
          <p:cNvPr id="9" name="8 Gráfico"/>
          <p:cNvGraphicFramePr/>
          <p:nvPr>
            <p:extLst>
              <p:ext uri="{D42A27DB-BD31-4B8C-83A1-F6EECF244321}">
                <p14:modId xmlns:p14="http://schemas.microsoft.com/office/powerpoint/2010/main" val="755597648"/>
              </p:ext>
            </p:extLst>
          </p:nvPr>
        </p:nvGraphicFramePr>
        <p:xfrm>
          <a:off x="2204085" y="2852936"/>
          <a:ext cx="4770755" cy="2917825"/>
        </p:xfrm>
        <a:graphic>
          <a:graphicData uri="http://schemas.openxmlformats.org/drawingml/2006/chart">
            <c:chart xmlns:c="http://schemas.openxmlformats.org/drawingml/2006/chart" xmlns:r="http://schemas.openxmlformats.org/officeDocument/2006/relationships" r:id="rId4"/>
          </a:graphicData>
        </a:graphic>
      </p:graphicFrame>
      <p:sp>
        <p:nvSpPr>
          <p:cNvPr id="10" name="9 Rectángulo"/>
          <p:cNvSpPr/>
          <p:nvPr/>
        </p:nvSpPr>
        <p:spPr>
          <a:xfrm>
            <a:off x="2411760" y="5498068"/>
            <a:ext cx="4572000" cy="523220"/>
          </a:xfrm>
          <a:prstGeom prst="rect">
            <a:avLst/>
          </a:prstGeom>
        </p:spPr>
        <p:txBody>
          <a:bodyPr>
            <a:spAutoFit/>
          </a:bodyPr>
          <a:lstStyle/>
          <a:p>
            <a:r>
              <a:rPr lang="es-MX" sz="1400" dirty="0">
                <a:solidFill>
                  <a:schemeClr val="tx1"/>
                </a:solidFill>
                <a:latin typeface="Arial" pitchFamily="34" charset="0"/>
                <a:cs typeface="Arial" pitchFamily="34" charset="0"/>
              </a:rPr>
              <a:t>Figura </a:t>
            </a:r>
            <a:r>
              <a:rPr lang="es-MX" sz="1400" dirty="0" smtClean="0">
                <a:solidFill>
                  <a:schemeClr val="tx1"/>
                </a:solidFill>
                <a:latin typeface="Arial" pitchFamily="34" charset="0"/>
                <a:cs typeface="Arial" pitchFamily="34" charset="0"/>
              </a:rPr>
              <a:t>15. </a:t>
            </a:r>
            <a:r>
              <a:rPr lang="es-MX" sz="1400" b="0" dirty="0">
                <a:solidFill>
                  <a:schemeClr val="tx1"/>
                </a:solidFill>
                <a:latin typeface="Arial" pitchFamily="34" charset="0"/>
                <a:cs typeface="Arial" pitchFamily="34" charset="0"/>
              </a:rPr>
              <a:t>Alimentación de combustible en la cámara de combustión.</a:t>
            </a:r>
            <a:endParaRPr lang="es-EC"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69046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9"/>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a:solidFill>
                  <a:schemeClr val="tx1"/>
                </a:solidFill>
              </a:rPr>
              <a:t> </a:t>
            </a:r>
            <a:endParaRPr lang="es-ES" sz="2400" b="0">
              <a:solidFill>
                <a:schemeClr val="tx1"/>
              </a:solidFill>
            </a:endParaRPr>
          </a:p>
        </p:txBody>
      </p:sp>
      <p:sp>
        <p:nvSpPr>
          <p:cNvPr id="24579" name="Rectangle 10"/>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0" name="Oval 16"/>
          <p:cNvSpPr>
            <a:spLocks noChangeArrowheads="1"/>
          </p:cNvSpPr>
          <p:nvPr/>
        </p:nvSpPr>
        <p:spPr bwMode="auto">
          <a:xfrm>
            <a:off x="2268538" y="2997200"/>
            <a:ext cx="1582737" cy="15113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1" name="Oval 18"/>
          <p:cNvSpPr>
            <a:spLocks noChangeArrowheads="1"/>
          </p:cNvSpPr>
          <p:nvPr/>
        </p:nvSpPr>
        <p:spPr bwMode="auto">
          <a:xfrm>
            <a:off x="2339975" y="2349500"/>
            <a:ext cx="2447925" cy="18002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4582" name="Rectangle 19"/>
          <p:cNvSpPr>
            <a:spLocks noChangeArrowheads="1"/>
          </p:cNvSpPr>
          <p:nvPr/>
        </p:nvSpPr>
        <p:spPr bwMode="auto">
          <a:xfrm>
            <a:off x="5724525" y="2420938"/>
            <a:ext cx="935038"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458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458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4586" name="Text Box 2"/>
          <p:cNvSpPr txBox="1">
            <a:spLocks noChangeArrowheads="1"/>
          </p:cNvSpPr>
          <p:nvPr/>
        </p:nvSpPr>
        <p:spPr bwMode="auto">
          <a:xfrm>
            <a:off x="1116013" y="685800"/>
            <a:ext cx="6946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r>
              <a:rPr lang="es-MX" sz="2000" dirty="0">
                <a:solidFill>
                  <a:schemeClr val="tx1"/>
                </a:solidFill>
                <a:latin typeface="Arial" charset="0"/>
                <a:cs typeface="Arial" charset="0"/>
              </a:rPr>
              <a:t>Intercambiador de calor:</a:t>
            </a:r>
            <a:endParaRPr lang="es-EC" sz="2000" b="0" dirty="0">
              <a:solidFill>
                <a:schemeClr val="tx1"/>
              </a:solidFill>
              <a:latin typeface="Arial" charset="0"/>
              <a:cs typeface="Arial"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456337639"/>
              </p:ext>
            </p:extLst>
          </p:nvPr>
        </p:nvGraphicFramePr>
        <p:xfrm>
          <a:off x="685800" y="1412776"/>
          <a:ext cx="7772400" cy="1731010"/>
        </p:xfrm>
        <a:graphic>
          <a:graphicData uri="http://schemas.openxmlformats.org/drawingml/2006/table">
            <a:tbl>
              <a:tblPr firstRow="1" firstCol="1" bandRow="1">
                <a:tableStyleId>{5940675A-B579-460E-94D1-54222C63F5DA}</a:tableStyleId>
              </a:tblPr>
              <a:tblGrid>
                <a:gridCol w="2662064"/>
                <a:gridCol w="1800200"/>
                <a:gridCol w="1728192"/>
                <a:gridCol w="1581944"/>
              </a:tblGrid>
              <a:tr h="190529">
                <a:tc>
                  <a:txBody>
                    <a:bodyPr/>
                    <a:lstStyle/>
                    <a:p>
                      <a:pPr algn="ctr">
                        <a:spcAft>
                          <a:spcPts val="0"/>
                        </a:spcAft>
                      </a:pPr>
                      <a:r>
                        <a:rPr lang="es-ES" sz="1200" b="1" dirty="0">
                          <a:effectLst/>
                          <a:latin typeface="Arial" pitchFamily="34" charset="0"/>
                          <a:cs typeface="Arial" pitchFamily="34" charset="0"/>
                        </a:rPr>
                        <a:t>Parámetro</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Denominación</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Valor Promedio</a:t>
                      </a:r>
                      <a:endParaRPr lang="es-EC" sz="1200" b="1" dirty="0">
                        <a:effectLst/>
                        <a:latin typeface="Arial" pitchFamily="34" charset="0"/>
                        <a:ea typeface="Times New Roman"/>
                        <a:cs typeface="Arial" pitchFamily="34" charset="0"/>
                      </a:endParaRPr>
                    </a:p>
                  </a:txBody>
                  <a:tcPr marL="44450" marR="44450" marT="0" marB="0" anchor="ctr"/>
                </a:tc>
                <a:tc>
                  <a:txBody>
                    <a:bodyPr/>
                    <a:lstStyle/>
                    <a:p>
                      <a:pPr algn="ctr">
                        <a:spcAft>
                          <a:spcPts val="0"/>
                        </a:spcAft>
                      </a:pPr>
                      <a:r>
                        <a:rPr lang="es-ES" sz="1200" b="1" dirty="0">
                          <a:effectLst/>
                          <a:latin typeface="Arial" pitchFamily="34" charset="0"/>
                          <a:cs typeface="Arial" pitchFamily="34" charset="0"/>
                        </a:rPr>
                        <a:t>Unidad</a:t>
                      </a:r>
                      <a:endParaRPr lang="es-EC" sz="1200" b="1" dirty="0">
                        <a:effectLst/>
                        <a:latin typeface="Arial" pitchFamily="34" charset="0"/>
                        <a:ea typeface="Times New Roman"/>
                        <a:cs typeface="Arial" pitchFamily="34" charset="0"/>
                      </a:endParaRPr>
                    </a:p>
                  </a:txBody>
                  <a:tcPr marL="44450" marR="44450" marT="0" marB="0" anchor="ctr"/>
                </a:tc>
              </a:tr>
              <a:tr h="169213">
                <a:tc>
                  <a:txBody>
                    <a:bodyPr/>
                    <a:lstStyle/>
                    <a:p>
                      <a:pPr>
                        <a:spcAft>
                          <a:spcPts val="0"/>
                        </a:spcAft>
                      </a:pPr>
                      <a:r>
                        <a:rPr lang="es-ES" sz="1200" dirty="0">
                          <a:effectLst/>
                          <a:latin typeface="Arial" pitchFamily="34" charset="0"/>
                          <a:cs typeface="Arial" pitchFamily="34" charset="0"/>
                        </a:rPr>
                        <a:t>Temperatura de entrada del aire</a:t>
                      </a:r>
                      <a:endParaRPr lang="es-EC" sz="1200" dirty="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Tci</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25,48</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°C</a:t>
                      </a:r>
                      <a:endParaRPr lang="es-EC" sz="1200">
                        <a:effectLst/>
                        <a:latin typeface="Arial" pitchFamily="34" charset="0"/>
                        <a:ea typeface="Times New Roman"/>
                        <a:cs typeface="Arial" pitchFamily="34" charset="0"/>
                      </a:endParaRPr>
                    </a:p>
                  </a:txBody>
                  <a:tcPr marL="44450" marR="44450" marT="0" marB="0" anchor="ctr"/>
                </a:tc>
              </a:tr>
              <a:tr h="190529">
                <a:tc>
                  <a:txBody>
                    <a:bodyPr/>
                    <a:lstStyle/>
                    <a:p>
                      <a:pPr>
                        <a:spcAft>
                          <a:spcPts val="0"/>
                        </a:spcAft>
                      </a:pPr>
                      <a:r>
                        <a:rPr lang="es-ES" sz="1200">
                          <a:effectLst/>
                          <a:latin typeface="Arial" pitchFamily="34" charset="0"/>
                          <a:cs typeface="Arial" pitchFamily="34" charset="0"/>
                        </a:rPr>
                        <a:t>Temperatura de salida del aire</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Tco</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139,98</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°C</a:t>
                      </a:r>
                      <a:endParaRPr lang="es-EC" sz="1200">
                        <a:effectLst/>
                        <a:latin typeface="Arial" pitchFamily="34" charset="0"/>
                        <a:ea typeface="Times New Roman"/>
                        <a:cs typeface="Arial" pitchFamily="34" charset="0"/>
                      </a:endParaRPr>
                    </a:p>
                  </a:txBody>
                  <a:tcPr marL="44450" marR="44450" marT="0" marB="0" anchor="ctr"/>
                </a:tc>
              </a:tr>
              <a:tr h="190529">
                <a:tc>
                  <a:txBody>
                    <a:bodyPr/>
                    <a:lstStyle/>
                    <a:p>
                      <a:pPr>
                        <a:spcAft>
                          <a:spcPts val="0"/>
                        </a:spcAft>
                      </a:pPr>
                      <a:r>
                        <a:rPr lang="es-ES" sz="1200">
                          <a:effectLst/>
                          <a:latin typeface="Arial" pitchFamily="34" charset="0"/>
                          <a:cs typeface="Arial" pitchFamily="34" charset="0"/>
                        </a:rPr>
                        <a:t>Temperatura entrada de gases</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Thi</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229,64</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°C</a:t>
                      </a:r>
                      <a:endParaRPr lang="es-EC" sz="1200">
                        <a:effectLst/>
                        <a:latin typeface="Arial" pitchFamily="34" charset="0"/>
                        <a:ea typeface="Times New Roman"/>
                        <a:cs typeface="Arial" pitchFamily="34" charset="0"/>
                      </a:endParaRPr>
                    </a:p>
                  </a:txBody>
                  <a:tcPr marL="44450" marR="44450" marT="0" marB="0" anchor="ctr"/>
                </a:tc>
              </a:tr>
              <a:tr h="214427">
                <a:tc>
                  <a:txBody>
                    <a:bodyPr/>
                    <a:lstStyle/>
                    <a:p>
                      <a:pPr>
                        <a:spcAft>
                          <a:spcPts val="0"/>
                        </a:spcAft>
                      </a:pPr>
                      <a:r>
                        <a:rPr lang="es-ES" sz="1200" dirty="0">
                          <a:effectLst/>
                          <a:latin typeface="Arial" pitchFamily="34" charset="0"/>
                          <a:cs typeface="Arial" pitchFamily="34" charset="0"/>
                        </a:rPr>
                        <a:t>Temperatura de salida de gases</a:t>
                      </a:r>
                      <a:endParaRPr lang="es-EC" sz="1200" dirty="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Tho</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56,01</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°C</a:t>
                      </a:r>
                      <a:endParaRPr lang="es-EC" sz="1200">
                        <a:effectLst/>
                        <a:latin typeface="Arial" pitchFamily="34" charset="0"/>
                        <a:ea typeface="Times New Roman"/>
                        <a:cs typeface="Arial" pitchFamily="34" charset="0"/>
                      </a:endParaRPr>
                    </a:p>
                  </a:txBody>
                  <a:tcPr marL="44450" marR="44450" marT="0" marB="0" anchor="ctr"/>
                </a:tc>
              </a:tr>
              <a:tr h="190529">
                <a:tc>
                  <a:txBody>
                    <a:bodyPr/>
                    <a:lstStyle/>
                    <a:p>
                      <a:pPr>
                        <a:spcAft>
                          <a:spcPts val="0"/>
                        </a:spcAft>
                      </a:pPr>
                      <a:r>
                        <a:rPr lang="es-ES" sz="1200">
                          <a:effectLst/>
                          <a:latin typeface="Arial" pitchFamily="34" charset="0"/>
                          <a:cs typeface="Arial" pitchFamily="34" charset="0"/>
                        </a:rPr>
                        <a:t>Velocidad de entrada del aire</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Vci</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8,2</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m/s</a:t>
                      </a:r>
                      <a:endParaRPr lang="es-EC" sz="1200">
                        <a:effectLst/>
                        <a:latin typeface="Arial" pitchFamily="34" charset="0"/>
                        <a:ea typeface="Times New Roman"/>
                        <a:cs typeface="Arial" pitchFamily="34" charset="0"/>
                      </a:endParaRPr>
                    </a:p>
                  </a:txBody>
                  <a:tcPr marL="44450" marR="44450" marT="0" marB="0" anchor="ctr"/>
                </a:tc>
              </a:tr>
              <a:tr h="190529">
                <a:tc>
                  <a:txBody>
                    <a:bodyPr/>
                    <a:lstStyle/>
                    <a:p>
                      <a:pPr>
                        <a:spcAft>
                          <a:spcPts val="0"/>
                        </a:spcAft>
                      </a:pPr>
                      <a:r>
                        <a:rPr lang="es-ES" sz="1200">
                          <a:effectLst/>
                          <a:latin typeface="Arial" pitchFamily="34" charset="0"/>
                          <a:cs typeface="Arial" pitchFamily="34" charset="0"/>
                        </a:rPr>
                        <a:t>Velocidad de salida del aire</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Vco</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4,79</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m/s</a:t>
                      </a:r>
                      <a:endParaRPr lang="es-EC" sz="1200">
                        <a:effectLst/>
                        <a:latin typeface="Arial" pitchFamily="34" charset="0"/>
                        <a:ea typeface="Times New Roman"/>
                        <a:cs typeface="Arial" pitchFamily="34" charset="0"/>
                      </a:endParaRPr>
                    </a:p>
                  </a:txBody>
                  <a:tcPr marL="44450" marR="44450" marT="0" marB="0" anchor="ctr"/>
                </a:tc>
              </a:tr>
              <a:tr h="190529">
                <a:tc>
                  <a:txBody>
                    <a:bodyPr/>
                    <a:lstStyle/>
                    <a:p>
                      <a:pPr>
                        <a:spcAft>
                          <a:spcPts val="0"/>
                        </a:spcAft>
                      </a:pPr>
                      <a:r>
                        <a:rPr lang="es-ES" sz="1200">
                          <a:effectLst/>
                          <a:latin typeface="Arial" pitchFamily="34" charset="0"/>
                          <a:cs typeface="Arial" pitchFamily="34" charset="0"/>
                        </a:rPr>
                        <a:t>Velocidad de ingreso de gases</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Vhi</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8,04</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m/s</a:t>
                      </a:r>
                      <a:endParaRPr lang="es-EC" sz="1200">
                        <a:effectLst/>
                        <a:latin typeface="Arial" pitchFamily="34" charset="0"/>
                        <a:ea typeface="Times New Roman"/>
                        <a:cs typeface="Arial" pitchFamily="34" charset="0"/>
                      </a:endParaRPr>
                    </a:p>
                  </a:txBody>
                  <a:tcPr marL="44450" marR="44450" marT="0" marB="0" anchor="ctr"/>
                </a:tc>
              </a:tr>
              <a:tr h="190529">
                <a:tc>
                  <a:txBody>
                    <a:bodyPr/>
                    <a:lstStyle/>
                    <a:p>
                      <a:pPr>
                        <a:spcAft>
                          <a:spcPts val="0"/>
                        </a:spcAft>
                      </a:pPr>
                      <a:r>
                        <a:rPr lang="es-ES" sz="1200" dirty="0">
                          <a:effectLst/>
                          <a:latin typeface="Arial" pitchFamily="34" charset="0"/>
                          <a:cs typeface="Arial" pitchFamily="34" charset="0"/>
                        </a:rPr>
                        <a:t>Velocidad de salida de gases</a:t>
                      </a:r>
                      <a:endParaRPr lang="es-EC" sz="1200" dirty="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a:effectLst/>
                          <a:latin typeface="Arial" pitchFamily="34" charset="0"/>
                          <a:cs typeface="Arial" pitchFamily="34" charset="0"/>
                        </a:rPr>
                        <a:t>Vho</a:t>
                      </a:r>
                      <a:endParaRPr lang="es-EC" sz="1200">
                        <a:effectLst/>
                        <a:latin typeface="Arial" pitchFamily="34" charset="0"/>
                        <a:ea typeface="Times New Roman"/>
                        <a:cs typeface="Arial" pitchFamily="34" charset="0"/>
                      </a:endParaRPr>
                    </a:p>
                  </a:txBody>
                  <a:tcPr marL="44450" marR="44450" marT="0" marB="0" anchor="b"/>
                </a:tc>
                <a:tc>
                  <a:txBody>
                    <a:bodyPr/>
                    <a:lstStyle/>
                    <a:p>
                      <a:pPr algn="r">
                        <a:spcAft>
                          <a:spcPts val="0"/>
                        </a:spcAft>
                      </a:pPr>
                      <a:r>
                        <a:rPr lang="es-ES" sz="1200">
                          <a:effectLst/>
                          <a:latin typeface="Arial" pitchFamily="34" charset="0"/>
                          <a:cs typeface="Arial" pitchFamily="34" charset="0"/>
                        </a:rPr>
                        <a:t>5,69</a:t>
                      </a:r>
                      <a:endParaRPr lang="es-EC" sz="1200">
                        <a:effectLst/>
                        <a:latin typeface="Arial" pitchFamily="34" charset="0"/>
                        <a:ea typeface="Times New Roman"/>
                        <a:cs typeface="Arial" pitchFamily="34" charset="0"/>
                      </a:endParaRPr>
                    </a:p>
                  </a:txBody>
                  <a:tcPr marL="44450" marR="44450" marT="0" marB="0" anchor="b"/>
                </a:tc>
                <a:tc>
                  <a:txBody>
                    <a:bodyPr/>
                    <a:lstStyle/>
                    <a:p>
                      <a:pPr algn="ctr">
                        <a:spcAft>
                          <a:spcPts val="0"/>
                        </a:spcAft>
                      </a:pPr>
                      <a:r>
                        <a:rPr lang="es-ES" sz="1200" dirty="0">
                          <a:effectLst/>
                          <a:latin typeface="Arial" pitchFamily="34" charset="0"/>
                          <a:cs typeface="Arial" pitchFamily="34" charset="0"/>
                        </a:rPr>
                        <a:t>m/s</a:t>
                      </a:r>
                      <a:endParaRPr lang="es-EC" sz="1200" dirty="0">
                        <a:effectLst/>
                        <a:latin typeface="Arial" pitchFamily="34" charset="0"/>
                        <a:ea typeface="Times New Roman"/>
                        <a:cs typeface="Arial" pitchFamily="34" charset="0"/>
                      </a:endParaRPr>
                    </a:p>
                  </a:txBody>
                  <a:tcPr marL="44450" marR="44450" marT="0" marB="0" anchor="ctr"/>
                </a:tc>
              </a:tr>
            </a:tbl>
          </a:graphicData>
        </a:graphic>
      </p:graphicFrame>
      <p:graphicFrame>
        <p:nvGraphicFramePr>
          <p:cNvPr id="13" name="12 Gráfico"/>
          <p:cNvGraphicFramePr/>
          <p:nvPr>
            <p:extLst>
              <p:ext uri="{D42A27DB-BD31-4B8C-83A1-F6EECF244321}">
                <p14:modId xmlns:p14="http://schemas.microsoft.com/office/powerpoint/2010/main" val="2171932286"/>
              </p:ext>
            </p:extLst>
          </p:nvPr>
        </p:nvGraphicFramePr>
        <p:xfrm>
          <a:off x="247649" y="3429000"/>
          <a:ext cx="4184652"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13 Gráfico"/>
          <p:cNvGraphicFramePr/>
          <p:nvPr>
            <p:extLst>
              <p:ext uri="{D42A27DB-BD31-4B8C-83A1-F6EECF244321}">
                <p14:modId xmlns:p14="http://schemas.microsoft.com/office/powerpoint/2010/main" val="2016430459"/>
              </p:ext>
            </p:extLst>
          </p:nvPr>
        </p:nvGraphicFramePr>
        <p:xfrm>
          <a:off x="4709152" y="3429000"/>
          <a:ext cx="4229547" cy="2520280"/>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8"/>
          <p:cNvSpPr>
            <a:spLocks noChangeArrowheads="1"/>
          </p:cNvSpPr>
          <p:nvPr/>
        </p:nvSpPr>
        <p:spPr bwMode="auto">
          <a:xfrm>
            <a:off x="35496" y="6021288"/>
            <a:ext cx="4320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16. </a:t>
            </a:r>
            <a:r>
              <a:rPr lang="es-MX" sz="1400" b="0" dirty="0">
                <a:solidFill>
                  <a:schemeClr val="tx1"/>
                </a:solidFill>
                <a:latin typeface="Arial" pitchFamily="34" charset="0"/>
                <a:cs typeface="Arial" pitchFamily="34" charset="0"/>
              </a:rPr>
              <a:t>Variación de la temperatura de entrada de gases en función del tiempo</a:t>
            </a:r>
            <a:r>
              <a:rPr lang="es-ES" sz="1400" b="0" dirty="0" smtClean="0">
                <a:solidFill>
                  <a:schemeClr val="tx1"/>
                </a:solidFill>
                <a:latin typeface="Arial" pitchFamily="34" charset="0"/>
                <a:cs typeface="Arial" pitchFamily="34" charset="0"/>
              </a:rPr>
              <a:t>.</a:t>
            </a:r>
            <a:endParaRPr lang="es-ES" sz="1600" b="0" dirty="0">
              <a:solidFill>
                <a:schemeClr val="tx1"/>
              </a:solidFill>
              <a:latin typeface="Arial" pitchFamily="34" charset="0"/>
              <a:cs typeface="Arial" pitchFamily="34" charset="0"/>
            </a:endParaRPr>
          </a:p>
        </p:txBody>
      </p:sp>
      <p:sp>
        <p:nvSpPr>
          <p:cNvPr id="16" name="Rectangle 18"/>
          <p:cNvSpPr>
            <a:spLocks noChangeArrowheads="1"/>
          </p:cNvSpPr>
          <p:nvPr/>
        </p:nvSpPr>
        <p:spPr bwMode="auto">
          <a:xfrm>
            <a:off x="4716016" y="6021288"/>
            <a:ext cx="4320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17.</a:t>
            </a:r>
            <a:r>
              <a:rPr lang="es-ES" sz="1400" b="0" dirty="0" smtClean="0">
                <a:solidFill>
                  <a:schemeClr val="tx1"/>
                </a:solidFill>
                <a:latin typeface="Arial" pitchFamily="34" charset="0"/>
                <a:cs typeface="Arial" pitchFamily="34" charset="0"/>
              </a:rPr>
              <a:t> </a:t>
            </a:r>
            <a:r>
              <a:rPr lang="es-MX" sz="1400" b="0" dirty="0">
                <a:solidFill>
                  <a:schemeClr val="tx1"/>
                </a:solidFill>
                <a:latin typeface="Arial" pitchFamily="34" charset="0"/>
                <a:cs typeface="Arial" pitchFamily="34" charset="0"/>
              </a:rPr>
              <a:t>Variación de la temperatura de entrada del aire en función del tiempo</a:t>
            </a:r>
            <a:r>
              <a:rPr lang="es-ES" sz="1400" b="0" dirty="0" smtClean="0">
                <a:solidFill>
                  <a:schemeClr val="tx1"/>
                </a:solidFill>
                <a:latin typeface="Arial" pitchFamily="34" charset="0"/>
                <a:cs typeface="Arial" pitchFamily="34" charset="0"/>
              </a:rPr>
              <a:t>.</a:t>
            </a:r>
            <a:endParaRPr lang="es-ES" sz="16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45677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704203049"/>
              </p:ext>
            </p:extLst>
          </p:nvPr>
        </p:nvGraphicFramePr>
        <p:xfrm>
          <a:off x="323528" y="2276872"/>
          <a:ext cx="4032448" cy="2883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2373652815"/>
              </p:ext>
            </p:extLst>
          </p:nvPr>
        </p:nvGraphicFramePr>
        <p:xfrm>
          <a:off x="4788024" y="2348880"/>
          <a:ext cx="4014192"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8"/>
          <p:cNvSpPr>
            <a:spLocks noChangeArrowheads="1"/>
          </p:cNvSpPr>
          <p:nvPr/>
        </p:nvSpPr>
        <p:spPr bwMode="auto">
          <a:xfrm>
            <a:off x="4716016" y="5373216"/>
            <a:ext cx="4320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19. </a:t>
            </a:r>
            <a:r>
              <a:rPr lang="es-MX" sz="1400" b="0" dirty="0">
                <a:solidFill>
                  <a:schemeClr val="tx1"/>
                </a:solidFill>
                <a:latin typeface="Arial" pitchFamily="34" charset="0"/>
                <a:cs typeface="Arial" pitchFamily="34" charset="0"/>
              </a:rPr>
              <a:t>Velocidades del aire en el intercambiador de </a:t>
            </a:r>
            <a:r>
              <a:rPr lang="es-MX" sz="1400" b="0" dirty="0" smtClean="0">
                <a:solidFill>
                  <a:schemeClr val="tx1"/>
                </a:solidFill>
                <a:latin typeface="Arial" pitchFamily="34" charset="0"/>
                <a:cs typeface="Arial" pitchFamily="34" charset="0"/>
              </a:rPr>
              <a:t>calor.</a:t>
            </a:r>
            <a:endParaRPr lang="es-ES" sz="1600" b="0" dirty="0">
              <a:solidFill>
                <a:schemeClr val="tx1"/>
              </a:solidFill>
              <a:latin typeface="Arial" pitchFamily="34" charset="0"/>
              <a:cs typeface="Arial" pitchFamily="34" charset="0"/>
            </a:endParaRPr>
          </a:p>
        </p:txBody>
      </p:sp>
      <p:sp>
        <p:nvSpPr>
          <p:cNvPr id="7" name="Rectangle 18"/>
          <p:cNvSpPr>
            <a:spLocks noChangeArrowheads="1"/>
          </p:cNvSpPr>
          <p:nvPr/>
        </p:nvSpPr>
        <p:spPr bwMode="auto">
          <a:xfrm>
            <a:off x="35496" y="5373216"/>
            <a:ext cx="4320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18. </a:t>
            </a:r>
            <a:r>
              <a:rPr lang="es-MX" sz="1400" b="0" dirty="0">
                <a:solidFill>
                  <a:schemeClr val="tx1"/>
                </a:solidFill>
                <a:latin typeface="Arial" pitchFamily="34" charset="0"/>
                <a:cs typeface="Arial" pitchFamily="34" charset="0"/>
              </a:rPr>
              <a:t>Velocidades de flujo en el intercambiador de calor.</a:t>
            </a:r>
            <a:endParaRPr lang="es-ES" sz="1600" b="0" dirty="0">
              <a:solidFill>
                <a:schemeClr val="tx1"/>
              </a:solidFill>
              <a:latin typeface="Arial" pitchFamily="34" charset="0"/>
              <a:cs typeface="Arial" pitchFamily="34" charset="0"/>
            </a:endParaRPr>
          </a:p>
        </p:txBody>
      </p:sp>
      <p:pic>
        <p:nvPicPr>
          <p:cNvPr id="8" name="Picture 7" descr="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10"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12" name="1 Rectángulo"/>
          <p:cNvSpPr>
            <a:spLocks noChangeArrowheads="1"/>
          </p:cNvSpPr>
          <p:nvPr/>
        </p:nvSpPr>
        <p:spPr bwMode="auto">
          <a:xfrm>
            <a:off x="1169988" y="656960"/>
            <a:ext cx="6946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dirty="0">
                <a:solidFill>
                  <a:schemeClr val="tx1"/>
                </a:solidFill>
                <a:latin typeface="Arial" charset="0"/>
                <a:cs typeface="Arial" charset="0"/>
              </a:rPr>
              <a:t>Intercambiador de </a:t>
            </a:r>
            <a:r>
              <a:rPr lang="es-MX" sz="2000" dirty="0" smtClean="0">
                <a:solidFill>
                  <a:schemeClr val="tx1"/>
                </a:solidFill>
                <a:latin typeface="Arial" charset="0"/>
                <a:cs typeface="Arial" charset="0"/>
              </a:rPr>
              <a:t>calor…..</a:t>
            </a:r>
            <a:endParaRPr lang="es-EC" sz="2000" b="0" dirty="0">
              <a:solidFill>
                <a:schemeClr val="tx1"/>
              </a:solidFill>
              <a:latin typeface="Arial" charset="0"/>
              <a:cs typeface="Arial" charset="0"/>
            </a:endParaRPr>
          </a:p>
        </p:txBody>
      </p:sp>
    </p:spTree>
    <p:extLst>
      <p:ext uri="{BB962C8B-B14F-4D97-AF65-F5344CB8AC3E}">
        <p14:creationId xmlns:p14="http://schemas.microsoft.com/office/powerpoint/2010/main" val="2639904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a:solidFill>
                  <a:schemeClr val="tx1"/>
                </a:solidFill>
              </a:rPr>
              <a:t> </a:t>
            </a:r>
            <a:endParaRPr lang="es-ES" sz="2400" b="0">
              <a:solidFill>
                <a:schemeClr val="tx1"/>
              </a:solidFill>
            </a:endParaRPr>
          </a:p>
        </p:txBody>
      </p:sp>
      <p:sp>
        <p:nvSpPr>
          <p:cNvPr id="25603" name="Rectangle 10"/>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4" name="Oval 18"/>
          <p:cNvSpPr>
            <a:spLocks noChangeArrowheads="1"/>
          </p:cNvSpPr>
          <p:nvPr/>
        </p:nvSpPr>
        <p:spPr bwMode="auto">
          <a:xfrm>
            <a:off x="2339975" y="2349500"/>
            <a:ext cx="2447925" cy="18002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5" name="Rectangle 19"/>
          <p:cNvSpPr>
            <a:spLocks noChangeArrowheads="1"/>
          </p:cNvSpPr>
          <p:nvPr/>
        </p:nvSpPr>
        <p:spPr bwMode="auto">
          <a:xfrm>
            <a:off x="5724525" y="2420938"/>
            <a:ext cx="935038"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5606"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5608"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5610" name="1 Rectángulo"/>
          <p:cNvSpPr>
            <a:spLocks noChangeArrowheads="1"/>
          </p:cNvSpPr>
          <p:nvPr/>
        </p:nvSpPr>
        <p:spPr bwMode="auto">
          <a:xfrm>
            <a:off x="1169988" y="621268"/>
            <a:ext cx="6946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dirty="0">
                <a:solidFill>
                  <a:schemeClr val="tx1"/>
                </a:solidFill>
                <a:latin typeface="Arial" charset="0"/>
                <a:cs typeface="Arial" charset="0"/>
              </a:rPr>
              <a:t>Cámara de combustión</a:t>
            </a:r>
            <a:r>
              <a:rPr lang="es-MX" sz="2000" dirty="0" smtClean="0">
                <a:solidFill>
                  <a:schemeClr val="tx1"/>
                </a:solidFill>
                <a:latin typeface="Arial" charset="0"/>
                <a:cs typeface="Arial" charset="0"/>
              </a:rPr>
              <a:t>:</a:t>
            </a:r>
            <a:endParaRPr lang="es-EC" sz="2000" b="0" dirty="0">
              <a:solidFill>
                <a:schemeClr val="tx1"/>
              </a:solidFill>
              <a:latin typeface="Arial" charset="0"/>
              <a:cs typeface="Arial"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296123941"/>
              </p:ext>
            </p:extLst>
          </p:nvPr>
        </p:nvGraphicFramePr>
        <p:xfrm>
          <a:off x="1169988" y="1435382"/>
          <a:ext cx="6715125" cy="2209642"/>
        </p:xfrm>
        <a:graphic>
          <a:graphicData uri="http://schemas.openxmlformats.org/drawingml/2006/table">
            <a:tbl>
              <a:tblPr firstRow="1" firstCol="1" bandRow="1">
                <a:tableStyleId>{5940675A-B579-460E-94D1-54222C63F5DA}</a:tableStyleId>
              </a:tblPr>
              <a:tblGrid>
                <a:gridCol w="2801249"/>
                <a:gridCol w="1609147"/>
                <a:gridCol w="1502426"/>
                <a:gridCol w="802303"/>
              </a:tblGrid>
              <a:tr h="243726">
                <a:tc>
                  <a:txBody>
                    <a:bodyPr/>
                    <a:lstStyle/>
                    <a:p>
                      <a:pPr algn="ctr">
                        <a:spcAft>
                          <a:spcPts val="0"/>
                        </a:spcAft>
                      </a:pPr>
                      <a:r>
                        <a:rPr lang="es-ES" sz="1200" b="1" dirty="0">
                          <a:effectLst/>
                          <a:latin typeface="Arial" pitchFamily="34" charset="0"/>
                          <a:cs typeface="Arial" pitchFamily="34" charset="0"/>
                        </a:rPr>
                        <a:t>Parámetro</a:t>
                      </a:r>
                      <a:endParaRPr lang="es-EC" sz="1200" b="1" dirty="0">
                        <a:effectLst/>
                        <a:latin typeface="Arial" pitchFamily="34" charset="0"/>
                        <a:ea typeface="Times New Roman"/>
                        <a:cs typeface="Arial" pitchFamily="34" charset="0"/>
                      </a:endParaRPr>
                    </a:p>
                  </a:txBody>
                  <a:tcPr marL="44458" marR="44458" marT="0" marB="0" anchor="ctr"/>
                </a:tc>
                <a:tc>
                  <a:txBody>
                    <a:bodyPr/>
                    <a:lstStyle/>
                    <a:p>
                      <a:pPr algn="ctr">
                        <a:spcAft>
                          <a:spcPts val="0"/>
                        </a:spcAft>
                      </a:pPr>
                      <a:r>
                        <a:rPr lang="es-ES" sz="1200" b="1" dirty="0">
                          <a:effectLst/>
                          <a:latin typeface="Arial" pitchFamily="34" charset="0"/>
                          <a:cs typeface="Arial" pitchFamily="34" charset="0"/>
                        </a:rPr>
                        <a:t>Denominación</a:t>
                      </a:r>
                      <a:endParaRPr lang="es-EC" sz="1200" b="1" dirty="0">
                        <a:effectLst/>
                        <a:latin typeface="Arial" pitchFamily="34" charset="0"/>
                        <a:ea typeface="Times New Roman"/>
                        <a:cs typeface="Arial" pitchFamily="34" charset="0"/>
                      </a:endParaRPr>
                    </a:p>
                  </a:txBody>
                  <a:tcPr marL="44458" marR="44458" marT="0" marB="0" anchor="ctr"/>
                </a:tc>
                <a:tc>
                  <a:txBody>
                    <a:bodyPr/>
                    <a:lstStyle/>
                    <a:p>
                      <a:pPr algn="ctr">
                        <a:spcAft>
                          <a:spcPts val="0"/>
                        </a:spcAft>
                      </a:pPr>
                      <a:r>
                        <a:rPr lang="es-ES" sz="1200" b="1" dirty="0">
                          <a:effectLst/>
                          <a:latin typeface="Arial" pitchFamily="34" charset="0"/>
                          <a:cs typeface="Arial" pitchFamily="34" charset="0"/>
                        </a:rPr>
                        <a:t>Valor Promedio</a:t>
                      </a:r>
                      <a:endParaRPr lang="es-EC" sz="1200" b="1" dirty="0">
                        <a:effectLst/>
                        <a:latin typeface="Arial" pitchFamily="34" charset="0"/>
                        <a:ea typeface="Times New Roman"/>
                        <a:cs typeface="Arial" pitchFamily="34" charset="0"/>
                      </a:endParaRPr>
                    </a:p>
                  </a:txBody>
                  <a:tcPr marL="44458" marR="44458" marT="0" marB="0" anchor="ctr"/>
                </a:tc>
                <a:tc>
                  <a:txBody>
                    <a:bodyPr/>
                    <a:lstStyle/>
                    <a:p>
                      <a:pPr algn="ctr">
                        <a:spcAft>
                          <a:spcPts val="0"/>
                        </a:spcAft>
                      </a:pPr>
                      <a:r>
                        <a:rPr lang="es-ES" sz="1200" b="1" dirty="0">
                          <a:effectLst/>
                          <a:latin typeface="Arial" pitchFamily="34" charset="0"/>
                          <a:cs typeface="Arial" pitchFamily="34" charset="0"/>
                        </a:rPr>
                        <a:t>Unidad</a:t>
                      </a:r>
                      <a:endParaRPr lang="es-EC" sz="1200" b="1" dirty="0">
                        <a:effectLst/>
                        <a:latin typeface="Arial" pitchFamily="34" charset="0"/>
                        <a:ea typeface="Times New Roman"/>
                        <a:cs typeface="Arial" pitchFamily="34" charset="0"/>
                      </a:endParaRPr>
                    </a:p>
                  </a:txBody>
                  <a:tcPr marL="44458" marR="44458" marT="0" marB="0" anchor="ctr"/>
                </a:tc>
              </a:tr>
              <a:tr h="259834">
                <a:tc>
                  <a:txBody>
                    <a:bodyPr/>
                    <a:lstStyle/>
                    <a:p>
                      <a:pPr>
                        <a:spcAft>
                          <a:spcPts val="0"/>
                        </a:spcAft>
                      </a:pPr>
                      <a:r>
                        <a:rPr lang="es-ES" sz="1200">
                          <a:effectLst/>
                          <a:latin typeface="Arial" pitchFamily="34" charset="0"/>
                          <a:cs typeface="Arial" pitchFamily="34" charset="0"/>
                        </a:rPr>
                        <a:t>Temperatura de entrada de combustión</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Tc</a:t>
                      </a:r>
                      <a:endParaRPr lang="es-EC" sz="1200">
                        <a:effectLst/>
                        <a:latin typeface="Arial" pitchFamily="34" charset="0"/>
                        <a:ea typeface="Times New Roman"/>
                        <a:cs typeface="Arial" pitchFamily="34" charset="0"/>
                      </a:endParaRPr>
                    </a:p>
                  </a:txBody>
                  <a:tcPr marL="44458" marR="44458" marT="0" marB="0" anchor="b"/>
                </a:tc>
                <a:tc>
                  <a:txBody>
                    <a:bodyPr/>
                    <a:lstStyle/>
                    <a:p>
                      <a:pPr algn="r">
                        <a:spcAft>
                          <a:spcPts val="0"/>
                        </a:spcAft>
                      </a:pPr>
                      <a:r>
                        <a:rPr lang="es-ES" sz="1200" dirty="0">
                          <a:effectLst/>
                          <a:latin typeface="Arial" pitchFamily="34" charset="0"/>
                          <a:cs typeface="Arial" pitchFamily="34" charset="0"/>
                        </a:rPr>
                        <a:t>680,46</a:t>
                      </a:r>
                      <a:endParaRPr lang="es-EC" sz="1200" dirty="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dirty="0">
                          <a:effectLst/>
                          <a:latin typeface="Arial" pitchFamily="34" charset="0"/>
                          <a:cs typeface="Arial" pitchFamily="34" charset="0"/>
                        </a:rPr>
                        <a:t>°C</a:t>
                      </a:r>
                      <a:endParaRPr lang="es-EC" sz="1200" dirty="0">
                        <a:effectLst/>
                        <a:latin typeface="Arial" pitchFamily="34" charset="0"/>
                        <a:ea typeface="Times New Roman"/>
                        <a:cs typeface="Arial" pitchFamily="34" charset="0"/>
                      </a:endParaRPr>
                    </a:p>
                  </a:txBody>
                  <a:tcPr marL="44458" marR="44458" marT="0" marB="0" anchor="ctr"/>
                </a:tc>
              </a:tr>
              <a:tr h="243726">
                <a:tc>
                  <a:txBody>
                    <a:bodyPr/>
                    <a:lstStyle/>
                    <a:p>
                      <a:pPr>
                        <a:spcAft>
                          <a:spcPts val="0"/>
                        </a:spcAft>
                      </a:pPr>
                      <a:r>
                        <a:rPr lang="es-ES" sz="1200" dirty="0">
                          <a:effectLst/>
                          <a:latin typeface="Arial" pitchFamily="34" charset="0"/>
                          <a:cs typeface="Arial" pitchFamily="34" charset="0"/>
                        </a:rPr>
                        <a:t>Temperatura de pared interior</a:t>
                      </a:r>
                      <a:endParaRPr lang="es-EC" sz="1200" dirty="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Tpi</a:t>
                      </a:r>
                      <a:endParaRPr lang="es-EC" sz="1200">
                        <a:effectLst/>
                        <a:latin typeface="Arial" pitchFamily="34" charset="0"/>
                        <a:ea typeface="Times New Roman"/>
                        <a:cs typeface="Arial" pitchFamily="34" charset="0"/>
                      </a:endParaRPr>
                    </a:p>
                  </a:txBody>
                  <a:tcPr marL="44458" marR="44458" marT="0" marB="0" anchor="b"/>
                </a:tc>
                <a:tc>
                  <a:txBody>
                    <a:bodyPr/>
                    <a:lstStyle/>
                    <a:p>
                      <a:pPr algn="r">
                        <a:spcAft>
                          <a:spcPts val="0"/>
                        </a:spcAft>
                      </a:pPr>
                      <a:r>
                        <a:rPr lang="es-ES" sz="1200">
                          <a:effectLst/>
                          <a:latin typeface="Arial" pitchFamily="34" charset="0"/>
                          <a:cs typeface="Arial" pitchFamily="34" charset="0"/>
                        </a:rPr>
                        <a:t>363,68</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°C</a:t>
                      </a:r>
                      <a:endParaRPr lang="es-EC" sz="1200">
                        <a:effectLst/>
                        <a:latin typeface="Arial" pitchFamily="34" charset="0"/>
                        <a:ea typeface="Times New Roman"/>
                        <a:cs typeface="Arial" pitchFamily="34" charset="0"/>
                      </a:endParaRPr>
                    </a:p>
                  </a:txBody>
                  <a:tcPr marL="44458" marR="44458" marT="0" marB="0" anchor="ctr"/>
                </a:tc>
              </a:tr>
              <a:tr h="243726">
                <a:tc>
                  <a:txBody>
                    <a:bodyPr/>
                    <a:lstStyle/>
                    <a:p>
                      <a:pPr>
                        <a:spcAft>
                          <a:spcPts val="0"/>
                        </a:spcAft>
                      </a:pPr>
                      <a:r>
                        <a:rPr lang="es-ES" sz="1200">
                          <a:effectLst/>
                          <a:latin typeface="Arial" pitchFamily="34" charset="0"/>
                          <a:cs typeface="Arial" pitchFamily="34" charset="0"/>
                        </a:rPr>
                        <a:t>Temperatura de pared exterior</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Tpo</a:t>
                      </a:r>
                      <a:endParaRPr lang="es-EC" sz="1200">
                        <a:effectLst/>
                        <a:latin typeface="Arial" pitchFamily="34" charset="0"/>
                        <a:ea typeface="Times New Roman"/>
                        <a:cs typeface="Arial" pitchFamily="34" charset="0"/>
                      </a:endParaRPr>
                    </a:p>
                  </a:txBody>
                  <a:tcPr marL="44458" marR="44458" marT="0" marB="0" anchor="b"/>
                </a:tc>
                <a:tc>
                  <a:txBody>
                    <a:bodyPr/>
                    <a:lstStyle/>
                    <a:p>
                      <a:pPr algn="r">
                        <a:spcAft>
                          <a:spcPts val="0"/>
                        </a:spcAft>
                      </a:pPr>
                      <a:r>
                        <a:rPr lang="es-ES" sz="1200">
                          <a:effectLst/>
                          <a:latin typeface="Arial" pitchFamily="34" charset="0"/>
                          <a:cs typeface="Arial" pitchFamily="34" charset="0"/>
                        </a:rPr>
                        <a:t>50,74</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°C</a:t>
                      </a:r>
                      <a:endParaRPr lang="es-EC" sz="1200">
                        <a:effectLst/>
                        <a:latin typeface="Arial" pitchFamily="34" charset="0"/>
                        <a:ea typeface="Times New Roman"/>
                        <a:cs typeface="Arial" pitchFamily="34" charset="0"/>
                      </a:endParaRPr>
                    </a:p>
                  </a:txBody>
                  <a:tcPr marL="44458" marR="44458" marT="0" marB="0" anchor="ctr"/>
                </a:tc>
              </a:tr>
              <a:tr h="243726">
                <a:tc>
                  <a:txBody>
                    <a:bodyPr/>
                    <a:lstStyle/>
                    <a:p>
                      <a:pPr>
                        <a:spcAft>
                          <a:spcPts val="0"/>
                        </a:spcAft>
                      </a:pPr>
                      <a:r>
                        <a:rPr lang="es-ES" sz="1200">
                          <a:effectLst/>
                          <a:latin typeface="Arial" pitchFamily="34" charset="0"/>
                          <a:cs typeface="Arial" pitchFamily="34" charset="0"/>
                        </a:rPr>
                        <a:t>Temperatura de ingreso de aire</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Ta</a:t>
                      </a:r>
                      <a:endParaRPr lang="es-EC" sz="1200">
                        <a:effectLst/>
                        <a:latin typeface="Arial" pitchFamily="34" charset="0"/>
                        <a:ea typeface="Times New Roman"/>
                        <a:cs typeface="Arial" pitchFamily="34" charset="0"/>
                      </a:endParaRPr>
                    </a:p>
                  </a:txBody>
                  <a:tcPr marL="44458" marR="44458" marT="0" marB="0" anchor="b"/>
                </a:tc>
                <a:tc>
                  <a:txBody>
                    <a:bodyPr/>
                    <a:lstStyle/>
                    <a:p>
                      <a:pPr algn="r">
                        <a:spcAft>
                          <a:spcPts val="0"/>
                        </a:spcAft>
                      </a:pPr>
                      <a:r>
                        <a:rPr lang="es-ES" sz="1200">
                          <a:effectLst/>
                          <a:latin typeface="Arial" pitchFamily="34" charset="0"/>
                          <a:cs typeface="Arial" pitchFamily="34" charset="0"/>
                        </a:rPr>
                        <a:t>25,48</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dirty="0">
                          <a:effectLst/>
                          <a:latin typeface="Arial" pitchFamily="34" charset="0"/>
                          <a:cs typeface="Arial" pitchFamily="34" charset="0"/>
                        </a:rPr>
                        <a:t>°C</a:t>
                      </a:r>
                      <a:endParaRPr lang="es-EC" sz="1200" dirty="0">
                        <a:effectLst/>
                        <a:latin typeface="Arial" pitchFamily="34" charset="0"/>
                        <a:ea typeface="Times New Roman"/>
                        <a:cs typeface="Arial" pitchFamily="34" charset="0"/>
                      </a:endParaRPr>
                    </a:p>
                  </a:txBody>
                  <a:tcPr marL="44458" marR="44458" marT="0" marB="0" anchor="ctr"/>
                </a:tc>
              </a:tr>
              <a:tr h="243726">
                <a:tc>
                  <a:txBody>
                    <a:bodyPr/>
                    <a:lstStyle/>
                    <a:p>
                      <a:pPr>
                        <a:spcAft>
                          <a:spcPts val="0"/>
                        </a:spcAft>
                      </a:pPr>
                      <a:r>
                        <a:rPr lang="es-ES" sz="1200" dirty="0">
                          <a:effectLst/>
                          <a:latin typeface="Arial" pitchFamily="34" charset="0"/>
                          <a:cs typeface="Arial" pitchFamily="34" charset="0"/>
                        </a:rPr>
                        <a:t>Temperatura de salida de gases</a:t>
                      </a:r>
                      <a:endParaRPr lang="es-EC" sz="1200" dirty="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Thi</a:t>
                      </a:r>
                      <a:endParaRPr lang="es-EC" sz="1200">
                        <a:effectLst/>
                        <a:latin typeface="Arial" pitchFamily="34" charset="0"/>
                        <a:ea typeface="Times New Roman"/>
                        <a:cs typeface="Arial" pitchFamily="34" charset="0"/>
                      </a:endParaRPr>
                    </a:p>
                  </a:txBody>
                  <a:tcPr marL="44458" marR="44458" marT="0" marB="0" anchor="b"/>
                </a:tc>
                <a:tc>
                  <a:txBody>
                    <a:bodyPr/>
                    <a:lstStyle/>
                    <a:p>
                      <a:pPr algn="r">
                        <a:spcAft>
                          <a:spcPts val="0"/>
                        </a:spcAft>
                      </a:pPr>
                      <a:r>
                        <a:rPr lang="es-ES" sz="1200">
                          <a:effectLst/>
                          <a:latin typeface="Arial" pitchFamily="34" charset="0"/>
                          <a:cs typeface="Arial" pitchFamily="34" charset="0"/>
                        </a:rPr>
                        <a:t>229,64</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dirty="0" smtClean="0">
                          <a:effectLst/>
                          <a:latin typeface="Arial" pitchFamily="34" charset="0"/>
                          <a:cs typeface="Arial" pitchFamily="34" charset="0"/>
                        </a:rPr>
                        <a:t>°C</a:t>
                      </a:r>
                      <a:endParaRPr lang="es-EC" sz="1200" dirty="0">
                        <a:effectLst/>
                        <a:latin typeface="Arial" pitchFamily="34" charset="0"/>
                        <a:ea typeface="Times New Roman"/>
                        <a:cs typeface="Arial" pitchFamily="34" charset="0"/>
                      </a:endParaRPr>
                    </a:p>
                  </a:txBody>
                  <a:tcPr marL="44458" marR="44458" marT="0" marB="0" anchor="ctr"/>
                </a:tc>
              </a:tr>
              <a:tr h="243726">
                <a:tc>
                  <a:txBody>
                    <a:bodyPr/>
                    <a:lstStyle/>
                    <a:p>
                      <a:pPr>
                        <a:spcAft>
                          <a:spcPts val="0"/>
                        </a:spcAft>
                      </a:pPr>
                      <a:r>
                        <a:rPr lang="es-ES" sz="1200">
                          <a:effectLst/>
                          <a:latin typeface="Arial" pitchFamily="34" charset="0"/>
                          <a:cs typeface="Arial" pitchFamily="34" charset="0"/>
                        </a:rPr>
                        <a:t>Temperatura de ceniza</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Tceniza</a:t>
                      </a:r>
                      <a:endParaRPr lang="es-EC" sz="1200">
                        <a:effectLst/>
                        <a:latin typeface="Arial" pitchFamily="34" charset="0"/>
                        <a:ea typeface="Times New Roman"/>
                        <a:cs typeface="Arial" pitchFamily="34" charset="0"/>
                      </a:endParaRPr>
                    </a:p>
                  </a:txBody>
                  <a:tcPr marL="44458" marR="44458" marT="0" marB="0" anchor="b"/>
                </a:tc>
                <a:tc>
                  <a:txBody>
                    <a:bodyPr/>
                    <a:lstStyle/>
                    <a:p>
                      <a:pPr algn="r">
                        <a:spcAft>
                          <a:spcPts val="0"/>
                        </a:spcAft>
                      </a:pPr>
                      <a:r>
                        <a:rPr lang="es-ES" sz="1200">
                          <a:effectLst/>
                          <a:latin typeface="Arial" pitchFamily="34" charset="0"/>
                          <a:cs typeface="Arial" pitchFamily="34" charset="0"/>
                        </a:rPr>
                        <a:t>256</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dirty="0">
                          <a:effectLst/>
                          <a:latin typeface="Arial" pitchFamily="34" charset="0"/>
                          <a:cs typeface="Arial" pitchFamily="34" charset="0"/>
                        </a:rPr>
                        <a:t>°C</a:t>
                      </a:r>
                      <a:endParaRPr lang="es-EC" sz="1200" dirty="0">
                        <a:effectLst/>
                        <a:latin typeface="Arial" pitchFamily="34" charset="0"/>
                        <a:ea typeface="Times New Roman"/>
                        <a:cs typeface="Arial" pitchFamily="34" charset="0"/>
                      </a:endParaRPr>
                    </a:p>
                  </a:txBody>
                  <a:tcPr marL="44458" marR="44458" marT="0" marB="0" anchor="b"/>
                </a:tc>
              </a:tr>
              <a:tr h="243726">
                <a:tc>
                  <a:txBody>
                    <a:bodyPr/>
                    <a:lstStyle/>
                    <a:p>
                      <a:pPr>
                        <a:spcAft>
                          <a:spcPts val="0"/>
                        </a:spcAft>
                      </a:pPr>
                      <a:r>
                        <a:rPr lang="es-ES" sz="1200">
                          <a:effectLst/>
                          <a:latin typeface="Arial" pitchFamily="34" charset="0"/>
                          <a:cs typeface="Arial" pitchFamily="34" charset="0"/>
                        </a:rPr>
                        <a:t>Velocidad de ingreso de aire</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Vai</a:t>
                      </a:r>
                      <a:endParaRPr lang="es-EC" sz="1200">
                        <a:effectLst/>
                        <a:latin typeface="Arial" pitchFamily="34" charset="0"/>
                        <a:ea typeface="Times New Roman"/>
                        <a:cs typeface="Arial" pitchFamily="34" charset="0"/>
                      </a:endParaRPr>
                    </a:p>
                  </a:txBody>
                  <a:tcPr marL="44458" marR="44458" marT="0" marB="0" anchor="b"/>
                </a:tc>
                <a:tc>
                  <a:txBody>
                    <a:bodyPr/>
                    <a:lstStyle/>
                    <a:p>
                      <a:pPr algn="r">
                        <a:spcAft>
                          <a:spcPts val="0"/>
                        </a:spcAft>
                      </a:pPr>
                      <a:r>
                        <a:rPr lang="es-ES" sz="1200">
                          <a:effectLst/>
                          <a:latin typeface="Arial" pitchFamily="34" charset="0"/>
                          <a:cs typeface="Arial" pitchFamily="34" charset="0"/>
                        </a:rPr>
                        <a:t>11,95</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m/s</a:t>
                      </a:r>
                      <a:endParaRPr lang="es-EC" sz="1200">
                        <a:effectLst/>
                        <a:latin typeface="Arial" pitchFamily="34" charset="0"/>
                        <a:ea typeface="Times New Roman"/>
                        <a:cs typeface="Arial" pitchFamily="34" charset="0"/>
                      </a:endParaRPr>
                    </a:p>
                  </a:txBody>
                  <a:tcPr marL="44458" marR="44458" marT="0" marB="0" anchor="ctr"/>
                </a:tc>
              </a:tr>
              <a:tr h="243726">
                <a:tc>
                  <a:txBody>
                    <a:bodyPr/>
                    <a:lstStyle/>
                    <a:p>
                      <a:pPr>
                        <a:spcAft>
                          <a:spcPts val="0"/>
                        </a:spcAft>
                      </a:pPr>
                      <a:r>
                        <a:rPr lang="es-ES" sz="1200">
                          <a:effectLst/>
                          <a:latin typeface="Arial" pitchFamily="34" charset="0"/>
                          <a:cs typeface="Arial" pitchFamily="34" charset="0"/>
                        </a:rPr>
                        <a:t>Velocidad de salida de gases</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a:effectLst/>
                          <a:latin typeface="Arial" pitchFamily="34" charset="0"/>
                          <a:cs typeface="Arial" pitchFamily="34" charset="0"/>
                        </a:rPr>
                        <a:t>Vao</a:t>
                      </a:r>
                      <a:endParaRPr lang="es-EC" sz="1200">
                        <a:effectLst/>
                        <a:latin typeface="Arial" pitchFamily="34" charset="0"/>
                        <a:ea typeface="Times New Roman"/>
                        <a:cs typeface="Arial" pitchFamily="34" charset="0"/>
                      </a:endParaRPr>
                    </a:p>
                  </a:txBody>
                  <a:tcPr marL="44458" marR="44458" marT="0" marB="0" anchor="b"/>
                </a:tc>
                <a:tc>
                  <a:txBody>
                    <a:bodyPr/>
                    <a:lstStyle/>
                    <a:p>
                      <a:pPr algn="r">
                        <a:spcAft>
                          <a:spcPts val="0"/>
                        </a:spcAft>
                      </a:pPr>
                      <a:r>
                        <a:rPr lang="es-ES" sz="1200">
                          <a:effectLst/>
                          <a:latin typeface="Arial" pitchFamily="34" charset="0"/>
                          <a:cs typeface="Arial" pitchFamily="34" charset="0"/>
                        </a:rPr>
                        <a:t>8,04</a:t>
                      </a:r>
                      <a:endParaRPr lang="es-EC" sz="1200">
                        <a:effectLst/>
                        <a:latin typeface="Arial" pitchFamily="34" charset="0"/>
                        <a:ea typeface="Times New Roman"/>
                        <a:cs typeface="Arial" pitchFamily="34" charset="0"/>
                      </a:endParaRPr>
                    </a:p>
                  </a:txBody>
                  <a:tcPr marL="44458" marR="44458" marT="0" marB="0" anchor="b"/>
                </a:tc>
                <a:tc>
                  <a:txBody>
                    <a:bodyPr/>
                    <a:lstStyle/>
                    <a:p>
                      <a:pPr algn="ctr">
                        <a:spcAft>
                          <a:spcPts val="0"/>
                        </a:spcAft>
                      </a:pPr>
                      <a:r>
                        <a:rPr lang="es-ES" sz="1200" dirty="0">
                          <a:effectLst/>
                          <a:latin typeface="Arial" pitchFamily="34" charset="0"/>
                          <a:cs typeface="Arial" pitchFamily="34" charset="0"/>
                        </a:rPr>
                        <a:t>m/s</a:t>
                      </a:r>
                      <a:endParaRPr lang="es-EC" sz="1200" dirty="0">
                        <a:effectLst/>
                        <a:latin typeface="Arial" pitchFamily="34" charset="0"/>
                        <a:ea typeface="Times New Roman"/>
                        <a:cs typeface="Arial" pitchFamily="34" charset="0"/>
                      </a:endParaRPr>
                    </a:p>
                  </a:txBody>
                  <a:tcPr marL="44458" marR="44458" marT="0" marB="0" anchor="ctr"/>
                </a:tc>
              </a:tr>
            </a:tbl>
          </a:graphicData>
        </a:graphic>
      </p:graphicFrame>
      <p:graphicFrame>
        <p:nvGraphicFramePr>
          <p:cNvPr id="14" name="13 Gráfico"/>
          <p:cNvGraphicFramePr/>
          <p:nvPr>
            <p:extLst>
              <p:ext uri="{D42A27DB-BD31-4B8C-83A1-F6EECF244321}">
                <p14:modId xmlns:p14="http://schemas.microsoft.com/office/powerpoint/2010/main" val="1707930714"/>
              </p:ext>
            </p:extLst>
          </p:nvPr>
        </p:nvGraphicFramePr>
        <p:xfrm>
          <a:off x="488633" y="3850152"/>
          <a:ext cx="3795335" cy="2387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áfico"/>
          <p:cNvGraphicFramePr/>
          <p:nvPr>
            <p:extLst>
              <p:ext uri="{D42A27DB-BD31-4B8C-83A1-F6EECF244321}">
                <p14:modId xmlns:p14="http://schemas.microsoft.com/office/powerpoint/2010/main" val="444556045"/>
              </p:ext>
            </p:extLst>
          </p:nvPr>
        </p:nvGraphicFramePr>
        <p:xfrm>
          <a:off x="4580336" y="3860800"/>
          <a:ext cx="4068068" cy="2357348"/>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8"/>
          <p:cNvSpPr>
            <a:spLocks noChangeArrowheads="1"/>
          </p:cNvSpPr>
          <p:nvPr/>
        </p:nvSpPr>
        <p:spPr bwMode="auto">
          <a:xfrm>
            <a:off x="35496" y="6165304"/>
            <a:ext cx="4320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20</a:t>
            </a:r>
            <a:r>
              <a:rPr lang="es-ES" sz="1400" b="0" dirty="0" smtClean="0">
                <a:solidFill>
                  <a:schemeClr val="tx1"/>
                </a:solidFill>
                <a:latin typeface="Arial" pitchFamily="34" charset="0"/>
                <a:cs typeface="Arial" pitchFamily="34" charset="0"/>
              </a:rPr>
              <a:t>. </a:t>
            </a:r>
            <a:r>
              <a:rPr lang="es-MX" sz="1400" b="0" dirty="0">
                <a:solidFill>
                  <a:schemeClr val="tx1"/>
                </a:solidFill>
                <a:latin typeface="Arial" pitchFamily="34" charset="0"/>
                <a:cs typeface="Arial" pitchFamily="34" charset="0"/>
              </a:rPr>
              <a:t>Temperaturas de proceso en cámara de combustión</a:t>
            </a:r>
            <a:r>
              <a:rPr lang="es-MX" sz="1400" b="0" dirty="0" smtClean="0">
                <a:solidFill>
                  <a:schemeClr val="tx1"/>
                </a:solidFill>
                <a:latin typeface="Arial" pitchFamily="34" charset="0"/>
                <a:cs typeface="Arial" pitchFamily="34" charset="0"/>
              </a:rPr>
              <a:t>.</a:t>
            </a:r>
            <a:endParaRPr lang="es-ES" sz="1600" b="0" dirty="0">
              <a:solidFill>
                <a:schemeClr val="tx1"/>
              </a:solidFill>
              <a:latin typeface="Arial" pitchFamily="34" charset="0"/>
              <a:cs typeface="Arial" pitchFamily="34" charset="0"/>
            </a:endParaRPr>
          </a:p>
        </p:txBody>
      </p:sp>
      <p:sp>
        <p:nvSpPr>
          <p:cNvPr id="17" name="Rectangle 18"/>
          <p:cNvSpPr>
            <a:spLocks noChangeArrowheads="1"/>
          </p:cNvSpPr>
          <p:nvPr/>
        </p:nvSpPr>
        <p:spPr bwMode="auto">
          <a:xfrm>
            <a:off x="4716016" y="6218148"/>
            <a:ext cx="4320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21. </a:t>
            </a:r>
            <a:r>
              <a:rPr lang="es-MX" sz="1400" b="0" dirty="0">
                <a:solidFill>
                  <a:schemeClr val="tx1"/>
                </a:solidFill>
                <a:latin typeface="Arial" pitchFamily="34" charset="0"/>
                <a:cs typeface="Arial" pitchFamily="34" charset="0"/>
              </a:rPr>
              <a:t>Temperaturas de aire en cámara de combustión</a:t>
            </a:r>
            <a:r>
              <a:rPr lang="es-MX" sz="1400" b="0" dirty="0" smtClean="0">
                <a:solidFill>
                  <a:schemeClr val="tx1"/>
                </a:solidFill>
                <a:latin typeface="Arial" pitchFamily="34" charset="0"/>
                <a:cs typeface="Arial" pitchFamily="34" charset="0"/>
              </a:rPr>
              <a:t>.</a:t>
            </a:r>
            <a:endParaRPr lang="es-ES" sz="16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ChangeArrowheads="1"/>
          </p:cNvSpPr>
          <p:nvPr/>
        </p:nvSpPr>
        <p:spPr bwMode="auto">
          <a:xfrm>
            <a:off x="433388" y="4240213"/>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pPr>
            <a:r>
              <a:rPr lang="es-ES" sz="1400" b="0">
                <a:solidFill>
                  <a:schemeClr val="tx1"/>
                </a:solidFill>
              </a:rPr>
              <a:t> </a:t>
            </a:r>
            <a:endParaRPr lang="es-ES" sz="2400" b="0">
              <a:solidFill>
                <a:schemeClr val="tx1"/>
              </a:solidFill>
            </a:endParaRPr>
          </a:p>
        </p:txBody>
      </p:sp>
      <p:sp>
        <p:nvSpPr>
          <p:cNvPr id="25603" name="Rectangle 10"/>
          <p:cNvSpPr>
            <a:spLocks noChangeArrowheads="1"/>
          </p:cNvSpPr>
          <p:nvPr/>
        </p:nvSpPr>
        <p:spPr bwMode="auto">
          <a:xfrm>
            <a:off x="0"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4" name="Oval 18"/>
          <p:cNvSpPr>
            <a:spLocks noChangeArrowheads="1"/>
          </p:cNvSpPr>
          <p:nvPr/>
        </p:nvSpPr>
        <p:spPr bwMode="auto">
          <a:xfrm>
            <a:off x="2339975" y="2349500"/>
            <a:ext cx="2447925" cy="18002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25605" name="Rectangle 19"/>
          <p:cNvSpPr>
            <a:spLocks noChangeArrowheads="1"/>
          </p:cNvSpPr>
          <p:nvPr/>
        </p:nvSpPr>
        <p:spPr bwMode="auto">
          <a:xfrm>
            <a:off x="5724525" y="2420938"/>
            <a:ext cx="935038"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pic>
        <p:nvPicPr>
          <p:cNvPr id="25606"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5608"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5610" name="1 Rectángulo"/>
          <p:cNvSpPr>
            <a:spLocks noChangeArrowheads="1"/>
          </p:cNvSpPr>
          <p:nvPr/>
        </p:nvSpPr>
        <p:spPr bwMode="auto">
          <a:xfrm>
            <a:off x="1169988" y="621268"/>
            <a:ext cx="6946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dirty="0">
                <a:solidFill>
                  <a:schemeClr val="tx1"/>
                </a:solidFill>
                <a:latin typeface="Arial" charset="0"/>
                <a:cs typeface="Arial" charset="0"/>
              </a:rPr>
              <a:t>Cámara de </a:t>
            </a:r>
            <a:r>
              <a:rPr lang="es-MX" sz="2000" dirty="0" smtClean="0">
                <a:solidFill>
                  <a:schemeClr val="tx1"/>
                </a:solidFill>
                <a:latin typeface="Arial" charset="0"/>
                <a:cs typeface="Arial" charset="0"/>
              </a:rPr>
              <a:t>combustión…..</a:t>
            </a:r>
            <a:endParaRPr lang="es-EC" sz="2000" b="0" dirty="0">
              <a:solidFill>
                <a:schemeClr val="tx1"/>
              </a:solidFill>
              <a:latin typeface="Arial" charset="0"/>
              <a:cs typeface="Arial" charset="0"/>
            </a:endParaRPr>
          </a:p>
        </p:txBody>
      </p:sp>
      <p:sp>
        <p:nvSpPr>
          <p:cNvPr id="16" name="Rectangle 18"/>
          <p:cNvSpPr>
            <a:spLocks noChangeArrowheads="1"/>
          </p:cNvSpPr>
          <p:nvPr/>
        </p:nvSpPr>
        <p:spPr bwMode="auto">
          <a:xfrm>
            <a:off x="2312803" y="4941168"/>
            <a:ext cx="43204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ES" sz="1400" dirty="0" smtClean="0">
                <a:solidFill>
                  <a:schemeClr val="tx1"/>
                </a:solidFill>
                <a:latin typeface="Arial" pitchFamily="34" charset="0"/>
                <a:cs typeface="Arial" pitchFamily="34" charset="0"/>
              </a:rPr>
              <a:t>Figura 22</a:t>
            </a:r>
            <a:r>
              <a:rPr lang="es-ES" sz="1400" b="0" dirty="0" smtClean="0">
                <a:solidFill>
                  <a:schemeClr val="tx1"/>
                </a:solidFill>
                <a:latin typeface="Arial" pitchFamily="34" charset="0"/>
                <a:cs typeface="Arial" pitchFamily="34" charset="0"/>
              </a:rPr>
              <a:t>. </a:t>
            </a:r>
            <a:r>
              <a:rPr lang="es-MX" sz="1400" b="0" dirty="0">
                <a:solidFill>
                  <a:schemeClr val="tx1"/>
                </a:solidFill>
                <a:latin typeface="Arial" pitchFamily="34" charset="0"/>
                <a:cs typeface="Arial" pitchFamily="34" charset="0"/>
              </a:rPr>
              <a:t>Curvas de velocidad del aire en la cámara de combustión</a:t>
            </a:r>
            <a:r>
              <a:rPr lang="es-MX" sz="1400" b="0" dirty="0" smtClean="0">
                <a:solidFill>
                  <a:schemeClr val="tx1"/>
                </a:solidFill>
                <a:latin typeface="Arial" pitchFamily="34" charset="0"/>
                <a:cs typeface="Arial" pitchFamily="34" charset="0"/>
              </a:rPr>
              <a:t>.</a:t>
            </a:r>
            <a:endParaRPr lang="es-ES" sz="1600" b="0" dirty="0">
              <a:solidFill>
                <a:schemeClr val="tx1"/>
              </a:solidFill>
              <a:latin typeface="Arial" pitchFamily="34" charset="0"/>
              <a:cs typeface="Arial" pitchFamily="34" charset="0"/>
            </a:endParaRPr>
          </a:p>
        </p:txBody>
      </p:sp>
      <p:graphicFrame>
        <p:nvGraphicFramePr>
          <p:cNvPr id="18" name="17 Gráfico"/>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3423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276600" y="549275"/>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a:solidFill>
                <a:schemeClr val="tx1"/>
              </a:solidFill>
              <a:latin typeface="Century Gothic" pitchFamily="34" charset="0"/>
            </a:endParaRPr>
          </a:p>
        </p:txBody>
      </p:sp>
      <p:pic>
        <p:nvPicPr>
          <p:cNvPr id="26627"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662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6630"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CONCLUSIONES</a:t>
            </a:r>
          </a:p>
        </p:txBody>
      </p:sp>
      <p:sp>
        <p:nvSpPr>
          <p:cNvPr id="26631" name="1 Rectángulo"/>
          <p:cNvSpPr>
            <a:spLocks noChangeArrowheads="1"/>
          </p:cNvSpPr>
          <p:nvPr/>
        </p:nvSpPr>
        <p:spPr bwMode="auto">
          <a:xfrm>
            <a:off x="1116013" y="1557338"/>
            <a:ext cx="69469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lvl="0" indent="-285750" algn="just">
              <a:spcBef>
                <a:spcPts val="0"/>
              </a:spcBef>
              <a:buFontTx/>
              <a:buChar char="-"/>
            </a:pPr>
            <a:r>
              <a:rPr lang="es-MX" sz="1800" b="0" dirty="0" smtClean="0">
                <a:solidFill>
                  <a:schemeClr val="tx1"/>
                </a:solidFill>
                <a:latin typeface="Arial" pitchFamily="34" charset="0"/>
                <a:cs typeface="Arial" pitchFamily="34" charset="0"/>
              </a:rPr>
              <a:t>En </a:t>
            </a:r>
            <a:r>
              <a:rPr lang="es-MX" sz="1800" b="0" dirty="0">
                <a:solidFill>
                  <a:schemeClr val="tx1"/>
                </a:solidFill>
                <a:latin typeface="Arial" pitchFamily="34" charset="0"/>
                <a:cs typeface="Arial" pitchFamily="34" charset="0"/>
              </a:rPr>
              <a:t>la presente investigación se </a:t>
            </a:r>
            <a:r>
              <a:rPr lang="es-MX" sz="1800" b="0" dirty="0" smtClean="0">
                <a:solidFill>
                  <a:schemeClr val="tx1"/>
                </a:solidFill>
                <a:latin typeface="Arial" pitchFamily="34" charset="0"/>
                <a:cs typeface="Arial" pitchFamily="34" charset="0"/>
              </a:rPr>
              <a:t>determinó, el </a:t>
            </a:r>
            <a:r>
              <a:rPr lang="es-MX" sz="1800" b="0" dirty="0">
                <a:solidFill>
                  <a:schemeClr val="tx1"/>
                </a:solidFill>
                <a:latin typeface="Arial" pitchFamily="34" charset="0"/>
                <a:cs typeface="Arial" pitchFamily="34" charset="0"/>
              </a:rPr>
              <a:t>potencial energético disponible en los sectores de Quevedo y Ventanas es de 90,72x10</a:t>
            </a:r>
            <a:r>
              <a:rPr lang="es-MX" sz="1800" b="0" baseline="30000" dirty="0">
                <a:solidFill>
                  <a:schemeClr val="tx1"/>
                </a:solidFill>
                <a:latin typeface="Arial" pitchFamily="34" charset="0"/>
                <a:cs typeface="Arial" pitchFamily="34" charset="0"/>
              </a:rPr>
              <a:t>6</a:t>
            </a:r>
            <a:r>
              <a:rPr lang="es-MX" sz="1800" b="0" dirty="0">
                <a:solidFill>
                  <a:schemeClr val="tx1"/>
                </a:solidFill>
                <a:latin typeface="Arial" pitchFamily="34" charset="0"/>
                <a:cs typeface="Arial" pitchFamily="34" charset="0"/>
              </a:rPr>
              <a:t> MJ, equivalente a 14.823 Barriles Equivalentes de Petróleo </a:t>
            </a:r>
            <a:r>
              <a:rPr lang="es-EC" sz="1800" b="0" dirty="0">
                <a:solidFill>
                  <a:schemeClr val="tx1"/>
                </a:solidFill>
                <a:latin typeface="Arial" pitchFamily="34" charset="0"/>
                <a:cs typeface="Arial" pitchFamily="34" charset="0"/>
              </a:rPr>
              <a:t>(BEP</a:t>
            </a:r>
            <a:r>
              <a:rPr lang="es-EC" sz="1800" b="0" dirty="0" smtClean="0">
                <a:solidFill>
                  <a:schemeClr val="tx1"/>
                </a:solidFill>
                <a:latin typeface="Arial" pitchFamily="34" charset="0"/>
                <a:cs typeface="Arial" pitchFamily="34" charset="0"/>
              </a:rPr>
              <a:t>).</a:t>
            </a:r>
          </a:p>
          <a:p>
            <a:pPr lvl="0" algn="just">
              <a:spcBef>
                <a:spcPts val="0"/>
              </a:spcBef>
            </a:pPr>
            <a:endParaRPr lang="es-EC" sz="1800" b="0" dirty="0" smtClean="0">
              <a:solidFill>
                <a:schemeClr val="tx1"/>
              </a:solidFill>
              <a:latin typeface="Arial" pitchFamily="34" charset="0"/>
              <a:cs typeface="Arial" pitchFamily="34" charset="0"/>
            </a:endParaRPr>
          </a:p>
          <a:p>
            <a:pPr marL="285750" lvl="0" indent="-285750" algn="just">
              <a:spcBef>
                <a:spcPts val="0"/>
              </a:spcBef>
              <a:buFontTx/>
              <a:buChar char="-"/>
            </a:pPr>
            <a:r>
              <a:rPr lang="es-MX" sz="1800" b="0" dirty="0" smtClean="0">
                <a:solidFill>
                  <a:schemeClr val="tx1"/>
                </a:solidFill>
                <a:latin typeface="Arial" pitchFamily="34" charset="0"/>
                <a:cs typeface="Arial" pitchFamily="34" charset="0"/>
              </a:rPr>
              <a:t>Luego </a:t>
            </a:r>
            <a:r>
              <a:rPr lang="es-MX" sz="1800" b="0" dirty="0">
                <a:solidFill>
                  <a:schemeClr val="tx1"/>
                </a:solidFill>
                <a:latin typeface="Arial" pitchFamily="34" charset="0"/>
                <a:cs typeface="Arial" pitchFamily="34" charset="0"/>
              </a:rPr>
              <a:t>de realizar diversos ensayos sobre el funcionamiento del sistema de alimentación de combustible, se determinó que la velocidad de rotación del tornillo sin fin, más adecuada es de 1 RPM, tomando en cuenta que el desplazamiento horizontal de la cascarilla es de 0.87 m., y lo realiza en un tiempo de 5.34 minutos, por lo que su velocidad es de 0,16 m/s</a:t>
            </a:r>
            <a:r>
              <a:rPr lang="es-MX" sz="1800" b="0" dirty="0" smtClean="0">
                <a:solidFill>
                  <a:schemeClr val="tx1"/>
                </a:solidFill>
                <a:latin typeface="Arial" pitchFamily="34" charset="0"/>
                <a:cs typeface="Arial" pitchFamily="34" charset="0"/>
              </a:rPr>
              <a:t>.</a:t>
            </a:r>
          </a:p>
          <a:p>
            <a:pPr lvl="0" algn="just">
              <a:spcBef>
                <a:spcPts val="0"/>
              </a:spcBef>
            </a:pPr>
            <a:endParaRPr lang="es-MX" sz="1800" b="0" dirty="0" smtClean="0">
              <a:solidFill>
                <a:schemeClr val="tx1"/>
              </a:solidFill>
              <a:latin typeface="Arial" pitchFamily="34" charset="0"/>
              <a:cs typeface="Arial" pitchFamily="34" charset="0"/>
            </a:endParaRPr>
          </a:p>
          <a:p>
            <a:pPr marL="285750" lvl="0" indent="-285750" algn="just">
              <a:spcBef>
                <a:spcPts val="0"/>
              </a:spcBef>
              <a:buFontTx/>
              <a:buChar char="-"/>
            </a:pPr>
            <a:r>
              <a:rPr lang="es-MX" sz="1800" b="0" dirty="0" smtClean="0">
                <a:solidFill>
                  <a:schemeClr val="tx1"/>
                </a:solidFill>
                <a:latin typeface="Arial" charset="0"/>
                <a:cs typeface="Arial" charset="0"/>
              </a:rPr>
              <a:t>La </a:t>
            </a:r>
            <a:r>
              <a:rPr lang="es-MX" sz="1800" b="0" dirty="0">
                <a:solidFill>
                  <a:schemeClr val="tx1"/>
                </a:solidFill>
                <a:latin typeface="Arial" charset="0"/>
                <a:cs typeface="Arial" charset="0"/>
              </a:rPr>
              <a:t>cámara de combustión, utilizada para quemar cascarilla de arroz tiene una capacidad promedio de 14 Kg/h, con una capacidad de producción energética de 34,01 </a:t>
            </a:r>
            <a:r>
              <a:rPr lang="es-MX" sz="1800" b="0" dirty="0" err="1">
                <a:solidFill>
                  <a:schemeClr val="tx1"/>
                </a:solidFill>
                <a:latin typeface="Arial" charset="0"/>
                <a:cs typeface="Arial" charset="0"/>
              </a:rPr>
              <a:t>Kw</a:t>
            </a:r>
            <a:r>
              <a:rPr lang="es-MX" sz="1800" b="0" dirty="0">
                <a:solidFill>
                  <a:schemeClr val="tx1"/>
                </a:solidFill>
                <a:latin typeface="Arial" charset="0"/>
                <a:cs typeface="Arial" charset="0"/>
              </a:rPr>
              <a:t> térmicos. El combustible sólido, con un contenido de humedad inferior a 15%, es alimentado por el tornillo sin fin, a una velocidad de rotación de 1 RPM</a:t>
            </a:r>
            <a:r>
              <a:rPr lang="es-MX" sz="1800" b="0" dirty="0" smtClean="0">
                <a:solidFill>
                  <a:schemeClr val="tx1"/>
                </a:solidFill>
                <a:latin typeface="Arial" charset="0"/>
                <a:cs typeface="Arial" charset="0"/>
              </a:rPr>
              <a:t>.</a:t>
            </a:r>
            <a:endParaRPr lang="es-EC" sz="18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276600" y="549275"/>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a:solidFill>
                <a:schemeClr val="tx1"/>
              </a:solidFill>
              <a:latin typeface="Century Gothic" pitchFamily="34" charset="0"/>
            </a:endParaRPr>
          </a:p>
        </p:txBody>
      </p:sp>
      <p:pic>
        <p:nvPicPr>
          <p:cNvPr id="27651"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7653"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7654"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CONCLUSIONES…..</a:t>
            </a:r>
          </a:p>
        </p:txBody>
      </p:sp>
      <p:sp>
        <p:nvSpPr>
          <p:cNvPr id="27655" name="1 Rectángulo"/>
          <p:cNvSpPr>
            <a:spLocks noChangeArrowheads="1"/>
          </p:cNvSpPr>
          <p:nvPr/>
        </p:nvSpPr>
        <p:spPr bwMode="auto">
          <a:xfrm>
            <a:off x="1116013" y="1557338"/>
            <a:ext cx="69469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lvl="0" indent="-285750" algn="just">
              <a:spcBef>
                <a:spcPts val="0"/>
              </a:spcBef>
              <a:buFontTx/>
              <a:buChar char="-"/>
            </a:pPr>
            <a:r>
              <a:rPr lang="es-MX" sz="1800" b="0" dirty="0" smtClean="0">
                <a:solidFill>
                  <a:schemeClr val="tx1"/>
                </a:solidFill>
                <a:latin typeface="Arial" pitchFamily="34" charset="0"/>
                <a:cs typeface="Arial" pitchFamily="34" charset="0"/>
              </a:rPr>
              <a:t>En </a:t>
            </a:r>
            <a:r>
              <a:rPr lang="es-MX" sz="1800" b="0" dirty="0">
                <a:solidFill>
                  <a:schemeClr val="tx1"/>
                </a:solidFill>
                <a:latin typeface="Arial" pitchFamily="34" charset="0"/>
                <a:cs typeface="Arial" pitchFamily="34" charset="0"/>
              </a:rPr>
              <a:t>el análisis energético de la cámara de combustión se obtiene los siguientes datos</a:t>
            </a:r>
            <a:r>
              <a:rPr lang="es-EC" sz="1800" b="0" dirty="0">
                <a:solidFill>
                  <a:schemeClr val="tx1"/>
                </a:solidFill>
                <a:latin typeface="Arial" pitchFamily="34" charset="0"/>
                <a:cs typeface="Arial" pitchFamily="34" charset="0"/>
              </a:rPr>
              <a:t>: temperatura del lecho 680 °C, pared interior 363 °C, pared exterior 50 °C, temperatura en el exterior de los tubos del intercambiador 229 °C. en cuanto a las velocidades del aire de entrada 12 m/s y salida de gases 8 m/s</a:t>
            </a:r>
            <a:r>
              <a:rPr lang="es-EC" sz="1800" b="0" dirty="0" smtClean="0">
                <a:solidFill>
                  <a:schemeClr val="tx1"/>
                </a:solidFill>
                <a:latin typeface="Arial" pitchFamily="34" charset="0"/>
                <a:cs typeface="Arial" pitchFamily="34" charset="0"/>
              </a:rPr>
              <a:t>.</a:t>
            </a:r>
          </a:p>
          <a:p>
            <a:pPr lvl="0" algn="just">
              <a:spcBef>
                <a:spcPts val="0"/>
              </a:spcBef>
            </a:pPr>
            <a:endParaRPr lang="es-EC" sz="1800" b="0" dirty="0" smtClean="0">
              <a:solidFill>
                <a:schemeClr val="tx1"/>
              </a:solidFill>
              <a:latin typeface="Arial" pitchFamily="34" charset="0"/>
              <a:cs typeface="Arial" pitchFamily="34" charset="0"/>
            </a:endParaRPr>
          </a:p>
          <a:p>
            <a:pPr marL="285750" lvl="0" indent="-285750" algn="just">
              <a:spcBef>
                <a:spcPts val="0"/>
              </a:spcBef>
              <a:buFontTx/>
              <a:buChar char="-"/>
            </a:pPr>
            <a:r>
              <a:rPr lang="es-MX" sz="1800" b="0" dirty="0" smtClean="0">
                <a:solidFill>
                  <a:schemeClr val="tx1"/>
                </a:solidFill>
                <a:latin typeface="Arial" pitchFamily="34" charset="0"/>
                <a:cs typeface="Arial" pitchFamily="34" charset="0"/>
              </a:rPr>
              <a:t>El </a:t>
            </a:r>
            <a:r>
              <a:rPr lang="es-MX" sz="1800" b="0" dirty="0">
                <a:solidFill>
                  <a:schemeClr val="tx1"/>
                </a:solidFill>
                <a:latin typeface="Arial" pitchFamily="34" charset="0"/>
                <a:cs typeface="Arial" pitchFamily="34" charset="0"/>
              </a:rPr>
              <a:t>intercambiador de calor de tres pasos de tubos en carcasa de tipo vertical tiene una temperatura de entrada al haz 25 </a:t>
            </a:r>
            <a:r>
              <a:rPr lang="es-EC" sz="1800" b="0" dirty="0">
                <a:solidFill>
                  <a:schemeClr val="tx1"/>
                </a:solidFill>
                <a:latin typeface="Arial" pitchFamily="34" charset="0"/>
                <a:cs typeface="Arial" pitchFamily="34" charset="0"/>
              </a:rPr>
              <a:t>°C y de salida de 140 °C, con velocidades de aire a la entrada de 8 m/s y salida de 5 m/s. en cuanto a los gases de combustión la temperatura en el exterior de los tubos del intercambiador de 229 °C y la de salida de 56 °C, con velocidades de ingreso de gases 8 m/s y salida de 6 m/s.</a:t>
            </a:r>
          </a:p>
          <a:p>
            <a:pPr lvl="0" algn="just"/>
            <a:endParaRPr lang="es-EC" sz="18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276600" y="549275"/>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a:solidFill>
                <a:schemeClr val="tx1"/>
              </a:solidFill>
              <a:latin typeface="Century Gothic" pitchFamily="34" charset="0"/>
            </a:endParaRPr>
          </a:p>
        </p:txBody>
      </p:sp>
      <p:pic>
        <p:nvPicPr>
          <p:cNvPr id="28675"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867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8678"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RECOMENDACIONES</a:t>
            </a:r>
          </a:p>
        </p:txBody>
      </p:sp>
      <p:sp>
        <p:nvSpPr>
          <p:cNvPr id="28679" name="1 Rectángulo"/>
          <p:cNvSpPr>
            <a:spLocks noChangeArrowheads="1"/>
          </p:cNvSpPr>
          <p:nvPr/>
        </p:nvSpPr>
        <p:spPr bwMode="auto">
          <a:xfrm>
            <a:off x="1116013" y="1557338"/>
            <a:ext cx="69469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lvl="0" indent="-285750" algn="just">
              <a:buFontTx/>
              <a:buChar char="-"/>
            </a:pPr>
            <a:r>
              <a:rPr lang="es-MX" sz="1800" b="0" dirty="0" smtClean="0">
                <a:solidFill>
                  <a:schemeClr val="tx1"/>
                </a:solidFill>
                <a:latin typeface="Arial" pitchFamily="34" charset="0"/>
                <a:cs typeface="Arial" pitchFamily="34" charset="0"/>
              </a:rPr>
              <a:t>Para </a:t>
            </a:r>
            <a:r>
              <a:rPr lang="es-MX" sz="1800" b="0" dirty="0">
                <a:solidFill>
                  <a:schemeClr val="tx1"/>
                </a:solidFill>
                <a:latin typeface="Arial" pitchFamily="34" charset="0"/>
                <a:cs typeface="Arial" pitchFamily="34" charset="0"/>
              </a:rPr>
              <a:t>el desarrollo de la investigación de este recurso en el campo, es necesario trasladar al sitio equipos e instrumentos de medición, tales como medidor del contenido de humedad, balanza digital, los cuales deben estar debidamente calibrados con respecto a un patrón de referencia, que permita mejorar la precisión en el levantamiento de la información</a:t>
            </a:r>
            <a:r>
              <a:rPr lang="es-MX" sz="1800" b="0" dirty="0" smtClean="0">
                <a:solidFill>
                  <a:schemeClr val="tx1"/>
                </a:solidFill>
                <a:latin typeface="Arial" pitchFamily="34" charset="0"/>
                <a:cs typeface="Arial" pitchFamily="34" charset="0"/>
              </a:rPr>
              <a:t>.</a:t>
            </a:r>
          </a:p>
          <a:p>
            <a:pPr lvl="0" algn="just"/>
            <a:endParaRPr lang="es-MX" sz="1800" b="0" dirty="0" smtClean="0">
              <a:solidFill>
                <a:schemeClr val="tx1"/>
              </a:solidFill>
              <a:latin typeface="Arial" pitchFamily="34" charset="0"/>
              <a:cs typeface="Arial" pitchFamily="34" charset="0"/>
            </a:endParaRPr>
          </a:p>
          <a:p>
            <a:pPr marL="285750" indent="-285750" algn="just">
              <a:buFontTx/>
              <a:buChar char="-"/>
            </a:pPr>
            <a:r>
              <a:rPr lang="es-MX" sz="1800" b="0" dirty="0">
                <a:solidFill>
                  <a:schemeClr val="tx1"/>
                </a:solidFill>
                <a:latin typeface="Arial" pitchFamily="34" charset="0"/>
                <a:cs typeface="Arial" pitchFamily="34" charset="0"/>
              </a:rPr>
              <a:t>En lo que tienen que ver con la operación del equipo experimental de combustión de cascarilla, en primer lugar se tiene que realizar la nivelación del sistema térmico, el centrado de los mecanismos de alimentación del combustible, para reducir descentramientos que afecta al funcionamiento normal del </a:t>
            </a:r>
            <a:r>
              <a:rPr lang="es-MX" sz="1800" b="0" dirty="0" err="1">
                <a:solidFill>
                  <a:schemeClr val="tx1"/>
                </a:solidFill>
                <a:latin typeface="Arial" pitchFamily="34" charset="0"/>
                <a:cs typeface="Arial" pitchFamily="34" charset="0"/>
              </a:rPr>
              <a:t>motorreductor</a:t>
            </a:r>
            <a:r>
              <a:rPr lang="es-MX" sz="1800" b="0" dirty="0" smtClean="0">
                <a:solidFill>
                  <a:schemeClr val="tx1"/>
                </a:solidFill>
                <a:latin typeface="Arial" pitchFamily="34" charset="0"/>
                <a:cs typeface="Arial" pitchFamily="34" charset="0"/>
              </a:rPr>
              <a:t>.</a:t>
            </a:r>
          </a:p>
          <a:p>
            <a:pPr algn="just"/>
            <a:endParaRPr lang="es-EC" sz="1800" b="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276600" y="549275"/>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a:solidFill>
                <a:schemeClr val="tx1"/>
              </a:solidFill>
              <a:latin typeface="Century Gothic" pitchFamily="34" charset="0"/>
            </a:endParaRPr>
          </a:p>
        </p:txBody>
      </p:sp>
      <p:pic>
        <p:nvPicPr>
          <p:cNvPr id="28675"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867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8678"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smtClean="0">
                <a:latin typeface="Arial" charset="0"/>
              </a:rPr>
              <a:t>RECOMENDACIONES…..</a:t>
            </a:r>
            <a:endParaRPr lang="es-ES" sz="2400" dirty="0">
              <a:latin typeface="Arial" charset="0"/>
            </a:endParaRPr>
          </a:p>
        </p:txBody>
      </p:sp>
      <p:sp>
        <p:nvSpPr>
          <p:cNvPr id="28679" name="1 Rectángulo"/>
          <p:cNvSpPr>
            <a:spLocks noChangeArrowheads="1"/>
          </p:cNvSpPr>
          <p:nvPr/>
        </p:nvSpPr>
        <p:spPr bwMode="auto">
          <a:xfrm>
            <a:off x="1116013" y="1557338"/>
            <a:ext cx="69469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lvl="0" indent="-285750" algn="just">
              <a:buFontTx/>
              <a:buChar char="-"/>
            </a:pPr>
            <a:r>
              <a:rPr lang="es-MX" sz="1800" b="0" dirty="0" smtClean="0">
                <a:solidFill>
                  <a:schemeClr val="tx1"/>
                </a:solidFill>
                <a:latin typeface="Arial" pitchFamily="34" charset="0"/>
                <a:cs typeface="Arial" pitchFamily="34" charset="0"/>
              </a:rPr>
              <a:t>En </a:t>
            </a:r>
            <a:r>
              <a:rPr lang="es-MX" sz="1800" b="0" dirty="0">
                <a:solidFill>
                  <a:schemeClr val="tx1"/>
                </a:solidFill>
                <a:latin typeface="Arial" pitchFamily="34" charset="0"/>
                <a:cs typeface="Arial" pitchFamily="34" charset="0"/>
              </a:rPr>
              <a:t>la cámara de combustión se recomienda incorporar un sistema para ingreso de aire alimentado por la parte superior, de esta manera se permita una mejor combustión de los productos volátiles y hollín. </a:t>
            </a:r>
            <a:endParaRPr lang="es-MX" sz="1800" b="0" dirty="0" smtClean="0">
              <a:solidFill>
                <a:schemeClr val="tx1"/>
              </a:solidFill>
              <a:latin typeface="Arial" pitchFamily="34" charset="0"/>
              <a:cs typeface="Arial" pitchFamily="34" charset="0"/>
            </a:endParaRPr>
          </a:p>
          <a:p>
            <a:pPr lvl="0" algn="just"/>
            <a:endParaRPr lang="es-MX" sz="1800" b="0" dirty="0" smtClean="0">
              <a:solidFill>
                <a:schemeClr val="tx1"/>
              </a:solidFill>
              <a:latin typeface="Arial" pitchFamily="34" charset="0"/>
              <a:cs typeface="Arial" pitchFamily="34" charset="0"/>
            </a:endParaRPr>
          </a:p>
          <a:p>
            <a:pPr marL="285750" lvl="0" indent="-285750" algn="just">
              <a:buFontTx/>
              <a:buChar char="-"/>
            </a:pPr>
            <a:r>
              <a:rPr lang="es-MX" sz="1800" b="0" dirty="0" smtClean="0">
                <a:solidFill>
                  <a:schemeClr val="tx1"/>
                </a:solidFill>
                <a:latin typeface="Arial" pitchFamily="34" charset="0"/>
                <a:cs typeface="Arial" pitchFamily="34" charset="0"/>
              </a:rPr>
              <a:t>En </a:t>
            </a:r>
            <a:r>
              <a:rPr lang="es-MX" sz="1800" b="0" dirty="0">
                <a:solidFill>
                  <a:schemeClr val="tx1"/>
                </a:solidFill>
                <a:latin typeface="Arial" pitchFamily="34" charset="0"/>
                <a:cs typeface="Arial" pitchFamily="34" charset="0"/>
              </a:rPr>
              <a:t>la parilla incorporar un sistema de recolección y homogenización del lecho, cascarilla más ceniza, de manera el espesor de la ceniza sea lo suficiente para proteger la parilla y el espesor de la capa de cascarilla permita una buena combustión.</a:t>
            </a:r>
            <a:endParaRPr lang="es-EC" sz="1800" b="0" dirty="0">
              <a:solidFill>
                <a:schemeClr val="tx1"/>
              </a:solidFill>
              <a:latin typeface="Arial" pitchFamily="34" charset="0"/>
              <a:cs typeface="Arial" pitchFamily="34" charset="0"/>
            </a:endParaRPr>
          </a:p>
          <a:p>
            <a:pPr algn="just"/>
            <a:endParaRPr lang="es-EC" sz="1800" b="0" dirty="0">
              <a:solidFill>
                <a:schemeClr val="tx1"/>
              </a:solidFill>
              <a:latin typeface="Arial" charset="0"/>
              <a:cs typeface="Arial" charset="0"/>
            </a:endParaRPr>
          </a:p>
        </p:txBody>
      </p:sp>
    </p:spTree>
    <p:extLst>
      <p:ext uri="{BB962C8B-B14F-4D97-AF65-F5344CB8AC3E}">
        <p14:creationId xmlns:p14="http://schemas.microsoft.com/office/powerpoint/2010/main" val="2517311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7"/>
          <p:cNvSpPr txBox="1">
            <a:spLocks noChangeArrowheads="1"/>
          </p:cNvSpPr>
          <p:nvPr/>
        </p:nvSpPr>
        <p:spPr bwMode="auto">
          <a:xfrm>
            <a:off x="3276600" y="914400"/>
            <a:ext cx="281940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endParaRPr lang="es-EC" sz="3200" b="0">
              <a:solidFill>
                <a:schemeClr val="tx1"/>
              </a:solidFill>
              <a:latin typeface="Century Gothic" pitchFamily="34" charset="0"/>
            </a:endParaRPr>
          </a:p>
        </p:txBody>
      </p:sp>
      <p:graphicFrame>
        <p:nvGraphicFramePr>
          <p:cNvPr id="29699" name="Object 18"/>
          <p:cNvGraphicFramePr>
            <a:graphicFrameLocks noChangeAspect="1"/>
          </p:cNvGraphicFramePr>
          <p:nvPr/>
        </p:nvGraphicFramePr>
        <p:xfrm>
          <a:off x="-1757363" y="3017838"/>
          <a:ext cx="104775" cy="190500"/>
        </p:xfrm>
        <a:graphic>
          <a:graphicData uri="http://schemas.openxmlformats.org/presentationml/2006/ole">
            <mc:AlternateContent xmlns:mc="http://schemas.openxmlformats.org/markup-compatibility/2006">
              <mc:Choice xmlns:v="urn:schemas-microsoft-com:vml" Requires="v">
                <p:oleObj spid="_x0000_s37956" name="Ecuación" r:id="rId3" imgW="101556" imgH="190417" progId="Equation.3">
                  <p:embed/>
                </p:oleObj>
              </mc:Choice>
              <mc:Fallback>
                <p:oleObj name="Ecuación" r:id="rId3" imgW="101556"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3017838"/>
                        <a:ext cx="1047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17"/>
          <p:cNvGraphicFramePr>
            <a:graphicFrameLocks noChangeAspect="1"/>
          </p:cNvGraphicFramePr>
          <p:nvPr/>
        </p:nvGraphicFramePr>
        <p:xfrm>
          <a:off x="-1757363" y="3605213"/>
          <a:ext cx="104775" cy="190500"/>
        </p:xfrm>
        <a:graphic>
          <a:graphicData uri="http://schemas.openxmlformats.org/presentationml/2006/ole">
            <mc:AlternateContent xmlns:mc="http://schemas.openxmlformats.org/markup-compatibility/2006">
              <mc:Choice xmlns:v="urn:schemas-microsoft-com:vml" Requires="v">
                <p:oleObj spid="_x0000_s37957" name="Ecuación" r:id="rId5" imgW="101556" imgH="190417" progId="Equation.3">
                  <p:embed/>
                </p:oleObj>
              </mc:Choice>
              <mc:Fallback>
                <p:oleObj name="Ecuación" r:id="rId5" imgW="101556"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3605213"/>
                        <a:ext cx="1047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26"/>
          <p:cNvGraphicFramePr>
            <a:graphicFrameLocks noChangeAspect="1"/>
          </p:cNvGraphicFramePr>
          <p:nvPr/>
        </p:nvGraphicFramePr>
        <p:xfrm>
          <a:off x="2411413" y="3357563"/>
          <a:ext cx="104775" cy="190500"/>
        </p:xfrm>
        <a:graphic>
          <a:graphicData uri="http://schemas.openxmlformats.org/presentationml/2006/ole">
            <mc:AlternateContent xmlns:mc="http://schemas.openxmlformats.org/markup-compatibility/2006">
              <mc:Choice xmlns:v="urn:schemas-microsoft-com:vml" Requires="v">
                <p:oleObj spid="_x0000_s37958" name="Ecuación" r:id="rId6" imgW="101556" imgH="190417" progId="Equation.3">
                  <p:embed/>
                </p:oleObj>
              </mc:Choice>
              <mc:Fallback>
                <p:oleObj name="Ecuación" r:id="rId6" imgW="101556" imgH="19041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3357563"/>
                        <a:ext cx="1047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2" name="Text Box 29"/>
          <p:cNvSpPr txBox="1">
            <a:spLocks noChangeArrowheads="1"/>
          </p:cNvSpPr>
          <p:nvPr/>
        </p:nvSpPr>
        <p:spPr bwMode="auto">
          <a:xfrm>
            <a:off x="827088" y="1457483"/>
            <a:ext cx="7777162" cy="497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spcBef>
                <a:spcPts val="600"/>
              </a:spcBef>
            </a:pPr>
            <a:r>
              <a:rPr lang="es-MX" sz="1600" b="0" dirty="0">
                <a:solidFill>
                  <a:schemeClr val="tx1"/>
                </a:solidFill>
                <a:latin typeface="Arial" charset="0"/>
                <a:cs typeface="Arial" charset="0"/>
              </a:rPr>
              <a:t>1. </a:t>
            </a:r>
            <a:r>
              <a:rPr lang="es-MX" sz="1600" b="0" dirty="0" err="1">
                <a:solidFill>
                  <a:schemeClr val="tx1"/>
                </a:solidFill>
                <a:latin typeface="Arial" charset="0"/>
                <a:cs typeface="Arial" charset="0"/>
              </a:rPr>
              <a:t>Edifarm</a:t>
            </a:r>
            <a:r>
              <a:rPr lang="es-MX" sz="1600" b="0" dirty="0">
                <a:solidFill>
                  <a:schemeClr val="tx1"/>
                </a:solidFill>
                <a:latin typeface="Arial" charset="0"/>
                <a:cs typeface="Arial" charset="0"/>
              </a:rPr>
              <a:t>, Vademécum Agrícola 2004 Ecuador (Octava Edición, Ecuador, 2004), pp. 41-52.</a:t>
            </a:r>
            <a:endParaRPr lang="es-EC" sz="1600" b="0" dirty="0">
              <a:solidFill>
                <a:schemeClr val="tx1"/>
              </a:solidFill>
              <a:latin typeface="Arial" charset="0"/>
              <a:cs typeface="Arial" charset="0"/>
            </a:endParaRPr>
          </a:p>
          <a:p>
            <a:pPr algn="just">
              <a:spcBef>
                <a:spcPts val="600"/>
              </a:spcBef>
            </a:pPr>
            <a:r>
              <a:rPr lang="es-MX" sz="1600" b="0" dirty="0">
                <a:solidFill>
                  <a:schemeClr val="tx1"/>
                </a:solidFill>
                <a:latin typeface="Arial" charset="0"/>
                <a:cs typeface="Arial" charset="0"/>
              </a:rPr>
              <a:t>2. Servicio de Información y Censo Agropecuario del Ministerio de Agricultura y Ganadería del Ecuador (SICA), 2003,http://www.sica.gov.ec.</a:t>
            </a:r>
          </a:p>
          <a:p>
            <a:pPr algn="just">
              <a:spcBef>
                <a:spcPts val="600"/>
              </a:spcBef>
            </a:pPr>
            <a:r>
              <a:rPr lang="es-MX" sz="1600" b="0" dirty="0">
                <a:solidFill>
                  <a:schemeClr val="tx1"/>
                </a:solidFill>
                <a:latin typeface="Arial" charset="0"/>
                <a:cs typeface="Arial" charset="0"/>
              </a:rPr>
              <a:t>3. </a:t>
            </a:r>
            <a:r>
              <a:rPr lang="es-ES" sz="1600" b="0" dirty="0" err="1">
                <a:solidFill>
                  <a:schemeClr val="tx1"/>
                </a:solidFill>
                <a:latin typeface="Arial" charset="0"/>
                <a:cs typeface="Arial" charset="0"/>
              </a:rPr>
              <a:t>Pitts</a:t>
            </a:r>
            <a:r>
              <a:rPr lang="es-ES" sz="1600" b="0" dirty="0">
                <a:solidFill>
                  <a:schemeClr val="tx1"/>
                </a:solidFill>
                <a:latin typeface="Arial" charset="0"/>
                <a:cs typeface="Arial" charset="0"/>
              </a:rPr>
              <a:t> D., </a:t>
            </a:r>
            <a:r>
              <a:rPr lang="es-ES" sz="1600" b="0" dirty="0" err="1">
                <a:solidFill>
                  <a:schemeClr val="tx1"/>
                </a:solidFill>
                <a:latin typeface="Arial" charset="0"/>
                <a:cs typeface="Arial" charset="0"/>
              </a:rPr>
              <a:t>Sissom</a:t>
            </a:r>
            <a:r>
              <a:rPr lang="es-ES" sz="1600" b="0" dirty="0">
                <a:solidFill>
                  <a:schemeClr val="tx1"/>
                </a:solidFill>
                <a:latin typeface="Arial" charset="0"/>
                <a:cs typeface="Arial" charset="0"/>
              </a:rPr>
              <a:t> E., </a:t>
            </a:r>
            <a:r>
              <a:rPr lang="es-ES" sz="1600" b="0" i="1" dirty="0">
                <a:solidFill>
                  <a:schemeClr val="tx1"/>
                </a:solidFill>
                <a:latin typeface="Arial" charset="0"/>
                <a:cs typeface="Arial" charset="0"/>
              </a:rPr>
              <a:t>Transferencia de Calor, </a:t>
            </a:r>
            <a:r>
              <a:rPr lang="es-ES" sz="1600" b="0" dirty="0">
                <a:solidFill>
                  <a:schemeClr val="tx1"/>
                </a:solidFill>
                <a:latin typeface="Arial" charset="0"/>
                <a:cs typeface="Arial" charset="0"/>
              </a:rPr>
              <a:t>1ª Edición, Editorial Mc Graw Hill, Bogotá, 1979.</a:t>
            </a:r>
          </a:p>
          <a:p>
            <a:pPr algn="just">
              <a:spcBef>
                <a:spcPts val="600"/>
              </a:spcBef>
            </a:pPr>
            <a:r>
              <a:rPr lang="es-ES" sz="1600" b="0" dirty="0">
                <a:solidFill>
                  <a:schemeClr val="tx1"/>
                </a:solidFill>
                <a:latin typeface="Arial" charset="0"/>
                <a:cs typeface="Arial" charset="0"/>
              </a:rPr>
              <a:t>4. </a:t>
            </a:r>
            <a:r>
              <a:rPr lang="es-ES" sz="1600" b="0" dirty="0" err="1">
                <a:solidFill>
                  <a:schemeClr val="tx1"/>
                </a:solidFill>
                <a:latin typeface="Arial" charset="0"/>
                <a:cs typeface="Arial" charset="0"/>
              </a:rPr>
              <a:t>Baskakov</a:t>
            </a:r>
            <a:r>
              <a:rPr lang="es-ES" sz="1600" b="0" dirty="0">
                <a:solidFill>
                  <a:schemeClr val="tx1"/>
                </a:solidFill>
                <a:latin typeface="Arial" charset="0"/>
                <a:cs typeface="Arial" charset="0"/>
              </a:rPr>
              <a:t> A., </a:t>
            </a:r>
            <a:r>
              <a:rPr lang="es-ES" sz="1600" b="0" i="1" dirty="0">
                <a:solidFill>
                  <a:schemeClr val="tx1"/>
                </a:solidFill>
                <a:latin typeface="Arial" charset="0"/>
                <a:cs typeface="Arial" charset="0"/>
              </a:rPr>
              <a:t>Termotecnia</a:t>
            </a:r>
            <a:r>
              <a:rPr lang="es-ES" sz="1600" b="0" dirty="0">
                <a:solidFill>
                  <a:schemeClr val="tx1"/>
                </a:solidFill>
                <a:latin typeface="Arial" charset="0"/>
                <a:cs typeface="Arial" charset="0"/>
              </a:rPr>
              <a:t>, Editorial Mir, Moscú, 1985, </a:t>
            </a:r>
            <a:endParaRPr lang="es-EC" sz="1600" b="0" dirty="0">
              <a:solidFill>
                <a:schemeClr val="tx1"/>
              </a:solidFill>
              <a:latin typeface="Arial" charset="0"/>
              <a:cs typeface="Arial" charset="0"/>
            </a:endParaRPr>
          </a:p>
          <a:p>
            <a:pPr algn="l" eaLnBrk="1" hangingPunct="1">
              <a:spcBef>
                <a:spcPts val="600"/>
              </a:spcBef>
            </a:pPr>
            <a:r>
              <a:rPr lang="en-GB" sz="1600" b="0" dirty="0">
                <a:solidFill>
                  <a:schemeClr val="tx1"/>
                </a:solidFill>
                <a:latin typeface="Arial" charset="0"/>
                <a:cs typeface="Arial" charset="0"/>
              </a:rPr>
              <a:t>5. Frank P. </a:t>
            </a:r>
            <a:r>
              <a:rPr lang="en-GB" sz="1600" b="0" dirty="0" err="1">
                <a:solidFill>
                  <a:schemeClr val="tx1"/>
                </a:solidFill>
                <a:latin typeface="Arial" charset="0"/>
                <a:cs typeface="Arial" charset="0"/>
              </a:rPr>
              <a:t>Incropera</a:t>
            </a:r>
            <a:r>
              <a:rPr lang="en-GB" sz="1600" b="0" dirty="0">
                <a:solidFill>
                  <a:schemeClr val="tx1"/>
                </a:solidFill>
                <a:latin typeface="Arial" charset="0"/>
                <a:cs typeface="Arial" charset="0"/>
              </a:rPr>
              <a:t>, Fundamentals of Heat and </a:t>
            </a:r>
            <a:r>
              <a:rPr lang="en-US" sz="1600" b="0" dirty="0">
                <a:solidFill>
                  <a:schemeClr val="tx1"/>
                </a:solidFill>
                <a:latin typeface="Arial" charset="0"/>
                <a:cs typeface="Arial" charset="0"/>
              </a:rPr>
              <a:t>Mass Transfer, 4 Edition, John Wiley and Sons, Inc., New York, 1996, Vol. 4, pp. </a:t>
            </a:r>
            <a:r>
              <a:rPr lang="en-US" sz="1600" b="0" dirty="0" smtClean="0">
                <a:solidFill>
                  <a:schemeClr val="tx1"/>
                </a:solidFill>
                <a:latin typeface="Arial" charset="0"/>
                <a:cs typeface="Arial" charset="0"/>
              </a:rPr>
              <a:t>346-392</a:t>
            </a:r>
          </a:p>
          <a:p>
            <a:pPr algn="l" eaLnBrk="1" hangingPunct="1">
              <a:spcBef>
                <a:spcPts val="600"/>
              </a:spcBef>
            </a:pPr>
            <a:r>
              <a:rPr lang="en-US" sz="1600" b="0" dirty="0" smtClean="0">
                <a:solidFill>
                  <a:schemeClr val="tx1"/>
                </a:solidFill>
                <a:latin typeface="Arial" pitchFamily="34" charset="0"/>
                <a:cs typeface="Arial" pitchFamily="34" charset="0"/>
              </a:rPr>
              <a:t>6. </a:t>
            </a:r>
            <a:r>
              <a:rPr lang="es-EC" sz="1600" b="0" dirty="0">
                <a:solidFill>
                  <a:schemeClr val="tx1"/>
                </a:solidFill>
                <a:latin typeface="Arial" pitchFamily="34" charset="0"/>
                <a:cs typeface="Arial" pitchFamily="34" charset="0"/>
              </a:rPr>
              <a:t>Murray R. </a:t>
            </a:r>
            <a:r>
              <a:rPr lang="es-EC" sz="1600" b="0" dirty="0" err="1">
                <a:solidFill>
                  <a:schemeClr val="tx1"/>
                </a:solidFill>
                <a:latin typeface="Arial" pitchFamily="34" charset="0"/>
                <a:cs typeface="Arial" pitchFamily="34" charset="0"/>
              </a:rPr>
              <a:t>Spiegel</a:t>
            </a:r>
            <a:r>
              <a:rPr lang="es-EC" sz="1600" b="0" dirty="0">
                <a:solidFill>
                  <a:schemeClr val="tx1"/>
                </a:solidFill>
                <a:latin typeface="Arial" pitchFamily="34" charset="0"/>
                <a:cs typeface="Arial" pitchFamily="34" charset="0"/>
              </a:rPr>
              <a:t>, </a:t>
            </a:r>
            <a:r>
              <a:rPr lang="es-ES" sz="1600" b="0" dirty="0">
                <a:solidFill>
                  <a:schemeClr val="tx1"/>
                </a:solidFill>
                <a:latin typeface="Arial" pitchFamily="34" charset="0"/>
                <a:cs typeface="Arial" pitchFamily="34" charset="0"/>
              </a:rPr>
              <a:t>Estadística,</a:t>
            </a:r>
            <a:r>
              <a:rPr lang="es-EC" sz="1600" b="0" dirty="0">
                <a:solidFill>
                  <a:schemeClr val="tx1"/>
                </a:solidFill>
                <a:latin typeface="Arial" pitchFamily="34" charset="0"/>
                <a:cs typeface="Arial" pitchFamily="34" charset="0"/>
              </a:rPr>
              <a:t> p. 293</a:t>
            </a:r>
            <a:r>
              <a:rPr lang="es-EC" sz="1600" b="0" dirty="0" smtClean="0">
                <a:solidFill>
                  <a:schemeClr val="tx1"/>
                </a:solidFill>
                <a:latin typeface="Arial" pitchFamily="34" charset="0"/>
                <a:cs typeface="Arial" pitchFamily="34" charset="0"/>
              </a:rPr>
              <a:t>.</a:t>
            </a:r>
          </a:p>
          <a:p>
            <a:pPr lvl="0" algn="l" eaLnBrk="1" hangingPunct="1">
              <a:spcBef>
                <a:spcPts val="600"/>
              </a:spcBef>
            </a:pPr>
            <a:r>
              <a:rPr lang="en-US" sz="1600" b="0" dirty="0" smtClean="0">
                <a:solidFill>
                  <a:schemeClr val="tx1"/>
                </a:solidFill>
                <a:latin typeface="Arial" pitchFamily="34" charset="0"/>
                <a:cs typeface="Arial" pitchFamily="34" charset="0"/>
              </a:rPr>
              <a:t>7. </a:t>
            </a:r>
            <a:r>
              <a:rPr lang="es-ES" sz="1600" b="0" dirty="0">
                <a:solidFill>
                  <a:schemeClr val="tx1"/>
                </a:solidFill>
                <a:latin typeface="Arial" pitchFamily="34" charset="0"/>
                <a:cs typeface="Arial" pitchFamily="34" charset="0"/>
              </a:rPr>
              <a:t>Ortega R., </a:t>
            </a:r>
            <a:r>
              <a:rPr lang="es-ES" sz="1600" b="0" i="1" dirty="0">
                <a:solidFill>
                  <a:schemeClr val="tx1"/>
                </a:solidFill>
                <a:latin typeface="Arial" pitchFamily="34" charset="0"/>
                <a:cs typeface="Arial" pitchFamily="34" charset="0"/>
              </a:rPr>
              <a:t>Energías Renovables</a:t>
            </a:r>
            <a:r>
              <a:rPr lang="es-ES" sz="1600" b="0" dirty="0">
                <a:solidFill>
                  <a:schemeClr val="tx1"/>
                </a:solidFill>
                <a:latin typeface="Arial" pitchFamily="34" charset="0"/>
                <a:cs typeface="Arial" pitchFamily="34" charset="0"/>
              </a:rPr>
              <a:t>., Editorial, Paraninfo, Madrid, </a:t>
            </a:r>
            <a:r>
              <a:rPr lang="es-ES" sz="1600" b="0" dirty="0" smtClean="0">
                <a:solidFill>
                  <a:schemeClr val="tx1"/>
                </a:solidFill>
                <a:latin typeface="Arial" pitchFamily="34" charset="0"/>
                <a:cs typeface="Arial" pitchFamily="34" charset="0"/>
              </a:rPr>
              <a:t>2000.</a:t>
            </a:r>
            <a:endParaRPr lang="es-EC" sz="1600" b="0" dirty="0">
              <a:solidFill>
                <a:schemeClr val="tx1"/>
              </a:solidFill>
              <a:latin typeface="Arial" pitchFamily="34" charset="0"/>
              <a:cs typeface="Arial" pitchFamily="34" charset="0"/>
            </a:endParaRPr>
          </a:p>
          <a:p>
            <a:pPr lvl="0" algn="l" eaLnBrk="1" hangingPunct="1">
              <a:spcBef>
                <a:spcPts val="600"/>
              </a:spcBef>
            </a:pPr>
            <a:r>
              <a:rPr lang="es-ES" sz="1600" b="0" dirty="0" smtClean="0">
                <a:solidFill>
                  <a:schemeClr val="tx1"/>
                </a:solidFill>
                <a:latin typeface="Arial" pitchFamily="34" charset="0"/>
                <a:cs typeface="Arial" pitchFamily="34" charset="0"/>
              </a:rPr>
              <a:t>8. </a:t>
            </a:r>
            <a:r>
              <a:rPr lang="es-ES" sz="1600" b="0" dirty="0">
                <a:solidFill>
                  <a:schemeClr val="tx1"/>
                </a:solidFill>
                <a:latin typeface="Arial" pitchFamily="34" charset="0"/>
                <a:cs typeface="Arial" pitchFamily="34" charset="0"/>
              </a:rPr>
              <a:t>Potter M., </a:t>
            </a:r>
            <a:r>
              <a:rPr lang="es-ES" sz="1600" b="0" dirty="0" err="1">
                <a:solidFill>
                  <a:schemeClr val="tx1"/>
                </a:solidFill>
                <a:latin typeface="Arial" pitchFamily="34" charset="0"/>
                <a:cs typeface="Arial" pitchFamily="34" charset="0"/>
              </a:rPr>
              <a:t>Somerton</a:t>
            </a:r>
            <a:r>
              <a:rPr lang="es-ES" sz="1600" b="0" dirty="0">
                <a:solidFill>
                  <a:schemeClr val="tx1"/>
                </a:solidFill>
                <a:latin typeface="Arial" pitchFamily="34" charset="0"/>
                <a:cs typeface="Arial" pitchFamily="34" charset="0"/>
              </a:rPr>
              <a:t> C., </a:t>
            </a:r>
            <a:r>
              <a:rPr lang="es-ES" sz="1600" b="0" i="1" dirty="0">
                <a:solidFill>
                  <a:schemeClr val="tx1"/>
                </a:solidFill>
                <a:latin typeface="Arial" pitchFamily="34" charset="0"/>
                <a:cs typeface="Arial" pitchFamily="34" charset="0"/>
              </a:rPr>
              <a:t>Termodinámica</a:t>
            </a:r>
            <a:r>
              <a:rPr lang="es-ES" sz="1600" b="0" dirty="0">
                <a:solidFill>
                  <a:schemeClr val="tx1"/>
                </a:solidFill>
                <a:latin typeface="Arial" pitchFamily="34" charset="0"/>
                <a:cs typeface="Arial" pitchFamily="34" charset="0"/>
              </a:rPr>
              <a:t> </a:t>
            </a:r>
            <a:r>
              <a:rPr lang="es-ES" sz="1600" b="0" i="1" dirty="0">
                <a:solidFill>
                  <a:schemeClr val="tx1"/>
                </a:solidFill>
                <a:latin typeface="Arial" pitchFamily="34" charset="0"/>
                <a:cs typeface="Arial" pitchFamily="34" charset="0"/>
              </a:rPr>
              <a:t>para Ingenieros</a:t>
            </a:r>
            <a:r>
              <a:rPr lang="es-ES" sz="1600" b="0" dirty="0">
                <a:solidFill>
                  <a:schemeClr val="tx1"/>
                </a:solidFill>
                <a:latin typeface="Arial" pitchFamily="34" charset="0"/>
                <a:cs typeface="Arial" pitchFamily="34" charset="0"/>
              </a:rPr>
              <a:t>, Editorial </a:t>
            </a:r>
            <a:r>
              <a:rPr lang="es-ES" sz="1600" b="0" dirty="0" smtClean="0">
                <a:solidFill>
                  <a:schemeClr val="tx1"/>
                </a:solidFill>
                <a:latin typeface="Arial" pitchFamily="34" charset="0"/>
                <a:cs typeface="Arial" pitchFamily="34" charset="0"/>
              </a:rPr>
              <a:t>Mc Graw </a:t>
            </a:r>
            <a:r>
              <a:rPr lang="es-ES" sz="1600" b="0" dirty="0">
                <a:solidFill>
                  <a:schemeClr val="tx1"/>
                </a:solidFill>
                <a:latin typeface="Arial" pitchFamily="34" charset="0"/>
                <a:cs typeface="Arial" pitchFamily="34" charset="0"/>
              </a:rPr>
              <a:t>Hill, España, 2004</a:t>
            </a:r>
            <a:r>
              <a:rPr lang="es-ES" sz="1600" b="0" dirty="0" smtClean="0">
                <a:solidFill>
                  <a:schemeClr val="tx1"/>
                </a:solidFill>
                <a:latin typeface="Arial" pitchFamily="34" charset="0"/>
                <a:cs typeface="Arial" pitchFamily="34" charset="0"/>
              </a:rPr>
              <a:t>.</a:t>
            </a:r>
          </a:p>
          <a:p>
            <a:pPr algn="l" eaLnBrk="1" hangingPunct="1">
              <a:spcBef>
                <a:spcPts val="600"/>
              </a:spcBef>
            </a:pPr>
            <a:r>
              <a:rPr lang="es-ES" sz="1600" b="0" dirty="0" smtClean="0">
                <a:solidFill>
                  <a:schemeClr val="tx1"/>
                </a:solidFill>
                <a:latin typeface="Arial" pitchFamily="34" charset="0"/>
                <a:cs typeface="Arial" pitchFamily="34" charset="0"/>
              </a:rPr>
              <a:t>9. </a:t>
            </a:r>
            <a:r>
              <a:rPr lang="es-ES" sz="1600" b="0" dirty="0" err="1">
                <a:solidFill>
                  <a:schemeClr val="tx1"/>
                </a:solidFill>
                <a:latin typeface="Arial" pitchFamily="34" charset="0"/>
                <a:cs typeface="Arial" pitchFamily="34" charset="0"/>
              </a:rPr>
              <a:t>Cengel</a:t>
            </a:r>
            <a:r>
              <a:rPr lang="es-ES" sz="1600" b="0" dirty="0">
                <a:solidFill>
                  <a:schemeClr val="tx1"/>
                </a:solidFill>
                <a:latin typeface="Arial" pitchFamily="34" charset="0"/>
                <a:cs typeface="Arial" pitchFamily="34" charset="0"/>
              </a:rPr>
              <a:t>, Y., </a:t>
            </a:r>
            <a:r>
              <a:rPr lang="es-ES" sz="1600" b="0" i="1" dirty="0">
                <a:solidFill>
                  <a:schemeClr val="tx1"/>
                </a:solidFill>
                <a:latin typeface="Arial" pitchFamily="34" charset="0"/>
                <a:cs typeface="Arial" pitchFamily="34" charset="0"/>
              </a:rPr>
              <a:t>Transferencia de Calor y masa, </a:t>
            </a:r>
            <a:r>
              <a:rPr lang="es-ES" sz="1600" b="0" dirty="0">
                <a:solidFill>
                  <a:schemeClr val="tx1"/>
                </a:solidFill>
                <a:latin typeface="Arial" pitchFamily="34" charset="0"/>
                <a:cs typeface="Arial" pitchFamily="34" charset="0"/>
              </a:rPr>
              <a:t>3ª Edición, Editorial Mc Graw Hill, México, 2007.</a:t>
            </a:r>
            <a:endParaRPr lang="es-EC" sz="1600" b="0" dirty="0">
              <a:solidFill>
                <a:schemeClr val="tx1"/>
              </a:solidFill>
              <a:latin typeface="Arial" pitchFamily="34" charset="0"/>
              <a:cs typeface="Arial" pitchFamily="34" charset="0"/>
            </a:endParaRPr>
          </a:p>
          <a:p>
            <a:pPr lvl="0" algn="just">
              <a:spcBef>
                <a:spcPts val="600"/>
              </a:spcBef>
            </a:pPr>
            <a:r>
              <a:rPr lang="es-ES" sz="1600" b="0" dirty="0" smtClean="0">
                <a:solidFill>
                  <a:schemeClr val="tx1"/>
                </a:solidFill>
                <a:latin typeface="Arial" pitchFamily="34" charset="0"/>
                <a:cs typeface="Arial" pitchFamily="34" charset="0"/>
              </a:rPr>
              <a:t>10. </a:t>
            </a:r>
            <a:r>
              <a:rPr lang="es-ES" sz="1600" b="0" dirty="0">
                <a:solidFill>
                  <a:schemeClr val="tx1"/>
                </a:solidFill>
                <a:latin typeface="Arial" pitchFamily="34" charset="0"/>
                <a:cs typeface="Arial" pitchFamily="34" charset="0"/>
              </a:rPr>
              <a:t>Madrid A., Energías Renovables, 1ª Edición, Editorial, MUNDI-PRENSA, España, 2009.</a:t>
            </a:r>
            <a:endParaRPr lang="es-EC" sz="1600" b="0" dirty="0">
              <a:solidFill>
                <a:schemeClr val="tx1"/>
              </a:solidFill>
              <a:latin typeface="Arial" pitchFamily="34" charset="0"/>
              <a:cs typeface="Arial" pitchFamily="34" charset="0"/>
            </a:endParaRPr>
          </a:p>
        </p:txBody>
      </p:sp>
      <p:pic>
        <p:nvPicPr>
          <p:cNvPr id="29703" name="Picture 7" descr="ES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2970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29706"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REFERENCIAS BIBLIOGRÁFICAS</a:t>
            </a:r>
          </a:p>
        </p:txBody>
      </p:sp>
    </p:spTree>
    <p:extLst>
      <p:ext uri="{BB962C8B-B14F-4D97-AF65-F5344CB8AC3E}">
        <p14:creationId xmlns:p14="http://schemas.microsoft.com/office/powerpoint/2010/main" val="363562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1042988" y="1577692"/>
            <a:ext cx="7129462" cy="393954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r>
              <a:rPr lang="es-MX" sz="2000" b="0" dirty="0">
                <a:solidFill>
                  <a:schemeClr val="tx1"/>
                </a:solidFill>
                <a:latin typeface="Arial" charset="0"/>
                <a:cs typeface="Arial" charset="0"/>
              </a:rPr>
              <a:t>La biomasa es uno de los recursos más importantes que dispone el Ecuador, al hacer referencia a un residuo vegetal generado en el proceso productivo del </a:t>
            </a:r>
            <a:r>
              <a:rPr lang="es-MX" sz="2000" b="0" dirty="0" smtClean="0">
                <a:solidFill>
                  <a:schemeClr val="tx1"/>
                </a:solidFill>
                <a:latin typeface="Arial" charset="0"/>
                <a:cs typeface="Arial" charset="0"/>
              </a:rPr>
              <a:t>arroz, </a:t>
            </a:r>
            <a:r>
              <a:rPr lang="es-MX" sz="2000" b="0" dirty="0">
                <a:solidFill>
                  <a:schemeClr val="tx1"/>
                </a:solidFill>
                <a:latin typeface="Arial" charset="0"/>
                <a:cs typeface="Arial" charset="0"/>
              </a:rPr>
              <a:t>este subproducto, no es </a:t>
            </a:r>
            <a:r>
              <a:rPr lang="es-ES" sz="2000" b="0" dirty="0">
                <a:solidFill>
                  <a:schemeClr val="tx1"/>
                </a:solidFill>
                <a:latin typeface="Arial" charset="0"/>
                <a:cs typeface="Arial" charset="0"/>
              </a:rPr>
              <a:t>debidamente</a:t>
            </a:r>
            <a:r>
              <a:rPr lang="es-MX" sz="2000" b="0" dirty="0">
                <a:solidFill>
                  <a:schemeClr val="tx1"/>
                </a:solidFill>
                <a:latin typeface="Arial" charset="0"/>
                <a:cs typeface="Arial" charset="0"/>
              </a:rPr>
              <a:t> utilizado debido a las dificultades técnicas y tecnológicas para su aprovechamiento. </a:t>
            </a:r>
            <a:endParaRPr lang="es-MX" sz="2000" b="0" dirty="0" smtClean="0">
              <a:solidFill>
                <a:schemeClr val="tx1"/>
              </a:solidFill>
              <a:latin typeface="Arial" charset="0"/>
              <a:cs typeface="Arial" charset="0"/>
            </a:endParaRPr>
          </a:p>
          <a:p>
            <a:pPr algn="just"/>
            <a:r>
              <a:rPr lang="es-MX" sz="2000" b="0" dirty="0" smtClean="0">
                <a:solidFill>
                  <a:schemeClr val="tx1"/>
                </a:solidFill>
                <a:latin typeface="Arial" charset="0"/>
                <a:cs typeface="Arial" charset="0"/>
              </a:rPr>
              <a:t>Se </a:t>
            </a:r>
            <a:r>
              <a:rPr lang="es-MX" sz="2000" b="0" dirty="0">
                <a:solidFill>
                  <a:schemeClr val="tx1"/>
                </a:solidFill>
                <a:latin typeface="Arial" charset="0"/>
                <a:cs typeface="Arial" charset="0"/>
              </a:rPr>
              <a:t>conoce que en pequeña </a:t>
            </a:r>
            <a:r>
              <a:rPr lang="es-EC" sz="2000" b="0" dirty="0">
                <a:solidFill>
                  <a:schemeClr val="tx1"/>
                </a:solidFill>
                <a:latin typeface="Arial" charset="0"/>
                <a:cs typeface="Arial" charset="0"/>
              </a:rPr>
              <a:t>escala se produce aislamientos térmicos, como abono, y para procesos de combustión el ladrilleras y secadoras de grano, en el ámbito de la construcción se pueden producir paneles, fibras para elaboración de paneles dado su carácter de </a:t>
            </a:r>
            <a:r>
              <a:rPr lang="es-EC" sz="2000" b="0" dirty="0" smtClean="0">
                <a:solidFill>
                  <a:schemeClr val="tx1"/>
                </a:solidFill>
                <a:latin typeface="Arial" charset="0"/>
                <a:cs typeface="Arial" charset="0"/>
              </a:rPr>
              <a:t>ignífuga </a:t>
            </a:r>
            <a:r>
              <a:rPr lang="es-EC" sz="2000" b="0" dirty="0">
                <a:solidFill>
                  <a:schemeClr val="tx1"/>
                </a:solidFill>
                <a:latin typeface="Arial" charset="0"/>
                <a:cs typeface="Arial" charset="0"/>
              </a:rPr>
              <a:t>y de baja conductividad térmica.</a:t>
            </a:r>
            <a:r>
              <a:rPr lang="es-ES_tradnl" sz="2000" b="0" dirty="0">
                <a:solidFill>
                  <a:schemeClr val="tx1"/>
                </a:solidFill>
                <a:latin typeface="Arial" charset="0"/>
                <a:cs typeface="Arial" charset="0"/>
              </a:rPr>
              <a:t>  </a:t>
            </a:r>
            <a:endParaRPr lang="es-ES" sz="2000" dirty="0">
              <a:solidFill>
                <a:schemeClr val="tx1"/>
              </a:solidFill>
              <a:latin typeface="Arial" charset="0"/>
              <a:cs typeface="Arial" charset="0"/>
            </a:endParaRPr>
          </a:p>
        </p:txBody>
      </p:sp>
      <p:pic>
        <p:nvPicPr>
          <p:cNvPr id="512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512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5126"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INTRODUCCI</a:t>
            </a:r>
            <a:r>
              <a:rPr lang="en-US" sz="2400">
                <a:latin typeface="Arial" charset="0"/>
              </a:rPr>
              <a:t>ÓN</a:t>
            </a:r>
            <a:endParaRPr lang="es-ES" sz="240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3072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30725"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a:latin typeface="Arial" charset="0"/>
              </a:rPr>
              <a:t>REFERENCIAS </a:t>
            </a:r>
            <a:r>
              <a:rPr lang="es-ES" sz="2400" dirty="0" smtClean="0">
                <a:latin typeface="Arial" charset="0"/>
              </a:rPr>
              <a:t>BIBLIOGRÁFICAS…..</a:t>
            </a:r>
            <a:endParaRPr lang="es-ES" sz="2400" dirty="0">
              <a:latin typeface="Arial" charset="0"/>
            </a:endParaRPr>
          </a:p>
        </p:txBody>
      </p:sp>
      <p:sp>
        <p:nvSpPr>
          <p:cNvPr id="6" name="Text Box 29"/>
          <p:cNvSpPr txBox="1">
            <a:spLocks noChangeArrowheads="1"/>
          </p:cNvSpPr>
          <p:nvPr/>
        </p:nvSpPr>
        <p:spPr bwMode="auto">
          <a:xfrm>
            <a:off x="827088" y="1457483"/>
            <a:ext cx="7777162" cy="497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indent="-444500"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lvl="0" algn="just">
              <a:spcBef>
                <a:spcPts val="600"/>
              </a:spcBef>
            </a:pPr>
            <a:r>
              <a:rPr lang="es-MX" sz="1600" b="0" dirty="0" smtClean="0">
                <a:solidFill>
                  <a:schemeClr val="tx1"/>
                </a:solidFill>
                <a:latin typeface="Arial" pitchFamily="34" charset="0"/>
                <a:cs typeface="Arial" pitchFamily="34" charset="0"/>
              </a:rPr>
              <a:t>1</a:t>
            </a:r>
            <a:r>
              <a:rPr lang="en-US" sz="1600" b="0" dirty="0" smtClean="0">
                <a:solidFill>
                  <a:schemeClr val="tx1"/>
                </a:solidFill>
                <a:latin typeface="Arial" pitchFamily="34" charset="0"/>
                <a:cs typeface="Arial" pitchFamily="34" charset="0"/>
              </a:rPr>
              <a:t>1. </a:t>
            </a:r>
            <a:r>
              <a:rPr lang="es-ES" sz="1600" b="0" dirty="0">
                <a:solidFill>
                  <a:schemeClr val="tx1"/>
                </a:solidFill>
                <a:latin typeface="Arial" pitchFamily="34" charset="0"/>
                <a:cs typeface="Arial" pitchFamily="34" charset="0"/>
              </a:rPr>
              <a:t>MAGAP. Ministerio de agricultura, ganadería, acuacultura y pesca, </a:t>
            </a:r>
            <a:r>
              <a:rPr lang="es-ES" sz="1600" b="0" i="1" dirty="0">
                <a:solidFill>
                  <a:schemeClr val="tx1"/>
                </a:solidFill>
                <a:latin typeface="Arial" pitchFamily="34" charset="0"/>
                <a:cs typeface="Arial" pitchFamily="34" charset="0"/>
              </a:rPr>
              <a:t>Panorama de la cadena del arroz</a:t>
            </a:r>
            <a:r>
              <a:rPr lang="es-ES" sz="1600" b="0" dirty="0">
                <a:solidFill>
                  <a:schemeClr val="tx1"/>
                </a:solidFill>
                <a:latin typeface="Arial" pitchFamily="34" charset="0"/>
                <a:cs typeface="Arial" pitchFamily="34" charset="0"/>
              </a:rPr>
              <a:t>, 2002</a:t>
            </a:r>
            <a:r>
              <a:rPr lang="es-ES" sz="1600" b="0" dirty="0" smtClean="0">
                <a:solidFill>
                  <a:schemeClr val="tx1"/>
                </a:solidFill>
                <a:latin typeface="Arial" pitchFamily="34" charset="0"/>
                <a:cs typeface="Arial" pitchFamily="34" charset="0"/>
              </a:rPr>
              <a:t>.</a:t>
            </a:r>
          </a:p>
          <a:p>
            <a:pPr algn="just">
              <a:spcBef>
                <a:spcPts val="600"/>
              </a:spcBef>
            </a:pPr>
            <a:r>
              <a:rPr lang="es-ES" sz="1600" b="0" dirty="0" smtClean="0">
                <a:solidFill>
                  <a:schemeClr val="tx1"/>
                </a:solidFill>
                <a:latin typeface="Arial" pitchFamily="34" charset="0"/>
                <a:cs typeface="Arial" pitchFamily="34" charset="0"/>
              </a:rPr>
              <a:t>12. INIAP. Instituto nacional de investigaciones agropecuarias, </a:t>
            </a:r>
            <a:r>
              <a:rPr lang="es-ES" sz="1600" b="0" i="1" dirty="0" smtClean="0">
                <a:solidFill>
                  <a:schemeClr val="tx1"/>
                </a:solidFill>
                <a:latin typeface="Arial" pitchFamily="34" charset="0"/>
                <a:cs typeface="Arial" pitchFamily="34" charset="0"/>
              </a:rPr>
              <a:t>Manual agrícola de los principales productos del Ecuador</a:t>
            </a:r>
            <a:r>
              <a:rPr lang="es-ES" sz="1600" b="0" dirty="0" smtClean="0">
                <a:solidFill>
                  <a:schemeClr val="tx1"/>
                </a:solidFill>
                <a:latin typeface="Arial" pitchFamily="34" charset="0"/>
                <a:cs typeface="Arial" pitchFamily="34" charset="0"/>
              </a:rPr>
              <a:t>, 2008.</a:t>
            </a:r>
            <a:endParaRPr lang="es-EC" sz="1600" b="0" dirty="0">
              <a:solidFill>
                <a:schemeClr val="tx1"/>
              </a:solidFill>
              <a:latin typeface="Arial" pitchFamily="34" charset="0"/>
              <a:cs typeface="Arial" pitchFamily="34" charset="0"/>
            </a:endParaRPr>
          </a:p>
          <a:p>
            <a:pPr algn="just">
              <a:spcBef>
                <a:spcPts val="600"/>
              </a:spcBef>
            </a:pPr>
            <a:r>
              <a:rPr lang="en-US" sz="1600" b="0" dirty="0" smtClean="0">
                <a:solidFill>
                  <a:schemeClr val="tx1"/>
                </a:solidFill>
                <a:latin typeface="Arial" pitchFamily="34" charset="0"/>
                <a:cs typeface="Arial" pitchFamily="34" charset="0"/>
              </a:rPr>
              <a:t>13. </a:t>
            </a:r>
            <a:r>
              <a:rPr lang="es-ES" sz="1600" b="0" dirty="0">
                <a:solidFill>
                  <a:schemeClr val="tx1"/>
                </a:solidFill>
                <a:latin typeface="Arial" pitchFamily="34" charset="0"/>
                <a:cs typeface="Arial" pitchFamily="34" charset="0"/>
              </a:rPr>
              <a:t>SIERRA, </a:t>
            </a:r>
            <a:r>
              <a:rPr lang="es-ES" sz="1600" b="0" dirty="0" err="1">
                <a:solidFill>
                  <a:schemeClr val="tx1"/>
                </a:solidFill>
                <a:latin typeface="Arial" pitchFamily="34" charset="0"/>
                <a:cs typeface="Arial" pitchFamily="34" charset="0"/>
              </a:rPr>
              <a:t>Jaider</a:t>
            </a:r>
            <a:r>
              <a:rPr lang="es-ES" sz="1600" b="0" dirty="0">
                <a:solidFill>
                  <a:schemeClr val="tx1"/>
                </a:solidFill>
                <a:latin typeface="Arial" pitchFamily="34" charset="0"/>
                <a:cs typeface="Arial" pitchFamily="34" charset="0"/>
              </a:rPr>
              <a:t>, </a:t>
            </a:r>
            <a:r>
              <a:rPr lang="es-ES" sz="1600" b="0" i="1" dirty="0">
                <a:solidFill>
                  <a:schemeClr val="tx1"/>
                </a:solidFill>
                <a:latin typeface="Arial" pitchFamily="34" charset="0"/>
                <a:cs typeface="Arial" pitchFamily="34" charset="0"/>
              </a:rPr>
              <a:t>Alternativas del aprovechamiento de la cascarilla de arroz en Colombia</a:t>
            </a:r>
            <a:r>
              <a:rPr lang="es-ES" sz="1600" b="0" dirty="0">
                <a:solidFill>
                  <a:schemeClr val="tx1"/>
                </a:solidFill>
                <a:latin typeface="Arial" pitchFamily="34" charset="0"/>
                <a:cs typeface="Arial" pitchFamily="34" charset="0"/>
              </a:rPr>
              <a:t>, Universidad de Sucre, 2009.</a:t>
            </a:r>
            <a:endParaRPr lang="es-EC" sz="1600" b="0" dirty="0">
              <a:solidFill>
                <a:schemeClr val="tx1"/>
              </a:solidFill>
              <a:latin typeface="Arial" pitchFamily="34" charset="0"/>
              <a:cs typeface="Arial" pitchFamily="34" charset="0"/>
            </a:endParaRPr>
          </a:p>
          <a:p>
            <a:pPr algn="just">
              <a:spcBef>
                <a:spcPts val="600"/>
              </a:spcBef>
            </a:pPr>
            <a:r>
              <a:rPr lang="en-US" sz="1600" b="0" dirty="0" smtClean="0">
                <a:solidFill>
                  <a:schemeClr val="tx1"/>
                </a:solidFill>
                <a:latin typeface="Arial" pitchFamily="34" charset="0"/>
                <a:cs typeface="Arial" pitchFamily="34" charset="0"/>
              </a:rPr>
              <a:t>14. </a:t>
            </a:r>
            <a:r>
              <a:rPr lang="es-ES" sz="1600" b="0" dirty="0" err="1">
                <a:solidFill>
                  <a:schemeClr val="tx1"/>
                </a:solidFill>
                <a:latin typeface="Arial" pitchFamily="34" charset="0"/>
                <a:cs typeface="Arial" pitchFamily="34" charset="0"/>
              </a:rPr>
              <a:t>Corvalan</a:t>
            </a:r>
            <a:r>
              <a:rPr lang="es-ES" sz="1600" b="0" dirty="0">
                <a:solidFill>
                  <a:schemeClr val="tx1"/>
                </a:solidFill>
                <a:latin typeface="Arial" pitchFamily="34" charset="0"/>
                <a:cs typeface="Arial" pitchFamily="34" charset="0"/>
              </a:rPr>
              <a:t> R., </a:t>
            </a:r>
            <a:r>
              <a:rPr lang="es-ES" sz="1600" b="0" dirty="0" err="1">
                <a:solidFill>
                  <a:schemeClr val="tx1"/>
                </a:solidFill>
                <a:latin typeface="Arial" pitchFamily="34" charset="0"/>
                <a:cs typeface="Arial" pitchFamily="34" charset="0"/>
              </a:rPr>
              <a:t>Horn</a:t>
            </a:r>
            <a:r>
              <a:rPr lang="es-ES" sz="1600" b="0" dirty="0">
                <a:solidFill>
                  <a:schemeClr val="tx1"/>
                </a:solidFill>
                <a:latin typeface="Arial" pitchFamily="34" charset="0"/>
                <a:cs typeface="Arial" pitchFamily="34" charset="0"/>
              </a:rPr>
              <a:t> M., </a:t>
            </a:r>
            <a:r>
              <a:rPr lang="es-ES" sz="1600" b="0" dirty="0" err="1">
                <a:solidFill>
                  <a:schemeClr val="tx1"/>
                </a:solidFill>
                <a:latin typeface="Arial" pitchFamily="34" charset="0"/>
                <a:cs typeface="Arial" pitchFamily="34" charset="0"/>
              </a:rPr>
              <a:t>Roman</a:t>
            </a:r>
            <a:r>
              <a:rPr lang="es-ES" sz="1600" b="0" dirty="0">
                <a:solidFill>
                  <a:schemeClr val="tx1"/>
                </a:solidFill>
                <a:latin typeface="Arial" pitchFamily="34" charset="0"/>
                <a:cs typeface="Arial" pitchFamily="34" charset="0"/>
              </a:rPr>
              <a:t> R., Saravia L., </a:t>
            </a:r>
            <a:r>
              <a:rPr lang="es-ES" sz="1600" b="0" i="1" dirty="0">
                <a:solidFill>
                  <a:schemeClr val="tx1"/>
                </a:solidFill>
                <a:latin typeface="Arial" pitchFamily="34" charset="0"/>
                <a:cs typeface="Arial" pitchFamily="34" charset="0"/>
              </a:rPr>
              <a:t>Ingeniería del Secado Solar,</a:t>
            </a:r>
            <a:r>
              <a:rPr lang="es-ES" sz="1600" b="0" dirty="0">
                <a:solidFill>
                  <a:schemeClr val="tx1"/>
                </a:solidFill>
                <a:latin typeface="Arial" pitchFamily="34" charset="0"/>
                <a:cs typeface="Arial" pitchFamily="34" charset="0"/>
              </a:rPr>
              <a:t> Editorial CITED-D, 1992.</a:t>
            </a:r>
            <a:endParaRPr lang="es-EC" sz="1600" b="0" dirty="0">
              <a:solidFill>
                <a:schemeClr val="tx1"/>
              </a:solidFill>
              <a:latin typeface="Arial" pitchFamily="34" charset="0"/>
              <a:cs typeface="Arial" pitchFamily="34" charset="0"/>
            </a:endParaRPr>
          </a:p>
          <a:p>
            <a:pPr algn="just">
              <a:spcBef>
                <a:spcPts val="600"/>
              </a:spcBef>
            </a:pPr>
            <a:r>
              <a:rPr lang="en-US" sz="1600" b="0" dirty="0" smtClean="0">
                <a:solidFill>
                  <a:schemeClr val="tx1"/>
                </a:solidFill>
                <a:latin typeface="Arial" pitchFamily="34" charset="0"/>
                <a:cs typeface="Arial" pitchFamily="34" charset="0"/>
              </a:rPr>
              <a:t>15. </a:t>
            </a:r>
            <a:r>
              <a:rPr lang="es-ES" sz="1600" b="0" dirty="0" err="1">
                <a:solidFill>
                  <a:schemeClr val="tx1"/>
                </a:solidFill>
                <a:latin typeface="Arial" pitchFamily="34" charset="0"/>
                <a:cs typeface="Arial" pitchFamily="34" charset="0"/>
              </a:rPr>
              <a:t>Vlassov</a:t>
            </a:r>
            <a:r>
              <a:rPr lang="es-ES" sz="1600" b="0" dirty="0">
                <a:solidFill>
                  <a:schemeClr val="tx1"/>
                </a:solidFill>
                <a:latin typeface="Arial" pitchFamily="34" charset="0"/>
                <a:cs typeface="Arial" pitchFamily="34" charset="0"/>
              </a:rPr>
              <a:t> D., </a:t>
            </a:r>
            <a:r>
              <a:rPr lang="es-ES" sz="1600" b="0" i="1" dirty="0" err="1">
                <a:solidFill>
                  <a:schemeClr val="tx1"/>
                </a:solidFill>
                <a:latin typeface="Arial" pitchFamily="34" charset="0"/>
                <a:cs typeface="Arial" pitchFamily="34" charset="0"/>
              </a:rPr>
              <a:t>Combustiveis</a:t>
            </a:r>
            <a:r>
              <a:rPr lang="es-ES" sz="1600" b="0" i="1" dirty="0">
                <a:solidFill>
                  <a:schemeClr val="tx1"/>
                </a:solidFill>
                <a:latin typeface="Arial" pitchFamily="34" charset="0"/>
                <a:cs typeface="Arial" pitchFamily="34" charset="0"/>
              </a:rPr>
              <a:t>, </a:t>
            </a:r>
            <a:r>
              <a:rPr lang="es-ES" sz="1600" b="0" i="1" dirty="0" err="1">
                <a:solidFill>
                  <a:schemeClr val="tx1"/>
                </a:solidFill>
                <a:latin typeface="Arial" pitchFamily="34" charset="0"/>
                <a:cs typeface="Arial" pitchFamily="34" charset="0"/>
              </a:rPr>
              <a:t>Combustao</a:t>
            </a:r>
            <a:r>
              <a:rPr lang="es-ES" sz="1600" b="0" i="1" dirty="0">
                <a:solidFill>
                  <a:schemeClr val="tx1"/>
                </a:solidFill>
                <a:latin typeface="Arial" pitchFamily="34" charset="0"/>
                <a:cs typeface="Arial" pitchFamily="34" charset="0"/>
              </a:rPr>
              <a:t> e </a:t>
            </a:r>
            <a:r>
              <a:rPr lang="es-ES" sz="1600" b="0" i="1" dirty="0" err="1">
                <a:solidFill>
                  <a:schemeClr val="tx1"/>
                </a:solidFill>
                <a:latin typeface="Arial" pitchFamily="34" charset="0"/>
                <a:cs typeface="Arial" pitchFamily="34" charset="0"/>
              </a:rPr>
              <a:t>Camaras</a:t>
            </a:r>
            <a:r>
              <a:rPr lang="es-ES" sz="1600" b="0" i="1" dirty="0">
                <a:solidFill>
                  <a:schemeClr val="tx1"/>
                </a:solidFill>
                <a:latin typeface="Arial" pitchFamily="34" charset="0"/>
                <a:cs typeface="Arial" pitchFamily="34" charset="0"/>
              </a:rPr>
              <a:t> de </a:t>
            </a:r>
            <a:r>
              <a:rPr lang="es-ES" sz="1600" b="0" i="1" dirty="0" err="1">
                <a:solidFill>
                  <a:schemeClr val="tx1"/>
                </a:solidFill>
                <a:latin typeface="Arial" pitchFamily="34" charset="0"/>
                <a:cs typeface="Arial" pitchFamily="34" charset="0"/>
              </a:rPr>
              <a:t>Combustao</a:t>
            </a:r>
            <a:r>
              <a:rPr lang="es-ES" sz="1600" b="0" dirty="0">
                <a:solidFill>
                  <a:schemeClr val="tx1"/>
                </a:solidFill>
                <a:latin typeface="Arial" pitchFamily="34" charset="0"/>
                <a:cs typeface="Arial" pitchFamily="34" charset="0"/>
              </a:rPr>
              <a:t>, Editorial UFPR, Brasil, 2001.</a:t>
            </a:r>
            <a:endParaRPr lang="es-EC" sz="1600" b="0" dirty="0">
              <a:solidFill>
                <a:schemeClr val="tx1"/>
              </a:solidFill>
              <a:latin typeface="Arial" pitchFamily="34" charset="0"/>
              <a:cs typeface="Arial" pitchFamily="34" charset="0"/>
            </a:endParaRPr>
          </a:p>
          <a:p>
            <a:pPr algn="just">
              <a:spcBef>
                <a:spcPts val="600"/>
              </a:spcBef>
            </a:pPr>
            <a:r>
              <a:rPr lang="en-US" sz="1600" b="0" dirty="0" smtClean="0">
                <a:solidFill>
                  <a:schemeClr val="tx1"/>
                </a:solidFill>
                <a:latin typeface="Arial" pitchFamily="34" charset="0"/>
                <a:cs typeface="Arial" pitchFamily="34" charset="0"/>
              </a:rPr>
              <a:t>16. </a:t>
            </a:r>
            <a:r>
              <a:rPr lang="es-ES" sz="1600" b="0" dirty="0">
                <a:solidFill>
                  <a:schemeClr val="tx1"/>
                </a:solidFill>
                <a:latin typeface="Arial" pitchFamily="34" charset="0"/>
                <a:cs typeface="Arial" pitchFamily="34" charset="0"/>
              </a:rPr>
              <a:t>García </a:t>
            </a:r>
            <a:r>
              <a:rPr lang="es-ES" sz="1600" b="0" i="1" dirty="0">
                <a:solidFill>
                  <a:schemeClr val="tx1"/>
                </a:solidFill>
                <a:latin typeface="Arial" pitchFamily="34" charset="0"/>
                <a:cs typeface="Arial" pitchFamily="34" charset="0"/>
              </a:rPr>
              <a:t>Roberto, </a:t>
            </a:r>
            <a:r>
              <a:rPr lang="es-ES" sz="1600" b="0" i="1" dirty="0" err="1">
                <a:solidFill>
                  <a:schemeClr val="tx1"/>
                </a:solidFill>
                <a:latin typeface="Arial" pitchFamily="34" charset="0"/>
                <a:cs typeface="Arial" pitchFamily="34" charset="0"/>
              </a:rPr>
              <a:t>Combustiveis</a:t>
            </a:r>
            <a:r>
              <a:rPr lang="es-ES" sz="1600" b="0" i="1" dirty="0">
                <a:solidFill>
                  <a:schemeClr val="tx1"/>
                </a:solidFill>
                <a:latin typeface="Arial" pitchFamily="34" charset="0"/>
                <a:cs typeface="Arial" pitchFamily="34" charset="0"/>
              </a:rPr>
              <a:t> e </a:t>
            </a:r>
            <a:r>
              <a:rPr lang="es-ES" sz="1600" b="0" i="1" dirty="0" err="1">
                <a:solidFill>
                  <a:schemeClr val="tx1"/>
                </a:solidFill>
                <a:latin typeface="Arial" pitchFamily="34" charset="0"/>
                <a:cs typeface="Arial" pitchFamily="34" charset="0"/>
              </a:rPr>
              <a:t>Combustao</a:t>
            </a:r>
            <a:r>
              <a:rPr lang="es-ES" sz="1600" b="0" i="1" dirty="0">
                <a:solidFill>
                  <a:schemeClr val="tx1"/>
                </a:solidFill>
                <a:latin typeface="Arial" pitchFamily="34" charset="0"/>
                <a:cs typeface="Arial" pitchFamily="34" charset="0"/>
              </a:rPr>
              <a:t> Industrial</a:t>
            </a:r>
            <a:r>
              <a:rPr lang="es-ES" sz="1600" b="0" dirty="0">
                <a:solidFill>
                  <a:schemeClr val="tx1"/>
                </a:solidFill>
                <a:latin typeface="Arial" pitchFamily="34" charset="0"/>
                <a:cs typeface="Arial" pitchFamily="34" charset="0"/>
              </a:rPr>
              <a:t>, Editorial </a:t>
            </a:r>
            <a:r>
              <a:rPr lang="es-ES" sz="1600" b="0" dirty="0" err="1">
                <a:solidFill>
                  <a:schemeClr val="tx1"/>
                </a:solidFill>
                <a:latin typeface="Arial" pitchFamily="34" charset="0"/>
                <a:cs typeface="Arial" pitchFamily="34" charset="0"/>
              </a:rPr>
              <a:t>Interciencia</a:t>
            </a:r>
            <a:r>
              <a:rPr lang="es-ES" sz="1600" b="0" dirty="0">
                <a:solidFill>
                  <a:schemeClr val="tx1"/>
                </a:solidFill>
                <a:latin typeface="Arial" pitchFamily="34" charset="0"/>
                <a:cs typeface="Arial" pitchFamily="34" charset="0"/>
              </a:rPr>
              <a:t>, Brasil, 2002.</a:t>
            </a:r>
            <a:endParaRPr lang="es-EC" sz="1600" b="0" dirty="0">
              <a:solidFill>
                <a:schemeClr val="tx1"/>
              </a:solidFill>
              <a:latin typeface="Arial" pitchFamily="34" charset="0"/>
              <a:cs typeface="Arial" pitchFamily="34" charset="0"/>
            </a:endParaRPr>
          </a:p>
          <a:p>
            <a:pPr algn="just">
              <a:spcBef>
                <a:spcPts val="600"/>
              </a:spcBef>
            </a:pPr>
            <a:r>
              <a:rPr lang="en-US" sz="1600" b="0" dirty="0" smtClean="0">
                <a:solidFill>
                  <a:schemeClr val="tx1"/>
                </a:solidFill>
                <a:latin typeface="Arial" pitchFamily="34" charset="0"/>
                <a:cs typeface="Arial" pitchFamily="34" charset="0"/>
              </a:rPr>
              <a:t>17. </a:t>
            </a:r>
            <a:r>
              <a:rPr lang="es-ES" sz="1600" b="0" dirty="0" err="1">
                <a:solidFill>
                  <a:schemeClr val="tx1"/>
                </a:solidFill>
                <a:latin typeface="Arial" pitchFamily="34" charset="0"/>
                <a:cs typeface="Arial" pitchFamily="34" charset="0"/>
              </a:rPr>
              <a:t>Waldir</a:t>
            </a:r>
            <a:r>
              <a:rPr lang="es-ES" sz="1600" b="0" dirty="0">
                <a:solidFill>
                  <a:schemeClr val="tx1"/>
                </a:solidFill>
                <a:latin typeface="Arial" pitchFamily="34" charset="0"/>
                <a:cs typeface="Arial" pitchFamily="34" charset="0"/>
              </a:rPr>
              <a:t> F., </a:t>
            </a:r>
            <a:r>
              <a:rPr lang="es-ES" sz="1600" b="0" i="1" dirty="0" err="1">
                <a:solidFill>
                  <a:schemeClr val="tx1"/>
                </a:solidFill>
                <a:latin typeface="Arial" pitchFamily="34" charset="0"/>
                <a:cs typeface="Arial" pitchFamily="34" charset="0"/>
              </a:rPr>
              <a:t>Utilizacao</a:t>
            </a:r>
            <a:r>
              <a:rPr lang="es-ES" sz="1600" b="0" i="1" dirty="0">
                <a:solidFill>
                  <a:schemeClr val="tx1"/>
                </a:solidFill>
                <a:latin typeface="Arial" pitchFamily="34" charset="0"/>
                <a:cs typeface="Arial" pitchFamily="34" charset="0"/>
              </a:rPr>
              <a:t> </a:t>
            </a:r>
            <a:r>
              <a:rPr lang="es-ES" sz="1600" b="0" i="1" dirty="0" err="1">
                <a:solidFill>
                  <a:schemeClr val="tx1"/>
                </a:solidFill>
                <a:latin typeface="Arial" pitchFamily="34" charset="0"/>
                <a:cs typeface="Arial" pitchFamily="34" charset="0"/>
              </a:rPr>
              <a:t>Egergetica</a:t>
            </a:r>
            <a:r>
              <a:rPr lang="es-ES" sz="1600" b="0" i="1" dirty="0">
                <a:solidFill>
                  <a:schemeClr val="tx1"/>
                </a:solidFill>
                <a:latin typeface="Arial" pitchFamily="34" charset="0"/>
                <a:cs typeface="Arial" pitchFamily="34" charset="0"/>
              </a:rPr>
              <a:t> De Residuos </a:t>
            </a:r>
            <a:r>
              <a:rPr lang="es-ES" sz="1600" b="0" i="1" dirty="0" err="1">
                <a:solidFill>
                  <a:schemeClr val="tx1"/>
                </a:solidFill>
                <a:latin typeface="Arial" pitchFamily="34" charset="0"/>
                <a:cs typeface="Arial" pitchFamily="34" charset="0"/>
              </a:rPr>
              <a:t>Vegetais</a:t>
            </a:r>
            <a:r>
              <a:rPr lang="es-ES" sz="1600" b="0" i="1" dirty="0">
                <a:solidFill>
                  <a:schemeClr val="tx1"/>
                </a:solidFill>
                <a:latin typeface="Arial" pitchFamily="34" charset="0"/>
                <a:cs typeface="Arial" pitchFamily="34" charset="0"/>
              </a:rPr>
              <a:t>, </a:t>
            </a:r>
            <a:r>
              <a:rPr lang="es-ES" sz="1600" b="0" dirty="0">
                <a:solidFill>
                  <a:schemeClr val="tx1"/>
                </a:solidFill>
                <a:latin typeface="Arial" pitchFamily="34" charset="0"/>
                <a:cs typeface="Arial" pitchFamily="34" charset="0"/>
              </a:rPr>
              <a:t>Editorial </a:t>
            </a:r>
            <a:r>
              <a:rPr lang="es-ES" sz="1600" b="0" dirty="0" err="1">
                <a:solidFill>
                  <a:schemeClr val="tx1"/>
                </a:solidFill>
                <a:latin typeface="Arial" pitchFamily="34" charset="0"/>
                <a:cs typeface="Arial" pitchFamily="34" charset="0"/>
              </a:rPr>
              <a:t>Ibama</a:t>
            </a:r>
            <a:r>
              <a:rPr lang="es-ES" sz="1600" b="0" dirty="0">
                <a:solidFill>
                  <a:schemeClr val="tx1"/>
                </a:solidFill>
                <a:latin typeface="Arial" pitchFamily="34" charset="0"/>
                <a:cs typeface="Arial" pitchFamily="34" charset="0"/>
              </a:rPr>
              <a:t>, Brasilia, 2003.</a:t>
            </a:r>
            <a:endParaRPr lang="es-EC" sz="1600" b="0" dirty="0">
              <a:solidFill>
                <a:schemeClr val="tx1"/>
              </a:solidFill>
              <a:latin typeface="Arial" pitchFamily="34" charset="0"/>
              <a:cs typeface="Arial" pitchFamily="34" charset="0"/>
            </a:endParaRPr>
          </a:p>
          <a:p>
            <a:pPr lvl="0" algn="just">
              <a:spcBef>
                <a:spcPts val="600"/>
              </a:spcBef>
            </a:pPr>
            <a:r>
              <a:rPr lang="en-US" sz="1600" b="0" dirty="0" smtClean="0">
                <a:solidFill>
                  <a:schemeClr val="tx1"/>
                </a:solidFill>
                <a:latin typeface="Arial" pitchFamily="34" charset="0"/>
                <a:cs typeface="Arial" pitchFamily="34" charset="0"/>
              </a:rPr>
              <a:t>18. </a:t>
            </a:r>
            <a:r>
              <a:rPr lang="es-ES" sz="1600" b="0" dirty="0">
                <a:solidFill>
                  <a:schemeClr val="tx1"/>
                </a:solidFill>
                <a:latin typeface="Arial" pitchFamily="34" charset="0"/>
                <a:cs typeface="Arial" pitchFamily="34" charset="0"/>
              </a:rPr>
              <a:t>Sardón J., </a:t>
            </a:r>
            <a:r>
              <a:rPr lang="es-ES" sz="1600" b="0" i="1" dirty="0">
                <a:solidFill>
                  <a:schemeClr val="tx1"/>
                </a:solidFill>
                <a:latin typeface="Arial" pitchFamily="34" charset="0"/>
                <a:cs typeface="Arial" pitchFamily="34" charset="0"/>
              </a:rPr>
              <a:t>Energías Renovables</a:t>
            </a:r>
            <a:r>
              <a:rPr lang="es-ES" sz="1600" b="0" dirty="0">
                <a:solidFill>
                  <a:schemeClr val="tx1"/>
                </a:solidFill>
                <a:latin typeface="Arial" pitchFamily="34" charset="0"/>
                <a:cs typeface="Arial" pitchFamily="34" charset="0"/>
              </a:rPr>
              <a:t>, Editorial Paraninfo, España 2003</a:t>
            </a:r>
            <a:r>
              <a:rPr lang="es-ES" sz="1600" b="0" dirty="0" smtClean="0">
                <a:solidFill>
                  <a:schemeClr val="tx1"/>
                </a:solidFill>
                <a:latin typeface="Arial" pitchFamily="34" charset="0"/>
                <a:cs typeface="Arial" pitchFamily="34" charset="0"/>
              </a:rPr>
              <a:t>.</a:t>
            </a:r>
          </a:p>
          <a:p>
            <a:pPr lvl="0" algn="just">
              <a:spcBef>
                <a:spcPts val="600"/>
              </a:spcBef>
            </a:pPr>
            <a:r>
              <a:rPr lang="es-ES" sz="1600" b="0" dirty="0" smtClean="0">
                <a:solidFill>
                  <a:schemeClr val="tx1"/>
                </a:solidFill>
                <a:latin typeface="Arial" pitchFamily="34" charset="0"/>
                <a:cs typeface="Arial" pitchFamily="34" charset="0"/>
              </a:rPr>
              <a:t>19. Gill </a:t>
            </a:r>
            <a:r>
              <a:rPr lang="es-ES" sz="1600" b="0" dirty="0">
                <a:solidFill>
                  <a:schemeClr val="tx1"/>
                </a:solidFill>
                <a:latin typeface="Arial" pitchFamily="34" charset="0"/>
                <a:cs typeface="Arial" pitchFamily="34" charset="0"/>
              </a:rPr>
              <a:t>G., </a:t>
            </a:r>
            <a:r>
              <a:rPr lang="es-ES" sz="1600" b="0" i="1" dirty="0">
                <a:solidFill>
                  <a:schemeClr val="tx1"/>
                </a:solidFill>
                <a:latin typeface="Arial" pitchFamily="34" charset="0"/>
                <a:cs typeface="Arial" pitchFamily="34" charset="0"/>
              </a:rPr>
              <a:t>Energías del Siglo XXI</a:t>
            </a:r>
            <a:r>
              <a:rPr lang="es-ES" sz="1600" b="0" dirty="0">
                <a:solidFill>
                  <a:schemeClr val="tx1"/>
                </a:solidFill>
                <a:latin typeface="Arial" pitchFamily="34" charset="0"/>
                <a:cs typeface="Arial" pitchFamily="34" charset="0"/>
              </a:rPr>
              <a:t>, Editorial Mandí-Prensa, España, </a:t>
            </a:r>
            <a:r>
              <a:rPr lang="es-ES" sz="1600" b="0" dirty="0" smtClean="0">
                <a:solidFill>
                  <a:schemeClr val="tx1"/>
                </a:solidFill>
                <a:latin typeface="Arial" pitchFamily="34" charset="0"/>
                <a:cs typeface="Arial" pitchFamily="34" charset="0"/>
              </a:rPr>
              <a:t>2008.</a:t>
            </a:r>
          </a:p>
          <a:p>
            <a:pPr lvl="0" algn="just">
              <a:spcBef>
                <a:spcPts val="600"/>
              </a:spcBef>
            </a:pPr>
            <a:r>
              <a:rPr lang="es-ES" sz="1600" b="0" dirty="0" smtClean="0">
                <a:solidFill>
                  <a:schemeClr val="tx1"/>
                </a:solidFill>
                <a:latin typeface="Arial" pitchFamily="34" charset="0"/>
                <a:cs typeface="Arial" pitchFamily="34" charset="0"/>
              </a:rPr>
              <a:t>20. </a:t>
            </a:r>
            <a:r>
              <a:rPr lang="en-US" sz="1600" b="0" dirty="0" err="1" smtClean="0">
                <a:solidFill>
                  <a:schemeClr val="tx1"/>
                </a:solidFill>
                <a:latin typeface="Arial" pitchFamily="34" charset="0"/>
                <a:cs typeface="Arial" pitchFamily="34" charset="0"/>
              </a:rPr>
              <a:t>Hinrichs</a:t>
            </a:r>
            <a:r>
              <a:rPr lang="en-US" sz="1600" b="0" dirty="0" smtClean="0">
                <a:solidFill>
                  <a:schemeClr val="tx1"/>
                </a:solidFill>
                <a:latin typeface="Arial" pitchFamily="34" charset="0"/>
                <a:cs typeface="Arial" pitchFamily="34" charset="0"/>
              </a:rPr>
              <a:t> </a:t>
            </a:r>
            <a:r>
              <a:rPr lang="en-US" sz="1600" b="0" dirty="0">
                <a:solidFill>
                  <a:schemeClr val="tx1"/>
                </a:solidFill>
                <a:latin typeface="Arial" pitchFamily="34" charset="0"/>
                <a:cs typeface="Arial" pitchFamily="34" charset="0"/>
              </a:rPr>
              <a:t>R., </a:t>
            </a:r>
            <a:r>
              <a:rPr lang="en-US" sz="1600" b="0" dirty="0" err="1">
                <a:solidFill>
                  <a:schemeClr val="tx1"/>
                </a:solidFill>
                <a:latin typeface="Arial" pitchFamily="34" charset="0"/>
                <a:cs typeface="Arial" pitchFamily="34" charset="0"/>
              </a:rPr>
              <a:t>Kleinbach</a:t>
            </a:r>
            <a:r>
              <a:rPr lang="en-US" sz="1600" b="0" dirty="0">
                <a:solidFill>
                  <a:schemeClr val="tx1"/>
                </a:solidFill>
                <a:latin typeface="Arial" pitchFamily="34" charset="0"/>
                <a:cs typeface="Arial" pitchFamily="34" charset="0"/>
              </a:rPr>
              <a:t>., </a:t>
            </a:r>
            <a:r>
              <a:rPr lang="en-US" sz="1600" b="0" i="1" dirty="0">
                <a:solidFill>
                  <a:schemeClr val="tx1"/>
                </a:solidFill>
                <a:latin typeface="Arial" pitchFamily="34" charset="0"/>
                <a:cs typeface="Arial" pitchFamily="34" charset="0"/>
              </a:rPr>
              <a:t>Energy</a:t>
            </a:r>
            <a:r>
              <a:rPr lang="en-US" sz="1600" b="0" dirty="0">
                <a:solidFill>
                  <a:schemeClr val="tx1"/>
                </a:solidFill>
                <a:latin typeface="Arial" pitchFamily="34" charset="0"/>
                <a:cs typeface="Arial" pitchFamily="34" charset="0"/>
              </a:rPr>
              <a:t>., Editorial Thomson, Australia, 2006</a:t>
            </a:r>
            <a:r>
              <a:rPr lang="en-US" sz="1600" b="0" dirty="0" smtClean="0">
                <a:solidFill>
                  <a:schemeClr val="tx1"/>
                </a:solidFill>
                <a:latin typeface="Arial" pitchFamily="34" charset="0"/>
                <a:cs typeface="Arial" pitchFamily="34" charset="0"/>
              </a:rPr>
              <a:t>.</a:t>
            </a:r>
            <a:endParaRPr lang="es-ES" sz="1600" b="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dirty="0">
                <a:solidFill>
                  <a:srgbClr val="00B050"/>
                </a:solidFill>
                <a:latin typeface="Arial" charset="0"/>
                <a:hlinkClick r:id="rId3" action="ppaction://hlinkpres?slideindex=1&amp;slidetitle="/>
              </a:rPr>
              <a:t>ESPE</a:t>
            </a:r>
            <a:endParaRPr lang="es-ES" sz="1600" dirty="0">
              <a:solidFill>
                <a:srgbClr val="00B050"/>
              </a:solidFill>
              <a:latin typeface="Arial" charset="0"/>
            </a:endParaRPr>
          </a:p>
        </p:txBody>
      </p:sp>
      <p:sp>
        <p:nvSpPr>
          <p:cNvPr id="3072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30725"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dirty="0" smtClean="0">
                <a:latin typeface="Arial" charset="0"/>
              </a:rPr>
              <a:t>PREGUNTAS</a:t>
            </a:r>
            <a:endParaRPr lang="es-ES" sz="2400" dirty="0">
              <a:latin typeface="Arial" charset="0"/>
            </a:endParaRPr>
          </a:p>
        </p:txBody>
      </p:sp>
      <p:pic>
        <p:nvPicPr>
          <p:cNvPr id="38914" name="Picture 2" descr="C:\Users\Luis\Documents\TESIS M\FOTOGRAFIAS\LUIS TIPANLUISA\4SistemaDeCombustionDeCascarillaDeArroz.JPG">
            <a:hlinkClick r:id="rId4" action="ppaction://hlinkpres?slideindex=1&amp;slidetitle="/>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2432" y="1988840"/>
            <a:ext cx="4992556"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409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6"/>
          <p:cNvSpPr txBox="1">
            <a:spLocks noChangeArrowheads="1"/>
          </p:cNvSpPr>
          <p:nvPr/>
        </p:nvSpPr>
        <p:spPr bwMode="auto">
          <a:xfrm>
            <a:off x="1692275" y="2565400"/>
            <a:ext cx="586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dirty="0">
                <a:latin typeface="Arial" pitchFamily="34" charset="0"/>
                <a:cs typeface="Arial" pitchFamily="34" charset="0"/>
              </a:rPr>
              <a:t>GRACIAS POR SU ATENCIÓN</a:t>
            </a:r>
          </a:p>
        </p:txBody>
      </p:sp>
      <p:sp>
        <p:nvSpPr>
          <p:cNvPr id="31748" name="Text Box 8"/>
          <p:cNvSpPr txBox="1">
            <a:spLocks noChangeArrowheads="1"/>
          </p:cNvSpPr>
          <p:nvPr/>
        </p:nvSpPr>
        <p:spPr bwMode="auto">
          <a:xfrm>
            <a:off x="1258888" y="3802063"/>
            <a:ext cx="6624637"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b="0" dirty="0">
                <a:solidFill>
                  <a:schemeClr val="tx1"/>
                </a:solidFill>
                <a:latin typeface="Arial" pitchFamily="34" charset="0"/>
                <a:cs typeface="Arial" pitchFamily="34" charset="0"/>
              </a:rPr>
              <a:t>LUIS EDUARDO TIPANLUISA S.</a:t>
            </a:r>
          </a:p>
          <a:p>
            <a:pPr eaLnBrk="1" hangingPunct="1"/>
            <a:r>
              <a:rPr lang="es-ES" sz="1600" dirty="0">
                <a:solidFill>
                  <a:srgbClr val="FF0000"/>
                </a:solidFill>
                <a:latin typeface="Arial" pitchFamily="34" charset="0"/>
                <a:cs typeface="Arial" pitchFamily="34" charset="0"/>
              </a:rPr>
              <a:t>tipanluisal@hotmail.com</a:t>
            </a:r>
          </a:p>
          <a:p>
            <a:pPr eaLnBrk="1" hangingPunct="1"/>
            <a:r>
              <a:rPr lang="es-ES" sz="1600" b="0" dirty="0">
                <a:solidFill>
                  <a:schemeClr val="tx1"/>
                </a:solidFill>
                <a:latin typeface="Arial" pitchFamily="34" charset="0"/>
                <a:cs typeface="Arial" pitchFamily="34" charset="0"/>
              </a:rPr>
              <a:t>Teléfono: +593 089 904 937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8"/>
          <p:cNvSpPr txBox="1">
            <a:spLocks noChangeArrowheads="1"/>
          </p:cNvSpPr>
          <p:nvPr/>
        </p:nvSpPr>
        <p:spPr bwMode="auto">
          <a:xfrm>
            <a:off x="1055688" y="1579289"/>
            <a:ext cx="7072312" cy="3270126"/>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r>
              <a:rPr lang="es-ES" sz="2000" b="0" dirty="0">
                <a:solidFill>
                  <a:schemeClr val="tx1"/>
                </a:solidFill>
                <a:latin typeface="Arial" charset="0"/>
                <a:cs typeface="Arial" charset="0"/>
              </a:rPr>
              <a:t>En el Ecuador el </a:t>
            </a:r>
            <a:r>
              <a:rPr lang="es-ES" sz="2000" b="0" dirty="0" smtClean="0">
                <a:solidFill>
                  <a:schemeClr val="tx1"/>
                </a:solidFill>
                <a:latin typeface="Arial" charset="0"/>
                <a:cs typeface="Arial" charset="0"/>
              </a:rPr>
              <a:t>área de cultivo </a:t>
            </a:r>
            <a:r>
              <a:rPr lang="es-ES" sz="2000" b="0" dirty="0">
                <a:solidFill>
                  <a:schemeClr val="tx1"/>
                </a:solidFill>
                <a:latin typeface="Arial" charset="0"/>
                <a:cs typeface="Arial" charset="0"/>
              </a:rPr>
              <a:t>de arroz </a:t>
            </a:r>
            <a:r>
              <a:rPr lang="es-ES" sz="2000" b="0" dirty="0" smtClean="0">
                <a:solidFill>
                  <a:schemeClr val="tx1"/>
                </a:solidFill>
                <a:latin typeface="Arial" charset="0"/>
                <a:cs typeface="Arial" charset="0"/>
              </a:rPr>
              <a:t>se </a:t>
            </a:r>
            <a:r>
              <a:rPr lang="es-ES" sz="2000" b="0" dirty="0">
                <a:solidFill>
                  <a:schemeClr val="tx1"/>
                </a:solidFill>
                <a:latin typeface="Arial" charset="0"/>
                <a:cs typeface="Arial" charset="0"/>
              </a:rPr>
              <a:t>aproxima a las 400000 hectáreas, como por su valor alimenticio y por aporte de divisas que genera (60 millones de dólares al año). Se lo siembra mayormente en las provincias del Guayas y Los Ríos, en menor proporción en las provincias Manabí, El Oro, Cañar, Loja. El consumo por persona por año es de 43 Kg de arroz </a:t>
            </a:r>
            <a:r>
              <a:rPr lang="es-ES" sz="2000" b="0" dirty="0" smtClean="0">
                <a:solidFill>
                  <a:schemeClr val="tx1"/>
                </a:solidFill>
                <a:latin typeface="Arial" charset="0"/>
                <a:cs typeface="Arial" charset="0"/>
              </a:rPr>
              <a:t>blanco [1].</a:t>
            </a:r>
            <a:endParaRPr lang="es-EC" sz="2000" b="0" dirty="0">
              <a:solidFill>
                <a:schemeClr val="tx1"/>
              </a:solidFill>
              <a:latin typeface="Arial" charset="0"/>
              <a:cs typeface="Arial" charset="0"/>
            </a:endParaRPr>
          </a:p>
          <a:p>
            <a:pPr algn="just"/>
            <a:r>
              <a:rPr lang="es-ES" sz="2000" b="0" dirty="0">
                <a:solidFill>
                  <a:schemeClr val="tx1"/>
                </a:solidFill>
                <a:latin typeface="Arial" charset="0"/>
                <a:cs typeface="Arial" charset="0"/>
              </a:rPr>
              <a:t>Dentro de la Comunidad Andina, el Ecuador es el país con mayor superficie sembrada de este </a:t>
            </a:r>
            <a:r>
              <a:rPr lang="es-ES" sz="2000" b="0" dirty="0" smtClean="0">
                <a:solidFill>
                  <a:schemeClr val="tx1"/>
                </a:solidFill>
                <a:latin typeface="Arial" charset="0"/>
                <a:cs typeface="Arial" charset="0"/>
              </a:rPr>
              <a:t>cultivo[2].</a:t>
            </a:r>
            <a:r>
              <a:rPr lang="es-EC" sz="2000" b="0" dirty="0" smtClean="0">
                <a:solidFill>
                  <a:schemeClr val="tx1"/>
                </a:solidFill>
                <a:latin typeface="Arial" charset="0"/>
                <a:cs typeface="Arial" charset="0"/>
              </a:rPr>
              <a:t> </a:t>
            </a:r>
            <a:endParaRPr lang="es-EC" sz="2000" b="0" dirty="0">
              <a:solidFill>
                <a:schemeClr val="tx1"/>
              </a:solidFill>
              <a:latin typeface="Arial" charset="0"/>
              <a:cs typeface="Arial" charset="0"/>
            </a:endParaRPr>
          </a:p>
          <a:p>
            <a:pPr algn="just"/>
            <a:endParaRPr lang="es-MX" sz="1100" b="0" dirty="0">
              <a:solidFill>
                <a:schemeClr val="tx1"/>
              </a:solidFill>
              <a:latin typeface="Arial" charset="0"/>
              <a:cs typeface="Arial" charset="0"/>
            </a:endParaRPr>
          </a:p>
        </p:txBody>
      </p:sp>
      <p:pic>
        <p:nvPicPr>
          <p:cNvPr id="6147"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6149"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6150"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1. ANTECEDENTES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609600" y="1676400"/>
            <a:ext cx="792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0"/>
              </a:spcBef>
            </a:pPr>
            <a:r>
              <a:rPr lang="es-ES" sz="2000" b="0">
                <a:solidFill>
                  <a:schemeClr val="tx1"/>
                </a:solidFill>
                <a:latin typeface="Arial" charset="0"/>
                <a:cs typeface="Times New Roman" pitchFamily="18" charset="0"/>
              </a:rPr>
              <a:t>	</a:t>
            </a:r>
            <a:endParaRPr lang="es-ES" sz="2000" b="0">
              <a:solidFill>
                <a:schemeClr val="tx1"/>
              </a:solidFill>
              <a:latin typeface="Arial" charset="0"/>
            </a:endParaRPr>
          </a:p>
        </p:txBody>
      </p:sp>
      <p:sp>
        <p:nvSpPr>
          <p:cNvPr id="7171" name="Rectangle 11"/>
          <p:cNvSpPr>
            <a:spLocks noChangeArrowheads="1"/>
          </p:cNvSpPr>
          <p:nvPr/>
        </p:nvSpPr>
        <p:spPr bwMode="auto">
          <a:xfrm>
            <a:off x="1054100" y="1588616"/>
            <a:ext cx="7072313"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s-MX" sz="2000" b="0" dirty="0">
                <a:solidFill>
                  <a:schemeClr val="tx1"/>
                </a:solidFill>
                <a:latin typeface="Arial" charset="0"/>
                <a:cs typeface="Arial" charset="0"/>
              </a:rPr>
              <a:t>No existen </a:t>
            </a:r>
            <a:r>
              <a:rPr lang="es-MX" sz="2000" b="0" dirty="0" smtClean="0">
                <a:solidFill>
                  <a:schemeClr val="tx1"/>
                </a:solidFill>
                <a:latin typeface="Arial" charset="0"/>
                <a:cs typeface="Arial" charset="0"/>
              </a:rPr>
              <a:t>parámetros apropiados para el aprovechamiento energético de la cascarilla de arroz, es decir, temperaturas de proceso, flujos de aire y alimentación del combustible.</a:t>
            </a:r>
          </a:p>
          <a:p>
            <a:pPr algn="just"/>
            <a:r>
              <a:rPr lang="es-MX" sz="2000" b="0" dirty="0" smtClean="0">
                <a:solidFill>
                  <a:schemeClr val="tx1"/>
                </a:solidFill>
                <a:latin typeface="Arial" charset="0"/>
                <a:cs typeface="Arial" charset="0"/>
              </a:rPr>
              <a:t>Sin embargo en el país en algunas </a:t>
            </a:r>
            <a:r>
              <a:rPr lang="es-MX" sz="2000" b="0" dirty="0" err="1" smtClean="0">
                <a:solidFill>
                  <a:schemeClr val="tx1"/>
                </a:solidFill>
                <a:latin typeface="Arial" charset="0"/>
                <a:cs typeface="Arial" charset="0"/>
              </a:rPr>
              <a:t>piladoras</a:t>
            </a:r>
            <a:r>
              <a:rPr lang="es-MX" sz="2000" b="0" dirty="0" smtClean="0">
                <a:solidFill>
                  <a:schemeClr val="tx1"/>
                </a:solidFill>
                <a:latin typeface="Arial" charset="0"/>
                <a:cs typeface="Arial" charset="0"/>
              </a:rPr>
              <a:t> se quema este residuo en procesos de secado de: </a:t>
            </a:r>
            <a:r>
              <a:rPr lang="es-MX" sz="2000" b="0" dirty="0" err="1" smtClean="0">
                <a:solidFill>
                  <a:schemeClr val="tx1"/>
                </a:solidFill>
                <a:latin typeface="Arial" charset="0"/>
                <a:cs typeface="Arial" charset="0"/>
              </a:rPr>
              <a:t>morochillo</a:t>
            </a:r>
            <a:r>
              <a:rPr lang="es-MX" sz="2000" b="0" dirty="0" smtClean="0">
                <a:solidFill>
                  <a:schemeClr val="tx1"/>
                </a:solidFill>
                <a:latin typeface="Arial" charset="0"/>
                <a:cs typeface="Arial" charset="0"/>
              </a:rPr>
              <a:t>, maíz, café, arroz, en los cuales no se obtienen resultados satisfactorios por el tiempo de duración del secado y contaminación ambiental. Ante esta situación, en el presente proyecto se determinan las condiciones optimas para lograr una mejora sustancial en la combustión eficiente de la cascarilla de arroz.</a:t>
            </a:r>
            <a:endParaRPr lang="es-ES" sz="1600" b="0" dirty="0">
              <a:solidFill>
                <a:schemeClr val="tx1"/>
              </a:solidFill>
              <a:latin typeface="Arial" charset="0"/>
              <a:cs typeface="Arial" charset="0"/>
            </a:endParaRPr>
          </a:p>
        </p:txBody>
      </p:sp>
      <p:pic>
        <p:nvPicPr>
          <p:cNvPr id="7172"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717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7175"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2. DEFINICIÓN DEL PROBLEMA</a:t>
            </a:r>
          </a:p>
        </p:txBody>
      </p:sp>
      <p:pic>
        <p:nvPicPr>
          <p:cNvPr id="8" name="Picture 3" descr="C:\Users\Luis\Pictures\Piladora Villares Wilo 24092011\24092011567.jpg">
            <a:hlinkClick r:id="rId3" action="ppaction://hlinkpres?slideindex=1&amp;slidetit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5060387"/>
            <a:ext cx="2863048" cy="16089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1081088" y="1663700"/>
            <a:ext cx="7037387"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just"/>
            <a:r>
              <a:rPr lang="es-MX" sz="2000" b="0">
                <a:solidFill>
                  <a:schemeClr val="tx1"/>
                </a:solidFill>
                <a:latin typeface="Arial" charset="0"/>
                <a:cs typeface="Arial" charset="0"/>
              </a:rPr>
              <a:t>Caracterización de los productos de combustión de la cascarilla de arroz utilizando un sistema térmico con capacidad de 60000 Kcal/h.</a:t>
            </a:r>
            <a:r>
              <a:rPr lang="es-ES_tradnl" sz="2000" b="0">
                <a:solidFill>
                  <a:schemeClr val="tx1"/>
                </a:solidFill>
                <a:latin typeface="Arial" charset="0"/>
              </a:rPr>
              <a:t>   </a:t>
            </a:r>
            <a:endParaRPr lang="es-ES" sz="2000" b="0">
              <a:solidFill>
                <a:schemeClr val="tx1"/>
              </a:solidFill>
              <a:latin typeface="Arial" charset="0"/>
            </a:endParaRPr>
          </a:p>
        </p:txBody>
      </p:sp>
      <p:pic>
        <p:nvPicPr>
          <p:cNvPr id="8195"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8197"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8198"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3. OBJETIVO GENERAL</a:t>
            </a:r>
          </a:p>
        </p:txBody>
      </p:sp>
      <p:pic>
        <p:nvPicPr>
          <p:cNvPr id="81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2924175"/>
            <a:ext cx="2590800" cy="346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3"/>
          <p:cNvSpPr txBox="1">
            <a:spLocks noChangeArrowheads="1"/>
          </p:cNvSpPr>
          <p:nvPr/>
        </p:nvSpPr>
        <p:spPr bwMode="auto">
          <a:xfrm>
            <a:off x="971550" y="1508125"/>
            <a:ext cx="70564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l" eaLnBrk="1" hangingPunct="1"/>
            <a:r>
              <a:rPr lang="es-ES" sz="1800" dirty="0">
                <a:solidFill>
                  <a:schemeClr val="tx1"/>
                </a:solidFill>
                <a:latin typeface="Arial" charset="0"/>
              </a:rPr>
              <a:t>Ecuación estequiométrica de combustión de Biomasa</a:t>
            </a:r>
            <a:endParaRPr lang="es-ES" sz="1800" dirty="0">
              <a:latin typeface="Arial" charset="0"/>
            </a:endParaRPr>
          </a:p>
        </p:txBody>
      </p:sp>
      <p:sp>
        <p:nvSpPr>
          <p:cNvPr id="9219" name="Rectangle 24"/>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C"/>
          </a:p>
        </p:txBody>
      </p:sp>
      <p:sp>
        <p:nvSpPr>
          <p:cNvPr id="9220" name="Text Box 26"/>
          <p:cNvSpPr txBox="1">
            <a:spLocks noChangeArrowheads="1"/>
          </p:cNvSpPr>
          <p:nvPr/>
        </p:nvSpPr>
        <p:spPr bwMode="auto">
          <a:xfrm>
            <a:off x="1042988" y="3594100"/>
            <a:ext cx="655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l" eaLnBrk="1" hangingPunct="1"/>
            <a:r>
              <a:rPr lang="es-ES" sz="1800" dirty="0">
                <a:solidFill>
                  <a:schemeClr val="tx1"/>
                </a:solidFill>
                <a:latin typeface="Arial" charset="0"/>
              </a:rPr>
              <a:t>Contenido de Humedad</a:t>
            </a:r>
          </a:p>
        </p:txBody>
      </p:sp>
      <p:sp>
        <p:nvSpPr>
          <p:cNvPr id="9222" name="Text Box 33"/>
          <p:cNvSpPr txBox="1">
            <a:spLocks noChangeArrowheads="1"/>
          </p:cNvSpPr>
          <p:nvPr/>
        </p:nvSpPr>
        <p:spPr bwMode="auto">
          <a:xfrm>
            <a:off x="7812088" y="2205038"/>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(1)</a:t>
            </a:r>
          </a:p>
        </p:txBody>
      </p:sp>
      <p:pic>
        <p:nvPicPr>
          <p:cNvPr id="9223" name="Picture 7" descr="ES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
        <p:nvSpPr>
          <p:cNvPr id="9225"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9226" name="Text Box 2"/>
          <p:cNvSpPr txBox="1">
            <a:spLocks noChangeArrowheads="1"/>
          </p:cNvSpPr>
          <p:nvPr/>
        </p:nvSpPr>
        <p:spPr bwMode="auto">
          <a:xfrm>
            <a:off x="1116013" y="685800"/>
            <a:ext cx="69469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400">
                <a:latin typeface="Arial" charset="0"/>
              </a:rPr>
              <a:t>4. FUNDAMENTOS TEÓRICOS</a:t>
            </a:r>
          </a:p>
        </p:txBody>
      </p:sp>
      <p:sp>
        <p:nvSpPr>
          <p:cNvPr id="2" name="1 Rectángulo"/>
          <p:cNvSpPr>
            <a:spLocks noRot="1" noChangeAspect="1" noMove="1" noResize="1" noEditPoints="1" noAdjustHandles="1" noChangeArrowheads="1" noChangeShapeType="1" noTextEdit="1"/>
          </p:cNvSpPr>
          <p:nvPr/>
        </p:nvSpPr>
        <p:spPr>
          <a:xfrm>
            <a:off x="899592" y="2132856"/>
            <a:ext cx="6984776" cy="490391"/>
          </a:xfrm>
          <a:prstGeom prst="rect">
            <a:avLst/>
          </a:prstGeom>
          <a:blipFill rotWithShape="1">
            <a:blip r:embed="rId3"/>
            <a:stretch>
              <a:fillRect t="-38750" b="-55000"/>
            </a:stretch>
          </a:blipFill>
        </p:spPr>
        <p:txBody>
          <a:bodyPr/>
          <a:lstStyle/>
          <a:p>
            <a:r>
              <a:rPr lang="es-EC">
                <a:noFill/>
              </a:rPr>
              <a:t> </a:t>
            </a:r>
          </a:p>
        </p:txBody>
      </p:sp>
      <p:sp>
        <p:nvSpPr>
          <p:cNvPr id="9228" name="Text Box 34"/>
          <p:cNvSpPr txBox="1">
            <a:spLocks noChangeArrowheads="1"/>
          </p:cNvSpPr>
          <p:nvPr/>
        </p:nvSpPr>
        <p:spPr bwMode="auto">
          <a:xfrm>
            <a:off x="899592" y="2565400"/>
            <a:ext cx="7001396"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accent2"/>
                </a:solidFill>
                <a:latin typeface="Times New Roman" pitchFamily="18" charset="0"/>
              </a:defRPr>
            </a:lvl1pPr>
            <a:lvl2pPr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algn="l" eaLnBrk="1" hangingPunct="1">
              <a:spcBef>
                <a:spcPct val="0"/>
              </a:spcBef>
            </a:pPr>
            <a:r>
              <a:rPr lang="es-EC" sz="1400" b="0" dirty="0">
                <a:solidFill>
                  <a:schemeClr val="tx1"/>
                </a:solidFill>
                <a:latin typeface="Arial" pitchFamily="34" charset="0"/>
                <a:cs typeface="Arial" pitchFamily="34" charset="0"/>
              </a:rPr>
              <a:t>Materia Orgánica           </a:t>
            </a:r>
            <a:r>
              <a:rPr lang="es-EC" sz="1400" b="0" dirty="0" smtClean="0">
                <a:solidFill>
                  <a:schemeClr val="tx1"/>
                </a:solidFill>
                <a:latin typeface="Arial" pitchFamily="34" charset="0"/>
                <a:cs typeface="Arial" pitchFamily="34" charset="0"/>
              </a:rPr>
              <a:t>   Aire            Dióxido</a:t>
            </a:r>
            <a:r>
              <a:rPr lang="es-EC" sz="1400" b="0" dirty="0">
                <a:solidFill>
                  <a:schemeClr val="tx1"/>
                </a:solidFill>
                <a:latin typeface="Arial" pitchFamily="34" charset="0"/>
                <a:cs typeface="Arial" pitchFamily="34" charset="0"/>
              </a:rPr>
              <a:t>	        </a:t>
            </a:r>
            <a:r>
              <a:rPr lang="es-EC" sz="1400" b="0" dirty="0" smtClean="0">
                <a:solidFill>
                  <a:schemeClr val="tx1"/>
                </a:solidFill>
                <a:latin typeface="Arial" pitchFamily="34" charset="0"/>
                <a:cs typeface="Arial" pitchFamily="34" charset="0"/>
              </a:rPr>
              <a:t>   Agua               Óxidos </a:t>
            </a:r>
            <a:r>
              <a:rPr lang="es-EC" sz="1400" b="0" dirty="0">
                <a:solidFill>
                  <a:schemeClr val="tx1"/>
                </a:solidFill>
                <a:latin typeface="Arial" pitchFamily="34" charset="0"/>
                <a:cs typeface="Arial" pitchFamily="34" charset="0"/>
              </a:rPr>
              <a:t>de azufre</a:t>
            </a:r>
          </a:p>
          <a:p>
            <a:pPr algn="l" eaLnBrk="1" hangingPunct="1">
              <a:spcBef>
                <a:spcPct val="0"/>
              </a:spcBef>
            </a:pPr>
            <a:r>
              <a:rPr lang="es-EC" sz="1400" b="0" dirty="0" smtClean="0">
                <a:solidFill>
                  <a:schemeClr val="tx1"/>
                </a:solidFill>
                <a:latin typeface="Arial" pitchFamily="34" charset="0"/>
                <a:cs typeface="Arial" pitchFamily="34" charset="0"/>
              </a:rPr>
              <a:t>Combustible</a:t>
            </a:r>
            <a:r>
              <a:rPr lang="es-EC" sz="1400" b="0" dirty="0">
                <a:solidFill>
                  <a:schemeClr val="tx1"/>
                </a:solidFill>
                <a:latin typeface="Arial" pitchFamily="34" charset="0"/>
                <a:cs typeface="Arial" pitchFamily="34" charset="0"/>
              </a:rPr>
              <a:t> </a:t>
            </a:r>
            <a:r>
              <a:rPr lang="es-EC" sz="1400" b="0" dirty="0" smtClean="0">
                <a:solidFill>
                  <a:schemeClr val="tx1"/>
                </a:solidFill>
                <a:latin typeface="Arial" pitchFamily="34" charset="0"/>
                <a:cs typeface="Arial" pitchFamily="34" charset="0"/>
              </a:rPr>
              <a:t>                Oxígeno      de </a:t>
            </a:r>
            <a:r>
              <a:rPr lang="es-EC" sz="1400" b="0" dirty="0">
                <a:solidFill>
                  <a:schemeClr val="tx1"/>
                </a:solidFill>
                <a:latin typeface="Arial" pitchFamily="34" charset="0"/>
                <a:cs typeface="Arial" pitchFamily="34" charset="0"/>
              </a:rPr>
              <a:t>carbono		</a:t>
            </a:r>
            <a:r>
              <a:rPr lang="es-EC" sz="1400" b="0" dirty="0" smtClean="0">
                <a:solidFill>
                  <a:schemeClr val="tx1"/>
                </a:solidFill>
                <a:latin typeface="Arial" pitchFamily="34" charset="0"/>
                <a:cs typeface="Arial" pitchFamily="34" charset="0"/>
              </a:rPr>
              <a:t>y </a:t>
            </a:r>
            <a:r>
              <a:rPr lang="es-EC" sz="1400" b="0" dirty="0">
                <a:solidFill>
                  <a:schemeClr val="tx1"/>
                </a:solidFill>
                <a:latin typeface="Arial" pitchFamily="34" charset="0"/>
                <a:cs typeface="Arial" pitchFamily="34" charset="0"/>
              </a:rPr>
              <a:t>nitrógeno</a:t>
            </a:r>
          </a:p>
          <a:p>
            <a:pPr lvl="1" algn="l" eaLnBrk="1" hangingPunct="1">
              <a:spcBef>
                <a:spcPct val="0"/>
              </a:spcBef>
            </a:pPr>
            <a:r>
              <a:rPr lang="es-EC" sz="1400" b="0" dirty="0">
                <a:solidFill>
                  <a:schemeClr val="tx1"/>
                </a:solidFill>
                <a:latin typeface="Arial" pitchFamily="34" charset="0"/>
                <a:cs typeface="Arial" pitchFamily="34" charset="0"/>
              </a:rPr>
              <a:t>	           </a:t>
            </a:r>
            <a:r>
              <a:rPr lang="es-EC" sz="1400" b="0" dirty="0" smtClean="0">
                <a:solidFill>
                  <a:schemeClr val="tx1"/>
                </a:solidFill>
                <a:latin typeface="Arial" pitchFamily="34" charset="0"/>
                <a:cs typeface="Arial" pitchFamily="34" charset="0"/>
              </a:rPr>
              <a:t>    Comburente</a:t>
            </a:r>
            <a:endParaRPr lang="es-EC" sz="1400" dirty="0">
              <a:solidFill>
                <a:schemeClr val="tx1"/>
              </a:solidFill>
              <a:latin typeface="Arial" pitchFamily="34" charset="0"/>
              <a:cs typeface="Arial" pitchFamily="34" charset="0"/>
            </a:endParaRPr>
          </a:p>
        </p:txBody>
      </p:sp>
      <p:sp>
        <p:nvSpPr>
          <p:cNvPr id="7" name="6 Rectángulo"/>
          <p:cNvSpPr>
            <a:spLocks noRot="1" noChangeAspect="1" noMove="1" noResize="1" noEditPoints="1" noAdjustHandles="1" noChangeArrowheads="1" noChangeShapeType="1" noTextEdit="1"/>
          </p:cNvSpPr>
          <p:nvPr/>
        </p:nvSpPr>
        <p:spPr>
          <a:xfrm>
            <a:off x="2483768" y="4148835"/>
            <a:ext cx="2356158" cy="720325"/>
          </a:xfrm>
          <a:prstGeom prst="rect">
            <a:avLst/>
          </a:prstGeom>
          <a:blipFill rotWithShape="1">
            <a:blip r:embed="rId4"/>
            <a:stretch>
              <a:fillRect/>
            </a:stretch>
          </a:blipFill>
        </p:spPr>
        <p:txBody>
          <a:bodyPr/>
          <a:lstStyle/>
          <a:p>
            <a:r>
              <a:rPr lang="es-EC">
                <a:noFill/>
              </a:rPr>
              <a:t> </a:t>
            </a:r>
          </a:p>
        </p:txBody>
      </p:sp>
      <p:sp>
        <p:nvSpPr>
          <p:cNvPr id="9230" name="Text Box 33"/>
          <p:cNvSpPr txBox="1">
            <a:spLocks noChangeArrowheads="1"/>
          </p:cNvSpPr>
          <p:nvPr/>
        </p:nvSpPr>
        <p:spPr bwMode="auto">
          <a:xfrm>
            <a:off x="7812088" y="4365625"/>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(2)</a:t>
            </a:r>
          </a:p>
        </p:txBody>
      </p:sp>
      <p:sp>
        <p:nvSpPr>
          <p:cNvPr id="9231" name="Text Box 33"/>
          <p:cNvSpPr txBox="1">
            <a:spLocks noChangeArrowheads="1"/>
          </p:cNvSpPr>
          <p:nvPr/>
        </p:nvSpPr>
        <p:spPr bwMode="auto">
          <a:xfrm>
            <a:off x="7812088" y="5373688"/>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(3)</a:t>
            </a:r>
          </a:p>
        </p:txBody>
      </p:sp>
      <p:sp>
        <p:nvSpPr>
          <p:cNvPr id="8" name="7 Rectángulo"/>
          <p:cNvSpPr>
            <a:spLocks noRot="1" noChangeAspect="1" noMove="1" noResize="1" noEditPoints="1" noAdjustHandles="1" noChangeArrowheads="1" noChangeShapeType="1" noTextEdit="1"/>
          </p:cNvSpPr>
          <p:nvPr/>
        </p:nvSpPr>
        <p:spPr>
          <a:xfrm>
            <a:off x="2483768" y="5156882"/>
            <a:ext cx="2414892" cy="720390"/>
          </a:xfrm>
          <a:prstGeom prst="rect">
            <a:avLst/>
          </a:prstGeom>
          <a:blipFill rotWithShape="1">
            <a:blip r:embed="rId5"/>
            <a:stretch>
              <a:fillRect/>
            </a:stretch>
          </a:blipFill>
        </p:spPr>
        <p:txBody>
          <a:bodyPr/>
          <a:lstStyle/>
          <a:p>
            <a:r>
              <a:rPr lang="es-EC">
                <a:noFill/>
              </a:rPr>
              <a:t> </a:t>
            </a:r>
          </a:p>
        </p:txBody>
      </p:sp>
      <p:sp>
        <p:nvSpPr>
          <p:cNvPr id="9233" name="8 Rectángulo"/>
          <p:cNvSpPr>
            <a:spLocks noChangeArrowheads="1"/>
          </p:cNvSpPr>
          <p:nvPr/>
        </p:nvSpPr>
        <p:spPr bwMode="auto">
          <a:xfrm>
            <a:off x="5026025" y="4354513"/>
            <a:ext cx="1751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l">
              <a:spcBef>
                <a:spcPct val="0"/>
              </a:spcBef>
            </a:pPr>
            <a:r>
              <a:rPr lang="es-EC" sz="1400" b="0" dirty="0">
                <a:solidFill>
                  <a:schemeClr val="tx1"/>
                </a:solidFill>
                <a:latin typeface="Arial" charset="0"/>
                <a:cs typeface="Arial" charset="0"/>
              </a:rPr>
              <a:t>Base húmeda</a:t>
            </a:r>
            <a:endParaRPr lang="es-EC" sz="1400" dirty="0">
              <a:solidFill>
                <a:schemeClr val="tx1"/>
              </a:solidFill>
              <a:latin typeface="Arial" charset="0"/>
              <a:cs typeface="Arial" charset="0"/>
            </a:endParaRPr>
          </a:p>
        </p:txBody>
      </p:sp>
      <p:sp>
        <p:nvSpPr>
          <p:cNvPr id="9234" name="9 Rectángulo"/>
          <p:cNvSpPr>
            <a:spLocks noChangeArrowheads="1"/>
          </p:cNvSpPr>
          <p:nvPr/>
        </p:nvSpPr>
        <p:spPr bwMode="auto">
          <a:xfrm>
            <a:off x="5057775" y="5387975"/>
            <a:ext cx="1482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l">
              <a:spcBef>
                <a:spcPct val="0"/>
              </a:spcBef>
            </a:pPr>
            <a:r>
              <a:rPr lang="es-EC" sz="1400" b="0">
                <a:solidFill>
                  <a:schemeClr val="tx1"/>
                </a:solidFill>
                <a:latin typeface="Arial" charset="0"/>
                <a:cs typeface="Arial" charset="0"/>
              </a:rPr>
              <a:t>Base seca</a:t>
            </a:r>
            <a:endParaRPr lang="es-EC" sz="140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Rectángulo"/>
          <p:cNvSpPr>
            <a:spLocks noChangeArrowheads="1"/>
          </p:cNvSpPr>
          <p:nvPr/>
        </p:nvSpPr>
        <p:spPr bwMode="auto">
          <a:xfrm>
            <a:off x="1052513" y="1581026"/>
            <a:ext cx="71278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MX" sz="2000" b="0" dirty="0">
                <a:solidFill>
                  <a:schemeClr val="tx1"/>
                </a:solidFill>
                <a:latin typeface="Arial" charset="0"/>
                <a:cs typeface="Arial" charset="0"/>
              </a:rPr>
              <a:t>Conociendo la composición porcentual de los elementos químicos más importantes de la </a:t>
            </a:r>
            <a:r>
              <a:rPr lang="es-MX" sz="2000" b="0" dirty="0" smtClean="0">
                <a:solidFill>
                  <a:schemeClr val="tx1"/>
                </a:solidFill>
                <a:latin typeface="Arial" charset="0"/>
                <a:cs typeface="Arial" charset="0"/>
              </a:rPr>
              <a:t>biomasa: </a:t>
            </a:r>
            <a:r>
              <a:rPr lang="es-MX" sz="2000" b="0" dirty="0">
                <a:solidFill>
                  <a:schemeClr val="tx1"/>
                </a:solidFill>
                <a:latin typeface="Arial" charset="0"/>
                <a:cs typeface="Arial" charset="0"/>
              </a:rPr>
              <a:t>carbono, oxigeno, hidrogeno y </a:t>
            </a:r>
            <a:r>
              <a:rPr lang="es-MX" sz="2000" b="0" dirty="0" smtClean="0">
                <a:solidFill>
                  <a:schemeClr val="tx1"/>
                </a:solidFill>
                <a:latin typeface="Arial" charset="0"/>
                <a:cs typeface="Arial" charset="0"/>
              </a:rPr>
              <a:t>azufre </a:t>
            </a:r>
            <a:r>
              <a:rPr lang="en-US" sz="2000" b="0" dirty="0">
                <a:solidFill>
                  <a:schemeClr val="tx1"/>
                </a:solidFill>
                <a:latin typeface="Arial" charset="0"/>
                <a:cs typeface="Arial" charset="0"/>
              </a:rPr>
              <a:t>(</a:t>
            </a:r>
            <a:r>
              <a:rPr lang="es-MX" sz="2000" b="0" dirty="0" smtClean="0">
                <a:solidFill>
                  <a:schemeClr val="tx1"/>
                </a:solidFill>
                <a:latin typeface="Arial" charset="0"/>
                <a:cs typeface="Arial" charset="0"/>
              </a:rPr>
              <a:t>métodos </a:t>
            </a:r>
            <a:r>
              <a:rPr lang="es-MX" sz="2000" b="0" dirty="0">
                <a:solidFill>
                  <a:schemeClr val="tx1"/>
                </a:solidFill>
                <a:latin typeface="Arial" charset="0"/>
                <a:cs typeface="Arial" charset="0"/>
              </a:rPr>
              <a:t>de análisis </a:t>
            </a:r>
            <a:r>
              <a:rPr lang="es-MX" sz="2000" b="0" dirty="0" smtClean="0">
                <a:solidFill>
                  <a:schemeClr val="tx1"/>
                </a:solidFill>
                <a:latin typeface="Arial" charset="0"/>
                <a:cs typeface="Arial" charset="0"/>
              </a:rPr>
              <a:t>químico), </a:t>
            </a:r>
            <a:r>
              <a:rPr lang="es-MX" sz="2000" b="0" dirty="0">
                <a:solidFill>
                  <a:schemeClr val="tx1"/>
                </a:solidFill>
                <a:latin typeface="Arial" charset="0"/>
                <a:cs typeface="Arial" charset="0"/>
              </a:rPr>
              <a:t>aplicando la siguiente formula, establecida por </a:t>
            </a:r>
            <a:r>
              <a:rPr lang="es-MX" sz="2000" b="0" dirty="0" err="1">
                <a:solidFill>
                  <a:schemeClr val="tx1"/>
                </a:solidFill>
                <a:latin typeface="Arial" charset="0"/>
                <a:cs typeface="Arial" charset="0"/>
              </a:rPr>
              <a:t>Dulong</a:t>
            </a:r>
            <a:r>
              <a:rPr lang="es-MX" sz="2000" b="0" dirty="0">
                <a:solidFill>
                  <a:schemeClr val="tx1"/>
                </a:solidFill>
                <a:latin typeface="Arial" charset="0"/>
                <a:cs typeface="Arial" charset="0"/>
              </a:rPr>
              <a:t>.</a:t>
            </a:r>
            <a:endParaRPr lang="es-EC" sz="2000" b="0" dirty="0">
              <a:solidFill>
                <a:schemeClr val="tx1"/>
              </a:solidFill>
              <a:latin typeface="Arial" charset="0"/>
              <a:cs typeface="Arial" charset="0"/>
            </a:endParaRPr>
          </a:p>
        </p:txBody>
      </p:sp>
      <p:sp>
        <p:nvSpPr>
          <p:cNvPr id="10243" name="Text Box 2"/>
          <p:cNvSpPr txBox="1">
            <a:spLocks noChangeArrowheads="1"/>
          </p:cNvSpPr>
          <p:nvPr/>
        </p:nvSpPr>
        <p:spPr bwMode="auto">
          <a:xfrm>
            <a:off x="1116013" y="685800"/>
            <a:ext cx="69469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2000" dirty="0">
                <a:latin typeface="Arial" charset="0"/>
              </a:rPr>
              <a:t>PODER </a:t>
            </a:r>
            <a:r>
              <a:rPr lang="es-ES" sz="2000" dirty="0" smtClean="0">
                <a:latin typeface="Arial" charset="0"/>
              </a:rPr>
              <a:t>CALÓRICO </a:t>
            </a:r>
            <a:r>
              <a:rPr lang="es-ES" sz="2000" dirty="0">
                <a:latin typeface="Arial" charset="0"/>
              </a:rPr>
              <a:t>SUPERIOR E INFERIOR</a:t>
            </a:r>
          </a:p>
        </p:txBody>
      </p:sp>
      <p:sp>
        <p:nvSpPr>
          <p:cNvPr id="10244" name="Line 7"/>
          <p:cNvSpPr>
            <a:spLocks noChangeShapeType="1"/>
          </p:cNvSpPr>
          <p:nvPr/>
        </p:nvSpPr>
        <p:spPr bwMode="auto">
          <a:xfrm>
            <a:off x="1169988" y="1268413"/>
            <a:ext cx="6858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p>
        </p:txBody>
      </p:sp>
      <p:sp>
        <p:nvSpPr>
          <p:cNvPr id="7" name="6 Rectángulo"/>
          <p:cNvSpPr>
            <a:spLocks noRot="1" noChangeAspect="1" noMove="1" noResize="1" noEditPoints="1" noAdjustHandles="1" noChangeArrowheads="1" noChangeShapeType="1" noTextEdit="1"/>
          </p:cNvSpPr>
          <p:nvPr/>
        </p:nvSpPr>
        <p:spPr>
          <a:xfrm>
            <a:off x="971600" y="3501008"/>
            <a:ext cx="6480720" cy="879215"/>
          </a:xfrm>
          <a:prstGeom prst="rect">
            <a:avLst/>
          </a:prstGeom>
          <a:blipFill rotWithShape="1">
            <a:blip r:embed="rId2"/>
            <a:stretch>
              <a:fillRect/>
            </a:stretch>
          </a:blipFill>
        </p:spPr>
        <p:txBody>
          <a:bodyPr/>
          <a:lstStyle/>
          <a:p>
            <a:r>
              <a:rPr lang="es-EC" sz="2000">
                <a:noFill/>
              </a:rPr>
              <a:t> </a:t>
            </a:r>
          </a:p>
        </p:txBody>
      </p:sp>
      <p:sp>
        <p:nvSpPr>
          <p:cNvPr id="10246" name="Text Box 33"/>
          <p:cNvSpPr txBox="1">
            <a:spLocks noChangeArrowheads="1"/>
          </p:cNvSpPr>
          <p:nvPr/>
        </p:nvSpPr>
        <p:spPr bwMode="auto">
          <a:xfrm>
            <a:off x="7812088" y="3716338"/>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(4)</a:t>
            </a:r>
          </a:p>
        </p:txBody>
      </p:sp>
      <p:sp>
        <p:nvSpPr>
          <p:cNvPr id="9" name="8 Rectángulo"/>
          <p:cNvSpPr>
            <a:spLocks noRot="1" noChangeAspect="1" noMove="1" noResize="1" noEditPoints="1" noAdjustHandles="1" noChangeArrowheads="1" noChangeShapeType="1" noTextEdit="1"/>
          </p:cNvSpPr>
          <p:nvPr/>
        </p:nvSpPr>
        <p:spPr>
          <a:xfrm>
            <a:off x="2695198" y="5661248"/>
            <a:ext cx="3033523" cy="676724"/>
          </a:xfrm>
          <a:prstGeom prst="rect">
            <a:avLst/>
          </a:prstGeom>
          <a:blipFill rotWithShape="1">
            <a:blip r:embed="rId3"/>
            <a:stretch>
              <a:fillRect/>
            </a:stretch>
          </a:blipFill>
        </p:spPr>
        <p:txBody>
          <a:bodyPr/>
          <a:lstStyle/>
          <a:p>
            <a:r>
              <a:rPr lang="es-EC">
                <a:noFill/>
              </a:rPr>
              <a:t> </a:t>
            </a:r>
          </a:p>
        </p:txBody>
      </p:sp>
      <p:sp>
        <p:nvSpPr>
          <p:cNvPr id="10" name="9 Rectángulo"/>
          <p:cNvSpPr>
            <a:spLocks noRot="1" noChangeAspect="1" noMove="1" noResize="1" noEditPoints="1" noAdjustHandles="1" noChangeArrowheads="1" noChangeShapeType="1" noTextEdit="1"/>
          </p:cNvSpPr>
          <p:nvPr/>
        </p:nvSpPr>
        <p:spPr>
          <a:xfrm>
            <a:off x="1124086" y="4665330"/>
            <a:ext cx="7048314" cy="707886"/>
          </a:xfrm>
          <a:prstGeom prst="rect">
            <a:avLst/>
          </a:prstGeom>
          <a:blipFill rotWithShape="1">
            <a:blip r:embed="rId4"/>
            <a:stretch>
              <a:fillRect l="-864" t="-3448" r="-864" b="-15517"/>
            </a:stretch>
          </a:blipFill>
        </p:spPr>
        <p:txBody>
          <a:bodyPr/>
          <a:lstStyle/>
          <a:p>
            <a:r>
              <a:rPr lang="es-EC">
                <a:noFill/>
              </a:rPr>
              <a:t> </a:t>
            </a:r>
          </a:p>
        </p:txBody>
      </p:sp>
      <p:sp>
        <p:nvSpPr>
          <p:cNvPr id="10249" name="Text Box 33"/>
          <p:cNvSpPr txBox="1">
            <a:spLocks noChangeArrowheads="1"/>
          </p:cNvSpPr>
          <p:nvPr/>
        </p:nvSpPr>
        <p:spPr bwMode="auto">
          <a:xfrm>
            <a:off x="7812088" y="582930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chemeClr val="tx1"/>
                </a:solidFill>
                <a:latin typeface="Arial" charset="0"/>
              </a:rPr>
              <a:t>(5)</a:t>
            </a:r>
          </a:p>
        </p:txBody>
      </p:sp>
      <p:pic>
        <p:nvPicPr>
          <p:cNvPr id="10250" name="Picture 7" descr="ES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382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8"/>
          <p:cNvSpPr txBox="1">
            <a:spLocks noChangeArrowheads="1"/>
          </p:cNvSpPr>
          <p:nvPr/>
        </p:nvSpPr>
        <p:spPr bwMode="auto">
          <a:xfrm>
            <a:off x="152400" y="990600"/>
            <a:ext cx="838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accent2"/>
                </a:solidFill>
                <a:latin typeface="Times New Roman" pitchFamily="18" charset="0"/>
              </a:defRPr>
            </a:lvl1pPr>
            <a:lvl2pPr marL="742950" indent="-285750" eaLnBrk="0" hangingPunct="0">
              <a:defRPr sz="2800" b="1">
                <a:solidFill>
                  <a:schemeClr val="accent2"/>
                </a:solidFill>
                <a:latin typeface="Times New Roman" pitchFamily="18" charset="0"/>
              </a:defRPr>
            </a:lvl2pPr>
            <a:lvl3pPr marL="1143000" indent="-228600" eaLnBrk="0" hangingPunct="0">
              <a:defRPr sz="2800" b="1">
                <a:solidFill>
                  <a:schemeClr val="accent2"/>
                </a:solidFill>
                <a:latin typeface="Times New Roman" pitchFamily="18" charset="0"/>
              </a:defRPr>
            </a:lvl3pPr>
            <a:lvl4pPr marL="1600200" indent="-228600" eaLnBrk="0" hangingPunct="0">
              <a:defRPr sz="2800" b="1">
                <a:solidFill>
                  <a:schemeClr val="accent2"/>
                </a:solidFill>
                <a:latin typeface="Times New Roman" pitchFamily="18" charset="0"/>
              </a:defRPr>
            </a:lvl4pPr>
            <a:lvl5pPr marL="2057400" indent="-228600" eaLnBrk="0" hangingPunct="0">
              <a:defRPr sz="2800" b="1">
                <a:solidFill>
                  <a:schemeClr val="accent2"/>
                </a:solidFill>
                <a:latin typeface="Times New Roman" pitchFamily="18" charset="0"/>
              </a:defRPr>
            </a:lvl5pPr>
            <a:lvl6pPr marL="2514600" indent="-228600" algn="ctr" eaLnBrk="0" fontAlgn="base" hangingPunct="0">
              <a:spcBef>
                <a:spcPct val="50000"/>
              </a:spcBef>
              <a:spcAft>
                <a:spcPct val="0"/>
              </a:spcAft>
              <a:defRPr sz="2800" b="1">
                <a:solidFill>
                  <a:schemeClr val="accent2"/>
                </a:solidFill>
                <a:latin typeface="Times New Roman" pitchFamily="18" charset="0"/>
              </a:defRPr>
            </a:lvl6pPr>
            <a:lvl7pPr marL="2971800" indent="-228600" algn="ctr" eaLnBrk="0" fontAlgn="base" hangingPunct="0">
              <a:spcBef>
                <a:spcPct val="50000"/>
              </a:spcBef>
              <a:spcAft>
                <a:spcPct val="0"/>
              </a:spcAft>
              <a:defRPr sz="2800" b="1">
                <a:solidFill>
                  <a:schemeClr val="accent2"/>
                </a:solidFill>
                <a:latin typeface="Times New Roman" pitchFamily="18" charset="0"/>
              </a:defRPr>
            </a:lvl7pPr>
            <a:lvl8pPr marL="3429000" indent="-228600" algn="ctr" eaLnBrk="0" fontAlgn="base" hangingPunct="0">
              <a:spcBef>
                <a:spcPct val="50000"/>
              </a:spcBef>
              <a:spcAft>
                <a:spcPct val="0"/>
              </a:spcAft>
              <a:defRPr sz="2800" b="1">
                <a:solidFill>
                  <a:schemeClr val="accent2"/>
                </a:solidFill>
                <a:latin typeface="Times New Roman" pitchFamily="18" charset="0"/>
              </a:defRPr>
            </a:lvl8pPr>
            <a:lvl9pPr marL="3886200" indent="-228600" algn="ctr" eaLnBrk="0" fontAlgn="base" hangingPunct="0">
              <a:spcBef>
                <a:spcPct val="50000"/>
              </a:spcBef>
              <a:spcAft>
                <a:spcPct val="0"/>
              </a:spcAft>
              <a:defRPr sz="2800" b="1">
                <a:solidFill>
                  <a:schemeClr val="accent2"/>
                </a:solidFill>
                <a:latin typeface="Times New Roman" pitchFamily="18" charset="0"/>
              </a:defRPr>
            </a:lvl9pPr>
          </a:lstStyle>
          <a:p>
            <a:pPr eaLnBrk="1" hangingPunct="1"/>
            <a:r>
              <a:rPr lang="es-ES" sz="1600">
                <a:solidFill>
                  <a:srgbClr val="00B050"/>
                </a:solidFill>
                <a:latin typeface="Arial" charset="0"/>
              </a:rPr>
              <a:t>ESPE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2902</TotalTime>
  <Words>4138</Words>
  <Application>Microsoft Office PowerPoint</Application>
  <PresentationFormat>Presentación en pantalla (4:3)</PresentationFormat>
  <Paragraphs>1698</Paragraphs>
  <Slides>42</Slides>
  <Notes>0</Notes>
  <HiddenSlides>0</HiddenSlides>
  <MMClips>2</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Tema de Office</vt:lpstr>
      <vt:lpstr>Ecuación</vt:lpstr>
      <vt:lpstr> VICERRECTORADO DE INVESTIGACIÓN Y VINCULACIÓN CON LA COLECTIVIDAD  UNIDAD DE GESTIÓN DE POSGRADOS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Defenza Maestria</dc:title>
  <dc:creator>Luis Tipanluisa</dc:creator>
  <cp:lastModifiedBy>Luis</cp:lastModifiedBy>
  <cp:revision>54</cp:revision>
  <dcterms:created xsi:type="dcterms:W3CDTF">2004-05-26T02:42:43Z</dcterms:created>
  <dcterms:modified xsi:type="dcterms:W3CDTF">2012-02-24T17:47:29Z</dcterms:modified>
  <cp:version>1</cp:version>
</cp:coreProperties>
</file>