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6" r:id="rId4"/>
    <p:sldId id="277" r:id="rId5"/>
    <p:sldId id="292" r:id="rId6"/>
    <p:sldId id="291" r:id="rId7"/>
    <p:sldId id="293" r:id="rId8"/>
    <p:sldId id="281" r:id="rId9"/>
    <p:sldId id="282" r:id="rId10"/>
    <p:sldId id="280" r:id="rId11"/>
    <p:sldId id="278" r:id="rId12"/>
    <p:sldId id="279" r:id="rId13"/>
    <p:sldId id="283" r:id="rId14"/>
    <p:sldId id="285" r:id="rId15"/>
    <p:sldId id="286" r:id="rId16"/>
    <p:sldId id="284" r:id="rId17"/>
    <p:sldId id="287"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2" r:id="rId33"/>
    <p:sldId id="273" r:id="rId34"/>
    <p:sldId id="271" r:id="rId35"/>
    <p:sldId id="274" r:id="rId36"/>
    <p:sldId id="275" r:id="rId37"/>
    <p:sldId id="288" r:id="rId38"/>
    <p:sldId id="289" r:id="rId39"/>
    <p:sldId id="290"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99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EFC85-1EEE-45F1-9FFE-5FBD5D44F259}" type="doc">
      <dgm:prSet loTypeId="urn:microsoft.com/office/officeart/2005/8/layout/pList2#1" loCatId="list" qsTypeId="urn:microsoft.com/office/officeart/2005/8/quickstyle/simple1" qsCatId="simple" csTypeId="urn:microsoft.com/office/officeart/2005/8/colors/accent1_2" csCatId="accent1" phldr="1"/>
      <dgm:spPr/>
    </dgm:pt>
    <dgm:pt modelId="{0F474696-7D99-4769-B355-34849A7BD7D1}">
      <dgm:prSet phldrT="[Texto]"/>
      <dgm:spPr/>
      <dgm:t>
        <a:bodyPr/>
        <a:lstStyle/>
        <a:p>
          <a:r>
            <a:rPr lang="es-ES" b="1" dirty="0" smtClean="0">
              <a:solidFill>
                <a:schemeClr val="bg1"/>
              </a:solidFill>
            </a:rPr>
            <a:t>Elementos metálicos</a:t>
          </a:r>
        </a:p>
        <a:p>
          <a:endParaRPr lang="es-ES" b="1" dirty="0" smtClean="0">
            <a:solidFill>
              <a:schemeClr val="bg1"/>
            </a:solidFill>
          </a:endParaRPr>
        </a:p>
        <a:p>
          <a:endParaRPr lang="es-ES" b="1" dirty="0" smtClean="0">
            <a:solidFill>
              <a:schemeClr val="bg1"/>
            </a:solidFill>
          </a:endParaRPr>
        </a:p>
        <a:p>
          <a:endParaRPr lang="es-ES" b="1" dirty="0" smtClean="0">
            <a:solidFill>
              <a:schemeClr val="bg1"/>
            </a:solidFill>
          </a:endParaRPr>
        </a:p>
        <a:p>
          <a:r>
            <a:rPr lang="es-ES" b="1" dirty="0" smtClean="0">
              <a:solidFill>
                <a:schemeClr val="bg1"/>
              </a:solidFill>
            </a:rPr>
            <a:t>Norma AISC 1997-LRFD (última resistencia)</a:t>
          </a:r>
          <a:endParaRPr lang="es-ES" b="1" dirty="0">
            <a:solidFill>
              <a:schemeClr val="bg1"/>
            </a:solidFill>
          </a:endParaRPr>
        </a:p>
      </dgm:t>
    </dgm:pt>
    <dgm:pt modelId="{EAD0342B-D0BC-43D9-A921-0ED8948FEAF9}" type="parTrans" cxnId="{FCDB1434-D257-455D-86B0-D7BCC973ADE1}">
      <dgm:prSet/>
      <dgm:spPr/>
      <dgm:t>
        <a:bodyPr/>
        <a:lstStyle/>
        <a:p>
          <a:endParaRPr lang="es-ES"/>
        </a:p>
      </dgm:t>
    </dgm:pt>
    <dgm:pt modelId="{FA48840C-6857-489C-83E7-A3C8C2CE2A45}" type="sibTrans" cxnId="{FCDB1434-D257-455D-86B0-D7BCC973ADE1}">
      <dgm:prSet/>
      <dgm:spPr/>
      <dgm:t>
        <a:bodyPr/>
        <a:lstStyle/>
        <a:p>
          <a:endParaRPr lang="es-ES"/>
        </a:p>
      </dgm:t>
    </dgm:pt>
    <dgm:pt modelId="{FCEC1B44-FFEA-4BD5-8DD5-71758FDD089E}">
      <dgm:prSet phldrT="[Texto]"/>
      <dgm:spPr/>
      <dgm:t>
        <a:bodyPr/>
        <a:lstStyle/>
        <a:p>
          <a:r>
            <a:rPr lang="es-ES" b="1" dirty="0" smtClean="0">
              <a:solidFill>
                <a:schemeClr val="bg1"/>
              </a:solidFill>
            </a:rPr>
            <a:t>Elementos de hormigón armado</a:t>
          </a:r>
        </a:p>
        <a:p>
          <a:endParaRPr lang="es-ES" b="1" dirty="0" smtClean="0">
            <a:solidFill>
              <a:schemeClr val="bg1"/>
            </a:solidFill>
          </a:endParaRPr>
        </a:p>
        <a:p>
          <a:r>
            <a:rPr lang="es-ES" b="1" dirty="0" smtClean="0">
              <a:solidFill>
                <a:schemeClr val="bg1"/>
              </a:solidFill>
            </a:rPr>
            <a:t>Código Ecuatoriano de la Construcción 2000 y 2002</a:t>
          </a:r>
        </a:p>
        <a:p>
          <a:r>
            <a:rPr lang="es-ES" b="1" dirty="0" smtClean="0">
              <a:solidFill>
                <a:schemeClr val="bg1"/>
              </a:solidFill>
            </a:rPr>
            <a:t>Norma ACI 318-08</a:t>
          </a:r>
        </a:p>
        <a:p>
          <a:r>
            <a:rPr lang="es-ES" b="1" dirty="0" smtClean="0">
              <a:solidFill>
                <a:schemeClr val="bg1"/>
              </a:solidFill>
            </a:rPr>
            <a:t>Norma Colombiana NSR-10</a:t>
          </a:r>
        </a:p>
      </dgm:t>
    </dgm:pt>
    <dgm:pt modelId="{342C5E0D-D8AE-4CAF-98FD-DA8B3FA3B403}" type="parTrans" cxnId="{6470520C-2156-4360-B487-3AE3BFE7E0EB}">
      <dgm:prSet/>
      <dgm:spPr/>
      <dgm:t>
        <a:bodyPr/>
        <a:lstStyle/>
        <a:p>
          <a:endParaRPr lang="es-ES"/>
        </a:p>
      </dgm:t>
    </dgm:pt>
    <dgm:pt modelId="{65447CE9-A4F1-4A5B-8123-8ED0DB945E0F}" type="sibTrans" cxnId="{6470520C-2156-4360-B487-3AE3BFE7E0EB}">
      <dgm:prSet/>
      <dgm:spPr/>
      <dgm:t>
        <a:bodyPr/>
        <a:lstStyle/>
        <a:p>
          <a:endParaRPr lang="es-ES"/>
        </a:p>
      </dgm:t>
    </dgm:pt>
    <dgm:pt modelId="{E7771CFD-E6C8-4FEB-A177-2FFFDA19984E}">
      <dgm:prSet phldrT="[Texto]"/>
      <dgm:spPr/>
      <dgm:t>
        <a:bodyPr/>
        <a:lstStyle/>
        <a:p>
          <a:r>
            <a:rPr lang="es-ES" b="1" dirty="0" smtClean="0">
              <a:solidFill>
                <a:schemeClr val="bg1"/>
              </a:solidFill>
            </a:rPr>
            <a:t>Elementos metálicos y de hormigón armado</a:t>
          </a:r>
        </a:p>
        <a:p>
          <a:endParaRPr lang="es-ES" b="1" dirty="0" smtClean="0">
            <a:solidFill>
              <a:schemeClr val="bg1"/>
            </a:solidFill>
          </a:endParaRPr>
        </a:p>
        <a:p>
          <a:r>
            <a:rPr lang="es-ES" b="1" dirty="0" smtClean="0">
              <a:solidFill>
                <a:schemeClr val="bg1"/>
              </a:solidFill>
            </a:rPr>
            <a:t>Norma ASCE 7-05</a:t>
          </a:r>
        </a:p>
        <a:p>
          <a:r>
            <a:rPr lang="es-ES" b="1" dirty="0" smtClean="0">
              <a:solidFill>
                <a:schemeClr val="bg1"/>
              </a:solidFill>
            </a:rPr>
            <a:t>Norma Mexicana NTC</a:t>
          </a:r>
        </a:p>
        <a:p>
          <a:r>
            <a:rPr lang="es-ES" b="1" dirty="0" smtClean="0">
              <a:solidFill>
                <a:schemeClr val="bg1"/>
              </a:solidFill>
            </a:rPr>
            <a:t>Norma de Estados del Caribe  AEC 2003</a:t>
          </a:r>
        </a:p>
        <a:p>
          <a:r>
            <a:rPr lang="es-ES" b="1" dirty="0" smtClean="0">
              <a:solidFill>
                <a:schemeClr val="bg1"/>
              </a:solidFill>
            </a:rPr>
            <a:t>Norma AWS</a:t>
          </a:r>
        </a:p>
        <a:p>
          <a:endParaRPr lang="es-ES" dirty="0"/>
        </a:p>
      </dgm:t>
    </dgm:pt>
    <dgm:pt modelId="{DBE56B17-82A6-492F-860D-80ECE7B9F3B5}" type="parTrans" cxnId="{877E834D-A0F9-42B1-8A13-1B4502FD5BF5}">
      <dgm:prSet/>
      <dgm:spPr/>
      <dgm:t>
        <a:bodyPr/>
        <a:lstStyle/>
        <a:p>
          <a:endParaRPr lang="es-ES"/>
        </a:p>
      </dgm:t>
    </dgm:pt>
    <dgm:pt modelId="{7017F1C3-962D-4854-99C8-ABDD479D4FAA}" type="sibTrans" cxnId="{877E834D-A0F9-42B1-8A13-1B4502FD5BF5}">
      <dgm:prSet/>
      <dgm:spPr/>
      <dgm:t>
        <a:bodyPr/>
        <a:lstStyle/>
        <a:p>
          <a:endParaRPr lang="es-ES"/>
        </a:p>
      </dgm:t>
    </dgm:pt>
    <dgm:pt modelId="{CA9EEF0E-A431-4EB6-90DE-6B040C45E60F}" type="pres">
      <dgm:prSet presAssocID="{07EEFC85-1EEE-45F1-9FFE-5FBD5D44F259}" presName="Name0" presStyleCnt="0">
        <dgm:presLayoutVars>
          <dgm:dir/>
          <dgm:resizeHandles val="exact"/>
        </dgm:presLayoutVars>
      </dgm:prSet>
      <dgm:spPr/>
    </dgm:pt>
    <dgm:pt modelId="{60B2325A-CAF8-4132-8BFD-3203739636CE}" type="pres">
      <dgm:prSet presAssocID="{07EEFC85-1EEE-45F1-9FFE-5FBD5D44F259}" presName="bkgdShp" presStyleLbl="alignAccFollowNode1" presStyleIdx="0" presStyleCnt="1"/>
      <dgm:spPr/>
    </dgm:pt>
    <dgm:pt modelId="{20F20782-FCD7-4B96-996E-14B6885B0069}" type="pres">
      <dgm:prSet presAssocID="{07EEFC85-1EEE-45F1-9FFE-5FBD5D44F259}" presName="linComp" presStyleCnt="0"/>
      <dgm:spPr/>
    </dgm:pt>
    <dgm:pt modelId="{E2E904F1-3081-401C-BD11-13542BD7FD13}" type="pres">
      <dgm:prSet presAssocID="{0F474696-7D99-4769-B355-34849A7BD7D1}" presName="compNode" presStyleCnt="0"/>
      <dgm:spPr/>
    </dgm:pt>
    <dgm:pt modelId="{13FB535C-C1F5-4032-8148-A08CD3C3A61A}" type="pres">
      <dgm:prSet presAssocID="{0F474696-7D99-4769-B355-34849A7BD7D1}" presName="node" presStyleLbl="node1" presStyleIdx="0" presStyleCnt="3">
        <dgm:presLayoutVars>
          <dgm:bulletEnabled val="1"/>
        </dgm:presLayoutVars>
      </dgm:prSet>
      <dgm:spPr/>
      <dgm:t>
        <a:bodyPr/>
        <a:lstStyle/>
        <a:p>
          <a:endParaRPr lang="es-ES"/>
        </a:p>
      </dgm:t>
    </dgm:pt>
    <dgm:pt modelId="{34183E2F-BE7B-430E-9DC3-3B7FABB3FB25}" type="pres">
      <dgm:prSet presAssocID="{0F474696-7D99-4769-B355-34849A7BD7D1}" presName="invisiNode" presStyleLbl="node1" presStyleIdx="0" presStyleCnt="3"/>
      <dgm:spPr/>
    </dgm:pt>
    <dgm:pt modelId="{DB1BBC41-6F73-4B34-93D8-74EF168BFEB3}" type="pres">
      <dgm:prSet presAssocID="{0F474696-7D99-4769-B355-34849A7BD7D1}" presName="imagNode" presStyleLbl="fgImgPlace1" presStyleIdx="0" presStyleCnt="3"/>
      <dgm:spPr/>
    </dgm:pt>
    <dgm:pt modelId="{151ECB62-61C4-412C-ACE7-700B84925C1E}" type="pres">
      <dgm:prSet presAssocID="{FA48840C-6857-489C-83E7-A3C8C2CE2A45}" presName="sibTrans" presStyleLbl="sibTrans2D1" presStyleIdx="0" presStyleCnt="0"/>
      <dgm:spPr/>
      <dgm:t>
        <a:bodyPr/>
        <a:lstStyle/>
        <a:p>
          <a:endParaRPr lang="es-ES"/>
        </a:p>
      </dgm:t>
    </dgm:pt>
    <dgm:pt modelId="{F65A951D-C6F7-45F3-AB61-5F937151919D}" type="pres">
      <dgm:prSet presAssocID="{FCEC1B44-FFEA-4BD5-8DD5-71758FDD089E}" presName="compNode" presStyleCnt="0"/>
      <dgm:spPr/>
    </dgm:pt>
    <dgm:pt modelId="{B29F2E28-8A4A-4AFB-B03E-9B67E7774993}" type="pres">
      <dgm:prSet presAssocID="{FCEC1B44-FFEA-4BD5-8DD5-71758FDD089E}" presName="node" presStyleLbl="node1" presStyleIdx="1" presStyleCnt="3">
        <dgm:presLayoutVars>
          <dgm:bulletEnabled val="1"/>
        </dgm:presLayoutVars>
      </dgm:prSet>
      <dgm:spPr/>
      <dgm:t>
        <a:bodyPr/>
        <a:lstStyle/>
        <a:p>
          <a:endParaRPr lang="es-ES"/>
        </a:p>
      </dgm:t>
    </dgm:pt>
    <dgm:pt modelId="{8D565655-287B-46B2-A591-518BA97DE559}" type="pres">
      <dgm:prSet presAssocID="{FCEC1B44-FFEA-4BD5-8DD5-71758FDD089E}" presName="invisiNode" presStyleLbl="node1" presStyleIdx="1" presStyleCnt="3"/>
      <dgm:spPr/>
    </dgm:pt>
    <dgm:pt modelId="{1DBA8B8D-B3B2-4ADA-94F6-1FB7D2691BFD}" type="pres">
      <dgm:prSet presAssocID="{FCEC1B44-FFEA-4BD5-8DD5-71758FDD089E}" presName="imagNode" presStyleLbl="fgImgPlace1" presStyleIdx="1" presStyleCnt="3"/>
      <dgm:spPr/>
    </dgm:pt>
    <dgm:pt modelId="{34E09BC4-DA3C-42FE-A27E-15EF3F873888}" type="pres">
      <dgm:prSet presAssocID="{65447CE9-A4F1-4A5B-8123-8ED0DB945E0F}" presName="sibTrans" presStyleLbl="sibTrans2D1" presStyleIdx="0" presStyleCnt="0"/>
      <dgm:spPr/>
      <dgm:t>
        <a:bodyPr/>
        <a:lstStyle/>
        <a:p>
          <a:endParaRPr lang="es-ES"/>
        </a:p>
      </dgm:t>
    </dgm:pt>
    <dgm:pt modelId="{88A22DA2-70FD-40F6-8C5A-A532416BA5E4}" type="pres">
      <dgm:prSet presAssocID="{E7771CFD-E6C8-4FEB-A177-2FFFDA19984E}" presName="compNode" presStyleCnt="0"/>
      <dgm:spPr/>
    </dgm:pt>
    <dgm:pt modelId="{58821B1F-7447-4D17-8395-1D445021BD7A}" type="pres">
      <dgm:prSet presAssocID="{E7771CFD-E6C8-4FEB-A177-2FFFDA19984E}" presName="node" presStyleLbl="node1" presStyleIdx="2" presStyleCnt="3">
        <dgm:presLayoutVars>
          <dgm:bulletEnabled val="1"/>
        </dgm:presLayoutVars>
      </dgm:prSet>
      <dgm:spPr/>
      <dgm:t>
        <a:bodyPr/>
        <a:lstStyle/>
        <a:p>
          <a:endParaRPr lang="es-ES"/>
        </a:p>
      </dgm:t>
    </dgm:pt>
    <dgm:pt modelId="{6F64C964-E102-4FCD-B1B6-B1F8B038F517}" type="pres">
      <dgm:prSet presAssocID="{E7771CFD-E6C8-4FEB-A177-2FFFDA19984E}" presName="invisiNode" presStyleLbl="node1" presStyleIdx="2" presStyleCnt="3"/>
      <dgm:spPr/>
    </dgm:pt>
    <dgm:pt modelId="{4C8ECED8-25DE-4049-8CAA-B3275393DFDB}" type="pres">
      <dgm:prSet presAssocID="{E7771CFD-E6C8-4FEB-A177-2FFFDA19984E}" presName="imagNode" presStyleLbl="fgImgPlace1" presStyleIdx="2" presStyleCnt="3"/>
      <dgm:spPr/>
    </dgm:pt>
  </dgm:ptLst>
  <dgm:cxnLst>
    <dgm:cxn modelId="{FA9812E7-FF67-4862-9643-D55C884C20A5}" type="presOf" srcId="{0F474696-7D99-4769-B355-34849A7BD7D1}" destId="{13FB535C-C1F5-4032-8148-A08CD3C3A61A}" srcOrd="0" destOrd="0" presId="urn:microsoft.com/office/officeart/2005/8/layout/pList2#1"/>
    <dgm:cxn modelId="{C74C9732-6C01-4640-B07D-B420322435B7}" type="presOf" srcId="{07EEFC85-1EEE-45F1-9FFE-5FBD5D44F259}" destId="{CA9EEF0E-A431-4EB6-90DE-6B040C45E60F}" srcOrd="0" destOrd="0" presId="urn:microsoft.com/office/officeart/2005/8/layout/pList2#1"/>
    <dgm:cxn modelId="{6470520C-2156-4360-B487-3AE3BFE7E0EB}" srcId="{07EEFC85-1EEE-45F1-9FFE-5FBD5D44F259}" destId="{FCEC1B44-FFEA-4BD5-8DD5-71758FDD089E}" srcOrd="1" destOrd="0" parTransId="{342C5E0D-D8AE-4CAF-98FD-DA8B3FA3B403}" sibTransId="{65447CE9-A4F1-4A5B-8123-8ED0DB945E0F}"/>
    <dgm:cxn modelId="{877E834D-A0F9-42B1-8A13-1B4502FD5BF5}" srcId="{07EEFC85-1EEE-45F1-9FFE-5FBD5D44F259}" destId="{E7771CFD-E6C8-4FEB-A177-2FFFDA19984E}" srcOrd="2" destOrd="0" parTransId="{DBE56B17-82A6-492F-860D-80ECE7B9F3B5}" sibTransId="{7017F1C3-962D-4854-99C8-ABDD479D4FAA}"/>
    <dgm:cxn modelId="{19598529-252E-4AEF-87C4-FDDEDD45D2E3}" type="presOf" srcId="{FCEC1B44-FFEA-4BD5-8DD5-71758FDD089E}" destId="{B29F2E28-8A4A-4AFB-B03E-9B67E7774993}" srcOrd="0" destOrd="0" presId="urn:microsoft.com/office/officeart/2005/8/layout/pList2#1"/>
    <dgm:cxn modelId="{A6FB65C9-B8DD-41F3-A5DD-A7F9AD29B34A}" type="presOf" srcId="{65447CE9-A4F1-4A5B-8123-8ED0DB945E0F}" destId="{34E09BC4-DA3C-42FE-A27E-15EF3F873888}" srcOrd="0" destOrd="0" presId="urn:microsoft.com/office/officeart/2005/8/layout/pList2#1"/>
    <dgm:cxn modelId="{29F10ADE-460E-45D6-BEFB-6236F6843491}" type="presOf" srcId="{FA48840C-6857-489C-83E7-A3C8C2CE2A45}" destId="{151ECB62-61C4-412C-ACE7-700B84925C1E}" srcOrd="0" destOrd="0" presId="urn:microsoft.com/office/officeart/2005/8/layout/pList2#1"/>
    <dgm:cxn modelId="{FCDB1434-D257-455D-86B0-D7BCC973ADE1}" srcId="{07EEFC85-1EEE-45F1-9FFE-5FBD5D44F259}" destId="{0F474696-7D99-4769-B355-34849A7BD7D1}" srcOrd="0" destOrd="0" parTransId="{EAD0342B-D0BC-43D9-A921-0ED8948FEAF9}" sibTransId="{FA48840C-6857-489C-83E7-A3C8C2CE2A45}"/>
    <dgm:cxn modelId="{BCF525CC-99C2-4283-BBD5-6193EFED42A3}" type="presOf" srcId="{E7771CFD-E6C8-4FEB-A177-2FFFDA19984E}" destId="{58821B1F-7447-4D17-8395-1D445021BD7A}" srcOrd="0" destOrd="0" presId="urn:microsoft.com/office/officeart/2005/8/layout/pList2#1"/>
    <dgm:cxn modelId="{E55EB601-7726-461E-84BF-0D6D59E23872}" type="presParOf" srcId="{CA9EEF0E-A431-4EB6-90DE-6B040C45E60F}" destId="{60B2325A-CAF8-4132-8BFD-3203739636CE}" srcOrd="0" destOrd="0" presId="urn:microsoft.com/office/officeart/2005/8/layout/pList2#1"/>
    <dgm:cxn modelId="{E3F1E4C4-B920-4EBE-8E5A-D926665EC52B}" type="presParOf" srcId="{CA9EEF0E-A431-4EB6-90DE-6B040C45E60F}" destId="{20F20782-FCD7-4B96-996E-14B6885B0069}" srcOrd="1" destOrd="0" presId="urn:microsoft.com/office/officeart/2005/8/layout/pList2#1"/>
    <dgm:cxn modelId="{CBCA4A8D-269B-41CF-AE00-0FEA620716D0}" type="presParOf" srcId="{20F20782-FCD7-4B96-996E-14B6885B0069}" destId="{E2E904F1-3081-401C-BD11-13542BD7FD13}" srcOrd="0" destOrd="0" presId="urn:microsoft.com/office/officeart/2005/8/layout/pList2#1"/>
    <dgm:cxn modelId="{5D6C3E63-A8F3-4327-950D-8FC2065CCD47}" type="presParOf" srcId="{E2E904F1-3081-401C-BD11-13542BD7FD13}" destId="{13FB535C-C1F5-4032-8148-A08CD3C3A61A}" srcOrd="0" destOrd="0" presId="urn:microsoft.com/office/officeart/2005/8/layout/pList2#1"/>
    <dgm:cxn modelId="{66FE4F37-D09B-4975-9DD5-97AB896307B0}" type="presParOf" srcId="{E2E904F1-3081-401C-BD11-13542BD7FD13}" destId="{34183E2F-BE7B-430E-9DC3-3B7FABB3FB25}" srcOrd="1" destOrd="0" presId="urn:microsoft.com/office/officeart/2005/8/layout/pList2#1"/>
    <dgm:cxn modelId="{3F05D318-4132-460A-A834-40A2E33036AB}" type="presParOf" srcId="{E2E904F1-3081-401C-BD11-13542BD7FD13}" destId="{DB1BBC41-6F73-4B34-93D8-74EF168BFEB3}" srcOrd="2" destOrd="0" presId="urn:microsoft.com/office/officeart/2005/8/layout/pList2#1"/>
    <dgm:cxn modelId="{5518013F-F8A1-45F8-AC76-BB36A5B30AB8}" type="presParOf" srcId="{20F20782-FCD7-4B96-996E-14B6885B0069}" destId="{151ECB62-61C4-412C-ACE7-700B84925C1E}" srcOrd="1" destOrd="0" presId="urn:microsoft.com/office/officeart/2005/8/layout/pList2#1"/>
    <dgm:cxn modelId="{C0F959BE-B5EB-4664-860D-8F71995ACB64}" type="presParOf" srcId="{20F20782-FCD7-4B96-996E-14B6885B0069}" destId="{F65A951D-C6F7-45F3-AB61-5F937151919D}" srcOrd="2" destOrd="0" presId="urn:microsoft.com/office/officeart/2005/8/layout/pList2#1"/>
    <dgm:cxn modelId="{CBC141C4-F40D-4609-9A88-5B4DC2126219}" type="presParOf" srcId="{F65A951D-C6F7-45F3-AB61-5F937151919D}" destId="{B29F2E28-8A4A-4AFB-B03E-9B67E7774993}" srcOrd="0" destOrd="0" presId="urn:microsoft.com/office/officeart/2005/8/layout/pList2#1"/>
    <dgm:cxn modelId="{55E6E360-9651-41EB-8951-6A667E1E0C0B}" type="presParOf" srcId="{F65A951D-C6F7-45F3-AB61-5F937151919D}" destId="{8D565655-287B-46B2-A591-518BA97DE559}" srcOrd="1" destOrd="0" presId="urn:microsoft.com/office/officeart/2005/8/layout/pList2#1"/>
    <dgm:cxn modelId="{F5F4773D-0910-4AB2-B695-1BFB3D6DE76A}" type="presParOf" srcId="{F65A951D-C6F7-45F3-AB61-5F937151919D}" destId="{1DBA8B8D-B3B2-4ADA-94F6-1FB7D2691BFD}" srcOrd="2" destOrd="0" presId="urn:microsoft.com/office/officeart/2005/8/layout/pList2#1"/>
    <dgm:cxn modelId="{37BF85DB-D74F-43B7-8080-1C7DC951E909}" type="presParOf" srcId="{20F20782-FCD7-4B96-996E-14B6885B0069}" destId="{34E09BC4-DA3C-42FE-A27E-15EF3F873888}" srcOrd="3" destOrd="0" presId="urn:microsoft.com/office/officeart/2005/8/layout/pList2#1"/>
    <dgm:cxn modelId="{F8116524-A503-43F5-A03D-25F9F7801114}" type="presParOf" srcId="{20F20782-FCD7-4B96-996E-14B6885B0069}" destId="{88A22DA2-70FD-40F6-8C5A-A532416BA5E4}" srcOrd="4" destOrd="0" presId="urn:microsoft.com/office/officeart/2005/8/layout/pList2#1"/>
    <dgm:cxn modelId="{D5D11511-9864-416E-A9C6-DC92B1743BD0}" type="presParOf" srcId="{88A22DA2-70FD-40F6-8C5A-A532416BA5E4}" destId="{58821B1F-7447-4D17-8395-1D445021BD7A}" srcOrd="0" destOrd="0" presId="urn:microsoft.com/office/officeart/2005/8/layout/pList2#1"/>
    <dgm:cxn modelId="{6AE862C6-0089-41B4-BE98-C2621B5787EC}" type="presParOf" srcId="{88A22DA2-70FD-40F6-8C5A-A532416BA5E4}" destId="{6F64C964-E102-4FCD-B1B6-B1F8B038F517}" srcOrd="1" destOrd="0" presId="urn:microsoft.com/office/officeart/2005/8/layout/pList2#1"/>
    <dgm:cxn modelId="{A336C9BA-AEA5-4386-9C80-BE79BFB7F4FF}" type="presParOf" srcId="{88A22DA2-70FD-40F6-8C5A-A532416BA5E4}" destId="{4C8ECED8-25DE-4049-8CAA-B3275393DFDB}"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AEA0F-D1BE-4FB8-BCD6-81D8162A7AAF}"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s-ES"/>
        </a:p>
      </dgm:t>
    </dgm:pt>
    <dgm:pt modelId="{7E4F48A8-C08F-47B0-A53C-7E8C96310B4B}">
      <dgm:prSet phldrT="[Texto]" custT="1"/>
      <dgm:spPr/>
      <dgm:t>
        <a:bodyPr/>
        <a:lstStyle/>
        <a:p>
          <a:r>
            <a:rPr lang="es-ES" sz="1600" dirty="0" smtClean="0"/>
            <a:t>Cálculo del factor KL/r</a:t>
          </a:r>
          <a:endParaRPr lang="es-ES" sz="1600" dirty="0"/>
        </a:p>
      </dgm:t>
    </dgm:pt>
    <dgm:pt modelId="{AB45121D-B0C4-4867-A9A7-FA114106B982}" type="parTrans" cxnId="{54B53187-6F0A-4616-A259-090C512C3569}">
      <dgm:prSet/>
      <dgm:spPr/>
      <dgm:t>
        <a:bodyPr/>
        <a:lstStyle/>
        <a:p>
          <a:endParaRPr lang="es-ES"/>
        </a:p>
      </dgm:t>
    </dgm:pt>
    <dgm:pt modelId="{FD4C4A97-4936-45A5-8F8B-BF803E36B083}" type="sibTrans" cxnId="{54B53187-6F0A-4616-A259-090C512C3569}">
      <dgm:prSet/>
      <dgm:spPr/>
      <dgm:t>
        <a:bodyPr/>
        <a:lstStyle/>
        <a:p>
          <a:endParaRPr lang="es-ES"/>
        </a:p>
      </dgm:t>
    </dgm:pt>
    <dgm:pt modelId="{2063E404-AC40-4622-B007-2D40E46A209B}">
      <dgm:prSet phldrT="[Texto]" custT="1"/>
      <dgm:spPr/>
      <dgm:t>
        <a:bodyPr/>
        <a:lstStyle/>
        <a:p>
          <a:r>
            <a:rPr lang="es-ES" sz="1600" dirty="0" smtClean="0"/>
            <a:t>Cálculo del esfuerzo crítico a compresión </a:t>
          </a:r>
          <a:r>
            <a:rPr lang="el-GR" sz="1600" dirty="0" smtClean="0"/>
            <a:t>φ</a:t>
          </a:r>
          <a:r>
            <a:rPr lang="es-ES" sz="1400" dirty="0" smtClean="0"/>
            <a:t>c</a:t>
          </a:r>
          <a:r>
            <a:rPr lang="es-ES" sz="1600" dirty="0" smtClean="0"/>
            <a:t> </a:t>
          </a:r>
          <a:r>
            <a:rPr lang="es-ES" sz="1600" dirty="0" err="1" smtClean="0"/>
            <a:t>F</a:t>
          </a:r>
          <a:r>
            <a:rPr lang="es-ES" sz="1400" dirty="0" err="1" smtClean="0"/>
            <a:t>cr</a:t>
          </a:r>
          <a:endParaRPr lang="es-ES" sz="1400" dirty="0"/>
        </a:p>
      </dgm:t>
    </dgm:pt>
    <dgm:pt modelId="{D78AB0F2-8A22-4F0C-B88E-D305C7D528B6}" type="parTrans" cxnId="{8B9EC04E-761F-4C96-B1B1-03EB7DCAF458}">
      <dgm:prSet/>
      <dgm:spPr/>
      <dgm:t>
        <a:bodyPr/>
        <a:lstStyle/>
        <a:p>
          <a:endParaRPr lang="es-ES"/>
        </a:p>
      </dgm:t>
    </dgm:pt>
    <dgm:pt modelId="{5F36477B-48AF-4DCB-8D04-AEFC06EFB29E}" type="sibTrans" cxnId="{8B9EC04E-761F-4C96-B1B1-03EB7DCAF458}">
      <dgm:prSet/>
      <dgm:spPr/>
      <dgm:t>
        <a:bodyPr/>
        <a:lstStyle/>
        <a:p>
          <a:endParaRPr lang="es-ES"/>
        </a:p>
      </dgm:t>
    </dgm:pt>
    <dgm:pt modelId="{15BD94C9-4BB0-46DC-94C9-7952C700D417}">
      <dgm:prSet phldrT="[Texto]" custT="1"/>
      <dgm:spPr/>
      <dgm:t>
        <a:bodyPr/>
        <a:lstStyle/>
        <a:p>
          <a:r>
            <a:rPr lang="es-ES" sz="1600" dirty="0" smtClean="0"/>
            <a:t>Relaciones de límite ancho-espesor </a:t>
          </a:r>
          <a:r>
            <a:rPr lang="el-GR" sz="1600" dirty="0" smtClean="0"/>
            <a:t>λ</a:t>
          </a:r>
          <a:r>
            <a:rPr lang="es-ES" sz="1400" dirty="0" smtClean="0"/>
            <a:t>p</a:t>
          </a:r>
          <a:r>
            <a:rPr lang="es-ES" sz="1600" dirty="0" smtClean="0"/>
            <a:t> y </a:t>
          </a:r>
          <a:r>
            <a:rPr lang="el-GR" sz="1600" dirty="0" smtClean="0"/>
            <a:t>λ</a:t>
          </a:r>
          <a:r>
            <a:rPr lang="es-ES" sz="1400" dirty="0" smtClean="0"/>
            <a:t>r</a:t>
          </a:r>
          <a:endParaRPr lang="es-ES" sz="1400" dirty="0"/>
        </a:p>
      </dgm:t>
    </dgm:pt>
    <dgm:pt modelId="{476D4B47-EB02-4EEC-B569-285AD29AEF78}" type="parTrans" cxnId="{87945F83-08B8-4ED8-AFC0-5CE20F46E317}">
      <dgm:prSet/>
      <dgm:spPr/>
      <dgm:t>
        <a:bodyPr/>
        <a:lstStyle/>
        <a:p>
          <a:endParaRPr lang="es-ES"/>
        </a:p>
      </dgm:t>
    </dgm:pt>
    <dgm:pt modelId="{3D926383-C375-4031-8685-0D83003AD244}" type="sibTrans" cxnId="{87945F83-08B8-4ED8-AFC0-5CE20F46E317}">
      <dgm:prSet/>
      <dgm:spPr/>
      <dgm:t>
        <a:bodyPr/>
        <a:lstStyle/>
        <a:p>
          <a:endParaRPr lang="es-ES"/>
        </a:p>
      </dgm:t>
    </dgm:pt>
    <dgm:pt modelId="{AF65A499-F75C-4699-93C9-005E2DD794E4}">
      <dgm:prSet phldrT="[Texto]" custT="1"/>
      <dgm:spPr/>
      <dgm:t>
        <a:bodyPr/>
        <a:lstStyle/>
        <a:p>
          <a:r>
            <a:rPr lang="es-ES" sz="1600" dirty="0" smtClean="0"/>
            <a:t>Cálculo de momentos nominales </a:t>
          </a:r>
          <a:r>
            <a:rPr lang="es-ES" sz="1600" dirty="0" err="1" smtClean="0"/>
            <a:t>M</a:t>
          </a:r>
          <a:r>
            <a:rPr lang="es-ES" sz="1400" dirty="0" err="1" smtClean="0"/>
            <a:t>nx</a:t>
          </a:r>
          <a:r>
            <a:rPr lang="es-ES" sz="1600" dirty="0" smtClean="0"/>
            <a:t> y </a:t>
          </a:r>
          <a:r>
            <a:rPr lang="es-ES" sz="1600" dirty="0" err="1" smtClean="0"/>
            <a:t>M</a:t>
          </a:r>
          <a:r>
            <a:rPr lang="es-ES" sz="1400" dirty="0" err="1" smtClean="0"/>
            <a:t>ny</a:t>
          </a:r>
          <a:r>
            <a:rPr lang="es-ES" sz="1600" dirty="0" smtClean="0"/>
            <a:t> (compacto, no compacto y esbelto)</a:t>
          </a:r>
          <a:endParaRPr lang="es-ES" sz="1600" dirty="0"/>
        </a:p>
      </dgm:t>
    </dgm:pt>
    <dgm:pt modelId="{26050B50-A91D-4C00-B01C-3B0060C23EC9}" type="parTrans" cxnId="{0CDE4112-0E51-426C-BCC3-492B20AA7FAF}">
      <dgm:prSet/>
      <dgm:spPr/>
      <dgm:t>
        <a:bodyPr/>
        <a:lstStyle/>
        <a:p>
          <a:endParaRPr lang="es-ES"/>
        </a:p>
      </dgm:t>
    </dgm:pt>
    <dgm:pt modelId="{078C2A9B-3F39-48D5-960E-EA0987F2BF6F}" type="sibTrans" cxnId="{0CDE4112-0E51-426C-BCC3-492B20AA7FAF}">
      <dgm:prSet/>
      <dgm:spPr/>
      <dgm:t>
        <a:bodyPr/>
        <a:lstStyle/>
        <a:p>
          <a:endParaRPr lang="es-ES"/>
        </a:p>
      </dgm:t>
    </dgm:pt>
    <dgm:pt modelId="{838FF4AE-5339-4DE6-94D4-83CB9D9B1FC7}">
      <dgm:prSet phldrT="[Texto]" custT="1"/>
      <dgm:spPr/>
      <dgm:t>
        <a:bodyPr/>
        <a:lstStyle/>
        <a:p>
          <a:r>
            <a:rPr lang="es-ES" sz="1600" dirty="0" smtClean="0"/>
            <a:t>Expresión de interacción carga axial y momentos flectores</a:t>
          </a:r>
          <a:endParaRPr lang="es-ES" sz="1600" dirty="0"/>
        </a:p>
      </dgm:t>
    </dgm:pt>
    <dgm:pt modelId="{32214EB5-F761-4ABB-903F-1E8E3AA4FDCD}" type="parTrans" cxnId="{57C71F8E-43EA-4167-A171-D125E78C3E97}">
      <dgm:prSet/>
      <dgm:spPr/>
      <dgm:t>
        <a:bodyPr/>
        <a:lstStyle/>
        <a:p>
          <a:endParaRPr lang="es-ES"/>
        </a:p>
      </dgm:t>
    </dgm:pt>
    <dgm:pt modelId="{57724C40-0D50-49C8-A657-A7341F32A381}" type="sibTrans" cxnId="{57C71F8E-43EA-4167-A171-D125E78C3E97}">
      <dgm:prSet/>
      <dgm:spPr/>
      <dgm:t>
        <a:bodyPr/>
        <a:lstStyle/>
        <a:p>
          <a:endParaRPr lang="es-ES"/>
        </a:p>
      </dgm:t>
    </dgm:pt>
    <dgm:pt modelId="{09F0951B-91E7-422B-831E-1A61ADE12578}">
      <dgm:prSet custT="1"/>
      <dgm:spPr/>
      <dgm:t>
        <a:bodyPr/>
        <a:lstStyle/>
        <a:p>
          <a:r>
            <a:rPr lang="es-ES" sz="1600" dirty="0" smtClean="0"/>
            <a:t>Cálculo de la carga nominal </a:t>
          </a:r>
          <a:r>
            <a:rPr lang="es-ES" sz="1600" dirty="0" err="1" smtClean="0"/>
            <a:t>P</a:t>
          </a:r>
          <a:r>
            <a:rPr lang="es-ES" sz="1400" dirty="0" err="1" smtClean="0"/>
            <a:t>n</a:t>
          </a:r>
          <a:endParaRPr lang="es-ES" sz="1400" dirty="0"/>
        </a:p>
      </dgm:t>
    </dgm:pt>
    <dgm:pt modelId="{9F3A2571-AB75-4E23-BB0C-7F301E815103}" type="parTrans" cxnId="{82E5D587-8DFA-45AE-A1B5-A7459878F139}">
      <dgm:prSet/>
      <dgm:spPr/>
      <dgm:t>
        <a:bodyPr/>
        <a:lstStyle/>
        <a:p>
          <a:endParaRPr lang="es-ES"/>
        </a:p>
      </dgm:t>
    </dgm:pt>
    <dgm:pt modelId="{C4E73EEB-536E-4AE0-A430-DD394FD80FAE}" type="sibTrans" cxnId="{82E5D587-8DFA-45AE-A1B5-A7459878F139}">
      <dgm:prSet/>
      <dgm:spPr/>
      <dgm:t>
        <a:bodyPr/>
        <a:lstStyle/>
        <a:p>
          <a:endParaRPr lang="es-ES"/>
        </a:p>
      </dgm:t>
    </dgm:pt>
    <dgm:pt modelId="{830ED1B0-C2A1-41D5-8E67-AD2D2678786D}" type="pres">
      <dgm:prSet presAssocID="{7CBAEA0F-D1BE-4FB8-BCD6-81D8162A7AAF}" presName="cycle" presStyleCnt="0">
        <dgm:presLayoutVars>
          <dgm:dir/>
          <dgm:resizeHandles val="exact"/>
        </dgm:presLayoutVars>
      </dgm:prSet>
      <dgm:spPr/>
      <dgm:t>
        <a:bodyPr/>
        <a:lstStyle/>
        <a:p>
          <a:endParaRPr lang="es-ES"/>
        </a:p>
      </dgm:t>
    </dgm:pt>
    <dgm:pt modelId="{09D8730A-A653-4CF1-A6E7-47DEDE281815}" type="pres">
      <dgm:prSet presAssocID="{7E4F48A8-C08F-47B0-A53C-7E8C96310B4B}" presName="node" presStyleLbl="node1" presStyleIdx="0" presStyleCnt="6" custRadScaleRad="100476" custRadScaleInc="85422">
        <dgm:presLayoutVars>
          <dgm:bulletEnabled val="1"/>
        </dgm:presLayoutVars>
      </dgm:prSet>
      <dgm:spPr/>
      <dgm:t>
        <a:bodyPr/>
        <a:lstStyle/>
        <a:p>
          <a:endParaRPr lang="es-ES"/>
        </a:p>
      </dgm:t>
    </dgm:pt>
    <dgm:pt modelId="{C2E6A87A-416D-4F51-BB66-DE648C947647}" type="pres">
      <dgm:prSet presAssocID="{7E4F48A8-C08F-47B0-A53C-7E8C96310B4B}" presName="spNode" presStyleCnt="0"/>
      <dgm:spPr/>
      <dgm:t>
        <a:bodyPr/>
        <a:lstStyle/>
        <a:p>
          <a:endParaRPr lang="es-ES"/>
        </a:p>
      </dgm:t>
    </dgm:pt>
    <dgm:pt modelId="{A60A2395-7320-429D-8603-F72C17A13BF9}" type="pres">
      <dgm:prSet presAssocID="{FD4C4A97-4936-45A5-8F8B-BF803E36B083}" presName="sibTrans" presStyleLbl="sibTrans1D1" presStyleIdx="0" presStyleCnt="6"/>
      <dgm:spPr/>
      <dgm:t>
        <a:bodyPr/>
        <a:lstStyle/>
        <a:p>
          <a:endParaRPr lang="es-ES"/>
        </a:p>
      </dgm:t>
    </dgm:pt>
    <dgm:pt modelId="{B0DE2879-24BF-4C5B-A662-7A8194A5F563}" type="pres">
      <dgm:prSet presAssocID="{2063E404-AC40-4622-B007-2D40E46A209B}" presName="node" presStyleLbl="node1" presStyleIdx="1" presStyleCnt="6" custScaleX="149238" custScaleY="111200" custRadScaleRad="124990" custRadScaleInc="71433">
        <dgm:presLayoutVars>
          <dgm:bulletEnabled val="1"/>
        </dgm:presLayoutVars>
      </dgm:prSet>
      <dgm:spPr/>
      <dgm:t>
        <a:bodyPr/>
        <a:lstStyle/>
        <a:p>
          <a:endParaRPr lang="es-ES"/>
        </a:p>
      </dgm:t>
    </dgm:pt>
    <dgm:pt modelId="{B2D82E29-6FF3-4B0E-8294-870B5E1FE5EF}" type="pres">
      <dgm:prSet presAssocID="{2063E404-AC40-4622-B007-2D40E46A209B}" presName="spNode" presStyleCnt="0"/>
      <dgm:spPr/>
      <dgm:t>
        <a:bodyPr/>
        <a:lstStyle/>
        <a:p>
          <a:endParaRPr lang="es-ES"/>
        </a:p>
      </dgm:t>
    </dgm:pt>
    <dgm:pt modelId="{FE3B964A-61B8-4C64-B912-F596007B7C9E}" type="pres">
      <dgm:prSet presAssocID="{5F36477B-48AF-4DCB-8D04-AEFC06EFB29E}" presName="sibTrans" presStyleLbl="sibTrans1D1" presStyleIdx="1" presStyleCnt="6"/>
      <dgm:spPr/>
      <dgm:t>
        <a:bodyPr/>
        <a:lstStyle/>
        <a:p>
          <a:endParaRPr lang="es-ES"/>
        </a:p>
      </dgm:t>
    </dgm:pt>
    <dgm:pt modelId="{A3876D59-DD57-4E00-9032-F927A07D8885}" type="pres">
      <dgm:prSet presAssocID="{09F0951B-91E7-422B-831E-1A61ADE12578}" presName="node" presStyleLbl="node1" presStyleIdx="2" presStyleCnt="6" custRadScaleRad="130543" custRadScaleInc="-21001">
        <dgm:presLayoutVars>
          <dgm:bulletEnabled val="1"/>
        </dgm:presLayoutVars>
      </dgm:prSet>
      <dgm:spPr/>
      <dgm:t>
        <a:bodyPr/>
        <a:lstStyle/>
        <a:p>
          <a:endParaRPr lang="es-ES"/>
        </a:p>
      </dgm:t>
    </dgm:pt>
    <dgm:pt modelId="{5F8FB607-0BE5-4787-9641-D432B07E92F9}" type="pres">
      <dgm:prSet presAssocID="{09F0951B-91E7-422B-831E-1A61ADE12578}" presName="spNode" presStyleCnt="0"/>
      <dgm:spPr/>
      <dgm:t>
        <a:bodyPr/>
        <a:lstStyle/>
        <a:p>
          <a:endParaRPr lang="es-ES"/>
        </a:p>
      </dgm:t>
    </dgm:pt>
    <dgm:pt modelId="{368AE673-F4FC-40D9-8819-993E2F2874E8}" type="pres">
      <dgm:prSet presAssocID="{C4E73EEB-536E-4AE0-A430-DD394FD80FAE}" presName="sibTrans" presStyleLbl="sibTrans1D1" presStyleIdx="2" presStyleCnt="6"/>
      <dgm:spPr/>
      <dgm:t>
        <a:bodyPr/>
        <a:lstStyle/>
        <a:p>
          <a:endParaRPr lang="es-ES"/>
        </a:p>
      </dgm:t>
    </dgm:pt>
    <dgm:pt modelId="{67324958-CE11-4734-983D-C075881960C9}" type="pres">
      <dgm:prSet presAssocID="{15BD94C9-4BB0-46DC-94C9-7952C700D417}" presName="node" presStyleLbl="node1" presStyleIdx="3" presStyleCnt="6" custScaleX="123856" custScaleY="106568" custRadScaleRad="101975" custRadScaleInc="-30184">
        <dgm:presLayoutVars>
          <dgm:bulletEnabled val="1"/>
        </dgm:presLayoutVars>
      </dgm:prSet>
      <dgm:spPr/>
      <dgm:t>
        <a:bodyPr/>
        <a:lstStyle/>
        <a:p>
          <a:endParaRPr lang="es-ES"/>
        </a:p>
      </dgm:t>
    </dgm:pt>
    <dgm:pt modelId="{701814F4-4189-4D09-A707-B509DFC8A106}" type="pres">
      <dgm:prSet presAssocID="{15BD94C9-4BB0-46DC-94C9-7952C700D417}" presName="spNode" presStyleCnt="0"/>
      <dgm:spPr/>
      <dgm:t>
        <a:bodyPr/>
        <a:lstStyle/>
        <a:p>
          <a:endParaRPr lang="es-ES"/>
        </a:p>
      </dgm:t>
    </dgm:pt>
    <dgm:pt modelId="{7B267312-759F-4859-BC96-85FA3A11DCF4}" type="pres">
      <dgm:prSet presAssocID="{3D926383-C375-4031-8685-0D83003AD244}" presName="sibTrans" presStyleLbl="sibTrans1D1" presStyleIdx="3" presStyleCnt="6"/>
      <dgm:spPr/>
      <dgm:t>
        <a:bodyPr/>
        <a:lstStyle/>
        <a:p>
          <a:endParaRPr lang="es-ES"/>
        </a:p>
      </dgm:t>
    </dgm:pt>
    <dgm:pt modelId="{38BB16B9-D85E-47F9-B13C-54407B4696FF}" type="pres">
      <dgm:prSet presAssocID="{AF65A499-F75C-4699-93C9-005E2DD794E4}" presName="node" presStyleLbl="node1" presStyleIdx="4" presStyleCnt="6" custScaleX="158437" custScaleY="138850" custRadScaleRad="153634" custRadScaleInc="10881">
        <dgm:presLayoutVars>
          <dgm:bulletEnabled val="1"/>
        </dgm:presLayoutVars>
      </dgm:prSet>
      <dgm:spPr/>
      <dgm:t>
        <a:bodyPr/>
        <a:lstStyle/>
        <a:p>
          <a:endParaRPr lang="es-ES"/>
        </a:p>
      </dgm:t>
    </dgm:pt>
    <dgm:pt modelId="{4074CF9B-10A7-4C81-A697-FD1F3279DC09}" type="pres">
      <dgm:prSet presAssocID="{AF65A499-F75C-4699-93C9-005E2DD794E4}" presName="spNode" presStyleCnt="0"/>
      <dgm:spPr/>
      <dgm:t>
        <a:bodyPr/>
        <a:lstStyle/>
        <a:p>
          <a:endParaRPr lang="es-ES"/>
        </a:p>
      </dgm:t>
    </dgm:pt>
    <dgm:pt modelId="{6080340E-6B2B-4F49-A4F8-2042DF42833C}" type="pres">
      <dgm:prSet presAssocID="{078C2A9B-3F39-48D5-960E-EA0987F2BF6F}" presName="sibTrans" presStyleLbl="sibTrans1D1" presStyleIdx="4" presStyleCnt="6"/>
      <dgm:spPr/>
      <dgm:t>
        <a:bodyPr/>
        <a:lstStyle/>
        <a:p>
          <a:endParaRPr lang="es-ES"/>
        </a:p>
      </dgm:t>
    </dgm:pt>
    <dgm:pt modelId="{B32D51B3-9B7D-43D0-8713-C856D9E13693}" type="pres">
      <dgm:prSet presAssocID="{838FF4AE-5339-4DE6-94D4-83CB9D9B1FC7}" presName="node" presStyleLbl="node1" presStyleIdx="5" presStyleCnt="6" custScaleX="128197" custScaleY="121290" custRadScaleRad="134416" custRadScaleInc="-129443">
        <dgm:presLayoutVars>
          <dgm:bulletEnabled val="1"/>
        </dgm:presLayoutVars>
      </dgm:prSet>
      <dgm:spPr/>
      <dgm:t>
        <a:bodyPr/>
        <a:lstStyle/>
        <a:p>
          <a:endParaRPr lang="es-ES"/>
        </a:p>
      </dgm:t>
    </dgm:pt>
    <dgm:pt modelId="{551DDA65-E753-4A6C-9107-5BB96DC08455}" type="pres">
      <dgm:prSet presAssocID="{838FF4AE-5339-4DE6-94D4-83CB9D9B1FC7}" presName="spNode" presStyleCnt="0"/>
      <dgm:spPr/>
      <dgm:t>
        <a:bodyPr/>
        <a:lstStyle/>
        <a:p>
          <a:endParaRPr lang="es-ES"/>
        </a:p>
      </dgm:t>
    </dgm:pt>
    <dgm:pt modelId="{5ABAC1EF-D797-4957-A930-B21B5376342C}" type="pres">
      <dgm:prSet presAssocID="{57724C40-0D50-49C8-A657-A7341F32A381}" presName="sibTrans" presStyleLbl="sibTrans1D1" presStyleIdx="5" presStyleCnt="6"/>
      <dgm:spPr/>
      <dgm:t>
        <a:bodyPr/>
        <a:lstStyle/>
        <a:p>
          <a:endParaRPr lang="es-ES"/>
        </a:p>
      </dgm:t>
    </dgm:pt>
  </dgm:ptLst>
  <dgm:cxnLst>
    <dgm:cxn modelId="{67E3631E-BA43-4064-9B87-014F3DEFD338}" type="presOf" srcId="{838FF4AE-5339-4DE6-94D4-83CB9D9B1FC7}" destId="{B32D51B3-9B7D-43D0-8713-C856D9E13693}" srcOrd="0" destOrd="0" presId="urn:microsoft.com/office/officeart/2005/8/layout/cycle5"/>
    <dgm:cxn modelId="{54B53187-6F0A-4616-A259-090C512C3569}" srcId="{7CBAEA0F-D1BE-4FB8-BCD6-81D8162A7AAF}" destId="{7E4F48A8-C08F-47B0-A53C-7E8C96310B4B}" srcOrd="0" destOrd="0" parTransId="{AB45121D-B0C4-4867-A9A7-FA114106B982}" sibTransId="{FD4C4A97-4936-45A5-8F8B-BF803E36B083}"/>
    <dgm:cxn modelId="{71D01CDC-A8EC-4872-A82C-7F18D7868766}" type="presOf" srcId="{FD4C4A97-4936-45A5-8F8B-BF803E36B083}" destId="{A60A2395-7320-429D-8603-F72C17A13BF9}" srcOrd="0" destOrd="0" presId="urn:microsoft.com/office/officeart/2005/8/layout/cycle5"/>
    <dgm:cxn modelId="{0BB59995-5056-4F1B-8B2E-C27C845ED581}" type="presOf" srcId="{7CBAEA0F-D1BE-4FB8-BCD6-81D8162A7AAF}" destId="{830ED1B0-C2A1-41D5-8E67-AD2D2678786D}" srcOrd="0" destOrd="0" presId="urn:microsoft.com/office/officeart/2005/8/layout/cycle5"/>
    <dgm:cxn modelId="{0B5C3128-58A4-478A-BF97-86CF70B33EF0}" type="presOf" srcId="{2063E404-AC40-4622-B007-2D40E46A209B}" destId="{B0DE2879-24BF-4C5B-A662-7A8194A5F563}" srcOrd="0" destOrd="0" presId="urn:microsoft.com/office/officeart/2005/8/layout/cycle5"/>
    <dgm:cxn modelId="{57C71F8E-43EA-4167-A171-D125E78C3E97}" srcId="{7CBAEA0F-D1BE-4FB8-BCD6-81D8162A7AAF}" destId="{838FF4AE-5339-4DE6-94D4-83CB9D9B1FC7}" srcOrd="5" destOrd="0" parTransId="{32214EB5-F761-4ABB-903F-1E8E3AA4FDCD}" sibTransId="{57724C40-0D50-49C8-A657-A7341F32A381}"/>
    <dgm:cxn modelId="{3332B641-CC0D-4AF0-8CD8-314A8BEA1DA4}" type="presOf" srcId="{3D926383-C375-4031-8685-0D83003AD244}" destId="{7B267312-759F-4859-BC96-85FA3A11DCF4}" srcOrd="0" destOrd="0" presId="urn:microsoft.com/office/officeart/2005/8/layout/cycle5"/>
    <dgm:cxn modelId="{5F416B4E-C2F2-4B5F-8D89-187375CF3133}" type="presOf" srcId="{078C2A9B-3F39-48D5-960E-EA0987F2BF6F}" destId="{6080340E-6B2B-4F49-A4F8-2042DF42833C}" srcOrd="0" destOrd="0" presId="urn:microsoft.com/office/officeart/2005/8/layout/cycle5"/>
    <dgm:cxn modelId="{87945F83-08B8-4ED8-AFC0-5CE20F46E317}" srcId="{7CBAEA0F-D1BE-4FB8-BCD6-81D8162A7AAF}" destId="{15BD94C9-4BB0-46DC-94C9-7952C700D417}" srcOrd="3" destOrd="0" parTransId="{476D4B47-EB02-4EEC-B569-285AD29AEF78}" sibTransId="{3D926383-C375-4031-8685-0D83003AD244}"/>
    <dgm:cxn modelId="{82E5D587-8DFA-45AE-A1B5-A7459878F139}" srcId="{7CBAEA0F-D1BE-4FB8-BCD6-81D8162A7AAF}" destId="{09F0951B-91E7-422B-831E-1A61ADE12578}" srcOrd="2" destOrd="0" parTransId="{9F3A2571-AB75-4E23-BB0C-7F301E815103}" sibTransId="{C4E73EEB-536E-4AE0-A430-DD394FD80FAE}"/>
    <dgm:cxn modelId="{DD190B1E-FD62-47A8-9D3F-78237464AD21}" type="presOf" srcId="{15BD94C9-4BB0-46DC-94C9-7952C700D417}" destId="{67324958-CE11-4734-983D-C075881960C9}" srcOrd="0" destOrd="0" presId="urn:microsoft.com/office/officeart/2005/8/layout/cycle5"/>
    <dgm:cxn modelId="{DEACB1FF-F69A-4F3C-8836-17E146511A80}" type="presOf" srcId="{09F0951B-91E7-422B-831E-1A61ADE12578}" destId="{A3876D59-DD57-4E00-9032-F927A07D8885}" srcOrd="0" destOrd="0" presId="urn:microsoft.com/office/officeart/2005/8/layout/cycle5"/>
    <dgm:cxn modelId="{190CB86B-B54F-4ECE-8AD5-351AA5BE8F9E}" type="presOf" srcId="{C4E73EEB-536E-4AE0-A430-DD394FD80FAE}" destId="{368AE673-F4FC-40D9-8819-993E2F2874E8}" srcOrd="0" destOrd="0" presId="urn:microsoft.com/office/officeart/2005/8/layout/cycle5"/>
    <dgm:cxn modelId="{4506A4BC-FA57-4CBE-BBD3-58410160B63F}" type="presOf" srcId="{5F36477B-48AF-4DCB-8D04-AEFC06EFB29E}" destId="{FE3B964A-61B8-4C64-B912-F596007B7C9E}" srcOrd="0" destOrd="0" presId="urn:microsoft.com/office/officeart/2005/8/layout/cycle5"/>
    <dgm:cxn modelId="{AA1A0E0F-B56E-4917-B621-E4E821B6DE61}" type="presOf" srcId="{57724C40-0D50-49C8-A657-A7341F32A381}" destId="{5ABAC1EF-D797-4957-A930-B21B5376342C}" srcOrd="0" destOrd="0" presId="urn:microsoft.com/office/officeart/2005/8/layout/cycle5"/>
    <dgm:cxn modelId="{E270F4F0-3A7F-4F4C-BEC2-111A34113D4E}" type="presOf" srcId="{AF65A499-F75C-4699-93C9-005E2DD794E4}" destId="{38BB16B9-D85E-47F9-B13C-54407B4696FF}" srcOrd="0" destOrd="0" presId="urn:microsoft.com/office/officeart/2005/8/layout/cycle5"/>
    <dgm:cxn modelId="{683EA1F7-0848-4DED-B47E-5D1CA6E5D586}" type="presOf" srcId="{7E4F48A8-C08F-47B0-A53C-7E8C96310B4B}" destId="{09D8730A-A653-4CF1-A6E7-47DEDE281815}" srcOrd="0" destOrd="0" presId="urn:microsoft.com/office/officeart/2005/8/layout/cycle5"/>
    <dgm:cxn modelId="{8B9EC04E-761F-4C96-B1B1-03EB7DCAF458}" srcId="{7CBAEA0F-D1BE-4FB8-BCD6-81D8162A7AAF}" destId="{2063E404-AC40-4622-B007-2D40E46A209B}" srcOrd="1" destOrd="0" parTransId="{D78AB0F2-8A22-4F0C-B88E-D305C7D528B6}" sibTransId="{5F36477B-48AF-4DCB-8D04-AEFC06EFB29E}"/>
    <dgm:cxn modelId="{0CDE4112-0E51-426C-BCC3-492B20AA7FAF}" srcId="{7CBAEA0F-D1BE-4FB8-BCD6-81D8162A7AAF}" destId="{AF65A499-F75C-4699-93C9-005E2DD794E4}" srcOrd="4" destOrd="0" parTransId="{26050B50-A91D-4C00-B01C-3B0060C23EC9}" sibTransId="{078C2A9B-3F39-48D5-960E-EA0987F2BF6F}"/>
    <dgm:cxn modelId="{84965104-149C-4384-AD6E-E95BDDDE07B5}" type="presParOf" srcId="{830ED1B0-C2A1-41D5-8E67-AD2D2678786D}" destId="{09D8730A-A653-4CF1-A6E7-47DEDE281815}" srcOrd="0" destOrd="0" presId="urn:microsoft.com/office/officeart/2005/8/layout/cycle5"/>
    <dgm:cxn modelId="{7C2669D9-9E7B-4B01-A7F5-1A585E0C2B3C}" type="presParOf" srcId="{830ED1B0-C2A1-41D5-8E67-AD2D2678786D}" destId="{C2E6A87A-416D-4F51-BB66-DE648C947647}" srcOrd="1" destOrd="0" presId="urn:microsoft.com/office/officeart/2005/8/layout/cycle5"/>
    <dgm:cxn modelId="{AA9F9768-A786-4428-930B-AB0798E58C8D}" type="presParOf" srcId="{830ED1B0-C2A1-41D5-8E67-AD2D2678786D}" destId="{A60A2395-7320-429D-8603-F72C17A13BF9}" srcOrd="2" destOrd="0" presId="urn:microsoft.com/office/officeart/2005/8/layout/cycle5"/>
    <dgm:cxn modelId="{769FC67D-6A15-4595-8553-2BB53B74184D}" type="presParOf" srcId="{830ED1B0-C2A1-41D5-8E67-AD2D2678786D}" destId="{B0DE2879-24BF-4C5B-A662-7A8194A5F563}" srcOrd="3" destOrd="0" presId="urn:microsoft.com/office/officeart/2005/8/layout/cycle5"/>
    <dgm:cxn modelId="{DC080EB4-9DC5-45F4-9D8A-84CABDCFA431}" type="presParOf" srcId="{830ED1B0-C2A1-41D5-8E67-AD2D2678786D}" destId="{B2D82E29-6FF3-4B0E-8294-870B5E1FE5EF}" srcOrd="4" destOrd="0" presId="urn:microsoft.com/office/officeart/2005/8/layout/cycle5"/>
    <dgm:cxn modelId="{E23A6B26-0FC4-434E-A8F2-C5A3E1B4D9F2}" type="presParOf" srcId="{830ED1B0-C2A1-41D5-8E67-AD2D2678786D}" destId="{FE3B964A-61B8-4C64-B912-F596007B7C9E}" srcOrd="5" destOrd="0" presId="urn:microsoft.com/office/officeart/2005/8/layout/cycle5"/>
    <dgm:cxn modelId="{99F4E55D-874A-44DB-9309-7F92DCD44B82}" type="presParOf" srcId="{830ED1B0-C2A1-41D5-8E67-AD2D2678786D}" destId="{A3876D59-DD57-4E00-9032-F927A07D8885}" srcOrd="6" destOrd="0" presId="urn:microsoft.com/office/officeart/2005/8/layout/cycle5"/>
    <dgm:cxn modelId="{25443B38-8C1E-40B4-AFA7-DA1E3CB50F00}" type="presParOf" srcId="{830ED1B0-C2A1-41D5-8E67-AD2D2678786D}" destId="{5F8FB607-0BE5-4787-9641-D432B07E92F9}" srcOrd="7" destOrd="0" presId="urn:microsoft.com/office/officeart/2005/8/layout/cycle5"/>
    <dgm:cxn modelId="{EAF4E6DF-13C1-4D7C-87A5-8442FE3DAC6C}" type="presParOf" srcId="{830ED1B0-C2A1-41D5-8E67-AD2D2678786D}" destId="{368AE673-F4FC-40D9-8819-993E2F2874E8}" srcOrd="8" destOrd="0" presId="urn:microsoft.com/office/officeart/2005/8/layout/cycle5"/>
    <dgm:cxn modelId="{2100711A-2E60-4664-93E8-2269EF2E5330}" type="presParOf" srcId="{830ED1B0-C2A1-41D5-8E67-AD2D2678786D}" destId="{67324958-CE11-4734-983D-C075881960C9}" srcOrd="9" destOrd="0" presId="urn:microsoft.com/office/officeart/2005/8/layout/cycle5"/>
    <dgm:cxn modelId="{8CBC91C2-3C00-4910-999F-F138E49D84AA}" type="presParOf" srcId="{830ED1B0-C2A1-41D5-8E67-AD2D2678786D}" destId="{701814F4-4189-4D09-A707-B509DFC8A106}" srcOrd="10" destOrd="0" presId="urn:microsoft.com/office/officeart/2005/8/layout/cycle5"/>
    <dgm:cxn modelId="{EDF0251E-DB9F-4EA8-9C32-77A21D289449}" type="presParOf" srcId="{830ED1B0-C2A1-41D5-8E67-AD2D2678786D}" destId="{7B267312-759F-4859-BC96-85FA3A11DCF4}" srcOrd="11" destOrd="0" presId="urn:microsoft.com/office/officeart/2005/8/layout/cycle5"/>
    <dgm:cxn modelId="{FE781413-E149-4E73-AC9C-FE94B3C0038B}" type="presParOf" srcId="{830ED1B0-C2A1-41D5-8E67-AD2D2678786D}" destId="{38BB16B9-D85E-47F9-B13C-54407B4696FF}" srcOrd="12" destOrd="0" presId="urn:microsoft.com/office/officeart/2005/8/layout/cycle5"/>
    <dgm:cxn modelId="{0395925E-F23B-4558-98F7-6FA6EF5C9C37}" type="presParOf" srcId="{830ED1B0-C2A1-41D5-8E67-AD2D2678786D}" destId="{4074CF9B-10A7-4C81-A697-FD1F3279DC09}" srcOrd="13" destOrd="0" presId="urn:microsoft.com/office/officeart/2005/8/layout/cycle5"/>
    <dgm:cxn modelId="{C2CCB738-B242-43B6-9837-A6CCD90715CE}" type="presParOf" srcId="{830ED1B0-C2A1-41D5-8E67-AD2D2678786D}" destId="{6080340E-6B2B-4F49-A4F8-2042DF42833C}" srcOrd="14" destOrd="0" presId="urn:microsoft.com/office/officeart/2005/8/layout/cycle5"/>
    <dgm:cxn modelId="{EA6EAC80-D7F9-4492-9AF2-2FB4CDFCDC44}" type="presParOf" srcId="{830ED1B0-C2A1-41D5-8E67-AD2D2678786D}" destId="{B32D51B3-9B7D-43D0-8713-C856D9E13693}" srcOrd="15" destOrd="0" presId="urn:microsoft.com/office/officeart/2005/8/layout/cycle5"/>
    <dgm:cxn modelId="{8922A0E3-E083-491A-89ED-7DBCBB74F565}" type="presParOf" srcId="{830ED1B0-C2A1-41D5-8E67-AD2D2678786D}" destId="{551DDA65-E753-4A6C-9107-5BB96DC08455}" srcOrd="16" destOrd="0" presId="urn:microsoft.com/office/officeart/2005/8/layout/cycle5"/>
    <dgm:cxn modelId="{F8D30F2B-38FB-46C0-ABB3-11465C1F646E}" type="presParOf" srcId="{830ED1B0-C2A1-41D5-8E67-AD2D2678786D}" destId="{5ABAC1EF-D797-4957-A930-B21B5376342C}"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BAEA0F-D1BE-4FB8-BCD6-81D8162A7AAF}"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s-ES"/>
        </a:p>
      </dgm:t>
    </dgm:pt>
    <dgm:pt modelId="{7E4F48A8-C08F-47B0-A53C-7E8C96310B4B}">
      <dgm:prSet phldrT="[Texto]" custT="1"/>
      <dgm:spPr/>
      <dgm:t>
        <a:bodyPr/>
        <a:lstStyle/>
        <a:p>
          <a:r>
            <a:rPr lang="es-ES" sz="1600" dirty="0" smtClean="0"/>
            <a:t>Cálculo del factor KL/r</a:t>
          </a:r>
          <a:endParaRPr lang="es-ES" sz="1600" dirty="0"/>
        </a:p>
      </dgm:t>
    </dgm:pt>
    <dgm:pt modelId="{AB45121D-B0C4-4867-A9A7-FA114106B982}" type="parTrans" cxnId="{54B53187-6F0A-4616-A259-090C512C3569}">
      <dgm:prSet/>
      <dgm:spPr/>
      <dgm:t>
        <a:bodyPr/>
        <a:lstStyle/>
        <a:p>
          <a:endParaRPr lang="es-ES"/>
        </a:p>
      </dgm:t>
    </dgm:pt>
    <dgm:pt modelId="{FD4C4A97-4936-45A5-8F8B-BF803E36B083}" type="sibTrans" cxnId="{54B53187-6F0A-4616-A259-090C512C3569}">
      <dgm:prSet/>
      <dgm:spPr/>
      <dgm:t>
        <a:bodyPr/>
        <a:lstStyle/>
        <a:p>
          <a:endParaRPr lang="es-ES"/>
        </a:p>
      </dgm:t>
    </dgm:pt>
    <dgm:pt modelId="{2063E404-AC40-4622-B007-2D40E46A209B}">
      <dgm:prSet phldrT="[Texto]" custT="1"/>
      <dgm:spPr/>
      <dgm:t>
        <a:bodyPr/>
        <a:lstStyle/>
        <a:p>
          <a:r>
            <a:rPr lang="es-ES" sz="1600" dirty="0" smtClean="0"/>
            <a:t>Cálculo del esfuerzo crítico a compresión </a:t>
          </a:r>
          <a:r>
            <a:rPr lang="el-GR" sz="1600" dirty="0" smtClean="0"/>
            <a:t>φ</a:t>
          </a:r>
          <a:r>
            <a:rPr lang="es-ES" sz="1400" dirty="0" smtClean="0"/>
            <a:t>c</a:t>
          </a:r>
          <a:r>
            <a:rPr lang="es-ES" sz="1600" dirty="0" smtClean="0"/>
            <a:t> </a:t>
          </a:r>
          <a:r>
            <a:rPr lang="es-ES" sz="1600" dirty="0" err="1" smtClean="0"/>
            <a:t>F</a:t>
          </a:r>
          <a:r>
            <a:rPr lang="es-ES" sz="1400" dirty="0" err="1" smtClean="0"/>
            <a:t>cr</a:t>
          </a:r>
          <a:endParaRPr lang="es-ES" sz="1400" dirty="0"/>
        </a:p>
      </dgm:t>
    </dgm:pt>
    <dgm:pt modelId="{D78AB0F2-8A22-4F0C-B88E-D305C7D528B6}" type="parTrans" cxnId="{8B9EC04E-761F-4C96-B1B1-03EB7DCAF458}">
      <dgm:prSet/>
      <dgm:spPr/>
      <dgm:t>
        <a:bodyPr/>
        <a:lstStyle/>
        <a:p>
          <a:endParaRPr lang="es-ES"/>
        </a:p>
      </dgm:t>
    </dgm:pt>
    <dgm:pt modelId="{5F36477B-48AF-4DCB-8D04-AEFC06EFB29E}" type="sibTrans" cxnId="{8B9EC04E-761F-4C96-B1B1-03EB7DCAF458}">
      <dgm:prSet/>
      <dgm:spPr/>
      <dgm:t>
        <a:bodyPr/>
        <a:lstStyle/>
        <a:p>
          <a:endParaRPr lang="es-ES"/>
        </a:p>
      </dgm:t>
    </dgm:pt>
    <dgm:pt modelId="{15BD94C9-4BB0-46DC-94C9-7952C700D417}">
      <dgm:prSet phldrT="[Texto]" custT="1"/>
      <dgm:spPr/>
      <dgm:t>
        <a:bodyPr/>
        <a:lstStyle/>
        <a:p>
          <a:r>
            <a:rPr lang="es-ES" sz="1600" dirty="0" smtClean="0"/>
            <a:t>Relaciones de límite ancho-espesor </a:t>
          </a:r>
          <a:r>
            <a:rPr lang="el-GR" sz="1600" dirty="0" smtClean="0"/>
            <a:t>λ</a:t>
          </a:r>
          <a:r>
            <a:rPr lang="es-ES" sz="1400" dirty="0" smtClean="0"/>
            <a:t>p</a:t>
          </a:r>
          <a:r>
            <a:rPr lang="es-ES" sz="1600" dirty="0" smtClean="0"/>
            <a:t> y </a:t>
          </a:r>
          <a:r>
            <a:rPr lang="el-GR" sz="1600" dirty="0" smtClean="0"/>
            <a:t>λ</a:t>
          </a:r>
          <a:r>
            <a:rPr lang="es-ES" sz="1400" dirty="0" smtClean="0"/>
            <a:t>r</a:t>
          </a:r>
          <a:endParaRPr lang="es-ES" sz="1400" dirty="0"/>
        </a:p>
      </dgm:t>
    </dgm:pt>
    <dgm:pt modelId="{476D4B47-EB02-4EEC-B569-285AD29AEF78}" type="parTrans" cxnId="{87945F83-08B8-4ED8-AFC0-5CE20F46E317}">
      <dgm:prSet/>
      <dgm:spPr/>
      <dgm:t>
        <a:bodyPr/>
        <a:lstStyle/>
        <a:p>
          <a:endParaRPr lang="es-ES"/>
        </a:p>
      </dgm:t>
    </dgm:pt>
    <dgm:pt modelId="{3D926383-C375-4031-8685-0D83003AD244}" type="sibTrans" cxnId="{87945F83-08B8-4ED8-AFC0-5CE20F46E317}">
      <dgm:prSet/>
      <dgm:spPr/>
      <dgm:t>
        <a:bodyPr/>
        <a:lstStyle/>
        <a:p>
          <a:endParaRPr lang="es-ES"/>
        </a:p>
      </dgm:t>
    </dgm:pt>
    <dgm:pt modelId="{AF65A499-F75C-4699-93C9-005E2DD794E4}">
      <dgm:prSet phldrT="[Texto]" custT="1"/>
      <dgm:spPr/>
      <dgm:t>
        <a:bodyPr/>
        <a:lstStyle/>
        <a:p>
          <a:r>
            <a:rPr lang="es-ES" sz="1600" dirty="0" smtClean="0"/>
            <a:t>Cálculo de momentos nominales </a:t>
          </a:r>
          <a:r>
            <a:rPr lang="es-ES" sz="1600" dirty="0" err="1" smtClean="0"/>
            <a:t>M</a:t>
          </a:r>
          <a:r>
            <a:rPr lang="es-ES" sz="1400" dirty="0" err="1" smtClean="0"/>
            <a:t>nx</a:t>
          </a:r>
          <a:r>
            <a:rPr lang="es-ES" sz="1600" dirty="0" smtClean="0"/>
            <a:t> y </a:t>
          </a:r>
          <a:r>
            <a:rPr lang="es-ES" sz="1600" dirty="0" err="1" smtClean="0"/>
            <a:t>M</a:t>
          </a:r>
          <a:r>
            <a:rPr lang="es-ES" sz="1400" dirty="0" err="1" smtClean="0"/>
            <a:t>ny</a:t>
          </a:r>
          <a:r>
            <a:rPr lang="es-ES" sz="1600" dirty="0" smtClean="0"/>
            <a:t> (compacto, no compacto y esbelto)</a:t>
          </a:r>
          <a:endParaRPr lang="es-ES" sz="1600" dirty="0"/>
        </a:p>
      </dgm:t>
    </dgm:pt>
    <dgm:pt modelId="{26050B50-A91D-4C00-B01C-3B0060C23EC9}" type="parTrans" cxnId="{0CDE4112-0E51-426C-BCC3-492B20AA7FAF}">
      <dgm:prSet/>
      <dgm:spPr/>
      <dgm:t>
        <a:bodyPr/>
        <a:lstStyle/>
        <a:p>
          <a:endParaRPr lang="es-ES"/>
        </a:p>
      </dgm:t>
    </dgm:pt>
    <dgm:pt modelId="{078C2A9B-3F39-48D5-960E-EA0987F2BF6F}" type="sibTrans" cxnId="{0CDE4112-0E51-426C-BCC3-492B20AA7FAF}">
      <dgm:prSet/>
      <dgm:spPr/>
      <dgm:t>
        <a:bodyPr/>
        <a:lstStyle/>
        <a:p>
          <a:endParaRPr lang="es-ES"/>
        </a:p>
      </dgm:t>
    </dgm:pt>
    <dgm:pt modelId="{838FF4AE-5339-4DE6-94D4-83CB9D9B1FC7}">
      <dgm:prSet phldrT="[Texto]" custT="1"/>
      <dgm:spPr/>
      <dgm:t>
        <a:bodyPr/>
        <a:lstStyle/>
        <a:p>
          <a:r>
            <a:rPr lang="es-ES" sz="1600" dirty="0" smtClean="0"/>
            <a:t>Expresión de interacción carga axial y momentos flectores</a:t>
          </a:r>
          <a:endParaRPr lang="es-ES" sz="1600" dirty="0"/>
        </a:p>
      </dgm:t>
    </dgm:pt>
    <dgm:pt modelId="{32214EB5-F761-4ABB-903F-1E8E3AA4FDCD}" type="parTrans" cxnId="{57C71F8E-43EA-4167-A171-D125E78C3E97}">
      <dgm:prSet/>
      <dgm:spPr/>
      <dgm:t>
        <a:bodyPr/>
        <a:lstStyle/>
        <a:p>
          <a:endParaRPr lang="es-ES"/>
        </a:p>
      </dgm:t>
    </dgm:pt>
    <dgm:pt modelId="{57724C40-0D50-49C8-A657-A7341F32A381}" type="sibTrans" cxnId="{57C71F8E-43EA-4167-A171-D125E78C3E97}">
      <dgm:prSet/>
      <dgm:spPr/>
      <dgm:t>
        <a:bodyPr/>
        <a:lstStyle/>
        <a:p>
          <a:endParaRPr lang="es-ES"/>
        </a:p>
      </dgm:t>
    </dgm:pt>
    <dgm:pt modelId="{09F0951B-91E7-422B-831E-1A61ADE12578}">
      <dgm:prSet custT="1"/>
      <dgm:spPr/>
      <dgm:t>
        <a:bodyPr/>
        <a:lstStyle/>
        <a:p>
          <a:r>
            <a:rPr lang="es-ES" sz="1600" dirty="0" smtClean="0"/>
            <a:t>Cálculo de la carga nominal </a:t>
          </a:r>
          <a:r>
            <a:rPr lang="es-ES" sz="1600" dirty="0" err="1" smtClean="0"/>
            <a:t>P</a:t>
          </a:r>
          <a:r>
            <a:rPr lang="es-ES" sz="1400" dirty="0" err="1" smtClean="0"/>
            <a:t>n</a:t>
          </a:r>
          <a:endParaRPr lang="es-ES" sz="1400" dirty="0"/>
        </a:p>
      </dgm:t>
    </dgm:pt>
    <dgm:pt modelId="{9F3A2571-AB75-4E23-BB0C-7F301E815103}" type="parTrans" cxnId="{82E5D587-8DFA-45AE-A1B5-A7459878F139}">
      <dgm:prSet/>
      <dgm:spPr/>
      <dgm:t>
        <a:bodyPr/>
        <a:lstStyle/>
        <a:p>
          <a:endParaRPr lang="es-ES"/>
        </a:p>
      </dgm:t>
    </dgm:pt>
    <dgm:pt modelId="{C4E73EEB-536E-4AE0-A430-DD394FD80FAE}" type="sibTrans" cxnId="{82E5D587-8DFA-45AE-A1B5-A7459878F139}">
      <dgm:prSet/>
      <dgm:spPr/>
      <dgm:t>
        <a:bodyPr/>
        <a:lstStyle/>
        <a:p>
          <a:endParaRPr lang="es-ES"/>
        </a:p>
      </dgm:t>
    </dgm:pt>
    <dgm:pt modelId="{830ED1B0-C2A1-41D5-8E67-AD2D2678786D}" type="pres">
      <dgm:prSet presAssocID="{7CBAEA0F-D1BE-4FB8-BCD6-81D8162A7AAF}" presName="cycle" presStyleCnt="0">
        <dgm:presLayoutVars>
          <dgm:dir/>
          <dgm:resizeHandles val="exact"/>
        </dgm:presLayoutVars>
      </dgm:prSet>
      <dgm:spPr/>
      <dgm:t>
        <a:bodyPr/>
        <a:lstStyle/>
        <a:p>
          <a:endParaRPr lang="es-ES"/>
        </a:p>
      </dgm:t>
    </dgm:pt>
    <dgm:pt modelId="{09D8730A-A653-4CF1-A6E7-47DEDE281815}" type="pres">
      <dgm:prSet presAssocID="{7E4F48A8-C08F-47B0-A53C-7E8C96310B4B}" presName="node" presStyleLbl="node1" presStyleIdx="0" presStyleCnt="6" custRadScaleRad="100476" custRadScaleInc="85422">
        <dgm:presLayoutVars>
          <dgm:bulletEnabled val="1"/>
        </dgm:presLayoutVars>
      </dgm:prSet>
      <dgm:spPr/>
      <dgm:t>
        <a:bodyPr/>
        <a:lstStyle/>
        <a:p>
          <a:endParaRPr lang="es-ES"/>
        </a:p>
      </dgm:t>
    </dgm:pt>
    <dgm:pt modelId="{C2E6A87A-416D-4F51-BB66-DE648C947647}" type="pres">
      <dgm:prSet presAssocID="{7E4F48A8-C08F-47B0-A53C-7E8C96310B4B}" presName="spNode" presStyleCnt="0"/>
      <dgm:spPr/>
      <dgm:t>
        <a:bodyPr/>
        <a:lstStyle/>
        <a:p>
          <a:endParaRPr lang="es-ES"/>
        </a:p>
      </dgm:t>
    </dgm:pt>
    <dgm:pt modelId="{A60A2395-7320-429D-8603-F72C17A13BF9}" type="pres">
      <dgm:prSet presAssocID="{FD4C4A97-4936-45A5-8F8B-BF803E36B083}" presName="sibTrans" presStyleLbl="sibTrans1D1" presStyleIdx="0" presStyleCnt="6"/>
      <dgm:spPr/>
      <dgm:t>
        <a:bodyPr/>
        <a:lstStyle/>
        <a:p>
          <a:endParaRPr lang="es-ES"/>
        </a:p>
      </dgm:t>
    </dgm:pt>
    <dgm:pt modelId="{B0DE2879-24BF-4C5B-A662-7A8194A5F563}" type="pres">
      <dgm:prSet presAssocID="{2063E404-AC40-4622-B007-2D40E46A209B}" presName="node" presStyleLbl="node1" presStyleIdx="1" presStyleCnt="6" custScaleX="149238" custScaleY="111200" custRadScaleRad="124990" custRadScaleInc="71433">
        <dgm:presLayoutVars>
          <dgm:bulletEnabled val="1"/>
        </dgm:presLayoutVars>
      </dgm:prSet>
      <dgm:spPr/>
      <dgm:t>
        <a:bodyPr/>
        <a:lstStyle/>
        <a:p>
          <a:endParaRPr lang="es-ES"/>
        </a:p>
      </dgm:t>
    </dgm:pt>
    <dgm:pt modelId="{B2D82E29-6FF3-4B0E-8294-870B5E1FE5EF}" type="pres">
      <dgm:prSet presAssocID="{2063E404-AC40-4622-B007-2D40E46A209B}" presName="spNode" presStyleCnt="0"/>
      <dgm:spPr/>
      <dgm:t>
        <a:bodyPr/>
        <a:lstStyle/>
        <a:p>
          <a:endParaRPr lang="es-ES"/>
        </a:p>
      </dgm:t>
    </dgm:pt>
    <dgm:pt modelId="{FE3B964A-61B8-4C64-B912-F596007B7C9E}" type="pres">
      <dgm:prSet presAssocID="{5F36477B-48AF-4DCB-8D04-AEFC06EFB29E}" presName="sibTrans" presStyleLbl="sibTrans1D1" presStyleIdx="1" presStyleCnt="6"/>
      <dgm:spPr/>
      <dgm:t>
        <a:bodyPr/>
        <a:lstStyle/>
        <a:p>
          <a:endParaRPr lang="es-ES"/>
        </a:p>
      </dgm:t>
    </dgm:pt>
    <dgm:pt modelId="{A3876D59-DD57-4E00-9032-F927A07D8885}" type="pres">
      <dgm:prSet presAssocID="{09F0951B-91E7-422B-831E-1A61ADE12578}" presName="node" presStyleLbl="node1" presStyleIdx="2" presStyleCnt="6" custRadScaleRad="130543" custRadScaleInc="-21001">
        <dgm:presLayoutVars>
          <dgm:bulletEnabled val="1"/>
        </dgm:presLayoutVars>
      </dgm:prSet>
      <dgm:spPr/>
      <dgm:t>
        <a:bodyPr/>
        <a:lstStyle/>
        <a:p>
          <a:endParaRPr lang="es-ES"/>
        </a:p>
      </dgm:t>
    </dgm:pt>
    <dgm:pt modelId="{5F8FB607-0BE5-4787-9641-D432B07E92F9}" type="pres">
      <dgm:prSet presAssocID="{09F0951B-91E7-422B-831E-1A61ADE12578}" presName="spNode" presStyleCnt="0"/>
      <dgm:spPr/>
      <dgm:t>
        <a:bodyPr/>
        <a:lstStyle/>
        <a:p>
          <a:endParaRPr lang="es-ES"/>
        </a:p>
      </dgm:t>
    </dgm:pt>
    <dgm:pt modelId="{368AE673-F4FC-40D9-8819-993E2F2874E8}" type="pres">
      <dgm:prSet presAssocID="{C4E73EEB-536E-4AE0-A430-DD394FD80FAE}" presName="sibTrans" presStyleLbl="sibTrans1D1" presStyleIdx="2" presStyleCnt="6"/>
      <dgm:spPr/>
      <dgm:t>
        <a:bodyPr/>
        <a:lstStyle/>
        <a:p>
          <a:endParaRPr lang="es-ES"/>
        </a:p>
      </dgm:t>
    </dgm:pt>
    <dgm:pt modelId="{67324958-CE11-4734-983D-C075881960C9}" type="pres">
      <dgm:prSet presAssocID="{15BD94C9-4BB0-46DC-94C9-7952C700D417}" presName="node" presStyleLbl="node1" presStyleIdx="3" presStyleCnt="6" custScaleX="123856" custScaleY="106568" custRadScaleRad="101975" custRadScaleInc="-30184">
        <dgm:presLayoutVars>
          <dgm:bulletEnabled val="1"/>
        </dgm:presLayoutVars>
      </dgm:prSet>
      <dgm:spPr/>
      <dgm:t>
        <a:bodyPr/>
        <a:lstStyle/>
        <a:p>
          <a:endParaRPr lang="es-ES"/>
        </a:p>
      </dgm:t>
    </dgm:pt>
    <dgm:pt modelId="{701814F4-4189-4D09-A707-B509DFC8A106}" type="pres">
      <dgm:prSet presAssocID="{15BD94C9-4BB0-46DC-94C9-7952C700D417}" presName="spNode" presStyleCnt="0"/>
      <dgm:spPr/>
      <dgm:t>
        <a:bodyPr/>
        <a:lstStyle/>
        <a:p>
          <a:endParaRPr lang="es-ES"/>
        </a:p>
      </dgm:t>
    </dgm:pt>
    <dgm:pt modelId="{7B267312-759F-4859-BC96-85FA3A11DCF4}" type="pres">
      <dgm:prSet presAssocID="{3D926383-C375-4031-8685-0D83003AD244}" presName="sibTrans" presStyleLbl="sibTrans1D1" presStyleIdx="3" presStyleCnt="6"/>
      <dgm:spPr/>
      <dgm:t>
        <a:bodyPr/>
        <a:lstStyle/>
        <a:p>
          <a:endParaRPr lang="es-ES"/>
        </a:p>
      </dgm:t>
    </dgm:pt>
    <dgm:pt modelId="{38BB16B9-D85E-47F9-B13C-54407B4696FF}" type="pres">
      <dgm:prSet presAssocID="{AF65A499-F75C-4699-93C9-005E2DD794E4}" presName="node" presStyleLbl="node1" presStyleIdx="4" presStyleCnt="6" custScaleX="158437" custScaleY="138850" custRadScaleRad="153634" custRadScaleInc="10881">
        <dgm:presLayoutVars>
          <dgm:bulletEnabled val="1"/>
        </dgm:presLayoutVars>
      </dgm:prSet>
      <dgm:spPr/>
      <dgm:t>
        <a:bodyPr/>
        <a:lstStyle/>
        <a:p>
          <a:endParaRPr lang="es-ES"/>
        </a:p>
      </dgm:t>
    </dgm:pt>
    <dgm:pt modelId="{4074CF9B-10A7-4C81-A697-FD1F3279DC09}" type="pres">
      <dgm:prSet presAssocID="{AF65A499-F75C-4699-93C9-005E2DD794E4}" presName="spNode" presStyleCnt="0"/>
      <dgm:spPr/>
      <dgm:t>
        <a:bodyPr/>
        <a:lstStyle/>
        <a:p>
          <a:endParaRPr lang="es-ES"/>
        </a:p>
      </dgm:t>
    </dgm:pt>
    <dgm:pt modelId="{6080340E-6B2B-4F49-A4F8-2042DF42833C}" type="pres">
      <dgm:prSet presAssocID="{078C2A9B-3F39-48D5-960E-EA0987F2BF6F}" presName="sibTrans" presStyleLbl="sibTrans1D1" presStyleIdx="4" presStyleCnt="6"/>
      <dgm:spPr/>
      <dgm:t>
        <a:bodyPr/>
        <a:lstStyle/>
        <a:p>
          <a:endParaRPr lang="es-ES"/>
        </a:p>
      </dgm:t>
    </dgm:pt>
    <dgm:pt modelId="{B32D51B3-9B7D-43D0-8713-C856D9E13693}" type="pres">
      <dgm:prSet presAssocID="{838FF4AE-5339-4DE6-94D4-83CB9D9B1FC7}" presName="node" presStyleLbl="node1" presStyleIdx="5" presStyleCnt="6" custScaleX="128197" custScaleY="121290" custRadScaleRad="135787" custRadScaleInc="-153210">
        <dgm:presLayoutVars>
          <dgm:bulletEnabled val="1"/>
        </dgm:presLayoutVars>
      </dgm:prSet>
      <dgm:spPr/>
      <dgm:t>
        <a:bodyPr/>
        <a:lstStyle/>
        <a:p>
          <a:endParaRPr lang="es-ES"/>
        </a:p>
      </dgm:t>
    </dgm:pt>
    <dgm:pt modelId="{551DDA65-E753-4A6C-9107-5BB96DC08455}" type="pres">
      <dgm:prSet presAssocID="{838FF4AE-5339-4DE6-94D4-83CB9D9B1FC7}" presName="spNode" presStyleCnt="0"/>
      <dgm:spPr/>
      <dgm:t>
        <a:bodyPr/>
        <a:lstStyle/>
        <a:p>
          <a:endParaRPr lang="es-ES"/>
        </a:p>
      </dgm:t>
    </dgm:pt>
    <dgm:pt modelId="{5ABAC1EF-D797-4957-A930-B21B5376342C}" type="pres">
      <dgm:prSet presAssocID="{57724C40-0D50-49C8-A657-A7341F32A381}" presName="sibTrans" presStyleLbl="sibTrans1D1" presStyleIdx="5" presStyleCnt="6"/>
      <dgm:spPr/>
      <dgm:t>
        <a:bodyPr/>
        <a:lstStyle/>
        <a:p>
          <a:endParaRPr lang="es-ES"/>
        </a:p>
      </dgm:t>
    </dgm:pt>
  </dgm:ptLst>
  <dgm:cxnLst>
    <dgm:cxn modelId="{54B53187-6F0A-4616-A259-090C512C3569}" srcId="{7CBAEA0F-D1BE-4FB8-BCD6-81D8162A7AAF}" destId="{7E4F48A8-C08F-47B0-A53C-7E8C96310B4B}" srcOrd="0" destOrd="0" parTransId="{AB45121D-B0C4-4867-A9A7-FA114106B982}" sibTransId="{FD4C4A97-4936-45A5-8F8B-BF803E36B083}"/>
    <dgm:cxn modelId="{C4EEE8B7-A724-44A7-851C-C7D24BFA1651}" type="presOf" srcId="{5F36477B-48AF-4DCB-8D04-AEFC06EFB29E}" destId="{FE3B964A-61B8-4C64-B912-F596007B7C9E}" srcOrd="0" destOrd="0" presId="urn:microsoft.com/office/officeart/2005/8/layout/cycle5"/>
    <dgm:cxn modelId="{57C71F8E-43EA-4167-A171-D125E78C3E97}" srcId="{7CBAEA0F-D1BE-4FB8-BCD6-81D8162A7AAF}" destId="{838FF4AE-5339-4DE6-94D4-83CB9D9B1FC7}" srcOrd="5" destOrd="0" parTransId="{32214EB5-F761-4ABB-903F-1E8E3AA4FDCD}" sibTransId="{57724C40-0D50-49C8-A657-A7341F32A381}"/>
    <dgm:cxn modelId="{7B1C05F7-D7C8-4003-89AB-4C7990A1BD61}" type="presOf" srcId="{C4E73EEB-536E-4AE0-A430-DD394FD80FAE}" destId="{368AE673-F4FC-40D9-8819-993E2F2874E8}" srcOrd="0" destOrd="0" presId="urn:microsoft.com/office/officeart/2005/8/layout/cycle5"/>
    <dgm:cxn modelId="{87945F83-08B8-4ED8-AFC0-5CE20F46E317}" srcId="{7CBAEA0F-D1BE-4FB8-BCD6-81D8162A7AAF}" destId="{15BD94C9-4BB0-46DC-94C9-7952C700D417}" srcOrd="3" destOrd="0" parTransId="{476D4B47-EB02-4EEC-B569-285AD29AEF78}" sibTransId="{3D926383-C375-4031-8685-0D83003AD244}"/>
    <dgm:cxn modelId="{830792CF-7D3C-4291-BCFB-DFCA12D790C8}" type="presOf" srcId="{2063E404-AC40-4622-B007-2D40E46A209B}" destId="{B0DE2879-24BF-4C5B-A662-7A8194A5F563}" srcOrd="0" destOrd="0" presId="urn:microsoft.com/office/officeart/2005/8/layout/cycle5"/>
    <dgm:cxn modelId="{82E5D587-8DFA-45AE-A1B5-A7459878F139}" srcId="{7CBAEA0F-D1BE-4FB8-BCD6-81D8162A7AAF}" destId="{09F0951B-91E7-422B-831E-1A61ADE12578}" srcOrd="2" destOrd="0" parTransId="{9F3A2571-AB75-4E23-BB0C-7F301E815103}" sibTransId="{C4E73EEB-536E-4AE0-A430-DD394FD80FAE}"/>
    <dgm:cxn modelId="{5ADE84F0-BE34-47C3-95AD-45D30A86AC60}" type="presOf" srcId="{FD4C4A97-4936-45A5-8F8B-BF803E36B083}" destId="{A60A2395-7320-429D-8603-F72C17A13BF9}" srcOrd="0" destOrd="0" presId="urn:microsoft.com/office/officeart/2005/8/layout/cycle5"/>
    <dgm:cxn modelId="{0228BB9F-158A-456E-9B57-FD377B33052F}" type="presOf" srcId="{078C2A9B-3F39-48D5-960E-EA0987F2BF6F}" destId="{6080340E-6B2B-4F49-A4F8-2042DF42833C}" srcOrd="0" destOrd="0" presId="urn:microsoft.com/office/officeart/2005/8/layout/cycle5"/>
    <dgm:cxn modelId="{31635F9F-4165-4DA7-8668-19AFCB4096F3}" type="presOf" srcId="{838FF4AE-5339-4DE6-94D4-83CB9D9B1FC7}" destId="{B32D51B3-9B7D-43D0-8713-C856D9E13693}" srcOrd="0" destOrd="0" presId="urn:microsoft.com/office/officeart/2005/8/layout/cycle5"/>
    <dgm:cxn modelId="{6BCD9F9B-4500-4567-8105-4E3B74723198}" type="presOf" srcId="{7E4F48A8-C08F-47B0-A53C-7E8C96310B4B}" destId="{09D8730A-A653-4CF1-A6E7-47DEDE281815}" srcOrd="0" destOrd="0" presId="urn:microsoft.com/office/officeart/2005/8/layout/cycle5"/>
    <dgm:cxn modelId="{213A5FC4-2C96-448E-9CF5-784A4B68FF47}" type="presOf" srcId="{7CBAEA0F-D1BE-4FB8-BCD6-81D8162A7AAF}" destId="{830ED1B0-C2A1-41D5-8E67-AD2D2678786D}" srcOrd="0" destOrd="0" presId="urn:microsoft.com/office/officeart/2005/8/layout/cycle5"/>
    <dgm:cxn modelId="{73E4EEA2-5A60-4FD9-BEF2-DC67F1B2D7C6}" type="presOf" srcId="{57724C40-0D50-49C8-A657-A7341F32A381}" destId="{5ABAC1EF-D797-4957-A930-B21B5376342C}" srcOrd="0" destOrd="0" presId="urn:microsoft.com/office/officeart/2005/8/layout/cycle5"/>
    <dgm:cxn modelId="{BEB907B3-62FE-4EC5-A5C9-CBFB59F47885}" type="presOf" srcId="{15BD94C9-4BB0-46DC-94C9-7952C700D417}" destId="{67324958-CE11-4734-983D-C075881960C9}" srcOrd="0" destOrd="0" presId="urn:microsoft.com/office/officeart/2005/8/layout/cycle5"/>
    <dgm:cxn modelId="{8B9EC04E-761F-4C96-B1B1-03EB7DCAF458}" srcId="{7CBAEA0F-D1BE-4FB8-BCD6-81D8162A7AAF}" destId="{2063E404-AC40-4622-B007-2D40E46A209B}" srcOrd="1" destOrd="0" parTransId="{D78AB0F2-8A22-4F0C-B88E-D305C7D528B6}" sibTransId="{5F36477B-48AF-4DCB-8D04-AEFC06EFB29E}"/>
    <dgm:cxn modelId="{0CDE4112-0E51-426C-BCC3-492B20AA7FAF}" srcId="{7CBAEA0F-D1BE-4FB8-BCD6-81D8162A7AAF}" destId="{AF65A499-F75C-4699-93C9-005E2DD794E4}" srcOrd="4" destOrd="0" parTransId="{26050B50-A91D-4C00-B01C-3B0060C23EC9}" sibTransId="{078C2A9B-3F39-48D5-960E-EA0987F2BF6F}"/>
    <dgm:cxn modelId="{D6800BB6-16C0-48C8-BC87-2EB2510F2D06}" type="presOf" srcId="{3D926383-C375-4031-8685-0D83003AD244}" destId="{7B267312-759F-4859-BC96-85FA3A11DCF4}" srcOrd="0" destOrd="0" presId="urn:microsoft.com/office/officeart/2005/8/layout/cycle5"/>
    <dgm:cxn modelId="{8B98DD7C-3FBB-4FA6-A022-BDA8CCF753F6}" type="presOf" srcId="{AF65A499-F75C-4699-93C9-005E2DD794E4}" destId="{38BB16B9-D85E-47F9-B13C-54407B4696FF}" srcOrd="0" destOrd="0" presId="urn:microsoft.com/office/officeart/2005/8/layout/cycle5"/>
    <dgm:cxn modelId="{9B1C0A48-65AF-4B88-94E3-C5D7F751DE6C}" type="presOf" srcId="{09F0951B-91E7-422B-831E-1A61ADE12578}" destId="{A3876D59-DD57-4E00-9032-F927A07D8885}" srcOrd="0" destOrd="0" presId="urn:microsoft.com/office/officeart/2005/8/layout/cycle5"/>
    <dgm:cxn modelId="{E7958D48-41E2-4257-AB5D-C80FE7F0F387}" type="presParOf" srcId="{830ED1B0-C2A1-41D5-8E67-AD2D2678786D}" destId="{09D8730A-A653-4CF1-A6E7-47DEDE281815}" srcOrd="0" destOrd="0" presId="urn:microsoft.com/office/officeart/2005/8/layout/cycle5"/>
    <dgm:cxn modelId="{0D699355-469E-4EB6-9FDE-C0CD8F51016A}" type="presParOf" srcId="{830ED1B0-C2A1-41D5-8E67-AD2D2678786D}" destId="{C2E6A87A-416D-4F51-BB66-DE648C947647}" srcOrd="1" destOrd="0" presId="urn:microsoft.com/office/officeart/2005/8/layout/cycle5"/>
    <dgm:cxn modelId="{FE2EB778-B1B3-4E6A-B617-E41F2EBF5365}" type="presParOf" srcId="{830ED1B0-C2A1-41D5-8E67-AD2D2678786D}" destId="{A60A2395-7320-429D-8603-F72C17A13BF9}" srcOrd="2" destOrd="0" presId="urn:microsoft.com/office/officeart/2005/8/layout/cycle5"/>
    <dgm:cxn modelId="{B89CD044-CE78-4F4D-AB0C-AE319AA6B969}" type="presParOf" srcId="{830ED1B0-C2A1-41D5-8E67-AD2D2678786D}" destId="{B0DE2879-24BF-4C5B-A662-7A8194A5F563}" srcOrd="3" destOrd="0" presId="urn:microsoft.com/office/officeart/2005/8/layout/cycle5"/>
    <dgm:cxn modelId="{92F1DAFD-E7C9-4367-A4F6-074E896CC8FD}" type="presParOf" srcId="{830ED1B0-C2A1-41D5-8E67-AD2D2678786D}" destId="{B2D82E29-6FF3-4B0E-8294-870B5E1FE5EF}" srcOrd="4" destOrd="0" presId="urn:microsoft.com/office/officeart/2005/8/layout/cycle5"/>
    <dgm:cxn modelId="{A3AA66CB-A017-4FC3-A4CA-161061428646}" type="presParOf" srcId="{830ED1B0-C2A1-41D5-8E67-AD2D2678786D}" destId="{FE3B964A-61B8-4C64-B912-F596007B7C9E}" srcOrd="5" destOrd="0" presId="urn:microsoft.com/office/officeart/2005/8/layout/cycle5"/>
    <dgm:cxn modelId="{5FAA8E87-D91D-49FE-967A-9B2953DB0294}" type="presParOf" srcId="{830ED1B0-C2A1-41D5-8E67-AD2D2678786D}" destId="{A3876D59-DD57-4E00-9032-F927A07D8885}" srcOrd="6" destOrd="0" presId="urn:microsoft.com/office/officeart/2005/8/layout/cycle5"/>
    <dgm:cxn modelId="{7AEFE878-C161-404B-A670-824E654C31D1}" type="presParOf" srcId="{830ED1B0-C2A1-41D5-8E67-AD2D2678786D}" destId="{5F8FB607-0BE5-4787-9641-D432B07E92F9}" srcOrd="7" destOrd="0" presId="urn:microsoft.com/office/officeart/2005/8/layout/cycle5"/>
    <dgm:cxn modelId="{9FC99601-ADE5-4580-AAA8-A7EA064F897B}" type="presParOf" srcId="{830ED1B0-C2A1-41D5-8E67-AD2D2678786D}" destId="{368AE673-F4FC-40D9-8819-993E2F2874E8}" srcOrd="8" destOrd="0" presId="urn:microsoft.com/office/officeart/2005/8/layout/cycle5"/>
    <dgm:cxn modelId="{B5432338-AA5D-4877-8C0F-AFC219DBAAE3}" type="presParOf" srcId="{830ED1B0-C2A1-41D5-8E67-AD2D2678786D}" destId="{67324958-CE11-4734-983D-C075881960C9}" srcOrd="9" destOrd="0" presId="urn:microsoft.com/office/officeart/2005/8/layout/cycle5"/>
    <dgm:cxn modelId="{46D1CA8D-292C-4B35-A428-590093FE79D4}" type="presParOf" srcId="{830ED1B0-C2A1-41D5-8E67-AD2D2678786D}" destId="{701814F4-4189-4D09-A707-B509DFC8A106}" srcOrd="10" destOrd="0" presId="urn:microsoft.com/office/officeart/2005/8/layout/cycle5"/>
    <dgm:cxn modelId="{19A9CA66-FF95-42EE-801F-F14833542E89}" type="presParOf" srcId="{830ED1B0-C2A1-41D5-8E67-AD2D2678786D}" destId="{7B267312-759F-4859-BC96-85FA3A11DCF4}" srcOrd="11" destOrd="0" presId="urn:microsoft.com/office/officeart/2005/8/layout/cycle5"/>
    <dgm:cxn modelId="{64608042-5AB8-4BB5-9B9F-A60D01E99ED2}" type="presParOf" srcId="{830ED1B0-C2A1-41D5-8E67-AD2D2678786D}" destId="{38BB16B9-D85E-47F9-B13C-54407B4696FF}" srcOrd="12" destOrd="0" presId="urn:microsoft.com/office/officeart/2005/8/layout/cycle5"/>
    <dgm:cxn modelId="{A70C416C-AE87-4106-9097-ECC957D87CD6}" type="presParOf" srcId="{830ED1B0-C2A1-41D5-8E67-AD2D2678786D}" destId="{4074CF9B-10A7-4C81-A697-FD1F3279DC09}" srcOrd="13" destOrd="0" presId="urn:microsoft.com/office/officeart/2005/8/layout/cycle5"/>
    <dgm:cxn modelId="{D66156F8-EB41-4A58-B46F-8017E444F6D4}" type="presParOf" srcId="{830ED1B0-C2A1-41D5-8E67-AD2D2678786D}" destId="{6080340E-6B2B-4F49-A4F8-2042DF42833C}" srcOrd="14" destOrd="0" presId="urn:microsoft.com/office/officeart/2005/8/layout/cycle5"/>
    <dgm:cxn modelId="{CA3A7C02-988B-4C4F-A669-4D0A7CC67185}" type="presParOf" srcId="{830ED1B0-C2A1-41D5-8E67-AD2D2678786D}" destId="{B32D51B3-9B7D-43D0-8713-C856D9E13693}" srcOrd="15" destOrd="0" presId="urn:microsoft.com/office/officeart/2005/8/layout/cycle5"/>
    <dgm:cxn modelId="{A703070B-2DE9-422A-8749-2938FEBE2B7D}" type="presParOf" srcId="{830ED1B0-C2A1-41D5-8E67-AD2D2678786D}" destId="{551DDA65-E753-4A6C-9107-5BB96DC08455}" srcOrd="16" destOrd="0" presId="urn:microsoft.com/office/officeart/2005/8/layout/cycle5"/>
    <dgm:cxn modelId="{05B7CCC5-5E3D-4B11-B57F-6FEB73E8850B}" type="presParOf" srcId="{830ED1B0-C2A1-41D5-8E67-AD2D2678786D}" destId="{5ABAC1EF-D797-4957-A930-B21B5376342C}"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D61ADD-464D-44A1-9582-2105E3D07882}"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S"/>
        </a:p>
      </dgm:t>
    </dgm:pt>
    <dgm:pt modelId="{A6B98E1F-03A1-4379-93D9-4935BC3438E8}">
      <dgm:prSet phldrT="[Texto]"/>
      <dgm:spPr/>
      <dgm:t>
        <a:bodyPr/>
        <a:lstStyle/>
        <a:p>
          <a:r>
            <a:rPr lang="es-ES" dirty="0" smtClean="0"/>
            <a:t>Cálculo de la carga última</a:t>
          </a:r>
          <a:endParaRPr lang="es-ES" dirty="0"/>
        </a:p>
      </dgm:t>
    </dgm:pt>
    <dgm:pt modelId="{48038CFC-6626-4DF2-833D-DFC41474B079}" type="parTrans" cxnId="{1098C530-5E97-4E10-90AF-43CD7D1BE24A}">
      <dgm:prSet/>
      <dgm:spPr/>
      <dgm:t>
        <a:bodyPr/>
        <a:lstStyle/>
        <a:p>
          <a:endParaRPr lang="es-ES"/>
        </a:p>
      </dgm:t>
    </dgm:pt>
    <dgm:pt modelId="{4CE0955B-5A9B-4911-AB45-6EDF5377FBA9}" type="sibTrans" cxnId="{1098C530-5E97-4E10-90AF-43CD7D1BE24A}">
      <dgm:prSet/>
      <dgm:spPr/>
      <dgm:t>
        <a:bodyPr/>
        <a:lstStyle/>
        <a:p>
          <a:endParaRPr lang="es-ES"/>
        </a:p>
      </dgm:t>
    </dgm:pt>
    <dgm:pt modelId="{339877B5-E060-491E-8F45-420D2DBCB71E}">
      <dgm:prSet phldrT="[Texto]"/>
      <dgm:spPr/>
      <dgm:t>
        <a:bodyPr/>
        <a:lstStyle/>
        <a:p>
          <a:r>
            <a:rPr lang="es-ES" dirty="0" smtClean="0"/>
            <a:t>Cálculo del espesor de la placa</a:t>
          </a:r>
          <a:endParaRPr lang="es-ES" dirty="0"/>
        </a:p>
      </dgm:t>
    </dgm:pt>
    <dgm:pt modelId="{E77551D8-9B6C-4839-B08E-A961B8780878}" type="parTrans" cxnId="{07232924-C647-4E33-8C14-2CB26B0B34A0}">
      <dgm:prSet/>
      <dgm:spPr/>
      <dgm:t>
        <a:bodyPr/>
        <a:lstStyle/>
        <a:p>
          <a:endParaRPr lang="es-ES"/>
        </a:p>
      </dgm:t>
    </dgm:pt>
    <dgm:pt modelId="{FFCDEDC2-7201-424C-AB9A-4825F53BAE08}" type="sibTrans" cxnId="{07232924-C647-4E33-8C14-2CB26B0B34A0}">
      <dgm:prSet/>
      <dgm:spPr/>
      <dgm:t>
        <a:bodyPr/>
        <a:lstStyle/>
        <a:p>
          <a:endParaRPr lang="es-ES"/>
        </a:p>
      </dgm:t>
    </dgm:pt>
    <dgm:pt modelId="{D66D7239-780C-4E2D-A9B5-D8D8B34C5100}">
      <dgm:prSet/>
      <dgm:spPr/>
      <dgm:t>
        <a:bodyPr/>
        <a:lstStyle/>
        <a:p>
          <a:r>
            <a:rPr lang="es-ES" dirty="0" smtClean="0"/>
            <a:t>Cálculo de las dimensiones requeridas</a:t>
          </a:r>
          <a:endParaRPr lang="es-ES" dirty="0"/>
        </a:p>
      </dgm:t>
    </dgm:pt>
    <dgm:pt modelId="{26091F8B-C63C-453B-9852-92AA3FD01EF9}" type="parTrans" cxnId="{5B2A0E20-D186-451A-A76C-C91E2A30D117}">
      <dgm:prSet/>
      <dgm:spPr/>
      <dgm:t>
        <a:bodyPr/>
        <a:lstStyle/>
        <a:p>
          <a:endParaRPr lang="es-ES"/>
        </a:p>
      </dgm:t>
    </dgm:pt>
    <dgm:pt modelId="{D9930B23-4623-4653-975C-88913A09C1C7}" type="sibTrans" cxnId="{5B2A0E20-D186-451A-A76C-C91E2A30D117}">
      <dgm:prSet/>
      <dgm:spPr/>
      <dgm:t>
        <a:bodyPr/>
        <a:lstStyle/>
        <a:p>
          <a:endParaRPr lang="es-ES"/>
        </a:p>
      </dgm:t>
    </dgm:pt>
    <dgm:pt modelId="{EA286E7C-FCCD-460D-97E0-8189413BDEC5}">
      <dgm:prSet custT="1"/>
      <dgm:spPr/>
      <dgm:t>
        <a:bodyPr/>
        <a:lstStyle/>
        <a:p>
          <a:r>
            <a:rPr lang="es-ES" sz="1900" dirty="0" smtClean="0"/>
            <a:t>Cálculo de los factores m, n y </a:t>
          </a:r>
          <a:r>
            <a:rPr lang="el-GR" sz="1900" dirty="0" smtClean="0">
              <a:latin typeface="Times New Roman"/>
              <a:cs typeface="Times New Roman"/>
            </a:rPr>
            <a:t>λ</a:t>
          </a:r>
          <a:r>
            <a:rPr lang="es-ES" sz="1600" dirty="0" smtClean="0">
              <a:latin typeface="Times New Roman"/>
              <a:cs typeface="Times New Roman"/>
            </a:rPr>
            <a:t>n</a:t>
          </a:r>
          <a:endParaRPr lang="es-ES" sz="1600" dirty="0"/>
        </a:p>
      </dgm:t>
    </dgm:pt>
    <dgm:pt modelId="{26ACC7A0-A64E-4282-AA1A-8698E94372F9}" type="parTrans" cxnId="{7C81DB04-C2ED-45E1-A9E8-EB9FC08B6EF5}">
      <dgm:prSet/>
      <dgm:spPr/>
      <dgm:t>
        <a:bodyPr/>
        <a:lstStyle/>
        <a:p>
          <a:endParaRPr lang="es-ES"/>
        </a:p>
      </dgm:t>
    </dgm:pt>
    <dgm:pt modelId="{A3FB4285-8015-4399-8ED3-47FA9D4EAABA}" type="sibTrans" cxnId="{7C81DB04-C2ED-45E1-A9E8-EB9FC08B6EF5}">
      <dgm:prSet/>
      <dgm:spPr/>
      <dgm:t>
        <a:bodyPr/>
        <a:lstStyle/>
        <a:p>
          <a:endParaRPr lang="es-ES"/>
        </a:p>
      </dgm:t>
    </dgm:pt>
    <dgm:pt modelId="{117725FE-81A9-4311-85FA-09B77E85F507}">
      <dgm:prSet/>
      <dgm:spPr/>
      <dgm:t>
        <a:bodyPr/>
        <a:lstStyle/>
        <a:p>
          <a:r>
            <a:rPr lang="es-ES" dirty="0" smtClean="0"/>
            <a:t>Cálculo del área de la placa base</a:t>
          </a:r>
          <a:endParaRPr lang="es-ES" dirty="0"/>
        </a:p>
      </dgm:t>
    </dgm:pt>
    <dgm:pt modelId="{B370B774-F0DF-42A2-8E43-B81819D41C7C}" type="parTrans" cxnId="{34C9E1D0-5A87-4912-B897-4E17DDD665C6}">
      <dgm:prSet/>
      <dgm:spPr/>
      <dgm:t>
        <a:bodyPr/>
        <a:lstStyle/>
        <a:p>
          <a:endParaRPr lang="es-ES"/>
        </a:p>
      </dgm:t>
    </dgm:pt>
    <dgm:pt modelId="{5290A504-751A-42DA-8E28-1F66E57DA5A1}" type="sibTrans" cxnId="{34C9E1D0-5A87-4912-B897-4E17DDD665C6}">
      <dgm:prSet/>
      <dgm:spPr/>
      <dgm:t>
        <a:bodyPr/>
        <a:lstStyle/>
        <a:p>
          <a:endParaRPr lang="es-ES"/>
        </a:p>
      </dgm:t>
    </dgm:pt>
    <dgm:pt modelId="{576CCB73-50CD-446B-A35F-E00CD0FB453F}" type="pres">
      <dgm:prSet presAssocID="{7FD61ADD-464D-44A1-9582-2105E3D07882}" presName="Name0" presStyleCnt="0">
        <dgm:presLayoutVars>
          <dgm:dir/>
          <dgm:resizeHandles val="exact"/>
        </dgm:presLayoutVars>
      </dgm:prSet>
      <dgm:spPr/>
      <dgm:t>
        <a:bodyPr/>
        <a:lstStyle/>
        <a:p>
          <a:endParaRPr lang="es-ES"/>
        </a:p>
      </dgm:t>
    </dgm:pt>
    <dgm:pt modelId="{2E059BD0-5970-4A71-9B65-A77A439AC675}" type="pres">
      <dgm:prSet presAssocID="{A6B98E1F-03A1-4379-93D9-4935BC3438E8}" presName="node" presStyleLbl="node1" presStyleIdx="0" presStyleCnt="5" custLinFactNeighborX="3095" custLinFactNeighborY="-3422">
        <dgm:presLayoutVars>
          <dgm:bulletEnabled val="1"/>
        </dgm:presLayoutVars>
      </dgm:prSet>
      <dgm:spPr/>
      <dgm:t>
        <a:bodyPr/>
        <a:lstStyle/>
        <a:p>
          <a:endParaRPr lang="es-ES"/>
        </a:p>
      </dgm:t>
    </dgm:pt>
    <dgm:pt modelId="{C9DC8AF5-F55C-46D3-99D6-C87F2A254545}" type="pres">
      <dgm:prSet presAssocID="{4CE0955B-5A9B-4911-AB45-6EDF5377FBA9}" presName="sibTrans" presStyleCnt="0"/>
      <dgm:spPr/>
      <dgm:t>
        <a:bodyPr/>
        <a:lstStyle/>
        <a:p>
          <a:endParaRPr lang="es-ES"/>
        </a:p>
      </dgm:t>
    </dgm:pt>
    <dgm:pt modelId="{B26B32F9-145C-4AEB-9FBB-358FC1E05871}" type="pres">
      <dgm:prSet presAssocID="{117725FE-81A9-4311-85FA-09B77E85F507}" presName="node" presStyleLbl="node1" presStyleIdx="1" presStyleCnt="5">
        <dgm:presLayoutVars>
          <dgm:bulletEnabled val="1"/>
        </dgm:presLayoutVars>
      </dgm:prSet>
      <dgm:spPr/>
      <dgm:t>
        <a:bodyPr/>
        <a:lstStyle/>
        <a:p>
          <a:endParaRPr lang="es-ES"/>
        </a:p>
      </dgm:t>
    </dgm:pt>
    <dgm:pt modelId="{1F47A064-269F-4D9F-BFF1-C5C891F741D5}" type="pres">
      <dgm:prSet presAssocID="{5290A504-751A-42DA-8E28-1F66E57DA5A1}" presName="sibTrans" presStyleCnt="0"/>
      <dgm:spPr/>
      <dgm:t>
        <a:bodyPr/>
        <a:lstStyle/>
        <a:p>
          <a:endParaRPr lang="es-ES"/>
        </a:p>
      </dgm:t>
    </dgm:pt>
    <dgm:pt modelId="{66914235-ECFA-4D15-BC47-C598344F3158}" type="pres">
      <dgm:prSet presAssocID="{D66D7239-780C-4E2D-A9B5-D8D8B34C5100}" presName="node" presStyleLbl="node1" presStyleIdx="2" presStyleCnt="5">
        <dgm:presLayoutVars>
          <dgm:bulletEnabled val="1"/>
        </dgm:presLayoutVars>
      </dgm:prSet>
      <dgm:spPr/>
      <dgm:t>
        <a:bodyPr/>
        <a:lstStyle/>
        <a:p>
          <a:endParaRPr lang="es-ES"/>
        </a:p>
      </dgm:t>
    </dgm:pt>
    <dgm:pt modelId="{338320D0-990D-4114-B79B-9F398D3EBEAB}" type="pres">
      <dgm:prSet presAssocID="{D9930B23-4623-4653-975C-88913A09C1C7}" presName="sibTrans" presStyleCnt="0"/>
      <dgm:spPr/>
      <dgm:t>
        <a:bodyPr/>
        <a:lstStyle/>
        <a:p>
          <a:endParaRPr lang="es-ES"/>
        </a:p>
      </dgm:t>
    </dgm:pt>
    <dgm:pt modelId="{8626AA74-FB18-451B-80EE-0E84383CA3CB}" type="pres">
      <dgm:prSet presAssocID="{EA286E7C-FCCD-460D-97E0-8189413BDEC5}" presName="node" presStyleLbl="node1" presStyleIdx="3" presStyleCnt="5">
        <dgm:presLayoutVars>
          <dgm:bulletEnabled val="1"/>
        </dgm:presLayoutVars>
      </dgm:prSet>
      <dgm:spPr/>
      <dgm:t>
        <a:bodyPr/>
        <a:lstStyle/>
        <a:p>
          <a:endParaRPr lang="es-ES"/>
        </a:p>
      </dgm:t>
    </dgm:pt>
    <dgm:pt modelId="{626129FF-8FB8-4475-908F-37B7E0C07FCE}" type="pres">
      <dgm:prSet presAssocID="{A3FB4285-8015-4399-8ED3-47FA9D4EAABA}" presName="sibTrans" presStyleCnt="0"/>
      <dgm:spPr/>
      <dgm:t>
        <a:bodyPr/>
        <a:lstStyle/>
        <a:p>
          <a:endParaRPr lang="es-ES"/>
        </a:p>
      </dgm:t>
    </dgm:pt>
    <dgm:pt modelId="{CF5B9176-5B63-4AD0-94AF-96833D0CF0DC}" type="pres">
      <dgm:prSet presAssocID="{339877B5-E060-491E-8F45-420D2DBCB71E}" presName="node" presStyleLbl="node1" presStyleIdx="4" presStyleCnt="5">
        <dgm:presLayoutVars>
          <dgm:bulletEnabled val="1"/>
        </dgm:presLayoutVars>
      </dgm:prSet>
      <dgm:spPr/>
      <dgm:t>
        <a:bodyPr/>
        <a:lstStyle/>
        <a:p>
          <a:endParaRPr lang="es-ES"/>
        </a:p>
      </dgm:t>
    </dgm:pt>
  </dgm:ptLst>
  <dgm:cxnLst>
    <dgm:cxn modelId="{5B2A0E20-D186-451A-A76C-C91E2A30D117}" srcId="{7FD61ADD-464D-44A1-9582-2105E3D07882}" destId="{D66D7239-780C-4E2D-A9B5-D8D8B34C5100}" srcOrd="2" destOrd="0" parTransId="{26091F8B-C63C-453B-9852-92AA3FD01EF9}" sibTransId="{D9930B23-4623-4653-975C-88913A09C1C7}"/>
    <dgm:cxn modelId="{1098C530-5E97-4E10-90AF-43CD7D1BE24A}" srcId="{7FD61ADD-464D-44A1-9582-2105E3D07882}" destId="{A6B98E1F-03A1-4379-93D9-4935BC3438E8}" srcOrd="0" destOrd="0" parTransId="{48038CFC-6626-4DF2-833D-DFC41474B079}" sibTransId="{4CE0955B-5A9B-4911-AB45-6EDF5377FBA9}"/>
    <dgm:cxn modelId="{EC132354-2EF5-4C81-B090-C923661755FC}" type="presOf" srcId="{7FD61ADD-464D-44A1-9582-2105E3D07882}" destId="{576CCB73-50CD-446B-A35F-E00CD0FB453F}" srcOrd="0" destOrd="0" presId="urn:microsoft.com/office/officeart/2005/8/layout/hList6"/>
    <dgm:cxn modelId="{B79167C5-7C46-4143-8D50-0C54C9FDB663}" type="presOf" srcId="{EA286E7C-FCCD-460D-97E0-8189413BDEC5}" destId="{8626AA74-FB18-451B-80EE-0E84383CA3CB}" srcOrd="0" destOrd="0" presId="urn:microsoft.com/office/officeart/2005/8/layout/hList6"/>
    <dgm:cxn modelId="{76DA99AE-49EB-46ED-A0F4-D941A05AAB35}" type="presOf" srcId="{D66D7239-780C-4E2D-A9B5-D8D8B34C5100}" destId="{66914235-ECFA-4D15-BC47-C598344F3158}" srcOrd="0" destOrd="0" presId="urn:microsoft.com/office/officeart/2005/8/layout/hList6"/>
    <dgm:cxn modelId="{34C9E1D0-5A87-4912-B897-4E17DDD665C6}" srcId="{7FD61ADD-464D-44A1-9582-2105E3D07882}" destId="{117725FE-81A9-4311-85FA-09B77E85F507}" srcOrd="1" destOrd="0" parTransId="{B370B774-F0DF-42A2-8E43-B81819D41C7C}" sibTransId="{5290A504-751A-42DA-8E28-1F66E57DA5A1}"/>
    <dgm:cxn modelId="{7D0C31B2-D2AF-40E1-B34A-ACCA19012C84}" type="presOf" srcId="{A6B98E1F-03A1-4379-93D9-4935BC3438E8}" destId="{2E059BD0-5970-4A71-9B65-A77A439AC675}" srcOrd="0" destOrd="0" presId="urn:microsoft.com/office/officeart/2005/8/layout/hList6"/>
    <dgm:cxn modelId="{306658B9-C935-44BE-8965-3184738A3998}" type="presOf" srcId="{117725FE-81A9-4311-85FA-09B77E85F507}" destId="{B26B32F9-145C-4AEB-9FBB-358FC1E05871}" srcOrd="0" destOrd="0" presId="urn:microsoft.com/office/officeart/2005/8/layout/hList6"/>
    <dgm:cxn modelId="{7C81DB04-C2ED-45E1-A9E8-EB9FC08B6EF5}" srcId="{7FD61ADD-464D-44A1-9582-2105E3D07882}" destId="{EA286E7C-FCCD-460D-97E0-8189413BDEC5}" srcOrd="3" destOrd="0" parTransId="{26ACC7A0-A64E-4282-AA1A-8698E94372F9}" sibTransId="{A3FB4285-8015-4399-8ED3-47FA9D4EAABA}"/>
    <dgm:cxn modelId="{07232924-C647-4E33-8C14-2CB26B0B34A0}" srcId="{7FD61ADD-464D-44A1-9582-2105E3D07882}" destId="{339877B5-E060-491E-8F45-420D2DBCB71E}" srcOrd="4" destOrd="0" parTransId="{E77551D8-9B6C-4839-B08E-A961B8780878}" sibTransId="{FFCDEDC2-7201-424C-AB9A-4825F53BAE08}"/>
    <dgm:cxn modelId="{E0CDBF3C-72AE-4091-9159-06C608F907EE}" type="presOf" srcId="{339877B5-E060-491E-8F45-420D2DBCB71E}" destId="{CF5B9176-5B63-4AD0-94AF-96833D0CF0DC}" srcOrd="0" destOrd="0" presId="urn:microsoft.com/office/officeart/2005/8/layout/hList6"/>
    <dgm:cxn modelId="{C4624405-2949-41E9-8AFE-BD5CF56AC151}" type="presParOf" srcId="{576CCB73-50CD-446B-A35F-E00CD0FB453F}" destId="{2E059BD0-5970-4A71-9B65-A77A439AC675}" srcOrd="0" destOrd="0" presId="urn:microsoft.com/office/officeart/2005/8/layout/hList6"/>
    <dgm:cxn modelId="{39013810-BE51-4A62-9F06-399476463E6F}" type="presParOf" srcId="{576CCB73-50CD-446B-A35F-E00CD0FB453F}" destId="{C9DC8AF5-F55C-46D3-99D6-C87F2A254545}" srcOrd="1" destOrd="0" presId="urn:microsoft.com/office/officeart/2005/8/layout/hList6"/>
    <dgm:cxn modelId="{C1F84DAD-6CDE-4815-9285-95EC4710CD94}" type="presParOf" srcId="{576CCB73-50CD-446B-A35F-E00CD0FB453F}" destId="{B26B32F9-145C-4AEB-9FBB-358FC1E05871}" srcOrd="2" destOrd="0" presId="urn:microsoft.com/office/officeart/2005/8/layout/hList6"/>
    <dgm:cxn modelId="{447DA8C9-3C34-4A56-9C06-72EF1EB70E05}" type="presParOf" srcId="{576CCB73-50CD-446B-A35F-E00CD0FB453F}" destId="{1F47A064-269F-4D9F-BFF1-C5C891F741D5}" srcOrd="3" destOrd="0" presId="urn:microsoft.com/office/officeart/2005/8/layout/hList6"/>
    <dgm:cxn modelId="{7DA4318C-FFDA-4A47-BE14-2775CBF8D634}" type="presParOf" srcId="{576CCB73-50CD-446B-A35F-E00CD0FB453F}" destId="{66914235-ECFA-4D15-BC47-C598344F3158}" srcOrd="4" destOrd="0" presId="urn:microsoft.com/office/officeart/2005/8/layout/hList6"/>
    <dgm:cxn modelId="{EABDCED9-EA49-4247-A200-216BDD982311}" type="presParOf" srcId="{576CCB73-50CD-446B-A35F-E00CD0FB453F}" destId="{338320D0-990D-4114-B79B-9F398D3EBEAB}" srcOrd="5" destOrd="0" presId="urn:microsoft.com/office/officeart/2005/8/layout/hList6"/>
    <dgm:cxn modelId="{C198766C-8A0A-492D-8D5F-FCE6408DFDFE}" type="presParOf" srcId="{576CCB73-50CD-446B-A35F-E00CD0FB453F}" destId="{8626AA74-FB18-451B-80EE-0E84383CA3CB}" srcOrd="6" destOrd="0" presId="urn:microsoft.com/office/officeart/2005/8/layout/hList6"/>
    <dgm:cxn modelId="{74816BD8-C39F-44E4-AB88-0BD259CEA3B9}" type="presParOf" srcId="{576CCB73-50CD-446B-A35F-E00CD0FB453F}" destId="{626129FF-8FB8-4475-908F-37B7E0C07FCE}" srcOrd="7" destOrd="0" presId="urn:microsoft.com/office/officeart/2005/8/layout/hList6"/>
    <dgm:cxn modelId="{4BA81191-9B18-4EE3-9E33-6651CC93829B}" type="presParOf" srcId="{576CCB73-50CD-446B-A35F-E00CD0FB453F}" destId="{CF5B9176-5B63-4AD0-94AF-96833D0CF0DC}" srcOrd="8"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2325A-CAF8-4132-8BFD-3203739636CE}">
      <dsp:nvSpPr>
        <dsp:cNvPr id="0" name=""/>
        <dsp:cNvSpPr/>
      </dsp:nvSpPr>
      <dsp:spPr>
        <a:xfrm>
          <a:off x="0" y="0"/>
          <a:ext cx="6288360" cy="195131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1BBC41-6F73-4B34-93D8-74EF168BFEB3}">
      <dsp:nvSpPr>
        <dsp:cNvPr id="0" name=""/>
        <dsp:cNvSpPr/>
      </dsp:nvSpPr>
      <dsp:spPr>
        <a:xfrm>
          <a:off x="188650" y="260175"/>
          <a:ext cx="1847205" cy="143096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B535C-C1F5-4032-8148-A08CD3C3A61A}">
      <dsp:nvSpPr>
        <dsp:cNvPr id="0" name=""/>
        <dsp:cNvSpPr/>
      </dsp:nvSpPr>
      <dsp:spPr>
        <a:xfrm rot="10800000">
          <a:off x="188650" y="1951315"/>
          <a:ext cx="1847205" cy="238494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ES" sz="1300" b="1" kern="1200" dirty="0" smtClean="0">
              <a:solidFill>
                <a:schemeClr val="bg1"/>
              </a:solidFill>
            </a:rPr>
            <a:t>Elementos metálicos</a:t>
          </a:r>
        </a:p>
        <a:p>
          <a:pPr lvl="0" algn="ctr" defTabSz="577850">
            <a:lnSpc>
              <a:spcPct val="90000"/>
            </a:lnSpc>
            <a:spcBef>
              <a:spcPct val="0"/>
            </a:spcBef>
            <a:spcAft>
              <a:spcPct val="35000"/>
            </a:spcAft>
          </a:pPr>
          <a:endParaRPr lang="es-ES" sz="1300" b="1" kern="1200" dirty="0" smtClean="0">
            <a:solidFill>
              <a:schemeClr val="bg1"/>
            </a:solidFill>
          </a:endParaRPr>
        </a:p>
        <a:p>
          <a:pPr lvl="0" algn="ctr" defTabSz="577850">
            <a:lnSpc>
              <a:spcPct val="90000"/>
            </a:lnSpc>
            <a:spcBef>
              <a:spcPct val="0"/>
            </a:spcBef>
            <a:spcAft>
              <a:spcPct val="35000"/>
            </a:spcAft>
          </a:pPr>
          <a:endParaRPr lang="es-ES" sz="1300" b="1" kern="1200" dirty="0" smtClean="0">
            <a:solidFill>
              <a:schemeClr val="bg1"/>
            </a:solidFill>
          </a:endParaRPr>
        </a:p>
        <a:p>
          <a:pPr lvl="0" algn="ctr" defTabSz="577850">
            <a:lnSpc>
              <a:spcPct val="90000"/>
            </a:lnSpc>
            <a:spcBef>
              <a:spcPct val="0"/>
            </a:spcBef>
            <a:spcAft>
              <a:spcPct val="35000"/>
            </a:spcAft>
          </a:pPr>
          <a:endParaRPr lang="es-ES" sz="1300" b="1" kern="1200" dirty="0" smtClean="0">
            <a:solidFill>
              <a:schemeClr val="bg1"/>
            </a:solidFill>
          </a:endParaRPr>
        </a:p>
        <a:p>
          <a:pPr lvl="0" algn="ctr" defTabSz="577850">
            <a:lnSpc>
              <a:spcPct val="90000"/>
            </a:lnSpc>
            <a:spcBef>
              <a:spcPct val="0"/>
            </a:spcBef>
            <a:spcAft>
              <a:spcPct val="35000"/>
            </a:spcAft>
          </a:pPr>
          <a:r>
            <a:rPr lang="es-ES" sz="1300" b="1" kern="1200" dirty="0" smtClean="0">
              <a:solidFill>
                <a:schemeClr val="bg1"/>
              </a:solidFill>
            </a:rPr>
            <a:t>Norma AISC 1997-LRFD (última resistencia)</a:t>
          </a:r>
          <a:endParaRPr lang="es-ES" sz="1300" b="1" kern="1200" dirty="0">
            <a:solidFill>
              <a:schemeClr val="bg1"/>
            </a:solidFill>
          </a:endParaRPr>
        </a:p>
      </dsp:txBody>
      <dsp:txXfrm rot="10800000">
        <a:off x="245458" y="1951315"/>
        <a:ext cx="1733589" cy="2328132"/>
      </dsp:txXfrm>
    </dsp:sp>
    <dsp:sp modelId="{1DBA8B8D-B3B2-4ADA-94F6-1FB7D2691BFD}">
      <dsp:nvSpPr>
        <dsp:cNvPr id="0" name=""/>
        <dsp:cNvSpPr/>
      </dsp:nvSpPr>
      <dsp:spPr>
        <a:xfrm>
          <a:off x="2220577" y="260175"/>
          <a:ext cx="1847205" cy="143096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F2E28-8A4A-4AFB-B03E-9B67E7774993}">
      <dsp:nvSpPr>
        <dsp:cNvPr id="0" name=""/>
        <dsp:cNvSpPr/>
      </dsp:nvSpPr>
      <dsp:spPr>
        <a:xfrm rot="10800000">
          <a:off x="2220577" y="1951315"/>
          <a:ext cx="1847205" cy="238494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ES" sz="1300" b="1" kern="1200" dirty="0" smtClean="0">
              <a:solidFill>
                <a:schemeClr val="bg1"/>
              </a:solidFill>
            </a:rPr>
            <a:t>Elementos de hormigón armado</a:t>
          </a:r>
        </a:p>
        <a:p>
          <a:pPr lvl="0" algn="ctr" defTabSz="577850">
            <a:lnSpc>
              <a:spcPct val="90000"/>
            </a:lnSpc>
            <a:spcBef>
              <a:spcPct val="0"/>
            </a:spcBef>
            <a:spcAft>
              <a:spcPct val="35000"/>
            </a:spcAft>
          </a:pPr>
          <a:endParaRPr lang="es-ES" sz="1300" b="1" kern="1200" dirty="0" smtClean="0">
            <a:solidFill>
              <a:schemeClr val="bg1"/>
            </a:solidFill>
          </a:endParaRPr>
        </a:p>
        <a:p>
          <a:pPr lvl="0" algn="ctr" defTabSz="577850">
            <a:lnSpc>
              <a:spcPct val="90000"/>
            </a:lnSpc>
            <a:spcBef>
              <a:spcPct val="0"/>
            </a:spcBef>
            <a:spcAft>
              <a:spcPct val="35000"/>
            </a:spcAft>
          </a:pPr>
          <a:r>
            <a:rPr lang="es-ES" sz="1300" b="1" kern="1200" dirty="0" smtClean="0">
              <a:solidFill>
                <a:schemeClr val="bg1"/>
              </a:solidFill>
            </a:rPr>
            <a:t>Código Ecuatoriano de la Construcción 2000 y 2002</a:t>
          </a:r>
        </a:p>
        <a:p>
          <a:pPr lvl="0" algn="ctr" defTabSz="577850">
            <a:lnSpc>
              <a:spcPct val="90000"/>
            </a:lnSpc>
            <a:spcBef>
              <a:spcPct val="0"/>
            </a:spcBef>
            <a:spcAft>
              <a:spcPct val="35000"/>
            </a:spcAft>
          </a:pPr>
          <a:r>
            <a:rPr lang="es-ES" sz="1300" b="1" kern="1200" dirty="0" smtClean="0">
              <a:solidFill>
                <a:schemeClr val="bg1"/>
              </a:solidFill>
            </a:rPr>
            <a:t>Norma ACI 318-08</a:t>
          </a:r>
        </a:p>
        <a:p>
          <a:pPr lvl="0" algn="ctr" defTabSz="577850">
            <a:lnSpc>
              <a:spcPct val="90000"/>
            </a:lnSpc>
            <a:spcBef>
              <a:spcPct val="0"/>
            </a:spcBef>
            <a:spcAft>
              <a:spcPct val="35000"/>
            </a:spcAft>
          </a:pPr>
          <a:r>
            <a:rPr lang="es-ES" sz="1300" b="1" kern="1200" dirty="0" smtClean="0">
              <a:solidFill>
                <a:schemeClr val="bg1"/>
              </a:solidFill>
            </a:rPr>
            <a:t>Norma Colombiana NSR-10</a:t>
          </a:r>
        </a:p>
      </dsp:txBody>
      <dsp:txXfrm rot="10800000">
        <a:off x="2277385" y="1951315"/>
        <a:ext cx="1733589" cy="2328132"/>
      </dsp:txXfrm>
    </dsp:sp>
    <dsp:sp modelId="{4C8ECED8-25DE-4049-8CAA-B3275393DFDB}">
      <dsp:nvSpPr>
        <dsp:cNvPr id="0" name=""/>
        <dsp:cNvSpPr/>
      </dsp:nvSpPr>
      <dsp:spPr>
        <a:xfrm>
          <a:off x="4252503" y="260175"/>
          <a:ext cx="1847205" cy="1430964"/>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821B1F-7447-4D17-8395-1D445021BD7A}">
      <dsp:nvSpPr>
        <dsp:cNvPr id="0" name=""/>
        <dsp:cNvSpPr/>
      </dsp:nvSpPr>
      <dsp:spPr>
        <a:xfrm rot="10800000">
          <a:off x="4252503" y="1951315"/>
          <a:ext cx="1847205" cy="238494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ES" sz="1300" b="1" kern="1200" dirty="0" smtClean="0">
              <a:solidFill>
                <a:schemeClr val="bg1"/>
              </a:solidFill>
            </a:rPr>
            <a:t>Elementos metálicos y de hormigón armado</a:t>
          </a:r>
        </a:p>
        <a:p>
          <a:pPr lvl="0" algn="ctr" defTabSz="577850">
            <a:lnSpc>
              <a:spcPct val="90000"/>
            </a:lnSpc>
            <a:spcBef>
              <a:spcPct val="0"/>
            </a:spcBef>
            <a:spcAft>
              <a:spcPct val="35000"/>
            </a:spcAft>
          </a:pPr>
          <a:endParaRPr lang="es-ES" sz="1300" b="1" kern="1200" dirty="0" smtClean="0">
            <a:solidFill>
              <a:schemeClr val="bg1"/>
            </a:solidFill>
          </a:endParaRPr>
        </a:p>
        <a:p>
          <a:pPr lvl="0" algn="ctr" defTabSz="577850">
            <a:lnSpc>
              <a:spcPct val="90000"/>
            </a:lnSpc>
            <a:spcBef>
              <a:spcPct val="0"/>
            </a:spcBef>
            <a:spcAft>
              <a:spcPct val="35000"/>
            </a:spcAft>
          </a:pPr>
          <a:r>
            <a:rPr lang="es-ES" sz="1300" b="1" kern="1200" dirty="0" smtClean="0">
              <a:solidFill>
                <a:schemeClr val="bg1"/>
              </a:solidFill>
            </a:rPr>
            <a:t>Norma ASCE 7-05</a:t>
          </a:r>
        </a:p>
        <a:p>
          <a:pPr lvl="0" algn="ctr" defTabSz="577850">
            <a:lnSpc>
              <a:spcPct val="90000"/>
            </a:lnSpc>
            <a:spcBef>
              <a:spcPct val="0"/>
            </a:spcBef>
            <a:spcAft>
              <a:spcPct val="35000"/>
            </a:spcAft>
          </a:pPr>
          <a:r>
            <a:rPr lang="es-ES" sz="1300" b="1" kern="1200" dirty="0" smtClean="0">
              <a:solidFill>
                <a:schemeClr val="bg1"/>
              </a:solidFill>
            </a:rPr>
            <a:t>Norma Mexicana NTC</a:t>
          </a:r>
        </a:p>
        <a:p>
          <a:pPr lvl="0" algn="ctr" defTabSz="577850">
            <a:lnSpc>
              <a:spcPct val="90000"/>
            </a:lnSpc>
            <a:spcBef>
              <a:spcPct val="0"/>
            </a:spcBef>
            <a:spcAft>
              <a:spcPct val="35000"/>
            </a:spcAft>
          </a:pPr>
          <a:r>
            <a:rPr lang="es-ES" sz="1300" b="1" kern="1200" dirty="0" smtClean="0">
              <a:solidFill>
                <a:schemeClr val="bg1"/>
              </a:solidFill>
            </a:rPr>
            <a:t>Norma de Estados del Caribe  AEC 2003</a:t>
          </a:r>
        </a:p>
        <a:p>
          <a:pPr lvl="0" algn="ctr" defTabSz="577850">
            <a:lnSpc>
              <a:spcPct val="90000"/>
            </a:lnSpc>
            <a:spcBef>
              <a:spcPct val="0"/>
            </a:spcBef>
            <a:spcAft>
              <a:spcPct val="35000"/>
            </a:spcAft>
          </a:pPr>
          <a:r>
            <a:rPr lang="es-ES" sz="1300" b="1" kern="1200" dirty="0" smtClean="0">
              <a:solidFill>
                <a:schemeClr val="bg1"/>
              </a:solidFill>
            </a:rPr>
            <a:t>Norma AWS</a:t>
          </a:r>
        </a:p>
        <a:p>
          <a:pPr lvl="0" algn="ctr" defTabSz="577850">
            <a:lnSpc>
              <a:spcPct val="90000"/>
            </a:lnSpc>
            <a:spcBef>
              <a:spcPct val="0"/>
            </a:spcBef>
            <a:spcAft>
              <a:spcPct val="35000"/>
            </a:spcAft>
          </a:pPr>
          <a:endParaRPr lang="es-ES" sz="1300" kern="1200" dirty="0"/>
        </a:p>
      </dsp:txBody>
      <dsp:txXfrm rot="10800000">
        <a:off x="4309311" y="1951315"/>
        <a:ext cx="1733589" cy="2328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8730A-A653-4CF1-A6E7-47DEDE281815}">
      <dsp:nvSpPr>
        <dsp:cNvPr id="0" name=""/>
        <dsp:cNvSpPr/>
      </dsp:nvSpPr>
      <dsp:spPr>
        <a:xfrm>
          <a:off x="4536508" y="72007"/>
          <a:ext cx="1415355" cy="9199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Cálculo del factor KL/r</a:t>
          </a:r>
          <a:endParaRPr lang="es-ES" sz="1600" kern="1200" dirty="0"/>
        </a:p>
      </dsp:txBody>
      <dsp:txXfrm>
        <a:off x="4581418" y="116917"/>
        <a:ext cx="1325535" cy="830161"/>
      </dsp:txXfrm>
    </dsp:sp>
    <dsp:sp modelId="{A60A2395-7320-429D-8603-F72C17A13BF9}">
      <dsp:nvSpPr>
        <dsp:cNvPr id="0" name=""/>
        <dsp:cNvSpPr/>
      </dsp:nvSpPr>
      <dsp:spPr>
        <a:xfrm>
          <a:off x="3473189" y="880319"/>
          <a:ext cx="4333897" cy="4333897"/>
        </a:xfrm>
        <a:custGeom>
          <a:avLst/>
          <a:gdLst/>
          <a:ahLst/>
          <a:cxnLst/>
          <a:rect l="0" t="0" r="0" b="0"/>
          <a:pathLst>
            <a:path>
              <a:moveTo>
                <a:pt x="2705229" y="67920"/>
              </a:moveTo>
              <a:arcTo wR="2166948" hR="2166948" stAng="17062989" swAng="1122657"/>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0DE2879-24BF-4C5B-A662-7A8194A5F563}">
      <dsp:nvSpPr>
        <dsp:cNvPr id="0" name=""/>
        <dsp:cNvSpPr/>
      </dsp:nvSpPr>
      <dsp:spPr>
        <a:xfrm>
          <a:off x="6155675" y="1368153"/>
          <a:ext cx="2112248" cy="1023018"/>
        </a:xfrm>
        <a:prstGeom prst="roundRect">
          <a:avLst/>
        </a:prstGeom>
        <a:solidFill>
          <a:schemeClr val="accent2">
            <a:hueOff val="359991"/>
            <a:satOff val="9717"/>
            <a:lumOff val="1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Cálculo del esfuerzo crítico a compresión </a:t>
          </a:r>
          <a:r>
            <a:rPr lang="el-GR" sz="1600" kern="1200" dirty="0" smtClean="0"/>
            <a:t>φ</a:t>
          </a:r>
          <a:r>
            <a:rPr lang="es-ES" sz="1400" kern="1200" dirty="0" smtClean="0"/>
            <a:t>c</a:t>
          </a:r>
          <a:r>
            <a:rPr lang="es-ES" sz="1600" kern="1200" dirty="0" smtClean="0"/>
            <a:t> </a:t>
          </a:r>
          <a:r>
            <a:rPr lang="es-ES" sz="1600" kern="1200" dirty="0" err="1" smtClean="0"/>
            <a:t>F</a:t>
          </a:r>
          <a:r>
            <a:rPr lang="es-ES" sz="1400" kern="1200" dirty="0" err="1" smtClean="0"/>
            <a:t>cr</a:t>
          </a:r>
          <a:endParaRPr lang="es-ES" sz="1400" kern="1200" dirty="0"/>
        </a:p>
      </dsp:txBody>
      <dsp:txXfrm>
        <a:off x="6205615" y="1418093"/>
        <a:ext cx="2012368" cy="923138"/>
      </dsp:txXfrm>
    </dsp:sp>
    <dsp:sp modelId="{FE3B964A-61B8-4C64-B912-F596007B7C9E}">
      <dsp:nvSpPr>
        <dsp:cNvPr id="0" name=""/>
        <dsp:cNvSpPr/>
      </dsp:nvSpPr>
      <dsp:spPr>
        <a:xfrm>
          <a:off x="3039385" y="768161"/>
          <a:ext cx="4333897" cy="4333897"/>
        </a:xfrm>
        <a:custGeom>
          <a:avLst/>
          <a:gdLst/>
          <a:ahLst/>
          <a:cxnLst/>
          <a:rect l="0" t="0" r="0" b="0"/>
          <a:pathLst>
            <a:path>
              <a:moveTo>
                <a:pt x="4305511" y="1817354"/>
              </a:moveTo>
              <a:arcTo wR="2166948" hR="2166948" stAng="21042953" swAng="959768"/>
            </a:path>
          </a:pathLst>
        </a:custGeom>
        <a:noFill/>
        <a:ln w="12700" cap="flat" cmpd="sng" algn="ctr">
          <a:solidFill>
            <a:schemeClr val="accent2">
              <a:hueOff val="359991"/>
              <a:satOff val="9717"/>
              <a:lumOff val="102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3876D59-DD57-4E00-9032-F927A07D8885}">
      <dsp:nvSpPr>
        <dsp:cNvPr id="0" name=""/>
        <dsp:cNvSpPr/>
      </dsp:nvSpPr>
      <dsp:spPr>
        <a:xfrm>
          <a:off x="6443698" y="3384368"/>
          <a:ext cx="1415355" cy="919981"/>
        </a:xfrm>
        <a:prstGeom prst="roundRect">
          <a:avLst/>
        </a:prstGeom>
        <a:solidFill>
          <a:schemeClr val="accent2">
            <a:hueOff val="719982"/>
            <a:satOff val="19434"/>
            <a:lumOff val="2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Cálculo de la carga nominal </a:t>
          </a:r>
          <a:r>
            <a:rPr lang="es-ES" sz="1600" kern="1200" dirty="0" err="1" smtClean="0"/>
            <a:t>P</a:t>
          </a:r>
          <a:r>
            <a:rPr lang="es-ES" sz="1400" kern="1200" dirty="0" err="1" smtClean="0"/>
            <a:t>n</a:t>
          </a:r>
          <a:endParaRPr lang="es-ES" sz="1400" kern="1200" dirty="0"/>
        </a:p>
      </dsp:txBody>
      <dsp:txXfrm>
        <a:off x="6488608" y="3429278"/>
        <a:ext cx="1325535" cy="830161"/>
      </dsp:txXfrm>
    </dsp:sp>
    <dsp:sp modelId="{368AE673-F4FC-40D9-8819-993E2F2874E8}">
      <dsp:nvSpPr>
        <dsp:cNvPr id="0" name=""/>
        <dsp:cNvSpPr/>
      </dsp:nvSpPr>
      <dsp:spPr>
        <a:xfrm>
          <a:off x="3796952" y="169984"/>
          <a:ext cx="4333897" cy="4333897"/>
        </a:xfrm>
        <a:custGeom>
          <a:avLst/>
          <a:gdLst/>
          <a:ahLst/>
          <a:cxnLst/>
          <a:rect l="0" t="0" r="0" b="0"/>
          <a:pathLst>
            <a:path>
              <a:moveTo>
                <a:pt x="2857237" y="4221010"/>
              </a:moveTo>
              <a:arcTo wR="2166948" hR="2166948" stAng="4285474" swAng="1140447"/>
            </a:path>
          </a:pathLst>
        </a:custGeom>
        <a:noFill/>
        <a:ln w="12700" cap="flat" cmpd="sng" algn="ctr">
          <a:solidFill>
            <a:schemeClr val="accent2">
              <a:hueOff val="719982"/>
              <a:satOff val="19434"/>
              <a:lumOff val="204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7324958-CE11-4734-983D-C075881960C9}">
      <dsp:nvSpPr>
        <dsp:cNvPr id="0" name=""/>
        <dsp:cNvSpPr/>
      </dsp:nvSpPr>
      <dsp:spPr>
        <a:xfrm>
          <a:off x="3960441" y="4289932"/>
          <a:ext cx="1753002" cy="980405"/>
        </a:xfrm>
        <a:prstGeom prst="roundRect">
          <a:avLst/>
        </a:prstGeom>
        <a:solidFill>
          <a:schemeClr val="accent2">
            <a:hueOff val="1079972"/>
            <a:satOff val="29150"/>
            <a:lumOff val="3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Relaciones de límite ancho-espesor </a:t>
          </a:r>
          <a:r>
            <a:rPr lang="el-GR" sz="1600" kern="1200" dirty="0" smtClean="0"/>
            <a:t>λ</a:t>
          </a:r>
          <a:r>
            <a:rPr lang="es-ES" sz="1400" kern="1200" dirty="0" smtClean="0"/>
            <a:t>p</a:t>
          </a:r>
          <a:r>
            <a:rPr lang="es-ES" sz="1600" kern="1200" dirty="0" smtClean="0"/>
            <a:t> y </a:t>
          </a:r>
          <a:r>
            <a:rPr lang="el-GR" sz="1600" kern="1200" dirty="0" smtClean="0"/>
            <a:t>λ</a:t>
          </a:r>
          <a:r>
            <a:rPr lang="es-ES" sz="1400" kern="1200" dirty="0" smtClean="0"/>
            <a:t>r</a:t>
          </a:r>
          <a:endParaRPr lang="es-ES" sz="1400" kern="1200" dirty="0"/>
        </a:p>
      </dsp:txBody>
      <dsp:txXfrm>
        <a:off x="4008300" y="4337791"/>
        <a:ext cx="1657284" cy="884687"/>
      </dsp:txXfrm>
    </dsp:sp>
    <dsp:sp modelId="{7B267312-759F-4859-BC96-85FA3A11DCF4}">
      <dsp:nvSpPr>
        <dsp:cNvPr id="0" name=""/>
        <dsp:cNvSpPr/>
      </dsp:nvSpPr>
      <dsp:spPr>
        <a:xfrm>
          <a:off x="746930" y="630789"/>
          <a:ext cx="4333897" cy="4333897"/>
        </a:xfrm>
        <a:custGeom>
          <a:avLst/>
          <a:gdLst/>
          <a:ahLst/>
          <a:cxnLst/>
          <a:rect l="0" t="0" r="0" b="0"/>
          <a:pathLst>
            <a:path>
              <a:moveTo>
                <a:pt x="2873165" y="4215588"/>
              </a:moveTo>
              <a:arcTo wR="2166948" hR="2166948" stAng="4258780" swAng="1874385"/>
            </a:path>
          </a:pathLst>
        </a:custGeom>
        <a:noFill/>
        <a:ln w="12700" cap="flat" cmpd="sng" algn="ctr">
          <a:solidFill>
            <a:schemeClr val="accent2">
              <a:hueOff val="1079972"/>
              <a:satOff val="29150"/>
              <a:lumOff val="305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BB16B9-D85E-47F9-B13C-54407B4696FF}">
      <dsp:nvSpPr>
        <dsp:cNvPr id="0" name=""/>
        <dsp:cNvSpPr/>
      </dsp:nvSpPr>
      <dsp:spPr>
        <a:xfrm>
          <a:off x="539050" y="3528392"/>
          <a:ext cx="2242446" cy="1277393"/>
        </a:xfrm>
        <a:prstGeom prst="roundRect">
          <a:avLst/>
        </a:prstGeom>
        <a:solidFill>
          <a:schemeClr val="accent2">
            <a:hueOff val="1439963"/>
            <a:satOff val="38867"/>
            <a:lumOff val="4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Cálculo de momentos nominales </a:t>
          </a:r>
          <a:r>
            <a:rPr lang="es-ES" sz="1600" kern="1200" dirty="0" err="1" smtClean="0"/>
            <a:t>M</a:t>
          </a:r>
          <a:r>
            <a:rPr lang="es-ES" sz="1400" kern="1200" dirty="0" err="1" smtClean="0"/>
            <a:t>nx</a:t>
          </a:r>
          <a:r>
            <a:rPr lang="es-ES" sz="1600" kern="1200" dirty="0" smtClean="0"/>
            <a:t> y </a:t>
          </a:r>
          <a:r>
            <a:rPr lang="es-ES" sz="1600" kern="1200" dirty="0" err="1" smtClean="0"/>
            <a:t>M</a:t>
          </a:r>
          <a:r>
            <a:rPr lang="es-ES" sz="1400" kern="1200" dirty="0" err="1" smtClean="0"/>
            <a:t>ny</a:t>
          </a:r>
          <a:r>
            <a:rPr lang="es-ES" sz="1600" kern="1200" dirty="0" smtClean="0"/>
            <a:t> (compacto, no compacto y esbelto)</a:t>
          </a:r>
          <a:endParaRPr lang="es-ES" sz="1600" kern="1200" dirty="0"/>
        </a:p>
      </dsp:txBody>
      <dsp:txXfrm>
        <a:off x="601407" y="3590749"/>
        <a:ext cx="2117732" cy="1152679"/>
      </dsp:txXfrm>
    </dsp:sp>
    <dsp:sp modelId="{6080340E-6B2B-4F49-A4F8-2042DF42833C}">
      <dsp:nvSpPr>
        <dsp:cNvPr id="0" name=""/>
        <dsp:cNvSpPr/>
      </dsp:nvSpPr>
      <dsp:spPr>
        <a:xfrm>
          <a:off x="1271918" y="2105451"/>
          <a:ext cx="4333897" cy="4333897"/>
        </a:xfrm>
        <a:custGeom>
          <a:avLst/>
          <a:gdLst/>
          <a:ahLst/>
          <a:cxnLst/>
          <a:rect l="0" t="0" r="0" b="0"/>
          <a:pathLst>
            <a:path>
              <a:moveTo>
                <a:pt x="179602" y="1303165"/>
              </a:moveTo>
              <a:arcTo wR="2166948" hR="2166948" stAng="12209506" swAng="617806"/>
            </a:path>
          </a:pathLst>
        </a:custGeom>
        <a:noFill/>
        <a:ln w="12700" cap="flat" cmpd="sng" algn="ctr">
          <a:solidFill>
            <a:schemeClr val="accent2">
              <a:hueOff val="1439963"/>
              <a:satOff val="38867"/>
              <a:lumOff val="407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2D51B3-9B7D-43D0-8713-C856D9E13693}">
      <dsp:nvSpPr>
        <dsp:cNvPr id="0" name=""/>
        <dsp:cNvSpPr/>
      </dsp:nvSpPr>
      <dsp:spPr>
        <a:xfrm>
          <a:off x="792097" y="1846432"/>
          <a:ext cx="1814443" cy="1115845"/>
        </a:xfrm>
        <a:prstGeom prst="roundRect">
          <a:avLst/>
        </a:prstGeom>
        <a:solidFill>
          <a:schemeClr val="accent2">
            <a:hueOff val="1799954"/>
            <a:satOff val="48584"/>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Expresión de interacción carga axial y momentos flectores</a:t>
          </a:r>
          <a:endParaRPr lang="es-ES" sz="1600" kern="1200" dirty="0"/>
        </a:p>
      </dsp:txBody>
      <dsp:txXfrm>
        <a:off x="846568" y="1900903"/>
        <a:ext cx="1705501" cy="1006903"/>
      </dsp:txXfrm>
    </dsp:sp>
    <dsp:sp modelId="{5ABAC1EF-D797-4957-A930-B21B5376342C}">
      <dsp:nvSpPr>
        <dsp:cNvPr id="0" name=""/>
        <dsp:cNvSpPr/>
      </dsp:nvSpPr>
      <dsp:spPr>
        <a:xfrm>
          <a:off x="1694840" y="329265"/>
          <a:ext cx="4333897" cy="4333897"/>
        </a:xfrm>
        <a:custGeom>
          <a:avLst/>
          <a:gdLst/>
          <a:ahLst/>
          <a:cxnLst/>
          <a:rect l="0" t="0" r="0" b="0"/>
          <a:pathLst>
            <a:path>
              <a:moveTo>
                <a:pt x="365249" y="962977"/>
              </a:moveTo>
              <a:arcTo wR="2166948" hR="2166948" stAng="12825152" swAng="3485151"/>
            </a:path>
          </a:pathLst>
        </a:custGeom>
        <a:noFill/>
        <a:ln w="12700" cap="flat" cmpd="sng" algn="ctr">
          <a:solidFill>
            <a:schemeClr val="accent2">
              <a:hueOff val="1799954"/>
              <a:satOff val="48584"/>
              <a:lumOff val="5099"/>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8730A-A653-4CF1-A6E7-47DEDE281815}">
      <dsp:nvSpPr>
        <dsp:cNvPr id="0" name=""/>
        <dsp:cNvSpPr/>
      </dsp:nvSpPr>
      <dsp:spPr>
        <a:xfrm>
          <a:off x="4536508" y="72007"/>
          <a:ext cx="1415355" cy="9199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Cálculo del factor KL/r</a:t>
          </a:r>
          <a:endParaRPr lang="es-ES" sz="1600" kern="1200" dirty="0"/>
        </a:p>
      </dsp:txBody>
      <dsp:txXfrm>
        <a:off x="4581418" y="116917"/>
        <a:ext cx="1325535" cy="830161"/>
      </dsp:txXfrm>
    </dsp:sp>
    <dsp:sp modelId="{A60A2395-7320-429D-8603-F72C17A13BF9}">
      <dsp:nvSpPr>
        <dsp:cNvPr id="0" name=""/>
        <dsp:cNvSpPr/>
      </dsp:nvSpPr>
      <dsp:spPr>
        <a:xfrm>
          <a:off x="3473189" y="880319"/>
          <a:ext cx="4333897" cy="4333897"/>
        </a:xfrm>
        <a:custGeom>
          <a:avLst/>
          <a:gdLst/>
          <a:ahLst/>
          <a:cxnLst/>
          <a:rect l="0" t="0" r="0" b="0"/>
          <a:pathLst>
            <a:path>
              <a:moveTo>
                <a:pt x="2705229" y="67920"/>
              </a:moveTo>
              <a:arcTo wR="2166948" hR="2166948" stAng="17062989" swAng="1122657"/>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0DE2879-24BF-4C5B-A662-7A8194A5F563}">
      <dsp:nvSpPr>
        <dsp:cNvPr id="0" name=""/>
        <dsp:cNvSpPr/>
      </dsp:nvSpPr>
      <dsp:spPr>
        <a:xfrm>
          <a:off x="6155675" y="1368153"/>
          <a:ext cx="2112248" cy="1023018"/>
        </a:xfrm>
        <a:prstGeom prst="roundRect">
          <a:avLst/>
        </a:prstGeom>
        <a:solidFill>
          <a:schemeClr val="accent3">
            <a:hueOff val="27"/>
            <a:satOff val="-10052"/>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Cálculo del esfuerzo crítico a compresión </a:t>
          </a:r>
          <a:r>
            <a:rPr lang="el-GR" sz="1600" kern="1200" dirty="0" smtClean="0"/>
            <a:t>φ</a:t>
          </a:r>
          <a:r>
            <a:rPr lang="es-ES" sz="1400" kern="1200" dirty="0" smtClean="0"/>
            <a:t>c</a:t>
          </a:r>
          <a:r>
            <a:rPr lang="es-ES" sz="1600" kern="1200" dirty="0" smtClean="0"/>
            <a:t> </a:t>
          </a:r>
          <a:r>
            <a:rPr lang="es-ES" sz="1600" kern="1200" dirty="0" err="1" smtClean="0"/>
            <a:t>F</a:t>
          </a:r>
          <a:r>
            <a:rPr lang="es-ES" sz="1400" kern="1200" dirty="0" err="1" smtClean="0"/>
            <a:t>cr</a:t>
          </a:r>
          <a:endParaRPr lang="es-ES" sz="1400" kern="1200" dirty="0"/>
        </a:p>
      </dsp:txBody>
      <dsp:txXfrm>
        <a:off x="6205615" y="1418093"/>
        <a:ext cx="2012368" cy="923138"/>
      </dsp:txXfrm>
    </dsp:sp>
    <dsp:sp modelId="{FE3B964A-61B8-4C64-B912-F596007B7C9E}">
      <dsp:nvSpPr>
        <dsp:cNvPr id="0" name=""/>
        <dsp:cNvSpPr/>
      </dsp:nvSpPr>
      <dsp:spPr>
        <a:xfrm>
          <a:off x="3039385" y="768161"/>
          <a:ext cx="4333897" cy="4333897"/>
        </a:xfrm>
        <a:custGeom>
          <a:avLst/>
          <a:gdLst/>
          <a:ahLst/>
          <a:cxnLst/>
          <a:rect l="0" t="0" r="0" b="0"/>
          <a:pathLst>
            <a:path>
              <a:moveTo>
                <a:pt x="4305511" y="1817354"/>
              </a:moveTo>
              <a:arcTo wR="2166948" hR="2166948" stAng="21042953" swAng="959768"/>
            </a:path>
          </a:pathLst>
        </a:custGeom>
        <a:noFill/>
        <a:ln w="12700" cap="flat" cmpd="sng" algn="ctr">
          <a:solidFill>
            <a:schemeClr val="accent3">
              <a:hueOff val="27"/>
              <a:satOff val="-10052"/>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3876D59-DD57-4E00-9032-F927A07D8885}">
      <dsp:nvSpPr>
        <dsp:cNvPr id="0" name=""/>
        <dsp:cNvSpPr/>
      </dsp:nvSpPr>
      <dsp:spPr>
        <a:xfrm>
          <a:off x="6443698" y="3384368"/>
          <a:ext cx="1415355" cy="919981"/>
        </a:xfrm>
        <a:prstGeom prst="roundRect">
          <a:avLst/>
        </a:prstGeom>
        <a:solidFill>
          <a:schemeClr val="accent3">
            <a:hueOff val="55"/>
            <a:satOff val="-20105"/>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Cálculo de la carga nominal </a:t>
          </a:r>
          <a:r>
            <a:rPr lang="es-ES" sz="1600" kern="1200" dirty="0" err="1" smtClean="0"/>
            <a:t>P</a:t>
          </a:r>
          <a:r>
            <a:rPr lang="es-ES" sz="1400" kern="1200" dirty="0" err="1" smtClean="0"/>
            <a:t>n</a:t>
          </a:r>
          <a:endParaRPr lang="es-ES" sz="1400" kern="1200" dirty="0"/>
        </a:p>
      </dsp:txBody>
      <dsp:txXfrm>
        <a:off x="6488608" y="3429278"/>
        <a:ext cx="1325535" cy="830161"/>
      </dsp:txXfrm>
    </dsp:sp>
    <dsp:sp modelId="{368AE673-F4FC-40D9-8819-993E2F2874E8}">
      <dsp:nvSpPr>
        <dsp:cNvPr id="0" name=""/>
        <dsp:cNvSpPr/>
      </dsp:nvSpPr>
      <dsp:spPr>
        <a:xfrm>
          <a:off x="3796952" y="169984"/>
          <a:ext cx="4333897" cy="4333897"/>
        </a:xfrm>
        <a:custGeom>
          <a:avLst/>
          <a:gdLst/>
          <a:ahLst/>
          <a:cxnLst/>
          <a:rect l="0" t="0" r="0" b="0"/>
          <a:pathLst>
            <a:path>
              <a:moveTo>
                <a:pt x="2857237" y="4221010"/>
              </a:moveTo>
              <a:arcTo wR="2166948" hR="2166948" stAng="4285474" swAng="1140447"/>
            </a:path>
          </a:pathLst>
        </a:custGeom>
        <a:noFill/>
        <a:ln w="12700" cap="flat" cmpd="sng" algn="ctr">
          <a:solidFill>
            <a:schemeClr val="accent3">
              <a:hueOff val="55"/>
              <a:satOff val="-20105"/>
              <a:lumOff val="-470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7324958-CE11-4734-983D-C075881960C9}">
      <dsp:nvSpPr>
        <dsp:cNvPr id="0" name=""/>
        <dsp:cNvSpPr/>
      </dsp:nvSpPr>
      <dsp:spPr>
        <a:xfrm>
          <a:off x="3960441" y="4289932"/>
          <a:ext cx="1753002" cy="980405"/>
        </a:xfrm>
        <a:prstGeom prst="roundRect">
          <a:avLst/>
        </a:prstGeom>
        <a:solidFill>
          <a:schemeClr val="accent3">
            <a:hueOff val="82"/>
            <a:satOff val="-30157"/>
            <a:lumOff val="-7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Relaciones de límite ancho-espesor </a:t>
          </a:r>
          <a:r>
            <a:rPr lang="el-GR" sz="1600" kern="1200" dirty="0" smtClean="0"/>
            <a:t>λ</a:t>
          </a:r>
          <a:r>
            <a:rPr lang="es-ES" sz="1400" kern="1200" dirty="0" smtClean="0"/>
            <a:t>p</a:t>
          </a:r>
          <a:r>
            <a:rPr lang="es-ES" sz="1600" kern="1200" dirty="0" smtClean="0"/>
            <a:t> y </a:t>
          </a:r>
          <a:r>
            <a:rPr lang="el-GR" sz="1600" kern="1200" dirty="0" smtClean="0"/>
            <a:t>λ</a:t>
          </a:r>
          <a:r>
            <a:rPr lang="es-ES" sz="1400" kern="1200" dirty="0" smtClean="0"/>
            <a:t>r</a:t>
          </a:r>
          <a:endParaRPr lang="es-ES" sz="1400" kern="1200" dirty="0"/>
        </a:p>
      </dsp:txBody>
      <dsp:txXfrm>
        <a:off x="4008300" y="4337791"/>
        <a:ext cx="1657284" cy="884687"/>
      </dsp:txXfrm>
    </dsp:sp>
    <dsp:sp modelId="{7B267312-759F-4859-BC96-85FA3A11DCF4}">
      <dsp:nvSpPr>
        <dsp:cNvPr id="0" name=""/>
        <dsp:cNvSpPr/>
      </dsp:nvSpPr>
      <dsp:spPr>
        <a:xfrm>
          <a:off x="746930" y="630789"/>
          <a:ext cx="4333897" cy="4333897"/>
        </a:xfrm>
        <a:custGeom>
          <a:avLst/>
          <a:gdLst/>
          <a:ahLst/>
          <a:cxnLst/>
          <a:rect l="0" t="0" r="0" b="0"/>
          <a:pathLst>
            <a:path>
              <a:moveTo>
                <a:pt x="2873165" y="4215588"/>
              </a:moveTo>
              <a:arcTo wR="2166948" hR="2166948" stAng="4258780" swAng="1874385"/>
            </a:path>
          </a:pathLst>
        </a:custGeom>
        <a:noFill/>
        <a:ln w="12700" cap="flat" cmpd="sng" algn="ctr">
          <a:solidFill>
            <a:schemeClr val="accent3">
              <a:hueOff val="82"/>
              <a:satOff val="-30157"/>
              <a:lumOff val="-706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BB16B9-D85E-47F9-B13C-54407B4696FF}">
      <dsp:nvSpPr>
        <dsp:cNvPr id="0" name=""/>
        <dsp:cNvSpPr/>
      </dsp:nvSpPr>
      <dsp:spPr>
        <a:xfrm>
          <a:off x="539050" y="3528392"/>
          <a:ext cx="2242446" cy="1277393"/>
        </a:xfrm>
        <a:prstGeom prst="roundRect">
          <a:avLst/>
        </a:prstGeom>
        <a:solidFill>
          <a:schemeClr val="accent3">
            <a:hueOff val="110"/>
            <a:satOff val="-40210"/>
            <a:lumOff val="-9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Cálculo de momentos nominales </a:t>
          </a:r>
          <a:r>
            <a:rPr lang="es-ES" sz="1600" kern="1200" dirty="0" err="1" smtClean="0"/>
            <a:t>M</a:t>
          </a:r>
          <a:r>
            <a:rPr lang="es-ES" sz="1400" kern="1200" dirty="0" err="1" smtClean="0"/>
            <a:t>nx</a:t>
          </a:r>
          <a:r>
            <a:rPr lang="es-ES" sz="1600" kern="1200" dirty="0" smtClean="0"/>
            <a:t> y </a:t>
          </a:r>
          <a:r>
            <a:rPr lang="es-ES" sz="1600" kern="1200" dirty="0" err="1" smtClean="0"/>
            <a:t>M</a:t>
          </a:r>
          <a:r>
            <a:rPr lang="es-ES" sz="1400" kern="1200" dirty="0" err="1" smtClean="0"/>
            <a:t>ny</a:t>
          </a:r>
          <a:r>
            <a:rPr lang="es-ES" sz="1600" kern="1200" dirty="0" smtClean="0"/>
            <a:t> (compacto, no compacto y esbelto)</a:t>
          </a:r>
          <a:endParaRPr lang="es-ES" sz="1600" kern="1200" dirty="0"/>
        </a:p>
      </dsp:txBody>
      <dsp:txXfrm>
        <a:off x="601407" y="3590749"/>
        <a:ext cx="2117732" cy="1152679"/>
      </dsp:txXfrm>
    </dsp:sp>
    <dsp:sp modelId="{6080340E-6B2B-4F49-A4F8-2042DF42833C}">
      <dsp:nvSpPr>
        <dsp:cNvPr id="0" name=""/>
        <dsp:cNvSpPr/>
      </dsp:nvSpPr>
      <dsp:spPr>
        <a:xfrm>
          <a:off x="933658" y="2709032"/>
          <a:ext cx="4333897" cy="4333897"/>
        </a:xfrm>
        <a:custGeom>
          <a:avLst/>
          <a:gdLst/>
          <a:ahLst/>
          <a:cxnLst/>
          <a:rect l="0" t="0" r="0" b="0"/>
          <a:pathLst>
            <a:path>
              <a:moveTo>
                <a:pt x="527993" y="749382"/>
              </a:moveTo>
              <a:arcTo wR="2166948" hR="2166948" stAng="13251433" swAng="433945"/>
            </a:path>
          </a:pathLst>
        </a:custGeom>
        <a:noFill/>
        <a:ln w="12700" cap="flat" cmpd="sng" algn="ctr">
          <a:solidFill>
            <a:schemeClr val="accent3">
              <a:hueOff val="110"/>
              <a:satOff val="-40210"/>
              <a:lumOff val="-941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2D51B3-9B7D-43D0-8713-C856D9E13693}">
      <dsp:nvSpPr>
        <dsp:cNvPr id="0" name=""/>
        <dsp:cNvSpPr/>
      </dsp:nvSpPr>
      <dsp:spPr>
        <a:xfrm>
          <a:off x="755077" y="2088232"/>
          <a:ext cx="1814443" cy="1115845"/>
        </a:xfrm>
        <a:prstGeom prst="roundRect">
          <a:avLst/>
        </a:prstGeom>
        <a:solidFill>
          <a:schemeClr val="accent3">
            <a:hueOff val="137"/>
            <a:satOff val="-50262"/>
            <a:lumOff val="-117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Expresión de interacción carga axial y momentos flectores</a:t>
          </a:r>
          <a:endParaRPr lang="es-ES" sz="1600" kern="1200" dirty="0"/>
        </a:p>
      </dsp:txBody>
      <dsp:txXfrm>
        <a:off x="809548" y="2142703"/>
        <a:ext cx="1705501" cy="1006903"/>
      </dsp:txXfrm>
    </dsp:sp>
    <dsp:sp modelId="{5ABAC1EF-D797-4957-A930-B21B5376342C}">
      <dsp:nvSpPr>
        <dsp:cNvPr id="0" name=""/>
        <dsp:cNvSpPr/>
      </dsp:nvSpPr>
      <dsp:spPr>
        <a:xfrm>
          <a:off x="1672014" y="321645"/>
          <a:ext cx="4333897" cy="4333897"/>
        </a:xfrm>
        <a:custGeom>
          <a:avLst/>
          <a:gdLst/>
          <a:ahLst/>
          <a:cxnLst/>
          <a:rect l="0" t="0" r="0" b="0"/>
          <a:pathLst>
            <a:path>
              <a:moveTo>
                <a:pt x="252952" y="1150934"/>
              </a:moveTo>
              <a:arcTo wR="2166948" hR="2166948" stAng="12477653" swAng="3810195"/>
            </a:path>
          </a:pathLst>
        </a:custGeom>
        <a:noFill/>
        <a:ln w="12700" cap="flat" cmpd="sng" algn="ctr">
          <a:solidFill>
            <a:schemeClr val="accent3">
              <a:hueOff val="137"/>
              <a:satOff val="-50262"/>
              <a:lumOff val="-1176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59BD0-5970-4A71-9B65-A77A439AC675}">
      <dsp:nvSpPr>
        <dsp:cNvPr id="0" name=""/>
        <dsp:cNvSpPr/>
      </dsp:nvSpPr>
      <dsp:spPr>
        <a:xfrm rot="16200000">
          <a:off x="-290978" y="298767"/>
          <a:ext cx="2104008" cy="1506472"/>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900" kern="1200" dirty="0" smtClean="0"/>
            <a:t>Cálculo de la carga última</a:t>
          </a:r>
          <a:endParaRPr lang="es-ES" sz="1900" kern="1200" dirty="0"/>
        </a:p>
      </dsp:txBody>
      <dsp:txXfrm rot="5400000">
        <a:off x="7790" y="420801"/>
        <a:ext cx="1506472" cy="1262404"/>
      </dsp:txXfrm>
    </dsp:sp>
    <dsp:sp modelId="{B26B32F9-145C-4AEB-9FBB-358FC1E05871}">
      <dsp:nvSpPr>
        <dsp:cNvPr id="0" name=""/>
        <dsp:cNvSpPr/>
      </dsp:nvSpPr>
      <dsp:spPr>
        <a:xfrm rot="16200000">
          <a:off x="1324982" y="298767"/>
          <a:ext cx="2104008" cy="1506472"/>
        </a:xfrm>
        <a:prstGeom prst="flowChartManualOperation">
          <a:avLst/>
        </a:prstGeom>
        <a:solidFill>
          <a:schemeClr val="accent3">
            <a:hueOff val="34"/>
            <a:satOff val="-12565"/>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900" kern="1200" dirty="0" smtClean="0"/>
            <a:t>Cálculo del área de la placa base</a:t>
          </a:r>
          <a:endParaRPr lang="es-ES" sz="1900" kern="1200" dirty="0"/>
        </a:p>
      </dsp:txBody>
      <dsp:txXfrm rot="5400000">
        <a:off x="1623750" y="420801"/>
        <a:ext cx="1506472" cy="1262404"/>
      </dsp:txXfrm>
    </dsp:sp>
    <dsp:sp modelId="{66914235-ECFA-4D15-BC47-C598344F3158}">
      <dsp:nvSpPr>
        <dsp:cNvPr id="0" name=""/>
        <dsp:cNvSpPr/>
      </dsp:nvSpPr>
      <dsp:spPr>
        <a:xfrm rot="16200000">
          <a:off x="2944439" y="298767"/>
          <a:ext cx="2104008" cy="1506472"/>
        </a:xfrm>
        <a:prstGeom prst="flowChartManualOperation">
          <a:avLst/>
        </a:prstGeom>
        <a:solidFill>
          <a:schemeClr val="accent3">
            <a:hueOff val="68"/>
            <a:satOff val="-25131"/>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900" kern="1200" dirty="0" smtClean="0"/>
            <a:t>Cálculo de las dimensiones requeridas</a:t>
          </a:r>
          <a:endParaRPr lang="es-ES" sz="1900" kern="1200" dirty="0"/>
        </a:p>
      </dsp:txBody>
      <dsp:txXfrm rot="5400000">
        <a:off x="3243207" y="420801"/>
        <a:ext cx="1506472" cy="1262404"/>
      </dsp:txXfrm>
    </dsp:sp>
    <dsp:sp modelId="{8626AA74-FB18-451B-80EE-0E84383CA3CB}">
      <dsp:nvSpPr>
        <dsp:cNvPr id="0" name=""/>
        <dsp:cNvSpPr/>
      </dsp:nvSpPr>
      <dsp:spPr>
        <a:xfrm rot="16200000">
          <a:off x="4563897" y="298767"/>
          <a:ext cx="2104008" cy="1506472"/>
        </a:xfrm>
        <a:prstGeom prst="flowChartManualOperation">
          <a:avLst/>
        </a:prstGeom>
        <a:solidFill>
          <a:schemeClr val="accent3">
            <a:hueOff val="103"/>
            <a:satOff val="-37696"/>
            <a:lumOff val="-8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ctr" anchorCtr="0">
          <a:noAutofit/>
        </a:bodyPr>
        <a:lstStyle/>
        <a:p>
          <a:pPr lvl="0" algn="ctr" defTabSz="844550">
            <a:lnSpc>
              <a:spcPct val="90000"/>
            </a:lnSpc>
            <a:spcBef>
              <a:spcPct val="0"/>
            </a:spcBef>
            <a:spcAft>
              <a:spcPct val="35000"/>
            </a:spcAft>
          </a:pPr>
          <a:r>
            <a:rPr lang="es-ES" sz="1900" kern="1200" dirty="0" smtClean="0"/>
            <a:t>Cálculo de los factores m, n y </a:t>
          </a:r>
          <a:r>
            <a:rPr lang="el-GR" sz="1900" kern="1200" dirty="0" smtClean="0">
              <a:latin typeface="Times New Roman"/>
              <a:cs typeface="Times New Roman"/>
            </a:rPr>
            <a:t>λ</a:t>
          </a:r>
          <a:r>
            <a:rPr lang="es-ES" sz="1600" kern="1200" dirty="0" smtClean="0">
              <a:latin typeface="Times New Roman"/>
              <a:cs typeface="Times New Roman"/>
            </a:rPr>
            <a:t>n</a:t>
          </a:r>
          <a:endParaRPr lang="es-ES" sz="1600" kern="1200" dirty="0"/>
        </a:p>
      </dsp:txBody>
      <dsp:txXfrm rot="5400000">
        <a:off x="4862665" y="420801"/>
        <a:ext cx="1506472" cy="1262404"/>
      </dsp:txXfrm>
    </dsp:sp>
    <dsp:sp modelId="{CF5B9176-5B63-4AD0-94AF-96833D0CF0DC}">
      <dsp:nvSpPr>
        <dsp:cNvPr id="0" name=""/>
        <dsp:cNvSpPr/>
      </dsp:nvSpPr>
      <dsp:spPr>
        <a:xfrm rot="16200000">
          <a:off x="6183354" y="298767"/>
          <a:ext cx="2104008" cy="1506472"/>
        </a:xfrm>
        <a:prstGeom prst="flowChartManualOperation">
          <a:avLst/>
        </a:prstGeom>
        <a:solidFill>
          <a:schemeClr val="accent3">
            <a:hueOff val="137"/>
            <a:satOff val="-50262"/>
            <a:lumOff val="-117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900" kern="1200" dirty="0" smtClean="0"/>
            <a:t>Cálculo del espesor de la placa</a:t>
          </a:r>
          <a:endParaRPr lang="es-ES" sz="1900" kern="1200" dirty="0"/>
        </a:p>
      </dsp:txBody>
      <dsp:txXfrm rot="5400000">
        <a:off x="6482122" y="420801"/>
        <a:ext cx="1506472" cy="1262404"/>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7924800" y="6416675"/>
            <a:ext cx="762000" cy="365125"/>
          </a:xfrm>
        </p:spPr>
        <p:txBody>
          <a:bodyPr/>
          <a:lstStyle/>
          <a:p>
            <a:fld id="{6D645E4C-B0D9-437D-B379-B1699DC2824D}"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E9F126-C70E-4535-B97C-19DB784DFB69}" type="datetimeFigureOut">
              <a:rPr lang="es-ES" smtClean="0"/>
              <a:pPr/>
              <a:t>13/02/2012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645E4C-B0D9-437D-B379-B1699DC2824D}"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1" name="click.wav"/>
          </p:stSnd>
        </p:sndAc>
      </p:transition>
    </mc:Choice>
    <mc:Fallback xmlns="">
      <p:transition spd="slow">
        <p:fade/>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9F126-C70E-4535-B97C-19DB784DFB69}" type="datetimeFigureOut">
              <a:rPr lang="es-ES" smtClean="0"/>
              <a:pPr/>
              <a:t>13/02/2012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45E4C-B0D9-437D-B379-B1699DC2824D}"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flip dir="r"/>
        <p:sndAc>
          <p:stSnd>
            <p:snd r:embed="rId13" name="click.wav"/>
          </p:stSnd>
        </p:sndAc>
      </p:transition>
    </mc:Choice>
    <mc:Fallback xmlns="">
      <p:transition spd="slow">
        <p:fade/>
        <p:sndAc>
          <p:stSnd>
            <p:snd r:embed="rId14" name="click.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E9F126-C70E-4535-B97C-19DB784DFB69}" type="datetimeFigureOut">
              <a:rPr lang="es-ES" smtClean="0"/>
              <a:pPr/>
              <a:t>13/02/2012</a:t>
            </a:fld>
            <a:endParaRPr lang="es-ES"/>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S"/>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645E4C-B0D9-437D-B379-B1699DC2824D}"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flip dir="r"/>
        <p:sndAc>
          <p:stSnd>
            <p:snd r:embed="rId13" name="click.wav"/>
          </p:stSnd>
        </p:sndAc>
      </p:transition>
    </mc:Choice>
    <mc:Fallback xmlns="">
      <p:transition spd="slow">
        <p:fade/>
        <p:sndAc>
          <p:stSnd>
            <p:snd r:embed="rId14" name="click.wav"/>
          </p:stSnd>
        </p:sndAc>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1.wav"/><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8.png"/><Relationship Id="rId7"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2.jpeg"/><Relationship Id="rId3" Type="http://schemas.openxmlformats.org/officeDocument/2006/relationships/audio" Target="../media/audio1.wav"/><Relationship Id="rId7" Type="http://schemas.openxmlformats.org/officeDocument/2006/relationships/oleObject" Target="../embeddings/oleObject2.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31.wmf"/><Relationship Id="rId4" Type="http://schemas.openxmlformats.org/officeDocument/2006/relationships/image" Target="../media/image33.png"/><Relationship Id="rId9" Type="http://schemas.openxmlformats.org/officeDocument/2006/relationships/oleObject" Target="../embeddings/oleObject3.bin"/><Relationship Id="rId14" Type="http://schemas.openxmlformats.org/officeDocument/2006/relationships/audio" Target="../media/audio1.wav"/></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audio" Target="../media/audio1.wav"/><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audio" Target="../media/audio1.wav"/><Relationship Id="rId5" Type="http://schemas.openxmlformats.org/officeDocument/2006/relationships/image" Target="../media/image37.png"/><Relationship Id="rId10" Type="http://schemas.openxmlformats.org/officeDocument/2006/relationships/image" Target="../media/image2.jpeg"/><Relationship Id="rId4" Type="http://schemas.openxmlformats.org/officeDocument/2006/relationships/image" Target="../media/image36.png"/><Relationship Id="rId9" Type="http://schemas.openxmlformats.org/officeDocument/2006/relationships/image" Target="../media/image35.wmf"/></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diagramColors" Target="../diagrams/colors2.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QuickStyle" Target="../diagrams/quickStyle2.xml"/><Relationship Id="rId11" Type="http://schemas.openxmlformats.org/officeDocument/2006/relationships/image" Target="../media/image38.wmf"/><Relationship Id="rId5" Type="http://schemas.openxmlformats.org/officeDocument/2006/relationships/diagramLayout" Target="../diagrams/layout2.xml"/><Relationship Id="rId10" Type="http://schemas.openxmlformats.org/officeDocument/2006/relationships/oleObject" Target="../embeddings/oleObject7.bin"/><Relationship Id="rId4" Type="http://schemas.openxmlformats.org/officeDocument/2006/relationships/diagramData" Target="../diagrams/data2.xml"/><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jpe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jpe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hyperlink" Target="Documentos%20finales%20tesis/Presentaci&#243;n%20final%20tesis/Documentos%20respaldo%20te&#243;rico%20t&#233;sis/Carga%20Muerta.docx" TargetMode="External"/><Relationship Id="rId7" Type="http://schemas.openxmlformats.org/officeDocument/2006/relationships/hyperlink" Target="Documentos%20finales%20tesis/Presentaci&#243;n%20final%20tesis/Documentos%20respaldo%20te&#243;rico%20t&#233;sis/Carga%20Viento.docx"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Documentos%20finales%20tesis/Presentaci&#243;n%20final%20tesis/Documentos%20respaldo%20te&#243;rico%20t&#233;sis/Carga%20Viva.docx" TargetMode="External"/><Relationship Id="rId10" Type="http://schemas.openxmlformats.org/officeDocument/2006/relationships/audio" Target="../media/audio1.wav"/><Relationship Id="rId4" Type="http://schemas.openxmlformats.org/officeDocument/2006/relationships/image" Target="../media/image9.wmf"/><Relationship Id="rId9"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diagramColors" Target="../diagrams/colors3.xml"/><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QuickStyle" Target="../diagrams/quickStyle3.xml"/><Relationship Id="rId11" Type="http://schemas.openxmlformats.org/officeDocument/2006/relationships/oleObject" Target="../embeddings/oleObject8.bin"/><Relationship Id="rId5" Type="http://schemas.openxmlformats.org/officeDocument/2006/relationships/diagramLayout" Target="../diagrams/layout3.xml"/><Relationship Id="rId10" Type="http://schemas.openxmlformats.org/officeDocument/2006/relationships/image" Target="../media/image49.png"/><Relationship Id="rId4" Type="http://schemas.openxmlformats.org/officeDocument/2006/relationships/diagramData" Target="../diagrams/data3.xml"/><Relationship Id="rId9" Type="http://schemas.openxmlformats.org/officeDocument/2006/relationships/hyperlink" Target="Documentos%20finales%20tesis/Presentaci&#243;n%20final%20tesis/Documentos%20respaldo%20te&#243;rico%20t&#233;sis/Elemento%20met&#225;lico.docx" TargetMode="External"/><Relationship Id="rId14" Type="http://schemas.openxmlformats.org/officeDocument/2006/relationships/audio" Target="../media/audio1.wav"/></Relationships>
</file>

<file path=ppt/slides/_rels/slide26.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hyperlink" Target="Documentos%20finales%20tesis/Presentaci&#243;n%20final%20tesis/Videos/cubierta%20del%20escenario.avi" TargetMode="External"/><Relationship Id="rId3" Type="http://schemas.openxmlformats.org/officeDocument/2006/relationships/audio" Target="../media/audio1.wav"/><Relationship Id="rId7" Type="http://schemas.openxmlformats.org/officeDocument/2006/relationships/oleObject" Target="../embeddings/oleObject9.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4.png"/><Relationship Id="rId11" Type="http://schemas.openxmlformats.org/officeDocument/2006/relationships/oleObject" Target="../embeddings/oleObject11.bin"/><Relationship Id="rId5" Type="http://schemas.openxmlformats.org/officeDocument/2006/relationships/image" Target="../media/image53.png"/><Relationship Id="rId15" Type="http://schemas.openxmlformats.org/officeDocument/2006/relationships/audio" Target="../media/audio1.wav"/><Relationship Id="rId10" Type="http://schemas.openxmlformats.org/officeDocument/2006/relationships/image" Target="../media/image51.wmf"/><Relationship Id="rId4" Type="http://schemas.openxmlformats.org/officeDocument/2006/relationships/hyperlink" Target="Documentos%20finales%20tesis/Presentaci&#243;n%20final%20tesis/Documentos%20respaldo%20te&#243;rico%20t&#233;sis/Losa%20maciza%20de%20hormig&#243;n%20armado.docx" TargetMode="External"/><Relationship Id="rId9" Type="http://schemas.openxmlformats.org/officeDocument/2006/relationships/oleObject" Target="../embeddings/oleObject10.bin"/><Relationship Id="rId14"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hyperlink" Target="Documentos%20finales%20tesis/Presentaci&#243;n%20final%20tesis/Documentos%20respaldo%20te&#243;rico%20t&#233;sis/Losa%20con%20placa%20colaborante.docx" TargetMode="External"/><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Documentos%20finales%20tesis/Presentaci&#243;n%20final%20tesis/Videos/cubierta%20del%20acceso%20central.avi"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58.png"/><Relationship Id="rId4" Type="http://schemas.openxmlformats.org/officeDocument/2006/relationships/hyperlink" Target="Documentos%20finales%20tesis/Presentaci&#243;n%20final%20tesis/Documentos%20respaldo%20te&#243;rico%20t&#233;sis/Conectores%20de%20corte%20(losa%20maciza).docx" TargetMode="External"/><Relationship Id="rId9" Type="http://schemas.openxmlformats.org/officeDocument/2006/relationships/audio" Target="../media/audio1.wav"/></Relationships>
</file>

<file path=ppt/slides/_rels/slide2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60.png"/><Relationship Id="rId4" Type="http://schemas.openxmlformats.org/officeDocument/2006/relationships/hyperlink" Target="Documentos%20finales%20tesis/Presentaci&#243;n%20final%20tesis/Documentos%20respaldo%20te&#243;rico%20t&#233;sis/Conectores%20de%20corte%20(losa%20con%20placa%20colaborante).docx" TargetMode="External"/><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Documentos%20finales%20tesis/Presentaci&#243;n%20final%20tesis/Documentos%20respaldo%20te&#243;rico%20t&#233;sis/Placa%20de%20asiento.docx" TargetMode="External"/><Relationship Id="rId7" Type="http://schemas.openxmlformats.org/officeDocument/2006/relationships/diagramQuickStyle" Target="../diagrams/quickStyle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audio" Target="../media/audio1.wav"/><Relationship Id="rId5" Type="http://schemas.openxmlformats.org/officeDocument/2006/relationships/diagramData" Target="../diagrams/data4.xml"/><Relationship Id="rId10" Type="http://schemas.openxmlformats.org/officeDocument/2006/relationships/image" Target="../media/image6.jpeg"/><Relationship Id="rId4" Type="http://schemas.openxmlformats.org/officeDocument/2006/relationships/image" Target="../media/image61.png"/><Relationship Id="rId9" Type="http://schemas.microsoft.com/office/2007/relationships/diagramDrawing" Target="../diagrams/drawing4.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62.wmf"/><Relationship Id="rId12"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11" Type="http://schemas.openxmlformats.org/officeDocument/2006/relationships/image" Target="../media/image64.wmf"/><Relationship Id="rId5" Type="http://schemas.openxmlformats.org/officeDocument/2006/relationships/image" Target="../media/image49.png"/><Relationship Id="rId10" Type="http://schemas.openxmlformats.org/officeDocument/2006/relationships/oleObject" Target="../embeddings/oleObject16.bin"/><Relationship Id="rId4" Type="http://schemas.openxmlformats.org/officeDocument/2006/relationships/hyperlink" Target="Documentos%20finales%20tesis/Presentaci&#243;n%20final%20tesis/Documentos%20respaldo%20te&#243;rico%20t&#233;sis/Soldadura.docx" TargetMode="External"/><Relationship Id="rId9" Type="http://schemas.openxmlformats.org/officeDocument/2006/relationships/image" Target="../media/image63.wmf"/><Relationship Id="rId1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hyperlink" Target="Documentos%20finales%20tesis/Presentaci&#243;n%20final%20tesis/Documentos%20respaldo%20te&#243;rico%20t&#233;sis/Placa%20de%20refuerzo.docx" TargetMode="External"/><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hyperlink" Target="Documentos%20finales%20tesis/Presentaci&#243;n%20final%20tesis/Documentos%20respaldo%20te&#243;rico%20t&#233;sis/N&#250;mero%20de%20pernos%20de%20anclaje.docx"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jpe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hyperlink" Target="Documentos%20finales%20tesis/Presentaci&#243;n%20final%20tesis/Documentos%20respaldo%20te&#243;rico%20t&#233;sis/Anclaje%20de%20perno.docx" TargetMode="External"/><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Documentos%20finales%20tesis/Presentaci&#243;n%20final%20tesis/Documentos%20respaldo%20te&#243;rico%20t&#233;sis/Pernos%20de%20anclaje,%20(Dise&#241;o%20de%20la%20longitud%20de%20anclaje).xlsx" TargetMode="External"/><Relationship Id="rId5" Type="http://schemas.openxmlformats.org/officeDocument/2006/relationships/image" Target="../media/image72.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Documentos%20respaldo%20te&#243;rico%20t&#233;sis/Carga%20Muerta.docx" TargetMode="External"/><Relationship Id="rId13"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wmf"/><Relationship Id="rId1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2866" y="260649"/>
            <a:ext cx="7772400" cy="1944216"/>
          </a:xfrm>
        </p:spPr>
        <p:txBody>
          <a:bodyPr>
            <a:noAutofit/>
          </a:bodyPr>
          <a:lstStyle/>
          <a:p>
            <a:r>
              <a:rPr lang="es-ES" sz="3600" dirty="0" smtClean="0">
                <a:solidFill>
                  <a:srgbClr val="003300"/>
                </a:solidFill>
              </a:rPr>
              <a:t>ESCUELA POLITÉCNICA </a:t>
            </a:r>
            <a:br>
              <a:rPr lang="es-ES" sz="3600" dirty="0" smtClean="0">
                <a:solidFill>
                  <a:srgbClr val="003300"/>
                </a:solidFill>
              </a:rPr>
            </a:br>
            <a:r>
              <a:rPr lang="es-ES" sz="3600" dirty="0" smtClean="0">
                <a:solidFill>
                  <a:srgbClr val="003300"/>
                </a:solidFill>
              </a:rPr>
              <a:t>DEL EJÉRCITO</a:t>
            </a:r>
            <a:r>
              <a:rPr lang="es-ES" sz="3600" dirty="0" smtClean="0">
                <a:solidFill>
                  <a:schemeClr val="bg1"/>
                </a:solidFill>
              </a:rPr>
              <a:t/>
            </a:r>
            <a:br>
              <a:rPr lang="es-ES" sz="3600" dirty="0" smtClean="0">
                <a:solidFill>
                  <a:schemeClr val="bg1"/>
                </a:solidFill>
              </a:rPr>
            </a:br>
            <a:r>
              <a:rPr lang="es-ES" sz="3600" dirty="0" smtClean="0">
                <a:solidFill>
                  <a:schemeClr val="bg1"/>
                </a:solidFill>
              </a:rPr>
              <a:t/>
            </a:r>
            <a:br>
              <a:rPr lang="es-ES" sz="3600" dirty="0" smtClean="0">
                <a:solidFill>
                  <a:schemeClr val="bg1"/>
                </a:solidFill>
              </a:rPr>
            </a:br>
            <a:r>
              <a:rPr lang="es-ES" sz="3600" dirty="0" smtClean="0">
                <a:solidFill>
                  <a:schemeClr val="bg1"/>
                </a:solidFill>
              </a:rPr>
              <a:t>CARRERA DE INGENIERÍA CIVIL</a:t>
            </a:r>
            <a:endParaRPr lang="es-ES" sz="3600" dirty="0">
              <a:solidFill>
                <a:schemeClr val="bg1"/>
              </a:solidFill>
            </a:endParaRPr>
          </a:p>
        </p:txBody>
      </p:sp>
      <p:sp>
        <p:nvSpPr>
          <p:cNvPr id="3" name="2 Subtítulo"/>
          <p:cNvSpPr>
            <a:spLocks noGrp="1"/>
          </p:cNvSpPr>
          <p:nvPr>
            <p:ph type="subTitle" idx="1"/>
          </p:nvPr>
        </p:nvSpPr>
        <p:spPr>
          <a:xfrm>
            <a:off x="1331640" y="2564904"/>
            <a:ext cx="6400800" cy="4176464"/>
          </a:xfrm>
        </p:spPr>
        <p:txBody>
          <a:bodyPr>
            <a:normAutofit fontScale="92500" lnSpcReduction="10000"/>
          </a:bodyPr>
          <a:lstStyle/>
          <a:p>
            <a:r>
              <a:rPr lang="es-ES" b="1" dirty="0" smtClean="0">
                <a:solidFill>
                  <a:srgbClr val="003300"/>
                </a:solidFill>
              </a:rPr>
              <a:t>TESIS DE GRADO</a:t>
            </a:r>
          </a:p>
          <a:p>
            <a:r>
              <a:rPr lang="es-ES" b="1" spc="140" dirty="0" smtClean="0">
                <a:solidFill>
                  <a:schemeClr val="bg1"/>
                </a:solidFill>
                <a:effectLst>
                  <a:outerShdw blurRad="38100" dist="38100" dir="2700000" algn="tl">
                    <a:srgbClr val="000000">
                      <a:alpha val="43137"/>
                    </a:srgbClr>
                  </a:outerShdw>
                </a:effectLst>
              </a:rPr>
              <a:t>«DISEÑO ESTRUCTURAL DEL NUEVO AUDITORIO DEL CAMPUS SANGOLQUÍ DE LA ESCUELA POLITÉCNICA DEL EJÉRCITO»</a:t>
            </a:r>
          </a:p>
          <a:p>
            <a:endParaRPr lang="es-ES" b="1" dirty="0" smtClean="0">
              <a:solidFill>
                <a:schemeClr val="bg1"/>
              </a:solidFill>
            </a:endParaRPr>
          </a:p>
          <a:p>
            <a:endParaRPr lang="es-ES" b="1" dirty="0">
              <a:solidFill>
                <a:schemeClr val="bg1"/>
              </a:solidFill>
            </a:endParaRPr>
          </a:p>
          <a:p>
            <a:r>
              <a:rPr lang="es-ES" b="1" dirty="0" smtClean="0">
                <a:solidFill>
                  <a:srgbClr val="003300"/>
                </a:solidFill>
              </a:rPr>
              <a:t>AUTORES:</a:t>
            </a:r>
          </a:p>
          <a:p>
            <a:r>
              <a:rPr lang="es-ES" b="1" dirty="0" smtClean="0">
                <a:solidFill>
                  <a:schemeClr val="bg1"/>
                </a:solidFill>
              </a:rPr>
              <a:t>DAVID ANDRÉS TAMAYO URGILÉS</a:t>
            </a:r>
          </a:p>
          <a:p>
            <a:r>
              <a:rPr lang="es-ES" b="1" dirty="0" smtClean="0">
                <a:solidFill>
                  <a:schemeClr val="bg1"/>
                </a:solidFill>
              </a:rPr>
              <a:t>JOSÉ  LUIS GAIBOR NÚÑEZ</a:t>
            </a:r>
            <a:endParaRPr lang="es-ES" b="1" dirty="0">
              <a:solidFill>
                <a:schemeClr val="bg1"/>
              </a:solidFill>
            </a:endParaRPr>
          </a:p>
        </p:txBody>
      </p:sp>
      <p:pic>
        <p:nvPicPr>
          <p:cNvPr id="32770"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5900" y="260648"/>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sello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410" y="260648"/>
            <a:ext cx="1152128" cy="10824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smtClean="0"/>
              <a:t>Bloques que conforman el Nuevo Auditorio.</a:t>
            </a:r>
            <a:endParaRPr lang="es-ES" dirty="0"/>
          </a:p>
        </p:txBody>
      </p:sp>
      <p:pic>
        <p:nvPicPr>
          <p:cNvPr id="4" name="3 Imagen"/>
          <p:cNvPicPr/>
          <p:nvPr/>
        </p:nvPicPr>
        <p:blipFill>
          <a:blip r:embed="rId3" cstate="print"/>
          <a:srcRect l="2991" r="21040"/>
          <a:stretch>
            <a:fillRect/>
          </a:stretch>
        </p:blipFill>
        <p:spPr bwMode="auto">
          <a:xfrm>
            <a:off x="395536" y="1382440"/>
            <a:ext cx="2520280" cy="2520000"/>
          </a:xfrm>
          <a:prstGeom prst="rect">
            <a:avLst/>
          </a:prstGeom>
          <a:noFill/>
          <a:ln w="12700" cmpd="sng">
            <a:solidFill>
              <a:srgbClr val="0070C0"/>
            </a:solidFill>
            <a:prstDash val="solid"/>
            <a:miter lim="800000"/>
            <a:headEnd/>
            <a:tailEnd/>
          </a:ln>
          <a:effectLst/>
        </p:spPr>
      </p:pic>
      <p:pic>
        <p:nvPicPr>
          <p:cNvPr id="6" name="5 Imagen"/>
          <p:cNvPicPr/>
          <p:nvPr/>
        </p:nvPicPr>
        <p:blipFill>
          <a:blip r:embed="rId4" cstate="print"/>
          <a:srcRect l="6470" r="18912"/>
          <a:stretch>
            <a:fillRect/>
          </a:stretch>
        </p:blipFill>
        <p:spPr bwMode="auto">
          <a:xfrm>
            <a:off x="395536" y="4005064"/>
            <a:ext cx="2520280" cy="2520000"/>
          </a:xfrm>
          <a:prstGeom prst="rect">
            <a:avLst/>
          </a:prstGeom>
          <a:noFill/>
          <a:ln w="12700" cmpd="sng">
            <a:solidFill>
              <a:srgbClr val="92D050"/>
            </a:solidFill>
            <a:prstDash val="solid"/>
            <a:miter lim="800000"/>
            <a:headEnd/>
            <a:tailEnd/>
          </a:ln>
          <a:effectLst/>
        </p:spPr>
      </p:pic>
      <p:pic>
        <p:nvPicPr>
          <p:cNvPr id="317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295" r="1071"/>
          <a:stretch>
            <a:fillRect/>
          </a:stretch>
        </p:blipFill>
        <p:spPr bwMode="auto">
          <a:xfrm>
            <a:off x="3923928" y="1609343"/>
            <a:ext cx="4876388" cy="2066193"/>
          </a:xfrm>
          <a:prstGeom prst="rect">
            <a:avLst/>
          </a:prstGeom>
          <a:noFill/>
          <a:ln w="12700">
            <a:solidFill>
              <a:srgbClr val="92D050"/>
            </a:solidFill>
            <a:miter lim="800000"/>
            <a:headEnd/>
            <a:tailEnd/>
          </a:ln>
          <a:extLst>
            <a:ext uri="{909E8E84-426E-40DD-AFC4-6F175D3DCCD1}">
              <a14:hiddenFill xmlns:a14="http://schemas.microsoft.com/office/drawing/2010/main">
                <a:solidFill>
                  <a:srgbClr val="FFFFFF"/>
                </a:solidFill>
              </a14:hiddenFill>
            </a:ext>
          </a:extLst>
        </p:spPr>
      </p:pic>
      <p:pic>
        <p:nvPicPr>
          <p:cNvPr id="317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8806" r="8794"/>
          <a:stretch>
            <a:fillRect/>
          </a:stretch>
        </p:blipFill>
        <p:spPr bwMode="auto">
          <a:xfrm>
            <a:off x="4788024" y="3902439"/>
            <a:ext cx="3324601" cy="2640683"/>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8" name="7 Flecha derecha"/>
          <p:cNvSpPr/>
          <p:nvPr/>
        </p:nvSpPr>
        <p:spPr>
          <a:xfrm>
            <a:off x="3131840" y="2492896"/>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3221850" y="4934748"/>
            <a:ext cx="11161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redondeado"/>
          <p:cNvSpPr/>
          <p:nvPr/>
        </p:nvSpPr>
        <p:spPr>
          <a:xfrm>
            <a:off x="3131840" y="5618535"/>
            <a:ext cx="1152128"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Ver modo de vibración</a:t>
            </a:r>
            <a:endParaRPr lang="es-ES" dirty="0"/>
          </a:p>
        </p:txBody>
      </p:sp>
      <p:sp>
        <p:nvSpPr>
          <p:cNvPr id="10" name="9 Rectángulo redondeado"/>
          <p:cNvSpPr/>
          <p:nvPr/>
        </p:nvSpPr>
        <p:spPr>
          <a:xfrm>
            <a:off x="3161888" y="3686243"/>
            <a:ext cx="1152128"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Ver modo de vibración</a:t>
            </a:r>
            <a:endParaRPr lang="es-ES" dirty="0"/>
          </a:p>
        </p:txBody>
      </p:sp>
      <p:pic>
        <p:nvPicPr>
          <p:cNvPr id="12" name="Picture 2"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5900" y="260648"/>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638550"/>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8" name="click.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smtClean="0"/>
              <a:t>Bloques que conforman el Nuevo Auditorio</a:t>
            </a:r>
            <a:endParaRPr lang="es-ES" dirty="0"/>
          </a:p>
        </p:txBody>
      </p:sp>
      <p:pic>
        <p:nvPicPr>
          <p:cNvPr id="4" name="3 Imagen"/>
          <p:cNvPicPr/>
          <p:nvPr/>
        </p:nvPicPr>
        <p:blipFill>
          <a:blip r:embed="rId3" cstate="print"/>
          <a:srcRect l="5147" r="7315"/>
          <a:stretch>
            <a:fillRect/>
          </a:stretch>
        </p:blipFill>
        <p:spPr bwMode="auto">
          <a:xfrm>
            <a:off x="611560" y="1412776"/>
            <a:ext cx="2520000" cy="2520000"/>
          </a:xfrm>
          <a:prstGeom prst="rect">
            <a:avLst/>
          </a:prstGeom>
          <a:noFill/>
          <a:ln w="12700" cmpd="sng">
            <a:solidFill>
              <a:srgbClr val="92D050"/>
            </a:solidFill>
            <a:prstDash val="solid"/>
            <a:miter lim="800000"/>
            <a:headEnd/>
            <a:tailEnd/>
          </a:ln>
          <a:effectLst/>
        </p:spPr>
      </p:pic>
      <p:pic>
        <p:nvPicPr>
          <p:cNvPr id="5" name="4 Imagen"/>
          <p:cNvPicPr/>
          <p:nvPr/>
        </p:nvPicPr>
        <p:blipFill>
          <a:blip r:embed="rId4" cstate="print"/>
          <a:srcRect l="3365" t="386" r="12744"/>
          <a:stretch>
            <a:fillRect/>
          </a:stretch>
        </p:blipFill>
        <p:spPr bwMode="auto">
          <a:xfrm>
            <a:off x="627336" y="4160447"/>
            <a:ext cx="2520000" cy="2520000"/>
          </a:xfrm>
          <a:prstGeom prst="rect">
            <a:avLst/>
          </a:prstGeom>
          <a:noFill/>
          <a:ln w="12700" cmpd="sng">
            <a:solidFill>
              <a:srgbClr val="0070C0"/>
            </a:solidFill>
            <a:prstDash val="solid"/>
            <a:miter lim="800000"/>
            <a:headEnd/>
            <a:tailEnd/>
          </a:ln>
          <a:effectLst/>
        </p:spPr>
      </p:pic>
      <p:pic>
        <p:nvPicPr>
          <p:cNvPr id="327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3171" t="6757" r="2600" b="2893"/>
          <a:stretch>
            <a:fillRect/>
          </a:stretch>
        </p:blipFill>
        <p:spPr bwMode="auto">
          <a:xfrm>
            <a:off x="4860032" y="1460735"/>
            <a:ext cx="2822952" cy="242408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6" name="5 Rectángulo redondeado"/>
          <p:cNvSpPr/>
          <p:nvPr/>
        </p:nvSpPr>
        <p:spPr>
          <a:xfrm>
            <a:off x="4499992" y="4687978"/>
            <a:ext cx="3744416" cy="14649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Este espacio alberga el Escenario y las plateas del auditorio. Dicha estructura se encuentra cubierta por una estructura curva.</a:t>
            </a:r>
            <a:endParaRPr lang="es-ES" dirty="0"/>
          </a:p>
        </p:txBody>
      </p:sp>
      <p:sp>
        <p:nvSpPr>
          <p:cNvPr id="7" name="6 Flecha derecha"/>
          <p:cNvSpPr/>
          <p:nvPr/>
        </p:nvSpPr>
        <p:spPr>
          <a:xfrm>
            <a:off x="3419872" y="2672776"/>
            <a:ext cx="1080120" cy="25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3323061" y="5294363"/>
            <a:ext cx="1080120" cy="25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redondeado"/>
          <p:cNvSpPr/>
          <p:nvPr/>
        </p:nvSpPr>
        <p:spPr>
          <a:xfrm>
            <a:off x="7812360" y="2420888"/>
            <a:ext cx="1152128"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Ver modo de vibración</a:t>
            </a:r>
            <a:endParaRPr lang="es-ES" dirty="0"/>
          </a:p>
        </p:txBody>
      </p:sp>
      <p:pic>
        <p:nvPicPr>
          <p:cNvPr id="10" name="Picture 2"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5900" y="260648"/>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671496"/>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7" name="click.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Pedestales</a:t>
            </a:r>
            <a:endParaRPr lang="es-ES" dirty="0"/>
          </a:p>
        </p:txBody>
      </p:sp>
      <p:pic>
        <p:nvPicPr>
          <p:cNvPr id="4" name="3 Imagen"/>
          <p:cNvPicPr/>
          <p:nvPr/>
        </p:nvPicPr>
        <p:blipFill>
          <a:blip r:embed="rId3" cstate="print"/>
          <a:srcRect l="3721" r="1656"/>
          <a:stretch>
            <a:fillRect/>
          </a:stretch>
        </p:blipFill>
        <p:spPr bwMode="auto">
          <a:xfrm>
            <a:off x="107504" y="1268760"/>
            <a:ext cx="3168352" cy="2376264"/>
          </a:xfrm>
          <a:prstGeom prst="rect">
            <a:avLst/>
          </a:prstGeom>
          <a:noFill/>
          <a:ln w="12700">
            <a:solidFill>
              <a:srgbClr val="92D050"/>
            </a:solidFill>
            <a:prstDash val="solid"/>
            <a:miter lim="800000"/>
            <a:headEnd/>
            <a:tailEnd/>
          </a:ln>
        </p:spPr>
      </p:pic>
      <p:pic>
        <p:nvPicPr>
          <p:cNvPr id="5" name="4 Imagen"/>
          <p:cNvPicPr/>
          <p:nvPr/>
        </p:nvPicPr>
        <p:blipFill>
          <a:blip r:embed="rId4" cstate="print"/>
          <a:srcRect l="2006"/>
          <a:stretch>
            <a:fillRect/>
          </a:stretch>
        </p:blipFill>
        <p:spPr bwMode="auto">
          <a:xfrm>
            <a:off x="3557690" y="2204864"/>
            <a:ext cx="5406798" cy="3744416"/>
          </a:xfrm>
          <a:prstGeom prst="rect">
            <a:avLst/>
          </a:prstGeom>
          <a:noFill/>
          <a:ln w="12700">
            <a:solidFill>
              <a:srgbClr val="0070C0"/>
            </a:solidFill>
            <a:prstDash val="solid"/>
            <a:miter lim="800000"/>
            <a:headEnd/>
            <a:tailEnd/>
          </a:ln>
        </p:spPr>
      </p:pic>
      <p:pic>
        <p:nvPicPr>
          <p:cNvPr id="6" name="5 Imagen"/>
          <p:cNvPicPr/>
          <p:nvPr/>
        </p:nvPicPr>
        <p:blipFill>
          <a:blip r:embed="rId5" cstate="print"/>
          <a:srcRect l="2435" r="995"/>
          <a:stretch>
            <a:fillRect/>
          </a:stretch>
        </p:blipFill>
        <p:spPr bwMode="auto">
          <a:xfrm>
            <a:off x="122717" y="4653136"/>
            <a:ext cx="3184327" cy="2016224"/>
          </a:xfrm>
          <a:prstGeom prst="rect">
            <a:avLst/>
          </a:prstGeom>
          <a:noFill/>
          <a:ln w="12700">
            <a:solidFill>
              <a:srgbClr val="92D050"/>
            </a:solidFill>
            <a:prstDash val="solid"/>
            <a:miter lim="800000"/>
            <a:headEnd/>
            <a:tailEnd/>
          </a:ln>
        </p:spPr>
      </p:pic>
      <p:cxnSp>
        <p:nvCxnSpPr>
          <p:cNvPr id="20" name="19 Conector angular"/>
          <p:cNvCxnSpPr>
            <a:endCxn id="5" idx="0"/>
          </p:cNvCxnSpPr>
          <p:nvPr/>
        </p:nvCxnSpPr>
        <p:spPr>
          <a:xfrm>
            <a:off x="3307044" y="1556792"/>
            <a:ext cx="2954045" cy="648072"/>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angular"/>
          <p:cNvCxnSpPr>
            <a:stCxn id="5" idx="2"/>
          </p:cNvCxnSpPr>
          <p:nvPr/>
        </p:nvCxnSpPr>
        <p:spPr>
          <a:xfrm rot="5400000">
            <a:off x="4532039" y="4724286"/>
            <a:ext cx="504056" cy="2954045"/>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5900" y="260648"/>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817281"/>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7" name="click.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de sótano</a:t>
            </a:r>
            <a:endParaRPr lang="es-ES" dirty="0"/>
          </a:p>
        </p:txBody>
      </p:sp>
      <p:pic>
        <p:nvPicPr>
          <p:cNvPr id="4" name="3 Imagen"/>
          <p:cNvPicPr/>
          <p:nvPr/>
        </p:nvPicPr>
        <p:blipFill>
          <a:blip r:embed="rId3" cstate="print"/>
          <a:srcRect/>
          <a:stretch>
            <a:fillRect/>
          </a:stretch>
        </p:blipFill>
        <p:spPr bwMode="auto">
          <a:xfrm>
            <a:off x="323528" y="1628800"/>
            <a:ext cx="8568952" cy="2520280"/>
          </a:xfrm>
          <a:prstGeom prst="rect">
            <a:avLst/>
          </a:prstGeom>
          <a:noFill/>
          <a:ln w="12700">
            <a:solidFill>
              <a:srgbClr val="0070C0"/>
            </a:solidFill>
            <a:prstDash val="solid"/>
            <a:miter lim="800000"/>
            <a:headEnd/>
            <a:tailEnd/>
          </a:ln>
          <a:effectLst/>
        </p:spPr>
      </p:pic>
      <p:sp>
        <p:nvSpPr>
          <p:cNvPr id="5" name="4 Rectángulo redondeado"/>
          <p:cNvSpPr/>
          <p:nvPr/>
        </p:nvSpPr>
        <p:spPr>
          <a:xfrm>
            <a:off x="503548" y="4797152"/>
            <a:ext cx="410445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En base al perfil topográfico se pudo definir los niveles hasta los cuales serán conformados los muros en la estructura del Nuevo Auditorio. Dicho esto se pudo definir 5 tipos:</a:t>
            </a:r>
            <a:endParaRPr lang="es-ES" dirty="0"/>
          </a:p>
        </p:txBody>
      </p:sp>
      <p:sp>
        <p:nvSpPr>
          <p:cNvPr id="6" name="5 Abrir llave"/>
          <p:cNvSpPr/>
          <p:nvPr/>
        </p:nvSpPr>
        <p:spPr>
          <a:xfrm>
            <a:off x="5508104" y="4557081"/>
            <a:ext cx="864096" cy="2016224"/>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Rectángulo"/>
          <p:cNvSpPr/>
          <p:nvPr/>
        </p:nvSpPr>
        <p:spPr>
          <a:xfrm>
            <a:off x="5940152" y="4701097"/>
            <a:ext cx="172819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r>
              <a:rPr lang="es-ES" dirty="0" smtClean="0">
                <a:ln>
                  <a:solidFill>
                    <a:srgbClr val="FF0000"/>
                  </a:solidFill>
                </a:ln>
              </a:rPr>
              <a:t>Tipo 1</a:t>
            </a:r>
          </a:p>
          <a:p>
            <a:pPr marL="342900" indent="-342900" algn="ctr">
              <a:buFont typeface="+mj-lt"/>
              <a:buAutoNum type="arabicPeriod"/>
            </a:pPr>
            <a:r>
              <a:rPr lang="es-ES" dirty="0" smtClean="0">
                <a:ln>
                  <a:solidFill>
                    <a:srgbClr val="FF0000"/>
                  </a:solidFill>
                </a:ln>
              </a:rPr>
              <a:t>Tipo 2</a:t>
            </a:r>
          </a:p>
          <a:p>
            <a:pPr marL="342900" indent="-342900" algn="ctr">
              <a:buFont typeface="+mj-lt"/>
              <a:buAutoNum type="arabicPeriod"/>
            </a:pPr>
            <a:r>
              <a:rPr lang="es-ES" dirty="0" smtClean="0">
                <a:ln>
                  <a:solidFill>
                    <a:srgbClr val="FF0000"/>
                  </a:solidFill>
                </a:ln>
              </a:rPr>
              <a:t>Tipo 3</a:t>
            </a:r>
          </a:p>
          <a:p>
            <a:pPr marL="342900" indent="-342900" algn="ctr">
              <a:buFont typeface="+mj-lt"/>
              <a:buAutoNum type="arabicPeriod"/>
            </a:pPr>
            <a:r>
              <a:rPr lang="es-ES" dirty="0" smtClean="0">
                <a:ln>
                  <a:solidFill>
                    <a:srgbClr val="FF0000"/>
                  </a:solidFill>
                </a:ln>
              </a:rPr>
              <a:t>Tipo 4</a:t>
            </a:r>
          </a:p>
          <a:p>
            <a:pPr marL="342900" indent="-342900" algn="ctr">
              <a:buFont typeface="+mj-lt"/>
              <a:buAutoNum type="arabicPeriod"/>
            </a:pPr>
            <a:r>
              <a:rPr lang="es-ES" dirty="0" smtClean="0">
                <a:ln>
                  <a:solidFill>
                    <a:srgbClr val="FF0000"/>
                  </a:solidFill>
                </a:ln>
              </a:rPr>
              <a:t>Tipo 5</a:t>
            </a:r>
            <a:endParaRPr lang="es-ES" dirty="0">
              <a:ln>
                <a:solidFill>
                  <a:srgbClr val="FF0000"/>
                </a:solidFill>
              </a:ln>
            </a:endParaRPr>
          </a:p>
        </p:txBody>
      </p:sp>
      <p:pic>
        <p:nvPicPr>
          <p:cNvPr id="8"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5900" y="260648"/>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783554"/>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Muros de sótano</a:t>
            </a:r>
            <a:endParaRPr lang="es-ES" dirty="0"/>
          </a:p>
        </p:txBody>
      </p:sp>
      <p:pic>
        <p:nvPicPr>
          <p:cNvPr id="4" name="3 Imagen"/>
          <p:cNvPicPr/>
          <p:nvPr/>
        </p:nvPicPr>
        <p:blipFill>
          <a:blip r:embed="rId4" cstate="print"/>
          <a:srcRect l="917" r="1376" b="2695"/>
          <a:stretch>
            <a:fillRect/>
          </a:stretch>
        </p:blipFill>
        <p:spPr bwMode="auto">
          <a:xfrm>
            <a:off x="1547664" y="1297045"/>
            <a:ext cx="5832648" cy="2664296"/>
          </a:xfrm>
          <a:prstGeom prst="rect">
            <a:avLst/>
          </a:prstGeom>
          <a:noFill/>
          <a:ln w="12700">
            <a:solidFill>
              <a:srgbClr val="0070C0"/>
            </a:solidFill>
            <a:prstDash val="solid"/>
            <a:miter lim="800000"/>
            <a:headEnd/>
            <a:tailEnd/>
          </a:ln>
          <a:effec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65522148"/>
              </p:ext>
            </p:extLst>
          </p:nvPr>
        </p:nvGraphicFramePr>
        <p:xfrm>
          <a:off x="323528" y="4365104"/>
          <a:ext cx="4500500" cy="360040"/>
        </p:xfrm>
        <a:graphic>
          <a:graphicData uri="http://schemas.openxmlformats.org/presentationml/2006/ole">
            <mc:AlternateContent xmlns:mc="http://schemas.openxmlformats.org/markup-compatibility/2006">
              <mc:Choice xmlns:v="urn:schemas-microsoft-com:vml" Requires="v">
                <p:oleObj spid="_x0000_s30821" name="Ecuación" r:id="rId5" imgW="3352800" imgH="266700" progId="Equation.3">
                  <p:embed/>
                </p:oleObj>
              </mc:Choice>
              <mc:Fallback>
                <p:oleObj name="Ecuación" r:id="rId5" imgW="3352800" imgH="266700" progId="Equation.3">
                  <p:embed/>
                  <p:pic>
                    <p:nvPicPr>
                      <p:cNvPr id="0" name="Picture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365104"/>
                        <a:ext cx="4500500" cy="360040"/>
                      </a:xfrm>
                      <a:prstGeom prst="rect">
                        <a:avLst/>
                      </a:prstGeom>
                      <a:solidFill>
                        <a:srgbClr val="FFFFFF"/>
                      </a:solid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3660338584"/>
              </p:ext>
            </p:extLst>
          </p:nvPr>
        </p:nvGraphicFramePr>
        <p:xfrm>
          <a:off x="323528" y="4869160"/>
          <a:ext cx="4407386" cy="360040"/>
        </p:xfrm>
        <a:graphic>
          <a:graphicData uri="http://schemas.openxmlformats.org/presentationml/2006/ole">
            <mc:AlternateContent xmlns:mc="http://schemas.openxmlformats.org/markup-compatibility/2006">
              <mc:Choice xmlns:v="urn:schemas-microsoft-com:vml" Requires="v">
                <p:oleObj spid="_x0000_s30822" name="Ecuación" r:id="rId7" imgW="3441700" imgH="292100" progId="Equation.3">
                  <p:embed/>
                </p:oleObj>
              </mc:Choice>
              <mc:Fallback>
                <p:oleObj name="Ecuación" r:id="rId7" imgW="3441700" imgH="292100" progId="Equation.3">
                  <p:embed/>
                  <p:pic>
                    <p:nvPicPr>
                      <p:cNvPr id="0" name="Picture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4869160"/>
                        <a:ext cx="4407386" cy="360040"/>
                      </a:xfrm>
                      <a:prstGeom prst="rect">
                        <a:avLst/>
                      </a:prstGeom>
                      <a:solidFill>
                        <a:srgbClr val="FFFFFF"/>
                      </a:solid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9 Objeto"/>
          <p:cNvGraphicFramePr>
            <a:graphicFrameLocks noChangeAspect="1"/>
          </p:cNvGraphicFramePr>
          <p:nvPr>
            <p:extLst>
              <p:ext uri="{D42A27DB-BD31-4B8C-83A1-F6EECF244321}">
                <p14:modId xmlns:p14="http://schemas.microsoft.com/office/powerpoint/2010/main" val="4254767012"/>
              </p:ext>
            </p:extLst>
          </p:nvPr>
        </p:nvGraphicFramePr>
        <p:xfrm>
          <a:off x="323528" y="5373216"/>
          <a:ext cx="1728192" cy="366586"/>
        </p:xfrm>
        <a:graphic>
          <a:graphicData uri="http://schemas.openxmlformats.org/presentationml/2006/ole">
            <mc:AlternateContent xmlns:mc="http://schemas.openxmlformats.org/markup-compatibility/2006">
              <mc:Choice xmlns:v="urn:schemas-microsoft-com:vml" Requires="v">
                <p:oleObj spid="_x0000_s30823" name="Ecuación" r:id="rId9" imgW="1295400" imgH="292100" progId="Equation.3">
                  <p:embed/>
                </p:oleObj>
              </mc:Choice>
              <mc:Fallback>
                <p:oleObj name="Ecuación" r:id="rId9" imgW="1295400" imgH="292100" progId="Equation.3">
                  <p:embed/>
                  <p:pic>
                    <p:nvPicPr>
                      <p:cNvPr id="0" name="Picture 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5373216"/>
                        <a:ext cx="1728192" cy="366586"/>
                      </a:xfrm>
                      <a:prstGeom prst="rect">
                        <a:avLst/>
                      </a:prstGeom>
                      <a:solidFill>
                        <a:srgbClr val="FFFFFF"/>
                      </a:solid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2" name="11 Objeto"/>
          <p:cNvGraphicFramePr>
            <a:graphicFrameLocks noChangeAspect="1"/>
          </p:cNvGraphicFramePr>
          <p:nvPr>
            <p:extLst>
              <p:ext uri="{D42A27DB-BD31-4B8C-83A1-F6EECF244321}">
                <p14:modId xmlns:p14="http://schemas.microsoft.com/office/powerpoint/2010/main" val="914790374"/>
              </p:ext>
            </p:extLst>
          </p:nvPr>
        </p:nvGraphicFramePr>
        <p:xfrm>
          <a:off x="323528" y="5949280"/>
          <a:ext cx="5472608" cy="336378"/>
        </p:xfrm>
        <a:graphic>
          <a:graphicData uri="http://schemas.openxmlformats.org/presentationml/2006/ole">
            <mc:AlternateContent xmlns:mc="http://schemas.openxmlformats.org/markup-compatibility/2006">
              <mc:Choice xmlns:v="urn:schemas-microsoft-com:vml" Requires="v">
                <p:oleObj spid="_x0000_s30824" name="Ecuación" r:id="rId11" imgW="4203700" imgH="266700" progId="Equation.3">
                  <p:embed/>
                </p:oleObj>
              </mc:Choice>
              <mc:Fallback>
                <p:oleObj name="Ecuación" r:id="rId11" imgW="4203700" imgH="266700" progId="Equation.3">
                  <p:embed/>
                  <p:pic>
                    <p:nvPicPr>
                      <p:cNvPr id="0" name="Picture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528" y="5949280"/>
                        <a:ext cx="5472608" cy="336378"/>
                      </a:xfrm>
                      <a:prstGeom prst="rect">
                        <a:avLst/>
                      </a:prstGeom>
                      <a:solidFill>
                        <a:srgbClr val="FFFFFF"/>
                      </a:solidFill>
                    </p:spPr>
                  </p:pic>
                </p:oleObj>
              </mc:Fallback>
            </mc:AlternateContent>
          </a:graphicData>
        </a:graphic>
      </p:graphicFrame>
      <p:sp>
        <p:nvSpPr>
          <p:cNvPr id="13" name="12 Rectángulo"/>
          <p:cNvSpPr/>
          <p:nvPr/>
        </p:nvSpPr>
        <p:spPr>
          <a:xfrm>
            <a:off x="5899224" y="5877272"/>
            <a:ext cx="2201168" cy="2880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Longitudinal zapata</a:t>
            </a:r>
            <a:endParaRPr lang="es-ES" dirty="0"/>
          </a:p>
        </p:txBody>
      </p:sp>
      <p:sp>
        <p:nvSpPr>
          <p:cNvPr id="14" name="13 Rectángulo"/>
          <p:cNvSpPr/>
          <p:nvPr/>
        </p:nvSpPr>
        <p:spPr>
          <a:xfrm>
            <a:off x="5876528" y="4877161"/>
            <a:ext cx="1944216" cy="2880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Transversal</a:t>
            </a:r>
            <a:endParaRPr lang="es-ES" dirty="0"/>
          </a:p>
        </p:txBody>
      </p:sp>
      <p:sp>
        <p:nvSpPr>
          <p:cNvPr id="15" name="14 Rectángulo"/>
          <p:cNvSpPr/>
          <p:nvPr/>
        </p:nvSpPr>
        <p:spPr>
          <a:xfrm>
            <a:off x="2339752" y="5322597"/>
            <a:ext cx="1944216"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Transversal zapata</a:t>
            </a:r>
            <a:endParaRPr lang="es-ES" dirty="0"/>
          </a:p>
        </p:txBody>
      </p:sp>
      <p:sp>
        <p:nvSpPr>
          <p:cNvPr id="16" name="15 Rectángulo"/>
          <p:cNvSpPr/>
          <p:nvPr/>
        </p:nvSpPr>
        <p:spPr>
          <a:xfrm>
            <a:off x="5899224" y="4418338"/>
            <a:ext cx="1944216"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Flexión</a:t>
            </a:r>
            <a:endParaRPr lang="es-ES" dirty="0"/>
          </a:p>
        </p:txBody>
      </p:sp>
      <p:pic>
        <p:nvPicPr>
          <p:cNvPr id="17" name="Picture 2"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85900" y="260648"/>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055436"/>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3" name="click.wav"/>
          </p:stSnd>
        </p:sndAc>
      </p:transition>
    </mc:Choice>
    <mc:Fallback xmlns="">
      <p:transition spd="slow">
        <p:fade/>
        <p:sndAc>
          <p:stSnd>
            <p:snd r:embed="rId14" name="click.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67544" y="1145832"/>
            <a:ext cx="5832648" cy="2952328"/>
          </a:xfrm>
          <a:prstGeom prst="rect">
            <a:avLst/>
          </a:prstGeom>
          <a:solidFill>
            <a:srgbClr val="FFFFFF"/>
          </a:solidFill>
          <a:ln w="127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w="12700">
                <a:solidFill>
                  <a:srgbClr val="0070C0"/>
                </a:solidFill>
              </a:ln>
              <a:solidFill>
                <a:schemeClr val="tx1"/>
              </a:solidFill>
              <a:effectLst/>
              <a:latin typeface="Arial" pitchFamily="34" charset="0"/>
              <a:cs typeface="Arial" pitchFamily="34" charset="0"/>
            </a:endParaRPr>
          </a:p>
        </p:txBody>
      </p:sp>
      <p:sp>
        <p:nvSpPr>
          <p:cNvPr id="2" name="1 Título"/>
          <p:cNvSpPr>
            <a:spLocks noGrp="1"/>
          </p:cNvSpPr>
          <p:nvPr>
            <p:ph type="title"/>
          </p:nvPr>
        </p:nvSpPr>
        <p:spPr/>
        <p:txBody>
          <a:bodyPr/>
          <a:lstStyle/>
          <a:p>
            <a:pPr algn="l"/>
            <a:r>
              <a:rPr lang="es-ES" dirty="0" smtClean="0"/>
              <a:t>Columna de hormigón armado</a:t>
            </a:r>
            <a:endParaRPr lang="es-ES" dirty="0"/>
          </a:p>
        </p:txBody>
      </p:sp>
      <p:pic>
        <p:nvPicPr>
          <p:cNvPr id="297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3937" r="3029"/>
          <a:stretch>
            <a:fillRect/>
          </a:stretch>
        </p:blipFill>
        <p:spPr bwMode="auto">
          <a:xfrm>
            <a:off x="755576" y="1492467"/>
            <a:ext cx="257175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5988" t="4681" r="3461" b="1465"/>
          <a:stretch>
            <a:fillRect/>
          </a:stretch>
        </p:blipFill>
        <p:spPr bwMode="auto">
          <a:xfrm>
            <a:off x="3419872" y="1407196"/>
            <a:ext cx="2514600" cy="223837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p:cNvSpPr>
            <a:spLocks noChangeShapeType="1"/>
          </p:cNvSpPr>
          <p:nvPr/>
        </p:nvSpPr>
        <p:spPr bwMode="auto">
          <a:xfrm flipV="1">
            <a:off x="2859112" y="2175092"/>
            <a:ext cx="2395439" cy="553481"/>
          </a:xfrm>
          <a:prstGeom prst="curvedConnector3">
            <a:avLst>
              <a:gd name="adj1" fmla="val 50000"/>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622423">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7" name="Oval 3"/>
          <p:cNvSpPr>
            <a:spLocks noChangeArrowheads="1"/>
          </p:cNvSpPr>
          <p:nvPr/>
        </p:nvSpPr>
        <p:spPr bwMode="auto">
          <a:xfrm>
            <a:off x="2771800" y="2589667"/>
            <a:ext cx="174625" cy="277812"/>
          </a:xfrm>
          <a:prstGeom prst="ellipse">
            <a:avLst/>
          </a:prstGeom>
          <a:noFill/>
          <a:ln w="19050">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10" name="Rectangle 11"/>
          <p:cNvSpPr>
            <a:spLocks noChangeArrowheads="1"/>
          </p:cNvSpPr>
          <p:nvPr/>
        </p:nvSpPr>
        <p:spPr bwMode="auto">
          <a:xfrm>
            <a:off x="0" y="4943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 name="12 Grupo"/>
          <p:cNvGrpSpPr/>
          <p:nvPr/>
        </p:nvGrpSpPr>
        <p:grpSpPr>
          <a:xfrm>
            <a:off x="584651" y="4437112"/>
            <a:ext cx="1506472" cy="2104008"/>
            <a:chOff x="4294" y="-1"/>
            <a:chExt cx="1506472" cy="2104008"/>
          </a:xfrm>
        </p:grpSpPr>
        <p:sp>
          <p:nvSpPr>
            <p:cNvPr id="14" name="13 Operación manual"/>
            <p:cNvSpPr/>
            <p:nvPr/>
          </p:nvSpPr>
          <p:spPr>
            <a:xfrm rot="16200000">
              <a:off x="-294474" y="298767"/>
              <a:ext cx="2104008" cy="1506472"/>
            </a:xfrm>
            <a:prstGeom prst="flowChartManualOperati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Operación manual 4"/>
            <p:cNvSpPr/>
            <p:nvPr/>
          </p:nvSpPr>
          <p:spPr>
            <a:xfrm rot="21600000">
              <a:off x="4294" y="420801"/>
              <a:ext cx="1506472" cy="1262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900" kern="1200" dirty="0" smtClean="0"/>
                <a:t>Cálculo de la rigidez para las columnas y vigas</a:t>
              </a:r>
              <a:endParaRPr lang="es-ES" sz="1900" kern="1200" dirty="0"/>
            </a:p>
          </p:txBody>
        </p:sp>
      </p:grpSp>
      <p:grpSp>
        <p:nvGrpSpPr>
          <p:cNvPr id="16" name="15 Grupo"/>
          <p:cNvGrpSpPr/>
          <p:nvPr/>
        </p:nvGrpSpPr>
        <p:grpSpPr>
          <a:xfrm>
            <a:off x="2204107" y="4437112"/>
            <a:ext cx="1506472" cy="2104008"/>
            <a:chOff x="1623750" y="-1"/>
            <a:chExt cx="1506472" cy="2104008"/>
          </a:xfrm>
        </p:grpSpPr>
        <p:sp>
          <p:nvSpPr>
            <p:cNvPr id="17" name="16 Operación manual"/>
            <p:cNvSpPr/>
            <p:nvPr/>
          </p:nvSpPr>
          <p:spPr>
            <a:xfrm rot="16200000">
              <a:off x="1324982" y="298767"/>
              <a:ext cx="2104008" cy="1506472"/>
            </a:xfrm>
            <a:prstGeom prst="flowChartManualOperation">
              <a:avLst/>
            </a:prstGeom>
          </p:spPr>
          <p:style>
            <a:lnRef idx="2">
              <a:schemeClr val="lt1">
                <a:hueOff val="0"/>
                <a:satOff val="0"/>
                <a:lumOff val="0"/>
                <a:alphaOff val="0"/>
              </a:schemeClr>
            </a:lnRef>
            <a:fillRef idx="1">
              <a:schemeClr val="accent3">
                <a:hueOff val="2812566"/>
                <a:satOff val="-4220"/>
                <a:lumOff val="-686"/>
                <a:alphaOff val="0"/>
              </a:schemeClr>
            </a:fillRef>
            <a:effectRef idx="0">
              <a:schemeClr val="accent3">
                <a:hueOff val="2812566"/>
                <a:satOff val="-4220"/>
                <a:lumOff val="-686"/>
                <a:alphaOff val="0"/>
              </a:schemeClr>
            </a:effectRef>
            <a:fontRef idx="minor">
              <a:schemeClr val="lt1"/>
            </a:fontRef>
          </p:style>
        </p:sp>
        <p:sp>
          <p:nvSpPr>
            <p:cNvPr id="18" name="Operación manual 6"/>
            <p:cNvSpPr/>
            <p:nvPr/>
          </p:nvSpPr>
          <p:spPr>
            <a:xfrm rot="21600000">
              <a:off x="1623750" y="420801"/>
              <a:ext cx="1506472" cy="1262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kern="1200" dirty="0" smtClean="0"/>
                <a:t>Cálculo de </a:t>
              </a:r>
              <a:r>
                <a:rPr lang="es-ES" dirty="0" smtClean="0"/>
                <a:t>los factores de rigidez en cabeza y pie de columna</a:t>
              </a:r>
              <a:endParaRPr lang="es-ES" kern="1200" dirty="0"/>
            </a:p>
          </p:txBody>
        </p:sp>
      </p:grpSp>
      <p:grpSp>
        <p:nvGrpSpPr>
          <p:cNvPr id="19" name="18 Grupo"/>
          <p:cNvGrpSpPr/>
          <p:nvPr/>
        </p:nvGrpSpPr>
        <p:grpSpPr>
          <a:xfrm>
            <a:off x="3823564" y="4437112"/>
            <a:ext cx="1506472" cy="2104008"/>
            <a:chOff x="3243207" y="-1"/>
            <a:chExt cx="1506472" cy="2104008"/>
          </a:xfrm>
        </p:grpSpPr>
        <p:sp>
          <p:nvSpPr>
            <p:cNvPr id="20" name="19 Operación manual"/>
            <p:cNvSpPr/>
            <p:nvPr/>
          </p:nvSpPr>
          <p:spPr>
            <a:xfrm rot="16200000">
              <a:off x="2944439" y="298767"/>
              <a:ext cx="2104008" cy="1506472"/>
            </a:xfrm>
            <a:prstGeom prst="flowChartManualOperation">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1" name="Operación manual 8"/>
            <p:cNvSpPr/>
            <p:nvPr/>
          </p:nvSpPr>
          <p:spPr>
            <a:xfrm rot="21600000">
              <a:off x="3243207" y="420801"/>
              <a:ext cx="1506472" cy="1262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700" kern="1200" dirty="0" smtClean="0"/>
                <a:t>Verificación de problemas de esbeltez en el  elemento columna</a:t>
              </a:r>
              <a:endParaRPr lang="es-ES" sz="1700" kern="1200" dirty="0"/>
            </a:p>
          </p:txBody>
        </p:sp>
      </p:grpSp>
      <p:grpSp>
        <p:nvGrpSpPr>
          <p:cNvPr id="22" name="21 Grupo"/>
          <p:cNvGrpSpPr/>
          <p:nvPr/>
        </p:nvGrpSpPr>
        <p:grpSpPr>
          <a:xfrm>
            <a:off x="5546956" y="4461879"/>
            <a:ext cx="1506472" cy="2104008"/>
            <a:chOff x="6482122" y="-1"/>
            <a:chExt cx="1506472" cy="2104008"/>
          </a:xfrm>
        </p:grpSpPr>
        <p:sp>
          <p:nvSpPr>
            <p:cNvPr id="23" name="22 Operación manual"/>
            <p:cNvSpPr/>
            <p:nvPr/>
          </p:nvSpPr>
          <p:spPr>
            <a:xfrm rot="16200000">
              <a:off x="6183354" y="298767"/>
              <a:ext cx="2104008" cy="1506472"/>
            </a:xfrm>
            <a:prstGeom prst="flowChartManualOperation">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24" name="Operación manual 12"/>
            <p:cNvSpPr/>
            <p:nvPr/>
          </p:nvSpPr>
          <p:spPr>
            <a:xfrm rot="21600000">
              <a:off x="6482122" y="420801"/>
              <a:ext cx="1506472" cy="1262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700" kern="1200" dirty="0" smtClean="0"/>
                <a:t>Cálculo de la armadura longitudinal por diagramas de interacción</a:t>
              </a:r>
              <a:endParaRPr lang="es-ES" sz="1700" kern="1200" dirty="0"/>
            </a:p>
          </p:txBody>
        </p:sp>
      </p:grpSp>
      <p:grpSp>
        <p:nvGrpSpPr>
          <p:cNvPr id="25" name="24 Grupo"/>
          <p:cNvGrpSpPr/>
          <p:nvPr/>
        </p:nvGrpSpPr>
        <p:grpSpPr>
          <a:xfrm>
            <a:off x="7236296" y="4461880"/>
            <a:ext cx="1656184" cy="2104008"/>
            <a:chOff x="6482122" y="-1"/>
            <a:chExt cx="1506472" cy="2104008"/>
          </a:xfrm>
        </p:grpSpPr>
        <p:sp>
          <p:nvSpPr>
            <p:cNvPr id="26" name="25 Operación manual"/>
            <p:cNvSpPr/>
            <p:nvPr/>
          </p:nvSpPr>
          <p:spPr>
            <a:xfrm rot="16200000">
              <a:off x="6183354" y="298767"/>
              <a:ext cx="2104008" cy="1506472"/>
            </a:xfrm>
            <a:prstGeom prst="flowChartManualOperation">
              <a:avLst/>
            </a:prstGeom>
          </p:spPr>
          <p:style>
            <a:lnRef idx="1">
              <a:schemeClr val="accent5"/>
            </a:lnRef>
            <a:fillRef idx="3">
              <a:schemeClr val="accent5"/>
            </a:fillRef>
            <a:effectRef idx="2">
              <a:schemeClr val="accent5"/>
            </a:effectRef>
            <a:fontRef idx="minor">
              <a:schemeClr val="lt1"/>
            </a:fontRef>
          </p:style>
        </p:sp>
        <p:sp>
          <p:nvSpPr>
            <p:cNvPr id="27" name="Operación manual 12"/>
            <p:cNvSpPr/>
            <p:nvPr/>
          </p:nvSpPr>
          <p:spPr>
            <a:xfrm rot="21600000">
              <a:off x="6482122" y="420801"/>
              <a:ext cx="1506472" cy="1262404"/>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700" kern="1200" dirty="0" smtClean="0"/>
                <a:t>Cálculo de la armadura transversal por confinamiento</a:t>
              </a:r>
              <a:endParaRPr lang="es-ES" sz="1700" kern="1200" dirty="0"/>
            </a:p>
          </p:txBody>
        </p:sp>
      </p:grpSp>
      <p:sp>
        <p:nvSpPr>
          <p:cNvPr id="1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2" name="11 Objeto"/>
          <p:cNvGraphicFramePr>
            <a:graphicFrameLocks noChangeAspect="1"/>
          </p:cNvGraphicFramePr>
          <p:nvPr>
            <p:extLst>
              <p:ext uri="{D42A27DB-BD31-4B8C-83A1-F6EECF244321}">
                <p14:modId xmlns:p14="http://schemas.microsoft.com/office/powerpoint/2010/main" val="3408844371"/>
              </p:ext>
            </p:extLst>
          </p:nvPr>
        </p:nvGraphicFramePr>
        <p:xfrm>
          <a:off x="6424978" y="2192648"/>
          <a:ext cx="2719022" cy="288032"/>
        </p:xfrm>
        <a:graphic>
          <a:graphicData uri="http://schemas.openxmlformats.org/presentationml/2006/ole">
            <mc:AlternateContent xmlns:mc="http://schemas.openxmlformats.org/markup-compatibility/2006">
              <mc:Choice xmlns:v="urn:schemas-microsoft-com:vml" Requires="v">
                <p:oleObj spid="_x0000_s29756" name="Ecuación" r:id="rId6" imgW="2222500" imgH="241300" progId="Equation.3">
                  <p:embed/>
                </p:oleObj>
              </mc:Choice>
              <mc:Fallback>
                <p:oleObj name="Ecuación" r:id="rId6" imgW="2222500" imgH="241300" progId="Equation.3">
                  <p:embed/>
                  <p:pic>
                    <p:nvPicPr>
                      <p:cNvPr id="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4978" y="2192648"/>
                        <a:ext cx="2719022"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9" name="28 Objeto"/>
          <p:cNvGraphicFramePr>
            <a:graphicFrameLocks noChangeAspect="1"/>
          </p:cNvGraphicFramePr>
          <p:nvPr>
            <p:extLst>
              <p:ext uri="{D42A27DB-BD31-4B8C-83A1-F6EECF244321}">
                <p14:modId xmlns:p14="http://schemas.microsoft.com/office/powerpoint/2010/main" val="1532551906"/>
              </p:ext>
            </p:extLst>
          </p:nvPr>
        </p:nvGraphicFramePr>
        <p:xfrm>
          <a:off x="6457792" y="2728460"/>
          <a:ext cx="2686208" cy="358644"/>
        </p:xfrm>
        <a:graphic>
          <a:graphicData uri="http://schemas.openxmlformats.org/presentationml/2006/ole">
            <mc:AlternateContent xmlns:mc="http://schemas.openxmlformats.org/markup-compatibility/2006">
              <mc:Choice xmlns:v="urn:schemas-microsoft-com:vml" Requires="v">
                <p:oleObj spid="_x0000_s29757" name="Ecuación" r:id="rId8" imgW="2463480" imgH="317160" progId="Equation.3">
                  <p:embed/>
                </p:oleObj>
              </mc:Choice>
              <mc:Fallback>
                <p:oleObj name="Ecuación" r:id="rId8" imgW="2463480" imgH="317160" progId="Equation.3">
                  <p:embed/>
                  <p:pic>
                    <p:nvPicPr>
                      <p:cNvPr id="0"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7792" y="2728460"/>
                        <a:ext cx="2686208" cy="358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 name="Picture 2"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85900" y="260648"/>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292114"/>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3" name="click.wav"/>
          </p:stSnd>
        </p:sndAc>
      </p:transition>
    </mc:Choice>
    <mc:Fallback xmlns="">
      <p:transition spd="slow">
        <p:fade/>
        <p:sndAc>
          <p:stSnd>
            <p:snd r:embed="rId11" name="click.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47481656"/>
              </p:ext>
            </p:extLst>
          </p:nvPr>
        </p:nvGraphicFramePr>
        <p:xfrm>
          <a:off x="323528" y="1314810"/>
          <a:ext cx="9144000"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Título"/>
          <p:cNvSpPr>
            <a:spLocks noGrp="1"/>
          </p:cNvSpPr>
          <p:nvPr>
            <p:ph type="title"/>
          </p:nvPr>
        </p:nvSpPr>
        <p:spPr>
          <a:xfrm>
            <a:off x="467544" y="188640"/>
            <a:ext cx="8229600" cy="1143000"/>
          </a:xfrm>
        </p:spPr>
        <p:txBody>
          <a:bodyPr/>
          <a:lstStyle/>
          <a:p>
            <a:r>
              <a:rPr lang="es-ES" dirty="0" smtClean="0"/>
              <a:t>Viga metálica</a:t>
            </a:r>
            <a:endParaRPr lang="es-ES" dirty="0"/>
          </a:p>
        </p:txBody>
      </p:sp>
      <p:pic>
        <p:nvPicPr>
          <p:cNvPr id="3174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6940" t="2043" b="2060"/>
          <a:stretch>
            <a:fillRect/>
          </a:stretch>
        </p:blipFill>
        <p:spPr bwMode="auto">
          <a:xfrm>
            <a:off x="3707904" y="2924944"/>
            <a:ext cx="2378699" cy="250477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 name="3 Objeto"/>
          <p:cNvGraphicFramePr>
            <a:graphicFrameLocks noChangeAspect="1"/>
          </p:cNvGraphicFramePr>
          <p:nvPr>
            <p:extLst>
              <p:ext uri="{D42A27DB-BD31-4B8C-83A1-F6EECF244321}">
                <p14:modId xmlns:p14="http://schemas.microsoft.com/office/powerpoint/2010/main" val="474814593"/>
              </p:ext>
            </p:extLst>
          </p:nvPr>
        </p:nvGraphicFramePr>
        <p:xfrm>
          <a:off x="107504" y="1268760"/>
          <a:ext cx="4656311" cy="1582737"/>
        </p:xfrm>
        <a:graphic>
          <a:graphicData uri="http://schemas.openxmlformats.org/presentationml/2006/ole">
            <mc:AlternateContent xmlns:mc="http://schemas.openxmlformats.org/markup-compatibility/2006">
              <mc:Choice xmlns:v="urn:schemas-microsoft-com:vml" Requires="v">
                <p:oleObj spid="_x0000_s31771" name="Ecuación" r:id="rId10" imgW="4267200" imgH="1181100" progId="Equation.3">
                  <p:embed/>
                </p:oleObj>
              </mc:Choice>
              <mc:Fallback>
                <p:oleObj name="Ecuación" r:id="rId10" imgW="4267200" imgH="1181100" progId="Equation.3">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504" y="1268760"/>
                        <a:ext cx="4656311" cy="1582737"/>
                      </a:xfrm>
                      <a:prstGeom prst="rect">
                        <a:avLst/>
                      </a:prstGeom>
                      <a:solidFill>
                        <a:srgbClr val="CCFFCC"/>
                      </a:solidFill>
                    </p:spPr>
                  </p:pic>
                </p:oleObj>
              </mc:Fallback>
            </mc:AlternateContent>
          </a:graphicData>
        </a:graphic>
      </p:graphicFrame>
      <p:pic>
        <p:nvPicPr>
          <p:cNvPr id="6" name="Picture 2" descr="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85900" y="260648"/>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180973"/>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3" name="click.wav"/>
          </p:stSnd>
        </p:sndAc>
      </p:transition>
    </mc:Choice>
    <mc:Fallback xmlns="">
      <p:transition spd="slow">
        <p:fade/>
        <p:sndAc>
          <p:stSnd>
            <p:snd r:embed="rId13" name="click.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76672"/>
            <a:ext cx="7931224" cy="1156990"/>
          </a:xfrm>
          <a:noFill/>
          <a:ln w="34925" cmpd="dbl">
            <a:solidFill>
              <a:schemeClr val="accent1"/>
            </a:solidFill>
            <a:prstDash val="sysDot"/>
          </a:ln>
          <a:effectLst>
            <a:glow rad="63500">
              <a:schemeClr val="accent1">
                <a:satMod val="175000"/>
                <a:alpha val="40000"/>
              </a:schemeClr>
            </a:glow>
          </a:effectLst>
        </p:spPr>
        <p:txBody>
          <a:bodyPr>
            <a:normAutofit fontScale="90000"/>
          </a:bodyPr>
          <a:lstStyle/>
          <a:p>
            <a:r>
              <a:rPr lang="es-ES" b="1" spc="180" dirty="0" smtClean="0"/>
              <a:t>Arquitectura de la cubierta del </a:t>
            </a:r>
            <a:r>
              <a:rPr lang="es-ES" b="1" spc="180" dirty="0"/>
              <a:t>e</a:t>
            </a:r>
            <a:r>
              <a:rPr lang="es-ES" b="1" spc="180" dirty="0" smtClean="0"/>
              <a:t>scenario</a:t>
            </a:r>
            <a:endParaRPr lang="es-ES" b="1" spc="180" dirty="0"/>
          </a:p>
        </p:txBody>
      </p:sp>
      <p:pic>
        <p:nvPicPr>
          <p:cNvPr id="1026" name="Picture 2"/>
          <p:cNvPicPr>
            <a:picLocks noGrp="1" noChangeAspect="1" noChangeArrowheads="1"/>
          </p:cNvPicPr>
          <p:nvPr>
            <p:ph idx="1"/>
          </p:nvPr>
        </p:nvPicPr>
        <p:blipFill>
          <a:blip r:embed="rId3" cstate="print"/>
          <a:srcRect l="23152" t="24497" r="15992" b="30955"/>
          <a:stretch>
            <a:fillRect/>
          </a:stretch>
        </p:blipFill>
        <p:spPr bwMode="auto">
          <a:xfrm>
            <a:off x="179512" y="2347573"/>
            <a:ext cx="8743828" cy="3600400"/>
          </a:xfrm>
          <a:prstGeom prst="rect">
            <a:avLst/>
          </a:prstGeom>
          <a:noFill/>
          <a:ln w="19050">
            <a:solidFill>
              <a:srgbClr val="0070C0"/>
            </a:solidFill>
            <a:miter lim="800000"/>
            <a:headEnd/>
            <a:tailEnd/>
          </a:ln>
          <a:effectLst>
            <a:outerShdw blurRad="63500" sx="102000" sy="102000" algn="ctr" rotWithShape="0">
              <a:prstClr val="black">
                <a:alpha val="40000"/>
              </a:prstClr>
            </a:outerShdw>
          </a:effectLst>
        </p:spPr>
      </p:pic>
      <p:sp>
        <p:nvSpPr>
          <p:cNvPr id="5" name="4 Flecha derecha"/>
          <p:cNvSpPr/>
          <p:nvPr/>
        </p:nvSpPr>
        <p:spPr>
          <a:xfrm>
            <a:off x="5148064" y="4077072"/>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a:off x="4427984" y="2492896"/>
            <a:ext cx="324036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CUBIERTA CURVA  EN FORMA DE CONO TRUNCADO</a:t>
            </a:r>
            <a:endParaRPr lang="es-ES" dirty="0"/>
          </a:p>
        </p:txBody>
      </p:sp>
      <p:pic>
        <p:nvPicPr>
          <p:cNvPr id="6"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flip dir="r"/>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out)">
                                      <p:cBhvr>
                                        <p:cTn id="14" dur="2000"/>
                                        <p:tgtEl>
                                          <p:spTgt spid="1026"/>
                                        </p:tgtEl>
                                      </p:cBhvr>
                                    </p:animEffect>
                                  </p:childTnLst>
                                </p:cTn>
                              </p:par>
                              <p:par>
                                <p:cTn id="15" presetID="6" presetClass="entr" presetSubtype="3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2000"/>
                                        <p:tgtEl>
                                          <p:spTgt spid="8"/>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out)">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95615"/>
            <a:ext cx="7787208" cy="1143000"/>
          </a:xfrm>
          <a:noFill/>
          <a:ln w="12700">
            <a:solidFill>
              <a:schemeClr val="accent5">
                <a:lumMod val="60000"/>
                <a:lumOff val="40000"/>
              </a:schemeClr>
            </a:solidFill>
            <a:prstDash val="sysDot"/>
          </a:ln>
          <a:effectLst>
            <a:glow rad="139700">
              <a:schemeClr val="accent1">
                <a:lumMod val="75000"/>
                <a:alpha val="40000"/>
              </a:schemeClr>
            </a:glow>
          </a:effectLst>
        </p:spPr>
        <p:txBody>
          <a:bodyPr>
            <a:normAutofit fontScale="90000"/>
          </a:bodyPr>
          <a:lstStyle/>
          <a:p>
            <a:r>
              <a:rPr lang="es-ES" b="1" spc="180" dirty="0" smtClean="0"/>
              <a:t>Arquitectura de la cubierta del </a:t>
            </a:r>
            <a:r>
              <a:rPr lang="es-ES" b="1" spc="180" dirty="0"/>
              <a:t>e</a:t>
            </a:r>
            <a:r>
              <a:rPr lang="es-ES" b="1" spc="180" dirty="0" smtClean="0"/>
              <a:t>scenario</a:t>
            </a:r>
            <a:endParaRPr lang="es-ES" b="1" spc="180" dirty="0"/>
          </a:p>
        </p:txBody>
      </p:sp>
      <p:pic>
        <p:nvPicPr>
          <p:cNvPr id="2051" name="Picture 3"/>
          <p:cNvPicPr>
            <a:picLocks noGrp="1" noChangeAspect="1" noChangeArrowheads="1"/>
          </p:cNvPicPr>
          <p:nvPr>
            <p:ph idx="1"/>
          </p:nvPr>
        </p:nvPicPr>
        <p:blipFill>
          <a:blip r:embed="rId3" cstate="print"/>
          <a:srcRect l="24047" t="18133" r="25837" b="23000"/>
          <a:stretch>
            <a:fillRect/>
          </a:stretch>
        </p:blipFill>
        <p:spPr bwMode="auto">
          <a:xfrm>
            <a:off x="399052" y="1556792"/>
            <a:ext cx="8350405" cy="5040560"/>
          </a:xfrm>
          <a:prstGeom prst="rect">
            <a:avLst/>
          </a:prstGeom>
          <a:noFill/>
          <a:ln w="12700">
            <a:solidFill>
              <a:srgbClr val="0070C0"/>
            </a:solidFill>
            <a:miter lim="800000"/>
            <a:headEnd/>
            <a:tailEnd/>
          </a:ln>
          <a:effectLst>
            <a:glow rad="101600">
              <a:schemeClr val="bg1">
                <a:alpha val="40000"/>
              </a:schemeClr>
            </a:glow>
          </a:effectLst>
        </p:spPr>
      </p:pic>
      <p:pic>
        <p:nvPicPr>
          <p:cNvPr id="4"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circle(in)">
                                      <p:cBhvr>
                                        <p:cTn id="1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 y="195615"/>
            <a:ext cx="8003232" cy="1143000"/>
          </a:xfrm>
          <a:ln w="0" cmpd="sng">
            <a:solidFill>
              <a:schemeClr val="tx1"/>
            </a:solidFill>
            <a:prstDash val="solid"/>
          </a:ln>
          <a:effectLst>
            <a:glow rad="139700">
              <a:schemeClr val="accent3">
                <a:lumMod val="60000"/>
                <a:lumOff val="40000"/>
                <a:alpha val="40000"/>
              </a:schemeClr>
            </a:glow>
          </a:effectLst>
        </p:spPr>
        <p:txBody>
          <a:bodyPr>
            <a:normAutofit fontScale="90000"/>
          </a:bodyPr>
          <a:lstStyle/>
          <a:p>
            <a:r>
              <a:rPr lang="es-ES" b="1" spc="180" dirty="0" smtClean="0"/>
              <a:t>Arquitectura de la cubierta del </a:t>
            </a:r>
            <a:r>
              <a:rPr lang="es-ES" b="1" spc="180" dirty="0"/>
              <a:t>e</a:t>
            </a:r>
            <a:r>
              <a:rPr lang="es-ES" b="1" spc="180" dirty="0" smtClean="0"/>
              <a:t>scenario</a:t>
            </a:r>
            <a:endParaRPr lang="es-ES" b="1" spc="180" dirty="0"/>
          </a:p>
        </p:txBody>
      </p:sp>
      <p:pic>
        <p:nvPicPr>
          <p:cNvPr id="4" name="Picture 2"/>
          <p:cNvPicPr>
            <a:picLocks noChangeAspect="1" noChangeArrowheads="1"/>
          </p:cNvPicPr>
          <p:nvPr/>
        </p:nvPicPr>
        <p:blipFill>
          <a:blip r:embed="rId3" cstate="print"/>
          <a:srcRect l="33956" t="18500" r="31197" b="22700"/>
          <a:stretch>
            <a:fillRect/>
          </a:stretch>
        </p:blipFill>
        <p:spPr bwMode="auto">
          <a:xfrm>
            <a:off x="323528" y="1484784"/>
            <a:ext cx="3537622" cy="2664296"/>
          </a:xfrm>
          <a:prstGeom prst="rect">
            <a:avLst/>
          </a:prstGeom>
          <a:noFill/>
          <a:ln w="12700">
            <a:solidFill>
              <a:srgbClr val="0070C0"/>
            </a:solidFill>
            <a:miter lim="800000"/>
            <a:headEnd/>
            <a:tailEnd/>
          </a:ln>
          <a:effectLst>
            <a:glow rad="63500">
              <a:schemeClr val="accent5">
                <a:satMod val="175000"/>
                <a:alpha val="40000"/>
              </a:schemeClr>
            </a:glow>
          </a:effectLst>
        </p:spPr>
      </p:pic>
      <p:pic>
        <p:nvPicPr>
          <p:cNvPr id="5" name="4 Imagen"/>
          <p:cNvPicPr/>
          <p:nvPr/>
        </p:nvPicPr>
        <p:blipFill>
          <a:blip r:embed="rId4" cstate="print"/>
          <a:srcRect l="3555" t="6314"/>
          <a:stretch>
            <a:fillRect/>
          </a:stretch>
        </p:blipFill>
        <p:spPr bwMode="auto">
          <a:xfrm>
            <a:off x="3635896" y="4293096"/>
            <a:ext cx="5303101" cy="2376264"/>
          </a:xfrm>
          <a:prstGeom prst="rect">
            <a:avLst/>
          </a:prstGeom>
          <a:noFill/>
          <a:ln w="12700">
            <a:solidFill>
              <a:srgbClr val="92D050"/>
            </a:solidFill>
            <a:prstDash val="solid"/>
            <a:miter lim="800000"/>
            <a:headEnd/>
            <a:tailEnd/>
          </a:ln>
          <a:effectLst>
            <a:glow rad="63500">
              <a:schemeClr val="accent5">
                <a:satMod val="175000"/>
                <a:alpha val="40000"/>
              </a:schemeClr>
            </a:glow>
          </a:effectLst>
        </p:spPr>
      </p:pic>
      <p:sp>
        <p:nvSpPr>
          <p:cNvPr id="6" name="5 Rectángulo redondeado"/>
          <p:cNvSpPr/>
          <p:nvPr/>
        </p:nvSpPr>
        <p:spPr>
          <a:xfrm>
            <a:off x="5652120" y="2276872"/>
            <a:ext cx="259228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MODELO EN AUTOCAD </a:t>
            </a:r>
            <a:endParaRPr lang="es-ES" b="1" dirty="0"/>
          </a:p>
        </p:txBody>
      </p:sp>
      <p:sp>
        <p:nvSpPr>
          <p:cNvPr id="7" name="6 Rectángulo redondeado"/>
          <p:cNvSpPr/>
          <p:nvPr/>
        </p:nvSpPr>
        <p:spPr>
          <a:xfrm>
            <a:off x="251520" y="5229200"/>
            <a:ext cx="2592288" cy="7200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smtClean="0"/>
              <a:t>MODELO EN SAP 2000 </a:t>
            </a:r>
            <a:endParaRPr lang="es-ES" b="1" dirty="0"/>
          </a:p>
        </p:txBody>
      </p:sp>
      <p:sp>
        <p:nvSpPr>
          <p:cNvPr id="8" name="7 Flecha izquierda"/>
          <p:cNvSpPr/>
          <p:nvPr/>
        </p:nvSpPr>
        <p:spPr>
          <a:xfrm>
            <a:off x="4355976" y="2492896"/>
            <a:ext cx="936104" cy="216024"/>
          </a:xfrm>
          <a:prstGeom prst="leftArrow">
            <a:avLst/>
          </a:prstGeom>
          <a:ln cmpd="dbl">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2987824" y="5445224"/>
            <a:ext cx="504056" cy="216024"/>
          </a:xfrm>
          <a:prstGeom prst="rightArrow">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style.rotation</p:attrName>
                                        </p:attrNameLst>
                                      </p:cBhvr>
                                      <p:tavLst>
                                        <p:tav tm="0">
                                          <p:val>
                                            <p:fltVal val="90"/>
                                          </p:val>
                                        </p:tav>
                                        <p:tav tm="100000">
                                          <p:val>
                                            <p:fltVal val="0"/>
                                          </p:val>
                                        </p:tav>
                                      </p:tavLst>
                                    </p:anim>
                                    <p:animEffect transition="in" filter="fade">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PLANTACIÓN.jpg"/>
          <p:cNvPicPr/>
          <p:nvPr/>
        </p:nvPicPr>
        <p:blipFill>
          <a:blip r:embed="rId3" cstate="print"/>
          <a:srcRect t="5389" r="1059" b="10957"/>
          <a:stretch>
            <a:fillRect/>
          </a:stretch>
        </p:blipFill>
        <p:spPr>
          <a:xfrm>
            <a:off x="1767585" y="2006289"/>
            <a:ext cx="5341620" cy="4080510"/>
          </a:xfrm>
          <a:prstGeom prst="rect">
            <a:avLst/>
          </a:prstGeom>
          <a:ln w="12700">
            <a:solidFill>
              <a:schemeClr val="tx1"/>
            </a:solidFill>
            <a:prstDash val="solid"/>
          </a:ln>
          <a:effectLst>
            <a:glow rad="127000">
              <a:schemeClr val="bg1"/>
            </a:glow>
          </a:effectLst>
        </p:spPr>
      </p:pic>
      <p:sp>
        <p:nvSpPr>
          <p:cNvPr id="2" name="1 Título"/>
          <p:cNvSpPr>
            <a:spLocks noGrp="1"/>
          </p:cNvSpPr>
          <p:nvPr>
            <p:ph type="title"/>
          </p:nvPr>
        </p:nvSpPr>
        <p:spPr>
          <a:xfrm>
            <a:off x="457200" y="116632"/>
            <a:ext cx="7427168" cy="1301006"/>
          </a:xfrm>
        </p:spPr>
        <p:txBody>
          <a:bodyPr/>
          <a:lstStyle/>
          <a:p>
            <a:r>
              <a:rPr lang="es-ES" b="1" spc="180" dirty="0" smtClean="0"/>
              <a:t>Esquema de Implantación</a:t>
            </a:r>
            <a:endParaRPr lang="es-ES" b="1" spc="180" dirty="0"/>
          </a:p>
        </p:txBody>
      </p:sp>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584" y="2006289"/>
            <a:ext cx="5057775" cy="2886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961867"/>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95614"/>
            <a:ext cx="7920880" cy="1145153"/>
          </a:xfrm>
          <a:ln>
            <a:solidFill>
              <a:schemeClr val="accent3">
                <a:lumMod val="75000"/>
              </a:schemeClr>
            </a:solidFill>
          </a:ln>
          <a:effectLst>
            <a:innerShdw blurRad="63500" dist="50800" dir="16200000">
              <a:srgbClr val="FF0000">
                <a:alpha val="50000"/>
              </a:srgbClr>
            </a:innerShdw>
          </a:effectLst>
          <a:scene3d>
            <a:camera prst="orthographicFront"/>
            <a:lightRig rig="threePt" dir="t"/>
          </a:scene3d>
          <a:sp3d>
            <a:bevelT/>
          </a:sp3d>
        </p:spPr>
        <p:txBody>
          <a:bodyPr>
            <a:normAutofit fontScale="90000"/>
          </a:bodyPr>
          <a:lstStyle/>
          <a:p>
            <a:r>
              <a:rPr lang="es-ES" b="1" spc="180" dirty="0" smtClean="0"/>
              <a:t>Arquitectura de la cubierta del </a:t>
            </a:r>
            <a:r>
              <a:rPr lang="es-ES" b="1" spc="180" dirty="0"/>
              <a:t>a</a:t>
            </a:r>
            <a:r>
              <a:rPr lang="es-ES" b="1" spc="180" dirty="0" smtClean="0"/>
              <a:t>cceso central</a:t>
            </a:r>
            <a:endParaRPr lang="es-ES" b="1" spc="180" dirty="0"/>
          </a:p>
        </p:txBody>
      </p:sp>
      <p:pic>
        <p:nvPicPr>
          <p:cNvPr id="3074" name="Picture 2"/>
          <p:cNvPicPr>
            <a:picLocks noChangeAspect="1" noChangeArrowheads="1"/>
          </p:cNvPicPr>
          <p:nvPr/>
        </p:nvPicPr>
        <p:blipFill>
          <a:blip r:embed="rId3" cstate="print"/>
          <a:srcRect l="22144" t="18500" r="28244" b="20601"/>
          <a:stretch>
            <a:fillRect/>
          </a:stretch>
        </p:blipFill>
        <p:spPr bwMode="auto">
          <a:xfrm>
            <a:off x="971600" y="1556792"/>
            <a:ext cx="7344816" cy="5071421"/>
          </a:xfrm>
          <a:prstGeom prst="rect">
            <a:avLst/>
          </a:prstGeom>
          <a:noFill/>
          <a:ln w="12700">
            <a:solidFill>
              <a:srgbClr val="0070C0"/>
            </a:solidFill>
            <a:miter lim="800000"/>
            <a:headEnd/>
            <a:tailEnd/>
          </a:ln>
          <a:effectLst>
            <a:glow rad="101600">
              <a:schemeClr val="accent2">
                <a:satMod val="175000"/>
                <a:alpha val="40000"/>
              </a:schemeClr>
            </a:glow>
          </a:effectLst>
        </p:spPr>
      </p:pic>
      <p:pic>
        <p:nvPicPr>
          <p:cNvPr id="4"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ircle(out)">
                                      <p:cBhvr>
                                        <p:cTn id="1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687" y="188640"/>
            <a:ext cx="7909721" cy="1077967"/>
          </a:xfrm>
          <a:ln>
            <a:gradFill flip="none" rotWithShape="1">
              <a:gsLst>
                <a:gs pos="0">
                  <a:schemeClr val="bg2"/>
                </a:gs>
                <a:gs pos="50000">
                  <a:schemeClr val="accent1">
                    <a:tint val="44500"/>
                    <a:satMod val="160000"/>
                  </a:schemeClr>
                </a:gs>
                <a:gs pos="100000">
                  <a:schemeClr val="accent1">
                    <a:tint val="23500"/>
                    <a:satMod val="160000"/>
                  </a:schemeClr>
                </a:gs>
              </a:gsLst>
              <a:path path="circle">
                <a:fillToRect l="50000" t="50000" r="50000" b="50000"/>
              </a:path>
              <a:tileRect/>
            </a:gradFill>
          </a:ln>
          <a:effectLst>
            <a:glow rad="127000">
              <a:schemeClr val="accent1">
                <a:lumMod val="75000"/>
              </a:schemeClr>
            </a:glow>
          </a:effectLst>
        </p:spPr>
        <p:txBody>
          <a:bodyPr>
            <a:normAutofit fontScale="90000"/>
          </a:bodyPr>
          <a:lstStyle/>
          <a:p>
            <a:r>
              <a:rPr lang="es-ES" b="1" spc="180" dirty="0" smtClean="0"/>
              <a:t>Arquitectura de la cubierta del acceso central</a:t>
            </a:r>
            <a:endParaRPr lang="es-ES" b="1" spc="180" dirty="0"/>
          </a:p>
        </p:txBody>
      </p:sp>
      <p:pic>
        <p:nvPicPr>
          <p:cNvPr id="4098" name="Picture 2"/>
          <p:cNvPicPr>
            <a:picLocks noChangeAspect="1" noChangeArrowheads="1"/>
          </p:cNvPicPr>
          <p:nvPr/>
        </p:nvPicPr>
        <p:blipFill>
          <a:blip r:embed="rId3" cstate="print"/>
          <a:srcRect l="35138" t="18500" r="32969" b="20601"/>
          <a:stretch>
            <a:fillRect/>
          </a:stretch>
        </p:blipFill>
        <p:spPr bwMode="auto">
          <a:xfrm>
            <a:off x="179512" y="1412776"/>
            <a:ext cx="3218013" cy="3456384"/>
          </a:xfrm>
          <a:prstGeom prst="rect">
            <a:avLst/>
          </a:prstGeom>
          <a:noFill/>
          <a:ln w="12700">
            <a:solidFill>
              <a:schemeClr val="bg1">
                <a:alpha val="85000"/>
              </a:schemeClr>
            </a:solidFill>
            <a:miter lim="800000"/>
            <a:headEnd/>
            <a:tailEnd/>
          </a:ln>
        </p:spPr>
      </p:pic>
      <p:pic>
        <p:nvPicPr>
          <p:cNvPr id="5" name="4 Imagen"/>
          <p:cNvPicPr/>
          <p:nvPr/>
        </p:nvPicPr>
        <p:blipFill>
          <a:blip r:embed="rId4" cstate="print"/>
          <a:srcRect/>
          <a:stretch>
            <a:fillRect/>
          </a:stretch>
        </p:blipFill>
        <p:spPr bwMode="auto">
          <a:xfrm>
            <a:off x="3563888" y="3645024"/>
            <a:ext cx="5400600" cy="3024336"/>
          </a:xfrm>
          <a:prstGeom prst="rect">
            <a:avLst/>
          </a:prstGeom>
          <a:noFill/>
          <a:ln w="12700">
            <a:solidFill>
              <a:schemeClr val="bg1">
                <a:alpha val="85000"/>
              </a:schemeClr>
            </a:solidFill>
            <a:prstDash val="solid"/>
            <a:miter lim="800000"/>
            <a:headEnd/>
            <a:tailEnd/>
          </a:ln>
          <a:effectLst>
            <a:outerShdw blurRad="50800" dist="50800" dir="5400000" algn="ctr" rotWithShape="0">
              <a:schemeClr val="bg1"/>
            </a:outerShdw>
          </a:effectLst>
        </p:spPr>
      </p:pic>
      <p:sp>
        <p:nvSpPr>
          <p:cNvPr id="6" name="5 Rectángulo redondeado"/>
          <p:cNvSpPr/>
          <p:nvPr/>
        </p:nvSpPr>
        <p:spPr>
          <a:xfrm>
            <a:off x="5148064" y="2276872"/>
            <a:ext cx="259228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MODELO EN AUTOCAD </a:t>
            </a:r>
            <a:endParaRPr lang="es-ES" b="1" dirty="0"/>
          </a:p>
        </p:txBody>
      </p:sp>
      <p:sp>
        <p:nvSpPr>
          <p:cNvPr id="7" name="6 Rectángulo redondeado"/>
          <p:cNvSpPr/>
          <p:nvPr/>
        </p:nvSpPr>
        <p:spPr>
          <a:xfrm>
            <a:off x="251520" y="5409220"/>
            <a:ext cx="2592288" cy="7200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smtClean="0"/>
              <a:t>MODELO EN SAP 2000 </a:t>
            </a:r>
            <a:endParaRPr lang="es-ES" b="1" dirty="0"/>
          </a:p>
        </p:txBody>
      </p:sp>
      <p:sp>
        <p:nvSpPr>
          <p:cNvPr id="8" name="7 Flecha izquierda"/>
          <p:cNvSpPr/>
          <p:nvPr/>
        </p:nvSpPr>
        <p:spPr>
          <a:xfrm>
            <a:off x="3851920" y="2492896"/>
            <a:ext cx="93610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a:off x="2987824" y="5661248"/>
            <a:ext cx="504056" cy="21602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1000" fill="hold"/>
                                        <p:tgtEl>
                                          <p:spTgt spid="4098"/>
                                        </p:tgtEl>
                                        <p:attrNameLst>
                                          <p:attrName>ppt_w</p:attrName>
                                        </p:attrNameLst>
                                      </p:cBhvr>
                                      <p:tavLst>
                                        <p:tav tm="0">
                                          <p:val>
                                            <p:fltVal val="0"/>
                                          </p:val>
                                        </p:tav>
                                        <p:tav tm="100000">
                                          <p:val>
                                            <p:strVal val="#ppt_w"/>
                                          </p:val>
                                        </p:tav>
                                      </p:tavLst>
                                    </p:anim>
                                    <p:anim calcmode="lin" valueType="num">
                                      <p:cBhvr>
                                        <p:cTn id="15" dur="1000" fill="hold"/>
                                        <p:tgtEl>
                                          <p:spTgt spid="4098"/>
                                        </p:tgtEl>
                                        <p:attrNameLst>
                                          <p:attrName>ppt_h</p:attrName>
                                        </p:attrNameLst>
                                      </p:cBhvr>
                                      <p:tavLst>
                                        <p:tav tm="0">
                                          <p:val>
                                            <p:fltVal val="0"/>
                                          </p:val>
                                        </p:tav>
                                        <p:tav tm="100000">
                                          <p:val>
                                            <p:strVal val="#ppt_h"/>
                                          </p:val>
                                        </p:tav>
                                      </p:tavLst>
                                    </p:anim>
                                    <p:anim calcmode="lin" valueType="num">
                                      <p:cBhvr>
                                        <p:cTn id="16" dur="1000" fill="hold"/>
                                        <p:tgtEl>
                                          <p:spTgt spid="4098"/>
                                        </p:tgtEl>
                                        <p:attrNameLst>
                                          <p:attrName>style.rotation</p:attrName>
                                        </p:attrNameLst>
                                      </p:cBhvr>
                                      <p:tavLst>
                                        <p:tav tm="0">
                                          <p:val>
                                            <p:fltVal val="90"/>
                                          </p:val>
                                        </p:tav>
                                        <p:tav tm="100000">
                                          <p:val>
                                            <p:fltVal val="0"/>
                                          </p:val>
                                        </p:tav>
                                      </p:tavLst>
                                    </p:anim>
                                    <p:animEffect transition="in" filter="fade">
                                      <p:cBhvr>
                                        <p:cTn id="17" dur="1000"/>
                                        <p:tgtEl>
                                          <p:spTgt spid="4098"/>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 calcmode="lin" valueType="num">
                                      <p:cBhvr>
                                        <p:cTn id="46" dur="1000" fill="hold"/>
                                        <p:tgtEl>
                                          <p:spTgt spid="7"/>
                                        </p:tgtEl>
                                        <p:attrNameLst>
                                          <p:attrName>style.rotation</p:attrName>
                                        </p:attrNameLst>
                                      </p:cBhvr>
                                      <p:tavLst>
                                        <p:tav tm="0">
                                          <p:val>
                                            <p:fltVal val="90"/>
                                          </p:val>
                                        </p:tav>
                                        <p:tav tm="100000">
                                          <p:val>
                                            <p:fltVal val="0"/>
                                          </p:val>
                                        </p:tav>
                                      </p:tavLst>
                                    </p:anim>
                                    <p:animEffect transition="in" filter="fade">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S" dirty="0" smtClean="0">
                <a:solidFill>
                  <a:srgbClr val="92D050"/>
                </a:solidFill>
              </a:rPr>
              <a:t>Carga Muerta o Permanente</a:t>
            </a:r>
          </a:p>
          <a:p>
            <a:endParaRPr lang="es-ES" dirty="0" smtClean="0"/>
          </a:p>
          <a:p>
            <a:endParaRPr lang="es-ES" dirty="0" smtClean="0"/>
          </a:p>
          <a:p>
            <a:pPr>
              <a:buNone/>
            </a:pPr>
            <a:r>
              <a:rPr lang="es-ES" dirty="0" smtClean="0">
                <a:solidFill>
                  <a:schemeClr val="bg2">
                    <a:lumMod val="20000"/>
                    <a:lumOff val="80000"/>
                  </a:schemeClr>
                </a:solidFill>
              </a:rPr>
              <a:t>Carga Viva</a:t>
            </a:r>
          </a:p>
          <a:p>
            <a:endParaRPr lang="es-ES" dirty="0" smtClean="0"/>
          </a:p>
          <a:p>
            <a:endParaRPr lang="es-ES" dirty="0" smtClean="0"/>
          </a:p>
          <a:p>
            <a:pPr>
              <a:buNone/>
            </a:pPr>
            <a:r>
              <a:rPr lang="es-ES" dirty="0" smtClean="0"/>
              <a:t>                      </a:t>
            </a:r>
            <a:r>
              <a:rPr lang="es-ES" dirty="0" smtClean="0">
                <a:solidFill>
                  <a:srgbClr val="92D050"/>
                </a:solidFill>
              </a:rPr>
              <a:t>Carga por viento</a:t>
            </a:r>
          </a:p>
          <a:p>
            <a:endParaRPr lang="es-ES" dirty="0"/>
          </a:p>
        </p:txBody>
      </p:sp>
      <p:sp>
        <p:nvSpPr>
          <p:cNvPr id="2" name="1 Título"/>
          <p:cNvSpPr>
            <a:spLocks noGrp="1"/>
          </p:cNvSpPr>
          <p:nvPr>
            <p:ph type="title"/>
          </p:nvPr>
        </p:nvSpPr>
        <p:spPr>
          <a:xfrm>
            <a:off x="323528" y="195615"/>
            <a:ext cx="7848872" cy="929129"/>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tx2">
                <a:lumMod val="50000"/>
                <a:alpha val="40000"/>
              </a:schemeClr>
            </a:glow>
          </a:effectLst>
        </p:spPr>
        <p:txBody>
          <a:bodyPr>
            <a:normAutofit fontScale="90000"/>
          </a:bodyPr>
          <a:lstStyle/>
          <a:p>
            <a:r>
              <a:rPr lang="es-ES" b="1" spc="180" dirty="0" smtClean="0"/>
              <a:t>Cargas actuantes en la cubierta</a:t>
            </a:r>
            <a:endParaRPr lang="es-ES" b="1" spc="180" dirty="0"/>
          </a:p>
        </p:txBody>
      </p:sp>
      <p:pic>
        <p:nvPicPr>
          <p:cNvPr id="5122" name="Picture 2" descr="C:\Users\Adriana\AppData\Local\Microsoft\Windows\Temporary Internet Files\Content.IE5\ME7IK6GS\MC900151959[1].wmf">
            <a:hlinkClick r:id="rId3" action="ppaction://hlinkfile"/>
          </p:cNvPr>
          <p:cNvPicPr>
            <a:picLocks noChangeAspect="1" noChangeArrowheads="1"/>
          </p:cNvPicPr>
          <p:nvPr/>
        </p:nvPicPr>
        <p:blipFill>
          <a:blip r:embed="rId4" cstate="print"/>
          <a:srcRect/>
          <a:stretch>
            <a:fillRect/>
          </a:stretch>
        </p:blipFill>
        <p:spPr bwMode="auto">
          <a:xfrm>
            <a:off x="5724128" y="1268760"/>
            <a:ext cx="1909661" cy="1656184"/>
          </a:xfrm>
          <a:prstGeom prst="rect">
            <a:avLst/>
          </a:prstGeom>
          <a:noFill/>
        </p:spPr>
      </p:pic>
      <p:pic>
        <p:nvPicPr>
          <p:cNvPr id="5125" name="Picture 5" descr="C:\Users\Adriana\AppData\Local\Microsoft\Windows\Temporary Internet Files\Content.IE5\05FRYY4J\MC900440407[1].png">
            <a:hlinkClick r:id="rId5" action="ppaction://hlinkfile"/>
          </p:cNvPr>
          <p:cNvPicPr>
            <a:picLocks noChangeAspect="1" noChangeArrowheads="1"/>
          </p:cNvPicPr>
          <p:nvPr/>
        </p:nvPicPr>
        <p:blipFill>
          <a:blip r:embed="rId6" cstate="print"/>
          <a:srcRect/>
          <a:stretch>
            <a:fillRect/>
          </a:stretch>
        </p:blipFill>
        <p:spPr bwMode="auto">
          <a:xfrm>
            <a:off x="2483768" y="2420888"/>
            <a:ext cx="2304256" cy="2304256"/>
          </a:xfrm>
          <a:prstGeom prst="rect">
            <a:avLst/>
          </a:prstGeom>
          <a:noFill/>
        </p:spPr>
      </p:pic>
      <p:pic>
        <p:nvPicPr>
          <p:cNvPr id="5127" name="Picture 7" descr="C:\Users\Adriana\AppData\Local\Microsoft\Windows\Temporary Internet Files\Content.IE5\05FRYY4J\MC900280814[1].wmf">
            <a:hlinkClick r:id="rId7" action="ppaction://hlinkfile"/>
          </p:cNvPr>
          <p:cNvPicPr>
            <a:picLocks noChangeAspect="1" noChangeArrowheads="1"/>
          </p:cNvPicPr>
          <p:nvPr/>
        </p:nvPicPr>
        <p:blipFill>
          <a:blip r:embed="rId8" cstate="print"/>
          <a:srcRect/>
          <a:stretch>
            <a:fillRect/>
          </a:stretch>
        </p:blipFill>
        <p:spPr bwMode="auto">
          <a:xfrm>
            <a:off x="5652120" y="3501008"/>
            <a:ext cx="1008112" cy="2856619"/>
          </a:xfrm>
          <a:prstGeom prst="rect">
            <a:avLst/>
          </a:prstGeom>
          <a:noFill/>
        </p:spPr>
      </p:pic>
      <p:pic>
        <p:nvPicPr>
          <p:cNvPr id="7" name="Picture 2"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10"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anim calcmode="lin" valueType="num">
                                      <p:cBhvr>
                                        <p:cTn id="35" dur="1000" fill="hold"/>
                                        <p:tgtEl>
                                          <p:spTgt spid="5122"/>
                                        </p:tgtEl>
                                        <p:attrNameLst>
                                          <p:attrName>ppt_w</p:attrName>
                                        </p:attrNameLst>
                                      </p:cBhvr>
                                      <p:tavLst>
                                        <p:tav tm="0">
                                          <p:val>
                                            <p:fltVal val="0"/>
                                          </p:val>
                                        </p:tav>
                                        <p:tav tm="100000">
                                          <p:val>
                                            <p:strVal val="#ppt_w"/>
                                          </p:val>
                                        </p:tav>
                                      </p:tavLst>
                                    </p:anim>
                                    <p:anim calcmode="lin" valueType="num">
                                      <p:cBhvr>
                                        <p:cTn id="36" dur="1000" fill="hold"/>
                                        <p:tgtEl>
                                          <p:spTgt spid="5122"/>
                                        </p:tgtEl>
                                        <p:attrNameLst>
                                          <p:attrName>ppt_h</p:attrName>
                                        </p:attrNameLst>
                                      </p:cBhvr>
                                      <p:tavLst>
                                        <p:tav tm="0">
                                          <p:val>
                                            <p:fltVal val="0"/>
                                          </p:val>
                                        </p:tav>
                                        <p:tav tm="100000">
                                          <p:val>
                                            <p:strVal val="#ppt_h"/>
                                          </p:val>
                                        </p:tav>
                                      </p:tavLst>
                                    </p:anim>
                                    <p:anim calcmode="lin" valueType="num">
                                      <p:cBhvr>
                                        <p:cTn id="37" dur="1000" fill="hold"/>
                                        <p:tgtEl>
                                          <p:spTgt spid="5122"/>
                                        </p:tgtEl>
                                        <p:attrNameLst>
                                          <p:attrName>style.rotation</p:attrName>
                                        </p:attrNameLst>
                                      </p:cBhvr>
                                      <p:tavLst>
                                        <p:tav tm="0">
                                          <p:val>
                                            <p:fltVal val="90"/>
                                          </p:val>
                                        </p:tav>
                                        <p:tav tm="100000">
                                          <p:val>
                                            <p:fltVal val="0"/>
                                          </p:val>
                                        </p:tav>
                                      </p:tavLst>
                                    </p:anim>
                                    <p:animEffect transition="in" filter="fade">
                                      <p:cBhvr>
                                        <p:cTn id="38" dur="1000"/>
                                        <p:tgtEl>
                                          <p:spTgt spid="5122"/>
                                        </p:tgtEl>
                                      </p:cBhvr>
                                    </p:animEffect>
                                  </p:childTnLst>
                                </p:cTn>
                              </p:par>
                              <p:par>
                                <p:cTn id="39" presetID="31" presetClass="entr" presetSubtype="0" fill="hold" nodeType="withEffect">
                                  <p:stCondLst>
                                    <p:cond delay="0"/>
                                  </p:stCondLst>
                                  <p:childTnLst>
                                    <p:set>
                                      <p:cBhvr>
                                        <p:cTn id="40" dur="1" fill="hold">
                                          <p:stCondLst>
                                            <p:cond delay="0"/>
                                          </p:stCondLst>
                                        </p:cTn>
                                        <p:tgtEl>
                                          <p:spTgt spid="5125"/>
                                        </p:tgtEl>
                                        <p:attrNameLst>
                                          <p:attrName>style.visibility</p:attrName>
                                        </p:attrNameLst>
                                      </p:cBhvr>
                                      <p:to>
                                        <p:strVal val="visible"/>
                                      </p:to>
                                    </p:set>
                                    <p:anim calcmode="lin" valueType="num">
                                      <p:cBhvr>
                                        <p:cTn id="41" dur="1000" fill="hold"/>
                                        <p:tgtEl>
                                          <p:spTgt spid="5125"/>
                                        </p:tgtEl>
                                        <p:attrNameLst>
                                          <p:attrName>ppt_w</p:attrName>
                                        </p:attrNameLst>
                                      </p:cBhvr>
                                      <p:tavLst>
                                        <p:tav tm="0">
                                          <p:val>
                                            <p:fltVal val="0"/>
                                          </p:val>
                                        </p:tav>
                                        <p:tav tm="100000">
                                          <p:val>
                                            <p:strVal val="#ppt_w"/>
                                          </p:val>
                                        </p:tav>
                                      </p:tavLst>
                                    </p:anim>
                                    <p:anim calcmode="lin" valueType="num">
                                      <p:cBhvr>
                                        <p:cTn id="42" dur="1000" fill="hold"/>
                                        <p:tgtEl>
                                          <p:spTgt spid="5125"/>
                                        </p:tgtEl>
                                        <p:attrNameLst>
                                          <p:attrName>ppt_h</p:attrName>
                                        </p:attrNameLst>
                                      </p:cBhvr>
                                      <p:tavLst>
                                        <p:tav tm="0">
                                          <p:val>
                                            <p:fltVal val="0"/>
                                          </p:val>
                                        </p:tav>
                                        <p:tav tm="100000">
                                          <p:val>
                                            <p:strVal val="#ppt_h"/>
                                          </p:val>
                                        </p:tav>
                                      </p:tavLst>
                                    </p:anim>
                                    <p:anim calcmode="lin" valueType="num">
                                      <p:cBhvr>
                                        <p:cTn id="43" dur="1000" fill="hold"/>
                                        <p:tgtEl>
                                          <p:spTgt spid="5125"/>
                                        </p:tgtEl>
                                        <p:attrNameLst>
                                          <p:attrName>style.rotation</p:attrName>
                                        </p:attrNameLst>
                                      </p:cBhvr>
                                      <p:tavLst>
                                        <p:tav tm="0">
                                          <p:val>
                                            <p:fltVal val="90"/>
                                          </p:val>
                                        </p:tav>
                                        <p:tav tm="100000">
                                          <p:val>
                                            <p:fltVal val="0"/>
                                          </p:val>
                                        </p:tav>
                                      </p:tavLst>
                                    </p:anim>
                                    <p:animEffect transition="in" filter="fade">
                                      <p:cBhvr>
                                        <p:cTn id="44" dur="1000"/>
                                        <p:tgtEl>
                                          <p:spTgt spid="5125"/>
                                        </p:tgtEl>
                                      </p:cBhvr>
                                    </p:animEffect>
                                  </p:childTnLst>
                                </p:cTn>
                              </p:par>
                              <p:par>
                                <p:cTn id="45" presetID="31" presetClass="entr" presetSubtype="0" fill="hold" nodeType="withEffect">
                                  <p:stCondLst>
                                    <p:cond delay="0"/>
                                  </p:stCondLst>
                                  <p:childTnLst>
                                    <p:set>
                                      <p:cBhvr>
                                        <p:cTn id="46" dur="1" fill="hold">
                                          <p:stCondLst>
                                            <p:cond delay="0"/>
                                          </p:stCondLst>
                                        </p:cTn>
                                        <p:tgtEl>
                                          <p:spTgt spid="5127"/>
                                        </p:tgtEl>
                                        <p:attrNameLst>
                                          <p:attrName>style.visibility</p:attrName>
                                        </p:attrNameLst>
                                      </p:cBhvr>
                                      <p:to>
                                        <p:strVal val="visible"/>
                                      </p:to>
                                    </p:set>
                                    <p:anim calcmode="lin" valueType="num">
                                      <p:cBhvr>
                                        <p:cTn id="47" dur="1000" fill="hold"/>
                                        <p:tgtEl>
                                          <p:spTgt spid="5127"/>
                                        </p:tgtEl>
                                        <p:attrNameLst>
                                          <p:attrName>ppt_w</p:attrName>
                                        </p:attrNameLst>
                                      </p:cBhvr>
                                      <p:tavLst>
                                        <p:tav tm="0">
                                          <p:val>
                                            <p:fltVal val="0"/>
                                          </p:val>
                                        </p:tav>
                                        <p:tav tm="100000">
                                          <p:val>
                                            <p:strVal val="#ppt_w"/>
                                          </p:val>
                                        </p:tav>
                                      </p:tavLst>
                                    </p:anim>
                                    <p:anim calcmode="lin" valueType="num">
                                      <p:cBhvr>
                                        <p:cTn id="48" dur="1000" fill="hold"/>
                                        <p:tgtEl>
                                          <p:spTgt spid="5127"/>
                                        </p:tgtEl>
                                        <p:attrNameLst>
                                          <p:attrName>ppt_h</p:attrName>
                                        </p:attrNameLst>
                                      </p:cBhvr>
                                      <p:tavLst>
                                        <p:tav tm="0">
                                          <p:val>
                                            <p:fltVal val="0"/>
                                          </p:val>
                                        </p:tav>
                                        <p:tav tm="100000">
                                          <p:val>
                                            <p:strVal val="#ppt_h"/>
                                          </p:val>
                                        </p:tav>
                                      </p:tavLst>
                                    </p:anim>
                                    <p:anim calcmode="lin" valueType="num">
                                      <p:cBhvr>
                                        <p:cTn id="49" dur="1000" fill="hold"/>
                                        <p:tgtEl>
                                          <p:spTgt spid="5127"/>
                                        </p:tgtEl>
                                        <p:attrNameLst>
                                          <p:attrName>style.rotation</p:attrName>
                                        </p:attrNameLst>
                                      </p:cBhvr>
                                      <p:tavLst>
                                        <p:tav tm="0">
                                          <p:val>
                                            <p:fltVal val="90"/>
                                          </p:val>
                                        </p:tav>
                                        <p:tav tm="100000">
                                          <p:val>
                                            <p:fltVal val="0"/>
                                          </p:val>
                                        </p:tav>
                                      </p:tavLst>
                                    </p:anim>
                                    <p:animEffect transition="in" filter="fade">
                                      <p:cBhvr>
                                        <p:cTn id="50"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488832" cy="1143000"/>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1">
                <a:satMod val="175000"/>
                <a:alpha val="40000"/>
              </a:schemeClr>
            </a:glow>
          </a:effectLst>
        </p:spPr>
        <p:txBody>
          <a:bodyPr/>
          <a:lstStyle/>
          <a:p>
            <a:r>
              <a:rPr lang="es-ES" b="1" spc="180" dirty="0" smtClean="0"/>
              <a:t>Combinaciones de carga</a:t>
            </a:r>
            <a:endParaRPr lang="es-ES" b="1" spc="180" dirty="0"/>
          </a:p>
        </p:txBody>
      </p:sp>
      <p:sp>
        <p:nvSpPr>
          <p:cNvPr id="3" name="2 Marcador de contenido"/>
          <p:cNvSpPr>
            <a:spLocks noGrp="1"/>
          </p:cNvSpPr>
          <p:nvPr>
            <p:ph idx="1"/>
          </p:nvPr>
        </p:nvSpPr>
        <p:spPr/>
        <p:txBody>
          <a:bodyPr>
            <a:normAutofit fontScale="62500" lnSpcReduction="20000"/>
          </a:bodyPr>
          <a:lstStyle/>
          <a:p>
            <a:pPr lvl="5" algn="just"/>
            <a:r>
              <a:rPr lang="es-ES" sz="2900" b="1" dirty="0" smtClean="0">
                <a:solidFill>
                  <a:schemeClr val="accent5">
                    <a:lumMod val="50000"/>
                  </a:schemeClr>
                </a:solidFill>
              </a:rPr>
              <a:t>U = 1.4 D                                                                               </a:t>
            </a:r>
          </a:p>
          <a:p>
            <a:pPr lvl="5" algn="just"/>
            <a:r>
              <a:rPr lang="es-ES" sz="2900" b="1" dirty="0" smtClean="0">
                <a:solidFill>
                  <a:schemeClr val="accent5">
                    <a:lumMod val="50000"/>
                  </a:schemeClr>
                </a:solidFill>
              </a:rPr>
              <a:t>U </a:t>
            </a:r>
            <a:r>
              <a:rPr lang="es-ES" sz="2900" b="1" dirty="0">
                <a:solidFill>
                  <a:schemeClr val="accent5">
                    <a:lumMod val="50000"/>
                  </a:schemeClr>
                </a:solidFill>
              </a:rPr>
              <a:t>= 1.2 D + 1.6 L + 0.5 (Lr o S o R) </a:t>
            </a:r>
            <a:r>
              <a:rPr lang="es-ES" sz="2900" b="1" dirty="0" smtClean="0">
                <a:solidFill>
                  <a:schemeClr val="accent5">
                    <a:lumMod val="50000"/>
                  </a:schemeClr>
                </a:solidFill>
              </a:rPr>
              <a:t>                                    </a:t>
            </a:r>
            <a:endParaRPr lang="es-ES" sz="2900" b="1" dirty="0">
              <a:solidFill>
                <a:schemeClr val="accent5">
                  <a:lumMod val="50000"/>
                </a:schemeClr>
              </a:solidFill>
            </a:endParaRPr>
          </a:p>
          <a:p>
            <a:pPr lvl="5" algn="just"/>
            <a:r>
              <a:rPr lang="es-ES" sz="2900" b="1" dirty="0">
                <a:solidFill>
                  <a:schemeClr val="accent5">
                    <a:lumMod val="50000"/>
                  </a:schemeClr>
                </a:solidFill>
              </a:rPr>
              <a:t>U = </a:t>
            </a:r>
            <a:r>
              <a:rPr lang="es-ES" sz="2900" b="1" dirty="0" smtClean="0">
                <a:solidFill>
                  <a:schemeClr val="accent5">
                    <a:lumMod val="50000"/>
                  </a:schemeClr>
                </a:solidFill>
              </a:rPr>
              <a:t>1.2 D + 1.6 (Lr o S o R)  + (0.5 L o 0.8 W)                    </a:t>
            </a:r>
          </a:p>
          <a:p>
            <a:pPr lvl="5" algn="just"/>
            <a:r>
              <a:rPr lang="es-ES" sz="2900" b="1" dirty="0" smtClean="0">
                <a:solidFill>
                  <a:schemeClr val="accent5">
                    <a:lumMod val="50000"/>
                  </a:schemeClr>
                </a:solidFill>
              </a:rPr>
              <a:t>U = 1.2 D ± 1.6 W + 0.5 L + 0.5 (Lr o S o R)                       </a:t>
            </a:r>
          </a:p>
          <a:p>
            <a:pPr lvl="5" algn="just"/>
            <a:r>
              <a:rPr lang="es-ES" sz="2900" b="1" dirty="0" smtClean="0">
                <a:solidFill>
                  <a:schemeClr val="accent5">
                    <a:lumMod val="50000"/>
                  </a:schemeClr>
                </a:solidFill>
              </a:rPr>
              <a:t>U = 1.2 D ± 1.0 E + 0.5 L + 0.2 (Lr o S o R)                        </a:t>
            </a:r>
          </a:p>
          <a:p>
            <a:pPr lvl="5" algn="just"/>
            <a:r>
              <a:rPr lang="es-ES" sz="2900" b="1" dirty="0" smtClean="0">
                <a:solidFill>
                  <a:schemeClr val="accent5">
                    <a:lumMod val="50000"/>
                  </a:schemeClr>
                </a:solidFill>
              </a:rPr>
              <a:t>U = 0.9 D ± (1.6 W o 1.0 E)</a:t>
            </a:r>
            <a:r>
              <a:rPr lang="es-ES" b="1" dirty="0" smtClean="0">
                <a:solidFill>
                  <a:schemeClr val="accent5">
                    <a:lumMod val="50000"/>
                  </a:schemeClr>
                </a:solidFill>
              </a:rPr>
              <a:t>                                                   </a:t>
            </a:r>
          </a:p>
          <a:p>
            <a:pPr>
              <a:buNone/>
            </a:pPr>
            <a:r>
              <a:rPr lang="es-ES" b="1" dirty="0" smtClean="0">
                <a:solidFill>
                  <a:schemeClr val="accent5">
                    <a:lumMod val="50000"/>
                  </a:schemeClr>
                </a:solidFill>
              </a:rPr>
              <a:t>Donde:</a:t>
            </a:r>
          </a:p>
          <a:p>
            <a:pPr>
              <a:buNone/>
            </a:pPr>
            <a:r>
              <a:rPr lang="es-ES" dirty="0" smtClean="0"/>
              <a:t>D</a:t>
            </a:r>
            <a:r>
              <a:rPr lang="es-ES" dirty="0"/>
              <a:t>: Carga muerta.</a:t>
            </a:r>
          </a:p>
          <a:p>
            <a:pPr>
              <a:buNone/>
            </a:pPr>
            <a:r>
              <a:rPr lang="es-ES" dirty="0"/>
              <a:t>L: Carga viva.</a:t>
            </a:r>
          </a:p>
          <a:p>
            <a:pPr>
              <a:buNone/>
            </a:pPr>
            <a:r>
              <a:rPr lang="es-ES" dirty="0"/>
              <a:t>Lr: Carga viva de techo.</a:t>
            </a:r>
          </a:p>
          <a:p>
            <a:pPr>
              <a:buNone/>
            </a:pPr>
            <a:r>
              <a:rPr lang="es-ES" dirty="0"/>
              <a:t>S: Carga de nieve.</a:t>
            </a:r>
          </a:p>
          <a:p>
            <a:pPr>
              <a:buNone/>
            </a:pPr>
            <a:r>
              <a:rPr lang="es-ES" dirty="0"/>
              <a:t>R: Carga por lluvia.</a:t>
            </a:r>
          </a:p>
          <a:p>
            <a:pPr>
              <a:buNone/>
            </a:pPr>
            <a:r>
              <a:rPr lang="es-ES" dirty="0"/>
              <a:t>W: Carga de viento.</a:t>
            </a:r>
          </a:p>
          <a:p>
            <a:pPr>
              <a:buNone/>
            </a:pPr>
            <a:r>
              <a:rPr lang="es-ES" dirty="0"/>
              <a:t>E: Carga por sismo.</a:t>
            </a:r>
          </a:p>
        </p:txBody>
      </p:sp>
      <p:sp>
        <p:nvSpPr>
          <p:cNvPr id="4" name="3 Rectángulo"/>
          <p:cNvSpPr/>
          <p:nvPr/>
        </p:nvSpPr>
        <p:spPr>
          <a:xfrm>
            <a:off x="5004048" y="4437112"/>
            <a:ext cx="295232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ELEMENTOS ESTRUCTURALES METÁLICOS</a:t>
            </a:r>
          </a:p>
          <a:p>
            <a:pPr algn="ctr"/>
            <a:endParaRPr lang="es-ES" dirty="0"/>
          </a:p>
          <a:p>
            <a:pPr algn="ctr"/>
            <a:r>
              <a:rPr lang="es-ES" dirty="0" smtClean="0">
                <a:solidFill>
                  <a:srgbClr val="FFFF00"/>
                </a:solidFill>
              </a:rPr>
              <a:t>MÉTODO  LRFD</a:t>
            </a:r>
            <a:endParaRPr lang="es-ES" dirty="0">
              <a:solidFill>
                <a:srgbClr val="FFFF00"/>
              </a:solidFill>
            </a:endParaRPr>
          </a:p>
        </p:txBody>
      </p:sp>
      <p:cxnSp>
        <p:nvCxnSpPr>
          <p:cNvPr id="8" name="7 Conector angular"/>
          <p:cNvCxnSpPr>
            <a:stCxn id="4" idx="1"/>
          </p:cNvCxnSpPr>
          <p:nvPr/>
        </p:nvCxnSpPr>
        <p:spPr>
          <a:xfrm rot="10800000">
            <a:off x="4139952" y="3356992"/>
            <a:ext cx="864096" cy="1656184"/>
          </a:xfrm>
          <a:prstGeom prst="bentConnector2">
            <a:avLst/>
          </a:prstGeom>
          <a:ln>
            <a:solidFill>
              <a:schemeClr val="accent3">
                <a:lumMod val="50000"/>
              </a:schemeClr>
            </a:solidFill>
            <a:tailEnd type="arrow"/>
          </a:ln>
          <a:effectLst>
            <a:glow rad="127000">
              <a:schemeClr val="bg2">
                <a:lumMod val="60000"/>
                <a:lumOff val="40000"/>
              </a:schemeClr>
            </a:glow>
          </a:effectLst>
        </p:spPr>
        <p:style>
          <a:lnRef idx="1">
            <a:schemeClr val="accent1"/>
          </a:lnRef>
          <a:fillRef idx="0">
            <a:schemeClr val="accent1"/>
          </a:fillRef>
          <a:effectRef idx="0">
            <a:schemeClr val="accent1"/>
          </a:effectRef>
          <a:fontRef idx="minor">
            <a:schemeClr val="tx1"/>
          </a:fontRef>
        </p:style>
      </p:cxnSp>
      <p:pic>
        <p:nvPicPr>
          <p:cNvPr id="6"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p:cTn id="6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9" dur="500"/>
                                        <p:tgtEl>
                                          <p:spTgt spid="3">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p:cTn id="7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6" dur="500"/>
                                        <p:tgtEl>
                                          <p:spTgt spid="3">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p:cTn id="8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3" dur="500"/>
                                        <p:tgtEl>
                                          <p:spTgt spid="3">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
                                            <p:txEl>
                                              <p:pRg st="12" end="12"/>
                                            </p:txEl>
                                          </p:spTgt>
                                        </p:tgtEl>
                                        <p:attrNameLst>
                                          <p:attrName>style.visibility</p:attrName>
                                        </p:attrNameLst>
                                      </p:cBhvr>
                                      <p:to>
                                        <p:strVal val="visible"/>
                                      </p:to>
                                    </p:set>
                                    <p:anim calcmode="lin" valueType="num">
                                      <p:cBhvr>
                                        <p:cTn id="88"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9"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0" dur="500"/>
                                        <p:tgtEl>
                                          <p:spTgt spid="3">
                                            <p:txEl>
                                              <p:pRg st="12" end="1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anim calcmode="lin" valueType="num">
                                      <p:cBhvr>
                                        <p:cTn id="95"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6"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97" dur="500"/>
                                        <p:tgtEl>
                                          <p:spTgt spid="3">
                                            <p:txEl>
                                              <p:pRg st="13" end="13"/>
                                            </p:txEl>
                                          </p:spTgt>
                                        </p:tgtEl>
                                      </p:cBhvr>
                                    </p:animEffect>
                                  </p:childTnLst>
                                </p:cTn>
                              </p:par>
                              <p:par>
                                <p:cTn id="98" presetID="53" presetClass="entr" presetSubtype="16" fill="hold" nodeType="with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p:cTn id="100" dur="500" fill="hold"/>
                                        <p:tgtEl>
                                          <p:spTgt spid="8"/>
                                        </p:tgtEl>
                                        <p:attrNameLst>
                                          <p:attrName>ppt_w</p:attrName>
                                        </p:attrNameLst>
                                      </p:cBhvr>
                                      <p:tavLst>
                                        <p:tav tm="0">
                                          <p:val>
                                            <p:fltVal val="0"/>
                                          </p:val>
                                        </p:tav>
                                        <p:tav tm="100000">
                                          <p:val>
                                            <p:strVal val="#ppt_w"/>
                                          </p:val>
                                        </p:tav>
                                      </p:tavLst>
                                    </p:anim>
                                    <p:anim calcmode="lin" valueType="num">
                                      <p:cBhvr>
                                        <p:cTn id="101" dur="500" fill="hold"/>
                                        <p:tgtEl>
                                          <p:spTgt spid="8"/>
                                        </p:tgtEl>
                                        <p:attrNameLst>
                                          <p:attrName>ppt_h</p:attrName>
                                        </p:attrNameLst>
                                      </p:cBhvr>
                                      <p:tavLst>
                                        <p:tav tm="0">
                                          <p:val>
                                            <p:fltVal val="0"/>
                                          </p:val>
                                        </p:tav>
                                        <p:tav tm="100000">
                                          <p:val>
                                            <p:strVal val="#ppt_h"/>
                                          </p:val>
                                        </p:tav>
                                      </p:tavLst>
                                    </p:anim>
                                    <p:animEffect transition="in" filter="fade">
                                      <p:cBhvr>
                                        <p:cTn id="102" dur="500"/>
                                        <p:tgtEl>
                                          <p:spTgt spid="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
                                        </p:tgtEl>
                                        <p:attrNameLst>
                                          <p:attrName>style.visibility</p:attrName>
                                        </p:attrNameLst>
                                      </p:cBhvr>
                                      <p:to>
                                        <p:strVal val="visible"/>
                                      </p:to>
                                    </p:set>
                                    <p:anim calcmode="lin" valueType="num">
                                      <p:cBhvr>
                                        <p:cTn id="105" dur="500" fill="hold"/>
                                        <p:tgtEl>
                                          <p:spTgt spid="4"/>
                                        </p:tgtEl>
                                        <p:attrNameLst>
                                          <p:attrName>ppt_w</p:attrName>
                                        </p:attrNameLst>
                                      </p:cBhvr>
                                      <p:tavLst>
                                        <p:tav tm="0">
                                          <p:val>
                                            <p:fltVal val="0"/>
                                          </p:val>
                                        </p:tav>
                                        <p:tav tm="100000">
                                          <p:val>
                                            <p:strVal val="#ppt_w"/>
                                          </p:val>
                                        </p:tav>
                                      </p:tavLst>
                                    </p:anim>
                                    <p:anim calcmode="lin" valueType="num">
                                      <p:cBhvr>
                                        <p:cTn id="106" dur="500" fill="hold"/>
                                        <p:tgtEl>
                                          <p:spTgt spid="4"/>
                                        </p:tgtEl>
                                        <p:attrNameLst>
                                          <p:attrName>ppt_h</p:attrName>
                                        </p:attrNameLst>
                                      </p:cBhvr>
                                      <p:tavLst>
                                        <p:tav tm="0">
                                          <p:val>
                                            <p:fltVal val="0"/>
                                          </p:val>
                                        </p:tav>
                                        <p:tav tm="100000">
                                          <p:val>
                                            <p:strVal val="#ppt_h"/>
                                          </p:val>
                                        </p:tav>
                                      </p:tavLst>
                                    </p:anim>
                                    <p:animEffect transition="in" filter="fade">
                                      <p:cBhvr>
                                        <p:cTn id="10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1256" y="195615"/>
            <a:ext cx="6995120" cy="1143000"/>
          </a:xfrm>
          <a:ln>
            <a:gradFill>
              <a:gsLst>
                <a:gs pos="0">
                  <a:srgbClr val="000000"/>
                </a:gs>
                <a:gs pos="39999">
                  <a:srgbClr val="0A128C"/>
                </a:gs>
                <a:gs pos="70000">
                  <a:srgbClr val="181CC7"/>
                </a:gs>
                <a:gs pos="88000">
                  <a:srgbClr val="7005D4"/>
                </a:gs>
                <a:gs pos="100000">
                  <a:srgbClr val="8C3D91"/>
                </a:gs>
              </a:gsLst>
              <a:lin ang="5400000" scaled="0"/>
            </a:gradFill>
          </a:ln>
          <a:effectLst>
            <a:glow rad="63500">
              <a:schemeClr val="accent1">
                <a:satMod val="175000"/>
                <a:alpha val="40000"/>
              </a:schemeClr>
            </a:glow>
          </a:effectLst>
        </p:spPr>
        <p:txBody>
          <a:bodyPr/>
          <a:lstStyle/>
          <a:p>
            <a:r>
              <a:rPr lang="es-ES" dirty="0" smtClean="0"/>
              <a:t>Combinaciones de carga</a:t>
            </a:r>
            <a:endParaRPr lang="es-ES" dirty="0"/>
          </a:p>
        </p:txBody>
      </p:sp>
      <p:sp>
        <p:nvSpPr>
          <p:cNvPr id="3" name="2 Marcador de contenido"/>
          <p:cNvSpPr>
            <a:spLocks noGrp="1"/>
          </p:cNvSpPr>
          <p:nvPr>
            <p:ph idx="1"/>
          </p:nvPr>
        </p:nvSpPr>
        <p:spPr/>
        <p:txBody>
          <a:bodyPr>
            <a:normAutofit/>
          </a:bodyPr>
          <a:lstStyle/>
          <a:p>
            <a:pPr lvl="5"/>
            <a:r>
              <a:rPr lang="es-ES" sz="2400" b="1" dirty="0" smtClean="0">
                <a:solidFill>
                  <a:schemeClr val="accent4">
                    <a:lumMod val="75000"/>
                  </a:schemeClr>
                </a:solidFill>
              </a:rPr>
              <a:t>U = 1.4 D  + 1.7 L  </a:t>
            </a:r>
          </a:p>
          <a:p>
            <a:pPr lvl="5"/>
            <a:r>
              <a:rPr lang="es-ES" sz="2400" b="1" dirty="0" smtClean="0">
                <a:solidFill>
                  <a:schemeClr val="accent4">
                    <a:lumMod val="75000"/>
                  </a:schemeClr>
                </a:solidFill>
              </a:rPr>
              <a:t>U = 0.75 (1.4 D </a:t>
            </a:r>
            <a:r>
              <a:rPr lang="es-ES" sz="2400" b="1" dirty="0">
                <a:solidFill>
                  <a:schemeClr val="accent4">
                    <a:lumMod val="75000"/>
                  </a:schemeClr>
                </a:solidFill>
              </a:rPr>
              <a:t>+</a:t>
            </a:r>
            <a:r>
              <a:rPr lang="es-ES" sz="2400" b="1" dirty="0" smtClean="0">
                <a:solidFill>
                  <a:schemeClr val="accent4">
                    <a:lumMod val="75000"/>
                  </a:schemeClr>
                </a:solidFill>
              </a:rPr>
              <a:t> 1.7 L </a:t>
            </a:r>
            <a:r>
              <a:rPr lang="es-ES" sz="2400" b="1" dirty="0" smtClean="0">
                <a:solidFill>
                  <a:schemeClr val="accent4">
                    <a:lumMod val="75000"/>
                  </a:schemeClr>
                </a:solidFill>
                <a:sym typeface="Symbol"/>
              </a:rPr>
              <a:t> 1.87 E</a:t>
            </a:r>
            <a:r>
              <a:rPr lang="es-ES" sz="2400" b="1" dirty="0" smtClean="0">
                <a:solidFill>
                  <a:schemeClr val="accent4">
                    <a:lumMod val="75000"/>
                  </a:schemeClr>
                </a:solidFill>
              </a:rPr>
              <a:t>)                                     </a:t>
            </a:r>
          </a:p>
          <a:p>
            <a:pPr lvl="5"/>
            <a:r>
              <a:rPr lang="es-ES" sz="2400" b="1" dirty="0" smtClean="0">
                <a:solidFill>
                  <a:schemeClr val="accent4">
                    <a:lumMod val="75000"/>
                  </a:schemeClr>
                </a:solidFill>
              </a:rPr>
              <a:t>U </a:t>
            </a:r>
            <a:r>
              <a:rPr lang="es-ES" sz="2400" b="1" dirty="0">
                <a:solidFill>
                  <a:schemeClr val="accent4">
                    <a:lumMod val="75000"/>
                  </a:schemeClr>
                </a:solidFill>
              </a:rPr>
              <a:t>= </a:t>
            </a:r>
            <a:r>
              <a:rPr lang="es-ES" sz="2400" b="1" dirty="0" smtClean="0">
                <a:solidFill>
                  <a:schemeClr val="accent4">
                    <a:lumMod val="75000"/>
                  </a:schemeClr>
                </a:solidFill>
              </a:rPr>
              <a:t>0.9 D </a:t>
            </a:r>
            <a:r>
              <a:rPr lang="es-ES" sz="2400" b="1" dirty="0" smtClean="0">
                <a:solidFill>
                  <a:schemeClr val="accent4">
                    <a:lumMod val="75000"/>
                  </a:schemeClr>
                </a:solidFill>
                <a:sym typeface="Symbol"/>
              </a:rPr>
              <a:t> 1.43 E</a:t>
            </a:r>
            <a:r>
              <a:rPr lang="es-ES" sz="2400" b="1" dirty="0" smtClean="0">
                <a:solidFill>
                  <a:schemeClr val="accent4">
                    <a:lumMod val="75000"/>
                  </a:schemeClr>
                </a:solidFill>
              </a:rPr>
              <a:t>                    </a:t>
            </a:r>
          </a:p>
          <a:p>
            <a:pPr lvl="5">
              <a:buNone/>
            </a:pPr>
            <a:r>
              <a:rPr lang="es-ES" dirty="0" smtClean="0">
                <a:solidFill>
                  <a:schemeClr val="accent3">
                    <a:lumMod val="75000"/>
                  </a:schemeClr>
                </a:solidFill>
              </a:rPr>
              <a:t>                                                   </a:t>
            </a:r>
          </a:p>
          <a:p>
            <a:pPr>
              <a:buNone/>
            </a:pPr>
            <a:endParaRPr lang="es-ES" sz="2400" dirty="0" smtClean="0"/>
          </a:p>
          <a:p>
            <a:pPr>
              <a:buNone/>
            </a:pPr>
            <a:r>
              <a:rPr lang="es-ES" sz="2400" dirty="0" smtClean="0"/>
              <a:t>Donde:</a:t>
            </a:r>
          </a:p>
          <a:p>
            <a:pPr>
              <a:buNone/>
            </a:pPr>
            <a:r>
              <a:rPr lang="es-ES" sz="2400" dirty="0" smtClean="0"/>
              <a:t>D</a:t>
            </a:r>
            <a:r>
              <a:rPr lang="es-ES" sz="2400" dirty="0"/>
              <a:t>: Carga muerta.</a:t>
            </a:r>
          </a:p>
          <a:p>
            <a:pPr>
              <a:buNone/>
            </a:pPr>
            <a:r>
              <a:rPr lang="es-ES" sz="2400" dirty="0"/>
              <a:t>L: Carga viva.</a:t>
            </a:r>
          </a:p>
          <a:p>
            <a:pPr>
              <a:buNone/>
            </a:pPr>
            <a:r>
              <a:rPr lang="es-ES" sz="2400" dirty="0" smtClean="0"/>
              <a:t>E: Carga sísmica.</a:t>
            </a:r>
            <a:endParaRPr lang="es-ES" sz="2400" dirty="0"/>
          </a:p>
        </p:txBody>
      </p:sp>
      <p:sp>
        <p:nvSpPr>
          <p:cNvPr id="4" name="3 Rectángulo"/>
          <p:cNvSpPr/>
          <p:nvPr/>
        </p:nvSpPr>
        <p:spPr>
          <a:xfrm>
            <a:off x="5004048" y="4437112"/>
            <a:ext cx="295232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ELEMENTOS ESTRUCTURALES EN HORMIGÓN ARMADO</a:t>
            </a:r>
          </a:p>
          <a:p>
            <a:pPr algn="ctr"/>
            <a:endParaRPr lang="es-ES" dirty="0"/>
          </a:p>
          <a:p>
            <a:pPr algn="ctr"/>
            <a:r>
              <a:rPr lang="es-ES" dirty="0" smtClean="0">
                <a:solidFill>
                  <a:srgbClr val="FFFF00"/>
                </a:solidFill>
              </a:rPr>
              <a:t>NORMAS: CEC  Y ACI</a:t>
            </a:r>
            <a:endParaRPr lang="es-ES" dirty="0">
              <a:solidFill>
                <a:srgbClr val="FFFF00"/>
              </a:solidFill>
            </a:endParaRPr>
          </a:p>
        </p:txBody>
      </p:sp>
      <p:cxnSp>
        <p:nvCxnSpPr>
          <p:cNvPr id="8" name="7 Conector angular"/>
          <p:cNvCxnSpPr>
            <a:stCxn id="4" idx="1"/>
          </p:cNvCxnSpPr>
          <p:nvPr/>
        </p:nvCxnSpPr>
        <p:spPr>
          <a:xfrm rot="10800000">
            <a:off x="4139952" y="2996952"/>
            <a:ext cx="864096" cy="2016224"/>
          </a:xfrm>
          <a:prstGeom prst="bentConnector2">
            <a:avLst/>
          </a:prstGeom>
          <a:ln>
            <a:solidFill>
              <a:schemeClr val="accent4">
                <a:lumMod val="50000"/>
              </a:schemeClr>
            </a:solidFill>
            <a:tailEnd type="arrow"/>
          </a:ln>
          <a:effectLst>
            <a:glow rad="63500">
              <a:schemeClr val="bg2">
                <a:lumMod val="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
                                        <p:tgtEl>
                                          <p:spTgt spid="3">
                                            <p:txEl>
                                              <p:pRg st="0" end="0"/>
                                            </p:txEl>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
                                        <p:tgtEl>
                                          <p:spTgt spid="3">
                                            <p:txEl>
                                              <p:pRg st="1" end="1"/>
                                            </p:tx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
                                        <p:tgtEl>
                                          <p:spTgt spid="3">
                                            <p:txEl>
                                              <p:pRg st="2" end="2"/>
                                            </p:txEl>
                                          </p:spTgt>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10" fill="hold"/>
                                        <p:tgtEl>
                                          <p:spTgt spid="3">
                                            <p:txEl>
                                              <p:pRg st="5" end="5"/>
                                            </p:txEl>
                                          </p:spTgt>
                                        </p:tgtEl>
                                        <p:attrNameLst>
                                          <p:attrName>ppt_h</p:attrName>
                                        </p:attrNameLst>
                                      </p:cBhvr>
                                      <p:tavLst>
                                        <p:tav tm="0">
                                          <p:val>
                                            <p:fltVal val="0"/>
                                          </p:val>
                                        </p:tav>
                                        <p:tav tm="100000">
                                          <p:val>
                                            <p:strVal val="#ppt_h"/>
                                          </p:val>
                                        </p:tav>
                                      </p:tavLst>
                                    </p:anim>
                                    <p:anim calcmode="lin" valueType="num">
                                      <p:cBhvr>
                                        <p:cTn id="42" dur="1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3" dur="1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10" fill="hold"/>
                                        <p:tgtEl>
                                          <p:spTgt spid="3">
                                            <p:txEl>
                                              <p:pRg st="6" end="6"/>
                                            </p:txEl>
                                          </p:spTgt>
                                        </p:tgtEl>
                                        <p:attrNameLst>
                                          <p:attrName>ppt_h</p:attrName>
                                        </p:attrNameLst>
                                      </p:cBhvr>
                                      <p:tavLst>
                                        <p:tav tm="0">
                                          <p:val>
                                            <p:fltVal val="0"/>
                                          </p:val>
                                        </p:tav>
                                        <p:tav tm="100000">
                                          <p:val>
                                            <p:strVal val="#ppt_h"/>
                                          </p:val>
                                        </p:tav>
                                      </p:tavLst>
                                    </p:anim>
                                    <p:anim calcmode="lin" valueType="num">
                                      <p:cBhvr>
                                        <p:cTn id="50" dur="1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1" dur="1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10" fill="hold"/>
                                        <p:tgtEl>
                                          <p:spTgt spid="3">
                                            <p:txEl>
                                              <p:pRg st="7" end="7"/>
                                            </p:txEl>
                                          </p:spTgt>
                                        </p:tgtEl>
                                        <p:attrNameLst>
                                          <p:attrName>ppt_h</p:attrName>
                                        </p:attrNameLst>
                                      </p:cBhvr>
                                      <p:tavLst>
                                        <p:tav tm="0">
                                          <p:val>
                                            <p:fltVal val="0"/>
                                          </p:val>
                                        </p:tav>
                                        <p:tav tm="100000">
                                          <p:val>
                                            <p:strVal val="#ppt_h"/>
                                          </p:val>
                                        </p:tav>
                                      </p:tavLst>
                                    </p:anim>
                                    <p:anim calcmode="lin" valueType="num">
                                      <p:cBhvr>
                                        <p:cTn id="58" dur="1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9" dur="10"/>
                                        <p:tgtEl>
                                          <p:spTgt spid="3">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p:cTn id="64" dur="10" fill="hold"/>
                                        <p:tgtEl>
                                          <p:spTgt spid="3">
                                            <p:txEl>
                                              <p:pRg st="8" end="8"/>
                                            </p:txEl>
                                          </p:spTgt>
                                        </p:tgtEl>
                                        <p:attrNameLst>
                                          <p:attrName>ppt_w</p:attrName>
                                        </p:attrNameLst>
                                      </p:cBhvr>
                                      <p:tavLst>
                                        <p:tav tm="0">
                                          <p:val>
                                            <p:fltVal val="0"/>
                                          </p:val>
                                        </p:tav>
                                        <p:tav tm="100000">
                                          <p:val>
                                            <p:strVal val="#ppt_w"/>
                                          </p:val>
                                        </p:tav>
                                      </p:tavLst>
                                    </p:anim>
                                    <p:anim calcmode="lin" valueType="num">
                                      <p:cBhvr>
                                        <p:cTn id="65" dur="10" fill="hold"/>
                                        <p:tgtEl>
                                          <p:spTgt spid="3">
                                            <p:txEl>
                                              <p:pRg st="8" end="8"/>
                                            </p:txEl>
                                          </p:spTgt>
                                        </p:tgtEl>
                                        <p:attrNameLst>
                                          <p:attrName>ppt_h</p:attrName>
                                        </p:attrNameLst>
                                      </p:cBhvr>
                                      <p:tavLst>
                                        <p:tav tm="0">
                                          <p:val>
                                            <p:fltVal val="0"/>
                                          </p:val>
                                        </p:tav>
                                        <p:tav tm="100000">
                                          <p:val>
                                            <p:strVal val="#ppt_h"/>
                                          </p:val>
                                        </p:tav>
                                      </p:tavLst>
                                    </p:anim>
                                    <p:anim calcmode="lin" valueType="num">
                                      <p:cBhvr>
                                        <p:cTn id="66" dur="1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7" dur="10"/>
                                        <p:tgtEl>
                                          <p:spTgt spid="3">
                                            <p:txEl>
                                              <p:pRg st="8" end="8"/>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250" fill="hold"/>
                                        <p:tgtEl>
                                          <p:spTgt spid="8"/>
                                        </p:tgtEl>
                                        <p:attrNameLst>
                                          <p:attrName>ppt_w</p:attrName>
                                        </p:attrNameLst>
                                      </p:cBhvr>
                                      <p:tavLst>
                                        <p:tav tm="0">
                                          <p:val>
                                            <p:fltVal val="0"/>
                                          </p:val>
                                        </p:tav>
                                        <p:tav tm="100000">
                                          <p:val>
                                            <p:strVal val="#ppt_w"/>
                                          </p:val>
                                        </p:tav>
                                      </p:tavLst>
                                    </p:anim>
                                    <p:anim calcmode="lin" valueType="num">
                                      <p:cBhvr>
                                        <p:cTn id="71" dur="250" fill="hold"/>
                                        <p:tgtEl>
                                          <p:spTgt spid="8"/>
                                        </p:tgtEl>
                                        <p:attrNameLst>
                                          <p:attrName>ppt_h</p:attrName>
                                        </p:attrNameLst>
                                      </p:cBhvr>
                                      <p:tavLst>
                                        <p:tav tm="0">
                                          <p:val>
                                            <p:fltVal val="0"/>
                                          </p:val>
                                        </p:tav>
                                        <p:tav tm="100000">
                                          <p:val>
                                            <p:strVal val="#ppt_h"/>
                                          </p:val>
                                        </p:tav>
                                      </p:tavLst>
                                    </p:anim>
                                    <p:anim calcmode="lin" valueType="num">
                                      <p:cBhvr>
                                        <p:cTn id="72" dur="250" fill="hold"/>
                                        <p:tgtEl>
                                          <p:spTgt spid="8"/>
                                        </p:tgtEl>
                                        <p:attrNameLst>
                                          <p:attrName>style.rotation</p:attrName>
                                        </p:attrNameLst>
                                      </p:cBhvr>
                                      <p:tavLst>
                                        <p:tav tm="0">
                                          <p:val>
                                            <p:fltVal val="90"/>
                                          </p:val>
                                        </p:tav>
                                        <p:tav tm="100000">
                                          <p:val>
                                            <p:fltVal val="0"/>
                                          </p:val>
                                        </p:tav>
                                      </p:tavLst>
                                    </p:anim>
                                    <p:animEffect transition="in" filter="fade">
                                      <p:cBhvr>
                                        <p:cTn id="73" dur="250"/>
                                        <p:tgtEl>
                                          <p:spTgt spid="8"/>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p:cTn id="76" dur="250" fill="hold"/>
                                        <p:tgtEl>
                                          <p:spTgt spid="4"/>
                                        </p:tgtEl>
                                        <p:attrNameLst>
                                          <p:attrName>ppt_w</p:attrName>
                                        </p:attrNameLst>
                                      </p:cBhvr>
                                      <p:tavLst>
                                        <p:tav tm="0">
                                          <p:val>
                                            <p:fltVal val="0"/>
                                          </p:val>
                                        </p:tav>
                                        <p:tav tm="100000">
                                          <p:val>
                                            <p:strVal val="#ppt_w"/>
                                          </p:val>
                                        </p:tav>
                                      </p:tavLst>
                                    </p:anim>
                                    <p:anim calcmode="lin" valueType="num">
                                      <p:cBhvr>
                                        <p:cTn id="77" dur="250" fill="hold"/>
                                        <p:tgtEl>
                                          <p:spTgt spid="4"/>
                                        </p:tgtEl>
                                        <p:attrNameLst>
                                          <p:attrName>ppt_h</p:attrName>
                                        </p:attrNameLst>
                                      </p:cBhvr>
                                      <p:tavLst>
                                        <p:tav tm="0">
                                          <p:val>
                                            <p:fltVal val="0"/>
                                          </p:val>
                                        </p:tav>
                                        <p:tav tm="100000">
                                          <p:val>
                                            <p:strVal val="#ppt_h"/>
                                          </p:val>
                                        </p:tav>
                                      </p:tavLst>
                                    </p:anim>
                                    <p:anim calcmode="lin" valueType="num">
                                      <p:cBhvr>
                                        <p:cTn id="78" dur="250" fill="hold"/>
                                        <p:tgtEl>
                                          <p:spTgt spid="4"/>
                                        </p:tgtEl>
                                        <p:attrNameLst>
                                          <p:attrName>style.rotation</p:attrName>
                                        </p:attrNameLst>
                                      </p:cBhvr>
                                      <p:tavLst>
                                        <p:tav tm="0">
                                          <p:val>
                                            <p:fltVal val="90"/>
                                          </p:val>
                                        </p:tav>
                                        <p:tav tm="100000">
                                          <p:val>
                                            <p:fltVal val="0"/>
                                          </p:val>
                                        </p:tav>
                                      </p:tavLst>
                                    </p:anim>
                                    <p:animEffect transition="in" filter="fade">
                                      <p:cBhvr>
                                        <p:cTn id="7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81024276"/>
              </p:ext>
            </p:extLst>
          </p:nvPr>
        </p:nvGraphicFramePr>
        <p:xfrm>
          <a:off x="683568" y="1340768"/>
          <a:ext cx="9144000"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Título"/>
          <p:cNvSpPr>
            <a:spLocks noGrp="1"/>
          </p:cNvSpPr>
          <p:nvPr>
            <p:ph type="title"/>
          </p:nvPr>
        </p:nvSpPr>
        <p:spPr>
          <a:xfrm>
            <a:off x="323528" y="195615"/>
            <a:ext cx="8229600" cy="1143000"/>
          </a:xfrm>
        </p:spPr>
        <p:txBody>
          <a:bodyPr>
            <a:normAutofit fontScale="90000"/>
          </a:bodyPr>
          <a:lstStyle/>
          <a:p>
            <a:r>
              <a:rPr lang="es-ES" b="1" spc="180" dirty="0" smtClean="0"/>
              <a:t>Diseño de un elemento metálico</a:t>
            </a:r>
            <a:endParaRPr lang="es-ES" b="1" spc="180" dirty="0"/>
          </a:p>
        </p:txBody>
      </p:sp>
      <p:pic>
        <p:nvPicPr>
          <p:cNvPr id="4" name="3 Imagen">
            <a:hlinkClick r:id="rId9" action="ppaction://hlinkfile"/>
          </p:cNvPr>
          <p:cNvPicPr/>
          <p:nvPr/>
        </p:nvPicPr>
        <p:blipFill>
          <a:blip r:embed="rId10" cstate="print"/>
          <a:srcRect l="19937" t="12929" r="3267"/>
          <a:stretch>
            <a:fillRect/>
          </a:stretch>
        </p:blipFill>
        <p:spPr bwMode="auto">
          <a:xfrm>
            <a:off x="4067944" y="3284984"/>
            <a:ext cx="2376264" cy="2088232"/>
          </a:xfrm>
          <a:prstGeom prst="rect">
            <a:avLst/>
          </a:prstGeom>
          <a:noFill/>
          <a:ln w="12700" cmpd="sng">
            <a:solidFill>
              <a:schemeClr val="bg1"/>
            </a:solidFill>
            <a:prstDash val="solid"/>
            <a:miter lim="800000"/>
            <a:headEnd/>
            <a:tailEnd/>
          </a:ln>
          <a:effectLst/>
        </p:spPr>
      </p:pic>
      <p:graphicFrame>
        <p:nvGraphicFramePr>
          <p:cNvPr id="1026" name="Object 2"/>
          <p:cNvGraphicFramePr>
            <a:graphicFrameLocks noChangeAspect="1"/>
          </p:cNvGraphicFramePr>
          <p:nvPr/>
        </p:nvGraphicFramePr>
        <p:xfrm>
          <a:off x="251520" y="1340768"/>
          <a:ext cx="4752528" cy="1584176"/>
        </p:xfrm>
        <a:graphic>
          <a:graphicData uri="http://schemas.openxmlformats.org/presentationml/2006/ole">
            <mc:AlternateContent xmlns:mc="http://schemas.openxmlformats.org/markup-compatibility/2006">
              <mc:Choice xmlns:v="urn:schemas-microsoft-com:vml" Requires="v">
                <p:oleObj spid="_x0000_s1067" name="Ecuación" r:id="rId11" imgW="4267200" imgH="1181100" progId="Equation.3">
                  <p:embed/>
                </p:oleObj>
              </mc:Choice>
              <mc:Fallback>
                <p:oleObj name="Ecuación" r:id="rId11" imgW="4267200" imgH="1181100" progId="Equation.3">
                  <p:embed/>
                  <p:pic>
                    <p:nvPicPr>
                      <p:cNvPr id="0"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520" y="1340768"/>
                        <a:ext cx="4752528" cy="1584176"/>
                      </a:xfrm>
                      <a:prstGeom prst="rect">
                        <a:avLst/>
                      </a:prstGeom>
                      <a:solidFill>
                        <a:srgbClr val="CCFFCC"/>
                      </a:solidFill>
                    </p:spPr>
                  </p:pic>
                </p:oleObj>
              </mc:Fallback>
            </mc:AlternateContent>
          </a:graphicData>
        </a:graphic>
      </p:graphicFrame>
      <p:cxnSp>
        <p:nvCxnSpPr>
          <p:cNvPr id="8" name="7 Conector recto de flecha"/>
          <p:cNvCxnSpPr/>
          <p:nvPr/>
        </p:nvCxnSpPr>
        <p:spPr>
          <a:xfrm flipV="1">
            <a:off x="2555776" y="2930826"/>
            <a:ext cx="0" cy="432048"/>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3" name="click.wav"/>
          </p:stSnd>
        </p:sndAc>
      </p:transition>
    </mc:Choice>
    <mc:Fallback xmlns="">
      <p:transition spd="slow">
        <p:fade/>
        <p:sndAc>
          <p:stSnd>
            <p:snd r:embed="rId1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95615"/>
            <a:ext cx="8229600" cy="1143000"/>
          </a:xfrm>
        </p:spPr>
        <p:txBody>
          <a:bodyPr>
            <a:normAutofit fontScale="90000"/>
          </a:bodyPr>
          <a:lstStyle/>
          <a:p>
            <a:r>
              <a:rPr lang="es-ES" b="1" spc="180" dirty="0" smtClean="0"/>
              <a:t>Losa maciza de hormigón armado</a:t>
            </a:r>
            <a:endParaRPr lang="es-ES" b="1" spc="180" dirty="0"/>
          </a:p>
        </p:txBody>
      </p:sp>
      <p:pic>
        <p:nvPicPr>
          <p:cNvPr id="4" name="3 Imagen">
            <a:hlinkClick r:id="rId4" action="ppaction://hlinkfile"/>
          </p:cNvPr>
          <p:cNvPicPr/>
          <p:nvPr/>
        </p:nvPicPr>
        <p:blipFill>
          <a:blip r:embed="rId5" cstate="print"/>
          <a:srcRect l="4591" r="1077"/>
          <a:stretch>
            <a:fillRect/>
          </a:stretch>
        </p:blipFill>
        <p:spPr bwMode="auto">
          <a:xfrm>
            <a:off x="1907704" y="1205225"/>
            <a:ext cx="3657330" cy="3023390"/>
          </a:xfrm>
          <a:prstGeom prst="rect">
            <a:avLst/>
          </a:prstGeom>
          <a:noFill/>
          <a:ln w="12700" cmpd="sng">
            <a:solidFill>
              <a:schemeClr val="bg1"/>
            </a:solidFill>
            <a:prstDash val="solid"/>
            <a:miter lim="800000"/>
            <a:headEnd/>
            <a:tailEnd/>
          </a:ln>
          <a:effectLst/>
        </p:spPr>
      </p:pic>
      <p:pic>
        <p:nvPicPr>
          <p:cNvPr id="5" name="4 Imagen"/>
          <p:cNvPicPr/>
          <p:nvPr/>
        </p:nvPicPr>
        <p:blipFill>
          <a:blip r:embed="rId6" cstate="print"/>
          <a:srcRect/>
          <a:stretch>
            <a:fillRect/>
          </a:stretch>
        </p:blipFill>
        <p:spPr bwMode="auto">
          <a:xfrm>
            <a:off x="179512" y="4509120"/>
            <a:ext cx="5616624" cy="1656184"/>
          </a:xfrm>
          <a:prstGeom prst="rect">
            <a:avLst/>
          </a:prstGeom>
          <a:noFill/>
          <a:ln w="12700">
            <a:solidFill>
              <a:schemeClr val="bg1"/>
            </a:solidFill>
            <a:prstDash val="solid"/>
            <a:miter lim="800000"/>
            <a:headEnd/>
            <a:tailEnd/>
          </a:ln>
          <a:effectLst/>
        </p:spPr>
      </p:pic>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49" name="Object 1"/>
          <p:cNvGraphicFramePr>
            <a:graphicFrameLocks noChangeAspect="1"/>
          </p:cNvGraphicFramePr>
          <p:nvPr/>
        </p:nvGraphicFramePr>
        <p:xfrm>
          <a:off x="6156176" y="4869160"/>
          <a:ext cx="2705100" cy="809625"/>
        </p:xfrm>
        <a:graphic>
          <a:graphicData uri="http://schemas.openxmlformats.org/presentationml/2006/ole">
            <mc:AlternateContent xmlns:mc="http://schemas.openxmlformats.org/markup-compatibility/2006">
              <mc:Choice xmlns:v="urn:schemas-microsoft-com:vml" Requires="v">
                <p:oleObj spid="_x0000_s2165" name="Ecuación" r:id="rId7" imgW="2921000" imgH="850900" progId="Equation.3">
                  <p:embed/>
                </p:oleObj>
              </mc:Choice>
              <mc:Fallback>
                <p:oleObj name="Ecuación" r:id="rId7" imgW="2921000" imgH="850900" progId="Equation.3">
                  <p:embed/>
                  <p:pic>
                    <p:nvPicPr>
                      <p:cNvPr id="0"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4869160"/>
                        <a:ext cx="27051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51" name="Object 3"/>
          <p:cNvGraphicFramePr>
            <a:graphicFrameLocks noChangeAspect="1"/>
          </p:cNvGraphicFramePr>
          <p:nvPr/>
        </p:nvGraphicFramePr>
        <p:xfrm>
          <a:off x="6084168" y="5805264"/>
          <a:ext cx="2860835" cy="792088"/>
        </p:xfrm>
        <a:graphic>
          <a:graphicData uri="http://schemas.openxmlformats.org/presentationml/2006/ole">
            <mc:AlternateContent xmlns:mc="http://schemas.openxmlformats.org/markup-compatibility/2006">
              <mc:Choice xmlns:v="urn:schemas-microsoft-com:vml" Requires="v">
                <p:oleObj spid="_x0000_s2166" name="Ecuación" r:id="rId9" imgW="3086100" imgH="825500" progId="Equation.3">
                  <p:embed/>
                </p:oleObj>
              </mc:Choice>
              <mc:Fallback>
                <p:oleObj name="Ecuación" r:id="rId9" imgW="3086100" imgH="825500" progId="Equation.3">
                  <p:embed/>
                  <p:pic>
                    <p:nvPicPr>
                      <p:cNvPr id="0" name="Picture 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168" y="5805264"/>
                        <a:ext cx="2860835"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53" name="Object 5"/>
          <p:cNvGraphicFramePr>
            <a:graphicFrameLocks noChangeAspect="1"/>
          </p:cNvGraphicFramePr>
          <p:nvPr/>
        </p:nvGraphicFramePr>
        <p:xfrm>
          <a:off x="6156176" y="4149080"/>
          <a:ext cx="1533525" cy="466725"/>
        </p:xfrm>
        <a:graphic>
          <a:graphicData uri="http://schemas.openxmlformats.org/presentationml/2006/ole">
            <mc:AlternateContent xmlns:mc="http://schemas.openxmlformats.org/markup-compatibility/2006">
              <mc:Choice xmlns:v="urn:schemas-microsoft-com:vml" Requires="v">
                <p:oleObj spid="_x0000_s2167" name="Ecuación" r:id="rId11" imgW="1676400" imgH="482600" progId="Equation.3">
                  <p:embed/>
                </p:oleObj>
              </mc:Choice>
              <mc:Fallback>
                <p:oleObj name="Ecuación" r:id="rId11" imgW="1676400" imgH="482600" progId="Equation.3">
                  <p:embed/>
                  <p:pic>
                    <p:nvPicPr>
                      <p:cNvPr id="0" name="Picture 7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176" y="4149080"/>
                        <a:ext cx="15335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Abrir llave"/>
          <p:cNvSpPr/>
          <p:nvPr/>
        </p:nvSpPr>
        <p:spPr>
          <a:xfrm>
            <a:off x="5940152" y="4077072"/>
            <a:ext cx="72008" cy="2520280"/>
          </a:xfrm>
          <a:prstGeom prst="lef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5 Rectángulo redondeado">
            <a:hlinkClick r:id="rId13" action="ppaction://hlinkfile"/>
          </p:cNvPr>
          <p:cNvSpPr/>
          <p:nvPr/>
        </p:nvSpPr>
        <p:spPr>
          <a:xfrm>
            <a:off x="6660232" y="2284872"/>
            <a:ext cx="1512168"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Ver modo de vibración</a:t>
            </a:r>
            <a:endParaRPr lang="es-ES" dirty="0"/>
          </a:p>
        </p:txBody>
      </p:sp>
      <p:pic>
        <p:nvPicPr>
          <p:cNvPr id="14" name="Picture 2" descr="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3" name="click.wav"/>
          </p:stSnd>
        </p:sndAc>
      </p:transition>
    </mc:Choice>
    <mc:Fallback xmlns="">
      <p:transition spd="slow">
        <p:fade/>
        <p:sndAc>
          <p:stSnd>
            <p:snd r:embed="rId1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par>
                                <p:cTn id="27" presetID="6" presetClass="entr" presetSubtype="16" fill="hold" nodeType="with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circle(in)">
                                      <p:cBhvr>
                                        <p:cTn id="29" dur="2000"/>
                                        <p:tgtEl>
                                          <p:spTgt spid="2053"/>
                                        </p:tgtEl>
                                      </p:cBhvr>
                                    </p:animEffect>
                                  </p:childTnLst>
                                </p:cTn>
                              </p:par>
                              <p:par>
                                <p:cTn id="30" presetID="6" presetClass="entr" presetSubtype="16" fill="hold" nodeType="withEffect">
                                  <p:stCondLst>
                                    <p:cond delay="0"/>
                                  </p:stCondLst>
                                  <p:childTnLst>
                                    <p:set>
                                      <p:cBhvr>
                                        <p:cTn id="31" dur="1" fill="hold">
                                          <p:stCondLst>
                                            <p:cond delay="0"/>
                                          </p:stCondLst>
                                        </p:cTn>
                                        <p:tgtEl>
                                          <p:spTgt spid="2049"/>
                                        </p:tgtEl>
                                        <p:attrNameLst>
                                          <p:attrName>style.visibility</p:attrName>
                                        </p:attrNameLst>
                                      </p:cBhvr>
                                      <p:to>
                                        <p:strVal val="visible"/>
                                      </p:to>
                                    </p:set>
                                    <p:animEffect transition="in" filter="circle(in)">
                                      <p:cBhvr>
                                        <p:cTn id="32" dur="2000"/>
                                        <p:tgtEl>
                                          <p:spTgt spid="2049"/>
                                        </p:tgtEl>
                                      </p:cBhvr>
                                    </p:animEffect>
                                  </p:childTnLst>
                                </p:cTn>
                              </p:par>
                              <p:par>
                                <p:cTn id="33" presetID="6" presetClass="entr" presetSubtype="16" fill="hold" nodeType="with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196" y="38629"/>
            <a:ext cx="8229600" cy="1143000"/>
          </a:xfrm>
        </p:spPr>
        <p:txBody>
          <a:bodyPr/>
          <a:lstStyle/>
          <a:p>
            <a:r>
              <a:rPr lang="es-ES" b="1" spc="180" dirty="0" smtClean="0"/>
              <a:t>Losa con placa colaborante</a:t>
            </a:r>
            <a:endParaRPr lang="es-ES" b="1" spc="180" dirty="0"/>
          </a:p>
        </p:txBody>
      </p:sp>
      <p:pic>
        <p:nvPicPr>
          <p:cNvPr id="4" name="3 Imagen">
            <a:hlinkClick r:id="rId3" action="ppaction://hlinkfile"/>
          </p:cNvPr>
          <p:cNvPicPr/>
          <p:nvPr/>
        </p:nvPicPr>
        <p:blipFill>
          <a:blip r:embed="rId4" cstate="print"/>
          <a:srcRect l="5128" t="2661" r="2081" b="3828"/>
          <a:stretch>
            <a:fillRect/>
          </a:stretch>
        </p:blipFill>
        <p:spPr bwMode="auto">
          <a:xfrm>
            <a:off x="2051720" y="1196752"/>
            <a:ext cx="4176464" cy="2160240"/>
          </a:xfrm>
          <a:prstGeom prst="rect">
            <a:avLst/>
          </a:prstGeom>
          <a:noFill/>
          <a:ln w="12700">
            <a:solidFill>
              <a:schemeClr val="bg1"/>
            </a:solidFill>
            <a:prstDash val="solid"/>
            <a:miter lim="800000"/>
            <a:headEnd/>
            <a:tailEnd/>
          </a:ln>
          <a:effectLst>
            <a:glow rad="63500">
              <a:schemeClr val="accent2">
                <a:satMod val="175000"/>
                <a:alpha val="40000"/>
              </a:schemeClr>
            </a:glow>
          </a:effectLst>
        </p:spPr>
      </p:pic>
      <p:pic>
        <p:nvPicPr>
          <p:cNvPr id="5" name="4 Imagen"/>
          <p:cNvPicPr/>
          <p:nvPr/>
        </p:nvPicPr>
        <p:blipFill>
          <a:blip r:embed="rId5" cstate="print"/>
          <a:srcRect l="1764" t="2672" r="1691"/>
          <a:stretch>
            <a:fillRect/>
          </a:stretch>
        </p:blipFill>
        <p:spPr bwMode="auto">
          <a:xfrm>
            <a:off x="1691680" y="3501008"/>
            <a:ext cx="5688632" cy="3168352"/>
          </a:xfrm>
          <a:prstGeom prst="rect">
            <a:avLst/>
          </a:prstGeom>
          <a:noFill/>
          <a:ln w="12700">
            <a:solidFill>
              <a:schemeClr val="bg1"/>
            </a:solidFill>
            <a:prstDash val="solid"/>
            <a:miter lim="800000"/>
            <a:headEnd/>
            <a:tailEnd/>
          </a:ln>
          <a:effectLst>
            <a:glow rad="63500">
              <a:schemeClr val="accent2">
                <a:satMod val="175000"/>
                <a:alpha val="40000"/>
              </a:schemeClr>
            </a:glow>
          </a:effectLst>
        </p:spPr>
      </p:pic>
      <p:sp>
        <p:nvSpPr>
          <p:cNvPr id="7" name="6 Rectángulo redondeado">
            <a:hlinkClick r:id="rId6" action="ppaction://hlinkfile"/>
          </p:cNvPr>
          <p:cNvSpPr/>
          <p:nvPr/>
        </p:nvSpPr>
        <p:spPr>
          <a:xfrm>
            <a:off x="6876256" y="1844824"/>
            <a:ext cx="1512168"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Ver modo de vibración</a:t>
            </a:r>
            <a:endParaRPr lang="es-ES" dirty="0"/>
          </a:p>
        </p:txBody>
      </p:sp>
      <p:pic>
        <p:nvPicPr>
          <p:cNvPr id="6" name="Picture 2"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out)">
                                      <p:cBhvr>
                                        <p:cTn id="14" dur="2000"/>
                                        <p:tgtEl>
                                          <p:spTgt spid="4"/>
                                        </p:tgtEl>
                                      </p:cBhvr>
                                    </p:animEffect>
                                  </p:childTnLst>
                                </p:cTn>
                              </p:par>
                              <p:par>
                                <p:cTn id="15" presetID="6" presetClass="entr" presetSubtype="3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out)">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757494" y="-6096206"/>
            <a:ext cx="7629012" cy="1264961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54 conectores</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corte tipo espárrago distribuidos simétricamente en toda la longitud de la cercha metálica 1.</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Título"/>
          <p:cNvSpPr>
            <a:spLocks noGrp="1"/>
          </p:cNvSpPr>
          <p:nvPr>
            <p:ph type="title"/>
          </p:nvPr>
        </p:nvSpPr>
        <p:spPr>
          <a:xfrm>
            <a:off x="251520" y="195615"/>
            <a:ext cx="8229600" cy="1143000"/>
          </a:xfrm>
        </p:spPr>
        <p:txBody>
          <a:bodyPr>
            <a:normAutofit fontScale="90000"/>
          </a:bodyPr>
          <a:lstStyle/>
          <a:p>
            <a:r>
              <a:rPr lang="es-ES" b="1" spc="180" dirty="0" smtClean="0"/>
              <a:t>Conectores de corte</a:t>
            </a:r>
            <a:br>
              <a:rPr lang="es-ES" b="1" spc="180" dirty="0" smtClean="0"/>
            </a:br>
            <a:r>
              <a:rPr lang="es-ES" b="1" spc="180" dirty="0" smtClean="0"/>
              <a:t> (losa maciza)</a:t>
            </a:r>
            <a:endParaRPr lang="es-ES" b="1" spc="180" dirty="0"/>
          </a:p>
        </p:txBody>
      </p:sp>
      <p:pic>
        <p:nvPicPr>
          <p:cNvPr id="24578" name="Picture 2">
            <a:hlinkClick r:id="rId4" action="ppaction://hlinkfile"/>
          </p:cNvPr>
          <p:cNvPicPr>
            <a:picLocks noGrp="1" noChangeAspect="1" noChangeArrowheads="1"/>
          </p:cNvPicPr>
          <p:nvPr>
            <p:ph idx="1"/>
          </p:nvPr>
        </p:nvPicPr>
        <p:blipFill>
          <a:blip r:embed="rId5" cstate="print"/>
          <a:srcRect l="27626" t="18133" r="26732" b="19818"/>
          <a:stretch>
            <a:fillRect/>
          </a:stretch>
        </p:blipFill>
        <p:spPr bwMode="auto">
          <a:xfrm>
            <a:off x="2123728" y="1700808"/>
            <a:ext cx="4896544" cy="3744416"/>
          </a:xfrm>
          <a:prstGeom prst="rect">
            <a:avLst/>
          </a:prstGeom>
          <a:noFill/>
          <a:ln w="12700">
            <a:solidFill>
              <a:schemeClr val="bg1"/>
            </a:solidFill>
            <a:miter lim="800000"/>
            <a:headEnd/>
            <a:tailEnd/>
          </a:ln>
          <a:effectLst>
            <a:glow rad="127000">
              <a:schemeClr val="bg2"/>
            </a:glow>
          </a:effectLst>
        </p:spPr>
      </p:pic>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4579" name="Object 3"/>
          <p:cNvGraphicFramePr>
            <a:graphicFrameLocks noChangeAspect="1"/>
          </p:cNvGraphicFramePr>
          <p:nvPr>
            <p:extLst>
              <p:ext uri="{D42A27DB-BD31-4B8C-83A1-F6EECF244321}">
                <p14:modId xmlns:p14="http://schemas.microsoft.com/office/powerpoint/2010/main" val="2917602964"/>
              </p:ext>
            </p:extLst>
          </p:nvPr>
        </p:nvGraphicFramePr>
        <p:xfrm>
          <a:off x="2663788" y="5589240"/>
          <a:ext cx="3816424" cy="428625"/>
        </p:xfrm>
        <a:graphic>
          <a:graphicData uri="http://schemas.openxmlformats.org/presentationml/2006/ole">
            <mc:AlternateContent xmlns:mc="http://schemas.openxmlformats.org/markup-compatibility/2006">
              <mc:Choice xmlns:v="urn:schemas-microsoft-com:vml" Requires="v">
                <p:oleObj spid="_x0000_s24617" name="Ecuación" r:id="rId6" imgW="3543300" imgH="431800" progId="Equation.3">
                  <p:embed/>
                </p:oleObj>
              </mc:Choice>
              <mc:Fallback>
                <p:oleObj name="Ecuación" r:id="rId6" imgW="3543300" imgH="431800" progId="Equation.3">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3788" y="5589240"/>
                        <a:ext cx="3816424"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3" name="click.wav"/>
          </p:stSnd>
        </p:sndAc>
      </p:transition>
    </mc:Choice>
    <mc:Fallback xmlns="">
      <p:transition spd="slow">
        <p:fade/>
        <p:sndAc>
          <p:stSnd>
            <p:snd r:embed="rId9"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circle(in)">
                                      <p:cBhvr>
                                        <p:cTn id="14" dur="2000"/>
                                        <p:tgtEl>
                                          <p:spTgt spid="24578"/>
                                        </p:tgtEl>
                                      </p:cBhvr>
                                    </p:animEffect>
                                  </p:childTnLst>
                                </p:cTn>
                              </p:par>
                              <p:par>
                                <p:cTn id="15" presetID="6" presetClass="entr" presetSubtype="16" fill="hold" nodeType="with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circle(in)">
                                      <p:cBhvr>
                                        <p:cTn id="17" dur="2000"/>
                                        <p:tgtEl>
                                          <p:spTgt spid="2457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4581"/>
                                        </p:tgtEl>
                                        <p:attrNameLst>
                                          <p:attrName>style.visibility</p:attrName>
                                        </p:attrNameLst>
                                      </p:cBhvr>
                                      <p:to>
                                        <p:strVal val="visible"/>
                                      </p:to>
                                    </p:set>
                                    <p:animEffect transition="in" filter="circle(in)">
                                      <p:cBhvr>
                                        <p:cTn id="20"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ChangeArrowheads="1"/>
          </p:cNvSpPr>
          <p:nvPr/>
        </p:nvSpPr>
        <p:spPr bwMode="auto">
          <a:xfrm>
            <a:off x="1017180" y="-5634541"/>
            <a:ext cx="7109639" cy="117262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C" sz="1200" i="1" u="sng"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18 conectores</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corte tipo espárrago distribuidos simétricamente en toda la longitud de la estructura.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Título"/>
          <p:cNvSpPr>
            <a:spLocks noGrp="1"/>
          </p:cNvSpPr>
          <p:nvPr>
            <p:ph type="title"/>
          </p:nvPr>
        </p:nvSpPr>
        <p:spPr>
          <a:xfrm>
            <a:off x="683568" y="88414"/>
            <a:ext cx="8229600" cy="1143000"/>
          </a:xfrm>
        </p:spPr>
        <p:txBody>
          <a:bodyPr>
            <a:normAutofit fontScale="90000"/>
          </a:bodyPr>
          <a:lstStyle/>
          <a:p>
            <a:r>
              <a:rPr lang="es-ES" sz="3800" b="1" spc="180" dirty="0" smtClean="0"/>
              <a:t>Conectores de corte</a:t>
            </a:r>
            <a:br>
              <a:rPr lang="es-ES" sz="3800" b="1" spc="180" dirty="0" smtClean="0"/>
            </a:br>
            <a:r>
              <a:rPr lang="es-ES" sz="3800" b="1" spc="180" dirty="0" smtClean="0"/>
              <a:t> (placa colaborante)</a:t>
            </a:r>
            <a:endParaRPr lang="es-ES" sz="3800" b="1" spc="180"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 name="Picture 2">
            <a:hlinkClick r:id="rId4" action="ppaction://hlinkfile"/>
          </p:cNvPr>
          <p:cNvPicPr>
            <a:picLocks noChangeAspect="1" noChangeArrowheads="1"/>
          </p:cNvPicPr>
          <p:nvPr/>
        </p:nvPicPr>
        <p:blipFill>
          <a:blip r:embed="rId5" cstate="print"/>
          <a:srcRect l="23519" t="18900" r="15057" b="20201"/>
          <a:stretch>
            <a:fillRect/>
          </a:stretch>
        </p:blipFill>
        <p:spPr bwMode="auto">
          <a:xfrm>
            <a:off x="1979711" y="1412776"/>
            <a:ext cx="5422947" cy="3024336"/>
          </a:xfrm>
          <a:prstGeom prst="rect">
            <a:avLst/>
          </a:prstGeom>
          <a:noFill/>
          <a:ln w="12700">
            <a:solidFill>
              <a:schemeClr val="bg1">
                <a:alpha val="85000"/>
              </a:schemeClr>
            </a:solidFill>
            <a:miter lim="800000"/>
            <a:headEnd/>
            <a:tailEnd/>
          </a:ln>
          <a:effectLst>
            <a:glow rad="63500">
              <a:schemeClr val="accent6">
                <a:lumMod val="50000"/>
                <a:alpha val="40000"/>
              </a:schemeClr>
            </a:glow>
          </a:effectLst>
        </p:spPr>
      </p:pic>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6627" name="Object 3"/>
          <p:cNvGraphicFramePr>
            <a:graphicFrameLocks noChangeAspect="1"/>
          </p:cNvGraphicFramePr>
          <p:nvPr>
            <p:extLst>
              <p:ext uri="{D42A27DB-BD31-4B8C-83A1-F6EECF244321}">
                <p14:modId xmlns:p14="http://schemas.microsoft.com/office/powerpoint/2010/main" val="4118861614"/>
              </p:ext>
            </p:extLst>
          </p:nvPr>
        </p:nvGraphicFramePr>
        <p:xfrm>
          <a:off x="2443283" y="4725144"/>
          <a:ext cx="4495804" cy="576064"/>
        </p:xfrm>
        <a:graphic>
          <a:graphicData uri="http://schemas.openxmlformats.org/presentationml/2006/ole">
            <mc:AlternateContent xmlns:mc="http://schemas.openxmlformats.org/markup-compatibility/2006">
              <mc:Choice xmlns:v="urn:schemas-microsoft-com:vml" Requires="v">
                <p:oleObj spid="_x0000_s26666" name="Ecuación" r:id="rId6" imgW="3378200" imgH="444500" progId="Equation.3">
                  <p:embed/>
                </p:oleObj>
              </mc:Choice>
              <mc:Fallback>
                <p:oleObj name="Ecuación" r:id="rId6" imgW="3378200" imgH="444500" progId="Equation.3">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3283" y="4725144"/>
                        <a:ext cx="4495804"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3" name="click.wav"/>
          </p:stSnd>
        </p:sndAc>
      </p:transition>
    </mc:Choice>
    <mc:Fallback xmlns="">
      <p:transition spd="slow">
        <p:fade/>
        <p:sndAc>
          <p:stSnd>
            <p:snd r:embed="rId9"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6" presetClass="entr" presetSubtype="16" fill="hold" nodeType="with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circle(in)">
                                      <p:cBhvr>
                                        <p:cTn id="17" dur="2000"/>
                                        <p:tgtEl>
                                          <p:spTgt spid="2662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6629"/>
                                        </p:tgtEl>
                                        <p:attrNameLst>
                                          <p:attrName>style.visibility</p:attrName>
                                        </p:attrNameLst>
                                      </p:cBhvr>
                                      <p:to>
                                        <p:strVal val="visible"/>
                                      </p:to>
                                    </p:set>
                                    <p:animEffect transition="in" filter="circle(in)">
                                      <p:cBhvr>
                                        <p:cTn id="20" dur="2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1143000"/>
          </a:xfrm>
        </p:spPr>
        <p:txBody>
          <a:bodyPr>
            <a:normAutofit fontScale="90000"/>
          </a:bodyPr>
          <a:lstStyle/>
          <a:p>
            <a:r>
              <a:rPr lang="es-ES" b="1" spc="180" dirty="0" smtClean="0"/>
              <a:t>Características principales del Nuevo Auditorio</a:t>
            </a:r>
            <a:endParaRPr lang="es-ES" b="1" spc="180" dirty="0"/>
          </a:p>
        </p:txBody>
      </p:sp>
      <p:sp>
        <p:nvSpPr>
          <p:cNvPr id="3" name="2 Marcador de contenido"/>
          <p:cNvSpPr>
            <a:spLocks noGrp="1"/>
          </p:cNvSpPr>
          <p:nvPr>
            <p:ph idx="1"/>
          </p:nvPr>
        </p:nvSpPr>
        <p:spPr/>
        <p:txBody>
          <a:bodyPr>
            <a:normAutofit fontScale="70000" lnSpcReduction="20000"/>
          </a:bodyPr>
          <a:lstStyle/>
          <a:p>
            <a:pPr algn="just">
              <a:buClr>
                <a:srgbClr val="003300"/>
              </a:buClr>
              <a:buFont typeface="Wingdings" pitchFamily="2" charset="2"/>
              <a:buChar char="Ø"/>
            </a:pPr>
            <a:r>
              <a:rPr lang="es-ES" b="1" dirty="0" smtClean="0">
                <a:solidFill>
                  <a:schemeClr val="bg1"/>
                </a:solidFill>
              </a:rPr>
              <a:t>Área aproximada de construcción 5000 m</a:t>
            </a:r>
            <a:r>
              <a:rPr lang="es-ES" b="1" baseline="30000" dirty="0" smtClean="0">
                <a:solidFill>
                  <a:schemeClr val="bg1"/>
                </a:solidFill>
              </a:rPr>
              <a:t>2</a:t>
            </a:r>
          </a:p>
          <a:p>
            <a:pPr algn="just">
              <a:buClr>
                <a:srgbClr val="003300"/>
              </a:buClr>
              <a:buFont typeface="Wingdings" pitchFamily="2" charset="2"/>
              <a:buChar char="Ø"/>
            </a:pPr>
            <a:endParaRPr lang="es-ES" b="1" baseline="30000" dirty="0" smtClean="0">
              <a:solidFill>
                <a:schemeClr val="bg1"/>
              </a:solidFill>
            </a:endParaRPr>
          </a:p>
          <a:p>
            <a:pPr algn="just">
              <a:buClr>
                <a:srgbClr val="003300"/>
              </a:buClr>
              <a:buFont typeface="Wingdings" pitchFamily="2" charset="2"/>
              <a:buChar char="Ø"/>
            </a:pPr>
            <a:r>
              <a:rPr lang="es-ES" b="1" dirty="0" smtClean="0">
                <a:solidFill>
                  <a:schemeClr val="bg1"/>
                </a:solidFill>
              </a:rPr>
              <a:t>Área abierta aproximada de 1000 m</a:t>
            </a:r>
            <a:r>
              <a:rPr lang="es-ES" b="1" baseline="30000" dirty="0" smtClean="0">
                <a:solidFill>
                  <a:schemeClr val="bg1"/>
                </a:solidFill>
              </a:rPr>
              <a:t>2</a:t>
            </a:r>
          </a:p>
          <a:p>
            <a:pPr algn="just">
              <a:buClr>
                <a:srgbClr val="003300"/>
              </a:buClr>
              <a:buFont typeface="Wingdings" pitchFamily="2" charset="2"/>
              <a:buChar char="Ø"/>
            </a:pPr>
            <a:endParaRPr lang="es-ES" b="1" baseline="30000" dirty="0" smtClean="0">
              <a:solidFill>
                <a:schemeClr val="bg1"/>
              </a:solidFill>
            </a:endParaRPr>
          </a:p>
          <a:p>
            <a:pPr algn="just">
              <a:buClr>
                <a:srgbClr val="003300"/>
              </a:buClr>
              <a:buFont typeface="Wingdings" pitchFamily="2" charset="2"/>
              <a:buChar char="Ø"/>
            </a:pPr>
            <a:r>
              <a:rPr lang="es-ES" b="1" dirty="0" smtClean="0">
                <a:solidFill>
                  <a:schemeClr val="bg1"/>
                </a:solidFill>
              </a:rPr>
              <a:t>Auditorio suficiente para albergar 1300 personas distribuidos en 2 plateas. Platea alta 400 personas y platea baja (graderíos) 900 personas.</a:t>
            </a:r>
          </a:p>
          <a:p>
            <a:pPr algn="just">
              <a:buClr>
                <a:srgbClr val="003300"/>
              </a:buClr>
              <a:buFont typeface="Wingdings" pitchFamily="2" charset="2"/>
              <a:buChar char="Ø"/>
            </a:pPr>
            <a:endParaRPr lang="es-ES" b="1" dirty="0" smtClean="0">
              <a:solidFill>
                <a:schemeClr val="bg1"/>
              </a:solidFill>
            </a:endParaRPr>
          </a:p>
          <a:p>
            <a:pPr algn="just">
              <a:buClr>
                <a:srgbClr val="003300"/>
              </a:buClr>
              <a:buFont typeface="Wingdings" pitchFamily="2" charset="2"/>
              <a:buChar char="Ø"/>
            </a:pPr>
            <a:r>
              <a:rPr lang="es-ES" b="1" dirty="0" smtClean="0">
                <a:solidFill>
                  <a:schemeClr val="bg1"/>
                </a:solidFill>
              </a:rPr>
              <a:t>Contará con aulas de uso comunitario, salas de uso múltiple, cafeterías y salas de exhibición.</a:t>
            </a:r>
          </a:p>
          <a:p>
            <a:pPr algn="just">
              <a:buClr>
                <a:srgbClr val="003300"/>
              </a:buClr>
              <a:buFont typeface="Wingdings" pitchFamily="2" charset="2"/>
              <a:buChar char="Ø"/>
            </a:pPr>
            <a:endParaRPr lang="es-ES" b="1" dirty="0" smtClean="0">
              <a:solidFill>
                <a:schemeClr val="bg1"/>
              </a:solidFill>
            </a:endParaRPr>
          </a:p>
          <a:p>
            <a:pPr algn="just">
              <a:buClr>
                <a:srgbClr val="003300"/>
              </a:buClr>
              <a:buFont typeface="Wingdings" pitchFamily="2" charset="2"/>
              <a:buChar char="Ø"/>
            </a:pPr>
            <a:r>
              <a:rPr lang="es-ES" b="1" dirty="0" smtClean="0">
                <a:solidFill>
                  <a:schemeClr val="bg1"/>
                </a:solidFill>
              </a:rPr>
              <a:t>Espacio para albergar 130 parqueaderos, además de 1500 estacionamientos distribuidos alrededor de todo el campus Sangolquí de la ESPE.</a:t>
            </a:r>
          </a:p>
          <a:p>
            <a:pPr algn="just">
              <a:buClr>
                <a:srgbClr val="003300"/>
              </a:buClr>
              <a:buFont typeface="Wingdings" pitchFamily="2" charset="2"/>
              <a:buChar char="Ø"/>
            </a:pPr>
            <a:endParaRPr lang="es-ES" dirty="0"/>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207921"/>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spc="190" dirty="0" smtClean="0"/>
              <a:t>Placa de asiento</a:t>
            </a:r>
            <a:endParaRPr lang="es-ES" b="1" spc="190" dirty="0"/>
          </a:p>
        </p:txBody>
      </p:sp>
      <p:pic>
        <p:nvPicPr>
          <p:cNvPr id="4" name="3 Imagen">
            <a:hlinkClick r:id="rId3" action="ppaction://hlinkfile"/>
          </p:cNvPr>
          <p:cNvPicPr/>
          <p:nvPr/>
        </p:nvPicPr>
        <p:blipFill>
          <a:blip r:embed="rId4" cstate="print"/>
          <a:srcRect l="3662"/>
          <a:stretch>
            <a:fillRect/>
          </a:stretch>
        </p:blipFill>
        <p:spPr bwMode="auto">
          <a:xfrm>
            <a:off x="304347" y="1412776"/>
            <a:ext cx="3456384" cy="2520280"/>
          </a:xfrm>
          <a:prstGeom prst="rect">
            <a:avLst/>
          </a:prstGeom>
          <a:noFill/>
          <a:ln w="12700" cmpd="sng">
            <a:solidFill>
              <a:schemeClr val="bg1"/>
            </a:solidFill>
            <a:prstDash val="solid"/>
            <a:miter lim="800000"/>
            <a:headEnd/>
            <a:tailEnd/>
          </a:ln>
          <a:effectLst>
            <a:glow rad="139700">
              <a:schemeClr val="accent3">
                <a:alpha val="40000"/>
              </a:schemeClr>
            </a:glow>
          </a:effectLst>
        </p:spPr>
      </p:pic>
      <p:graphicFrame>
        <p:nvGraphicFramePr>
          <p:cNvPr id="5" name="4 Tabla"/>
          <p:cNvGraphicFramePr>
            <a:graphicFrameLocks noGrp="1"/>
          </p:cNvGraphicFramePr>
          <p:nvPr>
            <p:extLst>
              <p:ext uri="{D42A27DB-BD31-4B8C-83A1-F6EECF244321}">
                <p14:modId xmlns:p14="http://schemas.microsoft.com/office/powerpoint/2010/main" val="858270944"/>
              </p:ext>
            </p:extLst>
          </p:nvPr>
        </p:nvGraphicFramePr>
        <p:xfrm>
          <a:off x="4260440" y="1952836"/>
          <a:ext cx="4464496" cy="1440160"/>
        </p:xfrm>
        <a:graphic>
          <a:graphicData uri="http://schemas.openxmlformats.org/drawingml/2006/table">
            <a:tbl>
              <a:tblPr/>
              <a:tblGrid>
                <a:gridCol w="2126334"/>
                <a:gridCol w="2338162"/>
              </a:tblGrid>
              <a:tr h="360040">
                <a:tc gridSpan="2">
                  <a:txBody>
                    <a:bodyPr/>
                    <a:lstStyle/>
                    <a:p>
                      <a:pPr algn="ctr">
                        <a:lnSpc>
                          <a:spcPct val="150000"/>
                        </a:lnSpc>
                        <a:spcBef>
                          <a:spcPts val="600"/>
                        </a:spcBef>
                        <a:spcAft>
                          <a:spcPts val="0"/>
                        </a:spcAft>
                      </a:pPr>
                      <a:r>
                        <a:rPr lang="es-ES" sz="1200" b="1" dirty="0">
                          <a:solidFill>
                            <a:schemeClr val="accent3">
                              <a:lumMod val="75000"/>
                            </a:schemeClr>
                          </a:solidFill>
                          <a:latin typeface="Times New Roman"/>
                          <a:ea typeface="Times New Roman"/>
                          <a:cs typeface="Times New Roman"/>
                        </a:rPr>
                        <a:t>Dimensiones de la placa de asiento</a:t>
                      </a:r>
                      <a:endParaRPr lang="es-ES" sz="1200" dirty="0">
                        <a:solidFill>
                          <a:schemeClr val="accent3">
                            <a:lumMod val="75000"/>
                          </a:schemeClr>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s-ES"/>
                    </a:p>
                  </a:txBody>
                  <a:tcPr/>
                </a:tc>
              </a:tr>
              <a:tr h="360040">
                <a:tc>
                  <a:txBody>
                    <a:bodyPr/>
                    <a:lstStyle/>
                    <a:p>
                      <a:pPr algn="ctr">
                        <a:lnSpc>
                          <a:spcPct val="150000"/>
                        </a:lnSpc>
                        <a:spcBef>
                          <a:spcPts val="600"/>
                        </a:spcBef>
                        <a:spcAft>
                          <a:spcPts val="0"/>
                        </a:spcAft>
                      </a:pPr>
                      <a:r>
                        <a:rPr lang="es-ES" sz="1200">
                          <a:latin typeface="Times New Roman"/>
                          <a:ea typeface="Times New Roman"/>
                          <a:cs typeface="Times New Roman"/>
                        </a:rPr>
                        <a:t>Lado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dirty="0" smtClean="0">
                          <a:latin typeface="Times New Roman"/>
                          <a:ea typeface="Times New Roman"/>
                          <a:cs typeface="Times New Roman"/>
                        </a:rPr>
                        <a:t>118.43 </a:t>
                      </a:r>
                      <a:r>
                        <a:rPr lang="es-ES" sz="1000" dirty="0" smtClean="0">
                          <a:latin typeface="Times New Roman"/>
                          <a:ea typeface="Times New Roman"/>
                          <a:cs typeface="Times New Roman"/>
                        </a:rPr>
                        <a:t>[cm]</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lnSpc>
                          <a:spcPct val="150000"/>
                        </a:lnSpc>
                        <a:spcBef>
                          <a:spcPts val="600"/>
                        </a:spcBef>
                        <a:spcAft>
                          <a:spcPts val="0"/>
                        </a:spcAft>
                      </a:pPr>
                      <a:r>
                        <a:rPr lang="es-ES" sz="1200">
                          <a:latin typeface="Times New Roman"/>
                          <a:ea typeface="Times New Roman"/>
                          <a:cs typeface="Times New Roman"/>
                        </a:rPr>
                        <a:t>Lado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dirty="0" smtClean="0">
                          <a:latin typeface="Times New Roman"/>
                          <a:ea typeface="Times New Roman"/>
                          <a:cs typeface="Times New Roman"/>
                        </a:rPr>
                        <a:t>40.00 </a:t>
                      </a:r>
                      <a:r>
                        <a:rPr lang="es-ES" sz="1000" dirty="0" smtClean="0">
                          <a:latin typeface="Times New Roman"/>
                          <a:ea typeface="Times New Roman"/>
                          <a:cs typeface="Times New Roman"/>
                        </a:rPr>
                        <a:t>[cm]</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lnSpc>
                          <a:spcPct val="150000"/>
                        </a:lnSpc>
                        <a:spcBef>
                          <a:spcPts val="600"/>
                        </a:spcBef>
                        <a:spcAft>
                          <a:spcPts val="0"/>
                        </a:spcAft>
                      </a:pPr>
                      <a:r>
                        <a:rPr lang="es-ES" sz="1200" dirty="0">
                          <a:latin typeface="Times New Roman"/>
                          <a:ea typeface="Times New Roman"/>
                          <a:cs typeface="Times New Roman"/>
                        </a:rPr>
                        <a:t>Espesor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dirty="0" smtClean="0">
                          <a:latin typeface="Times New Roman"/>
                          <a:ea typeface="Times New Roman"/>
                          <a:cs typeface="Times New Roman"/>
                        </a:rPr>
                        <a:t>2.03 </a:t>
                      </a:r>
                      <a:r>
                        <a:rPr lang="es-ES" sz="1000" dirty="0" smtClean="0">
                          <a:latin typeface="Times New Roman"/>
                          <a:ea typeface="Times New Roman"/>
                          <a:cs typeface="Times New Roman"/>
                        </a:rPr>
                        <a:t>[cm]</a:t>
                      </a:r>
                      <a:endParaRPr lang="es-E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Diagrama"/>
          <p:cNvGraphicFramePr/>
          <p:nvPr>
            <p:extLst>
              <p:ext uri="{D42A27DB-BD31-4B8C-83A1-F6EECF244321}">
                <p14:modId xmlns:p14="http://schemas.microsoft.com/office/powerpoint/2010/main" val="1532223725"/>
              </p:ext>
            </p:extLst>
          </p:nvPr>
        </p:nvGraphicFramePr>
        <p:xfrm>
          <a:off x="539552" y="4293096"/>
          <a:ext cx="7992888" cy="2104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2" descr="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11"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5615"/>
            <a:ext cx="8229600" cy="1143000"/>
          </a:xfrm>
        </p:spPr>
        <p:txBody>
          <a:bodyPr/>
          <a:lstStyle/>
          <a:p>
            <a:r>
              <a:rPr lang="es-ES" b="1" spc="190" dirty="0" smtClean="0"/>
              <a:t>Soldadura</a:t>
            </a:r>
            <a:endParaRPr lang="es-ES" b="1" spc="190" dirty="0"/>
          </a:p>
        </p:txBody>
      </p:sp>
      <p:pic>
        <p:nvPicPr>
          <p:cNvPr id="4" name="3 Imagen">
            <a:hlinkClick r:id="rId4" action="ppaction://hlinkfile"/>
          </p:cNvPr>
          <p:cNvPicPr/>
          <p:nvPr/>
        </p:nvPicPr>
        <p:blipFill rotWithShape="1">
          <a:blip r:embed="rId5" cstate="print"/>
          <a:srcRect l="21194" t="12929" r="3267" b="-956"/>
          <a:stretch/>
        </p:blipFill>
        <p:spPr bwMode="auto">
          <a:xfrm>
            <a:off x="5004048" y="1332226"/>
            <a:ext cx="3883947" cy="2969411"/>
          </a:xfrm>
          <a:prstGeom prst="rect">
            <a:avLst/>
          </a:prstGeom>
          <a:noFill/>
          <a:ln w="12700">
            <a:solidFill>
              <a:schemeClr val="bg1"/>
            </a:solidFill>
            <a:prstDash val="solid"/>
            <a:miter lim="800000"/>
            <a:headEnd/>
            <a:tailEnd/>
          </a:ln>
          <a:effectLst>
            <a:glow rad="63500">
              <a:schemeClr val="accent2">
                <a:satMod val="175000"/>
                <a:alpha val="40000"/>
              </a:schemeClr>
            </a:glow>
          </a:effec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4028535765"/>
              </p:ext>
            </p:extLst>
          </p:nvPr>
        </p:nvGraphicFramePr>
        <p:xfrm>
          <a:off x="1455855" y="5229200"/>
          <a:ext cx="5795756" cy="360040"/>
        </p:xfrm>
        <a:graphic>
          <a:graphicData uri="http://schemas.openxmlformats.org/presentationml/2006/ole">
            <mc:AlternateContent xmlns:mc="http://schemas.openxmlformats.org/markup-compatibility/2006">
              <mc:Choice xmlns:v="urn:schemas-microsoft-com:vml" Requires="v">
                <p:oleObj spid="_x0000_s27773" name="Ecuación" r:id="rId6" imgW="3619500" imgH="228600" progId="Equation.3">
                  <p:embed/>
                </p:oleObj>
              </mc:Choice>
              <mc:Fallback>
                <p:oleObj name="Ecuación" r:id="rId6" imgW="3619500" imgH="228600" progId="Equation.3">
                  <p:embed/>
                  <p:pic>
                    <p:nvPicPr>
                      <p:cNvPr id="0" name="Picture 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5855" y="5229200"/>
                        <a:ext cx="5795756" cy="360040"/>
                      </a:xfrm>
                      <a:prstGeom prst="rect">
                        <a:avLst/>
                      </a:prstGeom>
                      <a:solidFill>
                        <a:srgbClr val="FFFFFF"/>
                      </a:solidFill>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3534267112"/>
              </p:ext>
            </p:extLst>
          </p:nvPr>
        </p:nvGraphicFramePr>
        <p:xfrm>
          <a:off x="2798776" y="5877272"/>
          <a:ext cx="3109913" cy="700088"/>
        </p:xfrm>
        <a:graphic>
          <a:graphicData uri="http://schemas.openxmlformats.org/presentationml/2006/ole">
            <mc:AlternateContent xmlns:mc="http://schemas.openxmlformats.org/markup-compatibility/2006">
              <mc:Choice xmlns:v="urn:schemas-microsoft-com:vml" Requires="v">
                <p:oleObj spid="_x0000_s27774" name="Ecuación" r:id="rId8" imgW="1981080" imgH="444240" progId="Equation.3">
                  <p:embed/>
                </p:oleObj>
              </mc:Choice>
              <mc:Fallback>
                <p:oleObj name="Ecuación" r:id="rId8" imgW="1981080" imgH="444240" progId="Equation.3">
                  <p:embed/>
                  <p:pic>
                    <p:nvPicPr>
                      <p:cNvPr id="0" name="Picture 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8776" y="5877272"/>
                        <a:ext cx="3109913" cy="700088"/>
                      </a:xfrm>
                      <a:prstGeom prst="rect">
                        <a:avLst/>
                      </a:prstGeom>
                      <a:solidFill>
                        <a:srgbClr val="FFFFFF"/>
                      </a:solidFill>
                    </p:spPr>
                  </p:pic>
                </p:oleObj>
              </mc:Fallback>
            </mc:AlternateContent>
          </a:graphicData>
        </a:graphic>
      </p:graphicFrame>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8 Objeto"/>
          <p:cNvGraphicFramePr>
            <a:graphicFrameLocks noChangeAspect="1"/>
          </p:cNvGraphicFramePr>
          <p:nvPr>
            <p:extLst>
              <p:ext uri="{D42A27DB-BD31-4B8C-83A1-F6EECF244321}">
                <p14:modId xmlns:p14="http://schemas.microsoft.com/office/powerpoint/2010/main" val="1640331270"/>
              </p:ext>
            </p:extLst>
          </p:nvPr>
        </p:nvGraphicFramePr>
        <p:xfrm>
          <a:off x="2985581" y="4581128"/>
          <a:ext cx="2736303" cy="300519"/>
        </p:xfrm>
        <a:graphic>
          <a:graphicData uri="http://schemas.openxmlformats.org/presentationml/2006/ole">
            <mc:AlternateContent xmlns:mc="http://schemas.openxmlformats.org/markup-compatibility/2006">
              <mc:Choice xmlns:v="urn:schemas-microsoft-com:vml" Requires="v">
                <p:oleObj spid="_x0000_s27775" name="Ecuación" r:id="rId10" imgW="1600200" imgH="203200" progId="Equation.3">
                  <p:embed/>
                </p:oleObj>
              </mc:Choice>
              <mc:Fallback>
                <p:oleObj name="Ecuación" r:id="rId10" imgW="1600200" imgH="203200" progId="Equation.3">
                  <p:embed/>
                  <p:pic>
                    <p:nvPicPr>
                      <p:cNvPr id="0" name="Picture 8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5581" y="4581128"/>
                        <a:ext cx="2736303" cy="300519"/>
                      </a:xfrm>
                      <a:prstGeom prst="rect">
                        <a:avLst/>
                      </a:prstGeom>
                      <a:solidFill>
                        <a:srgbClr val="FFFFFF"/>
                      </a:solidFill>
                    </p:spPr>
                  </p:pic>
                </p:oleObj>
              </mc:Fallback>
            </mc:AlternateContent>
          </a:graphicData>
        </a:graphic>
      </p:graphicFrame>
      <p:pic>
        <p:nvPicPr>
          <p:cNvPr id="27703" name="Picture 55"/>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992" t="21147" r="29140" b="21279"/>
          <a:stretch/>
        </p:blipFill>
        <p:spPr bwMode="auto">
          <a:xfrm>
            <a:off x="147776" y="1332226"/>
            <a:ext cx="4455078" cy="2969411"/>
          </a:xfrm>
          <a:prstGeom prst="rect">
            <a:avLst/>
          </a:prstGeom>
          <a:noFill/>
          <a:ln w="9525">
            <a:solidFill>
              <a:schemeClr val="bg1"/>
            </a:solidFill>
            <a:miter lim="800000"/>
            <a:headEnd/>
            <a:tailEnd/>
          </a:ln>
          <a:effectLst>
            <a:glow rad="635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cxnSp>
        <p:nvCxnSpPr>
          <p:cNvPr id="11" name="10 Conector angular"/>
          <p:cNvCxnSpPr/>
          <p:nvPr/>
        </p:nvCxnSpPr>
        <p:spPr>
          <a:xfrm rot="10800000">
            <a:off x="3203848" y="2348880"/>
            <a:ext cx="1944219" cy="1800200"/>
          </a:xfrm>
          <a:prstGeom prst="bentConnector3">
            <a:avLst>
              <a:gd name="adj1" fmla="val 2387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10329"/>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3" name="click.wav"/>
          </p:stSnd>
        </p:sndAc>
      </p:transition>
    </mc:Choice>
    <mc:Fallback xmlns="">
      <p:transition spd="slow">
        <p:fade/>
        <p:sndAc>
          <p:stSnd>
            <p:snd r:embed="rId1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7703"/>
                                        </p:tgtEl>
                                        <p:attrNameLst>
                                          <p:attrName>style.visibility</p:attrName>
                                        </p:attrNameLst>
                                      </p:cBhvr>
                                      <p:to>
                                        <p:strVal val="visible"/>
                                      </p:to>
                                    </p:set>
                                    <p:anim calcmode="lin" valueType="num">
                                      <p:cBhvr>
                                        <p:cTn id="14" dur="1000" fill="hold"/>
                                        <p:tgtEl>
                                          <p:spTgt spid="27703"/>
                                        </p:tgtEl>
                                        <p:attrNameLst>
                                          <p:attrName>ppt_w</p:attrName>
                                        </p:attrNameLst>
                                      </p:cBhvr>
                                      <p:tavLst>
                                        <p:tav tm="0">
                                          <p:val>
                                            <p:fltVal val="0"/>
                                          </p:val>
                                        </p:tav>
                                        <p:tav tm="100000">
                                          <p:val>
                                            <p:strVal val="#ppt_w"/>
                                          </p:val>
                                        </p:tav>
                                      </p:tavLst>
                                    </p:anim>
                                    <p:anim calcmode="lin" valueType="num">
                                      <p:cBhvr>
                                        <p:cTn id="15" dur="1000" fill="hold"/>
                                        <p:tgtEl>
                                          <p:spTgt spid="27703"/>
                                        </p:tgtEl>
                                        <p:attrNameLst>
                                          <p:attrName>ppt_h</p:attrName>
                                        </p:attrNameLst>
                                      </p:cBhvr>
                                      <p:tavLst>
                                        <p:tav tm="0">
                                          <p:val>
                                            <p:fltVal val="0"/>
                                          </p:val>
                                        </p:tav>
                                        <p:tav tm="100000">
                                          <p:val>
                                            <p:strVal val="#ppt_h"/>
                                          </p:val>
                                        </p:tav>
                                      </p:tavLst>
                                    </p:anim>
                                    <p:anim calcmode="lin" valueType="num">
                                      <p:cBhvr>
                                        <p:cTn id="16" dur="1000" fill="hold"/>
                                        <p:tgtEl>
                                          <p:spTgt spid="27703"/>
                                        </p:tgtEl>
                                        <p:attrNameLst>
                                          <p:attrName>style.rotation</p:attrName>
                                        </p:attrNameLst>
                                      </p:cBhvr>
                                      <p:tavLst>
                                        <p:tav tm="0">
                                          <p:val>
                                            <p:fltVal val="90"/>
                                          </p:val>
                                        </p:tav>
                                        <p:tav tm="100000">
                                          <p:val>
                                            <p:fltVal val="0"/>
                                          </p:val>
                                        </p:tav>
                                      </p:tavLst>
                                    </p:anim>
                                    <p:animEffect transition="in" filter="fade">
                                      <p:cBhvr>
                                        <p:cTn id="17" dur="1000"/>
                                        <p:tgtEl>
                                          <p:spTgt spid="27703"/>
                                        </p:tgtEl>
                                      </p:cBhvr>
                                    </p:animEffect>
                                  </p:childTnLst>
                                </p:cTn>
                              </p:par>
                              <p:par>
                                <p:cTn id="18" presetID="3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par>
                                <p:cTn id="24" presetID="3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31"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31"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593" y="332656"/>
            <a:ext cx="8229600" cy="1143000"/>
          </a:xfrm>
        </p:spPr>
        <p:txBody>
          <a:bodyPr/>
          <a:lstStyle/>
          <a:p>
            <a:r>
              <a:rPr lang="es-ES" b="1" spc="180" dirty="0" smtClean="0"/>
              <a:t>Tipos de soldaduras utilizadas</a:t>
            </a:r>
            <a:endParaRPr lang="es-ES" b="1" spc="180" dirty="0"/>
          </a:p>
        </p:txBody>
      </p:sp>
      <p:pic>
        <p:nvPicPr>
          <p:cNvPr id="296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58" t="26237" r="19626" b="13161"/>
          <a:stretch/>
        </p:blipFill>
        <p:spPr bwMode="auto">
          <a:xfrm>
            <a:off x="154586" y="1700808"/>
            <a:ext cx="8795657" cy="4824536"/>
          </a:xfrm>
          <a:prstGeom prst="rect">
            <a:avLst/>
          </a:prstGeom>
          <a:noFill/>
          <a:ln w="9525">
            <a:solidFill>
              <a:schemeClr val="bg1"/>
            </a:solidFill>
            <a:miter lim="800000"/>
            <a:headEnd/>
            <a:tailEnd/>
          </a:ln>
          <a:effectLst>
            <a:glow rad="127000">
              <a:schemeClr val="accent5"/>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4"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43747"/>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698"/>
                                        </p:tgtEl>
                                        <p:attrNameLst>
                                          <p:attrName>style.visibility</p:attrName>
                                        </p:attrNameLst>
                                      </p:cBhvr>
                                      <p:to>
                                        <p:strVal val="visible"/>
                                      </p:to>
                                    </p:set>
                                    <p:anim calcmode="lin" valueType="num">
                                      <p:cBhvr>
                                        <p:cTn id="14" dur="500" fill="hold"/>
                                        <p:tgtEl>
                                          <p:spTgt spid="29698"/>
                                        </p:tgtEl>
                                        <p:attrNameLst>
                                          <p:attrName>ppt_w</p:attrName>
                                        </p:attrNameLst>
                                      </p:cBhvr>
                                      <p:tavLst>
                                        <p:tav tm="0">
                                          <p:val>
                                            <p:fltVal val="0"/>
                                          </p:val>
                                        </p:tav>
                                        <p:tav tm="100000">
                                          <p:val>
                                            <p:strVal val="#ppt_w"/>
                                          </p:val>
                                        </p:tav>
                                      </p:tavLst>
                                    </p:anim>
                                    <p:anim calcmode="lin" valueType="num">
                                      <p:cBhvr>
                                        <p:cTn id="15" dur="500" fill="hold"/>
                                        <p:tgtEl>
                                          <p:spTgt spid="29698"/>
                                        </p:tgtEl>
                                        <p:attrNameLst>
                                          <p:attrName>ppt_h</p:attrName>
                                        </p:attrNameLst>
                                      </p:cBhvr>
                                      <p:tavLst>
                                        <p:tav tm="0">
                                          <p:val>
                                            <p:fltVal val="0"/>
                                          </p:val>
                                        </p:tav>
                                        <p:tav tm="100000">
                                          <p:val>
                                            <p:strVal val="#ppt_h"/>
                                          </p:val>
                                        </p:tav>
                                      </p:tavLst>
                                    </p:anim>
                                    <p:animEffect transition="in" filter="fade">
                                      <p:cBhvr>
                                        <p:cTn id="16"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spc="180" dirty="0" smtClean="0"/>
              <a:t>Placa de refuerzo</a:t>
            </a:r>
            <a:endParaRPr lang="es-ES" b="1" spc="180" dirty="0"/>
          </a:p>
        </p:txBody>
      </p:sp>
      <p:pic>
        <p:nvPicPr>
          <p:cNvPr id="4" name="3 Imagen">
            <a:hlinkClick r:id="rId3" action="ppaction://hlinkfile"/>
          </p:cNvPr>
          <p:cNvPicPr/>
          <p:nvPr/>
        </p:nvPicPr>
        <p:blipFill>
          <a:blip r:embed="rId4" cstate="print"/>
          <a:srcRect/>
          <a:stretch>
            <a:fillRect/>
          </a:stretch>
        </p:blipFill>
        <p:spPr bwMode="auto">
          <a:xfrm>
            <a:off x="2555776" y="1420349"/>
            <a:ext cx="3920981" cy="2756714"/>
          </a:xfrm>
          <a:prstGeom prst="rect">
            <a:avLst/>
          </a:prstGeom>
          <a:noFill/>
          <a:ln w="12700">
            <a:solidFill>
              <a:schemeClr val="bg1"/>
            </a:solidFill>
            <a:prstDash val="solid"/>
            <a:miter lim="800000"/>
            <a:headEnd/>
            <a:tailEnd/>
          </a:ln>
          <a:effectLst>
            <a:glow rad="139700">
              <a:schemeClr val="tx2">
                <a:lumMod val="10000"/>
                <a:alpha val="40000"/>
              </a:schemeClr>
            </a:glow>
          </a:effectLst>
        </p:spPr>
      </p:pic>
      <p:pic>
        <p:nvPicPr>
          <p:cNvPr id="2867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28" t="38258" r="47683" b="34466"/>
          <a:stretch/>
        </p:blipFill>
        <p:spPr bwMode="auto">
          <a:xfrm>
            <a:off x="1060794" y="4653136"/>
            <a:ext cx="3403533" cy="1295443"/>
          </a:xfrm>
          <a:prstGeom prst="rect">
            <a:avLst/>
          </a:prstGeom>
          <a:noFill/>
          <a:ln w="9525">
            <a:solidFill>
              <a:schemeClr val="bg1"/>
            </a:solidFill>
            <a:miter lim="800000"/>
            <a:headEnd/>
            <a:tailEnd/>
          </a:ln>
          <a:effectLst>
            <a:glow rad="139700">
              <a:schemeClr val="tx2">
                <a:lumMod val="10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8679"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619" t="26340" r="31036" b="23661"/>
          <a:stretch/>
        </p:blipFill>
        <p:spPr bwMode="auto">
          <a:xfrm>
            <a:off x="5220072" y="4535245"/>
            <a:ext cx="3024336" cy="2107287"/>
          </a:xfrm>
          <a:prstGeom prst="rect">
            <a:avLst/>
          </a:prstGeom>
          <a:noFill/>
          <a:ln w="12700">
            <a:solidFill>
              <a:schemeClr val="bg1"/>
            </a:solidFill>
            <a:miter lim="800000"/>
            <a:headEnd/>
            <a:tailEnd/>
          </a:ln>
          <a:effectLst>
            <a:glow rad="139700">
              <a:schemeClr val="tx2">
                <a:lumMod val="10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6" name="Picture 2"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7 Conector angular"/>
          <p:cNvCxnSpPr>
            <a:stCxn id="4" idx="3"/>
          </p:cNvCxnSpPr>
          <p:nvPr/>
        </p:nvCxnSpPr>
        <p:spPr>
          <a:xfrm>
            <a:off x="6476757" y="2798706"/>
            <a:ext cx="1047571" cy="1736539"/>
          </a:xfrm>
          <a:prstGeom prst="bentConnector2">
            <a:avLst/>
          </a:prstGeom>
          <a:ln>
            <a:solidFill>
              <a:schemeClr val="bg1"/>
            </a:solidFill>
            <a:tailEnd type="arrow"/>
          </a:ln>
          <a:effectLst>
            <a:glow rad="127000">
              <a:schemeClr val="bg2"/>
            </a:glow>
          </a:effectLst>
        </p:spPr>
        <p:style>
          <a:lnRef idx="1">
            <a:schemeClr val="accent1"/>
          </a:lnRef>
          <a:fillRef idx="0">
            <a:schemeClr val="accent1"/>
          </a:fillRef>
          <a:effectRef idx="0">
            <a:schemeClr val="accent1"/>
          </a:effectRef>
          <a:fontRef idx="minor">
            <a:schemeClr val="tx1"/>
          </a:fontRef>
        </p:style>
      </p:cxnSp>
      <p:cxnSp>
        <p:nvCxnSpPr>
          <p:cNvPr id="10" name="9 Conector angular"/>
          <p:cNvCxnSpPr>
            <a:stCxn id="4" idx="1"/>
          </p:cNvCxnSpPr>
          <p:nvPr/>
        </p:nvCxnSpPr>
        <p:spPr>
          <a:xfrm rot="10800000" flipV="1">
            <a:off x="1835696" y="2798706"/>
            <a:ext cx="720080" cy="1854430"/>
          </a:xfrm>
          <a:prstGeom prst="bentConnector2">
            <a:avLst/>
          </a:prstGeom>
          <a:ln>
            <a:solidFill>
              <a:schemeClr val="bg1"/>
            </a:solidFill>
            <a:tailEnd type="arrow"/>
          </a:ln>
          <a:effectLst>
            <a:glow rad="127000">
              <a:schemeClr val="bg2"/>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521405"/>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678"/>
                                        </p:tgtEl>
                                        <p:attrNameLst>
                                          <p:attrName>style.visibility</p:attrName>
                                        </p:attrNameLst>
                                      </p:cBhvr>
                                      <p:to>
                                        <p:strVal val="visible"/>
                                      </p:to>
                                    </p:set>
                                    <p:anim calcmode="lin" valueType="num">
                                      <p:cBhvr>
                                        <p:cTn id="21" dur="500" fill="hold"/>
                                        <p:tgtEl>
                                          <p:spTgt spid="28678"/>
                                        </p:tgtEl>
                                        <p:attrNameLst>
                                          <p:attrName>ppt_w</p:attrName>
                                        </p:attrNameLst>
                                      </p:cBhvr>
                                      <p:tavLst>
                                        <p:tav tm="0">
                                          <p:val>
                                            <p:fltVal val="0"/>
                                          </p:val>
                                        </p:tav>
                                        <p:tav tm="100000">
                                          <p:val>
                                            <p:strVal val="#ppt_w"/>
                                          </p:val>
                                        </p:tav>
                                      </p:tavLst>
                                    </p:anim>
                                    <p:anim calcmode="lin" valueType="num">
                                      <p:cBhvr>
                                        <p:cTn id="22" dur="500" fill="hold"/>
                                        <p:tgtEl>
                                          <p:spTgt spid="28678"/>
                                        </p:tgtEl>
                                        <p:attrNameLst>
                                          <p:attrName>ppt_h</p:attrName>
                                        </p:attrNameLst>
                                      </p:cBhvr>
                                      <p:tavLst>
                                        <p:tav tm="0">
                                          <p:val>
                                            <p:fltVal val="0"/>
                                          </p:val>
                                        </p:tav>
                                        <p:tav tm="100000">
                                          <p:val>
                                            <p:strVal val="#ppt_h"/>
                                          </p:val>
                                        </p:tav>
                                      </p:tavLst>
                                    </p:anim>
                                    <p:animEffect transition="in" filter="fade">
                                      <p:cBhvr>
                                        <p:cTn id="23" dur="500"/>
                                        <p:tgtEl>
                                          <p:spTgt spid="28678"/>
                                        </p:tgtEl>
                                      </p:cBhvr>
                                    </p:animEffect>
                                  </p:childTnLst>
                                </p:cTn>
                              </p:par>
                              <p:par>
                                <p:cTn id="24" presetID="53" presetClass="entr" presetSubtype="16" fill="hold" nodeType="withEffect">
                                  <p:stCondLst>
                                    <p:cond delay="0"/>
                                  </p:stCondLst>
                                  <p:childTnLst>
                                    <p:set>
                                      <p:cBhvr>
                                        <p:cTn id="25" dur="1" fill="hold">
                                          <p:stCondLst>
                                            <p:cond delay="0"/>
                                          </p:stCondLst>
                                        </p:cTn>
                                        <p:tgtEl>
                                          <p:spTgt spid="28679"/>
                                        </p:tgtEl>
                                        <p:attrNameLst>
                                          <p:attrName>style.visibility</p:attrName>
                                        </p:attrNameLst>
                                      </p:cBhvr>
                                      <p:to>
                                        <p:strVal val="visible"/>
                                      </p:to>
                                    </p:set>
                                    <p:anim calcmode="lin" valueType="num">
                                      <p:cBhvr>
                                        <p:cTn id="26" dur="500" fill="hold"/>
                                        <p:tgtEl>
                                          <p:spTgt spid="28679"/>
                                        </p:tgtEl>
                                        <p:attrNameLst>
                                          <p:attrName>ppt_w</p:attrName>
                                        </p:attrNameLst>
                                      </p:cBhvr>
                                      <p:tavLst>
                                        <p:tav tm="0">
                                          <p:val>
                                            <p:fltVal val="0"/>
                                          </p:val>
                                        </p:tav>
                                        <p:tav tm="100000">
                                          <p:val>
                                            <p:strVal val="#ppt_w"/>
                                          </p:val>
                                        </p:tav>
                                      </p:tavLst>
                                    </p:anim>
                                    <p:anim calcmode="lin" valueType="num">
                                      <p:cBhvr>
                                        <p:cTn id="27" dur="500" fill="hold"/>
                                        <p:tgtEl>
                                          <p:spTgt spid="28679"/>
                                        </p:tgtEl>
                                        <p:attrNameLst>
                                          <p:attrName>ppt_h</p:attrName>
                                        </p:attrNameLst>
                                      </p:cBhvr>
                                      <p:tavLst>
                                        <p:tav tm="0">
                                          <p:val>
                                            <p:fltVal val="0"/>
                                          </p:val>
                                        </p:tav>
                                        <p:tav tm="100000">
                                          <p:val>
                                            <p:strVal val="#ppt_h"/>
                                          </p:val>
                                        </p:tav>
                                      </p:tavLst>
                                    </p:anim>
                                    <p:animEffect transition="in" filter="fade">
                                      <p:cBhvr>
                                        <p:cTn id="28" dur="500"/>
                                        <p:tgtEl>
                                          <p:spTgt spid="286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4304" y="92041"/>
            <a:ext cx="8229600" cy="1143000"/>
          </a:xfrm>
        </p:spPr>
        <p:txBody>
          <a:bodyPr/>
          <a:lstStyle/>
          <a:p>
            <a:r>
              <a:rPr lang="es-ES" b="1" spc="190" dirty="0" smtClean="0"/>
              <a:t>Número de pernos de anclaje</a:t>
            </a:r>
            <a:endParaRPr lang="es-ES" b="1" spc="190" dirty="0"/>
          </a:p>
        </p:txBody>
      </p:sp>
      <p:pic>
        <p:nvPicPr>
          <p:cNvPr id="4" name="3 Imagen">
            <a:hlinkClick r:id="rId3" action="ppaction://hlinkfile"/>
          </p:cNvPr>
          <p:cNvPicPr/>
          <p:nvPr/>
        </p:nvPicPr>
        <p:blipFill>
          <a:blip r:embed="rId4" cstate="print"/>
          <a:srcRect/>
          <a:stretch>
            <a:fillRect/>
          </a:stretch>
        </p:blipFill>
        <p:spPr bwMode="auto">
          <a:xfrm>
            <a:off x="2627784" y="1340768"/>
            <a:ext cx="3672408" cy="2736304"/>
          </a:xfrm>
          <a:prstGeom prst="rect">
            <a:avLst/>
          </a:prstGeom>
          <a:noFill/>
          <a:ln w="12700" cmpd="sng">
            <a:solidFill>
              <a:srgbClr val="000000"/>
            </a:solidFill>
            <a:prstDash val="solid"/>
            <a:miter lim="800000"/>
            <a:headEnd/>
            <a:tailEnd/>
          </a:ln>
          <a:effec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pSp>
        <p:nvGrpSpPr>
          <p:cNvPr id="12" name="11 Grupo"/>
          <p:cNvGrpSpPr/>
          <p:nvPr/>
        </p:nvGrpSpPr>
        <p:grpSpPr>
          <a:xfrm>
            <a:off x="628194" y="4437112"/>
            <a:ext cx="1506472" cy="2104008"/>
            <a:chOff x="4294" y="-1"/>
            <a:chExt cx="1506472" cy="2104008"/>
          </a:xfrm>
        </p:grpSpPr>
        <p:sp>
          <p:nvSpPr>
            <p:cNvPr id="25" name="24 Operación manual"/>
            <p:cNvSpPr/>
            <p:nvPr/>
          </p:nvSpPr>
          <p:spPr>
            <a:xfrm rot="16200000">
              <a:off x="-294474" y="298767"/>
              <a:ext cx="2104008" cy="1506472"/>
            </a:xfrm>
            <a:prstGeom prst="flowChartManualOperati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Operación manual 4"/>
            <p:cNvSpPr/>
            <p:nvPr/>
          </p:nvSpPr>
          <p:spPr>
            <a:xfrm rot="21600000">
              <a:off x="4294" y="420801"/>
              <a:ext cx="1506472" cy="1262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900" kern="1200" dirty="0" smtClean="0"/>
                <a:t>Cálculo de la carga última</a:t>
              </a:r>
              <a:endParaRPr lang="es-ES" sz="1900" kern="1200" dirty="0"/>
            </a:p>
          </p:txBody>
        </p:sp>
      </p:grpSp>
      <p:grpSp>
        <p:nvGrpSpPr>
          <p:cNvPr id="13" name="12 Grupo"/>
          <p:cNvGrpSpPr/>
          <p:nvPr/>
        </p:nvGrpSpPr>
        <p:grpSpPr>
          <a:xfrm>
            <a:off x="2247650" y="4437112"/>
            <a:ext cx="1506472" cy="2104008"/>
            <a:chOff x="1623750" y="-1"/>
            <a:chExt cx="1506472" cy="2104008"/>
          </a:xfrm>
        </p:grpSpPr>
        <p:sp>
          <p:nvSpPr>
            <p:cNvPr id="23" name="22 Operación manual"/>
            <p:cNvSpPr/>
            <p:nvPr/>
          </p:nvSpPr>
          <p:spPr>
            <a:xfrm rot="16200000">
              <a:off x="1324982" y="298767"/>
              <a:ext cx="2104008" cy="1506472"/>
            </a:xfrm>
            <a:prstGeom prst="flowChartManualOperation">
              <a:avLst/>
            </a:prstGeom>
          </p:spPr>
          <p:style>
            <a:lnRef idx="2">
              <a:schemeClr val="lt1">
                <a:hueOff val="0"/>
                <a:satOff val="0"/>
                <a:lumOff val="0"/>
                <a:alphaOff val="0"/>
              </a:schemeClr>
            </a:lnRef>
            <a:fillRef idx="1">
              <a:schemeClr val="accent3">
                <a:hueOff val="2812566"/>
                <a:satOff val="-4220"/>
                <a:lumOff val="-686"/>
                <a:alphaOff val="0"/>
              </a:schemeClr>
            </a:fillRef>
            <a:effectRef idx="0">
              <a:schemeClr val="accent3">
                <a:hueOff val="2812566"/>
                <a:satOff val="-4220"/>
                <a:lumOff val="-686"/>
                <a:alphaOff val="0"/>
              </a:schemeClr>
            </a:effectRef>
            <a:fontRef idx="minor">
              <a:schemeClr val="lt1"/>
            </a:fontRef>
          </p:style>
        </p:sp>
        <p:sp>
          <p:nvSpPr>
            <p:cNvPr id="24" name="Operación manual 6"/>
            <p:cNvSpPr/>
            <p:nvPr/>
          </p:nvSpPr>
          <p:spPr>
            <a:xfrm rot="21600000">
              <a:off x="1623750" y="420801"/>
              <a:ext cx="1506472" cy="1262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kern="1200" dirty="0" smtClean="0"/>
                <a:t>Cálculo de la resistencia  de los pernos  a cortante simple</a:t>
              </a:r>
              <a:endParaRPr lang="es-ES" kern="1200" dirty="0"/>
            </a:p>
          </p:txBody>
        </p:sp>
      </p:grpSp>
      <p:grpSp>
        <p:nvGrpSpPr>
          <p:cNvPr id="14" name="13 Grupo"/>
          <p:cNvGrpSpPr/>
          <p:nvPr/>
        </p:nvGrpSpPr>
        <p:grpSpPr>
          <a:xfrm>
            <a:off x="3867107" y="4437112"/>
            <a:ext cx="1506472" cy="2104008"/>
            <a:chOff x="3243207" y="-1"/>
            <a:chExt cx="1506472" cy="2104008"/>
          </a:xfrm>
        </p:grpSpPr>
        <p:sp>
          <p:nvSpPr>
            <p:cNvPr id="21" name="20 Operación manual"/>
            <p:cNvSpPr/>
            <p:nvPr/>
          </p:nvSpPr>
          <p:spPr>
            <a:xfrm rot="16200000">
              <a:off x="2944439" y="298767"/>
              <a:ext cx="2104008" cy="1506472"/>
            </a:xfrm>
            <a:prstGeom prst="flowChartManualOperation">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2" name="Operación manual 8"/>
            <p:cNvSpPr/>
            <p:nvPr/>
          </p:nvSpPr>
          <p:spPr>
            <a:xfrm rot="21600000">
              <a:off x="3243207" y="420801"/>
              <a:ext cx="1506472" cy="1262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600" kern="1200" dirty="0" smtClean="0"/>
                <a:t>Cálculo de la resistencia de los pernos al aplastamiento</a:t>
              </a:r>
              <a:endParaRPr lang="es-ES" sz="1600" kern="1200" dirty="0"/>
            </a:p>
          </p:txBody>
        </p:sp>
      </p:grpSp>
      <p:sp>
        <p:nvSpPr>
          <p:cNvPr id="20" name="Operación manual 10"/>
          <p:cNvSpPr/>
          <p:nvPr/>
        </p:nvSpPr>
        <p:spPr>
          <a:xfrm>
            <a:off x="5443022" y="4857914"/>
            <a:ext cx="1506472" cy="1262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0" tIns="0" rIns="120650" bIns="0" numCol="1" spcCol="1270" anchor="ctr" anchorCtr="0">
            <a:noAutofit/>
          </a:bodyPr>
          <a:lstStyle/>
          <a:p>
            <a:pPr lvl="0" algn="ctr" defTabSz="844550">
              <a:lnSpc>
                <a:spcPct val="90000"/>
              </a:lnSpc>
              <a:spcBef>
                <a:spcPct val="0"/>
              </a:spcBef>
              <a:spcAft>
                <a:spcPct val="35000"/>
              </a:spcAft>
            </a:pPr>
            <a:endParaRPr lang="es-ES" sz="1600" kern="1200" dirty="0"/>
          </a:p>
        </p:txBody>
      </p:sp>
      <p:grpSp>
        <p:nvGrpSpPr>
          <p:cNvPr id="16" name="15 Grupo"/>
          <p:cNvGrpSpPr/>
          <p:nvPr/>
        </p:nvGrpSpPr>
        <p:grpSpPr>
          <a:xfrm>
            <a:off x="5546956" y="4461879"/>
            <a:ext cx="1506472" cy="2104008"/>
            <a:chOff x="6482122" y="-1"/>
            <a:chExt cx="1506472" cy="2104008"/>
          </a:xfrm>
        </p:grpSpPr>
        <p:sp>
          <p:nvSpPr>
            <p:cNvPr id="17" name="16 Operación manual"/>
            <p:cNvSpPr/>
            <p:nvPr/>
          </p:nvSpPr>
          <p:spPr>
            <a:xfrm rot="16200000">
              <a:off x="6183354" y="298767"/>
              <a:ext cx="2104008" cy="1506472"/>
            </a:xfrm>
            <a:prstGeom prst="flowChartManualOperation">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18" name="Operación manual 12"/>
            <p:cNvSpPr/>
            <p:nvPr/>
          </p:nvSpPr>
          <p:spPr>
            <a:xfrm rot="21600000">
              <a:off x="6482122" y="420801"/>
              <a:ext cx="1506472" cy="12624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900" kern="1200" dirty="0" smtClean="0"/>
                <a:t>Separación mínima y máxima entre pernos</a:t>
              </a:r>
              <a:endParaRPr lang="es-ES" sz="1900" kern="1200" dirty="0"/>
            </a:p>
          </p:txBody>
        </p:sp>
      </p:grpSp>
      <p:grpSp>
        <p:nvGrpSpPr>
          <p:cNvPr id="28" name="27 Grupo"/>
          <p:cNvGrpSpPr/>
          <p:nvPr/>
        </p:nvGrpSpPr>
        <p:grpSpPr>
          <a:xfrm>
            <a:off x="7236296" y="4461880"/>
            <a:ext cx="1506472" cy="2104008"/>
            <a:chOff x="6482122" y="-1"/>
            <a:chExt cx="1506472" cy="2104008"/>
          </a:xfrm>
        </p:grpSpPr>
        <p:sp>
          <p:nvSpPr>
            <p:cNvPr id="29" name="28 Operación manual"/>
            <p:cNvSpPr/>
            <p:nvPr/>
          </p:nvSpPr>
          <p:spPr>
            <a:xfrm rot="16200000">
              <a:off x="6183354" y="298767"/>
              <a:ext cx="2104008" cy="1506472"/>
            </a:xfrm>
            <a:prstGeom prst="flowChartManualOperation">
              <a:avLst/>
            </a:prstGeom>
          </p:spPr>
          <p:style>
            <a:lnRef idx="1">
              <a:schemeClr val="accent5"/>
            </a:lnRef>
            <a:fillRef idx="3">
              <a:schemeClr val="accent5"/>
            </a:fillRef>
            <a:effectRef idx="2">
              <a:schemeClr val="accent5"/>
            </a:effectRef>
            <a:fontRef idx="minor">
              <a:schemeClr val="lt1"/>
            </a:fontRef>
          </p:style>
        </p:sp>
        <p:sp>
          <p:nvSpPr>
            <p:cNvPr id="30" name="Operación manual 12"/>
            <p:cNvSpPr/>
            <p:nvPr/>
          </p:nvSpPr>
          <p:spPr>
            <a:xfrm rot="21600000">
              <a:off x="6482122" y="420801"/>
              <a:ext cx="1506472" cy="1262404"/>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20650" tIns="0" rIns="123002" bIns="0" numCol="1" spcCol="1270" anchor="ctr" anchorCtr="0">
              <a:noAutofit/>
            </a:bodyPr>
            <a:lstStyle/>
            <a:p>
              <a:pPr lvl="0" algn="ctr" defTabSz="844550">
                <a:lnSpc>
                  <a:spcPct val="90000"/>
                </a:lnSpc>
                <a:spcBef>
                  <a:spcPct val="0"/>
                </a:spcBef>
                <a:spcAft>
                  <a:spcPct val="35000"/>
                </a:spcAft>
              </a:pPr>
              <a:r>
                <a:rPr lang="es-ES" sz="1900" kern="1200" dirty="0" smtClean="0"/>
                <a:t>Distribución de pernos en la placa</a:t>
              </a:r>
              <a:endParaRPr lang="es-ES" sz="1900" kern="1200" dirty="0"/>
            </a:p>
          </p:txBody>
        </p:sp>
      </p:grpSp>
      <p:pic>
        <p:nvPicPr>
          <p:cNvPr id="27" name="Picture 2"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032485"/>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090" y="125760"/>
            <a:ext cx="8229600" cy="1143000"/>
          </a:xfrm>
        </p:spPr>
        <p:txBody>
          <a:bodyPr/>
          <a:lstStyle/>
          <a:p>
            <a:r>
              <a:rPr lang="es-ES" b="1" spc="180" dirty="0" smtClean="0"/>
              <a:t>Anclaje de perno</a:t>
            </a:r>
            <a:endParaRPr lang="es-ES" b="1" spc="180" dirty="0"/>
          </a:p>
        </p:txBody>
      </p:sp>
      <p:pic>
        <p:nvPicPr>
          <p:cNvPr id="29698" name="Picture 2">
            <a:hlinkClick r:id="rId3" action="ppaction://hlinkfile"/>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99"/>
          <a:stretch/>
        </p:blipFill>
        <p:spPr bwMode="auto">
          <a:xfrm>
            <a:off x="827584" y="1412776"/>
            <a:ext cx="3878744" cy="2592288"/>
          </a:xfrm>
          <a:prstGeom prst="rect">
            <a:avLst/>
          </a:prstGeom>
          <a:noFill/>
          <a:ln w="9525">
            <a:solidFill>
              <a:schemeClr val="bg1"/>
            </a:solidFill>
            <a:miter lim="800000"/>
            <a:headEnd/>
            <a:tailEnd/>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96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4221088"/>
            <a:ext cx="3670809" cy="2285940"/>
          </a:xfrm>
          <a:prstGeom prst="rect">
            <a:avLst/>
          </a:prstGeom>
          <a:noFill/>
          <a:ln w="9525">
            <a:solidFill>
              <a:schemeClr val="bg1"/>
            </a:solidFill>
            <a:miter lim="800000"/>
            <a:headEnd/>
            <a:tailEnd/>
          </a:ln>
          <a:effectLst>
            <a:glow rad="101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cxnSp>
        <p:nvCxnSpPr>
          <p:cNvPr id="5" name="4 Conector angular"/>
          <p:cNvCxnSpPr/>
          <p:nvPr/>
        </p:nvCxnSpPr>
        <p:spPr>
          <a:xfrm>
            <a:off x="2483768" y="3284984"/>
            <a:ext cx="2952328" cy="180020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Rectángulo redondeado">
            <a:hlinkClick r:id="rId6" action="ppaction://hlinkfile"/>
          </p:cNvPr>
          <p:cNvSpPr/>
          <p:nvPr/>
        </p:nvSpPr>
        <p:spPr>
          <a:xfrm>
            <a:off x="1115616" y="5121087"/>
            <a:ext cx="2160240" cy="86409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dirty="0" smtClean="0"/>
              <a:t>Ver hoja de cálculo</a:t>
            </a:r>
            <a:endParaRPr lang="es-ES" dirty="0"/>
          </a:p>
        </p:txBody>
      </p:sp>
      <p:sp>
        <p:nvSpPr>
          <p:cNvPr id="8" name="7 Rectángulo"/>
          <p:cNvSpPr/>
          <p:nvPr/>
        </p:nvSpPr>
        <p:spPr>
          <a:xfrm>
            <a:off x="5328083" y="1268760"/>
            <a:ext cx="2734705" cy="27363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buFont typeface="+mj-lt"/>
              <a:buAutoNum type="arabicPeriod"/>
            </a:pPr>
            <a:endParaRPr lang="es-ES" sz="1600" dirty="0" smtClean="0"/>
          </a:p>
          <a:p>
            <a:pPr marL="342900" indent="-342900">
              <a:buFont typeface="+mj-lt"/>
              <a:buAutoNum type="arabicPeriod"/>
            </a:pPr>
            <a:r>
              <a:rPr lang="es-ES" sz="1600" dirty="0" smtClean="0"/>
              <a:t>Desprendimiento del hormigón de un anclaje.</a:t>
            </a:r>
          </a:p>
          <a:p>
            <a:pPr marL="342900" indent="-342900">
              <a:buFont typeface="+mj-lt"/>
              <a:buAutoNum type="arabicPeriod"/>
            </a:pPr>
            <a:r>
              <a:rPr lang="es-ES" sz="1600" dirty="0" smtClean="0"/>
              <a:t>Arrancamiento de un anclaje por tracción.</a:t>
            </a:r>
          </a:p>
          <a:p>
            <a:pPr marL="342900" indent="-342900">
              <a:buFont typeface="+mj-lt"/>
              <a:buAutoNum type="arabicPeriod"/>
            </a:pPr>
            <a:r>
              <a:rPr lang="es-ES" sz="1600" dirty="0" smtClean="0"/>
              <a:t>Descascaramiento del recubrimiento lateral de hormigón.</a:t>
            </a:r>
          </a:p>
          <a:p>
            <a:pPr marL="342900" indent="-342900">
              <a:buFont typeface="+mj-lt"/>
              <a:buAutoNum type="arabicPeriod"/>
            </a:pPr>
            <a:r>
              <a:rPr lang="es-ES" sz="1600" dirty="0" smtClean="0"/>
              <a:t>Arrancamiento del hormigón de un anclaje por corte.</a:t>
            </a:r>
          </a:p>
          <a:p>
            <a:pPr marL="342900" indent="-342900">
              <a:buFont typeface="+mj-lt"/>
              <a:buAutoNum type="arabicPeriod"/>
            </a:pPr>
            <a:r>
              <a:rPr lang="es-ES" sz="1600" dirty="0" smtClean="0"/>
              <a:t>Hendimiento.</a:t>
            </a:r>
          </a:p>
          <a:p>
            <a:pPr marL="342900" indent="-342900" algn="ctr">
              <a:buFont typeface="+mj-lt"/>
              <a:buAutoNum type="arabicPeriod"/>
            </a:pPr>
            <a:endParaRPr lang="es-ES" dirty="0"/>
          </a:p>
        </p:txBody>
      </p:sp>
      <p:pic>
        <p:nvPicPr>
          <p:cNvPr id="9" name="Picture 2"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146925"/>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698"/>
                                        </p:tgtEl>
                                        <p:attrNameLst>
                                          <p:attrName>style.visibility</p:attrName>
                                        </p:attrNameLst>
                                      </p:cBhvr>
                                      <p:to>
                                        <p:strVal val="visible"/>
                                      </p:to>
                                    </p:set>
                                    <p:anim calcmode="lin" valueType="num">
                                      <p:cBhvr>
                                        <p:cTn id="14" dur="500" fill="hold"/>
                                        <p:tgtEl>
                                          <p:spTgt spid="29698"/>
                                        </p:tgtEl>
                                        <p:attrNameLst>
                                          <p:attrName>ppt_w</p:attrName>
                                        </p:attrNameLst>
                                      </p:cBhvr>
                                      <p:tavLst>
                                        <p:tav tm="0">
                                          <p:val>
                                            <p:fltVal val="0"/>
                                          </p:val>
                                        </p:tav>
                                        <p:tav tm="100000">
                                          <p:val>
                                            <p:strVal val="#ppt_w"/>
                                          </p:val>
                                        </p:tav>
                                      </p:tavLst>
                                    </p:anim>
                                    <p:anim calcmode="lin" valueType="num">
                                      <p:cBhvr>
                                        <p:cTn id="15" dur="500" fill="hold"/>
                                        <p:tgtEl>
                                          <p:spTgt spid="29698"/>
                                        </p:tgtEl>
                                        <p:attrNameLst>
                                          <p:attrName>ppt_h</p:attrName>
                                        </p:attrNameLst>
                                      </p:cBhvr>
                                      <p:tavLst>
                                        <p:tav tm="0">
                                          <p:val>
                                            <p:fltVal val="0"/>
                                          </p:val>
                                        </p:tav>
                                        <p:tav tm="100000">
                                          <p:val>
                                            <p:strVal val="#ppt_h"/>
                                          </p:val>
                                        </p:tav>
                                      </p:tavLst>
                                    </p:anim>
                                    <p:animEffect transition="in" filter="fade">
                                      <p:cBhvr>
                                        <p:cTn id="16" dur="500"/>
                                        <p:tgtEl>
                                          <p:spTgt spid="29698"/>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29699"/>
                                        </p:tgtEl>
                                        <p:attrNameLst>
                                          <p:attrName>style.visibility</p:attrName>
                                        </p:attrNameLst>
                                      </p:cBhvr>
                                      <p:to>
                                        <p:strVal val="visible"/>
                                      </p:to>
                                    </p:set>
                                    <p:anim calcmode="lin" valueType="num">
                                      <p:cBhvr>
                                        <p:cTn id="29" dur="500" fill="hold"/>
                                        <p:tgtEl>
                                          <p:spTgt spid="29699"/>
                                        </p:tgtEl>
                                        <p:attrNameLst>
                                          <p:attrName>ppt_w</p:attrName>
                                        </p:attrNameLst>
                                      </p:cBhvr>
                                      <p:tavLst>
                                        <p:tav tm="0">
                                          <p:val>
                                            <p:fltVal val="0"/>
                                          </p:val>
                                        </p:tav>
                                        <p:tav tm="100000">
                                          <p:val>
                                            <p:strVal val="#ppt_w"/>
                                          </p:val>
                                        </p:tav>
                                      </p:tavLst>
                                    </p:anim>
                                    <p:anim calcmode="lin" valueType="num">
                                      <p:cBhvr>
                                        <p:cTn id="30" dur="500" fill="hold"/>
                                        <p:tgtEl>
                                          <p:spTgt spid="29699"/>
                                        </p:tgtEl>
                                        <p:attrNameLst>
                                          <p:attrName>ppt_h</p:attrName>
                                        </p:attrNameLst>
                                      </p:cBhvr>
                                      <p:tavLst>
                                        <p:tav tm="0">
                                          <p:val>
                                            <p:fltVal val="0"/>
                                          </p:val>
                                        </p:tav>
                                        <p:tav tm="100000">
                                          <p:val>
                                            <p:strVal val="#ppt_h"/>
                                          </p:val>
                                        </p:tav>
                                      </p:tavLst>
                                    </p:anim>
                                    <p:animEffect transition="in" filter="fade">
                                      <p:cBhvr>
                                        <p:cTn id="31" dur="500"/>
                                        <p:tgtEl>
                                          <p:spTgt spid="2969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864096"/>
          </a:xfrm>
        </p:spPr>
        <p:txBody>
          <a:bodyPr/>
          <a:lstStyle/>
          <a:p>
            <a:r>
              <a:rPr lang="es-ES" b="1" spc="180" dirty="0" smtClean="0"/>
              <a:t>Conclusiones</a:t>
            </a:r>
            <a:endParaRPr lang="es-ES" b="1" spc="180" dirty="0"/>
          </a:p>
        </p:txBody>
      </p:sp>
      <p:sp>
        <p:nvSpPr>
          <p:cNvPr id="3" name="2 Marcador de contenido"/>
          <p:cNvSpPr>
            <a:spLocks noGrp="1"/>
          </p:cNvSpPr>
          <p:nvPr>
            <p:ph idx="1"/>
          </p:nvPr>
        </p:nvSpPr>
        <p:spPr>
          <a:xfrm>
            <a:off x="395536" y="1268760"/>
            <a:ext cx="8229600" cy="5184576"/>
          </a:xfrm>
        </p:spPr>
        <p:txBody>
          <a:bodyPr>
            <a:normAutofit fontScale="70000" lnSpcReduction="20000"/>
          </a:bodyPr>
          <a:lstStyle/>
          <a:p>
            <a:pPr algn="just">
              <a:buFont typeface="Wingdings" pitchFamily="2" charset="2"/>
              <a:buChar char="ü"/>
            </a:pPr>
            <a:r>
              <a:rPr lang="es-ES_tradnl" b="1" dirty="0">
                <a:solidFill>
                  <a:srgbClr val="003300"/>
                </a:solidFill>
              </a:rPr>
              <a:t>Los valores de carga asumidos para el diseño de elementos en especial las estructuras que forman las cubiertas, toma en cuenta especificaciones técnicas especiales para materiales acústicos que deberán ser utilizados en la construcción del Nuevo Auditorio</a:t>
            </a:r>
            <a:r>
              <a:rPr lang="es-ES_tradnl" b="1" dirty="0" smtClean="0">
                <a:solidFill>
                  <a:srgbClr val="003300"/>
                </a:solidFill>
              </a:rPr>
              <a:t>.</a:t>
            </a:r>
          </a:p>
          <a:p>
            <a:pPr algn="just">
              <a:buFont typeface="Wingdings" pitchFamily="2" charset="2"/>
              <a:buChar char="ü"/>
            </a:pPr>
            <a:endParaRPr lang="es-ES_tradnl" b="1" dirty="0" smtClean="0">
              <a:solidFill>
                <a:srgbClr val="003300"/>
              </a:solidFill>
            </a:endParaRPr>
          </a:p>
          <a:p>
            <a:pPr algn="just">
              <a:buFont typeface="Wingdings" pitchFamily="2" charset="2"/>
              <a:buChar char="ü"/>
            </a:pPr>
            <a:r>
              <a:rPr lang="es-ES_tradnl" b="1" dirty="0">
                <a:solidFill>
                  <a:srgbClr val="003300"/>
                </a:solidFill>
              </a:rPr>
              <a:t>Los requerimientos arquitectónicos del proyecto del Nuevo Auditorio exigen grandes luces interiores, en especial el área de escenario, plateas y graderíos, por esta razón se hizo esencial la utilización de perfiles metálicos huecos para la conformación de cerchas, vigas principales, viguetas y elementos de arriostramientos</a:t>
            </a:r>
            <a:r>
              <a:rPr lang="es-ES_tradnl" b="1" dirty="0" smtClean="0">
                <a:solidFill>
                  <a:srgbClr val="003300"/>
                </a:solidFill>
              </a:rPr>
              <a:t>.</a:t>
            </a:r>
          </a:p>
          <a:p>
            <a:pPr algn="just">
              <a:buFont typeface="Wingdings" pitchFamily="2" charset="2"/>
              <a:buChar char="ü"/>
            </a:pPr>
            <a:endParaRPr lang="es-ES" b="1" dirty="0">
              <a:solidFill>
                <a:srgbClr val="003300"/>
              </a:solidFill>
            </a:endParaRPr>
          </a:p>
          <a:p>
            <a:pPr algn="just">
              <a:buFont typeface="Wingdings" pitchFamily="2" charset="2"/>
              <a:buChar char="ü"/>
            </a:pPr>
            <a:r>
              <a:rPr lang="es-ES_tradnl" b="1" dirty="0">
                <a:solidFill>
                  <a:srgbClr val="003300"/>
                </a:solidFill>
              </a:rPr>
              <a:t>La conformación de los elementos de asiento (placas y pernos de anclaje) se diseñaron con el fin de modelar una estructura lo más parecido a un apoyo articulado, este último asumido en el modelo tridimensional en el programa SAP 2000.  </a:t>
            </a:r>
            <a:endParaRPr lang="es-ES_tradnl" b="1" dirty="0" smtClean="0">
              <a:solidFill>
                <a:srgbClr val="003300"/>
              </a:solidFill>
            </a:endParaRPr>
          </a:p>
          <a:p>
            <a:pPr marL="0" indent="0" algn="just">
              <a:buNone/>
            </a:pPr>
            <a:endParaRPr lang="es-ES_tradnl" dirty="0" smtClean="0">
              <a:solidFill>
                <a:schemeClr val="accent2"/>
              </a:solidFill>
            </a:endParaRPr>
          </a:p>
          <a:p>
            <a:pPr marL="0" lvl="0" indent="0" algn="just">
              <a:buNone/>
            </a:pPr>
            <a:endParaRPr lang="es-ES_tradnl" dirty="0" smtClean="0">
              <a:solidFill>
                <a:schemeClr val="tx2">
                  <a:lumMod val="75000"/>
                </a:schemeClr>
              </a:solidFill>
            </a:endParaRPr>
          </a:p>
          <a:p>
            <a:pPr lvl="0" algn="just"/>
            <a:endParaRPr lang="es-ES" dirty="0">
              <a:solidFill>
                <a:schemeClr val="tx2">
                  <a:lumMod val="75000"/>
                </a:schemeClr>
              </a:solidFill>
            </a:endParaRPr>
          </a:p>
          <a:p>
            <a:pPr algn="just"/>
            <a:endParaRPr lang="es-ES" dirty="0">
              <a:solidFill>
                <a:schemeClr val="accent2"/>
              </a:solidFill>
            </a:endParaRPr>
          </a:p>
          <a:p>
            <a:pPr lvl="0" algn="just"/>
            <a:endParaRPr lang="es-ES" dirty="0">
              <a:solidFill>
                <a:srgbClr val="FFC000"/>
              </a:solidFill>
            </a:endParaRPr>
          </a:p>
          <a:p>
            <a:pPr algn="just"/>
            <a:endParaRPr lang="es-ES" dirty="0"/>
          </a:p>
        </p:txBody>
      </p:sp>
      <p:pic>
        <p:nvPicPr>
          <p:cNvPr id="4"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440210"/>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spc="180" dirty="0" smtClean="0"/>
              <a:t>Recomendaciones</a:t>
            </a:r>
            <a:endParaRPr lang="es-ES" b="1" spc="180" dirty="0"/>
          </a:p>
        </p:txBody>
      </p:sp>
      <p:sp>
        <p:nvSpPr>
          <p:cNvPr id="3" name="2 Marcador de contenido"/>
          <p:cNvSpPr>
            <a:spLocks noGrp="1"/>
          </p:cNvSpPr>
          <p:nvPr>
            <p:ph idx="1"/>
          </p:nvPr>
        </p:nvSpPr>
        <p:spPr/>
        <p:txBody>
          <a:bodyPr>
            <a:normAutofit fontScale="85000" lnSpcReduction="10000"/>
          </a:bodyPr>
          <a:lstStyle/>
          <a:p>
            <a:pPr algn="just">
              <a:buFont typeface="Wingdings" pitchFamily="2" charset="2"/>
              <a:buChar char="q"/>
            </a:pPr>
            <a:r>
              <a:rPr lang="es-ES_tradnl" b="1" dirty="0">
                <a:solidFill>
                  <a:srgbClr val="003300"/>
                </a:solidFill>
              </a:rPr>
              <a:t>Tomar muy en cuenta los detalles constructivos especificados en los planos estructurales adjuntos en el segundo tomo del presente documento</a:t>
            </a:r>
            <a:r>
              <a:rPr lang="es-ES_tradnl" b="1" dirty="0" smtClean="0">
                <a:solidFill>
                  <a:srgbClr val="003300"/>
                </a:solidFill>
              </a:rPr>
              <a:t>.</a:t>
            </a:r>
          </a:p>
          <a:p>
            <a:pPr algn="just">
              <a:buFont typeface="Wingdings" pitchFamily="2" charset="2"/>
              <a:buChar char="q"/>
            </a:pPr>
            <a:endParaRPr lang="es-ES_tradnl" b="1" dirty="0" smtClean="0">
              <a:solidFill>
                <a:srgbClr val="003300"/>
              </a:solidFill>
            </a:endParaRPr>
          </a:p>
          <a:p>
            <a:pPr algn="just">
              <a:buFont typeface="Wingdings" pitchFamily="2" charset="2"/>
              <a:buChar char="q"/>
            </a:pPr>
            <a:r>
              <a:rPr lang="es-ES_tradnl" b="1" dirty="0">
                <a:solidFill>
                  <a:srgbClr val="003300"/>
                </a:solidFill>
              </a:rPr>
              <a:t>Fue necesaria la comparación del diseño efectuado en SAP 2000 y el efectuado manualmente tomando como base las normas constructivas CEC-2000, ACI 318-08 y AISC-LRFD, por lo cual se aconseja revisar el diseño manual realizado en el presente documento para ciertos elementos estructurales.  </a:t>
            </a:r>
            <a:endParaRPr lang="es-ES" b="1" dirty="0">
              <a:solidFill>
                <a:srgbClr val="003300"/>
              </a:solidFill>
            </a:endParaRPr>
          </a:p>
          <a:p>
            <a:pPr algn="just">
              <a:buFont typeface="Wingdings" pitchFamily="2" charset="2"/>
              <a:buChar char="q"/>
            </a:pPr>
            <a:endParaRPr lang="es-ES_tradnl" b="1" dirty="0">
              <a:solidFill>
                <a:srgbClr val="003300"/>
              </a:solidFill>
            </a:endParaRPr>
          </a:p>
          <a:p>
            <a:pPr algn="just">
              <a:buFont typeface="Wingdings" pitchFamily="2" charset="2"/>
              <a:buChar char="q"/>
            </a:pPr>
            <a:endParaRPr lang="es-ES" b="1" dirty="0">
              <a:solidFill>
                <a:srgbClr val="003300"/>
              </a:solidFill>
            </a:endParaRPr>
          </a:p>
        </p:txBody>
      </p:sp>
      <p:pic>
        <p:nvPicPr>
          <p:cNvPr id="4"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3904" y="92041"/>
            <a:ext cx="720080" cy="67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652778"/>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80928"/>
            <a:ext cx="8229600" cy="1143000"/>
          </a:xfrm>
        </p:spPr>
        <p:txBody>
          <a:bodyPr>
            <a:noAutofit/>
          </a:bodyPr>
          <a:lstStyle/>
          <a:p>
            <a:r>
              <a:rPr lang="es-ES"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oadway" pitchFamily="82" charset="0"/>
              </a:rPr>
              <a:t>GRACIAS</a:t>
            </a:r>
            <a:endParaRPr lang="es-ES" sz="9600" dirty="0">
              <a:solidFill>
                <a:srgbClr val="7030A0"/>
              </a:solidFill>
              <a:latin typeface="Broadway" pitchFamily="82" charset="0"/>
            </a:endParaRPr>
          </a:p>
        </p:txBody>
      </p:sp>
    </p:spTree>
    <p:extLst>
      <p:ext uri="{BB962C8B-B14F-4D97-AF65-F5344CB8AC3E}">
        <p14:creationId xmlns:p14="http://schemas.microsoft.com/office/powerpoint/2010/main" val="2363552380"/>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48625"/>
            <a:ext cx="8229600" cy="1143000"/>
          </a:xfrm>
        </p:spPr>
        <p:txBody>
          <a:bodyPr/>
          <a:lstStyle/>
          <a:p>
            <a:pPr algn="l"/>
            <a:r>
              <a:rPr lang="es-ES" b="1" spc="180" dirty="0" smtClean="0"/>
              <a:t>Panorámica Arquitectónica</a:t>
            </a:r>
            <a:endParaRPr lang="es-ES" b="1" spc="180" dirty="0"/>
          </a:p>
        </p:txBody>
      </p:sp>
      <p:pic>
        <p:nvPicPr>
          <p:cNvPr id="4" name="3 Imagen"/>
          <p:cNvPicPr/>
          <p:nvPr/>
        </p:nvPicPr>
        <p:blipFill rotWithShape="1">
          <a:blip r:embed="rId3" cstate="print"/>
          <a:srcRect l="1553" r="32442" b="2390"/>
          <a:stretch/>
        </p:blipFill>
        <p:spPr bwMode="auto">
          <a:xfrm>
            <a:off x="209183" y="1291624"/>
            <a:ext cx="6696744" cy="4968552"/>
          </a:xfrm>
          <a:prstGeom prst="rect">
            <a:avLst/>
          </a:prstGeom>
          <a:noFill/>
          <a:ln w="34925" cap="flat" cmpd="dbl" algn="ctr">
            <a:solidFill>
              <a:srgbClr val="0070C0"/>
            </a:solidFill>
            <a:prstDash val="solid"/>
            <a:miter lim="800000"/>
            <a:headEnd type="none" w="med" len="med"/>
            <a:tailEnd type="none" w="med" len="med"/>
          </a:ln>
          <a:effectLst>
            <a:glow rad="139700">
              <a:schemeClr val="bg1">
                <a:alpha val="40000"/>
              </a:schemeClr>
            </a:glow>
            <a:innerShdw blurRad="63500" dist="50800" dir="8100000">
              <a:srgbClr val="003300">
                <a:alpha val="50000"/>
              </a:srgbClr>
            </a:innerShdw>
          </a:effectLst>
          <a:extLst>
            <a:ext uri="{53640926-AAD7-44D8-BBD7-CCE9431645EC}">
              <a14:shadowObscured xmlns:a14="http://schemas.microsoft.com/office/drawing/2010/main"/>
            </a:ext>
          </a:extLst>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4131" y="2944786"/>
            <a:ext cx="2123728" cy="1662229"/>
          </a:xfrm>
          <a:prstGeom prst="rect">
            <a:avLst/>
          </a:prstGeom>
          <a:noFill/>
          <a:ln w="12700">
            <a:solidFill>
              <a:srgbClr val="92D050"/>
            </a:solidFill>
          </a:ln>
        </p:spPr>
      </p:pic>
      <p:sp>
        <p:nvSpPr>
          <p:cNvPr id="8" name="7 Flecha arriba"/>
          <p:cNvSpPr/>
          <p:nvPr/>
        </p:nvSpPr>
        <p:spPr>
          <a:xfrm>
            <a:off x="5940152" y="1387511"/>
            <a:ext cx="648072" cy="745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N</a:t>
            </a:r>
            <a:endParaRPr lang="es-ES" b="1" dirty="0"/>
          </a:p>
        </p:txBody>
      </p:sp>
      <p:pic>
        <p:nvPicPr>
          <p:cNvPr id="6" name="Picture 2"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211505"/>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423428"/>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spc="180" dirty="0" smtClean="0"/>
              <a:t>Códigos de Diseño</a:t>
            </a:r>
            <a:endParaRPr lang="es-ES" b="1" spc="180" dirty="0"/>
          </a:p>
        </p:txBody>
      </p:sp>
      <p:graphicFrame>
        <p:nvGraphicFramePr>
          <p:cNvPr id="4" name="3 Diagrama"/>
          <p:cNvGraphicFramePr/>
          <p:nvPr>
            <p:extLst>
              <p:ext uri="{D42A27DB-BD31-4B8C-83A1-F6EECF244321}">
                <p14:modId xmlns:p14="http://schemas.microsoft.com/office/powerpoint/2010/main" val="1944025554"/>
              </p:ext>
            </p:extLst>
          </p:nvPr>
        </p:nvGraphicFramePr>
        <p:xfrm>
          <a:off x="1524000" y="1397000"/>
          <a:ext cx="6288360"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Adriana\AppData\Local\Microsoft\Windows\Temporary Internet Files\Content.IE5\ME7IK6GS\MC900151959[1].wmf">
            <a:hlinkClick r:id="rId8" action="ppaction://hlinkfile"/>
          </p:cNvPr>
          <p:cNvPicPr>
            <a:picLocks noChangeAspect="1" noChangeArrowheads="1"/>
          </p:cNvPicPr>
          <p:nvPr/>
        </p:nvPicPr>
        <p:blipFill>
          <a:blip r:embed="rId9" cstate="print"/>
          <a:srcRect/>
          <a:stretch>
            <a:fillRect/>
          </a:stretch>
        </p:blipFill>
        <p:spPr bwMode="auto">
          <a:xfrm>
            <a:off x="3779912" y="1698614"/>
            <a:ext cx="1246939" cy="1081428"/>
          </a:xfrm>
          <a:prstGeom prst="rect">
            <a:avLst/>
          </a:prstGeom>
          <a:noFill/>
        </p:spPr>
      </p:pic>
      <p:pic>
        <p:nvPicPr>
          <p:cNvPr id="39939" name="Picture 3" descr="C:\Users\Adriana\AppData\Local\Microsoft\Windows\Temporary Internet Files\Content.IE5\ME7IK6GS\MP900443562[1].jpg"/>
          <p:cNvPicPr>
            <a:picLocks noChangeAspect="1" noChangeArrowheads="1"/>
          </p:cNvPicPr>
          <p:nvPr/>
        </p:nvPicPr>
        <p:blipFill>
          <a:blip r:embed="rId10" cstate="print"/>
          <a:srcRect/>
          <a:stretch>
            <a:fillRect/>
          </a:stretch>
        </p:blipFill>
        <p:spPr bwMode="auto">
          <a:xfrm>
            <a:off x="1691680" y="1628800"/>
            <a:ext cx="1796420" cy="1368152"/>
          </a:xfrm>
          <a:prstGeom prst="rect">
            <a:avLst/>
          </a:prstGeom>
          <a:noFill/>
        </p:spPr>
      </p:pic>
      <p:pic>
        <p:nvPicPr>
          <p:cNvPr id="39940" name="Picture 4" descr="C:\Users\Adriana\AppData\Local\Microsoft\Windows\Temporary Internet Files\Content.IE5\05FRYY4J\MP900438572[1].jpg"/>
          <p:cNvPicPr>
            <a:picLocks noChangeAspect="1" noChangeArrowheads="1"/>
          </p:cNvPicPr>
          <p:nvPr/>
        </p:nvPicPr>
        <p:blipFill>
          <a:blip r:embed="rId11" cstate="print"/>
          <a:srcRect/>
          <a:stretch>
            <a:fillRect/>
          </a:stretch>
        </p:blipFill>
        <p:spPr bwMode="auto">
          <a:xfrm>
            <a:off x="5652120" y="1412776"/>
            <a:ext cx="1055446" cy="792087"/>
          </a:xfrm>
          <a:prstGeom prst="rect">
            <a:avLst/>
          </a:prstGeom>
          <a:noFill/>
        </p:spPr>
      </p:pic>
      <p:pic>
        <p:nvPicPr>
          <p:cNvPr id="39941" name="Picture 5" descr="C:\Program Files\Microsoft Office\MEDIA\CAGCAT10\j0240695.wmf"/>
          <p:cNvPicPr>
            <a:picLocks noChangeAspect="1" noChangeArrowheads="1"/>
          </p:cNvPicPr>
          <p:nvPr/>
        </p:nvPicPr>
        <p:blipFill>
          <a:blip r:embed="rId12" cstate="print"/>
          <a:srcRect/>
          <a:stretch>
            <a:fillRect/>
          </a:stretch>
        </p:blipFill>
        <p:spPr bwMode="auto">
          <a:xfrm>
            <a:off x="6300192" y="2204864"/>
            <a:ext cx="1201061" cy="961691"/>
          </a:xfrm>
          <a:prstGeom prst="rect">
            <a:avLst/>
          </a:prstGeom>
          <a:noFill/>
        </p:spPr>
      </p:pic>
      <p:pic>
        <p:nvPicPr>
          <p:cNvPr id="8" name="Picture 2"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85900" y="205012"/>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277626"/>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14" name="click.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08920"/>
            <a:ext cx="8229600" cy="1143000"/>
          </a:xfrm>
        </p:spPr>
        <p:txBody>
          <a:bodyPr>
            <a:noAutofit/>
          </a:bodyPr>
          <a:lstStyle/>
          <a:p>
            <a:r>
              <a:rPr lang="es-E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DISEÑO DE ELEMENTOS ESTRUCTURALES</a:t>
            </a:r>
            <a:endParaRPr lang="es-E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1612949"/>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Viga de cimentación</a:t>
            </a:r>
            <a:endParaRPr lang="es-ES" dirty="0"/>
          </a:p>
        </p:txBody>
      </p:sp>
      <p:pic>
        <p:nvPicPr>
          <p:cNvPr id="4" name="3 Imagen"/>
          <p:cNvPicPr/>
          <p:nvPr/>
        </p:nvPicPr>
        <p:blipFill>
          <a:blip r:embed="rId3" cstate="print"/>
          <a:srcRect l="2948" t="1695" r="2615"/>
          <a:stretch>
            <a:fillRect/>
          </a:stretch>
        </p:blipFill>
        <p:spPr bwMode="auto">
          <a:xfrm>
            <a:off x="4016603" y="1844824"/>
            <a:ext cx="4851615" cy="4680520"/>
          </a:xfrm>
          <a:prstGeom prst="rect">
            <a:avLst/>
          </a:prstGeom>
          <a:noFill/>
          <a:ln w="12700">
            <a:solidFill>
              <a:srgbClr val="0070C0"/>
            </a:solidFill>
            <a:prstDash val="solid"/>
            <a:miter lim="800000"/>
            <a:headEnd/>
            <a:tailEnd/>
          </a:ln>
        </p:spPr>
      </p:pic>
      <p:pic>
        <p:nvPicPr>
          <p:cNvPr id="5" name="4 Imagen"/>
          <p:cNvPicPr/>
          <p:nvPr/>
        </p:nvPicPr>
        <p:blipFill>
          <a:blip r:embed="rId4" cstate="print"/>
          <a:srcRect l="1406" r="1322"/>
          <a:stretch>
            <a:fillRect/>
          </a:stretch>
        </p:blipFill>
        <p:spPr bwMode="auto">
          <a:xfrm>
            <a:off x="152433" y="3717032"/>
            <a:ext cx="3771495" cy="2808312"/>
          </a:xfrm>
          <a:prstGeom prst="rect">
            <a:avLst/>
          </a:prstGeom>
          <a:noFill/>
          <a:ln w="12700">
            <a:solidFill>
              <a:srgbClr val="92D050"/>
            </a:solidFill>
            <a:prstDash val="solid"/>
            <a:miter lim="800000"/>
            <a:headEnd/>
            <a:tailEnd/>
          </a:ln>
        </p:spPr>
      </p:pic>
      <p:cxnSp>
        <p:nvCxnSpPr>
          <p:cNvPr id="6" name="5 Conector angular"/>
          <p:cNvCxnSpPr>
            <a:endCxn id="5" idx="0"/>
          </p:cNvCxnSpPr>
          <p:nvPr/>
        </p:nvCxnSpPr>
        <p:spPr>
          <a:xfrm rot="10800000" flipV="1">
            <a:off x="2038182" y="3140968"/>
            <a:ext cx="2677835" cy="576064"/>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12 Rectángulo redondeado"/>
          <p:cNvSpPr/>
          <p:nvPr/>
        </p:nvSpPr>
        <p:spPr>
          <a:xfrm>
            <a:off x="467544" y="1556792"/>
            <a:ext cx="3024336"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Sección asumida mediante un pre dimensionamiento de un elemento rígido de cimentación</a:t>
            </a:r>
            <a:endParaRPr lang="es-ES" dirty="0"/>
          </a:p>
        </p:txBody>
      </p:sp>
      <p:pic>
        <p:nvPicPr>
          <p:cNvPr id="7" name="Picture 2"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5900" y="260648"/>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146367"/>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Viga de cimentación</a:t>
            </a: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1837290973"/>
              </p:ext>
            </p:extLst>
          </p:nvPr>
        </p:nvGraphicFramePr>
        <p:xfrm>
          <a:off x="1043608" y="1268760"/>
          <a:ext cx="7200800" cy="2606040"/>
        </p:xfrm>
        <a:graphic>
          <a:graphicData uri="http://schemas.openxmlformats.org/drawingml/2006/table">
            <a:tbl>
              <a:tblPr firstRow="1" firstCol="1" bandRow="1"/>
              <a:tblGrid>
                <a:gridCol w="3884111"/>
                <a:gridCol w="2176082"/>
                <a:gridCol w="1140607"/>
              </a:tblGrid>
              <a:tr h="0">
                <a:tc>
                  <a:txBody>
                    <a:bodyPr/>
                    <a:lstStyle/>
                    <a:p>
                      <a:pPr algn="ctr">
                        <a:lnSpc>
                          <a:spcPct val="150000"/>
                        </a:lnSpc>
                        <a:spcBef>
                          <a:spcPts val="600"/>
                        </a:spcBef>
                        <a:spcAft>
                          <a:spcPts val="0"/>
                        </a:spcAft>
                        <a:tabLst>
                          <a:tab pos="4000500" algn="l"/>
                        </a:tabLst>
                      </a:pPr>
                      <a:r>
                        <a:rPr lang="es-EC" sz="1200" b="1" dirty="0">
                          <a:effectLst/>
                          <a:latin typeface="Times New Roman"/>
                          <a:ea typeface="Times New Roman"/>
                        </a:rPr>
                        <a:t>Descripción</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Bef>
                          <a:spcPts val="600"/>
                        </a:spcBef>
                        <a:spcAft>
                          <a:spcPts val="0"/>
                        </a:spcAft>
                        <a:tabLst>
                          <a:tab pos="4000500" algn="l"/>
                        </a:tabLst>
                      </a:pPr>
                      <a:r>
                        <a:rPr lang="es-EC" sz="1200" b="1">
                          <a:effectLst/>
                          <a:latin typeface="Times New Roman"/>
                          <a:ea typeface="Times New Roman"/>
                        </a:rPr>
                        <a:t>Ecuación</a:t>
                      </a:r>
                      <a:endParaRPr lang="es-E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50000"/>
                        </a:lnSpc>
                        <a:spcBef>
                          <a:spcPts val="600"/>
                        </a:spcBef>
                        <a:spcAft>
                          <a:spcPts val="0"/>
                        </a:spcAft>
                        <a:tabLst>
                          <a:tab pos="4000500" algn="l"/>
                        </a:tabLst>
                      </a:pPr>
                      <a:r>
                        <a:rPr lang="es-EC" sz="1200" b="1">
                          <a:effectLst/>
                          <a:latin typeface="Times New Roman"/>
                          <a:ea typeface="Times New Roman"/>
                        </a:rPr>
                        <a:t>Valor</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0">
                <a:tc>
                  <a:txBody>
                    <a:bodyPr/>
                    <a:lstStyle/>
                    <a:p>
                      <a:pPr>
                        <a:lnSpc>
                          <a:spcPct val="150000"/>
                        </a:lnSpc>
                        <a:spcBef>
                          <a:spcPts val="600"/>
                        </a:spcBef>
                        <a:spcAft>
                          <a:spcPts val="0"/>
                        </a:spcAft>
                        <a:tabLst>
                          <a:tab pos="4000500" algn="l"/>
                        </a:tabLst>
                      </a:pPr>
                      <a:r>
                        <a:rPr lang="es-EC" sz="1200">
                          <a:effectLst/>
                          <a:latin typeface="Arial"/>
                          <a:ea typeface="Times New Roman"/>
                        </a:rPr>
                        <a:t>Angulo de fricción (φ)</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a:t>
                      </a:r>
                      <a:endParaRPr lang="es-E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38.06º</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Bef>
                          <a:spcPts val="600"/>
                        </a:spcBef>
                        <a:spcAft>
                          <a:spcPts val="0"/>
                        </a:spcAft>
                        <a:tabLst>
                          <a:tab pos="4000500" algn="l"/>
                        </a:tabLst>
                      </a:pPr>
                      <a:r>
                        <a:rPr lang="es-EC" sz="1200">
                          <a:effectLst/>
                          <a:latin typeface="Arial"/>
                          <a:ea typeface="Times New Roman"/>
                        </a:rPr>
                        <a:t>Coeficiente de empuje activo (K</a:t>
                      </a:r>
                      <a:r>
                        <a:rPr lang="es-EC" sz="1200" baseline="-25000">
                          <a:effectLst/>
                          <a:latin typeface="Arial"/>
                          <a:ea typeface="Times New Roman"/>
                        </a:rPr>
                        <a:t>ha</a:t>
                      </a:r>
                      <a:r>
                        <a:rPr lang="es-EC" sz="1200">
                          <a:effectLst/>
                          <a:latin typeface="Arial"/>
                          <a:ea typeface="Times New Roman"/>
                        </a:rPr>
                        <a:t>)</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K</a:t>
                      </a:r>
                      <a:r>
                        <a:rPr lang="es-EC" sz="1200" baseline="-25000">
                          <a:effectLst/>
                          <a:latin typeface="Arial"/>
                          <a:ea typeface="Times New Roman"/>
                        </a:rPr>
                        <a:t>ha </a:t>
                      </a:r>
                      <a:r>
                        <a:rPr lang="es-EC" sz="1200">
                          <a:effectLst/>
                          <a:latin typeface="Arial"/>
                          <a:ea typeface="Times New Roman"/>
                        </a:rPr>
                        <a:t>= tan</a:t>
                      </a:r>
                      <a:r>
                        <a:rPr lang="es-EC" sz="1200" baseline="30000">
                          <a:effectLst/>
                          <a:latin typeface="Arial"/>
                          <a:ea typeface="Times New Roman"/>
                        </a:rPr>
                        <a:t>2</a:t>
                      </a:r>
                      <a:r>
                        <a:rPr lang="es-EC" sz="1200">
                          <a:effectLst/>
                          <a:latin typeface="Arial"/>
                          <a:ea typeface="Times New Roman"/>
                        </a:rPr>
                        <a:t>(45 - φ/2)</a:t>
                      </a:r>
                      <a:endParaRPr lang="es-E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0.237</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Bef>
                          <a:spcPts val="600"/>
                        </a:spcBef>
                        <a:spcAft>
                          <a:spcPts val="0"/>
                        </a:spcAft>
                        <a:tabLst>
                          <a:tab pos="4000500" algn="l"/>
                        </a:tabLst>
                      </a:pPr>
                      <a:r>
                        <a:rPr lang="es-EC" sz="1200">
                          <a:effectLst/>
                          <a:latin typeface="Arial"/>
                          <a:ea typeface="Times New Roman"/>
                        </a:rPr>
                        <a:t>Coeficiente de empuje en reposo (K</a:t>
                      </a:r>
                      <a:r>
                        <a:rPr lang="es-EC" sz="1200" baseline="-25000">
                          <a:effectLst/>
                          <a:latin typeface="Arial"/>
                          <a:ea typeface="Times New Roman"/>
                        </a:rPr>
                        <a:t>o</a:t>
                      </a:r>
                      <a:r>
                        <a:rPr lang="es-EC" sz="1200">
                          <a:effectLst/>
                          <a:latin typeface="Arial"/>
                          <a:ea typeface="Times New Roman"/>
                        </a:rPr>
                        <a:t>)</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K</a:t>
                      </a:r>
                      <a:r>
                        <a:rPr lang="es-EC" sz="1200" baseline="-25000">
                          <a:effectLst/>
                          <a:latin typeface="Arial"/>
                          <a:ea typeface="Times New Roman"/>
                        </a:rPr>
                        <a:t>o </a:t>
                      </a:r>
                      <a:r>
                        <a:rPr lang="es-EC" sz="1200">
                          <a:effectLst/>
                          <a:latin typeface="Arial"/>
                          <a:ea typeface="Times New Roman"/>
                        </a:rPr>
                        <a:t>= 1 – senφ </a:t>
                      </a:r>
                      <a:endParaRPr lang="es-E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0.384</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Bef>
                          <a:spcPts val="600"/>
                        </a:spcBef>
                        <a:spcAft>
                          <a:spcPts val="0"/>
                        </a:spcAft>
                        <a:tabLst>
                          <a:tab pos="4000500" algn="l"/>
                        </a:tabLst>
                      </a:pPr>
                      <a:r>
                        <a:rPr lang="es-EC" sz="1200">
                          <a:effectLst/>
                          <a:latin typeface="Arial"/>
                          <a:ea typeface="Times New Roman"/>
                        </a:rPr>
                        <a:t>Coeficiente de empuje pasivo (K</a:t>
                      </a:r>
                      <a:r>
                        <a:rPr lang="es-EC" sz="1200" baseline="-25000">
                          <a:effectLst/>
                          <a:latin typeface="Arial"/>
                          <a:ea typeface="Times New Roman"/>
                        </a:rPr>
                        <a:t>p</a:t>
                      </a:r>
                      <a:r>
                        <a:rPr lang="es-EC" sz="1200">
                          <a:effectLst/>
                          <a:latin typeface="Arial"/>
                          <a:ea typeface="Times New Roman"/>
                        </a:rPr>
                        <a:t>)</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K</a:t>
                      </a:r>
                      <a:r>
                        <a:rPr lang="es-EC" sz="1200" baseline="-25000">
                          <a:effectLst/>
                          <a:latin typeface="Arial"/>
                          <a:ea typeface="Times New Roman"/>
                        </a:rPr>
                        <a:t>p</a:t>
                      </a:r>
                      <a:r>
                        <a:rPr lang="es-EC" sz="1200">
                          <a:effectLst/>
                          <a:latin typeface="Arial"/>
                          <a:ea typeface="Times New Roman"/>
                        </a:rPr>
                        <a:t> = tan</a:t>
                      </a:r>
                      <a:r>
                        <a:rPr lang="es-EC" sz="1200" baseline="30000">
                          <a:effectLst/>
                          <a:latin typeface="Arial"/>
                          <a:ea typeface="Times New Roman"/>
                        </a:rPr>
                        <a:t>2</a:t>
                      </a:r>
                      <a:r>
                        <a:rPr lang="es-EC" sz="1200">
                          <a:effectLst/>
                          <a:latin typeface="Arial"/>
                          <a:ea typeface="Times New Roman"/>
                        </a:rPr>
                        <a:t>(45 + φ/2)</a:t>
                      </a:r>
                      <a:endParaRPr lang="es-E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4.215</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Bef>
                          <a:spcPts val="600"/>
                        </a:spcBef>
                        <a:spcAft>
                          <a:spcPts val="0"/>
                        </a:spcAft>
                        <a:tabLst>
                          <a:tab pos="4000500" algn="l"/>
                        </a:tabLst>
                      </a:pPr>
                      <a:r>
                        <a:rPr lang="es-EC" sz="1200">
                          <a:effectLst/>
                          <a:latin typeface="Arial"/>
                          <a:ea typeface="Times New Roman"/>
                        </a:rPr>
                        <a:t>Peso específico del suelo 1 (γ</a:t>
                      </a:r>
                      <a:r>
                        <a:rPr lang="es-EC" sz="1200" baseline="-25000">
                          <a:effectLst/>
                          <a:latin typeface="Arial"/>
                          <a:ea typeface="Times New Roman"/>
                        </a:rPr>
                        <a:t>sh</a:t>
                      </a:r>
                      <a:r>
                        <a:rPr lang="es-EC" sz="1200">
                          <a:effectLst/>
                          <a:latin typeface="Arial"/>
                          <a:ea typeface="Times New Roman"/>
                        </a:rPr>
                        <a:t>)</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a:t>
                      </a:r>
                      <a:endParaRPr lang="es-E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1.789 </a:t>
                      </a:r>
                      <a:r>
                        <a:rPr lang="es-EC" sz="1000">
                          <a:effectLst/>
                          <a:latin typeface="Arial"/>
                          <a:ea typeface="Times New Roman"/>
                        </a:rPr>
                        <a:t>[t/m</a:t>
                      </a:r>
                      <a:r>
                        <a:rPr lang="es-EC" sz="1000" baseline="30000">
                          <a:effectLst/>
                          <a:latin typeface="Arial"/>
                          <a:ea typeface="Times New Roman"/>
                        </a:rPr>
                        <a:t>3</a:t>
                      </a:r>
                      <a:r>
                        <a:rPr lang="es-EC" sz="1000">
                          <a:effectLst/>
                          <a:latin typeface="Arial"/>
                          <a:ea typeface="Times New Roman"/>
                        </a:rPr>
                        <a:t>]</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Bef>
                          <a:spcPts val="600"/>
                        </a:spcBef>
                        <a:spcAft>
                          <a:spcPts val="0"/>
                        </a:spcAft>
                        <a:tabLst>
                          <a:tab pos="4000500" algn="l"/>
                        </a:tabLst>
                      </a:pPr>
                      <a:r>
                        <a:rPr lang="es-EC" sz="1200">
                          <a:effectLst/>
                          <a:latin typeface="Arial"/>
                          <a:ea typeface="Times New Roman"/>
                        </a:rPr>
                        <a:t>Peso específico del suelo 2 (γ</a:t>
                      </a:r>
                      <a:r>
                        <a:rPr lang="es-EC" sz="1200" baseline="-25000">
                          <a:effectLst/>
                          <a:latin typeface="Arial"/>
                          <a:ea typeface="Times New Roman"/>
                        </a:rPr>
                        <a:t>ss</a:t>
                      </a:r>
                      <a:r>
                        <a:rPr lang="es-EC" sz="1200">
                          <a:effectLst/>
                          <a:latin typeface="Arial"/>
                          <a:ea typeface="Times New Roman"/>
                        </a:rPr>
                        <a:t>)</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a:t>
                      </a:r>
                      <a:endParaRPr lang="es-E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a:effectLst/>
                          <a:latin typeface="Arial"/>
                          <a:ea typeface="Times New Roman"/>
                        </a:rPr>
                        <a:t>1.503 </a:t>
                      </a:r>
                      <a:r>
                        <a:rPr lang="es-EC" sz="1000">
                          <a:effectLst/>
                          <a:latin typeface="Arial"/>
                          <a:ea typeface="Times New Roman"/>
                        </a:rPr>
                        <a:t>[t/m</a:t>
                      </a:r>
                      <a:r>
                        <a:rPr lang="es-EC" sz="1000" baseline="30000">
                          <a:effectLst/>
                          <a:latin typeface="Arial"/>
                          <a:ea typeface="Times New Roman"/>
                        </a:rPr>
                        <a:t>3</a:t>
                      </a:r>
                      <a:r>
                        <a:rPr lang="es-EC" sz="1000">
                          <a:effectLst/>
                          <a:latin typeface="Arial"/>
                          <a:ea typeface="Times New Roman"/>
                        </a:rPr>
                        <a:t>]</a:t>
                      </a:r>
                      <a:endParaRPr lang="es-E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Bef>
                          <a:spcPts val="600"/>
                        </a:spcBef>
                        <a:spcAft>
                          <a:spcPts val="0"/>
                        </a:spcAft>
                        <a:tabLst>
                          <a:tab pos="4000500" algn="l"/>
                        </a:tabLst>
                      </a:pPr>
                      <a:r>
                        <a:rPr lang="es-EC" sz="1200" dirty="0">
                          <a:effectLst/>
                          <a:latin typeface="Arial"/>
                          <a:ea typeface="Times New Roman"/>
                        </a:rPr>
                        <a:t>Esfuerzo admisible del suelo (</a:t>
                      </a:r>
                      <a:r>
                        <a:rPr lang="es-EC" sz="1200" dirty="0" err="1">
                          <a:effectLst/>
                          <a:latin typeface="Arial"/>
                          <a:ea typeface="Times New Roman"/>
                        </a:rPr>
                        <a:t>q</a:t>
                      </a:r>
                      <a:r>
                        <a:rPr lang="es-EC" sz="1200" baseline="-25000" dirty="0" err="1">
                          <a:effectLst/>
                          <a:latin typeface="Arial"/>
                          <a:ea typeface="Times New Roman"/>
                        </a:rPr>
                        <a:t>adm</a:t>
                      </a:r>
                      <a:r>
                        <a:rPr lang="es-EC" sz="1200" dirty="0">
                          <a:effectLst/>
                          <a:latin typeface="Arial"/>
                          <a:ea typeface="Times New Roman"/>
                        </a:rPr>
                        <a:t>)</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000">
                          <a:effectLst/>
                          <a:latin typeface="Arial"/>
                          <a:ea typeface="Times New Roman"/>
                        </a:rPr>
                        <a:t>Para un ancho de cimentación de 1.60m. en la perforación más crítica.</a:t>
                      </a:r>
                      <a:endParaRPr lang="es-E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4000500" algn="l"/>
                        </a:tabLst>
                      </a:pPr>
                      <a:r>
                        <a:rPr lang="es-EC" sz="1200" dirty="0">
                          <a:effectLst/>
                          <a:latin typeface="Arial"/>
                          <a:ea typeface="Times New Roman"/>
                        </a:rPr>
                        <a:t>27.30 </a:t>
                      </a:r>
                      <a:r>
                        <a:rPr lang="es-EC" sz="1000" dirty="0">
                          <a:effectLst/>
                          <a:latin typeface="Arial"/>
                          <a:ea typeface="Times New Roman"/>
                        </a:rPr>
                        <a:t>[t/m</a:t>
                      </a:r>
                      <a:r>
                        <a:rPr lang="es-EC" sz="1000" baseline="30000" dirty="0">
                          <a:effectLst/>
                          <a:latin typeface="Arial"/>
                          <a:ea typeface="Times New Roman"/>
                        </a:rPr>
                        <a:t>2</a:t>
                      </a:r>
                      <a:r>
                        <a:rPr lang="es-EC" sz="1000" dirty="0">
                          <a:effectLst/>
                          <a:latin typeface="Arial"/>
                          <a:ea typeface="Times New Roman"/>
                        </a:rPr>
                        <a:t>]</a:t>
                      </a:r>
                      <a:endParaRPr lang="es-E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p:cNvPicPr/>
          <p:nvPr/>
        </p:nvPicPr>
        <p:blipFill>
          <a:blip r:embed="rId3" cstate="print"/>
          <a:srcRect/>
          <a:stretch>
            <a:fillRect/>
          </a:stretch>
        </p:blipFill>
        <p:spPr bwMode="auto">
          <a:xfrm>
            <a:off x="107504" y="4097334"/>
            <a:ext cx="3627603" cy="2448272"/>
          </a:xfrm>
          <a:prstGeom prst="rect">
            <a:avLst/>
          </a:prstGeom>
          <a:noFill/>
          <a:ln w="12700">
            <a:solidFill>
              <a:srgbClr val="0070C0"/>
            </a:solidFill>
            <a:prstDash val="solid"/>
            <a:miter lim="800000"/>
            <a:headEnd/>
            <a:tailEnd/>
          </a:ln>
        </p:spPr>
      </p:pic>
      <p:pic>
        <p:nvPicPr>
          <p:cNvPr id="8" name="7 Imagen"/>
          <p:cNvPicPr/>
          <p:nvPr/>
        </p:nvPicPr>
        <p:blipFill>
          <a:blip r:embed="rId4" cstate="print"/>
          <a:srcRect l="1578" t="1887" r="1216"/>
          <a:stretch>
            <a:fillRect/>
          </a:stretch>
        </p:blipFill>
        <p:spPr bwMode="auto">
          <a:xfrm>
            <a:off x="4661070" y="4097334"/>
            <a:ext cx="4248472" cy="2448272"/>
          </a:xfrm>
          <a:prstGeom prst="rect">
            <a:avLst/>
          </a:prstGeom>
          <a:noFill/>
          <a:ln w="12700">
            <a:solidFill>
              <a:srgbClr val="92D050"/>
            </a:solidFill>
            <a:prstDash val="solid"/>
            <a:miter lim="800000"/>
            <a:headEnd/>
            <a:tailEnd/>
          </a:ln>
        </p:spPr>
      </p:pic>
      <p:cxnSp>
        <p:nvCxnSpPr>
          <p:cNvPr id="10" name="9 Conector recto de flecha"/>
          <p:cNvCxnSpPr>
            <a:stCxn id="7" idx="3"/>
            <a:endCxn id="8" idx="1"/>
          </p:cNvCxnSpPr>
          <p:nvPr/>
        </p:nvCxnSpPr>
        <p:spPr>
          <a:xfrm>
            <a:off x="3735107" y="5321470"/>
            <a:ext cx="92596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5900" y="116632"/>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65156"/>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smtClean="0"/>
              <a:t>Arquitectura de los bloques que conforman el Nuevo Auditorio</a:t>
            </a:r>
            <a:endParaRPr lang="es-ES" dirty="0"/>
          </a:p>
        </p:txBody>
      </p:sp>
      <p:pic>
        <p:nvPicPr>
          <p:cNvPr id="337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53" t="19594" r="18207" b="19692"/>
          <a:stretch/>
        </p:blipFill>
        <p:spPr bwMode="auto">
          <a:xfrm>
            <a:off x="238133" y="1772816"/>
            <a:ext cx="8637195" cy="4464496"/>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2771800" y="1916832"/>
            <a:ext cx="3312368" cy="9361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600" dirty="0" smtClean="0"/>
              <a:t>Conformado principalmente por elementos estructurales formando figuras cuadriláteras y pentagonales </a:t>
            </a:r>
            <a:endParaRPr lang="es-ES" sz="1600" dirty="0"/>
          </a:p>
        </p:txBody>
      </p:sp>
      <p:pic>
        <p:nvPicPr>
          <p:cNvPr id="5"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5900" y="260648"/>
            <a:ext cx="115212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795914"/>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1718</TotalTime>
  <Words>1249</Words>
  <Application>Microsoft Office PowerPoint</Application>
  <PresentationFormat>Presentación en pantalla (4:3)</PresentationFormat>
  <Paragraphs>338</Paragraphs>
  <Slides>38</Slides>
  <Notes>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38</vt:i4>
      </vt:variant>
    </vt:vector>
  </HeadingPairs>
  <TitlesOfParts>
    <vt:vector size="41" baseType="lpstr">
      <vt:lpstr>Tema de Office</vt:lpstr>
      <vt:lpstr>Vértice</vt:lpstr>
      <vt:lpstr>Ecuación</vt:lpstr>
      <vt:lpstr>ESCUELA POLITÉCNICA  DEL EJÉRCITO  CARRERA DE INGENIERÍA CIVIL</vt:lpstr>
      <vt:lpstr>Esquema de Implantación</vt:lpstr>
      <vt:lpstr>Características principales del Nuevo Auditorio</vt:lpstr>
      <vt:lpstr>Panorámica Arquitectónica</vt:lpstr>
      <vt:lpstr>Códigos de Diseño</vt:lpstr>
      <vt:lpstr>DISEÑO DE ELEMENTOS ESTRUCTURALES</vt:lpstr>
      <vt:lpstr>Viga de cimentación</vt:lpstr>
      <vt:lpstr>Viga de cimentación</vt:lpstr>
      <vt:lpstr>Arquitectura de los bloques que conforman el Nuevo Auditorio</vt:lpstr>
      <vt:lpstr>Bloques que conforman el Nuevo Auditorio.</vt:lpstr>
      <vt:lpstr>Bloques que conforman el Nuevo Auditorio</vt:lpstr>
      <vt:lpstr>Pedestales</vt:lpstr>
      <vt:lpstr>Muros de sótano</vt:lpstr>
      <vt:lpstr>Muros de sótano</vt:lpstr>
      <vt:lpstr>Columna de hormigón armado</vt:lpstr>
      <vt:lpstr>Viga metálica</vt:lpstr>
      <vt:lpstr>Arquitectura de la cubierta del escenario</vt:lpstr>
      <vt:lpstr>Arquitectura de la cubierta del escenario</vt:lpstr>
      <vt:lpstr>Arquitectura de la cubierta del escenario</vt:lpstr>
      <vt:lpstr>Arquitectura de la cubierta del acceso central</vt:lpstr>
      <vt:lpstr>Arquitectura de la cubierta del acceso central</vt:lpstr>
      <vt:lpstr>Cargas actuantes en la cubierta</vt:lpstr>
      <vt:lpstr>Combinaciones de carga</vt:lpstr>
      <vt:lpstr>Combinaciones de carga</vt:lpstr>
      <vt:lpstr>Diseño de un elemento metálico</vt:lpstr>
      <vt:lpstr>Losa maciza de hormigón armado</vt:lpstr>
      <vt:lpstr>Losa con placa colaborante</vt:lpstr>
      <vt:lpstr>Conectores de corte  (losa maciza)</vt:lpstr>
      <vt:lpstr>Conectores de corte  (placa colaborante)</vt:lpstr>
      <vt:lpstr>Placa de asiento</vt:lpstr>
      <vt:lpstr>Soldadura</vt:lpstr>
      <vt:lpstr>Tipos de soldaduras utilizadas</vt:lpstr>
      <vt:lpstr>Placa de refuerzo</vt:lpstr>
      <vt:lpstr>Número de pernos de anclaje</vt:lpstr>
      <vt:lpstr>Anclaje de perno</vt:lpstr>
      <vt:lpstr>Conclusiones</vt:lpstr>
      <vt:lpstr>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Adriana</dc:creator>
  <cp:lastModifiedBy>user</cp:lastModifiedBy>
  <cp:revision>154</cp:revision>
  <dcterms:created xsi:type="dcterms:W3CDTF">2012-01-24T14:52:20Z</dcterms:created>
  <dcterms:modified xsi:type="dcterms:W3CDTF">2012-02-13T05:41:37Z</dcterms:modified>
</cp:coreProperties>
</file>