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6" r:id="rId4"/>
    <p:sldId id="331" r:id="rId5"/>
    <p:sldId id="277" r:id="rId6"/>
    <p:sldId id="279" r:id="rId7"/>
    <p:sldId id="259" r:id="rId8"/>
    <p:sldId id="280" r:id="rId9"/>
    <p:sldId id="263" r:id="rId10"/>
    <p:sldId id="281" r:id="rId11"/>
    <p:sldId id="258" r:id="rId12"/>
    <p:sldId id="261" r:id="rId13"/>
    <p:sldId id="262" r:id="rId14"/>
    <p:sldId id="282" r:id="rId15"/>
    <p:sldId id="265" r:id="rId16"/>
    <p:sldId id="285" r:id="rId17"/>
    <p:sldId id="286" r:id="rId18"/>
    <p:sldId id="287" r:id="rId19"/>
    <p:sldId id="289" r:id="rId20"/>
    <p:sldId id="333" r:id="rId21"/>
    <p:sldId id="334" r:id="rId22"/>
    <p:sldId id="338" r:id="rId23"/>
    <p:sldId id="294" r:id="rId24"/>
    <p:sldId id="295" r:id="rId25"/>
    <p:sldId id="296" r:id="rId26"/>
    <p:sldId id="297" r:id="rId27"/>
    <p:sldId id="300" r:id="rId28"/>
    <p:sldId id="301" r:id="rId29"/>
    <p:sldId id="302" r:id="rId30"/>
    <p:sldId id="303" r:id="rId31"/>
    <p:sldId id="304" r:id="rId32"/>
    <p:sldId id="305" r:id="rId33"/>
    <p:sldId id="322" r:id="rId34"/>
    <p:sldId id="323" r:id="rId35"/>
    <p:sldId id="324" r:id="rId36"/>
    <p:sldId id="325" r:id="rId37"/>
    <p:sldId id="326" r:id="rId38"/>
    <p:sldId id="327" r:id="rId39"/>
    <p:sldId id="328" r:id="rId40"/>
    <p:sldId id="329" r:id="rId41"/>
    <p:sldId id="341" r:id="rId42"/>
    <p:sldId id="342" r:id="rId43"/>
    <p:sldId id="343" r:id="rId44"/>
    <p:sldId id="314" r:id="rId45"/>
    <p:sldId id="318" r:id="rId46"/>
    <p:sldId id="319" r:id="rId47"/>
    <p:sldId id="345" r:id="rId48"/>
    <p:sldId id="317" r:id="rId49"/>
    <p:sldId id="344" r:id="rId50"/>
    <p:sldId id="346" r:id="rId51"/>
    <p:sldId id="320"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186"/>
      </p:cViewPr>
      <p:guideLst>
        <p:guide orient="horz" pos="2160"/>
        <p:guide pos="2880"/>
      </p:guideLst>
    </p:cSldViewPr>
  </p:slideViewPr>
  <p:notesTextViewPr>
    <p:cViewPr>
      <p:scale>
        <a:sx n="1" d="1"/>
        <a:sy n="1" d="1"/>
      </p:scale>
      <p:origin x="0" y="0"/>
    </p:cViewPr>
  </p:notesTextViewPr>
  <p:sorterViewPr>
    <p:cViewPr>
      <p:scale>
        <a:sx n="100" d="100"/>
        <a:sy n="100" d="100"/>
      </p:scale>
      <p:origin x="0" y="10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Santiago%20Fernandez\Desktop\UNIFICADA\TESIS%20ESPE\IMC%20DATOS%20RUBIRA%202011.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25" b="1" i="0" u="none" strike="noStrike" baseline="0">
                <a:solidFill>
                  <a:srgbClr val="000000"/>
                </a:solidFill>
                <a:latin typeface="Arial"/>
                <a:ea typeface="Arial"/>
                <a:cs typeface="Arial"/>
              </a:defRPr>
            </a:pPr>
            <a:r>
              <a:rPr lang="es-ES"/>
              <a:t>TOTAL MUESTRA 191 CADETES</a:t>
            </a:r>
          </a:p>
        </c:rich>
      </c:tx>
      <c:layout>
        <c:manualLayout>
          <c:xMode val="edge"/>
          <c:yMode val="edge"/>
          <c:x val="0.37306317044100118"/>
          <c:y val="3.1707317073170788E-2"/>
        </c:manualLayout>
      </c:layout>
      <c:overlay val="0"/>
      <c:spPr>
        <a:noFill/>
        <a:ln w="25400">
          <a:noFill/>
        </a:ln>
      </c:spPr>
    </c:title>
    <c:autoTitleDeleted val="0"/>
    <c:plotArea>
      <c:layout>
        <c:manualLayout>
          <c:layoutTarget val="inner"/>
          <c:xMode val="edge"/>
          <c:yMode val="edge"/>
          <c:x val="0.12276519666269374"/>
          <c:y val="0.13414634146341478"/>
          <c:w val="0.86174016686531585"/>
          <c:h val="0.64878048780487885"/>
        </c:manualLayout>
      </c:layout>
      <c:barChart>
        <c:barDir val="col"/>
        <c:grouping val="clustered"/>
        <c:varyColors val="0"/>
        <c:ser>
          <c:idx val="0"/>
          <c:order val="0"/>
          <c:spPr>
            <a:gradFill rotWithShape="0">
              <a:gsLst>
                <a:gs pos="0">
                  <a:srgbClr val="0000FF">
                    <a:gamma/>
                    <a:shade val="46275"/>
                    <a:invGamma/>
                  </a:srgbClr>
                </a:gs>
                <a:gs pos="50000">
                  <a:srgbClr val="0000FF"/>
                </a:gs>
                <a:gs pos="100000">
                  <a:srgbClr val="0000FF">
                    <a:gamma/>
                    <a:shade val="46275"/>
                    <a:invGamma/>
                  </a:srgbClr>
                </a:gs>
              </a:gsLst>
              <a:lin ang="5400000" scaled="1"/>
            </a:gradFill>
            <a:ln w="12700">
              <a:solidFill>
                <a:srgbClr val="000000"/>
              </a:solidFill>
              <a:prstDash val="solid"/>
            </a:ln>
          </c:spPr>
          <c:invertIfNegative val="0"/>
          <c:dPt>
            <c:idx val="1"/>
            <c:invertIfNegative val="0"/>
            <c:bubble3D val="0"/>
            <c:spPr>
              <a:gradFill rotWithShape="0">
                <a:gsLst>
                  <a:gs pos="0">
                    <a:srgbClr val="FF0000">
                      <a:gamma/>
                      <a:shade val="46275"/>
                      <a:invGamma/>
                    </a:srgbClr>
                  </a:gs>
                  <a:gs pos="50000">
                    <a:srgbClr val="FF0000"/>
                  </a:gs>
                  <a:gs pos="100000">
                    <a:srgbClr val="FF0000">
                      <a:gamma/>
                      <a:shade val="46275"/>
                      <a:invGamma/>
                    </a:srgbClr>
                  </a:gs>
                </a:gsLst>
                <a:lin ang="5400000" scaled="1"/>
              </a:gradFill>
              <a:ln w="12700">
                <a:solidFill>
                  <a:srgbClr val="000000"/>
                </a:solidFill>
                <a:prstDash val="solid"/>
              </a:ln>
            </c:spPr>
          </c:dPt>
          <c:dLbls>
            <c:spPr>
              <a:noFill/>
              <a:ln w="25400">
                <a:noFill/>
              </a:ln>
            </c:spPr>
            <c:txPr>
              <a:bodyPr rot="-2700000" vert="horz"/>
              <a:lstStyle/>
              <a:p>
                <a:pPr algn="ctr">
                  <a:defRPr sz="1725" b="0" i="0" u="none" strike="noStrike" baseline="0">
                    <a:solidFill>
                      <a:srgbClr val="000000"/>
                    </a:solidFill>
                    <a:latin typeface="Arial"/>
                    <a:ea typeface="Arial"/>
                    <a:cs typeface="Arial"/>
                  </a:defRPr>
                </a:pPr>
                <a:endParaRPr lang="es-EC"/>
              </a:p>
            </c:txPr>
            <c:dLblPos val="outEnd"/>
            <c:showLegendKey val="0"/>
            <c:showVal val="1"/>
            <c:showCatName val="0"/>
            <c:showSerName val="0"/>
            <c:showPercent val="0"/>
            <c:showBubbleSize val="0"/>
            <c:showLeaderLines val="0"/>
          </c:dLbls>
          <c:cat>
            <c:strRef>
              <c:f>'ESTADIST POR SEXO'!$B$5:$B$6</c:f>
              <c:strCache>
                <c:ptCount val="2"/>
                <c:pt idx="0">
                  <c:v>MASCULINO</c:v>
                </c:pt>
                <c:pt idx="1">
                  <c:v>FEMENINO</c:v>
                </c:pt>
              </c:strCache>
            </c:strRef>
          </c:cat>
          <c:val>
            <c:numRef>
              <c:f>'ESTADIST POR SEXO'!$C$5:$C$6</c:f>
              <c:numCache>
                <c:formatCode>General</c:formatCode>
                <c:ptCount val="2"/>
                <c:pt idx="0">
                  <c:v>95</c:v>
                </c:pt>
                <c:pt idx="1">
                  <c:v>96</c:v>
                </c:pt>
              </c:numCache>
            </c:numRef>
          </c:val>
        </c:ser>
        <c:dLbls>
          <c:showLegendKey val="0"/>
          <c:showVal val="0"/>
          <c:showCatName val="0"/>
          <c:showSerName val="0"/>
          <c:showPercent val="0"/>
          <c:showBubbleSize val="0"/>
        </c:dLbls>
        <c:gapWidth val="150"/>
        <c:axId val="110183936"/>
        <c:axId val="110185856"/>
      </c:barChart>
      <c:catAx>
        <c:axId val="110183936"/>
        <c:scaling>
          <c:orientation val="minMax"/>
        </c:scaling>
        <c:delete val="0"/>
        <c:axPos val="b"/>
        <c:title>
          <c:tx>
            <c:rich>
              <a:bodyPr/>
              <a:lstStyle/>
              <a:p>
                <a:pPr>
                  <a:defRPr sz="1725" b="1" i="0" u="none" strike="noStrike" baseline="0">
                    <a:solidFill>
                      <a:srgbClr val="000000"/>
                    </a:solidFill>
                    <a:latin typeface="Arial"/>
                    <a:ea typeface="Arial"/>
                    <a:cs typeface="Arial"/>
                  </a:defRPr>
                </a:pPr>
                <a:r>
                  <a:rPr lang="es-ES"/>
                  <a:t>SEXO</a:t>
                </a:r>
              </a:p>
            </c:rich>
          </c:tx>
          <c:layout>
            <c:manualLayout>
              <c:xMode val="edge"/>
              <c:yMode val="edge"/>
              <c:x val="0.51132300357568561"/>
              <c:y val="0.8951219512195127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725" b="0" i="0" u="none" strike="noStrike" baseline="0">
                <a:solidFill>
                  <a:srgbClr val="000000"/>
                </a:solidFill>
                <a:latin typeface="Arial"/>
                <a:ea typeface="Arial"/>
                <a:cs typeface="Arial"/>
              </a:defRPr>
            </a:pPr>
            <a:endParaRPr lang="es-EC"/>
          </a:p>
        </c:txPr>
        <c:crossAx val="110185856"/>
        <c:crosses val="autoZero"/>
        <c:auto val="1"/>
        <c:lblAlgn val="ctr"/>
        <c:lblOffset val="100"/>
        <c:tickLblSkip val="1"/>
        <c:tickMarkSkip val="1"/>
        <c:noMultiLvlLbl val="0"/>
      </c:catAx>
      <c:valAx>
        <c:axId val="110185856"/>
        <c:scaling>
          <c:orientation val="minMax"/>
          <c:max val="98"/>
          <c:min val="90"/>
        </c:scaling>
        <c:delete val="0"/>
        <c:axPos val="l"/>
        <c:majorGridlines>
          <c:spPr>
            <a:ln w="3175">
              <a:solidFill>
                <a:srgbClr val="000000"/>
              </a:solidFill>
              <a:prstDash val="solid"/>
            </a:ln>
          </c:spPr>
        </c:majorGridlines>
        <c:title>
          <c:tx>
            <c:rich>
              <a:bodyPr/>
              <a:lstStyle/>
              <a:p>
                <a:pPr>
                  <a:defRPr sz="1725" b="1" i="0" u="none" strike="noStrike" baseline="0">
                    <a:solidFill>
                      <a:srgbClr val="000000"/>
                    </a:solidFill>
                    <a:latin typeface="Arial"/>
                    <a:ea typeface="Arial"/>
                    <a:cs typeface="Arial"/>
                  </a:defRPr>
                </a:pPr>
                <a:r>
                  <a:rPr lang="es-ES"/>
                  <a:t>NUERO DE CADETES</a:t>
                </a:r>
              </a:p>
            </c:rich>
          </c:tx>
          <c:layout>
            <c:manualLayout>
              <c:xMode val="edge"/>
              <c:yMode val="edge"/>
              <c:x val="1.9070321811680589E-2"/>
              <c:y val="0.1585365853658537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725" b="0" i="0" u="none" strike="noStrike" baseline="0">
                <a:solidFill>
                  <a:srgbClr val="000000"/>
                </a:solidFill>
                <a:latin typeface="Arial"/>
                <a:ea typeface="Arial"/>
                <a:cs typeface="Arial"/>
              </a:defRPr>
            </a:pPr>
            <a:endParaRPr lang="es-EC"/>
          </a:p>
        </c:txPr>
        <c:crossAx val="110183936"/>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525" b="0" i="0" u="none" strike="noStrike" baseline="0">
          <a:solidFill>
            <a:srgbClr val="000000"/>
          </a:solidFill>
          <a:latin typeface="Arial"/>
          <a:ea typeface="Arial"/>
          <a:cs typeface="Arial"/>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a:solidFill>
                  <a:schemeClr val="dk1"/>
                </a:solidFill>
                <a:latin typeface="+mn-lt"/>
                <a:ea typeface="+mn-ea"/>
                <a:cs typeface="+mn-cs"/>
              </a:defRPr>
            </a:pPr>
            <a:r>
              <a:rPr lang="es-EC" sz="1400">
                <a:solidFill>
                  <a:schemeClr val="dk1"/>
                </a:solidFill>
                <a:latin typeface="+mn-lt"/>
                <a:ea typeface="+mn-ea"/>
                <a:cs typeface="+mn-cs"/>
              </a:rPr>
              <a:t>7. ¿Cuál de las siguientes frases describen mejor tu última semana? </a:t>
            </a:r>
            <a:endParaRPr lang="es-EC" sz="1400"/>
          </a:p>
        </c:rich>
      </c:tx>
      <c:layout>
        <c:manualLayout>
          <c:xMode val="edge"/>
          <c:yMode val="edge"/>
          <c:x val="0.1052516798698675"/>
          <c:y val="2.0355009099798354E-2"/>
        </c:manualLayout>
      </c:layout>
      <c:overlay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7741652248625872"/>
          <c:y val="0.17156617187444118"/>
          <c:w val="0.6221599205928855"/>
          <c:h val="0.37777502940210755"/>
        </c:manualLayout>
      </c:layout>
      <c:pie3DChart>
        <c:varyColors val="1"/>
        <c:ser>
          <c:idx val="0"/>
          <c:order val="0"/>
          <c:dPt>
            <c:idx val="2"/>
            <c:bubble3D val="0"/>
            <c:spPr>
              <a:solidFill>
                <a:schemeClr val="accent2"/>
              </a:solidFill>
            </c:spPr>
          </c:dPt>
          <c:dPt>
            <c:idx val="4"/>
            <c:bubble3D val="0"/>
            <c:spPr>
              <a:solidFill>
                <a:schemeClr val="accent3"/>
              </a:solidFill>
            </c:spPr>
          </c:dPt>
          <c:dPt>
            <c:idx val="6"/>
            <c:bubble3D val="0"/>
            <c:spPr>
              <a:solidFill>
                <a:schemeClr val="accent4"/>
              </a:solidFill>
            </c:spPr>
          </c:dPt>
          <c:dPt>
            <c:idx val="8"/>
            <c:bubble3D val="0"/>
            <c:spPr>
              <a:solidFill>
                <a:schemeClr val="accent5"/>
              </a:solidFill>
            </c:spPr>
          </c:dPt>
          <c:dLbls>
            <c:dLbl>
              <c:idx val="2"/>
              <c:layout>
                <c:manualLayout>
                  <c:x val="7.7496105628985512E-2"/>
                  <c:y val="-7.9242118718854879E-2"/>
                </c:manualLayout>
              </c:layout>
              <c:dLblPos val="bestFit"/>
              <c:showLegendKey val="0"/>
              <c:showVal val="0"/>
              <c:showCatName val="0"/>
              <c:showSerName val="0"/>
              <c:showPercent val="1"/>
              <c:showBubbleSize val="0"/>
            </c:dLbl>
            <c:txPr>
              <a:bodyPr/>
              <a:lstStyle/>
              <a:p>
                <a:pPr>
                  <a:defRPr sz="1400" b="1"/>
                </a:pPr>
                <a:endParaRPr lang="es-EC"/>
              </a:p>
            </c:txPr>
            <c:dLblPos val="outEnd"/>
            <c:showLegendKey val="0"/>
            <c:showVal val="0"/>
            <c:showCatName val="0"/>
            <c:showSerName val="0"/>
            <c:showPercent val="1"/>
            <c:showBubbleSize val="0"/>
            <c:showLeaderLines val="1"/>
          </c:dLbls>
          <c:cat>
            <c:strRef>
              <c:f>'TOTAL GENERAL IPAQ'!$B$39:$B$48</c:f>
              <c:strCache>
                <c:ptCount val="9"/>
                <c:pt idx="0">
                  <c:v>Todo o la mayoria de mi tiempo libre lo dedique a actividades que suponen poco esfuerzo</c:v>
                </c:pt>
                <c:pt idx="2">
                  <c:v>Alguna veces (1 o 2 veces) hice actividades físicas en mi tiempo libre (por ejemplo, hecer deportes, correr, nadar, montar en bicicleta, hacer aerobic)</c:v>
                </c:pt>
                <c:pt idx="4">
                  <c:v>A menudo (3-4 veces a la semana) hice actividad física en mi tiempo libre</c:v>
                </c:pt>
                <c:pt idx="6">
                  <c:v>Bastante a menudo (5-6 veces en la última semana) hice actividad física en mi tiempo libre</c:v>
                </c:pt>
                <c:pt idx="8">
                  <c:v>Muy a menudo (7 o mas veces en la última semana) hice actividad física en mi tiempo libre</c:v>
                </c:pt>
              </c:strCache>
            </c:strRef>
          </c:cat>
          <c:val>
            <c:numRef>
              <c:f>'TOTAL GENERAL IPAQ'!$L$39:$L$48</c:f>
              <c:numCache>
                <c:formatCode>General</c:formatCode>
                <c:ptCount val="10"/>
                <c:pt idx="0" formatCode="0.00">
                  <c:v>24.607329842931936</c:v>
                </c:pt>
                <c:pt idx="2" formatCode="0.00">
                  <c:v>38.7434554973822</c:v>
                </c:pt>
                <c:pt idx="4" formatCode="0.00">
                  <c:v>22.513089005235603</c:v>
                </c:pt>
                <c:pt idx="6" formatCode="0.00">
                  <c:v>9.9476439790575917</c:v>
                </c:pt>
                <c:pt idx="8" formatCode="0.00">
                  <c:v>4.1884816753926701</c:v>
                </c:pt>
              </c:numCache>
            </c:numRef>
          </c:val>
        </c:ser>
        <c:dLbls>
          <c:showLegendKey val="0"/>
          <c:showVal val="0"/>
          <c:showCatName val="0"/>
          <c:showSerName val="0"/>
          <c:showPercent val="0"/>
          <c:showBubbleSize val="0"/>
          <c:showLeaderLines val="1"/>
        </c:dLbls>
      </c:pie3DChart>
    </c:plotArea>
    <c:legend>
      <c:legendPos val="b"/>
      <c:legendEntry>
        <c:idx val="1"/>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1.1422540792266438E-2"/>
          <c:y val="0.56451070772354295"/>
          <c:w val="0.87641700968632863"/>
          <c:h val="0.43548929227645705"/>
        </c:manualLayout>
      </c:layout>
      <c:overlay val="0"/>
      <c:txPr>
        <a:bodyPr/>
        <a:lstStyle/>
        <a:p>
          <a:pPr algn="just" rtl="0">
            <a:defRPr sz="1200" b="1"/>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rtl="0">
              <a:defRPr>
                <a:solidFill>
                  <a:schemeClr val="dk1"/>
                </a:solidFill>
                <a:latin typeface="+mn-lt"/>
                <a:ea typeface="+mn-ea"/>
                <a:cs typeface="+mn-cs"/>
              </a:defRPr>
            </a:pPr>
            <a:r>
              <a:rPr lang="es-EC" sz="1400">
                <a:solidFill>
                  <a:schemeClr val="dk1"/>
                </a:solidFill>
                <a:latin typeface="+mn-lt"/>
                <a:ea typeface="+mn-ea"/>
                <a:cs typeface="+mn-cs"/>
              </a:rPr>
              <a:t>8. Con qué frecuencia hiciste actividad física para cada día de la semana (como hacer deporte, jugar, bailar o cualquier otra actividad física)</a:t>
            </a:r>
            <a:endParaRPr lang="es-EC" sz="1400"/>
          </a:p>
        </c:rich>
      </c:tx>
      <c:layout>
        <c:manualLayout>
          <c:xMode val="edge"/>
          <c:yMode val="edge"/>
          <c:x val="0.10381148008672829"/>
          <c:y val="1.8518513117960596E-2"/>
        </c:manualLayout>
      </c:layout>
      <c:overlay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0.1213135531971547"/>
          <c:y val="0.18286113069083387"/>
          <c:w val="0.87288934535356988"/>
          <c:h val="0.44497974774577204"/>
        </c:manualLayout>
      </c:layout>
      <c:bar3DChart>
        <c:barDir val="col"/>
        <c:grouping val="clustered"/>
        <c:varyColors val="0"/>
        <c:ser>
          <c:idx val="0"/>
          <c:order val="0"/>
          <c:tx>
            <c:strRef>
              <c:f>'TOTAL GENERAL IPAQ'!$M$49</c:f>
              <c:strCache>
                <c:ptCount val="1"/>
                <c:pt idx="0">
                  <c:v>Ninguna</c:v>
                </c:pt>
              </c:strCache>
            </c:strRef>
          </c:tx>
          <c:invertIfNegative val="0"/>
          <c:cat>
            <c:strRef>
              <c:f>'TOTAL GENERAL IPAQ'!$L$50:$L$56</c:f>
              <c:strCache>
                <c:ptCount val="7"/>
                <c:pt idx="0">
                  <c:v>LUNES</c:v>
                </c:pt>
                <c:pt idx="1">
                  <c:v>MARTES</c:v>
                </c:pt>
                <c:pt idx="2">
                  <c:v>MIERCOLES</c:v>
                </c:pt>
                <c:pt idx="3">
                  <c:v>JUEVES</c:v>
                </c:pt>
                <c:pt idx="4">
                  <c:v>VIERNES</c:v>
                </c:pt>
                <c:pt idx="5">
                  <c:v>SABADO</c:v>
                </c:pt>
                <c:pt idx="6">
                  <c:v>DOMINGO</c:v>
                </c:pt>
              </c:strCache>
            </c:strRef>
          </c:cat>
          <c:val>
            <c:numRef>
              <c:f>'TOTAL GENERAL IPAQ'!$M$50:$M$56</c:f>
              <c:numCache>
                <c:formatCode>0.00</c:formatCode>
                <c:ptCount val="7"/>
                <c:pt idx="0">
                  <c:v>35.078534031413611</c:v>
                </c:pt>
                <c:pt idx="1">
                  <c:v>30.366492146596858</c:v>
                </c:pt>
                <c:pt idx="2">
                  <c:v>20.94240837696335</c:v>
                </c:pt>
                <c:pt idx="3">
                  <c:v>29.319371727748692</c:v>
                </c:pt>
                <c:pt idx="4">
                  <c:v>16.230366492146597</c:v>
                </c:pt>
                <c:pt idx="5">
                  <c:v>25.130890052356023</c:v>
                </c:pt>
                <c:pt idx="6">
                  <c:v>43.455497382198956</c:v>
                </c:pt>
              </c:numCache>
            </c:numRef>
          </c:val>
        </c:ser>
        <c:ser>
          <c:idx val="1"/>
          <c:order val="1"/>
          <c:tx>
            <c:strRef>
              <c:f>'TOTAL GENERAL IPAQ'!$N$49</c:f>
              <c:strCache>
                <c:ptCount val="1"/>
                <c:pt idx="0">
                  <c:v>Poca</c:v>
                </c:pt>
              </c:strCache>
            </c:strRef>
          </c:tx>
          <c:invertIfNegative val="0"/>
          <c:cat>
            <c:strRef>
              <c:f>'TOTAL GENERAL IPAQ'!$L$50:$L$56</c:f>
              <c:strCache>
                <c:ptCount val="7"/>
                <c:pt idx="0">
                  <c:v>LUNES</c:v>
                </c:pt>
                <c:pt idx="1">
                  <c:v>MARTES</c:v>
                </c:pt>
                <c:pt idx="2">
                  <c:v>MIERCOLES</c:v>
                </c:pt>
                <c:pt idx="3">
                  <c:v>JUEVES</c:v>
                </c:pt>
                <c:pt idx="4">
                  <c:v>VIERNES</c:v>
                </c:pt>
                <c:pt idx="5">
                  <c:v>SABADO</c:v>
                </c:pt>
                <c:pt idx="6">
                  <c:v>DOMINGO</c:v>
                </c:pt>
              </c:strCache>
            </c:strRef>
          </c:cat>
          <c:val>
            <c:numRef>
              <c:f>'TOTAL GENERAL IPAQ'!$N$50:$N$56</c:f>
              <c:numCache>
                <c:formatCode>0.00</c:formatCode>
                <c:ptCount val="7"/>
                <c:pt idx="0">
                  <c:v>28.272251308900522</c:v>
                </c:pt>
                <c:pt idx="1">
                  <c:v>29.319371727748692</c:v>
                </c:pt>
                <c:pt idx="2">
                  <c:v>24.083769633507853</c:v>
                </c:pt>
                <c:pt idx="3">
                  <c:v>15.183246073298429</c:v>
                </c:pt>
                <c:pt idx="4">
                  <c:v>23.036649214659686</c:v>
                </c:pt>
                <c:pt idx="5">
                  <c:v>17.277486910994764</c:v>
                </c:pt>
                <c:pt idx="6">
                  <c:v>18.848167539267017</c:v>
                </c:pt>
              </c:numCache>
            </c:numRef>
          </c:val>
        </c:ser>
        <c:ser>
          <c:idx val="2"/>
          <c:order val="2"/>
          <c:tx>
            <c:strRef>
              <c:f>'TOTAL GENERAL IPAQ'!$O$49</c:f>
              <c:strCache>
                <c:ptCount val="1"/>
                <c:pt idx="0">
                  <c:v>Normal</c:v>
                </c:pt>
              </c:strCache>
            </c:strRef>
          </c:tx>
          <c:invertIfNegative val="0"/>
          <c:cat>
            <c:strRef>
              <c:f>'TOTAL GENERAL IPAQ'!$L$50:$L$56</c:f>
              <c:strCache>
                <c:ptCount val="7"/>
                <c:pt idx="0">
                  <c:v>LUNES</c:v>
                </c:pt>
                <c:pt idx="1">
                  <c:v>MARTES</c:v>
                </c:pt>
                <c:pt idx="2">
                  <c:v>MIERCOLES</c:v>
                </c:pt>
                <c:pt idx="3">
                  <c:v>JUEVES</c:v>
                </c:pt>
                <c:pt idx="4">
                  <c:v>VIERNES</c:v>
                </c:pt>
                <c:pt idx="5">
                  <c:v>SABADO</c:v>
                </c:pt>
                <c:pt idx="6">
                  <c:v>DOMINGO</c:v>
                </c:pt>
              </c:strCache>
            </c:strRef>
          </c:cat>
          <c:val>
            <c:numRef>
              <c:f>'TOTAL GENERAL IPAQ'!$O$50:$O$56</c:f>
              <c:numCache>
                <c:formatCode>0.00</c:formatCode>
                <c:ptCount val="7"/>
                <c:pt idx="0">
                  <c:v>23.036649214659686</c:v>
                </c:pt>
                <c:pt idx="1">
                  <c:v>28.272251308900522</c:v>
                </c:pt>
                <c:pt idx="2">
                  <c:v>34.554973821989527</c:v>
                </c:pt>
                <c:pt idx="3">
                  <c:v>30.890052356020941</c:v>
                </c:pt>
                <c:pt idx="4">
                  <c:v>30.890052356020941</c:v>
                </c:pt>
                <c:pt idx="5">
                  <c:v>27.225130890052355</c:v>
                </c:pt>
                <c:pt idx="6">
                  <c:v>18.32460732984293</c:v>
                </c:pt>
              </c:numCache>
            </c:numRef>
          </c:val>
        </c:ser>
        <c:ser>
          <c:idx val="3"/>
          <c:order val="3"/>
          <c:tx>
            <c:strRef>
              <c:f>'TOTAL GENERAL IPAQ'!$P$49</c:f>
              <c:strCache>
                <c:ptCount val="1"/>
                <c:pt idx="0">
                  <c:v>Bastante</c:v>
                </c:pt>
              </c:strCache>
            </c:strRef>
          </c:tx>
          <c:invertIfNegative val="0"/>
          <c:cat>
            <c:strRef>
              <c:f>'TOTAL GENERAL IPAQ'!$L$50:$L$56</c:f>
              <c:strCache>
                <c:ptCount val="7"/>
                <c:pt idx="0">
                  <c:v>LUNES</c:v>
                </c:pt>
                <c:pt idx="1">
                  <c:v>MARTES</c:v>
                </c:pt>
                <c:pt idx="2">
                  <c:v>MIERCOLES</c:v>
                </c:pt>
                <c:pt idx="3">
                  <c:v>JUEVES</c:v>
                </c:pt>
                <c:pt idx="4">
                  <c:v>VIERNES</c:v>
                </c:pt>
                <c:pt idx="5">
                  <c:v>SABADO</c:v>
                </c:pt>
                <c:pt idx="6">
                  <c:v>DOMINGO</c:v>
                </c:pt>
              </c:strCache>
            </c:strRef>
          </c:cat>
          <c:val>
            <c:numRef>
              <c:f>'TOTAL GENERAL IPAQ'!$P$50:$P$56</c:f>
              <c:numCache>
                <c:formatCode>0.00</c:formatCode>
                <c:ptCount val="7"/>
                <c:pt idx="0">
                  <c:v>9.4240837696335085</c:v>
                </c:pt>
                <c:pt idx="1">
                  <c:v>8.3769633507853403</c:v>
                </c:pt>
                <c:pt idx="2">
                  <c:v>13.089005235602095</c:v>
                </c:pt>
                <c:pt idx="3">
                  <c:v>16.753926701570681</c:v>
                </c:pt>
                <c:pt idx="4">
                  <c:v>18.32460732984293</c:v>
                </c:pt>
                <c:pt idx="5">
                  <c:v>17.277486910994764</c:v>
                </c:pt>
                <c:pt idx="6">
                  <c:v>11.518324607329843</c:v>
                </c:pt>
              </c:numCache>
            </c:numRef>
          </c:val>
        </c:ser>
        <c:ser>
          <c:idx val="4"/>
          <c:order val="4"/>
          <c:tx>
            <c:strRef>
              <c:f>'TOTAL GENERAL IPAQ'!$Q$49</c:f>
              <c:strCache>
                <c:ptCount val="1"/>
                <c:pt idx="0">
                  <c:v>Mucha</c:v>
                </c:pt>
              </c:strCache>
            </c:strRef>
          </c:tx>
          <c:invertIfNegative val="0"/>
          <c:cat>
            <c:strRef>
              <c:f>'TOTAL GENERAL IPAQ'!$L$50:$L$56</c:f>
              <c:strCache>
                <c:ptCount val="7"/>
                <c:pt idx="0">
                  <c:v>LUNES</c:v>
                </c:pt>
                <c:pt idx="1">
                  <c:v>MARTES</c:v>
                </c:pt>
                <c:pt idx="2">
                  <c:v>MIERCOLES</c:v>
                </c:pt>
                <c:pt idx="3">
                  <c:v>JUEVES</c:v>
                </c:pt>
                <c:pt idx="4">
                  <c:v>VIERNES</c:v>
                </c:pt>
                <c:pt idx="5">
                  <c:v>SABADO</c:v>
                </c:pt>
                <c:pt idx="6">
                  <c:v>DOMINGO</c:v>
                </c:pt>
              </c:strCache>
            </c:strRef>
          </c:cat>
          <c:val>
            <c:numRef>
              <c:f>'TOTAL GENERAL IPAQ'!$Q$50:$Q$56</c:f>
              <c:numCache>
                <c:formatCode>0.00</c:formatCode>
                <c:ptCount val="7"/>
                <c:pt idx="0">
                  <c:v>4.7120418848167542</c:v>
                </c:pt>
                <c:pt idx="1">
                  <c:v>3.6649214659685865</c:v>
                </c:pt>
                <c:pt idx="2">
                  <c:v>7.329842931937173</c:v>
                </c:pt>
                <c:pt idx="3">
                  <c:v>5.7591623036649215</c:v>
                </c:pt>
                <c:pt idx="4">
                  <c:v>9.9476439790575917</c:v>
                </c:pt>
                <c:pt idx="5">
                  <c:v>13.089005235602095</c:v>
                </c:pt>
                <c:pt idx="6">
                  <c:v>10.99476439790576</c:v>
                </c:pt>
              </c:numCache>
            </c:numRef>
          </c:val>
        </c:ser>
        <c:dLbls>
          <c:showLegendKey val="0"/>
          <c:showVal val="0"/>
          <c:showCatName val="0"/>
          <c:showSerName val="0"/>
          <c:showPercent val="0"/>
          <c:showBubbleSize val="0"/>
        </c:dLbls>
        <c:gapWidth val="150"/>
        <c:shape val="box"/>
        <c:axId val="131647744"/>
        <c:axId val="131657728"/>
        <c:axId val="0"/>
      </c:bar3DChart>
      <c:catAx>
        <c:axId val="131647744"/>
        <c:scaling>
          <c:orientation val="minMax"/>
        </c:scaling>
        <c:delete val="0"/>
        <c:axPos val="b"/>
        <c:majorTickMark val="none"/>
        <c:minorTickMark val="none"/>
        <c:tickLblPos val="nextTo"/>
        <c:crossAx val="131657728"/>
        <c:crosses val="autoZero"/>
        <c:auto val="1"/>
        <c:lblAlgn val="ctr"/>
        <c:lblOffset val="100"/>
        <c:noMultiLvlLbl val="0"/>
      </c:catAx>
      <c:valAx>
        <c:axId val="131657728"/>
        <c:scaling>
          <c:orientation val="minMax"/>
        </c:scaling>
        <c:delete val="0"/>
        <c:axPos val="l"/>
        <c:majorGridlines/>
        <c:title>
          <c:tx>
            <c:rich>
              <a:bodyPr/>
              <a:lstStyle/>
              <a:p>
                <a:pPr>
                  <a:defRPr/>
                </a:pPr>
                <a:r>
                  <a:rPr lang="es-EC"/>
                  <a:t>PORCENTAGE</a:t>
                </a:r>
              </a:p>
            </c:rich>
          </c:tx>
          <c:overlay val="0"/>
        </c:title>
        <c:numFmt formatCode="0.00" sourceLinked="1"/>
        <c:majorTickMark val="none"/>
        <c:minorTickMark val="none"/>
        <c:tickLblPos val="nextTo"/>
        <c:crossAx val="131647744"/>
        <c:crosses val="autoZero"/>
        <c:crossBetween val="between"/>
      </c:valAx>
      <c:dTable>
        <c:showHorzBorder val="1"/>
        <c:showVertBorder val="1"/>
        <c:showOutline val="1"/>
        <c:showKeys val="1"/>
        <c:txPr>
          <a:bodyPr/>
          <a:lstStyle/>
          <a:p>
            <a:pPr rtl="0">
              <a:defRPr sz="1000" b="1"/>
            </a:pPr>
            <a:endParaRPr lang="es-EC"/>
          </a:p>
        </c:txPr>
      </c:dTable>
    </c:plotArea>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a:solidFill>
                  <a:schemeClr val="dk1"/>
                </a:solidFill>
                <a:latin typeface="+mn-lt"/>
                <a:ea typeface="+mn-ea"/>
                <a:cs typeface="+mn-cs"/>
              </a:defRPr>
            </a:pPr>
            <a:r>
              <a:rPr lang="es-EC" sz="1400">
                <a:solidFill>
                  <a:schemeClr val="dk1"/>
                </a:solidFill>
                <a:latin typeface="+mn-lt"/>
                <a:ea typeface="+mn-ea"/>
                <a:cs typeface="+mn-cs"/>
              </a:rPr>
              <a:t>9. ¿Estuviste enfermo esta última semana o algo impidió que hicieras normalmente actividades físicas?</a:t>
            </a:r>
            <a:endParaRPr lang="es-EC" sz="1400"/>
          </a:p>
        </c:rich>
      </c:tx>
      <c:overlay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8611391240804578E-2"/>
          <c:y val="0.21391955062804166"/>
          <c:w val="0.50034733158355205"/>
          <c:h val="0.78246586684550867"/>
        </c:manualLayout>
      </c:layout>
      <c:pie3DChart>
        <c:varyColors val="1"/>
        <c:ser>
          <c:idx val="0"/>
          <c:order val="0"/>
          <c:dLbls>
            <c:txPr>
              <a:bodyPr/>
              <a:lstStyle/>
              <a:p>
                <a:pPr>
                  <a:defRPr sz="1600" b="1"/>
                </a:pPr>
                <a:endParaRPr lang="es-EC"/>
              </a:p>
            </c:txPr>
            <c:dLblPos val="outEnd"/>
            <c:showLegendKey val="0"/>
            <c:showVal val="0"/>
            <c:showCatName val="0"/>
            <c:showSerName val="0"/>
            <c:showPercent val="1"/>
            <c:showBubbleSize val="0"/>
            <c:showLeaderLines val="1"/>
          </c:dLbls>
          <c:cat>
            <c:strRef>
              <c:f>'TOTAL GENERAL IPAQ'!$B$57:$B$58</c:f>
              <c:strCache>
                <c:ptCount val="2"/>
                <c:pt idx="0">
                  <c:v>Si </c:v>
                </c:pt>
                <c:pt idx="1">
                  <c:v>No  </c:v>
                </c:pt>
              </c:strCache>
            </c:strRef>
          </c:cat>
          <c:val>
            <c:numRef>
              <c:f>'TOTAL GENERAL IPAQ'!$L$57:$L$58</c:f>
              <c:numCache>
                <c:formatCode>0.00</c:formatCode>
                <c:ptCount val="2"/>
                <c:pt idx="0">
                  <c:v>31.937172774869111</c:v>
                </c:pt>
                <c:pt idx="1">
                  <c:v>68.062827225130889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583333333333333"/>
          <c:y val="0.46040123533454219"/>
          <c:w val="8.6887756677474129E-2"/>
          <c:h val="0.15211704215206537"/>
        </c:manualLayout>
      </c:layout>
      <c:overlay val="0"/>
      <c:txPr>
        <a:bodyPr/>
        <a:lstStyle/>
        <a:p>
          <a:pPr>
            <a:defRPr sz="1400"/>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39"/>
    </mc:Choice>
    <mc:Fallback>
      <c:style val="39"/>
    </mc:Fallback>
  </mc:AlternateContent>
  <c:chart>
    <c:title>
      <c:tx>
        <c:rich>
          <a:bodyPr/>
          <a:lstStyle/>
          <a:p>
            <a:pPr>
              <a:defRPr sz="1600"/>
            </a:pPr>
            <a:r>
              <a:rPr lang="es-EC" sz="1600"/>
              <a:t>IMC GENERAL</a:t>
            </a: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'PASTELES DE CLASIFICACION IMC '!$J$46:$J$51</c:f>
              <c:strCache>
                <c:ptCount val="6"/>
                <c:pt idx="0">
                  <c:v>Infra peso</c:v>
                </c:pt>
                <c:pt idx="1">
                  <c:v>Normal</c:v>
                </c:pt>
                <c:pt idx="2">
                  <c:v>Sobrepeso</c:v>
                </c:pt>
                <c:pt idx="3">
                  <c:v>Obeso tipo1</c:v>
                </c:pt>
                <c:pt idx="4">
                  <c:v>Obeso tipo 2</c:v>
                </c:pt>
                <c:pt idx="5">
                  <c:v>Obeso tipo 3</c:v>
                </c:pt>
              </c:strCache>
            </c:strRef>
          </c:cat>
          <c:val>
            <c:numRef>
              <c:f>'PASTELES DE CLASIFICACION IMC '!$K$46:$K$51</c:f>
              <c:numCache>
                <c:formatCode>General</c:formatCode>
                <c:ptCount val="6"/>
              </c:numCache>
            </c:numRef>
          </c:val>
        </c:ser>
        <c:ser>
          <c:idx val="1"/>
          <c:order val="1"/>
          <c:invertIfNegative val="0"/>
          <c:cat>
            <c:strRef>
              <c:f>'PASTELES DE CLASIFICACION IMC '!$J$46:$J$51</c:f>
              <c:strCache>
                <c:ptCount val="6"/>
                <c:pt idx="0">
                  <c:v>Infra peso</c:v>
                </c:pt>
                <c:pt idx="1">
                  <c:v>Normal</c:v>
                </c:pt>
                <c:pt idx="2">
                  <c:v>Sobrepeso</c:v>
                </c:pt>
                <c:pt idx="3">
                  <c:v>Obeso tipo1</c:v>
                </c:pt>
                <c:pt idx="4">
                  <c:v>Obeso tipo 2</c:v>
                </c:pt>
                <c:pt idx="5">
                  <c:v>Obeso tipo 3</c:v>
                </c:pt>
              </c:strCache>
            </c:strRef>
          </c:cat>
          <c:val>
            <c:numRef>
              <c:f>'PASTELES DE CLASIFICACION IMC '!$L$46:$L$51</c:f>
              <c:numCache>
                <c:formatCode>General</c:formatCode>
                <c:ptCount val="6"/>
              </c:numCache>
            </c:numRef>
          </c:val>
        </c:ser>
        <c:ser>
          <c:idx val="2"/>
          <c:order val="2"/>
          <c:invertIfNegative val="0"/>
          <c:dLbls>
            <c:txPr>
              <a:bodyPr/>
              <a:lstStyle/>
              <a:p>
                <a:pPr>
                  <a:defRPr sz="1200" b="1"/>
                </a:pPr>
                <a:endParaRPr lang="es-EC"/>
              </a:p>
            </c:txPr>
            <c:showLegendKey val="0"/>
            <c:showVal val="1"/>
            <c:showCatName val="0"/>
            <c:showSerName val="0"/>
            <c:showPercent val="0"/>
            <c:showBubbleSize val="0"/>
            <c:showLeaderLines val="0"/>
          </c:dLbls>
          <c:cat>
            <c:strRef>
              <c:f>'PASTELES DE CLASIFICACION IMC '!$J$46:$J$51</c:f>
              <c:strCache>
                <c:ptCount val="6"/>
                <c:pt idx="0">
                  <c:v>Infra peso</c:v>
                </c:pt>
                <c:pt idx="1">
                  <c:v>Normal</c:v>
                </c:pt>
                <c:pt idx="2">
                  <c:v>Sobrepeso</c:v>
                </c:pt>
                <c:pt idx="3">
                  <c:v>Obeso tipo1</c:v>
                </c:pt>
                <c:pt idx="4">
                  <c:v>Obeso tipo 2</c:v>
                </c:pt>
                <c:pt idx="5">
                  <c:v>Obeso tipo 3</c:v>
                </c:pt>
              </c:strCache>
            </c:strRef>
          </c:cat>
          <c:val>
            <c:numRef>
              <c:f>'PASTELES DE CLASIFICACION IMC '!$R$46:$R$51</c:f>
              <c:numCache>
                <c:formatCode>0.00</c:formatCode>
                <c:ptCount val="6"/>
                <c:pt idx="0">
                  <c:v>9.9476439790575917</c:v>
                </c:pt>
                <c:pt idx="1">
                  <c:v>34.554973821989527</c:v>
                </c:pt>
                <c:pt idx="2">
                  <c:v>41.8848167539267</c:v>
                </c:pt>
                <c:pt idx="3">
                  <c:v>11.518324607329843</c:v>
                </c:pt>
                <c:pt idx="4">
                  <c:v>2.0942408376963351</c:v>
                </c:pt>
                <c:pt idx="5">
                  <c:v>0</c:v>
                </c:pt>
              </c:numCache>
            </c:numRef>
          </c:val>
        </c:ser>
        <c:ser>
          <c:idx val="3"/>
          <c:order val="3"/>
          <c:invertIfNegative val="0"/>
          <c:cat>
            <c:strRef>
              <c:f>'PASTELES DE CLASIFICACION IMC '!$J$46:$J$51</c:f>
              <c:strCache>
                <c:ptCount val="6"/>
                <c:pt idx="0">
                  <c:v>Infra peso</c:v>
                </c:pt>
                <c:pt idx="1">
                  <c:v>Normal</c:v>
                </c:pt>
                <c:pt idx="2">
                  <c:v>Sobrepeso</c:v>
                </c:pt>
                <c:pt idx="3">
                  <c:v>Obeso tipo1</c:v>
                </c:pt>
                <c:pt idx="4">
                  <c:v>Obeso tipo 2</c:v>
                </c:pt>
                <c:pt idx="5">
                  <c:v>Obeso tipo 3</c:v>
                </c:pt>
              </c:strCache>
            </c:strRef>
          </c:cat>
          <c:val>
            <c:numRef>
              <c:f>'PASTELES DE CLASIFICACION IMC '!$S$46:$S$51</c:f>
              <c:numCache>
                <c:formatCode>General</c:formatCode>
                <c:ptCount val="6"/>
              </c:numCache>
            </c:numRef>
          </c:val>
        </c:ser>
        <c:dLbls>
          <c:showLegendKey val="0"/>
          <c:showVal val="0"/>
          <c:showCatName val="0"/>
          <c:showSerName val="0"/>
          <c:showPercent val="0"/>
          <c:showBubbleSize val="0"/>
        </c:dLbls>
        <c:gapWidth val="0"/>
        <c:gapDepth val="0"/>
        <c:shape val="box"/>
        <c:axId val="30135808"/>
        <c:axId val="30137728"/>
        <c:axId val="0"/>
      </c:bar3DChart>
      <c:catAx>
        <c:axId val="30135808"/>
        <c:scaling>
          <c:orientation val="minMax"/>
        </c:scaling>
        <c:delete val="0"/>
        <c:axPos val="b"/>
        <c:title>
          <c:tx>
            <c:rich>
              <a:bodyPr/>
              <a:lstStyle/>
              <a:p>
                <a:pPr>
                  <a:defRPr sz="1400"/>
                </a:pPr>
                <a:r>
                  <a:rPr lang="es-EC" sz="1400"/>
                  <a:t>CONDICION OMS</a:t>
                </a:r>
              </a:p>
            </c:rich>
          </c:tx>
          <c:overlay val="0"/>
        </c:title>
        <c:majorTickMark val="none"/>
        <c:minorTickMark val="none"/>
        <c:tickLblPos val="nextTo"/>
        <c:txPr>
          <a:bodyPr/>
          <a:lstStyle/>
          <a:p>
            <a:pPr>
              <a:defRPr sz="1200" b="1"/>
            </a:pPr>
            <a:endParaRPr lang="es-EC"/>
          </a:p>
        </c:txPr>
        <c:crossAx val="30137728"/>
        <c:crosses val="autoZero"/>
        <c:auto val="1"/>
        <c:lblAlgn val="ctr"/>
        <c:lblOffset val="100"/>
        <c:noMultiLvlLbl val="0"/>
      </c:catAx>
      <c:valAx>
        <c:axId val="30137728"/>
        <c:scaling>
          <c:orientation val="minMax"/>
        </c:scaling>
        <c:delete val="0"/>
        <c:axPos val="l"/>
        <c:title>
          <c:tx>
            <c:rich>
              <a:bodyPr/>
              <a:lstStyle/>
              <a:p>
                <a:pPr>
                  <a:defRPr sz="1400"/>
                </a:pPr>
                <a:r>
                  <a:rPr lang="es-EC" sz="1400"/>
                  <a:t>PORCENTAJE</a:t>
                </a:r>
              </a:p>
            </c:rich>
          </c:tx>
          <c:overlay val="0"/>
        </c:title>
        <c:numFmt formatCode="General" sourceLinked="1"/>
        <c:majorTickMark val="out"/>
        <c:minorTickMark val="none"/>
        <c:tickLblPos val="nextTo"/>
        <c:crossAx val="301358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761353313684101"/>
          <c:y val="2.4050358041025746E-2"/>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v>GRÁFICO Nº 1</c:v>
          </c:tx>
          <c:invertIfNegative val="0"/>
          <c:dPt>
            <c:idx val="0"/>
            <c:invertIfNegative val="0"/>
            <c:bubble3D val="0"/>
            <c:spPr>
              <a:solidFill>
                <a:srgbClr val="FF0000"/>
              </a:solidFill>
            </c:spPr>
          </c:dPt>
          <c:dLbls>
            <c:dLbl>
              <c:idx val="0"/>
              <c:layout>
                <c:manualLayout>
                  <c:x val="3.333333333333334E-2"/>
                  <c:y val="-3.2407407407407413E-2"/>
                </c:manualLayout>
              </c:layout>
              <c:spPr/>
              <c:txPr>
                <a:bodyPr/>
                <a:lstStyle/>
                <a:p>
                  <a:pPr>
                    <a:defRPr/>
                  </a:pPr>
                  <a:endParaRPr lang="es-EC"/>
                </a:p>
              </c:txPr>
              <c:showLegendKey val="0"/>
              <c:showVal val="1"/>
              <c:showCatName val="0"/>
              <c:showSerName val="0"/>
              <c:showPercent val="0"/>
              <c:showBubbleSize val="0"/>
            </c:dLbl>
            <c:dLbl>
              <c:idx val="1"/>
              <c:layout>
                <c:manualLayout>
                  <c:x val="3.6111111111111115E-2"/>
                  <c:y val="-2.777777777777779E-2"/>
                </c:manualLayout>
              </c:layout>
              <c:spPr/>
              <c:txPr>
                <a:bodyPr/>
                <a:lstStyle/>
                <a:p>
                  <a:pPr>
                    <a:defRPr/>
                  </a:pPr>
                  <a:endParaRPr lang="es-EC"/>
                </a:p>
              </c:txPr>
              <c:showLegendKey val="0"/>
              <c:showVal val="1"/>
              <c:showCatName val="0"/>
              <c:showSerName val="0"/>
              <c:showPercent val="0"/>
              <c:showBubbleSize val="0"/>
            </c:dLbl>
            <c:showLegendKey val="0"/>
            <c:showVal val="0"/>
            <c:showCatName val="0"/>
            <c:showSerName val="0"/>
            <c:showPercent val="0"/>
            <c:showBubbleSize val="0"/>
          </c:dLbls>
          <c:cat>
            <c:strRef>
              <c:f>'ESTADIST POR FECHA DE NACIMIENT'!$C$36:$C$37</c:f>
              <c:strCache>
                <c:ptCount val="2"/>
                <c:pt idx="0">
                  <c:v>MASCULINO</c:v>
                </c:pt>
                <c:pt idx="1">
                  <c:v>FEMENINO</c:v>
                </c:pt>
              </c:strCache>
            </c:strRef>
          </c:cat>
          <c:val>
            <c:numRef>
              <c:f>'ESTADIST POR FECHA DE NACIMIENT'!$E$36:$E$37</c:f>
              <c:numCache>
                <c:formatCode>General</c:formatCode>
                <c:ptCount val="2"/>
                <c:pt idx="0">
                  <c:v>49.74</c:v>
                </c:pt>
                <c:pt idx="1">
                  <c:v>50.260000000000005</c:v>
                </c:pt>
              </c:numCache>
            </c:numRef>
          </c:val>
        </c:ser>
        <c:dLbls>
          <c:showLegendKey val="0"/>
          <c:showVal val="0"/>
          <c:showCatName val="0"/>
          <c:showSerName val="0"/>
          <c:showPercent val="0"/>
          <c:showBubbleSize val="0"/>
        </c:dLbls>
        <c:gapWidth val="150"/>
        <c:shape val="box"/>
        <c:axId val="109843200"/>
        <c:axId val="109844736"/>
        <c:axId val="0"/>
      </c:bar3DChart>
      <c:catAx>
        <c:axId val="109843200"/>
        <c:scaling>
          <c:orientation val="minMax"/>
        </c:scaling>
        <c:delete val="0"/>
        <c:axPos val="b"/>
        <c:numFmt formatCode="General" sourceLinked="1"/>
        <c:majorTickMark val="out"/>
        <c:minorTickMark val="none"/>
        <c:tickLblPos val="nextTo"/>
        <c:txPr>
          <a:bodyPr rot="0" vert="horz"/>
          <a:lstStyle/>
          <a:p>
            <a:pPr>
              <a:defRPr/>
            </a:pPr>
            <a:endParaRPr lang="es-EC"/>
          </a:p>
        </c:txPr>
        <c:crossAx val="109844736"/>
        <c:crosses val="autoZero"/>
        <c:auto val="1"/>
        <c:lblAlgn val="ctr"/>
        <c:lblOffset val="100"/>
        <c:noMultiLvlLbl val="0"/>
      </c:catAx>
      <c:valAx>
        <c:axId val="109844736"/>
        <c:scaling>
          <c:orientation val="minMax"/>
        </c:scaling>
        <c:delete val="0"/>
        <c:axPos val="l"/>
        <c:majorGridlines/>
        <c:numFmt formatCode="General" sourceLinked="1"/>
        <c:majorTickMark val="out"/>
        <c:minorTickMark val="none"/>
        <c:tickLblPos val="nextTo"/>
        <c:txPr>
          <a:bodyPr rot="0" vert="horz"/>
          <a:lstStyle/>
          <a:p>
            <a:pPr>
              <a:defRPr/>
            </a:pPr>
            <a:endParaRPr lang="es-EC"/>
          </a:p>
        </c:txPr>
        <c:crossAx val="109843200"/>
        <c:crosses val="autoZero"/>
        <c:crossBetween val="between"/>
      </c:valAx>
      <c:spPr>
        <a:noFill/>
        <a:ln w="21725">
          <a:noFill/>
        </a:ln>
      </c:spPr>
    </c:plotArea>
    <c:legend>
      <c:legendPos val="r"/>
      <c:overlay val="0"/>
    </c:legend>
    <c:plotVisOnly val="1"/>
    <c:dispBlanksAs val="gap"/>
    <c:showDLblsOverMax val="0"/>
  </c:chart>
  <c:txPr>
    <a:bodyPr/>
    <a:lstStyle/>
    <a:p>
      <a:pPr>
        <a:defRPr sz="1400" b="1" i="0" u="none" strike="noStrike" baseline="0">
          <a:solidFill>
            <a:srgbClr val="000000"/>
          </a:solidFill>
          <a:latin typeface="Calibri"/>
          <a:ea typeface="Calibri"/>
          <a:cs typeface="Calibri"/>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GRÁFICO Nº 2</a:t>
            </a:r>
          </a:p>
        </c:rich>
      </c:tx>
      <c:overlay val="0"/>
    </c:title>
    <c:autoTitleDeleted val="0"/>
    <c:plotArea>
      <c:layout/>
      <c:barChart>
        <c:barDir val="col"/>
        <c:grouping val="clustered"/>
        <c:varyColors val="0"/>
        <c:ser>
          <c:idx val="1"/>
          <c:order val="0"/>
          <c:invertIfNegative val="0"/>
          <c:dLbls>
            <c:dLbl>
              <c:idx val="0"/>
              <c:layout>
                <c:manualLayout>
                  <c:x val="0"/>
                  <c:y val="1.483814523184602E-2"/>
                </c:manualLayout>
              </c:layout>
              <c:dLblPos val="outEnd"/>
              <c:showLegendKey val="0"/>
              <c:showVal val="1"/>
              <c:showCatName val="0"/>
              <c:showSerName val="0"/>
              <c:showPercent val="0"/>
              <c:showBubbleSize val="0"/>
            </c:dLbl>
            <c:dLbl>
              <c:idx val="1"/>
              <c:layout>
                <c:manualLayout>
                  <c:x val="0"/>
                  <c:y val="5.578885972586759E-3"/>
                </c:manualLayout>
              </c:layout>
              <c:dLblPos val="outEnd"/>
              <c:showLegendKey val="0"/>
              <c:showVal val="1"/>
              <c:showCatName val="0"/>
              <c:showSerName val="0"/>
              <c:showPercent val="0"/>
              <c:showBubbleSize val="0"/>
            </c:dLbl>
            <c:dLbl>
              <c:idx val="2"/>
              <c:layout>
                <c:manualLayout>
                  <c:x val="0"/>
                  <c:y val="1.483814523184602E-2"/>
                </c:manualLayout>
              </c:layout>
              <c:dLblPos val="outEnd"/>
              <c:showLegendKey val="0"/>
              <c:showVal val="1"/>
              <c:showCatName val="0"/>
              <c:showSerName val="0"/>
              <c:showPercent val="0"/>
              <c:showBubbleSize val="0"/>
            </c:dLbl>
            <c:dLbl>
              <c:idx val="3"/>
              <c:layout>
                <c:manualLayout>
                  <c:x val="0"/>
                  <c:y val="5.578885972586759E-3"/>
                </c:manualLayout>
              </c:layout>
              <c:dLblPos val="out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numRef>
              <c:f>'ESTADIST POR FECHA DE NACIMIENT'!$N$40:$Q$40</c:f>
              <c:numCache>
                <c:formatCode>General</c:formatCode>
                <c:ptCount val="4"/>
                <c:pt idx="0">
                  <c:v>14</c:v>
                </c:pt>
                <c:pt idx="1">
                  <c:v>15</c:v>
                </c:pt>
                <c:pt idx="2">
                  <c:v>16</c:v>
                </c:pt>
                <c:pt idx="3">
                  <c:v>17</c:v>
                </c:pt>
              </c:numCache>
            </c:numRef>
          </c:cat>
          <c:val>
            <c:numRef>
              <c:f>'ESTADIST POR FECHA DE NACIMIENT'!$N$41:$Q$41</c:f>
              <c:numCache>
                <c:formatCode>General</c:formatCode>
                <c:ptCount val="4"/>
                <c:pt idx="0">
                  <c:v>21.979999999999997</c:v>
                </c:pt>
                <c:pt idx="1">
                  <c:v>20.939999999999998</c:v>
                </c:pt>
                <c:pt idx="2">
                  <c:v>27.22</c:v>
                </c:pt>
                <c:pt idx="3">
                  <c:v>29.84</c:v>
                </c:pt>
              </c:numCache>
            </c:numRef>
          </c:val>
        </c:ser>
        <c:dLbls>
          <c:showLegendKey val="0"/>
          <c:showVal val="0"/>
          <c:showCatName val="0"/>
          <c:showSerName val="0"/>
          <c:showPercent val="0"/>
          <c:showBubbleSize val="0"/>
        </c:dLbls>
        <c:gapWidth val="75"/>
        <c:overlap val="40"/>
        <c:axId val="110064000"/>
        <c:axId val="110065536"/>
      </c:barChart>
      <c:catAx>
        <c:axId val="110064000"/>
        <c:scaling>
          <c:orientation val="minMax"/>
        </c:scaling>
        <c:delete val="0"/>
        <c:axPos val="b"/>
        <c:numFmt formatCode="General" sourceLinked="1"/>
        <c:majorTickMark val="none"/>
        <c:minorTickMark val="none"/>
        <c:tickLblPos val="nextTo"/>
        <c:txPr>
          <a:bodyPr rot="0" vert="horz"/>
          <a:lstStyle/>
          <a:p>
            <a:pPr>
              <a:defRPr/>
            </a:pPr>
            <a:endParaRPr lang="es-EC"/>
          </a:p>
        </c:txPr>
        <c:crossAx val="110065536"/>
        <c:crosses val="autoZero"/>
        <c:auto val="1"/>
        <c:lblAlgn val="ctr"/>
        <c:lblOffset val="100"/>
        <c:noMultiLvlLbl val="0"/>
      </c:catAx>
      <c:valAx>
        <c:axId val="110065536"/>
        <c:scaling>
          <c:orientation val="minMax"/>
        </c:scaling>
        <c:delete val="0"/>
        <c:axPos val="l"/>
        <c:majorGridlines/>
        <c:numFmt formatCode="General" sourceLinked="1"/>
        <c:majorTickMark val="none"/>
        <c:minorTickMark val="none"/>
        <c:tickLblPos val="nextTo"/>
        <c:txPr>
          <a:bodyPr rot="0" vert="horz"/>
          <a:lstStyle/>
          <a:p>
            <a:pPr>
              <a:defRPr/>
            </a:pPr>
            <a:endParaRPr lang="es-EC"/>
          </a:p>
        </c:txPr>
        <c:crossAx val="110064000"/>
        <c:crosses val="autoZero"/>
        <c:crossBetween val="between"/>
      </c:valAx>
    </c:plotArea>
    <c:plotVisOnly val="1"/>
    <c:dispBlanksAs val="gap"/>
    <c:showDLblsOverMax val="0"/>
  </c:chart>
  <c:txPr>
    <a:bodyPr/>
    <a:lstStyle/>
    <a:p>
      <a:pPr>
        <a:defRPr sz="1200" b="1" i="0" u="none" strike="noStrike" baseline="0">
          <a:solidFill>
            <a:srgbClr val="000000"/>
          </a:solidFill>
          <a:latin typeface="Calibri"/>
          <a:ea typeface="Calibri"/>
          <a:cs typeface="Calibri"/>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sz="1600">
                <a:solidFill>
                  <a:schemeClr val="dk1"/>
                </a:solidFill>
                <a:latin typeface="+mn-lt"/>
                <a:ea typeface="+mn-ea"/>
                <a:cs typeface="+mn-cs"/>
              </a:defRPr>
            </a:pPr>
            <a:r>
              <a:rPr lang="es-EC" sz="1600">
                <a:solidFill>
                  <a:schemeClr val="dk1"/>
                </a:solidFill>
                <a:latin typeface="+mn-lt"/>
                <a:ea typeface="+mn-ea"/>
                <a:cs typeface="+mn-cs"/>
              </a:rPr>
              <a:t>1. Actividad Física en tu tiempo libre, en los últimos 7 días?</a:t>
            </a:r>
            <a:endParaRPr lang="es-EC" sz="1600"/>
          </a:p>
        </c:rich>
      </c:tx>
      <c:layout>
        <c:manualLayout>
          <c:xMode val="edge"/>
          <c:yMode val="edge"/>
          <c:x val="0.11721522309711287"/>
          <c:y val="4.1666666666666664E-2"/>
        </c:manualLayout>
      </c:layout>
      <c:overlay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1302930883639546E-2"/>
          <c:y val="0.24235706949674773"/>
          <c:w val="0.69102012248468936"/>
          <c:h val="0.66727861462969307"/>
        </c:manualLayout>
      </c:layout>
      <c:pie3DChart>
        <c:varyColors val="1"/>
        <c:ser>
          <c:idx val="0"/>
          <c:order val="0"/>
          <c:dLbls>
            <c:dLbl>
              <c:idx val="1"/>
              <c:layout>
                <c:manualLayout>
                  <c:x val="2.0855114100188196E-2"/>
                  <c:y val="-1.8129079042784626E-2"/>
                </c:manualLayout>
              </c:layout>
              <c:dLblPos val="bestFit"/>
              <c:showLegendKey val="0"/>
              <c:showVal val="0"/>
              <c:showCatName val="0"/>
              <c:showSerName val="0"/>
              <c:showPercent val="1"/>
              <c:showBubbleSize val="0"/>
            </c:dLbl>
            <c:txPr>
              <a:bodyPr/>
              <a:lstStyle/>
              <a:p>
                <a:pPr>
                  <a:defRPr sz="1200" b="1"/>
                </a:pPr>
                <a:endParaRPr lang="es-EC"/>
              </a:p>
            </c:txPr>
            <c:dLblPos val="outEnd"/>
            <c:showLegendKey val="0"/>
            <c:showVal val="0"/>
            <c:showCatName val="0"/>
            <c:showSerName val="0"/>
            <c:showPercent val="1"/>
            <c:showBubbleSize val="0"/>
            <c:showLeaderLines val="1"/>
          </c:dLbls>
          <c:cat>
            <c:strRef>
              <c:f>'TOTAL GENERAL IPAQ'!$C$3:$G$3</c:f>
              <c:strCache>
                <c:ptCount val="5"/>
                <c:pt idx="0">
                  <c:v>NO</c:v>
                </c:pt>
                <c:pt idx="1">
                  <c:v>1 - 2</c:v>
                </c:pt>
                <c:pt idx="2">
                  <c:v>3 - 4</c:v>
                </c:pt>
                <c:pt idx="3">
                  <c:v>5 - 6</c:v>
                </c:pt>
                <c:pt idx="4">
                  <c:v>7 veces o +</c:v>
                </c:pt>
              </c:strCache>
            </c:strRef>
          </c:cat>
          <c:val>
            <c:numRef>
              <c:f>'TOTAL GENERAL IPAQ'!$C$13:$G$13</c:f>
              <c:numCache>
                <c:formatCode>0.00</c:formatCode>
                <c:ptCount val="5"/>
                <c:pt idx="0">
                  <c:v>73.730935579330747</c:v>
                </c:pt>
                <c:pt idx="1">
                  <c:v>15.456407921693604</c:v>
                </c:pt>
                <c:pt idx="2">
                  <c:v>5.5542909173685411</c:v>
                </c:pt>
                <c:pt idx="3">
                  <c:v>2.6178010471204187</c:v>
                </c:pt>
                <c:pt idx="4">
                  <c:v>2.6405645344866833</c:v>
                </c:pt>
              </c:numCache>
            </c:numRef>
          </c:val>
        </c:ser>
        <c:dLbls>
          <c:showLegendKey val="0"/>
          <c:showVal val="0"/>
          <c:showCatName val="0"/>
          <c:showSerName val="0"/>
          <c:showPercent val="1"/>
          <c:showBubbleSize val="0"/>
          <c:showLeaderLines val="1"/>
        </c:dLbls>
      </c:pie3DChart>
      <c:spPr>
        <a:solidFill>
          <a:schemeClr val="dk1"/>
        </a:solidFill>
        <a:ln w="25400" cap="flat" cmpd="sng" algn="ctr">
          <a:solidFill>
            <a:schemeClr val="dk1">
              <a:shade val="50000"/>
            </a:schemeClr>
          </a:solidFill>
          <a:prstDash val="solid"/>
        </a:ln>
        <a:effectLst/>
      </c:spPr>
    </c:plotArea>
    <c:legend>
      <c:legendPos val="r"/>
      <c:overlay val="0"/>
      <c:txPr>
        <a:bodyPr/>
        <a:lstStyle/>
        <a:p>
          <a:pPr>
            <a:defRPr sz="1200" b="1"/>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a:solidFill>
                  <a:schemeClr val="dk1"/>
                </a:solidFill>
                <a:latin typeface="+mn-lt"/>
                <a:ea typeface="+mn-ea"/>
                <a:cs typeface="+mn-cs"/>
              </a:defRPr>
            </a:pPr>
            <a:r>
              <a:rPr lang="es-EC" sz="1400" dirty="0">
                <a:solidFill>
                  <a:schemeClr val="dk1"/>
                </a:solidFill>
                <a:latin typeface="+mn-lt"/>
                <a:ea typeface="+mn-ea"/>
                <a:cs typeface="+mn-cs"/>
              </a:rPr>
              <a:t>2. En los últimos 7 días, durante las clases de educación física, ¿cuántas veces estuviste muy activo durante las clases: jugando intensamente, corriendo, saltando, haciendo lanzamientos? </a:t>
            </a:r>
            <a:endParaRPr lang="es-EC" sz="1400" dirty="0"/>
          </a:p>
        </c:rich>
      </c:tx>
      <c:layout>
        <c:manualLayout>
          <c:xMode val="edge"/>
          <c:yMode val="edge"/>
          <c:x val="6.1659667541557307E-2"/>
          <c:y val="3.7037037037037035E-2"/>
        </c:manualLayout>
      </c:layout>
      <c:overlay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200" b="1"/>
                </a:pPr>
                <a:endParaRPr lang="es-EC"/>
              </a:p>
            </c:txPr>
            <c:dLblPos val="outEnd"/>
            <c:showLegendKey val="0"/>
            <c:showVal val="0"/>
            <c:showCatName val="0"/>
            <c:showSerName val="0"/>
            <c:showPercent val="1"/>
            <c:showBubbleSize val="0"/>
            <c:showLeaderLines val="1"/>
          </c:dLbls>
          <c:cat>
            <c:strRef>
              <c:f>'TOTAL GENERAL IPAQ'!$B$14:$B$18</c:f>
              <c:strCache>
                <c:ptCount val="5"/>
                <c:pt idx="0">
                  <c:v>No hice/hago educación física</c:v>
                </c:pt>
                <c:pt idx="1">
                  <c:v>Casi nunca</c:v>
                </c:pt>
                <c:pt idx="2">
                  <c:v>Algunas veces</c:v>
                </c:pt>
                <c:pt idx="3">
                  <c:v>A menudo</c:v>
                </c:pt>
                <c:pt idx="4">
                  <c:v>Siempre</c:v>
                </c:pt>
              </c:strCache>
            </c:strRef>
          </c:cat>
          <c:val>
            <c:numRef>
              <c:f>'TOTAL GENERAL IPAQ'!$L$14:$L$18</c:f>
              <c:numCache>
                <c:formatCode>0.00</c:formatCode>
                <c:ptCount val="5"/>
                <c:pt idx="0">
                  <c:v>14.659685863874346</c:v>
                </c:pt>
                <c:pt idx="1">
                  <c:v>6.8062827225130889</c:v>
                </c:pt>
                <c:pt idx="2">
                  <c:v>28.272251308900522</c:v>
                </c:pt>
                <c:pt idx="3">
                  <c:v>30.366492146596858</c:v>
                </c:pt>
                <c:pt idx="4">
                  <c:v>19.895287958115183</c:v>
                </c:pt>
              </c:numCache>
            </c:numRef>
          </c:val>
        </c:ser>
        <c:dLbls>
          <c:showLegendKey val="0"/>
          <c:showVal val="0"/>
          <c:showCatName val="0"/>
          <c:showSerName val="0"/>
          <c:showPercent val="1"/>
          <c:showBubbleSize val="0"/>
          <c:showLeaderLines val="1"/>
        </c:dLbls>
      </c:pie3DChart>
    </c:plotArea>
    <c:legend>
      <c:legendPos val="r"/>
      <c:overlay val="0"/>
      <c:txPr>
        <a:bodyPr/>
        <a:lstStyle/>
        <a:p>
          <a:pPr>
            <a:defRPr sz="1050" b="1"/>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a:solidFill>
                  <a:schemeClr val="dk1"/>
                </a:solidFill>
                <a:latin typeface="+mn-lt"/>
                <a:ea typeface="+mn-ea"/>
                <a:cs typeface="+mn-cs"/>
              </a:defRPr>
            </a:pPr>
            <a:r>
              <a:rPr lang="es-EC" sz="1600">
                <a:solidFill>
                  <a:schemeClr val="dk1"/>
                </a:solidFill>
                <a:latin typeface="+mn-lt"/>
                <a:ea typeface="+mn-ea"/>
                <a:cs typeface="+mn-cs"/>
              </a:rPr>
              <a:t>3.    En los últimos 7 días ¿ qué hiciste normalmente a la hora de la comida (antes y después de comer)?</a:t>
            </a:r>
            <a:endParaRPr lang="es-EC" sz="1600"/>
          </a:p>
        </c:rich>
      </c:tx>
      <c:layout>
        <c:manualLayout>
          <c:xMode val="edge"/>
          <c:yMode val="edge"/>
          <c:x val="0.1116596675415573"/>
          <c:y val="3.7037096858599843E-2"/>
        </c:manualLayout>
      </c:layout>
      <c:overlay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txPr>
              <a:bodyPr/>
              <a:lstStyle/>
              <a:p>
                <a:pPr>
                  <a:defRPr sz="1200" b="1"/>
                </a:pPr>
                <a:endParaRPr lang="es-EC"/>
              </a:p>
            </c:txPr>
            <c:dLblPos val="outEnd"/>
            <c:showLegendKey val="0"/>
            <c:showVal val="0"/>
            <c:showCatName val="0"/>
            <c:showSerName val="0"/>
            <c:showPercent val="1"/>
            <c:showBubbleSize val="0"/>
            <c:showLeaderLines val="1"/>
          </c:dLbls>
          <c:cat>
            <c:strRef>
              <c:f>'TOTAL GENERAL IPAQ'!$B$19:$B$23</c:f>
              <c:strCache>
                <c:ptCount val="5"/>
                <c:pt idx="0">
                  <c:v>Estar sentado (hablar, leer, trabajo de clase)</c:v>
                </c:pt>
                <c:pt idx="1">
                  <c:v>Estar o pasear por los alrededores</c:v>
                </c:pt>
                <c:pt idx="2">
                  <c:v>Correr o jugar un poco</c:v>
                </c:pt>
                <c:pt idx="3">
                  <c:v>Correr y jugar bastante</c:v>
                </c:pt>
                <c:pt idx="4">
                  <c:v>Correr y jugar intensamente todo el tiempo</c:v>
                </c:pt>
              </c:strCache>
            </c:strRef>
          </c:cat>
          <c:val>
            <c:numRef>
              <c:f>'TOTAL GENERAL IPAQ'!$L$19:$L$23</c:f>
              <c:numCache>
                <c:formatCode>0.00</c:formatCode>
                <c:ptCount val="5"/>
                <c:pt idx="0">
                  <c:v>42.931937172774866</c:v>
                </c:pt>
                <c:pt idx="1">
                  <c:v>35.602094240837694</c:v>
                </c:pt>
                <c:pt idx="2">
                  <c:v>16.753926701570681</c:v>
                </c:pt>
                <c:pt idx="3">
                  <c:v>4.7120418848167542</c:v>
                </c:pt>
              </c:numCache>
            </c:numRef>
          </c:val>
        </c:ser>
        <c:dLbls>
          <c:showLegendKey val="0"/>
          <c:showVal val="0"/>
          <c:showCatName val="0"/>
          <c:showSerName val="0"/>
          <c:showPercent val="1"/>
          <c:showBubbleSize val="0"/>
          <c:showLeaderLines val="1"/>
        </c:dLbls>
      </c:pie3DChart>
    </c:plotArea>
    <c:legend>
      <c:legendPos val="r"/>
      <c:legendEntry>
        <c:idx val="4"/>
        <c:delete val="1"/>
      </c:legendEntry>
      <c:layout>
        <c:manualLayout>
          <c:xMode val="edge"/>
          <c:yMode val="edge"/>
          <c:x val="0.6926944695377607"/>
          <c:y val="0.30187919869928276"/>
          <c:w val="0.30730555555555555"/>
          <c:h val="0.54425954556525891"/>
        </c:manualLayout>
      </c:layout>
      <c:overlay val="0"/>
      <c:txPr>
        <a:bodyPr/>
        <a:lstStyle/>
        <a:p>
          <a:pPr rtl="0">
            <a:defRPr sz="1050" b="1"/>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a:solidFill>
                  <a:schemeClr val="dk1"/>
                </a:solidFill>
                <a:latin typeface="+mn-lt"/>
                <a:ea typeface="+mn-ea"/>
                <a:cs typeface="+mn-cs"/>
              </a:defRPr>
            </a:pPr>
            <a:r>
              <a:rPr lang="es-EC" sz="1200">
                <a:solidFill>
                  <a:schemeClr val="dk1"/>
                </a:solidFill>
                <a:latin typeface="+mn-lt"/>
                <a:ea typeface="+mn-ea"/>
                <a:cs typeface="+mn-cs"/>
              </a:rPr>
              <a:t>4. En los últimos 7 días, inmediatamente después de la escuela hasta las 6, ¿cuántos días jugaste a algún juego, hiciste deporte o bailes en los que estuvieras muy activo?</a:t>
            </a:r>
            <a:endParaRPr lang="es-EC" sz="1200"/>
          </a:p>
        </c:rich>
      </c:tx>
      <c:overlay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659667541557308E-2"/>
          <c:y val="0.21391953766031613"/>
          <c:w val="0.50034733158355205"/>
          <c:h val="0.78246586684550867"/>
        </c:manualLayout>
      </c:layout>
      <c:pie3DChart>
        <c:varyColors val="1"/>
        <c:ser>
          <c:idx val="0"/>
          <c:order val="0"/>
          <c:dLbls>
            <c:txPr>
              <a:bodyPr/>
              <a:lstStyle/>
              <a:p>
                <a:pPr>
                  <a:defRPr sz="1200" b="1"/>
                </a:pPr>
                <a:endParaRPr lang="es-EC"/>
              </a:p>
            </c:txPr>
            <c:dLblPos val="outEnd"/>
            <c:showLegendKey val="0"/>
            <c:showVal val="0"/>
            <c:showCatName val="0"/>
            <c:showSerName val="0"/>
            <c:showPercent val="1"/>
            <c:showBubbleSize val="0"/>
            <c:showLeaderLines val="1"/>
          </c:dLbls>
          <c:cat>
            <c:strRef>
              <c:f>'TOTAL GENERAL IPAQ'!$B$24:$B$28</c:f>
              <c:strCache>
                <c:ptCount val="5"/>
                <c:pt idx="0">
                  <c:v>Ninguno</c:v>
                </c:pt>
                <c:pt idx="1">
                  <c:v>1 vez en la última semana</c:v>
                </c:pt>
                <c:pt idx="2">
                  <c:v>2-3 veces en la última semana</c:v>
                </c:pt>
                <c:pt idx="3">
                  <c:v>4 veces en la última semana</c:v>
                </c:pt>
                <c:pt idx="4">
                  <c:v>5 veces o más en la última semana</c:v>
                </c:pt>
              </c:strCache>
            </c:strRef>
          </c:cat>
          <c:val>
            <c:numRef>
              <c:f>'TOTAL GENERAL IPAQ'!$L$24:$L$28</c:f>
              <c:numCache>
                <c:formatCode>0.00</c:formatCode>
                <c:ptCount val="5"/>
                <c:pt idx="0">
                  <c:v>20.418848167539267</c:v>
                </c:pt>
                <c:pt idx="1">
                  <c:v>30.890052356020941</c:v>
                </c:pt>
                <c:pt idx="2">
                  <c:v>25.130890052356023</c:v>
                </c:pt>
                <c:pt idx="3">
                  <c:v>12.565445026178011</c:v>
                </c:pt>
                <c:pt idx="4">
                  <c:v>10.99476439790576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284819618101396"/>
          <c:y val="0.22876471188314473"/>
          <c:w val="0.34166666666666667"/>
          <c:h val="0.63440224546064239"/>
        </c:manualLayout>
      </c:layout>
      <c:overlay val="0"/>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a:solidFill>
                  <a:schemeClr val="dk1"/>
                </a:solidFill>
                <a:latin typeface="+mn-lt"/>
                <a:ea typeface="+mn-ea"/>
                <a:cs typeface="+mn-cs"/>
              </a:defRPr>
            </a:pPr>
            <a:r>
              <a:rPr lang="es-EC" sz="1300">
                <a:solidFill>
                  <a:schemeClr val="dk1"/>
                </a:solidFill>
                <a:latin typeface="+mn-lt"/>
                <a:ea typeface="+mn-ea"/>
                <a:cs typeface="+mn-cs"/>
              </a:rPr>
              <a:t>5. En los últimos 7 días, cuantas días a partir de media tarde (entre las 6 y las 10) hiciste deportes, baile o jugaste a juegos en los que estuvieras muy activo?</a:t>
            </a:r>
            <a:endParaRPr lang="es-EC" sz="1300"/>
          </a:p>
        </c:rich>
      </c:tx>
      <c:overlay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659667541557308E-2"/>
          <c:y val="0.21391953766031613"/>
          <c:w val="0.50034733158355205"/>
          <c:h val="0.78246586684550867"/>
        </c:manualLayout>
      </c:layout>
      <c:pie3DChart>
        <c:varyColors val="1"/>
        <c:ser>
          <c:idx val="0"/>
          <c:order val="0"/>
          <c:dLbls>
            <c:txPr>
              <a:bodyPr/>
              <a:lstStyle/>
              <a:p>
                <a:pPr>
                  <a:defRPr sz="1400" b="1"/>
                </a:pPr>
                <a:endParaRPr lang="es-EC"/>
              </a:p>
            </c:txPr>
            <c:dLblPos val="outEnd"/>
            <c:showLegendKey val="0"/>
            <c:showVal val="0"/>
            <c:showCatName val="0"/>
            <c:showSerName val="0"/>
            <c:showPercent val="1"/>
            <c:showBubbleSize val="0"/>
            <c:showLeaderLines val="1"/>
          </c:dLbls>
          <c:cat>
            <c:strRef>
              <c:f>'TOTAL GENERAL IPAQ'!$B$29:$B$33</c:f>
              <c:strCache>
                <c:ptCount val="5"/>
                <c:pt idx="0">
                  <c:v>Ninguno</c:v>
                </c:pt>
                <c:pt idx="1">
                  <c:v>1 vez en la última semana</c:v>
                </c:pt>
                <c:pt idx="2">
                  <c:v>2-3 veces en la última semana</c:v>
                </c:pt>
                <c:pt idx="3">
                  <c:v>4 veces en la última semana</c:v>
                </c:pt>
                <c:pt idx="4">
                  <c:v>5 veces o más en la última semana</c:v>
                </c:pt>
              </c:strCache>
            </c:strRef>
          </c:cat>
          <c:val>
            <c:numRef>
              <c:f>'TOTAL GENERAL IPAQ'!$L$29:$L$33</c:f>
              <c:numCache>
                <c:formatCode>0.00</c:formatCode>
                <c:ptCount val="5"/>
                <c:pt idx="0">
                  <c:v>34.554973821989527</c:v>
                </c:pt>
                <c:pt idx="1">
                  <c:v>28.272251308900522</c:v>
                </c:pt>
                <c:pt idx="2">
                  <c:v>19.895287958115183</c:v>
                </c:pt>
                <c:pt idx="3">
                  <c:v>10.471204188481675</c:v>
                </c:pt>
                <c:pt idx="4">
                  <c:v>6.2827225130890056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166663360155751"/>
          <c:y val="0.27154322289955596"/>
          <c:w val="0.34166666666666667"/>
          <c:h val="0.63440224546064239"/>
        </c:manualLayout>
      </c:layout>
      <c:overlay val="0"/>
      <c:txPr>
        <a:bodyPr/>
        <a:lstStyle/>
        <a:p>
          <a:pPr>
            <a:defRPr sz="1100"/>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just">
              <a:defRPr>
                <a:solidFill>
                  <a:schemeClr val="dk1"/>
                </a:solidFill>
                <a:latin typeface="+mn-lt"/>
                <a:ea typeface="+mn-ea"/>
                <a:cs typeface="+mn-cs"/>
              </a:defRPr>
            </a:pPr>
            <a:r>
              <a:rPr lang="es-EC" sz="1400">
                <a:solidFill>
                  <a:schemeClr val="dk1"/>
                </a:solidFill>
                <a:latin typeface="+mn-lt"/>
                <a:ea typeface="+mn-ea"/>
                <a:cs typeface="+mn-cs"/>
              </a:rPr>
              <a:t>6. El último fin de semana, ¿cuántas veces hiciste deportes, baile o jugar a juegos en los que estuviste muy activo?</a:t>
            </a:r>
            <a:endParaRPr lang="es-EC" sz="1400"/>
          </a:p>
        </c:rich>
      </c:tx>
      <c:overlay val="1"/>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0659667541557308E-2"/>
          <c:y val="0.21391953766031613"/>
          <c:w val="0.50034733158355205"/>
          <c:h val="0.78246586684550867"/>
        </c:manualLayout>
      </c:layout>
      <c:pie3DChart>
        <c:varyColors val="1"/>
        <c:ser>
          <c:idx val="0"/>
          <c:order val="0"/>
          <c:dLbls>
            <c:txPr>
              <a:bodyPr/>
              <a:lstStyle/>
              <a:p>
                <a:pPr>
                  <a:defRPr sz="1400" b="1"/>
                </a:pPr>
                <a:endParaRPr lang="es-EC"/>
              </a:p>
            </c:txPr>
            <c:dLblPos val="outEnd"/>
            <c:showLegendKey val="0"/>
            <c:showVal val="0"/>
            <c:showCatName val="0"/>
            <c:showSerName val="0"/>
            <c:showPercent val="1"/>
            <c:showBubbleSize val="0"/>
            <c:showLeaderLines val="1"/>
          </c:dLbls>
          <c:cat>
            <c:strRef>
              <c:f>'TOTAL GENERAL IPAQ'!$B$34:$B$38</c:f>
              <c:strCache>
                <c:ptCount val="5"/>
                <c:pt idx="0">
                  <c:v>Ninguno</c:v>
                </c:pt>
                <c:pt idx="1">
                  <c:v>1 vez en la última semana</c:v>
                </c:pt>
                <c:pt idx="2">
                  <c:v>2-3 veces en la última semana</c:v>
                </c:pt>
                <c:pt idx="3">
                  <c:v>4 veces en la última semana</c:v>
                </c:pt>
                <c:pt idx="4">
                  <c:v>5 veces o más en la última semana</c:v>
                </c:pt>
              </c:strCache>
            </c:strRef>
          </c:cat>
          <c:val>
            <c:numRef>
              <c:f>'TOTAL GENERAL IPAQ'!$L$34:$L$38</c:f>
              <c:numCache>
                <c:formatCode>0.00</c:formatCode>
                <c:ptCount val="5"/>
                <c:pt idx="0">
                  <c:v>24.083769633507853</c:v>
                </c:pt>
                <c:pt idx="1">
                  <c:v>30.890052356020941</c:v>
                </c:pt>
                <c:pt idx="2">
                  <c:v>27.748691099476439</c:v>
                </c:pt>
                <c:pt idx="3">
                  <c:v>12.041884816753926</c:v>
                </c:pt>
                <c:pt idx="4">
                  <c:v>5.7591623036649215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961588887021104"/>
          <c:y val="0.24217898183132217"/>
          <c:w val="0.34166666666666667"/>
          <c:h val="0.63440224546064239"/>
        </c:manualLayout>
      </c:layout>
      <c:overlay val="0"/>
      <c:txPr>
        <a:bodyPr/>
        <a:lstStyle/>
        <a:p>
          <a:pPr>
            <a:defRPr sz="1200"/>
          </a:pPr>
          <a:endParaRPr lang="es-EC"/>
        </a:p>
      </c:txPr>
    </c:legend>
    <c:plotVisOnly val="1"/>
    <c:dispBlanksAs val="gap"/>
    <c:showDLblsOverMax val="0"/>
  </c:chart>
  <c:spPr>
    <a:solidFill>
      <a:schemeClr val="dk1"/>
    </a:solidFill>
    <a:ln w="25400" cap="flat" cmpd="sng" algn="ctr">
      <a:solidFill>
        <a:schemeClr val="dk1">
          <a:shade val="50000"/>
        </a:schemeClr>
      </a:solidFill>
      <a:prstDash val="solid"/>
    </a:ln>
    <a:effectLst/>
  </c:spPr>
  <c:txPr>
    <a:bodyPr/>
    <a:lstStyle/>
    <a:p>
      <a:pPr>
        <a:defRPr>
          <a:solidFill>
            <a:schemeClr val="lt1"/>
          </a:solidFill>
          <a:latin typeface="+mn-lt"/>
          <a:ea typeface="+mn-ea"/>
          <a:cs typeface="+mn-cs"/>
        </a:defRPr>
      </a:pPr>
      <a:endParaRPr lang="es-EC"/>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875A-1CC2-4CDA-8BE2-E0D9D5A0FB5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5E81F966-86FC-4C0B-BBDF-8AB7C435ED9C}">
      <dgm:prSet phldrT="[Texto]"/>
      <dgm:spPr>
        <a:solidFill>
          <a:schemeClr val="bg2"/>
        </a:solidFill>
      </dgm:spPr>
      <dgm:t>
        <a:bodyPr/>
        <a:lstStyle/>
        <a:p>
          <a:r>
            <a:rPr lang="es-EC" b="1" dirty="0" smtClean="0"/>
            <a:t>Tipos de Deporte</a:t>
          </a:r>
          <a:endParaRPr lang="es-EC" b="1" dirty="0"/>
        </a:p>
      </dgm:t>
    </dgm:pt>
    <dgm:pt modelId="{2EDA1C7B-0F27-40C2-91E8-445DCEF0826D}" type="parTrans" cxnId="{88884271-E0FB-458A-8A95-336F126308BF}">
      <dgm:prSet/>
      <dgm:spPr/>
      <dgm:t>
        <a:bodyPr/>
        <a:lstStyle/>
        <a:p>
          <a:endParaRPr lang="es-EC"/>
        </a:p>
      </dgm:t>
    </dgm:pt>
    <dgm:pt modelId="{3C5B77B5-49E6-4E9F-B8FF-71CE69504ECA}" type="sibTrans" cxnId="{88884271-E0FB-458A-8A95-336F126308BF}">
      <dgm:prSet/>
      <dgm:spPr/>
      <dgm:t>
        <a:bodyPr/>
        <a:lstStyle/>
        <a:p>
          <a:endParaRPr lang="es-EC"/>
        </a:p>
      </dgm:t>
    </dgm:pt>
    <dgm:pt modelId="{FEA952D1-4823-479B-9AE0-216FAFD05E23}">
      <dgm:prSet phldrT="[Texto]" custT="1"/>
      <dgm:spPr/>
      <dgm:t>
        <a:bodyPr/>
        <a:lstStyle/>
        <a:p>
          <a:r>
            <a:rPr lang="es-ES_tradnl" sz="1200" b="1" i="0" dirty="0" smtClean="0"/>
            <a:t>Deporte escolar</a:t>
          </a:r>
          <a:endParaRPr lang="es-EC" sz="1200" b="1" i="0" dirty="0"/>
        </a:p>
      </dgm:t>
    </dgm:pt>
    <dgm:pt modelId="{9A5E1219-E8CC-43C8-91D9-89F010E723DF}" type="parTrans" cxnId="{4D1872E7-29C8-4BA4-84C9-E77DC404FC15}">
      <dgm:prSet/>
      <dgm:spPr>
        <a:ln>
          <a:solidFill>
            <a:schemeClr val="tx2"/>
          </a:solidFill>
        </a:ln>
      </dgm:spPr>
      <dgm:t>
        <a:bodyPr/>
        <a:lstStyle/>
        <a:p>
          <a:endParaRPr lang="es-EC"/>
        </a:p>
      </dgm:t>
    </dgm:pt>
    <dgm:pt modelId="{AF0AC23D-E538-4152-8C4C-F6AC99C9A751}" type="sibTrans" cxnId="{4D1872E7-29C8-4BA4-84C9-E77DC404FC15}">
      <dgm:prSet/>
      <dgm:spPr/>
      <dgm:t>
        <a:bodyPr/>
        <a:lstStyle/>
        <a:p>
          <a:endParaRPr lang="es-EC"/>
        </a:p>
      </dgm:t>
    </dgm:pt>
    <dgm:pt modelId="{BCF64BA3-1E2D-4657-808C-69D0F0B2CFAA}">
      <dgm:prSet phldrT="[Texto]"/>
      <dgm:spPr/>
      <dgm:t>
        <a:bodyPr/>
        <a:lstStyle/>
        <a:p>
          <a:r>
            <a:rPr lang="es-ES_tradnl" b="1" i="0" dirty="0" smtClean="0"/>
            <a:t>Deporte educativo</a:t>
          </a:r>
          <a:endParaRPr lang="es-EC" b="1" i="0" dirty="0"/>
        </a:p>
      </dgm:t>
    </dgm:pt>
    <dgm:pt modelId="{25BEC010-B8E4-4B4D-B1D6-07475720E806}" type="parTrans" cxnId="{E1743C5C-A45D-47DA-A925-44CAA0A742F6}">
      <dgm:prSet/>
      <dgm:spPr>
        <a:ln>
          <a:solidFill>
            <a:schemeClr val="tx2"/>
          </a:solidFill>
        </a:ln>
      </dgm:spPr>
      <dgm:t>
        <a:bodyPr/>
        <a:lstStyle/>
        <a:p>
          <a:endParaRPr lang="es-EC"/>
        </a:p>
      </dgm:t>
    </dgm:pt>
    <dgm:pt modelId="{F71E31F0-18FE-40DB-A04E-5840D68FA204}" type="sibTrans" cxnId="{E1743C5C-A45D-47DA-A925-44CAA0A742F6}">
      <dgm:prSet/>
      <dgm:spPr/>
      <dgm:t>
        <a:bodyPr/>
        <a:lstStyle/>
        <a:p>
          <a:endParaRPr lang="es-EC"/>
        </a:p>
      </dgm:t>
    </dgm:pt>
    <dgm:pt modelId="{CAE4250A-111D-476C-B265-0DFE3DFD292A}">
      <dgm:prSet phldrT="[Texto]"/>
      <dgm:spPr/>
      <dgm:t>
        <a:bodyPr/>
        <a:lstStyle/>
        <a:p>
          <a:r>
            <a:rPr lang="es-ES_tradnl" b="1" i="0" dirty="0" smtClean="0"/>
            <a:t>Deporte de iniciación o iniciación deportiva</a:t>
          </a:r>
          <a:endParaRPr lang="es-EC" b="1" i="0" dirty="0"/>
        </a:p>
      </dgm:t>
    </dgm:pt>
    <dgm:pt modelId="{FB518E53-078C-4EAC-881B-067AF54F6C27}" type="parTrans" cxnId="{718B7F2F-E7F0-4D2C-BD07-578ED70D9452}">
      <dgm:prSet/>
      <dgm:spPr>
        <a:ln>
          <a:solidFill>
            <a:schemeClr val="tx2"/>
          </a:solidFill>
        </a:ln>
      </dgm:spPr>
      <dgm:t>
        <a:bodyPr/>
        <a:lstStyle/>
        <a:p>
          <a:endParaRPr lang="es-EC"/>
        </a:p>
      </dgm:t>
    </dgm:pt>
    <dgm:pt modelId="{17B48ACA-2211-43E5-8B35-F9936A8AC204}" type="sibTrans" cxnId="{718B7F2F-E7F0-4D2C-BD07-578ED70D9452}">
      <dgm:prSet/>
      <dgm:spPr/>
      <dgm:t>
        <a:bodyPr/>
        <a:lstStyle/>
        <a:p>
          <a:endParaRPr lang="es-EC"/>
        </a:p>
      </dgm:t>
    </dgm:pt>
    <dgm:pt modelId="{7A496E7D-6EBC-45F9-875F-F98825327DEF}">
      <dgm:prSet phldrT="[Texto]"/>
      <dgm:spPr/>
      <dgm:t>
        <a:bodyPr/>
        <a:lstStyle/>
        <a:p>
          <a:r>
            <a:rPr lang="es-ES_tradnl" b="1" i="0" dirty="0" smtClean="0"/>
            <a:t>Deporte en edad escolar</a:t>
          </a:r>
          <a:endParaRPr lang="es-EC" b="1" i="0" dirty="0"/>
        </a:p>
      </dgm:t>
    </dgm:pt>
    <dgm:pt modelId="{A6A5E523-77F0-458C-898E-BB5CF7A85064}" type="parTrans" cxnId="{75561CF9-1DBC-4D8B-BDDB-DFAC94E05509}">
      <dgm:prSet/>
      <dgm:spPr>
        <a:ln>
          <a:solidFill>
            <a:schemeClr val="tx2"/>
          </a:solidFill>
        </a:ln>
      </dgm:spPr>
      <dgm:t>
        <a:bodyPr/>
        <a:lstStyle/>
        <a:p>
          <a:endParaRPr lang="es-EC"/>
        </a:p>
      </dgm:t>
    </dgm:pt>
    <dgm:pt modelId="{8480881D-133F-4D84-AA20-CCAC7D131C50}" type="sibTrans" cxnId="{75561CF9-1DBC-4D8B-BDDB-DFAC94E05509}">
      <dgm:prSet/>
      <dgm:spPr/>
      <dgm:t>
        <a:bodyPr/>
        <a:lstStyle/>
        <a:p>
          <a:endParaRPr lang="es-EC"/>
        </a:p>
      </dgm:t>
    </dgm:pt>
    <dgm:pt modelId="{F5D1962F-E19A-4E38-BDA1-F1A3D6BA3252}">
      <dgm:prSet phldrT="[Texto]"/>
      <dgm:spPr/>
      <dgm:t>
        <a:bodyPr/>
        <a:lstStyle/>
        <a:p>
          <a:r>
            <a:rPr lang="es-ES_tradnl" b="1" i="0" dirty="0" smtClean="0"/>
            <a:t>Deporte para todos</a:t>
          </a:r>
          <a:endParaRPr lang="es-EC" b="1" i="0" dirty="0"/>
        </a:p>
      </dgm:t>
    </dgm:pt>
    <dgm:pt modelId="{2E26FA88-FEA8-44C9-B304-1BD549D54E0C}" type="parTrans" cxnId="{036A45E4-59AE-467B-9487-DCF64B7566DC}">
      <dgm:prSet/>
      <dgm:spPr>
        <a:ln>
          <a:solidFill>
            <a:schemeClr val="tx2"/>
          </a:solidFill>
        </a:ln>
      </dgm:spPr>
      <dgm:t>
        <a:bodyPr/>
        <a:lstStyle/>
        <a:p>
          <a:endParaRPr lang="es-EC"/>
        </a:p>
      </dgm:t>
    </dgm:pt>
    <dgm:pt modelId="{3FC6B606-EE11-41F8-AAB4-8702A299745F}" type="sibTrans" cxnId="{036A45E4-59AE-467B-9487-DCF64B7566DC}">
      <dgm:prSet/>
      <dgm:spPr/>
      <dgm:t>
        <a:bodyPr/>
        <a:lstStyle/>
        <a:p>
          <a:endParaRPr lang="es-EC"/>
        </a:p>
      </dgm:t>
    </dgm:pt>
    <dgm:pt modelId="{8C10EA4F-F347-47E8-9BA4-ABAD6A3A0F76}">
      <dgm:prSet phldrT="[Texto]"/>
      <dgm:spPr/>
      <dgm:t>
        <a:bodyPr/>
        <a:lstStyle/>
        <a:p>
          <a:r>
            <a:rPr lang="es-ES_tradnl" b="1" i="0" dirty="0" smtClean="0"/>
            <a:t>Deporte recreativo</a:t>
          </a:r>
          <a:endParaRPr lang="es-EC" b="1" i="0" dirty="0"/>
        </a:p>
      </dgm:t>
    </dgm:pt>
    <dgm:pt modelId="{DEB3AAEE-7390-46F8-B064-FBC4F9F4F312}" type="parTrans" cxnId="{27D43D9B-F504-4C3A-AE5B-D89180416077}">
      <dgm:prSet/>
      <dgm:spPr>
        <a:ln>
          <a:solidFill>
            <a:schemeClr val="tx2"/>
          </a:solidFill>
        </a:ln>
      </dgm:spPr>
      <dgm:t>
        <a:bodyPr/>
        <a:lstStyle/>
        <a:p>
          <a:endParaRPr lang="es-EC"/>
        </a:p>
      </dgm:t>
    </dgm:pt>
    <dgm:pt modelId="{0CEC11F6-9232-4E58-B5ED-201D9F051654}" type="sibTrans" cxnId="{27D43D9B-F504-4C3A-AE5B-D89180416077}">
      <dgm:prSet/>
      <dgm:spPr/>
      <dgm:t>
        <a:bodyPr/>
        <a:lstStyle/>
        <a:p>
          <a:endParaRPr lang="es-EC"/>
        </a:p>
      </dgm:t>
    </dgm:pt>
    <dgm:pt modelId="{3CE964A0-381C-4230-8C45-0D7D13B42498}">
      <dgm:prSet phldrT="[Texto]"/>
      <dgm:spPr/>
      <dgm:t>
        <a:bodyPr/>
        <a:lstStyle/>
        <a:p>
          <a:r>
            <a:rPr lang="es-ES_tradnl" b="1" i="0" dirty="0" smtClean="0"/>
            <a:t>Deporte competitivo</a:t>
          </a:r>
          <a:endParaRPr lang="es-EC" b="1" i="0" dirty="0"/>
        </a:p>
      </dgm:t>
    </dgm:pt>
    <dgm:pt modelId="{CAB366CF-0476-45B6-B4CD-872DAE627DD4}" type="parTrans" cxnId="{10223A31-40DB-471E-B929-B5FF5A350D3E}">
      <dgm:prSet/>
      <dgm:spPr>
        <a:ln>
          <a:solidFill>
            <a:schemeClr val="tx2"/>
          </a:solidFill>
        </a:ln>
      </dgm:spPr>
      <dgm:t>
        <a:bodyPr/>
        <a:lstStyle/>
        <a:p>
          <a:endParaRPr lang="es-EC"/>
        </a:p>
      </dgm:t>
    </dgm:pt>
    <dgm:pt modelId="{94A2F3C4-E6A5-45AD-B7DE-3C8A3AD627F2}" type="sibTrans" cxnId="{10223A31-40DB-471E-B929-B5FF5A350D3E}">
      <dgm:prSet/>
      <dgm:spPr/>
      <dgm:t>
        <a:bodyPr/>
        <a:lstStyle/>
        <a:p>
          <a:endParaRPr lang="es-EC"/>
        </a:p>
      </dgm:t>
    </dgm:pt>
    <dgm:pt modelId="{C8AA181F-4C39-4986-A1CF-04877825376C}">
      <dgm:prSet phldrT="[Texto]"/>
      <dgm:spPr/>
      <dgm:t>
        <a:bodyPr/>
        <a:lstStyle/>
        <a:p>
          <a:r>
            <a:rPr lang="es-ES_tradnl" b="1" i="0" dirty="0" smtClean="0"/>
            <a:t>Deporte adaptado</a:t>
          </a:r>
          <a:endParaRPr lang="es-EC" b="1" i="0" dirty="0"/>
        </a:p>
      </dgm:t>
    </dgm:pt>
    <dgm:pt modelId="{55372E59-E281-4452-8E6A-3389EEB9058D}" type="parTrans" cxnId="{50D56882-83C3-4879-82F0-3E136EAAF20D}">
      <dgm:prSet/>
      <dgm:spPr>
        <a:ln>
          <a:solidFill>
            <a:schemeClr val="tx2"/>
          </a:solidFill>
        </a:ln>
      </dgm:spPr>
      <dgm:t>
        <a:bodyPr/>
        <a:lstStyle/>
        <a:p>
          <a:endParaRPr lang="es-EC"/>
        </a:p>
      </dgm:t>
    </dgm:pt>
    <dgm:pt modelId="{6759EA20-47D7-424D-9205-5BDA912DACCB}" type="sibTrans" cxnId="{50D56882-83C3-4879-82F0-3E136EAAF20D}">
      <dgm:prSet/>
      <dgm:spPr/>
      <dgm:t>
        <a:bodyPr/>
        <a:lstStyle/>
        <a:p>
          <a:endParaRPr lang="es-EC"/>
        </a:p>
      </dgm:t>
    </dgm:pt>
    <dgm:pt modelId="{53236D59-BB48-48F9-8044-6C6F131A5DFA}">
      <dgm:prSet/>
      <dgm:spPr/>
      <dgm:t>
        <a:bodyPr/>
        <a:lstStyle/>
        <a:p>
          <a:r>
            <a:rPr lang="es-ES_tradnl" b="1" i="0" smtClean="0"/>
            <a:t>Deportes técnicos</a:t>
          </a:r>
          <a:endParaRPr lang="es-EC" b="1" i="0"/>
        </a:p>
      </dgm:t>
    </dgm:pt>
    <dgm:pt modelId="{EE182A21-6D94-4D70-8645-09EA5CFB1443}" type="parTrans" cxnId="{DC95BAA4-1987-4140-AFE7-F5D83625E05D}">
      <dgm:prSet/>
      <dgm:spPr>
        <a:ln>
          <a:solidFill>
            <a:schemeClr val="tx2"/>
          </a:solidFill>
        </a:ln>
      </dgm:spPr>
      <dgm:t>
        <a:bodyPr/>
        <a:lstStyle/>
        <a:p>
          <a:endParaRPr lang="es-EC"/>
        </a:p>
      </dgm:t>
    </dgm:pt>
    <dgm:pt modelId="{C55FA30B-25E6-427E-ACF7-96344DB5F7D6}" type="sibTrans" cxnId="{DC95BAA4-1987-4140-AFE7-F5D83625E05D}">
      <dgm:prSet/>
      <dgm:spPr/>
      <dgm:t>
        <a:bodyPr/>
        <a:lstStyle/>
        <a:p>
          <a:endParaRPr lang="es-EC"/>
        </a:p>
      </dgm:t>
    </dgm:pt>
    <dgm:pt modelId="{0423A067-2D29-4A85-A87D-5E8924C31439}">
      <dgm:prSet/>
      <dgm:spPr/>
      <dgm:t>
        <a:bodyPr/>
        <a:lstStyle/>
        <a:p>
          <a:r>
            <a:rPr lang="es-ES_tradnl" b="1" i="0" smtClean="0"/>
            <a:t>Deportes Colectivos</a:t>
          </a:r>
          <a:endParaRPr lang="es-EC" b="1" i="0"/>
        </a:p>
      </dgm:t>
    </dgm:pt>
    <dgm:pt modelId="{FEABAFE0-3918-4B82-B9EE-C0EED46D4EF3}" type="parTrans" cxnId="{CD6DFBA5-9BA0-481D-8E7E-42047E02927C}">
      <dgm:prSet/>
      <dgm:spPr>
        <a:ln>
          <a:solidFill>
            <a:schemeClr val="tx2"/>
          </a:solidFill>
        </a:ln>
      </dgm:spPr>
      <dgm:t>
        <a:bodyPr/>
        <a:lstStyle/>
        <a:p>
          <a:endParaRPr lang="es-EC"/>
        </a:p>
      </dgm:t>
    </dgm:pt>
    <dgm:pt modelId="{D619AFA1-5570-47D2-B6D1-D3DD53581AE3}" type="sibTrans" cxnId="{CD6DFBA5-9BA0-481D-8E7E-42047E02927C}">
      <dgm:prSet/>
      <dgm:spPr/>
      <dgm:t>
        <a:bodyPr/>
        <a:lstStyle/>
        <a:p>
          <a:endParaRPr lang="es-EC"/>
        </a:p>
      </dgm:t>
    </dgm:pt>
    <dgm:pt modelId="{3EC137BD-50FC-4FD6-B47B-1E6A7CB8202A}">
      <dgm:prSet/>
      <dgm:spPr/>
      <dgm:t>
        <a:bodyPr/>
        <a:lstStyle/>
        <a:p>
          <a:r>
            <a:rPr lang="es-ES_tradnl" b="1" i="0" smtClean="0"/>
            <a:t>Deportes de duelo</a:t>
          </a:r>
          <a:endParaRPr lang="es-EC" b="1" i="0"/>
        </a:p>
      </dgm:t>
    </dgm:pt>
    <dgm:pt modelId="{A5A27CE7-5405-4339-B8D4-B12B36FEFB96}" type="parTrans" cxnId="{BE83AD75-1FB1-4D0D-B1E4-C5B23C2FA72C}">
      <dgm:prSet/>
      <dgm:spPr>
        <a:ln>
          <a:solidFill>
            <a:schemeClr val="tx2"/>
          </a:solidFill>
        </a:ln>
      </dgm:spPr>
      <dgm:t>
        <a:bodyPr/>
        <a:lstStyle/>
        <a:p>
          <a:endParaRPr lang="es-EC"/>
        </a:p>
      </dgm:t>
    </dgm:pt>
    <dgm:pt modelId="{5451179B-B13B-497D-AAEF-BE31E272526A}" type="sibTrans" cxnId="{BE83AD75-1FB1-4D0D-B1E4-C5B23C2FA72C}">
      <dgm:prSet/>
      <dgm:spPr/>
      <dgm:t>
        <a:bodyPr/>
        <a:lstStyle/>
        <a:p>
          <a:endParaRPr lang="es-EC"/>
        </a:p>
      </dgm:t>
    </dgm:pt>
    <dgm:pt modelId="{D5D1D26A-281A-4DCE-88AD-987CD845D833}" type="pres">
      <dgm:prSet presAssocID="{7E2E875A-1CC2-4CDA-8BE2-E0D9D5A0FB54}" presName="Name0" presStyleCnt="0">
        <dgm:presLayoutVars>
          <dgm:chPref val="1"/>
          <dgm:dir/>
          <dgm:animOne val="branch"/>
          <dgm:animLvl val="lvl"/>
          <dgm:resizeHandles val="exact"/>
        </dgm:presLayoutVars>
      </dgm:prSet>
      <dgm:spPr/>
      <dgm:t>
        <a:bodyPr/>
        <a:lstStyle/>
        <a:p>
          <a:endParaRPr lang="es-EC"/>
        </a:p>
      </dgm:t>
    </dgm:pt>
    <dgm:pt modelId="{A4A5C970-81EF-4C53-9E9D-A80DC32F0221}" type="pres">
      <dgm:prSet presAssocID="{5E81F966-86FC-4C0B-BBDF-8AB7C435ED9C}" presName="root1" presStyleCnt="0"/>
      <dgm:spPr/>
    </dgm:pt>
    <dgm:pt modelId="{4C590515-250D-43D3-9E3B-170D1A19CCBA}" type="pres">
      <dgm:prSet presAssocID="{5E81F966-86FC-4C0B-BBDF-8AB7C435ED9C}" presName="LevelOneTextNode" presStyleLbl="node0" presStyleIdx="0" presStyleCnt="1" custAng="5400000" custScaleX="192137" custLinFactX="-268535" custLinFactNeighborX="-300000" custLinFactNeighborY="920">
        <dgm:presLayoutVars>
          <dgm:chPref val="3"/>
        </dgm:presLayoutVars>
      </dgm:prSet>
      <dgm:spPr/>
      <dgm:t>
        <a:bodyPr/>
        <a:lstStyle/>
        <a:p>
          <a:endParaRPr lang="es-EC"/>
        </a:p>
      </dgm:t>
    </dgm:pt>
    <dgm:pt modelId="{7A88852B-4B46-44E8-BBFA-C345A6C64116}" type="pres">
      <dgm:prSet presAssocID="{5E81F966-86FC-4C0B-BBDF-8AB7C435ED9C}" presName="level2hierChild" presStyleCnt="0"/>
      <dgm:spPr/>
    </dgm:pt>
    <dgm:pt modelId="{74901998-A4ED-425C-BC31-92186ABFAEE2}" type="pres">
      <dgm:prSet presAssocID="{9A5E1219-E8CC-43C8-91D9-89F010E723DF}" presName="conn2-1" presStyleLbl="parChTrans1D2" presStyleIdx="0" presStyleCnt="11"/>
      <dgm:spPr/>
      <dgm:t>
        <a:bodyPr/>
        <a:lstStyle/>
        <a:p>
          <a:endParaRPr lang="es-EC"/>
        </a:p>
      </dgm:t>
    </dgm:pt>
    <dgm:pt modelId="{3D18A8E0-4077-4171-8F25-D5700A3A7992}" type="pres">
      <dgm:prSet presAssocID="{9A5E1219-E8CC-43C8-91D9-89F010E723DF}" presName="connTx" presStyleLbl="parChTrans1D2" presStyleIdx="0" presStyleCnt="11"/>
      <dgm:spPr/>
      <dgm:t>
        <a:bodyPr/>
        <a:lstStyle/>
        <a:p>
          <a:endParaRPr lang="es-EC"/>
        </a:p>
      </dgm:t>
    </dgm:pt>
    <dgm:pt modelId="{30FD6049-EAE6-4E70-9C1E-D274560D6F91}" type="pres">
      <dgm:prSet presAssocID="{FEA952D1-4823-479B-9AE0-216FAFD05E23}" presName="root2" presStyleCnt="0"/>
      <dgm:spPr/>
    </dgm:pt>
    <dgm:pt modelId="{D4D24CAE-2FB1-4F86-BE61-04153D478C25}" type="pres">
      <dgm:prSet presAssocID="{FEA952D1-4823-479B-9AE0-216FAFD05E23}" presName="LevelTwoTextNode" presStyleLbl="node2" presStyleIdx="0" presStyleCnt="11" custLinFactNeighborX="-30476" custLinFactNeighborY="4529">
        <dgm:presLayoutVars>
          <dgm:chPref val="3"/>
        </dgm:presLayoutVars>
      </dgm:prSet>
      <dgm:spPr/>
      <dgm:t>
        <a:bodyPr/>
        <a:lstStyle/>
        <a:p>
          <a:endParaRPr lang="es-EC"/>
        </a:p>
      </dgm:t>
    </dgm:pt>
    <dgm:pt modelId="{9F458788-D8EC-4617-94D4-F3FE6267CF94}" type="pres">
      <dgm:prSet presAssocID="{FEA952D1-4823-479B-9AE0-216FAFD05E23}" presName="level3hierChild" presStyleCnt="0"/>
      <dgm:spPr/>
    </dgm:pt>
    <dgm:pt modelId="{4597862D-E6DE-46B8-93E5-DB3FC4B0B676}" type="pres">
      <dgm:prSet presAssocID="{A6A5E523-77F0-458C-898E-BB5CF7A85064}" presName="conn2-1" presStyleLbl="parChTrans1D2" presStyleIdx="1" presStyleCnt="11"/>
      <dgm:spPr/>
      <dgm:t>
        <a:bodyPr/>
        <a:lstStyle/>
        <a:p>
          <a:endParaRPr lang="es-EC"/>
        </a:p>
      </dgm:t>
    </dgm:pt>
    <dgm:pt modelId="{6F203D8B-9293-4DD6-A49A-A8C300E022A2}" type="pres">
      <dgm:prSet presAssocID="{A6A5E523-77F0-458C-898E-BB5CF7A85064}" presName="connTx" presStyleLbl="parChTrans1D2" presStyleIdx="1" presStyleCnt="11"/>
      <dgm:spPr/>
      <dgm:t>
        <a:bodyPr/>
        <a:lstStyle/>
        <a:p>
          <a:endParaRPr lang="es-EC"/>
        </a:p>
      </dgm:t>
    </dgm:pt>
    <dgm:pt modelId="{4C972B0B-19AF-4DD1-A2DA-B17DF0A3D547}" type="pres">
      <dgm:prSet presAssocID="{7A496E7D-6EBC-45F9-875F-F98825327DEF}" presName="root2" presStyleCnt="0"/>
      <dgm:spPr/>
    </dgm:pt>
    <dgm:pt modelId="{E09823E0-E516-4051-9CEA-0A138DE0B9C6}" type="pres">
      <dgm:prSet presAssocID="{7A496E7D-6EBC-45F9-875F-F98825327DEF}" presName="LevelTwoTextNode" presStyleLbl="node2" presStyleIdx="1" presStyleCnt="11" custLinFactNeighborX="-29927" custLinFactNeighborY="14878">
        <dgm:presLayoutVars>
          <dgm:chPref val="3"/>
        </dgm:presLayoutVars>
      </dgm:prSet>
      <dgm:spPr/>
      <dgm:t>
        <a:bodyPr/>
        <a:lstStyle/>
        <a:p>
          <a:endParaRPr lang="es-EC"/>
        </a:p>
      </dgm:t>
    </dgm:pt>
    <dgm:pt modelId="{34A4D0DF-3CFE-4385-98D0-BAEEDF1F3A94}" type="pres">
      <dgm:prSet presAssocID="{7A496E7D-6EBC-45F9-875F-F98825327DEF}" presName="level3hierChild" presStyleCnt="0"/>
      <dgm:spPr/>
    </dgm:pt>
    <dgm:pt modelId="{58BE7066-7728-477B-9EF0-4140284B264A}" type="pres">
      <dgm:prSet presAssocID="{2E26FA88-FEA8-44C9-B304-1BD549D54E0C}" presName="conn2-1" presStyleLbl="parChTrans1D2" presStyleIdx="2" presStyleCnt="11"/>
      <dgm:spPr/>
      <dgm:t>
        <a:bodyPr/>
        <a:lstStyle/>
        <a:p>
          <a:endParaRPr lang="es-EC"/>
        </a:p>
      </dgm:t>
    </dgm:pt>
    <dgm:pt modelId="{4F81FB1C-0A8E-43EA-9AE9-7B5F6CE93BC7}" type="pres">
      <dgm:prSet presAssocID="{2E26FA88-FEA8-44C9-B304-1BD549D54E0C}" presName="connTx" presStyleLbl="parChTrans1D2" presStyleIdx="2" presStyleCnt="11"/>
      <dgm:spPr/>
      <dgm:t>
        <a:bodyPr/>
        <a:lstStyle/>
        <a:p>
          <a:endParaRPr lang="es-EC"/>
        </a:p>
      </dgm:t>
    </dgm:pt>
    <dgm:pt modelId="{BCCC7E56-C87C-4D25-A314-AC612226099C}" type="pres">
      <dgm:prSet presAssocID="{F5D1962F-E19A-4E38-BDA1-F1A3D6BA3252}" presName="root2" presStyleCnt="0"/>
      <dgm:spPr/>
    </dgm:pt>
    <dgm:pt modelId="{D4C83571-A523-48ED-AE65-FEFD71B09533}" type="pres">
      <dgm:prSet presAssocID="{F5D1962F-E19A-4E38-BDA1-F1A3D6BA3252}" presName="LevelTwoTextNode" presStyleLbl="node2" presStyleIdx="2" presStyleCnt="11" custLinFactNeighborX="-29927" custLinFactNeighborY="7339">
        <dgm:presLayoutVars>
          <dgm:chPref val="3"/>
        </dgm:presLayoutVars>
      </dgm:prSet>
      <dgm:spPr/>
      <dgm:t>
        <a:bodyPr/>
        <a:lstStyle/>
        <a:p>
          <a:endParaRPr lang="es-EC"/>
        </a:p>
      </dgm:t>
    </dgm:pt>
    <dgm:pt modelId="{FA860359-3792-44D6-9EE6-E568672AD010}" type="pres">
      <dgm:prSet presAssocID="{F5D1962F-E19A-4E38-BDA1-F1A3D6BA3252}" presName="level3hierChild" presStyleCnt="0"/>
      <dgm:spPr/>
    </dgm:pt>
    <dgm:pt modelId="{439386D7-686B-4F0F-8D03-AC08F43D73FF}" type="pres">
      <dgm:prSet presAssocID="{DEB3AAEE-7390-46F8-B064-FBC4F9F4F312}" presName="conn2-1" presStyleLbl="parChTrans1D2" presStyleIdx="3" presStyleCnt="11"/>
      <dgm:spPr/>
      <dgm:t>
        <a:bodyPr/>
        <a:lstStyle/>
        <a:p>
          <a:endParaRPr lang="es-EC"/>
        </a:p>
      </dgm:t>
    </dgm:pt>
    <dgm:pt modelId="{468C7674-5641-418C-80EF-9B94B1455892}" type="pres">
      <dgm:prSet presAssocID="{DEB3AAEE-7390-46F8-B064-FBC4F9F4F312}" presName="connTx" presStyleLbl="parChTrans1D2" presStyleIdx="3" presStyleCnt="11"/>
      <dgm:spPr/>
      <dgm:t>
        <a:bodyPr/>
        <a:lstStyle/>
        <a:p>
          <a:endParaRPr lang="es-EC"/>
        </a:p>
      </dgm:t>
    </dgm:pt>
    <dgm:pt modelId="{C9DA4BCD-E1E9-401C-AC8C-B9490B912EDF}" type="pres">
      <dgm:prSet presAssocID="{8C10EA4F-F347-47E8-9BA4-ABAD6A3A0F76}" presName="root2" presStyleCnt="0"/>
      <dgm:spPr/>
    </dgm:pt>
    <dgm:pt modelId="{0A28FE9B-45F7-421A-BFCC-5D7C61A75396}" type="pres">
      <dgm:prSet presAssocID="{8C10EA4F-F347-47E8-9BA4-ABAD6A3A0F76}" presName="LevelTwoTextNode" presStyleLbl="node2" presStyleIdx="3" presStyleCnt="11" custLinFactNeighborX="-29927" custLinFactNeighborY="2604">
        <dgm:presLayoutVars>
          <dgm:chPref val="3"/>
        </dgm:presLayoutVars>
      </dgm:prSet>
      <dgm:spPr/>
      <dgm:t>
        <a:bodyPr/>
        <a:lstStyle/>
        <a:p>
          <a:endParaRPr lang="es-EC"/>
        </a:p>
      </dgm:t>
    </dgm:pt>
    <dgm:pt modelId="{D1BF7D89-4E71-471F-8C02-B1B4E15D968B}" type="pres">
      <dgm:prSet presAssocID="{8C10EA4F-F347-47E8-9BA4-ABAD6A3A0F76}" presName="level3hierChild" presStyleCnt="0"/>
      <dgm:spPr/>
    </dgm:pt>
    <dgm:pt modelId="{70CD69F2-D303-4627-92AA-48B48602BD98}" type="pres">
      <dgm:prSet presAssocID="{CAB366CF-0476-45B6-B4CD-872DAE627DD4}" presName="conn2-1" presStyleLbl="parChTrans1D2" presStyleIdx="4" presStyleCnt="11"/>
      <dgm:spPr/>
      <dgm:t>
        <a:bodyPr/>
        <a:lstStyle/>
        <a:p>
          <a:endParaRPr lang="es-EC"/>
        </a:p>
      </dgm:t>
    </dgm:pt>
    <dgm:pt modelId="{8B17407E-0C95-46D9-9284-27AE4CD8C084}" type="pres">
      <dgm:prSet presAssocID="{CAB366CF-0476-45B6-B4CD-872DAE627DD4}" presName="connTx" presStyleLbl="parChTrans1D2" presStyleIdx="4" presStyleCnt="11"/>
      <dgm:spPr/>
      <dgm:t>
        <a:bodyPr/>
        <a:lstStyle/>
        <a:p>
          <a:endParaRPr lang="es-EC"/>
        </a:p>
      </dgm:t>
    </dgm:pt>
    <dgm:pt modelId="{B76A2423-6302-4BAB-B475-DB1C22415813}" type="pres">
      <dgm:prSet presAssocID="{3CE964A0-381C-4230-8C45-0D7D13B42498}" presName="root2" presStyleCnt="0"/>
      <dgm:spPr/>
    </dgm:pt>
    <dgm:pt modelId="{A2892DAD-70A4-4404-9C61-FDCEF04A632C}" type="pres">
      <dgm:prSet presAssocID="{3CE964A0-381C-4230-8C45-0D7D13B42498}" presName="LevelTwoTextNode" presStyleLbl="node2" presStyleIdx="4" presStyleCnt="11" custLinFactNeighborX="-29927" custLinFactNeighborY="-2131">
        <dgm:presLayoutVars>
          <dgm:chPref val="3"/>
        </dgm:presLayoutVars>
      </dgm:prSet>
      <dgm:spPr/>
      <dgm:t>
        <a:bodyPr/>
        <a:lstStyle/>
        <a:p>
          <a:endParaRPr lang="es-EC"/>
        </a:p>
      </dgm:t>
    </dgm:pt>
    <dgm:pt modelId="{C7B291F9-D3AF-4207-898F-190B13FBFF37}" type="pres">
      <dgm:prSet presAssocID="{3CE964A0-381C-4230-8C45-0D7D13B42498}" presName="level3hierChild" presStyleCnt="0"/>
      <dgm:spPr/>
    </dgm:pt>
    <dgm:pt modelId="{E9A318CC-E2FA-4F51-9F84-EC256F12C8F7}" type="pres">
      <dgm:prSet presAssocID="{25BEC010-B8E4-4B4D-B1D6-07475720E806}" presName="conn2-1" presStyleLbl="parChTrans1D2" presStyleIdx="5" presStyleCnt="11"/>
      <dgm:spPr/>
      <dgm:t>
        <a:bodyPr/>
        <a:lstStyle/>
        <a:p>
          <a:endParaRPr lang="es-EC"/>
        </a:p>
      </dgm:t>
    </dgm:pt>
    <dgm:pt modelId="{966D72B9-1E4D-442E-A5C0-114CD858EF94}" type="pres">
      <dgm:prSet presAssocID="{25BEC010-B8E4-4B4D-B1D6-07475720E806}" presName="connTx" presStyleLbl="parChTrans1D2" presStyleIdx="5" presStyleCnt="11"/>
      <dgm:spPr/>
      <dgm:t>
        <a:bodyPr/>
        <a:lstStyle/>
        <a:p>
          <a:endParaRPr lang="es-EC"/>
        </a:p>
      </dgm:t>
    </dgm:pt>
    <dgm:pt modelId="{1B6376CB-4CA7-4F17-9C8D-C1C3B14BE343}" type="pres">
      <dgm:prSet presAssocID="{BCF64BA3-1E2D-4657-808C-69D0F0B2CFAA}" presName="root2" presStyleCnt="0"/>
      <dgm:spPr/>
    </dgm:pt>
    <dgm:pt modelId="{020B3921-F21F-4590-AB4F-74783984AC74}" type="pres">
      <dgm:prSet presAssocID="{BCF64BA3-1E2D-4657-808C-69D0F0B2CFAA}" presName="LevelTwoTextNode" presStyleLbl="node2" presStyleIdx="5" presStyleCnt="11" custLinFactNeighborX="-29927" custLinFactNeighborY="-2131">
        <dgm:presLayoutVars>
          <dgm:chPref val="3"/>
        </dgm:presLayoutVars>
      </dgm:prSet>
      <dgm:spPr/>
      <dgm:t>
        <a:bodyPr/>
        <a:lstStyle/>
        <a:p>
          <a:endParaRPr lang="es-EC"/>
        </a:p>
      </dgm:t>
    </dgm:pt>
    <dgm:pt modelId="{957A94C2-9E23-4C7A-8C61-D4CCDE75A023}" type="pres">
      <dgm:prSet presAssocID="{BCF64BA3-1E2D-4657-808C-69D0F0B2CFAA}" presName="level3hierChild" presStyleCnt="0"/>
      <dgm:spPr/>
    </dgm:pt>
    <dgm:pt modelId="{6EA90E24-4ED2-44E8-A353-0DDE5C6F5928}" type="pres">
      <dgm:prSet presAssocID="{FB518E53-078C-4EAC-881B-067AF54F6C27}" presName="conn2-1" presStyleLbl="parChTrans1D2" presStyleIdx="6" presStyleCnt="11"/>
      <dgm:spPr/>
      <dgm:t>
        <a:bodyPr/>
        <a:lstStyle/>
        <a:p>
          <a:endParaRPr lang="es-EC"/>
        </a:p>
      </dgm:t>
    </dgm:pt>
    <dgm:pt modelId="{C8B6844D-998E-465D-8172-287B130294BC}" type="pres">
      <dgm:prSet presAssocID="{FB518E53-078C-4EAC-881B-067AF54F6C27}" presName="connTx" presStyleLbl="parChTrans1D2" presStyleIdx="6" presStyleCnt="11"/>
      <dgm:spPr/>
      <dgm:t>
        <a:bodyPr/>
        <a:lstStyle/>
        <a:p>
          <a:endParaRPr lang="es-EC"/>
        </a:p>
      </dgm:t>
    </dgm:pt>
    <dgm:pt modelId="{DDCA72B6-6AB2-4D38-9FF4-590CA8D51F4D}" type="pres">
      <dgm:prSet presAssocID="{CAE4250A-111D-476C-B265-0DFE3DFD292A}" presName="root2" presStyleCnt="0"/>
      <dgm:spPr/>
    </dgm:pt>
    <dgm:pt modelId="{748D728C-9D5F-4DFB-B85C-30626D0641BE}" type="pres">
      <dgm:prSet presAssocID="{CAE4250A-111D-476C-B265-0DFE3DFD292A}" presName="LevelTwoTextNode" presStyleLbl="node2" presStyleIdx="6" presStyleCnt="11" custLinFactNeighborX="-29927" custLinFactNeighborY="-2131">
        <dgm:presLayoutVars>
          <dgm:chPref val="3"/>
        </dgm:presLayoutVars>
      </dgm:prSet>
      <dgm:spPr/>
      <dgm:t>
        <a:bodyPr/>
        <a:lstStyle/>
        <a:p>
          <a:endParaRPr lang="es-EC"/>
        </a:p>
      </dgm:t>
    </dgm:pt>
    <dgm:pt modelId="{FB9CCA84-100B-41BA-B61B-6E3143603AC2}" type="pres">
      <dgm:prSet presAssocID="{CAE4250A-111D-476C-B265-0DFE3DFD292A}" presName="level3hierChild" presStyleCnt="0"/>
      <dgm:spPr/>
    </dgm:pt>
    <dgm:pt modelId="{92D00F41-A2B8-4F22-9520-11F93AEAB6A7}" type="pres">
      <dgm:prSet presAssocID="{55372E59-E281-4452-8E6A-3389EEB9058D}" presName="conn2-1" presStyleLbl="parChTrans1D2" presStyleIdx="7" presStyleCnt="11"/>
      <dgm:spPr/>
      <dgm:t>
        <a:bodyPr/>
        <a:lstStyle/>
        <a:p>
          <a:endParaRPr lang="es-EC"/>
        </a:p>
      </dgm:t>
    </dgm:pt>
    <dgm:pt modelId="{FE83BCE1-859A-48BD-AA72-D0DAB6C9B147}" type="pres">
      <dgm:prSet presAssocID="{55372E59-E281-4452-8E6A-3389EEB9058D}" presName="connTx" presStyleLbl="parChTrans1D2" presStyleIdx="7" presStyleCnt="11"/>
      <dgm:spPr/>
      <dgm:t>
        <a:bodyPr/>
        <a:lstStyle/>
        <a:p>
          <a:endParaRPr lang="es-EC"/>
        </a:p>
      </dgm:t>
    </dgm:pt>
    <dgm:pt modelId="{987D7165-3B2C-4A9D-AB01-DA960335E1E3}" type="pres">
      <dgm:prSet presAssocID="{C8AA181F-4C39-4986-A1CF-04877825376C}" presName="root2" presStyleCnt="0"/>
      <dgm:spPr/>
    </dgm:pt>
    <dgm:pt modelId="{61F31672-C1F1-4724-B2A9-DD3AC450567E}" type="pres">
      <dgm:prSet presAssocID="{C8AA181F-4C39-4986-A1CF-04877825376C}" presName="LevelTwoTextNode" presStyleLbl="node2" presStyleIdx="7" presStyleCnt="11" custLinFactNeighborX="-29927" custLinFactNeighborY="-2131">
        <dgm:presLayoutVars>
          <dgm:chPref val="3"/>
        </dgm:presLayoutVars>
      </dgm:prSet>
      <dgm:spPr/>
      <dgm:t>
        <a:bodyPr/>
        <a:lstStyle/>
        <a:p>
          <a:endParaRPr lang="es-EC"/>
        </a:p>
      </dgm:t>
    </dgm:pt>
    <dgm:pt modelId="{D1FC3DF5-B273-4D12-ACB0-ED9FA7D03464}" type="pres">
      <dgm:prSet presAssocID="{C8AA181F-4C39-4986-A1CF-04877825376C}" presName="level3hierChild" presStyleCnt="0"/>
      <dgm:spPr/>
    </dgm:pt>
    <dgm:pt modelId="{26E5FA55-2B2D-4605-BDCD-A957AE2871D4}" type="pres">
      <dgm:prSet presAssocID="{EE182A21-6D94-4D70-8645-09EA5CFB1443}" presName="conn2-1" presStyleLbl="parChTrans1D2" presStyleIdx="8" presStyleCnt="11"/>
      <dgm:spPr/>
      <dgm:t>
        <a:bodyPr/>
        <a:lstStyle/>
        <a:p>
          <a:endParaRPr lang="es-EC"/>
        </a:p>
      </dgm:t>
    </dgm:pt>
    <dgm:pt modelId="{046F83A1-798F-42D4-B751-02F51D668042}" type="pres">
      <dgm:prSet presAssocID="{EE182A21-6D94-4D70-8645-09EA5CFB1443}" presName="connTx" presStyleLbl="parChTrans1D2" presStyleIdx="8" presStyleCnt="11"/>
      <dgm:spPr/>
      <dgm:t>
        <a:bodyPr/>
        <a:lstStyle/>
        <a:p>
          <a:endParaRPr lang="es-EC"/>
        </a:p>
      </dgm:t>
    </dgm:pt>
    <dgm:pt modelId="{EA736B9F-2E88-48B0-B0BF-76529458CFF5}" type="pres">
      <dgm:prSet presAssocID="{53236D59-BB48-48F9-8044-6C6F131A5DFA}" presName="root2" presStyleCnt="0"/>
      <dgm:spPr/>
    </dgm:pt>
    <dgm:pt modelId="{1B5CB20E-9845-4F67-A496-CD5C65DA838A}" type="pres">
      <dgm:prSet presAssocID="{53236D59-BB48-48F9-8044-6C6F131A5DFA}" presName="LevelTwoTextNode" presStyleLbl="node2" presStyleIdx="8" presStyleCnt="11" custLinFactNeighborX="-29927" custLinFactNeighborY="-2131">
        <dgm:presLayoutVars>
          <dgm:chPref val="3"/>
        </dgm:presLayoutVars>
      </dgm:prSet>
      <dgm:spPr/>
      <dgm:t>
        <a:bodyPr/>
        <a:lstStyle/>
        <a:p>
          <a:endParaRPr lang="es-EC"/>
        </a:p>
      </dgm:t>
    </dgm:pt>
    <dgm:pt modelId="{E5921648-0E8A-4596-BE30-C4A61596134F}" type="pres">
      <dgm:prSet presAssocID="{53236D59-BB48-48F9-8044-6C6F131A5DFA}" presName="level3hierChild" presStyleCnt="0"/>
      <dgm:spPr/>
    </dgm:pt>
    <dgm:pt modelId="{9E3C54B2-C304-4D46-95C6-A1F83C1332E2}" type="pres">
      <dgm:prSet presAssocID="{FEABAFE0-3918-4B82-B9EE-C0EED46D4EF3}" presName="conn2-1" presStyleLbl="parChTrans1D2" presStyleIdx="9" presStyleCnt="11"/>
      <dgm:spPr/>
      <dgm:t>
        <a:bodyPr/>
        <a:lstStyle/>
        <a:p>
          <a:endParaRPr lang="es-EC"/>
        </a:p>
      </dgm:t>
    </dgm:pt>
    <dgm:pt modelId="{26BB60D0-7AAD-4EEE-9A34-53EABD5C064B}" type="pres">
      <dgm:prSet presAssocID="{FEABAFE0-3918-4B82-B9EE-C0EED46D4EF3}" presName="connTx" presStyleLbl="parChTrans1D2" presStyleIdx="9" presStyleCnt="11"/>
      <dgm:spPr/>
      <dgm:t>
        <a:bodyPr/>
        <a:lstStyle/>
        <a:p>
          <a:endParaRPr lang="es-EC"/>
        </a:p>
      </dgm:t>
    </dgm:pt>
    <dgm:pt modelId="{B8A895EC-95F1-41E5-A0AF-09EF8D337A9A}" type="pres">
      <dgm:prSet presAssocID="{0423A067-2D29-4A85-A87D-5E8924C31439}" presName="root2" presStyleCnt="0"/>
      <dgm:spPr/>
    </dgm:pt>
    <dgm:pt modelId="{F5957E29-1E60-408B-ACAE-2E8CF73EF0EF}" type="pres">
      <dgm:prSet presAssocID="{0423A067-2D29-4A85-A87D-5E8924C31439}" presName="LevelTwoTextNode" presStyleLbl="node2" presStyleIdx="9" presStyleCnt="11" custLinFactNeighborX="-29927" custLinFactNeighborY="-2131">
        <dgm:presLayoutVars>
          <dgm:chPref val="3"/>
        </dgm:presLayoutVars>
      </dgm:prSet>
      <dgm:spPr/>
      <dgm:t>
        <a:bodyPr/>
        <a:lstStyle/>
        <a:p>
          <a:endParaRPr lang="es-EC"/>
        </a:p>
      </dgm:t>
    </dgm:pt>
    <dgm:pt modelId="{BA15942A-781C-4027-A078-9F566C115794}" type="pres">
      <dgm:prSet presAssocID="{0423A067-2D29-4A85-A87D-5E8924C31439}" presName="level3hierChild" presStyleCnt="0"/>
      <dgm:spPr/>
    </dgm:pt>
    <dgm:pt modelId="{FBD9A517-29BC-4C46-936E-36FDB5E4EE98}" type="pres">
      <dgm:prSet presAssocID="{A5A27CE7-5405-4339-B8D4-B12B36FEFB96}" presName="conn2-1" presStyleLbl="parChTrans1D2" presStyleIdx="10" presStyleCnt="11"/>
      <dgm:spPr/>
      <dgm:t>
        <a:bodyPr/>
        <a:lstStyle/>
        <a:p>
          <a:endParaRPr lang="es-EC"/>
        </a:p>
      </dgm:t>
    </dgm:pt>
    <dgm:pt modelId="{05C95C89-67AE-488A-9B0A-C837E025113D}" type="pres">
      <dgm:prSet presAssocID="{A5A27CE7-5405-4339-B8D4-B12B36FEFB96}" presName="connTx" presStyleLbl="parChTrans1D2" presStyleIdx="10" presStyleCnt="11"/>
      <dgm:spPr/>
      <dgm:t>
        <a:bodyPr/>
        <a:lstStyle/>
        <a:p>
          <a:endParaRPr lang="es-EC"/>
        </a:p>
      </dgm:t>
    </dgm:pt>
    <dgm:pt modelId="{15E805B1-55C8-4B3A-8B75-70446D7900CD}" type="pres">
      <dgm:prSet presAssocID="{3EC137BD-50FC-4FD6-B47B-1E6A7CB8202A}" presName="root2" presStyleCnt="0"/>
      <dgm:spPr/>
    </dgm:pt>
    <dgm:pt modelId="{AC32F46F-1422-4047-8A03-1FC19355AAC9}" type="pres">
      <dgm:prSet presAssocID="{3EC137BD-50FC-4FD6-B47B-1E6A7CB8202A}" presName="LevelTwoTextNode" presStyleLbl="node2" presStyleIdx="10" presStyleCnt="11" custLinFactNeighborX="-29927" custLinFactNeighborY="-2131">
        <dgm:presLayoutVars>
          <dgm:chPref val="3"/>
        </dgm:presLayoutVars>
      </dgm:prSet>
      <dgm:spPr/>
      <dgm:t>
        <a:bodyPr/>
        <a:lstStyle/>
        <a:p>
          <a:endParaRPr lang="es-EC"/>
        </a:p>
      </dgm:t>
    </dgm:pt>
    <dgm:pt modelId="{28E0AE19-3FF4-4B82-B14B-15B1B0ECB166}" type="pres">
      <dgm:prSet presAssocID="{3EC137BD-50FC-4FD6-B47B-1E6A7CB8202A}" presName="level3hierChild" presStyleCnt="0"/>
      <dgm:spPr/>
    </dgm:pt>
  </dgm:ptLst>
  <dgm:cxnLst>
    <dgm:cxn modelId="{718B7F2F-E7F0-4D2C-BD07-578ED70D9452}" srcId="{5E81F966-86FC-4C0B-BBDF-8AB7C435ED9C}" destId="{CAE4250A-111D-476C-B265-0DFE3DFD292A}" srcOrd="6" destOrd="0" parTransId="{FB518E53-078C-4EAC-881B-067AF54F6C27}" sibTransId="{17B48ACA-2211-43E5-8B35-F9936A8AC204}"/>
    <dgm:cxn modelId="{A722DF8D-9BDE-4750-8993-3EBD5CD4D3D6}" type="presOf" srcId="{FEABAFE0-3918-4B82-B9EE-C0EED46D4EF3}" destId="{9E3C54B2-C304-4D46-95C6-A1F83C1332E2}" srcOrd="0" destOrd="0" presId="urn:microsoft.com/office/officeart/2008/layout/HorizontalMultiLevelHierarchy"/>
    <dgm:cxn modelId="{5A4B8D4C-4443-4BAE-8458-27C0AAD2EBF4}" type="presOf" srcId="{9A5E1219-E8CC-43C8-91D9-89F010E723DF}" destId="{74901998-A4ED-425C-BC31-92186ABFAEE2}" srcOrd="0" destOrd="0" presId="urn:microsoft.com/office/officeart/2008/layout/HorizontalMultiLevelHierarchy"/>
    <dgm:cxn modelId="{C9F4FA63-B4C2-4F26-A5AE-D0BB0DC6C3A2}" type="presOf" srcId="{A5A27CE7-5405-4339-B8D4-B12B36FEFB96}" destId="{FBD9A517-29BC-4C46-936E-36FDB5E4EE98}" srcOrd="0" destOrd="0" presId="urn:microsoft.com/office/officeart/2008/layout/HorizontalMultiLevelHierarchy"/>
    <dgm:cxn modelId="{A83CC9D0-5FAB-42CF-B217-201DCE66E63E}" type="presOf" srcId="{25BEC010-B8E4-4B4D-B1D6-07475720E806}" destId="{E9A318CC-E2FA-4F51-9F84-EC256F12C8F7}" srcOrd="0" destOrd="0" presId="urn:microsoft.com/office/officeart/2008/layout/HorizontalMultiLevelHierarchy"/>
    <dgm:cxn modelId="{0AC978DF-1861-495A-93CB-AE396CE48F91}" type="presOf" srcId="{55372E59-E281-4452-8E6A-3389EEB9058D}" destId="{FE83BCE1-859A-48BD-AA72-D0DAB6C9B147}" srcOrd="1" destOrd="0" presId="urn:microsoft.com/office/officeart/2008/layout/HorizontalMultiLevelHierarchy"/>
    <dgm:cxn modelId="{C908D9B5-1505-4B6E-9C37-9C7A5B2FA63A}" type="presOf" srcId="{CAE4250A-111D-476C-B265-0DFE3DFD292A}" destId="{748D728C-9D5F-4DFB-B85C-30626D0641BE}" srcOrd="0" destOrd="0" presId="urn:microsoft.com/office/officeart/2008/layout/HorizontalMultiLevelHierarchy"/>
    <dgm:cxn modelId="{4D1872E7-29C8-4BA4-84C9-E77DC404FC15}" srcId="{5E81F966-86FC-4C0B-BBDF-8AB7C435ED9C}" destId="{FEA952D1-4823-479B-9AE0-216FAFD05E23}" srcOrd="0" destOrd="0" parTransId="{9A5E1219-E8CC-43C8-91D9-89F010E723DF}" sibTransId="{AF0AC23D-E538-4152-8C4C-F6AC99C9A751}"/>
    <dgm:cxn modelId="{27D43D9B-F504-4C3A-AE5B-D89180416077}" srcId="{5E81F966-86FC-4C0B-BBDF-8AB7C435ED9C}" destId="{8C10EA4F-F347-47E8-9BA4-ABAD6A3A0F76}" srcOrd="3" destOrd="0" parTransId="{DEB3AAEE-7390-46F8-B064-FBC4F9F4F312}" sibTransId="{0CEC11F6-9232-4E58-B5ED-201D9F051654}"/>
    <dgm:cxn modelId="{45200D24-26C3-4B69-ACCB-3F622DAF613D}" type="presOf" srcId="{DEB3AAEE-7390-46F8-B064-FBC4F9F4F312}" destId="{439386D7-686B-4F0F-8D03-AC08F43D73FF}" srcOrd="0" destOrd="0" presId="urn:microsoft.com/office/officeart/2008/layout/HorizontalMultiLevelHierarchy"/>
    <dgm:cxn modelId="{75561CF9-1DBC-4D8B-BDDB-DFAC94E05509}" srcId="{5E81F966-86FC-4C0B-BBDF-8AB7C435ED9C}" destId="{7A496E7D-6EBC-45F9-875F-F98825327DEF}" srcOrd="1" destOrd="0" parTransId="{A6A5E523-77F0-458C-898E-BB5CF7A85064}" sibTransId="{8480881D-133F-4D84-AA20-CCAC7D131C50}"/>
    <dgm:cxn modelId="{07BA0991-2B4A-4F8B-A87C-F22BEA687546}" type="presOf" srcId="{A6A5E523-77F0-458C-898E-BB5CF7A85064}" destId="{6F203D8B-9293-4DD6-A49A-A8C300E022A2}" srcOrd="1" destOrd="0" presId="urn:microsoft.com/office/officeart/2008/layout/HorizontalMultiLevelHierarchy"/>
    <dgm:cxn modelId="{C518AD24-9361-4718-A1E7-B4EBB015155B}" type="presOf" srcId="{EE182A21-6D94-4D70-8645-09EA5CFB1443}" destId="{26E5FA55-2B2D-4605-BDCD-A957AE2871D4}" srcOrd="0" destOrd="0" presId="urn:microsoft.com/office/officeart/2008/layout/HorizontalMultiLevelHierarchy"/>
    <dgm:cxn modelId="{036A45E4-59AE-467B-9487-DCF64B7566DC}" srcId="{5E81F966-86FC-4C0B-BBDF-8AB7C435ED9C}" destId="{F5D1962F-E19A-4E38-BDA1-F1A3D6BA3252}" srcOrd="2" destOrd="0" parTransId="{2E26FA88-FEA8-44C9-B304-1BD549D54E0C}" sibTransId="{3FC6B606-EE11-41F8-AAB4-8702A299745F}"/>
    <dgm:cxn modelId="{714BF200-DB72-48C3-9697-E070DA4CD59B}" type="presOf" srcId="{2E26FA88-FEA8-44C9-B304-1BD549D54E0C}" destId="{58BE7066-7728-477B-9EF0-4140284B264A}" srcOrd="0" destOrd="0" presId="urn:microsoft.com/office/officeart/2008/layout/HorizontalMultiLevelHierarchy"/>
    <dgm:cxn modelId="{C6AFD4A8-9B7C-4BB0-BD16-966059191174}" type="presOf" srcId="{BCF64BA3-1E2D-4657-808C-69D0F0B2CFAA}" destId="{020B3921-F21F-4590-AB4F-74783984AC74}" srcOrd="0" destOrd="0" presId="urn:microsoft.com/office/officeart/2008/layout/HorizontalMultiLevelHierarchy"/>
    <dgm:cxn modelId="{0B6F4BAE-58F1-4844-8CA7-7B5B0FC5E09C}" type="presOf" srcId="{FB518E53-078C-4EAC-881B-067AF54F6C27}" destId="{C8B6844D-998E-465D-8172-287B130294BC}" srcOrd="1" destOrd="0" presId="urn:microsoft.com/office/officeart/2008/layout/HorizontalMultiLevelHierarchy"/>
    <dgm:cxn modelId="{37546073-E820-4A49-8D50-238ADE62F401}" type="presOf" srcId="{A6A5E523-77F0-458C-898E-BB5CF7A85064}" destId="{4597862D-E6DE-46B8-93E5-DB3FC4B0B676}" srcOrd="0" destOrd="0" presId="urn:microsoft.com/office/officeart/2008/layout/HorizontalMultiLevelHierarchy"/>
    <dgm:cxn modelId="{E1CB69DD-F7B8-47ED-8C36-6885FBFA0725}" type="presOf" srcId="{CAB366CF-0476-45B6-B4CD-872DAE627DD4}" destId="{8B17407E-0C95-46D9-9284-27AE4CD8C084}" srcOrd="1" destOrd="0" presId="urn:microsoft.com/office/officeart/2008/layout/HorizontalMultiLevelHierarchy"/>
    <dgm:cxn modelId="{7F1B6749-FCE7-43E5-97CD-E85C01EA547F}" type="presOf" srcId="{FB518E53-078C-4EAC-881B-067AF54F6C27}" destId="{6EA90E24-4ED2-44E8-A353-0DDE5C6F5928}" srcOrd="0" destOrd="0" presId="urn:microsoft.com/office/officeart/2008/layout/HorizontalMultiLevelHierarchy"/>
    <dgm:cxn modelId="{B5E85837-7E5A-48AE-B265-4CE073DC9EA0}" type="presOf" srcId="{F5D1962F-E19A-4E38-BDA1-F1A3D6BA3252}" destId="{D4C83571-A523-48ED-AE65-FEFD71B09533}" srcOrd="0" destOrd="0" presId="urn:microsoft.com/office/officeart/2008/layout/HorizontalMultiLevelHierarchy"/>
    <dgm:cxn modelId="{DC95BAA4-1987-4140-AFE7-F5D83625E05D}" srcId="{5E81F966-86FC-4C0B-BBDF-8AB7C435ED9C}" destId="{53236D59-BB48-48F9-8044-6C6F131A5DFA}" srcOrd="8" destOrd="0" parTransId="{EE182A21-6D94-4D70-8645-09EA5CFB1443}" sibTransId="{C55FA30B-25E6-427E-ACF7-96344DB5F7D6}"/>
    <dgm:cxn modelId="{BE83AD75-1FB1-4D0D-B1E4-C5B23C2FA72C}" srcId="{5E81F966-86FC-4C0B-BBDF-8AB7C435ED9C}" destId="{3EC137BD-50FC-4FD6-B47B-1E6A7CB8202A}" srcOrd="10" destOrd="0" parTransId="{A5A27CE7-5405-4339-B8D4-B12B36FEFB96}" sibTransId="{5451179B-B13B-497D-AAEF-BE31E272526A}"/>
    <dgm:cxn modelId="{AE62F083-50D9-4A3D-9DBE-40077FA3BDC2}" type="presOf" srcId="{CAB366CF-0476-45B6-B4CD-872DAE627DD4}" destId="{70CD69F2-D303-4627-92AA-48B48602BD98}" srcOrd="0" destOrd="0" presId="urn:microsoft.com/office/officeart/2008/layout/HorizontalMultiLevelHierarchy"/>
    <dgm:cxn modelId="{CD6DFBA5-9BA0-481D-8E7E-42047E02927C}" srcId="{5E81F966-86FC-4C0B-BBDF-8AB7C435ED9C}" destId="{0423A067-2D29-4A85-A87D-5E8924C31439}" srcOrd="9" destOrd="0" parTransId="{FEABAFE0-3918-4B82-B9EE-C0EED46D4EF3}" sibTransId="{D619AFA1-5570-47D2-B6D1-D3DD53581AE3}"/>
    <dgm:cxn modelId="{7B25F4D8-9571-42CC-B45B-2342D5CCCEF8}" type="presOf" srcId="{5E81F966-86FC-4C0B-BBDF-8AB7C435ED9C}" destId="{4C590515-250D-43D3-9E3B-170D1A19CCBA}" srcOrd="0" destOrd="0" presId="urn:microsoft.com/office/officeart/2008/layout/HorizontalMultiLevelHierarchy"/>
    <dgm:cxn modelId="{0E442547-67A4-4A2D-8939-3D9D2747BD21}" type="presOf" srcId="{53236D59-BB48-48F9-8044-6C6F131A5DFA}" destId="{1B5CB20E-9845-4F67-A496-CD5C65DA838A}" srcOrd="0" destOrd="0" presId="urn:microsoft.com/office/officeart/2008/layout/HorizontalMultiLevelHierarchy"/>
    <dgm:cxn modelId="{F71A8B47-F38F-499D-B711-1F00767F8F0A}" type="presOf" srcId="{55372E59-E281-4452-8E6A-3389EEB9058D}" destId="{92D00F41-A2B8-4F22-9520-11F93AEAB6A7}" srcOrd="0" destOrd="0" presId="urn:microsoft.com/office/officeart/2008/layout/HorizontalMultiLevelHierarchy"/>
    <dgm:cxn modelId="{838446BB-FD80-4602-BC70-BFAFAB4C560F}" type="presOf" srcId="{3CE964A0-381C-4230-8C45-0D7D13B42498}" destId="{A2892DAD-70A4-4404-9C61-FDCEF04A632C}" srcOrd="0" destOrd="0" presId="urn:microsoft.com/office/officeart/2008/layout/HorizontalMultiLevelHierarchy"/>
    <dgm:cxn modelId="{50D56882-83C3-4879-82F0-3E136EAAF20D}" srcId="{5E81F966-86FC-4C0B-BBDF-8AB7C435ED9C}" destId="{C8AA181F-4C39-4986-A1CF-04877825376C}" srcOrd="7" destOrd="0" parTransId="{55372E59-E281-4452-8E6A-3389EEB9058D}" sibTransId="{6759EA20-47D7-424D-9205-5BDA912DACCB}"/>
    <dgm:cxn modelId="{88884271-E0FB-458A-8A95-336F126308BF}" srcId="{7E2E875A-1CC2-4CDA-8BE2-E0D9D5A0FB54}" destId="{5E81F966-86FC-4C0B-BBDF-8AB7C435ED9C}" srcOrd="0" destOrd="0" parTransId="{2EDA1C7B-0F27-40C2-91E8-445DCEF0826D}" sibTransId="{3C5B77B5-49E6-4E9F-B8FF-71CE69504ECA}"/>
    <dgm:cxn modelId="{E1743C5C-A45D-47DA-A925-44CAA0A742F6}" srcId="{5E81F966-86FC-4C0B-BBDF-8AB7C435ED9C}" destId="{BCF64BA3-1E2D-4657-808C-69D0F0B2CFAA}" srcOrd="5" destOrd="0" parTransId="{25BEC010-B8E4-4B4D-B1D6-07475720E806}" sibTransId="{F71E31F0-18FE-40DB-A04E-5840D68FA204}"/>
    <dgm:cxn modelId="{75C43D2F-83A2-4563-A655-229A68BF096A}" type="presOf" srcId="{7E2E875A-1CC2-4CDA-8BE2-E0D9D5A0FB54}" destId="{D5D1D26A-281A-4DCE-88AD-987CD845D833}" srcOrd="0" destOrd="0" presId="urn:microsoft.com/office/officeart/2008/layout/HorizontalMultiLevelHierarchy"/>
    <dgm:cxn modelId="{B0DBF15F-E351-405A-ACAA-555C7CE283C2}" type="presOf" srcId="{C8AA181F-4C39-4986-A1CF-04877825376C}" destId="{61F31672-C1F1-4724-B2A9-DD3AC450567E}" srcOrd="0" destOrd="0" presId="urn:microsoft.com/office/officeart/2008/layout/HorizontalMultiLevelHierarchy"/>
    <dgm:cxn modelId="{56D7600C-C13E-4BBB-899B-ADA5934B7F91}" type="presOf" srcId="{7A496E7D-6EBC-45F9-875F-F98825327DEF}" destId="{E09823E0-E516-4051-9CEA-0A138DE0B9C6}" srcOrd="0" destOrd="0" presId="urn:microsoft.com/office/officeart/2008/layout/HorizontalMultiLevelHierarchy"/>
    <dgm:cxn modelId="{300F9B57-E8FA-4A97-949C-CF6B92D808FC}" type="presOf" srcId="{0423A067-2D29-4A85-A87D-5E8924C31439}" destId="{F5957E29-1E60-408B-ACAE-2E8CF73EF0EF}" srcOrd="0" destOrd="0" presId="urn:microsoft.com/office/officeart/2008/layout/HorizontalMultiLevelHierarchy"/>
    <dgm:cxn modelId="{6C80AD02-08D4-479B-82FA-8666DA31BE68}" type="presOf" srcId="{EE182A21-6D94-4D70-8645-09EA5CFB1443}" destId="{046F83A1-798F-42D4-B751-02F51D668042}" srcOrd="1" destOrd="0" presId="urn:microsoft.com/office/officeart/2008/layout/HorizontalMultiLevelHierarchy"/>
    <dgm:cxn modelId="{10223A31-40DB-471E-B929-B5FF5A350D3E}" srcId="{5E81F966-86FC-4C0B-BBDF-8AB7C435ED9C}" destId="{3CE964A0-381C-4230-8C45-0D7D13B42498}" srcOrd="4" destOrd="0" parTransId="{CAB366CF-0476-45B6-B4CD-872DAE627DD4}" sibTransId="{94A2F3C4-E6A5-45AD-B7DE-3C8A3AD627F2}"/>
    <dgm:cxn modelId="{CE2BDB8A-BBD2-4848-B861-79B1050A4545}" type="presOf" srcId="{FEA952D1-4823-479B-9AE0-216FAFD05E23}" destId="{D4D24CAE-2FB1-4F86-BE61-04153D478C25}" srcOrd="0" destOrd="0" presId="urn:microsoft.com/office/officeart/2008/layout/HorizontalMultiLevelHierarchy"/>
    <dgm:cxn modelId="{6506DB20-F2DD-4668-B207-1BB35F6F817B}" type="presOf" srcId="{DEB3AAEE-7390-46F8-B064-FBC4F9F4F312}" destId="{468C7674-5641-418C-80EF-9B94B1455892}" srcOrd="1" destOrd="0" presId="urn:microsoft.com/office/officeart/2008/layout/HorizontalMultiLevelHierarchy"/>
    <dgm:cxn modelId="{DAEB5980-2A60-4A9F-BE61-E5A9A8E9EAB7}" type="presOf" srcId="{25BEC010-B8E4-4B4D-B1D6-07475720E806}" destId="{966D72B9-1E4D-442E-A5C0-114CD858EF94}" srcOrd="1" destOrd="0" presId="urn:microsoft.com/office/officeart/2008/layout/HorizontalMultiLevelHierarchy"/>
    <dgm:cxn modelId="{9AF6E9BB-3FA3-4BA6-BB58-C677C4FAA255}" type="presOf" srcId="{9A5E1219-E8CC-43C8-91D9-89F010E723DF}" destId="{3D18A8E0-4077-4171-8F25-D5700A3A7992}" srcOrd="1" destOrd="0" presId="urn:microsoft.com/office/officeart/2008/layout/HorizontalMultiLevelHierarchy"/>
    <dgm:cxn modelId="{C238B52D-475C-48EE-8D9C-5387145E386E}" type="presOf" srcId="{2E26FA88-FEA8-44C9-B304-1BD549D54E0C}" destId="{4F81FB1C-0A8E-43EA-9AE9-7B5F6CE93BC7}" srcOrd="1" destOrd="0" presId="urn:microsoft.com/office/officeart/2008/layout/HorizontalMultiLevelHierarchy"/>
    <dgm:cxn modelId="{B5E0888E-A728-4F18-A062-4B38B37D1F7B}" type="presOf" srcId="{A5A27CE7-5405-4339-B8D4-B12B36FEFB96}" destId="{05C95C89-67AE-488A-9B0A-C837E025113D}" srcOrd="1" destOrd="0" presId="urn:microsoft.com/office/officeart/2008/layout/HorizontalMultiLevelHierarchy"/>
    <dgm:cxn modelId="{515316BE-1429-4A56-B7A5-9235038873C6}" type="presOf" srcId="{3EC137BD-50FC-4FD6-B47B-1E6A7CB8202A}" destId="{AC32F46F-1422-4047-8A03-1FC19355AAC9}" srcOrd="0" destOrd="0" presId="urn:microsoft.com/office/officeart/2008/layout/HorizontalMultiLevelHierarchy"/>
    <dgm:cxn modelId="{DA1C5B54-65C9-454B-AA61-8D37D6407EA6}" type="presOf" srcId="{FEABAFE0-3918-4B82-B9EE-C0EED46D4EF3}" destId="{26BB60D0-7AAD-4EEE-9A34-53EABD5C064B}" srcOrd="1" destOrd="0" presId="urn:microsoft.com/office/officeart/2008/layout/HorizontalMultiLevelHierarchy"/>
    <dgm:cxn modelId="{E7B82236-ADE0-4FEF-9E1F-4232FD18A953}" type="presOf" srcId="{8C10EA4F-F347-47E8-9BA4-ABAD6A3A0F76}" destId="{0A28FE9B-45F7-421A-BFCC-5D7C61A75396}" srcOrd="0" destOrd="0" presId="urn:microsoft.com/office/officeart/2008/layout/HorizontalMultiLevelHierarchy"/>
    <dgm:cxn modelId="{DAC7D962-E829-4FBB-AE0D-847EDA3F6E6D}" type="presParOf" srcId="{D5D1D26A-281A-4DCE-88AD-987CD845D833}" destId="{A4A5C970-81EF-4C53-9E9D-A80DC32F0221}" srcOrd="0" destOrd="0" presId="urn:microsoft.com/office/officeart/2008/layout/HorizontalMultiLevelHierarchy"/>
    <dgm:cxn modelId="{5EEF2C4C-4399-4DB9-9A8F-5C28255287A6}" type="presParOf" srcId="{A4A5C970-81EF-4C53-9E9D-A80DC32F0221}" destId="{4C590515-250D-43D3-9E3B-170D1A19CCBA}" srcOrd="0" destOrd="0" presId="urn:microsoft.com/office/officeart/2008/layout/HorizontalMultiLevelHierarchy"/>
    <dgm:cxn modelId="{16CE7126-30A2-4887-B977-F22B80537780}" type="presParOf" srcId="{A4A5C970-81EF-4C53-9E9D-A80DC32F0221}" destId="{7A88852B-4B46-44E8-BBFA-C345A6C64116}" srcOrd="1" destOrd="0" presId="urn:microsoft.com/office/officeart/2008/layout/HorizontalMultiLevelHierarchy"/>
    <dgm:cxn modelId="{B034CC4D-C2DC-435C-B1E9-43690013C9EA}" type="presParOf" srcId="{7A88852B-4B46-44E8-BBFA-C345A6C64116}" destId="{74901998-A4ED-425C-BC31-92186ABFAEE2}" srcOrd="0" destOrd="0" presId="urn:microsoft.com/office/officeart/2008/layout/HorizontalMultiLevelHierarchy"/>
    <dgm:cxn modelId="{FA0B5E92-AF38-4B62-BED7-1EEDFD405BF4}" type="presParOf" srcId="{74901998-A4ED-425C-BC31-92186ABFAEE2}" destId="{3D18A8E0-4077-4171-8F25-D5700A3A7992}" srcOrd="0" destOrd="0" presId="urn:microsoft.com/office/officeart/2008/layout/HorizontalMultiLevelHierarchy"/>
    <dgm:cxn modelId="{2FF61CB2-42DB-4EDA-BCFD-77C7C7111A1F}" type="presParOf" srcId="{7A88852B-4B46-44E8-BBFA-C345A6C64116}" destId="{30FD6049-EAE6-4E70-9C1E-D274560D6F91}" srcOrd="1" destOrd="0" presId="urn:microsoft.com/office/officeart/2008/layout/HorizontalMultiLevelHierarchy"/>
    <dgm:cxn modelId="{5DA80E9C-7278-46BB-96F0-3D7E2B7AFD49}" type="presParOf" srcId="{30FD6049-EAE6-4E70-9C1E-D274560D6F91}" destId="{D4D24CAE-2FB1-4F86-BE61-04153D478C25}" srcOrd="0" destOrd="0" presId="urn:microsoft.com/office/officeart/2008/layout/HorizontalMultiLevelHierarchy"/>
    <dgm:cxn modelId="{55024D5E-1D2C-4A35-B627-C5B313CC056D}" type="presParOf" srcId="{30FD6049-EAE6-4E70-9C1E-D274560D6F91}" destId="{9F458788-D8EC-4617-94D4-F3FE6267CF94}" srcOrd="1" destOrd="0" presId="urn:microsoft.com/office/officeart/2008/layout/HorizontalMultiLevelHierarchy"/>
    <dgm:cxn modelId="{C586F684-7086-4A2A-BF39-BF5C7E6DF913}" type="presParOf" srcId="{7A88852B-4B46-44E8-BBFA-C345A6C64116}" destId="{4597862D-E6DE-46B8-93E5-DB3FC4B0B676}" srcOrd="2" destOrd="0" presId="urn:microsoft.com/office/officeart/2008/layout/HorizontalMultiLevelHierarchy"/>
    <dgm:cxn modelId="{37C02F24-3EC9-45F7-9AC5-F706927B29CE}" type="presParOf" srcId="{4597862D-E6DE-46B8-93E5-DB3FC4B0B676}" destId="{6F203D8B-9293-4DD6-A49A-A8C300E022A2}" srcOrd="0" destOrd="0" presId="urn:microsoft.com/office/officeart/2008/layout/HorizontalMultiLevelHierarchy"/>
    <dgm:cxn modelId="{FE1B506C-0B0C-41D2-B423-6799EFB6D6EF}" type="presParOf" srcId="{7A88852B-4B46-44E8-BBFA-C345A6C64116}" destId="{4C972B0B-19AF-4DD1-A2DA-B17DF0A3D547}" srcOrd="3" destOrd="0" presId="urn:microsoft.com/office/officeart/2008/layout/HorizontalMultiLevelHierarchy"/>
    <dgm:cxn modelId="{D2F9E77C-C486-4D05-844B-1E966F973ADB}" type="presParOf" srcId="{4C972B0B-19AF-4DD1-A2DA-B17DF0A3D547}" destId="{E09823E0-E516-4051-9CEA-0A138DE0B9C6}" srcOrd="0" destOrd="0" presId="urn:microsoft.com/office/officeart/2008/layout/HorizontalMultiLevelHierarchy"/>
    <dgm:cxn modelId="{53D0CED5-DBF9-4065-AA01-62E82DE4D128}" type="presParOf" srcId="{4C972B0B-19AF-4DD1-A2DA-B17DF0A3D547}" destId="{34A4D0DF-3CFE-4385-98D0-BAEEDF1F3A94}" srcOrd="1" destOrd="0" presId="urn:microsoft.com/office/officeart/2008/layout/HorizontalMultiLevelHierarchy"/>
    <dgm:cxn modelId="{91C03201-E09B-4CAD-9B5D-2625F45172DB}" type="presParOf" srcId="{7A88852B-4B46-44E8-BBFA-C345A6C64116}" destId="{58BE7066-7728-477B-9EF0-4140284B264A}" srcOrd="4" destOrd="0" presId="urn:microsoft.com/office/officeart/2008/layout/HorizontalMultiLevelHierarchy"/>
    <dgm:cxn modelId="{E21F770A-22FB-41B1-B426-DF96B201F9BC}" type="presParOf" srcId="{58BE7066-7728-477B-9EF0-4140284B264A}" destId="{4F81FB1C-0A8E-43EA-9AE9-7B5F6CE93BC7}" srcOrd="0" destOrd="0" presId="urn:microsoft.com/office/officeart/2008/layout/HorizontalMultiLevelHierarchy"/>
    <dgm:cxn modelId="{036F0387-19D2-441B-B85B-BCAA99DCAD24}" type="presParOf" srcId="{7A88852B-4B46-44E8-BBFA-C345A6C64116}" destId="{BCCC7E56-C87C-4D25-A314-AC612226099C}" srcOrd="5" destOrd="0" presId="urn:microsoft.com/office/officeart/2008/layout/HorizontalMultiLevelHierarchy"/>
    <dgm:cxn modelId="{5BA266A4-50E1-4E6D-9149-81CABE2AC8E1}" type="presParOf" srcId="{BCCC7E56-C87C-4D25-A314-AC612226099C}" destId="{D4C83571-A523-48ED-AE65-FEFD71B09533}" srcOrd="0" destOrd="0" presId="urn:microsoft.com/office/officeart/2008/layout/HorizontalMultiLevelHierarchy"/>
    <dgm:cxn modelId="{E10095EE-DA25-46BB-A77A-02AC11E4D1BD}" type="presParOf" srcId="{BCCC7E56-C87C-4D25-A314-AC612226099C}" destId="{FA860359-3792-44D6-9EE6-E568672AD010}" srcOrd="1" destOrd="0" presId="urn:microsoft.com/office/officeart/2008/layout/HorizontalMultiLevelHierarchy"/>
    <dgm:cxn modelId="{7CEE5576-221B-4A01-B10D-58321EE5E334}" type="presParOf" srcId="{7A88852B-4B46-44E8-BBFA-C345A6C64116}" destId="{439386D7-686B-4F0F-8D03-AC08F43D73FF}" srcOrd="6" destOrd="0" presId="urn:microsoft.com/office/officeart/2008/layout/HorizontalMultiLevelHierarchy"/>
    <dgm:cxn modelId="{9954DA64-57AD-45F7-AA25-260D98362885}" type="presParOf" srcId="{439386D7-686B-4F0F-8D03-AC08F43D73FF}" destId="{468C7674-5641-418C-80EF-9B94B1455892}" srcOrd="0" destOrd="0" presId="urn:microsoft.com/office/officeart/2008/layout/HorizontalMultiLevelHierarchy"/>
    <dgm:cxn modelId="{BE30DE30-0721-490B-AD87-8182A539B0D9}" type="presParOf" srcId="{7A88852B-4B46-44E8-BBFA-C345A6C64116}" destId="{C9DA4BCD-E1E9-401C-AC8C-B9490B912EDF}" srcOrd="7" destOrd="0" presId="urn:microsoft.com/office/officeart/2008/layout/HorizontalMultiLevelHierarchy"/>
    <dgm:cxn modelId="{13748989-C030-424A-A8E3-6B7CE5ED3C45}" type="presParOf" srcId="{C9DA4BCD-E1E9-401C-AC8C-B9490B912EDF}" destId="{0A28FE9B-45F7-421A-BFCC-5D7C61A75396}" srcOrd="0" destOrd="0" presId="urn:microsoft.com/office/officeart/2008/layout/HorizontalMultiLevelHierarchy"/>
    <dgm:cxn modelId="{A97258B3-37B5-4966-BB6A-99A12A621406}" type="presParOf" srcId="{C9DA4BCD-E1E9-401C-AC8C-B9490B912EDF}" destId="{D1BF7D89-4E71-471F-8C02-B1B4E15D968B}" srcOrd="1" destOrd="0" presId="urn:microsoft.com/office/officeart/2008/layout/HorizontalMultiLevelHierarchy"/>
    <dgm:cxn modelId="{FDC16FD8-E2BE-4095-BF44-24AA876D23CF}" type="presParOf" srcId="{7A88852B-4B46-44E8-BBFA-C345A6C64116}" destId="{70CD69F2-D303-4627-92AA-48B48602BD98}" srcOrd="8" destOrd="0" presId="urn:microsoft.com/office/officeart/2008/layout/HorizontalMultiLevelHierarchy"/>
    <dgm:cxn modelId="{36523B7F-5101-46C9-AC38-CFD8711066EC}" type="presParOf" srcId="{70CD69F2-D303-4627-92AA-48B48602BD98}" destId="{8B17407E-0C95-46D9-9284-27AE4CD8C084}" srcOrd="0" destOrd="0" presId="urn:microsoft.com/office/officeart/2008/layout/HorizontalMultiLevelHierarchy"/>
    <dgm:cxn modelId="{8ABF8A41-4981-4202-BC6F-9C954040B5B8}" type="presParOf" srcId="{7A88852B-4B46-44E8-BBFA-C345A6C64116}" destId="{B76A2423-6302-4BAB-B475-DB1C22415813}" srcOrd="9" destOrd="0" presId="urn:microsoft.com/office/officeart/2008/layout/HorizontalMultiLevelHierarchy"/>
    <dgm:cxn modelId="{5D5E5A56-2020-4825-AA1A-855EE2C35BDC}" type="presParOf" srcId="{B76A2423-6302-4BAB-B475-DB1C22415813}" destId="{A2892DAD-70A4-4404-9C61-FDCEF04A632C}" srcOrd="0" destOrd="0" presId="urn:microsoft.com/office/officeart/2008/layout/HorizontalMultiLevelHierarchy"/>
    <dgm:cxn modelId="{78BDD479-D13A-4326-8841-B5CA89C50FFC}" type="presParOf" srcId="{B76A2423-6302-4BAB-B475-DB1C22415813}" destId="{C7B291F9-D3AF-4207-898F-190B13FBFF37}" srcOrd="1" destOrd="0" presId="urn:microsoft.com/office/officeart/2008/layout/HorizontalMultiLevelHierarchy"/>
    <dgm:cxn modelId="{0CF6BBBC-BEA7-4F37-AF28-50E0BF7E02C3}" type="presParOf" srcId="{7A88852B-4B46-44E8-BBFA-C345A6C64116}" destId="{E9A318CC-E2FA-4F51-9F84-EC256F12C8F7}" srcOrd="10" destOrd="0" presId="urn:microsoft.com/office/officeart/2008/layout/HorizontalMultiLevelHierarchy"/>
    <dgm:cxn modelId="{BA7D205C-295C-4D9E-9CDA-3426C7C3F12C}" type="presParOf" srcId="{E9A318CC-E2FA-4F51-9F84-EC256F12C8F7}" destId="{966D72B9-1E4D-442E-A5C0-114CD858EF94}" srcOrd="0" destOrd="0" presId="urn:microsoft.com/office/officeart/2008/layout/HorizontalMultiLevelHierarchy"/>
    <dgm:cxn modelId="{7593B787-5E3F-478C-A841-3FECAD54A670}" type="presParOf" srcId="{7A88852B-4B46-44E8-BBFA-C345A6C64116}" destId="{1B6376CB-4CA7-4F17-9C8D-C1C3B14BE343}" srcOrd="11" destOrd="0" presId="urn:microsoft.com/office/officeart/2008/layout/HorizontalMultiLevelHierarchy"/>
    <dgm:cxn modelId="{62CEB532-58B1-4C85-8459-C12AB9669B51}" type="presParOf" srcId="{1B6376CB-4CA7-4F17-9C8D-C1C3B14BE343}" destId="{020B3921-F21F-4590-AB4F-74783984AC74}" srcOrd="0" destOrd="0" presId="urn:microsoft.com/office/officeart/2008/layout/HorizontalMultiLevelHierarchy"/>
    <dgm:cxn modelId="{CB1B55C7-2F5F-4C62-9DB0-4230541945B9}" type="presParOf" srcId="{1B6376CB-4CA7-4F17-9C8D-C1C3B14BE343}" destId="{957A94C2-9E23-4C7A-8C61-D4CCDE75A023}" srcOrd="1" destOrd="0" presId="urn:microsoft.com/office/officeart/2008/layout/HorizontalMultiLevelHierarchy"/>
    <dgm:cxn modelId="{196961A4-46F3-4669-A645-84EAC607B269}" type="presParOf" srcId="{7A88852B-4B46-44E8-BBFA-C345A6C64116}" destId="{6EA90E24-4ED2-44E8-A353-0DDE5C6F5928}" srcOrd="12" destOrd="0" presId="urn:microsoft.com/office/officeart/2008/layout/HorizontalMultiLevelHierarchy"/>
    <dgm:cxn modelId="{760075FB-0E92-4A14-A75A-A1318D003F24}" type="presParOf" srcId="{6EA90E24-4ED2-44E8-A353-0DDE5C6F5928}" destId="{C8B6844D-998E-465D-8172-287B130294BC}" srcOrd="0" destOrd="0" presId="urn:microsoft.com/office/officeart/2008/layout/HorizontalMultiLevelHierarchy"/>
    <dgm:cxn modelId="{761F227B-B986-40C4-87F8-19DA90142D8F}" type="presParOf" srcId="{7A88852B-4B46-44E8-BBFA-C345A6C64116}" destId="{DDCA72B6-6AB2-4D38-9FF4-590CA8D51F4D}" srcOrd="13" destOrd="0" presId="urn:microsoft.com/office/officeart/2008/layout/HorizontalMultiLevelHierarchy"/>
    <dgm:cxn modelId="{AC9E6531-D5DA-4A09-9040-4EE510562F5C}" type="presParOf" srcId="{DDCA72B6-6AB2-4D38-9FF4-590CA8D51F4D}" destId="{748D728C-9D5F-4DFB-B85C-30626D0641BE}" srcOrd="0" destOrd="0" presId="urn:microsoft.com/office/officeart/2008/layout/HorizontalMultiLevelHierarchy"/>
    <dgm:cxn modelId="{F78A6EAA-F81D-41A6-B222-2E6D3E635165}" type="presParOf" srcId="{DDCA72B6-6AB2-4D38-9FF4-590CA8D51F4D}" destId="{FB9CCA84-100B-41BA-B61B-6E3143603AC2}" srcOrd="1" destOrd="0" presId="urn:microsoft.com/office/officeart/2008/layout/HorizontalMultiLevelHierarchy"/>
    <dgm:cxn modelId="{3D2BF860-4D5C-4393-883C-9C9C642F83AB}" type="presParOf" srcId="{7A88852B-4B46-44E8-BBFA-C345A6C64116}" destId="{92D00F41-A2B8-4F22-9520-11F93AEAB6A7}" srcOrd="14" destOrd="0" presId="urn:microsoft.com/office/officeart/2008/layout/HorizontalMultiLevelHierarchy"/>
    <dgm:cxn modelId="{955EA249-63E7-44E8-9A40-6CF104E7AF10}" type="presParOf" srcId="{92D00F41-A2B8-4F22-9520-11F93AEAB6A7}" destId="{FE83BCE1-859A-48BD-AA72-D0DAB6C9B147}" srcOrd="0" destOrd="0" presId="urn:microsoft.com/office/officeart/2008/layout/HorizontalMultiLevelHierarchy"/>
    <dgm:cxn modelId="{9B997BE9-BA62-4C71-A302-FE70EC9F56FC}" type="presParOf" srcId="{7A88852B-4B46-44E8-BBFA-C345A6C64116}" destId="{987D7165-3B2C-4A9D-AB01-DA960335E1E3}" srcOrd="15" destOrd="0" presId="urn:microsoft.com/office/officeart/2008/layout/HorizontalMultiLevelHierarchy"/>
    <dgm:cxn modelId="{E0F92827-A8CA-4FF6-88A1-5AB39941A59E}" type="presParOf" srcId="{987D7165-3B2C-4A9D-AB01-DA960335E1E3}" destId="{61F31672-C1F1-4724-B2A9-DD3AC450567E}" srcOrd="0" destOrd="0" presId="urn:microsoft.com/office/officeart/2008/layout/HorizontalMultiLevelHierarchy"/>
    <dgm:cxn modelId="{B35350F5-8964-4316-9D9F-9CC64E72B613}" type="presParOf" srcId="{987D7165-3B2C-4A9D-AB01-DA960335E1E3}" destId="{D1FC3DF5-B273-4D12-ACB0-ED9FA7D03464}" srcOrd="1" destOrd="0" presId="urn:microsoft.com/office/officeart/2008/layout/HorizontalMultiLevelHierarchy"/>
    <dgm:cxn modelId="{69527D6A-F4B0-4721-B7A7-753C34B0306E}" type="presParOf" srcId="{7A88852B-4B46-44E8-BBFA-C345A6C64116}" destId="{26E5FA55-2B2D-4605-BDCD-A957AE2871D4}" srcOrd="16" destOrd="0" presId="urn:microsoft.com/office/officeart/2008/layout/HorizontalMultiLevelHierarchy"/>
    <dgm:cxn modelId="{45413A4B-CDE6-4D23-804E-1F3CB96B64DB}" type="presParOf" srcId="{26E5FA55-2B2D-4605-BDCD-A957AE2871D4}" destId="{046F83A1-798F-42D4-B751-02F51D668042}" srcOrd="0" destOrd="0" presId="urn:microsoft.com/office/officeart/2008/layout/HorizontalMultiLevelHierarchy"/>
    <dgm:cxn modelId="{DDD9AB84-FD94-41E4-8A26-786BBDBDC9DA}" type="presParOf" srcId="{7A88852B-4B46-44E8-BBFA-C345A6C64116}" destId="{EA736B9F-2E88-48B0-B0BF-76529458CFF5}" srcOrd="17" destOrd="0" presId="urn:microsoft.com/office/officeart/2008/layout/HorizontalMultiLevelHierarchy"/>
    <dgm:cxn modelId="{93B8835F-E1AC-4FDC-A43A-3F6701FEABEF}" type="presParOf" srcId="{EA736B9F-2E88-48B0-B0BF-76529458CFF5}" destId="{1B5CB20E-9845-4F67-A496-CD5C65DA838A}" srcOrd="0" destOrd="0" presId="urn:microsoft.com/office/officeart/2008/layout/HorizontalMultiLevelHierarchy"/>
    <dgm:cxn modelId="{0B8E7450-14F6-4FF1-822A-87EAC7B5EA65}" type="presParOf" srcId="{EA736B9F-2E88-48B0-B0BF-76529458CFF5}" destId="{E5921648-0E8A-4596-BE30-C4A61596134F}" srcOrd="1" destOrd="0" presId="urn:microsoft.com/office/officeart/2008/layout/HorizontalMultiLevelHierarchy"/>
    <dgm:cxn modelId="{2CBCE4EE-5E3A-4B84-8917-33C5B793CF14}" type="presParOf" srcId="{7A88852B-4B46-44E8-BBFA-C345A6C64116}" destId="{9E3C54B2-C304-4D46-95C6-A1F83C1332E2}" srcOrd="18" destOrd="0" presId="urn:microsoft.com/office/officeart/2008/layout/HorizontalMultiLevelHierarchy"/>
    <dgm:cxn modelId="{3D650DBC-4BF2-43F9-A8BF-7B883EAC6EF2}" type="presParOf" srcId="{9E3C54B2-C304-4D46-95C6-A1F83C1332E2}" destId="{26BB60D0-7AAD-4EEE-9A34-53EABD5C064B}" srcOrd="0" destOrd="0" presId="urn:microsoft.com/office/officeart/2008/layout/HorizontalMultiLevelHierarchy"/>
    <dgm:cxn modelId="{003908BC-5E20-42EE-9668-B894E12C37AA}" type="presParOf" srcId="{7A88852B-4B46-44E8-BBFA-C345A6C64116}" destId="{B8A895EC-95F1-41E5-A0AF-09EF8D337A9A}" srcOrd="19" destOrd="0" presId="urn:microsoft.com/office/officeart/2008/layout/HorizontalMultiLevelHierarchy"/>
    <dgm:cxn modelId="{F335B5D7-9376-4CDF-8B6A-9F165B956D24}" type="presParOf" srcId="{B8A895EC-95F1-41E5-A0AF-09EF8D337A9A}" destId="{F5957E29-1E60-408B-ACAE-2E8CF73EF0EF}" srcOrd="0" destOrd="0" presId="urn:microsoft.com/office/officeart/2008/layout/HorizontalMultiLevelHierarchy"/>
    <dgm:cxn modelId="{F64FC69F-F4FE-43FB-8B58-D43D67FCCD11}" type="presParOf" srcId="{B8A895EC-95F1-41E5-A0AF-09EF8D337A9A}" destId="{BA15942A-781C-4027-A078-9F566C115794}" srcOrd="1" destOrd="0" presId="urn:microsoft.com/office/officeart/2008/layout/HorizontalMultiLevelHierarchy"/>
    <dgm:cxn modelId="{2366EE46-BC2D-4AE8-A558-2AFBBAE6F1D5}" type="presParOf" srcId="{7A88852B-4B46-44E8-BBFA-C345A6C64116}" destId="{FBD9A517-29BC-4C46-936E-36FDB5E4EE98}" srcOrd="20" destOrd="0" presId="urn:microsoft.com/office/officeart/2008/layout/HorizontalMultiLevelHierarchy"/>
    <dgm:cxn modelId="{5EAFC2AB-0D83-4957-A328-141E55FEFA50}" type="presParOf" srcId="{FBD9A517-29BC-4C46-936E-36FDB5E4EE98}" destId="{05C95C89-67AE-488A-9B0A-C837E025113D}" srcOrd="0" destOrd="0" presId="urn:microsoft.com/office/officeart/2008/layout/HorizontalMultiLevelHierarchy"/>
    <dgm:cxn modelId="{C2A79A48-18A6-4CBC-8745-700FD991302E}" type="presParOf" srcId="{7A88852B-4B46-44E8-BBFA-C345A6C64116}" destId="{15E805B1-55C8-4B3A-8B75-70446D7900CD}" srcOrd="21" destOrd="0" presId="urn:microsoft.com/office/officeart/2008/layout/HorizontalMultiLevelHierarchy"/>
    <dgm:cxn modelId="{E7FBF47E-D2BA-4301-8890-6104EC299E4F}" type="presParOf" srcId="{15E805B1-55C8-4B3A-8B75-70446D7900CD}" destId="{AC32F46F-1422-4047-8A03-1FC19355AAC9}" srcOrd="0" destOrd="0" presId="urn:microsoft.com/office/officeart/2008/layout/HorizontalMultiLevelHierarchy"/>
    <dgm:cxn modelId="{2D6E86CF-902A-4838-A3B1-65F9F2C5D760}" type="presParOf" srcId="{15E805B1-55C8-4B3A-8B75-70446D7900CD}" destId="{28E0AE19-3FF4-4B82-B14B-15B1B0ECB166}"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A517-29BC-4C46-936E-36FDB5E4EE98}">
      <dsp:nvSpPr>
        <dsp:cNvPr id="0" name=""/>
        <dsp:cNvSpPr/>
      </dsp:nvSpPr>
      <dsp:spPr>
        <a:xfrm>
          <a:off x="1766968" y="2850918"/>
          <a:ext cx="2246377" cy="2590276"/>
        </a:xfrm>
        <a:custGeom>
          <a:avLst/>
          <a:gdLst/>
          <a:ahLst/>
          <a:cxnLst/>
          <a:rect l="0" t="0" r="0" b="0"/>
          <a:pathLst>
            <a:path>
              <a:moveTo>
                <a:pt x="0" y="0"/>
              </a:moveTo>
              <a:lnTo>
                <a:pt x="1123188" y="0"/>
              </a:lnTo>
              <a:lnTo>
                <a:pt x="1123188" y="2590276"/>
              </a:lnTo>
              <a:lnTo>
                <a:pt x="2246377" y="259027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804440" y="4060339"/>
        <a:ext cx="171433" cy="171433"/>
      </dsp:txXfrm>
    </dsp:sp>
    <dsp:sp modelId="{9E3C54B2-C304-4D46-95C6-A1F83C1332E2}">
      <dsp:nvSpPr>
        <dsp:cNvPr id="0" name=""/>
        <dsp:cNvSpPr/>
      </dsp:nvSpPr>
      <dsp:spPr>
        <a:xfrm>
          <a:off x="1766968" y="2850918"/>
          <a:ext cx="2246377" cy="2066375"/>
        </a:xfrm>
        <a:custGeom>
          <a:avLst/>
          <a:gdLst/>
          <a:ahLst/>
          <a:cxnLst/>
          <a:rect l="0" t="0" r="0" b="0"/>
          <a:pathLst>
            <a:path>
              <a:moveTo>
                <a:pt x="0" y="0"/>
              </a:moveTo>
              <a:lnTo>
                <a:pt x="1123188" y="0"/>
              </a:lnTo>
              <a:lnTo>
                <a:pt x="1123188" y="2066375"/>
              </a:lnTo>
              <a:lnTo>
                <a:pt x="2246377" y="2066375"/>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2813851" y="3807800"/>
        <a:ext cx="152611" cy="152611"/>
      </dsp:txXfrm>
    </dsp:sp>
    <dsp:sp modelId="{26E5FA55-2B2D-4605-BDCD-A957AE2871D4}">
      <dsp:nvSpPr>
        <dsp:cNvPr id="0" name=""/>
        <dsp:cNvSpPr/>
      </dsp:nvSpPr>
      <dsp:spPr>
        <a:xfrm>
          <a:off x="1766968" y="2850918"/>
          <a:ext cx="2246377" cy="1542475"/>
        </a:xfrm>
        <a:custGeom>
          <a:avLst/>
          <a:gdLst/>
          <a:ahLst/>
          <a:cxnLst/>
          <a:rect l="0" t="0" r="0" b="0"/>
          <a:pathLst>
            <a:path>
              <a:moveTo>
                <a:pt x="0" y="0"/>
              </a:moveTo>
              <a:lnTo>
                <a:pt x="1123188" y="0"/>
              </a:lnTo>
              <a:lnTo>
                <a:pt x="1123188" y="1542475"/>
              </a:lnTo>
              <a:lnTo>
                <a:pt x="2246377" y="1542475"/>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22032" y="3554031"/>
        <a:ext cx="136248" cy="136248"/>
      </dsp:txXfrm>
    </dsp:sp>
    <dsp:sp modelId="{92D00F41-A2B8-4F22-9520-11F93AEAB6A7}">
      <dsp:nvSpPr>
        <dsp:cNvPr id="0" name=""/>
        <dsp:cNvSpPr/>
      </dsp:nvSpPr>
      <dsp:spPr>
        <a:xfrm>
          <a:off x="1766968" y="2850918"/>
          <a:ext cx="2246377" cy="1018575"/>
        </a:xfrm>
        <a:custGeom>
          <a:avLst/>
          <a:gdLst/>
          <a:ahLst/>
          <a:cxnLst/>
          <a:rect l="0" t="0" r="0" b="0"/>
          <a:pathLst>
            <a:path>
              <a:moveTo>
                <a:pt x="0" y="0"/>
              </a:moveTo>
              <a:lnTo>
                <a:pt x="1123188" y="0"/>
              </a:lnTo>
              <a:lnTo>
                <a:pt x="1123188" y="1018575"/>
              </a:lnTo>
              <a:lnTo>
                <a:pt x="2246377" y="1018575"/>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828494" y="3298542"/>
        <a:ext cx="123325" cy="123325"/>
      </dsp:txXfrm>
    </dsp:sp>
    <dsp:sp modelId="{6EA90E24-4ED2-44E8-A353-0DDE5C6F5928}">
      <dsp:nvSpPr>
        <dsp:cNvPr id="0" name=""/>
        <dsp:cNvSpPr/>
      </dsp:nvSpPr>
      <dsp:spPr>
        <a:xfrm>
          <a:off x="1766968" y="2850918"/>
          <a:ext cx="2246377" cy="494674"/>
        </a:xfrm>
        <a:custGeom>
          <a:avLst/>
          <a:gdLst/>
          <a:ahLst/>
          <a:cxnLst/>
          <a:rect l="0" t="0" r="0" b="0"/>
          <a:pathLst>
            <a:path>
              <a:moveTo>
                <a:pt x="0" y="0"/>
              </a:moveTo>
              <a:lnTo>
                <a:pt x="1123188" y="0"/>
              </a:lnTo>
              <a:lnTo>
                <a:pt x="1123188" y="494674"/>
              </a:lnTo>
              <a:lnTo>
                <a:pt x="2246377" y="49467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832652" y="3040750"/>
        <a:ext cx="115009" cy="115009"/>
      </dsp:txXfrm>
    </dsp:sp>
    <dsp:sp modelId="{E9A318CC-E2FA-4F51-9F84-EC256F12C8F7}">
      <dsp:nvSpPr>
        <dsp:cNvPr id="0" name=""/>
        <dsp:cNvSpPr/>
      </dsp:nvSpPr>
      <dsp:spPr>
        <a:xfrm>
          <a:off x="1766968" y="2775972"/>
          <a:ext cx="2246377" cy="91440"/>
        </a:xfrm>
        <a:custGeom>
          <a:avLst/>
          <a:gdLst/>
          <a:ahLst/>
          <a:cxnLst/>
          <a:rect l="0" t="0" r="0" b="0"/>
          <a:pathLst>
            <a:path>
              <a:moveTo>
                <a:pt x="0" y="74945"/>
              </a:moveTo>
              <a:lnTo>
                <a:pt x="1123188" y="74945"/>
              </a:lnTo>
              <a:lnTo>
                <a:pt x="1123188" y="45720"/>
              </a:lnTo>
              <a:lnTo>
                <a:pt x="2246377" y="457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833992" y="2765528"/>
        <a:ext cx="112328" cy="112328"/>
      </dsp:txXfrm>
    </dsp:sp>
    <dsp:sp modelId="{70CD69F2-D303-4627-92AA-48B48602BD98}">
      <dsp:nvSpPr>
        <dsp:cNvPr id="0" name=""/>
        <dsp:cNvSpPr/>
      </dsp:nvSpPr>
      <dsp:spPr>
        <a:xfrm>
          <a:off x="1766968" y="2297792"/>
          <a:ext cx="2246377" cy="553126"/>
        </a:xfrm>
        <a:custGeom>
          <a:avLst/>
          <a:gdLst/>
          <a:ahLst/>
          <a:cxnLst/>
          <a:rect l="0" t="0" r="0" b="0"/>
          <a:pathLst>
            <a:path>
              <a:moveTo>
                <a:pt x="0" y="553126"/>
              </a:moveTo>
              <a:lnTo>
                <a:pt x="1123188" y="553126"/>
              </a:lnTo>
              <a:lnTo>
                <a:pt x="1123188" y="0"/>
              </a:lnTo>
              <a:lnTo>
                <a:pt x="2246377"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832320" y="2516518"/>
        <a:ext cx="115673" cy="115673"/>
      </dsp:txXfrm>
    </dsp:sp>
    <dsp:sp modelId="{439386D7-686B-4F0F-8D03-AC08F43D73FF}">
      <dsp:nvSpPr>
        <dsp:cNvPr id="0" name=""/>
        <dsp:cNvSpPr/>
      </dsp:nvSpPr>
      <dsp:spPr>
        <a:xfrm>
          <a:off x="1766968" y="1793737"/>
          <a:ext cx="2246377" cy="1057181"/>
        </a:xfrm>
        <a:custGeom>
          <a:avLst/>
          <a:gdLst/>
          <a:ahLst/>
          <a:cxnLst/>
          <a:rect l="0" t="0" r="0" b="0"/>
          <a:pathLst>
            <a:path>
              <a:moveTo>
                <a:pt x="0" y="1057181"/>
              </a:moveTo>
              <a:lnTo>
                <a:pt x="1123188" y="1057181"/>
              </a:lnTo>
              <a:lnTo>
                <a:pt x="1123188" y="0"/>
              </a:lnTo>
              <a:lnTo>
                <a:pt x="2246377"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2828089" y="2260259"/>
        <a:ext cx="124135" cy="124135"/>
      </dsp:txXfrm>
    </dsp:sp>
    <dsp:sp modelId="{58BE7066-7728-477B-9EF0-4140284B264A}">
      <dsp:nvSpPr>
        <dsp:cNvPr id="0" name=""/>
        <dsp:cNvSpPr/>
      </dsp:nvSpPr>
      <dsp:spPr>
        <a:xfrm>
          <a:off x="1766968" y="1289682"/>
          <a:ext cx="2246377" cy="1561236"/>
        </a:xfrm>
        <a:custGeom>
          <a:avLst/>
          <a:gdLst/>
          <a:ahLst/>
          <a:cxnLst/>
          <a:rect l="0" t="0" r="0" b="0"/>
          <a:pathLst>
            <a:path>
              <a:moveTo>
                <a:pt x="0" y="1561236"/>
              </a:moveTo>
              <a:lnTo>
                <a:pt x="1123188" y="1561236"/>
              </a:lnTo>
              <a:lnTo>
                <a:pt x="1123188" y="0"/>
              </a:lnTo>
              <a:lnTo>
                <a:pt x="2246377"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C" sz="900" kern="1200"/>
        </a:p>
      </dsp:txBody>
      <dsp:txXfrm>
        <a:off x="2821766" y="2001909"/>
        <a:ext cx="136781" cy="136781"/>
      </dsp:txXfrm>
    </dsp:sp>
    <dsp:sp modelId="{4597862D-E6DE-46B8-93E5-DB3FC4B0B676}">
      <dsp:nvSpPr>
        <dsp:cNvPr id="0" name=""/>
        <dsp:cNvSpPr/>
      </dsp:nvSpPr>
      <dsp:spPr>
        <a:xfrm>
          <a:off x="1766968" y="797379"/>
          <a:ext cx="2246377" cy="2053539"/>
        </a:xfrm>
        <a:custGeom>
          <a:avLst/>
          <a:gdLst/>
          <a:ahLst/>
          <a:cxnLst/>
          <a:rect l="0" t="0" r="0" b="0"/>
          <a:pathLst>
            <a:path>
              <a:moveTo>
                <a:pt x="0" y="2053539"/>
              </a:moveTo>
              <a:lnTo>
                <a:pt x="1123188" y="2053539"/>
              </a:lnTo>
              <a:lnTo>
                <a:pt x="1123188" y="0"/>
              </a:lnTo>
              <a:lnTo>
                <a:pt x="2246377"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s-EC" sz="1000" kern="1200"/>
        </a:p>
      </dsp:txBody>
      <dsp:txXfrm>
        <a:off x="2814068" y="1748059"/>
        <a:ext cx="152177" cy="152177"/>
      </dsp:txXfrm>
    </dsp:sp>
    <dsp:sp modelId="{74901998-A4ED-425C-BC31-92186ABFAEE2}">
      <dsp:nvSpPr>
        <dsp:cNvPr id="0" name=""/>
        <dsp:cNvSpPr/>
      </dsp:nvSpPr>
      <dsp:spPr>
        <a:xfrm>
          <a:off x="1766968" y="230103"/>
          <a:ext cx="2238830" cy="2620814"/>
        </a:xfrm>
        <a:custGeom>
          <a:avLst/>
          <a:gdLst/>
          <a:ahLst/>
          <a:cxnLst/>
          <a:rect l="0" t="0" r="0" b="0"/>
          <a:pathLst>
            <a:path>
              <a:moveTo>
                <a:pt x="0" y="2620814"/>
              </a:moveTo>
              <a:lnTo>
                <a:pt x="1119415" y="2620814"/>
              </a:lnTo>
              <a:lnTo>
                <a:pt x="1119415" y="0"/>
              </a:lnTo>
              <a:lnTo>
                <a:pt x="2238830"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C" sz="1200" kern="1200"/>
        </a:p>
      </dsp:txBody>
      <dsp:txXfrm>
        <a:off x="2800211" y="1454338"/>
        <a:ext cx="172344" cy="172344"/>
      </dsp:txXfrm>
    </dsp:sp>
    <dsp:sp modelId="{4C590515-250D-43D3-9E3B-170D1A19CCBA}">
      <dsp:nvSpPr>
        <dsp:cNvPr id="0" name=""/>
        <dsp:cNvSpPr/>
      </dsp:nvSpPr>
      <dsp:spPr>
        <a:xfrm>
          <a:off x="261377" y="2448275"/>
          <a:ext cx="2205896" cy="805285"/>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C" sz="2600" b="1" kern="1200" dirty="0" smtClean="0"/>
            <a:t>Tipos de Deporte</a:t>
          </a:r>
          <a:endParaRPr lang="es-EC" sz="2600" b="1" kern="1200" dirty="0"/>
        </a:p>
      </dsp:txBody>
      <dsp:txXfrm>
        <a:off x="261377" y="2448275"/>
        <a:ext cx="2205896" cy="805285"/>
      </dsp:txXfrm>
    </dsp:sp>
    <dsp:sp modelId="{D4D24CAE-2FB1-4F86-BE61-04153D478C25}">
      <dsp:nvSpPr>
        <dsp:cNvPr id="0" name=""/>
        <dsp:cNvSpPr/>
      </dsp:nvSpPr>
      <dsp:spPr>
        <a:xfrm>
          <a:off x="4005798" y="20543"/>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b="1" i="0" kern="1200" dirty="0" smtClean="0"/>
            <a:t>Deporte escolar</a:t>
          </a:r>
          <a:endParaRPr lang="es-EC" sz="1200" b="1" i="0" kern="1200" dirty="0"/>
        </a:p>
      </dsp:txBody>
      <dsp:txXfrm>
        <a:off x="4005798" y="20543"/>
        <a:ext cx="1374714" cy="419120"/>
      </dsp:txXfrm>
    </dsp:sp>
    <dsp:sp modelId="{E09823E0-E516-4051-9CEA-0A138DE0B9C6}">
      <dsp:nvSpPr>
        <dsp:cNvPr id="0" name=""/>
        <dsp:cNvSpPr/>
      </dsp:nvSpPr>
      <dsp:spPr>
        <a:xfrm>
          <a:off x="4013345" y="587818"/>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en edad escolar</a:t>
          </a:r>
          <a:endParaRPr lang="es-EC" sz="1100" b="1" i="0" kern="1200" dirty="0"/>
        </a:p>
      </dsp:txBody>
      <dsp:txXfrm>
        <a:off x="4013345" y="587818"/>
        <a:ext cx="1374714" cy="419120"/>
      </dsp:txXfrm>
    </dsp:sp>
    <dsp:sp modelId="{D4C83571-A523-48ED-AE65-FEFD71B09533}">
      <dsp:nvSpPr>
        <dsp:cNvPr id="0" name=""/>
        <dsp:cNvSpPr/>
      </dsp:nvSpPr>
      <dsp:spPr>
        <a:xfrm>
          <a:off x="4013345" y="1080121"/>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para todos</a:t>
          </a:r>
          <a:endParaRPr lang="es-EC" sz="1100" b="1" i="0" kern="1200" dirty="0"/>
        </a:p>
      </dsp:txBody>
      <dsp:txXfrm>
        <a:off x="4013345" y="1080121"/>
        <a:ext cx="1374714" cy="419120"/>
      </dsp:txXfrm>
    </dsp:sp>
    <dsp:sp modelId="{0A28FE9B-45F7-421A-BFCC-5D7C61A75396}">
      <dsp:nvSpPr>
        <dsp:cNvPr id="0" name=""/>
        <dsp:cNvSpPr/>
      </dsp:nvSpPr>
      <dsp:spPr>
        <a:xfrm>
          <a:off x="4013345" y="1584176"/>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recreativo</a:t>
          </a:r>
          <a:endParaRPr lang="es-EC" sz="1100" b="1" i="0" kern="1200" dirty="0"/>
        </a:p>
      </dsp:txBody>
      <dsp:txXfrm>
        <a:off x="4013345" y="1584176"/>
        <a:ext cx="1374714" cy="419120"/>
      </dsp:txXfrm>
    </dsp:sp>
    <dsp:sp modelId="{A2892DAD-70A4-4404-9C61-FDCEF04A632C}">
      <dsp:nvSpPr>
        <dsp:cNvPr id="0" name=""/>
        <dsp:cNvSpPr/>
      </dsp:nvSpPr>
      <dsp:spPr>
        <a:xfrm>
          <a:off x="4013345" y="2088231"/>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competitivo</a:t>
          </a:r>
          <a:endParaRPr lang="es-EC" sz="1100" b="1" i="0" kern="1200" dirty="0"/>
        </a:p>
      </dsp:txBody>
      <dsp:txXfrm>
        <a:off x="4013345" y="2088231"/>
        <a:ext cx="1374714" cy="419120"/>
      </dsp:txXfrm>
    </dsp:sp>
    <dsp:sp modelId="{020B3921-F21F-4590-AB4F-74783984AC74}">
      <dsp:nvSpPr>
        <dsp:cNvPr id="0" name=""/>
        <dsp:cNvSpPr/>
      </dsp:nvSpPr>
      <dsp:spPr>
        <a:xfrm>
          <a:off x="4013345" y="2612132"/>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educativo</a:t>
          </a:r>
          <a:endParaRPr lang="es-EC" sz="1100" b="1" i="0" kern="1200" dirty="0"/>
        </a:p>
      </dsp:txBody>
      <dsp:txXfrm>
        <a:off x="4013345" y="2612132"/>
        <a:ext cx="1374714" cy="419120"/>
      </dsp:txXfrm>
    </dsp:sp>
    <dsp:sp modelId="{748D728C-9D5F-4DFB-B85C-30626D0641BE}">
      <dsp:nvSpPr>
        <dsp:cNvPr id="0" name=""/>
        <dsp:cNvSpPr/>
      </dsp:nvSpPr>
      <dsp:spPr>
        <a:xfrm>
          <a:off x="4013345" y="3136032"/>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de iniciación o iniciación deportiva</a:t>
          </a:r>
          <a:endParaRPr lang="es-EC" sz="1100" b="1" i="0" kern="1200" dirty="0"/>
        </a:p>
      </dsp:txBody>
      <dsp:txXfrm>
        <a:off x="4013345" y="3136032"/>
        <a:ext cx="1374714" cy="419120"/>
      </dsp:txXfrm>
    </dsp:sp>
    <dsp:sp modelId="{61F31672-C1F1-4724-B2A9-DD3AC450567E}">
      <dsp:nvSpPr>
        <dsp:cNvPr id="0" name=""/>
        <dsp:cNvSpPr/>
      </dsp:nvSpPr>
      <dsp:spPr>
        <a:xfrm>
          <a:off x="4013345" y="3659933"/>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dirty="0" smtClean="0"/>
            <a:t>Deporte adaptado</a:t>
          </a:r>
          <a:endParaRPr lang="es-EC" sz="1100" b="1" i="0" kern="1200" dirty="0"/>
        </a:p>
      </dsp:txBody>
      <dsp:txXfrm>
        <a:off x="4013345" y="3659933"/>
        <a:ext cx="1374714" cy="419120"/>
      </dsp:txXfrm>
    </dsp:sp>
    <dsp:sp modelId="{1B5CB20E-9845-4F67-A496-CD5C65DA838A}">
      <dsp:nvSpPr>
        <dsp:cNvPr id="0" name=""/>
        <dsp:cNvSpPr/>
      </dsp:nvSpPr>
      <dsp:spPr>
        <a:xfrm>
          <a:off x="4013345" y="4183833"/>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smtClean="0"/>
            <a:t>Deportes técnicos</a:t>
          </a:r>
          <a:endParaRPr lang="es-EC" sz="1100" b="1" i="0" kern="1200"/>
        </a:p>
      </dsp:txBody>
      <dsp:txXfrm>
        <a:off x="4013345" y="4183833"/>
        <a:ext cx="1374714" cy="419120"/>
      </dsp:txXfrm>
    </dsp:sp>
    <dsp:sp modelId="{F5957E29-1E60-408B-ACAE-2E8CF73EF0EF}">
      <dsp:nvSpPr>
        <dsp:cNvPr id="0" name=""/>
        <dsp:cNvSpPr/>
      </dsp:nvSpPr>
      <dsp:spPr>
        <a:xfrm>
          <a:off x="4013345" y="4707733"/>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smtClean="0"/>
            <a:t>Deportes Colectivos</a:t>
          </a:r>
          <a:endParaRPr lang="es-EC" sz="1100" b="1" i="0" kern="1200"/>
        </a:p>
      </dsp:txBody>
      <dsp:txXfrm>
        <a:off x="4013345" y="4707733"/>
        <a:ext cx="1374714" cy="419120"/>
      </dsp:txXfrm>
    </dsp:sp>
    <dsp:sp modelId="{AC32F46F-1422-4047-8A03-1FC19355AAC9}">
      <dsp:nvSpPr>
        <dsp:cNvPr id="0" name=""/>
        <dsp:cNvSpPr/>
      </dsp:nvSpPr>
      <dsp:spPr>
        <a:xfrm>
          <a:off x="4013345" y="5231634"/>
          <a:ext cx="1374714" cy="419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_tradnl" sz="1100" b="1" i="0" kern="1200" smtClean="0"/>
            <a:t>Deportes de duelo</a:t>
          </a:r>
          <a:endParaRPr lang="es-EC" sz="1100" b="1" i="0" kern="1200"/>
        </a:p>
      </dsp:txBody>
      <dsp:txXfrm>
        <a:off x="4013345" y="5231634"/>
        <a:ext cx="1374714" cy="41912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s-ES" smtClean="0"/>
              <a:t>Haga clic para modificar el estilo de título del patrón</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30" name="Date Placeholder 29"/>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19" name="Footer Placeholder 18"/>
          <p:cNvSpPr>
            <a:spLocks noGrp="1"/>
          </p:cNvSpPr>
          <p:nvPr>
            <p:ph type="ftr" sz="quarter" idx="11"/>
          </p:nvPr>
        </p:nvSpPr>
        <p:spPr/>
        <p:txBody>
          <a:bodyPr/>
          <a:lstStyle/>
          <a:p>
            <a:endParaRPr lang="es-ES" dirty="0"/>
          </a:p>
        </p:txBody>
      </p:sp>
      <p:sp>
        <p:nvSpPr>
          <p:cNvPr id="27" name="Slide Number Placeholder 26"/>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s-ES" smtClean="0"/>
              <a:t>Haga clic para modificar el estilo de título del patrón</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B3F5F19-A945-4A63-B57D-6052F0118227}"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AA1340-B95A-4A21-BBB5-54394331DE3B}" type="datetimeFigureOut">
              <a:rPr lang="es-ES" smtClean="0"/>
              <a:t>09/02/2012</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8153400" y="6356350"/>
            <a:ext cx="533400" cy="365125"/>
          </a:xfrm>
        </p:spPr>
        <p:txBody>
          <a:bodyPr/>
          <a:lstStyle/>
          <a:p>
            <a:fld id="{8B3F5F19-A945-4A63-B57D-6052F0118227}"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s-ES" smtClean="0"/>
              <a:t>Haga clic para modificar el estilo de título del patrón</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5FAA1340-B95A-4A21-BBB5-54394331DE3B}" type="datetimeFigureOut">
              <a:rPr lang="es-ES" smtClean="0"/>
              <a:t>09/02/2012</a:t>
            </a:fld>
            <a:endParaRPr lang="es-E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s-E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8B3F5F19-A945-4A63-B57D-6052F0118227}" type="slidenum">
              <a:rPr lang="es-ES" smtClean="0"/>
              <a:t>‹Nº›</a:t>
            </a:fld>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aluddealtur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to.es/autor/paulo_coelh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Pes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es.wikipedia.org/wiki/Talla_(estatur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Grp="1" noChangeArrowheads="1"/>
          </p:cNvSpPr>
          <p:nvPr>
            <p:ph type="ctrTitle"/>
          </p:nvPr>
        </p:nvSpPr>
        <p:spPr>
          <a:xfrm>
            <a:off x="304800" y="685800"/>
            <a:ext cx="8458200" cy="1752600"/>
          </a:xfrm>
        </p:spPr>
        <p:txBody>
          <a:bodyPr>
            <a:normAutofit fontScale="90000"/>
          </a:bodyPr>
          <a:lstStyle/>
          <a:p>
            <a:pPr algn="ctr" eaLnBrk="1" hangingPunct="1"/>
            <a:r>
              <a:rPr lang="es-EC" sz="3200" b="1" dirty="0" smtClean="0">
                <a:latin typeface="Microsoft YaHei" pitchFamily="34" charset="-122"/>
                <a:ea typeface="Microsoft YaHei" pitchFamily="34" charset="-122"/>
              </a:rPr>
              <a:t>Escuela Politécnica del Ejército</a:t>
            </a:r>
            <a:br>
              <a:rPr lang="es-EC" sz="3200" b="1" dirty="0" smtClean="0">
                <a:latin typeface="Microsoft YaHei" pitchFamily="34" charset="-122"/>
                <a:ea typeface="Microsoft YaHei" pitchFamily="34" charset="-122"/>
              </a:rPr>
            </a:br>
            <a:r>
              <a:rPr lang="es-EC" sz="2400" b="1" dirty="0" smtClean="0">
                <a:latin typeface="Microsoft YaHei" pitchFamily="34" charset="-122"/>
                <a:ea typeface="Microsoft YaHei" pitchFamily="34" charset="-122"/>
              </a:rPr>
              <a:t/>
            </a:r>
            <a:br>
              <a:rPr lang="es-EC" sz="2400" b="1" dirty="0" smtClean="0">
                <a:latin typeface="Microsoft YaHei" pitchFamily="34" charset="-122"/>
                <a:ea typeface="Microsoft YaHei" pitchFamily="34" charset="-122"/>
              </a:rPr>
            </a:br>
            <a:r>
              <a:rPr lang="es-EC" sz="2400" dirty="0" smtClean="0">
                <a:latin typeface="Microsoft YaHei" pitchFamily="34" charset="-122"/>
                <a:ea typeface="Microsoft YaHei" pitchFamily="34" charset="-122"/>
              </a:rPr>
              <a:t>Departamento de Ciencias Humanas y Sociales</a:t>
            </a:r>
            <a:br>
              <a:rPr lang="es-EC" sz="2400" dirty="0" smtClean="0">
                <a:latin typeface="Microsoft YaHei" pitchFamily="34" charset="-122"/>
                <a:ea typeface="Microsoft YaHei" pitchFamily="34" charset="-122"/>
              </a:rPr>
            </a:br>
            <a:r>
              <a:rPr lang="es-EC" sz="2400" dirty="0" smtClean="0">
                <a:latin typeface="Microsoft YaHei" pitchFamily="34" charset="-122"/>
                <a:ea typeface="Microsoft YaHei" pitchFamily="34" charset="-122"/>
              </a:rPr>
              <a:t>Carrera en Ciencias de la Actividad Física, Deportes y Recreación</a:t>
            </a:r>
          </a:p>
        </p:txBody>
      </p:sp>
      <p:sp>
        <p:nvSpPr>
          <p:cNvPr id="4" name="Text Box 28"/>
          <p:cNvSpPr txBox="1">
            <a:spLocks noChangeArrowheads="1"/>
          </p:cNvSpPr>
          <p:nvPr/>
        </p:nvSpPr>
        <p:spPr bwMode="auto">
          <a:xfrm>
            <a:off x="5148064" y="6400800"/>
            <a:ext cx="39848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C" b="1" dirty="0" smtClean="0">
                <a:latin typeface="MingLiU" pitchFamily="49" charset="-120"/>
                <a:ea typeface="MingLiU" pitchFamily="49" charset="-120"/>
              </a:rPr>
              <a:t>Santiago M. Fernández B.</a:t>
            </a:r>
            <a:endParaRPr lang="es-EC" b="1" dirty="0">
              <a:latin typeface="MingLiU" pitchFamily="49" charset="-120"/>
              <a:ea typeface="MingLiU" pitchFamily="49" charset="-12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561495"/>
            <a:ext cx="4104456" cy="381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599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35696" y="1988840"/>
            <a:ext cx="5430910" cy="1323439"/>
          </a:xfrm>
          <a:prstGeom prst="rect">
            <a:avLst/>
          </a:prstGeom>
          <a:noFill/>
        </p:spPr>
        <p:txBody>
          <a:bodyPr wrap="none" rtlCol="0">
            <a:spAutoFit/>
          </a:bodyPr>
          <a:lstStyle/>
          <a:p>
            <a:pPr algn="ctr"/>
            <a:r>
              <a:rPr lang="es-EC" sz="8000" b="1" dirty="0" smtClean="0">
                <a:solidFill>
                  <a:srgbClr val="FF0000"/>
                </a:solidFill>
              </a:rPr>
              <a:t>OBJETIVOS</a:t>
            </a:r>
            <a:endParaRPr lang="es-ES" sz="8000" b="1" dirty="0">
              <a:solidFill>
                <a:srgbClr val="FF0000"/>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814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626518" y="1985107"/>
            <a:ext cx="3664849" cy="523220"/>
          </a:xfrm>
          <a:prstGeom prst="rect">
            <a:avLst/>
          </a:prstGeom>
          <a:noFill/>
        </p:spPr>
        <p:txBody>
          <a:bodyPr wrap="none" rtlCol="0">
            <a:spAutoFit/>
          </a:bodyPr>
          <a:lstStyle/>
          <a:p>
            <a:pPr algn="ctr"/>
            <a:r>
              <a:rPr lang="es-EC" sz="2800" b="1" dirty="0" smtClean="0">
                <a:solidFill>
                  <a:srgbClr val="FF0000"/>
                </a:solidFill>
              </a:rPr>
              <a:t>OBJETIVO GENERAL.-</a:t>
            </a:r>
            <a:endParaRPr lang="es-ES" sz="2800" b="1" dirty="0">
              <a:solidFill>
                <a:srgbClr val="FF0000"/>
              </a:solidFill>
            </a:endParaRPr>
          </a:p>
        </p:txBody>
      </p:sp>
      <p:sp>
        <p:nvSpPr>
          <p:cNvPr id="9" name="8 CuadroTexto"/>
          <p:cNvSpPr txBox="1"/>
          <p:nvPr/>
        </p:nvSpPr>
        <p:spPr>
          <a:xfrm>
            <a:off x="498503" y="2852936"/>
            <a:ext cx="7920880" cy="156966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342900" indent="-342900" algn="just">
              <a:buFont typeface="Arial" pitchFamily="34" charset="0"/>
              <a:buChar char="•"/>
            </a:pPr>
            <a:r>
              <a:rPr lang="es-ES_tradnl" sz="2400" b="1" i="1" dirty="0"/>
              <a:t>Determinar la Incidencia de la Actividad Física y el </a:t>
            </a:r>
            <a:r>
              <a:rPr lang="es-ES_tradnl" sz="2400" b="1" i="1" dirty="0" smtClean="0"/>
              <a:t>Deporte en el Índice de Masa Corporal </a:t>
            </a:r>
            <a:r>
              <a:rPr lang="es-ES_tradnl" sz="2400" b="1" i="1" dirty="0"/>
              <a:t>de </a:t>
            </a:r>
            <a:r>
              <a:rPr lang="es-ES_tradnl" sz="2400" b="1" i="1" dirty="0" smtClean="0"/>
              <a:t>los </a:t>
            </a:r>
            <a:r>
              <a:rPr lang="es-ES_tradnl" sz="2400" b="1" i="1" dirty="0"/>
              <a:t>cadetes </a:t>
            </a:r>
            <a:r>
              <a:rPr lang="es-ES_tradnl" sz="2400" b="1" i="1" dirty="0" smtClean="0"/>
              <a:t>comprendidos entre </a:t>
            </a:r>
            <a:r>
              <a:rPr lang="es-ES_tradnl" sz="2400" b="1" i="1" dirty="0"/>
              <a:t>14 a 17 años del </a:t>
            </a:r>
            <a:r>
              <a:rPr lang="es-ES_tradnl" sz="2400" b="1" i="1" dirty="0" smtClean="0"/>
              <a:t>Comil-9 EUGENIO ESPEJO de Salinas.</a:t>
            </a:r>
            <a:endParaRPr lang="es-ES"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42558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185573" y="1465620"/>
            <a:ext cx="4429098" cy="523220"/>
          </a:xfrm>
          <a:prstGeom prst="rect">
            <a:avLst/>
          </a:prstGeom>
          <a:noFill/>
        </p:spPr>
        <p:txBody>
          <a:bodyPr wrap="none" rtlCol="0">
            <a:spAutoFit/>
          </a:bodyPr>
          <a:lstStyle/>
          <a:p>
            <a:r>
              <a:rPr lang="es-EC" sz="2800" b="1" dirty="0" smtClean="0">
                <a:solidFill>
                  <a:srgbClr val="FF0000"/>
                </a:solidFill>
              </a:rPr>
              <a:t>OBJETIVOS ESPECIFICOS.-</a:t>
            </a:r>
            <a:endParaRPr lang="es-ES" sz="2800" b="1" dirty="0">
              <a:solidFill>
                <a:srgbClr val="FF0000"/>
              </a:solidFill>
            </a:endParaRPr>
          </a:p>
        </p:txBody>
      </p:sp>
      <p:sp>
        <p:nvSpPr>
          <p:cNvPr id="6" name="5 CuadroTexto"/>
          <p:cNvSpPr txBox="1"/>
          <p:nvPr/>
        </p:nvSpPr>
        <p:spPr>
          <a:xfrm>
            <a:off x="498503" y="2420888"/>
            <a:ext cx="7920880" cy="2431435"/>
          </a:xfrm>
          <a:prstGeom prst="rect">
            <a:avLst/>
          </a:prstGeom>
        </p:spPr>
        <p:style>
          <a:lnRef idx="0">
            <a:scrgbClr r="0" g="0" b="0"/>
          </a:lnRef>
          <a:fillRef idx="1002">
            <a:schemeClr val="dk1"/>
          </a:fillRef>
          <a:effectRef idx="0">
            <a:scrgbClr r="0" g="0" b="0"/>
          </a:effectRef>
          <a:fontRef idx="major"/>
        </p:style>
        <p:txBody>
          <a:bodyPr wrap="square" rtlCol="0">
            <a:spAutoFit/>
          </a:bodyPr>
          <a:lstStyle/>
          <a:p>
            <a:pPr marL="342900" indent="-342900" algn="just">
              <a:buFont typeface="Arial" pitchFamily="34" charset="0"/>
              <a:buChar char="•"/>
            </a:pPr>
            <a:r>
              <a:rPr lang="es-ES_tradnl" sz="2400" b="1" dirty="0">
                <a:effectLst>
                  <a:outerShdw blurRad="38100" dist="38100" dir="2700000" algn="tl">
                    <a:srgbClr val="000000">
                      <a:alpha val="43137"/>
                    </a:srgbClr>
                  </a:outerShdw>
                </a:effectLst>
              </a:rPr>
              <a:t>Establecer </a:t>
            </a:r>
            <a:r>
              <a:rPr lang="es-ES_tradnl" sz="2400" b="1" dirty="0" smtClean="0">
                <a:effectLst>
                  <a:outerShdw blurRad="38100" dist="38100" dir="2700000" algn="tl">
                    <a:srgbClr val="000000">
                      <a:alpha val="43137"/>
                    </a:srgbClr>
                  </a:outerShdw>
                </a:effectLst>
              </a:rPr>
              <a:t> </a:t>
            </a:r>
            <a:r>
              <a:rPr lang="es-ES_tradnl" sz="2400" b="1" dirty="0">
                <a:effectLst>
                  <a:outerShdw blurRad="38100" dist="38100" dir="2700000" algn="tl">
                    <a:srgbClr val="000000">
                      <a:alpha val="43137"/>
                    </a:srgbClr>
                  </a:outerShdw>
                </a:effectLst>
              </a:rPr>
              <a:t>Actividad Física y Deportes que practican los cadetes</a:t>
            </a:r>
            <a:r>
              <a:rPr lang="es-ES_tradnl" sz="2400" b="1" dirty="0" smtClean="0">
                <a:effectLst>
                  <a:outerShdw blurRad="38100" dist="38100" dir="2700000" algn="tl">
                    <a:srgbClr val="000000">
                      <a:alpha val="43137"/>
                    </a:srgbClr>
                  </a:outerShdw>
                </a:effectLst>
              </a:rPr>
              <a:t>.</a:t>
            </a:r>
          </a:p>
          <a:p>
            <a:pPr marL="342900" indent="-342900" algn="just">
              <a:buFont typeface="Arial" pitchFamily="34" charset="0"/>
              <a:buChar char="•"/>
            </a:pPr>
            <a:endParaRPr lang="es-ES_tradnl" sz="3200" b="1" dirty="0">
              <a:effectLst>
                <a:outerShdw blurRad="38100" dist="38100" dir="2700000" algn="tl">
                  <a:srgbClr val="000000">
                    <a:alpha val="43137"/>
                  </a:srgbClr>
                </a:outerShdw>
              </a:effectLst>
            </a:endParaRPr>
          </a:p>
          <a:p>
            <a:pPr marL="0" lvl="3" algn="just"/>
            <a:endParaRPr lang="es-EC" sz="2400" b="1" dirty="0">
              <a:effectLst>
                <a:outerShdw blurRad="38100" dist="38100" dir="2700000" algn="tl">
                  <a:srgbClr val="000000">
                    <a:alpha val="43137"/>
                  </a:srgbClr>
                </a:outerShdw>
              </a:effectLst>
            </a:endParaRPr>
          </a:p>
          <a:p>
            <a:pPr marL="342900" lvl="3" indent="-342900" algn="just">
              <a:buFont typeface="Arial" pitchFamily="34" charset="0"/>
              <a:buChar char="•"/>
            </a:pPr>
            <a:r>
              <a:rPr lang="es-ES_tradnl" sz="2400" b="1" dirty="0">
                <a:effectLst>
                  <a:outerShdw blurRad="38100" dist="38100" dir="2700000" algn="tl">
                    <a:srgbClr val="000000">
                      <a:alpha val="43137"/>
                    </a:srgbClr>
                  </a:outerShdw>
                </a:effectLst>
              </a:rPr>
              <a:t>Determinar </a:t>
            </a:r>
            <a:r>
              <a:rPr lang="es-ES_tradnl" sz="2400" b="1" dirty="0" smtClean="0">
                <a:effectLst>
                  <a:outerShdw blurRad="38100" dist="38100" dir="2700000" algn="tl">
                    <a:srgbClr val="000000">
                      <a:alpha val="43137"/>
                    </a:srgbClr>
                  </a:outerShdw>
                </a:effectLst>
              </a:rPr>
              <a:t>el Índice de Masa </a:t>
            </a:r>
            <a:r>
              <a:rPr lang="es-ES_tradnl" sz="2400" b="1" dirty="0">
                <a:effectLst>
                  <a:outerShdw blurRad="38100" dist="38100" dir="2700000" algn="tl">
                    <a:srgbClr val="000000">
                      <a:alpha val="43137"/>
                    </a:srgbClr>
                  </a:outerShdw>
                </a:effectLst>
              </a:rPr>
              <a:t>Corporal </a:t>
            </a:r>
            <a:r>
              <a:rPr lang="es-ES_tradnl" sz="2400" b="1" dirty="0" smtClean="0">
                <a:effectLst>
                  <a:outerShdw blurRad="38100" dist="38100" dir="2700000" algn="tl">
                    <a:srgbClr val="000000">
                      <a:alpha val="43137"/>
                    </a:srgbClr>
                  </a:outerShdw>
                </a:effectLst>
              </a:rPr>
              <a:t>de </a:t>
            </a:r>
            <a:r>
              <a:rPr lang="es-ES_tradnl" sz="2400" b="1" dirty="0">
                <a:effectLst>
                  <a:outerShdw blurRad="38100" dist="38100" dir="2700000" algn="tl">
                    <a:srgbClr val="000000">
                      <a:alpha val="43137"/>
                    </a:srgbClr>
                  </a:outerShdw>
                </a:effectLst>
              </a:rPr>
              <a:t>los </a:t>
            </a:r>
            <a:r>
              <a:rPr lang="es-ES_tradnl" sz="2400" b="1" dirty="0" smtClean="0">
                <a:effectLst>
                  <a:outerShdw blurRad="38100" dist="38100" dir="2700000" algn="tl">
                    <a:srgbClr val="000000">
                      <a:alpha val="43137"/>
                    </a:srgbClr>
                  </a:outerShdw>
                </a:effectLst>
              </a:rPr>
              <a:t>cadetes motivo de estudio.</a:t>
            </a:r>
            <a:endParaRPr lang="es-ES" sz="2800"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051570"/>
      </p:ext>
    </p:extLst>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44171" y="908720"/>
            <a:ext cx="5336141" cy="523220"/>
          </a:xfrm>
          <a:prstGeom prst="rect">
            <a:avLst/>
          </a:prstGeom>
          <a:noFill/>
        </p:spPr>
        <p:txBody>
          <a:bodyPr wrap="square" rtlCol="0">
            <a:spAutoFit/>
          </a:bodyPr>
          <a:lstStyle/>
          <a:p>
            <a:r>
              <a:rPr lang="es-EC" sz="2800" b="1" dirty="0" smtClean="0">
                <a:solidFill>
                  <a:srgbClr val="FF0000"/>
                </a:solidFill>
              </a:rPr>
              <a:t>JUSTIFICACION E IMPORTANCIA</a:t>
            </a:r>
            <a:endParaRPr lang="es-ES" sz="2800" b="1" dirty="0">
              <a:solidFill>
                <a:srgbClr val="FF0000"/>
              </a:solidFill>
            </a:endParaRPr>
          </a:p>
        </p:txBody>
      </p:sp>
      <p:sp>
        <p:nvSpPr>
          <p:cNvPr id="6" name="5 CuadroTexto"/>
          <p:cNvSpPr txBox="1"/>
          <p:nvPr/>
        </p:nvSpPr>
        <p:spPr>
          <a:xfrm>
            <a:off x="498503" y="1556792"/>
            <a:ext cx="7920880" cy="4154984"/>
          </a:xfrm>
          <a:prstGeom prst="rect">
            <a:avLst/>
          </a:prstGeom>
          <a:solidFill>
            <a:schemeClr val="accent2">
              <a:lumMod val="75000"/>
              <a:alpha val="25000"/>
            </a:schemeClr>
          </a:solidFill>
        </p:spPr>
        <p:style>
          <a:lnRef idx="0">
            <a:scrgbClr r="0" g="0" b="0"/>
          </a:lnRef>
          <a:fillRef idx="1003">
            <a:schemeClr val="dk2"/>
          </a:fillRef>
          <a:effectRef idx="0">
            <a:scrgbClr r="0" g="0" b="0"/>
          </a:effectRef>
          <a:fontRef idx="major"/>
        </p:style>
        <p:txBody>
          <a:bodyPr wrap="square" rtlCol="0">
            <a:spAutoFit/>
          </a:bodyPr>
          <a:lstStyle/>
          <a:p>
            <a:pPr marL="342900" indent="-342900" algn="just">
              <a:buFont typeface="Arial" pitchFamily="34" charset="0"/>
              <a:buChar char="•"/>
            </a:pPr>
            <a:r>
              <a:rPr lang="es-US" sz="2400" b="1" dirty="0"/>
              <a:t>Los adolescentes enfrentan numerosas presiones sociales y académicas, además de lidiar con cambios físicos y emocionales. Los estudios indican que, en promedio, los adolescentes dedican más de 6 horas diarias a diferentes medios de comunicación, lo cual incluye mirar televisión, escuchar música, navegar en Internet y jugar videojuegos. </a:t>
            </a:r>
            <a:endParaRPr lang="es-US" sz="2400" b="1" dirty="0" smtClean="0"/>
          </a:p>
          <a:p>
            <a:pPr marL="342900" indent="-342900" algn="just">
              <a:buFont typeface="Arial" pitchFamily="34" charset="0"/>
              <a:buChar char="•"/>
            </a:pPr>
            <a:r>
              <a:rPr lang="es-US" sz="2400" b="1" dirty="0" smtClean="0"/>
              <a:t>No </a:t>
            </a:r>
            <a:r>
              <a:rPr lang="es-US" sz="2400" b="1" dirty="0"/>
              <a:t>resulta sorprendente que los adolescentes no puedan encontrar el momento para hacer ejercicio, y muchos padres no pueden motivarlos para que estén activos.</a:t>
            </a:r>
            <a:endParaRPr lang="es-ES" sz="2200" b="1"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98503" y="5766355"/>
            <a:ext cx="7920880" cy="830997"/>
          </a:xfrm>
          <a:prstGeom prst="rect">
            <a:avLst/>
          </a:prstGeom>
        </p:spPr>
        <p:txBody>
          <a:bodyPr wrap="square">
            <a:spAutoFit/>
          </a:bodyPr>
          <a:lstStyle/>
          <a:p>
            <a:r>
              <a:rPr lang="es-ES" baseline="30000" dirty="0"/>
              <a:t>http://www.saluddealtura.com./</a:t>
            </a:r>
          </a:p>
          <a:p>
            <a:r>
              <a:rPr lang="es-ES_tradnl" dirty="0"/>
              <a:t>(WHO, </a:t>
            </a:r>
            <a:r>
              <a:rPr lang="es-ES_tradnl" dirty="0" smtClean="0"/>
              <a:t>2003; </a:t>
            </a:r>
            <a:r>
              <a:rPr lang="es-ES_tradnl" dirty="0" err="1"/>
              <a:t>Bolzan</a:t>
            </a:r>
            <a:r>
              <a:rPr lang="es-ES_tradnl" dirty="0"/>
              <a:t> &amp; </a:t>
            </a:r>
            <a:r>
              <a:rPr lang="es-ES_tradnl" dirty="0" err="1"/>
              <a:t>Guimarey</a:t>
            </a:r>
            <a:r>
              <a:rPr lang="es-ES_tradnl" dirty="0"/>
              <a:t>, 2001; De Paoli et al., 2001 y </a:t>
            </a:r>
            <a:r>
              <a:rPr lang="es-ES_tradnl" dirty="0" err="1"/>
              <a:t>Muzzo</a:t>
            </a:r>
            <a:r>
              <a:rPr lang="es-ES_tradnl" dirty="0"/>
              <a:t>, 2002)</a:t>
            </a:r>
            <a:endParaRPr lang="es-EC" dirty="0"/>
          </a:p>
          <a:p>
            <a:r>
              <a:rPr lang="en-US" dirty="0"/>
              <a:t>(Wang et al., </a:t>
            </a:r>
            <a:r>
              <a:rPr lang="en-US" dirty="0" smtClean="0"/>
              <a:t>2002 </a:t>
            </a:r>
            <a:r>
              <a:rPr lang="en-US" dirty="0"/>
              <a:t>y Swan &amp; </a:t>
            </a:r>
            <a:r>
              <a:rPr lang="en-US" dirty="0" err="1"/>
              <a:t>Mc</a:t>
            </a:r>
            <a:r>
              <a:rPr lang="en-US" dirty="0"/>
              <a:t> Connell, </a:t>
            </a:r>
            <a:r>
              <a:rPr lang="en-US" dirty="0" smtClean="0"/>
              <a:t>2000) </a:t>
            </a:r>
            <a:endParaRPr lang="es-EC" dirty="0"/>
          </a:p>
        </p:txBody>
      </p:sp>
    </p:spTree>
    <p:extLst>
      <p:ext uri="{BB962C8B-B14F-4D97-AF65-F5344CB8AC3E}">
        <p14:creationId xmlns:p14="http://schemas.microsoft.com/office/powerpoint/2010/main" val="293869664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23528" y="1674674"/>
            <a:ext cx="8424936" cy="1754326"/>
          </a:xfrm>
          <a:prstGeom prst="rect">
            <a:avLst/>
          </a:prstGeom>
          <a:solidFill>
            <a:schemeClr val="accent2">
              <a:lumMod val="75000"/>
              <a:alpha val="24000"/>
            </a:schemeClr>
          </a:solidFill>
        </p:spPr>
        <p:txBody>
          <a:bodyPr wrap="square">
            <a:spAutoFit/>
          </a:bodyPr>
          <a:lstStyle/>
          <a:p>
            <a:pPr marL="285750" indent="-285750" algn="just">
              <a:buFont typeface="Arial" pitchFamily="34" charset="0"/>
              <a:buChar char="•"/>
            </a:pPr>
            <a:r>
              <a:rPr lang="es-ES" b="1" dirty="0" smtClean="0"/>
              <a:t>Ayuda </a:t>
            </a:r>
            <a:r>
              <a:rPr lang="es-ES" b="1" dirty="0"/>
              <a:t>a mantener un peso saludable, </a:t>
            </a:r>
            <a:r>
              <a:rPr lang="es-ES" b="1" dirty="0" smtClean="0"/>
              <a:t>mejora </a:t>
            </a:r>
            <a:r>
              <a:rPr lang="es-ES" b="1" dirty="0"/>
              <a:t>la autoestima, el rendimiento escolar, el bienestar emocional y cognitivo</a:t>
            </a:r>
            <a:r>
              <a:rPr lang="es-ES" b="1" dirty="0" smtClean="0"/>
              <a:t>.</a:t>
            </a:r>
          </a:p>
          <a:p>
            <a:pPr algn="just"/>
            <a:r>
              <a:rPr lang="es-ES" b="1" dirty="0" smtClean="0"/>
              <a:t> </a:t>
            </a:r>
          </a:p>
          <a:p>
            <a:pPr algn="just"/>
            <a:endParaRPr lang="es-ES" b="1" dirty="0" smtClean="0"/>
          </a:p>
          <a:p>
            <a:pPr marL="285750" indent="-285750" algn="just">
              <a:buFont typeface="Arial" pitchFamily="34" charset="0"/>
              <a:buChar char="•"/>
            </a:pPr>
            <a:r>
              <a:rPr lang="es-ES" b="1" dirty="0" smtClean="0"/>
              <a:t>Los </a:t>
            </a:r>
            <a:r>
              <a:rPr lang="es-ES" b="1" dirty="0"/>
              <a:t>jóvenes físicamente activos son menos propensos a fumar, consumir alcohol u otras drogas</a:t>
            </a:r>
            <a:r>
              <a:rPr lang="es-ES" b="1" dirty="0" smtClean="0"/>
              <a:t>.</a:t>
            </a:r>
            <a:endParaRPr lang="es-EC" b="1" dirty="0"/>
          </a:p>
        </p:txBody>
      </p:sp>
      <p:sp>
        <p:nvSpPr>
          <p:cNvPr id="6" name="5 Rectángulo"/>
          <p:cNvSpPr/>
          <p:nvPr/>
        </p:nvSpPr>
        <p:spPr>
          <a:xfrm>
            <a:off x="323528" y="6211669"/>
            <a:ext cx="4909677" cy="461665"/>
          </a:xfrm>
          <a:prstGeom prst="rect">
            <a:avLst/>
          </a:prstGeom>
        </p:spPr>
        <p:txBody>
          <a:bodyPr wrap="none">
            <a:spAutoFit/>
          </a:bodyPr>
          <a:lstStyle/>
          <a:p>
            <a:pPr algn="just"/>
            <a:r>
              <a:rPr lang="es-ES" sz="1200" dirty="0">
                <a:hlinkClick r:id="rId2"/>
              </a:rPr>
              <a:t>http://www.saluddealtura.com</a:t>
            </a:r>
            <a:r>
              <a:rPr lang="es-ES" sz="1200" dirty="0" smtClean="0">
                <a:hlinkClick r:id="rId2"/>
              </a:rPr>
              <a:t>./</a:t>
            </a:r>
            <a:endParaRPr lang="es-ES" sz="1200" dirty="0" smtClean="0"/>
          </a:p>
          <a:p>
            <a:pPr algn="just"/>
            <a:r>
              <a:rPr lang="es-ES_tradnl" sz="1200" dirty="0"/>
              <a:t>(WHO, 1999; </a:t>
            </a:r>
            <a:r>
              <a:rPr lang="es-ES_tradnl" sz="1200" dirty="0" err="1"/>
              <a:t>Bolzan</a:t>
            </a:r>
            <a:r>
              <a:rPr lang="es-ES_tradnl" sz="1200" dirty="0"/>
              <a:t> &amp; </a:t>
            </a:r>
            <a:r>
              <a:rPr lang="es-ES_tradnl" sz="1200" dirty="0" err="1"/>
              <a:t>Guimarey</a:t>
            </a:r>
            <a:r>
              <a:rPr lang="es-ES_tradnl" sz="1200" dirty="0"/>
              <a:t>, 2001; De Paoli et al., 2001 y </a:t>
            </a:r>
            <a:r>
              <a:rPr lang="es-ES_tradnl" sz="1200" dirty="0" err="1"/>
              <a:t>Muzzo</a:t>
            </a:r>
            <a:r>
              <a:rPr lang="es-ES_tradnl" sz="1200" dirty="0"/>
              <a:t>, 2002</a:t>
            </a:r>
            <a:r>
              <a:rPr lang="es-ES_tradnl" sz="1200" dirty="0" smtClean="0"/>
              <a:t>)</a:t>
            </a:r>
            <a:endParaRPr lang="es-EC" sz="1200" dirty="0"/>
          </a:p>
        </p:txBody>
      </p:sp>
      <p:sp>
        <p:nvSpPr>
          <p:cNvPr id="7" name="6 Rectángulo"/>
          <p:cNvSpPr/>
          <p:nvPr/>
        </p:nvSpPr>
        <p:spPr>
          <a:xfrm>
            <a:off x="323528" y="4293096"/>
            <a:ext cx="8424936" cy="923330"/>
          </a:xfrm>
          <a:prstGeom prst="rect">
            <a:avLst/>
          </a:prstGeom>
          <a:solidFill>
            <a:schemeClr val="accent2">
              <a:lumMod val="75000"/>
              <a:alpha val="25000"/>
            </a:schemeClr>
          </a:solidFill>
        </p:spPr>
        <p:txBody>
          <a:bodyPr wrap="square">
            <a:spAutoFit/>
          </a:bodyPr>
          <a:lstStyle/>
          <a:p>
            <a:pPr algn="just"/>
            <a:r>
              <a:rPr lang="es-ES" b="1" dirty="0"/>
              <a:t>Los estudios </a:t>
            </a:r>
            <a:r>
              <a:rPr lang="es-ES" b="1" dirty="0" smtClean="0"/>
              <a:t>del Índice </a:t>
            </a:r>
            <a:r>
              <a:rPr lang="es-ES" b="1" dirty="0"/>
              <a:t>de </a:t>
            </a:r>
            <a:r>
              <a:rPr lang="es-ES" b="1" dirty="0" smtClean="0"/>
              <a:t>Masa </a:t>
            </a:r>
            <a:r>
              <a:rPr lang="es-ES" b="1" dirty="0"/>
              <a:t>C</a:t>
            </a:r>
            <a:r>
              <a:rPr lang="es-ES" b="1" dirty="0" smtClean="0"/>
              <a:t>orporal </a:t>
            </a:r>
            <a:r>
              <a:rPr lang="es-ES" b="1" dirty="0"/>
              <a:t>(IMC) son recomendados por la Organización Mundial de la Salud, como indicadores básicos para evaluaciones colectivas del estado </a:t>
            </a:r>
            <a:r>
              <a:rPr lang="es-ES" b="1" dirty="0" smtClean="0"/>
              <a:t>corporal y nutricional.</a:t>
            </a:r>
            <a:endParaRPr lang="es-EC" b="1"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56932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548680"/>
            <a:ext cx="4572000" cy="1200329"/>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a:r>
              <a:rPr lang="es-ES" sz="2400" b="1" dirty="0"/>
              <a:t>MARCO TEÓRICO </a:t>
            </a:r>
          </a:p>
          <a:p>
            <a:pPr algn="ctr"/>
            <a:r>
              <a:rPr lang="es-ES" sz="2400" b="1" dirty="0" smtClean="0"/>
              <a:t>CAPITULO </a:t>
            </a:r>
            <a:r>
              <a:rPr lang="es-ES" sz="2400" b="1" dirty="0"/>
              <a:t>I</a:t>
            </a:r>
          </a:p>
          <a:p>
            <a:pPr algn="ctr"/>
            <a:r>
              <a:rPr lang="es-ES" sz="2400" b="1" dirty="0" smtClean="0"/>
              <a:t> </a:t>
            </a:r>
            <a:r>
              <a:rPr lang="es-ES" sz="2400" b="1" dirty="0"/>
              <a:t>ACTIVIDAD FÍSICA </a:t>
            </a:r>
          </a:p>
        </p:txBody>
      </p:sp>
      <p:sp>
        <p:nvSpPr>
          <p:cNvPr id="3" name="2 Rectángulo"/>
          <p:cNvSpPr/>
          <p:nvPr/>
        </p:nvSpPr>
        <p:spPr>
          <a:xfrm>
            <a:off x="378119" y="1775713"/>
            <a:ext cx="8352928" cy="378565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lgn="just">
              <a:buFont typeface="Arial" pitchFamily="34" charset="0"/>
              <a:buChar char="•"/>
            </a:pPr>
            <a:r>
              <a:rPr lang="es-ES" sz="2400" b="1" dirty="0"/>
              <a:t>Cualquier movimiento corporal voluntario de contracción muscular, con gasto energético mayor al de </a:t>
            </a:r>
            <a:r>
              <a:rPr lang="es-ES" sz="2400" b="1" dirty="0" smtClean="0"/>
              <a:t>reposo. Ejemplificada </a:t>
            </a:r>
            <a:r>
              <a:rPr lang="es-ES" sz="2400" b="1" dirty="0"/>
              <a:t>por deportes, ejercicios físicos, bailes y determinadas actividades cotidianas y de  recreación</a:t>
            </a:r>
            <a:r>
              <a:rPr lang="es-ES" sz="2400" b="1" dirty="0" smtClean="0"/>
              <a:t>.* </a:t>
            </a:r>
          </a:p>
          <a:p>
            <a:pPr marL="342900" indent="-342900" algn="just">
              <a:buFont typeface="Arial" pitchFamily="34" charset="0"/>
              <a:buChar char="•"/>
            </a:pPr>
            <a:endParaRPr lang="es-ES" sz="2400" b="1" dirty="0" smtClean="0"/>
          </a:p>
          <a:p>
            <a:pPr marL="342900" indent="-342900" algn="just">
              <a:buFont typeface="Arial" pitchFamily="34" charset="0"/>
              <a:buChar char="•"/>
            </a:pPr>
            <a:r>
              <a:rPr lang="es-ES" sz="2400" b="1" dirty="0" smtClean="0"/>
              <a:t>La </a:t>
            </a:r>
            <a:r>
              <a:rPr lang="es-ES" sz="2400" b="1" dirty="0"/>
              <a:t>actividad física permanente es considerada como un ejercicio de ciudadanía, en la promoción de la salud, debiendo ser uno de los puntos prioritarios en las políticas de los agentes locales del campo de la salud, educación y áreas similares, en el ámbito público y privado.</a:t>
            </a:r>
          </a:p>
        </p:txBody>
      </p:sp>
      <p:sp>
        <p:nvSpPr>
          <p:cNvPr id="5" name="4 Rectángulo"/>
          <p:cNvSpPr/>
          <p:nvPr/>
        </p:nvSpPr>
        <p:spPr>
          <a:xfrm>
            <a:off x="378119" y="6192167"/>
            <a:ext cx="3833841" cy="276999"/>
          </a:xfrm>
          <a:prstGeom prst="rect">
            <a:avLst/>
          </a:prstGeom>
        </p:spPr>
        <p:txBody>
          <a:bodyPr wrap="square">
            <a:spAutoFit/>
          </a:bodyPr>
          <a:lstStyle/>
          <a:p>
            <a:r>
              <a:rPr lang="es-ES" sz="1200" dirty="0" smtClean="0"/>
              <a:t>* OMS</a:t>
            </a:r>
            <a:r>
              <a:rPr lang="es-ES" sz="1200" dirty="0"/>
              <a:t>, Artículo del día Mundial de la Salud, abril 2002.</a:t>
            </a:r>
            <a:endParaRPr lang="es-EC" sz="12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113854"/>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628800"/>
            <a:ext cx="7776864" cy="5016758"/>
          </a:xfrm>
          <a:prstGeom prst="rect">
            <a:avLst/>
          </a:prstGeom>
          <a:solidFill>
            <a:schemeClr val="accent2">
              <a:lumMod val="75000"/>
              <a:alpha val="25000"/>
            </a:schemeClr>
          </a:solidFill>
        </p:spPr>
        <p:txBody>
          <a:bodyPr wrap="square">
            <a:spAutoFit/>
          </a:bodyPr>
          <a:lstStyle/>
          <a:p>
            <a:pPr algn="just"/>
            <a:r>
              <a:rPr lang="es-ES" sz="2800" b="1" dirty="0"/>
              <a:t>Realizar </a:t>
            </a:r>
            <a:r>
              <a:rPr lang="es-ES" sz="2800" b="1" dirty="0" smtClean="0"/>
              <a:t>6O </a:t>
            </a:r>
            <a:r>
              <a:rPr lang="es-ES" sz="2800" b="1" dirty="0"/>
              <a:t>minutos o más de actividad física todos los días. </a:t>
            </a:r>
            <a:endParaRPr lang="es-ES" sz="2800" b="1" dirty="0" smtClean="0"/>
          </a:p>
          <a:p>
            <a:pPr algn="just"/>
            <a:endParaRPr lang="es-ES" sz="2000" b="1" dirty="0"/>
          </a:p>
          <a:p>
            <a:pPr algn="just"/>
            <a:r>
              <a:rPr lang="es-ES" sz="2800" b="1" dirty="0" smtClean="0"/>
              <a:t>La </a:t>
            </a:r>
            <a:r>
              <a:rPr lang="es-ES" sz="2800" b="1" dirty="0"/>
              <a:t>actividad física debe ser variada y adecuada a la edad y al desarrollo físico del </a:t>
            </a:r>
            <a:r>
              <a:rPr lang="es-ES" sz="2800" b="1" dirty="0" smtClean="0"/>
              <a:t>niño y el adolescente.</a:t>
            </a:r>
          </a:p>
          <a:p>
            <a:pPr algn="just"/>
            <a:endParaRPr lang="es-ES" sz="2000" b="1" dirty="0"/>
          </a:p>
          <a:p>
            <a:pPr algn="just"/>
            <a:r>
              <a:rPr lang="es-EC" sz="2800" b="1" dirty="0"/>
              <a:t>Una vez que comienzan, muchos adolescentes disfrutan de la sensación de bienestar, reducción del estrés y mayor fuerza y energía que les brinda el ejercicio, y quizás comiencen a acercarse a él sin el empujón de sus padres </a:t>
            </a:r>
            <a:r>
              <a:rPr lang="es-EC" sz="2800" b="1" dirty="0" smtClean="0"/>
              <a:t>y/o </a:t>
            </a:r>
            <a:r>
              <a:rPr lang="es-EC" sz="2800" b="1" dirty="0"/>
              <a:t>profesores.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902513"/>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548680"/>
            <a:ext cx="4572000" cy="830997"/>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a:r>
              <a:rPr lang="es-ES" sz="2400" b="1" dirty="0" smtClean="0">
                <a:solidFill>
                  <a:prstClr val="white"/>
                </a:solidFill>
              </a:rPr>
              <a:t>CAPITULO II</a:t>
            </a:r>
            <a:endParaRPr lang="es-ES" sz="2400" b="1" dirty="0">
              <a:solidFill>
                <a:prstClr val="white"/>
              </a:solidFill>
            </a:endParaRPr>
          </a:p>
          <a:p>
            <a:pPr algn="ctr"/>
            <a:r>
              <a:rPr lang="es-ES" sz="2400" b="1" dirty="0" smtClean="0">
                <a:solidFill>
                  <a:prstClr val="white"/>
                </a:solidFill>
              </a:rPr>
              <a:t> DEPORTE </a:t>
            </a:r>
            <a:endParaRPr lang="es-ES" sz="2400" b="1" dirty="0">
              <a:solidFill>
                <a:prstClr val="white"/>
              </a:solidFill>
            </a:endParaRPr>
          </a:p>
        </p:txBody>
      </p:sp>
      <p:sp>
        <p:nvSpPr>
          <p:cNvPr id="3" name="2 Rectángulo"/>
          <p:cNvSpPr/>
          <p:nvPr/>
        </p:nvSpPr>
        <p:spPr>
          <a:xfrm>
            <a:off x="378119" y="1775713"/>
            <a:ext cx="8352928" cy="489364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sz="2400" b="1" dirty="0" smtClean="0"/>
              <a:t>Castejón </a:t>
            </a:r>
            <a:r>
              <a:rPr lang="es-ES" sz="2400" b="1" dirty="0"/>
              <a:t>(2001: 17), aporta una </a:t>
            </a:r>
            <a:r>
              <a:rPr lang="es-ES" sz="2400" b="1" dirty="0" smtClean="0"/>
              <a:t>definición </a:t>
            </a:r>
            <a:r>
              <a:rPr lang="es-ES" sz="2400" b="1" dirty="0"/>
              <a:t>del deporte bastante amplia en la que tiene cabida cualquier disciplina deportiva: </a:t>
            </a:r>
            <a:endParaRPr lang="es-ES" sz="2400" b="1" dirty="0" smtClean="0"/>
          </a:p>
          <a:p>
            <a:pPr algn="just"/>
            <a:endParaRPr lang="es-ES" sz="2400" b="1" dirty="0"/>
          </a:p>
          <a:p>
            <a:pPr algn="just"/>
            <a:r>
              <a:rPr lang="es-ES" sz="2400" b="1" dirty="0" smtClean="0"/>
              <a:t>“Actividad donde </a:t>
            </a:r>
            <a:r>
              <a:rPr lang="es-ES" sz="2400" b="1" dirty="0"/>
              <a:t>la persona elabora y manifiesta un conjunto de movimientos o un control voluntario de los movimientos, aprovechando sus características individuales y/o en cooperación con </a:t>
            </a:r>
            <a:r>
              <a:rPr lang="es-ES" sz="2400" b="1" dirty="0" smtClean="0"/>
              <a:t>otro/s</a:t>
            </a:r>
            <a:r>
              <a:rPr lang="es-ES" sz="2400" b="1" dirty="0"/>
              <a:t>, de manera que pueda competir consigo mismo, con el medio o contra </a:t>
            </a:r>
            <a:r>
              <a:rPr lang="es-ES" sz="2400" b="1" dirty="0" smtClean="0"/>
              <a:t>otro/s </a:t>
            </a:r>
            <a:r>
              <a:rPr lang="es-ES" sz="2400" b="1" dirty="0"/>
              <a:t>tratando de superar sus propios límites, asumiendo que existen unas normas que deben respetarse en todo momento y que también, en determinadas circunstancias, puede valerse de algún tipo de material para practicarlo</a:t>
            </a:r>
            <a:r>
              <a:rPr lang="es-ES" sz="2400" b="1" dirty="0" smtClean="0"/>
              <a:t>”</a:t>
            </a:r>
            <a:r>
              <a:rPr lang="es-ES_tradnl" sz="2400" b="1" dirty="0" smtClean="0"/>
              <a:t>. </a:t>
            </a:r>
            <a:endParaRPr lang="es-EC" sz="24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74436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11 Diagrama"/>
          <p:cNvGraphicFramePr/>
          <p:nvPr>
            <p:extLst>
              <p:ext uri="{D42A27DB-BD31-4B8C-83A1-F6EECF244321}">
                <p14:modId xmlns:p14="http://schemas.microsoft.com/office/powerpoint/2010/main" val="3212051079"/>
              </p:ext>
            </p:extLst>
          </p:nvPr>
        </p:nvGraphicFramePr>
        <p:xfrm>
          <a:off x="-9859" y="548680"/>
          <a:ext cx="9144000"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4741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548680"/>
            <a:ext cx="4572000" cy="830997"/>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a:r>
              <a:rPr lang="es-ES" sz="2400" b="1" dirty="0" smtClean="0">
                <a:solidFill>
                  <a:prstClr val="white"/>
                </a:solidFill>
              </a:rPr>
              <a:t>CAPITULO III</a:t>
            </a:r>
            <a:endParaRPr lang="es-ES" sz="2400" b="1" dirty="0">
              <a:solidFill>
                <a:prstClr val="white"/>
              </a:solidFill>
            </a:endParaRPr>
          </a:p>
          <a:p>
            <a:pPr algn="ctr"/>
            <a:r>
              <a:rPr lang="es-ES" sz="2400" b="1" dirty="0" smtClean="0">
                <a:solidFill>
                  <a:prstClr val="white"/>
                </a:solidFill>
              </a:rPr>
              <a:t> ÍNDICE DE MASA CORPORAL </a:t>
            </a:r>
            <a:endParaRPr lang="es-ES" sz="2400" b="1" dirty="0">
              <a:solidFill>
                <a:prstClr val="white"/>
              </a:solidFill>
            </a:endParaRPr>
          </a:p>
        </p:txBody>
      </p:sp>
      <p:sp>
        <p:nvSpPr>
          <p:cNvPr id="5" name="4 Rectángulo"/>
          <p:cNvSpPr/>
          <p:nvPr/>
        </p:nvSpPr>
        <p:spPr>
          <a:xfrm>
            <a:off x="395536" y="1606148"/>
            <a:ext cx="8352928"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s-ES" sz="2400" b="1" dirty="0"/>
              <a:t>El Índice de masa corporal (IMC), o </a:t>
            </a:r>
            <a:r>
              <a:rPr lang="es-ES" sz="2400" b="1" dirty="0" err="1"/>
              <a:t>Body</a:t>
            </a:r>
            <a:r>
              <a:rPr lang="es-ES" sz="2400" b="1" dirty="0"/>
              <a:t> </a:t>
            </a:r>
            <a:r>
              <a:rPr lang="es-ES" sz="2400" b="1" dirty="0" err="1"/>
              <a:t>Mass</a:t>
            </a:r>
            <a:r>
              <a:rPr lang="es-ES" sz="2400" b="1" dirty="0"/>
              <a:t> Índex en inglés (BMI) estima el peso ideal de una persona en función de su tamaño y </a:t>
            </a:r>
            <a:r>
              <a:rPr lang="es-ES" sz="2400" b="1" dirty="0" smtClean="0"/>
              <a:t>peso.</a:t>
            </a:r>
          </a:p>
          <a:p>
            <a:pPr algn="just"/>
            <a:r>
              <a:rPr lang="es-ES" sz="2400" b="1" dirty="0" smtClean="0"/>
              <a:t>Al </a:t>
            </a:r>
            <a:r>
              <a:rPr lang="es-ES" sz="2400" b="1" dirty="0"/>
              <a:t>IMC también se le llama índice de </a:t>
            </a:r>
            <a:r>
              <a:rPr lang="es-ES" sz="2400" b="1" dirty="0" err="1"/>
              <a:t>Quételet</a:t>
            </a:r>
            <a:r>
              <a:rPr lang="es-ES" sz="2400" b="1" dirty="0"/>
              <a:t> (inventado por el científico belga Jacques </a:t>
            </a:r>
            <a:r>
              <a:rPr lang="es-ES" sz="2400" b="1" dirty="0" err="1"/>
              <a:t>Quételet</a:t>
            </a:r>
            <a:r>
              <a:rPr lang="es-ES" sz="2400" b="1" dirty="0"/>
              <a:t>, 1796-1874), la Organización Mundial de la Salud (OMS) ha definido este índice de masa corporal como el estándar para la evaluación de los riesgos asociados con el exceso de </a:t>
            </a:r>
            <a:r>
              <a:rPr lang="es-ES" sz="2400" b="1" dirty="0" smtClean="0"/>
              <a:t>peso.</a:t>
            </a:r>
            <a:endParaRPr lang="es-EC" sz="24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Tabla"/>
          <p:cNvGraphicFramePr>
            <a:graphicFrameLocks noGrp="1"/>
          </p:cNvGraphicFramePr>
          <p:nvPr>
            <p:extLst>
              <p:ext uri="{D42A27DB-BD31-4B8C-83A1-F6EECF244321}">
                <p14:modId xmlns:p14="http://schemas.microsoft.com/office/powerpoint/2010/main" val="3428168082"/>
              </p:ext>
            </p:extLst>
          </p:nvPr>
        </p:nvGraphicFramePr>
        <p:xfrm>
          <a:off x="2544344" y="4846280"/>
          <a:ext cx="3960440" cy="1463040"/>
        </p:xfrm>
        <a:graphic>
          <a:graphicData uri="http://schemas.openxmlformats.org/drawingml/2006/table">
            <a:tbl>
              <a:tblPr/>
              <a:tblGrid>
                <a:gridCol w="3960440"/>
              </a:tblGrid>
              <a:tr h="1376675">
                <a:tc>
                  <a:txBody>
                    <a:bodyPr/>
                    <a:lstStyle/>
                    <a:p>
                      <a:pPr>
                        <a:lnSpc>
                          <a:spcPct val="200000"/>
                        </a:lnSpc>
                        <a:spcAft>
                          <a:spcPts val="0"/>
                        </a:spcAft>
                      </a:pPr>
                      <a:r>
                        <a:rPr lang="es-ES" sz="1600" b="1" dirty="0">
                          <a:solidFill>
                            <a:schemeClr val="tx1"/>
                          </a:solidFill>
                          <a:effectLst/>
                          <a:latin typeface="Arial"/>
                          <a:ea typeface="Times New Roman"/>
                          <a:cs typeface="Times New Roman"/>
                        </a:rPr>
                        <a:t>                          Peso en kilos</a:t>
                      </a:r>
                      <a:endParaRPr lang="es-EC" sz="1600" b="1" dirty="0">
                        <a:solidFill>
                          <a:schemeClr val="tx1"/>
                        </a:solidFill>
                        <a:effectLst/>
                        <a:latin typeface="Times New Roman"/>
                        <a:ea typeface="Times New Roman"/>
                        <a:cs typeface="Times New Roman"/>
                      </a:endParaRPr>
                    </a:p>
                    <a:p>
                      <a:pPr>
                        <a:lnSpc>
                          <a:spcPct val="200000"/>
                        </a:lnSpc>
                        <a:spcAft>
                          <a:spcPts val="0"/>
                        </a:spcAft>
                      </a:pPr>
                      <a:r>
                        <a:rPr lang="es-ES" sz="1600" b="1" dirty="0">
                          <a:solidFill>
                            <a:schemeClr val="tx1"/>
                          </a:solidFill>
                          <a:effectLst/>
                          <a:latin typeface="Arial"/>
                          <a:ea typeface="Times New Roman"/>
                          <a:cs typeface="Times New Roman"/>
                        </a:rPr>
                        <a:t>IMC = --------------------------------------------                         </a:t>
                      </a:r>
                      <a:endParaRPr lang="es-EC" sz="1600" b="1" dirty="0">
                        <a:solidFill>
                          <a:schemeClr val="tx1"/>
                        </a:solidFill>
                        <a:effectLst/>
                        <a:latin typeface="Times New Roman"/>
                        <a:ea typeface="Times New Roman"/>
                        <a:cs typeface="Times New Roman"/>
                      </a:endParaRPr>
                    </a:p>
                    <a:p>
                      <a:pPr>
                        <a:lnSpc>
                          <a:spcPct val="200000"/>
                        </a:lnSpc>
                        <a:spcAft>
                          <a:spcPts val="0"/>
                        </a:spcAft>
                      </a:pPr>
                      <a:r>
                        <a:rPr lang="es-ES" sz="1600" b="1" dirty="0">
                          <a:solidFill>
                            <a:schemeClr val="tx1"/>
                          </a:solidFill>
                          <a:effectLst/>
                          <a:latin typeface="Arial"/>
                          <a:ea typeface="Times New Roman"/>
                          <a:cs typeface="Times New Roman"/>
                        </a:rPr>
                        <a:t>            Altura en metros  al cuadrado</a:t>
                      </a:r>
                      <a:endParaRPr lang="es-EC" sz="1600" b="1" dirty="0">
                        <a:solidFill>
                          <a:schemeClr val="tx1"/>
                        </a:solidFill>
                        <a:effectLst/>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312096" y="6453336"/>
            <a:ext cx="5124000" cy="307777"/>
          </a:xfrm>
          <a:prstGeom prst="rect">
            <a:avLst/>
          </a:prstGeom>
        </p:spPr>
        <p:txBody>
          <a:bodyPr wrap="square">
            <a:spAutoFit/>
          </a:bodyPr>
          <a:lstStyle/>
          <a:p>
            <a:pPr algn="just"/>
            <a:r>
              <a:rPr lang="es-ES" sz="1400" b="1" dirty="0" smtClean="0"/>
              <a:t>* http</a:t>
            </a:r>
            <a:r>
              <a:rPr lang="es-ES" sz="1400" b="1" dirty="0"/>
              <a:t>://html.rincondelvago.com/indice-de-masa-corporal.html</a:t>
            </a:r>
            <a:endParaRPr lang="es-EC" sz="1400" b="1" dirty="0"/>
          </a:p>
        </p:txBody>
      </p:sp>
    </p:spTree>
    <p:extLst>
      <p:ext uri="{BB962C8B-B14F-4D97-AF65-F5344CB8AC3E}">
        <p14:creationId xmlns:p14="http://schemas.microsoft.com/office/powerpoint/2010/main" val="1868886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67544" y="1700808"/>
            <a:ext cx="8229600" cy="1944216"/>
          </a:xfrm>
          <a:prstGeom prst="rect">
            <a:avLst/>
          </a:prstGeom>
        </p:spPr>
        <p:style>
          <a:lnRef idx="1">
            <a:schemeClr val="accent3"/>
          </a:lnRef>
          <a:fillRef idx="3">
            <a:schemeClr val="accent3"/>
          </a:fillRef>
          <a:effectRef idx="2">
            <a:schemeClr val="accent3"/>
          </a:effectRef>
          <a:fontRef idx="minor">
            <a:schemeClr val="lt1"/>
          </a:fontRef>
        </p:style>
        <p:txBody>
          <a:bodyPr vert="horz" lIns="0" tIns="9144" rIns="0" bIns="9144" anchor="b">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just"/>
            <a:r>
              <a:rPr lang="es-EC" sz="2400" dirty="0" smtClean="0">
                <a:solidFill>
                  <a:schemeClr val="bg1"/>
                </a:solidFill>
                <a:effectLst/>
                <a:latin typeface="Arial" pitchFamily="34" charset="0"/>
                <a:cs typeface="Arial" pitchFamily="34" charset="0"/>
              </a:rPr>
              <a:t>"</a:t>
            </a:r>
            <a:r>
              <a:rPr lang="es-ES_tradnl" sz="2400" dirty="0" smtClean="0">
                <a:solidFill>
                  <a:schemeClr val="bg1"/>
                </a:solidFill>
                <a:effectLst/>
                <a:latin typeface="Arial" pitchFamily="34" charset="0"/>
                <a:ea typeface="Times New Roman"/>
                <a:cs typeface="Arial" pitchFamily="34" charset="0"/>
              </a:rPr>
              <a:t>INCIDENCIA DE LA ACTIVIDAD FÍSICA Y EL DEPORTE EN EL ÍNDICE DE MASA CORPORAL DE LOS CADETES COMPRENDIDOS ENTRE 14 A 17 AÑOS DEL COMIL-9 EUGENIO ESPEJO DURANTE EL PRIMER TRIMESTRE DEL AÑO LECTIVO 2006-2007.</a:t>
            </a:r>
            <a:r>
              <a:rPr lang="es-EC" sz="2400" dirty="0" smtClean="0">
                <a:solidFill>
                  <a:schemeClr val="bg1"/>
                </a:solidFill>
                <a:effectLst/>
                <a:latin typeface="Arial" pitchFamily="34" charset="0"/>
                <a:cs typeface="Arial" pitchFamily="34" charset="0"/>
              </a:rPr>
              <a:t>"</a:t>
            </a:r>
            <a:r>
              <a:rPr lang="es-EC" sz="2400" dirty="0" smtClean="0">
                <a:solidFill>
                  <a:schemeClr val="bg1"/>
                </a:solidFill>
                <a:effectLst/>
              </a:rPr>
              <a:t> </a:t>
            </a:r>
            <a:endParaRPr lang="es-ES" sz="2400" dirty="0">
              <a:solidFill>
                <a:schemeClr val="bg1"/>
              </a:solidFill>
              <a:effectLst/>
            </a:endParaRPr>
          </a:p>
        </p:txBody>
      </p:sp>
      <p:sp>
        <p:nvSpPr>
          <p:cNvPr id="8" name="Rectangle 3"/>
          <p:cNvSpPr txBox="1">
            <a:spLocks noChangeArrowheads="1"/>
          </p:cNvSpPr>
          <p:nvPr/>
        </p:nvSpPr>
        <p:spPr bwMode="auto">
          <a:xfrm>
            <a:off x="2980470" y="4474760"/>
            <a:ext cx="3203748" cy="1834560"/>
          </a:xfrm>
          <a:prstGeom prst="rect">
            <a:avLst/>
          </a:prstGeom>
          <a:solidFill>
            <a:srgbClr val="00B050">
              <a:alpha val="46000"/>
            </a:srgbClr>
          </a:solidFill>
          <a:ln>
            <a:noFill/>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r>
              <a:rPr lang="es-EC" sz="2000" b="1" dirty="0" smtClean="0">
                <a:solidFill>
                  <a:schemeClr val="tx1">
                    <a:lumMod val="95000"/>
                  </a:schemeClr>
                </a:solidFill>
                <a:latin typeface="Arial Narrow" pitchFamily="34" charset="0"/>
              </a:rPr>
              <a:t>Director	</a:t>
            </a:r>
          </a:p>
          <a:p>
            <a:pPr eaLnBrk="1" hangingPunct="1"/>
            <a:r>
              <a:rPr lang="es-EC" sz="2000" dirty="0" smtClean="0">
                <a:solidFill>
                  <a:schemeClr val="tx1">
                    <a:lumMod val="95000"/>
                  </a:schemeClr>
                </a:solidFill>
                <a:latin typeface="Arial Narrow" pitchFamily="34" charset="0"/>
              </a:rPr>
              <a:t>Dr. Enrique Chávez </a:t>
            </a:r>
          </a:p>
          <a:p>
            <a:pPr eaLnBrk="1" hangingPunct="1"/>
            <a:r>
              <a:rPr lang="es-EC" sz="2000" b="1" dirty="0" smtClean="0">
                <a:solidFill>
                  <a:schemeClr val="tx1">
                    <a:lumMod val="95000"/>
                  </a:schemeClr>
                </a:solidFill>
                <a:latin typeface="Arial Narrow" pitchFamily="34" charset="0"/>
              </a:rPr>
              <a:t>Codirector</a:t>
            </a:r>
          </a:p>
          <a:p>
            <a:pPr eaLnBrk="1" hangingPunct="1"/>
            <a:r>
              <a:rPr lang="es-EC" sz="2000" dirty="0">
                <a:solidFill>
                  <a:schemeClr val="tx1">
                    <a:lumMod val="95000"/>
                  </a:schemeClr>
                </a:solidFill>
                <a:latin typeface="Arial Narrow" pitchFamily="34" charset="0"/>
                <a:cs typeface="Arial" charset="0"/>
              </a:rPr>
              <a:t>M.sc</a:t>
            </a:r>
            <a:r>
              <a:rPr lang="es-EC" sz="2000" dirty="0" smtClean="0">
                <a:solidFill>
                  <a:schemeClr val="tx1">
                    <a:lumMod val="95000"/>
                  </a:schemeClr>
                </a:solidFill>
                <a:latin typeface="Arial Narrow" pitchFamily="34" charset="0"/>
                <a:cs typeface="Arial" charset="0"/>
              </a:rPr>
              <a:t>. Mario Vaca </a:t>
            </a:r>
            <a:endParaRPr lang="es-EC" sz="2000" dirty="0" smtClean="0">
              <a:solidFill>
                <a:schemeClr val="tx1">
                  <a:lumMod val="95000"/>
                </a:schemeClr>
              </a:solidFill>
              <a:latin typeface="Arial Narrow" pitchFamily="34" charset="0"/>
            </a:endParaRPr>
          </a:p>
          <a:p>
            <a:pPr algn="l" eaLnBrk="1" hangingPunct="1"/>
            <a:endParaRPr lang="es-EC" sz="2000" dirty="0" smtClean="0">
              <a:solidFill>
                <a:schemeClr val="tx1">
                  <a:lumMod val="95000"/>
                </a:schemeClr>
              </a:solidFill>
              <a:latin typeface="Arial Narrow"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314500"/>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2318566" y="655821"/>
            <a:ext cx="4812638" cy="646331"/>
          </a:xfrm>
          <a:prstGeom prst="rect">
            <a:avLst/>
          </a:prstGeom>
          <a:solidFill>
            <a:schemeClr val="bg2"/>
          </a:solidFill>
        </p:spPr>
        <p:txBody>
          <a:bodyPr wrap="square">
            <a:spAutoFit/>
          </a:bodyPr>
          <a:lstStyle/>
          <a:p>
            <a:pPr algn="just"/>
            <a:r>
              <a:rPr lang="es-EC" b="1" dirty="0"/>
              <a:t>Clasificación internacional de IMC por OMS (Organización Mundial de la Salud</a:t>
            </a:r>
            <a:r>
              <a:rPr lang="es-EC" b="1" dirty="0" smtClean="0"/>
              <a:t>)</a:t>
            </a:r>
            <a:endParaRPr lang="es-EC" dirty="0"/>
          </a:p>
        </p:txBody>
      </p:sp>
      <p:sp>
        <p:nvSpPr>
          <p:cNvPr id="5" name="4 Rectángulo"/>
          <p:cNvSpPr/>
          <p:nvPr/>
        </p:nvSpPr>
        <p:spPr>
          <a:xfrm>
            <a:off x="312096" y="6453336"/>
            <a:ext cx="5988096" cy="307777"/>
          </a:xfrm>
          <a:prstGeom prst="rect">
            <a:avLst/>
          </a:prstGeom>
        </p:spPr>
        <p:txBody>
          <a:bodyPr wrap="square">
            <a:spAutoFit/>
          </a:bodyPr>
          <a:lstStyle/>
          <a:p>
            <a:pPr algn="just"/>
            <a:r>
              <a:rPr lang="es-ES" sz="1400" b="1" dirty="0" smtClean="0"/>
              <a:t>Referencia de  la WHO (ORGANIZACIÓN MUNDIAL DE LA SALUD) 2007 </a:t>
            </a:r>
            <a:endParaRPr lang="es-EC" sz="1400" b="1" dirty="0"/>
          </a:p>
        </p:txBody>
      </p:sp>
      <p:graphicFrame>
        <p:nvGraphicFramePr>
          <p:cNvPr id="4" name="3 Tabla"/>
          <p:cNvGraphicFramePr>
            <a:graphicFrameLocks noGrp="1"/>
          </p:cNvGraphicFramePr>
          <p:nvPr>
            <p:extLst>
              <p:ext uri="{D42A27DB-BD31-4B8C-83A1-F6EECF244321}">
                <p14:modId xmlns:p14="http://schemas.microsoft.com/office/powerpoint/2010/main" val="86905773"/>
              </p:ext>
            </p:extLst>
          </p:nvPr>
        </p:nvGraphicFramePr>
        <p:xfrm>
          <a:off x="2771800" y="2060848"/>
          <a:ext cx="3816424" cy="2664294"/>
        </p:xfrm>
        <a:graphic>
          <a:graphicData uri="http://schemas.openxmlformats.org/drawingml/2006/table">
            <a:tbl>
              <a:tblPr firstRow="1" firstCol="1" bandRow="1">
                <a:tableStyleId>{5C22544A-7EE6-4342-B048-85BDC9FD1C3A}</a:tableStyleId>
              </a:tblPr>
              <a:tblGrid>
                <a:gridCol w="2209717"/>
                <a:gridCol w="1606707"/>
              </a:tblGrid>
              <a:tr h="444049">
                <a:tc>
                  <a:txBody>
                    <a:bodyPr/>
                    <a:lstStyle/>
                    <a:p>
                      <a:pPr algn="ctr">
                        <a:lnSpc>
                          <a:spcPct val="115000"/>
                        </a:lnSpc>
                        <a:spcAft>
                          <a:spcPts val="0"/>
                        </a:spcAft>
                      </a:pPr>
                      <a:r>
                        <a:rPr lang="es-EC" sz="1600" b="1">
                          <a:effectLst/>
                        </a:rPr>
                        <a:t>Infra peso</a:t>
                      </a:r>
                      <a:endParaRPr lang="es-EC" sz="1600" b="1">
                        <a:effectLst/>
                        <a:latin typeface="Times New Roman"/>
                        <a:ea typeface="Times New Roman"/>
                        <a:cs typeface="Times New Roman"/>
                      </a:endParaRPr>
                    </a:p>
                  </a:txBody>
                  <a:tcPr marL="9525" marR="9525" marT="9525" marB="9525" anchor="ctr"/>
                </a:tc>
                <a:tc>
                  <a:txBody>
                    <a:bodyPr/>
                    <a:lstStyle/>
                    <a:p>
                      <a:pPr algn="ctr">
                        <a:lnSpc>
                          <a:spcPct val="115000"/>
                        </a:lnSpc>
                        <a:spcAft>
                          <a:spcPts val="0"/>
                        </a:spcAft>
                      </a:pPr>
                      <a:r>
                        <a:rPr lang="es-EC" sz="1600" b="1">
                          <a:effectLst/>
                        </a:rPr>
                        <a:t>&lt;18.5</a:t>
                      </a:r>
                      <a:endParaRPr lang="es-EC" sz="1600" b="1">
                        <a:effectLst/>
                        <a:latin typeface="Times New Roman"/>
                        <a:ea typeface="Times New Roman"/>
                        <a:cs typeface="Times New Roman"/>
                      </a:endParaRPr>
                    </a:p>
                  </a:txBody>
                  <a:tcPr marL="9525" marR="9525" marT="9525" marB="9525" anchor="ctr"/>
                </a:tc>
              </a:tr>
              <a:tr h="444049">
                <a:tc>
                  <a:txBody>
                    <a:bodyPr/>
                    <a:lstStyle/>
                    <a:p>
                      <a:pPr algn="ctr">
                        <a:lnSpc>
                          <a:spcPct val="115000"/>
                        </a:lnSpc>
                        <a:spcAft>
                          <a:spcPts val="0"/>
                        </a:spcAft>
                      </a:pPr>
                      <a:r>
                        <a:rPr lang="es-EC" sz="1600" b="1">
                          <a:effectLst/>
                        </a:rPr>
                        <a:t>Normal</a:t>
                      </a:r>
                      <a:endParaRPr lang="es-EC" sz="1600" b="1">
                        <a:effectLst/>
                        <a:latin typeface="Times New Roman"/>
                        <a:ea typeface="Times New Roman"/>
                        <a:cs typeface="Times New Roman"/>
                      </a:endParaRPr>
                    </a:p>
                  </a:txBody>
                  <a:tcPr marL="9525" marR="9525" marT="9525" marB="9525" anchor="ctr"/>
                </a:tc>
                <a:tc>
                  <a:txBody>
                    <a:bodyPr/>
                    <a:lstStyle/>
                    <a:p>
                      <a:pPr algn="ctr">
                        <a:lnSpc>
                          <a:spcPct val="115000"/>
                        </a:lnSpc>
                        <a:spcAft>
                          <a:spcPts val="0"/>
                        </a:spcAft>
                      </a:pPr>
                      <a:r>
                        <a:rPr lang="es-EC" sz="1600" b="1">
                          <a:effectLst/>
                        </a:rPr>
                        <a:t>18.5-24.9</a:t>
                      </a:r>
                      <a:endParaRPr lang="es-EC" sz="1600" b="1">
                        <a:effectLst/>
                        <a:latin typeface="Times New Roman"/>
                        <a:ea typeface="Times New Roman"/>
                        <a:cs typeface="Times New Roman"/>
                      </a:endParaRPr>
                    </a:p>
                  </a:txBody>
                  <a:tcPr marL="9525" marR="9525" marT="9525" marB="9525" anchor="ctr"/>
                </a:tc>
              </a:tr>
              <a:tr h="444049">
                <a:tc>
                  <a:txBody>
                    <a:bodyPr/>
                    <a:lstStyle/>
                    <a:p>
                      <a:pPr algn="ctr">
                        <a:lnSpc>
                          <a:spcPct val="115000"/>
                        </a:lnSpc>
                        <a:spcAft>
                          <a:spcPts val="0"/>
                        </a:spcAft>
                      </a:pPr>
                      <a:r>
                        <a:rPr lang="es-EC" sz="1600" b="1">
                          <a:effectLst/>
                        </a:rPr>
                        <a:t>Sobrepeso</a:t>
                      </a:r>
                      <a:endParaRPr lang="es-EC" sz="1600" b="1">
                        <a:effectLst/>
                        <a:latin typeface="Times New Roman"/>
                        <a:ea typeface="Times New Roman"/>
                        <a:cs typeface="Times New Roman"/>
                      </a:endParaRPr>
                    </a:p>
                  </a:txBody>
                  <a:tcPr marL="9525" marR="9525" marT="9525" marB="9525" anchor="ctr"/>
                </a:tc>
                <a:tc>
                  <a:txBody>
                    <a:bodyPr/>
                    <a:lstStyle/>
                    <a:p>
                      <a:pPr algn="ctr">
                        <a:lnSpc>
                          <a:spcPct val="115000"/>
                        </a:lnSpc>
                        <a:spcAft>
                          <a:spcPts val="0"/>
                        </a:spcAft>
                      </a:pPr>
                      <a:r>
                        <a:rPr lang="es-EC" sz="1600" b="1">
                          <a:effectLst/>
                        </a:rPr>
                        <a:t>&gt;25</a:t>
                      </a:r>
                      <a:endParaRPr lang="es-EC" sz="1600" b="1">
                        <a:effectLst/>
                        <a:latin typeface="Times New Roman"/>
                        <a:ea typeface="Times New Roman"/>
                        <a:cs typeface="Times New Roman"/>
                      </a:endParaRPr>
                    </a:p>
                  </a:txBody>
                  <a:tcPr marL="9525" marR="9525" marT="9525" marB="9525" anchor="ctr"/>
                </a:tc>
              </a:tr>
              <a:tr h="444049">
                <a:tc>
                  <a:txBody>
                    <a:bodyPr/>
                    <a:lstStyle/>
                    <a:p>
                      <a:pPr algn="ctr">
                        <a:lnSpc>
                          <a:spcPct val="115000"/>
                        </a:lnSpc>
                        <a:spcAft>
                          <a:spcPts val="0"/>
                        </a:spcAft>
                      </a:pPr>
                      <a:r>
                        <a:rPr lang="es-EC" sz="1600" b="1">
                          <a:effectLst/>
                        </a:rPr>
                        <a:t>Obeso tipo1</a:t>
                      </a:r>
                      <a:endParaRPr lang="es-EC" sz="1600" b="1">
                        <a:effectLst/>
                        <a:latin typeface="Times New Roman"/>
                        <a:ea typeface="Times New Roman"/>
                        <a:cs typeface="Times New Roman"/>
                      </a:endParaRPr>
                    </a:p>
                  </a:txBody>
                  <a:tcPr marL="9525" marR="9525" marT="9525" marB="9525" anchor="ctr"/>
                </a:tc>
                <a:tc>
                  <a:txBody>
                    <a:bodyPr/>
                    <a:lstStyle/>
                    <a:p>
                      <a:pPr algn="ctr">
                        <a:lnSpc>
                          <a:spcPct val="115000"/>
                        </a:lnSpc>
                        <a:spcAft>
                          <a:spcPts val="0"/>
                        </a:spcAft>
                      </a:pPr>
                      <a:r>
                        <a:rPr lang="es-EC" sz="1600" b="1">
                          <a:effectLst/>
                        </a:rPr>
                        <a:t>30-34.9</a:t>
                      </a:r>
                      <a:endParaRPr lang="es-EC" sz="1600" b="1">
                        <a:effectLst/>
                        <a:latin typeface="Times New Roman"/>
                        <a:ea typeface="Times New Roman"/>
                        <a:cs typeface="Times New Roman"/>
                      </a:endParaRPr>
                    </a:p>
                  </a:txBody>
                  <a:tcPr marL="9525" marR="9525" marT="9525" marB="9525" anchor="ctr"/>
                </a:tc>
              </a:tr>
              <a:tr h="444049">
                <a:tc>
                  <a:txBody>
                    <a:bodyPr/>
                    <a:lstStyle/>
                    <a:p>
                      <a:pPr algn="ctr">
                        <a:lnSpc>
                          <a:spcPct val="115000"/>
                        </a:lnSpc>
                        <a:spcAft>
                          <a:spcPts val="0"/>
                        </a:spcAft>
                      </a:pPr>
                      <a:r>
                        <a:rPr lang="es-EC" sz="1600" b="1">
                          <a:effectLst/>
                        </a:rPr>
                        <a:t>Obeso tipo 2</a:t>
                      </a:r>
                      <a:endParaRPr lang="es-EC" sz="1600" b="1">
                        <a:effectLst/>
                        <a:latin typeface="Times New Roman"/>
                        <a:ea typeface="Times New Roman"/>
                        <a:cs typeface="Times New Roman"/>
                      </a:endParaRPr>
                    </a:p>
                  </a:txBody>
                  <a:tcPr marL="9525" marR="9525" marT="9525" marB="9525" anchor="ctr"/>
                </a:tc>
                <a:tc>
                  <a:txBody>
                    <a:bodyPr/>
                    <a:lstStyle/>
                    <a:p>
                      <a:pPr algn="ctr">
                        <a:lnSpc>
                          <a:spcPct val="115000"/>
                        </a:lnSpc>
                        <a:spcAft>
                          <a:spcPts val="0"/>
                        </a:spcAft>
                      </a:pPr>
                      <a:r>
                        <a:rPr lang="es-EC" sz="1600" b="1">
                          <a:effectLst/>
                        </a:rPr>
                        <a:t>35-39.9</a:t>
                      </a:r>
                      <a:endParaRPr lang="es-EC" sz="1600" b="1">
                        <a:effectLst/>
                        <a:latin typeface="Times New Roman"/>
                        <a:ea typeface="Times New Roman"/>
                        <a:cs typeface="Times New Roman"/>
                      </a:endParaRPr>
                    </a:p>
                  </a:txBody>
                  <a:tcPr marL="9525" marR="9525" marT="9525" marB="9525" anchor="ctr"/>
                </a:tc>
              </a:tr>
              <a:tr h="444049">
                <a:tc>
                  <a:txBody>
                    <a:bodyPr/>
                    <a:lstStyle/>
                    <a:p>
                      <a:pPr algn="ctr">
                        <a:lnSpc>
                          <a:spcPct val="115000"/>
                        </a:lnSpc>
                        <a:spcAft>
                          <a:spcPts val="0"/>
                        </a:spcAft>
                      </a:pPr>
                      <a:r>
                        <a:rPr lang="es-EC" sz="1600" b="1">
                          <a:effectLst/>
                        </a:rPr>
                        <a:t>Obeso tipo 3</a:t>
                      </a:r>
                      <a:endParaRPr lang="es-EC" sz="1600" b="1">
                        <a:effectLst/>
                        <a:latin typeface="Times New Roman"/>
                        <a:ea typeface="Times New Roman"/>
                        <a:cs typeface="Times New Roman"/>
                      </a:endParaRPr>
                    </a:p>
                  </a:txBody>
                  <a:tcPr marL="9525" marR="9525" marT="9525" marB="9525" anchor="ctr"/>
                </a:tc>
                <a:tc>
                  <a:txBody>
                    <a:bodyPr/>
                    <a:lstStyle/>
                    <a:p>
                      <a:pPr algn="ctr">
                        <a:lnSpc>
                          <a:spcPct val="115000"/>
                        </a:lnSpc>
                        <a:spcAft>
                          <a:spcPts val="0"/>
                        </a:spcAft>
                      </a:pPr>
                      <a:r>
                        <a:rPr lang="es-EC" sz="1600" b="1" dirty="0">
                          <a:effectLst/>
                        </a:rPr>
                        <a:t>&gt;40</a:t>
                      </a:r>
                      <a:endParaRPr lang="es-EC" sz="1600" b="1" dirty="0">
                        <a:effectLst/>
                        <a:latin typeface="Times New Roman"/>
                        <a:ea typeface="Times New Roman"/>
                        <a:cs typeface="Times New Roman"/>
                      </a:endParaRPr>
                    </a:p>
                  </a:txBody>
                  <a:tcPr marL="9525" marR="9525" marT="9525" marB="9525" anchor="ctr"/>
                </a:tc>
              </a:tr>
            </a:tbl>
          </a:graphicData>
        </a:graphic>
      </p:graphicFrame>
      <p:sp>
        <p:nvSpPr>
          <p:cNvPr id="7" name="6 Rectángulo"/>
          <p:cNvSpPr/>
          <p:nvPr/>
        </p:nvSpPr>
        <p:spPr>
          <a:xfrm>
            <a:off x="2286000" y="4869160"/>
            <a:ext cx="4572000" cy="923330"/>
          </a:xfrm>
          <a:prstGeom prst="rect">
            <a:avLst/>
          </a:prstGeom>
        </p:spPr>
        <p:txBody>
          <a:bodyPr>
            <a:spAutoFit/>
          </a:bodyPr>
          <a:lstStyle/>
          <a:p>
            <a:r>
              <a:rPr lang="es-EC" b="1" dirty="0"/>
              <a:t>Estos valores son independientes de la edad y son para ambos sexos (Colado Sánchez, 2004).</a:t>
            </a:r>
          </a:p>
        </p:txBody>
      </p:sp>
    </p:spTree>
    <p:extLst>
      <p:ext uri="{BB962C8B-B14F-4D97-AF65-F5344CB8AC3E}">
        <p14:creationId xmlns:p14="http://schemas.microsoft.com/office/powerpoint/2010/main" val="49473929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691680" y="365755"/>
            <a:ext cx="6192688" cy="830997"/>
          </a:xfrm>
          <a:prstGeom prst="rect">
            <a:avLst/>
          </a:prstGeom>
          <a:solidFill>
            <a:schemeClr val="bg2"/>
          </a:solidFill>
        </p:spPr>
        <p:txBody>
          <a:bodyPr wrap="square">
            <a:spAutoFit/>
          </a:bodyPr>
          <a:lstStyle/>
          <a:p>
            <a:pPr algn="ctr"/>
            <a:r>
              <a:rPr lang="es-MX" sz="2400" b="1" dirty="0"/>
              <a:t>INDICE DE ACTIVIDAD FISICA IPAQ-A PARA </a:t>
            </a:r>
            <a:r>
              <a:rPr lang="es-MX" sz="2400" b="1" dirty="0" smtClean="0"/>
              <a:t>ADOLESCENTES IPAQ-A</a:t>
            </a:r>
            <a:endParaRPr lang="es-EC" sz="2400" dirty="0"/>
          </a:p>
        </p:txBody>
      </p:sp>
      <p:sp>
        <p:nvSpPr>
          <p:cNvPr id="5" name="2 Marcador de contenido"/>
          <p:cNvSpPr>
            <a:spLocks noGrp="1"/>
          </p:cNvSpPr>
          <p:nvPr>
            <p:ph sz="quarter" idx="4294967295"/>
          </p:nvPr>
        </p:nvSpPr>
        <p:spPr>
          <a:xfrm>
            <a:off x="440409" y="1628800"/>
            <a:ext cx="8568952" cy="4464496"/>
          </a:xfrm>
          <a:prstGeom prst="rect">
            <a:avLst/>
          </a:prstGeom>
          <a:solidFill>
            <a:schemeClr val="bg1">
              <a:alpha val="64000"/>
            </a:schemeClr>
          </a:solidFill>
        </p:spPr>
        <p:txBody>
          <a:bodyPr>
            <a:noAutofit/>
          </a:bodyPr>
          <a:lstStyle/>
          <a:p>
            <a:pPr algn="just">
              <a:buClr>
                <a:schemeClr val="tx1"/>
              </a:buClr>
            </a:pPr>
            <a:r>
              <a:rPr lang="es-EC" sz="2200" b="1" dirty="0" smtClean="0"/>
              <a:t>Es </a:t>
            </a:r>
            <a:r>
              <a:rPr lang="es-EC" sz="2200" b="1" dirty="0"/>
              <a:t>un cuestionario sencillo que valora la actividad física que el adolescente realizó en los últimos 7 días. (durante su tiempo libre, </a:t>
            </a:r>
            <a:r>
              <a:rPr lang="es-EC" sz="2200" b="1" dirty="0" smtClean="0"/>
              <a:t>durante </a:t>
            </a:r>
            <a:r>
              <a:rPr lang="es-EC" sz="2200" b="1" dirty="0"/>
              <a:t>las clases de educación física, </a:t>
            </a:r>
            <a:r>
              <a:rPr lang="es-EC" sz="2200" b="1" dirty="0" smtClean="0"/>
              <a:t>diferentes </a:t>
            </a:r>
            <a:r>
              <a:rPr lang="es-EC" sz="2200" b="1" dirty="0"/>
              <a:t>horarios durante los días de clase </a:t>
            </a:r>
            <a:r>
              <a:rPr lang="es-EC" sz="2200" b="1" dirty="0" smtClean="0"/>
              <a:t>«comida</a:t>
            </a:r>
            <a:r>
              <a:rPr lang="es-EC" sz="2200" b="1" dirty="0"/>
              <a:t>, tardes y </a:t>
            </a:r>
            <a:r>
              <a:rPr lang="es-EC" sz="2200" b="1" dirty="0" smtClean="0"/>
              <a:t>noche» y durante </a:t>
            </a:r>
            <a:r>
              <a:rPr lang="es-EC" sz="2200" b="1" dirty="0"/>
              <a:t>el fin de semana</a:t>
            </a:r>
            <a:r>
              <a:rPr lang="es-EC" sz="2200" b="1" dirty="0" smtClean="0"/>
              <a:t>.</a:t>
            </a:r>
          </a:p>
          <a:p>
            <a:pPr marL="0" indent="0" algn="just">
              <a:buNone/>
            </a:pPr>
            <a:endParaRPr lang="es-EC" sz="2200" b="1" dirty="0" smtClean="0"/>
          </a:p>
          <a:p>
            <a:pPr algn="just">
              <a:buClr>
                <a:schemeClr val="tx1"/>
              </a:buClr>
            </a:pPr>
            <a:r>
              <a:rPr lang="es-EC" sz="2200" b="1" dirty="0" smtClean="0"/>
              <a:t>Se </a:t>
            </a:r>
            <a:r>
              <a:rPr lang="es-EC" sz="2200" b="1" dirty="0"/>
              <a:t>incluye dentro de la denominada "familia </a:t>
            </a:r>
            <a:r>
              <a:rPr lang="es-EC" sz="2200" b="1" dirty="0" smtClean="0"/>
              <a:t>PAQ.</a:t>
            </a:r>
          </a:p>
          <a:p>
            <a:pPr marL="0" indent="0" algn="just">
              <a:buNone/>
            </a:pPr>
            <a:endParaRPr lang="es-EC" sz="2200" b="1" dirty="0" smtClean="0"/>
          </a:p>
          <a:p>
            <a:pPr algn="just">
              <a:buClr>
                <a:schemeClr val="tx1"/>
              </a:buClr>
            </a:pPr>
            <a:r>
              <a:rPr lang="es-EC" sz="2200" b="1" dirty="0" smtClean="0"/>
              <a:t>Está </a:t>
            </a:r>
            <a:r>
              <a:rPr lang="es-EC" sz="2200" b="1" dirty="0"/>
              <a:t>formado por 9 preguntas que valoran distintos aspectos de la actividad física realizada por el adolescente mediante una escala de Likert de 5 puntos, si bien sólo se utilizan 8 preguntas para calcular la puntuación final.</a:t>
            </a:r>
          </a:p>
        </p:txBody>
      </p:sp>
      <p:sp>
        <p:nvSpPr>
          <p:cNvPr id="10" name="9 Rectángulo"/>
          <p:cNvSpPr/>
          <p:nvPr/>
        </p:nvSpPr>
        <p:spPr>
          <a:xfrm>
            <a:off x="467544" y="6300028"/>
            <a:ext cx="4194610" cy="369332"/>
          </a:xfrm>
          <a:prstGeom prst="rect">
            <a:avLst/>
          </a:prstGeom>
        </p:spPr>
        <p:txBody>
          <a:bodyPr wrap="none">
            <a:spAutoFit/>
          </a:bodyPr>
          <a:lstStyle/>
          <a:p>
            <a:r>
              <a:rPr lang="es-EC" dirty="0"/>
              <a:t>Rev Esp Salud Pública 2009, Vol. 83, N.° </a:t>
            </a:r>
            <a:r>
              <a:rPr lang="es-EC" dirty="0" smtClean="0"/>
              <a:t>3 431</a:t>
            </a:r>
            <a:endParaRPr lang="es-EC" dirty="0"/>
          </a:p>
        </p:txBody>
      </p:sp>
    </p:spTree>
    <p:extLst>
      <p:ext uri="{BB962C8B-B14F-4D97-AF65-F5344CB8AC3E}">
        <p14:creationId xmlns:p14="http://schemas.microsoft.com/office/powerpoint/2010/main" val="963395031"/>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a:spLocks noGrp="1"/>
          </p:cNvSpPr>
          <p:nvPr>
            <p:ph type="title"/>
          </p:nvPr>
        </p:nvSpPr>
        <p:spPr>
          <a:xfrm>
            <a:off x="971600" y="1628800"/>
            <a:ext cx="7564760" cy="671270"/>
          </a:xfrm>
          <a:solidFill>
            <a:schemeClr val="tx2">
              <a:lumMod val="10000"/>
            </a:schemeClr>
          </a:solidFill>
        </p:spPr>
        <p:txBody>
          <a:bodyPr/>
          <a:lstStyle/>
          <a:p>
            <a:pPr algn="ctr"/>
            <a:r>
              <a:rPr lang="es-EC" sz="4000" dirty="0" smtClean="0">
                <a:solidFill>
                  <a:srgbClr val="00B0F0"/>
                </a:solidFill>
              </a:rPr>
              <a:t>MODALIDAD DE PUNTUACION</a:t>
            </a:r>
            <a:endParaRPr lang="es-EC" sz="4000" dirty="0">
              <a:solidFill>
                <a:srgbClr val="00B0F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728833739"/>
              </p:ext>
            </p:extLst>
          </p:nvPr>
        </p:nvGraphicFramePr>
        <p:xfrm>
          <a:off x="1475656" y="2564904"/>
          <a:ext cx="6096000" cy="3474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C" sz="3200" b="1" dirty="0" smtClean="0"/>
                        <a:t>RELACION</a:t>
                      </a:r>
                      <a:endParaRPr lang="es-EC" sz="3200" b="1" dirty="0"/>
                    </a:p>
                  </a:txBody>
                  <a:tcPr/>
                </a:tc>
                <a:tc>
                  <a:txBody>
                    <a:bodyPr/>
                    <a:lstStyle/>
                    <a:p>
                      <a:r>
                        <a:rPr lang="es-EC" sz="3200" b="1" dirty="0" smtClean="0"/>
                        <a:t>PUNTUACION</a:t>
                      </a:r>
                      <a:endParaRPr lang="es-EC" sz="3200" b="1" dirty="0"/>
                    </a:p>
                  </a:txBody>
                  <a:tcPr/>
                </a:tc>
              </a:tr>
              <a:tr h="370840">
                <a:tc>
                  <a:txBody>
                    <a:bodyPr/>
                    <a:lstStyle/>
                    <a:p>
                      <a:r>
                        <a:rPr lang="es-EC" sz="3200" b="1" dirty="0" smtClean="0"/>
                        <a:t>No activo</a:t>
                      </a:r>
                      <a:endParaRPr lang="es-EC" sz="3200" b="1" dirty="0"/>
                    </a:p>
                  </a:txBody>
                  <a:tcPr/>
                </a:tc>
                <a:tc>
                  <a:txBody>
                    <a:bodyPr/>
                    <a:lstStyle/>
                    <a:p>
                      <a:r>
                        <a:rPr lang="es-EC" sz="3200" b="1" dirty="0" smtClean="0"/>
                        <a:t>1</a:t>
                      </a:r>
                      <a:endParaRPr lang="es-EC" sz="3200" b="1" dirty="0"/>
                    </a:p>
                  </a:txBody>
                  <a:tcPr/>
                </a:tc>
              </a:tr>
              <a:tr h="370840">
                <a:tc>
                  <a:txBody>
                    <a:bodyPr/>
                    <a:lstStyle/>
                    <a:p>
                      <a:r>
                        <a:rPr lang="es-EC" sz="3200" b="1" dirty="0" smtClean="0"/>
                        <a:t>Poco activo</a:t>
                      </a:r>
                      <a:endParaRPr lang="es-EC" sz="3200" b="1" dirty="0"/>
                    </a:p>
                  </a:txBody>
                  <a:tcPr/>
                </a:tc>
                <a:tc>
                  <a:txBody>
                    <a:bodyPr/>
                    <a:lstStyle/>
                    <a:p>
                      <a:r>
                        <a:rPr lang="es-EC" sz="3200" b="1" dirty="0" smtClean="0"/>
                        <a:t>2</a:t>
                      </a:r>
                      <a:endParaRPr lang="es-EC" sz="3200" b="1" dirty="0"/>
                    </a:p>
                  </a:txBody>
                  <a:tcPr/>
                </a:tc>
              </a:tr>
              <a:tr h="370840">
                <a:tc>
                  <a:txBody>
                    <a:bodyPr/>
                    <a:lstStyle/>
                    <a:p>
                      <a:r>
                        <a:rPr lang="es-EC" sz="3200" b="1" dirty="0" smtClean="0"/>
                        <a:t>Leve activo</a:t>
                      </a:r>
                      <a:endParaRPr lang="es-EC" sz="3200" b="1" dirty="0"/>
                    </a:p>
                  </a:txBody>
                  <a:tcPr/>
                </a:tc>
                <a:tc>
                  <a:txBody>
                    <a:bodyPr/>
                    <a:lstStyle/>
                    <a:p>
                      <a:r>
                        <a:rPr lang="es-EC" sz="3200" b="1" dirty="0" smtClean="0"/>
                        <a:t>3</a:t>
                      </a:r>
                      <a:endParaRPr lang="es-EC" sz="3200" b="1" dirty="0"/>
                    </a:p>
                  </a:txBody>
                  <a:tcPr/>
                </a:tc>
              </a:tr>
              <a:tr h="370840">
                <a:tc>
                  <a:txBody>
                    <a:bodyPr/>
                    <a:lstStyle/>
                    <a:p>
                      <a:r>
                        <a:rPr lang="es-EC" sz="3200" b="1" dirty="0" smtClean="0"/>
                        <a:t>Activo</a:t>
                      </a:r>
                      <a:endParaRPr lang="es-EC" sz="3200" b="1" dirty="0"/>
                    </a:p>
                  </a:txBody>
                  <a:tcPr/>
                </a:tc>
                <a:tc>
                  <a:txBody>
                    <a:bodyPr/>
                    <a:lstStyle/>
                    <a:p>
                      <a:r>
                        <a:rPr lang="es-EC" sz="3200" b="1" dirty="0" smtClean="0"/>
                        <a:t>4</a:t>
                      </a:r>
                      <a:endParaRPr lang="es-EC" sz="3200" b="1" dirty="0"/>
                    </a:p>
                  </a:txBody>
                  <a:tcPr/>
                </a:tc>
              </a:tr>
              <a:tr h="370840">
                <a:tc>
                  <a:txBody>
                    <a:bodyPr/>
                    <a:lstStyle/>
                    <a:p>
                      <a:r>
                        <a:rPr lang="es-EC" sz="3200" b="1" dirty="0" smtClean="0"/>
                        <a:t>Muy activo</a:t>
                      </a:r>
                      <a:endParaRPr lang="es-EC" sz="3200" b="1" dirty="0"/>
                    </a:p>
                  </a:txBody>
                  <a:tcPr/>
                </a:tc>
                <a:tc>
                  <a:txBody>
                    <a:bodyPr/>
                    <a:lstStyle/>
                    <a:p>
                      <a:r>
                        <a:rPr lang="es-EC" sz="3200" b="1" dirty="0" smtClean="0"/>
                        <a:t>5</a:t>
                      </a:r>
                      <a:endParaRPr lang="es-EC" sz="3200" b="1" dirty="0"/>
                    </a:p>
                  </a:txBody>
                  <a:tcPr/>
                </a:tc>
              </a:tr>
            </a:tbl>
          </a:graphicData>
        </a:graphic>
      </p:graphicFrame>
    </p:spTree>
    <p:extLst>
      <p:ext uri="{BB962C8B-B14F-4D97-AF65-F5344CB8AC3E}">
        <p14:creationId xmlns:p14="http://schemas.microsoft.com/office/powerpoint/2010/main" val="2860163519"/>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83768" y="830813"/>
            <a:ext cx="4572000" cy="461665"/>
          </a:xfrm>
          <a:prstGeom prst="rect">
            <a:avLst/>
          </a:prstGeom>
          <a:solidFill>
            <a:schemeClr val="accent3">
              <a:lumMod val="75000"/>
              <a:alpha val="47000"/>
            </a:schemeClr>
          </a:solidFill>
        </p:spPr>
        <p:txBody>
          <a:bodyPr>
            <a:spAutoFit/>
          </a:bodyPr>
          <a:lstStyle/>
          <a:p>
            <a:pPr algn="ctr"/>
            <a:r>
              <a:rPr lang="es-ES" sz="2400" b="1" dirty="0" smtClean="0">
                <a:solidFill>
                  <a:schemeClr val="bg1"/>
                </a:solidFill>
              </a:rPr>
              <a:t>SISTEMA DE HIPÓTESIS</a:t>
            </a:r>
            <a:endParaRPr lang="es-EC" sz="2400" dirty="0">
              <a:solidFill>
                <a:schemeClr val="bg1"/>
              </a:solidFill>
            </a:endParaRPr>
          </a:p>
        </p:txBody>
      </p:sp>
      <p:sp>
        <p:nvSpPr>
          <p:cNvPr id="2" name="1 Rectángulo"/>
          <p:cNvSpPr/>
          <p:nvPr/>
        </p:nvSpPr>
        <p:spPr>
          <a:xfrm>
            <a:off x="1637420" y="1412776"/>
            <a:ext cx="6264696" cy="5324535"/>
          </a:xfrm>
          <a:prstGeom prst="rect">
            <a:avLst/>
          </a:prstGeom>
          <a:solidFill>
            <a:schemeClr val="accent5">
              <a:lumMod val="60000"/>
              <a:lumOff val="40000"/>
              <a:alpha val="84000"/>
            </a:schemeClr>
          </a:solidFill>
        </p:spPr>
        <p:txBody>
          <a:bodyPr wrap="square">
            <a:spAutoFit/>
          </a:bodyPr>
          <a:lstStyle/>
          <a:p>
            <a:pPr lvl="1" algn="just"/>
            <a:r>
              <a:rPr lang="es-ES_tradnl" sz="2000" b="1" dirty="0">
                <a:solidFill>
                  <a:schemeClr val="bg1"/>
                </a:solidFill>
              </a:rPr>
              <a:t>HIPÓTESIS DE TRABAJO</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algn="just"/>
            <a:r>
              <a:rPr lang="es-ES" sz="2000" b="1" dirty="0">
                <a:solidFill>
                  <a:schemeClr val="bg1"/>
                </a:solidFill>
              </a:rPr>
              <a:t>Hi. La </a:t>
            </a:r>
            <a:r>
              <a:rPr lang="es-ES" sz="2000" b="1" u="sng" dirty="0">
                <a:solidFill>
                  <a:schemeClr val="bg1"/>
                </a:solidFill>
              </a:rPr>
              <a:t>Actividad Física y el Deporte</a:t>
            </a:r>
            <a:r>
              <a:rPr lang="es-ES" sz="2000" b="1" dirty="0">
                <a:solidFill>
                  <a:schemeClr val="bg1"/>
                </a:solidFill>
              </a:rPr>
              <a:t> SI inciden en </a:t>
            </a:r>
            <a:r>
              <a:rPr lang="es-EC" sz="2000" b="1" dirty="0">
                <a:solidFill>
                  <a:schemeClr val="bg1"/>
                </a:solidFill>
              </a:rPr>
              <a:t>e</a:t>
            </a:r>
            <a:r>
              <a:rPr lang="es-ES" sz="2000" b="1" dirty="0">
                <a:solidFill>
                  <a:schemeClr val="bg1"/>
                </a:solidFill>
              </a:rPr>
              <a:t>l </a:t>
            </a:r>
            <a:r>
              <a:rPr lang="es-EC" sz="2000" b="1" u="sng" dirty="0">
                <a:solidFill>
                  <a:schemeClr val="bg1"/>
                </a:solidFill>
              </a:rPr>
              <a:t>Índice de Masa Corporal </a:t>
            </a:r>
            <a:r>
              <a:rPr lang="es-ES" sz="2000" b="1" dirty="0">
                <a:solidFill>
                  <a:schemeClr val="bg1"/>
                </a:solidFill>
              </a:rPr>
              <a:t>de los cadetes comprendidos entre 14 a 17 años del Comil-9 “Eugenio Espejo”.</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lvl="1" algn="just"/>
            <a:r>
              <a:rPr lang="es-EC" sz="2000" b="1" dirty="0">
                <a:solidFill>
                  <a:schemeClr val="bg1"/>
                </a:solidFill>
              </a:rPr>
              <a:t>HIPOTESIS </a:t>
            </a:r>
            <a:r>
              <a:rPr lang="es-ES" sz="2000" b="1" dirty="0">
                <a:solidFill>
                  <a:schemeClr val="bg1"/>
                </a:solidFill>
              </a:rPr>
              <a:t>OPERACIONAL</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algn="just"/>
            <a:r>
              <a:rPr lang="es-ES" sz="2000" b="1" dirty="0">
                <a:solidFill>
                  <a:schemeClr val="bg1"/>
                </a:solidFill>
              </a:rPr>
              <a:t>Hi1: La práctica de </a:t>
            </a:r>
            <a:r>
              <a:rPr lang="es-ES" sz="2000" b="1" u="sng" dirty="0">
                <a:solidFill>
                  <a:schemeClr val="bg1"/>
                </a:solidFill>
              </a:rPr>
              <a:t>Actividad Física y el Deporte</a:t>
            </a:r>
            <a:r>
              <a:rPr lang="es-ES" sz="2000" b="1" dirty="0">
                <a:solidFill>
                  <a:schemeClr val="bg1"/>
                </a:solidFill>
              </a:rPr>
              <a:t> </a:t>
            </a:r>
            <a:r>
              <a:rPr lang="es-EC" sz="2000" b="1" dirty="0">
                <a:solidFill>
                  <a:schemeClr val="bg1"/>
                </a:solidFill>
              </a:rPr>
              <a:t>incide en el </a:t>
            </a:r>
            <a:r>
              <a:rPr lang="es-EC" sz="2000" b="1" u="sng" dirty="0">
                <a:solidFill>
                  <a:schemeClr val="bg1"/>
                </a:solidFill>
              </a:rPr>
              <a:t>Índice de Masa Corporal</a:t>
            </a:r>
            <a:r>
              <a:rPr lang="es-EC" sz="2000" b="1" dirty="0">
                <a:solidFill>
                  <a:schemeClr val="bg1"/>
                </a:solidFill>
              </a:rPr>
              <a:t> </a:t>
            </a:r>
            <a:r>
              <a:rPr lang="es-ES" sz="2000" b="1" dirty="0">
                <a:solidFill>
                  <a:schemeClr val="bg1"/>
                </a:solidFill>
              </a:rPr>
              <a:t>de los cadetes de 14 a 17 años del Comil-9 EUGENIO ESPEJO de Salinas.</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lvl="1" algn="just"/>
            <a:r>
              <a:rPr lang="es-ES" sz="2000" b="1" dirty="0">
                <a:solidFill>
                  <a:schemeClr val="bg1"/>
                </a:solidFill>
              </a:rPr>
              <a:t>HIP</a:t>
            </a:r>
            <a:r>
              <a:rPr lang="es-EC" sz="2000" b="1" dirty="0">
                <a:solidFill>
                  <a:schemeClr val="bg1"/>
                </a:solidFill>
              </a:rPr>
              <a:t>Ó</a:t>
            </a:r>
            <a:r>
              <a:rPr lang="es-ES" sz="2000" b="1" dirty="0">
                <a:solidFill>
                  <a:schemeClr val="bg1"/>
                </a:solidFill>
              </a:rPr>
              <a:t>TESIS NULA</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algn="just"/>
            <a:r>
              <a:rPr lang="es-ES" sz="2000" b="1" dirty="0">
                <a:solidFill>
                  <a:schemeClr val="bg1"/>
                </a:solidFill>
              </a:rPr>
              <a:t>Ho. La </a:t>
            </a:r>
            <a:r>
              <a:rPr lang="es-ES" sz="2000" b="1" u="sng" dirty="0">
                <a:solidFill>
                  <a:schemeClr val="bg1"/>
                </a:solidFill>
              </a:rPr>
              <a:t>Actividad Física y el Deporte</a:t>
            </a:r>
            <a:r>
              <a:rPr lang="es-ES" sz="2000" b="1" dirty="0">
                <a:solidFill>
                  <a:schemeClr val="bg1"/>
                </a:solidFill>
              </a:rPr>
              <a:t> NO inciden en </a:t>
            </a:r>
            <a:r>
              <a:rPr lang="es-EC" sz="2000" b="1" dirty="0">
                <a:solidFill>
                  <a:schemeClr val="bg1"/>
                </a:solidFill>
              </a:rPr>
              <a:t>e</a:t>
            </a:r>
            <a:r>
              <a:rPr lang="es-ES" sz="2000" b="1" dirty="0">
                <a:solidFill>
                  <a:schemeClr val="bg1"/>
                </a:solidFill>
              </a:rPr>
              <a:t>l </a:t>
            </a:r>
            <a:r>
              <a:rPr lang="es-EC" sz="2000" b="1" u="sng" dirty="0">
                <a:solidFill>
                  <a:schemeClr val="bg1"/>
                </a:solidFill>
              </a:rPr>
              <a:t>Índice de Masa Corporal</a:t>
            </a:r>
            <a:r>
              <a:rPr lang="es-ES" sz="2000" b="1" dirty="0">
                <a:solidFill>
                  <a:schemeClr val="bg1"/>
                </a:solidFill>
              </a:rPr>
              <a:t> de los cadetes comprendidos entre 14 a 17 años del Comil-9 “Eugenio Espejo”.</a:t>
            </a:r>
            <a:endParaRPr lang="es-EC" sz="2000" b="1"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765736"/>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55776" y="934180"/>
            <a:ext cx="4824536" cy="523220"/>
          </a:xfrm>
          <a:prstGeom prst="rect">
            <a:avLst/>
          </a:prstGeom>
          <a:solidFill>
            <a:schemeClr val="bg1">
              <a:lumMod val="65000"/>
              <a:lumOff val="35000"/>
              <a:alpha val="93000"/>
            </a:schemeClr>
          </a:solidFill>
        </p:spPr>
        <p:txBody>
          <a:bodyPr wrap="square">
            <a:spAutoFit/>
          </a:bodyPr>
          <a:lstStyle/>
          <a:p>
            <a:pPr lvl="1" algn="just"/>
            <a:r>
              <a:rPr lang="es-EC" sz="2800" b="1" dirty="0" smtClean="0"/>
              <a:t>DISEÑO  METODOLÓGICO</a:t>
            </a:r>
            <a:endParaRPr lang="es-EC" sz="2800" b="1" dirty="0"/>
          </a:p>
        </p:txBody>
      </p:sp>
      <p:sp>
        <p:nvSpPr>
          <p:cNvPr id="3" name="2 Rectángulo"/>
          <p:cNvSpPr/>
          <p:nvPr/>
        </p:nvSpPr>
        <p:spPr>
          <a:xfrm>
            <a:off x="323528" y="1700808"/>
            <a:ext cx="8496944" cy="1754326"/>
          </a:xfrm>
          <a:prstGeom prst="rect">
            <a:avLst/>
          </a:prstGeom>
          <a:solidFill>
            <a:schemeClr val="tx2">
              <a:lumMod val="75000"/>
              <a:alpha val="69000"/>
            </a:schemeClr>
          </a:solidFill>
        </p:spPr>
        <p:txBody>
          <a:bodyPr wrap="square">
            <a:spAutoFit/>
          </a:bodyPr>
          <a:lstStyle/>
          <a:p>
            <a:pPr lvl="1" algn="just"/>
            <a:r>
              <a:rPr lang="es-EC" b="1" dirty="0">
                <a:solidFill>
                  <a:schemeClr val="bg1"/>
                </a:solidFill>
              </a:rPr>
              <a:t>TIPO Y DISEÑO DE INVESTIGACION</a:t>
            </a:r>
          </a:p>
          <a:p>
            <a:pPr algn="just"/>
            <a:r>
              <a:rPr lang="es-ES" b="1" dirty="0">
                <a:solidFill>
                  <a:schemeClr val="bg1"/>
                </a:solidFill>
              </a:rPr>
              <a:t>De campo:</a:t>
            </a:r>
            <a:endParaRPr lang="es-EC" b="1" dirty="0">
              <a:solidFill>
                <a:schemeClr val="bg1"/>
              </a:solidFill>
            </a:endParaRPr>
          </a:p>
          <a:p>
            <a:pPr algn="just"/>
            <a:r>
              <a:rPr lang="es-ES" b="1" dirty="0">
                <a:solidFill>
                  <a:schemeClr val="bg1"/>
                </a:solidFill>
              </a:rPr>
              <a:t>La investigación será realizada en el Comil-9 Eugenio Espejo de Salinas.</a:t>
            </a:r>
            <a:endParaRPr lang="es-EC" b="1" dirty="0">
              <a:solidFill>
                <a:schemeClr val="bg1"/>
              </a:solidFill>
            </a:endParaRPr>
          </a:p>
          <a:p>
            <a:pPr algn="just"/>
            <a:r>
              <a:rPr lang="es-ES" b="1" dirty="0">
                <a:solidFill>
                  <a:schemeClr val="bg1"/>
                </a:solidFill>
              </a:rPr>
              <a:t>Documental Bibliográfica:</a:t>
            </a:r>
            <a:endParaRPr lang="es-EC" b="1" dirty="0">
              <a:solidFill>
                <a:schemeClr val="bg1"/>
              </a:solidFill>
            </a:endParaRPr>
          </a:p>
          <a:p>
            <a:pPr algn="just"/>
            <a:r>
              <a:rPr lang="es-ES" b="1" dirty="0">
                <a:solidFill>
                  <a:schemeClr val="bg1"/>
                </a:solidFill>
              </a:rPr>
              <a:t>Se recurrirá a diferentes fuentes primarias y secundarias de investigación, así como también a direcciones electrónicas de uso permitido.</a:t>
            </a:r>
            <a:endParaRPr lang="es-EC" b="1" dirty="0">
              <a:solidFill>
                <a:schemeClr val="bg1"/>
              </a:solidFill>
            </a:endParaRPr>
          </a:p>
        </p:txBody>
      </p:sp>
      <p:sp>
        <p:nvSpPr>
          <p:cNvPr id="5" name="4 Rectángulo"/>
          <p:cNvSpPr/>
          <p:nvPr/>
        </p:nvSpPr>
        <p:spPr>
          <a:xfrm>
            <a:off x="323528" y="3717032"/>
            <a:ext cx="8496944" cy="1200329"/>
          </a:xfrm>
          <a:prstGeom prst="rect">
            <a:avLst/>
          </a:prstGeom>
          <a:solidFill>
            <a:schemeClr val="tx2">
              <a:lumMod val="75000"/>
              <a:alpha val="69000"/>
            </a:schemeClr>
          </a:solidFill>
        </p:spPr>
        <p:txBody>
          <a:bodyPr wrap="square">
            <a:spAutoFit/>
          </a:bodyPr>
          <a:lstStyle/>
          <a:p>
            <a:pPr lvl="1" algn="just"/>
            <a:r>
              <a:rPr lang="es-ES" b="1" dirty="0">
                <a:solidFill>
                  <a:schemeClr val="bg1"/>
                </a:solidFill>
              </a:rPr>
              <a:t>La presente investigación es de tipo correlacional porque se pretende determinar si la </a:t>
            </a:r>
            <a:r>
              <a:rPr lang="es-ES" b="1" u="sng" dirty="0">
                <a:solidFill>
                  <a:schemeClr val="bg1"/>
                </a:solidFill>
              </a:rPr>
              <a:t>Actividad Física y el Deporte</a:t>
            </a:r>
            <a:r>
              <a:rPr lang="es-ES" b="1" dirty="0">
                <a:solidFill>
                  <a:schemeClr val="bg1"/>
                </a:solidFill>
              </a:rPr>
              <a:t> inciden en el </a:t>
            </a:r>
            <a:r>
              <a:rPr lang="es-ES" b="1" u="sng" dirty="0" smtClean="0">
                <a:solidFill>
                  <a:schemeClr val="bg1"/>
                </a:solidFill>
              </a:rPr>
              <a:t>Índice </a:t>
            </a:r>
            <a:r>
              <a:rPr lang="es-ES" b="1" u="sng" dirty="0">
                <a:solidFill>
                  <a:schemeClr val="bg1"/>
                </a:solidFill>
              </a:rPr>
              <a:t>de Masa Corporal</a:t>
            </a:r>
            <a:r>
              <a:rPr lang="es-ES" b="1" dirty="0">
                <a:solidFill>
                  <a:schemeClr val="bg1"/>
                </a:solidFill>
              </a:rPr>
              <a:t> de los cadetes de 14 a 17 años del Comil-9, pretendiendo observar cómo se vinculan entre si las variables.</a:t>
            </a:r>
            <a:endParaRPr lang="es-EC"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278873"/>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59630982"/>
              </p:ext>
            </p:extLst>
          </p:nvPr>
        </p:nvGraphicFramePr>
        <p:xfrm>
          <a:off x="1169368" y="2276872"/>
          <a:ext cx="7219056" cy="3413760"/>
        </p:xfrm>
        <a:graphic>
          <a:graphicData uri="http://schemas.openxmlformats.org/drawingml/2006/table">
            <a:tbl>
              <a:tblPr firstRow="1" firstCol="1" bandRow="1"/>
              <a:tblGrid>
                <a:gridCol w="1855264"/>
                <a:gridCol w="1635050"/>
                <a:gridCol w="884169"/>
                <a:gridCol w="1111006"/>
                <a:gridCol w="1733567"/>
              </a:tblGrid>
              <a:tr h="342265">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INVOLUCRADOS</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POBLACIÓN</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 </a:t>
                      </a:r>
                      <a:endParaRPr lang="es-EC" sz="1600" b="1" dirty="0">
                        <a:solidFill>
                          <a:schemeClr val="bg1"/>
                        </a:solidFill>
                        <a:effectLst/>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TOTAL</a:t>
                      </a:r>
                      <a:endParaRPr lang="es-EC" sz="1600" b="1" dirty="0">
                        <a:solidFill>
                          <a:schemeClr val="bg1"/>
                        </a:solidFill>
                        <a:effectLst/>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PORCENTAJES</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42265">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Edad Cadetes</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M</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F</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effectLst/>
                          <a:latin typeface="Arial"/>
                          <a:ea typeface="Times New Roman"/>
                          <a:cs typeface="Times New Roman"/>
                        </a:rPr>
                        <a:t>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effectLst/>
                          <a:latin typeface="Arial"/>
                          <a:ea typeface="Times New Roman"/>
                          <a:cs typeface="Times New Roman"/>
                        </a:rPr>
                        <a:t>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835">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14 Años</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45</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49</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94</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25,7534 %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80340">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15 Años</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52</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53</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105</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28,7671 %</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835">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16 Años</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50</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49</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99</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27,1232 %</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330835">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17 Años</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35</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32</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67</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18,3561 %</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114300">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TOTAL</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182</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chemeClr val="bg1"/>
                          </a:solidFill>
                          <a:effectLst/>
                          <a:latin typeface="Arial"/>
                          <a:ea typeface="Times New Roman"/>
                          <a:cs typeface="Times New Roman"/>
                        </a:rPr>
                        <a:t>183</a:t>
                      </a:r>
                      <a:endParaRPr lang="es-EC" sz="1600" b="1">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365</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100%</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5" name="4 Rectángulo"/>
          <p:cNvSpPr/>
          <p:nvPr/>
        </p:nvSpPr>
        <p:spPr>
          <a:xfrm>
            <a:off x="3419872" y="1436237"/>
            <a:ext cx="2880320" cy="523220"/>
          </a:xfrm>
          <a:prstGeom prst="rect">
            <a:avLst/>
          </a:prstGeom>
          <a:solidFill>
            <a:schemeClr val="bg1">
              <a:lumMod val="65000"/>
              <a:lumOff val="35000"/>
              <a:alpha val="93000"/>
            </a:schemeClr>
          </a:solidFill>
        </p:spPr>
        <p:txBody>
          <a:bodyPr wrap="square">
            <a:spAutoFit/>
          </a:bodyPr>
          <a:lstStyle/>
          <a:p>
            <a:pPr lvl="1" algn="just"/>
            <a:r>
              <a:rPr lang="es-EC" sz="2800" b="1" dirty="0" smtClean="0"/>
              <a:t>POBLACIÓN</a:t>
            </a:r>
            <a:endParaRPr lang="es-EC" sz="2800" b="1" dirty="0"/>
          </a:p>
        </p:txBody>
      </p:sp>
      <p:sp>
        <p:nvSpPr>
          <p:cNvPr id="6" name="Text Box 1"/>
          <p:cNvSpPr txBox="1">
            <a:spLocks noChangeArrowheads="1"/>
          </p:cNvSpPr>
          <p:nvPr/>
        </p:nvSpPr>
        <p:spPr bwMode="auto">
          <a:xfrm>
            <a:off x="5868144" y="6037334"/>
            <a:ext cx="2520280" cy="190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bg1"/>
                </a:solidFill>
                <a:effectLst/>
                <a:latin typeface="Calibri" pitchFamily="34" charset="0"/>
                <a:cs typeface="Arial" pitchFamily="34" charset="0"/>
              </a:rPr>
              <a:t>ELABORADO POR: SANTIAGO FERNÁNDEZ B.</a:t>
            </a:r>
            <a:endParaRPr kumimoji="0" lang="es-EC"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089017"/>
      </p:ext>
    </p:extLst>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419872" y="1105580"/>
            <a:ext cx="2592288" cy="523220"/>
          </a:xfrm>
          <a:prstGeom prst="rect">
            <a:avLst/>
          </a:prstGeom>
          <a:solidFill>
            <a:schemeClr val="bg1">
              <a:lumMod val="65000"/>
              <a:lumOff val="35000"/>
              <a:alpha val="93000"/>
            </a:schemeClr>
          </a:solidFill>
        </p:spPr>
        <p:txBody>
          <a:bodyPr wrap="square">
            <a:spAutoFit/>
          </a:bodyPr>
          <a:lstStyle/>
          <a:p>
            <a:pPr lvl="1" algn="just"/>
            <a:r>
              <a:rPr lang="es-EC" sz="2800" b="1" dirty="0" smtClean="0"/>
              <a:t>MUESTRA</a:t>
            </a:r>
            <a:endParaRPr lang="es-EC" sz="2800" b="1" dirty="0"/>
          </a:p>
        </p:txBody>
      </p:sp>
      <p:graphicFrame>
        <p:nvGraphicFramePr>
          <p:cNvPr id="2" name="1 Tabla"/>
          <p:cNvGraphicFramePr>
            <a:graphicFrameLocks noGrp="1"/>
          </p:cNvGraphicFramePr>
          <p:nvPr>
            <p:extLst>
              <p:ext uri="{D42A27DB-BD31-4B8C-83A1-F6EECF244321}">
                <p14:modId xmlns:p14="http://schemas.microsoft.com/office/powerpoint/2010/main" val="2327546384"/>
              </p:ext>
            </p:extLst>
          </p:nvPr>
        </p:nvGraphicFramePr>
        <p:xfrm>
          <a:off x="1187624" y="1671423"/>
          <a:ext cx="7056784" cy="3485769"/>
        </p:xfrm>
        <a:graphic>
          <a:graphicData uri="http://schemas.openxmlformats.org/drawingml/2006/table">
            <a:tbl>
              <a:tblPr firstRow="1" firstCol="1" bandRow="1"/>
              <a:tblGrid>
                <a:gridCol w="1820621"/>
                <a:gridCol w="1595809"/>
                <a:gridCol w="859417"/>
                <a:gridCol w="1083344"/>
                <a:gridCol w="1697593"/>
              </a:tblGrid>
              <a:tr h="497967">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INVOLUCRADOS</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POBLACIÓN</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 </a:t>
                      </a:r>
                      <a:endParaRPr lang="es-EC" sz="1600" b="1" dirty="0">
                        <a:solidFill>
                          <a:schemeClr val="bg1"/>
                        </a:solidFill>
                        <a:effectLst/>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TOTAL</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PORCENTAJES</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7967">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Edad Cadetes</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M</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F</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effectLst/>
                          <a:latin typeface="Arial"/>
                          <a:ea typeface="Times New Roman"/>
                          <a:cs typeface="Times New Roman"/>
                        </a:rPr>
                        <a:t>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effectLst/>
                          <a:latin typeface="Arial"/>
                          <a:ea typeface="Times New Roman"/>
                          <a:cs typeface="Times New Roman"/>
                        </a:rPr>
                        <a:t>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7967">
                <a:tc>
                  <a:txBody>
                    <a:bodyPr/>
                    <a:lstStyle/>
                    <a:p>
                      <a:pPr algn="ctr">
                        <a:lnSpc>
                          <a:spcPct val="200000"/>
                        </a:lnSpc>
                        <a:spcAft>
                          <a:spcPts val="0"/>
                        </a:spcAft>
                        <a:tabLst>
                          <a:tab pos="180340" algn="l"/>
                          <a:tab pos="2610485" algn="l"/>
                        </a:tabLst>
                      </a:pPr>
                      <a:r>
                        <a:rPr lang="es-ES" sz="1600" b="1" dirty="0" smtClean="0">
                          <a:solidFill>
                            <a:srgbClr val="FF0000"/>
                          </a:solidFill>
                          <a:effectLst/>
                          <a:latin typeface="Arial"/>
                          <a:ea typeface="Times New Roman"/>
                          <a:cs typeface="Times New Roman"/>
                        </a:rPr>
                        <a:t>17 </a:t>
                      </a:r>
                      <a:r>
                        <a:rPr lang="es-ES" sz="1600" b="1" dirty="0">
                          <a:solidFill>
                            <a:srgbClr val="FF0000"/>
                          </a:solidFill>
                          <a:effectLst/>
                          <a:latin typeface="Arial"/>
                          <a:ea typeface="Times New Roman"/>
                          <a:cs typeface="Times New Roman"/>
                        </a:rPr>
                        <a:t>Años</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28</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29</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57</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rgbClr val="FF0000"/>
                          </a:solidFill>
                          <a:effectLst/>
                          <a:latin typeface="Arial"/>
                          <a:ea typeface="Times New Roman"/>
                          <a:cs typeface="Times New Roman"/>
                        </a:rPr>
                        <a:t>29,8429 %</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7967">
                <a:tc>
                  <a:txBody>
                    <a:bodyPr/>
                    <a:lstStyle/>
                    <a:p>
                      <a:pPr algn="ctr">
                        <a:lnSpc>
                          <a:spcPct val="200000"/>
                        </a:lnSpc>
                        <a:spcAft>
                          <a:spcPts val="0"/>
                        </a:spcAft>
                        <a:tabLst>
                          <a:tab pos="180340" algn="l"/>
                          <a:tab pos="2610485" algn="l"/>
                        </a:tabLst>
                      </a:pPr>
                      <a:r>
                        <a:rPr lang="es-ES" sz="1600" b="1" dirty="0" smtClean="0">
                          <a:solidFill>
                            <a:srgbClr val="FF0000"/>
                          </a:solidFill>
                          <a:effectLst/>
                          <a:latin typeface="Arial"/>
                          <a:ea typeface="Times New Roman"/>
                          <a:cs typeface="Times New Roman"/>
                        </a:rPr>
                        <a:t>16 </a:t>
                      </a:r>
                      <a:r>
                        <a:rPr lang="es-ES" sz="1600" b="1" dirty="0">
                          <a:solidFill>
                            <a:srgbClr val="FF0000"/>
                          </a:solidFill>
                          <a:effectLst/>
                          <a:latin typeface="Arial"/>
                          <a:ea typeface="Times New Roman"/>
                          <a:cs typeface="Times New Roman"/>
                        </a:rPr>
                        <a:t>Años</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26</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26</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52</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27,2251 %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7967">
                <a:tc>
                  <a:txBody>
                    <a:bodyPr/>
                    <a:lstStyle/>
                    <a:p>
                      <a:pPr algn="ctr">
                        <a:lnSpc>
                          <a:spcPct val="200000"/>
                        </a:lnSpc>
                        <a:spcAft>
                          <a:spcPts val="0"/>
                        </a:spcAft>
                        <a:tabLst>
                          <a:tab pos="180340" algn="l"/>
                          <a:tab pos="2610485" algn="l"/>
                        </a:tabLst>
                      </a:pPr>
                      <a:r>
                        <a:rPr lang="es-ES" sz="1600" b="1" dirty="0" smtClean="0">
                          <a:solidFill>
                            <a:srgbClr val="FF0000"/>
                          </a:solidFill>
                          <a:effectLst/>
                          <a:latin typeface="Arial"/>
                          <a:ea typeface="Times New Roman"/>
                          <a:cs typeface="Times New Roman"/>
                        </a:rPr>
                        <a:t>15 </a:t>
                      </a:r>
                      <a:r>
                        <a:rPr lang="es-ES" sz="1600" b="1" dirty="0">
                          <a:solidFill>
                            <a:srgbClr val="FF0000"/>
                          </a:solidFill>
                          <a:effectLst/>
                          <a:latin typeface="Arial"/>
                          <a:ea typeface="Times New Roman"/>
                          <a:cs typeface="Times New Roman"/>
                        </a:rPr>
                        <a:t>Años</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20</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20</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40</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20,9424 %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7967">
                <a:tc>
                  <a:txBody>
                    <a:bodyPr/>
                    <a:lstStyle/>
                    <a:p>
                      <a:pPr algn="ctr">
                        <a:lnSpc>
                          <a:spcPct val="200000"/>
                        </a:lnSpc>
                        <a:spcAft>
                          <a:spcPts val="0"/>
                        </a:spcAft>
                        <a:tabLst>
                          <a:tab pos="180340" algn="l"/>
                          <a:tab pos="2610485" algn="l"/>
                        </a:tabLst>
                      </a:pPr>
                      <a:r>
                        <a:rPr lang="es-ES" sz="1600" b="1" dirty="0" smtClean="0">
                          <a:solidFill>
                            <a:srgbClr val="FF0000"/>
                          </a:solidFill>
                          <a:effectLst/>
                          <a:latin typeface="Arial"/>
                          <a:ea typeface="Times New Roman"/>
                          <a:cs typeface="Times New Roman"/>
                        </a:rPr>
                        <a:t>14 </a:t>
                      </a:r>
                      <a:r>
                        <a:rPr lang="es-ES" sz="1600" b="1" dirty="0">
                          <a:solidFill>
                            <a:srgbClr val="FF0000"/>
                          </a:solidFill>
                          <a:effectLst/>
                          <a:latin typeface="Arial"/>
                          <a:ea typeface="Times New Roman"/>
                          <a:cs typeface="Times New Roman"/>
                        </a:rPr>
                        <a:t>Años</a:t>
                      </a:r>
                      <a:endParaRPr lang="es-EC" sz="1600" b="1"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21</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21</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42</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rgbClr val="FF0000"/>
                          </a:solidFill>
                          <a:effectLst/>
                          <a:latin typeface="Arial"/>
                          <a:ea typeface="Times New Roman"/>
                          <a:cs typeface="Times New Roman"/>
                        </a:rPr>
                        <a:t>21,9895 %</a:t>
                      </a:r>
                      <a:endParaRPr lang="es-EC" sz="1600" b="1">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497967">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TOTAL</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95</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96</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a:solidFill>
                            <a:schemeClr val="bg1"/>
                          </a:solidFill>
                          <a:effectLst/>
                          <a:latin typeface="Arial"/>
                          <a:ea typeface="Times New Roman"/>
                          <a:cs typeface="Times New Roman"/>
                        </a:rPr>
                        <a:t>191</a:t>
                      </a:r>
                      <a:endParaRPr lang="es-EC" sz="1600" b="1">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200000"/>
                        </a:lnSpc>
                        <a:spcAft>
                          <a:spcPts val="0"/>
                        </a:spcAft>
                        <a:tabLst>
                          <a:tab pos="180340" algn="l"/>
                          <a:tab pos="2610485" algn="l"/>
                        </a:tabLst>
                      </a:pPr>
                      <a:r>
                        <a:rPr lang="es-ES" sz="1600" b="1" dirty="0">
                          <a:solidFill>
                            <a:schemeClr val="bg1"/>
                          </a:solidFill>
                          <a:effectLst/>
                          <a:latin typeface="Arial"/>
                          <a:ea typeface="Times New Roman"/>
                          <a:cs typeface="Times New Roman"/>
                        </a:rPr>
                        <a:t>100%</a:t>
                      </a:r>
                      <a:endParaRPr lang="es-EC" sz="1600" b="1" dirty="0">
                        <a:solidFill>
                          <a:schemeClr val="bg1"/>
                        </a:solidFill>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bl>
          </a:graphicData>
        </a:graphic>
      </p:graphicFrame>
      <p:sp>
        <p:nvSpPr>
          <p:cNvPr id="5" name="Text Box 1"/>
          <p:cNvSpPr txBox="1">
            <a:spLocks noChangeArrowheads="1"/>
          </p:cNvSpPr>
          <p:nvPr/>
        </p:nvSpPr>
        <p:spPr bwMode="auto">
          <a:xfrm>
            <a:off x="5724128" y="5182716"/>
            <a:ext cx="2520280" cy="190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smtClean="0">
                <a:ln>
                  <a:noFill/>
                </a:ln>
                <a:solidFill>
                  <a:schemeClr val="bg1"/>
                </a:solidFill>
                <a:effectLst/>
                <a:latin typeface="Calibri" pitchFamily="34" charset="0"/>
                <a:cs typeface="Arial" pitchFamily="34" charset="0"/>
              </a:rPr>
              <a:t>ELABORADO POR: SANTIAGO FERNÁNDEZ B.</a:t>
            </a:r>
            <a:endParaRPr kumimoji="0" lang="es-EC" sz="2400" b="0" i="0" u="none" strike="noStrike" cap="none" normalizeH="0" baseline="0" smtClean="0">
              <a:ln>
                <a:noFill/>
              </a:ln>
              <a:solidFill>
                <a:schemeClr val="bg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523189"/>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a:graphicFrameLocks/>
          </p:cNvGraphicFramePr>
          <p:nvPr>
            <p:extLst>
              <p:ext uri="{D42A27DB-BD31-4B8C-83A1-F6EECF244321}">
                <p14:modId xmlns:p14="http://schemas.microsoft.com/office/powerpoint/2010/main" val="1035063853"/>
              </p:ext>
            </p:extLst>
          </p:nvPr>
        </p:nvGraphicFramePr>
        <p:xfrm>
          <a:off x="1043608" y="1772816"/>
          <a:ext cx="7056784" cy="424847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8444507"/>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1340768"/>
            <a:ext cx="6624736" cy="3046988"/>
          </a:xfrm>
          <a:prstGeom prst="rect">
            <a:avLst/>
          </a:prstGeom>
          <a:solidFill>
            <a:schemeClr val="accent3">
              <a:lumMod val="75000"/>
              <a:alpha val="72000"/>
            </a:schemeClr>
          </a:solidFill>
        </p:spPr>
        <p:txBody>
          <a:bodyPr wrap="square">
            <a:spAutoFit/>
          </a:bodyPr>
          <a:lstStyle/>
          <a:p>
            <a:pPr algn="just"/>
            <a:r>
              <a:rPr lang="es-ES" sz="2400" b="1" dirty="0"/>
              <a:t>Instrumentos.-  </a:t>
            </a:r>
            <a:endParaRPr lang="es-EC" sz="2400" b="1" dirty="0"/>
          </a:p>
          <a:p>
            <a:pPr algn="just"/>
            <a:r>
              <a:rPr lang="es-ES" sz="2400" b="1" dirty="0"/>
              <a:t> </a:t>
            </a:r>
            <a:endParaRPr lang="es-EC" sz="2400" b="1" dirty="0"/>
          </a:p>
          <a:p>
            <a:pPr lvl="0" algn="just"/>
            <a:r>
              <a:rPr lang="es-ES" sz="2400" b="1" dirty="0"/>
              <a:t>Encuesta: Cuestionario </a:t>
            </a:r>
            <a:r>
              <a:rPr lang="es-ES" sz="2400" b="1" dirty="0" smtClean="0"/>
              <a:t>INTERNACIONAL DEL Índice de Actividad Física IPAQ-A.</a:t>
            </a:r>
          </a:p>
          <a:p>
            <a:pPr lvl="0" algn="just"/>
            <a:endParaRPr lang="es-EC" sz="2400" b="1" dirty="0"/>
          </a:p>
          <a:p>
            <a:pPr lvl="0" algn="just"/>
            <a:r>
              <a:rPr lang="es-ES" sz="2400" b="1" dirty="0"/>
              <a:t>Evaluación: </a:t>
            </a:r>
            <a:r>
              <a:rPr lang="es-ES" sz="2400" b="1" dirty="0" smtClean="0"/>
              <a:t>Peso y Talla de cada uno de los involucrados, para calcular el Índice de Masa Corporal (IMC).</a:t>
            </a:r>
            <a:endParaRPr lang="es-EC" sz="2400" b="1" dirty="0"/>
          </a:p>
        </p:txBody>
      </p:sp>
      <p:pic>
        <p:nvPicPr>
          <p:cNvPr id="5" name="4 Imagen" descr="DSC00269"/>
          <p:cNvPicPr/>
          <p:nvPr/>
        </p:nvPicPr>
        <p:blipFill>
          <a:blip r:embed="rId2" cstate="print"/>
          <a:srcRect l="2614" t="23505" b="5315"/>
          <a:stretch>
            <a:fillRect/>
          </a:stretch>
        </p:blipFill>
        <p:spPr bwMode="auto">
          <a:xfrm>
            <a:off x="2738472" y="4432126"/>
            <a:ext cx="3921760" cy="238125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20758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89736" y="475265"/>
            <a:ext cx="5526360" cy="830997"/>
          </a:xfrm>
          <a:prstGeom prst="rect">
            <a:avLst/>
          </a:prstGeom>
          <a:solidFill>
            <a:schemeClr val="accent3">
              <a:lumMod val="75000"/>
              <a:alpha val="67000"/>
            </a:schemeClr>
          </a:solidFill>
        </p:spPr>
        <p:txBody>
          <a:bodyPr wrap="square">
            <a:spAutoFit/>
          </a:bodyPr>
          <a:lstStyle/>
          <a:p>
            <a:pPr lvl="1" algn="ctr"/>
            <a:r>
              <a:rPr lang="es-ES" sz="2400" b="1" dirty="0" smtClean="0">
                <a:solidFill>
                  <a:schemeClr val="tx1">
                    <a:lumMod val="95000"/>
                  </a:schemeClr>
                </a:solidFill>
              </a:rPr>
              <a:t>TRATAMIENTO Y ANÁLISIS ESTADÍSTICOS DE LOS DATOS.</a:t>
            </a:r>
            <a:endParaRPr lang="es-EC" sz="2400" dirty="0">
              <a:solidFill>
                <a:schemeClr val="tx1">
                  <a:lumMod val="95000"/>
                </a:schemeClr>
              </a:solidFill>
            </a:endParaRPr>
          </a:p>
        </p:txBody>
      </p:sp>
      <p:sp>
        <p:nvSpPr>
          <p:cNvPr id="5" name="4 Rectángulo"/>
          <p:cNvSpPr/>
          <p:nvPr/>
        </p:nvSpPr>
        <p:spPr>
          <a:xfrm>
            <a:off x="1989735" y="2136339"/>
            <a:ext cx="5526360" cy="4524315"/>
          </a:xfrm>
          <a:prstGeom prst="rect">
            <a:avLst/>
          </a:prstGeom>
          <a:solidFill>
            <a:schemeClr val="tx2">
              <a:lumMod val="25000"/>
              <a:alpha val="72000"/>
            </a:schemeClr>
          </a:solidFill>
        </p:spPr>
        <p:txBody>
          <a:bodyPr wrap="square">
            <a:spAutoFit/>
          </a:bodyPr>
          <a:lstStyle/>
          <a:p>
            <a:pPr algn="just"/>
            <a:r>
              <a:rPr lang="es-ES" sz="2400" b="1" dirty="0"/>
              <a:t>Se </a:t>
            </a:r>
            <a:r>
              <a:rPr lang="es-ES" sz="2400" b="1" dirty="0" smtClean="0"/>
              <a:t>analizaron </a:t>
            </a:r>
            <a:r>
              <a:rPr lang="es-ES" sz="2400" b="1" dirty="0"/>
              <a:t>críticamente los datos y la información </a:t>
            </a:r>
            <a:r>
              <a:rPr lang="es-ES" sz="2400" b="1" dirty="0" smtClean="0"/>
              <a:t>recolectados.</a:t>
            </a:r>
          </a:p>
          <a:p>
            <a:pPr algn="just"/>
            <a:endParaRPr lang="es-EC" sz="2400" b="1" dirty="0"/>
          </a:p>
          <a:p>
            <a:pPr algn="just"/>
            <a:r>
              <a:rPr lang="es-ES" sz="2400" b="1" dirty="0"/>
              <a:t>Se </a:t>
            </a:r>
            <a:r>
              <a:rPr lang="es-ES" sz="2400" b="1" dirty="0" smtClean="0"/>
              <a:t>analizaron </a:t>
            </a:r>
            <a:r>
              <a:rPr lang="es-ES" sz="2400" b="1" dirty="0"/>
              <a:t>los datos estadísticos, a través de la determinación de la media </a:t>
            </a:r>
            <a:r>
              <a:rPr lang="es-ES" sz="2400" b="1" dirty="0" smtClean="0"/>
              <a:t>y </a:t>
            </a:r>
            <a:r>
              <a:rPr lang="es-ES" sz="2400" b="1" dirty="0"/>
              <a:t>rangos máximos y mínimos. (Exel</a:t>
            </a:r>
            <a:r>
              <a:rPr lang="es-ES" sz="2400" b="1" dirty="0" smtClean="0"/>
              <a:t>).</a:t>
            </a:r>
          </a:p>
          <a:p>
            <a:pPr algn="just"/>
            <a:endParaRPr lang="es-EC" sz="2400" b="1" dirty="0"/>
          </a:p>
          <a:p>
            <a:pPr algn="just"/>
            <a:r>
              <a:rPr lang="es-ES" sz="2400" b="1" dirty="0"/>
              <a:t>Se </a:t>
            </a:r>
            <a:r>
              <a:rPr lang="es-ES" sz="2400" b="1" dirty="0" smtClean="0"/>
              <a:t>organizó </a:t>
            </a:r>
            <a:r>
              <a:rPr lang="es-ES" sz="2400" b="1" dirty="0"/>
              <a:t>técnicamente los datos </a:t>
            </a:r>
            <a:r>
              <a:rPr lang="es-ES" sz="2400" b="1" dirty="0" smtClean="0"/>
              <a:t>obtenidos del cálculo del IMC y </a:t>
            </a:r>
            <a:r>
              <a:rPr lang="es-ES" sz="2400" b="1" dirty="0"/>
              <a:t>se </a:t>
            </a:r>
            <a:r>
              <a:rPr lang="es-ES" sz="2400" b="1" dirty="0" smtClean="0"/>
              <a:t>clasificaron en </a:t>
            </a:r>
            <a:r>
              <a:rPr lang="es-ES" sz="2400" b="1" dirty="0"/>
              <a:t>base a </a:t>
            </a:r>
            <a:r>
              <a:rPr lang="es-ES" sz="2400" b="1" dirty="0" smtClean="0"/>
              <a:t>los Puntos de Corte reconocidos internacionalmente por la OMS.</a:t>
            </a:r>
            <a:endParaRPr lang="es-EC" sz="2400" b="1"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31625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50067" y="692696"/>
            <a:ext cx="4218591" cy="584775"/>
          </a:xfrm>
          <a:prstGeom prst="rect">
            <a:avLst/>
          </a:prstGeom>
          <a:noFill/>
        </p:spPr>
        <p:txBody>
          <a:bodyPr wrap="none" rtlCol="0">
            <a:spAutoFit/>
          </a:bodyPr>
          <a:lstStyle/>
          <a:p>
            <a:pPr algn="ctr"/>
            <a:r>
              <a:rPr lang="es-EC" sz="3200" b="1" dirty="0" smtClean="0">
                <a:solidFill>
                  <a:srgbClr val="FF0000"/>
                </a:solidFill>
              </a:rPr>
              <a:t>RESUMEN EJECUTIVO</a:t>
            </a:r>
            <a:endParaRPr lang="es-ES" sz="3200" b="1" dirty="0">
              <a:solidFill>
                <a:srgbClr val="FF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98"/>
            <a:ext cx="1413507" cy="13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45278" y="1628800"/>
            <a:ext cx="8136904" cy="1200329"/>
          </a:xfrm>
          <a:prstGeom prst="rect">
            <a:avLst/>
          </a:prstGeom>
          <a:solidFill>
            <a:srgbClr val="92D050">
              <a:alpha val="46000"/>
            </a:srgbClr>
          </a:solidFill>
        </p:spPr>
        <p:txBody>
          <a:bodyPr wrap="square">
            <a:spAutoFit/>
          </a:bodyPr>
          <a:lstStyle/>
          <a:p>
            <a:pPr algn="just"/>
            <a:r>
              <a:rPr lang="es-ES" b="1" dirty="0"/>
              <a:t>El presente trabajo es de tipo Correlacional, se lo realizó con la finalidad de determinar el grado de  incidencia que tiene la  actividad física y el deporte en el Índice de Masa Corporal de los cadetes comprendidos entre 14 a 17 años del Comil-9 “Eugenio Espejo” </a:t>
            </a:r>
            <a:r>
              <a:rPr lang="es-ES" b="1" dirty="0" smtClean="0"/>
              <a:t>.</a:t>
            </a:r>
            <a:endParaRPr lang="es-EC" b="1" dirty="0"/>
          </a:p>
        </p:txBody>
      </p:sp>
      <p:sp>
        <p:nvSpPr>
          <p:cNvPr id="8" name="7 Rectángulo"/>
          <p:cNvSpPr/>
          <p:nvPr/>
        </p:nvSpPr>
        <p:spPr>
          <a:xfrm>
            <a:off x="545278" y="3106972"/>
            <a:ext cx="8136904" cy="646331"/>
          </a:xfrm>
          <a:prstGeom prst="rect">
            <a:avLst/>
          </a:prstGeom>
          <a:solidFill>
            <a:srgbClr val="92D050">
              <a:alpha val="46000"/>
            </a:srgbClr>
          </a:solidFill>
        </p:spPr>
        <p:txBody>
          <a:bodyPr wrap="square">
            <a:spAutoFit/>
          </a:bodyPr>
          <a:lstStyle/>
          <a:p>
            <a:pPr algn="just"/>
            <a:r>
              <a:rPr lang="es-ES" b="1" dirty="0" smtClean="0"/>
              <a:t>Se </a:t>
            </a:r>
            <a:r>
              <a:rPr lang="es-ES" b="1" dirty="0"/>
              <a:t>realizó con una muestra de 191 cadetes, de las cuales 95 eran del sexo Masculino y 96 del sexo Femenino.</a:t>
            </a:r>
            <a:endParaRPr lang="es-EC" b="1" dirty="0"/>
          </a:p>
        </p:txBody>
      </p:sp>
      <p:sp>
        <p:nvSpPr>
          <p:cNvPr id="10" name="9 Rectángulo"/>
          <p:cNvSpPr/>
          <p:nvPr/>
        </p:nvSpPr>
        <p:spPr>
          <a:xfrm>
            <a:off x="545278" y="4034681"/>
            <a:ext cx="8136904" cy="923330"/>
          </a:xfrm>
          <a:prstGeom prst="rect">
            <a:avLst/>
          </a:prstGeom>
          <a:solidFill>
            <a:srgbClr val="92D050">
              <a:alpha val="46000"/>
            </a:srgbClr>
          </a:solidFill>
        </p:spPr>
        <p:txBody>
          <a:bodyPr wrap="square">
            <a:spAutoFit/>
          </a:bodyPr>
          <a:lstStyle/>
          <a:p>
            <a:r>
              <a:rPr lang="es-ES" b="1" dirty="0"/>
              <a:t>IPAQ-A (Cuestionario Internacional de Actividad Física para Adolescentes), para determinar la Actividad Física que ellos realizan entre 14 a 17 años de edad en ambos sexos.</a:t>
            </a:r>
            <a:endParaRPr lang="es-EC" b="1" dirty="0"/>
          </a:p>
        </p:txBody>
      </p:sp>
      <p:sp>
        <p:nvSpPr>
          <p:cNvPr id="12" name="11 Rectángulo"/>
          <p:cNvSpPr/>
          <p:nvPr/>
        </p:nvSpPr>
        <p:spPr>
          <a:xfrm>
            <a:off x="545278" y="5157192"/>
            <a:ext cx="8136904" cy="923330"/>
          </a:xfrm>
          <a:prstGeom prst="rect">
            <a:avLst/>
          </a:prstGeom>
          <a:solidFill>
            <a:srgbClr val="92D050">
              <a:alpha val="46000"/>
            </a:srgbClr>
          </a:solidFill>
        </p:spPr>
        <p:txBody>
          <a:bodyPr wrap="square">
            <a:spAutoFit/>
          </a:bodyPr>
          <a:lstStyle/>
          <a:p>
            <a:r>
              <a:rPr lang="es-ES" b="1" dirty="0"/>
              <a:t>Se encontró que el 74 % de los Cadetes son No Activos no realizan ninguna actividad física durante la semana, mientras que el 15 % son Poco activos, el 5 % son Leve Activos, el 3 % son Activos y el 3 % son Muy Activos.</a:t>
            </a:r>
            <a:endParaRPr lang="es-EC" b="1" dirty="0"/>
          </a:p>
        </p:txBody>
      </p:sp>
    </p:spTree>
    <p:extLst>
      <p:ext uri="{BB962C8B-B14F-4D97-AF65-F5344CB8AC3E}">
        <p14:creationId xmlns:p14="http://schemas.microsoft.com/office/powerpoint/2010/main" val="405981471"/>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613137"/>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3" name="2 Rectángulo"/>
          <p:cNvSpPr/>
          <p:nvPr/>
        </p:nvSpPr>
        <p:spPr>
          <a:xfrm>
            <a:off x="1952836" y="1702549"/>
            <a:ext cx="5688632" cy="646331"/>
          </a:xfrm>
          <a:prstGeom prst="rect">
            <a:avLst/>
          </a:prstGeom>
          <a:solidFill>
            <a:schemeClr val="tx1">
              <a:lumMod val="50000"/>
            </a:schemeClr>
          </a:solidFill>
        </p:spPr>
        <p:txBody>
          <a:bodyPr wrap="square">
            <a:spAutoFit/>
          </a:bodyPr>
          <a:lstStyle/>
          <a:p>
            <a:r>
              <a:rPr lang="es-ES" b="1" dirty="0"/>
              <a:t>Distribución del personal de cadetes entre 14 a 17 años del Comil-9, Salinas, periodo 2006-2007, Según Género.</a:t>
            </a:r>
            <a:endParaRPr lang="es-EC" b="1" dirty="0"/>
          </a:p>
        </p:txBody>
      </p:sp>
      <p:graphicFrame>
        <p:nvGraphicFramePr>
          <p:cNvPr id="5" name="Objeto 33"/>
          <p:cNvGraphicFramePr>
            <a:graphicFrameLocks/>
          </p:cNvGraphicFramePr>
          <p:nvPr>
            <p:extLst>
              <p:ext uri="{D42A27DB-BD31-4B8C-83A1-F6EECF244321}">
                <p14:modId xmlns:p14="http://schemas.microsoft.com/office/powerpoint/2010/main" val="30914116"/>
              </p:ext>
            </p:extLst>
          </p:nvPr>
        </p:nvGraphicFramePr>
        <p:xfrm>
          <a:off x="1736812" y="2492896"/>
          <a:ext cx="6120680"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7"/>
          <p:cNvSpPr txBox="1">
            <a:spLocks noChangeArrowheads="1"/>
          </p:cNvSpPr>
          <p:nvPr/>
        </p:nvSpPr>
        <p:spPr bwMode="auto">
          <a:xfrm>
            <a:off x="2362200" y="6248400"/>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840807"/>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613137"/>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5" name="4 Rectángulo"/>
          <p:cNvSpPr/>
          <p:nvPr/>
        </p:nvSpPr>
        <p:spPr>
          <a:xfrm>
            <a:off x="1952836" y="1702549"/>
            <a:ext cx="5688632" cy="646331"/>
          </a:xfrm>
          <a:prstGeom prst="rect">
            <a:avLst/>
          </a:prstGeom>
          <a:solidFill>
            <a:schemeClr val="tx1">
              <a:lumMod val="50000"/>
            </a:schemeClr>
          </a:solidFill>
        </p:spPr>
        <p:txBody>
          <a:bodyPr wrap="square">
            <a:spAutoFit/>
          </a:bodyPr>
          <a:lstStyle/>
          <a:p>
            <a:r>
              <a:rPr lang="es-ES" b="1" dirty="0" smtClean="0"/>
              <a:t>Distribución </a:t>
            </a:r>
            <a:r>
              <a:rPr lang="es-ES" b="1" dirty="0"/>
              <a:t>del personal de cadetes entre 14 a 17 años del Comil-9, Salinas, periodo 2006-2007, Según </a:t>
            </a:r>
            <a:r>
              <a:rPr lang="es-ES" b="1" dirty="0" smtClean="0"/>
              <a:t>Edad.</a:t>
            </a:r>
            <a:endParaRPr lang="es-EC" b="1" dirty="0"/>
          </a:p>
        </p:txBody>
      </p:sp>
      <p:graphicFrame>
        <p:nvGraphicFramePr>
          <p:cNvPr id="6" name="Objeto 15" descr="Título: GRÁFICO Nº 2"/>
          <p:cNvGraphicFramePr>
            <a:graphicFrameLocks/>
          </p:cNvGraphicFramePr>
          <p:nvPr>
            <p:extLst>
              <p:ext uri="{D42A27DB-BD31-4B8C-83A1-F6EECF244321}">
                <p14:modId xmlns:p14="http://schemas.microsoft.com/office/powerpoint/2010/main" val="2849175023"/>
              </p:ext>
            </p:extLst>
          </p:nvPr>
        </p:nvGraphicFramePr>
        <p:xfrm>
          <a:off x="1475656" y="2492896"/>
          <a:ext cx="6408712"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7"/>
          <p:cNvSpPr txBox="1">
            <a:spLocks noChangeArrowheads="1"/>
          </p:cNvSpPr>
          <p:nvPr/>
        </p:nvSpPr>
        <p:spPr bwMode="auto">
          <a:xfrm>
            <a:off x="2362200" y="6248400"/>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73222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4797152"/>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10 Gráfico"/>
          <p:cNvGraphicFramePr/>
          <p:nvPr>
            <p:extLst>
              <p:ext uri="{D42A27DB-BD31-4B8C-83A1-F6EECF244321}">
                <p14:modId xmlns:p14="http://schemas.microsoft.com/office/powerpoint/2010/main" val="1944539719"/>
              </p:ext>
            </p:extLst>
          </p:nvPr>
        </p:nvGraphicFramePr>
        <p:xfrm>
          <a:off x="1846920" y="1196752"/>
          <a:ext cx="5904655" cy="3502660"/>
        </p:xfrm>
        <a:graphic>
          <a:graphicData uri="http://schemas.openxmlformats.org/drawingml/2006/chart">
            <c:chart xmlns:c="http://schemas.openxmlformats.org/drawingml/2006/chart" xmlns:r="http://schemas.openxmlformats.org/officeDocument/2006/relationships" r:id="rId3"/>
          </a:graphicData>
        </a:graphic>
      </p:graphicFrame>
      <p:sp>
        <p:nvSpPr>
          <p:cNvPr id="4" name="3 Rectángulo"/>
          <p:cNvSpPr/>
          <p:nvPr/>
        </p:nvSpPr>
        <p:spPr>
          <a:xfrm>
            <a:off x="179512" y="5373216"/>
            <a:ext cx="8784976" cy="1077218"/>
          </a:xfrm>
          <a:prstGeom prst="rect">
            <a:avLst/>
          </a:prstGeom>
          <a:solidFill>
            <a:schemeClr val="bg1">
              <a:lumMod val="85000"/>
              <a:lumOff val="15000"/>
            </a:schemeClr>
          </a:solidFill>
        </p:spPr>
        <p:txBody>
          <a:bodyPr wrap="square">
            <a:spAutoFit/>
          </a:bodyPr>
          <a:lstStyle/>
          <a:p>
            <a:r>
              <a:rPr lang="es-ES" sz="1600" b="1" dirty="0"/>
              <a:t>DESCRIPCIÓN: El 74 % del personal no realiza actividad física, el 15 % realiza de 1 a 2 veces por semana, el 5 % de 3 a 4 días a la semana, el 3 % realiza 5 a 6 días por semana como también el 3 % realiza actividad física 7 días a la semana. Siendo el ´futbol en varones y el básquet en mujeres los deportes más practicados.</a:t>
            </a:r>
            <a:endParaRPr lang="es-EC" sz="1600" b="1" dirty="0"/>
          </a:p>
        </p:txBody>
      </p:sp>
    </p:spTree>
    <p:extLst>
      <p:ext uri="{BB962C8B-B14F-4D97-AF65-F5344CB8AC3E}">
        <p14:creationId xmlns:p14="http://schemas.microsoft.com/office/powerpoint/2010/main" val="206925127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175841"/>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661248"/>
            <a:ext cx="8784976" cy="584775"/>
          </a:xfrm>
          <a:prstGeom prst="rect">
            <a:avLst/>
          </a:prstGeom>
          <a:solidFill>
            <a:schemeClr val="bg1">
              <a:lumMod val="85000"/>
              <a:lumOff val="15000"/>
            </a:schemeClr>
          </a:solidFill>
        </p:spPr>
        <p:txBody>
          <a:bodyPr wrap="square">
            <a:spAutoFit/>
          </a:bodyPr>
          <a:lstStyle/>
          <a:p>
            <a:r>
              <a:rPr lang="es-ES" sz="1600" b="1" dirty="0" smtClean="0"/>
              <a:t>DESCRIPCIÓN:  El </a:t>
            </a:r>
            <a:r>
              <a:rPr lang="es-ES" sz="1600" b="1" dirty="0"/>
              <a:t>15 % del personal no hizo educación física, el 7 % casi nunca, el 28 % realizó algunas veces, el 30 % realiza a menudo y el 20 % realiza siempre educación física activamente</a:t>
            </a:r>
            <a:r>
              <a:rPr lang="es-ES" sz="1600" b="1" dirty="0" smtClean="0"/>
              <a:t>.</a:t>
            </a:r>
            <a:endParaRPr lang="es-EC" sz="1600" b="1" dirty="0"/>
          </a:p>
        </p:txBody>
      </p:sp>
      <p:graphicFrame>
        <p:nvGraphicFramePr>
          <p:cNvPr id="7" name="6 Gráfico"/>
          <p:cNvGraphicFramePr/>
          <p:nvPr>
            <p:extLst>
              <p:ext uri="{D42A27DB-BD31-4B8C-83A1-F6EECF244321}">
                <p14:modId xmlns:p14="http://schemas.microsoft.com/office/powerpoint/2010/main" val="287186117"/>
              </p:ext>
            </p:extLst>
          </p:nvPr>
        </p:nvGraphicFramePr>
        <p:xfrm>
          <a:off x="1486880" y="1340767"/>
          <a:ext cx="6624736" cy="3835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266910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144616"/>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589240"/>
            <a:ext cx="8784976" cy="584775"/>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El 43 % está sentado, el 35 % pasea por los alrededores, el 17 % corre o juega un poco, y el 5 % corre o juega bastante.</a:t>
            </a:r>
            <a:endParaRPr lang="es-EC" sz="1600" b="1" dirty="0"/>
          </a:p>
        </p:txBody>
      </p:sp>
      <p:graphicFrame>
        <p:nvGraphicFramePr>
          <p:cNvPr id="9" name="8 Gráfico"/>
          <p:cNvGraphicFramePr/>
          <p:nvPr>
            <p:extLst>
              <p:ext uri="{D42A27DB-BD31-4B8C-83A1-F6EECF244321}">
                <p14:modId xmlns:p14="http://schemas.microsoft.com/office/powerpoint/2010/main" val="2523144229"/>
              </p:ext>
            </p:extLst>
          </p:nvPr>
        </p:nvGraphicFramePr>
        <p:xfrm>
          <a:off x="1475655" y="1281461"/>
          <a:ext cx="6192689" cy="38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947668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229200"/>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805264"/>
            <a:ext cx="8784976" cy="584775"/>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El 20 % no jugó ninguno, el 31 % jugó una vez, el 25 % jugó de 2 a 3 veces, el 13 % jugó 4 veces y el 11 % jugó 5 veces la última semana</a:t>
            </a:r>
            <a:r>
              <a:rPr lang="es-ES" sz="1600" b="1" dirty="0" smtClean="0"/>
              <a:t>.</a:t>
            </a:r>
            <a:endParaRPr lang="es-EC" sz="1600" b="1" dirty="0"/>
          </a:p>
        </p:txBody>
      </p:sp>
      <p:graphicFrame>
        <p:nvGraphicFramePr>
          <p:cNvPr id="9" name="8 Gráfico"/>
          <p:cNvGraphicFramePr/>
          <p:nvPr>
            <p:extLst>
              <p:ext uri="{D42A27DB-BD31-4B8C-83A1-F6EECF244321}">
                <p14:modId xmlns:p14="http://schemas.microsoft.com/office/powerpoint/2010/main" val="3469486751"/>
              </p:ext>
            </p:extLst>
          </p:nvPr>
        </p:nvGraphicFramePr>
        <p:xfrm>
          <a:off x="1691680" y="1196752"/>
          <a:ext cx="5760639" cy="39077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483627"/>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373216"/>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949280"/>
            <a:ext cx="8784976" cy="584775"/>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El 35 % dijo que ninguno, el 28 % una vez, el 20 % de 2 a 3 veces, el 11 % 4 veces y el 6 % 5 o más veces la última semana</a:t>
            </a:r>
            <a:r>
              <a:rPr lang="es-ES" sz="1600" b="1" dirty="0" smtClean="0"/>
              <a:t>.</a:t>
            </a:r>
            <a:endParaRPr lang="es-EC" sz="1600" b="1" dirty="0"/>
          </a:p>
        </p:txBody>
      </p:sp>
      <p:graphicFrame>
        <p:nvGraphicFramePr>
          <p:cNvPr id="7" name="6 Gráfico"/>
          <p:cNvGraphicFramePr/>
          <p:nvPr>
            <p:extLst>
              <p:ext uri="{D42A27DB-BD31-4B8C-83A1-F6EECF244321}">
                <p14:modId xmlns:p14="http://schemas.microsoft.com/office/powerpoint/2010/main" val="3756155116"/>
              </p:ext>
            </p:extLst>
          </p:nvPr>
        </p:nvGraphicFramePr>
        <p:xfrm>
          <a:off x="1547664" y="1320561"/>
          <a:ext cx="6048672" cy="40526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344676"/>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373216"/>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4189" y="5877272"/>
            <a:ext cx="8784976" cy="584775"/>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El 24 % dijo que ninguno, el 31 % una vez, el 27 % de 2 a 3 veces, el 12 % 4 veces y el 6 % 5 o más veces la última semana.</a:t>
            </a:r>
            <a:endParaRPr lang="es-EC" sz="1600" b="1" dirty="0"/>
          </a:p>
        </p:txBody>
      </p:sp>
      <p:graphicFrame>
        <p:nvGraphicFramePr>
          <p:cNvPr id="7" name="6 Gráfico"/>
          <p:cNvGraphicFramePr/>
          <p:nvPr>
            <p:extLst>
              <p:ext uri="{D42A27DB-BD31-4B8C-83A1-F6EECF244321}">
                <p14:modId xmlns:p14="http://schemas.microsoft.com/office/powerpoint/2010/main" val="402331271"/>
              </p:ext>
            </p:extLst>
          </p:nvPr>
        </p:nvGraphicFramePr>
        <p:xfrm>
          <a:off x="1470333" y="1313812"/>
          <a:ext cx="6192687" cy="4001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426613"/>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42318" y="5373216"/>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45983" y="5746073"/>
            <a:ext cx="8784976" cy="1077218"/>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El 25 % consideró que la mayoría del tiempo libre dedicó a actividades de poco esfuerzo, el 39 % algunas veces (1-2 veces) hizo actividades físicas, el 22 % a menudo (3-4 veces) hizo actividades físicas, el   10 % bastante a menudo (5-6 veces) hizo actividades físicas, y el 4 % muy a menudo (7 veces o más) hizo actividades físicas</a:t>
            </a:r>
            <a:r>
              <a:rPr lang="es-ES" sz="1600" b="1" dirty="0" smtClean="0"/>
              <a:t>.</a:t>
            </a:r>
            <a:endParaRPr lang="es-EC" sz="1600" b="1" dirty="0"/>
          </a:p>
        </p:txBody>
      </p:sp>
      <p:graphicFrame>
        <p:nvGraphicFramePr>
          <p:cNvPr id="7" name="6 Gráfico"/>
          <p:cNvGraphicFramePr/>
          <p:nvPr>
            <p:extLst>
              <p:ext uri="{D42A27DB-BD31-4B8C-83A1-F6EECF244321}">
                <p14:modId xmlns:p14="http://schemas.microsoft.com/office/powerpoint/2010/main" val="295943308"/>
              </p:ext>
            </p:extLst>
          </p:nvPr>
        </p:nvGraphicFramePr>
        <p:xfrm>
          <a:off x="1547664" y="1291590"/>
          <a:ext cx="6552727" cy="4009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585565"/>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286000" y="5445224"/>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877272"/>
            <a:ext cx="8784976" cy="830997"/>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Los días lunes, martes y domingo no hicieron ninguna o poca actividad física, en cambio el miércoles, jueves, viernes y sábado realizan actividad física normal como hacer deporte, jugar, bailar o cualquier otra actividad en toda la semana</a:t>
            </a:r>
            <a:r>
              <a:rPr lang="es-ES" sz="1600" b="1" dirty="0" smtClean="0"/>
              <a:t>.</a:t>
            </a:r>
            <a:endParaRPr lang="es-EC" sz="1600" b="1" dirty="0"/>
          </a:p>
        </p:txBody>
      </p:sp>
      <p:graphicFrame>
        <p:nvGraphicFramePr>
          <p:cNvPr id="7" name="6 Gráfico"/>
          <p:cNvGraphicFramePr/>
          <p:nvPr>
            <p:extLst>
              <p:ext uri="{D42A27DB-BD31-4B8C-83A1-F6EECF244321}">
                <p14:modId xmlns:p14="http://schemas.microsoft.com/office/powerpoint/2010/main" val="1566773309"/>
              </p:ext>
            </p:extLst>
          </p:nvPr>
        </p:nvGraphicFramePr>
        <p:xfrm>
          <a:off x="1547664" y="1196752"/>
          <a:ext cx="6336704"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09610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250067" y="692696"/>
            <a:ext cx="4218591" cy="584775"/>
          </a:xfrm>
          <a:prstGeom prst="rect">
            <a:avLst/>
          </a:prstGeom>
          <a:noFill/>
        </p:spPr>
        <p:txBody>
          <a:bodyPr wrap="none" rtlCol="0">
            <a:spAutoFit/>
          </a:bodyPr>
          <a:lstStyle/>
          <a:p>
            <a:pPr algn="ctr"/>
            <a:r>
              <a:rPr lang="es-EC" sz="3200" b="1" dirty="0" smtClean="0">
                <a:solidFill>
                  <a:srgbClr val="FF0000"/>
                </a:solidFill>
              </a:rPr>
              <a:t>RESUMEN EJECUTIVO</a:t>
            </a:r>
            <a:endParaRPr lang="es-ES" sz="3200" b="1" dirty="0">
              <a:solidFill>
                <a:srgbClr val="FF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98"/>
            <a:ext cx="1413507" cy="1315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573193" y="2708920"/>
            <a:ext cx="8136904" cy="2308324"/>
          </a:xfrm>
          <a:prstGeom prst="rect">
            <a:avLst/>
          </a:prstGeom>
          <a:solidFill>
            <a:srgbClr val="92D050">
              <a:alpha val="46000"/>
            </a:srgbClr>
          </a:solidFill>
        </p:spPr>
        <p:txBody>
          <a:bodyPr wrap="square">
            <a:spAutoFit/>
          </a:bodyPr>
          <a:lstStyle/>
          <a:p>
            <a:r>
              <a:rPr lang="es-ES" b="1" dirty="0" smtClean="0"/>
              <a:t>Se </a:t>
            </a:r>
            <a:r>
              <a:rPr lang="es-ES" b="1" dirty="0"/>
              <a:t>pudo comprobar que el Índice de Masa Corporal presenta </a:t>
            </a:r>
            <a:r>
              <a:rPr lang="es-ES" b="1" dirty="0" smtClean="0"/>
              <a:t>los siguientes resultados: el  </a:t>
            </a:r>
            <a:r>
              <a:rPr lang="es-ES" b="1" dirty="0"/>
              <a:t>10,42 % de los Cadetes se ubican en el nivel Infra peso, el 48,96 % están en el nivel Normal, el 26,04 % se ubica en el nivel Sobrepeso, en tanto que el 11,46 % está en el nivel Obeso tipo I y el 4,17 % se ubica en el nivel Obeso tipo II en los Cadetes Varones frente al 9,38 % de las Cadetes se ubican en el nivel Infra peso, el 19,79 % están en el nivel Normal, el 57,29 % se ubica en el nivel Sobrepeso, en tanto que el 11,46 % está en el nivel Obeso tipo I, aquí no encontramos Obesos tipo II o III.</a:t>
            </a:r>
            <a:endParaRPr lang="es-EC" b="1" dirty="0"/>
          </a:p>
        </p:txBody>
      </p:sp>
      <p:sp>
        <p:nvSpPr>
          <p:cNvPr id="3" name="2 Rectángulo"/>
          <p:cNvSpPr/>
          <p:nvPr/>
        </p:nvSpPr>
        <p:spPr>
          <a:xfrm>
            <a:off x="560188" y="1628800"/>
            <a:ext cx="8136904" cy="923330"/>
          </a:xfrm>
          <a:prstGeom prst="rect">
            <a:avLst/>
          </a:prstGeom>
          <a:solidFill>
            <a:srgbClr val="92D050">
              <a:alpha val="44000"/>
            </a:srgbClr>
          </a:solidFill>
        </p:spPr>
        <p:txBody>
          <a:bodyPr wrap="square">
            <a:spAutoFit/>
          </a:bodyPr>
          <a:lstStyle/>
          <a:p>
            <a:r>
              <a:rPr lang="es-ES" b="1" dirty="0"/>
              <a:t>Esto se debe a la inactividad física que realizan las mujeres (78 %) en comparación con los hombres (69 %),  por lo que tienen tendencia al sobrepeso en relación a los cadetes varones de la muestra que fue motivo de estudio.</a:t>
            </a:r>
            <a:endParaRPr lang="es-EC" b="1" dirty="0"/>
          </a:p>
        </p:txBody>
      </p:sp>
      <p:sp>
        <p:nvSpPr>
          <p:cNvPr id="12" name="11 Rectángulo"/>
          <p:cNvSpPr/>
          <p:nvPr/>
        </p:nvSpPr>
        <p:spPr>
          <a:xfrm>
            <a:off x="560188" y="5169966"/>
            <a:ext cx="8136904" cy="923330"/>
          </a:xfrm>
          <a:prstGeom prst="rect">
            <a:avLst/>
          </a:prstGeom>
          <a:solidFill>
            <a:srgbClr val="92D050">
              <a:alpha val="46000"/>
            </a:srgbClr>
          </a:solidFill>
        </p:spPr>
        <p:txBody>
          <a:bodyPr wrap="square">
            <a:spAutoFit/>
          </a:bodyPr>
          <a:lstStyle/>
          <a:p>
            <a:r>
              <a:rPr lang="es-ES" b="1" dirty="0"/>
              <a:t>Concluyendo de esta manera: que a menor actividad física (74 %), mayor es el promedio del porcentaje del Índice de Masa Corporal (28,15 %) en los Cadetes de 14 a 17 años que estudian en el Colegio Militar Nº 9 Eugenio Espejo de Salinas.</a:t>
            </a:r>
            <a:endParaRPr lang="es-EC" b="1" dirty="0"/>
          </a:p>
        </p:txBody>
      </p:sp>
    </p:spTree>
    <p:extLst>
      <p:ext uri="{BB962C8B-B14F-4D97-AF65-F5344CB8AC3E}">
        <p14:creationId xmlns:p14="http://schemas.microsoft.com/office/powerpoint/2010/main" val="3523843621"/>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025752"/>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5524843"/>
            <a:ext cx="8784976" cy="338554"/>
          </a:xfrm>
          <a:prstGeom prst="rect">
            <a:avLst/>
          </a:prstGeom>
          <a:solidFill>
            <a:schemeClr val="bg1">
              <a:lumMod val="85000"/>
              <a:lumOff val="15000"/>
            </a:schemeClr>
          </a:solidFill>
        </p:spPr>
        <p:txBody>
          <a:bodyPr wrap="square">
            <a:spAutoFit/>
          </a:bodyPr>
          <a:lstStyle/>
          <a:p>
            <a:r>
              <a:rPr lang="es-ES" sz="1600" b="1" dirty="0"/>
              <a:t>DESCRIPCIÓN</a:t>
            </a:r>
            <a:r>
              <a:rPr lang="es-ES" sz="1600" b="1" dirty="0" smtClean="0"/>
              <a:t>:  </a:t>
            </a:r>
            <a:r>
              <a:rPr lang="es-ES" sz="1600" b="1" dirty="0"/>
              <a:t>El 32 % dijo que si y el 68 % dijo que no estuvieron enfermos en la última semana</a:t>
            </a:r>
            <a:r>
              <a:rPr lang="es-ES" sz="1600" b="1" dirty="0" smtClean="0"/>
              <a:t>.</a:t>
            </a:r>
            <a:endParaRPr lang="es-EC" sz="1600" b="1" dirty="0"/>
          </a:p>
        </p:txBody>
      </p:sp>
      <p:graphicFrame>
        <p:nvGraphicFramePr>
          <p:cNvPr id="7" name="6 Gráfico"/>
          <p:cNvGraphicFramePr/>
          <p:nvPr>
            <p:extLst>
              <p:ext uri="{D42A27DB-BD31-4B8C-83A1-F6EECF244321}">
                <p14:modId xmlns:p14="http://schemas.microsoft.com/office/powerpoint/2010/main" val="2109685288"/>
              </p:ext>
            </p:extLst>
          </p:nvPr>
        </p:nvGraphicFramePr>
        <p:xfrm>
          <a:off x="1691680" y="1196752"/>
          <a:ext cx="6200501" cy="3697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9901052"/>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362200" y="5257728"/>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p:nvPr/>
        </p:nvPicPr>
        <p:blipFill rotWithShape="1">
          <a:blip r:embed="rId3">
            <a:extLst>
              <a:ext uri="{28A0092B-C50C-407E-A947-70E740481C1C}">
                <a14:useLocalDpi xmlns:a14="http://schemas.microsoft.com/office/drawing/2010/main" val="0"/>
              </a:ext>
            </a:extLst>
          </a:blip>
          <a:srcRect b="29592"/>
          <a:stretch/>
        </p:blipFill>
        <p:spPr bwMode="auto">
          <a:xfrm>
            <a:off x="1844824" y="1164751"/>
            <a:ext cx="5904656" cy="3920433"/>
          </a:xfrm>
          <a:prstGeom prst="rect">
            <a:avLst/>
          </a:prstGeom>
          <a:noFill/>
          <a:ln>
            <a:noFill/>
          </a:ln>
          <a:extLst>
            <a:ext uri="{53640926-AAD7-44D8-BBD7-CCE9431645EC}">
              <a14:shadowObscured xmlns:a14="http://schemas.microsoft.com/office/drawing/2010/main"/>
            </a:ext>
          </a:extLst>
        </p:spPr>
      </p:pic>
      <p:sp>
        <p:nvSpPr>
          <p:cNvPr id="2" name="1 Rectángulo"/>
          <p:cNvSpPr/>
          <p:nvPr/>
        </p:nvSpPr>
        <p:spPr>
          <a:xfrm>
            <a:off x="611560" y="5661248"/>
            <a:ext cx="8136904" cy="923330"/>
          </a:xfrm>
          <a:prstGeom prst="rect">
            <a:avLst/>
          </a:prstGeom>
          <a:solidFill>
            <a:schemeClr val="bg1"/>
          </a:solidFill>
        </p:spPr>
        <p:txBody>
          <a:bodyPr wrap="square">
            <a:spAutoFit/>
          </a:bodyPr>
          <a:lstStyle/>
          <a:p>
            <a:pPr algn="just"/>
            <a:r>
              <a:rPr lang="es-ES" b="1" dirty="0"/>
              <a:t>El personal de Cadetes presenta una condición física No Activa de acuerdo al nivel de actividad física del IPAQ-A en su relación y puntuación, representado en la escala de Likert.</a:t>
            </a:r>
            <a:endParaRPr lang="es-EC" b="1" dirty="0"/>
          </a:p>
        </p:txBody>
      </p:sp>
    </p:spTree>
    <p:extLst>
      <p:ext uri="{BB962C8B-B14F-4D97-AF65-F5344CB8AC3E}">
        <p14:creationId xmlns:p14="http://schemas.microsoft.com/office/powerpoint/2010/main" val="150788853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900" y="1268761"/>
            <a:ext cx="6703516" cy="381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840910" y="5301208"/>
            <a:ext cx="7475506" cy="923330"/>
          </a:xfrm>
          <a:prstGeom prst="rect">
            <a:avLst/>
          </a:prstGeom>
          <a:solidFill>
            <a:schemeClr val="bg1"/>
          </a:solidFill>
        </p:spPr>
        <p:txBody>
          <a:bodyPr wrap="square">
            <a:spAutoFit/>
          </a:bodyPr>
          <a:lstStyle/>
          <a:p>
            <a:pPr algn="just"/>
            <a:r>
              <a:rPr lang="es-ES" b="1" dirty="0"/>
              <a:t>El 74 % de los Cadetes son No Activos no realizan ninguna actividad física durante la semana, mientras que el 15 % son Poco activos, el 5 % son Leve Activos, el 3 % son Activos y el 3 % son Muy Activos.</a:t>
            </a:r>
            <a:endParaRPr lang="es-EC" b="1" dirty="0"/>
          </a:p>
        </p:txBody>
      </p:sp>
    </p:spTree>
    <p:extLst>
      <p:ext uri="{BB962C8B-B14F-4D97-AF65-F5344CB8AC3E}">
        <p14:creationId xmlns:p14="http://schemas.microsoft.com/office/powerpoint/2010/main" val="24058393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86000" y="45606"/>
            <a:ext cx="5022304" cy="1015663"/>
          </a:xfrm>
          <a:prstGeom prst="rect">
            <a:avLst/>
          </a:prstGeom>
          <a:solidFill>
            <a:srgbClr val="FFFF00">
              <a:alpha val="92000"/>
            </a:srgbClr>
          </a:solidFill>
        </p:spPr>
        <p:txBody>
          <a:bodyPr wrap="square">
            <a:spAutoFit/>
          </a:bodyPr>
          <a:lstStyle/>
          <a:p>
            <a:pPr algn="ctr"/>
            <a:r>
              <a:rPr lang="es-ES" sz="2000" b="1" dirty="0">
                <a:solidFill>
                  <a:schemeClr val="bg1"/>
                </a:solidFill>
              </a:rPr>
              <a:t>ESCUELA POLITECNICA DEL EJÉRCITO</a:t>
            </a:r>
            <a:endParaRPr lang="es-EC" sz="2000" dirty="0">
              <a:solidFill>
                <a:schemeClr val="bg1"/>
              </a:solidFill>
            </a:endParaRPr>
          </a:p>
          <a:p>
            <a:pPr algn="ctr"/>
            <a:r>
              <a:rPr lang="es-ES" sz="2000" b="1" dirty="0">
                <a:solidFill>
                  <a:schemeClr val="bg1"/>
                </a:solidFill>
              </a:rPr>
              <a:t>COLEGIO MILITAR # 9 “EUGENIO ESPEJO”, Salinas</a:t>
            </a:r>
            <a:endParaRPr lang="es-EC" sz="2000" dirty="0">
              <a:solidFill>
                <a:schemeClr val="bg1"/>
              </a:solidFill>
            </a:endParaRPr>
          </a:p>
        </p:txBody>
      </p:sp>
      <p:sp>
        <p:nvSpPr>
          <p:cNvPr id="6" name="Text Box 7"/>
          <p:cNvSpPr txBox="1">
            <a:spLocks noChangeArrowheads="1"/>
          </p:cNvSpPr>
          <p:nvPr/>
        </p:nvSpPr>
        <p:spPr bwMode="auto">
          <a:xfrm>
            <a:off x="2195736" y="4703288"/>
            <a:ext cx="4874096"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s-ES" sz="1050" b="1" dirty="0">
                <a:latin typeface="Arial" charset="0"/>
              </a:rPr>
              <a:t>Fuente:</a:t>
            </a:r>
            <a:r>
              <a:rPr lang="es-ES" sz="1050" dirty="0">
                <a:latin typeface="Arial" charset="0"/>
              </a:rPr>
              <a:t> Trabajo de Campo                          </a:t>
            </a:r>
            <a:r>
              <a:rPr lang="es-ES" sz="1050" b="1" dirty="0">
                <a:latin typeface="Arial" charset="0"/>
              </a:rPr>
              <a:t>Elaborado:</a:t>
            </a:r>
            <a:r>
              <a:rPr lang="es-ES" sz="1050" dirty="0">
                <a:latin typeface="Arial" charset="0"/>
              </a:rPr>
              <a:t> </a:t>
            </a:r>
            <a:r>
              <a:rPr lang="es-ES" sz="1050" dirty="0" smtClean="0">
                <a:latin typeface="Arial" charset="0"/>
              </a:rPr>
              <a:t>Santiago Fernández B</a:t>
            </a:r>
            <a:r>
              <a:rPr lang="es-ES" sz="1100" dirty="0" smtClean="0">
                <a:latin typeface="Arial" charset="0"/>
              </a:rPr>
              <a:t>.</a:t>
            </a:r>
            <a:endParaRPr lang="es-ES" sz="1100" dirty="0">
              <a:latin typeface="Arial"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1691680" y="1268760"/>
            <a:ext cx="6192688" cy="646331"/>
          </a:xfrm>
          <a:prstGeom prst="rect">
            <a:avLst/>
          </a:prstGeom>
          <a:solidFill>
            <a:schemeClr val="bg1">
              <a:alpha val="66000"/>
            </a:schemeClr>
          </a:solidFill>
        </p:spPr>
        <p:txBody>
          <a:bodyPr wrap="square">
            <a:spAutoFit/>
          </a:bodyPr>
          <a:lstStyle/>
          <a:p>
            <a:pPr algn="just"/>
            <a:r>
              <a:rPr lang="es-ES" b="1" dirty="0"/>
              <a:t>Promedio del IMC del personal de cadetes entre 14 a 17 años del Comil-9, Salinas, periodo 2006-2007. </a:t>
            </a:r>
            <a:endParaRPr lang="es-EC" b="1" dirty="0"/>
          </a:p>
        </p:txBody>
      </p:sp>
      <p:sp>
        <p:nvSpPr>
          <p:cNvPr id="14" name="13 Rectángulo"/>
          <p:cNvSpPr/>
          <p:nvPr/>
        </p:nvSpPr>
        <p:spPr>
          <a:xfrm>
            <a:off x="569974" y="5033516"/>
            <a:ext cx="7704856" cy="1815882"/>
          </a:xfrm>
          <a:prstGeom prst="rect">
            <a:avLst/>
          </a:prstGeom>
          <a:solidFill>
            <a:sysClr val="windowText" lastClr="000000"/>
          </a:solidFill>
        </p:spPr>
        <p:txBody>
          <a:bodyPr wrap="square">
            <a:spAutoFit/>
          </a:bodyPr>
          <a:lstStyle/>
          <a:p>
            <a:pPr algn="just"/>
            <a:r>
              <a:rPr lang="es-ES" sz="1600" b="1" dirty="0"/>
              <a:t>DESCRIPCIÓN: </a:t>
            </a:r>
            <a:endParaRPr lang="es-EC" sz="1600" b="1" dirty="0"/>
          </a:p>
          <a:p>
            <a:r>
              <a:rPr lang="es-ES" sz="1600" b="1" dirty="0"/>
              <a:t>De la muestra el 9,95 % de los Cadetes se ubican en el nivel Infra peso, el 34,55 % está en el nivel Normal, el 41,88 % se ubica en el nivel Sobrepeso, el 11,52 % está en el nivel Obeso tipo I, el 2,09 % se ubica en el nivel Obeso tipo II y no encontramos Obesos tipo III.</a:t>
            </a:r>
            <a:endParaRPr lang="es-EC" sz="1600" b="1" dirty="0"/>
          </a:p>
          <a:p>
            <a:r>
              <a:rPr lang="es-ES" sz="1600" b="1" dirty="0"/>
              <a:t>Por lo que la ubicación general del IMC está en Sobre peso, Obeso tipo I y Obeso tipo II.</a:t>
            </a:r>
            <a:endParaRPr lang="es-EC" sz="1600" b="1" dirty="0"/>
          </a:p>
        </p:txBody>
      </p:sp>
      <p:graphicFrame>
        <p:nvGraphicFramePr>
          <p:cNvPr id="16" name="15 Gráfico"/>
          <p:cNvGraphicFramePr/>
          <p:nvPr>
            <p:extLst>
              <p:ext uri="{D42A27DB-BD31-4B8C-83A1-F6EECF244321}">
                <p14:modId xmlns:p14="http://schemas.microsoft.com/office/powerpoint/2010/main" val="1951241458"/>
              </p:ext>
            </p:extLst>
          </p:nvPr>
        </p:nvGraphicFramePr>
        <p:xfrm>
          <a:off x="1691680" y="2098993"/>
          <a:ext cx="5688632" cy="2482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28190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28800" y="1988839"/>
            <a:ext cx="6340896" cy="3139321"/>
          </a:xfrm>
          <a:prstGeom prst="rect">
            <a:avLst/>
          </a:prstGeom>
          <a:solidFill>
            <a:srgbClr val="FFFF00">
              <a:alpha val="59000"/>
            </a:srgbClr>
          </a:solidFill>
        </p:spPr>
        <p:txBody>
          <a:bodyPr wrap="square">
            <a:spAutoFit/>
          </a:bodyPr>
          <a:lstStyle/>
          <a:p>
            <a:pPr algn="ctr"/>
            <a:endParaRPr lang="es-EC" sz="6600" b="1" dirty="0" smtClean="0">
              <a:solidFill>
                <a:srgbClr val="002060"/>
              </a:solidFill>
              <a:effectLst>
                <a:outerShdw blurRad="38100" dist="38100" dir="2700000" algn="tl">
                  <a:srgbClr val="000000">
                    <a:alpha val="43137"/>
                  </a:srgbClr>
                </a:outerShdw>
              </a:effectLst>
            </a:endParaRPr>
          </a:p>
          <a:p>
            <a:pPr algn="ctr"/>
            <a:r>
              <a:rPr lang="es-EC" sz="6600" b="1" dirty="0" smtClean="0">
                <a:solidFill>
                  <a:srgbClr val="002060"/>
                </a:solidFill>
                <a:effectLst>
                  <a:outerShdw blurRad="38100" dist="38100" dir="2700000" algn="tl">
                    <a:srgbClr val="000000">
                      <a:alpha val="43137"/>
                    </a:srgbClr>
                  </a:outerShdw>
                </a:effectLst>
              </a:rPr>
              <a:t>CONCLUSIONES</a:t>
            </a:r>
          </a:p>
          <a:p>
            <a:pPr algn="ctr"/>
            <a:endParaRPr lang="es-EC" sz="6600" b="1" dirty="0">
              <a:solidFill>
                <a:srgbClr val="00206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9617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837203"/>
            <a:ext cx="6912768" cy="5632311"/>
          </a:xfrm>
          <a:prstGeom prst="rect">
            <a:avLst/>
          </a:prstGeom>
          <a:solidFill>
            <a:schemeClr val="tx1">
              <a:lumMod val="65000"/>
            </a:schemeClr>
          </a:solidFill>
        </p:spPr>
        <p:txBody>
          <a:bodyPr wrap="square">
            <a:spAutoFit/>
          </a:bodyPr>
          <a:lstStyle/>
          <a:p>
            <a:pPr marL="342900" lvl="0" indent="-342900" algn="just">
              <a:buFont typeface="Arial" pitchFamily="34" charset="0"/>
              <a:buChar char="•"/>
            </a:pPr>
            <a:r>
              <a:rPr lang="es-ES" sz="2000" b="1" dirty="0" smtClean="0">
                <a:solidFill>
                  <a:schemeClr val="bg1"/>
                </a:solidFill>
              </a:rPr>
              <a:t>Se </a:t>
            </a:r>
            <a:r>
              <a:rPr lang="es-ES" sz="2000" b="1" dirty="0">
                <a:solidFill>
                  <a:schemeClr val="bg1"/>
                </a:solidFill>
              </a:rPr>
              <a:t>tomó como ejemplo de estos datos a los jóvenes estudiantes del Colegio Militar N° 9 “EUGENIO ESPEJO” de Salinas, quienes se encuentran legalmente matriculados y asistiendo normalmente a clases. </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marL="342900" lvl="0" indent="-342900" algn="just">
              <a:buFont typeface="Arial" pitchFamily="34" charset="0"/>
              <a:buChar char="•"/>
            </a:pPr>
            <a:r>
              <a:rPr lang="es-ES" sz="2000" b="1" dirty="0">
                <a:solidFill>
                  <a:schemeClr val="bg1"/>
                </a:solidFill>
              </a:rPr>
              <a:t>La actividad física y deportiva de los estudiantes, no es la adecuada para mantener un buen estado físico ya que el 74 % son No Activos. </a:t>
            </a:r>
            <a:endParaRPr lang="es-EC" sz="2000" b="1" dirty="0">
              <a:solidFill>
                <a:schemeClr val="bg1"/>
              </a:solidFill>
            </a:endParaRPr>
          </a:p>
          <a:p>
            <a:pPr algn="just"/>
            <a:r>
              <a:rPr lang="es-ES_tradnl" sz="2000" b="1" dirty="0">
                <a:solidFill>
                  <a:schemeClr val="bg1"/>
                </a:solidFill>
              </a:rPr>
              <a:t> </a:t>
            </a:r>
            <a:endParaRPr lang="es-EC" sz="2000" b="1" dirty="0">
              <a:solidFill>
                <a:schemeClr val="bg1"/>
              </a:solidFill>
            </a:endParaRPr>
          </a:p>
          <a:p>
            <a:pPr marL="342900" lvl="0" indent="-342900" algn="just">
              <a:buFont typeface="Arial" pitchFamily="34" charset="0"/>
              <a:buChar char="•"/>
            </a:pPr>
            <a:r>
              <a:rPr lang="es-ES" sz="2000" b="1" dirty="0">
                <a:solidFill>
                  <a:schemeClr val="bg1"/>
                </a:solidFill>
              </a:rPr>
              <a:t>Además el Índice de Masa Corporal de los mismos se encuentran en los niveles que se detallan de acuerdo a la tabla de OMS, los mismos que se encuentran de esta manera:</a:t>
            </a:r>
            <a:endParaRPr lang="es-EC" sz="2000" b="1" dirty="0">
              <a:solidFill>
                <a:schemeClr val="bg1"/>
              </a:solidFill>
            </a:endParaRPr>
          </a:p>
          <a:p>
            <a:pPr algn="just"/>
            <a:r>
              <a:rPr lang="es-ES_tradnl" sz="2000" b="1" dirty="0">
                <a:solidFill>
                  <a:schemeClr val="bg1"/>
                </a:solidFill>
              </a:rPr>
              <a:t> </a:t>
            </a:r>
            <a:endParaRPr lang="es-EC" sz="2000" b="1" dirty="0">
              <a:solidFill>
                <a:schemeClr val="bg1"/>
              </a:solidFill>
            </a:endParaRPr>
          </a:p>
          <a:p>
            <a:pPr marL="342900" lvl="0" indent="-342900" algn="just">
              <a:buFont typeface="Arial" pitchFamily="34" charset="0"/>
              <a:buChar char="•"/>
            </a:pPr>
            <a:r>
              <a:rPr lang="es-ES_tradnl" sz="2000" b="1" dirty="0">
                <a:solidFill>
                  <a:schemeClr val="bg1"/>
                </a:solidFill>
              </a:rPr>
              <a:t>Encontramos que el 9,45 % se ubica en el nivel Infra peso.</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marL="342900" lvl="0" indent="-342900" algn="just">
              <a:buFont typeface="Arial" pitchFamily="34" charset="0"/>
              <a:buChar char="•"/>
            </a:pPr>
            <a:r>
              <a:rPr lang="es-ES" sz="2000" b="1" dirty="0">
                <a:solidFill>
                  <a:schemeClr val="bg1"/>
                </a:solidFill>
              </a:rPr>
              <a:t>Encontramos que el 41,88 % de los cadetes en ambos sexos presentan Sobrepeso.</a:t>
            </a:r>
            <a:endParaRPr lang="es-EC" sz="2000" b="1"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6898"/>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620688"/>
            <a:ext cx="6408712" cy="5940088"/>
          </a:xfrm>
          <a:prstGeom prst="rect">
            <a:avLst/>
          </a:prstGeom>
          <a:solidFill>
            <a:schemeClr val="tx1">
              <a:lumMod val="65000"/>
            </a:schemeClr>
          </a:solidFill>
        </p:spPr>
        <p:txBody>
          <a:bodyPr wrap="square">
            <a:spAutoFit/>
          </a:bodyPr>
          <a:lstStyle/>
          <a:p>
            <a:pPr marL="342900" lvl="0" indent="-342900" algn="just">
              <a:buFont typeface="Arial" pitchFamily="34" charset="0"/>
              <a:buChar char="•"/>
            </a:pPr>
            <a:r>
              <a:rPr lang="es-ES" sz="2000" b="1" dirty="0">
                <a:solidFill>
                  <a:schemeClr val="bg1"/>
                </a:solidFill>
              </a:rPr>
              <a:t>El 11,52 % presenta Obesidad tipo I</a:t>
            </a:r>
            <a:r>
              <a:rPr lang="es-ES" sz="2000" b="1" dirty="0" smtClean="0">
                <a:solidFill>
                  <a:schemeClr val="bg1"/>
                </a:solidFill>
              </a:rPr>
              <a:t>.</a:t>
            </a:r>
          </a:p>
          <a:p>
            <a:pPr lvl="0" algn="just"/>
            <a:endParaRPr lang="es-EC" sz="2000" b="1" dirty="0">
              <a:solidFill>
                <a:schemeClr val="bg1"/>
              </a:solidFill>
            </a:endParaRPr>
          </a:p>
          <a:p>
            <a:pPr marL="342900" lvl="0" indent="-342900" algn="just">
              <a:buFont typeface="Arial" pitchFamily="34" charset="0"/>
              <a:buChar char="•"/>
            </a:pPr>
            <a:r>
              <a:rPr lang="es-ES" sz="2000" b="1" dirty="0">
                <a:solidFill>
                  <a:schemeClr val="bg1"/>
                </a:solidFill>
              </a:rPr>
              <a:t>El 2,09 % presenta Obesidad tipo II.</a:t>
            </a:r>
            <a:endParaRPr lang="es-EC" sz="2000" b="1" dirty="0">
              <a:solidFill>
                <a:schemeClr val="bg1"/>
              </a:solidFill>
            </a:endParaRPr>
          </a:p>
          <a:p>
            <a:pPr marL="342900" lvl="0" indent="-342900" algn="just">
              <a:buFont typeface="Arial" pitchFamily="34" charset="0"/>
              <a:buChar char="•"/>
            </a:pPr>
            <a:endParaRPr lang="es-ES" sz="2000" b="1" dirty="0" smtClean="0">
              <a:solidFill>
                <a:schemeClr val="bg1"/>
              </a:solidFill>
            </a:endParaRPr>
          </a:p>
          <a:p>
            <a:pPr marL="342900" lvl="0" indent="-342900" algn="just">
              <a:buFont typeface="Arial" pitchFamily="34" charset="0"/>
              <a:buChar char="•"/>
            </a:pPr>
            <a:r>
              <a:rPr lang="es-ES" sz="2000" b="1" dirty="0" smtClean="0">
                <a:solidFill>
                  <a:schemeClr val="bg1"/>
                </a:solidFill>
              </a:rPr>
              <a:t>No </a:t>
            </a:r>
            <a:r>
              <a:rPr lang="es-ES" sz="2000" b="1" dirty="0">
                <a:solidFill>
                  <a:schemeClr val="bg1"/>
                </a:solidFill>
              </a:rPr>
              <a:t>se encontró  Obesidad tipo III en ningún grupo de estudio masculino o femenino.</a:t>
            </a:r>
            <a:endParaRPr lang="es-EC" sz="2000" b="1" dirty="0">
              <a:solidFill>
                <a:schemeClr val="bg1"/>
              </a:solidFill>
            </a:endParaRPr>
          </a:p>
          <a:p>
            <a:pPr marL="342900" lvl="0" indent="-342900" algn="just">
              <a:buFont typeface="Arial" pitchFamily="34" charset="0"/>
              <a:buChar char="•"/>
            </a:pPr>
            <a:endParaRPr lang="es-ES" sz="2000" b="1" dirty="0" smtClean="0">
              <a:solidFill>
                <a:schemeClr val="bg1"/>
              </a:solidFill>
            </a:endParaRPr>
          </a:p>
          <a:p>
            <a:pPr marL="342900" lvl="0" indent="-342900" algn="just">
              <a:buFont typeface="Arial" pitchFamily="34" charset="0"/>
              <a:buChar char="•"/>
            </a:pPr>
            <a:r>
              <a:rPr lang="es-ES" sz="2000" b="1" dirty="0" smtClean="0">
                <a:solidFill>
                  <a:schemeClr val="bg1"/>
                </a:solidFill>
              </a:rPr>
              <a:t>Por </a:t>
            </a:r>
            <a:r>
              <a:rPr lang="es-ES" sz="2000" b="1" dirty="0">
                <a:solidFill>
                  <a:schemeClr val="bg1"/>
                </a:solidFill>
              </a:rPr>
              <a:t>lo anteriormente expuesto se concluye que los cadetes tienen Sobrepeso en mayor proporción, estos corresponden a 106 cadetes siendo el 55,49 % de la muestra total.</a:t>
            </a:r>
            <a:endParaRPr lang="es-EC" sz="2000" b="1" dirty="0">
              <a:solidFill>
                <a:schemeClr val="bg1"/>
              </a:solidFill>
            </a:endParaRPr>
          </a:p>
          <a:p>
            <a:pPr marL="342900" lvl="0" indent="-342900" algn="just">
              <a:buFont typeface="Arial" pitchFamily="34" charset="0"/>
              <a:buChar char="•"/>
            </a:pPr>
            <a:endParaRPr lang="es-ES" sz="2000" b="1" dirty="0" smtClean="0">
              <a:solidFill>
                <a:schemeClr val="bg1"/>
              </a:solidFill>
            </a:endParaRPr>
          </a:p>
          <a:p>
            <a:pPr marL="342900" lvl="0" indent="-342900" algn="just">
              <a:buFont typeface="Arial" pitchFamily="34" charset="0"/>
              <a:buChar char="•"/>
            </a:pPr>
            <a:r>
              <a:rPr lang="es-ES" sz="2000" b="1" dirty="0" smtClean="0">
                <a:solidFill>
                  <a:schemeClr val="bg1"/>
                </a:solidFill>
              </a:rPr>
              <a:t>De </a:t>
            </a:r>
            <a:r>
              <a:rPr lang="es-ES" sz="2000" b="1" dirty="0">
                <a:solidFill>
                  <a:schemeClr val="bg1"/>
                </a:solidFill>
              </a:rPr>
              <a:t>la muestra se encontró que 66 cadetes están con rango normal siendo el 34,55 %.</a:t>
            </a:r>
            <a:endParaRPr lang="es-EC" sz="2000" b="1" dirty="0">
              <a:solidFill>
                <a:schemeClr val="bg1"/>
              </a:solidFill>
            </a:endParaRPr>
          </a:p>
          <a:p>
            <a:pPr marL="342900" lvl="0" indent="-342900" algn="just">
              <a:buFont typeface="Arial" pitchFamily="34" charset="0"/>
              <a:buChar char="•"/>
            </a:pPr>
            <a:endParaRPr lang="es-ES" sz="2000" b="1" dirty="0" smtClean="0">
              <a:solidFill>
                <a:schemeClr val="bg1"/>
              </a:solidFill>
            </a:endParaRPr>
          </a:p>
          <a:p>
            <a:pPr marL="342900" lvl="0" indent="-342900" algn="just">
              <a:buFont typeface="Arial" pitchFamily="34" charset="0"/>
              <a:buChar char="•"/>
            </a:pPr>
            <a:r>
              <a:rPr lang="es-ES" sz="2000" b="1" dirty="0" smtClean="0">
                <a:solidFill>
                  <a:schemeClr val="bg1"/>
                </a:solidFill>
              </a:rPr>
              <a:t>También </a:t>
            </a:r>
            <a:r>
              <a:rPr lang="es-ES" sz="2000" b="1" dirty="0">
                <a:solidFill>
                  <a:schemeClr val="bg1"/>
                </a:solidFill>
              </a:rPr>
              <a:t>tenemos que 19 cadetes están en rango infra peso del total de la muestra los que corresponden al 9,94 </a:t>
            </a:r>
            <a:r>
              <a:rPr lang="es-ES" sz="2000" b="1" dirty="0" smtClean="0">
                <a:solidFill>
                  <a:schemeClr val="bg1"/>
                </a:solidFill>
              </a:rPr>
              <a:t>%.</a:t>
            </a:r>
          </a:p>
          <a:p>
            <a:pPr lvl="0" algn="just"/>
            <a:endParaRPr lang="es-EC" sz="2000" b="1"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375853"/>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2667684"/>
            <a:ext cx="6696744" cy="3785652"/>
          </a:xfrm>
          <a:prstGeom prst="rect">
            <a:avLst/>
          </a:prstGeom>
          <a:solidFill>
            <a:schemeClr val="tx1">
              <a:lumMod val="65000"/>
            </a:schemeClr>
          </a:solidFill>
          <a:ln>
            <a:noFill/>
          </a:ln>
        </p:spPr>
        <p:txBody>
          <a:bodyPr wrap="square">
            <a:spAutoFit/>
          </a:bodyPr>
          <a:lstStyle/>
          <a:p>
            <a:pPr lvl="0" algn="just"/>
            <a:r>
              <a:rPr lang="es-ES" sz="2000" b="1" dirty="0" smtClean="0">
                <a:solidFill>
                  <a:schemeClr val="bg1"/>
                </a:solidFill>
              </a:rPr>
              <a:t>Por </a:t>
            </a:r>
            <a:r>
              <a:rPr lang="es-ES" sz="2000" b="1" dirty="0">
                <a:solidFill>
                  <a:schemeClr val="bg1"/>
                </a:solidFill>
              </a:rPr>
              <a:t>lo anterior la hipótesis de trabajo y operacional se comprueba plenamente al aseverar que: </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algn="just"/>
            <a:r>
              <a:rPr lang="es-ES" sz="2000" b="1" dirty="0">
                <a:solidFill>
                  <a:schemeClr val="bg1"/>
                </a:solidFill>
              </a:rPr>
              <a:t>Hi: La Actividad Física y el Deporte </a:t>
            </a:r>
            <a:r>
              <a:rPr lang="es-ES" sz="2000" b="1" u="sng" dirty="0">
                <a:solidFill>
                  <a:schemeClr val="bg1"/>
                </a:solidFill>
              </a:rPr>
              <a:t>SI</a:t>
            </a:r>
            <a:r>
              <a:rPr lang="es-ES" sz="2000" b="1" dirty="0">
                <a:solidFill>
                  <a:schemeClr val="bg1"/>
                </a:solidFill>
              </a:rPr>
              <a:t> inciden en el Índice de Masa Corporal de los Cadetes comprendidos entre 14 a 17 años del Comil-9 “Eugenio Espejo” durante el primer semestre del año lectivo 2006-2007.</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algn="just"/>
            <a:r>
              <a:rPr lang="es-ES" sz="2000" b="1" dirty="0">
                <a:solidFill>
                  <a:schemeClr val="bg1"/>
                </a:solidFill>
              </a:rPr>
              <a:t>Hi1: La práctica de </a:t>
            </a:r>
            <a:r>
              <a:rPr lang="es-ES" sz="2000" b="1" u="sng" dirty="0">
                <a:solidFill>
                  <a:schemeClr val="bg1"/>
                </a:solidFill>
              </a:rPr>
              <a:t>Actividad Física y el Deporte</a:t>
            </a:r>
            <a:r>
              <a:rPr lang="es-ES" sz="2000" b="1" dirty="0">
                <a:solidFill>
                  <a:schemeClr val="bg1"/>
                </a:solidFill>
              </a:rPr>
              <a:t> </a:t>
            </a:r>
            <a:r>
              <a:rPr lang="es-EC" sz="2000" b="1" dirty="0">
                <a:solidFill>
                  <a:schemeClr val="bg1"/>
                </a:solidFill>
              </a:rPr>
              <a:t>incide en el </a:t>
            </a:r>
            <a:r>
              <a:rPr lang="es-EC" sz="2000" b="1" u="sng" dirty="0">
                <a:solidFill>
                  <a:schemeClr val="bg1"/>
                </a:solidFill>
              </a:rPr>
              <a:t>Índice de Masa Corporal</a:t>
            </a:r>
            <a:r>
              <a:rPr lang="es-EC" sz="2000" b="1" dirty="0">
                <a:solidFill>
                  <a:schemeClr val="bg1"/>
                </a:solidFill>
              </a:rPr>
              <a:t> </a:t>
            </a:r>
            <a:r>
              <a:rPr lang="es-ES" sz="2000" b="1" dirty="0">
                <a:solidFill>
                  <a:schemeClr val="bg1"/>
                </a:solidFill>
              </a:rPr>
              <a:t>de los cadetes de 14 a 17 años del Comil-9 EUGENIO ESPEJO de Salinas.</a:t>
            </a:r>
            <a:endParaRPr lang="es-EC" sz="2000" b="1" dirty="0">
              <a:solidFill>
                <a:schemeClr val="bg1"/>
              </a:solidFill>
            </a:endParaRPr>
          </a:p>
          <a:p>
            <a:pPr lvl="0" algn="just"/>
            <a:endParaRPr lang="es-EC" sz="2000" b="1"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691680" y="764704"/>
            <a:ext cx="6696744" cy="1569660"/>
          </a:xfrm>
          <a:prstGeom prst="rect">
            <a:avLst/>
          </a:prstGeom>
          <a:solidFill>
            <a:schemeClr val="tx1">
              <a:lumMod val="65000"/>
            </a:schemeClr>
          </a:solidFill>
          <a:ln>
            <a:noFill/>
          </a:ln>
        </p:spPr>
        <p:txBody>
          <a:bodyPr wrap="square">
            <a:spAutoFit/>
          </a:bodyPr>
          <a:lstStyle/>
          <a:p>
            <a:pPr lvl="0" algn="just"/>
            <a:r>
              <a:rPr lang="es-ES" sz="2400" b="1" dirty="0">
                <a:solidFill>
                  <a:schemeClr val="bg1"/>
                </a:solidFill>
              </a:rPr>
              <a:t>Concluyendo </a:t>
            </a:r>
            <a:r>
              <a:rPr lang="es-ES" sz="2400" b="1" dirty="0" smtClean="0">
                <a:solidFill>
                  <a:schemeClr val="bg1"/>
                </a:solidFill>
              </a:rPr>
              <a:t>que:</a:t>
            </a:r>
          </a:p>
          <a:p>
            <a:pPr lvl="0" algn="just"/>
            <a:r>
              <a:rPr lang="es-ES" sz="2400" b="1" dirty="0" smtClean="0">
                <a:solidFill>
                  <a:schemeClr val="bg1"/>
                </a:solidFill>
              </a:rPr>
              <a:t>A </a:t>
            </a:r>
            <a:r>
              <a:rPr lang="es-ES" sz="2400" b="1" dirty="0">
                <a:solidFill>
                  <a:schemeClr val="bg1"/>
                </a:solidFill>
              </a:rPr>
              <a:t>menor </a:t>
            </a:r>
            <a:r>
              <a:rPr lang="es-ES" sz="2400" b="1" dirty="0" smtClean="0">
                <a:solidFill>
                  <a:schemeClr val="bg1"/>
                </a:solidFill>
              </a:rPr>
              <a:t>Actividad </a:t>
            </a:r>
            <a:r>
              <a:rPr lang="es-ES" sz="2400" b="1" dirty="0">
                <a:solidFill>
                  <a:schemeClr val="bg1"/>
                </a:solidFill>
              </a:rPr>
              <a:t>F</a:t>
            </a:r>
            <a:r>
              <a:rPr lang="es-ES" sz="2400" b="1" dirty="0" smtClean="0">
                <a:solidFill>
                  <a:schemeClr val="bg1"/>
                </a:solidFill>
              </a:rPr>
              <a:t>ísica </a:t>
            </a:r>
            <a:r>
              <a:rPr lang="es-ES" sz="2400" b="1" dirty="0">
                <a:solidFill>
                  <a:schemeClr val="bg1"/>
                </a:solidFill>
              </a:rPr>
              <a:t>(74 </a:t>
            </a:r>
            <a:r>
              <a:rPr lang="es-ES" sz="2400" b="1" dirty="0" smtClean="0">
                <a:solidFill>
                  <a:schemeClr val="bg1"/>
                </a:solidFill>
              </a:rPr>
              <a:t>% son No Activos), </a:t>
            </a:r>
            <a:r>
              <a:rPr lang="es-ES" sz="2400" b="1" dirty="0">
                <a:solidFill>
                  <a:schemeClr val="bg1"/>
                </a:solidFill>
              </a:rPr>
              <a:t>mayor es el promedio del porcentaje del Índice de Masa Corporal (28,15 </a:t>
            </a:r>
            <a:r>
              <a:rPr lang="es-ES" sz="2400" b="1" dirty="0" smtClean="0">
                <a:solidFill>
                  <a:schemeClr val="bg1"/>
                </a:solidFill>
              </a:rPr>
              <a:t>% Sobrepeso).</a:t>
            </a:r>
            <a:endParaRPr lang="es-EC" sz="2400" b="1" dirty="0">
              <a:solidFill>
                <a:schemeClr val="bg1"/>
              </a:solidFill>
            </a:endParaRPr>
          </a:p>
        </p:txBody>
      </p:sp>
    </p:spTree>
    <p:extLst>
      <p:ext uri="{BB962C8B-B14F-4D97-AF65-F5344CB8AC3E}">
        <p14:creationId xmlns:p14="http://schemas.microsoft.com/office/powerpoint/2010/main" val="25514119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1916832"/>
            <a:ext cx="8136904" cy="3139321"/>
          </a:xfrm>
          <a:prstGeom prst="rect">
            <a:avLst/>
          </a:prstGeom>
          <a:solidFill>
            <a:srgbClr val="FFFF00">
              <a:alpha val="59000"/>
            </a:srgbClr>
          </a:solidFill>
        </p:spPr>
        <p:txBody>
          <a:bodyPr wrap="square">
            <a:spAutoFit/>
          </a:bodyPr>
          <a:lstStyle/>
          <a:p>
            <a:pPr algn="ctr"/>
            <a:endParaRPr lang="es-EC" sz="6600" b="1" dirty="0" smtClean="0">
              <a:solidFill>
                <a:srgbClr val="002060"/>
              </a:solidFill>
              <a:effectLst>
                <a:outerShdw blurRad="38100" dist="38100" dir="2700000" algn="tl">
                  <a:srgbClr val="000000">
                    <a:alpha val="43137"/>
                  </a:srgbClr>
                </a:outerShdw>
              </a:effectLst>
            </a:endParaRPr>
          </a:p>
          <a:p>
            <a:pPr algn="ctr"/>
            <a:r>
              <a:rPr lang="es-EC" sz="6600" b="1" dirty="0" smtClean="0">
                <a:solidFill>
                  <a:srgbClr val="002060"/>
                </a:solidFill>
                <a:effectLst>
                  <a:outerShdw blurRad="38100" dist="38100" dir="2700000" algn="tl">
                    <a:srgbClr val="000000">
                      <a:alpha val="43137"/>
                    </a:srgbClr>
                  </a:outerShdw>
                </a:effectLst>
              </a:rPr>
              <a:t>RECOMENDACIONES</a:t>
            </a:r>
          </a:p>
          <a:p>
            <a:pPr algn="ctr"/>
            <a:endParaRPr lang="es-EC" sz="6600" b="1" dirty="0">
              <a:solidFill>
                <a:srgbClr val="00206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7152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4688" y="1196752"/>
            <a:ext cx="6408712" cy="3785652"/>
          </a:xfrm>
          <a:prstGeom prst="rect">
            <a:avLst/>
          </a:prstGeom>
          <a:solidFill>
            <a:schemeClr val="tx1">
              <a:lumMod val="65000"/>
            </a:schemeClr>
          </a:solidFill>
        </p:spPr>
        <p:txBody>
          <a:bodyPr wrap="square">
            <a:spAutoFit/>
          </a:bodyPr>
          <a:lstStyle/>
          <a:p>
            <a:pPr algn="ctr"/>
            <a:r>
              <a:rPr lang="es-ES" sz="2000" b="1" dirty="0" smtClean="0">
                <a:solidFill>
                  <a:schemeClr val="bg1"/>
                </a:solidFill>
              </a:rPr>
              <a:t>Metodológicas </a:t>
            </a:r>
            <a:endParaRPr lang="es-EC" sz="2000" b="1" dirty="0">
              <a:solidFill>
                <a:schemeClr val="bg1"/>
              </a:solidFill>
            </a:endParaRPr>
          </a:p>
          <a:p>
            <a:pPr algn="just"/>
            <a:r>
              <a:rPr lang="es-ES" sz="2000" b="1" dirty="0">
                <a:solidFill>
                  <a:schemeClr val="bg1"/>
                </a:solidFill>
              </a:rPr>
              <a:t> </a:t>
            </a:r>
            <a:endParaRPr lang="es-EC" sz="2000" b="1" dirty="0">
              <a:solidFill>
                <a:schemeClr val="bg1"/>
              </a:solidFill>
            </a:endParaRPr>
          </a:p>
          <a:p>
            <a:pPr marL="342900" lvl="0" indent="-342900" algn="just">
              <a:buFont typeface="Arial" pitchFamily="34" charset="0"/>
              <a:buChar char="•"/>
            </a:pPr>
            <a:r>
              <a:rPr lang="es-ES" sz="2000" b="1" dirty="0">
                <a:solidFill>
                  <a:schemeClr val="bg1"/>
                </a:solidFill>
              </a:rPr>
              <a:t>Se sugiere realizar estudios comparativos para tener un mayor alcance en datos y referencias para la investigación del IMC en adolescentes de este establecimiento educativo.</a:t>
            </a:r>
            <a:endParaRPr lang="es-EC" sz="2000" b="1" dirty="0">
              <a:solidFill>
                <a:schemeClr val="bg1"/>
              </a:solidFill>
            </a:endParaRPr>
          </a:p>
          <a:p>
            <a:pPr marL="342900" lvl="0" indent="-342900" algn="just">
              <a:buFont typeface="Arial" pitchFamily="34" charset="0"/>
              <a:buChar char="•"/>
            </a:pPr>
            <a:endParaRPr lang="es-ES" sz="2000" b="1" dirty="0" smtClean="0">
              <a:solidFill>
                <a:schemeClr val="bg1"/>
              </a:solidFill>
            </a:endParaRPr>
          </a:p>
          <a:p>
            <a:pPr marL="342900" lvl="0" indent="-342900" algn="just">
              <a:buFont typeface="Arial" pitchFamily="34" charset="0"/>
              <a:buChar char="•"/>
            </a:pPr>
            <a:r>
              <a:rPr lang="es-ES" sz="2000" b="1" dirty="0" smtClean="0">
                <a:solidFill>
                  <a:schemeClr val="bg1"/>
                </a:solidFill>
              </a:rPr>
              <a:t>Se </a:t>
            </a:r>
            <a:r>
              <a:rPr lang="es-ES" sz="2000" b="1" dirty="0">
                <a:solidFill>
                  <a:schemeClr val="bg1"/>
                </a:solidFill>
              </a:rPr>
              <a:t>continué tomando el test IPAQ-A para poder observar el mantenimiento del estado físico y la regular práctica de los estudiantes de acuerdo a su edad en actividades que le conlleven a realizar esfuerzo físico para mantenerse activos.</a:t>
            </a:r>
            <a:endParaRPr lang="es-EC" sz="2000" b="1"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93080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784668" y="692696"/>
            <a:ext cx="3149388" cy="584775"/>
          </a:xfrm>
          <a:prstGeom prst="rect">
            <a:avLst/>
          </a:prstGeom>
          <a:noFill/>
        </p:spPr>
        <p:txBody>
          <a:bodyPr wrap="none" rtlCol="0">
            <a:spAutoFit/>
          </a:bodyPr>
          <a:lstStyle/>
          <a:p>
            <a:pPr algn="ctr"/>
            <a:r>
              <a:rPr lang="es-EC" sz="3200" b="1" dirty="0" smtClean="0">
                <a:solidFill>
                  <a:srgbClr val="FF0000"/>
                </a:solidFill>
              </a:rPr>
              <a:t>INTRODUCCION</a:t>
            </a:r>
            <a:endParaRPr lang="es-ES" sz="3200" b="1" dirty="0">
              <a:solidFill>
                <a:srgbClr val="FF0000"/>
              </a:solidFill>
            </a:endParaRPr>
          </a:p>
        </p:txBody>
      </p:sp>
      <p:sp>
        <p:nvSpPr>
          <p:cNvPr id="5" name="4 Rectángulo"/>
          <p:cNvSpPr/>
          <p:nvPr/>
        </p:nvSpPr>
        <p:spPr>
          <a:xfrm>
            <a:off x="467544" y="1556792"/>
            <a:ext cx="8208912" cy="5196102"/>
          </a:xfrm>
          <a:prstGeom prst="rect">
            <a:avLst/>
          </a:prstGeom>
          <a:solidFill>
            <a:srgbClr val="00B050">
              <a:alpha val="47000"/>
            </a:srgbClr>
          </a:solidFill>
        </p:spPr>
        <p:txBody>
          <a:bodyPr wrap="square">
            <a:spAutoFit/>
          </a:bodyPr>
          <a:lstStyle/>
          <a:p>
            <a:pPr algn="just">
              <a:lnSpc>
                <a:spcPct val="200000"/>
              </a:lnSpc>
            </a:pPr>
            <a:r>
              <a:rPr lang="es-EC" sz="1400" b="1" dirty="0" smtClean="0">
                <a:latin typeface="Arial" pitchFamily="34" charset="0"/>
                <a:cs typeface="Arial" pitchFamily="34" charset="0"/>
              </a:rPr>
              <a:t>La inactividad física es </a:t>
            </a:r>
            <a:r>
              <a:rPr lang="es-EC" sz="1400" b="1" dirty="0">
                <a:latin typeface="Arial" pitchFamily="34" charset="0"/>
                <a:cs typeface="Arial" pitchFamily="34" charset="0"/>
              </a:rPr>
              <a:t>la carga mundial de morbi - mortalidad directamente o por su impacto en otros factores de riesgo importantes, en particular la hipertensión, patologías cardiacas y la obesidad. </a:t>
            </a:r>
            <a:endParaRPr lang="es-EC" sz="1400" b="1" dirty="0" smtClean="0">
              <a:latin typeface="Arial" pitchFamily="34" charset="0"/>
              <a:cs typeface="Arial" pitchFamily="34" charset="0"/>
            </a:endParaRPr>
          </a:p>
          <a:p>
            <a:pPr algn="just">
              <a:lnSpc>
                <a:spcPct val="200000"/>
              </a:lnSpc>
            </a:pPr>
            <a:endParaRPr lang="es-EC" sz="1400" b="1" dirty="0">
              <a:latin typeface="Arial" pitchFamily="34" charset="0"/>
              <a:cs typeface="Arial" pitchFamily="34" charset="0"/>
            </a:endParaRPr>
          </a:p>
          <a:p>
            <a:pPr algn="just">
              <a:lnSpc>
                <a:spcPct val="200000"/>
              </a:lnSpc>
            </a:pPr>
            <a:r>
              <a:rPr lang="es-EC" sz="1400" b="1" dirty="0" smtClean="0">
                <a:latin typeface="Arial" pitchFamily="34" charset="0"/>
                <a:cs typeface="Arial" pitchFamily="34" charset="0"/>
              </a:rPr>
              <a:t>Estilos </a:t>
            </a:r>
            <a:r>
              <a:rPr lang="es-EC" sz="1400" b="1" dirty="0">
                <a:latin typeface="Arial" pitchFamily="34" charset="0"/>
                <a:cs typeface="Arial" pitchFamily="34" charset="0"/>
              </a:rPr>
              <a:t>de Vida No Saludables, son importantes factores de riesgo de enfermedades crónicas</a:t>
            </a:r>
            <a:r>
              <a:rPr lang="es-EC" sz="1400" b="1" dirty="0" smtClean="0">
                <a:latin typeface="Arial" pitchFamily="34" charset="0"/>
                <a:cs typeface="Arial" pitchFamily="34" charset="0"/>
              </a:rPr>
              <a:t>.</a:t>
            </a:r>
          </a:p>
          <a:p>
            <a:pPr algn="just">
              <a:lnSpc>
                <a:spcPct val="200000"/>
              </a:lnSpc>
            </a:pPr>
            <a:endParaRPr lang="es-EC" sz="1400" b="1" dirty="0">
              <a:latin typeface="Arial" pitchFamily="34" charset="0"/>
              <a:cs typeface="Arial" pitchFamily="34" charset="0"/>
            </a:endParaRPr>
          </a:p>
          <a:p>
            <a:pPr algn="just">
              <a:lnSpc>
                <a:spcPct val="200000"/>
              </a:lnSpc>
              <a:spcAft>
                <a:spcPts val="0"/>
              </a:spcAft>
            </a:pPr>
            <a:r>
              <a:rPr lang="es-EC" sz="1400" b="1" dirty="0" smtClean="0">
                <a:latin typeface="Arial" pitchFamily="34" charset="0"/>
                <a:ea typeface="Arial Unicode MS"/>
                <a:cs typeface="Arial" pitchFamily="34" charset="0"/>
              </a:rPr>
              <a:t>Se </a:t>
            </a:r>
            <a:r>
              <a:rPr lang="es-EC" sz="1400" b="1" dirty="0">
                <a:latin typeface="Arial" pitchFamily="34" charset="0"/>
                <a:ea typeface="Arial Unicode MS"/>
                <a:cs typeface="Arial" pitchFamily="34" charset="0"/>
              </a:rPr>
              <a:t>formuló el problema el cual se refiere ¿Cómo incide la </a:t>
            </a:r>
            <a:r>
              <a:rPr lang="es-ES" sz="1400" b="1" dirty="0">
                <a:latin typeface="Arial" pitchFamily="34" charset="0"/>
                <a:ea typeface="Times New Roman"/>
                <a:cs typeface="Arial" pitchFamily="34" charset="0"/>
              </a:rPr>
              <a:t>actividad física y el deporte en el Índice de Masa Corporal, </a:t>
            </a:r>
            <a:r>
              <a:rPr lang="es-EC" sz="1400" b="1" dirty="0">
                <a:latin typeface="Arial" pitchFamily="34" charset="0"/>
                <a:ea typeface="Arial Unicode MS"/>
                <a:cs typeface="Arial" pitchFamily="34" charset="0"/>
              </a:rPr>
              <a:t>utilizando la encuesta y la aplicación del cuestionario IPAQ-A (Índice de Actividad Física para Adolescentes), y el cálculo del IMC de acuerdo al peso y talla determinado por la OMS (Organización Mundial de la Salud), a los jóvenes </a:t>
            </a:r>
            <a:r>
              <a:rPr lang="es-ES" sz="1400" b="1" dirty="0">
                <a:latin typeface="Arial" pitchFamily="34" charset="0"/>
                <a:ea typeface="Times New Roman"/>
                <a:cs typeface="Arial" pitchFamily="34" charset="0"/>
              </a:rPr>
              <a:t>cadetes comprendidos entre 14 a 17 años del Comil-9 “Eugenio Espejo” durante el primer semestre del año lectivo 2006-2007, para correlacionar los resultados obtenidos</a:t>
            </a:r>
            <a:r>
              <a:rPr lang="es-ES" sz="1400" b="1" dirty="0" smtClean="0">
                <a:latin typeface="Arial" pitchFamily="34" charset="0"/>
                <a:ea typeface="Times New Roman"/>
                <a:cs typeface="Arial" pitchFamily="34" charset="0"/>
              </a:rPr>
              <a:t>.</a:t>
            </a:r>
            <a:endParaRPr lang="es-EC" sz="1400" b="1" dirty="0">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81471"/>
      </p:ext>
    </p:extLst>
  </p:cSld>
  <p:clrMapOvr>
    <a:masterClrMapping/>
  </p:clrMapOvr>
  <p:transition spd="slow">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620688"/>
            <a:ext cx="6408712" cy="5632311"/>
          </a:xfrm>
          <a:prstGeom prst="rect">
            <a:avLst/>
          </a:prstGeom>
          <a:solidFill>
            <a:schemeClr val="tx1">
              <a:lumMod val="65000"/>
            </a:schemeClr>
          </a:solidFill>
        </p:spPr>
        <p:txBody>
          <a:bodyPr wrap="square">
            <a:spAutoFit/>
          </a:bodyPr>
          <a:lstStyle/>
          <a:p>
            <a:pPr algn="ctr"/>
            <a:r>
              <a:rPr lang="es-ES" sz="2000" b="1" dirty="0">
                <a:solidFill>
                  <a:schemeClr val="bg1"/>
                </a:solidFill>
              </a:rPr>
              <a:t>Generales</a:t>
            </a:r>
            <a:r>
              <a:rPr lang="es-ES" b="1" dirty="0">
                <a:solidFill>
                  <a:schemeClr val="bg1"/>
                </a:solidFill>
              </a:rPr>
              <a:t> </a:t>
            </a:r>
            <a:endParaRPr lang="es-EC" b="1" dirty="0">
              <a:solidFill>
                <a:schemeClr val="bg1"/>
              </a:solidFill>
            </a:endParaRPr>
          </a:p>
          <a:p>
            <a:pPr algn="just"/>
            <a:r>
              <a:rPr lang="es-ES" b="1" dirty="0">
                <a:solidFill>
                  <a:schemeClr val="bg1"/>
                </a:solidFill>
              </a:rPr>
              <a:t> </a:t>
            </a:r>
            <a:endParaRPr lang="es-EC" b="1" dirty="0">
              <a:solidFill>
                <a:schemeClr val="bg1"/>
              </a:solidFill>
            </a:endParaRPr>
          </a:p>
          <a:p>
            <a:pPr marL="342900" lvl="0" indent="-342900" algn="just">
              <a:buFont typeface="Arial" pitchFamily="34" charset="0"/>
              <a:buChar char="•"/>
            </a:pPr>
            <a:r>
              <a:rPr lang="es-ES" b="1" dirty="0">
                <a:solidFill>
                  <a:schemeClr val="bg1"/>
                </a:solidFill>
              </a:rPr>
              <a:t>Se incentive al adolecente a la práctica de actividad física y deportes, de acuerdo a la edad que tienen ya que es en esta etapa donde se debe ejecutar actividades de buen uso del tiempo libre para mantenerlos alejados de los vicios y por ende mejorar no solo su estado físico si no también su salud y tratar de mantener un IMC de acuerdo a los datos recomendables por estudios generales realizados a nivel </a:t>
            </a:r>
            <a:r>
              <a:rPr lang="es-ES" b="1" dirty="0" smtClean="0">
                <a:solidFill>
                  <a:schemeClr val="bg1"/>
                </a:solidFill>
              </a:rPr>
              <a:t>mundial.</a:t>
            </a:r>
          </a:p>
          <a:p>
            <a:pPr marL="342900" lvl="0" indent="-342900" algn="just">
              <a:buFont typeface="Arial" pitchFamily="34" charset="0"/>
              <a:buChar char="•"/>
            </a:pPr>
            <a:endParaRPr lang="es-ES" b="1" dirty="0">
              <a:solidFill>
                <a:schemeClr val="bg1"/>
              </a:solidFill>
            </a:endParaRPr>
          </a:p>
          <a:p>
            <a:pPr marL="342900" lvl="0" indent="-342900" algn="just">
              <a:buFont typeface="Arial" pitchFamily="34" charset="0"/>
              <a:buChar char="•"/>
            </a:pPr>
            <a:r>
              <a:rPr lang="es-ES" b="1" dirty="0" smtClean="0">
                <a:solidFill>
                  <a:schemeClr val="bg1"/>
                </a:solidFill>
              </a:rPr>
              <a:t>Recomendar </a:t>
            </a:r>
            <a:r>
              <a:rPr lang="es-ES" b="1" dirty="0">
                <a:solidFill>
                  <a:schemeClr val="bg1"/>
                </a:solidFill>
              </a:rPr>
              <a:t>a las autoridades y Docentes del plantel presten atención a incentivar actividades extracurriculares recreativas y </a:t>
            </a:r>
            <a:r>
              <a:rPr lang="es-ES" b="1" dirty="0" smtClean="0">
                <a:solidFill>
                  <a:schemeClr val="bg1"/>
                </a:solidFill>
              </a:rPr>
              <a:t>deportivas.</a:t>
            </a:r>
          </a:p>
          <a:p>
            <a:pPr marL="342900" lvl="0" indent="-342900" algn="just">
              <a:buFont typeface="Arial" pitchFamily="34" charset="0"/>
              <a:buChar char="•"/>
            </a:pPr>
            <a:endParaRPr lang="es-ES" b="1" dirty="0">
              <a:solidFill>
                <a:schemeClr val="bg1"/>
              </a:solidFill>
            </a:endParaRPr>
          </a:p>
          <a:p>
            <a:pPr marL="342900" lvl="0" indent="-342900" algn="just">
              <a:buFont typeface="Arial" pitchFamily="34" charset="0"/>
              <a:buChar char="•"/>
            </a:pPr>
            <a:r>
              <a:rPr lang="es-ES" b="1" dirty="0" smtClean="0">
                <a:solidFill>
                  <a:schemeClr val="bg1"/>
                </a:solidFill>
              </a:rPr>
              <a:t>Fomentar </a:t>
            </a:r>
            <a:r>
              <a:rPr lang="es-ES" b="1" dirty="0">
                <a:solidFill>
                  <a:schemeClr val="bg1"/>
                </a:solidFill>
              </a:rPr>
              <a:t>la participación de los jóvenes estudiantes a la práctica de actividades físicas y deportivas dentro y fuera del plantel como recurso de salud y vida, para poder obtener jóvenes activos e insertados en la nueva demanda de acción del estado que es el Buen Vivir</a:t>
            </a:r>
            <a:r>
              <a:rPr lang="es-ES" b="1" dirty="0" smtClean="0">
                <a:solidFill>
                  <a:schemeClr val="bg1"/>
                </a:solidFill>
              </a:rPr>
              <a:t>.</a:t>
            </a:r>
            <a:endParaRPr lang="es-EC" b="1" dirty="0">
              <a:solidFill>
                <a:schemeClr val="bg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4807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411760" y="404664"/>
            <a:ext cx="4572000" cy="1107996"/>
          </a:xfrm>
          <a:prstGeom prst="rect">
            <a:avLst/>
          </a:prstGeom>
          <a:solidFill>
            <a:schemeClr val="accent5">
              <a:lumMod val="60000"/>
              <a:lumOff val="40000"/>
            </a:schemeClr>
          </a:solidFill>
        </p:spPr>
        <p:txBody>
          <a:bodyPr>
            <a:spAutoFit/>
          </a:bodyPr>
          <a:lstStyle/>
          <a:p>
            <a:r>
              <a:rPr lang="es-EC" sz="1600" b="1" dirty="0">
                <a:solidFill>
                  <a:schemeClr val="bg1"/>
                </a:solidFill>
              </a:rPr>
              <a:t>Afronta tu camino con coraje, no tengas miedo de las críticas de los demás. Y, sobre todo, no te dejes paralizar por tus propias críticas.</a:t>
            </a:r>
          </a:p>
          <a:p>
            <a:pPr algn="r"/>
            <a:r>
              <a:rPr lang="es-EC" sz="1600" b="1" dirty="0">
                <a:solidFill>
                  <a:schemeClr val="bg1"/>
                </a:solidFill>
                <a:hlinkClick r:id="rId2"/>
              </a:rPr>
              <a:t>Paulo Coelho</a:t>
            </a:r>
            <a:endParaRPr lang="es-EC" sz="1600" b="1" dirty="0">
              <a:solidFill>
                <a:schemeClr val="bg1"/>
              </a:solidFill>
            </a:endParaRPr>
          </a:p>
        </p:txBody>
      </p:sp>
      <p:sp>
        <p:nvSpPr>
          <p:cNvPr id="7" name="6 Rectángulo"/>
          <p:cNvSpPr/>
          <p:nvPr/>
        </p:nvSpPr>
        <p:spPr>
          <a:xfrm>
            <a:off x="329388" y="1546914"/>
            <a:ext cx="8419076" cy="4524315"/>
          </a:xfrm>
          <a:prstGeom prst="rect">
            <a:avLst/>
          </a:prstGeom>
          <a:solidFill>
            <a:schemeClr val="accent5">
              <a:lumMod val="60000"/>
              <a:lumOff val="40000"/>
              <a:alpha val="64000"/>
            </a:schemeClr>
          </a:solidFill>
        </p:spPr>
        <p:txBody>
          <a:bodyPr wrap="square">
            <a:spAutoFit/>
          </a:bodyPr>
          <a:lstStyle/>
          <a:p>
            <a:pPr algn="just"/>
            <a:r>
              <a:rPr lang="es-EC" b="1" dirty="0" smtClean="0">
                <a:solidFill>
                  <a:schemeClr val="bg1"/>
                </a:solidFill>
              </a:rPr>
              <a:t>En </a:t>
            </a:r>
            <a:r>
              <a:rPr lang="es-EC" b="1" dirty="0">
                <a:solidFill>
                  <a:schemeClr val="bg1"/>
                </a:solidFill>
              </a:rPr>
              <a:t>testimonio de gratitud </a:t>
            </a:r>
            <a:r>
              <a:rPr lang="es-EC" b="1" dirty="0" smtClean="0">
                <a:solidFill>
                  <a:schemeClr val="bg1"/>
                </a:solidFill>
              </a:rPr>
              <a:t>ilimitada por </a:t>
            </a:r>
            <a:r>
              <a:rPr lang="es-EC" b="1" dirty="0">
                <a:solidFill>
                  <a:schemeClr val="bg1"/>
                </a:solidFill>
              </a:rPr>
              <a:t>su apoyo, aliento y </a:t>
            </a:r>
            <a:r>
              <a:rPr lang="es-EC" b="1" dirty="0" smtClean="0">
                <a:solidFill>
                  <a:schemeClr val="bg1"/>
                </a:solidFill>
              </a:rPr>
              <a:t>estímulos,  </a:t>
            </a:r>
            <a:r>
              <a:rPr lang="es-EC" b="1" dirty="0">
                <a:solidFill>
                  <a:schemeClr val="bg1"/>
                </a:solidFill>
              </a:rPr>
              <a:t>mismos que posibilitaron la conquista de </a:t>
            </a:r>
            <a:r>
              <a:rPr lang="es-EC" b="1" dirty="0" smtClean="0">
                <a:solidFill>
                  <a:schemeClr val="bg1"/>
                </a:solidFill>
              </a:rPr>
              <a:t>este logro:</a:t>
            </a:r>
          </a:p>
          <a:p>
            <a:pPr algn="just"/>
            <a:r>
              <a:rPr lang="es-EC" b="1" dirty="0" smtClean="0">
                <a:solidFill>
                  <a:schemeClr val="bg1"/>
                </a:solidFill>
              </a:rPr>
              <a:t> </a:t>
            </a:r>
            <a:r>
              <a:rPr lang="es-EC" b="1" dirty="0">
                <a:solidFill>
                  <a:schemeClr val="bg1"/>
                </a:solidFill>
              </a:rPr>
              <a:t/>
            </a:r>
            <a:br>
              <a:rPr lang="es-EC" b="1" dirty="0">
                <a:solidFill>
                  <a:schemeClr val="bg1"/>
                </a:solidFill>
              </a:rPr>
            </a:br>
            <a:r>
              <a:rPr lang="es-EC" b="1" dirty="0" smtClean="0">
                <a:solidFill>
                  <a:schemeClr val="bg1"/>
                </a:solidFill>
              </a:rPr>
              <a:t>Mi </a:t>
            </a:r>
            <a:r>
              <a:rPr lang="es-EC" b="1" dirty="0">
                <a:solidFill>
                  <a:schemeClr val="bg1"/>
                </a:solidFill>
              </a:rPr>
              <a:t>formación </a:t>
            </a:r>
            <a:r>
              <a:rPr lang="es-EC" b="1" dirty="0" smtClean="0">
                <a:solidFill>
                  <a:schemeClr val="bg1"/>
                </a:solidFill>
              </a:rPr>
              <a:t>profesional</a:t>
            </a:r>
          </a:p>
          <a:p>
            <a:pPr algn="just"/>
            <a:r>
              <a:rPr lang="es-EC" b="1" dirty="0" smtClean="0">
                <a:solidFill>
                  <a:schemeClr val="bg1"/>
                </a:solidFill>
              </a:rPr>
              <a:t> </a:t>
            </a:r>
          </a:p>
          <a:p>
            <a:pPr algn="just"/>
            <a:r>
              <a:rPr lang="es-EC" b="1" dirty="0" smtClean="0">
                <a:solidFill>
                  <a:schemeClr val="bg1"/>
                </a:solidFill>
              </a:rPr>
              <a:t>Porque </a:t>
            </a:r>
            <a:r>
              <a:rPr lang="es-EC" b="1" dirty="0">
                <a:solidFill>
                  <a:schemeClr val="bg1"/>
                </a:solidFill>
              </a:rPr>
              <a:t>gracias a su apoyo y </a:t>
            </a:r>
            <a:r>
              <a:rPr lang="es-EC" b="1" dirty="0" smtClean="0">
                <a:solidFill>
                  <a:schemeClr val="bg1"/>
                </a:solidFill>
              </a:rPr>
              <a:t>consejos </a:t>
            </a:r>
            <a:r>
              <a:rPr lang="es-EC" b="1" dirty="0">
                <a:solidFill>
                  <a:schemeClr val="bg1"/>
                </a:solidFill>
              </a:rPr>
              <a:t>he llegado a realizar la más grande de mis </a:t>
            </a:r>
            <a:r>
              <a:rPr lang="es-EC" b="1" dirty="0" smtClean="0">
                <a:solidFill>
                  <a:schemeClr val="bg1"/>
                </a:solidFill>
              </a:rPr>
              <a:t>metas, la </a:t>
            </a:r>
            <a:r>
              <a:rPr lang="es-EC" b="1" dirty="0">
                <a:solidFill>
                  <a:schemeClr val="bg1"/>
                </a:solidFill>
              </a:rPr>
              <a:t>cual constituye la herencia más valiosa que pudiera recibir</a:t>
            </a:r>
            <a:r>
              <a:rPr lang="es-EC" b="1" dirty="0" smtClean="0">
                <a:solidFill>
                  <a:schemeClr val="bg1"/>
                </a:solidFill>
              </a:rPr>
              <a:t>.</a:t>
            </a:r>
          </a:p>
          <a:p>
            <a:pPr algn="just"/>
            <a:r>
              <a:rPr lang="es-EC" b="1" dirty="0" smtClean="0">
                <a:solidFill>
                  <a:schemeClr val="bg1"/>
                </a:solidFill>
              </a:rPr>
              <a:t>Al </a:t>
            </a:r>
            <a:r>
              <a:rPr lang="es-EC" b="1" dirty="0">
                <a:solidFill>
                  <a:schemeClr val="bg1"/>
                </a:solidFill>
              </a:rPr>
              <a:t>término de esta etapa de mi vida, quiero expresar un profundo agradecimiento a quienes con su ayuda, apoyo y comprensión me alentaron a logar esta hermosa realidad. he llegado al final de este camino y en mi han quedado marcadas huellas profundas de éste </a:t>
            </a:r>
            <a:r>
              <a:rPr lang="es-EC" b="1" dirty="0" smtClean="0">
                <a:solidFill>
                  <a:schemeClr val="bg1"/>
                </a:solidFill>
              </a:rPr>
              <a:t>largo recorrido</a:t>
            </a:r>
            <a:r>
              <a:rPr lang="es-EC" b="1" dirty="0">
                <a:solidFill>
                  <a:schemeClr val="bg1"/>
                </a:solidFill>
              </a:rPr>
              <a:t>. </a:t>
            </a:r>
            <a:endParaRPr lang="es-EC" b="1" dirty="0" smtClean="0">
              <a:solidFill>
                <a:schemeClr val="bg1"/>
              </a:solidFill>
            </a:endParaRPr>
          </a:p>
          <a:p>
            <a:pPr algn="just"/>
            <a:endParaRPr lang="es-EC" b="1" dirty="0" smtClean="0">
              <a:solidFill>
                <a:schemeClr val="bg1"/>
              </a:solidFill>
            </a:endParaRPr>
          </a:p>
          <a:p>
            <a:pPr marL="285750" indent="-285750" algn="just">
              <a:buFont typeface="Arial" pitchFamily="34" charset="0"/>
              <a:buChar char="•"/>
            </a:pPr>
            <a:r>
              <a:rPr lang="es-EC" b="1" dirty="0" smtClean="0">
                <a:solidFill>
                  <a:schemeClr val="bg1"/>
                </a:solidFill>
              </a:rPr>
              <a:t>Son </a:t>
            </a:r>
            <a:r>
              <a:rPr lang="es-EC" b="1" dirty="0">
                <a:solidFill>
                  <a:schemeClr val="bg1"/>
                </a:solidFill>
              </a:rPr>
              <a:t>Madre tu mirada y tu aliento. </a:t>
            </a:r>
            <a:endParaRPr lang="es-EC" b="1" dirty="0" smtClean="0">
              <a:solidFill>
                <a:schemeClr val="bg1"/>
              </a:solidFill>
            </a:endParaRPr>
          </a:p>
          <a:p>
            <a:pPr marL="285750" indent="-285750" algn="just">
              <a:buFont typeface="Arial" pitchFamily="34" charset="0"/>
              <a:buChar char="•"/>
            </a:pPr>
            <a:r>
              <a:rPr lang="es-EC" b="1" dirty="0" smtClean="0">
                <a:solidFill>
                  <a:schemeClr val="bg1"/>
                </a:solidFill>
              </a:rPr>
              <a:t>Son </a:t>
            </a:r>
            <a:r>
              <a:rPr lang="es-EC" b="1" dirty="0">
                <a:solidFill>
                  <a:schemeClr val="bg1"/>
                </a:solidFill>
              </a:rPr>
              <a:t>Padre tu trabajo y esfuerzo</a:t>
            </a:r>
            <a:r>
              <a:rPr lang="es-EC" b="1" dirty="0" smtClean="0">
                <a:solidFill>
                  <a:schemeClr val="bg1"/>
                </a:solidFill>
              </a:rPr>
              <a:t>. </a:t>
            </a:r>
          </a:p>
          <a:p>
            <a:pPr marL="285750" indent="-285750" algn="just">
              <a:buFont typeface="Arial" pitchFamily="34" charset="0"/>
              <a:buChar char="•"/>
            </a:pPr>
            <a:r>
              <a:rPr lang="es-EC" b="1" dirty="0" smtClean="0">
                <a:solidFill>
                  <a:schemeClr val="bg1"/>
                </a:solidFill>
              </a:rPr>
              <a:t>Son Familia mi apoyo. </a:t>
            </a:r>
          </a:p>
          <a:p>
            <a:pPr marL="285750" indent="-285750" algn="just">
              <a:buFont typeface="Arial" pitchFamily="34" charset="0"/>
              <a:buChar char="•"/>
            </a:pPr>
            <a:r>
              <a:rPr lang="es-EC" b="1" dirty="0" smtClean="0">
                <a:solidFill>
                  <a:schemeClr val="bg1"/>
                </a:solidFill>
              </a:rPr>
              <a:t>Son </a:t>
            </a:r>
            <a:r>
              <a:rPr lang="es-EC" b="1" dirty="0">
                <a:solidFill>
                  <a:schemeClr val="bg1"/>
                </a:solidFill>
              </a:rPr>
              <a:t>Maestros tus palabras y sabios consejos, </a:t>
            </a:r>
            <a:endParaRPr lang="es-EC" b="1" dirty="0" smtClean="0">
              <a:solidFill>
                <a:schemeClr val="bg1"/>
              </a:solidFill>
            </a:endParaRPr>
          </a:p>
        </p:txBody>
      </p:sp>
      <p:sp>
        <p:nvSpPr>
          <p:cNvPr id="9" name="8 Rectángulo"/>
          <p:cNvSpPr/>
          <p:nvPr/>
        </p:nvSpPr>
        <p:spPr>
          <a:xfrm>
            <a:off x="4577716" y="6071229"/>
            <a:ext cx="4176464" cy="646331"/>
          </a:xfrm>
          <a:prstGeom prst="rect">
            <a:avLst/>
          </a:prstGeom>
          <a:solidFill>
            <a:schemeClr val="accent5">
              <a:lumMod val="60000"/>
              <a:lumOff val="40000"/>
              <a:alpha val="67000"/>
            </a:schemeClr>
          </a:solidFill>
        </p:spPr>
        <p:txBody>
          <a:bodyPr wrap="square">
            <a:spAutoFit/>
          </a:bodyPr>
          <a:lstStyle/>
          <a:p>
            <a:pPr algn="ctr"/>
            <a:r>
              <a:rPr lang="es-EC" b="1" dirty="0" smtClean="0">
                <a:solidFill>
                  <a:schemeClr val="bg1"/>
                </a:solidFill>
              </a:rPr>
              <a:t>Con profundo cariño, gratitud y estima:</a:t>
            </a:r>
          </a:p>
          <a:p>
            <a:pPr algn="ctr"/>
            <a:r>
              <a:rPr lang="es-EC" b="1" dirty="0" smtClean="0">
                <a:solidFill>
                  <a:schemeClr val="bg1"/>
                </a:solidFill>
              </a:rPr>
              <a:t>SANTIAGO MIGUEL</a:t>
            </a:r>
            <a:endParaRPr lang="es-EC" b="1"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876955"/>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3164" y="1599178"/>
            <a:ext cx="8496944" cy="4278094"/>
          </a:xfrm>
          <a:prstGeom prst="rect">
            <a:avLst/>
          </a:prstGeom>
          <a:solidFill>
            <a:schemeClr val="bg2"/>
          </a:solidFill>
        </p:spPr>
        <p:txBody>
          <a:bodyPr wrap="square">
            <a:spAutoFit/>
          </a:bodyPr>
          <a:lstStyle/>
          <a:p>
            <a:pPr algn="just"/>
            <a:r>
              <a:rPr lang="es-ES" sz="1600" b="1" dirty="0" smtClean="0"/>
              <a:t>La inactividad física </a:t>
            </a:r>
            <a:r>
              <a:rPr lang="es-ES" sz="1600" b="1" dirty="0"/>
              <a:t>y la obesidad son el enemigo número uno de la salud pública, perjudicando la salud de las personas, interfiriendo negativamente en el desarrollo de sus relaciones socioculturales, ecológicas y en la calidad de vida</a:t>
            </a:r>
            <a:r>
              <a:rPr lang="es-ES" sz="1600" b="1" dirty="0" smtClean="0"/>
              <a:t>.</a:t>
            </a:r>
          </a:p>
          <a:p>
            <a:pPr algn="just"/>
            <a:endParaRPr lang="es-ES" sz="1600" b="1" dirty="0"/>
          </a:p>
          <a:p>
            <a:r>
              <a:rPr lang="es-ES" sz="1600" b="1" dirty="0" smtClean="0"/>
              <a:t>* Se </a:t>
            </a:r>
            <a:r>
              <a:rPr lang="es-ES" sz="1600" b="1" dirty="0"/>
              <a:t>consideran   personas </a:t>
            </a:r>
            <a:r>
              <a:rPr lang="es-ES" sz="1600" b="1" dirty="0" smtClean="0"/>
              <a:t>inactivas  </a:t>
            </a:r>
            <a:r>
              <a:rPr lang="es-ES" sz="1600" b="1" dirty="0"/>
              <a:t>aquellas que realizan menos de 3 horas 30 minutos de actividad física a la semana. </a:t>
            </a:r>
            <a:r>
              <a:rPr lang="es-ES_tradnl" sz="1600" b="1" dirty="0"/>
              <a:t>Tan sólo el </a:t>
            </a:r>
            <a:r>
              <a:rPr lang="es-ES_tradnl" sz="1600" b="1" dirty="0" smtClean="0"/>
              <a:t>8 </a:t>
            </a:r>
            <a:r>
              <a:rPr lang="es-ES_tradnl" sz="1600" b="1" dirty="0"/>
              <a:t>% de la población realiza actividad física habitual.</a:t>
            </a:r>
            <a:endParaRPr lang="es-EC" sz="1600" b="1" dirty="0"/>
          </a:p>
          <a:p>
            <a:pPr algn="just"/>
            <a:endParaRPr lang="es-ES" sz="1600" b="1" dirty="0" smtClean="0"/>
          </a:p>
          <a:p>
            <a:pPr algn="just"/>
            <a:r>
              <a:rPr lang="es-ES" sz="1600" b="1" dirty="0" smtClean="0"/>
              <a:t>* En </a:t>
            </a:r>
            <a:r>
              <a:rPr lang="es-ES" sz="1600" b="1" dirty="0"/>
              <a:t>el Ecuador hay poca práctica de actividades físicas. El índice de sedentarismo llega al 92% de la población, este porcentaje practica actividad física menos de una hora al mes. Si se considera que la población escolarizada entre 5 y 17 años realiza actividad física de forma obligatoria en su establecimiento educativo, el 47,8% de las personas mayores de 5 años realiza algún tipo de actividad física. Por otro lado, el 84,7% de los niños, niñas y adolescentes que asisten a un establecimiento educativo tienen acceso a canchas deportivas</a:t>
            </a:r>
            <a:r>
              <a:rPr lang="es-ES" sz="1600" b="1" dirty="0" smtClean="0"/>
              <a:t>.</a:t>
            </a:r>
          </a:p>
          <a:p>
            <a:pPr algn="just"/>
            <a:endParaRPr lang="es-ES" sz="1600" b="1" dirty="0"/>
          </a:p>
          <a:p>
            <a:pPr algn="just"/>
            <a:r>
              <a:rPr lang="es-EC" sz="1600" b="1" dirty="0" smtClean="0">
                <a:cs typeface="Arial" charset="0"/>
              </a:rPr>
              <a:t>El </a:t>
            </a:r>
            <a:r>
              <a:rPr lang="es-EC" sz="1600" b="1" dirty="0">
                <a:cs typeface="Arial" charset="0"/>
              </a:rPr>
              <a:t>presente documento constituye el informe final de la investigación sobre la </a:t>
            </a:r>
            <a:r>
              <a:rPr lang="es-EC" sz="1600" b="1" dirty="0" smtClean="0">
                <a:cs typeface="Arial" charset="0"/>
              </a:rPr>
              <a:t>correlación de la incidencia de la actividad física y el deporte en el índice de masa corporal de los cadetes comprendidos entre 14 y 17 años del Colegio Militar Eugenio Espejo de Salinas.</a:t>
            </a:r>
            <a:endParaRPr lang="es-EC" sz="1600" b="1" dirty="0"/>
          </a:p>
        </p:txBody>
      </p:sp>
      <p:sp>
        <p:nvSpPr>
          <p:cNvPr id="3" name="2 Rectángulo"/>
          <p:cNvSpPr/>
          <p:nvPr/>
        </p:nvSpPr>
        <p:spPr>
          <a:xfrm>
            <a:off x="323528" y="6181854"/>
            <a:ext cx="8496944" cy="577081"/>
          </a:xfrm>
          <a:prstGeom prst="rect">
            <a:avLst/>
          </a:prstGeom>
        </p:spPr>
        <p:txBody>
          <a:bodyPr wrap="square">
            <a:spAutoFit/>
          </a:bodyPr>
          <a:lstStyle/>
          <a:p>
            <a:pPr algn="just"/>
            <a:r>
              <a:rPr lang="es-ES" sz="1050" dirty="0" smtClean="0"/>
              <a:t>*  Ministerio </a:t>
            </a:r>
            <a:r>
              <a:rPr lang="es-ES" sz="1050" dirty="0"/>
              <a:t>del Deporte, Medición del Sedentarismo y la Actividad Física en la población Ecuatoriana, </a:t>
            </a:r>
            <a:r>
              <a:rPr lang="es-ES" sz="1050" dirty="0" smtClean="0"/>
              <a:t>2010</a:t>
            </a:r>
          </a:p>
          <a:p>
            <a:pPr algn="just"/>
            <a:r>
              <a:rPr lang="es-ES" sz="1050" dirty="0" smtClean="0"/>
              <a:t>*  Los </a:t>
            </a:r>
            <a:r>
              <a:rPr lang="es-ES" sz="1050" dirty="0"/>
              <a:t>datos de esta sección fueron obtenidos del Ministerio del deporte </a:t>
            </a:r>
            <a:r>
              <a:rPr lang="es-ES" sz="1050" dirty="0" smtClean="0"/>
              <a:t>en el X </a:t>
            </a:r>
            <a:r>
              <a:rPr lang="es-ES" sz="1050" dirty="0"/>
              <a:t>Congreso Nacional de Cultura Física, Riobamba 2010, Conferencia Chávez, E.</a:t>
            </a:r>
            <a:endParaRPr lang="es-EC" sz="105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814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62500" lnSpcReduction="20000"/>
          </a:bodyPr>
          <a:lstStyle/>
          <a:p>
            <a:pPr algn="just"/>
            <a:r>
              <a:rPr lang="es-ES" b="1" i="1" dirty="0" smtClean="0"/>
              <a:t>La inactividad física y </a:t>
            </a:r>
            <a:r>
              <a:rPr lang="es-ES" b="1" i="1" dirty="0"/>
              <a:t>la obesidad son el enemigo número uno de la salud pública, perjudicando la salud de las personas, </a:t>
            </a:r>
            <a:r>
              <a:rPr lang="es-ES" b="1" i="1" dirty="0" smtClean="0"/>
              <a:t>las que actúan </a:t>
            </a:r>
            <a:r>
              <a:rPr lang="es-ES" b="1" i="1" dirty="0"/>
              <a:t>directamente en </a:t>
            </a:r>
            <a:r>
              <a:rPr lang="es-ES" b="1" i="1" dirty="0" smtClean="0"/>
              <a:t>el Índice de Masa Corporal.</a:t>
            </a:r>
            <a:endParaRPr lang="es-ES" b="1" dirty="0"/>
          </a:p>
          <a:p>
            <a:pPr marL="0" indent="0" algn="just">
              <a:buNone/>
            </a:pPr>
            <a:endParaRPr lang="es-ES" b="1" dirty="0"/>
          </a:p>
          <a:p>
            <a:pPr algn="just"/>
            <a:r>
              <a:rPr lang="es-ES_tradnl" b="1" i="1" dirty="0" smtClean="0"/>
              <a:t>Provoca </a:t>
            </a:r>
            <a:r>
              <a:rPr lang="es-ES_tradnl" b="1" i="1" dirty="0"/>
              <a:t>en el ser humano una disminución de las funciones biológicas, </a:t>
            </a:r>
            <a:r>
              <a:rPr lang="es-ES_tradnl" b="1" i="1" dirty="0" smtClean="0"/>
              <a:t>psicológicas</a:t>
            </a:r>
            <a:r>
              <a:rPr lang="es-ES_tradnl" b="1" i="1" dirty="0"/>
              <a:t> </a:t>
            </a:r>
            <a:r>
              <a:rPr lang="es-ES_tradnl" b="1" i="1" dirty="0" smtClean="0"/>
              <a:t>y</a:t>
            </a:r>
            <a:r>
              <a:rPr lang="es-ES_tradnl" b="1" i="1" dirty="0" smtClean="0"/>
              <a:t> sociales. </a:t>
            </a:r>
            <a:r>
              <a:rPr lang="es-ES_tradnl" b="1" i="1" dirty="0" smtClean="0"/>
              <a:t>(adolescencia  </a:t>
            </a:r>
            <a:r>
              <a:rPr lang="es-ES_tradnl" b="1" i="1" dirty="0"/>
              <a:t>presenta problemas de peso, talla y salud mental</a:t>
            </a:r>
            <a:r>
              <a:rPr lang="es-ES_tradnl" b="1" i="1" dirty="0" smtClean="0"/>
              <a:t>.) </a:t>
            </a:r>
            <a:endParaRPr lang="es-ES" b="1" dirty="0"/>
          </a:p>
          <a:p>
            <a:pPr marL="0" indent="0" algn="just">
              <a:buNone/>
            </a:pPr>
            <a:r>
              <a:rPr lang="es-ES" b="1" i="1" dirty="0"/>
              <a:t> </a:t>
            </a:r>
            <a:endParaRPr lang="es-ES" b="1" dirty="0"/>
          </a:p>
          <a:p>
            <a:pPr algn="just"/>
            <a:r>
              <a:rPr lang="es-ES" b="1" i="1" dirty="0"/>
              <a:t>La actividad física y el deporte regular, cumplen un papel decisivo en la prevención y en el control de diversas enfermedades, prevención de riesgo y en la promoción  de la salud y calidad de vida de las personas. </a:t>
            </a:r>
            <a:endParaRPr lang="es-ES" b="1" dirty="0"/>
          </a:p>
          <a:p>
            <a:pPr marL="0" indent="0" algn="just">
              <a:buNone/>
            </a:pPr>
            <a:r>
              <a:rPr lang="es-ES" b="1" i="1" dirty="0"/>
              <a:t> </a:t>
            </a:r>
            <a:endParaRPr lang="es-ES" b="1" dirty="0"/>
          </a:p>
          <a:p>
            <a:pPr algn="just"/>
            <a:r>
              <a:rPr lang="es-ES_tradnl" b="1" i="1" dirty="0" smtClean="0"/>
              <a:t>La </a:t>
            </a:r>
            <a:r>
              <a:rPr lang="es-ES_tradnl" b="1" i="1" dirty="0"/>
              <a:t>calidad del ambiente es un factor determinante de la salud y el deterioro ambiental produce efectos negativos sobre la salud de las personas y compromete el desarrollo sostenible.</a:t>
            </a:r>
            <a:endParaRPr lang="es-ES" b="1" dirty="0"/>
          </a:p>
          <a:p>
            <a:pPr algn="just"/>
            <a:endParaRPr lang="es-ES" b="1" dirty="0"/>
          </a:p>
        </p:txBody>
      </p:sp>
      <p:sp>
        <p:nvSpPr>
          <p:cNvPr id="6" name="1 Título"/>
          <p:cNvSpPr txBox="1">
            <a:spLocks/>
          </p:cNvSpPr>
          <p:nvPr/>
        </p:nvSpPr>
        <p:spPr>
          <a:xfrm>
            <a:off x="2195736" y="1157400"/>
            <a:ext cx="5112568" cy="600000"/>
          </a:xfrm>
          <a:prstGeom prst="rect">
            <a:avLst/>
          </a:prstGeom>
        </p:spPr>
        <p:txBody>
          <a:bodyPr vert="horz" lIns="0" tIns="9144" rIns="0" bIns="9144" anchor="b">
            <a:norm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s-EC" sz="2400" dirty="0" smtClean="0">
                <a:solidFill>
                  <a:srgbClr val="FF0000"/>
                </a:solidFill>
              </a:rPr>
              <a:t>PLANTEAMIENTO DEL PROBLEMA.-</a:t>
            </a:r>
            <a:endParaRPr lang="es-ES" sz="2400" dirty="0">
              <a:solidFill>
                <a:srgbClr val="FF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6797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1835696" y="1486554"/>
            <a:ext cx="5976664" cy="600000"/>
          </a:xfrm>
        </p:spPr>
        <p:txBody>
          <a:bodyPr>
            <a:normAutofit/>
          </a:bodyPr>
          <a:lstStyle/>
          <a:p>
            <a:pPr algn="ctr"/>
            <a:r>
              <a:rPr lang="es-EC" sz="2800" dirty="0" smtClean="0">
                <a:solidFill>
                  <a:srgbClr val="FF0000"/>
                </a:solidFill>
              </a:rPr>
              <a:t>FORMULACION DEL PROBLEMA</a:t>
            </a:r>
            <a:endParaRPr lang="es-ES" sz="2800" dirty="0">
              <a:solidFill>
                <a:srgbClr val="FF0000"/>
              </a:solidFill>
            </a:endParaRPr>
          </a:p>
        </p:txBody>
      </p:sp>
      <p:sp>
        <p:nvSpPr>
          <p:cNvPr id="2" name="Rectangle 1"/>
          <p:cNvSpPr>
            <a:spLocks noChangeArrowheads="1"/>
          </p:cNvSpPr>
          <p:nvPr/>
        </p:nvSpPr>
        <p:spPr bwMode="auto">
          <a:xfrm>
            <a:off x="1475656" y="2298358"/>
            <a:ext cx="6696744" cy="2308324"/>
          </a:xfrm>
          <a:prstGeom prst="rect">
            <a:avLst/>
          </a:prstGeom>
          <a:solidFill>
            <a:schemeClr val="bg2">
              <a:lumMod val="40000"/>
              <a:lumOff val="60000"/>
              <a:alpha val="41000"/>
            </a:schemeClr>
          </a:solidFill>
          <a:ln cap="rnd" cmpd="tri">
            <a:solidFill>
              <a:schemeClr val="bg2">
                <a:lumMod val="50000"/>
              </a:schemeClr>
            </a:solid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effectLst/>
                <a:latin typeface="Arial" pitchFamily="34" charset="0"/>
                <a:ea typeface="Times New Roman" pitchFamily="18" charset="0"/>
                <a:cs typeface="Arial" pitchFamily="34" charset="0"/>
              </a:rPr>
              <a:t>“Como incide la Actividad Física y el Deporte en el Índice de Masa Corporal de los Cadetes comprendidos entre 14 a 17 años del Comil-9 Eugenio Espejo durante el Primer Trimestre del Año Lectivo 2006-2007.”</a:t>
            </a:r>
            <a:endParaRPr kumimoji="0" lang="es-ES" sz="2400" b="1" i="0" u="none" strike="noStrike" cap="none" normalizeH="0" baseline="0" dirty="0" smtClean="0">
              <a:ln>
                <a:noFill/>
              </a:ln>
              <a:effectLst/>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701539" cy="158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8147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039527" y="503293"/>
            <a:ext cx="577283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s-ES" sz="2800" b="1" i="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VARIABLES DE INVESTIGACION </a:t>
            </a:r>
            <a:endParaRPr kumimoji="0" lang="es-E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s-ES"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Rectangle 1"/>
          <p:cNvSpPr>
            <a:spLocks noChangeArrowheads="1"/>
          </p:cNvSpPr>
          <p:nvPr/>
        </p:nvSpPr>
        <p:spPr bwMode="auto">
          <a:xfrm>
            <a:off x="460375"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0078" tIns="1223577" rIns="1294992" bIns="9712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85775" algn="l"/>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9" y="45606"/>
            <a:ext cx="1517327" cy="141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1481283390"/>
              </p:ext>
            </p:extLst>
          </p:nvPr>
        </p:nvGraphicFramePr>
        <p:xfrm>
          <a:off x="460375" y="1535283"/>
          <a:ext cx="8224649" cy="5205222"/>
        </p:xfrm>
        <a:graphic>
          <a:graphicData uri="http://schemas.openxmlformats.org/drawingml/2006/table">
            <a:tbl>
              <a:tblPr>
                <a:effectLst>
                  <a:outerShdw blurRad="50800" dist="50800" dir="5400000" algn="ctr" rotWithShape="0">
                    <a:schemeClr val="bg1"/>
                  </a:outerShdw>
                </a:effectLst>
                <a:tableStyleId>{5C22544A-7EE6-4342-B048-85BDC9FD1C3A}</a:tableStyleId>
              </a:tblPr>
              <a:tblGrid>
                <a:gridCol w="1318942"/>
                <a:gridCol w="1756818"/>
                <a:gridCol w="1336646"/>
                <a:gridCol w="1336646"/>
                <a:gridCol w="1171409"/>
                <a:gridCol w="1304188"/>
              </a:tblGrid>
              <a:tr h="357993">
                <a:tc>
                  <a:txBody>
                    <a:bodyPr/>
                    <a:lstStyle/>
                    <a:p>
                      <a:pPr algn="ct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VARIABLE</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gn="ct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DEFINICION CONCEPTUAL</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gn="ct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DIMENSIONES O CATEGORIAS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gn="ct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INDICADORES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gn="ct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INSTRUMENTOS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gn="ctr">
                        <a:lnSpc>
                          <a:spcPct val="115000"/>
                        </a:lnSpc>
                        <a:spcAft>
                          <a:spcPts val="0"/>
                        </a:spcAft>
                        <a:tabLst>
                          <a:tab pos="743585" algn="l"/>
                        </a:tabLst>
                      </a:pPr>
                      <a:r>
                        <a:rPr lang="es-ES" sz="1100" b="1" dirty="0">
                          <a:solidFill>
                            <a:schemeClr val="tx1"/>
                          </a:solidFill>
                          <a:effectLst/>
                          <a:latin typeface="Arial" pitchFamily="34" charset="0"/>
                          <a:cs typeface="Arial" pitchFamily="34" charset="0"/>
                        </a:rPr>
                        <a:t>ITEMS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r>
              <a:tr h="1528193">
                <a:tc>
                  <a:txBody>
                    <a:bodyPr/>
                    <a:lstStyle/>
                    <a:p>
                      <a:pPr>
                        <a:lnSpc>
                          <a:spcPct val="150000"/>
                        </a:lnSpc>
                        <a:spcAft>
                          <a:spcPts val="0"/>
                        </a:spcAft>
                      </a:pPr>
                      <a:r>
                        <a:rPr lang="es-ES" sz="1100" b="1" dirty="0">
                          <a:solidFill>
                            <a:schemeClr val="tx1"/>
                          </a:solidFill>
                          <a:effectLst/>
                          <a:latin typeface="Arial" pitchFamily="34" charset="0"/>
                          <a:cs typeface="Arial" pitchFamily="34" charset="0"/>
                        </a:rPr>
                        <a:t>Actividad Física</a:t>
                      </a:r>
                      <a:endParaRPr lang="es-EC" sz="1100" b="1" dirty="0">
                        <a:solidFill>
                          <a:schemeClr val="tx1"/>
                        </a:solidFill>
                        <a:effectLst/>
                        <a:latin typeface="Arial" pitchFamily="34" charset="0"/>
                        <a:ea typeface="Times New Roman"/>
                        <a:cs typeface="Arial" pitchFamily="34" charset="0"/>
                      </a:endParaRPr>
                    </a:p>
                  </a:txBody>
                  <a:tcPr marL="41271" marR="41271" marT="0" marB="0" anchor="ctr">
                    <a:lnB w="12700" cap="flat" cmpd="sng" algn="ctr">
                      <a:solidFill>
                        <a:schemeClr val="tx1"/>
                      </a:solidFill>
                      <a:prstDash val="solid"/>
                      <a:round/>
                      <a:headEnd type="none" w="med" len="med"/>
                      <a:tailEnd type="none" w="med" len="med"/>
                    </a:lnB>
                    <a:solidFill>
                      <a:schemeClr val="tx1">
                        <a:lumMod val="50000"/>
                        <a:alpha val="56000"/>
                      </a:schemeClr>
                    </a:solidFill>
                  </a:tcPr>
                </a:tc>
                <a:tc>
                  <a:txBody>
                    <a:bodyPr/>
                    <a:lstStyle/>
                    <a:p>
                      <a:pPr algn="just">
                        <a:lnSpc>
                          <a:spcPct val="150000"/>
                        </a:lnSpc>
                        <a:spcAft>
                          <a:spcPts val="0"/>
                        </a:spcAft>
                      </a:pPr>
                      <a:r>
                        <a:rPr lang="es-ES" sz="1100" b="1" dirty="0">
                          <a:solidFill>
                            <a:schemeClr val="tx1"/>
                          </a:solidFill>
                          <a:effectLst/>
                          <a:latin typeface="Arial" pitchFamily="34" charset="0"/>
                          <a:cs typeface="Arial" pitchFamily="34" charset="0"/>
                        </a:rPr>
                        <a:t>Todos los movimientos que forman parte de la vida diaria, incluyendo el trabajo, la recreación, el ejercicio y las actividades deportivas.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Actividad física </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Tipo de actividad física que realiza</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Tiempo de ejecución</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Frecuencia con que realiza la actividad física</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Encuesta realizada a los cadetes estudiantes de ambos sexos</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IPAQ-A.</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¿La actividad física modifica el Índice de Masa Corporal de los cadetes de 14 a 17 años del Comil-9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Eugenio Espejo de Salinas?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r>
              <a:tr h="1464518">
                <a:tc>
                  <a:txBody>
                    <a:bodyPr/>
                    <a:lstStyle/>
                    <a:p>
                      <a:pPr>
                        <a:lnSpc>
                          <a:spcPct val="150000"/>
                        </a:lnSpc>
                        <a:spcAft>
                          <a:spcPts val="0"/>
                        </a:spcAft>
                      </a:pPr>
                      <a:r>
                        <a:rPr lang="es-ES" sz="1100" b="1" dirty="0">
                          <a:solidFill>
                            <a:schemeClr val="tx1"/>
                          </a:solidFill>
                          <a:effectLst/>
                          <a:latin typeface="Arial" pitchFamily="34" charset="0"/>
                          <a:cs typeface="Arial" pitchFamily="34" charset="0"/>
                        </a:rPr>
                        <a:t>Deporte</a:t>
                      </a:r>
                      <a:endParaRPr lang="es-EC" sz="1100" b="1" dirty="0">
                        <a:solidFill>
                          <a:schemeClr val="tx1"/>
                        </a:solidFill>
                        <a:effectLst/>
                        <a:latin typeface="Arial" pitchFamily="34" charset="0"/>
                        <a:ea typeface="Times New Roman"/>
                        <a:cs typeface="Arial" pitchFamily="34" charset="0"/>
                      </a:endParaRPr>
                    </a:p>
                  </a:txBody>
                  <a:tcPr marL="41271" marR="412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alpha val="56000"/>
                      </a:schemeClr>
                    </a:solidFill>
                  </a:tcPr>
                </a:tc>
                <a:tc>
                  <a:txBody>
                    <a:bodyPr/>
                    <a:lstStyle/>
                    <a:p>
                      <a:pPr algn="just">
                        <a:lnSpc>
                          <a:spcPct val="115000"/>
                        </a:lnSpc>
                        <a:spcAft>
                          <a:spcPts val="0"/>
                        </a:spcAft>
                      </a:pPr>
                      <a:r>
                        <a:rPr lang="es-ES_tradnl" sz="1100" b="1" dirty="0">
                          <a:solidFill>
                            <a:schemeClr val="tx1"/>
                          </a:solidFill>
                          <a:effectLst/>
                          <a:latin typeface="Arial" pitchFamily="34" charset="0"/>
                          <a:cs typeface="Arial" pitchFamily="34" charset="0"/>
                        </a:rPr>
                        <a:t>Aplicación de las destrezas adquiridas y/o mejoradas, donde se compara el rendimiento en función de sí mismo y de los demás dentro de una competencia.</a:t>
                      </a:r>
                      <a:endParaRPr lang="es-EC" sz="1100" b="1" dirty="0">
                        <a:solidFill>
                          <a:schemeClr val="tx1"/>
                        </a:solidFill>
                        <a:effectLst/>
                        <a:latin typeface="Arial" pitchFamily="34" charset="0"/>
                        <a:ea typeface="Times New Roman"/>
                        <a:cs typeface="Arial" pitchFamily="34" charset="0"/>
                      </a:endParaRPr>
                    </a:p>
                  </a:txBody>
                  <a:tcPr marL="41271" marR="41271" marT="0" marB="0">
                    <a:lnL w="12700" cap="flat" cmpd="sng" algn="ctr">
                      <a:solidFill>
                        <a:schemeClr val="tx1"/>
                      </a:solidFill>
                      <a:prstDash val="solid"/>
                      <a:round/>
                      <a:headEnd type="none" w="med" len="med"/>
                      <a:tailEnd type="none" w="med" len="med"/>
                    </a:lnL>
                    <a:solidFill>
                      <a:schemeClr val="tx1">
                        <a:lumMod val="50000"/>
                        <a:alpha val="56000"/>
                      </a:schemeClr>
                    </a:solidFill>
                  </a:tcPr>
                </a:tc>
                <a:tc>
                  <a:txBody>
                    <a:bodyPr/>
                    <a:lstStyle/>
                    <a:p>
                      <a:pPr>
                        <a:lnSpc>
                          <a:spcPct val="115000"/>
                        </a:lnSpc>
                        <a:spcAft>
                          <a:spcPts val="1000"/>
                        </a:spcAft>
                        <a:tabLst>
                          <a:tab pos="485775" algn="l"/>
                        </a:tabLst>
                      </a:pPr>
                      <a:r>
                        <a:rPr lang="es-ES" sz="1100" b="1" dirty="0">
                          <a:solidFill>
                            <a:schemeClr val="tx1"/>
                          </a:solidFill>
                          <a:effectLst/>
                          <a:latin typeface="Arial" pitchFamily="34" charset="0"/>
                          <a:cs typeface="Arial" pitchFamily="34" charset="0"/>
                        </a:rPr>
                        <a:t>Deportes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Tipo de deporte que realiza</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Tiempo de ejecución</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Frecuencia con que realiza la actividad deportiva</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Encuesta realizada a los cadetes estudiantes de ambos sexos</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IPAQ-A.</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¿El deporte modifica el Índice de Masa Corporal de los cadetes de 14 a 17 años del Comil-9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Eugenio Espejo de Salinas?</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r>
              <a:tr h="764096">
                <a:tc>
                  <a:txBody>
                    <a:bodyPr/>
                    <a:lstStyle/>
                    <a:p>
                      <a:pPr>
                        <a:lnSpc>
                          <a:spcPct val="150000"/>
                        </a:lnSpc>
                        <a:spcAft>
                          <a:spcPts val="0"/>
                        </a:spcAft>
                      </a:pPr>
                      <a:r>
                        <a:rPr lang="es-ES" sz="1100" b="1" dirty="0">
                          <a:solidFill>
                            <a:schemeClr val="tx1"/>
                          </a:solidFill>
                          <a:effectLst/>
                          <a:latin typeface="Arial" pitchFamily="34" charset="0"/>
                          <a:cs typeface="Arial" pitchFamily="34" charset="0"/>
                        </a:rPr>
                        <a:t>Índice de Masa Corporal</a:t>
                      </a:r>
                      <a:endParaRPr lang="es-EC" sz="1100" b="1" dirty="0">
                        <a:solidFill>
                          <a:schemeClr val="tx1"/>
                        </a:solidFill>
                        <a:effectLst/>
                        <a:latin typeface="Arial" pitchFamily="34" charset="0"/>
                        <a:ea typeface="Times New Roman"/>
                        <a:cs typeface="Arial" pitchFamily="34" charset="0"/>
                      </a:endParaRPr>
                    </a:p>
                  </a:txBody>
                  <a:tcPr marL="41271" marR="41271" marT="0" marB="0" anchor="ctr">
                    <a:lnT w="12700" cap="flat" cmpd="sng" algn="ctr">
                      <a:solidFill>
                        <a:schemeClr val="tx1"/>
                      </a:solidFill>
                      <a:prstDash val="solid"/>
                      <a:round/>
                      <a:headEnd type="none" w="med" len="med"/>
                      <a:tailEnd type="none" w="med" len="med"/>
                    </a:lnT>
                    <a:solidFill>
                      <a:schemeClr val="tx1">
                        <a:lumMod val="50000"/>
                        <a:alpha val="56000"/>
                      </a:schemeClr>
                    </a:solidFill>
                  </a:tcPr>
                </a:tc>
                <a:tc>
                  <a:txBody>
                    <a:bodyPr/>
                    <a:lstStyle/>
                    <a:p>
                      <a:pPr algn="just">
                        <a:lnSpc>
                          <a:spcPct val="150000"/>
                        </a:lnSpc>
                        <a:spcAft>
                          <a:spcPts val="0"/>
                        </a:spcAft>
                      </a:pPr>
                      <a:r>
                        <a:rPr lang="es-ES_tradnl" sz="1100" b="1" dirty="0">
                          <a:solidFill>
                            <a:schemeClr val="tx1"/>
                          </a:solidFill>
                          <a:effectLst/>
                          <a:latin typeface="Arial" pitchFamily="34" charset="0"/>
                          <a:cs typeface="Arial" pitchFamily="34" charset="0"/>
                        </a:rPr>
                        <a:t>Es una medida de asociación entre el </a:t>
                      </a:r>
                      <a:r>
                        <a:rPr lang="es-ES_tradnl" sz="1100" b="1" u="none" strike="noStrike" dirty="0">
                          <a:solidFill>
                            <a:schemeClr val="tx1"/>
                          </a:solidFill>
                          <a:effectLst/>
                          <a:latin typeface="Arial" pitchFamily="34" charset="0"/>
                          <a:cs typeface="Arial" pitchFamily="34" charset="0"/>
                          <a:hlinkClick r:id="rId3" tooltip="Peso"/>
                        </a:rPr>
                        <a:t>peso</a:t>
                      </a:r>
                      <a:r>
                        <a:rPr lang="es-ES_tradnl" sz="1100" b="1" dirty="0">
                          <a:solidFill>
                            <a:schemeClr val="tx1"/>
                          </a:solidFill>
                          <a:effectLst/>
                          <a:latin typeface="Arial" pitchFamily="34" charset="0"/>
                          <a:cs typeface="Arial" pitchFamily="34" charset="0"/>
                        </a:rPr>
                        <a:t> y la </a:t>
                      </a:r>
                      <a:r>
                        <a:rPr lang="es-ES_tradnl" sz="1100" b="1" u="none" strike="noStrike" dirty="0">
                          <a:solidFill>
                            <a:schemeClr val="tx1"/>
                          </a:solidFill>
                          <a:effectLst/>
                          <a:latin typeface="Arial" pitchFamily="34" charset="0"/>
                          <a:cs typeface="Arial" pitchFamily="34" charset="0"/>
                          <a:hlinkClick r:id="rId4" tooltip="Talla (estatura)"/>
                        </a:rPr>
                        <a:t>talla</a:t>
                      </a:r>
                      <a:r>
                        <a:rPr lang="es-ES_tradnl" sz="1100" b="1" dirty="0">
                          <a:solidFill>
                            <a:schemeClr val="tx1"/>
                          </a:solidFill>
                          <a:effectLst/>
                          <a:latin typeface="Arial" pitchFamily="34" charset="0"/>
                          <a:cs typeface="Arial" pitchFamily="34" charset="0"/>
                        </a:rPr>
                        <a:t> de un individuo.</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50000"/>
                        </a:lnSpc>
                        <a:spcAft>
                          <a:spcPts val="0"/>
                        </a:spcAft>
                      </a:pPr>
                      <a:r>
                        <a:rPr lang="es-ES" sz="1100" b="1" dirty="0">
                          <a:solidFill>
                            <a:schemeClr val="tx1"/>
                          </a:solidFill>
                          <a:effectLst/>
                          <a:latin typeface="Arial" pitchFamily="34" charset="0"/>
                          <a:cs typeface="Arial" pitchFamily="34" charset="0"/>
                        </a:rPr>
                        <a:t>Peso y Talla</a:t>
                      </a:r>
                      <a:endParaRPr lang="es-EC" sz="1100" b="1" dirty="0">
                        <a:solidFill>
                          <a:schemeClr val="tx1"/>
                        </a:solidFill>
                        <a:effectLst/>
                        <a:latin typeface="Arial" pitchFamily="34" charset="0"/>
                        <a:ea typeface="Times New Roman"/>
                        <a:cs typeface="Arial" pitchFamily="34" charset="0"/>
                      </a:endParaRPr>
                    </a:p>
                  </a:txBody>
                  <a:tcPr marL="41271" marR="41271" marT="0" marB="0" anchor="ctr">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Calculo IMC</a:t>
                      </a:r>
                      <a:endParaRPr lang="es-EC" sz="1100" b="1" dirty="0">
                        <a:solidFill>
                          <a:schemeClr val="tx1"/>
                        </a:solidFill>
                        <a:effectLst/>
                        <a:latin typeface="Arial" pitchFamily="34" charset="0"/>
                        <a:ea typeface="Times New Roman"/>
                        <a:cs typeface="Arial" pitchFamily="34" charset="0"/>
                      </a:endParaRPr>
                    </a:p>
                  </a:txBody>
                  <a:tcPr marL="41271" marR="41271" marT="0" marB="0" anchor="ctr">
                    <a:solidFill>
                      <a:schemeClr val="tx1">
                        <a:lumMod val="50000"/>
                        <a:alpha val="56000"/>
                      </a:schemeClr>
                    </a:solidFill>
                  </a:tcPr>
                </a:tc>
                <a:tc>
                  <a:txBody>
                    <a:bodyPr/>
                    <a:lstStyle/>
                    <a:p>
                      <a:pPr algn="just">
                        <a:lnSpc>
                          <a:spcPct val="150000"/>
                        </a:lnSpc>
                        <a:spcAft>
                          <a:spcPts val="0"/>
                        </a:spcAft>
                      </a:pPr>
                      <a:r>
                        <a:rPr lang="es-ES" sz="1100" b="1" dirty="0">
                          <a:solidFill>
                            <a:schemeClr val="tx1"/>
                          </a:solidFill>
                          <a:effectLst/>
                          <a:latin typeface="Arial" pitchFamily="34" charset="0"/>
                          <a:cs typeface="Arial" pitchFamily="34" charset="0"/>
                        </a:rPr>
                        <a:t>Será medido con la fórmula: IMC=peso/talla</a:t>
                      </a:r>
                      <a:r>
                        <a:rPr lang="es-ES" sz="1100" b="1" baseline="30000" dirty="0">
                          <a:solidFill>
                            <a:schemeClr val="tx1"/>
                          </a:solidFill>
                          <a:effectLst/>
                          <a:latin typeface="Arial" pitchFamily="34" charset="0"/>
                          <a:cs typeface="Arial" pitchFamily="34" charset="0"/>
                        </a:rPr>
                        <a:t>2</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c>
                  <a:txBody>
                    <a:bodyPr/>
                    <a:lstStyle/>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 </a:t>
                      </a:r>
                      <a:endParaRPr lang="es-EC" sz="1100" b="1" dirty="0">
                        <a:solidFill>
                          <a:schemeClr val="tx1"/>
                        </a:solidFill>
                        <a:effectLst/>
                        <a:latin typeface="Arial" pitchFamily="34" charset="0"/>
                        <a:cs typeface="Arial" pitchFamily="34" charset="0"/>
                      </a:endParaRPr>
                    </a:p>
                    <a:p>
                      <a:pPr>
                        <a:lnSpc>
                          <a:spcPct val="115000"/>
                        </a:lnSpc>
                        <a:spcAft>
                          <a:spcPts val="0"/>
                        </a:spcAft>
                        <a:tabLst>
                          <a:tab pos="485775" algn="l"/>
                        </a:tabLst>
                      </a:pPr>
                      <a:r>
                        <a:rPr lang="es-ES" sz="1100" b="1" dirty="0">
                          <a:solidFill>
                            <a:schemeClr val="tx1"/>
                          </a:solidFill>
                          <a:effectLst/>
                          <a:latin typeface="Arial" pitchFamily="34" charset="0"/>
                          <a:cs typeface="Arial" pitchFamily="34" charset="0"/>
                        </a:rPr>
                        <a:t>¿El IMC se modifica mediante la actividad física y el deporte?</a:t>
                      </a:r>
                      <a:endParaRPr lang="es-EC" sz="1100" b="1" dirty="0">
                        <a:solidFill>
                          <a:schemeClr val="tx1"/>
                        </a:solidFill>
                        <a:effectLst/>
                        <a:latin typeface="Arial" pitchFamily="34" charset="0"/>
                        <a:ea typeface="Times New Roman"/>
                        <a:cs typeface="Arial" pitchFamily="34" charset="0"/>
                      </a:endParaRPr>
                    </a:p>
                  </a:txBody>
                  <a:tcPr marL="41271" marR="41271" marT="0" marB="0">
                    <a:solidFill>
                      <a:schemeClr val="tx1">
                        <a:lumMod val="50000"/>
                        <a:alpha val="56000"/>
                      </a:schemeClr>
                    </a:solidFill>
                  </a:tcPr>
                </a:tc>
              </a:tr>
            </a:tbl>
          </a:graphicData>
        </a:graphic>
      </p:graphicFrame>
    </p:spTree>
    <p:extLst>
      <p:ext uri="{BB962C8B-B14F-4D97-AF65-F5344CB8AC3E}">
        <p14:creationId xmlns:p14="http://schemas.microsoft.com/office/powerpoint/2010/main" val="941616908"/>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TC010205601[[fn=Tema de lujo]]</Template>
  <TotalTime>1624</TotalTime>
  <Words>3780</Words>
  <Application>Microsoft Office PowerPoint</Application>
  <PresentationFormat>Presentación en pantalla (4:3)</PresentationFormat>
  <Paragraphs>410</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Deluxe</vt:lpstr>
      <vt:lpstr>Escuela Politécnica del Ejército  Departamento de Ciencias Humanas y Sociales Carrera en Ciencias de la Actividad Física, Deportes y Recreación</vt:lpstr>
      <vt:lpstr>Presentación de PowerPoint</vt:lpstr>
      <vt:lpstr>Presentación de PowerPoint</vt:lpstr>
      <vt:lpstr>Presentación de PowerPoint</vt:lpstr>
      <vt:lpstr>Presentación de PowerPoint</vt:lpstr>
      <vt:lpstr>Presentación de PowerPoint</vt:lpstr>
      <vt:lpstr>Presentación de PowerPoint</vt:lpstr>
      <vt:lpstr>FORMULACION DEL PROBLEMA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MODALIDAD DE PUNTUACION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dc:creator>
  <cp:lastModifiedBy>Santiago Fernandez</cp:lastModifiedBy>
  <cp:revision>181</cp:revision>
  <dcterms:created xsi:type="dcterms:W3CDTF">2011-02-04T00:08:50Z</dcterms:created>
  <dcterms:modified xsi:type="dcterms:W3CDTF">2012-02-09T14:58:12Z</dcterms:modified>
</cp:coreProperties>
</file>