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1" r:id="rId5"/>
    <p:sldId id="272" r:id="rId6"/>
    <p:sldId id="274" r:id="rId7"/>
    <p:sldId id="275" r:id="rId8"/>
    <p:sldId id="278" r:id="rId9"/>
    <p:sldId id="279" r:id="rId10"/>
    <p:sldId id="280" r:id="rId11"/>
    <p:sldId id="282" r:id="rId12"/>
    <p:sldId id="285" r:id="rId13"/>
    <p:sldId id="283" r:id="rId14"/>
    <p:sldId id="281" r:id="rId15"/>
    <p:sldId id="284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68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201E"/>
    <a:srgbClr val="9AE73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5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ESIS\Documento\SPRINT_BACKLO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ESIS\Documento\SPRINT_BACKLO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ESIS\Documento\SPRINT_BACKLO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s-EC" dirty="0"/>
              <a:t>Esfuerzo en la Iteración I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12700"/>
          </c:spPr>
          <c:marker>
            <c:symbol val="circle"/>
            <c:size val="5"/>
          </c:marker>
          <c:xVal>
            <c:numRef>
              <c:f>'iteracion(1)'!$D$4:$W$4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xVal>
          <c:yVal>
            <c:numRef>
              <c:f>'iteracion(1)'!$D$5:$W$5</c:f>
              <c:numCache>
                <c:formatCode>General</c:formatCode>
                <c:ptCount val="20"/>
                <c:pt idx="0">
                  <c:v>120</c:v>
                </c:pt>
                <c:pt idx="1">
                  <c:v>115</c:v>
                </c:pt>
                <c:pt idx="2">
                  <c:v>110</c:v>
                </c:pt>
                <c:pt idx="3">
                  <c:v>104</c:v>
                </c:pt>
                <c:pt idx="4">
                  <c:v>98</c:v>
                </c:pt>
                <c:pt idx="5">
                  <c:v>97</c:v>
                </c:pt>
                <c:pt idx="6">
                  <c:v>96</c:v>
                </c:pt>
                <c:pt idx="7">
                  <c:v>92</c:v>
                </c:pt>
                <c:pt idx="8">
                  <c:v>89</c:v>
                </c:pt>
                <c:pt idx="9">
                  <c:v>78</c:v>
                </c:pt>
                <c:pt idx="10">
                  <c:v>72</c:v>
                </c:pt>
                <c:pt idx="11">
                  <c:v>62</c:v>
                </c:pt>
                <c:pt idx="12">
                  <c:v>54</c:v>
                </c:pt>
                <c:pt idx="13">
                  <c:v>36</c:v>
                </c:pt>
                <c:pt idx="14">
                  <c:v>30</c:v>
                </c:pt>
                <c:pt idx="15">
                  <c:v>22</c:v>
                </c:pt>
                <c:pt idx="16">
                  <c:v>18</c:v>
                </c:pt>
                <c:pt idx="17">
                  <c:v>10</c:v>
                </c:pt>
                <c:pt idx="18">
                  <c:v>6</c:v>
                </c:pt>
                <c:pt idx="19">
                  <c:v>0</c:v>
                </c:pt>
              </c:numCache>
            </c:numRef>
          </c:yVal>
        </c:ser>
        <c:axId val="125753216"/>
        <c:axId val="88570112"/>
      </c:scatterChart>
      <c:valAx>
        <c:axId val="1257532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 dirty="0"/>
                  <a:t>Día de la Iteración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8570112"/>
        <c:crosses val="autoZero"/>
        <c:crossBetween val="midCat"/>
      </c:valAx>
      <c:valAx>
        <c:axId val="885701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Esfuerzo Restante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25753216"/>
        <c:crosses val="autoZero"/>
        <c:crossBetween val="midCat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s-EC" dirty="0"/>
              <a:t>Esfuerzo en la Iteración II</a:t>
            </a:r>
          </a:p>
        </c:rich>
      </c:tx>
      <c:layout>
        <c:manualLayout>
          <c:xMode val="edge"/>
          <c:yMode val="edge"/>
          <c:x val="0.23846522309711496"/>
          <c:y val="3.7037037037037056E-2"/>
        </c:manualLayout>
      </c:layout>
    </c:title>
    <c:plotArea>
      <c:layout/>
      <c:scatterChart>
        <c:scatterStyle val="lineMarker"/>
        <c:ser>
          <c:idx val="0"/>
          <c:order val="0"/>
          <c:spPr>
            <a:ln w="12700">
              <a:solidFill>
                <a:schemeClr val="accent3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'iteracion(2)'!$D$4:$W$4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xVal>
          <c:yVal>
            <c:numRef>
              <c:f>'iteracion(2)'!$D$5:$W$5</c:f>
              <c:numCache>
                <c:formatCode>General</c:formatCode>
                <c:ptCount val="20"/>
                <c:pt idx="0">
                  <c:v>120</c:v>
                </c:pt>
                <c:pt idx="1">
                  <c:v>115</c:v>
                </c:pt>
                <c:pt idx="2">
                  <c:v>109</c:v>
                </c:pt>
                <c:pt idx="3">
                  <c:v>102</c:v>
                </c:pt>
                <c:pt idx="4">
                  <c:v>97</c:v>
                </c:pt>
                <c:pt idx="5">
                  <c:v>91</c:v>
                </c:pt>
                <c:pt idx="6">
                  <c:v>77</c:v>
                </c:pt>
                <c:pt idx="7">
                  <c:v>73</c:v>
                </c:pt>
                <c:pt idx="8">
                  <c:v>69</c:v>
                </c:pt>
                <c:pt idx="9">
                  <c:v>63</c:v>
                </c:pt>
                <c:pt idx="10">
                  <c:v>57</c:v>
                </c:pt>
                <c:pt idx="11">
                  <c:v>55</c:v>
                </c:pt>
                <c:pt idx="12">
                  <c:v>53</c:v>
                </c:pt>
                <c:pt idx="13">
                  <c:v>49</c:v>
                </c:pt>
                <c:pt idx="14">
                  <c:v>43</c:v>
                </c:pt>
                <c:pt idx="15">
                  <c:v>34</c:v>
                </c:pt>
                <c:pt idx="16">
                  <c:v>22</c:v>
                </c:pt>
                <c:pt idx="17">
                  <c:v>13</c:v>
                </c:pt>
                <c:pt idx="18">
                  <c:v>7</c:v>
                </c:pt>
                <c:pt idx="19">
                  <c:v>0</c:v>
                </c:pt>
              </c:numCache>
            </c:numRef>
          </c:yVal>
        </c:ser>
        <c:axId val="102345344"/>
        <c:axId val="102941056"/>
      </c:scatterChart>
      <c:valAx>
        <c:axId val="102345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 dirty="0"/>
                  <a:t>Día de la Iteración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2941056"/>
        <c:crosses val="autoZero"/>
        <c:crossBetween val="midCat"/>
      </c:valAx>
      <c:valAx>
        <c:axId val="1029410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Esfuerzo Restante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2345344"/>
        <c:crosses val="autoZero"/>
        <c:crossBetween val="midCat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s-EC" dirty="0"/>
              <a:t>Esfuerzo en la Iteración III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12700"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504D">
                    <a:lumMod val="40000"/>
                    <a:lumOff val="60000"/>
                  </a:srgbClr>
                </a:solidFill>
              </a:ln>
            </c:spPr>
          </c:marker>
          <c:xVal>
            <c:numRef>
              <c:f>'iteracion(3)'!$C$4:$P$4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</c:numCache>
            </c:numRef>
          </c:xVal>
          <c:yVal>
            <c:numRef>
              <c:f>'iteracion(3)'!$C$5:$P$5</c:f>
              <c:numCache>
                <c:formatCode>General</c:formatCode>
                <c:ptCount val="14"/>
                <c:pt idx="0">
                  <c:v>70</c:v>
                </c:pt>
                <c:pt idx="1">
                  <c:v>64</c:v>
                </c:pt>
                <c:pt idx="2">
                  <c:v>55</c:v>
                </c:pt>
                <c:pt idx="3">
                  <c:v>48</c:v>
                </c:pt>
                <c:pt idx="4">
                  <c:v>44</c:v>
                </c:pt>
                <c:pt idx="5">
                  <c:v>43</c:v>
                </c:pt>
                <c:pt idx="6">
                  <c:v>39</c:v>
                </c:pt>
                <c:pt idx="7">
                  <c:v>29</c:v>
                </c:pt>
                <c:pt idx="8">
                  <c:v>24</c:v>
                </c:pt>
                <c:pt idx="9">
                  <c:v>18</c:v>
                </c:pt>
                <c:pt idx="10">
                  <c:v>14</c:v>
                </c:pt>
                <c:pt idx="11">
                  <c:v>10</c:v>
                </c:pt>
                <c:pt idx="12">
                  <c:v>4</c:v>
                </c:pt>
                <c:pt idx="13">
                  <c:v>0</c:v>
                </c:pt>
              </c:numCache>
            </c:numRef>
          </c:yVal>
        </c:ser>
        <c:axId val="46033920"/>
        <c:axId val="118841344"/>
      </c:scatterChart>
      <c:valAx>
        <c:axId val="46033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 dirty="0"/>
                  <a:t>Día de la Iteración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18841344"/>
        <c:crosses val="autoZero"/>
        <c:crossBetween val="midCat"/>
      </c:valAx>
      <c:valAx>
        <c:axId val="1188413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Esfuerzo Restante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6033920"/>
        <c:crosses val="autoZero"/>
        <c:crossBetween val="midCat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75765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30632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7501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5225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92584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00472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73347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11834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90501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60227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96477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0594-C552-4374-AD83-923BA7AF334B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94AAB-610B-4725-BC96-783D417AD47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29425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6453336"/>
            <a:ext cx="4320480" cy="360040"/>
          </a:xfrm>
        </p:spPr>
        <p:txBody>
          <a:bodyPr>
            <a:noAutofit/>
          </a:bodyPr>
          <a:lstStyle/>
          <a:p>
            <a:pPr algn="l"/>
            <a:r>
              <a:rPr lang="es-HN" sz="1200" b="1" dirty="0" smtClean="0">
                <a:solidFill>
                  <a:schemeClr val="bg1"/>
                </a:solidFill>
              </a:rPr>
              <a:t>ESPE – </a:t>
            </a:r>
            <a:r>
              <a:rPr lang="es-HN" sz="1200" dirty="0" smtClean="0">
                <a:solidFill>
                  <a:schemeClr val="bg1"/>
                </a:solidFill>
              </a:rPr>
              <a:t>Departamento de Ciencias de la Computación</a:t>
            </a:r>
            <a:endParaRPr lang="es-ES" sz="9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5516" y="240903"/>
            <a:ext cx="8712968" cy="648072"/>
          </a:xfrm>
        </p:spPr>
        <p:txBody>
          <a:bodyPr>
            <a:noAutofit/>
          </a:bodyPr>
          <a:lstStyle/>
          <a:p>
            <a:r>
              <a:rPr lang="es-HN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ESCUELA POLITECNICA DEL EJERCITO</a:t>
            </a:r>
            <a:endParaRPr lang="es-E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59756" y="3356992"/>
            <a:ext cx="782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LUIS MIGUEL CÓNDOR GUACHAMÍN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4932040" y="6370835"/>
            <a:ext cx="4046950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900" b="1" dirty="0" smtClean="0">
                <a:solidFill>
                  <a:srgbClr val="FFC000"/>
                </a:solidFill>
              </a:rPr>
              <a:t>Autor</a:t>
            </a:r>
          </a:p>
          <a:p>
            <a:pPr algn="r"/>
            <a:r>
              <a:rPr lang="es-EC" sz="900" dirty="0" smtClean="0">
                <a:solidFill>
                  <a:schemeClr val="bg1"/>
                </a:solidFill>
              </a:rPr>
              <a:t>Luis Miguel Cóndor Guachamín – Abril 2012</a:t>
            </a:r>
            <a:endParaRPr lang="es-EC" sz="900" dirty="0">
              <a:solidFill>
                <a:schemeClr val="bg1"/>
              </a:solidFill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755576" y="1285019"/>
            <a:ext cx="7632848" cy="32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HN" sz="1800" b="1" dirty="0" smtClean="0">
                <a:solidFill>
                  <a:srgbClr val="C00000"/>
                </a:solidFill>
              </a:rPr>
              <a:t>DEPARTAMENTO DE CIENCIAS DE LA COMPUTACIÓN</a:t>
            </a:r>
            <a:endParaRPr lang="es-ES" sz="1800" dirty="0">
              <a:solidFill>
                <a:srgbClr val="C00000"/>
              </a:solidFill>
            </a:endParaRP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619419" y="1971417"/>
            <a:ext cx="7905163" cy="953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C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ANÁLISIS, DISEÑO E IMPLEMENTACIÓN DE UN MUSEO VIRTUAL EN 3D PARA LA FUNDACIÓN GUAYASAMÍN, UTILIZANDO EL FRAMEWORK XNA PARA APLICACIONES DESKTOP MULTIMEDIA</a:t>
            </a:r>
            <a:endParaRPr lang="es-ES" sz="1800" dirty="0">
              <a:solidFill>
                <a:srgbClr val="C00000"/>
              </a:solidFill>
            </a:endParaRPr>
          </a:p>
        </p:txBody>
      </p:sp>
      <p:pic>
        <p:nvPicPr>
          <p:cNvPr id="1034" name="Picture 10" descr="C:\Users\Luis\Documents\TESIS\espe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905328"/>
            <a:ext cx="1440000" cy="1440000"/>
          </a:xfrm>
          <a:prstGeom prst="rect">
            <a:avLst/>
          </a:prstGeom>
          <a:noFill/>
        </p:spPr>
      </p:pic>
      <p:pic>
        <p:nvPicPr>
          <p:cNvPr id="1035" name="Picture 11" descr="C:\Users\Luis\Documents\TESIS\d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941168"/>
            <a:ext cx="1403992" cy="1403992"/>
          </a:xfrm>
          <a:prstGeom prst="rect">
            <a:avLst/>
          </a:prstGeom>
          <a:noFill/>
        </p:spPr>
      </p:pic>
      <p:sp>
        <p:nvSpPr>
          <p:cNvPr id="34" name="33 CuadroTexto"/>
          <p:cNvSpPr txBox="1"/>
          <p:nvPr/>
        </p:nvSpPr>
        <p:spPr>
          <a:xfrm>
            <a:off x="683568" y="4067780"/>
            <a:ext cx="782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SANGOLQUÍ – ABRIL 2012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2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Ingeniería de </a:t>
            </a:r>
            <a:r>
              <a:rPr lang="es-HN" sz="4930" b="1" dirty="0" smtClean="0">
                <a:solidFill>
                  <a:srgbClr val="C00000"/>
                </a:solidFill>
              </a:rPr>
              <a:t>Software</a:t>
            </a:r>
            <a:endParaRPr lang="es-HN" sz="5400" b="1" dirty="0">
              <a:solidFill>
                <a:srgbClr val="C00000"/>
              </a:solidFill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395536" y="1297785"/>
            <a:ext cx="5112568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Roger Pressman</a:t>
            </a: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32506" y="2276872"/>
            <a:ext cx="8143950" cy="3339376"/>
          </a:xfrm>
          <a:prstGeom prst="rect">
            <a:avLst/>
          </a:prstGeom>
          <a:noFill/>
        </p:spPr>
        <p:txBody>
          <a:bodyPr wrap="square" lIns="0" tIns="0" rIns="0" bIns="0" numCol="2" spcCol="72000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La ingeniería de software descansa sobre un esfuerzo de organización de la calidad.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El proceso define un marco de trabajo para un conjunto de áreas clave, las cuales forman la base del control de gestión de proyectos de software.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Los métodos de la ingeniería de software indican cómo construir técnicamente el software.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Las herramientas proporcionan un soporte para el proceso y los métodos.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16 Grupo"/>
          <p:cNvGrpSpPr/>
          <p:nvPr/>
        </p:nvGrpSpPr>
        <p:grpSpPr>
          <a:xfrm>
            <a:off x="4565113" y="2276872"/>
            <a:ext cx="6887" cy="3017856"/>
            <a:chOff x="4276603" y="1491264"/>
            <a:chExt cx="319" cy="337789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16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204864"/>
            <a:ext cx="4009259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Proceso </a:t>
            </a:r>
            <a:r>
              <a:rPr lang="es-HN" sz="4930" b="1" dirty="0" smtClean="0">
                <a:solidFill>
                  <a:srgbClr val="C00000"/>
                </a:solidFill>
              </a:rPr>
              <a:t>SCRUM</a:t>
            </a:r>
            <a:endParaRPr lang="es-HN" sz="5400" b="1" dirty="0">
              <a:solidFill>
                <a:srgbClr val="C00000"/>
              </a:solidFill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395536" y="1297785"/>
            <a:ext cx="5112568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endParaRPr lang="es-H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971600" y="1988840"/>
          <a:ext cx="6737183" cy="3528392"/>
        </p:xfrm>
        <a:graphic>
          <a:graphicData uri="http://schemas.openxmlformats.org/presentationml/2006/ole">
            <p:oleObj spid="_x0000_s37889" r:id="rId6" imgW="10058400" imgH="4572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Proceso </a:t>
            </a:r>
            <a:r>
              <a:rPr lang="es-HN" sz="4930" b="1" dirty="0" smtClean="0">
                <a:solidFill>
                  <a:srgbClr val="C00000"/>
                </a:solidFill>
              </a:rPr>
              <a:t>SCRUM</a:t>
            </a:r>
            <a:endParaRPr lang="es-HN" sz="5400" b="1" dirty="0">
              <a:solidFill>
                <a:srgbClr val="C00000"/>
              </a:solidFill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395536" y="1297785"/>
            <a:ext cx="5112568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endParaRPr lang="es-H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32506" y="2276872"/>
            <a:ext cx="8143950" cy="2831544"/>
          </a:xfrm>
          <a:prstGeom prst="rect">
            <a:avLst/>
          </a:prstGeom>
          <a:noFill/>
        </p:spPr>
        <p:txBody>
          <a:bodyPr wrap="square" lIns="0" tIns="0" rIns="0" bIns="0" numCol="2" spcCol="72000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b="1" dirty="0" smtClean="0">
                <a:solidFill>
                  <a:schemeClr val="bg1">
                    <a:lumMod val="50000"/>
                  </a:schemeClr>
                </a:solidFill>
              </a:rPr>
              <a:t>ACTIVIDADES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Reunión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de Planificación del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Sprint.</a:t>
            </a: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Reunión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diaria de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Scrum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Reunión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de Revisión de la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Iteración.</a:t>
            </a: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b="1" dirty="0" smtClean="0">
                <a:solidFill>
                  <a:schemeClr val="bg1">
                    <a:lumMod val="50000"/>
                  </a:schemeClr>
                </a:solidFill>
              </a:rPr>
              <a:t>ARTEFACTOS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Pila del Producto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Pila de la Iteración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Grafico de Trabajo Pendiente</a:t>
            </a: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16 Grupo"/>
          <p:cNvGrpSpPr/>
          <p:nvPr/>
        </p:nvGrpSpPr>
        <p:grpSpPr>
          <a:xfrm>
            <a:off x="4565113" y="2276872"/>
            <a:ext cx="6887" cy="3017856"/>
            <a:chOff x="4276603" y="1491264"/>
            <a:chExt cx="319" cy="337789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Proceso </a:t>
            </a:r>
            <a:r>
              <a:rPr lang="es-HN" sz="4930" b="1" dirty="0" smtClean="0">
                <a:solidFill>
                  <a:srgbClr val="C00000"/>
                </a:solidFill>
              </a:rPr>
              <a:t>SCRUM</a:t>
            </a:r>
            <a:endParaRPr lang="es-HN" sz="5400" b="1" dirty="0">
              <a:solidFill>
                <a:srgbClr val="C00000"/>
              </a:solidFill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395536" y="1297785"/>
            <a:ext cx="5112568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Roles</a:t>
            </a: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32506" y="2276872"/>
            <a:ext cx="8143950" cy="3024336"/>
          </a:xfrm>
          <a:prstGeom prst="rect">
            <a:avLst/>
          </a:prstGeom>
          <a:noFill/>
        </p:spPr>
        <p:txBody>
          <a:bodyPr wrap="square" lIns="0" tIns="0" rIns="0" bIns="0" numCol="2" spcCol="72000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b="1" dirty="0" smtClean="0">
                <a:solidFill>
                  <a:schemeClr val="bg1">
                    <a:lumMod val="50000"/>
                  </a:schemeClr>
                </a:solidFill>
              </a:rPr>
              <a:t>Propietario del Producto (</a:t>
            </a:r>
            <a:r>
              <a:rPr lang="es-EC" sz="1600" b="1" dirty="0" smtClean="0">
                <a:solidFill>
                  <a:schemeClr val="bg1">
                    <a:lumMod val="50000"/>
                  </a:schemeClr>
                </a:solidFill>
              </a:rPr>
              <a:t>Product</a:t>
            </a:r>
            <a:r>
              <a:rPr lang="es-EC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C" sz="1600" b="1" dirty="0" smtClean="0">
                <a:solidFill>
                  <a:schemeClr val="bg1">
                    <a:lumMod val="50000"/>
                  </a:schemeClr>
                </a:solidFill>
              </a:rPr>
              <a:t>Owner</a:t>
            </a:r>
            <a:r>
              <a:rPr lang="es-EC" sz="1600" b="1" dirty="0" smtClean="0">
                <a:solidFill>
                  <a:schemeClr val="bg1">
                    <a:lumMod val="50000"/>
                  </a:schemeClr>
                </a:solidFill>
              </a:rPr>
              <a:t>):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Representante de todas las personas interesadas en los resultados del proyecto.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b="1" dirty="0" smtClean="0">
                <a:solidFill>
                  <a:schemeClr val="bg1">
                    <a:lumMod val="50000"/>
                  </a:schemeClr>
                </a:solidFill>
              </a:rPr>
              <a:t>Facilitador (Scrum Master):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 Líder del equipo responsable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del correcto desarrollo del procesos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de Scrum.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b="1" dirty="0" smtClean="0">
                <a:solidFill>
                  <a:schemeClr val="bg1">
                    <a:lumMod val="50000"/>
                  </a:schemeClr>
                </a:solidFill>
              </a:rPr>
              <a:t>Equipo (Team):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Grupo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de personas que se encargan en conjunto del desarrollo del proyecto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b="1" dirty="0" smtClean="0">
                <a:solidFill>
                  <a:schemeClr val="bg1">
                    <a:lumMod val="50000"/>
                  </a:schemeClr>
                </a:solidFill>
              </a:rPr>
              <a:t>Usuario (User):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Potencial usuario del sistema.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b="1" dirty="0" smtClean="0">
                <a:solidFill>
                  <a:schemeClr val="bg1">
                    <a:lumMod val="50000"/>
                  </a:schemeClr>
                </a:solidFill>
              </a:rPr>
              <a:t>Cliente (Customer):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Grupo interesado en el desarrollo del proyecto del cual es parte el Propietario del Producto.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b="1" dirty="0" smtClean="0">
                <a:solidFill>
                  <a:schemeClr val="bg1">
                    <a:lumMod val="50000"/>
                  </a:schemeClr>
                </a:solidFill>
              </a:rPr>
              <a:t>Administración (Management):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Encargados de suministrar los recursos necesarios para la realización del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producto</a:t>
            </a: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16 Grupo"/>
          <p:cNvGrpSpPr/>
          <p:nvPr/>
        </p:nvGrpSpPr>
        <p:grpSpPr>
          <a:xfrm>
            <a:off x="4565113" y="2276872"/>
            <a:ext cx="6887" cy="3017856"/>
            <a:chOff x="4276603" y="1491264"/>
            <a:chExt cx="319" cy="337789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Método</a:t>
            </a:r>
            <a:endParaRPr lang="es-HN" sz="5400" b="1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32506" y="2276872"/>
            <a:ext cx="8143950" cy="2354491"/>
          </a:xfrm>
          <a:prstGeom prst="rect">
            <a:avLst/>
          </a:prstGeom>
          <a:noFill/>
        </p:spPr>
        <p:txBody>
          <a:bodyPr wrap="square" lIns="0" tIns="0" rIns="0" bIns="0" numCol="2" spcCol="72000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Scrum define un marco de trabajo ágil, enfocándose en el desarrollo y no en la documentación.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En el proyecto se utiliza un método genérico de desarrollo</a:t>
            </a:r>
          </a:p>
        </p:txBody>
      </p:sp>
      <p:grpSp>
        <p:nvGrpSpPr>
          <p:cNvPr id="3" name="16 Grupo"/>
          <p:cNvGrpSpPr/>
          <p:nvPr/>
        </p:nvGrpSpPr>
        <p:grpSpPr>
          <a:xfrm>
            <a:off x="4565113" y="2276872"/>
            <a:ext cx="6887" cy="3017856"/>
            <a:chOff x="4276603" y="1491264"/>
            <a:chExt cx="319" cy="337789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4663058" y="2664693"/>
          <a:ext cx="4301430" cy="2276475"/>
        </p:xfrm>
        <a:graphic>
          <a:graphicData uri="http://schemas.openxmlformats.org/presentationml/2006/ole">
            <p:oleObj spid="_x0000_s3073" r:id="rId6" imgW="7315200" imgH="3657600" progId="">
              <p:embed/>
            </p:oleObj>
          </a:graphicData>
        </a:graphic>
      </p:graphicFrame>
      <p:sp>
        <p:nvSpPr>
          <p:cNvPr id="20" name="1 Título"/>
          <p:cNvSpPr txBox="1">
            <a:spLocks/>
          </p:cNvSpPr>
          <p:nvPr/>
        </p:nvSpPr>
        <p:spPr>
          <a:xfrm>
            <a:off x="395536" y="1297785"/>
            <a:ext cx="5112568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endParaRPr lang="es-H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Herramientas</a:t>
            </a:r>
            <a:endParaRPr lang="es-HN" sz="5400" b="1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32506" y="2276872"/>
            <a:ext cx="8143950" cy="3024336"/>
          </a:xfrm>
          <a:prstGeom prst="rect">
            <a:avLst/>
          </a:prstGeom>
          <a:noFill/>
        </p:spPr>
        <p:txBody>
          <a:bodyPr wrap="square" lIns="0" tIns="0" rIns="0" bIns="0" numCol="2" spcCol="72000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Define un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conjunto de notaciones y diagramas estándar para modelar sistemas orientados a objetos.</a:t>
            </a: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Diagram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as recomendados para una aplicación mono-puesto: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Casos de Uso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Clases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Actividad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16 Grupo"/>
          <p:cNvGrpSpPr/>
          <p:nvPr/>
        </p:nvGrpSpPr>
        <p:grpSpPr>
          <a:xfrm>
            <a:off x="4565113" y="2276872"/>
            <a:ext cx="6887" cy="3017856"/>
            <a:chOff x="4276603" y="1491264"/>
            <a:chExt cx="319" cy="337789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395536" y="1297785"/>
            <a:ext cx="5112568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Lenguaje Unificado de Modelado - UML</a:t>
            </a:r>
            <a:endParaRPr lang="es-H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7" y="2572202"/>
            <a:ext cx="3067678" cy="23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Framework </a:t>
            </a:r>
            <a:r>
              <a:rPr lang="es-HN" sz="4930" b="1" dirty="0" smtClean="0">
                <a:solidFill>
                  <a:srgbClr val="C00000"/>
                </a:solidFill>
              </a:rPr>
              <a:t>XNA</a:t>
            </a:r>
            <a:endParaRPr lang="es-HN" sz="5400" b="1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32506" y="2276872"/>
            <a:ext cx="8143950" cy="2693045"/>
          </a:xfrm>
          <a:prstGeom prst="rect">
            <a:avLst/>
          </a:prstGeom>
          <a:noFill/>
        </p:spPr>
        <p:txBody>
          <a:bodyPr wrap="square" lIns="0" tIns="0" rIns="0" bIns="0" numCol="2" spcCol="72000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onjunto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de herramientas,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que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proporcionan una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Interfaz de Programación de Aplicaciones para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el desarrollo de videojuegos en varias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plataformas.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Marco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de trabajo, basado en DirectX y .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NET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Simplifica la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programación permitiendo la concentración del esfuerzo en el contenido a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desarrollar.</a:t>
            </a: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16 Grupo"/>
          <p:cNvGrpSpPr/>
          <p:nvPr/>
        </p:nvGrpSpPr>
        <p:grpSpPr>
          <a:xfrm>
            <a:off x="4565113" y="2276872"/>
            <a:ext cx="6887" cy="3017856"/>
            <a:chOff x="4276603" y="1491264"/>
            <a:chExt cx="319" cy="337789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395536" y="1297785"/>
            <a:ext cx="5112568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Lenguaje Unificado de Modelado - UML</a:t>
            </a:r>
            <a:endParaRPr lang="es-H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20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191208"/>
            <a:ext cx="4032448" cy="326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Implementación</a:t>
            </a:r>
            <a:endParaRPr lang="es-HN" sz="5400" b="1" dirty="0">
              <a:solidFill>
                <a:srgbClr val="C00000"/>
              </a:solidFill>
            </a:endParaRPr>
          </a:p>
        </p:txBody>
      </p:sp>
      <p:grpSp>
        <p:nvGrpSpPr>
          <p:cNvPr id="2" name="13 Grupo"/>
          <p:cNvGrpSpPr/>
          <p:nvPr/>
        </p:nvGrpSpPr>
        <p:grpSpPr>
          <a:xfrm>
            <a:off x="8021497" y="2276872"/>
            <a:ext cx="6887" cy="3017856"/>
            <a:chOff x="4276603" y="1491264"/>
            <a:chExt cx="319" cy="3377896"/>
          </a:xfrm>
        </p:grpSpPr>
        <p:cxnSp>
          <p:nvCxnSpPr>
            <p:cNvPr id="10" name="9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1 Título"/>
          <p:cNvSpPr txBox="1">
            <a:spLocks/>
          </p:cNvSpPr>
          <p:nvPr/>
        </p:nvSpPr>
        <p:spPr>
          <a:xfrm>
            <a:off x="395536" y="1297785"/>
            <a:ext cx="4520122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Análisis, Diseño y Desarrollo</a:t>
            </a:r>
            <a:endParaRPr lang="es-HN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2506" y="2148420"/>
            <a:ext cx="7279854" cy="2154436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Pila del Producto</a:t>
            </a:r>
            <a:endParaRPr lang="es-EC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Iteración I : </a:t>
            </a:r>
            <a:r>
              <a:rPr lang="es-EC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Diseño del Modelo en 3D.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Iteración </a:t>
            </a: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</a:t>
            </a: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s-EC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Desarrollo del Aplicativo Software.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Iteración </a:t>
            </a: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III </a:t>
            </a: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s-EC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Complementos Multimedia.</a:t>
            </a:r>
            <a:endParaRPr lang="es-EC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endParaRPr lang="es-EC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3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Pila del </a:t>
            </a:r>
            <a:r>
              <a:rPr lang="es-HN" sz="4930" b="1" dirty="0" smtClean="0">
                <a:solidFill>
                  <a:srgbClr val="C00000"/>
                </a:solidFill>
              </a:rPr>
              <a:t>Producto</a:t>
            </a:r>
            <a:endParaRPr lang="es-HN" sz="5400" b="1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395536" y="1297785"/>
            <a:ext cx="5112568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endParaRPr lang="es-H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179510" y="1556792"/>
          <a:ext cx="8784980" cy="435389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080122"/>
                <a:gridCol w="792088"/>
                <a:gridCol w="3960440"/>
                <a:gridCol w="1195334"/>
                <a:gridCol w="1756996"/>
              </a:tblGrid>
              <a:tr h="332345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s-EC" sz="1200" dirty="0"/>
                        <a:t>ITERACIÓN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ITEM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DESCRIPCIÓN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ESFUERZO </a:t>
                      </a:r>
                      <a:r>
                        <a:rPr lang="es-EC" sz="1200" dirty="0" smtClean="0"/>
                        <a:t>ESTIMADO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PRIORIDAD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1563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/>
                        <a:t>Tomar las medidas físicas del museo.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ALTA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</a:tr>
              <a:tr h="2215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2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/>
                        <a:t>Fotografiar las obras en exposición.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ALTA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</a:tr>
              <a:tr h="2215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/>
                        <a:t>Modelar el museo en 3ds Max.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100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ALTA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</a:tr>
              <a:tr h="3323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/>
                        <a:t>Determinar la iluminación a usar en el modelo.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MEDIA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</a:tr>
              <a:tr h="2215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/>
                        <a:t>Realizar un video del modelo del museo.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BAJA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</a:tr>
              <a:tr h="44312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2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/>
                        <a:t>Configurar las herramientas de XNA Game Studio 3.1.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ALTA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</a:tr>
              <a:tr h="3323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7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/>
                        <a:t>Desarrollar el recorrido virtual por el museo.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110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ALTA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</a:tr>
              <a:tr h="2215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8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/>
                        <a:t>Generar el instalador del aplicativo.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MEDIA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</a:tr>
              <a:tr h="3323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9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/>
                        <a:t>Documentar los manuales de usuario.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2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BAJA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</a:tr>
              <a:tr h="44312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10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/>
                        <a:t>Documentar la información de las obras y exposiciones.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10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ALTA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</a:tr>
              <a:tr h="3323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11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/>
                        <a:t>Desarrollar los diferentes estados del aplicativo.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20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ALTA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</a:tr>
              <a:tr h="3323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12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/>
                        <a:t>Integrar la base documental en el aplicativo.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30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MEDIA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</a:tr>
              <a:tr h="3323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13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/>
                        <a:t>Compilar toda la información en un medio óptico.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10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/>
                        <a:t>MEDIA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3" marR="5210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Iteración </a:t>
            </a:r>
            <a:r>
              <a:rPr lang="es-HN" sz="4930" b="1" dirty="0" smtClean="0">
                <a:solidFill>
                  <a:srgbClr val="C00000"/>
                </a:solidFill>
              </a:rPr>
              <a:t>I</a:t>
            </a:r>
            <a:endParaRPr lang="es-HN" sz="5400" b="1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32506" y="2276872"/>
            <a:ext cx="8143950" cy="3154710"/>
          </a:xfrm>
          <a:prstGeom prst="rect">
            <a:avLst/>
          </a:prstGeom>
          <a:noFill/>
        </p:spPr>
        <p:txBody>
          <a:bodyPr wrap="square" lIns="0" tIns="0" rIns="0" bIns="0" numCol="2" spcCol="72000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Tomar las medidas físicas del museo.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Fotografiar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las obras en exposición.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Modelar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el museo en 3ds Max.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Determinar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la iluminación a usar en el modelo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Realizar un video del modelo del museo.</a:t>
            </a:r>
          </a:p>
        </p:txBody>
      </p:sp>
      <p:grpSp>
        <p:nvGrpSpPr>
          <p:cNvPr id="3" name="16 Grupo"/>
          <p:cNvGrpSpPr/>
          <p:nvPr/>
        </p:nvGrpSpPr>
        <p:grpSpPr>
          <a:xfrm>
            <a:off x="4565113" y="2276872"/>
            <a:ext cx="6887" cy="3017856"/>
            <a:chOff x="4276603" y="1491264"/>
            <a:chExt cx="319" cy="337789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395536" y="1297785"/>
            <a:ext cx="5112568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Diseño del Modelo en 3D</a:t>
            </a:r>
            <a:endParaRPr lang="es-H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2" name="21 Gráfico"/>
          <p:cNvGraphicFramePr/>
          <p:nvPr/>
        </p:nvGraphicFramePr>
        <p:xfrm>
          <a:off x="4788024" y="2420888"/>
          <a:ext cx="39243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1 Título"/>
          <p:cNvSpPr txBox="1">
            <a:spLocks/>
          </p:cNvSpPr>
          <p:nvPr/>
        </p:nvSpPr>
        <p:spPr>
          <a:xfrm>
            <a:off x="5436096" y="5229200"/>
            <a:ext cx="2664296" cy="331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H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Grafico de Trabajo Pendiente</a:t>
            </a:r>
            <a:endParaRPr lang="es-HN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5400" b="1" dirty="0" smtClean="0">
                <a:solidFill>
                  <a:srgbClr val="C00000"/>
                </a:solidFill>
              </a:rPr>
              <a:t>AGENDA</a:t>
            </a:r>
            <a:endParaRPr lang="es-HN" sz="5400" b="1" dirty="0">
              <a:solidFill>
                <a:srgbClr val="C00000"/>
              </a:solidFill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395536" y="1297785"/>
            <a:ext cx="4520122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endParaRPr lang="es-HN" sz="1600" b="1" dirty="0" smtClean="0">
              <a:solidFill>
                <a:srgbClr val="FFC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1556792"/>
            <a:ext cx="7056784" cy="4312078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Introducción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Planteamiento del Problema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Objetivos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Alcance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Marco Teórico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Implementación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Resultados</a:t>
            </a:r>
            <a:endParaRPr lang="es-EC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Conclusiones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Recomendaciones</a:t>
            </a:r>
          </a:p>
        </p:txBody>
      </p:sp>
      <p:grpSp>
        <p:nvGrpSpPr>
          <p:cNvPr id="37" name="36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19" name="13 Grupo"/>
          <p:cNvGrpSpPr/>
          <p:nvPr/>
        </p:nvGrpSpPr>
        <p:grpSpPr>
          <a:xfrm>
            <a:off x="8021497" y="2276872"/>
            <a:ext cx="6887" cy="3017856"/>
            <a:chOff x="4276603" y="1491264"/>
            <a:chExt cx="319" cy="3377896"/>
          </a:xfrm>
        </p:grpSpPr>
        <p:cxnSp>
          <p:nvCxnSpPr>
            <p:cNvPr id="20" name="19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Iteración </a:t>
            </a:r>
            <a:r>
              <a:rPr lang="es-HN" sz="4930" b="1" dirty="0" smtClean="0">
                <a:solidFill>
                  <a:srgbClr val="C00000"/>
                </a:solidFill>
              </a:rPr>
              <a:t>I</a:t>
            </a:r>
            <a:endParaRPr lang="es-HN" sz="5400" b="1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16 Grupo"/>
          <p:cNvGrpSpPr/>
          <p:nvPr/>
        </p:nvGrpSpPr>
        <p:grpSpPr>
          <a:xfrm>
            <a:off x="4565113" y="2276872"/>
            <a:ext cx="6887" cy="3017856"/>
            <a:chOff x="4276603" y="1491264"/>
            <a:chExt cx="319" cy="337789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395536" y="1297785"/>
            <a:ext cx="5112568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Diseño del Modelo en 3D</a:t>
            </a:r>
            <a:endParaRPr lang="es-H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81921" name="Object 1"/>
          <p:cNvGraphicFramePr>
            <a:graphicFrameLocks noChangeAspect="1"/>
          </p:cNvGraphicFramePr>
          <p:nvPr/>
        </p:nvGraphicFramePr>
        <p:xfrm>
          <a:off x="179512" y="2348669"/>
          <a:ext cx="4133850" cy="2952750"/>
        </p:xfrm>
        <a:graphic>
          <a:graphicData uri="http://schemas.openxmlformats.org/presentationml/2006/ole">
            <p:oleObj spid="_x0000_s81921" r:id="rId6" imgW="12801600" imgH="9144000" progId="Unknown">
              <p:embed/>
            </p:oleObj>
          </a:graphicData>
        </a:graphic>
      </p:graphicFrame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4644008" y="2276872"/>
          <a:ext cx="4261547" cy="3096344"/>
        </p:xfrm>
        <a:graphic>
          <a:graphicData uri="http://schemas.openxmlformats.org/presentationml/2006/ole">
            <p:oleObj spid="_x0000_s81923" r:id="rId7" imgW="10058400" imgH="7315200" progId="Unknown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Iteración </a:t>
            </a:r>
            <a:r>
              <a:rPr lang="es-HN" sz="4930" b="1" dirty="0" smtClean="0">
                <a:solidFill>
                  <a:srgbClr val="C00000"/>
                </a:solidFill>
              </a:rPr>
              <a:t>I</a:t>
            </a:r>
            <a:endParaRPr lang="es-HN" sz="5400" b="1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16 Grupo"/>
          <p:cNvGrpSpPr/>
          <p:nvPr/>
        </p:nvGrpSpPr>
        <p:grpSpPr>
          <a:xfrm>
            <a:off x="4565113" y="2276872"/>
            <a:ext cx="6887" cy="3017856"/>
            <a:chOff x="4276603" y="1491264"/>
            <a:chExt cx="319" cy="337789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395536" y="1297785"/>
            <a:ext cx="5112568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Diseño del Modelo en 3D</a:t>
            </a:r>
            <a:endParaRPr lang="es-H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2123728" y="1808956"/>
          <a:ext cx="4905375" cy="3924300"/>
        </p:xfrm>
        <a:graphic>
          <a:graphicData uri="http://schemas.openxmlformats.org/presentationml/2006/ole">
            <p:oleObj spid="_x0000_s82948" r:id="rId6" imgW="9144000" imgH="7315200" progId="Unknown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Iteración </a:t>
            </a:r>
            <a:r>
              <a:rPr lang="es-HN" sz="4930" b="1" dirty="0" smtClean="0">
                <a:solidFill>
                  <a:srgbClr val="C00000"/>
                </a:solidFill>
              </a:rPr>
              <a:t>II</a:t>
            </a:r>
            <a:endParaRPr lang="es-HN" sz="5400" b="1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32506" y="2276872"/>
            <a:ext cx="8143950" cy="2754600"/>
          </a:xfrm>
          <a:prstGeom prst="rect">
            <a:avLst/>
          </a:prstGeom>
          <a:noFill/>
        </p:spPr>
        <p:txBody>
          <a:bodyPr wrap="square" lIns="0" tIns="0" rIns="0" bIns="0" numCol="2" spcCol="72000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Configurar las herramientas de XNA Game Studio 3.1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Desarrollar el recorrido virtual por el museo.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Generar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el instalador del aplicativo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Documentar los manuales de usuario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16 Grupo"/>
          <p:cNvGrpSpPr/>
          <p:nvPr/>
        </p:nvGrpSpPr>
        <p:grpSpPr>
          <a:xfrm>
            <a:off x="4565113" y="2276872"/>
            <a:ext cx="6887" cy="3017856"/>
            <a:chOff x="4276603" y="1491264"/>
            <a:chExt cx="319" cy="337789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395536" y="1297785"/>
            <a:ext cx="5112568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Desarrollo del Aplicativo Software</a:t>
            </a:r>
            <a:endParaRPr lang="es-H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436096" y="5229200"/>
            <a:ext cx="2664296" cy="331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H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Grafico de Trabajo Pendiente</a:t>
            </a:r>
            <a:endParaRPr lang="es-HN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1" name="20 Gráfico"/>
          <p:cNvGraphicFramePr/>
          <p:nvPr/>
        </p:nvGraphicFramePr>
        <p:xfrm>
          <a:off x="4788024" y="2348880"/>
          <a:ext cx="38884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Iteración </a:t>
            </a:r>
            <a:r>
              <a:rPr lang="es-HN" sz="4930" b="1" dirty="0" smtClean="0">
                <a:solidFill>
                  <a:srgbClr val="C00000"/>
                </a:solidFill>
              </a:rPr>
              <a:t>II</a:t>
            </a:r>
            <a:endParaRPr lang="es-HN" sz="5400" b="1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16 Grupo"/>
          <p:cNvGrpSpPr/>
          <p:nvPr/>
        </p:nvGrpSpPr>
        <p:grpSpPr>
          <a:xfrm>
            <a:off x="4565113" y="2276872"/>
            <a:ext cx="6887" cy="3017856"/>
            <a:chOff x="4276603" y="1491264"/>
            <a:chExt cx="319" cy="337789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395536" y="1297785"/>
            <a:ext cx="5112568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CASOS DE USO</a:t>
            </a:r>
            <a:endParaRPr lang="es-H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" name="21 Imagen" descr="H:\TESIS\Diagramas\Casos de Us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16632"/>
            <a:ext cx="4896544" cy="581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Iteración </a:t>
            </a:r>
            <a:r>
              <a:rPr lang="es-HN" sz="4930" b="1" dirty="0" smtClean="0">
                <a:solidFill>
                  <a:srgbClr val="C00000"/>
                </a:solidFill>
              </a:rPr>
              <a:t>II</a:t>
            </a:r>
            <a:endParaRPr lang="es-HN" sz="5400" b="1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16 Grupo"/>
          <p:cNvGrpSpPr/>
          <p:nvPr/>
        </p:nvGrpSpPr>
        <p:grpSpPr>
          <a:xfrm>
            <a:off x="4565113" y="2276872"/>
            <a:ext cx="6887" cy="3017856"/>
            <a:chOff x="4276603" y="1491264"/>
            <a:chExt cx="319" cy="337789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395536" y="1297785"/>
            <a:ext cx="5112568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Diagrama de Clases</a:t>
            </a:r>
            <a:endParaRPr lang="es-H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16 Imagen" descr="H:\TESIS\Diagramas\Aplicativo Recorrido Virtual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88640"/>
            <a:ext cx="5400600" cy="565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Iteración </a:t>
            </a:r>
            <a:r>
              <a:rPr lang="es-HN" sz="4930" b="1" dirty="0" smtClean="0">
                <a:solidFill>
                  <a:srgbClr val="C00000"/>
                </a:solidFill>
              </a:rPr>
              <a:t>III</a:t>
            </a:r>
            <a:endParaRPr lang="es-HN" sz="5400" b="1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32506" y="2276872"/>
            <a:ext cx="8143950" cy="3247043"/>
          </a:xfrm>
          <a:prstGeom prst="rect">
            <a:avLst/>
          </a:prstGeom>
          <a:noFill/>
        </p:spPr>
        <p:txBody>
          <a:bodyPr wrap="square" lIns="0" tIns="0" rIns="0" bIns="0" numCol="2" spcCol="72000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Documentar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la información de las obras y exposiciones.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Desarrollar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los diferentes estados del aplicativo.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Integrar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la base documental en el aplicativo.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Compilar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toda la información en un medio óptico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16 Grupo"/>
          <p:cNvGrpSpPr/>
          <p:nvPr/>
        </p:nvGrpSpPr>
        <p:grpSpPr>
          <a:xfrm>
            <a:off x="4565113" y="2276872"/>
            <a:ext cx="6887" cy="3017856"/>
            <a:chOff x="4276603" y="1491264"/>
            <a:chExt cx="319" cy="337789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395536" y="1297785"/>
            <a:ext cx="5112568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Complementos Multimedia</a:t>
            </a:r>
            <a:endParaRPr lang="es-H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436096" y="5229200"/>
            <a:ext cx="2664296" cy="331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H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Grafico de Trabajo Pendiente</a:t>
            </a:r>
            <a:endParaRPr lang="es-HN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2" name="21 Gráfico"/>
          <p:cNvGraphicFramePr/>
          <p:nvPr/>
        </p:nvGraphicFramePr>
        <p:xfrm>
          <a:off x="4716016" y="2348880"/>
          <a:ext cx="40324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rgbClr val="C00000"/>
                </a:solidFill>
              </a:rPr>
              <a:t>Resultados</a:t>
            </a:r>
            <a:endParaRPr lang="es-HN" sz="5400" b="1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395536" y="1297785"/>
            <a:ext cx="5112568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endParaRPr lang="es-H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67544" y="1700808"/>
            <a:ext cx="8071942" cy="4062651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marL="342900" indent="-342900">
              <a:spcAft>
                <a:spcPts val="600"/>
              </a:spcAft>
              <a:buBlip>
                <a:blip r:embed="rId5"/>
              </a:buBlip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Se desarrolló con éxito el recorrido virtual utilizando las tecnologías mencionadas</a:t>
            </a: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Blip>
                <a:blip r:embed="rId5"/>
              </a:buBlip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Blip>
                <a:blip r:embed="rId5"/>
              </a:buBlip>
            </a:pPr>
            <a:r>
              <a:rPr lang="es-EC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creó un modelo 3D del museo para su posterior utilización en el aplicativo del recorrido virtual</a:t>
            </a:r>
          </a:p>
          <a:p>
            <a:pPr marL="342900" indent="-342900">
              <a:spcAft>
                <a:spcPts val="600"/>
              </a:spcAft>
              <a:buBlip>
                <a:blip r:embed="rId5"/>
              </a:buBlip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Blip>
                <a:blip r:embed="rId5"/>
              </a:buBlip>
            </a:pPr>
            <a:r>
              <a:rPr lang="es-EC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aplicación base fue creada para poder cargar cualquier modelo virtual y recorrer el </a:t>
            </a:r>
            <a:r>
              <a:rPr lang="es-EC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mismo. </a:t>
            </a:r>
            <a:r>
              <a:rPr lang="es-EC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</a:t>
            </a:r>
            <a:r>
              <a:rPr lang="es-EC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aplicó Scrum junto con UML y patrones de </a:t>
            </a:r>
            <a:r>
              <a:rPr lang="es-EC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diseño </a:t>
            </a:r>
            <a:r>
              <a:rPr lang="es-EC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el desarrollo lo cual facilitó el control del avance del proyecto</a:t>
            </a:r>
            <a:r>
              <a:rPr lang="es-EC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Blip>
                <a:blip r:embed="rId5"/>
              </a:buBlip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Blip>
                <a:blip r:embed="rId5"/>
              </a:buBlip>
            </a:pPr>
            <a:r>
              <a:rPr lang="es-EC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</a:t>
            </a:r>
            <a:r>
              <a:rPr lang="es-EC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implementó el </a:t>
            </a:r>
            <a:r>
              <a:rPr lang="es-EC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aplicativo del recorrido virtual a fin de cumplir con los requisitos </a:t>
            </a:r>
            <a:r>
              <a:rPr lang="es-EC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propuestos, </a:t>
            </a:r>
            <a:r>
              <a:rPr lang="es-EC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 posible ahora recorrer el museo virtual y acceder a la base documental de archivos del mismo</a:t>
            </a:r>
            <a:r>
              <a:rPr lang="es-EC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rgbClr val="C00000"/>
                </a:solidFill>
              </a:rPr>
              <a:t>Conclusiones</a:t>
            </a:r>
            <a:endParaRPr lang="es-HN" sz="5400" b="1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395536" y="1297785"/>
            <a:ext cx="5112568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endParaRPr lang="es-H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67544" y="1700808"/>
            <a:ext cx="8071942" cy="4062651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marL="342900" indent="-342900">
              <a:spcAft>
                <a:spcPts val="600"/>
              </a:spcAft>
              <a:buBlip>
                <a:blip r:embed="rId5"/>
              </a:buBlip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La metodología Scrum fue la indicada para el desarrollo del </a:t>
            </a: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aplicativo. </a:t>
            </a:r>
            <a:r>
              <a:rPr lang="es-EC" dirty="0" smtClean="0">
                <a:solidFill>
                  <a:schemeClr val="bg1">
                    <a:lumMod val="50000"/>
                  </a:schemeClr>
                </a:solidFill>
              </a:rPr>
              <a:t>Entregable funcional al final de cada iteración</a:t>
            </a: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Blip>
                <a:blip r:embed="rId5"/>
              </a:buBlip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Blip>
                <a:blip r:embed="rId5"/>
              </a:buBlip>
            </a:pPr>
            <a:r>
              <a:rPr lang="es-EC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herramienta 3ds Max 2010 permitió el correcto modelado del museo en un entorno </a:t>
            </a:r>
            <a:r>
              <a:rPr lang="es-EC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3D. </a:t>
            </a:r>
            <a:r>
              <a:rPr lang="es-EC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herramienta provee una gran versatilidad al momento de crear el modelo virtual.</a:t>
            </a:r>
          </a:p>
          <a:p>
            <a:pPr marL="342900" indent="-342900">
              <a:spcAft>
                <a:spcPts val="600"/>
              </a:spcAft>
              <a:buBlip>
                <a:blip r:embed="rId5"/>
              </a:buBlip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Blip>
                <a:blip r:embed="rId5"/>
              </a:buBlip>
            </a:pPr>
            <a:r>
              <a:rPr lang="es-EC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Mediante el uso del Framework XNA el recorrido del museo obtuvo toda la interactividad y funcionalidad </a:t>
            </a:r>
            <a:r>
              <a:rPr lang="es-EC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requerida.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Blip>
                <a:blip r:embed="rId5"/>
              </a:buBlip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Blip>
                <a:blip r:embed="rId5"/>
              </a:buBlip>
            </a:pPr>
            <a:r>
              <a:rPr lang="es-EC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modelo virtual del museo de la Capilla del Hombre fue una gran oportunidad para realizar un producto capaz de mostrar, dentro del ámbito nacional e internacional, las obras del maestro Oswaldo </a:t>
            </a:r>
            <a:r>
              <a:rPr lang="es-EC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Guayasamín</a:t>
            </a:r>
            <a:r>
              <a:rPr lang="es-EC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rgbClr val="C00000"/>
                </a:solidFill>
              </a:rPr>
              <a:t>Recomendaciones</a:t>
            </a:r>
            <a:endParaRPr lang="es-HN" sz="5400" b="1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395536" y="1297785"/>
            <a:ext cx="5112568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endParaRPr lang="es-H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67544" y="1700808"/>
            <a:ext cx="8071942" cy="4062651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marL="342900" indent="-342900">
              <a:spcAft>
                <a:spcPts val="600"/>
              </a:spcAft>
              <a:buBlip>
                <a:blip r:embed="rId5"/>
              </a:buBlip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museo virtual de La Capilla del Hombre puede ser complementado con la virtualización de las demás edificaciones administradas por la Fundación </a:t>
            </a: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Guayasamín.</a:t>
            </a:r>
          </a:p>
          <a:p>
            <a:pPr marL="342900" indent="-342900">
              <a:spcAft>
                <a:spcPts val="600"/>
              </a:spcAft>
              <a:buBlip>
                <a:blip r:embed="rId5"/>
              </a:buBlip>
            </a:pPr>
            <a:endParaRPr lang="es-EC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Blip>
                <a:blip r:embed="rId5"/>
              </a:buBlip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una mayor difusión del modelo virtual generado, se recomienda a futuro una propuesta que enfoque el desarrollo a la </a:t>
            </a: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Web.</a:t>
            </a:r>
          </a:p>
          <a:p>
            <a:pPr marL="342900" indent="-342900">
              <a:spcAft>
                <a:spcPts val="600"/>
              </a:spcAft>
              <a:buBlip>
                <a:blip r:embed="rId5"/>
              </a:buBlip>
            </a:pPr>
            <a:endParaRPr lang="es-EC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Blip>
                <a:blip r:embed="rId5"/>
              </a:buBlip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</a:t>
            </a: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modelo virtual se podría mejorar a futuro si se desarrolla un aplicativo para modificar de manera fácil y rápida la aplicación </a:t>
            </a: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principal.</a:t>
            </a:r>
          </a:p>
          <a:p>
            <a:pPr marL="342900" indent="-342900">
              <a:spcAft>
                <a:spcPts val="600"/>
              </a:spcAft>
              <a:buBlip>
                <a:blip r:embed="rId5"/>
              </a:buBlip>
            </a:pPr>
            <a:endParaRPr lang="es-EC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Blip>
                <a:blip r:embed="rId5"/>
              </a:buBlip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futuro se </a:t>
            </a: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recomienda la creación de un recorrido virtual con gráficos más reales, </a:t>
            </a:r>
            <a:r>
              <a:rPr lang="es-EC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que sea una fiel representación del </a:t>
            </a:r>
            <a:r>
              <a:rPr lang="es-EC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museo.</a:t>
            </a:r>
          </a:p>
          <a:p>
            <a:pPr marL="342900" indent="-342900">
              <a:spcAft>
                <a:spcPts val="600"/>
              </a:spcAft>
              <a:buBlip>
                <a:blip r:embed="rId5"/>
              </a:buBlip>
            </a:pPr>
            <a:endParaRPr lang="es-EC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Blip>
                <a:blip r:embed="rId5"/>
              </a:buBlip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</a:t>
            </a: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recomienda el uso de estándares para la realización de pruebas de caja negra y caja </a:t>
            </a: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blanca, </a:t>
            </a:r>
            <a:r>
              <a:rPr lang="es-EC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un proyecto en la web.</a:t>
            </a:r>
            <a:endParaRPr lang="es-EC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3321737" y="5085184"/>
            <a:ext cx="2520280" cy="715581"/>
            <a:chOff x="3321737" y="5085184"/>
            <a:chExt cx="2520280" cy="715581"/>
          </a:xfrm>
        </p:grpSpPr>
        <p:sp>
          <p:nvSpPr>
            <p:cNvPr id="6" name="5 CuadroTexto"/>
            <p:cNvSpPr txBox="1"/>
            <p:nvPr/>
          </p:nvSpPr>
          <p:spPr>
            <a:xfrm>
              <a:off x="3923928" y="5085184"/>
              <a:ext cx="1696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400" b="1" dirty="0" smtClean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ABRIL 2012</a:t>
              </a:r>
              <a:endParaRPr lang="es-ES" sz="24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3321737" y="5546849"/>
              <a:ext cx="25202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sz="1050" dirty="0">
                <a:solidFill>
                  <a:schemeClr val="bg1"/>
                </a:solidFill>
              </a:endParaRPr>
            </a:p>
          </p:txBody>
        </p:sp>
        <p:pic>
          <p:nvPicPr>
            <p:cNvPr id="1028" name="Imagen 4" descr="C:\Users\Design\Documents\Edu\GR\Big Idea PPT\icons\chec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508518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</p:grpSp>
      <p:sp>
        <p:nvSpPr>
          <p:cNvPr id="22" name="21 CuadroTexto"/>
          <p:cNvSpPr txBox="1"/>
          <p:nvPr/>
        </p:nvSpPr>
        <p:spPr>
          <a:xfrm>
            <a:off x="2431747" y="2132856"/>
            <a:ext cx="6286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Gracias por su </a:t>
            </a:r>
            <a:r>
              <a:rPr lang="es-HN" sz="4800" b="1" dirty="0" smtClean="0">
                <a:solidFill>
                  <a:srgbClr val="C00000"/>
                </a:solidFill>
              </a:rPr>
              <a:t>Atención.</a:t>
            </a:r>
            <a:endParaRPr lang="es-ES" sz="4800" b="1" dirty="0">
              <a:solidFill>
                <a:srgbClr val="C00000"/>
              </a:solidFill>
            </a:endParaRPr>
          </a:p>
        </p:txBody>
      </p:sp>
      <p:sp>
        <p:nvSpPr>
          <p:cNvPr id="18" name="1 Título"/>
          <p:cNvSpPr>
            <a:spLocks noGrp="1"/>
          </p:cNvSpPr>
          <p:nvPr>
            <p:ph type="ctrTitle"/>
          </p:nvPr>
        </p:nvSpPr>
        <p:spPr>
          <a:xfrm>
            <a:off x="179512" y="6453336"/>
            <a:ext cx="4320480" cy="360040"/>
          </a:xfrm>
        </p:spPr>
        <p:txBody>
          <a:bodyPr>
            <a:noAutofit/>
          </a:bodyPr>
          <a:lstStyle/>
          <a:p>
            <a:pPr algn="l"/>
            <a:r>
              <a:rPr lang="es-HN" sz="1200" b="1" dirty="0" smtClean="0">
                <a:solidFill>
                  <a:schemeClr val="bg1"/>
                </a:solidFill>
              </a:rPr>
              <a:t>ESPE – </a:t>
            </a:r>
            <a:r>
              <a:rPr lang="es-HN" sz="1200" dirty="0" smtClean="0">
                <a:solidFill>
                  <a:schemeClr val="bg1"/>
                </a:solidFill>
              </a:rPr>
              <a:t>Departamento de Ciencias de la Computación</a:t>
            </a:r>
            <a:endParaRPr lang="es-ES" sz="900" dirty="0">
              <a:solidFill>
                <a:schemeClr val="bg1"/>
              </a:solidFill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4932040" y="6370835"/>
            <a:ext cx="4046950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900" b="1" dirty="0" smtClean="0">
                <a:solidFill>
                  <a:srgbClr val="FFC000"/>
                </a:solidFill>
              </a:rPr>
              <a:t>Autor</a:t>
            </a:r>
          </a:p>
          <a:p>
            <a:pPr algn="r"/>
            <a:r>
              <a:rPr lang="es-EC" sz="900" dirty="0" smtClean="0">
                <a:solidFill>
                  <a:schemeClr val="bg1"/>
                </a:solidFill>
              </a:rPr>
              <a:t>Luis Miguel Cóndor Guachamín – Abril 2012</a:t>
            </a:r>
            <a:endParaRPr lang="es-EC" sz="900" dirty="0">
              <a:solidFill>
                <a:schemeClr val="bg1"/>
              </a:solidFill>
            </a:endParaRPr>
          </a:p>
        </p:txBody>
      </p:sp>
      <p:pic>
        <p:nvPicPr>
          <p:cNvPr id="20" name="Picture 10" descr="C:\Users\Luis\Documents\TESIS\espe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905328"/>
            <a:ext cx="1440000" cy="1440000"/>
          </a:xfrm>
          <a:prstGeom prst="rect">
            <a:avLst/>
          </a:prstGeom>
          <a:noFill/>
        </p:spPr>
      </p:pic>
      <p:pic>
        <p:nvPicPr>
          <p:cNvPr id="21" name="Picture 11" descr="C:\Users\Luis\Documents\TESIS\d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941168"/>
            <a:ext cx="1403992" cy="1403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625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Planteamiento del </a:t>
            </a:r>
            <a:r>
              <a:rPr lang="es-HN" sz="4930" b="1" dirty="0" smtClean="0">
                <a:solidFill>
                  <a:srgbClr val="C00000"/>
                </a:solidFill>
              </a:rPr>
              <a:t>Problema</a:t>
            </a:r>
            <a:endParaRPr lang="es-HN" sz="5400" b="1" dirty="0">
              <a:solidFill>
                <a:srgbClr val="C00000"/>
              </a:solidFill>
            </a:endParaRPr>
          </a:p>
        </p:txBody>
      </p:sp>
      <p:grpSp>
        <p:nvGrpSpPr>
          <p:cNvPr id="2" name="13 Grupo"/>
          <p:cNvGrpSpPr/>
          <p:nvPr/>
        </p:nvGrpSpPr>
        <p:grpSpPr>
          <a:xfrm>
            <a:off x="8021497" y="2276872"/>
            <a:ext cx="6887" cy="3017856"/>
            <a:chOff x="4276603" y="1491264"/>
            <a:chExt cx="319" cy="3377896"/>
          </a:xfrm>
        </p:grpSpPr>
        <p:cxnSp>
          <p:nvCxnSpPr>
            <p:cNvPr id="10" name="9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1 Título"/>
          <p:cNvSpPr txBox="1">
            <a:spLocks/>
          </p:cNvSpPr>
          <p:nvPr/>
        </p:nvSpPr>
        <p:spPr>
          <a:xfrm>
            <a:off x="395536" y="1297785"/>
            <a:ext cx="4520122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endParaRPr lang="es-HN" sz="1600" b="1" dirty="0" smtClean="0">
              <a:solidFill>
                <a:srgbClr val="FFC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2506" y="2304162"/>
            <a:ext cx="7279854" cy="2923877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exposición de las obras es solo física. </a:t>
            </a:r>
            <a:r>
              <a:rPr lang="es-EC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proyecto permitirá la visita virtual desde cualquier parte.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s-E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s-EC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Información escasa de las obras. </a:t>
            </a:r>
            <a:r>
              <a:rPr lang="es-EC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Solo los guías del museo imparten la información de cada obra.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s-E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s-EC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Dificultad de acceso al museo. </a:t>
            </a:r>
            <a:r>
              <a:rPr lang="es-EC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personas con discapacidades físicas o con poco tiempo.</a:t>
            </a: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8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 </a:t>
            </a:r>
            <a:r>
              <a:rPr lang="es-HN" sz="4930" b="1" dirty="0" smtClean="0">
                <a:solidFill>
                  <a:srgbClr val="C00000"/>
                </a:solidFill>
              </a:rPr>
              <a:t>General</a:t>
            </a:r>
            <a:endParaRPr lang="es-HN" sz="5400" b="1" dirty="0">
              <a:solidFill>
                <a:srgbClr val="C00000"/>
              </a:solidFill>
            </a:endParaRPr>
          </a:p>
        </p:txBody>
      </p:sp>
      <p:grpSp>
        <p:nvGrpSpPr>
          <p:cNvPr id="2" name="13 Grupo"/>
          <p:cNvGrpSpPr/>
          <p:nvPr/>
        </p:nvGrpSpPr>
        <p:grpSpPr>
          <a:xfrm>
            <a:off x="8021497" y="2276872"/>
            <a:ext cx="6887" cy="3017856"/>
            <a:chOff x="4276603" y="1491264"/>
            <a:chExt cx="319" cy="3377896"/>
          </a:xfrm>
        </p:grpSpPr>
        <p:cxnSp>
          <p:nvCxnSpPr>
            <p:cNvPr id="10" name="9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1 Título"/>
          <p:cNvSpPr txBox="1">
            <a:spLocks/>
          </p:cNvSpPr>
          <p:nvPr/>
        </p:nvSpPr>
        <p:spPr>
          <a:xfrm>
            <a:off x="395536" y="1297785"/>
            <a:ext cx="4520122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endParaRPr lang="es-HN" sz="1600" b="1" dirty="0" smtClean="0">
              <a:solidFill>
                <a:srgbClr val="FFC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2506" y="2304162"/>
            <a:ext cx="6919814" cy="492443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Desarrollar un Museo Virtual en 3D para la Fundación Guayasamín, utilizando el Framework XNA para aplicaciones desktop multimedia</a:t>
            </a:r>
            <a:endParaRPr lang="es-EC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3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Objetivos </a:t>
            </a:r>
            <a:r>
              <a:rPr lang="es-HN" sz="4930" b="1" dirty="0" smtClean="0">
                <a:solidFill>
                  <a:srgbClr val="C00000"/>
                </a:solidFill>
              </a:rPr>
              <a:t>Específicos</a:t>
            </a:r>
            <a:endParaRPr lang="es-HN" sz="5400" b="1" dirty="0">
              <a:solidFill>
                <a:srgbClr val="C00000"/>
              </a:solidFill>
            </a:endParaRPr>
          </a:p>
        </p:txBody>
      </p:sp>
      <p:grpSp>
        <p:nvGrpSpPr>
          <p:cNvPr id="2" name="13 Grupo"/>
          <p:cNvGrpSpPr/>
          <p:nvPr/>
        </p:nvGrpSpPr>
        <p:grpSpPr>
          <a:xfrm>
            <a:off x="8021497" y="2276872"/>
            <a:ext cx="6887" cy="3017856"/>
            <a:chOff x="4276603" y="1491264"/>
            <a:chExt cx="319" cy="3377896"/>
          </a:xfrm>
        </p:grpSpPr>
        <p:cxnSp>
          <p:nvCxnSpPr>
            <p:cNvPr id="10" name="9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1 Título"/>
          <p:cNvSpPr txBox="1">
            <a:spLocks/>
          </p:cNvSpPr>
          <p:nvPr/>
        </p:nvSpPr>
        <p:spPr>
          <a:xfrm>
            <a:off x="395536" y="1297785"/>
            <a:ext cx="4520122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endParaRPr lang="es-HN" sz="1600" b="1" dirty="0" smtClean="0">
              <a:solidFill>
                <a:srgbClr val="FFC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2506" y="1772816"/>
            <a:ext cx="7279854" cy="4062651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Realizar el diseño y desarrollo de la aplicación del museo virtual con el Framework XNA aplicando la metodología Scrum</a:t>
            </a: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s-EC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Desarrollar el modelo 3D de la aplicación con la herramienta Autodesk 3ds Max 2010. </a:t>
            </a:r>
            <a:endParaRPr lang="es-EC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s-EC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Implementar el recorrido virtual del museo mediante el uso del Framework XNA y C#.NET como el lenguaje de programación</a:t>
            </a: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s-EC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Proporcionar un recurso de bajo costo para realizar una visita al museo de la Capilla del hombre. La aplicación final será gratuita para el usuario final. </a:t>
            </a:r>
            <a:endParaRPr lang="es-EC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s-EC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Proporcionar una herramienta para visitar virtualmente el museo de la Capilla del Hombre desde cualquier lugar del país o del mundo.</a:t>
            </a: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3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Alcance</a:t>
            </a:r>
            <a:endParaRPr lang="es-HN" sz="5400" b="1" dirty="0">
              <a:solidFill>
                <a:srgbClr val="C00000"/>
              </a:solidFill>
            </a:endParaRPr>
          </a:p>
        </p:txBody>
      </p:sp>
      <p:grpSp>
        <p:nvGrpSpPr>
          <p:cNvPr id="2" name="13 Grupo"/>
          <p:cNvGrpSpPr/>
          <p:nvPr/>
        </p:nvGrpSpPr>
        <p:grpSpPr>
          <a:xfrm>
            <a:off x="8021497" y="2276872"/>
            <a:ext cx="6887" cy="3017856"/>
            <a:chOff x="4276603" y="1491264"/>
            <a:chExt cx="319" cy="3377896"/>
          </a:xfrm>
        </p:grpSpPr>
        <p:cxnSp>
          <p:nvCxnSpPr>
            <p:cNvPr id="10" name="9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1 Título"/>
          <p:cNvSpPr txBox="1">
            <a:spLocks/>
          </p:cNvSpPr>
          <p:nvPr/>
        </p:nvSpPr>
        <p:spPr>
          <a:xfrm>
            <a:off x="395536" y="1297785"/>
            <a:ext cx="4520122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endParaRPr lang="es-HN" sz="1600" b="1" dirty="0" smtClean="0">
              <a:solidFill>
                <a:srgbClr val="FFC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2506" y="1916832"/>
            <a:ext cx="7279854" cy="3677930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Aplicar </a:t>
            </a: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Scrum </a:t>
            </a: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 </a:t>
            </a: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UML </a:t>
            </a: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la definición de los parámetros del proyecto. </a:t>
            </a:r>
            <a:r>
              <a:rPr lang="es-EC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Realización de los diagramas de UML y definición de las iteraciones definidas por Scrum para el proyecto.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Diseñar el Museo Virtual de la Capilla del Hombre de la Fundación Guayasamín en un ambiente 3D</a:t>
            </a:r>
            <a:r>
              <a:rPr lang="es-EC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el cual incluye los dos niveles del museo, el patio central alrededor del edificio y el exterior.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Desarrollar el aplicativo desktop para el recorrido virtual, </a:t>
            </a:r>
            <a:r>
              <a:rPr lang="es-EC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cual unificará el modelo virtual con el Framework XNA y permitirá el recorrido por las diferentes salas del museo, además de mostrar la información de cada una de las obras en exposición.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Desarrollar un CD multimedia con el aplicativo desktop, </a:t>
            </a:r>
            <a:r>
              <a:rPr lang="es-EC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 contendrá los instaladores para el Framework .NET 3.5, instaladores del aplicativo desktop, base documental de la información de las exposiciones del museo y el manual de usuario.</a:t>
            </a: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3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Marco </a:t>
            </a:r>
            <a:r>
              <a:rPr lang="es-HN" sz="4930" b="1" dirty="0" smtClean="0">
                <a:solidFill>
                  <a:srgbClr val="C00000"/>
                </a:solidFill>
              </a:rPr>
              <a:t>Teórico</a:t>
            </a:r>
            <a:endParaRPr lang="es-HN" sz="5400" b="1" dirty="0">
              <a:solidFill>
                <a:srgbClr val="C00000"/>
              </a:solidFill>
            </a:endParaRPr>
          </a:p>
        </p:txBody>
      </p:sp>
      <p:grpSp>
        <p:nvGrpSpPr>
          <p:cNvPr id="2" name="13 Grupo"/>
          <p:cNvGrpSpPr/>
          <p:nvPr/>
        </p:nvGrpSpPr>
        <p:grpSpPr>
          <a:xfrm>
            <a:off x="8021497" y="2276872"/>
            <a:ext cx="6887" cy="3017856"/>
            <a:chOff x="4276603" y="1491264"/>
            <a:chExt cx="319" cy="3377896"/>
          </a:xfrm>
        </p:grpSpPr>
        <p:cxnSp>
          <p:nvCxnSpPr>
            <p:cNvPr id="10" name="9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1 Título"/>
          <p:cNvSpPr txBox="1">
            <a:spLocks/>
          </p:cNvSpPr>
          <p:nvPr/>
        </p:nvSpPr>
        <p:spPr>
          <a:xfrm>
            <a:off x="395536" y="1297785"/>
            <a:ext cx="4520122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endParaRPr lang="es-HN" sz="1600" b="1" dirty="0" smtClean="0">
              <a:solidFill>
                <a:srgbClr val="FFC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2506" y="2148420"/>
            <a:ext cx="7279854" cy="3046988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Conceptos Básicos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Software para diseño en 3D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C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Metodología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Ingeniería de Software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Proceso SCRUM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UML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Framework XNA</a:t>
            </a:r>
            <a:endParaRPr lang="es-EC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3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Conceptos </a:t>
            </a:r>
            <a:r>
              <a:rPr lang="es-HN" sz="4930" b="1" dirty="0" smtClean="0">
                <a:solidFill>
                  <a:srgbClr val="C00000"/>
                </a:solidFill>
              </a:rPr>
              <a:t>Básicos</a:t>
            </a:r>
            <a:endParaRPr lang="es-HN" sz="5400" b="1" dirty="0">
              <a:solidFill>
                <a:srgbClr val="C00000"/>
              </a:solidFill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395536" y="1297785"/>
            <a:ext cx="4520122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Terminología</a:t>
            </a: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32506" y="2276872"/>
            <a:ext cx="8143950" cy="3016210"/>
          </a:xfrm>
          <a:prstGeom prst="rect">
            <a:avLst/>
          </a:prstGeom>
          <a:noFill/>
        </p:spPr>
        <p:txBody>
          <a:bodyPr wrap="square" lIns="0" tIns="0" rIns="0" bIns="0" numCol="2" spcCol="72000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b="1" dirty="0" smtClean="0">
                <a:solidFill>
                  <a:schemeClr val="bg1">
                    <a:lumMod val="50000"/>
                  </a:schemeClr>
                </a:solidFill>
              </a:rPr>
              <a:t>Modelado: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Dar forma a objetos individuales.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b="1" dirty="0" smtClean="0">
                <a:solidFill>
                  <a:schemeClr val="bg1">
                    <a:lumMod val="50000"/>
                  </a:schemeClr>
                </a:solidFill>
              </a:rPr>
              <a:t>Iluminación: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 Creación de luces de diversos tipos, genera un objeto tridimensional más apegado a la realidad.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b="1" dirty="0" smtClean="0">
                <a:solidFill>
                  <a:schemeClr val="bg1">
                    <a:lumMod val="50000"/>
                  </a:schemeClr>
                </a:solidFill>
              </a:rPr>
              <a:t>Animación: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Se mueven los objetos (transformaciones, rotación, escala o traslación)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b="1" dirty="0" smtClean="0">
                <a:solidFill>
                  <a:schemeClr val="bg1">
                    <a:lumMod val="50000"/>
                  </a:schemeClr>
                </a:solidFill>
              </a:rPr>
              <a:t>Renderizado: </a:t>
            </a: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Proceso final de generar la imagen 2D o animación.</a:t>
            </a:r>
            <a:endParaRPr lang="es-EC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16 Grupo"/>
          <p:cNvGrpSpPr/>
          <p:nvPr/>
        </p:nvGrpSpPr>
        <p:grpSpPr>
          <a:xfrm>
            <a:off x="4572000" y="2276872"/>
            <a:ext cx="6887" cy="3017856"/>
            <a:chOff x="4276603" y="1491264"/>
            <a:chExt cx="319" cy="337789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764704"/>
            <a:ext cx="7845323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493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</a:t>
            </a:r>
            <a:endParaRPr lang="es-HN" sz="5400" b="1" dirty="0">
              <a:solidFill>
                <a:srgbClr val="C00000"/>
              </a:solidFill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395536" y="1297785"/>
            <a:ext cx="5112568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60"/>
              </a:lnSpc>
              <a:spcBef>
                <a:spcPts val="0"/>
              </a:spcBef>
            </a:pPr>
            <a:r>
              <a:rPr lang="es-H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para diseño en 3D – Autodesk 3ds Max 2010</a:t>
            </a: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4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9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pSp>
        <p:nvGrpSpPr>
          <p:cNvPr id="2" name="27 Grupo"/>
          <p:cNvGrpSpPr/>
          <p:nvPr/>
        </p:nvGrpSpPr>
        <p:grpSpPr>
          <a:xfrm>
            <a:off x="179512" y="6165304"/>
            <a:ext cx="2016224" cy="507459"/>
            <a:chOff x="251520" y="6233909"/>
            <a:chExt cx="2016224" cy="507459"/>
          </a:xfrm>
        </p:grpSpPr>
        <p:sp>
          <p:nvSpPr>
            <p:cNvPr id="29" name="2 Subtítulo"/>
            <p:cNvSpPr txBox="1">
              <a:spLocks/>
            </p:cNvSpPr>
            <p:nvPr/>
          </p:nvSpPr>
          <p:spPr>
            <a:xfrm>
              <a:off x="251520" y="6233909"/>
              <a:ext cx="20162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HN" sz="2000" b="1" dirty="0" smtClean="0">
                  <a:solidFill>
                    <a:schemeClr val="bg1"/>
                  </a:solidFill>
                </a:rPr>
                <a:t>ESPE</a:t>
              </a:r>
              <a:endParaRPr lang="es-E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2 Subtítulo"/>
            <p:cNvSpPr txBox="1">
              <a:spLocks/>
            </p:cNvSpPr>
            <p:nvPr/>
          </p:nvSpPr>
          <p:spPr>
            <a:xfrm>
              <a:off x="269257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s-HN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de Ciencias de la Computación</a:t>
              </a:r>
              <a:endParaRPr lang="es-ES" sz="9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1 Título"/>
          <p:cNvSpPr txBox="1">
            <a:spLocks/>
          </p:cNvSpPr>
          <p:nvPr/>
        </p:nvSpPr>
        <p:spPr>
          <a:xfrm>
            <a:off x="2799918" y="6266337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900" b="1" dirty="0" smtClean="0">
                <a:solidFill>
                  <a:schemeClr val="bg1">
                    <a:lumMod val="85000"/>
                  </a:schemeClr>
                </a:solidFill>
              </a:rPr>
              <a:t>Autor</a:t>
            </a:r>
          </a:p>
          <a:p>
            <a:pPr algn="l"/>
            <a:r>
              <a:rPr lang="es-EC" sz="800" dirty="0" smtClean="0">
                <a:solidFill>
                  <a:schemeClr val="bg1">
                    <a:lumMod val="65000"/>
                  </a:schemeClr>
                </a:solidFill>
              </a:rPr>
              <a:t>Luis Miguel Cóndor Guachamín</a:t>
            </a:r>
            <a:endParaRPr lang="es-EC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32506" y="2276872"/>
            <a:ext cx="8143950" cy="2600712"/>
          </a:xfrm>
          <a:prstGeom prst="rect">
            <a:avLst/>
          </a:prstGeom>
          <a:noFill/>
        </p:spPr>
        <p:txBody>
          <a:bodyPr wrap="square" lIns="0" tIns="0" rIns="0" bIns="0" numCol="2" spcCol="72000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Arquitectura basada en complementos.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Diseño orientado a las edificaciones y proyectos arquitectónicos.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Avanzado modelamiento poligonal y mapeado de texturas.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Elevado precio, aunque también existe la versión académica y de evaluación 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bg1">
                    <a:lumMod val="50000"/>
                  </a:schemeClr>
                </a:solidFill>
              </a:rPr>
              <a:t>Facilidad de exportación a otros programas</a:t>
            </a:r>
          </a:p>
        </p:txBody>
      </p:sp>
      <p:grpSp>
        <p:nvGrpSpPr>
          <p:cNvPr id="3" name="16 Grupo"/>
          <p:cNvGrpSpPr/>
          <p:nvPr/>
        </p:nvGrpSpPr>
        <p:grpSpPr>
          <a:xfrm>
            <a:off x="4565113" y="2276872"/>
            <a:ext cx="6887" cy="3017856"/>
            <a:chOff x="4276603" y="1491264"/>
            <a:chExt cx="319" cy="3377896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204864"/>
            <a:ext cx="4362671" cy="313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435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1909</Words>
  <Application>Microsoft Office PowerPoint</Application>
  <PresentationFormat>Presentación en pantalla (4:3)</PresentationFormat>
  <Paragraphs>370</Paragraphs>
  <Slides>29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Tema de Office</vt:lpstr>
      <vt:lpstr>Unknown</vt:lpstr>
      <vt:lpstr>ESPE – Departamento de Ciencias de la Computación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ESPE – Departamento de Ciencias de la Computación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©MediaInteractive</dc:title>
  <dc:creator>Design</dc:creator>
  <cp:lastModifiedBy>Luis Miguel</cp:lastModifiedBy>
  <cp:revision>122</cp:revision>
  <dcterms:created xsi:type="dcterms:W3CDTF">2010-06-24T19:27:56Z</dcterms:created>
  <dcterms:modified xsi:type="dcterms:W3CDTF">2012-04-12T14:33:20Z</dcterms:modified>
</cp:coreProperties>
</file>