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313" r:id="rId4"/>
    <p:sldId id="314" r:id="rId5"/>
    <p:sldId id="284" r:id="rId6"/>
    <p:sldId id="315" r:id="rId7"/>
    <p:sldId id="285" r:id="rId8"/>
    <p:sldId id="286" r:id="rId9"/>
    <p:sldId id="309" r:id="rId10"/>
    <p:sldId id="287" r:id="rId11"/>
    <p:sldId id="288" r:id="rId12"/>
    <p:sldId id="261" r:id="rId13"/>
    <p:sldId id="316" r:id="rId14"/>
    <p:sldId id="263" r:id="rId15"/>
    <p:sldId id="264" r:id="rId16"/>
    <p:sldId id="289" r:id="rId17"/>
    <p:sldId id="265" r:id="rId18"/>
    <p:sldId id="317" r:id="rId19"/>
    <p:sldId id="267" r:id="rId20"/>
    <p:sldId id="277" r:id="rId21"/>
    <p:sldId id="292" r:id="rId22"/>
    <p:sldId id="293" r:id="rId23"/>
    <p:sldId id="294" r:id="rId24"/>
    <p:sldId id="295" r:id="rId25"/>
    <p:sldId id="296" r:id="rId26"/>
    <p:sldId id="270" r:id="rId27"/>
    <p:sldId id="271" r:id="rId28"/>
    <p:sldId id="272" r:id="rId29"/>
    <p:sldId id="278" r:id="rId30"/>
    <p:sldId id="311" r:id="rId31"/>
    <p:sldId id="297" r:id="rId32"/>
    <p:sldId id="281" r:id="rId33"/>
    <p:sldId id="312" r:id="rId34"/>
    <p:sldId id="298" r:id="rId35"/>
    <p:sldId id="299" r:id="rId36"/>
    <p:sldId id="300" r:id="rId37"/>
    <p:sldId id="302" r:id="rId38"/>
    <p:sldId id="301" r:id="rId39"/>
    <p:sldId id="305" r:id="rId40"/>
    <p:sldId id="306" r:id="rId41"/>
    <p:sldId id="307" r:id="rId42"/>
    <p:sldId id="308" r:id="rId43"/>
    <p:sldId id="318" r:id="rId44"/>
    <p:sldId id="275"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4671" autoAdjust="0"/>
  </p:normalViewPr>
  <p:slideViewPr>
    <p:cSldViewPr>
      <p:cViewPr varScale="1">
        <p:scale>
          <a:sx n="66" d="100"/>
          <a:sy n="66" d="100"/>
        </p:scale>
        <p:origin x="-1470" y="-96"/>
      </p:cViewPr>
      <p:guideLst>
        <p:guide orient="horz" pos="2160"/>
        <p:guide pos="2880"/>
      </p:guideLst>
    </p:cSldViewPr>
  </p:slideViewPr>
  <p:outlineViewPr>
    <p:cViewPr>
      <p:scale>
        <a:sx n="33" d="100"/>
        <a:sy n="33" d="100"/>
      </p:scale>
      <p:origin x="0" y="40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4ACD3F-EB81-4C12-9D6A-80C5ED746554}" type="datetimeFigureOut">
              <a:rPr lang="es-ES" smtClean="0"/>
              <a:t>16/04/2012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D776D-614E-4592-882D-8D387E9DE0EC}" type="slidenum">
              <a:rPr lang="es-ES" smtClean="0"/>
              <a:t>‹Nº›</a:t>
            </a:fld>
            <a:endParaRPr lang="es-ES"/>
          </a:p>
        </p:txBody>
      </p:sp>
    </p:spTree>
    <p:extLst>
      <p:ext uri="{BB962C8B-B14F-4D97-AF65-F5344CB8AC3E}">
        <p14:creationId xmlns:p14="http://schemas.microsoft.com/office/powerpoint/2010/main" val="3815118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99D776D-614E-4592-882D-8D387E9DE0EC}" type="slidenum">
              <a:rPr lang="es-ES" smtClean="0"/>
              <a:t>4</a:t>
            </a:fld>
            <a:endParaRPr lang="es-ES"/>
          </a:p>
        </p:txBody>
      </p:sp>
    </p:spTree>
    <p:extLst>
      <p:ext uri="{BB962C8B-B14F-4D97-AF65-F5344CB8AC3E}">
        <p14:creationId xmlns:p14="http://schemas.microsoft.com/office/powerpoint/2010/main" val="1601558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457200" y="6454775"/>
            <a:ext cx="2133600" cy="244475"/>
          </a:xfrm>
        </p:spPr>
        <p:txBody>
          <a:bodyPr/>
          <a:lstStyle>
            <a:lvl1pPr>
              <a:defRPr/>
            </a:lvl1pPr>
          </a:lstStyle>
          <a:p>
            <a:endParaRPr lang="en-US"/>
          </a:p>
        </p:txBody>
      </p:sp>
      <p:sp>
        <p:nvSpPr>
          <p:cNvPr id="3077" name="Rectangle 5"/>
          <p:cNvSpPr>
            <a:spLocks noGrp="1" noChangeArrowheads="1"/>
          </p:cNvSpPr>
          <p:nvPr>
            <p:ph type="ftr" sz="quarter" idx="3"/>
          </p:nvPr>
        </p:nvSpPr>
        <p:spPr>
          <a:xfrm>
            <a:off x="5791200" y="6454775"/>
            <a:ext cx="1981200" cy="244475"/>
          </a:xfrm>
        </p:spPr>
        <p:txBody>
          <a:bodyPr/>
          <a:lstStyle>
            <a:lvl1pPr>
              <a:defRPr/>
            </a:lvl1pPr>
          </a:lstStyle>
          <a:p>
            <a:r>
              <a:rPr lang="en-US"/>
              <a:t>www.themegallery.com</a:t>
            </a:r>
          </a:p>
        </p:txBody>
      </p:sp>
      <p:sp>
        <p:nvSpPr>
          <p:cNvPr id="3078" name="Rectangle 6"/>
          <p:cNvSpPr>
            <a:spLocks noGrp="1" noChangeArrowheads="1"/>
          </p:cNvSpPr>
          <p:nvPr>
            <p:ph type="sldNum" sz="quarter" idx="4"/>
          </p:nvPr>
        </p:nvSpPr>
        <p:spPr>
          <a:xfrm>
            <a:off x="3429000" y="6454775"/>
            <a:ext cx="2133600" cy="244475"/>
          </a:xfrm>
        </p:spPr>
        <p:txBody>
          <a:bodyPr/>
          <a:lstStyle>
            <a:lvl1pPr>
              <a:defRPr/>
            </a:lvl1pPr>
          </a:lstStyle>
          <a:p>
            <a:fld id="{9A7A52AA-6C2D-48F0-A87E-88C6076D4571}" type="slidenum">
              <a:rPr lang="en-US"/>
              <a:pPr/>
              <a:t>‹Nº›</a:t>
            </a:fld>
            <a:endParaRPr lang="en-US"/>
          </a:p>
        </p:txBody>
      </p:sp>
      <p:sp>
        <p:nvSpPr>
          <p:cNvPr id="3086" name="Text Box 14"/>
          <p:cNvSpPr txBox="1">
            <a:spLocks noChangeArrowheads="1"/>
          </p:cNvSpPr>
          <p:nvPr/>
        </p:nvSpPr>
        <p:spPr bwMode="auto">
          <a:xfrm>
            <a:off x="7683500" y="6400800"/>
            <a:ext cx="1079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solidFill>
                  <a:schemeClr val="hlink"/>
                </a:solidFill>
              </a:rPr>
              <a:t>LOGO</a:t>
            </a:r>
          </a:p>
        </p:txBody>
      </p:sp>
      <p:sp>
        <p:nvSpPr>
          <p:cNvPr id="3075" name="Rectangle 3"/>
          <p:cNvSpPr>
            <a:spLocks noGrp="1" noChangeArrowheads="1"/>
          </p:cNvSpPr>
          <p:nvPr>
            <p:ph type="subTitle" idx="1"/>
          </p:nvPr>
        </p:nvSpPr>
        <p:spPr bwMode="gray">
          <a:xfrm>
            <a:off x="381000" y="2286000"/>
            <a:ext cx="5638800" cy="381000"/>
          </a:xfrm>
        </p:spPr>
        <p:txBody>
          <a:bodyPr/>
          <a:lstStyle>
            <a:lvl1pPr marL="0" indent="0" algn="r">
              <a:buFont typeface="Wingdings" pitchFamily="2" charset="2"/>
              <a:buNone/>
              <a:defRPr sz="2000">
                <a:solidFill>
                  <a:schemeClr val="bg1"/>
                </a:solidFill>
              </a:defRPr>
            </a:lvl1pPr>
          </a:lstStyle>
          <a:p>
            <a:pPr lvl="0"/>
            <a:r>
              <a:rPr lang="es-ES" noProof="0" smtClean="0"/>
              <a:t>Haga clic para modificar el estilo de subtítulo del patrón</a:t>
            </a:r>
            <a:endParaRPr lang="en-US" noProof="0" smtClean="0"/>
          </a:p>
        </p:txBody>
      </p:sp>
      <p:sp>
        <p:nvSpPr>
          <p:cNvPr id="3074" name="Rectangle 2"/>
          <p:cNvSpPr>
            <a:spLocks noGrp="1" noChangeArrowheads="1"/>
          </p:cNvSpPr>
          <p:nvPr>
            <p:ph type="ctrTitle"/>
          </p:nvPr>
        </p:nvSpPr>
        <p:spPr>
          <a:xfrm>
            <a:off x="381000" y="1600200"/>
            <a:ext cx="5638800" cy="6826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r">
              <a:defRPr sz="4000" b="1">
                <a:solidFill>
                  <a:schemeClr val="bg1"/>
                </a:solidFill>
              </a:defRPr>
            </a:lvl1pPr>
          </a:lstStyle>
          <a:p>
            <a:pPr lvl="0"/>
            <a:r>
              <a:rPr lang="es-ES" noProof="0" smtClean="0"/>
              <a:t>Haga clic para modificar el estilo de título del patrón</a:t>
            </a:r>
            <a:endParaRPr lang="en-US" noProof="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r>
              <a:rPr lang="en-US"/>
              <a:t>www.themegallery.com</a:t>
            </a:r>
          </a:p>
        </p:txBody>
      </p:sp>
      <p:sp>
        <p:nvSpPr>
          <p:cNvPr id="6" name="5 Marcador de número de diapositiva"/>
          <p:cNvSpPr>
            <a:spLocks noGrp="1"/>
          </p:cNvSpPr>
          <p:nvPr>
            <p:ph type="sldNum" sz="quarter" idx="12"/>
          </p:nvPr>
        </p:nvSpPr>
        <p:spPr/>
        <p:txBody>
          <a:bodyPr/>
          <a:lstStyle>
            <a:lvl1pPr>
              <a:defRPr/>
            </a:lvl1pPr>
          </a:lstStyle>
          <a:p>
            <a:fld id="{07431292-02C8-4177-8C98-A47AC0A62BA3}" type="slidenum">
              <a:rPr lang="en-US"/>
              <a:pPr/>
              <a:t>‹Nº›</a:t>
            </a:fld>
            <a:endParaRPr lang="en-US"/>
          </a:p>
        </p:txBody>
      </p:sp>
    </p:spTree>
    <p:extLst>
      <p:ext uri="{BB962C8B-B14F-4D97-AF65-F5344CB8AC3E}">
        <p14:creationId xmlns:p14="http://schemas.microsoft.com/office/powerpoint/2010/main" val="2045196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457200"/>
            <a:ext cx="2057400" cy="5867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4572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r>
              <a:rPr lang="en-US"/>
              <a:t>www.themegallery.com</a:t>
            </a:r>
          </a:p>
        </p:txBody>
      </p:sp>
      <p:sp>
        <p:nvSpPr>
          <p:cNvPr id="6" name="5 Marcador de número de diapositiva"/>
          <p:cNvSpPr>
            <a:spLocks noGrp="1"/>
          </p:cNvSpPr>
          <p:nvPr>
            <p:ph type="sldNum" sz="quarter" idx="12"/>
          </p:nvPr>
        </p:nvSpPr>
        <p:spPr/>
        <p:txBody>
          <a:bodyPr/>
          <a:lstStyle>
            <a:lvl1pPr>
              <a:defRPr/>
            </a:lvl1pPr>
          </a:lstStyle>
          <a:p>
            <a:fld id="{4D487ED0-53BD-4CD3-A8E4-E64C65CACA80}" type="slidenum">
              <a:rPr lang="en-US"/>
              <a:pPr/>
              <a:t>‹Nº›</a:t>
            </a:fld>
            <a:endParaRPr lang="en-US"/>
          </a:p>
        </p:txBody>
      </p:sp>
    </p:spTree>
    <p:extLst>
      <p:ext uri="{BB962C8B-B14F-4D97-AF65-F5344CB8AC3E}">
        <p14:creationId xmlns:p14="http://schemas.microsoft.com/office/powerpoint/2010/main" val="3182019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196975" y="457200"/>
            <a:ext cx="4114800" cy="487363"/>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219200"/>
            <a:ext cx="8229600" cy="5105400"/>
          </a:xfrm>
        </p:spPr>
        <p:txBody>
          <a:bodyPr/>
          <a:lstStyle/>
          <a:p>
            <a:r>
              <a:rPr lang="es-ES" smtClean="0"/>
              <a:t>Haga clic en el icono para agregar una tabla</a:t>
            </a:r>
            <a:endParaRPr lang="es-ES"/>
          </a:p>
        </p:txBody>
      </p:sp>
      <p:sp>
        <p:nvSpPr>
          <p:cNvPr id="4" name="3 Marcador de fecha"/>
          <p:cNvSpPr>
            <a:spLocks noGrp="1"/>
          </p:cNvSpPr>
          <p:nvPr>
            <p:ph type="dt" sz="half" idx="10"/>
          </p:nvPr>
        </p:nvSpPr>
        <p:spPr>
          <a:xfrm>
            <a:off x="457200" y="6400800"/>
            <a:ext cx="2133600" cy="320675"/>
          </a:xfrm>
        </p:spPr>
        <p:txBody>
          <a:bodyPr/>
          <a:lstStyle>
            <a:lvl1pPr>
              <a:defRPr/>
            </a:lvl1pPr>
          </a:lstStyle>
          <a:p>
            <a:endParaRPr lang="en-US"/>
          </a:p>
        </p:txBody>
      </p:sp>
      <p:sp>
        <p:nvSpPr>
          <p:cNvPr id="5" name="4 Marcador de pie de página"/>
          <p:cNvSpPr>
            <a:spLocks noGrp="1"/>
          </p:cNvSpPr>
          <p:nvPr>
            <p:ph type="ftr" sz="quarter" idx="11"/>
          </p:nvPr>
        </p:nvSpPr>
        <p:spPr>
          <a:xfrm>
            <a:off x="5410200" y="6450013"/>
            <a:ext cx="2286000" cy="320675"/>
          </a:xfrm>
        </p:spPr>
        <p:txBody>
          <a:bodyPr/>
          <a:lstStyle>
            <a:lvl1pPr>
              <a:defRPr/>
            </a:lvl1pPr>
          </a:lstStyle>
          <a:p>
            <a:r>
              <a:rPr lang="en-US"/>
              <a:t>www.themegallery.com</a:t>
            </a:r>
          </a:p>
        </p:txBody>
      </p:sp>
      <p:sp>
        <p:nvSpPr>
          <p:cNvPr id="6" name="5 Marcador de número de diapositiva"/>
          <p:cNvSpPr>
            <a:spLocks noGrp="1"/>
          </p:cNvSpPr>
          <p:nvPr>
            <p:ph type="sldNum" sz="quarter" idx="12"/>
          </p:nvPr>
        </p:nvSpPr>
        <p:spPr>
          <a:xfrm>
            <a:off x="4114800" y="6400800"/>
            <a:ext cx="838200" cy="320675"/>
          </a:xfrm>
        </p:spPr>
        <p:txBody>
          <a:bodyPr/>
          <a:lstStyle>
            <a:lvl1pPr>
              <a:defRPr/>
            </a:lvl1pPr>
          </a:lstStyle>
          <a:p>
            <a:fld id="{240CD066-C311-49F6-A4C3-4A1E83400C62}" type="slidenum">
              <a:rPr lang="en-US"/>
              <a:pPr/>
              <a:t>‹Nº›</a:t>
            </a:fld>
            <a:endParaRPr lang="en-US"/>
          </a:p>
        </p:txBody>
      </p:sp>
    </p:spTree>
    <p:extLst>
      <p:ext uri="{BB962C8B-B14F-4D97-AF65-F5344CB8AC3E}">
        <p14:creationId xmlns:p14="http://schemas.microsoft.com/office/powerpoint/2010/main" val="143386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r>
              <a:rPr lang="en-US"/>
              <a:t>www.themegallery.com</a:t>
            </a:r>
          </a:p>
        </p:txBody>
      </p:sp>
      <p:sp>
        <p:nvSpPr>
          <p:cNvPr id="6" name="5 Marcador de número de diapositiva"/>
          <p:cNvSpPr>
            <a:spLocks noGrp="1"/>
          </p:cNvSpPr>
          <p:nvPr>
            <p:ph type="sldNum" sz="quarter" idx="12"/>
          </p:nvPr>
        </p:nvSpPr>
        <p:spPr/>
        <p:txBody>
          <a:bodyPr/>
          <a:lstStyle>
            <a:lvl1pPr>
              <a:defRPr/>
            </a:lvl1pPr>
          </a:lstStyle>
          <a:p>
            <a:fld id="{B02FD48A-E454-4007-927E-27176DB5F9C3}" type="slidenum">
              <a:rPr lang="en-US"/>
              <a:pPr/>
              <a:t>‹Nº›</a:t>
            </a:fld>
            <a:endParaRPr lang="en-US"/>
          </a:p>
        </p:txBody>
      </p:sp>
    </p:spTree>
    <p:extLst>
      <p:ext uri="{BB962C8B-B14F-4D97-AF65-F5344CB8AC3E}">
        <p14:creationId xmlns:p14="http://schemas.microsoft.com/office/powerpoint/2010/main" val="26535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r>
              <a:rPr lang="en-US"/>
              <a:t>www.themegallery.com</a:t>
            </a:r>
          </a:p>
        </p:txBody>
      </p:sp>
      <p:sp>
        <p:nvSpPr>
          <p:cNvPr id="6" name="5 Marcador de número de diapositiva"/>
          <p:cNvSpPr>
            <a:spLocks noGrp="1"/>
          </p:cNvSpPr>
          <p:nvPr>
            <p:ph type="sldNum" sz="quarter" idx="12"/>
          </p:nvPr>
        </p:nvSpPr>
        <p:spPr/>
        <p:txBody>
          <a:bodyPr/>
          <a:lstStyle>
            <a:lvl1pPr>
              <a:defRPr/>
            </a:lvl1pPr>
          </a:lstStyle>
          <a:p>
            <a:fld id="{3E7DDA7C-F9D6-4FDE-86D0-B5C207471A56}" type="slidenum">
              <a:rPr lang="en-US"/>
              <a:pPr/>
              <a:t>‹Nº›</a:t>
            </a:fld>
            <a:endParaRPr lang="en-US"/>
          </a:p>
        </p:txBody>
      </p:sp>
    </p:spTree>
    <p:extLst>
      <p:ext uri="{BB962C8B-B14F-4D97-AF65-F5344CB8AC3E}">
        <p14:creationId xmlns:p14="http://schemas.microsoft.com/office/powerpoint/2010/main" val="224908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r>
              <a:rPr lang="en-US"/>
              <a:t>www.themegallery.com</a:t>
            </a:r>
          </a:p>
        </p:txBody>
      </p:sp>
      <p:sp>
        <p:nvSpPr>
          <p:cNvPr id="7" name="6 Marcador de número de diapositiva"/>
          <p:cNvSpPr>
            <a:spLocks noGrp="1"/>
          </p:cNvSpPr>
          <p:nvPr>
            <p:ph type="sldNum" sz="quarter" idx="12"/>
          </p:nvPr>
        </p:nvSpPr>
        <p:spPr/>
        <p:txBody>
          <a:bodyPr/>
          <a:lstStyle>
            <a:lvl1pPr>
              <a:defRPr/>
            </a:lvl1pPr>
          </a:lstStyle>
          <a:p>
            <a:fld id="{A098CE38-AB72-40FD-A5DC-3233FD75FF7A}" type="slidenum">
              <a:rPr lang="en-US"/>
              <a:pPr/>
              <a:t>‹Nº›</a:t>
            </a:fld>
            <a:endParaRPr lang="en-US"/>
          </a:p>
        </p:txBody>
      </p:sp>
    </p:spTree>
    <p:extLst>
      <p:ext uri="{BB962C8B-B14F-4D97-AF65-F5344CB8AC3E}">
        <p14:creationId xmlns:p14="http://schemas.microsoft.com/office/powerpoint/2010/main" val="392273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r>
              <a:rPr lang="en-US"/>
              <a:t>www.themegallery.com</a:t>
            </a:r>
          </a:p>
        </p:txBody>
      </p:sp>
      <p:sp>
        <p:nvSpPr>
          <p:cNvPr id="9" name="8 Marcador de número de diapositiva"/>
          <p:cNvSpPr>
            <a:spLocks noGrp="1"/>
          </p:cNvSpPr>
          <p:nvPr>
            <p:ph type="sldNum" sz="quarter" idx="12"/>
          </p:nvPr>
        </p:nvSpPr>
        <p:spPr/>
        <p:txBody>
          <a:bodyPr/>
          <a:lstStyle>
            <a:lvl1pPr>
              <a:defRPr/>
            </a:lvl1pPr>
          </a:lstStyle>
          <a:p>
            <a:fld id="{4DA471B1-E310-418B-9A6D-F4614311DCEA}" type="slidenum">
              <a:rPr lang="en-US"/>
              <a:pPr/>
              <a:t>‹Nº›</a:t>
            </a:fld>
            <a:endParaRPr lang="en-US"/>
          </a:p>
        </p:txBody>
      </p:sp>
    </p:spTree>
    <p:extLst>
      <p:ext uri="{BB962C8B-B14F-4D97-AF65-F5344CB8AC3E}">
        <p14:creationId xmlns:p14="http://schemas.microsoft.com/office/powerpoint/2010/main" val="154320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r>
              <a:rPr lang="en-US"/>
              <a:t>www.themegallery.com</a:t>
            </a:r>
          </a:p>
        </p:txBody>
      </p:sp>
      <p:sp>
        <p:nvSpPr>
          <p:cNvPr id="5" name="4 Marcador de número de diapositiva"/>
          <p:cNvSpPr>
            <a:spLocks noGrp="1"/>
          </p:cNvSpPr>
          <p:nvPr>
            <p:ph type="sldNum" sz="quarter" idx="12"/>
          </p:nvPr>
        </p:nvSpPr>
        <p:spPr/>
        <p:txBody>
          <a:bodyPr/>
          <a:lstStyle>
            <a:lvl1pPr>
              <a:defRPr/>
            </a:lvl1pPr>
          </a:lstStyle>
          <a:p>
            <a:fld id="{73BFA50C-1877-4F9B-B7FB-C55D63B96328}" type="slidenum">
              <a:rPr lang="en-US"/>
              <a:pPr/>
              <a:t>‹Nº›</a:t>
            </a:fld>
            <a:endParaRPr lang="en-US"/>
          </a:p>
        </p:txBody>
      </p:sp>
    </p:spTree>
    <p:extLst>
      <p:ext uri="{BB962C8B-B14F-4D97-AF65-F5344CB8AC3E}">
        <p14:creationId xmlns:p14="http://schemas.microsoft.com/office/powerpoint/2010/main" val="2512774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r>
              <a:rPr lang="en-US"/>
              <a:t>www.themegallery.com</a:t>
            </a:r>
          </a:p>
        </p:txBody>
      </p:sp>
      <p:sp>
        <p:nvSpPr>
          <p:cNvPr id="4" name="3 Marcador de número de diapositiva"/>
          <p:cNvSpPr>
            <a:spLocks noGrp="1"/>
          </p:cNvSpPr>
          <p:nvPr>
            <p:ph type="sldNum" sz="quarter" idx="12"/>
          </p:nvPr>
        </p:nvSpPr>
        <p:spPr/>
        <p:txBody>
          <a:bodyPr/>
          <a:lstStyle>
            <a:lvl1pPr>
              <a:defRPr/>
            </a:lvl1pPr>
          </a:lstStyle>
          <a:p>
            <a:fld id="{C0E7F748-1BD9-45D7-9C9C-C7C23314BF24}" type="slidenum">
              <a:rPr lang="en-US"/>
              <a:pPr/>
              <a:t>‹Nº›</a:t>
            </a:fld>
            <a:endParaRPr lang="en-US"/>
          </a:p>
        </p:txBody>
      </p:sp>
    </p:spTree>
    <p:extLst>
      <p:ext uri="{BB962C8B-B14F-4D97-AF65-F5344CB8AC3E}">
        <p14:creationId xmlns:p14="http://schemas.microsoft.com/office/powerpoint/2010/main" val="206864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r>
              <a:rPr lang="en-US"/>
              <a:t>www.themegallery.com</a:t>
            </a:r>
          </a:p>
        </p:txBody>
      </p:sp>
      <p:sp>
        <p:nvSpPr>
          <p:cNvPr id="7" name="6 Marcador de número de diapositiva"/>
          <p:cNvSpPr>
            <a:spLocks noGrp="1"/>
          </p:cNvSpPr>
          <p:nvPr>
            <p:ph type="sldNum" sz="quarter" idx="12"/>
          </p:nvPr>
        </p:nvSpPr>
        <p:spPr/>
        <p:txBody>
          <a:bodyPr/>
          <a:lstStyle>
            <a:lvl1pPr>
              <a:defRPr/>
            </a:lvl1pPr>
          </a:lstStyle>
          <a:p>
            <a:fld id="{3E8B7BB7-4218-41CE-B866-5CE50514B9D0}" type="slidenum">
              <a:rPr lang="en-US"/>
              <a:pPr/>
              <a:t>‹Nº›</a:t>
            </a:fld>
            <a:endParaRPr lang="en-US"/>
          </a:p>
        </p:txBody>
      </p:sp>
    </p:spTree>
    <p:extLst>
      <p:ext uri="{BB962C8B-B14F-4D97-AF65-F5344CB8AC3E}">
        <p14:creationId xmlns:p14="http://schemas.microsoft.com/office/powerpoint/2010/main" val="192637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r>
              <a:rPr lang="en-US"/>
              <a:t>www.themegallery.com</a:t>
            </a:r>
          </a:p>
        </p:txBody>
      </p:sp>
      <p:sp>
        <p:nvSpPr>
          <p:cNvPr id="7" name="6 Marcador de número de diapositiva"/>
          <p:cNvSpPr>
            <a:spLocks noGrp="1"/>
          </p:cNvSpPr>
          <p:nvPr>
            <p:ph type="sldNum" sz="quarter" idx="12"/>
          </p:nvPr>
        </p:nvSpPr>
        <p:spPr/>
        <p:txBody>
          <a:bodyPr/>
          <a:lstStyle>
            <a:lvl1pPr>
              <a:defRPr/>
            </a:lvl1pPr>
          </a:lstStyle>
          <a:p>
            <a:fld id="{A4F571BB-54D3-49F8-A45B-9673D103B379}" type="slidenum">
              <a:rPr lang="en-US"/>
              <a:pPr/>
              <a:t>‹Nº›</a:t>
            </a:fld>
            <a:endParaRPr lang="en-US"/>
          </a:p>
        </p:txBody>
      </p:sp>
    </p:spTree>
    <p:extLst>
      <p:ext uri="{BB962C8B-B14F-4D97-AF65-F5344CB8AC3E}">
        <p14:creationId xmlns:p14="http://schemas.microsoft.com/office/powerpoint/2010/main" val="88914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1080" name="Group 56"/>
          <p:cNvGrpSpPr>
            <a:grpSpLocks/>
          </p:cNvGrpSpPr>
          <p:nvPr/>
        </p:nvGrpSpPr>
        <p:grpSpPr bwMode="auto">
          <a:xfrm>
            <a:off x="7938" y="501650"/>
            <a:ext cx="1108075" cy="336550"/>
            <a:chOff x="5" y="316"/>
            <a:chExt cx="698" cy="212"/>
          </a:xfrm>
        </p:grpSpPr>
        <p:sp>
          <p:nvSpPr>
            <p:cNvPr id="1044" name="Rectangle 20"/>
            <p:cNvSpPr>
              <a:spLocks noChangeArrowheads="1"/>
            </p:cNvSpPr>
            <p:nvPr userDrawn="1"/>
          </p:nvSpPr>
          <p:spPr bwMode="gray">
            <a:xfrm>
              <a:off x="5" y="480"/>
              <a:ext cx="698" cy="48"/>
            </a:xfrm>
            <a:prstGeom prst="rect">
              <a:avLst/>
            </a:prstGeom>
            <a:gradFill rotWithShape="1">
              <a:gsLst>
                <a:gs pos="0">
                  <a:schemeClr val="bg2">
                    <a:gamma/>
                    <a:tint val="36471"/>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 name="Rectangle 21"/>
            <p:cNvSpPr>
              <a:spLocks noChangeArrowheads="1"/>
            </p:cNvSpPr>
            <p:nvPr userDrawn="1"/>
          </p:nvSpPr>
          <p:spPr bwMode="gray">
            <a:xfrm>
              <a:off x="5" y="427"/>
              <a:ext cx="698" cy="48"/>
            </a:xfrm>
            <a:prstGeom prst="rect">
              <a:avLst/>
            </a:prstGeom>
            <a:gradFill rotWithShape="1">
              <a:gsLst>
                <a:gs pos="0">
                  <a:schemeClr val="bg2">
                    <a:gamma/>
                    <a:tint val="36471"/>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6" name="Rectangle 22"/>
            <p:cNvSpPr>
              <a:spLocks noChangeArrowheads="1"/>
            </p:cNvSpPr>
            <p:nvPr userDrawn="1"/>
          </p:nvSpPr>
          <p:spPr bwMode="gray">
            <a:xfrm>
              <a:off x="5" y="369"/>
              <a:ext cx="698" cy="48"/>
            </a:xfrm>
            <a:prstGeom prst="rect">
              <a:avLst/>
            </a:prstGeom>
            <a:gradFill rotWithShape="1">
              <a:gsLst>
                <a:gs pos="0">
                  <a:schemeClr val="bg2">
                    <a:gamma/>
                    <a:tint val="36471"/>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7" name="Rectangle 23"/>
            <p:cNvSpPr>
              <a:spLocks noChangeArrowheads="1"/>
            </p:cNvSpPr>
            <p:nvPr userDrawn="1"/>
          </p:nvSpPr>
          <p:spPr bwMode="gray">
            <a:xfrm>
              <a:off x="5" y="316"/>
              <a:ext cx="698" cy="48"/>
            </a:xfrm>
            <a:prstGeom prst="rect">
              <a:avLst/>
            </a:prstGeom>
            <a:gradFill rotWithShape="1">
              <a:gsLst>
                <a:gs pos="0">
                  <a:schemeClr val="bg2">
                    <a:gamma/>
                    <a:tint val="36471"/>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027" name="Rectangle 3"/>
          <p:cNvSpPr>
            <a:spLocks noGrp="1" noChangeArrowheads="1"/>
          </p:cNvSpPr>
          <p:nvPr>
            <p:ph type="body" idx="1"/>
          </p:nvPr>
        </p:nvSpPr>
        <p:spPr bwMode="auto">
          <a:xfrm>
            <a:off x="457200" y="12192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9" name="Rectangle 5"/>
          <p:cNvSpPr>
            <a:spLocks noGrp="1" noChangeArrowheads="1"/>
          </p:cNvSpPr>
          <p:nvPr>
            <p:ph type="ftr" sz="quarter" idx="3"/>
          </p:nvPr>
        </p:nvSpPr>
        <p:spPr bwMode="auto">
          <a:xfrm>
            <a:off x="5410200" y="6450013"/>
            <a:ext cx="22860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vl1pPr>
          </a:lstStyle>
          <a:p>
            <a:r>
              <a:rPr lang="en-US"/>
              <a:t>www.themegallery.com</a:t>
            </a:r>
          </a:p>
        </p:txBody>
      </p:sp>
      <p:sp>
        <p:nvSpPr>
          <p:cNvPr id="1030" name="Rectangle 6"/>
          <p:cNvSpPr>
            <a:spLocks noGrp="1" noChangeArrowheads="1"/>
          </p:cNvSpPr>
          <p:nvPr>
            <p:ph type="sldNum" sz="quarter" idx="4"/>
          </p:nvPr>
        </p:nvSpPr>
        <p:spPr bwMode="auto">
          <a:xfrm>
            <a:off x="4114800" y="6400800"/>
            <a:ext cx="838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fld id="{3F269AB5-2A67-4E4D-BFB9-F75EAAA392BC}" type="slidenum">
              <a:rPr lang="en-US"/>
              <a:pPr/>
              <a:t>‹Nº›</a:t>
            </a:fld>
            <a:endParaRPr lang="en-US"/>
          </a:p>
        </p:txBody>
      </p:sp>
      <p:sp>
        <p:nvSpPr>
          <p:cNvPr id="1037" name="Text Box 13"/>
          <p:cNvSpPr txBox="1">
            <a:spLocks noChangeArrowheads="1"/>
          </p:cNvSpPr>
          <p:nvPr/>
        </p:nvSpPr>
        <p:spPr bwMode="gray">
          <a:xfrm>
            <a:off x="7580313" y="6384925"/>
            <a:ext cx="954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solidFill>
                  <a:schemeClr val="hlink"/>
                </a:solidFill>
              </a:rPr>
              <a:t>LOGO</a:t>
            </a:r>
          </a:p>
        </p:txBody>
      </p:sp>
      <p:sp>
        <p:nvSpPr>
          <p:cNvPr id="1026" name="Rectangle 2"/>
          <p:cNvSpPr>
            <a:spLocks noGrp="1" noChangeArrowheads="1"/>
          </p:cNvSpPr>
          <p:nvPr>
            <p:ph type="title"/>
          </p:nvPr>
        </p:nvSpPr>
        <p:spPr bwMode="gray">
          <a:xfrm>
            <a:off x="1196975" y="457200"/>
            <a:ext cx="41148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77" name="Freeform 53"/>
          <p:cNvSpPr>
            <a:spLocks/>
          </p:cNvSpPr>
          <p:nvPr/>
        </p:nvSpPr>
        <p:spPr bwMode="gray">
          <a:xfrm>
            <a:off x="1143000" y="457200"/>
            <a:ext cx="130175" cy="457200"/>
          </a:xfrm>
          <a:custGeom>
            <a:avLst/>
            <a:gdLst>
              <a:gd name="T0" fmla="*/ 96 w 96"/>
              <a:gd name="T1" fmla="*/ 0 h 288"/>
              <a:gd name="T2" fmla="*/ 0 w 96"/>
              <a:gd name="T3" fmla="*/ 0 h 288"/>
              <a:gd name="T4" fmla="*/ 0 w 96"/>
              <a:gd name="T5" fmla="*/ 288 h 288"/>
              <a:gd name="T6" fmla="*/ 96 w 96"/>
              <a:gd name="T7" fmla="*/ 288 h 288"/>
            </a:gdLst>
            <a:ahLst/>
            <a:cxnLst>
              <a:cxn ang="0">
                <a:pos x="T0" y="T1"/>
              </a:cxn>
              <a:cxn ang="0">
                <a:pos x="T2" y="T3"/>
              </a:cxn>
              <a:cxn ang="0">
                <a:pos x="T4" y="T5"/>
              </a:cxn>
              <a:cxn ang="0">
                <a:pos x="T6" y="T7"/>
              </a:cxn>
            </a:cxnLst>
            <a:rect l="0" t="0" r="r" b="b"/>
            <a:pathLst>
              <a:path w="96" h="288">
                <a:moveTo>
                  <a:pt x="96" y="0"/>
                </a:moveTo>
                <a:lnTo>
                  <a:pt x="0" y="0"/>
                </a:lnTo>
                <a:lnTo>
                  <a:pt x="0" y="288"/>
                </a:lnTo>
                <a:lnTo>
                  <a:pt x="96" y="288"/>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nvGrpSpPr>
          <p:cNvPr id="1079" name="Group 55"/>
          <p:cNvGrpSpPr>
            <a:grpSpLocks/>
          </p:cNvGrpSpPr>
          <p:nvPr/>
        </p:nvGrpSpPr>
        <p:grpSpPr bwMode="auto">
          <a:xfrm>
            <a:off x="5311775" y="457200"/>
            <a:ext cx="3832225" cy="457200"/>
            <a:chOff x="3346" y="288"/>
            <a:chExt cx="2414" cy="288"/>
          </a:xfrm>
        </p:grpSpPr>
        <p:sp>
          <p:nvSpPr>
            <p:cNvPr id="1071" name="Rectangle 47"/>
            <p:cNvSpPr>
              <a:spLocks noChangeArrowheads="1"/>
            </p:cNvSpPr>
            <p:nvPr userDrawn="1"/>
          </p:nvSpPr>
          <p:spPr bwMode="gray">
            <a:xfrm>
              <a:off x="3422" y="493"/>
              <a:ext cx="2338" cy="48"/>
            </a:xfrm>
            <a:prstGeom prst="rect">
              <a:avLst/>
            </a:prstGeom>
            <a:gradFill rotWithShape="1">
              <a:gsLst>
                <a:gs pos="0">
                  <a:schemeClr val="bg2"/>
                </a:gs>
                <a:gs pos="100000">
                  <a:schemeClr val="bg2">
                    <a:gamma/>
                    <a:tint val="2117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72" name="Rectangle 48"/>
            <p:cNvSpPr>
              <a:spLocks noChangeArrowheads="1"/>
            </p:cNvSpPr>
            <p:nvPr userDrawn="1"/>
          </p:nvSpPr>
          <p:spPr bwMode="gray">
            <a:xfrm>
              <a:off x="3422" y="440"/>
              <a:ext cx="2338" cy="48"/>
            </a:xfrm>
            <a:prstGeom prst="rect">
              <a:avLst/>
            </a:prstGeom>
            <a:gradFill rotWithShape="1">
              <a:gsLst>
                <a:gs pos="0">
                  <a:schemeClr val="bg2"/>
                </a:gs>
                <a:gs pos="100000">
                  <a:schemeClr val="bg2">
                    <a:gamma/>
                    <a:tint val="2117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73" name="Rectangle 49"/>
            <p:cNvSpPr>
              <a:spLocks noChangeArrowheads="1"/>
            </p:cNvSpPr>
            <p:nvPr userDrawn="1"/>
          </p:nvSpPr>
          <p:spPr bwMode="gray">
            <a:xfrm>
              <a:off x="3421" y="382"/>
              <a:ext cx="2338" cy="48"/>
            </a:xfrm>
            <a:prstGeom prst="rect">
              <a:avLst/>
            </a:prstGeom>
            <a:gradFill rotWithShape="1">
              <a:gsLst>
                <a:gs pos="0">
                  <a:schemeClr val="bg2"/>
                </a:gs>
                <a:gs pos="100000">
                  <a:schemeClr val="bg2">
                    <a:gamma/>
                    <a:tint val="2117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74" name="Rectangle 50"/>
            <p:cNvSpPr>
              <a:spLocks noChangeArrowheads="1"/>
            </p:cNvSpPr>
            <p:nvPr userDrawn="1"/>
          </p:nvSpPr>
          <p:spPr bwMode="gray">
            <a:xfrm>
              <a:off x="3421" y="329"/>
              <a:ext cx="2338" cy="48"/>
            </a:xfrm>
            <a:prstGeom prst="rect">
              <a:avLst/>
            </a:prstGeom>
            <a:gradFill rotWithShape="1">
              <a:gsLst>
                <a:gs pos="0">
                  <a:schemeClr val="bg2"/>
                </a:gs>
                <a:gs pos="100000">
                  <a:schemeClr val="bg2">
                    <a:gamma/>
                    <a:tint val="2117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78" name="Freeform 54"/>
            <p:cNvSpPr>
              <a:spLocks/>
            </p:cNvSpPr>
            <p:nvPr userDrawn="1"/>
          </p:nvSpPr>
          <p:spPr bwMode="gray">
            <a:xfrm flipH="1">
              <a:off x="3346" y="288"/>
              <a:ext cx="48" cy="288"/>
            </a:xfrm>
            <a:custGeom>
              <a:avLst/>
              <a:gdLst>
                <a:gd name="T0" fmla="*/ 96 w 96"/>
                <a:gd name="T1" fmla="*/ 0 h 288"/>
                <a:gd name="T2" fmla="*/ 0 w 96"/>
                <a:gd name="T3" fmla="*/ 0 h 288"/>
                <a:gd name="T4" fmla="*/ 0 w 96"/>
                <a:gd name="T5" fmla="*/ 288 h 288"/>
                <a:gd name="T6" fmla="*/ 96 w 96"/>
                <a:gd name="T7" fmla="*/ 288 h 288"/>
              </a:gdLst>
              <a:ahLst/>
              <a:cxnLst>
                <a:cxn ang="0">
                  <a:pos x="T0" y="T1"/>
                </a:cxn>
                <a:cxn ang="0">
                  <a:pos x="T2" y="T3"/>
                </a:cxn>
                <a:cxn ang="0">
                  <a:pos x="T4" y="T5"/>
                </a:cxn>
                <a:cxn ang="0">
                  <a:pos x="T6" y="T7"/>
                </a:cxn>
              </a:cxnLst>
              <a:rect l="0" t="0" r="r" b="b"/>
              <a:pathLst>
                <a:path w="96" h="288">
                  <a:moveTo>
                    <a:pt x="96" y="0"/>
                  </a:moveTo>
                  <a:lnTo>
                    <a:pt x="0" y="0"/>
                  </a:lnTo>
                  <a:lnTo>
                    <a:pt x="0" y="288"/>
                  </a:lnTo>
                  <a:lnTo>
                    <a:pt x="96" y="288"/>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dt="0"/>
  <p:txStyles>
    <p:title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defRPr>
      </a:lvl2pPr>
      <a:lvl3pPr algn="ctr" rtl="0" eaLnBrk="1" fontAlgn="base" hangingPunct="1">
        <a:spcBef>
          <a:spcPct val="0"/>
        </a:spcBef>
        <a:spcAft>
          <a:spcPct val="0"/>
        </a:spcAft>
        <a:defRPr sz="3200">
          <a:solidFill>
            <a:schemeClr val="tx1"/>
          </a:solidFill>
          <a:latin typeface="Arial" charset="0"/>
        </a:defRPr>
      </a:lvl3pPr>
      <a:lvl4pPr algn="ctr" rtl="0" eaLnBrk="1" fontAlgn="base" hangingPunct="1">
        <a:spcBef>
          <a:spcPct val="0"/>
        </a:spcBef>
        <a:spcAft>
          <a:spcPct val="0"/>
        </a:spcAft>
        <a:defRPr sz="3200">
          <a:solidFill>
            <a:schemeClr val="tx1"/>
          </a:solidFill>
          <a:latin typeface="Arial" charset="0"/>
        </a:defRPr>
      </a:lvl4pPr>
      <a:lvl5pPr algn="ctr" rtl="0" eaLnBrk="1" fontAlgn="base" hangingPunct="1">
        <a:spcBef>
          <a:spcPct val="0"/>
        </a:spcBef>
        <a:spcAft>
          <a:spcPct val="0"/>
        </a:spcAft>
        <a:defRPr sz="3200">
          <a:solidFill>
            <a:schemeClr val="tx1"/>
          </a:solidFill>
          <a:latin typeface="Arial" charset="0"/>
        </a:defRPr>
      </a:lvl5pPr>
      <a:lvl6pPr marL="457200" algn="ctr" rtl="0" eaLnBrk="1" fontAlgn="base" hangingPunct="1">
        <a:spcBef>
          <a:spcPct val="0"/>
        </a:spcBef>
        <a:spcAft>
          <a:spcPct val="0"/>
        </a:spcAft>
        <a:defRPr sz="3200">
          <a:solidFill>
            <a:schemeClr val="tx1"/>
          </a:solidFill>
          <a:latin typeface="Arial" charset="0"/>
        </a:defRPr>
      </a:lvl6pPr>
      <a:lvl7pPr marL="914400" algn="ctr" rtl="0" eaLnBrk="1" fontAlgn="base" hangingPunct="1">
        <a:spcBef>
          <a:spcPct val="0"/>
        </a:spcBef>
        <a:spcAft>
          <a:spcPct val="0"/>
        </a:spcAft>
        <a:defRPr sz="3200">
          <a:solidFill>
            <a:schemeClr val="tx1"/>
          </a:solidFill>
          <a:latin typeface="Arial" charset="0"/>
        </a:defRPr>
      </a:lvl7pPr>
      <a:lvl8pPr marL="1371600" algn="ctr" rtl="0" eaLnBrk="1" fontAlgn="base" hangingPunct="1">
        <a:spcBef>
          <a:spcPct val="0"/>
        </a:spcBef>
        <a:spcAft>
          <a:spcPct val="0"/>
        </a:spcAft>
        <a:defRPr sz="3200">
          <a:solidFill>
            <a:schemeClr val="tx1"/>
          </a:solidFill>
          <a:latin typeface="Arial" charset="0"/>
        </a:defRPr>
      </a:lvl8pPr>
      <a:lvl9pPr marL="1828800" algn="ctr" rtl="0" eaLnBrk="1" fontAlgn="base" hangingPunct="1">
        <a:spcBef>
          <a:spcPct val="0"/>
        </a:spcBef>
        <a:spcAft>
          <a:spcPct val="0"/>
        </a:spcAft>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noChangeArrowheads="1"/>
          </p:cNvSpPr>
          <p:nvPr>
            <p:ph type="ftr" sz="quarter" idx="3"/>
          </p:nvPr>
        </p:nvSpPr>
        <p:spPr>
          <a:xfrm>
            <a:off x="5004048" y="6453336"/>
            <a:ext cx="2520280" cy="216024"/>
          </a:xfrm>
        </p:spPr>
        <p:txBody>
          <a:bodyPr/>
          <a:lstStyle/>
          <a:p>
            <a:r>
              <a:rPr lang="en-US" sz="1800" dirty="0" smtClean="0"/>
              <a:t>Por Andr</a:t>
            </a:r>
            <a:r>
              <a:rPr lang="es-ES" sz="1800" dirty="0" err="1" smtClean="0"/>
              <a:t>és</a:t>
            </a:r>
            <a:r>
              <a:rPr lang="es-ES" sz="1800" dirty="0" smtClean="0"/>
              <a:t> Muñoz</a:t>
            </a:r>
            <a:endParaRPr lang="en-US" sz="1800" dirty="0"/>
          </a:p>
        </p:txBody>
      </p:sp>
      <p:sp>
        <p:nvSpPr>
          <p:cNvPr id="2050" name="Rectangle 2"/>
          <p:cNvSpPr>
            <a:spLocks noGrp="1" noChangeArrowheads="1"/>
          </p:cNvSpPr>
          <p:nvPr>
            <p:ph type="ctrTitle"/>
          </p:nvPr>
        </p:nvSpPr>
        <p:spPr>
          <a:xfrm>
            <a:off x="140691" y="2276872"/>
            <a:ext cx="5625302" cy="936104"/>
          </a:xfrm>
        </p:spPr>
        <p:txBody>
          <a:bodyPr/>
          <a:lstStyle/>
          <a:p>
            <a:pPr algn="l"/>
            <a:r>
              <a:rPr lang="es-EC" sz="2400" dirty="0"/>
              <a:t>Guía de desarrollo  del framework ZK, para el diseño  ágil de aplicaciones </a:t>
            </a:r>
            <a:r>
              <a:rPr lang="es-EC" sz="2400" dirty="0" smtClean="0"/>
              <a:t>web</a:t>
            </a:r>
            <a:endParaRPr lang="en-US" sz="2400" dirty="0"/>
          </a:p>
        </p:txBody>
      </p:sp>
      <p:sp>
        <p:nvSpPr>
          <p:cNvPr id="2051" name="Rectangle 3"/>
          <p:cNvSpPr>
            <a:spLocks noGrp="1" noChangeArrowheads="1"/>
          </p:cNvSpPr>
          <p:nvPr>
            <p:ph type="subTitle" idx="1"/>
          </p:nvPr>
        </p:nvSpPr>
        <p:spPr>
          <a:xfrm>
            <a:off x="373655" y="3301370"/>
            <a:ext cx="5638800" cy="381000"/>
          </a:xfrm>
        </p:spPr>
        <p:txBody>
          <a:bodyPr/>
          <a:lstStyle/>
          <a:p>
            <a:pPr>
              <a:lnSpc>
                <a:spcPct val="90000"/>
              </a:lnSpc>
            </a:pPr>
            <a:r>
              <a:rPr lang="es-EC" dirty="0" smtClean="0"/>
              <a:t>Prototipo: Sistema para el plan de capacitación interno de los empleados</a:t>
            </a:r>
            <a:endParaRPr lang="en-US" dirty="0"/>
          </a:p>
        </p:txBody>
      </p:sp>
      <p:sp>
        <p:nvSpPr>
          <p:cNvPr id="2054" name="Line 6"/>
          <p:cNvSpPr>
            <a:spLocks noChangeShapeType="1"/>
          </p:cNvSpPr>
          <p:nvPr/>
        </p:nvSpPr>
        <p:spPr bwMode="gray">
          <a:xfrm>
            <a:off x="-18458" y="3323064"/>
            <a:ext cx="59436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055" name="Line 7"/>
          <p:cNvSpPr>
            <a:spLocks noChangeShapeType="1"/>
          </p:cNvSpPr>
          <p:nvPr/>
        </p:nvSpPr>
        <p:spPr bwMode="gray">
          <a:xfrm>
            <a:off x="-18458" y="3972609"/>
            <a:ext cx="59436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056" name="AutoShape 8"/>
          <p:cNvSpPr>
            <a:spLocks noChangeArrowheads="1"/>
          </p:cNvSpPr>
          <p:nvPr/>
        </p:nvSpPr>
        <p:spPr bwMode="gray">
          <a:xfrm rot="5400000">
            <a:off x="122954" y="3415670"/>
            <a:ext cx="228600" cy="152400"/>
          </a:xfrm>
          <a:prstGeom prst="triangle">
            <a:avLst>
              <a:gd name="adj" fmla="val 50000"/>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057" name="AutoShape 9"/>
          <p:cNvSpPr>
            <a:spLocks noChangeArrowheads="1"/>
          </p:cNvSpPr>
          <p:nvPr/>
        </p:nvSpPr>
        <p:spPr bwMode="gray">
          <a:xfrm rot="5400000">
            <a:off x="308692" y="3420433"/>
            <a:ext cx="228600" cy="152400"/>
          </a:xfrm>
          <a:prstGeom prst="triangle">
            <a:avLst>
              <a:gd name="adj" fmla="val 50000"/>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pic>
        <p:nvPicPr>
          <p:cNvPr id="2058"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6381328"/>
            <a:ext cx="792088" cy="385251"/>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832820"/>
            <a:ext cx="1548172" cy="1548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2"/>
          <p:cNvSpPr txBox="1">
            <a:spLocks noChangeArrowheads="1"/>
          </p:cNvSpPr>
          <p:nvPr/>
        </p:nvSpPr>
        <p:spPr bwMode="gray">
          <a:xfrm>
            <a:off x="1835696" y="764704"/>
            <a:ext cx="562530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4000" b="1">
                <a:solidFill>
                  <a:schemeClr val="bg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defRPr>
            </a:lvl2pPr>
            <a:lvl3pPr algn="ctr" rtl="0" eaLnBrk="1" fontAlgn="base" hangingPunct="1">
              <a:spcBef>
                <a:spcPct val="0"/>
              </a:spcBef>
              <a:spcAft>
                <a:spcPct val="0"/>
              </a:spcAft>
              <a:defRPr sz="3200">
                <a:solidFill>
                  <a:schemeClr val="tx1"/>
                </a:solidFill>
                <a:latin typeface="Arial" charset="0"/>
              </a:defRPr>
            </a:lvl3pPr>
            <a:lvl4pPr algn="ctr" rtl="0" eaLnBrk="1" fontAlgn="base" hangingPunct="1">
              <a:spcBef>
                <a:spcPct val="0"/>
              </a:spcBef>
              <a:spcAft>
                <a:spcPct val="0"/>
              </a:spcAft>
              <a:defRPr sz="3200">
                <a:solidFill>
                  <a:schemeClr val="tx1"/>
                </a:solidFill>
                <a:latin typeface="Arial" charset="0"/>
              </a:defRPr>
            </a:lvl4pPr>
            <a:lvl5pPr algn="ctr" rtl="0" eaLnBrk="1" fontAlgn="base" hangingPunct="1">
              <a:spcBef>
                <a:spcPct val="0"/>
              </a:spcBef>
              <a:spcAft>
                <a:spcPct val="0"/>
              </a:spcAft>
              <a:defRPr sz="3200">
                <a:solidFill>
                  <a:schemeClr val="tx1"/>
                </a:solidFill>
                <a:latin typeface="Arial" charset="0"/>
              </a:defRPr>
            </a:lvl5pPr>
            <a:lvl6pPr marL="457200" algn="ctr" rtl="0" eaLnBrk="1" fontAlgn="base" hangingPunct="1">
              <a:spcBef>
                <a:spcPct val="0"/>
              </a:spcBef>
              <a:spcAft>
                <a:spcPct val="0"/>
              </a:spcAft>
              <a:defRPr sz="3200">
                <a:solidFill>
                  <a:schemeClr val="tx1"/>
                </a:solidFill>
                <a:latin typeface="Arial" charset="0"/>
              </a:defRPr>
            </a:lvl6pPr>
            <a:lvl7pPr marL="914400" algn="ctr" rtl="0" eaLnBrk="1" fontAlgn="base" hangingPunct="1">
              <a:spcBef>
                <a:spcPct val="0"/>
              </a:spcBef>
              <a:spcAft>
                <a:spcPct val="0"/>
              </a:spcAft>
              <a:defRPr sz="3200">
                <a:solidFill>
                  <a:schemeClr val="tx1"/>
                </a:solidFill>
                <a:latin typeface="Arial" charset="0"/>
              </a:defRPr>
            </a:lvl7pPr>
            <a:lvl8pPr marL="1371600" algn="ctr" rtl="0" eaLnBrk="1" fontAlgn="base" hangingPunct="1">
              <a:spcBef>
                <a:spcPct val="0"/>
              </a:spcBef>
              <a:spcAft>
                <a:spcPct val="0"/>
              </a:spcAft>
              <a:defRPr sz="3200">
                <a:solidFill>
                  <a:schemeClr val="tx1"/>
                </a:solidFill>
                <a:latin typeface="Arial" charset="0"/>
              </a:defRPr>
            </a:lvl8pPr>
            <a:lvl9pPr marL="1828800" algn="ctr" rtl="0" eaLnBrk="1" fontAlgn="base" hangingPunct="1">
              <a:spcBef>
                <a:spcPct val="0"/>
              </a:spcBef>
              <a:spcAft>
                <a:spcPct val="0"/>
              </a:spcAft>
              <a:defRPr sz="3200">
                <a:solidFill>
                  <a:schemeClr val="tx1"/>
                </a:solidFill>
                <a:latin typeface="Arial" charset="0"/>
              </a:defRPr>
            </a:lvl9pPr>
          </a:lstStyle>
          <a:p>
            <a:pPr algn="ctr"/>
            <a:r>
              <a:rPr lang="es-EC" sz="2000" dirty="0" smtClean="0"/>
              <a:t>ESCUELA  POLIT</a:t>
            </a:r>
            <a:r>
              <a:rPr lang="es-ES" sz="2000" dirty="0" smtClean="0"/>
              <a:t>ÉCNICA DEL EJÉRCITO</a:t>
            </a:r>
          </a:p>
          <a:p>
            <a:pPr algn="ctr"/>
            <a:endParaRPr lang="es-ES" sz="2000" dirty="0" smtClean="0"/>
          </a:p>
          <a:p>
            <a:pPr algn="ctr"/>
            <a:r>
              <a:rPr lang="es-ES" sz="2000" dirty="0" smtClean="0"/>
              <a:t>DEPARTAMENTO DE CIENCIAS DE LA COMPUTACIÓN</a:t>
            </a:r>
          </a:p>
          <a:p>
            <a:pPr algn="ctr"/>
            <a:endParaRPr lang="es-ES" sz="2000" dirty="0" smtClean="0"/>
          </a:p>
          <a:p>
            <a:pPr algn="ctr"/>
            <a:r>
              <a:rPr lang="es-ES" sz="2000" dirty="0" smtClean="0"/>
              <a:t>TESIS DE GRADO</a:t>
            </a:r>
          </a:p>
          <a:p>
            <a:pPr algn="ct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s-ES" b="1" dirty="0" smtClean="0">
                <a:solidFill>
                  <a:schemeClr val="tx1"/>
                </a:solidFill>
              </a:rPr>
              <a:t>Arquitectura</a:t>
            </a:r>
            <a:endParaRPr lang="en-US" sz="2400" b="1" dirty="0"/>
          </a:p>
        </p:txBody>
      </p:sp>
      <p:pic>
        <p:nvPicPr>
          <p:cNvPr id="21"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8 Imagen"/>
          <p:cNvPicPr/>
          <p:nvPr/>
        </p:nvPicPr>
        <p:blipFill rotWithShape="1">
          <a:blip r:embed="rId4" cstate="print"/>
          <a:srcRect l="29004" t="34264" r="28788" b="26852"/>
          <a:stretch/>
        </p:blipFill>
        <p:spPr bwMode="auto">
          <a:xfrm>
            <a:off x="877461" y="1484784"/>
            <a:ext cx="7272808" cy="41044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0886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s-ES" dirty="0" smtClean="0">
                <a:solidFill>
                  <a:schemeClr val="tx1"/>
                </a:solidFill>
              </a:rPr>
              <a:t>Arquitectura</a:t>
            </a:r>
            <a:endParaRPr lang="en-US" sz="2400" dirty="0"/>
          </a:p>
        </p:txBody>
      </p:sp>
      <p:pic>
        <p:nvPicPr>
          <p:cNvPr id="21"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675" y="1700808"/>
            <a:ext cx="8045501"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950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Arquitectura</a:t>
            </a:r>
            <a:endParaRPr lang="en-US" sz="1800" dirty="0"/>
          </a:p>
        </p:txBody>
      </p:sp>
      <p:pic>
        <p:nvPicPr>
          <p:cNvPr id="23"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78"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550" y="1381125"/>
            <a:ext cx="643890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a:t>ZULM</a:t>
            </a:r>
            <a:endParaRPr lang="en-US" sz="2000" dirty="0"/>
          </a:p>
        </p:txBody>
      </p:sp>
      <p:sp>
        <p:nvSpPr>
          <p:cNvPr id="51203" name="AutoShape 3"/>
          <p:cNvSpPr>
            <a:spLocks noChangeArrowheads="1"/>
          </p:cNvSpPr>
          <p:nvPr/>
        </p:nvSpPr>
        <p:spPr bwMode="gray">
          <a:xfrm rot="39573186">
            <a:off x="4777581" y="2331244"/>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51204" name="AutoShape 4"/>
          <p:cNvSpPr>
            <a:spLocks noChangeArrowheads="1"/>
          </p:cNvSpPr>
          <p:nvPr/>
        </p:nvSpPr>
        <p:spPr bwMode="gray">
          <a:xfrm rot="3465783">
            <a:off x="4777582" y="4495006"/>
            <a:ext cx="792162" cy="288925"/>
          </a:xfrm>
          <a:prstGeom prst="rightArrow">
            <a:avLst>
              <a:gd name="adj1" fmla="val 35167"/>
              <a:gd name="adj2" fmla="val 111028"/>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51205" name="AutoShape 5"/>
          <p:cNvSpPr>
            <a:spLocks noChangeArrowheads="1"/>
          </p:cNvSpPr>
          <p:nvPr/>
        </p:nvSpPr>
        <p:spPr bwMode="gray">
          <a:xfrm rot="35969022">
            <a:off x="3558381" y="2407444"/>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51206" name="AutoShape 6"/>
          <p:cNvSpPr>
            <a:spLocks noChangeArrowheads="1"/>
          </p:cNvSpPr>
          <p:nvPr/>
        </p:nvSpPr>
        <p:spPr bwMode="gray">
          <a:xfrm rot="7535209">
            <a:off x="3520281" y="4461669"/>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51207" name="AutoShape 7"/>
          <p:cNvSpPr>
            <a:spLocks noChangeArrowheads="1"/>
          </p:cNvSpPr>
          <p:nvPr/>
        </p:nvSpPr>
        <p:spPr bwMode="gray">
          <a:xfrm>
            <a:off x="5356225" y="3459163"/>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51208" name="AutoShape 8"/>
          <p:cNvSpPr>
            <a:spLocks noChangeArrowheads="1"/>
          </p:cNvSpPr>
          <p:nvPr/>
        </p:nvSpPr>
        <p:spPr bwMode="gray">
          <a:xfrm rot="-10800000">
            <a:off x="2946400" y="3452813"/>
            <a:ext cx="863600" cy="288925"/>
          </a:xfrm>
          <a:prstGeom prst="rightArrow">
            <a:avLst>
              <a:gd name="adj1" fmla="val 35167"/>
              <a:gd name="adj2" fmla="val 121041"/>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51209" name="Oval 9"/>
          <p:cNvSpPr>
            <a:spLocks noChangeArrowheads="1"/>
          </p:cNvSpPr>
          <p:nvPr/>
        </p:nvSpPr>
        <p:spPr bwMode="gray">
          <a:xfrm>
            <a:off x="2692400" y="1690688"/>
            <a:ext cx="3743325" cy="3744912"/>
          </a:xfrm>
          <a:prstGeom prst="ellipse">
            <a:avLst/>
          </a:prstGeom>
          <a:noFill/>
          <a:ln w="38100" algn="ctr">
            <a:solidFill>
              <a:schemeClr val="tx2"/>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S"/>
          </a:p>
        </p:txBody>
      </p:sp>
      <p:grpSp>
        <p:nvGrpSpPr>
          <p:cNvPr id="51210" name="Group 10"/>
          <p:cNvGrpSpPr>
            <a:grpSpLocks/>
          </p:cNvGrpSpPr>
          <p:nvPr/>
        </p:nvGrpSpPr>
        <p:grpSpPr bwMode="auto">
          <a:xfrm>
            <a:off x="3429000" y="1749425"/>
            <a:ext cx="360363" cy="360363"/>
            <a:chOff x="1973" y="1706"/>
            <a:chExt cx="227" cy="227"/>
          </a:xfrm>
        </p:grpSpPr>
        <p:sp>
          <p:nvSpPr>
            <p:cNvPr id="51211" name="Oval 11"/>
            <p:cNvSpPr>
              <a:spLocks noChangeArrowheads="1"/>
            </p:cNvSpPr>
            <p:nvPr/>
          </p:nvSpPr>
          <p:spPr bwMode="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s-ES"/>
            </a:p>
          </p:txBody>
        </p:sp>
        <p:sp>
          <p:nvSpPr>
            <p:cNvPr id="51212" name="Oval 12"/>
            <p:cNvSpPr>
              <a:spLocks noChangeArrowheads="1"/>
            </p:cNvSpPr>
            <p:nvPr/>
          </p:nvSpPr>
          <p:spPr bwMode="gray">
            <a:xfrm>
              <a:off x="1983"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ES"/>
            </a:p>
          </p:txBody>
        </p:sp>
      </p:grpSp>
      <p:grpSp>
        <p:nvGrpSpPr>
          <p:cNvPr id="51213" name="Group 13"/>
          <p:cNvGrpSpPr>
            <a:grpSpLocks/>
          </p:cNvGrpSpPr>
          <p:nvPr/>
        </p:nvGrpSpPr>
        <p:grpSpPr bwMode="auto">
          <a:xfrm>
            <a:off x="2484438" y="3405188"/>
            <a:ext cx="360362" cy="360362"/>
            <a:chOff x="1565" y="2659"/>
            <a:chExt cx="227" cy="227"/>
          </a:xfrm>
        </p:grpSpPr>
        <p:sp>
          <p:nvSpPr>
            <p:cNvPr id="51214" name="Oval 14"/>
            <p:cNvSpPr>
              <a:spLocks noChangeArrowheads="1"/>
            </p:cNvSpPr>
            <p:nvPr/>
          </p:nvSpPr>
          <p:spPr bwMode="gray">
            <a:xfrm>
              <a:off x="1565"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s-ES"/>
            </a:p>
          </p:txBody>
        </p:sp>
        <p:sp>
          <p:nvSpPr>
            <p:cNvPr id="51215" name="Oval 15"/>
            <p:cNvSpPr>
              <a:spLocks noChangeArrowheads="1"/>
            </p:cNvSpPr>
            <p:nvPr/>
          </p:nvSpPr>
          <p:spPr bwMode="gray">
            <a:xfrm>
              <a:off x="1575" y="2678"/>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ES"/>
            </a:p>
          </p:txBody>
        </p:sp>
      </p:grpSp>
      <p:grpSp>
        <p:nvGrpSpPr>
          <p:cNvPr id="51216" name="Group 16"/>
          <p:cNvGrpSpPr>
            <a:grpSpLocks/>
          </p:cNvGrpSpPr>
          <p:nvPr/>
        </p:nvGrpSpPr>
        <p:grpSpPr bwMode="auto">
          <a:xfrm>
            <a:off x="3348038" y="4948238"/>
            <a:ext cx="360362" cy="360362"/>
            <a:chOff x="2109" y="3612"/>
            <a:chExt cx="227" cy="227"/>
          </a:xfrm>
        </p:grpSpPr>
        <p:sp>
          <p:nvSpPr>
            <p:cNvPr id="51217" name="Oval 17"/>
            <p:cNvSpPr>
              <a:spLocks noChangeArrowheads="1"/>
            </p:cNvSpPr>
            <p:nvPr/>
          </p:nvSpPr>
          <p:spPr bwMode="gray">
            <a:xfrm>
              <a:off x="2109" y="3612"/>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s-ES"/>
            </a:p>
          </p:txBody>
        </p:sp>
        <p:sp>
          <p:nvSpPr>
            <p:cNvPr id="51218" name="Oval 18"/>
            <p:cNvSpPr>
              <a:spLocks noChangeArrowheads="1"/>
            </p:cNvSpPr>
            <p:nvPr/>
          </p:nvSpPr>
          <p:spPr bwMode="gray">
            <a:xfrm>
              <a:off x="2119" y="3631"/>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ES"/>
            </a:p>
          </p:txBody>
        </p:sp>
      </p:grpSp>
      <p:grpSp>
        <p:nvGrpSpPr>
          <p:cNvPr id="51219" name="Group 19"/>
          <p:cNvGrpSpPr>
            <a:grpSpLocks/>
          </p:cNvGrpSpPr>
          <p:nvPr/>
        </p:nvGrpSpPr>
        <p:grpSpPr bwMode="auto">
          <a:xfrm>
            <a:off x="5278438" y="1728788"/>
            <a:ext cx="360362" cy="360362"/>
            <a:chOff x="3470" y="1706"/>
            <a:chExt cx="227" cy="227"/>
          </a:xfrm>
        </p:grpSpPr>
        <p:sp>
          <p:nvSpPr>
            <p:cNvPr id="51220" name="Oval 20"/>
            <p:cNvSpPr>
              <a:spLocks noChangeArrowheads="1"/>
            </p:cNvSpPr>
            <p:nvPr/>
          </p:nvSpPr>
          <p:spPr bwMode="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s-ES"/>
            </a:p>
          </p:txBody>
        </p:sp>
        <p:sp>
          <p:nvSpPr>
            <p:cNvPr id="51221" name="Oval 21"/>
            <p:cNvSpPr>
              <a:spLocks noChangeArrowheads="1"/>
            </p:cNvSpPr>
            <p:nvPr/>
          </p:nvSpPr>
          <p:spPr bwMode="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ES"/>
            </a:p>
          </p:txBody>
        </p:sp>
      </p:grpSp>
      <p:grpSp>
        <p:nvGrpSpPr>
          <p:cNvPr id="51222" name="Group 22"/>
          <p:cNvGrpSpPr>
            <a:grpSpLocks/>
          </p:cNvGrpSpPr>
          <p:nvPr/>
        </p:nvGrpSpPr>
        <p:grpSpPr bwMode="auto">
          <a:xfrm>
            <a:off x="6227763" y="3405188"/>
            <a:ext cx="360362" cy="360362"/>
            <a:chOff x="3923" y="2659"/>
            <a:chExt cx="227" cy="227"/>
          </a:xfrm>
        </p:grpSpPr>
        <p:sp>
          <p:nvSpPr>
            <p:cNvPr id="51223" name="Oval 23"/>
            <p:cNvSpPr>
              <a:spLocks noChangeArrowheads="1"/>
            </p:cNvSpPr>
            <p:nvPr/>
          </p:nvSpPr>
          <p:spPr bwMode="gray">
            <a:xfrm>
              <a:off x="3923"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s-ES"/>
            </a:p>
          </p:txBody>
        </p:sp>
        <p:sp>
          <p:nvSpPr>
            <p:cNvPr id="51224" name="Oval 24"/>
            <p:cNvSpPr>
              <a:spLocks noChangeArrowheads="1"/>
            </p:cNvSpPr>
            <p:nvPr/>
          </p:nvSpPr>
          <p:spPr bwMode="gray">
            <a:xfrm>
              <a:off x="3933" y="2678"/>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ES"/>
            </a:p>
          </p:txBody>
        </p:sp>
      </p:grpSp>
      <p:grpSp>
        <p:nvGrpSpPr>
          <p:cNvPr id="51225" name="Group 25"/>
          <p:cNvGrpSpPr>
            <a:grpSpLocks/>
          </p:cNvGrpSpPr>
          <p:nvPr/>
        </p:nvGrpSpPr>
        <p:grpSpPr bwMode="auto">
          <a:xfrm>
            <a:off x="5334000" y="5005388"/>
            <a:ext cx="360363" cy="360362"/>
            <a:chOff x="3515" y="3521"/>
            <a:chExt cx="227" cy="227"/>
          </a:xfrm>
        </p:grpSpPr>
        <p:sp>
          <p:nvSpPr>
            <p:cNvPr id="51226" name="Oval 26"/>
            <p:cNvSpPr>
              <a:spLocks noChangeArrowheads="1"/>
            </p:cNvSpPr>
            <p:nvPr/>
          </p:nvSpPr>
          <p:spPr bwMode="gray">
            <a:xfrm>
              <a:off x="3515" y="3521"/>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s-ES"/>
            </a:p>
          </p:txBody>
        </p:sp>
        <p:sp>
          <p:nvSpPr>
            <p:cNvPr id="51227" name="Oval 27"/>
            <p:cNvSpPr>
              <a:spLocks noChangeArrowheads="1"/>
            </p:cNvSpPr>
            <p:nvPr/>
          </p:nvSpPr>
          <p:spPr bwMode="gray">
            <a:xfrm>
              <a:off x="3525" y="3540"/>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ES"/>
            </a:p>
          </p:txBody>
        </p:sp>
      </p:grpSp>
      <p:sp>
        <p:nvSpPr>
          <p:cNvPr id="51228" name="Oval 28"/>
          <p:cNvSpPr>
            <a:spLocks noChangeArrowheads="1"/>
          </p:cNvSpPr>
          <p:nvPr/>
        </p:nvSpPr>
        <p:spPr bwMode="gray">
          <a:xfrm>
            <a:off x="3624263" y="2643188"/>
            <a:ext cx="1944687" cy="194468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ES"/>
          </a:p>
        </p:txBody>
      </p:sp>
      <p:sp>
        <p:nvSpPr>
          <p:cNvPr id="51229" name="Oval 29"/>
          <p:cNvSpPr>
            <a:spLocks noChangeArrowheads="1"/>
          </p:cNvSpPr>
          <p:nvPr/>
        </p:nvSpPr>
        <p:spPr bwMode="gray">
          <a:xfrm>
            <a:off x="3617913" y="2627313"/>
            <a:ext cx="1944687" cy="1944687"/>
          </a:xfrm>
          <a:prstGeom prst="ellipse">
            <a:avLst/>
          </a:prstGeom>
          <a:gradFill rotWithShape="1">
            <a:gsLst>
              <a:gs pos="0">
                <a:schemeClr val="hlink">
                  <a:alpha val="32001"/>
                </a:schemeClr>
              </a:gs>
              <a:gs pos="100000">
                <a:schemeClr val="hlink">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ES"/>
          </a:p>
        </p:txBody>
      </p:sp>
      <p:sp>
        <p:nvSpPr>
          <p:cNvPr id="51230" name="Oval 30"/>
          <p:cNvSpPr>
            <a:spLocks noChangeArrowheads="1"/>
          </p:cNvSpPr>
          <p:nvPr/>
        </p:nvSpPr>
        <p:spPr bwMode="gray">
          <a:xfrm>
            <a:off x="3751263" y="2770188"/>
            <a:ext cx="1690687" cy="169068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S"/>
          </a:p>
        </p:txBody>
      </p:sp>
      <p:sp>
        <p:nvSpPr>
          <p:cNvPr id="51231" name="Oval 31"/>
          <p:cNvSpPr>
            <a:spLocks noChangeArrowheads="1"/>
          </p:cNvSpPr>
          <p:nvPr/>
        </p:nvSpPr>
        <p:spPr bwMode="gray">
          <a:xfrm>
            <a:off x="3733800" y="2743200"/>
            <a:ext cx="1690688" cy="1690688"/>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S"/>
          </a:p>
        </p:txBody>
      </p:sp>
      <p:grpSp>
        <p:nvGrpSpPr>
          <p:cNvPr id="51244" name="Group 44"/>
          <p:cNvGrpSpPr>
            <a:grpSpLocks/>
          </p:cNvGrpSpPr>
          <p:nvPr/>
        </p:nvGrpSpPr>
        <p:grpSpPr bwMode="auto">
          <a:xfrm>
            <a:off x="3835400" y="2854325"/>
            <a:ext cx="1522413" cy="1522413"/>
            <a:chOff x="2416" y="1798"/>
            <a:chExt cx="959" cy="959"/>
          </a:xfrm>
        </p:grpSpPr>
        <p:sp>
          <p:nvSpPr>
            <p:cNvPr id="51232" name="Oval 32"/>
            <p:cNvSpPr>
              <a:spLocks noChangeArrowheads="1"/>
            </p:cNvSpPr>
            <p:nvPr/>
          </p:nvSpPr>
          <p:spPr bwMode="gray">
            <a:xfrm>
              <a:off x="2416" y="1798"/>
              <a:ext cx="959" cy="95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S"/>
            </a:p>
          </p:txBody>
        </p:sp>
        <p:sp>
          <p:nvSpPr>
            <p:cNvPr id="51233" name="Oval 33"/>
            <p:cNvSpPr>
              <a:spLocks noChangeArrowheads="1"/>
            </p:cNvSpPr>
            <p:nvPr/>
          </p:nvSpPr>
          <p:spPr bwMode="gray">
            <a:xfrm>
              <a:off x="2430" y="1810"/>
              <a:ext cx="927" cy="928"/>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51234" name="Oval 34"/>
            <p:cNvSpPr>
              <a:spLocks noChangeArrowheads="1"/>
            </p:cNvSpPr>
            <p:nvPr/>
          </p:nvSpPr>
          <p:spPr bwMode="gray">
            <a:xfrm>
              <a:off x="2441" y="1816"/>
              <a:ext cx="906" cy="904"/>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51235" name="Oval 35"/>
            <p:cNvSpPr>
              <a:spLocks noChangeArrowheads="1"/>
            </p:cNvSpPr>
            <p:nvPr/>
          </p:nvSpPr>
          <p:spPr bwMode="gray">
            <a:xfrm>
              <a:off x="2451" y="1825"/>
              <a:ext cx="861" cy="845"/>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51236" name="Oval 36"/>
            <p:cNvSpPr>
              <a:spLocks noChangeArrowheads="1"/>
            </p:cNvSpPr>
            <p:nvPr/>
          </p:nvSpPr>
          <p:spPr bwMode="gray">
            <a:xfrm>
              <a:off x="2502" y="1848"/>
              <a:ext cx="765" cy="687"/>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grpSp>
      <p:sp>
        <p:nvSpPr>
          <p:cNvPr id="51237" name="Text Box 37"/>
          <p:cNvSpPr txBox="1">
            <a:spLocks noChangeArrowheads="1"/>
          </p:cNvSpPr>
          <p:nvPr/>
        </p:nvSpPr>
        <p:spPr bwMode="auto">
          <a:xfrm>
            <a:off x="3789363" y="3306832"/>
            <a:ext cx="16674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000" dirty="0" smtClean="0">
                <a:solidFill>
                  <a:srgbClr val="000000"/>
                </a:solidFill>
              </a:rPr>
              <a:t>Lenguaje de </a:t>
            </a:r>
            <a:br>
              <a:rPr lang="en-US" sz="2000" dirty="0" smtClean="0">
                <a:solidFill>
                  <a:srgbClr val="000000"/>
                </a:solidFill>
              </a:rPr>
            </a:br>
            <a:r>
              <a:rPr lang="en-US" sz="2000" dirty="0" smtClean="0">
                <a:solidFill>
                  <a:srgbClr val="000000"/>
                </a:solidFill>
              </a:rPr>
              <a:t>marcanción</a:t>
            </a:r>
            <a:endParaRPr lang="en-US" sz="2000" dirty="0">
              <a:solidFill>
                <a:srgbClr val="000000"/>
              </a:solidFill>
            </a:endParaRPr>
          </a:p>
        </p:txBody>
      </p:sp>
      <p:sp>
        <p:nvSpPr>
          <p:cNvPr id="51238" name="Text Box 38"/>
          <p:cNvSpPr txBox="1">
            <a:spLocks noChangeArrowheads="1"/>
          </p:cNvSpPr>
          <p:nvPr/>
        </p:nvSpPr>
        <p:spPr bwMode="auto">
          <a:xfrm>
            <a:off x="5715000" y="1286887"/>
            <a:ext cx="27847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s-ES" sz="1600" dirty="0" smtClean="0"/>
              <a:t>Desarrollado para ayudar a  </a:t>
            </a:r>
            <a:br>
              <a:rPr lang="es-ES" sz="1600" dirty="0" smtClean="0"/>
            </a:br>
            <a:r>
              <a:rPr lang="es-ES" sz="1600" dirty="0" smtClean="0"/>
              <a:t>no expertos</a:t>
            </a:r>
            <a:endParaRPr lang="en-US" sz="1600" dirty="0"/>
          </a:p>
        </p:txBody>
      </p:sp>
      <p:sp>
        <p:nvSpPr>
          <p:cNvPr id="51239" name="Text Box 39"/>
          <p:cNvSpPr txBox="1">
            <a:spLocks noChangeArrowheads="1"/>
          </p:cNvSpPr>
          <p:nvPr/>
        </p:nvSpPr>
        <p:spPr bwMode="auto">
          <a:xfrm>
            <a:off x="1316539" y="1412776"/>
            <a:ext cx="20313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s-ES" sz="1600" dirty="0"/>
              <a:t>Encapsula el tráfico </a:t>
            </a:r>
            <a:br>
              <a:rPr lang="es-ES" sz="1600" dirty="0"/>
            </a:br>
            <a:r>
              <a:rPr lang="es-ES" sz="1600" dirty="0"/>
              <a:t>request-response</a:t>
            </a:r>
            <a:endParaRPr lang="en-US" sz="1600" dirty="0"/>
          </a:p>
        </p:txBody>
      </p:sp>
      <p:sp>
        <p:nvSpPr>
          <p:cNvPr id="51240" name="Text Box 40"/>
          <p:cNvSpPr txBox="1">
            <a:spLocks noChangeArrowheads="1"/>
          </p:cNvSpPr>
          <p:nvPr/>
        </p:nvSpPr>
        <p:spPr bwMode="auto">
          <a:xfrm>
            <a:off x="6629400" y="3429000"/>
            <a:ext cx="229421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s-ES" sz="1600" dirty="0"/>
              <a:t>G</a:t>
            </a:r>
            <a:r>
              <a:rPr lang="es-ES" sz="1600" dirty="0" smtClean="0"/>
              <a:t>estiona </a:t>
            </a:r>
            <a:r>
              <a:rPr lang="es-ES" sz="1600" dirty="0"/>
              <a:t>el JavaScript </a:t>
            </a:r>
            <a:r>
              <a:rPr lang="es-ES" sz="1600" dirty="0" smtClean="0"/>
              <a:t/>
            </a:r>
            <a:br>
              <a:rPr lang="es-ES" sz="1600" dirty="0" smtClean="0"/>
            </a:br>
            <a:r>
              <a:rPr lang="es-ES" sz="1600" dirty="0" smtClean="0"/>
              <a:t>de </a:t>
            </a:r>
            <a:r>
              <a:rPr lang="es-ES" sz="1600" dirty="0"/>
              <a:t>forma transparente.</a:t>
            </a:r>
            <a:endParaRPr lang="en-US" sz="1600" dirty="0"/>
          </a:p>
        </p:txBody>
      </p:sp>
      <p:sp>
        <p:nvSpPr>
          <p:cNvPr id="51241" name="Text Box 41"/>
          <p:cNvSpPr txBox="1">
            <a:spLocks noChangeArrowheads="1"/>
          </p:cNvSpPr>
          <p:nvPr/>
        </p:nvSpPr>
        <p:spPr bwMode="auto">
          <a:xfrm>
            <a:off x="5715000" y="5029200"/>
            <a:ext cx="33589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s-ES" sz="1600" dirty="0" smtClean="0"/>
              <a:t>Usa </a:t>
            </a:r>
            <a:r>
              <a:rPr lang="es-ES" sz="1600" dirty="0"/>
              <a:t>expresiones </a:t>
            </a:r>
            <a:r>
              <a:rPr lang="es-ES" sz="1600" dirty="0" smtClean="0"/>
              <a:t/>
            </a:r>
            <a:br>
              <a:rPr lang="es-ES" sz="1600" dirty="0" smtClean="0"/>
            </a:br>
            <a:r>
              <a:rPr lang="es-ES" sz="1600" dirty="0" smtClean="0"/>
              <a:t>EL </a:t>
            </a:r>
            <a:r>
              <a:rPr lang="es-ES" sz="1600" dirty="0"/>
              <a:t>para manipular </a:t>
            </a:r>
            <a:r>
              <a:rPr lang="es-ES" sz="1600" dirty="0" smtClean="0"/>
              <a:t>componentes </a:t>
            </a:r>
            <a:r>
              <a:rPr lang="es-ES" sz="1600" dirty="0"/>
              <a:t>y </a:t>
            </a:r>
            <a:r>
              <a:rPr lang="es-ES" sz="1600" dirty="0" smtClean="0"/>
              <a:t/>
            </a:r>
            <a:br>
              <a:rPr lang="es-ES" sz="1600" dirty="0" smtClean="0"/>
            </a:br>
            <a:r>
              <a:rPr lang="es-ES" sz="1600" dirty="0" smtClean="0"/>
              <a:t>acceder </a:t>
            </a:r>
            <a:r>
              <a:rPr lang="es-ES" sz="1600" dirty="0"/>
              <a:t>a los datos.</a:t>
            </a:r>
            <a:endParaRPr lang="en-US" sz="1600" dirty="0"/>
          </a:p>
        </p:txBody>
      </p:sp>
      <p:sp>
        <p:nvSpPr>
          <p:cNvPr id="51242" name="Text Box 42"/>
          <p:cNvSpPr txBox="1">
            <a:spLocks noChangeArrowheads="1"/>
          </p:cNvSpPr>
          <p:nvPr/>
        </p:nvSpPr>
        <p:spPr bwMode="auto">
          <a:xfrm>
            <a:off x="17096" y="2882900"/>
            <a:ext cx="24673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s-ES" sz="1600" dirty="0" smtClean="0"/>
              <a:t>Permite embeber scripts </a:t>
            </a:r>
            <a:br>
              <a:rPr lang="es-ES" sz="1600" dirty="0" smtClean="0"/>
            </a:br>
            <a:r>
              <a:rPr lang="es-ES" sz="1600" dirty="0" smtClean="0"/>
              <a:t> </a:t>
            </a:r>
            <a:r>
              <a:rPr lang="es-ES" sz="1600" dirty="0"/>
              <a:t>(interpretado por </a:t>
            </a:r>
            <a:endParaRPr lang="es-ES" sz="1600" dirty="0" smtClean="0"/>
          </a:p>
          <a:p>
            <a:pPr algn="r" eaLnBrk="0" hangingPunct="0"/>
            <a:r>
              <a:rPr lang="es-ES" sz="1600" dirty="0" smtClean="0"/>
              <a:t>BeanShell</a:t>
            </a:r>
            <a:r>
              <a:rPr lang="es-ES" sz="1600" dirty="0"/>
              <a:t>)</a:t>
            </a:r>
            <a:endParaRPr lang="en-US" sz="1600" dirty="0"/>
          </a:p>
        </p:txBody>
      </p:sp>
      <p:sp>
        <p:nvSpPr>
          <p:cNvPr id="51243" name="Text Box 43"/>
          <p:cNvSpPr txBox="1">
            <a:spLocks noChangeArrowheads="1"/>
          </p:cNvSpPr>
          <p:nvPr/>
        </p:nvSpPr>
        <p:spPr bwMode="auto">
          <a:xfrm>
            <a:off x="319908" y="4967288"/>
            <a:ext cx="30011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s-ES" sz="1600" dirty="0"/>
              <a:t>B</a:t>
            </a:r>
            <a:r>
              <a:rPr lang="es-ES" sz="1600" dirty="0" smtClean="0"/>
              <a:t>asado </a:t>
            </a:r>
            <a:r>
              <a:rPr lang="es-ES" sz="1600" dirty="0"/>
              <a:t>en </a:t>
            </a:r>
            <a:r>
              <a:rPr lang="es-ES" sz="1600" b="1" dirty="0"/>
              <a:t>XML </a:t>
            </a:r>
            <a:r>
              <a:rPr lang="es-ES" sz="1600" b="1" dirty="0" smtClean="0"/>
              <a:t/>
            </a:r>
            <a:br>
              <a:rPr lang="es-ES" sz="1600" b="1" dirty="0" smtClean="0"/>
            </a:br>
            <a:r>
              <a:rPr lang="es-ES" sz="1600" dirty="0" smtClean="0"/>
              <a:t>podemos </a:t>
            </a:r>
            <a:r>
              <a:rPr lang="es-ES" sz="1600" dirty="0"/>
              <a:t>extenderlo mediante </a:t>
            </a:r>
            <a:r>
              <a:rPr lang="es-ES" sz="1600" dirty="0" smtClean="0"/>
              <a:t/>
            </a:r>
            <a:br>
              <a:rPr lang="es-ES" sz="1600" dirty="0" smtClean="0"/>
            </a:br>
            <a:r>
              <a:rPr lang="es-ES" sz="1600" dirty="0" smtClean="0"/>
              <a:t>namespaces</a:t>
            </a:r>
            <a:endParaRPr lang="en-US" sz="1600" dirty="0"/>
          </a:p>
        </p:txBody>
      </p:sp>
      <p:pic>
        <p:nvPicPr>
          <p:cNvPr id="47"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73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	ZULM - Ejemplo</a:t>
            </a:r>
            <a:endParaRPr lang="en-US" sz="1800" dirty="0"/>
          </a:p>
        </p:txBody>
      </p:sp>
      <p:pic>
        <p:nvPicPr>
          <p:cNvPr id="32"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34"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354683"/>
            <a:ext cx="7719530" cy="4515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10" descr="C:\workspace\workspace helios\prjWebProject\WebContent\images\krug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3600" dirty="0" smtClean="0"/>
              <a:t>ZULM - </a:t>
            </a:r>
            <a:r>
              <a:rPr lang="en-US" dirty="0" smtClean="0"/>
              <a:t>Ejemplo</a:t>
            </a:r>
            <a:endParaRPr lang="en-US" sz="2000" dirty="0"/>
          </a:p>
        </p:txBody>
      </p:sp>
      <p:pic>
        <p:nvPicPr>
          <p:cNvPr id="10"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320069"/>
            <a:ext cx="8023888" cy="454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Zscript</a:t>
            </a:r>
            <a:endParaRPr lang="en-US" sz="2000" dirty="0"/>
          </a:p>
        </p:txBody>
      </p:sp>
      <p:pic>
        <p:nvPicPr>
          <p:cNvPr id="10"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95536" y="1134452"/>
            <a:ext cx="8064896" cy="1631216"/>
          </a:xfrm>
          <a:prstGeom prst="rect">
            <a:avLst/>
          </a:prstGeom>
        </p:spPr>
        <p:txBody>
          <a:bodyPr wrap="square">
            <a:spAutoFit/>
          </a:bodyPr>
          <a:lstStyle/>
          <a:p>
            <a:pPr marL="285750" indent="-285750">
              <a:buFont typeface="Arial" pitchFamily="34" charset="0"/>
              <a:buChar char="•"/>
            </a:pPr>
            <a:r>
              <a:rPr lang="es-ES" sz="2000" dirty="0" smtClean="0"/>
              <a:t>Inicializar </a:t>
            </a:r>
            <a:r>
              <a:rPr lang="es-ES" sz="2000" dirty="0"/>
              <a:t>y declarar </a:t>
            </a:r>
            <a:r>
              <a:rPr lang="es-ES" sz="2000" dirty="0" smtClean="0"/>
              <a:t>variables </a:t>
            </a:r>
            <a:r>
              <a:rPr lang="es-ES" sz="2000" dirty="0"/>
              <a:t>y </a:t>
            </a:r>
            <a:r>
              <a:rPr lang="es-ES" sz="2000" dirty="0" smtClean="0"/>
              <a:t>métodos.</a:t>
            </a:r>
          </a:p>
          <a:p>
            <a:endParaRPr lang="es-ES" sz="2000" dirty="0" smtClean="0"/>
          </a:p>
          <a:p>
            <a:pPr marL="285750" indent="-285750">
              <a:buFont typeface="Arial" pitchFamily="34" charset="0"/>
              <a:buChar char="•"/>
            </a:pPr>
            <a:r>
              <a:rPr lang="es-ES" sz="2000" dirty="0" smtClean="0"/>
              <a:t>Puede programarse en </a:t>
            </a:r>
            <a:r>
              <a:rPr lang="es-ES" sz="2000" b="1" dirty="0" smtClean="0"/>
              <a:t>Java</a:t>
            </a:r>
            <a:r>
              <a:rPr lang="es-ES" sz="2000" dirty="0" smtClean="0"/>
              <a:t>, </a:t>
            </a:r>
            <a:r>
              <a:rPr lang="es-ES" sz="2000" b="1" dirty="0" smtClean="0"/>
              <a:t>JavaScript</a:t>
            </a:r>
            <a:r>
              <a:rPr lang="es-ES" sz="2000" dirty="0" smtClean="0"/>
              <a:t>, </a:t>
            </a:r>
            <a:r>
              <a:rPr lang="es-ES" sz="2000" b="1" dirty="0" smtClean="0"/>
              <a:t>Ruby </a:t>
            </a:r>
            <a:r>
              <a:rPr lang="es-ES" sz="2000" dirty="0" smtClean="0"/>
              <a:t>(</a:t>
            </a:r>
            <a:r>
              <a:rPr lang="es-ES" sz="2000" dirty="0" err="1" smtClean="0"/>
              <a:t>JRuby</a:t>
            </a:r>
            <a:r>
              <a:rPr lang="es-ES" sz="2000" dirty="0" smtClean="0"/>
              <a:t>), </a:t>
            </a:r>
            <a:r>
              <a:rPr lang="es-ES" sz="2000" b="1" dirty="0" smtClean="0"/>
              <a:t>Groovy </a:t>
            </a:r>
            <a:r>
              <a:rPr lang="es-ES" sz="2000" dirty="0" smtClean="0"/>
              <a:t>(</a:t>
            </a:r>
            <a:r>
              <a:rPr lang="es-ES" sz="2000" dirty="0" err="1" smtClean="0"/>
              <a:t>Grails</a:t>
            </a:r>
            <a:r>
              <a:rPr lang="es-ES" sz="2000" dirty="0" smtClean="0"/>
              <a:t>), </a:t>
            </a:r>
            <a:r>
              <a:rPr lang="es-ES" sz="2000" b="1" dirty="0" smtClean="0"/>
              <a:t>Phyton </a:t>
            </a:r>
            <a:r>
              <a:rPr lang="es-ES" sz="2000" dirty="0" smtClean="0"/>
              <a:t>(</a:t>
            </a:r>
            <a:r>
              <a:rPr lang="es-ES" sz="2000" dirty="0" err="1" smtClean="0"/>
              <a:t>Jhyton</a:t>
            </a:r>
            <a:r>
              <a:rPr lang="es-ES" sz="2000" dirty="0" smtClean="0"/>
              <a:t>).</a:t>
            </a:r>
          </a:p>
          <a:p>
            <a:pPr marL="285750" indent="-285750">
              <a:buFont typeface="Arial" pitchFamily="34" charset="0"/>
              <a:buChar char="•"/>
            </a:pPr>
            <a:endParaRPr lang="es-ES" sz="2000" dirty="0"/>
          </a:p>
        </p:txBody>
      </p:sp>
      <p:pic>
        <p:nvPicPr>
          <p:cNvPr id="768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971" y="3046397"/>
            <a:ext cx="7610012" cy="3327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753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smtClean="0"/>
              <a:t>Zscript</a:t>
            </a:r>
            <a:endParaRPr lang="en-US" sz="1800" dirty="0"/>
          </a:p>
        </p:txBody>
      </p:sp>
      <p:pic>
        <p:nvPicPr>
          <p:cNvPr id="43"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79512" y="1259176"/>
            <a:ext cx="8784976" cy="1323439"/>
          </a:xfrm>
          <a:prstGeom prst="rect">
            <a:avLst/>
          </a:prstGeom>
        </p:spPr>
        <p:txBody>
          <a:bodyPr wrap="square">
            <a:spAutoFit/>
          </a:bodyPr>
          <a:lstStyle/>
          <a:p>
            <a:pPr marL="285750" indent="-285750">
              <a:buFont typeface="Arial" pitchFamily="34" charset="0"/>
              <a:buChar char="•"/>
            </a:pPr>
            <a:r>
              <a:rPr lang="es-ES" sz="2000" dirty="0"/>
              <a:t>ZScript por defecto es Java, </a:t>
            </a:r>
            <a:r>
              <a:rPr lang="es-ES" sz="2000" dirty="0" smtClean="0"/>
              <a:t>se puede cambiar el </a:t>
            </a:r>
            <a:r>
              <a:rPr lang="es-ES" sz="2000" dirty="0"/>
              <a:t>idioma mediante el atributo </a:t>
            </a:r>
            <a:r>
              <a:rPr lang="es-ES" sz="2000" b="1" i="1" dirty="0" smtClean="0"/>
              <a:t>language</a:t>
            </a:r>
          </a:p>
          <a:p>
            <a:pPr marL="285750" indent="-285750">
              <a:buFont typeface="Arial" pitchFamily="34" charset="0"/>
              <a:buChar char="•"/>
            </a:pPr>
            <a:endParaRPr lang="es-ES" sz="2000" dirty="0"/>
          </a:p>
          <a:p>
            <a:pPr marL="285750" indent="-285750">
              <a:buFont typeface="Arial" pitchFamily="34" charset="0"/>
              <a:buChar char="•"/>
            </a:pPr>
            <a:r>
              <a:rPr lang="es-ES" sz="2000" dirty="0" smtClean="0"/>
              <a:t> Agrupar con </a:t>
            </a:r>
            <a:r>
              <a:rPr lang="es-ES" sz="2000" dirty="0"/>
              <a:t>el atributo </a:t>
            </a:r>
            <a:r>
              <a:rPr lang="es-ES" sz="2000" b="1" dirty="0"/>
              <a:t>src </a:t>
            </a:r>
            <a:r>
              <a:rPr lang="es-ES" sz="2000" dirty="0" smtClean="0"/>
              <a:t>el </a:t>
            </a:r>
            <a:r>
              <a:rPr lang="es-ES" sz="2000" dirty="0"/>
              <a:t>código en ficheros.</a:t>
            </a:r>
          </a:p>
        </p:txBody>
      </p:sp>
      <p:pic>
        <p:nvPicPr>
          <p:cNvPr id="49193"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526" y="3126702"/>
            <a:ext cx="6499598" cy="241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Características avanzadas</a:t>
            </a:r>
            <a:endParaRPr lang="en-US" sz="1800" dirty="0"/>
          </a:p>
        </p:txBody>
      </p:sp>
      <p:pic>
        <p:nvPicPr>
          <p:cNvPr id="32"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51520" y="1556792"/>
            <a:ext cx="8784976" cy="3477875"/>
          </a:xfrm>
          <a:prstGeom prst="rect">
            <a:avLst/>
          </a:prstGeom>
        </p:spPr>
        <p:txBody>
          <a:bodyPr wrap="square">
            <a:spAutoFit/>
          </a:bodyPr>
          <a:lstStyle/>
          <a:p>
            <a:pPr algn="just"/>
            <a:r>
              <a:rPr lang="es-ES" sz="2000" b="1" dirty="0" smtClean="0"/>
              <a:t>Seguridad</a:t>
            </a:r>
            <a:r>
              <a:rPr lang="es-ES" sz="2000" dirty="0" smtClean="0"/>
              <a:t>:</a:t>
            </a:r>
          </a:p>
          <a:p>
            <a:pPr algn="just"/>
            <a:endParaRPr lang="es-ES" sz="2000" dirty="0"/>
          </a:p>
          <a:p>
            <a:pPr algn="just"/>
            <a:r>
              <a:rPr lang="es-ES" sz="2000" dirty="0" smtClean="0"/>
              <a:t>No se expone la lógica de negocio al cliente, o información a internet.</a:t>
            </a:r>
          </a:p>
          <a:p>
            <a:pPr algn="just"/>
            <a:endParaRPr lang="es-ES" sz="2000" b="1" dirty="0" smtClean="0"/>
          </a:p>
          <a:p>
            <a:pPr algn="just"/>
            <a:r>
              <a:rPr lang="es-ES" sz="2000" dirty="0" smtClean="0"/>
              <a:t>ZK permite configurar el Server Push de forma transparente.</a:t>
            </a:r>
          </a:p>
          <a:p>
            <a:pPr algn="just"/>
            <a:endParaRPr lang="es-ES" sz="2000" dirty="0" smtClean="0"/>
          </a:p>
          <a:p>
            <a:pPr algn="just"/>
            <a:r>
              <a:rPr lang="es-ES" sz="2000" dirty="0" smtClean="0"/>
              <a:t>ZK permite mediante </a:t>
            </a:r>
            <a:r>
              <a:rPr lang="es-ES" sz="2000" b="1" dirty="0" smtClean="0"/>
              <a:t>CSA </a:t>
            </a:r>
            <a:r>
              <a:rPr lang="es-ES" sz="2000" dirty="0" smtClean="0"/>
              <a:t>(Client </a:t>
            </a:r>
            <a:r>
              <a:rPr lang="es-ES" sz="2000" dirty="0"/>
              <a:t>S</a:t>
            </a:r>
            <a:r>
              <a:rPr lang="es-ES" sz="2000" dirty="0" smtClean="0"/>
              <a:t>ide </a:t>
            </a:r>
            <a:r>
              <a:rPr lang="es-ES" sz="2000" dirty="0" smtClean="0"/>
              <a:t>A</a:t>
            </a:r>
            <a:r>
              <a:rPr lang="es-ES" sz="2000" dirty="0" smtClean="0"/>
              <a:t>ctions</a:t>
            </a:r>
            <a:r>
              <a:rPr lang="es-ES" sz="2000" dirty="0" smtClean="0"/>
              <a:t>) ejecutar eventos en el cliente.</a:t>
            </a:r>
          </a:p>
          <a:p>
            <a:pPr algn="just"/>
            <a:endParaRPr lang="es-ES" sz="2000" dirty="0" smtClean="0"/>
          </a:p>
          <a:p>
            <a:pPr algn="just"/>
            <a:r>
              <a:rPr lang="es-ES" sz="2000" dirty="0" smtClean="0"/>
              <a:t>Aún así, CSA permite escuchar en el servidor los eventos (onfocus, onblur, onmouseover...) para trabajar con ellos..</a:t>
            </a:r>
            <a:endParaRPr lang="es-ES" sz="2100" dirty="0"/>
          </a:p>
        </p:txBody>
      </p:sp>
    </p:spTree>
    <p:extLst>
      <p:ext uri="{BB962C8B-B14F-4D97-AF65-F5344CB8AC3E}">
        <p14:creationId xmlns:p14="http://schemas.microsoft.com/office/powerpoint/2010/main" val="1197354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a:t>Características avanzadas</a:t>
            </a:r>
            <a:endParaRPr lang="en-US" sz="1800" dirty="0"/>
          </a:p>
        </p:txBody>
      </p:sp>
      <p:pic>
        <p:nvPicPr>
          <p:cNvPr id="47"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79512" y="1124744"/>
            <a:ext cx="8640960" cy="4401205"/>
          </a:xfrm>
          <a:prstGeom prst="rect">
            <a:avLst/>
          </a:prstGeom>
        </p:spPr>
        <p:txBody>
          <a:bodyPr wrap="square">
            <a:spAutoFit/>
          </a:bodyPr>
          <a:lstStyle/>
          <a:p>
            <a:r>
              <a:rPr lang="es-ES" sz="2000" b="1" dirty="0"/>
              <a:t>Extensibilidad</a:t>
            </a:r>
            <a:r>
              <a:rPr lang="es-ES" sz="2000" dirty="0" smtClean="0"/>
              <a:t>:</a:t>
            </a:r>
          </a:p>
          <a:p>
            <a:endParaRPr lang="es-ES" sz="2000" dirty="0"/>
          </a:p>
          <a:p>
            <a:r>
              <a:rPr lang="es-ES" sz="2000" dirty="0" smtClean="0"/>
              <a:t>Crear </a:t>
            </a:r>
            <a:r>
              <a:rPr lang="es-ES" sz="2000" dirty="0"/>
              <a:t>componentes desde </a:t>
            </a:r>
            <a:r>
              <a:rPr lang="es-ES" sz="2000" dirty="0" smtClean="0"/>
              <a:t>cero </a:t>
            </a:r>
            <a:r>
              <a:rPr lang="es-ES" sz="2000" dirty="0"/>
              <a:t>o </a:t>
            </a:r>
            <a:r>
              <a:rPr lang="es-ES" sz="2000" dirty="0" smtClean="0"/>
              <a:t>extenderlos:</a:t>
            </a:r>
          </a:p>
          <a:p>
            <a:endParaRPr lang="es-ES" sz="2000" dirty="0" smtClean="0"/>
          </a:p>
          <a:p>
            <a:pPr marL="285750" indent="-285750">
              <a:buFont typeface="Arial" pitchFamily="34" charset="0"/>
              <a:buChar char="•"/>
            </a:pPr>
            <a:r>
              <a:rPr lang="es-ES" sz="2000" dirty="0" smtClean="0"/>
              <a:t>Directamente </a:t>
            </a:r>
            <a:r>
              <a:rPr lang="es-ES" sz="2000" dirty="0"/>
              <a:t>en un fichero </a:t>
            </a:r>
            <a:r>
              <a:rPr lang="es-ES" sz="2000" dirty="0" smtClean="0"/>
              <a:t>ZUL</a:t>
            </a:r>
          </a:p>
          <a:p>
            <a:pPr marL="285750" indent="-285750">
              <a:buFont typeface="Arial" pitchFamily="34" charset="0"/>
              <a:buChar char="•"/>
            </a:pPr>
            <a:r>
              <a:rPr lang="es-ES" sz="2000" dirty="0" smtClean="0"/>
              <a:t>Desde </a:t>
            </a:r>
            <a:r>
              <a:rPr lang="es-ES" sz="2000" dirty="0"/>
              <a:t>Java</a:t>
            </a:r>
            <a:r>
              <a:rPr lang="es-ES" sz="2000" dirty="0" smtClean="0"/>
              <a:t>.</a:t>
            </a:r>
          </a:p>
          <a:p>
            <a:pPr marL="285750" indent="-285750">
              <a:buFont typeface="Arial" pitchFamily="34" charset="0"/>
              <a:buChar char="•"/>
            </a:pPr>
            <a:endParaRPr lang="es-ES" sz="2000" dirty="0"/>
          </a:p>
          <a:p>
            <a:pPr marL="285750" indent="-285750">
              <a:buFontTx/>
              <a:buChar char="-"/>
            </a:pPr>
            <a:r>
              <a:rPr lang="en-US" sz="2000" b="1" dirty="0" smtClean="0"/>
              <a:t>ZK </a:t>
            </a:r>
            <a:r>
              <a:rPr lang="en-US" sz="2000" b="1" dirty="0"/>
              <a:t>Spring, integra ZK con Spring MVC, Spring Web Flow y Spring Security</a:t>
            </a:r>
            <a:r>
              <a:rPr lang="en-US" sz="2000" b="1" dirty="0" smtClean="0"/>
              <a:t>.</a:t>
            </a:r>
          </a:p>
          <a:p>
            <a:pPr marL="285750" indent="-285750">
              <a:buFontTx/>
              <a:buChar char="-"/>
            </a:pPr>
            <a:endParaRPr lang="en-US" sz="2000" b="1" dirty="0"/>
          </a:p>
          <a:p>
            <a:pPr marL="285750" indent="-285750">
              <a:buFontTx/>
              <a:buChar char="-"/>
            </a:pPr>
            <a:r>
              <a:rPr lang="es-ES" sz="2000" b="1" dirty="0" smtClean="0"/>
              <a:t>ZK </a:t>
            </a:r>
            <a:r>
              <a:rPr lang="es-ES" sz="2000" b="1" dirty="0"/>
              <a:t>JSP Tags </a:t>
            </a:r>
            <a:r>
              <a:rPr lang="es-ES" sz="2000" dirty="0"/>
              <a:t>y </a:t>
            </a:r>
            <a:r>
              <a:rPr lang="es-ES" sz="2000" b="1" dirty="0"/>
              <a:t>ZK JSF </a:t>
            </a:r>
            <a:r>
              <a:rPr lang="es-ES" sz="2000" dirty="0" smtClean="0"/>
              <a:t>Components enriquece aplicaciones.</a:t>
            </a:r>
          </a:p>
          <a:p>
            <a:pPr marL="285750" indent="-285750">
              <a:buFontTx/>
              <a:buChar char="-"/>
            </a:pPr>
            <a:endParaRPr lang="es-ES" sz="2000" dirty="0"/>
          </a:p>
          <a:p>
            <a:r>
              <a:rPr lang="es-ES" sz="2000" dirty="0" smtClean="0"/>
              <a:t>--ZK </a:t>
            </a:r>
            <a:r>
              <a:rPr lang="es-ES" sz="2000" dirty="0"/>
              <a:t>Richlets para crear mini-aplicaciones integrables en webs hechas en </a:t>
            </a:r>
            <a:r>
              <a:rPr lang="es-ES" sz="2000" dirty="0" smtClean="0"/>
              <a:t>cualquier </a:t>
            </a:r>
            <a:r>
              <a:rPr lang="es-ES" sz="2000" dirty="0" err="1" smtClean="0"/>
              <a:t>tenología</a:t>
            </a:r>
            <a:r>
              <a:rPr lang="es-ES" sz="2000" dirty="0" smtClean="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3600" dirty="0" smtClean="0"/>
              <a:t>Agenda</a:t>
            </a:r>
            <a:endParaRPr lang="en-US" sz="2000" dirty="0">
              <a:solidFill>
                <a:schemeClr val="accent1"/>
              </a:solidFill>
            </a:endParaRPr>
          </a:p>
        </p:txBody>
      </p:sp>
      <p:grpSp>
        <p:nvGrpSpPr>
          <p:cNvPr id="40963" name="Group 3"/>
          <p:cNvGrpSpPr>
            <a:grpSpLocks/>
          </p:cNvGrpSpPr>
          <p:nvPr/>
        </p:nvGrpSpPr>
        <p:grpSpPr bwMode="auto">
          <a:xfrm>
            <a:off x="1879970" y="1164132"/>
            <a:ext cx="774428" cy="625774"/>
            <a:chOff x="1110" y="2656"/>
            <a:chExt cx="1549" cy="1351"/>
          </a:xfrm>
        </p:grpSpPr>
        <p:sp>
          <p:nvSpPr>
            <p:cNvPr id="4096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096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0966"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40967" name="Group 7"/>
          <p:cNvGrpSpPr>
            <a:grpSpLocks/>
          </p:cNvGrpSpPr>
          <p:nvPr/>
        </p:nvGrpSpPr>
        <p:grpSpPr bwMode="auto">
          <a:xfrm>
            <a:off x="1879970" y="2028228"/>
            <a:ext cx="774428" cy="625774"/>
            <a:chOff x="3174" y="2656"/>
            <a:chExt cx="1549" cy="1351"/>
          </a:xfrm>
        </p:grpSpPr>
        <p:sp>
          <p:nvSpPr>
            <p:cNvPr id="40968"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0969"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0970"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40971" name="Line 11"/>
          <p:cNvSpPr>
            <a:spLocks noChangeShapeType="1"/>
          </p:cNvSpPr>
          <p:nvPr/>
        </p:nvSpPr>
        <p:spPr bwMode="auto">
          <a:xfrm>
            <a:off x="2760770" y="1734344"/>
            <a:ext cx="4878895"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0972" name="Text Box 12"/>
          <p:cNvSpPr txBox="1">
            <a:spLocks noChangeArrowheads="1"/>
          </p:cNvSpPr>
          <p:nvPr/>
        </p:nvSpPr>
        <p:spPr bwMode="auto">
          <a:xfrm>
            <a:off x="2792105" y="1228282"/>
            <a:ext cx="18933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400" dirty="0" smtClean="0"/>
              <a:t>Introducción</a:t>
            </a:r>
            <a:endParaRPr lang="en-US" sz="2400" dirty="0"/>
          </a:p>
        </p:txBody>
      </p:sp>
      <p:sp>
        <p:nvSpPr>
          <p:cNvPr id="40973" name="Text Box 13"/>
          <p:cNvSpPr txBox="1">
            <a:spLocks noChangeArrowheads="1"/>
          </p:cNvSpPr>
          <p:nvPr/>
        </p:nvSpPr>
        <p:spPr bwMode="gray">
          <a:xfrm>
            <a:off x="2115817" y="1250241"/>
            <a:ext cx="3597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400" b="1">
                <a:solidFill>
                  <a:schemeClr val="bg1"/>
                </a:solidFill>
              </a:rPr>
              <a:t>1</a:t>
            </a:r>
          </a:p>
        </p:txBody>
      </p:sp>
      <p:sp>
        <p:nvSpPr>
          <p:cNvPr id="40974" name="Line 14"/>
          <p:cNvSpPr>
            <a:spLocks noChangeShapeType="1"/>
          </p:cNvSpPr>
          <p:nvPr/>
        </p:nvSpPr>
        <p:spPr bwMode="auto">
          <a:xfrm>
            <a:off x="2760770" y="2598440"/>
            <a:ext cx="4878895"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0975" name="Text Box 15"/>
          <p:cNvSpPr txBox="1">
            <a:spLocks noChangeArrowheads="1"/>
          </p:cNvSpPr>
          <p:nvPr/>
        </p:nvSpPr>
        <p:spPr bwMode="auto">
          <a:xfrm>
            <a:off x="2790921" y="2092378"/>
            <a:ext cx="18754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400" dirty="0" smtClean="0"/>
              <a:t>Arquitectura</a:t>
            </a:r>
            <a:endParaRPr lang="en-US" sz="2400" dirty="0"/>
          </a:p>
        </p:txBody>
      </p:sp>
      <p:sp>
        <p:nvSpPr>
          <p:cNvPr id="40976" name="Text Box 16"/>
          <p:cNvSpPr txBox="1">
            <a:spLocks noChangeArrowheads="1"/>
          </p:cNvSpPr>
          <p:nvPr/>
        </p:nvSpPr>
        <p:spPr bwMode="gray">
          <a:xfrm>
            <a:off x="2115817" y="2114337"/>
            <a:ext cx="3597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400" b="1" dirty="0">
                <a:solidFill>
                  <a:schemeClr val="bg1"/>
                </a:solidFill>
              </a:rPr>
              <a:t>2</a:t>
            </a:r>
          </a:p>
        </p:txBody>
      </p:sp>
      <p:grpSp>
        <p:nvGrpSpPr>
          <p:cNvPr id="40977" name="Group 17"/>
          <p:cNvGrpSpPr>
            <a:grpSpLocks/>
          </p:cNvGrpSpPr>
          <p:nvPr/>
        </p:nvGrpSpPr>
        <p:grpSpPr bwMode="auto">
          <a:xfrm>
            <a:off x="1879970" y="2892324"/>
            <a:ext cx="774428" cy="625774"/>
            <a:chOff x="1110" y="2656"/>
            <a:chExt cx="1549" cy="1351"/>
          </a:xfrm>
        </p:grpSpPr>
        <p:sp>
          <p:nvSpPr>
            <p:cNvPr id="40978"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0979"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0980"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40981" name="Group 21"/>
          <p:cNvGrpSpPr>
            <a:grpSpLocks/>
          </p:cNvGrpSpPr>
          <p:nvPr/>
        </p:nvGrpSpPr>
        <p:grpSpPr bwMode="auto">
          <a:xfrm>
            <a:off x="1879970" y="3828428"/>
            <a:ext cx="774428" cy="625774"/>
            <a:chOff x="3174" y="2656"/>
            <a:chExt cx="1549" cy="1351"/>
          </a:xfrm>
        </p:grpSpPr>
        <p:sp>
          <p:nvSpPr>
            <p:cNvPr id="40982"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0983"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0984" name="AutoShape 24"/>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40985" name="Line 25"/>
          <p:cNvSpPr>
            <a:spLocks noChangeShapeType="1"/>
          </p:cNvSpPr>
          <p:nvPr/>
        </p:nvSpPr>
        <p:spPr bwMode="auto">
          <a:xfrm>
            <a:off x="2760770" y="3462536"/>
            <a:ext cx="4878895"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0986" name="Text Box 26"/>
          <p:cNvSpPr txBox="1">
            <a:spLocks noChangeArrowheads="1"/>
          </p:cNvSpPr>
          <p:nvPr/>
        </p:nvSpPr>
        <p:spPr bwMode="auto">
          <a:xfrm>
            <a:off x="2773806" y="2956474"/>
            <a:ext cx="16164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400" dirty="0" smtClean="0"/>
              <a:t>Desarrollo</a:t>
            </a:r>
            <a:endParaRPr lang="en-US" sz="2400" dirty="0"/>
          </a:p>
        </p:txBody>
      </p:sp>
      <p:sp>
        <p:nvSpPr>
          <p:cNvPr id="40987" name="Text Box 27"/>
          <p:cNvSpPr txBox="1">
            <a:spLocks noChangeArrowheads="1"/>
          </p:cNvSpPr>
          <p:nvPr/>
        </p:nvSpPr>
        <p:spPr bwMode="gray">
          <a:xfrm>
            <a:off x="2115817" y="2978433"/>
            <a:ext cx="3597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400" b="1" dirty="0">
                <a:solidFill>
                  <a:schemeClr val="bg1"/>
                </a:solidFill>
              </a:rPr>
              <a:t>3</a:t>
            </a:r>
          </a:p>
        </p:txBody>
      </p:sp>
      <p:sp>
        <p:nvSpPr>
          <p:cNvPr id="40988" name="Line 28"/>
          <p:cNvSpPr>
            <a:spLocks noChangeShapeType="1"/>
          </p:cNvSpPr>
          <p:nvPr/>
        </p:nvSpPr>
        <p:spPr bwMode="auto">
          <a:xfrm>
            <a:off x="2760770" y="4398640"/>
            <a:ext cx="4878895"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0989" name="Text Box 29"/>
          <p:cNvSpPr txBox="1">
            <a:spLocks noChangeArrowheads="1"/>
          </p:cNvSpPr>
          <p:nvPr/>
        </p:nvSpPr>
        <p:spPr bwMode="auto">
          <a:xfrm>
            <a:off x="2802546" y="3892578"/>
            <a:ext cx="20514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400" dirty="0" smtClean="0"/>
              <a:t>Comparación</a:t>
            </a:r>
            <a:endParaRPr lang="en-US" sz="2400" dirty="0"/>
          </a:p>
        </p:txBody>
      </p:sp>
      <p:sp>
        <p:nvSpPr>
          <p:cNvPr id="40990" name="Text Box 30"/>
          <p:cNvSpPr txBox="1">
            <a:spLocks noChangeArrowheads="1"/>
          </p:cNvSpPr>
          <p:nvPr/>
        </p:nvSpPr>
        <p:spPr bwMode="gray">
          <a:xfrm>
            <a:off x="2115817" y="3914537"/>
            <a:ext cx="3597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400" b="1" dirty="0">
                <a:solidFill>
                  <a:schemeClr val="bg1"/>
                </a:solidFill>
              </a:rPr>
              <a:t>4</a:t>
            </a:r>
          </a:p>
        </p:txBody>
      </p:sp>
      <p:pic>
        <p:nvPicPr>
          <p:cNvPr id="33"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9665"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40992"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 17"/>
          <p:cNvGrpSpPr>
            <a:grpSpLocks/>
          </p:cNvGrpSpPr>
          <p:nvPr/>
        </p:nvGrpSpPr>
        <p:grpSpPr bwMode="auto">
          <a:xfrm>
            <a:off x="1886866" y="4692524"/>
            <a:ext cx="774428" cy="625774"/>
            <a:chOff x="1110" y="2656"/>
            <a:chExt cx="1549" cy="1351"/>
          </a:xfrm>
        </p:grpSpPr>
        <p:sp>
          <p:nvSpPr>
            <p:cNvPr id="36"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8"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39" name="Line 25"/>
          <p:cNvSpPr>
            <a:spLocks noChangeShapeType="1"/>
          </p:cNvSpPr>
          <p:nvPr/>
        </p:nvSpPr>
        <p:spPr bwMode="auto">
          <a:xfrm>
            <a:off x="2767666" y="5262736"/>
            <a:ext cx="4878895"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0" name="Text Box 26"/>
          <p:cNvSpPr txBox="1">
            <a:spLocks noChangeArrowheads="1"/>
          </p:cNvSpPr>
          <p:nvPr/>
        </p:nvSpPr>
        <p:spPr bwMode="auto">
          <a:xfrm>
            <a:off x="2769075" y="4756674"/>
            <a:ext cx="14404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400" dirty="0" smtClean="0"/>
              <a:t>Prototipo</a:t>
            </a:r>
            <a:endParaRPr lang="en-US" sz="2400" dirty="0"/>
          </a:p>
        </p:txBody>
      </p:sp>
      <p:sp>
        <p:nvSpPr>
          <p:cNvPr id="41" name="Text Box 27"/>
          <p:cNvSpPr txBox="1">
            <a:spLocks noChangeArrowheads="1"/>
          </p:cNvSpPr>
          <p:nvPr/>
        </p:nvSpPr>
        <p:spPr bwMode="gray">
          <a:xfrm>
            <a:off x="2121771" y="4778899"/>
            <a:ext cx="3619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400" b="1" dirty="0" smtClean="0">
                <a:solidFill>
                  <a:schemeClr val="bg1"/>
                </a:solidFill>
              </a:rPr>
              <a:t>5</a:t>
            </a:r>
            <a:endParaRPr lang="en-US" sz="2400" b="1" dirty="0">
              <a:solidFill>
                <a:schemeClr val="bg1"/>
              </a:solidFill>
            </a:endParaRPr>
          </a:p>
        </p:txBody>
      </p:sp>
      <p:grpSp>
        <p:nvGrpSpPr>
          <p:cNvPr id="42" name="Group 7"/>
          <p:cNvGrpSpPr>
            <a:grpSpLocks/>
          </p:cNvGrpSpPr>
          <p:nvPr/>
        </p:nvGrpSpPr>
        <p:grpSpPr bwMode="auto">
          <a:xfrm>
            <a:off x="1886866" y="5484612"/>
            <a:ext cx="774428" cy="625774"/>
            <a:chOff x="3174" y="2656"/>
            <a:chExt cx="1549" cy="1351"/>
          </a:xfrm>
        </p:grpSpPr>
        <p:sp>
          <p:nvSpPr>
            <p:cNvPr id="43"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4"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46" name="Line 14"/>
          <p:cNvSpPr>
            <a:spLocks noChangeShapeType="1"/>
          </p:cNvSpPr>
          <p:nvPr/>
        </p:nvSpPr>
        <p:spPr bwMode="auto">
          <a:xfrm>
            <a:off x="2767666" y="6054824"/>
            <a:ext cx="4878895"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7" name="Text Box 15"/>
          <p:cNvSpPr txBox="1">
            <a:spLocks noChangeArrowheads="1"/>
          </p:cNvSpPr>
          <p:nvPr/>
        </p:nvSpPr>
        <p:spPr bwMode="auto">
          <a:xfrm>
            <a:off x="2810626" y="5548762"/>
            <a:ext cx="47857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200" dirty="0" smtClean="0"/>
              <a:t>Conclusiones y Recomendaciones</a:t>
            </a:r>
            <a:r>
              <a:rPr lang="en-US" sz="2400" dirty="0" smtClean="0"/>
              <a:t> </a:t>
            </a:r>
            <a:endParaRPr lang="en-US" sz="2400" dirty="0"/>
          </a:p>
        </p:txBody>
      </p:sp>
      <p:sp>
        <p:nvSpPr>
          <p:cNvPr id="48" name="Text Box 16"/>
          <p:cNvSpPr txBox="1">
            <a:spLocks noChangeArrowheads="1"/>
          </p:cNvSpPr>
          <p:nvPr/>
        </p:nvSpPr>
        <p:spPr bwMode="gray">
          <a:xfrm>
            <a:off x="2121771" y="5570987"/>
            <a:ext cx="3619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400" b="1" dirty="0" smtClean="0">
                <a:solidFill>
                  <a:schemeClr val="bg1"/>
                </a:solidFill>
              </a:rPr>
              <a:t>6</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043608" y="464852"/>
            <a:ext cx="4114800" cy="487363"/>
          </a:xfrm>
        </p:spPr>
        <p:txBody>
          <a:bodyPr/>
          <a:lstStyle/>
          <a:p>
            <a:r>
              <a:rPr lang="en-US" dirty="0" smtClean="0"/>
              <a:t>Componentes</a:t>
            </a:r>
            <a:endParaRPr lang="en-US" dirty="0"/>
          </a:p>
        </p:txBody>
      </p:sp>
      <p:pic>
        <p:nvPicPr>
          <p:cNvPr id="49"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608"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39" y="1628800"/>
            <a:ext cx="8881067" cy="414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smtClean="0"/>
              <a:t>Componentes</a:t>
            </a:r>
            <a:endParaRPr lang="en-US" dirty="0"/>
          </a:p>
        </p:txBody>
      </p:sp>
      <p:pic>
        <p:nvPicPr>
          <p:cNvPr id="49"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95536" y="1268760"/>
            <a:ext cx="8208912" cy="4708981"/>
          </a:xfrm>
          <a:prstGeom prst="rect">
            <a:avLst/>
          </a:prstGeom>
        </p:spPr>
        <p:txBody>
          <a:bodyPr wrap="square">
            <a:spAutoFit/>
          </a:bodyPr>
          <a:lstStyle/>
          <a:p>
            <a:pPr algn="just"/>
            <a:r>
              <a:rPr lang="es-ES" sz="2000" b="1" dirty="0"/>
              <a:t>Los </a:t>
            </a:r>
            <a:r>
              <a:rPr lang="es-ES" sz="2000" b="1" dirty="0" smtClean="0"/>
              <a:t>componentes</a:t>
            </a:r>
          </a:p>
          <a:p>
            <a:pPr algn="just"/>
            <a:endParaRPr lang="es-ES" sz="2000" b="1" dirty="0" smtClean="0"/>
          </a:p>
          <a:p>
            <a:pPr algn="just"/>
            <a:r>
              <a:rPr lang="es-ES" sz="2000" dirty="0" smtClean="0"/>
              <a:t>Son </a:t>
            </a:r>
            <a:r>
              <a:rPr lang="es-ES" sz="2000" i="1" dirty="0" smtClean="0"/>
              <a:t>widgets</a:t>
            </a:r>
            <a:r>
              <a:rPr lang="es-ES" sz="2000" dirty="0" smtClean="0"/>
              <a:t> en </a:t>
            </a:r>
            <a:r>
              <a:rPr lang="es-ES" sz="2000" dirty="0"/>
              <a:t>el cliente y </a:t>
            </a:r>
            <a:r>
              <a:rPr lang="es-ES" sz="2000" dirty="0" smtClean="0"/>
              <a:t>objetos </a:t>
            </a:r>
            <a:r>
              <a:rPr lang="es-ES" sz="2000" dirty="0"/>
              <a:t>en el servidor</a:t>
            </a:r>
            <a:r>
              <a:rPr lang="es-ES" sz="2000" dirty="0" smtClean="0"/>
              <a:t>.</a:t>
            </a:r>
          </a:p>
          <a:p>
            <a:pPr algn="just"/>
            <a:endParaRPr lang="es-ES" sz="2000" dirty="0"/>
          </a:p>
          <a:p>
            <a:pPr algn="just"/>
            <a:r>
              <a:rPr lang="es-ES" sz="2000" dirty="0" smtClean="0"/>
              <a:t>Implementan </a:t>
            </a:r>
            <a:r>
              <a:rPr lang="es-ES" sz="2000" dirty="0"/>
              <a:t>la interfaz </a:t>
            </a:r>
            <a:r>
              <a:rPr lang="es-ES" sz="2000" dirty="0" smtClean="0"/>
              <a:t>org.zkoss.zk.ui.Component</a:t>
            </a:r>
          </a:p>
          <a:p>
            <a:pPr algn="just"/>
            <a:endParaRPr lang="es-ES" sz="2000" dirty="0"/>
          </a:p>
          <a:p>
            <a:pPr algn="just"/>
            <a:endParaRPr lang="es-ES" sz="2000" b="1" dirty="0" smtClean="0"/>
          </a:p>
          <a:p>
            <a:pPr algn="just"/>
            <a:r>
              <a:rPr lang="es-ES" sz="2000" b="1" dirty="0" smtClean="0"/>
              <a:t>Las </a:t>
            </a:r>
            <a:r>
              <a:rPr lang="es-ES" sz="2000" b="1" dirty="0"/>
              <a:t>Páginas (Pages</a:t>
            </a:r>
            <a:r>
              <a:rPr lang="es-ES" sz="2000" b="1" dirty="0" smtClean="0"/>
              <a:t>)</a:t>
            </a:r>
          </a:p>
          <a:p>
            <a:pPr algn="just"/>
            <a:endParaRPr lang="es-ES" sz="2000" b="1" dirty="0"/>
          </a:p>
          <a:p>
            <a:pPr algn="just"/>
            <a:r>
              <a:rPr lang="es-ES" sz="2000" dirty="0" smtClean="0"/>
              <a:t>Son </a:t>
            </a:r>
            <a:r>
              <a:rPr lang="es-ES" sz="2000" dirty="0"/>
              <a:t>colecciones de componentes</a:t>
            </a:r>
            <a:r>
              <a:rPr lang="es-ES" sz="2000" dirty="0" smtClean="0"/>
              <a:t>.</a:t>
            </a:r>
          </a:p>
          <a:p>
            <a:pPr algn="just"/>
            <a:endParaRPr lang="es-ES" sz="2000" dirty="0"/>
          </a:p>
          <a:p>
            <a:pPr algn="just"/>
            <a:r>
              <a:rPr lang="es-ES" sz="2000" dirty="0" smtClean="0"/>
              <a:t>Se </a:t>
            </a:r>
            <a:r>
              <a:rPr lang="es-ES" sz="2000" dirty="0"/>
              <a:t>crean cuando </a:t>
            </a:r>
            <a:r>
              <a:rPr lang="es-ES" sz="2000" i="1" dirty="0"/>
              <a:t>ZK Loader</a:t>
            </a:r>
            <a:r>
              <a:rPr lang="es-ES" sz="2000" dirty="0"/>
              <a:t> interpreta un fichero ZUML.</a:t>
            </a:r>
          </a:p>
          <a:p>
            <a:pPr algn="just"/>
            <a:endParaRPr lang="es-ES" sz="2000" dirty="0" smtClean="0"/>
          </a:p>
          <a:p>
            <a:pPr algn="just"/>
            <a:r>
              <a:rPr lang="es-ES" sz="2000" dirty="0" smtClean="0"/>
              <a:t>Pueden </a:t>
            </a:r>
            <a:r>
              <a:rPr lang="es-ES" sz="2000" dirty="0"/>
              <a:t>añadirse, quitarse </a:t>
            </a:r>
            <a:r>
              <a:rPr lang="es-ES" sz="2000" dirty="0" smtClean="0"/>
              <a:t>e interactuar </a:t>
            </a:r>
            <a:r>
              <a:rPr lang="es-ES" sz="2000" dirty="0"/>
              <a:t>con otras páginas</a:t>
            </a:r>
            <a:r>
              <a:rPr lang="es-ES" sz="2000" dirty="0" smtClean="0"/>
              <a:t>. Implementan </a:t>
            </a:r>
            <a:r>
              <a:rPr lang="es-ES" sz="2000" dirty="0"/>
              <a:t>la interfaz org.zkoss.zk.ui.Page</a:t>
            </a:r>
          </a:p>
        </p:txBody>
      </p:sp>
    </p:spTree>
    <p:extLst>
      <p:ext uri="{BB962C8B-B14F-4D97-AF65-F5344CB8AC3E}">
        <p14:creationId xmlns:p14="http://schemas.microsoft.com/office/powerpoint/2010/main" val="1061380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smtClean="0"/>
              <a:t>Componentes</a:t>
            </a:r>
            <a:endParaRPr lang="en-US" dirty="0"/>
          </a:p>
        </p:txBody>
      </p:sp>
      <p:pic>
        <p:nvPicPr>
          <p:cNvPr id="49"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95536" y="1586136"/>
            <a:ext cx="8208912" cy="3170099"/>
          </a:xfrm>
          <a:prstGeom prst="rect">
            <a:avLst/>
          </a:prstGeom>
        </p:spPr>
        <p:txBody>
          <a:bodyPr wrap="square">
            <a:spAutoFit/>
          </a:bodyPr>
          <a:lstStyle/>
          <a:p>
            <a:pPr algn="just"/>
            <a:r>
              <a:rPr lang="es-ES" sz="2000" b="1" dirty="0"/>
              <a:t>El Escritorio (Desktop</a:t>
            </a:r>
            <a:r>
              <a:rPr lang="es-ES" sz="2000" b="1" dirty="0" smtClean="0"/>
              <a:t>)</a:t>
            </a:r>
          </a:p>
          <a:p>
            <a:pPr algn="just"/>
            <a:endParaRPr lang="es-ES" sz="2000" b="1" dirty="0"/>
          </a:p>
          <a:p>
            <a:pPr algn="just"/>
            <a:r>
              <a:rPr lang="es-ES" sz="2000" dirty="0" smtClean="0"/>
              <a:t>Es </a:t>
            </a:r>
            <a:r>
              <a:rPr lang="es-ES" sz="2000" dirty="0"/>
              <a:t>una colección de páginas que sirven a una petición de </a:t>
            </a:r>
            <a:r>
              <a:rPr lang="es-ES" sz="2000" dirty="0" smtClean="0"/>
              <a:t>URL</a:t>
            </a:r>
          </a:p>
          <a:p>
            <a:pPr algn="just"/>
            <a:endParaRPr lang="es-ES" sz="2000" dirty="0" smtClean="0"/>
          </a:p>
          <a:p>
            <a:pPr algn="just"/>
            <a:r>
              <a:rPr lang="es-ES" sz="2000" dirty="0" smtClean="0"/>
              <a:t>Es </a:t>
            </a:r>
            <a:r>
              <a:rPr lang="es-ES" sz="2000" dirty="0"/>
              <a:t>decir un escritorio </a:t>
            </a:r>
            <a:r>
              <a:rPr lang="es-ES" sz="2000" dirty="0" smtClean="0"/>
              <a:t>se genera </a:t>
            </a:r>
            <a:r>
              <a:rPr lang="es-ES" sz="2000" dirty="0"/>
              <a:t>a partir de páginas, cuando pedimos una URL determinada</a:t>
            </a:r>
            <a:r>
              <a:rPr lang="es-ES" sz="2000" dirty="0" smtClean="0"/>
              <a:t>.</a:t>
            </a:r>
          </a:p>
          <a:p>
            <a:pPr algn="just"/>
            <a:endParaRPr lang="es-ES" sz="2000" dirty="0"/>
          </a:p>
          <a:p>
            <a:pPr algn="just"/>
            <a:r>
              <a:rPr lang="es-ES" sz="2000" dirty="0" smtClean="0"/>
              <a:t>Las páginas pueden añadirse o eliminarse de forma dinámica.</a:t>
            </a:r>
          </a:p>
          <a:p>
            <a:pPr algn="just"/>
            <a:endParaRPr lang="es-ES" sz="2000" dirty="0"/>
          </a:p>
          <a:p>
            <a:pPr algn="just"/>
            <a:r>
              <a:rPr lang="es-ES" sz="2000" dirty="0" smtClean="0"/>
              <a:t>Implementa org.zkoss.zk.ui.Desktop</a:t>
            </a:r>
            <a:endParaRPr lang="es-ES" sz="2000" dirty="0"/>
          </a:p>
        </p:txBody>
      </p:sp>
    </p:spTree>
    <p:extLst>
      <p:ext uri="{BB962C8B-B14F-4D97-AF65-F5344CB8AC3E}">
        <p14:creationId xmlns:p14="http://schemas.microsoft.com/office/powerpoint/2010/main" val="11081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smtClean="0"/>
              <a:t>Sesiones</a:t>
            </a:r>
            <a:endParaRPr lang="en-US" dirty="0"/>
          </a:p>
        </p:txBody>
      </p:sp>
      <p:pic>
        <p:nvPicPr>
          <p:cNvPr id="49"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95536" y="1412776"/>
            <a:ext cx="8208912" cy="3170099"/>
          </a:xfrm>
          <a:prstGeom prst="rect">
            <a:avLst/>
          </a:prstGeom>
        </p:spPr>
        <p:txBody>
          <a:bodyPr wrap="square">
            <a:spAutoFit/>
          </a:bodyPr>
          <a:lstStyle/>
          <a:p>
            <a:pPr algn="just"/>
            <a:r>
              <a:rPr lang="es-ES" sz="2000" b="1" i="1" dirty="0"/>
              <a:t>El problema</a:t>
            </a:r>
            <a:r>
              <a:rPr lang="es-ES" sz="2000" b="1" i="1" dirty="0" smtClean="0"/>
              <a:t>:</a:t>
            </a:r>
          </a:p>
          <a:p>
            <a:pPr algn="just"/>
            <a:endParaRPr lang="es-ES" sz="2000" b="1" i="1" dirty="0"/>
          </a:p>
          <a:p>
            <a:pPr marL="342900" indent="-342900" algn="just">
              <a:buFont typeface="Arial" pitchFamily="34" charset="0"/>
              <a:buChar char="•"/>
            </a:pPr>
            <a:r>
              <a:rPr lang="es-ES" sz="2000" dirty="0" smtClean="0"/>
              <a:t>IE6 replicaba la sesión en curso. </a:t>
            </a:r>
          </a:p>
          <a:p>
            <a:pPr marL="342900" indent="-342900" algn="just">
              <a:buFont typeface="Arial" pitchFamily="34" charset="0"/>
              <a:buChar char="•"/>
            </a:pPr>
            <a:endParaRPr lang="es-ES" sz="2000" dirty="0" smtClean="0"/>
          </a:p>
          <a:p>
            <a:pPr marL="342900" indent="-342900" algn="just">
              <a:buFont typeface="Arial" pitchFamily="34" charset="0"/>
              <a:buChar char="•"/>
            </a:pPr>
            <a:r>
              <a:rPr lang="es-ES" sz="2000" dirty="0" smtClean="0"/>
              <a:t>Con Mozilla en teníamos sesiones completamente diferentes.</a:t>
            </a:r>
          </a:p>
          <a:p>
            <a:pPr algn="just"/>
            <a:endParaRPr lang="es-ES" sz="2000" dirty="0" smtClean="0"/>
          </a:p>
          <a:p>
            <a:pPr marL="342900" indent="-342900" algn="just">
              <a:buFont typeface="Arial" pitchFamily="34" charset="0"/>
              <a:buChar char="•"/>
            </a:pPr>
            <a:r>
              <a:rPr lang="es-ES" sz="2000" dirty="0" smtClean="0"/>
              <a:t>Inclusión de </a:t>
            </a:r>
            <a:r>
              <a:rPr lang="es-ES" sz="2000" dirty="0" err="1" smtClean="0"/>
              <a:t>tabs</a:t>
            </a:r>
            <a:r>
              <a:rPr lang="es-ES" sz="2000" dirty="0" smtClean="0"/>
              <a:t>.</a:t>
            </a:r>
          </a:p>
          <a:p>
            <a:pPr algn="just"/>
            <a:endParaRPr lang="es-ES" sz="2000" dirty="0" smtClean="0"/>
          </a:p>
          <a:p>
            <a:pPr marL="342900" indent="-342900" algn="just">
              <a:buFont typeface="Arial" pitchFamily="34" charset="0"/>
              <a:buChar char="•"/>
            </a:pPr>
            <a:r>
              <a:rPr lang="es-ES" sz="2000" dirty="0" smtClean="0"/>
              <a:t>Incluso </a:t>
            </a:r>
            <a:r>
              <a:rPr lang="es-ES" sz="2000" dirty="0"/>
              <a:t>navegaciones privadas o de incógnito, con un contexto completamente </a:t>
            </a:r>
            <a:r>
              <a:rPr lang="es-ES" sz="2000" dirty="0" smtClean="0"/>
              <a:t>aislado del </a:t>
            </a:r>
            <a:r>
              <a:rPr lang="es-ES" sz="2000" dirty="0"/>
              <a:t>resto.</a:t>
            </a:r>
          </a:p>
        </p:txBody>
      </p:sp>
    </p:spTree>
    <p:extLst>
      <p:ext uri="{BB962C8B-B14F-4D97-AF65-F5344CB8AC3E}">
        <p14:creationId xmlns:p14="http://schemas.microsoft.com/office/powerpoint/2010/main" val="2501918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smtClean="0"/>
              <a:t>Sesiones, soluciones</a:t>
            </a:r>
            <a:endParaRPr lang="en-US" dirty="0"/>
          </a:p>
        </p:txBody>
      </p:sp>
      <p:pic>
        <p:nvPicPr>
          <p:cNvPr id="49"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351801"/>
            <a:ext cx="8128176"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895224" y="3789040"/>
            <a:ext cx="7245102" cy="1015663"/>
          </a:xfrm>
          <a:prstGeom prst="rect">
            <a:avLst/>
          </a:prstGeom>
        </p:spPr>
        <p:txBody>
          <a:bodyPr wrap="square">
            <a:spAutoFit/>
          </a:bodyPr>
          <a:lstStyle/>
          <a:p>
            <a:r>
              <a:rPr lang="es-ES" sz="2000" dirty="0"/>
              <a:t>Esto supone un problema en el desarrollo del UI y el manejo de sesiones, puesto que no </a:t>
            </a:r>
            <a:r>
              <a:rPr lang="es-ES" sz="2000" dirty="0" smtClean="0"/>
              <a:t>sabemos qué </a:t>
            </a:r>
            <a:r>
              <a:rPr lang="es-ES" sz="2000" dirty="0"/>
              <a:t>está haciendo </a:t>
            </a:r>
            <a:r>
              <a:rPr lang="es-ES" sz="2000" dirty="0" smtClean="0"/>
              <a:t>el usuario.</a:t>
            </a:r>
            <a:endParaRPr lang="es-ES" sz="2000" dirty="0"/>
          </a:p>
        </p:txBody>
      </p:sp>
    </p:spTree>
    <p:extLst>
      <p:ext uri="{BB962C8B-B14F-4D97-AF65-F5344CB8AC3E}">
        <p14:creationId xmlns:p14="http://schemas.microsoft.com/office/powerpoint/2010/main" val="3545421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187624" y="569391"/>
            <a:ext cx="4114800" cy="487363"/>
          </a:xfrm>
        </p:spPr>
        <p:txBody>
          <a:bodyPr/>
          <a:lstStyle/>
          <a:p>
            <a:r>
              <a:rPr lang="en-US" dirty="0" smtClean="0"/>
              <a:t>Ámbitos</a:t>
            </a:r>
            <a:r>
              <a:rPr lang="en-US" sz="2400" dirty="0" smtClean="0"/>
              <a:t/>
            </a:r>
            <a:br>
              <a:rPr lang="en-US" sz="2400" dirty="0" smtClean="0"/>
            </a:br>
            <a:endParaRPr lang="en-US" sz="2400" dirty="0"/>
          </a:p>
        </p:txBody>
      </p:sp>
      <p:pic>
        <p:nvPicPr>
          <p:cNvPr id="49"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51520" y="1412776"/>
            <a:ext cx="8712968" cy="3693319"/>
          </a:xfrm>
          <a:prstGeom prst="rect">
            <a:avLst/>
          </a:prstGeom>
        </p:spPr>
        <p:txBody>
          <a:bodyPr wrap="square">
            <a:spAutoFit/>
          </a:bodyPr>
          <a:lstStyle/>
          <a:p>
            <a:r>
              <a:rPr lang="es-ES" sz="2400" dirty="0" smtClean="0"/>
              <a:t>Ámbitos </a:t>
            </a:r>
            <a:r>
              <a:rPr lang="es-ES" sz="2400" dirty="0"/>
              <a:t>en los que manejar la información</a:t>
            </a:r>
            <a:r>
              <a:rPr lang="es-ES" sz="2400" dirty="0" smtClean="0"/>
              <a:t>:</a:t>
            </a:r>
          </a:p>
          <a:p>
            <a:endParaRPr lang="es-ES" sz="2400" dirty="0"/>
          </a:p>
          <a:p>
            <a:r>
              <a:rPr lang="es-ES" sz="2400" dirty="0"/>
              <a:t>· Scope a nivel de </a:t>
            </a:r>
            <a:r>
              <a:rPr lang="es-ES" sz="2400" dirty="0" smtClean="0"/>
              <a:t>aplicación</a:t>
            </a:r>
          </a:p>
          <a:p>
            <a:endParaRPr lang="es-ES" sz="2400" dirty="0"/>
          </a:p>
          <a:p>
            <a:r>
              <a:rPr lang="es-ES" sz="2400" dirty="0"/>
              <a:t>· Scope a nivel de escritorio</a:t>
            </a:r>
          </a:p>
          <a:p>
            <a:endParaRPr lang="es-ES" sz="2400" dirty="0" smtClean="0"/>
          </a:p>
          <a:p>
            <a:r>
              <a:rPr lang="es-ES" sz="2400" dirty="0" smtClean="0"/>
              <a:t>· </a:t>
            </a:r>
            <a:r>
              <a:rPr lang="es-ES" sz="2400" dirty="0"/>
              <a:t>Scope a nivel de página</a:t>
            </a:r>
          </a:p>
          <a:p>
            <a:endParaRPr lang="es-ES" sz="2400" dirty="0" smtClean="0"/>
          </a:p>
          <a:p>
            <a:r>
              <a:rPr lang="es-ES" sz="2400" dirty="0" smtClean="0"/>
              <a:t>· </a:t>
            </a:r>
            <a:r>
              <a:rPr lang="es-ES" sz="2400" dirty="0"/>
              <a:t>Scope a nivel de </a:t>
            </a:r>
            <a:r>
              <a:rPr lang="es-ES" sz="2400" dirty="0" smtClean="0"/>
              <a:t>componente</a:t>
            </a:r>
          </a:p>
          <a:p>
            <a:endParaRPr lang="es-ES" dirty="0"/>
          </a:p>
        </p:txBody>
      </p:sp>
    </p:spTree>
    <p:extLst>
      <p:ext uri="{BB962C8B-B14F-4D97-AF65-F5344CB8AC3E}">
        <p14:creationId xmlns:p14="http://schemas.microsoft.com/office/powerpoint/2010/main" val="1676245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s-ES" dirty="0" smtClean="0">
                <a:solidFill>
                  <a:schemeClr val="tx1"/>
                </a:solidFill>
              </a:rPr>
              <a:t>Comunicación</a:t>
            </a:r>
            <a:endParaRPr lang="en-US" dirty="0"/>
          </a:p>
        </p:txBody>
      </p:sp>
      <p:pic>
        <p:nvPicPr>
          <p:cNvPr id="11"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79512" y="1340768"/>
            <a:ext cx="8784976" cy="3447098"/>
          </a:xfrm>
          <a:prstGeom prst="rect">
            <a:avLst/>
          </a:prstGeom>
        </p:spPr>
        <p:txBody>
          <a:bodyPr wrap="square">
            <a:spAutoFit/>
          </a:bodyPr>
          <a:lstStyle/>
          <a:p>
            <a:pPr marL="285750" indent="-285750">
              <a:buFont typeface="Arial" pitchFamily="34" charset="0"/>
              <a:buChar char="•"/>
            </a:pPr>
            <a:r>
              <a:rPr lang="es-ES" sz="2000" dirty="0"/>
              <a:t>C</a:t>
            </a:r>
            <a:r>
              <a:rPr lang="es-ES" sz="2000" dirty="0" smtClean="0"/>
              <a:t>apaz </a:t>
            </a:r>
            <a:r>
              <a:rPr lang="es-ES" sz="2000" dirty="0"/>
              <a:t>de comunicarse entre </a:t>
            </a:r>
            <a:r>
              <a:rPr lang="es-ES" sz="2000" dirty="0" smtClean="0"/>
              <a:t>páginas estén </a:t>
            </a:r>
            <a:r>
              <a:rPr lang="es-ES" sz="2000" dirty="0"/>
              <a:t>o no en el mismo desktop (url)</a:t>
            </a:r>
          </a:p>
          <a:p>
            <a:endParaRPr lang="es-ES" sz="2000" dirty="0" smtClean="0"/>
          </a:p>
          <a:p>
            <a:endParaRPr lang="es-ES" sz="2000" dirty="0"/>
          </a:p>
          <a:p>
            <a:pPr marL="285750" indent="-285750">
              <a:buFont typeface="Arial" pitchFamily="34" charset="0"/>
              <a:buChar char="•"/>
            </a:pPr>
            <a:r>
              <a:rPr lang="es-ES" sz="2000" dirty="0"/>
              <a:t>C</a:t>
            </a:r>
            <a:r>
              <a:rPr lang="es-ES" sz="2000" dirty="0" smtClean="0"/>
              <a:t>apaz </a:t>
            </a:r>
            <a:r>
              <a:rPr lang="es-ES" sz="2000" dirty="0"/>
              <a:t>de comunicarse entre </a:t>
            </a:r>
            <a:r>
              <a:rPr lang="es-ES" sz="2000" dirty="0" smtClean="0"/>
              <a:t>Desktops estén </a:t>
            </a:r>
            <a:r>
              <a:rPr lang="es-ES" sz="2000" dirty="0"/>
              <a:t>o no en la misma aplicación.</a:t>
            </a:r>
          </a:p>
          <a:p>
            <a:endParaRPr lang="es-ES" sz="2000" dirty="0" smtClean="0"/>
          </a:p>
          <a:p>
            <a:endParaRPr lang="es-ES" sz="2000" dirty="0"/>
          </a:p>
          <a:p>
            <a:pPr marL="285750" indent="-285750">
              <a:buFont typeface="Arial" pitchFamily="34" charset="0"/>
              <a:buChar char="•"/>
            </a:pPr>
            <a:r>
              <a:rPr lang="es-ES" sz="2000" dirty="0" smtClean="0"/>
              <a:t>Capaz </a:t>
            </a:r>
            <a:r>
              <a:rPr lang="es-ES" sz="2000" dirty="0"/>
              <a:t>de comunicarse entre </a:t>
            </a:r>
            <a:r>
              <a:rPr lang="es-ES" sz="2000" dirty="0" smtClean="0"/>
              <a:t>aplicaciones. Dentro </a:t>
            </a:r>
            <a:r>
              <a:rPr lang="es-ES" sz="2000" dirty="0"/>
              <a:t>de un Ear pueden haber varios War o aplicaciones diferentes</a:t>
            </a:r>
            <a:r>
              <a:rPr lang="es-ES" sz="2000" dirty="0" smtClean="0"/>
              <a:t>.</a:t>
            </a:r>
          </a:p>
          <a:p>
            <a:endParaRPr lang="es-E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smtClean="0"/>
              <a:t>Dirigido por eventos</a:t>
            </a:r>
            <a:endParaRPr lang="en-US" dirty="0"/>
          </a:p>
        </p:txBody>
      </p:sp>
      <p:pic>
        <p:nvPicPr>
          <p:cNvPr id="37"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31"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599" y="1268760"/>
            <a:ext cx="7597181" cy="4627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smtClean="0"/>
              <a:t>Ejemplo</a:t>
            </a:r>
            <a:endParaRPr lang="en-US" dirty="0"/>
          </a:p>
        </p:txBody>
      </p:sp>
      <p:pic>
        <p:nvPicPr>
          <p:cNvPr id="65"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91" name="Picture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340768"/>
            <a:ext cx="6892513" cy="418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06" name="Rectangle 22"/>
          <p:cNvSpPr>
            <a:spLocks noGrp="1" noChangeArrowheads="1"/>
          </p:cNvSpPr>
          <p:nvPr>
            <p:ph type="title"/>
          </p:nvPr>
        </p:nvSpPr>
        <p:spPr>
          <a:noFill/>
          <a:ln/>
        </p:spPr>
        <p:txBody>
          <a:bodyPr/>
          <a:lstStyle/>
          <a:p>
            <a:r>
              <a:rPr lang="en-US" dirty="0" smtClean="0"/>
              <a:t>Rendimiento</a:t>
            </a:r>
            <a:endParaRPr lang="en-US" dirty="0"/>
          </a:p>
        </p:txBody>
      </p:sp>
      <p:pic>
        <p:nvPicPr>
          <p:cNvPr id="24"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69753" y="1556792"/>
            <a:ext cx="8424936" cy="2554545"/>
          </a:xfrm>
          <a:prstGeom prst="rect">
            <a:avLst/>
          </a:prstGeom>
        </p:spPr>
        <p:txBody>
          <a:bodyPr wrap="square">
            <a:spAutoFit/>
          </a:bodyPr>
          <a:lstStyle/>
          <a:p>
            <a:r>
              <a:rPr lang="es-ES" sz="2000" dirty="0" smtClean="0"/>
              <a:t>No es necesario compilar ZK como pasa con JSP</a:t>
            </a:r>
          </a:p>
          <a:p>
            <a:endParaRPr lang="es-ES" sz="2000" dirty="0" smtClean="0"/>
          </a:p>
          <a:p>
            <a:r>
              <a:rPr lang="es-ES" sz="2000" dirty="0" smtClean="0"/>
              <a:t>No es necesario </a:t>
            </a:r>
            <a:r>
              <a:rPr lang="es-ES" sz="2000" dirty="0"/>
              <a:t>compilar el HTML, o en PHP. </a:t>
            </a:r>
            <a:endParaRPr lang="es-ES" sz="2000" dirty="0" smtClean="0"/>
          </a:p>
          <a:p>
            <a:endParaRPr lang="es-ES" sz="2000" dirty="0"/>
          </a:p>
          <a:p>
            <a:pPr marL="285750" indent="-285750">
              <a:buFont typeface="Arial" pitchFamily="34" charset="0"/>
              <a:buChar char="•"/>
            </a:pPr>
            <a:r>
              <a:rPr lang="es-ES" sz="2000" dirty="0" smtClean="0"/>
              <a:t>ZK </a:t>
            </a:r>
            <a:r>
              <a:rPr lang="es-ES" sz="2000" dirty="0"/>
              <a:t>detecta y recarga las páginas </a:t>
            </a:r>
            <a:r>
              <a:rPr lang="es-ES" sz="2000" dirty="0" smtClean="0"/>
              <a:t>modificadas.</a:t>
            </a:r>
          </a:p>
          <a:p>
            <a:pPr marL="285750" indent="-285750">
              <a:buFont typeface="Arial" pitchFamily="34" charset="0"/>
              <a:buChar char="•"/>
            </a:pPr>
            <a:r>
              <a:rPr lang="es-ES" sz="2000" dirty="0" smtClean="0"/>
              <a:t>Convierte estas a un formato intermedio que es procesado muy rápido.</a:t>
            </a:r>
          </a:p>
          <a:p>
            <a:pPr marL="285750" indent="-285750">
              <a:buFont typeface="Arial" pitchFamily="34" charset="0"/>
              <a:buChar char="•"/>
            </a:pPr>
            <a:r>
              <a:rPr lang="es-ES" sz="2000" dirty="0" smtClean="0"/>
              <a:t>Cachea </a:t>
            </a:r>
            <a:r>
              <a:rPr lang="es-ES" sz="2000" dirty="0"/>
              <a:t>este código intermedio garantizando el rendimiento</a:t>
            </a:r>
          </a:p>
        </p:txBody>
      </p:sp>
      <p:pic>
        <p:nvPicPr>
          <p:cNvPr id="8" name="Picture 10" descr="C:\workspace\workspace helios\prjWebProject\WebContent\images\krug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3600" dirty="0"/>
              <a:t>Introducción</a:t>
            </a:r>
            <a:endParaRPr lang="en-US" sz="2000" dirty="0"/>
          </a:p>
        </p:txBody>
      </p:sp>
      <p:sp>
        <p:nvSpPr>
          <p:cNvPr id="43011" name="AutoShape 3"/>
          <p:cNvSpPr>
            <a:spLocks noChangeArrowheads="1"/>
          </p:cNvSpPr>
          <p:nvPr/>
        </p:nvSpPr>
        <p:spPr bwMode="auto">
          <a:xfrm>
            <a:off x="5562600" y="2817813"/>
            <a:ext cx="3113856" cy="3049587"/>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s-ES">
              <a:latin typeface="Verdana" pitchFamily="34" charset="0"/>
            </a:endParaRPr>
          </a:p>
        </p:txBody>
      </p:sp>
      <p:sp>
        <p:nvSpPr>
          <p:cNvPr id="43013" name="AutoShape 5"/>
          <p:cNvSpPr>
            <a:spLocks noChangeArrowheads="1"/>
          </p:cNvSpPr>
          <p:nvPr/>
        </p:nvSpPr>
        <p:spPr bwMode="auto">
          <a:xfrm>
            <a:off x="539552" y="3200400"/>
            <a:ext cx="2889448" cy="2667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s-ES">
              <a:latin typeface="Verdana" pitchFamily="34" charset="0"/>
            </a:endParaRPr>
          </a:p>
        </p:txBody>
      </p:sp>
      <p:sp>
        <p:nvSpPr>
          <p:cNvPr id="43014" name="Text Box 6"/>
          <p:cNvSpPr txBox="1">
            <a:spLocks noChangeArrowheads="1"/>
          </p:cNvSpPr>
          <p:nvPr/>
        </p:nvSpPr>
        <p:spPr bwMode="auto">
          <a:xfrm>
            <a:off x="539551" y="3400425"/>
            <a:ext cx="2843411"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buFont typeface="Arial" pitchFamily="34" charset="0"/>
              <a:buChar char="•"/>
            </a:pPr>
            <a:r>
              <a:rPr lang="en-US" sz="2000" b="1" dirty="0" smtClean="0">
                <a:solidFill>
                  <a:srgbClr val="000000"/>
                </a:solidFill>
              </a:rPr>
              <a:t>Un proyecto libre</a:t>
            </a:r>
          </a:p>
          <a:p>
            <a:pPr marL="342900" indent="-342900" eaLnBrk="0" hangingPunct="0">
              <a:buFont typeface="Arial" pitchFamily="34" charset="0"/>
              <a:buChar char="•"/>
            </a:pPr>
            <a:r>
              <a:rPr lang="en-US" sz="2000" b="1" dirty="0">
                <a:solidFill>
                  <a:srgbClr val="000000"/>
                </a:solidFill>
              </a:rPr>
              <a:t>Construido en Java</a:t>
            </a:r>
          </a:p>
          <a:p>
            <a:pPr marL="285750" indent="-285750" eaLnBrk="0" hangingPunct="0">
              <a:buFont typeface="Arial" pitchFamily="34" charset="0"/>
              <a:buChar char="•"/>
            </a:pPr>
            <a:r>
              <a:rPr lang="en-US" sz="2000" b="1" dirty="0" smtClean="0">
                <a:solidFill>
                  <a:srgbClr val="000000"/>
                </a:solidFill>
              </a:rPr>
              <a:t>Hecho  para  simplificar el desarrollo de aplicaciones  web</a:t>
            </a:r>
          </a:p>
          <a:p>
            <a:pPr marL="285750" indent="-285750" eaLnBrk="0" hangingPunct="0">
              <a:buFont typeface="Arial" pitchFamily="34" charset="0"/>
              <a:buChar char="•"/>
            </a:pPr>
            <a:endParaRPr lang="en-US" sz="1400" dirty="0">
              <a:solidFill>
                <a:srgbClr val="000000"/>
              </a:solidFill>
            </a:endParaRPr>
          </a:p>
        </p:txBody>
      </p:sp>
      <p:sp>
        <p:nvSpPr>
          <p:cNvPr id="43016" name="Freeform 8"/>
          <p:cNvSpPr>
            <a:spLocks/>
          </p:cNvSpPr>
          <p:nvPr/>
        </p:nvSpPr>
        <p:spPr bwMode="gray">
          <a:xfrm>
            <a:off x="3222625" y="31035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s-ES"/>
          </a:p>
        </p:txBody>
      </p:sp>
      <p:sp>
        <p:nvSpPr>
          <p:cNvPr id="43017" name="AutoShape 9"/>
          <p:cNvSpPr>
            <a:spLocks noChangeAspect="1" noChangeArrowheads="1" noTextEdit="1"/>
          </p:cNvSpPr>
          <p:nvPr/>
        </p:nvSpPr>
        <p:spPr bwMode="gray">
          <a:xfrm flipH="1">
            <a:off x="4868863" y="31003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43018" name="Freeform 10"/>
          <p:cNvSpPr>
            <a:spLocks/>
          </p:cNvSpPr>
          <p:nvPr/>
        </p:nvSpPr>
        <p:spPr bwMode="gray">
          <a:xfrm flipH="1">
            <a:off x="4875213" y="3103563"/>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s-ES"/>
          </a:p>
        </p:txBody>
      </p:sp>
      <p:grpSp>
        <p:nvGrpSpPr>
          <p:cNvPr id="43019" name="Group 11"/>
          <p:cNvGrpSpPr>
            <a:grpSpLocks/>
          </p:cNvGrpSpPr>
          <p:nvPr/>
        </p:nvGrpSpPr>
        <p:grpSpPr bwMode="auto">
          <a:xfrm>
            <a:off x="3048000" y="1476375"/>
            <a:ext cx="2998788" cy="1601788"/>
            <a:chOff x="1997" y="1314"/>
            <a:chExt cx="1889" cy="1009"/>
          </a:xfrm>
        </p:grpSpPr>
        <p:grpSp>
          <p:nvGrpSpPr>
            <p:cNvPr id="43020" name="Group 12"/>
            <p:cNvGrpSpPr>
              <a:grpSpLocks/>
            </p:cNvGrpSpPr>
            <p:nvPr/>
          </p:nvGrpSpPr>
          <p:grpSpPr bwMode="auto">
            <a:xfrm>
              <a:off x="1997" y="1404"/>
              <a:ext cx="1889" cy="919"/>
              <a:chOff x="1973" y="1027"/>
              <a:chExt cx="1926" cy="937"/>
            </a:xfrm>
          </p:grpSpPr>
          <p:sp>
            <p:nvSpPr>
              <p:cNvPr id="43021"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22"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43023"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43024"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43025"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43026"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grpSp>
      <p:sp>
        <p:nvSpPr>
          <p:cNvPr id="43027" name="Text Box 19"/>
          <p:cNvSpPr txBox="1">
            <a:spLocks noChangeArrowheads="1"/>
          </p:cNvSpPr>
          <p:nvPr/>
        </p:nvSpPr>
        <p:spPr bwMode="auto">
          <a:xfrm>
            <a:off x="3612339" y="1584980"/>
            <a:ext cx="1827743"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smtClean="0">
                <a:solidFill>
                  <a:srgbClr val="000000"/>
                </a:solidFill>
              </a:rPr>
              <a:t>Framework</a:t>
            </a:r>
            <a:br>
              <a:rPr lang="en-US" sz="2400" b="1" dirty="0" smtClean="0">
                <a:solidFill>
                  <a:srgbClr val="000000"/>
                </a:solidFill>
              </a:rPr>
            </a:br>
            <a:r>
              <a:rPr lang="en-US" sz="2400" b="1" dirty="0" smtClean="0">
                <a:solidFill>
                  <a:srgbClr val="000000"/>
                </a:solidFill>
              </a:rPr>
              <a:t>ZK</a:t>
            </a:r>
            <a:endParaRPr lang="en-US" sz="2400" b="1" dirty="0">
              <a:solidFill>
                <a:srgbClr val="000000"/>
              </a:solidFill>
            </a:endParaRPr>
          </a:p>
          <a:p>
            <a:pPr algn="ctr" eaLnBrk="0" hangingPunct="0"/>
            <a:endParaRPr lang="en-US" sz="1400" dirty="0">
              <a:solidFill>
                <a:srgbClr val="000000"/>
              </a:solidFill>
            </a:endParaRPr>
          </a:p>
        </p:txBody>
      </p:sp>
      <p:sp>
        <p:nvSpPr>
          <p:cNvPr id="2" name="1 CuadroTexto"/>
          <p:cNvSpPr txBox="1"/>
          <p:nvPr/>
        </p:nvSpPr>
        <p:spPr>
          <a:xfrm>
            <a:off x="3674269" y="3539609"/>
            <a:ext cx="674290" cy="369332"/>
          </a:xfrm>
          <a:prstGeom prst="rect">
            <a:avLst/>
          </a:prstGeom>
          <a:noFill/>
        </p:spPr>
        <p:txBody>
          <a:bodyPr wrap="square" rtlCol="0">
            <a:spAutoFit/>
          </a:bodyPr>
          <a:lstStyle/>
          <a:p>
            <a:r>
              <a:rPr lang="es-ES" b="1" dirty="0" smtClean="0"/>
              <a:t>es</a:t>
            </a:r>
            <a:endParaRPr lang="es-ES" b="1" dirty="0"/>
          </a:p>
        </p:txBody>
      </p:sp>
      <p:sp>
        <p:nvSpPr>
          <p:cNvPr id="21" name="20 CuadroTexto"/>
          <p:cNvSpPr txBox="1"/>
          <p:nvPr/>
        </p:nvSpPr>
        <p:spPr>
          <a:xfrm>
            <a:off x="4348559" y="3537732"/>
            <a:ext cx="1091523" cy="369332"/>
          </a:xfrm>
          <a:prstGeom prst="rect">
            <a:avLst/>
          </a:prstGeom>
          <a:noFill/>
        </p:spPr>
        <p:txBody>
          <a:bodyPr wrap="square" rtlCol="0">
            <a:spAutoFit/>
          </a:bodyPr>
          <a:lstStyle/>
          <a:p>
            <a:r>
              <a:rPr lang="es-ES" b="1" dirty="0" smtClean="0"/>
              <a:t>lo usan</a:t>
            </a:r>
            <a:endParaRPr lang="es-ES" b="1" dirty="0"/>
          </a:p>
        </p:txBody>
      </p:sp>
      <p:pic>
        <p:nvPicPr>
          <p:cNvPr id="22"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1003" t="51802" r="59838" b="31095"/>
          <a:stretch/>
        </p:blipFill>
        <p:spPr bwMode="auto">
          <a:xfrm>
            <a:off x="5873751" y="2875983"/>
            <a:ext cx="2393078" cy="120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0887" t="52030" r="38640" b="28115"/>
          <a:stretch/>
        </p:blipFill>
        <p:spPr bwMode="auto">
          <a:xfrm>
            <a:off x="5923797" y="4149080"/>
            <a:ext cx="2391462" cy="1303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72181" t="64472" r="18533" b="30972"/>
          <a:stretch/>
        </p:blipFill>
        <p:spPr bwMode="auto">
          <a:xfrm>
            <a:off x="5981915" y="5456139"/>
            <a:ext cx="1159746" cy="31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62070" t="52484" r="30260" b="42960"/>
          <a:stretch/>
        </p:blipFill>
        <p:spPr bwMode="auto">
          <a:xfrm>
            <a:off x="7214457" y="5485330"/>
            <a:ext cx="957943" cy="31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0" descr="C:\workspace\workspace helios\prjWebProject\WebContent\images\krug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9665" y="6381328"/>
            <a:ext cx="864096" cy="42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29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Rendimiento</a:t>
            </a:r>
            <a:endParaRPr lang="es-ES" dirty="0"/>
          </a:p>
        </p:txBody>
      </p:sp>
      <p:pic>
        <p:nvPicPr>
          <p:cNvPr id="4"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063" y="1556792"/>
            <a:ext cx="6119096" cy="372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descr="C:\workspace\workspace helios\prjWebProject\WebContent\images\krug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330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06" name="Rectangle 22"/>
          <p:cNvSpPr>
            <a:spLocks noGrp="1" noChangeArrowheads="1"/>
          </p:cNvSpPr>
          <p:nvPr>
            <p:ph type="title"/>
          </p:nvPr>
        </p:nvSpPr>
        <p:spPr>
          <a:xfrm>
            <a:off x="1187624" y="458045"/>
            <a:ext cx="4114800" cy="487363"/>
          </a:xfrm>
          <a:noFill/>
          <a:ln/>
        </p:spPr>
        <p:txBody>
          <a:bodyPr/>
          <a:lstStyle/>
          <a:p>
            <a:r>
              <a:rPr lang="en-US" sz="2800" dirty="0" smtClean="0"/>
              <a:t>Descargas y licencias</a:t>
            </a:r>
            <a:endParaRPr lang="en-US" dirty="0"/>
          </a:p>
        </p:txBody>
      </p:sp>
      <p:pic>
        <p:nvPicPr>
          <p:cNvPr id="24"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23528" y="1052736"/>
            <a:ext cx="8820472" cy="2246769"/>
          </a:xfrm>
          <a:prstGeom prst="rect">
            <a:avLst/>
          </a:prstGeom>
        </p:spPr>
        <p:txBody>
          <a:bodyPr wrap="square">
            <a:spAutoFit/>
          </a:bodyPr>
          <a:lstStyle/>
          <a:p>
            <a:pPr marL="285750" indent="-285750">
              <a:buFont typeface="Arial" pitchFamily="34" charset="0"/>
              <a:buChar char="•"/>
            </a:pPr>
            <a:r>
              <a:rPr lang="es-ES" sz="2000" dirty="0" smtClean="0"/>
              <a:t>ZK 5</a:t>
            </a:r>
          </a:p>
          <a:p>
            <a:pPr marL="285750" indent="-285750">
              <a:buFont typeface="Arial" pitchFamily="34" charset="0"/>
              <a:buChar char="•"/>
            </a:pPr>
            <a:endParaRPr lang="es-ES" sz="2000" dirty="0"/>
          </a:p>
          <a:p>
            <a:pPr lvl="1"/>
            <a:r>
              <a:rPr lang="fr-FR" sz="2000" b="1" dirty="0"/>
              <a:t>CE/SE - Community Edition/Standard Edition </a:t>
            </a:r>
            <a:r>
              <a:rPr lang="fr-FR" sz="2000" b="1" dirty="0" smtClean="0"/>
              <a:t>LGPL</a:t>
            </a:r>
          </a:p>
          <a:p>
            <a:pPr lvl="1"/>
            <a:endParaRPr lang="fr-FR" sz="2000" b="1" dirty="0"/>
          </a:p>
          <a:p>
            <a:pPr lvl="1"/>
            <a:r>
              <a:rPr lang="es-ES" sz="2000" dirty="0"/>
              <a:t>PE - Professional Edition ZOL o Commercial</a:t>
            </a:r>
          </a:p>
          <a:p>
            <a:pPr lvl="1"/>
            <a:endParaRPr lang="es-ES" sz="2000" dirty="0" smtClean="0"/>
          </a:p>
          <a:p>
            <a:pPr lvl="1"/>
            <a:r>
              <a:rPr lang="es-ES" sz="2000" dirty="0" smtClean="0"/>
              <a:t>EE </a:t>
            </a:r>
            <a:r>
              <a:rPr lang="es-ES" sz="2000" dirty="0"/>
              <a:t>- Enterprise Edition ZOL o </a:t>
            </a:r>
            <a:r>
              <a:rPr lang="es-ES" sz="2000" dirty="0" smtClean="0"/>
              <a:t>Commercial</a:t>
            </a:r>
          </a:p>
        </p:txBody>
      </p:sp>
      <p:sp>
        <p:nvSpPr>
          <p:cNvPr id="5" name="4 Rectángulo"/>
          <p:cNvSpPr/>
          <p:nvPr/>
        </p:nvSpPr>
        <p:spPr>
          <a:xfrm>
            <a:off x="323528" y="3573015"/>
            <a:ext cx="9036496" cy="2246769"/>
          </a:xfrm>
          <a:prstGeom prst="rect">
            <a:avLst/>
          </a:prstGeom>
        </p:spPr>
        <p:txBody>
          <a:bodyPr wrap="square">
            <a:spAutoFit/>
          </a:bodyPr>
          <a:lstStyle/>
          <a:p>
            <a:pPr lvl="1"/>
            <a:r>
              <a:rPr lang="es-ES" sz="2000" dirty="0" smtClean="0"/>
              <a:t>GPL – Libre siempre y cuando se utilice en aplicaciones sin ánimo de lucro.</a:t>
            </a:r>
          </a:p>
          <a:p>
            <a:pPr lvl="1"/>
            <a:endParaRPr lang="es-ES" sz="2000" dirty="0" smtClean="0"/>
          </a:p>
          <a:p>
            <a:pPr lvl="1"/>
            <a:r>
              <a:rPr lang="es-ES" sz="2000" dirty="0" smtClean="0"/>
              <a:t>LGPL – Libre aunque se utilice con aplicaciones con ánimo de lucro</a:t>
            </a:r>
          </a:p>
          <a:p>
            <a:pPr lvl="1"/>
            <a:endParaRPr lang="es-ES" sz="2000" dirty="0" smtClean="0"/>
          </a:p>
          <a:p>
            <a:pPr lvl="1"/>
            <a:r>
              <a:rPr lang="es-ES" sz="2000" dirty="0" smtClean="0"/>
              <a:t>ZOL – OpenSource, si el proyecto es sin ánimo de lucro como GPL. Puede accederse a la licencia completa de ZK</a:t>
            </a:r>
            <a:endParaRPr lang="es-ES" sz="2000" dirty="0"/>
          </a:p>
        </p:txBody>
      </p:sp>
      <p:pic>
        <p:nvPicPr>
          <p:cNvPr id="7" name="Picture 10" descr="C:\workspace\workspace helios\prjWebProject\WebContent\images\krug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11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smtClean="0"/>
              <a:t>ZK vs. JSF</a:t>
            </a:r>
            <a:endParaRPr lang="en-US" dirty="0"/>
          </a:p>
        </p:txBody>
      </p:sp>
      <p:pic>
        <p:nvPicPr>
          <p:cNvPr id="36"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512708" y="2348880"/>
            <a:ext cx="7596336" cy="1015663"/>
          </a:xfrm>
          <a:prstGeom prst="rect">
            <a:avLst/>
          </a:prstGeom>
          <a:noFill/>
        </p:spPr>
        <p:txBody>
          <a:bodyPr wrap="square" rtlCol="0">
            <a:spAutoFit/>
          </a:bodyPr>
          <a:lstStyle/>
          <a:p>
            <a:pPr algn="just"/>
            <a:r>
              <a:rPr lang="es-ES" sz="2000" b="1" i="1" dirty="0" smtClean="0"/>
              <a:t>Ambos frameworks implementan la tecnología Ajax de forma transparente,  sin embargo sus componentes pueden comportarse de manera distinta.</a:t>
            </a:r>
            <a:endParaRPr lang="es-ES" sz="2000" b="1"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mtClean="0"/>
              <a:t>ZK vs. </a:t>
            </a:r>
            <a:r>
              <a:rPr lang="en-US" dirty="0" smtClean="0"/>
              <a:t>JSF</a:t>
            </a:r>
            <a:endParaRPr lang="en-US" dirty="0"/>
          </a:p>
        </p:txBody>
      </p:sp>
      <p:pic>
        <p:nvPicPr>
          <p:cNvPr id="36"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37 Imagen"/>
          <p:cNvPicPr/>
          <p:nvPr/>
        </p:nvPicPr>
        <p:blipFill rotWithShape="1">
          <a:blip r:embed="rId4" cstate="print">
            <a:extLst>
              <a:ext uri="{BEBA8EAE-BF5A-486C-A8C5-ECC9F3942E4B}">
                <a14:imgProps xmlns:a14="http://schemas.microsoft.com/office/drawing/2010/main">
                  <a14:imgLayer r:embed="rId5">
                    <a14:imgEffect>
                      <a14:brightnessContrast bright="-4000" contrast="27000"/>
                    </a14:imgEffect>
                  </a14:imgLayer>
                </a14:imgProps>
              </a:ext>
            </a:extLst>
          </a:blip>
          <a:srcRect l="37307" t="44860" r="29590" b="24922"/>
          <a:stretch/>
        </p:blipFill>
        <p:spPr bwMode="auto">
          <a:xfrm>
            <a:off x="1200448" y="2132856"/>
            <a:ext cx="6736678" cy="3744416"/>
          </a:xfrm>
          <a:prstGeom prst="rect">
            <a:avLst/>
          </a:prstGeom>
          <a:ln>
            <a:noFill/>
          </a:ln>
          <a:extLst>
            <a:ext uri="{53640926-AAD7-44D8-BBD7-CCE9431645EC}">
              <a14:shadowObscured xmlns:a14="http://schemas.microsoft.com/office/drawing/2010/main"/>
            </a:ext>
          </a:extLst>
        </p:spPr>
      </p:pic>
      <p:sp>
        <p:nvSpPr>
          <p:cNvPr id="3" name="2 CuadroTexto"/>
          <p:cNvSpPr txBox="1"/>
          <p:nvPr/>
        </p:nvSpPr>
        <p:spPr>
          <a:xfrm>
            <a:off x="539552" y="1268760"/>
            <a:ext cx="3291286" cy="400110"/>
          </a:xfrm>
          <a:prstGeom prst="rect">
            <a:avLst/>
          </a:prstGeom>
          <a:noFill/>
        </p:spPr>
        <p:txBody>
          <a:bodyPr wrap="none" rtlCol="0">
            <a:spAutoFit/>
          </a:bodyPr>
          <a:lstStyle/>
          <a:p>
            <a:r>
              <a:rPr lang="es-ES" sz="2000" dirty="0" smtClean="0"/>
              <a:t>Fases de una petición JSF:</a:t>
            </a:r>
            <a:endParaRPr lang="es-ES" sz="2000" dirty="0"/>
          </a:p>
        </p:txBody>
      </p:sp>
    </p:spTree>
    <p:extLst>
      <p:ext uri="{BB962C8B-B14F-4D97-AF65-F5344CB8AC3E}">
        <p14:creationId xmlns:p14="http://schemas.microsoft.com/office/powerpoint/2010/main" val="127515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mtClean="0"/>
              <a:t>ZK vs. </a:t>
            </a:r>
            <a:r>
              <a:rPr lang="en-US" dirty="0" smtClean="0"/>
              <a:t>JSF</a:t>
            </a:r>
            <a:endParaRPr lang="en-US" dirty="0"/>
          </a:p>
        </p:txBody>
      </p:sp>
      <p:pic>
        <p:nvPicPr>
          <p:cNvPr id="36"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83567" y="1300118"/>
            <a:ext cx="3163045" cy="400110"/>
          </a:xfrm>
          <a:prstGeom prst="rect">
            <a:avLst/>
          </a:prstGeom>
          <a:noFill/>
        </p:spPr>
        <p:txBody>
          <a:bodyPr wrap="none" rtlCol="0">
            <a:spAutoFit/>
          </a:bodyPr>
          <a:lstStyle/>
          <a:p>
            <a:r>
              <a:rPr lang="es-ES" sz="2000" dirty="0" smtClean="0"/>
              <a:t>Fases de una petición ZK:</a:t>
            </a:r>
            <a:endParaRPr lang="es-ES" sz="2000" dirty="0"/>
          </a:p>
        </p:txBody>
      </p:sp>
      <p:pic>
        <p:nvPicPr>
          <p:cNvPr id="8" name="7 Imagen"/>
          <p:cNvPicPr/>
          <p:nvPr/>
        </p:nvPicPr>
        <p:blipFill>
          <a:blip r:embed="rId4" cstate="print">
            <a:extLst>
              <a:ext uri="{BEBA8EAE-BF5A-486C-A8C5-ECC9F3942E4B}">
                <a14:imgProps xmlns:a14="http://schemas.microsoft.com/office/drawing/2010/main">
                  <a14:imgLayer r:embed="rId5">
                    <a14:imgEffect>
                      <a14:brightnessContrast bright="-1000" contrast="36000"/>
                    </a14:imgEffect>
                  </a14:imgLayer>
                </a14:imgProps>
              </a:ext>
              <a:ext uri="{28A0092B-C50C-407E-A947-70E740481C1C}">
                <a14:useLocalDpi xmlns:a14="http://schemas.microsoft.com/office/drawing/2010/main" val="0"/>
              </a:ext>
            </a:extLst>
          </a:blip>
          <a:srcRect/>
          <a:stretch>
            <a:fillRect/>
          </a:stretch>
        </p:blipFill>
        <p:spPr bwMode="auto">
          <a:xfrm>
            <a:off x="1897260" y="1916832"/>
            <a:ext cx="5527040" cy="4218831"/>
          </a:xfrm>
          <a:prstGeom prst="rect">
            <a:avLst/>
          </a:prstGeom>
          <a:noFill/>
          <a:ln>
            <a:noFill/>
          </a:ln>
        </p:spPr>
      </p:pic>
    </p:spTree>
    <p:extLst>
      <p:ext uri="{BB962C8B-B14F-4D97-AF65-F5344CB8AC3E}">
        <p14:creationId xmlns:p14="http://schemas.microsoft.com/office/powerpoint/2010/main" val="27330273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mtClean="0"/>
              <a:t>ZK vs. </a:t>
            </a:r>
            <a:r>
              <a:rPr lang="en-US" dirty="0" smtClean="0"/>
              <a:t>JSF</a:t>
            </a:r>
            <a:endParaRPr lang="en-US" dirty="0"/>
          </a:p>
        </p:txBody>
      </p:sp>
      <p:pic>
        <p:nvPicPr>
          <p:cNvPr id="36"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63462" y="1268758"/>
            <a:ext cx="7776864" cy="3785652"/>
          </a:xfrm>
          <a:prstGeom prst="rect">
            <a:avLst/>
          </a:prstGeom>
        </p:spPr>
        <p:txBody>
          <a:bodyPr wrap="square">
            <a:spAutoFit/>
          </a:bodyPr>
          <a:lstStyle/>
          <a:p>
            <a:pPr algn="just"/>
            <a:r>
              <a:rPr lang="es-ES" sz="2000" b="1" i="1" dirty="0" smtClean="0"/>
              <a:t>Pruebas de rendimiento</a:t>
            </a:r>
          </a:p>
          <a:p>
            <a:pPr algn="just"/>
            <a:endParaRPr lang="es-ES" sz="2000" dirty="0"/>
          </a:p>
          <a:p>
            <a:pPr algn="just"/>
            <a:r>
              <a:rPr lang="es-ES" sz="2000" dirty="0" smtClean="0"/>
              <a:t>Incluye 2 escenarios, un formulario sencillo, y una tabla con 150 registros. </a:t>
            </a:r>
          </a:p>
          <a:p>
            <a:pPr algn="just"/>
            <a:endParaRPr lang="es-ES" sz="2000" dirty="0"/>
          </a:p>
          <a:p>
            <a:pPr algn="just"/>
            <a:endParaRPr lang="en-US" sz="2000" dirty="0"/>
          </a:p>
          <a:p>
            <a:pPr marL="285750" indent="-285750" algn="just">
              <a:buFont typeface="Arial" pitchFamily="34" charset="0"/>
              <a:buChar char="•"/>
            </a:pPr>
            <a:r>
              <a:rPr lang="es-ES" sz="2000" dirty="0" smtClean="0"/>
              <a:t>Target  </a:t>
            </a:r>
          </a:p>
          <a:p>
            <a:pPr marL="285750" indent="-285750" algn="just">
              <a:buFont typeface="Arial" pitchFamily="34" charset="0"/>
              <a:buChar char="•"/>
            </a:pPr>
            <a:endParaRPr lang="es-ES" sz="2000" dirty="0" smtClean="0"/>
          </a:p>
          <a:p>
            <a:pPr lvl="1" algn="just"/>
            <a:r>
              <a:rPr lang="en-US" sz="2000" dirty="0" smtClean="0"/>
              <a:t>	Static </a:t>
            </a:r>
            <a:r>
              <a:rPr lang="en-US" sz="2000" dirty="0"/>
              <a:t>page (ZK), ZK, Icefaces</a:t>
            </a:r>
          </a:p>
          <a:p>
            <a:pPr marL="285750" indent="-285750" algn="just">
              <a:buFont typeface="Arial" pitchFamily="34" charset="0"/>
              <a:buChar char="•"/>
            </a:pPr>
            <a:endParaRPr lang="es-ES" sz="2000" dirty="0" smtClean="0"/>
          </a:p>
          <a:p>
            <a:pPr marL="285750" indent="-285750" algn="just">
              <a:buFont typeface="Arial" pitchFamily="34" charset="0"/>
              <a:buChar char="•"/>
            </a:pPr>
            <a:r>
              <a:rPr lang="es-ES" sz="2000" dirty="0" smtClean="0"/>
              <a:t>Test Cases </a:t>
            </a:r>
          </a:p>
          <a:p>
            <a:pPr algn="just"/>
            <a:r>
              <a:rPr lang="es-ES" sz="2000" dirty="0"/>
              <a:t>	</a:t>
            </a:r>
            <a:r>
              <a:rPr lang="en-US" sz="2000" dirty="0" smtClean="0"/>
              <a:t>Simple </a:t>
            </a:r>
            <a:r>
              <a:rPr lang="en-US" sz="2000" dirty="0"/>
              <a:t>Form</a:t>
            </a:r>
            <a:r>
              <a:rPr lang="en-US" sz="2000" dirty="0" smtClean="0"/>
              <a:t>, </a:t>
            </a:r>
            <a:r>
              <a:rPr lang="en-US" sz="2000" dirty="0"/>
              <a:t>Grid </a:t>
            </a:r>
            <a:r>
              <a:rPr lang="en-US" sz="2000" dirty="0" smtClean="0"/>
              <a:t>con 150 registros.</a:t>
            </a:r>
            <a:endParaRPr lang="es-ES" sz="2000" dirty="0"/>
          </a:p>
        </p:txBody>
      </p:sp>
    </p:spTree>
    <p:extLst>
      <p:ext uri="{BB962C8B-B14F-4D97-AF65-F5344CB8AC3E}">
        <p14:creationId xmlns:p14="http://schemas.microsoft.com/office/powerpoint/2010/main" val="3722331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mtClean="0"/>
              <a:t>ZK vs. </a:t>
            </a:r>
            <a:r>
              <a:rPr lang="en-US" dirty="0" smtClean="0"/>
              <a:t>JSF</a:t>
            </a:r>
            <a:endParaRPr lang="en-US" dirty="0"/>
          </a:p>
        </p:txBody>
      </p:sp>
      <p:pic>
        <p:nvPicPr>
          <p:cNvPr id="36"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93094" y="1268758"/>
            <a:ext cx="8499386" cy="4862870"/>
          </a:xfrm>
          <a:prstGeom prst="rect">
            <a:avLst/>
          </a:prstGeom>
        </p:spPr>
        <p:txBody>
          <a:bodyPr wrap="square">
            <a:spAutoFit/>
          </a:bodyPr>
          <a:lstStyle/>
          <a:p>
            <a:r>
              <a:rPr lang="es-ES" sz="2000" b="1" dirty="0" smtClean="0"/>
              <a:t>Prueba 1 – Simple Form</a:t>
            </a:r>
            <a:endParaRPr lang="es-ES" b="1" dirty="0" smtClean="0"/>
          </a:p>
          <a:p>
            <a:endParaRPr lang="es-ES" dirty="0"/>
          </a:p>
          <a:p>
            <a:endParaRPr lang="es-ES" dirty="0" smtClean="0"/>
          </a:p>
          <a:p>
            <a:endParaRPr lang="es-ES" dirty="0"/>
          </a:p>
          <a:p>
            <a:endParaRPr lang="es-ES" dirty="0" smtClean="0"/>
          </a:p>
          <a:p>
            <a:endParaRPr lang="es-ES" dirty="0"/>
          </a:p>
          <a:p>
            <a:endParaRPr lang="es-ES" dirty="0" smtClean="0"/>
          </a:p>
          <a:p>
            <a:pPr marL="285750" indent="-285750">
              <a:buFont typeface="Arial" pitchFamily="34" charset="0"/>
              <a:buChar char="•"/>
            </a:pPr>
            <a:endParaRPr lang="es-ES" b="1" i="1" dirty="0" smtClean="0"/>
          </a:p>
          <a:p>
            <a:pPr marL="285750" indent="-285750">
              <a:buFont typeface="Arial" pitchFamily="34" charset="0"/>
              <a:buChar char="•"/>
            </a:pPr>
            <a:r>
              <a:rPr lang="es-ES" sz="2000" b="1" i="1" dirty="0" smtClean="0"/>
              <a:t>Tiempo de respuesta</a:t>
            </a:r>
            <a:endParaRPr lang="es-ES" sz="2000" dirty="0"/>
          </a:p>
          <a:p>
            <a:endParaRPr lang="es-ES" sz="2000" dirty="0"/>
          </a:p>
          <a:p>
            <a:r>
              <a:rPr lang="es-ES" sz="2000" dirty="0" smtClean="0"/>
              <a:t>ZK</a:t>
            </a:r>
            <a:r>
              <a:rPr lang="es-ES" sz="2000" i="1" dirty="0" smtClean="0"/>
              <a:t> </a:t>
            </a:r>
            <a:r>
              <a:rPr lang="es-ES" sz="2000" dirty="0" smtClean="0"/>
              <a:t>menos de 2 segundos es el tiempo de respuesta cuando los  subprocesos simultáneos llegar a 1000.</a:t>
            </a:r>
            <a:endParaRPr lang="es-ES" sz="2000" dirty="0"/>
          </a:p>
          <a:p>
            <a:endParaRPr lang="es-ES" sz="2000" dirty="0" smtClean="0"/>
          </a:p>
          <a:p>
            <a:r>
              <a:rPr lang="es-ES" sz="2000" dirty="0" smtClean="0"/>
              <a:t>Icefaces</a:t>
            </a:r>
            <a:r>
              <a:rPr lang="es-ES" sz="2000" i="1" dirty="0" smtClean="0"/>
              <a:t> </a:t>
            </a:r>
            <a:r>
              <a:rPr lang="es-ES" sz="2000" dirty="0" smtClean="0"/>
              <a:t>supera los 4 segundos cuando  subprocesos simultáneos son más de 700.</a:t>
            </a:r>
            <a:r>
              <a:rPr lang="es-ES" sz="1600" dirty="0" smtClean="0"/>
              <a:t/>
            </a:r>
            <a:br>
              <a:rPr lang="es-ES" sz="1600" dirty="0" smtClean="0"/>
            </a:br>
            <a:endParaRPr lang="es-ES" sz="2400" dirty="0" smtClean="0"/>
          </a:p>
        </p:txBody>
      </p:sp>
      <p:pic>
        <p:nvPicPr>
          <p:cNvPr id="788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538" y="1772816"/>
            <a:ext cx="6647567" cy="1557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7010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mtClean="0"/>
              <a:t>ZK vs. </a:t>
            </a:r>
            <a:r>
              <a:rPr lang="en-US" dirty="0" smtClean="0"/>
              <a:t>JSF</a:t>
            </a:r>
            <a:endParaRPr lang="en-US" dirty="0"/>
          </a:p>
        </p:txBody>
      </p:sp>
      <p:pic>
        <p:nvPicPr>
          <p:cNvPr id="36"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93094" y="1268758"/>
            <a:ext cx="8499386" cy="4093428"/>
          </a:xfrm>
          <a:prstGeom prst="rect">
            <a:avLst/>
          </a:prstGeom>
        </p:spPr>
        <p:txBody>
          <a:bodyPr wrap="square">
            <a:spAutoFit/>
          </a:bodyPr>
          <a:lstStyle/>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pPr marL="285750" indent="-285750">
              <a:buFont typeface="Arial" pitchFamily="34" charset="0"/>
              <a:buChar char="•"/>
            </a:pPr>
            <a:r>
              <a:rPr lang="es-ES" sz="2000" b="1" i="1" dirty="0" smtClean="0"/>
              <a:t>Consumo de memoria</a:t>
            </a:r>
            <a:endParaRPr lang="es-ES" sz="2000" dirty="0"/>
          </a:p>
          <a:p>
            <a:endParaRPr lang="es-ES" sz="2000" dirty="0" smtClean="0"/>
          </a:p>
          <a:p>
            <a:r>
              <a:rPr lang="es-ES" sz="2000" dirty="0" smtClean="0"/>
              <a:t>ZK u</a:t>
            </a:r>
            <a:r>
              <a:rPr lang="en-US" sz="2000" dirty="0" err="1" smtClean="0"/>
              <a:t>só</a:t>
            </a:r>
            <a:r>
              <a:rPr lang="en-US" sz="2000" dirty="0" smtClean="0"/>
              <a:t> </a:t>
            </a:r>
            <a:r>
              <a:rPr lang="en-US" sz="2000" dirty="0"/>
              <a:t>100 MB </a:t>
            </a:r>
            <a:r>
              <a:rPr lang="en-US" sz="2000" dirty="0" smtClean="0"/>
              <a:t>de memoria para 100 procesos concurrentes.</a:t>
            </a:r>
          </a:p>
          <a:p>
            <a:endParaRPr lang="en-US" sz="2000" dirty="0"/>
          </a:p>
          <a:p>
            <a:r>
              <a:rPr lang="es-ES" sz="2000" dirty="0" smtClean="0"/>
              <a:t>Icefaces usó 1gb de memoria para 400 procesos concurrentes</a:t>
            </a:r>
            <a:endParaRPr lang="es-ES" sz="2000" dirty="0"/>
          </a:p>
        </p:txBody>
      </p:sp>
      <p:pic>
        <p:nvPicPr>
          <p:cNvPr id="798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988" y="1133094"/>
            <a:ext cx="4896544" cy="2655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1263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mtClean="0"/>
              <a:t>ZK vs. </a:t>
            </a:r>
            <a:r>
              <a:rPr lang="en-US" dirty="0" smtClean="0"/>
              <a:t>JSF</a:t>
            </a:r>
            <a:endParaRPr lang="en-US" dirty="0"/>
          </a:p>
        </p:txBody>
      </p:sp>
      <p:pic>
        <p:nvPicPr>
          <p:cNvPr id="36"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93094" y="1268758"/>
            <a:ext cx="8499386" cy="1231106"/>
          </a:xfrm>
          <a:prstGeom prst="rect">
            <a:avLst/>
          </a:prstGeom>
        </p:spPr>
        <p:txBody>
          <a:bodyPr wrap="square">
            <a:spAutoFit/>
          </a:bodyPr>
          <a:lstStyle/>
          <a:p>
            <a:r>
              <a:rPr lang="es-ES" sz="2000" b="1" dirty="0" smtClean="0"/>
              <a:t>Prueba 2 – 150 registros</a:t>
            </a:r>
            <a:endParaRPr lang="es-ES" b="1" dirty="0" smtClean="0"/>
          </a:p>
          <a:p>
            <a:endParaRPr lang="es-ES" dirty="0"/>
          </a:p>
          <a:p>
            <a:endParaRPr lang="es-ES" dirty="0" smtClean="0"/>
          </a:p>
          <a:p>
            <a:endParaRPr lang="es-ES" dirty="0"/>
          </a:p>
        </p:txBody>
      </p:sp>
      <p:pic>
        <p:nvPicPr>
          <p:cNvPr id="808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1884311"/>
            <a:ext cx="688657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692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mtClean="0"/>
              <a:t>ZK vs. </a:t>
            </a:r>
            <a:r>
              <a:rPr lang="en-US" dirty="0" smtClean="0"/>
              <a:t>JSF</a:t>
            </a:r>
            <a:endParaRPr lang="en-US" dirty="0"/>
          </a:p>
        </p:txBody>
      </p:sp>
      <p:pic>
        <p:nvPicPr>
          <p:cNvPr id="36"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93094" y="1268758"/>
            <a:ext cx="8499386" cy="3785652"/>
          </a:xfrm>
          <a:prstGeom prst="rect">
            <a:avLst/>
          </a:prstGeom>
        </p:spPr>
        <p:txBody>
          <a:bodyPr wrap="square">
            <a:spAutoFit/>
          </a:bodyPr>
          <a:lstStyle/>
          <a:p>
            <a:pPr marL="285750" indent="-285750">
              <a:buFont typeface="Arial" pitchFamily="34" charset="0"/>
              <a:buChar char="•"/>
            </a:pPr>
            <a:r>
              <a:rPr lang="es-ES" sz="2000" b="1" i="1" dirty="0" smtClean="0"/>
              <a:t>Tiempo de respuesta</a:t>
            </a:r>
            <a:endParaRPr lang="es-ES" sz="2000" dirty="0"/>
          </a:p>
          <a:p>
            <a:endParaRPr lang="es-ES" sz="2000" dirty="0"/>
          </a:p>
          <a:p>
            <a:r>
              <a:rPr lang="es-ES" sz="2000" dirty="0" smtClean="0"/>
              <a:t>ZK </a:t>
            </a:r>
          </a:p>
          <a:p>
            <a:endParaRPr lang="es-ES" sz="2000" dirty="0" smtClean="0"/>
          </a:p>
          <a:p>
            <a:r>
              <a:rPr lang="es-ES" sz="2000" dirty="0" smtClean="0"/>
              <a:t>Menos de 5 segundos el tiempo de respuesta cuando 600 hilos concurrentes.</a:t>
            </a:r>
            <a:br>
              <a:rPr lang="es-ES" sz="2000" dirty="0" smtClean="0"/>
            </a:br>
            <a:endParaRPr lang="es-ES" sz="2000" dirty="0" smtClean="0"/>
          </a:p>
          <a:p>
            <a:r>
              <a:rPr lang="es-ES" sz="2000" dirty="0" smtClean="0"/>
              <a:t>Icefaces</a:t>
            </a:r>
            <a:br>
              <a:rPr lang="es-ES" sz="2000" dirty="0" smtClean="0"/>
            </a:br>
            <a:endParaRPr lang="es-ES" sz="2000" dirty="0" smtClean="0"/>
          </a:p>
          <a:p>
            <a:r>
              <a:rPr lang="es-ES" sz="2000" dirty="0" smtClean="0"/>
              <a:t>Supera los 7 segundos el tiempo de respuesta cuando 200 hilos concurrentes.</a:t>
            </a:r>
            <a:endParaRPr lang="es-ES" sz="1200" dirty="0" smtClean="0"/>
          </a:p>
          <a:p>
            <a:endParaRPr lang="es-ES" sz="2000" dirty="0" smtClean="0"/>
          </a:p>
        </p:txBody>
      </p:sp>
    </p:spTree>
    <p:extLst>
      <p:ext uri="{BB962C8B-B14F-4D97-AF65-F5344CB8AC3E}">
        <p14:creationId xmlns:p14="http://schemas.microsoft.com/office/powerpoint/2010/main" val="3704108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13"/>
          <p:cNvSpPr>
            <a:spLocks noChangeArrowheads="1"/>
          </p:cNvSpPr>
          <p:nvPr/>
        </p:nvSpPr>
        <p:spPr bwMode="gray">
          <a:xfrm>
            <a:off x="323528" y="3356992"/>
            <a:ext cx="2343472" cy="609600"/>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082" name="Rectangle 2"/>
          <p:cNvSpPr>
            <a:spLocks noGrp="1" noChangeArrowheads="1"/>
          </p:cNvSpPr>
          <p:nvPr>
            <p:ph type="title"/>
          </p:nvPr>
        </p:nvSpPr>
        <p:spPr/>
        <p:txBody>
          <a:bodyPr/>
          <a:lstStyle/>
          <a:p>
            <a:r>
              <a:rPr lang="en-US" dirty="0" smtClean="0"/>
              <a:t>El framework ZK</a:t>
            </a:r>
            <a:endParaRPr lang="en-US" sz="1800" dirty="0"/>
          </a:p>
        </p:txBody>
      </p:sp>
      <p:grpSp>
        <p:nvGrpSpPr>
          <p:cNvPr id="46083" name="Group 3"/>
          <p:cNvGrpSpPr>
            <a:grpSpLocks/>
          </p:cNvGrpSpPr>
          <p:nvPr/>
        </p:nvGrpSpPr>
        <p:grpSpPr bwMode="auto">
          <a:xfrm>
            <a:off x="2654748" y="1884040"/>
            <a:ext cx="3645444" cy="3086646"/>
            <a:chOff x="1872" y="1824"/>
            <a:chExt cx="2014" cy="1821"/>
          </a:xfrm>
        </p:grpSpPr>
        <p:sp>
          <p:nvSpPr>
            <p:cNvPr id="46084" name="AutoShape 4"/>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ES"/>
            </a:p>
          </p:txBody>
        </p:sp>
        <p:sp>
          <p:nvSpPr>
            <p:cNvPr id="46085" name="AutoShape 5"/>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ES"/>
            </a:p>
          </p:txBody>
        </p:sp>
        <p:sp>
          <p:nvSpPr>
            <p:cNvPr id="46086" name="AutoShape 6"/>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ES"/>
            </a:p>
          </p:txBody>
        </p:sp>
        <p:sp>
          <p:nvSpPr>
            <p:cNvPr id="46087" name="Oval 7"/>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ES"/>
            </a:p>
          </p:txBody>
        </p:sp>
        <p:sp>
          <p:nvSpPr>
            <p:cNvPr id="46088" name="Oval 8"/>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ES"/>
            </a:p>
          </p:txBody>
        </p:sp>
        <p:sp>
          <p:nvSpPr>
            <p:cNvPr id="46089" name="Oval 9"/>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ES"/>
            </a:p>
          </p:txBody>
        </p:sp>
        <p:sp>
          <p:nvSpPr>
            <p:cNvPr id="46090" name="Oval 10"/>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ES"/>
            </a:p>
          </p:txBody>
        </p:sp>
        <p:sp>
          <p:nvSpPr>
            <p:cNvPr id="46091" name="Oval 11"/>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S"/>
            </a:p>
          </p:txBody>
        </p:sp>
        <p:sp>
          <p:nvSpPr>
            <p:cNvPr id="46092" name="Oval 12"/>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S"/>
            </a:p>
          </p:txBody>
        </p:sp>
      </p:grpSp>
      <p:sp>
        <p:nvSpPr>
          <p:cNvPr id="46093" name="AutoShape 13"/>
          <p:cNvSpPr>
            <a:spLocks noChangeArrowheads="1"/>
          </p:cNvSpPr>
          <p:nvPr/>
        </p:nvSpPr>
        <p:spPr bwMode="gray">
          <a:xfrm>
            <a:off x="323528" y="2824113"/>
            <a:ext cx="2343472" cy="609600"/>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094" name="AutoShape 14"/>
          <p:cNvSpPr>
            <a:spLocks noChangeArrowheads="1"/>
          </p:cNvSpPr>
          <p:nvPr/>
        </p:nvSpPr>
        <p:spPr bwMode="gray">
          <a:xfrm>
            <a:off x="323528" y="2306216"/>
            <a:ext cx="2343472" cy="609600"/>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095" name="AutoShape 15"/>
          <p:cNvSpPr>
            <a:spLocks noChangeArrowheads="1"/>
          </p:cNvSpPr>
          <p:nvPr/>
        </p:nvSpPr>
        <p:spPr bwMode="gray">
          <a:xfrm>
            <a:off x="323528" y="1772816"/>
            <a:ext cx="2343472" cy="609600"/>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099" name="Text Box 19"/>
          <p:cNvSpPr txBox="1">
            <a:spLocks noChangeArrowheads="1"/>
          </p:cNvSpPr>
          <p:nvPr/>
        </p:nvSpPr>
        <p:spPr bwMode="gray">
          <a:xfrm>
            <a:off x="3550773" y="2465601"/>
            <a:ext cx="185339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000" b="1" dirty="0" smtClean="0">
                <a:solidFill>
                  <a:schemeClr val="bg1"/>
                </a:solidFill>
              </a:rPr>
              <a:t>Dirigido</a:t>
            </a:r>
            <a:br>
              <a:rPr lang="en-US" sz="2000" b="1" dirty="0" smtClean="0">
                <a:solidFill>
                  <a:schemeClr val="bg1"/>
                </a:solidFill>
              </a:rPr>
            </a:br>
            <a:r>
              <a:rPr lang="en-US" sz="2000" b="1" i="1" dirty="0" smtClean="0">
                <a:solidFill>
                  <a:schemeClr val="tx2">
                    <a:lumMod val="75000"/>
                  </a:schemeClr>
                </a:solidFill>
              </a:rPr>
              <a:t>eventos</a:t>
            </a:r>
          </a:p>
          <a:p>
            <a:pPr algn="ctr" eaLnBrk="0" hangingPunct="0"/>
            <a:r>
              <a:rPr lang="en-US" sz="2000" b="1" dirty="0" smtClean="0">
                <a:solidFill>
                  <a:schemeClr val="bg1"/>
                </a:solidFill>
              </a:rPr>
              <a:t>Basado en</a:t>
            </a:r>
          </a:p>
          <a:p>
            <a:pPr algn="ctr" eaLnBrk="0" hangingPunct="0"/>
            <a:r>
              <a:rPr lang="en-US" sz="2000" b="1" i="1" dirty="0" smtClean="0">
                <a:solidFill>
                  <a:schemeClr val="tx2">
                    <a:lumMod val="75000"/>
                  </a:schemeClr>
                </a:solidFill>
              </a:rPr>
              <a:t>componentes</a:t>
            </a:r>
            <a:endParaRPr lang="en-US" sz="2000" b="1" i="1" dirty="0">
              <a:solidFill>
                <a:schemeClr val="tx2">
                  <a:lumMod val="75000"/>
                </a:schemeClr>
              </a:solidFill>
            </a:endParaRPr>
          </a:p>
        </p:txBody>
      </p:sp>
      <p:sp>
        <p:nvSpPr>
          <p:cNvPr id="46100" name="AutoShape 20"/>
          <p:cNvSpPr>
            <a:spLocks noChangeArrowheads="1"/>
          </p:cNvSpPr>
          <p:nvPr/>
        </p:nvSpPr>
        <p:spPr bwMode="auto">
          <a:xfrm>
            <a:off x="1979712" y="5127848"/>
            <a:ext cx="4943065" cy="533400"/>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000" b="1" i="1" dirty="0" smtClean="0">
                <a:latin typeface="Verdana" pitchFamily="34" charset="0"/>
              </a:rPr>
              <a:t>Ajax sin escribir JavaScript</a:t>
            </a:r>
            <a:endParaRPr lang="en-US" b="1" i="1" dirty="0">
              <a:latin typeface="Verdana" pitchFamily="34" charset="0"/>
            </a:endParaRPr>
          </a:p>
        </p:txBody>
      </p:sp>
      <p:sp>
        <p:nvSpPr>
          <p:cNvPr id="46101" name="Text Box 21"/>
          <p:cNvSpPr txBox="1">
            <a:spLocks noChangeArrowheads="1"/>
          </p:cNvSpPr>
          <p:nvPr/>
        </p:nvSpPr>
        <p:spPr bwMode="gray">
          <a:xfrm>
            <a:off x="793790" y="1985492"/>
            <a:ext cx="14029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dirty="0" smtClean="0">
                <a:solidFill>
                  <a:schemeClr val="bg1"/>
                </a:solidFill>
              </a:rPr>
              <a:t>Java simple</a:t>
            </a:r>
            <a:endParaRPr lang="en-US" dirty="0">
              <a:solidFill>
                <a:schemeClr val="bg1"/>
              </a:solidFill>
            </a:endParaRPr>
          </a:p>
        </p:txBody>
      </p:sp>
      <p:sp>
        <p:nvSpPr>
          <p:cNvPr id="46102" name="Text Box 22"/>
          <p:cNvSpPr txBox="1">
            <a:spLocks noChangeArrowheads="1"/>
          </p:cNvSpPr>
          <p:nvPr/>
        </p:nvSpPr>
        <p:spPr bwMode="gray">
          <a:xfrm>
            <a:off x="722553" y="2463379"/>
            <a:ext cx="14670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dirty="0" smtClean="0">
                <a:solidFill>
                  <a:schemeClr val="bg1"/>
                </a:solidFill>
              </a:rPr>
              <a:t>MVC-MVVM</a:t>
            </a:r>
            <a:endParaRPr lang="en-US" dirty="0">
              <a:solidFill>
                <a:schemeClr val="bg1"/>
              </a:solidFill>
            </a:endParaRPr>
          </a:p>
        </p:txBody>
      </p:sp>
      <p:sp>
        <p:nvSpPr>
          <p:cNvPr id="46103" name="Text Box 23"/>
          <p:cNvSpPr txBox="1">
            <a:spLocks noChangeArrowheads="1"/>
          </p:cNvSpPr>
          <p:nvPr/>
        </p:nvSpPr>
        <p:spPr bwMode="gray">
          <a:xfrm>
            <a:off x="636701" y="3058220"/>
            <a:ext cx="14927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dirty="0" smtClean="0">
                <a:solidFill>
                  <a:schemeClr val="bg1"/>
                </a:solidFill>
              </a:rPr>
              <a:t>XHTML-XUL</a:t>
            </a:r>
            <a:endParaRPr lang="en-US" dirty="0">
              <a:solidFill>
                <a:schemeClr val="bg1"/>
              </a:solidFill>
            </a:endParaRPr>
          </a:p>
        </p:txBody>
      </p:sp>
      <p:sp>
        <p:nvSpPr>
          <p:cNvPr id="33" name="AutoShape 16"/>
          <p:cNvSpPr>
            <a:spLocks noChangeArrowheads="1"/>
          </p:cNvSpPr>
          <p:nvPr/>
        </p:nvSpPr>
        <p:spPr bwMode="gray">
          <a:xfrm>
            <a:off x="6372200" y="3284984"/>
            <a:ext cx="2473724" cy="6096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096" name="AutoShape 16"/>
          <p:cNvSpPr>
            <a:spLocks noChangeArrowheads="1"/>
          </p:cNvSpPr>
          <p:nvPr/>
        </p:nvSpPr>
        <p:spPr bwMode="gray">
          <a:xfrm>
            <a:off x="6348293" y="2767608"/>
            <a:ext cx="2473724" cy="6096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4" name="Text Box 26"/>
          <p:cNvSpPr txBox="1">
            <a:spLocks noChangeArrowheads="1"/>
          </p:cNvSpPr>
          <p:nvPr/>
        </p:nvSpPr>
        <p:spPr bwMode="gray">
          <a:xfrm>
            <a:off x="6531019" y="2924771"/>
            <a:ext cx="21082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dirty="0" smtClean="0">
                <a:solidFill>
                  <a:schemeClr val="bg1"/>
                </a:solidFill>
              </a:rPr>
              <a:t>Aprendizaje rápido</a:t>
            </a:r>
            <a:endParaRPr lang="en-US" dirty="0">
              <a:solidFill>
                <a:schemeClr val="bg1"/>
              </a:solidFill>
            </a:endParaRPr>
          </a:p>
        </p:txBody>
      </p:sp>
      <p:sp>
        <p:nvSpPr>
          <p:cNvPr id="35" name="Text Box 26"/>
          <p:cNvSpPr txBox="1">
            <a:spLocks noChangeArrowheads="1"/>
          </p:cNvSpPr>
          <p:nvPr/>
        </p:nvSpPr>
        <p:spPr bwMode="gray">
          <a:xfrm>
            <a:off x="6515418" y="3429000"/>
            <a:ext cx="2069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dirty="0" smtClean="0">
                <a:solidFill>
                  <a:schemeClr val="bg1"/>
                </a:solidFill>
              </a:rPr>
              <a:t>Prototipado rápido</a:t>
            </a:r>
            <a:endParaRPr lang="en-US" dirty="0">
              <a:solidFill>
                <a:schemeClr val="bg1"/>
              </a:solidFill>
            </a:endParaRPr>
          </a:p>
        </p:txBody>
      </p:sp>
      <p:sp>
        <p:nvSpPr>
          <p:cNvPr id="46097" name="AutoShape 17"/>
          <p:cNvSpPr>
            <a:spLocks noChangeArrowheads="1"/>
          </p:cNvSpPr>
          <p:nvPr/>
        </p:nvSpPr>
        <p:spPr bwMode="gray">
          <a:xfrm>
            <a:off x="6348293" y="2234208"/>
            <a:ext cx="2473724" cy="6096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098" name="AutoShape 18"/>
          <p:cNvSpPr>
            <a:spLocks noChangeArrowheads="1"/>
          </p:cNvSpPr>
          <p:nvPr/>
        </p:nvSpPr>
        <p:spPr bwMode="gray">
          <a:xfrm>
            <a:off x="6348293" y="1700808"/>
            <a:ext cx="2473724" cy="6096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04" name="Text Box 24"/>
          <p:cNvSpPr txBox="1">
            <a:spLocks noChangeArrowheads="1"/>
          </p:cNvSpPr>
          <p:nvPr/>
        </p:nvSpPr>
        <p:spPr bwMode="gray">
          <a:xfrm>
            <a:off x="6312969" y="1903933"/>
            <a:ext cx="25955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dirty="0" smtClean="0">
                <a:solidFill>
                  <a:schemeClr val="bg1"/>
                </a:solidFill>
              </a:rPr>
              <a:t>Fusion Cliente-</a:t>
            </a:r>
            <a:r>
              <a:rPr lang="en-US" dirty="0" err="1" smtClean="0">
                <a:solidFill>
                  <a:schemeClr val="bg1"/>
                </a:solidFill>
              </a:rPr>
              <a:t>Servidor</a:t>
            </a:r>
            <a:endParaRPr lang="en-US" dirty="0">
              <a:solidFill>
                <a:schemeClr val="bg1"/>
              </a:solidFill>
            </a:endParaRPr>
          </a:p>
        </p:txBody>
      </p:sp>
      <p:sp>
        <p:nvSpPr>
          <p:cNvPr id="46105" name="Text Box 25"/>
          <p:cNvSpPr txBox="1">
            <a:spLocks noChangeArrowheads="1"/>
          </p:cNvSpPr>
          <p:nvPr/>
        </p:nvSpPr>
        <p:spPr bwMode="gray">
          <a:xfrm>
            <a:off x="6284028" y="2398276"/>
            <a:ext cx="25699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dirty="0" smtClean="0">
                <a:solidFill>
                  <a:schemeClr val="bg1"/>
                </a:solidFill>
              </a:rPr>
              <a:t>Interfaces enriquecidas</a:t>
            </a:r>
            <a:endParaRPr lang="en-US" dirty="0">
              <a:solidFill>
                <a:schemeClr val="bg1"/>
              </a:solidFill>
            </a:endParaRPr>
          </a:p>
        </p:txBody>
      </p:sp>
      <p:sp>
        <p:nvSpPr>
          <p:cNvPr id="38" name="Text Box 23"/>
          <p:cNvSpPr txBox="1">
            <a:spLocks noChangeArrowheads="1"/>
          </p:cNvSpPr>
          <p:nvPr/>
        </p:nvSpPr>
        <p:spPr bwMode="gray">
          <a:xfrm>
            <a:off x="682094" y="3563724"/>
            <a:ext cx="13516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dirty="0" smtClean="0">
                <a:solidFill>
                  <a:schemeClr val="bg1"/>
                </a:solidFill>
              </a:rPr>
              <a:t>Compatible</a:t>
            </a:r>
            <a:endParaRPr lang="en-US" dirty="0">
              <a:solidFill>
                <a:schemeClr val="bg1"/>
              </a:solidFill>
            </a:endParaRPr>
          </a:p>
        </p:txBody>
      </p:sp>
      <p:pic>
        <p:nvPicPr>
          <p:cNvPr id="39" name="Picture 10" descr="C:\workspace\workspace helios\prjWebProject\WebContent\images\krug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9665" y="6381328"/>
            <a:ext cx="864096" cy="42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4350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mtClean="0"/>
              <a:t>ZK vs. </a:t>
            </a:r>
            <a:r>
              <a:rPr lang="en-US" dirty="0" smtClean="0"/>
              <a:t>JSF</a:t>
            </a:r>
            <a:endParaRPr lang="en-US" dirty="0"/>
          </a:p>
        </p:txBody>
      </p:sp>
      <p:pic>
        <p:nvPicPr>
          <p:cNvPr id="36"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93094" y="1268758"/>
            <a:ext cx="8499386" cy="4708981"/>
          </a:xfrm>
          <a:prstGeom prst="rect">
            <a:avLst/>
          </a:prstGeom>
        </p:spPr>
        <p:txBody>
          <a:bodyPr wrap="square">
            <a:spAutoFit/>
          </a:bodyPr>
          <a:lstStyle/>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sz="2000" dirty="0" smtClean="0"/>
          </a:p>
          <a:p>
            <a:pPr marL="285750" indent="-285750">
              <a:buFont typeface="Arial" pitchFamily="34" charset="0"/>
              <a:buChar char="•"/>
            </a:pPr>
            <a:r>
              <a:rPr lang="es-ES" sz="2000" b="1" i="1" dirty="0" smtClean="0"/>
              <a:t>Consumo de memoria</a:t>
            </a:r>
          </a:p>
          <a:p>
            <a:endParaRPr lang="es-ES" sz="2000" i="1" dirty="0" smtClean="0"/>
          </a:p>
          <a:p>
            <a:r>
              <a:rPr lang="es-ES" sz="2000" i="1" dirty="0" smtClean="0"/>
              <a:t>ZK  </a:t>
            </a:r>
            <a:r>
              <a:rPr lang="es-ES" sz="2000" dirty="0" smtClean="0"/>
              <a:t>u</a:t>
            </a:r>
            <a:r>
              <a:rPr lang="en-US" sz="2000" dirty="0" smtClean="0"/>
              <a:t>só 1gb de memoria para 700 hilos concurrentes.</a:t>
            </a:r>
          </a:p>
          <a:p>
            <a:endParaRPr lang="en-US" sz="2000" dirty="0" smtClean="0"/>
          </a:p>
          <a:p>
            <a:r>
              <a:rPr lang="es-ES" sz="2000" dirty="0" smtClean="0"/>
              <a:t>Icefaces</a:t>
            </a:r>
            <a:r>
              <a:rPr lang="es-ES" sz="2000" i="1" dirty="0" smtClean="0"/>
              <a:t> </a:t>
            </a:r>
            <a:r>
              <a:rPr lang="es-ES" sz="2000" dirty="0" smtClean="0"/>
              <a:t>Usó 1gb de memoria para 200 hilos concurrentes</a:t>
            </a:r>
          </a:p>
          <a:p>
            <a:pPr marL="285750" indent="-285750">
              <a:buFont typeface="Arial" pitchFamily="34" charset="0"/>
              <a:buChar char="•"/>
            </a:pPr>
            <a:endParaRPr lang="es-ES" dirty="0"/>
          </a:p>
        </p:txBody>
      </p:sp>
      <p:pic>
        <p:nvPicPr>
          <p:cNvPr id="798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988" y="1133094"/>
            <a:ext cx="4896544" cy="2655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8613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sp>
        <p:nvSpPr>
          <p:cNvPr id="4" name="3 Rectángulo"/>
          <p:cNvSpPr/>
          <p:nvPr/>
        </p:nvSpPr>
        <p:spPr>
          <a:xfrm>
            <a:off x="323528" y="1188818"/>
            <a:ext cx="8676456" cy="4247317"/>
          </a:xfrm>
          <a:prstGeom prst="rect">
            <a:avLst/>
          </a:prstGeom>
        </p:spPr>
        <p:txBody>
          <a:bodyPr wrap="square">
            <a:spAutoFit/>
          </a:bodyPr>
          <a:lstStyle/>
          <a:p>
            <a:r>
              <a:rPr lang="es-ES"/>
              <a:t> </a:t>
            </a:r>
            <a:r>
              <a:rPr lang="es-ES" smtClean="0"/>
              <a:t>El </a:t>
            </a:r>
            <a:r>
              <a:rPr lang="es-ES" dirty="0"/>
              <a:t>framework ZK es ideal para realizar prototipos de aplicaciones web escritas en Java, las mismas que pueden ser adaptadas e integradas con cualquier framework adicional como Spring o utilizar tecnologías de soporte en diferentes capas de la plataforma JEE como Hibernate o JPA</a:t>
            </a:r>
            <a:r>
              <a:rPr lang="es-ES" dirty="0" smtClean="0"/>
              <a:t>.</a:t>
            </a:r>
          </a:p>
          <a:p>
            <a:pPr lvl="0"/>
            <a:endParaRPr lang="es-ES" dirty="0"/>
          </a:p>
          <a:p>
            <a:pPr lvl="0"/>
            <a:r>
              <a:rPr lang="es-ES" dirty="0"/>
              <a:t>El framework ZK, reduce el tiempo de desarrollo de las aplicaciones web ya que abstrae la implementación de tecnologías importantes para la construcción de aplicaciones webs dinámicas como Ajax y JavaScript</a:t>
            </a:r>
            <a:r>
              <a:rPr lang="es-ES" dirty="0" smtClean="0"/>
              <a:t>.</a:t>
            </a:r>
          </a:p>
          <a:p>
            <a:pPr lvl="0"/>
            <a:endParaRPr lang="es-ES" dirty="0"/>
          </a:p>
          <a:p>
            <a:pPr lvl="0"/>
            <a:r>
              <a:rPr lang="es-ES" dirty="0"/>
              <a:t>Es más fácil la programación de componentes en el framework ZK en relación a otros frameworks webs, por la facilidad de crear los objetos que representan al componente en las páginas, directamente desde las clases Java.</a:t>
            </a:r>
          </a:p>
          <a:p>
            <a:pPr lvl="0"/>
            <a:endParaRPr lang="es-ES" dirty="0" smtClean="0"/>
          </a:p>
          <a:p>
            <a:pPr lvl="0"/>
            <a:r>
              <a:rPr lang="es-ES" dirty="0" smtClean="0"/>
              <a:t>La </a:t>
            </a:r>
            <a:r>
              <a:rPr lang="es-ES" dirty="0"/>
              <a:t>inclusión de código Zscript en las páginas web, agiliza la navegación de las mismas, y nos permite modelar de manera más óptima una aplicación</a:t>
            </a:r>
            <a:r>
              <a:rPr lang="es-ES" dirty="0" smtClean="0"/>
              <a:t>.</a:t>
            </a:r>
            <a:endParaRPr lang="es-ES" dirty="0"/>
          </a:p>
        </p:txBody>
      </p:sp>
      <p:pic>
        <p:nvPicPr>
          <p:cNvPr id="5"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633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sp>
        <p:nvSpPr>
          <p:cNvPr id="4" name="3 Rectángulo"/>
          <p:cNvSpPr/>
          <p:nvPr/>
        </p:nvSpPr>
        <p:spPr>
          <a:xfrm>
            <a:off x="179512" y="1261390"/>
            <a:ext cx="8676456" cy="3970318"/>
          </a:xfrm>
          <a:prstGeom prst="rect">
            <a:avLst/>
          </a:prstGeom>
        </p:spPr>
        <p:txBody>
          <a:bodyPr wrap="square">
            <a:spAutoFit/>
          </a:bodyPr>
          <a:lstStyle/>
          <a:p>
            <a:pPr lvl="0" algn="just"/>
            <a:r>
              <a:rPr lang="es-ES" dirty="0" smtClean="0"/>
              <a:t>A </a:t>
            </a:r>
            <a:r>
              <a:rPr lang="es-ES" dirty="0"/>
              <a:t>diferencia de otros frameworks dónde aun es necesario programan detalles de las llamadas Ajax al servidor, ZK protege de estas complejidades y permite al desarrollador centrarse en la lógica de negocio.</a:t>
            </a:r>
          </a:p>
          <a:p>
            <a:pPr lvl="0" algn="just"/>
            <a:endParaRPr lang="es-ES" dirty="0"/>
          </a:p>
          <a:p>
            <a:pPr lvl="0" algn="just"/>
            <a:r>
              <a:rPr lang="es-ES" dirty="0" smtClean="0"/>
              <a:t>Los </a:t>
            </a:r>
            <a:r>
              <a:rPr lang="es-ES" dirty="0"/>
              <a:t>componentes del framework ZK se comportan de igual forma en cualquier navegador web, lo que no sucede con componentes del framework JSF que sufre de incompatibilidades al momento de desplegarse en algunos navegadores.</a:t>
            </a:r>
          </a:p>
          <a:p>
            <a:pPr lvl="0" algn="just"/>
            <a:endParaRPr lang="es-ES" dirty="0" smtClean="0"/>
          </a:p>
          <a:p>
            <a:pPr lvl="0" algn="just"/>
            <a:r>
              <a:rPr lang="es-ES" dirty="0" smtClean="0"/>
              <a:t>ZK </a:t>
            </a:r>
            <a:r>
              <a:rPr lang="es-ES" dirty="0"/>
              <a:t>proporciona las herramientas para suministrar una interfaz de usuario enriquecida, con una complejidad mínima. La capacidad de utilizar ZUL para crear prototipos de una pantalla con retroalimentación de usuarios, es muy útil cuando se implementa aplicaciones web dinámicas. El prototipo puede se puede convertir en la interfaz actual, reduciendo el tiempo de desarrollo inicial.</a:t>
            </a:r>
          </a:p>
          <a:p>
            <a:pPr lvl="0" algn="just"/>
            <a:endParaRPr lang="es-ES" dirty="0"/>
          </a:p>
        </p:txBody>
      </p:sp>
      <p:pic>
        <p:nvPicPr>
          <p:cNvPr id="5"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3866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Recomendaciones</a:t>
            </a:r>
            <a:endParaRPr lang="es-ES" dirty="0"/>
          </a:p>
        </p:txBody>
      </p:sp>
      <p:sp>
        <p:nvSpPr>
          <p:cNvPr id="4" name="3 Rectángulo"/>
          <p:cNvSpPr/>
          <p:nvPr/>
        </p:nvSpPr>
        <p:spPr>
          <a:xfrm>
            <a:off x="179512" y="1261390"/>
            <a:ext cx="8676456" cy="3693319"/>
          </a:xfrm>
          <a:prstGeom prst="rect">
            <a:avLst/>
          </a:prstGeom>
        </p:spPr>
        <p:txBody>
          <a:bodyPr wrap="square">
            <a:spAutoFit/>
          </a:bodyPr>
          <a:lstStyle/>
          <a:p>
            <a:pPr lvl="0" algn="just"/>
            <a:r>
              <a:rPr lang="es-ES" dirty="0" smtClean="0"/>
              <a:t>Se </a:t>
            </a:r>
            <a:r>
              <a:rPr lang="es-ES" dirty="0"/>
              <a:t>recomienda el uso del framework ZK, para la programación de aplicaciones dinámicas web, si se necesita tener un desarrollo ágil y se quiere ver resultados en pantalla en muy poco </a:t>
            </a:r>
            <a:r>
              <a:rPr lang="es-ES" dirty="0" smtClean="0"/>
              <a:t>tiempo.</a:t>
            </a:r>
          </a:p>
          <a:p>
            <a:pPr lvl="0" algn="just"/>
            <a:endParaRPr lang="es-ES" dirty="0"/>
          </a:p>
          <a:p>
            <a:pPr lvl="0" algn="just"/>
            <a:r>
              <a:rPr lang="es-ES" dirty="0" smtClean="0"/>
              <a:t>Se </a:t>
            </a:r>
            <a:r>
              <a:rPr lang="es-ES" dirty="0"/>
              <a:t>recomienda la lectura de la arquitectura del framework, ya que esto hace más fácil aun la programación del mismo al tener una noción clara de como trabajan en conjunto los componentes internos del framework.</a:t>
            </a:r>
          </a:p>
          <a:p>
            <a:pPr lvl="0" algn="just"/>
            <a:endParaRPr lang="es-ES" dirty="0"/>
          </a:p>
          <a:p>
            <a:pPr lvl="0" algn="just"/>
            <a:r>
              <a:rPr lang="es-ES" dirty="0" smtClean="0"/>
              <a:t>Se </a:t>
            </a:r>
            <a:r>
              <a:rPr lang="es-ES" dirty="0"/>
              <a:t>utilizar código embebido en las páginas solo al momento de realizar prototipado o pruebas a los componentes, más no al momento de realizar páginas que saldrán a un servidor en producción. En este caso es recomendable utilizar el patrón de diseño MVC.</a:t>
            </a:r>
          </a:p>
          <a:p>
            <a:pPr lvl="0" algn="just"/>
            <a:endParaRPr lang="es-ES" dirty="0"/>
          </a:p>
        </p:txBody>
      </p:sp>
      <p:pic>
        <p:nvPicPr>
          <p:cNvPr id="5"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293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762000" y="2286000"/>
            <a:ext cx="5029200" cy="762000"/>
          </a:xfrm>
          <a:prstGeom prst="rect">
            <a:avLst/>
          </a:prstGeom>
        </p:spPr>
        <p:txBody>
          <a:bodyPr wrap="none" fromWordArt="1">
            <a:prstTxWarp prst="textDeflate">
              <a:avLst>
                <a:gd name="adj" fmla="val 0"/>
              </a:avLst>
            </a:prstTxWarp>
          </a:bodyPr>
          <a:lstStyle/>
          <a:p>
            <a:pPr algn="ctr"/>
            <a:r>
              <a:rPr lang="es-ES" sz="5400" b="1" kern="10" dirty="0" smtClean="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ea typeface="Verdana"/>
                <a:cs typeface="Verdana"/>
              </a:rPr>
              <a:t>Gracias!</a:t>
            </a:r>
            <a:endParaRPr lang="es-ES" sz="5400" b="1" kern="10" dirty="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ea typeface="Verdana"/>
              <a:cs typeface="Verdana"/>
            </a:endParaRPr>
          </a:p>
        </p:txBody>
      </p:sp>
      <p:pic>
        <p:nvPicPr>
          <p:cNvPr id="6"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6381328"/>
            <a:ext cx="864096" cy="420274"/>
          </a:xfrm>
          <a:prstGeom prst="rect">
            <a:avLst/>
          </a:prstGeom>
          <a:noFill/>
          <a:extLst>
            <a:ext uri="{909E8E84-426E-40DD-AFC4-6F175D3DCCD1}">
              <a14:hiddenFill xmlns:a14="http://schemas.microsoft.com/office/drawing/2010/main">
                <a:solidFill>
                  <a:srgbClr val="FFFFFF"/>
                </a:solidFill>
              </a14:hiddenFill>
            </a:ext>
          </a:extLst>
        </p:spPr>
      </p:pic>
      <p:sp>
        <p:nvSpPr>
          <p:cNvPr id="2" name="1 Subtítulo"/>
          <p:cNvSpPr>
            <a:spLocks noGrp="1"/>
          </p:cNvSpPr>
          <p:nvPr>
            <p:ph type="subTitle" idx="1"/>
          </p:nvPr>
        </p:nvSpPr>
        <p:spPr/>
        <p:txBody>
          <a:bodyPr/>
          <a:lstStyle/>
          <a:p>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s-ES" sz="2400" b="1" dirty="0" smtClean="0"/>
              <a:t>Sinergia en tecnología web</a:t>
            </a:r>
            <a:endParaRPr lang="en-US" sz="2000" b="1" dirty="0"/>
          </a:p>
        </p:txBody>
      </p:sp>
      <p:pic>
        <p:nvPicPr>
          <p:cNvPr id="21"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326" t="17212" r="22904" b="17249"/>
          <a:stretch/>
        </p:blipFill>
        <p:spPr bwMode="auto">
          <a:xfrm>
            <a:off x="1043608" y="1010976"/>
            <a:ext cx="7560840" cy="499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527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s-ES" sz="2000" b="1" dirty="0" smtClean="0">
                <a:solidFill>
                  <a:schemeClr val="tx1"/>
                </a:solidFill>
              </a:rPr>
              <a:t>Server-</a:t>
            </a:r>
            <a:r>
              <a:rPr lang="es-ES" sz="2000" b="1" dirty="0" err="1" smtClean="0">
                <a:solidFill>
                  <a:schemeClr val="tx1"/>
                </a:solidFill>
              </a:rPr>
              <a:t>Centric</a:t>
            </a:r>
            <a:r>
              <a:rPr lang="es-ES" sz="2000" b="1" dirty="0" smtClean="0">
                <a:solidFill>
                  <a:schemeClr val="tx1"/>
                </a:solidFill>
              </a:rPr>
              <a:t> &amp; Client-</a:t>
            </a:r>
            <a:r>
              <a:rPr lang="es-ES" sz="2000" b="1" dirty="0" err="1" smtClean="0">
                <a:solidFill>
                  <a:schemeClr val="tx1"/>
                </a:solidFill>
              </a:rPr>
              <a:t>Centric</a:t>
            </a:r>
            <a:endParaRPr lang="en-US" sz="1800" b="1" dirty="0"/>
          </a:p>
        </p:txBody>
      </p:sp>
      <p:pic>
        <p:nvPicPr>
          <p:cNvPr id="21"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51520" y="1291524"/>
            <a:ext cx="8496944" cy="2893100"/>
          </a:xfrm>
          <a:prstGeom prst="rect">
            <a:avLst/>
          </a:prstGeom>
        </p:spPr>
        <p:txBody>
          <a:bodyPr wrap="square">
            <a:spAutoFit/>
          </a:bodyPr>
          <a:lstStyle/>
          <a:p>
            <a:pPr algn="ctr"/>
            <a:endParaRPr lang="es-ES" sz="2300" b="1" i="1" dirty="0" smtClean="0"/>
          </a:p>
          <a:p>
            <a:pPr algn="ctr"/>
            <a:endParaRPr lang="es-ES" sz="2300" b="1" i="1" dirty="0"/>
          </a:p>
          <a:p>
            <a:pPr algn="ctr"/>
            <a:endParaRPr lang="es-ES" sz="2300" b="1" i="1" dirty="0" smtClean="0"/>
          </a:p>
          <a:p>
            <a:pPr algn="ctr"/>
            <a:endParaRPr lang="es-ES" sz="2300" b="1" i="1" dirty="0"/>
          </a:p>
          <a:p>
            <a:pPr algn="ctr"/>
            <a:endParaRPr lang="es-ES" sz="2300" b="1" i="1" dirty="0" smtClean="0"/>
          </a:p>
          <a:p>
            <a:pPr algn="ctr"/>
            <a:r>
              <a:rPr lang="es-ES" sz="2300" b="1" i="1" dirty="0" smtClean="0"/>
              <a:t>La </a:t>
            </a:r>
            <a:r>
              <a:rPr lang="es-ES" sz="2300" b="1" i="1" dirty="0"/>
              <a:t>diferencia entre ServerCentric o ClientCentric radica en dónde se está ejecutando la aplicación</a:t>
            </a:r>
            <a:endParaRPr lang="es-ES" sz="2300" b="1" i="1" dirty="0" smtClean="0"/>
          </a:p>
          <a:p>
            <a:pPr marL="342900" indent="-342900">
              <a:buFont typeface="Courier New" pitchFamily="49" charset="0"/>
              <a:buChar char="o"/>
            </a:pPr>
            <a:endParaRPr lang="es-ES" sz="2100" dirty="0" smtClean="0"/>
          </a:p>
        </p:txBody>
      </p:sp>
    </p:spTree>
    <p:extLst>
      <p:ext uri="{BB962C8B-B14F-4D97-AF65-F5344CB8AC3E}">
        <p14:creationId xmlns:p14="http://schemas.microsoft.com/office/powerpoint/2010/main" val="690491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s-ES" sz="2000" b="1" dirty="0">
                <a:solidFill>
                  <a:schemeClr val="tx1"/>
                </a:solidFill>
              </a:rPr>
              <a:t>Server-</a:t>
            </a:r>
            <a:r>
              <a:rPr lang="es-ES" sz="2000" b="1" dirty="0" err="1">
                <a:solidFill>
                  <a:schemeClr val="tx1"/>
                </a:solidFill>
              </a:rPr>
              <a:t>Centric</a:t>
            </a:r>
            <a:r>
              <a:rPr lang="es-ES" sz="2000" b="1" dirty="0">
                <a:solidFill>
                  <a:schemeClr val="tx1"/>
                </a:solidFill>
              </a:rPr>
              <a:t> &amp; Client-</a:t>
            </a:r>
            <a:r>
              <a:rPr lang="es-ES" sz="2000" b="1" dirty="0" err="1">
                <a:solidFill>
                  <a:schemeClr val="tx1"/>
                </a:solidFill>
              </a:rPr>
              <a:t>Centric</a:t>
            </a:r>
            <a:endParaRPr lang="en-US" sz="1800" b="1" dirty="0"/>
          </a:p>
        </p:txBody>
      </p:sp>
      <p:pic>
        <p:nvPicPr>
          <p:cNvPr id="21"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251" y="1484784"/>
            <a:ext cx="6347854" cy="376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329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s-ES" sz="2400" b="1" dirty="0" smtClean="0">
                <a:solidFill>
                  <a:schemeClr val="tx1"/>
                </a:solidFill>
              </a:rPr>
              <a:t>Server-</a:t>
            </a:r>
            <a:r>
              <a:rPr lang="es-ES" sz="2400" b="1" dirty="0" err="1" smtClean="0">
                <a:solidFill>
                  <a:schemeClr val="tx1"/>
                </a:solidFill>
              </a:rPr>
              <a:t>Centric</a:t>
            </a:r>
            <a:endParaRPr lang="en-US" sz="1800" b="1" dirty="0"/>
          </a:p>
        </p:txBody>
      </p:sp>
      <p:pic>
        <p:nvPicPr>
          <p:cNvPr id="21"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114272"/>
            <a:ext cx="8270531" cy="26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50625" y="3429000"/>
            <a:ext cx="4233343" cy="384721"/>
          </a:xfrm>
          <a:prstGeom prst="rect">
            <a:avLst/>
          </a:prstGeom>
        </p:spPr>
        <p:txBody>
          <a:bodyPr wrap="square">
            <a:spAutoFit/>
          </a:bodyPr>
          <a:lstStyle/>
          <a:p>
            <a:pPr algn="just"/>
            <a:endParaRPr lang="es-ES" sz="1900" dirty="0"/>
          </a:p>
        </p:txBody>
      </p:sp>
    </p:spTree>
    <p:extLst>
      <p:ext uri="{BB962C8B-B14F-4D97-AF65-F5344CB8AC3E}">
        <p14:creationId xmlns:p14="http://schemas.microsoft.com/office/powerpoint/2010/main" val="2910138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s-ES" sz="2400" b="1" dirty="0" smtClean="0">
                <a:solidFill>
                  <a:schemeClr val="tx1"/>
                </a:solidFill>
              </a:rPr>
              <a:t>DIRECT RIA</a:t>
            </a:r>
            <a:endParaRPr lang="en-US" sz="1800" b="1" dirty="0"/>
          </a:p>
        </p:txBody>
      </p:sp>
      <p:pic>
        <p:nvPicPr>
          <p:cNvPr id="21" name="Picture 10" descr="C:\workspace\workspace helios\prjWebProject\WebContent\images\kru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381328"/>
            <a:ext cx="864096" cy="4202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85" y="116632"/>
            <a:ext cx="696441" cy="6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783" y="2695425"/>
            <a:ext cx="7878332" cy="282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50625" y="3429000"/>
            <a:ext cx="4233343" cy="384721"/>
          </a:xfrm>
          <a:prstGeom prst="rect">
            <a:avLst/>
          </a:prstGeom>
        </p:spPr>
        <p:txBody>
          <a:bodyPr wrap="square">
            <a:spAutoFit/>
          </a:bodyPr>
          <a:lstStyle/>
          <a:p>
            <a:pPr algn="just"/>
            <a:endParaRPr lang="es-ES" sz="1900" dirty="0"/>
          </a:p>
        </p:txBody>
      </p:sp>
      <p:sp>
        <p:nvSpPr>
          <p:cNvPr id="4" name="3 Rectángulo"/>
          <p:cNvSpPr/>
          <p:nvPr/>
        </p:nvSpPr>
        <p:spPr>
          <a:xfrm>
            <a:off x="606783" y="1188818"/>
            <a:ext cx="7533543" cy="1292662"/>
          </a:xfrm>
          <a:prstGeom prst="rect">
            <a:avLst/>
          </a:prstGeom>
        </p:spPr>
        <p:txBody>
          <a:bodyPr wrap="square">
            <a:spAutoFit/>
          </a:bodyPr>
          <a:lstStyle/>
          <a:p>
            <a:pPr algn="just"/>
            <a:endParaRPr lang="es-ES" b="1" dirty="0"/>
          </a:p>
          <a:p>
            <a:pPr algn="just"/>
            <a:r>
              <a:rPr lang="es-ES" sz="2000" dirty="0"/>
              <a:t>Para conseguirlo ZK inyecta una capa en el cliente de JavaScript que es atendida en el servidor de forma que todos los eventos y procesos son gestionados por ella.</a:t>
            </a:r>
          </a:p>
        </p:txBody>
      </p:sp>
    </p:spTree>
    <p:extLst>
      <p:ext uri="{BB962C8B-B14F-4D97-AF65-F5344CB8AC3E}">
        <p14:creationId xmlns:p14="http://schemas.microsoft.com/office/powerpoint/2010/main" val="2657400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cdb2004193l">
  <a:themeElements>
    <a:clrScheme name="Tema de Office 3">
      <a:dk1>
        <a:srgbClr val="0E3558"/>
      </a:dk1>
      <a:lt1>
        <a:srgbClr val="FFFFFF"/>
      </a:lt1>
      <a:dk2>
        <a:srgbClr val="006699"/>
      </a:dk2>
      <a:lt2>
        <a:srgbClr val="969696"/>
      </a:lt2>
      <a:accent1>
        <a:srgbClr val="3B86CB"/>
      </a:accent1>
      <a:accent2>
        <a:srgbClr val="5CB68D"/>
      </a:accent2>
      <a:accent3>
        <a:srgbClr val="FFFFFF"/>
      </a:accent3>
      <a:accent4>
        <a:srgbClr val="0A2C4A"/>
      </a:accent4>
      <a:accent5>
        <a:srgbClr val="AFC3E2"/>
      </a:accent5>
      <a:accent6>
        <a:srgbClr val="53A57F"/>
      </a:accent6>
      <a:hlink>
        <a:srgbClr val="CC3300"/>
      </a:hlink>
      <a:folHlink>
        <a:srgbClr val="333399"/>
      </a:folHlink>
    </a:clrScheme>
    <a:fontScheme name="Tema d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clrMap bg1="lt1" tx1="dk1" bg2="lt2" tx2="dk2" accent1="accent1" accent2="accent2" accent3="accent3" accent4="accent4" accent5="accent5" accent6="accent6" hlink="hlink" folHlink="folHlink"/>
    </a:extraClrScheme>
    <a:extraClrScheme>
      <a:clrScheme name="Tema de Office 2">
        <a:dk1>
          <a:srgbClr val="37175B"/>
        </a:dk1>
        <a:lt1>
          <a:srgbClr val="FFFFFF"/>
        </a:lt1>
        <a:dk2>
          <a:srgbClr val="754ECC"/>
        </a:dk2>
        <a:lt2>
          <a:srgbClr val="C0C0C0"/>
        </a:lt2>
        <a:accent1>
          <a:srgbClr val="869EEC"/>
        </a:accent1>
        <a:accent2>
          <a:srgbClr val="EFA441"/>
        </a:accent2>
        <a:accent3>
          <a:srgbClr val="FFFFFF"/>
        </a:accent3>
        <a:accent4>
          <a:srgbClr val="2D124C"/>
        </a:accent4>
        <a:accent5>
          <a:srgbClr val="C3CCF4"/>
        </a:accent5>
        <a:accent6>
          <a:srgbClr val="D9943A"/>
        </a:accent6>
        <a:hlink>
          <a:srgbClr val="33835F"/>
        </a:hlink>
        <a:folHlink>
          <a:srgbClr val="AAC856"/>
        </a:folHlink>
      </a:clrScheme>
      <a:clrMap bg1="lt1" tx1="dk1" bg2="lt2" tx2="dk2" accent1="accent1" accent2="accent2" accent3="accent3" accent4="accent4" accent5="accent5" accent6="accent6" hlink="hlink" folHlink="folHlink"/>
    </a:extraClrScheme>
    <a:extraClrScheme>
      <a:clrScheme name="Tema de Office 3">
        <a:dk1>
          <a:srgbClr val="0E3558"/>
        </a:dk1>
        <a:lt1>
          <a:srgbClr val="FFFFFF"/>
        </a:lt1>
        <a:dk2>
          <a:srgbClr val="006699"/>
        </a:dk2>
        <a:lt2>
          <a:srgbClr val="969696"/>
        </a:lt2>
        <a:accent1>
          <a:srgbClr val="3B86CB"/>
        </a:accent1>
        <a:accent2>
          <a:srgbClr val="5CB68D"/>
        </a:accent2>
        <a:accent3>
          <a:srgbClr val="FFFFFF"/>
        </a:accent3>
        <a:accent4>
          <a:srgbClr val="0A2C4A"/>
        </a:accent4>
        <a:accent5>
          <a:srgbClr val="AFC3E2"/>
        </a:accent5>
        <a:accent6>
          <a:srgbClr val="53A57F"/>
        </a:accent6>
        <a:hlink>
          <a:srgbClr val="CC3300"/>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cdb2004193l</Template>
  <TotalTime>2499</TotalTime>
  <Words>1187</Words>
  <Application>Microsoft Office PowerPoint</Application>
  <PresentationFormat>Presentación en pantalla (4:3)</PresentationFormat>
  <Paragraphs>275</Paragraphs>
  <Slides>44</Slides>
  <Notes>1</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cdb2004193l</vt:lpstr>
      <vt:lpstr>Guía de desarrollo  del framework ZK, para el diseño  ágil de aplicaciones web</vt:lpstr>
      <vt:lpstr>Agenda</vt:lpstr>
      <vt:lpstr>Introducción</vt:lpstr>
      <vt:lpstr>El framework ZK</vt:lpstr>
      <vt:lpstr>Sinergia en tecnología web</vt:lpstr>
      <vt:lpstr>Server-Centric &amp; Client-Centric</vt:lpstr>
      <vt:lpstr>Server-Centric &amp; Client-Centric</vt:lpstr>
      <vt:lpstr>Server-Centric</vt:lpstr>
      <vt:lpstr>DIRECT RIA</vt:lpstr>
      <vt:lpstr>Arquitectura</vt:lpstr>
      <vt:lpstr>Arquitectura</vt:lpstr>
      <vt:lpstr>Arquitectura</vt:lpstr>
      <vt:lpstr>ZULM</vt:lpstr>
      <vt:lpstr> ZULM - Ejemplo</vt:lpstr>
      <vt:lpstr>ZULM - Ejemplo</vt:lpstr>
      <vt:lpstr>Zscript</vt:lpstr>
      <vt:lpstr>Zscript</vt:lpstr>
      <vt:lpstr>Características avanzadas</vt:lpstr>
      <vt:lpstr>Características avanzadas</vt:lpstr>
      <vt:lpstr>Componentes</vt:lpstr>
      <vt:lpstr>Componentes</vt:lpstr>
      <vt:lpstr>Componentes</vt:lpstr>
      <vt:lpstr>Sesiones</vt:lpstr>
      <vt:lpstr>Sesiones, soluciones</vt:lpstr>
      <vt:lpstr>Ámbitos </vt:lpstr>
      <vt:lpstr>Comunicación</vt:lpstr>
      <vt:lpstr>Dirigido por eventos</vt:lpstr>
      <vt:lpstr>Ejemplo</vt:lpstr>
      <vt:lpstr>Rendimiento</vt:lpstr>
      <vt:lpstr>Rendimiento</vt:lpstr>
      <vt:lpstr>Descargas y licencias</vt:lpstr>
      <vt:lpstr>ZK vs. JSF</vt:lpstr>
      <vt:lpstr>ZK vs. JSF</vt:lpstr>
      <vt:lpstr>ZK vs. JSF</vt:lpstr>
      <vt:lpstr>ZK vs. JSF</vt:lpstr>
      <vt:lpstr>ZK vs. JSF</vt:lpstr>
      <vt:lpstr>ZK vs. JSF</vt:lpstr>
      <vt:lpstr>ZK vs. JSF</vt:lpstr>
      <vt:lpstr>ZK vs. JSF</vt:lpstr>
      <vt:lpstr>ZK vs. JSF</vt:lpstr>
      <vt:lpstr>Conclusiones</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Guía de desarrollo  del framework ZK, para el diseño  ágil de aplicaciones web, en la empresa Kruger Corporation</dc:title>
  <dc:creator>Andres</dc:creator>
  <cp:lastModifiedBy>Andres</cp:lastModifiedBy>
  <cp:revision>100</cp:revision>
  <dcterms:created xsi:type="dcterms:W3CDTF">2012-04-12T04:47:58Z</dcterms:created>
  <dcterms:modified xsi:type="dcterms:W3CDTF">2012-04-17T16:08:35Z</dcterms:modified>
</cp:coreProperties>
</file>