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4" r:id="rId1"/>
  </p:sldMasterIdLst>
  <p:notesMasterIdLst>
    <p:notesMasterId r:id="rId36"/>
  </p:notesMasterIdLst>
  <p:handoutMasterIdLst>
    <p:handoutMasterId r:id="rId37"/>
  </p:handoutMasterIdLst>
  <p:sldIdLst>
    <p:sldId id="312" r:id="rId2"/>
    <p:sldId id="436" r:id="rId3"/>
    <p:sldId id="439" r:id="rId4"/>
    <p:sldId id="441" r:id="rId5"/>
    <p:sldId id="443" r:id="rId6"/>
    <p:sldId id="445" r:id="rId7"/>
    <p:sldId id="446" r:id="rId8"/>
    <p:sldId id="461" r:id="rId9"/>
    <p:sldId id="462" r:id="rId10"/>
    <p:sldId id="463" r:id="rId11"/>
    <p:sldId id="464" r:id="rId12"/>
    <p:sldId id="465" r:id="rId13"/>
    <p:sldId id="466" r:id="rId14"/>
    <p:sldId id="468" r:id="rId15"/>
    <p:sldId id="469" r:id="rId16"/>
    <p:sldId id="475" r:id="rId17"/>
    <p:sldId id="476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500" r:id="rId31"/>
    <p:sldId id="497" r:id="rId32"/>
    <p:sldId id="498" r:id="rId33"/>
    <p:sldId id="499" r:id="rId34"/>
    <p:sldId id="501" r:id="rId35"/>
  </p:sldIdLst>
  <p:sldSz cx="9144000" cy="6858000" type="screen4x3"/>
  <p:notesSz cx="6858000" cy="9144000"/>
  <p:custShowLst>
    <p:custShow name="Presentación personalizada 1" id="0">
      <p:sldLst>
        <p:sld r:id="rId3"/>
      </p:sldLst>
    </p:custShow>
    <p:custShow name="Presentación personalizada 2" id="1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E9F5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43" autoAdjust="0"/>
    <p:restoredTop sz="94718" autoAdjust="0"/>
  </p:normalViewPr>
  <p:slideViewPr>
    <p:cSldViewPr>
      <p:cViewPr varScale="1">
        <p:scale>
          <a:sx n="64" d="100"/>
          <a:sy n="64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5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C8582-54BE-4F95-B5A8-90B90C82DD48}" type="datetimeFigureOut">
              <a:rPr lang="es-EC" smtClean="0"/>
              <a:pPr/>
              <a:t>20/06/2011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4225C-2C14-437E-83F7-ADA38A4D0D7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5D5FD-FBD7-4CD1-A8F7-2DB57B51AA0C}" type="datetimeFigureOut">
              <a:rPr lang="es-EC" smtClean="0"/>
              <a:pPr/>
              <a:t>20/06/2011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275F8-E64A-4BCC-B18E-0D162B6D31A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20</a:t>
            </a:fld>
            <a:endParaRPr lang="es-EC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21</a:t>
            </a:fld>
            <a:endParaRPr lang="es-EC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22</a:t>
            </a:fld>
            <a:endParaRPr lang="es-EC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23</a:t>
            </a:fld>
            <a:endParaRPr lang="es-EC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24</a:t>
            </a:fld>
            <a:endParaRPr lang="es-EC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25</a:t>
            </a:fld>
            <a:endParaRPr lang="es-EC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26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5</a:t>
            </a:fld>
            <a:endParaRPr 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7</a:t>
            </a:fld>
            <a:endParaRPr lang="es-EC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17</a:t>
            </a:fld>
            <a:endParaRPr lang="es-EC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18</a:t>
            </a:fld>
            <a:endParaRPr lang="es-EC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275F8-E64A-4BCC-B18E-0D162B6D31AC}" type="slidenum">
              <a:rPr lang="es-EC" smtClean="0"/>
              <a:pPr/>
              <a:t>19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14D12F8-CD1D-4306-8D5E-686BE4153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76F0C-85EE-4A12-9950-CE362DCCB6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78FEB-1414-495E-9C81-3DF33F6B3BE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02E4-614A-4A1A-9F28-4977FB90A41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20735-0B90-4C87-BC84-E77454D4A2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6875EC44-62E2-4185-9C45-4A9A9C2F072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F8FDC-C630-42BF-A4C8-84BCE9A6CD8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08C75-4F9C-4B16-923F-3A45C590C32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BC9A3-B139-4071-8F78-F8D537F7952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E1A64-20C4-4976-98EC-5EDA4A28421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B95A9-8068-459D-A88C-C03ACF3B1E5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ransition spd="med">
    <p:newsflash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nanel251977@yahoo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resentacion%20Defensa/Fuentes%20Secundarias%20de%20Informaci&#243;n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esentacion%20Defensa/Determinaci&#243;n%20del%20tama&#241;o%20de%20la%20muestra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%20Defensa/CUESTIONARIO%20FINAL.docx" TargetMode="External"/><Relationship Id="rId2" Type="http://schemas.openxmlformats.org/officeDocument/2006/relationships/hyperlink" Target="Presentacion%20Defensa/PRUEBA%20PILOTO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ANOVA.docx" TargetMode="External"/><Relationship Id="rId3" Type="http://schemas.openxmlformats.org/officeDocument/2006/relationships/hyperlink" Target="SPSS/HOSTERIA%20ARASARI%20BASE%20DE%20DATOS.sav" TargetMode="External"/><Relationship Id="rId7" Type="http://schemas.openxmlformats.org/officeDocument/2006/relationships/hyperlink" Target="CROSSTAB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DESCRIPTIVOS.docx" TargetMode="External"/><Relationship Id="rId5" Type="http://schemas.openxmlformats.org/officeDocument/2006/relationships/hyperlink" Target="FRECUENCIAS.docx" TargetMode="External"/><Relationship Id="rId4" Type="http://schemas.openxmlformats.org/officeDocument/2006/relationships/image" Target="../media/image4.gif"/><Relationship Id="rId9" Type="http://schemas.openxmlformats.org/officeDocument/2006/relationships/hyperlink" Target="CORRELACION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point\Desktop\TESIS%20MAGUS%20VERO\TESIS%20FINAL%20AL%2015%20MAYO%202011\Presentacion%20Defensa\Graficas%20Frecuencias\2)%20INGRESO%20MENSUAL%20APROXIMADO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point\Desktop\TESIS%20MAGUS%20VERO\TESIS%20FINAL%20AL%2015%20MAYO%202011\Presentacion%20Defensa\Graficas%20Frecuencias\3)%20EL%20TURISMO%20QUE%20REALIZA%20ES%20POR.docx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%20Defensa/Fotograf&#237;as%20Hoster&#237;a%20Arasari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Presentacion%20Defensa/Logotipo%20y%20Estructura%20Actual.doc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point\Desktop\TESIS%20MAGUS%20VERO\TESIS%20FINAL%20AL%2015%20MAYO%202011\Presentacion%20Defensa\Graficas%20Frecuencias\4)CONOCE%20MINDO%205)%20DISPUESTO%20A%20PAGAR.docx" TargetMode="Externa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point\Desktop\TESIS%20MAGUS%20VERO\TESIS%20FINAL%20AL%2015%20MAYO%202011\Presentacion%20Defensa\Graficas%20Frecuencias\6)%20TARIFA%20DE%20$20%20DIARIOS%20%207)%20SE%20HOSPEDO%20EN%20HOSTERIA.docx" TargetMode="Externa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point\Desktop\TESIS%20MAGUS%20VERO\TESIS%20FINAL%20AL%2015%20MAYO%202011\Presentacion%20Defensa\Graficas%20Frecuencias\8)CALIDAD%20SERVICIO%20EN%20MINDO%209)%20EN%20QUE%20HOSTERIA%20SE%20HOSPEDO.docx" TargetMode="Externa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Graficas%20Frecuencias\10)%20FACTORES%20DETERMINANTE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Graficas%20Frecuencias\11)%20SERVICIOS%20COMPLEMENTARIO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point\Desktop\TESIS%20MAGUS%20VERO\TESIS%20FINAL%20AL%2015%20MAYO%202011\Presentacion%20Defensa\Graficas%20Frecuencias\12)%20CONOCE%20ARASARI%2013)%20CALIFICACION%20ARASARI.docx" TargetMode="External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Graficas%20Frecuencias\1.%20EDAD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point\Desktop\TESIS%20MAGUS%20VERO\TESIS%20FINAL%20AL%2015%20MAYO%202011\Presentacion%20Defensa\Graficas%20Frecuencias\13.SERVICIO%20DE%20ARASARI.docx" TargetMode="External"/><Relationship Id="rId5" Type="http://schemas.openxmlformats.org/officeDocument/2006/relationships/hyperlink" Target="file:///C:\Users\point\Desktop\TESIS%20MAGUS%20VERO\TESIS%20FINAL%20AL%2015%20MAYO%202011\Presentacion%20Defensa\Graficas%20Frecuencias\8.%20CALIDAD%20EN%20EL%20SERVICIO%20DE%20LA%20HOSTERIA%20EN%20LA%20QUE%20SE%20HOSPEDO.docx" TargetMode="External"/><Relationship Id="rId4" Type="http://schemas.openxmlformats.org/officeDocument/2006/relationships/hyperlink" Target="file:///C:\Users\point\Desktop\TESIS%20MAGUS%20VERO\TESIS%20FINAL%20AL%2015%20MAYO%202011\Presentacion%20Defensa\Graficas%20Frecuencias\6.%20TARIFA%2020%20USD%20DIARIOS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F:\Presentacion%20Defensa\Graficas%20Crosstabs\2)genero%20y%20turismo.docx" TargetMode="External"/><Relationship Id="rId2" Type="http://schemas.openxmlformats.org/officeDocument/2006/relationships/hyperlink" Target="file:///F:\Presentacion%20Defensa\Graficas%20Crosstabs\1)%20GENERO%20E%20INGRESO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F:\Presentacion%20Defensa\Graficas%20Crosstabs\4)%20INGRESO%20Y%20CUANTO%20DISPUESTO%20A%20PAGAR.docx" TargetMode="External"/><Relationship Id="rId4" Type="http://schemas.openxmlformats.org/officeDocument/2006/relationships/hyperlink" Target="file:///F:\Presentacion%20Defensa\Graficas%20Crosstabs\3)%20GENERO%20Y%20CONOCE%20MINDO.doc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file:///F:\Presentacion%20Defensa\Graficas%20Crosstabs\6)%20DEPORTES%20Y%20SAUNATURCO.docx" TargetMode="External"/><Relationship Id="rId2" Type="http://schemas.openxmlformats.org/officeDocument/2006/relationships/hyperlink" Target="file:///F:\Presentacion%20Defensa\Graficas%20Crosstabs\5)%20INGRESO%20Y%20ACT%20RECREAT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F:\Presentacion%20Defensa\Graficas%20Crosstabs\8)%20CONOCE%20MINDO%20Y%20HOSPEDAJE%20MINDO.docx" TargetMode="External"/><Relationship Id="rId4" Type="http://schemas.openxmlformats.org/officeDocument/2006/relationships/hyperlink" Target="file:///F:\Presentacion%20Defensa\Graficas%20Crosstabs\7)%20CONOCE%20MINDO%20Y%20CUANTO%20PAGA%20POR%20UNA%20NOCHE.doc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file:///F:\Presentacion%20Defensa\Graficas%20Crosstabs\10)%20CONOCE%20MINDO%20Y%20CONOCE%20ARASARI.docx" TargetMode="External"/><Relationship Id="rId2" Type="http://schemas.openxmlformats.org/officeDocument/2006/relationships/hyperlink" Target="file:///F:\Presentacion%20Defensa\Graficas%20Crosstabs\9)%20CONOCE%20MINDO%20Y%20ACTIVIDADES%20RECREA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Presentacion%20Defensa\Graficas%20Crosstabs\11)%20DISPUESTO%20A%20PAGAR%20Y%20EN%20QUE%20HOSTERIA%20SE%20HOSPEDO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F:\Presentacion%20Defensa\Graficas%20Crosstabs\13)%20EN%20QUE%20HOSTERIA%20Y%20SI%20CONOCE%20ARASARI.docx" TargetMode="External"/><Relationship Id="rId2" Type="http://schemas.openxmlformats.org/officeDocument/2006/relationships/hyperlink" Target="file:///F:\Presentacion%20Defensa\Graficas%20Crosstabs\12)%20HOSPEDAJE%20MINDO%20Y%20CONOCE%20ARASARI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Graficas%20Frecuencias\ingreso%20y%20tarifa%2020%20usd.docx" TargetMode="External"/><Relationship Id="rId2" Type="http://schemas.openxmlformats.org/officeDocument/2006/relationships/hyperlink" Target="file:///C:\Users\point\Desktop\TESIS%20MAGUS%20VERO\TESIS%20FINAL%20AL%2015%20MAYO%202011\Presentacion%20Defensa\Graficas%20Frecuencias\Edad%20e%20ingreso%20mensual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Graficas%20Frecuencias\edad%20y%20calificacion%20del%20servicio%20de%20Arasari.docx" TargetMode="External"/><Relationship Id="rId2" Type="http://schemas.openxmlformats.org/officeDocument/2006/relationships/hyperlink" Target="file:///C:\Users\point\Desktop\TESIS%20MAGUS%20VERO\TESIS%20FINAL%20AL%2015%20MAYO%202011\Presentacion%20Defensa\Graficas%20Frecuencias\edad%20y%20tarifa%2020%20usd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point\Desktop\TESIS%20MAGUS%20VERO\TESIS%20FINAL%20AL%2015%20MAYO%202011\Presentacion%20Defensa\Graficas%20Frecuencias\calidad%20en%20el%20servicio%20de%20otra%20%20hosteria%20y%20servicio%20de%20Arasari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oint\Desktop\TESIS%20MAGUS%20VERO\TESIS%20FINAL%20AL%2015%20MAYO%202011\Presentacion%20Defensa\Resumen%20de%20Resultados%20y%20Conclusiones.docx" TargetMode="External"/><Relationship Id="rId2" Type="http://schemas.openxmlformats.org/officeDocument/2006/relationships/hyperlink" Target="file:///C:\Users\point\Desktop\TESIS%20MAGUS%20VERO\TESIS%20FINAL%20AL%2015%20MAYO%202011\Presentacion%20Defensa\Recomendaciones%20del%20Estudio.docx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%20Defensa/DIAGNOSTICO%20ESTRATEGICO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esentacion%20Defensa/CALCULO%20DE%20LA%20POBLACI&#211;N%20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lum bright="37000" contrast="-70000"/>
          </a:blip>
          <a:srcRect/>
          <a:stretch>
            <a:fillRect/>
          </a:stretch>
        </p:blipFill>
        <p:spPr bwMode="auto">
          <a:xfrm>
            <a:off x="1785918" y="1142984"/>
            <a:ext cx="5929354" cy="5286412"/>
          </a:xfrm>
          <a:prstGeom prst="ellipse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875"/>
            <a:ext cx="9072563" cy="300037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3200" b="1" dirty="0" smtClean="0">
                <a:latin typeface="Aharoni" pitchFamily="2" charset="-79"/>
                <a:cs typeface="Aharoni" pitchFamily="2" charset="-79"/>
              </a:rPr>
              <a:t>INVESTIGACIÓN DE MERCADOS PARA AMPLIAR EL NEGOCIO CON OTROS PRODUCTOS QUE SE VA A OFRECER A LOS TURISTAS EN LA HOSTERÍA  ARASARI”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_tradnl" sz="2000" b="1" i="1" dirty="0" smtClean="0"/>
              <a:t>MAESTRÍA INTERNACIONAL EN ADMINISTRACIÓN DE EMPRESAS ( MBA)</a:t>
            </a:r>
            <a:r>
              <a:rPr lang="es-ES" sz="2000" b="1" i="1" dirty="0" smtClean="0"/>
              <a:t/>
            </a:r>
            <a:br>
              <a:rPr lang="es-ES" sz="2000" b="1" i="1" dirty="0" smtClean="0"/>
            </a:br>
            <a:r>
              <a:rPr lang="es-ES" sz="2000" b="1" i="1" dirty="0" smtClean="0"/>
              <a:t/>
            </a:r>
            <a:br>
              <a:rPr lang="es-ES" sz="2000" b="1" i="1" dirty="0" smtClean="0"/>
            </a:br>
            <a:r>
              <a:rPr lang="es-ES" sz="2000" b="1" i="1" dirty="0" smtClean="0"/>
              <a:t>XXVII PROMOCIÓN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3786188"/>
            <a:ext cx="7358062" cy="3000375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s-ES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6200" b="1" i="1" dirty="0" smtClean="0"/>
              <a:t>ALUMNAS: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4900" b="1" i="1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es-ES" sz="4900" b="1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es-ES" sz="55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5500" b="1" dirty="0" smtClean="0">
                <a:latin typeface="+mj-lt"/>
              </a:rPr>
              <a:t>VERÓNICA LARA ROMAN </a:t>
            </a:r>
          </a:p>
          <a:p>
            <a:pPr>
              <a:defRPr/>
            </a:pPr>
            <a:r>
              <a:rPr lang="es-ES" sz="5500" b="1" dirty="0" smtClean="0">
                <a:latin typeface="+mj-lt"/>
              </a:rPr>
              <a:t>	</a:t>
            </a:r>
            <a:endParaRPr lang="es-EC" sz="5500" dirty="0" smtClean="0">
              <a:latin typeface="+mj-lt"/>
            </a:endParaRPr>
          </a:p>
          <a:p>
            <a:pPr>
              <a:defRPr/>
            </a:pPr>
            <a:r>
              <a:rPr lang="es-ES" sz="5500" b="1" dirty="0" smtClean="0"/>
              <a:t> </a:t>
            </a:r>
            <a:r>
              <a:rPr lang="es-ES" sz="5500" b="1" dirty="0" smtClean="0">
                <a:latin typeface="+mj-lt"/>
              </a:rPr>
              <a:t>MARIA AUGUSTA SOSA</a:t>
            </a:r>
          </a:p>
          <a:p>
            <a:pPr>
              <a:defRPr/>
            </a:pPr>
            <a:r>
              <a:rPr lang="es-ES" sz="4900" b="1" dirty="0" smtClean="0">
                <a:latin typeface="+mj-lt"/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4900" b="1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es-ES" sz="4900" b="1" dirty="0" smtClean="0"/>
              <a:t>                                                   </a:t>
            </a:r>
            <a:r>
              <a:rPr lang="es-ES" sz="6200" b="1" dirty="0" smtClean="0"/>
              <a:t>Mayo de 2011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1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1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ES" sz="2100" b="1" dirty="0" smtClean="0">
              <a:hlinkClick r:id="rId3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2100" b="1" dirty="0" smtClean="0">
              <a:hlinkClick r:id="rId3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/>
              <a:t>v) </a:t>
            </a:r>
            <a:r>
              <a:rPr lang="es-EC" sz="3200" b="1" dirty="0" smtClean="0">
                <a:latin typeface="Arial Narrow" pitchFamily="34" charset="0"/>
              </a:rPr>
              <a:t>Objetivos e hipótesis de la investigación</a:t>
            </a:r>
            <a:endParaRPr lang="es-EC" sz="32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77500" lnSpcReduction="20000"/>
          </a:bodyPr>
          <a:lstStyle/>
          <a:p>
            <a:pPr lvl="1" algn="just">
              <a:buNone/>
            </a:pPr>
            <a:endParaRPr lang="es-EC" dirty="0" smtClean="0"/>
          </a:p>
          <a:p>
            <a:pPr>
              <a:buFont typeface="Franklin Gothic Book" pitchFamily="34" charset="0"/>
              <a:buChar char="●"/>
            </a:pPr>
            <a:r>
              <a:rPr lang="es-EC" sz="39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 General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Ampliar el negocio con otros productos que ofrecerá la Hostería Arasari a los turistas.</a:t>
            </a:r>
          </a:p>
          <a:p>
            <a:pPr lvl="1" algn="just"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Franklin Gothic Book" pitchFamily="34" charset="0"/>
              <a:buChar char="●"/>
            </a:pPr>
            <a:r>
              <a:rPr lang="es-EC" sz="39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Objetivos Específicos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Elaborar una investigación de mercados para encontrar a los turistas que tienen preferencia por el sector de </a:t>
            </a:r>
            <a:r>
              <a:rPr lang="es-EC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Determinar gustos y preferencias de los turistas en alojamiento y restaurante.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Conocer el poder adquisitivo de los turistas que van a </a:t>
            </a:r>
            <a:r>
              <a:rPr lang="es-EC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 definir cuanto están dispuestos a pagar por alojarse.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Determinar la competencia en el área de influencia.</a:t>
            </a:r>
          </a:p>
          <a:p>
            <a:pPr>
              <a:buFont typeface="Wingdings" pitchFamily="2" charset="2"/>
              <a:buChar char="ü"/>
            </a:pPr>
            <a:endParaRPr lang="es-EC" sz="24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es-EC" sz="24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SzPct val="100000"/>
              <a:buFont typeface="Wingdings" pitchFamily="2" charset="2"/>
              <a:buChar char="ü"/>
            </a:pPr>
            <a:endParaRPr lang="es-EC" sz="24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Arial" pitchFamily="34" charset="0"/>
              <a:buChar char="•"/>
            </a:pPr>
            <a:r>
              <a:rPr lang="es-EC" sz="43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Hipótesis</a:t>
            </a:r>
          </a:p>
          <a:p>
            <a:pPr marL="514350" indent="-514350">
              <a:buSzPct val="125000"/>
              <a:buNone/>
            </a:pPr>
            <a:endParaRPr lang="es-EC" sz="39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Wingdings" pitchFamily="2" charset="2"/>
              <a:buChar char="ü"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porcentaje de turistas de Quito tienen preferencia por el sector de Mindo.</a:t>
            </a:r>
          </a:p>
          <a:p>
            <a:pPr marL="514350" indent="-514350">
              <a:buSzPct val="125000"/>
              <a:buFont typeface="Wingdings" pitchFamily="2" charset="2"/>
              <a:buChar char="ü"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Cuales son los servicios complementarios que los turistas toman en cuenta al momento de hospedarse.</a:t>
            </a:r>
          </a:p>
          <a:p>
            <a:pPr marL="514350" indent="-514350">
              <a:buSzPct val="125000"/>
              <a:buFont typeface="Wingdings" pitchFamily="2" charset="2"/>
              <a:buChar char="ü"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porcentaje de turistas en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están dispuestos a pagar por hospedarse:</a:t>
            </a:r>
          </a:p>
          <a:p>
            <a:pPr marL="514350" indent="-514350">
              <a:buSzPct val="125000"/>
              <a:buNone/>
            </a:pPr>
            <a:r>
              <a:rPr lang="es-EC" sz="34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menos de 20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endParaRPr lang="es-EC" sz="3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de 21 a 30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endParaRPr lang="es-EC" sz="3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De 31 a 40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endParaRPr lang="es-EC" sz="3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de 41 a 50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endParaRPr lang="es-EC" sz="3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mas de 50 </a:t>
            </a:r>
            <a:r>
              <a:rPr lang="es-EC" sz="3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514350" indent="-514350">
              <a:buSzPct val="125000"/>
              <a:buFont typeface="Wingdings" pitchFamily="2" charset="2"/>
              <a:buChar char="ü"/>
            </a:pPr>
            <a:r>
              <a:rPr lang="es-EC" sz="3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porcentaje de turistas van a otras hosterías.</a:t>
            </a:r>
          </a:p>
          <a:p>
            <a:pPr marL="514350" indent="-514350">
              <a:buSzPct val="125000"/>
              <a:buFont typeface="Wingdings" pitchFamily="2" charset="2"/>
              <a:buChar char="ü"/>
            </a:pPr>
            <a:endParaRPr lang="es-EC" sz="3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Wingdings" pitchFamily="2" charset="2"/>
              <a:buChar char="ü"/>
            </a:pPr>
            <a:endParaRPr lang="es-EC" sz="3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Wingdings" pitchFamily="2" charset="2"/>
              <a:buChar char="ü"/>
            </a:pPr>
            <a:endParaRPr lang="es-EC" sz="3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endParaRPr lang="es-EC" sz="30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endParaRPr lang="es-EC" sz="30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endParaRPr lang="es-EC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>vi) </a:t>
            </a:r>
            <a:r>
              <a:rPr lang="es-EC" b="1" dirty="0" smtClean="0">
                <a:latin typeface="Arial Narrow" pitchFamily="34" charset="0"/>
              </a:rPr>
              <a:t>Fuentes de información</a:t>
            </a:r>
            <a:r>
              <a:rPr lang="es-EC" sz="3200" b="1" dirty="0" smtClean="0">
                <a:latin typeface="Arial Narrow" pitchFamily="34" charset="0"/>
              </a:rPr>
              <a:t/>
            </a:r>
            <a:br>
              <a:rPr lang="es-EC" sz="3200" b="1" dirty="0" smtClean="0">
                <a:latin typeface="Arial Narrow" pitchFamily="34" charset="0"/>
              </a:rPr>
            </a:br>
            <a:endParaRPr lang="es-EC" sz="32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pPr marL="514350" indent="-514350">
              <a:buSzPct val="125000"/>
              <a:buFont typeface="Arial" pitchFamily="34" charset="0"/>
              <a:buChar char="•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Fuentes de Información Primaria</a:t>
            </a:r>
          </a:p>
          <a:p>
            <a:pPr marL="1314450" lvl="2" indent="-514350">
              <a:buSzPct val="125000"/>
              <a:buFont typeface="Symbol" pitchFamily="18" charset="2"/>
              <a:buChar char="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Cuestionario</a:t>
            </a:r>
          </a:p>
          <a:p>
            <a:pPr marL="1314450" lvl="2" indent="-514350">
              <a:buSzPct val="125000"/>
              <a:buFont typeface="Symbol" pitchFamily="18" charset="2"/>
              <a:buChar char=""/>
            </a:pPr>
            <a:endParaRPr lang="es-EC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Arial" pitchFamily="34" charset="0"/>
              <a:buChar char="•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Fuentes de Información Secundaria</a:t>
            </a:r>
          </a:p>
          <a:p>
            <a:pPr marL="1314450" lvl="2" indent="-514350">
              <a:buSzPct val="125000"/>
              <a:buFont typeface="Symbol" pitchFamily="18" charset="2"/>
              <a:buChar char="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Datos Estadísticos de Turismo</a:t>
            </a:r>
          </a:p>
          <a:p>
            <a:pPr marL="1314450" lvl="2" indent="-514350">
              <a:buSzPct val="125000"/>
              <a:buFont typeface="Symbol" pitchFamily="18" charset="2"/>
              <a:buChar char="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Calendario de Feriados Nacionales</a:t>
            </a:r>
          </a:p>
          <a:p>
            <a:pPr marL="1314450" lvl="2" indent="-514350">
              <a:buSzPct val="125000"/>
              <a:buNone/>
            </a:pPr>
            <a:r>
              <a:rPr lang="es-EC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Presentacion</a:t>
            </a:r>
            <a:r>
              <a:rPr lang="es-EC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 Defensa\Fuentes Secundarias de Información.docx</a:t>
            </a:r>
            <a:endParaRPr lang="es-EC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endParaRPr lang="es-EC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None/>
            </a:pPr>
            <a:endParaRPr lang="es-EC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err="1" smtClean="0"/>
              <a:t>viI</a:t>
            </a:r>
            <a:r>
              <a:rPr lang="es-EC" sz="3200" b="1" dirty="0" smtClean="0"/>
              <a:t>)  </a:t>
            </a:r>
            <a:r>
              <a:rPr lang="es-EC" sz="3200" b="1" dirty="0" smtClean="0">
                <a:latin typeface="Arial Narrow" pitchFamily="34" charset="0"/>
              </a:rPr>
              <a:t>TECNICAS De muestreo</a:t>
            </a:r>
            <a:endParaRPr lang="es-EC" sz="32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/>
          </a:bodyPr>
          <a:lstStyle/>
          <a:p>
            <a:pPr marL="1079500" indent="-360363" algn="just">
              <a:buFont typeface="Wingdings" pitchFamily="2" charset="2"/>
              <a:buChar char="Ø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Probabilísticas o al azar</a:t>
            </a:r>
          </a:p>
          <a:p>
            <a:pPr marL="1077913" algn="just">
              <a:buFont typeface="Wingdings" pitchFamily="2" charset="2"/>
              <a:buChar char="Ø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Probabilísticas</a:t>
            </a:r>
          </a:p>
          <a:p>
            <a:pPr indent="17463" algn="just">
              <a:buNone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muestra se la realizó de forma probabilística, utilizando el proceso de selección de muestreo aleatorio simple, es decir utilizando un procedimiento completamente aleatorio.</a:t>
            </a:r>
          </a:p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Determinación del tamaño de la muestra</a:t>
            </a:r>
          </a:p>
          <a:p>
            <a:pPr algn="just">
              <a:buNone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buNone/>
            </a:pPr>
            <a:endParaRPr lang="es-EC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n= 225.22</a:t>
            </a:r>
          </a:p>
          <a:p>
            <a:pPr algn="just">
              <a:buNone/>
            </a:pPr>
            <a:r>
              <a:rPr lang="es-EC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Presentacion</a:t>
            </a:r>
            <a:r>
              <a:rPr lang="es-EC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 Defensa\Determinación del tamaño de la muestra.docx</a:t>
            </a:r>
            <a:endParaRPr lang="es-EC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553985" y="3786190"/>
            <a:ext cx="4546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cap="small" dirty="0" smtClean="0"/>
              <a:t>Fórmula Universal para Población</a:t>
            </a:r>
            <a:endParaRPr lang="es-EC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167082" y="362635"/>
            <a:ext cx="638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714612" y="4643446"/>
            <a:ext cx="2880320" cy="115212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85918" y="4071942"/>
            <a:ext cx="36747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/>
            <a:r>
              <a:rPr kumimoji="0" lang="es-EC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         Z </a:t>
            </a:r>
            <a:r>
              <a:rPr kumimoji="0" lang="es-EC" altLang="zh-CN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2 </a:t>
            </a: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p q  N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      n = -----------------------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	          e </a:t>
            </a:r>
            <a:r>
              <a:rPr kumimoji="0" lang="es-EC" altLang="zh-CN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2 </a:t>
            </a: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N + Z</a:t>
            </a:r>
            <a:r>
              <a:rPr kumimoji="0" lang="es-EC" altLang="zh-CN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2 </a:t>
            </a:r>
            <a:r>
              <a:rPr kumimoji="0" lang="es-EC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p q</a:t>
            </a:r>
            <a:endParaRPr kumimoji="0" lang="es-EC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785786" y="1214422"/>
            <a:ext cx="214314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Pre-Test o Prueba Piloto</a:t>
            </a:r>
          </a:p>
          <a:p>
            <a:pPr lvl="1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 proceso de ensayo previo a la aplicación definitiva de la técnica a la realización del trabajo de campo</a:t>
            </a:r>
            <a:r>
              <a:rPr lang="es-EC" sz="26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Determinación de la muestra para el Pre-Test o Prueba Piloto</a:t>
            </a:r>
          </a:p>
          <a:p>
            <a:pPr>
              <a:buNone/>
            </a:pP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s-EC" sz="2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Prueba Piloto    = 10% de “n”</a:t>
            </a:r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	       	                = 10% de 225</a:t>
            </a:r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s-EC" sz="2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                         = 23 encuestas</a:t>
            </a:r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b="1" dirty="0" err="1" smtClean="0"/>
              <a:t>ViII</a:t>
            </a:r>
            <a:r>
              <a:rPr lang="es-EC" sz="3200" b="1" dirty="0" smtClean="0"/>
              <a:t>) </a:t>
            </a:r>
            <a:r>
              <a:rPr lang="es-EC" sz="3200" b="1" dirty="0" smtClean="0">
                <a:latin typeface="Arial Narrow" pitchFamily="34" charset="0"/>
              </a:rPr>
              <a:t>ENCUESTA O CUESTIONARIO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32644"/>
          </a:xfrm>
        </p:spPr>
        <p:txBody>
          <a:bodyPr>
            <a:normAutofit/>
          </a:bodyPr>
          <a:lstStyle/>
          <a:p>
            <a:pPr>
              <a:buSzPct val="125000"/>
              <a:buFont typeface="Arial" pitchFamily="34" charset="0"/>
              <a:buChar char="•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Cuestionario Prueba Piloto</a:t>
            </a:r>
          </a:p>
          <a:p>
            <a:pPr lvl="1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siguiente es la encuesta inicial que fue diseñada en noviembre 2010 para la aplicación de la Prueba Piloto.</a:t>
            </a:r>
          </a:p>
          <a:p>
            <a:pPr lvl="1">
              <a:buNone/>
            </a:pPr>
            <a:r>
              <a:rPr lang="es-EC" sz="2600" b="1" cap="small" dirty="0" err="1" smtClean="0">
                <a:latin typeface="Arial Narrow" pitchFamily="34" charset="0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Presentacion</a:t>
            </a:r>
            <a:r>
              <a:rPr lang="es-EC" sz="2600" b="1" cap="small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  <a:hlinkClick r:id="rId2" action="ppaction://hlinkfile"/>
              </a:rPr>
              <a:t> Defensa\PRUEBA PILOTO.docx</a:t>
            </a:r>
            <a:endParaRPr lang="es-EC" sz="2600" b="1" cap="small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None/>
            </a:pPr>
            <a:endParaRPr lang="es-EC" sz="2400" dirty="0" smtClean="0">
              <a:latin typeface="Arial Narrow" pitchFamily="34" charset="0"/>
            </a:endParaRPr>
          </a:p>
          <a:p>
            <a:pPr>
              <a:buSzPct val="125000"/>
              <a:buFont typeface="Arial" pitchFamily="34" charset="0"/>
              <a:buChar char="•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Cuestionario Final</a:t>
            </a:r>
          </a:p>
          <a:p>
            <a:pPr>
              <a:buSzPct val="125000"/>
              <a:buNone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eliminaron y se crearon otras preguntas quedando este cuestionario final de la siguiente manera:</a:t>
            </a:r>
          </a:p>
          <a:p>
            <a:pPr>
              <a:buSzPct val="125000"/>
              <a:buNone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>
              <a:buSzPct val="125000"/>
              <a:buNone/>
            </a:pPr>
            <a:r>
              <a:rPr lang="es-EC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file"/>
              </a:rPr>
              <a:t> </a:t>
            </a:r>
            <a:r>
              <a:rPr lang="es-EC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file"/>
              </a:rPr>
              <a:t>Presentacion</a:t>
            </a:r>
            <a:r>
              <a:rPr lang="es-EC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file"/>
              </a:rPr>
              <a:t> Defensa\CUESTIONARIO FINAL.docx</a:t>
            </a:r>
            <a:endParaRPr lang="es-EC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None/>
            </a:pPr>
            <a:endParaRPr lang="es-EC" sz="2000" dirty="0">
              <a:latin typeface="Arial Narrow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err="1" smtClean="0"/>
              <a:t>Ix</a:t>
            </a:r>
            <a:r>
              <a:rPr lang="es-EC" b="1" dirty="0" smtClean="0"/>
              <a:t>) </a:t>
            </a:r>
            <a:r>
              <a:rPr lang="es-EC" sz="3200" b="1" dirty="0" smtClean="0">
                <a:latin typeface="Arial Narrow" pitchFamily="34" charset="0"/>
              </a:rPr>
              <a:t>TRABAJO DE CAMPO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instrucciones, son importantes para que todos los entrevistadores se comporten de manera homogénea.</a:t>
            </a:r>
          </a:p>
          <a:p>
            <a:pPr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Este estudio está clasificado como EXPLORATORIO, en tanto tiene como objeto explorar, investigar generalidades, ver opiniones, entre otros.</a:t>
            </a:r>
          </a:p>
          <a:p>
            <a:pPr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técnica utilizada para recolectar la información fue la </a:t>
            </a:r>
            <a:r>
              <a:rPr lang="es-EC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encuesta</a:t>
            </a: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teniendo como instrumento el cuestionario; en el cual se incluyeron preguntas ORDINALES, NOMINALES, DE RAZÓN.  Las nominales incluyen: Dicotómicas, Selección Múltiple.  Todos estas diferentes tipos de preguntas con el fin de obtener la información necesaria para realizar la correspondiente  investigación de mercados.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sujetos de estudio, fueron personas de ambos sexos mayores de     18  años,  que disfrutan del turismo, de la naturaleza y de los deportes extremos.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ü"/>
            </a:pPr>
            <a:endParaRPr lang="es-EC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/>
          </a:bodyPr>
          <a:lstStyle/>
          <a:p>
            <a:r>
              <a:rPr lang="es-EC" sz="3200" b="1" dirty="0" smtClean="0"/>
              <a:t>x) </a:t>
            </a:r>
            <a:r>
              <a:rPr lang="es-EC" sz="3200" b="1" dirty="0" smtClean="0">
                <a:latin typeface="Arial Narrow" pitchFamily="34" charset="0"/>
              </a:rPr>
              <a:t>INGRESO DE DATOS AL SPSS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857892"/>
          </a:xfrm>
          <a:ln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C" sz="3800" dirty="0" smtClean="0"/>
              <a:t>Archivos adjuntos, análisis del SPSS.</a:t>
            </a:r>
          </a:p>
          <a:p>
            <a:pPr>
              <a:buNone/>
            </a:pPr>
            <a:r>
              <a:rPr lang="pt-BR" sz="3800" b="1" dirty="0" smtClean="0">
                <a:hlinkClick r:id="rId3" action="ppaction://hlinkfile"/>
              </a:rPr>
              <a:t>SPSS\HOSTERIA ARASARI BASE DE DATOS.</a:t>
            </a:r>
            <a:r>
              <a:rPr lang="pt-BR" sz="3800" b="1" dirty="0" err="1" smtClean="0">
                <a:hlinkClick r:id="rId3" action="ppaction://hlinkfile"/>
              </a:rPr>
              <a:t>sav</a:t>
            </a:r>
            <a:endParaRPr lang="pt-BR" sz="3800" b="1" dirty="0" smtClean="0"/>
          </a:p>
          <a:p>
            <a:pPr>
              <a:buNone/>
            </a:pPr>
            <a:endParaRPr lang="es-EC" sz="3800" b="1" dirty="0" smtClean="0"/>
          </a:p>
          <a:p>
            <a:pPr>
              <a:buNone/>
            </a:pPr>
            <a:r>
              <a:rPr lang="es-EC" sz="3800" b="1" dirty="0" smtClean="0"/>
              <a:t>XI ) </a:t>
            </a:r>
            <a:r>
              <a:rPr lang="es-EC" sz="3800" b="1" dirty="0" smtClean="0">
                <a:latin typeface="Arial Narrow" pitchFamily="34" charset="0"/>
              </a:rPr>
              <a:t>ANALISIS ESTADISTICOS</a:t>
            </a:r>
          </a:p>
          <a:p>
            <a:pPr algn="just">
              <a:buFont typeface="Franklin Gothic Book" pitchFamily="34" charset="0"/>
              <a:buChar char="●"/>
            </a:pPr>
            <a:r>
              <a:rPr lang="es-EC" sz="3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Univariado.- </a:t>
            </a: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básico, que emplea UNA SOLA VARIABLE DEPENDIENTE.  En este caso las características o propiedades  de las personas o cosas han de medirse una a una, de modo Univariado.   Dentro de este análisis tenemos:</a:t>
            </a:r>
          </a:p>
          <a:p>
            <a:pPr lvl="2" algn="just">
              <a:buNone/>
            </a:pPr>
            <a:endParaRPr lang="es-EC" sz="38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Blip>
                <a:blip r:embed="rId4"/>
              </a:buBlip>
            </a:pP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  </a:t>
            </a:r>
          </a:p>
          <a:p>
            <a:pPr lvl="1" algn="just">
              <a:buBlip>
                <a:blip r:embed="rId4"/>
              </a:buBlip>
            </a:pP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Descriptivos </a:t>
            </a:r>
          </a:p>
          <a:p>
            <a:pPr lvl="1" algn="just">
              <a:buBlip>
                <a:blip r:embed="rId4"/>
              </a:buBlip>
            </a:pPr>
            <a:endParaRPr lang="es-EC" sz="3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Franklin Gothic Book" pitchFamily="34" charset="0"/>
              <a:buChar char="●"/>
            </a:pPr>
            <a:r>
              <a:rPr lang="es-EC" sz="3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</a:t>
            </a:r>
            <a:r>
              <a:rPr lang="es-EC" sz="3800" b="1" cap="small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Bivariado</a:t>
            </a:r>
            <a:r>
              <a:rPr lang="es-EC" sz="3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de DOS VARIABLES DE MANERA SIMULTÁNEA.   Dentro de éste análisis tenemos:</a:t>
            </a:r>
          </a:p>
          <a:p>
            <a:pPr lvl="1" algn="just">
              <a:buBlip>
                <a:blip r:embed="rId4"/>
              </a:buBlip>
            </a:pPr>
            <a:r>
              <a:rPr lang="es-EC" sz="3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Crosstab</a:t>
            </a: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 Medidas de Contingencia </a:t>
            </a:r>
          </a:p>
          <a:p>
            <a:pPr lvl="1" algn="just">
              <a:buBlip>
                <a:blip r:embed="rId4"/>
              </a:buBlip>
            </a:pPr>
            <a:r>
              <a:rPr lang="es-EC" sz="3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es-EC" sz="3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Blip>
                <a:blip r:embed="rId4"/>
              </a:buBlip>
            </a:pPr>
            <a:r>
              <a:rPr lang="es-EC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Correlación</a:t>
            </a:r>
            <a:endParaRPr lang="es-EC" sz="3800" b="1" dirty="0" smtClean="0">
              <a:latin typeface="Arial Narrow" pitchFamily="34" charset="0"/>
            </a:endParaRPr>
          </a:p>
          <a:p>
            <a:pPr>
              <a:buSzPct val="125000"/>
              <a:buNone/>
            </a:pPr>
            <a:endParaRPr lang="es-EC" sz="3000" b="1" cap="small" dirty="0" smtClean="0">
              <a:latin typeface="Arial Narrow" pitchFamily="34" charset="0"/>
            </a:endParaRPr>
          </a:p>
          <a:p>
            <a:pPr>
              <a:buNone/>
            </a:pPr>
            <a:endParaRPr lang="es-EC" b="1" dirty="0" smtClean="0">
              <a:latin typeface="Arial Narrow" pitchFamily="34" charset="0"/>
            </a:endParaRPr>
          </a:p>
          <a:p>
            <a:pPr>
              <a:buNone/>
            </a:pPr>
            <a:endParaRPr lang="es-EC" b="1" dirty="0" smtClean="0">
              <a:latin typeface="Arial Narrow" pitchFamily="34" charset="0"/>
            </a:endParaRP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  <p:sp>
        <p:nvSpPr>
          <p:cNvPr id="6" name="2 Marcador de contenido">
            <a:hlinkClick r:id="rId5" action="ppaction://hlinkfile"/>
          </p:cNvPr>
          <p:cNvSpPr txBox="1">
            <a:spLocks/>
          </p:cNvSpPr>
          <p:nvPr/>
        </p:nvSpPr>
        <p:spPr>
          <a:xfrm>
            <a:off x="2500298" y="3357562"/>
            <a:ext cx="71438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>
            <a:hlinkClick r:id="rId6" action="ppaction://hlinkfile"/>
          </p:cNvPr>
          <p:cNvSpPr txBox="1">
            <a:spLocks/>
          </p:cNvSpPr>
          <p:nvPr/>
        </p:nvSpPr>
        <p:spPr>
          <a:xfrm>
            <a:off x="2500298" y="3643314"/>
            <a:ext cx="71438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>
            <a:hlinkClick r:id="rId7" action="ppaction://hlinkfile"/>
          </p:cNvPr>
          <p:cNvSpPr txBox="1">
            <a:spLocks/>
          </p:cNvSpPr>
          <p:nvPr/>
        </p:nvSpPr>
        <p:spPr>
          <a:xfrm>
            <a:off x="4929190" y="4714884"/>
            <a:ext cx="71438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>
            <a:hlinkClick r:id="rId8" action="ppaction://hlinkfile"/>
          </p:cNvPr>
          <p:cNvSpPr txBox="1">
            <a:spLocks/>
          </p:cNvSpPr>
          <p:nvPr/>
        </p:nvSpPr>
        <p:spPr>
          <a:xfrm>
            <a:off x="1857356" y="5000636"/>
            <a:ext cx="71438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Marcador de contenido">
            <a:hlinkClick r:id="rId9" action="ppaction://hlinkfile"/>
          </p:cNvPr>
          <p:cNvSpPr txBox="1">
            <a:spLocks/>
          </p:cNvSpPr>
          <p:nvPr/>
        </p:nvSpPr>
        <p:spPr>
          <a:xfrm>
            <a:off x="2357422" y="5214950"/>
            <a:ext cx="71438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C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56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r>
              <a:rPr lang="es-EC" sz="7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0" y="1357298"/>
            <a:ext cx="8829676" cy="5715040"/>
          </a:xfrm>
        </p:spPr>
        <p:txBody>
          <a:bodyPr>
            <a:normAutofit/>
          </a:bodyPr>
          <a:lstStyle/>
          <a:p>
            <a:pPr marL="715963" lvl="1" indent="-350838">
              <a:buFont typeface="Wingdings" pitchFamily="2" charset="2"/>
              <a:buChar char="ü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2)I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ngreso mensual aproximado</a:t>
            </a: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00240"/>
            <a:ext cx="557216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Botón de acción: Hacia delante o Siguiente">
            <a:hlinkClick r:id="rId4" action="ppaction://hlinkfile" highlightClick="1"/>
          </p:cNvPr>
          <p:cNvSpPr/>
          <p:nvPr/>
        </p:nvSpPr>
        <p:spPr>
          <a:xfrm>
            <a:off x="7786710" y="542926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C" sz="56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r>
              <a:rPr lang="es-EC" sz="4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357158" y="928670"/>
            <a:ext cx="8472518" cy="5715040"/>
          </a:xfrm>
        </p:spPr>
        <p:txBody>
          <a:bodyPr>
            <a:normAutofit/>
          </a:bodyPr>
          <a:lstStyle/>
          <a:p>
            <a:pPr marL="449263" lvl="1" indent="-358775">
              <a:buFont typeface="Wingdings" pitchFamily="2" charset="2"/>
              <a:buChar char="ü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3) E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 Turismo que realiza es por: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pic>
        <p:nvPicPr>
          <p:cNvPr id="11" name="10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736"/>
            <a:ext cx="3500462" cy="2928958"/>
          </a:xfrm>
          <a:prstGeom prst="rect">
            <a:avLst/>
          </a:prstGeom>
          <a:noFill/>
        </p:spPr>
      </p:pic>
      <p:pic>
        <p:nvPicPr>
          <p:cNvPr id="14" name="13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428736"/>
            <a:ext cx="3571900" cy="2857520"/>
          </a:xfrm>
          <a:prstGeom prst="rect">
            <a:avLst/>
          </a:prstGeom>
          <a:noFill/>
        </p:spPr>
      </p:pic>
      <p:pic>
        <p:nvPicPr>
          <p:cNvPr id="16" name="15 Image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286256"/>
            <a:ext cx="3429024" cy="2571744"/>
          </a:xfrm>
          <a:prstGeom prst="rect">
            <a:avLst/>
          </a:prstGeom>
          <a:noFill/>
        </p:spPr>
      </p:pic>
      <p:sp>
        <p:nvSpPr>
          <p:cNvPr id="17" name="16 Botón de acción: Hacia delante o Siguiente">
            <a:hlinkClick r:id="rId6" action="ppaction://hlinkfile" highlightClick="1"/>
          </p:cNvPr>
          <p:cNvSpPr/>
          <p:nvPr/>
        </p:nvSpPr>
        <p:spPr>
          <a:xfrm>
            <a:off x="7929586" y="5715016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> i) </a:t>
            </a:r>
            <a:r>
              <a:rPr lang="es-EC" b="1" dirty="0" smtClean="0">
                <a:latin typeface="Arial Narrow" pitchFamily="34" charset="0"/>
              </a:rPr>
              <a:t>introducción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6072230"/>
          </a:xfrm>
        </p:spPr>
        <p:txBody>
          <a:bodyPr>
            <a:normAutofit lnSpcReduction="10000"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Historia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nicia en el año 2006 como casa de campo.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un feriado los turistas solicitan hospedaje debido  a la poca capacidad del sector.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 está localizado a 2 horas  de Quito, es un gran atractivo del turismo ecológico.</a:t>
            </a:r>
          </a:p>
          <a:p>
            <a:pPr>
              <a:buFont typeface="Wingdings" pitchFamily="2" charset="2"/>
              <a:buNone/>
            </a:pPr>
            <a:r>
              <a:rPr lang="es-EC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pres?slideindex=1&amp;slidetitle="/>
              </a:rPr>
              <a:t>Presentacion</a:t>
            </a: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pres?slideindex=1&amp;slidetitle="/>
              </a:rPr>
              <a:t> Defensa\Fotografías Hostería Arasari.pptx</a:t>
            </a:r>
            <a:endParaRPr lang="es-EC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FILOSOFÍA</a:t>
            </a:r>
          </a:p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Accionistas</a:t>
            </a:r>
          </a:p>
          <a:p>
            <a:pPr lvl="1" algn="just">
              <a:buNone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Ing. Silvana Lara		67%</a:t>
            </a:r>
          </a:p>
          <a:p>
            <a:pPr lvl="1" algn="just">
              <a:buNone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Ing. Verónica Lara		23%</a:t>
            </a:r>
          </a:p>
          <a:p>
            <a:pPr lvl="1" algn="just">
              <a:buNone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Sra. Fabiola Román		10%</a:t>
            </a:r>
          </a:p>
          <a:p>
            <a:pPr>
              <a:buFont typeface="Wingdings" pitchFamily="2" charset="2"/>
              <a:buNone/>
            </a:pPr>
            <a:r>
              <a:rPr lang="es-EC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action="ppaction://hlinkfile"/>
              </a:rPr>
              <a:t>Presentacion</a:t>
            </a:r>
            <a:r>
              <a:rPr lang="es-EC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 action="ppaction://hlinkfile"/>
              </a:rPr>
              <a:t> Defensa\Logotipo y Estructura Actual.docx</a:t>
            </a:r>
            <a:endParaRPr lang="es-EC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endParaRPr lang="es-EC" sz="5000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686832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4)¿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Conoce Mindo?:</a:t>
            </a:r>
            <a:r>
              <a:rPr lang="es-EC" sz="2800" b="1" dirty="0" smtClean="0"/>
              <a:t/>
            </a:r>
            <a:br>
              <a:rPr lang="es-EC" sz="2800" b="1" dirty="0" smtClean="0"/>
            </a:br>
            <a:endParaRPr lang="es-EC" sz="26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s-EC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§"/>
            </a:pPr>
            <a:r>
              <a:rPr lang="es-EC" sz="2800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5)¿</a:t>
            </a:r>
            <a:r>
              <a:rPr lang="es-EC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Cuánto estaría usted dispuesto a pagar por hospedarse una noche en una hostería en Mindo?:</a:t>
            </a:r>
            <a:endParaRPr lang="es-EC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pic>
        <p:nvPicPr>
          <p:cNvPr id="17" name="16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428736"/>
            <a:ext cx="320446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286255"/>
            <a:ext cx="3500430" cy="2571745"/>
          </a:xfrm>
          <a:prstGeom prst="rect">
            <a:avLst/>
          </a:prstGeom>
          <a:noFill/>
        </p:spPr>
      </p:pic>
      <p:sp>
        <p:nvSpPr>
          <p:cNvPr id="10" name="9 Botón de acción: Hacia delante o Siguiente">
            <a:hlinkClick r:id="rId5" action="ppaction://hlinkfile" highlightClick="1"/>
          </p:cNvPr>
          <p:cNvSpPr/>
          <p:nvPr/>
        </p:nvSpPr>
        <p:spPr>
          <a:xfrm>
            <a:off x="8143900" y="5786454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endParaRPr lang="es-EC" sz="5000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686832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6)¿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Cómo considera usted la tarifa de  $ 20,0 diarios de hospedaje por persona?:</a:t>
            </a:r>
            <a:r>
              <a:rPr lang="es-EC" sz="2800" b="1" dirty="0" smtClean="0"/>
              <a:t/>
            </a:r>
            <a:br>
              <a:rPr lang="es-EC" sz="2800" b="1" dirty="0" smtClean="0"/>
            </a:br>
            <a:endParaRPr lang="es-EC" sz="26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s-EC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§"/>
            </a:pPr>
            <a:r>
              <a:rPr lang="es-EC" sz="2800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7) S</a:t>
            </a:r>
            <a:r>
              <a:rPr lang="es-EC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viajó a </a:t>
            </a:r>
            <a:r>
              <a:rPr lang="es-EC" sz="2800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s-EC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indo, se hospedó en algún hotel o cabaña?:</a:t>
            </a:r>
          </a:p>
          <a:p>
            <a:pPr algn="just">
              <a:buFont typeface="Wingdings" pitchFamily="2" charset="2"/>
              <a:buChar char="§"/>
            </a:pPr>
            <a:endParaRPr lang="es-EC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pic>
        <p:nvPicPr>
          <p:cNvPr id="11" name="10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85926"/>
            <a:ext cx="2857520" cy="2157417"/>
          </a:xfrm>
          <a:prstGeom prst="rect">
            <a:avLst/>
          </a:prstGeom>
          <a:noFill/>
        </p:spPr>
      </p:pic>
      <p:pic>
        <p:nvPicPr>
          <p:cNvPr id="14" name="13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500570"/>
            <a:ext cx="3214710" cy="2357430"/>
          </a:xfrm>
          <a:prstGeom prst="rect">
            <a:avLst/>
          </a:prstGeom>
          <a:noFill/>
        </p:spPr>
      </p:pic>
      <p:sp>
        <p:nvSpPr>
          <p:cNvPr id="12" name="11 Botón de acción: Hacia delante o Siguiente">
            <a:hlinkClick r:id="rId5" action="ppaction://hlinkfile" highlightClick="1"/>
          </p:cNvPr>
          <p:cNvSpPr/>
          <p:nvPr/>
        </p:nvSpPr>
        <p:spPr>
          <a:xfrm>
            <a:off x="7643834" y="5643578"/>
            <a:ext cx="785818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endParaRPr lang="es-EC" sz="5000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357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8)¿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Cómo considera usted la calidad en el servicio de la Hostería, hotel o cabaña en la que se hospedó en Mindo?:</a:t>
            </a:r>
            <a:r>
              <a:rPr lang="es-EC" sz="2800" b="1" dirty="0" smtClean="0"/>
              <a:t/>
            </a:r>
            <a:br>
              <a:rPr lang="es-EC" sz="2800" b="1" dirty="0" smtClean="0"/>
            </a:br>
            <a:endParaRPr lang="es-EC" sz="26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 algn="just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 algn="just">
              <a:buFont typeface="Wingdings" pitchFamily="2" charset="2"/>
              <a:buChar char="§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§"/>
            </a:pPr>
            <a:endParaRPr lang="es-EC" sz="2800" b="1" cap="small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§"/>
            </a:pPr>
            <a:r>
              <a:rPr lang="es-EC" sz="2800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9) </a:t>
            </a:r>
            <a:r>
              <a:rPr lang="es-EC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su visita anterior a </a:t>
            </a:r>
            <a:r>
              <a:rPr lang="es-EC" sz="2800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s-EC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indo, en qué hostería se hospedó?:</a:t>
            </a:r>
          </a:p>
          <a:p>
            <a:pPr algn="just">
              <a:buFont typeface="Wingdings" pitchFamily="2" charset="2"/>
              <a:buChar char="§"/>
            </a:pPr>
            <a:endParaRPr lang="es-EC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pic>
        <p:nvPicPr>
          <p:cNvPr id="15" name="1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785926"/>
            <a:ext cx="3214710" cy="2286016"/>
          </a:xfrm>
          <a:prstGeom prst="rect">
            <a:avLst/>
          </a:prstGeom>
          <a:noFill/>
        </p:spPr>
      </p:pic>
      <p:pic>
        <p:nvPicPr>
          <p:cNvPr id="17" name="16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572008"/>
            <a:ext cx="3071834" cy="2285992"/>
          </a:xfrm>
          <a:prstGeom prst="rect">
            <a:avLst/>
          </a:prstGeom>
          <a:noFill/>
        </p:spPr>
      </p:pic>
      <p:sp>
        <p:nvSpPr>
          <p:cNvPr id="10" name="9 Botón de acción: Hacia delante o Siguiente">
            <a:hlinkClick r:id="rId5" action="ppaction://hlinkfile" highlightClick="1"/>
          </p:cNvPr>
          <p:cNvSpPr/>
          <p:nvPr/>
        </p:nvSpPr>
        <p:spPr>
          <a:xfrm>
            <a:off x="8143900" y="5857892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sz="56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r>
              <a:rPr lang="es-EC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214282" y="1571612"/>
            <a:ext cx="8615394" cy="5286388"/>
          </a:xfrm>
        </p:spPr>
        <p:txBody>
          <a:bodyPr>
            <a:normAutofit/>
          </a:bodyPr>
          <a:lstStyle/>
          <a:p>
            <a:pPr>
              <a:buFont typeface="Franklin Gothic Book" pitchFamily="34" charset="0"/>
              <a:buChar char="●"/>
            </a:pPr>
            <a:endParaRPr lang="es-EC" sz="24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sz="27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10)E</a:t>
            </a:r>
            <a:r>
              <a:rPr lang="es-EC" sz="27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numere tres factores determinantes  para que usted elija una hostería,</a:t>
            </a:r>
            <a:endParaRPr lang="es-EC" sz="27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Franklin Gothic Book" pitchFamily="34" charset="0"/>
              <a:buChar char="●"/>
            </a:pPr>
            <a:endParaRPr lang="es-EC" sz="27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Franklin Gothic Book" pitchFamily="34" charset="0"/>
              <a:buChar char="●"/>
            </a:pPr>
            <a:r>
              <a:rPr lang="es-EC" sz="27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FACTOR DETERMINANTE1: Servicio</a:t>
            </a:r>
          </a:p>
          <a:p>
            <a:pPr algn="just">
              <a:buFont typeface="Franklin Gothic Book" pitchFamily="34" charset="0"/>
              <a:buChar char="●"/>
            </a:pPr>
            <a:endParaRPr lang="es-EC" sz="27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Franklin Gothic Book" pitchFamily="34" charset="0"/>
              <a:buChar char="●"/>
            </a:pPr>
            <a:r>
              <a:rPr lang="es-EC" sz="27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FACTOR DETERMINANTE2: Instalaciones</a:t>
            </a:r>
          </a:p>
          <a:p>
            <a:pPr algn="just">
              <a:buFont typeface="Franklin Gothic Book" pitchFamily="34" charset="0"/>
              <a:buChar char="●"/>
            </a:pPr>
            <a:endParaRPr lang="es-EC" sz="27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Franklin Gothic Book" pitchFamily="34" charset="0"/>
              <a:buChar char="●"/>
            </a:pPr>
            <a:r>
              <a:rPr lang="es-EC" sz="27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FACTOR DETERMINANTE3: Instalaciones</a:t>
            </a:r>
          </a:p>
          <a:p>
            <a:pPr>
              <a:buFont typeface="Franklin Gothic Book" pitchFamily="34" charset="0"/>
              <a:buChar char="●"/>
            </a:pPr>
            <a:endParaRPr lang="es-EC" sz="26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sp>
        <p:nvSpPr>
          <p:cNvPr id="15" name="14 Botón de acción: Hacia delante o Siguiente">
            <a:hlinkClick r:id="rId3" action="ppaction://hlinkfile" highlightClick="1"/>
          </p:cNvPr>
          <p:cNvSpPr/>
          <p:nvPr/>
        </p:nvSpPr>
        <p:spPr>
          <a:xfrm>
            <a:off x="7858148" y="5786454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C" sz="5000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8472518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endParaRPr lang="es-EC" sz="2800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11)  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Marque  con una “X” los servicios  complementarios que usted toma en cuenta para hospedarse.</a:t>
            </a:r>
          </a:p>
          <a:p>
            <a:pPr algn="just">
              <a:buFont typeface="Wingdings" pitchFamily="2" charset="2"/>
              <a:buNone/>
            </a:pPr>
            <a:endParaRPr lang="es-EC" sz="2800" b="1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r>
              <a:rPr lang="es-EC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Primero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C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Actividades Recreativas</a:t>
            </a: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Segundo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C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Servicio a Cuartos</a:t>
            </a:r>
          </a:p>
          <a:p>
            <a:pPr algn="just">
              <a:buNone/>
            </a:pPr>
            <a:endParaRPr lang="es-EC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sz="2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Tercero</a:t>
            </a:r>
            <a:r>
              <a:rPr lang="es-EC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C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Sauna y Turco</a:t>
            </a:r>
          </a:p>
          <a:p>
            <a:pPr algn="just">
              <a:buNone/>
            </a:pPr>
            <a:endParaRPr lang="es-EC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sp>
        <p:nvSpPr>
          <p:cNvPr id="11" name="10 Botón de acción: Hacia delante o Siguiente">
            <a:hlinkClick r:id="rId3" action="ppaction://hlinkfile" highlightClick="1"/>
          </p:cNvPr>
          <p:cNvSpPr/>
          <p:nvPr/>
        </p:nvSpPr>
        <p:spPr>
          <a:xfrm>
            <a:off x="7286644" y="5715016"/>
            <a:ext cx="57150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472518" cy="58578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C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12) ¿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Conoce usted la Hostería Arasari?:</a:t>
            </a: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13) ¿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Cómo califica usted el servicio de la Hostería Arasari?:</a:t>
            </a:r>
          </a:p>
          <a:p>
            <a:pPr algn="just">
              <a:buNone/>
            </a:pPr>
            <a:endParaRPr lang="es-EC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pic>
        <p:nvPicPr>
          <p:cNvPr id="22" name="21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495423"/>
            <a:ext cx="2928958" cy="2576519"/>
          </a:xfrm>
          <a:prstGeom prst="rect">
            <a:avLst/>
          </a:prstGeom>
          <a:noFill/>
        </p:spPr>
      </p:pic>
      <p:pic>
        <p:nvPicPr>
          <p:cNvPr id="9" name="8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429132"/>
            <a:ext cx="3000396" cy="2428868"/>
          </a:xfrm>
          <a:prstGeom prst="rect">
            <a:avLst/>
          </a:prstGeom>
          <a:noFill/>
        </p:spPr>
      </p:pic>
      <p:sp>
        <p:nvSpPr>
          <p:cNvPr id="11" name="10 Botón de acción: Hacia delante o Siguiente">
            <a:hlinkClick r:id="rId5" action="ppaction://hlinkfile" highlightClick="1"/>
          </p:cNvPr>
          <p:cNvSpPr/>
          <p:nvPr/>
        </p:nvSpPr>
        <p:spPr>
          <a:xfrm>
            <a:off x="8072462" y="5500702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Frecuencias</a:t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C" sz="5000" b="1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472518" cy="585789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C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  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Edad                        </a:t>
            </a: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r>
              <a:rPr lang="es-EC" b="1" cap="small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6) ¿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Cómo considera usted la tarifa de $ 20 diarios de hospedaje por persona?   </a:t>
            </a:r>
          </a:p>
          <a:p>
            <a:pPr algn="just">
              <a:buNone/>
            </a:pPr>
            <a:r>
              <a:rPr lang="es-EC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s-EC" sz="2400" i="1" dirty="0" smtClean="0"/>
              <a:t>--- Muy Alta		---  Alta		---  Normal		---  Baja</a:t>
            </a:r>
            <a:endParaRPr lang="es-EC" sz="2400" dirty="0" smtClean="0"/>
          </a:p>
          <a:p>
            <a:pPr lvl="0"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8) ¿Cómo considera usted la calidad en el servicio de la </a:t>
            </a:r>
            <a:r>
              <a:rPr lang="es-EC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hosteria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hotel o </a:t>
            </a:r>
            <a:r>
              <a:rPr lang="es-EC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cabana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 la que usted se hospedo en </a:t>
            </a:r>
            <a:r>
              <a:rPr lang="es-EC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?.    </a:t>
            </a:r>
            <a:endParaRPr lang="es-EC" sz="2400" b="1" dirty="0" smtClean="0"/>
          </a:p>
          <a:p>
            <a:pPr>
              <a:buNone/>
            </a:pPr>
            <a:r>
              <a:rPr lang="es-EC" sz="2400" i="1" dirty="0" smtClean="0"/>
              <a:t>     ---  Excelente        ---Muy Buena	   ---  Buena          ---  Regular	  ---  Mala</a:t>
            </a:r>
            <a:endParaRPr lang="es-EC" sz="2400" dirty="0" smtClean="0"/>
          </a:p>
          <a:p>
            <a:pPr lvl="0"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13) ¿Cómo califica usted el servicio de la </a:t>
            </a:r>
            <a:r>
              <a:rPr lang="es-EC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Hosteria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Arasari?.  </a:t>
            </a:r>
          </a:p>
          <a:p>
            <a:pPr lvl="0">
              <a:buNone/>
            </a:pPr>
            <a:r>
              <a:rPr lang="es-EC" b="1" dirty="0" smtClean="0"/>
              <a:t> </a:t>
            </a:r>
            <a:r>
              <a:rPr lang="es-EC" i="1" dirty="0" smtClean="0"/>
              <a:t>	</a:t>
            </a:r>
            <a:r>
              <a:rPr lang="es-EC" sz="2400" i="1" dirty="0" smtClean="0"/>
              <a:t>---  Excelente        ---Muy Buena	   ---  Buena          ---  Regular	  ---  Mala							</a:t>
            </a:r>
            <a:endParaRPr lang="es-EC" sz="2400" dirty="0" smtClean="0"/>
          </a:p>
          <a:p>
            <a:pPr>
              <a:buNone/>
            </a:pPr>
            <a:endParaRPr lang="es-EC" sz="2400" dirty="0" smtClean="0"/>
          </a:p>
          <a:p>
            <a:pPr algn="just">
              <a:buNone/>
            </a:pPr>
            <a:endParaRPr lang="es-EC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</a:t>
            </a:r>
          </a:p>
          <a:p>
            <a:pPr>
              <a:defRPr/>
            </a:pPr>
            <a:r>
              <a:rPr lang="es-EC" dirty="0" smtClean="0"/>
              <a:t>Ing. Verónica Lara                          Ing. María Augusta Sosa  </a:t>
            </a:r>
            <a:endParaRPr lang="es-ES" dirty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DESCRIPTIVOS</a:t>
            </a:r>
            <a:b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s-EC" sz="5000" b="1" dirty="0" smtClean="0"/>
          </a:p>
        </p:txBody>
      </p:sp>
      <p:sp>
        <p:nvSpPr>
          <p:cNvPr id="9" name="8 Botón de acción: Hacia delante o Siguiente">
            <a:hlinkClick r:id="rId3" action="ppaction://hlinkfile" highlightClick="1"/>
          </p:cNvPr>
          <p:cNvSpPr/>
          <p:nvPr/>
        </p:nvSpPr>
        <p:spPr>
          <a:xfrm>
            <a:off x="2357422" y="1214422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Botón de acción: Hacia delante o Siguiente">
            <a:hlinkClick r:id="rId4" action="ppaction://hlinkfile" highlightClick="1"/>
          </p:cNvPr>
          <p:cNvSpPr/>
          <p:nvPr/>
        </p:nvSpPr>
        <p:spPr>
          <a:xfrm>
            <a:off x="7000892" y="2143116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Botón de acción: Hacia delante o Siguiente">
            <a:hlinkClick r:id="rId5" action="ppaction://hlinkfile" highlightClick="1"/>
          </p:cNvPr>
          <p:cNvSpPr/>
          <p:nvPr/>
        </p:nvSpPr>
        <p:spPr>
          <a:xfrm>
            <a:off x="6858016" y="3786190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Botón de acción: Hacia delante o Siguiente">
            <a:hlinkClick r:id="rId6" action="ppaction://hlinkfile" highlightClick="1"/>
          </p:cNvPr>
          <p:cNvSpPr/>
          <p:nvPr/>
        </p:nvSpPr>
        <p:spPr>
          <a:xfrm>
            <a:off x="4143372" y="5429264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CROSSTABS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s-MX" sz="3000" i="1" dirty="0" smtClean="0"/>
              <a:t>Entre el género del entrevistado y su ingreso mensual aproximado</a:t>
            </a:r>
            <a:r>
              <a:rPr lang="es-MX" sz="3000" i="1" dirty="0" smtClean="0"/>
              <a:t>.  </a:t>
            </a:r>
            <a:endParaRPr lang="es-MX" sz="3000" i="1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s-MX" sz="3000" i="1" dirty="0" smtClean="0"/>
              <a:t>Entre el género del entrevistado y si el turismo que realiza es por naturaleza.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s-MX" sz="3000" i="1" dirty="0" smtClean="0"/>
              <a:t>Entre el género del entrevistado y si éste conoce </a:t>
            </a:r>
            <a:r>
              <a:rPr lang="es-MX" sz="3000" i="1" dirty="0" err="1" smtClean="0"/>
              <a:t>Mindo</a:t>
            </a:r>
            <a:r>
              <a:rPr lang="es-MX" sz="3000" i="1" dirty="0" smtClean="0"/>
              <a:t>. </a:t>
            </a:r>
            <a:endParaRPr lang="es-MX" sz="3000" i="1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s-MX" sz="3000" i="1" dirty="0" smtClean="0"/>
              <a:t>Entre el ingreso mensual del encuestado y cuánto estaría dispuesto a pagar por una noche de hospedaje en </a:t>
            </a:r>
            <a:r>
              <a:rPr lang="es-MX" sz="3000" i="1" dirty="0" err="1" smtClean="0"/>
              <a:t>Mindo</a:t>
            </a:r>
            <a:r>
              <a:rPr lang="es-MX" sz="3000" i="1" dirty="0" smtClean="0"/>
              <a:t>. </a:t>
            </a:r>
            <a:endParaRPr lang="es-EC" sz="3000" dirty="0" smtClean="0"/>
          </a:p>
          <a:p>
            <a:pPr marL="514350" indent="-514350">
              <a:buFont typeface="+mj-lt"/>
              <a:buAutoNum type="arabicParenR"/>
            </a:pPr>
            <a:endParaRPr lang="es-EC" sz="3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  <p:sp>
        <p:nvSpPr>
          <p:cNvPr id="7" name="6 Botón de acción: Hacia delante o Siguiente">
            <a:hlinkClick r:id="rId2" action="ppaction://hlinkfile" highlightClick="1"/>
          </p:cNvPr>
          <p:cNvSpPr/>
          <p:nvPr/>
        </p:nvSpPr>
        <p:spPr>
          <a:xfrm>
            <a:off x="4572000" y="2071678"/>
            <a:ext cx="642942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Botón de acción: Hacia delante o Siguiente">
            <a:hlinkClick r:id="rId3" action="ppaction://hlinkfile" highlightClick="1"/>
          </p:cNvPr>
          <p:cNvSpPr/>
          <p:nvPr/>
        </p:nvSpPr>
        <p:spPr>
          <a:xfrm>
            <a:off x="5857884" y="3000372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Botón de acción: Hacia delante o Siguiente">
            <a:hlinkClick r:id="rId4" action="ppaction://hlinkfile" highlightClick="1"/>
          </p:cNvPr>
          <p:cNvSpPr/>
          <p:nvPr/>
        </p:nvSpPr>
        <p:spPr>
          <a:xfrm>
            <a:off x="2143108" y="4071942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Botón de acción: Hacia delante o Siguiente">
            <a:hlinkClick r:id="rId5" action="ppaction://hlinkfile" highlightClick="1"/>
          </p:cNvPr>
          <p:cNvSpPr/>
          <p:nvPr/>
        </p:nvSpPr>
        <p:spPr>
          <a:xfrm>
            <a:off x="4857752" y="557214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CROSSTABS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0066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es-MX" sz="3000" b="1" i="1" dirty="0" smtClean="0">
                <a:solidFill>
                  <a:schemeClr val="bg2">
                    <a:lumMod val="75000"/>
                  </a:schemeClr>
                </a:solidFill>
              </a:rPr>
              <a:t>5)</a:t>
            </a:r>
            <a:r>
              <a:rPr lang="es-MX" sz="30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3000" i="1" dirty="0" smtClean="0"/>
              <a:t>Entre el ingreso mensual del encuestado y si éste, al momento de  hospedarse toma como servicio complementario a “actividades recreativas”</a:t>
            </a:r>
          </a:p>
          <a:p>
            <a:pPr marL="514350" indent="-514350" algn="just">
              <a:buNone/>
            </a:pPr>
            <a:r>
              <a:rPr lang="es-MX" sz="3000" b="1" i="1" dirty="0" smtClean="0">
                <a:solidFill>
                  <a:schemeClr val="bg2">
                    <a:lumMod val="75000"/>
                  </a:schemeClr>
                </a:solidFill>
              </a:rPr>
              <a:t>6)</a:t>
            </a:r>
            <a:r>
              <a:rPr lang="es-MX" sz="30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sz="3000" i="1" dirty="0" smtClean="0"/>
              <a:t>Entre si el encuestado realiza turismo por deportes y si éste al momento de hospedarse, toma como servicio complementario a “sauna y turco”.</a:t>
            </a:r>
          </a:p>
          <a:p>
            <a:pPr marL="514350" indent="-514350" algn="just">
              <a:buNone/>
            </a:pPr>
            <a:r>
              <a:rPr lang="es-MX" sz="3000" b="1" i="1" dirty="0" smtClean="0">
                <a:solidFill>
                  <a:schemeClr val="bg2">
                    <a:lumMod val="75000"/>
                  </a:schemeClr>
                </a:solidFill>
              </a:rPr>
              <a:t>7)</a:t>
            </a:r>
            <a:r>
              <a:rPr lang="es-MX" sz="3000" b="1" i="1" dirty="0" smtClean="0"/>
              <a:t> </a:t>
            </a:r>
            <a:r>
              <a:rPr lang="es-MX" sz="3000" i="1" dirty="0" smtClean="0"/>
              <a:t>Entre si el encuestado conoce </a:t>
            </a:r>
            <a:r>
              <a:rPr lang="es-MX" sz="3000" i="1" dirty="0" err="1" smtClean="0"/>
              <a:t>Mindo</a:t>
            </a:r>
            <a:r>
              <a:rPr lang="es-MX" sz="3000" i="1" dirty="0" smtClean="0"/>
              <a:t> y cuánto estaría dispuesto a pagar por hospedarse una noche en una hostería de ese lugar</a:t>
            </a:r>
            <a:r>
              <a:rPr lang="es-MX" sz="3000" i="1" dirty="0" smtClean="0"/>
              <a:t>. </a:t>
            </a:r>
            <a:endParaRPr lang="es-MX" sz="3000" i="1" dirty="0" smtClean="0"/>
          </a:p>
          <a:p>
            <a:pPr marL="514350" indent="-514350" algn="just">
              <a:buNone/>
            </a:pPr>
            <a:r>
              <a:rPr lang="es-MX" sz="3000" b="1" i="1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r>
              <a:rPr lang="es-MX" sz="3000" i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es-MX" sz="3000" i="1" dirty="0" smtClean="0"/>
              <a:t> Entre si el encuestado conoce </a:t>
            </a:r>
            <a:r>
              <a:rPr lang="es-MX" sz="3000" i="1" dirty="0" err="1" smtClean="0"/>
              <a:t>Mindo</a:t>
            </a:r>
            <a:r>
              <a:rPr lang="es-MX" sz="3000" i="1" dirty="0" smtClean="0"/>
              <a:t> y si se hospedó en una hostería de ese lugar.</a:t>
            </a:r>
            <a:endParaRPr lang="es-EC" sz="3000" dirty="0" smtClean="0"/>
          </a:p>
          <a:p>
            <a:pPr marL="514350" indent="-514350" algn="just">
              <a:buNone/>
            </a:pPr>
            <a:endParaRPr lang="es-EC" sz="3000" dirty="0" smtClean="0"/>
          </a:p>
          <a:p>
            <a:pPr marL="514350" indent="-514350" algn="just">
              <a:buNone/>
            </a:pPr>
            <a:endParaRPr lang="es-EC" sz="3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72198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  <p:sp>
        <p:nvSpPr>
          <p:cNvPr id="6" name="5 Botón de acción: Hacia delante o Siguiente">
            <a:hlinkClick r:id="rId2" action="ppaction://hlinkfile" highlightClick="1"/>
          </p:cNvPr>
          <p:cNvSpPr/>
          <p:nvPr/>
        </p:nvSpPr>
        <p:spPr>
          <a:xfrm>
            <a:off x="7715272" y="2285992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Botón de acción: Hacia delante o Siguiente">
            <a:hlinkClick r:id="rId3" action="ppaction://hlinkfile" highlightClick="1"/>
          </p:cNvPr>
          <p:cNvSpPr/>
          <p:nvPr/>
        </p:nvSpPr>
        <p:spPr>
          <a:xfrm>
            <a:off x="7572396" y="3500438"/>
            <a:ext cx="57150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Botón de acción: Hacia delante o Siguiente">
            <a:hlinkClick r:id="rId4" action="ppaction://hlinkfile" highlightClick="1"/>
          </p:cNvPr>
          <p:cNvSpPr/>
          <p:nvPr/>
        </p:nvSpPr>
        <p:spPr>
          <a:xfrm>
            <a:off x="4357686" y="4714884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Botón de acción: Hacia delante o Siguiente">
            <a:hlinkClick r:id="rId5" action="ppaction://hlinkfile" highlightClick="1"/>
          </p:cNvPr>
          <p:cNvSpPr/>
          <p:nvPr/>
        </p:nvSpPr>
        <p:spPr>
          <a:xfrm>
            <a:off x="5500694" y="5715016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CROSSTABS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i="1" dirty="0" smtClean="0">
                <a:solidFill>
                  <a:schemeClr val="bg2">
                    <a:lumMod val="75000"/>
                  </a:schemeClr>
                </a:solidFill>
              </a:rPr>
              <a:t>9)</a:t>
            </a:r>
            <a:r>
              <a:rPr lang="es-MX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i="1" dirty="0" smtClean="0"/>
              <a:t>Entre si el entrevistado conoce </a:t>
            </a:r>
            <a:r>
              <a:rPr lang="es-MX" i="1" dirty="0" err="1" smtClean="0"/>
              <a:t>Mindo</a:t>
            </a:r>
            <a:r>
              <a:rPr lang="es-MX" i="1" dirty="0" smtClean="0"/>
              <a:t> y si éste, al momento de hospedarse, toma como  servicio complementario a ”</a:t>
            </a:r>
            <a:r>
              <a:rPr lang="es-MX" i="1" u="sng" dirty="0" smtClean="0"/>
              <a:t>actividades recreativas</a:t>
            </a:r>
            <a:r>
              <a:rPr lang="es-MX" i="1" dirty="0" smtClean="0"/>
              <a:t>”</a:t>
            </a:r>
          </a:p>
          <a:p>
            <a:pPr>
              <a:buNone/>
            </a:pPr>
            <a:r>
              <a:rPr lang="es-MX" b="1" i="1" dirty="0" smtClean="0">
                <a:solidFill>
                  <a:schemeClr val="bg2">
                    <a:lumMod val="75000"/>
                  </a:schemeClr>
                </a:solidFill>
              </a:rPr>
              <a:t>10) </a:t>
            </a:r>
            <a:r>
              <a:rPr lang="es-MX" i="1" dirty="0" smtClean="0"/>
              <a:t>Entre si el entrevistado conoce </a:t>
            </a:r>
            <a:r>
              <a:rPr lang="es-MX" i="1" dirty="0" err="1" smtClean="0"/>
              <a:t>Mindo</a:t>
            </a:r>
            <a:r>
              <a:rPr lang="es-MX" i="1" dirty="0" smtClean="0"/>
              <a:t> y si éste conoce la  hostería Arasari</a:t>
            </a:r>
            <a:r>
              <a:rPr lang="es-MX" i="1" dirty="0" smtClean="0"/>
              <a:t>. </a:t>
            </a:r>
            <a:endParaRPr lang="es-MX" i="1" dirty="0" smtClean="0"/>
          </a:p>
          <a:p>
            <a:pPr>
              <a:buNone/>
            </a:pPr>
            <a:r>
              <a:rPr lang="es-MX" b="1" i="1" dirty="0" smtClean="0">
                <a:solidFill>
                  <a:schemeClr val="bg2">
                    <a:lumMod val="75000"/>
                  </a:schemeClr>
                </a:solidFill>
              </a:rPr>
              <a:t>11) </a:t>
            </a:r>
            <a:r>
              <a:rPr lang="es-MX" i="1" dirty="0" smtClean="0"/>
              <a:t>Entre cuánto el entrevistado está dispuesto a pagar por una noche en una hostería en </a:t>
            </a:r>
            <a:r>
              <a:rPr lang="es-MX" i="1" dirty="0" err="1" smtClean="0"/>
              <a:t>Mindo</a:t>
            </a:r>
            <a:r>
              <a:rPr lang="es-MX" i="1" dirty="0" smtClean="0"/>
              <a:t> y si viajó a ese lugar,  en qué hostería se hospedó</a:t>
            </a:r>
            <a:r>
              <a:rPr lang="es-MX" i="1" dirty="0" smtClean="0"/>
              <a:t>.  </a:t>
            </a:r>
            <a:endParaRPr lang="es-EC" dirty="0" smtClean="0"/>
          </a:p>
          <a:p>
            <a:pPr>
              <a:buNone/>
            </a:pP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  <p:sp>
        <p:nvSpPr>
          <p:cNvPr id="6" name="5 Botón de acción: Hacia delante o Siguiente">
            <a:hlinkClick r:id="rId2" action="ppaction://hlinkfile" highlightClick="1"/>
          </p:cNvPr>
          <p:cNvSpPr/>
          <p:nvPr/>
        </p:nvSpPr>
        <p:spPr>
          <a:xfrm>
            <a:off x="3071802" y="3071810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Botón de acción: Hacia delante o Siguiente">
            <a:hlinkClick r:id="rId3" action="ppaction://hlinkfile" highlightClick="1"/>
          </p:cNvPr>
          <p:cNvSpPr/>
          <p:nvPr/>
        </p:nvSpPr>
        <p:spPr>
          <a:xfrm>
            <a:off x="6357950" y="4214818"/>
            <a:ext cx="78581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Botón de acción: Hacia delante o Siguiente">
            <a:hlinkClick r:id="rId4" action="ppaction://hlinkfile" highlightClick="1"/>
          </p:cNvPr>
          <p:cNvSpPr/>
          <p:nvPr/>
        </p:nvSpPr>
        <p:spPr>
          <a:xfrm>
            <a:off x="2643174" y="6215082"/>
            <a:ext cx="71438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643710"/>
          </a:xfrm>
        </p:spPr>
        <p:txBody>
          <a:bodyPr>
            <a:normAutofit fontScale="85000" lnSpcReduction="20000"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sz="35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Giro del Negocio</a:t>
            </a:r>
          </a:p>
          <a:p>
            <a:pPr algn="just">
              <a:buNone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basa en ofrecer los siguientes productos y  servicios:</a:t>
            </a:r>
            <a:endParaRPr lang="es-EC" sz="26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Habitaciones confortables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 y discoteca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Restaurant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Piscina, sauna, hidromasajes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 de convenciones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Internet</a:t>
            </a:r>
          </a:p>
          <a:p>
            <a:pPr marL="715963" lvl="1" indent="-350838">
              <a:buFont typeface="Wingdings" pitchFamily="2" charset="2"/>
              <a:buChar char="ü"/>
            </a:pPr>
            <a:endParaRPr lang="es-EC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Franklin Gothic Book" pitchFamily="34" charset="0"/>
              <a:buChar char="●"/>
            </a:pPr>
            <a:r>
              <a:rPr lang="es-EC" sz="35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Misión</a:t>
            </a:r>
          </a:p>
          <a:p>
            <a:pPr marL="365125" lvl="1" indent="0" algn="just">
              <a:buNone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Ofrecer servicio de hospedaje, confort y atención especializada, contribuyendo de esta manera al desarrollo turístico y económico de la parroquia de Mindo</a:t>
            </a:r>
            <a:r>
              <a:rPr lang="es-EC" dirty="0" smtClean="0"/>
              <a:t>.</a:t>
            </a:r>
          </a:p>
          <a:p>
            <a:pPr marL="365125" lvl="1" indent="0" algn="just">
              <a:buNone/>
            </a:pPr>
            <a:endParaRPr lang="es-EC" dirty="0" smtClean="0"/>
          </a:p>
          <a:p>
            <a:pPr>
              <a:buFont typeface="Franklin Gothic Book" pitchFamily="34" charset="0"/>
              <a:buChar char="●"/>
            </a:pPr>
            <a:r>
              <a:rPr lang="es-EC" sz="35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Visión </a:t>
            </a:r>
            <a:r>
              <a:rPr lang="es-EC" sz="24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(para el 2015)</a:t>
            </a:r>
          </a:p>
          <a:p>
            <a:pPr indent="-68263" algn="just">
              <a:buNone/>
            </a:pPr>
            <a:r>
              <a:rPr lang="es-EC" sz="28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una hostería líder en la zona, entregando bienestar y confort a través de productos de calidad en un ambiente acogedor, con un importante grado de reconocimiento tanto dentro como fuera del país</a:t>
            </a: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CROSSTABS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b="1" i="1" dirty="0" smtClean="0">
                <a:solidFill>
                  <a:schemeClr val="bg2">
                    <a:lumMod val="75000"/>
                  </a:schemeClr>
                </a:solidFill>
              </a:rPr>
              <a:t>12)</a:t>
            </a:r>
            <a:r>
              <a:rPr lang="es-MX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s-MX" i="1" dirty="0" smtClean="0"/>
              <a:t>Entre si el entrevistado se hospedó en </a:t>
            </a:r>
            <a:r>
              <a:rPr lang="es-MX" i="1" dirty="0" err="1" smtClean="0"/>
              <a:t>Mindo</a:t>
            </a:r>
            <a:r>
              <a:rPr lang="es-MX" i="1" dirty="0" smtClean="0"/>
              <a:t> y si éste conoce la hostería Arasari.</a:t>
            </a:r>
            <a:endParaRPr lang="es-EC" dirty="0" smtClean="0"/>
          </a:p>
          <a:p>
            <a:pPr algn="just">
              <a:buNone/>
            </a:pPr>
            <a:endParaRPr lang="es-MX" i="1" dirty="0" smtClean="0"/>
          </a:p>
          <a:p>
            <a:pPr algn="just">
              <a:buNone/>
            </a:pPr>
            <a:r>
              <a:rPr lang="es-MX" b="1" i="1" dirty="0" smtClean="0">
                <a:solidFill>
                  <a:schemeClr val="bg2">
                    <a:lumMod val="75000"/>
                  </a:schemeClr>
                </a:solidFill>
              </a:rPr>
              <a:t>13) </a:t>
            </a:r>
            <a:r>
              <a:rPr lang="es-MX" i="1" dirty="0" smtClean="0"/>
              <a:t>Entre: en qué hostería se hospedó el entrevistado y si  éste conoce Arasari.</a:t>
            </a:r>
            <a:endParaRPr lang="es-EC" dirty="0" smtClean="0"/>
          </a:p>
          <a:p>
            <a:pPr algn="just">
              <a:buNone/>
            </a:pPr>
            <a:endParaRPr lang="es-MX" i="1" dirty="0" smtClean="0"/>
          </a:p>
          <a:p>
            <a:pPr algn="just">
              <a:buNone/>
            </a:pP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  <p:sp>
        <p:nvSpPr>
          <p:cNvPr id="6" name="5 Botón de acción: Hacia delante o Siguiente">
            <a:hlinkClick r:id="rId2" action="ppaction://hlinkfile" highlightClick="1"/>
          </p:cNvPr>
          <p:cNvSpPr/>
          <p:nvPr/>
        </p:nvSpPr>
        <p:spPr>
          <a:xfrm>
            <a:off x="6858016" y="2214554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Botón de acción: Hacia delante o Siguiente">
            <a:hlinkClick r:id="rId3" action="ppaction://hlinkfile" highlightClick="1"/>
          </p:cNvPr>
          <p:cNvSpPr/>
          <p:nvPr/>
        </p:nvSpPr>
        <p:spPr>
          <a:xfrm>
            <a:off x="7286644" y="3857628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ANOVAS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1.)  Edad     e   </a:t>
            </a:r>
          </a:p>
          <a:p>
            <a:pPr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2.)  Ingreso mensual promedio</a:t>
            </a:r>
          </a:p>
          <a:p>
            <a:pPr>
              <a:buNone/>
            </a:pPr>
            <a:endParaRPr lang="es-EC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2.)  Ingreso mensual promedio    y </a:t>
            </a:r>
          </a:p>
          <a:p>
            <a:pPr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6.) Tarifa de 20 </a:t>
            </a:r>
            <a:r>
              <a:rPr lang="es-EC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diarios</a:t>
            </a:r>
          </a:p>
          <a:p>
            <a:pPr>
              <a:buNone/>
            </a:pPr>
            <a:r>
              <a:rPr lang="es-EC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buNone/>
            </a:pP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  <p:sp>
        <p:nvSpPr>
          <p:cNvPr id="6" name="5 Botón de acción: Hacia delante o Siguiente">
            <a:hlinkClick r:id="rId2" action="ppaction://hlinkfile" highlightClick="1"/>
          </p:cNvPr>
          <p:cNvSpPr/>
          <p:nvPr/>
        </p:nvSpPr>
        <p:spPr>
          <a:xfrm>
            <a:off x="928662" y="2857496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Botón de acción: Hacia delante o Siguiente">
            <a:hlinkClick r:id="rId3" action="ppaction://hlinkfile" highlightClick="1"/>
          </p:cNvPr>
          <p:cNvSpPr/>
          <p:nvPr/>
        </p:nvSpPr>
        <p:spPr>
          <a:xfrm>
            <a:off x="1071538" y="542926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85818"/>
          </a:xfrm>
        </p:spPr>
        <p:txBody>
          <a:bodyPr>
            <a:noAutofit/>
          </a:bodyPr>
          <a:lstStyle/>
          <a:p>
            <a:pPr algn="ctr"/>
            <a:r>
              <a:rPr lang="es-EC" sz="5000" b="1" i="1" u="sng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CORRELACION</a:t>
            </a:r>
            <a:endParaRPr lang="es-EC" sz="5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1:  Edad   y</a:t>
            </a:r>
          </a:p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6: Tarifa 20 </a:t>
            </a: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usd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diarios  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1:	Edad			y</a:t>
            </a:r>
          </a:p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13:	Calificación del servicio de Arasari</a:t>
            </a:r>
          </a:p>
          <a:p>
            <a:pPr>
              <a:buNone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8:	Calidad en el servicio de la Hostería en 		la que se hospedo en </a:t>
            </a: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y</a:t>
            </a: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s-EC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Preg</a:t>
            </a:r>
            <a:r>
              <a:rPr lang="es-EC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13:  	Calidad en el servicio de Arasari  </a:t>
            </a: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  <p:sp>
        <p:nvSpPr>
          <p:cNvPr id="6" name="5 Botón de acción: Hacia delante o Siguiente">
            <a:hlinkClick r:id="rId2" action="ppaction://hlinkfile" highlightClick="1"/>
          </p:cNvPr>
          <p:cNvSpPr/>
          <p:nvPr/>
        </p:nvSpPr>
        <p:spPr>
          <a:xfrm>
            <a:off x="5857884" y="2500306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Botón de acción: Hacia delante o Siguiente">
            <a:hlinkClick r:id="rId3" action="ppaction://hlinkfile" highlightClick="1"/>
          </p:cNvPr>
          <p:cNvSpPr/>
          <p:nvPr/>
        </p:nvSpPr>
        <p:spPr>
          <a:xfrm>
            <a:off x="5857884" y="3357562"/>
            <a:ext cx="64294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Botón de acción: Hacia delante o Siguiente">
            <a:hlinkClick r:id="rId4" action="ppaction://hlinkfile" highlightClick="1"/>
          </p:cNvPr>
          <p:cNvSpPr/>
          <p:nvPr/>
        </p:nvSpPr>
        <p:spPr>
          <a:xfrm>
            <a:off x="8072462" y="5715016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Resumen de Resultados y Conclusiones </a:t>
            </a:r>
          </a:p>
          <a:p>
            <a:pPr>
              <a:buNone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>
              <a:buFont typeface="Wingdings" pitchFamily="2" charset="2"/>
              <a:buChar char="v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Recomendaciones</a:t>
            </a:r>
          </a:p>
          <a:p>
            <a:pPr>
              <a:buFont typeface="Wingdings" pitchFamily="2" charset="2"/>
              <a:buChar char="v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s-EC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  <p:sp>
        <p:nvSpPr>
          <p:cNvPr id="7" name="6 Botón de acción: Hacia delante o Siguiente">
            <a:hlinkClick r:id="rId2" action="ppaction://hlinkfile" highlightClick="1"/>
          </p:cNvPr>
          <p:cNvSpPr/>
          <p:nvPr/>
        </p:nvSpPr>
        <p:spPr>
          <a:xfrm>
            <a:off x="1071538" y="4286256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Botón de acción: Hacia delante o Siguiente">
            <a:hlinkClick r:id="rId3" action="ppaction://hlinkfile" highlightClick="1"/>
          </p:cNvPr>
          <p:cNvSpPr/>
          <p:nvPr/>
        </p:nvSpPr>
        <p:spPr>
          <a:xfrm>
            <a:off x="1071538" y="2500306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C" sz="6000" b="1" dirty="0" smtClean="0"/>
          </a:p>
          <a:p>
            <a:pPr algn="ctr">
              <a:buNone/>
            </a:pPr>
            <a:r>
              <a:rPr lang="es-EC" sz="8000" b="1" dirty="0" smtClean="0"/>
              <a:t>GRACIAS!!</a:t>
            </a:r>
            <a:endParaRPr lang="es-EC" sz="8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0" y="785794"/>
            <a:ext cx="8686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Objetivos Organizacionales</a:t>
            </a:r>
            <a:b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5294331"/>
          </a:xfrm>
        </p:spPr>
        <p:txBody>
          <a:bodyPr>
            <a:normAutofit lnSpcReduction="10000"/>
          </a:bodyPr>
          <a:lstStyle/>
          <a:p>
            <a:pPr algn="just"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Objetivos a Corto Plazo</a:t>
            </a:r>
          </a:p>
          <a:p>
            <a:pPr marL="441325" lvl="1" indent="0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Instituir a Arasari en una empresa legalmente constituida.</a:t>
            </a:r>
          </a:p>
          <a:p>
            <a:pPr marL="441325" lvl="1" indent="0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Bajar los costos con relación a la competencia.</a:t>
            </a:r>
          </a:p>
          <a:p>
            <a:pPr marL="441325" indent="0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Mayor rentabilidad</a:t>
            </a:r>
          </a:p>
          <a:p>
            <a:pPr algn="just"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Objetivos a Mediano Plazo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Incrementar las instalaciones de la hostería.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Ofrecer otros productos y servicios en Arasari.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Atraer a turistas extranjeros.</a:t>
            </a:r>
          </a:p>
          <a:p>
            <a:pPr algn="just"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Objetivos a Largo Plazo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Lograr el 25% de  participación en el mercado de turismo de la zona.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Lograr una certificación internacional.</a:t>
            </a:r>
          </a:p>
          <a:p>
            <a:pPr algn="just"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66" cy="838200"/>
          </a:xfrm>
        </p:spPr>
        <p:txBody>
          <a:bodyPr>
            <a:normAutofit fontScale="90000"/>
          </a:bodyPr>
          <a:lstStyle/>
          <a:p>
            <a:r>
              <a:rPr lang="es-EC" b="1" dirty="0" err="1" smtClean="0"/>
              <a:t>iII</a:t>
            </a:r>
            <a:r>
              <a:rPr lang="es-EC" b="1" dirty="0" smtClean="0"/>
              <a:t>) </a:t>
            </a:r>
            <a:r>
              <a:rPr lang="es-EC" b="1" dirty="0" smtClean="0">
                <a:latin typeface="Arial Narrow" pitchFamily="34" charset="0"/>
              </a:rPr>
              <a:t>DIAGNÓSTICO ESTRATÉGICO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25000" lnSpcReduction="20000"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sz="12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Macro  Ambiente </a:t>
            </a:r>
            <a:r>
              <a:rPr lang="es-EC" sz="12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 </a:t>
            </a:r>
            <a:r>
              <a:rPr lang="es-EC" sz="12000" i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Análisis Externo</a:t>
            </a:r>
            <a:endParaRPr lang="es-EC" sz="12000" b="1" i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125" lvl="1" indent="0" algn="just">
              <a:buNone/>
            </a:pPr>
            <a:r>
              <a:rPr lang="es-EC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 análisis de las OPORTUNIDADES y AMENAZAS que pueden estar afectando a la compañía.  Es indispensable realizar éste análisis primero, y luego el Análisis Interno.</a:t>
            </a:r>
          </a:p>
          <a:p>
            <a:pPr marL="365125" lvl="1" indent="0" algn="just">
              <a:buNone/>
            </a:pPr>
            <a:r>
              <a:rPr lang="es-EC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factores aquí analizados son:</a:t>
            </a:r>
          </a:p>
          <a:p>
            <a:pPr marL="365125" lvl="1" indent="0" algn="just">
              <a:buNone/>
            </a:pPr>
            <a:endParaRPr lang="es-EC" sz="8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None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Económicos		Políticos 	Sociales 	Tecnológicos</a:t>
            </a:r>
          </a:p>
          <a:p>
            <a:pPr marL="715963" lvl="1" indent="-350838">
              <a:buNone/>
            </a:pPr>
            <a:endParaRPr lang="es-EC" sz="22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None/>
            </a:pPr>
            <a:endParaRPr lang="es-EC" sz="22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Franklin Gothic Book" pitchFamily="34" charset="0"/>
              <a:buChar char="●"/>
            </a:pPr>
            <a:r>
              <a:rPr lang="es-EC" sz="12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Macro  Ambiente </a:t>
            </a:r>
            <a:r>
              <a:rPr lang="es-EC" sz="12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 </a:t>
            </a:r>
            <a:r>
              <a:rPr lang="es-EC" sz="12000" i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/>
              </a:rPr>
              <a:t>Análisis Interno</a:t>
            </a:r>
            <a:endParaRPr lang="es-EC" sz="12000" b="1" i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125" lvl="1" indent="0" algn="just">
              <a:buNone/>
            </a:pPr>
            <a:r>
              <a:rPr lang="es-EC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 análisis de las DEBILIDADES y FORTALEZAS, aquí se examinan los factores que afectan a la empresa en particular.</a:t>
            </a:r>
          </a:p>
          <a:p>
            <a:pPr marL="365125" lvl="1" indent="0" algn="just">
              <a:buNone/>
            </a:pPr>
            <a:endParaRPr lang="es-EC" sz="8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125" lvl="1" indent="0" algn="just">
              <a:buNone/>
            </a:pPr>
            <a:r>
              <a:rPr lang="es-EC" sz="8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factores aquí analizados son:</a:t>
            </a:r>
          </a:p>
          <a:p>
            <a:pPr marL="365125" lvl="1" indent="0" algn="just">
              <a:buNone/>
            </a:pPr>
            <a:endParaRPr lang="es-EC" sz="8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Clientes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Competencia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Industria del Turismo en el Ecuador</a:t>
            </a: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Cinco Fuerzas Competitivas de </a:t>
            </a:r>
            <a:r>
              <a:rPr lang="es-EC" sz="8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Porter</a:t>
            </a:r>
            <a:endParaRPr lang="es-EC" sz="8000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r>
              <a:rPr lang="es-EC" sz="8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Análisis  Interno</a:t>
            </a:r>
            <a:endParaRPr lang="es-EC" sz="8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r>
              <a:rPr lang="es-EC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file"/>
              </a:rPr>
              <a:t>Presentacion</a:t>
            </a:r>
            <a:r>
              <a:rPr lang="es-EC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 action="ppaction://hlinkfile"/>
              </a:rPr>
              <a:t> Defensa\DIAGNOSTICO ESTRATEGICO.docx</a:t>
            </a: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838200"/>
          </a:xfrm>
        </p:spPr>
        <p:txBody>
          <a:bodyPr>
            <a:normAutofit fontScale="90000"/>
          </a:bodyPr>
          <a:lstStyle/>
          <a:p>
            <a:r>
              <a:rPr lang="es-EC" b="1" u="sng" dirty="0" smtClean="0"/>
              <a:t>Análisis matricial </a:t>
            </a:r>
            <a:r>
              <a:rPr lang="es-EC" b="1" dirty="0" smtClean="0"/>
              <a:t>(</a:t>
            </a:r>
            <a:r>
              <a:rPr lang="es-EC" b="1" dirty="0" err="1" smtClean="0"/>
              <a:t>foda</a:t>
            </a:r>
            <a:r>
              <a:rPr lang="es-EC" b="1" dirty="0" smtClean="0"/>
              <a:t>)</a:t>
            </a:r>
            <a:br>
              <a:rPr lang="es-EC" b="1" dirty="0" smtClean="0"/>
            </a:br>
            <a:r>
              <a:rPr lang="es-EC" b="1" i="1" dirty="0" smtClean="0"/>
              <a:t>Informe del Diagnóstico Situacional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5357850"/>
          </a:xfrm>
        </p:spPr>
        <p:txBody>
          <a:bodyPr>
            <a:normAutofit lnSpcReduction="10000"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Oportunidades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Incremento paulatino del PIB y tasas de interés estables, permiten mantener las expectativas en el negocio turístico.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Gobierno de turno brinda facilidades para que el turismo en el país se incremente.</a:t>
            </a:r>
          </a:p>
          <a:p>
            <a:pPr lvl="1" algn="just">
              <a:buNone/>
            </a:pPr>
            <a:endParaRPr lang="es-EC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Franklin Gothic Book" pitchFamily="34" charset="0"/>
              <a:buChar char="●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Amenazas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Tasa de desempleo del 7.44% (septiembre de 2010)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Inestabilidad política en los últimos años.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Índice de Riesgo país es relativamente alto en Ecuador, es de 979 (Noviembre 2010)</a:t>
            </a:r>
          </a:p>
          <a:p>
            <a:pPr lvl="1" algn="just">
              <a:buFont typeface="Wingdings" pitchFamily="2" charset="2"/>
              <a:buChar char="§"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 typeface="Wingdings" pitchFamily="2" charset="2"/>
              <a:buChar char="§"/>
            </a:pPr>
            <a:endParaRPr lang="es-EC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838200"/>
          </a:xfrm>
        </p:spPr>
        <p:txBody>
          <a:bodyPr>
            <a:normAutofit fontScale="90000"/>
          </a:bodyPr>
          <a:lstStyle/>
          <a:p>
            <a:r>
              <a:rPr lang="es-EC" b="1" u="sng" dirty="0" smtClean="0"/>
              <a:t>Análisis matricial </a:t>
            </a:r>
            <a:r>
              <a:rPr lang="es-EC" b="1" dirty="0" smtClean="0"/>
              <a:t>(</a:t>
            </a:r>
            <a:r>
              <a:rPr lang="es-EC" b="1" dirty="0" err="1" smtClean="0"/>
              <a:t>foda</a:t>
            </a:r>
            <a:r>
              <a:rPr lang="es-EC" b="1" dirty="0" smtClean="0"/>
              <a:t>)</a:t>
            </a:r>
            <a:br>
              <a:rPr lang="es-EC" b="1" dirty="0" smtClean="0"/>
            </a:br>
            <a:r>
              <a:rPr lang="es-EC" b="1" i="1" dirty="0" smtClean="0"/>
              <a:t>Informe del Diagnóstico Situacional</a:t>
            </a:r>
            <a:r>
              <a:rPr lang="es-EC" b="1" dirty="0" smtClean="0"/>
              <a:t/>
            </a:r>
            <a:br>
              <a:rPr lang="es-EC" b="1" dirty="0" smtClean="0"/>
            </a:br>
            <a:endParaRPr lang="es-EC" b="1" dirty="0" smtClean="0"/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5357850"/>
          </a:xfrm>
        </p:spPr>
        <p:txBody>
          <a:bodyPr>
            <a:normAutofit/>
          </a:bodyPr>
          <a:lstStyle/>
          <a:p>
            <a:pPr>
              <a:buFont typeface="Franklin Gothic Book" pitchFamily="34" charset="0"/>
              <a:buChar char="●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Fortalezas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Instalaciones nuevas, diseñadas con materiales propios del sector.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directivos son profesionales de alto nivel.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Importante capital monetario.</a:t>
            </a:r>
          </a:p>
          <a:p>
            <a:pPr lvl="1" algn="just">
              <a:buNone/>
            </a:pPr>
            <a:endParaRPr lang="es-EC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Franklin Gothic Book" pitchFamily="34" charset="0"/>
              <a:buChar char="●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Debilidades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Falencias administrativas y tecnológicas.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Falta de estructura comercial y de ventas.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se considera al área de Mercadotecnia, ni presupuesto ni publicidad.</a:t>
            </a:r>
          </a:p>
          <a:p>
            <a:pPr lvl="1" algn="just">
              <a:buFont typeface="Wingdings" pitchFamily="2" charset="2"/>
              <a:buChar char="§"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 typeface="Wingdings" pitchFamily="2" charset="2"/>
              <a:buChar char="§"/>
            </a:pPr>
            <a:endParaRPr lang="es-EC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5963" lvl="1" indent="-350838">
              <a:buFont typeface="Wingdings" pitchFamily="2" charset="2"/>
              <a:buChar char="ü"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endParaRPr lang="es-EC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495280"/>
          </a:xfrm>
        </p:spPr>
        <p:txBody>
          <a:bodyPr/>
          <a:lstStyle/>
          <a:p>
            <a:pPr>
              <a:defRPr/>
            </a:pPr>
            <a:r>
              <a:rPr lang="es-EC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216024"/>
          </a:xfrm>
        </p:spPr>
        <p:txBody>
          <a:bodyPr>
            <a:noAutofit/>
          </a:bodyPr>
          <a:lstStyle/>
          <a:p>
            <a:r>
              <a:rPr lang="es-EC" sz="3200" b="1" dirty="0" err="1" smtClean="0"/>
              <a:t>iv</a:t>
            </a:r>
            <a:r>
              <a:rPr lang="es-EC" sz="3200" b="1" dirty="0" smtClean="0"/>
              <a:t>) </a:t>
            </a:r>
            <a:r>
              <a:rPr lang="es-EC" sz="3200" b="1" dirty="0" smtClean="0">
                <a:latin typeface="Arial Narrow" pitchFamily="34" charset="0"/>
              </a:rPr>
              <a:t>Metodología de investigación </a:t>
            </a:r>
            <a:endParaRPr lang="es-EC" sz="32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SzPct val="125000"/>
              <a:buFont typeface="Arial" pitchFamily="34" charset="0"/>
              <a:buChar char="•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Propósito de la Investigación</a:t>
            </a:r>
          </a:p>
          <a:p>
            <a:pPr marL="914400" lvl="1" indent="-514350" algn="just">
              <a:buSzPct val="100000"/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Realizar una investigación de mercados para saber si tendrá éxito la ampliación de la Hostería Arasari, en cuanto a nuevos productos y servicios.</a:t>
            </a:r>
          </a:p>
          <a:p>
            <a:pPr marL="514350" indent="-514350" algn="just">
              <a:buSzPct val="100000"/>
              <a:buFont typeface="Wingdings" pitchFamily="2" charset="2"/>
              <a:buChar char="ü"/>
            </a:pPr>
            <a:endParaRPr lang="es-EC" sz="24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125000"/>
              <a:buFont typeface="Arial" pitchFamily="34" charset="0"/>
              <a:buChar char="•"/>
            </a:pPr>
            <a:r>
              <a:rPr lang="es-EC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Justificación  e Importancia</a:t>
            </a:r>
          </a:p>
          <a:p>
            <a:pPr marL="914400" lvl="1" indent="-514350" algn="just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 es una parroquia rural que posee en la actualidad un turismo creciente y se necesita una mayor infraestructura hotelera.</a:t>
            </a:r>
          </a:p>
          <a:p>
            <a:pPr marL="914400" lvl="1" indent="-514350" algn="just">
              <a:buFont typeface="Wingdings" pitchFamily="2" charset="2"/>
              <a:buChar char="ü"/>
            </a:pPr>
            <a:r>
              <a:rPr lang="es-EC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ampliación de los productos de esta Hostería se basa en promover un mejor servicio y atención a los turistas.</a:t>
            </a:r>
          </a:p>
          <a:p>
            <a:pPr marL="914400" lvl="1" indent="-514350" algn="just">
              <a:buFont typeface="Wingdings" pitchFamily="2" charset="2"/>
              <a:buChar char="ü"/>
            </a:pPr>
            <a:endParaRPr lang="es-EC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23720" y="0"/>
            <a:ext cx="2520280" cy="47756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86478"/>
          </a:xfrm>
        </p:spPr>
        <p:txBody>
          <a:bodyPr>
            <a:normAutofit/>
          </a:bodyPr>
          <a:lstStyle/>
          <a:p>
            <a:pPr marL="365125" lvl="1" indent="0" algn="just">
              <a:buNone/>
            </a:pPr>
            <a:endParaRPr lang="es-EC" dirty="0" smtClean="0"/>
          </a:p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Determinación de la Población de Estudio	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investigo cuantas personas se hospedan semanalmente en las principales hosterías de </a:t>
            </a:r>
            <a:r>
              <a:rPr lang="es-EC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mindo</a:t>
            </a: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 se obtuvo que son 670 personas semanales y se multiplico por 4 semanas de un mes , se obtuvo un total de 2680 de turistas.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dirty="0" err="1" smtClean="0">
                <a:hlinkClick r:id="rId2" action="ppaction://hlinkfile"/>
              </a:rPr>
              <a:t>Presentacion</a:t>
            </a:r>
            <a:r>
              <a:rPr lang="es-EC" sz="2400" dirty="0" smtClean="0">
                <a:hlinkClick r:id="rId2" action="ppaction://hlinkfile"/>
              </a:rPr>
              <a:t> Defensa\CALCULO DE LA POBLACIÓN N.docx</a:t>
            </a:r>
            <a:endParaRPr lang="es-EC" sz="2400" dirty="0" smtClean="0"/>
          </a:p>
          <a:p>
            <a:pPr>
              <a:buFont typeface="Franklin Gothic Book" pitchFamily="34" charset="0"/>
              <a:buChar char="●"/>
            </a:pPr>
            <a:r>
              <a:rPr lang="es-EC" sz="3000" b="1" cap="smal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Definición de la Población Meta	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C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Son todos los turistas que realizan camping, deportes extremos, que gustan de la naturaleza y que llegan al noroccidente de pichincha a la parroquia de Mindo.</a:t>
            </a:r>
          </a:p>
          <a:p>
            <a:pPr>
              <a:buNone/>
            </a:pPr>
            <a:endParaRPr lang="es-EC" sz="3000" b="1" cap="small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None/>
            </a:pPr>
            <a:endParaRPr lang="es-EC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 typeface="Wingdings" pitchFamily="2" charset="2"/>
              <a:buChar char="ü"/>
            </a:pPr>
            <a:endParaRPr lang="es-EC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s-EC" dirty="0" smtClean="0"/>
              <a:t>ESPE                                        Ing. Verónica Lara                          Ing. María Augusta Sosa  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FA6D-363A-49EE-8BD6-FFDB37C1442B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1887</Words>
  <Application>Microsoft Office PowerPoint</Application>
  <PresentationFormat>Presentación en pantalla (4:3)</PresentationFormat>
  <Paragraphs>412</Paragraphs>
  <Slides>34</Slides>
  <Notes>16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  <vt:variant>
        <vt:lpstr>Presentaciones personalizadas</vt:lpstr>
      </vt:variant>
      <vt:variant>
        <vt:i4>2</vt:i4>
      </vt:variant>
    </vt:vector>
  </HeadingPairs>
  <TitlesOfParts>
    <vt:vector size="37" baseType="lpstr">
      <vt:lpstr>Viajes</vt:lpstr>
      <vt:lpstr>INVESTIGACIÓN DE MERCADOS PARA AMPLIAR EL NEGOCIO CON OTROS PRODUCTOS QUE SE VA A OFRECER A LOS TURISTAS EN LA HOSTERÍA  ARASARI”  MAESTRÍA INTERNACIONAL EN ADMINISTRACIÓN DE EMPRESAS ( MBA)  XXVII PROMOCIÓN</vt:lpstr>
      <vt:lpstr> i) introducción </vt:lpstr>
      <vt:lpstr>Diapositiva 3</vt:lpstr>
      <vt:lpstr>Objetivos Organizacionales  </vt:lpstr>
      <vt:lpstr>iII) DIAGNÓSTICO ESTRATÉGICO </vt:lpstr>
      <vt:lpstr>Análisis matricial (foda) Informe del Diagnóstico Situacional </vt:lpstr>
      <vt:lpstr>Análisis matricial (foda) Informe del Diagnóstico Situacional </vt:lpstr>
      <vt:lpstr>iv) Metodología de investigación </vt:lpstr>
      <vt:lpstr>Diapositiva 9</vt:lpstr>
      <vt:lpstr>v) Objetivos e hipótesis de la investigación</vt:lpstr>
      <vt:lpstr>Diapositiva 11</vt:lpstr>
      <vt:lpstr>vi) Fuentes de información </vt:lpstr>
      <vt:lpstr>viI)  TECNICAS De muestreo</vt:lpstr>
      <vt:lpstr>Diapositiva 14</vt:lpstr>
      <vt:lpstr>ViII) ENCUESTA O CUESTIONARIO</vt:lpstr>
      <vt:lpstr>Ix) TRABAJO DE CAMPO</vt:lpstr>
      <vt:lpstr>x) INGRESO DE DATOS AL SPSS</vt:lpstr>
      <vt:lpstr>Frecuencias   </vt:lpstr>
      <vt:lpstr>  Frecuencias  </vt:lpstr>
      <vt:lpstr>Frecuencias</vt:lpstr>
      <vt:lpstr>Frecuencias</vt:lpstr>
      <vt:lpstr>Frecuencias</vt:lpstr>
      <vt:lpstr> Frecuencias  </vt:lpstr>
      <vt:lpstr> Frecuencias </vt:lpstr>
      <vt:lpstr> Frecuencias </vt:lpstr>
      <vt:lpstr> DESCRIPTIVOS </vt:lpstr>
      <vt:lpstr>CROSSTABS</vt:lpstr>
      <vt:lpstr>CROSSTABS</vt:lpstr>
      <vt:lpstr>CROSSTABS</vt:lpstr>
      <vt:lpstr>CROSSTABS</vt:lpstr>
      <vt:lpstr>ANOVAS</vt:lpstr>
      <vt:lpstr>CORRELACION</vt:lpstr>
      <vt:lpstr>Diapositiva 33</vt:lpstr>
      <vt:lpstr>Diapositiva 34</vt:lpstr>
      <vt:lpstr>Presentación personalizada 1</vt:lpstr>
      <vt:lpstr>Presentación personalizada 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Nelson Haro</dc:creator>
  <cp:lastModifiedBy>point</cp:lastModifiedBy>
  <cp:revision>359</cp:revision>
  <dcterms:created xsi:type="dcterms:W3CDTF">2006-11-07T01:52:30Z</dcterms:created>
  <dcterms:modified xsi:type="dcterms:W3CDTF">2011-06-20T23:55:25Z</dcterms:modified>
</cp:coreProperties>
</file>