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8"/>
  </p:notesMasterIdLst>
  <p:sldIdLst>
    <p:sldId id="256" r:id="rId2"/>
    <p:sldId id="257" r:id="rId3"/>
    <p:sldId id="258" r:id="rId4"/>
    <p:sldId id="261" r:id="rId5"/>
    <p:sldId id="260" r:id="rId6"/>
    <p:sldId id="259" r:id="rId7"/>
    <p:sldId id="262" r:id="rId8"/>
    <p:sldId id="263" r:id="rId9"/>
    <p:sldId id="264" r:id="rId10"/>
    <p:sldId id="265" r:id="rId11"/>
    <p:sldId id="266" r:id="rId12"/>
    <p:sldId id="270" r:id="rId13"/>
    <p:sldId id="267" r:id="rId14"/>
    <p:sldId id="268" r:id="rId15"/>
    <p:sldId id="272" r:id="rId16"/>
    <p:sldId id="271" r:id="rId17"/>
    <p:sldId id="273" r:id="rId18"/>
    <p:sldId id="274" r:id="rId19"/>
    <p:sldId id="276" r:id="rId20"/>
    <p:sldId id="275" r:id="rId21"/>
    <p:sldId id="277" r:id="rId22"/>
    <p:sldId id="278" r:id="rId23"/>
    <p:sldId id="279" r:id="rId24"/>
    <p:sldId id="282" r:id="rId25"/>
    <p:sldId id="280" r:id="rId26"/>
    <p:sldId id="295" r:id="rId27"/>
    <p:sldId id="281" r:id="rId28"/>
    <p:sldId id="283" r:id="rId29"/>
    <p:sldId id="284" r:id="rId30"/>
    <p:sldId id="285" r:id="rId31"/>
    <p:sldId id="286" r:id="rId32"/>
    <p:sldId id="287" r:id="rId33"/>
    <p:sldId id="288" r:id="rId34"/>
    <p:sldId id="289" r:id="rId35"/>
    <p:sldId id="292" r:id="rId36"/>
    <p:sldId id="294" r:id="rId3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36" autoAdjust="0"/>
  </p:normalViewPr>
  <p:slideViewPr>
    <p:cSldViewPr>
      <p:cViewPr varScale="1">
        <p:scale>
          <a:sx n="66" d="100"/>
          <a:sy n="66" d="100"/>
        </p:scale>
        <p:origin x="-150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375AAF-41BA-40E3-A2DE-E6365CD04A6A}"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s-EC"/>
        </a:p>
      </dgm:t>
    </dgm:pt>
    <dgm:pt modelId="{7CE776D9-528F-41A9-B3EF-BF9E00F97201}">
      <dgm:prSet phldrT="[Texto]"/>
      <dgm:spPr/>
      <dgm:t>
        <a:bodyPr/>
        <a:lstStyle/>
        <a:p>
          <a:r>
            <a:rPr lang="es-EC" dirty="0" smtClean="0"/>
            <a:t>Con el desarrollo de la tecnología, los objetivos principales para toda transmisión realizada por un canal de comunicaciones, han sido optimizar el ancho de banda, mantener la calidad y eficiencia de la transmisión.</a:t>
          </a:r>
          <a:endParaRPr lang="es-EC" dirty="0"/>
        </a:p>
      </dgm:t>
    </dgm:pt>
    <dgm:pt modelId="{2E28F5C2-279F-47A3-9C16-E5B8D067F938}" type="parTrans" cxnId="{15F871DD-1785-4FBD-883E-431D2F454CF6}">
      <dgm:prSet/>
      <dgm:spPr/>
      <dgm:t>
        <a:bodyPr/>
        <a:lstStyle/>
        <a:p>
          <a:endParaRPr lang="es-EC"/>
        </a:p>
      </dgm:t>
    </dgm:pt>
    <dgm:pt modelId="{AF46A3A3-8BD8-4AE1-A15A-0AC2F0214C2B}" type="sibTrans" cxnId="{15F871DD-1785-4FBD-883E-431D2F454CF6}">
      <dgm:prSet/>
      <dgm:spPr/>
      <dgm:t>
        <a:bodyPr/>
        <a:lstStyle/>
        <a:p>
          <a:endParaRPr lang="es-EC"/>
        </a:p>
      </dgm:t>
    </dgm:pt>
    <dgm:pt modelId="{6247B2C6-7072-4686-95A6-12A1265FA00E}">
      <dgm:prSet phldrT="[Texto]"/>
      <dgm:spPr/>
      <dgm:t>
        <a:bodyPr/>
        <a:lstStyle/>
        <a:p>
          <a:r>
            <a:rPr lang="es-EC" dirty="0" smtClean="0"/>
            <a:t>La compresión de imágenes juega un papel fundamental, ya que facilita la transmisión de la misma a lo largo del canal, mejorando la eficiencia del ancho de banda. </a:t>
          </a:r>
          <a:endParaRPr lang="es-EC" dirty="0"/>
        </a:p>
      </dgm:t>
    </dgm:pt>
    <dgm:pt modelId="{D516A9CE-33FF-452E-A54B-A43ED73B6DCB}" type="parTrans" cxnId="{5C6C570F-D0FE-4230-B1F0-CC1AAFB9FF35}">
      <dgm:prSet/>
      <dgm:spPr/>
      <dgm:t>
        <a:bodyPr/>
        <a:lstStyle/>
        <a:p>
          <a:endParaRPr lang="es-EC"/>
        </a:p>
      </dgm:t>
    </dgm:pt>
    <dgm:pt modelId="{F856CCB2-532F-4586-A1EF-CBEF805C068E}" type="sibTrans" cxnId="{5C6C570F-D0FE-4230-B1F0-CC1AAFB9FF35}">
      <dgm:prSet/>
      <dgm:spPr/>
      <dgm:t>
        <a:bodyPr/>
        <a:lstStyle/>
        <a:p>
          <a:endParaRPr lang="es-EC"/>
        </a:p>
      </dgm:t>
    </dgm:pt>
    <dgm:pt modelId="{5141621E-4D1A-4C0F-A42A-6B25C9BF5802}" type="pres">
      <dgm:prSet presAssocID="{D5375AAF-41BA-40E3-A2DE-E6365CD04A6A}" presName="diagram" presStyleCnt="0">
        <dgm:presLayoutVars>
          <dgm:dir/>
          <dgm:resizeHandles val="exact"/>
        </dgm:presLayoutVars>
      </dgm:prSet>
      <dgm:spPr/>
      <dgm:t>
        <a:bodyPr/>
        <a:lstStyle/>
        <a:p>
          <a:endParaRPr lang="es-EC"/>
        </a:p>
      </dgm:t>
    </dgm:pt>
    <dgm:pt modelId="{241C0812-A4AC-48F7-A8E4-23BB16D47168}" type="pres">
      <dgm:prSet presAssocID="{7CE776D9-528F-41A9-B3EF-BF9E00F97201}" presName="node" presStyleLbl="node1" presStyleIdx="0" presStyleCnt="2" custLinFactNeighborX="5595" custLinFactNeighborY="-13">
        <dgm:presLayoutVars>
          <dgm:bulletEnabled val="1"/>
        </dgm:presLayoutVars>
      </dgm:prSet>
      <dgm:spPr/>
      <dgm:t>
        <a:bodyPr/>
        <a:lstStyle/>
        <a:p>
          <a:endParaRPr lang="es-EC"/>
        </a:p>
      </dgm:t>
    </dgm:pt>
    <dgm:pt modelId="{698F208C-2826-4B31-9C71-44DA179423EC}" type="pres">
      <dgm:prSet presAssocID="{AF46A3A3-8BD8-4AE1-A15A-0AC2F0214C2B}" presName="sibTrans" presStyleCnt="0"/>
      <dgm:spPr/>
    </dgm:pt>
    <dgm:pt modelId="{53A0AB85-BF7D-4386-9EB8-52D2209DA6C3}" type="pres">
      <dgm:prSet presAssocID="{6247B2C6-7072-4686-95A6-12A1265FA00E}" presName="node" presStyleLbl="node1" presStyleIdx="1" presStyleCnt="2" custLinFactNeighborX="5671" custLinFactNeighborY="-7002">
        <dgm:presLayoutVars>
          <dgm:bulletEnabled val="1"/>
        </dgm:presLayoutVars>
      </dgm:prSet>
      <dgm:spPr/>
      <dgm:t>
        <a:bodyPr/>
        <a:lstStyle/>
        <a:p>
          <a:endParaRPr lang="es-EC"/>
        </a:p>
      </dgm:t>
    </dgm:pt>
  </dgm:ptLst>
  <dgm:cxnLst>
    <dgm:cxn modelId="{EBE5E7E7-E9B4-4832-AE78-1FF126DE15DB}" type="presOf" srcId="{7CE776D9-528F-41A9-B3EF-BF9E00F97201}" destId="{241C0812-A4AC-48F7-A8E4-23BB16D47168}" srcOrd="0" destOrd="0" presId="urn:microsoft.com/office/officeart/2005/8/layout/default"/>
    <dgm:cxn modelId="{15F871DD-1785-4FBD-883E-431D2F454CF6}" srcId="{D5375AAF-41BA-40E3-A2DE-E6365CD04A6A}" destId="{7CE776D9-528F-41A9-B3EF-BF9E00F97201}" srcOrd="0" destOrd="0" parTransId="{2E28F5C2-279F-47A3-9C16-E5B8D067F938}" sibTransId="{AF46A3A3-8BD8-4AE1-A15A-0AC2F0214C2B}"/>
    <dgm:cxn modelId="{C399D5AD-9A21-4D78-A772-06608B5F3567}" type="presOf" srcId="{D5375AAF-41BA-40E3-A2DE-E6365CD04A6A}" destId="{5141621E-4D1A-4C0F-A42A-6B25C9BF5802}" srcOrd="0" destOrd="0" presId="urn:microsoft.com/office/officeart/2005/8/layout/default"/>
    <dgm:cxn modelId="{4B8D40B7-8E60-4482-81C4-0E5731BFD1E9}" type="presOf" srcId="{6247B2C6-7072-4686-95A6-12A1265FA00E}" destId="{53A0AB85-BF7D-4386-9EB8-52D2209DA6C3}" srcOrd="0" destOrd="0" presId="urn:microsoft.com/office/officeart/2005/8/layout/default"/>
    <dgm:cxn modelId="{5C6C570F-D0FE-4230-B1F0-CC1AAFB9FF35}" srcId="{D5375AAF-41BA-40E3-A2DE-E6365CD04A6A}" destId="{6247B2C6-7072-4686-95A6-12A1265FA00E}" srcOrd="1" destOrd="0" parTransId="{D516A9CE-33FF-452E-A54B-A43ED73B6DCB}" sibTransId="{F856CCB2-532F-4586-A1EF-CBEF805C068E}"/>
    <dgm:cxn modelId="{EEBD3C81-C059-4EDF-BBA5-8302D45D51BF}" type="presParOf" srcId="{5141621E-4D1A-4C0F-A42A-6B25C9BF5802}" destId="{241C0812-A4AC-48F7-A8E4-23BB16D47168}" srcOrd="0" destOrd="0" presId="urn:microsoft.com/office/officeart/2005/8/layout/default"/>
    <dgm:cxn modelId="{FF68FFEA-5A90-4CEF-84B4-AA943D804602}" type="presParOf" srcId="{5141621E-4D1A-4C0F-A42A-6B25C9BF5802}" destId="{698F208C-2826-4B31-9C71-44DA179423EC}" srcOrd="1" destOrd="0" presId="urn:microsoft.com/office/officeart/2005/8/layout/default"/>
    <dgm:cxn modelId="{028683BF-04DD-4D4B-9399-524469AC2206}" type="presParOf" srcId="{5141621E-4D1A-4C0F-A42A-6B25C9BF5802}" destId="{53A0AB85-BF7D-4386-9EB8-52D2209DA6C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3E9782-F5AF-4180-92F4-6CB5B807B0E9}" type="doc">
      <dgm:prSet loTypeId="urn:microsoft.com/office/officeart/2005/8/layout/process1" loCatId="process" qsTypeId="urn:microsoft.com/office/officeart/2005/8/quickstyle/simple5" qsCatId="simple" csTypeId="urn:microsoft.com/office/officeart/2005/8/colors/accent2_4" csCatId="accent2" phldr="1"/>
      <dgm:spPr/>
      <dgm:t>
        <a:bodyPr/>
        <a:lstStyle/>
        <a:p>
          <a:endParaRPr lang="es-EC"/>
        </a:p>
      </dgm:t>
    </dgm:pt>
    <dgm:pt modelId="{AF9A5CA4-3C29-46F6-A402-97DBC776FADC}">
      <dgm:prSet/>
      <dgm:spPr/>
      <dgm:t>
        <a:bodyPr/>
        <a:lstStyle/>
        <a:p>
          <a:r>
            <a:rPr lang="es-EC" dirty="0" smtClean="0"/>
            <a:t>Se inició con un estudio sobre la fundamentación teórica y matemática de la transformada de </a:t>
          </a:r>
          <a:r>
            <a:rPr lang="es-EC" i="1" dirty="0" smtClean="0"/>
            <a:t>Wavelet y Wavelet Packet</a:t>
          </a:r>
          <a:r>
            <a:rPr lang="es-EC" dirty="0" smtClean="0"/>
            <a:t>.</a:t>
          </a:r>
          <a:endParaRPr lang="es-EC" dirty="0"/>
        </a:p>
      </dgm:t>
    </dgm:pt>
    <dgm:pt modelId="{A0815F9D-0A2B-4AE7-979E-16745F75B035}" type="parTrans" cxnId="{ADB606F4-3348-43BE-8085-DA2ABFD9768E}">
      <dgm:prSet/>
      <dgm:spPr/>
      <dgm:t>
        <a:bodyPr/>
        <a:lstStyle/>
        <a:p>
          <a:endParaRPr lang="es-EC"/>
        </a:p>
      </dgm:t>
    </dgm:pt>
    <dgm:pt modelId="{0F59B521-D590-4700-8D57-FF291374B119}" type="sibTrans" cxnId="{ADB606F4-3348-43BE-8085-DA2ABFD9768E}">
      <dgm:prSet/>
      <dgm:spPr/>
      <dgm:t>
        <a:bodyPr/>
        <a:lstStyle/>
        <a:p>
          <a:endParaRPr lang="es-EC" dirty="0"/>
        </a:p>
      </dgm:t>
    </dgm:pt>
    <dgm:pt modelId="{5737AC12-DFA5-4264-84E1-958C3CF36AB4}">
      <dgm:prSet/>
      <dgm:spPr/>
      <dgm:t>
        <a:bodyPr/>
        <a:lstStyle/>
        <a:p>
          <a:r>
            <a:rPr lang="es-EC" dirty="0" smtClean="0"/>
            <a:t>Se realizó un análisis comparativo entre las familias  </a:t>
          </a:r>
          <a:r>
            <a:rPr lang="es-EC" i="1" dirty="0" smtClean="0"/>
            <a:t>Wavelet</a:t>
          </a:r>
          <a:r>
            <a:rPr lang="es-EC" dirty="0" smtClean="0"/>
            <a:t> y </a:t>
          </a:r>
          <a:r>
            <a:rPr lang="es-EC" i="1" dirty="0" smtClean="0"/>
            <a:t>Wavelet Packet </a:t>
          </a:r>
          <a:r>
            <a:rPr lang="es-EC" dirty="0" smtClean="0"/>
            <a:t>en dos dimensiones, mediante los resultados obtenidos de las pruebas objetivas PSNR y MSE y la prueba subjetiva MOS, con la ayuda del software MATLAB®.</a:t>
          </a:r>
          <a:endParaRPr lang="es-EC" dirty="0"/>
        </a:p>
      </dgm:t>
    </dgm:pt>
    <dgm:pt modelId="{0B953897-AB5D-4DCA-A832-48CF5F71994D}" type="parTrans" cxnId="{A7C684BE-55BD-4038-A8D2-150950B663E1}">
      <dgm:prSet/>
      <dgm:spPr/>
      <dgm:t>
        <a:bodyPr/>
        <a:lstStyle/>
        <a:p>
          <a:endParaRPr lang="es-EC"/>
        </a:p>
      </dgm:t>
    </dgm:pt>
    <dgm:pt modelId="{F205FE2A-2B1B-4E66-A01C-B6067C2B5E45}" type="sibTrans" cxnId="{A7C684BE-55BD-4038-A8D2-150950B663E1}">
      <dgm:prSet/>
      <dgm:spPr/>
      <dgm:t>
        <a:bodyPr/>
        <a:lstStyle/>
        <a:p>
          <a:endParaRPr lang="es-EC" dirty="0"/>
        </a:p>
      </dgm:t>
    </dgm:pt>
    <dgm:pt modelId="{55ACEDC3-840E-4DED-98A2-DAE548F1FD06}">
      <dgm:prSet/>
      <dgm:spPr/>
      <dgm:t>
        <a:bodyPr/>
        <a:lstStyle/>
        <a:p>
          <a:r>
            <a:rPr lang="es-EC" dirty="0" smtClean="0"/>
            <a:t>Finalmente, en base a los resultados obtenidos se comparó el estándar JPEG2000 y el estándar JPEG en base a la DWT y la DCT respectivamente.</a:t>
          </a:r>
          <a:endParaRPr lang="es-EC" dirty="0"/>
        </a:p>
      </dgm:t>
    </dgm:pt>
    <dgm:pt modelId="{72AAC6C2-5F35-46B8-A3E7-37D0F2236779}" type="parTrans" cxnId="{1745CDBC-E07B-4622-A094-BC386FA60226}">
      <dgm:prSet/>
      <dgm:spPr/>
      <dgm:t>
        <a:bodyPr/>
        <a:lstStyle/>
        <a:p>
          <a:endParaRPr lang="es-EC"/>
        </a:p>
      </dgm:t>
    </dgm:pt>
    <dgm:pt modelId="{55463FCA-1FF6-46FC-9B3B-5BC0D004A0E6}" type="sibTrans" cxnId="{1745CDBC-E07B-4622-A094-BC386FA60226}">
      <dgm:prSet/>
      <dgm:spPr/>
      <dgm:t>
        <a:bodyPr/>
        <a:lstStyle/>
        <a:p>
          <a:endParaRPr lang="es-EC"/>
        </a:p>
      </dgm:t>
    </dgm:pt>
    <dgm:pt modelId="{CE65E0AD-1642-43E7-BE1E-968F1A1C6FE0}" type="pres">
      <dgm:prSet presAssocID="{9A3E9782-F5AF-4180-92F4-6CB5B807B0E9}" presName="Name0" presStyleCnt="0">
        <dgm:presLayoutVars>
          <dgm:dir/>
          <dgm:resizeHandles val="exact"/>
        </dgm:presLayoutVars>
      </dgm:prSet>
      <dgm:spPr/>
      <dgm:t>
        <a:bodyPr/>
        <a:lstStyle/>
        <a:p>
          <a:endParaRPr lang="es-EC"/>
        </a:p>
      </dgm:t>
    </dgm:pt>
    <dgm:pt modelId="{9B71C544-C7CD-474F-9C11-0D3771E3A933}" type="pres">
      <dgm:prSet presAssocID="{AF9A5CA4-3C29-46F6-A402-97DBC776FADC}" presName="node" presStyleLbl="node1" presStyleIdx="0" presStyleCnt="3">
        <dgm:presLayoutVars>
          <dgm:bulletEnabled val="1"/>
        </dgm:presLayoutVars>
      </dgm:prSet>
      <dgm:spPr/>
      <dgm:t>
        <a:bodyPr/>
        <a:lstStyle/>
        <a:p>
          <a:endParaRPr lang="es-EC"/>
        </a:p>
      </dgm:t>
    </dgm:pt>
    <dgm:pt modelId="{3CD3F902-2872-4EC3-A68F-FE365262C142}" type="pres">
      <dgm:prSet presAssocID="{0F59B521-D590-4700-8D57-FF291374B119}" presName="sibTrans" presStyleLbl="sibTrans2D1" presStyleIdx="0" presStyleCnt="2"/>
      <dgm:spPr/>
      <dgm:t>
        <a:bodyPr/>
        <a:lstStyle/>
        <a:p>
          <a:endParaRPr lang="es-EC"/>
        </a:p>
      </dgm:t>
    </dgm:pt>
    <dgm:pt modelId="{5A7B0864-566F-462F-AC2E-B397A006A5AB}" type="pres">
      <dgm:prSet presAssocID="{0F59B521-D590-4700-8D57-FF291374B119}" presName="connectorText" presStyleLbl="sibTrans2D1" presStyleIdx="0" presStyleCnt="2"/>
      <dgm:spPr/>
      <dgm:t>
        <a:bodyPr/>
        <a:lstStyle/>
        <a:p>
          <a:endParaRPr lang="es-EC"/>
        </a:p>
      </dgm:t>
    </dgm:pt>
    <dgm:pt modelId="{0F69EE99-F7C1-4768-8231-92BC6B220684}" type="pres">
      <dgm:prSet presAssocID="{5737AC12-DFA5-4264-84E1-958C3CF36AB4}" presName="node" presStyleLbl="node1" presStyleIdx="1" presStyleCnt="3">
        <dgm:presLayoutVars>
          <dgm:bulletEnabled val="1"/>
        </dgm:presLayoutVars>
      </dgm:prSet>
      <dgm:spPr/>
      <dgm:t>
        <a:bodyPr/>
        <a:lstStyle/>
        <a:p>
          <a:endParaRPr lang="es-EC"/>
        </a:p>
      </dgm:t>
    </dgm:pt>
    <dgm:pt modelId="{6DFB2479-B0FB-4433-9C2B-2BEB1C830626}" type="pres">
      <dgm:prSet presAssocID="{F205FE2A-2B1B-4E66-A01C-B6067C2B5E45}" presName="sibTrans" presStyleLbl="sibTrans2D1" presStyleIdx="1" presStyleCnt="2"/>
      <dgm:spPr/>
      <dgm:t>
        <a:bodyPr/>
        <a:lstStyle/>
        <a:p>
          <a:endParaRPr lang="es-EC"/>
        </a:p>
      </dgm:t>
    </dgm:pt>
    <dgm:pt modelId="{90BFC090-287A-4DF1-B3AD-E502134C659E}" type="pres">
      <dgm:prSet presAssocID="{F205FE2A-2B1B-4E66-A01C-B6067C2B5E45}" presName="connectorText" presStyleLbl="sibTrans2D1" presStyleIdx="1" presStyleCnt="2"/>
      <dgm:spPr/>
      <dgm:t>
        <a:bodyPr/>
        <a:lstStyle/>
        <a:p>
          <a:endParaRPr lang="es-EC"/>
        </a:p>
      </dgm:t>
    </dgm:pt>
    <dgm:pt modelId="{0EEFF718-E34E-48C2-95FF-99930E5E14DA}" type="pres">
      <dgm:prSet presAssocID="{55ACEDC3-840E-4DED-98A2-DAE548F1FD06}" presName="node" presStyleLbl="node1" presStyleIdx="2" presStyleCnt="3">
        <dgm:presLayoutVars>
          <dgm:bulletEnabled val="1"/>
        </dgm:presLayoutVars>
      </dgm:prSet>
      <dgm:spPr/>
      <dgm:t>
        <a:bodyPr/>
        <a:lstStyle/>
        <a:p>
          <a:endParaRPr lang="es-EC"/>
        </a:p>
      </dgm:t>
    </dgm:pt>
  </dgm:ptLst>
  <dgm:cxnLst>
    <dgm:cxn modelId="{292B909F-F600-419D-BA04-54380D499F24}" type="presOf" srcId="{0F59B521-D590-4700-8D57-FF291374B119}" destId="{5A7B0864-566F-462F-AC2E-B397A006A5AB}" srcOrd="1" destOrd="0" presId="urn:microsoft.com/office/officeart/2005/8/layout/process1"/>
    <dgm:cxn modelId="{139B5643-91A4-4929-8BCA-B9DE94389D4B}" type="presOf" srcId="{0F59B521-D590-4700-8D57-FF291374B119}" destId="{3CD3F902-2872-4EC3-A68F-FE365262C142}" srcOrd="0" destOrd="0" presId="urn:microsoft.com/office/officeart/2005/8/layout/process1"/>
    <dgm:cxn modelId="{DF83CD91-BED8-46B3-8866-DB1A2D930686}" type="presOf" srcId="{F205FE2A-2B1B-4E66-A01C-B6067C2B5E45}" destId="{90BFC090-287A-4DF1-B3AD-E502134C659E}" srcOrd="1" destOrd="0" presId="urn:microsoft.com/office/officeart/2005/8/layout/process1"/>
    <dgm:cxn modelId="{1745CDBC-E07B-4622-A094-BC386FA60226}" srcId="{9A3E9782-F5AF-4180-92F4-6CB5B807B0E9}" destId="{55ACEDC3-840E-4DED-98A2-DAE548F1FD06}" srcOrd="2" destOrd="0" parTransId="{72AAC6C2-5F35-46B8-A3E7-37D0F2236779}" sibTransId="{55463FCA-1FF6-46FC-9B3B-5BC0D004A0E6}"/>
    <dgm:cxn modelId="{ADB606F4-3348-43BE-8085-DA2ABFD9768E}" srcId="{9A3E9782-F5AF-4180-92F4-6CB5B807B0E9}" destId="{AF9A5CA4-3C29-46F6-A402-97DBC776FADC}" srcOrd="0" destOrd="0" parTransId="{A0815F9D-0A2B-4AE7-979E-16745F75B035}" sibTransId="{0F59B521-D590-4700-8D57-FF291374B119}"/>
    <dgm:cxn modelId="{DE0CFEC9-4C85-452C-80E7-B700AA5D404A}" type="presOf" srcId="{9A3E9782-F5AF-4180-92F4-6CB5B807B0E9}" destId="{CE65E0AD-1642-43E7-BE1E-968F1A1C6FE0}" srcOrd="0" destOrd="0" presId="urn:microsoft.com/office/officeart/2005/8/layout/process1"/>
    <dgm:cxn modelId="{A7C684BE-55BD-4038-A8D2-150950B663E1}" srcId="{9A3E9782-F5AF-4180-92F4-6CB5B807B0E9}" destId="{5737AC12-DFA5-4264-84E1-958C3CF36AB4}" srcOrd="1" destOrd="0" parTransId="{0B953897-AB5D-4DCA-A832-48CF5F71994D}" sibTransId="{F205FE2A-2B1B-4E66-A01C-B6067C2B5E45}"/>
    <dgm:cxn modelId="{7348F7C7-B841-42CD-AE29-A751997E24B3}" type="presOf" srcId="{5737AC12-DFA5-4264-84E1-958C3CF36AB4}" destId="{0F69EE99-F7C1-4768-8231-92BC6B220684}" srcOrd="0" destOrd="0" presId="urn:microsoft.com/office/officeart/2005/8/layout/process1"/>
    <dgm:cxn modelId="{3738349E-4AFC-4F17-99D2-B14928A2C76E}" type="presOf" srcId="{F205FE2A-2B1B-4E66-A01C-B6067C2B5E45}" destId="{6DFB2479-B0FB-4433-9C2B-2BEB1C830626}" srcOrd="0" destOrd="0" presId="urn:microsoft.com/office/officeart/2005/8/layout/process1"/>
    <dgm:cxn modelId="{FF3107E2-0A54-4152-908E-DCF70B5CFC04}" type="presOf" srcId="{AF9A5CA4-3C29-46F6-A402-97DBC776FADC}" destId="{9B71C544-C7CD-474F-9C11-0D3771E3A933}" srcOrd="0" destOrd="0" presId="urn:microsoft.com/office/officeart/2005/8/layout/process1"/>
    <dgm:cxn modelId="{634E8713-4A42-459A-8F25-09CCA0E9BDAC}" type="presOf" srcId="{55ACEDC3-840E-4DED-98A2-DAE548F1FD06}" destId="{0EEFF718-E34E-48C2-95FF-99930E5E14DA}" srcOrd="0" destOrd="0" presId="urn:microsoft.com/office/officeart/2005/8/layout/process1"/>
    <dgm:cxn modelId="{6F5E9BAF-DCBA-40F8-9680-31CECC8A67A2}" type="presParOf" srcId="{CE65E0AD-1642-43E7-BE1E-968F1A1C6FE0}" destId="{9B71C544-C7CD-474F-9C11-0D3771E3A933}" srcOrd="0" destOrd="0" presId="urn:microsoft.com/office/officeart/2005/8/layout/process1"/>
    <dgm:cxn modelId="{A86C09D6-D239-4F12-A58D-2B42509257D6}" type="presParOf" srcId="{CE65E0AD-1642-43E7-BE1E-968F1A1C6FE0}" destId="{3CD3F902-2872-4EC3-A68F-FE365262C142}" srcOrd="1" destOrd="0" presId="urn:microsoft.com/office/officeart/2005/8/layout/process1"/>
    <dgm:cxn modelId="{0A87B485-4EFF-4F96-81F7-1626AAA348D1}" type="presParOf" srcId="{3CD3F902-2872-4EC3-A68F-FE365262C142}" destId="{5A7B0864-566F-462F-AC2E-B397A006A5AB}" srcOrd="0" destOrd="0" presId="urn:microsoft.com/office/officeart/2005/8/layout/process1"/>
    <dgm:cxn modelId="{1393C6DE-DE46-4990-81D4-DAF7A1ABC72C}" type="presParOf" srcId="{CE65E0AD-1642-43E7-BE1E-968F1A1C6FE0}" destId="{0F69EE99-F7C1-4768-8231-92BC6B220684}" srcOrd="2" destOrd="0" presId="urn:microsoft.com/office/officeart/2005/8/layout/process1"/>
    <dgm:cxn modelId="{8FC8EAA8-AA5F-41B7-87F3-CD2BA0EB3881}" type="presParOf" srcId="{CE65E0AD-1642-43E7-BE1E-968F1A1C6FE0}" destId="{6DFB2479-B0FB-4433-9C2B-2BEB1C830626}" srcOrd="3" destOrd="0" presId="urn:microsoft.com/office/officeart/2005/8/layout/process1"/>
    <dgm:cxn modelId="{9BF1BECB-FCA8-47AE-82BE-8A38FED90F83}" type="presParOf" srcId="{6DFB2479-B0FB-4433-9C2B-2BEB1C830626}" destId="{90BFC090-287A-4DF1-B3AD-E502134C659E}" srcOrd="0" destOrd="0" presId="urn:microsoft.com/office/officeart/2005/8/layout/process1"/>
    <dgm:cxn modelId="{BE8F604A-7AF4-40D7-991A-0FA9D3B4D272}" type="presParOf" srcId="{CE65E0AD-1642-43E7-BE1E-968F1A1C6FE0}" destId="{0EEFF718-E34E-48C2-95FF-99930E5E14D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04DA3F-BD95-41EF-9AE5-0DE725A3B8F9}" type="doc">
      <dgm:prSet loTypeId="urn:microsoft.com/office/officeart/2005/8/layout/hierarchy2" loCatId="hierarchy" qsTypeId="urn:microsoft.com/office/officeart/2005/8/quickstyle/simple4" qsCatId="simple" csTypeId="urn:microsoft.com/office/officeart/2005/8/colors/accent2_4" csCatId="accent2" phldr="1"/>
      <dgm:spPr/>
    </dgm:pt>
    <dgm:pt modelId="{CD295D87-2A2B-4D52-9709-B4BAD8C68F46}">
      <dgm:prSet phldrT="[Texto]"/>
      <dgm:spPr/>
      <dgm:t>
        <a:bodyPr/>
        <a:lstStyle/>
        <a:p>
          <a:r>
            <a:rPr lang="es-EC" dirty="0" smtClean="0"/>
            <a:t>Aplicar la transformada  </a:t>
          </a:r>
          <a:r>
            <a:rPr lang="es-EC" i="1" dirty="0" smtClean="0"/>
            <a:t>Wavelet</a:t>
          </a:r>
          <a:r>
            <a:rPr lang="es-EC" dirty="0" smtClean="0"/>
            <a:t> en dos dimensiones  para el análisis y compresión de imágenes</a:t>
          </a:r>
          <a:endParaRPr lang="es-EC" dirty="0"/>
        </a:p>
      </dgm:t>
    </dgm:pt>
    <dgm:pt modelId="{46DA0D3D-EFE2-4A5B-96F2-1D9D43EF968B}" type="parTrans" cxnId="{877A6343-53F6-4952-BD0B-D28571E7C775}">
      <dgm:prSet/>
      <dgm:spPr/>
      <dgm:t>
        <a:bodyPr/>
        <a:lstStyle/>
        <a:p>
          <a:endParaRPr lang="es-EC"/>
        </a:p>
      </dgm:t>
    </dgm:pt>
    <dgm:pt modelId="{334F7883-EBB4-46B0-AE2F-D715A11FF624}" type="sibTrans" cxnId="{877A6343-53F6-4952-BD0B-D28571E7C775}">
      <dgm:prSet/>
      <dgm:spPr/>
      <dgm:t>
        <a:bodyPr/>
        <a:lstStyle/>
        <a:p>
          <a:endParaRPr lang="es-EC"/>
        </a:p>
      </dgm:t>
    </dgm:pt>
    <dgm:pt modelId="{8FF19106-286A-4E2A-BE01-A34115F52230}">
      <dgm:prSet phldrT="[Texto]"/>
      <dgm:spPr/>
      <dgm:t>
        <a:bodyPr/>
        <a:lstStyle/>
        <a:p>
          <a:r>
            <a:rPr lang="es-EC" dirty="0" smtClean="0"/>
            <a:t>Identificar la familia de </a:t>
          </a:r>
          <a:r>
            <a:rPr lang="es-EC" i="1" dirty="0" smtClean="0"/>
            <a:t>Wavelet</a:t>
          </a:r>
          <a:r>
            <a:rPr lang="es-EC" dirty="0" smtClean="0"/>
            <a:t> que tenga el mejor desempeño frente a una compresión </a:t>
          </a:r>
          <a:r>
            <a:rPr lang="es-EC" dirty="0" err="1" smtClean="0"/>
            <a:t>hard</a:t>
          </a:r>
          <a:r>
            <a:rPr lang="es-EC" dirty="0" smtClean="0"/>
            <a:t> empleando MATLAB</a:t>
          </a:r>
          <a:endParaRPr lang="es-EC" dirty="0"/>
        </a:p>
      </dgm:t>
    </dgm:pt>
    <dgm:pt modelId="{EF32C538-39BD-47C5-9E6F-CE2476C1C0C0}" type="parTrans" cxnId="{90344DE8-4E7D-4013-BF04-04E96F435322}">
      <dgm:prSet/>
      <dgm:spPr/>
      <dgm:t>
        <a:bodyPr/>
        <a:lstStyle/>
        <a:p>
          <a:endParaRPr lang="es-EC" dirty="0"/>
        </a:p>
      </dgm:t>
    </dgm:pt>
    <dgm:pt modelId="{A97D0D47-8369-4B1D-9DCB-435F16F708EF}" type="sibTrans" cxnId="{90344DE8-4E7D-4013-BF04-04E96F435322}">
      <dgm:prSet/>
      <dgm:spPr/>
      <dgm:t>
        <a:bodyPr/>
        <a:lstStyle/>
        <a:p>
          <a:endParaRPr lang="es-EC"/>
        </a:p>
      </dgm:t>
    </dgm:pt>
    <dgm:pt modelId="{F09D572D-2FD8-46F3-850D-544C74631019}">
      <dgm:prSet phldrT="[Texto]"/>
      <dgm:spPr/>
      <dgm:t>
        <a:bodyPr/>
        <a:lstStyle/>
        <a:p>
          <a:r>
            <a:rPr lang="es-EC" dirty="0" smtClean="0"/>
            <a:t>Identificar la familia de </a:t>
          </a:r>
          <a:r>
            <a:rPr lang="es-EC" i="1" dirty="0" smtClean="0"/>
            <a:t>Wavelet Packet</a:t>
          </a:r>
          <a:r>
            <a:rPr lang="es-EC" dirty="0" smtClean="0"/>
            <a:t> que tenga el mejor desempeño frente a una compresión </a:t>
          </a:r>
          <a:r>
            <a:rPr lang="es-EC" dirty="0" err="1" smtClean="0"/>
            <a:t>hard</a:t>
          </a:r>
          <a:r>
            <a:rPr lang="es-EC" dirty="0" smtClean="0"/>
            <a:t> empleando MATLAB</a:t>
          </a:r>
          <a:endParaRPr lang="es-EC" dirty="0"/>
        </a:p>
      </dgm:t>
    </dgm:pt>
    <dgm:pt modelId="{2C7F779A-1052-4CD7-8606-FFA8F55C4C4E}" type="parTrans" cxnId="{F5929ED8-7F9E-42EA-B7C9-F1A50B2FDE38}">
      <dgm:prSet/>
      <dgm:spPr/>
      <dgm:t>
        <a:bodyPr/>
        <a:lstStyle/>
        <a:p>
          <a:endParaRPr lang="es-EC"/>
        </a:p>
      </dgm:t>
    </dgm:pt>
    <dgm:pt modelId="{CFEA08EC-7AE6-4100-A980-A6BFA311CA9D}" type="sibTrans" cxnId="{F5929ED8-7F9E-42EA-B7C9-F1A50B2FDE38}">
      <dgm:prSet/>
      <dgm:spPr/>
      <dgm:t>
        <a:bodyPr/>
        <a:lstStyle/>
        <a:p>
          <a:endParaRPr lang="es-EC"/>
        </a:p>
      </dgm:t>
    </dgm:pt>
    <dgm:pt modelId="{2539A40F-E95C-474A-9F15-D39B96A649F3}">
      <dgm:prSet phldrT="[Texto]"/>
      <dgm:spPr/>
      <dgm:t>
        <a:bodyPr/>
        <a:lstStyle/>
        <a:p>
          <a:r>
            <a:rPr lang="es-EC" dirty="0" smtClean="0"/>
            <a:t>Verificar el desempeño de las </a:t>
          </a:r>
          <a:r>
            <a:rPr lang="es-EC" i="1" dirty="0" smtClean="0"/>
            <a:t>Wavelets</a:t>
          </a:r>
          <a:r>
            <a:rPr lang="es-EC" i="0" dirty="0" smtClean="0"/>
            <a:t> frente a porcentajes bajos de compresión</a:t>
          </a:r>
          <a:endParaRPr lang="es-EC" dirty="0"/>
        </a:p>
      </dgm:t>
    </dgm:pt>
    <dgm:pt modelId="{4AE3FC69-2182-4B76-81CC-1144347DC4A0}" type="parTrans" cxnId="{E4792E56-C752-40F0-A50E-51A10017AAB6}">
      <dgm:prSet/>
      <dgm:spPr/>
      <dgm:t>
        <a:bodyPr/>
        <a:lstStyle/>
        <a:p>
          <a:endParaRPr lang="es-EC"/>
        </a:p>
      </dgm:t>
    </dgm:pt>
    <dgm:pt modelId="{DF24336E-E4C5-4567-BDFE-8E02092F1D66}" type="sibTrans" cxnId="{E4792E56-C752-40F0-A50E-51A10017AAB6}">
      <dgm:prSet/>
      <dgm:spPr/>
      <dgm:t>
        <a:bodyPr/>
        <a:lstStyle/>
        <a:p>
          <a:endParaRPr lang="es-EC"/>
        </a:p>
      </dgm:t>
    </dgm:pt>
    <dgm:pt modelId="{77061ED8-614B-4761-8BAE-AB5E0DE20ECB}">
      <dgm:prSet phldrT="[Texto]"/>
      <dgm:spPr/>
      <dgm:t>
        <a:bodyPr/>
        <a:lstStyle/>
        <a:p>
          <a:r>
            <a:rPr lang="es-EC" dirty="0" smtClean="0"/>
            <a:t>Realizar una comparación entre los estándares JPEG y JPEG2000.</a:t>
          </a:r>
          <a:endParaRPr lang="es-EC" dirty="0"/>
        </a:p>
      </dgm:t>
    </dgm:pt>
    <dgm:pt modelId="{F1A21471-4E9E-4D4F-94AF-CE22537081C1}" type="parTrans" cxnId="{326958D6-1CCB-4DC5-8CD6-50B8B20D6E46}">
      <dgm:prSet/>
      <dgm:spPr/>
      <dgm:t>
        <a:bodyPr/>
        <a:lstStyle/>
        <a:p>
          <a:endParaRPr lang="es-EC"/>
        </a:p>
      </dgm:t>
    </dgm:pt>
    <dgm:pt modelId="{8C49AA94-3E8A-4B11-8127-533EE6333742}" type="sibTrans" cxnId="{326958D6-1CCB-4DC5-8CD6-50B8B20D6E46}">
      <dgm:prSet/>
      <dgm:spPr/>
      <dgm:t>
        <a:bodyPr/>
        <a:lstStyle/>
        <a:p>
          <a:endParaRPr lang="es-EC"/>
        </a:p>
      </dgm:t>
    </dgm:pt>
    <dgm:pt modelId="{5AF260B2-387E-47B0-96EA-0A65612B9E2C}" type="pres">
      <dgm:prSet presAssocID="{1004DA3F-BD95-41EF-9AE5-0DE725A3B8F9}" presName="diagram" presStyleCnt="0">
        <dgm:presLayoutVars>
          <dgm:chPref val="1"/>
          <dgm:dir/>
          <dgm:animOne val="branch"/>
          <dgm:animLvl val="lvl"/>
          <dgm:resizeHandles val="exact"/>
        </dgm:presLayoutVars>
      </dgm:prSet>
      <dgm:spPr/>
    </dgm:pt>
    <dgm:pt modelId="{EDD211B8-6289-460C-BD2F-A2D42082CB45}" type="pres">
      <dgm:prSet presAssocID="{CD295D87-2A2B-4D52-9709-B4BAD8C68F46}" presName="root1" presStyleCnt="0"/>
      <dgm:spPr/>
    </dgm:pt>
    <dgm:pt modelId="{CA5CB77E-C3CE-41E8-A656-CAB93E2A1940}" type="pres">
      <dgm:prSet presAssocID="{CD295D87-2A2B-4D52-9709-B4BAD8C68F46}" presName="LevelOneTextNode" presStyleLbl="node0" presStyleIdx="0" presStyleCnt="1">
        <dgm:presLayoutVars>
          <dgm:chPref val="3"/>
        </dgm:presLayoutVars>
      </dgm:prSet>
      <dgm:spPr/>
      <dgm:t>
        <a:bodyPr/>
        <a:lstStyle/>
        <a:p>
          <a:endParaRPr lang="es-EC"/>
        </a:p>
      </dgm:t>
    </dgm:pt>
    <dgm:pt modelId="{618A0722-9E7C-4D3A-8A5A-BE456ED41CB0}" type="pres">
      <dgm:prSet presAssocID="{CD295D87-2A2B-4D52-9709-B4BAD8C68F46}" presName="level2hierChild" presStyleCnt="0"/>
      <dgm:spPr/>
    </dgm:pt>
    <dgm:pt modelId="{0DD5848C-44EC-4CB5-82F3-16B54E532EE8}" type="pres">
      <dgm:prSet presAssocID="{EF32C538-39BD-47C5-9E6F-CE2476C1C0C0}" presName="conn2-1" presStyleLbl="parChTrans1D2" presStyleIdx="0" presStyleCnt="4"/>
      <dgm:spPr/>
      <dgm:t>
        <a:bodyPr/>
        <a:lstStyle/>
        <a:p>
          <a:endParaRPr lang="es-EC"/>
        </a:p>
      </dgm:t>
    </dgm:pt>
    <dgm:pt modelId="{D8F3FBFB-1D06-4103-AADF-5FDA72FB3E19}" type="pres">
      <dgm:prSet presAssocID="{EF32C538-39BD-47C5-9E6F-CE2476C1C0C0}" presName="connTx" presStyleLbl="parChTrans1D2" presStyleIdx="0" presStyleCnt="4"/>
      <dgm:spPr/>
      <dgm:t>
        <a:bodyPr/>
        <a:lstStyle/>
        <a:p>
          <a:endParaRPr lang="es-EC"/>
        </a:p>
      </dgm:t>
    </dgm:pt>
    <dgm:pt modelId="{02B7A777-0763-4E06-BD5E-6EE78106E482}" type="pres">
      <dgm:prSet presAssocID="{8FF19106-286A-4E2A-BE01-A34115F52230}" presName="root2" presStyleCnt="0"/>
      <dgm:spPr/>
    </dgm:pt>
    <dgm:pt modelId="{9A85760F-024E-4B02-ABE7-59805F1D0A68}" type="pres">
      <dgm:prSet presAssocID="{8FF19106-286A-4E2A-BE01-A34115F52230}" presName="LevelTwoTextNode" presStyleLbl="node2" presStyleIdx="0" presStyleCnt="4">
        <dgm:presLayoutVars>
          <dgm:chPref val="3"/>
        </dgm:presLayoutVars>
      </dgm:prSet>
      <dgm:spPr/>
      <dgm:t>
        <a:bodyPr/>
        <a:lstStyle/>
        <a:p>
          <a:endParaRPr lang="es-EC"/>
        </a:p>
      </dgm:t>
    </dgm:pt>
    <dgm:pt modelId="{2E771B91-2A37-4C0F-9663-C9A2FA44559F}" type="pres">
      <dgm:prSet presAssocID="{8FF19106-286A-4E2A-BE01-A34115F52230}" presName="level3hierChild" presStyleCnt="0"/>
      <dgm:spPr/>
    </dgm:pt>
    <dgm:pt modelId="{8FCAE336-6895-4094-B863-AFB4D67A7F5E}" type="pres">
      <dgm:prSet presAssocID="{2C7F779A-1052-4CD7-8606-FFA8F55C4C4E}" presName="conn2-1" presStyleLbl="parChTrans1D2" presStyleIdx="1" presStyleCnt="4"/>
      <dgm:spPr/>
      <dgm:t>
        <a:bodyPr/>
        <a:lstStyle/>
        <a:p>
          <a:endParaRPr lang="es-EC"/>
        </a:p>
      </dgm:t>
    </dgm:pt>
    <dgm:pt modelId="{B0110852-BE72-4942-B207-440BC0335368}" type="pres">
      <dgm:prSet presAssocID="{2C7F779A-1052-4CD7-8606-FFA8F55C4C4E}" presName="connTx" presStyleLbl="parChTrans1D2" presStyleIdx="1" presStyleCnt="4"/>
      <dgm:spPr/>
      <dgm:t>
        <a:bodyPr/>
        <a:lstStyle/>
        <a:p>
          <a:endParaRPr lang="es-EC"/>
        </a:p>
      </dgm:t>
    </dgm:pt>
    <dgm:pt modelId="{078D20CD-E74F-4B1D-82A0-D1BDDCD3E75F}" type="pres">
      <dgm:prSet presAssocID="{F09D572D-2FD8-46F3-850D-544C74631019}" presName="root2" presStyleCnt="0"/>
      <dgm:spPr/>
    </dgm:pt>
    <dgm:pt modelId="{FD5089D9-E524-46ED-BB18-E833CA6DED3C}" type="pres">
      <dgm:prSet presAssocID="{F09D572D-2FD8-46F3-850D-544C74631019}" presName="LevelTwoTextNode" presStyleLbl="node2" presStyleIdx="1" presStyleCnt="4">
        <dgm:presLayoutVars>
          <dgm:chPref val="3"/>
        </dgm:presLayoutVars>
      </dgm:prSet>
      <dgm:spPr/>
      <dgm:t>
        <a:bodyPr/>
        <a:lstStyle/>
        <a:p>
          <a:endParaRPr lang="es-EC"/>
        </a:p>
      </dgm:t>
    </dgm:pt>
    <dgm:pt modelId="{5872E1E7-0EA1-4868-9D9C-1CA60A2337A1}" type="pres">
      <dgm:prSet presAssocID="{F09D572D-2FD8-46F3-850D-544C74631019}" presName="level3hierChild" presStyleCnt="0"/>
      <dgm:spPr/>
    </dgm:pt>
    <dgm:pt modelId="{7E8208A7-E681-4047-B70F-212D736041B0}" type="pres">
      <dgm:prSet presAssocID="{4AE3FC69-2182-4B76-81CC-1144347DC4A0}" presName="conn2-1" presStyleLbl="parChTrans1D2" presStyleIdx="2" presStyleCnt="4"/>
      <dgm:spPr/>
      <dgm:t>
        <a:bodyPr/>
        <a:lstStyle/>
        <a:p>
          <a:endParaRPr lang="es-EC"/>
        </a:p>
      </dgm:t>
    </dgm:pt>
    <dgm:pt modelId="{509DDCDB-36BB-4035-B95B-2AE575737558}" type="pres">
      <dgm:prSet presAssocID="{4AE3FC69-2182-4B76-81CC-1144347DC4A0}" presName="connTx" presStyleLbl="parChTrans1D2" presStyleIdx="2" presStyleCnt="4"/>
      <dgm:spPr/>
      <dgm:t>
        <a:bodyPr/>
        <a:lstStyle/>
        <a:p>
          <a:endParaRPr lang="es-EC"/>
        </a:p>
      </dgm:t>
    </dgm:pt>
    <dgm:pt modelId="{33C35E0A-3DCD-4C47-90A6-2018A26EACF9}" type="pres">
      <dgm:prSet presAssocID="{2539A40F-E95C-474A-9F15-D39B96A649F3}" presName="root2" presStyleCnt="0"/>
      <dgm:spPr/>
    </dgm:pt>
    <dgm:pt modelId="{D9B39BC2-686E-4BAD-BC9C-8A10610333A1}" type="pres">
      <dgm:prSet presAssocID="{2539A40F-E95C-474A-9F15-D39B96A649F3}" presName="LevelTwoTextNode" presStyleLbl="node2" presStyleIdx="2" presStyleCnt="4">
        <dgm:presLayoutVars>
          <dgm:chPref val="3"/>
        </dgm:presLayoutVars>
      </dgm:prSet>
      <dgm:spPr/>
      <dgm:t>
        <a:bodyPr/>
        <a:lstStyle/>
        <a:p>
          <a:endParaRPr lang="es-EC"/>
        </a:p>
      </dgm:t>
    </dgm:pt>
    <dgm:pt modelId="{ED38A43F-D6DA-4285-BBA7-A9B3FF1FD485}" type="pres">
      <dgm:prSet presAssocID="{2539A40F-E95C-474A-9F15-D39B96A649F3}" presName="level3hierChild" presStyleCnt="0"/>
      <dgm:spPr/>
    </dgm:pt>
    <dgm:pt modelId="{23111A60-71F9-485D-A964-46F70EED2631}" type="pres">
      <dgm:prSet presAssocID="{F1A21471-4E9E-4D4F-94AF-CE22537081C1}" presName="conn2-1" presStyleLbl="parChTrans1D2" presStyleIdx="3" presStyleCnt="4"/>
      <dgm:spPr/>
      <dgm:t>
        <a:bodyPr/>
        <a:lstStyle/>
        <a:p>
          <a:endParaRPr lang="es-EC"/>
        </a:p>
      </dgm:t>
    </dgm:pt>
    <dgm:pt modelId="{612B8F4D-DDFC-487B-BB30-1ECA94F5ED16}" type="pres">
      <dgm:prSet presAssocID="{F1A21471-4E9E-4D4F-94AF-CE22537081C1}" presName="connTx" presStyleLbl="parChTrans1D2" presStyleIdx="3" presStyleCnt="4"/>
      <dgm:spPr/>
      <dgm:t>
        <a:bodyPr/>
        <a:lstStyle/>
        <a:p>
          <a:endParaRPr lang="es-EC"/>
        </a:p>
      </dgm:t>
    </dgm:pt>
    <dgm:pt modelId="{ECC22B05-B402-41EA-AC69-667131C4F4F9}" type="pres">
      <dgm:prSet presAssocID="{77061ED8-614B-4761-8BAE-AB5E0DE20ECB}" presName="root2" presStyleCnt="0"/>
      <dgm:spPr/>
    </dgm:pt>
    <dgm:pt modelId="{BFB9B38A-14C6-45AD-9271-B79B53820DF8}" type="pres">
      <dgm:prSet presAssocID="{77061ED8-614B-4761-8BAE-AB5E0DE20ECB}" presName="LevelTwoTextNode" presStyleLbl="node2" presStyleIdx="3" presStyleCnt="4">
        <dgm:presLayoutVars>
          <dgm:chPref val="3"/>
        </dgm:presLayoutVars>
      </dgm:prSet>
      <dgm:spPr/>
      <dgm:t>
        <a:bodyPr/>
        <a:lstStyle/>
        <a:p>
          <a:endParaRPr lang="es-EC"/>
        </a:p>
      </dgm:t>
    </dgm:pt>
    <dgm:pt modelId="{69C59861-1808-4598-A2A9-40A97D7A7702}" type="pres">
      <dgm:prSet presAssocID="{77061ED8-614B-4761-8BAE-AB5E0DE20ECB}" presName="level3hierChild" presStyleCnt="0"/>
      <dgm:spPr/>
    </dgm:pt>
  </dgm:ptLst>
  <dgm:cxnLst>
    <dgm:cxn modelId="{0BF66F5F-FD5C-402D-8E69-B12F0A157155}" type="presOf" srcId="{8FF19106-286A-4E2A-BE01-A34115F52230}" destId="{9A85760F-024E-4B02-ABE7-59805F1D0A68}" srcOrd="0" destOrd="0" presId="urn:microsoft.com/office/officeart/2005/8/layout/hierarchy2"/>
    <dgm:cxn modelId="{BA589157-D97B-474E-A4DF-1051665D5C0C}" type="presOf" srcId="{4AE3FC69-2182-4B76-81CC-1144347DC4A0}" destId="{509DDCDB-36BB-4035-B95B-2AE575737558}" srcOrd="1" destOrd="0" presId="urn:microsoft.com/office/officeart/2005/8/layout/hierarchy2"/>
    <dgm:cxn modelId="{877A6343-53F6-4952-BD0B-D28571E7C775}" srcId="{1004DA3F-BD95-41EF-9AE5-0DE725A3B8F9}" destId="{CD295D87-2A2B-4D52-9709-B4BAD8C68F46}" srcOrd="0" destOrd="0" parTransId="{46DA0D3D-EFE2-4A5B-96F2-1D9D43EF968B}" sibTransId="{334F7883-EBB4-46B0-AE2F-D715A11FF624}"/>
    <dgm:cxn modelId="{E1D39154-E59D-4885-B08A-30BF2960FDCD}" type="presOf" srcId="{2539A40F-E95C-474A-9F15-D39B96A649F3}" destId="{D9B39BC2-686E-4BAD-BC9C-8A10610333A1}" srcOrd="0" destOrd="0" presId="urn:microsoft.com/office/officeart/2005/8/layout/hierarchy2"/>
    <dgm:cxn modelId="{FB1D4D8A-90A3-4388-8761-B4E8FEA5E1D4}" type="presOf" srcId="{2C7F779A-1052-4CD7-8606-FFA8F55C4C4E}" destId="{8FCAE336-6895-4094-B863-AFB4D67A7F5E}" srcOrd="0" destOrd="0" presId="urn:microsoft.com/office/officeart/2005/8/layout/hierarchy2"/>
    <dgm:cxn modelId="{F091D5FC-CF48-4D94-B213-C4B0C235EA0C}" type="presOf" srcId="{1004DA3F-BD95-41EF-9AE5-0DE725A3B8F9}" destId="{5AF260B2-387E-47B0-96EA-0A65612B9E2C}" srcOrd="0" destOrd="0" presId="urn:microsoft.com/office/officeart/2005/8/layout/hierarchy2"/>
    <dgm:cxn modelId="{F5929ED8-7F9E-42EA-B7C9-F1A50B2FDE38}" srcId="{CD295D87-2A2B-4D52-9709-B4BAD8C68F46}" destId="{F09D572D-2FD8-46F3-850D-544C74631019}" srcOrd="1" destOrd="0" parTransId="{2C7F779A-1052-4CD7-8606-FFA8F55C4C4E}" sibTransId="{CFEA08EC-7AE6-4100-A980-A6BFA311CA9D}"/>
    <dgm:cxn modelId="{29CB1B36-ABD7-4396-92B6-3AC2E5789329}" type="presOf" srcId="{4AE3FC69-2182-4B76-81CC-1144347DC4A0}" destId="{7E8208A7-E681-4047-B70F-212D736041B0}" srcOrd="0" destOrd="0" presId="urn:microsoft.com/office/officeart/2005/8/layout/hierarchy2"/>
    <dgm:cxn modelId="{90344DE8-4E7D-4013-BF04-04E96F435322}" srcId="{CD295D87-2A2B-4D52-9709-B4BAD8C68F46}" destId="{8FF19106-286A-4E2A-BE01-A34115F52230}" srcOrd="0" destOrd="0" parTransId="{EF32C538-39BD-47C5-9E6F-CE2476C1C0C0}" sibTransId="{A97D0D47-8369-4B1D-9DCB-435F16F708EF}"/>
    <dgm:cxn modelId="{108C7DCD-03ED-482C-8AEF-C248944C64DB}" type="presOf" srcId="{F09D572D-2FD8-46F3-850D-544C74631019}" destId="{FD5089D9-E524-46ED-BB18-E833CA6DED3C}" srcOrd="0" destOrd="0" presId="urn:microsoft.com/office/officeart/2005/8/layout/hierarchy2"/>
    <dgm:cxn modelId="{35ACE4AC-D1A3-49BF-8875-BB10E6054F90}" type="presOf" srcId="{F1A21471-4E9E-4D4F-94AF-CE22537081C1}" destId="{612B8F4D-DDFC-487B-BB30-1ECA94F5ED16}" srcOrd="1" destOrd="0" presId="urn:microsoft.com/office/officeart/2005/8/layout/hierarchy2"/>
    <dgm:cxn modelId="{5BA9BA3E-8550-4821-B66C-5EE36E901871}" type="presOf" srcId="{2C7F779A-1052-4CD7-8606-FFA8F55C4C4E}" destId="{B0110852-BE72-4942-B207-440BC0335368}" srcOrd="1" destOrd="0" presId="urn:microsoft.com/office/officeart/2005/8/layout/hierarchy2"/>
    <dgm:cxn modelId="{E4792E56-C752-40F0-A50E-51A10017AAB6}" srcId="{CD295D87-2A2B-4D52-9709-B4BAD8C68F46}" destId="{2539A40F-E95C-474A-9F15-D39B96A649F3}" srcOrd="2" destOrd="0" parTransId="{4AE3FC69-2182-4B76-81CC-1144347DC4A0}" sibTransId="{DF24336E-E4C5-4567-BDFE-8E02092F1D66}"/>
    <dgm:cxn modelId="{D734F652-9A4A-459C-B579-5B5C3DDE0B47}" type="presOf" srcId="{EF32C538-39BD-47C5-9E6F-CE2476C1C0C0}" destId="{D8F3FBFB-1D06-4103-AADF-5FDA72FB3E19}" srcOrd="1" destOrd="0" presId="urn:microsoft.com/office/officeart/2005/8/layout/hierarchy2"/>
    <dgm:cxn modelId="{CACA9984-935A-46C1-B5F9-0303520CEDC5}" type="presOf" srcId="{F1A21471-4E9E-4D4F-94AF-CE22537081C1}" destId="{23111A60-71F9-485D-A964-46F70EED2631}" srcOrd="0" destOrd="0" presId="urn:microsoft.com/office/officeart/2005/8/layout/hierarchy2"/>
    <dgm:cxn modelId="{D5103A76-0F8E-425E-8963-805AE158831C}" type="presOf" srcId="{EF32C538-39BD-47C5-9E6F-CE2476C1C0C0}" destId="{0DD5848C-44EC-4CB5-82F3-16B54E532EE8}" srcOrd="0" destOrd="0" presId="urn:microsoft.com/office/officeart/2005/8/layout/hierarchy2"/>
    <dgm:cxn modelId="{326958D6-1CCB-4DC5-8CD6-50B8B20D6E46}" srcId="{CD295D87-2A2B-4D52-9709-B4BAD8C68F46}" destId="{77061ED8-614B-4761-8BAE-AB5E0DE20ECB}" srcOrd="3" destOrd="0" parTransId="{F1A21471-4E9E-4D4F-94AF-CE22537081C1}" sibTransId="{8C49AA94-3E8A-4B11-8127-533EE6333742}"/>
    <dgm:cxn modelId="{F058ABF5-CFE5-4C27-8D34-3CEBC543FF4C}" type="presOf" srcId="{77061ED8-614B-4761-8BAE-AB5E0DE20ECB}" destId="{BFB9B38A-14C6-45AD-9271-B79B53820DF8}" srcOrd="0" destOrd="0" presId="urn:microsoft.com/office/officeart/2005/8/layout/hierarchy2"/>
    <dgm:cxn modelId="{B0B6A992-5D82-44A1-B96C-D23736E53F97}" type="presOf" srcId="{CD295D87-2A2B-4D52-9709-B4BAD8C68F46}" destId="{CA5CB77E-C3CE-41E8-A656-CAB93E2A1940}" srcOrd="0" destOrd="0" presId="urn:microsoft.com/office/officeart/2005/8/layout/hierarchy2"/>
    <dgm:cxn modelId="{E80EE5F5-054E-4F96-9FF6-9ED7A14D598F}" type="presParOf" srcId="{5AF260B2-387E-47B0-96EA-0A65612B9E2C}" destId="{EDD211B8-6289-460C-BD2F-A2D42082CB45}" srcOrd="0" destOrd="0" presId="urn:microsoft.com/office/officeart/2005/8/layout/hierarchy2"/>
    <dgm:cxn modelId="{E88C062F-283E-4C9A-AE26-EA74C10519D5}" type="presParOf" srcId="{EDD211B8-6289-460C-BD2F-A2D42082CB45}" destId="{CA5CB77E-C3CE-41E8-A656-CAB93E2A1940}" srcOrd="0" destOrd="0" presId="urn:microsoft.com/office/officeart/2005/8/layout/hierarchy2"/>
    <dgm:cxn modelId="{60966AA6-A8C3-46F2-8F17-90238F66E2E5}" type="presParOf" srcId="{EDD211B8-6289-460C-BD2F-A2D42082CB45}" destId="{618A0722-9E7C-4D3A-8A5A-BE456ED41CB0}" srcOrd="1" destOrd="0" presId="urn:microsoft.com/office/officeart/2005/8/layout/hierarchy2"/>
    <dgm:cxn modelId="{BD4D014A-EB94-4319-9A8D-9E8B56194314}" type="presParOf" srcId="{618A0722-9E7C-4D3A-8A5A-BE456ED41CB0}" destId="{0DD5848C-44EC-4CB5-82F3-16B54E532EE8}" srcOrd="0" destOrd="0" presId="urn:microsoft.com/office/officeart/2005/8/layout/hierarchy2"/>
    <dgm:cxn modelId="{5B73D9EF-CFA7-412E-8C57-D02ECB823EE9}" type="presParOf" srcId="{0DD5848C-44EC-4CB5-82F3-16B54E532EE8}" destId="{D8F3FBFB-1D06-4103-AADF-5FDA72FB3E19}" srcOrd="0" destOrd="0" presId="urn:microsoft.com/office/officeart/2005/8/layout/hierarchy2"/>
    <dgm:cxn modelId="{E9F88F4D-7DE9-4439-B512-061C889189ED}" type="presParOf" srcId="{618A0722-9E7C-4D3A-8A5A-BE456ED41CB0}" destId="{02B7A777-0763-4E06-BD5E-6EE78106E482}" srcOrd="1" destOrd="0" presId="urn:microsoft.com/office/officeart/2005/8/layout/hierarchy2"/>
    <dgm:cxn modelId="{5222A4C1-1741-4C21-B96A-B581AA5A8AF2}" type="presParOf" srcId="{02B7A777-0763-4E06-BD5E-6EE78106E482}" destId="{9A85760F-024E-4B02-ABE7-59805F1D0A68}" srcOrd="0" destOrd="0" presId="urn:microsoft.com/office/officeart/2005/8/layout/hierarchy2"/>
    <dgm:cxn modelId="{B2D32BAD-6E84-47DC-902B-71D5C0AF4142}" type="presParOf" srcId="{02B7A777-0763-4E06-BD5E-6EE78106E482}" destId="{2E771B91-2A37-4C0F-9663-C9A2FA44559F}" srcOrd="1" destOrd="0" presId="urn:microsoft.com/office/officeart/2005/8/layout/hierarchy2"/>
    <dgm:cxn modelId="{40AB3445-8CAD-4C74-BF56-7D7577AFF7AB}" type="presParOf" srcId="{618A0722-9E7C-4D3A-8A5A-BE456ED41CB0}" destId="{8FCAE336-6895-4094-B863-AFB4D67A7F5E}" srcOrd="2" destOrd="0" presId="urn:microsoft.com/office/officeart/2005/8/layout/hierarchy2"/>
    <dgm:cxn modelId="{83C8C89F-12F8-4627-8360-0E5C6FA002A8}" type="presParOf" srcId="{8FCAE336-6895-4094-B863-AFB4D67A7F5E}" destId="{B0110852-BE72-4942-B207-440BC0335368}" srcOrd="0" destOrd="0" presId="urn:microsoft.com/office/officeart/2005/8/layout/hierarchy2"/>
    <dgm:cxn modelId="{D2D610AA-F940-4559-818B-1E52E7EEA0F5}" type="presParOf" srcId="{618A0722-9E7C-4D3A-8A5A-BE456ED41CB0}" destId="{078D20CD-E74F-4B1D-82A0-D1BDDCD3E75F}" srcOrd="3" destOrd="0" presId="urn:microsoft.com/office/officeart/2005/8/layout/hierarchy2"/>
    <dgm:cxn modelId="{50CCED81-0471-46B3-91E6-5D93E174B520}" type="presParOf" srcId="{078D20CD-E74F-4B1D-82A0-D1BDDCD3E75F}" destId="{FD5089D9-E524-46ED-BB18-E833CA6DED3C}" srcOrd="0" destOrd="0" presId="urn:microsoft.com/office/officeart/2005/8/layout/hierarchy2"/>
    <dgm:cxn modelId="{511CC6C1-155C-427A-852D-A1B2E6953EA5}" type="presParOf" srcId="{078D20CD-E74F-4B1D-82A0-D1BDDCD3E75F}" destId="{5872E1E7-0EA1-4868-9D9C-1CA60A2337A1}" srcOrd="1" destOrd="0" presId="urn:microsoft.com/office/officeart/2005/8/layout/hierarchy2"/>
    <dgm:cxn modelId="{7E68935B-343D-4752-9B0D-693F8EF96B0E}" type="presParOf" srcId="{618A0722-9E7C-4D3A-8A5A-BE456ED41CB0}" destId="{7E8208A7-E681-4047-B70F-212D736041B0}" srcOrd="4" destOrd="0" presId="urn:microsoft.com/office/officeart/2005/8/layout/hierarchy2"/>
    <dgm:cxn modelId="{402F7C90-8BCA-46AC-81BF-B39009528E84}" type="presParOf" srcId="{7E8208A7-E681-4047-B70F-212D736041B0}" destId="{509DDCDB-36BB-4035-B95B-2AE575737558}" srcOrd="0" destOrd="0" presId="urn:microsoft.com/office/officeart/2005/8/layout/hierarchy2"/>
    <dgm:cxn modelId="{2CA61DCA-B525-484E-95F2-E41177220AFB}" type="presParOf" srcId="{618A0722-9E7C-4D3A-8A5A-BE456ED41CB0}" destId="{33C35E0A-3DCD-4C47-90A6-2018A26EACF9}" srcOrd="5" destOrd="0" presId="urn:microsoft.com/office/officeart/2005/8/layout/hierarchy2"/>
    <dgm:cxn modelId="{9E4C1378-CD0A-4F4C-B509-9C1CD6340B8B}" type="presParOf" srcId="{33C35E0A-3DCD-4C47-90A6-2018A26EACF9}" destId="{D9B39BC2-686E-4BAD-BC9C-8A10610333A1}" srcOrd="0" destOrd="0" presId="urn:microsoft.com/office/officeart/2005/8/layout/hierarchy2"/>
    <dgm:cxn modelId="{D4012DE5-96B3-42DB-8F13-509E86EFB555}" type="presParOf" srcId="{33C35E0A-3DCD-4C47-90A6-2018A26EACF9}" destId="{ED38A43F-D6DA-4285-BBA7-A9B3FF1FD485}" srcOrd="1" destOrd="0" presId="urn:microsoft.com/office/officeart/2005/8/layout/hierarchy2"/>
    <dgm:cxn modelId="{8D6BBF7E-4B27-424A-B55A-2DB5E782BF0A}" type="presParOf" srcId="{618A0722-9E7C-4D3A-8A5A-BE456ED41CB0}" destId="{23111A60-71F9-485D-A964-46F70EED2631}" srcOrd="6" destOrd="0" presId="urn:microsoft.com/office/officeart/2005/8/layout/hierarchy2"/>
    <dgm:cxn modelId="{52A1353C-29AC-4ADE-BDAB-C205F5D9EE8E}" type="presParOf" srcId="{23111A60-71F9-485D-A964-46F70EED2631}" destId="{612B8F4D-DDFC-487B-BB30-1ECA94F5ED16}" srcOrd="0" destOrd="0" presId="urn:microsoft.com/office/officeart/2005/8/layout/hierarchy2"/>
    <dgm:cxn modelId="{13673D38-7CFD-4BEC-A456-DA4CB0301D5D}" type="presParOf" srcId="{618A0722-9E7C-4D3A-8A5A-BE456ED41CB0}" destId="{ECC22B05-B402-41EA-AC69-667131C4F4F9}" srcOrd="7" destOrd="0" presId="urn:microsoft.com/office/officeart/2005/8/layout/hierarchy2"/>
    <dgm:cxn modelId="{8595E793-F8DD-4E16-A22E-BDE51B31A394}" type="presParOf" srcId="{ECC22B05-B402-41EA-AC69-667131C4F4F9}" destId="{BFB9B38A-14C6-45AD-9271-B79B53820DF8}" srcOrd="0" destOrd="0" presId="urn:microsoft.com/office/officeart/2005/8/layout/hierarchy2"/>
    <dgm:cxn modelId="{2BF1BC04-E61B-493A-90F2-FCE3000D6678}" type="presParOf" srcId="{ECC22B05-B402-41EA-AC69-667131C4F4F9}" destId="{69C59861-1808-4598-A2A9-40A97D7A770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C0812-A4AC-48F7-A8E4-23BB16D47168}">
      <dsp:nvSpPr>
        <dsp:cNvPr id="0" name=""/>
        <dsp:cNvSpPr/>
      </dsp:nvSpPr>
      <dsp:spPr>
        <a:xfrm>
          <a:off x="572044" y="0"/>
          <a:ext cx="4468504" cy="2681102"/>
        </a:xfrm>
        <a:prstGeom prst="rect">
          <a:avLst/>
        </a:prstGeom>
        <a:gradFill rotWithShape="0">
          <a:gsLst>
            <a:gs pos="0">
              <a:schemeClr val="accent5">
                <a:hueOff val="0"/>
                <a:satOff val="0"/>
                <a:lumOff val="0"/>
                <a:alphaOff val="0"/>
                <a:shade val="63000"/>
                <a:satMod val="165000"/>
              </a:schemeClr>
            </a:gs>
            <a:gs pos="30000">
              <a:schemeClr val="accent5">
                <a:hueOff val="0"/>
                <a:satOff val="0"/>
                <a:lumOff val="0"/>
                <a:alphaOff val="0"/>
                <a:shade val="58000"/>
                <a:satMod val="165000"/>
              </a:schemeClr>
            </a:gs>
            <a:gs pos="75000">
              <a:schemeClr val="accent5">
                <a:hueOff val="0"/>
                <a:satOff val="0"/>
                <a:lumOff val="0"/>
                <a:alphaOff val="0"/>
                <a:shade val="30000"/>
                <a:satMod val="175000"/>
              </a:schemeClr>
            </a:gs>
            <a:gs pos="100000">
              <a:schemeClr val="accent5">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Con el desarrollo de la tecnología, los objetivos principales para toda transmisión realizada por un canal de comunicaciones, han sido optimizar el ancho de banda, mantener la calidad y eficiencia de la transmisión.</a:t>
          </a:r>
          <a:endParaRPr lang="es-EC" sz="2200" kern="1200" dirty="0"/>
        </a:p>
      </dsp:txBody>
      <dsp:txXfrm>
        <a:off x="572044" y="0"/>
        <a:ext cx="4468504" cy="2681102"/>
      </dsp:txXfrm>
    </dsp:sp>
    <dsp:sp modelId="{53A0AB85-BF7D-4386-9EB8-52D2209DA6C3}">
      <dsp:nvSpPr>
        <dsp:cNvPr id="0" name=""/>
        <dsp:cNvSpPr/>
      </dsp:nvSpPr>
      <dsp:spPr>
        <a:xfrm>
          <a:off x="575440" y="2940558"/>
          <a:ext cx="4468504" cy="2681102"/>
        </a:xfrm>
        <a:prstGeom prst="rect">
          <a:avLst/>
        </a:prstGeom>
        <a:gradFill rotWithShape="0">
          <a:gsLst>
            <a:gs pos="0">
              <a:schemeClr val="accent5">
                <a:hueOff val="-277527"/>
                <a:satOff val="-26527"/>
                <a:lumOff val="-26668"/>
                <a:alphaOff val="0"/>
                <a:shade val="63000"/>
                <a:satMod val="165000"/>
              </a:schemeClr>
            </a:gs>
            <a:gs pos="30000">
              <a:schemeClr val="accent5">
                <a:hueOff val="-277527"/>
                <a:satOff val="-26527"/>
                <a:lumOff val="-26668"/>
                <a:alphaOff val="0"/>
                <a:shade val="58000"/>
                <a:satMod val="165000"/>
              </a:schemeClr>
            </a:gs>
            <a:gs pos="75000">
              <a:schemeClr val="accent5">
                <a:hueOff val="-277527"/>
                <a:satOff val="-26527"/>
                <a:lumOff val="-26668"/>
                <a:alphaOff val="0"/>
                <a:shade val="30000"/>
                <a:satMod val="175000"/>
              </a:schemeClr>
            </a:gs>
            <a:gs pos="100000">
              <a:schemeClr val="accent5">
                <a:hueOff val="-277527"/>
                <a:satOff val="-26527"/>
                <a:lumOff val="-26668"/>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La compresión de imágenes juega un papel fundamental, ya que facilita la transmisión de la misma a lo largo del canal, mejorando la eficiencia del ancho de banda. </a:t>
          </a:r>
          <a:endParaRPr lang="es-EC" sz="2200" kern="1200" dirty="0"/>
        </a:p>
      </dsp:txBody>
      <dsp:txXfrm>
        <a:off x="575440" y="2940558"/>
        <a:ext cx="4468504" cy="2681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1C544-C7CD-474F-9C11-0D3771E3A933}">
      <dsp:nvSpPr>
        <dsp:cNvPr id="0" name=""/>
        <dsp:cNvSpPr/>
      </dsp:nvSpPr>
      <dsp:spPr>
        <a:xfrm>
          <a:off x="6970" y="1230355"/>
          <a:ext cx="2083495" cy="2744354"/>
        </a:xfrm>
        <a:prstGeom prst="roundRect">
          <a:avLst>
            <a:gd name="adj" fmla="val 10000"/>
          </a:avLst>
        </a:prstGeom>
        <a:gradFill rotWithShape="0">
          <a:gsLst>
            <a:gs pos="0">
              <a:schemeClr val="accent2">
                <a:shade val="50000"/>
                <a:hueOff val="0"/>
                <a:satOff val="0"/>
                <a:lumOff val="0"/>
                <a:alphaOff val="0"/>
                <a:shade val="63000"/>
                <a:satMod val="165000"/>
              </a:schemeClr>
            </a:gs>
            <a:gs pos="30000">
              <a:schemeClr val="accent2">
                <a:shade val="50000"/>
                <a:hueOff val="0"/>
                <a:satOff val="0"/>
                <a:lumOff val="0"/>
                <a:alphaOff val="0"/>
                <a:shade val="58000"/>
                <a:satMod val="165000"/>
              </a:schemeClr>
            </a:gs>
            <a:gs pos="75000">
              <a:schemeClr val="accent2">
                <a:shade val="50000"/>
                <a:hueOff val="0"/>
                <a:satOff val="0"/>
                <a:lumOff val="0"/>
                <a:alphaOff val="0"/>
                <a:shade val="30000"/>
                <a:satMod val="175000"/>
              </a:schemeClr>
            </a:gs>
            <a:gs pos="100000">
              <a:schemeClr val="accent2">
                <a:shade val="5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inició con un estudio sobre la fundamentación teórica y matemática de la transformada de </a:t>
          </a:r>
          <a:r>
            <a:rPr lang="es-EC" sz="1400" i="1" kern="1200" dirty="0" smtClean="0"/>
            <a:t>Wavelet y Wavelet Packet</a:t>
          </a:r>
          <a:r>
            <a:rPr lang="es-EC" sz="1400" kern="1200" dirty="0" smtClean="0"/>
            <a:t>.</a:t>
          </a:r>
          <a:endParaRPr lang="es-EC" sz="1400" kern="1200" dirty="0"/>
        </a:p>
      </dsp:txBody>
      <dsp:txXfrm>
        <a:off x="67993" y="1291378"/>
        <a:ext cx="1961449" cy="2622308"/>
      </dsp:txXfrm>
    </dsp:sp>
    <dsp:sp modelId="{3CD3F902-2872-4EC3-A68F-FE365262C142}">
      <dsp:nvSpPr>
        <dsp:cNvPr id="0" name=""/>
        <dsp:cNvSpPr/>
      </dsp:nvSpPr>
      <dsp:spPr>
        <a:xfrm>
          <a:off x="2298815" y="2344179"/>
          <a:ext cx="441701" cy="516706"/>
        </a:xfrm>
        <a:prstGeom prst="rightArrow">
          <a:avLst>
            <a:gd name="adj1" fmla="val 60000"/>
            <a:gd name="adj2" fmla="val 50000"/>
          </a:avLst>
        </a:prstGeom>
        <a:gradFill rotWithShape="0">
          <a:gsLst>
            <a:gs pos="0">
              <a:schemeClr val="accent2">
                <a:shade val="90000"/>
                <a:hueOff val="0"/>
                <a:satOff val="0"/>
                <a:lumOff val="0"/>
                <a:alphaOff val="0"/>
                <a:shade val="63000"/>
                <a:satMod val="165000"/>
              </a:schemeClr>
            </a:gs>
            <a:gs pos="30000">
              <a:schemeClr val="accent2">
                <a:shade val="90000"/>
                <a:hueOff val="0"/>
                <a:satOff val="0"/>
                <a:lumOff val="0"/>
                <a:alphaOff val="0"/>
                <a:shade val="58000"/>
                <a:satMod val="165000"/>
              </a:schemeClr>
            </a:gs>
            <a:gs pos="75000">
              <a:schemeClr val="accent2">
                <a:shade val="90000"/>
                <a:hueOff val="0"/>
                <a:satOff val="0"/>
                <a:lumOff val="0"/>
                <a:alphaOff val="0"/>
                <a:shade val="30000"/>
                <a:satMod val="175000"/>
              </a:schemeClr>
            </a:gs>
            <a:gs pos="100000">
              <a:schemeClr val="accent2">
                <a:shade val="9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dirty="0"/>
        </a:p>
      </dsp:txBody>
      <dsp:txXfrm>
        <a:off x="2298815" y="2447520"/>
        <a:ext cx="309191" cy="310024"/>
      </dsp:txXfrm>
    </dsp:sp>
    <dsp:sp modelId="{0F69EE99-F7C1-4768-8231-92BC6B220684}">
      <dsp:nvSpPr>
        <dsp:cNvPr id="0" name=""/>
        <dsp:cNvSpPr/>
      </dsp:nvSpPr>
      <dsp:spPr>
        <a:xfrm>
          <a:off x="2923864" y="1230355"/>
          <a:ext cx="2083495" cy="2744354"/>
        </a:xfrm>
        <a:prstGeom prst="roundRect">
          <a:avLst>
            <a:gd name="adj" fmla="val 10000"/>
          </a:avLst>
        </a:prstGeom>
        <a:gradFill rotWithShape="0">
          <a:gsLst>
            <a:gs pos="0">
              <a:schemeClr val="accent2">
                <a:shade val="50000"/>
                <a:hueOff val="162552"/>
                <a:satOff val="12147"/>
                <a:lumOff val="26615"/>
                <a:alphaOff val="0"/>
                <a:shade val="63000"/>
                <a:satMod val="165000"/>
              </a:schemeClr>
            </a:gs>
            <a:gs pos="30000">
              <a:schemeClr val="accent2">
                <a:shade val="50000"/>
                <a:hueOff val="162552"/>
                <a:satOff val="12147"/>
                <a:lumOff val="26615"/>
                <a:alphaOff val="0"/>
                <a:shade val="58000"/>
                <a:satMod val="165000"/>
              </a:schemeClr>
            </a:gs>
            <a:gs pos="75000">
              <a:schemeClr val="accent2">
                <a:shade val="50000"/>
                <a:hueOff val="162552"/>
                <a:satOff val="12147"/>
                <a:lumOff val="26615"/>
                <a:alphaOff val="0"/>
                <a:shade val="30000"/>
                <a:satMod val="175000"/>
              </a:schemeClr>
            </a:gs>
            <a:gs pos="100000">
              <a:schemeClr val="accent2">
                <a:shade val="50000"/>
                <a:hueOff val="162552"/>
                <a:satOff val="12147"/>
                <a:lumOff val="26615"/>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realizó un análisis comparativo entre las familias  </a:t>
          </a:r>
          <a:r>
            <a:rPr lang="es-EC" sz="1400" i="1" kern="1200" dirty="0" smtClean="0"/>
            <a:t>Wavelet</a:t>
          </a:r>
          <a:r>
            <a:rPr lang="es-EC" sz="1400" kern="1200" dirty="0" smtClean="0"/>
            <a:t> y </a:t>
          </a:r>
          <a:r>
            <a:rPr lang="es-EC" sz="1400" i="1" kern="1200" dirty="0" smtClean="0"/>
            <a:t>Wavelet Packet </a:t>
          </a:r>
          <a:r>
            <a:rPr lang="es-EC" sz="1400" kern="1200" dirty="0" smtClean="0"/>
            <a:t>en dos dimensiones, mediante los resultados obtenidos de las pruebas objetivas PSNR y MSE y la prueba subjetiva MOS, con la ayuda del software MATLAB®.</a:t>
          </a:r>
          <a:endParaRPr lang="es-EC" sz="1400" kern="1200" dirty="0"/>
        </a:p>
      </dsp:txBody>
      <dsp:txXfrm>
        <a:off x="2984887" y="1291378"/>
        <a:ext cx="1961449" cy="2622308"/>
      </dsp:txXfrm>
    </dsp:sp>
    <dsp:sp modelId="{6DFB2479-B0FB-4433-9C2B-2BEB1C830626}">
      <dsp:nvSpPr>
        <dsp:cNvPr id="0" name=""/>
        <dsp:cNvSpPr/>
      </dsp:nvSpPr>
      <dsp:spPr>
        <a:xfrm>
          <a:off x="5215709" y="2344179"/>
          <a:ext cx="441701" cy="516706"/>
        </a:xfrm>
        <a:prstGeom prst="rightArrow">
          <a:avLst>
            <a:gd name="adj1" fmla="val 60000"/>
            <a:gd name="adj2" fmla="val 50000"/>
          </a:avLst>
        </a:prstGeom>
        <a:gradFill rotWithShape="0">
          <a:gsLst>
            <a:gs pos="0">
              <a:schemeClr val="accent2">
                <a:shade val="90000"/>
                <a:hueOff val="233350"/>
                <a:satOff val="-469"/>
                <a:lumOff val="23589"/>
                <a:alphaOff val="0"/>
                <a:shade val="63000"/>
                <a:satMod val="165000"/>
              </a:schemeClr>
            </a:gs>
            <a:gs pos="30000">
              <a:schemeClr val="accent2">
                <a:shade val="90000"/>
                <a:hueOff val="233350"/>
                <a:satOff val="-469"/>
                <a:lumOff val="23589"/>
                <a:alphaOff val="0"/>
                <a:shade val="58000"/>
                <a:satMod val="165000"/>
              </a:schemeClr>
            </a:gs>
            <a:gs pos="75000">
              <a:schemeClr val="accent2">
                <a:shade val="90000"/>
                <a:hueOff val="233350"/>
                <a:satOff val="-469"/>
                <a:lumOff val="23589"/>
                <a:alphaOff val="0"/>
                <a:shade val="30000"/>
                <a:satMod val="175000"/>
              </a:schemeClr>
            </a:gs>
            <a:gs pos="100000">
              <a:schemeClr val="accent2">
                <a:shade val="90000"/>
                <a:hueOff val="233350"/>
                <a:satOff val="-469"/>
                <a:lumOff val="23589"/>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dirty="0"/>
        </a:p>
      </dsp:txBody>
      <dsp:txXfrm>
        <a:off x="5215709" y="2447520"/>
        <a:ext cx="309191" cy="310024"/>
      </dsp:txXfrm>
    </dsp:sp>
    <dsp:sp modelId="{0EEFF718-E34E-48C2-95FF-99930E5E14DA}">
      <dsp:nvSpPr>
        <dsp:cNvPr id="0" name=""/>
        <dsp:cNvSpPr/>
      </dsp:nvSpPr>
      <dsp:spPr>
        <a:xfrm>
          <a:off x="5840757" y="1230355"/>
          <a:ext cx="2083495" cy="2744354"/>
        </a:xfrm>
        <a:prstGeom prst="roundRect">
          <a:avLst>
            <a:gd name="adj" fmla="val 10000"/>
          </a:avLst>
        </a:prstGeom>
        <a:gradFill rotWithShape="0">
          <a:gsLst>
            <a:gs pos="0">
              <a:schemeClr val="accent2">
                <a:shade val="50000"/>
                <a:hueOff val="162552"/>
                <a:satOff val="12147"/>
                <a:lumOff val="26615"/>
                <a:alphaOff val="0"/>
                <a:shade val="63000"/>
                <a:satMod val="165000"/>
              </a:schemeClr>
            </a:gs>
            <a:gs pos="30000">
              <a:schemeClr val="accent2">
                <a:shade val="50000"/>
                <a:hueOff val="162552"/>
                <a:satOff val="12147"/>
                <a:lumOff val="26615"/>
                <a:alphaOff val="0"/>
                <a:shade val="58000"/>
                <a:satMod val="165000"/>
              </a:schemeClr>
            </a:gs>
            <a:gs pos="75000">
              <a:schemeClr val="accent2">
                <a:shade val="50000"/>
                <a:hueOff val="162552"/>
                <a:satOff val="12147"/>
                <a:lumOff val="26615"/>
                <a:alphaOff val="0"/>
                <a:shade val="30000"/>
                <a:satMod val="175000"/>
              </a:schemeClr>
            </a:gs>
            <a:gs pos="100000">
              <a:schemeClr val="accent2">
                <a:shade val="50000"/>
                <a:hueOff val="162552"/>
                <a:satOff val="12147"/>
                <a:lumOff val="26615"/>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Finalmente, en base a los resultados obtenidos se comparó el estándar JPEG2000 y el estándar JPEG en base a la DWT y la DCT respectivamente.</a:t>
          </a:r>
          <a:endParaRPr lang="es-EC" sz="1400" kern="1200" dirty="0"/>
        </a:p>
      </dsp:txBody>
      <dsp:txXfrm>
        <a:off x="5901780" y="1291378"/>
        <a:ext cx="1961449" cy="26223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CB77E-C3CE-41E8-A656-CAB93E2A1940}">
      <dsp:nvSpPr>
        <dsp:cNvPr id="0" name=""/>
        <dsp:cNvSpPr/>
      </dsp:nvSpPr>
      <dsp:spPr>
        <a:xfrm>
          <a:off x="807592" y="2297150"/>
          <a:ext cx="2661686" cy="1330843"/>
        </a:xfrm>
        <a:prstGeom prst="roundRect">
          <a:avLst>
            <a:gd name="adj" fmla="val 10000"/>
          </a:avLst>
        </a:prstGeom>
        <a:gradFill rotWithShape="0">
          <a:gsLst>
            <a:gs pos="0">
              <a:schemeClr val="accent2">
                <a:shade val="60000"/>
                <a:hueOff val="0"/>
                <a:satOff val="0"/>
                <a:lumOff val="0"/>
                <a:alphaOff val="0"/>
                <a:shade val="63000"/>
                <a:satMod val="165000"/>
              </a:schemeClr>
            </a:gs>
            <a:gs pos="30000">
              <a:schemeClr val="accent2">
                <a:shade val="60000"/>
                <a:hueOff val="0"/>
                <a:satOff val="0"/>
                <a:lumOff val="0"/>
                <a:alphaOff val="0"/>
                <a:shade val="58000"/>
                <a:satMod val="165000"/>
              </a:schemeClr>
            </a:gs>
            <a:gs pos="75000">
              <a:schemeClr val="accent2">
                <a:shade val="60000"/>
                <a:hueOff val="0"/>
                <a:satOff val="0"/>
                <a:lumOff val="0"/>
                <a:alphaOff val="0"/>
                <a:shade val="30000"/>
                <a:satMod val="175000"/>
              </a:schemeClr>
            </a:gs>
            <a:gs pos="100000">
              <a:schemeClr val="accent2">
                <a:shade val="6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Aplicar la transformada  </a:t>
          </a:r>
          <a:r>
            <a:rPr lang="es-EC" sz="1600" i="1" kern="1200" dirty="0" smtClean="0"/>
            <a:t>Wavelet</a:t>
          </a:r>
          <a:r>
            <a:rPr lang="es-EC" sz="1600" kern="1200" dirty="0" smtClean="0"/>
            <a:t> en dos dimensiones  para el análisis y compresión de imágenes</a:t>
          </a:r>
          <a:endParaRPr lang="es-EC" sz="1600" kern="1200" dirty="0"/>
        </a:p>
      </dsp:txBody>
      <dsp:txXfrm>
        <a:off x="846571" y="2336129"/>
        <a:ext cx="2583728" cy="1252885"/>
      </dsp:txXfrm>
    </dsp:sp>
    <dsp:sp modelId="{0DD5848C-44EC-4CB5-82F3-16B54E532EE8}">
      <dsp:nvSpPr>
        <dsp:cNvPr id="0" name=""/>
        <dsp:cNvSpPr/>
      </dsp:nvSpPr>
      <dsp:spPr>
        <a:xfrm rot="17692822">
          <a:off x="2736330" y="1794505"/>
          <a:ext cx="2530571" cy="40429"/>
        </a:xfrm>
        <a:custGeom>
          <a:avLst/>
          <a:gdLst/>
          <a:ahLst/>
          <a:cxnLst/>
          <a:rect l="0" t="0" r="0" b="0"/>
          <a:pathLst>
            <a:path>
              <a:moveTo>
                <a:pt x="0" y="20214"/>
              </a:moveTo>
              <a:lnTo>
                <a:pt x="2530571" y="20214"/>
              </a:lnTo>
            </a:path>
          </a:pathLst>
        </a:custGeom>
        <a:noFill/>
        <a:ln w="12700" cap="flat" cmpd="sng" algn="ctr">
          <a:solidFill>
            <a:schemeClr val="accent2">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dirty="0"/>
        </a:p>
      </dsp:txBody>
      <dsp:txXfrm>
        <a:off x="3938351" y="1751456"/>
        <a:ext cx="126528" cy="126528"/>
      </dsp:txXfrm>
    </dsp:sp>
    <dsp:sp modelId="{9A85760F-024E-4B02-ABE7-59805F1D0A68}">
      <dsp:nvSpPr>
        <dsp:cNvPr id="0" name=""/>
        <dsp:cNvSpPr/>
      </dsp:nvSpPr>
      <dsp:spPr>
        <a:xfrm>
          <a:off x="4533953" y="1446"/>
          <a:ext cx="2661686" cy="1330843"/>
        </a:xfrm>
        <a:prstGeom prst="roundRect">
          <a:avLst>
            <a:gd name="adj" fmla="val 10000"/>
          </a:avLst>
        </a:prstGeom>
        <a:gradFill rotWithShape="0">
          <a:gsLst>
            <a:gs pos="0">
              <a:schemeClr val="accent2">
                <a:shade val="80000"/>
                <a:hueOff val="0"/>
                <a:satOff val="0"/>
                <a:lumOff val="0"/>
                <a:alphaOff val="0"/>
                <a:shade val="63000"/>
                <a:satMod val="165000"/>
              </a:schemeClr>
            </a:gs>
            <a:gs pos="30000">
              <a:schemeClr val="accent2">
                <a:shade val="80000"/>
                <a:hueOff val="0"/>
                <a:satOff val="0"/>
                <a:lumOff val="0"/>
                <a:alphaOff val="0"/>
                <a:shade val="58000"/>
                <a:satMod val="165000"/>
              </a:schemeClr>
            </a:gs>
            <a:gs pos="75000">
              <a:schemeClr val="accent2">
                <a:shade val="80000"/>
                <a:hueOff val="0"/>
                <a:satOff val="0"/>
                <a:lumOff val="0"/>
                <a:alphaOff val="0"/>
                <a:shade val="30000"/>
                <a:satMod val="175000"/>
              </a:schemeClr>
            </a:gs>
            <a:gs pos="100000">
              <a:schemeClr val="accent2">
                <a:shade val="8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Identificar la familia de </a:t>
          </a:r>
          <a:r>
            <a:rPr lang="es-EC" sz="1600" i="1" kern="1200" dirty="0" smtClean="0"/>
            <a:t>Wavelet</a:t>
          </a:r>
          <a:r>
            <a:rPr lang="es-EC" sz="1600" kern="1200" dirty="0" smtClean="0"/>
            <a:t> que tenga el mejor desempeño frente a una compresión </a:t>
          </a:r>
          <a:r>
            <a:rPr lang="es-EC" sz="1600" kern="1200" dirty="0" err="1" smtClean="0"/>
            <a:t>hard</a:t>
          </a:r>
          <a:r>
            <a:rPr lang="es-EC" sz="1600" kern="1200" dirty="0" smtClean="0"/>
            <a:t> empleando MATLAB</a:t>
          </a:r>
          <a:endParaRPr lang="es-EC" sz="1600" kern="1200" dirty="0"/>
        </a:p>
      </dsp:txBody>
      <dsp:txXfrm>
        <a:off x="4572932" y="40425"/>
        <a:ext cx="2583728" cy="1252885"/>
      </dsp:txXfrm>
    </dsp:sp>
    <dsp:sp modelId="{8FCAE336-6895-4094-B863-AFB4D67A7F5E}">
      <dsp:nvSpPr>
        <dsp:cNvPr id="0" name=""/>
        <dsp:cNvSpPr/>
      </dsp:nvSpPr>
      <dsp:spPr>
        <a:xfrm rot="19457599">
          <a:off x="3346040" y="2559740"/>
          <a:ext cx="1311150" cy="40429"/>
        </a:xfrm>
        <a:custGeom>
          <a:avLst/>
          <a:gdLst/>
          <a:ahLst/>
          <a:cxnLst/>
          <a:rect l="0" t="0" r="0" b="0"/>
          <a:pathLst>
            <a:path>
              <a:moveTo>
                <a:pt x="0" y="20214"/>
              </a:moveTo>
              <a:lnTo>
                <a:pt x="1311150" y="20214"/>
              </a:lnTo>
            </a:path>
          </a:pathLst>
        </a:custGeom>
        <a:noFill/>
        <a:ln w="12700" cap="flat" cmpd="sng" algn="ctr">
          <a:solidFill>
            <a:schemeClr val="accent2">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68837" y="2547176"/>
        <a:ext cx="65557" cy="65557"/>
      </dsp:txXfrm>
    </dsp:sp>
    <dsp:sp modelId="{FD5089D9-E524-46ED-BB18-E833CA6DED3C}">
      <dsp:nvSpPr>
        <dsp:cNvPr id="0" name=""/>
        <dsp:cNvSpPr/>
      </dsp:nvSpPr>
      <dsp:spPr>
        <a:xfrm>
          <a:off x="4533953" y="1531916"/>
          <a:ext cx="2661686" cy="1330843"/>
        </a:xfrm>
        <a:prstGeom prst="roundRect">
          <a:avLst>
            <a:gd name="adj" fmla="val 10000"/>
          </a:avLst>
        </a:prstGeom>
        <a:gradFill rotWithShape="0">
          <a:gsLst>
            <a:gs pos="0">
              <a:schemeClr val="accent2">
                <a:shade val="80000"/>
                <a:hueOff val="0"/>
                <a:satOff val="0"/>
                <a:lumOff val="0"/>
                <a:alphaOff val="0"/>
                <a:shade val="63000"/>
                <a:satMod val="165000"/>
              </a:schemeClr>
            </a:gs>
            <a:gs pos="30000">
              <a:schemeClr val="accent2">
                <a:shade val="80000"/>
                <a:hueOff val="0"/>
                <a:satOff val="0"/>
                <a:lumOff val="0"/>
                <a:alphaOff val="0"/>
                <a:shade val="58000"/>
                <a:satMod val="165000"/>
              </a:schemeClr>
            </a:gs>
            <a:gs pos="75000">
              <a:schemeClr val="accent2">
                <a:shade val="80000"/>
                <a:hueOff val="0"/>
                <a:satOff val="0"/>
                <a:lumOff val="0"/>
                <a:alphaOff val="0"/>
                <a:shade val="30000"/>
                <a:satMod val="175000"/>
              </a:schemeClr>
            </a:gs>
            <a:gs pos="100000">
              <a:schemeClr val="accent2">
                <a:shade val="8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Identificar la familia de </a:t>
          </a:r>
          <a:r>
            <a:rPr lang="es-EC" sz="1600" i="1" kern="1200" dirty="0" smtClean="0"/>
            <a:t>Wavelet Packet</a:t>
          </a:r>
          <a:r>
            <a:rPr lang="es-EC" sz="1600" kern="1200" dirty="0" smtClean="0"/>
            <a:t> que tenga el mejor desempeño frente a una compresión </a:t>
          </a:r>
          <a:r>
            <a:rPr lang="es-EC" sz="1600" kern="1200" dirty="0" err="1" smtClean="0"/>
            <a:t>hard</a:t>
          </a:r>
          <a:r>
            <a:rPr lang="es-EC" sz="1600" kern="1200" dirty="0" smtClean="0"/>
            <a:t> empleando MATLAB</a:t>
          </a:r>
          <a:endParaRPr lang="es-EC" sz="1600" kern="1200" dirty="0"/>
        </a:p>
      </dsp:txBody>
      <dsp:txXfrm>
        <a:off x="4572932" y="1570895"/>
        <a:ext cx="2583728" cy="1252885"/>
      </dsp:txXfrm>
    </dsp:sp>
    <dsp:sp modelId="{7E8208A7-E681-4047-B70F-212D736041B0}">
      <dsp:nvSpPr>
        <dsp:cNvPr id="0" name=""/>
        <dsp:cNvSpPr/>
      </dsp:nvSpPr>
      <dsp:spPr>
        <a:xfrm rot="2142401">
          <a:off x="3346040" y="3324975"/>
          <a:ext cx="1311150" cy="40429"/>
        </a:xfrm>
        <a:custGeom>
          <a:avLst/>
          <a:gdLst/>
          <a:ahLst/>
          <a:cxnLst/>
          <a:rect l="0" t="0" r="0" b="0"/>
          <a:pathLst>
            <a:path>
              <a:moveTo>
                <a:pt x="0" y="20214"/>
              </a:moveTo>
              <a:lnTo>
                <a:pt x="1311150" y="20214"/>
              </a:lnTo>
            </a:path>
          </a:pathLst>
        </a:custGeom>
        <a:noFill/>
        <a:ln w="12700" cap="flat" cmpd="sng" algn="ctr">
          <a:solidFill>
            <a:schemeClr val="accent2">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68837" y="3312411"/>
        <a:ext cx="65557" cy="65557"/>
      </dsp:txXfrm>
    </dsp:sp>
    <dsp:sp modelId="{D9B39BC2-686E-4BAD-BC9C-8A10610333A1}">
      <dsp:nvSpPr>
        <dsp:cNvPr id="0" name=""/>
        <dsp:cNvSpPr/>
      </dsp:nvSpPr>
      <dsp:spPr>
        <a:xfrm>
          <a:off x="4533953" y="3062385"/>
          <a:ext cx="2661686" cy="1330843"/>
        </a:xfrm>
        <a:prstGeom prst="roundRect">
          <a:avLst>
            <a:gd name="adj" fmla="val 10000"/>
          </a:avLst>
        </a:prstGeom>
        <a:gradFill rotWithShape="0">
          <a:gsLst>
            <a:gs pos="0">
              <a:schemeClr val="accent2">
                <a:shade val="80000"/>
                <a:hueOff val="0"/>
                <a:satOff val="0"/>
                <a:lumOff val="0"/>
                <a:alphaOff val="0"/>
                <a:shade val="63000"/>
                <a:satMod val="165000"/>
              </a:schemeClr>
            </a:gs>
            <a:gs pos="30000">
              <a:schemeClr val="accent2">
                <a:shade val="80000"/>
                <a:hueOff val="0"/>
                <a:satOff val="0"/>
                <a:lumOff val="0"/>
                <a:alphaOff val="0"/>
                <a:shade val="58000"/>
                <a:satMod val="165000"/>
              </a:schemeClr>
            </a:gs>
            <a:gs pos="75000">
              <a:schemeClr val="accent2">
                <a:shade val="80000"/>
                <a:hueOff val="0"/>
                <a:satOff val="0"/>
                <a:lumOff val="0"/>
                <a:alphaOff val="0"/>
                <a:shade val="30000"/>
                <a:satMod val="175000"/>
              </a:schemeClr>
            </a:gs>
            <a:gs pos="100000">
              <a:schemeClr val="accent2">
                <a:shade val="8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Verificar el desempeño de las </a:t>
          </a:r>
          <a:r>
            <a:rPr lang="es-EC" sz="1600" i="1" kern="1200" dirty="0" smtClean="0"/>
            <a:t>Wavelets</a:t>
          </a:r>
          <a:r>
            <a:rPr lang="es-EC" sz="1600" i="0" kern="1200" dirty="0" smtClean="0"/>
            <a:t> frente a porcentajes bajos de compresión</a:t>
          </a:r>
          <a:endParaRPr lang="es-EC" sz="1600" kern="1200" dirty="0"/>
        </a:p>
      </dsp:txBody>
      <dsp:txXfrm>
        <a:off x="4572932" y="3101364"/>
        <a:ext cx="2583728" cy="1252885"/>
      </dsp:txXfrm>
    </dsp:sp>
    <dsp:sp modelId="{23111A60-71F9-485D-A964-46F70EED2631}">
      <dsp:nvSpPr>
        <dsp:cNvPr id="0" name=""/>
        <dsp:cNvSpPr/>
      </dsp:nvSpPr>
      <dsp:spPr>
        <a:xfrm rot="3907178">
          <a:off x="2736330" y="4090209"/>
          <a:ext cx="2530571" cy="40429"/>
        </a:xfrm>
        <a:custGeom>
          <a:avLst/>
          <a:gdLst/>
          <a:ahLst/>
          <a:cxnLst/>
          <a:rect l="0" t="0" r="0" b="0"/>
          <a:pathLst>
            <a:path>
              <a:moveTo>
                <a:pt x="0" y="20214"/>
              </a:moveTo>
              <a:lnTo>
                <a:pt x="2530571" y="20214"/>
              </a:lnTo>
            </a:path>
          </a:pathLst>
        </a:custGeom>
        <a:noFill/>
        <a:ln w="12700" cap="flat" cmpd="sng" algn="ctr">
          <a:solidFill>
            <a:schemeClr val="accent2">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3938351" y="4047160"/>
        <a:ext cx="126528" cy="126528"/>
      </dsp:txXfrm>
    </dsp:sp>
    <dsp:sp modelId="{BFB9B38A-14C6-45AD-9271-B79B53820DF8}">
      <dsp:nvSpPr>
        <dsp:cNvPr id="0" name=""/>
        <dsp:cNvSpPr/>
      </dsp:nvSpPr>
      <dsp:spPr>
        <a:xfrm>
          <a:off x="4533953" y="4592855"/>
          <a:ext cx="2661686" cy="1330843"/>
        </a:xfrm>
        <a:prstGeom prst="roundRect">
          <a:avLst>
            <a:gd name="adj" fmla="val 10000"/>
          </a:avLst>
        </a:prstGeom>
        <a:gradFill rotWithShape="0">
          <a:gsLst>
            <a:gs pos="0">
              <a:schemeClr val="accent2">
                <a:shade val="80000"/>
                <a:hueOff val="0"/>
                <a:satOff val="0"/>
                <a:lumOff val="0"/>
                <a:alphaOff val="0"/>
                <a:shade val="63000"/>
                <a:satMod val="165000"/>
              </a:schemeClr>
            </a:gs>
            <a:gs pos="30000">
              <a:schemeClr val="accent2">
                <a:shade val="80000"/>
                <a:hueOff val="0"/>
                <a:satOff val="0"/>
                <a:lumOff val="0"/>
                <a:alphaOff val="0"/>
                <a:shade val="58000"/>
                <a:satMod val="165000"/>
              </a:schemeClr>
            </a:gs>
            <a:gs pos="75000">
              <a:schemeClr val="accent2">
                <a:shade val="80000"/>
                <a:hueOff val="0"/>
                <a:satOff val="0"/>
                <a:lumOff val="0"/>
                <a:alphaOff val="0"/>
                <a:shade val="30000"/>
                <a:satMod val="175000"/>
              </a:schemeClr>
            </a:gs>
            <a:gs pos="100000">
              <a:schemeClr val="accent2">
                <a:shade val="8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Realizar una comparación entre los estándares JPEG y JPEG2000.</a:t>
          </a:r>
          <a:endParaRPr lang="es-EC" sz="1600" kern="1200" dirty="0"/>
        </a:p>
      </dsp:txBody>
      <dsp:txXfrm>
        <a:off x="4572932" y="4631834"/>
        <a:ext cx="2583728" cy="12528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C329B1-F42C-487E-BBC0-9E72C4488A50}" type="datetimeFigureOut">
              <a:rPr lang="es-EC" smtClean="0"/>
              <a:t>27/03/2012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E81D2E-233C-4EFE-AD2E-B95129591DB5}" type="slidenum">
              <a:rPr lang="es-EC" smtClean="0"/>
              <a:t>‹Nº›</a:t>
            </a:fld>
            <a:endParaRPr lang="es-EC"/>
          </a:p>
        </p:txBody>
      </p:sp>
    </p:spTree>
    <p:extLst>
      <p:ext uri="{BB962C8B-B14F-4D97-AF65-F5344CB8AC3E}">
        <p14:creationId xmlns:p14="http://schemas.microsoft.com/office/powerpoint/2010/main" val="70043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Las</a:t>
            </a:r>
            <a:r>
              <a:rPr lang="es-EC" baseline="0" dirty="0" smtClean="0"/>
              <a:t> medidas MSE, PSNR y MOS se realizo </a:t>
            </a:r>
            <a:r>
              <a:rPr lang="es-EC" dirty="0" smtClean="0"/>
              <a:t>de manera que se pueda determinar, cuál de estas expresiones es la más viable para la compresión de imágenes</a:t>
            </a:r>
          </a:p>
          <a:p>
            <a:r>
              <a:rPr lang="es-EC" dirty="0" smtClean="0"/>
              <a:t>MSE-</a:t>
            </a:r>
            <a:r>
              <a:rPr lang="es-EC" baseline="0" dirty="0" smtClean="0"/>
              <a:t>Error Cuadrático Medio, PSNR – Relación pico señal a ruido, MOS – puntuación de opinión media</a:t>
            </a:r>
            <a:endParaRPr lang="es-EC" dirty="0"/>
          </a:p>
        </p:txBody>
      </p:sp>
      <p:sp>
        <p:nvSpPr>
          <p:cNvPr id="4" name="3 Marcador de número de diapositiva"/>
          <p:cNvSpPr>
            <a:spLocks noGrp="1"/>
          </p:cNvSpPr>
          <p:nvPr>
            <p:ph type="sldNum" sz="quarter" idx="10"/>
          </p:nvPr>
        </p:nvSpPr>
        <p:spPr/>
        <p:txBody>
          <a:bodyPr/>
          <a:lstStyle/>
          <a:p>
            <a:fld id="{85E81D2E-233C-4EFE-AD2E-B95129591DB5}" type="slidenum">
              <a:rPr lang="es-EC" smtClean="0"/>
              <a:t>5</a:t>
            </a:fld>
            <a:endParaRPr lang="es-EC" dirty="0"/>
          </a:p>
        </p:txBody>
      </p:sp>
    </p:spTree>
    <p:extLst>
      <p:ext uri="{BB962C8B-B14F-4D97-AF65-F5344CB8AC3E}">
        <p14:creationId xmlns:p14="http://schemas.microsoft.com/office/powerpoint/2010/main" val="244824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TF permite transformar las señales del dominio del  tiempo a la frecuencia, sirve para señales continuas-</a:t>
            </a:r>
            <a:r>
              <a:rPr lang="en-US" sz="1200" kern="1200" dirty="0" smtClean="0">
                <a:solidFill>
                  <a:schemeClr val="tx1"/>
                </a:solidFill>
                <a:effectLst/>
                <a:latin typeface="+mn-lt"/>
                <a:ea typeface="+mn-ea"/>
                <a:cs typeface="+mn-cs"/>
              </a:rPr>
              <a:t>&gt;</a:t>
            </a:r>
            <a:r>
              <a:rPr lang="en-US" sz="1200" kern="1200" dirty="0" err="1" smtClean="0">
                <a:solidFill>
                  <a:schemeClr val="tx1"/>
                </a:solidFill>
                <a:effectLst/>
                <a:latin typeface="+mn-lt"/>
                <a:ea typeface="+mn-ea"/>
                <a:cs typeface="+mn-cs"/>
              </a:rPr>
              <a:t>mejora</a:t>
            </a:r>
            <a:r>
              <a:rPr lang="en-US" sz="1200" kern="1200" baseline="0" dirty="0" smtClean="0">
                <a:solidFill>
                  <a:schemeClr val="tx1"/>
                </a:solidFill>
                <a:effectLst/>
                <a:latin typeface="+mn-lt"/>
                <a:ea typeface="+mn-ea"/>
                <a:cs typeface="+mn-cs"/>
              </a:rPr>
              <a:t> </a:t>
            </a:r>
            <a:r>
              <a:rPr lang="es-EC" sz="1200" kern="1200" baseline="0" dirty="0" smtClean="0">
                <a:solidFill>
                  <a:schemeClr val="tx1"/>
                </a:solidFill>
                <a:effectLst/>
                <a:latin typeface="+mn-lt"/>
                <a:ea typeface="+mn-ea"/>
                <a:cs typeface="+mn-cs"/>
              </a:rPr>
              <a:t>STFT, pero ventana no modificable</a:t>
            </a:r>
            <a:endParaRPr lang="es-EC" dirty="0"/>
          </a:p>
        </p:txBody>
      </p:sp>
      <p:sp>
        <p:nvSpPr>
          <p:cNvPr id="4" name="3 Marcador de número de diapositiva"/>
          <p:cNvSpPr>
            <a:spLocks noGrp="1"/>
          </p:cNvSpPr>
          <p:nvPr>
            <p:ph type="sldNum" sz="quarter" idx="10"/>
          </p:nvPr>
        </p:nvSpPr>
        <p:spPr/>
        <p:txBody>
          <a:bodyPr/>
          <a:lstStyle/>
          <a:p>
            <a:fld id="{85E81D2E-233C-4EFE-AD2E-B95129591DB5}" type="slidenum">
              <a:rPr lang="es-EC" smtClean="0"/>
              <a:t>7</a:t>
            </a:fld>
            <a:endParaRPr lang="es-EC"/>
          </a:p>
        </p:txBody>
      </p:sp>
    </p:spTree>
    <p:extLst>
      <p:ext uri="{BB962C8B-B14F-4D97-AF65-F5344CB8AC3E}">
        <p14:creationId xmlns:p14="http://schemas.microsoft.com/office/powerpoint/2010/main" val="241254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Para la mayoría de las señales las componentes de baja frecuencia otorgan la mayor parte de información sobre la señal. Y las componentes de alta frecuencia dan características más particulares</a:t>
            </a:r>
            <a:endParaRPr lang="es-EC" dirty="0"/>
          </a:p>
        </p:txBody>
      </p:sp>
      <p:sp>
        <p:nvSpPr>
          <p:cNvPr id="4" name="3 Marcador de número de diapositiva"/>
          <p:cNvSpPr>
            <a:spLocks noGrp="1"/>
          </p:cNvSpPr>
          <p:nvPr>
            <p:ph type="sldNum" sz="quarter" idx="10"/>
          </p:nvPr>
        </p:nvSpPr>
        <p:spPr/>
        <p:txBody>
          <a:bodyPr/>
          <a:lstStyle/>
          <a:p>
            <a:fld id="{85E81D2E-233C-4EFE-AD2E-B95129591DB5}" type="slidenum">
              <a:rPr lang="es-EC" smtClean="0"/>
              <a:t>9</a:t>
            </a:fld>
            <a:endParaRPr lang="es-EC"/>
          </a:p>
        </p:txBody>
      </p:sp>
    </p:spTree>
    <p:extLst>
      <p:ext uri="{BB962C8B-B14F-4D97-AF65-F5344CB8AC3E}">
        <p14:creationId xmlns:p14="http://schemas.microsoft.com/office/powerpoint/2010/main" val="329587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ciertas señales son más complejas y no son suficientes dos bandas de frecuencia, y hay que realizar una</a:t>
            </a:r>
          </a:p>
          <a:p>
            <a:r>
              <a:rPr lang="es-EC" sz="1200" b="0" i="0" u="none" strike="noStrike" kern="1200" baseline="0" dirty="0" smtClean="0">
                <a:solidFill>
                  <a:schemeClr val="tx1"/>
                </a:solidFill>
                <a:latin typeface="+mn-lt"/>
                <a:ea typeface="+mn-ea"/>
                <a:cs typeface="+mn-cs"/>
              </a:rPr>
              <a:t>descomposición multiniveles </a:t>
            </a:r>
            <a:r>
              <a:rPr lang="es-EC" sz="1200" b="0" i="0" u="none" strike="noStrike" kern="1200" baseline="0" dirty="0" smtClean="0">
                <a:solidFill>
                  <a:schemeClr val="tx1"/>
                </a:solidFill>
                <a:latin typeface="+mn-lt"/>
                <a:ea typeface="+mn-ea"/>
                <a:cs typeface="+mn-cs"/>
                <a:sym typeface="Wingdings" pitchFamily="2" charset="2"/>
              </a:rPr>
              <a:t></a:t>
            </a:r>
            <a:r>
              <a:rPr lang="es-EC" sz="1200" b="0" i="0" u="none" strike="noStrike" kern="1200" baseline="0" dirty="0" smtClean="0">
                <a:solidFill>
                  <a:schemeClr val="tx1"/>
                </a:solidFill>
                <a:latin typeface="+mn-lt"/>
                <a:ea typeface="+mn-ea"/>
                <a:cs typeface="+mn-cs"/>
              </a:rPr>
              <a:t>para separar las características y analizarlas independientemente. </a:t>
            </a:r>
            <a:endParaRPr lang="es-EC" dirty="0"/>
          </a:p>
        </p:txBody>
      </p:sp>
      <p:sp>
        <p:nvSpPr>
          <p:cNvPr id="4" name="3 Marcador de número de diapositiva"/>
          <p:cNvSpPr>
            <a:spLocks noGrp="1"/>
          </p:cNvSpPr>
          <p:nvPr>
            <p:ph type="sldNum" sz="quarter" idx="10"/>
          </p:nvPr>
        </p:nvSpPr>
        <p:spPr/>
        <p:txBody>
          <a:bodyPr/>
          <a:lstStyle/>
          <a:p>
            <a:fld id="{85E81D2E-233C-4EFE-AD2E-B95129591DB5}" type="slidenum">
              <a:rPr lang="es-EC" smtClean="0"/>
              <a:t>10</a:t>
            </a:fld>
            <a:endParaRPr lang="es-EC"/>
          </a:p>
        </p:txBody>
      </p:sp>
    </p:spTree>
    <p:extLst>
      <p:ext uri="{BB962C8B-B14F-4D97-AF65-F5344CB8AC3E}">
        <p14:creationId xmlns:p14="http://schemas.microsoft.com/office/powerpoint/2010/main" val="258457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E81D2E-233C-4EFE-AD2E-B95129591DB5}" type="slidenum">
              <a:rPr lang="es-EC" smtClean="0"/>
              <a:t>13</a:t>
            </a:fld>
            <a:endParaRPr lang="es-EC"/>
          </a:p>
        </p:txBody>
      </p:sp>
    </p:spTree>
    <p:extLst>
      <p:ext uri="{BB962C8B-B14F-4D97-AF65-F5344CB8AC3E}">
        <p14:creationId xmlns:p14="http://schemas.microsoft.com/office/powerpoint/2010/main" val="65042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C" dirty="0" smtClean="0"/>
              <a:t>Calidad de video, MPEG2-4</a:t>
            </a:r>
            <a:r>
              <a:rPr lang="es-EC" baseline="0" dirty="0" smtClean="0"/>
              <a:t> 8 bits por muestra</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C" dirty="0" smtClean="0"/>
              <a:t>Si se desea mayor calidad en la imagen se puede extraer mas información a partir del archivo comprimido para aumentar la resolución, y al momento de la transmisión de esta nueva imagen no sería necesario renviar toda la imagen, únicamente la información adicional</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1200" b="0" i="0" u="none" strike="noStrike" kern="1200" baseline="0" dirty="0" smtClean="0">
                <a:solidFill>
                  <a:schemeClr val="tx1"/>
                </a:solidFill>
                <a:latin typeface="+mn-lt"/>
                <a:ea typeface="+mn-ea"/>
                <a:cs typeface="+mn-cs"/>
              </a:rPr>
              <a:t>También admite la extracción selectiva de datos de imágenes de una región en particular, facilitando la visualización de áreas de interés con mejor calidad, reduciendo al mínimo la cantidad de datos necesarios a ser transmitidos a través de la red</a:t>
            </a:r>
            <a:endParaRPr lang="es-EC" dirty="0"/>
          </a:p>
        </p:txBody>
      </p:sp>
      <p:sp>
        <p:nvSpPr>
          <p:cNvPr id="4" name="3 Marcador de número de diapositiva"/>
          <p:cNvSpPr>
            <a:spLocks noGrp="1"/>
          </p:cNvSpPr>
          <p:nvPr>
            <p:ph type="sldNum" sz="quarter" idx="10"/>
          </p:nvPr>
        </p:nvSpPr>
        <p:spPr/>
        <p:txBody>
          <a:bodyPr/>
          <a:lstStyle/>
          <a:p>
            <a:fld id="{85E81D2E-233C-4EFE-AD2E-B95129591DB5}" type="slidenum">
              <a:rPr lang="es-EC" smtClean="0"/>
              <a:t>31</a:t>
            </a:fld>
            <a:endParaRPr lang="es-EC"/>
          </a:p>
        </p:txBody>
      </p:sp>
    </p:spTree>
    <p:extLst>
      <p:ext uri="{BB962C8B-B14F-4D97-AF65-F5344CB8AC3E}">
        <p14:creationId xmlns:p14="http://schemas.microsoft.com/office/powerpoint/2010/main" val="141834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5E81D2E-233C-4EFE-AD2E-B95129591DB5}" type="slidenum">
              <a:rPr lang="es-EC" smtClean="0"/>
              <a:t>32</a:t>
            </a:fld>
            <a:endParaRPr lang="es-EC"/>
          </a:p>
        </p:txBody>
      </p:sp>
    </p:spTree>
    <p:extLst>
      <p:ext uri="{BB962C8B-B14F-4D97-AF65-F5344CB8AC3E}">
        <p14:creationId xmlns:p14="http://schemas.microsoft.com/office/powerpoint/2010/main" val="406446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solidFill>
                  <a:srgbClr val="000000"/>
                </a:solidFill>
                <a:latin typeface="Times New Roman"/>
              </a:rPr>
              <a:t>1. MSE representa aproximadamente el 0,046% del valor obtenido por la DCT.</a:t>
            </a:r>
            <a:endParaRPr lang="es-EC" dirty="0"/>
          </a:p>
        </p:txBody>
      </p:sp>
      <p:sp>
        <p:nvSpPr>
          <p:cNvPr id="4" name="3 Marcador de número de diapositiva"/>
          <p:cNvSpPr>
            <a:spLocks noGrp="1"/>
          </p:cNvSpPr>
          <p:nvPr>
            <p:ph type="sldNum" sz="quarter" idx="10"/>
          </p:nvPr>
        </p:nvSpPr>
        <p:spPr/>
        <p:txBody>
          <a:bodyPr/>
          <a:lstStyle/>
          <a:p>
            <a:fld id="{85E81D2E-233C-4EFE-AD2E-B95129591DB5}" type="slidenum">
              <a:rPr lang="es-EC" smtClean="0"/>
              <a:t>33</a:t>
            </a:fld>
            <a:endParaRPr lang="es-EC"/>
          </a:p>
        </p:txBody>
      </p:sp>
    </p:spTree>
    <p:extLst>
      <p:ext uri="{BB962C8B-B14F-4D97-AF65-F5344CB8AC3E}">
        <p14:creationId xmlns:p14="http://schemas.microsoft.com/office/powerpoint/2010/main" val="819667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08CAD020-30D5-414B-84E3-A0CFA96518A7}" type="datetime1">
              <a:rPr lang="es-EC" smtClean="0"/>
              <a:t>27/03/2012</a:t>
            </a:fld>
            <a:endParaRPr lang="es-EC"/>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C"/>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BA6DADDD-EB97-410C-8C4B-95B179481C45}" type="slidenum">
              <a:rPr lang="es-EC" smtClean="0"/>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1C20259-4703-41D2-85AB-890BE687D9AF}" type="datetime1">
              <a:rPr lang="es-EC" smtClean="0"/>
              <a:t>27/03/2012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A6DADDD-EB97-410C-8C4B-95B179481C45}"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8680902E-2E96-4ED7-B00D-663306A7A08C}" type="datetime1">
              <a:rPr lang="es-EC" smtClean="0"/>
              <a:t>27/03/2012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A6DADDD-EB97-410C-8C4B-95B179481C45}"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BAF5442C-EA5D-4DC2-A6BD-25374BF990E8}" type="datetime1">
              <a:rPr lang="es-EC" smtClean="0"/>
              <a:t>27/03/2012</a:t>
            </a:fld>
            <a:endParaRPr lang="es-EC"/>
          </a:p>
        </p:txBody>
      </p:sp>
      <p:sp>
        <p:nvSpPr>
          <p:cNvPr id="9" name="8 Marcador de número de diapositiva"/>
          <p:cNvSpPr>
            <a:spLocks noGrp="1"/>
          </p:cNvSpPr>
          <p:nvPr>
            <p:ph type="sldNum" sz="quarter" idx="15"/>
          </p:nvPr>
        </p:nvSpPr>
        <p:spPr/>
        <p:txBody>
          <a:bodyPr rtlCol="0"/>
          <a:lstStyle/>
          <a:p>
            <a:fld id="{BA6DADDD-EB97-410C-8C4B-95B179481C45}" type="slidenum">
              <a:rPr lang="es-EC" smtClean="0"/>
              <a:t>‹Nº›</a:t>
            </a:fld>
            <a:endParaRPr lang="es-EC"/>
          </a:p>
        </p:txBody>
      </p:sp>
      <p:sp>
        <p:nvSpPr>
          <p:cNvPr id="10" name="9 Marcador de pie de página"/>
          <p:cNvSpPr>
            <a:spLocks noGrp="1"/>
          </p:cNvSpPr>
          <p:nvPr>
            <p:ph type="ftr" sz="quarter" idx="16"/>
          </p:nvPr>
        </p:nvSpPr>
        <p:spPr/>
        <p:txBody>
          <a:bodyPr rtlCol="0"/>
          <a:lstStyle/>
          <a:p>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5EF54B5B-450B-47BB-B0F0-4A5AD45AF9DF}" type="datetime1">
              <a:rPr lang="es-EC" smtClean="0"/>
              <a:t>27/03/2012</a:t>
            </a:fld>
            <a:endParaRPr lang="es-EC"/>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C"/>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BA6DADDD-EB97-410C-8C4B-95B179481C45}"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730147ED-5843-43E4-8703-F6379923EA77}" type="datetime1">
              <a:rPr lang="es-EC" smtClean="0"/>
              <a:t>27/03/2012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BA6DADDD-EB97-410C-8C4B-95B179481C45}" type="slidenum">
              <a:rPr lang="es-EC" smtClean="0"/>
              <a:t>‹Nº›</a:t>
            </a:fld>
            <a:endParaRPr lang="es-EC"/>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B60FB004-3AF5-4294-9F24-8B919203B8D6}" type="datetime1">
              <a:rPr lang="es-EC" smtClean="0"/>
              <a:t>27/03/2012</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BA6DADDD-EB97-410C-8C4B-95B179481C45}" type="slidenum">
              <a:rPr lang="es-EC" smtClean="0"/>
              <a:t>‹Nº›</a:t>
            </a:fld>
            <a:endParaRPr lang="es-EC"/>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3122DBE2-FD27-44DE-BF0A-1542B1623112}" type="datetime1">
              <a:rPr lang="es-EC" smtClean="0"/>
              <a:t>27/03/2012</a:t>
            </a:fld>
            <a:endParaRPr lang="es-EC"/>
          </a:p>
        </p:txBody>
      </p:sp>
      <p:sp>
        <p:nvSpPr>
          <p:cNvPr id="7" name="6 Marcador de número de diapositiva"/>
          <p:cNvSpPr>
            <a:spLocks noGrp="1"/>
          </p:cNvSpPr>
          <p:nvPr>
            <p:ph type="sldNum" sz="quarter" idx="11"/>
          </p:nvPr>
        </p:nvSpPr>
        <p:spPr/>
        <p:txBody>
          <a:bodyPr rtlCol="0"/>
          <a:lstStyle/>
          <a:p>
            <a:fld id="{BA6DADDD-EB97-410C-8C4B-95B179481C45}" type="slidenum">
              <a:rPr lang="es-EC" smtClean="0"/>
              <a:t>‹Nº›</a:t>
            </a:fld>
            <a:endParaRPr lang="es-EC"/>
          </a:p>
        </p:txBody>
      </p:sp>
      <p:sp>
        <p:nvSpPr>
          <p:cNvPr id="8" name="7 Marcador de pie de página"/>
          <p:cNvSpPr>
            <a:spLocks noGrp="1"/>
          </p:cNvSpPr>
          <p:nvPr>
            <p:ph type="ftr" sz="quarter" idx="12"/>
          </p:nvPr>
        </p:nvSpPr>
        <p:spPr/>
        <p:txBody>
          <a:bodyPr rtlCol="0"/>
          <a:lstStyle/>
          <a:p>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F887F36-2E1E-417E-9C43-0008C8747BA0}" type="datetime1">
              <a:rPr lang="es-EC" smtClean="0"/>
              <a:t>27/03/2012</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BA6DADDD-EB97-410C-8C4B-95B179481C45}"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E42ADB1E-156B-45F2-9281-7190EF97FAB9}" type="datetime1">
              <a:rPr lang="es-EC" smtClean="0"/>
              <a:t>27/03/2012</a:t>
            </a:fld>
            <a:endParaRPr lang="es-EC"/>
          </a:p>
        </p:txBody>
      </p:sp>
      <p:sp>
        <p:nvSpPr>
          <p:cNvPr id="22" name="21 Marcador de número de diapositiva"/>
          <p:cNvSpPr>
            <a:spLocks noGrp="1"/>
          </p:cNvSpPr>
          <p:nvPr>
            <p:ph type="sldNum" sz="quarter" idx="15"/>
          </p:nvPr>
        </p:nvSpPr>
        <p:spPr/>
        <p:txBody>
          <a:bodyPr rtlCol="0"/>
          <a:lstStyle/>
          <a:p>
            <a:fld id="{BA6DADDD-EB97-410C-8C4B-95B179481C45}" type="slidenum">
              <a:rPr lang="es-EC" smtClean="0"/>
              <a:t>‹Nº›</a:t>
            </a:fld>
            <a:endParaRPr lang="es-EC"/>
          </a:p>
        </p:txBody>
      </p:sp>
      <p:sp>
        <p:nvSpPr>
          <p:cNvPr id="23" name="22 Marcador de pie de página"/>
          <p:cNvSpPr>
            <a:spLocks noGrp="1"/>
          </p:cNvSpPr>
          <p:nvPr>
            <p:ph type="ftr" sz="quarter" idx="16"/>
          </p:nvPr>
        </p:nvSpPr>
        <p:spPr/>
        <p:txBody>
          <a:bodyPr rtlCol="0"/>
          <a:lstStyle/>
          <a:p>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597FBD3C-1072-4EB1-813A-24819BAB1AFF}" type="datetime1">
              <a:rPr lang="es-EC" smtClean="0"/>
              <a:t>27/03/2012</a:t>
            </a:fld>
            <a:endParaRPr lang="es-EC"/>
          </a:p>
        </p:txBody>
      </p:sp>
      <p:sp>
        <p:nvSpPr>
          <p:cNvPr id="18" name="17 Marcador de número de diapositiva"/>
          <p:cNvSpPr>
            <a:spLocks noGrp="1"/>
          </p:cNvSpPr>
          <p:nvPr>
            <p:ph type="sldNum" sz="quarter" idx="11"/>
          </p:nvPr>
        </p:nvSpPr>
        <p:spPr/>
        <p:txBody>
          <a:bodyPr rtlCol="0"/>
          <a:lstStyle/>
          <a:p>
            <a:fld id="{BA6DADDD-EB97-410C-8C4B-95B179481C45}" type="slidenum">
              <a:rPr lang="es-EC" smtClean="0"/>
              <a:t>‹Nº›</a:t>
            </a:fld>
            <a:endParaRPr lang="es-EC"/>
          </a:p>
        </p:txBody>
      </p:sp>
      <p:sp>
        <p:nvSpPr>
          <p:cNvPr id="21" name="20 Marcador de pie de página"/>
          <p:cNvSpPr>
            <a:spLocks noGrp="1"/>
          </p:cNvSpPr>
          <p:nvPr>
            <p:ph type="ftr" sz="quarter" idx="12"/>
          </p:nvPr>
        </p:nvSpPr>
        <p:spPr/>
        <p:txBody>
          <a:bodyPr rtlCol="0"/>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02922863-4CB6-41CC-B39E-EE4B22CAEECB}" type="datetime1">
              <a:rPr lang="es-EC" smtClean="0"/>
              <a:t>27/03/2012</a:t>
            </a:fld>
            <a:endParaRPr lang="es-EC"/>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C"/>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A6DADDD-EB97-410C-8C4B-95B179481C45}"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059832" y="5517232"/>
            <a:ext cx="4608512" cy="504056"/>
          </a:xfrm>
        </p:spPr>
        <p:txBody>
          <a:bodyPr>
            <a:normAutofit/>
          </a:bodyPr>
          <a:lstStyle/>
          <a:p>
            <a:pPr algn="ctr"/>
            <a:r>
              <a:rPr lang="es-EC" dirty="0" smtClean="0"/>
              <a:t>Lorena</a:t>
            </a:r>
            <a:r>
              <a:rPr lang="es-EC" dirty="0"/>
              <a:t> Paola </a:t>
            </a:r>
            <a:r>
              <a:rPr lang="es-EC" dirty="0" smtClean="0"/>
              <a:t>Pazmiño Altamirano</a:t>
            </a:r>
          </a:p>
          <a:p>
            <a:pPr algn="ctr"/>
            <a:endParaRPr lang="es-EC" dirty="0" smtClean="0"/>
          </a:p>
          <a:p>
            <a:pPr algn="ctr"/>
            <a:endParaRPr lang="es-EC" dirty="0" smtClean="0"/>
          </a:p>
        </p:txBody>
      </p:sp>
      <p:sp>
        <p:nvSpPr>
          <p:cNvPr id="5" name="4 Título"/>
          <p:cNvSpPr>
            <a:spLocks noGrp="1"/>
          </p:cNvSpPr>
          <p:nvPr>
            <p:ph type="ctrTitle"/>
          </p:nvPr>
        </p:nvSpPr>
        <p:spPr>
          <a:xfrm>
            <a:off x="1907704" y="2636912"/>
            <a:ext cx="6768752" cy="2376264"/>
          </a:xfrm>
        </p:spPr>
        <p:txBody>
          <a:bodyPr>
            <a:normAutofit fontScale="90000"/>
          </a:bodyPr>
          <a:lstStyle/>
          <a:p>
            <a:pPr algn="ctr"/>
            <a:r>
              <a:rPr lang="es-EC" sz="3100" dirty="0" smtClean="0">
                <a:effectLst>
                  <a:outerShdw blurRad="38100" dist="38100" dir="2700000" algn="tl">
                    <a:srgbClr val="000000">
                      <a:alpha val="43137"/>
                    </a:srgbClr>
                  </a:outerShdw>
                </a:effectLst>
              </a:rPr>
              <a:t>Aplicación De La Transformada Wavelet En Dos Dimensiones  Para El Análisis Y Compresión De Imágenes</a:t>
            </a:r>
            <a:r>
              <a:rPr lang="es-EC" sz="3200" dirty="0"/>
              <a:t/>
            </a:r>
            <a:br>
              <a:rPr lang="es-EC" sz="3200" dirty="0"/>
            </a:br>
            <a:endParaRPr lang="es-EC" dirty="0"/>
          </a:p>
        </p:txBody>
      </p:sp>
      <p:sp>
        <p:nvSpPr>
          <p:cNvPr id="10" name="9 Rectángulo"/>
          <p:cNvSpPr/>
          <p:nvPr/>
        </p:nvSpPr>
        <p:spPr>
          <a:xfrm>
            <a:off x="1763688" y="620688"/>
            <a:ext cx="6976864" cy="461665"/>
          </a:xfrm>
          <a:prstGeom prst="rect">
            <a:avLst/>
          </a:prstGeom>
        </p:spPr>
        <p:txBody>
          <a:bodyPr wrap="square">
            <a:spAutoFit/>
          </a:bodyPr>
          <a:lstStyle/>
          <a:p>
            <a:pPr algn="ctr">
              <a:defRPr/>
            </a:pPr>
            <a:r>
              <a:rPr lang="es-ES_tradnl" sz="2400" b="1" dirty="0">
                <a:solidFill>
                  <a:schemeClr val="tx2"/>
                </a:solidFill>
              </a:rPr>
              <a:t>ESCUELA POLITÉCNICA DEL EJÉRCITO</a:t>
            </a:r>
            <a:endParaRPr lang="es-ES" sz="2400" b="1" dirty="0">
              <a:solidFill>
                <a:schemeClr val="tx2"/>
              </a:solidFill>
            </a:endParaRPr>
          </a:p>
        </p:txBody>
      </p:sp>
      <p:sp>
        <p:nvSpPr>
          <p:cNvPr id="11" name="10 Rectángulo"/>
          <p:cNvSpPr/>
          <p:nvPr/>
        </p:nvSpPr>
        <p:spPr>
          <a:xfrm>
            <a:off x="2862064" y="1496978"/>
            <a:ext cx="4572000" cy="707886"/>
          </a:xfrm>
          <a:prstGeom prst="rect">
            <a:avLst/>
          </a:prstGeom>
        </p:spPr>
        <p:txBody>
          <a:bodyPr>
            <a:spAutoFit/>
          </a:bodyPr>
          <a:lstStyle/>
          <a:p>
            <a:pPr algn="ctr">
              <a:defRPr/>
            </a:pPr>
            <a:r>
              <a:rPr lang="es-ES_tradnl" sz="2000" b="1" dirty="0">
                <a:solidFill>
                  <a:schemeClr val="tx2"/>
                </a:solidFill>
              </a:rPr>
              <a:t>DEPARTAMENTO DE ELÉCTRICA Y ELECTRÓNICA</a:t>
            </a:r>
            <a:endParaRPr lang="es-ES" sz="2000" b="1" dirty="0">
              <a:solidFill>
                <a:schemeClr val="tx2"/>
              </a:solidFill>
            </a:endParaRPr>
          </a:p>
        </p:txBody>
      </p:sp>
      <p:sp>
        <p:nvSpPr>
          <p:cNvPr id="13" name="12 Rectángulo"/>
          <p:cNvSpPr/>
          <p:nvPr/>
        </p:nvSpPr>
        <p:spPr>
          <a:xfrm>
            <a:off x="5016883" y="6093296"/>
            <a:ext cx="716863" cy="369332"/>
          </a:xfrm>
          <a:prstGeom prst="rect">
            <a:avLst/>
          </a:prstGeom>
        </p:spPr>
        <p:txBody>
          <a:bodyPr wrap="none">
            <a:spAutoFit/>
          </a:bodyPr>
          <a:lstStyle/>
          <a:p>
            <a:pPr algn="ctr"/>
            <a:r>
              <a:rPr lang="es-EC" b="1" dirty="0">
                <a:solidFill>
                  <a:schemeClr val="tx2"/>
                </a:solidFill>
              </a:rPr>
              <a:t>2012</a:t>
            </a:r>
          </a:p>
        </p:txBody>
      </p:sp>
    </p:spTree>
    <p:extLst>
      <p:ext uri="{BB962C8B-B14F-4D97-AF65-F5344CB8AC3E}">
        <p14:creationId xmlns:p14="http://schemas.microsoft.com/office/powerpoint/2010/main" val="4232682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7794"/>
            <a:ext cx="7467600" cy="580926"/>
          </a:xfrm>
        </p:spPr>
        <p:txBody>
          <a:bodyPr>
            <a:normAutofit/>
          </a:bodyPr>
          <a:lstStyle/>
          <a:p>
            <a:r>
              <a:rPr lang="es-EC" dirty="0" smtClean="0"/>
              <a:t>Filtros Multiniveles</a:t>
            </a:r>
            <a:endParaRPr lang="es-EC"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996952"/>
            <a:ext cx="276055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043608" y="1414517"/>
            <a:ext cx="2520280" cy="646331"/>
          </a:xfrm>
          <a:prstGeom prst="rect">
            <a:avLst/>
          </a:prstGeom>
          <a:ln>
            <a:solidFill>
              <a:schemeClr val="accent2">
                <a:lumMod val="75000"/>
              </a:schemeClr>
            </a:solidFill>
          </a:ln>
        </p:spPr>
        <p:txBody>
          <a:bodyPr wrap="square">
            <a:spAutoFit/>
          </a:bodyPr>
          <a:lstStyle/>
          <a:p>
            <a:pPr algn="just"/>
            <a:r>
              <a:rPr lang="es-EC" dirty="0" smtClean="0"/>
              <a:t>Para alcanzar </a:t>
            </a:r>
            <a:r>
              <a:rPr lang="es-EC" dirty="0"/>
              <a:t>el nivel de precisión </a:t>
            </a:r>
            <a:r>
              <a:rPr lang="es-EC" dirty="0" smtClean="0"/>
              <a:t>deseado </a:t>
            </a:r>
            <a:endParaRPr lang="es-EC" dirty="0"/>
          </a:p>
        </p:txBody>
      </p:sp>
      <p:sp>
        <p:nvSpPr>
          <p:cNvPr id="5" name="4 Rectángulo"/>
          <p:cNvSpPr/>
          <p:nvPr/>
        </p:nvSpPr>
        <p:spPr>
          <a:xfrm>
            <a:off x="401668" y="5795972"/>
            <a:ext cx="3738284" cy="369332"/>
          </a:xfrm>
          <a:prstGeom prst="rect">
            <a:avLst/>
          </a:prstGeom>
          <a:ln>
            <a:solidFill>
              <a:schemeClr val="accent2">
                <a:lumMod val="75000"/>
              </a:schemeClr>
            </a:solidFill>
          </a:ln>
        </p:spPr>
        <p:txBody>
          <a:bodyPr wrap="square">
            <a:spAutoFit/>
          </a:bodyPr>
          <a:lstStyle/>
          <a:p>
            <a:r>
              <a:rPr lang="es-EC" i="1" dirty="0" smtClean="0"/>
              <a:t>Árbol </a:t>
            </a:r>
            <a:r>
              <a:rPr lang="es-EC" i="1" dirty="0"/>
              <a:t>de Descomposición Wavelet </a:t>
            </a:r>
            <a:endParaRPr lang="es-EC" dirty="0"/>
          </a:p>
        </p:txBody>
      </p:sp>
      <p:grpSp>
        <p:nvGrpSpPr>
          <p:cNvPr id="7" name="6 Grupo"/>
          <p:cNvGrpSpPr/>
          <p:nvPr/>
        </p:nvGrpSpPr>
        <p:grpSpPr>
          <a:xfrm>
            <a:off x="2135409" y="2276872"/>
            <a:ext cx="410100" cy="549355"/>
            <a:chOff x="5647519" y="1889203"/>
            <a:chExt cx="679876" cy="581184"/>
          </a:xfrm>
        </p:grpSpPr>
        <p:sp>
          <p:nvSpPr>
            <p:cNvPr id="8" name="7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9"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10" name="9 Grupo"/>
          <p:cNvGrpSpPr/>
          <p:nvPr/>
        </p:nvGrpSpPr>
        <p:grpSpPr>
          <a:xfrm>
            <a:off x="2098698" y="5157192"/>
            <a:ext cx="410100" cy="549355"/>
            <a:chOff x="5647519" y="1889203"/>
            <a:chExt cx="679876" cy="581184"/>
          </a:xfrm>
        </p:grpSpPr>
        <p:sp>
          <p:nvSpPr>
            <p:cNvPr id="11" name="10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12"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511" y="2492896"/>
            <a:ext cx="4835945" cy="286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Rectángulo"/>
          <p:cNvSpPr/>
          <p:nvPr/>
        </p:nvSpPr>
        <p:spPr>
          <a:xfrm>
            <a:off x="4716016" y="1281534"/>
            <a:ext cx="3809986" cy="923330"/>
          </a:xfrm>
          <a:prstGeom prst="rect">
            <a:avLst/>
          </a:prstGeom>
          <a:ln>
            <a:solidFill>
              <a:schemeClr val="accent2">
                <a:lumMod val="75000"/>
              </a:schemeClr>
            </a:solidFill>
          </a:ln>
        </p:spPr>
        <p:txBody>
          <a:bodyPr wrap="square">
            <a:spAutoFit/>
          </a:bodyPr>
          <a:lstStyle/>
          <a:p>
            <a:pPr algn="just"/>
            <a:r>
              <a:rPr lang="es-EC" dirty="0" smtClean="0"/>
              <a:t>Para este caso el número de niveles </a:t>
            </a:r>
            <a:r>
              <a:rPr lang="es-EC" i="1" dirty="0" smtClean="0"/>
              <a:t>wavelet</a:t>
            </a:r>
            <a:r>
              <a:rPr lang="es-EC" dirty="0" smtClean="0"/>
              <a:t> que posea cada imagen dependerá de su tamaño:</a:t>
            </a:r>
            <a:endParaRPr lang="es-EC" dirty="0"/>
          </a:p>
        </p:txBody>
      </p:sp>
      <mc:AlternateContent xmlns:mc="http://schemas.openxmlformats.org/markup-compatibility/2006" xmlns:a14="http://schemas.microsoft.com/office/drawing/2010/main">
        <mc:Choice Requires="a14">
          <p:sp>
            <p:nvSpPr>
              <p:cNvPr id="20" name="19 CuadroTexto"/>
              <p:cNvSpPr txBox="1"/>
              <p:nvPr/>
            </p:nvSpPr>
            <p:spPr>
              <a:xfrm>
                <a:off x="5103733" y="5795972"/>
                <a:ext cx="2708627" cy="369332"/>
              </a:xfrm>
              <a:prstGeom prst="rect">
                <a:avLst/>
              </a:prstGeom>
              <a:noFill/>
            </p:spPr>
            <p:txBody>
              <a:bodyPr wrap="none" rtlCol="0">
                <a:spAutoFit/>
              </a:bodyPr>
              <a:lstStyle/>
              <a:p>
                <a:r>
                  <a:rPr lang="en-US" dirty="0" smtClean="0">
                    <a:sym typeface="Wingdings" pitchFamily="2" charset="2"/>
                  </a:rPr>
                  <a:t> </a:t>
                </a:r>
                <a14:m>
                  <m:oMath xmlns:m="http://schemas.openxmlformats.org/officeDocument/2006/math">
                    <m:r>
                      <a:rPr lang="es-EC" i="1">
                        <a:latin typeface="Cambria Math"/>
                      </a:rPr>
                      <m:t>𝑁</m:t>
                    </m:r>
                    <m:r>
                      <a:rPr lang="es-EC" i="1">
                        <a:latin typeface="Cambria Math"/>
                      </a:rPr>
                      <m:t> </m:t>
                    </m:r>
                  </m:oMath>
                </a14:m>
                <a:r>
                  <a:rPr lang="es-EC" dirty="0" smtClean="0"/>
                  <a:t> número de niveles</a:t>
                </a:r>
                <a:endParaRPr lang="es-EC" dirty="0"/>
              </a:p>
            </p:txBody>
          </p:sp>
        </mc:Choice>
        <mc:Fallback xmlns="">
          <p:sp>
            <p:nvSpPr>
              <p:cNvPr id="20" name="19 CuadroTexto"/>
              <p:cNvSpPr txBox="1">
                <a:spLocks noRot="1" noChangeAspect="1" noMove="1" noResize="1" noEditPoints="1" noAdjustHandles="1" noChangeArrowheads="1" noChangeShapeType="1" noTextEdit="1"/>
              </p:cNvSpPr>
              <p:nvPr/>
            </p:nvSpPr>
            <p:spPr>
              <a:xfrm>
                <a:off x="5103733" y="5795972"/>
                <a:ext cx="2708627" cy="369332"/>
              </a:xfrm>
              <a:prstGeom prst="rect">
                <a:avLst/>
              </a:prstGeom>
              <a:blipFill rotWithShape="1">
                <a:blip r:embed="rId5"/>
                <a:stretch>
                  <a:fillRect l="-1798" t="-8333" r="-1348" b="-28333"/>
                </a:stretch>
              </a:blipFill>
            </p:spPr>
            <p:txBody>
              <a:bodyPr/>
              <a:lstStyle/>
              <a:p>
                <a:r>
                  <a:rPr lang="es-EC">
                    <a:noFill/>
                  </a:rPr>
                  <a:t> </a:t>
                </a:r>
              </a:p>
            </p:txBody>
          </p:sp>
        </mc:Fallback>
      </mc:AlternateContent>
      <p:grpSp>
        <p:nvGrpSpPr>
          <p:cNvPr id="13" name="12 Grupo"/>
          <p:cNvGrpSpPr/>
          <p:nvPr/>
        </p:nvGrpSpPr>
        <p:grpSpPr>
          <a:xfrm>
            <a:off x="3491880" y="3573016"/>
            <a:ext cx="581184" cy="339938"/>
            <a:chOff x="3761411" y="485587"/>
            <a:chExt cx="581184" cy="679876"/>
          </a:xfrm>
        </p:grpSpPr>
        <p:sp>
          <p:nvSpPr>
            <p:cNvPr id="14" name="13 Flecha derecha"/>
            <p:cNvSpPr/>
            <p:nvPr/>
          </p:nvSpPr>
          <p:spPr>
            <a:xfrm>
              <a:off x="3761411" y="48558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5" name="Flecha derecha 6"/>
            <p:cNvSpPr/>
            <p:nvPr/>
          </p:nvSpPr>
          <p:spPr>
            <a:xfrm>
              <a:off x="3761411" y="621562"/>
              <a:ext cx="406829" cy="407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5879554"/>
            <a:ext cx="37147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número de diapositiva"/>
          <p:cNvSpPr>
            <a:spLocks noGrp="1"/>
          </p:cNvSpPr>
          <p:nvPr>
            <p:ph type="sldNum" sz="quarter" idx="15"/>
          </p:nvPr>
        </p:nvSpPr>
        <p:spPr/>
        <p:txBody>
          <a:bodyPr/>
          <a:lstStyle/>
          <a:p>
            <a:fld id="{BA6DADDD-EB97-410C-8C4B-95B179481C45}" type="slidenum">
              <a:rPr lang="es-EC" smtClean="0"/>
              <a:t>10</a:t>
            </a:fld>
            <a:endParaRPr lang="es-EC"/>
          </a:p>
        </p:txBody>
      </p:sp>
    </p:spTree>
    <p:extLst>
      <p:ext uri="{BB962C8B-B14F-4D97-AF65-F5344CB8AC3E}">
        <p14:creationId xmlns:p14="http://schemas.microsoft.com/office/powerpoint/2010/main" val="8895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249"/>
                                          </p:stCondLst>
                                        </p:cTn>
                                        <p:tgtEl>
                                          <p:spTgt spid="7"/>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500"/>
                                  </p:stCondLst>
                                  <p:childTnLst>
                                    <p:set>
                                      <p:cBhvr>
                                        <p:cTn id="9" dur="1" fill="hold">
                                          <p:stCondLst>
                                            <p:cond delay="249"/>
                                          </p:stCondLst>
                                        </p:cTn>
                                        <p:tgtEl>
                                          <p:spTgt spid="10"/>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24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7467600" cy="652934"/>
          </a:xfrm>
        </p:spPr>
        <p:txBody>
          <a:bodyPr/>
          <a:lstStyle/>
          <a:p>
            <a:r>
              <a:rPr lang="es-EC" dirty="0" smtClean="0"/>
              <a:t>Transformada</a:t>
            </a:r>
            <a:r>
              <a:rPr lang="en-US" i="1" dirty="0" smtClean="0"/>
              <a:t> Wavelet Packet </a:t>
            </a:r>
            <a:r>
              <a:rPr lang="en-US" dirty="0" smtClean="0"/>
              <a:t>WPT</a:t>
            </a:r>
            <a:endParaRPr lang="es-EC" dirty="0"/>
          </a:p>
        </p:txBody>
      </p:sp>
      <p:sp>
        <p:nvSpPr>
          <p:cNvPr id="4" name="3 Rectángulo"/>
          <p:cNvSpPr/>
          <p:nvPr/>
        </p:nvSpPr>
        <p:spPr>
          <a:xfrm>
            <a:off x="1691680" y="1425550"/>
            <a:ext cx="5472608" cy="923330"/>
          </a:xfrm>
          <a:prstGeom prst="rect">
            <a:avLst/>
          </a:prstGeom>
          <a:ln>
            <a:solidFill>
              <a:schemeClr val="accent2">
                <a:lumMod val="75000"/>
              </a:schemeClr>
            </a:solidFill>
          </a:ln>
        </p:spPr>
        <p:txBody>
          <a:bodyPr wrap="square">
            <a:spAutoFit/>
          </a:bodyPr>
          <a:lstStyle/>
          <a:p>
            <a:pPr algn="just"/>
            <a:r>
              <a:rPr lang="es-EC" dirty="0"/>
              <a:t>E</a:t>
            </a:r>
            <a:r>
              <a:rPr lang="es-EC" dirty="0" smtClean="0"/>
              <a:t>s </a:t>
            </a:r>
            <a:r>
              <a:rPr lang="es-EC" dirty="0"/>
              <a:t>una generalización de la descomposición </a:t>
            </a:r>
            <a:r>
              <a:rPr lang="es-EC" i="1" dirty="0"/>
              <a:t>Wavelet </a:t>
            </a:r>
            <a:r>
              <a:rPr lang="es-EC" dirty="0"/>
              <a:t>que ofrece </a:t>
            </a:r>
            <a:r>
              <a:rPr lang="es-EC" dirty="0" smtClean="0"/>
              <a:t>más </a:t>
            </a:r>
            <a:r>
              <a:rPr lang="es-EC" dirty="0"/>
              <a:t>posibilidades para el análisis de </a:t>
            </a:r>
            <a:r>
              <a:rPr lang="es-EC" dirty="0" smtClean="0"/>
              <a:t>señales. </a:t>
            </a:r>
            <a:endParaRPr lang="es-EC"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068960"/>
            <a:ext cx="5796373" cy="183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827584" y="5614766"/>
            <a:ext cx="7128792" cy="369332"/>
          </a:xfrm>
          <a:prstGeom prst="rect">
            <a:avLst/>
          </a:prstGeom>
          <a:ln>
            <a:solidFill>
              <a:schemeClr val="accent2">
                <a:lumMod val="75000"/>
              </a:schemeClr>
            </a:solidFill>
          </a:ln>
        </p:spPr>
        <p:txBody>
          <a:bodyPr wrap="square">
            <a:spAutoFit/>
          </a:bodyPr>
          <a:lstStyle/>
          <a:p>
            <a:r>
              <a:rPr lang="es-EC" dirty="0" smtClean="0"/>
              <a:t>Esto produce más de           formas </a:t>
            </a:r>
            <a:r>
              <a:rPr lang="es-EC" dirty="0"/>
              <a:t>diferentes de codificar la señal </a:t>
            </a:r>
          </a:p>
        </p:txBody>
      </p:sp>
      <p:grpSp>
        <p:nvGrpSpPr>
          <p:cNvPr id="7" name="6 Grupo"/>
          <p:cNvGrpSpPr/>
          <p:nvPr/>
        </p:nvGrpSpPr>
        <p:grpSpPr>
          <a:xfrm>
            <a:off x="4067944" y="2492896"/>
            <a:ext cx="288032" cy="384549"/>
            <a:chOff x="5647519" y="1889203"/>
            <a:chExt cx="679876" cy="581184"/>
          </a:xfrm>
        </p:grpSpPr>
        <p:sp>
          <p:nvSpPr>
            <p:cNvPr id="8" name="7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9"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10" name="9 Grupo"/>
          <p:cNvGrpSpPr/>
          <p:nvPr/>
        </p:nvGrpSpPr>
        <p:grpSpPr>
          <a:xfrm>
            <a:off x="4067944" y="5157192"/>
            <a:ext cx="288032" cy="384549"/>
            <a:chOff x="5647519" y="1889203"/>
            <a:chExt cx="679876" cy="581184"/>
          </a:xfrm>
        </p:grpSpPr>
        <p:sp>
          <p:nvSpPr>
            <p:cNvPr id="11" name="10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12"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5666598"/>
            <a:ext cx="6223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número de diapositiva"/>
          <p:cNvSpPr>
            <a:spLocks noGrp="1"/>
          </p:cNvSpPr>
          <p:nvPr>
            <p:ph type="sldNum" sz="quarter" idx="15"/>
          </p:nvPr>
        </p:nvSpPr>
        <p:spPr/>
        <p:txBody>
          <a:bodyPr/>
          <a:lstStyle/>
          <a:p>
            <a:fld id="{BA6DADDD-EB97-410C-8C4B-95B179481C45}" type="slidenum">
              <a:rPr lang="es-EC" smtClean="0"/>
              <a:t>11</a:t>
            </a:fld>
            <a:endParaRPr lang="es-EC"/>
          </a:p>
        </p:txBody>
      </p:sp>
    </p:spTree>
    <p:extLst>
      <p:ext uri="{BB962C8B-B14F-4D97-AF65-F5344CB8AC3E}">
        <p14:creationId xmlns:p14="http://schemas.microsoft.com/office/powerpoint/2010/main" val="38637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249"/>
                                          </p:stCondLst>
                                        </p:cTn>
                                        <p:tgtEl>
                                          <p:spTgt spid="7"/>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500"/>
                                  </p:stCondLst>
                                  <p:childTnLst>
                                    <p:set>
                                      <p:cBhvr>
                                        <p:cTn id="9" dur="1" fill="hold">
                                          <p:stCondLst>
                                            <p:cond delay="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p:txBody>
          <a:bodyPr/>
          <a:lstStyle/>
          <a:p>
            <a:endParaRPr lang="es-EC" dirty="0"/>
          </a:p>
          <a:p>
            <a:endParaRPr lang="es-EC" i="1" dirty="0"/>
          </a:p>
          <a:p>
            <a:endParaRPr lang="es-EC" dirty="0"/>
          </a:p>
          <a:p>
            <a:endParaRPr lang="es-EC" dirty="0"/>
          </a:p>
          <a:p>
            <a:endParaRPr lang="es-EC" dirty="0"/>
          </a:p>
        </p:txBody>
      </p:sp>
      <p:sp>
        <p:nvSpPr>
          <p:cNvPr id="4" name="1 Título"/>
          <p:cNvSpPr>
            <a:spLocks noGrp="1"/>
          </p:cNvSpPr>
          <p:nvPr>
            <p:ph type="title"/>
          </p:nvPr>
        </p:nvSpPr>
        <p:spPr>
          <a:xfrm>
            <a:off x="395536" y="404664"/>
            <a:ext cx="7467600" cy="652934"/>
          </a:xfrm>
        </p:spPr>
        <p:txBody>
          <a:bodyPr/>
          <a:lstStyle/>
          <a:p>
            <a:r>
              <a:rPr lang="es-EC" dirty="0" smtClean="0"/>
              <a:t>Materiales y Métodos</a:t>
            </a:r>
            <a:endParaRPr lang="es-EC" dirty="0"/>
          </a:p>
        </p:txBody>
      </p:sp>
      <p:grpSp>
        <p:nvGrpSpPr>
          <p:cNvPr id="6" name="5 Grupo"/>
          <p:cNvGrpSpPr/>
          <p:nvPr/>
        </p:nvGrpSpPr>
        <p:grpSpPr>
          <a:xfrm>
            <a:off x="1205866" y="1559016"/>
            <a:ext cx="1771649" cy="1062989"/>
            <a:chOff x="306273" y="1111"/>
            <a:chExt cx="1771649" cy="1062989"/>
          </a:xfrm>
        </p:grpSpPr>
        <p:sp>
          <p:nvSpPr>
            <p:cNvPr id="40" name="39 Rectángulo redondeado"/>
            <p:cNvSpPr/>
            <p:nvPr/>
          </p:nvSpPr>
          <p:spPr>
            <a:xfrm>
              <a:off x="306273" y="1111"/>
              <a:ext cx="1771649" cy="106298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1" name="40 Rectángulo"/>
            <p:cNvSpPr/>
            <p:nvPr/>
          </p:nvSpPr>
          <p:spPr>
            <a:xfrm>
              <a:off x="337407" y="32245"/>
              <a:ext cx="1709381" cy="1000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smtClean="0"/>
                <a:t>A través del Software MATLAB</a:t>
              </a:r>
              <a:endParaRPr lang="es-EC" sz="1400" kern="1200" dirty="0" smtClean="0"/>
            </a:p>
          </p:txBody>
        </p:sp>
      </p:grpSp>
      <p:grpSp>
        <p:nvGrpSpPr>
          <p:cNvPr id="7" name="6 Grupo"/>
          <p:cNvGrpSpPr/>
          <p:nvPr/>
        </p:nvGrpSpPr>
        <p:grpSpPr>
          <a:xfrm>
            <a:off x="3133421" y="1870826"/>
            <a:ext cx="375589" cy="439369"/>
            <a:chOff x="2233828" y="312921"/>
            <a:chExt cx="375589" cy="439369"/>
          </a:xfrm>
        </p:grpSpPr>
        <p:sp>
          <p:nvSpPr>
            <p:cNvPr id="38" name="37 Flecha derecha"/>
            <p:cNvSpPr/>
            <p:nvPr/>
          </p:nvSpPr>
          <p:spPr>
            <a:xfrm>
              <a:off x="2233828" y="312921"/>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9" name="Flecha derecha 6"/>
            <p:cNvSpPr/>
            <p:nvPr/>
          </p:nvSpPr>
          <p:spPr>
            <a:xfrm>
              <a:off x="2233828" y="400795"/>
              <a:ext cx="262912" cy="263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8" name="7 Grupo"/>
          <p:cNvGrpSpPr/>
          <p:nvPr/>
        </p:nvGrpSpPr>
        <p:grpSpPr>
          <a:xfrm>
            <a:off x="3686176" y="1559016"/>
            <a:ext cx="1771649" cy="1062989"/>
            <a:chOff x="2786583" y="1111"/>
            <a:chExt cx="1771649" cy="1062989"/>
          </a:xfrm>
        </p:grpSpPr>
        <p:sp>
          <p:nvSpPr>
            <p:cNvPr id="36" name="35 Rectángulo redondeado"/>
            <p:cNvSpPr/>
            <p:nvPr/>
          </p:nvSpPr>
          <p:spPr>
            <a:xfrm>
              <a:off x="2786583" y="1111"/>
              <a:ext cx="1771649" cy="1062989"/>
            </a:xfrm>
            <a:prstGeom prst="roundRect">
              <a:avLst>
                <a:gd name="adj" fmla="val 10000"/>
              </a:avLst>
            </a:prstGeom>
          </p:spPr>
          <p:style>
            <a:lnRef idx="0">
              <a:schemeClr val="lt1">
                <a:hueOff val="0"/>
                <a:satOff val="0"/>
                <a:lumOff val="0"/>
                <a:alphaOff val="0"/>
              </a:schemeClr>
            </a:lnRef>
            <a:fillRef idx="3">
              <a:schemeClr val="accent5">
                <a:hueOff val="-46255"/>
                <a:satOff val="-4421"/>
                <a:lumOff val="-4445"/>
                <a:alphaOff val="0"/>
              </a:schemeClr>
            </a:fillRef>
            <a:effectRef idx="2">
              <a:schemeClr val="accent5">
                <a:hueOff val="-46255"/>
                <a:satOff val="-4421"/>
                <a:lumOff val="-4445"/>
                <a:alphaOff val="0"/>
              </a:schemeClr>
            </a:effectRef>
            <a:fontRef idx="minor">
              <a:schemeClr val="lt1"/>
            </a:fontRef>
          </p:style>
        </p:sp>
        <p:sp>
          <p:nvSpPr>
            <p:cNvPr id="37" name="36 Rectángulo"/>
            <p:cNvSpPr/>
            <p:nvPr/>
          </p:nvSpPr>
          <p:spPr>
            <a:xfrm>
              <a:off x="2817717" y="32245"/>
              <a:ext cx="1709381" cy="1000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Imágenes con texturas fuertes y suaves</a:t>
              </a:r>
            </a:p>
          </p:txBody>
        </p:sp>
      </p:grpSp>
      <p:grpSp>
        <p:nvGrpSpPr>
          <p:cNvPr id="9" name="8 Grupo"/>
          <p:cNvGrpSpPr/>
          <p:nvPr/>
        </p:nvGrpSpPr>
        <p:grpSpPr>
          <a:xfrm>
            <a:off x="5613731" y="1870826"/>
            <a:ext cx="375589" cy="439369"/>
            <a:chOff x="4714138" y="312921"/>
            <a:chExt cx="375589" cy="439369"/>
          </a:xfrm>
        </p:grpSpPr>
        <p:sp>
          <p:nvSpPr>
            <p:cNvPr id="34" name="33 Flecha derecha"/>
            <p:cNvSpPr/>
            <p:nvPr/>
          </p:nvSpPr>
          <p:spPr>
            <a:xfrm>
              <a:off x="4714138" y="312921"/>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55505"/>
                <a:satOff val="-5305"/>
                <a:lumOff val="-5334"/>
                <a:alphaOff val="0"/>
              </a:schemeClr>
            </a:fillRef>
            <a:effectRef idx="2">
              <a:schemeClr val="accent5">
                <a:hueOff val="-55505"/>
                <a:satOff val="-5305"/>
                <a:lumOff val="-5334"/>
                <a:alphaOff val="0"/>
              </a:schemeClr>
            </a:effectRef>
            <a:fontRef idx="minor">
              <a:schemeClr val="lt1"/>
            </a:fontRef>
          </p:style>
        </p:sp>
        <p:sp>
          <p:nvSpPr>
            <p:cNvPr id="35" name="Flecha derecha 10"/>
            <p:cNvSpPr/>
            <p:nvPr/>
          </p:nvSpPr>
          <p:spPr>
            <a:xfrm>
              <a:off x="4714138" y="400795"/>
              <a:ext cx="262912" cy="263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10" name="9 Grupo"/>
          <p:cNvGrpSpPr/>
          <p:nvPr/>
        </p:nvGrpSpPr>
        <p:grpSpPr>
          <a:xfrm>
            <a:off x="6166485" y="1559016"/>
            <a:ext cx="1771649" cy="1062989"/>
            <a:chOff x="5266892" y="1111"/>
            <a:chExt cx="1771649" cy="1062989"/>
          </a:xfrm>
        </p:grpSpPr>
        <p:sp>
          <p:nvSpPr>
            <p:cNvPr id="32" name="31 Rectángulo redondeado"/>
            <p:cNvSpPr/>
            <p:nvPr/>
          </p:nvSpPr>
          <p:spPr>
            <a:xfrm>
              <a:off x="5266892" y="1111"/>
              <a:ext cx="1771649" cy="1062989"/>
            </a:xfrm>
            <a:prstGeom prst="roundRect">
              <a:avLst>
                <a:gd name="adj" fmla="val 10000"/>
              </a:avLst>
            </a:prstGeom>
          </p:spPr>
          <p:style>
            <a:lnRef idx="0">
              <a:schemeClr val="lt1">
                <a:hueOff val="0"/>
                <a:satOff val="0"/>
                <a:lumOff val="0"/>
                <a:alphaOff val="0"/>
              </a:schemeClr>
            </a:lnRef>
            <a:fillRef idx="3">
              <a:schemeClr val="accent5">
                <a:hueOff val="-92509"/>
                <a:satOff val="-8842"/>
                <a:lumOff val="-8889"/>
                <a:alphaOff val="0"/>
              </a:schemeClr>
            </a:fillRef>
            <a:effectRef idx="2">
              <a:schemeClr val="accent5">
                <a:hueOff val="-92509"/>
                <a:satOff val="-8842"/>
                <a:lumOff val="-8889"/>
                <a:alphaOff val="0"/>
              </a:schemeClr>
            </a:effectRef>
            <a:fontRef idx="minor">
              <a:schemeClr val="lt1"/>
            </a:fontRef>
          </p:style>
        </p:sp>
        <p:sp>
          <p:nvSpPr>
            <p:cNvPr id="33" name="32 Rectángulo"/>
            <p:cNvSpPr/>
            <p:nvPr/>
          </p:nvSpPr>
          <p:spPr>
            <a:xfrm>
              <a:off x="5298026" y="32245"/>
              <a:ext cx="1709381" cy="1000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Imágenes en escala de grises y a color con resolución 1024×768</a:t>
              </a:r>
            </a:p>
          </p:txBody>
        </p:sp>
      </p:grpSp>
      <p:grpSp>
        <p:nvGrpSpPr>
          <p:cNvPr id="11" name="10 Grupo"/>
          <p:cNvGrpSpPr/>
          <p:nvPr/>
        </p:nvGrpSpPr>
        <p:grpSpPr>
          <a:xfrm>
            <a:off x="6832626" y="2777911"/>
            <a:ext cx="439369" cy="375589"/>
            <a:chOff x="5933033" y="1220006"/>
            <a:chExt cx="439369" cy="375589"/>
          </a:xfrm>
        </p:grpSpPr>
        <p:sp>
          <p:nvSpPr>
            <p:cNvPr id="30" name="29 Flecha derecha"/>
            <p:cNvSpPr/>
            <p:nvPr/>
          </p:nvSpPr>
          <p:spPr>
            <a:xfrm rot="5400000">
              <a:off x="5964923" y="1188116"/>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111011"/>
                <a:satOff val="-10611"/>
                <a:lumOff val="-10667"/>
                <a:alphaOff val="0"/>
              </a:schemeClr>
            </a:fillRef>
            <a:effectRef idx="2">
              <a:schemeClr val="accent5">
                <a:hueOff val="-111011"/>
                <a:satOff val="-10611"/>
                <a:lumOff val="-10667"/>
                <a:alphaOff val="0"/>
              </a:schemeClr>
            </a:effectRef>
            <a:fontRef idx="minor">
              <a:schemeClr val="lt1"/>
            </a:fontRef>
          </p:style>
        </p:sp>
        <p:sp>
          <p:nvSpPr>
            <p:cNvPr id="31" name="Flecha derecha 14"/>
            <p:cNvSpPr/>
            <p:nvPr/>
          </p:nvSpPr>
          <p:spPr>
            <a:xfrm>
              <a:off x="6020908" y="1220006"/>
              <a:ext cx="263621" cy="2629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12" name="11 Grupo"/>
          <p:cNvGrpSpPr/>
          <p:nvPr/>
        </p:nvGrpSpPr>
        <p:grpSpPr>
          <a:xfrm>
            <a:off x="6166485" y="3330666"/>
            <a:ext cx="1771649" cy="1062989"/>
            <a:chOff x="5266892" y="1772761"/>
            <a:chExt cx="1771649" cy="1062989"/>
          </a:xfrm>
        </p:grpSpPr>
        <p:sp>
          <p:nvSpPr>
            <p:cNvPr id="28" name="27 Rectángulo redondeado"/>
            <p:cNvSpPr/>
            <p:nvPr/>
          </p:nvSpPr>
          <p:spPr>
            <a:xfrm>
              <a:off x="5266892" y="1772761"/>
              <a:ext cx="1771649" cy="1062989"/>
            </a:xfrm>
            <a:prstGeom prst="roundRect">
              <a:avLst>
                <a:gd name="adj" fmla="val 1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29" name="28 Rectángulo"/>
            <p:cNvSpPr/>
            <p:nvPr/>
          </p:nvSpPr>
          <p:spPr>
            <a:xfrm>
              <a:off x="5298026" y="1803895"/>
              <a:ext cx="1709381" cy="1000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Descomposición  coeficientes W</a:t>
              </a:r>
              <a:r>
                <a:rPr lang="es-EC" sz="1400" i="1" kern="1200" dirty="0" smtClean="0"/>
                <a:t>avelet</a:t>
              </a:r>
            </a:p>
          </p:txBody>
        </p:sp>
      </p:grpSp>
      <p:grpSp>
        <p:nvGrpSpPr>
          <p:cNvPr id="13" name="12 Grupo"/>
          <p:cNvGrpSpPr/>
          <p:nvPr/>
        </p:nvGrpSpPr>
        <p:grpSpPr>
          <a:xfrm>
            <a:off x="5634990" y="3642476"/>
            <a:ext cx="375589" cy="439369"/>
            <a:chOff x="4735397" y="2084571"/>
            <a:chExt cx="375589" cy="439369"/>
          </a:xfrm>
        </p:grpSpPr>
        <p:sp>
          <p:nvSpPr>
            <p:cNvPr id="26" name="25 Flecha derecha"/>
            <p:cNvSpPr/>
            <p:nvPr/>
          </p:nvSpPr>
          <p:spPr>
            <a:xfrm rot="10800000">
              <a:off x="4735397" y="2084571"/>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166516"/>
                <a:satOff val="-15916"/>
                <a:lumOff val="-16001"/>
                <a:alphaOff val="0"/>
              </a:schemeClr>
            </a:fillRef>
            <a:effectRef idx="2">
              <a:schemeClr val="accent5">
                <a:hueOff val="-166516"/>
                <a:satOff val="-15916"/>
                <a:lumOff val="-16001"/>
                <a:alphaOff val="0"/>
              </a:schemeClr>
            </a:effectRef>
            <a:fontRef idx="minor">
              <a:schemeClr val="lt1"/>
            </a:fontRef>
          </p:style>
        </p:sp>
        <p:sp>
          <p:nvSpPr>
            <p:cNvPr id="27" name="Flecha derecha 18"/>
            <p:cNvSpPr/>
            <p:nvPr/>
          </p:nvSpPr>
          <p:spPr>
            <a:xfrm rot="21600000">
              <a:off x="4848074" y="2172445"/>
              <a:ext cx="262912" cy="263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14" name="13 Grupo"/>
          <p:cNvGrpSpPr/>
          <p:nvPr/>
        </p:nvGrpSpPr>
        <p:grpSpPr>
          <a:xfrm>
            <a:off x="3686176" y="3330666"/>
            <a:ext cx="1771649" cy="1062989"/>
            <a:chOff x="2786583" y="1772761"/>
            <a:chExt cx="1771649" cy="1062989"/>
          </a:xfrm>
        </p:grpSpPr>
        <p:sp>
          <p:nvSpPr>
            <p:cNvPr id="24" name="23 Rectángulo redondeado"/>
            <p:cNvSpPr/>
            <p:nvPr/>
          </p:nvSpPr>
          <p:spPr>
            <a:xfrm>
              <a:off x="2786583" y="1772761"/>
              <a:ext cx="1771649" cy="1062989"/>
            </a:xfrm>
            <a:prstGeom prst="roundRect">
              <a:avLst>
                <a:gd name="adj" fmla="val 10000"/>
              </a:avLst>
            </a:prstGeom>
          </p:spPr>
          <p:style>
            <a:lnRef idx="0">
              <a:schemeClr val="lt1">
                <a:hueOff val="0"/>
                <a:satOff val="0"/>
                <a:lumOff val="0"/>
                <a:alphaOff val="0"/>
              </a:schemeClr>
            </a:lnRef>
            <a:fillRef idx="3">
              <a:schemeClr val="accent5">
                <a:hueOff val="-185018"/>
                <a:satOff val="-17685"/>
                <a:lumOff val="-17779"/>
                <a:alphaOff val="0"/>
              </a:schemeClr>
            </a:fillRef>
            <a:effectRef idx="2">
              <a:schemeClr val="accent5">
                <a:hueOff val="-185018"/>
                <a:satOff val="-17685"/>
                <a:lumOff val="-17779"/>
                <a:alphaOff val="0"/>
              </a:schemeClr>
            </a:effectRef>
            <a:fontRef idx="minor">
              <a:schemeClr val="lt1"/>
            </a:fontRef>
          </p:style>
        </p:sp>
        <p:sp>
          <p:nvSpPr>
            <p:cNvPr id="25" name="24 Rectángulo"/>
            <p:cNvSpPr/>
            <p:nvPr/>
          </p:nvSpPr>
          <p:spPr>
            <a:xfrm>
              <a:off x="2817717" y="1803895"/>
              <a:ext cx="1709381" cy="1000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Compresión </a:t>
              </a:r>
              <a:r>
                <a:rPr lang="es-EC" sz="1400" kern="1200" dirty="0" err="1" smtClean="0"/>
                <a:t>hard</a:t>
              </a:r>
              <a:r>
                <a:rPr lang="es-EC" sz="1400" kern="1200" dirty="0" smtClean="0"/>
                <a:t> en porcentajes variables</a:t>
              </a:r>
            </a:p>
          </p:txBody>
        </p:sp>
      </p:grpSp>
      <p:grpSp>
        <p:nvGrpSpPr>
          <p:cNvPr id="15" name="14 Grupo"/>
          <p:cNvGrpSpPr/>
          <p:nvPr/>
        </p:nvGrpSpPr>
        <p:grpSpPr>
          <a:xfrm>
            <a:off x="3154681" y="3642476"/>
            <a:ext cx="375589" cy="439369"/>
            <a:chOff x="2255088" y="2084571"/>
            <a:chExt cx="375589" cy="439369"/>
          </a:xfrm>
        </p:grpSpPr>
        <p:sp>
          <p:nvSpPr>
            <p:cNvPr id="22" name="21 Flecha derecha"/>
            <p:cNvSpPr/>
            <p:nvPr/>
          </p:nvSpPr>
          <p:spPr>
            <a:xfrm rot="10800000">
              <a:off x="2255088" y="2084571"/>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222022"/>
                <a:satOff val="-21222"/>
                <a:lumOff val="-21334"/>
                <a:alphaOff val="0"/>
              </a:schemeClr>
            </a:fillRef>
            <a:effectRef idx="2">
              <a:schemeClr val="accent5">
                <a:hueOff val="-222022"/>
                <a:satOff val="-21222"/>
                <a:lumOff val="-21334"/>
                <a:alphaOff val="0"/>
              </a:schemeClr>
            </a:effectRef>
            <a:fontRef idx="minor">
              <a:schemeClr val="lt1"/>
            </a:fontRef>
          </p:style>
        </p:sp>
        <p:sp>
          <p:nvSpPr>
            <p:cNvPr id="23" name="Flecha derecha 22"/>
            <p:cNvSpPr/>
            <p:nvPr/>
          </p:nvSpPr>
          <p:spPr>
            <a:xfrm rot="21600000">
              <a:off x="2367765" y="2172445"/>
              <a:ext cx="262912" cy="263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16" name="15 Grupo"/>
          <p:cNvGrpSpPr/>
          <p:nvPr/>
        </p:nvGrpSpPr>
        <p:grpSpPr>
          <a:xfrm>
            <a:off x="1205866" y="3330666"/>
            <a:ext cx="1771649" cy="1062989"/>
            <a:chOff x="306273" y="1772761"/>
            <a:chExt cx="1771649" cy="1062989"/>
          </a:xfrm>
        </p:grpSpPr>
        <p:sp>
          <p:nvSpPr>
            <p:cNvPr id="20" name="19 Rectángulo redondeado"/>
            <p:cNvSpPr/>
            <p:nvPr/>
          </p:nvSpPr>
          <p:spPr>
            <a:xfrm>
              <a:off x="306273" y="1772761"/>
              <a:ext cx="1771649" cy="1062989"/>
            </a:xfrm>
            <a:prstGeom prst="roundRect">
              <a:avLst>
                <a:gd name="adj" fmla="val 10000"/>
              </a:avLst>
            </a:prstGeom>
          </p:spPr>
          <p:style>
            <a:lnRef idx="0">
              <a:schemeClr val="lt1">
                <a:hueOff val="0"/>
                <a:satOff val="0"/>
                <a:lumOff val="0"/>
                <a:alphaOff val="0"/>
              </a:schemeClr>
            </a:lnRef>
            <a:fillRef idx="3">
              <a:schemeClr val="accent5">
                <a:hueOff val="-231273"/>
                <a:satOff val="-22106"/>
                <a:lumOff val="-22223"/>
                <a:alphaOff val="0"/>
              </a:schemeClr>
            </a:fillRef>
            <a:effectRef idx="2">
              <a:schemeClr val="accent5">
                <a:hueOff val="-231273"/>
                <a:satOff val="-22106"/>
                <a:lumOff val="-22223"/>
                <a:alphaOff val="0"/>
              </a:schemeClr>
            </a:effectRef>
            <a:fontRef idx="minor">
              <a:schemeClr val="lt1"/>
            </a:fontRef>
          </p:style>
        </p:sp>
        <p:sp>
          <p:nvSpPr>
            <p:cNvPr id="21" name="20 Rectángulo"/>
            <p:cNvSpPr/>
            <p:nvPr/>
          </p:nvSpPr>
          <p:spPr>
            <a:xfrm>
              <a:off x="337407" y="1803895"/>
              <a:ext cx="1709381" cy="1000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Reconstrucción de la Imagen</a:t>
              </a:r>
            </a:p>
          </p:txBody>
        </p:sp>
      </p:grpSp>
      <p:grpSp>
        <p:nvGrpSpPr>
          <p:cNvPr id="17" name="16 Grupo"/>
          <p:cNvGrpSpPr/>
          <p:nvPr/>
        </p:nvGrpSpPr>
        <p:grpSpPr>
          <a:xfrm>
            <a:off x="1205866" y="5102315"/>
            <a:ext cx="1771649" cy="1062989"/>
            <a:chOff x="306273" y="3544410"/>
            <a:chExt cx="1771649" cy="1062989"/>
          </a:xfrm>
        </p:grpSpPr>
        <p:sp>
          <p:nvSpPr>
            <p:cNvPr id="18" name="17 Rectángulo redondeado"/>
            <p:cNvSpPr/>
            <p:nvPr/>
          </p:nvSpPr>
          <p:spPr>
            <a:xfrm>
              <a:off x="306273" y="3544410"/>
              <a:ext cx="1771649" cy="1062989"/>
            </a:xfrm>
            <a:prstGeom prst="roundRect">
              <a:avLst>
                <a:gd name="adj" fmla="val 10000"/>
              </a:avLst>
            </a:prstGeom>
          </p:spPr>
          <p:style>
            <a:lnRef idx="0">
              <a:schemeClr val="lt1">
                <a:hueOff val="0"/>
                <a:satOff val="0"/>
                <a:lumOff val="0"/>
                <a:alphaOff val="0"/>
              </a:schemeClr>
            </a:lnRef>
            <a:fillRef idx="3">
              <a:schemeClr val="accent5">
                <a:hueOff val="-277527"/>
                <a:satOff val="-26527"/>
                <a:lumOff val="-26668"/>
                <a:alphaOff val="0"/>
              </a:schemeClr>
            </a:fillRef>
            <a:effectRef idx="2">
              <a:schemeClr val="accent5">
                <a:hueOff val="-277527"/>
                <a:satOff val="-26527"/>
                <a:lumOff val="-26668"/>
                <a:alphaOff val="0"/>
              </a:schemeClr>
            </a:effectRef>
            <a:fontRef idx="minor">
              <a:schemeClr val="lt1"/>
            </a:fontRef>
          </p:style>
        </p:sp>
        <p:sp>
          <p:nvSpPr>
            <p:cNvPr id="19" name="18 Rectángulo"/>
            <p:cNvSpPr/>
            <p:nvPr/>
          </p:nvSpPr>
          <p:spPr>
            <a:xfrm>
              <a:off x="337407" y="3575544"/>
              <a:ext cx="1709381" cy="1000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smtClean="0"/>
                <a:t>Determinación de MSE, PSNR y MOS</a:t>
              </a:r>
              <a:endParaRPr lang="es-EC" sz="1400" kern="1200" dirty="0"/>
            </a:p>
          </p:txBody>
        </p:sp>
      </p:grpSp>
      <p:grpSp>
        <p:nvGrpSpPr>
          <p:cNvPr id="42" name="41 Grupo"/>
          <p:cNvGrpSpPr/>
          <p:nvPr/>
        </p:nvGrpSpPr>
        <p:grpSpPr>
          <a:xfrm>
            <a:off x="1872005" y="4581128"/>
            <a:ext cx="439369" cy="375589"/>
            <a:chOff x="5933033" y="1220006"/>
            <a:chExt cx="439369" cy="375589"/>
          </a:xfrm>
        </p:grpSpPr>
        <p:sp>
          <p:nvSpPr>
            <p:cNvPr id="43" name="42 Flecha derecha"/>
            <p:cNvSpPr/>
            <p:nvPr/>
          </p:nvSpPr>
          <p:spPr>
            <a:xfrm rot="5400000">
              <a:off x="5964923" y="1188116"/>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111011"/>
                <a:satOff val="-10611"/>
                <a:lumOff val="-10667"/>
                <a:alphaOff val="0"/>
              </a:schemeClr>
            </a:fillRef>
            <a:effectRef idx="2">
              <a:schemeClr val="accent5">
                <a:hueOff val="-111011"/>
                <a:satOff val="-10611"/>
                <a:lumOff val="-10667"/>
                <a:alphaOff val="0"/>
              </a:schemeClr>
            </a:effectRef>
            <a:fontRef idx="minor">
              <a:schemeClr val="lt1"/>
            </a:fontRef>
          </p:style>
        </p:sp>
        <p:sp>
          <p:nvSpPr>
            <p:cNvPr id="44" name="Flecha derecha 14"/>
            <p:cNvSpPr/>
            <p:nvPr/>
          </p:nvSpPr>
          <p:spPr>
            <a:xfrm>
              <a:off x="6020908" y="1220006"/>
              <a:ext cx="263621" cy="2629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sp>
        <p:nvSpPr>
          <p:cNvPr id="2" name="1 Marcador de número de diapositiva"/>
          <p:cNvSpPr>
            <a:spLocks noGrp="1"/>
          </p:cNvSpPr>
          <p:nvPr>
            <p:ph type="sldNum" sz="quarter" idx="15"/>
          </p:nvPr>
        </p:nvSpPr>
        <p:spPr/>
        <p:txBody>
          <a:bodyPr/>
          <a:lstStyle/>
          <a:p>
            <a:fld id="{BA6DADDD-EB97-410C-8C4B-95B179481C45}" type="slidenum">
              <a:rPr lang="es-EC" smtClean="0"/>
              <a:t>12</a:t>
            </a:fld>
            <a:endParaRPr lang="es-EC"/>
          </a:p>
        </p:txBody>
      </p:sp>
    </p:spTree>
    <p:extLst>
      <p:ext uri="{BB962C8B-B14F-4D97-AF65-F5344CB8AC3E}">
        <p14:creationId xmlns:p14="http://schemas.microsoft.com/office/powerpoint/2010/main" val="366151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701824"/>
            <a:ext cx="8867328" cy="494928"/>
          </a:xfrm>
        </p:spPr>
        <p:txBody>
          <a:bodyPr>
            <a:normAutofit/>
          </a:bodyPr>
          <a:lstStyle/>
          <a:p>
            <a:r>
              <a:rPr lang="es-EC" sz="2200" dirty="0" smtClean="0"/>
              <a:t>Compresión de imágenes aplicando wavelets con </a:t>
            </a:r>
            <a:r>
              <a:rPr lang="es-EC" sz="2200" dirty="0" err="1" smtClean="0"/>
              <a:t>matlab</a:t>
            </a:r>
            <a:endParaRPr lang="es-EC" sz="2200" dirty="0"/>
          </a:p>
        </p:txBody>
      </p:sp>
      <p:sp>
        <p:nvSpPr>
          <p:cNvPr id="6" name="5 Rectángulo"/>
          <p:cNvSpPr/>
          <p:nvPr/>
        </p:nvSpPr>
        <p:spPr>
          <a:xfrm>
            <a:off x="107504" y="1316668"/>
            <a:ext cx="2852063" cy="600164"/>
          </a:xfrm>
          <a:prstGeom prst="rect">
            <a:avLst/>
          </a:prstGeom>
        </p:spPr>
        <p:txBody>
          <a:bodyPr wrap="none">
            <a:spAutoFit/>
          </a:bodyPr>
          <a:lstStyle/>
          <a:p>
            <a:pPr marL="457200" indent="-457200">
              <a:buFont typeface="Arial" pitchFamily="34" charset="0"/>
              <a:buChar char="•"/>
            </a:pPr>
            <a:r>
              <a:rPr lang="es-EC" sz="3300" cap="small" dirty="0">
                <a:solidFill>
                  <a:srgbClr val="575F6D"/>
                </a:solidFill>
                <a:ea typeface="+mj-ea"/>
                <a:cs typeface="+mj-cs"/>
              </a:rPr>
              <a:t> </a:t>
            </a:r>
            <a:r>
              <a:rPr lang="es-EC" sz="2400" cap="small" dirty="0" smtClean="0">
                <a:solidFill>
                  <a:srgbClr val="575F6D"/>
                </a:solidFill>
                <a:ea typeface="+mj-ea"/>
                <a:cs typeface="+mj-cs"/>
              </a:rPr>
              <a:t>Cálculo MSE</a:t>
            </a:r>
            <a:endParaRPr lang="es-EC" sz="1200" dirty="0"/>
          </a:p>
        </p:txBody>
      </p:sp>
      <p:sp>
        <p:nvSpPr>
          <p:cNvPr id="13" name="12 Rectángulo"/>
          <p:cNvSpPr/>
          <p:nvPr/>
        </p:nvSpPr>
        <p:spPr>
          <a:xfrm>
            <a:off x="3753126" y="1414517"/>
            <a:ext cx="4779314" cy="646331"/>
          </a:xfrm>
          <a:prstGeom prst="rect">
            <a:avLst/>
          </a:prstGeom>
          <a:ln>
            <a:solidFill>
              <a:schemeClr val="accent2">
                <a:lumMod val="75000"/>
              </a:schemeClr>
            </a:solidFill>
          </a:ln>
        </p:spPr>
        <p:txBody>
          <a:bodyPr wrap="square">
            <a:spAutoFit/>
          </a:bodyPr>
          <a:lstStyle/>
          <a:p>
            <a:r>
              <a:rPr lang="es-EC" dirty="0" smtClean="0"/>
              <a:t>Error en la imagen reconstruida, respecto a la imagen original. </a:t>
            </a:r>
            <a:endParaRPr lang="es-EC" dirty="0"/>
          </a:p>
        </p:txBody>
      </p:sp>
      <p:grpSp>
        <p:nvGrpSpPr>
          <p:cNvPr id="14" name="13 Grupo"/>
          <p:cNvGrpSpPr/>
          <p:nvPr/>
        </p:nvGrpSpPr>
        <p:grpSpPr>
          <a:xfrm>
            <a:off x="3188299" y="1625140"/>
            <a:ext cx="375589" cy="219684"/>
            <a:chOff x="2233828" y="312921"/>
            <a:chExt cx="375589" cy="439369"/>
          </a:xfrm>
        </p:grpSpPr>
        <p:sp>
          <p:nvSpPr>
            <p:cNvPr id="15" name="14 Flecha derecha"/>
            <p:cNvSpPr/>
            <p:nvPr/>
          </p:nvSpPr>
          <p:spPr>
            <a:xfrm>
              <a:off x="2233828" y="312921"/>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6" name="Flecha derecha 6"/>
            <p:cNvSpPr/>
            <p:nvPr/>
          </p:nvSpPr>
          <p:spPr>
            <a:xfrm>
              <a:off x="2233828" y="400795"/>
              <a:ext cx="262912" cy="263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366130"/>
            <a:ext cx="6912768" cy="423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número de diapositiva"/>
          <p:cNvSpPr>
            <a:spLocks noGrp="1"/>
          </p:cNvSpPr>
          <p:nvPr>
            <p:ph type="sldNum" sz="quarter" idx="15"/>
          </p:nvPr>
        </p:nvSpPr>
        <p:spPr/>
        <p:txBody>
          <a:bodyPr/>
          <a:lstStyle/>
          <a:p>
            <a:fld id="{BA6DADDD-EB97-410C-8C4B-95B179481C45}" type="slidenum">
              <a:rPr lang="es-EC" smtClean="0"/>
              <a:t>13</a:t>
            </a:fld>
            <a:endParaRPr lang="es-EC"/>
          </a:p>
        </p:txBody>
      </p:sp>
      <p:sp>
        <p:nvSpPr>
          <p:cNvPr id="11" name="1 Título"/>
          <p:cNvSpPr txBox="1">
            <a:spLocks/>
          </p:cNvSpPr>
          <p:nvPr/>
        </p:nvSpPr>
        <p:spPr>
          <a:xfrm>
            <a:off x="632792" y="44624"/>
            <a:ext cx="7467600" cy="580926"/>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dirty="0" smtClean="0"/>
              <a:t>Análisis de Resultados</a:t>
            </a:r>
            <a:endParaRPr lang="es-EC" dirty="0"/>
          </a:p>
        </p:txBody>
      </p:sp>
    </p:spTree>
    <p:extLst>
      <p:ext uri="{BB962C8B-B14F-4D97-AF65-F5344CB8AC3E}">
        <p14:creationId xmlns:p14="http://schemas.microsoft.com/office/powerpoint/2010/main" val="827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5"/>
          </p:nvPr>
        </p:nvSpPr>
        <p:spPr/>
        <p:txBody>
          <a:bodyPr/>
          <a:lstStyle/>
          <a:p>
            <a:fld id="{BA6DADDD-EB97-410C-8C4B-95B179481C45}" type="slidenum">
              <a:rPr lang="es-EC" smtClean="0"/>
              <a:t>14</a:t>
            </a:fld>
            <a:endParaRPr lang="es-EC"/>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23" y="1124744"/>
            <a:ext cx="7707585" cy="458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811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 y="343478"/>
            <a:ext cx="4861062" cy="387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160" y="2852937"/>
            <a:ext cx="5003833"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5"/>
          </p:nvPr>
        </p:nvSpPr>
        <p:spPr/>
        <p:txBody>
          <a:bodyPr/>
          <a:lstStyle/>
          <a:p>
            <a:fld id="{BA6DADDD-EB97-410C-8C4B-95B179481C45}" type="slidenum">
              <a:rPr lang="es-EC" smtClean="0"/>
              <a:t>15</a:t>
            </a:fld>
            <a:endParaRPr lang="es-EC"/>
          </a:p>
        </p:txBody>
      </p:sp>
    </p:spTree>
    <p:extLst>
      <p:ext uri="{BB962C8B-B14F-4D97-AF65-F5344CB8AC3E}">
        <p14:creationId xmlns:p14="http://schemas.microsoft.com/office/powerpoint/2010/main" val="1956424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332656"/>
            <a:ext cx="3017173" cy="600164"/>
          </a:xfrm>
          <a:prstGeom prst="rect">
            <a:avLst/>
          </a:prstGeom>
        </p:spPr>
        <p:txBody>
          <a:bodyPr wrap="none">
            <a:spAutoFit/>
          </a:bodyPr>
          <a:lstStyle/>
          <a:p>
            <a:pPr marL="457200" indent="-457200">
              <a:buFont typeface="Arial" pitchFamily="34" charset="0"/>
              <a:buChar char="•"/>
            </a:pPr>
            <a:r>
              <a:rPr lang="es-EC" sz="3300" cap="small" dirty="0">
                <a:solidFill>
                  <a:srgbClr val="575F6D"/>
                </a:solidFill>
                <a:ea typeface="+mj-ea"/>
                <a:cs typeface="+mj-cs"/>
              </a:rPr>
              <a:t> </a:t>
            </a:r>
            <a:r>
              <a:rPr lang="es-EC" sz="2400" cap="small" dirty="0" smtClean="0">
                <a:solidFill>
                  <a:srgbClr val="575F6D"/>
                </a:solidFill>
                <a:ea typeface="+mj-ea"/>
                <a:cs typeface="+mj-cs"/>
              </a:rPr>
              <a:t>Cálculo PSNR</a:t>
            </a:r>
            <a:endParaRPr lang="es-EC" sz="1200" dirty="0"/>
          </a:p>
        </p:txBody>
      </p:sp>
      <p:sp>
        <p:nvSpPr>
          <p:cNvPr id="5" name="4 Rectángulo"/>
          <p:cNvSpPr/>
          <p:nvPr/>
        </p:nvSpPr>
        <p:spPr>
          <a:xfrm>
            <a:off x="3995936" y="332656"/>
            <a:ext cx="4572000" cy="646331"/>
          </a:xfrm>
          <a:prstGeom prst="rect">
            <a:avLst/>
          </a:prstGeom>
          <a:ln>
            <a:solidFill>
              <a:schemeClr val="accent2">
                <a:lumMod val="75000"/>
              </a:schemeClr>
            </a:solidFill>
          </a:ln>
        </p:spPr>
        <p:txBody>
          <a:bodyPr>
            <a:spAutoFit/>
          </a:bodyPr>
          <a:lstStyle/>
          <a:p>
            <a:r>
              <a:rPr lang="es-EC" dirty="0" smtClean="0"/>
              <a:t>Pico de la relación </a:t>
            </a:r>
            <a:r>
              <a:rPr lang="es-EC" dirty="0"/>
              <a:t>entre la energía de la señal y el ruido que afecta a la misma. </a:t>
            </a:r>
          </a:p>
        </p:txBody>
      </p:sp>
      <p:grpSp>
        <p:nvGrpSpPr>
          <p:cNvPr id="6" name="5 Grupo"/>
          <p:cNvGrpSpPr/>
          <p:nvPr/>
        </p:nvGrpSpPr>
        <p:grpSpPr>
          <a:xfrm>
            <a:off x="3476331" y="548680"/>
            <a:ext cx="375589" cy="219684"/>
            <a:chOff x="2233828" y="312921"/>
            <a:chExt cx="375589" cy="439369"/>
          </a:xfrm>
        </p:grpSpPr>
        <p:sp>
          <p:nvSpPr>
            <p:cNvPr id="7" name="6 Flecha derecha"/>
            <p:cNvSpPr/>
            <p:nvPr/>
          </p:nvSpPr>
          <p:spPr>
            <a:xfrm>
              <a:off x="2233828" y="312921"/>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8" name="Flecha derecha 6"/>
            <p:cNvSpPr/>
            <p:nvPr/>
          </p:nvSpPr>
          <p:spPr>
            <a:xfrm>
              <a:off x="2233828" y="400795"/>
              <a:ext cx="262912" cy="263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sp>
        <p:nvSpPr>
          <p:cNvPr id="2" name="1 Marcador de número de diapositiva"/>
          <p:cNvSpPr>
            <a:spLocks noGrp="1"/>
          </p:cNvSpPr>
          <p:nvPr>
            <p:ph type="sldNum" sz="quarter" idx="15"/>
          </p:nvPr>
        </p:nvSpPr>
        <p:spPr/>
        <p:txBody>
          <a:bodyPr/>
          <a:lstStyle/>
          <a:p>
            <a:fld id="{BA6DADDD-EB97-410C-8C4B-95B179481C45}" type="slidenum">
              <a:rPr lang="es-EC" smtClean="0"/>
              <a:t>16</a:t>
            </a:fld>
            <a:endParaRPr lang="es-EC"/>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194" y="1340768"/>
            <a:ext cx="6555457" cy="239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194" y="4207250"/>
            <a:ext cx="6544448" cy="239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7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691127"/>
            <a:ext cx="5131586" cy="417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0" y="44624"/>
            <a:ext cx="5150800" cy="425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5"/>
          </p:nvPr>
        </p:nvSpPr>
        <p:spPr/>
        <p:txBody>
          <a:bodyPr/>
          <a:lstStyle/>
          <a:p>
            <a:fld id="{BA6DADDD-EB97-410C-8C4B-95B179481C45}" type="slidenum">
              <a:rPr lang="es-EC" smtClean="0"/>
              <a:t>17</a:t>
            </a:fld>
            <a:endParaRPr lang="es-EC"/>
          </a:p>
        </p:txBody>
      </p:sp>
    </p:spTree>
    <p:extLst>
      <p:ext uri="{BB962C8B-B14F-4D97-AF65-F5344CB8AC3E}">
        <p14:creationId xmlns:p14="http://schemas.microsoft.com/office/powerpoint/2010/main" val="1176541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7504" y="-18256"/>
            <a:ext cx="8003232" cy="1143000"/>
          </a:xfrm>
        </p:spPr>
        <p:txBody>
          <a:bodyPr>
            <a:normAutofit/>
          </a:bodyPr>
          <a:lstStyle/>
          <a:p>
            <a:r>
              <a:rPr lang="es-EC" sz="2200" dirty="0" smtClean="0"/>
              <a:t>Compresión de imágenes aplicando wavelet </a:t>
            </a:r>
            <a:r>
              <a:rPr lang="es-EC" sz="2200" dirty="0" err="1"/>
              <a:t>p</a:t>
            </a:r>
            <a:r>
              <a:rPr lang="es-EC" sz="2200" dirty="0" err="1" smtClean="0"/>
              <a:t>acket</a:t>
            </a:r>
            <a:r>
              <a:rPr lang="es-EC" sz="2200" dirty="0" smtClean="0"/>
              <a:t> con </a:t>
            </a:r>
            <a:r>
              <a:rPr lang="es-EC" sz="2200" dirty="0" err="1" smtClean="0"/>
              <a:t>matlab</a:t>
            </a:r>
            <a:endParaRPr lang="es-EC" sz="2200" dirty="0"/>
          </a:p>
        </p:txBody>
      </p:sp>
      <p:sp>
        <p:nvSpPr>
          <p:cNvPr id="5" name="4 Rectángulo"/>
          <p:cNvSpPr/>
          <p:nvPr/>
        </p:nvSpPr>
        <p:spPr>
          <a:xfrm>
            <a:off x="107504" y="1268760"/>
            <a:ext cx="2852063" cy="600164"/>
          </a:xfrm>
          <a:prstGeom prst="rect">
            <a:avLst/>
          </a:prstGeom>
        </p:spPr>
        <p:txBody>
          <a:bodyPr wrap="none">
            <a:spAutoFit/>
          </a:bodyPr>
          <a:lstStyle/>
          <a:p>
            <a:pPr marL="457200" indent="-457200">
              <a:buFont typeface="Arial" pitchFamily="34" charset="0"/>
              <a:buChar char="•"/>
            </a:pPr>
            <a:r>
              <a:rPr lang="es-EC" sz="3300" cap="small" dirty="0">
                <a:solidFill>
                  <a:srgbClr val="575F6D"/>
                </a:solidFill>
                <a:ea typeface="+mj-ea"/>
                <a:cs typeface="+mj-cs"/>
              </a:rPr>
              <a:t> </a:t>
            </a:r>
            <a:r>
              <a:rPr lang="es-EC" sz="2400" cap="small" dirty="0" smtClean="0">
                <a:solidFill>
                  <a:srgbClr val="575F6D"/>
                </a:solidFill>
                <a:ea typeface="+mj-ea"/>
                <a:cs typeface="+mj-cs"/>
              </a:rPr>
              <a:t>Cálculo MSE</a:t>
            </a:r>
            <a:endParaRPr lang="es-EC" sz="1200" dirty="0"/>
          </a:p>
        </p:txBody>
      </p:sp>
      <p:sp>
        <p:nvSpPr>
          <p:cNvPr id="2" name="1 Marcador de número de diapositiva"/>
          <p:cNvSpPr>
            <a:spLocks noGrp="1"/>
          </p:cNvSpPr>
          <p:nvPr>
            <p:ph type="sldNum" sz="quarter" idx="15"/>
          </p:nvPr>
        </p:nvSpPr>
        <p:spPr/>
        <p:txBody>
          <a:bodyPr/>
          <a:lstStyle/>
          <a:p>
            <a:fld id="{BA6DADDD-EB97-410C-8C4B-95B179481C45}" type="slidenum">
              <a:rPr lang="es-EC" smtClean="0"/>
              <a:t>18</a:t>
            </a:fld>
            <a:endParaRPr lang="es-EC"/>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64155"/>
            <a:ext cx="6408712" cy="204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342712"/>
            <a:ext cx="6408712" cy="222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59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492896"/>
            <a:ext cx="52197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330" y="76572"/>
            <a:ext cx="50101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5733256"/>
            <a:ext cx="106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5"/>
          </p:nvPr>
        </p:nvSpPr>
        <p:spPr/>
        <p:txBody>
          <a:bodyPr/>
          <a:lstStyle/>
          <a:p>
            <a:fld id="{BA6DADDD-EB97-410C-8C4B-95B179481C45}" type="slidenum">
              <a:rPr lang="es-EC" smtClean="0"/>
              <a:t>19</a:t>
            </a:fld>
            <a:endParaRPr lang="es-EC"/>
          </a:p>
        </p:txBody>
      </p:sp>
    </p:spTree>
    <p:extLst>
      <p:ext uri="{BB962C8B-B14F-4D97-AF65-F5344CB8AC3E}">
        <p14:creationId xmlns:p14="http://schemas.microsoft.com/office/powerpoint/2010/main" val="2424158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9776"/>
            <a:ext cx="7467600" cy="1143000"/>
          </a:xfrm>
        </p:spPr>
        <p:txBody>
          <a:bodyPr/>
          <a:lstStyle/>
          <a:p>
            <a:r>
              <a:rPr lang="es-EC" dirty="0" smtClean="0"/>
              <a:t>Agenda</a:t>
            </a:r>
            <a:endParaRPr lang="es-EC" dirty="0"/>
          </a:p>
        </p:txBody>
      </p:sp>
      <p:sp>
        <p:nvSpPr>
          <p:cNvPr id="3" name="2 Marcador de contenido"/>
          <p:cNvSpPr>
            <a:spLocks noGrp="1"/>
          </p:cNvSpPr>
          <p:nvPr>
            <p:ph sz="quarter" idx="1"/>
          </p:nvPr>
        </p:nvSpPr>
        <p:spPr>
          <a:xfrm>
            <a:off x="395536" y="2132856"/>
            <a:ext cx="7467600" cy="3412976"/>
          </a:xfrm>
        </p:spPr>
        <p:txBody>
          <a:bodyPr/>
          <a:lstStyle/>
          <a:p>
            <a:r>
              <a:rPr lang="es-EC" dirty="0" smtClean="0"/>
              <a:t>INTRODUCCIÓN </a:t>
            </a:r>
          </a:p>
          <a:p>
            <a:r>
              <a:rPr lang="es-EC" dirty="0" smtClean="0"/>
              <a:t>MOTIVACIÓN</a:t>
            </a:r>
          </a:p>
          <a:p>
            <a:r>
              <a:rPr lang="es-EC" dirty="0" smtClean="0"/>
              <a:t>FUNDAMENTACIÓN TEÓRICA</a:t>
            </a:r>
          </a:p>
          <a:p>
            <a:r>
              <a:rPr lang="es-EC" dirty="0" smtClean="0"/>
              <a:t>MATERIALES Y MÉTODOS</a:t>
            </a:r>
          </a:p>
          <a:p>
            <a:r>
              <a:rPr lang="es-EC" dirty="0" smtClean="0"/>
              <a:t>ANÁLISIS DE RESULTADOS</a:t>
            </a:r>
          </a:p>
          <a:p>
            <a:r>
              <a:rPr lang="es-EC" dirty="0" smtClean="0"/>
              <a:t>CONCLUSIONES Y RECOMENDACIONES</a:t>
            </a:r>
          </a:p>
          <a:p>
            <a:pPr marL="0" indent="0">
              <a:buNone/>
            </a:pPr>
            <a:endParaRPr lang="es-EC" dirty="0"/>
          </a:p>
        </p:txBody>
      </p:sp>
      <p:pic>
        <p:nvPicPr>
          <p:cNvPr id="20482" name="Picture 2" descr="http://3.bp.blogspot.com/_Cxy0cwA88kw/TC53-sdwrcI/AAAAAAAAAj8/RA9ob2TMsiQ/s1600/check-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738" y="1340768"/>
            <a:ext cx="2357702" cy="3057153"/>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5"/>
          </p:nvPr>
        </p:nvSpPr>
        <p:spPr/>
        <p:txBody>
          <a:bodyPr/>
          <a:lstStyle/>
          <a:p>
            <a:fld id="{BA6DADDD-EB97-410C-8C4B-95B179481C45}" type="slidenum">
              <a:rPr lang="es-EC" smtClean="0"/>
              <a:t>2</a:t>
            </a:fld>
            <a:endParaRPr lang="es-EC"/>
          </a:p>
        </p:txBody>
      </p:sp>
    </p:spTree>
    <p:extLst>
      <p:ext uri="{BB962C8B-B14F-4D97-AF65-F5344CB8AC3E}">
        <p14:creationId xmlns:p14="http://schemas.microsoft.com/office/powerpoint/2010/main" val="55792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6" presetClass="entr" presetSubtype="16" fill="hold" nodeType="withEffect">
                                  <p:stCondLst>
                                    <p:cond delay="500"/>
                                  </p:stCondLst>
                                  <p:childTnLst>
                                    <p:set>
                                      <p:cBhvr>
                                        <p:cTn id="29" dur="1" fill="hold">
                                          <p:stCondLst>
                                            <p:cond delay="0"/>
                                          </p:stCondLst>
                                        </p:cTn>
                                        <p:tgtEl>
                                          <p:spTgt spid="20482"/>
                                        </p:tgtEl>
                                        <p:attrNameLst>
                                          <p:attrName>style.visibility</p:attrName>
                                        </p:attrNameLst>
                                      </p:cBhvr>
                                      <p:to>
                                        <p:strVal val="visible"/>
                                      </p:to>
                                    </p:set>
                                    <p:animEffect transition="in" filter="circle(in)">
                                      <p:cBhvr>
                                        <p:cTn id="30"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3528" y="332656"/>
            <a:ext cx="3017173" cy="600164"/>
          </a:xfrm>
          <a:prstGeom prst="rect">
            <a:avLst/>
          </a:prstGeom>
        </p:spPr>
        <p:txBody>
          <a:bodyPr wrap="none">
            <a:spAutoFit/>
          </a:bodyPr>
          <a:lstStyle/>
          <a:p>
            <a:pPr marL="457200" indent="-457200">
              <a:buFont typeface="Arial" pitchFamily="34" charset="0"/>
              <a:buChar char="•"/>
            </a:pPr>
            <a:r>
              <a:rPr lang="es-EC" sz="3300" cap="small" dirty="0">
                <a:solidFill>
                  <a:srgbClr val="575F6D"/>
                </a:solidFill>
                <a:ea typeface="+mj-ea"/>
                <a:cs typeface="+mj-cs"/>
              </a:rPr>
              <a:t> </a:t>
            </a:r>
            <a:r>
              <a:rPr lang="es-EC" sz="2400" cap="small" dirty="0" smtClean="0">
                <a:solidFill>
                  <a:srgbClr val="575F6D"/>
                </a:solidFill>
                <a:ea typeface="+mj-ea"/>
                <a:cs typeface="+mj-cs"/>
              </a:rPr>
              <a:t>Cálculo PSNR</a:t>
            </a:r>
            <a:endParaRPr lang="es-EC" sz="1200" dirty="0"/>
          </a:p>
        </p:txBody>
      </p:sp>
      <p:sp>
        <p:nvSpPr>
          <p:cNvPr id="2" name="1 Marcador de número de diapositiva"/>
          <p:cNvSpPr>
            <a:spLocks noGrp="1"/>
          </p:cNvSpPr>
          <p:nvPr>
            <p:ph type="sldNum" sz="quarter" idx="15"/>
          </p:nvPr>
        </p:nvSpPr>
        <p:spPr/>
        <p:txBody>
          <a:bodyPr/>
          <a:lstStyle/>
          <a:p>
            <a:fld id="{BA6DADDD-EB97-410C-8C4B-95B179481C45}" type="slidenum">
              <a:rPr lang="es-EC" smtClean="0"/>
              <a:t>20</a:t>
            </a:fld>
            <a:endParaRPr lang="es-EC"/>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112" y="1268760"/>
            <a:ext cx="6415775" cy="222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111" y="4055290"/>
            <a:ext cx="6415775" cy="222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875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5248275"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947" y="2348880"/>
            <a:ext cx="534352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5"/>
          </p:nvPr>
        </p:nvSpPr>
        <p:spPr/>
        <p:txBody>
          <a:bodyPr/>
          <a:lstStyle/>
          <a:p>
            <a:fld id="{BA6DADDD-EB97-410C-8C4B-95B179481C45}" type="slidenum">
              <a:rPr lang="es-EC" smtClean="0"/>
              <a:t>21</a:t>
            </a:fld>
            <a:endParaRPr lang="es-EC"/>
          </a:p>
        </p:txBody>
      </p:sp>
    </p:spTree>
    <p:extLst>
      <p:ext uri="{BB962C8B-B14F-4D97-AF65-F5344CB8AC3E}">
        <p14:creationId xmlns:p14="http://schemas.microsoft.com/office/powerpoint/2010/main" val="3426438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3466728" cy="724942"/>
          </a:xfrm>
        </p:spPr>
        <p:txBody>
          <a:bodyPr/>
          <a:lstStyle/>
          <a:p>
            <a:pPr marL="457200" indent="-457200">
              <a:buFont typeface="Arial" pitchFamily="34" charset="0"/>
              <a:buChar char="•"/>
            </a:pPr>
            <a:r>
              <a:rPr lang="es-EC" dirty="0" smtClean="0"/>
              <a:t>Medidas MOS</a:t>
            </a:r>
            <a:endParaRPr lang="es-EC" dirty="0"/>
          </a:p>
        </p:txBody>
      </p:sp>
      <p:sp>
        <p:nvSpPr>
          <p:cNvPr id="4" name="3 Rectángulo"/>
          <p:cNvSpPr/>
          <p:nvPr/>
        </p:nvSpPr>
        <p:spPr>
          <a:xfrm>
            <a:off x="683568" y="1412776"/>
            <a:ext cx="4680520" cy="923330"/>
          </a:xfrm>
          <a:prstGeom prst="rect">
            <a:avLst/>
          </a:prstGeom>
          <a:ln>
            <a:solidFill>
              <a:schemeClr val="accent2">
                <a:lumMod val="75000"/>
              </a:schemeClr>
            </a:solidFill>
          </a:ln>
        </p:spPr>
        <p:txBody>
          <a:bodyPr wrap="square">
            <a:spAutoFit/>
          </a:bodyPr>
          <a:lstStyle/>
          <a:p>
            <a:pPr algn="just"/>
            <a:r>
              <a:rPr lang="es-EC" dirty="0"/>
              <a:t>P</a:t>
            </a:r>
            <a:r>
              <a:rPr lang="es-EC" dirty="0" smtClean="0"/>
              <a:t>rueba </a:t>
            </a:r>
            <a:r>
              <a:rPr lang="es-EC" dirty="0"/>
              <a:t>subjetiva basada en una progresión de uno a cinco, donde uno representa la peor calidad y cinco la mejor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263" y="3212976"/>
            <a:ext cx="4022161"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611560" y="5253007"/>
            <a:ext cx="3429144" cy="1200329"/>
          </a:xfrm>
          <a:prstGeom prst="rect">
            <a:avLst/>
          </a:prstGeom>
          <a:noFill/>
          <a:ln>
            <a:solidFill>
              <a:schemeClr val="accent2">
                <a:lumMod val="75000"/>
              </a:schemeClr>
            </a:solidFill>
          </a:ln>
        </p:spPr>
        <p:txBody>
          <a:bodyPr wrap="none" rtlCol="0">
            <a:spAutoFit/>
          </a:bodyPr>
          <a:lstStyle/>
          <a:p>
            <a:pPr marL="285750" indent="-285750">
              <a:buFont typeface="Courier New" pitchFamily="49" charset="0"/>
              <a:buChar char="o"/>
            </a:pPr>
            <a:r>
              <a:rPr lang="es-EC" dirty="0" smtClean="0"/>
              <a:t>Wavelet Daubechies</a:t>
            </a:r>
          </a:p>
          <a:p>
            <a:pPr marL="285750" indent="-285750">
              <a:buFont typeface="Courier New" pitchFamily="49" charset="0"/>
              <a:buChar char="o"/>
            </a:pPr>
            <a:r>
              <a:rPr lang="es-EC" dirty="0" smtClean="0"/>
              <a:t>Wavelet Symlet</a:t>
            </a:r>
          </a:p>
          <a:p>
            <a:pPr marL="285750" indent="-285750">
              <a:buFont typeface="Courier New" pitchFamily="49" charset="0"/>
              <a:buChar char="o"/>
            </a:pPr>
            <a:r>
              <a:rPr lang="es-EC" dirty="0" smtClean="0"/>
              <a:t>Wavelet Packet Daubechies</a:t>
            </a:r>
          </a:p>
          <a:p>
            <a:pPr marL="285750" indent="-285750">
              <a:buFont typeface="Courier New" pitchFamily="49" charset="0"/>
              <a:buChar char="o"/>
            </a:pPr>
            <a:r>
              <a:rPr lang="es-EC" dirty="0" smtClean="0"/>
              <a:t>Wavelet Packet Symlet</a:t>
            </a:r>
            <a:endParaRPr lang="es-EC" dirty="0"/>
          </a:p>
        </p:txBody>
      </p:sp>
      <p:sp>
        <p:nvSpPr>
          <p:cNvPr id="6" name="5 Flecha curvada hacia la izquierda"/>
          <p:cNvSpPr/>
          <p:nvPr/>
        </p:nvSpPr>
        <p:spPr>
          <a:xfrm rot="18978973">
            <a:off x="6228184" y="1820912"/>
            <a:ext cx="576064" cy="1050503"/>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solidFill>
                <a:schemeClr val="tx1"/>
              </a:solidFill>
            </a:endParaRPr>
          </a:p>
        </p:txBody>
      </p:sp>
      <p:sp>
        <p:nvSpPr>
          <p:cNvPr id="8" name="7 Flecha curvada hacia la izquierda"/>
          <p:cNvSpPr/>
          <p:nvPr/>
        </p:nvSpPr>
        <p:spPr>
          <a:xfrm rot="2543155">
            <a:off x="4418750" y="5057922"/>
            <a:ext cx="576064" cy="1050503"/>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solidFill>
                <a:schemeClr val="tx1"/>
              </a:solidFill>
            </a:endParaRPr>
          </a:p>
        </p:txBody>
      </p:sp>
      <p:sp>
        <p:nvSpPr>
          <p:cNvPr id="3" name="2 Marcador de número de diapositiva"/>
          <p:cNvSpPr>
            <a:spLocks noGrp="1"/>
          </p:cNvSpPr>
          <p:nvPr>
            <p:ph type="sldNum" sz="quarter" idx="15"/>
          </p:nvPr>
        </p:nvSpPr>
        <p:spPr/>
        <p:txBody>
          <a:bodyPr/>
          <a:lstStyle/>
          <a:p>
            <a:fld id="{BA6DADDD-EB97-410C-8C4B-95B179481C45}" type="slidenum">
              <a:rPr lang="es-EC" smtClean="0"/>
              <a:t>22</a:t>
            </a:fld>
            <a:endParaRPr lang="es-EC"/>
          </a:p>
        </p:txBody>
      </p:sp>
      <p:sp>
        <p:nvSpPr>
          <p:cNvPr id="7" name="AutoShape 2" descr="http://valdiaz.blogia.com/upload/20081105224143-homero-pensando.jpg"/>
          <p:cNvSpPr>
            <a:spLocks noChangeAspect="1" noChangeArrowheads="1"/>
          </p:cNvSpPr>
          <p:nvPr/>
        </p:nvSpPr>
        <p:spPr bwMode="auto">
          <a:xfrm>
            <a:off x="155575" y="-998538"/>
            <a:ext cx="3048000" cy="208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descr="http://valdiaz.blogia.com/upload/20081105224143-homero-pensando.jpg"/>
          <p:cNvSpPr>
            <a:spLocks noChangeAspect="1" noChangeArrowheads="1"/>
          </p:cNvSpPr>
          <p:nvPr/>
        </p:nvSpPr>
        <p:spPr bwMode="auto">
          <a:xfrm>
            <a:off x="307975" y="-846138"/>
            <a:ext cx="3048000" cy="208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AutoShape 6" descr="http://1.bp.blogspot.com/-VikB8t7J4mM/TvR7E8u_KPI/AAAAAAAAA5M/5z9RHj6Q94c/s1600/INTERROGACION+HOMBRE+PENSANDO.jpg"/>
          <p:cNvSpPr>
            <a:spLocks noChangeAspect="1" noChangeArrowheads="1"/>
          </p:cNvSpPr>
          <p:nvPr/>
        </p:nvSpPr>
        <p:spPr bwMode="auto">
          <a:xfrm>
            <a:off x="63500" y="-136525"/>
            <a:ext cx="289560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2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01306">
            <a:off x="1504231" y="2732794"/>
            <a:ext cx="1572920" cy="197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49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1272"/>
                                        </p:tgtEl>
                                        <p:attrNameLst>
                                          <p:attrName>style.visibility</p:attrName>
                                        </p:attrNameLst>
                                      </p:cBhvr>
                                      <p:to>
                                        <p:strVal val="visible"/>
                                      </p:to>
                                    </p:set>
                                    <p:animEffect transition="in" filter="circle(in)">
                                      <p:cBhvr>
                                        <p:cTn id="13" dur="2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99592" y="4809926"/>
            <a:ext cx="3176904" cy="923330"/>
          </a:xfrm>
          <a:prstGeom prst="rect">
            <a:avLst/>
          </a:prstGeom>
          <a:ln>
            <a:solidFill>
              <a:schemeClr val="accent2">
                <a:lumMod val="75000"/>
              </a:schemeClr>
            </a:solidFill>
          </a:ln>
        </p:spPr>
        <p:txBody>
          <a:bodyPr wrap="square">
            <a:spAutoFit/>
          </a:bodyPr>
          <a:lstStyle/>
          <a:p>
            <a:r>
              <a:rPr lang="es-EC" dirty="0" smtClean="0"/>
              <a:t>Calidad </a:t>
            </a:r>
            <a:r>
              <a:rPr lang="es-EC" dirty="0"/>
              <a:t>– buena </a:t>
            </a:r>
            <a:endParaRPr lang="es-EC" dirty="0" smtClean="0"/>
          </a:p>
          <a:p>
            <a:r>
              <a:rPr lang="es-EC" dirty="0" smtClean="0"/>
              <a:t>Deterioro </a:t>
            </a:r>
            <a:r>
              <a:rPr lang="es-EC" dirty="0"/>
              <a:t>– perceptible pero tolerable </a:t>
            </a:r>
          </a:p>
        </p:txBody>
      </p:sp>
      <p:sp>
        <p:nvSpPr>
          <p:cNvPr id="6" name="5 Rectángulo"/>
          <p:cNvSpPr/>
          <p:nvPr/>
        </p:nvSpPr>
        <p:spPr>
          <a:xfrm>
            <a:off x="5283528" y="4809926"/>
            <a:ext cx="3168352" cy="923330"/>
          </a:xfrm>
          <a:prstGeom prst="rect">
            <a:avLst/>
          </a:prstGeom>
          <a:ln>
            <a:solidFill>
              <a:schemeClr val="accent2">
                <a:lumMod val="75000"/>
              </a:schemeClr>
            </a:solidFill>
          </a:ln>
        </p:spPr>
        <p:txBody>
          <a:bodyPr wrap="square">
            <a:spAutoFit/>
          </a:bodyPr>
          <a:lstStyle/>
          <a:p>
            <a:r>
              <a:rPr lang="es-EC" dirty="0" smtClean="0"/>
              <a:t>Calidad </a:t>
            </a:r>
            <a:r>
              <a:rPr lang="es-EC" dirty="0"/>
              <a:t>– media </a:t>
            </a:r>
            <a:endParaRPr lang="es-EC" dirty="0" smtClean="0"/>
          </a:p>
          <a:p>
            <a:r>
              <a:rPr lang="es-EC" dirty="0" smtClean="0"/>
              <a:t>Deterioro </a:t>
            </a:r>
            <a:r>
              <a:rPr lang="es-EC" dirty="0"/>
              <a:t>– </a:t>
            </a:r>
            <a:r>
              <a:rPr lang="es-EC" dirty="0" smtClean="0"/>
              <a:t>ligeramente </a:t>
            </a:r>
            <a:r>
              <a:rPr lang="es-EC" dirty="0"/>
              <a:t>molesto </a:t>
            </a:r>
          </a:p>
        </p:txBody>
      </p:sp>
      <p:sp>
        <p:nvSpPr>
          <p:cNvPr id="13" name="12 Rectángulo"/>
          <p:cNvSpPr/>
          <p:nvPr/>
        </p:nvSpPr>
        <p:spPr>
          <a:xfrm>
            <a:off x="251520" y="467380"/>
            <a:ext cx="6120680" cy="369332"/>
          </a:xfrm>
          <a:prstGeom prst="rect">
            <a:avLst/>
          </a:prstGeom>
          <a:ln>
            <a:solidFill>
              <a:schemeClr val="accent2">
                <a:lumMod val="75000"/>
              </a:schemeClr>
            </a:solidFill>
          </a:ln>
        </p:spPr>
        <p:txBody>
          <a:bodyPr wrap="square">
            <a:spAutoFit/>
          </a:bodyPr>
          <a:lstStyle/>
          <a:p>
            <a:r>
              <a:rPr lang="es-EC" dirty="0" smtClean="0"/>
              <a:t>Reteniendo el 5% de energía de cada imagen se obtuvo:</a:t>
            </a:r>
            <a:endParaRPr lang="es-EC" dirty="0"/>
          </a:p>
        </p:txBody>
      </p:sp>
      <p:cxnSp>
        <p:nvCxnSpPr>
          <p:cNvPr id="12" name="11 Conector angular"/>
          <p:cNvCxnSpPr>
            <a:endCxn id="5" idx="0"/>
          </p:cNvCxnSpPr>
          <p:nvPr/>
        </p:nvCxnSpPr>
        <p:spPr>
          <a:xfrm rot="5400000">
            <a:off x="2971294" y="3606597"/>
            <a:ext cx="720080" cy="1686579"/>
          </a:xfrm>
          <a:prstGeom prst="bentConnector3">
            <a:avLst/>
          </a:prstGeom>
          <a:ln>
            <a:tailEnd type="arrow"/>
          </a:ln>
        </p:spPr>
        <p:style>
          <a:lnRef idx="3">
            <a:schemeClr val="accent6"/>
          </a:lnRef>
          <a:fillRef idx="0">
            <a:schemeClr val="accent6"/>
          </a:fillRef>
          <a:effectRef idx="2">
            <a:schemeClr val="accent6"/>
          </a:effectRef>
          <a:fontRef idx="minor">
            <a:schemeClr val="tx1"/>
          </a:fontRef>
        </p:style>
      </p:cxnSp>
      <p:grpSp>
        <p:nvGrpSpPr>
          <p:cNvPr id="22" name="21 Grupo"/>
          <p:cNvGrpSpPr/>
          <p:nvPr/>
        </p:nvGrpSpPr>
        <p:grpSpPr>
          <a:xfrm>
            <a:off x="5220072" y="4089846"/>
            <a:ext cx="1431608" cy="720080"/>
            <a:chOff x="5220072" y="4089846"/>
            <a:chExt cx="1431608" cy="720080"/>
          </a:xfrm>
        </p:grpSpPr>
        <p:cxnSp>
          <p:nvCxnSpPr>
            <p:cNvPr id="16" name="15 Conector angular"/>
            <p:cNvCxnSpPr/>
            <p:nvPr/>
          </p:nvCxnSpPr>
          <p:spPr>
            <a:xfrm>
              <a:off x="5220072" y="4449886"/>
              <a:ext cx="1431608" cy="360040"/>
            </a:xfrm>
            <a:prstGeom prst="bentConnector2">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20 Conector recto"/>
            <p:cNvCxnSpPr/>
            <p:nvPr/>
          </p:nvCxnSpPr>
          <p:spPr>
            <a:xfrm flipV="1">
              <a:off x="5220072" y="4089846"/>
              <a:ext cx="0" cy="360040"/>
            </a:xfrm>
            <a:prstGeom prst="line">
              <a:avLst/>
            </a:prstGeom>
          </p:spPr>
          <p:style>
            <a:lnRef idx="3">
              <a:schemeClr val="accent6"/>
            </a:lnRef>
            <a:fillRef idx="0">
              <a:schemeClr val="accent6"/>
            </a:fillRef>
            <a:effectRef idx="2">
              <a:schemeClr val="accent6"/>
            </a:effectRef>
            <a:fontRef idx="minor">
              <a:schemeClr val="tx1"/>
            </a:fontRef>
          </p:style>
        </p:cxnSp>
      </p:grpSp>
      <p:sp>
        <p:nvSpPr>
          <p:cNvPr id="2" name="1 Marcador de número de diapositiva"/>
          <p:cNvSpPr>
            <a:spLocks noGrp="1"/>
          </p:cNvSpPr>
          <p:nvPr>
            <p:ph type="sldNum" sz="quarter" idx="15"/>
          </p:nvPr>
        </p:nvSpPr>
        <p:spPr/>
        <p:txBody>
          <a:bodyPr/>
          <a:lstStyle/>
          <a:p>
            <a:fld id="{BA6DADDD-EB97-410C-8C4B-95B179481C45}" type="slidenum">
              <a:rPr lang="es-EC" smtClean="0"/>
              <a:t>23</a:t>
            </a:fld>
            <a:endParaRPr lang="es-EC"/>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18931"/>
            <a:ext cx="5688632" cy="310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444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Lore\Documents\Espe\TESIS\MOS\MOS cap III\Imagen 4\ImagenOriginal 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88640"/>
            <a:ext cx="3888432" cy="291632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Lore\Documents\Espe\TESIS\MOS\MOS cap III\Imagen 4\Imagen 4.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60186"/>
            <a:ext cx="4346612" cy="325995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Lore\Documents\Espe\TESIS\MOS\MOS cap III\Imagen 4\Imagen 4.3.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361" y="3356991"/>
            <a:ext cx="4350871" cy="3263153"/>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539552" y="2987660"/>
            <a:ext cx="1370888" cy="369332"/>
          </a:xfrm>
          <a:prstGeom prst="rect">
            <a:avLst/>
          </a:prstGeom>
          <a:noFill/>
        </p:spPr>
        <p:txBody>
          <a:bodyPr wrap="none" rtlCol="0">
            <a:spAutoFit/>
          </a:bodyPr>
          <a:lstStyle>
            <a:defPPr>
              <a:defRPr lang="es-EC"/>
            </a:defPPr>
            <a:lvl1pPr>
              <a:defRPr>
                <a:solidFill>
                  <a:schemeClr val="accent2">
                    <a:lumMod val="50000"/>
                  </a:schemeClr>
                </a:solidFill>
              </a:defRPr>
            </a:lvl1pPr>
          </a:lstStyle>
          <a:p>
            <a:r>
              <a:rPr lang="es-EC" b="1" dirty="0"/>
              <a:t>W. Symlet</a:t>
            </a:r>
          </a:p>
        </p:txBody>
      </p:sp>
      <p:sp>
        <p:nvSpPr>
          <p:cNvPr id="8" name="7 CuadroTexto"/>
          <p:cNvSpPr txBox="1"/>
          <p:nvPr/>
        </p:nvSpPr>
        <p:spPr>
          <a:xfrm>
            <a:off x="6646479" y="2987660"/>
            <a:ext cx="2173993" cy="369332"/>
          </a:xfrm>
          <a:prstGeom prst="rect">
            <a:avLst/>
          </a:prstGeom>
          <a:noFill/>
        </p:spPr>
        <p:txBody>
          <a:bodyPr wrap="none" rtlCol="0">
            <a:spAutoFit/>
          </a:bodyPr>
          <a:lstStyle/>
          <a:p>
            <a:r>
              <a:rPr lang="es-EC" b="1" dirty="0">
                <a:solidFill>
                  <a:schemeClr val="accent2">
                    <a:lumMod val="50000"/>
                  </a:schemeClr>
                </a:solidFill>
              </a:rPr>
              <a:t>W.P. Daubechies</a:t>
            </a:r>
          </a:p>
        </p:txBody>
      </p:sp>
      <p:sp>
        <p:nvSpPr>
          <p:cNvPr id="9" name="8 CuadroTexto"/>
          <p:cNvSpPr txBox="1"/>
          <p:nvPr/>
        </p:nvSpPr>
        <p:spPr>
          <a:xfrm>
            <a:off x="1438035" y="188640"/>
            <a:ext cx="1189749" cy="646331"/>
          </a:xfrm>
          <a:prstGeom prst="rect">
            <a:avLst/>
          </a:prstGeom>
          <a:noFill/>
        </p:spPr>
        <p:txBody>
          <a:bodyPr wrap="none" rtlCol="0">
            <a:spAutoFit/>
          </a:bodyPr>
          <a:lstStyle/>
          <a:p>
            <a:r>
              <a:rPr lang="es-EC" b="1" dirty="0" smtClean="0">
                <a:solidFill>
                  <a:schemeClr val="accent2">
                    <a:lumMod val="50000"/>
                  </a:schemeClr>
                </a:solidFill>
              </a:rPr>
              <a:t>Imagen</a:t>
            </a:r>
          </a:p>
          <a:p>
            <a:r>
              <a:rPr lang="es-EC" b="1" dirty="0" smtClean="0">
                <a:solidFill>
                  <a:schemeClr val="accent2">
                    <a:lumMod val="50000"/>
                  </a:schemeClr>
                </a:solidFill>
              </a:rPr>
              <a:t>Original</a:t>
            </a:r>
            <a:endParaRPr lang="es-EC" b="1" dirty="0">
              <a:solidFill>
                <a:schemeClr val="accent2">
                  <a:lumMod val="50000"/>
                </a:schemeClr>
              </a:solidFill>
            </a:endParaRPr>
          </a:p>
        </p:txBody>
      </p:sp>
      <p:sp>
        <p:nvSpPr>
          <p:cNvPr id="2" name="1 Marcador de número de diapositiva"/>
          <p:cNvSpPr>
            <a:spLocks noGrp="1"/>
          </p:cNvSpPr>
          <p:nvPr>
            <p:ph type="sldNum" sz="quarter" idx="15"/>
          </p:nvPr>
        </p:nvSpPr>
        <p:spPr/>
        <p:txBody>
          <a:bodyPr/>
          <a:lstStyle/>
          <a:p>
            <a:fld id="{BA6DADDD-EB97-410C-8C4B-95B179481C45}" type="slidenum">
              <a:rPr lang="es-EC" smtClean="0"/>
              <a:t>24</a:t>
            </a:fld>
            <a:endParaRPr lang="es-EC"/>
          </a:p>
        </p:txBody>
      </p:sp>
    </p:spTree>
    <p:extLst>
      <p:ext uri="{BB962C8B-B14F-4D97-AF65-F5344CB8AC3E}">
        <p14:creationId xmlns:p14="http://schemas.microsoft.com/office/powerpoint/2010/main" val="28839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Lore\Documents\Espe\TESIS\MOS\MOS cap III\Imagen 6\ImagenOriginal 6.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16632"/>
            <a:ext cx="3998573" cy="299893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Lore\Documents\Espe\TESIS\MOS\MOS cap III\Imagen 6\Imagen 6.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284984"/>
            <a:ext cx="4396747" cy="329756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Lore\Documents\Espe\TESIS\MOS\MOS cap III\Imagen 6\Imagen 6.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84984"/>
            <a:ext cx="4396747" cy="32975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67544" y="2915652"/>
            <a:ext cx="1370888" cy="369332"/>
          </a:xfrm>
          <a:prstGeom prst="rect">
            <a:avLst/>
          </a:prstGeom>
          <a:noFill/>
        </p:spPr>
        <p:txBody>
          <a:bodyPr wrap="none" rtlCol="0">
            <a:spAutoFit/>
          </a:bodyPr>
          <a:lstStyle>
            <a:defPPr>
              <a:defRPr lang="es-EC"/>
            </a:defPPr>
            <a:lvl1pPr>
              <a:defRPr>
                <a:solidFill>
                  <a:schemeClr val="accent2">
                    <a:lumMod val="50000"/>
                  </a:schemeClr>
                </a:solidFill>
              </a:defRPr>
            </a:lvl1pPr>
          </a:lstStyle>
          <a:p>
            <a:r>
              <a:rPr lang="es-EC" b="1" dirty="0"/>
              <a:t>W. Symlet</a:t>
            </a:r>
          </a:p>
        </p:txBody>
      </p:sp>
      <p:sp>
        <p:nvSpPr>
          <p:cNvPr id="11" name="10 CuadroTexto"/>
          <p:cNvSpPr txBox="1"/>
          <p:nvPr/>
        </p:nvSpPr>
        <p:spPr>
          <a:xfrm>
            <a:off x="6574471" y="2915652"/>
            <a:ext cx="2173993" cy="369332"/>
          </a:xfrm>
          <a:prstGeom prst="rect">
            <a:avLst/>
          </a:prstGeom>
          <a:noFill/>
        </p:spPr>
        <p:txBody>
          <a:bodyPr wrap="none" rtlCol="0">
            <a:spAutoFit/>
          </a:bodyPr>
          <a:lstStyle/>
          <a:p>
            <a:r>
              <a:rPr lang="es-EC" b="1" dirty="0">
                <a:solidFill>
                  <a:schemeClr val="accent2">
                    <a:lumMod val="50000"/>
                  </a:schemeClr>
                </a:solidFill>
              </a:rPr>
              <a:t>W.P. Daubechies</a:t>
            </a:r>
          </a:p>
        </p:txBody>
      </p:sp>
      <p:sp>
        <p:nvSpPr>
          <p:cNvPr id="12" name="11 CuadroTexto"/>
          <p:cNvSpPr txBox="1"/>
          <p:nvPr/>
        </p:nvSpPr>
        <p:spPr>
          <a:xfrm>
            <a:off x="1366027" y="116632"/>
            <a:ext cx="1189749" cy="646331"/>
          </a:xfrm>
          <a:prstGeom prst="rect">
            <a:avLst/>
          </a:prstGeom>
          <a:noFill/>
        </p:spPr>
        <p:txBody>
          <a:bodyPr wrap="none" rtlCol="0">
            <a:spAutoFit/>
          </a:bodyPr>
          <a:lstStyle/>
          <a:p>
            <a:r>
              <a:rPr lang="es-EC" b="1" dirty="0" smtClean="0">
                <a:solidFill>
                  <a:schemeClr val="accent2">
                    <a:lumMod val="50000"/>
                  </a:schemeClr>
                </a:solidFill>
              </a:rPr>
              <a:t>Imagen</a:t>
            </a:r>
          </a:p>
          <a:p>
            <a:r>
              <a:rPr lang="es-EC" b="1" dirty="0" smtClean="0">
                <a:solidFill>
                  <a:schemeClr val="accent2">
                    <a:lumMod val="50000"/>
                  </a:schemeClr>
                </a:solidFill>
              </a:rPr>
              <a:t>Original</a:t>
            </a:r>
            <a:endParaRPr lang="es-EC" b="1" dirty="0">
              <a:solidFill>
                <a:schemeClr val="accent2">
                  <a:lumMod val="50000"/>
                </a:schemeClr>
              </a:solidFill>
            </a:endParaRPr>
          </a:p>
        </p:txBody>
      </p:sp>
      <p:sp>
        <p:nvSpPr>
          <p:cNvPr id="2" name="1 Marcador de número de diapositiva"/>
          <p:cNvSpPr>
            <a:spLocks noGrp="1"/>
          </p:cNvSpPr>
          <p:nvPr>
            <p:ph type="sldNum" sz="quarter" idx="15"/>
          </p:nvPr>
        </p:nvSpPr>
        <p:spPr/>
        <p:txBody>
          <a:bodyPr/>
          <a:lstStyle/>
          <a:p>
            <a:fld id="{BA6DADDD-EB97-410C-8C4B-95B179481C45}" type="slidenum">
              <a:rPr lang="es-EC" smtClean="0"/>
              <a:t>25</a:t>
            </a:fld>
            <a:endParaRPr lang="es-EC"/>
          </a:p>
        </p:txBody>
      </p:sp>
    </p:spTree>
    <p:extLst>
      <p:ext uri="{BB962C8B-B14F-4D97-AF65-F5344CB8AC3E}">
        <p14:creationId xmlns:p14="http://schemas.microsoft.com/office/powerpoint/2010/main" val="12541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5"/>
          </p:nvPr>
        </p:nvSpPr>
        <p:spPr/>
        <p:txBody>
          <a:bodyPr/>
          <a:lstStyle/>
          <a:p>
            <a:fld id="{BA6DADDD-EB97-410C-8C4B-95B179481C45}" type="slidenum">
              <a:rPr lang="es-EC" smtClean="0"/>
              <a:t>26</a:t>
            </a:fld>
            <a:endParaRPr lang="es-EC"/>
          </a:p>
        </p:txBody>
      </p:sp>
      <p:pic>
        <p:nvPicPr>
          <p:cNvPr id="1026" name="Picture 2" descr="C:\Users\Lore\Documents\Espe\TESIS\MOS\MOS cap IV\Imagen 3\Imagen Original 3.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8455" y="78319"/>
            <a:ext cx="4179769" cy="31346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ore\Documents\Espe\TESIS\MOS\MOS cap IV\Imagen 3\Imagen 3.1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9" y="3284984"/>
            <a:ext cx="4416491"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ore\Documents\Espe\TESIS\MOS\MOS cap IV\Imagen 3\Imagen 3.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364" y="3290509"/>
            <a:ext cx="4409124" cy="3306843"/>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251520" y="2915652"/>
            <a:ext cx="1370888" cy="369332"/>
          </a:xfrm>
          <a:prstGeom prst="rect">
            <a:avLst/>
          </a:prstGeom>
          <a:noFill/>
        </p:spPr>
        <p:txBody>
          <a:bodyPr wrap="none" rtlCol="0">
            <a:spAutoFit/>
          </a:bodyPr>
          <a:lstStyle>
            <a:defPPr>
              <a:defRPr lang="es-EC"/>
            </a:defPPr>
            <a:lvl1pPr>
              <a:defRPr>
                <a:solidFill>
                  <a:schemeClr val="accent2">
                    <a:lumMod val="50000"/>
                  </a:schemeClr>
                </a:solidFill>
              </a:defRPr>
            </a:lvl1pPr>
          </a:lstStyle>
          <a:p>
            <a:r>
              <a:rPr lang="es-EC" b="1" dirty="0"/>
              <a:t>W. Symlet</a:t>
            </a:r>
          </a:p>
        </p:txBody>
      </p:sp>
      <p:sp>
        <p:nvSpPr>
          <p:cNvPr id="9" name="8 CuadroTexto"/>
          <p:cNvSpPr txBox="1"/>
          <p:nvPr/>
        </p:nvSpPr>
        <p:spPr>
          <a:xfrm>
            <a:off x="6660232" y="2915652"/>
            <a:ext cx="2173993" cy="369332"/>
          </a:xfrm>
          <a:prstGeom prst="rect">
            <a:avLst/>
          </a:prstGeom>
          <a:noFill/>
        </p:spPr>
        <p:txBody>
          <a:bodyPr wrap="none" rtlCol="0">
            <a:spAutoFit/>
          </a:bodyPr>
          <a:lstStyle/>
          <a:p>
            <a:r>
              <a:rPr lang="es-EC" b="1" dirty="0">
                <a:solidFill>
                  <a:schemeClr val="accent2">
                    <a:lumMod val="50000"/>
                  </a:schemeClr>
                </a:solidFill>
              </a:rPr>
              <a:t>W.P. Daubechies</a:t>
            </a:r>
          </a:p>
        </p:txBody>
      </p:sp>
      <p:sp>
        <p:nvSpPr>
          <p:cNvPr id="10" name="9 CuadroTexto"/>
          <p:cNvSpPr txBox="1"/>
          <p:nvPr/>
        </p:nvSpPr>
        <p:spPr>
          <a:xfrm>
            <a:off x="1222011" y="116632"/>
            <a:ext cx="1189749" cy="646331"/>
          </a:xfrm>
          <a:prstGeom prst="rect">
            <a:avLst/>
          </a:prstGeom>
          <a:noFill/>
        </p:spPr>
        <p:txBody>
          <a:bodyPr wrap="none" rtlCol="0">
            <a:spAutoFit/>
          </a:bodyPr>
          <a:lstStyle/>
          <a:p>
            <a:r>
              <a:rPr lang="es-EC" b="1" dirty="0" smtClean="0">
                <a:solidFill>
                  <a:schemeClr val="accent2">
                    <a:lumMod val="50000"/>
                  </a:schemeClr>
                </a:solidFill>
              </a:rPr>
              <a:t>Imagen</a:t>
            </a:r>
          </a:p>
          <a:p>
            <a:r>
              <a:rPr lang="es-EC" b="1" dirty="0" smtClean="0">
                <a:solidFill>
                  <a:schemeClr val="accent2">
                    <a:lumMod val="50000"/>
                  </a:schemeClr>
                </a:solidFill>
              </a:rPr>
              <a:t>Original</a:t>
            </a:r>
            <a:endParaRPr lang="es-EC" b="1" dirty="0">
              <a:solidFill>
                <a:schemeClr val="accent2">
                  <a:lumMod val="50000"/>
                </a:schemeClr>
              </a:solidFill>
            </a:endParaRPr>
          </a:p>
        </p:txBody>
      </p:sp>
    </p:spTree>
    <p:extLst>
      <p:ext uri="{BB962C8B-B14F-4D97-AF65-F5344CB8AC3E}">
        <p14:creationId xmlns:p14="http://schemas.microsoft.com/office/powerpoint/2010/main" val="53439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79512" y="188640"/>
            <a:ext cx="8352928" cy="724942"/>
          </a:xfrm>
          <a:prstGeom prst="rect">
            <a:avLst/>
          </a:prstGeom>
        </p:spPr>
        <p:txBody>
          <a:bodyPr vert="horz" anchor="b">
            <a:normAutofit fontScale="85000" lnSpcReduction="100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dirty="0" smtClean="0"/>
              <a:t>Comparación entre Estándar JPEG y JPEG2000</a:t>
            </a:r>
            <a:endParaRPr lang="es-EC" dirty="0"/>
          </a:p>
        </p:txBody>
      </p:sp>
      <p:sp>
        <p:nvSpPr>
          <p:cNvPr id="6" name="5 Rectángulo"/>
          <p:cNvSpPr/>
          <p:nvPr/>
        </p:nvSpPr>
        <p:spPr>
          <a:xfrm>
            <a:off x="827584" y="1412776"/>
            <a:ext cx="7560840" cy="2031325"/>
          </a:xfrm>
          <a:prstGeom prst="rect">
            <a:avLst/>
          </a:prstGeom>
          <a:ln>
            <a:solidFill>
              <a:schemeClr val="accent2">
                <a:lumMod val="75000"/>
              </a:schemeClr>
            </a:solidFill>
          </a:ln>
        </p:spPr>
        <p:txBody>
          <a:bodyPr wrap="square">
            <a:spAutoFit/>
          </a:bodyPr>
          <a:lstStyle/>
          <a:p>
            <a:pPr marL="285750" indent="-285750" algn="just">
              <a:buFont typeface="Wingdings" pitchFamily="2" charset="2"/>
              <a:buChar char="Ø"/>
            </a:pPr>
            <a:r>
              <a:rPr lang="es-EC" dirty="0"/>
              <a:t>JPEG basado en la DCT; es flexible al ajustar el grado de compresión, a costa de la pérdida de calidad </a:t>
            </a:r>
            <a:r>
              <a:rPr lang="es-EC" dirty="0">
                <a:sym typeface="Wingdings" pitchFamily="2" charset="2"/>
              </a:rPr>
              <a:t></a:t>
            </a:r>
            <a:r>
              <a:rPr lang="es-EC" dirty="0"/>
              <a:t> pérdida es acumulativa cuando se realizan sucesivas compresiones.</a:t>
            </a:r>
          </a:p>
          <a:p>
            <a:pPr marL="285750" indent="-285750" algn="just">
              <a:buFont typeface="Wingdings" pitchFamily="2" charset="2"/>
              <a:buChar char="Ø"/>
            </a:pPr>
            <a:r>
              <a:rPr lang="es-EC" dirty="0"/>
              <a:t>JP2K basado en la DWT; realiza compresión con o sin pérdidas, ofrece mayor calidad final, reduciendo el tamaño de la imagen. Muestra una misma imagen en diferentes resoluciones, permite tomar porciones de la misma manteniendo su calidad.  </a:t>
            </a:r>
          </a:p>
        </p:txBody>
      </p:sp>
      <p:sp>
        <p:nvSpPr>
          <p:cNvPr id="8" name="7 Rectángulo"/>
          <p:cNvSpPr/>
          <p:nvPr/>
        </p:nvSpPr>
        <p:spPr>
          <a:xfrm>
            <a:off x="395536" y="4067780"/>
            <a:ext cx="3456384" cy="369332"/>
          </a:xfrm>
          <a:prstGeom prst="rect">
            <a:avLst/>
          </a:prstGeom>
          <a:ln>
            <a:noFill/>
          </a:ln>
        </p:spPr>
        <p:txBody>
          <a:bodyPr wrap="square">
            <a:spAutoFit/>
          </a:bodyPr>
          <a:lstStyle/>
          <a:p>
            <a:pPr marL="285750" indent="-285750">
              <a:buFont typeface="Arial" pitchFamily="34" charset="0"/>
              <a:buChar char="•"/>
            </a:pPr>
            <a:r>
              <a:rPr lang="es-EC" dirty="0" smtClean="0"/>
              <a:t>Imagen comprimida </a:t>
            </a:r>
            <a:r>
              <a:rPr lang="en-US" dirty="0" smtClean="0"/>
              <a:t>al 50%</a:t>
            </a:r>
            <a:endParaRPr lang="en-US" dirty="0">
              <a:sym typeface="Wingdings" pitchFamily="2" charset="2"/>
            </a:endParaRPr>
          </a:p>
        </p:txBody>
      </p:sp>
      <p:sp>
        <p:nvSpPr>
          <p:cNvPr id="3" name="2 Marcador de número de diapositiva"/>
          <p:cNvSpPr>
            <a:spLocks noGrp="1"/>
          </p:cNvSpPr>
          <p:nvPr>
            <p:ph type="sldNum" sz="quarter" idx="15"/>
          </p:nvPr>
        </p:nvSpPr>
        <p:spPr/>
        <p:txBody>
          <a:bodyPr/>
          <a:lstStyle/>
          <a:p>
            <a:fld id="{BA6DADDD-EB97-410C-8C4B-95B179481C45}" type="slidenum">
              <a:rPr lang="es-EC" smtClean="0"/>
              <a:t>27</a:t>
            </a:fld>
            <a:endParaRPr lang="es-EC"/>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604" y="4581128"/>
            <a:ext cx="43719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4401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Lore\Documents\MATLAB\lo_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33396"/>
            <a:ext cx="2896131" cy="3861509"/>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Lore\Documents\MATLAB\lo_cDCT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029" y="1433397"/>
            <a:ext cx="2896131" cy="386150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Lore\Documents\MATLAB\lo_cSYM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8357" y="1433397"/>
            <a:ext cx="2896131" cy="386150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23528" y="1052736"/>
            <a:ext cx="2448272" cy="369332"/>
          </a:xfrm>
          <a:prstGeom prst="rect">
            <a:avLst/>
          </a:prstGeom>
        </p:spPr>
        <p:txBody>
          <a:bodyPr wrap="square">
            <a:spAutoFit/>
          </a:bodyPr>
          <a:lstStyle/>
          <a:p>
            <a:r>
              <a:rPr lang="es-EC" b="1" dirty="0">
                <a:solidFill>
                  <a:schemeClr val="accent2">
                    <a:lumMod val="50000"/>
                  </a:schemeClr>
                </a:solidFill>
              </a:rPr>
              <a:t>Imagen</a:t>
            </a:r>
            <a:r>
              <a:rPr lang="es-EC" dirty="0" smtClean="0"/>
              <a:t> </a:t>
            </a:r>
            <a:r>
              <a:rPr lang="es-EC" b="1" dirty="0">
                <a:solidFill>
                  <a:schemeClr val="accent2">
                    <a:lumMod val="50000"/>
                  </a:schemeClr>
                </a:solidFill>
              </a:rPr>
              <a:t>Original</a:t>
            </a:r>
          </a:p>
        </p:txBody>
      </p:sp>
      <p:sp>
        <p:nvSpPr>
          <p:cNvPr id="8" name="7 Rectángulo"/>
          <p:cNvSpPr/>
          <p:nvPr/>
        </p:nvSpPr>
        <p:spPr>
          <a:xfrm>
            <a:off x="3897051" y="1064065"/>
            <a:ext cx="1251013" cy="369332"/>
          </a:xfrm>
          <a:prstGeom prst="rect">
            <a:avLst/>
          </a:prstGeom>
        </p:spPr>
        <p:txBody>
          <a:bodyPr wrap="square">
            <a:spAutoFit/>
          </a:bodyPr>
          <a:lstStyle/>
          <a:p>
            <a:r>
              <a:rPr lang="es-EC" b="1" dirty="0">
                <a:solidFill>
                  <a:schemeClr val="accent2">
                    <a:lumMod val="50000"/>
                  </a:schemeClr>
                </a:solidFill>
              </a:rPr>
              <a:t>DCT 50%</a:t>
            </a:r>
          </a:p>
        </p:txBody>
      </p:sp>
      <p:sp>
        <p:nvSpPr>
          <p:cNvPr id="9" name="8 Rectángulo"/>
          <p:cNvSpPr/>
          <p:nvPr/>
        </p:nvSpPr>
        <p:spPr>
          <a:xfrm>
            <a:off x="6921387" y="1052736"/>
            <a:ext cx="1467037" cy="369332"/>
          </a:xfrm>
          <a:prstGeom prst="rect">
            <a:avLst/>
          </a:prstGeom>
        </p:spPr>
        <p:txBody>
          <a:bodyPr wrap="square">
            <a:spAutoFit/>
          </a:bodyPr>
          <a:lstStyle/>
          <a:p>
            <a:r>
              <a:rPr lang="es-EC" b="1" dirty="0" smtClean="0">
                <a:solidFill>
                  <a:schemeClr val="accent2">
                    <a:lumMod val="50000"/>
                  </a:schemeClr>
                </a:solidFill>
              </a:rPr>
              <a:t>DWT 50%</a:t>
            </a:r>
            <a:endParaRPr lang="es-EC" b="1" dirty="0">
              <a:solidFill>
                <a:schemeClr val="accent2">
                  <a:lumMod val="50000"/>
                </a:schemeClr>
              </a:solidFill>
            </a:endParaRPr>
          </a:p>
        </p:txBody>
      </p:sp>
      <p:sp>
        <p:nvSpPr>
          <p:cNvPr id="2" name="1 Marcador de número de diapositiva"/>
          <p:cNvSpPr>
            <a:spLocks noGrp="1"/>
          </p:cNvSpPr>
          <p:nvPr>
            <p:ph type="sldNum" sz="quarter" idx="15"/>
          </p:nvPr>
        </p:nvSpPr>
        <p:spPr/>
        <p:txBody>
          <a:bodyPr/>
          <a:lstStyle/>
          <a:p>
            <a:fld id="{BA6DADDD-EB97-410C-8C4B-95B179481C45}" type="slidenum">
              <a:rPr lang="es-EC" smtClean="0"/>
              <a:t>28</a:t>
            </a:fld>
            <a:endParaRPr lang="es-EC"/>
          </a:p>
        </p:txBody>
      </p:sp>
    </p:spTree>
    <p:extLst>
      <p:ext uri="{BB962C8B-B14F-4D97-AF65-F5344CB8AC3E}">
        <p14:creationId xmlns:p14="http://schemas.microsoft.com/office/powerpoint/2010/main" val="252954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9776"/>
            <a:ext cx="7467600" cy="1143000"/>
          </a:xfrm>
        </p:spPr>
        <p:txBody>
          <a:bodyPr/>
          <a:lstStyle/>
          <a:p>
            <a:r>
              <a:rPr lang="es-EC" dirty="0" smtClean="0"/>
              <a:t>Tamaño en Disco </a:t>
            </a:r>
            <a:br>
              <a:rPr lang="es-EC" dirty="0" smtClean="0"/>
            </a:br>
            <a:r>
              <a:rPr lang="es-EC" dirty="0" smtClean="0"/>
              <a:t>a través de MATLAB </a:t>
            </a:r>
            <a:endParaRPr lang="es-EC" dirty="0"/>
          </a:p>
        </p:txBody>
      </p:sp>
      <p:pic>
        <p:nvPicPr>
          <p:cNvPr id="18436" name="Picture 4" descr="C:\Users\Lore\Documents\MATLAB\Resultados_jp2k\jp2kN10_97.jpg"/>
          <p:cNvPicPr>
            <a:picLocks noChangeAspect="1" noChangeArrowheads="1"/>
          </p:cNvPicPr>
          <p:nvPr/>
        </p:nvPicPr>
        <p:blipFill rotWithShape="1">
          <a:blip r:embed="rId2">
            <a:extLst>
              <a:ext uri="{28A0092B-C50C-407E-A947-70E740481C1C}">
                <a14:useLocalDpi xmlns:a14="http://schemas.microsoft.com/office/drawing/2010/main" val="0"/>
              </a:ext>
            </a:extLst>
          </a:blip>
          <a:srcRect t="3170" b="3383"/>
          <a:stretch/>
        </p:blipFill>
        <p:spPr bwMode="auto">
          <a:xfrm>
            <a:off x="827584" y="2152600"/>
            <a:ext cx="3288849" cy="4353847"/>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C:\Users\Lore\Documents\MATLAB\Resultados_jp2k\jp2kN4_97.jpg"/>
          <p:cNvPicPr>
            <a:picLocks noChangeAspect="1" noChangeArrowheads="1"/>
          </p:cNvPicPr>
          <p:nvPr/>
        </p:nvPicPr>
        <p:blipFill rotWithShape="1">
          <a:blip r:embed="rId3">
            <a:extLst>
              <a:ext uri="{28A0092B-C50C-407E-A947-70E740481C1C}">
                <a14:useLocalDpi xmlns:a14="http://schemas.microsoft.com/office/drawing/2010/main" val="0"/>
              </a:ext>
            </a:extLst>
          </a:blip>
          <a:srcRect t="3384" b="3457"/>
          <a:stretch/>
        </p:blipFill>
        <p:spPr bwMode="auto">
          <a:xfrm>
            <a:off x="4729601" y="2132856"/>
            <a:ext cx="3298783" cy="4373592"/>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7337246" y="1331476"/>
            <a:ext cx="1555234" cy="307777"/>
          </a:xfrm>
          <a:prstGeom prst="rect">
            <a:avLst/>
          </a:prstGeom>
          <a:noFill/>
        </p:spPr>
        <p:txBody>
          <a:bodyPr wrap="none" rtlCol="0">
            <a:spAutoFit/>
          </a:bodyPr>
          <a:lstStyle/>
          <a:p>
            <a:r>
              <a:rPr lang="es-EC" sz="1400" dirty="0" smtClean="0"/>
              <a:t>Imagen Original</a:t>
            </a:r>
            <a:endParaRPr lang="es-EC" sz="1400" dirty="0"/>
          </a:p>
        </p:txBody>
      </p:sp>
      <p:cxnSp>
        <p:nvCxnSpPr>
          <p:cNvPr id="6" name="5 Conector recto de flecha"/>
          <p:cNvCxnSpPr/>
          <p:nvPr/>
        </p:nvCxnSpPr>
        <p:spPr>
          <a:xfrm>
            <a:off x="7117090" y="1485365"/>
            <a:ext cx="26322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11 CuadroTexto"/>
          <p:cNvSpPr txBox="1"/>
          <p:nvPr/>
        </p:nvSpPr>
        <p:spPr>
          <a:xfrm>
            <a:off x="5426185" y="1825079"/>
            <a:ext cx="1810111" cy="307777"/>
          </a:xfrm>
          <a:prstGeom prst="rect">
            <a:avLst/>
          </a:prstGeom>
          <a:noFill/>
        </p:spPr>
        <p:txBody>
          <a:bodyPr wrap="none" rtlCol="0">
            <a:spAutoFit/>
          </a:bodyPr>
          <a:lstStyle/>
          <a:p>
            <a:r>
              <a:rPr lang="es-EC" sz="1400" b="1" dirty="0" smtClean="0">
                <a:solidFill>
                  <a:schemeClr val="accent2">
                    <a:lumMod val="50000"/>
                  </a:schemeClr>
                </a:solidFill>
              </a:rPr>
              <a:t>4 Niveles Wavelet</a:t>
            </a:r>
            <a:endParaRPr lang="es-EC" sz="1400" b="1" dirty="0">
              <a:solidFill>
                <a:schemeClr val="accent2">
                  <a:lumMod val="50000"/>
                </a:schemeClr>
              </a:solidFill>
            </a:endParaRPr>
          </a:p>
        </p:txBody>
      </p:sp>
      <p:sp>
        <p:nvSpPr>
          <p:cNvPr id="13" name="12 CuadroTexto"/>
          <p:cNvSpPr txBox="1"/>
          <p:nvPr/>
        </p:nvSpPr>
        <p:spPr>
          <a:xfrm>
            <a:off x="683302" y="1844824"/>
            <a:ext cx="3600666" cy="307777"/>
          </a:xfrm>
          <a:prstGeom prst="rect">
            <a:avLst/>
          </a:prstGeom>
          <a:noFill/>
        </p:spPr>
        <p:txBody>
          <a:bodyPr wrap="none" rtlCol="0">
            <a:spAutoFit/>
          </a:bodyPr>
          <a:lstStyle/>
          <a:p>
            <a:r>
              <a:rPr lang="es-EC" sz="1400" b="1" dirty="0" smtClean="0">
                <a:solidFill>
                  <a:schemeClr val="accent2">
                    <a:lumMod val="50000"/>
                  </a:schemeClr>
                </a:solidFill>
              </a:rPr>
              <a:t>Imagen Original - 10 Niveles Wavelet</a:t>
            </a:r>
            <a:endParaRPr lang="es-EC" sz="1400" b="1" dirty="0">
              <a:solidFill>
                <a:schemeClr val="accent2">
                  <a:lumMod val="50000"/>
                </a:schemeClr>
              </a:solidFill>
            </a:endParaRPr>
          </a:p>
        </p:txBody>
      </p:sp>
      <p:sp>
        <p:nvSpPr>
          <p:cNvPr id="3" name="2 Marcador de número de diapositiva"/>
          <p:cNvSpPr>
            <a:spLocks noGrp="1"/>
          </p:cNvSpPr>
          <p:nvPr>
            <p:ph type="sldNum" sz="quarter" idx="15"/>
          </p:nvPr>
        </p:nvSpPr>
        <p:spPr/>
        <p:txBody>
          <a:bodyPr/>
          <a:lstStyle/>
          <a:p>
            <a:fld id="{BA6DADDD-EB97-410C-8C4B-95B179481C45}" type="slidenum">
              <a:rPr lang="es-EC" smtClean="0"/>
              <a:t>29</a:t>
            </a:fld>
            <a:endParaRPr lang="es-EC"/>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33041"/>
            <a:ext cx="2608928" cy="119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5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341784"/>
            <a:ext cx="3413092" cy="1143000"/>
          </a:xfrm>
        </p:spPr>
        <p:txBody>
          <a:bodyPr/>
          <a:lstStyle/>
          <a:p>
            <a:r>
              <a:rPr lang="es-EC" dirty="0" smtClean="0"/>
              <a:t>Introducción</a:t>
            </a:r>
            <a:endParaRPr lang="es-EC"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711478639"/>
              </p:ext>
            </p:extLst>
          </p:nvPr>
        </p:nvGraphicFramePr>
        <p:xfrm>
          <a:off x="3275856" y="571599"/>
          <a:ext cx="5112568" cy="5809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285" t="2728" r="18462"/>
          <a:stretch/>
        </p:blipFill>
        <p:spPr bwMode="auto">
          <a:xfrm>
            <a:off x="467544" y="2996952"/>
            <a:ext cx="2952328" cy="293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número de diapositiva"/>
          <p:cNvSpPr>
            <a:spLocks noGrp="1"/>
          </p:cNvSpPr>
          <p:nvPr>
            <p:ph type="sldNum" sz="quarter" idx="15"/>
          </p:nvPr>
        </p:nvSpPr>
        <p:spPr/>
        <p:txBody>
          <a:bodyPr/>
          <a:lstStyle/>
          <a:p>
            <a:fld id="{BA6DADDD-EB97-410C-8C4B-95B179481C45}" type="slidenum">
              <a:rPr lang="es-EC" smtClean="0"/>
              <a:t>3</a:t>
            </a:fld>
            <a:endParaRPr lang="es-EC"/>
          </a:p>
        </p:txBody>
      </p:sp>
    </p:spTree>
    <p:extLst>
      <p:ext uri="{BB962C8B-B14F-4D97-AF65-F5344CB8AC3E}">
        <p14:creationId xmlns:p14="http://schemas.microsoft.com/office/powerpoint/2010/main" val="50722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ppt_x</p:attrName>
                                        </p:attrNameLst>
                                      </p:cBhvr>
                                      <p:tavLst>
                                        <p:tav tm="0">
                                          <p:val>
                                            <p:strVal val="#ppt_x"/>
                                          </p:val>
                                        </p:tav>
                                        <p:tav tm="100000">
                                          <p:val>
                                            <p:strVal val="#ppt_x"/>
                                          </p:val>
                                        </p:tav>
                                      </p:tavLst>
                                    </p:anim>
                                    <p:anim calcmode="lin" valueType="num">
                                      <p:cBhvr>
                                        <p:cTn id="13" dur="75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6" presetClass="entr" presetSubtype="16" fill="hold" nodeType="afterEffect">
                                  <p:stCondLst>
                                    <p:cond delay="75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553171"/>
            <a:ext cx="6048672" cy="243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979712" y="1700808"/>
            <a:ext cx="4464496" cy="923330"/>
          </a:xfrm>
          <a:prstGeom prst="rect">
            <a:avLst/>
          </a:prstGeom>
          <a:ln>
            <a:solidFill>
              <a:schemeClr val="accent2">
                <a:lumMod val="75000"/>
              </a:schemeClr>
            </a:solidFill>
          </a:ln>
        </p:spPr>
        <p:txBody>
          <a:bodyPr wrap="square">
            <a:spAutoFit/>
          </a:bodyPr>
          <a:lstStyle/>
          <a:p>
            <a:pPr marL="285750" indent="-285750" algn="just">
              <a:buFont typeface="Arial" pitchFamily="34" charset="0"/>
              <a:buChar char="•"/>
            </a:pPr>
            <a:r>
              <a:rPr lang="es-EC" dirty="0" smtClean="0"/>
              <a:t>Imágenes guardadas en diferentes formatos, manteniendo la calidad máxima que exige la misma.</a:t>
            </a:r>
            <a:endParaRPr lang="en-US" dirty="0">
              <a:sym typeface="Wingdings" pitchFamily="2" charset="2"/>
            </a:endParaRPr>
          </a:p>
        </p:txBody>
      </p:sp>
      <p:sp>
        <p:nvSpPr>
          <p:cNvPr id="6" name="5 Rectángulo"/>
          <p:cNvSpPr/>
          <p:nvPr/>
        </p:nvSpPr>
        <p:spPr>
          <a:xfrm>
            <a:off x="267062" y="548680"/>
            <a:ext cx="3541354" cy="553998"/>
          </a:xfrm>
          <a:prstGeom prst="rect">
            <a:avLst/>
          </a:prstGeom>
        </p:spPr>
        <p:txBody>
          <a:bodyPr wrap="none">
            <a:spAutoFit/>
          </a:bodyPr>
          <a:lstStyle/>
          <a:p>
            <a:r>
              <a:rPr lang="es-EC" sz="3000" cap="small" dirty="0">
                <a:solidFill>
                  <a:srgbClr val="575F6D"/>
                </a:solidFill>
                <a:ea typeface="+mj-ea"/>
                <a:cs typeface="+mj-cs"/>
              </a:rPr>
              <a:t>Tamaño en Disco </a:t>
            </a:r>
            <a:endParaRPr lang="es-EC" dirty="0"/>
          </a:p>
        </p:txBody>
      </p:sp>
      <p:grpSp>
        <p:nvGrpSpPr>
          <p:cNvPr id="8" name="7 Grupo"/>
          <p:cNvGrpSpPr/>
          <p:nvPr/>
        </p:nvGrpSpPr>
        <p:grpSpPr>
          <a:xfrm>
            <a:off x="3923928" y="2909367"/>
            <a:ext cx="439369" cy="375589"/>
            <a:chOff x="5933033" y="1220006"/>
            <a:chExt cx="439369" cy="375589"/>
          </a:xfrm>
        </p:grpSpPr>
        <p:sp>
          <p:nvSpPr>
            <p:cNvPr id="9" name="8 Flecha derecha"/>
            <p:cNvSpPr/>
            <p:nvPr/>
          </p:nvSpPr>
          <p:spPr>
            <a:xfrm rot="5400000">
              <a:off x="5964923" y="1188116"/>
              <a:ext cx="375589" cy="439369"/>
            </a:xfrm>
            <a:prstGeom prst="rightArrow">
              <a:avLst>
                <a:gd name="adj1" fmla="val 60000"/>
                <a:gd name="adj2" fmla="val 50000"/>
              </a:avLst>
            </a:prstGeom>
          </p:spPr>
          <p:style>
            <a:lnRef idx="0">
              <a:schemeClr val="lt1">
                <a:hueOff val="0"/>
                <a:satOff val="0"/>
                <a:lumOff val="0"/>
                <a:alphaOff val="0"/>
              </a:schemeClr>
            </a:lnRef>
            <a:fillRef idx="3">
              <a:schemeClr val="accent5">
                <a:hueOff val="-111011"/>
                <a:satOff val="-10611"/>
                <a:lumOff val="-10667"/>
                <a:alphaOff val="0"/>
              </a:schemeClr>
            </a:fillRef>
            <a:effectRef idx="2">
              <a:schemeClr val="accent5">
                <a:hueOff val="-111011"/>
                <a:satOff val="-10611"/>
                <a:lumOff val="-10667"/>
                <a:alphaOff val="0"/>
              </a:schemeClr>
            </a:effectRef>
            <a:fontRef idx="minor">
              <a:schemeClr val="lt1"/>
            </a:fontRef>
          </p:style>
        </p:sp>
        <p:sp>
          <p:nvSpPr>
            <p:cNvPr id="10" name="Flecha derecha 14"/>
            <p:cNvSpPr/>
            <p:nvPr/>
          </p:nvSpPr>
          <p:spPr>
            <a:xfrm>
              <a:off x="6020908" y="1220006"/>
              <a:ext cx="263621" cy="2629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sp>
        <p:nvSpPr>
          <p:cNvPr id="2" name="1 Marcador de número de diapositiva"/>
          <p:cNvSpPr>
            <a:spLocks noGrp="1"/>
          </p:cNvSpPr>
          <p:nvPr>
            <p:ph type="sldNum" sz="quarter" idx="15"/>
          </p:nvPr>
        </p:nvSpPr>
        <p:spPr/>
        <p:txBody>
          <a:bodyPr/>
          <a:lstStyle/>
          <a:p>
            <a:fld id="{BA6DADDD-EB97-410C-8C4B-95B179481C45}" type="slidenum">
              <a:rPr lang="es-EC" smtClean="0"/>
              <a:t>30</a:t>
            </a:fld>
            <a:endParaRPr lang="es-EC"/>
          </a:p>
        </p:txBody>
      </p:sp>
    </p:spTree>
    <p:extLst>
      <p:ext uri="{BB962C8B-B14F-4D97-AF65-F5344CB8AC3E}">
        <p14:creationId xmlns:p14="http://schemas.microsoft.com/office/powerpoint/2010/main" val="213939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Facilidades de las Wavelets en TV Digital</a:t>
            </a:r>
            <a:endParaRPr lang="es-EC" dirty="0"/>
          </a:p>
        </p:txBody>
      </p:sp>
      <p:sp>
        <p:nvSpPr>
          <p:cNvPr id="3" name="2 Marcador de contenido"/>
          <p:cNvSpPr>
            <a:spLocks noGrp="1"/>
          </p:cNvSpPr>
          <p:nvPr>
            <p:ph sz="quarter" idx="1"/>
          </p:nvPr>
        </p:nvSpPr>
        <p:spPr/>
        <p:txBody>
          <a:bodyPr/>
          <a:lstStyle/>
          <a:p>
            <a:endParaRPr lang="es-EC" dirty="0">
              <a:solidFill>
                <a:srgbClr val="000000"/>
              </a:solidFill>
              <a:latin typeface="Times New Roman"/>
            </a:endParaRPr>
          </a:p>
          <a:p>
            <a:endParaRPr lang="es-EC" dirty="0"/>
          </a:p>
        </p:txBody>
      </p:sp>
      <p:grpSp>
        <p:nvGrpSpPr>
          <p:cNvPr id="5" name="4 Grupo"/>
          <p:cNvGrpSpPr/>
          <p:nvPr/>
        </p:nvGrpSpPr>
        <p:grpSpPr>
          <a:xfrm>
            <a:off x="133576" y="1923628"/>
            <a:ext cx="2336012" cy="1401607"/>
            <a:chOff x="7815" y="687473"/>
            <a:chExt cx="2336012" cy="1401607"/>
          </a:xfrm>
        </p:grpSpPr>
        <p:sp>
          <p:nvSpPr>
            <p:cNvPr id="36" name="35 Rectángulo redondeado"/>
            <p:cNvSpPr/>
            <p:nvPr/>
          </p:nvSpPr>
          <p:spPr>
            <a:xfrm>
              <a:off x="7815" y="687473"/>
              <a:ext cx="2336012" cy="1401607"/>
            </a:xfrm>
            <a:prstGeom prst="roundRect">
              <a:avLst>
                <a:gd name="adj" fmla="val 10000"/>
              </a:avLst>
            </a:prstGeom>
          </p:spPr>
          <p:style>
            <a:lnRef idx="0">
              <a:schemeClr val="lt1">
                <a:hueOff val="0"/>
                <a:satOff val="0"/>
                <a:lumOff val="0"/>
                <a:alphaOff val="0"/>
              </a:schemeClr>
            </a:lnRef>
            <a:fillRef idx="3">
              <a:schemeClr val="accent6">
                <a:shade val="80000"/>
                <a:hueOff val="0"/>
                <a:satOff val="0"/>
                <a:lumOff val="0"/>
                <a:alphaOff val="0"/>
              </a:schemeClr>
            </a:fillRef>
            <a:effectRef idx="2">
              <a:schemeClr val="accent6">
                <a:shade val="80000"/>
                <a:hueOff val="0"/>
                <a:satOff val="0"/>
                <a:lumOff val="0"/>
                <a:alphaOff val="0"/>
              </a:schemeClr>
            </a:effectRef>
            <a:fontRef idx="minor">
              <a:schemeClr val="lt1"/>
            </a:fontRef>
          </p:style>
        </p:sp>
        <p:sp>
          <p:nvSpPr>
            <p:cNvPr id="37" name="36 Rectángulo"/>
            <p:cNvSpPr/>
            <p:nvPr/>
          </p:nvSpPr>
          <p:spPr>
            <a:xfrm>
              <a:off x="48867" y="728525"/>
              <a:ext cx="2253908" cy="131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latin typeface="Times New Roman"/>
                </a:rPr>
                <a:t>Calidad de video</a:t>
              </a:r>
              <a:endParaRPr lang="es-EC" sz="1600" kern="1200" dirty="0"/>
            </a:p>
            <a:p>
              <a:pPr marL="57150" lvl="1" indent="-57150" algn="just" defTabSz="466725">
                <a:lnSpc>
                  <a:spcPct val="90000"/>
                </a:lnSpc>
                <a:spcBef>
                  <a:spcPct val="0"/>
                </a:spcBef>
                <a:spcAft>
                  <a:spcPct val="15000"/>
                </a:spcAft>
                <a:buChar char="••"/>
              </a:pPr>
              <a:r>
                <a:rPr lang="es-EC" sz="1050" kern="1200" dirty="0" smtClean="0">
                  <a:latin typeface="Times New Roman"/>
                </a:rPr>
                <a:t>Puede asignar más bits por muestra de acuerdo a los requerimientos de la aplicación. </a:t>
              </a:r>
              <a:endParaRPr lang="es-EC" sz="1050" kern="1200" dirty="0"/>
            </a:p>
          </p:txBody>
        </p:sp>
      </p:grpSp>
      <p:grpSp>
        <p:nvGrpSpPr>
          <p:cNvPr id="6" name="5 Grupo"/>
          <p:cNvGrpSpPr/>
          <p:nvPr/>
        </p:nvGrpSpPr>
        <p:grpSpPr>
          <a:xfrm>
            <a:off x="2675158" y="2334767"/>
            <a:ext cx="495234" cy="579331"/>
            <a:chOff x="2549397" y="1098612"/>
            <a:chExt cx="495234" cy="579331"/>
          </a:xfrm>
        </p:grpSpPr>
        <p:sp>
          <p:nvSpPr>
            <p:cNvPr id="34" name="33 Flecha derecha"/>
            <p:cNvSpPr/>
            <p:nvPr/>
          </p:nvSpPr>
          <p:spPr>
            <a:xfrm>
              <a:off x="2549397" y="1098612"/>
              <a:ext cx="495234" cy="579331"/>
            </a:xfrm>
            <a:prstGeom prst="rightArrow">
              <a:avLst>
                <a:gd name="adj1" fmla="val 60000"/>
                <a:gd name="adj2" fmla="val 50000"/>
              </a:avLst>
            </a:prstGeom>
          </p:spPr>
          <p:style>
            <a:lnRef idx="0">
              <a:schemeClr val="accent6">
                <a:shade val="90000"/>
                <a:hueOff val="0"/>
                <a:satOff val="0"/>
                <a:lumOff val="0"/>
                <a:alphaOff val="0"/>
              </a:schemeClr>
            </a:lnRef>
            <a:fillRef idx="3">
              <a:schemeClr val="accent6">
                <a:shade val="90000"/>
                <a:hueOff val="0"/>
                <a:satOff val="0"/>
                <a:lumOff val="0"/>
                <a:alphaOff val="0"/>
              </a:schemeClr>
            </a:fillRef>
            <a:effectRef idx="2">
              <a:schemeClr val="accent6">
                <a:shade val="90000"/>
                <a:hueOff val="0"/>
                <a:satOff val="0"/>
                <a:lumOff val="0"/>
                <a:alphaOff val="0"/>
              </a:schemeClr>
            </a:effectRef>
            <a:fontRef idx="minor">
              <a:schemeClr val="lt1"/>
            </a:fontRef>
          </p:style>
        </p:sp>
        <p:sp>
          <p:nvSpPr>
            <p:cNvPr id="35" name="Flecha derecha 6"/>
            <p:cNvSpPr/>
            <p:nvPr/>
          </p:nvSpPr>
          <p:spPr>
            <a:xfrm>
              <a:off x="2549397" y="1214478"/>
              <a:ext cx="346664" cy="347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C" sz="2500" kern="1200"/>
            </a:p>
          </p:txBody>
        </p:sp>
      </p:grpSp>
      <p:grpSp>
        <p:nvGrpSpPr>
          <p:cNvPr id="7" name="6 Grupo"/>
          <p:cNvGrpSpPr/>
          <p:nvPr/>
        </p:nvGrpSpPr>
        <p:grpSpPr>
          <a:xfrm>
            <a:off x="3403994" y="1923628"/>
            <a:ext cx="2336012" cy="1401607"/>
            <a:chOff x="3278233" y="687473"/>
            <a:chExt cx="2336012" cy="1401607"/>
          </a:xfrm>
        </p:grpSpPr>
        <p:sp>
          <p:nvSpPr>
            <p:cNvPr id="32" name="31 Rectángulo redondeado"/>
            <p:cNvSpPr/>
            <p:nvPr/>
          </p:nvSpPr>
          <p:spPr>
            <a:xfrm>
              <a:off x="3278233" y="687473"/>
              <a:ext cx="2336012" cy="1401607"/>
            </a:xfrm>
            <a:prstGeom prst="roundRect">
              <a:avLst>
                <a:gd name="adj" fmla="val 10000"/>
              </a:avLst>
            </a:prstGeom>
          </p:spPr>
          <p:style>
            <a:lnRef idx="0">
              <a:schemeClr val="lt1">
                <a:hueOff val="0"/>
                <a:satOff val="0"/>
                <a:lumOff val="0"/>
                <a:alphaOff val="0"/>
              </a:schemeClr>
            </a:lnRef>
            <a:fillRef idx="3">
              <a:schemeClr val="accent6">
                <a:shade val="80000"/>
                <a:hueOff val="7600"/>
                <a:satOff val="-291"/>
                <a:lumOff val="5089"/>
                <a:alphaOff val="0"/>
              </a:schemeClr>
            </a:fillRef>
            <a:effectRef idx="2">
              <a:schemeClr val="accent6">
                <a:shade val="80000"/>
                <a:hueOff val="7600"/>
                <a:satOff val="-291"/>
                <a:lumOff val="5089"/>
                <a:alphaOff val="0"/>
              </a:schemeClr>
            </a:effectRef>
            <a:fontRef idx="minor">
              <a:schemeClr val="lt1"/>
            </a:fontRef>
          </p:style>
        </p:sp>
        <p:sp>
          <p:nvSpPr>
            <p:cNvPr id="33" name="32 Rectángulo"/>
            <p:cNvSpPr/>
            <p:nvPr/>
          </p:nvSpPr>
          <p:spPr>
            <a:xfrm>
              <a:off x="3319285" y="728525"/>
              <a:ext cx="2253908" cy="131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latin typeface="Times New Roman"/>
                </a:rPr>
                <a:t>Baja latencia</a:t>
              </a:r>
              <a:endParaRPr lang="es-EC" sz="1600" kern="1200" dirty="0"/>
            </a:p>
            <a:p>
              <a:pPr marL="57150" lvl="1" indent="-57150" algn="just" defTabSz="466725">
                <a:lnSpc>
                  <a:spcPct val="90000"/>
                </a:lnSpc>
                <a:spcBef>
                  <a:spcPct val="0"/>
                </a:spcBef>
                <a:spcAft>
                  <a:spcPct val="15000"/>
                </a:spcAft>
                <a:buChar char="••"/>
              </a:pPr>
              <a:r>
                <a:rPr lang="es-EC" sz="1050" kern="1200" dirty="0" smtClean="0"/>
                <a:t>No hay dependencia de un cuadro a otro por lo que produce una latencia menor a 1,5 </a:t>
              </a:r>
              <a:r>
                <a:rPr lang="es-EC" sz="1050" i="1" kern="1200" dirty="0" err="1" smtClean="0"/>
                <a:t>frames</a:t>
              </a:r>
              <a:r>
                <a:rPr lang="es-EC" sz="1050" i="1" kern="1200" dirty="0" smtClean="0"/>
                <a:t> </a:t>
              </a:r>
              <a:r>
                <a:rPr lang="es-EC" sz="1050" kern="1200" dirty="0" smtClean="0"/>
                <a:t>para codificar o decodificar</a:t>
              </a:r>
              <a:endParaRPr lang="es-EC" sz="1050" kern="1200" dirty="0"/>
            </a:p>
          </p:txBody>
        </p:sp>
      </p:grpSp>
      <p:grpSp>
        <p:nvGrpSpPr>
          <p:cNvPr id="8" name="7 Grupo"/>
          <p:cNvGrpSpPr/>
          <p:nvPr/>
        </p:nvGrpSpPr>
        <p:grpSpPr>
          <a:xfrm>
            <a:off x="5945576" y="2334767"/>
            <a:ext cx="495234" cy="579331"/>
            <a:chOff x="5819815" y="1098612"/>
            <a:chExt cx="495234" cy="579331"/>
          </a:xfrm>
        </p:grpSpPr>
        <p:sp>
          <p:nvSpPr>
            <p:cNvPr id="30" name="29 Flecha derecha"/>
            <p:cNvSpPr/>
            <p:nvPr/>
          </p:nvSpPr>
          <p:spPr>
            <a:xfrm>
              <a:off x="5819815" y="1098612"/>
              <a:ext cx="495234" cy="579331"/>
            </a:xfrm>
            <a:prstGeom prst="rightArrow">
              <a:avLst>
                <a:gd name="adj1" fmla="val 60000"/>
                <a:gd name="adj2" fmla="val 50000"/>
              </a:avLst>
            </a:prstGeom>
          </p:spPr>
          <p:style>
            <a:lnRef idx="0">
              <a:schemeClr val="accent6">
                <a:shade val="90000"/>
                <a:hueOff val="9420"/>
                <a:satOff val="-357"/>
                <a:lumOff val="5734"/>
                <a:alphaOff val="0"/>
              </a:schemeClr>
            </a:lnRef>
            <a:fillRef idx="3">
              <a:schemeClr val="accent6">
                <a:shade val="90000"/>
                <a:hueOff val="9420"/>
                <a:satOff val="-357"/>
                <a:lumOff val="5734"/>
                <a:alphaOff val="0"/>
              </a:schemeClr>
            </a:fillRef>
            <a:effectRef idx="2">
              <a:schemeClr val="accent6">
                <a:shade val="90000"/>
                <a:hueOff val="9420"/>
                <a:satOff val="-357"/>
                <a:lumOff val="5734"/>
                <a:alphaOff val="0"/>
              </a:schemeClr>
            </a:effectRef>
            <a:fontRef idx="minor">
              <a:schemeClr val="lt1"/>
            </a:fontRef>
          </p:style>
        </p:sp>
        <p:sp>
          <p:nvSpPr>
            <p:cNvPr id="31" name="Flecha derecha 10"/>
            <p:cNvSpPr/>
            <p:nvPr/>
          </p:nvSpPr>
          <p:spPr>
            <a:xfrm>
              <a:off x="5819815" y="1214478"/>
              <a:ext cx="346664" cy="347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C" sz="2500" kern="1200"/>
            </a:p>
          </p:txBody>
        </p:sp>
      </p:grpSp>
      <p:grpSp>
        <p:nvGrpSpPr>
          <p:cNvPr id="9" name="8 Grupo"/>
          <p:cNvGrpSpPr/>
          <p:nvPr/>
        </p:nvGrpSpPr>
        <p:grpSpPr>
          <a:xfrm>
            <a:off x="6674412" y="1923628"/>
            <a:ext cx="2336012" cy="1401607"/>
            <a:chOff x="6548651" y="687473"/>
            <a:chExt cx="2336012" cy="1401607"/>
          </a:xfrm>
        </p:grpSpPr>
        <p:sp>
          <p:nvSpPr>
            <p:cNvPr id="28" name="27 Rectángulo redondeado"/>
            <p:cNvSpPr/>
            <p:nvPr/>
          </p:nvSpPr>
          <p:spPr>
            <a:xfrm>
              <a:off x="6548651" y="687473"/>
              <a:ext cx="2336012" cy="1401607"/>
            </a:xfrm>
            <a:prstGeom prst="roundRect">
              <a:avLst>
                <a:gd name="adj" fmla="val 10000"/>
              </a:avLst>
            </a:prstGeom>
          </p:spPr>
          <p:style>
            <a:lnRef idx="0">
              <a:schemeClr val="lt1">
                <a:hueOff val="0"/>
                <a:satOff val="0"/>
                <a:lumOff val="0"/>
                <a:alphaOff val="0"/>
              </a:schemeClr>
            </a:lnRef>
            <a:fillRef idx="3">
              <a:schemeClr val="accent6">
                <a:shade val="80000"/>
                <a:hueOff val="15200"/>
                <a:satOff val="-582"/>
                <a:lumOff val="10177"/>
                <a:alphaOff val="0"/>
              </a:schemeClr>
            </a:fillRef>
            <a:effectRef idx="2">
              <a:schemeClr val="accent6">
                <a:shade val="80000"/>
                <a:hueOff val="15200"/>
                <a:satOff val="-582"/>
                <a:lumOff val="10177"/>
                <a:alphaOff val="0"/>
              </a:schemeClr>
            </a:effectRef>
            <a:fontRef idx="minor">
              <a:schemeClr val="lt1"/>
            </a:fontRef>
          </p:style>
        </p:sp>
        <p:sp>
          <p:nvSpPr>
            <p:cNvPr id="29" name="28 Rectángulo"/>
            <p:cNvSpPr/>
            <p:nvPr/>
          </p:nvSpPr>
          <p:spPr>
            <a:xfrm>
              <a:off x="6589703" y="728525"/>
              <a:ext cx="2253908" cy="131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latin typeface="Times New Roman"/>
                </a:rPr>
                <a:t>Robustez si existen errores de transmisión</a:t>
              </a:r>
              <a:endParaRPr lang="es-EC" sz="1600" kern="1200" dirty="0">
                <a:latin typeface="Times New Roman"/>
              </a:endParaRPr>
            </a:p>
            <a:p>
              <a:pPr marL="57150" lvl="1" indent="-57150" algn="just" defTabSz="466725">
                <a:lnSpc>
                  <a:spcPct val="90000"/>
                </a:lnSpc>
                <a:spcBef>
                  <a:spcPct val="0"/>
                </a:spcBef>
                <a:spcAft>
                  <a:spcPct val="15000"/>
                </a:spcAft>
                <a:buChar char="••"/>
              </a:pPr>
              <a:r>
                <a:rPr lang="es-EC" sz="1050" kern="1200" dirty="0" smtClean="0"/>
                <a:t>Por su independencia entre cuadros los errores tienen menor duración causando menor impacto visual</a:t>
              </a:r>
              <a:endParaRPr lang="es-EC" sz="1050" kern="1200" dirty="0"/>
            </a:p>
          </p:txBody>
        </p:sp>
      </p:grpSp>
      <p:grpSp>
        <p:nvGrpSpPr>
          <p:cNvPr id="10" name="9 Grupo"/>
          <p:cNvGrpSpPr/>
          <p:nvPr/>
        </p:nvGrpSpPr>
        <p:grpSpPr>
          <a:xfrm>
            <a:off x="7552752" y="3530805"/>
            <a:ext cx="579331" cy="495235"/>
            <a:chOff x="7426991" y="2294650"/>
            <a:chExt cx="579331" cy="495235"/>
          </a:xfrm>
        </p:grpSpPr>
        <p:sp>
          <p:nvSpPr>
            <p:cNvPr id="26" name="25 Flecha derecha"/>
            <p:cNvSpPr/>
            <p:nvPr/>
          </p:nvSpPr>
          <p:spPr>
            <a:xfrm rot="5400000">
              <a:off x="7469040" y="2252602"/>
              <a:ext cx="495234" cy="579331"/>
            </a:xfrm>
            <a:prstGeom prst="rightArrow">
              <a:avLst>
                <a:gd name="adj1" fmla="val 60000"/>
                <a:gd name="adj2" fmla="val 50000"/>
              </a:avLst>
            </a:prstGeom>
          </p:spPr>
          <p:style>
            <a:lnRef idx="0">
              <a:schemeClr val="accent6">
                <a:shade val="90000"/>
                <a:hueOff val="18841"/>
                <a:satOff val="-714"/>
                <a:lumOff val="11468"/>
                <a:alphaOff val="0"/>
              </a:schemeClr>
            </a:lnRef>
            <a:fillRef idx="3">
              <a:schemeClr val="accent6">
                <a:shade val="90000"/>
                <a:hueOff val="18841"/>
                <a:satOff val="-714"/>
                <a:lumOff val="11468"/>
                <a:alphaOff val="0"/>
              </a:schemeClr>
            </a:fillRef>
            <a:effectRef idx="2">
              <a:schemeClr val="accent6">
                <a:shade val="90000"/>
                <a:hueOff val="18841"/>
                <a:satOff val="-714"/>
                <a:lumOff val="11468"/>
                <a:alphaOff val="0"/>
              </a:schemeClr>
            </a:effectRef>
            <a:fontRef idx="minor">
              <a:schemeClr val="lt1"/>
            </a:fontRef>
          </p:style>
        </p:sp>
        <p:sp>
          <p:nvSpPr>
            <p:cNvPr id="27" name="Flecha derecha 14"/>
            <p:cNvSpPr/>
            <p:nvPr/>
          </p:nvSpPr>
          <p:spPr>
            <a:xfrm>
              <a:off x="7542858" y="2294650"/>
              <a:ext cx="347599" cy="3466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C" sz="2500" kern="1200"/>
            </a:p>
          </p:txBody>
        </p:sp>
      </p:grpSp>
      <p:grpSp>
        <p:nvGrpSpPr>
          <p:cNvPr id="11" name="10 Grupo"/>
          <p:cNvGrpSpPr/>
          <p:nvPr/>
        </p:nvGrpSpPr>
        <p:grpSpPr>
          <a:xfrm>
            <a:off x="6674412" y="4259641"/>
            <a:ext cx="2336012" cy="1401607"/>
            <a:chOff x="6548651" y="3023486"/>
            <a:chExt cx="2336012" cy="1401607"/>
          </a:xfrm>
        </p:grpSpPr>
        <p:sp>
          <p:nvSpPr>
            <p:cNvPr id="24" name="23 Rectángulo redondeado"/>
            <p:cNvSpPr/>
            <p:nvPr/>
          </p:nvSpPr>
          <p:spPr>
            <a:xfrm>
              <a:off x="6548651" y="3023486"/>
              <a:ext cx="2336012" cy="1401607"/>
            </a:xfrm>
            <a:prstGeom prst="roundRect">
              <a:avLst>
                <a:gd name="adj" fmla="val 10000"/>
              </a:avLst>
            </a:prstGeom>
          </p:spPr>
          <p:style>
            <a:lnRef idx="0">
              <a:schemeClr val="lt1">
                <a:hueOff val="0"/>
                <a:satOff val="0"/>
                <a:lumOff val="0"/>
                <a:alphaOff val="0"/>
              </a:schemeClr>
            </a:lnRef>
            <a:fillRef idx="3">
              <a:schemeClr val="accent6">
                <a:shade val="80000"/>
                <a:hueOff val="22799"/>
                <a:satOff val="-874"/>
                <a:lumOff val="15266"/>
                <a:alphaOff val="0"/>
              </a:schemeClr>
            </a:fillRef>
            <a:effectRef idx="2">
              <a:schemeClr val="accent6">
                <a:shade val="80000"/>
                <a:hueOff val="22799"/>
                <a:satOff val="-874"/>
                <a:lumOff val="15266"/>
                <a:alphaOff val="0"/>
              </a:schemeClr>
            </a:effectRef>
            <a:fontRef idx="minor">
              <a:schemeClr val="lt1"/>
            </a:fontRef>
          </p:style>
        </p:sp>
        <p:sp>
          <p:nvSpPr>
            <p:cNvPr id="25" name="24 Rectángulo"/>
            <p:cNvSpPr/>
            <p:nvPr/>
          </p:nvSpPr>
          <p:spPr>
            <a:xfrm>
              <a:off x="6589703" y="3064538"/>
              <a:ext cx="2253908" cy="131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Soporta múltiples compresiones </a:t>
              </a:r>
              <a:endParaRPr lang="es-EC" sz="1600" kern="1200" dirty="0"/>
            </a:p>
            <a:p>
              <a:pPr marL="57150" lvl="1" indent="-57150" algn="just" defTabSz="466725">
                <a:lnSpc>
                  <a:spcPct val="90000"/>
                </a:lnSpc>
                <a:spcBef>
                  <a:spcPct val="0"/>
                </a:spcBef>
                <a:spcAft>
                  <a:spcPct val="15000"/>
                </a:spcAft>
                <a:buChar char="••"/>
              </a:pPr>
              <a:r>
                <a:rPr lang="es-EC" sz="1050" kern="1200" dirty="0" smtClean="0"/>
                <a:t>Soporta múltiples etapas de compresión manteniendo la calidad de la imagen</a:t>
              </a:r>
              <a:endParaRPr lang="es-EC" sz="1050" kern="1200" dirty="0"/>
            </a:p>
          </p:txBody>
        </p:sp>
      </p:grpSp>
      <p:grpSp>
        <p:nvGrpSpPr>
          <p:cNvPr id="12" name="11 Grupo"/>
          <p:cNvGrpSpPr/>
          <p:nvPr/>
        </p:nvGrpSpPr>
        <p:grpSpPr>
          <a:xfrm>
            <a:off x="5973608" y="4670779"/>
            <a:ext cx="495234" cy="579331"/>
            <a:chOff x="5847847" y="3434624"/>
            <a:chExt cx="495234" cy="579331"/>
          </a:xfrm>
        </p:grpSpPr>
        <p:sp>
          <p:nvSpPr>
            <p:cNvPr id="22" name="21 Flecha derecha"/>
            <p:cNvSpPr/>
            <p:nvPr/>
          </p:nvSpPr>
          <p:spPr>
            <a:xfrm rot="10800000">
              <a:off x="5847847" y="3434624"/>
              <a:ext cx="495234" cy="579331"/>
            </a:xfrm>
            <a:prstGeom prst="rightArrow">
              <a:avLst>
                <a:gd name="adj1" fmla="val 60000"/>
                <a:gd name="adj2" fmla="val 50000"/>
              </a:avLst>
            </a:prstGeom>
          </p:spPr>
          <p:style>
            <a:lnRef idx="0">
              <a:schemeClr val="accent6">
                <a:shade val="90000"/>
                <a:hueOff val="28261"/>
                <a:satOff val="-1070"/>
                <a:lumOff val="17202"/>
                <a:alphaOff val="0"/>
              </a:schemeClr>
            </a:lnRef>
            <a:fillRef idx="3">
              <a:schemeClr val="accent6">
                <a:shade val="90000"/>
                <a:hueOff val="28261"/>
                <a:satOff val="-1070"/>
                <a:lumOff val="17202"/>
                <a:alphaOff val="0"/>
              </a:schemeClr>
            </a:fillRef>
            <a:effectRef idx="2">
              <a:schemeClr val="accent6">
                <a:shade val="90000"/>
                <a:hueOff val="28261"/>
                <a:satOff val="-1070"/>
                <a:lumOff val="17202"/>
                <a:alphaOff val="0"/>
              </a:schemeClr>
            </a:effectRef>
            <a:fontRef idx="minor">
              <a:schemeClr val="lt1"/>
            </a:fontRef>
          </p:style>
        </p:sp>
        <p:sp>
          <p:nvSpPr>
            <p:cNvPr id="23" name="Flecha derecha 18"/>
            <p:cNvSpPr/>
            <p:nvPr/>
          </p:nvSpPr>
          <p:spPr>
            <a:xfrm rot="21600000">
              <a:off x="5996417" y="3550490"/>
              <a:ext cx="346664" cy="347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C" sz="2500" kern="1200"/>
            </a:p>
          </p:txBody>
        </p:sp>
      </p:grpSp>
      <p:grpSp>
        <p:nvGrpSpPr>
          <p:cNvPr id="13" name="12 Grupo"/>
          <p:cNvGrpSpPr/>
          <p:nvPr/>
        </p:nvGrpSpPr>
        <p:grpSpPr>
          <a:xfrm>
            <a:off x="3403994" y="4259641"/>
            <a:ext cx="2336012" cy="1401607"/>
            <a:chOff x="3278233" y="3023486"/>
            <a:chExt cx="2336012" cy="1401607"/>
          </a:xfrm>
        </p:grpSpPr>
        <p:sp>
          <p:nvSpPr>
            <p:cNvPr id="20" name="19 Rectángulo redondeado"/>
            <p:cNvSpPr/>
            <p:nvPr/>
          </p:nvSpPr>
          <p:spPr>
            <a:xfrm>
              <a:off x="3278233" y="3023486"/>
              <a:ext cx="2336012" cy="1401607"/>
            </a:xfrm>
            <a:prstGeom prst="roundRect">
              <a:avLst>
                <a:gd name="adj" fmla="val 10000"/>
              </a:avLst>
            </a:prstGeom>
          </p:spPr>
          <p:style>
            <a:lnRef idx="0">
              <a:schemeClr val="lt1">
                <a:hueOff val="0"/>
                <a:satOff val="0"/>
                <a:lumOff val="0"/>
                <a:alphaOff val="0"/>
              </a:schemeClr>
            </a:lnRef>
            <a:fillRef idx="3">
              <a:schemeClr val="accent6">
                <a:shade val="80000"/>
                <a:hueOff val="30399"/>
                <a:satOff val="-1165"/>
                <a:lumOff val="20354"/>
                <a:alphaOff val="0"/>
              </a:schemeClr>
            </a:fillRef>
            <a:effectRef idx="2">
              <a:schemeClr val="accent6">
                <a:shade val="80000"/>
                <a:hueOff val="30399"/>
                <a:satOff val="-1165"/>
                <a:lumOff val="20354"/>
                <a:alphaOff val="0"/>
              </a:schemeClr>
            </a:effectRef>
            <a:fontRef idx="minor">
              <a:schemeClr val="lt1"/>
            </a:fontRef>
          </p:style>
        </p:sp>
        <p:sp>
          <p:nvSpPr>
            <p:cNvPr id="21" name="20 Rectángulo"/>
            <p:cNvSpPr/>
            <p:nvPr/>
          </p:nvSpPr>
          <p:spPr>
            <a:xfrm>
              <a:off x="3319285" y="3064538"/>
              <a:ext cx="2253908" cy="131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Complejidad simétrica y estructura de costos</a:t>
              </a:r>
              <a:endParaRPr lang="es-EC" sz="1600" kern="1200" dirty="0"/>
            </a:p>
            <a:p>
              <a:pPr marL="57150" lvl="1" indent="-57150" algn="just" defTabSz="466725">
                <a:lnSpc>
                  <a:spcPct val="90000"/>
                </a:lnSpc>
                <a:spcBef>
                  <a:spcPct val="0"/>
                </a:spcBef>
                <a:spcAft>
                  <a:spcPct val="15000"/>
                </a:spcAft>
                <a:buChar char="••"/>
              </a:pPr>
              <a:r>
                <a:rPr lang="es-EC" sz="1050" kern="1200" dirty="0" smtClean="0"/>
                <a:t>Puede utilizar el mismo chip (FPGA) para la codificación y decodificación</a:t>
              </a:r>
              <a:endParaRPr lang="es-EC" sz="1050" kern="1200" dirty="0"/>
            </a:p>
          </p:txBody>
        </p:sp>
      </p:grpSp>
      <p:grpSp>
        <p:nvGrpSpPr>
          <p:cNvPr id="14" name="13 Grupo"/>
          <p:cNvGrpSpPr/>
          <p:nvPr/>
        </p:nvGrpSpPr>
        <p:grpSpPr>
          <a:xfrm>
            <a:off x="2703190" y="4670779"/>
            <a:ext cx="495234" cy="579331"/>
            <a:chOff x="2577429" y="3434624"/>
            <a:chExt cx="495234" cy="579331"/>
          </a:xfrm>
        </p:grpSpPr>
        <p:sp>
          <p:nvSpPr>
            <p:cNvPr id="18" name="17 Flecha derecha"/>
            <p:cNvSpPr/>
            <p:nvPr/>
          </p:nvSpPr>
          <p:spPr>
            <a:xfrm rot="10800000">
              <a:off x="2577429" y="3434624"/>
              <a:ext cx="495234" cy="579331"/>
            </a:xfrm>
            <a:prstGeom prst="rightArrow">
              <a:avLst>
                <a:gd name="adj1" fmla="val 60000"/>
                <a:gd name="adj2" fmla="val 50000"/>
              </a:avLst>
            </a:prstGeom>
          </p:spPr>
          <p:style>
            <a:lnRef idx="0">
              <a:schemeClr val="accent6">
                <a:shade val="90000"/>
                <a:hueOff val="37681"/>
                <a:satOff val="-1427"/>
                <a:lumOff val="22936"/>
                <a:alphaOff val="0"/>
              </a:schemeClr>
            </a:lnRef>
            <a:fillRef idx="3">
              <a:schemeClr val="accent6">
                <a:shade val="90000"/>
                <a:hueOff val="37681"/>
                <a:satOff val="-1427"/>
                <a:lumOff val="22936"/>
                <a:alphaOff val="0"/>
              </a:schemeClr>
            </a:fillRef>
            <a:effectRef idx="2">
              <a:schemeClr val="accent6">
                <a:shade val="90000"/>
                <a:hueOff val="37681"/>
                <a:satOff val="-1427"/>
                <a:lumOff val="22936"/>
                <a:alphaOff val="0"/>
              </a:schemeClr>
            </a:effectRef>
            <a:fontRef idx="minor">
              <a:schemeClr val="lt1"/>
            </a:fontRef>
          </p:style>
        </p:sp>
        <p:sp>
          <p:nvSpPr>
            <p:cNvPr id="19" name="Flecha derecha 22"/>
            <p:cNvSpPr/>
            <p:nvPr/>
          </p:nvSpPr>
          <p:spPr>
            <a:xfrm rot="21600000">
              <a:off x="2725999" y="3550490"/>
              <a:ext cx="346664" cy="347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C" sz="2500" kern="1200"/>
            </a:p>
          </p:txBody>
        </p:sp>
      </p:grpSp>
      <p:grpSp>
        <p:nvGrpSpPr>
          <p:cNvPr id="15" name="14 Grupo"/>
          <p:cNvGrpSpPr/>
          <p:nvPr/>
        </p:nvGrpSpPr>
        <p:grpSpPr>
          <a:xfrm>
            <a:off x="133576" y="4259641"/>
            <a:ext cx="2336012" cy="1401607"/>
            <a:chOff x="7815" y="3023486"/>
            <a:chExt cx="2336012" cy="1401607"/>
          </a:xfrm>
        </p:grpSpPr>
        <p:sp>
          <p:nvSpPr>
            <p:cNvPr id="16" name="15 Rectángulo redondeado"/>
            <p:cNvSpPr/>
            <p:nvPr/>
          </p:nvSpPr>
          <p:spPr>
            <a:xfrm>
              <a:off x="7815" y="3023486"/>
              <a:ext cx="2336012" cy="1401607"/>
            </a:xfrm>
            <a:prstGeom prst="roundRect">
              <a:avLst>
                <a:gd name="adj" fmla="val 10000"/>
              </a:avLst>
            </a:prstGeom>
          </p:spPr>
          <p:style>
            <a:lnRef idx="0">
              <a:schemeClr val="lt1">
                <a:hueOff val="0"/>
                <a:satOff val="0"/>
                <a:lumOff val="0"/>
                <a:alphaOff val="0"/>
              </a:schemeClr>
            </a:lnRef>
            <a:fillRef idx="3">
              <a:schemeClr val="accent6">
                <a:shade val="80000"/>
                <a:hueOff val="37999"/>
                <a:satOff val="-1456"/>
                <a:lumOff val="25443"/>
                <a:alphaOff val="0"/>
              </a:schemeClr>
            </a:fillRef>
            <a:effectRef idx="2">
              <a:schemeClr val="accent6">
                <a:shade val="80000"/>
                <a:hueOff val="37999"/>
                <a:satOff val="-1456"/>
                <a:lumOff val="25443"/>
                <a:alphaOff val="0"/>
              </a:schemeClr>
            </a:effectRef>
            <a:fontRef idx="minor">
              <a:schemeClr val="lt1"/>
            </a:fontRef>
          </p:style>
        </p:sp>
        <p:sp>
          <p:nvSpPr>
            <p:cNvPr id="17" name="16 Rectángulo"/>
            <p:cNvSpPr/>
            <p:nvPr/>
          </p:nvSpPr>
          <p:spPr>
            <a:xfrm>
              <a:off x="48867" y="3064538"/>
              <a:ext cx="2253908" cy="131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Escalabilidad</a:t>
              </a:r>
              <a:endParaRPr lang="es-EC" sz="1600" kern="1200" dirty="0"/>
            </a:p>
            <a:p>
              <a:pPr marL="57150" lvl="1" indent="-57150" algn="just" defTabSz="466725">
                <a:lnSpc>
                  <a:spcPct val="90000"/>
                </a:lnSpc>
                <a:spcBef>
                  <a:spcPct val="0"/>
                </a:spcBef>
                <a:spcAft>
                  <a:spcPct val="15000"/>
                </a:spcAft>
                <a:buChar char="••"/>
              </a:pPr>
              <a:r>
                <a:rPr lang="es-EC" sz="1050" kern="1200" dirty="0" smtClean="0"/>
                <a:t>Posee dentro de la imagen comprimida varios niveles de resolución o detalle codificados; permitiendo extraer una imagen almacenada en el servidor con alta o baja resolución.</a:t>
              </a:r>
              <a:endParaRPr lang="es-EC" sz="1050" kern="1200" dirty="0"/>
            </a:p>
          </p:txBody>
        </p:sp>
      </p:grpSp>
      <p:sp>
        <p:nvSpPr>
          <p:cNvPr id="4" name="3 Marcador de número de diapositiva"/>
          <p:cNvSpPr>
            <a:spLocks noGrp="1"/>
          </p:cNvSpPr>
          <p:nvPr>
            <p:ph type="sldNum" sz="quarter" idx="15"/>
          </p:nvPr>
        </p:nvSpPr>
        <p:spPr/>
        <p:txBody>
          <a:bodyPr/>
          <a:lstStyle/>
          <a:p>
            <a:fld id="{BA6DADDD-EB97-410C-8C4B-95B179481C45}" type="slidenum">
              <a:rPr lang="es-EC" smtClean="0"/>
              <a:t>31</a:t>
            </a:fld>
            <a:endParaRPr lang="es-EC"/>
          </a:p>
        </p:txBody>
      </p:sp>
    </p:spTree>
    <p:extLst>
      <p:ext uri="{BB962C8B-B14F-4D97-AF65-F5344CB8AC3E}">
        <p14:creationId xmlns:p14="http://schemas.microsoft.com/office/powerpoint/2010/main" val="341867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2"/>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7467600" cy="724942"/>
          </a:xfrm>
        </p:spPr>
        <p:txBody>
          <a:bodyPr/>
          <a:lstStyle/>
          <a:p>
            <a:r>
              <a:rPr lang="es-EC" dirty="0" smtClean="0"/>
              <a:t>Entidades que utilizan </a:t>
            </a:r>
            <a:r>
              <a:rPr lang="es-EC" i="1" dirty="0" smtClean="0"/>
              <a:t>Wavelets</a:t>
            </a:r>
            <a:endParaRPr lang="es-EC" dirty="0"/>
          </a:p>
        </p:txBody>
      </p:sp>
      <p:grpSp>
        <p:nvGrpSpPr>
          <p:cNvPr id="43" name="42 Grupo"/>
          <p:cNvGrpSpPr/>
          <p:nvPr/>
        </p:nvGrpSpPr>
        <p:grpSpPr>
          <a:xfrm>
            <a:off x="395536" y="1489580"/>
            <a:ext cx="1661106" cy="648000"/>
            <a:chOff x="1321" y="2405721"/>
            <a:chExt cx="1661106" cy="648000"/>
          </a:xfrm>
        </p:grpSpPr>
        <p:sp>
          <p:nvSpPr>
            <p:cNvPr id="44" name="43 Rectángulo redondeado"/>
            <p:cNvSpPr/>
            <p:nvPr/>
          </p:nvSpPr>
          <p:spPr>
            <a:xfrm>
              <a:off x="1321" y="2405721"/>
              <a:ext cx="1661106" cy="64800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45" name="44 Rectángulo"/>
            <p:cNvSpPr/>
            <p:nvPr/>
          </p:nvSpPr>
          <p:spPr>
            <a:xfrm>
              <a:off x="1321" y="2405721"/>
              <a:ext cx="1661106" cy="432000"/>
            </a:xfrm>
            <a:prstGeom prst="rect">
              <a:avLst/>
            </a:prstGeom>
            <a:noFill/>
            <a:ln>
              <a:noFill/>
            </a:ln>
            <a:effectLst/>
          </p:spPr>
          <p:txBody>
            <a:bodyPr spcFirstLastPara="0" vert="horz" wrap="square" lIns="106680" tIns="106680" rIns="106680" bIns="57150" numCol="1" spcCol="1270" anchor="t" anchorCtr="0">
              <a:noAutofit/>
            </a:bodyPr>
            <a:lstStyle/>
            <a:p>
              <a:pPr marL="0" marR="0" lvl="0" indent="0" algn="l" defTabSz="666750" eaLnBrk="1" fontAlgn="auto" latinLnBrk="0" hangingPunct="1">
                <a:lnSpc>
                  <a:spcPct val="90000"/>
                </a:lnSpc>
                <a:spcBef>
                  <a:spcPct val="0"/>
                </a:spcBef>
                <a:spcAft>
                  <a:spcPct val="35000"/>
                </a:spcAft>
                <a:buClrTx/>
                <a:buSzTx/>
                <a:buFontTx/>
                <a:buNone/>
                <a:tabLst/>
                <a:defRPr/>
              </a:pPr>
              <a:r>
                <a:rPr kumimoji="0" lang="es-EC" sz="1500" b="0" i="0" u="none" strike="noStrike" kern="1200" cap="none" spc="0" normalizeH="0" baseline="0" noProof="0" dirty="0" smtClean="0">
                  <a:ln>
                    <a:noFill/>
                  </a:ln>
                  <a:solidFill>
                    <a:sysClr val="window" lastClr="FFFFFF"/>
                  </a:solidFill>
                  <a:effectLst/>
                  <a:uLnTx/>
                  <a:uFillTx/>
                  <a:latin typeface="+mj-lt"/>
                  <a:ea typeface="+mn-ea"/>
                  <a:cs typeface="+mn-cs"/>
                </a:rPr>
                <a:t>HBO</a:t>
              </a:r>
              <a:endParaRPr kumimoji="0" lang="es-EC" sz="1500" b="0" i="0" u="none" strike="noStrike" kern="1200" cap="none" spc="0" normalizeH="0" baseline="0" noProof="0" dirty="0">
                <a:ln>
                  <a:noFill/>
                </a:ln>
                <a:solidFill>
                  <a:sysClr val="window" lastClr="FFFFFF"/>
                </a:solidFill>
                <a:effectLst/>
                <a:uLnTx/>
                <a:uFillTx/>
                <a:latin typeface="+mj-lt"/>
                <a:ea typeface="+mn-ea"/>
                <a:cs typeface="+mn-cs"/>
              </a:endParaRPr>
            </a:p>
          </p:txBody>
        </p:sp>
      </p:grpSp>
      <p:grpSp>
        <p:nvGrpSpPr>
          <p:cNvPr id="46" name="45 Grupo"/>
          <p:cNvGrpSpPr/>
          <p:nvPr/>
        </p:nvGrpSpPr>
        <p:grpSpPr>
          <a:xfrm>
            <a:off x="735763" y="1921580"/>
            <a:ext cx="1661106" cy="1113750"/>
            <a:chOff x="341548" y="2837721"/>
            <a:chExt cx="1661106" cy="1113750"/>
          </a:xfrm>
        </p:grpSpPr>
        <p:sp>
          <p:nvSpPr>
            <p:cNvPr id="47" name="46 Rectángulo redondeado"/>
            <p:cNvSpPr/>
            <p:nvPr/>
          </p:nvSpPr>
          <p:spPr>
            <a:xfrm>
              <a:off x="341548" y="2837721"/>
              <a:ext cx="1661106" cy="1113750"/>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p>
        <p:sp>
          <p:nvSpPr>
            <p:cNvPr id="48" name="47 Rectángulo"/>
            <p:cNvSpPr/>
            <p:nvPr/>
          </p:nvSpPr>
          <p:spPr>
            <a:xfrm>
              <a:off x="374169" y="2870342"/>
              <a:ext cx="1595864" cy="1048508"/>
            </a:xfrm>
            <a:prstGeom prst="rect">
              <a:avLst/>
            </a:prstGeom>
            <a:noFill/>
            <a:ln>
              <a:noFill/>
            </a:ln>
            <a:effectLst/>
          </p:spPr>
          <p:txBody>
            <a:bodyPr spcFirstLastPara="0" vert="horz" wrap="square" lIns="106680" tIns="106680" rIns="106680" bIns="106680" numCol="1" spcCol="1270" anchor="t" anchorCtr="0">
              <a:noAutofit/>
            </a:bodyPr>
            <a:lstStyle/>
            <a:p>
              <a:pPr marL="114300" marR="0" lvl="1" indent="-114300" algn="l" defTabSz="666750" eaLnBrk="1" fontAlgn="auto" latinLnBrk="0" hangingPunct="1">
                <a:lnSpc>
                  <a:spcPct val="90000"/>
                </a:lnSpc>
                <a:spcBef>
                  <a:spcPct val="0"/>
                </a:spcBef>
                <a:spcAft>
                  <a:spcPct val="15000"/>
                </a:spcAft>
                <a:buClrTx/>
                <a:buSzTx/>
                <a:buFontTx/>
                <a:buChar char="••"/>
                <a:tabLst/>
                <a:defRPr/>
              </a:pPr>
              <a:r>
                <a:rPr lang="es-EC" sz="1500" dirty="0">
                  <a:solidFill>
                    <a:schemeClr val="dk1">
                      <a:hueOff val="0"/>
                      <a:satOff val="0"/>
                      <a:lumOff val="0"/>
                      <a:alphaOff val="0"/>
                    </a:schemeClr>
                  </a:solidFill>
                </a:rPr>
                <a:t>Transmisión programación en HD</a:t>
              </a:r>
            </a:p>
          </p:txBody>
        </p:sp>
      </p:grpSp>
      <p:grpSp>
        <p:nvGrpSpPr>
          <p:cNvPr id="52" name="51 Grupo"/>
          <p:cNvGrpSpPr/>
          <p:nvPr/>
        </p:nvGrpSpPr>
        <p:grpSpPr>
          <a:xfrm>
            <a:off x="3063914" y="1489580"/>
            <a:ext cx="2446777" cy="648000"/>
            <a:chOff x="2669700" y="2405721"/>
            <a:chExt cx="1661106" cy="648000"/>
          </a:xfrm>
        </p:grpSpPr>
        <p:sp>
          <p:nvSpPr>
            <p:cNvPr id="53" name="52 Rectángulo redondeado"/>
            <p:cNvSpPr/>
            <p:nvPr/>
          </p:nvSpPr>
          <p:spPr>
            <a:xfrm>
              <a:off x="2669700" y="2405721"/>
              <a:ext cx="1661106" cy="64800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54" name="53 Rectángulo"/>
            <p:cNvSpPr/>
            <p:nvPr/>
          </p:nvSpPr>
          <p:spPr>
            <a:xfrm>
              <a:off x="2669700" y="2405721"/>
              <a:ext cx="1661106" cy="432000"/>
            </a:xfrm>
            <a:prstGeom prst="rect">
              <a:avLst/>
            </a:prstGeom>
            <a:noFill/>
            <a:ln>
              <a:noFill/>
            </a:ln>
            <a:effectLst/>
          </p:spPr>
          <p:txBody>
            <a:bodyPr spcFirstLastPara="0" vert="horz" wrap="square" lIns="106680" tIns="106680" rIns="106680" bIns="57150" numCol="1" spcCol="1270" anchor="t" anchorCtr="0">
              <a:noAutofit/>
            </a:bodyPr>
            <a:lstStyle/>
            <a:p>
              <a:pPr marL="0" marR="0" lvl="0" indent="0" defTabSz="666750" eaLnBrk="1" fontAlgn="auto" latinLnBrk="0" hangingPunct="1">
                <a:lnSpc>
                  <a:spcPct val="90000"/>
                </a:lnSpc>
                <a:spcBef>
                  <a:spcPct val="0"/>
                </a:spcBef>
                <a:spcAft>
                  <a:spcPct val="35000"/>
                </a:spcAft>
                <a:buClrTx/>
                <a:buSzTx/>
                <a:buFontTx/>
                <a:buNone/>
                <a:tabLst/>
                <a:defRPr/>
              </a:pPr>
              <a:r>
                <a:rPr lang="es-EC" sz="1500" dirty="0">
                  <a:solidFill>
                    <a:sysClr val="window" lastClr="FFFFFF"/>
                  </a:solidFill>
                  <a:latin typeface="+mj-lt"/>
                </a:rPr>
                <a:t>INA Instituto Nacional Audiovisual en Francia </a:t>
              </a:r>
            </a:p>
          </p:txBody>
        </p:sp>
      </p:grpSp>
      <p:grpSp>
        <p:nvGrpSpPr>
          <p:cNvPr id="55" name="54 Grupo"/>
          <p:cNvGrpSpPr/>
          <p:nvPr/>
        </p:nvGrpSpPr>
        <p:grpSpPr>
          <a:xfrm>
            <a:off x="3993602" y="2027218"/>
            <a:ext cx="1661106" cy="1113750"/>
            <a:chOff x="3009926" y="2837721"/>
            <a:chExt cx="1661106" cy="1113750"/>
          </a:xfrm>
        </p:grpSpPr>
        <p:sp>
          <p:nvSpPr>
            <p:cNvPr id="56" name="55 Rectángulo redondeado"/>
            <p:cNvSpPr/>
            <p:nvPr/>
          </p:nvSpPr>
          <p:spPr>
            <a:xfrm>
              <a:off x="3009926" y="2837721"/>
              <a:ext cx="1661106" cy="1113750"/>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p>
        <p:sp>
          <p:nvSpPr>
            <p:cNvPr id="57" name="56 Rectángulo"/>
            <p:cNvSpPr/>
            <p:nvPr/>
          </p:nvSpPr>
          <p:spPr>
            <a:xfrm>
              <a:off x="3042547" y="2870342"/>
              <a:ext cx="1595864" cy="1048508"/>
            </a:xfrm>
            <a:prstGeom prst="rect">
              <a:avLst/>
            </a:prstGeom>
            <a:noFill/>
            <a:ln>
              <a:noFill/>
            </a:ln>
            <a:effectLst/>
          </p:spPr>
          <p:txBody>
            <a:bodyPr spcFirstLastPara="0" vert="horz" wrap="square" lIns="106680" tIns="106680" rIns="106680" bIns="106680" numCol="1" spcCol="1270" anchor="t" anchorCtr="0">
              <a:noAutofit/>
            </a:bodyPr>
            <a:lstStyle/>
            <a:p>
              <a:pPr marL="114300" lvl="1" indent="-114300" defTabSz="666750">
                <a:lnSpc>
                  <a:spcPct val="90000"/>
                </a:lnSpc>
                <a:spcBef>
                  <a:spcPct val="0"/>
                </a:spcBef>
                <a:spcAft>
                  <a:spcPct val="15000"/>
                </a:spcAft>
                <a:buFontTx/>
                <a:buChar char="••"/>
              </a:pPr>
              <a:r>
                <a:rPr lang="es-EC" sz="1500" dirty="0">
                  <a:solidFill>
                    <a:schemeClr val="dk1">
                      <a:hueOff val="0"/>
                      <a:satOff val="0"/>
                      <a:lumOff val="0"/>
                      <a:alphaOff val="0"/>
                    </a:schemeClr>
                  </a:solidFill>
                </a:rPr>
                <a:t>Digitalización contenidos en SD y HD</a:t>
              </a:r>
            </a:p>
          </p:txBody>
        </p:sp>
      </p:grpSp>
      <p:grpSp>
        <p:nvGrpSpPr>
          <p:cNvPr id="61" name="60 Grupo"/>
          <p:cNvGrpSpPr/>
          <p:nvPr/>
        </p:nvGrpSpPr>
        <p:grpSpPr>
          <a:xfrm>
            <a:off x="395536" y="3453027"/>
            <a:ext cx="2380396" cy="792016"/>
            <a:chOff x="5338078" y="2405721"/>
            <a:chExt cx="1661106" cy="648000"/>
          </a:xfrm>
        </p:grpSpPr>
        <p:sp>
          <p:nvSpPr>
            <p:cNvPr id="62" name="61 Rectángulo redondeado"/>
            <p:cNvSpPr/>
            <p:nvPr/>
          </p:nvSpPr>
          <p:spPr>
            <a:xfrm>
              <a:off x="5338078" y="2405721"/>
              <a:ext cx="1661106" cy="64800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63" name="62 Rectángulo"/>
            <p:cNvSpPr/>
            <p:nvPr/>
          </p:nvSpPr>
          <p:spPr>
            <a:xfrm>
              <a:off x="5338078" y="2405721"/>
              <a:ext cx="1661106" cy="432000"/>
            </a:xfrm>
            <a:prstGeom prst="rect">
              <a:avLst/>
            </a:prstGeom>
            <a:noFill/>
            <a:ln>
              <a:noFill/>
            </a:ln>
            <a:effectLst/>
          </p:spPr>
          <p:txBody>
            <a:bodyPr spcFirstLastPara="0" vert="horz" wrap="square" lIns="106680" tIns="106680" rIns="106680" bIns="57150" numCol="1" spcCol="1270" anchor="t" anchorCtr="0">
              <a:noAutofit/>
            </a:bodyPr>
            <a:lstStyle/>
            <a:p>
              <a:pPr marL="0" marR="0" lvl="0" indent="0" defTabSz="666750" eaLnBrk="1" fontAlgn="auto" latinLnBrk="0" hangingPunct="1">
                <a:lnSpc>
                  <a:spcPct val="90000"/>
                </a:lnSpc>
                <a:spcBef>
                  <a:spcPct val="0"/>
                </a:spcBef>
                <a:spcAft>
                  <a:spcPct val="35000"/>
                </a:spcAft>
                <a:buClrTx/>
                <a:buSzTx/>
                <a:buFontTx/>
                <a:buNone/>
                <a:tabLst/>
                <a:defRPr/>
              </a:pPr>
              <a:r>
                <a:rPr lang="es-EC" sz="1500" dirty="0">
                  <a:solidFill>
                    <a:sysClr val="window" lastClr="FFFFFF"/>
                  </a:solidFill>
                  <a:latin typeface="+mj-lt"/>
                </a:rPr>
                <a:t>DCI Digital Cinema </a:t>
              </a:r>
              <a:r>
                <a:rPr lang="es-EC" sz="1500" dirty="0" err="1">
                  <a:solidFill>
                    <a:sysClr val="window" lastClr="FFFFFF"/>
                  </a:solidFill>
                  <a:latin typeface="+mj-lt"/>
                </a:rPr>
                <a:t>Initiatives</a:t>
              </a:r>
              <a:endParaRPr lang="es-EC" sz="1500" dirty="0">
                <a:solidFill>
                  <a:sysClr val="window" lastClr="FFFFFF"/>
                </a:solidFill>
                <a:latin typeface="+mj-lt"/>
              </a:endParaRPr>
            </a:p>
          </p:txBody>
        </p:sp>
      </p:grpSp>
      <p:grpSp>
        <p:nvGrpSpPr>
          <p:cNvPr id="64" name="63 Grupo"/>
          <p:cNvGrpSpPr/>
          <p:nvPr/>
        </p:nvGrpSpPr>
        <p:grpSpPr>
          <a:xfrm rot="5400000">
            <a:off x="6791810" y="3057095"/>
            <a:ext cx="533853" cy="413567"/>
            <a:chOff x="7251003" y="2414937"/>
            <a:chExt cx="533853" cy="413567"/>
          </a:xfrm>
        </p:grpSpPr>
        <p:sp>
          <p:nvSpPr>
            <p:cNvPr id="65" name="64 Flecha derecha"/>
            <p:cNvSpPr/>
            <p:nvPr/>
          </p:nvSpPr>
          <p:spPr>
            <a:xfrm>
              <a:off x="7251003" y="2414937"/>
              <a:ext cx="533853" cy="413567"/>
            </a:xfrm>
            <a:prstGeom prst="rightArrow">
              <a:avLst>
                <a:gd name="adj1" fmla="val 60000"/>
                <a:gd name="adj2" fmla="val 50000"/>
              </a:avLst>
            </a:prstGeom>
            <a:solidFill>
              <a:srgbClr val="4F81BD">
                <a:tint val="60000"/>
                <a:hueOff val="0"/>
                <a:satOff val="0"/>
                <a:lumOff val="0"/>
                <a:alphaOff val="0"/>
              </a:srgbClr>
            </a:solidFill>
            <a:ln>
              <a:noFill/>
            </a:ln>
            <a:effectLst/>
          </p:spPr>
        </p:sp>
        <p:sp>
          <p:nvSpPr>
            <p:cNvPr id="66" name="Flecha derecha 20"/>
            <p:cNvSpPr/>
            <p:nvPr/>
          </p:nvSpPr>
          <p:spPr>
            <a:xfrm>
              <a:off x="7251003" y="2497650"/>
              <a:ext cx="409783" cy="248141"/>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s-EC" sz="1200" b="0" i="0" u="none" strike="noStrike" kern="1200" cap="none" spc="0" normalizeH="0" baseline="0" noProof="0">
                <a:ln>
                  <a:noFill/>
                </a:ln>
                <a:solidFill>
                  <a:sysClr val="window" lastClr="FFFFFF"/>
                </a:solidFill>
                <a:effectLst/>
                <a:uLnTx/>
                <a:uFillTx/>
                <a:latin typeface="Calibri"/>
                <a:ea typeface="+mn-ea"/>
                <a:cs typeface="+mn-cs"/>
              </a:endParaRPr>
            </a:p>
          </p:txBody>
        </p:sp>
      </p:grpSp>
      <p:grpSp>
        <p:nvGrpSpPr>
          <p:cNvPr id="67" name="66 Grupo"/>
          <p:cNvGrpSpPr/>
          <p:nvPr/>
        </p:nvGrpSpPr>
        <p:grpSpPr>
          <a:xfrm>
            <a:off x="6228184" y="1522201"/>
            <a:ext cx="1661106" cy="648000"/>
            <a:chOff x="8006456" y="2405721"/>
            <a:chExt cx="1661106" cy="648000"/>
          </a:xfrm>
        </p:grpSpPr>
        <p:sp>
          <p:nvSpPr>
            <p:cNvPr id="68" name="67 Rectángulo redondeado"/>
            <p:cNvSpPr/>
            <p:nvPr/>
          </p:nvSpPr>
          <p:spPr>
            <a:xfrm>
              <a:off x="8006456" y="2405721"/>
              <a:ext cx="1661106" cy="64800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69" name="68 Rectángulo"/>
            <p:cNvSpPr/>
            <p:nvPr/>
          </p:nvSpPr>
          <p:spPr>
            <a:xfrm>
              <a:off x="8006456" y="2405721"/>
              <a:ext cx="1661106" cy="432000"/>
            </a:xfrm>
            <a:prstGeom prst="rect">
              <a:avLst/>
            </a:prstGeom>
            <a:noFill/>
            <a:ln>
              <a:noFill/>
            </a:ln>
            <a:effectLst/>
          </p:spPr>
          <p:txBody>
            <a:bodyPr spcFirstLastPara="0" vert="horz" wrap="square" lIns="106680" tIns="106680" rIns="106680" bIns="57150" numCol="1" spcCol="1270" anchor="t" anchorCtr="0">
              <a:noAutofit/>
            </a:bodyPr>
            <a:lstStyle/>
            <a:p>
              <a:pPr marL="0" marR="0" lvl="0" indent="0" algn="l" defTabSz="666750" eaLnBrk="1" fontAlgn="auto" latinLnBrk="0" hangingPunct="1">
                <a:lnSpc>
                  <a:spcPct val="90000"/>
                </a:lnSpc>
                <a:spcBef>
                  <a:spcPct val="0"/>
                </a:spcBef>
                <a:spcAft>
                  <a:spcPct val="35000"/>
                </a:spcAft>
                <a:buClrTx/>
                <a:buSzTx/>
                <a:buFontTx/>
                <a:buNone/>
                <a:tabLst/>
                <a:defRPr/>
              </a:pPr>
              <a:r>
                <a:rPr lang="es-EC" sz="1500" dirty="0" err="1">
                  <a:solidFill>
                    <a:sysClr val="window" lastClr="FFFFFF"/>
                  </a:solidFill>
                  <a:latin typeface="+mj-lt"/>
                </a:rPr>
                <a:t>Grass</a:t>
              </a:r>
              <a:r>
                <a:rPr lang="es-EC" sz="1500" dirty="0">
                  <a:solidFill>
                    <a:sysClr val="window" lastClr="FFFFFF"/>
                  </a:solidFill>
                  <a:latin typeface="+mj-lt"/>
                </a:rPr>
                <a:t> Valley</a:t>
              </a:r>
            </a:p>
          </p:txBody>
        </p:sp>
      </p:grpSp>
      <p:grpSp>
        <p:nvGrpSpPr>
          <p:cNvPr id="70" name="69 Grupo"/>
          <p:cNvGrpSpPr/>
          <p:nvPr/>
        </p:nvGrpSpPr>
        <p:grpSpPr>
          <a:xfrm>
            <a:off x="6563688" y="1954201"/>
            <a:ext cx="1677555" cy="754719"/>
            <a:chOff x="8346683" y="2837721"/>
            <a:chExt cx="1661106" cy="1113750"/>
          </a:xfrm>
        </p:grpSpPr>
        <p:sp>
          <p:nvSpPr>
            <p:cNvPr id="71" name="70 Rectángulo redondeado"/>
            <p:cNvSpPr/>
            <p:nvPr/>
          </p:nvSpPr>
          <p:spPr>
            <a:xfrm>
              <a:off x="8346683" y="2837721"/>
              <a:ext cx="1661106" cy="1113750"/>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p>
        <p:sp>
          <p:nvSpPr>
            <p:cNvPr id="72" name="71 Rectángulo"/>
            <p:cNvSpPr/>
            <p:nvPr/>
          </p:nvSpPr>
          <p:spPr>
            <a:xfrm>
              <a:off x="8379304" y="2870342"/>
              <a:ext cx="1595864" cy="1048508"/>
            </a:xfrm>
            <a:prstGeom prst="rect">
              <a:avLst/>
            </a:prstGeom>
            <a:noFill/>
            <a:ln>
              <a:noFill/>
            </a:ln>
            <a:effectLst/>
          </p:spPr>
          <p:txBody>
            <a:bodyPr spcFirstLastPara="0" vert="horz" wrap="square" lIns="106680" tIns="106680" rIns="106680" bIns="106680" numCol="1" spcCol="1270" anchor="t" anchorCtr="0">
              <a:noAutofit/>
            </a:bodyPr>
            <a:lstStyle/>
            <a:p>
              <a:pPr marL="114300" marR="0" lvl="1" indent="-114300" defTabSz="666750" fontAlgn="auto">
                <a:lnSpc>
                  <a:spcPct val="90000"/>
                </a:lnSpc>
                <a:spcBef>
                  <a:spcPct val="0"/>
                </a:spcBef>
                <a:spcAft>
                  <a:spcPct val="15000"/>
                </a:spcAft>
                <a:buClrTx/>
                <a:buSzTx/>
                <a:buFontTx/>
                <a:buChar char="••"/>
                <a:tabLst/>
                <a:defRPr/>
              </a:pPr>
              <a:r>
                <a:rPr lang="es-EC" sz="1500" dirty="0" smtClean="0">
                  <a:solidFill>
                    <a:schemeClr val="dk1">
                      <a:hueOff val="0"/>
                      <a:satOff val="0"/>
                      <a:lumOff val="0"/>
                      <a:alphaOff val="0"/>
                    </a:schemeClr>
                  </a:solidFill>
                </a:rPr>
                <a:t>Compresión en HD</a:t>
              </a:r>
              <a:endParaRPr lang="es-EC" sz="1500" dirty="0">
                <a:solidFill>
                  <a:schemeClr val="dk1">
                    <a:hueOff val="0"/>
                    <a:satOff val="0"/>
                    <a:lumOff val="0"/>
                    <a:alphaOff val="0"/>
                  </a:schemeClr>
                </a:solidFill>
              </a:endParaRPr>
            </a:p>
          </p:txBody>
        </p:sp>
      </p:grpSp>
      <p:grpSp>
        <p:nvGrpSpPr>
          <p:cNvPr id="73" name="72 Grupo"/>
          <p:cNvGrpSpPr/>
          <p:nvPr/>
        </p:nvGrpSpPr>
        <p:grpSpPr>
          <a:xfrm>
            <a:off x="1566316" y="3981038"/>
            <a:ext cx="3135915" cy="1113750"/>
            <a:chOff x="5678304" y="2837721"/>
            <a:chExt cx="1661106" cy="1113750"/>
          </a:xfrm>
        </p:grpSpPr>
        <p:sp>
          <p:nvSpPr>
            <p:cNvPr id="74" name="73 Rectángulo redondeado"/>
            <p:cNvSpPr/>
            <p:nvPr/>
          </p:nvSpPr>
          <p:spPr>
            <a:xfrm>
              <a:off x="5678304" y="2837721"/>
              <a:ext cx="1661106" cy="1113750"/>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p>
        <p:sp>
          <p:nvSpPr>
            <p:cNvPr id="75" name="74 Rectángulo"/>
            <p:cNvSpPr/>
            <p:nvPr/>
          </p:nvSpPr>
          <p:spPr>
            <a:xfrm>
              <a:off x="5710925" y="2870342"/>
              <a:ext cx="1595864" cy="1048508"/>
            </a:xfrm>
            <a:prstGeom prst="rect">
              <a:avLst/>
            </a:prstGeom>
            <a:noFill/>
            <a:ln>
              <a:noFill/>
            </a:ln>
            <a:effectLst/>
          </p:spPr>
          <p:txBody>
            <a:bodyPr spcFirstLastPara="0" vert="horz" wrap="square" lIns="106680" tIns="106680" rIns="106680" bIns="106680" numCol="1" spcCol="1270" anchor="t" anchorCtr="0">
              <a:noAutofit/>
            </a:bodyPr>
            <a:lstStyle/>
            <a:p>
              <a:pPr marL="0" lvl="1" defTabSz="666750">
                <a:lnSpc>
                  <a:spcPct val="90000"/>
                </a:lnSpc>
                <a:spcBef>
                  <a:spcPct val="0"/>
                </a:spcBef>
                <a:spcAft>
                  <a:spcPct val="15000"/>
                </a:spcAft>
              </a:pPr>
              <a:r>
                <a:rPr lang="en-US" sz="1500" dirty="0">
                  <a:solidFill>
                    <a:schemeClr val="dk1">
                      <a:hueOff val="0"/>
                      <a:satOff val="0"/>
                      <a:lumOff val="0"/>
                      <a:alphaOff val="0"/>
                    </a:schemeClr>
                  </a:solidFill>
                </a:rPr>
                <a:t>Disney, Fox, Paramount, MGM, Sony Pictures Entertainment, Universal y Warner Bros </a:t>
              </a:r>
              <a:endParaRPr lang="es-EC" sz="1500" dirty="0">
                <a:solidFill>
                  <a:schemeClr val="dk1">
                    <a:hueOff val="0"/>
                    <a:satOff val="0"/>
                    <a:lumOff val="0"/>
                    <a:alphaOff val="0"/>
                  </a:schemeClr>
                </a:solidFill>
              </a:endParaRPr>
            </a:p>
          </p:txBody>
        </p:sp>
      </p:grpSp>
      <p:grpSp>
        <p:nvGrpSpPr>
          <p:cNvPr id="76" name="75 Grupo"/>
          <p:cNvGrpSpPr/>
          <p:nvPr/>
        </p:nvGrpSpPr>
        <p:grpSpPr>
          <a:xfrm>
            <a:off x="3195670" y="4947520"/>
            <a:ext cx="1661106" cy="1113750"/>
            <a:chOff x="5678304" y="2837721"/>
            <a:chExt cx="1661106" cy="1113750"/>
          </a:xfrm>
        </p:grpSpPr>
        <p:sp>
          <p:nvSpPr>
            <p:cNvPr id="77" name="76 Rectángulo redondeado"/>
            <p:cNvSpPr/>
            <p:nvPr/>
          </p:nvSpPr>
          <p:spPr>
            <a:xfrm>
              <a:off x="5678304" y="2837721"/>
              <a:ext cx="1661106" cy="1113750"/>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p>
        <p:sp>
          <p:nvSpPr>
            <p:cNvPr id="78" name="77 Rectángulo"/>
            <p:cNvSpPr/>
            <p:nvPr/>
          </p:nvSpPr>
          <p:spPr>
            <a:xfrm>
              <a:off x="5710925" y="2870342"/>
              <a:ext cx="1595864" cy="1048508"/>
            </a:xfrm>
            <a:prstGeom prst="rect">
              <a:avLst/>
            </a:prstGeom>
            <a:noFill/>
            <a:ln>
              <a:noFill/>
            </a:ln>
            <a:effectLst/>
          </p:spPr>
          <p:txBody>
            <a:bodyPr spcFirstLastPara="0" vert="horz" wrap="square" lIns="106680" tIns="106680" rIns="106680" bIns="106680" numCol="1" spcCol="1270" anchor="t" anchorCtr="0">
              <a:noAutofit/>
            </a:bodyPr>
            <a:lstStyle/>
            <a:p>
              <a:pPr marL="114300" marR="0" lvl="1" indent="-114300" defTabSz="666750" fontAlgn="auto">
                <a:lnSpc>
                  <a:spcPct val="90000"/>
                </a:lnSpc>
                <a:spcBef>
                  <a:spcPct val="0"/>
                </a:spcBef>
                <a:spcAft>
                  <a:spcPct val="15000"/>
                </a:spcAft>
                <a:buClrTx/>
                <a:buSzTx/>
                <a:buFontTx/>
                <a:buChar char="••"/>
                <a:tabLst/>
                <a:defRPr/>
              </a:pPr>
              <a:r>
                <a:rPr lang="es-EC" sz="1500" dirty="0">
                  <a:solidFill>
                    <a:schemeClr val="dk1">
                      <a:hueOff val="0"/>
                      <a:satOff val="0"/>
                      <a:lumOff val="0"/>
                      <a:alphaOff val="0"/>
                    </a:schemeClr>
                  </a:solidFill>
                </a:rPr>
                <a:t>Elaboración y transmisión de sus películas</a:t>
              </a:r>
            </a:p>
          </p:txBody>
        </p:sp>
      </p:grpSp>
      <p:sp>
        <p:nvSpPr>
          <p:cNvPr id="82" name="81 Rectángulo"/>
          <p:cNvSpPr/>
          <p:nvPr/>
        </p:nvSpPr>
        <p:spPr>
          <a:xfrm>
            <a:off x="6645380" y="3830256"/>
            <a:ext cx="1595864" cy="1048508"/>
          </a:xfrm>
          <a:prstGeom prst="rect">
            <a:avLst/>
          </a:prstGeom>
          <a:noFill/>
          <a:ln>
            <a:noFill/>
          </a:ln>
          <a:effectLst/>
        </p:spPr>
        <p:txBody>
          <a:bodyPr spcFirstLastPara="0" vert="horz" wrap="square" lIns="106680" tIns="106680" rIns="106680" bIns="106680" numCol="1" spcCol="1270" anchor="t" anchorCtr="0">
            <a:noAutofit/>
          </a:bodyPr>
          <a:lstStyle/>
          <a:p>
            <a:pPr marL="0" marR="0" lvl="1" defTabSz="666750" fontAlgn="auto">
              <a:lnSpc>
                <a:spcPct val="90000"/>
              </a:lnSpc>
              <a:spcBef>
                <a:spcPct val="0"/>
              </a:spcBef>
              <a:spcAft>
                <a:spcPct val="15000"/>
              </a:spcAft>
              <a:buClrTx/>
              <a:buSzTx/>
              <a:tabLst/>
              <a:defRPr/>
            </a:pPr>
            <a:endParaRPr lang="es-EC" sz="1500" dirty="0">
              <a:solidFill>
                <a:schemeClr val="dk1">
                  <a:hueOff val="0"/>
                  <a:satOff val="0"/>
                  <a:lumOff val="0"/>
                  <a:alphaOff val="0"/>
                </a:schemeClr>
              </a:solidFill>
            </a:endParaRPr>
          </a:p>
        </p:txBody>
      </p:sp>
      <p:grpSp>
        <p:nvGrpSpPr>
          <p:cNvPr id="83" name="82 Grupo"/>
          <p:cNvGrpSpPr/>
          <p:nvPr/>
        </p:nvGrpSpPr>
        <p:grpSpPr>
          <a:xfrm>
            <a:off x="6300192" y="3717032"/>
            <a:ext cx="2237170" cy="1460954"/>
            <a:chOff x="8346683" y="2837721"/>
            <a:chExt cx="1661106" cy="1113750"/>
          </a:xfrm>
        </p:grpSpPr>
        <p:sp>
          <p:nvSpPr>
            <p:cNvPr id="84" name="83 Rectángulo redondeado"/>
            <p:cNvSpPr/>
            <p:nvPr/>
          </p:nvSpPr>
          <p:spPr>
            <a:xfrm>
              <a:off x="8346683" y="2837721"/>
              <a:ext cx="1661106" cy="1113750"/>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p>
        <p:sp>
          <p:nvSpPr>
            <p:cNvPr id="85" name="84 Rectángulo"/>
            <p:cNvSpPr/>
            <p:nvPr/>
          </p:nvSpPr>
          <p:spPr>
            <a:xfrm>
              <a:off x="8379304" y="2870342"/>
              <a:ext cx="1595864" cy="1048508"/>
            </a:xfrm>
            <a:prstGeom prst="rect">
              <a:avLst/>
            </a:prstGeom>
            <a:noFill/>
            <a:ln>
              <a:noFill/>
            </a:ln>
            <a:effectLst/>
          </p:spPr>
          <p:txBody>
            <a:bodyPr spcFirstLastPara="0" vert="horz" wrap="square" lIns="106680" tIns="106680" rIns="106680" bIns="106680" numCol="1" spcCol="1270" anchor="t" anchorCtr="0">
              <a:noAutofit/>
            </a:bodyPr>
            <a:lstStyle/>
            <a:p>
              <a:pPr marL="0" lvl="1" defTabSz="666750">
                <a:lnSpc>
                  <a:spcPct val="90000"/>
                </a:lnSpc>
                <a:spcBef>
                  <a:spcPct val="0"/>
                </a:spcBef>
                <a:spcAft>
                  <a:spcPct val="15000"/>
                </a:spcAft>
              </a:pPr>
              <a:r>
                <a:rPr lang="es-EC" sz="1600" dirty="0" smtClean="0"/>
                <a:t>TC </a:t>
              </a:r>
              <a:r>
                <a:rPr lang="es-EC" sz="1600" dirty="0"/>
                <a:t>Televisión, </a:t>
              </a:r>
              <a:r>
                <a:rPr lang="es-EC" sz="1600" dirty="0" smtClean="0"/>
                <a:t>le </a:t>
              </a:r>
              <a:r>
                <a:rPr lang="es-EC" sz="1600" dirty="0"/>
                <a:t>ha confiado la migración de su contenido y futura transmisión en HD</a:t>
              </a:r>
            </a:p>
            <a:p>
              <a:pPr marL="114300" marR="0" lvl="1" indent="-114300" defTabSz="666750" fontAlgn="auto">
                <a:lnSpc>
                  <a:spcPct val="90000"/>
                </a:lnSpc>
                <a:spcBef>
                  <a:spcPct val="0"/>
                </a:spcBef>
                <a:spcAft>
                  <a:spcPct val="15000"/>
                </a:spcAft>
                <a:buClrTx/>
                <a:buSzTx/>
                <a:buFontTx/>
                <a:buChar char="••"/>
                <a:tabLst/>
                <a:defRPr/>
              </a:pPr>
              <a:endParaRPr lang="es-EC" sz="1500" dirty="0">
                <a:solidFill>
                  <a:schemeClr val="dk1">
                    <a:hueOff val="0"/>
                    <a:satOff val="0"/>
                    <a:lumOff val="0"/>
                    <a:alphaOff val="0"/>
                  </a:schemeClr>
                </a:solidFill>
              </a:endParaRPr>
            </a:p>
          </p:txBody>
        </p:sp>
      </p:grpSp>
      <p:sp>
        <p:nvSpPr>
          <p:cNvPr id="3" name="2 Marcador de número de diapositiva"/>
          <p:cNvSpPr>
            <a:spLocks noGrp="1"/>
          </p:cNvSpPr>
          <p:nvPr>
            <p:ph type="sldNum" sz="quarter" idx="15"/>
          </p:nvPr>
        </p:nvSpPr>
        <p:spPr/>
        <p:txBody>
          <a:bodyPr/>
          <a:lstStyle/>
          <a:p>
            <a:fld id="{BA6DADDD-EB97-410C-8C4B-95B179481C45}" type="slidenum">
              <a:rPr lang="es-EC" smtClean="0"/>
              <a:t>32</a:t>
            </a:fld>
            <a:endParaRPr lang="es-EC"/>
          </a:p>
        </p:txBody>
      </p:sp>
    </p:spTree>
    <p:extLst>
      <p:ext uri="{BB962C8B-B14F-4D97-AF65-F5344CB8AC3E}">
        <p14:creationId xmlns:p14="http://schemas.microsoft.com/office/powerpoint/2010/main" val="418821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anim calcmode="lin" valueType="num">
                                      <p:cBhvr>
                                        <p:cTn id="19" dur="500" fill="hold"/>
                                        <p:tgtEl>
                                          <p:spTgt spid="52"/>
                                        </p:tgtEl>
                                        <p:attrNameLst>
                                          <p:attrName>ppt_x</p:attrName>
                                        </p:attrNameLst>
                                      </p:cBhvr>
                                      <p:tavLst>
                                        <p:tav tm="0">
                                          <p:val>
                                            <p:strVal val="#ppt_x"/>
                                          </p:val>
                                        </p:tav>
                                        <p:tav tm="100000">
                                          <p:val>
                                            <p:strVal val="#ppt_x"/>
                                          </p:val>
                                        </p:tav>
                                      </p:tavLst>
                                    </p:anim>
                                    <p:anim calcmode="lin" valueType="num">
                                      <p:cBhvr>
                                        <p:cTn id="20" dur="500" fill="hold"/>
                                        <p:tgtEl>
                                          <p:spTgt spid="5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anim calcmode="lin" valueType="num">
                                      <p:cBhvr>
                                        <p:cTn id="25" dur="500" fill="hold"/>
                                        <p:tgtEl>
                                          <p:spTgt spid="55"/>
                                        </p:tgtEl>
                                        <p:attrNameLst>
                                          <p:attrName>ppt_x</p:attrName>
                                        </p:attrNameLst>
                                      </p:cBhvr>
                                      <p:tavLst>
                                        <p:tav tm="0">
                                          <p:val>
                                            <p:strVal val="#ppt_x"/>
                                          </p:val>
                                        </p:tav>
                                        <p:tav tm="100000">
                                          <p:val>
                                            <p:strVal val="#ppt_x"/>
                                          </p:val>
                                        </p:tav>
                                      </p:tavLst>
                                    </p:anim>
                                    <p:anim calcmode="lin" valueType="num">
                                      <p:cBhvr>
                                        <p:cTn id="26" dur="500" fill="hold"/>
                                        <p:tgtEl>
                                          <p:spTgt spid="5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anim calcmode="lin" valueType="num">
                                      <p:cBhvr>
                                        <p:cTn id="31" dur="500" fill="hold"/>
                                        <p:tgtEl>
                                          <p:spTgt spid="67"/>
                                        </p:tgtEl>
                                        <p:attrNameLst>
                                          <p:attrName>ppt_x</p:attrName>
                                        </p:attrNameLst>
                                      </p:cBhvr>
                                      <p:tavLst>
                                        <p:tav tm="0">
                                          <p:val>
                                            <p:strVal val="#ppt_x"/>
                                          </p:val>
                                        </p:tav>
                                        <p:tav tm="100000">
                                          <p:val>
                                            <p:strVal val="#ppt_x"/>
                                          </p:val>
                                        </p:tav>
                                      </p:tavLst>
                                    </p:anim>
                                    <p:anim calcmode="lin" valueType="num">
                                      <p:cBhvr>
                                        <p:cTn id="32" dur="500" fill="hold"/>
                                        <p:tgtEl>
                                          <p:spTgt spid="6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anim calcmode="lin" valueType="num">
                                      <p:cBhvr>
                                        <p:cTn id="37" dur="500" fill="hold"/>
                                        <p:tgtEl>
                                          <p:spTgt spid="70"/>
                                        </p:tgtEl>
                                        <p:attrNameLst>
                                          <p:attrName>ppt_x</p:attrName>
                                        </p:attrNameLst>
                                      </p:cBhvr>
                                      <p:tavLst>
                                        <p:tav tm="0">
                                          <p:val>
                                            <p:strVal val="#ppt_x"/>
                                          </p:val>
                                        </p:tav>
                                        <p:tav tm="100000">
                                          <p:val>
                                            <p:strVal val="#ppt_x"/>
                                          </p:val>
                                        </p:tav>
                                      </p:tavLst>
                                    </p:anim>
                                    <p:anim calcmode="lin" valueType="num">
                                      <p:cBhvr>
                                        <p:cTn id="38" dur="500" fill="hold"/>
                                        <p:tgtEl>
                                          <p:spTgt spid="70"/>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anim calcmode="lin" valueType="num">
                                      <p:cBhvr>
                                        <p:cTn id="43" dur="500" fill="hold"/>
                                        <p:tgtEl>
                                          <p:spTgt spid="64"/>
                                        </p:tgtEl>
                                        <p:attrNameLst>
                                          <p:attrName>ppt_x</p:attrName>
                                        </p:attrNameLst>
                                      </p:cBhvr>
                                      <p:tavLst>
                                        <p:tav tm="0">
                                          <p:val>
                                            <p:strVal val="#ppt_x"/>
                                          </p:val>
                                        </p:tav>
                                        <p:tav tm="100000">
                                          <p:val>
                                            <p:strVal val="#ppt_x"/>
                                          </p:val>
                                        </p:tav>
                                      </p:tavLst>
                                    </p:anim>
                                    <p:anim calcmode="lin" valueType="num">
                                      <p:cBhvr>
                                        <p:cTn id="44" dur="500" fill="hold"/>
                                        <p:tgtEl>
                                          <p:spTgt spid="64"/>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anim calcmode="lin" valueType="num">
                                      <p:cBhvr>
                                        <p:cTn id="49" dur="500" fill="hold"/>
                                        <p:tgtEl>
                                          <p:spTgt spid="83"/>
                                        </p:tgtEl>
                                        <p:attrNameLst>
                                          <p:attrName>ppt_x</p:attrName>
                                        </p:attrNameLst>
                                      </p:cBhvr>
                                      <p:tavLst>
                                        <p:tav tm="0">
                                          <p:val>
                                            <p:strVal val="#ppt_x"/>
                                          </p:val>
                                        </p:tav>
                                        <p:tav tm="100000">
                                          <p:val>
                                            <p:strVal val="#ppt_x"/>
                                          </p:val>
                                        </p:tav>
                                      </p:tavLst>
                                    </p:anim>
                                    <p:anim calcmode="lin" valueType="num">
                                      <p:cBhvr>
                                        <p:cTn id="50" dur="500" fill="hold"/>
                                        <p:tgtEl>
                                          <p:spTgt spid="83"/>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42" presetClass="entr" presetSubtype="0" fill="hold"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anim calcmode="lin" valueType="num">
                                      <p:cBhvr>
                                        <p:cTn id="55" dur="500" fill="hold"/>
                                        <p:tgtEl>
                                          <p:spTgt spid="61"/>
                                        </p:tgtEl>
                                        <p:attrNameLst>
                                          <p:attrName>ppt_x</p:attrName>
                                        </p:attrNameLst>
                                      </p:cBhvr>
                                      <p:tavLst>
                                        <p:tav tm="0">
                                          <p:val>
                                            <p:strVal val="#ppt_x"/>
                                          </p:val>
                                        </p:tav>
                                        <p:tav tm="100000">
                                          <p:val>
                                            <p:strVal val="#ppt_x"/>
                                          </p:val>
                                        </p:tav>
                                      </p:tavLst>
                                    </p:anim>
                                    <p:anim calcmode="lin" valueType="num">
                                      <p:cBhvr>
                                        <p:cTn id="56" dur="500" fill="hold"/>
                                        <p:tgtEl>
                                          <p:spTgt spid="61"/>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42" presetClass="entr" presetSubtype="0" fill="hold" nodeType="after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500"/>
                                        <p:tgtEl>
                                          <p:spTgt spid="73"/>
                                        </p:tgtEl>
                                      </p:cBhvr>
                                    </p:animEffect>
                                    <p:anim calcmode="lin" valueType="num">
                                      <p:cBhvr>
                                        <p:cTn id="61" dur="500" fill="hold"/>
                                        <p:tgtEl>
                                          <p:spTgt spid="73"/>
                                        </p:tgtEl>
                                        <p:attrNameLst>
                                          <p:attrName>ppt_x</p:attrName>
                                        </p:attrNameLst>
                                      </p:cBhvr>
                                      <p:tavLst>
                                        <p:tav tm="0">
                                          <p:val>
                                            <p:strVal val="#ppt_x"/>
                                          </p:val>
                                        </p:tav>
                                        <p:tav tm="100000">
                                          <p:val>
                                            <p:strVal val="#ppt_x"/>
                                          </p:val>
                                        </p:tav>
                                      </p:tavLst>
                                    </p:anim>
                                    <p:anim calcmode="lin" valueType="num">
                                      <p:cBhvr>
                                        <p:cTn id="62" dur="500" fill="hold"/>
                                        <p:tgtEl>
                                          <p:spTgt spid="73"/>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2" presetClass="entr" presetSubtype="0" fill="hold" nodeType="after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anim calcmode="lin" valueType="num">
                                      <p:cBhvr>
                                        <p:cTn id="67" dur="500" fill="hold"/>
                                        <p:tgtEl>
                                          <p:spTgt spid="76"/>
                                        </p:tgtEl>
                                        <p:attrNameLst>
                                          <p:attrName>ppt_x</p:attrName>
                                        </p:attrNameLst>
                                      </p:cBhvr>
                                      <p:tavLst>
                                        <p:tav tm="0">
                                          <p:val>
                                            <p:strVal val="#ppt_x"/>
                                          </p:val>
                                        </p:tav>
                                        <p:tav tm="100000">
                                          <p:val>
                                            <p:strVal val="#ppt_x"/>
                                          </p:val>
                                        </p:tav>
                                      </p:tavLst>
                                    </p:anim>
                                    <p:anim calcmode="lin" valueType="num">
                                      <p:cBhvr>
                                        <p:cTn id="68" dur="5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8776" y="399802"/>
            <a:ext cx="7467600" cy="580926"/>
          </a:xfrm>
        </p:spPr>
        <p:txBody>
          <a:bodyPr>
            <a:normAutofit/>
          </a:bodyPr>
          <a:lstStyle/>
          <a:p>
            <a:r>
              <a:rPr lang="es-EC" sz="3200" dirty="0" smtClean="0"/>
              <a:t>Conclusiones</a:t>
            </a:r>
            <a:endParaRPr lang="es-EC" sz="3200" dirty="0"/>
          </a:p>
        </p:txBody>
      </p:sp>
      <p:sp>
        <p:nvSpPr>
          <p:cNvPr id="3" name="2 Marcador de contenido"/>
          <p:cNvSpPr>
            <a:spLocks noGrp="1"/>
          </p:cNvSpPr>
          <p:nvPr>
            <p:ph sz="quarter" idx="1"/>
          </p:nvPr>
        </p:nvSpPr>
        <p:spPr>
          <a:xfrm>
            <a:off x="467544" y="1507576"/>
            <a:ext cx="8136904" cy="4873752"/>
          </a:xfrm>
        </p:spPr>
        <p:txBody>
          <a:bodyPr>
            <a:normAutofit/>
          </a:bodyPr>
          <a:lstStyle/>
          <a:p>
            <a:pPr algn="just"/>
            <a:r>
              <a:rPr lang="es-EC" dirty="0" smtClean="0">
                <a:solidFill>
                  <a:srgbClr val="000000"/>
                </a:solidFill>
                <a:latin typeface="Times New Roman"/>
              </a:rPr>
              <a:t>Se demostró que frente a la compresión tipo </a:t>
            </a:r>
            <a:r>
              <a:rPr lang="es-EC" i="1" dirty="0" err="1" smtClean="0">
                <a:solidFill>
                  <a:srgbClr val="000000"/>
                </a:solidFill>
                <a:latin typeface="Times New Roman"/>
              </a:rPr>
              <a:t>hard</a:t>
            </a:r>
            <a:r>
              <a:rPr lang="es-EC" i="1" dirty="0" smtClean="0">
                <a:solidFill>
                  <a:srgbClr val="000000"/>
                </a:solidFill>
                <a:latin typeface="Times New Roman"/>
              </a:rPr>
              <a:t> </a:t>
            </a:r>
            <a:r>
              <a:rPr lang="es-EC" dirty="0" smtClean="0">
                <a:solidFill>
                  <a:srgbClr val="000000"/>
                </a:solidFill>
                <a:latin typeface="Times New Roman"/>
              </a:rPr>
              <a:t>la </a:t>
            </a:r>
            <a:r>
              <a:rPr lang="es-EC" dirty="0">
                <a:solidFill>
                  <a:srgbClr val="000000"/>
                </a:solidFill>
                <a:latin typeface="Times New Roman"/>
              </a:rPr>
              <a:t>DWT </a:t>
            </a:r>
            <a:r>
              <a:rPr lang="es-EC" dirty="0" smtClean="0">
                <a:solidFill>
                  <a:srgbClr val="000000"/>
                </a:solidFill>
                <a:latin typeface="Times New Roman"/>
              </a:rPr>
              <a:t>tiene un mejor desempeño que </a:t>
            </a:r>
            <a:r>
              <a:rPr lang="es-EC" dirty="0">
                <a:solidFill>
                  <a:srgbClr val="000000"/>
                </a:solidFill>
                <a:latin typeface="Times New Roman"/>
              </a:rPr>
              <a:t>la DCT, ya que su PSNR es de </a:t>
            </a:r>
            <a:r>
              <a:rPr lang="es-EC" dirty="0" smtClean="0">
                <a:solidFill>
                  <a:srgbClr val="000000"/>
                </a:solidFill>
                <a:latin typeface="Times New Roman"/>
              </a:rPr>
              <a:t>54,5021 dB </a:t>
            </a:r>
            <a:r>
              <a:rPr lang="es-EC" dirty="0">
                <a:solidFill>
                  <a:srgbClr val="000000"/>
                </a:solidFill>
                <a:latin typeface="Times New Roman"/>
              </a:rPr>
              <a:t>frente a </a:t>
            </a:r>
            <a:r>
              <a:rPr lang="es-EC" dirty="0" smtClean="0">
                <a:solidFill>
                  <a:srgbClr val="000000"/>
                </a:solidFill>
                <a:latin typeface="Times New Roman"/>
              </a:rPr>
              <a:t>35,7216 dB </a:t>
            </a:r>
            <a:r>
              <a:rPr lang="es-EC" dirty="0">
                <a:solidFill>
                  <a:srgbClr val="000000"/>
                </a:solidFill>
                <a:latin typeface="Times New Roman"/>
              </a:rPr>
              <a:t>de la DCT y su MSE es de 0,0445 dB mientras que el de la DCT es de </a:t>
            </a:r>
            <a:r>
              <a:rPr lang="es-EC" dirty="0" smtClean="0">
                <a:solidFill>
                  <a:srgbClr val="000000"/>
                </a:solidFill>
                <a:latin typeface="Times New Roman"/>
              </a:rPr>
              <a:t>3,3595 dB.</a:t>
            </a:r>
          </a:p>
          <a:p>
            <a:pPr algn="just"/>
            <a:endParaRPr lang="es-EC" dirty="0" smtClean="0">
              <a:solidFill>
                <a:srgbClr val="000000"/>
              </a:solidFill>
              <a:latin typeface="Times New Roman"/>
            </a:endParaRPr>
          </a:p>
          <a:p>
            <a:pPr algn="just"/>
            <a:r>
              <a:rPr lang="es-EC" dirty="0">
                <a:solidFill>
                  <a:srgbClr val="000000"/>
                </a:solidFill>
                <a:latin typeface="Times New Roman"/>
              </a:rPr>
              <a:t>Debido a la capacidad de </a:t>
            </a:r>
            <a:r>
              <a:rPr lang="es-EC" dirty="0" smtClean="0">
                <a:solidFill>
                  <a:srgbClr val="000000"/>
                </a:solidFill>
                <a:latin typeface="Times New Roman"/>
              </a:rPr>
              <a:t>compresión </a:t>
            </a:r>
            <a:r>
              <a:rPr lang="es-EC" dirty="0">
                <a:solidFill>
                  <a:srgbClr val="000000"/>
                </a:solidFill>
                <a:latin typeface="Times New Roman"/>
              </a:rPr>
              <a:t>una imagen de 1MP </a:t>
            </a:r>
            <a:r>
              <a:rPr lang="es-EC" dirty="0" smtClean="0">
                <a:solidFill>
                  <a:srgbClr val="000000"/>
                </a:solidFill>
                <a:latin typeface="Times New Roman"/>
              </a:rPr>
              <a:t>con el formato JPEG2000 ocupa en </a:t>
            </a:r>
            <a:r>
              <a:rPr lang="es-EC" dirty="0">
                <a:solidFill>
                  <a:srgbClr val="000000"/>
                </a:solidFill>
                <a:latin typeface="Times New Roman"/>
              </a:rPr>
              <a:t>disco </a:t>
            </a:r>
            <a:r>
              <a:rPr lang="es-EC" dirty="0" smtClean="0">
                <a:solidFill>
                  <a:srgbClr val="000000"/>
                </a:solidFill>
                <a:latin typeface="Times New Roman"/>
              </a:rPr>
              <a:t>328 kb </a:t>
            </a:r>
            <a:r>
              <a:rPr lang="es-EC" dirty="0">
                <a:solidFill>
                  <a:srgbClr val="000000"/>
                </a:solidFill>
                <a:latin typeface="Times New Roman"/>
              </a:rPr>
              <a:t>mientras que una con JPEG ocupa en disco </a:t>
            </a:r>
            <a:r>
              <a:rPr lang="es-EC" dirty="0" smtClean="0">
                <a:solidFill>
                  <a:srgbClr val="000000"/>
                </a:solidFill>
                <a:latin typeface="Times New Roman"/>
              </a:rPr>
              <a:t>481kb, ambas </a:t>
            </a:r>
            <a:r>
              <a:rPr lang="es-EC" dirty="0">
                <a:solidFill>
                  <a:srgbClr val="000000"/>
                </a:solidFill>
                <a:latin typeface="Times New Roman"/>
              </a:rPr>
              <a:t>manteniendo completamente la calidad de la imagen original. </a:t>
            </a:r>
            <a:endParaRPr lang="es-EC" dirty="0"/>
          </a:p>
        </p:txBody>
      </p:sp>
      <p:sp>
        <p:nvSpPr>
          <p:cNvPr id="4" name="3 Marcador de número de diapositiva"/>
          <p:cNvSpPr>
            <a:spLocks noGrp="1"/>
          </p:cNvSpPr>
          <p:nvPr>
            <p:ph type="sldNum" sz="quarter" idx="15"/>
          </p:nvPr>
        </p:nvSpPr>
        <p:spPr/>
        <p:txBody>
          <a:bodyPr/>
          <a:lstStyle/>
          <a:p>
            <a:fld id="{BA6DADDD-EB97-410C-8C4B-95B179481C45}" type="slidenum">
              <a:rPr lang="es-EC" smtClean="0"/>
              <a:t>33</a:t>
            </a:fld>
            <a:endParaRPr lang="es-EC"/>
          </a:p>
        </p:txBody>
      </p:sp>
    </p:spTree>
    <p:extLst>
      <p:ext uri="{BB962C8B-B14F-4D97-AF65-F5344CB8AC3E}">
        <p14:creationId xmlns:p14="http://schemas.microsoft.com/office/powerpoint/2010/main" val="36552389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5"/>
          </p:nvPr>
        </p:nvSpPr>
        <p:spPr/>
        <p:txBody>
          <a:bodyPr/>
          <a:lstStyle/>
          <a:p>
            <a:fld id="{BA6DADDD-EB97-410C-8C4B-95B179481C45}" type="slidenum">
              <a:rPr lang="es-EC" smtClean="0"/>
              <a:t>34</a:t>
            </a:fld>
            <a:endParaRPr lang="es-EC"/>
          </a:p>
        </p:txBody>
      </p:sp>
      <p:sp>
        <p:nvSpPr>
          <p:cNvPr id="6" name="5 Rectángulo"/>
          <p:cNvSpPr/>
          <p:nvPr/>
        </p:nvSpPr>
        <p:spPr>
          <a:xfrm>
            <a:off x="323528" y="260648"/>
            <a:ext cx="8280920" cy="5940088"/>
          </a:xfrm>
          <a:prstGeom prst="rect">
            <a:avLst/>
          </a:prstGeom>
        </p:spPr>
        <p:txBody>
          <a:bodyPr wrap="square">
            <a:spAutoFit/>
          </a:bodyPr>
          <a:lstStyle/>
          <a:p>
            <a:pPr marL="274320" lvl="0" indent="-274320" algn="just">
              <a:spcBef>
                <a:spcPts val="600"/>
              </a:spcBef>
              <a:buClr>
                <a:schemeClr val="accent1"/>
              </a:buClr>
              <a:buSzPct val="70000"/>
              <a:buFont typeface="Wingdings"/>
              <a:buChar char=""/>
            </a:pPr>
            <a:r>
              <a:rPr lang="es-EC" sz="2400" dirty="0"/>
              <a:t>Las características principales de JPG2000 son su escalabilidad y capacidad de edición, concentrando la mayor cantidad de información en pocos niveles iniciales.</a:t>
            </a:r>
          </a:p>
          <a:p>
            <a:pPr marL="274320" lvl="0" indent="-274320" algn="just">
              <a:spcBef>
                <a:spcPts val="600"/>
              </a:spcBef>
              <a:buClr>
                <a:schemeClr val="accent1"/>
              </a:buClr>
              <a:buSzPct val="70000"/>
              <a:buFont typeface="Wingdings"/>
              <a:buChar char=""/>
            </a:pPr>
            <a:endParaRPr lang="es-EC" sz="2400" dirty="0">
              <a:solidFill>
                <a:srgbClr val="000000"/>
              </a:solidFill>
              <a:latin typeface="Times New Roman"/>
            </a:endParaRPr>
          </a:p>
          <a:p>
            <a:pPr marL="274320" indent="-274320" algn="just">
              <a:spcBef>
                <a:spcPts val="600"/>
              </a:spcBef>
              <a:buClr>
                <a:schemeClr val="accent1"/>
              </a:buClr>
              <a:buSzPct val="70000"/>
              <a:buFont typeface="Wingdings"/>
              <a:buChar char=""/>
            </a:pPr>
            <a:r>
              <a:rPr lang="es-EC" sz="2400" dirty="0" smtClean="0"/>
              <a:t>Wavelet </a:t>
            </a:r>
            <a:r>
              <a:rPr lang="es-EC" sz="2400" dirty="0"/>
              <a:t>Packet puede retirar niveles completos de coeficientes sin que esto afecte mayormente a la imagen; </a:t>
            </a:r>
            <a:r>
              <a:rPr lang="es-EC" sz="2400" dirty="0" smtClean="0"/>
              <a:t>obteniendo con veinte imágenes al 55% un MSE de 0,2471 dB para W. Symlet, </a:t>
            </a:r>
            <a:r>
              <a:rPr lang="es-EC" sz="2400" dirty="0"/>
              <a:t>mientras que para la </a:t>
            </a:r>
            <a:r>
              <a:rPr lang="es-EC" sz="2400" dirty="0" smtClean="0"/>
              <a:t>W.P. </a:t>
            </a:r>
            <a:r>
              <a:rPr lang="es-EC" sz="2400" dirty="0"/>
              <a:t>Symlet es de 0,0211 dB.</a:t>
            </a:r>
            <a:endParaRPr lang="es-EC" sz="2400" dirty="0">
              <a:solidFill>
                <a:srgbClr val="000000"/>
              </a:solidFill>
              <a:latin typeface="Times New Roman"/>
            </a:endParaRPr>
          </a:p>
          <a:p>
            <a:pPr marL="274320" lvl="0" indent="-274320" algn="just">
              <a:spcBef>
                <a:spcPts val="600"/>
              </a:spcBef>
              <a:buClr>
                <a:schemeClr val="accent1"/>
              </a:buClr>
              <a:buSzPct val="70000"/>
              <a:buFont typeface="Wingdings"/>
              <a:buChar char=""/>
            </a:pPr>
            <a:endParaRPr lang="es-EC" sz="2400" dirty="0" smtClean="0">
              <a:solidFill>
                <a:srgbClr val="000000"/>
              </a:solidFill>
              <a:latin typeface="Times New Roman"/>
            </a:endParaRPr>
          </a:p>
          <a:p>
            <a:pPr marL="274320" lvl="0" indent="-274320" algn="just">
              <a:spcBef>
                <a:spcPts val="600"/>
              </a:spcBef>
              <a:buClr>
                <a:schemeClr val="accent1"/>
              </a:buClr>
              <a:buSzPct val="70000"/>
              <a:buFont typeface="Wingdings"/>
              <a:buChar char=""/>
            </a:pPr>
            <a:r>
              <a:rPr lang="es-EC" sz="2400" dirty="0" smtClean="0"/>
              <a:t>Las </a:t>
            </a:r>
            <a:r>
              <a:rPr lang="es-EC" sz="2400" dirty="0"/>
              <a:t>Wavelets</a:t>
            </a:r>
            <a:r>
              <a:rPr lang="es-EC" sz="2400" i="1" dirty="0"/>
              <a:t> </a:t>
            </a:r>
            <a:r>
              <a:rPr lang="es-EC" sz="2400" dirty="0"/>
              <a:t>poseen falta de precisión en la compresión de bordes marcados, ya que es uno de los puntos donde se puede observar la distorsión de la imagen al comprimirla en porcentajes </a:t>
            </a:r>
            <a:r>
              <a:rPr lang="es-EC" sz="2400" dirty="0" smtClean="0"/>
              <a:t>bajos.</a:t>
            </a:r>
            <a:endParaRPr lang="es-EC" sz="2400" dirty="0">
              <a:solidFill>
                <a:srgbClr val="000000"/>
              </a:solidFill>
              <a:latin typeface="Times New Roman"/>
            </a:endParaRPr>
          </a:p>
        </p:txBody>
      </p:sp>
    </p:spTree>
    <p:extLst>
      <p:ext uri="{BB962C8B-B14F-4D97-AF65-F5344CB8AC3E}">
        <p14:creationId xmlns:p14="http://schemas.microsoft.com/office/powerpoint/2010/main" val="2359052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55786"/>
            <a:ext cx="7467600" cy="652934"/>
          </a:xfrm>
        </p:spPr>
        <p:txBody>
          <a:bodyPr>
            <a:normAutofit/>
          </a:bodyPr>
          <a:lstStyle/>
          <a:p>
            <a:r>
              <a:rPr lang="es-EC" sz="3200" dirty="0" smtClean="0"/>
              <a:t>Recomendaciones</a:t>
            </a:r>
            <a:endParaRPr lang="es-EC" sz="3200" dirty="0"/>
          </a:p>
        </p:txBody>
      </p:sp>
      <p:sp>
        <p:nvSpPr>
          <p:cNvPr id="3" name="2 Marcador de contenido"/>
          <p:cNvSpPr>
            <a:spLocks noGrp="1"/>
          </p:cNvSpPr>
          <p:nvPr>
            <p:ph sz="quarter" idx="1"/>
          </p:nvPr>
        </p:nvSpPr>
        <p:spPr>
          <a:xfrm>
            <a:off x="107504" y="980728"/>
            <a:ext cx="8686800" cy="5637240"/>
          </a:xfrm>
        </p:spPr>
        <p:txBody>
          <a:bodyPr>
            <a:normAutofit/>
          </a:bodyPr>
          <a:lstStyle/>
          <a:p>
            <a:pPr algn="just"/>
            <a:r>
              <a:rPr lang="es-EC" dirty="0" smtClean="0">
                <a:solidFill>
                  <a:srgbClr val="000000"/>
                </a:solidFill>
                <a:latin typeface="Times New Roman"/>
              </a:rPr>
              <a:t>Se </a:t>
            </a:r>
            <a:r>
              <a:rPr lang="es-EC" dirty="0">
                <a:solidFill>
                  <a:srgbClr val="000000"/>
                </a:solidFill>
                <a:latin typeface="Times New Roman"/>
              </a:rPr>
              <a:t>recomienda a futuro que se extienda el estudio de este trabajo en la transmisión de datos e imágenes para la interactividad con la televisión </a:t>
            </a:r>
            <a:r>
              <a:rPr lang="es-EC" dirty="0" smtClean="0">
                <a:solidFill>
                  <a:srgbClr val="000000"/>
                </a:solidFill>
                <a:latin typeface="Times New Roman"/>
              </a:rPr>
              <a:t>digital.</a:t>
            </a:r>
          </a:p>
          <a:p>
            <a:endParaRPr lang="es-EC" dirty="0"/>
          </a:p>
          <a:p>
            <a:pPr algn="just"/>
            <a:r>
              <a:rPr lang="es-EC" dirty="0">
                <a:solidFill>
                  <a:srgbClr val="000000"/>
                </a:solidFill>
                <a:latin typeface="Times New Roman"/>
              </a:rPr>
              <a:t>Se debe tener en cuenta el tipo de aplicación ya que, aunque el desempeño de las Wavelets Packet es mejor que las Wavelet, estas exigen un mayor costo computacional</a:t>
            </a:r>
            <a:r>
              <a:rPr lang="es-EC" dirty="0" smtClean="0"/>
              <a:t>.</a:t>
            </a:r>
          </a:p>
          <a:p>
            <a:pPr algn="just"/>
            <a:endParaRPr lang="es-EC" dirty="0" smtClean="0"/>
          </a:p>
          <a:p>
            <a:pPr algn="just"/>
            <a:r>
              <a:rPr lang="es-EC" dirty="0">
                <a:solidFill>
                  <a:srgbClr val="000000"/>
                </a:solidFill>
                <a:latin typeface="Times New Roman"/>
              </a:rPr>
              <a:t>El uso de las </a:t>
            </a:r>
            <a:r>
              <a:rPr lang="es-EC" dirty="0" smtClean="0">
                <a:solidFill>
                  <a:srgbClr val="000000"/>
                </a:solidFill>
                <a:latin typeface="Times New Roman"/>
              </a:rPr>
              <a:t>Wavelets </a:t>
            </a:r>
            <a:r>
              <a:rPr lang="es-EC" dirty="0">
                <a:solidFill>
                  <a:srgbClr val="000000"/>
                </a:solidFill>
                <a:latin typeface="Times New Roman"/>
              </a:rPr>
              <a:t>es recomendado para la compresión y transmisión de contenidos digitales.</a:t>
            </a:r>
          </a:p>
          <a:p>
            <a:pPr algn="just"/>
            <a:endParaRPr lang="es-EC" dirty="0" smtClean="0"/>
          </a:p>
          <a:p>
            <a:pPr algn="just"/>
            <a:r>
              <a:rPr lang="es-EC" dirty="0">
                <a:solidFill>
                  <a:srgbClr val="000000"/>
                </a:solidFill>
                <a:latin typeface="Times New Roman"/>
              </a:rPr>
              <a:t>Se recomienda el uso del software MATLAB ya que ha facilitado la aplicación y análisis de las diferentes familias Wavelet</a:t>
            </a:r>
            <a:r>
              <a:rPr lang="es-EC" i="1" dirty="0" smtClean="0">
                <a:solidFill>
                  <a:srgbClr val="000000"/>
                </a:solidFill>
                <a:latin typeface="Times New Roman"/>
              </a:rPr>
              <a:t>.</a:t>
            </a:r>
            <a:endParaRPr lang="es-EC" dirty="0">
              <a:solidFill>
                <a:srgbClr val="000000"/>
              </a:solidFill>
              <a:latin typeface="Times New Roman"/>
            </a:endParaRPr>
          </a:p>
          <a:p>
            <a:pPr algn="just"/>
            <a:endParaRPr lang="es-EC" dirty="0"/>
          </a:p>
        </p:txBody>
      </p:sp>
      <p:sp>
        <p:nvSpPr>
          <p:cNvPr id="4" name="3 Marcador de número de diapositiva"/>
          <p:cNvSpPr>
            <a:spLocks noGrp="1"/>
          </p:cNvSpPr>
          <p:nvPr>
            <p:ph type="sldNum" sz="quarter" idx="15"/>
          </p:nvPr>
        </p:nvSpPr>
        <p:spPr/>
        <p:txBody>
          <a:bodyPr/>
          <a:lstStyle/>
          <a:p>
            <a:fld id="{BA6DADDD-EB97-410C-8C4B-95B179481C45}" type="slidenum">
              <a:rPr lang="es-EC" smtClean="0"/>
              <a:t>35</a:t>
            </a:fld>
            <a:endParaRPr lang="es-EC"/>
          </a:p>
        </p:txBody>
      </p:sp>
    </p:spTree>
    <p:extLst>
      <p:ext uri="{BB962C8B-B14F-4D97-AF65-F5344CB8AC3E}">
        <p14:creationId xmlns:p14="http://schemas.microsoft.com/office/powerpoint/2010/main" val="15363276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25352" y="1700808"/>
            <a:ext cx="6275040" cy="2146250"/>
          </a:xfrm>
        </p:spPr>
        <p:txBody>
          <a:bodyPr>
            <a:normAutofit/>
          </a:bodyPr>
          <a:lstStyle/>
          <a:p>
            <a:r>
              <a:rPr lang="es-EC" sz="7200" dirty="0" smtClean="0">
                <a:effectLst>
                  <a:glow rad="139700">
                    <a:schemeClr val="accent2">
                      <a:satMod val="175000"/>
                      <a:alpha val="40000"/>
                    </a:schemeClr>
                  </a:glow>
                  <a:outerShdw blurRad="38100" dist="38100" dir="2700000" algn="tl">
                    <a:srgbClr val="000000">
                      <a:alpha val="43137"/>
                    </a:srgbClr>
                  </a:outerShdw>
                </a:effectLst>
              </a:rPr>
              <a:t>GRACIAS!!!</a:t>
            </a:r>
            <a:endParaRPr lang="es-EC" sz="7200" dirty="0">
              <a:effectLst>
                <a:glow rad="139700">
                  <a:schemeClr val="accent2">
                    <a:satMod val="175000"/>
                    <a:alpha val="40000"/>
                  </a:schemeClr>
                </a:glow>
                <a:outerShdw blurRad="38100" dist="38100" dir="2700000" algn="tl">
                  <a:srgbClr val="000000">
                    <a:alpha val="43137"/>
                  </a:srgbClr>
                </a:outerShdw>
              </a:effectLst>
            </a:endParaRPr>
          </a:p>
        </p:txBody>
      </p:sp>
      <p:sp>
        <p:nvSpPr>
          <p:cNvPr id="3" name="2 Marcador de número de diapositiva"/>
          <p:cNvSpPr>
            <a:spLocks noGrp="1"/>
          </p:cNvSpPr>
          <p:nvPr>
            <p:ph type="sldNum" sz="quarter" idx="15"/>
          </p:nvPr>
        </p:nvSpPr>
        <p:spPr/>
        <p:txBody>
          <a:bodyPr/>
          <a:lstStyle/>
          <a:p>
            <a:fld id="{BA6DADDD-EB97-410C-8C4B-95B179481C45}" type="slidenum">
              <a:rPr lang="es-EC" smtClean="0"/>
              <a:t>36</a:t>
            </a:fld>
            <a:endParaRPr lang="es-EC"/>
          </a:p>
        </p:txBody>
      </p:sp>
    </p:spTree>
    <p:extLst>
      <p:ext uri="{BB962C8B-B14F-4D97-AF65-F5344CB8AC3E}">
        <p14:creationId xmlns:p14="http://schemas.microsoft.com/office/powerpoint/2010/main" val="359690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80728"/>
            <a:ext cx="7467600" cy="576064"/>
          </a:xfrm>
        </p:spPr>
        <p:txBody>
          <a:bodyPr vert="horz" anchor="b">
            <a:normAutofit/>
          </a:bodyPr>
          <a:lstStyle/>
          <a:p>
            <a:r>
              <a:rPr lang="es-EC" dirty="0" smtClean="0"/>
              <a:t>Importancia</a:t>
            </a:r>
            <a:endParaRPr lang="es-EC" dirty="0"/>
          </a:p>
        </p:txBody>
      </p:sp>
      <p:grpSp>
        <p:nvGrpSpPr>
          <p:cNvPr id="56" name="55 Grupo"/>
          <p:cNvGrpSpPr/>
          <p:nvPr/>
        </p:nvGrpSpPr>
        <p:grpSpPr>
          <a:xfrm>
            <a:off x="1043608" y="1977083"/>
            <a:ext cx="2741437" cy="1644862"/>
            <a:chOff x="778727" y="3094"/>
            <a:chExt cx="2741437" cy="1644862"/>
          </a:xfrm>
        </p:grpSpPr>
        <p:sp>
          <p:nvSpPr>
            <p:cNvPr id="75" name="74 Rectángulo redondeado"/>
            <p:cNvSpPr/>
            <p:nvPr/>
          </p:nvSpPr>
          <p:spPr>
            <a:xfrm>
              <a:off x="778727" y="3094"/>
              <a:ext cx="2741437" cy="1644862"/>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6" name="75 Rectángulo"/>
            <p:cNvSpPr/>
            <p:nvPr/>
          </p:nvSpPr>
          <p:spPr>
            <a:xfrm>
              <a:off x="826903" y="51270"/>
              <a:ext cx="2645085" cy="1548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dirty="0"/>
                <a:t>Se puede utilizar esta información para diversas aplicaciones que requieran la transmisión de información digital a través de una </a:t>
              </a:r>
              <a:r>
                <a:rPr lang="es-EC" sz="1400" dirty="0" smtClean="0"/>
                <a:t>red. </a:t>
              </a:r>
              <a:endParaRPr lang="es-EC" sz="1400" kern="1200" dirty="0"/>
            </a:p>
          </p:txBody>
        </p:sp>
      </p:grpSp>
      <p:grpSp>
        <p:nvGrpSpPr>
          <p:cNvPr id="57" name="56 Grupo"/>
          <p:cNvGrpSpPr/>
          <p:nvPr/>
        </p:nvGrpSpPr>
        <p:grpSpPr>
          <a:xfrm>
            <a:off x="3973293" y="2459576"/>
            <a:ext cx="581184" cy="679876"/>
            <a:chOff x="3761411" y="485587"/>
            <a:chExt cx="581184" cy="679876"/>
          </a:xfrm>
        </p:grpSpPr>
        <p:sp>
          <p:nvSpPr>
            <p:cNvPr id="73" name="72 Flecha derecha"/>
            <p:cNvSpPr/>
            <p:nvPr/>
          </p:nvSpPr>
          <p:spPr>
            <a:xfrm>
              <a:off x="3761411" y="48558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4" name="Flecha derecha 6"/>
            <p:cNvSpPr/>
            <p:nvPr/>
          </p:nvSpPr>
          <p:spPr>
            <a:xfrm>
              <a:off x="3761411" y="621562"/>
              <a:ext cx="406829" cy="407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dirty="0"/>
            </a:p>
          </p:txBody>
        </p:sp>
      </p:grpSp>
      <p:grpSp>
        <p:nvGrpSpPr>
          <p:cNvPr id="58" name="57 Grupo"/>
          <p:cNvGrpSpPr/>
          <p:nvPr/>
        </p:nvGrpSpPr>
        <p:grpSpPr>
          <a:xfrm>
            <a:off x="4881620" y="1977083"/>
            <a:ext cx="2741437" cy="1644862"/>
            <a:chOff x="4616739" y="3094"/>
            <a:chExt cx="2741437" cy="1644862"/>
          </a:xfrm>
        </p:grpSpPr>
        <p:sp>
          <p:nvSpPr>
            <p:cNvPr id="71" name="70 Rectángulo redondeado"/>
            <p:cNvSpPr/>
            <p:nvPr/>
          </p:nvSpPr>
          <p:spPr>
            <a:xfrm>
              <a:off x="4616739" y="3094"/>
              <a:ext cx="2741437" cy="1644862"/>
            </a:xfrm>
            <a:prstGeom prst="roundRect">
              <a:avLst>
                <a:gd name="adj" fmla="val 10000"/>
              </a:avLst>
            </a:prstGeom>
          </p:spPr>
          <p:style>
            <a:lnRef idx="0">
              <a:schemeClr val="lt1">
                <a:hueOff val="0"/>
                <a:satOff val="0"/>
                <a:lumOff val="0"/>
                <a:alphaOff val="0"/>
              </a:schemeClr>
            </a:lnRef>
            <a:fillRef idx="3">
              <a:schemeClr val="accent5">
                <a:hueOff val="-92509"/>
                <a:satOff val="-8842"/>
                <a:lumOff val="-8889"/>
                <a:alphaOff val="0"/>
              </a:schemeClr>
            </a:fillRef>
            <a:effectRef idx="2">
              <a:schemeClr val="accent5">
                <a:hueOff val="-92509"/>
                <a:satOff val="-8842"/>
                <a:lumOff val="-8889"/>
                <a:alphaOff val="0"/>
              </a:schemeClr>
            </a:effectRef>
            <a:fontRef idx="minor">
              <a:schemeClr val="lt1"/>
            </a:fontRef>
          </p:style>
        </p:sp>
        <p:sp>
          <p:nvSpPr>
            <p:cNvPr id="72" name="71 Rectángulo"/>
            <p:cNvSpPr/>
            <p:nvPr/>
          </p:nvSpPr>
          <p:spPr>
            <a:xfrm>
              <a:off x="4664915" y="51270"/>
              <a:ext cx="2645085" cy="1548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s-EC" sz="1400" dirty="0"/>
                <a:t>El desarrollo de Televisión Digital en el Ecuador es un hecho, y su éxito dependerá de la calidad y forma de implementación de la misma</a:t>
              </a:r>
              <a:r>
                <a:rPr lang="es-EC" sz="1400" dirty="0" smtClean="0"/>
                <a:t>.</a:t>
              </a:r>
              <a:endParaRPr lang="es-EC" sz="1400" dirty="0"/>
            </a:p>
          </p:txBody>
        </p:sp>
      </p:grpSp>
      <p:grpSp>
        <p:nvGrpSpPr>
          <p:cNvPr id="59" name="58 Grupo"/>
          <p:cNvGrpSpPr/>
          <p:nvPr/>
        </p:nvGrpSpPr>
        <p:grpSpPr>
          <a:xfrm>
            <a:off x="5912400" y="3863192"/>
            <a:ext cx="679876" cy="581184"/>
            <a:chOff x="5647519" y="1889203"/>
            <a:chExt cx="679876" cy="581184"/>
          </a:xfrm>
        </p:grpSpPr>
        <p:sp>
          <p:nvSpPr>
            <p:cNvPr id="69" name="68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70"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dirty="0"/>
            </a:p>
          </p:txBody>
        </p:sp>
      </p:grpSp>
      <p:grpSp>
        <p:nvGrpSpPr>
          <p:cNvPr id="60" name="59 Grupo"/>
          <p:cNvGrpSpPr/>
          <p:nvPr/>
        </p:nvGrpSpPr>
        <p:grpSpPr>
          <a:xfrm>
            <a:off x="4881620" y="4718520"/>
            <a:ext cx="2741437" cy="1644862"/>
            <a:chOff x="4616739" y="2744531"/>
            <a:chExt cx="2741437" cy="1644862"/>
          </a:xfrm>
        </p:grpSpPr>
        <p:sp>
          <p:nvSpPr>
            <p:cNvPr id="67" name="66 Rectángulo redondeado"/>
            <p:cNvSpPr/>
            <p:nvPr/>
          </p:nvSpPr>
          <p:spPr>
            <a:xfrm>
              <a:off x="4616739" y="2744531"/>
              <a:ext cx="2741437" cy="1644862"/>
            </a:xfrm>
            <a:prstGeom prst="roundRect">
              <a:avLst>
                <a:gd name="adj" fmla="val 10000"/>
              </a:avLst>
            </a:prstGeom>
          </p:spPr>
          <p:style>
            <a:lnRef idx="0">
              <a:schemeClr val="lt1">
                <a:hueOff val="0"/>
                <a:satOff val="0"/>
                <a:lumOff val="0"/>
                <a:alphaOff val="0"/>
              </a:schemeClr>
            </a:lnRef>
            <a:fillRef idx="3">
              <a:schemeClr val="accent5">
                <a:hueOff val="-185018"/>
                <a:satOff val="-17685"/>
                <a:lumOff val="-17779"/>
                <a:alphaOff val="0"/>
              </a:schemeClr>
            </a:fillRef>
            <a:effectRef idx="2">
              <a:schemeClr val="accent5">
                <a:hueOff val="-185018"/>
                <a:satOff val="-17685"/>
                <a:lumOff val="-17779"/>
                <a:alphaOff val="0"/>
              </a:schemeClr>
            </a:effectRef>
            <a:fontRef idx="minor">
              <a:schemeClr val="lt1"/>
            </a:fontRef>
          </p:style>
        </p:sp>
        <p:sp>
          <p:nvSpPr>
            <p:cNvPr id="68" name="67 Rectángulo"/>
            <p:cNvSpPr/>
            <p:nvPr/>
          </p:nvSpPr>
          <p:spPr>
            <a:xfrm>
              <a:off x="4664915" y="2792707"/>
              <a:ext cx="2645085" cy="1548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s-EC" sz="1400" dirty="0"/>
                <a:t>El estudio de compresión de imágenes podrá entregar una visión más clara sobre el tipo de compresión a utilizar para la transmisión de imágenes</a:t>
              </a:r>
              <a:r>
                <a:rPr lang="es-EC" sz="1400" dirty="0" smtClean="0"/>
                <a:t>.</a:t>
              </a:r>
              <a:endParaRPr lang="es-EC" sz="1400" dirty="0"/>
            </a:p>
          </p:txBody>
        </p:sp>
      </p:grpSp>
      <p:grpSp>
        <p:nvGrpSpPr>
          <p:cNvPr id="61" name="60 Grupo"/>
          <p:cNvGrpSpPr/>
          <p:nvPr/>
        </p:nvGrpSpPr>
        <p:grpSpPr>
          <a:xfrm>
            <a:off x="4059189" y="5201013"/>
            <a:ext cx="581184" cy="679876"/>
            <a:chOff x="3794308" y="3227024"/>
            <a:chExt cx="581184" cy="679876"/>
          </a:xfrm>
        </p:grpSpPr>
        <p:sp>
          <p:nvSpPr>
            <p:cNvPr id="65" name="64 Flecha derecha"/>
            <p:cNvSpPr/>
            <p:nvPr/>
          </p:nvSpPr>
          <p:spPr>
            <a:xfrm rot="10800000">
              <a:off x="3794308" y="3227024"/>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277527"/>
                <a:satOff val="-26527"/>
                <a:lumOff val="-26668"/>
                <a:alphaOff val="0"/>
              </a:schemeClr>
            </a:fillRef>
            <a:effectRef idx="2">
              <a:schemeClr val="accent5">
                <a:hueOff val="-277527"/>
                <a:satOff val="-26527"/>
                <a:lumOff val="-26668"/>
                <a:alphaOff val="0"/>
              </a:schemeClr>
            </a:effectRef>
            <a:fontRef idx="minor">
              <a:schemeClr val="lt1"/>
            </a:fontRef>
          </p:style>
        </p:sp>
        <p:sp>
          <p:nvSpPr>
            <p:cNvPr id="66" name="Flecha derecha 14"/>
            <p:cNvSpPr/>
            <p:nvPr/>
          </p:nvSpPr>
          <p:spPr>
            <a:xfrm rot="21600000">
              <a:off x="3968663" y="3362999"/>
              <a:ext cx="406829" cy="407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dirty="0"/>
            </a:p>
          </p:txBody>
        </p:sp>
      </p:grpSp>
      <p:grpSp>
        <p:nvGrpSpPr>
          <p:cNvPr id="62" name="61 Grupo"/>
          <p:cNvGrpSpPr/>
          <p:nvPr/>
        </p:nvGrpSpPr>
        <p:grpSpPr>
          <a:xfrm>
            <a:off x="1043608" y="4718520"/>
            <a:ext cx="2741437" cy="1644862"/>
            <a:chOff x="778727" y="2744531"/>
            <a:chExt cx="2741437" cy="1644862"/>
          </a:xfrm>
        </p:grpSpPr>
        <p:sp>
          <p:nvSpPr>
            <p:cNvPr id="63" name="62 Rectángulo redondeado"/>
            <p:cNvSpPr/>
            <p:nvPr/>
          </p:nvSpPr>
          <p:spPr>
            <a:xfrm>
              <a:off x="778727" y="2744531"/>
              <a:ext cx="2741437" cy="1644862"/>
            </a:xfrm>
            <a:prstGeom prst="roundRect">
              <a:avLst>
                <a:gd name="adj" fmla="val 10000"/>
              </a:avLst>
            </a:prstGeom>
          </p:spPr>
          <p:style>
            <a:lnRef idx="0">
              <a:schemeClr val="lt1">
                <a:hueOff val="0"/>
                <a:satOff val="0"/>
                <a:lumOff val="0"/>
                <a:alphaOff val="0"/>
              </a:schemeClr>
            </a:lnRef>
            <a:fillRef idx="3">
              <a:schemeClr val="accent5">
                <a:hueOff val="-277527"/>
                <a:satOff val="-26527"/>
                <a:lumOff val="-26668"/>
                <a:alphaOff val="0"/>
              </a:schemeClr>
            </a:fillRef>
            <a:effectRef idx="2">
              <a:schemeClr val="accent5">
                <a:hueOff val="-277527"/>
                <a:satOff val="-26527"/>
                <a:lumOff val="-26668"/>
                <a:alphaOff val="0"/>
              </a:schemeClr>
            </a:effectRef>
            <a:fontRef idx="minor">
              <a:schemeClr val="lt1"/>
            </a:fontRef>
          </p:style>
        </p:sp>
        <p:sp>
          <p:nvSpPr>
            <p:cNvPr id="64" name="63 Rectángulo"/>
            <p:cNvSpPr/>
            <p:nvPr/>
          </p:nvSpPr>
          <p:spPr>
            <a:xfrm>
              <a:off x="826903" y="2792707"/>
              <a:ext cx="2645085" cy="1548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dirty="0"/>
                <a:t>Capacidad de procesamiento para transformación, almacenamiento y transmisión de contenidos de televisión manteniendo la calidad de los mismos</a:t>
              </a:r>
              <a:r>
                <a:rPr lang="es-EC" sz="1400" dirty="0" smtClean="0"/>
                <a:t>.</a:t>
              </a:r>
              <a:endParaRPr lang="es-EC" sz="1400" dirty="0"/>
            </a:p>
          </p:txBody>
        </p:sp>
      </p:grpSp>
      <p:sp>
        <p:nvSpPr>
          <p:cNvPr id="3" name="2 Marcador de número de diapositiva"/>
          <p:cNvSpPr>
            <a:spLocks noGrp="1"/>
          </p:cNvSpPr>
          <p:nvPr>
            <p:ph type="sldNum" sz="quarter" idx="15"/>
          </p:nvPr>
        </p:nvSpPr>
        <p:spPr>
          <a:xfrm>
            <a:off x="8138864" y="5733256"/>
            <a:ext cx="609600" cy="521208"/>
          </a:xfrm>
        </p:spPr>
        <p:txBody>
          <a:bodyPr/>
          <a:lstStyle/>
          <a:p>
            <a:fld id="{BA6DADDD-EB97-410C-8C4B-95B179481C45}" type="slidenum">
              <a:rPr lang="es-EC" smtClean="0"/>
              <a:t>4</a:t>
            </a:fld>
            <a:endParaRPr lang="es-EC"/>
          </a:p>
        </p:txBody>
      </p:sp>
      <p:sp>
        <p:nvSpPr>
          <p:cNvPr id="25" name="1 Título"/>
          <p:cNvSpPr txBox="1">
            <a:spLocks/>
          </p:cNvSpPr>
          <p:nvPr/>
        </p:nvSpPr>
        <p:spPr>
          <a:xfrm>
            <a:off x="107504" y="116632"/>
            <a:ext cx="3413092" cy="669674"/>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dirty="0" smtClean="0"/>
              <a:t>MOTIVACIÓN</a:t>
            </a:r>
            <a:endParaRPr lang="es-EC" dirty="0"/>
          </a:p>
        </p:txBody>
      </p:sp>
    </p:spTree>
    <p:extLst>
      <p:ext uri="{BB962C8B-B14F-4D97-AF65-F5344CB8AC3E}">
        <p14:creationId xmlns:p14="http://schemas.microsoft.com/office/powerpoint/2010/main" val="329913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99"/>
                                          </p:stCondLst>
                                        </p:cTn>
                                        <p:tgtEl>
                                          <p:spTgt spid="25"/>
                                        </p:tgtEl>
                                        <p:attrNameLst>
                                          <p:attrName>style.visibility</p:attrName>
                                        </p:attrNameLst>
                                      </p:cBhvr>
                                      <p:to>
                                        <p:strVal val="visible"/>
                                      </p:to>
                                    </p:set>
                                  </p:childTnLst>
                                </p:cTn>
                              </p:par>
                            </p:childTnLst>
                          </p:cTn>
                        </p:par>
                        <p:par>
                          <p:cTn id="7" fill="hold">
                            <p:stCondLst>
                              <p:cond delay="100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500"/>
                                        <p:tgtEl>
                                          <p:spTgt spid="2"/>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750"/>
                                        <p:tgtEl>
                                          <p:spTgt spid="56"/>
                                        </p:tgtEl>
                                      </p:cBhvr>
                                    </p:animEffect>
                                  </p:childTnLst>
                                </p:cTn>
                              </p:par>
                            </p:childTnLst>
                          </p:cTn>
                        </p:par>
                        <p:par>
                          <p:cTn id="15" fill="hold">
                            <p:stCondLst>
                              <p:cond delay="3250"/>
                            </p:stCondLst>
                            <p:childTnLst>
                              <p:par>
                                <p:cTn id="16" presetID="1" presetClass="entr" presetSubtype="0" fill="hold" nodeType="afterEffect">
                                  <p:stCondLst>
                                    <p:cond delay="500"/>
                                  </p:stCondLst>
                                  <p:childTnLst>
                                    <p:set>
                                      <p:cBhvr>
                                        <p:cTn id="17" dur="1" fill="hold">
                                          <p:stCondLst>
                                            <p:cond delay="249"/>
                                          </p:stCondLst>
                                        </p:cTn>
                                        <p:tgtEl>
                                          <p:spTgt spid="57"/>
                                        </p:tgtEl>
                                        <p:attrNameLst>
                                          <p:attrName>style.visibility</p:attrName>
                                        </p:attrNameLst>
                                      </p:cBhvr>
                                      <p:to>
                                        <p:strVal val="visible"/>
                                      </p:to>
                                    </p:set>
                                  </p:childTnLst>
                                </p:cTn>
                              </p:par>
                            </p:childTnLst>
                          </p:cTn>
                        </p:par>
                        <p:par>
                          <p:cTn id="18" fill="hold">
                            <p:stCondLst>
                              <p:cond delay="4000"/>
                            </p:stCondLst>
                            <p:childTnLst>
                              <p:par>
                                <p:cTn id="19" presetID="10" presetClass="entr" presetSubtype="0" fill="hold" nodeType="afterEffect">
                                  <p:stCondLst>
                                    <p:cond delay="50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5250"/>
                            </p:stCondLst>
                            <p:childTnLst>
                              <p:par>
                                <p:cTn id="23" presetID="1" presetClass="entr" presetSubtype="0" fill="hold" nodeType="afterEffect">
                                  <p:stCondLst>
                                    <p:cond delay="500"/>
                                  </p:stCondLst>
                                  <p:childTnLst>
                                    <p:set>
                                      <p:cBhvr>
                                        <p:cTn id="24" dur="1" fill="hold">
                                          <p:stCondLst>
                                            <p:cond delay="249"/>
                                          </p:stCondLst>
                                        </p:cTn>
                                        <p:tgtEl>
                                          <p:spTgt spid="59"/>
                                        </p:tgtEl>
                                        <p:attrNameLst>
                                          <p:attrName>style.visibility</p:attrName>
                                        </p:attrNameLst>
                                      </p:cBhvr>
                                      <p:to>
                                        <p:strVal val="visible"/>
                                      </p:to>
                                    </p:set>
                                  </p:childTnLst>
                                </p:cTn>
                              </p:par>
                            </p:childTnLst>
                          </p:cTn>
                        </p:par>
                        <p:par>
                          <p:cTn id="25" fill="hold">
                            <p:stCondLst>
                              <p:cond delay="6000"/>
                            </p:stCondLst>
                            <p:childTnLst>
                              <p:par>
                                <p:cTn id="26" presetID="10" presetClass="entr" presetSubtype="0" fill="hold" nodeType="afterEffect">
                                  <p:stCondLst>
                                    <p:cond delay="50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750"/>
                                        <p:tgtEl>
                                          <p:spTgt spid="60"/>
                                        </p:tgtEl>
                                      </p:cBhvr>
                                    </p:animEffect>
                                  </p:childTnLst>
                                </p:cTn>
                              </p:par>
                            </p:childTnLst>
                          </p:cTn>
                        </p:par>
                        <p:par>
                          <p:cTn id="29" fill="hold">
                            <p:stCondLst>
                              <p:cond delay="7250"/>
                            </p:stCondLst>
                            <p:childTnLst>
                              <p:par>
                                <p:cTn id="30" presetID="1" presetClass="entr" presetSubtype="0" fill="hold" nodeType="afterEffect">
                                  <p:stCondLst>
                                    <p:cond delay="500"/>
                                  </p:stCondLst>
                                  <p:childTnLst>
                                    <p:set>
                                      <p:cBhvr>
                                        <p:cTn id="31" dur="1" fill="hold">
                                          <p:stCondLst>
                                            <p:cond delay="249"/>
                                          </p:stCondLst>
                                        </p:cTn>
                                        <p:tgtEl>
                                          <p:spTgt spid="61"/>
                                        </p:tgtEl>
                                        <p:attrNameLst>
                                          <p:attrName>style.visibility</p:attrName>
                                        </p:attrNameLst>
                                      </p:cBhvr>
                                      <p:to>
                                        <p:strVal val="visible"/>
                                      </p:to>
                                    </p:set>
                                  </p:childTnLst>
                                </p:cTn>
                              </p:par>
                            </p:childTnLst>
                          </p:cTn>
                        </p:par>
                        <p:par>
                          <p:cTn id="32" fill="hold">
                            <p:stCondLst>
                              <p:cond delay="8000"/>
                            </p:stCondLst>
                            <p:childTnLst>
                              <p:par>
                                <p:cTn id="33" presetID="10" presetClass="entr" presetSubtype="0" fill="hold" nodeType="afterEffect">
                                  <p:stCondLst>
                                    <p:cond delay="50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7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Alcance</a:t>
            </a:r>
            <a:endParaRPr lang="es-EC"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1926962356"/>
              </p:ext>
            </p:extLst>
          </p:nvPr>
        </p:nvGraphicFramePr>
        <p:xfrm>
          <a:off x="457200" y="1772816"/>
          <a:ext cx="7931224" cy="5205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s1.altfoto.com/files/2010/10/JPEG-400x4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263102">
            <a:off x="4267947" y="388643"/>
            <a:ext cx="2259632" cy="22596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og.absolutvision.com/wp-content/uploads/2009/10/jpeg20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457399"/>
            <a:ext cx="3425039" cy="1391093"/>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número de diapositiva"/>
          <p:cNvSpPr>
            <a:spLocks noGrp="1"/>
          </p:cNvSpPr>
          <p:nvPr>
            <p:ph type="sldNum" sz="quarter" idx="15"/>
          </p:nvPr>
        </p:nvSpPr>
        <p:spPr/>
        <p:txBody>
          <a:bodyPr/>
          <a:lstStyle/>
          <a:p>
            <a:fld id="{BA6DADDD-EB97-410C-8C4B-95B179481C45}" type="slidenum">
              <a:rPr lang="es-EC" smtClean="0"/>
              <a:t>5</a:t>
            </a:fld>
            <a:endParaRPr lang="es-EC"/>
          </a:p>
        </p:txBody>
      </p:sp>
    </p:spTree>
    <p:extLst>
      <p:ext uri="{BB962C8B-B14F-4D97-AF65-F5344CB8AC3E}">
        <p14:creationId xmlns:p14="http://schemas.microsoft.com/office/powerpoint/2010/main" val="320636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par>
                                <p:cTn id="8" presetID="42" presetClass="entr" presetSubtype="0" fill="hold" nodeType="withEffect">
                                  <p:stCondLst>
                                    <p:cond delay="400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1250"/>
                                        <p:tgtEl>
                                          <p:spTgt spid="2052"/>
                                        </p:tgtEl>
                                      </p:cBhvr>
                                    </p:animEffect>
                                    <p:anim calcmode="lin" valueType="num">
                                      <p:cBhvr>
                                        <p:cTn id="11" dur="1250" fill="hold"/>
                                        <p:tgtEl>
                                          <p:spTgt spid="2052"/>
                                        </p:tgtEl>
                                        <p:attrNameLst>
                                          <p:attrName>ppt_x</p:attrName>
                                        </p:attrNameLst>
                                      </p:cBhvr>
                                      <p:tavLst>
                                        <p:tav tm="0">
                                          <p:val>
                                            <p:strVal val="#ppt_x"/>
                                          </p:val>
                                        </p:tav>
                                        <p:tav tm="100000">
                                          <p:val>
                                            <p:strVal val="#ppt_x"/>
                                          </p:val>
                                        </p:tav>
                                      </p:tavLst>
                                    </p:anim>
                                    <p:anim calcmode="lin" valueType="num">
                                      <p:cBhvr>
                                        <p:cTn id="12" dur="125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41784"/>
            <a:ext cx="7467600" cy="1143000"/>
          </a:xfrm>
        </p:spPr>
        <p:txBody>
          <a:bodyPr/>
          <a:lstStyle/>
          <a:p>
            <a:r>
              <a:rPr lang="es-EC" dirty="0" smtClean="0"/>
              <a:t>Objetivos</a:t>
            </a:r>
            <a:endParaRPr lang="es-EC"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1542174684"/>
              </p:ext>
            </p:extLst>
          </p:nvPr>
        </p:nvGraphicFramePr>
        <p:xfrm>
          <a:off x="385192" y="548680"/>
          <a:ext cx="8003232" cy="5925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5"/>
          </p:nvPr>
        </p:nvSpPr>
        <p:spPr/>
        <p:txBody>
          <a:bodyPr/>
          <a:lstStyle/>
          <a:p>
            <a:fld id="{BA6DADDD-EB97-410C-8C4B-95B179481C45}" type="slidenum">
              <a:rPr lang="es-EC" smtClean="0"/>
              <a:t>6</a:t>
            </a:fld>
            <a:endParaRPr lang="es-EC"/>
          </a:p>
        </p:txBody>
      </p:sp>
    </p:spTree>
    <p:extLst>
      <p:ext uri="{BB962C8B-B14F-4D97-AF65-F5344CB8AC3E}">
        <p14:creationId xmlns:p14="http://schemas.microsoft.com/office/powerpoint/2010/main" val="345805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404664"/>
            <a:ext cx="7499176" cy="864096"/>
          </a:xfrm>
        </p:spPr>
        <p:txBody>
          <a:bodyPr>
            <a:normAutofit fontScale="90000"/>
          </a:bodyPr>
          <a:lstStyle/>
          <a:p>
            <a:pPr algn="ctr"/>
            <a:r>
              <a:rPr lang="es-EC" dirty="0"/>
              <a:t>Fundamentación Teórica</a:t>
            </a:r>
            <a:r>
              <a:rPr lang="es-EC" dirty="0" smtClean="0"/>
              <a:t/>
            </a:r>
            <a:br>
              <a:rPr lang="es-EC" dirty="0" smtClean="0"/>
            </a:br>
            <a:endParaRPr lang="es-EC" dirty="0"/>
          </a:p>
        </p:txBody>
      </p:sp>
      <p:grpSp>
        <p:nvGrpSpPr>
          <p:cNvPr id="9" name="8 Grupo"/>
          <p:cNvGrpSpPr/>
          <p:nvPr/>
        </p:nvGrpSpPr>
        <p:grpSpPr>
          <a:xfrm>
            <a:off x="431731" y="2224347"/>
            <a:ext cx="2610782" cy="1232244"/>
            <a:chOff x="4348327" y="1820690"/>
            <a:chExt cx="2610782" cy="1232244"/>
          </a:xfrm>
        </p:grpSpPr>
        <p:sp>
          <p:nvSpPr>
            <p:cNvPr id="10" name="9 Flecha arriba"/>
            <p:cNvSpPr/>
            <p:nvPr/>
          </p:nvSpPr>
          <p:spPr>
            <a:xfrm rot="5400000">
              <a:off x="5037596" y="1131421"/>
              <a:ext cx="1232244" cy="2610782"/>
            </a:xfrm>
            <a:prstGeom prst="upArrow">
              <a:avLst>
                <a:gd name="adj1" fmla="val 50000"/>
                <a:gd name="adj2" fmla="val 35000"/>
              </a:avLst>
            </a:prstGeom>
          </p:spPr>
          <p:style>
            <a:lnRef idx="0">
              <a:schemeClr val="lt1">
                <a:hueOff val="0"/>
                <a:satOff val="0"/>
                <a:lumOff val="0"/>
                <a:alphaOff val="0"/>
              </a:schemeClr>
            </a:lnRef>
            <a:fillRef idx="3">
              <a:schemeClr val="accent5">
                <a:hueOff val="-277527"/>
                <a:satOff val="-26527"/>
                <a:lumOff val="-26668"/>
                <a:alphaOff val="0"/>
              </a:schemeClr>
            </a:fillRef>
            <a:effectRef idx="3">
              <a:schemeClr val="accent5">
                <a:hueOff val="-277527"/>
                <a:satOff val="-26527"/>
                <a:lumOff val="-26668"/>
                <a:alphaOff val="0"/>
              </a:schemeClr>
            </a:effectRef>
            <a:fontRef idx="minor">
              <a:schemeClr val="lt1"/>
            </a:fontRef>
          </p:style>
        </p:sp>
        <p:sp>
          <p:nvSpPr>
            <p:cNvPr id="11" name="Flecha arriba 4"/>
            <p:cNvSpPr/>
            <p:nvPr/>
          </p:nvSpPr>
          <p:spPr>
            <a:xfrm>
              <a:off x="4348328" y="2128751"/>
              <a:ext cx="2395139" cy="6161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C" sz="1300" b="1" kern="1200" dirty="0" smtClean="0"/>
                <a:t>Transformada de Fourier</a:t>
              </a:r>
              <a:endParaRPr lang="es-EC" sz="1300" b="1" i="1" kern="1200" dirty="0"/>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528602"/>
            <a:ext cx="1994405" cy="178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743" y="2224346"/>
            <a:ext cx="3260713" cy="170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3131841" y="2378803"/>
            <a:ext cx="2808311" cy="923330"/>
          </a:xfrm>
          <a:prstGeom prst="rect">
            <a:avLst/>
          </a:prstGeom>
          <a:noFill/>
          <a:ln>
            <a:solidFill>
              <a:schemeClr val="accent2">
                <a:lumMod val="75000"/>
              </a:schemeClr>
            </a:solidFill>
          </a:ln>
        </p:spPr>
        <p:txBody>
          <a:bodyPr wrap="square" rtlCol="0">
            <a:spAutoFit/>
          </a:bodyPr>
          <a:lstStyle/>
          <a:p>
            <a:pPr algn="just"/>
            <a:r>
              <a:rPr lang="es-ES" dirty="0" smtClean="0"/>
              <a:t>Permite </a:t>
            </a:r>
            <a:r>
              <a:rPr lang="es-ES" dirty="0"/>
              <a:t>transformar las señales del dominio del  tiempo a la frecuencia</a:t>
            </a:r>
            <a:endParaRPr lang="es-EC" dirty="0"/>
          </a:p>
        </p:txBody>
      </p:sp>
      <p:sp>
        <p:nvSpPr>
          <p:cNvPr id="14" name="13 Rectángulo"/>
          <p:cNvSpPr/>
          <p:nvPr/>
        </p:nvSpPr>
        <p:spPr>
          <a:xfrm>
            <a:off x="360040" y="4600610"/>
            <a:ext cx="4572000" cy="1477328"/>
          </a:xfrm>
          <a:prstGeom prst="rect">
            <a:avLst/>
          </a:prstGeom>
          <a:ln>
            <a:solidFill>
              <a:schemeClr val="accent2">
                <a:lumMod val="75000"/>
              </a:schemeClr>
            </a:solidFill>
          </a:ln>
        </p:spPr>
        <p:txBody>
          <a:bodyPr>
            <a:spAutoFit/>
          </a:bodyPr>
          <a:lstStyle/>
          <a:p>
            <a:pPr algn="just"/>
            <a:r>
              <a:rPr lang="es-EC" dirty="0" smtClean="0"/>
              <a:t>STFT adapta </a:t>
            </a:r>
            <a:r>
              <a:rPr lang="es-EC" dirty="0"/>
              <a:t>una ventana </a:t>
            </a:r>
            <a:r>
              <a:rPr lang="es-EC" dirty="0" smtClean="0"/>
              <a:t>a </a:t>
            </a:r>
            <a:r>
              <a:rPr lang="es-EC" dirty="0"/>
              <a:t>la señal, </a:t>
            </a:r>
            <a:r>
              <a:rPr lang="es-EC" dirty="0" smtClean="0"/>
              <a:t>carece </a:t>
            </a:r>
            <a:r>
              <a:rPr lang="es-EC" dirty="0"/>
              <a:t>de flexibilidad al tener resolución fija en tiempo y frecuencia una vez determinada la </a:t>
            </a:r>
            <a:r>
              <a:rPr lang="es-EC" dirty="0" smtClean="0"/>
              <a:t>ventana, obteniendo información con limitada precisión.</a:t>
            </a:r>
            <a:endParaRPr lang="es-EC" dirty="0"/>
          </a:p>
        </p:txBody>
      </p:sp>
      <p:grpSp>
        <p:nvGrpSpPr>
          <p:cNvPr id="19" name="18 Grupo"/>
          <p:cNvGrpSpPr/>
          <p:nvPr/>
        </p:nvGrpSpPr>
        <p:grpSpPr>
          <a:xfrm>
            <a:off x="1475656" y="3752597"/>
            <a:ext cx="410100" cy="631989"/>
            <a:chOff x="5647519" y="1889203"/>
            <a:chExt cx="679876" cy="581184"/>
          </a:xfrm>
        </p:grpSpPr>
        <p:sp>
          <p:nvSpPr>
            <p:cNvPr id="20" name="19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21"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sp>
        <p:nvSpPr>
          <p:cNvPr id="4" name="3 Rectángulo"/>
          <p:cNvSpPr/>
          <p:nvPr/>
        </p:nvSpPr>
        <p:spPr>
          <a:xfrm>
            <a:off x="312618" y="1146810"/>
            <a:ext cx="5699542" cy="553998"/>
          </a:xfrm>
          <a:prstGeom prst="rect">
            <a:avLst/>
          </a:prstGeom>
        </p:spPr>
        <p:txBody>
          <a:bodyPr wrap="square">
            <a:spAutoFit/>
          </a:bodyPr>
          <a:lstStyle/>
          <a:p>
            <a:r>
              <a:rPr lang="es-EC" sz="3000" cap="small" dirty="0">
                <a:solidFill>
                  <a:srgbClr val="575F6D"/>
                </a:solidFill>
                <a:ea typeface="+mj-ea"/>
                <a:cs typeface="+mj-cs"/>
              </a:rPr>
              <a:t>Transformada de Fourier</a:t>
            </a:r>
            <a:endParaRPr lang="es-EC" dirty="0"/>
          </a:p>
        </p:txBody>
      </p:sp>
      <p:sp>
        <p:nvSpPr>
          <p:cNvPr id="3" name="2 Marcador de número de diapositiva"/>
          <p:cNvSpPr>
            <a:spLocks noGrp="1"/>
          </p:cNvSpPr>
          <p:nvPr>
            <p:ph type="sldNum" sz="quarter" idx="15"/>
          </p:nvPr>
        </p:nvSpPr>
        <p:spPr/>
        <p:txBody>
          <a:bodyPr/>
          <a:lstStyle/>
          <a:p>
            <a:fld id="{BA6DADDD-EB97-410C-8C4B-95B179481C45}" type="slidenum">
              <a:rPr lang="es-EC" smtClean="0"/>
              <a:t>7</a:t>
            </a:fld>
            <a:endParaRPr lang="es-EC"/>
          </a:p>
        </p:txBody>
      </p:sp>
    </p:spTree>
    <p:extLst>
      <p:ext uri="{BB962C8B-B14F-4D97-AF65-F5344CB8AC3E}">
        <p14:creationId xmlns:p14="http://schemas.microsoft.com/office/powerpoint/2010/main" val="117798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24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667446" y="1556792"/>
            <a:ext cx="2824434" cy="1440160"/>
            <a:chOff x="4348327" y="1820690"/>
            <a:chExt cx="2610782" cy="1232244"/>
          </a:xfrm>
        </p:grpSpPr>
        <p:sp>
          <p:nvSpPr>
            <p:cNvPr id="5" name="4 Flecha arriba"/>
            <p:cNvSpPr/>
            <p:nvPr/>
          </p:nvSpPr>
          <p:spPr>
            <a:xfrm rot="5400000">
              <a:off x="5037596" y="1131421"/>
              <a:ext cx="1232244" cy="2610782"/>
            </a:xfrm>
            <a:prstGeom prst="upArrow">
              <a:avLst>
                <a:gd name="adj1" fmla="val 50000"/>
                <a:gd name="adj2" fmla="val 35000"/>
              </a:avLst>
            </a:prstGeom>
          </p:spPr>
          <p:style>
            <a:lnRef idx="0">
              <a:schemeClr val="lt1">
                <a:hueOff val="0"/>
                <a:satOff val="0"/>
                <a:lumOff val="0"/>
                <a:alphaOff val="0"/>
              </a:schemeClr>
            </a:lnRef>
            <a:fillRef idx="3">
              <a:schemeClr val="accent5">
                <a:hueOff val="-277527"/>
                <a:satOff val="-26527"/>
                <a:lumOff val="-26668"/>
                <a:alphaOff val="0"/>
              </a:schemeClr>
            </a:fillRef>
            <a:effectRef idx="3">
              <a:schemeClr val="accent5">
                <a:hueOff val="-277527"/>
                <a:satOff val="-26527"/>
                <a:lumOff val="-26668"/>
                <a:alphaOff val="0"/>
              </a:schemeClr>
            </a:effectRef>
            <a:fontRef idx="minor">
              <a:schemeClr val="lt1"/>
            </a:fontRef>
          </p:style>
        </p:sp>
        <p:sp>
          <p:nvSpPr>
            <p:cNvPr id="6" name="Flecha arriba 4"/>
            <p:cNvSpPr/>
            <p:nvPr/>
          </p:nvSpPr>
          <p:spPr>
            <a:xfrm>
              <a:off x="4348328" y="2128751"/>
              <a:ext cx="2395139" cy="6161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C" sz="1300" b="1" kern="1200" dirty="0" smtClean="0"/>
                <a:t>Transformada </a:t>
              </a:r>
              <a:r>
                <a:rPr lang="es-EC" sz="1300" b="1" i="1" kern="1200" dirty="0" smtClean="0"/>
                <a:t>Wavelet</a:t>
              </a:r>
              <a:endParaRPr lang="es-EC" sz="1300" b="1" i="1" kern="1200" dirty="0"/>
            </a:p>
          </p:txBody>
        </p:sp>
      </p:grpSp>
      <p:sp>
        <p:nvSpPr>
          <p:cNvPr id="8" name="7 Rectángulo"/>
          <p:cNvSpPr/>
          <p:nvPr/>
        </p:nvSpPr>
        <p:spPr>
          <a:xfrm>
            <a:off x="3779912" y="1864853"/>
            <a:ext cx="4572000" cy="646331"/>
          </a:xfrm>
          <a:prstGeom prst="rect">
            <a:avLst/>
          </a:prstGeom>
          <a:ln>
            <a:solidFill>
              <a:schemeClr val="accent2">
                <a:lumMod val="75000"/>
              </a:schemeClr>
            </a:solidFill>
          </a:ln>
        </p:spPr>
        <p:txBody>
          <a:bodyPr>
            <a:spAutoFit/>
          </a:bodyPr>
          <a:lstStyle/>
          <a:p>
            <a:pPr algn="just"/>
            <a:r>
              <a:rPr lang="es-EC" dirty="0" smtClean="0"/>
              <a:t>Representa </a:t>
            </a:r>
            <a:r>
              <a:rPr lang="es-EC" dirty="0"/>
              <a:t>una técnica de ventanas con regiones de tamaño variable. </a:t>
            </a:r>
          </a:p>
        </p:txBody>
      </p:sp>
      <p:sp>
        <p:nvSpPr>
          <p:cNvPr id="9" name="8 Rectángulo"/>
          <p:cNvSpPr/>
          <p:nvPr/>
        </p:nvSpPr>
        <p:spPr>
          <a:xfrm>
            <a:off x="715212" y="4277995"/>
            <a:ext cx="3856788" cy="2031325"/>
          </a:xfrm>
          <a:prstGeom prst="rect">
            <a:avLst/>
          </a:prstGeom>
          <a:ln>
            <a:solidFill>
              <a:schemeClr val="accent2">
                <a:lumMod val="75000"/>
              </a:schemeClr>
            </a:solidFill>
          </a:ln>
        </p:spPr>
        <p:txBody>
          <a:bodyPr wrap="square">
            <a:spAutoFit/>
          </a:bodyPr>
          <a:lstStyle/>
          <a:p>
            <a:pPr algn="just"/>
            <a:r>
              <a:rPr lang="es-EC" dirty="0"/>
              <a:t>Puntualmente, lo que hace la transformada </a:t>
            </a:r>
            <a:r>
              <a:rPr lang="es-EC" i="1" dirty="0"/>
              <a:t>Wavelet </a:t>
            </a:r>
            <a:r>
              <a:rPr lang="es-EC" dirty="0"/>
              <a:t>es filtrar una señal en el dominio del tiempo mediante filtros pasa bajo y pasa </a:t>
            </a:r>
            <a:r>
              <a:rPr lang="es-EC" dirty="0" smtClean="0"/>
              <a:t>alto, que permiten </a:t>
            </a:r>
            <a:r>
              <a:rPr lang="es-EC" dirty="0"/>
              <a:t>separar partes de la señal de alta frecuencia de aquellas de baja frecuencia. </a:t>
            </a:r>
          </a:p>
        </p:txBody>
      </p:sp>
      <p:grpSp>
        <p:nvGrpSpPr>
          <p:cNvPr id="10" name="9 Grupo"/>
          <p:cNvGrpSpPr/>
          <p:nvPr/>
        </p:nvGrpSpPr>
        <p:grpSpPr>
          <a:xfrm>
            <a:off x="1659966" y="3301067"/>
            <a:ext cx="410100" cy="631989"/>
            <a:chOff x="5647519" y="1889203"/>
            <a:chExt cx="679876" cy="581184"/>
          </a:xfrm>
        </p:grpSpPr>
        <p:sp>
          <p:nvSpPr>
            <p:cNvPr id="11" name="10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12"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768" y="3140968"/>
            <a:ext cx="2333568" cy="199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408820" y="476672"/>
            <a:ext cx="5699542" cy="553998"/>
          </a:xfrm>
          <a:prstGeom prst="rect">
            <a:avLst/>
          </a:prstGeom>
        </p:spPr>
        <p:txBody>
          <a:bodyPr wrap="square">
            <a:spAutoFit/>
          </a:bodyPr>
          <a:lstStyle/>
          <a:p>
            <a:r>
              <a:rPr lang="es-EC" sz="3000" cap="small" dirty="0" smtClean="0">
                <a:solidFill>
                  <a:srgbClr val="575F6D"/>
                </a:solidFill>
                <a:ea typeface="+mj-ea"/>
                <a:cs typeface="+mj-cs"/>
              </a:rPr>
              <a:t>Transformada </a:t>
            </a:r>
            <a:r>
              <a:rPr lang="es-EC" sz="3000" i="1" cap="small" dirty="0" smtClean="0">
                <a:solidFill>
                  <a:srgbClr val="575F6D"/>
                </a:solidFill>
                <a:ea typeface="+mj-ea"/>
                <a:cs typeface="+mj-cs"/>
              </a:rPr>
              <a:t>Wavelet</a:t>
            </a:r>
            <a:endParaRPr lang="es-EC" dirty="0"/>
          </a:p>
        </p:txBody>
      </p:sp>
      <p:sp>
        <p:nvSpPr>
          <p:cNvPr id="2" name="1 Marcador de número de diapositiva"/>
          <p:cNvSpPr>
            <a:spLocks noGrp="1"/>
          </p:cNvSpPr>
          <p:nvPr>
            <p:ph type="sldNum" sz="quarter" idx="15"/>
          </p:nvPr>
        </p:nvSpPr>
        <p:spPr/>
        <p:txBody>
          <a:bodyPr/>
          <a:lstStyle/>
          <a:p>
            <a:fld id="{BA6DADDD-EB97-410C-8C4B-95B179481C45}" type="slidenum">
              <a:rPr lang="es-EC" smtClean="0"/>
              <a:t>8</a:t>
            </a:fld>
            <a:endParaRPr lang="es-EC"/>
          </a:p>
        </p:txBody>
      </p:sp>
    </p:spTree>
    <p:extLst>
      <p:ext uri="{BB962C8B-B14F-4D97-AF65-F5344CB8AC3E}">
        <p14:creationId xmlns:p14="http://schemas.microsoft.com/office/powerpoint/2010/main" val="275864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Transformada Wavelet Discreta DWT</a:t>
            </a:r>
            <a:endParaRPr lang="es-EC" dirty="0"/>
          </a:p>
        </p:txBody>
      </p:sp>
      <p:sp>
        <p:nvSpPr>
          <p:cNvPr id="3" name="2 Marcador de contenido"/>
          <p:cNvSpPr>
            <a:spLocks noGrp="1"/>
          </p:cNvSpPr>
          <p:nvPr>
            <p:ph sz="quarter" idx="1"/>
          </p:nvPr>
        </p:nvSpPr>
        <p:spPr>
          <a:xfrm>
            <a:off x="5292080" y="3356992"/>
            <a:ext cx="2610522" cy="1656184"/>
          </a:xfrm>
          <a:ln>
            <a:solidFill>
              <a:schemeClr val="accent2">
                <a:lumMod val="75000"/>
              </a:schemeClr>
            </a:solidFill>
          </a:ln>
        </p:spPr>
        <p:txBody>
          <a:bodyPr>
            <a:normAutofit/>
          </a:bodyPr>
          <a:lstStyle/>
          <a:p>
            <a:pPr marL="0" indent="0" algn="just">
              <a:buNone/>
            </a:pPr>
            <a:r>
              <a:rPr lang="es-EC" dirty="0" smtClean="0"/>
              <a:t>DWT</a:t>
            </a:r>
            <a:r>
              <a:rPr lang="es-EC" dirty="0"/>
              <a:t>,</a:t>
            </a:r>
            <a:r>
              <a:rPr lang="es-EC" sz="1800" dirty="0"/>
              <a:t> usa filtros con distintas frecuencias de corte para analizar la señal en diferentes escalas. </a:t>
            </a:r>
          </a:p>
        </p:txBody>
      </p:sp>
      <p:sp>
        <p:nvSpPr>
          <p:cNvPr id="4" name="3 CuadroTexto"/>
          <p:cNvSpPr txBox="1"/>
          <p:nvPr/>
        </p:nvSpPr>
        <p:spPr>
          <a:xfrm>
            <a:off x="395536" y="1835532"/>
            <a:ext cx="2232248" cy="369332"/>
          </a:xfrm>
          <a:prstGeom prst="rect">
            <a:avLst/>
          </a:prstGeom>
          <a:noFill/>
        </p:spPr>
        <p:txBody>
          <a:bodyPr wrap="square" rtlCol="0">
            <a:spAutoFit/>
          </a:bodyPr>
          <a:lstStyle/>
          <a:p>
            <a:r>
              <a:rPr lang="es-EC" i="1" dirty="0" smtClean="0"/>
              <a:t>Wavelets</a:t>
            </a:r>
            <a:r>
              <a:rPr lang="es-EC" dirty="0" smtClean="0"/>
              <a:t> necesitan</a:t>
            </a:r>
            <a:endParaRPr lang="es-EC" dirty="0"/>
          </a:p>
        </p:txBody>
      </p:sp>
      <p:sp>
        <p:nvSpPr>
          <p:cNvPr id="8" name="7 Rectángulo"/>
          <p:cNvSpPr/>
          <p:nvPr/>
        </p:nvSpPr>
        <p:spPr>
          <a:xfrm>
            <a:off x="3078066" y="1702549"/>
            <a:ext cx="5454374" cy="646331"/>
          </a:xfrm>
          <a:prstGeom prst="rect">
            <a:avLst/>
          </a:prstGeom>
          <a:ln>
            <a:solidFill>
              <a:schemeClr val="accent2">
                <a:lumMod val="75000"/>
              </a:schemeClr>
            </a:solidFill>
          </a:ln>
        </p:spPr>
        <p:txBody>
          <a:bodyPr wrap="square">
            <a:spAutoFit/>
          </a:bodyPr>
          <a:lstStyle/>
          <a:p>
            <a:r>
              <a:rPr lang="es-EC" dirty="0" smtClean="0">
                <a:sym typeface="Wingdings" pitchFamily="2" charset="2"/>
              </a:rPr>
              <a:t>Obtención rápida de sus coeficientes mediante algoritmos basados en el análisis Multiresolución</a:t>
            </a:r>
            <a:endParaRPr lang="es-EC" dirty="0"/>
          </a:p>
        </p:txBody>
      </p:sp>
      <p:grpSp>
        <p:nvGrpSpPr>
          <p:cNvPr id="9" name="8 Grupo"/>
          <p:cNvGrpSpPr/>
          <p:nvPr/>
        </p:nvGrpSpPr>
        <p:grpSpPr>
          <a:xfrm>
            <a:off x="6444208" y="2508979"/>
            <a:ext cx="410100" cy="631989"/>
            <a:chOff x="5647519" y="1889203"/>
            <a:chExt cx="679876" cy="581184"/>
          </a:xfrm>
        </p:grpSpPr>
        <p:sp>
          <p:nvSpPr>
            <p:cNvPr id="10" name="9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11"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sp>
        <p:nvSpPr>
          <p:cNvPr id="12" name="11 Rectángulo"/>
          <p:cNvSpPr/>
          <p:nvPr/>
        </p:nvSpPr>
        <p:spPr>
          <a:xfrm>
            <a:off x="648050" y="5879013"/>
            <a:ext cx="4139974" cy="646331"/>
          </a:xfrm>
          <a:prstGeom prst="rect">
            <a:avLst/>
          </a:prstGeom>
          <a:ln>
            <a:solidFill>
              <a:schemeClr val="accent2">
                <a:lumMod val="75000"/>
              </a:schemeClr>
            </a:solidFill>
          </a:ln>
        </p:spPr>
        <p:txBody>
          <a:bodyPr wrap="square">
            <a:spAutoFit/>
          </a:bodyPr>
          <a:lstStyle/>
          <a:p>
            <a:pPr marL="285750" indent="-285750">
              <a:buFont typeface="Arial" pitchFamily="34" charset="0"/>
              <a:buChar char="•"/>
            </a:pPr>
            <a:r>
              <a:rPr lang="es-EC" dirty="0" smtClean="0"/>
              <a:t>Aproximaciones </a:t>
            </a:r>
            <a:r>
              <a:rPr lang="es-EC" dirty="0"/>
              <a:t>(Baja frecuencia) </a:t>
            </a:r>
          </a:p>
          <a:p>
            <a:pPr marL="285750" indent="-285750">
              <a:buFont typeface="Arial" pitchFamily="34" charset="0"/>
              <a:buChar char="•"/>
            </a:pPr>
            <a:r>
              <a:rPr lang="es-EC" dirty="0" smtClean="0"/>
              <a:t>Detalles </a:t>
            </a:r>
            <a:r>
              <a:rPr lang="es-EC" dirty="0"/>
              <a:t>(Alta frecuencia)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96" y="3182509"/>
            <a:ext cx="2988332" cy="193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13 Grupo"/>
          <p:cNvGrpSpPr/>
          <p:nvPr/>
        </p:nvGrpSpPr>
        <p:grpSpPr>
          <a:xfrm>
            <a:off x="4278847" y="4005064"/>
            <a:ext cx="581185" cy="339938"/>
            <a:chOff x="3794308" y="3227024"/>
            <a:chExt cx="581184" cy="679876"/>
          </a:xfrm>
        </p:grpSpPr>
        <p:sp>
          <p:nvSpPr>
            <p:cNvPr id="15" name="14 Flecha derecha"/>
            <p:cNvSpPr/>
            <p:nvPr/>
          </p:nvSpPr>
          <p:spPr>
            <a:xfrm rot="10800000">
              <a:off x="3794308" y="3227024"/>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277527"/>
                <a:satOff val="-26527"/>
                <a:lumOff val="-26668"/>
                <a:alphaOff val="0"/>
              </a:schemeClr>
            </a:fillRef>
            <a:effectRef idx="2">
              <a:schemeClr val="accent5">
                <a:hueOff val="-277527"/>
                <a:satOff val="-26527"/>
                <a:lumOff val="-26668"/>
                <a:alphaOff val="0"/>
              </a:schemeClr>
            </a:effectRef>
            <a:fontRef idx="minor">
              <a:schemeClr val="lt1"/>
            </a:fontRef>
          </p:style>
        </p:sp>
        <p:sp>
          <p:nvSpPr>
            <p:cNvPr id="16" name="Flecha derecha 14"/>
            <p:cNvSpPr/>
            <p:nvPr/>
          </p:nvSpPr>
          <p:spPr>
            <a:xfrm rot="21600000">
              <a:off x="3968663" y="3362999"/>
              <a:ext cx="406829" cy="407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17" name="16 Grupo"/>
          <p:cNvGrpSpPr/>
          <p:nvPr/>
        </p:nvGrpSpPr>
        <p:grpSpPr>
          <a:xfrm>
            <a:off x="2224712" y="5049691"/>
            <a:ext cx="410100" cy="631989"/>
            <a:chOff x="5647519" y="1889203"/>
            <a:chExt cx="679876" cy="581184"/>
          </a:xfrm>
        </p:grpSpPr>
        <p:sp>
          <p:nvSpPr>
            <p:cNvPr id="18" name="17 Flecha derecha"/>
            <p:cNvSpPr/>
            <p:nvPr/>
          </p:nvSpPr>
          <p:spPr>
            <a:xfrm rot="5400000">
              <a:off x="5696865" y="183985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138764"/>
                <a:satOff val="-13263"/>
                <a:lumOff val="-13334"/>
                <a:alphaOff val="0"/>
              </a:schemeClr>
            </a:fillRef>
            <a:effectRef idx="2">
              <a:schemeClr val="accent5">
                <a:hueOff val="-138764"/>
                <a:satOff val="-13263"/>
                <a:lumOff val="-13334"/>
                <a:alphaOff val="0"/>
              </a:schemeClr>
            </a:effectRef>
            <a:fontRef idx="minor">
              <a:schemeClr val="lt1"/>
            </a:fontRef>
          </p:style>
        </p:sp>
        <p:sp>
          <p:nvSpPr>
            <p:cNvPr id="19" name="Flecha derecha 10"/>
            <p:cNvSpPr/>
            <p:nvPr/>
          </p:nvSpPr>
          <p:spPr>
            <a:xfrm>
              <a:off x="5783495" y="1889203"/>
              <a:ext cx="407926" cy="406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grpSp>
        <p:nvGrpSpPr>
          <p:cNvPr id="20" name="19 Grupo"/>
          <p:cNvGrpSpPr/>
          <p:nvPr/>
        </p:nvGrpSpPr>
        <p:grpSpPr>
          <a:xfrm>
            <a:off x="2615176" y="1916901"/>
            <a:ext cx="311260" cy="288310"/>
            <a:chOff x="3761411" y="485587"/>
            <a:chExt cx="581184" cy="679876"/>
          </a:xfrm>
        </p:grpSpPr>
        <p:sp>
          <p:nvSpPr>
            <p:cNvPr id="21" name="20 Flecha derecha"/>
            <p:cNvSpPr/>
            <p:nvPr/>
          </p:nvSpPr>
          <p:spPr>
            <a:xfrm>
              <a:off x="3761411" y="485587"/>
              <a:ext cx="581184" cy="679876"/>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2" name="Flecha derecha 6"/>
            <p:cNvSpPr/>
            <p:nvPr/>
          </p:nvSpPr>
          <p:spPr>
            <a:xfrm>
              <a:off x="3761411" y="621562"/>
              <a:ext cx="406829" cy="407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p:txBody>
        </p:sp>
      </p:grpSp>
      <p:sp>
        <p:nvSpPr>
          <p:cNvPr id="5" name="4 Marcador de número de diapositiva"/>
          <p:cNvSpPr>
            <a:spLocks noGrp="1"/>
          </p:cNvSpPr>
          <p:nvPr>
            <p:ph type="sldNum" sz="quarter" idx="15"/>
          </p:nvPr>
        </p:nvSpPr>
        <p:spPr/>
        <p:txBody>
          <a:bodyPr/>
          <a:lstStyle/>
          <a:p>
            <a:fld id="{BA6DADDD-EB97-410C-8C4B-95B179481C45}" type="slidenum">
              <a:rPr lang="es-EC" smtClean="0"/>
              <a:t>9</a:t>
            </a:fld>
            <a:endParaRPr lang="es-EC"/>
          </a:p>
        </p:txBody>
      </p:sp>
    </p:spTree>
    <p:extLst>
      <p:ext uri="{BB962C8B-B14F-4D97-AF65-F5344CB8AC3E}">
        <p14:creationId xmlns:p14="http://schemas.microsoft.com/office/powerpoint/2010/main" val="5425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20"/>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500"/>
                                  </p:stCondLst>
                                  <p:childTnLst>
                                    <p:set>
                                      <p:cBhvr>
                                        <p:cTn id="9" dur="1" fill="hold">
                                          <p:stCondLst>
                                            <p:cond delay="249"/>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249"/>
                                          </p:stCondLst>
                                        </p:cTn>
                                        <p:tgtEl>
                                          <p:spTgt spid="14"/>
                                        </p:tgtEl>
                                        <p:attrNameLst>
                                          <p:attrName>style.visibility</p:attrName>
                                        </p:attrNameLst>
                                      </p:cBhvr>
                                      <p:to>
                                        <p:strVal val="visible"/>
                                      </p:to>
                                    </p:set>
                                  </p:childTnLst>
                                </p:cTn>
                              </p:par>
                            </p:childTnLst>
                          </p:cTn>
                        </p:par>
                        <p:par>
                          <p:cTn id="13" fill="hold">
                            <p:stCondLst>
                              <p:cond delay="1750"/>
                            </p:stCondLst>
                            <p:childTnLst>
                              <p:par>
                                <p:cTn id="14" presetID="1" presetClass="entr" presetSubtype="0" fill="hold" nodeType="afterEffect">
                                  <p:stCondLst>
                                    <p:cond delay="500"/>
                                  </p:stCondLst>
                                  <p:childTnLst>
                                    <p:set>
                                      <p:cBhvr>
                                        <p:cTn id="15" dur="1" fill="hold">
                                          <p:stCondLst>
                                            <p:cond delay="24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1262</TotalTime>
  <Words>1681</Words>
  <Application>Microsoft Office PowerPoint</Application>
  <PresentationFormat>Presentación en pantalla (4:3)</PresentationFormat>
  <Paragraphs>205</Paragraphs>
  <Slides>36</Slides>
  <Notes>8</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Mirador</vt:lpstr>
      <vt:lpstr>Aplicación De La Transformada Wavelet En Dos Dimensiones  Para El Análisis Y Compresión De Imágenes </vt:lpstr>
      <vt:lpstr>Agenda</vt:lpstr>
      <vt:lpstr>Introducción</vt:lpstr>
      <vt:lpstr>Importancia</vt:lpstr>
      <vt:lpstr>Alcance</vt:lpstr>
      <vt:lpstr>Objetivos</vt:lpstr>
      <vt:lpstr>Fundamentación Teórica </vt:lpstr>
      <vt:lpstr>Presentación de PowerPoint</vt:lpstr>
      <vt:lpstr>Transformada Wavelet Discreta DWT</vt:lpstr>
      <vt:lpstr>Filtros Multiniveles</vt:lpstr>
      <vt:lpstr>Transformada Wavelet Packet WPT</vt:lpstr>
      <vt:lpstr>Materiales y Métodos</vt:lpstr>
      <vt:lpstr>Compresión de imágenes aplicando wavelets con matlab</vt:lpstr>
      <vt:lpstr>Presentación de PowerPoint</vt:lpstr>
      <vt:lpstr>Presentación de PowerPoint</vt:lpstr>
      <vt:lpstr>Presentación de PowerPoint</vt:lpstr>
      <vt:lpstr>Presentación de PowerPoint</vt:lpstr>
      <vt:lpstr>Compresión de imágenes aplicando wavelet packet con matlab</vt:lpstr>
      <vt:lpstr>Presentación de PowerPoint</vt:lpstr>
      <vt:lpstr>Presentación de PowerPoint</vt:lpstr>
      <vt:lpstr>Presentación de PowerPoint</vt:lpstr>
      <vt:lpstr>Medidas MOS</vt:lpstr>
      <vt:lpstr>Presentación de PowerPoint</vt:lpstr>
      <vt:lpstr>Presentación de PowerPoint</vt:lpstr>
      <vt:lpstr>Presentación de PowerPoint</vt:lpstr>
      <vt:lpstr>Presentación de PowerPoint</vt:lpstr>
      <vt:lpstr>Presentación de PowerPoint</vt:lpstr>
      <vt:lpstr>Presentación de PowerPoint</vt:lpstr>
      <vt:lpstr>Tamaño en Disco  a través de MATLAB </vt:lpstr>
      <vt:lpstr>Presentación de PowerPoint</vt:lpstr>
      <vt:lpstr>Facilidades de las Wavelets en TV Digital</vt:lpstr>
      <vt:lpstr>Entidades que utilizan Wavelets</vt:lpstr>
      <vt:lpstr>Conclusiones</vt:lpstr>
      <vt:lpstr>Presentación de PowerPoint</vt:lpstr>
      <vt:lpstr>Recomendaciones</vt:lpstr>
      <vt:lpstr>GRACIAS!!!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Lore</dc:creator>
  <cp:lastModifiedBy>Lore</cp:lastModifiedBy>
  <cp:revision>71</cp:revision>
  <dcterms:created xsi:type="dcterms:W3CDTF">2012-03-15T20:56:37Z</dcterms:created>
  <dcterms:modified xsi:type="dcterms:W3CDTF">2012-03-27T14:31:55Z</dcterms:modified>
</cp:coreProperties>
</file>