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charts/chart25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charts/chart10.xml" ContentType="application/vnd.openxmlformats-officedocument.drawingml.chart+xml"/>
  <Default Extension="gif" ContentType="image/gif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charts/chart26.xml" ContentType="application/vnd.openxmlformats-officedocument.drawingml.char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7" r:id="rId2"/>
    <p:sldId id="258" r:id="rId3"/>
    <p:sldId id="269" r:id="rId4"/>
    <p:sldId id="381" r:id="rId5"/>
    <p:sldId id="382" r:id="rId6"/>
    <p:sldId id="383" r:id="rId7"/>
    <p:sldId id="384" r:id="rId8"/>
    <p:sldId id="265" r:id="rId9"/>
    <p:sldId id="266" r:id="rId10"/>
    <p:sldId id="268" r:id="rId11"/>
    <p:sldId id="260" r:id="rId12"/>
    <p:sldId id="261" r:id="rId13"/>
    <p:sldId id="273" r:id="rId14"/>
    <p:sldId id="270" r:id="rId15"/>
    <p:sldId id="274" r:id="rId16"/>
    <p:sldId id="276" r:id="rId17"/>
    <p:sldId id="272" r:id="rId18"/>
    <p:sldId id="277" r:id="rId19"/>
    <p:sldId id="278" r:id="rId20"/>
    <p:sldId id="279" r:id="rId21"/>
    <p:sldId id="280" r:id="rId22"/>
    <p:sldId id="267" r:id="rId23"/>
    <p:sldId id="281" r:id="rId24"/>
    <p:sldId id="283" r:id="rId25"/>
    <p:sldId id="410" r:id="rId26"/>
    <p:sldId id="285" r:id="rId27"/>
    <p:sldId id="349" r:id="rId28"/>
    <p:sldId id="398" r:id="rId29"/>
    <p:sldId id="405" r:id="rId30"/>
    <p:sldId id="407" r:id="rId31"/>
    <p:sldId id="291" r:id="rId32"/>
    <p:sldId id="290" r:id="rId33"/>
    <p:sldId id="293" r:id="rId34"/>
    <p:sldId id="294" r:id="rId35"/>
    <p:sldId id="296" r:id="rId36"/>
    <p:sldId id="297" r:id="rId37"/>
    <p:sldId id="298" r:id="rId38"/>
    <p:sldId id="301" r:id="rId39"/>
    <p:sldId id="300" r:id="rId40"/>
    <p:sldId id="302" r:id="rId41"/>
    <p:sldId id="303" r:id="rId42"/>
    <p:sldId id="306" r:id="rId43"/>
    <p:sldId id="314" r:id="rId44"/>
    <p:sldId id="317" r:id="rId45"/>
    <p:sldId id="320" r:id="rId46"/>
    <p:sldId id="321" r:id="rId47"/>
    <p:sldId id="322" r:id="rId48"/>
    <p:sldId id="323" r:id="rId49"/>
    <p:sldId id="325" r:id="rId50"/>
    <p:sldId id="327" r:id="rId51"/>
    <p:sldId id="329" r:id="rId52"/>
    <p:sldId id="331" r:id="rId53"/>
    <p:sldId id="394" r:id="rId54"/>
    <p:sldId id="330" r:id="rId55"/>
    <p:sldId id="377" r:id="rId56"/>
    <p:sldId id="378" r:id="rId57"/>
    <p:sldId id="408" r:id="rId58"/>
    <p:sldId id="409" r:id="rId59"/>
    <p:sldId id="370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33CC"/>
    <a:srgbClr val="FF6600"/>
    <a:srgbClr val="0000FF"/>
    <a:srgbClr val="6600FF"/>
    <a:srgbClr val="CC3399"/>
    <a:srgbClr val="FF99FF"/>
    <a:srgbClr val="CC99FF"/>
    <a:srgbClr val="CC00CC"/>
    <a:srgbClr val="993300"/>
    <a:srgbClr val="33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1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ty\Documents\ESCRITO%20TESIS\INFOSTAT\DESINFECCION\PARA%20CORRECCION\GLOBAL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ty\Documents\ESCRITO%20TESIS\INFOSTAT\INDUCCION\PARA%20CORRECCION\Longitud%20de%20brotes\Longitud%20brote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ty\Documents\ESCRITO%20TESIS\INFOSTAT\INDUCCION\PARA%20CORRECCION\Longitud%20de%20brotes\Longitud%20brotes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ty\Documents\ESCRITO%20TESIS\INFOSTAT\INDUCCION\PARA%20CORRECCION\Ancho%20de%20brotes\Ancho%20de%20brotes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ty\Documents\ESCRITO%20TESIS\INFOSTAT\INDUCCION\PARA%20CORRECCION\Ancho%20de%20brotes\Ancho%20de%20brotes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ty\Documents\ESCRITO%20TESIS\INFOSTAT\MULTIPLICACION\CONVENCIONAL\Subcultivos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ty\Documents\ESCRITO%20TESIS\INFOSTAT\MULTIPLICACION\CONVENCIONAL\Subcultivos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ty\Documents\ESCRITO%20TESIS\INFOSTAT\MULTIPLICACION\SIT\Presencia-Ausencia\Presencia%20-%20Ausencia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ty\Documents\ESCRITO%20TESIS\INFOSTAT\MULTIPLICACION\SIT\Long%20CATEG\SIT%20Long%20Brot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ty\Documents\ESCRITO%20TESIS\INFOSTAT\MULTIPLICACION\SIT\Long%20CATEG\SIT%20Long%20Brot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ty\Documents\ESCRITO%20TESIS\INFOSTAT\MULTIPLICACION\SIT\Coef%20Multiplicaci&#243;n\Coef%20Mult%20CONTRO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ty\Documents\ESCRITO%20TESIS\INFOSTAT\DESINFECCION\PARA%20CORRECCION\GLOBAL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ty\Documents\ESCRITO%20TESIS\INFOSTAT\MULTIPLICACION\SIT\MEDIOS\SIT%20MEDIOS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ty\Documents\ESCRITO%20TESIS\INFOSTAT\MULTIPLICACION\SIT\MEDIOS\Num%20Plantulas\Num%20de%20plantulas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ty\Documents\ESCRITO%20TESIS\INFOSTAT\MULTIPLICACION\SIT\TRAT%20MEDIOS\Longitud\Longitud%20plantulas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ty\Documents\ESCRITO%20TESIS\INFOSTAT\MULTIPLICACION\SIT\TRAT%20MEDIOS\Ancho\Ancho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ty\Documents\ESCRITO%20TESIS\INFOSTAT\MULTIPLICACION\SIT\TRAT%20MEDIOS\Coef%20Multiplicacion\Coef%20Mult%20MEDIOS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ty\Documents\ESCRITO%20TESIS\TESIS%20COMPLETA\Coef%20vs%20Long%20Ancho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ty\Documents\ESCRITO%20TESIS\TESIS%20COMPLETA\Coef%20vs%20Long%20Ancho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ty\Documents\ESCRITO%20TESIS\INFOSTAT\DESINFECCION\PARA%20CORRECCION\GLOBA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ty\Documents\ESCRITO%20TESIS\INFOSTAT\INDUCCION\PARA%20CORRECCION\Formaci&#243;n%20brotes\Presencia-Ausenci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ty\Documents\ESCRITO%20TESIS\INFOSTAT\INDUCCION\PARA%20CORRECCION\Formaci&#243;n%20brotes\Presencia-Ausenci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ty\Documents\ESCRITO%20TESIS\INFOSTAT\INDUCCION\PARA%20CORRECCION\Formaci&#243;n%20callo\Callo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ty\Documents\ESCRITO%20TESIS\INFOSTAT\INDUCCION\PARA%20CORRECCION\Formaci&#243;n%20callo\Callo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tty\Documents\ESCRITO%20TESIS\INFOSTAT\INDUCCION\Induccion%20Bien\Num%20Brotes\NumBrotes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Patty\Documents\ESCRITO%20TESIS\INFOSTAT\INDUCCION\Induccion%20Bien\Num%20Brotes\NumBrot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Hojas!$E$3</c:f>
              <c:strCache>
                <c:ptCount val="1"/>
                <c:pt idx="0">
                  <c:v>Contaminados</c:v>
                </c:pt>
              </c:strCache>
            </c:strRef>
          </c:tx>
          <c:spPr>
            <a:solidFill>
              <a:srgbClr val="CC00FF"/>
            </a:solidFill>
          </c:spPr>
          <c:dLbls>
            <c:dLbl>
              <c:idx val="1"/>
              <c:layout>
                <c:manualLayout>
                  <c:x val="-1.6666666666666795E-2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-1.9444444444444445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-1.6666666666666795E-2"/>
                  <c:y val="0"/>
                </c:manualLayout>
              </c:layout>
              <c:showVal val="1"/>
            </c:dLbl>
            <c:showVal val="1"/>
          </c:dLbls>
          <c:cat>
            <c:strRef>
              <c:f>Hojas!$D$4:$D$9</c:f>
              <c:strCache>
                <c:ptCount val="6"/>
                <c:pt idx="0">
                  <c:v>0.4%-6min</c:v>
                </c:pt>
                <c:pt idx="1">
                  <c:v>0.4%-8min</c:v>
                </c:pt>
                <c:pt idx="2">
                  <c:v>0.5%-6min</c:v>
                </c:pt>
                <c:pt idx="3">
                  <c:v>0.5%-8min</c:v>
                </c:pt>
                <c:pt idx="4">
                  <c:v>0.6%-6min</c:v>
                </c:pt>
                <c:pt idx="5">
                  <c:v>0.6%-8min</c:v>
                </c:pt>
              </c:strCache>
            </c:strRef>
          </c:cat>
          <c:val>
            <c:numRef>
              <c:f>Hojas!$E$4:$E$9</c:f>
              <c:numCache>
                <c:formatCode>0</c:formatCode>
                <c:ptCount val="6"/>
                <c:pt idx="0">
                  <c:v>0</c:v>
                </c:pt>
                <c:pt idx="1">
                  <c:v>25</c:v>
                </c:pt>
                <c:pt idx="2">
                  <c:v>16.666666666666668</c:v>
                </c:pt>
                <c:pt idx="3">
                  <c:v>33.333333333333336</c:v>
                </c:pt>
                <c:pt idx="4">
                  <c:v>8.3333333333333357</c:v>
                </c:pt>
                <c:pt idx="5">
                  <c:v>16.666666666666668</c:v>
                </c:pt>
              </c:numCache>
            </c:numRef>
          </c:val>
        </c:ser>
        <c:ser>
          <c:idx val="1"/>
          <c:order val="1"/>
          <c:tx>
            <c:strRef>
              <c:f>Hojas!$F$3</c:f>
              <c:strCache>
                <c:ptCount val="1"/>
                <c:pt idx="0">
                  <c:v>Oxidados</c:v>
                </c:pt>
              </c:strCache>
            </c:strRef>
          </c:tx>
          <c:spPr>
            <a:solidFill>
              <a:srgbClr val="99CCFF"/>
            </a:solidFill>
          </c:spPr>
          <c:dLbls>
            <c:dLbl>
              <c:idx val="1"/>
              <c:layout>
                <c:manualLayout>
                  <c:x val="0"/>
                  <c:y val="-5.0925925925926062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4.629629629629689E-2"/>
                </c:manualLayout>
              </c:layout>
              <c:showVal val="1"/>
            </c:dLbl>
            <c:showVal val="1"/>
          </c:dLbls>
          <c:cat>
            <c:strRef>
              <c:f>Hojas!$D$4:$D$9</c:f>
              <c:strCache>
                <c:ptCount val="6"/>
                <c:pt idx="0">
                  <c:v>0.4%-6min</c:v>
                </c:pt>
                <c:pt idx="1">
                  <c:v>0.4%-8min</c:v>
                </c:pt>
                <c:pt idx="2">
                  <c:v>0.5%-6min</c:v>
                </c:pt>
                <c:pt idx="3">
                  <c:v>0.5%-8min</c:v>
                </c:pt>
                <c:pt idx="4">
                  <c:v>0.6%-6min</c:v>
                </c:pt>
                <c:pt idx="5">
                  <c:v>0.6%-8min</c:v>
                </c:pt>
              </c:strCache>
            </c:strRef>
          </c:cat>
          <c:val>
            <c:numRef>
              <c:f>Hojas!$F$4:$F$9</c:f>
              <c:numCache>
                <c:formatCode>0</c:formatCode>
                <c:ptCount val="6"/>
                <c:pt idx="0">
                  <c:v>0</c:v>
                </c:pt>
                <c:pt idx="1">
                  <c:v>25</c:v>
                </c:pt>
                <c:pt idx="2">
                  <c:v>16.666666666666668</c:v>
                </c:pt>
                <c:pt idx="3">
                  <c:v>41.666666666665975</c:v>
                </c:pt>
                <c:pt idx="4">
                  <c:v>8.3333333333333357</c:v>
                </c:pt>
                <c:pt idx="5">
                  <c:v>25</c:v>
                </c:pt>
              </c:numCache>
            </c:numRef>
          </c:val>
        </c:ser>
        <c:ser>
          <c:idx val="2"/>
          <c:order val="2"/>
          <c:tx>
            <c:strRef>
              <c:f>Hojas!$G$3</c:f>
              <c:strCache>
                <c:ptCount val="1"/>
                <c:pt idx="0">
                  <c:v>Muertos</c:v>
                </c:pt>
              </c:strCache>
            </c:strRef>
          </c:tx>
          <c:spPr>
            <a:solidFill>
              <a:srgbClr val="FF99CC"/>
            </a:solidFill>
          </c:spPr>
          <c:dLbls>
            <c:dLbl>
              <c:idx val="1"/>
              <c:layout>
                <c:manualLayout>
                  <c:x val="1.3888888888889438E-2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1.6666666666666795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2.2222222222222292E-2"/>
                  <c:y val="0"/>
                </c:manualLayout>
              </c:layout>
              <c:showVal val="1"/>
            </c:dLbl>
            <c:showVal val="1"/>
          </c:dLbls>
          <c:cat>
            <c:strRef>
              <c:f>Hojas!$D$4:$D$9</c:f>
              <c:strCache>
                <c:ptCount val="6"/>
                <c:pt idx="0">
                  <c:v>0.4%-6min</c:v>
                </c:pt>
                <c:pt idx="1">
                  <c:v>0.4%-8min</c:v>
                </c:pt>
                <c:pt idx="2">
                  <c:v>0.5%-6min</c:v>
                </c:pt>
                <c:pt idx="3">
                  <c:v>0.5%-8min</c:v>
                </c:pt>
                <c:pt idx="4">
                  <c:v>0.6%-6min</c:v>
                </c:pt>
                <c:pt idx="5">
                  <c:v>0.6%-8min</c:v>
                </c:pt>
              </c:strCache>
            </c:strRef>
          </c:cat>
          <c:val>
            <c:numRef>
              <c:f>Hojas!$G$4:$G$9</c:f>
              <c:numCache>
                <c:formatCode>0</c:formatCode>
                <c:ptCount val="6"/>
                <c:pt idx="0">
                  <c:v>0</c:v>
                </c:pt>
                <c:pt idx="1">
                  <c:v>25</c:v>
                </c:pt>
                <c:pt idx="2">
                  <c:v>16.666666666666668</c:v>
                </c:pt>
                <c:pt idx="3">
                  <c:v>33.333333333333336</c:v>
                </c:pt>
                <c:pt idx="4">
                  <c:v>8.3333333333333357</c:v>
                </c:pt>
                <c:pt idx="5">
                  <c:v>16.666666666666668</c:v>
                </c:pt>
              </c:numCache>
            </c:numRef>
          </c:val>
        </c:ser>
        <c:dLbls>
          <c:showVal val="1"/>
        </c:dLbls>
        <c:shape val="cylinder"/>
        <c:axId val="63099264"/>
        <c:axId val="63101184"/>
        <c:axId val="0"/>
      </c:bar3DChart>
      <c:catAx>
        <c:axId val="6309926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Tratamientos de desinfección</a:t>
                </a:r>
              </a:p>
            </c:rich>
          </c:tx>
        </c:title>
        <c:numFmt formatCode="General" sourceLinked="1"/>
        <c:tickLblPos val="nextTo"/>
        <c:crossAx val="63101184"/>
        <c:crosses val="autoZero"/>
        <c:auto val="1"/>
        <c:lblAlgn val="ctr"/>
        <c:lblOffset val="100"/>
      </c:catAx>
      <c:valAx>
        <c:axId val="63101184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 Explantes</a:t>
                </a:r>
              </a:p>
            </c:rich>
          </c:tx>
        </c:title>
        <c:numFmt formatCode="0" sourceLinked="1"/>
        <c:tickLblPos val="nextTo"/>
        <c:crossAx val="63099264"/>
        <c:crosses val="autoZero"/>
        <c:crossBetween val="between"/>
      </c:valAx>
    </c:plotArea>
    <c:legend>
      <c:legendPos val="r"/>
    </c:legend>
    <c:plotVisOnly val="1"/>
  </c:chart>
  <c:spPr>
    <a:ln>
      <a:solidFill>
        <a:schemeClr val="tx1">
          <a:lumMod val="50000"/>
          <a:lumOff val="50000"/>
        </a:schemeClr>
      </a:solidFill>
    </a:ln>
  </c:sp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'Seg Nodales'!$J$9</c:f>
              <c:strCache>
                <c:ptCount val="1"/>
                <c:pt idx="0">
                  <c:v>Nivel 1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showVal val="1"/>
          </c:dLbls>
          <c:cat>
            <c:numRef>
              <c:f>'Seg Nodales'!$I$10:$I$20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'Seg Nodales'!$J$10:$J$20</c:f>
              <c:numCache>
                <c:formatCode>0</c:formatCode>
                <c:ptCount val="11"/>
                <c:pt idx="0" formatCode="0.0">
                  <c:v>91.666666666666671</c:v>
                </c:pt>
                <c:pt idx="1">
                  <c:v>75</c:v>
                </c:pt>
                <c:pt idx="2" formatCode="0.0">
                  <c:v>91.666666666666671</c:v>
                </c:pt>
                <c:pt idx="3" formatCode="0.0">
                  <c:v>66.666666666666671</c:v>
                </c:pt>
                <c:pt idx="4">
                  <c:v>75</c:v>
                </c:pt>
                <c:pt idx="5" formatCode="0.0">
                  <c:v>83.333333333333258</c:v>
                </c:pt>
                <c:pt idx="6" formatCode="0.0">
                  <c:v>58.333333333333336</c:v>
                </c:pt>
                <c:pt idx="7">
                  <c:v>50</c:v>
                </c:pt>
                <c:pt idx="8" formatCode="0.0">
                  <c:v>83.333333333333258</c:v>
                </c:pt>
                <c:pt idx="9" formatCode="0.0">
                  <c:v>83.333333333333258</c:v>
                </c:pt>
                <c:pt idx="10" formatCode="0.0">
                  <c:v>83.333333333333258</c:v>
                </c:pt>
              </c:numCache>
            </c:numRef>
          </c:val>
        </c:ser>
        <c:ser>
          <c:idx val="1"/>
          <c:order val="1"/>
          <c:tx>
            <c:strRef>
              <c:f>'Seg Nodales'!$K$9</c:f>
              <c:strCache>
                <c:ptCount val="1"/>
                <c:pt idx="0">
                  <c:v>Nivel 2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showVal val="1"/>
          </c:dLbls>
          <c:cat>
            <c:numRef>
              <c:f>'Seg Nodales'!$I$10:$I$20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'Seg Nodales'!$K$10:$K$20</c:f>
              <c:numCache>
                <c:formatCode>0.0</c:formatCode>
                <c:ptCount val="11"/>
                <c:pt idx="0">
                  <c:v>8.3333333333333357</c:v>
                </c:pt>
                <c:pt idx="1">
                  <c:v>16.666666666666668</c:v>
                </c:pt>
                <c:pt idx="2">
                  <c:v>8.3333333333333357</c:v>
                </c:pt>
                <c:pt idx="3">
                  <c:v>16.666666666666668</c:v>
                </c:pt>
                <c:pt idx="4" formatCode="0">
                  <c:v>0</c:v>
                </c:pt>
                <c:pt idx="5">
                  <c:v>16.666666666666668</c:v>
                </c:pt>
                <c:pt idx="6">
                  <c:v>8.3333333333333357</c:v>
                </c:pt>
                <c:pt idx="7">
                  <c:v>16.666666666666668</c:v>
                </c:pt>
                <c:pt idx="8" formatCode="0">
                  <c:v>0</c:v>
                </c:pt>
                <c:pt idx="9">
                  <c:v>8.3333333333333357</c:v>
                </c:pt>
                <c:pt idx="10">
                  <c:v>8.3333333333333357</c:v>
                </c:pt>
              </c:numCache>
            </c:numRef>
          </c:val>
        </c:ser>
        <c:ser>
          <c:idx val="2"/>
          <c:order val="2"/>
          <c:tx>
            <c:strRef>
              <c:f>'Seg Nodales'!$L$9</c:f>
              <c:strCache>
                <c:ptCount val="1"/>
                <c:pt idx="0">
                  <c:v>Nivel 3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layout>
                <c:manualLayout>
                  <c:x val="8.3333333333333367E-3"/>
                  <c:y val="0"/>
                </c:manualLayout>
              </c:layout>
              <c:showVal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showVal val="1"/>
          </c:dLbls>
          <c:cat>
            <c:numRef>
              <c:f>'Seg Nodales'!$I$10:$I$20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'Seg Nodales'!$L$10:$L$20</c:f>
              <c:numCache>
                <c:formatCode>0.0</c:formatCode>
                <c:ptCount val="11"/>
                <c:pt idx="0" formatCode="0">
                  <c:v>0</c:v>
                </c:pt>
                <c:pt idx="1">
                  <c:v>8.3333333333333357</c:v>
                </c:pt>
                <c:pt idx="2" formatCode="0">
                  <c:v>0</c:v>
                </c:pt>
                <c:pt idx="3">
                  <c:v>8.3333333333333357</c:v>
                </c:pt>
                <c:pt idx="4">
                  <c:v>8.3333333333333357</c:v>
                </c:pt>
                <c:pt idx="5" formatCode="0">
                  <c:v>0</c:v>
                </c:pt>
                <c:pt idx="6">
                  <c:v>16.666666666666668</c:v>
                </c:pt>
                <c:pt idx="7">
                  <c:v>25</c:v>
                </c:pt>
                <c:pt idx="8" formatCode="0">
                  <c:v>0</c:v>
                </c:pt>
                <c:pt idx="9" formatCode="0">
                  <c:v>0</c:v>
                </c:pt>
                <c:pt idx="10" formatCode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'Seg Nodales'!$M$9</c:f>
              <c:strCache>
                <c:ptCount val="1"/>
                <c:pt idx="0">
                  <c:v>Nivel 4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layout>
                <c:manualLayout>
                  <c:x val="8.3333333333333367E-3"/>
                  <c:y val="9.2592592592593507E-3"/>
                </c:manualLayout>
              </c:layout>
              <c:showVal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showVal val="1"/>
          </c:dLbls>
          <c:cat>
            <c:numRef>
              <c:f>'Seg Nodales'!$I$10:$I$20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'Seg Nodales'!$M$10:$M$20</c:f>
              <c:numCache>
                <c:formatCode>0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 formatCode="0.0">
                  <c:v>8.3333333333333357</c:v>
                </c:pt>
                <c:pt idx="4" formatCode="0.0">
                  <c:v>16.666666666666668</c:v>
                </c:pt>
                <c:pt idx="5">
                  <c:v>0</c:v>
                </c:pt>
                <c:pt idx="6" formatCode="0.0">
                  <c:v>16.666666666666668</c:v>
                </c:pt>
                <c:pt idx="7" formatCode="0.0">
                  <c:v>8.3333333333333357</c:v>
                </c:pt>
                <c:pt idx="8" formatCode="0.0">
                  <c:v>16.666666666666668</c:v>
                </c:pt>
                <c:pt idx="9" formatCode="0.0">
                  <c:v>8.3333333333333357</c:v>
                </c:pt>
                <c:pt idx="10" formatCode="0.0">
                  <c:v>8.3333333333333357</c:v>
                </c:pt>
              </c:numCache>
            </c:numRef>
          </c:val>
        </c:ser>
        <c:dLbls>
          <c:showVal val="1"/>
        </c:dLbls>
        <c:shape val="cylinder"/>
        <c:axId val="73284992"/>
        <c:axId val="73319936"/>
        <c:axId val="0"/>
      </c:bar3DChart>
      <c:catAx>
        <c:axId val="7328499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Tratamientos</a:t>
                </a:r>
              </a:p>
            </c:rich>
          </c:tx>
        </c:title>
        <c:numFmt formatCode="General" sourceLinked="1"/>
        <c:tickLblPos val="nextTo"/>
        <c:crossAx val="73319936"/>
        <c:crosses val="autoZero"/>
        <c:auto val="1"/>
        <c:lblAlgn val="ctr"/>
        <c:lblOffset val="100"/>
      </c:catAx>
      <c:valAx>
        <c:axId val="73319936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 Longitud - Seg nodales</a:t>
                </a:r>
              </a:p>
            </c:rich>
          </c:tx>
        </c:title>
        <c:numFmt formatCode="0.0" sourceLinked="1"/>
        <c:tickLblPos val="nextTo"/>
        <c:crossAx val="73284992"/>
        <c:crosses val="autoZero"/>
        <c:crossBetween val="between"/>
      </c:valAx>
    </c:plotArea>
    <c:legend>
      <c:legendPos val="r"/>
    </c:legend>
    <c:plotVisOnly val="1"/>
  </c:chart>
  <c:spPr>
    <a:ln>
      <a:solidFill>
        <a:schemeClr val="tx1">
          <a:lumMod val="50000"/>
          <a:lumOff val="50000"/>
        </a:schemeClr>
      </a:solidFill>
    </a:ln>
  </c:sp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Yemas!$J$8</c:f>
              <c:strCache>
                <c:ptCount val="1"/>
                <c:pt idx="0">
                  <c:v>Nivel 1</c:v>
                </c:pt>
              </c:strCache>
            </c:strRef>
          </c:tx>
          <c:dLbls>
            <c:dLbl>
              <c:idx val="7"/>
              <c:showVal val="1"/>
            </c:dLbl>
            <c:delete val="1"/>
          </c:dLbls>
          <c:cat>
            <c:numRef>
              <c:f>Yemas!$I$9:$I$19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Yemas!$J$9:$J$19</c:f>
              <c:numCache>
                <c:formatCode>0.0</c:formatCode>
                <c:ptCount val="11"/>
                <c:pt idx="0">
                  <c:v>66.666666666666671</c:v>
                </c:pt>
                <c:pt idx="1">
                  <c:v>57.142857142857153</c:v>
                </c:pt>
                <c:pt idx="2">
                  <c:v>45.454545454545219</c:v>
                </c:pt>
                <c:pt idx="3" formatCode="0">
                  <c:v>75</c:v>
                </c:pt>
                <c:pt idx="4">
                  <c:v>85.714285714285722</c:v>
                </c:pt>
                <c:pt idx="5">
                  <c:v>73.333333333333258</c:v>
                </c:pt>
                <c:pt idx="6">
                  <c:v>85.714285714285722</c:v>
                </c:pt>
                <c:pt idx="7">
                  <c:v>55.555555555555557</c:v>
                </c:pt>
                <c:pt idx="8">
                  <c:v>69.230769230769212</c:v>
                </c:pt>
                <c:pt idx="9">
                  <c:v>66.666666666666671</c:v>
                </c:pt>
                <c:pt idx="10">
                  <c:v>69.230769230769212</c:v>
                </c:pt>
              </c:numCache>
            </c:numRef>
          </c:val>
        </c:ser>
        <c:ser>
          <c:idx val="1"/>
          <c:order val="1"/>
          <c:tx>
            <c:strRef>
              <c:f>Yemas!$K$8</c:f>
              <c:strCache>
                <c:ptCount val="1"/>
                <c:pt idx="0">
                  <c:v>Nivel 2</c:v>
                </c:pt>
              </c:strCache>
            </c:strRef>
          </c:tx>
          <c:dLbls>
            <c:dLbl>
              <c:idx val="7"/>
              <c:showVal val="1"/>
            </c:dLbl>
            <c:delete val="1"/>
          </c:dLbls>
          <c:cat>
            <c:numRef>
              <c:f>Yemas!$I$9:$I$19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Yemas!$K$9:$K$19</c:f>
              <c:numCache>
                <c:formatCode>0.0</c:formatCode>
                <c:ptCount val="11"/>
                <c:pt idx="0">
                  <c:v>6.666666666666667</c:v>
                </c:pt>
                <c:pt idx="1">
                  <c:v>28.571428571428573</c:v>
                </c:pt>
                <c:pt idx="2">
                  <c:v>27.272727272727021</c:v>
                </c:pt>
                <c:pt idx="3">
                  <c:v>16.666666666666668</c:v>
                </c:pt>
                <c:pt idx="4">
                  <c:v>4.7619047619047619</c:v>
                </c:pt>
                <c:pt idx="5" formatCode="0">
                  <c:v>20</c:v>
                </c:pt>
                <c:pt idx="6" formatCode="0">
                  <c:v>0</c:v>
                </c:pt>
                <c:pt idx="7">
                  <c:v>25.925925925925842</c:v>
                </c:pt>
                <c:pt idx="8">
                  <c:v>7.6923076923076925</c:v>
                </c:pt>
                <c:pt idx="9">
                  <c:v>13.333333333333334</c:v>
                </c:pt>
                <c:pt idx="10" formatCode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Yemas!$L$8</c:f>
              <c:strCache>
                <c:ptCount val="1"/>
                <c:pt idx="0">
                  <c:v>Nivel 3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showVal val="1"/>
          </c:dLbls>
          <c:cat>
            <c:numRef>
              <c:f>Yemas!$I$9:$I$19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Yemas!$L$9:$L$19</c:f>
              <c:numCache>
                <c:formatCode>0.0</c:formatCode>
                <c:ptCount val="11"/>
                <c:pt idx="0" formatCode="0">
                  <c:v>20</c:v>
                </c:pt>
                <c:pt idx="1">
                  <c:v>14.285714285714286</c:v>
                </c:pt>
                <c:pt idx="2">
                  <c:v>22.72727272727273</c:v>
                </c:pt>
                <c:pt idx="3" formatCode="0">
                  <c:v>0</c:v>
                </c:pt>
                <c:pt idx="4">
                  <c:v>9.5238095238095237</c:v>
                </c:pt>
                <c:pt idx="5" formatCode="0">
                  <c:v>0</c:v>
                </c:pt>
                <c:pt idx="6" formatCode="0">
                  <c:v>0</c:v>
                </c:pt>
                <c:pt idx="7" formatCode="0">
                  <c:v>0</c:v>
                </c:pt>
                <c:pt idx="8" formatCode="0">
                  <c:v>0</c:v>
                </c:pt>
                <c:pt idx="9" formatCode="0">
                  <c:v>20</c:v>
                </c:pt>
                <c:pt idx="10">
                  <c:v>30.76923076923077</c:v>
                </c:pt>
              </c:numCache>
            </c:numRef>
          </c:val>
        </c:ser>
        <c:ser>
          <c:idx val="3"/>
          <c:order val="3"/>
          <c:tx>
            <c:strRef>
              <c:f>Yemas!$M$8</c:f>
              <c:strCache>
                <c:ptCount val="1"/>
                <c:pt idx="0">
                  <c:v>Nivel 4</c:v>
                </c:pt>
              </c:strCache>
            </c:strRef>
          </c:tx>
          <c:dLbls>
            <c:dLbl>
              <c:idx val="7"/>
              <c:showVal val="1"/>
            </c:dLbl>
            <c:delete val="1"/>
          </c:dLbls>
          <c:cat>
            <c:numRef>
              <c:f>Yemas!$I$9:$I$19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Yemas!$M$9:$M$19</c:f>
              <c:numCache>
                <c:formatCode>0</c:formatCode>
                <c:ptCount val="11"/>
                <c:pt idx="0" formatCode="0.0">
                  <c:v>6.666666666666667</c:v>
                </c:pt>
                <c:pt idx="1">
                  <c:v>0</c:v>
                </c:pt>
                <c:pt idx="2" formatCode="0.0">
                  <c:v>4.5454545454545459</c:v>
                </c:pt>
                <c:pt idx="3" formatCode="0.0">
                  <c:v>8.3333333333333357</c:v>
                </c:pt>
                <c:pt idx="4" formatCode="0.0">
                  <c:v>0</c:v>
                </c:pt>
                <c:pt idx="5" formatCode="0.0">
                  <c:v>6.666666666666667</c:v>
                </c:pt>
                <c:pt idx="6" formatCode="0.0">
                  <c:v>14.285714285714286</c:v>
                </c:pt>
                <c:pt idx="7" formatCode="0.0">
                  <c:v>18.51851851851853</c:v>
                </c:pt>
                <c:pt idx="8" formatCode="0.0">
                  <c:v>23.076923076922974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hape val="cylinder"/>
        <c:axId val="67432832"/>
        <c:axId val="67434752"/>
        <c:axId val="0"/>
      </c:bar3DChart>
      <c:catAx>
        <c:axId val="6743283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Tratamientos</a:t>
                </a:r>
              </a:p>
            </c:rich>
          </c:tx>
        </c:title>
        <c:numFmt formatCode="General" sourceLinked="1"/>
        <c:tickLblPos val="nextTo"/>
        <c:crossAx val="67434752"/>
        <c:crosses val="autoZero"/>
        <c:auto val="1"/>
        <c:lblAlgn val="ctr"/>
        <c:lblOffset val="100"/>
      </c:catAx>
      <c:valAx>
        <c:axId val="67434752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 Longitud - Yemas</a:t>
                </a:r>
              </a:p>
            </c:rich>
          </c:tx>
        </c:title>
        <c:numFmt formatCode="0.0" sourceLinked="1"/>
        <c:tickLblPos val="nextTo"/>
        <c:crossAx val="67432832"/>
        <c:crosses val="autoZero"/>
        <c:crossBetween val="between"/>
      </c:valAx>
    </c:plotArea>
    <c:legend>
      <c:legendPos val="r"/>
    </c:legend>
    <c:plotVisOnly val="1"/>
  </c:chart>
  <c:spPr>
    <a:ln>
      <a:solidFill>
        <a:schemeClr val="tx1">
          <a:lumMod val="50000"/>
          <a:lumOff val="50000"/>
        </a:schemeClr>
      </a:solidFill>
    </a:ln>
  </c:sp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'Seg nodales'!$I$8</c:f>
              <c:strCache>
                <c:ptCount val="1"/>
                <c:pt idx="0">
                  <c:v>Nivel 1</c:v>
                </c:pt>
              </c:strCache>
            </c:strRef>
          </c:tx>
          <c:dLbls>
            <c:dLbl>
              <c:idx val="7"/>
              <c:showVal val="1"/>
            </c:dLbl>
            <c:delete val="1"/>
          </c:dLbls>
          <c:cat>
            <c:numRef>
              <c:f>'Seg nodales'!$H$9:$H$19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'Seg nodales'!$I$9:$I$19</c:f>
              <c:numCache>
                <c:formatCode>0</c:formatCode>
                <c:ptCount val="11"/>
                <c:pt idx="0">
                  <c:v>100</c:v>
                </c:pt>
                <c:pt idx="1">
                  <c:v>75</c:v>
                </c:pt>
                <c:pt idx="2" formatCode="0.0">
                  <c:v>91.666666666666671</c:v>
                </c:pt>
                <c:pt idx="3">
                  <c:v>75</c:v>
                </c:pt>
                <c:pt idx="4">
                  <c:v>75</c:v>
                </c:pt>
                <c:pt idx="5" formatCode="0.0">
                  <c:v>83.333333333333258</c:v>
                </c:pt>
                <c:pt idx="6" formatCode="0.0">
                  <c:v>58.333333333333336</c:v>
                </c:pt>
                <c:pt idx="7">
                  <c:v>50</c:v>
                </c:pt>
                <c:pt idx="8" formatCode="0.0">
                  <c:v>83.333333333333258</c:v>
                </c:pt>
                <c:pt idx="9" formatCode="0.0">
                  <c:v>83.333333333333258</c:v>
                </c:pt>
                <c:pt idx="10" formatCode="0.0">
                  <c:v>91.666666666666671</c:v>
                </c:pt>
              </c:numCache>
            </c:numRef>
          </c:val>
        </c:ser>
        <c:ser>
          <c:idx val="1"/>
          <c:order val="1"/>
          <c:tx>
            <c:strRef>
              <c:f>'Seg nodales'!$J$8</c:f>
              <c:strCache>
                <c:ptCount val="1"/>
                <c:pt idx="0">
                  <c:v>Nivel 2</c:v>
                </c:pt>
              </c:strCache>
            </c:strRef>
          </c:tx>
          <c:dLbls>
            <c:dLbl>
              <c:idx val="7"/>
              <c:showVal val="1"/>
            </c:dLbl>
            <c:delete val="1"/>
          </c:dLbls>
          <c:cat>
            <c:numRef>
              <c:f>'Seg nodales'!$H$9:$H$19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'Seg nodales'!$J$9:$J$19</c:f>
              <c:numCache>
                <c:formatCode>0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 formatCode="0.0">
                  <c:v>8.3333333333333357</c:v>
                </c:pt>
                <c:pt idx="4" formatCode="0.0">
                  <c:v>8.3333333333333357</c:v>
                </c:pt>
                <c:pt idx="5" formatCode="0.0">
                  <c:v>16.666666666666668</c:v>
                </c:pt>
                <c:pt idx="6">
                  <c:v>0</c:v>
                </c:pt>
                <c:pt idx="7" formatCode="0.0">
                  <c:v>8.3333333333333357</c:v>
                </c:pt>
                <c:pt idx="8">
                  <c:v>0</c:v>
                </c:pt>
                <c:pt idx="9" formatCode="0.0">
                  <c:v>8.3333333333333357</c:v>
                </c:pt>
                <c:pt idx="10">
                  <c:v>0</c:v>
                </c:pt>
              </c:numCache>
            </c:numRef>
          </c:val>
        </c:ser>
        <c:ser>
          <c:idx val="2"/>
          <c:order val="2"/>
          <c:tx>
            <c:strRef>
              <c:f>'Seg nodales'!$K$8</c:f>
              <c:strCache>
                <c:ptCount val="1"/>
                <c:pt idx="0">
                  <c:v>Nivel 3</c:v>
                </c:pt>
              </c:strCache>
            </c:strRef>
          </c:tx>
          <c:dLbls>
            <c:dLbl>
              <c:idx val="7"/>
              <c:showVal val="1"/>
            </c:dLbl>
            <c:delete val="1"/>
          </c:dLbls>
          <c:cat>
            <c:numRef>
              <c:f>'Seg nodales'!$H$9:$H$19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'Seg nodales'!$K$9:$K$19</c:f>
              <c:numCache>
                <c:formatCode>0.0</c:formatCode>
                <c:ptCount val="11"/>
                <c:pt idx="0" formatCode="0">
                  <c:v>0</c:v>
                </c:pt>
                <c:pt idx="1">
                  <c:v>16.666666666666668</c:v>
                </c:pt>
                <c:pt idx="2">
                  <c:v>8.3333333333333357</c:v>
                </c:pt>
                <c:pt idx="3">
                  <c:v>16.666666666666668</c:v>
                </c:pt>
                <c:pt idx="4">
                  <c:v>16.666666666666668</c:v>
                </c:pt>
                <c:pt idx="5" formatCode="0">
                  <c:v>0</c:v>
                </c:pt>
                <c:pt idx="6">
                  <c:v>33.333333333333336</c:v>
                </c:pt>
                <c:pt idx="7">
                  <c:v>33.333333333333336</c:v>
                </c:pt>
                <c:pt idx="8" formatCode="0">
                  <c:v>0</c:v>
                </c:pt>
                <c:pt idx="9">
                  <c:v>8.3333333333333357</c:v>
                </c:pt>
                <c:pt idx="10">
                  <c:v>8.3333333333333357</c:v>
                </c:pt>
              </c:numCache>
            </c:numRef>
          </c:val>
        </c:ser>
        <c:ser>
          <c:idx val="3"/>
          <c:order val="3"/>
          <c:tx>
            <c:strRef>
              <c:f>'Seg nodales'!$L$8</c:f>
              <c:strCache>
                <c:ptCount val="1"/>
                <c:pt idx="0">
                  <c:v>Nivel 4</c:v>
                </c:pt>
              </c:strCache>
            </c:strRef>
          </c:tx>
          <c:dLbls>
            <c:dLbl>
              <c:idx val="7"/>
              <c:layout>
                <c:manualLayout>
                  <c:x val="1.6666666666666701E-2"/>
                  <c:y val="1.3888888888888987E-2"/>
                </c:manualLayout>
              </c:layout>
              <c:showVal val="1"/>
            </c:dLbl>
            <c:delete val="1"/>
          </c:dLbls>
          <c:cat>
            <c:numRef>
              <c:f>'Seg nodales'!$H$9:$H$19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'Seg nodales'!$L$9:$L$19</c:f>
              <c:numCache>
                <c:formatCode>0.0</c:formatCode>
                <c:ptCount val="11"/>
                <c:pt idx="0" formatCode="0">
                  <c:v>0</c:v>
                </c:pt>
                <c:pt idx="1">
                  <c:v>8.3333333333333357</c:v>
                </c:pt>
                <c:pt idx="2" formatCode="0">
                  <c:v>0</c:v>
                </c:pt>
                <c:pt idx="3" formatCode="0">
                  <c:v>0</c:v>
                </c:pt>
                <c:pt idx="4" formatCode="0">
                  <c:v>0</c:v>
                </c:pt>
                <c:pt idx="5" formatCode="0">
                  <c:v>0</c:v>
                </c:pt>
                <c:pt idx="6">
                  <c:v>8.3333333333333357</c:v>
                </c:pt>
                <c:pt idx="7">
                  <c:v>8.3333333333333357</c:v>
                </c:pt>
                <c:pt idx="8">
                  <c:v>16.666666666666668</c:v>
                </c:pt>
                <c:pt idx="9" formatCode="0">
                  <c:v>0</c:v>
                </c:pt>
                <c:pt idx="10" formatCode="0">
                  <c:v>0</c:v>
                </c:pt>
              </c:numCache>
            </c:numRef>
          </c:val>
        </c:ser>
        <c:shape val="cylinder"/>
        <c:axId val="74089600"/>
        <c:axId val="74091520"/>
        <c:axId val="0"/>
      </c:bar3DChart>
      <c:catAx>
        <c:axId val="7408960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Tratamientos</a:t>
                </a:r>
              </a:p>
            </c:rich>
          </c:tx>
        </c:title>
        <c:numFmt formatCode="General" sourceLinked="1"/>
        <c:tickLblPos val="nextTo"/>
        <c:crossAx val="74091520"/>
        <c:crosses val="autoZero"/>
        <c:auto val="1"/>
        <c:lblAlgn val="ctr"/>
        <c:lblOffset val="100"/>
      </c:catAx>
      <c:valAx>
        <c:axId val="74091520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 Ancho - Seg nodales</a:t>
                </a:r>
              </a:p>
            </c:rich>
          </c:tx>
        </c:title>
        <c:numFmt formatCode="0" sourceLinked="1"/>
        <c:tickLblPos val="nextTo"/>
        <c:crossAx val="74089600"/>
        <c:crosses val="autoZero"/>
        <c:crossBetween val="between"/>
      </c:valAx>
    </c:plotArea>
    <c:legend>
      <c:legendPos val="r"/>
    </c:legend>
    <c:plotVisOnly val="1"/>
  </c:chart>
  <c:spPr>
    <a:ln>
      <a:solidFill>
        <a:schemeClr val="tx1">
          <a:lumMod val="50000"/>
          <a:lumOff val="50000"/>
        </a:schemeClr>
      </a:solidFill>
    </a:ln>
  </c:sp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Yemas!$I$8</c:f>
              <c:strCache>
                <c:ptCount val="1"/>
                <c:pt idx="0">
                  <c:v>Nivel 1</c:v>
                </c:pt>
              </c:strCache>
            </c:strRef>
          </c:tx>
          <c:dLbls>
            <c:dLbl>
              <c:idx val="7"/>
              <c:layout>
                <c:manualLayout>
                  <c:x val="-8.3333333333333367E-3"/>
                  <c:y val="4.6296296296296589E-3"/>
                </c:manualLayout>
              </c:layout>
              <c:showVal val="1"/>
            </c:dLbl>
            <c:delete val="1"/>
          </c:dLbls>
          <c:cat>
            <c:numRef>
              <c:f>Yemas!$H$9:$H$19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Yemas!$I$9:$I$19</c:f>
              <c:numCache>
                <c:formatCode>0.0</c:formatCode>
                <c:ptCount val="11"/>
                <c:pt idx="0">
                  <c:v>46.666666666666359</c:v>
                </c:pt>
                <c:pt idx="1">
                  <c:v>57.142857142857153</c:v>
                </c:pt>
                <c:pt idx="2" formatCode="0">
                  <c:v>50</c:v>
                </c:pt>
                <c:pt idx="3">
                  <c:v>66.666666666666671</c:v>
                </c:pt>
                <c:pt idx="4">
                  <c:v>61.904761904761905</c:v>
                </c:pt>
                <c:pt idx="5" formatCode="0">
                  <c:v>60</c:v>
                </c:pt>
                <c:pt idx="6">
                  <c:v>78.571428571428214</c:v>
                </c:pt>
                <c:pt idx="7" formatCode="0">
                  <c:v>37.037037037037024</c:v>
                </c:pt>
                <c:pt idx="8">
                  <c:v>61.53846153846154</c:v>
                </c:pt>
                <c:pt idx="9">
                  <c:v>53.333333333333336</c:v>
                </c:pt>
                <c:pt idx="10">
                  <c:v>84.615384615384286</c:v>
                </c:pt>
              </c:numCache>
            </c:numRef>
          </c:val>
        </c:ser>
        <c:ser>
          <c:idx val="1"/>
          <c:order val="1"/>
          <c:tx>
            <c:strRef>
              <c:f>Yemas!$J$8</c:f>
              <c:strCache>
                <c:ptCount val="1"/>
                <c:pt idx="0">
                  <c:v>Nivel 2</c:v>
                </c:pt>
              </c:strCache>
            </c:strRef>
          </c:tx>
          <c:dLbls>
            <c:dLbl>
              <c:idx val="7"/>
              <c:layout>
                <c:manualLayout>
                  <c:x val="8.3333333333333367E-3"/>
                  <c:y val="1.8518518518518583E-2"/>
                </c:manualLayout>
              </c:layout>
              <c:showVal val="1"/>
            </c:dLbl>
            <c:delete val="1"/>
          </c:dLbls>
          <c:cat>
            <c:numRef>
              <c:f>Yemas!$H$9:$H$19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Yemas!$J$9:$J$19</c:f>
              <c:numCache>
                <c:formatCode>0.0</c:formatCode>
                <c:ptCount val="11"/>
                <c:pt idx="0">
                  <c:v>33.333333333333336</c:v>
                </c:pt>
                <c:pt idx="1">
                  <c:v>14.285714285714286</c:v>
                </c:pt>
                <c:pt idx="2">
                  <c:v>22.72727272727273</c:v>
                </c:pt>
                <c:pt idx="3" formatCode="0">
                  <c:v>25</c:v>
                </c:pt>
                <c:pt idx="4" formatCode="0">
                  <c:v>19.047619047619026</c:v>
                </c:pt>
                <c:pt idx="5">
                  <c:v>6.666666666666667</c:v>
                </c:pt>
                <c:pt idx="6">
                  <c:v>7.1428571428571415</c:v>
                </c:pt>
                <c:pt idx="7" formatCode="0">
                  <c:v>37.037037037037024</c:v>
                </c:pt>
                <c:pt idx="8">
                  <c:v>15.384615384615385</c:v>
                </c:pt>
                <c:pt idx="9">
                  <c:v>26.666666666666668</c:v>
                </c:pt>
                <c:pt idx="10">
                  <c:v>7.6923076923076925</c:v>
                </c:pt>
              </c:numCache>
            </c:numRef>
          </c:val>
        </c:ser>
        <c:ser>
          <c:idx val="2"/>
          <c:order val="2"/>
          <c:tx>
            <c:strRef>
              <c:f>Yemas!$K$8</c:f>
              <c:strCache>
                <c:ptCount val="1"/>
                <c:pt idx="0">
                  <c:v>Nivel 3</c:v>
                </c:pt>
              </c:strCache>
            </c:strRef>
          </c:tx>
          <c:dLbls>
            <c:dLbl>
              <c:idx val="7"/>
              <c:showVal val="1"/>
            </c:dLbl>
            <c:delete val="1"/>
          </c:dLbls>
          <c:cat>
            <c:numRef>
              <c:f>Yemas!$H$9:$H$19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Yemas!$K$9:$K$19</c:f>
              <c:numCache>
                <c:formatCode>0</c:formatCode>
                <c:ptCount val="11"/>
                <c:pt idx="0" formatCode="0.0">
                  <c:v>6.666666666666667</c:v>
                </c:pt>
                <c:pt idx="1">
                  <c:v>0</c:v>
                </c:pt>
                <c:pt idx="2" formatCode="0.0">
                  <c:v>9.0909090909091006</c:v>
                </c:pt>
                <c:pt idx="3">
                  <c:v>0</c:v>
                </c:pt>
                <c:pt idx="4" formatCode="0.0">
                  <c:v>14.285714285714286</c:v>
                </c:pt>
                <c:pt idx="5" formatCode="0.0">
                  <c:v>13.333333333333334</c:v>
                </c:pt>
                <c:pt idx="6">
                  <c:v>0</c:v>
                </c:pt>
                <c:pt idx="7" formatCode="0.0">
                  <c:v>3.7037037037037042</c:v>
                </c:pt>
                <c:pt idx="8">
                  <c:v>0</c:v>
                </c:pt>
                <c:pt idx="9" formatCode="0.0">
                  <c:v>13.333333333333334</c:v>
                </c:pt>
                <c:pt idx="10" formatCode="0.0">
                  <c:v>7.6923076923076925</c:v>
                </c:pt>
              </c:numCache>
            </c:numRef>
          </c:val>
        </c:ser>
        <c:ser>
          <c:idx val="3"/>
          <c:order val="3"/>
          <c:tx>
            <c:strRef>
              <c:f>Yemas!$L$8</c:f>
              <c:strCache>
                <c:ptCount val="1"/>
                <c:pt idx="0">
                  <c:v>Nivel 4</c:v>
                </c:pt>
              </c:strCache>
            </c:strRef>
          </c:tx>
          <c:dLbls>
            <c:dLbl>
              <c:idx val="7"/>
              <c:showVal val="1"/>
            </c:dLbl>
            <c:delete val="1"/>
          </c:dLbls>
          <c:cat>
            <c:numRef>
              <c:f>Yemas!$H$9:$H$19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Yemas!$L$9:$L$19</c:f>
              <c:numCache>
                <c:formatCode>0.0</c:formatCode>
                <c:ptCount val="11"/>
                <c:pt idx="0">
                  <c:v>13.333333333333334</c:v>
                </c:pt>
                <c:pt idx="1">
                  <c:v>28.571428571428573</c:v>
                </c:pt>
                <c:pt idx="2">
                  <c:v>18.181818181818294</c:v>
                </c:pt>
                <c:pt idx="3">
                  <c:v>8.3333333333333357</c:v>
                </c:pt>
                <c:pt idx="4">
                  <c:v>4.7619047619047619</c:v>
                </c:pt>
                <c:pt idx="5" formatCode="0">
                  <c:v>20</c:v>
                </c:pt>
                <c:pt idx="6">
                  <c:v>14.285714285714286</c:v>
                </c:pt>
                <c:pt idx="7">
                  <c:v>22.222222222222079</c:v>
                </c:pt>
                <c:pt idx="8">
                  <c:v>23.076923076922974</c:v>
                </c:pt>
                <c:pt idx="9">
                  <c:v>6.666666666666667</c:v>
                </c:pt>
                <c:pt idx="10" formatCode="0">
                  <c:v>0</c:v>
                </c:pt>
              </c:numCache>
            </c:numRef>
          </c:val>
        </c:ser>
        <c:shape val="cylinder"/>
        <c:axId val="77604736"/>
        <c:axId val="77631488"/>
        <c:axId val="0"/>
      </c:bar3DChart>
      <c:catAx>
        <c:axId val="7760473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Tratamientos </a:t>
                </a:r>
              </a:p>
            </c:rich>
          </c:tx>
        </c:title>
        <c:numFmt formatCode="General" sourceLinked="1"/>
        <c:tickLblPos val="nextTo"/>
        <c:crossAx val="77631488"/>
        <c:crosses val="autoZero"/>
        <c:auto val="1"/>
        <c:lblAlgn val="ctr"/>
        <c:lblOffset val="100"/>
      </c:catAx>
      <c:valAx>
        <c:axId val="77631488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 Ancho - Yemas</a:t>
                </a:r>
              </a:p>
            </c:rich>
          </c:tx>
        </c:title>
        <c:numFmt formatCode="0.0" sourceLinked="1"/>
        <c:tickLblPos val="nextTo"/>
        <c:crossAx val="77604736"/>
        <c:crosses val="autoZero"/>
        <c:crossBetween val="between"/>
      </c:valAx>
    </c:plotArea>
    <c:legend>
      <c:legendPos val="r"/>
    </c:legend>
    <c:plotVisOnly val="1"/>
  </c:chart>
  <c:spPr>
    <a:ln>
      <a:solidFill>
        <a:schemeClr val="tx1">
          <a:lumMod val="50000"/>
          <a:lumOff val="50000"/>
        </a:schemeClr>
      </a:solidFill>
    </a:ln>
  </c:sp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Sheet2!$K$6</c:f>
              <c:strCache>
                <c:ptCount val="1"/>
                <c:pt idx="0">
                  <c:v>Presencia brote</c:v>
                </c:pt>
              </c:strCache>
            </c:strRef>
          </c:tx>
          <c:spPr>
            <a:solidFill>
              <a:srgbClr val="4BC6C9"/>
            </a:solidFill>
          </c:spPr>
          <c:cat>
            <c:strRef>
              <c:f>Sheet2!$J$7:$J$9</c:f>
              <c:strCache>
                <c:ptCount val="3"/>
                <c:pt idx="0">
                  <c:v>Subcultivo A</c:v>
                </c:pt>
                <c:pt idx="1">
                  <c:v>Subcultivo B</c:v>
                </c:pt>
                <c:pt idx="2">
                  <c:v>Subcultivo C</c:v>
                </c:pt>
              </c:strCache>
            </c:strRef>
          </c:cat>
          <c:val>
            <c:numRef>
              <c:f>Sheet2!$K$7:$K$9</c:f>
              <c:numCache>
                <c:formatCode>General</c:formatCode>
                <c:ptCount val="3"/>
                <c:pt idx="0">
                  <c:v>18.200000000000003</c:v>
                </c:pt>
                <c:pt idx="1">
                  <c:v>36.4</c:v>
                </c:pt>
                <c:pt idx="2">
                  <c:v>67.900000000000006</c:v>
                </c:pt>
              </c:numCache>
            </c:numRef>
          </c:val>
        </c:ser>
        <c:ser>
          <c:idx val="1"/>
          <c:order val="1"/>
          <c:tx>
            <c:strRef>
              <c:f>Sheet2!$L$6</c:f>
              <c:strCache>
                <c:ptCount val="1"/>
                <c:pt idx="0">
                  <c:v>Ausencia plántulas</c:v>
                </c:pt>
              </c:strCache>
            </c:strRef>
          </c:tx>
          <c:spPr>
            <a:solidFill>
              <a:srgbClr val="B0E43C"/>
            </a:solidFill>
          </c:spPr>
          <c:cat>
            <c:strRef>
              <c:f>Sheet2!$J$7:$J$9</c:f>
              <c:strCache>
                <c:ptCount val="3"/>
                <c:pt idx="0">
                  <c:v>Subcultivo A</c:v>
                </c:pt>
                <c:pt idx="1">
                  <c:v>Subcultivo B</c:v>
                </c:pt>
                <c:pt idx="2">
                  <c:v>Subcultivo C</c:v>
                </c:pt>
              </c:strCache>
            </c:strRef>
          </c:cat>
          <c:val>
            <c:numRef>
              <c:f>Sheet2!$L$7:$L$9</c:f>
              <c:numCache>
                <c:formatCode>General</c:formatCode>
                <c:ptCount val="3"/>
                <c:pt idx="0">
                  <c:v>81.8</c:v>
                </c:pt>
                <c:pt idx="1">
                  <c:v>63.6</c:v>
                </c:pt>
                <c:pt idx="2">
                  <c:v>32.1</c:v>
                </c:pt>
              </c:numCache>
            </c:numRef>
          </c:val>
        </c:ser>
        <c:dLbls>
          <c:showVal val="1"/>
        </c:dLbls>
        <c:shape val="box"/>
        <c:axId val="77710464"/>
        <c:axId val="77712000"/>
        <c:axId val="0"/>
      </c:bar3DChart>
      <c:catAx>
        <c:axId val="77710464"/>
        <c:scaling>
          <c:orientation val="minMax"/>
        </c:scaling>
        <c:axPos val="b"/>
        <c:tickLblPos val="nextTo"/>
        <c:crossAx val="77712000"/>
        <c:crosses val="autoZero"/>
        <c:auto val="1"/>
        <c:lblAlgn val="ctr"/>
        <c:lblOffset val="100"/>
      </c:catAx>
      <c:valAx>
        <c:axId val="77712000"/>
        <c:scaling>
          <c:orientation val="minMax"/>
        </c:scaling>
        <c:axPos val="l"/>
        <c:numFmt formatCode="General" sourceLinked="1"/>
        <c:tickLblPos val="nextTo"/>
        <c:crossAx val="77710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206074240719941"/>
          <c:y val="0.43868734396005404"/>
          <c:w val="0.22127259092613422"/>
          <c:h val="0.14701555598233157"/>
        </c:manualLayout>
      </c:layout>
    </c:legend>
    <c:plotVisOnly val="1"/>
  </c:chart>
  <c:spPr>
    <a:ln>
      <a:solidFill>
        <a:schemeClr val="tx1">
          <a:lumMod val="50000"/>
          <a:lumOff val="50000"/>
        </a:schemeClr>
      </a:solidFill>
    </a:ln>
  </c:sp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6"/>
  <c:chart>
    <c:autoTitleDeleted val="1"/>
    <c:plotArea>
      <c:layout>
        <c:manualLayout>
          <c:layoutTarget val="inner"/>
          <c:xMode val="edge"/>
          <c:yMode val="edge"/>
          <c:x val="0.17382245586648981"/>
          <c:y val="6.2361232623699824E-2"/>
          <c:w val="0.53204716757344162"/>
          <c:h val="0.77728103431517193"/>
        </c:manualLayout>
      </c:layout>
      <c:lineChart>
        <c:grouping val="standard"/>
        <c:ser>
          <c:idx val="0"/>
          <c:order val="0"/>
          <c:tx>
            <c:strRef>
              <c:f>Sheet4!$Q$2</c:f>
              <c:strCache>
                <c:ptCount val="1"/>
                <c:pt idx="0">
                  <c:v>Indice de Multiplicación</c:v>
                </c:pt>
              </c:strCache>
            </c:strRef>
          </c:tx>
          <c:spPr>
            <a:ln w="57150"/>
          </c:spPr>
          <c:marker>
            <c:spPr>
              <a:ln w="57150"/>
            </c:spPr>
          </c:marker>
          <c:dLbls>
            <c:dLblPos val="t"/>
            <c:showVal val="1"/>
          </c:dLbls>
          <c:cat>
            <c:strRef>
              <c:f>Sheet4!$M$3:$M$5</c:f>
              <c:strCache>
                <c:ptCount val="3"/>
                <c:pt idx="0">
                  <c:v>Subcultivo A</c:v>
                </c:pt>
                <c:pt idx="1">
                  <c:v>Subcultivo B</c:v>
                </c:pt>
                <c:pt idx="2">
                  <c:v>Subcultivo C</c:v>
                </c:pt>
              </c:strCache>
            </c:strRef>
          </c:cat>
          <c:val>
            <c:numRef>
              <c:f>Sheet4!$Q$3:$Q$5</c:f>
              <c:numCache>
                <c:formatCode>0.00</c:formatCode>
                <c:ptCount val="3"/>
                <c:pt idx="0">
                  <c:v>1.1818181818181821</c:v>
                </c:pt>
                <c:pt idx="1">
                  <c:v>1.3636363636363635</c:v>
                </c:pt>
                <c:pt idx="2">
                  <c:v>1.6785714285714342</c:v>
                </c:pt>
              </c:numCache>
            </c:numRef>
          </c:val>
        </c:ser>
        <c:dLbls>
          <c:showVal val="1"/>
        </c:dLbls>
        <c:marker val="1"/>
        <c:axId val="77875072"/>
        <c:axId val="77876608"/>
      </c:lineChart>
      <c:catAx>
        <c:axId val="77875072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77876608"/>
        <c:crosses val="autoZero"/>
        <c:auto val="1"/>
        <c:lblAlgn val="ctr"/>
        <c:lblOffset val="100"/>
      </c:catAx>
      <c:valAx>
        <c:axId val="77876608"/>
        <c:scaling>
          <c:orientation val="minMax"/>
          <c:min val="1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Indice de Multiplicación</a:t>
                </a:r>
              </a:p>
            </c:rich>
          </c:tx>
        </c:title>
        <c:numFmt formatCode="0.00" sourceLinked="1"/>
        <c:tickLblPos val="nextTo"/>
        <c:crossAx val="77875072"/>
        <c:crosses val="autoZero"/>
        <c:crossBetween val="between"/>
        <c:majorUnit val="0.1"/>
      </c:valAx>
    </c:plotArea>
    <c:legend>
      <c:legendPos val="r"/>
      <c:layout>
        <c:manualLayout>
          <c:xMode val="edge"/>
          <c:yMode val="edge"/>
          <c:x val="0.6518711691650948"/>
          <c:y val="0.32026379055559234"/>
          <c:w val="0.32734969353321547"/>
          <c:h val="0.26423432365072014"/>
        </c:manualLayout>
      </c:layout>
    </c:legend>
    <c:plotVisOnly val="1"/>
  </c:chart>
  <c:spPr>
    <a:ln>
      <a:solidFill>
        <a:schemeClr val="tx1">
          <a:lumMod val="50000"/>
          <a:lumOff val="50000"/>
        </a:schemeClr>
      </a:solidFill>
    </a:ln>
  </c:sp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plotArea>
      <c:layout/>
      <c:bar3DChart>
        <c:barDir val="col"/>
        <c:grouping val="stacked"/>
        <c:ser>
          <c:idx val="1"/>
          <c:order val="0"/>
          <c:tx>
            <c:strRef>
              <c:f>'%tratamiento'!$I$8</c:f>
              <c:strCache>
                <c:ptCount val="1"/>
                <c:pt idx="0">
                  <c:v>% Ausencia</c:v>
                </c:pt>
              </c:strCache>
            </c:strRef>
          </c:tx>
          <c:cat>
            <c:numRef>
              <c:f>'%tratamiento'!$H$9:$H$20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'%tratamiento'!$I$9:$I$20</c:f>
              <c:numCache>
                <c:formatCode>0.0</c:formatCode>
                <c:ptCount val="12"/>
                <c:pt idx="0">
                  <c:v>66.666666666666671</c:v>
                </c:pt>
                <c:pt idx="1">
                  <c:v>91.666666666666671</c:v>
                </c:pt>
                <c:pt idx="2">
                  <c:v>66.666666666666671</c:v>
                </c:pt>
                <c:pt idx="3">
                  <c:v>91.666666666666671</c:v>
                </c:pt>
                <c:pt idx="4">
                  <c:v>0</c:v>
                </c:pt>
                <c:pt idx="5">
                  <c:v>75</c:v>
                </c:pt>
                <c:pt idx="6">
                  <c:v>16.666666666666668</c:v>
                </c:pt>
                <c:pt idx="7">
                  <c:v>83.333333333333258</c:v>
                </c:pt>
                <c:pt idx="8">
                  <c:v>50</c:v>
                </c:pt>
                <c:pt idx="9">
                  <c:v>91.666666666666671</c:v>
                </c:pt>
                <c:pt idx="10">
                  <c:v>66.666666666666671</c:v>
                </c:pt>
                <c:pt idx="11">
                  <c:v>91.666666666666671</c:v>
                </c:pt>
              </c:numCache>
            </c:numRef>
          </c:val>
        </c:ser>
        <c:ser>
          <c:idx val="2"/>
          <c:order val="1"/>
          <c:tx>
            <c:strRef>
              <c:f>'%tratamiento'!$J$8</c:f>
              <c:strCache>
                <c:ptCount val="1"/>
                <c:pt idx="0">
                  <c:v>% Presencia</c:v>
                </c:pt>
              </c:strCache>
            </c:strRef>
          </c:tx>
          <c:dLbls>
            <c:dLbl>
              <c:idx val="4"/>
              <c:layout>
                <c:manualLayout>
                  <c:x val="0"/>
                  <c:y val="-4.6296296296296523E-2"/>
                </c:manualLayout>
              </c:layout>
              <c:showVal val="1"/>
            </c:dLbl>
            <c:showVal val="1"/>
          </c:dLbls>
          <c:cat>
            <c:numRef>
              <c:f>'%tratamiento'!$H$9:$H$20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'%tratamiento'!$J$9:$J$20</c:f>
              <c:numCache>
                <c:formatCode>0.0</c:formatCode>
                <c:ptCount val="12"/>
                <c:pt idx="0">
                  <c:v>33.333333333333336</c:v>
                </c:pt>
                <c:pt idx="1">
                  <c:v>8.3333333333333357</c:v>
                </c:pt>
                <c:pt idx="2">
                  <c:v>33.333333333333336</c:v>
                </c:pt>
                <c:pt idx="3">
                  <c:v>8.3333333333333357</c:v>
                </c:pt>
                <c:pt idx="4">
                  <c:v>100</c:v>
                </c:pt>
                <c:pt idx="5">
                  <c:v>25</c:v>
                </c:pt>
                <c:pt idx="6">
                  <c:v>83.333333333333258</c:v>
                </c:pt>
                <c:pt idx="7">
                  <c:v>16.666666666666668</c:v>
                </c:pt>
                <c:pt idx="8">
                  <c:v>50</c:v>
                </c:pt>
                <c:pt idx="9">
                  <c:v>8.3333333333333357</c:v>
                </c:pt>
                <c:pt idx="10">
                  <c:v>33.333333333333336</c:v>
                </c:pt>
                <c:pt idx="11">
                  <c:v>8.3333333333333357</c:v>
                </c:pt>
              </c:numCache>
            </c:numRef>
          </c:val>
        </c:ser>
        <c:dLbls>
          <c:showVal val="1"/>
        </c:dLbls>
        <c:shape val="cylinder"/>
        <c:axId val="77932800"/>
        <c:axId val="77951360"/>
        <c:axId val="0"/>
      </c:bar3DChart>
      <c:catAx>
        <c:axId val="7793280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Tratamientos</a:t>
                </a:r>
              </a:p>
            </c:rich>
          </c:tx>
        </c:title>
        <c:numFmt formatCode="General" sourceLinked="1"/>
        <c:tickLblPos val="nextTo"/>
        <c:crossAx val="77951360"/>
        <c:crosses val="autoZero"/>
        <c:auto val="1"/>
        <c:lblAlgn val="ctr"/>
        <c:lblOffset val="100"/>
      </c:catAx>
      <c:valAx>
        <c:axId val="77951360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%</a:t>
                </a:r>
                <a:r>
                  <a:rPr lang="en-US" baseline="0" dirty="0" smtClean="0"/>
                  <a:t> </a:t>
                </a:r>
                <a:r>
                  <a:rPr lang="en-US" baseline="0" dirty="0" err="1" smtClean="0"/>
                  <a:t>formación</a:t>
                </a:r>
                <a:r>
                  <a:rPr lang="en-US" baseline="0" dirty="0" smtClean="0"/>
                  <a:t> de </a:t>
                </a:r>
                <a:r>
                  <a:rPr lang="en-US" baseline="0" dirty="0" err="1" smtClean="0"/>
                  <a:t>plántulas</a:t>
                </a:r>
                <a:endParaRPr lang="en-US" dirty="0"/>
              </a:p>
            </c:rich>
          </c:tx>
        </c:title>
        <c:numFmt formatCode="0.0" sourceLinked="1"/>
        <c:tickLblPos val="nextTo"/>
        <c:crossAx val="77932800"/>
        <c:crosses val="autoZero"/>
        <c:crossBetween val="between"/>
      </c:valAx>
    </c:plotArea>
    <c:legend>
      <c:legendPos val="r"/>
    </c:legend>
    <c:plotVisOnly val="1"/>
  </c:chart>
  <c:spPr>
    <a:ln>
      <a:solidFill>
        <a:schemeClr val="tx1">
          <a:lumMod val="50000"/>
          <a:lumOff val="50000"/>
        </a:schemeClr>
      </a:solidFill>
    </a:ln>
  </c:sp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6"/>
  <c:chart>
    <c:title>
      <c:tx>
        <c:rich>
          <a:bodyPr/>
          <a:lstStyle/>
          <a:p>
            <a:pPr>
              <a:defRPr lang="es-ES" sz="1200" noProof="0"/>
            </a:pPr>
            <a:r>
              <a:rPr lang="es-ES" sz="1200" noProof="0"/>
              <a:t>% Longitud de </a:t>
            </a:r>
            <a:r>
              <a:rPr lang="es-ES" sz="1200" noProof="0" smtClean="0"/>
              <a:t>plántulas</a:t>
            </a:r>
            <a:endParaRPr lang="es-ES" sz="1200" noProof="0"/>
          </a:p>
        </c:rich>
      </c:tx>
      <c:layout>
        <c:manualLayout>
          <c:xMode val="edge"/>
          <c:yMode val="edge"/>
          <c:x val="0.54333325451435677"/>
          <c:y val="2.6881720430107652E-2"/>
        </c:manualLayout>
      </c:layout>
    </c:title>
    <c:plotArea>
      <c:layout>
        <c:manualLayout>
          <c:layoutTarget val="inner"/>
          <c:xMode val="edge"/>
          <c:yMode val="edge"/>
          <c:x val="3.5881550842180775E-2"/>
          <c:y val="0.12951612903225809"/>
          <c:w val="0.63594429074744063"/>
          <c:h val="0.85390906781813924"/>
        </c:manualLayout>
      </c:layout>
      <c:pieChart>
        <c:varyColors val="1"/>
        <c:ser>
          <c:idx val="0"/>
          <c:order val="0"/>
          <c:dLbls>
            <c:dLbl>
              <c:idx val="1"/>
              <c:layout>
                <c:manualLayout>
                  <c:x val="-0.10064534525776871"/>
                  <c:y val="0.23068766404199476"/>
                </c:manualLayout>
              </c:layout>
              <c:dLblPos val="bestFit"/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Val val="1"/>
            <c:showLeaderLines val="1"/>
          </c:dLbls>
          <c:cat>
            <c:strRef>
              <c:f>'%ContLong'!$H$24:$H$27</c:f>
              <c:strCache>
                <c:ptCount val="4"/>
                <c:pt idx="0">
                  <c:v>% Nivel 1</c:v>
                </c:pt>
                <c:pt idx="1">
                  <c:v>% Nivel 2</c:v>
                </c:pt>
                <c:pt idx="2">
                  <c:v>% Nivel 3</c:v>
                </c:pt>
                <c:pt idx="3">
                  <c:v>% Nivel 4</c:v>
                </c:pt>
              </c:strCache>
            </c:strRef>
          </c:cat>
          <c:val>
            <c:numRef>
              <c:f>'%ContLong'!$I$24:$I$27</c:f>
              <c:numCache>
                <c:formatCode>0.0</c:formatCode>
                <c:ptCount val="4"/>
                <c:pt idx="0">
                  <c:v>5.1282051282051286</c:v>
                </c:pt>
                <c:pt idx="1">
                  <c:v>2.5641025641025652</c:v>
                </c:pt>
                <c:pt idx="2">
                  <c:v>35.897435897435912</c:v>
                </c:pt>
                <c:pt idx="3">
                  <c:v>56.410256410256117</c:v>
                </c:pt>
              </c:numCache>
            </c:numRef>
          </c:val>
        </c:ser>
        <c:dLbls>
          <c:showVal val="1"/>
        </c:dLbls>
        <c:firstSliceAng val="0"/>
      </c:pieChart>
    </c:plotArea>
    <c:legend>
      <c:legendPos val="b"/>
      <c:layout>
        <c:manualLayout>
          <c:xMode val="edge"/>
          <c:yMode val="edge"/>
          <c:x val="0.75870862988973264"/>
          <c:y val="0.25224240115146895"/>
          <c:w val="0.2033031456653504"/>
          <c:h val="0.4305532977732639"/>
        </c:manualLayout>
      </c:layout>
    </c:legend>
    <c:plotVisOnly val="1"/>
  </c:chart>
  <c:spPr>
    <a:ln>
      <a:solidFill>
        <a:schemeClr val="tx1">
          <a:lumMod val="50000"/>
          <a:lumOff val="50000"/>
        </a:schemeClr>
      </a:solidFill>
    </a:ln>
  </c:sp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6"/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% Ancho de las Hojas</a:t>
            </a:r>
          </a:p>
        </c:rich>
      </c:tx>
      <c:layout>
        <c:manualLayout>
          <c:xMode val="edge"/>
          <c:yMode val="edge"/>
          <c:x val="0.6168460909599417"/>
          <c:y val="4.1666666666666664E-2"/>
        </c:manualLayout>
      </c:layout>
    </c:title>
    <c:plotArea>
      <c:layout>
        <c:manualLayout>
          <c:layoutTarget val="inner"/>
          <c:xMode val="edge"/>
          <c:yMode val="edge"/>
          <c:x val="7.5946396123561494E-2"/>
          <c:y val="6.9761904761904803E-2"/>
          <c:w val="0.59086538461538451"/>
          <c:h val="0.87785714285714289"/>
        </c:manualLayout>
      </c:layout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Val val="1"/>
            <c:showLeaderLines val="1"/>
          </c:dLbls>
          <c:cat>
            <c:strRef>
              <c:f>'%ContAnch'!$J$26:$J$29</c:f>
              <c:strCache>
                <c:ptCount val="4"/>
                <c:pt idx="0">
                  <c:v>% Nivel 1</c:v>
                </c:pt>
                <c:pt idx="1">
                  <c:v>% Nivel 2</c:v>
                </c:pt>
                <c:pt idx="2">
                  <c:v>% Nivel 3</c:v>
                </c:pt>
                <c:pt idx="3">
                  <c:v>% Nivel 4</c:v>
                </c:pt>
              </c:strCache>
            </c:strRef>
          </c:cat>
          <c:val>
            <c:numRef>
              <c:f>'%ContAnch'!$K$26:$K$29</c:f>
              <c:numCache>
                <c:formatCode>0.00</c:formatCode>
                <c:ptCount val="4"/>
                <c:pt idx="0">
                  <c:v>5.1282051282051286</c:v>
                </c:pt>
                <c:pt idx="1">
                  <c:v>23.07692307692297</c:v>
                </c:pt>
                <c:pt idx="2">
                  <c:v>41.025641025640994</c:v>
                </c:pt>
                <c:pt idx="3">
                  <c:v>30.76923076923077</c:v>
                </c:pt>
              </c:numCache>
            </c:numRef>
          </c:val>
        </c:ser>
        <c:dLbls>
          <c:showVal val="1"/>
        </c:dLbls>
        <c:firstSliceAng val="0"/>
      </c:pieChart>
    </c:plotArea>
    <c:legend>
      <c:legendPos val="r"/>
    </c:legend>
    <c:plotVisOnly val="1"/>
  </c:chart>
  <c:spPr>
    <a:ln>
      <a:solidFill>
        <a:schemeClr val="tx1">
          <a:lumMod val="50000"/>
          <a:lumOff val="50000"/>
        </a:schemeClr>
      </a:solidFill>
    </a:ln>
  </c:sp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8"/>
  <c:chart>
    <c:autoTitleDeleted val="1"/>
    <c:plotArea>
      <c:layout/>
      <c:lineChart>
        <c:grouping val="standard"/>
        <c:ser>
          <c:idx val="1"/>
          <c:order val="0"/>
          <c:tx>
            <c:strRef>
              <c:f>PControl!$O$47</c:f>
              <c:strCache>
                <c:ptCount val="1"/>
                <c:pt idx="0">
                  <c:v>Coef. Multiplicación</c:v>
                </c:pt>
              </c:strCache>
            </c:strRef>
          </c:tx>
          <c:spPr>
            <a:ln w="38100">
              <a:solidFill>
                <a:srgbClr val="A850A0"/>
              </a:solidFill>
            </a:ln>
          </c:spPr>
          <c:marker>
            <c:symbol val="diamond"/>
            <c:size val="9"/>
            <c:spPr>
              <a:ln w="38100">
                <a:solidFill>
                  <a:srgbClr val="A850A0"/>
                </a:solidFill>
              </a:ln>
            </c:spPr>
          </c:marker>
          <c:dLbls>
            <c:dLblPos val="t"/>
            <c:showVal val="1"/>
          </c:dLbls>
          <c:val>
            <c:numRef>
              <c:f>PControl!$O$48:$O$59</c:f>
              <c:numCache>
                <c:formatCode>0.0</c:formatCode>
                <c:ptCount val="12"/>
                <c:pt idx="0">
                  <c:v>1.1700000000000021</c:v>
                </c:pt>
                <c:pt idx="1">
                  <c:v>1.0900000000000001</c:v>
                </c:pt>
                <c:pt idx="2">
                  <c:v>1.33</c:v>
                </c:pt>
                <c:pt idx="3">
                  <c:v>1.0900000000000001</c:v>
                </c:pt>
                <c:pt idx="4">
                  <c:v>2.17</c:v>
                </c:pt>
                <c:pt idx="5">
                  <c:v>1.1700000000000021</c:v>
                </c:pt>
                <c:pt idx="6">
                  <c:v>2</c:v>
                </c:pt>
                <c:pt idx="7">
                  <c:v>1.1700000000000021</c:v>
                </c:pt>
                <c:pt idx="8" formatCode="General">
                  <c:v>1.5</c:v>
                </c:pt>
                <c:pt idx="9">
                  <c:v>1.0900000000000001</c:v>
                </c:pt>
                <c:pt idx="10">
                  <c:v>1.33</c:v>
                </c:pt>
                <c:pt idx="11">
                  <c:v>1.0900000000000001</c:v>
                </c:pt>
              </c:numCache>
            </c:numRef>
          </c:val>
        </c:ser>
        <c:marker val="1"/>
        <c:axId val="78491008"/>
        <c:axId val="78505472"/>
      </c:lineChart>
      <c:catAx>
        <c:axId val="7849100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Tratamientos</a:t>
                </a:r>
              </a:p>
            </c:rich>
          </c:tx>
        </c:title>
        <c:tickLblPos val="nextTo"/>
        <c:crossAx val="78505472"/>
        <c:crosses val="autoZero"/>
        <c:auto val="1"/>
        <c:lblAlgn val="ctr"/>
        <c:lblOffset val="100"/>
      </c:catAx>
      <c:valAx>
        <c:axId val="78505472"/>
        <c:scaling>
          <c:orientation val="minMax"/>
          <c:max val="3"/>
          <c:min val="1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Coeficiente de Multiplicación</a:t>
                </a:r>
              </a:p>
            </c:rich>
          </c:tx>
        </c:title>
        <c:numFmt formatCode="0.0" sourceLinked="1"/>
        <c:tickLblPos val="nextTo"/>
        <c:crossAx val="78491008"/>
        <c:crosses val="autoZero"/>
        <c:crossBetween val="between"/>
        <c:majorUnit val="0.5"/>
        <c:minorUnit val="0.1"/>
      </c:valAx>
    </c:plotArea>
    <c:plotVisOnly val="1"/>
  </c:chart>
  <c:spPr>
    <a:ln>
      <a:solidFill>
        <a:schemeClr val="tx1">
          <a:lumMod val="50000"/>
          <a:lumOff val="50000"/>
        </a:schemeClr>
      </a:solidFill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'Seg Nodales'!$E$3</c:f>
              <c:strCache>
                <c:ptCount val="1"/>
                <c:pt idx="0">
                  <c:v>Contaminados</c:v>
                </c:pt>
              </c:strCache>
            </c:strRef>
          </c:tx>
          <c:spPr>
            <a:solidFill>
              <a:srgbClr val="CC00FF"/>
            </a:solidFill>
          </c:spPr>
          <c:cat>
            <c:strRef>
              <c:f>'Seg Nodales'!$D$4:$D$9</c:f>
              <c:strCache>
                <c:ptCount val="6"/>
                <c:pt idx="0">
                  <c:v>0.7%-8min</c:v>
                </c:pt>
                <c:pt idx="1">
                  <c:v>0.7%-10min</c:v>
                </c:pt>
                <c:pt idx="2">
                  <c:v>0.8%-8min</c:v>
                </c:pt>
                <c:pt idx="3">
                  <c:v>0.8%-10min</c:v>
                </c:pt>
                <c:pt idx="4">
                  <c:v>0.9%-8min</c:v>
                </c:pt>
                <c:pt idx="5">
                  <c:v>0.9%-10min</c:v>
                </c:pt>
              </c:strCache>
            </c:strRef>
          </c:cat>
          <c:val>
            <c:numRef>
              <c:f>'Seg Nodales'!$E$4:$E$9</c:f>
              <c:numCache>
                <c:formatCode>0</c:formatCode>
                <c:ptCount val="6"/>
                <c:pt idx="0">
                  <c:v>0</c:v>
                </c:pt>
                <c:pt idx="1">
                  <c:v>25</c:v>
                </c:pt>
                <c:pt idx="2">
                  <c:v>0</c:v>
                </c:pt>
                <c:pt idx="3">
                  <c:v>50</c:v>
                </c:pt>
                <c:pt idx="4">
                  <c:v>25</c:v>
                </c:pt>
                <c:pt idx="5">
                  <c:v>16.666666666666668</c:v>
                </c:pt>
              </c:numCache>
            </c:numRef>
          </c:val>
        </c:ser>
        <c:ser>
          <c:idx val="1"/>
          <c:order val="1"/>
          <c:tx>
            <c:strRef>
              <c:f>'Seg Nodales'!$F$3</c:f>
              <c:strCache>
                <c:ptCount val="1"/>
                <c:pt idx="0">
                  <c:v>Oxidados</c:v>
                </c:pt>
              </c:strCache>
            </c:strRef>
          </c:tx>
          <c:spPr>
            <a:solidFill>
              <a:srgbClr val="99CCFF"/>
            </a:solidFill>
          </c:spPr>
          <c:cat>
            <c:strRef>
              <c:f>'Seg Nodales'!$D$4:$D$9</c:f>
              <c:strCache>
                <c:ptCount val="6"/>
                <c:pt idx="0">
                  <c:v>0.7%-8min</c:v>
                </c:pt>
                <c:pt idx="1">
                  <c:v>0.7%-10min</c:v>
                </c:pt>
                <c:pt idx="2">
                  <c:v>0.8%-8min</c:v>
                </c:pt>
                <c:pt idx="3">
                  <c:v>0.8%-10min</c:v>
                </c:pt>
                <c:pt idx="4">
                  <c:v>0.9%-8min</c:v>
                </c:pt>
                <c:pt idx="5">
                  <c:v>0.9%-10min</c:v>
                </c:pt>
              </c:strCache>
            </c:strRef>
          </c:cat>
          <c:val>
            <c:numRef>
              <c:f>'Seg Nodales'!$F$4:$F$9</c:f>
              <c:numCache>
                <c:formatCode>0</c:formatCode>
                <c:ptCount val="6"/>
                <c:pt idx="0">
                  <c:v>25</c:v>
                </c:pt>
                <c:pt idx="1">
                  <c:v>41.666666666665975</c:v>
                </c:pt>
                <c:pt idx="2">
                  <c:v>8.3333333333333357</c:v>
                </c:pt>
                <c:pt idx="3">
                  <c:v>41.666666666665975</c:v>
                </c:pt>
                <c:pt idx="4">
                  <c:v>33.333333333333336</c:v>
                </c:pt>
                <c:pt idx="5">
                  <c:v>8.3333333333333357</c:v>
                </c:pt>
              </c:numCache>
            </c:numRef>
          </c:val>
        </c:ser>
        <c:ser>
          <c:idx val="2"/>
          <c:order val="2"/>
          <c:tx>
            <c:strRef>
              <c:f>'Seg Nodales'!$G$3</c:f>
              <c:strCache>
                <c:ptCount val="1"/>
                <c:pt idx="0">
                  <c:v>Muertos</c:v>
                </c:pt>
              </c:strCache>
            </c:strRef>
          </c:tx>
          <c:spPr>
            <a:solidFill>
              <a:srgbClr val="FF99CC"/>
            </a:solidFill>
          </c:spPr>
          <c:dLbls>
            <c:dLbl>
              <c:idx val="0"/>
              <c:layout>
                <c:manualLayout>
                  <c:x val="1.1111111111111125E-2"/>
                  <c:y val="-9.2592592592597722E-3"/>
                </c:manualLayout>
              </c:layout>
              <c:showVal val="1"/>
            </c:dLbl>
            <c:dLbl>
              <c:idx val="1"/>
              <c:layout>
                <c:manualLayout>
                  <c:x val="2.5000000000000001E-2"/>
                  <c:y val="0"/>
                </c:manualLayout>
              </c:layout>
              <c:showVal val="1"/>
            </c:dLbl>
            <c:showVal val="1"/>
          </c:dLbls>
          <c:cat>
            <c:strRef>
              <c:f>'Seg Nodales'!$D$4:$D$9</c:f>
              <c:strCache>
                <c:ptCount val="6"/>
                <c:pt idx="0">
                  <c:v>0.7%-8min</c:v>
                </c:pt>
                <c:pt idx="1">
                  <c:v>0.7%-10min</c:v>
                </c:pt>
                <c:pt idx="2">
                  <c:v>0.8%-8min</c:v>
                </c:pt>
                <c:pt idx="3">
                  <c:v>0.8%-10min</c:v>
                </c:pt>
                <c:pt idx="4">
                  <c:v>0.9%-8min</c:v>
                </c:pt>
                <c:pt idx="5">
                  <c:v>0.9%-10min</c:v>
                </c:pt>
              </c:strCache>
            </c:strRef>
          </c:cat>
          <c:val>
            <c:numRef>
              <c:f>'Seg Nodales'!$G$4:$G$9</c:f>
              <c:numCache>
                <c:formatCode>0</c:formatCode>
                <c:ptCount val="6"/>
                <c:pt idx="0">
                  <c:v>16.666666666666668</c:v>
                </c:pt>
                <c:pt idx="1">
                  <c:v>41.666666666665975</c:v>
                </c:pt>
                <c:pt idx="2">
                  <c:v>8.3333333333333357</c:v>
                </c:pt>
                <c:pt idx="3">
                  <c:v>50</c:v>
                </c:pt>
                <c:pt idx="4">
                  <c:v>41.666666666665975</c:v>
                </c:pt>
                <c:pt idx="5">
                  <c:v>25</c:v>
                </c:pt>
              </c:numCache>
            </c:numRef>
          </c:val>
        </c:ser>
        <c:dLbls>
          <c:showVal val="1"/>
        </c:dLbls>
        <c:shape val="cylinder"/>
        <c:axId val="65605632"/>
        <c:axId val="65607552"/>
        <c:axId val="0"/>
      </c:bar3DChart>
      <c:catAx>
        <c:axId val="6560563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Tratamientos de desinfección</a:t>
                </a:r>
              </a:p>
            </c:rich>
          </c:tx>
        </c:title>
        <c:numFmt formatCode="General" sourceLinked="1"/>
        <c:tickLblPos val="nextTo"/>
        <c:crossAx val="65607552"/>
        <c:crosses val="autoZero"/>
        <c:auto val="1"/>
        <c:lblAlgn val="ctr"/>
        <c:lblOffset val="100"/>
      </c:catAx>
      <c:valAx>
        <c:axId val="65607552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 Explantes</a:t>
                </a:r>
              </a:p>
            </c:rich>
          </c:tx>
        </c:title>
        <c:numFmt formatCode="0" sourceLinked="1"/>
        <c:tickLblPos val="nextTo"/>
        <c:crossAx val="65605632"/>
        <c:crosses val="autoZero"/>
        <c:crossBetween val="between"/>
      </c:valAx>
    </c:plotArea>
    <c:legend>
      <c:legendPos val="r"/>
    </c:legend>
    <c:plotVisOnly val="1"/>
  </c:chart>
  <c:spPr>
    <a:ln>
      <a:solidFill>
        <a:schemeClr val="tx1">
          <a:lumMod val="50000"/>
          <a:lumOff val="50000"/>
        </a:schemeClr>
      </a:solidFill>
    </a:ln>
  </c:sp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'Trat Conting'!$H$8</c:f>
              <c:strCache>
                <c:ptCount val="1"/>
                <c:pt idx="0">
                  <c:v>% Ausencia</c:v>
                </c:pt>
              </c:strCache>
            </c:strRef>
          </c:tx>
          <c:spPr>
            <a:solidFill>
              <a:srgbClr val="42A5C2"/>
            </a:solidFill>
          </c:spPr>
          <c:cat>
            <c:numRef>
              <c:f>'Trat Conting'!$G$9:$G$13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'Trat Conting'!$H$9:$H$13</c:f>
              <c:numCache>
                <c:formatCode>0.0</c:formatCode>
                <c:ptCount val="5"/>
                <c:pt idx="0">
                  <c:v>44.444444444442013</c:v>
                </c:pt>
                <c:pt idx="1">
                  <c:v>44.444444444442013</c:v>
                </c:pt>
                <c:pt idx="2" formatCode="0">
                  <c:v>0</c:v>
                </c:pt>
                <c:pt idx="3" formatCode="0">
                  <c:v>0</c:v>
                </c:pt>
                <c:pt idx="4" formatCode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'Trat Conting'!$I$8</c:f>
              <c:strCache>
                <c:ptCount val="1"/>
                <c:pt idx="0">
                  <c:v>% Presencia</c:v>
                </c:pt>
              </c:strCache>
            </c:strRef>
          </c:tx>
          <c:spPr>
            <a:solidFill>
              <a:srgbClr val="CDFA21"/>
            </a:solidFill>
          </c:spPr>
          <c:cat>
            <c:numRef>
              <c:f>'Trat Conting'!$G$9:$G$13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'Trat Conting'!$I$9:$I$13</c:f>
              <c:numCache>
                <c:formatCode>0.0</c:formatCode>
                <c:ptCount val="5"/>
                <c:pt idx="0">
                  <c:v>55.555555555555557</c:v>
                </c:pt>
                <c:pt idx="1">
                  <c:v>55.555555555555557</c:v>
                </c:pt>
                <c:pt idx="2" formatCode="General">
                  <c:v>100</c:v>
                </c:pt>
                <c:pt idx="3" formatCode="General">
                  <c:v>100</c:v>
                </c:pt>
                <c:pt idx="4" formatCode="General">
                  <c:v>100</c:v>
                </c:pt>
              </c:numCache>
            </c:numRef>
          </c:val>
        </c:ser>
        <c:dLbls>
          <c:showVal val="1"/>
        </c:dLbls>
        <c:shape val="cylinder"/>
        <c:axId val="78685312"/>
        <c:axId val="78687232"/>
        <c:axId val="0"/>
      </c:bar3DChart>
      <c:catAx>
        <c:axId val="7868531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Tratamientos</a:t>
                </a:r>
              </a:p>
            </c:rich>
          </c:tx>
        </c:title>
        <c:numFmt formatCode="General" sourceLinked="1"/>
        <c:tickLblPos val="nextTo"/>
        <c:crossAx val="78687232"/>
        <c:crosses val="autoZero"/>
        <c:auto val="1"/>
        <c:lblAlgn val="ctr"/>
        <c:lblOffset val="100"/>
      </c:catAx>
      <c:valAx>
        <c:axId val="78687232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Porcentaje</a:t>
                </a:r>
              </a:p>
            </c:rich>
          </c:tx>
        </c:title>
        <c:numFmt formatCode="0.0" sourceLinked="1"/>
        <c:tickLblPos val="nextTo"/>
        <c:crossAx val="78685312"/>
        <c:crosses val="autoZero"/>
        <c:crossBetween val="between"/>
      </c:valAx>
    </c:plotArea>
    <c:legend>
      <c:legendPos val="r"/>
    </c:legend>
    <c:plotVisOnly val="1"/>
  </c:chart>
  <c:spPr>
    <a:ln>
      <a:solidFill>
        <a:schemeClr val="tx1">
          <a:lumMod val="50000"/>
          <a:lumOff val="50000"/>
        </a:schemeClr>
      </a:solidFill>
    </a:ln>
  </c:sp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6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3930780825345832"/>
          <c:y val="5.5031076505771374E-2"/>
          <c:w val="0.69773312982614311"/>
          <c:h val="0.73551815316765656"/>
        </c:manualLayout>
      </c:layout>
      <c:bar3DChart>
        <c:barDir val="col"/>
        <c:grouping val="clustered"/>
        <c:ser>
          <c:idx val="0"/>
          <c:order val="0"/>
          <c:tx>
            <c:strRef>
              <c:f>Sheet1!$E$1</c:f>
              <c:strCache>
                <c:ptCount val="1"/>
                <c:pt idx="0">
                  <c:v>Num Plántulas</c:v>
                </c:pt>
              </c:strCache>
            </c:strRef>
          </c:tx>
          <c:spPr>
            <a:solidFill>
              <a:srgbClr val="CC4CF5"/>
            </a:solidFill>
          </c:spPr>
          <c:val>
            <c:numRef>
              <c:f>Sheet1!$G$2:$G$6</c:f>
              <c:numCache>
                <c:formatCode>General</c:formatCode>
                <c:ptCount val="5"/>
                <c:pt idx="0">
                  <c:v>15</c:v>
                </c:pt>
                <c:pt idx="1">
                  <c:v>16</c:v>
                </c:pt>
                <c:pt idx="2">
                  <c:v>48</c:v>
                </c:pt>
                <c:pt idx="3">
                  <c:v>64</c:v>
                </c:pt>
                <c:pt idx="4">
                  <c:v>31</c:v>
                </c:pt>
              </c:numCache>
            </c:numRef>
          </c:val>
        </c:ser>
        <c:dLbls>
          <c:showVal val="1"/>
        </c:dLbls>
        <c:shape val="cylinder"/>
        <c:axId val="78768384"/>
        <c:axId val="78778752"/>
        <c:axId val="0"/>
      </c:bar3DChart>
      <c:catAx>
        <c:axId val="7876838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Tratamientos</a:t>
                </a:r>
              </a:p>
            </c:rich>
          </c:tx>
        </c:title>
        <c:tickLblPos val="nextTo"/>
        <c:crossAx val="78778752"/>
        <c:crosses val="autoZero"/>
        <c:auto val="1"/>
        <c:lblAlgn val="ctr"/>
        <c:lblOffset val="100"/>
      </c:catAx>
      <c:valAx>
        <c:axId val="78778752"/>
        <c:scaling>
          <c:orientation val="minMax"/>
          <c:max val="8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Num. Plántulas</a:t>
                </a:r>
              </a:p>
            </c:rich>
          </c:tx>
        </c:title>
        <c:numFmt formatCode="General" sourceLinked="1"/>
        <c:tickLblPos val="nextTo"/>
        <c:crossAx val="78768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773070485754507"/>
          <c:y val="0.35109562977490288"/>
          <c:w val="0.1631930179923162"/>
          <c:h val="0.16397974416766894"/>
        </c:manualLayout>
      </c:layout>
    </c:legend>
    <c:plotVisOnly val="1"/>
  </c:chart>
  <c:spPr>
    <a:ln>
      <a:solidFill>
        <a:schemeClr val="tx1">
          <a:lumMod val="50000"/>
          <a:lumOff val="50000"/>
        </a:schemeClr>
      </a:solidFill>
    </a:ln>
  </c:sp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6"/>
  <c:chart>
    <c:title>
      <c:tx>
        <c:rich>
          <a:bodyPr/>
          <a:lstStyle/>
          <a:p>
            <a:pPr>
              <a:defRPr sz="1000"/>
            </a:pPr>
            <a:r>
              <a:rPr lang="en-US" sz="1000" dirty="0"/>
              <a:t>% </a:t>
            </a:r>
            <a:r>
              <a:rPr lang="en-US" sz="1000" dirty="0" smtClean="0"/>
              <a:t>Total de </a:t>
            </a:r>
            <a:r>
              <a:rPr lang="en-US" sz="1000" dirty="0" err="1" smtClean="0"/>
              <a:t>Longitud</a:t>
            </a:r>
            <a:r>
              <a:rPr lang="en-US" sz="1000" dirty="0" smtClean="0"/>
              <a:t> </a:t>
            </a:r>
            <a:r>
              <a:rPr lang="en-US" sz="1000" dirty="0"/>
              <a:t>de </a:t>
            </a:r>
            <a:r>
              <a:rPr lang="en-US" sz="1000" dirty="0" err="1"/>
              <a:t>plántulas</a:t>
            </a:r>
            <a:endParaRPr lang="en-US" sz="1000" dirty="0"/>
          </a:p>
        </c:rich>
      </c:tx>
      <c:layout>
        <c:manualLayout>
          <c:xMode val="edge"/>
          <c:yMode val="edge"/>
          <c:x val="0.60253813548355362"/>
          <c:y val="2.7777777777778123E-2"/>
        </c:manualLayout>
      </c:layout>
      <c:overlay val="1"/>
    </c:title>
    <c:plotArea>
      <c:layout>
        <c:manualLayout>
          <c:layoutTarget val="inner"/>
          <c:xMode val="edge"/>
          <c:yMode val="edge"/>
          <c:x val="7.2682177340193832E-2"/>
          <c:y val="4.9586776859504592E-2"/>
          <c:w val="0.57484297530551665"/>
          <c:h val="0.91689854883842004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rgbClr val="4BC6C9"/>
              </a:solidFill>
            </c:spPr>
          </c:dPt>
          <c:dPt>
            <c:idx val="1"/>
            <c:spPr>
              <a:solidFill>
                <a:srgbClr val="F676D1"/>
              </a:solidFill>
            </c:spPr>
          </c:dPt>
          <c:dPt>
            <c:idx val="2"/>
            <c:spPr>
              <a:solidFill>
                <a:srgbClr val="B0E43C"/>
              </a:solidFill>
            </c:spPr>
          </c:dPt>
          <c:dPt>
            <c:idx val="3"/>
            <c:spPr>
              <a:solidFill>
                <a:srgbClr val="FFC000"/>
              </a:solidFill>
            </c:spPr>
          </c:dPt>
          <c:dLbls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en-US"/>
              </a:p>
            </c:txPr>
            <c:dLblPos val="inEnd"/>
            <c:showVal val="1"/>
            <c:showLeaderLines val="1"/>
          </c:dLbls>
          <c:cat>
            <c:strRef>
              <c:f>'Cont Long'!$J$18:$J$21</c:f>
              <c:strCache>
                <c:ptCount val="4"/>
                <c:pt idx="0">
                  <c:v>% Nivel 1</c:v>
                </c:pt>
                <c:pt idx="1">
                  <c:v>% Nivel 2</c:v>
                </c:pt>
                <c:pt idx="2">
                  <c:v>% Nivel 3</c:v>
                </c:pt>
                <c:pt idx="3">
                  <c:v>% Nivel 4</c:v>
                </c:pt>
              </c:strCache>
            </c:strRef>
          </c:cat>
          <c:val>
            <c:numRef>
              <c:f>'Cont Long'!$K$18:$K$21</c:f>
              <c:numCache>
                <c:formatCode>0.0</c:formatCode>
                <c:ptCount val="4"/>
                <c:pt idx="0">
                  <c:v>31.007751937984494</c:v>
                </c:pt>
                <c:pt idx="1">
                  <c:v>41.085271317829459</c:v>
                </c:pt>
                <c:pt idx="2">
                  <c:v>23.255813953488371</c:v>
                </c:pt>
                <c:pt idx="3">
                  <c:v>4.6511627906976933</c:v>
                </c:pt>
              </c:numCache>
            </c:numRef>
          </c:val>
        </c:ser>
        <c:dLbls>
          <c:showVal val="1"/>
        </c:dLbls>
        <c:firstSliceAng val="0"/>
      </c:pieChart>
    </c:plotArea>
    <c:legend>
      <c:legendPos val="b"/>
      <c:layout>
        <c:manualLayout>
          <c:xMode val="edge"/>
          <c:yMode val="edge"/>
          <c:x val="0.72513681608616165"/>
          <c:y val="0.31083794277781551"/>
          <c:w val="0.19912142871324987"/>
          <c:h val="0.36960282857205001"/>
        </c:manualLayout>
      </c:layout>
    </c:legend>
    <c:plotVisOnly val="1"/>
  </c:chart>
  <c:spPr>
    <a:ln>
      <a:solidFill>
        <a:schemeClr val="tx1">
          <a:lumMod val="50000"/>
          <a:lumOff val="50000"/>
        </a:schemeClr>
      </a:solidFill>
    </a:ln>
  </c:sp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6"/>
  <c:chart>
    <c:title>
      <c:tx>
        <c:rich>
          <a:bodyPr/>
          <a:lstStyle/>
          <a:p>
            <a:pPr>
              <a:defRPr sz="1200"/>
            </a:pPr>
            <a:r>
              <a:rPr lang="en-US" sz="1200" dirty="0"/>
              <a:t>% </a:t>
            </a:r>
            <a:r>
              <a:rPr lang="en-US" sz="1200" dirty="0" smtClean="0"/>
              <a:t>Total </a:t>
            </a:r>
            <a:r>
              <a:rPr lang="en-US" sz="1200" dirty="0" err="1" smtClean="0"/>
              <a:t>Ancho</a:t>
            </a:r>
            <a:r>
              <a:rPr lang="en-US" sz="1200" dirty="0" smtClean="0"/>
              <a:t> </a:t>
            </a:r>
            <a:r>
              <a:rPr lang="en-US" sz="1200" dirty="0"/>
              <a:t>de </a:t>
            </a:r>
            <a:r>
              <a:rPr lang="en-US" sz="1200" dirty="0" err="1"/>
              <a:t>las</a:t>
            </a:r>
            <a:r>
              <a:rPr lang="en-US" sz="1200" dirty="0"/>
              <a:t> </a:t>
            </a:r>
            <a:r>
              <a:rPr lang="en-US" sz="1200" dirty="0" err="1"/>
              <a:t>hojas</a:t>
            </a:r>
            <a:endParaRPr lang="en-US" sz="1200" dirty="0"/>
          </a:p>
        </c:rich>
      </c:tx>
      <c:layout>
        <c:manualLayout>
          <c:xMode val="edge"/>
          <c:yMode val="edge"/>
          <c:x val="0.62938888888889211"/>
          <c:y val="2.7777777777778109E-2"/>
        </c:manualLayout>
      </c:layout>
      <c:overlay val="1"/>
    </c:title>
    <c:plotArea>
      <c:layout>
        <c:manualLayout>
          <c:layoutTarget val="inner"/>
          <c:xMode val="edge"/>
          <c:yMode val="edge"/>
          <c:x val="5.2916155929057712E-2"/>
          <c:y val="6.5843621399177002E-2"/>
          <c:w val="0.60217092916155934"/>
          <c:h val="0.93415637860082301"/>
        </c:manualLayout>
      </c:layout>
      <c:pieChart>
        <c:varyColors val="1"/>
        <c:ser>
          <c:idx val="0"/>
          <c:order val="0"/>
          <c:dPt>
            <c:idx val="0"/>
            <c:spPr>
              <a:solidFill>
                <a:srgbClr val="FFC000"/>
              </a:solidFill>
            </c:spPr>
          </c:dPt>
          <c:dPt>
            <c:idx val="1"/>
            <c:spPr>
              <a:solidFill>
                <a:srgbClr val="B0E43C"/>
              </a:solidFill>
            </c:spPr>
          </c:dPt>
          <c:dPt>
            <c:idx val="2"/>
            <c:spPr>
              <a:solidFill>
                <a:srgbClr val="00B0F0"/>
              </a:solidFill>
            </c:spPr>
          </c:dPt>
          <c:dPt>
            <c:idx val="3"/>
            <c:spPr>
              <a:solidFill>
                <a:srgbClr val="F676D1"/>
              </a:solidFill>
            </c:spPr>
          </c:dPt>
          <c:dLbls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dLblPos val="inEnd"/>
            <c:showVal val="1"/>
            <c:showLeaderLines val="1"/>
          </c:dLbls>
          <c:cat>
            <c:strRef>
              <c:f>'Cont Ancho'!$G$19:$G$22</c:f>
              <c:strCache>
                <c:ptCount val="4"/>
                <c:pt idx="0">
                  <c:v>% Nivel 1</c:v>
                </c:pt>
                <c:pt idx="1">
                  <c:v>% Nivel 2</c:v>
                </c:pt>
                <c:pt idx="2">
                  <c:v>% Nivel 3</c:v>
                </c:pt>
                <c:pt idx="3">
                  <c:v>% Nivel 4</c:v>
                </c:pt>
              </c:strCache>
            </c:strRef>
          </c:cat>
          <c:val>
            <c:numRef>
              <c:f>'Cont Ancho'!$H$19:$H$22</c:f>
              <c:numCache>
                <c:formatCode>0.0</c:formatCode>
                <c:ptCount val="4"/>
                <c:pt idx="0">
                  <c:v>25.581395348837187</c:v>
                </c:pt>
                <c:pt idx="1">
                  <c:v>45.736434108527163</c:v>
                </c:pt>
                <c:pt idx="2">
                  <c:v>22.480620155038729</c:v>
                </c:pt>
                <c:pt idx="3">
                  <c:v>6.2015503875968996</c:v>
                </c:pt>
              </c:numCache>
            </c:numRef>
          </c:val>
        </c:ser>
        <c:dLbls>
          <c:showVal val="1"/>
        </c:dLbls>
        <c:firstSliceAng val="0"/>
      </c:pieChart>
    </c:plotArea>
    <c:legend>
      <c:legendPos val="b"/>
      <c:layout>
        <c:manualLayout>
          <c:xMode val="edge"/>
          <c:yMode val="edge"/>
          <c:x val="0.73984916793052902"/>
          <c:y val="0.3246479375263277"/>
          <c:w val="0.2309434275860652"/>
          <c:h val="0.41746454532689797"/>
        </c:manualLayout>
      </c:layout>
    </c:legend>
    <c:plotVisOnly val="1"/>
  </c:chart>
  <c:spPr>
    <a:ln>
      <a:solidFill>
        <a:schemeClr val="tx1">
          <a:lumMod val="50000"/>
          <a:lumOff val="50000"/>
        </a:schemeClr>
      </a:solidFill>
    </a:ln>
  </c:sp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7"/>
  <c:chart>
    <c:autoTitleDeleted val="1"/>
    <c:plotArea>
      <c:layout/>
      <c:lineChart>
        <c:grouping val="standard"/>
        <c:ser>
          <c:idx val="1"/>
          <c:order val="0"/>
          <c:tx>
            <c:strRef>
              <c:f>Sheet3!$N$15</c:f>
              <c:strCache>
                <c:ptCount val="1"/>
                <c:pt idx="0">
                  <c:v>Medias</c:v>
                </c:pt>
              </c:strCache>
            </c:strRef>
          </c:tx>
          <c:spPr>
            <a:ln w="76200">
              <a:solidFill>
                <a:srgbClr val="C4D754"/>
              </a:solidFill>
            </a:ln>
          </c:spPr>
          <c:marker>
            <c:symbol val="diamond"/>
            <c:size val="15"/>
            <c:spPr>
              <a:ln w="76200">
                <a:solidFill>
                  <a:srgbClr val="C4D754"/>
                </a:solidFill>
              </a:ln>
            </c:spPr>
          </c:marker>
          <c:dLbls>
            <c:dLblPos val="t"/>
            <c:showVal val="1"/>
          </c:dLbls>
          <c:val>
            <c:numRef>
              <c:f>Sheet3!$N$16:$N$20</c:f>
              <c:numCache>
                <c:formatCode>General</c:formatCode>
                <c:ptCount val="5"/>
                <c:pt idx="0">
                  <c:v>1.6300000000000001</c:v>
                </c:pt>
                <c:pt idx="1">
                  <c:v>1.8</c:v>
                </c:pt>
                <c:pt idx="2">
                  <c:v>5.3</c:v>
                </c:pt>
                <c:pt idx="3">
                  <c:v>7.13</c:v>
                </c:pt>
                <c:pt idx="4">
                  <c:v>3.4299999999999997</c:v>
                </c:pt>
              </c:numCache>
            </c:numRef>
          </c:val>
        </c:ser>
        <c:dLbls>
          <c:showVal val="1"/>
        </c:dLbls>
        <c:marker val="1"/>
        <c:axId val="79164928"/>
        <c:axId val="79166848"/>
      </c:lineChart>
      <c:catAx>
        <c:axId val="7916492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Tratamientos</a:t>
                </a:r>
              </a:p>
            </c:rich>
          </c:tx>
        </c:title>
        <c:tickLblPos val="nextTo"/>
        <c:crossAx val="79166848"/>
        <c:crosses val="autoZero"/>
        <c:auto val="1"/>
        <c:lblAlgn val="ctr"/>
        <c:lblOffset val="100"/>
      </c:catAx>
      <c:valAx>
        <c:axId val="79166848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Coeficiente de Multiplicación</a:t>
                </a:r>
              </a:p>
            </c:rich>
          </c:tx>
        </c:title>
        <c:numFmt formatCode="General" sourceLinked="1"/>
        <c:tickLblPos val="nextTo"/>
        <c:crossAx val="79164928"/>
        <c:crosses val="autoZero"/>
        <c:crossBetween val="between"/>
      </c:valAx>
    </c:plotArea>
    <c:plotVisOnly val="1"/>
  </c:chart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lang="es-ES" sz="1600" noProof="0"/>
            </a:pPr>
            <a:r>
              <a:rPr lang="es-ES" sz="1600" noProof="0"/>
              <a:t>Indice de Multiplicación vs Longitud y Ancho</a:t>
            </a:r>
          </a:p>
          <a:p>
            <a:pPr>
              <a:defRPr lang="es-ES" sz="1600" noProof="0"/>
            </a:pPr>
            <a:r>
              <a:rPr lang="es-ES" sz="1600" noProof="0"/>
              <a:t>Plántulas</a:t>
            </a:r>
          </a:p>
        </c:rich>
      </c:tx>
    </c:title>
    <c:plotArea>
      <c:layout>
        <c:manualLayout>
          <c:layoutTarget val="inner"/>
          <c:xMode val="edge"/>
          <c:yMode val="edge"/>
          <c:x val="4.817059912571587E-2"/>
          <c:y val="0.196898163634248"/>
          <c:w val="0.72549770966670768"/>
          <c:h val="0.63178080146375448"/>
        </c:manualLayout>
      </c:layout>
      <c:barChart>
        <c:barDir val="col"/>
        <c:grouping val="clustered"/>
        <c:ser>
          <c:idx val="1"/>
          <c:order val="1"/>
          <c:tx>
            <c:strRef>
              <c:f>Sheet1Medios!$G$2</c:f>
              <c:strCache>
                <c:ptCount val="1"/>
                <c:pt idx="0">
                  <c:v>Indice de Multiplicacion</c:v>
                </c:pt>
              </c:strCache>
            </c:strRef>
          </c:tx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Val val="1"/>
          </c:dLbls>
          <c:cat>
            <c:numRef>
              <c:f>Sheet1Medios!$E$3:$E$7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3</c:v>
                </c:pt>
                <c:pt idx="3">
                  <c:v>5</c:v>
                </c:pt>
                <c:pt idx="4">
                  <c:v>4</c:v>
                </c:pt>
              </c:numCache>
            </c:numRef>
          </c:cat>
          <c:val>
            <c:numRef>
              <c:f>Sheet1Medios!$G$3:$G$7</c:f>
              <c:numCache>
                <c:formatCode>General</c:formatCode>
                <c:ptCount val="5"/>
                <c:pt idx="0">
                  <c:v>1.8</c:v>
                </c:pt>
                <c:pt idx="1">
                  <c:v>1.6300000000000001</c:v>
                </c:pt>
                <c:pt idx="2">
                  <c:v>5.3</c:v>
                </c:pt>
                <c:pt idx="3">
                  <c:v>3.4299999999999997</c:v>
                </c:pt>
                <c:pt idx="4">
                  <c:v>7.13</c:v>
                </c:pt>
              </c:numCache>
            </c:numRef>
          </c:val>
        </c:ser>
        <c:axId val="80371712"/>
        <c:axId val="80373632"/>
      </c:barChart>
      <c:lineChart>
        <c:grouping val="standard"/>
        <c:ser>
          <c:idx val="0"/>
          <c:order val="0"/>
          <c:tx>
            <c:strRef>
              <c:f>Sheet1Medios!$F$2</c:f>
              <c:strCache>
                <c:ptCount val="1"/>
                <c:pt idx="0">
                  <c:v>Prom. Long</c:v>
                </c:pt>
              </c:strCache>
            </c:strRef>
          </c:tx>
          <c:spPr>
            <a:ln w="50800"/>
          </c:spPr>
          <c:marker>
            <c:symbol val="diamond"/>
            <c:size val="10"/>
            <c:spPr>
              <a:ln w="50800"/>
            </c:spPr>
          </c:marker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Val val="1"/>
          </c:dLbls>
          <c:cat>
            <c:numRef>
              <c:f>Sheet1Medios!$E$3:$E$7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3</c:v>
                </c:pt>
                <c:pt idx="3">
                  <c:v>5</c:v>
                </c:pt>
                <c:pt idx="4">
                  <c:v>4</c:v>
                </c:pt>
              </c:numCache>
            </c:numRef>
          </c:cat>
          <c:val>
            <c:numRef>
              <c:f>Sheet1Medios!$F$3:$F$7</c:f>
              <c:numCache>
                <c:formatCode>General</c:formatCode>
                <c:ptCount val="5"/>
                <c:pt idx="0">
                  <c:v>3.52</c:v>
                </c:pt>
                <c:pt idx="1">
                  <c:v>3.75</c:v>
                </c:pt>
                <c:pt idx="2">
                  <c:v>5.54</c:v>
                </c:pt>
                <c:pt idx="3">
                  <c:v>5.78</c:v>
                </c:pt>
                <c:pt idx="4">
                  <c:v>6.73</c:v>
                </c:pt>
              </c:numCache>
            </c:numRef>
          </c:val>
        </c:ser>
        <c:ser>
          <c:idx val="2"/>
          <c:order val="2"/>
          <c:tx>
            <c:strRef>
              <c:f>Sheet1Medios!$H$2</c:f>
              <c:strCache>
                <c:ptCount val="1"/>
                <c:pt idx="0">
                  <c:v>Prom. Ancho</c:v>
                </c:pt>
              </c:strCache>
            </c:strRef>
          </c:tx>
          <c:spPr>
            <a:ln w="50800"/>
          </c:spPr>
          <c:marker>
            <c:spPr>
              <a:ln w="50800"/>
            </c:spPr>
          </c:marker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Val val="1"/>
          </c:dLbls>
          <c:cat>
            <c:numRef>
              <c:f>Sheet1Medios!$E$3:$E$7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3</c:v>
                </c:pt>
                <c:pt idx="3">
                  <c:v>5</c:v>
                </c:pt>
                <c:pt idx="4">
                  <c:v>4</c:v>
                </c:pt>
              </c:numCache>
            </c:numRef>
          </c:cat>
          <c:val>
            <c:numRef>
              <c:f>Sheet1Medios!$H$3:$H$7</c:f>
              <c:numCache>
                <c:formatCode>0.00</c:formatCode>
                <c:ptCount val="5"/>
                <c:pt idx="0">
                  <c:v>0.67000000000000304</c:v>
                </c:pt>
                <c:pt idx="1">
                  <c:v>0.70000000000000062</c:v>
                </c:pt>
                <c:pt idx="2">
                  <c:v>0.97179487179487711</c:v>
                </c:pt>
                <c:pt idx="3">
                  <c:v>0.83000000000000063</c:v>
                </c:pt>
                <c:pt idx="4">
                  <c:v>1.24</c:v>
                </c:pt>
              </c:numCache>
            </c:numRef>
          </c:val>
        </c:ser>
        <c:marker val="1"/>
        <c:axId val="80371712"/>
        <c:axId val="80373632"/>
      </c:lineChart>
      <c:catAx>
        <c:axId val="8037171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Tratamientos</a:t>
                </a:r>
              </a:p>
            </c:rich>
          </c:tx>
        </c:title>
        <c:numFmt formatCode="General" sourceLinked="1"/>
        <c:tickLblPos val="nextTo"/>
        <c:crossAx val="80373632"/>
        <c:crosses val="autoZero"/>
        <c:auto val="1"/>
        <c:lblAlgn val="ctr"/>
        <c:lblOffset val="100"/>
      </c:catAx>
      <c:valAx>
        <c:axId val="80373632"/>
        <c:scaling>
          <c:orientation val="minMax"/>
        </c:scaling>
        <c:axPos val="l"/>
        <c:numFmt formatCode="General" sourceLinked="1"/>
        <c:tickLblPos val="nextTo"/>
        <c:crossAx val="80371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9803490768164"/>
          <c:y val="0.42557642881994223"/>
          <c:w val="0.22633169120757637"/>
          <c:h val="0.30462487470840943"/>
        </c:manualLayout>
      </c:layout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</c:chart>
  <c:spPr>
    <a:ln>
      <a:solidFill>
        <a:schemeClr val="tx1">
          <a:lumMod val="50000"/>
          <a:lumOff val="50000"/>
        </a:schemeClr>
      </a:solidFill>
    </a:ln>
  </c:sp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0"/>
  <c:chart>
    <c:title>
      <c:tx>
        <c:rich>
          <a:bodyPr/>
          <a:lstStyle/>
          <a:p>
            <a:pPr>
              <a:defRPr lang="en-US"/>
            </a:pPr>
            <a:r>
              <a:rPr lang="en-US"/>
              <a:t>Indice Multiplicación</a:t>
            </a:r>
          </a:p>
        </c:rich>
      </c:tx>
    </c:title>
    <c:plotArea>
      <c:layout/>
      <c:scatterChart>
        <c:scatterStyle val="lineMarker"/>
        <c:ser>
          <c:idx val="0"/>
          <c:order val="0"/>
          <c:tx>
            <c:strRef>
              <c:f>Sheet1!$H$32</c:f>
              <c:strCache>
                <c:ptCount val="1"/>
                <c:pt idx="0">
                  <c:v>Indice Mult</c:v>
                </c:pt>
              </c:strCache>
            </c:strRef>
          </c:tx>
          <c:spPr>
            <a:ln w="4762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40253915135608043"/>
                  <c:y val="-2.8136847477398856E-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lang="en-US"/>
                  </a:pPr>
                  <a:endParaRPr lang="en-US"/>
                </a:p>
              </c:txPr>
            </c:trendlineLbl>
          </c:trendline>
          <c:xVal>
            <c:numRef>
              <c:f>Sheet1!$G$33:$G$38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</c:numCache>
            </c:numRef>
          </c:xVal>
          <c:yVal>
            <c:numRef>
              <c:f>Sheet1!$H$33:$H$38</c:f>
              <c:numCache>
                <c:formatCode>General</c:formatCode>
                <c:ptCount val="6"/>
                <c:pt idx="0">
                  <c:v>0.67000000000000903</c:v>
                </c:pt>
                <c:pt idx="1">
                  <c:v>0.88</c:v>
                </c:pt>
                <c:pt idx="2">
                  <c:v>1.07</c:v>
                </c:pt>
                <c:pt idx="3" formatCode="0.00">
                  <c:v>1.175</c:v>
                </c:pt>
                <c:pt idx="4" formatCode="0.00">
                  <c:v>1.3044</c:v>
                </c:pt>
              </c:numCache>
            </c:numRef>
          </c:yVal>
        </c:ser>
        <c:axId val="80340096"/>
        <c:axId val="80342016"/>
      </c:scatterChart>
      <c:valAx>
        <c:axId val="8034009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/>
                  <a:t>Indice de Multiplicación</a:t>
                </a:r>
              </a:p>
            </c:rich>
          </c:tx>
        </c:title>
        <c:numFmt formatCode="General" sourceLinked="1"/>
        <c:maj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80342016"/>
        <c:crosses val="autoZero"/>
        <c:crossBetween val="midCat"/>
        <c:majorUnit val="0.5"/>
      </c:valAx>
      <c:valAx>
        <c:axId val="80342016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/>
                  <a:t>[BAP]</a:t>
                </a:r>
              </a:p>
            </c:rich>
          </c:tx>
          <c:layout>
            <c:manualLayout>
              <c:xMode val="edge"/>
              <c:yMode val="edge"/>
              <c:x val="1.9444444444444445E-2"/>
              <c:y val="0.42209682123068604"/>
            </c:manualLayout>
          </c:layout>
        </c:title>
        <c:numFmt formatCode="General" sourceLinked="1"/>
        <c:maj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80340096"/>
        <c:crosses val="autoZero"/>
        <c:crossBetween val="midCat"/>
      </c:valAx>
    </c:plotArea>
    <c:legend>
      <c:legendPos val="r"/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spPr>
    <a:ln>
      <a:solidFill>
        <a:schemeClr val="tx1">
          <a:lumMod val="50000"/>
          <a:lumOff val="50000"/>
        </a:schemeClr>
      </a:solidFill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Yemas!$E$2</c:f>
              <c:strCache>
                <c:ptCount val="1"/>
                <c:pt idx="0">
                  <c:v>Contaminados</c:v>
                </c:pt>
              </c:strCache>
            </c:strRef>
          </c:tx>
          <c:spPr>
            <a:solidFill>
              <a:srgbClr val="CC00FF"/>
            </a:solidFill>
          </c:spPr>
          <c:dLbls>
            <c:dLbl>
              <c:idx val="0"/>
              <c:layout>
                <c:manualLayout>
                  <c:x val="-1.5625E-2"/>
                  <c:y val="0"/>
                </c:manualLayout>
              </c:layout>
              <c:showVal val="1"/>
            </c:dLbl>
            <c:showVal val="1"/>
          </c:dLbls>
          <c:cat>
            <c:strRef>
              <c:f>Yemas!$D$3:$D$8</c:f>
              <c:strCache>
                <c:ptCount val="6"/>
                <c:pt idx="0">
                  <c:v>0.7%-8min</c:v>
                </c:pt>
                <c:pt idx="1">
                  <c:v>0.7%-10min</c:v>
                </c:pt>
                <c:pt idx="2">
                  <c:v>0.8%-8min</c:v>
                </c:pt>
                <c:pt idx="3">
                  <c:v>0.8%-10min</c:v>
                </c:pt>
                <c:pt idx="4">
                  <c:v>0.9%-8min</c:v>
                </c:pt>
                <c:pt idx="5">
                  <c:v>0.9%-10min</c:v>
                </c:pt>
              </c:strCache>
            </c:strRef>
          </c:cat>
          <c:val>
            <c:numRef>
              <c:f>Yemas!$E$3:$E$8</c:f>
              <c:numCache>
                <c:formatCode>0</c:formatCode>
                <c:ptCount val="6"/>
                <c:pt idx="0">
                  <c:v>27.272727272725842</c:v>
                </c:pt>
                <c:pt idx="1">
                  <c:v>18.181818181819001</c:v>
                </c:pt>
                <c:pt idx="2">
                  <c:v>9.0909090909091006</c:v>
                </c:pt>
                <c:pt idx="3">
                  <c:v>18.181818181819001</c:v>
                </c:pt>
                <c:pt idx="4">
                  <c:v>27.272727272725842</c:v>
                </c:pt>
                <c:pt idx="5">
                  <c:v>18.181818181819001</c:v>
                </c:pt>
              </c:numCache>
            </c:numRef>
          </c:val>
        </c:ser>
        <c:ser>
          <c:idx val="1"/>
          <c:order val="1"/>
          <c:tx>
            <c:strRef>
              <c:f>Yemas!$F$2</c:f>
              <c:strCache>
                <c:ptCount val="1"/>
                <c:pt idx="0">
                  <c:v>Oxidados</c:v>
                </c:pt>
              </c:strCache>
            </c:strRef>
          </c:tx>
          <c:spPr>
            <a:solidFill>
              <a:srgbClr val="99CCFF"/>
            </a:solidFill>
          </c:spPr>
          <c:dLbls>
            <c:dLbl>
              <c:idx val="0"/>
              <c:layout>
                <c:manualLayout>
                  <c:x val="2.3871252015041475E-17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5.2083333333336253E-3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416666666666666E-2"/>
                  <c:y val="0"/>
                </c:manualLayout>
              </c:layout>
              <c:showVal val="1"/>
            </c:dLbl>
            <c:showVal val="1"/>
          </c:dLbls>
          <c:cat>
            <c:strRef>
              <c:f>Yemas!$D$3:$D$8</c:f>
              <c:strCache>
                <c:ptCount val="6"/>
                <c:pt idx="0">
                  <c:v>0.7%-8min</c:v>
                </c:pt>
                <c:pt idx="1">
                  <c:v>0.7%-10min</c:v>
                </c:pt>
                <c:pt idx="2">
                  <c:v>0.8%-8min</c:v>
                </c:pt>
                <c:pt idx="3">
                  <c:v>0.8%-10min</c:v>
                </c:pt>
                <c:pt idx="4">
                  <c:v>0.9%-8min</c:v>
                </c:pt>
                <c:pt idx="5">
                  <c:v>0.9%-10min</c:v>
                </c:pt>
              </c:strCache>
            </c:strRef>
          </c:cat>
          <c:val>
            <c:numRef>
              <c:f>Yemas!$F$3:$F$8</c:f>
              <c:numCache>
                <c:formatCode>0</c:formatCode>
                <c:ptCount val="6"/>
                <c:pt idx="0">
                  <c:v>27.272727272725842</c:v>
                </c:pt>
                <c:pt idx="1">
                  <c:v>9.0909090909091006</c:v>
                </c:pt>
                <c:pt idx="2">
                  <c:v>9.0909090909091006</c:v>
                </c:pt>
                <c:pt idx="3">
                  <c:v>0</c:v>
                </c:pt>
                <c:pt idx="4">
                  <c:v>18.181818181819001</c:v>
                </c:pt>
                <c:pt idx="5">
                  <c:v>9.0909090909091006</c:v>
                </c:pt>
              </c:numCache>
            </c:numRef>
          </c:val>
        </c:ser>
        <c:ser>
          <c:idx val="2"/>
          <c:order val="2"/>
          <c:tx>
            <c:strRef>
              <c:f>Yemas!$G$2</c:f>
              <c:strCache>
                <c:ptCount val="1"/>
                <c:pt idx="0">
                  <c:v>Muertos</c:v>
                </c:pt>
              </c:strCache>
            </c:strRef>
          </c:tx>
          <c:spPr>
            <a:solidFill>
              <a:srgbClr val="FF99CC"/>
            </a:solidFill>
          </c:spPr>
          <c:cat>
            <c:strRef>
              <c:f>Yemas!$D$3:$D$8</c:f>
              <c:strCache>
                <c:ptCount val="6"/>
                <c:pt idx="0">
                  <c:v>0.7%-8min</c:v>
                </c:pt>
                <c:pt idx="1">
                  <c:v>0.7%-10min</c:v>
                </c:pt>
                <c:pt idx="2">
                  <c:v>0.8%-8min</c:v>
                </c:pt>
                <c:pt idx="3">
                  <c:v>0.8%-10min</c:v>
                </c:pt>
                <c:pt idx="4">
                  <c:v>0.9%-8min</c:v>
                </c:pt>
                <c:pt idx="5">
                  <c:v>0.9%-10min</c:v>
                </c:pt>
              </c:strCache>
            </c:strRef>
          </c:cat>
          <c:val>
            <c:numRef>
              <c:f>Yemas!$G$3:$G$8</c:f>
              <c:numCache>
                <c:formatCode>0</c:formatCode>
                <c:ptCount val="6"/>
                <c:pt idx="0">
                  <c:v>36.363636363635997</c:v>
                </c:pt>
                <c:pt idx="1">
                  <c:v>27.272727272725842</c:v>
                </c:pt>
                <c:pt idx="2">
                  <c:v>27.272727272725842</c:v>
                </c:pt>
                <c:pt idx="3">
                  <c:v>18.181818181819001</c:v>
                </c:pt>
                <c:pt idx="4">
                  <c:v>36.363636363635997</c:v>
                </c:pt>
                <c:pt idx="5">
                  <c:v>27.272727272725842</c:v>
                </c:pt>
              </c:numCache>
            </c:numRef>
          </c:val>
        </c:ser>
        <c:dLbls>
          <c:showVal val="1"/>
        </c:dLbls>
        <c:shape val="cylinder"/>
        <c:axId val="66547072"/>
        <c:axId val="66553344"/>
        <c:axId val="0"/>
      </c:bar3DChart>
      <c:catAx>
        <c:axId val="6654707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Tratamientos</a:t>
                </a:r>
              </a:p>
            </c:rich>
          </c:tx>
        </c:title>
        <c:numFmt formatCode="General" sourceLinked="1"/>
        <c:tickLblPos val="nextTo"/>
        <c:crossAx val="66553344"/>
        <c:crosses val="autoZero"/>
        <c:auto val="1"/>
        <c:lblAlgn val="ctr"/>
        <c:lblOffset val="100"/>
      </c:catAx>
      <c:valAx>
        <c:axId val="66553344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 Explantes</a:t>
                </a:r>
              </a:p>
            </c:rich>
          </c:tx>
        </c:title>
        <c:numFmt formatCode="0" sourceLinked="1"/>
        <c:tickLblPos val="nextTo"/>
        <c:crossAx val="66547072"/>
        <c:crosses val="autoZero"/>
        <c:crossBetween val="between"/>
      </c:valAx>
    </c:plotArea>
    <c:legend>
      <c:legendPos val="r"/>
    </c:legend>
    <c:plotVisOnly val="1"/>
  </c:chart>
  <c:spPr>
    <a:ln>
      <a:solidFill>
        <a:schemeClr val="tx1">
          <a:lumMod val="50000"/>
          <a:lumOff val="50000"/>
        </a:schemeClr>
      </a:solidFill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plotArea>
      <c:layout>
        <c:manualLayout>
          <c:layoutTarget val="inner"/>
          <c:xMode val="edge"/>
          <c:yMode val="edge"/>
          <c:x val="0.15716885389326557"/>
          <c:y val="5.1400554097404488E-2"/>
          <c:w val="0.614874234470704"/>
          <c:h val="0.79314580743196572"/>
        </c:manualLayout>
      </c:layout>
      <c:bar3DChart>
        <c:barDir val="col"/>
        <c:grouping val="stacked"/>
        <c:ser>
          <c:idx val="0"/>
          <c:order val="0"/>
          <c:tx>
            <c:strRef>
              <c:f>'Seg Nodales'!$H$8</c:f>
              <c:strCache>
                <c:ptCount val="1"/>
                <c:pt idx="0">
                  <c:v>Ausencia </c:v>
                </c:pt>
              </c:strCache>
            </c:strRef>
          </c:tx>
          <c:dLbls>
            <c:dLbl>
              <c:idx val="1"/>
              <c:layout>
                <c:manualLayout>
                  <c:x val="-2.7777777777778447E-3"/>
                  <c:y val="-0.10964912280701759"/>
                </c:manualLayout>
              </c:layout>
              <c:showVal val="1"/>
            </c:dLbl>
            <c:dLbl>
              <c:idx val="2"/>
              <c:layout>
                <c:manualLayout>
                  <c:x val="2.7777777777778447E-3"/>
                  <c:y val="-3.9473684210526355E-2"/>
                </c:manualLayout>
              </c:layout>
              <c:showVal val="1"/>
            </c:dLbl>
            <c:dLbl>
              <c:idx val="3"/>
              <c:layout>
                <c:manualLayout>
                  <c:x val="-2.7777777777778447E-3"/>
                  <c:y val="5.2631578947368432E-2"/>
                </c:manualLayout>
              </c:layout>
              <c:showVal val="1"/>
            </c:dLbl>
            <c:dLbl>
              <c:idx val="4"/>
              <c:layout>
                <c:manualLayout>
                  <c:x val="2.7777777777778932E-3"/>
                  <c:y val="0.10526315789473686"/>
                </c:manualLayout>
              </c:layout>
              <c:showVal val="1"/>
            </c:dLbl>
            <c:dLbl>
              <c:idx val="7"/>
              <c:layout>
                <c:manualLayout>
                  <c:x val="1.3888888888889089E-2"/>
                  <c:y val="2.3148148148148147E-2"/>
                </c:manualLayout>
              </c:layout>
              <c:showVal val="1"/>
            </c:dLbl>
            <c:dLbl>
              <c:idx val="8"/>
              <c:layout>
                <c:manualLayout>
                  <c:x val="-2.7777777777778447E-3"/>
                  <c:y val="-7.8947368421052475E-2"/>
                </c:manualLayout>
              </c:layout>
              <c:showVal val="1"/>
            </c:dLbl>
            <c:dLbl>
              <c:idx val="10"/>
              <c:layout>
                <c:manualLayout>
                  <c:x val="0"/>
                  <c:y val="7.8947368421052475E-2"/>
                </c:manualLayout>
              </c:layout>
              <c:showVal val="1"/>
            </c:dLbl>
            <c:showVal val="1"/>
          </c:dLbls>
          <c:cat>
            <c:numRef>
              <c:f>'Seg Nodales'!$G$9:$G$19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'Seg Nodales'!$H$9:$H$19</c:f>
              <c:numCache>
                <c:formatCode>0</c:formatCode>
                <c:ptCount val="11"/>
                <c:pt idx="0" formatCode="0.0">
                  <c:v>91.666666666666671</c:v>
                </c:pt>
                <c:pt idx="1">
                  <c:v>75</c:v>
                </c:pt>
                <c:pt idx="2">
                  <c:v>75</c:v>
                </c:pt>
                <c:pt idx="3">
                  <c:v>75</c:v>
                </c:pt>
                <c:pt idx="4">
                  <c:v>75</c:v>
                </c:pt>
                <c:pt idx="5" formatCode="0.0">
                  <c:v>83.333333333333258</c:v>
                </c:pt>
                <c:pt idx="6" formatCode="0.0">
                  <c:v>58.333333333333336</c:v>
                </c:pt>
                <c:pt idx="7" formatCode="0.0">
                  <c:v>41.666666666666075</c:v>
                </c:pt>
                <c:pt idx="8" formatCode="0.0">
                  <c:v>83.333333333333258</c:v>
                </c:pt>
                <c:pt idx="9" formatCode="0.0">
                  <c:v>83.333333333333258</c:v>
                </c:pt>
                <c:pt idx="10" formatCode="0.0">
                  <c:v>83.333333333333258</c:v>
                </c:pt>
              </c:numCache>
            </c:numRef>
          </c:val>
        </c:ser>
        <c:ser>
          <c:idx val="1"/>
          <c:order val="1"/>
          <c:tx>
            <c:strRef>
              <c:f>'Seg Nodales'!$I$8</c:f>
              <c:strCache>
                <c:ptCount val="1"/>
                <c:pt idx="0">
                  <c:v>Presencia </c:v>
                </c:pt>
              </c:strCache>
            </c:strRef>
          </c:tx>
          <c:cat>
            <c:numRef>
              <c:f>'Seg Nodales'!$G$9:$G$19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'Seg Nodales'!$I$9:$I$19</c:f>
              <c:numCache>
                <c:formatCode>0</c:formatCode>
                <c:ptCount val="11"/>
                <c:pt idx="0" formatCode="0.0">
                  <c:v>8.3333333333333357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  <c:pt idx="4">
                  <c:v>25</c:v>
                </c:pt>
                <c:pt idx="5" formatCode="0.0">
                  <c:v>16.666666666666668</c:v>
                </c:pt>
                <c:pt idx="6" formatCode="0.0">
                  <c:v>41.666666666666075</c:v>
                </c:pt>
                <c:pt idx="7" formatCode="0.0">
                  <c:v>58.333333333333336</c:v>
                </c:pt>
                <c:pt idx="8" formatCode="0.0">
                  <c:v>16.666666666666668</c:v>
                </c:pt>
                <c:pt idx="9" formatCode="0.0">
                  <c:v>16.666666666666668</c:v>
                </c:pt>
                <c:pt idx="10" formatCode="0.0">
                  <c:v>16.666666666666668</c:v>
                </c:pt>
              </c:numCache>
            </c:numRef>
          </c:val>
        </c:ser>
        <c:dLbls>
          <c:showVal val="1"/>
        </c:dLbls>
        <c:shape val="cylinder"/>
        <c:axId val="66729088"/>
        <c:axId val="66731008"/>
        <c:axId val="0"/>
      </c:bar3DChart>
      <c:catAx>
        <c:axId val="6672908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Tratamientos</a:t>
                </a:r>
              </a:p>
            </c:rich>
          </c:tx>
        </c:title>
        <c:numFmt formatCode="General" sourceLinked="1"/>
        <c:tickLblPos val="nextTo"/>
        <c:crossAx val="66731008"/>
        <c:crosses val="autoZero"/>
        <c:auto val="1"/>
        <c:lblAlgn val="ctr"/>
        <c:lblOffset val="100"/>
      </c:catAx>
      <c:valAx>
        <c:axId val="66731008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 Presencia/Ausencia-Seg Nodales</a:t>
                </a:r>
              </a:p>
            </c:rich>
          </c:tx>
          <c:layout>
            <c:manualLayout>
              <c:xMode val="edge"/>
              <c:yMode val="edge"/>
              <c:x val="1.6402668416448003E-2"/>
              <c:y val="0.1320731454620804"/>
            </c:manualLayout>
          </c:layout>
        </c:title>
        <c:numFmt formatCode="0.0" sourceLinked="1"/>
        <c:tickLblPos val="nextTo"/>
        <c:crossAx val="66729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093197725285022"/>
          <c:y val="0.34683836395451245"/>
          <c:w val="0.16201246719160273"/>
          <c:h val="0.15862204724409448"/>
        </c:manualLayout>
      </c:layout>
    </c:legend>
    <c:plotVisOnly val="1"/>
  </c:chart>
  <c:spPr>
    <a:ln>
      <a:solidFill>
        <a:schemeClr val="tx1">
          <a:lumMod val="50000"/>
          <a:lumOff val="50000"/>
        </a:schemeClr>
      </a:solidFill>
    </a:ln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plotArea>
      <c:layout>
        <c:manualLayout>
          <c:layoutTarget val="inner"/>
          <c:xMode val="edge"/>
          <c:yMode val="edge"/>
          <c:x val="0.13551618547681746"/>
          <c:y val="5.1400554097404488E-2"/>
          <c:w val="0.7004157917760212"/>
          <c:h val="0.73444808982210552"/>
        </c:manualLayout>
      </c:layout>
      <c:bar3DChart>
        <c:barDir val="col"/>
        <c:grouping val="stacked"/>
        <c:ser>
          <c:idx val="0"/>
          <c:order val="0"/>
          <c:tx>
            <c:strRef>
              <c:f>Yemas!$H$8</c:f>
              <c:strCache>
                <c:ptCount val="1"/>
                <c:pt idx="0">
                  <c:v>Ausencia </c:v>
                </c:pt>
              </c:strCache>
            </c:strRef>
          </c:tx>
          <c:cat>
            <c:numRef>
              <c:f>Yemas!$G$9:$G$19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Yemas!$H$9:$H$19</c:f>
              <c:numCache>
                <c:formatCode>0</c:formatCode>
                <c:ptCount val="11"/>
                <c:pt idx="0" formatCode="0.0">
                  <c:v>46.666666666666075</c:v>
                </c:pt>
                <c:pt idx="1">
                  <c:v>50</c:v>
                </c:pt>
                <c:pt idx="2" formatCode="0.0">
                  <c:v>18.181818181818393</c:v>
                </c:pt>
                <c:pt idx="3" formatCode="0.0">
                  <c:v>58.333333333333336</c:v>
                </c:pt>
                <c:pt idx="4" formatCode="0.0">
                  <c:v>14.285714285714286</c:v>
                </c:pt>
                <c:pt idx="5" formatCode="0.0">
                  <c:v>33.333333333333336</c:v>
                </c:pt>
                <c:pt idx="6">
                  <c:v>50</c:v>
                </c:pt>
                <c:pt idx="7">
                  <c:v>0</c:v>
                </c:pt>
                <c:pt idx="8" formatCode="0.0">
                  <c:v>46.153846153845613</c:v>
                </c:pt>
                <c:pt idx="9" formatCode="0.0">
                  <c:v>26.666666666666668</c:v>
                </c:pt>
                <c:pt idx="10" formatCode="0.0">
                  <c:v>46.153846153845613</c:v>
                </c:pt>
              </c:numCache>
            </c:numRef>
          </c:val>
        </c:ser>
        <c:ser>
          <c:idx val="1"/>
          <c:order val="1"/>
          <c:tx>
            <c:strRef>
              <c:f>Yemas!$I$8</c:f>
              <c:strCache>
                <c:ptCount val="1"/>
                <c:pt idx="0">
                  <c:v>Presencia </c:v>
                </c:pt>
              </c:strCache>
            </c:strRef>
          </c:tx>
          <c:dLbls>
            <c:dLbl>
              <c:idx val="1"/>
              <c:layout>
                <c:manualLayout>
                  <c:x val="1.9444444444444445E-2"/>
                  <c:y val="2.3147783610382028E-2"/>
                </c:manualLayout>
              </c:layout>
              <c:showVal val="1"/>
            </c:dLbl>
            <c:dLbl>
              <c:idx val="6"/>
              <c:layout>
                <c:manualLayout>
                  <c:x val="1.6666666666666701E-2"/>
                  <c:y val="-4.2437781360068922E-17"/>
                </c:manualLayout>
              </c:layout>
              <c:showVal val="1"/>
            </c:dLbl>
            <c:showVal val="1"/>
          </c:dLbls>
          <c:cat>
            <c:numRef>
              <c:f>Yemas!$G$9:$G$19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Yemas!$I$9:$I$19</c:f>
              <c:numCache>
                <c:formatCode>0</c:formatCode>
                <c:ptCount val="11"/>
                <c:pt idx="0" formatCode="0.0">
                  <c:v>53.333333333333336</c:v>
                </c:pt>
                <c:pt idx="1">
                  <c:v>50</c:v>
                </c:pt>
                <c:pt idx="2" formatCode="0.0">
                  <c:v>81.818181818180634</c:v>
                </c:pt>
                <c:pt idx="3" formatCode="0.0">
                  <c:v>41.666666666666075</c:v>
                </c:pt>
                <c:pt idx="4" formatCode="0.0">
                  <c:v>85.714285714285722</c:v>
                </c:pt>
                <c:pt idx="5" formatCode="0.0">
                  <c:v>66.666666666666671</c:v>
                </c:pt>
                <c:pt idx="6">
                  <c:v>50</c:v>
                </c:pt>
                <c:pt idx="7">
                  <c:v>100</c:v>
                </c:pt>
                <c:pt idx="8" formatCode="0.0">
                  <c:v>53.846153846154287</c:v>
                </c:pt>
                <c:pt idx="9" formatCode="0.0">
                  <c:v>73.333333333333258</c:v>
                </c:pt>
                <c:pt idx="10" formatCode="0.0">
                  <c:v>53.846153846154287</c:v>
                </c:pt>
              </c:numCache>
            </c:numRef>
          </c:val>
        </c:ser>
        <c:dLbls>
          <c:showVal val="1"/>
        </c:dLbls>
        <c:shape val="cylinder"/>
        <c:axId val="66773760"/>
        <c:axId val="66775680"/>
        <c:axId val="0"/>
      </c:bar3DChart>
      <c:catAx>
        <c:axId val="6677376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Tratamientos</a:t>
                </a:r>
              </a:p>
            </c:rich>
          </c:tx>
        </c:title>
        <c:numFmt formatCode="General" sourceLinked="1"/>
        <c:tickLblPos val="nextTo"/>
        <c:crossAx val="66775680"/>
        <c:crosses val="autoZero"/>
        <c:auto val="1"/>
        <c:lblAlgn val="ctr"/>
        <c:lblOffset val="100"/>
      </c:catAx>
      <c:valAx>
        <c:axId val="66775680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 Presencia/Ausencia-Yemas</a:t>
                </a:r>
              </a:p>
            </c:rich>
          </c:tx>
          <c:layout>
            <c:manualLayout>
              <c:xMode val="edge"/>
              <c:yMode val="edge"/>
              <c:x val="1.7697069116360469E-2"/>
              <c:y val="0.17659193642461371"/>
            </c:manualLayout>
          </c:layout>
        </c:title>
        <c:numFmt formatCode="0.0" sourceLinked="1"/>
        <c:tickLblPos val="nextTo"/>
        <c:crossAx val="667737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870975503062162"/>
          <c:y val="0.31443095654709835"/>
          <c:w val="0.16129024496937891"/>
          <c:h val="0.16743438320210219"/>
        </c:manualLayout>
      </c:layout>
    </c:legend>
    <c:plotVisOnly val="1"/>
  </c:chart>
  <c:spPr>
    <a:ln>
      <a:solidFill>
        <a:schemeClr val="tx1">
          <a:lumMod val="50000"/>
          <a:lumOff val="50000"/>
        </a:schemeClr>
      </a:solidFill>
    </a:ln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'Seg Nodales'!$H$8</c:f>
              <c:strCache>
                <c:ptCount val="1"/>
                <c:pt idx="0">
                  <c:v>Ausencia 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c:spPr>
          <c:cat>
            <c:numRef>
              <c:f>'Seg Nodales'!$G$9:$G$19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'Seg Nodales'!$H$9:$H$19</c:f>
              <c:numCache>
                <c:formatCode>0.0</c:formatCode>
                <c:ptCount val="11"/>
                <c:pt idx="0">
                  <c:v>58.333333333333336</c:v>
                </c:pt>
                <c:pt idx="1">
                  <c:v>83.333333333333258</c:v>
                </c:pt>
                <c:pt idx="2">
                  <c:v>58.333333333333336</c:v>
                </c:pt>
                <c:pt idx="3" formatCode="General">
                  <c:v>75</c:v>
                </c:pt>
                <c:pt idx="4" formatCode="General">
                  <c:v>75</c:v>
                </c:pt>
                <c:pt idx="5">
                  <c:v>66.666666666666671</c:v>
                </c:pt>
                <c:pt idx="6" formatCode="General">
                  <c:v>50</c:v>
                </c:pt>
                <c:pt idx="7">
                  <c:v>66.666666666666671</c:v>
                </c:pt>
                <c:pt idx="8">
                  <c:v>83.333333333333258</c:v>
                </c:pt>
                <c:pt idx="9">
                  <c:v>58.333333333333336</c:v>
                </c:pt>
                <c:pt idx="10">
                  <c:v>83.333333333333258</c:v>
                </c:pt>
              </c:numCache>
            </c:numRef>
          </c:val>
        </c:ser>
        <c:ser>
          <c:idx val="1"/>
          <c:order val="1"/>
          <c:tx>
            <c:strRef>
              <c:f>'Seg Nodales'!$I$8</c:f>
              <c:strCache>
                <c:ptCount val="1"/>
                <c:pt idx="0">
                  <c:v>Presencia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c:spPr>
          <c:cat>
            <c:numRef>
              <c:f>'Seg Nodales'!$G$9:$G$19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'Seg Nodales'!$I$9:$I$19</c:f>
              <c:numCache>
                <c:formatCode>0.0</c:formatCode>
                <c:ptCount val="11"/>
                <c:pt idx="0">
                  <c:v>41.666666666666124</c:v>
                </c:pt>
                <c:pt idx="1">
                  <c:v>16.666666666666668</c:v>
                </c:pt>
                <c:pt idx="2">
                  <c:v>41.666666666666124</c:v>
                </c:pt>
                <c:pt idx="3" formatCode="General">
                  <c:v>25</c:v>
                </c:pt>
                <c:pt idx="4" formatCode="General">
                  <c:v>25</c:v>
                </c:pt>
                <c:pt idx="5">
                  <c:v>33.333333333333336</c:v>
                </c:pt>
                <c:pt idx="6" formatCode="General">
                  <c:v>50</c:v>
                </c:pt>
                <c:pt idx="7">
                  <c:v>33.333333333333336</c:v>
                </c:pt>
                <c:pt idx="8">
                  <c:v>16.666666666666668</c:v>
                </c:pt>
                <c:pt idx="9">
                  <c:v>41.666666666666124</c:v>
                </c:pt>
                <c:pt idx="10">
                  <c:v>16.666666666666668</c:v>
                </c:pt>
              </c:numCache>
            </c:numRef>
          </c:val>
        </c:ser>
        <c:dLbls>
          <c:showVal val="1"/>
        </c:dLbls>
        <c:shape val="cylinder"/>
        <c:axId val="67148800"/>
        <c:axId val="67159168"/>
        <c:axId val="0"/>
      </c:bar3DChart>
      <c:catAx>
        <c:axId val="6714880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Tratamientos</a:t>
                </a:r>
              </a:p>
            </c:rich>
          </c:tx>
        </c:title>
        <c:numFmt formatCode="General" sourceLinked="1"/>
        <c:tickLblPos val="nextTo"/>
        <c:crossAx val="67159168"/>
        <c:crosses val="autoZero"/>
        <c:auto val="1"/>
        <c:lblAlgn val="ctr"/>
        <c:lblOffset val="100"/>
      </c:catAx>
      <c:valAx>
        <c:axId val="67159168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 Formación Callo - Seg Nodales</a:t>
                </a:r>
              </a:p>
            </c:rich>
          </c:tx>
        </c:title>
        <c:numFmt formatCode="0.0" sourceLinked="1"/>
        <c:tickLblPos val="nextTo"/>
        <c:crossAx val="67148800"/>
        <c:crosses val="autoZero"/>
        <c:crossBetween val="between"/>
      </c:valAx>
    </c:plotArea>
    <c:legend>
      <c:legendPos val="r"/>
    </c:legend>
    <c:plotVisOnly val="1"/>
  </c:chart>
  <c:spPr>
    <a:ln>
      <a:solidFill>
        <a:schemeClr val="tx1">
          <a:lumMod val="50000"/>
          <a:lumOff val="50000"/>
        </a:schemeClr>
      </a:solidFill>
    </a:ln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plotArea>
      <c:layout/>
      <c:bar3DChart>
        <c:barDir val="col"/>
        <c:grouping val="percentStacked"/>
        <c:ser>
          <c:idx val="0"/>
          <c:order val="0"/>
          <c:tx>
            <c:strRef>
              <c:f>Yemas!$I$8</c:f>
              <c:strCache>
                <c:ptCount val="1"/>
                <c:pt idx="0">
                  <c:v>Ausencia 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c:spPr>
          <c:cat>
            <c:numRef>
              <c:f>Yemas!$H$9:$H$19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Yemas!$I$9:$I$19</c:f>
              <c:numCache>
                <c:formatCode>0.0</c:formatCode>
                <c:ptCount val="11"/>
                <c:pt idx="0" formatCode="General">
                  <c:v>80</c:v>
                </c:pt>
                <c:pt idx="1">
                  <c:v>92.857142857142819</c:v>
                </c:pt>
                <c:pt idx="2">
                  <c:v>95.454545454545467</c:v>
                </c:pt>
                <c:pt idx="3">
                  <c:v>91.666666666666671</c:v>
                </c:pt>
                <c:pt idx="4">
                  <c:v>85.714285714285722</c:v>
                </c:pt>
                <c:pt idx="5" formatCode="General">
                  <c:v>100</c:v>
                </c:pt>
                <c:pt idx="6" formatCode="General">
                  <c:v>50</c:v>
                </c:pt>
                <c:pt idx="7">
                  <c:v>70.370370370369244</c:v>
                </c:pt>
                <c:pt idx="8">
                  <c:v>76.923076923076849</c:v>
                </c:pt>
                <c:pt idx="9" formatCode="General">
                  <c:v>60</c:v>
                </c:pt>
                <c:pt idx="10">
                  <c:v>92.307692307692278</c:v>
                </c:pt>
              </c:numCache>
            </c:numRef>
          </c:val>
        </c:ser>
        <c:ser>
          <c:idx val="1"/>
          <c:order val="1"/>
          <c:tx>
            <c:strRef>
              <c:f>Yemas!$J$8</c:f>
              <c:strCache>
                <c:ptCount val="1"/>
                <c:pt idx="0">
                  <c:v>Presencia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c:spPr>
          <c:cat>
            <c:numRef>
              <c:f>Yemas!$H$9:$H$19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Yemas!$J$9:$J$19</c:f>
              <c:numCache>
                <c:formatCode>0.0</c:formatCode>
                <c:ptCount val="11"/>
                <c:pt idx="0" formatCode="General">
                  <c:v>20</c:v>
                </c:pt>
                <c:pt idx="1">
                  <c:v>7.1428571428571415</c:v>
                </c:pt>
                <c:pt idx="2">
                  <c:v>4.5454545454545459</c:v>
                </c:pt>
                <c:pt idx="3">
                  <c:v>8.3333333333333357</c:v>
                </c:pt>
                <c:pt idx="4">
                  <c:v>14.285714285714286</c:v>
                </c:pt>
                <c:pt idx="5" formatCode="General">
                  <c:v>0</c:v>
                </c:pt>
                <c:pt idx="6" formatCode="General">
                  <c:v>50</c:v>
                </c:pt>
                <c:pt idx="7">
                  <c:v>29.629629629629626</c:v>
                </c:pt>
                <c:pt idx="8">
                  <c:v>23.076923076922895</c:v>
                </c:pt>
                <c:pt idx="9" formatCode="General">
                  <c:v>40</c:v>
                </c:pt>
                <c:pt idx="10">
                  <c:v>7.6923076923076925</c:v>
                </c:pt>
              </c:numCache>
            </c:numRef>
          </c:val>
        </c:ser>
        <c:dLbls>
          <c:showVal val="1"/>
        </c:dLbls>
        <c:shape val="cylinder"/>
        <c:axId val="67181184"/>
        <c:axId val="67199744"/>
        <c:axId val="0"/>
      </c:bar3DChart>
      <c:catAx>
        <c:axId val="6718118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Tratamientos</a:t>
                </a:r>
              </a:p>
            </c:rich>
          </c:tx>
        </c:title>
        <c:numFmt formatCode="General" sourceLinked="1"/>
        <c:tickLblPos val="nextTo"/>
        <c:crossAx val="67199744"/>
        <c:crosses val="autoZero"/>
        <c:auto val="1"/>
        <c:lblAlgn val="ctr"/>
        <c:lblOffset val="100"/>
      </c:catAx>
      <c:valAx>
        <c:axId val="67199744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 Formación Callo - Yemas</a:t>
                </a:r>
              </a:p>
            </c:rich>
          </c:tx>
        </c:title>
        <c:numFmt formatCode="0%" sourceLinked="1"/>
        <c:tickLblPos val="nextTo"/>
        <c:crossAx val="67181184"/>
        <c:crosses val="autoZero"/>
        <c:crossBetween val="between"/>
      </c:valAx>
    </c:plotArea>
    <c:legend>
      <c:legendPos val="r"/>
    </c:legend>
    <c:plotVisOnly val="1"/>
  </c:chart>
  <c:spPr>
    <a:ln>
      <a:solidFill>
        <a:schemeClr val="tx1">
          <a:lumMod val="50000"/>
          <a:lumOff val="50000"/>
        </a:schemeClr>
      </a:solidFill>
    </a:ln>
  </c:sp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1680796150481185"/>
          <c:y val="9.3067220764075267E-2"/>
          <c:w val="0.6792489063867384"/>
          <c:h val="0.69741105278506854"/>
        </c:manualLayout>
      </c:layout>
      <c:bar3DChart>
        <c:barDir val="col"/>
        <c:grouping val="clustered"/>
        <c:ser>
          <c:idx val="1"/>
          <c:order val="0"/>
          <c:tx>
            <c:strRef>
              <c:f>'Seg Nod30'!$D$4</c:f>
              <c:strCache>
                <c:ptCount val="1"/>
                <c:pt idx="0">
                  <c:v>Número de brotes</c:v>
                </c:pt>
              </c:strCache>
            </c:strRef>
          </c:tx>
          <c:cat>
            <c:numRef>
              <c:f>'Seg Nod30'!$C$5:$C$15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'Seg Nod30'!$D$5:$D$15</c:f>
              <c:numCache>
                <c:formatCode>General</c:formatCode>
                <c:ptCount val="11"/>
                <c:pt idx="0">
                  <c:v>1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2</c:v>
                </c:pt>
                <c:pt idx="6">
                  <c:v>5</c:v>
                </c:pt>
                <c:pt idx="7">
                  <c:v>7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</c:numCache>
            </c:numRef>
          </c:val>
        </c:ser>
        <c:dLbls>
          <c:showVal val="1"/>
        </c:dLbls>
        <c:shape val="cylinder"/>
        <c:axId val="64241024"/>
        <c:axId val="64251392"/>
        <c:axId val="0"/>
      </c:bar3DChart>
      <c:catAx>
        <c:axId val="6424102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Tratamientos</a:t>
                </a:r>
              </a:p>
            </c:rich>
          </c:tx>
        </c:title>
        <c:numFmt formatCode="General" sourceLinked="1"/>
        <c:tickLblPos val="nextTo"/>
        <c:crossAx val="64251392"/>
        <c:crosses val="autoZero"/>
        <c:auto val="1"/>
        <c:lblAlgn val="ctr"/>
        <c:lblOffset val="100"/>
      </c:catAx>
      <c:valAx>
        <c:axId val="64251392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Broteación</a:t>
                </a:r>
              </a:p>
            </c:rich>
          </c:tx>
          <c:layout>
            <c:manualLayout>
              <c:xMode val="edge"/>
              <c:yMode val="edge"/>
              <c:x val="2.2967191601049871E-2"/>
              <c:y val="0.31417942548848082"/>
            </c:manualLayout>
          </c:layout>
        </c:title>
        <c:numFmt formatCode="General" sourceLinked="1"/>
        <c:tickLblPos val="nextTo"/>
        <c:crossAx val="642410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050131233595811"/>
          <c:y val="0.38869677748615833"/>
          <c:w val="0.19283202099737531"/>
          <c:h val="0.15316163604550001"/>
        </c:manualLayout>
      </c:layout>
    </c:legend>
    <c:plotVisOnly val="1"/>
  </c:chart>
  <c:spPr>
    <a:ln>
      <a:solidFill>
        <a:schemeClr val="tx1">
          <a:lumMod val="50000"/>
          <a:lumOff val="50000"/>
        </a:schemeClr>
      </a:solidFill>
    </a:ln>
  </c:sp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rAngAx val="1"/>
    </c:view3D>
    <c:floor>
      <c:spPr>
        <a:noFill/>
        <a:ln w="9525">
          <a:noFill/>
        </a:ln>
      </c:spPr>
    </c:floor>
    <c:sideWall>
      <c:spPr>
        <a:noFill/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0532174103237329"/>
          <c:y val="5.1400554097404488E-2"/>
          <c:w val="0.70184623797025381"/>
          <c:h val="0.76317512394284071"/>
        </c:manualLayout>
      </c:layout>
      <c:bar3DChart>
        <c:barDir val="col"/>
        <c:grouping val="clustered"/>
        <c:ser>
          <c:idx val="0"/>
          <c:order val="0"/>
          <c:tx>
            <c:strRef>
              <c:f>Yemas30!$G$4</c:f>
              <c:strCache>
                <c:ptCount val="1"/>
                <c:pt idx="0">
                  <c:v>Número de brotes</c:v>
                </c:pt>
              </c:strCache>
            </c:strRef>
          </c:tx>
          <c:cat>
            <c:numRef>
              <c:f>Yemas30!$C$5:$C$15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Yemas30!$G$5:$G$15</c:f>
              <c:numCache>
                <c:formatCode>General</c:formatCode>
                <c:ptCount val="11"/>
                <c:pt idx="0">
                  <c:v>8</c:v>
                </c:pt>
                <c:pt idx="1">
                  <c:v>7</c:v>
                </c:pt>
                <c:pt idx="2">
                  <c:v>18</c:v>
                </c:pt>
                <c:pt idx="3">
                  <c:v>5</c:v>
                </c:pt>
                <c:pt idx="4">
                  <c:v>18</c:v>
                </c:pt>
                <c:pt idx="5">
                  <c:v>10</c:v>
                </c:pt>
                <c:pt idx="6">
                  <c:v>7</c:v>
                </c:pt>
                <c:pt idx="7">
                  <c:v>27</c:v>
                </c:pt>
                <c:pt idx="8">
                  <c:v>7</c:v>
                </c:pt>
                <c:pt idx="9">
                  <c:v>11</c:v>
                </c:pt>
                <c:pt idx="10">
                  <c:v>7</c:v>
                </c:pt>
              </c:numCache>
            </c:numRef>
          </c:val>
        </c:ser>
        <c:dLbls>
          <c:showVal val="1"/>
        </c:dLbls>
        <c:shape val="cylinder"/>
        <c:axId val="67470080"/>
        <c:axId val="67472000"/>
        <c:axId val="0"/>
      </c:bar3DChart>
      <c:catAx>
        <c:axId val="6747008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Tratamientos</a:t>
                </a:r>
              </a:p>
            </c:rich>
          </c:tx>
        </c:title>
        <c:numFmt formatCode="General" sourceLinked="1"/>
        <c:tickLblPos val="nextTo"/>
        <c:crossAx val="67472000"/>
        <c:crosses val="autoZero"/>
        <c:auto val="1"/>
        <c:lblAlgn val="ctr"/>
        <c:lblOffset val="100"/>
      </c:catAx>
      <c:valAx>
        <c:axId val="67472000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Brotación</a:t>
                </a:r>
              </a:p>
            </c:rich>
          </c:tx>
        </c:title>
        <c:numFmt formatCode="General" sourceLinked="1"/>
        <c:tickLblPos val="nextTo"/>
        <c:crossAx val="67470080"/>
        <c:crosses val="autoZero"/>
        <c:crossBetween val="between"/>
      </c:valAx>
      <c:spPr>
        <a:ln w="25400">
          <a:noFill/>
        </a:ln>
      </c:spPr>
    </c:plotArea>
    <c:legend>
      <c:legendPos val="r"/>
      <c:layout>
        <c:manualLayout>
          <c:xMode val="edge"/>
          <c:yMode val="edge"/>
          <c:x val="0.82105686789151366"/>
          <c:y val="0.36091899970838798"/>
          <c:w val="0.16227646544181976"/>
          <c:h val="0.18093941382328158"/>
        </c:manualLayout>
      </c:layout>
    </c:legend>
    <c:plotVisOnly val="1"/>
  </c:chart>
  <c:spPr>
    <a:ln>
      <a:solidFill>
        <a:schemeClr val="tx1">
          <a:lumMod val="50000"/>
          <a:lumOff val="50000"/>
        </a:schemeClr>
      </a:solidFill>
    </a:ln>
  </c:sp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31F07A-4F47-48BE-8B52-E5DD60A93D7A}" type="doc">
      <dgm:prSet loTypeId="urn:microsoft.com/office/officeart/2005/8/layout/process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350E3D7-2525-4B7F-8F27-8F80B9E40B7A}">
      <dgm:prSet phldrT="[Text]" custT="1"/>
      <dgm:spPr/>
      <dgm:t>
        <a:bodyPr/>
        <a:lstStyle/>
        <a:p>
          <a:r>
            <a:rPr lang="en-US" sz="3000" b="1" dirty="0" smtClean="0"/>
            <a:t>ETAPA DE ESTABLECIMIENTO</a:t>
          </a:r>
          <a:endParaRPr lang="en-US" sz="3000" b="1" dirty="0"/>
        </a:p>
      </dgm:t>
    </dgm:pt>
    <dgm:pt modelId="{D0465ABA-90D1-4282-8389-B604BF420717}" type="parTrans" cxnId="{D5C777D1-496F-431E-A85E-F979309E06A8}">
      <dgm:prSet/>
      <dgm:spPr/>
      <dgm:t>
        <a:bodyPr/>
        <a:lstStyle/>
        <a:p>
          <a:endParaRPr lang="en-US"/>
        </a:p>
      </dgm:t>
    </dgm:pt>
    <dgm:pt modelId="{78510AE9-B060-4AE4-A4ED-0DEFB9FF7FAD}" type="sibTrans" cxnId="{D5C777D1-496F-431E-A85E-F979309E06A8}">
      <dgm:prSet/>
      <dgm:spPr/>
      <dgm:t>
        <a:bodyPr/>
        <a:lstStyle/>
        <a:p>
          <a:endParaRPr lang="en-US"/>
        </a:p>
      </dgm:t>
    </dgm:pt>
    <dgm:pt modelId="{DACE4D75-47BC-459E-8488-E1071A4887FA}">
      <dgm:prSet phldrT="[Text]" custT="1"/>
      <dgm:spPr/>
      <dgm:t>
        <a:bodyPr/>
        <a:lstStyle/>
        <a:p>
          <a:r>
            <a:rPr lang="en-US" sz="3000" b="1" dirty="0" smtClean="0"/>
            <a:t>ETAPA DE INDUCCIÓN</a:t>
          </a:r>
          <a:endParaRPr lang="en-US" sz="3000" b="1" dirty="0"/>
        </a:p>
      </dgm:t>
    </dgm:pt>
    <dgm:pt modelId="{1C763CD3-74A9-4AE4-AB76-E5170B9ECB26}" type="parTrans" cxnId="{71FE9ACA-51D3-44F0-9711-D24A33601654}">
      <dgm:prSet/>
      <dgm:spPr/>
      <dgm:t>
        <a:bodyPr/>
        <a:lstStyle/>
        <a:p>
          <a:endParaRPr lang="en-US"/>
        </a:p>
      </dgm:t>
    </dgm:pt>
    <dgm:pt modelId="{70CCBA04-3CAB-4E23-93C3-DDAF48B974EC}" type="sibTrans" cxnId="{71FE9ACA-51D3-44F0-9711-D24A33601654}">
      <dgm:prSet/>
      <dgm:spPr/>
      <dgm:t>
        <a:bodyPr/>
        <a:lstStyle/>
        <a:p>
          <a:endParaRPr lang="en-US"/>
        </a:p>
      </dgm:t>
    </dgm:pt>
    <dgm:pt modelId="{5A791EC5-5A32-4E67-9E9B-55E6EC00E319}">
      <dgm:prSet phldrT="[Text]" custT="1"/>
      <dgm:spPr>
        <a:solidFill>
          <a:schemeClr val="accent3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en-US" sz="2200" dirty="0" err="1" smtClean="0"/>
            <a:t>Organogénesis</a:t>
          </a:r>
          <a:r>
            <a:rPr lang="en-US" sz="2200" dirty="0" smtClean="0"/>
            <a:t> </a:t>
          </a:r>
          <a:r>
            <a:rPr lang="en-US" sz="2200" dirty="0" err="1" smtClean="0"/>
            <a:t>Directa</a:t>
          </a:r>
          <a:endParaRPr lang="en-US" sz="2200" dirty="0"/>
        </a:p>
      </dgm:t>
    </dgm:pt>
    <dgm:pt modelId="{A6D4607B-B7CC-4745-9772-161DE96E1076}" type="parTrans" cxnId="{CA59BFEB-7176-4AFE-AE86-911C47F7804D}">
      <dgm:prSet/>
      <dgm:spPr/>
      <dgm:t>
        <a:bodyPr/>
        <a:lstStyle/>
        <a:p>
          <a:endParaRPr lang="en-US"/>
        </a:p>
      </dgm:t>
    </dgm:pt>
    <dgm:pt modelId="{9F355672-765B-49C6-A953-205AD92666F7}" type="sibTrans" cxnId="{CA59BFEB-7176-4AFE-AE86-911C47F7804D}">
      <dgm:prSet/>
      <dgm:spPr/>
      <dgm:t>
        <a:bodyPr/>
        <a:lstStyle/>
        <a:p>
          <a:endParaRPr lang="en-US"/>
        </a:p>
      </dgm:t>
    </dgm:pt>
    <dgm:pt modelId="{EA0D5D1B-EC31-4FC0-8FEC-A6C47B05D8AF}">
      <dgm:prSet phldrT="[Text]"/>
      <dgm:spPr>
        <a:solidFill>
          <a:schemeClr val="accent3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en-US" dirty="0" err="1" smtClean="0"/>
            <a:t>Ensayo</a:t>
          </a:r>
          <a:r>
            <a:rPr lang="en-US" dirty="0" smtClean="0"/>
            <a:t> de </a:t>
          </a:r>
          <a:r>
            <a:rPr lang="en-US" dirty="0" err="1" smtClean="0"/>
            <a:t>reguladores</a:t>
          </a:r>
          <a:r>
            <a:rPr lang="en-US" dirty="0" smtClean="0"/>
            <a:t> de </a:t>
          </a:r>
          <a:r>
            <a:rPr lang="en-US" dirty="0" err="1" smtClean="0"/>
            <a:t>crecimiento</a:t>
          </a:r>
          <a:r>
            <a:rPr lang="en-US" dirty="0" smtClean="0"/>
            <a:t> </a:t>
          </a:r>
          <a:r>
            <a:rPr lang="en-US" dirty="0" err="1" smtClean="0"/>
            <a:t>para</a:t>
          </a:r>
          <a:r>
            <a:rPr lang="en-US" dirty="0" smtClean="0"/>
            <a:t> </a:t>
          </a:r>
          <a:r>
            <a:rPr lang="en-US" dirty="0" err="1" smtClean="0"/>
            <a:t>iniciación</a:t>
          </a:r>
          <a:r>
            <a:rPr lang="en-US" dirty="0" smtClean="0"/>
            <a:t> de </a:t>
          </a:r>
          <a:r>
            <a:rPr lang="en-US" dirty="0" err="1" smtClean="0"/>
            <a:t>brotes</a:t>
          </a:r>
          <a:r>
            <a:rPr lang="en-US" dirty="0" smtClean="0"/>
            <a:t> </a:t>
          </a:r>
          <a:r>
            <a:rPr lang="en-US" dirty="0" err="1" smtClean="0"/>
            <a:t>organogénicos</a:t>
          </a:r>
          <a:r>
            <a:rPr lang="en-US" dirty="0" smtClean="0"/>
            <a:t> </a:t>
          </a:r>
          <a:endParaRPr lang="en-US" dirty="0"/>
        </a:p>
      </dgm:t>
    </dgm:pt>
    <dgm:pt modelId="{32A8A417-CAE9-4C0B-B987-F7746509EE4A}" type="parTrans" cxnId="{DBB35081-67C9-4724-8EDC-74A331F2E1FC}">
      <dgm:prSet/>
      <dgm:spPr/>
      <dgm:t>
        <a:bodyPr/>
        <a:lstStyle/>
        <a:p>
          <a:endParaRPr lang="en-US"/>
        </a:p>
      </dgm:t>
    </dgm:pt>
    <dgm:pt modelId="{4B06D47C-3E05-4DEE-AE9C-7D8D5DE26515}" type="sibTrans" cxnId="{DBB35081-67C9-4724-8EDC-74A331F2E1FC}">
      <dgm:prSet/>
      <dgm:spPr/>
      <dgm:t>
        <a:bodyPr/>
        <a:lstStyle/>
        <a:p>
          <a:endParaRPr lang="en-US"/>
        </a:p>
      </dgm:t>
    </dgm:pt>
    <dgm:pt modelId="{97B11D8B-A045-4693-A102-BD6DE5840938}">
      <dgm:prSet phldrT="[Text]" custT="1"/>
      <dgm:spPr/>
      <dgm:t>
        <a:bodyPr/>
        <a:lstStyle/>
        <a:p>
          <a:r>
            <a:rPr lang="en-US" sz="3000" b="1" dirty="0" smtClean="0"/>
            <a:t>ETAPA DE MULTIPLICACIÓN</a:t>
          </a:r>
          <a:endParaRPr lang="en-US" sz="3000" b="1" dirty="0"/>
        </a:p>
      </dgm:t>
    </dgm:pt>
    <dgm:pt modelId="{0BF07B43-08FD-4FB7-AC07-BF5C0489B639}" type="parTrans" cxnId="{5913F55D-8D1C-460F-978E-B6DF5C248C76}">
      <dgm:prSet/>
      <dgm:spPr/>
      <dgm:t>
        <a:bodyPr/>
        <a:lstStyle/>
        <a:p>
          <a:endParaRPr lang="en-US"/>
        </a:p>
      </dgm:t>
    </dgm:pt>
    <dgm:pt modelId="{2CCB1BD9-EEB6-44E8-9414-6D40051A9947}" type="sibTrans" cxnId="{5913F55D-8D1C-460F-978E-B6DF5C248C76}">
      <dgm:prSet/>
      <dgm:spPr/>
      <dgm:t>
        <a:bodyPr/>
        <a:lstStyle/>
        <a:p>
          <a:endParaRPr lang="en-US"/>
        </a:p>
      </dgm:t>
    </dgm:pt>
    <dgm:pt modelId="{3DBAEFB2-4933-43BC-8E17-8D0DC6387692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3000" b="1" dirty="0" smtClean="0"/>
            <a:t>ETAPA INICIAL</a:t>
          </a:r>
          <a:endParaRPr lang="en-US" sz="3000" b="1" dirty="0"/>
        </a:p>
      </dgm:t>
    </dgm:pt>
    <dgm:pt modelId="{ACB2C4FE-9F53-4009-B7CF-9C961C16402F}" type="parTrans" cxnId="{6F1824D3-2263-4CA8-AF41-5F3BA684294C}">
      <dgm:prSet/>
      <dgm:spPr/>
      <dgm:t>
        <a:bodyPr/>
        <a:lstStyle/>
        <a:p>
          <a:endParaRPr lang="en-US"/>
        </a:p>
      </dgm:t>
    </dgm:pt>
    <dgm:pt modelId="{5E966DFF-342E-4ED3-A346-E216A8E7ED2C}" type="sibTrans" cxnId="{6F1824D3-2263-4CA8-AF41-5F3BA684294C}">
      <dgm:prSet/>
      <dgm:spPr/>
      <dgm:t>
        <a:bodyPr/>
        <a:lstStyle/>
        <a:p>
          <a:endParaRPr lang="en-US"/>
        </a:p>
      </dgm:t>
    </dgm:pt>
    <dgm:pt modelId="{47C69D23-80CA-43D5-8F22-B8A514FAF800}">
      <dgm:prSet phldrT="[Text]" custT="1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n-US" sz="2200" dirty="0" err="1" smtClean="0"/>
            <a:t>Selección</a:t>
          </a:r>
          <a:r>
            <a:rPr lang="en-US" sz="2200" dirty="0" smtClean="0"/>
            <a:t> de </a:t>
          </a:r>
          <a:r>
            <a:rPr lang="en-US" sz="2200" dirty="0" err="1" smtClean="0"/>
            <a:t>plantas</a:t>
          </a:r>
          <a:r>
            <a:rPr lang="en-US" sz="2200" dirty="0" smtClean="0"/>
            <a:t> </a:t>
          </a:r>
          <a:r>
            <a:rPr lang="en-US" sz="2200" dirty="0" err="1" smtClean="0"/>
            <a:t>madre</a:t>
          </a:r>
          <a:endParaRPr lang="en-US" sz="2200" dirty="0"/>
        </a:p>
      </dgm:t>
    </dgm:pt>
    <dgm:pt modelId="{18A5ED24-CBCC-4797-A99A-509C6F3C6E10}" type="parTrans" cxnId="{D36D1DD8-8B5C-4E7F-9F0F-89DC396DCECA}">
      <dgm:prSet/>
      <dgm:spPr/>
      <dgm:t>
        <a:bodyPr/>
        <a:lstStyle/>
        <a:p>
          <a:endParaRPr lang="en-US"/>
        </a:p>
      </dgm:t>
    </dgm:pt>
    <dgm:pt modelId="{7E2DC046-418A-4692-8E35-468DAA52E491}" type="sibTrans" cxnId="{D36D1DD8-8B5C-4E7F-9F0F-89DC396DCECA}">
      <dgm:prSet/>
      <dgm:spPr/>
      <dgm:t>
        <a:bodyPr/>
        <a:lstStyle/>
        <a:p>
          <a:endParaRPr lang="en-US"/>
        </a:p>
      </dgm:t>
    </dgm:pt>
    <dgm:pt modelId="{E600D8B2-2375-4672-9BDE-E2B59E1C4E2B}">
      <dgm:prSet phldrT="[Text]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n-US" dirty="0" err="1" smtClean="0"/>
            <a:t>Tratamientos</a:t>
          </a:r>
          <a:r>
            <a:rPr lang="en-US" dirty="0" smtClean="0"/>
            <a:t> </a:t>
          </a:r>
          <a:r>
            <a:rPr lang="en-US" dirty="0" err="1" smtClean="0"/>
            <a:t>fitosanitarios</a:t>
          </a:r>
          <a:r>
            <a:rPr lang="en-US" dirty="0" smtClean="0"/>
            <a:t> en </a:t>
          </a:r>
          <a:r>
            <a:rPr lang="en-US" dirty="0" err="1" smtClean="0"/>
            <a:t>invernadero</a:t>
          </a:r>
          <a:r>
            <a:rPr lang="en-US" dirty="0" smtClean="0"/>
            <a:t> </a:t>
          </a:r>
          <a:endParaRPr lang="en-US" dirty="0"/>
        </a:p>
      </dgm:t>
    </dgm:pt>
    <dgm:pt modelId="{49A7CCAC-2FE4-40F8-A388-DD5DD64685E3}" type="parTrans" cxnId="{C5A2A7FD-8AF7-4786-9AF3-1703B1AE27A6}">
      <dgm:prSet/>
      <dgm:spPr/>
      <dgm:t>
        <a:bodyPr/>
        <a:lstStyle/>
        <a:p>
          <a:endParaRPr lang="en-US"/>
        </a:p>
      </dgm:t>
    </dgm:pt>
    <dgm:pt modelId="{060C3FB3-5477-4CA5-B76B-79201DF9188A}" type="sibTrans" cxnId="{C5A2A7FD-8AF7-4786-9AF3-1703B1AE27A6}">
      <dgm:prSet/>
      <dgm:spPr/>
      <dgm:t>
        <a:bodyPr/>
        <a:lstStyle/>
        <a:p>
          <a:endParaRPr lang="en-US"/>
        </a:p>
      </dgm:t>
    </dgm:pt>
    <dgm:pt modelId="{8492E81D-2A92-4C17-9F54-B3C8CA50F240}">
      <dgm:prSet phldrT="[Text]" custT="1"/>
      <dgm:spPr>
        <a:solidFill>
          <a:schemeClr val="accent4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sz="2200" b="0" dirty="0" err="1" smtClean="0"/>
            <a:t>Desinfección</a:t>
          </a:r>
          <a:endParaRPr lang="en-US" sz="2200" b="0" dirty="0"/>
        </a:p>
      </dgm:t>
    </dgm:pt>
    <dgm:pt modelId="{B66BADD2-BD75-4D6F-B40A-28ED269C765A}" type="parTrans" cxnId="{D7EEB5BC-D198-4FFA-88B4-E0374E48A677}">
      <dgm:prSet/>
      <dgm:spPr/>
      <dgm:t>
        <a:bodyPr/>
        <a:lstStyle/>
        <a:p>
          <a:endParaRPr lang="en-US"/>
        </a:p>
      </dgm:t>
    </dgm:pt>
    <dgm:pt modelId="{C8CFDB26-2978-44EE-8E9E-9D6A8D568FF4}" type="sibTrans" cxnId="{D7EEB5BC-D198-4FFA-88B4-E0374E48A677}">
      <dgm:prSet/>
      <dgm:spPr/>
      <dgm:t>
        <a:bodyPr/>
        <a:lstStyle/>
        <a:p>
          <a:endParaRPr lang="en-US"/>
        </a:p>
      </dgm:t>
    </dgm:pt>
    <dgm:pt modelId="{4ECAB1E7-83AB-4E05-8743-A82D64EED80E}">
      <dgm:prSet phldrT="[Text]" custT="1"/>
      <dgm:spPr>
        <a:solidFill>
          <a:schemeClr val="accent4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sz="1500" dirty="0" err="1" smtClean="0"/>
            <a:t>Agentes</a:t>
          </a:r>
          <a:r>
            <a:rPr lang="en-US" sz="1500" dirty="0" smtClean="0"/>
            <a:t> </a:t>
          </a:r>
          <a:r>
            <a:rPr lang="en-US" sz="1500" dirty="0" err="1" smtClean="0"/>
            <a:t>desinfectantes</a:t>
          </a:r>
          <a:r>
            <a:rPr lang="en-US" sz="1500" dirty="0" smtClean="0"/>
            <a:t> </a:t>
          </a:r>
          <a:r>
            <a:rPr lang="en-US" sz="1500" dirty="0" err="1" smtClean="0"/>
            <a:t>aplicados</a:t>
          </a:r>
          <a:r>
            <a:rPr lang="en-US" sz="1500" dirty="0" smtClean="0"/>
            <a:t> </a:t>
          </a:r>
          <a:r>
            <a:rPr lang="en-US" sz="1500" dirty="0" err="1" smtClean="0"/>
            <a:t>sobre</a:t>
          </a:r>
          <a:r>
            <a:rPr lang="en-US" sz="1500" dirty="0" smtClean="0"/>
            <a:t> el material vegetal</a:t>
          </a:r>
          <a:endParaRPr lang="en-US" sz="1500" b="1" dirty="0"/>
        </a:p>
      </dgm:t>
    </dgm:pt>
    <dgm:pt modelId="{1ACDE0A8-39AB-4D79-B325-67EEE21AACB8}" type="parTrans" cxnId="{D46E2981-FE30-438F-8111-C59BC0F8F5BB}">
      <dgm:prSet/>
      <dgm:spPr/>
      <dgm:t>
        <a:bodyPr/>
        <a:lstStyle/>
        <a:p>
          <a:endParaRPr lang="en-US"/>
        </a:p>
      </dgm:t>
    </dgm:pt>
    <dgm:pt modelId="{29209A27-1E67-4FEF-A160-F93D8A113415}" type="sibTrans" cxnId="{D46E2981-FE30-438F-8111-C59BC0F8F5BB}">
      <dgm:prSet/>
      <dgm:spPr/>
      <dgm:t>
        <a:bodyPr/>
        <a:lstStyle/>
        <a:p>
          <a:endParaRPr lang="en-US"/>
        </a:p>
      </dgm:t>
    </dgm:pt>
    <dgm:pt modelId="{F1C8CD9E-7924-43D7-8BC5-1289507C5EE8}">
      <dgm:prSet phldrT="[Text]" custT="1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sz="1500" dirty="0" err="1" smtClean="0"/>
            <a:t>Propagación</a:t>
          </a:r>
          <a:r>
            <a:rPr lang="en-US" sz="1500" dirty="0" smtClean="0"/>
            <a:t> en el SIT </a:t>
          </a:r>
          <a:r>
            <a:rPr lang="en-US" sz="1500" dirty="0" err="1" smtClean="0"/>
            <a:t>Obtención</a:t>
          </a:r>
          <a:r>
            <a:rPr lang="en-US" sz="1500" dirty="0" smtClean="0"/>
            <a:t> </a:t>
          </a:r>
          <a:r>
            <a:rPr lang="en-US" sz="1500" dirty="0" err="1" smtClean="0"/>
            <a:t>masiva</a:t>
          </a:r>
          <a:r>
            <a:rPr lang="en-US" sz="1500" dirty="0" smtClean="0"/>
            <a:t> de </a:t>
          </a:r>
          <a:r>
            <a:rPr lang="en-US" sz="1500" dirty="0" err="1" smtClean="0"/>
            <a:t>plántulas</a:t>
          </a:r>
          <a:r>
            <a:rPr lang="en-US" sz="1500" dirty="0" smtClean="0"/>
            <a:t> con </a:t>
          </a:r>
          <a:r>
            <a:rPr lang="en-US" sz="1500" dirty="0" err="1" smtClean="0"/>
            <a:t>características</a:t>
          </a:r>
          <a:r>
            <a:rPr lang="en-US" sz="1500" dirty="0" smtClean="0"/>
            <a:t> </a:t>
          </a:r>
          <a:r>
            <a:rPr lang="en-US" sz="1500" dirty="0" err="1" smtClean="0"/>
            <a:t>más</a:t>
          </a:r>
          <a:r>
            <a:rPr lang="en-US" sz="1500" dirty="0" smtClean="0"/>
            <a:t> </a:t>
          </a:r>
          <a:r>
            <a:rPr lang="en-US" sz="1500" dirty="0" err="1" smtClean="0"/>
            <a:t>adaptables</a:t>
          </a:r>
          <a:r>
            <a:rPr lang="en-US" sz="1500" dirty="0" smtClean="0"/>
            <a:t> a campo</a:t>
          </a:r>
          <a:endParaRPr lang="en-US" sz="1500" dirty="0"/>
        </a:p>
      </dgm:t>
    </dgm:pt>
    <dgm:pt modelId="{D30B3A98-2AFD-44F7-8551-B739ED87F46C}" type="sibTrans" cxnId="{44DA188E-CD63-4476-AE0E-FBFDF6CFA3B8}">
      <dgm:prSet/>
      <dgm:spPr/>
      <dgm:t>
        <a:bodyPr/>
        <a:lstStyle/>
        <a:p>
          <a:endParaRPr lang="en-US"/>
        </a:p>
      </dgm:t>
    </dgm:pt>
    <dgm:pt modelId="{A6B9D5F5-AAF2-413F-8199-53C069C6F14C}" type="parTrans" cxnId="{44DA188E-CD63-4476-AE0E-FBFDF6CFA3B8}">
      <dgm:prSet/>
      <dgm:spPr/>
      <dgm:t>
        <a:bodyPr/>
        <a:lstStyle/>
        <a:p>
          <a:endParaRPr lang="en-US"/>
        </a:p>
      </dgm:t>
    </dgm:pt>
    <dgm:pt modelId="{71006FCA-F00F-48B7-8B7C-5353298809AD}">
      <dgm:prSet phldrT="[Text]" custT="1"/>
      <dgm:spPr>
        <a:solidFill>
          <a:schemeClr val="accent2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en-US" sz="1600" dirty="0" err="1" smtClean="0"/>
            <a:t>Propagación</a:t>
          </a:r>
          <a:r>
            <a:rPr lang="en-US" sz="1600" dirty="0" smtClean="0"/>
            <a:t> </a:t>
          </a:r>
          <a:r>
            <a:rPr lang="en-US" sz="1600" dirty="0" err="1" smtClean="0"/>
            <a:t>convencional</a:t>
          </a:r>
          <a:r>
            <a:rPr lang="en-US" sz="1600" dirty="0" smtClean="0"/>
            <a:t> </a:t>
          </a:r>
          <a:r>
            <a:rPr lang="en-US" sz="1600" dirty="0" err="1" smtClean="0"/>
            <a:t>Obtención</a:t>
          </a:r>
          <a:r>
            <a:rPr lang="en-US" sz="1600" dirty="0" smtClean="0"/>
            <a:t> de </a:t>
          </a:r>
          <a:r>
            <a:rPr lang="en-US" sz="1600" dirty="0" err="1" smtClean="0"/>
            <a:t>plántulas</a:t>
          </a:r>
          <a:r>
            <a:rPr lang="en-US" sz="1600" dirty="0" smtClean="0"/>
            <a:t>. Subcultivos </a:t>
          </a:r>
          <a:r>
            <a:rPr lang="en-US" sz="1600" dirty="0" err="1" smtClean="0"/>
            <a:t>previo</a:t>
          </a:r>
          <a:r>
            <a:rPr lang="en-US" sz="1600" dirty="0" smtClean="0"/>
            <a:t> SIT</a:t>
          </a:r>
          <a:endParaRPr lang="en-US" sz="1600" dirty="0"/>
        </a:p>
      </dgm:t>
    </dgm:pt>
    <dgm:pt modelId="{3642B8DA-BBAF-4281-A012-33984DFD4D09}" type="sibTrans" cxnId="{1F1829A3-E952-4926-926F-77A008959951}">
      <dgm:prSet/>
      <dgm:spPr/>
      <dgm:t>
        <a:bodyPr/>
        <a:lstStyle/>
        <a:p>
          <a:endParaRPr lang="en-US"/>
        </a:p>
      </dgm:t>
    </dgm:pt>
    <dgm:pt modelId="{891E4250-36C2-478D-BBBC-60A3628E1BDB}" type="parTrans" cxnId="{1F1829A3-E952-4926-926F-77A008959951}">
      <dgm:prSet/>
      <dgm:spPr/>
      <dgm:t>
        <a:bodyPr/>
        <a:lstStyle/>
        <a:p>
          <a:endParaRPr lang="en-US"/>
        </a:p>
      </dgm:t>
    </dgm:pt>
    <dgm:pt modelId="{575475A1-6EC3-450F-8847-373ACD182F2B}" type="pres">
      <dgm:prSet presAssocID="{A731F07A-4F47-48BE-8B52-E5DD60A93D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87A5F9-8ADA-4239-835D-0966E2F53DC5}" type="pres">
      <dgm:prSet presAssocID="{97B11D8B-A045-4693-A102-BD6DE5840938}" presName="boxAndChildren" presStyleCnt="0"/>
      <dgm:spPr/>
    </dgm:pt>
    <dgm:pt modelId="{D632D07D-8861-4BD0-BDCE-0D5CA467EACD}" type="pres">
      <dgm:prSet presAssocID="{97B11D8B-A045-4693-A102-BD6DE5840938}" presName="parentTextBox" presStyleLbl="node1" presStyleIdx="0" presStyleCnt="4"/>
      <dgm:spPr/>
      <dgm:t>
        <a:bodyPr/>
        <a:lstStyle/>
        <a:p>
          <a:endParaRPr lang="en-US"/>
        </a:p>
      </dgm:t>
    </dgm:pt>
    <dgm:pt modelId="{6400C54C-BD42-4EC6-9F65-425E19ED0224}" type="pres">
      <dgm:prSet presAssocID="{97B11D8B-A045-4693-A102-BD6DE5840938}" presName="entireBox" presStyleLbl="node1" presStyleIdx="0" presStyleCnt="4" custLinFactNeighborY="-24201"/>
      <dgm:spPr/>
      <dgm:t>
        <a:bodyPr/>
        <a:lstStyle/>
        <a:p>
          <a:endParaRPr lang="en-US"/>
        </a:p>
      </dgm:t>
    </dgm:pt>
    <dgm:pt modelId="{9C755201-AC69-4287-8D58-CCFA3D5CAB45}" type="pres">
      <dgm:prSet presAssocID="{97B11D8B-A045-4693-A102-BD6DE5840938}" presName="descendantBox" presStyleCnt="0"/>
      <dgm:spPr/>
    </dgm:pt>
    <dgm:pt modelId="{22C145F2-2780-412F-829F-F87A10037DB6}" type="pres">
      <dgm:prSet presAssocID="{71006FCA-F00F-48B7-8B7C-5353298809AD}" presName="childTextBox" presStyleLbl="fgAccFollowNode1" presStyleIdx="0" presStyleCnt="8" custScaleX="109224" custScaleY="170168" custLinFactNeighborX="-946" custLinFactNeighborY="-90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F6FD4C-4C10-4D95-AD32-DBE6800DAEDF}" type="pres">
      <dgm:prSet presAssocID="{F1C8CD9E-7924-43D7-8BC5-1289507C5EE8}" presName="childTextBox" presStyleLbl="fgAccFollowNode1" presStyleIdx="1" presStyleCnt="8" custScaleX="97609" custScaleY="171345" custLinFactNeighborX="-323" custLinFactNeighborY="-84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E12BEF-1746-45B2-B1A9-B200E4B7DB70}" type="pres">
      <dgm:prSet presAssocID="{70CCBA04-3CAB-4E23-93C3-DDAF48B974EC}" presName="sp" presStyleCnt="0"/>
      <dgm:spPr/>
    </dgm:pt>
    <dgm:pt modelId="{787BC754-1FFC-4EF3-8B86-DFF7A266E007}" type="pres">
      <dgm:prSet presAssocID="{DACE4D75-47BC-459E-8488-E1071A4887FA}" presName="arrowAndChildren" presStyleCnt="0"/>
      <dgm:spPr/>
    </dgm:pt>
    <dgm:pt modelId="{F3F171AB-AB4D-45D7-A1E7-FF9495E8AA91}" type="pres">
      <dgm:prSet presAssocID="{DACE4D75-47BC-459E-8488-E1071A4887FA}" presName="parentTextArrow" presStyleLbl="node1" presStyleIdx="0" presStyleCnt="4"/>
      <dgm:spPr/>
      <dgm:t>
        <a:bodyPr/>
        <a:lstStyle/>
        <a:p>
          <a:endParaRPr lang="en-US"/>
        </a:p>
      </dgm:t>
    </dgm:pt>
    <dgm:pt modelId="{AD699969-CEAC-40D5-B31E-441CC6F67A05}" type="pres">
      <dgm:prSet presAssocID="{DACE4D75-47BC-459E-8488-E1071A4887FA}" presName="arrow" presStyleLbl="node1" presStyleIdx="1" presStyleCnt="4" custLinFactNeighborY="-7351"/>
      <dgm:spPr/>
      <dgm:t>
        <a:bodyPr/>
        <a:lstStyle/>
        <a:p>
          <a:endParaRPr lang="en-US"/>
        </a:p>
      </dgm:t>
    </dgm:pt>
    <dgm:pt modelId="{AED6B998-A875-4612-8ACE-2684CA4525D9}" type="pres">
      <dgm:prSet presAssocID="{DACE4D75-47BC-459E-8488-E1071A4887FA}" presName="descendantArrow" presStyleCnt="0"/>
      <dgm:spPr/>
    </dgm:pt>
    <dgm:pt modelId="{F08916A1-1601-4C55-9762-70168E1E3DA4}" type="pres">
      <dgm:prSet presAssocID="{5A791EC5-5A32-4E67-9E9B-55E6EC00E319}" presName="childTextArrow" presStyleLbl="fgAccFollowNode1" presStyleIdx="2" presStyleCnt="8" custLinFactNeighborY="-217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5D9662-5508-4263-8F59-2102CEE661B6}" type="pres">
      <dgm:prSet presAssocID="{EA0D5D1B-EC31-4FC0-8FEC-A6C47B05D8AF}" presName="childTextArrow" presStyleLbl="fgAccFollowNode1" presStyleIdx="3" presStyleCnt="8" custLinFactNeighborY="-217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32A3D3-CEE3-42FE-AB68-D35047DE77DE}" type="pres">
      <dgm:prSet presAssocID="{78510AE9-B060-4AE4-A4ED-0DEFB9FF7FAD}" presName="sp" presStyleCnt="0"/>
      <dgm:spPr/>
    </dgm:pt>
    <dgm:pt modelId="{0D3CFF62-CFD1-405A-A771-844CF73BA2A1}" type="pres">
      <dgm:prSet presAssocID="{A350E3D7-2525-4B7F-8F27-8F80B9E40B7A}" presName="arrowAndChildren" presStyleCnt="0"/>
      <dgm:spPr/>
    </dgm:pt>
    <dgm:pt modelId="{E0C11B50-C1AE-4D81-91FC-78EDB057EE1F}" type="pres">
      <dgm:prSet presAssocID="{A350E3D7-2525-4B7F-8F27-8F80B9E40B7A}" presName="parentTextArrow" presStyleLbl="node1" presStyleIdx="1" presStyleCnt="4"/>
      <dgm:spPr/>
      <dgm:t>
        <a:bodyPr/>
        <a:lstStyle/>
        <a:p>
          <a:endParaRPr lang="en-US"/>
        </a:p>
      </dgm:t>
    </dgm:pt>
    <dgm:pt modelId="{A21CB279-C54E-40A2-9557-744F4FA43DA5}" type="pres">
      <dgm:prSet presAssocID="{A350E3D7-2525-4B7F-8F27-8F80B9E40B7A}" presName="arrow" presStyleLbl="node1" presStyleIdx="2" presStyleCnt="4" custScaleY="87253" custLinFactNeighborY="-3737"/>
      <dgm:spPr/>
      <dgm:t>
        <a:bodyPr/>
        <a:lstStyle/>
        <a:p>
          <a:endParaRPr lang="en-US"/>
        </a:p>
      </dgm:t>
    </dgm:pt>
    <dgm:pt modelId="{29F4B406-8AF8-45FF-8AC0-68816FB6159E}" type="pres">
      <dgm:prSet presAssocID="{A350E3D7-2525-4B7F-8F27-8F80B9E40B7A}" presName="descendantArrow" presStyleCnt="0"/>
      <dgm:spPr/>
    </dgm:pt>
    <dgm:pt modelId="{1BB36E6F-12B0-42B9-8564-CBB32F7C4C94}" type="pres">
      <dgm:prSet presAssocID="{8492E81D-2A92-4C17-9F54-B3C8CA50F240}" presName="childTextArrow" presStyleLbl="fgAccFollowNode1" presStyleIdx="4" presStyleCnt="8" custLinFactNeighborY="-119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C588B5-CAAF-44FE-858D-64641A7919F3}" type="pres">
      <dgm:prSet presAssocID="{4ECAB1E7-83AB-4E05-8743-A82D64EED80E}" presName="childTextArrow" presStyleLbl="fgAccFollowNode1" presStyleIdx="5" presStyleCnt="8" custLinFactNeighborY="-119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A499F6-31C9-40E7-B437-E080E2A51856}" type="pres">
      <dgm:prSet presAssocID="{5E966DFF-342E-4ED3-A346-E216A8E7ED2C}" presName="sp" presStyleCnt="0"/>
      <dgm:spPr/>
    </dgm:pt>
    <dgm:pt modelId="{72705B01-A747-4AC4-8E79-36625FF10734}" type="pres">
      <dgm:prSet presAssocID="{3DBAEFB2-4933-43BC-8E17-8D0DC6387692}" presName="arrowAndChildren" presStyleCnt="0"/>
      <dgm:spPr/>
    </dgm:pt>
    <dgm:pt modelId="{66480B15-B304-45FE-A6EC-A2681A503F43}" type="pres">
      <dgm:prSet presAssocID="{3DBAEFB2-4933-43BC-8E17-8D0DC6387692}" presName="parentTextArrow" presStyleLbl="node1" presStyleIdx="2" presStyleCnt="4"/>
      <dgm:spPr/>
      <dgm:t>
        <a:bodyPr/>
        <a:lstStyle/>
        <a:p>
          <a:endParaRPr lang="en-US"/>
        </a:p>
      </dgm:t>
    </dgm:pt>
    <dgm:pt modelId="{9DC1154C-73EA-42D3-B47D-3F6AEC4B0EB7}" type="pres">
      <dgm:prSet presAssocID="{3DBAEFB2-4933-43BC-8E17-8D0DC6387692}" presName="arrow" presStyleLbl="node1" presStyleIdx="3" presStyleCnt="4"/>
      <dgm:spPr/>
      <dgm:t>
        <a:bodyPr/>
        <a:lstStyle/>
        <a:p>
          <a:endParaRPr lang="en-US"/>
        </a:p>
      </dgm:t>
    </dgm:pt>
    <dgm:pt modelId="{61DD1CF1-6C74-45AF-A750-A8E70E6EA480}" type="pres">
      <dgm:prSet presAssocID="{3DBAEFB2-4933-43BC-8E17-8D0DC6387692}" presName="descendantArrow" presStyleCnt="0"/>
      <dgm:spPr/>
    </dgm:pt>
    <dgm:pt modelId="{131CF153-608F-416F-B794-91BF9F48D9B3}" type="pres">
      <dgm:prSet presAssocID="{47C69D23-80CA-43D5-8F22-B8A514FAF800}" presName="childTextArrow" presStyleLbl="fgAccFollowNode1" presStyleIdx="6" presStyleCnt="8" custScaleX="98387" custLinFactNeighborX="3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4994C3-9100-49B3-83D3-E889DB6D524C}" type="pres">
      <dgm:prSet presAssocID="{E600D8B2-2375-4672-9BDE-E2B59E1C4E2B}" presName="childTextArrow" presStyleLbl="fgAccFollow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A2A7FD-8AF7-4786-9AF3-1703B1AE27A6}" srcId="{3DBAEFB2-4933-43BC-8E17-8D0DC6387692}" destId="{E600D8B2-2375-4672-9BDE-E2B59E1C4E2B}" srcOrd="1" destOrd="0" parTransId="{49A7CCAC-2FE4-40F8-A388-DD5DD64685E3}" sibTransId="{060C3FB3-5477-4CA5-B76B-79201DF9188A}"/>
    <dgm:cxn modelId="{DFB948BF-3BE1-48C8-A140-C0EEA9ECC906}" type="presOf" srcId="{A350E3D7-2525-4B7F-8F27-8F80B9E40B7A}" destId="{A21CB279-C54E-40A2-9557-744F4FA43DA5}" srcOrd="1" destOrd="0" presId="urn:microsoft.com/office/officeart/2005/8/layout/process4"/>
    <dgm:cxn modelId="{188DCE0D-DA4F-4174-AB45-010AAAAF16E1}" type="presOf" srcId="{97B11D8B-A045-4693-A102-BD6DE5840938}" destId="{D632D07D-8861-4BD0-BDCE-0D5CA467EACD}" srcOrd="0" destOrd="0" presId="urn:microsoft.com/office/officeart/2005/8/layout/process4"/>
    <dgm:cxn modelId="{5913F55D-8D1C-460F-978E-B6DF5C248C76}" srcId="{A731F07A-4F47-48BE-8B52-E5DD60A93D7A}" destId="{97B11D8B-A045-4693-A102-BD6DE5840938}" srcOrd="3" destOrd="0" parTransId="{0BF07B43-08FD-4FB7-AC07-BF5C0489B639}" sibTransId="{2CCB1BD9-EEB6-44E8-9414-6D40051A9947}"/>
    <dgm:cxn modelId="{E132AC59-7260-48FB-9392-83A462088D71}" type="presOf" srcId="{3DBAEFB2-4933-43BC-8E17-8D0DC6387692}" destId="{9DC1154C-73EA-42D3-B47D-3F6AEC4B0EB7}" srcOrd="1" destOrd="0" presId="urn:microsoft.com/office/officeart/2005/8/layout/process4"/>
    <dgm:cxn modelId="{A93635AF-8208-4324-ABBF-9253E989F06D}" type="presOf" srcId="{A350E3D7-2525-4B7F-8F27-8F80B9E40B7A}" destId="{E0C11B50-C1AE-4D81-91FC-78EDB057EE1F}" srcOrd="0" destOrd="0" presId="urn:microsoft.com/office/officeart/2005/8/layout/process4"/>
    <dgm:cxn modelId="{394745DD-0608-4317-B96F-8B5E97A14FF2}" type="presOf" srcId="{A731F07A-4F47-48BE-8B52-E5DD60A93D7A}" destId="{575475A1-6EC3-450F-8847-373ACD182F2B}" srcOrd="0" destOrd="0" presId="urn:microsoft.com/office/officeart/2005/8/layout/process4"/>
    <dgm:cxn modelId="{5974D782-4D24-435C-A682-AE25C97EC532}" type="presOf" srcId="{97B11D8B-A045-4693-A102-BD6DE5840938}" destId="{6400C54C-BD42-4EC6-9F65-425E19ED0224}" srcOrd="1" destOrd="0" presId="urn:microsoft.com/office/officeart/2005/8/layout/process4"/>
    <dgm:cxn modelId="{704A86DF-FD82-4CEC-8054-2CD84A7842CE}" type="presOf" srcId="{4ECAB1E7-83AB-4E05-8743-A82D64EED80E}" destId="{4BC588B5-CAAF-44FE-858D-64641A7919F3}" srcOrd="0" destOrd="0" presId="urn:microsoft.com/office/officeart/2005/8/layout/process4"/>
    <dgm:cxn modelId="{6F1824D3-2263-4CA8-AF41-5F3BA684294C}" srcId="{A731F07A-4F47-48BE-8B52-E5DD60A93D7A}" destId="{3DBAEFB2-4933-43BC-8E17-8D0DC6387692}" srcOrd="0" destOrd="0" parTransId="{ACB2C4FE-9F53-4009-B7CF-9C961C16402F}" sibTransId="{5E966DFF-342E-4ED3-A346-E216A8E7ED2C}"/>
    <dgm:cxn modelId="{D5C777D1-496F-431E-A85E-F979309E06A8}" srcId="{A731F07A-4F47-48BE-8B52-E5DD60A93D7A}" destId="{A350E3D7-2525-4B7F-8F27-8F80B9E40B7A}" srcOrd="1" destOrd="0" parTransId="{D0465ABA-90D1-4282-8389-B604BF420717}" sibTransId="{78510AE9-B060-4AE4-A4ED-0DEFB9FF7FAD}"/>
    <dgm:cxn modelId="{4149DE28-52E9-4126-801D-7FC7390BAA62}" type="presOf" srcId="{8492E81D-2A92-4C17-9F54-B3C8CA50F240}" destId="{1BB36E6F-12B0-42B9-8564-CBB32F7C4C94}" srcOrd="0" destOrd="0" presId="urn:microsoft.com/office/officeart/2005/8/layout/process4"/>
    <dgm:cxn modelId="{294F1D63-C0A6-4E98-9AEC-07B26345D031}" type="presOf" srcId="{5A791EC5-5A32-4E67-9E9B-55E6EC00E319}" destId="{F08916A1-1601-4C55-9762-70168E1E3DA4}" srcOrd="0" destOrd="0" presId="urn:microsoft.com/office/officeart/2005/8/layout/process4"/>
    <dgm:cxn modelId="{D46E2981-FE30-438F-8111-C59BC0F8F5BB}" srcId="{A350E3D7-2525-4B7F-8F27-8F80B9E40B7A}" destId="{4ECAB1E7-83AB-4E05-8743-A82D64EED80E}" srcOrd="1" destOrd="0" parTransId="{1ACDE0A8-39AB-4D79-B325-67EEE21AACB8}" sibTransId="{29209A27-1E67-4FEF-A160-F93D8A113415}"/>
    <dgm:cxn modelId="{D7EEB5BC-D198-4FFA-88B4-E0374E48A677}" srcId="{A350E3D7-2525-4B7F-8F27-8F80B9E40B7A}" destId="{8492E81D-2A92-4C17-9F54-B3C8CA50F240}" srcOrd="0" destOrd="0" parTransId="{B66BADD2-BD75-4D6F-B40A-28ED269C765A}" sibTransId="{C8CFDB26-2978-44EE-8E9E-9D6A8D568FF4}"/>
    <dgm:cxn modelId="{D36D1DD8-8B5C-4E7F-9F0F-89DC396DCECA}" srcId="{3DBAEFB2-4933-43BC-8E17-8D0DC6387692}" destId="{47C69D23-80CA-43D5-8F22-B8A514FAF800}" srcOrd="0" destOrd="0" parTransId="{18A5ED24-CBCC-4797-A99A-509C6F3C6E10}" sibTransId="{7E2DC046-418A-4692-8E35-468DAA52E491}"/>
    <dgm:cxn modelId="{6BF7FF45-809A-4352-963B-E0ED1B813F58}" type="presOf" srcId="{47C69D23-80CA-43D5-8F22-B8A514FAF800}" destId="{131CF153-608F-416F-B794-91BF9F48D9B3}" srcOrd="0" destOrd="0" presId="urn:microsoft.com/office/officeart/2005/8/layout/process4"/>
    <dgm:cxn modelId="{1D0A3E62-FC07-4C5F-909F-2151AF069BFF}" type="presOf" srcId="{3DBAEFB2-4933-43BC-8E17-8D0DC6387692}" destId="{66480B15-B304-45FE-A6EC-A2681A503F43}" srcOrd="0" destOrd="0" presId="urn:microsoft.com/office/officeart/2005/8/layout/process4"/>
    <dgm:cxn modelId="{71FE9ACA-51D3-44F0-9711-D24A33601654}" srcId="{A731F07A-4F47-48BE-8B52-E5DD60A93D7A}" destId="{DACE4D75-47BC-459E-8488-E1071A4887FA}" srcOrd="2" destOrd="0" parTransId="{1C763CD3-74A9-4AE4-AB76-E5170B9ECB26}" sibTransId="{70CCBA04-3CAB-4E23-93C3-DDAF48B974EC}"/>
    <dgm:cxn modelId="{3632D3BC-FB70-4E52-A67D-63F8908EFC98}" type="presOf" srcId="{71006FCA-F00F-48B7-8B7C-5353298809AD}" destId="{22C145F2-2780-412F-829F-F87A10037DB6}" srcOrd="0" destOrd="0" presId="urn:microsoft.com/office/officeart/2005/8/layout/process4"/>
    <dgm:cxn modelId="{114C26D0-2EBA-43FD-BFD6-557FBCA87684}" type="presOf" srcId="{DACE4D75-47BC-459E-8488-E1071A4887FA}" destId="{F3F171AB-AB4D-45D7-A1E7-FF9495E8AA91}" srcOrd="0" destOrd="0" presId="urn:microsoft.com/office/officeart/2005/8/layout/process4"/>
    <dgm:cxn modelId="{1F1829A3-E952-4926-926F-77A008959951}" srcId="{97B11D8B-A045-4693-A102-BD6DE5840938}" destId="{71006FCA-F00F-48B7-8B7C-5353298809AD}" srcOrd="0" destOrd="0" parTransId="{891E4250-36C2-478D-BBBC-60A3628E1BDB}" sibTransId="{3642B8DA-BBAF-4281-A012-33984DFD4D09}"/>
    <dgm:cxn modelId="{6873F33D-39EB-475D-9BF9-4BCD081E1448}" type="presOf" srcId="{DACE4D75-47BC-459E-8488-E1071A4887FA}" destId="{AD699969-CEAC-40D5-B31E-441CC6F67A05}" srcOrd="1" destOrd="0" presId="urn:microsoft.com/office/officeart/2005/8/layout/process4"/>
    <dgm:cxn modelId="{BD237D3B-931C-4E81-A581-48338C31334C}" type="presOf" srcId="{F1C8CD9E-7924-43D7-8BC5-1289507C5EE8}" destId="{14F6FD4C-4C10-4D95-AD32-DBE6800DAEDF}" srcOrd="0" destOrd="0" presId="urn:microsoft.com/office/officeart/2005/8/layout/process4"/>
    <dgm:cxn modelId="{DBB35081-67C9-4724-8EDC-74A331F2E1FC}" srcId="{DACE4D75-47BC-459E-8488-E1071A4887FA}" destId="{EA0D5D1B-EC31-4FC0-8FEC-A6C47B05D8AF}" srcOrd="1" destOrd="0" parTransId="{32A8A417-CAE9-4C0B-B987-F7746509EE4A}" sibTransId="{4B06D47C-3E05-4DEE-AE9C-7D8D5DE26515}"/>
    <dgm:cxn modelId="{CB0C2591-7E62-4172-8D45-D2059FAFE29C}" type="presOf" srcId="{E600D8B2-2375-4672-9BDE-E2B59E1C4E2B}" destId="{D94994C3-9100-49B3-83D3-E889DB6D524C}" srcOrd="0" destOrd="0" presId="urn:microsoft.com/office/officeart/2005/8/layout/process4"/>
    <dgm:cxn modelId="{44DA188E-CD63-4476-AE0E-FBFDF6CFA3B8}" srcId="{97B11D8B-A045-4693-A102-BD6DE5840938}" destId="{F1C8CD9E-7924-43D7-8BC5-1289507C5EE8}" srcOrd="1" destOrd="0" parTransId="{A6B9D5F5-AAF2-413F-8199-53C069C6F14C}" sibTransId="{D30B3A98-2AFD-44F7-8551-B739ED87F46C}"/>
    <dgm:cxn modelId="{CA59BFEB-7176-4AFE-AE86-911C47F7804D}" srcId="{DACE4D75-47BC-459E-8488-E1071A4887FA}" destId="{5A791EC5-5A32-4E67-9E9B-55E6EC00E319}" srcOrd="0" destOrd="0" parTransId="{A6D4607B-B7CC-4745-9772-161DE96E1076}" sibTransId="{9F355672-765B-49C6-A953-205AD92666F7}"/>
    <dgm:cxn modelId="{A592D802-AEAA-4683-96A6-F16B40700450}" type="presOf" srcId="{EA0D5D1B-EC31-4FC0-8FEC-A6C47B05D8AF}" destId="{455D9662-5508-4263-8F59-2102CEE661B6}" srcOrd="0" destOrd="0" presId="urn:microsoft.com/office/officeart/2005/8/layout/process4"/>
    <dgm:cxn modelId="{07A4DA2A-A100-4B1C-99D0-ED1777B81601}" type="presParOf" srcId="{575475A1-6EC3-450F-8847-373ACD182F2B}" destId="{7687A5F9-8ADA-4239-835D-0966E2F53DC5}" srcOrd="0" destOrd="0" presId="urn:microsoft.com/office/officeart/2005/8/layout/process4"/>
    <dgm:cxn modelId="{D5B81459-C108-4490-A5FC-2C433C9A31EF}" type="presParOf" srcId="{7687A5F9-8ADA-4239-835D-0966E2F53DC5}" destId="{D632D07D-8861-4BD0-BDCE-0D5CA467EACD}" srcOrd="0" destOrd="0" presId="urn:microsoft.com/office/officeart/2005/8/layout/process4"/>
    <dgm:cxn modelId="{987528FB-9D22-4BBC-A0B2-CCB2DC127342}" type="presParOf" srcId="{7687A5F9-8ADA-4239-835D-0966E2F53DC5}" destId="{6400C54C-BD42-4EC6-9F65-425E19ED0224}" srcOrd="1" destOrd="0" presId="urn:microsoft.com/office/officeart/2005/8/layout/process4"/>
    <dgm:cxn modelId="{8749151F-CBDF-4AEA-BD8E-185D0AB8B0DE}" type="presParOf" srcId="{7687A5F9-8ADA-4239-835D-0966E2F53DC5}" destId="{9C755201-AC69-4287-8D58-CCFA3D5CAB45}" srcOrd="2" destOrd="0" presId="urn:microsoft.com/office/officeart/2005/8/layout/process4"/>
    <dgm:cxn modelId="{A2C0F53E-3093-4B39-AAF8-47A2C6DF53ED}" type="presParOf" srcId="{9C755201-AC69-4287-8D58-CCFA3D5CAB45}" destId="{22C145F2-2780-412F-829F-F87A10037DB6}" srcOrd="0" destOrd="0" presId="urn:microsoft.com/office/officeart/2005/8/layout/process4"/>
    <dgm:cxn modelId="{44508813-A542-43FE-8F64-50D0F2B4ABE1}" type="presParOf" srcId="{9C755201-AC69-4287-8D58-CCFA3D5CAB45}" destId="{14F6FD4C-4C10-4D95-AD32-DBE6800DAEDF}" srcOrd="1" destOrd="0" presId="urn:microsoft.com/office/officeart/2005/8/layout/process4"/>
    <dgm:cxn modelId="{243CCB1D-CF38-4040-8196-A892C368C840}" type="presParOf" srcId="{575475A1-6EC3-450F-8847-373ACD182F2B}" destId="{87E12BEF-1746-45B2-B1A9-B200E4B7DB70}" srcOrd="1" destOrd="0" presId="urn:microsoft.com/office/officeart/2005/8/layout/process4"/>
    <dgm:cxn modelId="{553DF820-CEF2-46FD-9406-C75A7F5CA790}" type="presParOf" srcId="{575475A1-6EC3-450F-8847-373ACD182F2B}" destId="{787BC754-1FFC-4EF3-8B86-DFF7A266E007}" srcOrd="2" destOrd="0" presId="urn:microsoft.com/office/officeart/2005/8/layout/process4"/>
    <dgm:cxn modelId="{6983E933-A8DC-442F-B757-50FB7602DBDB}" type="presParOf" srcId="{787BC754-1FFC-4EF3-8B86-DFF7A266E007}" destId="{F3F171AB-AB4D-45D7-A1E7-FF9495E8AA91}" srcOrd="0" destOrd="0" presId="urn:microsoft.com/office/officeart/2005/8/layout/process4"/>
    <dgm:cxn modelId="{A6C00B03-4DD6-4478-83B8-53540917C7FE}" type="presParOf" srcId="{787BC754-1FFC-4EF3-8B86-DFF7A266E007}" destId="{AD699969-CEAC-40D5-B31E-441CC6F67A05}" srcOrd="1" destOrd="0" presId="urn:microsoft.com/office/officeart/2005/8/layout/process4"/>
    <dgm:cxn modelId="{92BF4181-399E-499D-A752-5C3C0006FBAC}" type="presParOf" srcId="{787BC754-1FFC-4EF3-8B86-DFF7A266E007}" destId="{AED6B998-A875-4612-8ACE-2684CA4525D9}" srcOrd="2" destOrd="0" presId="urn:microsoft.com/office/officeart/2005/8/layout/process4"/>
    <dgm:cxn modelId="{BF2F4CCA-1A7A-48ED-B0AC-89741BCFDD5D}" type="presParOf" srcId="{AED6B998-A875-4612-8ACE-2684CA4525D9}" destId="{F08916A1-1601-4C55-9762-70168E1E3DA4}" srcOrd="0" destOrd="0" presId="urn:microsoft.com/office/officeart/2005/8/layout/process4"/>
    <dgm:cxn modelId="{D6D4C0C2-91DF-4639-8338-9CB9A4276E3F}" type="presParOf" srcId="{AED6B998-A875-4612-8ACE-2684CA4525D9}" destId="{455D9662-5508-4263-8F59-2102CEE661B6}" srcOrd="1" destOrd="0" presId="urn:microsoft.com/office/officeart/2005/8/layout/process4"/>
    <dgm:cxn modelId="{66297CC0-3B11-4FE0-8526-68117B3DAE47}" type="presParOf" srcId="{575475A1-6EC3-450F-8847-373ACD182F2B}" destId="{B932A3D3-CEE3-42FE-AB68-D35047DE77DE}" srcOrd="3" destOrd="0" presId="urn:microsoft.com/office/officeart/2005/8/layout/process4"/>
    <dgm:cxn modelId="{E687130F-E816-49C1-9B85-5FD26E1F9DCC}" type="presParOf" srcId="{575475A1-6EC3-450F-8847-373ACD182F2B}" destId="{0D3CFF62-CFD1-405A-A771-844CF73BA2A1}" srcOrd="4" destOrd="0" presId="urn:microsoft.com/office/officeart/2005/8/layout/process4"/>
    <dgm:cxn modelId="{D9E9CD69-01DB-4B25-B7CB-96AD81EE59FB}" type="presParOf" srcId="{0D3CFF62-CFD1-405A-A771-844CF73BA2A1}" destId="{E0C11B50-C1AE-4D81-91FC-78EDB057EE1F}" srcOrd="0" destOrd="0" presId="urn:microsoft.com/office/officeart/2005/8/layout/process4"/>
    <dgm:cxn modelId="{8DAB2FAA-DEB9-4A4A-AE9C-F858B52AC6C3}" type="presParOf" srcId="{0D3CFF62-CFD1-405A-A771-844CF73BA2A1}" destId="{A21CB279-C54E-40A2-9557-744F4FA43DA5}" srcOrd="1" destOrd="0" presId="urn:microsoft.com/office/officeart/2005/8/layout/process4"/>
    <dgm:cxn modelId="{EAB7BBA0-00D0-4352-95FB-D8D64D6D477B}" type="presParOf" srcId="{0D3CFF62-CFD1-405A-A771-844CF73BA2A1}" destId="{29F4B406-8AF8-45FF-8AC0-68816FB6159E}" srcOrd="2" destOrd="0" presId="urn:microsoft.com/office/officeart/2005/8/layout/process4"/>
    <dgm:cxn modelId="{72A3FB89-6B06-4FF4-989E-9C5AC0028F82}" type="presParOf" srcId="{29F4B406-8AF8-45FF-8AC0-68816FB6159E}" destId="{1BB36E6F-12B0-42B9-8564-CBB32F7C4C94}" srcOrd="0" destOrd="0" presId="urn:microsoft.com/office/officeart/2005/8/layout/process4"/>
    <dgm:cxn modelId="{B05F1218-906E-478E-A172-C4F82F216124}" type="presParOf" srcId="{29F4B406-8AF8-45FF-8AC0-68816FB6159E}" destId="{4BC588B5-CAAF-44FE-858D-64641A7919F3}" srcOrd="1" destOrd="0" presId="urn:microsoft.com/office/officeart/2005/8/layout/process4"/>
    <dgm:cxn modelId="{CD54B848-F0EF-4F70-843E-319576D66665}" type="presParOf" srcId="{575475A1-6EC3-450F-8847-373ACD182F2B}" destId="{35A499F6-31C9-40E7-B437-E080E2A51856}" srcOrd="5" destOrd="0" presId="urn:microsoft.com/office/officeart/2005/8/layout/process4"/>
    <dgm:cxn modelId="{847B9FBC-A81F-4455-9AAA-890A7FB80F67}" type="presParOf" srcId="{575475A1-6EC3-450F-8847-373ACD182F2B}" destId="{72705B01-A747-4AC4-8E79-36625FF10734}" srcOrd="6" destOrd="0" presId="urn:microsoft.com/office/officeart/2005/8/layout/process4"/>
    <dgm:cxn modelId="{681EB05A-AE6F-44EB-AB85-DC0509E80D89}" type="presParOf" srcId="{72705B01-A747-4AC4-8E79-36625FF10734}" destId="{66480B15-B304-45FE-A6EC-A2681A503F43}" srcOrd="0" destOrd="0" presId="urn:microsoft.com/office/officeart/2005/8/layout/process4"/>
    <dgm:cxn modelId="{E6700B2E-6AE2-4AC0-BFD8-E336C9462FA6}" type="presParOf" srcId="{72705B01-A747-4AC4-8E79-36625FF10734}" destId="{9DC1154C-73EA-42D3-B47D-3F6AEC4B0EB7}" srcOrd="1" destOrd="0" presId="urn:microsoft.com/office/officeart/2005/8/layout/process4"/>
    <dgm:cxn modelId="{4D27EC64-FBD9-4C1E-8EEA-7A99262DD81B}" type="presParOf" srcId="{72705B01-A747-4AC4-8E79-36625FF10734}" destId="{61DD1CF1-6C74-45AF-A750-A8E70E6EA480}" srcOrd="2" destOrd="0" presId="urn:microsoft.com/office/officeart/2005/8/layout/process4"/>
    <dgm:cxn modelId="{7313754C-DCC7-4117-87C5-1CE0FD532923}" type="presParOf" srcId="{61DD1CF1-6C74-45AF-A750-A8E70E6EA480}" destId="{131CF153-608F-416F-B794-91BF9F48D9B3}" srcOrd="0" destOrd="0" presId="urn:microsoft.com/office/officeart/2005/8/layout/process4"/>
    <dgm:cxn modelId="{F96EF1B3-4D0A-4CEE-A901-8BBD6C1E072A}" type="presParOf" srcId="{61DD1CF1-6C74-45AF-A750-A8E70E6EA480}" destId="{D94994C3-9100-49B3-83D3-E889DB6D524C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C66427-206F-47B4-B68E-F7AF28E7F755}" type="doc">
      <dgm:prSet loTypeId="urn:microsoft.com/office/officeart/2005/8/layout/v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2BF205A-FCF9-4C7F-A6C9-06E12737CBA5}">
      <dgm:prSet phldrT="[Text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700" b="1" noProof="0" dirty="0" smtClean="0"/>
            <a:t>FASE DE DESINFECCIÓN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s-ES" sz="1600" b="1" noProof="0" dirty="0" smtClean="0"/>
            <a:t>Contaminación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s-ES" sz="1600" b="1" noProof="0" dirty="0" smtClean="0"/>
            <a:t>Oxidación (transformación de datos: RAIZ)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s-ES" sz="1600" b="1" noProof="0" dirty="0" smtClean="0"/>
            <a:t>Viabilidad (transformación de datos: RAIZ)</a:t>
          </a:r>
        </a:p>
      </dgm:t>
    </dgm:pt>
    <dgm:pt modelId="{65508EF7-EC59-4616-AE20-32F63A3985CD}" type="parTrans" cxnId="{95D324C0-19C7-44A2-833F-C9178C340336}">
      <dgm:prSet/>
      <dgm:spPr/>
      <dgm:t>
        <a:bodyPr/>
        <a:lstStyle/>
        <a:p>
          <a:pPr algn="ctr"/>
          <a:endParaRPr lang="es-ES" sz="2700" b="1" noProof="0"/>
        </a:p>
      </dgm:t>
    </dgm:pt>
    <dgm:pt modelId="{178D3675-C4CA-4C64-B092-A140680F88BC}" type="sibTrans" cxnId="{95D324C0-19C7-44A2-833F-C9178C340336}">
      <dgm:prSet custT="1"/>
      <dgm:spPr/>
      <dgm:t>
        <a:bodyPr/>
        <a:lstStyle/>
        <a:p>
          <a:pPr algn="ctr"/>
          <a:endParaRPr lang="es-ES" sz="2700" b="1" noProof="0"/>
        </a:p>
      </dgm:t>
    </dgm:pt>
    <dgm:pt modelId="{08142A1F-0BC8-44A3-95D5-937FE681A47D}">
      <dgm:prSet phldrT="[Text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700" b="1" noProof="0" dirty="0" smtClean="0"/>
            <a:t>FASE DE INDUCCIÓN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s-ES" sz="1600" b="1" noProof="0" dirty="0" smtClean="0"/>
            <a:t>Presencia/ Ausencia de Brote y Callo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s-ES" sz="1600" b="1" noProof="0" dirty="0" smtClean="0"/>
            <a:t>Número de brotes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s-ES" sz="1600" b="1" noProof="0" dirty="0" smtClean="0"/>
            <a:t>Longitud de brote y Ancho de las hojas</a:t>
          </a:r>
          <a:endParaRPr lang="es-ES" sz="1600" b="1" noProof="0" dirty="0"/>
        </a:p>
      </dgm:t>
    </dgm:pt>
    <dgm:pt modelId="{A121A151-7BAD-482E-B0A6-2A13F9DAD32A}" type="parTrans" cxnId="{207CFB76-1D25-4FDD-A61A-C6305FDAC305}">
      <dgm:prSet/>
      <dgm:spPr/>
      <dgm:t>
        <a:bodyPr/>
        <a:lstStyle/>
        <a:p>
          <a:pPr algn="ctr"/>
          <a:endParaRPr lang="es-ES" sz="2700" b="1" noProof="0"/>
        </a:p>
      </dgm:t>
    </dgm:pt>
    <dgm:pt modelId="{CE700DAB-0C94-481D-8355-8263061770E2}" type="sibTrans" cxnId="{207CFB76-1D25-4FDD-A61A-C6305FDAC305}">
      <dgm:prSet custT="1"/>
      <dgm:spPr/>
      <dgm:t>
        <a:bodyPr/>
        <a:lstStyle/>
        <a:p>
          <a:pPr algn="ctr"/>
          <a:endParaRPr lang="es-ES" sz="2700" b="1" noProof="0"/>
        </a:p>
      </dgm:t>
    </dgm:pt>
    <dgm:pt modelId="{E13A8307-86F6-4547-9B03-E8A8B50341D7}">
      <dgm:prSet phldrT="[Text]" custT="1"/>
      <dgm:spPr/>
      <dgm:t>
        <a:bodyPr/>
        <a:lstStyle/>
        <a:p>
          <a:pPr algn="ctr"/>
          <a:r>
            <a:rPr lang="es-ES" sz="2700" b="1" noProof="0" dirty="0" smtClean="0"/>
            <a:t>FASE DE MULTIPLICACIÓN</a:t>
          </a:r>
          <a:endParaRPr lang="es-ES" sz="2700" b="1" noProof="0" dirty="0"/>
        </a:p>
      </dgm:t>
    </dgm:pt>
    <dgm:pt modelId="{4566F3B0-64FA-40E8-BC91-3DA6BB528CE4}" type="parTrans" cxnId="{D78A666F-981C-4652-92D3-922D33E181FA}">
      <dgm:prSet/>
      <dgm:spPr/>
      <dgm:t>
        <a:bodyPr/>
        <a:lstStyle/>
        <a:p>
          <a:pPr algn="ctr"/>
          <a:endParaRPr lang="es-ES" sz="2700" b="1" noProof="0"/>
        </a:p>
      </dgm:t>
    </dgm:pt>
    <dgm:pt modelId="{49C3A2BD-91A7-4488-9957-6035B0F6771F}" type="sibTrans" cxnId="{D78A666F-981C-4652-92D3-922D33E181FA}">
      <dgm:prSet custT="1"/>
      <dgm:spPr/>
      <dgm:t>
        <a:bodyPr/>
        <a:lstStyle/>
        <a:p>
          <a:pPr algn="ctr"/>
          <a:endParaRPr lang="es-ES" sz="2700" b="1" noProof="0"/>
        </a:p>
      </dgm:t>
    </dgm:pt>
    <dgm:pt modelId="{787ABFC6-80CE-4616-A9A4-8B0BCE6A3964}">
      <dgm:prSet custT="1"/>
      <dgm:spPr>
        <a:noFill/>
        <a:ln>
          <a:noFill/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000" b="1" noProof="0" dirty="0" smtClean="0">
              <a:solidFill>
                <a:schemeClr val="bg1"/>
              </a:solidFill>
            </a:rPr>
            <a:t>CONVENCIONAL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s-ES" sz="1400" b="1" noProof="0" dirty="0" smtClean="0">
              <a:solidFill>
                <a:schemeClr val="bg1"/>
              </a:solidFill>
            </a:rPr>
            <a:t>Presencia/ Ausencia de Brote y Callo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s-ES" sz="1400" b="1" noProof="0" dirty="0" smtClean="0">
              <a:solidFill>
                <a:schemeClr val="bg1"/>
              </a:solidFill>
            </a:rPr>
            <a:t>Número de brotes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es-ES" sz="1400" b="1" noProof="0" dirty="0" smtClean="0">
              <a:solidFill>
                <a:schemeClr val="bg1"/>
              </a:solidFill>
            </a:rPr>
            <a:t>Longitud de brote y Ancho de las hojas</a:t>
          </a:r>
        </a:p>
      </dgm:t>
    </dgm:pt>
    <dgm:pt modelId="{604A67F6-9097-425D-8E5B-EE70B479EBD2}" type="sibTrans" cxnId="{76F6ADBB-BE30-45C7-8912-963446336F00}">
      <dgm:prSet/>
      <dgm:spPr/>
      <dgm:t>
        <a:bodyPr/>
        <a:lstStyle/>
        <a:p>
          <a:pPr algn="ctr"/>
          <a:endParaRPr lang="en-US" sz="2700" b="1"/>
        </a:p>
      </dgm:t>
    </dgm:pt>
    <dgm:pt modelId="{D9B5E28C-B29B-47A3-8A0E-CB95B42F90C0}" type="parTrans" cxnId="{76F6ADBB-BE30-45C7-8912-963446336F00}">
      <dgm:prSet/>
      <dgm:spPr/>
      <dgm:t>
        <a:bodyPr/>
        <a:lstStyle/>
        <a:p>
          <a:pPr algn="ctr"/>
          <a:endParaRPr lang="en-US" sz="2700" b="1"/>
        </a:p>
      </dgm:t>
    </dgm:pt>
    <dgm:pt modelId="{573CAC40-7729-48D4-941A-C1CF8B97E1F4}" type="pres">
      <dgm:prSet presAssocID="{B9C66427-206F-47B4-B68E-F7AF28E7F75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F15C87-9A0A-4BEE-B5F1-3F30C49DC049}" type="pres">
      <dgm:prSet presAssocID="{B9C66427-206F-47B4-B68E-F7AF28E7F755}" presName="dummyMaxCanvas" presStyleCnt="0">
        <dgm:presLayoutVars/>
      </dgm:prSet>
      <dgm:spPr/>
    </dgm:pt>
    <dgm:pt modelId="{743DB343-D1E8-46EE-8C0A-C119EC663B0C}" type="pres">
      <dgm:prSet presAssocID="{B9C66427-206F-47B4-B68E-F7AF28E7F755}" presName="FourNodes_1" presStyleLbl="node1" presStyleIdx="0" presStyleCnt="4" custScaleY="982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FA7EC5-6C9A-4F76-B607-D50BE4180B63}" type="pres">
      <dgm:prSet presAssocID="{B9C66427-206F-47B4-B68E-F7AF28E7F755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2D9485-266B-432E-8388-876FD1DE0E77}" type="pres">
      <dgm:prSet presAssocID="{B9C66427-206F-47B4-B68E-F7AF28E7F755}" presName="FourNodes_3" presStyleLbl="node1" presStyleIdx="2" presStyleCnt="4" custScaleY="49938" custLinFactNeighborX="-496" custLinFactNeighborY="-185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664607-EB5E-47F2-A645-44CDAA32671F}" type="pres">
      <dgm:prSet presAssocID="{B9C66427-206F-47B4-B68E-F7AF28E7F755}" presName="FourNodes_4" presStyleLbl="node1" presStyleIdx="3" presStyleCnt="4" custScaleX="77755" custScaleY="122999" custLinFactNeighborX="-26714" custLinFactNeighborY="-452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FC1B57-4D60-49E6-90E4-24645BC41013}" type="pres">
      <dgm:prSet presAssocID="{B9C66427-206F-47B4-B68E-F7AF28E7F755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3A418A-B3E0-4513-837D-E5F16E5602D4}" type="pres">
      <dgm:prSet presAssocID="{B9C66427-206F-47B4-B68E-F7AF28E7F755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E5F9D1-7F84-437A-B5E1-7E62EF0A5F52}" type="pres">
      <dgm:prSet presAssocID="{B9C66427-206F-47B4-B68E-F7AF28E7F755}" presName="FourConn_3-4" presStyleLbl="fgAccFollowNode1" presStyleIdx="2" presStyleCnt="3" custLinFactNeighborX="24983" custLinFactNeighborY="-415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F0AC6B-2512-46D6-8C0A-0C208774C084}" type="pres">
      <dgm:prSet presAssocID="{B9C66427-206F-47B4-B68E-F7AF28E7F755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E23BBB-CA67-4616-9B60-84F9AB7502A8}" type="pres">
      <dgm:prSet presAssocID="{B9C66427-206F-47B4-B68E-F7AF28E7F755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523DB3-CB6C-4194-9EF1-EC058A882B71}" type="pres">
      <dgm:prSet presAssocID="{B9C66427-206F-47B4-B68E-F7AF28E7F755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4CCDB8-2042-4DF0-B5A0-92E26C6A3218}" type="pres">
      <dgm:prSet presAssocID="{B9C66427-206F-47B4-B68E-F7AF28E7F755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63C2A8-42D2-42D6-87EC-D11E5C808383}" type="presOf" srcId="{787ABFC6-80CE-4616-A9A4-8B0BCE6A3964}" destId="{22664607-EB5E-47F2-A645-44CDAA32671F}" srcOrd="0" destOrd="0" presId="urn:microsoft.com/office/officeart/2005/8/layout/vProcess5"/>
    <dgm:cxn modelId="{16797BF9-CEC8-4152-A767-C2495CC72145}" type="presOf" srcId="{08142A1F-0BC8-44A3-95D5-937FE681A47D}" destId="{35E23BBB-CA67-4616-9B60-84F9AB7502A8}" srcOrd="1" destOrd="0" presId="urn:microsoft.com/office/officeart/2005/8/layout/vProcess5"/>
    <dgm:cxn modelId="{21DC8165-26FF-4892-BC38-FCAB547DC016}" type="presOf" srcId="{02BF205A-FCF9-4C7F-A6C9-06E12737CBA5}" destId="{743DB343-D1E8-46EE-8C0A-C119EC663B0C}" srcOrd="0" destOrd="0" presId="urn:microsoft.com/office/officeart/2005/8/layout/vProcess5"/>
    <dgm:cxn modelId="{581F64DD-0469-4B6C-B49C-636E9022C27C}" type="presOf" srcId="{49C3A2BD-91A7-4488-9957-6035B0F6771F}" destId="{99E5F9D1-7F84-437A-B5E1-7E62EF0A5F52}" srcOrd="0" destOrd="0" presId="urn:microsoft.com/office/officeart/2005/8/layout/vProcess5"/>
    <dgm:cxn modelId="{2B6B1545-6396-4030-A128-56D2578FF3C5}" type="presOf" srcId="{CE700DAB-0C94-481D-8355-8263061770E2}" destId="{B43A418A-B3E0-4513-837D-E5F16E5602D4}" srcOrd="0" destOrd="0" presId="urn:microsoft.com/office/officeart/2005/8/layout/vProcess5"/>
    <dgm:cxn modelId="{4F62B7D4-ED54-4C22-BFC9-93785CAF99D3}" type="presOf" srcId="{178D3675-C4CA-4C64-B092-A140680F88BC}" destId="{E5FC1B57-4D60-49E6-90E4-24645BC41013}" srcOrd="0" destOrd="0" presId="urn:microsoft.com/office/officeart/2005/8/layout/vProcess5"/>
    <dgm:cxn modelId="{A7ED1E97-9E6D-4028-AF14-E8EFE886DF12}" type="presOf" srcId="{08142A1F-0BC8-44A3-95D5-937FE681A47D}" destId="{C3FA7EC5-6C9A-4F76-B607-D50BE4180B63}" srcOrd="0" destOrd="0" presId="urn:microsoft.com/office/officeart/2005/8/layout/vProcess5"/>
    <dgm:cxn modelId="{D64E5F77-7BF0-4187-AD2B-FA567C933DDE}" type="presOf" srcId="{02BF205A-FCF9-4C7F-A6C9-06E12737CBA5}" destId="{FAF0AC6B-2512-46D6-8C0A-0C208774C084}" srcOrd="1" destOrd="0" presId="urn:microsoft.com/office/officeart/2005/8/layout/vProcess5"/>
    <dgm:cxn modelId="{448040D2-E9CC-46B8-8E80-3F0B283F5F78}" type="presOf" srcId="{B9C66427-206F-47B4-B68E-F7AF28E7F755}" destId="{573CAC40-7729-48D4-941A-C1CF8B97E1F4}" srcOrd="0" destOrd="0" presId="urn:microsoft.com/office/officeart/2005/8/layout/vProcess5"/>
    <dgm:cxn modelId="{76F6ADBB-BE30-45C7-8912-963446336F00}" srcId="{B9C66427-206F-47B4-B68E-F7AF28E7F755}" destId="{787ABFC6-80CE-4616-A9A4-8B0BCE6A3964}" srcOrd="3" destOrd="0" parTransId="{D9B5E28C-B29B-47A3-8A0E-CB95B42F90C0}" sibTransId="{604A67F6-9097-425D-8E5B-EE70B479EBD2}"/>
    <dgm:cxn modelId="{D78A666F-981C-4652-92D3-922D33E181FA}" srcId="{B9C66427-206F-47B4-B68E-F7AF28E7F755}" destId="{E13A8307-86F6-4547-9B03-E8A8B50341D7}" srcOrd="2" destOrd="0" parTransId="{4566F3B0-64FA-40E8-BC91-3DA6BB528CE4}" sibTransId="{49C3A2BD-91A7-4488-9957-6035B0F6771F}"/>
    <dgm:cxn modelId="{95D324C0-19C7-44A2-833F-C9178C340336}" srcId="{B9C66427-206F-47B4-B68E-F7AF28E7F755}" destId="{02BF205A-FCF9-4C7F-A6C9-06E12737CBA5}" srcOrd="0" destOrd="0" parTransId="{65508EF7-EC59-4616-AE20-32F63A3985CD}" sibTransId="{178D3675-C4CA-4C64-B092-A140680F88BC}"/>
    <dgm:cxn modelId="{8BEFBCA9-90A7-40D5-AFEA-F584B76AD7A0}" type="presOf" srcId="{787ABFC6-80CE-4616-A9A4-8B0BCE6A3964}" destId="{734CCDB8-2042-4DF0-B5A0-92E26C6A3218}" srcOrd="1" destOrd="0" presId="urn:microsoft.com/office/officeart/2005/8/layout/vProcess5"/>
    <dgm:cxn modelId="{18EDD27E-037D-4011-90E8-20685BC38DA4}" type="presOf" srcId="{E13A8307-86F6-4547-9B03-E8A8B50341D7}" destId="{D1523DB3-CB6C-4194-9EF1-EC058A882B71}" srcOrd="1" destOrd="0" presId="urn:microsoft.com/office/officeart/2005/8/layout/vProcess5"/>
    <dgm:cxn modelId="{4690DACD-0324-4D84-A65A-7E20AF0B036B}" type="presOf" srcId="{E13A8307-86F6-4547-9B03-E8A8B50341D7}" destId="{922D9485-266B-432E-8388-876FD1DE0E77}" srcOrd="0" destOrd="0" presId="urn:microsoft.com/office/officeart/2005/8/layout/vProcess5"/>
    <dgm:cxn modelId="{207CFB76-1D25-4FDD-A61A-C6305FDAC305}" srcId="{B9C66427-206F-47B4-B68E-F7AF28E7F755}" destId="{08142A1F-0BC8-44A3-95D5-937FE681A47D}" srcOrd="1" destOrd="0" parTransId="{A121A151-7BAD-482E-B0A6-2A13F9DAD32A}" sibTransId="{CE700DAB-0C94-481D-8355-8263061770E2}"/>
    <dgm:cxn modelId="{60238B9D-8CA6-4086-A9B2-667489203B57}" type="presParOf" srcId="{573CAC40-7729-48D4-941A-C1CF8B97E1F4}" destId="{73F15C87-9A0A-4BEE-B5F1-3F30C49DC049}" srcOrd="0" destOrd="0" presId="urn:microsoft.com/office/officeart/2005/8/layout/vProcess5"/>
    <dgm:cxn modelId="{5BB9ED45-ACBE-4FC1-926D-220A4A1994A5}" type="presParOf" srcId="{573CAC40-7729-48D4-941A-C1CF8B97E1F4}" destId="{743DB343-D1E8-46EE-8C0A-C119EC663B0C}" srcOrd="1" destOrd="0" presId="urn:microsoft.com/office/officeart/2005/8/layout/vProcess5"/>
    <dgm:cxn modelId="{9FDF8F22-30C6-4D27-B7D0-65E4F1885F9F}" type="presParOf" srcId="{573CAC40-7729-48D4-941A-C1CF8B97E1F4}" destId="{C3FA7EC5-6C9A-4F76-B607-D50BE4180B63}" srcOrd="2" destOrd="0" presId="urn:microsoft.com/office/officeart/2005/8/layout/vProcess5"/>
    <dgm:cxn modelId="{2686D9B7-25EC-43BE-99CF-5A9C575A5EB6}" type="presParOf" srcId="{573CAC40-7729-48D4-941A-C1CF8B97E1F4}" destId="{922D9485-266B-432E-8388-876FD1DE0E77}" srcOrd="3" destOrd="0" presId="urn:microsoft.com/office/officeart/2005/8/layout/vProcess5"/>
    <dgm:cxn modelId="{24A1DC0A-C806-4665-97CF-3CF24CE02B80}" type="presParOf" srcId="{573CAC40-7729-48D4-941A-C1CF8B97E1F4}" destId="{22664607-EB5E-47F2-A645-44CDAA32671F}" srcOrd="4" destOrd="0" presId="urn:microsoft.com/office/officeart/2005/8/layout/vProcess5"/>
    <dgm:cxn modelId="{894FA7AA-0A2C-434B-854F-43CFD5DF2121}" type="presParOf" srcId="{573CAC40-7729-48D4-941A-C1CF8B97E1F4}" destId="{E5FC1B57-4D60-49E6-90E4-24645BC41013}" srcOrd="5" destOrd="0" presId="urn:microsoft.com/office/officeart/2005/8/layout/vProcess5"/>
    <dgm:cxn modelId="{8375BF92-DE6C-4140-B580-936886CDA270}" type="presParOf" srcId="{573CAC40-7729-48D4-941A-C1CF8B97E1F4}" destId="{B43A418A-B3E0-4513-837D-E5F16E5602D4}" srcOrd="6" destOrd="0" presId="urn:microsoft.com/office/officeart/2005/8/layout/vProcess5"/>
    <dgm:cxn modelId="{1A2A9359-D54F-4AA3-B844-93430DCFB486}" type="presParOf" srcId="{573CAC40-7729-48D4-941A-C1CF8B97E1F4}" destId="{99E5F9D1-7F84-437A-B5E1-7E62EF0A5F52}" srcOrd="7" destOrd="0" presId="urn:microsoft.com/office/officeart/2005/8/layout/vProcess5"/>
    <dgm:cxn modelId="{AA3406DE-217F-4835-A3F5-E5F9150D41C0}" type="presParOf" srcId="{573CAC40-7729-48D4-941A-C1CF8B97E1F4}" destId="{FAF0AC6B-2512-46D6-8C0A-0C208774C084}" srcOrd="8" destOrd="0" presId="urn:microsoft.com/office/officeart/2005/8/layout/vProcess5"/>
    <dgm:cxn modelId="{8A9CAEA0-077D-4CFF-8364-AC3B7D9BA065}" type="presParOf" srcId="{573CAC40-7729-48D4-941A-C1CF8B97E1F4}" destId="{35E23BBB-CA67-4616-9B60-84F9AB7502A8}" srcOrd="9" destOrd="0" presId="urn:microsoft.com/office/officeart/2005/8/layout/vProcess5"/>
    <dgm:cxn modelId="{E689BF4A-765B-4897-A514-2B69827BB8B8}" type="presParOf" srcId="{573CAC40-7729-48D4-941A-C1CF8B97E1F4}" destId="{D1523DB3-CB6C-4194-9EF1-EC058A882B71}" srcOrd="10" destOrd="0" presId="urn:microsoft.com/office/officeart/2005/8/layout/vProcess5"/>
    <dgm:cxn modelId="{078FFA26-D719-40BB-A1F4-8B2DE33F452D}" type="presParOf" srcId="{573CAC40-7729-48D4-941A-C1CF8B97E1F4}" destId="{734CCDB8-2042-4DF0-B5A0-92E26C6A3218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400C54C-BD42-4EC6-9F65-425E19ED0224}">
      <dsp:nvSpPr>
        <dsp:cNvPr id="0" name=""/>
        <dsp:cNvSpPr/>
      </dsp:nvSpPr>
      <dsp:spPr>
        <a:xfrm>
          <a:off x="0" y="4094383"/>
          <a:ext cx="7128792" cy="9907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ETAPA DE MULTIPLICACIÓN</a:t>
          </a:r>
          <a:endParaRPr lang="en-US" sz="3000" b="1" kern="1200" dirty="0"/>
        </a:p>
      </dsp:txBody>
      <dsp:txXfrm>
        <a:off x="0" y="4094383"/>
        <a:ext cx="7128792" cy="535015"/>
      </dsp:txXfrm>
    </dsp:sp>
    <dsp:sp modelId="{22C145F2-2780-412F-829F-F87A10037DB6}">
      <dsp:nvSpPr>
        <dsp:cNvPr id="0" name=""/>
        <dsp:cNvSpPr/>
      </dsp:nvSpPr>
      <dsp:spPr>
        <a:xfrm>
          <a:off x="0" y="4648345"/>
          <a:ext cx="3763910" cy="775547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Propagación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convencional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Obtención</a:t>
          </a:r>
          <a:r>
            <a:rPr lang="en-US" sz="1600" kern="1200" dirty="0" smtClean="0"/>
            <a:t> de </a:t>
          </a:r>
          <a:r>
            <a:rPr lang="en-US" sz="1600" kern="1200" dirty="0" err="1" smtClean="0"/>
            <a:t>plántulas</a:t>
          </a:r>
          <a:r>
            <a:rPr lang="en-US" sz="1600" kern="1200" dirty="0" smtClean="0"/>
            <a:t>. Subcultivos </a:t>
          </a:r>
          <a:r>
            <a:rPr lang="en-US" sz="1600" kern="1200" dirty="0" err="1" smtClean="0"/>
            <a:t>previo</a:t>
          </a:r>
          <a:r>
            <a:rPr lang="en-US" sz="1600" kern="1200" dirty="0" smtClean="0"/>
            <a:t> SIT</a:t>
          </a:r>
          <a:endParaRPr lang="en-US" sz="1600" kern="1200" dirty="0"/>
        </a:p>
      </dsp:txBody>
      <dsp:txXfrm>
        <a:off x="0" y="4648345"/>
        <a:ext cx="3763910" cy="775547"/>
      </dsp:txXfrm>
    </dsp:sp>
    <dsp:sp modelId="{14F6FD4C-4C10-4D95-AD32-DBE6800DAEDF}">
      <dsp:nvSpPr>
        <dsp:cNvPr id="0" name=""/>
        <dsp:cNvSpPr/>
      </dsp:nvSpPr>
      <dsp:spPr>
        <a:xfrm>
          <a:off x="3753394" y="4648347"/>
          <a:ext cx="3363651" cy="780912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Propagación</a:t>
          </a:r>
          <a:r>
            <a:rPr lang="en-US" sz="1500" kern="1200" dirty="0" smtClean="0"/>
            <a:t> en el SIT </a:t>
          </a:r>
          <a:r>
            <a:rPr lang="en-US" sz="1500" kern="1200" dirty="0" err="1" smtClean="0"/>
            <a:t>Obtención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masiva</a:t>
          </a:r>
          <a:r>
            <a:rPr lang="en-US" sz="1500" kern="1200" dirty="0" smtClean="0"/>
            <a:t> de </a:t>
          </a:r>
          <a:r>
            <a:rPr lang="en-US" sz="1500" kern="1200" dirty="0" err="1" smtClean="0"/>
            <a:t>plántulas</a:t>
          </a:r>
          <a:r>
            <a:rPr lang="en-US" sz="1500" kern="1200" dirty="0" smtClean="0"/>
            <a:t> con </a:t>
          </a:r>
          <a:r>
            <a:rPr lang="en-US" sz="1500" kern="1200" dirty="0" err="1" smtClean="0"/>
            <a:t>características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más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adaptables</a:t>
          </a:r>
          <a:r>
            <a:rPr lang="en-US" sz="1500" kern="1200" dirty="0" smtClean="0"/>
            <a:t> a campo</a:t>
          </a:r>
          <a:endParaRPr lang="en-US" sz="1500" kern="1200" dirty="0"/>
        </a:p>
      </dsp:txBody>
      <dsp:txXfrm>
        <a:off x="3753394" y="4648347"/>
        <a:ext cx="3363651" cy="780912"/>
      </dsp:txXfrm>
    </dsp:sp>
    <dsp:sp modelId="{AD699969-CEAC-40D5-B31E-441CC6F67A05}">
      <dsp:nvSpPr>
        <dsp:cNvPr id="0" name=""/>
        <dsp:cNvSpPr/>
      </dsp:nvSpPr>
      <dsp:spPr>
        <a:xfrm rot="10800000">
          <a:off x="0" y="2713202"/>
          <a:ext cx="7128792" cy="1523804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ETAPA DE INDUCCIÓN</a:t>
          </a:r>
          <a:endParaRPr lang="en-US" sz="3000" b="1" kern="1200" dirty="0"/>
        </a:p>
      </dsp:txBody>
      <dsp:txXfrm>
        <a:off x="0" y="2713202"/>
        <a:ext cx="7128792" cy="534855"/>
      </dsp:txXfrm>
    </dsp:sp>
    <dsp:sp modelId="{F08916A1-1601-4C55-9762-70168E1E3DA4}">
      <dsp:nvSpPr>
        <dsp:cNvPr id="0" name=""/>
        <dsp:cNvSpPr/>
      </dsp:nvSpPr>
      <dsp:spPr>
        <a:xfrm>
          <a:off x="0" y="3261030"/>
          <a:ext cx="3564395" cy="45561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/>
            <a:t>Organogénesis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Directa</a:t>
          </a:r>
          <a:endParaRPr lang="en-US" sz="2200" kern="1200" dirty="0"/>
        </a:p>
      </dsp:txBody>
      <dsp:txXfrm>
        <a:off x="0" y="3261030"/>
        <a:ext cx="3564395" cy="455617"/>
      </dsp:txXfrm>
    </dsp:sp>
    <dsp:sp modelId="{455D9662-5508-4263-8F59-2102CEE661B6}">
      <dsp:nvSpPr>
        <dsp:cNvPr id="0" name=""/>
        <dsp:cNvSpPr/>
      </dsp:nvSpPr>
      <dsp:spPr>
        <a:xfrm>
          <a:off x="3564396" y="3261030"/>
          <a:ext cx="3564395" cy="45561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Ensayo</a:t>
          </a:r>
          <a:r>
            <a:rPr lang="en-US" sz="1400" kern="1200" dirty="0" smtClean="0"/>
            <a:t> de </a:t>
          </a:r>
          <a:r>
            <a:rPr lang="en-US" sz="1400" kern="1200" dirty="0" err="1" smtClean="0"/>
            <a:t>reguladores</a:t>
          </a:r>
          <a:r>
            <a:rPr lang="en-US" sz="1400" kern="1200" dirty="0" smtClean="0"/>
            <a:t> de </a:t>
          </a:r>
          <a:r>
            <a:rPr lang="en-US" sz="1400" kern="1200" dirty="0" err="1" smtClean="0"/>
            <a:t>crecimiento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para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iniciación</a:t>
          </a:r>
          <a:r>
            <a:rPr lang="en-US" sz="1400" kern="1200" dirty="0" smtClean="0"/>
            <a:t> de </a:t>
          </a:r>
          <a:r>
            <a:rPr lang="en-US" sz="1400" kern="1200" dirty="0" err="1" smtClean="0"/>
            <a:t>brotes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organogénicos</a:t>
          </a:r>
          <a:r>
            <a:rPr lang="en-US" sz="1400" kern="1200" dirty="0" smtClean="0"/>
            <a:t> </a:t>
          </a:r>
          <a:endParaRPr lang="en-US" sz="1400" kern="1200" dirty="0"/>
        </a:p>
      </dsp:txBody>
      <dsp:txXfrm>
        <a:off x="3564396" y="3261030"/>
        <a:ext cx="3564395" cy="455617"/>
      </dsp:txXfrm>
    </dsp:sp>
    <dsp:sp modelId="{A21CB279-C54E-40A2-9557-744F4FA43DA5}">
      <dsp:nvSpPr>
        <dsp:cNvPr id="0" name=""/>
        <dsp:cNvSpPr/>
      </dsp:nvSpPr>
      <dsp:spPr>
        <a:xfrm rot="10800000">
          <a:off x="0" y="1453568"/>
          <a:ext cx="7128792" cy="1329564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ETAPA DE ESTABLECIMIENTO</a:t>
          </a:r>
          <a:endParaRPr lang="en-US" sz="3000" b="1" kern="1200" dirty="0"/>
        </a:p>
      </dsp:txBody>
      <dsp:txXfrm>
        <a:off x="0" y="1453568"/>
        <a:ext cx="7128792" cy="466677"/>
      </dsp:txXfrm>
    </dsp:sp>
    <dsp:sp modelId="{1BB36E6F-12B0-42B9-8564-CBB32F7C4C94}">
      <dsp:nvSpPr>
        <dsp:cNvPr id="0" name=""/>
        <dsp:cNvSpPr/>
      </dsp:nvSpPr>
      <dsp:spPr>
        <a:xfrm>
          <a:off x="0" y="1893579"/>
          <a:ext cx="3564395" cy="455617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0" kern="1200" dirty="0" err="1" smtClean="0"/>
            <a:t>Desinfección</a:t>
          </a:r>
          <a:endParaRPr lang="en-US" sz="2200" b="0" kern="1200" dirty="0"/>
        </a:p>
      </dsp:txBody>
      <dsp:txXfrm>
        <a:off x="0" y="1893579"/>
        <a:ext cx="3564395" cy="455617"/>
      </dsp:txXfrm>
    </dsp:sp>
    <dsp:sp modelId="{4BC588B5-CAAF-44FE-858D-64641A7919F3}">
      <dsp:nvSpPr>
        <dsp:cNvPr id="0" name=""/>
        <dsp:cNvSpPr/>
      </dsp:nvSpPr>
      <dsp:spPr>
        <a:xfrm>
          <a:off x="3564396" y="1893579"/>
          <a:ext cx="3564395" cy="455617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Agentes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desinfectantes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aplicados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sobre</a:t>
          </a:r>
          <a:r>
            <a:rPr lang="en-US" sz="1500" kern="1200" dirty="0" smtClean="0"/>
            <a:t> el material vegetal</a:t>
          </a:r>
          <a:endParaRPr lang="en-US" sz="1500" b="1" kern="1200" dirty="0"/>
        </a:p>
      </dsp:txBody>
      <dsp:txXfrm>
        <a:off x="3564396" y="1893579"/>
        <a:ext cx="3564395" cy="455617"/>
      </dsp:txXfrm>
    </dsp:sp>
    <dsp:sp modelId="{9DC1154C-73EA-42D3-B47D-3F6AEC4B0EB7}">
      <dsp:nvSpPr>
        <dsp:cNvPr id="0" name=""/>
        <dsp:cNvSpPr/>
      </dsp:nvSpPr>
      <dsp:spPr>
        <a:xfrm rot="10800000">
          <a:off x="0" y="1570"/>
          <a:ext cx="7128792" cy="1523804"/>
        </a:xfrm>
        <a:prstGeom prst="upArrowCallou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ETAPA INICIAL</a:t>
          </a:r>
          <a:endParaRPr lang="en-US" sz="3000" b="1" kern="1200" dirty="0"/>
        </a:p>
      </dsp:txBody>
      <dsp:txXfrm>
        <a:off x="0" y="1570"/>
        <a:ext cx="7128792" cy="534855"/>
      </dsp:txXfrm>
    </dsp:sp>
    <dsp:sp modelId="{131CF153-608F-416F-B794-91BF9F48D9B3}">
      <dsp:nvSpPr>
        <dsp:cNvPr id="0" name=""/>
        <dsp:cNvSpPr/>
      </dsp:nvSpPr>
      <dsp:spPr>
        <a:xfrm>
          <a:off x="15062" y="536426"/>
          <a:ext cx="3534299" cy="455617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 smtClean="0"/>
            <a:t>Selección</a:t>
          </a:r>
          <a:r>
            <a:rPr lang="en-US" sz="2200" kern="1200" dirty="0" smtClean="0"/>
            <a:t> de </a:t>
          </a:r>
          <a:r>
            <a:rPr lang="en-US" sz="2200" kern="1200" dirty="0" err="1" smtClean="0"/>
            <a:t>plantas</a:t>
          </a:r>
          <a:r>
            <a:rPr lang="en-US" sz="2200" kern="1200" dirty="0" smtClean="0"/>
            <a:t> </a:t>
          </a:r>
          <a:r>
            <a:rPr lang="en-US" sz="2200" kern="1200" dirty="0" err="1" smtClean="0"/>
            <a:t>madre</a:t>
          </a:r>
          <a:endParaRPr lang="en-US" sz="2200" kern="1200" dirty="0"/>
        </a:p>
      </dsp:txBody>
      <dsp:txXfrm>
        <a:off x="15062" y="536426"/>
        <a:ext cx="3534299" cy="455617"/>
      </dsp:txXfrm>
    </dsp:sp>
    <dsp:sp modelId="{D94994C3-9100-49B3-83D3-E889DB6D524C}">
      <dsp:nvSpPr>
        <dsp:cNvPr id="0" name=""/>
        <dsp:cNvSpPr/>
      </dsp:nvSpPr>
      <dsp:spPr>
        <a:xfrm>
          <a:off x="3535424" y="536426"/>
          <a:ext cx="3592242" cy="455617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Tratamientos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fitosanitarios</a:t>
          </a:r>
          <a:r>
            <a:rPr lang="en-US" sz="1400" kern="1200" dirty="0" smtClean="0"/>
            <a:t> en </a:t>
          </a:r>
          <a:r>
            <a:rPr lang="en-US" sz="1400" kern="1200" dirty="0" err="1" smtClean="0"/>
            <a:t>invernadero</a:t>
          </a:r>
          <a:r>
            <a:rPr lang="en-US" sz="1400" kern="1200" dirty="0" smtClean="0"/>
            <a:t> </a:t>
          </a:r>
          <a:endParaRPr lang="en-US" sz="1400" kern="1200" dirty="0"/>
        </a:p>
      </dsp:txBody>
      <dsp:txXfrm>
        <a:off x="3535424" y="536426"/>
        <a:ext cx="3592242" cy="45561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0.52459</cdr:x>
      <cdr:y>0.06061</cdr:y>
    </cdr:from>
    <cdr:to>
      <cdr:x>0.60656</cdr:x>
      <cdr:y>0.93939</cdr:y>
    </cdr:to>
    <cdr:sp macro="" textlink="">
      <cdr:nvSpPr>
        <cdr:cNvPr id="2" name="Oval 1"/>
        <cdr:cNvSpPr/>
      </cdr:nvSpPr>
      <cdr:spPr>
        <a:xfrm xmlns:a="http://schemas.openxmlformats.org/drawingml/2006/main">
          <a:off x="2438400" y="152400"/>
          <a:ext cx="381000" cy="220980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5400" cap="flat" cmpd="sng" algn="ctr">
          <a:solidFill>
            <a:srgbClr val="F79646">
              <a:lumMod val="75000"/>
            </a:srgb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42CA5-1E9B-45C5-A375-C56B0361C8FE}" type="datetimeFigureOut">
              <a:rPr lang="en-US" smtClean="0"/>
              <a:pPr/>
              <a:t>4/22/2012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F2ABC-2F0C-4CB9-AC45-2A60F29F8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 los </a:t>
            </a:r>
            <a:r>
              <a:rPr lang="en-US" dirty="0" err="1" smtClean="0"/>
              <a:t>ultimos</a:t>
            </a:r>
            <a:r>
              <a:rPr lang="en-US" dirty="0" smtClean="0"/>
              <a:t> </a:t>
            </a:r>
            <a:r>
              <a:rPr lang="en-US" dirty="0" err="1" smtClean="0"/>
              <a:t>años</a:t>
            </a:r>
            <a:r>
              <a:rPr lang="en-US" dirty="0" smtClean="0"/>
              <a:t> 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 producciones y estudios tecnológicos han tomado un carácter prioritario en la economía a nivel mundial, y Ecuador no es la excepción….ECU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fomenta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politicas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que permitan desarrollar investigaciones en 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 procesos de investigación biotecnológicos y eleven la producción masiva de recursos PRODUCCION BIOTECNOLOGICA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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area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 agrícola  cultivo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 in vitro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F2ABC-2F0C-4CB9-AC45-2A60F29F848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F2ABC-2F0C-4CB9-AC45-2A60F29F848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55EB-4FE7-4687-BD80-0848A8C01C5D}" type="datetimeFigureOut">
              <a:rPr lang="en-US" smtClean="0"/>
              <a:pPr/>
              <a:t>4/22/2012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EC0E-A1EF-4191-9902-5D9BD55E3F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55EB-4FE7-4687-BD80-0848A8C01C5D}" type="datetimeFigureOut">
              <a:rPr lang="en-US" smtClean="0"/>
              <a:pPr/>
              <a:t>4/22/2012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EC0E-A1EF-4191-9902-5D9BD55E3F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55EB-4FE7-4687-BD80-0848A8C01C5D}" type="datetimeFigureOut">
              <a:rPr lang="en-US" smtClean="0"/>
              <a:pPr/>
              <a:t>4/22/2012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EC0E-A1EF-4191-9902-5D9BD55E3F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55EB-4FE7-4687-BD80-0848A8C01C5D}" type="datetimeFigureOut">
              <a:rPr lang="en-US" smtClean="0"/>
              <a:pPr/>
              <a:t>4/22/2012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EC0E-A1EF-4191-9902-5D9BD55E3F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55EB-4FE7-4687-BD80-0848A8C01C5D}" type="datetimeFigureOut">
              <a:rPr lang="en-US" smtClean="0"/>
              <a:pPr/>
              <a:t>4/22/2012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EC0E-A1EF-4191-9902-5D9BD55E3F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55EB-4FE7-4687-BD80-0848A8C01C5D}" type="datetimeFigureOut">
              <a:rPr lang="en-US" smtClean="0"/>
              <a:pPr/>
              <a:t>4/22/2012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EC0E-A1EF-4191-9902-5D9BD55E3F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55EB-4FE7-4687-BD80-0848A8C01C5D}" type="datetimeFigureOut">
              <a:rPr lang="en-US" smtClean="0"/>
              <a:pPr/>
              <a:t>4/22/2012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EC0E-A1EF-4191-9902-5D9BD55E3F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55EB-4FE7-4687-BD80-0848A8C01C5D}" type="datetimeFigureOut">
              <a:rPr lang="en-US" smtClean="0"/>
              <a:pPr/>
              <a:t>4/22/2012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EC0E-A1EF-4191-9902-5D9BD55E3F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55EB-4FE7-4687-BD80-0848A8C01C5D}" type="datetimeFigureOut">
              <a:rPr lang="en-US" smtClean="0"/>
              <a:pPr/>
              <a:t>4/22/2012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EC0E-A1EF-4191-9902-5D9BD55E3F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55EB-4FE7-4687-BD80-0848A8C01C5D}" type="datetimeFigureOut">
              <a:rPr lang="en-US" smtClean="0"/>
              <a:pPr/>
              <a:t>4/22/2012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EC0E-A1EF-4191-9902-5D9BD55E3F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55EB-4FE7-4687-BD80-0848A8C01C5D}" type="datetimeFigureOut">
              <a:rPr lang="en-US" smtClean="0"/>
              <a:pPr/>
              <a:t>4/22/2012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EC0E-A1EF-4191-9902-5D9BD55E3F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C55EB-4FE7-4687-BD80-0848A8C01C5D}" type="datetimeFigureOut">
              <a:rPr lang="en-US" smtClean="0"/>
              <a:pPr/>
              <a:t>4/22/2012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4EC0E-A1EF-4191-9902-5D9BD55E3F1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.jpe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3.jpeg"/><Relationship Id="rId7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chart" Target="../charts/chart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3.jpeg"/><Relationship Id="rId7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3.jpeg"/><Relationship Id="rId7" Type="http://schemas.openxmlformats.org/officeDocument/2006/relationships/chart" Target="../charts/chart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.jpeg"/><Relationship Id="rId7" Type="http://schemas.openxmlformats.org/officeDocument/2006/relationships/chart" Target="../charts/chart8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image" Target="../media/image3.jpeg"/><Relationship Id="rId7" Type="http://schemas.openxmlformats.org/officeDocument/2006/relationships/image" Target="../media/image8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image" Target="../media/image3.jpeg"/><Relationship Id="rId7" Type="http://schemas.openxmlformats.org/officeDocument/2006/relationships/image" Target="../media/image8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image" Target="../media/image3.jpeg"/><Relationship Id="rId7" Type="http://schemas.openxmlformats.org/officeDocument/2006/relationships/image" Target="../media/image8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.xml"/><Relationship Id="rId3" Type="http://schemas.openxmlformats.org/officeDocument/2006/relationships/image" Target="../media/image3.jpeg"/><Relationship Id="rId7" Type="http://schemas.openxmlformats.org/officeDocument/2006/relationships/image" Target="../media/image8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.jpeg"/><Relationship Id="rId7" Type="http://schemas.openxmlformats.org/officeDocument/2006/relationships/chart" Target="../charts/chart1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chart" Target="../charts/chart1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.xml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image" Target="../media/image3.jpeg"/><Relationship Id="rId7" Type="http://schemas.openxmlformats.org/officeDocument/2006/relationships/image" Target="../media/image9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.xml"/><Relationship Id="rId3" Type="http://schemas.openxmlformats.org/officeDocument/2006/relationships/image" Target="../media/image3.jpeg"/><Relationship Id="rId7" Type="http://schemas.openxmlformats.org/officeDocument/2006/relationships/image" Target="../media/image9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chart" Target="../charts/chart2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image" Target="../media/image3.jpeg"/><Relationship Id="rId7" Type="http://schemas.openxmlformats.org/officeDocument/2006/relationships/image" Target="../media/image9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2.xml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3.xml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chart" Target="../charts/chart2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6.xml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160338" y="404664"/>
            <a:ext cx="1243310" cy="6048672"/>
            <a:chOff x="160338" y="404664"/>
            <a:chExt cx="1243310" cy="6048672"/>
          </a:xfrm>
        </p:grpSpPr>
        <p:pic>
          <p:nvPicPr>
            <p:cNvPr id="2057" name="Picture 9" descr="P108007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58" name="Picture 10" descr="P113017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59" name="Picture 11" descr="P106045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62" name="8 Imagen" descr="i1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" name="Picture 24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9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539875" y="1978750"/>
            <a:ext cx="706596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s-ES" b="1" dirty="0">
                <a:latin typeface="Book Antiqua" pitchFamily="18" charset="0"/>
              </a:rPr>
              <a:t>EVALUACIÓN DE LA EFICIENCIA DE UN SISTEMA DE INMERSIÓN TEMPORAL FRENTE AL MÉTODO DE PROPAGACIÓN CONVENCIONAL EN LA MULTIPLICACIÓN </a:t>
            </a:r>
            <a:r>
              <a:rPr lang="es-ES" b="1" i="1" dirty="0">
                <a:latin typeface="Book Antiqua" pitchFamily="18" charset="0"/>
              </a:rPr>
              <a:t>IN VITRO</a:t>
            </a:r>
            <a:r>
              <a:rPr lang="es-ES" b="1" dirty="0">
                <a:latin typeface="Book Antiqua" pitchFamily="18" charset="0"/>
              </a:rPr>
              <a:t> DE CILANTRO CIMARRÓN (</a:t>
            </a:r>
            <a:r>
              <a:rPr lang="es-ES" b="1" i="1" dirty="0">
                <a:latin typeface="Book Antiqua" pitchFamily="18" charset="0"/>
              </a:rPr>
              <a:t>ERYNGIUM FOETIDUM</a:t>
            </a:r>
            <a:r>
              <a:rPr lang="es-ES" b="1" dirty="0">
                <a:latin typeface="Book Antiqua" pitchFamily="18" charset="0"/>
              </a:rPr>
              <a:t>) A PARTIR DE HOJAS, YEMAS Y SEGMENTOS NODALES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2061" name="Text Box 1"/>
          <p:cNvSpPr txBox="1">
            <a:spLocks noChangeArrowheads="1"/>
          </p:cNvSpPr>
          <p:nvPr/>
        </p:nvSpPr>
        <p:spPr bwMode="auto">
          <a:xfrm>
            <a:off x="1649413" y="630238"/>
            <a:ext cx="6846887" cy="1017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>
              <a:buSzPct val="100000"/>
            </a:pPr>
            <a:r>
              <a:rPr lang="es-EC" sz="2000" b="1" dirty="0">
                <a:latin typeface="Arial Rounded MT Bold" pitchFamily="34" charset="0"/>
                <a:cs typeface="Aharoni" pitchFamily="2" charset="-79"/>
              </a:rPr>
              <a:t>ESCUELA POLITÉCNICA DEL EJÉRCITO</a:t>
            </a:r>
          </a:p>
          <a:p>
            <a:pPr algn="ctr" defTabSz="449263">
              <a:buSzPct val="100000"/>
            </a:pPr>
            <a:r>
              <a:rPr lang="es-EC" sz="2000" b="1" dirty="0">
                <a:latin typeface="Arial Rounded MT Bold" pitchFamily="34" charset="0"/>
                <a:cs typeface="Aharoni" pitchFamily="2" charset="-79"/>
              </a:rPr>
              <a:t>DEPARTAMENTO DE CIENCIAS DE LA VIDA</a:t>
            </a:r>
          </a:p>
          <a:p>
            <a:pPr algn="ctr" defTabSz="449263">
              <a:buSzPct val="100000"/>
            </a:pPr>
            <a:r>
              <a:rPr lang="es-EC" sz="2000" b="1" dirty="0">
                <a:latin typeface="Arial Rounded MT Bold" pitchFamily="34" charset="0"/>
                <a:cs typeface="Aharoni" pitchFamily="2" charset="-79"/>
              </a:rPr>
              <a:t>INGENIERÍA EN BIOTECNOLOGÍA</a:t>
            </a:r>
          </a:p>
        </p:txBody>
      </p:sp>
      <p:sp>
        <p:nvSpPr>
          <p:cNvPr id="4" name="2 CuadroTexto"/>
          <p:cNvSpPr txBox="1">
            <a:spLocks noChangeArrowheads="1"/>
          </p:cNvSpPr>
          <p:nvPr/>
        </p:nvSpPr>
        <p:spPr bwMode="auto">
          <a:xfrm>
            <a:off x="2987675" y="4241800"/>
            <a:ext cx="3960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AR" dirty="0"/>
              <a:t>Previo a la obtención del título de:</a:t>
            </a:r>
          </a:p>
        </p:txBody>
      </p:sp>
      <p:sp>
        <p:nvSpPr>
          <p:cNvPr id="2063" name="3 CuadroTexto"/>
          <p:cNvSpPr txBox="1">
            <a:spLocks noChangeArrowheads="1"/>
          </p:cNvSpPr>
          <p:nvPr/>
        </p:nvSpPr>
        <p:spPr bwMode="auto">
          <a:xfrm>
            <a:off x="2871788" y="4776787"/>
            <a:ext cx="4032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AR" b="1" dirty="0"/>
              <a:t>INGENIERA EN BIOTECNOLOGÍA</a:t>
            </a:r>
          </a:p>
        </p:txBody>
      </p:sp>
      <p:sp>
        <p:nvSpPr>
          <p:cNvPr id="2064" name="4 CuadroTexto"/>
          <p:cNvSpPr txBox="1">
            <a:spLocks noChangeArrowheads="1"/>
          </p:cNvSpPr>
          <p:nvPr/>
        </p:nvSpPr>
        <p:spPr bwMode="auto">
          <a:xfrm>
            <a:off x="2563813" y="5575300"/>
            <a:ext cx="48244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AR" b="1" dirty="0" smtClean="0"/>
              <a:t>CARLA PATRICIA ALBARRACIN ACOSTA</a:t>
            </a:r>
            <a:endParaRPr lang="es-AR" b="1" dirty="0"/>
          </a:p>
        </p:txBody>
      </p:sp>
      <p:sp>
        <p:nvSpPr>
          <p:cNvPr id="2065" name="5 CuadroTexto"/>
          <p:cNvSpPr txBox="1">
            <a:spLocks noChangeArrowheads="1"/>
          </p:cNvSpPr>
          <p:nvPr/>
        </p:nvSpPr>
        <p:spPr bwMode="auto">
          <a:xfrm>
            <a:off x="4686300" y="6335712"/>
            <a:ext cx="3997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AR" dirty="0"/>
              <a:t>SANGOLQUÍ, </a:t>
            </a:r>
            <a:r>
              <a:rPr lang="es-AR" dirty="0" smtClean="0"/>
              <a:t>ABRIL DE 2012</a:t>
            </a:r>
            <a:endParaRPr lang="es-AR" dirty="0"/>
          </a:p>
        </p:txBody>
      </p:sp>
      <p:cxnSp>
        <p:nvCxnSpPr>
          <p:cNvPr id="16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8 Conector recto"/>
          <p:cNvCxnSpPr/>
          <p:nvPr/>
        </p:nvCxnSpPr>
        <p:spPr>
          <a:xfrm>
            <a:off x="381000" y="152400"/>
            <a:ext cx="851217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839200" y="344487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18 Conector recto"/>
          <p:cNvCxnSpPr/>
          <p:nvPr/>
        </p:nvCxnSpPr>
        <p:spPr>
          <a:xfrm flipH="1">
            <a:off x="1524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9600" y="762000"/>
            <a:ext cx="237172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609600" y="3134380"/>
            <a:ext cx="7924800" cy="3495952"/>
            <a:chOff x="598488" y="3326468"/>
            <a:chExt cx="7924800" cy="3495952"/>
          </a:xfrm>
        </p:grpSpPr>
        <p:sp>
          <p:nvSpPr>
            <p:cNvPr id="11" name="10 Rectángulo"/>
            <p:cNvSpPr>
              <a:spLocks noChangeArrowheads="1"/>
            </p:cNvSpPr>
            <p:nvPr/>
          </p:nvSpPr>
          <p:spPr bwMode="auto">
            <a:xfrm>
              <a:off x="598488" y="3357563"/>
              <a:ext cx="237807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AR" sz="1400" b="1" dirty="0" smtClean="0"/>
                <a:t>Selección </a:t>
              </a:r>
              <a:r>
                <a:rPr lang="es-AR" sz="1400" b="1" dirty="0"/>
                <a:t>de plantas </a:t>
              </a:r>
              <a:r>
                <a:rPr lang="es-AR" sz="1400" b="1" dirty="0" smtClean="0"/>
                <a:t>madre </a:t>
              </a:r>
              <a:endParaRPr lang="es-AR" sz="1400" dirty="0"/>
            </a:p>
          </p:txBody>
        </p:sp>
        <p:sp>
          <p:nvSpPr>
            <p:cNvPr id="12" name="11 Rectángulo"/>
            <p:cNvSpPr>
              <a:spLocks noChangeArrowheads="1"/>
            </p:cNvSpPr>
            <p:nvPr/>
          </p:nvSpPr>
          <p:spPr bwMode="auto">
            <a:xfrm>
              <a:off x="3494088" y="3326468"/>
              <a:ext cx="217328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AR" sz="1400" b="1" dirty="0" smtClean="0"/>
                <a:t>Preparación del material vegetal</a:t>
              </a:r>
              <a:endParaRPr lang="es-AR" sz="1400" dirty="0"/>
            </a:p>
          </p:txBody>
        </p:sp>
        <p:sp>
          <p:nvSpPr>
            <p:cNvPr id="13" name="12 Rectángulo"/>
            <p:cNvSpPr>
              <a:spLocks noChangeArrowheads="1"/>
            </p:cNvSpPr>
            <p:nvPr/>
          </p:nvSpPr>
          <p:spPr bwMode="auto">
            <a:xfrm>
              <a:off x="6559550" y="3326468"/>
              <a:ext cx="196373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AR" sz="1400" b="1" dirty="0" smtClean="0"/>
                <a:t>Establecimiento de cultivo </a:t>
              </a:r>
              <a:r>
                <a:rPr lang="es-AR" sz="1400" b="1" i="1" dirty="0" smtClean="0"/>
                <a:t>in vitro</a:t>
              </a:r>
              <a:endParaRPr lang="es-AR" sz="1400" i="1" dirty="0"/>
            </a:p>
          </p:txBody>
        </p:sp>
        <p:sp>
          <p:nvSpPr>
            <p:cNvPr id="14" name="13 Rectángulo"/>
            <p:cNvSpPr>
              <a:spLocks noChangeArrowheads="1"/>
            </p:cNvSpPr>
            <p:nvPr/>
          </p:nvSpPr>
          <p:spPr bwMode="auto">
            <a:xfrm>
              <a:off x="598488" y="6299200"/>
              <a:ext cx="224155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AR" sz="1400" b="1" dirty="0" smtClean="0"/>
                <a:t>Multiplicación convencional - Subcultivos</a:t>
              </a:r>
              <a:endParaRPr lang="es-AR" sz="1400" dirty="0"/>
            </a:p>
          </p:txBody>
        </p:sp>
        <p:sp>
          <p:nvSpPr>
            <p:cNvPr id="15" name="14 Rectángulo"/>
            <p:cNvSpPr>
              <a:spLocks noChangeArrowheads="1"/>
            </p:cNvSpPr>
            <p:nvPr/>
          </p:nvSpPr>
          <p:spPr bwMode="auto">
            <a:xfrm>
              <a:off x="3646488" y="6299200"/>
              <a:ext cx="21209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AR" sz="1400" b="1" dirty="0" smtClean="0"/>
                <a:t>Multiplicación en el SIT</a:t>
              </a:r>
              <a:endParaRPr lang="es-AR" sz="1400" dirty="0"/>
            </a:p>
          </p:txBody>
        </p:sp>
        <p:sp>
          <p:nvSpPr>
            <p:cNvPr id="16" name="23 Rectángulo"/>
            <p:cNvSpPr>
              <a:spLocks noChangeArrowheads="1"/>
            </p:cNvSpPr>
            <p:nvPr/>
          </p:nvSpPr>
          <p:spPr bwMode="auto">
            <a:xfrm>
              <a:off x="6161088" y="6440488"/>
              <a:ext cx="23622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AR" sz="1400" b="1" dirty="0" smtClean="0"/>
                <a:t>Enraizamiento - Aclimatación</a:t>
              </a:r>
              <a:endParaRPr lang="es-AR" sz="1400" dirty="0"/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329317" y="1066800"/>
            <a:ext cx="276668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77000" y="762000"/>
            <a:ext cx="2133600" cy="238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" y="3886200"/>
            <a:ext cx="251460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443062" y="3886200"/>
            <a:ext cx="257673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/>
          <p:cNvGrpSpPr/>
          <p:nvPr/>
        </p:nvGrpSpPr>
        <p:grpSpPr>
          <a:xfrm>
            <a:off x="6553200" y="3886200"/>
            <a:ext cx="1905000" cy="2209800"/>
            <a:chOff x="6172200" y="3886200"/>
            <a:chExt cx="1487424" cy="2009775"/>
          </a:xfrm>
        </p:grpSpPr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6172200" y="4876800"/>
              <a:ext cx="1487424" cy="101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6172200" y="3886200"/>
              <a:ext cx="1487424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4 CuadroTexto"/>
          <p:cNvSpPr txBox="1">
            <a:spLocks noChangeArrowheads="1"/>
          </p:cNvSpPr>
          <p:nvPr/>
        </p:nvSpPr>
        <p:spPr bwMode="auto">
          <a:xfrm>
            <a:off x="2209800" y="304800"/>
            <a:ext cx="55626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C" sz="2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Propagación Clonal - </a:t>
            </a:r>
            <a:r>
              <a:rPr lang="es-EC" sz="2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E. foetidum</a:t>
            </a:r>
            <a:endParaRPr lang="es-EC" sz="2600" i="1" dirty="0" smtClean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18 Conector recto"/>
          <p:cNvCxnSpPr/>
          <p:nvPr/>
        </p:nvCxnSpPr>
        <p:spPr>
          <a:xfrm>
            <a:off x="1476375" y="152400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18 Conector recto"/>
          <p:cNvCxnSpPr/>
          <p:nvPr/>
        </p:nvCxnSpPr>
        <p:spPr>
          <a:xfrm flipH="1">
            <a:off x="8839200" y="344487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" name="Group 8"/>
          <p:cNvGrpSpPr/>
          <p:nvPr/>
        </p:nvGrpSpPr>
        <p:grpSpPr>
          <a:xfrm>
            <a:off x="228600" y="344487"/>
            <a:ext cx="1243310" cy="6048672"/>
            <a:chOff x="160338" y="404664"/>
            <a:chExt cx="1243310" cy="6048672"/>
          </a:xfrm>
        </p:grpSpPr>
        <p:pic>
          <p:nvPicPr>
            <p:cNvPr id="10" name="Picture 9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4 CuadroTexto"/>
          <p:cNvSpPr txBox="1">
            <a:spLocks noChangeArrowheads="1"/>
          </p:cNvSpPr>
          <p:nvPr/>
        </p:nvSpPr>
        <p:spPr bwMode="auto">
          <a:xfrm>
            <a:off x="3048000" y="381000"/>
            <a:ext cx="371432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C" sz="30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OBJETIVO GENERAL</a:t>
            </a:r>
            <a:endParaRPr lang="es-EC" sz="3000" dirty="0" smtClean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0" y="2438400"/>
            <a:ext cx="38884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OBJETIVOS ESPECIFICOS</a:t>
            </a:r>
            <a:endParaRPr lang="en-US" sz="26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4 CuadroTexto"/>
          <p:cNvSpPr txBox="1">
            <a:spLocks noChangeArrowheads="1"/>
          </p:cNvSpPr>
          <p:nvPr/>
        </p:nvSpPr>
        <p:spPr bwMode="auto">
          <a:xfrm>
            <a:off x="1600200" y="990600"/>
            <a:ext cx="70567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ES" sz="2000" dirty="0" smtClean="0">
                <a:latin typeface="Calibri" pitchFamily="34" charset="0"/>
              </a:rPr>
              <a:t>Evaluar la eficiencia del Sistema de Inmersión Temporal frente a la propagación convencional en la multiplicación </a:t>
            </a:r>
            <a:r>
              <a:rPr lang="es-ES" sz="2000" i="1" dirty="0" smtClean="0">
                <a:latin typeface="Calibri" pitchFamily="34" charset="0"/>
              </a:rPr>
              <a:t>in vitro</a:t>
            </a:r>
            <a:r>
              <a:rPr lang="es-ES" sz="2000" dirty="0" smtClean="0">
                <a:latin typeface="Calibri" pitchFamily="34" charset="0"/>
              </a:rPr>
              <a:t> de cilantro cimarrón (</a:t>
            </a:r>
            <a:r>
              <a:rPr lang="es-ES" sz="2000" i="1" dirty="0" smtClean="0">
                <a:latin typeface="Calibri" pitchFamily="34" charset="0"/>
              </a:rPr>
              <a:t>Eryngium foetidum</a:t>
            </a:r>
            <a:r>
              <a:rPr lang="es-ES" sz="2000" dirty="0" smtClean="0">
                <a:latin typeface="Calibri" pitchFamily="34" charset="0"/>
              </a:rPr>
              <a:t>) a partir de hojas, yemas y segmentos nodales.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24000" y="2971800"/>
            <a:ext cx="71628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es-ES" sz="1700" dirty="0"/>
              <a:t> </a:t>
            </a:r>
            <a:r>
              <a:rPr lang="es-ES" sz="1700" dirty="0" smtClean="0"/>
              <a:t>   Establecer </a:t>
            </a:r>
            <a:r>
              <a:rPr lang="es-ES" sz="1700" dirty="0"/>
              <a:t>un método de desinfección para hojas, yemas y segmentos nodales de </a:t>
            </a:r>
            <a:r>
              <a:rPr lang="es-ES" sz="1700" i="1" dirty="0"/>
              <a:t>Eryngium foetidum</a:t>
            </a:r>
            <a:r>
              <a:rPr lang="es-ES" sz="1700" dirty="0"/>
              <a:t> con la finalidad de controlar la contaminación exógena.</a:t>
            </a:r>
            <a:endParaRPr lang="en-US" sz="1700" dirty="0"/>
          </a:p>
          <a:p>
            <a:pPr algn="just"/>
            <a:r>
              <a:rPr lang="es-ES" sz="1700" dirty="0"/>
              <a:t> </a:t>
            </a:r>
            <a:endParaRPr lang="en-US" sz="1700" dirty="0"/>
          </a:p>
          <a:p>
            <a:pPr lvl="0" algn="just">
              <a:buFont typeface="Arial" pitchFamily="34" charset="0"/>
              <a:buChar char="•"/>
            </a:pPr>
            <a:r>
              <a:rPr lang="es-ES" sz="1700" dirty="0"/>
              <a:t> </a:t>
            </a:r>
            <a:r>
              <a:rPr lang="es-ES" sz="1700" dirty="0" smtClean="0"/>
              <a:t>   Determinar </a:t>
            </a:r>
            <a:r>
              <a:rPr lang="es-ES" sz="1700" dirty="0"/>
              <a:t>la concentración de reguladores de crecimiento adecuada en el medio de cultivo para la inducción y multiplicación de brotes de </a:t>
            </a:r>
            <a:r>
              <a:rPr lang="es-ES" sz="1700" i="1" dirty="0"/>
              <a:t>Eryngium foetidum</a:t>
            </a:r>
            <a:r>
              <a:rPr lang="es-ES" sz="1700" dirty="0"/>
              <a:t>.</a:t>
            </a:r>
            <a:endParaRPr lang="en-US" sz="1700" dirty="0"/>
          </a:p>
          <a:p>
            <a:pPr algn="just"/>
            <a:r>
              <a:rPr lang="es-ES" sz="1700" dirty="0"/>
              <a:t> </a:t>
            </a:r>
            <a:endParaRPr lang="en-US" sz="1700" dirty="0"/>
          </a:p>
          <a:p>
            <a:pPr lvl="0" algn="just">
              <a:buFont typeface="Arial" pitchFamily="34" charset="0"/>
              <a:buChar char="•"/>
            </a:pPr>
            <a:r>
              <a:rPr lang="es-ES" sz="1700" dirty="0" smtClean="0"/>
              <a:t>    Determinar </a:t>
            </a:r>
            <a:r>
              <a:rPr lang="es-ES" sz="1700" dirty="0"/>
              <a:t>la densidad del inóculo, tiempo y frecuencia de inmersión en el Sistema de Inmersión Temporal para la obtención de mayor vigorosidad, número y altura de los brotes.</a:t>
            </a:r>
            <a:endParaRPr lang="en-US" sz="1700" dirty="0"/>
          </a:p>
          <a:p>
            <a:pPr algn="just"/>
            <a:r>
              <a:rPr lang="es-ES" sz="1700" dirty="0"/>
              <a:t> </a:t>
            </a:r>
            <a:endParaRPr lang="en-US" sz="1700" dirty="0"/>
          </a:p>
          <a:p>
            <a:pPr lvl="0" algn="just">
              <a:buFont typeface="Arial" pitchFamily="34" charset="0"/>
              <a:buChar char="•"/>
            </a:pPr>
            <a:r>
              <a:rPr lang="es-ES" sz="1700" dirty="0" smtClean="0"/>
              <a:t>    Calcular </a:t>
            </a:r>
            <a:r>
              <a:rPr lang="es-ES" sz="1700" dirty="0"/>
              <a:t>y comparar el índice de multiplicación en cada subcultivo empleando el Sistema de Inmersión Temporal y la propagación convencional</a:t>
            </a:r>
            <a:r>
              <a:rPr lang="es-ES" sz="1700" dirty="0" smtClean="0"/>
              <a:t>.</a:t>
            </a:r>
            <a:endParaRPr lang="en-US" sz="1700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00600" y="457200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METODOLOGÍA</a:t>
            </a:r>
            <a:endParaRPr lang="es-ES" sz="4000" b="1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10" name="Picture 9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Text Placeholder 2"/>
          <p:cNvSpPr txBox="1">
            <a:spLocks/>
          </p:cNvSpPr>
          <p:nvPr/>
        </p:nvSpPr>
        <p:spPr>
          <a:xfrm>
            <a:off x="5904384" y="1925960"/>
            <a:ext cx="1944216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cs typeface="Arial" pitchFamily="34" charset="0"/>
              </a:rPr>
              <a:t>HOJAS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1524000" y="4343400"/>
            <a:ext cx="2360984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cs typeface="Arial" pitchFamily="34" charset="0"/>
              </a:rPr>
              <a:t>SEGMENTOS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cs typeface="Arial" pitchFamily="34" charset="0"/>
              </a:rPr>
              <a:t>NODALES Y YEMAS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cs typeface="Arial" pitchFamily="34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0" y="4419600"/>
          <a:ext cx="4838402" cy="2208276"/>
        </p:xfrm>
        <a:graphic>
          <a:graphicData uri="http://schemas.openxmlformats.org/drawingml/2006/table">
            <a:tbl>
              <a:tblPr/>
              <a:tblGrid>
                <a:gridCol w="1582139"/>
                <a:gridCol w="1545346"/>
                <a:gridCol w="1710917"/>
              </a:tblGrid>
              <a:tr h="290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noProof="0" smtClean="0">
                          <a:latin typeface="+mn-lt"/>
                          <a:ea typeface="Times New Roman"/>
                          <a:cs typeface="Times New Roman"/>
                        </a:rPr>
                        <a:t>Tratamiento</a:t>
                      </a:r>
                      <a:endParaRPr lang="es-ES" sz="18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noProof="0" smtClean="0">
                          <a:latin typeface="+mn-lt"/>
                          <a:ea typeface="Times New Roman"/>
                          <a:cs typeface="Times New Roman"/>
                        </a:rPr>
                        <a:t>[NaClO] (%)</a:t>
                      </a:r>
                      <a:endParaRPr lang="es-ES" sz="18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noProof="0" smtClean="0">
                          <a:latin typeface="+mn-lt"/>
                          <a:ea typeface="Times New Roman"/>
                          <a:cs typeface="Times New Roman"/>
                        </a:rPr>
                        <a:t>Tiempo (min)</a:t>
                      </a:r>
                      <a:endParaRPr lang="es-ES" sz="18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90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noProof="0" smtClean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s-ES" sz="18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noProof="0" smtClean="0">
                          <a:latin typeface="+mn-lt"/>
                          <a:ea typeface="Times New Roman"/>
                          <a:cs typeface="Times New Roman"/>
                        </a:rPr>
                        <a:t>0.7</a:t>
                      </a:r>
                      <a:endParaRPr lang="es-ES" sz="18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noProof="0" smtClean="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es-ES" sz="18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noProof="0" smtClean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es-ES" sz="18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noProof="0" smtClean="0">
                          <a:latin typeface="+mn-lt"/>
                          <a:ea typeface="Times New Roman"/>
                          <a:cs typeface="Times New Roman"/>
                        </a:rPr>
                        <a:t>0.7</a:t>
                      </a:r>
                      <a:endParaRPr lang="es-ES" sz="18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noProof="0" smtClean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es-ES" sz="18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noProof="0" smtClean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s-ES" sz="18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noProof="0" smtClean="0">
                          <a:latin typeface="+mn-lt"/>
                          <a:ea typeface="Times New Roman"/>
                          <a:cs typeface="Times New Roman"/>
                        </a:rPr>
                        <a:t>0.8</a:t>
                      </a:r>
                      <a:endParaRPr lang="es-ES" sz="18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noProof="0" smtClean="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es-ES" sz="18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noProof="0" smtClean="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s-ES" sz="18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noProof="0" smtClean="0">
                          <a:latin typeface="+mn-lt"/>
                          <a:ea typeface="Times New Roman"/>
                          <a:cs typeface="Times New Roman"/>
                        </a:rPr>
                        <a:t>0.8</a:t>
                      </a:r>
                      <a:endParaRPr lang="es-ES" sz="18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noProof="0" smtClean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es-ES" sz="18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noProof="0" smtClean="0"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es-ES" sz="18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noProof="0" smtClean="0">
                          <a:latin typeface="+mn-lt"/>
                          <a:ea typeface="Times New Roman"/>
                          <a:cs typeface="Times New Roman"/>
                        </a:rPr>
                        <a:t>0.9</a:t>
                      </a:r>
                      <a:endParaRPr lang="es-ES" sz="18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noProof="0" smtClean="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es-ES" sz="18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noProof="0" smtClean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s-ES" sz="18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noProof="0" smtClean="0">
                          <a:latin typeface="+mn-lt"/>
                          <a:ea typeface="Times New Roman"/>
                          <a:cs typeface="Times New Roman"/>
                        </a:rPr>
                        <a:t>0.9</a:t>
                      </a:r>
                      <a:endParaRPr lang="es-ES" sz="18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noProof="0" dirty="0" smtClean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es-ES" sz="1800" noProof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524000" y="1905000"/>
          <a:ext cx="4032448" cy="2208276"/>
        </p:xfrm>
        <a:graphic>
          <a:graphicData uri="http://schemas.openxmlformats.org/drawingml/2006/table">
            <a:tbl>
              <a:tblPr/>
              <a:tblGrid>
                <a:gridCol w="1318595"/>
                <a:gridCol w="1287930"/>
                <a:gridCol w="1425923"/>
              </a:tblGrid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dirty="0">
                          <a:latin typeface="+mn-lt"/>
                          <a:ea typeface="Times New Roman"/>
                          <a:cs typeface="Times New Roman"/>
                        </a:rPr>
                        <a:t>Tratamiento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dirty="0">
                          <a:latin typeface="+mn-lt"/>
                          <a:ea typeface="Times New Roman"/>
                          <a:cs typeface="Times New Roman"/>
                        </a:rPr>
                        <a:t>[NaClO] (%)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dirty="0">
                          <a:latin typeface="+mn-lt"/>
                          <a:ea typeface="Times New Roman"/>
                          <a:cs typeface="Times New Roman"/>
                        </a:rPr>
                        <a:t>Tiempo (min)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+mn-lt"/>
                          <a:ea typeface="Times New Roman"/>
                          <a:cs typeface="Times New Roman"/>
                        </a:rPr>
                        <a:t>0.4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+mn-lt"/>
                          <a:ea typeface="Times New Roman"/>
                          <a:cs typeface="Times New Roman"/>
                        </a:rPr>
                        <a:t>0.4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+mn-lt"/>
                          <a:ea typeface="Times New Roman"/>
                          <a:cs typeface="Times New Roman"/>
                        </a:rPr>
                        <a:t>0.5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+mn-lt"/>
                          <a:ea typeface="Times New Roman"/>
                          <a:cs typeface="Times New Roman"/>
                        </a:rPr>
                        <a:t>0.5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+mn-lt"/>
                          <a:ea typeface="Times New Roman"/>
                          <a:cs typeface="Times New Roman"/>
                        </a:rPr>
                        <a:t>0.6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latin typeface="+mn-lt"/>
                          <a:ea typeface="Times New Roman"/>
                          <a:cs typeface="Times New Roman"/>
                        </a:rPr>
                        <a:t>0.6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1" name="Picture 20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096000" y="2522240"/>
            <a:ext cx="172819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/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981200" y="5094312"/>
            <a:ext cx="144016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 rot="5400000">
            <a:off x="4473860" y="-1121060"/>
            <a:ext cx="432048" cy="5112568"/>
          </a:xfrm>
          <a:prstGeom prst="rect">
            <a:avLst/>
          </a:prstGeom>
          <a:solidFill>
            <a:schemeClr val="accent4"/>
          </a:solidFill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s-ES" sz="2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</a:rPr>
              <a:t>FASE DE DESINFECCIÓN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971800" y="3276600"/>
            <a:ext cx="30480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VARIABLES EVALUADAS</a:t>
            </a:r>
          </a:p>
        </p:txBody>
      </p:sp>
      <p:sp>
        <p:nvSpPr>
          <p:cNvPr id="31" name="TextBox 30"/>
          <p:cNvSpPr txBox="1"/>
          <p:nvPr/>
        </p:nvSpPr>
        <p:spPr>
          <a:xfrm rot="5400000">
            <a:off x="4473860" y="-1934108"/>
            <a:ext cx="432048" cy="5112568"/>
          </a:xfrm>
          <a:prstGeom prst="rect">
            <a:avLst/>
          </a:prstGeom>
          <a:solidFill>
            <a:schemeClr val="accent4"/>
          </a:solidFill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s-ES" sz="2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</a:rPr>
              <a:t>FASE DE DESINFECCIÓN</a:t>
            </a: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1600200" y="3810000"/>
            <a:ext cx="6324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es-EC" b="1" dirty="0" smtClean="0">
                <a:ea typeface="Times New Roman" pitchFamily="18" charset="0"/>
                <a:cs typeface="Arial" pitchFamily="34" charset="0"/>
              </a:rPr>
              <a:t>Contaminación: </a:t>
            </a:r>
            <a:r>
              <a:rPr lang="es-EC" dirty="0" smtClean="0">
                <a:ea typeface="Times New Roman" pitchFamily="18" charset="0"/>
                <a:cs typeface="Arial" pitchFamily="34" charset="0"/>
              </a:rPr>
              <a:t>“0” </a:t>
            </a:r>
            <a:r>
              <a:rPr lang="es-EC" dirty="0">
                <a:ea typeface="Times New Roman" pitchFamily="18" charset="0"/>
                <a:cs typeface="Arial" pitchFamily="34" charset="0"/>
              </a:rPr>
              <a:t>CONTAMINADO;  </a:t>
            </a:r>
            <a:r>
              <a:rPr lang="es-EC" dirty="0" smtClean="0">
                <a:ea typeface="Times New Roman" pitchFamily="18" charset="0"/>
                <a:cs typeface="Arial" pitchFamily="34" charset="0"/>
              </a:rPr>
              <a:t>”1</a:t>
            </a:r>
            <a:r>
              <a:rPr lang="es-EC" dirty="0">
                <a:ea typeface="Times New Roman" pitchFamily="18" charset="0"/>
                <a:cs typeface="Arial" pitchFamily="34" charset="0"/>
              </a:rPr>
              <a:t>”   NO CONTAMINADO</a:t>
            </a:r>
            <a:r>
              <a:rPr lang="es-EC" dirty="0" smtClean="0">
                <a:ea typeface="Times New Roman" pitchFamily="18" charset="0"/>
                <a:cs typeface="Arial" pitchFamily="34" charset="0"/>
              </a:rPr>
              <a:t>.</a:t>
            </a:r>
          </a:p>
          <a:p>
            <a:pPr algn="just" eaLnBrk="0" hangingPunct="0"/>
            <a:r>
              <a:rPr lang="es-EC" b="1" dirty="0" smtClean="0"/>
              <a:t>Oxidación:</a:t>
            </a:r>
            <a:r>
              <a:rPr lang="es-EC" dirty="0" smtClean="0"/>
              <a:t> Escala de “0” (NO OXIDADO) a “3” (OXIDADO). </a:t>
            </a:r>
            <a:endParaRPr lang="es-AR" dirty="0" smtClean="0"/>
          </a:p>
          <a:p>
            <a:pPr algn="just" eaLnBrk="0" hangingPunct="0"/>
            <a:r>
              <a:rPr lang="es-EC" b="1" dirty="0" smtClean="0"/>
              <a:t>Viabilidad:</a:t>
            </a:r>
            <a:r>
              <a:rPr lang="es-EC" dirty="0" smtClean="0"/>
              <a:t> Escala de “1” (VIABLE) A “5” (NECROSADO). </a:t>
            </a:r>
            <a:endParaRPr lang="es-AR" dirty="0" smtClean="0"/>
          </a:p>
        </p:txBody>
      </p:sp>
      <p:pic>
        <p:nvPicPr>
          <p:cNvPr id="36" name="Picture 35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67000" y="4876800"/>
            <a:ext cx="3947308" cy="169817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9600" y="1075266"/>
            <a:ext cx="2438400" cy="1896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48544" y="1075266"/>
            <a:ext cx="2421028" cy="1896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248400" y="1076528"/>
            <a:ext cx="2438400" cy="1906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1" name="18 Conector recto"/>
          <p:cNvCxnSpPr/>
          <p:nvPr/>
        </p:nvCxnSpPr>
        <p:spPr>
          <a:xfrm>
            <a:off x="381000" y="152400"/>
            <a:ext cx="851217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18 Conector recto"/>
          <p:cNvCxnSpPr/>
          <p:nvPr/>
        </p:nvCxnSpPr>
        <p:spPr>
          <a:xfrm flipH="1">
            <a:off x="8839200" y="344487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18 Conector recto"/>
          <p:cNvCxnSpPr/>
          <p:nvPr/>
        </p:nvCxnSpPr>
        <p:spPr>
          <a:xfrm flipH="1">
            <a:off x="1524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18 Conector recto"/>
          <p:cNvCxnSpPr/>
          <p:nvPr/>
        </p:nvCxnSpPr>
        <p:spPr>
          <a:xfrm flipH="1">
            <a:off x="1524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8 Conector recto"/>
          <p:cNvCxnSpPr/>
          <p:nvPr/>
        </p:nvCxnSpPr>
        <p:spPr>
          <a:xfrm>
            <a:off x="381000" y="152400"/>
            <a:ext cx="851217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Picture 11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76400" y="304800"/>
            <a:ext cx="5896293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81000" y="5867400"/>
            <a:ext cx="838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dirty="0" smtClean="0"/>
              <a:t>Figura 1. Desinfección </a:t>
            </a:r>
            <a:r>
              <a:rPr lang="es-ES" sz="1400" b="1" dirty="0"/>
              <a:t>de yemas y segmentos nodales. A) Explante seleccionado de las plantas de invernadero. B, C) Yemas y segmentos nodales previa la introducción. D) Inmersión en detergente. E) Inmersión en fungicida. F) Inmersión en Alcohol al 70%. G) Inmersión en Cloro. H) Lavado con agua estéril. I) Corte de las yemas y segmentos nodales.</a:t>
            </a:r>
            <a:endParaRPr lang="en-US" sz="1400" b="1" dirty="0"/>
          </a:p>
          <a:p>
            <a:pPr algn="just"/>
            <a:endParaRPr lang="en-US" sz="1400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18 Conector recto"/>
          <p:cNvCxnSpPr/>
          <p:nvPr/>
        </p:nvCxnSpPr>
        <p:spPr>
          <a:xfrm flipH="1">
            <a:off x="1524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>
            <a:off x="381000" y="152400"/>
            <a:ext cx="851217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533400" y="685800"/>
            <a:ext cx="8001000" cy="2020911"/>
            <a:chOff x="533400" y="685800"/>
            <a:chExt cx="8001000" cy="202091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352800" y="685800"/>
              <a:ext cx="2514600" cy="2020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/>
            <p:cNvPicPr/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6019800" y="685800"/>
              <a:ext cx="2514600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5486400" y="22860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B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153400" y="22860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C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533400" y="685800"/>
              <a:ext cx="2635048" cy="1981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2743200" y="22668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A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7200" y="3581400"/>
            <a:ext cx="8209936" cy="2133600"/>
            <a:chOff x="457200" y="3733800"/>
            <a:chExt cx="8209936" cy="2133600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6172200" y="3733800"/>
              <a:ext cx="2494936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457200" y="3733800"/>
              <a:ext cx="2590800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3200400" y="3733800"/>
              <a:ext cx="2806700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5638800" y="54102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E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29600" y="54102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F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67000" y="54672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D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09600" y="28194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A) Explante viable. B) Explante con contaminación bacteriana. C) Explante con contaminación fúngica  </a:t>
            </a:r>
            <a:endParaRPr lang="es-ES" dirty="0"/>
          </a:p>
        </p:txBody>
      </p:sp>
      <p:sp>
        <p:nvSpPr>
          <p:cNvPr id="20" name="TextBox 19"/>
          <p:cNvSpPr txBox="1"/>
          <p:nvPr/>
        </p:nvSpPr>
        <p:spPr>
          <a:xfrm>
            <a:off x="685800" y="5791200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 smtClean="0"/>
              <a:t>Oxidación de los explantes en escala</a:t>
            </a:r>
          </a:p>
          <a:p>
            <a:pPr algn="ctr"/>
            <a:r>
              <a:rPr lang="es-ES" dirty="0" smtClean="0"/>
              <a:t>A) Explante con oxidación “0”. D) Explante con oxidación “1”. E) Explante con oxidación “2”. F) Explante con oxidación “3”</a:t>
            </a:r>
            <a:endParaRPr lang="es-ES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18 Conector recto"/>
          <p:cNvCxnSpPr/>
          <p:nvPr/>
        </p:nvCxnSpPr>
        <p:spPr>
          <a:xfrm flipH="1">
            <a:off x="1524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18 Conector recto"/>
          <p:cNvCxnSpPr/>
          <p:nvPr/>
        </p:nvCxnSpPr>
        <p:spPr>
          <a:xfrm>
            <a:off x="381000" y="152400"/>
            <a:ext cx="851217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762000" y="361890"/>
            <a:ext cx="7620000" cy="3371910"/>
            <a:chOff x="762000" y="533400"/>
            <a:chExt cx="7620000" cy="3371910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362662" y="533400"/>
              <a:ext cx="2580938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6019800" y="533400"/>
              <a:ext cx="23622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4630814" y="2362200"/>
              <a:ext cx="2455786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2133600" y="2362200"/>
              <a:ext cx="24384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62000" y="533400"/>
              <a:ext cx="25146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2895600" y="19620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G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62600" y="19050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H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001000" y="19050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I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91000" y="35052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J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05600" y="35052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K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09600" y="3648670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 smtClean="0"/>
              <a:t>Viabilidad de los explantes en escala</a:t>
            </a:r>
          </a:p>
          <a:p>
            <a:pPr algn="ctr"/>
            <a:r>
              <a:rPr lang="es-ES" dirty="0" smtClean="0"/>
              <a:t>G) Explante viable“1”. H) Explante en escala “2”. I) Explante en escala “3”. J) Explante en escala “4”. K) Explante necrosado “5”.</a:t>
            </a:r>
            <a:endParaRPr lang="es-ES" dirty="0"/>
          </a:p>
        </p:txBody>
      </p:sp>
      <p:sp>
        <p:nvSpPr>
          <p:cNvPr id="24" name="TextBox 23"/>
          <p:cNvSpPr txBox="1"/>
          <p:nvPr/>
        </p:nvSpPr>
        <p:spPr>
          <a:xfrm>
            <a:off x="457200" y="6412468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L) Yema viable de a los 15 días de la siembra. B) Yema viable a los 30 días de la siembra 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2819400" y="4552890"/>
            <a:ext cx="3524250" cy="1924110"/>
            <a:chOff x="2819400" y="4495800"/>
            <a:chExt cx="3524250" cy="1924110"/>
          </a:xfrm>
        </p:grpSpPr>
        <p:grpSp>
          <p:nvGrpSpPr>
            <p:cNvPr id="23" name="Group 22"/>
            <p:cNvGrpSpPr/>
            <p:nvPr/>
          </p:nvGrpSpPr>
          <p:grpSpPr>
            <a:xfrm>
              <a:off x="2819400" y="4495800"/>
              <a:ext cx="3524250" cy="1895475"/>
              <a:chOff x="762000" y="4724400"/>
              <a:chExt cx="3524250" cy="1895475"/>
            </a:xfrm>
          </p:grpSpPr>
          <p:pic>
            <p:nvPicPr>
              <p:cNvPr id="20" name="Picture 19"/>
              <p:cNvPicPr/>
              <p:nvPr/>
            </p:nvPicPr>
            <p:blipFill>
              <a:blip r:embed="rId7" cstate="email"/>
              <a:srcRect/>
              <a:stretch>
                <a:fillRect/>
              </a:stretch>
            </p:blipFill>
            <p:spPr bwMode="auto">
              <a:xfrm>
                <a:off x="762000" y="4724400"/>
                <a:ext cx="1847850" cy="1895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21"/>
              <p:cNvPicPr/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>
                <a:off x="2590800" y="4724400"/>
                <a:ext cx="1695450" cy="1895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267200" y="6000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L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943600" y="6019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M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8" name="Picture 7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676400" y="1066800"/>
          <a:ext cx="6552728" cy="4016577"/>
        </p:xfrm>
        <a:graphic>
          <a:graphicData uri="http://schemas.openxmlformats.org/drawingml/2006/table">
            <a:tbl>
              <a:tblPr/>
              <a:tblGrid>
                <a:gridCol w="1456161"/>
                <a:gridCol w="1623621"/>
                <a:gridCol w="1949436"/>
                <a:gridCol w="1523510"/>
              </a:tblGrid>
              <a:tr h="5464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noProof="0" dirty="0" smtClean="0">
                          <a:latin typeface="+mn-lt"/>
                          <a:ea typeface="Times New Roman"/>
                          <a:cs typeface="Times New Roman"/>
                        </a:rPr>
                        <a:t>Tratamiento</a:t>
                      </a:r>
                      <a:endParaRPr lang="es-ES" sz="1800" noProof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n-lt"/>
                          <a:ea typeface="Times New Roman"/>
                          <a:cs typeface="Times New Roman"/>
                        </a:rPr>
                        <a:t>BAP (mgL</a:t>
                      </a:r>
                      <a:r>
                        <a:rPr lang="en-US" sz="1800" b="1" baseline="30000" dirty="0">
                          <a:latin typeface="+mn-lt"/>
                          <a:ea typeface="Times New Roman"/>
                          <a:cs typeface="Times New Roman"/>
                        </a:rPr>
                        <a:t>-1</a:t>
                      </a:r>
                      <a:r>
                        <a:rPr lang="en-US" sz="1800" b="1" dirty="0"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n-lt"/>
                          <a:ea typeface="Times New Roman"/>
                          <a:cs typeface="Times New Roman"/>
                        </a:rPr>
                        <a:t>AIA (mgL</a:t>
                      </a:r>
                      <a:r>
                        <a:rPr lang="en-US" sz="1800" b="1" baseline="30000" dirty="0">
                          <a:latin typeface="+mn-lt"/>
                          <a:ea typeface="Times New Roman"/>
                          <a:cs typeface="Times New Roman"/>
                        </a:rPr>
                        <a:t>-1</a:t>
                      </a:r>
                      <a:r>
                        <a:rPr lang="en-US" sz="1800" b="1" dirty="0"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n-lt"/>
                          <a:ea typeface="Times New Roman"/>
                          <a:cs typeface="Times New Roman"/>
                        </a:rPr>
                        <a:t>ANA (mgL</a:t>
                      </a:r>
                      <a:r>
                        <a:rPr lang="en-US" sz="1800" b="1" baseline="30000" dirty="0">
                          <a:latin typeface="+mn-lt"/>
                          <a:ea typeface="Times New Roman"/>
                          <a:cs typeface="Times New Roman"/>
                        </a:rPr>
                        <a:t>-1</a:t>
                      </a:r>
                      <a:r>
                        <a:rPr lang="en-US" sz="1800" b="1" dirty="0"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71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1.5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1.5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0.1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Times New Roman"/>
                          <a:cs typeface="Times New Roman"/>
                        </a:rPr>
                        <a:t>1.5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0.2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0.1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0.2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1.5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0.1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1.5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0.2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0.1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en-US" sz="18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n-lt"/>
                          <a:ea typeface="Times New Roman"/>
                          <a:cs typeface="Times New Roman"/>
                        </a:rPr>
                        <a:t>0.2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1475656" y="5085184"/>
            <a:ext cx="7173912" cy="1490682"/>
            <a:chOff x="1475656" y="5085184"/>
            <a:chExt cx="7173912" cy="1490682"/>
          </a:xfrm>
        </p:grpSpPr>
        <p:sp>
          <p:nvSpPr>
            <p:cNvPr id="16" name="3 Rectángulo"/>
            <p:cNvSpPr>
              <a:spLocks noChangeArrowheads="1"/>
            </p:cNvSpPr>
            <p:nvPr/>
          </p:nvSpPr>
          <p:spPr bwMode="auto">
            <a:xfrm>
              <a:off x="2123728" y="5085184"/>
              <a:ext cx="57118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EC" sz="1600" b="1" dirty="0"/>
                <a:t>Aparecimiento de </a:t>
              </a:r>
              <a:r>
                <a:rPr lang="es-EC" sz="1600" b="1" dirty="0" smtClean="0"/>
                <a:t>brotes:</a:t>
              </a:r>
              <a:r>
                <a:rPr lang="es-EC" sz="1600" dirty="0" smtClean="0"/>
                <a:t> </a:t>
              </a:r>
              <a:r>
                <a:rPr lang="es-EC" sz="1600" dirty="0"/>
                <a:t>“0” PRESENCIA; “1” AUSENCIA</a:t>
              </a:r>
              <a:endParaRPr lang="es-AR" sz="1600" dirty="0"/>
            </a:p>
          </p:txBody>
        </p:sp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2411760" y="5357828"/>
              <a:ext cx="511978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algn="ctr" eaLnBrk="0" hangingPunct="0"/>
              <a:r>
                <a:rPr lang="es-EC" sz="1600" b="1" dirty="0">
                  <a:cs typeface="Times New Roman" pitchFamily="18" charset="0"/>
                </a:rPr>
                <a:t>Formación de </a:t>
              </a:r>
              <a:r>
                <a:rPr lang="es-EC" sz="1600" b="1" dirty="0" smtClean="0">
                  <a:cs typeface="Times New Roman" pitchFamily="18" charset="0"/>
                </a:rPr>
                <a:t>callo: </a:t>
              </a:r>
              <a:r>
                <a:rPr lang="es-EC" sz="1600" dirty="0" smtClean="0"/>
                <a:t>“0” PRESENCIA; “1” AUSENCIA</a:t>
              </a:r>
              <a:endParaRPr lang="es-AR" sz="1600" dirty="0" smtClean="0"/>
            </a:p>
          </p:txBody>
        </p:sp>
        <p:sp>
          <p:nvSpPr>
            <p:cNvPr id="18" name="5 Rectángulo"/>
            <p:cNvSpPr>
              <a:spLocks noChangeArrowheads="1"/>
            </p:cNvSpPr>
            <p:nvPr/>
          </p:nvSpPr>
          <p:spPr bwMode="auto">
            <a:xfrm>
              <a:off x="1475656" y="5949280"/>
              <a:ext cx="717391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ES_tradnl" sz="1600" b="1" dirty="0"/>
                <a:t>Longitud de los </a:t>
              </a:r>
              <a:r>
                <a:rPr lang="es-ES_tradnl" sz="1600" b="1" dirty="0" smtClean="0"/>
                <a:t>brotes: </a:t>
              </a:r>
              <a:r>
                <a:rPr lang="es-ES_tradnl" sz="1600" dirty="0" smtClean="0"/>
                <a:t>Longitud </a:t>
              </a:r>
              <a:r>
                <a:rPr lang="es-ES_tradnl" sz="1600" dirty="0"/>
                <a:t>en centímetros </a:t>
              </a:r>
              <a:r>
                <a:rPr lang="es-ES_tradnl" sz="1600" dirty="0" smtClean="0"/>
                <a:t>de los nuevos brotes</a:t>
              </a:r>
              <a:endParaRPr lang="es-AR" sz="1600" dirty="0"/>
            </a:p>
          </p:txBody>
        </p:sp>
        <p:sp>
          <p:nvSpPr>
            <p:cNvPr id="19" name="5 Rectángulo"/>
            <p:cNvSpPr>
              <a:spLocks noChangeArrowheads="1"/>
            </p:cNvSpPr>
            <p:nvPr/>
          </p:nvSpPr>
          <p:spPr bwMode="auto">
            <a:xfrm>
              <a:off x="1475656" y="5661248"/>
              <a:ext cx="717391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ES_tradnl" sz="1600" b="1" dirty="0" smtClean="0"/>
                <a:t>Número de brotes: </a:t>
              </a:r>
              <a:r>
                <a:rPr lang="es-ES_tradnl" sz="1600" dirty="0" smtClean="0"/>
                <a:t>Número de brotes generados en la inducción</a:t>
              </a:r>
              <a:endParaRPr lang="es-AR" sz="1600" dirty="0"/>
            </a:p>
          </p:txBody>
        </p:sp>
        <p:sp>
          <p:nvSpPr>
            <p:cNvPr id="20" name="5 Rectángulo"/>
            <p:cNvSpPr>
              <a:spLocks noChangeArrowheads="1"/>
            </p:cNvSpPr>
            <p:nvPr/>
          </p:nvSpPr>
          <p:spPr bwMode="auto">
            <a:xfrm>
              <a:off x="1835696" y="6237312"/>
              <a:ext cx="640871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_tradnl" sz="1600" b="1" dirty="0" smtClean="0"/>
                <a:t>Ancho de las hojas: </a:t>
              </a:r>
              <a:r>
                <a:rPr lang="es-ES_tradnl" sz="1600" dirty="0" smtClean="0"/>
                <a:t>Ancho en </a:t>
              </a:r>
              <a:r>
                <a:rPr lang="es-ES_tradnl" sz="1600" dirty="0"/>
                <a:t>centímetros </a:t>
              </a:r>
              <a:r>
                <a:rPr lang="es-ES_tradnl" sz="1600" dirty="0" smtClean="0"/>
                <a:t>de las hojas de los brotes</a:t>
              </a:r>
              <a:endParaRPr lang="es-AR" sz="1600" dirty="0"/>
            </a:p>
          </p:txBody>
        </p:sp>
      </p:grpSp>
      <p:sp>
        <p:nvSpPr>
          <p:cNvPr id="22" name="TextBox 21"/>
          <p:cNvSpPr txBox="1"/>
          <p:nvPr/>
        </p:nvSpPr>
        <p:spPr>
          <a:xfrm rot="5400000">
            <a:off x="4778660" y="-2111660"/>
            <a:ext cx="432048" cy="5569768"/>
          </a:xfrm>
          <a:prstGeom prst="rect">
            <a:avLst/>
          </a:prstGeom>
          <a:solidFill>
            <a:schemeClr val="accent4"/>
          </a:solidFill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s-ES" sz="2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</a:rPr>
              <a:t>FASE DE INDUCCIÓN DE BROTES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67536" y="1062608"/>
            <a:ext cx="2590800" cy="2453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51720" y="4365104"/>
            <a:ext cx="2209800" cy="1993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138264" y="990600"/>
            <a:ext cx="2457266" cy="2772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62000" y="990600"/>
            <a:ext cx="2133600" cy="2684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355976" y="4365104"/>
            <a:ext cx="2283099" cy="2020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7 CuadroTexto"/>
          <p:cNvSpPr txBox="1"/>
          <p:nvPr/>
        </p:nvSpPr>
        <p:spPr>
          <a:xfrm>
            <a:off x="827584" y="378904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Figura</a:t>
            </a:r>
            <a:r>
              <a:rPr lang="en-US" sz="1400" b="1" dirty="0" smtClean="0"/>
              <a:t> 2.</a:t>
            </a:r>
            <a:r>
              <a:rPr lang="en-US" sz="1400" dirty="0" smtClean="0"/>
              <a:t> </a:t>
            </a:r>
            <a:r>
              <a:rPr lang="en-US" sz="1400" dirty="0" err="1" smtClean="0"/>
              <a:t>Yema</a:t>
            </a:r>
            <a:r>
              <a:rPr lang="en-US" sz="1400" dirty="0" smtClean="0"/>
              <a:t> de </a:t>
            </a:r>
            <a:r>
              <a:rPr lang="en-US" sz="1400" i="1" dirty="0" smtClean="0"/>
              <a:t>E. foetidum </a:t>
            </a:r>
            <a:r>
              <a:rPr lang="en-US" sz="1400" dirty="0" smtClean="0"/>
              <a:t>a los 14 </a:t>
            </a:r>
            <a:r>
              <a:rPr lang="en-US" sz="1400" dirty="0" err="1" smtClean="0"/>
              <a:t>días</a:t>
            </a:r>
            <a:r>
              <a:rPr lang="en-US" sz="1400" dirty="0" smtClean="0"/>
              <a:t> de la </a:t>
            </a:r>
            <a:r>
              <a:rPr lang="en-US" sz="1400" dirty="0" err="1" smtClean="0"/>
              <a:t>siembra</a:t>
            </a:r>
            <a:endParaRPr lang="en-US" sz="1400" dirty="0"/>
          </a:p>
        </p:txBody>
      </p:sp>
      <p:sp>
        <p:nvSpPr>
          <p:cNvPr id="10" name="8 CuadroTexto"/>
          <p:cNvSpPr txBox="1"/>
          <p:nvPr/>
        </p:nvSpPr>
        <p:spPr>
          <a:xfrm>
            <a:off x="3131840" y="378904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Figura</a:t>
            </a:r>
            <a:r>
              <a:rPr lang="en-US" sz="1400" b="1" dirty="0" smtClean="0"/>
              <a:t> 3.</a:t>
            </a:r>
            <a:r>
              <a:rPr lang="en-US" sz="1400" dirty="0" smtClean="0"/>
              <a:t> </a:t>
            </a:r>
            <a:r>
              <a:rPr lang="en-US" sz="1400" dirty="0" err="1" smtClean="0"/>
              <a:t>Yema</a:t>
            </a:r>
            <a:r>
              <a:rPr lang="en-US" sz="1400" dirty="0" smtClean="0"/>
              <a:t> </a:t>
            </a:r>
            <a:r>
              <a:rPr lang="en-US" sz="1400" dirty="0" err="1" smtClean="0"/>
              <a:t>observada</a:t>
            </a:r>
            <a:r>
              <a:rPr lang="en-US" sz="1400" dirty="0" smtClean="0"/>
              <a:t> en el </a:t>
            </a:r>
            <a:r>
              <a:rPr lang="en-US" sz="1400" dirty="0" err="1" smtClean="0"/>
              <a:t>estereomicroscopio</a:t>
            </a:r>
            <a:r>
              <a:rPr lang="en-US" sz="1400" dirty="0" smtClean="0"/>
              <a:t> (14 </a:t>
            </a:r>
            <a:r>
              <a:rPr lang="en-US" sz="1400" dirty="0" err="1" smtClean="0"/>
              <a:t>días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1" name="9 CuadroTexto"/>
          <p:cNvSpPr txBox="1"/>
          <p:nvPr/>
        </p:nvSpPr>
        <p:spPr>
          <a:xfrm>
            <a:off x="6156176" y="3717032"/>
            <a:ext cx="236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Figura</a:t>
            </a:r>
            <a:r>
              <a:rPr lang="en-US" sz="1400" b="1" dirty="0" smtClean="0"/>
              <a:t> 4.</a:t>
            </a:r>
            <a:r>
              <a:rPr lang="en-US" sz="1400" dirty="0" smtClean="0"/>
              <a:t> </a:t>
            </a:r>
            <a:r>
              <a:rPr lang="en-US" sz="1400" dirty="0" err="1" smtClean="0"/>
              <a:t>Yema</a:t>
            </a:r>
            <a:r>
              <a:rPr lang="en-US" sz="1400" dirty="0" smtClean="0"/>
              <a:t> de </a:t>
            </a:r>
            <a:r>
              <a:rPr lang="en-US" sz="1400" i="1" dirty="0" smtClean="0"/>
              <a:t>E. foetidum </a:t>
            </a:r>
            <a:r>
              <a:rPr lang="en-US" sz="1400" dirty="0" err="1" smtClean="0"/>
              <a:t>enraizada</a:t>
            </a:r>
            <a:r>
              <a:rPr lang="en-US" sz="1400" dirty="0" smtClean="0"/>
              <a:t> a los 28 </a:t>
            </a:r>
            <a:r>
              <a:rPr lang="en-US" sz="1400" dirty="0" err="1" smtClean="0"/>
              <a:t>días</a:t>
            </a:r>
            <a:r>
              <a:rPr lang="en-US" sz="1400" dirty="0" smtClean="0"/>
              <a:t> de </a:t>
            </a:r>
            <a:r>
              <a:rPr lang="en-US" sz="1400" dirty="0" err="1" smtClean="0"/>
              <a:t>cultivo</a:t>
            </a:r>
            <a:endParaRPr lang="en-US" sz="1400" dirty="0"/>
          </a:p>
        </p:txBody>
      </p:sp>
      <p:sp>
        <p:nvSpPr>
          <p:cNvPr id="12" name="10 CuadroTexto"/>
          <p:cNvSpPr txBox="1"/>
          <p:nvPr/>
        </p:nvSpPr>
        <p:spPr>
          <a:xfrm>
            <a:off x="1676400" y="6334780"/>
            <a:ext cx="5310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Figura</a:t>
            </a:r>
            <a:r>
              <a:rPr lang="en-US" sz="1400" b="1" dirty="0" smtClean="0"/>
              <a:t> 5.</a:t>
            </a:r>
            <a:r>
              <a:rPr lang="en-US" sz="1400" dirty="0" smtClean="0"/>
              <a:t> </a:t>
            </a:r>
            <a:r>
              <a:rPr lang="en-US" sz="1400" dirty="0" err="1" smtClean="0"/>
              <a:t>Brotes</a:t>
            </a:r>
            <a:r>
              <a:rPr lang="en-US" sz="1400" dirty="0" smtClean="0"/>
              <a:t> de </a:t>
            </a:r>
            <a:r>
              <a:rPr lang="en-US" sz="1400" i="1" dirty="0" smtClean="0"/>
              <a:t>E. foetidum </a:t>
            </a:r>
            <a:r>
              <a:rPr lang="en-US" sz="1400" dirty="0" smtClean="0"/>
              <a:t> a </a:t>
            </a:r>
            <a:r>
              <a:rPr lang="en-US" sz="1400" dirty="0" err="1" smtClean="0"/>
              <a:t>partir</a:t>
            </a:r>
            <a:r>
              <a:rPr lang="en-US" sz="1400" dirty="0" smtClean="0"/>
              <a:t> de </a:t>
            </a:r>
            <a:r>
              <a:rPr lang="en-US" sz="1400" dirty="0" err="1" smtClean="0"/>
              <a:t>yemas</a:t>
            </a:r>
            <a:r>
              <a:rPr lang="en-US" sz="1400" dirty="0" smtClean="0"/>
              <a:t> a los 28 </a:t>
            </a:r>
            <a:r>
              <a:rPr lang="en-US" sz="1400" dirty="0" err="1" smtClean="0"/>
              <a:t>días</a:t>
            </a:r>
            <a:r>
              <a:rPr lang="en-US" sz="1400" dirty="0" smtClean="0"/>
              <a:t> a </a:t>
            </a:r>
            <a:r>
              <a:rPr lang="en-US" sz="1400" dirty="0" err="1" smtClean="0"/>
              <a:t>partir</a:t>
            </a:r>
            <a:r>
              <a:rPr lang="en-US" sz="1400" dirty="0" smtClean="0"/>
              <a:t> de la </a:t>
            </a:r>
            <a:r>
              <a:rPr lang="en-US" sz="1400" dirty="0" err="1" smtClean="0"/>
              <a:t>siembra</a:t>
            </a:r>
            <a:endParaRPr lang="en-US" sz="1400" dirty="0"/>
          </a:p>
        </p:txBody>
      </p:sp>
      <p:cxnSp>
        <p:nvCxnSpPr>
          <p:cNvPr id="14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18 Conector recto"/>
          <p:cNvCxnSpPr/>
          <p:nvPr/>
        </p:nvCxnSpPr>
        <p:spPr>
          <a:xfrm flipH="1">
            <a:off x="1524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18 Conector recto"/>
          <p:cNvCxnSpPr/>
          <p:nvPr/>
        </p:nvCxnSpPr>
        <p:spPr>
          <a:xfrm>
            <a:off x="381000" y="152400"/>
            <a:ext cx="851217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5400000">
            <a:off x="4466692" y="-2111660"/>
            <a:ext cx="432048" cy="5569768"/>
          </a:xfrm>
          <a:prstGeom prst="rect">
            <a:avLst/>
          </a:prstGeom>
          <a:solidFill>
            <a:schemeClr val="accent4"/>
          </a:solidFill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s-ES" sz="2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</a:rPr>
              <a:t>FASE DE INDUCCIÓN DE BROTES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18 Conector recto"/>
          <p:cNvCxnSpPr/>
          <p:nvPr/>
        </p:nvCxnSpPr>
        <p:spPr>
          <a:xfrm flipH="1">
            <a:off x="1524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18 Conector recto"/>
          <p:cNvCxnSpPr/>
          <p:nvPr/>
        </p:nvCxnSpPr>
        <p:spPr>
          <a:xfrm>
            <a:off x="381000" y="152400"/>
            <a:ext cx="851217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4397660" y="-2111660"/>
            <a:ext cx="432048" cy="5569768"/>
          </a:xfrm>
          <a:prstGeom prst="rect">
            <a:avLst/>
          </a:prstGeom>
          <a:solidFill>
            <a:schemeClr val="accent4"/>
          </a:solidFill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s-ES" sz="2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</a:rPr>
              <a:t>FASE DE INDUCCIÓN DE BROTES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1000" y="60198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A) Ausencia de brote y callo B) Presencia de brotes. C) Presencia de Callo. D) Longitud del brote medido en cm. E) Ancho de la hoja medido en cm.</a:t>
            </a:r>
            <a:endParaRPr lang="es-ES" dirty="0"/>
          </a:p>
        </p:txBody>
      </p:sp>
      <p:grpSp>
        <p:nvGrpSpPr>
          <p:cNvPr id="22" name="Group 21"/>
          <p:cNvGrpSpPr/>
          <p:nvPr/>
        </p:nvGrpSpPr>
        <p:grpSpPr>
          <a:xfrm>
            <a:off x="457200" y="1143000"/>
            <a:ext cx="8229600" cy="4895910"/>
            <a:chOff x="457200" y="1143000"/>
            <a:chExt cx="8229600" cy="4895910"/>
          </a:xfrm>
        </p:grpSpPr>
        <p:grpSp>
          <p:nvGrpSpPr>
            <p:cNvPr id="13" name="Group 12"/>
            <p:cNvGrpSpPr/>
            <p:nvPr/>
          </p:nvGrpSpPr>
          <p:grpSpPr>
            <a:xfrm>
              <a:off x="457200" y="1143000"/>
              <a:ext cx="8229600" cy="1905000"/>
              <a:chOff x="457200" y="1371600"/>
              <a:chExt cx="8229600" cy="190500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3276600" y="1371600"/>
                <a:ext cx="2590800" cy="190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9"/>
              <p:cNvPicPr/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5943600" y="1371600"/>
                <a:ext cx="2743200" cy="190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7" name="Picture 3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457200" y="1371600"/>
                <a:ext cx="2743200" cy="190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2210229" y="3124200"/>
              <a:ext cx="1980771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4320780" y="3124200"/>
              <a:ext cx="2232420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2819400" y="26478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A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86400" y="26478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B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05800" y="26670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C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09800" y="5638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D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267200" y="5638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E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00600" y="457200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</a:t>
            </a:r>
            <a:endParaRPr lang="es-ES" sz="4000" b="1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10" name="Picture 9" descr="P108007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 descr="P113017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 descr="P106045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8 Imagen" descr="i1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24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Group 28"/>
          <p:cNvGrpSpPr/>
          <p:nvPr/>
        </p:nvGrpSpPr>
        <p:grpSpPr>
          <a:xfrm>
            <a:off x="1601713" y="1447800"/>
            <a:ext cx="6856487" cy="5016753"/>
            <a:chOff x="1601713" y="1447800"/>
            <a:chExt cx="6856487" cy="5016753"/>
          </a:xfrm>
        </p:grpSpPr>
        <p:grpSp>
          <p:nvGrpSpPr>
            <p:cNvPr id="15" name="Group 14"/>
            <p:cNvGrpSpPr/>
            <p:nvPr/>
          </p:nvGrpSpPr>
          <p:grpSpPr>
            <a:xfrm>
              <a:off x="1601713" y="1447800"/>
              <a:ext cx="6856487" cy="5016753"/>
              <a:chOff x="1475656" y="1556792"/>
              <a:chExt cx="6856487" cy="5016753"/>
            </a:xfrm>
          </p:grpSpPr>
          <p:sp>
            <p:nvSpPr>
              <p:cNvPr id="16" name="1 Rectángulo"/>
              <p:cNvSpPr>
                <a:spLocks noChangeArrowheads="1"/>
              </p:cNvSpPr>
              <p:nvPr/>
            </p:nvSpPr>
            <p:spPr bwMode="auto">
              <a:xfrm>
                <a:off x="1547664" y="1916832"/>
                <a:ext cx="2286000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s-ES" sz="1600" b="1" dirty="0"/>
                  <a:t> </a:t>
                </a:r>
                <a:r>
                  <a:rPr lang="es-ES" sz="1600" dirty="0" smtClean="0"/>
                  <a:t>Producción y estudios tecnológicos </a:t>
                </a:r>
                <a:endParaRPr lang="es-AR" sz="1600" dirty="0"/>
              </a:p>
            </p:txBody>
          </p:sp>
          <p:sp>
            <p:nvSpPr>
              <p:cNvPr id="17" name="2 Rectángulo"/>
              <p:cNvSpPr>
                <a:spLocks noChangeArrowheads="1"/>
              </p:cNvSpPr>
              <p:nvPr/>
            </p:nvSpPr>
            <p:spPr bwMode="auto">
              <a:xfrm>
                <a:off x="5364088" y="1556792"/>
                <a:ext cx="2917825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s-ES_tradnl" dirty="0" smtClean="0"/>
                  <a:t>invirtiendo recursos materiales y humanos para desarrollar tecnologías</a:t>
                </a:r>
                <a:endParaRPr lang="es-AR" dirty="0"/>
              </a:p>
            </p:txBody>
          </p:sp>
          <p:sp>
            <p:nvSpPr>
              <p:cNvPr id="18" name="16 Flecha derecha"/>
              <p:cNvSpPr/>
              <p:nvPr/>
            </p:nvSpPr>
            <p:spPr>
              <a:xfrm>
                <a:off x="4139952" y="2060848"/>
                <a:ext cx="1224136" cy="61277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AR"/>
              </a:p>
            </p:txBody>
          </p:sp>
          <p:sp>
            <p:nvSpPr>
              <p:cNvPr id="19" name="4 Rectángulo"/>
              <p:cNvSpPr>
                <a:spLocks noChangeArrowheads="1"/>
              </p:cNvSpPr>
              <p:nvPr/>
            </p:nvSpPr>
            <p:spPr bwMode="auto">
              <a:xfrm>
                <a:off x="2987824" y="3717032"/>
                <a:ext cx="331311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s-ES" dirty="0" smtClean="0"/>
                  <a:t>Incluyendo el cultivo </a:t>
                </a:r>
                <a:r>
                  <a:rPr lang="es-ES" i="1" dirty="0" smtClean="0"/>
                  <a:t>in vitro</a:t>
                </a:r>
                <a:endParaRPr lang="es-AR" i="1" dirty="0"/>
              </a:p>
            </p:txBody>
          </p:sp>
          <p:sp>
            <p:nvSpPr>
              <p:cNvPr id="20" name="12 Rectángulo"/>
              <p:cNvSpPr>
                <a:spLocks noChangeArrowheads="1"/>
              </p:cNvSpPr>
              <p:nvPr/>
            </p:nvSpPr>
            <p:spPr bwMode="auto">
              <a:xfrm>
                <a:off x="1475656" y="5373216"/>
                <a:ext cx="365283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s-ES" dirty="0" smtClean="0"/>
                  <a:t>Obtención de plántulas élite</a:t>
                </a:r>
                <a:endParaRPr lang="es-AR" dirty="0"/>
              </a:p>
            </p:txBody>
          </p:sp>
          <p:sp>
            <p:nvSpPr>
              <p:cNvPr id="21" name="21 CuadroTexto"/>
              <p:cNvSpPr txBox="1"/>
              <p:nvPr/>
            </p:nvSpPr>
            <p:spPr>
              <a:xfrm>
                <a:off x="3563888" y="2996952"/>
                <a:ext cx="240444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s-AR" b="1" dirty="0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PRODUCCIÓN BIOTECNOLÓGICA</a:t>
                </a:r>
                <a:endParaRPr lang="es-AR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cxnSp>
            <p:nvCxnSpPr>
              <p:cNvPr id="22" name="22 Conector curvado"/>
              <p:cNvCxnSpPr/>
              <p:nvPr/>
            </p:nvCxnSpPr>
            <p:spPr>
              <a:xfrm>
                <a:off x="2267744" y="2780928"/>
                <a:ext cx="987425" cy="398463"/>
              </a:xfrm>
              <a:prstGeom prst="curvedConnector3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" name="21 Rectángulo"/>
              <p:cNvSpPr>
                <a:spLocks noChangeArrowheads="1"/>
              </p:cNvSpPr>
              <p:nvPr/>
            </p:nvSpPr>
            <p:spPr bwMode="auto">
              <a:xfrm>
                <a:off x="4138143" y="1628800"/>
                <a:ext cx="1113062" cy="36933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dirty="0" smtClean="0"/>
                  <a:t>ECUADOR</a:t>
                </a:r>
                <a:endParaRPr lang="es-AR" dirty="0"/>
              </a:p>
            </p:txBody>
          </p:sp>
          <p:sp>
            <p:nvSpPr>
              <p:cNvPr id="24" name="25 Rectángulo"/>
              <p:cNvSpPr>
                <a:spLocks noChangeArrowheads="1"/>
              </p:cNvSpPr>
              <p:nvPr/>
            </p:nvSpPr>
            <p:spPr bwMode="auto">
              <a:xfrm>
                <a:off x="5292080" y="4365104"/>
                <a:ext cx="3040063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s-ES" dirty="0" smtClean="0"/>
                  <a:t>Escala de laboratorio fines investigativos (aporte a la ciencia)</a:t>
                </a:r>
                <a:endParaRPr lang="es-AR" dirty="0"/>
              </a:p>
            </p:txBody>
          </p:sp>
          <p:cxnSp>
            <p:nvCxnSpPr>
              <p:cNvPr id="25" name="28 Conector curvado"/>
              <p:cNvCxnSpPr/>
              <p:nvPr/>
            </p:nvCxnSpPr>
            <p:spPr>
              <a:xfrm rot="5400000">
                <a:off x="3455877" y="4185086"/>
                <a:ext cx="1224137" cy="1152126"/>
              </a:xfrm>
              <a:prstGeom prst="curvedConnector3">
                <a:avLst>
                  <a:gd name="adj1" fmla="val 50000"/>
                </a:avLst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25 Rectángulo"/>
              <p:cNvSpPr>
                <a:spLocks noChangeArrowheads="1"/>
              </p:cNvSpPr>
              <p:nvPr/>
            </p:nvSpPr>
            <p:spPr bwMode="auto">
              <a:xfrm>
                <a:off x="5292080" y="5373216"/>
                <a:ext cx="3040063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s-ES" dirty="0" smtClean="0"/>
                  <a:t>Escala industrial y comercial con mayores réditos económicos (aporte a la agricultura)</a:t>
                </a:r>
                <a:endParaRPr lang="es-AR" dirty="0"/>
              </a:p>
            </p:txBody>
          </p:sp>
          <p:sp>
            <p:nvSpPr>
              <p:cNvPr id="27" name="Left Brace 26"/>
              <p:cNvSpPr/>
              <p:nvPr/>
            </p:nvSpPr>
            <p:spPr>
              <a:xfrm>
                <a:off x="5004048" y="4149080"/>
                <a:ext cx="288032" cy="2348880"/>
              </a:xfrm>
              <a:prstGeom prst="leftBrace">
                <a:avLst/>
              </a:prstGeom>
              <a:noFill/>
              <a:ln w="38100"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21 CuadroTexto"/>
            <p:cNvSpPr txBox="1"/>
            <p:nvPr/>
          </p:nvSpPr>
          <p:spPr>
            <a:xfrm>
              <a:off x="2209800" y="5678269"/>
              <a:ext cx="24044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AR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Micropropagación</a:t>
              </a:r>
              <a:endParaRPr lang="es-AR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7" name="Picture 6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Box 11"/>
          <p:cNvSpPr txBox="1"/>
          <p:nvPr/>
        </p:nvSpPr>
        <p:spPr>
          <a:xfrm rot="5400000">
            <a:off x="4626260" y="-1883060"/>
            <a:ext cx="432048" cy="5112568"/>
          </a:xfrm>
          <a:prstGeom prst="rect">
            <a:avLst/>
          </a:prstGeom>
          <a:solidFill>
            <a:schemeClr val="accent4"/>
          </a:solidFill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s-ES" sz="2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</a:rPr>
              <a:t>FASE DE MULTIPLICACIÓN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19400" y="1219200"/>
            <a:ext cx="4163888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200" b="1" dirty="0" smtClean="0">
                <a:solidFill>
                  <a:schemeClr val="accent6"/>
                </a:solidFill>
                <a:latin typeface="+mn-lt"/>
              </a:rPr>
              <a:t>Multiplicación Convencional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752600" y="1905000"/>
          <a:ext cx="6552728" cy="861897"/>
        </p:xfrm>
        <a:graphic>
          <a:graphicData uri="http://schemas.openxmlformats.org/drawingml/2006/table">
            <a:tbl>
              <a:tblPr/>
              <a:tblGrid>
                <a:gridCol w="1456161"/>
                <a:gridCol w="1623621"/>
                <a:gridCol w="1949436"/>
                <a:gridCol w="1523510"/>
              </a:tblGrid>
              <a:tr h="54642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noProof="0" dirty="0" smtClean="0">
                          <a:latin typeface="+mn-lt"/>
                          <a:ea typeface="Times New Roman"/>
                          <a:cs typeface="Times New Roman"/>
                        </a:rPr>
                        <a:t>Tratamiento</a:t>
                      </a:r>
                      <a:endParaRPr lang="es-ES" sz="1800" noProof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n-lt"/>
                          <a:ea typeface="Times New Roman"/>
                          <a:cs typeface="Times New Roman"/>
                        </a:rPr>
                        <a:t>BAP (mgL</a:t>
                      </a:r>
                      <a:r>
                        <a:rPr lang="en-US" sz="1800" b="1" baseline="30000" dirty="0">
                          <a:latin typeface="+mn-lt"/>
                          <a:ea typeface="Times New Roman"/>
                          <a:cs typeface="Times New Roman"/>
                        </a:rPr>
                        <a:t>-1</a:t>
                      </a:r>
                      <a:r>
                        <a:rPr lang="en-US" sz="1800" b="1" dirty="0"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+mn-lt"/>
                          <a:ea typeface="Times New Roman"/>
                          <a:cs typeface="Times New Roman"/>
                        </a:rPr>
                        <a:t>ANA (mgL</a:t>
                      </a:r>
                      <a:r>
                        <a:rPr lang="en-US" sz="1800" b="1" baseline="30000" dirty="0">
                          <a:latin typeface="+mn-lt"/>
                          <a:ea typeface="Times New Roman"/>
                          <a:cs typeface="Times New Roman"/>
                        </a:rPr>
                        <a:t>-1</a:t>
                      </a:r>
                      <a:r>
                        <a:rPr lang="en-US" sz="1800" b="1" dirty="0"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+mn-lt"/>
                          <a:ea typeface="Times New Roman"/>
                          <a:cs typeface="Times New Roman"/>
                        </a:rPr>
                        <a:t>BRA </a:t>
                      </a:r>
                      <a:r>
                        <a:rPr lang="en-US" sz="1800" b="1" dirty="0">
                          <a:latin typeface="+mn-lt"/>
                          <a:ea typeface="Times New Roman"/>
                          <a:cs typeface="Times New Roman"/>
                        </a:rPr>
                        <a:t>(mgL</a:t>
                      </a:r>
                      <a:r>
                        <a:rPr lang="en-US" sz="1800" b="1" baseline="30000" dirty="0">
                          <a:latin typeface="+mn-lt"/>
                          <a:ea typeface="Times New Roman"/>
                          <a:cs typeface="Times New Roman"/>
                        </a:rPr>
                        <a:t>-1</a:t>
                      </a:r>
                      <a:r>
                        <a:rPr lang="en-US" sz="1800" b="1" dirty="0"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71088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1.5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0.1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en-US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1828800" y="3124200"/>
            <a:ext cx="6477000" cy="2514600"/>
            <a:chOff x="2209800" y="2971800"/>
            <a:chExt cx="5410200" cy="1905000"/>
          </a:xfrm>
        </p:grpSpPr>
        <p:pic>
          <p:nvPicPr>
            <p:cNvPr id="16" name="Picture 15"/>
            <p:cNvPicPr/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2209800" y="2971800"/>
              <a:ext cx="1657350" cy="1822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/>
            <p:cNvPicPr/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3962400" y="2971800"/>
              <a:ext cx="1628775" cy="181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/>
            <p:cNvPicPr/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5638800" y="2971800"/>
              <a:ext cx="1971675" cy="181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3581400" y="4476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A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34000" y="4476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B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15200" y="4476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C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676400" y="57150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A) Corte de las plántulas. B) Plántula de 2 cm de longitud. C) Frascos de subcultivo A</a:t>
            </a:r>
            <a:endParaRPr lang="en-US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1524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18 Conector recto"/>
          <p:cNvCxnSpPr/>
          <p:nvPr/>
        </p:nvCxnSpPr>
        <p:spPr>
          <a:xfrm>
            <a:off x="381000" y="152400"/>
            <a:ext cx="851217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90600" y="304800"/>
            <a:ext cx="739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 smtClean="0"/>
              <a:t>Subcultivos efectuados en medio sólido - Multiplicación convencional</a:t>
            </a:r>
            <a:endParaRPr lang="es-ES" sz="22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990600" y="990600"/>
            <a:ext cx="7127304" cy="5337498"/>
            <a:chOff x="1066800" y="1219200"/>
            <a:chExt cx="7127304" cy="5337498"/>
          </a:xfrm>
        </p:grpSpPr>
        <p:grpSp>
          <p:nvGrpSpPr>
            <p:cNvPr id="7" name="Group 6"/>
            <p:cNvGrpSpPr/>
            <p:nvPr/>
          </p:nvGrpSpPr>
          <p:grpSpPr>
            <a:xfrm>
              <a:off x="1066800" y="1219200"/>
              <a:ext cx="7127304" cy="5337498"/>
              <a:chOff x="973088" y="980728"/>
              <a:chExt cx="7127304" cy="5337498"/>
            </a:xfrm>
          </p:grpSpPr>
          <p:pic>
            <p:nvPicPr>
              <p:cNvPr id="8" name="Picture 4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973088" y="2132856"/>
                <a:ext cx="2319337" cy="266382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5869632" y="2492896"/>
                <a:ext cx="2230760" cy="208823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3709392" y="980728"/>
                <a:ext cx="2160240" cy="201622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3709392" y="4221088"/>
                <a:ext cx="2251125" cy="209713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cxnSp>
            <p:nvCxnSpPr>
              <p:cNvPr id="12" name="Straight Arrow Connector 11"/>
              <p:cNvCxnSpPr/>
              <p:nvPr/>
            </p:nvCxnSpPr>
            <p:spPr>
              <a:xfrm flipV="1">
                <a:off x="2413248" y="1484784"/>
                <a:ext cx="1080120" cy="504056"/>
              </a:xfrm>
              <a:prstGeom prst="straightConnector1">
                <a:avLst/>
              </a:prstGeom>
              <a:ln w="76200">
                <a:solidFill>
                  <a:schemeClr val="accent4">
                    <a:lumMod val="60000"/>
                    <a:lumOff val="40000"/>
                  </a:schemeClr>
                </a:solidFill>
                <a:tailEnd type="arrow"/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2629272" y="4941168"/>
                <a:ext cx="864096" cy="648072"/>
              </a:xfrm>
              <a:prstGeom prst="straightConnector1">
                <a:avLst/>
              </a:prstGeom>
              <a:ln w="76200">
                <a:solidFill>
                  <a:schemeClr val="accent4">
                    <a:lumMod val="60000"/>
                    <a:lumOff val="40000"/>
                  </a:schemeClr>
                </a:solidFill>
                <a:tailEnd type="arrow"/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3997424" y="3573016"/>
                <a:ext cx="1224136" cy="1588"/>
              </a:xfrm>
              <a:prstGeom prst="straightConnector1">
                <a:avLst/>
              </a:prstGeom>
              <a:ln w="76200">
                <a:solidFill>
                  <a:schemeClr val="accent4">
                    <a:lumMod val="60000"/>
                    <a:lumOff val="40000"/>
                  </a:schemeClr>
                </a:solidFill>
                <a:tailEnd type="arrow"/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 rot="5400000">
                <a:off x="5298214" y="1608765"/>
                <a:ext cx="151216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n-lt"/>
                  </a:rPr>
                  <a:t>Subcultivo A</a:t>
                </a:r>
                <a:endParaRPr lang="en-US" sz="20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5400000">
                <a:off x="5370222" y="5281173"/>
                <a:ext cx="151216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n-lt"/>
                  </a:rPr>
                  <a:t>Subcultivo C</a:t>
                </a:r>
                <a:endParaRPr lang="en-US" sz="20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6517704" y="4705290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</a:rPr>
                <a:t>Subcultivo B</a:t>
              </a:r>
              <a:endPara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endParaRPr>
            </a:p>
          </p:txBody>
        </p:sp>
      </p:grpSp>
      <p:sp>
        <p:nvSpPr>
          <p:cNvPr id="20" name="10 CuadroTexto"/>
          <p:cNvSpPr txBox="1"/>
          <p:nvPr/>
        </p:nvSpPr>
        <p:spPr>
          <a:xfrm>
            <a:off x="609600" y="63246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Figura 6.</a:t>
            </a:r>
            <a:r>
              <a:rPr lang="es-ES" dirty="0" smtClean="0"/>
              <a:t> Subcultivos consecutivos en medio sólido</a:t>
            </a:r>
            <a:endParaRPr lang="es-ES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7" name="Picture 6" descr="P108007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P113017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06045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8 Imagen" descr="i1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24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Box 11"/>
          <p:cNvSpPr txBox="1"/>
          <p:nvPr/>
        </p:nvSpPr>
        <p:spPr>
          <a:xfrm>
            <a:off x="2133600" y="457200"/>
            <a:ext cx="571500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200" b="1" dirty="0" smtClean="0">
                <a:solidFill>
                  <a:schemeClr val="accent6"/>
                </a:solidFill>
                <a:latin typeface="+mn-lt"/>
              </a:rPr>
              <a:t>Multiplicación en el Sistema de Inmersión Temporal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600200" y="1828800"/>
          <a:ext cx="6840760" cy="4123777"/>
        </p:xfrm>
        <a:graphic>
          <a:graphicData uri="http://schemas.openxmlformats.org/drawingml/2006/table">
            <a:tbl>
              <a:tblPr/>
              <a:tblGrid>
                <a:gridCol w="1441973"/>
                <a:gridCol w="1197111"/>
                <a:gridCol w="1614285"/>
                <a:gridCol w="2587391"/>
              </a:tblGrid>
              <a:tr h="7587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1" noProof="0" dirty="0" smtClean="0">
                          <a:latin typeface="+mn-lt"/>
                          <a:ea typeface="Times New Roman"/>
                          <a:cs typeface="Times New Roman"/>
                        </a:rPr>
                        <a:t>Tratamiento</a:t>
                      </a:r>
                      <a:endParaRPr lang="es-ES" sz="1600" noProof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1" noProof="0" smtClean="0">
                          <a:latin typeface="+mn-lt"/>
                          <a:ea typeface="Times New Roman"/>
                          <a:cs typeface="Times New Roman"/>
                        </a:rPr>
                        <a:t>Tiempo  (min)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1" noProof="0" smtClean="0">
                          <a:latin typeface="+mn-lt"/>
                          <a:ea typeface="Times New Roman"/>
                          <a:cs typeface="Times New Roman"/>
                        </a:rPr>
                        <a:t>Frecuencia (horas)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1" noProof="0" smtClean="0">
                          <a:latin typeface="+mn-lt"/>
                          <a:ea typeface="Times New Roman"/>
                          <a:cs typeface="Times New Roman"/>
                        </a:rPr>
                        <a:t>Densidad del inóculo (No. explantes por SIT)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428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dirty="0" smtClean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s-ES" sz="1600" noProof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8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8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8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8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8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8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8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8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8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8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11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8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smtClean="0"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  <a:endParaRPr lang="es-ES" sz="1600" noProof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dirty="0" smtClean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s-ES" sz="1600" noProof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dirty="0" smtClean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s-ES" sz="1600" noProof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dirty="0" smtClean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es-ES" sz="1600" noProof="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438400" y="1371600"/>
            <a:ext cx="502920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</a:rPr>
              <a:t>Prueba de parámetros de control en el SIT</a:t>
            </a:r>
            <a:endParaRPr lang="es-E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0200" y="6183868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1.5 mgL</a:t>
            </a:r>
            <a:r>
              <a:rPr lang="es-ES" b="1" baseline="30000" dirty="0" smtClean="0"/>
              <a:t>-1</a:t>
            </a:r>
            <a:r>
              <a:rPr lang="es-ES" b="1" dirty="0" smtClean="0"/>
              <a:t> BAP, 0.1 mgL</a:t>
            </a:r>
            <a:r>
              <a:rPr lang="es-ES" b="1" baseline="30000" dirty="0" smtClean="0"/>
              <a:t>-1</a:t>
            </a:r>
            <a:r>
              <a:rPr lang="es-ES" b="1" dirty="0" smtClean="0"/>
              <a:t> ANA, 5 mgL</a:t>
            </a:r>
            <a:r>
              <a:rPr lang="es-ES" b="1" baseline="30000" dirty="0" smtClean="0"/>
              <a:t>-1</a:t>
            </a:r>
            <a:r>
              <a:rPr lang="es-ES" b="1" dirty="0" smtClean="0"/>
              <a:t> BRA</a:t>
            </a:r>
            <a:endParaRPr lang="en-US" b="1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8" name="Picture 7" descr="P108007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13017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 descr="P106045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8 Imagen" descr="i1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24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1524000" y="4876800"/>
            <a:ext cx="7173912" cy="1577970"/>
            <a:chOff x="1524000" y="5085184"/>
            <a:chExt cx="7173912" cy="1577970"/>
          </a:xfrm>
        </p:grpSpPr>
        <p:sp>
          <p:nvSpPr>
            <p:cNvPr id="14" name="5 Rectángulo"/>
            <p:cNvSpPr>
              <a:spLocks noChangeArrowheads="1"/>
            </p:cNvSpPr>
            <p:nvPr/>
          </p:nvSpPr>
          <p:spPr bwMode="auto">
            <a:xfrm>
              <a:off x="1524000" y="5715000"/>
              <a:ext cx="717391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ES_tradnl" sz="1600" b="1" dirty="0"/>
                <a:t>Longitud </a:t>
              </a:r>
              <a:r>
                <a:rPr lang="es-ES_tradnl" sz="1600" b="1" dirty="0" smtClean="0"/>
                <a:t>de plántulas: </a:t>
              </a:r>
              <a:r>
                <a:rPr lang="es-ES_tradnl" sz="1600" dirty="0" smtClean="0"/>
                <a:t>Longitud </a:t>
              </a:r>
              <a:r>
                <a:rPr lang="es-ES_tradnl" sz="1600" dirty="0"/>
                <a:t>en centímetros </a:t>
              </a:r>
              <a:r>
                <a:rPr lang="es-ES_tradnl" sz="1600" dirty="0" smtClean="0"/>
                <a:t>de las plántulas</a:t>
              </a:r>
              <a:endParaRPr lang="es-AR" sz="1600" dirty="0"/>
            </a:p>
          </p:txBody>
        </p:sp>
        <p:sp>
          <p:nvSpPr>
            <p:cNvPr id="15" name="5 Rectángulo"/>
            <p:cNvSpPr>
              <a:spLocks noChangeArrowheads="1"/>
            </p:cNvSpPr>
            <p:nvPr/>
          </p:nvSpPr>
          <p:spPr bwMode="auto">
            <a:xfrm>
              <a:off x="1524000" y="5410200"/>
              <a:ext cx="717391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ES_tradnl" sz="1600" b="1" dirty="0" smtClean="0"/>
                <a:t>Número de plántulas por brote: </a:t>
              </a:r>
              <a:r>
                <a:rPr lang="es-ES_tradnl" sz="1600" dirty="0" smtClean="0"/>
                <a:t>Número de plántulas generadas</a:t>
              </a:r>
              <a:endParaRPr lang="es-AR" sz="1600" dirty="0"/>
            </a:p>
          </p:txBody>
        </p:sp>
        <p:sp>
          <p:nvSpPr>
            <p:cNvPr id="16" name="5 Rectángulo"/>
            <p:cNvSpPr>
              <a:spLocks noChangeArrowheads="1"/>
            </p:cNvSpPr>
            <p:nvPr/>
          </p:nvSpPr>
          <p:spPr bwMode="auto">
            <a:xfrm>
              <a:off x="1828800" y="6019800"/>
              <a:ext cx="640871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_tradnl" sz="1600" b="1" dirty="0" smtClean="0"/>
                <a:t>Ancho de las hojas: </a:t>
              </a:r>
              <a:r>
                <a:rPr lang="es-ES_tradnl" sz="1600" dirty="0" smtClean="0"/>
                <a:t>Ancho de las hojas de las plántulas en centímetros</a:t>
              </a:r>
              <a:endParaRPr lang="es-AR" sz="1600" dirty="0"/>
            </a:p>
          </p:txBody>
        </p:sp>
        <p:sp>
          <p:nvSpPr>
            <p:cNvPr id="17" name="5 Rectángulo"/>
            <p:cNvSpPr>
              <a:spLocks noChangeArrowheads="1"/>
            </p:cNvSpPr>
            <p:nvPr/>
          </p:nvSpPr>
          <p:spPr bwMode="auto">
            <a:xfrm>
              <a:off x="1524000" y="6324600"/>
              <a:ext cx="717391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ES_tradnl" sz="1600" b="1" dirty="0" smtClean="0"/>
                <a:t>Índice de multiplicación: </a:t>
              </a:r>
              <a:r>
                <a:rPr lang="es-ES_tradnl" sz="1600" dirty="0" smtClean="0"/>
                <a:t>Número de plántulas obtenidas respecto al inóculo inicial</a:t>
              </a:r>
              <a:endParaRPr lang="es-AR" sz="1600" dirty="0"/>
            </a:p>
          </p:txBody>
        </p:sp>
        <p:sp>
          <p:nvSpPr>
            <p:cNvPr id="18" name="3 Rectángulo"/>
            <p:cNvSpPr>
              <a:spLocks noChangeArrowheads="1"/>
            </p:cNvSpPr>
            <p:nvPr/>
          </p:nvSpPr>
          <p:spPr bwMode="auto">
            <a:xfrm>
              <a:off x="2123728" y="5085184"/>
              <a:ext cx="57118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EC" sz="1600" b="1" dirty="0"/>
                <a:t>Aparecimiento de </a:t>
              </a:r>
              <a:r>
                <a:rPr lang="es-EC" sz="1600" b="1" dirty="0" smtClean="0"/>
                <a:t>plántulas:</a:t>
              </a:r>
              <a:r>
                <a:rPr lang="es-EC" sz="1600" dirty="0" smtClean="0"/>
                <a:t> </a:t>
              </a:r>
              <a:r>
                <a:rPr lang="es-EC" sz="1600" dirty="0"/>
                <a:t>“0” PRESENCIA; “1” AUSENCIA</a:t>
              </a:r>
              <a:endParaRPr lang="es-AR" sz="16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438400" y="1581090"/>
            <a:ext cx="502920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</a:rPr>
              <a:t>Prueba de medios de cultivo en el SIT</a:t>
            </a:r>
            <a:endParaRPr lang="es-E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2209800" y="2286000"/>
          <a:ext cx="5507991" cy="2254758"/>
        </p:xfrm>
        <a:graphic>
          <a:graphicData uri="http://schemas.openxmlformats.org/drawingml/2006/table">
            <a:tbl>
              <a:tblPr/>
              <a:tblGrid>
                <a:gridCol w="1295400"/>
                <a:gridCol w="1113020"/>
                <a:gridCol w="1275447"/>
                <a:gridCol w="1824124"/>
              </a:tblGrid>
              <a:tr h="3757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Tratamiento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BAP (mgL</a:t>
                      </a:r>
                      <a:r>
                        <a:rPr lang="es-ES" sz="1600" b="1" baseline="30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-1</a:t>
                      </a:r>
                      <a:r>
                        <a:rPr lang="es-ES" sz="16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ANA (mgL</a:t>
                      </a:r>
                      <a:r>
                        <a:rPr lang="es-ES" sz="1600" b="1" baseline="30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-1</a:t>
                      </a:r>
                      <a:r>
                        <a:rPr lang="es-ES" sz="16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1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Brasinolida</a:t>
                      </a:r>
                      <a:r>
                        <a:rPr lang="es-ES" sz="16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(mgL</a:t>
                      </a:r>
                      <a:r>
                        <a:rPr lang="es-ES" sz="1600" b="1" baseline="30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-1</a:t>
                      </a:r>
                      <a:r>
                        <a:rPr lang="es-ES" sz="16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57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7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0.1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7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0.1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7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2.5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0.1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7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0.1</a:t>
                      </a:r>
                      <a:endParaRPr lang="en-US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en-US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133600" y="457200"/>
            <a:ext cx="571500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200" b="1" dirty="0" smtClean="0">
                <a:solidFill>
                  <a:schemeClr val="accent6"/>
                </a:solidFill>
                <a:latin typeface="+mn-lt"/>
              </a:rPr>
              <a:t>Multiplicación en el Sistema de Inmersión Temporal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609600" y="533400"/>
            <a:ext cx="7924800" cy="5715000"/>
            <a:chOff x="533400" y="762000"/>
            <a:chExt cx="7924800" cy="57150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533400" y="762000"/>
              <a:ext cx="2599085" cy="1654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3200400" y="762000"/>
              <a:ext cx="2592288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5867400" y="762000"/>
              <a:ext cx="2590800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2034183" y="2490192"/>
              <a:ext cx="2309217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4382817" y="2514600"/>
              <a:ext cx="2322783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295400" y="4495800"/>
              <a:ext cx="2166938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3505200" y="4495800"/>
              <a:ext cx="2166938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5715000" y="4495800"/>
              <a:ext cx="2166938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6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18 Conector recto"/>
          <p:cNvCxnSpPr/>
          <p:nvPr/>
        </p:nvCxnSpPr>
        <p:spPr>
          <a:xfrm flipH="1">
            <a:off x="1524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18 Conector recto"/>
          <p:cNvCxnSpPr/>
          <p:nvPr/>
        </p:nvCxnSpPr>
        <p:spPr>
          <a:xfrm>
            <a:off x="381000" y="152400"/>
            <a:ext cx="851217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10 CuadroTexto"/>
          <p:cNvSpPr txBox="1"/>
          <p:nvPr/>
        </p:nvSpPr>
        <p:spPr>
          <a:xfrm>
            <a:off x="609600" y="63246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Figura 7.</a:t>
            </a:r>
            <a:r>
              <a:rPr lang="es-ES" dirty="0" smtClean="0"/>
              <a:t> Montaje del SIT en la cámara de flujo laminar y en la sala de incubación</a:t>
            </a:r>
            <a:endParaRPr lang="es-ES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114800" y="152400"/>
            <a:ext cx="4800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Funcionamiento del SIT</a:t>
            </a:r>
            <a:endParaRPr lang="es-ES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2400" y="228600"/>
            <a:ext cx="3505200" cy="4842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72200" y="762000"/>
            <a:ext cx="2760367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90800" y="4722813"/>
            <a:ext cx="3842024" cy="2135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05201" y="990600"/>
            <a:ext cx="228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43000" y="3733800"/>
            <a:ext cx="2209800" cy="275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29000" y="3733800"/>
            <a:ext cx="2362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867401" y="3733800"/>
            <a:ext cx="2209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18 Conector recto"/>
          <p:cNvCxnSpPr/>
          <p:nvPr/>
        </p:nvCxnSpPr>
        <p:spPr>
          <a:xfrm flipH="1">
            <a:off x="1524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18 Conector recto"/>
          <p:cNvCxnSpPr/>
          <p:nvPr/>
        </p:nvCxnSpPr>
        <p:spPr>
          <a:xfrm>
            <a:off x="381000" y="152400"/>
            <a:ext cx="851217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5400000">
            <a:off x="4397660" y="-2111660"/>
            <a:ext cx="432048" cy="5569768"/>
          </a:xfrm>
          <a:prstGeom prst="rect">
            <a:avLst/>
          </a:prstGeom>
          <a:solidFill>
            <a:schemeClr val="accent4"/>
          </a:solidFill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s-ES" sz="2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</a:rPr>
              <a:t>FASE DE MULTIPLICACIÓN SIT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143000" y="990600"/>
            <a:ext cx="224251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867400" y="990600"/>
            <a:ext cx="2209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048000" y="327660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0200" y="327660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B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96200" y="327660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C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0" y="609600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86400" y="518160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72400" y="5181600"/>
            <a:ext cx="30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F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9000" y="5638800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mtClean="0"/>
              <a:t>A, B) Proliferación de plántulas en el SIT. C, D) Longitud de las plántulas provenientes del SIT. E, F) Ancho de las hojas.  </a:t>
            </a:r>
            <a:endParaRPr lang="es-ES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648200" y="4876800"/>
            <a:ext cx="3886200" cy="1600200"/>
            <a:chOff x="804154" y="3169919"/>
            <a:chExt cx="5291846" cy="894079"/>
          </a:xfrm>
        </p:grpSpPr>
        <p:sp>
          <p:nvSpPr>
            <p:cNvPr id="18" name="Rounded Rectangle 17"/>
            <p:cNvSpPr/>
            <p:nvPr/>
          </p:nvSpPr>
          <p:spPr>
            <a:xfrm>
              <a:off x="804154" y="3169919"/>
              <a:ext cx="5291846" cy="89407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2400" b="1" dirty="0" smtClean="0"/>
                <a:t>SIT</a:t>
              </a:r>
            </a:p>
            <a:p>
              <a:pPr lvl="0"/>
              <a:r>
                <a:rPr lang="es-ES" sz="1600" b="1" dirty="0" smtClean="0"/>
                <a:t>Presencia/ Ausencia de plántulas</a:t>
              </a:r>
            </a:p>
            <a:p>
              <a:pPr lvl="0"/>
              <a:r>
                <a:rPr lang="es-ES" sz="1600" b="1" dirty="0" smtClean="0"/>
                <a:t>Número de plántulas</a:t>
              </a:r>
            </a:p>
            <a:p>
              <a:pPr lvl="0"/>
              <a:r>
                <a:rPr lang="es-ES" sz="1600" b="1" dirty="0" smtClean="0"/>
                <a:t>Longitud de plántulas y Ancho de las hojas</a:t>
              </a:r>
            </a:p>
            <a:p>
              <a:pPr lvl="0"/>
              <a:r>
                <a:rPr lang="es-ES" sz="1600" b="1" dirty="0" smtClean="0"/>
                <a:t>Índice de multiplicación</a:t>
              </a:r>
              <a:endParaRPr lang="en-US" sz="1600" dirty="0" smtClean="0"/>
            </a:p>
            <a:p>
              <a:pPr algn="ctr"/>
              <a:endParaRPr lang="en-US" sz="1600" b="1" dirty="0"/>
            </a:p>
          </p:txBody>
        </p:sp>
        <p:sp>
          <p:nvSpPr>
            <p:cNvPr id="19" name="Rounded Rectangle 4"/>
            <p:cNvSpPr/>
            <p:nvPr/>
          </p:nvSpPr>
          <p:spPr>
            <a:xfrm>
              <a:off x="1245387" y="3196106"/>
              <a:ext cx="3834841" cy="8417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/>
              <a:endParaRPr lang="en-US" sz="1600" b="1" kern="120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953000" y="228600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</a:t>
            </a:r>
            <a:endParaRPr lang="es-ES" sz="4000" b="1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3" name="Diagram 12"/>
          <p:cNvGraphicFramePr/>
          <p:nvPr/>
        </p:nvGraphicFramePr>
        <p:xfrm>
          <a:off x="533400" y="990600"/>
          <a:ext cx="81534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685800" y="4876800"/>
            <a:ext cx="3886200" cy="1600200"/>
            <a:chOff x="804154" y="3169919"/>
            <a:chExt cx="5291846" cy="894079"/>
          </a:xfrm>
        </p:grpSpPr>
        <p:sp>
          <p:nvSpPr>
            <p:cNvPr id="22" name="Rounded Rectangle 21"/>
            <p:cNvSpPr/>
            <p:nvPr/>
          </p:nvSpPr>
          <p:spPr>
            <a:xfrm>
              <a:off x="804154" y="3169919"/>
              <a:ext cx="5291846" cy="89407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2400" b="1" dirty="0" smtClean="0"/>
                <a:t>CONVENCIONAL</a:t>
              </a:r>
            </a:p>
            <a:p>
              <a:pPr lvl="0"/>
              <a:r>
                <a:rPr lang="es-ES" sz="1600" b="1" dirty="0" smtClean="0"/>
                <a:t>Presencia/ Ausencia de plántulas</a:t>
              </a:r>
            </a:p>
            <a:p>
              <a:pPr lvl="0"/>
              <a:r>
                <a:rPr lang="es-ES" sz="1600" b="1" dirty="0" smtClean="0"/>
                <a:t>Número de plántulas</a:t>
              </a:r>
            </a:p>
            <a:p>
              <a:pPr lvl="0"/>
              <a:r>
                <a:rPr lang="es-ES" sz="1600" b="1" dirty="0" smtClean="0"/>
                <a:t>Longitud de plántulas y Ancho de las hojas</a:t>
              </a:r>
            </a:p>
            <a:p>
              <a:pPr lvl="0"/>
              <a:r>
                <a:rPr lang="es-ES" sz="1600" b="1" dirty="0" err="1" smtClean="0"/>
                <a:t>Indice</a:t>
              </a:r>
              <a:r>
                <a:rPr lang="es-ES" sz="1600" b="1" dirty="0" smtClean="0"/>
                <a:t> de multiplicación</a:t>
              </a:r>
              <a:endParaRPr lang="en-US" sz="1600" dirty="0" smtClean="0"/>
            </a:p>
            <a:p>
              <a:pPr algn="ctr"/>
              <a:endParaRPr lang="en-US" sz="1600" b="1" dirty="0"/>
            </a:p>
          </p:txBody>
        </p:sp>
        <p:sp>
          <p:nvSpPr>
            <p:cNvPr id="23" name="Rounded Rectangle 4"/>
            <p:cNvSpPr/>
            <p:nvPr/>
          </p:nvSpPr>
          <p:spPr>
            <a:xfrm>
              <a:off x="1245387" y="3196106"/>
              <a:ext cx="3834841" cy="8417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lvl="0" algn="ctr" defTabSz="1377950"/>
              <a:endParaRPr lang="en-US" sz="1600" b="1" kern="1200"/>
            </a:p>
          </p:txBody>
        </p:sp>
      </p:grp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43DB343-D1E8-46EE-8C0A-C119EC663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graphicEl>
                                              <a:dgm id="{743DB343-D1E8-46EE-8C0A-C119EC663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5FC1B57-4D60-49E6-90E4-24645BC410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graphicEl>
                                              <a:dgm id="{E5FC1B57-4D60-49E6-90E4-24645BC410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3FA7EC5-6C9A-4F76-B607-D50BE4180B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>
                                            <p:graphicEl>
                                              <a:dgm id="{C3FA7EC5-6C9A-4F76-B607-D50BE4180B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43A418A-B3E0-4513-837D-E5F16E5602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>
                                            <p:graphicEl>
                                              <a:dgm id="{B43A418A-B3E0-4513-837D-E5F16E5602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22D9485-266B-432E-8388-876FD1DE0E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>
                                            <p:graphicEl>
                                              <a:dgm id="{922D9485-266B-432E-8388-876FD1DE0E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9E5F9D1-7F84-437A-B5E1-7E62EF0A5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>
                                            <p:graphicEl>
                                              <a:dgm id="{99E5F9D1-7F84-437A-B5E1-7E62EF0A5F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2664607-EB5E-47F2-A645-44CDAA326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>
                                            <p:graphicEl>
                                              <a:dgm id="{22664607-EB5E-47F2-A645-44CDAA3267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Graphic spid="13" grpId="0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10" name="Picture 9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extBox 15"/>
          <p:cNvSpPr txBox="1"/>
          <p:nvPr/>
        </p:nvSpPr>
        <p:spPr>
          <a:xfrm rot="5400000">
            <a:off x="4854860" y="-2010309"/>
            <a:ext cx="432048" cy="511256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s-ES" sz="30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</a:rPr>
              <a:t>FASE DE DESINFECCIÓN</a:t>
            </a:r>
          </a:p>
        </p:txBody>
      </p:sp>
      <p:sp>
        <p:nvSpPr>
          <p:cNvPr id="18" name="1 Rectángulo"/>
          <p:cNvSpPr>
            <a:spLocks noChangeArrowheads="1"/>
          </p:cNvSpPr>
          <p:nvPr/>
        </p:nvSpPr>
        <p:spPr bwMode="auto">
          <a:xfrm>
            <a:off x="1482725" y="4953000"/>
            <a:ext cx="7200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dirty="0" smtClean="0"/>
              <a:t>Gráficos </a:t>
            </a:r>
            <a:r>
              <a:rPr lang="es-ES_tradnl" dirty="0"/>
              <a:t>de  las variables contaminación, </a:t>
            </a:r>
            <a:r>
              <a:rPr lang="es-ES_tradnl" dirty="0" smtClean="0"/>
              <a:t>oxidación y muerte con </a:t>
            </a:r>
            <a:r>
              <a:rPr lang="es-ES_tradnl" dirty="0"/>
              <a:t>respecto a la interacción [NaClO] y Tiempo de </a:t>
            </a:r>
            <a:r>
              <a:rPr lang="es-ES_tradnl" dirty="0" smtClean="0"/>
              <a:t>inmersión</a:t>
            </a:r>
            <a:endParaRPr lang="es-AR" dirty="0"/>
          </a:p>
        </p:txBody>
      </p:sp>
      <p:graphicFrame>
        <p:nvGraphicFramePr>
          <p:cNvPr id="15" name="Chart 14"/>
          <p:cNvGraphicFramePr/>
          <p:nvPr/>
        </p:nvGraphicFramePr>
        <p:xfrm>
          <a:off x="1752600" y="990600"/>
          <a:ext cx="67818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Oval 16"/>
          <p:cNvSpPr/>
          <p:nvPr/>
        </p:nvSpPr>
        <p:spPr>
          <a:xfrm>
            <a:off x="2286000" y="3886200"/>
            <a:ext cx="990600" cy="6858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629400" y="1143000"/>
            <a:ext cx="1828800" cy="43088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Arial Rounded MT Bold" pitchFamily="34" charset="0"/>
              </a:rPr>
              <a:t>HOJAS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52600" y="5638800"/>
            <a:ext cx="21336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Contaminación</a:t>
            </a:r>
            <a:endParaRPr lang="es-ES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2000" y="5638800"/>
            <a:ext cx="14478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Oxidación</a:t>
            </a:r>
            <a:endParaRPr lang="es-ES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58000" y="5638800"/>
            <a:ext cx="14478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Viabilidad</a:t>
            </a:r>
            <a:endParaRPr lang="es-ES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4" name="25 Rectángulo"/>
          <p:cNvSpPr/>
          <p:nvPr/>
        </p:nvSpPr>
        <p:spPr>
          <a:xfrm>
            <a:off x="1524000" y="6073914"/>
            <a:ext cx="7162800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b="1" dirty="0" smtClean="0"/>
              <a:t>Tratamientos: NO infieren estadísticamente en el % de contaminación, oxidación y viabilidad de hojas. Tiempo </a:t>
            </a:r>
            <a:r>
              <a:rPr lang="es-ES_tradnl" b="1" dirty="0" smtClean="0">
                <a:sym typeface="Wingdings" pitchFamily="2" charset="2"/>
              </a:rPr>
              <a:t> </a:t>
            </a:r>
            <a:r>
              <a:rPr lang="es-ES_tradnl" b="1" dirty="0" smtClean="0"/>
              <a:t>viabilidad (</a:t>
            </a:r>
            <a:r>
              <a:rPr lang="es-ES_tradnl" b="1" dirty="0" err="1" smtClean="0"/>
              <a:t>Wiley</a:t>
            </a:r>
            <a:r>
              <a:rPr lang="es-ES_tradnl" b="1" dirty="0" smtClean="0"/>
              <a:t>, 2008)</a:t>
            </a:r>
            <a:endParaRPr lang="es-AR" b="1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 animBg="1"/>
      <p:bldP spid="18" grpId="0" build="allAtOnce"/>
      <p:bldGraphic spid="15" grpId="0">
        <p:bldAsOne/>
      </p:bldGraphic>
      <p:bldP spid="17" grpId="0" animBg="1"/>
      <p:bldP spid="20" grpId="0" build="allAtOnce" animBg="1"/>
      <p:bldP spid="21" grpId="0" build="allAtOnce" animBg="1"/>
      <p:bldP spid="22" grpId="0" build="allAtOnce" animBg="1"/>
      <p:bldP spid="23" grpId="0" build="allAtOnce" animBg="1"/>
      <p:bldP spid="24" grpId="0" build="allAtOnce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10" name="Picture 9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1 Rectángulo"/>
          <p:cNvSpPr>
            <a:spLocks noChangeArrowheads="1"/>
          </p:cNvSpPr>
          <p:nvPr/>
        </p:nvSpPr>
        <p:spPr bwMode="auto">
          <a:xfrm>
            <a:off x="1482725" y="4419600"/>
            <a:ext cx="7200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dirty="0" smtClean="0"/>
              <a:t>Gráficos </a:t>
            </a:r>
            <a:r>
              <a:rPr lang="es-ES_tradnl" dirty="0"/>
              <a:t>de  las variables contaminación, </a:t>
            </a:r>
            <a:r>
              <a:rPr lang="es-ES_tradnl" dirty="0" smtClean="0"/>
              <a:t>oxidación y muerte con </a:t>
            </a:r>
            <a:r>
              <a:rPr lang="es-ES_tradnl" dirty="0"/>
              <a:t>respecto a la interacción [NaClO] y Tiempo de </a:t>
            </a:r>
            <a:r>
              <a:rPr lang="es-ES_tradnl" dirty="0" smtClean="0"/>
              <a:t>inmersión</a:t>
            </a:r>
            <a:endParaRPr lang="es-AR" dirty="0"/>
          </a:p>
        </p:txBody>
      </p:sp>
      <p:sp>
        <p:nvSpPr>
          <p:cNvPr id="21" name="TextBox 20"/>
          <p:cNvSpPr txBox="1"/>
          <p:nvPr/>
        </p:nvSpPr>
        <p:spPr>
          <a:xfrm>
            <a:off x="1752600" y="5105400"/>
            <a:ext cx="21336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Contaminación</a:t>
            </a:r>
            <a:endParaRPr lang="es-ES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95800" y="5105400"/>
            <a:ext cx="14478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Oxidación</a:t>
            </a:r>
            <a:endParaRPr lang="es-ES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58000" y="5105400"/>
            <a:ext cx="14478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Viabilidad</a:t>
            </a:r>
            <a:endParaRPr lang="es-ES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4" name="25 Rectángulo"/>
          <p:cNvSpPr/>
          <p:nvPr/>
        </p:nvSpPr>
        <p:spPr>
          <a:xfrm>
            <a:off x="1676400" y="5638800"/>
            <a:ext cx="2286000" cy="10156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500" dirty="0" smtClean="0"/>
              <a:t>Tratamientos: Inciden estadísticamente en %. Tiempo &gt; influencia que [NaClO]</a:t>
            </a:r>
            <a:endParaRPr lang="es-AR" sz="1500" dirty="0"/>
          </a:p>
        </p:txBody>
      </p:sp>
      <p:graphicFrame>
        <p:nvGraphicFramePr>
          <p:cNvPr id="19" name="Chart 18"/>
          <p:cNvGraphicFramePr/>
          <p:nvPr/>
        </p:nvGraphicFramePr>
        <p:xfrm>
          <a:off x="1676400" y="457200"/>
          <a:ext cx="69342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7" name="Rounded Rectangle 26"/>
          <p:cNvSpPr/>
          <p:nvPr/>
        </p:nvSpPr>
        <p:spPr>
          <a:xfrm>
            <a:off x="3962400" y="2819400"/>
            <a:ext cx="838200" cy="114300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477000" y="533400"/>
            <a:ext cx="2057400" cy="76944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Arial Rounded MT Bold" pitchFamily="34" charset="0"/>
              </a:rPr>
              <a:t>SEGMENTOS NODALES</a:t>
            </a:r>
          </a:p>
        </p:txBody>
      </p:sp>
      <p:sp>
        <p:nvSpPr>
          <p:cNvPr id="30" name="25 Rectángulo"/>
          <p:cNvSpPr/>
          <p:nvPr/>
        </p:nvSpPr>
        <p:spPr>
          <a:xfrm>
            <a:off x="4114800" y="5613737"/>
            <a:ext cx="2286000" cy="10156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500" dirty="0" smtClean="0"/>
              <a:t>Tratamientos: NO influyen estadísticamente %. </a:t>
            </a:r>
            <a:r>
              <a:rPr lang="es-ES_tradnl" sz="1500" dirty="0" err="1" smtClean="0"/>
              <a:t>Yassen</a:t>
            </a:r>
            <a:r>
              <a:rPr lang="es-ES_tradnl" sz="1500" dirty="0" smtClean="0"/>
              <a:t>, 2002 </a:t>
            </a:r>
            <a:r>
              <a:rPr lang="es-ES_tradnl" sz="1500" dirty="0" smtClean="0">
                <a:sym typeface="Wingdings" pitchFamily="2" charset="2"/>
              </a:rPr>
              <a:t> peciolos &gt; fenólicos</a:t>
            </a:r>
            <a:endParaRPr lang="es-ES_tradnl" sz="1500" dirty="0" smtClean="0"/>
          </a:p>
        </p:txBody>
      </p:sp>
      <p:sp>
        <p:nvSpPr>
          <p:cNvPr id="31" name="25 Rectángulo"/>
          <p:cNvSpPr/>
          <p:nvPr/>
        </p:nvSpPr>
        <p:spPr>
          <a:xfrm>
            <a:off x="6477000" y="5613737"/>
            <a:ext cx="2286000" cy="10156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500" dirty="0" smtClean="0"/>
              <a:t>Tratamientos: Inciden estadísticamente en %. Contaminación, oxidación, viabilidad</a:t>
            </a:r>
            <a:endParaRPr lang="es-AR" sz="1500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  <p:bldP spid="21" grpId="0" build="allAtOnce" animBg="1"/>
      <p:bldP spid="22" grpId="0" build="allAtOnce" animBg="1"/>
      <p:bldP spid="23" grpId="0" build="allAtOnce" animBg="1"/>
      <p:bldP spid="24" grpId="0" build="allAtOnce" animBg="1"/>
      <p:bldGraphic spid="19" grpId="0">
        <p:bldAsOne/>
      </p:bldGraphic>
      <p:bldP spid="27" grpId="0" animBg="1"/>
      <p:bldP spid="28" grpId="0" build="allAtOnce" animBg="1"/>
      <p:bldP spid="30" grpId="0" build="allAtOnce" animBg="1"/>
      <p:bldP spid="31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7" name="Picture 6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21 CuadroTexto"/>
          <p:cNvSpPr txBox="1"/>
          <p:nvPr/>
        </p:nvSpPr>
        <p:spPr>
          <a:xfrm>
            <a:off x="2286000" y="381000"/>
            <a:ext cx="5791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AR" sz="2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Micropropagación convencional</a:t>
            </a:r>
            <a:endParaRPr lang="es-AR" sz="2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" name="3 Rectángulo"/>
          <p:cNvSpPr/>
          <p:nvPr/>
        </p:nvSpPr>
        <p:spPr>
          <a:xfrm>
            <a:off x="4648200" y="1106269"/>
            <a:ext cx="1316899" cy="4308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s-ES" sz="2200" dirty="0" smtClean="0"/>
              <a:t>limitantes</a:t>
            </a:r>
            <a:endParaRPr lang="es-AR" sz="2200" dirty="0"/>
          </a:p>
        </p:txBody>
      </p:sp>
      <p:sp>
        <p:nvSpPr>
          <p:cNvPr id="14" name="24 Rectángulo"/>
          <p:cNvSpPr>
            <a:spLocks noChangeArrowheads="1"/>
          </p:cNvSpPr>
          <p:nvPr/>
        </p:nvSpPr>
        <p:spPr bwMode="auto">
          <a:xfrm>
            <a:off x="1600200" y="2020669"/>
            <a:ext cx="251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bajos coeficientes o tasas de multiplicación</a:t>
            </a:r>
            <a:endParaRPr lang="es-AR" dirty="0"/>
          </a:p>
        </p:txBody>
      </p:sp>
      <p:sp>
        <p:nvSpPr>
          <p:cNvPr id="15" name="24 Rectángulo"/>
          <p:cNvSpPr>
            <a:spLocks noChangeArrowheads="1"/>
          </p:cNvSpPr>
          <p:nvPr/>
        </p:nvSpPr>
        <p:spPr bwMode="auto">
          <a:xfrm>
            <a:off x="3962400" y="2020669"/>
            <a:ext cx="251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alto costo de la mano de obra</a:t>
            </a:r>
            <a:endParaRPr lang="es-AR" dirty="0"/>
          </a:p>
        </p:txBody>
      </p:sp>
      <p:sp>
        <p:nvSpPr>
          <p:cNvPr id="16" name="24 Rectángulo"/>
          <p:cNvSpPr>
            <a:spLocks noChangeArrowheads="1"/>
          </p:cNvSpPr>
          <p:nvPr/>
        </p:nvSpPr>
        <p:spPr bwMode="auto">
          <a:xfrm>
            <a:off x="6248400" y="2020669"/>
            <a:ext cx="251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escasa posibilidad de automatización</a:t>
            </a:r>
            <a:endParaRPr lang="es-AR" dirty="0"/>
          </a:p>
        </p:txBody>
      </p:sp>
      <p:cxnSp>
        <p:nvCxnSpPr>
          <p:cNvPr id="18" name="Shape 17"/>
          <p:cNvCxnSpPr>
            <a:stCxn id="13" idx="1"/>
            <a:endCxn id="14" idx="0"/>
          </p:cNvCxnSpPr>
          <p:nvPr/>
        </p:nvCxnSpPr>
        <p:spPr>
          <a:xfrm rot="10800000" flipV="1">
            <a:off x="2857500" y="1321713"/>
            <a:ext cx="1790700" cy="698956"/>
          </a:xfrm>
          <a:prstGeom prst="bentConnector2">
            <a:avLst/>
          </a:prstGeom>
          <a:ln w="38100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13" idx="2"/>
            <a:endCxn id="15" idx="0"/>
          </p:cNvCxnSpPr>
          <p:nvPr/>
        </p:nvCxnSpPr>
        <p:spPr>
          <a:xfrm rot="5400000">
            <a:off x="5021419" y="1735437"/>
            <a:ext cx="483513" cy="86950"/>
          </a:xfrm>
          <a:prstGeom prst="bentConnector3">
            <a:avLst>
              <a:gd name="adj1" fmla="val 50000"/>
            </a:avLst>
          </a:prstGeom>
          <a:ln w="38100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hape 28"/>
          <p:cNvCxnSpPr>
            <a:stCxn id="13" idx="3"/>
            <a:endCxn id="16" idx="0"/>
          </p:cNvCxnSpPr>
          <p:nvPr/>
        </p:nvCxnSpPr>
        <p:spPr>
          <a:xfrm>
            <a:off x="5965099" y="1321713"/>
            <a:ext cx="1540601" cy="698956"/>
          </a:xfrm>
          <a:prstGeom prst="bentConnector2">
            <a:avLst/>
          </a:prstGeom>
          <a:ln w="38100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10 Rectángulo"/>
          <p:cNvSpPr/>
          <p:nvPr/>
        </p:nvSpPr>
        <p:spPr>
          <a:xfrm>
            <a:off x="5791200" y="3048000"/>
            <a:ext cx="2685351" cy="369332"/>
          </a:xfrm>
          <a:prstGeom prst="rect">
            <a:avLst/>
          </a:prstGeom>
          <a:solidFill>
            <a:srgbClr val="333399"/>
          </a:solidFill>
          <a:ln w="25400" cap="flat" cmpd="sng" algn="ctr">
            <a:solidFill>
              <a:srgbClr val="333399">
                <a:shade val="50000"/>
              </a:srgbClr>
            </a:solidFill>
            <a:prstDash val="solid"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Alto contenido de AGAR</a:t>
            </a: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5 Flecha derecha"/>
          <p:cNvSpPr/>
          <p:nvPr/>
        </p:nvSpPr>
        <p:spPr>
          <a:xfrm>
            <a:off x="4572000" y="3048000"/>
            <a:ext cx="792163" cy="457200"/>
          </a:xfrm>
          <a:prstGeom prst="rightArrow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17 Rectángulo"/>
          <p:cNvSpPr/>
          <p:nvPr/>
        </p:nvSpPr>
        <p:spPr>
          <a:xfrm>
            <a:off x="1676400" y="3048000"/>
            <a:ext cx="2198038" cy="369332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Producción</a:t>
            </a:r>
            <a:r>
              <a:rPr kumimoji="0" lang="es-ES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masiva</a:t>
            </a: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48400" y="44196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Cultivo de tejidos </a:t>
            </a:r>
            <a:r>
              <a:rPr lang="es-ES" dirty="0" smtClean="0">
                <a:sym typeface="Wingdings" pitchFamily="2" charset="2"/>
              </a:rPr>
              <a:t></a:t>
            </a:r>
            <a:r>
              <a:rPr lang="es-ES" dirty="0" smtClean="0"/>
              <a:t> componente principal: alrededor del 70% (</a:t>
            </a:r>
            <a:r>
              <a:rPr lang="es-ES" dirty="0" err="1" smtClean="0"/>
              <a:t>Pucchoa</a:t>
            </a:r>
            <a:r>
              <a:rPr lang="es-ES" dirty="0" smtClean="0"/>
              <a:t>, 1999)</a:t>
            </a:r>
            <a:endParaRPr lang="en-US" dirty="0"/>
          </a:p>
        </p:txBody>
      </p:sp>
      <p:sp>
        <p:nvSpPr>
          <p:cNvPr id="37" name="12 Rectángulo"/>
          <p:cNvSpPr>
            <a:spLocks noChangeArrowheads="1"/>
          </p:cNvSpPr>
          <p:nvPr/>
        </p:nvSpPr>
        <p:spPr bwMode="auto">
          <a:xfrm>
            <a:off x="3962400" y="4038600"/>
            <a:ext cx="31194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20% bacteriología y farmacia</a:t>
            </a:r>
            <a:endParaRPr lang="es-AR" dirty="0" smtClean="0"/>
          </a:p>
          <a:p>
            <a:pPr algn="ctr"/>
            <a:r>
              <a:rPr lang="es-ES" dirty="0" smtClean="0"/>
              <a:t>80% industrial</a:t>
            </a:r>
          </a:p>
        </p:txBody>
      </p:sp>
      <p:sp>
        <p:nvSpPr>
          <p:cNvPr id="38" name="21 CuadroTexto"/>
          <p:cNvSpPr txBox="1"/>
          <p:nvPr/>
        </p:nvSpPr>
        <p:spPr>
          <a:xfrm>
            <a:off x="1905000" y="3962400"/>
            <a:ext cx="2133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AR" b="1" dirty="0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FAO (2000) </a:t>
            </a:r>
            <a:r>
              <a:rPr lang="es-AR" b="1" dirty="0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sym typeface="Wingdings" pitchFamily="2" charset="2"/>
              </a:rPr>
              <a:t> 6000 Tm</a:t>
            </a:r>
            <a:endParaRPr lang="es-AR" b="1" dirty="0">
              <a:solidFill>
                <a:srgbClr val="CC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40" name="Shape 39"/>
          <p:cNvCxnSpPr>
            <a:stCxn id="37" idx="2"/>
            <a:endCxn id="36" idx="1"/>
          </p:cNvCxnSpPr>
          <p:nvPr/>
        </p:nvCxnSpPr>
        <p:spPr>
          <a:xfrm rot="16200000" flipH="1">
            <a:off x="5717842" y="4489207"/>
            <a:ext cx="334834" cy="726281"/>
          </a:xfrm>
          <a:prstGeom prst="curvedConnector2">
            <a:avLst/>
          </a:prstGeom>
          <a:ln w="38100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048000" y="5689937"/>
            <a:ext cx="3657600" cy="101566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Razones limitantes para la micropropagación convencional a escala comercial e industrial</a:t>
            </a:r>
            <a:endParaRPr lang="es-ES" sz="2000" dirty="0"/>
          </a:p>
        </p:txBody>
      </p:sp>
      <p:sp>
        <p:nvSpPr>
          <p:cNvPr id="42" name="Isosceles Triangle 41"/>
          <p:cNvSpPr/>
          <p:nvPr/>
        </p:nvSpPr>
        <p:spPr>
          <a:xfrm rot="9616646" flipH="1">
            <a:off x="2291669" y="5291102"/>
            <a:ext cx="371433" cy="1001361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590800" y="6324600"/>
            <a:ext cx="304800" cy="304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  <p:bldP spid="14" grpId="0"/>
      <p:bldP spid="15" grpId="0"/>
      <p:bldP spid="16" grpId="0"/>
      <p:bldP spid="31" grpId="0" animBg="1"/>
      <p:bldP spid="34" grpId="0" animBg="1"/>
      <p:bldP spid="35" grpId="0" animBg="1"/>
      <p:bldP spid="36" grpId="0"/>
      <p:bldP spid="37" grpId="0"/>
      <p:bldP spid="38" grpId="0"/>
      <p:bldP spid="41" grpId="0" animBg="1"/>
      <p:bldP spid="42" grpId="0" animBg="1"/>
      <p:bldP spid="4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18 Conector recto"/>
          <p:cNvCxnSpPr/>
          <p:nvPr/>
        </p:nvCxnSpPr>
        <p:spPr>
          <a:xfrm flipH="1">
            <a:off x="8839200" y="3048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10" name="Picture 9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1 Rectángulo"/>
          <p:cNvSpPr>
            <a:spLocks noChangeArrowheads="1"/>
          </p:cNvSpPr>
          <p:nvPr/>
        </p:nvSpPr>
        <p:spPr bwMode="auto">
          <a:xfrm>
            <a:off x="1482725" y="4419600"/>
            <a:ext cx="7200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dirty="0" smtClean="0"/>
              <a:t>Gráficos </a:t>
            </a:r>
            <a:r>
              <a:rPr lang="es-ES_tradnl" dirty="0"/>
              <a:t>de  las variables contaminación, </a:t>
            </a:r>
            <a:r>
              <a:rPr lang="es-ES_tradnl" dirty="0" smtClean="0"/>
              <a:t>oxidación y muerte con </a:t>
            </a:r>
            <a:r>
              <a:rPr lang="es-ES_tradnl" dirty="0"/>
              <a:t>respecto a la interacción [NaClO] y Tiempo de </a:t>
            </a:r>
            <a:r>
              <a:rPr lang="es-ES_tradnl" dirty="0" smtClean="0"/>
              <a:t>inmersión</a:t>
            </a:r>
            <a:endParaRPr lang="es-AR" dirty="0"/>
          </a:p>
        </p:txBody>
      </p:sp>
      <p:sp>
        <p:nvSpPr>
          <p:cNvPr id="21" name="TextBox 20"/>
          <p:cNvSpPr txBox="1"/>
          <p:nvPr/>
        </p:nvSpPr>
        <p:spPr>
          <a:xfrm>
            <a:off x="1524000" y="5105400"/>
            <a:ext cx="21336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Contaminación</a:t>
            </a:r>
            <a:endParaRPr lang="es-ES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38600" y="5105400"/>
            <a:ext cx="14478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Oxidación</a:t>
            </a:r>
            <a:endParaRPr lang="es-ES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81800" y="5105400"/>
            <a:ext cx="14478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Viabilidad</a:t>
            </a:r>
            <a:endParaRPr lang="es-ES" b="1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4" name="25 Rectángulo"/>
          <p:cNvSpPr/>
          <p:nvPr/>
        </p:nvSpPr>
        <p:spPr>
          <a:xfrm>
            <a:off x="1524000" y="5638800"/>
            <a:ext cx="2057400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400" dirty="0" smtClean="0"/>
              <a:t>Tratamientos: NO inciden estadísticamente en %. </a:t>
            </a:r>
            <a:endParaRPr lang="es-AR" sz="1400" dirty="0"/>
          </a:p>
        </p:txBody>
      </p:sp>
      <p:sp>
        <p:nvSpPr>
          <p:cNvPr id="30" name="25 Rectángulo"/>
          <p:cNvSpPr/>
          <p:nvPr/>
        </p:nvSpPr>
        <p:spPr>
          <a:xfrm>
            <a:off x="3733800" y="5562600"/>
            <a:ext cx="2133600" cy="95410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400" dirty="0" smtClean="0"/>
              <a:t>Tratamientos: NO influyen estadísticamente %.  Tiempo de inmersión &gt; influencia (10 minutos)</a:t>
            </a:r>
          </a:p>
        </p:txBody>
      </p:sp>
      <p:sp>
        <p:nvSpPr>
          <p:cNvPr id="31" name="25 Rectángulo"/>
          <p:cNvSpPr/>
          <p:nvPr/>
        </p:nvSpPr>
        <p:spPr>
          <a:xfrm>
            <a:off x="5943600" y="5562601"/>
            <a:ext cx="2971800" cy="11695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400" dirty="0" smtClean="0"/>
              <a:t>Tratamientos: NO inciden estadísticamente en %. Contaminación, oxidación. &gt; viabilidad </a:t>
            </a:r>
            <a:r>
              <a:rPr lang="es-ES_tradnl" sz="1400" dirty="0" smtClean="0">
                <a:sym typeface="Wingdings" pitchFamily="2" charset="2"/>
              </a:rPr>
              <a:t> Olmos, 2004: yemas  tejido joven  edad fisiológica hojas  necrosan</a:t>
            </a:r>
            <a:endParaRPr lang="es-AR" sz="1400" dirty="0"/>
          </a:p>
        </p:txBody>
      </p:sp>
      <p:graphicFrame>
        <p:nvGraphicFramePr>
          <p:cNvPr id="20" name="Chart 19"/>
          <p:cNvGraphicFramePr/>
          <p:nvPr/>
        </p:nvGraphicFramePr>
        <p:xfrm>
          <a:off x="1676400" y="457200"/>
          <a:ext cx="69342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6934200" y="533400"/>
            <a:ext cx="1600200" cy="43088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Arial Rounded MT Bold" pitchFamily="34" charset="0"/>
              </a:rPr>
              <a:t>YEMAS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800600" y="1981200"/>
            <a:ext cx="838200" cy="205740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  <p:bldP spid="21" grpId="0" build="allAtOnce" animBg="1"/>
      <p:bldP spid="22" grpId="0" build="allAtOnce" animBg="1"/>
      <p:bldP spid="23" grpId="0" build="allAtOnce" animBg="1"/>
      <p:bldP spid="24" grpId="0" build="allAtOnce" animBg="1"/>
      <p:bldP spid="30" grpId="0" build="allAtOnce" animBg="1"/>
      <p:bldP spid="31" grpId="0" build="allAtOnce" animBg="1"/>
      <p:bldGraphic spid="20" grpId="0">
        <p:bldAsOne/>
      </p:bldGraphic>
      <p:bldP spid="25" grpId="0" build="allAtOnce" animBg="1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7" name="Picture 6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Box 11"/>
          <p:cNvSpPr txBox="1"/>
          <p:nvPr/>
        </p:nvSpPr>
        <p:spPr>
          <a:xfrm rot="5400000">
            <a:off x="4847692" y="-1959259"/>
            <a:ext cx="432048" cy="511256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s-ES" sz="2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</a:rPr>
              <a:t>FASE DE INDUCCIÓN</a:t>
            </a:r>
          </a:p>
        </p:txBody>
      </p:sp>
      <p:graphicFrame>
        <p:nvGraphicFramePr>
          <p:cNvPr id="13" name="Chart 12"/>
          <p:cNvGraphicFramePr/>
          <p:nvPr/>
        </p:nvGraphicFramePr>
        <p:xfrm>
          <a:off x="4114800" y="914400"/>
          <a:ext cx="4572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Chart 13"/>
          <p:cNvGraphicFramePr/>
          <p:nvPr/>
        </p:nvGraphicFramePr>
        <p:xfrm>
          <a:off x="1524000" y="3962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0" name="1 Rectángulo"/>
          <p:cNvSpPr>
            <a:spLocks noChangeArrowheads="1"/>
          </p:cNvSpPr>
          <p:nvPr/>
        </p:nvSpPr>
        <p:spPr bwMode="auto">
          <a:xfrm>
            <a:off x="1600200" y="990600"/>
            <a:ext cx="2362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/>
              <a:t>PRESENCIA/AUSENCIA DE BROTES </a:t>
            </a:r>
          </a:p>
          <a:p>
            <a:pPr algn="ctr"/>
            <a:endParaRPr lang="es-ES_tradnl" dirty="0" smtClean="0"/>
          </a:p>
          <a:p>
            <a:pPr algn="ctr"/>
            <a:r>
              <a:rPr lang="es-ES_tradnl" dirty="0" smtClean="0"/>
              <a:t>Interacción BAP, AIA y ANA </a:t>
            </a:r>
            <a:r>
              <a:rPr lang="es-ES_tradnl" dirty="0"/>
              <a:t>en el medio de cultivo</a:t>
            </a:r>
            <a:endParaRPr lang="es-AR" dirty="0"/>
          </a:p>
        </p:txBody>
      </p:sp>
      <p:sp>
        <p:nvSpPr>
          <p:cNvPr id="21" name="TextBox 20"/>
          <p:cNvSpPr txBox="1"/>
          <p:nvPr/>
        </p:nvSpPr>
        <p:spPr>
          <a:xfrm>
            <a:off x="1752600" y="2819400"/>
            <a:ext cx="19812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SEGMENTOS NODALES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53200" y="5562600"/>
            <a:ext cx="16764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YEMAS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24000" y="35814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Chi-cuadrado</a:t>
            </a:r>
            <a:r>
              <a:rPr lang="en-US" sz="2000" dirty="0" smtClean="0"/>
              <a:t>: 0.256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6172200" y="61722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Chi-cuadrado</a:t>
            </a:r>
            <a:r>
              <a:rPr lang="en-US" sz="2000" dirty="0" smtClean="0"/>
              <a:t>: 0.0008</a:t>
            </a:r>
            <a:endParaRPr lang="en-US" sz="2000" dirty="0"/>
          </a:p>
        </p:txBody>
      </p:sp>
      <p:sp>
        <p:nvSpPr>
          <p:cNvPr id="25" name="Rectangle 24"/>
          <p:cNvSpPr/>
          <p:nvPr/>
        </p:nvSpPr>
        <p:spPr>
          <a:xfrm>
            <a:off x="4114800" y="4114800"/>
            <a:ext cx="304800" cy="22098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25 Rectángulo"/>
          <p:cNvSpPr/>
          <p:nvPr/>
        </p:nvSpPr>
        <p:spPr>
          <a:xfrm>
            <a:off x="1676400" y="5257800"/>
            <a:ext cx="6172200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2000" b="1" dirty="0" smtClean="0"/>
              <a:t>Formación de brotes dependiente a la aplicación de los diferentes tratamientos: [AIA], [ANA] </a:t>
            </a:r>
            <a:r>
              <a:rPr lang="es-ES_tradnl" sz="2000" b="1" dirty="0" smtClean="0">
                <a:sym typeface="Wingdings" pitchFamily="2" charset="2"/>
              </a:rPr>
              <a:t> 0.1 mgL</a:t>
            </a:r>
            <a:r>
              <a:rPr lang="es-ES_tradnl" sz="2000" b="1" baseline="30000" dirty="0" smtClean="0">
                <a:sym typeface="Wingdings" pitchFamily="2" charset="2"/>
              </a:rPr>
              <a:t>-1</a:t>
            </a:r>
            <a:endParaRPr lang="es-AR" sz="2000" b="1" baseline="30000" dirty="0"/>
          </a:p>
        </p:txBody>
      </p:sp>
      <p:sp>
        <p:nvSpPr>
          <p:cNvPr id="27" name="Rectangle 26"/>
          <p:cNvSpPr/>
          <p:nvPr/>
        </p:nvSpPr>
        <p:spPr>
          <a:xfrm>
            <a:off x="6553200" y="990600"/>
            <a:ext cx="304800" cy="25908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25 Rectángulo"/>
          <p:cNvSpPr/>
          <p:nvPr/>
        </p:nvSpPr>
        <p:spPr>
          <a:xfrm>
            <a:off x="2286000" y="1981200"/>
            <a:ext cx="5627687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_tradnl" sz="2000" b="1" dirty="0" smtClean="0"/>
              <a:t>Tratamientos NO incide en la formación de brotes</a:t>
            </a:r>
            <a:endParaRPr lang="es-AR" sz="2000" b="1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 animBg="1"/>
      <p:bldGraphic spid="13" grpId="0">
        <p:bldAsOne/>
      </p:bldGraphic>
      <p:bldGraphic spid="14" grpId="0">
        <p:bldAsOne/>
      </p:bldGraphic>
      <p:bldP spid="20" grpId="0" build="allAtOnce"/>
      <p:bldP spid="21" grpId="0" build="allAtOnce" animBg="1"/>
      <p:bldP spid="22" grpId="0" animBg="1"/>
      <p:bldP spid="23" grpId="0" build="allAtOnce"/>
      <p:bldP spid="24" grpId="0"/>
      <p:bldP spid="25" grpId="0" animBg="1"/>
      <p:bldP spid="26" grpId="0" build="allAtOnce" animBg="1"/>
      <p:bldP spid="27" grpId="0" animBg="1"/>
      <p:bldP spid="28" grpId="0" build="allAtOnce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7" name="Picture 6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1 Rectángulo"/>
          <p:cNvSpPr>
            <a:spLocks noChangeArrowheads="1"/>
          </p:cNvSpPr>
          <p:nvPr/>
        </p:nvSpPr>
        <p:spPr bwMode="auto">
          <a:xfrm>
            <a:off x="1600200" y="514290"/>
            <a:ext cx="2362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/>
              <a:t>PRESENCIA/AUSENCIA DE CALLO</a:t>
            </a:r>
          </a:p>
          <a:p>
            <a:pPr algn="ctr"/>
            <a:endParaRPr lang="es-ES_tradnl" dirty="0" smtClean="0"/>
          </a:p>
          <a:p>
            <a:pPr algn="ctr"/>
            <a:r>
              <a:rPr lang="es-ES_tradnl" dirty="0" smtClean="0"/>
              <a:t>Interacción BAP, AIA y ANA </a:t>
            </a:r>
            <a:r>
              <a:rPr lang="es-ES_tradnl" dirty="0"/>
              <a:t>en el medio de cultivo</a:t>
            </a:r>
            <a:endParaRPr lang="es-AR" dirty="0"/>
          </a:p>
        </p:txBody>
      </p:sp>
      <p:sp>
        <p:nvSpPr>
          <p:cNvPr id="14" name="TextBox 13"/>
          <p:cNvSpPr txBox="1"/>
          <p:nvPr/>
        </p:nvSpPr>
        <p:spPr>
          <a:xfrm>
            <a:off x="1752600" y="2343090"/>
            <a:ext cx="19812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SEGMENTOS NODALES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53200" y="4019490"/>
            <a:ext cx="16764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YEMAS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85925" y="3105090"/>
            <a:ext cx="2409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Chi-cuadrado</a:t>
            </a:r>
            <a:r>
              <a:rPr lang="en-US" sz="2000" dirty="0" smtClean="0"/>
              <a:t>: 0.643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248400" y="447669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Chi-cuadrado</a:t>
            </a:r>
            <a:r>
              <a:rPr lang="en-US" sz="2000" dirty="0" smtClean="0"/>
              <a:t>: 0.0046</a:t>
            </a:r>
            <a:endParaRPr lang="en-US" sz="2000" dirty="0"/>
          </a:p>
        </p:txBody>
      </p:sp>
      <p:graphicFrame>
        <p:nvGraphicFramePr>
          <p:cNvPr id="18" name="Chart 17"/>
          <p:cNvGraphicFramePr/>
          <p:nvPr/>
        </p:nvGraphicFramePr>
        <p:xfrm>
          <a:off x="4114800" y="438090"/>
          <a:ext cx="46482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Chart 18"/>
          <p:cNvGraphicFramePr/>
          <p:nvPr/>
        </p:nvGraphicFramePr>
        <p:xfrm>
          <a:off x="1600200" y="3962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1" name="25 Rectángulo"/>
          <p:cNvSpPr/>
          <p:nvPr/>
        </p:nvSpPr>
        <p:spPr>
          <a:xfrm>
            <a:off x="2209800" y="4648200"/>
            <a:ext cx="5791200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2000" b="1" dirty="0" smtClean="0"/>
              <a:t>Formación de callo dependiente a la aplicación de los diferentes tratamientos. [AIA], [ANA] </a:t>
            </a:r>
            <a:r>
              <a:rPr lang="es-ES_tradnl" sz="2000" b="1" dirty="0" smtClean="0">
                <a:sym typeface="Wingdings" pitchFamily="2" charset="2"/>
              </a:rPr>
              <a:t> 0.1 mgL</a:t>
            </a:r>
            <a:r>
              <a:rPr lang="es-ES_tradnl" sz="2000" b="1" baseline="30000" dirty="0" smtClean="0">
                <a:sym typeface="Wingdings" pitchFamily="2" charset="2"/>
              </a:rPr>
              <a:t>-1</a:t>
            </a:r>
            <a:endParaRPr lang="es-AR" sz="2000" b="1" baseline="300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6629400" y="5334000"/>
            <a:ext cx="167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 smtClean="0">
                <a:solidFill>
                  <a:srgbClr val="CC3399"/>
                </a:solidFill>
              </a:rPr>
              <a:t>Hartman</a:t>
            </a:r>
            <a:r>
              <a:rPr lang="es-ES" sz="1600" b="1" dirty="0" smtClean="0">
                <a:solidFill>
                  <a:srgbClr val="CC3399"/>
                </a:solidFill>
              </a:rPr>
              <a:t>, 1997: Yemas y hojas contenido </a:t>
            </a:r>
            <a:r>
              <a:rPr lang="es-ES" sz="1600" b="1" dirty="0" err="1" smtClean="0">
                <a:solidFill>
                  <a:srgbClr val="CC3399"/>
                </a:solidFill>
              </a:rPr>
              <a:t>auxínico</a:t>
            </a:r>
            <a:r>
              <a:rPr lang="es-ES" sz="1600" b="1" dirty="0" smtClean="0">
                <a:solidFill>
                  <a:srgbClr val="CC3399"/>
                </a:solidFill>
              </a:rPr>
              <a:t> </a:t>
            </a:r>
            <a:r>
              <a:rPr lang="es-ES" sz="1600" b="1" dirty="0" smtClean="0">
                <a:solidFill>
                  <a:srgbClr val="CC3399"/>
                </a:solidFill>
                <a:sym typeface="Wingdings" pitchFamily="2" charset="2"/>
              </a:rPr>
              <a:t> callo</a:t>
            </a:r>
            <a:endParaRPr lang="en-US" sz="1600" b="1" dirty="0">
              <a:solidFill>
                <a:srgbClr val="CC3399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57600" y="4038600"/>
            <a:ext cx="228600" cy="22860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477000" y="533400"/>
            <a:ext cx="228600" cy="24384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25 Rectángulo"/>
          <p:cNvSpPr/>
          <p:nvPr/>
        </p:nvSpPr>
        <p:spPr>
          <a:xfrm>
            <a:off x="2286000" y="1752600"/>
            <a:ext cx="5627687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_tradnl" sz="2000" b="1" dirty="0" smtClean="0"/>
              <a:t>Tratamientos NO incide en la formación de callo</a:t>
            </a:r>
            <a:endParaRPr lang="es-AR" sz="2000" b="1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4" grpId="0" build="allAtOnce" animBg="1"/>
      <p:bldP spid="15" grpId="0" animBg="1"/>
      <p:bldP spid="16" grpId="0" build="allAtOnce"/>
      <p:bldP spid="17" grpId="0"/>
      <p:bldGraphic spid="18" grpId="0">
        <p:bldAsOne/>
      </p:bldGraphic>
      <p:bldGraphic spid="19" grpId="0">
        <p:bldAsOne/>
      </p:bldGraphic>
      <p:bldP spid="21" grpId="0" build="allAtOnce" animBg="1"/>
      <p:bldP spid="22" grpId="0" build="allAtOnce"/>
      <p:bldP spid="23" grpId="0" animBg="1"/>
      <p:bldP spid="24" grpId="0" animBg="1"/>
      <p:bldP spid="25" grpId="0" build="allAtOnce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7" name="Picture 6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1 Rectángulo"/>
          <p:cNvSpPr>
            <a:spLocks noChangeArrowheads="1"/>
          </p:cNvSpPr>
          <p:nvPr/>
        </p:nvSpPr>
        <p:spPr bwMode="auto">
          <a:xfrm>
            <a:off x="2514600" y="304800"/>
            <a:ext cx="518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/>
              <a:t>NÚMERO DE BROTES </a:t>
            </a:r>
            <a:endParaRPr lang="es-ES_tradnl" dirty="0" smtClean="0"/>
          </a:p>
          <a:p>
            <a:pPr algn="ctr"/>
            <a:r>
              <a:rPr lang="es-ES_tradnl" dirty="0" smtClean="0"/>
              <a:t>Interacción BAP, AIA y ANA </a:t>
            </a:r>
            <a:r>
              <a:rPr lang="es-ES_tradnl" dirty="0"/>
              <a:t>en el medio de cultivo</a:t>
            </a:r>
            <a:endParaRPr lang="es-AR" dirty="0"/>
          </a:p>
        </p:txBody>
      </p:sp>
      <p:sp>
        <p:nvSpPr>
          <p:cNvPr id="21" name="TextBox 20"/>
          <p:cNvSpPr txBox="1"/>
          <p:nvPr/>
        </p:nvSpPr>
        <p:spPr>
          <a:xfrm>
            <a:off x="1905000" y="990600"/>
            <a:ext cx="19812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SEGMENTOS NODALES</a:t>
            </a:r>
          </a:p>
        </p:txBody>
      </p:sp>
      <p:graphicFrame>
        <p:nvGraphicFramePr>
          <p:cNvPr id="18" name="Chart 17"/>
          <p:cNvGraphicFramePr/>
          <p:nvPr/>
        </p:nvGraphicFramePr>
        <p:xfrm>
          <a:off x="2895600" y="3810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9" name="Picture 18"/>
          <p:cNvPicPr/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114800" y="990600"/>
            <a:ext cx="3962400" cy="1970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1 Rectángulo"/>
          <p:cNvSpPr>
            <a:spLocks noChangeArrowheads="1"/>
          </p:cNvSpPr>
          <p:nvPr/>
        </p:nvSpPr>
        <p:spPr bwMode="auto">
          <a:xfrm>
            <a:off x="1792287" y="3011269"/>
            <a:ext cx="65897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>
                <a:solidFill>
                  <a:schemeClr val="tx2"/>
                </a:solidFill>
              </a:rPr>
              <a:t>Se </a:t>
            </a:r>
            <a:r>
              <a:rPr lang="es-ES_tradnl" b="1" dirty="0" smtClean="0">
                <a:solidFill>
                  <a:schemeClr val="tx2"/>
                </a:solidFill>
              </a:rPr>
              <a:t>acepta la </a:t>
            </a:r>
            <a:r>
              <a:rPr lang="es-ES_tradnl" b="1" dirty="0">
                <a:solidFill>
                  <a:schemeClr val="tx2"/>
                </a:solidFill>
              </a:rPr>
              <a:t>hipótesis de igualdad de medias de </a:t>
            </a:r>
            <a:r>
              <a:rPr lang="es-ES_tradnl" b="1" dirty="0" smtClean="0">
                <a:solidFill>
                  <a:schemeClr val="tx2"/>
                </a:solidFill>
              </a:rPr>
              <a:t>tratamientos</a:t>
            </a:r>
          </a:p>
          <a:p>
            <a:pPr algn="ctr"/>
            <a:r>
              <a:rPr lang="es-ES_tradnl" b="1" dirty="0" smtClean="0">
                <a:solidFill>
                  <a:schemeClr val="tx2"/>
                </a:solidFill>
              </a:rPr>
              <a:t>NO Existen diferencias estadísticas significativas entre tratamientos</a:t>
            </a:r>
            <a:endParaRPr lang="es-AR" b="1" dirty="0" smtClean="0">
              <a:solidFill>
                <a:schemeClr val="tx2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334000" y="3886200"/>
            <a:ext cx="304800" cy="24384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Graphic spid="18" grpId="0">
        <p:bldAsOne/>
      </p:bldGraphic>
      <p:bldP spid="25" grpId="0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10540" y="990600"/>
            <a:ext cx="535686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1 Rectángulo"/>
          <p:cNvSpPr>
            <a:spLocks noChangeArrowheads="1"/>
          </p:cNvSpPr>
          <p:nvPr/>
        </p:nvSpPr>
        <p:spPr bwMode="auto">
          <a:xfrm>
            <a:off x="2514600" y="381000"/>
            <a:ext cx="518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/>
              <a:t>NÚMERO DE BROTES </a:t>
            </a:r>
            <a:endParaRPr lang="es-ES_tradnl" dirty="0" smtClean="0"/>
          </a:p>
          <a:p>
            <a:pPr algn="ctr"/>
            <a:r>
              <a:rPr lang="es-ES_tradnl" dirty="0" smtClean="0"/>
              <a:t>Interacción BAP, AIA y ANA </a:t>
            </a:r>
            <a:r>
              <a:rPr lang="es-ES_tradnl" dirty="0"/>
              <a:t>en el medio de cultivo</a:t>
            </a:r>
            <a:endParaRPr lang="es-AR" dirty="0"/>
          </a:p>
        </p:txBody>
      </p:sp>
      <p:sp>
        <p:nvSpPr>
          <p:cNvPr id="21" name="TextBox 20"/>
          <p:cNvSpPr txBox="1"/>
          <p:nvPr/>
        </p:nvSpPr>
        <p:spPr>
          <a:xfrm>
            <a:off x="457200" y="457200"/>
            <a:ext cx="15240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YEMAS</a:t>
            </a:r>
          </a:p>
        </p:txBody>
      </p:sp>
      <p:sp>
        <p:nvSpPr>
          <p:cNvPr id="25" name="1 Rectángulo"/>
          <p:cNvSpPr>
            <a:spLocks noChangeArrowheads="1"/>
          </p:cNvSpPr>
          <p:nvPr/>
        </p:nvSpPr>
        <p:spPr bwMode="auto">
          <a:xfrm>
            <a:off x="5029200" y="1113472"/>
            <a:ext cx="3581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>
                <a:solidFill>
                  <a:schemeClr val="tx2"/>
                </a:solidFill>
              </a:rPr>
              <a:t>Se </a:t>
            </a:r>
            <a:r>
              <a:rPr lang="es-ES_tradnl" b="1" dirty="0" smtClean="0">
                <a:solidFill>
                  <a:schemeClr val="tx2"/>
                </a:solidFill>
              </a:rPr>
              <a:t>rechaza la </a:t>
            </a:r>
            <a:r>
              <a:rPr lang="es-ES_tradnl" b="1" dirty="0">
                <a:solidFill>
                  <a:schemeClr val="tx2"/>
                </a:solidFill>
              </a:rPr>
              <a:t>hipótesis de igualdad de medias de </a:t>
            </a:r>
            <a:r>
              <a:rPr lang="es-ES_tradnl" b="1" dirty="0" smtClean="0">
                <a:solidFill>
                  <a:schemeClr val="tx2"/>
                </a:solidFill>
              </a:rPr>
              <a:t>tratamientos</a:t>
            </a:r>
          </a:p>
          <a:p>
            <a:pPr algn="ctr"/>
            <a:endParaRPr lang="es-ES_tradnl" b="1" dirty="0" smtClean="0">
              <a:solidFill>
                <a:schemeClr val="tx2"/>
              </a:solidFill>
            </a:endParaRPr>
          </a:p>
          <a:p>
            <a:pPr algn="ctr"/>
            <a:r>
              <a:rPr lang="es-ES_tradnl" b="1" dirty="0" smtClean="0">
                <a:solidFill>
                  <a:schemeClr val="tx2"/>
                </a:solidFill>
              </a:rPr>
              <a:t>Existen diferencias estadísticas significativas entre tratamientos</a:t>
            </a:r>
            <a:endParaRPr lang="es-AR" b="1" dirty="0" smtClean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7200" y="5029200"/>
            <a:ext cx="3124200" cy="1524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18 Conector recto"/>
          <p:cNvCxnSpPr/>
          <p:nvPr/>
        </p:nvCxnSpPr>
        <p:spPr>
          <a:xfrm flipH="1">
            <a:off x="2286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228600" y="152400"/>
            <a:ext cx="8664575" cy="36513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5" name="Chart 14"/>
          <p:cNvGraphicFramePr/>
          <p:nvPr/>
        </p:nvGraphicFramePr>
        <p:xfrm>
          <a:off x="4038600" y="4038600"/>
          <a:ext cx="46482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1 Rectángulo"/>
          <p:cNvSpPr>
            <a:spLocks noChangeArrowheads="1"/>
          </p:cNvSpPr>
          <p:nvPr/>
        </p:nvSpPr>
        <p:spPr bwMode="auto">
          <a:xfrm>
            <a:off x="6553200" y="2971800"/>
            <a:ext cx="21002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sz="1600" dirty="0" err="1" smtClean="0"/>
              <a:t>Zeiger</a:t>
            </a:r>
            <a:r>
              <a:rPr lang="es-ES_tradnl" sz="1600" dirty="0" smtClean="0"/>
              <a:t>, 2007: Interacción correcta de [BAP] – [ANA] </a:t>
            </a:r>
            <a:r>
              <a:rPr lang="es-ES_tradnl" sz="1600" dirty="0" smtClean="0">
                <a:sym typeface="Wingdings" pitchFamily="2" charset="2"/>
              </a:rPr>
              <a:t> brotes con raíces</a:t>
            </a:r>
            <a:endParaRPr lang="es-AR" sz="1600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  <p:bldP spid="21" grpId="0" build="allAtOnce" animBg="1"/>
      <p:bldP spid="25" grpId="0" build="allAtOnce"/>
      <p:bldP spid="22" grpId="0" animBg="1"/>
      <p:bldGraphic spid="15" grpId="0">
        <p:bldAsOne/>
      </p:bldGraphic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" name="Group 8"/>
          <p:cNvGrpSpPr/>
          <p:nvPr/>
        </p:nvGrpSpPr>
        <p:grpSpPr>
          <a:xfrm>
            <a:off x="228600" y="381000"/>
            <a:ext cx="1243310" cy="6048672"/>
            <a:chOff x="160338" y="404664"/>
            <a:chExt cx="1243310" cy="6048672"/>
          </a:xfrm>
        </p:grpSpPr>
        <p:pic>
          <p:nvPicPr>
            <p:cNvPr id="7" name="Picture 6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1 Rectángulo"/>
          <p:cNvSpPr>
            <a:spLocks noChangeArrowheads="1"/>
          </p:cNvSpPr>
          <p:nvPr/>
        </p:nvSpPr>
        <p:spPr bwMode="auto">
          <a:xfrm>
            <a:off x="2438400" y="304800"/>
            <a:ext cx="518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/>
              <a:t>LONGITUD DE BROTES </a:t>
            </a:r>
            <a:endParaRPr lang="es-ES_tradnl" dirty="0" smtClean="0"/>
          </a:p>
          <a:p>
            <a:pPr algn="ctr"/>
            <a:r>
              <a:rPr lang="es-ES_tradnl" dirty="0" smtClean="0"/>
              <a:t>Interacción BAP, AIA y ANA </a:t>
            </a:r>
            <a:r>
              <a:rPr lang="es-ES_tradnl" dirty="0"/>
              <a:t>en el medio de cultivo</a:t>
            </a:r>
            <a:endParaRPr lang="es-AR" dirty="0"/>
          </a:p>
        </p:txBody>
      </p:sp>
      <p:sp>
        <p:nvSpPr>
          <p:cNvPr id="14" name="TextBox 13"/>
          <p:cNvSpPr txBox="1"/>
          <p:nvPr/>
        </p:nvSpPr>
        <p:spPr>
          <a:xfrm>
            <a:off x="1752600" y="1143000"/>
            <a:ext cx="19812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SEGMENTOS NODALES</a:t>
            </a:r>
          </a:p>
        </p:txBody>
      </p:sp>
      <p:pic>
        <p:nvPicPr>
          <p:cNvPr id="15" name="Picture 14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962400" y="1143000"/>
            <a:ext cx="457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 Rectángulo"/>
          <p:cNvSpPr>
            <a:spLocks noChangeArrowheads="1"/>
          </p:cNvSpPr>
          <p:nvPr/>
        </p:nvSpPr>
        <p:spPr bwMode="auto">
          <a:xfrm>
            <a:off x="1295400" y="6290846"/>
            <a:ext cx="7543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sz="1600" dirty="0"/>
              <a:t>Gráfico </a:t>
            </a:r>
            <a:r>
              <a:rPr lang="es-ES_tradnl" sz="1600" dirty="0" smtClean="0"/>
              <a:t>de la longitud de brotes respecto </a:t>
            </a:r>
            <a:r>
              <a:rPr lang="es-ES_tradnl" sz="1600" dirty="0"/>
              <a:t>a la interacción de las hormonas </a:t>
            </a:r>
            <a:r>
              <a:rPr lang="es-ES_tradnl" sz="1600" dirty="0" smtClean="0"/>
              <a:t>BAP, AIA y ANA</a:t>
            </a:r>
            <a:endParaRPr lang="es-AR" sz="1600" dirty="0"/>
          </a:p>
        </p:txBody>
      </p:sp>
      <p:graphicFrame>
        <p:nvGraphicFramePr>
          <p:cNvPr id="19" name="Chart 18"/>
          <p:cNvGraphicFramePr/>
          <p:nvPr/>
        </p:nvGraphicFramePr>
        <p:xfrm>
          <a:off x="2438400" y="2667000"/>
          <a:ext cx="52578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0" name="1 Rectángulo"/>
          <p:cNvSpPr>
            <a:spLocks noChangeArrowheads="1"/>
          </p:cNvSpPr>
          <p:nvPr/>
        </p:nvSpPr>
        <p:spPr bwMode="auto">
          <a:xfrm>
            <a:off x="2819400" y="5909846"/>
            <a:ext cx="4648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sz="1600" b="1" dirty="0" smtClean="0">
                <a:solidFill>
                  <a:schemeClr val="tx2"/>
                </a:solidFill>
                <a:sym typeface="Symbol"/>
              </a:rPr>
              <a:t>% = </a:t>
            </a:r>
            <a:r>
              <a:rPr lang="es-ES_tradnl" sz="1600" b="1" dirty="0" smtClean="0">
                <a:solidFill>
                  <a:schemeClr val="tx2"/>
                </a:solidFill>
              </a:rPr>
              <a:t>76.5% nivel 1 (0.1 – 0.25 cm)</a:t>
            </a:r>
            <a:endParaRPr lang="es-AR" sz="1600" b="1" dirty="0" smtClean="0">
              <a:solidFill>
                <a:schemeClr val="tx2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10400" y="3810000"/>
            <a:ext cx="685800" cy="304800"/>
          </a:xfrm>
          <a:prstGeom prst="rect">
            <a:avLst/>
          </a:prstGeom>
          <a:noFill/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7" grpId="0"/>
      <p:bldGraphic spid="19" grpId="0">
        <p:bldAsOne/>
      </p:bldGraphic>
      <p:bldP spid="20" grpId="0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7" name="Picture 6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6248400" y="990600"/>
            <a:ext cx="15240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YEMAS</a:t>
            </a:r>
          </a:p>
        </p:txBody>
      </p:sp>
      <p:sp>
        <p:nvSpPr>
          <p:cNvPr id="14" name="1 Rectángulo"/>
          <p:cNvSpPr>
            <a:spLocks noChangeArrowheads="1"/>
          </p:cNvSpPr>
          <p:nvPr/>
        </p:nvSpPr>
        <p:spPr bwMode="auto">
          <a:xfrm>
            <a:off x="2514600" y="228600"/>
            <a:ext cx="518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/>
              <a:t>LONGITUD DE BROTES </a:t>
            </a:r>
            <a:endParaRPr lang="es-ES_tradnl" dirty="0" smtClean="0"/>
          </a:p>
          <a:p>
            <a:pPr algn="ctr"/>
            <a:r>
              <a:rPr lang="es-ES_tradnl" dirty="0" smtClean="0"/>
              <a:t>Interacción BAP, AIA y ANA </a:t>
            </a:r>
            <a:r>
              <a:rPr lang="es-ES_tradnl" dirty="0"/>
              <a:t>en el medio de cultivo</a:t>
            </a:r>
            <a:endParaRPr lang="es-AR" dirty="0"/>
          </a:p>
        </p:txBody>
      </p:sp>
      <p:pic>
        <p:nvPicPr>
          <p:cNvPr id="15" name="Picture 14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676400" y="990600"/>
            <a:ext cx="3657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Chart 18"/>
          <p:cNvGraphicFramePr/>
          <p:nvPr/>
        </p:nvGraphicFramePr>
        <p:xfrm>
          <a:off x="2667000" y="2438400"/>
          <a:ext cx="52578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6" name="1 Rectángulo"/>
          <p:cNvSpPr>
            <a:spLocks noChangeArrowheads="1"/>
          </p:cNvSpPr>
          <p:nvPr/>
        </p:nvSpPr>
        <p:spPr bwMode="auto">
          <a:xfrm>
            <a:off x="3429000" y="5986046"/>
            <a:ext cx="3429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sz="1600" b="1" dirty="0" smtClean="0">
                <a:solidFill>
                  <a:schemeClr val="tx2"/>
                </a:solidFill>
                <a:sym typeface="Symbol"/>
              </a:rPr>
              <a:t>% = 66.9</a:t>
            </a:r>
            <a:r>
              <a:rPr lang="es-ES_tradnl" sz="1600" b="1" dirty="0" smtClean="0">
                <a:solidFill>
                  <a:schemeClr val="tx2"/>
                </a:solidFill>
              </a:rPr>
              <a:t>% nivel 1 (0.1 – 2 cm)</a:t>
            </a:r>
            <a:endParaRPr lang="es-AR" sz="1600" b="1" dirty="0" smtClean="0">
              <a:solidFill>
                <a:schemeClr val="tx2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39000" y="3733800"/>
            <a:ext cx="685800" cy="304800"/>
          </a:xfrm>
          <a:prstGeom prst="rect">
            <a:avLst/>
          </a:prstGeom>
          <a:noFill/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1 Rectángulo"/>
          <p:cNvSpPr>
            <a:spLocks noChangeArrowheads="1"/>
          </p:cNvSpPr>
          <p:nvPr/>
        </p:nvSpPr>
        <p:spPr bwMode="auto">
          <a:xfrm>
            <a:off x="1295400" y="6290846"/>
            <a:ext cx="7543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sz="1600" dirty="0"/>
              <a:t>Gráfico </a:t>
            </a:r>
            <a:r>
              <a:rPr lang="es-ES_tradnl" sz="1600" dirty="0" smtClean="0"/>
              <a:t>de la longitud de brotes respecto </a:t>
            </a:r>
            <a:r>
              <a:rPr lang="es-ES_tradnl" sz="1600" dirty="0"/>
              <a:t>a la interacción de las hormonas </a:t>
            </a:r>
            <a:r>
              <a:rPr lang="es-ES_tradnl" sz="1600" dirty="0" smtClean="0"/>
              <a:t>BAP, AIA y ANA</a:t>
            </a:r>
            <a:endParaRPr lang="es-AR" sz="1600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Graphic spid="19" grpId="0">
        <p:bldAsOne/>
      </p:bldGraphic>
      <p:bldP spid="16" grpId="0"/>
      <p:bldP spid="20" grpId="0" animBg="1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7" name="Picture 6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1 Rectángulo"/>
          <p:cNvSpPr>
            <a:spLocks noChangeArrowheads="1"/>
          </p:cNvSpPr>
          <p:nvPr/>
        </p:nvSpPr>
        <p:spPr bwMode="auto">
          <a:xfrm>
            <a:off x="2514600" y="304800"/>
            <a:ext cx="518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/>
              <a:t>ANCHO DE LAS HOJAS </a:t>
            </a:r>
            <a:endParaRPr lang="es-ES_tradnl" dirty="0" smtClean="0"/>
          </a:p>
          <a:p>
            <a:pPr algn="ctr"/>
            <a:r>
              <a:rPr lang="es-ES_tradnl" dirty="0" smtClean="0"/>
              <a:t>Interacción BAP, AIA y ANA </a:t>
            </a:r>
            <a:r>
              <a:rPr lang="es-ES_tradnl" dirty="0"/>
              <a:t>en el medio de cultivo</a:t>
            </a:r>
            <a:endParaRPr lang="es-AR" dirty="0"/>
          </a:p>
        </p:txBody>
      </p:sp>
      <p:sp>
        <p:nvSpPr>
          <p:cNvPr id="14" name="TextBox 13"/>
          <p:cNvSpPr txBox="1"/>
          <p:nvPr/>
        </p:nvSpPr>
        <p:spPr>
          <a:xfrm>
            <a:off x="1676400" y="990600"/>
            <a:ext cx="19812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SEGMENTOS NODALES</a:t>
            </a:r>
          </a:p>
        </p:txBody>
      </p:sp>
      <p:pic>
        <p:nvPicPr>
          <p:cNvPr id="15" name="Picture 14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886200" y="990600"/>
            <a:ext cx="364553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 Rectángulo"/>
          <p:cNvSpPr>
            <a:spLocks noChangeArrowheads="1"/>
          </p:cNvSpPr>
          <p:nvPr/>
        </p:nvSpPr>
        <p:spPr bwMode="auto">
          <a:xfrm>
            <a:off x="1371600" y="6172200"/>
            <a:ext cx="7467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sz="1600" dirty="0"/>
              <a:t>Gráfico </a:t>
            </a:r>
            <a:r>
              <a:rPr lang="es-ES_tradnl" sz="1600" dirty="0" smtClean="0"/>
              <a:t>del ancho de las hojas respecto </a:t>
            </a:r>
            <a:r>
              <a:rPr lang="es-ES_tradnl" sz="1600" dirty="0"/>
              <a:t>a la interacción de las hormonas </a:t>
            </a:r>
            <a:r>
              <a:rPr lang="es-ES_tradnl" sz="1600" dirty="0" smtClean="0"/>
              <a:t>BAP, AIA y ANA</a:t>
            </a:r>
            <a:endParaRPr lang="es-AR" sz="1600" dirty="0"/>
          </a:p>
        </p:txBody>
      </p:sp>
      <p:graphicFrame>
        <p:nvGraphicFramePr>
          <p:cNvPr id="19" name="Chart 18"/>
          <p:cNvGraphicFramePr/>
          <p:nvPr/>
        </p:nvGraphicFramePr>
        <p:xfrm>
          <a:off x="2286000" y="2438400"/>
          <a:ext cx="52578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0" name="1 Rectángulo"/>
          <p:cNvSpPr>
            <a:spLocks noChangeArrowheads="1"/>
          </p:cNvSpPr>
          <p:nvPr/>
        </p:nvSpPr>
        <p:spPr bwMode="auto">
          <a:xfrm>
            <a:off x="3352800" y="5715000"/>
            <a:ext cx="3352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sz="1600" b="1" dirty="0" smtClean="0">
                <a:solidFill>
                  <a:schemeClr val="tx2"/>
                </a:solidFill>
                <a:sym typeface="Symbol"/>
              </a:rPr>
              <a:t>% = 78.8</a:t>
            </a:r>
            <a:r>
              <a:rPr lang="es-ES_tradnl" sz="1600" b="1" dirty="0" smtClean="0">
                <a:solidFill>
                  <a:schemeClr val="tx2"/>
                </a:solidFill>
              </a:rPr>
              <a:t>% nivel 1 (0.1 – 0.25 cm)</a:t>
            </a:r>
            <a:endParaRPr lang="es-AR" sz="1600" b="1" dirty="0" smtClean="0">
              <a:solidFill>
                <a:schemeClr val="tx2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58000" y="3505200"/>
            <a:ext cx="685800" cy="304800"/>
          </a:xfrm>
          <a:prstGeom prst="rect">
            <a:avLst/>
          </a:prstGeom>
          <a:noFill/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8" grpId="0"/>
      <p:bldGraphic spid="19" grpId="0">
        <p:bldAsOne/>
      </p:bldGraphic>
      <p:bldP spid="20" grpId="0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7" name="Picture 6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7010400" y="1066800"/>
            <a:ext cx="15240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YEMAS</a:t>
            </a:r>
          </a:p>
        </p:txBody>
      </p:sp>
      <p:sp>
        <p:nvSpPr>
          <p:cNvPr id="19" name="1 Rectángulo"/>
          <p:cNvSpPr>
            <a:spLocks noChangeArrowheads="1"/>
          </p:cNvSpPr>
          <p:nvPr/>
        </p:nvSpPr>
        <p:spPr bwMode="auto">
          <a:xfrm>
            <a:off x="2514600" y="228600"/>
            <a:ext cx="518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/>
              <a:t>ANCHO DE LAS HOJAS </a:t>
            </a:r>
            <a:endParaRPr lang="es-ES_tradnl" dirty="0" smtClean="0"/>
          </a:p>
          <a:p>
            <a:pPr algn="ctr"/>
            <a:r>
              <a:rPr lang="es-ES_tradnl" dirty="0" smtClean="0"/>
              <a:t>Interacción BAP, AIA y ANA </a:t>
            </a:r>
            <a:r>
              <a:rPr lang="es-ES_tradnl" dirty="0"/>
              <a:t>en el medio de cultivo</a:t>
            </a:r>
            <a:endParaRPr lang="es-AR" dirty="0"/>
          </a:p>
        </p:txBody>
      </p:sp>
      <p:pic>
        <p:nvPicPr>
          <p:cNvPr id="20" name="Picture 19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600200" y="838200"/>
            <a:ext cx="3810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1 Rectángulo"/>
          <p:cNvSpPr>
            <a:spLocks noChangeArrowheads="1"/>
          </p:cNvSpPr>
          <p:nvPr/>
        </p:nvSpPr>
        <p:spPr bwMode="auto">
          <a:xfrm>
            <a:off x="1447800" y="6443246"/>
            <a:ext cx="7467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sz="1600" dirty="0"/>
              <a:t>Gráfico </a:t>
            </a:r>
            <a:r>
              <a:rPr lang="es-ES_tradnl" sz="1600" dirty="0" smtClean="0"/>
              <a:t>del ancho de las hojas respecto </a:t>
            </a:r>
            <a:r>
              <a:rPr lang="es-ES_tradnl" sz="1600" dirty="0"/>
              <a:t>a la interacción de las hormonas </a:t>
            </a:r>
            <a:r>
              <a:rPr lang="es-ES_tradnl" sz="1600" dirty="0" smtClean="0"/>
              <a:t>BAP, AIA y ANA</a:t>
            </a:r>
            <a:endParaRPr lang="es-AR" sz="1600" dirty="0"/>
          </a:p>
        </p:txBody>
      </p:sp>
      <p:graphicFrame>
        <p:nvGraphicFramePr>
          <p:cNvPr id="23" name="Chart 22"/>
          <p:cNvGraphicFramePr/>
          <p:nvPr/>
        </p:nvGraphicFramePr>
        <p:xfrm>
          <a:off x="2438400" y="2971800"/>
          <a:ext cx="53340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6" name="1 Rectángulo"/>
          <p:cNvSpPr>
            <a:spLocks noChangeArrowheads="1"/>
          </p:cNvSpPr>
          <p:nvPr/>
        </p:nvSpPr>
        <p:spPr bwMode="auto">
          <a:xfrm>
            <a:off x="2819400" y="2667000"/>
            <a:ext cx="4038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sz="1600" b="1" dirty="0" smtClean="0">
                <a:solidFill>
                  <a:schemeClr val="tx2"/>
                </a:solidFill>
                <a:sym typeface="Symbol"/>
              </a:rPr>
              <a:t>% = 57.5</a:t>
            </a:r>
            <a:r>
              <a:rPr lang="es-ES_tradnl" sz="1600" b="1" dirty="0" smtClean="0">
                <a:solidFill>
                  <a:schemeClr val="tx2"/>
                </a:solidFill>
              </a:rPr>
              <a:t>% nivel 1 (0.1 – 0.62 cm)</a:t>
            </a:r>
            <a:endParaRPr lang="es-AR" sz="1600" b="1" dirty="0" smtClean="0">
              <a:solidFill>
                <a:schemeClr val="tx2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86600" y="4191000"/>
            <a:ext cx="685800" cy="304800"/>
          </a:xfrm>
          <a:prstGeom prst="rect">
            <a:avLst/>
          </a:prstGeom>
          <a:noFill/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  <p:bldP spid="22" grpId="0"/>
      <p:bldGraphic spid="23" grpId="0">
        <p:bldAsOne/>
      </p:bldGraphic>
      <p:bldP spid="16" grpId="0"/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8" name="Picture 7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 rot="5400000">
            <a:off x="4847692" y="-2035459"/>
            <a:ext cx="432048" cy="511256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s-ES" sz="2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</a:rPr>
              <a:t>FASE DE MULTIPLICACIÓN</a:t>
            </a:r>
          </a:p>
        </p:txBody>
      </p:sp>
      <p:sp>
        <p:nvSpPr>
          <p:cNvPr id="22" name="TextBox 21"/>
          <p:cNvSpPr txBox="1"/>
          <p:nvPr/>
        </p:nvSpPr>
        <p:spPr>
          <a:xfrm rot="5400000">
            <a:off x="4838700" y="-647700"/>
            <a:ext cx="457200" cy="32766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s-ES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Multiplicación Convencional</a:t>
            </a:r>
          </a:p>
        </p:txBody>
      </p:sp>
      <p:sp>
        <p:nvSpPr>
          <p:cNvPr id="23" name="1 Rectángulo"/>
          <p:cNvSpPr>
            <a:spLocks noChangeArrowheads="1"/>
          </p:cNvSpPr>
          <p:nvPr/>
        </p:nvSpPr>
        <p:spPr bwMode="auto">
          <a:xfrm>
            <a:off x="5943600" y="1600200"/>
            <a:ext cx="281940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sz="1600" dirty="0" err="1" smtClean="0"/>
              <a:t>Jambhale</a:t>
            </a:r>
            <a:r>
              <a:rPr lang="es-ES_tradnl" sz="1600" dirty="0" smtClean="0"/>
              <a:t>, </a:t>
            </a:r>
            <a:r>
              <a:rPr lang="es-ES_tradnl" sz="1600" i="1" dirty="0" smtClean="0"/>
              <a:t>et. al.</a:t>
            </a:r>
            <a:r>
              <a:rPr lang="es-ES_tradnl" sz="1600" dirty="0" smtClean="0"/>
              <a:t>, 2000: material </a:t>
            </a:r>
            <a:r>
              <a:rPr lang="es-ES_tradnl" sz="1600" dirty="0" err="1" smtClean="0"/>
              <a:t>subcultivado</a:t>
            </a:r>
            <a:r>
              <a:rPr lang="es-ES_tradnl" sz="1600" dirty="0" smtClean="0"/>
              <a:t> </a:t>
            </a:r>
            <a:r>
              <a:rPr lang="es-ES_tradnl" sz="1600" dirty="0" smtClean="0">
                <a:sym typeface="Wingdings" pitchFamily="2" charset="2"/>
              </a:rPr>
              <a:t> &gt; absorción de hormonas exógenas</a:t>
            </a:r>
            <a:endParaRPr lang="es-AR" sz="16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1600200" y="1371599"/>
            <a:ext cx="5655677" cy="3124201"/>
            <a:chOff x="2192923" y="1828800"/>
            <a:chExt cx="5655677" cy="3124201"/>
          </a:xfrm>
        </p:grpSpPr>
        <p:sp>
          <p:nvSpPr>
            <p:cNvPr id="14" name="1 Rectángulo"/>
            <p:cNvSpPr>
              <a:spLocks noChangeArrowheads="1"/>
            </p:cNvSpPr>
            <p:nvPr/>
          </p:nvSpPr>
          <p:spPr bwMode="auto">
            <a:xfrm rot="16200000">
              <a:off x="800099" y="3221624"/>
              <a:ext cx="312420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_tradnl" sz="1600" b="1" dirty="0" smtClean="0"/>
                <a:t>PRESENCIA/AUSENCIA DE BROTES 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514600" y="1828800"/>
              <a:ext cx="5334000" cy="3124200"/>
              <a:chOff x="2514600" y="2057400"/>
              <a:chExt cx="5334000" cy="3124200"/>
            </a:xfrm>
          </p:grpSpPr>
          <p:graphicFrame>
            <p:nvGraphicFramePr>
              <p:cNvPr id="24" name="Chart 23"/>
              <p:cNvGraphicFramePr/>
              <p:nvPr/>
            </p:nvGraphicFramePr>
            <p:xfrm>
              <a:off x="2514600" y="2057400"/>
              <a:ext cx="5334000" cy="3124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grpSp>
            <p:nvGrpSpPr>
              <p:cNvPr id="28" name="Group 27"/>
              <p:cNvGrpSpPr/>
              <p:nvPr/>
            </p:nvGrpSpPr>
            <p:grpSpPr>
              <a:xfrm>
                <a:off x="3276600" y="3810000"/>
                <a:ext cx="2667000" cy="838200"/>
                <a:chOff x="3276600" y="3810000"/>
                <a:chExt cx="2667000" cy="838200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3276600" y="4419600"/>
                  <a:ext cx="609600" cy="228600"/>
                </a:xfrm>
                <a:prstGeom prst="rect">
                  <a:avLst/>
                </a:prstGeom>
                <a:noFill/>
                <a:ln>
                  <a:solidFill>
                    <a:srgbClr val="FF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4267200" y="4191000"/>
                  <a:ext cx="609600" cy="228600"/>
                </a:xfrm>
                <a:prstGeom prst="rect">
                  <a:avLst/>
                </a:prstGeom>
                <a:noFill/>
                <a:ln>
                  <a:solidFill>
                    <a:srgbClr val="FF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5334000" y="3810000"/>
                  <a:ext cx="609600" cy="228600"/>
                </a:xfrm>
                <a:prstGeom prst="rect">
                  <a:avLst/>
                </a:prstGeom>
                <a:noFill/>
                <a:ln>
                  <a:solidFill>
                    <a:srgbClr val="FF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35" name="Group 34"/>
          <p:cNvGrpSpPr/>
          <p:nvPr/>
        </p:nvGrpSpPr>
        <p:grpSpPr>
          <a:xfrm>
            <a:off x="1828800" y="4591050"/>
            <a:ext cx="3048000" cy="2114550"/>
            <a:chOff x="5943600" y="1905000"/>
            <a:chExt cx="2676525" cy="2114550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5943600" y="1905000"/>
              <a:ext cx="2676525" cy="2114550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37" name="Oval 36"/>
            <p:cNvSpPr/>
            <p:nvPr/>
          </p:nvSpPr>
          <p:spPr>
            <a:xfrm>
              <a:off x="7848600" y="1905000"/>
              <a:ext cx="533400" cy="381000"/>
            </a:xfrm>
            <a:prstGeom prst="ellipse">
              <a:avLst/>
            </a:prstGeom>
            <a:noFill/>
            <a:ln>
              <a:solidFill>
                <a:srgbClr val="66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322550" y="4572000"/>
            <a:ext cx="3059450" cy="2133600"/>
            <a:chOff x="5322550" y="4572000"/>
            <a:chExt cx="3059450" cy="21336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5322550" y="4572000"/>
              <a:ext cx="3059450" cy="2133600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38" name="Oval 37"/>
            <p:cNvSpPr/>
            <p:nvPr/>
          </p:nvSpPr>
          <p:spPr>
            <a:xfrm>
              <a:off x="6934200" y="4572000"/>
              <a:ext cx="533400" cy="381000"/>
            </a:xfrm>
            <a:prstGeom prst="ellipse">
              <a:avLst/>
            </a:prstGeom>
            <a:noFill/>
            <a:ln>
              <a:solidFill>
                <a:srgbClr val="66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505200" y="4911804"/>
            <a:ext cx="2971800" cy="110799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200" b="1" dirty="0" smtClean="0"/>
              <a:t>Mayor absorción, cambios de medio, corte</a:t>
            </a:r>
            <a:endParaRPr lang="es-ES" sz="2200" b="1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  <p:bldP spid="22" grpId="0" build="allAtOnce" animBg="1"/>
      <p:bldP spid="23" grpId="0" build="allAtOnce" animBg="1"/>
      <p:bldP spid="39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" name="Group 5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7" name="Picture 6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1 Rectángulo"/>
          <p:cNvSpPr>
            <a:spLocks noChangeArrowheads="1"/>
          </p:cNvSpPr>
          <p:nvPr/>
        </p:nvSpPr>
        <p:spPr bwMode="auto">
          <a:xfrm>
            <a:off x="1524000" y="628471"/>
            <a:ext cx="2362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Automatizar la micropropagación, para procesos mas efectivos</a:t>
            </a:r>
            <a:endParaRPr lang="es-AR" dirty="0"/>
          </a:p>
        </p:txBody>
      </p:sp>
      <p:sp>
        <p:nvSpPr>
          <p:cNvPr id="14" name="4 Rectángulo"/>
          <p:cNvSpPr>
            <a:spLocks noChangeArrowheads="1"/>
          </p:cNvSpPr>
          <p:nvPr/>
        </p:nvSpPr>
        <p:spPr bwMode="auto">
          <a:xfrm>
            <a:off x="4887912" y="762000"/>
            <a:ext cx="979488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4000" dirty="0" smtClean="0">
                <a:solidFill>
                  <a:schemeClr val="accent2">
                    <a:lumMod val="75000"/>
                  </a:schemeClr>
                </a:solidFill>
              </a:rPr>
              <a:t>SIT</a:t>
            </a:r>
            <a:endParaRPr lang="es-AR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5 Flecha derecha"/>
          <p:cNvSpPr/>
          <p:nvPr/>
        </p:nvSpPr>
        <p:spPr>
          <a:xfrm>
            <a:off x="3810000" y="904875"/>
            <a:ext cx="792163" cy="4572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6" name="1 Rectángulo"/>
          <p:cNvSpPr>
            <a:spLocks noChangeArrowheads="1"/>
          </p:cNvSpPr>
          <p:nvPr/>
        </p:nvSpPr>
        <p:spPr bwMode="auto">
          <a:xfrm>
            <a:off x="6629400" y="457200"/>
            <a:ext cx="21335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Aumentos de producción</a:t>
            </a:r>
            <a:endParaRPr lang="es-AR" dirty="0"/>
          </a:p>
        </p:txBody>
      </p:sp>
      <p:sp>
        <p:nvSpPr>
          <p:cNvPr id="17" name="1 Rectángulo"/>
          <p:cNvSpPr>
            <a:spLocks noChangeArrowheads="1"/>
          </p:cNvSpPr>
          <p:nvPr/>
        </p:nvSpPr>
        <p:spPr bwMode="auto">
          <a:xfrm>
            <a:off x="6705600" y="1143000"/>
            <a:ext cx="205739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AR" dirty="0" smtClean="0"/>
              <a:t>Mejores características </a:t>
            </a:r>
            <a:r>
              <a:rPr lang="es-AR" dirty="0" smtClean="0">
                <a:sym typeface="Wingdings" pitchFamily="2" charset="2"/>
              </a:rPr>
              <a:t> aclimatación</a:t>
            </a:r>
            <a:endParaRPr lang="es-AR" dirty="0"/>
          </a:p>
        </p:txBody>
      </p:sp>
      <p:cxnSp>
        <p:nvCxnSpPr>
          <p:cNvPr id="19" name="Curved Connector 18"/>
          <p:cNvCxnSpPr>
            <a:endCxn id="16" idx="1"/>
          </p:cNvCxnSpPr>
          <p:nvPr/>
        </p:nvCxnSpPr>
        <p:spPr>
          <a:xfrm flipV="1">
            <a:off x="6096000" y="780366"/>
            <a:ext cx="533400" cy="362634"/>
          </a:xfrm>
          <a:prstGeom prst="curvedConnector3">
            <a:avLst>
              <a:gd name="adj1" fmla="val 50000"/>
            </a:avLst>
          </a:prstGeom>
          <a:ln w="28575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>
            <a:off x="6096000" y="1143000"/>
            <a:ext cx="533400" cy="381000"/>
          </a:xfrm>
          <a:prstGeom prst="curvedConnector3">
            <a:avLst>
              <a:gd name="adj1" fmla="val 50000"/>
            </a:avLst>
          </a:prstGeom>
          <a:ln w="28575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657600" y="3244334"/>
            <a:ext cx="4953000" cy="641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dirty="0" err="1" smtClean="0"/>
              <a:t>Winkelmann</a:t>
            </a:r>
            <a:r>
              <a:rPr lang="es-ES" dirty="0" smtClean="0"/>
              <a:t> y colaboradores (2006) </a:t>
            </a:r>
            <a:r>
              <a:rPr lang="es-ES" dirty="0" smtClean="0">
                <a:sym typeface="Wingdings" pitchFamily="2" charset="2"/>
              </a:rPr>
              <a:t> </a:t>
            </a:r>
            <a:r>
              <a:rPr lang="es-ES" dirty="0" smtClean="0">
                <a:sym typeface="Symbol"/>
              </a:rPr>
              <a:t> costos de producción: </a:t>
            </a:r>
            <a:r>
              <a:rPr lang="es-ES" dirty="0" smtClean="0"/>
              <a:t>50 – 60%. </a:t>
            </a:r>
            <a:endParaRPr lang="en-US" dirty="0"/>
          </a:p>
        </p:txBody>
      </p:sp>
      <p:sp>
        <p:nvSpPr>
          <p:cNvPr id="23" name="1 Rectángulo"/>
          <p:cNvSpPr>
            <a:spLocks noChangeArrowheads="1"/>
          </p:cNvSpPr>
          <p:nvPr/>
        </p:nvSpPr>
        <p:spPr bwMode="auto">
          <a:xfrm rot="20375122">
            <a:off x="1641401" y="3105617"/>
            <a:ext cx="2082652" cy="430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200" b="1" dirty="0" smtClean="0"/>
              <a:t>INVESTIGACION</a:t>
            </a:r>
            <a:endParaRPr lang="es-AR" sz="2200" b="1" dirty="0"/>
          </a:p>
        </p:txBody>
      </p:sp>
      <p:sp>
        <p:nvSpPr>
          <p:cNvPr id="25" name="21 CuadroTexto"/>
          <p:cNvSpPr txBox="1"/>
          <p:nvPr/>
        </p:nvSpPr>
        <p:spPr>
          <a:xfrm>
            <a:off x="4343400" y="2209800"/>
            <a:ext cx="20875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A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&gt;&gt; VENTAJAS</a:t>
            </a:r>
            <a:endParaRPr lang="es-AR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6" name="20 Rectángulo"/>
          <p:cNvSpPr>
            <a:spLocks noChangeArrowheads="1"/>
          </p:cNvSpPr>
          <p:nvPr/>
        </p:nvSpPr>
        <p:spPr bwMode="auto">
          <a:xfrm>
            <a:off x="1728788" y="4697412"/>
            <a:ext cx="2065337" cy="646331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dirty="0" smtClean="0"/>
              <a:t>Prescinde de agente gelificante</a:t>
            </a:r>
            <a:endParaRPr lang="es-AR" dirty="0"/>
          </a:p>
        </p:txBody>
      </p:sp>
      <p:sp>
        <p:nvSpPr>
          <p:cNvPr id="29" name="20 Rectángulo"/>
          <p:cNvSpPr>
            <a:spLocks noChangeArrowheads="1"/>
          </p:cNvSpPr>
          <p:nvPr/>
        </p:nvSpPr>
        <p:spPr bwMode="auto">
          <a:xfrm>
            <a:off x="4030663" y="4724400"/>
            <a:ext cx="2065337" cy="646331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dirty="0" smtClean="0"/>
              <a:t>Permite el escalado a nivel industrial</a:t>
            </a:r>
            <a:endParaRPr lang="es-AR" dirty="0"/>
          </a:p>
        </p:txBody>
      </p:sp>
      <p:sp>
        <p:nvSpPr>
          <p:cNvPr id="30" name="20 Rectángulo"/>
          <p:cNvSpPr>
            <a:spLocks noChangeArrowheads="1"/>
          </p:cNvSpPr>
          <p:nvPr/>
        </p:nvSpPr>
        <p:spPr bwMode="auto">
          <a:xfrm>
            <a:off x="6316663" y="4724400"/>
            <a:ext cx="2065337" cy="646331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AR" dirty="0" smtClean="0"/>
              <a:t>Aplicable para diferentes especies </a:t>
            </a:r>
            <a:endParaRPr lang="es-AR" dirty="0"/>
          </a:p>
        </p:txBody>
      </p:sp>
      <p:sp>
        <p:nvSpPr>
          <p:cNvPr id="34" name="25 Rectángulo"/>
          <p:cNvSpPr>
            <a:spLocks noChangeArrowheads="1"/>
          </p:cNvSpPr>
          <p:nvPr/>
        </p:nvSpPr>
        <p:spPr bwMode="auto">
          <a:xfrm>
            <a:off x="4572000" y="5782270"/>
            <a:ext cx="4114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Precedente con planta tipo (</a:t>
            </a:r>
            <a:r>
              <a:rPr kumimoji="0" lang="es-ES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E. foetidum</a:t>
            </a: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), para</a:t>
            </a:r>
            <a:r>
              <a:rPr kumimoji="0" lang="es-ES" sz="18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futura producción de plantas de interés comercial </a:t>
            </a: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26 CuadroTexto"/>
          <p:cNvSpPr txBox="1">
            <a:spLocks noChangeArrowheads="1"/>
          </p:cNvSpPr>
          <p:nvPr/>
        </p:nvSpPr>
        <p:spPr bwMode="auto">
          <a:xfrm>
            <a:off x="1676400" y="5943600"/>
            <a:ext cx="211931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Investigación </a:t>
            </a:r>
            <a:r>
              <a:rPr kumimoji="0" lang="es-AR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 pitchFamily="2" charset="2"/>
              </a:rPr>
              <a:t> </a:t>
            </a:r>
            <a:r>
              <a:rPr kumimoji="0" lang="es-AR" sz="2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ESPE</a:t>
            </a:r>
            <a:endParaRPr kumimoji="0" lang="es-AR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27 Flecha derecha"/>
          <p:cNvSpPr/>
          <p:nvPr/>
        </p:nvSpPr>
        <p:spPr>
          <a:xfrm>
            <a:off x="3962400" y="5876925"/>
            <a:ext cx="539750" cy="642938"/>
          </a:xfrm>
          <a:prstGeom prst="rightArrow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  <p:bldP spid="16" grpId="0"/>
      <p:bldP spid="17" grpId="0"/>
      <p:bldP spid="22" grpId="0" build="p"/>
      <p:bldP spid="23" grpId="0" build="p" animBg="1"/>
      <p:bldP spid="25" grpId="0" build="p"/>
      <p:bldP spid="26" grpId="0" build="p" animBg="1"/>
      <p:bldP spid="29" grpId="0" build="p" animBg="1"/>
      <p:bldP spid="30" grpId="0" build="p" animBg="1"/>
      <p:bldP spid="34" grpId="0"/>
      <p:bldP spid="35" grpId="0"/>
      <p:bldP spid="3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00200" y="914400"/>
            <a:ext cx="5791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8" name="Picture 7" descr="P108007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13017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 descr="P106045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8 Imagen" descr="i1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24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1 Rectángulo"/>
          <p:cNvSpPr>
            <a:spLocks noChangeArrowheads="1"/>
          </p:cNvSpPr>
          <p:nvPr/>
        </p:nvSpPr>
        <p:spPr bwMode="auto">
          <a:xfrm>
            <a:off x="3048000" y="381000"/>
            <a:ext cx="441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/>
              <a:t>ÍNDICE DE MULTIPLICACIÓN </a:t>
            </a:r>
          </a:p>
        </p:txBody>
      </p:sp>
      <p:sp>
        <p:nvSpPr>
          <p:cNvPr id="16" name="1 Rectángulo"/>
          <p:cNvSpPr>
            <a:spLocks noChangeArrowheads="1"/>
          </p:cNvSpPr>
          <p:nvPr/>
        </p:nvSpPr>
        <p:spPr bwMode="auto">
          <a:xfrm>
            <a:off x="5943600" y="914400"/>
            <a:ext cx="28956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>
                <a:solidFill>
                  <a:schemeClr val="tx2"/>
                </a:solidFill>
              </a:rPr>
              <a:t>Se </a:t>
            </a:r>
            <a:r>
              <a:rPr lang="es-ES_tradnl" b="1" dirty="0" smtClean="0">
                <a:solidFill>
                  <a:schemeClr val="tx2"/>
                </a:solidFill>
              </a:rPr>
              <a:t>rechaza la </a:t>
            </a:r>
            <a:r>
              <a:rPr lang="es-ES_tradnl" b="1" dirty="0">
                <a:solidFill>
                  <a:schemeClr val="tx2"/>
                </a:solidFill>
              </a:rPr>
              <a:t>hipótesis de igualdad de medias de </a:t>
            </a:r>
            <a:r>
              <a:rPr lang="es-ES_tradnl" b="1" dirty="0" smtClean="0">
                <a:solidFill>
                  <a:schemeClr val="tx2"/>
                </a:solidFill>
              </a:rPr>
              <a:t>subcultivos</a:t>
            </a:r>
          </a:p>
          <a:p>
            <a:pPr algn="ctr"/>
            <a:endParaRPr lang="es-ES_tradnl" b="1" dirty="0" smtClean="0">
              <a:solidFill>
                <a:schemeClr val="tx2"/>
              </a:solidFill>
            </a:endParaRPr>
          </a:p>
          <a:p>
            <a:pPr algn="ctr"/>
            <a:r>
              <a:rPr lang="es-ES_tradnl" b="1" dirty="0" smtClean="0">
                <a:solidFill>
                  <a:schemeClr val="tx2"/>
                </a:solidFill>
              </a:rPr>
              <a:t>Existen diferencias estadísticas significativas entre subcultivos</a:t>
            </a:r>
            <a:endParaRPr lang="es-AR" b="1" dirty="0" smtClean="0">
              <a:solidFill>
                <a:schemeClr val="tx2"/>
              </a:solidFill>
            </a:endParaRPr>
          </a:p>
        </p:txBody>
      </p:sp>
      <p:graphicFrame>
        <p:nvGraphicFramePr>
          <p:cNvPr id="17" name="Chart 16"/>
          <p:cNvGraphicFramePr/>
          <p:nvPr/>
        </p:nvGraphicFramePr>
        <p:xfrm>
          <a:off x="1752600" y="3886200"/>
          <a:ext cx="47244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5" name="1 Rectángulo"/>
          <p:cNvSpPr>
            <a:spLocks noChangeArrowheads="1"/>
          </p:cNvSpPr>
          <p:nvPr/>
        </p:nvSpPr>
        <p:spPr bwMode="auto">
          <a:xfrm>
            <a:off x="6553200" y="4648200"/>
            <a:ext cx="2209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/>
              <a:t>Concuerdan con </a:t>
            </a:r>
            <a:r>
              <a:rPr lang="es-ES_tradnl" b="1" dirty="0" err="1" smtClean="0"/>
              <a:t>Arockiasamy</a:t>
            </a:r>
            <a:r>
              <a:rPr lang="es-ES_tradnl" b="1" dirty="0" smtClean="0"/>
              <a:t>, </a:t>
            </a:r>
            <a:r>
              <a:rPr lang="es-ES_tradnl" b="1" i="1" dirty="0" smtClean="0"/>
              <a:t>et. al.</a:t>
            </a:r>
            <a:r>
              <a:rPr lang="es-ES_tradnl" b="1" dirty="0" smtClean="0"/>
              <a:t>, 2000: IM = 1.72</a:t>
            </a:r>
            <a:endParaRPr lang="es-AR" b="1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Graphic spid="17" grpId="0">
        <p:bldAsOne/>
      </p:bldGraphic>
      <p:bldP spid="15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8" name="Picture 7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 rot="5400000">
            <a:off x="4847692" y="-1959259"/>
            <a:ext cx="432048" cy="511256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s-ES" sz="2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</a:rPr>
              <a:t>MULTIPLICACIÓN EN EL SIT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4800600" y="-152400"/>
            <a:ext cx="685800" cy="32766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s-ES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Prueba de parámetros de control</a:t>
            </a:r>
          </a:p>
        </p:txBody>
      </p:sp>
      <p:graphicFrame>
        <p:nvGraphicFramePr>
          <p:cNvPr id="15" name="Chart 14"/>
          <p:cNvGraphicFramePr/>
          <p:nvPr/>
        </p:nvGraphicFramePr>
        <p:xfrm>
          <a:off x="2895600" y="3403600"/>
          <a:ext cx="5715000" cy="322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Rectangle 15"/>
          <p:cNvSpPr/>
          <p:nvPr/>
        </p:nvSpPr>
        <p:spPr>
          <a:xfrm>
            <a:off x="4973782" y="3511127"/>
            <a:ext cx="346364" cy="27419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4876800" y="2209800"/>
          <a:ext cx="3733801" cy="522224"/>
        </p:xfrm>
        <a:graphic>
          <a:graphicData uri="http://schemas.openxmlformats.org/drawingml/2006/table">
            <a:tbl>
              <a:tblPr/>
              <a:tblGrid>
                <a:gridCol w="1795170"/>
                <a:gridCol w="619952"/>
                <a:gridCol w="619952"/>
                <a:gridCol w="698727"/>
              </a:tblGrid>
              <a:tr h="2611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   Estadístico     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Valor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gl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p    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1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Chi Cuadrado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Pearson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22.65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&lt;0.0001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1 Rectángulo"/>
          <p:cNvSpPr>
            <a:spLocks noChangeArrowheads="1"/>
          </p:cNvSpPr>
          <p:nvPr/>
        </p:nvSpPr>
        <p:spPr bwMode="auto">
          <a:xfrm>
            <a:off x="1600200" y="1905000"/>
            <a:ext cx="2895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/>
              <a:t>PRESENCIA/AUSENCIA DE PLÁNTULAS</a:t>
            </a:r>
          </a:p>
          <a:p>
            <a:pPr algn="ctr"/>
            <a:r>
              <a:rPr lang="es-ES_tradnl" dirty="0" smtClean="0"/>
              <a:t>Tratamientos: frecuencia (h), tiempo de inmersión (min), densidad de inóculo (x SIT) 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 animBg="1"/>
      <p:bldP spid="14" grpId="0" build="allAtOnce" animBg="1"/>
      <p:bldGraphic spid="15" grpId="0">
        <p:bldAsOne/>
      </p:bldGraphic>
      <p:bldP spid="16" grpId="0" animBg="1"/>
      <p:bldP spid="19" grpId="0" build="allAtOnce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" name="Group 8"/>
          <p:cNvGrpSpPr/>
          <p:nvPr/>
        </p:nvGrpSpPr>
        <p:grpSpPr>
          <a:xfrm>
            <a:off x="381000" y="381000"/>
            <a:ext cx="1243310" cy="6048672"/>
            <a:chOff x="160338" y="404664"/>
            <a:chExt cx="1243310" cy="6048672"/>
          </a:xfrm>
        </p:grpSpPr>
        <p:pic>
          <p:nvPicPr>
            <p:cNvPr id="8" name="Picture 7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1 Rectángulo"/>
          <p:cNvSpPr>
            <a:spLocks noChangeArrowheads="1"/>
          </p:cNvSpPr>
          <p:nvPr/>
        </p:nvSpPr>
        <p:spPr bwMode="auto">
          <a:xfrm>
            <a:off x="2133600" y="609600"/>
            <a:ext cx="5638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/>
              <a:t>NÚMERO DE PLÁNTULAS</a:t>
            </a:r>
          </a:p>
          <a:p>
            <a:pPr algn="ctr"/>
            <a:r>
              <a:rPr lang="es-ES_tradnl" dirty="0" smtClean="0"/>
              <a:t>Tratamientos: frecuencia (h), tiempo de inmersión (min), densidad de inóculo (x SIT) </a:t>
            </a:r>
          </a:p>
        </p:txBody>
      </p:sp>
      <p:pic>
        <p:nvPicPr>
          <p:cNvPr id="4" name="Picture 3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520203" y="1600200"/>
            <a:ext cx="5480797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2438400" y="5464834"/>
            <a:ext cx="3353921" cy="24154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1 Rectángulo"/>
          <p:cNvSpPr>
            <a:spLocks noChangeArrowheads="1"/>
          </p:cNvSpPr>
          <p:nvPr/>
        </p:nvSpPr>
        <p:spPr bwMode="auto">
          <a:xfrm>
            <a:off x="1676400" y="6019800"/>
            <a:ext cx="6934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i="1" dirty="0">
                <a:solidFill>
                  <a:srgbClr val="0000FF"/>
                </a:solidFill>
              </a:rPr>
              <a:t>Se </a:t>
            </a:r>
            <a:r>
              <a:rPr lang="es-ES_tradnl" b="1" i="1" dirty="0" smtClean="0">
                <a:solidFill>
                  <a:srgbClr val="0000FF"/>
                </a:solidFill>
              </a:rPr>
              <a:t>rechaza la </a:t>
            </a:r>
            <a:r>
              <a:rPr lang="es-ES_tradnl" b="1" i="1" dirty="0">
                <a:solidFill>
                  <a:srgbClr val="0000FF"/>
                </a:solidFill>
              </a:rPr>
              <a:t>hipótesis de igualdad de medias de </a:t>
            </a:r>
            <a:r>
              <a:rPr lang="es-ES_tradnl" b="1" i="1" dirty="0" smtClean="0">
                <a:solidFill>
                  <a:srgbClr val="0000FF"/>
                </a:solidFill>
              </a:rPr>
              <a:t>tratamientos</a:t>
            </a:r>
          </a:p>
          <a:p>
            <a:pPr algn="ctr"/>
            <a:r>
              <a:rPr lang="es-ES_tradnl" b="1" i="1" dirty="0" smtClean="0">
                <a:solidFill>
                  <a:srgbClr val="0000FF"/>
                </a:solidFill>
              </a:rPr>
              <a:t>Existen diferencias estadísticas significativas</a:t>
            </a:r>
            <a:endParaRPr lang="es-AR" b="1" i="1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00200" y="990600"/>
            <a:ext cx="5410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" name="Group 8"/>
          <p:cNvGrpSpPr/>
          <p:nvPr/>
        </p:nvGrpSpPr>
        <p:grpSpPr>
          <a:xfrm>
            <a:off x="381000" y="381000"/>
            <a:ext cx="1243310" cy="6048672"/>
            <a:chOff x="160338" y="404664"/>
            <a:chExt cx="1243310" cy="6048672"/>
          </a:xfrm>
        </p:grpSpPr>
        <p:pic>
          <p:nvPicPr>
            <p:cNvPr id="8" name="Picture 7" descr="P108007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13017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 descr="P106045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8 Imagen" descr="i1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24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1 Rectángulo"/>
          <p:cNvSpPr>
            <a:spLocks noChangeArrowheads="1"/>
          </p:cNvSpPr>
          <p:nvPr/>
        </p:nvSpPr>
        <p:spPr bwMode="auto">
          <a:xfrm>
            <a:off x="1600200" y="304800"/>
            <a:ext cx="2819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/>
              <a:t>LONGITUD DE PLÁNTULAS</a:t>
            </a:r>
          </a:p>
          <a:p>
            <a:pPr algn="ctr"/>
            <a:r>
              <a:rPr lang="es-ES_tradnl" dirty="0" smtClean="0"/>
              <a:t>Densidad de inóculo (x SIT)</a:t>
            </a:r>
          </a:p>
        </p:txBody>
      </p:sp>
      <p:sp>
        <p:nvSpPr>
          <p:cNvPr id="17" name="1 Rectángulo"/>
          <p:cNvSpPr>
            <a:spLocks noChangeArrowheads="1"/>
          </p:cNvSpPr>
          <p:nvPr/>
        </p:nvSpPr>
        <p:spPr bwMode="auto">
          <a:xfrm>
            <a:off x="5105400" y="457200"/>
            <a:ext cx="3733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>
                <a:solidFill>
                  <a:srgbClr val="0000FF"/>
                </a:solidFill>
              </a:rPr>
              <a:t>Tratamientos: NO diferentes</a:t>
            </a:r>
          </a:p>
          <a:p>
            <a:pPr algn="ctr"/>
            <a:r>
              <a:rPr lang="es-ES_tradnl" b="1" dirty="0" smtClean="0">
                <a:solidFill>
                  <a:srgbClr val="0000FF"/>
                </a:solidFill>
              </a:rPr>
              <a:t> Diferencias estadísticas entre las DENSIDADES DE INÓCULO ensayadas</a:t>
            </a:r>
            <a:endParaRPr lang="es-AR" b="1" dirty="0" smtClean="0">
              <a:solidFill>
                <a:srgbClr val="0000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00200" y="3429000"/>
            <a:ext cx="3048000" cy="1524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676400" y="3962400"/>
            <a:ext cx="3857625" cy="2667000"/>
            <a:chOff x="1676400" y="914400"/>
            <a:chExt cx="3857625" cy="2667000"/>
          </a:xfrm>
        </p:grpSpPr>
        <p:graphicFrame>
          <p:nvGraphicFramePr>
            <p:cNvPr id="19" name="Chart 18"/>
            <p:cNvGraphicFramePr/>
            <p:nvPr/>
          </p:nvGraphicFramePr>
          <p:xfrm>
            <a:off x="1676400" y="914400"/>
            <a:ext cx="3857625" cy="2667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20" name="Oval 19"/>
            <p:cNvSpPr/>
            <p:nvPr/>
          </p:nvSpPr>
          <p:spPr>
            <a:xfrm>
              <a:off x="1905000" y="2362200"/>
              <a:ext cx="533400" cy="457200"/>
            </a:xfrm>
            <a:prstGeom prst="ellipse">
              <a:avLst/>
            </a:pr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6019800" y="4038600"/>
          <a:ext cx="2335530" cy="1121664"/>
        </p:xfrm>
        <a:graphic>
          <a:graphicData uri="http://schemas.openxmlformats.org/drawingml/2006/table">
            <a:tbl>
              <a:tblPr/>
              <a:tblGrid>
                <a:gridCol w="969723"/>
                <a:gridCol w="1365807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Calibri"/>
                          <a:ea typeface="Calibri"/>
                          <a:cs typeface="Times New Roman"/>
                        </a:rPr>
                        <a:t>Nivel  1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latin typeface="Calibri"/>
                          <a:ea typeface="Calibri"/>
                          <a:cs typeface="Times New Roman"/>
                        </a:rPr>
                        <a:t>0.1 – 2.5 cm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latin typeface="Calibri"/>
                          <a:ea typeface="Calibri"/>
                          <a:cs typeface="Times New Roman"/>
                        </a:rPr>
                        <a:t>Nivel  2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Calibri"/>
                          <a:ea typeface="Calibri"/>
                          <a:cs typeface="Times New Roman"/>
                        </a:rPr>
                        <a:t>2.05 – 4.1 cm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latin typeface="Calibri"/>
                          <a:ea typeface="Calibri"/>
                          <a:cs typeface="Times New Roman"/>
                        </a:rPr>
                        <a:t>Nivel  3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latin typeface="Calibri"/>
                          <a:ea typeface="Calibri"/>
                          <a:cs typeface="Times New Roman"/>
                        </a:rPr>
                        <a:t>4.1 – 6.15 cm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latin typeface="Calibri"/>
                          <a:ea typeface="Calibri"/>
                          <a:cs typeface="Times New Roman"/>
                        </a:rPr>
                        <a:t>Nivel  4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Calibri"/>
                          <a:ea typeface="Calibri"/>
                          <a:cs typeface="Times New Roman"/>
                        </a:rPr>
                        <a:t>6.15 – 8.2 cm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172200" y="6172200"/>
            <a:ext cx="2133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rgbClr val="FF66FF"/>
                </a:solidFill>
                <a:latin typeface="Tempus Sans ITC" pitchFamily="82" charset="0"/>
              </a:rPr>
              <a:t>Tratamientos</a:t>
            </a:r>
            <a:endParaRPr lang="es-ES" sz="2600" b="1" dirty="0">
              <a:solidFill>
                <a:srgbClr val="FF66FF"/>
              </a:solidFill>
              <a:latin typeface="Tempus Sans ITC" pitchFamily="82" charset="0"/>
            </a:endParaRPr>
          </a:p>
        </p:txBody>
      </p:sp>
      <p:sp>
        <p:nvSpPr>
          <p:cNvPr id="23" name="Up Arrow 22"/>
          <p:cNvSpPr/>
          <p:nvPr/>
        </p:nvSpPr>
        <p:spPr>
          <a:xfrm>
            <a:off x="7010400" y="5486400"/>
            <a:ext cx="304800" cy="609600"/>
          </a:xfrm>
          <a:prstGeom prst="upArrow">
            <a:avLst/>
          </a:prstGeom>
          <a:solidFill>
            <a:srgbClr val="FF66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 animBg="1"/>
      <p:bldP spid="22" grpId="0"/>
      <p:bldP spid="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8" name="Group 8"/>
          <p:cNvGrpSpPr/>
          <p:nvPr/>
        </p:nvGrpSpPr>
        <p:grpSpPr>
          <a:xfrm>
            <a:off x="381000" y="381000"/>
            <a:ext cx="1243310" cy="6048672"/>
            <a:chOff x="160338" y="404664"/>
            <a:chExt cx="1243310" cy="6048672"/>
          </a:xfrm>
        </p:grpSpPr>
        <p:pic>
          <p:nvPicPr>
            <p:cNvPr id="9" name="Picture 8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1 Rectángulo"/>
          <p:cNvSpPr>
            <a:spLocks noChangeArrowheads="1"/>
          </p:cNvSpPr>
          <p:nvPr/>
        </p:nvSpPr>
        <p:spPr bwMode="auto">
          <a:xfrm>
            <a:off x="1600200" y="381000"/>
            <a:ext cx="2819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/>
              <a:t>ANCHO DE LAS HOJAS</a:t>
            </a:r>
          </a:p>
          <a:p>
            <a:pPr algn="ctr"/>
            <a:r>
              <a:rPr lang="es-ES_tradnl" dirty="0" smtClean="0"/>
              <a:t>Densidad de inóculo (x SIT)</a:t>
            </a:r>
          </a:p>
        </p:txBody>
      </p:sp>
      <p:pic>
        <p:nvPicPr>
          <p:cNvPr id="5" name="Picture 4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600200" y="1066800"/>
            <a:ext cx="5181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600200" y="3810000"/>
            <a:ext cx="2971800" cy="2286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1 Rectángulo"/>
          <p:cNvSpPr>
            <a:spLocks noChangeArrowheads="1"/>
          </p:cNvSpPr>
          <p:nvPr/>
        </p:nvSpPr>
        <p:spPr bwMode="auto">
          <a:xfrm>
            <a:off x="5105400" y="457200"/>
            <a:ext cx="3733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>
                <a:solidFill>
                  <a:srgbClr val="0000FF"/>
                </a:solidFill>
              </a:rPr>
              <a:t>Tratamientos: NO diferentes</a:t>
            </a:r>
          </a:p>
          <a:p>
            <a:pPr algn="ctr"/>
            <a:r>
              <a:rPr lang="es-ES_tradnl" b="1" dirty="0" smtClean="0">
                <a:solidFill>
                  <a:srgbClr val="0000FF"/>
                </a:solidFill>
              </a:rPr>
              <a:t> Diferencias estadísticas entre las DENSIDADES DE INÓCULO ensayadas</a:t>
            </a:r>
            <a:endParaRPr lang="es-AR" b="1" dirty="0" smtClean="0">
              <a:solidFill>
                <a:srgbClr val="0000FF"/>
              </a:solidFill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2286000" y="4343400"/>
          <a:ext cx="1954530" cy="1121664"/>
        </p:xfrm>
        <a:graphic>
          <a:graphicData uri="http://schemas.openxmlformats.org/drawingml/2006/table">
            <a:tbl>
              <a:tblPr/>
              <a:tblGrid>
                <a:gridCol w="811530"/>
                <a:gridCol w="1143000"/>
              </a:tblGrid>
              <a:tr h="2804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Calibri"/>
                          <a:ea typeface="Calibri"/>
                          <a:cs typeface="Times New Roman"/>
                        </a:rPr>
                        <a:t>Nivel  1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latin typeface="Calibri"/>
                          <a:ea typeface="Calibri"/>
                          <a:cs typeface="Times New Roman"/>
                        </a:rPr>
                        <a:t>0.1 – 0.5 cm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latin typeface="Calibri"/>
                          <a:ea typeface="Calibri"/>
                          <a:cs typeface="Times New Roman"/>
                        </a:rPr>
                        <a:t>Nivel  2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latin typeface="Calibri"/>
                          <a:ea typeface="Calibri"/>
                          <a:cs typeface="Times New Roman"/>
                        </a:rPr>
                        <a:t>0.5 – 1 cm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latin typeface="Calibri"/>
                          <a:ea typeface="Calibri"/>
                          <a:cs typeface="Times New Roman"/>
                        </a:rPr>
                        <a:t>Nivel  3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latin typeface="Calibri"/>
                          <a:ea typeface="Calibri"/>
                          <a:cs typeface="Times New Roman"/>
                        </a:rPr>
                        <a:t>1 – 1.5 cm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Calibri"/>
                          <a:ea typeface="Calibri"/>
                          <a:cs typeface="Times New Roman"/>
                        </a:rPr>
                        <a:t>Nivel  4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Calibri"/>
                          <a:ea typeface="Calibri"/>
                          <a:cs typeface="Times New Roman"/>
                        </a:rPr>
                        <a:t>1.5 – 2 cm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Up Arrow 19"/>
          <p:cNvSpPr/>
          <p:nvPr/>
        </p:nvSpPr>
        <p:spPr>
          <a:xfrm>
            <a:off x="3048000" y="5562600"/>
            <a:ext cx="304800" cy="609600"/>
          </a:xfrm>
          <a:prstGeom prst="upArrow">
            <a:avLst/>
          </a:prstGeom>
          <a:solidFill>
            <a:srgbClr val="FF66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4724400" y="3962400"/>
            <a:ext cx="3962400" cy="2667000"/>
            <a:chOff x="4038600" y="609600"/>
            <a:chExt cx="3962400" cy="2667000"/>
          </a:xfrm>
        </p:grpSpPr>
        <p:graphicFrame>
          <p:nvGraphicFramePr>
            <p:cNvPr id="21" name="Chart 20"/>
            <p:cNvGraphicFramePr/>
            <p:nvPr/>
          </p:nvGraphicFramePr>
          <p:xfrm>
            <a:off x="4038600" y="609600"/>
            <a:ext cx="3962400" cy="2667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22" name="Oval 21"/>
            <p:cNvSpPr/>
            <p:nvPr/>
          </p:nvSpPr>
          <p:spPr>
            <a:xfrm>
              <a:off x="5334000" y="2743200"/>
              <a:ext cx="533400" cy="457200"/>
            </a:xfrm>
            <a:prstGeom prst="ellipse">
              <a:avLst/>
            </a:pr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209800" y="6213157"/>
            <a:ext cx="2133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 smtClean="0">
                <a:solidFill>
                  <a:srgbClr val="FF66FF"/>
                </a:solidFill>
                <a:latin typeface="Tempus Sans ITC" pitchFamily="82" charset="0"/>
              </a:rPr>
              <a:t>Tratamientos</a:t>
            </a:r>
            <a:endParaRPr lang="es-ES" sz="2600" b="1" dirty="0">
              <a:solidFill>
                <a:srgbClr val="FF66FF"/>
              </a:solidFill>
              <a:latin typeface="Tempus Sans ITC" pitchFamily="82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8" grpId="0"/>
      <p:bldP spid="20" grpId="0" animBg="1"/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381000" y="381000"/>
            <a:ext cx="1243310" cy="6048672"/>
            <a:chOff x="160338" y="404664"/>
            <a:chExt cx="1243310" cy="6048672"/>
          </a:xfrm>
        </p:grpSpPr>
        <p:pic>
          <p:nvPicPr>
            <p:cNvPr id="7" name="Picture 6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Group 18"/>
          <p:cNvGrpSpPr/>
          <p:nvPr/>
        </p:nvGrpSpPr>
        <p:grpSpPr>
          <a:xfrm>
            <a:off x="1676400" y="3886200"/>
            <a:ext cx="4953000" cy="2667000"/>
            <a:chOff x="1676400" y="3886200"/>
            <a:chExt cx="4953000" cy="2667000"/>
          </a:xfrm>
        </p:grpSpPr>
        <p:pic>
          <p:nvPicPr>
            <p:cNvPr id="14" name="Picture 13"/>
            <p:cNvPicPr/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676400" y="3886200"/>
              <a:ext cx="4953000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1676400" y="5257800"/>
              <a:ext cx="4876800" cy="38100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676400" y="5867400"/>
              <a:ext cx="4876800" cy="22860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1 Rectángulo"/>
          <p:cNvSpPr>
            <a:spLocks noChangeArrowheads="1"/>
          </p:cNvSpPr>
          <p:nvPr/>
        </p:nvSpPr>
        <p:spPr bwMode="auto">
          <a:xfrm>
            <a:off x="1676400" y="381000"/>
            <a:ext cx="2438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/>
              <a:t>ÍNDICE DE MULTIPLICACIÓN</a:t>
            </a:r>
          </a:p>
        </p:txBody>
      </p:sp>
      <p:graphicFrame>
        <p:nvGraphicFramePr>
          <p:cNvPr id="25" name="Chart 24"/>
          <p:cNvGraphicFramePr/>
          <p:nvPr/>
        </p:nvGraphicFramePr>
        <p:xfrm>
          <a:off x="3810000" y="914400"/>
          <a:ext cx="4810125" cy="2914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2" name="1 Rectángulo"/>
          <p:cNvSpPr>
            <a:spLocks noChangeArrowheads="1"/>
          </p:cNvSpPr>
          <p:nvPr/>
        </p:nvSpPr>
        <p:spPr bwMode="auto">
          <a:xfrm>
            <a:off x="6705600" y="4343400"/>
            <a:ext cx="20574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i="1" dirty="0">
                <a:solidFill>
                  <a:srgbClr val="0000FF"/>
                </a:solidFill>
              </a:rPr>
              <a:t>Se </a:t>
            </a:r>
            <a:r>
              <a:rPr lang="es-ES_tradnl" b="1" i="1" dirty="0" smtClean="0">
                <a:solidFill>
                  <a:srgbClr val="0000FF"/>
                </a:solidFill>
              </a:rPr>
              <a:t>rechaza la </a:t>
            </a:r>
            <a:r>
              <a:rPr lang="es-ES_tradnl" b="1" i="1" dirty="0">
                <a:solidFill>
                  <a:srgbClr val="0000FF"/>
                </a:solidFill>
              </a:rPr>
              <a:t>hipótesis de igualdad de </a:t>
            </a:r>
            <a:r>
              <a:rPr lang="es-ES_tradnl" b="1" i="1" dirty="0" smtClean="0">
                <a:solidFill>
                  <a:srgbClr val="0000FF"/>
                </a:solidFill>
              </a:rPr>
              <a:t>medias</a:t>
            </a:r>
          </a:p>
          <a:p>
            <a:pPr algn="ctr"/>
            <a:r>
              <a:rPr lang="es-ES_tradnl" b="1" i="1" dirty="0" smtClean="0">
                <a:solidFill>
                  <a:srgbClr val="0000FF"/>
                </a:solidFill>
              </a:rPr>
              <a:t>Existen diferencias estadísticas significativas entre tratamientos</a:t>
            </a:r>
            <a:endParaRPr lang="es-AR" b="1" i="1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Graphic spid="25" grpId="0">
        <p:bldAsOne/>
      </p:bldGraphic>
      <p:bldP spid="2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7" name="Picture 6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Box 11"/>
          <p:cNvSpPr txBox="1"/>
          <p:nvPr/>
        </p:nvSpPr>
        <p:spPr>
          <a:xfrm rot="5400000">
            <a:off x="4847692" y="-1959259"/>
            <a:ext cx="432048" cy="511256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s-ES" sz="2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</a:rPr>
              <a:t>MULTIPLICACIÓN EN EL SIT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4914900" y="-342901"/>
            <a:ext cx="457200" cy="3276600"/>
          </a:xfrm>
          <a:prstGeom prst="rect">
            <a:avLst/>
          </a:prstGeom>
          <a:solidFill>
            <a:srgbClr val="FFCC00"/>
          </a:solidFill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s-ES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Prueba de medios de cultivo</a:t>
            </a:r>
          </a:p>
        </p:txBody>
      </p:sp>
      <p:sp>
        <p:nvSpPr>
          <p:cNvPr id="14" name="1 Rectángulo"/>
          <p:cNvSpPr>
            <a:spLocks noChangeArrowheads="1"/>
          </p:cNvSpPr>
          <p:nvPr/>
        </p:nvSpPr>
        <p:spPr bwMode="auto">
          <a:xfrm>
            <a:off x="2971800" y="1752600"/>
            <a:ext cx="419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/>
              <a:t>PRESENCIA/AUSENCIA DE PLÁNTULAS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3276600" y="2209800"/>
          <a:ext cx="3622040" cy="420624"/>
        </p:xfrm>
        <a:graphic>
          <a:graphicData uri="http://schemas.openxmlformats.org/drawingml/2006/table">
            <a:tbl>
              <a:tblPr/>
              <a:tblGrid>
                <a:gridCol w="1778000"/>
                <a:gridCol w="614680"/>
                <a:gridCol w="614680"/>
                <a:gridCol w="614680"/>
              </a:tblGrid>
              <a:tr h="200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  Estadístico    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Valor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gl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 p  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Chi Cuadrado Pearson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14.59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0.0056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1524000" y="6019800"/>
            <a:ext cx="708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i="1" dirty="0" smtClean="0"/>
              <a:t>Evidencia estadística de diferencia entre tratamientos ensayados</a:t>
            </a:r>
          </a:p>
          <a:p>
            <a:pPr algn="ctr"/>
            <a:r>
              <a:rPr lang="es-ES" b="1" i="1" dirty="0" smtClean="0"/>
              <a:t>[BAP] influye en la formación de plántulas </a:t>
            </a:r>
          </a:p>
        </p:txBody>
      </p:sp>
      <p:graphicFrame>
        <p:nvGraphicFramePr>
          <p:cNvPr id="16" name="Chart 15"/>
          <p:cNvGraphicFramePr/>
          <p:nvPr/>
        </p:nvGraphicFramePr>
        <p:xfrm>
          <a:off x="1828800" y="2971800"/>
          <a:ext cx="45720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8" name="Rounded Rectangle 17"/>
          <p:cNvSpPr/>
          <p:nvPr/>
        </p:nvSpPr>
        <p:spPr>
          <a:xfrm>
            <a:off x="3810000" y="2971800"/>
            <a:ext cx="1524000" cy="2667000"/>
          </a:xfrm>
          <a:prstGeom prst="roundRect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867400" y="48006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 err="1" smtClean="0"/>
              <a:t>Clouse</a:t>
            </a:r>
            <a:r>
              <a:rPr lang="es-ES" dirty="0" smtClean="0"/>
              <a:t>, </a:t>
            </a:r>
            <a:r>
              <a:rPr lang="es-ES" i="1" dirty="0" smtClean="0"/>
              <a:t>et. al.</a:t>
            </a:r>
            <a:r>
              <a:rPr lang="es-ES" dirty="0" smtClean="0"/>
              <a:t>, 1998 </a:t>
            </a:r>
            <a:r>
              <a:rPr lang="es-ES" dirty="0" smtClean="0">
                <a:sym typeface="Wingdings" pitchFamily="2" charset="2"/>
              </a:rPr>
              <a:t> citoquinina – BRA: potenciador de multiplicación</a:t>
            </a:r>
            <a:endParaRPr lang="es-ES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7" grpId="0"/>
      <p:bldGraphic spid="16" grpId="0">
        <p:bldAsOne/>
      </p:bldGraphic>
      <p:bldP spid="18" grpId="0" animBg="1"/>
      <p:bldP spid="19" grpId="0" build="allAtOnce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7" name="Picture 6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Picture 13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799708" y="609600"/>
            <a:ext cx="4905892" cy="325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 rot="5400000">
            <a:off x="6667500" y="-952500"/>
            <a:ext cx="457200" cy="3276600"/>
          </a:xfrm>
          <a:prstGeom prst="rect">
            <a:avLst/>
          </a:prstGeom>
          <a:solidFill>
            <a:srgbClr val="FFCC00"/>
          </a:solidFill>
        </p:spPr>
        <p:txBody>
          <a:bodyPr vert="vert270" wrap="square" rtlCol="0" anchor="ctr" anchorCtr="0">
            <a:noAutofit/>
          </a:bodyPr>
          <a:lstStyle/>
          <a:p>
            <a:pPr algn="ctr"/>
            <a:r>
              <a:rPr lang="es-ES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Prueba de medios de cultivo</a:t>
            </a:r>
          </a:p>
        </p:txBody>
      </p:sp>
      <p:sp>
        <p:nvSpPr>
          <p:cNvPr id="13" name="1 Rectángulo"/>
          <p:cNvSpPr>
            <a:spLocks noChangeArrowheads="1"/>
          </p:cNvSpPr>
          <p:nvPr/>
        </p:nvSpPr>
        <p:spPr bwMode="auto">
          <a:xfrm>
            <a:off x="5715000" y="1143000"/>
            <a:ext cx="2819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/>
              <a:t>NÚMERO DE PLÁNTULAS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00" y="4343400"/>
            <a:ext cx="2743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i="1" dirty="0" smtClean="0"/>
              <a:t>Evidencia estadística de diferencia entre tratamientos ensayados</a:t>
            </a:r>
          </a:p>
          <a:p>
            <a:pPr algn="ctr"/>
            <a:endParaRPr lang="es-ES" b="1" i="1" dirty="0" smtClean="0"/>
          </a:p>
          <a:p>
            <a:pPr algn="ctr"/>
            <a:endParaRPr lang="es-ES" b="1" i="1" dirty="0" smtClean="0"/>
          </a:p>
          <a:p>
            <a:pPr algn="ctr"/>
            <a:r>
              <a:rPr lang="es-ES" b="1" i="1" dirty="0" smtClean="0"/>
              <a:t>[BAP] influye en el número de plántulas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343400" y="3962400"/>
            <a:ext cx="4358640" cy="2638425"/>
            <a:chOff x="4343400" y="3962400"/>
            <a:chExt cx="4358640" cy="2638425"/>
          </a:xfrm>
        </p:grpSpPr>
        <p:graphicFrame>
          <p:nvGraphicFramePr>
            <p:cNvPr id="15" name="Chart 14"/>
            <p:cNvGraphicFramePr/>
            <p:nvPr/>
          </p:nvGraphicFramePr>
          <p:xfrm>
            <a:off x="4343400" y="3962400"/>
            <a:ext cx="4358640" cy="26384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17" name="Oval 16"/>
            <p:cNvSpPr/>
            <p:nvPr/>
          </p:nvSpPr>
          <p:spPr>
            <a:xfrm>
              <a:off x="6705600" y="4267200"/>
              <a:ext cx="533400" cy="2133600"/>
            </a:xfrm>
            <a:prstGeom prst="ellipse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6486" y="796089"/>
            <a:ext cx="5281514" cy="324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7" name="Picture 6" descr="P108007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P113017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06045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8 Imagen" descr="i1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24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1 Rectángulo"/>
          <p:cNvSpPr>
            <a:spLocks noChangeArrowheads="1"/>
          </p:cNvSpPr>
          <p:nvPr/>
        </p:nvSpPr>
        <p:spPr bwMode="auto">
          <a:xfrm>
            <a:off x="5562600" y="1371600"/>
            <a:ext cx="3276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i="1" dirty="0" smtClean="0">
                <a:solidFill>
                  <a:srgbClr val="FF6600"/>
                </a:solidFill>
              </a:rPr>
              <a:t>Existen diferencias estadísticas significativas entre las [BAP] ensayadas sobre la longitud de las plántulas</a:t>
            </a:r>
            <a:endParaRPr lang="es-AR" b="1" i="1" dirty="0" smtClean="0">
              <a:solidFill>
                <a:srgbClr val="FF6600"/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981200" y="4572000"/>
          <a:ext cx="2335530" cy="1121664"/>
        </p:xfrm>
        <a:graphic>
          <a:graphicData uri="http://schemas.openxmlformats.org/drawingml/2006/table">
            <a:tbl>
              <a:tblPr/>
              <a:tblGrid>
                <a:gridCol w="969723"/>
                <a:gridCol w="1365807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Calibri"/>
                          <a:ea typeface="Calibri"/>
                          <a:cs typeface="Times New Roman"/>
                        </a:rPr>
                        <a:t>Nivel  1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latin typeface="Calibri"/>
                          <a:ea typeface="Calibri"/>
                          <a:cs typeface="Times New Roman"/>
                        </a:rPr>
                        <a:t>4 – 5.37 </a:t>
                      </a:r>
                      <a:r>
                        <a:rPr lang="es-ES" sz="1600" dirty="0">
                          <a:latin typeface="Calibri"/>
                          <a:ea typeface="Calibri"/>
                          <a:cs typeface="Times New Roman"/>
                        </a:rPr>
                        <a:t>cm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latin typeface="Calibri"/>
                          <a:ea typeface="Calibri"/>
                          <a:cs typeface="Times New Roman"/>
                        </a:rPr>
                        <a:t>Nivel  2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latin typeface="Calibri"/>
                          <a:ea typeface="Calibri"/>
                          <a:cs typeface="Times New Roman"/>
                        </a:rPr>
                        <a:t>5.37 </a:t>
                      </a:r>
                      <a:r>
                        <a:rPr lang="es-ES" sz="1600" dirty="0">
                          <a:latin typeface="Calibri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es-ES" sz="1600" dirty="0" smtClean="0">
                          <a:latin typeface="Calibri"/>
                          <a:ea typeface="Calibri"/>
                          <a:cs typeface="Times New Roman"/>
                        </a:rPr>
                        <a:t>6.75 cm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latin typeface="Calibri"/>
                          <a:ea typeface="Calibri"/>
                          <a:cs typeface="Times New Roman"/>
                        </a:rPr>
                        <a:t>Nivel  3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latin typeface="Calibri"/>
                          <a:ea typeface="Calibri"/>
                          <a:cs typeface="Times New Roman"/>
                        </a:rPr>
                        <a:t>6.75 – 8.12 </a:t>
                      </a:r>
                      <a:r>
                        <a:rPr lang="es-ES" sz="1600" dirty="0">
                          <a:latin typeface="Calibri"/>
                          <a:ea typeface="Calibri"/>
                          <a:cs typeface="Times New Roman"/>
                        </a:rPr>
                        <a:t>cm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latin typeface="Calibri"/>
                          <a:ea typeface="Calibri"/>
                          <a:cs typeface="Times New Roman"/>
                        </a:rPr>
                        <a:t>Nivel  4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latin typeface="Calibri"/>
                          <a:ea typeface="Calibri"/>
                          <a:cs typeface="Times New Roman"/>
                        </a:rPr>
                        <a:t>8.12 </a:t>
                      </a:r>
                      <a:r>
                        <a:rPr lang="es-ES" sz="1600" dirty="0">
                          <a:latin typeface="Calibri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es-ES" sz="1600" dirty="0" smtClean="0">
                          <a:latin typeface="Calibri"/>
                          <a:ea typeface="Calibri"/>
                          <a:cs typeface="Times New Roman"/>
                        </a:rPr>
                        <a:t>9.5 </a:t>
                      </a:r>
                      <a:r>
                        <a:rPr lang="es-ES" sz="1600" dirty="0">
                          <a:latin typeface="Calibri"/>
                          <a:ea typeface="Calibri"/>
                          <a:cs typeface="Times New Roman"/>
                        </a:rPr>
                        <a:t>cm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1" name="Chart 20"/>
          <p:cNvGraphicFramePr/>
          <p:nvPr/>
        </p:nvGraphicFramePr>
        <p:xfrm>
          <a:off x="4800600" y="4038600"/>
          <a:ext cx="3829051" cy="260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2" name="Rectangle 21"/>
          <p:cNvSpPr/>
          <p:nvPr/>
        </p:nvSpPr>
        <p:spPr>
          <a:xfrm>
            <a:off x="3766320" y="304800"/>
            <a:ext cx="263448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/>
              <a:t>Longitud de las plántulas</a:t>
            </a:r>
            <a:endParaRPr lang="en-US" b="1" dirty="0"/>
          </a:p>
        </p:txBody>
      </p:sp>
      <p:sp>
        <p:nvSpPr>
          <p:cNvPr id="23" name="Rectangle 22"/>
          <p:cNvSpPr/>
          <p:nvPr/>
        </p:nvSpPr>
        <p:spPr>
          <a:xfrm>
            <a:off x="1524000" y="3886200"/>
            <a:ext cx="2971800" cy="15240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867400" y="6096000"/>
            <a:ext cx="533400" cy="381000"/>
          </a:xfrm>
          <a:prstGeom prst="ellipse">
            <a:avLst/>
          </a:prstGeom>
          <a:noFill/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600201" y="457200"/>
            <a:ext cx="5486399" cy="3581400"/>
            <a:chOff x="2362200" y="1828801"/>
            <a:chExt cx="5486399" cy="3581400"/>
          </a:xfrm>
        </p:grpSpPr>
        <p:pic>
          <p:nvPicPr>
            <p:cNvPr id="14" name="Picture 13"/>
            <p:cNvPicPr/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362200" y="1828801"/>
              <a:ext cx="5486399" cy="358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2362200" y="5181600"/>
              <a:ext cx="3124200" cy="152400"/>
            </a:xfrm>
            <a:prstGeom prst="rect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7" name="Picture 6" descr="P108007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P113017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06045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8 Imagen" descr="i1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24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1 Rectángulo"/>
          <p:cNvSpPr>
            <a:spLocks noChangeArrowheads="1"/>
          </p:cNvSpPr>
          <p:nvPr/>
        </p:nvSpPr>
        <p:spPr bwMode="auto">
          <a:xfrm>
            <a:off x="5715000" y="1066800"/>
            <a:ext cx="2819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i="1" dirty="0">
                <a:solidFill>
                  <a:srgbClr val="FF33CC"/>
                </a:solidFill>
              </a:rPr>
              <a:t>Se </a:t>
            </a:r>
            <a:r>
              <a:rPr lang="es-ES_tradnl" b="1" i="1" dirty="0" smtClean="0">
                <a:solidFill>
                  <a:srgbClr val="FF33CC"/>
                </a:solidFill>
              </a:rPr>
              <a:t>rechaza la </a:t>
            </a:r>
            <a:r>
              <a:rPr lang="es-ES_tradnl" b="1" i="1" dirty="0">
                <a:solidFill>
                  <a:srgbClr val="FF33CC"/>
                </a:solidFill>
              </a:rPr>
              <a:t>hipótesis de igualdad de </a:t>
            </a:r>
            <a:r>
              <a:rPr lang="es-ES_tradnl" b="1" i="1" dirty="0" smtClean="0">
                <a:solidFill>
                  <a:srgbClr val="FF33CC"/>
                </a:solidFill>
              </a:rPr>
              <a:t>medias</a:t>
            </a:r>
          </a:p>
          <a:p>
            <a:pPr algn="ctr"/>
            <a:r>
              <a:rPr lang="es-ES_tradnl" b="1" i="1" dirty="0" smtClean="0">
                <a:solidFill>
                  <a:srgbClr val="FF33CC"/>
                </a:solidFill>
              </a:rPr>
              <a:t>Diferencias estadísticas entre las [BAP] y el ancho de las hojas</a:t>
            </a:r>
            <a:endParaRPr lang="es-AR" b="1" i="1" dirty="0" smtClean="0">
              <a:solidFill>
                <a:srgbClr val="FF33CC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648200" y="4114800"/>
            <a:ext cx="4067175" cy="2590800"/>
            <a:chOff x="4648200" y="4114800"/>
            <a:chExt cx="4067175" cy="2590800"/>
          </a:xfrm>
        </p:grpSpPr>
        <p:graphicFrame>
          <p:nvGraphicFramePr>
            <p:cNvPr id="21" name="Chart 20"/>
            <p:cNvGraphicFramePr/>
            <p:nvPr/>
          </p:nvGraphicFramePr>
          <p:xfrm>
            <a:off x="4648200" y="4114800"/>
            <a:ext cx="4067175" cy="25431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22" name="Oval 21"/>
            <p:cNvSpPr/>
            <p:nvPr/>
          </p:nvSpPr>
          <p:spPr>
            <a:xfrm>
              <a:off x="5943600" y="6324600"/>
              <a:ext cx="533400" cy="381000"/>
            </a:xfrm>
            <a:prstGeom prst="ellipse">
              <a:avLst/>
            </a:prstGeom>
            <a:noFill/>
            <a:ln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1981200" y="5334000"/>
          <a:ext cx="2335530" cy="1121664"/>
        </p:xfrm>
        <a:graphic>
          <a:graphicData uri="http://schemas.openxmlformats.org/drawingml/2006/table">
            <a:tbl>
              <a:tblPr/>
              <a:tblGrid>
                <a:gridCol w="969723"/>
                <a:gridCol w="1365807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latin typeface="Calibri"/>
                          <a:ea typeface="Calibri"/>
                          <a:cs typeface="Times New Roman"/>
                        </a:rPr>
                        <a:t>Nivel  1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latin typeface="Calibri"/>
                          <a:ea typeface="Calibri"/>
                          <a:cs typeface="Times New Roman"/>
                        </a:rPr>
                        <a:t>0.5 – 0.87 </a:t>
                      </a:r>
                      <a:r>
                        <a:rPr lang="es-ES" sz="1600" dirty="0">
                          <a:latin typeface="Calibri"/>
                          <a:ea typeface="Calibri"/>
                          <a:cs typeface="Times New Roman"/>
                        </a:rPr>
                        <a:t>cm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latin typeface="Calibri"/>
                          <a:ea typeface="Calibri"/>
                          <a:cs typeface="Times New Roman"/>
                        </a:rPr>
                        <a:t>Nivel  2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latin typeface="Calibri"/>
                          <a:ea typeface="Calibri"/>
                          <a:cs typeface="Times New Roman"/>
                        </a:rPr>
                        <a:t>0.87 </a:t>
                      </a:r>
                      <a:r>
                        <a:rPr lang="es-ES" sz="1600" dirty="0">
                          <a:latin typeface="Calibri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es-ES" sz="1600" dirty="0" smtClean="0">
                          <a:latin typeface="Calibri"/>
                          <a:ea typeface="Calibri"/>
                          <a:cs typeface="Times New Roman"/>
                        </a:rPr>
                        <a:t>1.25 cm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latin typeface="Calibri"/>
                          <a:ea typeface="Calibri"/>
                          <a:cs typeface="Times New Roman"/>
                        </a:rPr>
                        <a:t>Nivel  3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latin typeface="Calibri"/>
                          <a:ea typeface="Calibri"/>
                          <a:cs typeface="Times New Roman"/>
                        </a:rPr>
                        <a:t>1.25 – 1.62 </a:t>
                      </a:r>
                      <a:r>
                        <a:rPr lang="es-ES" sz="1600" dirty="0">
                          <a:latin typeface="Calibri"/>
                          <a:ea typeface="Calibri"/>
                          <a:cs typeface="Times New Roman"/>
                        </a:rPr>
                        <a:t>cm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>
                          <a:latin typeface="Calibri"/>
                          <a:ea typeface="Calibri"/>
                          <a:cs typeface="Times New Roman"/>
                        </a:rPr>
                        <a:t>Nivel  4</a:t>
                      </a:r>
                      <a:endParaRPr lang="en-US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latin typeface="Calibri"/>
                          <a:ea typeface="Calibri"/>
                          <a:cs typeface="Times New Roman"/>
                        </a:rPr>
                        <a:t>1.62 </a:t>
                      </a:r>
                      <a:r>
                        <a:rPr lang="es-ES" sz="1600" dirty="0">
                          <a:latin typeface="Calibri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es-ES" sz="1600" dirty="0" smtClean="0">
                          <a:latin typeface="Calibri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es-ES" sz="1600" dirty="0">
                          <a:latin typeface="Calibri"/>
                          <a:ea typeface="Calibri"/>
                          <a:cs typeface="Times New Roman"/>
                        </a:rPr>
                        <a:t>cm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4724400" y="381000"/>
            <a:ext cx="263448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 smtClean="0"/>
              <a:t>Ancho de las hojas</a:t>
            </a:r>
            <a:endParaRPr lang="en-US" b="1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7" name="Picture 6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Box 11"/>
          <p:cNvSpPr txBox="1"/>
          <p:nvPr/>
        </p:nvSpPr>
        <p:spPr>
          <a:xfrm>
            <a:off x="4800600" y="381000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 TEÓRICO</a:t>
            </a:r>
            <a:endParaRPr lang="es-ES" sz="4000" b="1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2 Rectángulo"/>
          <p:cNvSpPr>
            <a:spLocks noChangeArrowheads="1"/>
          </p:cNvSpPr>
          <p:nvPr/>
        </p:nvSpPr>
        <p:spPr bwMode="auto">
          <a:xfrm>
            <a:off x="1504950" y="2019300"/>
            <a:ext cx="69611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dirty="0" smtClean="0"/>
              <a:t>Cultivo de grupos celulares </a:t>
            </a:r>
            <a:r>
              <a:rPr lang="es-ES" dirty="0" smtClean="0">
                <a:sym typeface="Wingdings" pitchFamily="2" charset="2"/>
              </a:rPr>
              <a:t></a:t>
            </a:r>
            <a:r>
              <a:rPr lang="es-ES" dirty="0" smtClean="0"/>
              <a:t> desarrollados en órganos completos: </a:t>
            </a:r>
          </a:p>
          <a:p>
            <a:pPr algn="ctr"/>
            <a:r>
              <a:rPr lang="es-ES" dirty="0" smtClean="0">
                <a:sym typeface="Wingdings" pitchFamily="2" charset="2"/>
              </a:rPr>
              <a:t> </a:t>
            </a:r>
            <a:r>
              <a:rPr lang="es-ES" dirty="0" smtClean="0"/>
              <a:t>condiciones asépticas </a:t>
            </a:r>
            <a:r>
              <a:rPr lang="es-ES" dirty="0" smtClean="0">
                <a:sym typeface="Wingdings" pitchFamily="2" charset="2"/>
              </a:rPr>
              <a:t> </a:t>
            </a:r>
            <a:r>
              <a:rPr lang="es-ES" dirty="0" smtClean="0"/>
              <a:t>medios de cultivo nutritivos </a:t>
            </a:r>
          </a:p>
          <a:p>
            <a:pPr algn="ctr"/>
            <a:r>
              <a:rPr lang="es-AR" dirty="0" smtClean="0"/>
              <a:t>Diferentes aplicaciones biotecnológicas.</a:t>
            </a:r>
            <a:endParaRPr lang="es-AR" dirty="0"/>
          </a:p>
        </p:txBody>
      </p:sp>
      <p:sp>
        <p:nvSpPr>
          <p:cNvPr id="14" name="TextBox 13"/>
          <p:cNvSpPr txBox="1"/>
          <p:nvPr/>
        </p:nvSpPr>
        <p:spPr>
          <a:xfrm>
            <a:off x="1752600" y="1219200"/>
            <a:ext cx="2286000" cy="492443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ln w="3175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6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Cultivo </a:t>
            </a:r>
            <a:r>
              <a:rPr lang="es-ES" sz="2600" b="1" i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 vitro</a:t>
            </a:r>
            <a:endParaRPr lang="es-ES" sz="2600" b="1" i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1200" y="3406914"/>
            <a:ext cx="2286000" cy="707886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Micropropagación convencional</a:t>
            </a:r>
            <a:endParaRPr lang="es-ES" sz="2000" b="1" i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7400" y="3406914"/>
            <a:ext cx="2286000" cy="707886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  <a:ln w="31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Nuevas estrategias: SIT ---- RITA</a:t>
            </a:r>
            <a:endParaRPr lang="es-ES" sz="2000" b="1" i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2 Rectángulo"/>
          <p:cNvSpPr>
            <a:spLocks noChangeArrowheads="1"/>
          </p:cNvSpPr>
          <p:nvPr/>
        </p:nvSpPr>
        <p:spPr bwMode="auto">
          <a:xfrm>
            <a:off x="5105400" y="4369475"/>
            <a:ext cx="35242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Técnica </a:t>
            </a:r>
            <a:r>
              <a:rPr lang="es-ES" dirty="0" smtClean="0">
                <a:sym typeface="Wingdings" pitchFamily="2" charset="2"/>
              </a:rPr>
              <a:t> </a:t>
            </a:r>
            <a:r>
              <a:rPr lang="es-ES" dirty="0" smtClean="0"/>
              <a:t>obtención MASIVA de plantas </a:t>
            </a:r>
            <a:r>
              <a:rPr lang="es-ES" dirty="0" smtClean="0">
                <a:sym typeface="Wingdings" pitchFamily="2" charset="2"/>
              </a:rPr>
              <a:t> </a:t>
            </a:r>
            <a:r>
              <a:rPr lang="es-ES" dirty="0" smtClean="0"/>
              <a:t>multiplicación </a:t>
            </a:r>
            <a:r>
              <a:rPr lang="es-ES" i="1" dirty="0" smtClean="0"/>
              <a:t>in vitro</a:t>
            </a:r>
            <a:r>
              <a:rPr lang="es-ES" dirty="0" smtClean="0"/>
              <a:t>. </a:t>
            </a:r>
          </a:p>
          <a:p>
            <a:pPr algn="ctr"/>
            <a:endParaRPr lang="es-ES" dirty="0" smtClean="0"/>
          </a:p>
          <a:p>
            <a:pPr algn="ctr"/>
            <a:r>
              <a:rPr lang="es-ES" dirty="0" smtClean="0"/>
              <a:t>Inmersión en medios de cultivo líquidos. </a:t>
            </a:r>
          </a:p>
          <a:p>
            <a:pPr algn="ctr"/>
            <a:endParaRPr lang="es-ES" dirty="0" smtClean="0">
              <a:sym typeface="Wingdings" pitchFamily="2" charset="2"/>
            </a:endParaRPr>
          </a:p>
          <a:p>
            <a:pPr algn="ctr"/>
            <a:r>
              <a:rPr lang="es-ES" dirty="0" smtClean="0">
                <a:sym typeface="Wingdings" pitchFamily="2" charset="2"/>
              </a:rPr>
              <a:t></a:t>
            </a:r>
            <a:r>
              <a:rPr lang="es-ES" dirty="0" smtClean="0"/>
              <a:t>Parámetros, tiempos y frecuencias de inmersión.</a:t>
            </a:r>
            <a:endParaRPr lang="es-AR" dirty="0"/>
          </a:p>
        </p:txBody>
      </p:sp>
      <p:sp>
        <p:nvSpPr>
          <p:cNvPr id="18" name="2 Rectángulo"/>
          <p:cNvSpPr>
            <a:spLocks noChangeArrowheads="1"/>
          </p:cNvSpPr>
          <p:nvPr/>
        </p:nvSpPr>
        <p:spPr bwMode="auto">
          <a:xfrm>
            <a:off x="1581150" y="4369475"/>
            <a:ext cx="337185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Técnica </a:t>
            </a:r>
            <a:r>
              <a:rPr lang="es-ES" dirty="0" smtClean="0">
                <a:sym typeface="Wingdings" pitchFamily="2" charset="2"/>
              </a:rPr>
              <a:t> </a:t>
            </a:r>
            <a:r>
              <a:rPr lang="es-ES" dirty="0" smtClean="0"/>
              <a:t>obtención de plantas </a:t>
            </a:r>
            <a:r>
              <a:rPr lang="es-ES" dirty="0" smtClean="0">
                <a:sym typeface="Wingdings" pitchFamily="2" charset="2"/>
              </a:rPr>
              <a:t> </a:t>
            </a:r>
            <a:r>
              <a:rPr lang="es-ES" dirty="0" smtClean="0"/>
              <a:t>multiplicación </a:t>
            </a:r>
            <a:r>
              <a:rPr lang="es-ES" i="1" dirty="0" smtClean="0"/>
              <a:t>in vitro</a:t>
            </a:r>
            <a:r>
              <a:rPr lang="es-ES" dirty="0" smtClean="0"/>
              <a:t>.</a:t>
            </a:r>
          </a:p>
          <a:p>
            <a:pPr algn="ctr"/>
            <a:endParaRPr lang="es-ES" dirty="0" smtClean="0"/>
          </a:p>
          <a:p>
            <a:pPr algn="ctr"/>
            <a:r>
              <a:rPr lang="es-ES" dirty="0" smtClean="0"/>
              <a:t>Medios de cultivo sólidos (agar)</a:t>
            </a:r>
          </a:p>
          <a:p>
            <a:pPr algn="ctr"/>
            <a:endParaRPr lang="es-ES" dirty="0" smtClean="0"/>
          </a:p>
          <a:p>
            <a:pPr algn="ctr"/>
            <a:r>
              <a:rPr lang="es-ES" dirty="0" smtClean="0"/>
              <a:t>Reguladores de crecimiento </a:t>
            </a:r>
            <a:r>
              <a:rPr lang="es-ES" dirty="0" smtClean="0">
                <a:sym typeface="Wingdings" pitchFamily="2" charset="2"/>
              </a:rPr>
              <a:t> </a:t>
            </a:r>
            <a:r>
              <a:rPr lang="es-ES" dirty="0" smtClean="0"/>
              <a:t>micropropagación.</a:t>
            </a:r>
            <a:endParaRPr lang="es-AR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build="p"/>
      <p:bldP spid="14" grpId="0" build="p" animBg="1"/>
      <p:bldP spid="15" grpId="0" build="p" animBg="1"/>
      <p:bldP spid="16" grpId="0" build="p" animBg="1"/>
      <p:bldP spid="17" grpId="0" build="p"/>
      <p:bldP spid="18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9100" y="762000"/>
            <a:ext cx="59817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18 Conector recto"/>
          <p:cNvCxnSpPr/>
          <p:nvPr/>
        </p:nvCxnSpPr>
        <p:spPr>
          <a:xfrm flipV="1">
            <a:off x="304800" y="188913"/>
            <a:ext cx="8588375" cy="396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1 Rectángulo"/>
          <p:cNvSpPr>
            <a:spLocks noChangeArrowheads="1"/>
          </p:cNvSpPr>
          <p:nvPr/>
        </p:nvSpPr>
        <p:spPr bwMode="auto">
          <a:xfrm>
            <a:off x="457200" y="381000"/>
            <a:ext cx="419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/>
              <a:t>ÍNDICE DE MULTIPLICACIÓN</a:t>
            </a:r>
          </a:p>
        </p:txBody>
      </p:sp>
      <p:sp>
        <p:nvSpPr>
          <p:cNvPr id="15" name="1 Rectángulo"/>
          <p:cNvSpPr>
            <a:spLocks noChangeArrowheads="1"/>
          </p:cNvSpPr>
          <p:nvPr/>
        </p:nvSpPr>
        <p:spPr bwMode="auto">
          <a:xfrm>
            <a:off x="5334000" y="1143000"/>
            <a:ext cx="3352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>
                <a:solidFill>
                  <a:schemeClr val="accent5">
                    <a:lumMod val="75000"/>
                  </a:schemeClr>
                </a:solidFill>
              </a:rPr>
              <a:t>Rechaza la </a:t>
            </a:r>
            <a:r>
              <a:rPr lang="es-ES_tradnl" b="1" dirty="0">
                <a:solidFill>
                  <a:schemeClr val="accent5">
                    <a:lumMod val="75000"/>
                  </a:schemeClr>
                </a:solidFill>
              </a:rPr>
              <a:t>hipótesis de igualdad de </a:t>
            </a:r>
            <a:r>
              <a:rPr lang="es-ES_tradnl" b="1" dirty="0" smtClean="0">
                <a:solidFill>
                  <a:schemeClr val="accent5">
                    <a:lumMod val="75000"/>
                  </a:schemeClr>
                </a:solidFill>
              </a:rPr>
              <a:t>medias</a:t>
            </a:r>
          </a:p>
          <a:p>
            <a:pPr algn="ctr"/>
            <a:r>
              <a:rPr lang="es-ES_tradnl" b="1" dirty="0" smtClean="0">
                <a:solidFill>
                  <a:schemeClr val="accent5">
                    <a:lumMod val="75000"/>
                  </a:schemeClr>
                </a:solidFill>
              </a:rPr>
              <a:t>Existen diferencias entre las [BAP] </a:t>
            </a:r>
            <a:endParaRPr lang="es-AR" b="1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8" name="18 Conector recto"/>
          <p:cNvCxnSpPr/>
          <p:nvPr/>
        </p:nvCxnSpPr>
        <p:spPr>
          <a:xfrm flipH="1">
            <a:off x="276225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57200" y="4114800"/>
            <a:ext cx="3657600" cy="228600"/>
          </a:xfrm>
          <a:prstGeom prst="rect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Chart 20"/>
          <p:cNvGraphicFramePr/>
          <p:nvPr/>
        </p:nvGraphicFramePr>
        <p:xfrm>
          <a:off x="4114800" y="3962400"/>
          <a:ext cx="4562475" cy="2659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Rounded Rectangle 21"/>
          <p:cNvSpPr/>
          <p:nvPr/>
        </p:nvSpPr>
        <p:spPr>
          <a:xfrm>
            <a:off x="7048798" y="3983182"/>
            <a:ext cx="571202" cy="2417618"/>
          </a:xfrm>
          <a:prstGeom prst="roundRect">
            <a:avLst/>
          </a:prstGeom>
          <a:noFill/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1 Rectángulo"/>
          <p:cNvSpPr>
            <a:spLocks noChangeArrowheads="1"/>
          </p:cNvSpPr>
          <p:nvPr/>
        </p:nvSpPr>
        <p:spPr bwMode="auto">
          <a:xfrm>
            <a:off x="381000" y="5020270"/>
            <a:ext cx="3733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i="1" dirty="0" smtClean="0">
                <a:sym typeface="Symbol"/>
              </a:rPr>
              <a:t>  Coeficiente de multiplicación al aplicar 2.5 mgL</a:t>
            </a:r>
            <a:r>
              <a:rPr lang="es-ES_tradnl" b="1" i="1" baseline="30000" dirty="0" smtClean="0"/>
              <a:t>-1</a:t>
            </a:r>
            <a:r>
              <a:rPr lang="es-ES_tradnl" b="1" i="1" dirty="0" smtClean="0">
                <a:sym typeface="Symbol"/>
              </a:rPr>
              <a:t> </a:t>
            </a:r>
            <a:r>
              <a:rPr lang="es-ES_tradnl" b="1" i="1" dirty="0" smtClean="0"/>
              <a:t>BAP, 0.1 mgL</a:t>
            </a:r>
            <a:r>
              <a:rPr lang="es-ES_tradnl" b="1" i="1" baseline="30000" dirty="0" smtClean="0"/>
              <a:t>-1</a:t>
            </a:r>
            <a:r>
              <a:rPr lang="es-ES_tradnl" b="1" i="1" dirty="0" smtClean="0"/>
              <a:t> ANA, 5 mgL</a:t>
            </a:r>
            <a:r>
              <a:rPr lang="es-ES_tradnl" b="1" i="1" baseline="30000" dirty="0" smtClean="0"/>
              <a:t>-1</a:t>
            </a:r>
            <a:r>
              <a:rPr lang="es-ES_tradnl" b="1" i="1" dirty="0" smtClean="0"/>
              <a:t> BRA</a:t>
            </a:r>
            <a:endParaRPr lang="es-AR" b="1" i="1" dirty="0" smtClean="0"/>
          </a:p>
        </p:txBody>
      </p:sp>
      <p:sp>
        <p:nvSpPr>
          <p:cNvPr id="24" name="1 Rectángulo"/>
          <p:cNvSpPr>
            <a:spLocks noChangeArrowheads="1"/>
          </p:cNvSpPr>
          <p:nvPr/>
        </p:nvSpPr>
        <p:spPr bwMode="auto">
          <a:xfrm>
            <a:off x="4572000" y="3200400"/>
            <a:ext cx="4191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dirty="0" smtClean="0">
                <a:sym typeface="Symbol"/>
              </a:rPr>
              <a:t>Alemán, 2000: citoquinina </a:t>
            </a:r>
            <a:r>
              <a:rPr lang="es-ES_tradnl" dirty="0" smtClean="0">
                <a:sym typeface="Wingdings" pitchFamily="2" charset="2"/>
              </a:rPr>
              <a:t> ruptura de la dominancia apical, estimula la brotación</a:t>
            </a:r>
            <a:endParaRPr lang="es-AR" dirty="0" smtClean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P spid="22" grpId="0" animBg="1"/>
      <p:bldP spid="23" grpId="0" build="allAtOnce"/>
      <p:bldP spid="2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7" name="Picture 6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/>
          <p:cNvSpPr txBox="1"/>
          <p:nvPr/>
        </p:nvSpPr>
        <p:spPr>
          <a:xfrm>
            <a:off x="1524000" y="3048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dirty="0" smtClean="0">
                <a:solidFill>
                  <a:srgbClr val="9900FF"/>
                </a:solidFill>
                <a:latin typeface="Arial Rounded MT Bold" pitchFamily="34" charset="0"/>
              </a:rPr>
              <a:t>Retardantes de Crecimiento???</a:t>
            </a:r>
            <a:endParaRPr lang="es-ES" sz="2000" dirty="0">
              <a:solidFill>
                <a:srgbClr val="9900FF"/>
              </a:solidFill>
              <a:latin typeface="Arial Rounded MT Bold" pitchFamily="34" charset="0"/>
            </a:endParaRPr>
          </a:p>
        </p:txBody>
      </p:sp>
      <p:graphicFrame>
        <p:nvGraphicFramePr>
          <p:cNvPr id="15" name="Chart 14"/>
          <p:cNvGraphicFramePr/>
          <p:nvPr/>
        </p:nvGraphicFramePr>
        <p:xfrm>
          <a:off x="2133600" y="1295400"/>
          <a:ext cx="61722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6172200" y="1981200"/>
            <a:ext cx="762000" cy="762000"/>
          </a:xfrm>
          <a:prstGeom prst="roundRect">
            <a:avLst/>
          </a:prstGeom>
          <a:noFill/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676400" y="5277535"/>
            <a:ext cx="7086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dirty="0" smtClean="0">
                <a:ea typeface="Calibri" pitchFamily="34" charset="0"/>
                <a:cs typeface="Arial" pitchFamily="34" charset="0"/>
              </a:rPr>
              <a:t>E</a:t>
            </a:r>
            <a:r>
              <a:rPr kumimoji="0" lang="es-ES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l crecimiento de las plántulas en longitud no implica decrecimiento del índice de multiplicación.</a:t>
            </a:r>
            <a:r>
              <a:rPr kumimoji="0" lang="es-ES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Te</a:t>
            </a:r>
            <a:r>
              <a:rPr kumimoji="0" lang="es-ES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ndencia ascendente entre estas dos variables. Ancho de las hojas de las plántulas formadas, no incide sobre el coeficiente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b="1" i="1" dirty="0" smtClean="0">
                <a:solidFill>
                  <a:srgbClr val="9900FF"/>
                </a:solidFill>
                <a:cs typeface="Arial" pitchFamily="34" charset="0"/>
              </a:rPr>
              <a:t>NO NECESITAD DE RETARDANTES DE CRECIMIENTO (PBZ O ANC)</a:t>
            </a:r>
            <a:endParaRPr kumimoji="0" lang="es-ES" b="1" i="1" u="none" strike="noStrike" cap="none" normalizeH="0" baseline="0" dirty="0" smtClean="0">
              <a:ln>
                <a:noFill/>
              </a:ln>
              <a:solidFill>
                <a:srgbClr val="9900FF"/>
              </a:solidFill>
              <a:effectLst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0" y="849868"/>
            <a:ext cx="54102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7030A0"/>
                </a:solidFill>
              </a:rPr>
              <a:t>Bermúdez</a:t>
            </a:r>
            <a:r>
              <a:rPr lang="en-US" b="1" dirty="0" smtClean="0">
                <a:solidFill>
                  <a:srgbClr val="7030A0"/>
                </a:solidFill>
              </a:rPr>
              <a:t>, </a:t>
            </a:r>
            <a:r>
              <a:rPr lang="en-US" b="1" i="1" dirty="0" smtClean="0">
                <a:solidFill>
                  <a:srgbClr val="7030A0"/>
                </a:solidFill>
              </a:rPr>
              <a:t>et. al.</a:t>
            </a:r>
            <a:r>
              <a:rPr lang="en-US" b="1" dirty="0" smtClean="0">
                <a:solidFill>
                  <a:srgbClr val="7030A0"/>
                </a:solidFill>
              </a:rPr>
              <a:t>, 2000 </a:t>
            </a:r>
            <a:r>
              <a:rPr lang="en-US" b="1" dirty="0" smtClean="0">
                <a:solidFill>
                  <a:srgbClr val="7030A0"/>
                </a:solidFill>
                <a:sym typeface="Wingdings" pitchFamily="2" charset="2"/>
              </a:rPr>
              <a:t> en </a:t>
            </a:r>
            <a:r>
              <a:rPr lang="en-US" b="1" dirty="0" err="1" smtClean="0">
                <a:solidFill>
                  <a:srgbClr val="7030A0"/>
                </a:solidFill>
                <a:sym typeface="Wingdings" pitchFamily="2" charset="2"/>
              </a:rPr>
              <a:t>s</a:t>
            </a:r>
            <a:r>
              <a:rPr lang="en-US" b="1" dirty="0" err="1" smtClean="0">
                <a:solidFill>
                  <a:srgbClr val="7030A0"/>
                </a:solidFill>
              </a:rPr>
              <a:t>ábila</a:t>
            </a:r>
            <a:r>
              <a:rPr lang="en-US" b="1" dirty="0" smtClean="0">
                <a:solidFill>
                  <a:srgbClr val="7030A0"/>
                </a:solidFill>
              </a:rPr>
              <a:t> &gt; long </a:t>
            </a:r>
            <a:r>
              <a:rPr lang="en-US" b="1" dirty="0" err="1" smtClean="0">
                <a:solidFill>
                  <a:srgbClr val="7030A0"/>
                </a:solidFill>
              </a:rPr>
              <a:t>hojas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  <a:sym typeface="Symbol"/>
              </a:rPr>
              <a:t> IM</a:t>
            </a:r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Graphic spid="15" grpId="0">
        <p:bldAsOne/>
      </p:bldGraphic>
      <p:bldP spid="16" grpId="0" animBg="1"/>
      <p:bldP spid="4097" grpId="0"/>
      <p:bldP spid="17" grpId="0" build="allAtOnce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28800" y="1371600"/>
            <a:ext cx="4038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" name="Group 8"/>
          <p:cNvGrpSpPr/>
          <p:nvPr/>
        </p:nvGrpSpPr>
        <p:grpSpPr>
          <a:xfrm>
            <a:off x="204490" y="381000"/>
            <a:ext cx="1243310" cy="6048672"/>
            <a:chOff x="160338" y="404664"/>
            <a:chExt cx="1243310" cy="6048672"/>
          </a:xfrm>
        </p:grpSpPr>
        <p:pic>
          <p:nvPicPr>
            <p:cNvPr id="8" name="Picture 7" descr="P108007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13017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 descr="P106045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8 Imagen" descr="i1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24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Rectangle 12"/>
          <p:cNvSpPr/>
          <p:nvPr/>
        </p:nvSpPr>
        <p:spPr>
          <a:xfrm>
            <a:off x="5867400" y="1600200"/>
            <a:ext cx="251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 smtClean="0"/>
              <a:t>Índices de multiplicación - fase de inducción [BAP] de 0 – 1.5 mgL</a:t>
            </a:r>
            <a:r>
              <a:rPr lang="es-ES" sz="1600" baseline="30000" dirty="0" smtClean="0"/>
              <a:t>-1</a:t>
            </a:r>
            <a:endParaRPr lang="en-US" sz="1600" dirty="0"/>
          </a:p>
        </p:txBody>
      </p:sp>
      <p:graphicFrame>
        <p:nvGraphicFramePr>
          <p:cNvPr id="14" name="Chart 13"/>
          <p:cNvGraphicFramePr/>
          <p:nvPr/>
        </p:nvGraphicFramePr>
        <p:xfrm>
          <a:off x="3657600" y="3048000"/>
          <a:ext cx="510540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667000" y="304800"/>
            <a:ext cx="4876800" cy="8925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rgbClr val="9900FF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600" dirty="0" smtClean="0">
                <a:solidFill>
                  <a:srgbClr val="9900FF"/>
                </a:solidFill>
              </a:rPr>
              <a:t>MULTIPLICACIÓN </a:t>
            </a:r>
          </a:p>
          <a:p>
            <a:pPr algn="ctr"/>
            <a:r>
              <a:rPr lang="es-ES" sz="2600" dirty="0" smtClean="0">
                <a:solidFill>
                  <a:srgbClr val="9900FF"/>
                </a:solidFill>
              </a:rPr>
              <a:t>Convencional vs SIT</a:t>
            </a:r>
            <a:endParaRPr lang="es-ES" sz="2600" dirty="0">
              <a:solidFill>
                <a:srgbClr val="99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0" y="586740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Coeficiente de proliferación teórico resultante de multiplicación convencional no supera al obtenido en el SIT (prueba de parámetros de control o prueba de medios.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1447800" y="3429000"/>
          <a:ext cx="2133600" cy="1981200"/>
        </p:xfrm>
        <a:graphic>
          <a:graphicData uri="http://schemas.openxmlformats.org/drawingml/2006/table">
            <a:tbl>
              <a:tblPr/>
              <a:tblGrid>
                <a:gridCol w="929697"/>
                <a:gridCol w="1203903"/>
              </a:tblGrid>
              <a:tr h="495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1" dirty="0" smtClean="0">
                          <a:latin typeface="Calibri"/>
                          <a:ea typeface="Calibri"/>
                          <a:cs typeface="Times New Roman"/>
                        </a:rPr>
                        <a:t>Método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b="1" dirty="0">
                          <a:latin typeface="Calibri"/>
                          <a:ea typeface="Calibri"/>
                          <a:cs typeface="Times New Roman"/>
                        </a:rPr>
                        <a:t>Índice de Multiplicación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>
                          <a:latin typeface="Calibri"/>
                          <a:ea typeface="Calibri"/>
                          <a:cs typeface="Times New Roman"/>
                        </a:rPr>
                        <a:t>Convencional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>
                          <a:latin typeface="Calibri"/>
                          <a:ea typeface="Calibri"/>
                          <a:cs typeface="Times New Roman"/>
                        </a:rPr>
                        <a:t>1.68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Calibri"/>
                          <a:ea typeface="Calibri"/>
                          <a:cs typeface="Times New Roman"/>
                        </a:rPr>
                        <a:t>SIT – parámetros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>
                          <a:latin typeface="Calibri"/>
                          <a:ea typeface="Calibri"/>
                          <a:cs typeface="Times New Roman"/>
                        </a:rPr>
                        <a:t>2.2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>
                          <a:latin typeface="Calibri"/>
                          <a:ea typeface="Calibri"/>
                          <a:cs typeface="Times New Roman"/>
                        </a:rPr>
                        <a:t>SIT – medios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100" dirty="0">
                          <a:latin typeface="Calibri"/>
                          <a:ea typeface="Calibri"/>
                          <a:cs typeface="Times New Roman"/>
                        </a:rPr>
                        <a:t>7.13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>
            <a:off x="2743200" y="4038600"/>
            <a:ext cx="4572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743200" y="4495800"/>
            <a:ext cx="4572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2743200" y="4953000"/>
            <a:ext cx="457200" cy="381000"/>
          </a:xfrm>
          <a:prstGeom prst="roundRect">
            <a:avLst/>
          </a:prstGeom>
          <a:noFill/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4419600" y="2514600"/>
            <a:ext cx="533400" cy="381000"/>
          </a:xfrm>
          <a:prstGeom prst="roundRect">
            <a:avLst/>
          </a:prstGeom>
          <a:noFill/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Graphic spid="14" grpId="0">
        <p:bldAsOne/>
      </p:bldGraphic>
      <p:bldP spid="15" grpId="0" animBg="1"/>
      <p:bldP spid="19" grpId="0"/>
      <p:bldP spid="25" grpId="0" animBg="1"/>
      <p:bldP spid="26" grpId="0" animBg="1"/>
      <p:bldP spid="27" grpId="0" animBg="1"/>
      <p:bldP spid="2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" name="Group 8"/>
          <p:cNvGrpSpPr/>
          <p:nvPr/>
        </p:nvGrpSpPr>
        <p:grpSpPr>
          <a:xfrm>
            <a:off x="204490" y="381000"/>
            <a:ext cx="1243310" cy="6048672"/>
            <a:chOff x="160338" y="404664"/>
            <a:chExt cx="1243310" cy="6048672"/>
          </a:xfrm>
        </p:grpSpPr>
        <p:pic>
          <p:nvPicPr>
            <p:cNvPr id="7" name="Picture 6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Box 11"/>
          <p:cNvSpPr txBox="1"/>
          <p:nvPr/>
        </p:nvSpPr>
        <p:spPr>
          <a:xfrm>
            <a:off x="2667000" y="312003"/>
            <a:ext cx="487680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rgbClr val="9900FF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9900FF"/>
                </a:solidFill>
              </a:rPr>
              <a:t>MULTIPLICACIÓN </a:t>
            </a:r>
          </a:p>
          <a:p>
            <a:pPr algn="ctr"/>
            <a:r>
              <a:rPr lang="es-ES" sz="2400" b="1" dirty="0" smtClean="0">
                <a:solidFill>
                  <a:srgbClr val="9900FF"/>
                </a:solidFill>
              </a:rPr>
              <a:t>Convencional vs SIT</a:t>
            </a:r>
            <a:endParaRPr lang="es-ES" sz="2400" b="1" dirty="0">
              <a:solidFill>
                <a:srgbClr val="99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3600" y="1219200"/>
            <a:ext cx="58674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Hosokawa</a:t>
            </a:r>
            <a:r>
              <a:rPr lang="es-ES" dirty="0" smtClean="0"/>
              <a:t>, </a:t>
            </a:r>
            <a:r>
              <a:rPr lang="es-ES" i="1" dirty="0" smtClean="0">
                <a:sym typeface="Wingdings" pitchFamily="2" charset="2"/>
              </a:rPr>
              <a:t>et. al.</a:t>
            </a:r>
            <a:r>
              <a:rPr lang="es-ES" dirty="0" smtClean="0">
                <a:sym typeface="Wingdings" pitchFamily="2" charset="2"/>
              </a:rPr>
              <a:t>, </a:t>
            </a:r>
            <a:r>
              <a:rPr lang="es-ES" dirty="0" smtClean="0"/>
              <a:t>1998 </a:t>
            </a:r>
            <a:r>
              <a:rPr lang="es-ES" dirty="0" smtClean="0">
                <a:sym typeface="Wingdings" pitchFamily="2" charset="2"/>
              </a:rPr>
              <a:t> ventaja a</a:t>
            </a:r>
            <a:r>
              <a:rPr lang="es-ES" dirty="0" smtClean="0"/>
              <a:t>l pretender multiplicar y comercializar a gran escala </a:t>
            </a:r>
            <a:endParaRPr lang="es-ES" dirty="0"/>
          </a:p>
        </p:txBody>
      </p:sp>
      <p:sp>
        <p:nvSpPr>
          <p:cNvPr id="14" name="TextBox 13"/>
          <p:cNvSpPr txBox="1"/>
          <p:nvPr/>
        </p:nvSpPr>
        <p:spPr>
          <a:xfrm>
            <a:off x="2133600" y="2667000"/>
            <a:ext cx="58674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Takayama</a:t>
            </a:r>
            <a:r>
              <a:rPr lang="es-ES" dirty="0" smtClean="0"/>
              <a:t>, </a:t>
            </a:r>
            <a:r>
              <a:rPr lang="es-ES" i="1" dirty="0" smtClean="0">
                <a:sym typeface="Wingdings" pitchFamily="2" charset="2"/>
              </a:rPr>
              <a:t>et. al.</a:t>
            </a:r>
            <a:r>
              <a:rPr lang="es-ES" dirty="0" smtClean="0">
                <a:sym typeface="Wingdings" pitchFamily="2" charset="2"/>
              </a:rPr>
              <a:t>, </a:t>
            </a:r>
            <a:r>
              <a:rPr lang="es-ES" dirty="0" smtClean="0"/>
              <a:t>1991 </a:t>
            </a:r>
            <a:r>
              <a:rPr lang="es-ES" dirty="0" smtClean="0">
                <a:sym typeface="Wingdings" pitchFamily="2" charset="2"/>
              </a:rPr>
              <a:t> </a:t>
            </a:r>
            <a:r>
              <a:rPr lang="es-ES" i="1" dirty="0" smtClean="0">
                <a:sym typeface="Wingdings" pitchFamily="2" charset="2"/>
              </a:rPr>
              <a:t>convencional:</a:t>
            </a:r>
            <a:r>
              <a:rPr lang="es-ES" dirty="0" smtClean="0">
                <a:sym typeface="Wingdings" pitchFamily="2" charset="2"/>
              </a:rPr>
              <a:t> mano de obra, tiempo y costo + agar. </a:t>
            </a:r>
            <a:r>
              <a:rPr lang="es-ES" i="1" dirty="0" smtClean="0">
                <a:sym typeface="Wingdings" pitchFamily="2" charset="2"/>
              </a:rPr>
              <a:t>SIT : </a:t>
            </a:r>
            <a:r>
              <a:rPr lang="es-ES" dirty="0" smtClean="0">
                <a:sym typeface="Symbol"/>
              </a:rPr>
              <a:t> tiempo, costo, - agar</a:t>
            </a:r>
            <a:endParaRPr lang="es-ES" dirty="0"/>
          </a:p>
        </p:txBody>
      </p:sp>
      <p:sp>
        <p:nvSpPr>
          <p:cNvPr id="15" name="TextBox 14"/>
          <p:cNvSpPr txBox="1"/>
          <p:nvPr/>
        </p:nvSpPr>
        <p:spPr>
          <a:xfrm>
            <a:off x="2133600" y="1944469"/>
            <a:ext cx="58674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ym typeface="Wingdings" pitchFamily="2" charset="2"/>
              </a:rPr>
              <a:t>Biorreactores Mayor absorción de nutrientes, por mayor disponibilidad en líquido</a:t>
            </a:r>
            <a:endParaRPr lang="es-ES" dirty="0"/>
          </a:p>
        </p:txBody>
      </p:sp>
      <p:sp>
        <p:nvSpPr>
          <p:cNvPr id="17" name="TextBox 16"/>
          <p:cNvSpPr txBox="1"/>
          <p:nvPr/>
        </p:nvSpPr>
        <p:spPr>
          <a:xfrm>
            <a:off x="2667000" y="3576935"/>
            <a:ext cx="48768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rgbClr val="9900FF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9900FF"/>
                </a:solidFill>
              </a:rPr>
              <a:t>CONSIDERACIONES</a:t>
            </a:r>
            <a:endParaRPr lang="es-ES" sz="2400" b="1" dirty="0">
              <a:solidFill>
                <a:srgbClr val="99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76400" y="4105870"/>
            <a:ext cx="685800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ym typeface="Wingdings" pitchFamily="2" charset="2"/>
              </a:rPr>
              <a:t> </a:t>
            </a:r>
            <a:r>
              <a:rPr lang="es-ES" dirty="0" err="1" smtClean="0">
                <a:sym typeface="Wingdings" pitchFamily="2" charset="2"/>
              </a:rPr>
              <a:t>Cruzat</a:t>
            </a:r>
            <a:r>
              <a:rPr lang="es-ES" dirty="0" smtClean="0">
                <a:sym typeface="Wingdings" pitchFamily="2" charset="2"/>
              </a:rPr>
              <a:t>, </a:t>
            </a:r>
            <a:r>
              <a:rPr lang="es-ES" i="1" dirty="0" smtClean="0">
                <a:sym typeface="Wingdings" pitchFamily="2" charset="2"/>
              </a:rPr>
              <a:t>et. al.</a:t>
            </a:r>
            <a:r>
              <a:rPr lang="es-ES" dirty="0" smtClean="0">
                <a:sym typeface="Wingdings" pitchFamily="2" charset="2"/>
              </a:rPr>
              <a:t>, 2009  </a:t>
            </a:r>
            <a:r>
              <a:rPr lang="es-ES" dirty="0" smtClean="0"/>
              <a:t>Costo de inversión inicial </a:t>
            </a:r>
            <a:r>
              <a:rPr lang="es-ES" dirty="0" smtClean="0">
                <a:sym typeface="Symbol"/>
              </a:rPr>
              <a:t>, x materiales y automatización del proceso. Para </a:t>
            </a:r>
            <a:r>
              <a:rPr lang="es-ES" dirty="0" err="1" smtClean="0">
                <a:sym typeface="Symbol"/>
              </a:rPr>
              <a:t>prod</a:t>
            </a:r>
            <a:r>
              <a:rPr lang="es-ES" dirty="0" smtClean="0">
                <a:sym typeface="Symbol"/>
              </a:rPr>
              <a:t> masiva recipientes &gt; volumen: considerar escalado</a:t>
            </a:r>
            <a:endParaRPr lang="es-ES" dirty="0"/>
          </a:p>
        </p:txBody>
      </p:sp>
      <p:sp>
        <p:nvSpPr>
          <p:cNvPr id="19" name="TextBox 18"/>
          <p:cNvSpPr txBox="1"/>
          <p:nvPr/>
        </p:nvSpPr>
        <p:spPr>
          <a:xfrm>
            <a:off x="1676400" y="5105400"/>
            <a:ext cx="6858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Dorán</a:t>
            </a:r>
            <a:r>
              <a:rPr lang="es-ES" dirty="0" smtClean="0"/>
              <a:t>, 1998 </a:t>
            </a:r>
            <a:r>
              <a:rPr lang="es-ES" dirty="0" smtClean="0">
                <a:sym typeface="Wingdings" pitchFamily="2" charset="2"/>
              </a:rPr>
              <a:t> conocidas condiciones  suponer escalado, considerar pérdidas de productividad: escala piloto  reajuste a escala</a:t>
            </a:r>
            <a:endParaRPr lang="es-ES" dirty="0"/>
          </a:p>
        </p:txBody>
      </p:sp>
      <p:sp>
        <p:nvSpPr>
          <p:cNvPr id="20" name="TextBox 19"/>
          <p:cNvSpPr txBox="1"/>
          <p:nvPr/>
        </p:nvSpPr>
        <p:spPr>
          <a:xfrm>
            <a:off x="1676400" y="5791200"/>
            <a:ext cx="68580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Dorán</a:t>
            </a:r>
            <a:r>
              <a:rPr lang="es-ES" dirty="0" smtClean="0"/>
              <a:t>, 1998 </a:t>
            </a:r>
            <a:r>
              <a:rPr lang="es-ES" dirty="0" smtClean="0">
                <a:sym typeface="Wingdings" pitchFamily="2" charset="2"/>
              </a:rPr>
              <a:t> biorreactores  MEZCLADO + Tiempo de inmersión (tratar mantener </a:t>
            </a:r>
            <a:r>
              <a:rPr lang="es-ES" dirty="0" err="1" smtClean="0">
                <a:sym typeface="Wingdings" pitchFamily="2" charset="2"/>
              </a:rPr>
              <a:t>cnte</a:t>
            </a:r>
            <a:r>
              <a:rPr lang="es-ES" dirty="0" smtClean="0">
                <a:sym typeface="Wingdings" pitchFamily="2" charset="2"/>
              </a:rPr>
              <a:t>). Por ende &gt; necesidad de potencia compresor para circular el fluido  costo</a:t>
            </a:r>
            <a:endParaRPr lang="es-ES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 animBg="1"/>
      <p:bldP spid="13" grpId="0" build="allAtOnce" animBg="1"/>
      <p:bldP spid="14" grpId="0" build="allAtOnce" animBg="1"/>
      <p:bldP spid="15" grpId="0" build="allAtOnce" animBg="1"/>
      <p:bldP spid="17" grpId="0" build="allAtOnce" animBg="1"/>
      <p:bldP spid="18" grpId="0" build="allAtOnce" animBg="1"/>
      <p:bldP spid="19" grpId="0" build="allAtOnce" animBg="1"/>
      <p:bldP spid="20" grpId="0" build="allAtOnce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Program Files (x86)\Microsoft Office\MEDIA\CAGCAT10\j0283209.gif"/>
          <p:cNvPicPr>
            <a:picLocks noChangeAspect="1" noChangeArrowheads="1" noCrop="1"/>
          </p:cNvPicPr>
          <p:nvPr/>
        </p:nvPicPr>
        <p:blipFill>
          <a:blip r:embed="rId2" cstate="email">
            <a:lum bright="70000" contrast="-70000"/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cxnSp>
        <p:nvCxnSpPr>
          <p:cNvPr id="5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8" name="Picture 7" descr="P108007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13017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 descr="P106045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8 Imagen" descr="i1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24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2062918" y="385362"/>
            <a:ext cx="5557082" cy="1786738"/>
            <a:chOff x="2062918" y="385362"/>
            <a:chExt cx="5557082" cy="1786738"/>
          </a:xfrm>
        </p:grpSpPr>
        <p:pic>
          <p:nvPicPr>
            <p:cNvPr id="3073" name="Picture 1" descr="C:\Program Files (x86)\Microsoft Office\MEDIA\CAGCAT10\j0222015.wmf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 rot="20510279">
              <a:off x="2062918" y="385362"/>
              <a:ext cx="1780337" cy="1786738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3581400" y="457200"/>
              <a:ext cx="4038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 smtClean="0">
                  <a:solidFill>
                    <a:srgbClr val="FFC000"/>
                  </a:solidFill>
                  <a:latin typeface="Forte" pitchFamily="66" charset="0"/>
                </a:rPr>
                <a:t>COSTOS</a:t>
              </a:r>
              <a:endParaRPr lang="en-US" sz="8000" dirty="0">
                <a:solidFill>
                  <a:srgbClr val="FFC000"/>
                </a:solidFill>
                <a:latin typeface="Forte" pitchFamily="66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676400" y="58674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CONVENCIONAL: </a:t>
            </a:r>
            <a:r>
              <a:rPr lang="es-ES" dirty="0" smtClean="0"/>
              <a:t>agente gelificante y alto coste por mano de obra</a:t>
            </a:r>
          </a:p>
          <a:p>
            <a:pPr algn="ctr"/>
            <a:r>
              <a:rPr lang="es-ES" b="1" dirty="0" smtClean="0"/>
              <a:t>SIT:</a:t>
            </a:r>
            <a:r>
              <a:rPr lang="es-ES" dirty="0" smtClean="0"/>
              <a:t> medios líquidos, se establece la utilización de recipientes de mayores volúmenes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676400" y="2057400"/>
            <a:ext cx="6858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ounded Rectangle 17"/>
          <p:cNvSpPr/>
          <p:nvPr/>
        </p:nvSpPr>
        <p:spPr>
          <a:xfrm>
            <a:off x="5867400" y="5029200"/>
            <a:ext cx="1600200" cy="685800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867400" y="3429000"/>
            <a:ext cx="1600200" cy="685800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8 Conector recto"/>
          <p:cNvCxnSpPr/>
          <p:nvPr/>
        </p:nvCxnSpPr>
        <p:spPr>
          <a:xfrm flipV="1">
            <a:off x="381000" y="188913"/>
            <a:ext cx="8512175" cy="396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24000" y="381000"/>
            <a:ext cx="632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i="1" dirty="0" smtClean="0">
                <a:solidFill>
                  <a:srgbClr val="9900FF"/>
                </a:solidFill>
                <a:latin typeface="Arial Rounded MT Bold" pitchFamily="34" charset="0"/>
              </a:rPr>
              <a:t>E. foetidum</a:t>
            </a:r>
            <a:r>
              <a:rPr lang="es-ES" sz="3000" dirty="0" smtClean="0">
                <a:solidFill>
                  <a:srgbClr val="9900FF"/>
                </a:solidFill>
                <a:latin typeface="Arial Rounded MT Bold" pitchFamily="34" charset="0"/>
              </a:rPr>
              <a:t> Aclimatado</a:t>
            </a:r>
            <a:endParaRPr lang="es-ES" sz="3000" dirty="0">
              <a:solidFill>
                <a:srgbClr val="9900FF"/>
              </a:solidFill>
              <a:latin typeface="Arial Rounded MT Bol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05000" y="914400"/>
            <a:ext cx="5638800" cy="3421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3429000" y="4267200"/>
            <a:ext cx="5076825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6" name="18 Conector recto"/>
          <p:cNvCxnSpPr/>
          <p:nvPr/>
        </p:nvCxnSpPr>
        <p:spPr>
          <a:xfrm flipH="1">
            <a:off x="3048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email"/>
          <a:stretch>
            <a:fillRect/>
          </a:stretch>
        </p:blipFill>
        <p:spPr bwMode="auto">
          <a:xfrm>
            <a:off x="762000" y="4224694"/>
            <a:ext cx="1981200" cy="2480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8 Conector recto"/>
          <p:cNvCxnSpPr/>
          <p:nvPr/>
        </p:nvCxnSpPr>
        <p:spPr>
          <a:xfrm flipV="1">
            <a:off x="381000" y="188913"/>
            <a:ext cx="8512175" cy="396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24000" y="381000"/>
            <a:ext cx="632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i="1" dirty="0" smtClean="0">
                <a:solidFill>
                  <a:srgbClr val="9900FF"/>
                </a:solidFill>
                <a:latin typeface="Arial Rounded MT Bold" pitchFamily="34" charset="0"/>
              </a:rPr>
              <a:t>E. foetidum</a:t>
            </a:r>
            <a:r>
              <a:rPr lang="es-ES" sz="3000" dirty="0" smtClean="0">
                <a:solidFill>
                  <a:srgbClr val="9900FF"/>
                </a:solidFill>
                <a:latin typeface="Arial Rounded MT Bold" pitchFamily="34" charset="0"/>
              </a:rPr>
              <a:t> Aclimatado</a:t>
            </a:r>
            <a:endParaRPr lang="es-ES" sz="3000" dirty="0">
              <a:solidFill>
                <a:srgbClr val="9900FF"/>
              </a:solidFill>
              <a:latin typeface="Arial Rounded MT Bold" pitchFamily="34" charset="0"/>
            </a:endParaRPr>
          </a:p>
        </p:txBody>
      </p:sp>
      <p:cxnSp>
        <p:nvCxnSpPr>
          <p:cNvPr id="7" name="18 Conector recto"/>
          <p:cNvCxnSpPr/>
          <p:nvPr/>
        </p:nvCxnSpPr>
        <p:spPr>
          <a:xfrm flipH="1">
            <a:off x="3048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5692" y="1143000"/>
            <a:ext cx="7874908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23" name="Picture 22" descr="P1080075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4" name="Picture 23" descr="P1130178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" name="Picture 24" descr="P1060452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8 Imagen" descr="i1.jpg"/>
            <p:cNvPicPr>
              <a:picLocks noChangeAspect="1"/>
            </p:cNvPicPr>
            <p:nvPr/>
          </p:nvPicPr>
          <p:blipFill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" name="Picture 24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4" name="18 Conector recto"/>
          <p:cNvCxnSpPr/>
          <p:nvPr/>
        </p:nvCxnSpPr>
        <p:spPr>
          <a:xfrm>
            <a:off x="228600" y="76200"/>
            <a:ext cx="8763000" cy="1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963025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18 Conector recto"/>
          <p:cNvCxnSpPr/>
          <p:nvPr/>
        </p:nvCxnSpPr>
        <p:spPr>
          <a:xfrm flipH="1">
            <a:off x="1524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81600" y="39469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  <a:endParaRPr lang="es-ES" sz="3600" b="1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63442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08000" algn="just"/>
            <a:r>
              <a:rPr lang="es-ES" sz="1600" dirty="0" smtClean="0"/>
              <a:t>En la fase de establecimiento los tratamientos con mejores resultados son: 0.4% de NaClO y 6 min para hojas, 0.8% de NaClO – 8 y 10 min para segmentos nodales y yemas.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1219200"/>
            <a:ext cx="868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65138" algn="just"/>
            <a:r>
              <a:rPr lang="es-ES" sz="1600" dirty="0" smtClean="0"/>
              <a:t>El uso del antioxidante PVP y ácido ascórbico reduce los compuestos fenólicos en el medio.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162502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08000" algn="just"/>
            <a:r>
              <a:rPr lang="es-ES" sz="1600" dirty="0" smtClean="0"/>
              <a:t>La formación de brotes a partir de yemas presenta mayores porcentajes que segmentos nodales al emplear la combinación de 1.5 mgL</a:t>
            </a:r>
            <a:r>
              <a:rPr lang="es-ES" sz="1600" baseline="30000" dirty="0" smtClean="0"/>
              <a:t>-1 </a:t>
            </a:r>
            <a:r>
              <a:rPr lang="es-ES" sz="1600" dirty="0" smtClean="0"/>
              <a:t>BAP - 0.1 mgL</a:t>
            </a:r>
            <a:r>
              <a:rPr lang="es-ES" sz="1600" baseline="30000" dirty="0" smtClean="0"/>
              <a:t>-1</a:t>
            </a:r>
            <a:r>
              <a:rPr lang="es-ES" sz="1600" dirty="0" smtClean="0"/>
              <a:t> ANA.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223462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08000" algn="just"/>
            <a:r>
              <a:rPr lang="es-ES" sz="1600" dirty="0" smtClean="0"/>
              <a:t>En el subcultivo C existe mayor absorción de reguladores de crecimiento, traducida en mayor porcentaje de formación de plántulas (67.9%).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284422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08000" algn="just"/>
            <a:r>
              <a:rPr lang="es-ES" sz="1600" dirty="0" smtClean="0"/>
              <a:t>Mayor formación de plántulas se encuentra al ensayar parámetros: 4 h de frecuencia, 2 min de inmersión y 3 explantes por SIT.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" y="3471446"/>
            <a:ext cx="868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08000" algn="just"/>
            <a:r>
              <a:rPr lang="es-ES" sz="1600" dirty="0" smtClean="0"/>
              <a:t>La di es determinante al emplear el SIT. Mejores resultados al emplear 3 explantes por SIT.</a:t>
            </a:r>
            <a:endParaRPr lang="en-US" sz="16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304800" y="3810000"/>
            <a:ext cx="868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08000" algn="just"/>
            <a:r>
              <a:rPr lang="es-ES" sz="1600" dirty="0" smtClean="0"/>
              <a:t>En el SIT se obtuvieron plántulas de 6.15 – 8.2 cm de largo; y hojas de 1 a 1.5 cm de ancho.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800" y="41910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08000" algn="just"/>
            <a:r>
              <a:rPr lang="es-ES" sz="1600" dirty="0" smtClean="0"/>
              <a:t>Al emplear 1.5 mgL-1 de BAP se obtuvo un índice de proliferación de 2.2; se necesitó ensayar nuevos medios de cultivo que optimice la propagación masiva.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800" y="4749225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08000" algn="just"/>
            <a:r>
              <a:rPr lang="es-ES" sz="1600" dirty="0" smtClean="0"/>
              <a:t>Una mayor concentración de citoquinina (2.5 mgL</a:t>
            </a:r>
            <a:r>
              <a:rPr lang="es-ES" sz="1600" baseline="30000" dirty="0" smtClean="0"/>
              <a:t>-1</a:t>
            </a:r>
            <a:r>
              <a:rPr lang="es-ES" sz="1600" dirty="0" smtClean="0"/>
              <a:t> BAP) y brasinolida (5 mgL</a:t>
            </a:r>
            <a:r>
              <a:rPr lang="es-ES" sz="1600" baseline="30000" dirty="0" smtClean="0"/>
              <a:t>-1</a:t>
            </a:r>
            <a:r>
              <a:rPr lang="es-ES" sz="1600" dirty="0" smtClean="0"/>
              <a:t>) permite una mayor formación de plántulas, y asciende el coeficiente de multiplicación a 7.13.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4800" y="5358825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08000" algn="just"/>
            <a:r>
              <a:rPr lang="es-ES" sz="1600" dirty="0" smtClean="0"/>
              <a:t>Se observó una mayor vigorosidad y resistencia al trasplante a condiciones de invernadero de las plántulas propagadas en el SIT.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4800" y="6027003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08000" algn="just"/>
            <a:r>
              <a:rPr lang="es-ES" sz="1600" dirty="0" smtClean="0"/>
              <a:t>El costo de producción por planta es menor al multiplicar plantas mediante SIT. Este resulta más eficiente ya que permite prescindir del agar y se obtienen mayor número de propágulos en períodos cortos de tiempo, con menores inversiones.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0" grpId="0" build="allAtOnce"/>
      <p:bldP spid="11" grpId="0" build="allAtOnce"/>
      <p:bldP spid="12" grpId="0" build="allAtOnce"/>
      <p:bldP spid="13" grpId="0" build="allAtOnce"/>
      <p:bldP spid="14" grpId="0" build="allAtOnce"/>
      <p:bldP spid="15" grpId="0" build="allAtOnce"/>
      <p:bldP spid="18" grpId="0" build="allAtOnce"/>
      <p:bldP spid="19" grpId="0" build="allAtOnce"/>
      <p:bldP spid="20" grpId="0" build="allAtOnce"/>
      <p:bldP spid="21" grpId="0" build="allAtOnce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23" name="Picture 22" descr="P1080075"/>
            <p:cNvPicPr>
              <a:picLocks noChangeAspect="1" noChangeArrowheads="1"/>
            </p:cNvPicPr>
            <p:nvPr/>
          </p:nvPicPr>
          <p:blipFill>
            <a:blip r:embed="rId2" cstate="email">
              <a:lum bright="70000" contrast="-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4" name="Picture 23" descr="P1130178"/>
            <p:cNvPicPr>
              <a:picLocks noChangeAspect="1" noChangeArrowheads="1"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" name="Picture 24" descr="P1060452"/>
            <p:cNvPicPr>
              <a:picLocks noChangeAspect="1" noChangeArrowheads="1"/>
            </p:cNvPicPr>
            <p:nvPr/>
          </p:nvPicPr>
          <p:blipFill>
            <a:blip r:embed="rId4" cstate="email">
              <a:lum bright="70000" contrast="-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8 Imagen" descr="i1.jpg"/>
            <p:cNvPicPr>
              <a:picLocks noChangeAspect="1"/>
            </p:cNvPicPr>
            <p:nvPr/>
          </p:nvPicPr>
          <p:blipFill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" name="Picture 24"/>
            <p:cNvPicPr>
              <a:picLocks noChangeAspect="1" noChangeArrowheads="1"/>
            </p:cNvPicPr>
            <p:nvPr/>
          </p:nvPicPr>
          <p:blipFill>
            <a:blip r:embed="rId6" cstate="email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4" name="18 Conector recto"/>
          <p:cNvCxnSpPr/>
          <p:nvPr/>
        </p:nvCxnSpPr>
        <p:spPr>
          <a:xfrm>
            <a:off x="228600" y="76200"/>
            <a:ext cx="8763000" cy="1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963025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18 Conector recto"/>
          <p:cNvCxnSpPr/>
          <p:nvPr/>
        </p:nvCxnSpPr>
        <p:spPr>
          <a:xfrm flipH="1">
            <a:off x="1524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2000" y="115669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RECOMENDACIONES</a:t>
            </a:r>
            <a:endParaRPr lang="es-ES" sz="3600" b="1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1000" y="801469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Importante contar con plantas de invernadero para facilitar la etapa de establecimiento en la introducción de material </a:t>
            </a:r>
            <a:r>
              <a:rPr lang="es-ES" i="1" dirty="0" smtClean="0"/>
              <a:t>in vitro</a:t>
            </a:r>
            <a:r>
              <a:rPr lang="es-ES" dirty="0" smtClean="0"/>
              <a:t>.</a:t>
            </a:r>
            <a:endParaRPr lang="en-US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381000" y="1487269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El protocolo de desinfección de </a:t>
            </a:r>
            <a:r>
              <a:rPr lang="es-ES" i="1" dirty="0" smtClean="0"/>
              <a:t>Eryngium foetidum</a:t>
            </a:r>
            <a:r>
              <a:rPr lang="es-ES" dirty="0" smtClean="0"/>
              <a:t> debe incluir bajas [NaClO] para evitar el necrosamiento del explante y eventual morfogénesis de la planta.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1000" y="2173069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Se recomienda realizar lavados en PVP previo la inoculación de explantes a ms del uso de antioxidantes en el medio de cultivo para evitar exudación de fenoles.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1000" y="2858869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Para la regeneración de plántulas vía organogénica se recomienda la aplicación de una concentración mayor de citoquinina (BAP) frente a las auxinas (AIA y ANA).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1000" y="357247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El tiempo de inmersión y densidad del inóculo son parámetros determinantes en la proliferación de plántulas e incremento del IM en el SIT en la presente investigación. Se recomienda tomar en cuenta también la frecuencia de inmersión.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1000" y="5228273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Se recomienda evaluar volúmenes de medio de cultivo, producción de biomasa acumulada o el empleo de un suministro de CO</a:t>
            </a:r>
            <a:r>
              <a:rPr lang="es-ES" baseline="-25000" dirty="0" smtClean="0"/>
              <a:t>2</a:t>
            </a:r>
            <a:r>
              <a:rPr lang="es-ES" dirty="0" smtClean="0"/>
              <a:t> en lugar de oxígeno para suprimir la adición de azúcar al medio de cultivo; en la producción de plántulas de interés comercial. </a:t>
            </a:r>
            <a:endParaRPr lang="en-US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381000" y="6135469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En el SIT se debe considerar parámetros de escalado como costos referentes a potencia de compresores y las pérdidas o ganancias al reajustar el proceso a la nueva escala.</a:t>
            </a:r>
            <a:endParaRPr lang="en-US" dirty="0" smtClean="0"/>
          </a:p>
        </p:txBody>
      </p:sp>
      <p:sp>
        <p:nvSpPr>
          <p:cNvPr id="35" name="TextBox 34"/>
          <p:cNvSpPr txBox="1"/>
          <p:nvPr/>
        </p:nvSpPr>
        <p:spPr>
          <a:xfrm>
            <a:off x="381000" y="45720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Se deben tomaren cuenta parámetros tiempos de inmersión para evitar problemas como </a:t>
            </a:r>
            <a:r>
              <a:rPr lang="es-ES" dirty="0" err="1" smtClean="0"/>
              <a:t>hiperhidricidad</a:t>
            </a:r>
            <a:r>
              <a:rPr lang="es-ES" dirty="0" smtClean="0"/>
              <a:t> y </a:t>
            </a:r>
            <a:r>
              <a:rPr lang="es-ES" dirty="0" err="1" smtClean="0"/>
              <a:t>variacion</a:t>
            </a:r>
            <a:r>
              <a:rPr lang="es-ES" dirty="0" smtClean="0"/>
              <a:t> </a:t>
            </a:r>
            <a:r>
              <a:rPr lang="es-ES" dirty="0" err="1" smtClean="0"/>
              <a:t>somaclonal</a:t>
            </a:r>
            <a:r>
              <a:rPr lang="es-ES" dirty="0" smtClean="0"/>
              <a:t> en la producción masiva de plantas.</a:t>
            </a:r>
            <a:endParaRPr lang="en-US" dirty="0" smtClean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28" grpId="0" build="allAtOnce"/>
      <p:bldP spid="29" grpId="0" build="allAtOnce"/>
      <p:bldP spid="30" grpId="0" build="allAtOnce"/>
      <p:bldP spid="31" grpId="0" build="allAtOnce"/>
      <p:bldP spid="32" grpId="0" build="allAtOnce"/>
      <p:bldP spid="33" grpId="0" build="allAtOnce"/>
      <p:bldP spid="34" grpId="0" build="allAtOnce"/>
      <p:bldP spid="35" grpId="0" build="allAtOnce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" name="Group 8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7" name="Picture 6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676400" y="685800"/>
            <a:ext cx="691966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14600" y="838200"/>
            <a:ext cx="502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GRACIAS</a:t>
            </a:r>
            <a:endParaRPr lang="en-US" sz="10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7" name="Picture 6" descr="P108007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P113017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06045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8 Imagen" descr="i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24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4 Rectángulo"/>
          <p:cNvSpPr>
            <a:spLocks noChangeArrowheads="1"/>
          </p:cNvSpPr>
          <p:nvPr/>
        </p:nvSpPr>
        <p:spPr bwMode="auto">
          <a:xfrm>
            <a:off x="3200400" y="533400"/>
            <a:ext cx="3886200" cy="430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200" b="1" dirty="0" smtClean="0">
                <a:solidFill>
                  <a:schemeClr val="accent2">
                    <a:lumMod val="75000"/>
                  </a:schemeClr>
                </a:solidFill>
              </a:rPr>
              <a:t>Sistema de Inmersión Temporal</a:t>
            </a:r>
            <a:endParaRPr lang="es-AR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24 Rectángulo"/>
          <p:cNvSpPr>
            <a:spLocks noChangeArrowheads="1"/>
          </p:cNvSpPr>
          <p:nvPr/>
        </p:nvSpPr>
        <p:spPr bwMode="auto">
          <a:xfrm>
            <a:off x="2286000" y="1600200"/>
            <a:ext cx="1752600" cy="646331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sistema </a:t>
            </a:r>
            <a:r>
              <a:rPr lang="es-ES" dirty="0" err="1" smtClean="0"/>
              <a:t>semi</a:t>
            </a:r>
            <a:r>
              <a:rPr lang="es-ES" dirty="0" smtClean="0"/>
              <a:t>-automatizado</a:t>
            </a:r>
            <a:endParaRPr lang="es-AR" dirty="0"/>
          </a:p>
        </p:txBody>
      </p:sp>
      <p:sp>
        <p:nvSpPr>
          <p:cNvPr id="15" name="24 Rectángulo"/>
          <p:cNvSpPr>
            <a:spLocks noChangeArrowheads="1"/>
          </p:cNvSpPr>
          <p:nvPr/>
        </p:nvSpPr>
        <p:spPr bwMode="auto">
          <a:xfrm>
            <a:off x="6096000" y="1600200"/>
            <a:ext cx="2590800" cy="646331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conocido como biorreactor: </a:t>
            </a:r>
            <a:r>
              <a:rPr lang="es-ES" dirty="0" err="1" smtClean="0"/>
              <a:t>bioprocesos</a:t>
            </a:r>
            <a:r>
              <a:rPr lang="es-ES" dirty="0" smtClean="0"/>
              <a:t> </a:t>
            </a:r>
            <a:endParaRPr lang="es-AR" dirty="0"/>
          </a:p>
        </p:txBody>
      </p:sp>
      <p:sp>
        <p:nvSpPr>
          <p:cNvPr id="16" name="24 Rectángulo"/>
          <p:cNvSpPr>
            <a:spLocks noChangeArrowheads="1"/>
          </p:cNvSpPr>
          <p:nvPr/>
        </p:nvSpPr>
        <p:spPr bwMode="auto">
          <a:xfrm>
            <a:off x="5105400" y="2667000"/>
            <a:ext cx="2514600" cy="430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200" b="1" dirty="0" smtClean="0">
                <a:solidFill>
                  <a:schemeClr val="tx2">
                    <a:lumMod val="75000"/>
                  </a:schemeClr>
                </a:solidFill>
              </a:rPr>
              <a:t>numerosas ventajas</a:t>
            </a:r>
            <a:endParaRPr lang="es-AR" sz="2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8" name="Curved Connector 17"/>
          <p:cNvCxnSpPr/>
          <p:nvPr/>
        </p:nvCxnSpPr>
        <p:spPr>
          <a:xfrm rot="10800000" flipV="1">
            <a:off x="4114800" y="1143000"/>
            <a:ext cx="914400" cy="685800"/>
          </a:xfrm>
          <a:prstGeom prst="curvedConnector3">
            <a:avLst>
              <a:gd name="adj1" fmla="val 50000"/>
            </a:avLst>
          </a:prstGeom>
          <a:ln w="28575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>
            <a:off x="5029200" y="1143000"/>
            <a:ext cx="914400" cy="685800"/>
          </a:xfrm>
          <a:prstGeom prst="curvedConnector3">
            <a:avLst>
              <a:gd name="adj1" fmla="val 50000"/>
            </a:avLst>
          </a:prstGeom>
          <a:ln w="28575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638800" y="3200400"/>
            <a:ext cx="175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(Escalona, 2005)</a:t>
            </a:r>
            <a:endParaRPr lang="en-US" dirty="0"/>
          </a:p>
        </p:txBody>
      </p:sp>
      <p:sp>
        <p:nvSpPr>
          <p:cNvPr id="26" name="20 Rectángulo"/>
          <p:cNvSpPr>
            <a:spLocks noChangeArrowheads="1"/>
          </p:cNvSpPr>
          <p:nvPr/>
        </p:nvSpPr>
        <p:spPr bwMode="auto">
          <a:xfrm>
            <a:off x="1752600" y="6096000"/>
            <a:ext cx="2065337" cy="369332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dirty="0" smtClean="0"/>
              <a:t>fácil automatización</a:t>
            </a:r>
            <a:endParaRPr lang="es-AR" dirty="0"/>
          </a:p>
        </p:txBody>
      </p:sp>
      <p:sp>
        <p:nvSpPr>
          <p:cNvPr id="27" name="20 Rectángulo"/>
          <p:cNvSpPr>
            <a:spLocks noChangeArrowheads="1"/>
          </p:cNvSpPr>
          <p:nvPr/>
        </p:nvSpPr>
        <p:spPr bwMode="auto">
          <a:xfrm>
            <a:off x="4495800" y="6096000"/>
            <a:ext cx="2065337" cy="369332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dirty="0" smtClean="0"/>
              <a:t>reducción de costos</a:t>
            </a:r>
            <a:endParaRPr lang="es-AR" dirty="0"/>
          </a:p>
        </p:txBody>
      </p:sp>
      <p:sp>
        <p:nvSpPr>
          <p:cNvPr id="29" name="20 Rectángulo"/>
          <p:cNvSpPr>
            <a:spLocks noChangeArrowheads="1"/>
          </p:cNvSpPr>
          <p:nvPr/>
        </p:nvSpPr>
        <p:spPr bwMode="auto">
          <a:xfrm>
            <a:off x="3124200" y="4953000"/>
            <a:ext cx="1905000" cy="923330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incremento en los coeficientes de proliferación</a:t>
            </a:r>
            <a:endParaRPr lang="en-US" dirty="0"/>
          </a:p>
        </p:txBody>
      </p:sp>
      <p:sp>
        <p:nvSpPr>
          <p:cNvPr id="30" name="20 Rectángulo"/>
          <p:cNvSpPr>
            <a:spLocks noChangeArrowheads="1"/>
          </p:cNvSpPr>
          <p:nvPr/>
        </p:nvSpPr>
        <p:spPr bwMode="auto">
          <a:xfrm>
            <a:off x="1981200" y="3962400"/>
            <a:ext cx="1905000" cy="646331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mayor absorción de los nutrientes</a:t>
            </a:r>
            <a:endParaRPr lang="en-US" dirty="0"/>
          </a:p>
        </p:txBody>
      </p:sp>
      <p:sp>
        <p:nvSpPr>
          <p:cNvPr id="31" name="20 Rectángulo"/>
          <p:cNvSpPr>
            <a:spLocks noChangeArrowheads="1"/>
          </p:cNvSpPr>
          <p:nvPr/>
        </p:nvSpPr>
        <p:spPr bwMode="auto">
          <a:xfrm>
            <a:off x="4267200" y="3962400"/>
            <a:ext cx="1905000" cy="646331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dirty="0" smtClean="0"/>
              <a:t>Difusión de sustancias tóxicas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781800" y="3846848"/>
            <a:ext cx="1828800" cy="2773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4" name="Curved Connector 33"/>
          <p:cNvCxnSpPr/>
          <p:nvPr/>
        </p:nvCxnSpPr>
        <p:spPr>
          <a:xfrm rot="5400000">
            <a:off x="4191000" y="2819400"/>
            <a:ext cx="762000" cy="762000"/>
          </a:xfrm>
          <a:prstGeom prst="curvedConnector3">
            <a:avLst>
              <a:gd name="adj1" fmla="val 50000"/>
            </a:avLst>
          </a:prstGeom>
          <a:ln w="28575">
            <a:headEnd type="arrow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25" grpId="0"/>
      <p:bldP spid="26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email"/>
          <a:srcRect l="10687" t="2068" r="23155" b="1128"/>
          <a:stretch>
            <a:fillRect/>
          </a:stretch>
        </p:blipFill>
        <p:spPr bwMode="auto">
          <a:xfrm>
            <a:off x="5410200" y="1981200"/>
            <a:ext cx="3041342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18 Conector recto"/>
          <p:cNvCxnSpPr/>
          <p:nvPr/>
        </p:nvCxnSpPr>
        <p:spPr>
          <a:xfrm>
            <a:off x="1476375" y="188913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18 Conector recto"/>
          <p:cNvCxnSpPr/>
          <p:nvPr/>
        </p:nvCxnSpPr>
        <p:spPr>
          <a:xfrm flipH="1">
            <a:off x="8839200" y="3810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304800" y="381000"/>
            <a:ext cx="1243310" cy="6048672"/>
            <a:chOff x="160338" y="404664"/>
            <a:chExt cx="1243310" cy="6048672"/>
          </a:xfrm>
        </p:grpSpPr>
        <p:pic>
          <p:nvPicPr>
            <p:cNvPr id="9" name="Picture 8" descr="P108007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 descr="P113017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 descr="P106045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8 Imagen" descr="i1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24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4 CuadroTexto"/>
          <p:cNvSpPr txBox="1">
            <a:spLocks noChangeArrowheads="1"/>
          </p:cNvSpPr>
          <p:nvPr/>
        </p:nvSpPr>
        <p:spPr bwMode="auto">
          <a:xfrm>
            <a:off x="2743200" y="345757"/>
            <a:ext cx="55626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EC" sz="34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Operatividad SIT</a:t>
            </a:r>
            <a:endParaRPr lang="es-EC" sz="3400" i="1" dirty="0" smtClean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52600" y="4861917"/>
            <a:ext cx="33528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200" b="1" dirty="0" smtClean="0">
                <a:solidFill>
                  <a:srgbClr val="FF6600"/>
                </a:solidFill>
              </a:rPr>
              <a:t>Principio de Pascal </a:t>
            </a:r>
          </a:p>
          <a:p>
            <a:pPr algn="ctr"/>
            <a:r>
              <a:rPr lang="es-ES" dirty="0" smtClean="0"/>
              <a:t>Consiste en introducir aire mediante un compresor a través de los tubos conectados a cada uno de los recipientes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209800" y="1066801"/>
            <a:ext cx="2362199" cy="1186894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209799" y="2286000"/>
            <a:ext cx="2362199" cy="1199626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209799" y="3505200"/>
            <a:ext cx="2362199" cy="118872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grpSp>
        <p:nvGrpSpPr>
          <p:cNvPr id="35" name="Group 34"/>
          <p:cNvGrpSpPr/>
          <p:nvPr/>
        </p:nvGrpSpPr>
        <p:grpSpPr>
          <a:xfrm>
            <a:off x="2751634" y="2743200"/>
            <a:ext cx="1134566" cy="647591"/>
            <a:chOff x="2751634" y="2743200"/>
            <a:chExt cx="1134566" cy="647591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3048000" y="2743200"/>
              <a:ext cx="0" cy="53340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048000" y="2743200"/>
              <a:ext cx="838200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3886200" y="2743200"/>
              <a:ext cx="0" cy="53340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reeform 33"/>
            <p:cNvSpPr/>
            <p:nvPr/>
          </p:nvSpPr>
          <p:spPr>
            <a:xfrm>
              <a:off x="2751634" y="3236181"/>
              <a:ext cx="407563" cy="154610"/>
            </a:xfrm>
            <a:custGeom>
              <a:avLst/>
              <a:gdLst>
                <a:gd name="connsiteX0" fmla="*/ 357326 w 407563"/>
                <a:gd name="connsiteY0" fmla="*/ 39756 h 154610"/>
                <a:gd name="connsiteX1" fmla="*/ 349375 w 407563"/>
                <a:gd name="connsiteY1" fmla="*/ 87464 h 154610"/>
                <a:gd name="connsiteX2" fmla="*/ 325521 w 407563"/>
                <a:gd name="connsiteY2" fmla="*/ 103367 h 154610"/>
                <a:gd name="connsiteX3" fmla="*/ 277813 w 407563"/>
                <a:gd name="connsiteY3" fmla="*/ 135172 h 154610"/>
                <a:gd name="connsiteX4" fmla="*/ 110836 w 407563"/>
                <a:gd name="connsiteY4" fmla="*/ 111318 h 154610"/>
                <a:gd name="connsiteX5" fmla="*/ 86982 w 407563"/>
                <a:gd name="connsiteY5" fmla="*/ 87464 h 154610"/>
                <a:gd name="connsiteX6" fmla="*/ 94933 w 407563"/>
                <a:gd name="connsiteY6" fmla="*/ 47708 h 154610"/>
                <a:gd name="connsiteX7" fmla="*/ 206251 w 407563"/>
                <a:gd name="connsiteY7" fmla="*/ 71562 h 154610"/>
                <a:gd name="connsiteX8" fmla="*/ 230105 w 407563"/>
                <a:gd name="connsiteY8" fmla="*/ 79513 h 154610"/>
                <a:gd name="connsiteX9" fmla="*/ 253959 w 407563"/>
                <a:gd name="connsiteY9" fmla="*/ 95416 h 154610"/>
                <a:gd name="connsiteX10" fmla="*/ 349375 w 407563"/>
                <a:gd name="connsiteY10" fmla="*/ 95416 h 154610"/>
                <a:gd name="connsiteX11" fmla="*/ 365277 w 407563"/>
                <a:gd name="connsiteY11" fmla="*/ 71562 h 154610"/>
                <a:gd name="connsiteX12" fmla="*/ 357326 w 407563"/>
                <a:gd name="connsiteY12" fmla="*/ 47708 h 154610"/>
                <a:gd name="connsiteX13" fmla="*/ 341423 w 407563"/>
                <a:gd name="connsiteY13" fmla="*/ 23854 h 154610"/>
                <a:gd name="connsiteX14" fmla="*/ 309618 w 407563"/>
                <a:gd name="connsiteY14" fmla="*/ 15902 h 154610"/>
                <a:gd name="connsiteX15" fmla="*/ 285764 w 407563"/>
                <a:gd name="connsiteY15" fmla="*/ 7951 h 154610"/>
                <a:gd name="connsiteX16" fmla="*/ 261910 w 407563"/>
                <a:gd name="connsiteY16" fmla="*/ 15902 h 154610"/>
                <a:gd name="connsiteX17" fmla="*/ 230105 w 407563"/>
                <a:gd name="connsiteY17" fmla="*/ 63610 h 154610"/>
                <a:gd name="connsiteX18" fmla="*/ 206251 w 407563"/>
                <a:gd name="connsiteY18" fmla="*/ 111318 h 154610"/>
                <a:gd name="connsiteX19" fmla="*/ 174446 w 407563"/>
                <a:gd name="connsiteY19" fmla="*/ 127221 h 154610"/>
                <a:gd name="connsiteX20" fmla="*/ 126738 w 407563"/>
                <a:gd name="connsiteY20" fmla="*/ 151075 h 154610"/>
                <a:gd name="connsiteX21" fmla="*/ 31323 w 407563"/>
                <a:gd name="connsiteY21" fmla="*/ 127221 h 154610"/>
                <a:gd name="connsiteX22" fmla="*/ 15420 w 407563"/>
                <a:gd name="connsiteY22" fmla="*/ 103367 h 154610"/>
                <a:gd name="connsiteX23" fmla="*/ 15420 w 407563"/>
                <a:gd name="connsiteY23" fmla="*/ 39756 h 154610"/>
                <a:gd name="connsiteX24" fmla="*/ 39274 w 407563"/>
                <a:gd name="connsiteY24" fmla="*/ 23854 h 154610"/>
                <a:gd name="connsiteX25" fmla="*/ 86982 w 407563"/>
                <a:gd name="connsiteY25" fmla="*/ 31805 h 154610"/>
                <a:gd name="connsiteX26" fmla="*/ 142641 w 407563"/>
                <a:gd name="connsiteY26" fmla="*/ 79513 h 154610"/>
                <a:gd name="connsiteX27" fmla="*/ 190349 w 407563"/>
                <a:gd name="connsiteY27" fmla="*/ 111318 h 154610"/>
                <a:gd name="connsiteX28" fmla="*/ 214203 w 407563"/>
                <a:gd name="connsiteY28" fmla="*/ 135172 h 154610"/>
                <a:gd name="connsiteX29" fmla="*/ 261910 w 407563"/>
                <a:gd name="connsiteY29" fmla="*/ 151075 h 154610"/>
                <a:gd name="connsiteX30" fmla="*/ 365277 w 407563"/>
                <a:gd name="connsiteY30" fmla="*/ 135172 h 154610"/>
                <a:gd name="connsiteX31" fmla="*/ 389131 w 407563"/>
                <a:gd name="connsiteY31" fmla="*/ 119269 h 154610"/>
                <a:gd name="connsiteX32" fmla="*/ 405034 w 407563"/>
                <a:gd name="connsiteY32" fmla="*/ 95416 h 154610"/>
                <a:gd name="connsiteX33" fmla="*/ 381180 w 407563"/>
                <a:gd name="connsiteY33" fmla="*/ 31805 h 154610"/>
                <a:gd name="connsiteX34" fmla="*/ 357326 w 407563"/>
                <a:gd name="connsiteY34" fmla="*/ 15902 h 154610"/>
                <a:gd name="connsiteX35" fmla="*/ 333472 w 407563"/>
                <a:gd name="connsiteY35" fmla="*/ 7951 h 154610"/>
                <a:gd name="connsiteX36" fmla="*/ 293716 w 407563"/>
                <a:gd name="connsiteY36" fmla="*/ 15902 h 154610"/>
                <a:gd name="connsiteX37" fmla="*/ 277813 w 407563"/>
                <a:gd name="connsiteY37" fmla="*/ 39756 h 154610"/>
                <a:gd name="connsiteX38" fmla="*/ 253959 w 407563"/>
                <a:gd name="connsiteY38" fmla="*/ 63610 h 154610"/>
                <a:gd name="connsiteX39" fmla="*/ 230105 w 407563"/>
                <a:gd name="connsiteY39" fmla="*/ 79513 h 154610"/>
                <a:gd name="connsiteX40" fmla="*/ 182397 w 407563"/>
                <a:gd name="connsiteY40" fmla="*/ 95416 h 154610"/>
                <a:gd name="connsiteX41" fmla="*/ 39274 w 407563"/>
                <a:gd name="connsiteY41" fmla="*/ 71562 h 154610"/>
                <a:gd name="connsiteX42" fmla="*/ 31323 w 407563"/>
                <a:gd name="connsiteY42" fmla="*/ 47708 h 154610"/>
                <a:gd name="connsiteX43" fmla="*/ 39274 w 407563"/>
                <a:gd name="connsiteY43" fmla="*/ 7951 h 154610"/>
                <a:gd name="connsiteX44" fmla="*/ 63128 w 407563"/>
                <a:gd name="connsiteY44" fmla="*/ 0 h 154610"/>
                <a:gd name="connsiteX45" fmla="*/ 126738 w 407563"/>
                <a:gd name="connsiteY45" fmla="*/ 15902 h 154610"/>
                <a:gd name="connsiteX46" fmla="*/ 174446 w 407563"/>
                <a:gd name="connsiteY46" fmla="*/ 47708 h 154610"/>
                <a:gd name="connsiteX47" fmla="*/ 198300 w 407563"/>
                <a:gd name="connsiteY47" fmla="*/ 63610 h 154610"/>
                <a:gd name="connsiteX48" fmla="*/ 253959 w 407563"/>
                <a:gd name="connsiteY48" fmla="*/ 79513 h 154610"/>
                <a:gd name="connsiteX49" fmla="*/ 301667 w 407563"/>
                <a:gd name="connsiteY49" fmla="*/ 71562 h 154610"/>
                <a:gd name="connsiteX50" fmla="*/ 357326 w 407563"/>
                <a:gd name="connsiteY50" fmla="*/ 39756 h 15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07563" h="154610">
                  <a:moveTo>
                    <a:pt x="357326" y="39756"/>
                  </a:moveTo>
                  <a:cubicBezTo>
                    <a:pt x="365277" y="42406"/>
                    <a:pt x="356585" y="73044"/>
                    <a:pt x="349375" y="87464"/>
                  </a:cubicBezTo>
                  <a:cubicBezTo>
                    <a:pt x="345101" y="96012"/>
                    <a:pt x="332862" y="97249"/>
                    <a:pt x="325521" y="103367"/>
                  </a:cubicBezTo>
                  <a:cubicBezTo>
                    <a:pt x="285814" y="136456"/>
                    <a:pt x="319733" y="121199"/>
                    <a:pt x="277813" y="135172"/>
                  </a:cubicBezTo>
                  <a:cubicBezTo>
                    <a:pt x="193292" y="130477"/>
                    <a:pt x="160816" y="152969"/>
                    <a:pt x="110836" y="111318"/>
                  </a:cubicBezTo>
                  <a:cubicBezTo>
                    <a:pt x="102198" y="104119"/>
                    <a:pt x="94933" y="95415"/>
                    <a:pt x="86982" y="87464"/>
                  </a:cubicBezTo>
                  <a:cubicBezTo>
                    <a:pt x="89632" y="74212"/>
                    <a:pt x="82112" y="51982"/>
                    <a:pt x="94933" y="47708"/>
                  </a:cubicBezTo>
                  <a:cubicBezTo>
                    <a:pt x="172083" y="21991"/>
                    <a:pt x="164513" y="50693"/>
                    <a:pt x="206251" y="71562"/>
                  </a:cubicBezTo>
                  <a:cubicBezTo>
                    <a:pt x="213748" y="75310"/>
                    <a:pt x="222154" y="76863"/>
                    <a:pt x="230105" y="79513"/>
                  </a:cubicBezTo>
                  <a:cubicBezTo>
                    <a:pt x="238056" y="84814"/>
                    <a:pt x="245412" y="91142"/>
                    <a:pt x="253959" y="95416"/>
                  </a:cubicBezTo>
                  <a:cubicBezTo>
                    <a:pt x="287866" y="112369"/>
                    <a:pt x="305898" y="100247"/>
                    <a:pt x="349375" y="95416"/>
                  </a:cubicBezTo>
                  <a:cubicBezTo>
                    <a:pt x="354676" y="87465"/>
                    <a:pt x="363706" y="80988"/>
                    <a:pt x="365277" y="71562"/>
                  </a:cubicBezTo>
                  <a:cubicBezTo>
                    <a:pt x="366655" y="63295"/>
                    <a:pt x="361074" y="55205"/>
                    <a:pt x="357326" y="47708"/>
                  </a:cubicBezTo>
                  <a:cubicBezTo>
                    <a:pt x="353052" y="39161"/>
                    <a:pt x="349374" y="29155"/>
                    <a:pt x="341423" y="23854"/>
                  </a:cubicBezTo>
                  <a:cubicBezTo>
                    <a:pt x="332330" y="17792"/>
                    <a:pt x="320126" y="18904"/>
                    <a:pt x="309618" y="15902"/>
                  </a:cubicBezTo>
                  <a:cubicBezTo>
                    <a:pt x="301559" y="13599"/>
                    <a:pt x="293715" y="10601"/>
                    <a:pt x="285764" y="7951"/>
                  </a:cubicBezTo>
                  <a:cubicBezTo>
                    <a:pt x="277813" y="10601"/>
                    <a:pt x="267837" y="9975"/>
                    <a:pt x="261910" y="15902"/>
                  </a:cubicBezTo>
                  <a:cubicBezTo>
                    <a:pt x="248395" y="29417"/>
                    <a:pt x="230105" y="63610"/>
                    <a:pt x="230105" y="63610"/>
                  </a:cubicBezTo>
                  <a:cubicBezTo>
                    <a:pt x="224678" y="79892"/>
                    <a:pt x="220480" y="99460"/>
                    <a:pt x="206251" y="111318"/>
                  </a:cubicBezTo>
                  <a:cubicBezTo>
                    <a:pt x="197145" y="118906"/>
                    <a:pt x="184737" y="121340"/>
                    <a:pt x="174446" y="127221"/>
                  </a:cubicBezTo>
                  <a:cubicBezTo>
                    <a:pt x="131289" y="151882"/>
                    <a:pt x="170472" y="136496"/>
                    <a:pt x="126738" y="151075"/>
                  </a:cubicBezTo>
                  <a:cubicBezTo>
                    <a:pt x="86954" y="146654"/>
                    <a:pt x="58712" y="154610"/>
                    <a:pt x="31323" y="127221"/>
                  </a:cubicBezTo>
                  <a:cubicBezTo>
                    <a:pt x="24566" y="120464"/>
                    <a:pt x="20721" y="111318"/>
                    <a:pt x="15420" y="103367"/>
                  </a:cubicBezTo>
                  <a:cubicBezTo>
                    <a:pt x="9638" y="80236"/>
                    <a:pt x="0" y="62887"/>
                    <a:pt x="15420" y="39756"/>
                  </a:cubicBezTo>
                  <a:cubicBezTo>
                    <a:pt x="20721" y="31805"/>
                    <a:pt x="31323" y="29155"/>
                    <a:pt x="39274" y="23854"/>
                  </a:cubicBezTo>
                  <a:cubicBezTo>
                    <a:pt x="55177" y="26504"/>
                    <a:pt x="72013" y="25817"/>
                    <a:pt x="86982" y="31805"/>
                  </a:cubicBezTo>
                  <a:cubicBezTo>
                    <a:pt x="113014" y="42218"/>
                    <a:pt x="121948" y="63419"/>
                    <a:pt x="142641" y="79513"/>
                  </a:cubicBezTo>
                  <a:cubicBezTo>
                    <a:pt x="157728" y="91247"/>
                    <a:pt x="176834" y="97803"/>
                    <a:pt x="190349" y="111318"/>
                  </a:cubicBezTo>
                  <a:cubicBezTo>
                    <a:pt x="198300" y="119269"/>
                    <a:pt x="204373" y="129711"/>
                    <a:pt x="214203" y="135172"/>
                  </a:cubicBezTo>
                  <a:cubicBezTo>
                    <a:pt x="228856" y="143313"/>
                    <a:pt x="261910" y="151075"/>
                    <a:pt x="261910" y="151075"/>
                  </a:cubicBezTo>
                  <a:cubicBezTo>
                    <a:pt x="284707" y="148795"/>
                    <a:pt x="336624" y="149499"/>
                    <a:pt x="365277" y="135172"/>
                  </a:cubicBezTo>
                  <a:cubicBezTo>
                    <a:pt x="373824" y="130898"/>
                    <a:pt x="381180" y="124570"/>
                    <a:pt x="389131" y="119269"/>
                  </a:cubicBezTo>
                  <a:cubicBezTo>
                    <a:pt x="394432" y="111318"/>
                    <a:pt x="403849" y="104898"/>
                    <a:pt x="405034" y="95416"/>
                  </a:cubicBezTo>
                  <a:cubicBezTo>
                    <a:pt x="407563" y="75187"/>
                    <a:pt x="395844" y="46469"/>
                    <a:pt x="381180" y="31805"/>
                  </a:cubicBezTo>
                  <a:cubicBezTo>
                    <a:pt x="374423" y="25048"/>
                    <a:pt x="365873" y="20176"/>
                    <a:pt x="357326" y="15902"/>
                  </a:cubicBezTo>
                  <a:cubicBezTo>
                    <a:pt x="349829" y="12154"/>
                    <a:pt x="341423" y="10601"/>
                    <a:pt x="333472" y="7951"/>
                  </a:cubicBezTo>
                  <a:cubicBezTo>
                    <a:pt x="320220" y="10601"/>
                    <a:pt x="305450" y="9197"/>
                    <a:pt x="293716" y="15902"/>
                  </a:cubicBezTo>
                  <a:cubicBezTo>
                    <a:pt x="285419" y="20643"/>
                    <a:pt x="283931" y="32415"/>
                    <a:pt x="277813" y="39756"/>
                  </a:cubicBezTo>
                  <a:cubicBezTo>
                    <a:pt x="270614" y="48395"/>
                    <a:pt x="262598" y="56411"/>
                    <a:pt x="253959" y="63610"/>
                  </a:cubicBezTo>
                  <a:cubicBezTo>
                    <a:pt x="246618" y="69728"/>
                    <a:pt x="238838" y="75632"/>
                    <a:pt x="230105" y="79513"/>
                  </a:cubicBezTo>
                  <a:cubicBezTo>
                    <a:pt x="214787" y="86321"/>
                    <a:pt x="182397" y="95416"/>
                    <a:pt x="182397" y="95416"/>
                  </a:cubicBezTo>
                  <a:cubicBezTo>
                    <a:pt x="170770" y="94641"/>
                    <a:pt x="68178" y="107691"/>
                    <a:pt x="39274" y="71562"/>
                  </a:cubicBezTo>
                  <a:cubicBezTo>
                    <a:pt x="34038" y="65017"/>
                    <a:pt x="33973" y="55659"/>
                    <a:pt x="31323" y="47708"/>
                  </a:cubicBezTo>
                  <a:cubicBezTo>
                    <a:pt x="33973" y="34456"/>
                    <a:pt x="31777" y="19196"/>
                    <a:pt x="39274" y="7951"/>
                  </a:cubicBezTo>
                  <a:cubicBezTo>
                    <a:pt x="43923" y="977"/>
                    <a:pt x="54747" y="0"/>
                    <a:pt x="63128" y="0"/>
                  </a:cubicBezTo>
                  <a:cubicBezTo>
                    <a:pt x="82317" y="0"/>
                    <a:pt x="107915" y="9628"/>
                    <a:pt x="126738" y="15902"/>
                  </a:cubicBezTo>
                  <a:lnTo>
                    <a:pt x="174446" y="47708"/>
                  </a:lnTo>
                  <a:cubicBezTo>
                    <a:pt x="182397" y="53009"/>
                    <a:pt x="189234" y="60588"/>
                    <a:pt x="198300" y="63610"/>
                  </a:cubicBezTo>
                  <a:cubicBezTo>
                    <a:pt x="232521" y="75018"/>
                    <a:pt x="214023" y="69529"/>
                    <a:pt x="253959" y="79513"/>
                  </a:cubicBezTo>
                  <a:cubicBezTo>
                    <a:pt x="269862" y="76863"/>
                    <a:pt x="286026" y="75472"/>
                    <a:pt x="301667" y="71562"/>
                  </a:cubicBezTo>
                  <a:cubicBezTo>
                    <a:pt x="317929" y="67496"/>
                    <a:pt x="349375" y="37106"/>
                    <a:pt x="357326" y="39756"/>
                  </a:cubicBezTo>
                  <a:close/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5181600" y="1334869"/>
            <a:ext cx="335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rgbClr val="FF6600"/>
                </a:solidFill>
              </a:rPr>
              <a:t>SIT en el Laboratorio de Cultivo de Tejidos – ESPE</a:t>
            </a:r>
            <a:endParaRPr lang="en-US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5" grpId="0" build="allAtOnce"/>
      <p:bldP spid="21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18 Conector recto"/>
          <p:cNvCxnSpPr/>
          <p:nvPr/>
        </p:nvCxnSpPr>
        <p:spPr>
          <a:xfrm>
            <a:off x="533400" y="228600"/>
            <a:ext cx="7924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18 Conector recto"/>
          <p:cNvCxnSpPr/>
          <p:nvPr/>
        </p:nvCxnSpPr>
        <p:spPr>
          <a:xfrm flipH="1">
            <a:off x="352425" y="457200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648200" y="1066800"/>
            <a:ext cx="4067961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 CuadroTexto"/>
          <p:cNvSpPr txBox="1">
            <a:spLocks noChangeArrowheads="1"/>
          </p:cNvSpPr>
          <p:nvPr/>
        </p:nvSpPr>
        <p:spPr bwMode="auto">
          <a:xfrm>
            <a:off x="854075" y="369888"/>
            <a:ext cx="72723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400" b="1" i="1" kern="0" dirty="0" smtClean="0">
                <a:solidFill>
                  <a:sysClr val="windowText" lastClr="000000"/>
                </a:solidFill>
              </a:rPr>
              <a:t>Eryngium foetidum</a:t>
            </a:r>
            <a:r>
              <a:rPr kumimoji="0" lang="es-AR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Características de la planta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14400" y="1066800"/>
            <a:ext cx="2564852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19200" y="5181600"/>
            <a:ext cx="1948169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5400000">
            <a:off x="1918581" y="3644019"/>
            <a:ext cx="2030238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16200000">
            <a:off x="462678" y="3652123"/>
            <a:ext cx="2027168" cy="1123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3886200" y="990600"/>
            <a:ext cx="495300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700" i="1" dirty="0" smtClean="0"/>
              <a:t>Eryngium</a:t>
            </a:r>
            <a:r>
              <a:rPr lang="es-ES" sz="1700" dirty="0" smtClean="0"/>
              <a:t> derivado del griego “</a:t>
            </a:r>
            <a:r>
              <a:rPr lang="es-ES" sz="1700" dirty="0" err="1" smtClean="0"/>
              <a:t>eruma</a:t>
            </a:r>
            <a:r>
              <a:rPr lang="es-ES" sz="1700" dirty="0" smtClean="0"/>
              <a:t>” = protección. Hojas espinosas que rodean la inflorescencia</a:t>
            </a:r>
          </a:p>
          <a:p>
            <a:pPr algn="ctr"/>
            <a:endParaRPr lang="es-ES" sz="1700" dirty="0" smtClean="0"/>
          </a:p>
          <a:p>
            <a:pPr algn="ctr"/>
            <a:r>
              <a:rPr lang="es-ES" sz="1700" dirty="0" smtClean="0"/>
              <a:t>Herbácea de la familia del perejil</a:t>
            </a:r>
          </a:p>
          <a:p>
            <a:pPr algn="ctr"/>
            <a:endParaRPr lang="es-ES" sz="1700" dirty="0" smtClean="0"/>
          </a:p>
          <a:p>
            <a:pPr algn="ctr"/>
            <a:r>
              <a:rPr lang="es-ES" sz="1700" dirty="0" smtClean="0"/>
              <a:t>Hojas: largas y </a:t>
            </a:r>
            <a:r>
              <a:rPr lang="es-ES" sz="1700" dirty="0" err="1" smtClean="0"/>
              <a:t>oblanceoladas</a:t>
            </a:r>
            <a:r>
              <a:rPr lang="es-ES" sz="1700" dirty="0" smtClean="0"/>
              <a:t>. Hasta 30 cm de largo. Distribuidas forma espiral alrededor del tallo o desde la base.  Márgenes dentados; angostas en la base. Venación paralela o palmada. </a:t>
            </a:r>
          </a:p>
          <a:p>
            <a:pPr algn="ctr"/>
            <a:endParaRPr lang="es-ES" sz="1700" dirty="0" smtClean="0"/>
          </a:p>
          <a:p>
            <a:pPr algn="ctr"/>
            <a:r>
              <a:rPr lang="es-ES" sz="1700" dirty="0" smtClean="0"/>
              <a:t>Raíz: carnosa, larga y muy ramificada</a:t>
            </a:r>
          </a:p>
          <a:p>
            <a:pPr algn="ctr"/>
            <a:endParaRPr lang="es-ES" sz="1700" dirty="0" smtClean="0"/>
          </a:p>
          <a:p>
            <a:pPr algn="ctr"/>
            <a:r>
              <a:rPr lang="es-ES" sz="1700" dirty="0" smtClean="0"/>
              <a:t>Tallo: solitario, simple o ramificado, con o sin hojas; planta puede alcanzar hasta 60 cm de alto.  </a:t>
            </a:r>
          </a:p>
          <a:p>
            <a:pPr algn="ctr"/>
            <a:endParaRPr lang="es-ES" sz="1700" dirty="0" smtClean="0"/>
          </a:p>
          <a:p>
            <a:pPr algn="ctr"/>
            <a:r>
              <a:rPr lang="es-ES" sz="1700" dirty="0" smtClean="0"/>
              <a:t>Inflorescencia: es terminal y ramificada, se compone de cabezas cilíndricas</a:t>
            </a:r>
          </a:p>
          <a:p>
            <a:pPr algn="ctr"/>
            <a:endParaRPr lang="es-ES" sz="1700" dirty="0" smtClean="0"/>
          </a:p>
          <a:p>
            <a:pPr algn="ctr"/>
            <a:r>
              <a:rPr lang="es-ES" sz="1700" dirty="0" smtClean="0"/>
              <a:t>Especies de plantas aromáticas y la química de su aceite esencial, que es muy distintiva, refleja su toxicidad y amplio uso medicinal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1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403648" y="836712"/>
          <a:ext cx="7128792" cy="5469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" name="18 Conector recto"/>
          <p:cNvCxnSpPr/>
          <p:nvPr/>
        </p:nvCxnSpPr>
        <p:spPr>
          <a:xfrm>
            <a:off x="1476375" y="152400"/>
            <a:ext cx="7416800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18 Conector recto"/>
          <p:cNvCxnSpPr/>
          <p:nvPr/>
        </p:nvCxnSpPr>
        <p:spPr>
          <a:xfrm flipH="1">
            <a:off x="8839200" y="344487"/>
            <a:ext cx="28575" cy="6211887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" name="Group 8"/>
          <p:cNvGrpSpPr/>
          <p:nvPr/>
        </p:nvGrpSpPr>
        <p:grpSpPr>
          <a:xfrm>
            <a:off x="228600" y="344487"/>
            <a:ext cx="1243310" cy="6048672"/>
            <a:chOff x="160338" y="404664"/>
            <a:chExt cx="1243310" cy="6048672"/>
          </a:xfrm>
        </p:grpSpPr>
        <p:pic>
          <p:nvPicPr>
            <p:cNvPr id="8" name="Picture 7" descr="P1080075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5299224"/>
              <a:ext cx="1225550" cy="1154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 descr="P1130178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4664"/>
              <a:ext cx="1225550" cy="1223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 descr="P1060452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1701428"/>
              <a:ext cx="1225550" cy="1079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8 Imagen" descr="i1.jpg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8" y="4072929"/>
              <a:ext cx="1225550" cy="10842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24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160338" y="2855913"/>
              <a:ext cx="1171575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4 CuadroTexto"/>
          <p:cNvSpPr txBox="1">
            <a:spLocks noChangeArrowheads="1"/>
          </p:cNvSpPr>
          <p:nvPr/>
        </p:nvSpPr>
        <p:spPr bwMode="auto">
          <a:xfrm>
            <a:off x="2209800" y="304800"/>
            <a:ext cx="55626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C" sz="2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Cultivo </a:t>
            </a:r>
            <a:r>
              <a:rPr lang="es-EC" sz="2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vitro </a:t>
            </a:r>
            <a:r>
              <a:rPr lang="es-EC" sz="2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 </a:t>
            </a:r>
            <a:r>
              <a:rPr lang="es-EC" sz="2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E. foetidum</a:t>
            </a:r>
            <a:endParaRPr lang="es-EC" sz="2600" i="1" dirty="0" smtClean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C1154C-73EA-42D3-B47D-3F6AEC4B0E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9DC1154C-73EA-42D3-B47D-3F6AEC4B0E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1CB279-C54E-40A2-9557-744F4FA43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dgm id="{A21CB279-C54E-40A2-9557-744F4FA43D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699969-CEAC-40D5-B31E-441CC6F67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graphicEl>
                                              <a:dgm id="{AD699969-CEAC-40D5-B31E-441CC6F67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00C54C-BD42-4EC6-9F65-425E19ED02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graphicEl>
                                              <a:dgm id="{6400C54C-BD42-4EC6-9F65-425E19ED02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1CF153-608F-416F-B794-91BF9F48D9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>
                                            <p:graphicEl>
                                              <a:dgm id="{131CF153-608F-416F-B794-91BF9F48D9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94994C3-9100-49B3-83D3-E889DB6D52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>
                                            <p:graphicEl>
                                              <a:dgm id="{D94994C3-9100-49B3-83D3-E889DB6D52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B36E6F-12B0-42B9-8564-CBB32F7C4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graphicEl>
                                              <a:dgm id="{1BB36E6F-12B0-42B9-8564-CBB32F7C4C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C588B5-CAAF-44FE-858D-64641A7919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graphicEl>
                                              <a:dgm id="{4BC588B5-CAAF-44FE-858D-64641A7919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8916A1-1601-4C55-9762-70168E1E3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>
                                            <p:graphicEl>
                                              <a:dgm id="{F08916A1-1601-4C55-9762-70168E1E3D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5D9662-5508-4263-8F59-2102CEE66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>
                                            <p:graphicEl>
                                              <a:dgm id="{455D9662-5508-4263-8F59-2102CEE661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C145F2-2780-412F-829F-F87A10037D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>
                                            <p:graphicEl>
                                              <a:dgm id="{22C145F2-2780-412F-829F-F87A10037D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F6FD4C-4C10-4D95-AD32-DBE6800DAE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>
                                            <p:graphicEl>
                                              <a:dgm id="{14F6FD4C-4C10-4D95-AD32-DBE6800DAE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AtOnce"/>
        </p:bldSub>
      </p:bldGraphic>
      <p:bldP spid="1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3571</TotalTime>
  <Words>3780</Words>
  <Application>Microsoft Office PowerPoint</Application>
  <PresentationFormat>On-screen Show (4:3)</PresentationFormat>
  <Paragraphs>671</Paragraphs>
  <Slides>59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Patty</dc:creator>
  <cp:lastModifiedBy>Patty</cp:lastModifiedBy>
  <cp:revision>502</cp:revision>
  <dcterms:created xsi:type="dcterms:W3CDTF">2012-03-19T22:46:07Z</dcterms:created>
  <dcterms:modified xsi:type="dcterms:W3CDTF">2012-04-23T01:58:56Z</dcterms:modified>
</cp:coreProperties>
</file>