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387" r:id="rId4"/>
    <p:sldId id="264" r:id="rId5"/>
    <p:sldId id="268" r:id="rId6"/>
    <p:sldId id="269" r:id="rId7"/>
    <p:sldId id="278" r:id="rId8"/>
    <p:sldId id="318" r:id="rId9"/>
    <p:sldId id="319" r:id="rId10"/>
    <p:sldId id="322" r:id="rId11"/>
    <p:sldId id="323" r:id="rId12"/>
    <p:sldId id="324" r:id="rId13"/>
    <p:sldId id="325" r:id="rId14"/>
    <p:sldId id="334" r:id="rId15"/>
    <p:sldId id="335" r:id="rId16"/>
    <p:sldId id="337" r:id="rId17"/>
    <p:sldId id="351" r:id="rId18"/>
    <p:sldId id="352" r:id="rId19"/>
    <p:sldId id="354" r:id="rId20"/>
    <p:sldId id="396" r:id="rId21"/>
    <p:sldId id="397" r:id="rId22"/>
    <p:sldId id="383" r:id="rId23"/>
    <p:sldId id="386" r:id="rId24"/>
    <p:sldId id="394" r:id="rId2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B650"/>
    <a:srgbClr val="00FF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94658" autoAdjust="0"/>
  </p:normalViewPr>
  <p:slideViewPr>
    <p:cSldViewPr>
      <p:cViewPr>
        <p:scale>
          <a:sx n="57" d="100"/>
          <a:sy n="57" d="100"/>
        </p:scale>
        <p:origin x="-667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0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3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3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B416B-CFDE-4D22-9E25-EF041BE048A8}" type="datetimeFigureOut">
              <a:rPr lang="es-ES" smtClean="0"/>
              <a:pPr/>
              <a:t>07/03/2012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7055"/>
            <a:ext cx="2971800" cy="465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847055"/>
            <a:ext cx="2971800" cy="465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9A02D-8D58-4D1A-B2C1-6F0FD6C51B1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78B1F0-677C-4016-BC23-0FB1FEDA50AF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DE0388-FDEE-40D0-9F59-1ADACE7042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956727-767E-4CC5-9A1F-CD8D1AC032DB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741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262BC2-60C6-4500-AAA0-A6AAD1844313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EC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E6FD-105A-4461-9A1D-732948D0882A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04F7C-21D7-419E-9C08-99B46332117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F853D-8A68-4CD7-96FB-37EE85E9F627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F8BB-202F-42D8-A4FF-BB5326114C9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E542-3518-47ED-A8C2-E912D3D44FBE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FD4D9-3DE6-451E-AA2D-DFB06196E5C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68229-FF4A-4ED6-BC60-9E1DDF96A84C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1C1D8-619B-4AFA-AB14-411B7762A6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991B2-F12F-4753-B59D-78C4356B8468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1F898-E418-4E46-92AC-E936F20A77A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BDA95-A5A5-4CDA-A052-CC35964F2C41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6234-B150-4842-9FAD-4FB4B24BDE6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17303-4F7D-4F9B-B22D-99DCDD230E40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39EF2-FBFA-462A-9664-0D95E7B3BCD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073D0-0E5D-4F79-8257-D164A71B1133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BBD29-B3BA-4A1D-A635-5703BF0F91F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2F31A-FF3B-417A-9569-00F5461083AE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91A5F-E6DC-48C7-A19D-AE6241AE609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AA402-CADC-4D95-842C-D7E03B84F6A8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2E4B3-9D22-4654-8226-FAF8089F590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B839A-926B-46F7-93C0-8CFF7A466390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AF139-84DE-420E-A6AD-177460939E1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6F7412-9641-4FB6-AB31-8799B0F07767}" type="datetimeFigureOut">
              <a:rPr lang="es-ES"/>
              <a:pPr>
                <a:defRPr/>
              </a:pPr>
              <a:t>07/03/2012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271461-1E7D-4588-A838-53CBB3D3B92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RMATOCARATU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5640" y="-152400"/>
            <a:ext cx="9399640" cy="7073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51" name="1 Título"/>
          <p:cNvSpPr>
            <a:spLocks noGrp="1"/>
          </p:cNvSpPr>
          <p:nvPr>
            <p:ph type="title"/>
          </p:nvPr>
        </p:nvSpPr>
        <p:spPr>
          <a:xfrm>
            <a:off x="500063" y="704850"/>
            <a:ext cx="8643937" cy="4857750"/>
          </a:xfrm>
        </p:spPr>
        <p:txBody>
          <a:bodyPr/>
          <a:lstStyle/>
          <a:p>
            <a:pPr eaLnBrk="1" hangingPunct="1"/>
            <a:r>
              <a:rPr lang="es-EC" sz="2400" dirty="0" smtClean="0"/>
              <a:t/>
            </a:r>
            <a:br>
              <a:rPr lang="es-EC" sz="2400" dirty="0" smtClean="0"/>
            </a:br>
            <a:r>
              <a:rPr lang="es-EC" sz="2400" dirty="0" smtClean="0"/>
              <a:t/>
            </a:r>
            <a:br>
              <a:rPr lang="es-EC" sz="2400" dirty="0" smtClean="0"/>
            </a:br>
            <a:endParaRPr lang="es-EC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914400" y="762000"/>
            <a:ext cx="762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CARRERA DE INGENIERÍA MECÁNICA</a:t>
            </a:r>
          </a:p>
          <a:p>
            <a:r>
              <a:rPr lang="es-ES" dirty="0" smtClean="0"/>
              <a:t> </a:t>
            </a:r>
          </a:p>
          <a:p>
            <a:pPr algn="ctr"/>
            <a:r>
              <a:rPr lang="es-ES" dirty="0" smtClean="0"/>
              <a:t> </a:t>
            </a:r>
            <a:r>
              <a:rPr lang="es-ES" sz="2000" b="1" dirty="0" smtClean="0"/>
              <a:t>“DISEÑO DE LOS ORGANISMOS DE CAPACITACION, CALIFICACION Y CERTIFICACION DE PERSONAL </a:t>
            </a:r>
            <a:endParaRPr lang="es-ES" sz="2000" dirty="0" smtClean="0"/>
          </a:p>
          <a:p>
            <a:pPr algn="ctr"/>
            <a:r>
              <a:rPr lang="es-ES" sz="2000" b="1" dirty="0" smtClean="0"/>
              <a:t>PARA REALIZAR ENSAYOS NO DESTRUCTIVOS </a:t>
            </a:r>
            <a:endParaRPr lang="es-ES" sz="2000" dirty="0" smtClean="0"/>
          </a:p>
          <a:p>
            <a:pPr algn="ctr"/>
            <a:r>
              <a:rPr lang="es-ES" sz="2000" b="1" dirty="0" smtClean="0"/>
              <a:t>DE APLICACIÓN NACIONAL”</a:t>
            </a:r>
            <a:endParaRPr lang="es-ES" sz="2000" dirty="0" smtClean="0"/>
          </a:p>
          <a:p>
            <a:r>
              <a:rPr lang="es-ES" dirty="0" smtClean="0"/>
              <a:t> </a:t>
            </a:r>
          </a:p>
          <a:p>
            <a:pPr algn="ctr"/>
            <a:r>
              <a:rPr lang="es-ES" sz="1600" b="1" dirty="0" smtClean="0"/>
              <a:t> PROYECTO PREVIO A LA OBTENCIÓN DEL TÍTULO DE 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INGENIERO </a:t>
            </a:r>
            <a:r>
              <a:rPr lang="es-ES" sz="1600" b="1" dirty="0" smtClean="0"/>
              <a:t>MECÁNICO</a:t>
            </a:r>
          </a:p>
          <a:p>
            <a:r>
              <a:rPr lang="es-ES" sz="1600" dirty="0" smtClean="0"/>
              <a:t> 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  EDMUNDO SAMUEL AGUILAR VASQUEZ</a:t>
            </a:r>
          </a:p>
          <a:p>
            <a:r>
              <a:rPr lang="es-ES" sz="2000" dirty="0" smtClean="0"/>
              <a:t>  </a:t>
            </a:r>
            <a:endParaRPr lang="es-ES" sz="2000" dirty="0" smtClean="0"/>
          </a:p>
          <a:p>
            <a:r>
              <a:rPr lang="es-ES" sz="2000" dirty="0" smtClean="0"/>
              <a:t>   </a:t>
            </a:r>
            <a:r>
              <a:rPr lang="es-ES" b="1" dirty="0" smtClean="0"/>
              <a:t>     Ing. PATRICIO QUEZADA                 Ing. MILTON ACOSTA</a:t>
            </a:r>
          </a:p>
          <a:p>
            <a:r>
              <a:rPr lang="es-ES" b="1" dirty="0" smtClean="0"/>
              <a:t>                   DIRECTOR                                     CODIRECTOR</a:t>
            </a:r>
            <a:endParaRPr lang="es-ES" b="1" dirty="0" smtClean="0"/>
          </a:p>
          <a:p>
            <a:pPr algn="ctr"/>
            <a:r>
              <a:rPr lang="es-ES" b="1" dirty="0" smtClean="0"/>
              <a:t>Sangolquí</a:t>
            </a:r>
            <a:r>
              <a:rPr lang="es-ES" b="1" dirty="0" smtClean="0"/>
              <a:t>, 2012-Marzo</a:t>
            </a: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81000" y="68580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a.-)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ORGANISMO DE CERTIFICACIÓN</a:t>
            </a:r>
          </a:p>
          <a:p>
            <a:endParaRPr lang="es-E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4963" y="1219200"/>
            <a:ext cx="5934075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28600" y="692289"/>
            <a:ext cx="8686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dirty="0" smtClean="0"/>
              <a:t> </a:t>
            </a:r>
            <a:endParaRPr lang="es-ES" b="1" dirty="0" smtClean="0"/>
          </a:p>
          <a:p>
            <a:pPr marL="179388" lvl="0" algn="just"/>
            <a:r>
              <a:rPr lang="es-EC" b="1" dirty="0" smtClean="0"/>
              <a:t>Proporcionar los requisitos para el control y administración de las certificaciones de personal y las validaciones de los programas de formación, bancos de preguntas y los bancos de probetas.</a:t>
            </a:r>
          </a:p>
          <a:p>
            <a:pPr lvl="0"/>
            <a:r>
              <a:rPr lang="es-EC" b="1" dirty="0" smtClean="0"/>
              <a:t> </a:t>
            </a:r>
            <a:r>
              <a:rPr lang="es-EC" dirty="0" smtClean="0"/>
              <a:t> </a:t>
            </a:r>
          </a:p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ALCANCE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dirty="0" smtClean="0"/>
              <a:t> </a:t>
            </a:r>
            <a:endParaRPr lang="es-ES" dirty="0" smtClean="0"/>
          </a:p>
          <a:p>
            <a:pPr marL="179388" algn="just"/>
            <a:r>
              <a:rPr lang="es-ES_tradnl" b="1" dirty="0" smtClean="0"/>
              <a:t>Otorgar, Retirar, suspender y renovar las certificaciones de las personas y validaciones que cumplan todos los requisitos que se establecen en las normas y recomendaciones.</a:t>
            </a:r>
          </a:p>
          <a:p>
            <a:endParaRPr lang="es-EC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NORMATIVAS EMPLEADAS: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/>
              <a:t> </a:t>
            </a:r>
          </a:p>
          <a:p>
            <a:pPr lvl="0"/>
            <a:r>
              <a:rPr lang="es-ES" b="1" dirty="0" smtClean="0"/>
              <a:t>  - </a:t>
            </a:r>
            <a:r>
              <a:rPr lang="es-ES" b="1" u="sng" dirty="0" smtClean="0"/>
              <a:t>NTE INEN-ISO/IEC 17024:2005</a:t>
            </a:r>
            <a:r>
              <a:rPr lang="es-ES" b="1" dirty="0" smtClean="0"/>
              <a:t>.- Evaluación de la Conformidad, Requisitos  </a:t>
            </a:r>
          </a:p>
          <a:p>
            <a:pPr lvl="0"/>
            <a:r>
              <a:rPr lang="es-ES" b="1" dirty="0" smtClean="0"/>
              <a:t>    Generales para organismos que realizan la Certificación de Personal.</a:t>
            </a:r>
          </a:p>
          <a:p>
            <a:r>
              <a:rPr lang="es-ES" b="1" dirty="0" smtClean="0"/>
              <a:t> </a:t>
            </a:r>
            <a:r>
              <a:rPr lang="es-EC" b="1" dirty="0" smtClean="0"/>
              <a:t> </a:t>
            </a:r>
          </a:p>
          <a:p>
            <a:r>
              <a:rPr lang="es-EC" b="1" dirty="0" smtClean="0"/>
              <a:t>  - </a:t>
            </a:r>
            <a:r>
              <a:rPr lang="es-EC" b="1" u="sng" dirty="0" smtClean="0"/>
              <a:t>NTE INEN-ISO 9712:2009</a:t>
            </a:r>
            <a:r>
              <a:rPr lang="es-EC" b="1" dirty="0" smtClean="0"/>
              <a:t>.- Calificación y Certificación de Personal en </a:t>
            </a:r>
          </a:p>
          <a:p>
            <a:pPr lvl="0"/>
            <a:r>
              <a:rPr lang="es-EC" b="1" dirty="0" smtClean="0"/>
              <a:t>    Ensayos No Destructivos</a:t>
            </a:r>
            <a:endParaRPr lang="es-ES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28600" y="723305"/>
            <a:ext cx="8763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DE RECOMENDACION: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/>
              <a:t> </a:t>
            </a:r>
          </a:p>
          <a:p>
            <a:pPr lvl="0"/>
            <a:r>
              <a:rPr lang="es-ES" b="1" dirty="0" smtClean="0"/>
              <a:t> </a:t>
            </a:r>
            <a:r>
              <a:rPr lang="es-EC" b="1" dirty="0" smtClean="0"/>
              <a:t>- </a:t>
            </a:r>
            <a:r>
              <a:rPr lang="es-EC" b="1" u="sng" dirty="0" smtClean="0"/>
              <a:t>IAEA-TECDOC-628:2008</a:t>
            </a:r>
            <a:r>
              <a:rPr lang="es-EC" b="1" dirty="0" smtClean="0"/>
              <a:t>.- Programas para la formación de Personal en </a:t>
            </a:r>
          </a:p>
          <a:p>
            <a:pPr lvl="0"/>
            <a:r>
              <a:rPr lang="es-EC" b="1" dirty="0" smtClean="0"/>
              <a:t>    Ensayos no Destructivos.</a:t>
            </a:r>
            <a:endParaRPr lang="es-ES" b="1" dirty="0" smtClean="0"/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r>
              <a:rPr lang="es-ES" b="1" dirty="0" smtClean="0"/>
              <a:t> - </a:t>
            </a:r>
            <a:r>
              <a:rPr lang="es-ES" b="1" u="sng" dirty="0" smtClean="0"/>
              <a:t>UNE-</a:t>
            </a:r>
            <a:r>
              <a:rPr lang="es-EC" b="1" u="sng" dirty="0" smtClean="0"/>
              <a:t>CEN/TS 15053:2006</a:t>
            </a:r>
            <a:r>
              <a:rPr lang="es-EC" b="1" dirty="0" smtClean="0"/>
              <a:t>.- Ensayos no destructivos Recomendaciones del </a:t>
            </a:r>
          </a:p>
          <a:p>
            <a:r>
              <a:rPr lang="es-EC" b="1" dirty="0" smtClean="0"/>
              <a:t>    tipo de discontinuidades en las probetas de examen.</a:t>
            </a:r>
          </a:p>
          <a:p>
            <a:endParaRPr lang="es-EC" b="1" dirty="0" smtClean="0"/>
          </a:p>
          <a:p>
            <a:r>
              <a:rPr lang="es-EC" b="1" dirty="0" smtClean="0"/>
              <a:t> - </a:t>
            </a:r>
            <a:r>
              <a:rPr lang="es-EC" b="1" u="sng" dirty="0" smtClean="0"/>
              <a:t>UNE-CEN ISO/TR 25107:2006</a:t>
            </a:r>
            <a:r>
              <a:rPr lang="es-EC" b="1" dirty="0" smtClean="0"/>
              <a:t>.- Directrices para los programas de formación </a:t>
            </a:r>
          </a:p>
          <a:p>
            <a:r>
              <a:rPr lang="es-EC" b="1" dirty="0" smtClean="0"/>
              <a:t>    en los Ensayos no destructivos.</a:t>
            </a:r>
          </a:p>
          <a:p>
            <a:endParaRPr lang="es-EC" b="1" dirty="0" smtClean="0"/>
          </a:p>
          <a:p>
            <a:r>
              <a:rPr lang="es-EC" b="1" dirty="0" smtClean="0"/>
              <a:t> - </a:t>
            </a:r>
            <a:r>
              <a:rPr lang="es-EC" b="1" u="sng" dirty="0" smtClean="0"/>
              <a:t>UNE-CEN ISO/TR 25108:2006</a:t>
            </a:r>
            <a:r>
              <a:rPr lang="es-EC" b="1" dirty="0" smtClean="0"/>
              <a:t>.- Directrices para los organismos de formación </a:t>
            </a:r>
          </a:p>
          <a:p>
            <a:r>
              <a:rPr lang="es-EC" b="1" dirty="0" smtClean="0"/>
              <a:t>   de personal que realiza ensayos no destructivos.</a:t>
            </a:r>
          </a:p>
          <a:p>
            <a:endParaRPr lang="es-EC" sz="2000" b="1" u="sng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52400" y="685800"/>
            <a:ext cx="8763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lvl="0"/>
            <a:r>
              <a:rPr lang="es-EC" b="1" dirty="0" smtClean="0"/>
              <a:t>  - Entregar, renovar y suspender las certificaciones.</a:t>
            </a:r>
            <a:endParaRPr lang="es-ES" b="1" dirty="0" smtClean="0"/>
          </a:p>
          <a:p>
            <a:pPr lvl="0"/>
            <a:r>
              <a:rPr lang="es-EC" b="1" dirty="0" smtClean="0"/>
              <a:t>  - Revisión y aprobación de la documentación.</a:t>
            </a:r>
          </a:p>
          <a:p>
            <a:pPr lvl="0"/>
            <a:r>
              <a:rPr lang="es-EC" b="1" dirty="0" smtClean="0"/>
              <a:t>  - Publicar la información de los establecimientos habilitados para capacitar </a:t>
            </a:r>
          </a:p>
          <a:p>
            <a:pPr lvl="0"/>
            <a:r>
              <a:rPr lang="es-EC" b="1" dirty="0" smtClean="0"/>
              <a:t>    y calificar personal.</a:t>
            </a:r>
          </a:p>
          <a:p>
            <a:pPr lvl="0"/>
            <a:r>
              <a:rPr lang="es-EC" b="1" dirty="0" smtClean="0"/>
              <a:t>  - Validación los programas de formación, Bancos de preguntas y Bancos de </a:t>
            </a:r>
          </a:p>
          <a:p>
            <a:pPr lvl="0"/>
            <a:r>
              <a:rPr lang="es-EC" b="1" dirty="0" smtClean="0"/>
              <a:t>    probetas.</a:t>
            </a:r>
          </a:p>
          <a:p>
            <a:pPr lvl="0"/>
            <a:endParaRPr lang="es-EC" b="1" dirty="0" smtClean="0"/>
          </a:p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dirty="0" smtClean="0"/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 </a:t>
            </a:r>
            <a:r>
              <a:rPr lang="es-ES" b="1" dirty="0" smtClean="0"/>
              <a:t>Procedimientos y Políticas.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Duración de las certificaciones.</a:t>
            </a:r>
          </a:p>
          <a:p>
            <a:pPr>
              <a:buFont typeface="Wingdings" pitchFamily="2" charset="2"/>
              <a:buChar char="§"/>
            </a:pPr>
            <a:r>
              <a:rPr lang="es-EC" b="1" dirty="0" smtClean="0"/>
              <a:t> Personal Aspirantes, Empleados y Expertos Contratados.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Equipamiento.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Infraestructura.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Manejo de la Documentación.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Procedimientos Empleados.</a:t>
            </a: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81000" y="66669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b.-) </a:t>
            </a: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ORGANISMO DE CALIFICACIÓN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19200"/>
            <a:ext cx="7010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28600" y="41529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marL="182563" lvl="0" algn="just"/>
            <a:r>
              <a:rPr lang="es-EC" b="1" dirty="0" smtClean="0"/>
              <a:t>Establecer los requisitos necesarios para la Calificación de personal que realiza ensayos no destructivos.</a:t>
            </a:r>
            <a:endParaRPr lang="es-ES" b="1" dirty="0" smtClean="0"/>
          </a:p>
          <a:p>
            <a:pPr lvl="0"/>
            <a:r>
              <a:rPr lang="es-EC" b="1" dirty="0" smtClean="0"/>
              <a:t> </a:t>
            </a:r>
          </a:p>
          <a:p>
            <a:pPr lvl="0"/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ALCANCE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marL="182563"/>
            <a:r>
              <a:rPr lang="es-EC" b="1" dirty="0" smtClean="0"/>
              <a:t>Calificar al personal de manera teórica y practica en los métodos, niveles y sectores de aplicación.</a:t>
            </a:r>
          </a:p>
          <a:p>
            <a:endParaRPr lang="es-EC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NORMATIVAS EMPLEADAS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lvl="0"/>
            <a:r>
              <a:rPr lang="es-EC" b="1" dirty="0" smtClean="0"/>
              <a:t>  - </a:t>
            </a:r>
            <a:r>
              <a:rPr lang="es-EC" b="1" u="sng" dirty="0" smtClean="0"/>
              <a:t>NTE INEN-ISO 9712:2009</a:t>
            </a:r>
            <a:r>
              <a:rPr lang="es-EC" b="1" dirty="0" smtClean="0"/>
              <a:t>.- Calificación y Certificación de Personal en </a:t>
            </a:r>
          </a:p>
          <a:p>
            <a:pPr lvl="0"/>
            <a:r>
              <a:rPr lang="es-EC" b="1" dirty="0" smtClean="0"/>
              <a:t>    Ensayos No Destructivos.</a:t>
            </a:r>
            <a:endParaRPr lang="es-ES" b="1" dirty="0" smtClean="0"/>
          </a:p>
          <a:p>
            <a:pPr lvl="0"/>
            <a:endParaRPr lang="es-EC" b="1" dirty="0" smtClean="0"/>
          </a:p>
          <a:p>
            <a:pPr lvl="0"/>
            <a:r>
              <a:rPr lang="es-EC" b="1" dirty="0" smtClean="0"/>
              <a:t>  - </a:t>
            </a:r>
            <a:r>
              <a:rPr lang="es-EC" b="1" u="sng" dirty="0" smtClean="0"/>
              <a:t>ISO/IEC 17025:2005</a:t>
            </a:r>
            <a:r>
              <a:rPr lang="es-EC" b="1" dirty="0" smtClean="0"/>
              <a:t>.- Requisitos Generales para la Competencia de los </a:t>
            </a:r>
          </a:p>
          <a:p>
            <a:pPr lvl="0"/>
            <a:r>
              <a:rPr lang="es-EC" b="1" dirty="0" smtClean="0"/>
              <a:t>    Laboratorios de Ensayos y de Calibración.</a:t>
            </a:r>
          </a:p>
          <a:p>
            <a:endParaRPr lang="es-ES" b="1" dirty="0" smtClean="0"/>
          </a:p>
          <a:p>
            <a:r>
              <a:rPr lang="es-ES" b="1" dirty="0" smtClean="0"/>
              <a:t>  - </a:t>
            </a:r>
            <a:r>
              <a:rPr lang="es-ES" b="1" u="sng" dirty="0" smtClean="0"/>
              <a:t>UNE-</a:t>
            </a:r>
            <a:r>
              <a:rPr lang="es-EC" b="1" u="sng" dirty="0" smtClean="0"/>
              <a:t>CEN/TS 15053:2006</a:t>
            </a:r>
            <a:r>
              <a:rPr lang="es-EC" b="1" dirty="0" smtClean="0"/>
              <a:t>.- Ensayos no destructivos Recomendaciones del </a:t>
            </a:r>
          </a:p>
          <a:p>
            <a:r>
              <a:rPr lang="es-EC" b="1" dirty="0" smtClean="0"/>
              <a:t>    tipo de discontinuidades en las probetas de examen. </a:t>
            </a:r>
            <a:endParaRPr lang="es-ES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04800" y="6096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dirty="0" smtClean="0"/>
          </a:p>
          <a:p>
            <a:r>
              <a:rPr lang="es-ES" dirty="0" smtClean="0"/>
              <a:t>  </a:t>
            </a:r>
            <a:r>
              <a:rPr lang="es-ES" b="1" dirty="0" smtClean="0"/>
              <a:t>- </a:t>
            </a:r>
            <a:r>
              <a:rPr lang="es-EC" b="1" dirty="0" smtClean="0"/>
              <a:t>Calificación de personal. </a:t>
            </a:r>
          </a:p>
          <a:p>
            <a:r>
              <a:rPr lang="es-EC" b="1" dirty="0" smtClean="0"/>
              <a:t>  - Creación los bancos de preguntas para exámenes de calificación.</a:t>
            </a:r>
          </a:p>
          <a:p>
            <a:r>
              <a:rPr lang="es-EC" b="1" dirty="0" smtClean="0"/>
              <a:t>  - Validar los bancos de preguntas de exámenes.</a:t>
            </a:r>
          </a:p>
          <a:p>
            <a:r>
              <a:rPr lang="es-EC" b="1" dirty="0" smtClean="0"/>
              <a:t>  - Publicación de las fechas de los exámenes de calificación</a:t>
            </a:r>
          </a:p>
          <a:p>
            <a:r>
              <a:rPr lang="es-EC" b="1" dirty="0" smtClean="0"/>
              <a:t>  </a:t>
            </a:r>
            <a:r>
              <a:rPr lang="es-ES" b="1" dirty="0" smtClean="0"/>
              <a:t>- </a:t>
            </a:r>
            <a:r>
              <a:rPr lang="es-EC" b="1" dirty="0" smtClean="0"/>
              <a:t>Seleccionar personal Examinador</a:t>
            </a:r>
          </a:p>
          <a:p>
            <a:r>
              <a:rPr lang="es-ES" b="1" dirty="0" smtClean="0"/>
              <a:t>  - Crear y </a:t>
            </a:r>
            <a:r>
              <a:rPr lang="es-EC" b="1" dirty="0" smtClean="0"/>
              <a:t>administrar los Bancos de probetas para los exámenes prácticos </a:t>
            </a:r>
          </a:p>
          <a:p>
            <a:r>
              <a:rPr lang="es-EC" b="1" dirty="0" smtClean="0"/>
              <a:t>    de calificación.</a:t>
            </a:r>
          </a:p>
          <a:p>
            <a:r>
              <a:rPr lang="es-EC" b="1" dirty="0" smtClean="0"/>
              <a:t>  - Validar los bancos de pobretas de exámenes prácticos.</a:t>
            </a:r>
          </a:p>
          <a:p>
            <a:endParaRPr lang="es-EC" b="1" dirty="0" smtClean="0"/>
          </a:p>
          <a:p>
            <a:r>
              <a:rPr lang="es-EC" b="1" dirty="0" smtClean="0"/>
              <a:t>  </a:t>
            </a:r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dirty="0" smtClean="0"/>
          </a:p>
          <a:p>
            <a:pPr lvl="0">
              <a:buFont typeface="Wingdings" pitchFamily="2" charset="2"/>
              <a:buChar char="§"/>
            </a:pPr>
            <a:r>
              <a:rPr lang="es-EC" b="1" dirty="0" smtClean="0"/>
              <a:t> Personal candidato</a:t>
            </a:r>
            <a:r>
              <a:rPr lang="es-ES" b="1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s-EC" b="1" dirty="0" smtClean="0"/>
              <a:t> Personal del Organismo.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Equipamiento.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Infraestructura.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Manejo de la Documentación.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Procedimientos Empleados.</a:t>
            </a:r>
            <a:endParaRPr lang="es-ES" dirty="0" smtClean="0"/>
          </a:p>
          <a:p>
            <a:endParaRPr lang="es-EC" b="1" dirty="0" smtClean="0"/>
          </a:p>
          <a:p>
            <a:r>
              <a:rPr lang="es-EC" b="1" dirty="0" smtClean="0"/>
              <a:t>  </a:t>
            </a: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81000" y="714345"/>
            <a:ext cx="46782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c.-) </a:t>
            </a:r>
            <a:r>
              <a:rPr kumimoji="0" lang="es-EC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ORGANISMO DE CAPACITACIÓN</a:t>
            </a:r>
            <a:endParaRPr kumimoji="0" lang="es-EC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371600"/>
            <a:ext cx="6400799" cy="396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04800" y="457200"/>
            <a:ext cx="86868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OBJETIVOS: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dirty="0" smtClean="0"/>
          </a:p>
          <a:p>
            <a:pPr marL="182563" lvl="0" algn="just">
              <a:tabLst>
                <a:tab pos="92075" algn="l"/>
              </a:tabLst>
            </a:pPr>
            <a:r>
              <a:rPr lang="es-EC" b="1" dirty="0" smtClean="0"/>
              <a:t>Definir todos los requisitos para la formación de personal en los  END, </a:t>
            </a:r>
          </a:p>
          <a:p>
            <a:pPr marL="182563" lvl="0" algn="just"/>
            <a:r>
              <a:rPr lang="es-EC" b="1" dirty="0" smtClean="0"/>
              <a:t>para acceder a la Calificación y Certificación.</a:t>
            </a:r>
          </a:p>
          <a:p>
            <a:pPr lvl="0"/>
            <a:r>
              <a:rPr lang="es-EC" b="1" dirty="0" smtClean="0"/>
              <a:t>  </a:t>
            </a:r>
            <a:endParaRPr lang="es-EC" sz="19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sz="1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ALCANCE</a:t>
            </a:r>
            <a:endParaRPr lang="es-ES" sz="1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</a:p>
          <a:p>
            <a:pPr marL="182563"/>
            <a:r>
              <a:rPr lang="es-EC" b="1" dirty="0" smtClean="0"/>
              <a:t>Desarrollar la estandarización en la formación de personal en los métodos, niveles y sectores de aplicación.</a:t>
            </a:r>
          </a:p>
          <a:p>
            <a:endParaRPr lang="es-EC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NORMATIVAS EMPLEADAS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lvl="0"/>
            <a:r>
              <a:rPr lang="es-EC" b="1" dirty="0" smtClean="0"/>
              <a:t> - </a:t>
            </a:r>
            <a:r>
              <a:rPr lang="es-EC" b="1" u="sng" dirty="0" smtClean="0"/>
              <a:t>NTE INEN-ISO9712:2009</a:t>
            </a:r>
            <a:r>
              <a:rPr lang="es-EC" b="1" dirty="0" smtClean="0"/>
              <a:t>.- Calificación y Certificación de Personal en </a:t>
            </a:r>
          </a:p>
          <a:p>
            <a:pPr lvl="0"/>
            <a:r>
              <a:rPr lang="es-EC" b="1" dirty="0" smtClean="0"/>
              <a:t>   Ensayos No Destructivos.</a:t>
            </a:r>
            <a:endParaRPr lang="es-ES" b="1" dirty="0" smtClean="0"/>
          </a:p>
          <a:p>
            <a:pPr lvl="0"/>
            <a:r>
              <a:rPr lang="es-EC" b="1" dirty="0" smtClean="0"/>
              <a:t> - </a:t>
            </a:r>
            <a:r>
              <a:rPr lang="es-EC" b="1" u="sng" dirty="0" smtClean="0"/>
              <a:t>IAEA-TECDOC-628:2008</a:t>
            </a:r>
            <a:r>
              <a:rPr lang="es-EC" b="1" dirty="0" smtClean="0"/>
              <a:t>.- Programas para la formación de Personal en </a:t>
            </a:r>
          </a:p>
          <a:p>
            <a:pPr lvl="0"/>
            <a:r>
              <a:rPr lang="es-EC" b="1" dirty="0" smtClean="0"/>
              <a:t>   Ensayos no Destructivos.</a:t>
            </a:r>
            <a:endParaRPr lang="es-ES" b="1" dirty="0" smtClean="0"/>
          </a:p>
          <a:p>
            <a:pPr lvl="0"/>
            <a:r>
              <a:rPr lang="es-EC" b="1" dirty="0" smtClean="0"/>
              <a:t> - </a:t>
            </a:r>
            <a:r>
              <a:rPr lang="es-EC" b="1" u="sng" dirty="0" smtClean="0"/>
              <a:t>UNE CEN-ISO/TR 25107:2006</a:t>
            </a:r>
            <a:r>
              <a:rPr lang="es-EC" b="1" dirty="0" smtClean="0"/>
              <a:t>.- Directrices de los Programas de formación </a:t>
            </a:r>
          </a:p>
          <a:p>
            <a:pPr lvl="0"/>
            <a:r>
              <a:rPr lang="es-EC" b="1" dirty="0" smtClean="0"/>
              <a:t>   en ensayos no destructivos.</a:t>
            </a:r>
            <a:endParaRPr lang="es-ES" b="1" dirty="0" smtClean="0"/>
          </a:p>
          <a:p>
            <a:pPr lvl="0"/>
            <a:r>
              <a:rPr lang="es-EC" b="1" dirty="0" smtClean="0"/>
              <a:t> - </a:t>
            </a:r>
            <a:r>
              <a:rPr lang="es-EC" b="1" u="sng" dirty="0" smtClean="0"/>
              <a:t>UNE CEN-ISO/TR 25108:2006</a:t>
            </a:r>
            <a:r>
              <a:rPr lang="es-EC" b="1" dirty="0" smtClean="0"/>
              <a:t>.- Directrices para los Organismos de  </a:t>
            </a:r>
          </a:p>
          <a:p>
            <a:pPr lvl="0"/>
            <a:r>
              <a:rPr lang="es-EC" b="1" dirty="0" smtClean="0"/>
              <a:t>   Formación de personal que realiza ensayos no destructivos.</a:t>
            </a: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28600" y="609600"/>
            <a:ext cx="8686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lvl="0">
              <a:buFont typeface="Wingdings" pitchFamily="2" charset="2"/>
              <a:buChar char="§"/>
            </a:pPr>
            <a:r>
              <a:rPr lang="es-EC" b="1" dirty="0" smtClean="0"/>
              <a:t> Capacitar y entrenar al personal. </a:t>
            </a:r>
            <a:endParaRPr lang="es-ES" b="1" dirty="0" smtClean="0"/>
          </a:p>
          <a:p>
            <a:pPr lvl="0">
              <a:buFont typeface="Wingdings" pitchFamily="2" charset="2"/>
              <a:buChar char="§"/>
            </a:pPr>
            <a:r>
              <a:rPr lang="es-EC" b="1" dirty="0" smtClean="0"/>
              <a:t> Establecer los procedimientos para los programas de formación.</a:t>
            </a:r>
            <a:endParaRPr lang="es-ES" b="1" dirty="0" smtClean="0"/>
          </a:p>
          <a:p>
            <a:pPr lvl="0">
              <a:buFont typeface="Wingdings" pitchFamily="2" charset="2"/>
              <a:buChar char="§"/>
            </a:pPr>
            <a:r>
              <a:rPr lang="es-EC" b="1" dirty="0" smtClean="0"/>
              <a:t> Registros de todos los candidatos.</a:t>
            </a:r>
          </a:p>
          <a:p>
            <a:pPr lvl="0">
              <a:buFont typeface="Wingdings" pitchFamily="2" charset="2"/>
              <a:buChar char="§"/>
            </a:pPr>
            <a:r>
              <a:rPr lang="es-ES" b="1" dirty="0" smtClean="0"/>
              <a:t> Contar con los programas de formación.</a:t>
            </a:r>
          </a:p>
          <a:p>
            <a:pPr lvl="0">
              <a:buFont typeface="Wingdings" pitchFamily="2" charset="2"/>
              <a:buChar char="§"/>
            </a:pPr>
            <a:r>
              <a:rPr lang="es-ES" b="1" dirty="0" smtClean="0"/>
              <a:t> Validar y actualizar los programas de formación.</a:t>
            </a:r>
          </a:p>
          <a:p>
            <a:pPr lvl="0">
              <a:buFont typeface="Wingdings" pitchFamily="2" charset="2"/>
              <a:buChar char="§"/>
            </a:pPr>
            <a:r>
              <a:rPr lang="es-ES" b="1" dirty="0" smtClean="0"/>
              <a:t> Publicar los calendarios de capacitaciones.</a:t>
            </a:r>
          </a:p>
          <a:p>
            <a:pPr lvl="0">
              <a:buFont typeface="Wingdings" pitchFamily="2" charset="2"/>
              <a:buChar char="§"/>
            </a:pPr>
            <a:r>
              <a:rPr lang="es-ES" b="1" dirty="0" smtClean="0"/>
              <a:t> Seleccionar al personal capacitador.</a:t>
            </a:r>
          </a:p>
          <a:p>
            <a:pPr lvl="0">
              <a:buFont typeface="Wingdings" pitchFamily="2" charset="2"/>
              <a:buChar char="§"/>
            </a:pPr>
            <a:r>
              <a:rPr lang="es-ES" b="1" dirty="0" smtClean="0"/>
              <a:t> Atención de reclamos y aclaraciones.</a:t>
            </a:r>
          </a:p>
          <a:p>
            <a:pPr lvl="0">
              <a:buFont typeface="Wingdings" pitchFamily="2" charset="2"/>
              <a:buChar char="§"/>
            </a:pPr>
            <a:r>
              <a:rPr lang="es-ES" b="1" dirty="0" smtClean="0"/>
              <a:t> Incrementar los métodos según la demanda.</a:t>
            </a:r>
          </a:p>
          <a:p>
            <a:pPr lvl="0">
              <a:buFont typeface="Wingdings" pitchFamily="2" charset="2"/>
              <a:buChar char="§"/>
            </a:pPr>
            <a:endParaRPr lang="es-ES" b="1" dirty="0" smtClean="0"/>
          </a:p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dirty="0" smtClean="0"/>
          </a:p>
          <a:p>
            <a:pPr lvl="0">
              <a:buFont typeface="Wingdings" pitchFamily="2" charset="2"/>
              <a:buChar char="§"/>
            </a:pPr>
            <a:r>
              <a:rPr lang="es-EC" b="1" dirty="0" smtClean="0"/>
              <a:t> Personal.</a:t>
            </a:r>
          </a:p>
          <a:p>
            <a:pPr lvl="0">
              <a:buFont typeface="Wingdings" pitchFamily="2" charset="2"/>
              <a:buChar char="§"/>
              <a:tabLst>
                <a:tab pos="1711325" algn="l"/>
              </a:tabLst>
            </a:pPr>
            <a:r>
              <a:rPr lang="es-EC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Equipamiento.</a:t>
            </a:r>
          </a:p>
          <a:p>
            <a:pPr lvl="0">
              <a:buFont typeface="Wingdings" pitchFamily="2" charset="2"/>
              <a:buChar char="§"/>
              <a:tabLst>
                <a:tab pos="1711325" algn="l"/>
              </a:tabLst>
            </a:pPr>
            <a:r>
              <a:rPr lang="es-EC" b="1" dirty="0" smtClean="0">
                <a:latin typeface="Arial" pitchFamily="34" charset="0"/>
                <a:cs typeface="Arial" pitchFamily="34" charset="0"/>
              </a:rPr>
              <a:t> Infraestructura adecuada para la capacitación de personal.</a:t>
            </a:r>
          </a:p>
          <a:p>
            <a:pPr lvl="0">
              <a:buFont typeface="Wingdings" pitchFamily="2" charset="2"/>
              <a:buChar char="§"/>
              <a:tabLst>
                <a:tab pos="1711325" algn="l"/>
              </a:tabLst>
            </a:pPr>
            <a:r>
              <a:rPr lang="es-ES" b="1" dirty="0" smtClean="0"/>
              <a:t> Manejo de la Documentación.</a:t>
            </a:r>
          </a:p>
          <a:p>
            <a:pPr lvl="0">
              <a:buFont typeface="Wingdings" pitchFamily="2" charset="2"/>
              <a:buChar char="§"/>
              <a:tabLst>
                <a:tab pos="1711325" algn="l"/>
              </a:tabLst>
            </a:pPr>
            <a:r>
              <a:rPr lang="es-ES" b="1" dirty="0" smtClean="0"/>
              <a:t> Procedimientos Empleados. 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FORMATOPRESENTACIO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2225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381000" y="533400"/>
            <a:ext cx="838200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INTRODUCCION</a:t>
            </a:r>
          </a:p>
          <a:p>
            <a:pPr algn="just"/>
            <a:endParaRPr lang="es-ES" dirty="0" smtClean="0"/>
          </a:p>
          <a:p>
            <a:pPr marL="179388" algn="just">
              <a:tabLst>
                <a:tab pos="7983538" algn="l"/>
              </a:tabLst>
            </a:pPr>
            <a:r>
              <a:rPr lang="es-ES" b="1" dirty="0" smtClean="0"/>
              <a:t>La finalidad del presente trabajo es de recomendar, apoyar y  mejorar los procedimientos de los ensayos no destructivos contando con sus respectivos Organismos de Capacitación, Calificación y Certificación, siguiendo el lineamiento del resto de países de Latinoamérica en el desarrollo de los ensayos no destructivos y sus aplicaciones en los diferentes sectores de la industria ecuatoriana.</a:t>
            </a:r>
          </a:p>
          <a:p>
            <a:pPr algn="just">
              <a:tabLst>
                <a:tab pos="7983538" algn="l"/>
              </a:tabLst>
            </a:pPr>
            <a:endParaRPr lang="es-ES" sz="1900" b="1" dirty="0" smtClean="0"/>
          </a:p>
          <a:p>
            <a:pPr algn="just">
              <a:tabLst>
                <a:tab pos="7983538" algn="l"/>
              </a:tabLst>
            </a:pP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GENERAL</a:t>
            </a:r>
          </a:p>
          <a:p>
            <a:pPr algn="just">
              <a:tabLst>
                <a:tab pos="7983538" algn="l"/>
              </a:tabLst>
            </a:pPr>
            <a:endParaRPr lang="es-E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5738" lvl="1" algn="just"/>
            <a:r>
              <a:rPr lang="es-ES" b="1" dirty="0" smtClean="0"/>
              <a:t>Asegurar, Mejorar y Mantener la calidad de los servicios y productos cuya aplicación sean las técnicas y métodos de ensayos no destructivos con el Diseño adecuado de los Organismos de Capacitación, Calificación y Certificación de acuerdo con  las normas: </a:t>
            </a:r>
          </a:p>
          <a:p>
            <a:pPr marL="355600" lvl="1" indent="-177800" algn="just"/>
            <a:endParaRPr lang="es-ES" b="1" dirty="0" smtClean="0"/>
          </a:p>
          <a:p>
            <a:pPr marL="355600" lvl="1" indent="-177800" algn="just"/>
            <a:r>
              <a:rPr lang="es-ES" b="1" dirty="0" smtClean="0"/>
              <a:t>  - NTE INEN-ISO 9712:2009</a:t>
            </a:r>
          </a:p>
          <a:p>
            <a:pPr marL="355600" lvl="1" indent="-177800" algn="just"/>
            <a:r>
              <a:rPr lang="es-ES" b="1" dirty="0" smtClean="0"/>
              <a:t>  - NTE INEN-ISO/IEC 17024:2005</a:t>
            </a:r>
          </a:p>
          <a:p>
            <a:pPr marL="355600" lvl="1" indent="-177800" algn="just"/>
            <a:r>
              <a:rPr lang="es-ES" b="1" dirty="0" smtClean="0"/>
              <a:t>  - NTE INEN-ISO/IEC 17025:2006</a:t>
            </a:r>
          </a:p>
          <a:p>
            <a:pPr marL="355600" lvl="1" indent="-177800" algn="just"/>
            <a:r>
              <a:rPr lang="es-ES" b="1" i="1" dirty="0" smtClean="0"/>
              <a:t>  - </a:t>
            </a:r>
            <a:r>
              <a:rPr lang="es-ES" b="1" dirty="0" smtClean="0"/>
              <a:t>IAEA TECDOC-628:2008 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04800" y="622042"/>
            <a:ext cx="8610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4.- </a:t>
            </a: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ANALISIS ECONOMICO</a:t>
            </a:r>
          </a:p>
          <a:p>
            <a:endParaRPr lang="es-ES" sz="2000" b="1" u="sng" dirty="0" smtClean="0"/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dirty="0" smtClean="0"/>
              <a:t>Presupuesto de Inversión:</a:t>
            </a:r>
          </a:p>
          <a:p>
            <a:r>
              <a:rPr lang="es-ES" b="1" dirty="0" smtClean="0"/>
              <a:t>    - Creación.                                             </a:t>
            </a:r>
          </a:p>
          <a:p>
            <a:pPr marL="444500">
              <a:buFont typeface="Arial" pitchFamily="34" charset="0"/>
              <a:buChar char="•"/>
            </a:pPr>
            <a:r>
              <a:rPr lang="es-ES" b="1" dirty="0" smtClean="0"/>
              <a:t> Infraestructura</a:t>
            </a:r>
          </a:p>
          <a:p>
            <a:pPr marL="444500">
              <a:buFont typeface="Arial" pitchFamily="34" charset="0"/>
              <a:buChar char="•"/>
            </a:pPr>
            <a:r>
              <a:rPr lang="es-ES" b="1" dirty="0" smtClean="0"/>
              <a:t> Equipos                                              Organismo de Capacitación</a:t>
            </a:r>
          </a:p>
          <a:p>
            <a:r>
              <a:rPr lang="es-ES" b="1" dirty="0" smtClean="0"/>
              <a:t>    - Operación y Funcionamiento.</a:t>
            </a:r>
          </a:p>
          <a:p>
            <a:pPr marL="444500">
              <a:buFont typeface="Arial" pitchFamily="34" charset="0"/>
              <a:buChar char="•"/>
            </a:pPr>
            <a:r>
              <a:rPr lang="es-ES" b="1" dirty="0" smtClean="0"/>
              <a:t> Ingresos</a:t>
            </a:r>
          </a:p>
          <a:p>
            <a:pPr marL="444500">
              <a:buFont typeface="Arial" pitchFamily="34" charset="0"/>
              <a:buChar char="•"/>
            </a:pPr>
            <a:r>
              <a:rPr lang="es-ES" b="1" dirty="0" smtClean="0"/>
              <a:t> Egresos</a:t>
            </a:r>
          </a:p>
          <a:p>
            <a:r>
              <a:rPr lang="es-ES" b="1" dirty="0" smtClean="0"/>
              <a:t>                                                                      Organismo de Calificación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Costos de Operación</a:t>
            </a:r>
          </a:p>
          <a:p>
            <a:r>
              <a:rPr lang="es-ES" b="1" dirty="0" smtClean="0"/>
              <a:t>    - Presupuestos de Ingresos</a:t>
            </a:r>
          </a:p>
          <a:p>
            <a:r>
              <a:rPr lang="es-ES" b="1" dirty="0" smtClean="0"/>
              <a:t>    - Presupuestos de Egresos</a:t>
            </a:r>
          </a:p>
          <a:p>
            <a:r>
              <a:rPr lang="es-ES" b="1" dirty="0" smtClean="0"/>
              <a:t>                                                                       Organismo de Certificación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Gastos Administrativos.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Beneficio</a:t>
            </a:r>
          </a:p>
        </p:txBody>
      </p:sp>
      <p:sp>
        <p:nvSpPr>
          <p:cNvPr id="6" name="5 Cerrar llave"/>
          <p:cNvSpPr/>
          <p:nvPr/>
        </p:nvSpPr>
        <p:spPr>
          <a:xfrm>
            <a:off x="3886200" y="1219200"/>
            <a:ext cx="457200" cy="4114800"/>
          </a:xfrm>
          <a:prstGeom prst="rightBrace">
            <a:avLst>
              <a:gd name="adj1" fmla="val 8333"/>
              <a:gd name="adj2" fmla="val 50802"/>
            </a:avLst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04800" y="685801"/>
            <a:ext cx="85344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5.- </a:t>
            </a: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ANALISIS FINANCIERO</a:t>
            </a:r>
          </a:p>
          <a:p>
            <a:endParaRPr lang="es-E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 </a:t>
            </a:r>
            <a:r>
              <a:rPr lang="es-ES" sz="1900" b="1" dirty="0" smtClean="0"/>
              <a:t>Balance General.</a:t>
            </a:r>
          </a:p>
          <a:p>
            <a:r>
              <a:rPr lang="es-ES" sz="1900" b="1" dirty="0" smtClean="0"/>
              <a:t>   - Razón de Liquidez</a:t>
            </a:r>
            <a:r>
              <a:rPr lang="es-ES" sz="2000" b="1" dirty="0" smtClean="0"/>
              <a:t>                            Organismo de Capacitación</a:t>
            </a:r>
            <a:endParaRPr lang="es-ES" sz="1900" b="1" dirty="0" smtClean="0"/>
          </a:p>
          <a:p>
            <a:r>
              <a:rPr lang="es-ES" sz="1900" b="1" dirty="0" smtClean="0"/>
              <a:t>   - Razón de Endeudamiento.                 </a:t>
            </a:r>
          </a:p>
          <a:p>
            <a:pPr>
              <a:buFont typeface="Wingdings" pitchFamily="2" charset="2"/>
              <a:buChar char="§"/>
            </a:pPr>
            <a:endParaRPr lang="es-ES" sz="1900" b="1" dirty="0" smtClean="0"/>
          </a:p>
          <a:p>
            <a:pPr>
              <a:buFont typeface="Wingdings" pitchFamily="2" charset="2"/>
              <a:buChar char="§"/>
            </a:pPr>
            <a:r>
              <a:rPr lang="es-ES" sz="1900" b="1" dirty="0" smtClean="0"/>
              <a:t> VAN/TIR Costo-Beneficio                     </a:t>
            </a:r>
            <a:r>
              <a:rPr lang="es-ES" sz="2000" b="1" dirty="0" smtClean="0"/>
              <a:t>Organismo de Calificación</a:t>
            </a:r>
            <a:endParaRPr lang="es-ES" sz="1900" b="1" dirty="0" smtClean="0"/>
          </a:p>
          <a:p>
            <a:r>
              <a:rPr lang="es-ES" sz="1900" b="1" dirty="0" smtClean="0"/>
              <a:t>   - Flujo de Caja</a:t>
            </a:r>
          </a:p>
          <a:p>
            <a:pPr marL="444500">
              <a:buFont typeface="Arial" pitchFamily="34" charset="0"/>
              <a:buChar char="•"/>
            </a:pPr>
            <a:r>
              <a:rPr lang="es-ES" sz="1900" b="1" dirty="0" smtClean="0"/>
              <a:t> Calculo del VAN                         </a:t>
            </a:r>
          </a:p>
          <a:p>
            <a:pPr marL="444500">
              <a:buFont typeface="Arial" pitchFamily="34" charset="0"/>
              <a:buChar char="•"/>
            </a:pPr>
            <a:r>
              <a:rPr lang="es-ES" sz="1900" b="1" dirty="0" smtClean="0"/>
              <a:t> Calculo del TIR</a:t>
            </a:r>
            <a:r>
              <a:rPr lang="es-ES" sz="2000" b="1" dirty="0" smtClean="0"/>
              <a:t>                              Organismo de Certificación</a:t>
            </a:r>
            <a:endParaRPr lang="es-ES" sz="1900" b="1" dirty="0" smtClean="0"/>
          </a:p>
          <a:p>
            <a:pPr marL="444500">
              <a:buFont typeface="Arial" pitchFamily="34" charset="0"/>
              <a:buChar char="•"/>
            </a:pPr>
            <a:r>
              <a:rPr lang="es-ES" sz="1900" b="1" dirty="0" smtClean="0"/>
              <a:t> Relación Costo-Beneficio</a:t>
            </a:r>
          </a:p>
          <a:p>
            <a:pPr marL="444500">
              <a:buFont typeface="Arial" pitchFamily="34" charset="0"/>
              <a:buChar char="•"/>
            </a:pPr>
            <a:endParaRPr lang="es-ES" sz="1900" b="1" dirty="0" smtClean="0"/>
          </a:p>
          <a:p>
            <a:pPr>
              <a:buFont typeface="Wingdings" pitchFamily="2" charset="2"/>
              <a:buChar char="§"/>
            </a:pPr>
            <a:r>
              <a:rPr lang="es-ES" sz="1900" b="1" dirty="0" smtClean="0"/>
              <a:t> Análisis de Sensibilidad</a:t>
            </a:r>
          </a:p>
          <a:p>
            <a:r>
              <a:rPr lang="es-ES" sz="1900" b="1" dirty="0" smtClean="0"/>
              <a:t>   - Variación de costo cursos                     </a:t>
            </a:r>
            <a:r>
              <a:rPr lang="es-ES" sz="2000" b="1" dirty="0" smtClean="0"/>
              <a:t>Organismo de Capacitación</a:t>
            </a:r>
            <a:endParaRPr lang="es-ES" sz="1900" b="1" dirty="0" smtClean="0"/>
          </a:p>
          <a:p>
            <a:r>
              <a:rPr lang="es-ES" sz="1900" b="1" dirty="0" smtClean="0"/>
              <a:t>   - Variación cantidad participantes           </a:t>
            </a:r>
            <a:r>
              <a:rPr lang="es-ES" sz="2000" b="1" dirty="0" smtClean="0"/>
              <a:t>Organismo de Calificación</a:t>
            </a:r>
            <a:endParaRPr lang="es-ES" sz="1900" b="1" dirty="0" smtClean="0"/>
          </a:p>
          <a:p>
            <a:r>
              <a:rPr lang="es-ES" sz="2000" b="1" dirty="0" smtClean="0"/>
              <a:t>    </a:t>
            </a:r>
          </a:p>
          <a:p>
            <a:endParaRPr lang="es-ES" sz="2000" dirty="0" smtClean="0"/>
          </a:p>
        </p:txBody>
      </p:sp>
      <p:sp>
        <p:nvSpPr>
          <p:cNvPr id="6" name="5 Cerrar llave"/>
          <p:cNvSpPr/>
          <p:nvPr/>
        </p:nvSpPr>
        <p:spPr>
          <a:xfrm>
            <a:off x="4191000" y="1371600"/>
            <a:ext cx="381000" cy="2590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errar llave"/>
          <p:cNvSpPr/>
          <p:nvPr/>
        </p:nvSpPr>
        <p:spPr>
          <a:xfrm>
            <a:off x="4572000" y="4267200"/>
            <a:ext cx="3048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152400" y="533400"/>
            <a:ext cx="8763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6.- </a:t>
            </a: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/>
              <a:t>   </a:t>
            </a:r>
          </a:p>
          <a:p>
            <a:pPr lvl="0"/>
            <a:r>
              <a:rPr lang="es-EC" dirty="0" smtClean="0"/>
              <a:t> </a:t>
            </a:r>
            <a:r>
              <a:rPr lang="es-EC" b="1" dirty="0" smtClean="0"/>
              <a:t>- </a:t>
            </a:r>
            <a:r>
              <a:rPr lang="es-EC" sz="1700" b="1" dirty="0" smtClean="0"/>
              <a:t>El país no cuenta con un organismo de control para reducir la informalidad </a:t>
            </a:r>
          </a:p>
          <a:p>
            <a:pPr lvl="0"/>
            <a:r>
              <a:rPr lang="es-EC" sz="1700" b="1" dirty="0" smtClean="0"/>
              <a:t>  que se presenta en la formación, entrenamiento y calificaciones de personal. </a:t>
            </a:r>
            <a:endParaRPr lang="es-ES" sz="1700" b="1" dirty="0" smtClean="0"/>
          </a:p>
          <a:p>
            <a:r>
              <a:rPr lang="es-EC" sz="1700" b="1" dirty="0" smtClean="0"/>
              <a:t>  </a:t>
            </a:r>
          </a:p>
          <a:p>
            <a:r>
              <a:rPr lang="es-EC" sz="1700" b="1" dirty="0" smtClean="0"/>
              <a:t>- La implementación de la norma NTE INEN-ISO 9712, permitirá mantener el </a:t>
            </a:r>
          </a:p>
          <a:p>
            <a:r>
              <a:rPr lang="es-EC" sz="1700" b="1" dirty="0" smtClean="0"/>
              <a:t>  lineamiento de los requisitos y experiencia que debe cumplir el personal de </a:t>
            </a:r>
          </a:p>
          <a:p>
            <a:r>
              <a:rPr lang="es-EC" sz="1700" b="1" dirty="0" smtClean="0"/>
              <a:t>  inspección.</a:t>
            </a:r>
          </a:p>
          <a:p>
            <a:pPr>
              <a:buFontTx/>
              <a:buChar char="-"/>
            </a:pPr>
            <a:endParaRPr lang="es-EC" sz="1700" b="1" dirty="0" smtClean="0"/>
          </a:p>
          <a:p>
            <a:r>
              <a:rPr lang="es-EC" sz="1700" b="1" dirty="0" smtClean="0"/>
              <a:t>- La norma NTE INEN-ISO/IEC 17024, permite asegurar el correcto desempeño</a:t>
            </a:r>
          </a:p>
          <a:p>
            <a:r>
              <a:rPr lang="es-EC" sz="1700" b="1" dirty="0" smtClean="0"/>
              <a:t>  de los procedimiento que deben cumplir el Organismo de Certificación de </a:t>
            </a:r>
          </a:p>
          <a:p>
            <a:r>
              <a:rPr lang="es-EC" sz="1700" b="1" dirty="0" smtClean="0"/>
              <a:t>  personal y a su vez garantizar las  competencias de manera confiable y ética.</a:t>
            </a:r>
          </a:p>
          <a:p>
            <a:pPr>
              <a:buFontTx/>
              <a:buChar char="-"/>
            </a:pPr>
            <a:endParaRPr lang="es-EC" sz="1700" b="1" dirty="0" smtClean="0"/>
          </a:p>
          <a:p>
            <a:r>
              <a:rPr lang="es-EC" sz="1700" b="1" dirty="0" smtClean="0"/>
              <a:t>- La norma NTE INEN-ISO/IEC 17025, establece los lineamientos que deben </a:t>
            </a:r>
          </a:p>
          <a:p>
            <a:r>
              <a:rPr lang="es-EC" sz="1700" b="1" dirty="0" smtClean="0"/>
              <a:t>  cumplir los laboratorios de ensayo y calibración para ser confiables dentro </a:t>
            </a:r>
          </a:p>
          <a:p>
            <a:r>
              <a:rPr lang="es-EC" sz="1700" b="1" dirty="0" smtClean="0"/>
              <a:t>  de las ofertas de sus servicios. </a:t>
            </a:r>
          </a:p>
          <a:p>
            <a:endParaRPr lang="es-EC" sz="1700" b="1" dirty="0" smtClean="0"/>
          </a:p>
          <a:p>
            <a:r>
              <a:rPr lang="es-EC" sz="1700" b="1" dirty="0" smtClean="0"/>
              <a:t> - La normalización y acreditación es importante ya que en el campo de los </a:t>
            </a:r>
          </a:p>
          <a:p>
            <a:r>
              <a:rPr lang="es-EC" sz="1700" b="1" dirty="0" smtClean="0"/>
              <a:t>   END permite solucionar, aclarar y recomendar los aspectos relacionados a </a:t>
            </a:r>
          </a:p>
          <a:p>
            <a:r>
              <a:rPr lang="es-EC" sz="1700" b="1" dirty="0" smtClean="0"/>
              <a:t>   los procesos, servicios y de manera directa al personas certificado que </a:t>
            </a:r>
          </a:p>
          <a:p>
            <a:r>
              <a:rPr lang="es-EC" sz="1700" b="1" dirty="0" smtClean="0"/>
              <a:t>   realizan las inspecciones. 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76200" y="609600"/>
            <a:ext cx="88392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7.- </a:t>
            </a: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RECOMENDACIONES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b="1" dirty="0" smtClean="0"/>
              <a:t> </a:t>
            </a:r>
            <a:endParaRPr lang="es-ES" dirty="0" smtClean="0"/>
          </a:p>
          <a:p>
            <a:pPr lvl="0"/>
            <a:r>
              <a:rPr lang="es-EC" b="1" dirty="0" smtClean="0"/>
              <a:t>  - Implementación de la Norma ISO-9712 relacionada a la Calificación </a:t>
            </a:r>
          </a:p>
          <a:p>
            <a:pPr lvl="0"/>
            <a:r>
              <a:rPr lang="es-EC" b="1" dirty="0" smtClean="0"/>
              <a:t>    y Certificación de personal en ensayos no destructivos en el país con </a:t>
            </a:r>
          </a:p>
          <a:p>
            <a:pPr lvl="0"/>
            <a:r>
              <a:rPr lang="es-EC" b="1" dirty="0" smtClean="0"/>
              <a:t>    sus respectivos organismos reguladores para garantizar un control </a:t>
            </a:r>
          </a:p>
          <a:p>
            <a:pPr lvl="0"/>
            <a:r>
              <a:rPr lang="es-EC" b="1" dirty="0" smtClean="0"/>
              <a:t>    en todos los aspectos de interés.</a:t>
            </a:r>
            <a:endParaRPr lang="es-ES" b="1" dirty="0" smtClean="0"/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lvl="0" algn="just"/>
            <a:r>
              <a:rPr lang="es-EC" b="1" dirty="0" smtClean="0"/>
              <a:t>  - Adoptar las normas europeas para fortalecer y complementar los </a:t>
            </a:r>
          </a:p>
          <a:p>
            <a:pPr lvl="0"/>
            <a:r>
              <a:rPr lang="es-EC" b="1" dirty="0" smtClean="0"/>
              <a:t>    procesos y procedimientos de formación, entrenamiento y certificación </a:t>
            </a:r>
          </a:p>
          <a:p>
            <a:pPr lvl="0"/>
            <a:r>
              <a:rPr lang="es-EC" b="1" dirty="0" smtClean="0"/>
              <a:t>    de personal. </a:t>
            </a:r>
          </a:p>
          <a:p>
            <a:pPr lvl="0"/>
            <a:endParaRPr lang="es-EC" b="1" dirty="0" smtClean="0"/>
          </a:p>
          <a:p>
            <a:r>
              <a:rPr lang="es-EC" b="1" dirty="0" smtClean="0"/>
              <a:t>  - Determinar las competencias y licencias de habilitación técnicas en los </a:t>
            </a:r>
          </a:p>
          <a:p>
            <a:r>
              <a:rPr lang="es-EC" b="1" dirty="0" smtClean="0"/>
              <a:t>    niveles 1,2 y3 del personal en certificado en cada nivel y método.</a:t>
            </a:r>
          </a:p>
          <a:p>
            <a:pPr lvl="0"/>
            <a:endParaRPr lang="es-EC" b="1" dirty="0" smtClean="0"/>
          </a:p>
          <a:p>
            <a:pPr lvl="0"/>
            <a:r>
              <a:rPr lang="es-EC" b="1" dirty="0" smtClean="0"/>
              <a:t>  - La conformación del esquema nacional con todas las personas y empresas </a:t>
            </a:r>
          </a:p>
          <a:p>
            <a:pPr lvl="0"/>
            <a:r>
              <a:rPr lang="es-EC" b="1" dirty="0" smtClean="0"/>
              <a:t>    involucradas en representación de su sector para desarrollar, ampliar y </a:t>
            </a:r>
          </a:p>
          <a:p>
            <a:pPr lvl="0"/>
            <a:r>
              <a:rPr lang="es-EC" b="1" dirty="0" smtClean="0"/>
              <a:t>    restringir todo lo concerniente a los END en el país.</a:t>
            </a:r>
          </a:p>
          <a:p>
            <a:pPr lvl="0"/>
            <a:endParaRPr lang="es-EC" b="1" dirty="0" smtClean="0"/>
          </a:p>
          <a:p>
            <a:pPr lvl="0"/>
            <a:r>
              <a:rPr lang="es-EC" b="1" dirty="0" smtClean="0"/>
              <a:t>  - Prevenir antes que lamentar los desastres dentro de la industria.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ttp://www.porlalibre.mx/images/big/12942702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2633251" cy="1600200"/>
          </a:xfrm>
          <a:prstGeom prst="rect">
            <a:avLst/>
          </a:prstGeom>
          <a:noFill/>
        </p:spPr>
      </p:pic>
      <p:pic>
        <p:nvPicPr>
          <p:cNvPr id="2052" name="Picture 4" descr="http://1.bp.blogspot.com/__gOCuvxCo_A/SK6m6RQrCnI/AAAAAAAABIY/St705rQo9B8/s400/explosi%C3%B3n+avi%C3%B3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81000"/>
            <a:ext cx="2590800" cy="1600200"/>
          </a:xfrm>
          <a:prstGeom prst="rect">
            <a:avLst/>
          </a:prstGeom>
          <a:noFill/>
        </p:spPr>
      </p:pic>
      <p:pic>
        <p:nvPicPr>
          <p:cNvPr id="2054" name="Picture 6" descr="http://www.baaa-acro.com/photos/TU154-Cubana-Quito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304800"/>
            <a:ext cx="2590800" cy="1676400"/>
          </a:xfrm>
          <a:prstGeom prst="rect">
            <a:avLst/>
          </a:prstGeom>
          <a:noFill/>
        </p:spPr>
      </p:pic>
      <p:pic>
        <p:nvPicPr>
          <p:cNvPr id="2056" name="Picture 8" descr="http://i.hoy.ec/wp-content/uploads/2009/03/derram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1" y="2209800"/>
            <a:ext cx="2590799" cy="1752600"/>
          </a:xfrm>
          <a:prstGeom prst="rect">
            <a:avLst/>
          </a:prstGeom>
          <a:noFill/>
        </p:spPr>
      </p:pic>
      <p:pic>
        <p:nvPicPr>
          <p:cNvPr id="2058" name="Picture 10" descr="http://www.redproteger.com.ar/wordpress/wp-content/acido_tap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2286000"/>
            <a:ext cx="2590800" cy="1752600"/>
          </a:xfrm>
          <a:prstGeom prst="rect">
            <a:avLst/>
          </a:prstGeom>
          <a:noFill/>
        </p:spPr>
      </p:pic>
      <p:pic>
        <p:nvPicPr>
          <p:cNvPr id="2060" name="Picture 12" descr="http://lh4.google.com/nelsoncobba/Rz-UgxYdFuI/AAAAAAAAADk/OgcDabJoMCQ/clip_image006%5B4%5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2209800"/>
            <a:ext cx="2590800" cy="1752600"/>
          </a:xfrm>
          <a:prstGeom prst="rect">
            <a:avLst/>
          </a:prstGeom>
          <a:noFill/>
        </p:spPr>
      </p:pic>
      <p:pic>
        <p:nvPicPr>
          <p:cNvPr id="2064" name="Picture 16" descr="http://photos.end.com.ni/2011/03/245_1299902540_JAPON%20%20CHIBA%202%20EF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6600" y="4191000"/>
            <a:ext cx="2590800" cy="1752600"/>
          </a:xfrm>
          <a:prstGeom prst="rect">
            <a:avLst/>
          </a:prstGeom>
          <a:noFill/>
        </p:spPr>
      </p:pic>
      <p:pic>
        <p:nvPicPr>
          <p:cNvPr id="2066" name="Picture 18" descr="http://www.vinnova.cl/put_image.php?file=file_4c3348b733113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96000" y="4191000"/>
            <a:ext cx="2590800" cy="1752600"/>
          </a:xfrm>
          <a:prstGeom prst="rect">
            <a:avLst/>
          </a:prstGeom>
          <a:noFill/>
        </p:spPr>
      </p:pic>
      <p:pic>
        <p:nvPicPr>
          <p:cNvPr id="2068" name="Picture 20" descr="http://www.materialsengineer.com/dup%20image/corrosion12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1000" y="4219575"/>
            <a:ext cx="2619375" cy="17240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304800" y="554534"/>
            <a:ext cx="85344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ESPECÍFICOS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/>
              <a:t> </a:t>
            </a:r>
          </a:p>
          <a:p>
            <a:pPr lvl="0" algn="just"/>
            <a:r>
              <a:rPr lang="es-ES" b="1" dirty="0" smtClean="0"/>
              <a:t>  - Recomendar el Esquema Nacional para Capacitar, Calificar y Certificar </a:t>
            </a:r>
          </a:p>
          <a:p>
            <a:pPr lvl="0" algn="just"/>
            <a:r>
              <a:rPr lang="es-ES" b="1" dirty="0" smtClean="0"/>
              <a:t>    personas en los END en el país con sus respectivos organismos de </a:t>
            </a:r>
          </a:p>
          <a:p>
            <a:pPr lvl="0" algn="just"/>
            <a:r>
              <a:rPr lang="es-ES" b="1" dirty="0" smtClean="0"/>
              <a:t>    control. </a:t>
            </a:r>
          </a:p>
          <a:p>
            <a:r>
              <a:rPr lang="es-ES" b="1" dirty="0" smtClean="0"/>
              <a:t> </a:t>
            </a:r>
            <a:r>
              <a:rPr lang="es-EC" b="1" dirty="0" smtClean="0"/>
              <a:t> </a:t>
            </a:r>
            <a:r>
              <a:rPr lang="es-ES" b="1" dirty="0" smtClean="0"/>
              <a:t>- Diagnostico del país en relación a  los Ensayos no destructivos y la </a:t>
            </a:r>
          </a:p>
          <a:p>
            <a:r>
              <a:rPr lang="es-ES" b="1" dirty="0" smtClean="0"/>
              <a:t>    cantidad de personal certificado.</a:t>
            </a:r>
          </a:p>
          <a:p>
            <a:pPr lvl="0"/>
            <a:endParaRPr lang="es-ES" b="1" dirty="0" smtClean="0"/>
          </a:p>
          <a:p>
            <a:r>
              <a:rPr lang="es-ES" sz="2000" b="1" u="sng" dirty="0" smtClean="0"/>
              <a:t>ALCANCE</a:t>
            </a:r>
            <a:endParaRPr lang="es-ES" sz="2000" dirty="0" smtClean="0"/>
          </a:p>
          <a:p>
            <a:r>
              <a:rPr lang="es-ES" sz="2000" b="1" dirty="0" smtClean="0"/>
              <a:t> </a:t>
            </a:r>
            <a:endParaRPr lang="es-ES" sz="2000" dirty="0" smtClean="0"/>
          </a:p>
          <a:p>
            <a:pPr marL="179388" algn="just"/>
            <a:r>
              <a:rPr lang="es-ES" b="1" dirty="0" smtClean="0"/>
              <a:t>Entregar la información técnica y de gestión base para el implementación y funcionamiento de los  Organismos cuyas competencias sean la Capacitación, Calificación y Certificación de personal dentro de los siguientes métodos: </a:t>
            </a:r>
          </a:p>
          <a:p>
            <a:pPr algn="just"/>
            <a:r>
              <a:rPr lang="es-ES" b="1" dirty="0" smtClean="0"/>
              <a:t> </a:t>
            </a:r>
          </a:p>
          <a:p>
            <a:pPr algn="just"/>
            <a:r>
              <a:rPr lang="es-ES" b="1" dirty="0" smtClean="0"/>
              <a:t>      - Inspección Visual</a:t>
            </a:r>
          </a:p>
          <a:p>
            <a:pPr algn="just"/>
            <a:r>
              <a:rPr lang="es-ES" b="1" dirty="0" smtClean="0"/>
              <a:t>      - Líquidos Penetrantes</a:t>
            </a:r>
          </a:p>
          <a:p>
            <a:pPr algn="just"/>
            <a:r>
              <a:rPr lang="es-ES" b="1" dirty="0" smtClean="0"/>
              <a:t>      - Partículas Magnética</a:t>
            </a:r>
          </a:p>
          <a:p>
            <a:pPr algn="just"/>
            <a:r>
              <a:rPr lang="es-ES" b="1" dirty="0" smtClean="0"/>
              <a:t>      - Ultrasonido</a:t>
            </a:r>
          </a:p>
          <a:p>
            <a:pPr algn="just"/>
            <a:r>
              <a:rPr lang="es-ES" b="1" dirty="0" smtClean="0"/>
              <a:t>      - Radiografía Industrial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28600" y="619065"/>
            <a:ext cx="8686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1.- </a:t>
            </a:r>
            <a:r>
              <a:rPr lang="es-ES_tradnl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METODOS DE ENSAYOS NO DESTRUCTIVOS</a:t>
            </a:r>
            <a:endParaRPr lang="es-E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_tradnl" dirty="0" smtClean="0"/>
          </a:p>
          <a:p>
            <a:pPr marL="179388" algn="just"/>
            <a:r>
              <a:rPr lang="es-ES" b="1" dirty="0" smtClean="0"/>
              <a:t>Realizar técnicas no invasivas, sin dañar o alterar su funcionamiento para determinar los defectos y discontinuidades en los elementos, piezas y componentes.</a:t>
            </a:r>
          </a:p>
          <a:p>
            <a:pPr marL="355600" indent="-177800" algn="just">
              <a:buFont typeface="Arial" pitchFamily="34" charset="0"/>
              <a:buChar char="•"/>
            </a:pPr>
            <a:endParaRPr lang="es-ES" b="1" dirty="0" smtClean="0"/>
          </a:p>
          <a:p>
            <a:pPr marL="355600" indent="-177800" algn="just"/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APLICACIONES</a:t>
            </a:r>
          </a:p>
          <a:p>
            <a:pPr marL="355600" indent="-177800" algn="just">
              <a:buFont typeface="Arial" pitchFamily="34" charset="0"/>
              <a:buChar char="•"/>
            </a:pPr>
            <a:endParaRPr lang="es-ES" b="1" dirty="0" smtClean="0"/>
          </a:p>
          <a:p>
            <a:pPr marL="355600" indent="-177800" algn="just">
              <a:buFont typeface="Arial" pitchFamily="34" charset="0"/>
              <a:buChar char="•"/>
            </a:pPr>
            <a:r>
              <a:rPr lang="es-ES" b="1" dirty="0" smtClean="0"/>
              <a:t>Detección y evaluación de discontinuidades.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es-ES" b="1" dirty="0" smtClean="0"/>
              <a:t>Determinación  de la composición químicas.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es-ES" b="1" dirty="0" smtClean="0"/>
              <a:t>Inspección de fugas.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es-ES" b="1" dirty="0" smtClean="0"/>
              <a:t>Medición de espesores y dimensiones.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es-ES" b="1" dirty="0" smtClean="0"/>
              <a:t>Monitoreo de corrosión.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es-ES" b="1" dirty="0" smtClean="0"/>
              <a:t>Adherencia de materiales. 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es-ES" b="1" dirty="0" smtClean="0"/>
              <a:t>Uniones soldadas.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es-ES" b="1" dirty="0" smtClean="0"/>
              <a:t>Control e inspección dentro de las etapas:</a:t>
            </a:r>
          </a:p>
          <a:p>
            <a:pPr marL="355600" indent="-177800" algn="just"/>
            <a:r>
              <a:rPr lang="es-ES" b="1" dirty="0" smtClean="0"/>
              <a:t>    - Materias Primas.</a:t>
            </a:r>
          </a:p>
          <a:p>
            <a:pPr marL="355600" indent="-177800" algn="just"/>
            <a:r>
              <a:rPr lang="es-ES" b="1" dirty="0" smtClean="0"/>
              <a:t>    - Materiales Manufacturados.</a:t>
            </a:r>
          </a:p>
          <a:p>
            <a:pPr marL="355600" indent="-177800" algn="just"/>
            <a:r>
              <a:rPr lang="es-ES" b="1" dirty="0" smtClean="0"/>
              <a:t>    - Durante su servicio.</a:t>
            </a:r>
            <a:endParaRPr lang="es-E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04800" y="6096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CLASIFICACION DE LOS END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38600" y="1600200"/>
            <a:ext cx="762000" cy="3847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900" dirty="0" smtClean="0"/>
              <a:t>END</a:t>
            </a:r>
            <a:endParaRPr lang="es-ES" sz="19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62000" y="2706469"/>
            <a:ext cx="2057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     </a:t>
            </a:r>
            <a:r>
              <a:rPr lang="es-ES" b="1" dirty="0" smtClean="0">
                <a:solidFill>
                  <a:srgbClr val="FF0000"/>
                </a:solidFill>
              </a:rPr>
              <a:t>METODOS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SUPERFICIALES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429000" y="2706469"/>
            <a:ext cx="2057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B0F0"/>
                </a:solidFill>
              </a:rPr>
              <a:t>METODOS VOLUMETRICOS </a:t>
            </a:r>
            <a:endParaRPr lang="es-ES" b="1" dirty="0">
              <a:solidFill>
                <a:srgbClr val="00B0F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324600" y="2706469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B050"/>
                </a:solidFill>
              </a:rPr>
              <a:t>METODOS HERMETICIDAD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57200" y="3676471"/>
            <a:ext cx="2590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Inspección Visual</a:t>
            </a:r>
          </a:p>
          <a:p>
            <a:pPr algn="ctr"/>
            <a:r>
              <a:rPr lang="es-ES" b="1" dirty="0" smtClean="0"/>
              <a:t>Líquidos Penetrantes</a:t>
            </a:r>
          </a:p>
          <a:p>
            <a:pPr algn="ctr"/>
            <a:r>
              <a:rPr lang="es-ES" b="1" dirty="0" smtClean="0"/>
              <a:t>Partículas Magnéticas</a:t>
            </a:r>
          </a:p>
          <a:p>
            <a:pPr algn="ctr"/>
            <a:r>
              <a:rPr lang="es-ES" b="1" dirty="0" smtClean="0"/>
              <a:t>Electromagnetismo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429000" y="3676471"/>
            <a:ext cx="2133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Ultrasonido</a:t>
            </a:r>
          </a:p>
          <a:p>
            <a:pPr algn="ctr"/>
            <a:r>
              <a:rPr lang="es-ES" b="1" dirty="0" smtClean="0"/>
              <a:t>Radiografía</a:t>
            </a:r>
          </a:p>
          <a:p>
            <a:pPr algn="ctr"/>
            <a:r>
              <a:rPr lang="es-ES" b="1" dirty="0" smtClean="0"/>
              <a:t>Emisión Acústica</a:t>
            </a:r>
          </a:p>
          <a:p>
            <a:pPr algn="ctr"/>
            <a:r>
              <a:rPr lang="es-ES" b="1" dirty="0" smtClean="0"/>
              <a:t>Neutrografía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867400" y="3657600"/>
            <a:ext cx="2895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Prueba de Burbujas</a:t>
            </a:r>
          </a:p>
          <a:p>
            <a:pPr algn="ctr"/>
            <a:r>
              <a:rPr lang="es-ES" b="1" dirty="0" smtClean="0"/>
              <a:t>Cambio de Presión</a:t>
            </a:r>
          </a:p>
          <a:p>
            <a:pPr algn="ctr"/>
            <a:r>
              <a:rPr lang="es-ES" b="1" dirty="0" smtClean="0"/>
              <a:t>Espectrómetro de Masas</a:t>
            </a:r>
          </a:p>
          <a:p>
            <a:pPr algn="ctr"/>
            <a:r>
              <a:rPr lang="es-ES" b="1" dirty="0" smtClean="0"/>
              <a:t>Rastreadores Halógenos</a:t>
            </a: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1752600" y="2362200"/>
            <a:ext cx="5562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10" idx="0"/>
          </p:cNvCxnSpPr>
          <p:nvPr/>
        </p:nvCxnSpPr>
        <p:spPr>
          <a:xfrm flipV="1">
            <a:off x="1752600" y="3410130"/>
            <a:ext cx="0" cy="266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V="1">
            <a:off x="4495800" y="3372389"/>
            <a:ext cx="0" cy="2852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V="1">
            <a:off x="7315200" y="3352800"/>
            <a:ext cx="0" cy="305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1752600" y="2362200"/>
            <a:ext cx="0" cy="344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7315200" y="2362200"/>
            <a:ext cx="0" cy="344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6" idx="2"/>
          </p:cNvCxnSpPr>
          <p:nvPr/>
        </p:nvCxnSpPr>
        <p:spPr>
          <a:xfrm>
            <a:off x="4419600" y="1984921"/>
            <a:ext cx="0" cy="682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81000" y="569178"/>
            <a:ext cx="85344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2.-</a:t>
            </a:r>
            <a:r>
              <a:rPr lang="es-ES" sz="2200" b="1" dirty="0" smtClean="0"/>
              <a:t> </a:t>
            </a:r>
            <a:r>
              <a:rPr lang="es-ES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DIAGNOSTICO</a:t>
            </a:r>
            <a:r>
              <a:rPr lang="es-ES_tradnl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LOS END EN EL PAÍS</a:t>
            </a:r>
            <a:endParaRPr lang="es-ES" sz="2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b="1" dirty="0" smtClean="0"/>
          </a:p>
          <a:p>
            <a:pPr marL="82550">
              <a:buFont typeface="Wingdings" pitchFamily="2" charset="2"/>
              <a:buChar char="§"/>
            </a:pPr>
            <a:r>
              <a:rPr lang="es-ES" sz="2000" b="1" dirty="0" smtClean="0"/>
              <a:t> </a:t>
            </a:r>
            <a:r>
              <a:rPr lang="es-ES" sz="1700" b="1" dirty="0" smtClean="0"/>
              <a:t>El país en la actualidad no cuenta con los organismos de control </a:t>
            </a:r>
          </a:p>
          <a:p>
            <a:pPr marL="179388"/>
            <a:r>
              <a:rPr lang="es-ES" sz="1700" b="1" dirty="0" smtClean="0"/>
              <a:t> relacionados a la capacitación, calificación y certificación de personal </a:t>
            </a:r>
          </a:p>
          <a:p>
            <a:pPr marL="179388"/>
            <a:r>
              <a:rPr lang="es-ES" sz="1700" b="1" dirty="0" smtClean="0"/>
              <a:t> en los END.</a:t>
            </a:r>
          </a:p>
          <a:p>
            <a:pPr marL="82550">
              <a:buFont typeface="Wingdings" pitchFamily="2" charset="2"/>
              <a:buChar char="§"/>
            </a:pPr>
            <a:r>
              <a:rPr lang="es-ES" sz="1700" b="1" dirty="0" smtClean="0"/>
              <a:t> Existe alrededor de 22 empresas que se encuentran enfocadas en:</a:t>
            </a:r>
          </a:p>
          <a:p>
            <a:pPr marL="179388"/>
            <a:r>
              <a:rPr lang="es-ES" sz="1700" b="1" dirty="0" smtClean="0"/>
              <a:t>   - Proveer los servicios.</a:t>
            </a:r>
          </a:p>
          <a:p>
            <a:pPr marL="179388"/>
            <a:r>
              <a:rPr lang="es-ES" sz="1700" b="1" dirty="0" smtClean="0"/>
              <a:t>   - Proveedores de Equipos.</a:t>
            </a:r>
          </a:p>
          <a:p>
            <a:pPr marL="179388"/>
            <a:r>
              <a:rPr lang="es-ES" sz="1700" b="1" dirty="0" smtClean="0"/>
              <a:t>   - Centros de Capacitación.</a:t>
            </a:r>
          </a:p>
          <a:p>
            <a:pPr marL="179388"/>
            <a:r>
              <a:rPr lang="es-ES" sz="1700" b="1" dirty="0" smtClean="0"/>
              <a:t>   - Requieren los servicios.</a:t>
            </a:r>
          </a:p>
          <a:p>
            <a:pPr marL="82550">
              <a:buFont typeface="Wingdings" pitchFamily="2" charset="2"/>
              <a:buChar char="§"/>
            </a:pPr>
            <a:r>
              <a:rPr lang="es-ES" sz="1700" b="1" dirty="0" smtClean="0"/>
              <a:t> Los métodos de END mas utilizamos tenemos:</a:t>
            </a:r>
          </a:p>
          <a:p>
            <a:pPr marL="179388"/>
            <a:r>
              <a:rPr lang="es-ES" sz="1700" b="1" dirty="0" smtClean="0"/>
              <a:t>    - Líquidos Penetrantes.</a:t>
            </a:r>
          </a:p>
          <a:p>
            <a:pPr marL="179388"/>
            <a:r>
              <a:rPr lang="es-ES" sz="1700" b="1" dirty="0" smtClean="0"/>
              <a:t>    - Partículas Magnéticas.</a:t>
            </a:r>
          </a:p>
          <a:p>
            <a:pPr marL="179388"/>
            <a:r>
              <a:rPr lang="es-ES" sz="1700" b="1" dirty="0" smtClean="0"/>
              <a:t>    - Ultrasonido.</a:t>
            </a:r>
          </a:p>
          <a:p>
            <a:pPr marL="179388"/>
            <a:r>
              <a:rPr lang="es-ES" sz="1700" b="1" dirty="0" smtClean="0"/>
              <a:t>    - Radiografía. </a:t>
            </a:r>
          </a:p>
          <a:p>
            <a:pPr marL="82550">
              <a:buFont typeface="Wingdings" pitchFamily="2" charset="2"/>
              <a:buChar char="§"/>
            </a:pPr>
            <a:r>
              <a:rPr lang="es-ES" sz="1700" b="1" dirty="0" smtClean="0"/>
              <a:t> Los sectores industriales que utilizan con mas frecuencia los END son:</a:t>
            </a:r>
          </a:p>
          <a:p>
            <a:pPr marL="82550"/>
            <a:r>
              <a:rPr lang="es-ES" sz="1700" b="1" dirty="0" smtClean="0"/>
              <a:t>     - Petrolero.</a:t>
            </a:r>
          </a:p>
          <a:p>
            <a:pPr marL="82550"/>
            <a:r>
              <a:rPr lang="es-ES" sz="1700" b="1" dirty="0" smtClean="0"/>
              <a:t>     - Aeronáutico.</a:t>
            </a:r>
          </a:p>
          <a:p>
            <a:pPr marL="82550"/>
            <a:r>
              <a:rPr lang="es-ES" sz="1700" b="1" dirty="0" smtClean="0"/>
              <a:t>     - Metalmecánico.</a:t>
            </a:r>
          </a:p>
          <a:p>
            <a:pPr marL="82550">
              <a:buFont typeface="Wingdings" pitchFamily="2" charset="2"/>
              <a:buChar char="§"/>
            </a:pPr>
            <a:r>
              <a:rPr lang="es-ES" sz="1700" b="1" dirty="0" smtClean="0"/>
              <a:t> La mayoría de personal esta certificado mediante la Practica Recomendada </a:t>
            </a:r>
          </a:p>
          <a:p>
            <a:pPr marL="82550"/>
            <a:r>
              <a:rPr lang="es-ES" sz="1700" b="1" dirty="0" smtClean="0"/>
              <a:t>   de la ASNT TC-1A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13" name="12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524000"/>
            <a:ext cx="6858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Rectángulo"/>
          <p:cNvSpPr/>
          <p:nvPr/>
        </p:nvSpPr>
        <p:spPr>
          <a:xfrm>
            <a:off x="228600" y="725269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>
              <a:buFont typeface="Wingdings" pitchFamily="2" charset="2"/>
              <a:buChar char="§"/>
            </a:pPr>
            <a:r>
              <a:rPr lang="es-ES" b="1" dirty="0" smtClean="0"/>
              <a:t> La cantidad de personal certificado en los diferentes métodos se muestran </a:t>
            </a:r>
          </a:p>
          <a:p>
            <a:pPr marL="82550"/>
            <a:r>
              <a:rPr lang="es-ES" b="1" dirty="0" smtClean="0"/>
              <a:t>  en la siguiente tabla.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04800" y="601444"/>
            <a:ext cx="86868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 smtClean="0"/>
              <a:t>3.- </a:t>
            </a:r>
            <a:r>
              <a:rPr lang="es-EC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Y CONFORMACION DE LOS ORGANISMOS PARA </a:t>
            </a:r>
          </a:p>
          <a:p>
            <a:r>
              <a:rPr lang="es-EC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s-EC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CERTIFICACION, CALIFICACION Y CAPACITACION DE </a:t>
            </a:r>
          </a:p>
          <a:p>
            <a:r>
              <a:rPr lang="es-EC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s-EC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EN END EN EL PAIS.</a:t>
            </a:r>
          </a:p>
          <a:p>
            <a:endParaRPr lang="es-EC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" sz="1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C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C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C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C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C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dirty="0" smtClean="0"/>
              <a:t> 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1112" y="1795463"/>
            <a:ext cx="6872288" cy="391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10" descr="FORMATO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04800" y="740688"/>
            <a:ext cx="853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marL="179388" algn="just"/>
            <a:r>
              <a:rPr lang="es-EC" b="1" dirty="0" smtClean="0"/>
              <a:t>Recomendar lineamientos y competencias de los Organismos que van a Certificar, Calificar y Capacitar personas en los END bajo la norma NTE INEN-ISO-9712:2009 en el país.</a:t>
            </a:r>
            <a:endParaRPr lang="es-ES" b="1" dirty="0" smtClean="0"/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ALCANCE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b="1" dirty="0" smtClean="0"/>
          </a:p>
          <a:p>
            <a:pPr marL="179388" algn="just"/>
            <a:r>
              <a:rPr lang="es-EC" b="1" dirty="0" smtClean="0"/>
              <a:t>Estructurar el Esquema Nacional para realizar un control ordenado en las funciones y procedimientos que deben cumplir los Organismo relacionados con los END.</a:t>
            </a:r>
          </a:p>
          <a:p>
            <a:pPr algn="just"/>
            <a:endParaRPr lang="es-EC" b="1" dirty="0" smtClean="0"/>
          </a:p>
          <a:p>
            <a:r>
              <a:rPr lang="es-EC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NORMATIVAS EMPLEADAS: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C" b="1" dirty="0" smtClean="0"/>
              <a:t> </a:t>
            </a:r>
            <a:endParaRPr lang="es-ES" dirty="0" smtClean="0"/>
          </a:p>
          <a:p>
            <a:pPr lvl="0"/>
            <a:r>
              <a:rPr lang="es-EC" b="1" dirty="0" smtClean="0"/>
              <a:t> - </a:t>
            </a:r>
            <a:r>
              <a:rPr lang="es-EC" b="1" u="sng" dirty="0" smtClean="0"/>
              <a:t>NTE INEN-ISO 9712:2009</a:t>
            </a:r>
            <a:r>
              <a:rPr lang="es-EC" b="1" dirty="0" smtClean="0"/>
              <a:t>.- Calificación y Certificación de personal en END.</a:t>
            </a:r>
            <a:endParaRPr lang="es-ES" b="1" dirty="0" smtClean="0"/>
          </a:p>
          <a:p>
            <a:r>
              <a:rPr lang="es-EC" b="1" dirty="0" smtClean="0"/>
              <a:t> - </a:t>
            </a:r>
            <a:r>
              <a:rPr lang="es-EC" b="1" u="sng" dirty="0" smtClean="0"/>
              <a:t>NTE INEN-ISO/IEC 17024:2005</a:t>
            </a:r>
            <a:r>
              <a:rPr lang="es-EC" b="1" dirty="0" smtClean="0"/>
              <a:t>.- Evaluación de la Conformidad - Requisitos </a:t>
            </a:r>
          </a:p>
          <a:p>
            <a:pPr lvl="0"/>
            <a:r>
              <a:rPr lang="es-EC" b="1" dirty="0" smtClean="0"/>
              <a:t>   Generales para organismos que realizan la Certificación de Personal.</a:t>
            </a:r>
            <a:endParaRPr lang="es-ES" b="1" dirty="0" smtClean="0"/>
          </a:p>
          <a:p>
            <a:r>
              <a:rPr lang="es-EC" b="1" dirty="0" smtClean="0"/>
              <a:t> - </a:t>
            </a:r>
            <a:r>
              <a:rPr lang="es-EC" b="1" u="sng" dirty="0" smtClean="0"/>
              <a:t>NTE INEN-ISO/IEC 17025:2005</a:t>
            </a:r>
            <a:r>
              <a:rPr lang="es-EC" b="1" dirty="0" smtClean="0"/>
              <a:t>.- Requisitos Generales para la Competencia </a:t>
            </a:r>
          </a:p>
          <a:p>
            <a:pPr lvl="0"/>
            <a:r>
              <a:rPr lang="es-EC" b="1" dirty="0" smtClean="0"/>
              <a:t>   de los Laboratorios de Ensayos y de Calibración.</a:t>
            </a:r>
            <a:endParaRPr lang="es-ES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601</Words>
  <Application>Microsoft Office PowerPoint</Application>
  <PresentationFormat>Presentación en pantalla (4:3)</PresentationFormat>
  <Paragraphs>331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Office Theme</vt:lpstr>
      <vt:lpstr>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Diseño y Construcción de una Compactadora Hidráulica de chatarra CON CAPACIDAD DE 70 TONELADAS, de MOVIMIENTO ANGULAR, para la empresa “Recicladora Mejía”  Carlos Alberto rivera rosas Oscar David Mejía Zambrano   Director: Ing. Fernando Montenegro Codirector: Ing. Carlos SuntaxI………….</dc:title>
  <dc:creator>Edmundo Aguilar</dc:creator>
  <cp:lastModifiedBy>PC2009</cp:lastModifiedBy>
  <cp:revision>598</cp:revision>
  <dcterms:created xsi:type="dcterms:W3CDTF">2009-11-10T19:49:23Z</dcterms:created>
  <dcterms:modified xsi:type="dcterms:W3CDTF">2012-03-07T20:00:16Z</dcterms:modified>
</cp:coreProperties>
</file>