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2">
  <p:sldMasterIdLst>
    <p:sldMasterId id="2147483648" r:id="rId1"/>
  </p:sldMasterIdLst>
  <p:notesMasterIdLst>
    <p:notesMasterId r:id="rId42"/>
  </p:notesMasterIdLst>
  <p:sldIdLst>
    <p:sldId id="379" r:id="rId2"/>
    <p:sldId id="380" r:id="rId3"/>
    <p:sldId id="381" r:id="rId4"/>
    <p:sldId id="382" r:id="rId5"/>
    <p:sldId id="383" r:id="rId6"/>
    <p:sldId id="384" r:id="rId7"/>
    <p:sldId id="385" r:id="rId8"/>
    <p:sldId id="386" r:id="rId9"/>
    <p:sldId id="387" r:id="rId10"/>
    <p:sldId id="389" r:id="rId11"/>
    <p:sldId id="390" r:id="rId12"/>
    <p:sldId id="391" r:id="rId13"/>
    <p:sldId id="371" r:id="rId14"/>
    <p:sldId id="373" r:id="rId15"/>
    <p:sldId id="358" r:id="rId16"/>
    <p:sldId id="360" r:id="rId17"/>
    <p:sldId id="361" r:id="rId18"/>
    <p:sldId id="362" r:id="rId19"/>
    <p:sldId id="351" r:id="rId20"/>
    <p:sldId id="364" r:id="rId21"/>
    <p:sldId id="282"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374" r:id="rId39"/>
    <p:sldId id="377" r:id="rId40"/>
    <p:sldId id="378" r:id="rId4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BB75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711" autoAdjust="0"/>
  </p:normalViewPr>
  <p:slideViewPr>
    <p:cSldViewPr>
      <p:cViewPr>
        <p:scale>
          <a:sx n="70" d="100"/>
          <a:sy n="70" d="100"/>
        </p:scale>
        <p:origin x="-113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image" Target="../media/image90.png"/><Relationship Id="rId5" Type="http://schemas.openxmlformats.org/officeDocument/2006/relationships/image" Target="../media/image95.png"/><Relationship Id="rId4" Type="http://schemas.openxmlformats.org/officeDocument/2006/relationships/image" Target="../media/image9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image" Target="../media/image90.png"/><Relationship Id="rId5" Type="http://schemas.openxmlformats.org/officeDocument/2006/relationships/image" Target="../media/image95.png"/><Relationship Id="rId4" Type="http://schemas.openxmlformats.org/officeDocument/2006/relationships/image" Target="../media/image9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0A057-C5BD-4D50-AE11-D304AB1088A5}"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s-US"/>
        </a:p>
      </dgm:t>
    </dgm:pt>
    <dgm:pt modelId="{199E1DEF-E512-4EA4-B45F-1F7416FCC1E9}">
      <dgm:prSet phldrT="[Texto]"/>
      <dgm:spPr/>
      <dgm:t>
        <a:bodyPr/>
        <a:lstStyle/>
        <a:p>
          <a:r>
            <a:rPr lang="es-US" dirty="0" smtClean="0"/>
            <a:t>ABRASIÓN</a:t>
          </a:r>
          <a:endParaRPr lang="es-US" dirty="0"/>
        </a:p>
      </dgm:t>
    </dgm:pt>
    <dgm:pt modelId="{5BBE873A-3350-4FB4-8461-9E014CC5E9B5}" type="parTrans" cxnId="{0E53E93D-19D5-4E76-8258-3C538D8FA137}">
      <dgm:prSet/>
      <dgm:spPr/>
      <dgm:t>
        <a:bodyPr/>
        <a:lstStyle/>
        <a:p>
          <a:endParaRPr lang="es-US"/>
        </a:p>
      </dgm:t>
    </dgm:pt>
    <dgm:pt modelId="{A6CED38B-2169-4E47-AFC8-E726D492B245}" type="sibTrans" cxnId="{0E53E93D-19D5-4E76-8258-3C538D8FA137}">
      <dgm:prSet/>
      <dgm:spPr>
        <a:blipFill rotWithShape="1">
          <a:blip xmlns:r="http://schemas.openxmlformats.org/officeDocument/2006/relationships" r:embed="rId1"/>
          <a:stretch>
            <a:fillRect/>
          </a:stretch>
        </a:blipFill>
      </dgm:spPr>
      <dgm:t>
        <a:bodyPr/>
        <a:lstStyle/>
        <a:p>
          <a:endParaRPr lang="es-US"/>
        </a:p>
      </dgm:t>
    </dgm:pt>
    <dgm:pt modelId="{C54BEBF7-CC8C-4BA5-BDF2-F13782C8BB62}">
      <dgm:prSet phldrT="[Texto]"/>
      <dgm:spPr/>
      <dgm:t>
        <a:bodyPr/>
        <a:lstStyle/>
        <a:p>
          <a:r>
            <a:rPr lang="es-US" dirty="0" smtClean="0"/>
            <a:t>CORROSIÓN</a:t>
          </a:r>
          <a:endParaRPr lang="es-US" dirty="0"/>
        </a:p>
      </dgm:t>
    </dgm:pt>
    <dgm:pt modelId="{493E87BF-B991-457A-827E-32EDEC79BFF1}" type="parTrans" cxnId="{D2A37A79-7F01-4BB1-AE9B-BA8040A9D350}">
      <dgm:prSet/>
      <dgm:spPr/>
      <dgm:t>
        <a:bodyPr/>
        <a:lstStyle/>
        <a:p>
          <a:endParaRPr lang="es-US"/>
        </a:p>
      </dgm:t>
    </dgm:pt>
    <dgm:pt modelId="{FB0C79C0-428C-4902-BDC2-03E0FCCE427C}" type="sibTrans" cxnId="{D2A37A79-7F01-4BB1-AE9B-BA8040A9D350}">
      <dgm:prSet/>
      <dgm:spPr>
        <a:blipFill rotWithShape="1">
          <a:blip xmlns:r="http://schemas.openxmlformats.org/officeDocument/2006/relationships" r:embed="rId2"/>
          <a:stretch>
            <a:fillRect/>
          </a:stretch>
        </a:blipFill>
      </dgm:spPr>
      <dgm:t>
        <a:bodyPr/>
        <a:lstStyle/>
        <a:p>
          <a:endParaRPr lang="es-US"/>
        </a:p>
      </dgm:t>
    </dgm:pt>
    <dgm:pt modelId="{D5BAAC3A-89C3-4D22-95AD-59F605301EE4}">
      <dgm:prSet phldrT="[Texto]"/>
      <dgm:spPr/>
      <dgm:t>
        <a:bodyPr/>
        <a:lstStyle/>
        <a:p>
          <a:r>
            <a:rPr lang="es-US" dirty="0" smtClean="0"/>
            <a:t>ADHESIÓN</a:t>
          </a:r>
          <a:endParaRPr lang="es-US" dirty="0"/>
        </a:p>
      </dgm:t>
    </dgm:pt>
    <dgm:pt modelId="{25AA0CF9-7BCC-4DB9-B0B6-F0A409EF375B}" type="parTrans" cxnId="{61E37177-DD47-420B-8AF0-9A6B82255D1D}">
      <dgm:prSet/>
      <dgm:spPr/>
      <dgm:t>
        <a:bodyPr/>
        <a:lstStyle/>
        <a:p>
          <a:endParaRPr lang="es-US"/>
        </a:p>
      </dgm:t>
    </dgm:pt>
    <dgm:pt modelId="{F99ABB37-AC4D-4D8B-A13A-0F7ED95408EF}" type="sibTrans" cxnId="{61E37177-DD47-420B-8AF0-9A6B82255D1D}">
      <dgm:prSet/>
      <dgm:spPr>
        <a:blipFill rotWithShape="1">
          <a:blip xmlns:r="http://schemas.openxmlformats.org/officeDocument/2006/relationships" r:embed="rId3"/>
          <a:stretch>
            <a:fillRect/>
          </a:stretch>
        </a:blipFill>
      </dgm:spPr>
      <dgm:t>
        <a:bodyPr/>
        <a:lstStyle/>
        <a:p>
          <a:endParaRPr lang="es-US"/>
        </a:p>
      </dgm:t>
    </dgm:pt>
    <dgm:pt modelId="{84CE9BE2-863B-45B1-A4BE-E3F423DC3C1B}">
      <dgm:prSet phldrT="[Texto]"/>
      <dgm:spPr/>
      <dgm:t>
        <a:bodyPr/>
        <a:lstStyle/>
        <a:p>
          <a:r>
            <a:rPr lang="es-US" dirty="0" smtClean="0"/>
            <a:t>FATIGA SUPERFICIAL</a:t>
          </a:r>
          <a:endParaRPr lang="es-US" dirty="0"/>
        </a:p>
      </dgm:t>
    </dgm:pt>
    <dgm:pt modelId="{7827891A-53F1-42F0-BDE2-2903B183B512}" type="parTrans" cxnId="{3278BAD8-D9AD-4C31-8E8C-34861DF50FBE}">
      <dgm:prSet/>
      <dgm:spPr/>
      <dgm:t>
        <a:bodyPr/>
        <a:lstStyle/>
        <a:p>
          <a:endParaRPr lang="es-US"/>
        </a:p>
      </dgm:t>
    </dgm:pt>
    <dgm:pt modelId="{303BECD2-B1B7-4DCF-A7DC-BEAF8E55B9EF}" type="sibTrans" cxnId="{3278BAD8-D9AD-4C31-8E8C-34861DF50FBE}">
      <dgm:prSet/>
      <dgm:spPr>
        <a:blipFill rotWithShape="1">
          <a:blip xmlns:r="http://schemas.openxmlformats.org/officeDocument/2006/relationships" r:embed="rId4"/>
          <a:stretch>
            <a:fillRect/>
          </a:stretch>
        </a:blipFill>
      </dgm:spPr>
      <dgm:t>
        <a:bodyPr/>
        <a:lstStyle/>
        <a:p>
          <a:endParaRPr lang="es-US"/>
        </a:p>
      </dgm:t>
    </dgm:pt>
    <dgm:pt modelId="{F22D7ED6-2E41-4720-BCA3-D228118A24D5}">
      <dgm:prSet phldrT="[Texto]"/>
      <dgm:spPr/>
      <dgm:t>
        <a:bodyPr/>
        <a:lstStyle/>
        <a:p>
          <a:r>
            <a:rPr lang="es-US" dirty="0" smtClean="0"/>
            <a:t>ESFUERZOS DE CONTACTO</a:t>
          </a:r>
          <a:endParaRPr lang="es-US" dirty="0"/>
        </a:p>
      </dgm:t>
    </dgm:pt>
    <dgm:pt modelId="{65BCF13F-2925-4DB4-B204-6330B8910AFC}" type="parTrans" cxnId="{EF049D78-FDFF-4073-8E90-F83EA1F44BE6}">
      <dgm:prSet/>
      <dgm:spPr/>
      <dgm:t>
        <a:bodyPr/>
        <a:lstStyle/>
        <a:p>
          <a:endParaRPr lang="es-US"/>
        </a:p>
      </dgm:t>
    </dgm:pt>
    <dgm:pt modelId="{B1DEAA4D-F2E6-4778-B7CA-55F8159B14B8}" type="sibTrans" cxnId="{EF049D78-FDFF-4073-8E90-F83EA1F44BE6}">
      <dgm:prSet/>
      <dgm:spPr>
        <a:blipFill rotWithShape="1">
          <a:blip xmlns:r="http://schemas.openxmlformats.org/officeDocument/2006/relationships" r:embed="rId5"/>
          <a:stretch>
            <a:fillRect/>
          </a:stretch>
        </a:blipFill>
      </dgm:spPr>
      <dgm:t>
        <a:bodyPr/>
        <a:lstStyle/>
        <a:p>
          <a:endParaRPr lang="es-US"/>
        </a:p>
      </dgm:t>
    </dgm:pt>
    <dgm:pt modelId="{727E2C27-C1D1-448C-BD53-BAD0816D292E}" type="pres">
      <dgm:prSet presAssocID="{F060A057-C5BD-4D50-AE11-D304AB1088A5}" presName="Name0" presStyleCnt="0">
        <dgm:presLayoutVars>
          <dgm:chMax val="21"/>
          <dgm:chPref val="21"/>
        </dgm:presLayoutVars>
      </dgm:prSet>
      <dgm:spPr/>
      <dgm:t>
        <a:bodyPr/>
        <a:lstStyle/>
        <a:p>
          <a:endParaRPr lang="es-US"/>
        </a:p>
      </dgm:t>
    </dgm:pt>
    <dgm:pt modelId="{239426DC-8952-42E8-BFBF-AF3A044DC5EF}" type="pres">
      <dgm:prSet presAssocID="{199E1DEF-E512-4EA4-B45F-1F7416FCC1E9}" presName="text1" presStyleCnt="0"/>
      <dgm:spPr/>
    </dgm:pt>
    <dgm:pt modelId="{3975D3F8-898F-48DA-90FF-2012B5BC6A65}" type="pres">
      <dgm:prSet presAssocID="{199E1DEF-E512-4EA4-B45F-1F7416FCC1E9}" presName="textRepeatNode" presStyleLbl="alignNode1" presStyleIdx="0" presStyleCnt="5">
        <dgm:presLayoutVars>
          <dgm:chMax val="0"/>
          <dgm:chPref val="0"/>
          <dgm:bulletEnabled val="1"/>
        </dgm:presLayoutVars>
      </dgm:prSet>
      <dgm:spPr/>
      <dgm:t>
        <a:bodyPr/>
        <a:lstStyle/>
        <a:p>
          <a:endParaRPr lang="es-US"/>
        </a:p>
      </dgm:t>
    </dgm:pt>
    <dgm:pt modelId="{80651DA7-415F-4427-8FB5-520660C7CDB3}" type="pres">
      <dgm:prSet presAssocID="{199E1DEF-E512-4EA4-B45F-1F7416FCC1E9}" presName="textaccent1" presStyleCnt="0"/>
      <dgm:spPr/>
    </dgm:pt>
    <dgm:pt modelId="{5EBF04FD-B01A-49E0-B030-77774A3299B1}" type="pres">
      <dgm:prSet presAssocID="{199E1DEF-E512-4EA4-B45F-1F7416FCC1E9}" presName="accentRepeatNode" presStyleLbl="solidAlignAcc1" presStyleIdx="0" presStyleCnt="10"/>
      <dgm:spPr/>
    </dgm:pt>
    <dgm:pt modelId="{3CD9CBE2-8D70-44D7-8928-0290C9A93681}" type="pres">
      <dgm:prSet presAssocID="{A6CED38B-2169-4E47-AFC8-E726D492B245}" presName="image1" presStyleCnt="0"/>
      <dgm:spPr/>
    </dgm:pt>
    <dgm:pt modelId="{112B25DC-82BB-4910-9387-01D49B58A036}" type="pres">
      <dgm:prSet presAssocID="{A6CED38B-2169-4E47-AFC8-E726D492B245}" presName="imageRepeatNode" presStyleLbl="alignAcc1" presStyleIdx="0" presStyleCnt="5"/>
      <dgm:spPr/>
      <dgm:t>
        <a:bodyPr/>
        <a:lstStyle/>
        <a:p>
          <a:endParaRPr lang="es-US"/>
        </a:p>
      </dgm:t>
    </dgm:pt>
    <dgm:pt modelId="{103EA4CB-AB17-4AE0-8E5F-914B65B86E64}" type="pres">
      <dgm:prSet presAssocID="{A6CED38B-2169-4E47-AFC8-E726D492B245}" presName="imageaccent1" presStyleCnt="0"/>
      <dgm:spPr/>
    </dgm:pt>
    <dgm:pt modelId="{0BC86271-EB3A-478C-AD74-1FB2E0EAEDEB}" type="pres">
      <dgm:prSet presAssocID="{A6CED38B-2169-4E47-AFC8-E726D492B245}" presName="accentRepeatNode" presStyleLbl="solidAlignAcc1" presStyleIdx="1" presStyleCnt="10"/>
      <dgm:spPr/>
    </dgm:pt>
    <dgm:pt modelId="{11D78F49-35C0-42BE-815C-EB33F98CB4B0}" type="pres">
      <dgm:prSet presAssocID="{C54BEBF7-CC8C-4BA5-BDF2-F13782C8BB62}" presName="text2" presStyleCnt="0"/>
      <dgm:spPr/>
    </dgm:pt>
    <dgm:pt modelId="{0EFAA38F-09E3-41EB-959D-2815D9A8AF27}" type="pres">
      <dgm:prSet presAssocID="{C54BEBF7-CC8C-4BA5-BDF2-F13782C8BB62}" presName="textRepeatNode" presStyleLbl="alignNode1" presStyleIdx="1" presStyleCnt="5">
        <dgm:presLayoutVars>
          <dgm:chMax val="0"/>
          <dgm:chPref val="0"/>
          <dgm:bulletEnabled val="1"/>
        </dgm:presLayoutVars>
      </dgm:prSet>
      <dgm:spPr/>
      <dgm:t>
        <a:bodyPr/>
        <a:lstStyle/>
        <a:p>
          <a:endParaRPr lang="es-US"/>
        </a:p>
      </dgm:t>
    </dgm:pt>
    <dgm:pt modelId="{871CE082-B39B-40DF-A37D-A5C76D22EEA9}" type="pres">
      <dgm:prSet presAssocID="{C54BEBF7-CC8C-4BA5-BDF2-F13782C8BB62}" presName="textaccent2" presStyleCnt="0"/>
      <dgm:spPr/>
    </dgm:pt>
    <dgm:pt modelId="{4059007E-27CC-4B08-9DC2-467747364B1A}" type="pres">
      <dgm:prSet presAssocID="{C54BEBF7-CC8C-4BA5-BDF2-F13782C8BB62}" presName="accentRepeatNode" presStyleLbl="solidAlignAcc1" presStyleIdx="2" presStyleCnt="10"/>
      <dgm:spPr/>
    </dgm:pt>
    <dgm:pt modelId="{869329E0-AB54-4219-9A5A-3051F7335AA0}" type="pres">
      <dgm:prSet presAssocID="{FB0C79C0-428C-4902-BDC2-03E0FCCE427C}" presName="image2" presStyleCnt="0"/>
      <dgm:spPr/>
    </dgm:pt>
    <dgm:pt modelId="{23EAC6E4-19B9-4C57-9979-799A32DAE76B}" type="pres">
      <dgm:prSet presAssocID="{FB0C79C0-428C-4902-BDC2-03E0FCCE427C}" presName="imageRepeatNode" presStyleLbl="alignAcc1" presStyleIdx="1" presStyleCnt="5"/>
      <dgm:spPr/>
      <dgm:t>
        <a:bodyPr/>
        <a:lstStyle/>
        <a:p>
          <a:endParaRPr lang="es-US"/>
        </a:p>
      </dgm:t>
    </dgm:pt>
    <dgm:pt modelId="{BCC59973-E257-482E-967D-A5F23FBB97BD}" type="pres">
      <dgm:prSet presAssocID="{FB0C79C0-428C-4902-BDC2-03E0FCCE427C}" presName="imageaccent2" presStyleCnt="0"/>
      <dgm:spPr/>
    </dgm:pt>
    <dgm:pt modelId="{1625F3B4-5E5C-49DA-A16E-C430FB598364}" type="pres">
      <dgm:prSet presAssocID="{FB0C79C0-428C-4902-BDC2-03E0FCCE427C}" presName="accentRepeatNode" presStyleLbl="solidAlignAcc1" presStyleIdx="3" presStyleCnt="10"/>
      <dgm:spPr/>
    </dgm:pt>
    <dgm:pt modelId="{A7F0B439-68A4-4F1D-AAD9-B1665B660572}" type="pres">
      <dgm:prSet presAssocID="{D5BAAC3A-89C3-4D22-95AD-59F605301EE4}" presName="text3" presStyleCnt="0"/>
      <dgm:spPr/>
    </dgm:pt>
    <dgm:pt modelId="{F3EA424F-3531-44A2-9D31-7BC6E9B0EFFB}" type="pres">
      <dgm:prSet presAssocID="{D5BAAC3A-89C3-4D22-95AD-59F605301EE4}" presName="textRepeatNode" presStyleLbl="alignNode1" presStyleIdx="2" presStyleCnt="5">
        <dgm:presLayoutVars>
          <dgm:chMax val="0"/>
          <dgm:chPref val="0"/>
          <dgm:bulletEnabled val="1"/>
        </dgm:presLayoutVars>
      </dgm:prSet>
      <dgm:spPr/>
      <dgm:t>
        <a:bodyPr/>
        <a:lstStyle/>
        <a:p>
          <a:endParaRPr lang="es-US"/>
        </a:p>
      </dgm:t>
    </dgm:pt>
    <dgm:pt modelId="{0B4A9754-D9DC-46B1-870B-F713CDB7F33D}" type="pres">
      <dgm:prSet presAssocID="{D5BAAC3A-89C3-4D22-95AD-59F605301EE4}" presName="textaccent3" presStyleCnt="0"/>
      <dgm:spPr/>
    </dgm:pt>
    <dgm:pt modelId="{86561055-7A88-4447-AA8B-509681D301AF}" type="pres">
      <dgm:prSet presAssocID="{D5BAAC3A-89C3-4D22-95AD-59F605301EE4}" presName="accentRepeatNode" presStyleLbl="solidAlignAcc1" presStyleIdx="4" presStyleCnt="10"/>
      <dgm:spPr/>
    </dgm:pt>
    <dgm:pt modelId="{5826B90F-90B6-410B-B8F7-5ECB064BE250}" type="pres">
      <dgm:prSet presAssocID="{F99ABB37-AC4D-4D8B-A13A-0F7ED95408EF}" presName="image3" presStyleCnt="0"/>
      <dgm:spPr/>
    </dgm:pt>
    <dgm:pt modelId="{DD089A41-D018-4446-B0AE-DD19BE02970F}" type="pres">
      <dgm:prSet presAssocID="{F99ABB37-AC4D-4D8B-A13A-0F7ED95408EF}" presName="imageRepeatNode" presStyleLbl="alignAcc1" presStyleIdx="2" presStyleCnt="5" custScaleY="115540"/>
      <dgm:spPr/>
      <dgm:t>
        <a:bodyPr/>
        <a:lstStyle/>
        <a:p>
          <a:endParaRPr lang="es-US"/>
        </a:p>
      </dgm:t>
    </dgm:pt>
    <dgm:pt modelId="{F2092100-6356-4938-BE3D-7BED29CB3B28}" type="pres">
      <dgm:prSet presAssocID="{F99ABB37-AC4D-4D8B-A13A-0F7ED95408EF}" presName="imageaccent3" presStyleCnt="0"/>
      <dgm:spPr/>
    </dgm:pt>
    <dgm:pt modelId="{38714CCE-50C3-4914-9B58-9E46E1651568}" type="pres">
      <dgm:prSet presAssocID="{F99ABB37-AC4D-4D8B-A13A-0F7ED95408EF}" presName="accentRepeatNode" presStyleLbl="solidAlignAcc1" presStyleIdx="5" presStyleCnt="10"/>
      <dgm:spPr/>
    </dgm:pt>
    <dgm:pt modelId="{6DC6FF07-43E2-4CE2-8C17-0D1F525AE3CE}" type="pres">
      <dgm:prSet presAssocID="{84CE9BE2-863B-45B1-A4BE-E3F423DC3C1B}" presName="text4" presStyleCnt="0"/>
      <dgm:spPr/>
    </dgm:pt>
    <dgm:pt modelId="{AE346064-2E4A-4995-BDDD-0650E0FFA5F8}" type="pres">
      <dgm:prSet presAssocID="{84CE9BE2-863B-45B1-A4BE-E3F423DC3C1B}" presName="textRepeatNode" presStyleLbl="alignNode1" presStyleIdx="3" presStyleCnt="5">
        <dgm:presLayoutVars>
          <dgm:chMax val="0"/>
          <dgm:chPref val="0"/>
          <dgm:bulletEnabled val="1"/>
        </dgm:presLayoutVars>
      </dgm:prSet>
      <dgm:spPr/>
      <dgm:t>
        <a:bodyPr/>
        <a:lstStyle/>
        <a:p>
          <a:endParaRPr lang="es-US"/>
        </a:p>
      </dgm:t>
    </dgm:pt>
    <dgm:pt modelId="{54827739-23C6-4AAA-BFE7-3ED63166B9DE}" type="pres">
      <dgm:prSet presAssocID="{84CE9BE2-863B-45B1-A4BE-E3F423DC3C1B}" presName="textaccent4" presStyleCnt="0"/>
      <dgm:spPr/>
    </dgm:pt>
    <dgm:pt modelId="{899F649A-C916-4C4B-9A10-6E94288686FB}" type="pres">
      <dgm:prSet presAssocID="{84CE9BE2-863B-45B1-A4BE-E3F423DC3C1B}" presName="accentRepeatNode" presStyleLbl="solidAlignAcc1" presStyleIdx="6" presStyleCnt="10"/>
      <dgm:spPr/>
    </dgm:pt>
    <dgm:pt modelId="{20FA21CD-950B-4303-BA76-18F710CFA4DF}" type="pres">
      <dgm:prSet presAssocID="{303BECD2-B1B7-4DCF-A7DC-BEAF8E55B9EF}" presName="image4" presStyleCnt="0"/>
      <dgm:spPr/>
    </dgm:pt>
    <dgm:pt modelId="{AFD04305-C978-4D3B-B7F2-91937DE6645D}" type="pres">
      <dgm:prSet presAssocID="{303BECD2-B1B7-4DCF-A7DC-BEAF8E55B9EF}" presName="imageRepeatNode" presStyleLbl="alignAcc1" presStyleIdx="3" presStyleCnt="5"/>
      <dgm:spPr/>
      <dgm:t>
        <a:bodyPr/>
        <a:lstStyle/>
        <a:p>
          <a:endParaRPr lang="es-US"/>
        </a:p>
      </dgm:t>
    </dgm:pt>
    <dgm:pt modelId="{00181EFF-7CA4-43FA-AE5F-7C42B0A0A839}" type="pres">
      <dgm:prSet presAssocID="{303BECD2-B1B7-4DCF-A7DC-BEAF8E55B9EF}" presName="imageaccent4" presStyleCnt="0"/>
      <dgm:spPr/>
    </dgm:pt>
    <dgm:pt modelId="{FCEFD0A9-24DF-4278-A9AA-67AD8BB3D61B}" type="pres">
      <dgm:prSet presAssocID="{303BECD2-B1B7-4DCF-A7DC-BEAF8E55B9EF}" presName="accentRepeatNode" presStyleLbl="solidAlignAcc1" presStyleIdx="7" presStyleCnt="10"/>
      <dgm:spPr/>
    </dgm:pt>
    <dgm:pt modelId="{1B3D3EA4-ED10-49C6-9CBE-A60912B34851}" type="pres">
      <dgm:prSet presAssocID="{F22D7ED6-2E41-4720-BCA3-D228118A24D5}" presName="text5" presStyleCnt="0"/>
      <dgm:spPr/>
    </dgm:pt>
    <dgm:pt modelId="{FFC0E6F5-9407-4DEE-B6A3-01F21F3CC244}" type="pres">
      <dgm:prSet presAssocID="{F22D7ED6-2E41-4720-BCA3-D228118A24D5}" presName="textRepeatNode" presStyleLbl="alignNode1" presStyleIdx="4" presStyleCnt="5">
        <dgm:presLayoutVars>
          <dgm:chMax val="0"/>
          <dgm:chPref val="0"/>
          <dgm:bulletEnabled val="1"/>
        </dgm:presLayoutVars>
      </dgm:prSet>
      <dgm:spPr/>
      <dgm:t>
        <a:bodyPr/>
        <a:lstStyle/>
        <a:p>
          <a:endParaRPr lang="es-US"/>
        </a:p>
      </dgm:t>
    </dgm:pt>
    <dgm:pt modelId="{E26B7F1F-2356-4227-AE60-6A051398E256}" type="pres">
      <dgm:prSet presAssocID="{F22D7ED6-2E41-4720-BCA3-D228118A24D5}" presName="textaccent5" presStyleCnt="0"/>
      <dgm:spPr/>
    </dgm:pt>
    <dgm:pt modelId="{8D22AC65-925B-4BF9-901B-3D27F1971255}" type="pres">
      <dgm:prSet presAssocID="{F22D7ED6-2E41-4720-BCA3-D228118A24D5}" presName="accentRepeatNode" presStyleLbl="solidAlignAcc1" presStyleIdx="8" presStyleCnt="10"/>
      <dgm:spPr/>
    </dgm:pt>
    <dgm:pt modelId="{6CEADABA-6B60-409A-A016-9186AE3B2B47}" type="pres">
      <dgm:prSet presAssocID="{B1DEAA4D-F2E6-4778-B7CA-55F8159B14B8}" presName="image5" presStyleCnt="0"/>
      <dgm:spPr/>
    </dgm:pt>
    <dgm:pt modelId="{B2372A0E-59C8-494E-BD63-9524F20635DE}" type="pres">
      <dgm:prSet presAssocID="{B1DEAA4D-F2E6-4778-B7CA-55F8159B14B8}" presName="imageRepeatNode" presStyleLbl="alignAcc1" presStyleIdx="4" presStyleCnt="5"/>
      <dgm:spPr/>
      <dgm:t>
        <a:bodyPr/>
        <a:lstStyle/>
        <a:p>
          <a:endParaRPr lang="es-US"/>
        </a:p>
      </dgm:t>
    </dgm:pt>
    <dgm:pt modelId="{1357D31D-A35E-4DC4-9387-5C31D85B8A6C}" type="pres">
      <dgm:prSet presAssocID="{B1DEAA4D-F2E6-4778-B7CA-55F8159B14B8}" presName="imageaccent5" presStyleCnt="0"/>
      <dgm:spPr/>
    </dgm:pt>
    <dgm:pt modelId="{D104D8FE-4E00-472C-B0D5-E04990E1F23E}" type="pres">
      <dgm:prSet presAssocID="{B1DEAA4D-F2E6-4778-B7CA-55F8159B14B8}" presName="accentRepeatNode" presStyleLbl="solidAlignAcc1" presStyleIdx="9" presStyleCnt="10"/>
      <dgm:spPr/>
    </dgm:pt>
  </dgm:ptLst>
  <dgm:cxnLst>
    <dgm:cxn modelId="{7AF68AE7-30D4-46F5-B281-6BD955BA17F8}" type="presOf" srcId="{199E1DEF-E512-4EA4-B45F-1F7416FCC1E9}" destId="{3975D3F8-898F-48DA-90FF-2012B5BC6A65}" srcOrd="0" destOrd="0" presId="urn:microsoft.com/office/officeart/2008/layout/HexagonCluster"/>
    <dgm:cxn modelId="{A4B1EC02-51FA-4FB6-B8FF-CD9B3F0D6EC6}" type="presOf" srcId="{FB0C79C0-428C-4902-BDC2-03E0FCCE427C}" destId="{23EAC6E4-19B9-4C57-9979-799A32DAE76B}" srcOrd="0" destOrd="0" presId="urn:microsoft.com/office/officeart/2008/layout/HexagonCluster"/>
    <dgm:cxn modelId="{0E53E93D-19D5-4E76-8258-3C538D8FA137}" srcId="{F060A057-C5BD-4D50-AE11-D304AB1088A5}" destId="{199E1DEF-E512-4EA4-B45F-1F7416FCC1E9}" srcOrd="0" destOrd="0" parTransId="{5BBE873A-3350-4FB4-8461-9E014CC5E9B5}" sibTransId="{A6CED38B-2169-4E47-AFC8-E726D492B245}"/>
    <dgm:cxn modelId="{37ECDB65-C108-4616-8FB5-90274453BF81}" type="presOf" srcId="{84CE9BE2-863B-45B1-A4BE-E3F423DC3C1B}" destId="{AE346064-2E4A-4995-BDDD-0650E0FFA5F8}" srcOrd="0" destOrd="0" presId="urn:microsoft.com/office/officeart/2008/layout/HexagonCluster"/>
    <dgm:cxn modelId="{983E1590-A346-47E7-9B77-DA2E23C20265}" type="presOf" srcId="{D5BAAC3A-89C3-4D22-95AD-59F605301EE4}" destId="{F3EA424F-3531-44A2-9D31-7BC6E9B0EFFB}" srcOrd="0" destOrd="0" presId="urn:microsoft.com/office/officeart/2008/layout/HexagonCluster"/>
    <dgm:cxn modelId="{D1322BF0-A76C-4199-8515-88D0D8748F41}" type="presOf" srcId="{B1DEAA4D-F2E6-4778-B7CA-55F8159B14B8}" destId="{B2372A0E-59C8-494E-BD63-9524F20635DE}" srcOrd="0" destOrd="0" presId="urn:microsoft.com/office/officeart/2008/layout/HexagonCluster"/>
    <dgm:cxn modelId="{D2A37A79-7F01-4BB1-AE9B-BA8040A9D350}" srcId="{F060A057-C5BD-4D50-AE11-D304AB1088A5}" destId="{C54BEBF7-CC8C-4BA5-BDF2-F13782C8BB62}" srcOrd="1" destOrd="0" parTransId="{493E87BF-B991-457A-827E-32EDEC79BFF1}" sibTransId="{FB0C79C0-428C-4902-BDC2-03E0FCCE427C}"/>
    <dgm:cxn modelId="{61E37177-DD47-420B-8AF0-9A6B82255D1D}" srcId="{F060A057-C5BD-4D50-AE11-D304AB1088A5}" destId="{D5BAAC3A-89C3-4D22-95AD-59F605301EE4}" srcOrd="2" destOrd="0" parTransId="{25AA0CF9-7BCC-4DB9-B0B6-F0A409EF375B}" sibTransId="{F99ABB37-AC4D-4D8B-A13A-0F7ED95408EF}"/>
    <dgm:cxn modelId="{6CA2A47D-7EDA-4810-A2A3-4A5C8312EAB4}" type="presOf" srcId="{F060A057-C5BD-4D50-AE11-D304AB1088A5}" destId="{727E2C27-C1D1-448C-BD53-BAD0816D292E}" srcOrd="0" destOrd="0" presId="urn:microsoft.com/office/officeart/2008/layout/HexagonCluster"/>
    <dgm:cxn modelId="{3D128478-38BF-46B6-A026-5884FF8077F9}" type="presOf" srcId="{F99ABB37-AC4D-4D8B-A13A-0F7ED95408EF}" destId="{DD089A41-D018-4446-B0AE-DD19BE02970F}" srcOrd="0" destOrd="0" presId="urn:microsoft.com/office/officeart/2008/layout/HexagonCluster"/>
    <dgm:cxn modelId="{942FFBA9-FD6A-4035-B8C6-347A0C426421}" type="presOf" srcId="{F22D7ED6-2E41-4720-BCA3-D228118A24D5}" destId="{FFC0E6F5-9407-4DEE-B6A3-01F21F3CC244}" srcOrd="0" destOrd="0" presId="urn:microsoft.com/office/officeart/2008/layout/HexagonCluster"/>
    <dgm:cxn modelId="{A1D96CBB-F2AD-4D2C-95D6-5F19D48C4EE8}" type="presOf" srcId="{C54BEBF7-CC8C-4BA5-BDF2-F13782C8BB62}" destId="{0EFAA38F-09E3-41EB-959D-2815D9A8AF27}" srcOrd="0" destOrd="0" presId="urn:microsoft.com/office/officeart/2008/layout/HexagonCluster"/>
    <dgm:cxn modelId="{3278BAD8-D9AD-4C31-8E8C-34861DF50FBE}" srcId="{F060A057-C5BD-4D50-AE11-D304AB1088A5}" destId="{84CE9BE2-863B-45B1-A4BE-E3F423DC3C1B}" srcOrd="3" destOrd="0" parTransId="{7827891A-53F1-42F0-BDE2-2903B183B512}" sibTransId="{303BECD2-B1B7-4DCF-A7DC-BEAF8E55B9EF}"/>
    <dgm:cxn modelId="{876FACD4-BA5C-4DEB-9F2F-E1F3CB931804}" type="presOf" srcId="{A6CED38B-2169-4E47-AFC8-E726D492B245}" destId="{112B25DC-82BB-4910-9387-01D49B58A036}" srcOrd="0" destOrd="0" presId="urn:microsoft.com/office/officeart/2008/layout/HexagonCluster"/>
    <dgm:cxn modelId="{0925407C-22BE-4F25-8513-6CA311283407}" type="presOf" srcId="{303BECD2-B1B7-4DCF-A7DC-BEAF8E55B9EF}" destId="{AFD04305-C978-4D3B-B7F2-91937DE6645D}" srcOrd="0" destOrd="0" presId="urn:microsoft.com/office/officeart/2008/layout/HexagonCluster"/>
    <dgm:cxn modelId="{EF049D78-FDFF-4073-8E90-F83EA1F44BE6}" srcId="{F060A057-C5BD-4D50-AE11-D304AB1088A5}" destId="{F22D7ED6-2E41-4720-BCA3-D228118A24D5}" srcOrd="4" destOrd="0" parTransId="{65BCF13F-2925-4DB4-B204-6330B8910AFC}" sibTransId="{B1DEAA4D-F2E6-4778-B7CA-55F8159B14B8}"/>
    <dgm:cxn modelId="{42D83705-D7CA-4386-A030-0AB13625C46B}" type="presParOf" srcId="{727E2C27-C1D1-448C-BD53-BAD0816D292E}" destId="{239426DC-8952-42E8-BFBF-AF3A044DC5EF}" srcOrd="0" destOrd="0" presId="urn:microsoft.com/office/officeart/2008/layout/HexagonCluster"/>
    <dgm:cxn modelId="{7CF555BC-6486-48A5-A617-8D5346003A9A}" type="presParOf" srcId="{239426DC-8952-42E8-BFBF-AF3A044DC5EF}" destId="{3975D3F8-898F-48DA-90FF-2012B5BC6A65}" srcOrd="0" destOrd="0" presId="urn:microsoft.com/office/officeart/2008/layout/HexagonCluster"/>
    <dgm:cxn modelId="{B28D36C1-F232-4B96-9D23-728F457D186F}" type="presParOf" srcId="{727E2C27-C1D1-448C-BD53-BAD0816D292E}" destId="{80651DA7-415F-4427-8FB5-520660C7CDB3}" srcOrd="1" destOrd="0" presId="urn:microsoft.com/office/officeart/2008/layout/HexagonCluster"/>
    <dgm:cxn modelId="{B8D64BA8-2E2A-4496-9FDD-1346514F7E96}" type="presParOf" srcId="{80651DA7-415F-4427-8FB5-520660C7CDB3}" destId="{5EBF04FD-B01A-49E0-B030-77774A3299B1}" srcOrd="0" destOrd="0" presId="urn:microsoft.com/office/officeart/2008/layout/HexagonCluster"/>
    <dgm:cxn modelId="{FD4FE5EC-A1E5-42C9-B1A7-196D6EC9FD22}" type="presParOf" srcId="{727E2C27-C1D1-448C-BD53-BAD0816D292E}" destId="{3CD9CBE2-8D70-44D7-8928-0290C9A93681}" srcOrd="2" destOrd="0" presId="urn:microsoft.com/office/officeart/2008/layout/HexagonCluster"/>
    <dgm:cxn modelId="{E6C5EB52-4A62-4C78-ABF6-FB2B7B8CE6B9}" type="presParOf" srcId="{3CD9CBE2-8D70-44D7-8928-0290C9A93681}" destId="{112B25DC-82BB-4910-9387-01D49B58A036}" srcOrd="0" destOrd="0" presId="urn:microsoft.com/office/officeart/2008/layout/HexagonCluster"/>
    <dgm:cxn modelId="{0B6D6844-7993-4B3A-9A1E-9C0BDC5B3F00}" type="presParOf" srcId="{727E2C27-C1D1-448C-BD53-BAD0816D292E}" destId="{103EA4CB-AB17-4AE0-8E5F-914B65B86E64}" srcOrd="3" destOrd="0" presId="urn:microsoft.com/office/officeart/2008/layout/HexagonCluster"/>
    <dgm:cxn modelId="{8BA31F12-492D-471D-AA05-D54A48657C27}" type="presParOf" srcId="{103EA4CB-AB17-4AE0-8E5F-914B65B86E64}" destId="{0BC86271-EB3A-478C-AD74-1FB2E0EAEDEB}" srcOrd="0" destOrd="0" presId="urn:microsoft.com/office/officeart/2008/layout/HexagonCluster"/>
    <dgm:cxn modelId="{D7D799DB-E931-4109-9351-B837E2451FC6}" type="presParOf" srcId="{727E2C27-C1D1-448C-BD53-BAD0816D292E}" destId="{11D78F49-35C0-42BE-815C-EB33F98CB4B0}" srcOrd="4" destOrd="0" presId="urn:microsoft.com/office/officeart/2008/layout/HexagonCluster"/>
    <dgm:cxn modelId="{4CC95B7A-93E5-400B-A935-69567D0F561E}" type="presParOf" srcId="{11D78F49-35C0-42BE-815C-EB33F98CB4B0}" destId="{0EFAA38F-09E3-41EB-959D-2815D9A8AF27}" srcOrd="0" destOrd="0" presId="urn:microsoft.com/office/officeart/2008/layout/HexagonCluster"/>
    <dgm:cxn modelId="{C22C07B6-25C5-47FF-828C-3DCA267C10D6}" type="presParOf" srcId="{727E2C27-C1D1-448C-BD53-BAD0816D292E}" destId="{871CE082-B39B-40DF-A37D-A5C76D22EEA9}" srcOrd="5" destOrd="0" presId="urn:microsoft.com/office/officeart/2008/layout/HexagonCluster"/>
    <dgm:cxn modelId="{F7F6971E-888B-4B7D-BF3C-174BC5F6483D}" type="presParOf" srcId="{871CE082-B39B-40DF-A37D-A5C76D22EEA9}" destId="{4059007E-27CC-4B08-9DC2-467747364B1A}" srcOrd="0" destOrd="0" presId="urn:microsoft.com/office/officeart/2008/layout/HexagonCluster"/>
    <dgm:cxn modelId="{84077FA8-CAE1-45AB-902E-D5C4056B5AB2}" type="presParOf" srcId="{727E2C27-C1D1-448C-BD53-BAD0816D292E}" destId="{869329E0-AB54-4219-9A5A-3051F7335AA0}" srcOrd="6" destOrd="0" presId="urn:microsoft.com/office/officeart/2008/layout/HexagonCluster"/>
    <dgm:cxn modelId="{7B0ADD8D-030F-4733-AC5B-FFF845C01528}" type="presParOf" srcId="{869329E0-AB54-4219-9A5A-3051F7335AA0}" destId="{23EAC6E4-19B9-4C57-9979-799A32DAE76B}" srcOrd="0" destOrd="0" presId="urn:microsoft.com/office/officeart/2008/layout/HexagonCluster"/>
    <dgm:cxn modelId="{12C7F16B-4A35-4F08-B32F-6F4E13597F69}" type="presParOf" srcId="{727E2C27-C1D1-448C-BD53-BAD0816D292E}" destId="{BCC59973-E257-482E-967D-A5F23FBB97BD}" srcOrd="7" destOrd="0" presId="urn:microsoft.com/office/officeart/2008/layout/HexagonCluster"/>
    <dgm:cxn modelId="{F152E304-5DE4-4E0A-9EA7-768764231295}" type="presParOf" srcId="{BCC59973-E257-482E-967D-A5F23FBB97BD}" destId="{1625F3B4-5E5C-49DA-A16E-C430FB598364}" srcOrd="0" destOrd="0" presId="urn:microsoft.com/office/officeart/2008/layout/HexagonCluster"/>
    <dgm:cxn modelId="{46BBC028-8947-4B7A-A544-0C7D97C28970}" type="presParOf" srcId="{727E2C27-C1D1-448C-BD53-BAD0816D292E}" destId="{A7F0B439-68A4-4F1D-AAD9-B1665B660572}" srcOrd="8" destOrd="0" presId="urn:microsoft.com/office/officeart/2008/layout/HexagonCluster"/>
    <dgm:cxn modelId="{C7B7B0DC-158E-46F9-9F76-75F56FC2BD26}" type="presParOf" srcId="{A7F0B439-68A4-4F1D-AAD9-B1665B660572}" destId="{F3EA424F-3531-44A2-9D31-7BC6E9B0EFFB}" srcOrd="0" destOrd="0" presId="urn:microsoft.com/office/officeart/2008/layout/HexagonCluster"/>
    <dgm:cxn modelId="{C2B9D986-E42B-476B-A116-34D6CB8C22D1}" type="presParOf" srcId="{727E2C27-C1D1-448C-BD53-BAD0816D292E}" destId="{0B4A9754-D9DC-46B1-870B-F713CDB7F33D}" srcOrd="9" destOrd="0" presId="urn:microsoft.com/office/officeart/2008/layout/HexagonCluster"/>
    <dgm:cxn modelId="{68467947-5D58-4239-B4D4-34891DD0782F}" type="presParOf" srcId="{0B4A9754-D9DC-46B1-870B-F713CDB7F33D}" destId="{86561055-7A88-4447-AA8B-509681D301AF}" srcOrd="0" destOrd="0" presId="urn:microsoft.com/office/officeart/2008/layout/HexagonCluster"/>
    <dgm:cxn modelId="{929F71A3-111D-4532-BA11-52E2051FE3EC}" type="presParOf" srcId="{727E2C27-C1D1-448C-BD53-BAD0816D292E}" destId="{5826B90F-90B6-410B-B8F7-5ECB064BE250}" srcOrd="10" destOrd="0" presId="urn:microsoft.com/office/officeart/2008/layout/HexagonCluster"/>
    <dgm:cxn modelId="{3711600D-EEF2-4A66-B52B-C1736CC8575E}" type="presParOf" srcId="{5826B90F-90B6-410B-B8F7-5ECB064BE250}" destId="{DD089A41-D018-4446-B0AE-DD19BE02970F}" srcOrd="0" destOrd="0" presId="urn:microsoft.com/office/officeart/2008/layout/HexagonCluster"/>
    <dgm:cxn modelId="{588B4BD6-3D4F-482B-A3F6-667F5AF32F49}" type="presParOf" srcId="{727E2C27-C1D1-448C-BD53-BAD0816D292E}" destId="{F2092100-6356-4938-BE3D-7BED29CB3B28}" srcOrd="11" destOrd="0" presId="urn:microsoft.com/office/officeart/2008/layout/HexagonCluster"/>
    <dgm:cxn modelId="{3709F209-C650-4C15-83E2-3EE8652E48C2}" type="presParOf" srcId="{F2092100-6356-4938-BE3D-7BED29CB3B28}" destId="{38714CCE-50C3-4914-9B58-9E46E1651568}" srcOrd="0" destOrd="0" presId="urn:microsoft.com/office/officeart/2008/layout/HexagonCluster"/>
    <dgm:cxn modelId="{6D519727-B946-4938-AD4C-25CD66987AEF}" type="presParOf" srcId="{727E2C27-C1D1-448C-BD53-BAD0816D292E}" destId="{6DC6FF07-43E2-4CE2-8C17-0D1F525AE3CE}" srcOrd="12" destOrd="0" presId="urn:microsoft.com/office/officeart/2008/layout/HexagonCluster"/>
    <dgm:cxn modelId="{0E975DD8-7B1E-422D-8D5F-F44FD2ABE1B6}" type="presParOf" srcId="{6DC6FF07-43E2-4CE2-8C17-0D1F525AE3CE}" destId="{AE346064-2E4A-4995-BDDD-0650E0FFA5F8}" srcOrd="0" destOrd="0" presId="urn:microsoft.com/office/officeart/2008/layout/HexagonCluster"/>
    <dgm:cxn modelId="{97CF2AC3-C58B-4C23-A077-66C9B43F5BCA}" type="presParOf" srcId="{727E2C27-C1D1-448C-BD53-BAD0816D292E}" destId="{54827739-23C6-4AAA-BFE7-3ED63166B9DE}" srcOrd="13" destOrd="0" presId="urn:microsoft.com/office/officeart/2008/layout/HexagonCluster"/>
    <dgm:cxn modelId="{2A8E5347-7E2B-4D40-BC6E-1B6FC17CCEB7}" type="presParOf" srcId="{54827739-23C6-4AAA-BFE7-3ED63166B9DE}" destId="{899F649A-C916-4C4B-9A10-6E94288686FB}" srcOrd="0" destOrd="0" presId="urn:microsoft.com/office/officeart/2008/layout/HexagonCluster"/>
    <dgm:cxn modelId="{2DBCF30C-0C9A-4763-A0FC-1C1DB02A1DDA}" type="presParOf" srcId="{727E2C27-C1D1-448C-BD53-BAD0816D292E}" destId="{20FA21CD-950B-4303-BA76-18F710CFA4DF}" srcOrd="14" destOrd="0" presId="urn:microsoft.com/office/officeart/2008/layout/HexagonCluster"/>
    <dgm:cxn modelId="{0F3415FA-BA5E-4965-822E-BD29A1282AA7}" type="presParOf" srcId="{20FA21CD-950B-4303-BA76-18F710CFA4DF}" destId="{AFD04305-C978-4D3B-B7F2-91937DE6645D}" srcOrd="0" destOrd="0" presId="urn:microsoft.com/office/officeart/2008/layout/HexagonCluster"/>
    <dgm:cxn modelId="{1057787E-4DB6-4245-8EB1-5143F0C0EBDD}" type="presParOf" srcId="{727E2C27-C1D1-448C-BD53-BAD0816D292E}" destId="{00181EFF-7CA4-43FA-AE5F-7C42B0A0A839}" srcOrd="15" destOrd="0" presId="urn:microsoft.com/office/officeart/2008/layout/HexagonCluster"/>
    <dgm:cxn modelId="{19EF0979-7A5F-4FA4-BC6C-B04283A31DCB}" type="presParOf" srcId="{00181EFF-7CA4-43FA-AE5F-7C42B0A0A839}" destId="{FCEFD0A9-24DF-4278-A9AA-67AD8BB3D61B}" srcOrd="0" destOrd="0" presId="urn:microsoft.com/office/officeart/2008/layout/HexagonCluster"/>
    <dgm:cxn modelId="{4D260599-BE19-4632-B081-D048A931CB62}" type="presParOf" srcId="{727E2C27-C1D1-448C-BD53-BAD0816D292E}" destId="{1B3D3EA4-ED10-49C6-9CBE-A60912B34851}" srcOrd="16" destOrd="0" presId="urn:microsoft.com/office/officeart/2008/layout/HexagonCluster"/>
    <dgm:cxn modelId="{1321C862-EDF1-44D2-9240-E4AED4AC1241}" type="presParOf" srcId="{1B3D3EA4-ED10-49C6-9CBE-A60912B34851}" destId="{FFC0E6F5-9407-4DEE-B6A3-01F21F3CC244}" srcOrd="0" destOrd="0" presId="urn:microsoft.com/office/officeart/2008/layout/HexagonCluster"/>
    <dgm:cxn modelId="{686DE76D-A43A-4403-8087-76E0DD03ADE2}" type="presParOf" srcId="{727E2C27-C1D1-448C-BD53-BAD0816D292E}" destId="{E26B7F1F-2356-4227-AE60-6A051398E256}" srcOrd="17" destOrd="0" presId="urn:microsoft.com/office/officeart/2008/layout/HexagonCluster"/>
    <dgm:cxn modelId="{7998962B-49B2-4274-A0DF-D7331D0D2605}" type="presParOf" srcId="{E26B7F1F-2356-4227-AE60-6A051398E256}" destId="{8D22AC65-925B-4BF9-901B-3D27F1971255}" srcOrd="0" destOrd="0" presId="urn:microsoft.com/office/officeart/2008/layout/HexagonCluster"/>
    <dgm:cxn modelId="{36ACCB41-570B-4C09-B0BE-50DA0F94B943}" type="presParOf" srcId="{727E2C27-C1D1-448C-BD53-BAD0816D292E}" destId="{6CEADABA-6B60-409A-A016-9186AE3B2B47}" srcOrd="18" destOrd="0" presId="urn:microsoft.com/office/officeart/2008/layout/HexagonCluster"/>
    <dgm:cxn modelId="{305F6163-1B04-4C7A-B7D4-2D8B824A7B4D}" type="presParOf" srcId="{6CEADABA-6B60-409A-A016-9186AE3B2B47}" destId="{B2372A0E-59C8-494E-BD63-9524F20635DE}" srcOrd="0" destOrd="0" presId="urn:microsoft.com/office/officeart/2008/layout/HexagonCluster"/>
    <dgm:cxn modelId="{62AD48C3-95EA-4EFC-BE8B-0490A8D6C31A}" type="presParOf" srcId="{727E2C27-C1D1-448C-BD53-BAD0816D292E}" destId="{1357D31D-A35E-4DC4-9387-5C31D85B8A6C}" srcOrd="19" destOrd="0" presId="urn:microsoft.com/office/officeart/2008/layout/HexagonCluster"/>
    <dgm:cxn modelId="{9620749E-B41B-4531-820F-B4A97FE157BF}" type="presParOf" srcId="{1357D31D-A35E-4DC4-9387-5C31D85B8A6C}" destId="{D104D8FE-4E00-472C-B0D5-E04990E1F23E}"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5D3F8-898F-48DA-90FF-2012B5BC6A65}">
      <dsp:nvSpPr>
        <dsp:cNvPr id="0" name=""/>
        <dsp:cNvSpPr/>
      </dsp:nvSpPr>
      <dsp:spPr>
        <a:xfrm>
          <a:off x="1332306" y="2651635"/>
          <a:ext cx="1548200" cy="132917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US" sz="1600" kern="1200" dirty="0" smtClean="0"/>
            <a:t>ABRASIÓN</a:t>
          </a:r>
          <a:endParaRPr lang="es-US" sz="1600" kern="1200" dirty="0"/>
        </a:p>
      </dsp:txBody>
      <dsp:txXfrm>
        <a:off x="1572087" y="2857494"/>
        <a:ext cx="1068638" cy="917458"/>
      </dsp:txXfrm>
    </dsp:sp>
    <dsp:sp modelId="{5EBF04FD-B01A-49E0-B030-77774A3299B1}">
      <dsp:nvSpPr>
        <dsp:cNvPr id="0" name=""/>
        <dsp:cNvSpPr/>
      </dsp:nvSpPr>
      <dsp:spPr>
        <a:xfrm>
          <a:off x="1369246" y="3245996"/>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B25DC-82BB-4910-9387-01D49B58A036}">
      <dsp:nvSpPr>
        <dsp:cNvPr id="0" name=""/>
        <dsp:cNvSpPr/>
      </dsp:nvSpPr>
      <dsp:spPr>
        <a:xfrm>
          <a:off x="0" y="1916820"/>
          <a:ext cx="1548200" cy="1329176"/>
        </a:xfrm>
        <a:prstGeom prst="hexagon">
          <a:avLst>
            <a:gd name="adj" fmla="val 25000"/>
            <a:gd name="vf" fmla="val 115470"/>
          </a:avLst>
        </a:prstGeom>
        <a:blipFill rotWithShape="1">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C86271-EB3A-478C-AD74-1FB2E0EAEDEB}">
      <dsp:nvSpPr>
        <dsp:cNvPr id="0" name=""/>
        <dsp:cNvSpPr/>
      </dsp:nvSpPr>
      <dsp:spPr>
        <a:xfrm>
          <a:off x="1060591" y="3069457"/>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AA38F-09E3-41EB-959D-2815D9A8AF27}">
      <dsp:nvSpPr>
        <dsp:cNvPr id="0" name=""/>
        <dsp:cNvSpPr/>
      </dsp:nvSpPr>
      <dsp:spPr>
        <a:xfrm>
          <a:off x="2664612" y="1912574"/>
          <a:ext cx="1548200" cy="132917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US" sz="1600" kern="1200" dirty="0" smtClean="0"/>
            <a:t>CORROSIÓN</a:t>
          </a:r>
          <a:endParaRPr lang="es-US" sz="1600" kern="1200" dirty="0"/>
        </a:p>
      </dsp:txBody>
      <dsp:txXfrm>
        <a:off x="2904393" y="2118433"/>
        <a:ext cx="1068638" cy="917458"/>
      </dsp:txXfrm>
    </dsp:sp>
    <dsp:sp modelId="{4059007E-27CC-4B08-9DC2-467747364B1A}">
      <dsp:nvSpPr>
        <dsp:cNvPr id="0" name=""/>
        <dsp:cNvSpPr/>
      </dsp:nvSpPr>
      <dsp:spPr>
        <a:xfrm>
          <a:off x="3730129" y="3062381"/>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AC6E4-19B9-4C57-9979-799A32DAE76B}">
      <dsp:nvSpPr>
        <dsp:cNvPr id="0" name=""/>
        <dsp:cNvSpPr/>
      </dsp:nvSpPr>
      <dsp:spPr>
        <a:xfrm>
          <a:off x="3996098" y="2648805"/>
          <a:ext cx="1548200" cy="1329176"/>
        </a:xfrm>
        <a:prstGeom prst="hexagon">
          <a:avLst>
            <a:gd name="adj" fmla="val 25000"/>
            <a:gd name="vf" fmla="val 115470"/>
          </a:avLst>
        </a:prstGeom>
        <a:blipFill rotWithShape="1">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5F3B4-5E5C-49DA-A16E-C430FB598364}">
      <dsp:nvSpPr>
        <dsp:cNvPr id="0" name=""/>
        <dsp:cNvSpPr/>
      </dsp:nvSpPr>
      <dsp:spPr>
        <a:xfrm>
          <a:off x="4033859" y="3240336"/>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EA424F-3531-44A2-9D31-7BC6E9B0EFFB}">
      <dsp:nvSpPr>
        <dsp:cNvPr id="0" name=""/>
        <dsp:cNvSpPr/>
      </dsp:nvSpPr>
      <dsp:spPr>
        <a:xfrm>
          <a:off x="1332306" y="1182005"/>
          <a:ext cx="1548200" cy="132917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US" sz="1600" kern="1200" dirty="0" smtClean="0"/>
            <a:t>ADHESIÓN</a:t>
          </a:r>
          <a:endParaRPr lang="es-US" sz="1600" kern="1200" dirty="0"/>
        </a:p>
      </dsp:txBody>
      <dsp:txXfrm>
        <a:off x="1572087" y="1387864"/>
        <a:ext cx="1068638" cy="917458"/>
      </dsp:txXfrm>
    </dsp:sp>
    <dsp:sp modelId="{86561055-7A88-4447-AA8B-509681D301AF}">
      <dsp:nvSpPr>
        <dsp:cNvPr id="0" name=""/>
        <dsp:cNvSpPr/>
      </dsp:nvSpPr>
      <dsp:spPr>
        <a:xfrm>
          <a:off x="2392897" y="1207124"/>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89A41-D018-4446-B0AE-DD19BE02970F}">
      <dsp:nvSpPr>
        <dsp:cNvPr id="0" name=""/>
        <dsp:cNvSpPr/>
      </dsp:nvSpPr>
      <dsp:spPr>
        <a:xfrm>
          <a:off x="2664612" y="339668"/>
          <a:ext cx="1548200" cy="1535730"/>
        </a:xfrm>
        <a:prstGeom prst="hexagon">
          <a:avLst>
            <a:gd name="adj" fmla="val 25000"/>
            <a:gd name="vf" fmla="val 115470"/>
          </a:avLst>
        </a:prstGeom>
        <a:blipFill rotWithShape="1">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714CCE-50C3-4914-9B58-9E46E1651568}">
      <dsp:nvSpPr>
        <dsp:cNvPr id="0" name=""/>
        <dsp:cNvSpPr/>
      </dsp:nvSpPr>
      <dsp:spPr>
        <a:xfrm>
          <a:off x="2708120" y="1031999"/>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346064-2E4A-4995-BDDD-0650E0FFA5F8}">
      <dsp:nvSpPr>
        <dsp:cNvPr id="0" name=""/>
        <dsp:cNvSpPr/>
      </dsp:nvSpPr>
      <dsp:spPr>
        <a:xfrm>
          <a:off x="3996098" y="1179175"/>
          <a:ext cx="1548200" cy="132917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US" sz="1600" kern="1200" dirty="0" smtClean="0"/>
            <a:t>FATIGA SUPERFICIAL</a:t>
          </a:r>
          <a:endParaRPr lang="es-US" sz="1600" kern="1200" dirty="0"/>
        </a:p>
      </dsp:txBody>
      <dsp:txXfrm>
        <a:off x="4235879" y="1385034"/>
        <a:ext cx="1068638" cy="917458"/>
      </dsp:txXfrm>
    </dsp:sp>
    <dsp:sp modelId="{899F649A-C916-4C4B-9A10-6E94288686FB}">
      <dsp:nvSpPr>
        <dsp:cNvPr id="0" name=""/>
        <dsp:cNvSpPr/>
      </dsp:nvSpPr>
      <dsp:spPr>
        <a:xfrm>
          <a:off x="5335792" y="1768230"/>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D04305-C978-4D3B-B7F2-91937DE6645D}">
      <dsp:nvSpPr>
        <dsp:cNvPr id="0" name=""/>
        <dsp:cNvSpPr/>
      </dsp:nvSpPr>
      <dsp:spPr>
        <a:xfrm>
          <a:off x="5328404" y="1926372"/>
          <a:ext cx="1548200" cy="1329176"/>
        </a:xfrm>
        <a:prstGeom prst="hexagon">
          <a:avLst>
            <a:gd name="adj" fmla="val 25000"/>
            <a:gd name="vf" fmla="val 115470"/>
          </a:avLst>
        </a:prstGeom>
        <a:blipFill rotWithShape="1">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EFD0A9-24DF-4278-A9AA-67AD8BB3D61B}">
      <dsp:nvSpPr>
        <dsp:cNvPr id="0" name=""/>
        <dsp:cNvSpPr/>
      </dsp:nvSpPr>
      <dsp:spPr>
        <a:xfrm>
          <a:off x="5630492" y="1950430"/>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C0E6F5-9407-4DEE-B6A3-01F21F3CC244}">
      <dsp:nvSpPr>
        <dsp:cNvPr id="0" name=""/>
        <dsp:cNvSpPr/>
      </dsp:nvSpPr>
      <dsp:spPr>
        <a:xfrm>
          <a:off x="5328404" y="457096"/>
          <a:ext cx="1548200" cy="132917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s-US" sz="1600" kern="1200" dirty="0" smtClean="0"/>
            <a:t>ESFUERZOS DE CONTACTO</a:t>
          </a:r>
          <a:endParaRPr lang="es-US" sz="1600" kern="1200" dirty="0"/>
        </a:p>
      </dsp:txBody>
      <dsp:txXfrm>
        <a:off x="5568185" y="662955"/>
        <a:ext cx="1068638" cy="917458"/>
      </dsp:txXfrm>
    </dsp:sp>
    <dsp:sp modelId="{8D22AC65-925B-4BF9-901B-3D27F1971255}">
      <dsp:nvSpPr>
        <dsp:cNvPr id="0" name=""/>
        <dsp:cNvSpPr/>
      </dsp:nvSpPr>
      <dsp:spPr>
        <a:xfrm>
          <a:off x="6668099" y="1052873"/>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372A0E-59C8-494E-BD63-9524F20635DE}">
      <dsp:nvSpPr>
        <dsp:cNvPr id="0" name=""/>
        <dsp:cNvSpPr/>
      </dsp:nvSpPr>
      <dsp:spPr>
        <a:xfrm>
          <a:off x="6660711" y="1198633"/>
          <a:ext cx="1548200" cy="1329176"/>
        </a:xfrm>
        <a:prstGeom prst="hexagon">
          <a:avLst>
            <a:gd name="adj" fmla="val 25000"/>
            <a:gd name="vf" fmla="val 115470"/>
          </a:avLst>
        </a:prstGeom>
        <a:blipFill rotWithShape="1">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04D8FE-4E00-472C-B0D5-E04990E1F23E}">
      <dsp:nvSpPr>
        <dsp:cNvPr id="0" name=""/>
        <dsp:cNvSpPr/>
      </dsp:nvSpPr>
      <dsp:spPr>
        <a:xfrm>
          <a:off x="6969366" y="1228351"/>
          <a:ext cx="180596" cy="15566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20BA212-304A-476F-AFEA-E3FEC24A0172}" type="datetimeFigureOut">
              <a:rPr lang="es-ES"/>
              <a:pPr>
                <a:defRPr/>
              </a:pPr>
              <a:t>10/05/2012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8D4E641-18D3-437E-BCDC-D4D8D4640893}" type="slidenum">
              <a:rPr lang="en-US"/>
              <a:pPr>
                <a:defRPr/>
              </a:pPr>
              <a:t>‹Nº›</a:t>
            </a:fld>
            <a:endParaRPr lang="en-US" dirty="0"/>
          </a:p>
        </p:txBody>
      </p:sp>
    </p:spTree>
    <p:extLst>
      <p:ext uri="{BB962C8B-B14F-4D97-AF65-F5344CB8AC3E}">
        <p14:creationId xmlns:p14="http://schemas.microsoft.com/office/powerpoint/2010/main" val="617767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A continuación la exposición del proyecto de grado titulado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435CD5-E148-4C2E-B8F9-DF4C937EF29D}" type="slidenum">
              <a:rPr lang="es-EC" smtClean="0"/>
              <a:pPr fontAlgn="base">
                <a:spcBef>
                  <a:spcPct val="0"/>
                </a:spcBef>
                <a:spcAft>
                  <a:spcPct val="0"/>
                </a:spcAft>
                <a:defRPr/>
              </a:pPr>
              <a:t>1</a:t>
            </a:fld>
            <a:endParaRPr lang="es-EC"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D98336-6C34-4D48-B695-1190B1369685}" type="slidenum">
              <a:rPr lang="es-EC" smtClean="0"/>
              <a:pPr fontAlgn="base">
                <a:spcBef>
                  <a:spcPct val="0"/>
                </a:spcBef>
                <a:spcAft>
                  <a:spcPct val="0"/>
                </a:spcAft>
                <a:defRPr/>
              </a:pPr>
              <a:t>19</a:t>
            </a:fld>
            <a:endParaRPr lang="es-EC"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D98336-6C34-4D48-B695-1190B1369685}" type="slidenum">
              <a:rPr lang="es-EC" smtClean="0"/>
              <a:pPr fontAlgn="base">
                <a:spcBef>
                  <a:spcPct val="0"/>
                </a:spcBef>
                <a:spcAft>
                  <a:spcPct val="0"/>
                </a:spcAft>
                <a:defRPr/>
              </a:pPr>
              <a:t>2</a:t>
            </a:fld>
            <a:endParaRPr lang="es-EC"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D98336-6C34-4D48-B695-1190B1369685}" type="slidenum">
              <a:rPr lang="es-EC" smtClean="0"/>
              <a:pPr fontAlgn="base">
                <a:spcBef>
                  <a:spcPct val="0"/>
                </a:spcBef>
                <a:spcAft>
                  <a:spcPct val="0"/>
                </a:spcAft>
                <a:defRPr/>
              </a:pPr>
              <a:t>8</a:t>
            </a:fld>
            <a:endParaRPr lang="es-EC"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88D4E641-18D3-437E-BCDC-D4D8D464089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28266E-FE47-4042-A8C6-157656699EF4}" type="datetimeFigureOut">
              <a:rPr lang="es-ES"/>
              <a:pPr>
                <a:defRPr/>
              </a:pPr>
              <a:t>10/05/2012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2E139F-7209-403D-9F04-B0F9841974DA}" type="slidenum">
              <a:rPr lang="en-US"/>
              <a:pPr>
                <a:defRPr/>
              </a:pPr>
              <a:t>‹Nº›</a:t>
            </a:fld>
            <a:endParaRPr lang="en-US" dirty="0"/>
          </a:p>
        </p:txBody>
      </p:sp>
    </p:spTree>
    <p:extLst>
      <p:ext uri="{BB962C8B-B14F-4D97-AF65-F5344CB8AC3E}">
        <p14:creationId xmlns:p14="http://schemas.microsoft.com/office/powerpoint/2010/main" val="1900535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AC0D9E-E01B-426D-90DD-D118A2FACE4D}" type="datetimeFigureOut">
              <a:rPr lang="es-ES"/>
              <a:pPr>
                <a:defRPr/>
              </a:pPr>
              <a:t>10/05/2012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BA7D87-DC19-4DE5-A2F8-3C7651CDC4ED}" type="slidenum">
              <a:rPr lang="en-US"/>
              <a:pPr>
                <a:defRPr/>
              </a:pPr>
              <a:t>‹Nº›</a:t>
            </a:fld>
            <a:endParaRPr lang="en-US" dirty="0"/>
          </a:p>
        </p:txBody>
      </p:sp>
    </p:spTree>
    <p:extLst>
      <p:ext uri="{BB962C8B-B14F-4D97-AF65-F5344CB8AC3E}">
        <p14:creationId xmlns:p14="http://schemas.microsoft.com/office/powerpoint/2010/main" val="3815968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04AC7E-B8F5-4CE5-A3EF-4A4286EFD99C}" type="datetimeFigureOut">
              <a:rPr lang="es-ES"/>
              <a:pPr>
                <a:defRPr/>
              </a:pPr>
              <a:t>10/05/2012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D6E79D-8EA5-4393-9504-44261CB30BED}" type="slidenum">
              <a:rPr lang="en-US"/>
              <a:pPr>
                <a:defRPr/>
              </a:pPr>
              <a:t>‹Nº›</a:t>
            </a:fld>
            <a:endParaRPr lang="en-US" dirty="0"/>
          </a:p>
        </p:txBody>
      </p:sp>
    </p:spTree>
    <p:extLst>
      <p:ext uri="{BB962C8B-B14F-4D97-AF65-F5344CB8AC3E}">
        <p14:creationId xmlns:p14="http://schemas.microsoft.com/office/powerpoint/2010/main" val="2501761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A01F4C-95EE-436A-8389-C94257D10EA1}" type="datetimeFigureOut">
              <a:rPr lang="es-ES"/>
              <a:pPr>
                <a:defRPr/>
              </a:pPr>
              <a:t>10/05/2012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646554-D6BD-4900-AC31-94A2329DDD2F}" type="slidenum">
              <a:rPr lang="en-US"/>
              <a:pPr>
                <a:defRPr/>
              </a:pPr>
              <a:t>‹Nº›</a:t>
            </a:fld>
            <a:endParaRPr lang="en-US" dirty="0"/>
          </a:p>
        </p:txBody>
      </p:sp>
    </p:spTree>
    <p:extLst>
      <p:ext uri="{BB962C8B-B14F-4D97-AF65-F5344CB8AC3E}">
        <p14:creationId xmlns:p14="http://schemas.microsoft.com/office/powerpoint/2010/main" val="1159745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E20791-E119-4144-BF71-3146745BD213}" type="datetimeFigureOut">
              <a:rPr lang="es-ES"/>
              <a:pPr>
                <a:defRPr/>
              </a:pPr>
              <a:t>10/05/2012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92FD1A-A754-4D7E-8602-B83125D9230D}" type="slidenum">
              <a:rPr lang="en-US"/>
              <a:pPr>
                <a:defRPr/>
              </a:pPr>
              <a:t>‹Nº›</a:t>
            </a:fld>
            <a:endParaRPr lang="en-US" dirty="0"/>
          </a:p>
        </p:txBody>
      </p:sp>
    </p:spTree>
    <p:extLst>
      <p:ext uri="{BB962C8B-B14F-4D97-AF65-F5344CB8AC3E}">
        <p14:creationId xmlns:p14="http://schemas.microsoft.com/office/powerpoint/2010/main" val="254144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1AE5AF-FB9C-4099-BEAE-0ECE4796927E}" type="datetimeFigureOut">
              <a:rPr lang="es-ES"/>
              <a:pPr>
                <a:defRPr/>
              </a:pPr>
              <a:t>10/05/2012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650DD-29CD-44CB-9B77-705CE93E5BDB}" type="slidenum">
              <a:rPr lang="en-US"/>
              <a:pPr>
                <a:defRPr/>
              </a:pPr>
              <a:t>‹Nº›</a:t>
            </a:fld>
            <a:endParaRPr lang="en-US" dirty="0"/>
          </a:p>
        </p:txBody>
      </p:sp>
    </p:spTree>
    <p:extLst>
      <p:ext uri="{BB962C8B-B14F-4D97-AF65-F5344CB8AC3E}">
        <p14:creationId xmlns:p14="http://schemas.microsoft.com/office/powerpoint/2010/main" val="1297982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1337A5-C01E-4842-B299-52D99ED6A9C0}" type="datetimeFigureOut">
              <a:rPr lang="es-ES"/>
              <a:pPr>
                <a:defRPr/>
              </a:pPr>
              <a:t>10/05/2012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BA7090-9C0B-4BA6-BA1A-46894E21A8A0}" type="slidenum">
              <a:rPr lang="en-US"/>
              <a:pPr>
                <a:defRPr/>
              </a:pPr>
              <a:t>‹Nº›</a:t>
            </a:fld>
            <a:endParaRPr lang="en-US" dirty="0"/>
          </a:p>
        </p:txBody>
      </p:sp>
    </p:spTree>
    <p:extLst>
      <p:ext uri="{BB962C8B-B14F-4D97-AF65-F5344CB8AC3E}">
        <p14:creationId xmlns:p14="http://schemas.microsoft.com/office/powerpoint/2010/main" val="666508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3E1F08-1FF1-49E9-BF0E-5AEA58562EA4}" type="datetimeFigureOut">
              <a:rPr lang="es-ES"/>
              <a:pPr>
                <a:defRPr/>
              </a:pPr>
              <a:t>10/05/2012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C7C713-DC9C-4DD6-AA10-9D29F0FEE761}" type="slidenum">
              <a:rPr lang="en-US"/>
              <a:pPr>
                <a:defRPr/>
              </a:pPr>
              <a:t>‹Nº›</a:t>
            </a:fld>
            <a:endParaRPr lang="en-US" dirty="0"/>
          </a:p>
        </p:txBody>
      </p:sp>
    </p:spTree>
    <p:extLst>
      <p:ext uri="{BB962C8B-B14F-4D97-AF65-F5344CB8AC3E}">
        <p14:creationId xmlns:p14="http://schemas.microsoft.com/office/powerpoint/2010/main" val="247672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EB5BB7-9155-425E-B503-0AF531709C31}" type="datetimeFigureOut">
              <a:rPr lang="es-ES"/>
              <a:pPr>
                <a:defRPr/>
              </a:pPr>
              <a:t>10/05/2012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A10F90-0A5F-4195-95C1-6F1A59062810}" type="slidenum">
              <a:rPr lang="en-US"/>
              <a:pPr>
                <a:defRPr/>
              </a:pPr>
              <a:t>‹Nº›</a:t>
            </a:fld>
            <a:endParaRPr lang="en-US" dirty="0"/>
          </a:p>
        </p:txBody>
      </p:sp>
    </p:spTree>
    <p:extLst>
      <p:ext uri="{BB962C8B-B14F-4D97-AF65-F5344CB8AC3E}">
        <p14:creationId xmlns:p14="http://schemas.microsoft.com/office/powerpoint/2010/main" val="3611897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7475D4-E7A9-4947-9C42-ECE5563BBD5D}" type="datetimeFigureOut">
              <a:rPr lang="es-ES"/>
              <a:pPr>
                <a:defRPr/>
              </a:pPr>
              <a:t>10/05/2012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76CEC4-4ECA-4539-AA3E-979E872B1D60}" type="slidenum">
              <a:rPr lang="en-US"/>
              <a:pPr>
                <a:defRPr/>
              </a:pPr>
              <a:t>‹Nº›</a:t>
            </a:fld>
            <a:endParaRPr lang="en-US" dirty="0"/>
          </a:p>
        </p:txBody>
      </p:sp>
    </p:spTree>
    <p:extLst>
      <p:ext uri="{BB962C8B-B14F-4D97-AF65-F5344CB8AC3E}">
        <p14:creationId xmlns:p14="http://schemas.microsoft.com/office/powerpoint/2010/main" val="2802061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39A868-9799-4B10-9225-C82D38D41CB9}" type="datetimeFigureOut">
              <a:rPr lang="es-ES"/>
              <a:pPr>
                <a:defRPr/>
              </a:pPr>
              <a:t>10/05/2012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B18210-459F-4D73-B79C-5CF34A148B8C}" type="slidenum">
              <a:rPr lang="en-US"/>
              <a:pPr>
                <a:defRPr/>
              </a:pPr>
              <a:t>‹Nº›</a:t>
            </a:fld>
            <a:endParaRPr lang="en-US" dirty="0"/>
          </a:p>
        </p:txBody>
      </p:sp>
    </p:spTree>
    <p:extLst>
      <p:ext uri="{BB962C8B-B14F-4D97-AF65-F5344CB8AC3E}">
        <p14:creationId xmlns:p14="http://schemas.microsoft.com/office/powerpoint/2010/main" val="3934017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F268A9-3068-4D70-B4A9-D5E78734F767}" type="datetimeFigureOut">
              <a:rPr lang="es-ES"/>
              <a:pPr>
                <a:defRPr/>
              </a:pPr>
              <a:t>10/05/2012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4E7458A-262A-465E-A26D-95A8C84ABD6B}"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gif"/><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jpe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2.jpeg"/><Relationship Id="rId7"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6.png"/><Relationship Id="rId11" Type="http://schemas.openxmlformats.org/officeDocument/2006/relationships/image" Target="../media/image74.emf"/><Relationship Id="rId5" Type="http://schemas.openxmlformats.org/officeDocument/2006/relationships/image" Target="../media/image71.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3.jpeg"/></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2.jpeg"/><Relationship Id="rId7" Type="http://schemas.openxmlformats.org/officeDocument/2006/relationships/image" Target="../media/image7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77.emf"/></Relationships>
</file>

<file path=ppt/slides/_rels/slide24.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7.png"/><Relationship Id="rId3" Type="http://schemas.openxmlformats.org/officeDocument/2006/relationships/image" Target="../media/image2.jpeg"/><Relationship Id="rId7" Type="http://schemas.openxmlformats.org/officeDocument/2006/relationships/image" Target="../media/image79.emf"/><Relationship Id="rId12" Type="http://schemas.openxmlformats.org/officeDocument/2006/relationships/image" Target="../media/image83.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8.jpeg"/><Relationship Id="rId11" Type="http://schemas.openxmlformats.org/officeDocument/2006/relationships/image" Target="../media/image82.emf"/><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6.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85.png"/><Relationship Id="rId4" Type="http://schemas.openxmlformats.org/officeDocument/2006/relationships/image" Target="../media/image84.jpeg"/></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2.jpeg"/><Relationship Id="rId7" Type="http://schemas.openxmlformats.org/officeDocument/2006/relationships/image" Target="../media/image10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2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2.jpeg"/><Relationship Id="rId7" Type="http://schemas.openxmlformats.org/officeDocument/2006/relationships/image" Target="../media/image1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113.png"/><Relationship Id="rId4" Type="http://schemas.openxmlformats.org/officeDocument/2006/relationships/image" Target="../media/image112.png"/></Relationships>
</file>

<file path=ppt/slides/_rels/slide29.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490.png"/><Relationship Id="rId3" Type="http://schemas.openxmlformats.org/officeDocument/2006/relationships/image" Target="../media/image2.jpeg"/><Relationship Id="rId7" Type="http://schemas.openxmlformats.org/officeDocument/2006/relationships/image" Target="../media/image1600.png"/><Relationship Id="rId12" Type="http://schemas.openxmlformats.org/officeDocument/2006/relationships/image" Target="../media/image165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3.png"/><Relationship Id="rId5" Type="http://schemas.openxmlformats.org/officeDocument/2006/relationships/image" Target="../media/image1580.png"/><Relationship Id="rId10" Type="http://schemas.openxmlformats.org/officeDocument/2006/relationships/image" Target="../media/image102.png"/><Relationship Id="rId4" Type="http://schemas.openxmlformats.org/officeDocument/2006/relationships/image" Target="../media/image1570.png"/><Relationship Id="rId9" Type="http://schemas.openxmlformats.org/officeDocument/2006/relationships/image" Target="../media/image1620.png"/><Relationship Id="rId14" Type="http://schemas.openxmlformats.org/officeDocument/2006/relationships/image" Target="../media/image152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2.jpeg"/><Relationship Id="rId7" Type="http://schemas.openxmlformats.org/officeDocument/2006/relationships/image" Target="../media/image10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10.png"/><Relationship Id="rId5" Type="http://schemas.openxmlformats.org/officeDocument/2006/relationships/image" Target="../media/image104.png"/><Relationship Id="rId4" Type="http://schemas.openxmlformats.org/officeDocument/2006/relationships/image" Target="../media/image1560.png"/></Relationships>
</file>

<file path=ppt/slides/_rels/slide3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2.jpeg"/><Relationship Id="rId7" Type="http://schemas.openxmlformats.org/officeDocument/2006/relationships/image" Target="../media/image12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0.emf"/><Relationship Id="rId5" Type="http://schemas.openxmlformats.org/officeDocument/2006/relationships/image" Target="../media/image109.jpeg"/><Relationship Id="rId10" Type="http://schemas.openxmlformats.org/officeDocument/2006/relationships/image" Target="../media/image130.png"/><Relationship Id="rId4" Type="http://schemas.openxmlformats.org/officeDocument/2006/relationships/image" Target="../media/image108.png"/><Relationship Id="rId9" Type="http://schemas.openxmlformats.org/officeDocument/2006/relationships/image" Target="../media/image111.emf"/></Relationships>
</file>

<file path=ppt/slides/_rels/slide32.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2.jpeg"/><Relationship Id="rId7" Type="http://schemas.openxmlformats.org/officeDocument/2006/relationships/image" Target="../media/image191.png"/><Relationship Id="rId12" Type="http://schemas.openxmlformats.org/officeDocument/2006/relationships/image" Target="../media/image19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image" Target="../media/image195.png"/><Relationship Id="rId5" Type="http://schemas.openxmlformats.org/officeDocument/2006/relationships/image" Target="../media/image112.jpeg"/><Relationship Id="rId10" Type="http://schemas.openxmlformats.org/officeDocument/2006/relationships/image" Target="../media/image1940.png"/><Relationship Id="rId4" Type="http://schemas.openxmlformats.org/officeDocument/2006/relationships/image" Target="../media/image188.png"/><Relationship Id="rId9" Type="http://schemas.openxmlformats.org/officeDocument/2006/relationships/image" Target="../media/image193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17.png"/><Relationship Id="rId4" Type="http://schemas.openxmlformats.org/officeDocument/2006/relationships/image" Target="../media/image11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7.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2.jpeg"/><Relationship Id="rId7" Type="http://schemas.openxmlformats.org/officeDocument/2006/relationships/image" Target="../media/image12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hyperlink" Target="http://www.google.com.ec/imgres?um=1&amp;hl=es&amp;biw=1280&amp;bih=650&amp;tbm=isch&amp;tbnid=H8i3j5rwl06k-M:&amp;imgrefurl=http://el-nacional.com/noticia/27882/18/Lacteos-Los-Andes-registro-caida-de-23-por-ciento--en-su-utilidad.html&amp;docid=R2rBTd7U8nmriM&amp;imgurl=http://c431528.r28.cf2.rackcdn.com/detalle1195475bde97b04e139cc70b76bcbcd4.jpg&amp;w=648&amp;h=419&amp;ei=6-CaT5SHFISUgweW7c2fDw&amp;zoom=1&amp;iact=hc&amp;vpx=291&amp;vpy=335&amp;dur=2804&amp;hovh=180&amp;hovw=279&amp;tx=213&amp;ty=93&amp;sig=108084621510093610562&amp;page=3&amp;tbnh=147&amp;tbnw=196&amp;start=42&amp;ndsp=23&amp;ved=1t:429,r:7,s:42,i:176"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hyperlink" Target="http://www.google.com.ec/imgres?um=1&amp;hl=es&amp;sa=N&amp;biw=1280&amp;bih=650&amp;tbm=isch&amp;tbnid=NmtEUthevDgXXM:&amp;imgrefurl=http://www.engormix.com/MA-agricultura/cultivos-tropicales/articulos/moringa-oleifera-alimento-ecologico-t1891/078-p0.htm&amp;docid=rvfXrwwGs0XHGM&amp;imgurl=http://images.engormix.com/s_articles/1891_05.jpg&amp;w=350&amp;h=260&amp;ei=-b-aT5vFAcbzggf8ifX-Dg&amp;zoom=1&amp;iact=rc&amp;dur=218&amp;sig=108084621510093610562&amp;page=2&amp;tbnh=152&amp;tbnw=199&amp;start=17&amp;ndsp=22&amp;ved=1t:429,r:5,s:17,i:115&amp;tx=132&amp;ty=8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457200"/>
            <a:ext cx="8415337" cy="5867400"/>
          </a:xfrm>
        </p:spPr>
        <p:txBody>
          <a:bodyPr/>
          <a:lstStyle/>
          <a:p>
            <a:r>
              <a:rPr lang="es-ES" sz="1600" b="1" dirty="0" smtClean="0">
                <a:latin typeface="Arial" pitchFamily="34" charset="0"/>
              </a:rPr>
              <a:t/>
            </a:r>
            <a:br>
              <a:rPr lang="es-ES" sz="1600" b="1" dirty="0" smtClean="0">
                <a:latin typeface="Arial" pitchFamily="34" charset="0"/>
              </a:rPr>
            </a:br>
            <a:r>
              <a:rPr lang="es-ES" sz="1600" b="1" dirty="0" smtClean="0">
                <a:latin typeface="Arial" pitchFamily="34" charset="0"/>
              </a:rPr>
              <a:t/>
            </a:r>
            <a:br>
              <a:rPr lang="es-ES" sz="1600" b="1" dirty="0" smtClean="0">
                <a:latin typeface="Arial" pitchFamily="34" charset="0"/>
              </a:rPr>
            </a:br>
            <a:r>
              <a:rPr lang="es-ES" sz="1600" b="1" dirty="0" smtClean="0">
                <a:latin typeface="Arial" pitchFamily="34" charset="0"/>
              </a:rPr>
              <a:t>ESCUELA POLITÉCNICA DEL EJÉRCITO</a:t>
            </a:r>
            <a:r>
              <a:rPr lang="es-ES" sz="1600" dirty="0" smtClean="0">
                <a:latin typeface="Arial" pitchFamily="34" charset="0"/>
              </a:rPr>
              <a:t/>
            </a:r>
            <a:br>
              <a:rPr lang="es-ES" sz="1600" dirty="0" smtClean="0">
                <a:latin typeface="Arial" pitchFamily="34" charset="0"/>
              </a:rPr>
            </a:br>
            <a:r>
              <a:rPr lang="es-ES" sz="1600" dirty="0" smtClean="0">
                <a:latin typeface="Arial" pitchFamily="34" charset="0"/>
              </a:rPr>
              <a:t> </a:t>
            </a:r>
            <a:br>
              <a:rPr lang="es-ES" sz="1600" dirty="0" smtClean="0">
                <a:latin typeface="Arial" pitchFamily="34" charset="0"/>
              </a:rPr>
            </a:br>
            <a:r>
              <a:rPr lang="es-ES" sz="1600" dirty="0" smtClean="0">
                <a:latin typeface="Arial" pitchFamily="34" charset="0"/>
              </a:rPr>
              <a:t> </a:t>
            </a:r>
            <a:r>
              <a:rPr lang="es-ES" sz="1600" b="1" dirty="0" smtClean="0">
                <a:latin typeface="Arial" pitchFamily="34" charset="0"/>
              </a:rPr>
              <a:t>CARRERA DE INGENIERÍA MECÁNICA</a:t>
            </a:r>
            <a:r>
              <a:rPr lang="es-ES" sz="1600" dirty="0" smtClean="0">
                <a:latin typeface="Arial" pitchFamily="34" charset="0"/>
              </a:rPr>
              <a:t/>
            </a:r>
            <a:br>
              <a:rPr lang="es-ES" sz="1600" dirty="0" smtClean="0">
                <a:latin typeface="Arial" pitchFamily="34" charset="0"/>
              </a:rPr>
            </a:br>
            <a:r>
              <a:rPr lang="es-ES" sz="1600" b="1" dirty="0" smtClean="0">
                <a:latin typeface="Arial" pitchFamily="34" charset="0"/>
              </a:rPr>
              <a:t> </a:t>
            </a:r>
            <a:r>
              <a:rPr lang="es-ES" sz="1600" dirty="0" smtClean="0">
                <a:latin typeface="Arial" pitchFamily="34" charset="0"/>
              </a:rPr>
              <a:t/>
            </a:r>
            <a:br>
              <a:rPr lang="es-ES" sz="1600" dirty="0" smtClean="0">
                <a:latin typeface="Arial" pitchFamily="34" charset="0"/>
              </a:rPr>
            </a:br>
            <a:r>
              <a:rPr lang="es-ES" sz="1800" b="1" dirty="0">
                <a:latin typeface="Arial" pitchFamily="34" charset="0"/>
                <a:cs typeface="Arial" pitchFamily="34" charset="0"/>
              </a:rPr>
              <a:t>“</a:t>
            </a:r>
            <a:r>
              <a:rPr lang="es-EC" sz="1800" b="1" dirty="0"/>
              <a:t>DISEÑO Y SIMULACIÓN DE UNA MÁQUINA SECADORA DE FORRAJES MÚLTIPLES PARA LA ELABORACIÓN DE HARINA Y PROCESAMIENTO DE BALANCEADO PARA GANADO CON CAPACIDAD DE 400 KG/H PARA LA EMPRESA ENSIFOR S.A.</a:t>
            </a:r>
            <a:r>
              <a:rPr lang="es-ES" sz="1800" b="1" dirty="0">
                <a:latin typeface="Arial" pitchFamily="34" charset="0"/>
                <a:cs typeface="Arial" pitchFamily="34" charset="0"/>
              </a:rPr>
              <a:t>”</a:t>
            </a:r>
            <a:r>
              <a:rPr lang="es-US" sz="1400" b="1" dirty="0"/>
              <a:t/>
            </a:r>
            <a:br>
              <a:rPr lang="es-US" sz="1400" b="1" dirty="0"/>
            </a:br>
            <a:r>
              <a:rPr lang="es-ES" sz="1200" b="1" dirty="0">
                <a:latin typeface="Arial" pitchFamily="34" charset="0"/>
                <a:cs typeface="Arial" pitchFamily="34" charset="0"/>
              </a:rPr>
              <a:t/>
            </a:r>
            <a:br>
              <a:rPr lang="es-ES" sz="1200" b="1" dirty="0">
                <a:latin typeface="Arial" pitchFamily="34" charset="0"/>
                <a:cs typeface="Arial" pitchFamily="34" charset="0"/>
              </a:rPr>
            </a:br>
            <a:r>
              <a:rPr lang="es-ES" sz="1400" dirty="0" smtClean="0">
                <a:latin typeface="Arial" pitchFamily="34" charset="0"/>
              </a:rPr>
              <a:t> </a:t>
            </a:r>
            <a:br>
              <a:rPr lang="es-ES" sz="1400" dirty="0" smtClean="0">
                <a:latin typeface="Arial" pitchFamily="34" charset="0"/>
              </a:rPr>
            </a:br>
            <a:r>
              <a:rPr lang="es-ES" sz="1400" b="1" dirty="0" smtClean="0">
                <a:latin typeface="Arial" pitchFamily="34" charset="0"/>
              </a:rPr>
              <a:t>PROYECTO PREVIO A LA OBTENCIÓN DEL TÍTULO DE </a:t>
            </a:r>
            <a:r>
              <a:rPr lang="es-ES" sz="1400" dirty="0" smtClean="0">
                <a:latin typeface="Arial" pitchFamily="34" charset="0"/>
              </a:rPr>
              <a:t/>
            </a:r>
            <a:br>
              <a:rPr lang="es-ES" sz="1400" dirty="0" smtClean="0">
                <a:latin typeface="Arial" pitchFamily="34" charset="0"/>
              </a:rPr>
            </a:br>
            <a:r>
              <a:rPr lang="es-ES" sz="1400" b="1" dirty="0" smtClean="0">
                <a:latin typeface="Arial" pitchFamily="34" charset="0"/>
              </a:rPr>
              <a:t>INGENIERO MECÁNICO</a:t>
            </a:r>
            <a:r>
              <a:rPr lang="es-ES" sz="1400" dirty="0" smtClean="0">
                <a:latin typeface="Arial" pitchFamily="34" charset="0"/>
              </a:rPr>
              <a:t/>
            </a:r>
            <a:br>
              <a:rPr lang="es-ES" sz="1400" dirty="0" smtClean="0">
                <a:latin typeface="Arial" pitchFamily="34" charset="0"/>
              </a:rPr>
            </a:br>
            <a:r>
              <a:rPr lang="es-ES" sz="1400" dirty="0" smtClean="0">
                <a:latin typeface="Arial" pitchFamily="34" charset="0"/>
              </a:rPr>
              <a:t/>
            </a:r>
            <a:br>
              <a:rPr lang="es-ES" sz="1400" dirty="0" smtClean="0">
                <a:latin typeface="Arial" pitchFamily="34" charset="0"/>
              </a:rPr>
            </a:br>
            <a:r>
              <a:rPr lang="es-ES" sz="1400" b="1" dirty="0">
                <a:latin typeface="Arial" pitchFamily="34" charset="0"/>
                <a:cs typeface="Arial" pitchFamily="34" charset="0"/>
              </a:rPr>
              <a:t>AUTORES: SR. BETANCOURT CASTELLANOS CARLOS S.</a:t>
            </a:r>
            <a:br>
              <a:rPr lang="es-ES" sz="1400" b="1" dirty="0">
                <a:latin typeface="Arial" pitchFamily="34" charset="0"/>
                <a:cs typeface="Arial" pitchFamily="34" charset="0"/>
              </a:rPr>
            </a:br>
            <a:r>
              <a:rPr lang="es-ES" sz="1400" b="1" dirty="0">
                <a:latin typeface="Arial" pitchFamily="34" charset="0"/>
                <a:cs typeface="Arial" pitchFamily="34" charset="0"/>
              </a:rPr>
              <a:t>           SR. CASTILLOS SARZOSA PABLO A.</a:t>
            </a:r>
            <a:r>
              <a:rPr lang="es-ES" sz="1400" dirty="0" smtClean="0">
                <a:latin typeface="Arial" pitchFamily="34" charset="0"/>
              </a:rPr>
              <a:t/>
            </a:r>
            <a:br>
              <a:rPr lang="es-ES" sz="1400" dirty="0" smtClean="0">
                <a:latin typeface="Arial" pitchFamily="34" charset="0"/>
              </a:rPr>
            </a:br>
            <a:r>
              <a:rPr lang="es-ES" sz="1400" dirty="0" smtClean="0">
                <a:latin typeface="Arial" pitchFamily="34" charset="0"/>
              </a:rPr>
              <a:t> </a:t>
            </a:r>
            <a:br>
              <a:rPr lang="es-ES" sz="1400" dirty="0" smtClean="0">
                <a:latin typeface="Arial" pitchFamily="34" charset="0"/>
              </a:rPr>
            </a:br>
            <a:r>
              <a:rPr lang="es-ES" sz="1400" dirty="0" smtClean="0">
                <a:latin typeface="Arial" pitchFamily="34" charset="0"/>
              </a:rPr>
              <a:t/>
            </a:r>
            <a:br>
              <a:rPr lang="es-ES" sz="1400" dirty="0" smtClean="0">
                <a:latin typeface="Arial" pitchFamily="34" charset="0"/>
              </a:rPr>
            </a:br>
            <a:r>
              <a:rPr lang="es-ES" sz="1400" b="1" dirty="0" smtClean="0">
                <a:latin typeface="Arial" pitchFamily="34" charset="0"/>
              </a:rPr>
              <a:t>DIRECTOR: ING. PATRICIO RIOFRÍO</a:t>
            </a:r>
            <a:r>
              <a:rPr lang="es-ES" sz="1400" dirty="0" smtClean="0">
                <a:latin typeface="Arial" pitchFamily="34" charset="0"/>
              </a:rPr>
              <a:t/>
            </a:r>
            <a:br>
              <a:rPr lang="es-ES" sz="1400" dirty="0" smtClean="0">
                <a:latin typeface="Arial" pitchFamily="34" charset="0"/>
              </a:rPr>
            </a:br>
            <a:r>
              <a:rPr lang="es-ES" sz="1400" dirty="0" smtClean="0">
                <a:latin typeface="Arial" pitchFamily="34" charset="0"/>
              </a:rPr>
              <a:t> </a:t>
            </a:r>
            <a:br>
              <a:rPr lang="es-ES" sz="1400" dirty="0" smtClean="0">
                <a:latin typeface="Arial" pitchFamily="34" charset="0"/>
              </a:rPr>
            </a:br>
            <a:r>
              <a:rPr lang="es-ES" sz="1400" b="1" dirty="0" smtClean="0">
                <a:latin typeface="Arial" pitchFamily="34" charset="0"/>
              </a:rPr>
              <a:t>CODIRECTOR: ING. ROBERTO GUTIÉRREZ</a:t>
            </a:r>
            <a:r>
              <a:rPr lang="es-ES" sz="1400" dirty="0" smtClean="0">
                <a:latin typeface="Arial" pitchFamily="34" charset="0"/>
              </a:rPr>
              <a:t/>
            </a:r>
            <a:br>
              <a:rPr lang="es-ES" sz="1400" dirty="0" smtClean="0">
                <a:latin typeface="Arial" pitchFamily="34" charset="0"/>
              </a:rPr>
            </a:br>
            <a:r>
              <a:rPr lang="es-ES" sz="1400" dirty="0" smtClean="0">
                <a:latin typeface="Arial" pitchFamily="34" charset="0"/>
              </a:rPr>
              <a:t> </a:t>
            </a:r>
            <a:br>
              <a:rPr lang="es-ES" sz="1400" dirty="0" smtClean="0">
                <a:latin typeface="Arial" pitchFamily="34" charset="0"/>
              </a:rPr>
            </a:br>
            <a:r>
              <a:rPr lang="es-ES" sz="1400" b="1" dirty="0" smtClean="0">
                <a:latin typeface="Arial" pitchFamily="34" charset="0"/>
              </a:rPr>
              <a:t>SANGOLQUÍ, MAYO 4 DEL 2012</a:t>
            </a:r>
            <a:endParaRPr lang="es-ES" sz="1400" dirty="0">
              <a:latin typeface="Arial" pitchFamily="34" charset="0"/>
            </a:endParaRPr>
          </a:p>
        </p:txBody>
      </p:sp>
    </p:spTree>
    <p:extLst>
      <p:ext uri="{BB962C8B-B14F-4D97-AF65-F5344CB8AC3E}">
        <p14:creationId xmlns:p14="http://schemas.microsoft.com/office/powerpoint/2010/main" val="13977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467544" y="214290"/>
            <a:ext cx="403244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i="1" dirty="0" smtClean="0">
                <a:solidFill>
                  <a:schemeClr val="accent3">
                    <a:lumMod val="75000"/>
                  </a:schemeClr>
                </a:solidFill>
                <a:latin typeface="Arial" pitchFamily="34" charset="0"/>
                <a:cs typeface="Arial" pitchFamily="34" charset="0"/>
              </a:rPr>
              <a:t>PROCESOS </a:t>
            </a:r>
            <a:r>
              <a:rPr lang="es-EC" sz="2400" i="1" dirty="0">
                <a:solidFill>
                  <a:schemeClr val="accent3">
                    <a:lumMod val="75000"/>
                  </a:schemeClr>
                </a:solidFill>
                <a:latin typeface="Arial" pitchFamily="34" charset="0"/>
                <a:cs typeface="Arial" pitchFamily="34" charset="0"/>
              </a:rPr>
              <a:t>DE SECADO</a:t>
            </a:r>
            <a:endParaRPr lang="es-ES" sz="2400" i="1" dirty="0">
              <a:solidFill>
                <a:schemeClr val="accent3">
                  <a:lumMod val="75000"/>
                </a:schemeClr>
              </a:solidFill>
              <a:latin typeface="Arial" pitchFamily="34" charset="0"/>
              <a:cs typeface="Arial" pitchFamily="34" charset="0"/>
            </a:endParaRPr>
          </a:p>
        </p:txBody>
      </p:sp>
      <p:sp>
        <p:nvSpPr>
          <p:cNvPr id="3" name="2 Rectángulo redondeado"/>
          <p:cNvSpPr/>
          <p:nvPr/>
        </p:nvSpPr>
        <p:spPr>
          <a:xfrm>
            <a:off x="4075551" y="776069"/>
            <a:ext cx="1760748" cy="338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SECADO</a:t>
            </a:r>
            <a:endParaRPr lang="es-US" dirty="0"/>
          </a:p>
        </p:txBody>
      </p:sp>
      <p:sp>
        <p:nvSpPr>
          <p:cNvPr id="5" name="4 Rectángulo"/>
          <p:cNvSpPr/>
          <p:nvPr/>
        </p:nvSpPr>
        <p:spPr>
          <a:xfrm>
            <a:off x="868382" y="1606568"/>
            <a:ext cx="1746082" cy="433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CONVECCIÓN</a:t>
            </a:r>
            <a:endParaRPr lang="es-US" dirty="0"/>
          </a:p>
        </p:txBody>
      </p:sp>
      <p:sp>
        <p:nvSpPr>
          <p:cNvPr id="16" name="15 Rectángulo"/>
          <p:cNvSpPr/>
          <p:nvPr/>
        </p:nvSpPr>
        <p:spPr>
          <a:xfrm>
            <a:off x="7034378" y="1640885"/>
            <a:ext cx="1548680" cy="375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CONDUCCIÓN</a:t>
            </a:r>
            <a:endParaRPr lang="es-US" dirty="0"/>
          </a:p>
        </p:txBody>
      </p:sp>
      <p:sp>
        <p:nvSpPr>
          <p:cNvPr id="17" name="16 Rectángulo"/>
          <p:cNvSpPr/>
          <p:nvPr/>
        </p:nvSpPr>
        <p:spPr>
          <a:xfrm>
            <a:off x="4173195" y="1640885"/>
            <a:ext cx="1565460" cy="422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RADIACIÓN</a:t>
            </a:r>
            <a:endParaRPr lang="es-US" dirty="0"/>
          </a:p>
        </p:txBody>
      </p:sp>
      <p:cxnSp>
        <p:nvCxnSpPr>
          <p:cNvPr id="30" name="29 Conector angular"/>
          <p:cNvCxnSpPr>
            <a:stCxn id="3" idx="2"/>
            <a:endCxn id="5" idx="0"/>
          </p:cNvCxnSpPr>
          <p:nvPr/>
        </p:nvCxnSpPr>
        <p:spPr>
          <a:xfrm rot="5400000">
            <a:off x="3102593" y="-246765"/>
            <a:ext cx="492163" cy="321450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62" name="15361 Conector angular"/>
          <p:cNvCxnSpPr>
            <a:endCxn id="17" idx="0"/>
          </p:cNvCxnSpPr>
          <p:nvPr/>
        </p:nvCxnSpPr>
        <p:spPr>
          <a:xfrm rot="5400000">
            <a:off x="4608102" y="1293061"/>
            <a:ext cx="695648"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68" name="15367 Conector angular"/>
          <p:cNvCxnSpPr>
            <a:endCxn id="16" idx="0"/>
          </p:cNvCxnSpPr>
          <p:nvPr/>
        </p:nvCxnSpPr>
        <p:spPr>
          <a:xfrm>
            <a:off x="4955927" y="1360486"/>
            <a:ext cx="2852791" cy="28039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9460" name="Picture 4" descr="http://www.vinomalaga.com/images/pasas2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428" y="2656750"/>
            <a:ext cx="2190564" cy="1348314"/>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www.envasesmurua.com/_img/secado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638818"/>
            <a:ext cx="2111136" cy="1294238"/>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images02.olx.com.pe/ui/6/58/61/1276104058_91235761_2-Fotos-de--Vendo-Semillas-de-Caoba-Cedro-y-Otros-12761040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3861048"/>
            <a:ext cx="191919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http://www.cubasolar.cu/biblioteca/Ecosolar/Ecosolar03/images/anexo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9475" y="3957262"/>
            <a:ext cx="2305345" cy="1343946"/>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http://www.ufrgs.br/alimentus/objetos/veg_desidratados/imagens/secador_bandej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8895" y="2603821"/>
            <a:ext cx="1763345" cy="1545259"/>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http://t3.gstatic.com/images?q=tbn:ANd9GcSLnWZQtjLNCnMfOVRzdIWsDNOO9S4y4mQNWvwHdfzMtOHUdU9HNhowI4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312" y="2630286"/>
            <a:ext cx="1572676" cy="1446786"/>
          </a:xfrm>
          <a:prstGeom prst="rect">
            <a:avLst/>
          </a:prstGeom>
          <a:noFill/>
          <a:extLst>
            <a:ext uri="{909E8E84-426E-40DD-AFC4-6F175D3DCCD1}">
              <a14:hiddenFill xmlns:a14="http://schemas.microsoft.com/office/drawing/2010/main">
                <a:solidFill>
                  <a:srgbClr val="FFFFFF"/>
                </a:solidFill>
              </a14:hiddenFill>
            </a:ext>
          </a:extLst>
        </p:spPr>
      </p:pic>
      <p:pic>
        <p:nvPicPr>
          <p:cNvPr id="19474" name="Picture 18" descr="http://cdn1.anunico-st.com/fotos/servicios_de_secado_por_aspersion-49db853041315f6606012335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3987610"/>
            <a:ext cx="2058227" cy="1529622"/>
          </a:xfrm>
          <a:prstGeom prst="rect">
            <a:avLst/>
          </a:prstGeom>
          <a:noFill/>
          <a:extLst>
            <a:ext uri="{909E8E84-426E-40DD-AFC4-6F175D3DCCD1}">
              <a14:hiddenFill xmlns:a14="http://schemas.microsoft.com/office/drawing/2010/main">
                <a:solidFill>
                  <a:srgbClr val="FFFFFF"/>
                </a:solidFill>
              </a14:hiddenFill>
            </a:ext>
          </a:extLst>
        </p:spPr>
      </p:pic>
      <p:pic>
        <p:nvPicPr>
          <p:cNvPr id="19476" name="Picture 20" descr="http://www.fao.org/docrep/X5028S/X5028S2V.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51923" y="2761321"/>
            <a:ext cx="1364910" cy="1315751"/>
          </a:xfrm>
          <a:prstGeom prst="rect">
            <a:avLst/>
          </a:prstGeom>
          <a:noFill/>
          <a:extLst>
            <a:ext uri="{909E8E84-426E-40DD-AFC4-6F175D3DCCD1}">
              <a14:hiddenFill xmlns:a14="http://schemas.microsoft.com/office/drawing/2010/main">
                <a:solidFill>
                  <a:srgbClr val="FFFFFF"/>
                </a:solidFill>
              </a14:hiddenFill>
            </a:ext>
          </a:extLst>
        </p:spPr>
      </p:pic>
      <p:sp>
        <p:nvSpPr>
          <p:cNvPr id="15369" name="15368 Flecha derecha"/>
          <p:cNvSpPr/>
          <p:nvPr/>
        </p:nvSpPr>
        <p:spPr>
          <a:xfrm>
            <a:off x="1907704" y="5301208"/>
            <a:ext cx="152733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NATURALES</a:t>
            </a:r>
            <a:endParaRPr lang="es-US" dirty="0"/>
          </a:p>
        </p:txBody>
      </p:sp>
      <p:sp>
        <p:nvSpPr>
          <p:cNvPr id="53" name="52 Flecha derecha"/>
          <p:cNvSpPr/>
          <p:nvPr/>
        </p:nvSpPr>
        <p:spPr>
          <a:xfrm>
            <a:off x="5004048" y="5390670"/>
            <a:ext cx="1656184" cy="846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MECÁNICOS</a:t>
            </a:r>
            <a:endParaRPr lang="es-US" dirty="0"/>
          </a:p>
        </p:txBody>
      </p:sp>
      <p:pic>
        <p:nvPicPr>
          <p:cNvPr id="19478" name="Picture 22" descr="http://www.sertonenginy.com/ESP/Images/3.6.1%20SER%20Rotary%20Coole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68895" y="3963021"/>
            <a:ext cx="2343149" cy="1509712"/>
          </a:xfrm>
          <a:prstGeom prst="rect">
            <a:avLst/>
          </a:prstGeom>
          <a:noFill/>
          <a:extLst>
            <a:ext uri="{909E8E84-426E-40DD-AFC4-6F175D3DCCD1}">
              <a14:hiddenFill xmlns:a14="http://schemas.microsoft.com/office/drawing/2010/main">
                <a:solidFill>
                  <a:srgbClr val="FFFFFF"/>
                </a:solidFill>
              </a14:hiddenFill>
            </a:ext>
          </a:extLst>
        </p:spPr>
      </p:pic>
      <p:sp>
        <p:nvSpPr>
          <p:cNvPr id="15370" name="15369 Flecha abajo"/>
          <p:cNvSpPr/>
          <p:nvPr/>
        </p:nvSpPr>
        <p:spPr>
          <a:xfrm>
            <a:off x="2897515" y="1625413"/>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6" name="55 Flecha abajo"/>
          <p:cNvSpPr/>
          <p:nvPr/>
        </p:nvSpPr>
        <p:spPr>
          <a:xfrm>
            <a:off x="3486308" y="1619001"/>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7" name="56 Flecha abajo"/>
          <p:cNvSpPr/>
          <p:nvPr/>
        </p:nvSpPr>
        <p:spPr>
          <a:xfrm>
            <a:off x="5850567" y="1574564"/>
            <a:ext cx="484632" cy="978408"/>
          </a:xfrm>
          <a:prstGeom prst="downArrow">
            <a:avLst>
              <a:gd name="adj1" fmla="val 44685"/>
              <a:gd name="adj2" fmla="val 6328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8" name="57 Flecha abajo"/>
          <p:cNvSpPr/>
          <p:nvPr/>
        </p:nvSpPr>
        <p:spPr>
          <a:xfrm>
            <a:off x="6417916" y="1556792"/>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606765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07504" y="220578"/>
            <a:ext cx="7776864" cy="400110"/>
          </a:xfrm>
          <a:prstGeom prst="rect">
            <a:avLst/>
          </a:prstGeom>
        </p:spPr>
        <p:txBody>
          <a:bodyPr wrap="square">
            <a:spAutoFit/>
          </a:bodyPr>
          <a:lstStyle/>
          <a:p>
            <a:r>
              <a:rPr lang="es-EC" sz="2000" i="1" dirty="0" smtClean="0">
                <a:solidFill>
                  <a:schemeClr val="accent3">
                    <a:lumMod val="75000"/>
                  </a:schemeClr>
                </a:solidFill>
                <a:latin typeface="Arial" pitchFamily="34" charset="0"/>
                <a:cs typeface="Arial" pitchFamily="34" charset="0"/>
              </a:rPr>
              <a:t>SECADOR ROTATORIO:  CARACTERÍSTICAS Y PARÁMETROS</a:t>
            </a:r>
            <a:endParaRPr lang="es-ES" sz="2000" i="1" dirty="0">
              <a:solidFill>
                <a:schemeClr val="accent3">
                  <a:lumMod val="75000"/>
                </a:schemeClr>
              </a:solidFill>
              <a:latin typeface="Arial" pitchFamily="34" charset="0"/>
              <a:cs typeface="Arial" pitchFamily="34" charset="0"/>
            </a:endParaRPr>
          </a:p>
        </p:txBody>
      </p:sp>
      <p:sp>
        <p:nvSpPr>
          <p:cNvPr id="14" name="13 Rectángulo"/>
          <p:cNvSpPr/>
          <p:nvPr/>
        </p:nvSpPr>
        <p:spPr>
          <a:xfrm>
            <a:off x="2494494" y="1444704"/>
            <a:ext cx="1555082" cy="32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1.5-3.5 </a:t>
            </a:r>
            <a:r>
              <a:rPr lang="es-EC" dirty="0" smtClean="0"/>
              <a:t>(m/s)</a:t>
            </a:r>
            <a:endParaRPr lang="es-US" dirty="0"/>
          </a:p>
        </p:txBody>
      </p:sp>
      <p:sp>
        <p:nvSpPr>
          <p:cNvPr id="18" name="17 Rectángulo"/>
          <p:cNvSpPr/>
          <p:nvPr/>
        </p:nvSpPr>
        <p:spPr>
          <a:xfrm>
            <a:off x="2698801" y="2669151"/>
            <a:ext cx="1146468" cy="472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2 AL 5%</a:t>
            </a:r>
            <a:endParaRPr lang="es-US" dirty="0"/>
          </a:p>
        </p:txBody>
      </p:sp>
      <p:sp>
        <p:nvSpPr>
          <p:cNvPr id="20" name="19 Flecha derecha"/>
          <p:cNvSpPr/>
          <p:nvPr/>
        </p:nvSpPr>
        <p:spPr>
          <a:xfrm>
            <a:off x="6300192" y="1925950"/>
            <a:ext cx="2298111" cy="941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FLUJO PARALELO</a:t>
            </a:r>
            <a:endParaRPr lang="es-US" dirty="0"/>
          </a:p>
        </p:txBody>
      </p:sp>
      <p:sp>
        <p:nvSpPr>
          <p:cNvPr id="21" name="20 Flecha derecha"/>
          <p:cNvSpPr/>
          <p:nvPr/>
        </p:nvSpPr>
        <p:spPr>
          <a:xfrm rot="10800000" flipV="1">
            <a:off x="6477139" y="4589878"/>
            <a:ext cx="194421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CONTRAFLUJO</a:t>
            </a:r>
            <a:endParaRPr lang="es-US" dirty="0"/>
          </a:p>
        </p:txBody>
      </p:sp>
      <p:pic>
        <p:nvPicPr>
          <p:cNvPr id="22" name="21 Imagen"/>
          <p:cNvPicPr/>
          <p:nvPr/>
        </p:nvPicPr>
        <p:blipFill>
          <a:blip r:embed="rId4" cstate="print">
            <a:extLst>
              <a:ext uri="{28A0092B-C50C-407E-A947-70E740481C1C}">
                <a14:useLocalDpi xmlns:a14="http://schemas.microsoft.com/office/drawing/2010/main" val="0"/>
              </a:ext>
            </a:extLst>
          </a:blip>
          <a:srcRect r="2284" b="4817"/>
          <a:stretch>
            <a:fillRect/>
          </a:stretch>
        </p:blipFill>
        <p:spPr bwMode="auto">
          <a:xfrm>
            <a:off x="5796136" y="2953634"/>
            <a:ext cx="3148430" cy="1485900"/>
          </a:xfrm>
          <a:prstGeom prst="rect">
            <a:avLst/>
          </a:prstGeom>
          <a:noFill/>
          <a:ln w="9525" cap="flat" cmpd="sng" algn="ctr">
            <a:solidFill>
              <a:srgbClr val="7F7F7F"/>
            </a:solidFill>
            <a:prstDash val="solid"/>
            <a:miter lim="800000"/>
            <a:headEnd type="none" w="med" len="med"/>
            <a:tailEnd type="none" w="med" len="med"/>
          </a:ln>
          <a:effectLst/>
        </p:spPr>
      </p:pic>
      <p:pic>
        <p:nvPicPr>
          <p:cNvPr id="23" name="22 Imagen"/>
          <p:cNvPicPr/>
          <p:nvPr/>
        </p:nvPicPr>
        <p:blipFill>
          <a:blip r:embed="rId5" cstate="print">
            <a:extLst>
              <a:ext uri="{28A0092B-C50C-407E-A947-70E740481C1C}">
                <a14:useLocalDpi xmlns:a14="http://schemas.microsoft.com/office/drawing/2010/main" val="0"/>
              </a:ext>
            </a:extLst>
          </a:blip>
          <a:srcRect l="1724" t="3123" r="4024" b="5000"/>
          <a:stretch>
            <a:fillRect/>
          </a:stretch>
        </p:blipFill>
        <p:spPr bwMode="auto">
          <a:xfrm>
            <a:off x="5718468" y="684684"/>
            <a:ext cx="3226098" cy="1160140"/>
          </a:xfrm>
          <a:prstGeom prst="rect">
            <a:avLst/>
          </a:prstGeom>
          <a:noFill/>
          <a:ln>
            <a:noFill/>
          </a:ln>
        </p:spPr>
      </p:pic>
      <p:grpSp>
        <p:nvGrpSpPr>
          <p:cNvPr id="24" name="23 Grupo"/>
          <p:cNvGrpSpPr/>
          <p:nvPr/>
        </p:nvGrpSpPr>
        <p:grpSpPr>
          <a:xfrm>
            <a:off x="755576" y="1069997"/>
            <a:ext cx="1368152" cy="1076490"/>
            <a:chOff x="1633826" y="294031"/>
            <a:chExt cx="1076490" cy="1076490"/>
          </a:xfrm>
        </p:grpSpPr>
        <p:sp>
          <p:nvSpPr>
            <p:cNvPr id="25" name="24 Elipse"/>
            <p:cNvSpPr/>
            <p:nvPr/>
          </p:nvSpPr>
          <p:spPr>
            <a:xfrm>
              <a:off x="1633826" y="294031"/>
              <a:ext cx="1076490" cy="10764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4"/>
            <p:cNvSpPr/>
            <p:nvPr/>
          </p:nvSpPr>
          <p:spPr>
            <a:xfrm>
              <a:off x="1791474" y="451679"/>
              <a:ext cx="761194" cy="761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US" sz="1000" kern="1200" dirty="0" smtClean="0"/>
                <a:t>VELOCIDAD DEL AIRE</a:t>
              </a:r>
              <a:endParaRPr lang="es-US" sz="1000" kern="1200" dirty="0"/>
            </a:p>
          </p:txBody>
        </p:sp>
      </p:grpSp>
      <p:grpSp>
        <p:nvGrpSpPr>
          <p:cNvPr id="27" name="26 Grupo"/>
          <p:cNvGrpSpPr/>
          <p:nvPr/>
        </p:nvGrpSpPr>
        <p:grpSpPr>
          <a:xfrm>
            <a:off x="755576" y="2367303"/>
            <a:ext cx="1368152" cy="1076490"/>
            <a:chOff x="1633826" y="294031"/>
            <a:chExt cx="1076490" cy="1076490"/>
          </a:xfrm>
        </p:grpSpPr>
        <p:sp>
          <p:nvSpPr>
            <p:cNvPr id="28" name="27 Elipse"/>
            <p:cNvSpPr/>
            <p:nvPr/>
          </p:nvSpPr>
          <p:spPr>
            <a:xfrm>
              <a:off x="1633826" y="294031"/>
              <a:ext cx="1076490" cy="10764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Elipse 4"/>
            <p:cNvSpPr/>
            <p:nvPr/>
          </p:nvSpPr>
          <p:spPr>
            <a:xfrm>
              <a:off x="1791474" y="451679"/>
              <a:ext cx="761194" cy="761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INCLINACIÓN</a:t>
              </a:r>
              <a:endParaRPr lang="es-US" sz="1000" kern="1200" dirty="0"/>
            </a:p>
          </p:txBody>
        </p:sp>
      </p:grpSp>
      <p:sp>
        <p:nvSpPr>
          <p:cNvPr id="31" name="30 Rectángulo"/>
          <p:cNvSpPr/>
          <p:nvPr/>
        </p:nvSpPr>
        <p:spPr>
          <a:xfrm>
            <a:off x="1356616" y="3696584"/>
            <a:ext cx="3076872" cy="550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i="1" dirty="0" smtClean="0">
                <a:solidFill>
                  <a:schemeClr val="accent3">
                    <a:lumMod val="75000"/>
                  </a:schemeClr>
                </a:solidFill>
                <a:latin typeface="Arial" pitchFamily="34" charset="0"/>
                <a:cs typeface="Arial" pitchFamily="34" charset="0"/>
              </a:rPr>
              <a:t>HUMEDAD DE LA HOJA</a:t>
            </a:r>
            <a:endParaRPr lang="es-ES" sz="2000" i="1" dirty="0">
              <a:solidFill>
                <a:schemeClr val="accent3">
                  <a:lumMod val="75000"/>
                </a:schemeClr>
              </a:solidFill>
              <a:latin typeface="Arial" pitchFamily="34" charset="0"/>
              <a:cs typeface="Arial" pitchFamily="34" charset="0"/>
            </a:endParaRPr>
          </a:p>
        </p:txBody>
      </p:sp>
      <p:pic>
        <p:nvPicPr>
          <p:cNvPr id="32" name="Picture 2" descr="http://www.fundacionguanajuato.com/CGI-BIN/Clima/Imagenes/humedad_hoj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313" y="4115498"/>
            <a:ext cx="894339" cy="6480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3" name="32 Rectángulo"/>
              <p:cNvSpPr/>
              <p:nvPr/>
            </p:nvSpPr>
            <p:spPr>
              <a:xfrm>
                <a:off x="3123783" y="5452790"/>
                <a:ext cx="2594685" cy="675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Ho</m:t>
                      </m:r>
                      <m:r>
                        <a:rPr lang="es-EC">
                          <a:latin typeface="Cambria Math"/>
                        </a:rPr>
                        <m:t>=</m:t>
                      </m:r>
                      <m:f>
                        <m:fPr>
                          <m:ctrlPr>
                            <a:rPr lang="es-US" i="1">
                              <a:latin typeface="Cambria Math"/>
                            </a:rPr>
                          </m:ctrlPr>
                        </m:fPr>
                        <m:num>
                          <m:r>
                            <a:rPr lang="es-EC">
                              <a:latin typeface="Cambria Math"/>
                            </a:rPr>
                            <m:t>100×</m:t>
                          </m:r>
                          <m:d>
                            <m:dPr>
                              <m:ctrlPr>
                                <a:rPr lang="es-US" i="1">
                                  <a:latin typeface="Cambria Math"/>
                                </a:rPr>
                              </m:ctrlPr>
                            </m:dPr>
                            <m:e>
                              <m:sSub>
                                <m:sSubPr>
                                  <m:ctrlPr>
                                    <a:rPr lang="es-US" i="1">
                                      <a:latin typeface="Cambria Math"/>
                                    </a:rPr>
                                  </m:ctrlPr>
                                </m:sSubPr>
                                <m:e>
                                  <m:r>
                                    <m:rPr>
                                      <m:sty m:val="p"/>
                                    </m:rPr>
                                    <a:rPr lang="es-EC">
                                      <a:latin typeface="Cambria Math"/>
                                    </a:rPr>
                                    <m:t>W</m:t>
                                  </m:r>
                                </m:e>
                                <m:sub>
                                  <m:r>
                                    <m:rPr>
                                      <m:sty m:val="p"/>
                                    </m:rPr>
                                    <a:rPr lang="es-EC">
                                      <a:latin typeface="Cambria Math"/>
                                    </a:rPr>
                                    <m:t>H</m:t>
                                  </m:r>
                                </m:sub>
                              </m:sSub>
                              <m:r>
                                <a:rPr lang="es-EC" i="1">
                                  <a:latin typeface="Cambria Math"/>
                                </a:rPr>
                                <m:t>−</m:t>
                              </m:r>
                              <m:sSub>
                                <m:sSubPr>
                                  <m:ctrlPr>
                                    <a:rPr lang="es-US" i="1">
                                      <a:latin typeface="Cambria Math"/>
                                    </a:rPr>
                                  </m:ctrlPr>
                                </m:sSubPr>
                                <m:e>
                                  <m:r>
                                    <m:rPr>
                                      <m:sty m:val="p"/>
                                    </m:rPr>
                                    <a:rPr lang="es-EC">
                                      <a:latin typeface="Cambria Math"/>
                                    </a:rPr>
                                    <m:t>W</m:t>
                                  </m:r>
                                </m:e>
                                <m:sub>
                                  <m:r>
                                    <m:rPr>
                                      <m:sty m:val="p"/>
                                    </m:rPr>
                                    <a:rPr lang="es-EC">
                                      <a:latin typeface="Cambria Math"/>
                                    </a:rPr>
                                    <m:t>S</m:t>
                                  </m:r>
                                </m:sub>
                              </m:sSub>
                            </m:e>
                          </m:d>
                        </m:num>
                        <m:den>
                          <m:sSub>
                            <m:sSubPr>
                              <m:ctrlPr>
                                <a:rPr lang="es-US" i="1">
                                  <a:latin typeface="Cambria Math"/>
                                </a:rPr>
                              </m:ctrlPr>
                            </m:sSubPr>
                            <m:e>
                              <m:r>
                                <m:rPr>
                                  <m:sty m:val="p"/>
                                </m:rPr>
                                <a:rPr lang="es-EC">
                                  <a:latin typeface="Cambria Math"/>
                                </a:rPr>
                                <m:t>W</m:t>
                              </m:r>
                            </m:e>
                            <m:sub>
                              <m:r>
                                <m:rPr>
                                  <m:sty m:val="p"/>
                                </m:rPr>
                                <a:rPr lang="es-EC">
                                  <a:latin typeface="Cambria Math"/>
                                </a:rPr>
                                <m:t>H</m:t>
                              </m:r>
                            </m:sub>
                          </m:sSub>
                        </m:den>
                      </m:f>
                    </m:oMath>
                  </m:oMathPara>
                </a14:m>
                <a:endParaRPr lang="es-US" dirty="0"/>
              </a:p>
            </p:txBody>
          </p:sp>
        </mc:Choice>
        <mc:Fallback xmlns="">
          <p:sp>
            <p:nvSpPr>
              <p:cNvPr id="33" name="32 Rectángulo"/>
              <p:cNvSpPr>
                <a:spLocks noRot="1" noChangeAspect="1" noMove="1" noResize="1" noEditPoints="1" noAdjustHandles="1" noChangeArrowheads="1" noChangeShapeType="1" noTextEdit="1"/>
              </p:cNvSpPr>
              <p:nvPr/>
            </p:nvSpPr>
            <p:spPr>
              <a:xfrm>
                <a:off x="3123783" y="5452790"/>
                <a:ext cx="2594685" cy="675185"/>
              </a:xfrm>
              <a:prstGeom prst="rect">
                <a:avLst/>
              </a:prstGeom>
              <a:blipFill rotWithShape="1">
                <a:blip r:embed="rId7"/>
                <a:stretch>
                  <a:fillRect/>
                </a:stretch>
              </a:blipFill>
            </p:spPr>
            <p:txBody>
              <a:bodyPr/>
              <a:lstStyle/>
              <a:p>
                <a:r>
                  <a:rPr lang="es-US">
                    <a:noFill/>
                  </a:rPr>
                  <a:t> </a:t>
                </a:r>
              </a:p>
            </p:txBody>
          </p:sp>
        </mc:Fallback>
      </mc:AlternateContent>
      <p:sp>
        <p:nvSpPr>
          <p:cNvPr id="34" name="33 Rectángulo"/>
          <p:cNvSpPr/>
          <p:nvPr/>
        </p:nvSpPr>
        <p:spPr>
          <a:xfrm>
            <a:off x="556979" y="5093934"/>
            <a:ext cx="2141821" cy="927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CANTIDAD DE AGUA CONTENIDO EN LA HOJA</a:t>
            </a:r>
            <a:endParaRPr lang="es-US" dirty="0"/>
          </a:p>
        </p:txBody>
      </p:sp>
      <p:sp>
        <p:nvSpPr>
          <p:cNvPr id="35" name="34 Rectángulo"/>
          <p:cNvSpPr/>
          <p:nvPr/>
        </p:nvSpPr>
        <p:spPr>
          <a:xfrm>
            <a:off x="3133745" y="4499820"/>
            <a:ext cx="21407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CONTENIDO DE HUMEDAD</a:t>
            </a:r>
            <a:endParaRPr lang="es-US" dirty="0"/>
          </a:p>
        </p:txBody>
      </p:sp>
    </p:spTree>
    <p:extLst>
      <p:ext uri="{BB962C8B-B14F-4D97-AF65-F5344CB8AC3E}">
        <p14:creationId xmlns:p14="http://schemas.microsoft.com/office/powerpoint/2010/main" val="2824095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714348" y="214290"/>
            <a:ext cx="735811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accent3">
                    <a:lumMod val="75000"/>
                  </a:schemeClr>
                </a:solidFill>
              </a:rPr>
              <a:t>SELECCIÓN DE LA MEJOR ALTERNATIVA PARA EL DISEÑO DEL SECADOR</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9 Rectángulo"/>
          <p:cNvSpPr/>
          <p:nvPr/>
        </p:nvSpPr>
        <p:spPr>
          <a:xfrm>
            <a:off x="395537" y="764704"/>
            <a:ext cx="4176464" cy="2616101"/>
          </a:xfrm>
          <a:prstGeom prst="rect">
            <a:avLst/>
          </a:prstGeom>
        </p:spPr>
        <p:txBody>
          <a:bodyPr wrap="square">
            <a:spAutoFit/>
          </a:bodyPr>
          <a:lstStyle/>
          <a:p>
            <a:r>
              <a:rPr lang="es-EC" sz="1600" b="1" dirty="0" smtClean="0"/>
              <a:t>Requerimientos técnicos</a:t>
            </a:r>
          </a:p>
          <a:p>
            <a:endParaRPr lang="es-EC" sz="1600" b="1" dirty="0" smtClean="0"/>
          </a:p>
          <a:p>
            <a:pPr lvl="0">
              <a:buFont typeface="Arial" pitchFamily="34" charset="0"/>
              <a:buChar char="•"/>
            </a:pPr>
            <a:r>
              <a:rPr lang="es-EC" sz="1600" dirty="0" smtClean="0"/>
              <a:t>Capacidad máxima de 500 (Kg/h).</a:t>
            </a:r>
          </a:p>
          <a:p>
            <a:pPr lvl="0">
              <a:buFont typeface="Arial" pitchFamily="34" charset="0"/>
              <a:buChar char="•"/>
            </a:pPr>
            <a:r>
              <a:rPr lang="es-EC" sz="1600" dirty="0" smtClean="0"/>
              <a:t>Secado Homogéneo.</a:t>
            </a:r>
          </a:p>
          <a:p>
            <a:pPr lvl="0">
              <a:buFont typeface="Arial" pitchFamily="34" charset="0"/>
              <a:buChar char="•"/>
            </a:pPr>
            <a:r>
              <a:rPr lang="es-EC" sz="1600" dirty="0" smtClean="0"/>
              <a:t>No altere las propiedades nutricionales del material a secar.</a:t>
            </a:r>
          </a:p>
          <a:p>
            <a:pPr lvl="0">
              <a:buFont typeface="Arial" pitchFamily="34" charset="0"/>
              <a:buChar char="•"/>
            </a:pPr>
            <a:r>
              <a:rPr lang="es-EC" sz="1600" dirty="0" smtClean="0"/>
              <a:t>No exista daño a la hoja secada.</a:t>
            </a:r>
          </a:p>
          <a:p>
            <a:pPr lvl="0">
              <a:buFont typeface="Arial" pitchFamily="34" charset="0"/>
              <a:buChar char="•"/>
            </a:pPr>
            <a:r>
              <a:rPr lang="es-EC" sz="1600" dirty="0" smtClean="0"/>
              <a:t>Operación semiautomática.</a:t>
            </a:r>
          </a:p>
          <a:p>
            <a:pPr lvl="0">
              <a:buFont typeface="Arial" pitchFamily="34" charset="0"/>
              <a:buChar char="•"/>
            </a:pPr>
            <a:r>
              <a:rPr lang="es-EC" sz="1600" dirty="0" smtClean="0"/>
              <a:t>Bajo costo de producción y mantenimiento.</a:t>
            </a:r>
          </a:p>
          <a:p>
            <a:pPr marL="285750" indent="-285750">
              <a:buFont typeface="Arial" pitchFamily="34" charset="0"/>
              <a:buChar char="•"/>
            </a:pPr>
            <a:endParaRPr lang="es-EC" sz="2000" dirty="0" smtClean="0"/>
          </a:p>
        </p:txBody>
      </p:sp>
      <p:pic>
        <p:nvPicPr>
          <p:cNvPr id="96259" name="Picture 3" descr="http://images04.olx.com.ec/ui/16/91/66/1323067624_8468566_3-Deshidratadores-de-Frutassecadores-de-bandejas-042809198-Otros-Servicios.jpg"/>
          <p:cNvPicPr>
            <a:picLocks noChangeAspect="1" noChangeArrowheads="1"/>
          </p:cNvPicPr>
          <p:nvPr/>
        </p:nvPicPr>
        <p:blipFill>
          <a:blip r:embed="rId4" cstate="print"/>
          <a:srcRect/>
          <a:stretch>
            <a:fillRect/>
          </a:stretch>
        </p:blipFill>
        <p:spPr bwMode="auto">
          <a:xfrm>
            <a:off x="1071538" y="3071811"/>
            <a:ext cx="2143140" cy="2428892"/>
          </a:xfrm>
          <a:prstGeom prst="rect">
            <a:avLst/>
          </a:prstGeom>
          <a:noFill/>
        </p:spPr>
      </p:pic>
      <p:pic>
        <p:nvPicPr>
          <p:cNvPr id="96261" name="Picture 5" descr="http://www.arcavalor.es/contenido/img/fotos/secador%20rotativo.jpg"/>
          <p:cNvPicPr>
            <a:picLocks noChangeAspect="1" noChangeArrowheads="1"/>
          </p:cNvPicPr>
          <p:nvPr/>
        </p:nvPicPr>
        <p:blipFill>
          <a:blip r:embed="rId5" cstate="print"/>
          <a:srcRect/>
          <a:stretch>
            <a:fillRect/>
          </a:stretch>
        </p:blipFill>
        <p:spPr bwMode="auto">
          <a:xfrm>
            <a:off x="4000496" y="3214686"/>
            <a:ext cx="3429024" cy="2267833"/>
          </a:xfrm>
          <a:prstGeom prst="rect">
            <a:avLst/>
          </a:prstGeom>
          <a:noFill/>
        </p:spPr>
      </p:pic>
      <p:pic>
        <p:nvPicPr>
          <p:cNvPr id="96262" name="Picture 6"/>
          <p:cNvPicPr>
            <a:picLocks noChangeAspect="1" noChangeArrowheads="1"/>
          </p:cNvPicPr>
          <p:nvPr/>
        </p:nvPicPr>
        <p:blipFill>
          <a:blip r:embed="rId6" cstate="print"/>
          <a:srcRect/>
          <a:stretch>
            <a:fillRect/>
          </a:stretch>
        </p:blipFill>
        <p:spPr bwMode="auto">
          <a:xfrm>
            <a:off x="4572000" y="857232"/>
            <a:ext cx="4429156" cy="2357454"/>
          </a:xfrm>
          <a:prstGeom prst="rect">
            <a:avLst/>
          </a:prstGeom>
          <a:noFill/>
          <a:ln w="9525">
            <a:noFill/>
            <a:miter lim="800000"/>
            <a:headEnd/>
            <a:tailEnd/>
          </a:ln>
          <a:effectLst/>
        </p:spPr>
      </p:pic>
      <p:sp>
        <p:nvSpPr>
          <p:cNvPr id="16" name="15 Rectángulo"/>
          <p:cNvSpPr/>
          <p:nvPr/>
        </p:nvSpPr>
        <p:spPr>
          <a:xfrm>
            <a:off x="785786" y="5572140"/>
            <a:ext cx="2601994" cy="369332"/>
          </a:xfrm>
          <a:prstGeom prst="rect">
            <a:avLst/>
          </a:prstGeom>
        </p:spPr>
        <p:txBody>
          <a:bodyPr wrap="none">
            <a:spAutoFit/>
          </a:bodyPr>
          <a:lstStyle/>
          <a:p>
            <a:r>
              <a:rPr lang="es-EC" b="1" dirty="0" smtClean="0"/>
              <a:t>Secador 1 “Bandejas”</a:t>
            </a:r>
          </a:p>
        </p:txBody>
      </p:sp>
      <p:sp>
        <p:nvSpPr>
          <p:cNvPr id="17" name="16 Rectángulo"/>
          <p:cNvSpPr/>
          <p:nvPr/>
        </p:nvSpPr>
        <p:spPr>
          <a:xfrm>
            <a:off x="4286248" y="5572140"/>
            <a:ext cx="2608406" cy="369332"/>
          </a:xfrm>
          <a:prstGeom prst="rect">
            <a:avLst/>
          </a:prstGeom>
        </p:spPr>
        <p:txBody>
          <a:bodyPr wrap="none">
            <a:spAutoFit/>
          </a:bodyPr>
          <a:lstStyle/>
          <a:p>
            <a:r>
              <a:rPr lang="es-EC" b="1" dirty="0" smtClean="0"/>
              <a:t>Secador 2 “Rotatorio”</a:t>
            </a:r>
          </a:p>
        </p:txBody>
      </p:sp>
    </p:spTree>
    <p:extLst>
      <p:ext uri="{BB962C8B-B14F-4D97-AF65-F5344CB8AC3E}">
        <p14:creationId xmlns:p14="http://schemas.microsoft.com/office/powerpoint/2010/main" val="3775276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2143108" y="0"/>
            <a:ext cx="514353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accent3">
                    <a:lumMod val="75000"/>
                  </a:schemeClr>
                </a:solidFill>
              </a:rPr>
              <a:t>SELECCIÓN DE ALTERNATIVAS</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4209" name="Picture 1"/>
          <p:cNvPicPr>
            <a:picLocks noChangeAspect="1" noChangeArrowheads="1"/>
          </p:cNvPicPr>
          <p:nvPr/>
        </p:nvPicPr>
        <p:blipFill>
          <a:blip r:embed="rId4" cstate="print"/>
          <a:srcRect/>
          <a:stretch>
            <a:fillRect/>
          </a:stretch>
        </p:blipFill>
        <p:spPr bwMode="auto">
          <a:xfrm>
            <a:off x="214282" y="357166"/>
            <a:ext cx="5643602" cy="2286016"/>
          </a:xfrm>
          <a:prstGeom prst="rect">
            <a:avLst/>
          </a:prstGeom>
          <a:noFill/>
          <a:ln w="9525">
            <a:noFill/>
            <a:miter lim="800000"/>
            <a:headEnd/>
            <a:tailEnd/>
          </a:ln>
          <a:effectLst/>
        </p:spPr>
      </p:pic>
      <p:sp>
        <p:nvSpPr>
          <p:cNvPr id="9" name="8 Rectángulo redondeado"/>
          <p:cNvSpPr/>
          <p:nvPr/>
        </p:nvSpPr>
        <p:spPr>
          <a:xfrm>
            <a:off x="5000628" y="714356"/>
            <a:ext cx="714380" cy="1857388"/>
          </a:xfrm>
          <a:prstGeom prst="roundRect">
            <a:avLst/>
          </a:prstGeom>
          <a:solidFill>
            <a:schemeClr val="accent6">
              <a:lumMod val="75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9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282" y="2643182"/>
            <a:ext cx="8286807" cy="3357586"/>
          </a:xfrm>
          <a:prstGeom prst="rect">
            <a:avLst/>
          </a:prstGeom>
          <a:noFill/>
          <a:ln>
            <a:noFill/>
          </a:ln>
        </p:spPr>
      </p:pic>
      <p:sp>
        <p:nvSpPr>
          <p:cNvPr id="12" name="11 Rectángulo"/>
          <p:cNvSpPr/>
          <p:nvPr/>
        </p:nvSpPr>
        <p:spPr>
          <a:xfrm>
            <a:off x="5857884" y="714356"/>
            <a:ext cx="3071834" cy="1600438"/>
          </a:xfrm>
          <a:prstGeom prst="rect">
            <a:avLst/>
          </a:prstGeom>
        </p:spPr>
        <p:txBody>
          <a:bodyPr wrap="square">
            <a:spAutoFit/>
          </a:bodyPr>
          <a:lstStyle/>
          <a:p>
            <a:r>
              <a:rPr lang="es-EC" sz="1400" b="1" dirty="0" smtClean="0"/>
              <a:t>SISTEMAS QUE CONFORMAN AL SECADOR ROTATORIO:</a:t>
            </a:r>
          </a:p>
          <a:p>
            <a:pPr>
              <a:buFont typeface="Arial" pitchFamily="34" charset="0"/>
              <a:buChar char="•"/>
            </a:pPr>
            <a:r>
              <a:rPr lang="es-ES_tradnl" sz="1400" dirty="0" smtClean="0"/>
              <a:t>SISTEMA DE CALENTAMIENTO DE AIRE</a:t>
            </a:r>
          </a:p>
          <a:p>
            <a:pPr>
              <a:buFont typeface="Arial" pitchFamily="34" charset="0"/>
              <a:buChar char="•"/>
            </a:pPr>
            <a:r>
              <a:rPr lang="es-ES_tradnl" sz="1400" dirty="0" smtClean="0"/>
              <a:t>SISTEMA DE CAMARA CILINDRICA</a:t>
            </a:r>
          </a:p>
          <a:p>
            <a:pPr>
              <a:buFont typeface="Arial" pitchFamily="34" charset="0"/>
              <a:buChar char="•"/>
            </a:pPr>
            <a:r>
              <a:rPr lang="es-ES_tradnl" sz="1400" dirty="0" smtClean="0"/>
              <a:t>SISTEMA DE TRANSMISIÓN</a:t>
            </a:r>
            <a:endParaRPr lang="es-EC" sz="1400" dirty="0" smtClean="0"/>
          </a:p>
        </p:txBody>
      </p:sp>
      <p:sp>
        <p:nvSpPr>
          <p:cNvPr id="13" name="12 Rectángulo"/>
          <p:cNvSpPr/>
          <p:nvPr/>
        </p:nvSpPr>
        <p:spPr>
          <a:xfrm>
            <a:off x="1571604" y="2786058"/>
            <a:ext cx="4703532" cy="307777"/>
          </a:xfrm>
          <a:prstGeom prst="rect">
            <a:avLst/>
          </a:prstGeom>
        </p:spPr>
        <p:txBody>
          <a:bodyPr wrap="none">
            <a:spAutoFit/>
          </a:bodyPr>
          <a:lstStyle/>
          <a:p>
            <a:r>
              <a:rPr lang="es-EC" sz="1400" dirty="0" smtClean="0"/>
              <a:t>ESQUEMA DEL SECADOR ROTATORIO “SECADOR 2”</a:t>
            </a:r>
            <a:endParaRPr lang="es-EC" sz="1400" dirty="0"/>
          </a:p>
        </p:txBody>
      </p:sp>
      <p:sp>
        <p:nvSpPr>
          <p:cNvPr id="14" name="13 Rectángulo redondeado"/>
          <p:cNvSpPr/>
          <p:nvPr/>
        </p:nvSpPr>
        <p:spPr>
          <a:xfrm>
            <a:off x="3357554" y="714356"/>
            <a:ext cx="714380" cy="1857388"/>
          </a:xfrm>
          <a:prstGeom prst="roundRect">
            <a:avLst/>
          </a:prstGeom>
          <a:solidFill>
            <a:schemeClr val="accent6">
              <a:lumMod val="75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68559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2143108" y="0"/>
            <a:ext cx="514353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i="1" dirty="0" smtClean="0">
                <a:solidFill>
                  <a:schemeClr val="accent3">
                    <a:lumMod val="75000"/>
                  </a:schemeClr>
                </a:solidFill>
              </a:rPr>
              <a:t>CONSIDERACIONES DE DISEÑO</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11 Rectángulo"/>
          <p:cNvSpPr/>
          <p:nvPr/>
        </p:nvSpPr>
        <p:spPr>
          <a:xfrm>
            <a:off x="251520" y="548680"/>
            <a:ext cx="8496944" cy="1600438"/>
          </a:xfrm>
          <a:prstGeom prst="rect">
            <a:avLst/>
          </a:prstGeom>
        </p:spPr>
        <p:txBody>
          <a:bodyPr wrap="square">
            <a:spAutoFit/>
          </a:bodyPr>
          <a:lstStyle/>
          <a:p>
            <a:pPr>
              <a:buFont typeface="Arial" pitchFamily="34" charset="0"/>
              <a:buChar char="•"/>
            </a:pPr>
            <a:r>
              <a:rPr lang="es-EC" sz="1400" dirty="0" smtClean="0"/>
              <a:t>FACTORES A TOMAR EN CUENTA</a:t>
            </a:r>
          </a:p>
          <a:p>
            <a:pPr>
              <a:buFont typeface="Arial" pitchFamily="34" charset="0"/>
              <a:buChar char="•"/>
            </a:pPr>
            <a:r>
              <a:rPr lang="es-EC" sz="1400" dirty="0" smtClean="0"/>
              <a:t>Contar con datos de plantas ya existente o pruebas piloto.</a:t>
            </a:r>
          </a:p>
          <a:p>
            <a:pPr>
              <a:buFont typeface="Arial" pitchFamily="34" charset="0"/>
              <a:buChar char="•"/>
            </a:pPr>
            <a:r>
              <a:rPr lang="es-EC" sz="1400" dirty="0" smtClean="0"/>
              <a:t>Capacidad para cumplir con las especificaciones del producto final.</a:t>
            </a:r>
          </a:p>
          <a:p>
            <a:pPr>
              <a:buFont typeface="Arial" pitchFamily="34" charset="0"/>
              <a:buChar char="•"/>
            </a:pPr>
            <a:r>
              <a:rPr lang="es-EC" sz="1400" dirty="0" smtClean="0"/>
              <a:t>La seguridad del equipo y del personal</a:t>
            </a:r>
          </a:p>
          <a:p>
            <a:pPr>
              <a:buFont typeface="Arial" pitchFamily="34" charset="0"/>
              <a:buChar char="•"/>
            </a:pPr>
            <a:r>
              <a:rPr lang="es-EC" sz="1400" dirty="0" smtClean="0"/>
              <a:t>PROPIEDADES A TOMAR EN CUENTA</a:t>
            </a:r>
          </a:p>
          <a:p>
            <a:pPr>
              <a:buFont typeface="Arial" pitchFamily="34" charset="0"/>
              <a:buChar char="•"/>
            </a:pPr>
            <a:r>
              <a:rPr lang="es-EC" sz="1400" dirty="0" smtClean="0"/>
              <a:t>Propiedades del aire</a:t>
            </a:r>
          </a:p>
          <a:p>
            <a:pPr>
              <a:buFont typeface="Arial" pitchFamily="34" charset="0"/>
              <a:buChar char="•"/>
            </a:pPr>
            <a:r>
              <a:rPr lang="es-EC" sz="1400" dirty="0" smtClean="0"/>
              <a:t>Propiedades del producto de entrada y salida</a:t>
            </a:r>
          </a:p>
        </p:txBody>
      </p:sp>
      <p:pic>
        <p:nvPicPr>
          <p:cNvPr id="181252" name="Picture 4"/>
          <p:cNvPicPr>
            <a:picLocks noChangeAspect="1" noChangeArrowheads="1"/>
          </p:cNvPicPr>
          <p:nvPr/>
        </p:nvPicPr>
        <p:blipFill>
          <a:blip r:embed="rId4" cstate="print"/>
          <a:srcRect/>
          <a:stretch>
            <a:fillRect/>
          </a:stretch>
        </p:blipFill>
        <p:spPr bwMode="auto">
          <a:xfrm>
            <a:off x="539552" y="2132855"/>
            <a:ext cx="6408712" cy="3684349"/>
          </a:xfrm>
          <a:prstGeom prst="rect">
            <a:avLst/>
          </a:prstGeom>
          <a:noFill/>
          <a:ln w="9525">
            <a:noFill/>
            <a:miter lim="800000"/>
            <a:headEnd/>
            <a:tailEnd/>
          </a:ln>
        </p:spPr>
      </p:pic>
    </p:spTree>
    <p:extLst>
      <p:ext uri="{BB962C8B-B14F-4D97-AF65-F5344CB8AC3E}">
        <p14:creationId xmlns:p14="http://schemas.microsoft.com/office/powerpoint/2010/main" val="768559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714348" y="0"/>
            <a:ext cx="800105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accent3">
                    <a:lumMod val="75000"/>
                  </a:schemeClr>
                </a:solidFill>
              </a:rPr>
              <a:t>DISEÑO TÉRMICO DEL SECADOR ROTATORIO</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11 Rectángulo"/>
          <p:cNvSpPr/>
          <p:nvPr/>
        </p:nvSpPr>
        <p:spPr>
          <a:xfrm>
            <a:off x="642910" y="714356"/>
            <a:ext cx="8286808" cy="954107"/>
          </a:xfrm>
          <a:prstGeom prst="rect">
            <a:avLst/>
          </a:prstGeom>
        </p:spPr>
        <p:txBody>
          <a:bodyPr wrap="square">
            <a:spAutoFit/>
          </a:bodyPr>
          <a:lstStyle/>
          <a:p>
            <a:r>
              <a:rPr lang="es-EC" sz="1400" b="1" dirty="0" smtClean="0"/>
              <a:t>COSIDERACIONES DE DISEÑO:</a:t>
            </a:r>
          </a:p>
          <a:p>
            <a:pPr>
              <a:buFont typeface="Arial" pitchFamily="34" charset="0"/>
              <a:buChar char="•"/>
            </a:pPr>
            <a:r>
              <a:rPr lang="es-ES_tradnl" sz="1400" dirty="0" smtClean="0"/>
              <a:t>Pruebas piloto.</a:t>
            </a:r>
          </a:p>
          <a:p>
            <a:pPr>
              <a:buFont typeface="Arial" pitchFamily="34" charset="0"/>
              <a:buChar char="•"/>
            </a:pPr>
            <a:r>
              <a:rPr lang="es-ES_tradnl" sz="1400" dirty="0" smtClean="0"/>
              <a:t>Cumplir con las especificaciones del producto final.</a:t>
            </a:r>
          </a:p>
          <a:p>
            <a:pPr>
              <a:buFont typeface="Arial" pitchFamily="34" charset="0"/>
              <a:buChar char="•"/>
            </a:pPr>
            <a:r>
              <a:rPr lang="es-ES_tradnl" sz="1400" dirty="0" smtClean="0"/>
              <a:t>Seguridad del equipo y del personal.</a:t>
            </a:r>
            <a:endParaRPr lang="es-EC" sz="1400" dirty="0" smtClean="0"/>
          </a:p>
        </p:txBody>
      </p:sp>
      <p:pic>
        <p:nvPicPr>
          <p:cNvPr id="15" name="1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785926"/>
            <a:ext cx="6929486" cy="3929090"/>
          </a:xfrm>
          <a:prstGeom prst="rect">
            <a:avLst/>
          </a:prstGeom>
          <a:noFill/>
          <a:ln>
            <a:noFill/>
          </a:ln>
        </p:spPr>
      </p:pic>
    </p:spTree>
    <p:extLst>
      <p:ext uri="{BB962C8B-B14F-4D97-AF65-F5344CB8AC3E}">
        <p14:creationId xmlns:p14="http://schemas.microsoft.com/office/powerpoint/2010/main" val="768559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500034" y="0"/>
            <a:ext cx="678661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accent3">
                    <a:lumMod val="75000"/>
                  </a:schemeClr>
                </a:solidFill>
              </a:rPr>
              <a:t>CALOR NECESARIO PARA EL PROCESO DE SECADO</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11 Rectángulo"/>
          <p:cNvSpPr/>
          <p:nvPr/>
        </p:nvSpPr>
        <p:spPr>
          <a:xfrm>
            <a:off x="928662" y="571480"/>
            <a:ext cx="8001056" cy="1600438"/>
          </a:xfrm>
          <a:prstGeom prst="rect">
            <a:avLst/>
          </a:prstGeom>
        </p:spPr>
        <p:txBody>
          <a:bodyPr wrap="square">
            <a:spAutoFit/>
          </a:bodyPr>
          <a:lstStyle/>
          <a:p>
            <a:r>
              <a:rPr lang="es-EC" sz="1400" dirty="0" smtClean="0"/>
              <a:t>Se realiza un balance de energía cuyo volumen de control es la coraza cilíndrica fija del secador; el calor es usado para evaporar la humedad en la hoja.</a:t>
            </a:r>
          </a:p>
          <a:p>
            <a:pPr>
              <a:buFont typeface="Arial" pitchFamily="34" charset="0"/>
              <a:buChar char="•"/>
            </a:pPr>
            <a:r>
              <a:rPr lang="es-EC" sz="1400" dirty="0" smtClean="0"/>
              <a:t>El balance de energía está definido por:</a:t>
            </a:r>
          </a:p>
          <a:p>
            <a:pPr>
              <a:buFont typeface="Arial" pitchFamily="34" charset="0"/>
              <a:buChar char="•"/>
            </a:pPr>
            <a:endParaRPr lang="es-ES_tradnl" sz="1400" dirty="0" smtClean="0"/>
          </a:p>
          <a:p>
            <a:pPr>
              <a:buFont typeface="Arial" pitchFamily="34" charset="0"/>
              <a:buChar char="•"/>
            </a:pPr>
            <a:endParaRPr lang="es-EC" sz="1400" dirty="0" smtClean="0"/>
          </a:p>
          <a:p>
            <a:r>
              <a:rPr lang="es-EC" sz="1400" dirty="0" smtClean="0"/>
              <a:t> </a:t>
            </a:r>
          </a:p>
          <a:p>
            <a:pPr>
              <a:buFont typeface="Arial" pitchFamily="34" charset="0"/>
              <a:buChar char="•"/>
            </a:pPr>
            <a:endParaRPr lang="es-EC" sz="1400" dirty="0" smtClean="0"/>
          </a:p>
        </p:txBody>
      </p:sp>
      <p:sp>
        <p:nvSpPr>
          <p:cNvPr id="161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6179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4414" y="1643051"/>
            <a:ext cx="2286016" cy="421108"/>
          </a:xfrm>
          <a:prstGeom prst="rect">
            <a:avLst/>
          </a:prstGeom>
          <a:noFill/>
        </p:spPr>
      </p:pic>
      <p:pic>
        <p:nvPicPr>
          <p:cNvPr id="18" name="17 Imagen" descr="Descripción: D:\Documents and Settings\Administrador\Escritorio\hoj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492896"/>
            <a:ext cx="4503444" cy="3661578"/>
          </a:xfrm>
          <a:prstGeom prst="rect">
            <a:avLst/>
          </a:prstGeom>
          <a:noFill/>
          <a:ln>
            <a:noFill/>
          </a:ln>
        </p:spPr>
      </p:pic>
      <p:pic>
        <p:nvPicPr>
          <p:cNvPr id="161797" name="Picture 5"/>
          <p:cNvPicPr>
            <a:picLocks noChangeAspect="1" noChangeArrowheads="1"/>
          </p:cNvPicPr>
          <p:nvPr/>
        </p:nvPicPr>
        <p:blipFill>
          <a:blip r:embed="rId6" cstate="print"/>
          <a:srcRect/>
          <a:stretch>
            <a:fillRect/>
          </a:stretch>
        </p:blipFill>
        <p:spPr bwMode="auto">
          <a:xfrm>
            <a:off x="4714876" y="1142984"/>
            <a:ext cx="4038595" cy="2000264"/>
          </a:xfrm>
          <a:prstGeom prst="rect">
            <a:avLst/>
          </a:prstGeom>
          <a:noFill/>
          <a:ln w="9525">
            <a:noFill/>
            <a:miter lim="800000"/>
            <a:headEnd/>
            <a:tailEnd/>
          </a:ln>
          <a:effectLst/>
        </p:spPr>
      </p:pic>
      <p:sp>
        <p:nvSpPr>
          <p:cNvPr id="1617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0" name="Rectangle 8"/>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3" name="Rectangle 1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6" name="Rectangle 14"/>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9" name="Rectangle 1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12" name="Rectangle 20"/>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15" name="Rectangle 23"/>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7"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77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7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7715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15029" y="3789040"/>
            <a:ext cx="1965569" cy="410716"/>
          </a:xfrm>
          <a:prstGeom prst="rect">
            <a:avLst/>
          </a:prstGeom>
          <a:noFill/>
        </p:spPr>
      </p:pic>
    </p:spTree>
    <p:extLst>
      <p:ext uri="{BB962C8B-B14F-4D97-AF65-F5344CB8AC3E}">
        <p14:creationId xmlns:p14="http://schemas.microsoft.com/office/powerpoint/2010/main" val="768559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500034" y="0"/>
            <a:ext cx="678661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accent3">
                    <a:lumMod val="75000"/>
                  </a:schemeClr>
                </a:solidFill>
              </a:rPr>
              <a:t>DIMENSIONAMIENTO DEL SECADOR</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11 Rectángulo"/>
          <p:cNvSpPr/>
          <p:nvPr/>
        </p:nvSpPr>
        <p:spPr>
          <a:xfrm>
            <a:off x="357158" y="571481"/>
            <a:ext cx="3429024" cy="954107"/>
          </a:xfrm>
          <a:prstGeom prst="rect">
            <a:avLst/>
          </a:prstGeom>
        </p:spPr>
        <p:txBody>
          <a:bodyPr wrap="square">
            <a:spAutoFit/>
          </a:bodyPr>
          <a:lstStyle/>
          <a:p>
            <a:r>
              <a:rPr lang="es-ES_tradnl" sz="1400" dirty="0" smtClean="0"/>
              <a:t>FLUJO MÁSICO REQUERIDO DE AIRE:</a:t>
            </a:r>
            <a:endParaRPr lang="es-EC" sz="1400" dirty="0" smtClean="0"/>
          </a:p>
          <a:p>
            <a:pPr>
              <a:buFont typeface="Arial" pitchFamily="34" charset="0"/>
              <a:buChar char="•"/>
            </a:pPr>
            <a:endParaRPr lang="es-EC" sz="1400" dirty="0" smtClean="0"/>
          </a:p>
          <a:p>
            <a:r>
              <a:rPr lang="es-EC" sz="1400" dirty="0" smtClean="0"/>
              <a:t> </a:t>
            </a:r>
          </a:p>
          <a:p>
            <a:pPr>
              <a:buFont typeface="Arial" pitchFamily="34" charset="0"/>
              <a:buChar char="•"/>
            </a:pPr>
            <a:endParaRPr lang="es-EC" sz="1400" dirty="0" smtClean="0"/>
          </a:p>
        </p:txBody>
      </p:sp>
      <p:sp>
        <p:nvSpPr>
          <p:cNvPr id="161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7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0" name="Rectangle 8"/>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3" name="Rectangle 1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6" name="Rectangle 14"/>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9" name="Rectangle 1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12" name="Rectangle 20"/>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15" name="Rectangle 23"/>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7"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 name="32 Rectángulo"/>
          <p:cNvSpPr/>
          <p:nvPr/>
        </p:nvSpPr>
        <p:spPr>
          <a:xfrm>
            <a:off x="5072066" y="642918"/>
            <a:ext cx="3429024" cy="1384995"/>
          </a:xfrm>
          <a:prstGeom prst="rect">
            <a:avLst/>
          </a:prstGeom>
        </p:spPr>
        <p:txBody>
          <a:bodyPr wrap="square">
            <a:spAutoFit/>
          </a:bodyPr>
          <a:lstStyle/>
          <a:p>
            <a:r>
              <a:rPr lang="es-ES_tradnl" sz="1400" dirty="0" smtClean="0"/>
              <a:t>CALCULO DEL DIÁMETRO DEL SECADOR:</a:t>
            </a:r>
            <a:endParaRPr lang="es-EC" sz="1400" dirty="0" smtClean="0"/>
          </a:p>
          <a:p>
            <a:r>
              <a:rPr lang="es-ES_tradnl" sz="1400" dirty="0" smtClean="0"/>
              <a:t>Una ves obtenido el flujo másico de aire obtenemos el diámetro:</a:t>
            </a:r>
            <a:endParaRPr lang="es-EC" sz="1400" dirty="0" smtClean="0"/>
          </a:p>
          <a:p>
            <a:r>
              <a:rPr lang="es-EC" sz="1400" dirty="0" smtClean="0"/>
              <a:t> </a:t>
            </a:r>
          </a:p>
          <a:p>
            <a:pPr>
              <a:buFont typeface="Arial" pitchFamily="34" charset="0"/>
              <a:buChar char="•"/>
            </a:pPr>
            <a:endParaRPr lang="es-EC" sz="1400" dirty="0" smtClean="0"/>
          </a:p>
        </p:txBody>
      </p:sp>
      <p:sp>
        <p:nvSpPr>
          <p:cNvPr id="164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4867"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31" name="30 Flecha derecha"/>
          <p:cNvSpPr/>
          <p:nvPr/>
        </p:nvSpPr>
        <p:spPr>
          <a:xfrm>
            <a:off x="3131840" y="2348880"/>
            <a:ext cx="93610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pic>
        <p:nvPicPr>
          <p:cNvPr id="175106" name="Picture 2" descr="http://img.webme.com/pic/g/gresiq/img361.jpg"/>
          <p:cNvPicPr>
            <a:picLocks noChangeAspect="1" noChangeArrowheads="1"/>
          </p:cNvPicPr>
          <p:nvPr/>
        </p:nvPicPr>
        <p:blipFill>
          <a:blip r:embed="rId4" cstate="print"/>
          <a:srcRect/>
          <a:stretch>
            <a:fillRect/>
          </a:stretch>
        </p:blipFill>
        <p:spPr bwMode="auto">
          <a:xfrm>
            <a:off x="179512" y="1700808"/>
            <a:ext cx="3131840" cy="1971676"/>
          </a:xfrm>
          <a:prstGeom prst="rect">
            <a:avLst/>
          </a:prstGeom>
          <a:noFill/>
        </p:spPr>
      </p:pic>
      <p:pic>
        <p:nvPicPr>
          <p:cNvPr id="175108" name="Picture 4" descr="http://www.miningmachineschina.es/product/7-4-1b.jpg"/>
          <p:cNvPicPr>
            <a:picLocks noChangeAspect="1" noChangeArrowheads="1"/>
          </p:cNvPicPr>
          <p:nvPr/>
        </p:nvPicPr>
        <p:blipFill>
          <a:blip r:embed="rId5" cstate="print"/>
          <a:srcRect/>
          <a:stretch>
            <a:fillRect/>
          </a:stretch>
        </p:blipFill>
        <p:spPr bwMode="auto">
          <a:xfrm>
            <a:off x="4788024" y="1700808"/>
            <a:ext cx="3888432" cy="2916324"/>
          </a:xfrm>
          <a:prstGeom prst="rect">
            <a:avLst/>
          </a:prstGeom>
          <a:noFill/>
        </p:spPr>
      </p:pic>
    </p:spTree>
    <p:extLst>
      <p:ext uri="{BB962C8B-B14F-4D97-AF65-F5344CB8AC3E}">
        <p14:creationId xmlns:p14="http://schemas.microsoft.com/office/powerpoint/2010/main" val="768559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500034" y="0"/>
            <a:ext cx="678661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accent3">
                    <a:lumMod val="75000"/>
                  </a:schemeClr>
                </a:solidFill>
              </a:rPr>
              <a:t>DIMENSIONAMIENTO DEL SECADOR</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11 Rectángulo"/>
          <p:cNvSpPr/>
          <p:nvPr/>
        </p:nvSpPr>
        <p:spPr>
          <a:xfrm>
            <a:off x="357158" y="571481"/>
            <a:ext cx="3429024" cy="1169551"/>
          </a:xfrm>
          <a:prstGeom prst="rect">
            <a:avLst/>
          </a:prstGeom>
        </p:spPr>
        <p:txBody>
          <a:bodyPr wrap="square">
            <a:spAutoFit/>
          </a:bodyPr>
          <a:lstStyle/>
          <a:p>
            <a:r>
              <a:rPr lang="es-ES_tradnl" sz="1400" dirty="0" smtClean="0"/>
              <a:t>CALCULO LONGUITUD DEL SECADOR:</a:t>
            </a:r>
            <a:endParaRPr lang="es-EC" sz="1400" dirty="0" smtClean="0"/>
          </a:p>
          <a:p>
            <a:pPr>
              <a:buFont typeface="Arial" pitchFamily="34" charset="0"/>
              <a:buChar char="•"/>
            </a:pPr>
            <a:endParaRPr lang="es-EC" sz="1400" dirty="0" smtClean="0"/>
          </a:p>
          <a:p>
            <a:r>
              <a:rPr lang="es-EC" sz="1400" dirty="0" smtClean="0"/>
              <a:t> </a:t>
            </a:r>
          </a:p>
          <a:p>
            <a:pPr>
              <a:buFont typeface="Arial" pitchFamily="34" charset="0"/>
              <a:buChar char="•"/>
            </a:pPr>
            <a:endParaRPr lang="es-EC" sz="1400" dirty="0" smtClean="0"/>
          </a:p>
        </p:txBody>
      </p:sp>
      <p:sp>
        <p:nvSpPr>
          <p:cNvPr id="161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7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0" name="Rectangle 8"/>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3" name="Rectangle 1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6" name="Rectangle 14"/>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9" name="Rectangle 1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12" name="Rectangle 20"/>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15" name="Rectangle 23"/>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7"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 name="32 Rectángulo"/>
          <p:cNvSpPr/>
          <p:nvPr/>
        </p:nvSpPr>
        <p:spPr>
          <a:xfrm>
            <a:off x="500034" y="4143380"/>
            <a:ext cx="4143404" cy="1261884"/>
          </a:xfrm>
          <a:prstGeom prst="rect">
            <a:avLst/>
          </a:prstGeom>
        </p:spPr>
        <p:txBody>
          <a:bodyPr wrap="square">
            <a:spAutoFit/>
          </a:bodyPr>
          <a:lstStyle/>
          <a:p>
            <a:r>
              <a:rPr lang="es-ES_tradnl" sz="1400" dirty="0" smtClean="0"/>
              <a:t>CALCULO DE LAS RPM:</a:t>
            </a:r>
          </a:p>
          <a:p>
            <a:pPr>
              <a:buFont typeface="Arial" pitchFamily="34" charset="0"/>
              <a:buChar char="•"/>
            </a:pPr>
            <a:r>
              <a:rPr lang="es-EC" sz="1200" dirty="0" smtClean="0"/>
              <a:t>Se elige una velocidad razonable que tiene por lo común una velocidad periférica de la carcasa que es de 40 a 15 (m/min) . Escogiendo una velocidad mínima se tiene que las rpm del cilindro se calculan como:</a:t>
            </a:r>
          </a:p>
          <a:p>
            <a:endParaRPr lang="es-EC" sz="1400" dirty="0" smtClean="0"/>
          </a:p>
        </p:txBody>
      </p:sp>
      <p:sp>
        <p:nvSpPr>
          <p:cNvPr id="164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4867"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pic>
        <p:nvPicPr>
          <p:cNvPr id="165890" name="Picture 2"/>
          <p:cNvPicPr>
            <a:picLocks noChangeAspect="1" noChangeArrowheads="1"/>
          </p:cNvPicPr>
          <p:nvPr/>
        </p:nvPicPr>
        <p:blipFill>
          <a:blip r:embed="rId4" cstate="print"/>
          <a:srcRect/>
          <a:stretch>
            <a:fillRect/>
          </a:stretch>
        </p:blipFill>
        <p:spPr bwMode="auto">
          <a:xfrm>
            <a:off x="4572000" y="764703"/>
            <a:ext cx="4147394" cy="3090215"/>
          </a:xfrm>
          <a:prstGeom prst="rect">
            <a:avLst/>
          </a:prstGeom>
          <a:noFill/>
          <a:ln w="9525">
            <a:noFill/>
            <a:miter lim="800000"/>
            <a:headEnd/>
            <a:tailEnd/>
          </a:ln>
          <a:effectLst/>
        </p:spPr>
      </p:pic>
      <p:sp>
        <p:nvSpPr>
          <p:cNvPr id="34" name="33 Rectángulo"/>
          <p:cNvSpPr/>
          <p:nvPr/>
        </p:nvSpPr>
        <p:spPr>
          <a:xfrm>
            <a:off x="5148064" y="3933056"/>
            <a:ext cx="1512168" cy="18002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306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08104" y="4077072"/>
            <a:ext cx="581025" cy="466725"/>
          </a:xfrm>
          <a:prstGeom prst="rect">
            <a:avLst/>
          </a:prstGeom>
          <a:noFill/>
        </p:spPr>
      </p:pic>
      <p:pic>
        <p:nvPicPr>
          <p:cNvPr id="173059"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08104" y="4509120"/>
            <a:ext cx="514350" cy="428625"/>
          </a:xfrm>
          <a:prstGeom prst="rect">
            <a:avLst/>
          </a:prstGeom>
          <a:noFill/>
        </p:spPr>
      </p:pic>
      <p:pic>
        <p:nvPicPr>
          <p:cNvPr id="173058"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08104" y="4869160"/>
            <a:ext cx="1143000" cy="438150"/>
          </a:xfrm>
          <a:prstGeom prst="rect">
            <a:avLst/>
          </a:prstGeom>
          <a:noFill/>
        </p:spPr>
      </p:pic>
      <p:pic>
        <p:nvPicPr>
          <p:cNvPr id="173057"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08104" y="5373216"/>
            <a:ext cx="933450" cy="266700"/>
          </a:xfrm>
          <a:prstGeom prst="rect">
            <a:avLst/>
          </a:prstGeom>
          <a:noFill/>
        </p:spPr>
      </p:pic>
      <p:sp>
        <p:nvSpPr>
          <p:cNvPr id="1730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3062" name="Rectangle 6"/>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3063" name="Rectangle 7"/>
          <p:cNvSpPr>
            <a:spLocks noChangeArrowheads="1"/>
          </p:cNvSpPr>
          <p:nvPr/>
        </p:nvSpPr>
        <p:spPr bwMode="auto">
          <a:xfrm>
            <a:off x="0" y="135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3064" name="Rectangle 8"/>
          <p:cNvSpPr>
            <a:spLocks noChangeArrowheads="1"/>
          </p:cNvSpPr>
          <p:nvPr/>
        </p:nvSpPr>
        <p:spPr bwMode="auto">
          <a:xfrm>
            <a:off x="0" y="1790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3065" name="Rectangle 9"/>
          <p:cNvSpPr>
            <a:spLocks noChangeArrowheads="1"/>
          </p:cNvSpPr>
          <p:nvPr/>
        </p:nvSpPr>
        <p:spPr bwMode="auto">
          <a:xfrm>
            <a:off x="0" y="2057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42 Rectángulo"/>
          <p:cNvSpPr/>
          <p:nvPr/>
        </p:nvSpPr>
        <p:spPr>
          <a:xfrm>
            <a:off x="6516216" y="1988840"/>
            <a:ext cx="1512168" cy="18002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4" descr="http://es.beneficiationchina.com/upload/IMG_0848.jpg"/>
          <p:cNvPicPr>
            <a:picLocks noChangeAspect="1" noChangeArrowheads="1"/>
          </p:cNvPicPr>
          <p:nvPr/>
        </p:nvPicPr>
        <p:blipFill>
          <a:blip r:embed="rId9" cstate="print"/>
          <a:srcRect/>
          <a:stretch>
            <a:fillRect/>
          </a:stretch>
        </p:blipFill>
        <p:spPr bwMode="auto">
          <a:xfrm>
            <a:off x="323528" y="1196752"/>
            <a:ext cx="4067175" cy="2857500"/>
          </a:xfrm>
          <a:prstGeom prst="rect">
            <a:avLst/>
          </a:prstGeom>
          <a:noFill/>
        </p:spPr>
      </p:pic>
    </p:spTree>
    <p:extLst>
      <p:ext uri="{BB962C8B-B14F-4D97-AF65-F5344CB8AC3E}">
        <p14:creationId xmlns:p14="http://schemas.microsoft.com/office/powerpoint/2010/main" val="768559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AutoShape 10" descr="Estructura de ace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12" descr="http://en.structurae.de/files/photos/962/n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14" descr="http://vigasdeacero.es/images/estructuras-de-acero.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16" descr="http://vigasdeacero.es/images/estructuras-de-acer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20" descr="http://en.structurae.de/files/photos/962/n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22" descr="http://en.structurae.de/files/photos/962/n4.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CuadroTexto"/>
          <p:cNvSpPr txBox="1"/>
          <p:nvPr/>
        </p:nvSpPr>
        <p:spPr>
          <a:xfrm>
            <a:off x="762000" y="228600"/>
            <a:ext cx="7914456" cy="400110"/>
          </a:xfrm>
          <a:prstGeom prst="rect">
            <a:avLst/>
          </a:prstGeom>
          <a:noFill/>
        </p:spPr>
        <p:txBody>
          <a:bodyPr wrap="square" rtlCol="0">
            <a:spAutoFit/>
          </a:bodyPr>
          <a:lstStyle/>
          <a:p>
            <a:r>
              <a:rPr lang="es-EC" sz="2000" i="1" dirty="0" smtClean="0">
                <a:solidFill>
                  <a:schemeClr val="accent3">
                    <a:lumMod val="75000"/>
                  </a:schemeClr>
                </a:solidFill>
                <a:latin typeface="Arial" pitchFamily="34" charset="0"/>
                <a:cs typeface="Arial" pitchFamily="34" charset="0"/>
              </a:rPr>
              <a:t>PERDIDA DE CALOR A LOS ALREDEDORES:</a:t>
            </a:r>
            <a:endParaRPr lang="es-EC" sz="2000" i="1" dirty="0">
              <a:solidFill>
                <a:schemeClr val="accent3">
                  <a:lumMod val="75000"/>
                </a:schemeClr>
              </a:solidFill>
              <a:latin typeface="Arial" pitchFamily="34" charset="0"/>
              <a:cs typeface="Arial" pitchFamily="34" charset="0"/>
            </a:endParaRPr>
          </a:p>
        </p:txBody>
      </p:sp>
      <p:pic>
        <p:nvPicPr>
          <p:cNvPr id="12" name="11 Imagen"/>
          <p:cNvPicPr/>
          <p:nvPr/>
        </p:nvPicPr>
        <p:blipFill>
          <a:blip r:embed="rId3" cstate="print">
            <a:extLst>
              <a:ext uri="{28A0092B-C50C-407E-A947-70E740481C1C}">
                <a14:useLocalDpi xmlns:a14="http://schemas.microsoft.com/office/drawing/2010/main" val="0"/>
              </a:ext>
            </a:extLst>
          </a:blip>
          <a:srcRect l="21693" t="20482" r="21164" b="2107"/>
          <a:stretch>
            <a:fillRect/>
          </a:stretch>
        </p:blipFill>
        <p:spPr bwMode="auto">
          <a:xfrm>
            <a:off x="611560" y="764704"/>
            <a:ext cx="3960440" cy="3312368"/>
          </a:xfrm>
          <a:prstGeom prst="rect">
            <a:avLst/>
          </a:prstGeom>
          <a:noFill/>
          <a:ln>
            <a:noFill/>
          </a:ln>
        </p:spPr>
      </p:pic>
      <p:pic>
        <p:nvPicPr>
          <p:cNvPr id="13" name="12 Imagen"/>
          <p:cNvPicPr/>
          <p:nvPr/>
        </p:nvPicPr>
        <p:blipFill>
          <a:blip r:embed="rId4" cstate="print">
            <a:extLst>
              <a:ext uri="{28A0092B-C50C-407E-A947-70E740481C1C}">
                <a14:useLocalDpi xmlns:a14="http://schemas.microsoft.com/office/drawing/2010/main" val="0"/>
              </a:ext>
            </a:extLst>
          </a:blip>
          <a:srcRect l="13933" t="18675" r="16226" b="47891"/>
          <a:stretch>
            <a:fillRect/>
          </a:stretch>
        </p:blipFill>
        <p:spPr bwMode="auto">
          <a:xfrm>
            <a:off x="4000496" y="928670"/>
            <a:ext cx="4895850" cy="1152525"/>
          </a:xfrm>
          <a:prstGeom prst="rect">
            <a:avLst/>
          </a:prstGeom>
          <a:noFill/>
          <a:ln>
            <a:noFill/>
          </a:ln>
        </p:spPr>
      </p:pic>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2161"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20072" y="2492896"/>
            <a:ext cx="2211674" cy="360040"/>
          </a:xfrm>
          <a:prstGeom prst="rect">
            <a:avLst/>
          </a:prstGeom>
          <a:noFill/>
        </p:spPr>
      </p:pic>
      <p:sp>
        <p:nvSpPr>
          <p:cNvPr id="921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5" name="Rectangle 5"/>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21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2169" name="Rectangle 9"/>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pic>
        <p:nvPicPr>
          <p:cNvPr id="32" name="Picture 18"/>
          <p:cNvPicPr>
            <a:picLocks noChangeAspect="1" noChangeArrowheads="1"/>
          </p:cNvPicPr>
          <p:nvPr/>
        </p:nvPicPr>
        <p:blipFill>
          <a:blip r:embed="rId6" cstate="print"/>
          <a:srcRect/>
          <a:stretch>
            <a:fillRect/>
          </a:stretch>
        </p:blipFill>
        <p:spPr bwMode="auto">
          <a:xfrm>
            <a:off x="5364088" y="2852936"/>
            <a:ext cx="1944216" cy="2861557"/>
          </a:xfrm>
          <a:prstGeom prst="rect">
            <a:avLst/>
          </a:prstGeom>
          <a:noFill/>
          <a:ln w="9525">
            <a:noFill/>
            <a:miter lim="800000"/>
            <a:headEnd/>
            <a:tailEnd/>
          </a:ln>
          <a:effectLst/>
        </p:spPr>
      </p:pic>
    </p:spTree>
    <p:extLst>
      <p:ext uri="{BB962C8B-B14F-4D97-AF65-F5344CB8AC3E}">
        <p14:creationId xmlns:p14="http://schemas.microsoft.com/office/powerpoint/2010/main" val="72015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747614" y="188640"/>
            <a:ext cx="4176464" cy="400110"/>
          </a:xfrm>
          <a:prstGeom prst="rect">
            <a:avLst/>
          </a:prstGeom>
          <a:noFill/>
        </p:spPr>
        <p:txBody>
          <a:bodyPr wrap="square" rtlCol="0">
            <a:spAutoFit/>
          </a:bodyPr>
          <a:lstStyle/>
          <a:p>
            <a:r>
              <a:rPr lang="es-EC" sz="2000" i="1" dirty="0" smtClean="0">
                <a:solidFill>
                  <a:schemeClr val="accent3">
                    <a:lumMod val="75000"/>
                  </a:schemeClr>
                </a:solidFill>
                <a:latin typeface="Arial" pitchFamily="34" charset="0"/>
                <a:cs typeface="Arial" pitchFamily="34" charset="0"/>
              </a:rPr>
              <a:t>ANTECEDENTES</a:t>
            </a:r>
            <a:endParaRPr lang="es-EC" sz="2000" i="1" dirty="0">
              <a:solidFill>
                <a:schemeClr val="accent3">
                  <a:lumMod val="75000"/>
                </a:schemeClr>
              </a:solidFill>
              <a:latin typeface="Arial" pitchFamily="34" charset="0"/>
              <a:cs typeface="Arial" pitchFamily="34" charset="0"/>
            </a:endParaRPr>
          </a:p>
        </p:txBody>
      </p:sp>
      <p:sp>
        <p:nvSpPr>
          <p:cNvPr id="5" name="4 Cheurón"/>
          <p:cNvSpPr/>
          <p:nvPr/>
        </p:nvSpPr>
        <p:spPr>
          <a:xfrm>
            <a:off x="959634" y="1124744"/>
            <a:ext cx="1728192" cy="79208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chemeClr val="bg1"/>
                </a:solidFill>
              </a:rPr>
              <a:t>INICIO</a:t>
            </a:r>
            <a:endParaRPr lang="es-EC" b="1" dirty="0">
              <a:solidFill>
                <a:schemeClr val="bg1"/>
              </a:solidFill>
            </a:endParaRPr>
          </a:p>
        </p:txBody>
      </p:sp>
      <p:pic>
        <p:nvPicPr>
          <p:cNvPr id="11" name="10 Imagen" descr="http://images.engormix.com/S_articles/yuca19.jpg"/>
          <p:cNvPicPr/>
          <p:nvPr/>
        </p:nvPicPr>
        <p:blipFill>
          <a:blip r:embed="rId4">
            <a:extLst>
              <a:ext uri="{28A0092B-C50C-407E-A947-70E740481C1C}">
                <a14:useLocalDpi xmlns:a14="http://schemas.microsoft.com/office/drawing/2010/main" val="0"/>
              </a:ext>
            </a:extLst>
          </a:blip>
          <a:srcRect/>
          <a:stretch>
            <a:fillRect/>
          </a:stretch>
        </p:blipFill>
        <p:spPr bwMode="auto">
          <a:xfrm>
            <a:off x="3126495" y="1268760"/>
            <a:ext cx="2453617" cy="1944216"/>
          </a:xfrm>
          <a:prstGeom prst="rect">
            <a:avLst/>
          </a:prstGeom>
          <a:noFill/>
          <a:ln>
            <a:noFill/>
          </a:ln>
        </p:spPr>
      </p:pic>
      <p:pic>
        <p:nvPicPr>
          <p:cNvPr id="13" name="12 Imagen" descr="http://www.agroinformacion.com/images/noticias/grandes/Agroinformacion.com22122011_11560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5" y="1268759"/>
            <a:ext cx="2664296" cy="1944217"/>
          </a:xfrm>
          <a:prstGeom prst="rect">
            <a:avLst/>
          </a:prstGeom>
          <a:noFill/>
          <a:ln>
            <a:noFill/>
          </a:ln>
        </p:spPr>
      </p:pic>
      <p:pic>
        <p:nvPicPr>
          <p:cNvPr id="14" name="13 Imagen" descr="http://www.serida.org/noticias/391f.jpg"/>
          <p:cNvPicPr/>
          <p:nvPr/>
        </p:nvPicPr>
        <p:blipFill>
          <a:blip r:embed="rId6">
            <a:extLst>
              <a:ext uri="{28A0092B-C50C-407E-A947-70E740481C1C}">
                <a14:useLocalDpi xmlns:a14="http://schemas.microsoft.com/office/drawing/2010/main" val="0"/>
              </a:ext>
            </a:extLst>
          </a:blip>
          <a:srcRect/>
          <a:stretch>
            <a:fillRect/>
          </a:stretch>
        </p:blipFill>
        <p:spPr bwMode="auto">
          <a:xfrm>
            <a:off x="4353303" y="3284984"/>
            <a:ext cx="3793907" cy="2546369"/>
          </a:xfrm>
          <a:prstGeom prst="rect">
            <a:avLst/>
          </a:prstGeom>
          <a:noFill/>
          <a:ln>
            <a:noFill/>
          </a:ln>
        </p:spPr>
      </p:pic>
      <p:sp>
        <p:nvSpPr>
          <p:cNvPr id="16" name="15 Cheurón"/>
          <p:cNvSpPr/>
          <p:nvPr/>
        </p:nvSpPr>
        <p:spPr>
          <a:xfrm>
            <a:off x="1395686" y="5229200"/>
            <a:ext cx="2880320" cy="79208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solidFill>
                  <a:schemeClr val="bg1"/>
                </a:solidFill>
              </a:rPr>
              <a:t>INVESTIGACIÓN</a:t>
            </a:r>
            <a:endParaRPr lang="es-EC" b="1" dirty="0">
              <a:solidFill>
                <a:schemeClr val="bg1"/>
              </a:solidFill>
            </a:endParaRPr>
          </a:p>
        </p:txBody>
      </p:sp>
      <p:sp>
        <p:nvSpPr>
          <p:cNvPr id="3" name="2 Rectángulo"/>
          <p:cNvSpPr/>
          <p:nvPr/>
        </p:nvSpPr>
        <p:spPr>
          <a:xfrm>
            <a:off x="394250" y="2024844"/>
            <a:ext cx="2664296" cy="31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es-US" dirty="0" smtClean="0"/>
              <a:t>Necesidades de los ganaderos</a:t>
            </a:r>
          </a:p>
          <a:p>
            <a:pPr marL="285750" indent="-285750">
              <a:buFont typeface="Wingdings" pitchFamily="2" charset="2"/>
              <a:buChar char="Ø"/>
            </a:pPr>
            <a:r>
              <a:rPr lang="es-US" dirty="0" smtClean="0"/>
              <a:t>Factores climáticos</a:t>
            </a:r>
          </a:p>
          <a:p>
            <a:pPr marL="285750" indent="-285750">
              <a:buFont typeface="Wingdings" pitchFamily="2" charset="2"/>
              <a:buChar char="Ø"/>
            </a:pPr>
            <a:r>
              <a:rPr lang="es-US" dirty="0" smtClean="0"/>
              <a:t>Alimento costoso y bajo en nutrientes</a:t>
            </a:r>
          </a:p>
          <a:p>
            <a:pPr marL="285750" indent="-285750">
              <a:buFont typeface="Wingdings" pitchFamily="2" charset="2"/>
              <a:buChar char="Ø"/>
            </a:pPr>
            <a:r>
              <a:rPr lang="es-US" dirty="0" smtClean="0"/>
              <a:t>Implementar nuevos productos de alimentación</a:t>
            </a:r>
          </a:p>
          <a:p>
            <a:pPr marL="285750" indent="-285750">
              <a:buFont typeface="Wingdings" pitchFamily="2" charset="2"/>
              <a:buChar char="Ø"/>
            </a:pPr>
            <a:r>
              <a:rPr lang="es-US" dirty="0" smtClean="0"/>
              <a:t>A mejor calidad mayor producción</a:t>
            </a:r>
          </a:p>
          <a:p>
            <a:endParaRPr lang="es-US" dirty="0"/>
          </a:p>
        </p:txBody>
      </p:sp>
    </p:spTree>
    <p:extLst>
      <p:ext uri="{BB962C8B-B14F-4D97-AF65-F5344CB8AC3E}">
        <p14:creationId xmlns:p14="http://schemas.microsoft.com/office/powerpoint/2010/main" val="759354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500034" y="0"/>
            <a:ext cx="678661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accent3">
                    <a:lumMod val="75000"/>
                  </a:schemeClr>
                </a:solidFill>
              </a:rPr>
              <a:t>DIMENSIONAMIENTO DEL SECADOR</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11 Rectángulo"/>
          <p:cNvSpPr/>
          <p:nvPr/>
        </p:nvSpPr>
        <p:spPr>
          <a:xfrm>
            <a:off x="357158" y="571481"/>
            <a:ext cx="3429024" cy="1169551"/>
          </a:xfrm>
          <a:prstGeom prst="rect">
            <a:avLst/>
          </a:prstGeom>
        </p:spPr>
        <p:txBody>
          <a:bodyPr wrap="square">
            <a:spAutoFit/>
          </a:bodyPr>
          <a:lstStyle/>
          <a:p>
            <a:r>
              <a:rPr lang="es-ES_tradnl" sz="1400" dirty="0" smtClean="0"/>
              <a:t>CALCULO  DEL ESPESOR DEL AISLANTE TÉRMICO:</a:t>
            </a:r>
            <a:endParaRPr lang="es-EC" sz="1400" dirty="0" smtClean="0"/>
          </a:p>
          <a:p>
            <a:pPr>
              <a:buFont typeface="Arial" pitchFamily="34" charset="0"/>
              <a:buChar char="•"/>
            </a:pPr>
            <a:endParaRPr lang="es-EC" sz="1400" dirty="0" smtClean="0"/>
          </a:p>
          <a:p>
            <a:r>
              <a:rPr lang="es-EC" sz="1400" dirty="0" smtClean="0"/>
              <a:t> </a:t>
            </a:r>
          </a:p>
          <a:p>
            <a:pPr>
              <a:buFont typeface="Arial" pitchFamily="34" charset="0"/>
              <a:buChar char="•"/>
            </a:pPr>
            <a:endParaRPr lang="es-EC" sz="1400" dirty="0" smtClean="0"/>
          </a:p>
        </p:txBody>
      </p:sp>
      <p:sp>
        <p:nvSpPr>
          <p:cNvPr id="161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7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0" name="Rectangle 8"/>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3" name="Rectangle 1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6" name="Rectangle 14"/>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0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09" name="Rectangle 1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12" name="Rectangle 20"/>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1815" name="Rectangle 23"/>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1817"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4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4867"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pic>
        <p:nvPicPr>
          <p:cNvPr id="167938" name="Picture 2"/>
          <p:cNvPicPr>
            <a:picLocks noChangeAspect="1" noChangeArrowheads="1"/>
          </p:cNvPicPr>
          <p:nvPr/>
        </p:nvPicPr>
        <p:blipFill>
          <a:blip r:embed="rId4" cstate="print"/>
          <a:srcRect/>
          <a:stretch>
            <a:fillRect/>
          </a:stretch>
        </p:blipFill>
        <p:spPr bwMode="auto">
          <a:xfrm>
            <a:off x="357158" y="1285860"/>
            <a:ext cx="3552825" cy="4591064"/>
          </a:xfrm>
          <a:prstGeom prst="rect">
            <a:avLst/>
          </a:prstGeom>
          <a:noFill/>
          <a:ln w="9525">
            <a:noFill/>
            <a:miter lim="800000"/>
            <a:headEnd/>
            <a:tailEnd/>
          </a:ln>
          <a:effectLst/>
        </p:spPr>
      </p:pic>
      <p:sp>
        <p:nvSpPr>
          <p:cNvPr id="36" name="35 Elipse"/>
          <p:cNvSpPr/>
          <p:nvPr/>
        </p:nvSpPr>
        <p:spPr>
          <a:xfrm>
            <a:off x="1714480" y="5214950"/>
            <a:ext cx="142876" cy="142876"/>
          </a:xfrm>
          <a:prstGeom prst="ellipse">
            <a:avLst/>
          </a:prstGeom>
          <a:solidFill>
            <a:schemeClr val="accent1">
              <a:alpha val="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37 Elipse"/>
          <p:cNvSpPr/>
          <p:nvPr/>
        </p:nvSpPr>
        <p:spPr>
          <a:xfrm>
            <a:off x="1571604" y="5715016"/>
            <a:ext cx="142876" cy="142876"/>
          </a:xfrm>
          <a:prstGeom prst="ellipse">
            <a:avLst/>
          </a:prstGeom>
          <a:solidFill>
            <a:schemeClr val="accent1">
              <a:alpha val="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79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79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79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794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79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795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795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66914" name="Picture 2" descr="http://www.expower.es/imagen/calor-temperatura/conduccion-conveccion-radiacion.jpg"/>
          <p:cNvPicPr>
            <a:picLocks noChangeAspect="1" noChangeArrowheads="1"/>
          </p:cNvPicPr>
          <p:nvPr/>
        </p:nvPicPr>
        <p:blipFill>
          <a:blip r:embed="rId5" cstate="print"/>
          <a:srcRect/>
          <a:stretch>
            <a:fillRect/>
          </a:stretch>
        </p:blipFill>
        <p:spPr bwMode="auto">
          <a:xfrm>
            <a:off x="4355976" y="1628800"/>
            <a:ext cx="4659599" cy="2376264"/>
          </a:xfrm>
          <a:prstGeom prst="rect">
            <a:avLst/>
          </a:prstGeom>
          <a:noFill/>
        </p:spPr>
      </p:pic>
    </p:spTree>
    <p:extLst>
      <p:ext uri="{BB962C8B-B14F-4D97-AF65-F5344CB8AC3E}">
        <p14:creationId xmlns:p14="http://schemas.microsoft.com/office/powerpoint/2010/main" val="768559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61032"/>
            <a:ext cx="8199438"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000" i="1" dirty="0" smtClean="0">
                <a:solidFill>
                  <a:schemeClr val="accent3">
                    <a:lumMod val="75000"/>
                  </a:schemeClr>
                </a:solidFill>
                <a:latin typeface="Arial" pitchFamily="34" charset="0"/>
                <a:cs typeface="Arial" pitchFamily="34" charset="0"/>
              </a:rPr>
              <a:t>DETERMINACIÓN DE LA MASA DE COMBUSTIBLE </a:t>
            </a:r>
            <a:endParaRPr lang="es-EC" sz="2000" i="1" dirty="0">
              <a:solidFill>
                <a:schemeClr val="accent3">
                  <a:lumMod val="75000"/>
                </a:schemeClr>
              </a:solidFill>
              <a:latin typeface="Arial" pitchFamily="34" charset="0"/>
              <a:cs typeface="Arial" pitchFamily="34" charset="0"/>
            </a:endParaRPr>
          </a:p>
        </p:txBody>
      </p:sp>
      <p:sp>
        <p:nvSpPr>
          <p:cNvPr id="12" name="11 Rectángulo"/>
          <p:cNvSpPr/>
          <p:nvPr/>
        </p:nvSpPr>
        <p:spPr>
          <a:xfrm>
            <a:off x="357158" y="928670"/>
            <a:ext cx="3929090" cy="1077218"/>
          </a:xfrm>
          <a:prstGeom prst="rect">
            <a:avLst/>
          </a:prstGeom>
        </p:spPr>
        <p:txBody>
          <a:bodyPr wrap="square">
            <a:spAutoFit/>
          </a:bodyPr>
          <a:lstStyle/>
          <a:p>
            <a:r>
              <a:rPr lang="es-ES_tradnl" sz="1600" dirty="0" smtClean="0"/>
              <a:t>GLP:</a:t>
            </a:r>
          </a:p>
          <a:p>
            <a:pPr>
              <a:buFont typeface="Arial" pitchFamily="34" charset="0"/>
              <a:buChar char="•"/>
            </a:pPr>
            <a:r>
              <a:rPr lang="es-EC" sz="1600" dirty="0" smtClean="0"/>
              <a:t> Contiene una mezcla de hidrocarburos tales como propano, butano </a:t>
            </a:r>
            <a:r>
              <a:rPr lang="es-EC" sz="1600" dirty="0" err="1" smtClean="0"/>
              <a:t>isobutano</a:t>
            </a:r>
            <a:r>
              <a:rPr lang="es-EC" sz="1600" dirty="0" smtClean="0"/>
              <a:t> y </a:t>
            </a:r>
            <a:r>
              <a:rPr lang="es-EC" sz="1600" dirty="0" err="1" smtClean="0"/>
              <a:t>propileno</a:t>
            </a:r>
            <a:r>
              <a:rPr lang="es-EC" sz="1600" dirty="0" smtClean="0"/>
              <a:t>.</a:t>
            </a:r>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 name="14 Rectángulo"/>
          <p:cNvSpPr/>
          <p:nvPr/>
        </p:nvSpPr>
        <p:spPr>
          <a:xfrm>
            <a:off x="4857752" y="928670"/>
            <a:ext cx="4143404" cy="1569660"/>
          </a:xfrm>
          <a:prstGeom prst="rect">
            <a:avLst/>
          </a:prstGeom>
        </p:spPr>
        <p:txBody>
          <a:bodyPr wrap="square">
            <a:spAutoFit/>
          </a:bodyPr>
          <a:lstStyle/>
          <a:p>
            <a:r>
              <a:rPr lang="es-ES_tradnl" sz="1600" dirty="0" smtClean="0"/>
              <a:t>DIESEL:</a:t>
            </a:r>
          </a:p>
          <a:p>
            <a:pPr>
              <a:buFont typeface="Arial" pitchFamily="34" charset="0"/>
              <a:buChar char="•"/>
            </a:pPr>
            <a:r>
              <a:rPr lang="es-EC" sz="1600" dirty="0" smtClean="0"/>
              <a:t>El Diesel se produce a partir de una selección de corrientes de refinería que finalmente se mezclan para obtener un combustible que permite el encendido del motor de manera rápida y fácil.</a:t>
            </a:r>
          </a:p>
        </p:txBody>
      </p:sp>
      <p:sp>
        <p:nvSpPr>
          <p:cNvPr id="716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16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1686"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3608" y="2780928"/>
            <a:ext cx="1333500" cy="266700"/>
          </a:xfrm>
          <a:prstGeom prst="rect">
            <a:avLst/>
          </a:prstGeom>
          <a:noFill/>
        </p:spPr>
      </p:pic>
      <p:sp>
        <p:nvSpPr>
          <p:cNvPr id="716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16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1692"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36096" y="2708920"/>
            <a:ext cx="1276350" cy="266700"/>
          </a:xfrm>
          <a:prstGeom prst="rect">
            <a:avLst/>
          </a:prstGeom>
          <a:noFill/>
        </p:spPr>
      </p:pic>
      <p:pic>
        <p:nvPicPr>
          <p:cNvPr id="71695" name="Picture 15" descr="http://www.petrocomercial.com/wps/documentos/noticias/images/glp_pas.jpg"/>
          <p:cNvPicPr>
            <a:picLocks noChangeAspect="1" noChangeArrowheads="1"/>
          </p:cNvPicPr>
          <p:nvPr/>
        </p:nvPicPr>
        <p:blipFill>
          <a:blip r:embed="rId6" cstate="print"/>
          <a:srcRect/>
          <a:stretch>
            <a:fillRect/>
          </a:stretch>
        </p:blipFill>
        <p:spPr bwMode="auto">
          <a:xfrm>
            <a:off x="179512" y="3284984"/>
            <a:ext cx="4086383" cy="2572908"/>
          </a:xfrm>
          <a:prstGeom prst="rect">
            <a:avLst/>
          </a:prstGeom>
          <a:noFill/>
        </p:spPr>
      </p:pic>
      <p:pic>
        <p:nvPicPr>
          <p:cNvPr id="71697" name="Picture 17" descr="http://www.tudiscovery.com/dni-media/photogallery-tool/mu-31/media-35547-129829.jpg"/>
          <p:cNvPicPr>
            <a:picLocks noChangeAspect="1" noChangeArrowheads="1"/>
          </p:cNvPicPr>
          <p:nvPr/>
        </p:nvPicPr>
        <p:blipFill>
          <a:blip r:embed="rId7" cstate="print"/>
          <a:srcRect/>
          <a:stretch>
            <a:fillRect/>
          </a:stretch>
        </p:blipFill>
        <p:spPr bwMode="auto">
          <a:xfrm>
            <a:off x="4429124" y="3284984"/>
            <a:ext cx="4601302" cy="26443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15 Título"/>
          <p:cNvSpPr>
            <a:spLocks noGrp="1"/>
          </p:cNvSpPr>
          <p:nvPr>
            <p:ph type="title"/>
          </p:nvPr>
        </p:nvSpPr>
        <p:spPr/>
        <p:txBody>
          <a:bodyPr/>
          <a:lstStyle/>
          <a:p>
            <a:endParaRPr lang="es-US"/>
          </a:p>
        </p:txBody>
      </p:sp>
      <p:sp>
        <p:nvSpPr>
          <p:cNvPr id="18" name="17 Marcador de contenido"/>
          <p:cNvSpPr>
            <a:spLocks noGrp="1"/>
          </p:cNvSpPr>
          <p:nvPr>
            <p:ph sz="half" idx="2"/>
          </p:nvPr>
        </p:nvSpPr>
        <p:spPr/>
        <p:txBody>
          <a:bodyPr/>
          <a:lstStyle/>
          <a:p>
            <a:endParaRPr lang="es-U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107504" y="0"/>
            <a:ext cx="6721272"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000" i="1" dirty="0">
                <a:solidFill>
                  <a:schemeClr val="accent3">
                    <a:lumMod val="75000"/>
                  </a:schemeClr>
                </a:solidFill>
                <a:latin typeface="Arial" pitchFamily="34" charset="0"/>
                <a:cs typeface="Arial" pitchFamily="34" charset="0"/>
              </a:rPr>
              <a:t>DISEÑO </a:t>
            </a:r>
            <a:r>
              <a:rPr lang="es-ES" sz="2000" i="1" dirty="0" smtClean="0">
                <a:solidFill>
                  <a:schemeClr val="accent3">
                    <a:lumMod val="75000"/>
                  </a:schemeClr>
                </a:solidFill>
                <a:latin typeface="Arial" pitchFamily="34" charset="0"/>
                <a:cs typeface="Arial" pitchFamily="34" charset="0"/>
              </a:rPr>
              <a:t>MECÁNICO </a:t>
            </a:r>
            <a:r>
              <a:rPr lang="es-ES" sz="2000" i="1" dirty="0">
                <a:solidFill>
                  <a:schemeClr val="accent3">
                    <a:lumMod val="75000"/>
                  </a:schemeClr>
                </a:solidFill>
                <a:latin typeface="Arial" pitchFamily="34" charset="0"/>
                <a:cs typeface="Arial" pitchFamily="34" charset="0"/>
              </a:rPr>
              <a:t>DEL SECADOR ROTATORIO</a:t>
            </a:r>
          </a:p>
          <a:p>
            <a:pPr lvl="1"/>
            <a:r>
              <a:rPr lang="es-US" sz="2000" i="1" dirty="0" smtClean="0">
                <a:solidFill>
                  <a:schemeClr val="accent3">
                    <a:lumMod val="75000"/>
                  </a:schemeClr>
                </a:solidFill>
                <a:latin typeface="Arial" pitchFamily="34" charset="0"/>
                <a:cs typeface="Arial" pitchFamily="34" charset="0"/>
              </a:rPr>
              <a:t>ESPESOR DEL CILINDRO DE SECADO</a:t>
            </a:r>
            <a:endParaRPr lang="es-EC" sz="2000" i="1" dirty="0">
              <a:solidFill>
                <a:schemeClr val="accent3">
                  <a:lumMod val="75000"/>
                </a:schemeClr>
              </a:solidFill>
              <a:latin typeface="Arial" pitchFamily="34" charset="0"/>
              <a:cs typeface="Arial" pitchFamily="34" charset="0"/>
            </a:endParaRPr>
          </a:p>
        </p:txBody>
      </p:sp>
      <p:sp>
        <p:nvSpPr>
          <p:cNvPr id="19" name="18 Rectángulo"/>
          <p:cNvSpPr/>
          <p:nvPr/>
        </p:nvSpPr>
        <p:spPr>
          <a:xfrm>
            <a:off x="843396" y="2448832"/>
            <a:ext cx="2160240" cy="548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RECIPIENTE DE PARED DELGADA</a:t>
            </a:r>
            <a:endParaRPr lang="es-US" dirty="0"/>
          </a:p>
        </p:txBody>
      </p:sp>
      <p:sp>
        <p:nvSpPr>
          <p:cNvPr id="20" name="19 Flecha derecha"/>
          <p:cNvSpPr/>
          <p:nvPr/>
        </p:nvSpPr>
        <p:spPr>
          <a:xfrm>
            <a:off x="300980" y="3017516"/>
            <a:ext cx="1440160" cy="6995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MATERIAL</a:t>
            </a:r>
            <a:endParaRPr lang="es-US" dirty="0"/>
          </a:p>
        </p:txBody>
      </p:sp>
      <p:sp>
        <p:nvSpPr>
          <p:cNvPr id="21" name="20 Rectángulo redondeado"/>
          <p:cNvSpPr/>
          <p:nvPr/>
        </p:nvSpPr>
        <p:spPr>
          <a:xfrm>
            <a:off x="1905781" y="3112880"/>
            <a:ext cx="1296144" cy="38812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AISI 304</a:t>
            </a:r>
            <a:endParaRPr lang="es-US" dirty="0"/>
          </a:p>
        </p:txBody>
      </p:sp>
      <mc:AlternateContent xmlns:mc="http://schemas.openxmlformats.org/markup-compatibility/2006" xmlns:a14="http://schemas.microsoft.com/office/drawing/2010/main">
        <mc:Choice Requires="a14">
          <p:sp>
            <p:nvSpPr>
              <p:cNvPr id="22" name="21 Rectángulo"/>
              <p:cNvSpPr/>
              <p:nvPr/>
            </p:nvSpPr>
            <p:spPr>
              <a:xfrm>
                <a:off x="317106" y="4753303"/>
                <a:ext cx="1936620"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σ</m:t>
                          </m:r>
                        </m:e>
                        <m:sub>
                          <m:r>
                            <m:rPr>
                              <m:sty m:val="p"/>
                            </m:rPr>
                            <a:rPr lang="es-EC">
                              <a:latin typeface="Cambria Math"/>
                            </a:rPr>
                            <m:t>t</m:t>
                          </m:r>
                        </m:sub>
                      </m:sSub>
                      <m:r>
                        <a:rPr lang="es-EC">
                          <a:latin typeface="Cambria Math"/>
                        </a:rPr>
                        <m:t>=</m:t>
                      </m:r>
                      <m:f>
                        <m:fPr>
                          <m:ctrlPr>
                            <a:rPr lang="es-US" i="1">
                              <a:latin typeface="Cambria Math"/>
                            </a:rPr>
                          </m:ctrlPr>
                        </m:fPr>
                        <m:num>
                          <m:sSub>
                            <m:sSubPr>
                              <m:ctrlPr>
                                <a:rPr lang="es-US" i="1">
                                  <a:latin typeface="Cambria Math"/>
                                </a:rPr>
                              </m:ctrlPr>
                            </m:sSubPr>
                            <m:e>
                              <m:r>
                                <m:rPr>
                                  <m:sty m:val="p"/>
                                </m:rPr>
                                <a:rPr lang="es-EC">
                                  <a:latin typeface="Cambria Math"/>
                                </a:rPr>
                                <m:t>P</m:t>
                              </m:r>
                            </m:e>
                            <m:sub>
                              <m:r>
                                <m:rPr>
                                  <m:sty m:val="p"/>
                                </m:rPr>
                                <a:rPr lang="es-EC">
                                  <a:latin typeface="Cambria Math"/>
                                </a:rPr>
                                <m:t>i</m:t>
                              </m:r>
                            </m:sub>
                          </m:sSub>
                          <m:r>
                            <a:rPr lang="es-EC">
                              <a:latin typeface="Cambria Math"/>
                            </a:rPr>
                            <m:t>×(</m:t>
                          </m:r>
                          <m:r>
                            <m:rPr>
                              <m:sty m:val="p"/>
                            </m:rPr>
                            <a:rPr lang="es-EC">
                              <a:latin typeface="Cambria Math"/>
                            </a:rPr>
                            <m:t>D</m:t>
                          </m:r>
                          <m:r>
                            <a:rPr lang="es-EC">
                              <a:latin typeface="Cambria Math"/>
                            </a:rPr>
                            <m:t>+</m:t>
                          </m:r>
                          <m:r>
                            <m:rPr>
                              <m:sty m:val="p"/>
                            </m:rPr>
                            <a:rPr lang="es-EC">
                              <a:latin typeface="Cambria Math"/>
                            </a:rPr>
                            <m:t>e</m:t>
                          </m:r>
                          <m:r>
                            <a:rPr lang="es-EC">
                              <a:latin typeface="Cambria Math"/>
                            </a:rPr>
                            <m:t>)</m:t>
                          </m:r>
                        </m:num>
                        <m:den>
                          <m:r>
                            <a:rPr lang="es-EC">
                              <a:latin typeface="Cambria Math"/>
                            </a:rPr>
                            <m:t>2×</m:t>
                          </m:r>
                          <m:r>
                            <m:rPr>
                              <m:sty m:val="p"/>
                            </m:rPr>
                            <a:rPr lang="es-EC">
                              <a:latin typeface="Cambria Math"/>
                            </a:rPr>
                            <m:t>e</m:t>
                          </m:r>
                        </m:den>
                      </m:f>
                    </m:oMath>
                  </m:oMathPara>
                </a14:m>
                <a:endParaRPr lang="es-US" dirty="0"/>
              </a:p>
            </p:txBody>
          </p:sp>
        </mc:Choice>
        <mc:Fallback xmlns="">
          <p:sp>
            <p:nvSpPr>
              <p:cNvPr id="22" name="21 Rectángulo"/>
              <p:cNvSpPr>
                <a:spLocks noRot="1" noChangeAspect="1" noMove="1" noResize="1" noEditPoints="1" noAdjustHandles="1" noChangeArrowheads="1" noChangeShapeType="1" noTextEdit="1"/>
              </p:cNvSpPr>
              <p:nvPr/>
            </p:nvSpPr>
            <p:spPr>
              <a:xfrm>
                <a:off x="317106" y="4753303"/>
                <a:ext cx="1936620" cy="619913"/>
              </a:xfrm>
              <a:prstGeom prst="rect">
                <a:avLst/>
              </a:prstGeom>
              <a:blipFill rotWithShape="1">
                <a:blip r:embed="rId4"/>
                <a:stretch>
                  <a:fillRect/>
                </a:stretch>
              </a:blipFill>
            </p:spPr>
            <p:txBody>
              <a:bodyPr/>
              <a:lstStyle/>
              <a:p>
                <a:r>
                  <a:rPr lang="es-US">
                    <a:noFill/>
                  </a:rPr>
                  <a:t> </a:t>
                </a:r>
              </a:p>
            </p:txBody>
          </p:sp>
        </mc:Fallback>
      </mc:AlternateContent>
      <p:pic>
        <p:nvPicPr>
          <p:cNvPr id="24" name="23 Imagen"/>
          <p:cNvPicPr/>
          <p:nvPr/>
        </p:nvPicPr>
        <p:blipFill rotWithShape="1">
          <a:blip r:embed="rId5">
            <a:extLst>
              <a:ext uri="{28A0092B-C50C-407E-A947-70E740481C1C}">
                <a14:useLocalDpi xmlns:a14="http://schemas.microsoft.com/office/drawing/2010/main" val="0"/>
              </a:ext>
            </a:extLst>
          </a:blip>
          <a:srcRect l="1117" t="4412" r="6890" b="28309"/>
          <a:stretch/>
        </p:blipFill>
        <p:spPr bwMode="auto">
          <a:xfrm>
            <a:off x="467544" y="803876"/>
            <a:ext cx="2854536" cy="142428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5" name="24 Rectángulo"/>
              <p:cNvSpPr/>
              <p:nvPr/>
            </p:nvSpPr>
            <p:spPr>
              <a:xfrm>
                <a:off x="300980" y="3622255"/>
                <a:ext cx="984436"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P</m:t>
                          </m:r>
                        </m:e>
                        <m:sub>
                          <m:r>
                            <m:rPr>
                              <m:sty m:val="p"/>
                            </m:rPr>
                            <a:rPr lang="es-EC">
                              <a:latin typeface="Cambria Math"/>
                            </a:rPr>
                            <m:t>i</m:t>
                          </m:r>
                        </m:sub>
                      </m:sSub>
                      <m:r>
                        <a:rPr lang="es-EC">
                          <a:latin typeface="Cambria Math"/>
                        </a:rPr>
                        <m:t>=</m:t>
                      </m:r>
                      <m:f>
                        <m:fPr>
                          <m:ctrlPr>
                            <a:rPr lang="es-US" i="1">
                              <a:latin typeface="Cambria Math"/>
                            </a:rPr>
                          </m:ctrlPr>
                        </m:fPr>
                        <m:num>
                          <m:r>
                            <m:rPr>
                              <m:sty m:val="p"/>
                            </m:rPr>
                            <a:rPr lang="es-EC">
                              <a:latin typeface="Cambria Math"/>
                            </a:rPr>
                            <m:t>W</m:t>
                          </m:r>
                        </m:num>
                        <m:den>
                          <m:sSub>
                            <m:sSubPr>
                              <m:ctrlPr>
                                <a:rPr lang="es-US" i="1">
                                  <a:latin typeface="Cambria Math"/>
                                </a:rPr>
                              </m:ctrlPr>
                            </m:sSubPr>
                            <m:e>
                              <m:r>
                                <m:rPr>
                                  <m:sty m:val="p"/>
                                </m:rPr>
                                <a:rPr lang="es-EC">
                                  <a:latin typeface="Cambria Math"/>
                                </a:rPr>
                                <m:t>A</m:t>
                              </m:r>
                            </m:e>
                            <m:sub>
                              <m:r>
                                <m:rPr>
                                  <m:sty m:val="p"/>
                                </m:rPr>
                                <a:rPr lang="es-EC">
                                  <a:latin typeface="Cambria Math"/>
                                </a:rPr>
                                <m:t>h</m:t>
                              </m:r>
                            </m:sub>
                          </m:sSub>
                        </m:den>
                      </m:f>
                    </m:oMath>
                  </m:oMathPara>
                </a14:m>
                <a:endParaRPr lang="es-US" dirty="0"/>
              </a:p>
            </p:txBody>
          </p:sp>
        </mc:Choice>
        <mc:Fallback xmlns="">
          <p:sp>
            <p:nvSpPr>
              <p:cNvPr id="25" name="24 Rectángulo"/>
              <p:cNvSpPr>
                <a:spLocks noRot="1" noChangeAspect="1" noMove="1" noResize="1" noEditPoints="1" noAdjustHandles="1" noChangeArrowheads="1" noChangeShapeType="1" noTextEdit="1"/>
              </p:cNvSpPr>
              <p:nvPr/>
            </p:nvSpPr>
            <p:spPr>
              <a:xfrm>
                <a:off x="300980" y="3622255"/>
                <a:ext cx="984436" cy="656205"/>
              </a:xfrm>
              <a:prstGeom prst="rect">
                <a:avLst/>
              </a:prstGeom>
              <a:blipFill rotWithShape="1">
                <a:blip r:embed="rId6"/>
                <a:stretch>
                  <a:fillRect/>
                </a:stretch>
              </a:blipFill>
            </p:spPr>
            <p:txBody>
              <a:bodyPr/>
              <a:lstStyle/>
              <a:p>
                <a:r>
                  <a:rPr lang="es-US">
                    <a:noFill/>
                  </a:rPr>
                  <a:t> </a:t>
                </a:r>
              </a:p>
            </p:txBody>
          </p:sp>
        </mc:Fallback>
      </mc:AlternateContent>
      <p:sp>
        <p:nvSpPr>
          <p:cNvPr id="26" name="25 Elipse"/>
          <p:cNvSpPr/>
          <p:nvPr/>
        </p:nvSpPr>
        <p:spPr>
          <a:xfrm>
            <a:off x="2820068" y="4292853"/>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TECM</a:t>
            </a:r>
            <a:endParaRPr lang="es-US" dirty="0"/>
          </a:p>
        </p:txBody>
      </p:sp>
      <p:sp>
        <p:nvSpPr>
          <p:cNvPr id="29" name="28 Rectángulo redondeado"/>
          <p:cNvSpPr/>
          <p:nvPr/>
        </p:nvSpPr>
        <p:spPr>
          <a:xfrm>
            <a:off x="3322080" y="3140968"/>
            <a:ext cx="1465944" cy="38812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Sy</a:t>
            </a:r>
            <a:r>
              <a:rPr lang="en-US" dirty="0" smtClean="0"/>
              <a:t>=276 MPa</a:t>
            </a:r>
            <a:endParaRPr lang="es-US" dirty="0"/>
          </a:p>
        </p:txBody>
      </p:sp>
      <mc:AlternateContent xmlns:mc="http://schemas.openxmlformats.org/markup-compatibility/2006" xmlns:a14="http://schemas.microsoft.com/office/drawing/2010/main">
        <mc:Choice Requires="a14">
          <p:sp>
            <p:nvSpPr>
              <p:cNvPr id="18432" name="18431 Rectángulo"/>
              <p:cNvSpPr/>
              <p:nvPr/>
            </p:nvSpPr>
            <p:spPr>
              <a:xfrm>
                <a:off x="3019926" y="5373216"/>
                <a:ext cx="886717"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n</m:t>
                      </m:r>
                      <m:r>
                        <a:rPr lang="es-EC">
                          <a:latin typeface="Cambria Math"/>
                        </a:rPr>
                        <m:t>=</m:t>
                      </m:r>
                      <m:f>
                        <m:fPr>
                          <m:ctrlPr>
                            <a:rPr lang="es-US" i="1">
                              <a:latin typeface="Cambria Math"/>
                            </a:rPr>
                          </m:ctrlPr>
                        </m:fPr>
                        <m:num>
                          <m:sSub>
                            <m:sSubPr>
                              <m:ctrlPr>
                                <a:rPr lang="es-US" i="1">
                                  <a:latin typeface="Cambria Math"/>
                                </a:rPr>
                              </m:ctrlPr>
                            </m:sSubPr>
                            <m:e>
                              <m:r>
                                <m:rPr>
                                  <m:sty m:val="p"/>
                                </m:rPr>
                                <a:rPr lang="es-EC">
                                  <a:latin typeface="Cambria Math"/>
                                </a:rPr>
                                <m:t>S</m:t>
                              </m:r>
                            </m:e>
                            <m:sub>
                              <m:r>
                                <m:rPr>
                                  <m:sty m:val="p"/>
                                </m:rPr>
                                <a:rPr lang="es-EC">
                                  <a:latin typeface="Cambria Math"/>
                                </a:rPr>
                                <m:t>y</m:t>
                              </m:r>
                            </m:sub>
                          </m:sSub>
                        </m:num>
                        <m:den>
                          <m:sSub>
                            <m:sSubPr>
                              <m:ctrlPr>
                                <a:rPr lang="es-US" i="1">
                                  <a:latin typeface="Cambria Math"/>
                                </a:rPr>
                              </m:ctrlPr>
                            </m:sSubPr>
                            <m:e>
                              <m:r>
                                <m:rPr>
                                  <m:sty m:val="p"/>
                                </m:rPr>
                                <a:rPr lang="es-EC">
                                  <a:latin typeface="Cambria Math"/>
                                </a:rPr>
                                <m:t>σ</m:t>
                              </m:r>
                            </m:e>
                            <m:sub>
                              <m:r>
                                <m:rPr>
                                  <m:sty m:val="p"/>
                                </m:rPr>
                                <a:rPr lang="es-EC">
                                  <a:latin typeface="Cambria Math"/>
                                </a:rPr>
                                <m:t>t</m:t>
                              </m:r>
                            </m:sub>
                          </m:sSub>
                        </m:den>
                      </m:f>
                    </m:oMath>
                  </m:oMathPara>
                </a14:m>
                <a:endParaRPr lang="es-US" dirty="0"/>
              </a:p>
            </p:txBody>
          </p:sp>
        </mc:Choice>
        <mc:Fallback xmlns="">
          <p:sp>
            <p:nvSpPr>
              <p:cNvPr id="18432" name="18431 Rectángulo"/>
              <p:cNvSpPr>
                <a:spLocks noRot="1" noChangeAspect="1" noMove="1" noResize="1" noEditPoints="1" noAdjustHandles="1" noChangeArrowheads="1" noChangeShapeType="1" noTextEdit="1"/>
              </p:cNvSpPr>
              <p:nvPr/>
            </p:nvSpPr>
            <p:spPr>
              <a:xfrm>
                <a:off x="3019926" y="5373216"/>
                <a:ext cx="886717" cy="670505"/>
              </a:xfrm>
              <a:prstGeom prst="rect">
                <a:avLst/>
              </a:prstGeom>
              <a:blipFill rotWithShape="1">
                <a:blip r:embed="rId7"/>
                <a:stretch>
                  <a:fillRect/>
                </a:stretch>
              </a:blipFill>
            </p:spPr>
            <p:txBody>
              <a:bodyPr/>
              <a:lstStyle/>
              <a:p>
                <a:r>
                  <a:rPr lang="es-US">
                    <a:noFill/>
                  </a:rPr>
                  <a:t> </a:t>
                </a:r>
              </a:p>
            </p:txBody>
          </p:sp>
        </mc:Fallback>
      </mc:AlternateContent>
      <p:pic>
        <p:nvPicPr>
          <p:cNvPr id="1844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3866797"/>
            <a:ext cx="2961544" cy="201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27 Imagen" descr="F:\cilindro.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9814" y="605352"/>
            <a:ext cx="4850658" cy="2019148"/>
          </a:xfrm>
          <a:prstGeom prst="rect">
            <a:avLst/>
          </a:prstGeom>
          <a:noFill/>
          <a:ln>
            <a:noFill/>
          </a:ln>
        </p:spPr>
      </p:pic>
      <mc:AlternateContent xmlns:mc="http://schemas.openxmlformats.org/markup-compatibility/2006" xmlns:a14="http://schemas.microsoft.com/office/drawing/2010/main">
        <mc:Choice Requires="a14">
          <p:sp>
            <p:nvSpPr>
              <p:cNvPr id="32" name="31 Rectángulo"/>
              <p:cNvSpPr/>
              <p:nvPr/>
            </p:nvSpPr>
            <p:spPr>
              <a:xfrm>
                <a:off x="6726298" y="2439834"/>
                <a:ext cx="13740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d</m:t>
                      </m:r>
                      <m:r>
                        <a:rPr lang="es-EC">
                          <a:latin typeface="Cambria Math"/>
                        </a:rPr>
                        <m:t>=0.6×</m:t>
                      </m:r>
                      <m:r>
                        <m:rPr>
                          <m:sty m:val="p"/>
                        </m:rPr>
                        <a:rPr lang="es-EC">
                          <a:latin typeface="Cambria Math"/>
                        </a:rPr>
                        <m:t>L</m:t>
                      </m:r>
                    </m:oMath>
                  </m:oMathPara>
                </a14:m>
                <a:endParaRPr lang="es-US" dirty="0"/>
              </a:p>
            </p:txBody>
          </p:sp>
        </mc:Choice>
        <mc:Fallback xmlns="">
          <p:sp>
            <p:nvSpPr>
              <p:cNvPr id="32" name="31 Rectángulo"/>
              <p:cNvSpPr>
                <a:spLocks noRot="1" noChangeAspect="1" noMove="1" noResize="1" noEditPoints="1" noAdjustHandles="1" noChangeArrowheads="1" noChangeShapeType="1" noTextEdit="1"/>
              </p:cNvSpPr>
              <p:nvPr/>
            </p:nvSpPr>
            <p:spPr>
              <a:xfrm>
                <a:off x="6726298" y="2439834"/>
                <a:ext cx="1374094" cy="369332"/>
              </a:xfrm>
              <a:prstGeom prst="rect">
                <a:avLst/>
              </a:prstGeom>
              <a:blipFill rotWithShape="1">
                <a:blip r:embed="rId10"/>
                <a:stretch>
                  <a:fillRect/>
                </a:stretch>
              </a:blipFill>
            </p:spPr>
            <p:txBody>
              <a:bodyPr/>
              <a:lstStyle/>
              <a:p>
                <a:r>
                  <a:rPr lang="es-US">
                    <a:noFill/>
                  </a:rPr>
                  <a:t> </a:t>
                </a:r>
              </a:p>
            </p:txBody>
          </p:sp>
        </mc:Fallback>
      </mc:AlternateContent>
      <p:pic>
        <p:nvPicPr>
          <p:cNvPr id="33"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0640" y="2841340"/>
            <a:ext cx="3275856" cy="91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Rectángulo"/>
          <p:cNvSpPr/>
          <p:nvPr/>
        </p:nvSpPr>
        <p:spPr>
          <a:xfrm>
            <a:off x="3468140" y="2406924"/>
            <a:ext cx="2160240" cy="548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DISTANCIA ENTRE ANILLOS ROTATIVOS</a:t>
            </a:r>
            <a:endParaRPr lang="es-US" dirty="0"/>
          </a:p>
        </p:txBody>
      </p:sp>
    </p:spTree>
    <p:extLst>
      <p:ext uri="{BB962C8B-B14F-4D97-AF65-F5344CB8AC3E}">
        <p14:creationId xmlns:p14="http://schemas.microsoft.com/office/powerpoint/2010/main" val="3479734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61032"/>
            <a:ext cx="671634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000" i="1" dirty="0" smtClean="0">
                <a:solidFill>
                  <a:schemeClr val="accent3">
                    <a:lumMod val="75000"/>
                  </a:schemeClr>
                </a:solidFill>
                <a:latin typeface="Arial" pitchFamily="34" charset="0"/>
                <a:cs typeface="Arial" pitchFamily="34" charset="0"/>
              </a:rPr>
              <a:t>ESFUERZOS SOBRE EL CILINDRO DE SECADO</a:t>
            </a:r>
            <a:endParaRPr lang="es-EC" sz="2000" i="1" dirty="0">
              <a:solidFill>
                <a:schemeClr val="accent3">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17 Rectángulo"/>
              <p:cNvSpPr/>
              <p:nvPr/>
            </p:nvSpPr>
            <p:spPr>
              <a:xfrm>
                <a:off x="205764" y="2142356"/>
                <a:ext cx="1181669"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a:rPr>
                          </m:ctrlPr>
                        </m:sSubPr>
                        <m:e>
                          <m:r>
                            <m:rPr>
                              <m:sty m:val="p"/>
                            </m:rPr>
                            <a:rPr lang="es-EC">
                              <a:latin typeface="Cambria Math"/>
                            </a:rPr>
                            <m:t>σ</m:t>
                          </m:r>
                        </m:e>
                        <m:sub>
                          <m:r>
                            <m:rPr>
                              <m:sty m:val="p"/>
                            </m:rPr>
                            <a:rPr lang="es-EC">
                              <a:latin typeface="Cambria Math"/>
                            </a:rPr>
                            <m:t>max</m:t>
                          </m:r>
                        </m:sub>
                      </m:sSub>
                      <m:r>
                        <a:rPr lang="es-EC">
                          <a:latin typeface="Cambria Math"/>
                        </a:rPr>
                        <m:t>=</m:t>
                      </m:r>
                      <m:f>
                        <m:fPr>
                          <m:ctrlPr>
                            <a:rPr lang="es-US" i="1">
                              <a:latin typeface="Cambria Math"/>
                            </a:rPr>
                          </m:ctrlPr>
                        </m:fPr>
                        <m:num>
                          <m:r>
                            <m:rPr>
                              <m:sty m:val="p"/>
                            </m:rPr>
                            <a:rPr lang="es-EC">
                              <a:latin typeface="Cambria Math"/>
                            </a:rPr>
                            <m:t>M</m:t>
                          </m:r>
                        </m:num>
                        <m:den>
                          <m:r>
                            <m:rPr>
                              <m:sty m:val="p"/>
                            </m:rPr>
                            <a:rPr lang="es-EC">
                              <a:latin typeface="Cambria Math"/>
                            </a:rPr>
                            <m:t>Z</m:t>
                          </m:r>
                        </m:den>
                      </m:f>
                    </m:oMath>
                  </m:oMathPara>
                </a14:m>
                <a:endParaRPr lang="es-US" dirty="0"/>
              </a:p>
            </p:txBody>
          </p:sp>
        </mc:Choice>
        <mc:Fallback xmlns="">
          <p:sp>
            <p:nvSpPr>
              <p:cNvPr id="18" name="17 Rectángulo"/>
              <p:cNvSpPr>
                <a:spLocks noRot="1" noChangeAspect="1" noMove="1" noResize="1" noEditPoints="1" noAdjustHandles="1" noChangeArrowheads="1" noChangeShapeType="1" noTextEdit="1"/>
              </p:cNvSpPr>
              <p:nvPr/>
            </p:nvSpPr>
            <p:spPr>
              <a:xfrm>
                <a:off x="205764" y="2142356"/>
                <a:ext cx="1181669" cy="609077"/>
              </a:xfrm>
              <a:prstGeom prst="rect">
                <a:avLst/>
              </a:prstGeom>
              <a:blipFill rotWithShape="1">
                <a:blip r:embed="rId4"/>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1" name="20 Rectángulo"/>
              <p:cNvSpPr/>
              <p:nvPr/>
            </p:nvSpPr>
            <p:spPr>
              <a:xfrm>
                <a:off x="1782134" y="2117220"/>
                <a:ext cx="1205651" cy="659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n</m:t>
                          </m:r>
                        </m:e>
                        <m:sub>
                          <m:r>
                            <m:rPr>
                              <m:sty m:val="p"/>
                            </m:rPr>
                            <a:rPr lang="es-EC">
                              <a:latin typeface="Cambria Math"/>
                            </a:rPr>
                            <m:t>c</m:t>
                          </m:r>
                        </m:sub>
                      </m:sSub>
                      <m:r>
                        <a:rPr lang="es-EC">
                          <a:latin typeface="Cambria Math"/>
                        </a:rPr>
                        <m:t>=</m:t>
                      </m:r>
                      <m:f>
                        <m:fPr>
                          <m:ctrlPr>
                            <a:rPr lang="es-US" i="1">
                              <a:latin typeface="Cambria Math"/>
                            </a:rPr>
                          </m:ctrlPr>
                        </m:fPr>
                        <m:num>
                          <m:r>
                            <m:rPr>
                              <m:sty m:val="p"/>
                            </m:rPr>
                            <a:rPr lang="es-EC">
                              <a:latin typeface="Cambria Math"/>
                            </a:rPr>
                            <m:t>Sy</m:t>
                          </m:r>
                        </m:num>
                        <m:den>
                          <m:sSub>
                            <m:sSubPr>
                              <m:ctrlPr>
                                <a:rPr lang="es-US" i="1">
                                  <a:latin typeface="Cambria Math"/>
                                </a:rPr>
                              </m:ctrlPr>
                            </m:sSubPr>
                            <m:e>
                              <m:r>
                                <m:rPr>
                                  <m:sty m:val="p"/>
                                </m:rPr>
                                <a:rPr lang="es-EC">
                                  <a:latin typeface="Cambria Math"/>
                                </a:rPr>
                                <m:t>σ</m:t>
                              </m:r>
                            </m:e>
                            <m:sub>
                              <m:r>
                                <m:rPr>
                                  <m:sty m:val="p"/>
                                </m:rPr>
                                <a:rPr lang="es-EC">
                                  <a:latin typeface="Cambria Math"/>
                                </a:rPr>
                                <m:t>max</m:t>
                              </m:r>
                            </m:sub>
                          </m:sSub>
                        </m:den>
                      </m:f>
                    </m:oMath>
                  </m:oMathPara>
                </a14:m>
                <a:endParaRPr lang="es-US" dirty="0"/>
              </a:p>
            </p:txBody>
          </p:sp>
        </mc:Choice>
        <mc:Fallback xmlns="">
          <p:sp>
            <p:nvSpPr>
              <p:cNvPr id="21" name="20 Rectángulo"/>
              <p:cNvSpPr>
                <a:spLocks noRot="1" noChangeAspect="1" noMove="1" noResize="1" noEditPoints="1" noAdjustHandles="1" noChangeArrowheads="1" noChangeShapeType="1" noTextEdit="1"/>
              </p:cNvSpPr>
              <p:nvPr/>
            </p:nvSpPr>
            <p:spPr>
              <a:xfrm>
                <a:off x="1782134" y="2117220"/>
                <a:ext cx="1205651" cy="659348"/>
              </a:xfrm>
              <a:prstGeom prst="rect">
                <a:avLst/>
              </a:prstGeom>
              <a:blipFill rotWithShape="1">
                <a:blip r:embed="rId5"/>
                <a:stretch>
                  <a:fillRect/>
                </a:stretch>
              </a:blipFill>
            </p:spPr>
            <p:txBody>
              <a:bodyPr/>
              <a:lstStyle/>
              <a:p>
                <a:r>
                  <a:rPr lang="es-US">
                    <a:noFill/>
                  </a:rPr>
                  <a:t> </a:t>
                </a:r>
              </a:p>
            </p:txBody>
          </p:sp>
        </mc:Fallback>
      </mc:AlternateContent>
      <p:sp>
        <p:nvSpPr>
          <p:cNvPr id="22" name="21 Rectángulo"/>
          <p:cNvSpPr/>
          <p:nvPr/>
        </p:nvSpPr>
        <p:spPr>
          <a:xfrm>
            <a:off x="660496" y="808113"/>
            <a:ext cx="1724464" cy="515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FLEXI</a:t>
            </a:r>
            <a:r>
              <a:rPr lang="es-US" dirty="0" smtClean="0"/>
              <a:t>ÓN</a:t>
            </a:r>
            <a:endParaRPr lang="es-US" dirty="0"/>
          </a:p>
        </p:txBody>
      </p:sp>
      <p:sp>
        <p:nvSpPr>
          <p:cNvPr id="23" name="22 Flecha abajo"/>
          <p:cNvSpPr/>
          <p:nvPr/>
        </p:nvSpPr>
        <p:spPr>
          <a:xfrm>
            <a:off x="1280412" y="1484784"/>
            <a:ext cx="484632" cy="488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6971" y="781407"/>
            <a:ext cx="3367517" cy="248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Imagen" descr="Descripción: C:\Users\Ricardo\Desktop\Proyecto de Graduación\Planta de deshidratacion de banano para produccion de harina con secadores rotativos\Planta de deshidratacion de banano para produccion de harina con secadores rotativos\Secado\Aletas.jpg"/>
          <p:cNvPicPr/>
          <p:nvPr/>
        </p:nvPicPr>
        <p:blipFill>
          <a:blip r:embed="rId7" cstate="print">
            <a:extLst>
              <a:ext uri="{28A0092B-C50C-407E-A947-70E740481C1C}">
                <a14:useLocalDpi xmlns:a14="http://schemas.microsoft.com/office/drawing/2010/main" val="0"/>
              </a:ext>
            </a:extLst>
          </a:blip>
          <a:srcRect l="4918" t="-977" r="32320" b="35010"/>
          <a:stretch>
            <a:fillRect/>
          </a:stretch>
        </p:blipFill>
        <p:spPr bwMode="auto">
          <a:xfrm>
            <a:off x="498016" y="2924944"/>
            <a:ext cx="2466380" cy="1965579"/>
          </a:xfrm>
          <a:prstGeom prst="rect">
            <a:avLst/>
          </a:prstGeom>
          <a:noFill/>
          <a:ln w="9525" cmpd="sng">
            <a:solidFill>
              <a:srgbClr val="7F7F7F"/>
            </a:solidFill>
            <a:miter lim="800000"/>
            <a:headEnd/>
            <a:tailEnd/>
          </a:ln>
          <a:effectLst/>
        </p:spPr>
      </p:pic>
      <p:sp>
        <p:nvSpPr>
          <p:cNvPr id="15" name="14 Rectángulo"/>
          <p:cNvSpPr/>
          <p:nvPr/>
        </p:nvSpPr>
        <p:spPr>
          <a:xfrm>
            <a:off x="323528" y="5083213"/>
            <a:ext cx="2262866" cy="515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ELEVADORES DENTRO DEL CILINDRO</a:t>
            </a:r>
            <a:endParaRPr lang="es-US" dirty="0"/>
          </a:p>
        </p:txBody>
      </p:sp>
      <mc:AlternateContent xmlns:mc="http://schemas.openxmlformats.org/markup-compatibility/2006" xmlns:a14="http://schemas.microsoft.com/office/drawing/2010/main">
        <mc:Choice Requires="a14">
          <p:sp>
            <p:nvSpPr>
              <p:cNvPr id="24" name="23 Rectángulo"/>
              <p:cNvSpPr/>
              <p:nvPr/>
            </p:nvSpPr>
            <p:spPr>
              <a:xfrm>
                <a:off x="3079412" y="3572320"/>
                <a:ext cx="1492588" cy="670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a:rPr>
                        <m:t>M</m:t>
                      </m:r>
                      <m:r>
                        <a:rPr lang="es-EC" smtClean="0">
                          <a:latin typeface="Cambria Math"/>
                        </a:rPr>
                        <m:t>=</m:t>
                      </m:r>
                      <m:f>
                        <m:fPr>
                          <m:ctrlPr>
                            <a:rPr lang="es-US" i="1">
                              <a:latin typeface="Cambria Math"/>
                            </a:rPr>
                          </m:ctrlPr>
                        </m:fPr>
                        <m:num>
                          <m:r>
                            <a:rPr lang="es-EC" i="1">
                              <a:latin typeface="Cambria Math"/>
                            </a:rPr>
                            <m:t>𝑤</m:t>
                          </m:r>
                          <m:r>
                            <a:rPr lang="es-EC">
                              <a:latin typeface="Cambria Math"/>
                            </a:rPr>
                            <m:t>×</m:t>
                          </m:r>
                          <m:sSup>
                            <m:sSupPr>
                              <m:ctrlPr>
                                <a:rPr lang="es-US" i="1">
                                  <a:latin typeface="Cambria Math"/>
                                </a:rPr>
                              </m:ctrlPr>
                            </m:sSupPr>
                            <m:e>
                              <m:sSub>
                                <m:sSubPr>
                                  <m:ctrlPr>
                                    <a:rPr lang="es-US" i="1">
                                      <a:latin typeface="Cambria Math"/>
                                    </a:rPr>
                                  </m:ctrlPr>
                                </m:sSubPr>
                                <m:e>
                                  <m:r>
                                    <m:rPr>
                                      <m:sty m:val="p"/>
                                    </m:rPr>
                                    <a:rPr lang="es-EC">
                                      <a:latin typeface="Cambria Math"/>
                                    </a:rPr>
                                    <m:t>L</m:t>
                                  </m:r>
                                </m:e>
                                <m:sub>
                                  <m:r>
                                    <m:rPr>
                                      <m:sty m:val="p"/>
                                    </m:rPr>
                                    <a:rPr lang="es-EC">
                                      <a:latin typeface="Cambria Math"/>
                                    </a:rPr>
                                    <m:t>e</m:t>
                                  </m:r>
                                </m:sub>
                              </m:sSub>
                            </m:e>
                            <m:sup>
                              <m:r>
                                <a:rPr lang="es-EC">
                                  <a:latin typeface="Cambria Math"/>
                                </a:rPr>
                                <m:t>2</m:t>
                              </m:r>
                            </m:sup>
                          </m:sSup>
                        </m:num>
                        <m:den>
                          <m:r>
                            <a:rPr lang="es-EC">
                              <a:latin typeface="Cambria Math"/>
                            </a:rPr>
                            <m:t>2</m:t>
                          </m:r>
                        </m:den>
                      </m:f>
                    </m:oMath>
                  </m:oMathPara>
                </a14:m>
                <a:endParaRPr lang="es-US" dirty="0"/>
              </a:p>
            </p:txBody>
          </p:sp>
        </mc:Choice>
        <mc:Fallback xmlns="">
          <p:sp>
            <p:nvSpPr>
              <p:cNvPr id="24" name="23 Rectángulo"/>
              <p:cNvSpPr>
                <a:spLocks noRot="1" noChangeAspect="1" noMove="1" noResize="1" noEditPoints="1" noAdjustHandles="1" noChangeArrowheads="1" noChangeShapeType="1" noTextEdit="1"/>
              </p:cNvSpPr>
              <p:nvPr/>
            </p:nvSpPr>
            <p:spPr>
              <a:xfrm>
                <a:off x="3079412" y="3572320"/>
                <a:ext cx="1492588" cy="670825"/>
              </a:xfrm>
              <a:prstGeom prst="rect">
                <a:avLst/>
              </a:prstGeom>
              <a:blipFill rotWithShape="1">
                <a:blip r:embed="rId8"/>
                <a:stretch>
                  <a:fillRect/>
                </a:stretch>
              </a:blipFill>
            </p:spPr>
            <p:txBody>
              <a:bodyPr/>
              <a:lstStyle/>
              <a:p>
                <a:r>
                  <a:rPr lang="es-US">
                    <a:noFill/>
                  </a:rPr>
                  <a:t> </a:t>
                </a:r>
              </a:p>
            </p:txBody>
          </p:sp>
        </mc:Fallback>
      </mc:AlternateContent>
      <p:sp>
        <p:nvSpPr>
          <p:cNvPr id="25" name="24 Flecha derecha"/>
          <p:cNvSpPr/>
          <p:nvPr/>
        </p:nvSpPr>
        <p:spPr>
          <a:xfrm>
            <a:off x="2699792" y="4991137"/>
            <a:ext cx="1440160" cy="6995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MATERIAL</a:t>
            </a:r>
            <a:endParaRPr lang="es-US" dirty="0"/>
          </a:p>
        </p:txBody>
      </p:sp>
      <p:sp>
        <p:nvSpPr>
          <p:cNvPr id="26" name="25 Rectángulo redondeado"/>
          <p:cNvSpPr/>
          <p:nvPr/>
        </p:nvSpPr>
        <p:spPr>
          <a:xfrm>
            <a:off x="4211960" y="5158589"/>
            <a:ext cx="1008112" cy="36461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AISI 304</a:t>
            </a:r>
            <a:endParaRPr lang="es-US" dirty="0"/>
          </a:p>
        </p:txBody>
      </p:sp>
      <p:pic>
        <p:nvPicPr>
          <p:cNvPr id="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6971" y="3579668"/>
            <a:ext cx="3367517"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306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0512"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61032"/>
            <a:ext cx="5636220" cy="459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000" i="1" dirty="0" smtClean="0">
                <a:solidFill>
                  <a:schemeClr val="accent3">
                    <a:lumMod val="75000"/>
                  </a:schemeClr>
                </a:solidFill>
                <a:latin typeface="Arial" pitchFamily="34" charset="0"/>
                <a:cs typeface="Arial" pitchFamily="34" charset="0"/>
              </a:rPr>
              <a:t>MOTOR PARA EL SISTEMA MOTRIZ</a:t>
            </a:r>
            <a:endParaRPr lang="es-EC" sz="2000" i="1" dirty="0">
              <a:solidFill>
                <a:schemeClr val="accent3">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6 Rectángulo"/>
              <p:cNvSpPr/>
              <p:nvPr/>
            </p:nvSpPr>
            <p:spPr>
              <a:xfrm>
                <a:off x="110486" y="3451225"/>
                <a:ext cx="13276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m:t>
                      </m:r>
                      <m:r>
                        <a:rPr lang="es-EC">
                          <a:latin typeface="Cambria Math"/>
                        </a:rPr>
                        <m:t>=</m:t>
                      </m:r>
                      <m:r>
                        <m:rPr>
                          <m:sty m:val="p"/>
                        </m:rPr>
                        <a:rPr lang="es-EC">
                          <a:latin typeface="Cambria Math"/>
                        </a:rPr>
                        <m:t>M</m:t>
                      </m:r>
                      <m:r>
                        <a:rPr lang="es-EC">
                          <a:latin typeface="Cambria Math"/>
                        </a:rPr>
                        <m:t>×</m:t>
                      </m:r>
                      <m:r>
                        <m:rPr>
                          <m:sty m:val="p"/>
                        </m:rPr>
                        <a:rPr lang="es-EC">
                          <a:latin typeface="Cambria Math"/>
                        </a:rPr>
                        <m:t>w</m:t>
                      </m:r>
                    </m:oMath>
                  </m:oMathPara>
                </a14:m>
                <a:endParaRPr lang="es-US" dirty="0"/>
              </a:p>
            </p:txBody>
          </p:sp>
        </mc:Choice>
        <mc:Fallback xmlns="">
          <p:sp>
            <p:nvSpPr>
              <p:cNvPr id="7" name="6 Rectángulo"/>
              <p:cNvSpPr>
                <a:spLocks noRot="1" noChangeAspect="1" noMove="1" noResize="1" noEditPoints="1" noAdjustHandles="1" noChangeArrowheads="1" noChangeShapeType="1" noTextEdit="1"/>
              </p:cNvSpPr>
              <p:nvPr/>
            </p:nvSpPr>
            <p:spPr>
              <a:xfrm>
                <a:off x="110486" y="3451225"/>
                <a:ext cx="1327607" cy="369332"/>
              </a:xfrm>
              <a:prstGeom prst="rect">
                <a:avLst/>
              </a:prstGeom>
              <a:blipFill rotWithShape="1">
                <a:blip r:embed="rId4"/>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1578769" y="3254344"/>
                <a:ext cx="1641539"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M</m:t>
                      </m:r>
                      <m:r>
                        <a:rPr lang="es-EC">
                          <a:latin typeface="Cambria Math"/>
                        </a:rPr>
                        <m:t>=</m:t>
                      </m:r>
                      <m:nary>
                        <m:naryPr>
                          <m:chr m:val="∑"/>
                          <m:limLoc m:val="undOvr"/>
                          <m:subHide m:val="on"/>
                          <m:supHide m:val="on"/>
                          <m:ctrlPr>
                            <a:rPr lang="es-US" i="1">
                              <a:latin typeface="Cambria Math"/>
                            </a:rPr>
                          </m:ctrlPr>
                        </m:naryPr>
                        <m:sub/>
                        <m:sup/>
                        <m:e>
                          <m:r>
                            <m:rPr>
                              <m:sty m:val="p"/>
                            </m:rPr>
                            <a:rPr lang="es-EC">
                              <a:latin typeface="Cambria Math"/>
                            </a:rPr>
                            <m:t>I</m:t>
                          </m:r>
                        </m:e>
                      </m:nary>
                      <m:r>
                        <a:rPr lang="es-EC">
                          <a:latin typeface="Cambria Math"/>
                        </a:rPr>
                        <m:t>×</m:t>
                      </m:r>
                      <m:sSub>
                        <m:sSubPr>
                          <m:ctrlPr>
                            <a:rPr lang="es-US" i="1">
                              <a:latin typeface="Cambria Math"/>
                            </a:rPr>
                          </m:ctrlPr>
                        </m:sSubPr>
                        <m:e>
                          <m:r>
                            <m:rPr>
                              <m:sty m:val="p"/>
                            </m:rPr>
                            <a:rPr lang="es-EC">
                              <a:latin typeface="Cambria Math"/>
                            </a:rPr>
                            <m:t>α</m:t>
                          </m:r>
                        </m:e>
                        <m:sub>
                          <m:r>
                            <m:rPr>
                              <m:sty m:val="p"/>
                            </m:rPr>
                            <a:rPr lang="es-EC">
                              <a:latin typeface="Cambria Math"/>
                            </a:rPr>
                            <m:t>c</m:t>
                          </m:r>
                        </m:sub>
                      </m:sSub>
                    </m:oMath>
                  </m:oMathPara>
                </a14:m>
                <a:endParaRPr lang="es-US" dirty="0"/>
              </a:p>
            </p:txBody>
          </p:sp>
        </mc:Choice>
        <mc:Fallback xmlns="">
          <p:sp>
            <p:nvSpPr>
              <p:cNvPr id="8" name="7 Rectángulo"/>
              <p:cNvSpPr>
                <a:spLocks noRot="1" noChangeAspect="1" noMove="1" noResize="1" noEditPoints="1" noAdjustHandles="1" noChangeArrowheads="1" noChangeShapeType="1" noTextEdit="1"/>
              </p:cNvSpPr>
              <p:nvPr/>
            </p:nvSpPr>
            <p:spPr>
              <a:xfrm>
                <a:off x="1578769" y="3254344"/>
                <a:ext cx="1641539" cy="763094"/>
              </a:xfrm>
              <a:prstGeom prst="rect">
                <a:avLst/>
              </a:prstGeom>
              <a:blipFill rotWithShape="1">
                <a:blip r:embed="rId5"/>
                <a:stretch>
                  <a:fillRect/>
                </a:stretch>
              </a:blipFill>
            </p:spPr>
            <p:txBody>
              <a:bodyPr/>
              <a:lstStyle/>
              <a:p>
                <a:r>
                  <a:rPr lang="es-US">
                    <a:noFill/>
                  </a:rPr>
                  <a:t> </a:t>
                </a:r>
              </a:p>
            </p:txBody>
          </p:sp>
        </mc:Fallback>
      </mc:AlternateContent>
      <p:pic>
        <p:nvPicPr>
          <p:cNvPr id="22530" name="Picture 2" descr="http://img.directindustry.es/images_di/photo-g/motorreductor-electrico-ac-helicoidal-de-arboles-paralelos-4222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895058"/>
            <a:ext cx="2347113" cy="1741171"/>
          </a:xfrm>
          <a:prstGeom prst="rect">
            <a:avLst/>
          </a:prstGeom>
          <a:noFill/>
          <a:extLst>
            <a:ext uri="{909E8E84-426E-40DD-AFC4-6F175D3DCCD1}">
              <a14:hiddenFill xmlns:a14="http://schemas.microsoft.com/office/drawing/2010/main">
                <a:solidFill>
                  <a:srgbClr val="FFFFFF"/>
                </a:solidFill>
              </a14:hiddenFill>
            </a:ext>
          </a:extLst>
        </p:spPr>
      </p:pic>
      <p:sp>
        <p:nvSpPr>
          <p:cNvPr id="15" name="14 Flecha abajo"/>
          <p:cNvSpPr/>
          <p:nvPr/>
        </p:nvSpPr>
        <p:spPr>
          <a:xfrm>
            <a:off x="1043608" y="2754165"/>
            <a:ext cx="535161" cy="645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15 Rectángulo redondeado"/>
          <p:cNvSpPr/>
          <p:nvPr/>
        </p:nvSpPr>
        <p:spPr>
          <a:xfrm>
            <a:off x="1756241" y="2636229"/>
            <a:ext cx="914400" cy="547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9 RPM</a:t>
            </a:r>
            <a:endParaRPr lang="es-US" dirty="0"/>
          </a:p>
        </p:txBody>
      </p:sp>
      <p:pic>
        <p:nvPicPr>
          <p:cNvPr id="2253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905131"/>
            <a:ext cx="2884085" cy="226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http://www.trituradoras-de-piedra.com/beneficio/img/dry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4708" y="904839"/>
            <a:ext cx="4401901" cy="23801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kalipedia.com/kalipediamedia/ingenieria/media/200708/22/tecnologia/20070822klpingtcn_44.Ges.SC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47633" y="1268760"/>
            <a:ext cx="1668918" cy="12136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24 Rectángulo"/>
              <p:cNvSpPr/>
              <p:nvPr/>
            </p:nvSpPr>
            <p:spPr>
              <a:xfrm>
                <a:off x="7367138" y="2910092"/>
                <a:ext cx="1668918"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m:t>
                      </m:r>
                      <m:r>
                        <a:rPr lang="es-EC">
                          <a:latin typeface="Cambria Math"/>
                        </a:rPr>
                        <m:t>=</m:t>
                      </m:r>
                      <m:f>
                        <m:fPr>
                          <m:ctrlPr>
                            <a:rPr lang="es-US" i="1">
                              <a:latin typeface="Cambria Math"/>
                            </a:rPr>
                          </m:ctrlPr>
                        </m:fPr>
                        <m:num>
                          <m:sSub>
                            <m:sSubPr>
                              <m:ctrlPr>
                                <a:rPr lang="es-US" i="1">
                                  <a:latin typeface="Cambria Math"/>
                                </a:rPr>
                              </m:ctrlPr>
                            </m:sSubPr>
                            <m:e>
                              <m:r>
                                <m:rPr>
                                  <m:sty m:val="p"/>
                                </m:rPr>
                                <a:rPr lang="es-EC">
                                  <a:latin typeface="Cambria Math"/>
                                </a:rPr>
                                <m:t>n</m:t>
                              </m:r>
                            </m:e>
                            <m:sub>
                              <m:r>
                                <m:rPr>
                                  <m:sty m:val="p"/>
                                </m:rPr>
                                <a:rPr lang="es-EC">
                                  <a:latin typeface="Cambria Math"/>
                                </a:rPr>
                                <m:t>d</m:t>
                              </m:r>
                            </m:sub>
                          </m:sSub>
                          <m:r>
                            <a:rPr lang="es-EC" i="1">
                              <a:latin typeface="Cambria Math"/>
                            </a:rPr>
                            <m:t>𝐾𝑠</m:t>
                          </m:r>
                          <m:sSub>
                            <m:sSubPr>
                              <m:ctrlPr>
                                <a:rPr lang="es-US" i="1">
                                  <a:latin typeface="Cambria Math"/>
                                </a:rPr>
                              </m:ctrlPr>
                            </m:sSubPr>
                            <m:e>
                              <m:r>
                                <a:rPr lang="es-EC" i="1">
                                  <a:latin typeface="Cambria Math"/>
                                </a:rPr>
                                <m:t>𝑃</m:t>
                              </m:r>
                            </m:e>
                            <m:sub>
                              <m:r>
                                <m:rPr>
                                  <m:sty m:val="p"/>
                                </m:rPr>
                                <a:rPr lang="es-EC">
                                  <a:latin typeface="Cambria Math"/>
                                </a:rPr>
                                <m:t>nom</m:t>
                              </m:r>
                            </m:sub>
                          </m:sSub>
                        </m:num>
                        <m:den>
                          <m:sSub>
                            <m:sSubPr>
                              <m:ctrlPr>
                                <a:rPr lang="es-US" i="1">
                                  <a:latin typeface="Cambria Math"/>
                                </a:rPr>
                              </m:ctrlPr>
                            </m:sSubPr>
                            <m:e>
                              <m:r>
                                <a:rPr lang="es-EC" i="1">
                                  <a:latin typeface="Cambria Math"/>
                                </a:rPr>
                                <m:t>𝐾</m:t>
                              </m:r>
                            </m:e>
                            <m:sub>
                              <m:r>
                                <a:rPr lang="es-EC" i="1">
                                  <a:latin typeface="Cambria Math"/>
                                </a:rPr>
                                <m:t>1</m:t>
                              </m:r>
                            </m:sub>
                          </m:sSub>
                          <m:sSub>
                            <m:sSubPr>
                              <m:ctrlPr>
                                <a:rPr lang="es-US" i="1">
                                  <a:latin typeface="Cambria Math"/>
                                </a:rPr>
                              </m:ctrlPr>
                            </m:sSubPr>
                            <m:e>
                              <m:r>
                                <a:rPr lang="es-EC" i="1">
                                  <a:latin typeface="Cambria Math"/>
                                </a:rPr>
                                <m:t>𝐾</m:t>
                              </m:r>
                            </m:e>
                            <m:sub>
                              <m:r>
                                <a:rPr lang="es-EC" i="1">
                                  <a:latin typeface="Cambria Math"/>
                                </a:rPr>
                                <m:t>2</m:t>
                              </m:r>
                            </m:sub>
                          </m:sSub>
                        </m:den>
                      </m:f>
                    </m:oMath>
                  </m:oMathPara>
                </a14:m>
                <a:endParaRPr lang="es-US" dirty="0"/>
              </a:p>
            </p:txBody>
          </p:sp>
        </mc:Choice>
        <mc:Fallback xmlns="">
          <p:sp>
            <p:nvSpPr>
              <p:cNvPr id="25" name="24 Rectángulo"/>
              <p:cNvSpPr>
                <a:spLocks noRot="1" noChangeAspect="1" noMove="1" noResize="1" noEditPoints="1" noAdjustHandles="1" noChangeArrowheads="1" noChangeShapeType="1" noTextEdit="1"/>
              </p:cNvSpPr>
              <p:nvPr/>
            </p:nvSpPr>
            <p:spPr>
              <a:xfrm>
                <a:off x="7367138" y="2910092"/>
                <a:ext cx="1668918" cy="656205"/>
              </a:xfrm>
              <a:prstGeom prst="rect">
                <a:avLst/>
              </a:prstGeom>
              <a:blipFill rotWithShape="1">
                <a:blip r:embed="rId10"/>
                <a:stretch>
                  <a:fillRect/>
                </a:stretch>
              </a:blipFill>
            </p:spPr>
            <p:txBody>
              <a:bodyPr/>
              <a:lstStyle/>
              <a:p>
                <a:r>
                  <a:rPr lang="es-US">
                    <a:noFill/>
                  </a:rPr>
                  <a:t> </a:t>
                </a:r>
              </a:p>
            </p:txBody>
          </p:sp>
        </mc:Fallback>
      </mc:AlternateContent>
      <p:sp>
        <p:nvSpPr>
          <p:cNvPr id="26" name="25 Rectángulo"/>
          <p:cNvSpPr/>
          <p:nvPr/>
        </p:nvSpPr>
        <p:spPr>
          <a:xfrm>
            <a:off x="3243450" y="510512"/>
            <a:ext cx="3744416" cy="379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SELECCIÓN DE CADENA Y CATARINA</a:t>
            </a:r>
            <a:endParaRPr lang="es-US" dirty="0"/>
          </a:p>
        </p:txBody>
      </p:sp>
      <p:pic>
        <p:nvPicPr>
          <p:cNvPr id="2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848" y="3284984"/>
            <a:ext cx="354186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6829" y="4670648"/>
            <a:ext cx="218459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2 Rectángulo"/>
              <p:cNvSpPr/>
              <p:nvPr/>
            </p:nvSpPr>
            <p:spPr>
              <a:xfrm>
                <a:off x="6903032" y="4013605"/>
                <a:ext cx="20983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a:rPr lang="es-EC" i="1">
                              <a:latin typeface="Cambria Math"/>
                            </a:rPr>
                            <m:t>𝑁</m:t>
                          </m:r>
                        </m:e>
                        <m:sub>
                          <m:r>
                            <a:rPr lang="es-EC" i="1">
                              <a:latin typeface="Cambria Math"/>
                            </a:rPr>
                            <m:t>1</m:t>
                          </m:r>
                        </m:sub>
                      </m:sSub>
                      <m:r>
                        <a:rPr lang="es-EC">
                          <a:latin typeface="Cambria Math"/>
                        </a:rPr>
                        <m:t>×</m:t>
                      </m:r>
                      <m:sSub>
                        <m:sSubPr>
                          <m:ctrlPr>
                            <a:rPr lang="es-US" i="1">
                              <a:latin typeface="Cambria Math"/>
                            </a:rPr>
                          </m:ctrlPr>
                        </m:sSubPr>
                        <m:e>
                          <m:r>
                            <a:rPr lang="es-EC" i="1">
                              <a:latin typeface="Cambria Math"/>
                            </a:rPr>
                            <m:t>𝑛</m:t>
                          </m:r>
                        </m:e>
                        <m:sub>
                          <m:r>
                            <a:rPr lang="es-EC" i="1">
                              <a:latin typeface="Cambria Math"/>
                            </a:rPr>
                            <m:t>1</m:t>
                          </m:r>
                        </m:sub>
                      </m:sSub>
                      <m:r>
                        <a:rPr lang="es-EC">
                          <a:latin typeface="Cambria Math"/>
                        </a:rPr>
                        <m:t>=</m:t>
                      </m:r>
                      <m:sSub>
                        <m:sSubPr>
                          <m:ctrlPr>
                            <a:rPr lang="es-US" i="1">
                              <a:latin typeface="Cambria Math"/>
                            </a:rPr>
                          </m:ctrlPr>
                        </m:sSubPr>
                        <m:e>
                          <m:r>
                            <a:rPr lang="es-EC" i="1">
                              <a:latin typeface="Cambria Math"/>
                            </a:rPr>
                            <m:t>𝑁</m:t>
                          </m:r>
                        </m:e>
                        <m:sub>
                          <m:r>
                            <a:rPr lang="es-EC" i="1">
                              <a:latin typeface="Cambria Math"/>
                            </a:rPr>
                            <m:t>2</m:t>
                          </m:r>
                        </m:sub>
                      </m:sSub>
                      <m:r>
                        <a:rPr lang="es-EC">
                          <a:latin typeface="Cambria Math"/>
                        </a:rPr>
                        <m:t>×</m:t>
                      </m:r>
                      <m:sSub>
                        <m:sSubPr>
                          <m:ctrlPr>
                            <a:rPr lang="es-US" i="1">
                              <a:latin typeface="Cambria Math"/>
                            </a:rPr>
                          </m:ctrlPr>
                        </m:sSubPr>
                        <m:e>
                          <m:r>
                            <a:rPr lang="es-EC" i="1">
                              <a:latin typeface="Cambria Math"/>
                            </a:rPr>
                            <m:t>𝑛</m:t>
                          </m:r>
                        </m:e>
                        <m:sub>
                          <m:r>
                            <a:rPr lang="es-EC" i="1">
                              <a:latin typeface="Cambria Math"/>
                            </a:rPr>
                            <m:t>2</m:t>
                          </m:r>
                        </m:sub>
                      </m:sSub>
                    </m:oMath>
                  </m:oMathPara>
                </a14:m>
                <a:endParaRPr lang="es-US" dirty="0"/>
              </a:p>
            </p:txBody>
          </p:sp>
        </mc:Choice>
        <mc:Fallback xmlns="">
          <p:sp>
            <p:nvSpPr>
              <p:cNvPr id="3" name="2 Rectángulo"/>
              <p:cNvSpPr>
                <a:spLocks noRot="1" noChangeAspect="1" noMove="1" noResize="1" noEditPoints="1" noAdjustHandles="1" noChangeArrowheads="1" noChangeShapeType="1" noTextEdit="1"/>
              </p:cNvSpPr>
              <p:nvPr/>
            </p:nvSpPr>
            <p:spPr>
              <a:xfrm>
                <a:off x="6903032" y="4013605"/>
                <a:ext cx="2098395" cy="369332"/>
              </a:xfrm>
              <a:prstGeom prst="rect">
                <a:avLst/>
              </a:prstGeom>
              <a:blipFill rotWithShape="1">
                <a:blip r:embed="rId13"/>
                <a:stretch>
                  <a:fillRect/>
                </a:stretch>
              </a:blipFill>
            </p:spPr>
            <p:txBody>
              <a:bodyPr/>
              <a:lstStyle/>
              <a:p>
                <a:r>
                  <a:rPr lang="es-US">
                    <a:noFill/>
                  </a:rPr>
                  <a:t> </a:t>
                </a:r>
              </a:p>
            </p:txBody>
          </p:sp>
        </mc:Fallback>
      </mc:AlternateContent>
    </p:spTree>
    <p:extLst>
      <p:ext uri="{BB962C8B-B14F-4D97-AF65-F5344CB8AC3E}">
        <p14:creationId xmlns:p14="http://schemas.microsoft.com/office/powerpoint/2010/main" val="1022514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61032"/>
            <a:ext cx="3980036" cy="531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DISEÑO DE LAS RUEDAS</a:t>
            </a:r>
            <a:endParaRPr lang="es-EC" sz="2000" i="1" dirty="0">
              <a:solidFill>
                <a:schemeClr val="accent3">
                  <a:lumMod val="75000"/>
                </a:schemeClr>
              </a:solidFill>
              <a:latin typeface="Arial" pitchFamily="34" charset="0"/>
              <a:cs typeface="Arial" pitchFamily="34" charset="0"/>
            </a:endParaRPr>
          </a:p>
        </p:txBody>
      </p:sp>
      <p:pic>
        <p:nvPicPr>
          <p:cNvPr id="12" name="Picture 2" descr="http://www.crusherzone.es/ImagCP/23.jpg"/>
          <p:cNvPicPr/>
          <p:nvPr/>
        </p:nvPicPr>
        <p:blipFill rotWithShape="1">
          <a:blip r:embed="rId4">
            <a:extLst>
              <a:ext uri="{28A0092B-C50C-407E-A947-70E740481C1C}">
                <a14:useLocalDpi xmlns:a14="http://schemas.microsoft.com/office/drawing/2010/main" val="0"/>
              </a:ext>
            </a:extLst>
          </a:blip>
          <a:srcRect t="21177" b="22059"/>
          <a:stretch/>
        </p:blipFill>
        <p:spPr bwMode="auto">
          <a:xfrm>
            <a:off x="467544" y="980729"/>
            <a:ext cx="2834519" cy="1584176"/>
          </a:xfrm>
          <a:prstGeom prst="rect">
            <a:avLst/>
          </a:prstGeom>
          <a:noFill/>
          <a:ln>
            <a:noFill/>
          </a:ln>
          <a:extLst>
            <a:ext uri="{53640926-AAD7-44D8-BBD7-CCE9431645EC}">
              <a14:shadowObscured xmlns:a14="http://schemas.microsoft.com/office/drawing/2010/main"/>
            </a:ext>
          </a:extLst>
        </p:spPr>
      </p:pic>
      <p:pic>
        <p:nvPicPr>
          <p:cNvPr id="13" name="12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69" y="3076488"/>
            <a:ext cx="2929094" cy="2797671"/>
          </a:xfrm>
          <a:prstGeom prst="rect">
            <a:avLst/>
          </a:prstGeom>
          <a:noFill/>
          <a:ln>
            <a:noFill/>
          </a:ln>
        </p:spPr>
      </p:pic>
      <p:sp>
        <p:nvSpPr>
          <p:cNvPr id="9" name="8 Flecha derecha"/>
          <p:cNvSpPr/>
          <p:nvPr/>
        </p:nvSpPr>
        <p:spPr>
          <a:xfrm>
            <a:off x="3203848" y="2689015"/>
            <a:ext cx="978408"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7" name="16 Rectángulo"/>
          <p:cNvSpPr/>
          <p:nvPr/>
        </p:nvSpPr>
        <p:spPr>
          <a:xfrm>
            <a:off x="3995936" y="747613"/>
            <a:ext cx="4896544" cy="1815882"/>
          </a:xfrm>
          <a:prstGeom prst="rect">
            <a:avLst/>
          </a:prstGeom>
        </p:spPr>
        <p:txBody>
          <a:bodyPr wrap="square">
            <a:spAutoFit/>
          </a:bodyPr>
          <a:lstStyle/>
          <a:p>
            <a:pPr marL="285750" indent="-285750" algn="just">
              <a:buFont typeface="Wingdings" pitchFamily="2" charset="2"/>
              <a:buChar char="Ø"/>
            </a:pPr>
            <a:r>
              <a:rPr lang="es-EC" sz="1600" dirty="0"/>
              <a:t>S</a:t>
            </a:r>
            <a:r>
              <a:rPr lang="es-EC" sz="1600" dirty="0" smtClean="0"/>
              <a:t>on </a:t>
            </a:r>
            <a:r>
              <a:rPr lang="es-EC" sz="1600" dirty="0"/>
              <a:t>los elementos encargados de soportar todo el peso del </a:t>
            </a:r>
            <a:r>
              <a:rPr lang="es-EC" sz="1600" dirty="0" smtClean="0"/>
              <a:t>secador</a:t>
            </a:r>
          </a:p>
          <a:p>
            <a:pPr marL="285750" indent="-285750" algn="just">
              <a:buFont typeface="Wingdings" pitchFamily="2" charset="2"/>
              <a:buChar char="Ø"/>
            </a:pPr>
            <a:r>
              <a:rPr lang="es-EC" sz="1600" dirty="0" smtClean="0"/>
              <a:t>Son los </a:t>
            </a:r>
            <a:r>
              <a:rPr lang="es-EC" sz="1600" dirty="0"/>
              <a:t>elementos principales del sistema </a:t>
            </a:r>
            <a:r>
              <a:rPr lang="es-EC" sz="1600" dirty="0" smtClean="0"/>
              <a:t>motriz</a:t>
            </a:r>
          </a:p>
          <a:p>
            <a:pPr marL="285750" indent="-285750" algn="just">
              <a:buFont typeface="Wingdings" pitchFamily="2" charset="2"/>
              <a:buChar char="Ø"/>
            </a:pPr>
            <a:r>
              <a:rPr lang="es-EC" sz="1600" dirty="0"/>
              <a:t>El coeficiente de fricción promedio entre el hierro fundido y el acero al carbono aproximadamente es 0.2</a:t>
            </a:r>
          </a:p>
          <a:p>
            <a:pPr marL="285750" indent="-285750" algn="just">
              <a:buFont typeface="Wingdings" pitchFamily="2" charset="2"/>
              <a:buChar char="Ø"/>
            </a:pPr>
            <a:endParaRPr lang="es-EC" sz="1600" dirty="0"/>
          </a:p>
        </p:txBody>
      </p:sp>
      <mc:AlternateContent xmlns:mc="http://schemas.openxmlformats.org/markup-compatibility/2006" xmlns:a14="http://schemas.microsoft.com/office/drawing/2010/main">
        <mc:Choice Requires="a14">
          <p:sp>
            <p:nvSpPr>
              <p:cNvPr id="10" name="9 Rectángulo"/>
              <p:cNvSpPr/>
              <p:nvPr/>
            </p:nvSpPr>
            <p:spPr>
              <a:xfrm>
                <a:off x="4427984" y="2418423"/>
                <a:ext cx="1486304"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𝐹</m:t>
                      </m:r>
                      <m:r>
                        <a:rPr lang="es-EC">
                          <a:latin typeface="Cambria Math"/>
                        </a:rPr>
                        <m:t>=</m:t>
                      </m:r>
                      <m:f>
                        <m:fPr>
                          <m:ctrlPr>
                            <a:rPr lang="es-US" i="1">
                              <a:latin typeface="Cambria Math"/>
                            </a:rPr>
                          </m:ctrlPr>
                        </m:fPr>
                        <m:num>
                          <m:r>
                            <a:rPr lang="es-EC" i="1">
                              <a:latin typeface="Cambria Math"/>
                            </a:rPr>
                            <m:t>𝑃</m:t>
                          </m:r>
                          <m:r>
                            <a:rPr lang="es-EC">
                              <a:latin typeface="Cambria Math"/>
                            </a:rPr>
                            <m:t>×746</m:t>
                          </m:r>
                        </m:num>
                        <m:den>
                          <m:sSub>
                            <m:sSubPr>
                              <m:ctrlPr>
                                <a:rPr lang="es-US" i="1">
                                  <a:latin typeface="Cambria Math"/>
                                </a:rPr>
                              </m:ctrlPr>
                            </m:sSubPr>
                            <m:e>
                              <m:r>
                                <m:rPr>
                                  <m:sty m:val="p"/>
                                </m:rPr>
                                <a:rPr lang="es-EC">
                                  <a:latin typeface="Cambria Math"/>
                                </a:rPr>
                                <m:t>v</m:t>
                              </m:r>
                            </m:e>
                            <m:sub>
                              <m:r>
                                <m:rPr>
                                  <m:sty m:val="p"/>
                                </m:rPr>
                                <a:rPr lang="es-EC">
                                  <a:latin typeface="Cambria Math"/>
                                </a:rPr>
                                <m:t>m</m:t>
                              </m:r>
                            </m:sub>
                          </m:sSub>
                        </m:den>
                      </m:f>
                    </m:oMath>
                  </m:oMathPara>
                </a14:m>
                <a:endParaRPr lang="es-US" dirty="0"/>
              </a:p>
            </p:txBody>
          </p:sp>
        </mc:Choice>
        <mc:Fallback xmlns="">
          <p:sp>
            <p:nvSpPr>
              <p:cNvPr id="10" name="9 Rectángulo"/>
              <p:cNvSpPr>
                <a:spLocks noRot="1" noChangeAspect="1" noMove="1" noResize="1" noEditPoints="1" noAdjustHandles="1" noChangeArrowheads="1" noChangeShapeType="1" noTextEdit="1"/>
              </p:cNvSpPr>
              <p:nvPr/>
            </p:nvSpPr>
            <p:spPr>
              <a:xfrm>
                <a:off x="4427984" y="2418423"/>
                <a:ext cx="1486304" cy="658065"/>
              </a:xfrm>
              <a:prstGeom prst="rect">
                <a:avLst/>
              </a:prstGeom>
              <a:blipFill rotWithShape="1">
                <a:blip r:embed="rId6"/>
                <a:stretch>
                  <a:fillRect/>
                </a:stretch>
              </a:blipFill>
            </p:spPr>
            <p:txBody>
              <a:bodyPr/>
              <a:lstStyle/>
              <a:p>
                <a:r>
                  <a:rPr lang="es-US">
                    <a:noFill/>
                  </a:rPr>
                  <a:t> </a:t>
                </a:r>
              </a:p>
            </p:txBody>
          </p:sp>
        </mc:Fallback>
      </mc:AlternateContent>
      <p:pic>
        <p:nvPicPr>
          <p:cNvPr id="15"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844" y="3229074"/>
            <a:ext cx="4242395" cy="269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032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15230"/>
            <a:ext cx="9180512"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61032"/>
            <a:ext cx="4196060" cy="531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a:solidFill>
                  <a:schemeClr val="accent3">
                    <a:lumMod val="75000"/>
                  </a:schemeClr>
                </a:solidFill>
                <a:latin typeface="Arial" pitchFamily="34" charset="0"/>
                <a:cs typeface="Arial" pitchFamily="34" charset="0"/>
              </a:rPr>
              <a:t>DISEÑO DE LAS RUEDAS</a:t>
            </a:r>
          </a:p>
        </p:txBody>
      </p:sp>
      <p:graphicFrame>
        <p:nvGraphicFramePr>
          <p:cNvPr id="6" name="5 Diagrama"/>
          <p:cNvGraphicFramePr/>
          <p:nvPr>
            <p:extLst>
              <p:ext uri="{D42A27DB-BD31-4B8C-83A1-F6EECF244321}">
                <p14:modId xmlns:p14="http://schemas.microsoft.com/office/powerpoint/2010/main" val="1681746352"/>
              </p:ext>
            </p:extLst>
          </p:nvPr>
        </p:nvGraphicFramePr>
        <p:xfrm>
          <a:off x="467544" y="1484784"/>
          <a:ext cx="8208912"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Rectángulo"/>
          <p:cNvSpPr/>
          <p:nvPr/>
        </p:nvSpPr>
        <p:spPr>
          <a:xfrm>
            <a:off x="3081536" y="719819"/>
            <a:ext cx="3722712" cy="620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800" dirty="0" smtClean="0"/>
              <a:t>FALLAS SUPERFICIALES</a:t>
            </a:r>
            <a:endParaRPr lang="es-US" sz="2800" dirty="0"/>
          </a:p>
        </p:txBody>
      </p:sp>
    </p:spTree>
    <p:extLst>
      <p:ext uri="{BB962C8B-B14F-4D97-AF65-F5344CB8AC3E}">
        <p14:creationId xmlns:p14="http://schemas.microsoft.com/office/powerpoint/2010/main" val="4211723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61032"/>
            <a:ext cx="5780236" cy="531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ESFUERZOS DE CONTACTO CILÍNDRICO</a:t>
            </a:r>
            <a:endParaRPr lang="es-EC" sz="2000" i="1" dirty="0">
              <a:solidFill>
                <a:schemeClr val="accent3">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 name="7 Rectángulo"/>
              <p:cNvSpPr/>
              <p:nvPr/>
            </p:nvSpPr>
            <p:spPr>
              <a:xfrm>
                <a:off x="615938" y="2204864"/>
                <a:ext cx="2039148"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P</m:t>
                          </m:r>
                        </m:e>
                        <m:sub>
                          <m:r>
                            <m:rPr>
                              <m:sty m:val="p"/>
                            </m:rPr>
                            <a:rPr lang="es-EC">
                              <a:latin typeface="Cambria Math"/>
                            </a:rPr>
                            <m:t>max</m:t>
                          </m:r>
                        </m:sub>
                      </m:sSub>
                      <m:r>
                        <a:rPr lang="es-EC" i="1">
                          <a:latin typeface="Cambria Math"/>
                        </a:rPr>
                        <m:t>=</m:t>
                      </m:r>
                      <m:f>
                        <m:fPr>
                          <m:ctrlPr>
                            <a:rPr lang="es-US" i="1">
                              <a:latin typeface="Cambria Math"/>
                            </a:rPr>
                          </m:ctrlPr>
                        </m:fPr>
                        <m:num>
                          <m:r>
                            <a:rPr lang="es-EC" i="1">
                              <a:latin typeface="Cambria Math"/>
                            </a:rPr>
                            <m:t>2</m:t>
                          </m:r>
                          <m:r>
                            <a:rPr lang="es-EC" i="1">
                              <a:latin typeface="Cambria Math"/>
                            </a:rPr>
                            <m:t>𝐹</m:t>
                          </m:r>
                        </m:num>
                        <m:den>
                          <m:r>
                            <a:rPr lang="es-EC" i="1">
                              <a:latin typeface="Cambria Math"/>
                            </a:rPr>
                            <m:t>𝜋</m:t>
                          </m:r>
                          <m:r>
                            <a:rPr lang="es-EC" i="1">
                              <a:latin typeface="Cambria Math"/>
                            </a:rPr>
                            <m:t>×</m:t>
                          </m:r>
                          <m:sSub>
                            <m:sSubPr>
                              <m:ctrlPr>
                                <a:rPr lang="es-US" i="1">
                                  <a:latin typeface="Cambria Math"/>
                                </a:rPr>
                              </m:ctrlPr>
                            </m:sSubPr>
                            <m:e>
                              <m:r>
                                <a:rPr lang="es-EC" i="1">
                                  <a:latin typeface="Cambria Math"/>
                                </a:rPr>
                                <m:t>𝑎</m:t>
                              </m:r>
                            </m:e>
                            <m:sub>
                              <m:r>
                                <a:rPr lang="es-EC" i="1">
                                  <a:latin typeface="Cambria Math"/>
                                </a:rPr>
                                <m:t>𝑐</m:t>
                              </m:r>
                            </m:sub>
                          </m:sSub>
                          <m:r>
                            <a:rPr lang="es-EC" i="1">
                              <a:latin typeface="Cambria Math"/>
                            </a:rPr>
                            <m:t>×</m:t>
                          </m:r>
                          <m:sSub>
                            <m:sSubPr>
                              <m:ctrlPr>
                                <a:rPr lang="es-US" i="1">
                                  <a:latin typeface="Cambria Math"/>
                                </a:rPr>
                              </m:ctrlPr>
                            </m:sSubPr>
                            <m:e>
                              <m:r>
                                <a:rPr lang="es-EC" i="1">
                                  <a:latin typeface="Cambria Math"/>
                                </a:rPr>
                                <m:t>𝑙</m:t>
                              </m:r>
                            </m:e>
                            <m:sub>
                              <m:r>
                                <a:rPr lang="es-EC" i="1">
                                  <a:latin typeface="Cambria Math"/>
                                </a:rPr>
                                <m:t>𝑐</m:t>
                              </m:r>
                            </m:sub>
                          </m:sSub>
                        </m:den>
                      </m:f>
                    </m:oMath>
                  </m:oMathPara>
                </a14:m>
                <a:endParaRPr lang="es-US" dirty="0"/>
              </a:p>
            </p:txBody>
          </p:sp>
        </mc:Choice>
        <mc:Fallback xmlns="">
          <p:sp>
            <p:nvSpPr>
              <p:cNvPr id="8" name="7 Rectángulo"/>
              <p:cNvSpPr>
                <a:spLocks noRot="1" noChangeAspect="1" noMove="1" noResize="1" noEditPoints="1" noAdjustHandles="1" noChangeArrowheads="1" noChangeShapeType="1" noTextEdit="1"/>
              </p:cNvSpPr>
              <p:nvPr/>
            </p:nvSpPr>
            <p:spPr>
              <a:xfrm>
                <a:off x="615938" y="2204864"/>
                <a:ext cx="2039148" cy="659476"/>
              </a:xfrm>
              <a:prstGeom prst="rect">
                <a:avLst/>
              </a:prstGeom>
              <a:blipFill rotWithShape="1">
                <a:blip r:embed="rId4"/>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646363" y="3068960"/>
                <a:ext cx="19782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τ</m:t>
                          </m:r>
                        </m:e>
                        <m:sub>
                          <m:r>
                            <m:rPr>
                              <m:sty m:val="p"/>
                            </m:rPr>
                            <a:rPr lang="es-EC">
                              <a:latin typeface="Cambria Math"/>
                            </a:rPr>
                            <m:t>max</m:t>
                          </m:r>
                        </m:sub>
                      </m:sSub>
                      <m:r>
                        <a:rPr lang="es-EC" i="1">
                          <a:latin typeface="Cambria Math"/>
                        </a:rPr>
                        <m:t>=0.304</m:t>
                      </m:r>
                      <m:sSub>
                        <m:sSubPr>
                          <m:ctrlPr>
                            <a:rPr lang="es-US" i="1">
                              <a:latin typeface="Cambria Math"/>
                            </a:rPr>
                          </m:ctrlPr>
                        </m:sSubPr>
                        <m:e>
                          <m:r>
                            <m:rPr>
                              <m:sty m:val="p"/>
                            </m:rPr>
                            <a:rPr lang="es-EC">
                              <a:latin typeface="Cambria Math"/>
                            </a:rPr>
                            <m:t>P</m:t>
                          </m:r>
                        </m:e>
                        <m:sub>
                          <m:r>
                            <m:rPr>
                              <m:sty m:val="p"/>
                            </m:rPr>
                            <a:rPr lang="es-EC">
                              <a:latin typeface="Cambria Math"/>
                            </a:rPr>
                            <m:t>max</m:t>
                          </m:r>
                        </m:sub>
                      </m:sSub>
                    </m:oMath>
                  </m:oMathPara>
                </a14:m>
                <a:endParaRPr lang="es-US" dirty="0"/>
              </a:p>
            </p:txBody>
          </p:sp>
        </mc:Choice>
        <mc:Fallback xmlns="">
          <p:sp>
            <p:nvSpPr>
              <p:cNvPr id="14" name="13 Rectángulo"/>
              <p:cNvSpPr>
                <a:spLocks noRot="1" noChangeAspect="1" noMove="1" noResize="1" noEditPoints="1" noAdjustHandles="1" noChangeArrowheads="1" noChangeShapeType="1" noTextEdit="1"/>
              </p:cNvSpPr>
              <p:nvPr/>
            </p:nvSpPr>
            <p:spPr>
              <a:xfrm>
                <a:off x="646363" y="3068960"/>
                <a:ext cx="1978297" cy="369332"/>
              </a:xfrm>
              <a:prstGeom prst="rect">
                <a:avLst/>
              </a:prstGeom>
              <a:blipFill rotWithShape="1">
                <a:blip r:embed="rId5"/>
                <a:stretch>
                  <a:fillRect/>
                </a:stretch>
              </a:blipFill>
            </p:spPr>
            <p:txBody>
              <a:bodyPr/>
              <a:lstStyle/>
              <a:p>
                <a:r>
                  <a:rPr lang="es-US">
                    <a:noFill/>
                  </a:rPr>
                  <a:t> </a:t>
                </a:r>
              </a:p>
            </p:txBody>
          </p:sp>
        </mc:Fallback>
      </mc:AlternateContent>
      <p:pic>
        <p:nvPicPr>
          <p:cNvPr id="26626" name="Picture 2" descr="http://img.directindustry.es/images_di/photo-m2/sensores-de-desplazamiento-capacitivos-sin-contacto-cilindricas-2100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007" y="799651"/>
            <a:ext cx="2541011" cy="1377641"/>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2906018" y="692696"/>
            <a:ext cx="1872208" cy="580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CONSTANTES DEL MATERIAL</a:t>
            </a:r>
            <a:endParaRPr lang="es-US" dirty="0"/>
          </a:p>
        </p:txBody>
      </p:sp>
      <p:sp>
        <p:nvSpPr>
          <p:cNvPr id="22" name="21 Rectángulo"/>
          <p:cNvSpPr/>
          <p:nvPr/>
        </p:nvSpPr>
        <p:spPr>
          <a:xfrm>
            <a:off x="2906018" y="1484784"/>
            <a:ext cx="24014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CONSTANTE DE GEOMETRÍA CILÍNDRICA</a:t>
            </a:r>
            <a:endParaRPr lang="es-US" dirty="0"/>
          </a:p>
        </p:txBody>
      </p:sp>
      <p:sp>
        <p:nvSpPr>
          <p:cNvPr id="24" name="23 Rectángulo"/>
          <p:cNvSpPr/>
          <p:nvPr/>
        </p:nvSpPr>
        <p:spPr>
          <a:xfrm>
            <a:off x="2906018" y="2509441"/>
            <a:ext cx="24583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SEMIANCHO DE LA HUELLA DE CONTACTO</a:t>
            </a:r>
            <a:endParaRPr lang="es-US" dirty="0"/>
          </a:p>
        </p:txBody>
      </p:sp>
      <p:sp>
        <p:nvSpPr>
          <p:cNvPr id="23" name="22 Rectángulo"/>
          <p:cNvSpPr/>
          <p:nvPr/>
        </p:nvSpPr>
        <p:spPr>
          <a:xfrm>
            <a:off x="5652120" y="741862"/>
            <a:ext cx="3403972" cy="531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FATIGA SUPERFICIAL</a:t>
            </a:r>
            <a:endParaRPr lang="es-EC" sz="2000" i="1" dirty="0">
              <a:solidFill>
                <a:schemeClr val="accent3">
                  <a:lumMod val="75000"/>
                </a:schemeClr>
              </a:solidFill>
              <a:latin typeface="Arial" pitchFamily="34" charset="0"/>
              <a:cs typeface="Arial" pitchFamily="34" charset="0"/>
            </a:endParaRPr>
          </a:p>
        </p:txBody>
      </p:sp>
      <p:sp>
        <p:nvSpPr>
          <p:cNvPr id="25" name="24 Rectángulo"/>
          <p:cNvSpPr/>
          <p:nvPr/>
        </p:nvSpPr>
        <p:spPr>
          <a:xfrm>
            <a:off x="5652120" y="1472543"/>
            <a:ext cx="3312368" cy="1569660"/>
          </a:xfrm>
          <a:prstGeom prst="rect">
            <a:avLst/>
          </a:prstGeom>
        </p:spPr>
        <p:txBody>
          <a:bodyPr wrap="square">
            <a:spAutoFit/>
          </a:bodyPr>
          <a:lstStyle/>
          <a:p>
            <a:pPr marL="285750" indent="-285750" algn="just">
              <a:buFont typeface="Wingdings" pitchFamily="2" charset="2"/>
              <a:buChar char="Ø"/>
            </a:pPr>
            <a:r>
              <a:rPr lang="es-EC" sz="1600" dirty="0"/>
              <a:t>Las cargas que varían con el tiempo tienen tendencia a hacer fallar a las piezas a niveles inferiores de esfuerzos de lo que puede resistir el material</a:t>
            </a:r>
          </a:p>
        </p:txBody>
      </p:sp>
      <mc:AlternateContent xmlns:mc="http://schemas.openxmlformats.org/markup-compatibility/2006" xmlns:a14="http://schemas.microsoft.com/office/drawing/2010/main">
        <mc:Choice Requires="a14">
          <p:sp>
            <p:nvSpPr>
              <p:cNvPr id="26" name="25 Rectángulo"/>
              <p:cNvSpPr/>
              <p:nvPr/>
            </p:nvSpPr>
            <p:spPr>
              <a:xfrm>
                <a:off x="7020272" y="4330884"/>
                <a:ext cx="1289071"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n</m:t>
                          </m:r>
                        </m:e>
                        <m:sub>
                          <m:r>
                            <m:rPr>
                              <m:sty m:val="p"/>
                            </m:rPr>
                            <a:rPr lang="es-EC">
                              <a:latin typeface="Cambria Math"/>
                            </a:rPr>
                            <m:t>f</m:t>
                          </m:r>
                        </m:sub>
                      </m:sSub>
                      <m:r>
                        <a:rPr lang="es-EC" i="1">
                          <a:latin typeface="Cambria Math"/>
                        </a:rPr>
                        <m:t>=</m:t>
                      </m:r>
                      <m:f>
                        <m:fPr>
                          <m:ctrlPr>
                            <a:rPr lang="es-US" i="1">
                              <a:latin typeface="Cambria Math"/>
                            </a:rPr>
                          </m:ctrlPr>
                        </m:fPr>
                        <m:num>
                          <m:sSub>
                            <m:sSubPr>
                              <m:ctrlPr>
                                <a:rPr lang="es-US" i="1">
                                  <a:latin typeface="Cambria Math"/>
                                </a:rPr>
                              </m:ctrlPr>
                            </m:sSubPr>
                            <m:e>
                              <m:r>
                                <a:rPr lang="es-EC" i="1">
                                  <a:latin typeface="Cambria Math"/>
                                </a:rPr>
                                <m:t>𝑁</m:t>
                              </m:r>
                            </m:e>
                            <m:sub>
                              <m:r>
                                <a:rPr lang="es-EC" i="1">
                                  <a:latin typeface="Cambria Math"/>
                                </a:rPr>
                                <m:t>𝑣𝑖𝑑𝑎</m:t>
                              </m:r>
                            </m:sub>
                          </m:sSub>
                        </m:num>
                        <m:den>
                          <m:r>
                            <m:rPr>
                              <m:sty m:val="p"/>
                            </m:rPr>
                            <a:rPr lang="es-EC">
                              <a:latin typeface="Cambria Math"/>
                            </a:rPr>
                            <m:t>ciclos</m:t>
                          </m:r>
                        </m:den>
                      </m:f>
                    </m:oMath>
                  </m:oMathPara>
                </a14:m>
                <a:endParaRPr lang="es-US" dirty="0"/>
              </a:p>
            </p:txBody>
          </p:sp>
        </mc:Choice>
        <mc:Fallback xmlns="">
          <p:sp>
            <p:nvSpPr>
              <p:cNvPr id="26" name="25 Rectángulo"/>
              <p:cNvSpPr>
                <a:spLocks noRot="1" noChangeAspect="1" noMove="1" noResize="1" noEditPoints="1" noAdjustHandles="1" noChangeArrowheads="1" noChangeShapeType="1" noTextEdit="1"/>
              </p:cNvSpPr>
              <p:nvPr/>
            </p:nvSpPr>
            <p:spPr>
              <a:xfrm>
                <a:off x="7020272" y="4330884"/>
                <a:ext cx="1289071" cy="610873"/>
              </a:xfrm>
              <a:prstGeom prst="rect">
                <a:avLst/>
              </a:prstGeom>
              <a:blipFill rotWithShape="1">
                <a:blip r:embed="rId7"/>
                <a:stretch>
                  <a:fillRect/>
                </a:stretch>
              </a:blipFill>
            </p:spPr>
            <p:txBody>
              <a:bodyPr/>
              <a:lstStyle/>
              <a:p>
                <a:r>
                  <a:rPr lang="es-US">
                    <a:noFill/>
                  </a:rPr>
                  <a:t> </a:t>
                </a:r>
              </a:p>
            </p:txBody>
          </p:sp>
        </mc:Fallback>
      </mc:AlternateContent>
      <p:sp>
        <p:nvSpPr>
          <p:cNvPr id="27" name="26 Rectángulo redondeado"/>
          <p:cNvSpPr/>
          <p:nvPr/>
        </p:nvSpPr>
        <p:spPr>
          <a:xfrm>
            <a:off x="4587422" y="4042734"/>
            <a:ext cx="144016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75 RPM</a:t>
            </a:r>
            <a:endParaRPr lang="es-US" dirty="0"/>
          </a:p>
        </p:txBody>
      </p:sp>
      <p:sp>
        <p:nvSpPr>
          <p:cNvPr id="28" name="27 Rectángulo redondeado"/>
          <p:cNvSpPr/>
          <p:nvPr/>
        </p:nvSpPr>
        <p:spPr>
          <a:xfrm>
            <a:off x="4479040" y="4698418"/>
            <a:ext cx="1656924" cy="4866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CILINDRO PEQUEÑO</a:t>
            </a:r>
            <a:endParaRPr lang="es-US"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792" y="3545707"/>
            <a:ext cx="3640330" cy="263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28 Rectángulo"/>
              <p:cNvSpPr/>
              <p:nvPr/>
            </p:nvSpPr>
            <p:spPr>
              <a:xfrm>
                <a:off x="6403541" y="3696671"/>
                <a:ext cx="2675541" cy="6342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US" i="1">
                              <a:latin typeface="Cambria Math"/>
                            </a:rPr>
                          </m:ctrlPr>
                        </m:funcPr>
                        <m:fName>
                          <m:sSub>
                            <m:sSubPr>
                              <m:ctrlPr>
                                <a:rPr lang="es-US" i="1">
                                  <a:latin typeface="Cambria Math"/>
                                </a:rPr>
                              </m:ctrlPr>
                            </m:sSubPr>
                            <m:e>
                              <m:r>
                                <m:rPr>
                                  <m:sty m:val="p"/>
                                </m:rPr>
                                <a:rPr lang="es-EC">
                                  <a:latin typeface="Cambria Math"/>
                                </a:rPr>
                                <m:t>log</m:t>
                              </m:r>
                            </m:e>
                            <m:sub>
                              <m:r>
                                <a:rPr lang="es-EC" i="1">
                                  <a:latin typeface="Cambria Math"/>
                                </a:rPr>
                                <m:t>10</m:t>
                              </m:r>
                            </m:sub>
                          </m:sSub>
                        </m:fName>
                        <m:e>
                          <m:r>
                            <a:rPr lang="es-EC" i="1">
                              <a:latin typeface="Cambria Math"/>
                            </a:rPr>
                            <m:t>𝐾</m:t>
                          </m:r>
                        </m:e>
                      </m:func>
                      <m:r>
                        <a:rPr lang="es-EC" i="1">
                          <a:latin typeface="Cambria Math"/>
                        </a:rPr>
                        <m:t>=</m:t>
                      </m:r>
                      <m:f>
                        <m:fPr>
                          <m:ctrlPr>
                            <a:rPr lang="es-US" i="1">
                              <a:latin typeface="Cambria Math"/>
                            </a:rPr>
                          </m:ctrlPr>
                        </m:fPr>
                        <m:num>
                          <m:r>
                            <a:rPr lang="es-EC" i="1">
                              <a:latin typeface="Cambria Math"/>
                            </a:rPr>
                            <m:t>𝜁</m:t>
                          </m:r>
                          <m:r>
                            <a:rPr lang="es-EC" i="1">
                              <a:latin typeface="Cambria Math"/>
                            </a:rPr>
                            <m:t>−</m:t>
                          </m:r>
                          <m:func>
                            <m:funcPr>
                              <m:ctrlPr>
                                <a:rPr lang="es-US" i="1">
                                  <a:latin typeface="Cambria Math"/>
                                </a:rPr>
                              </m:ctrlPr>
                            </m:funcPr>
                            <m:fName>
                              <m:sSub>
                                <m:sSubPr>
                                  <m:ctrlPr>
                                    <a:rPr lang="es-US" i="1">
                                      <a:latin typeface="Cambria Math"/>
                                    </a:rPr>
                                  </m:ctrlPr>
                                </m:sSubPr>
                                <m:e>
                                  <m:r>
                                    <m:rPr>
                                      <m:sty m:val="p"/>
                                    </m:rPr>
                                    <a:rPr lang="es-EC">
                                      <a:latin typeface="Cambria Math"/>
                                    </a:rPr>
                                    <m:t>log</m:t>
                                  </m:r>
                                </m:e>
                                <m:sub>
                                  <m:r>
                                    <a:rPr lang="es-EC" i="1">
                                      <a:latin typeface="Cambria Math"/>
                                    </a:rPr>
                                    <m:t>10</m:t>
                                  </m:r>
                                </m:sub>
                              </m:sSub>
                            </m:fName>
                            <m:e>
                              <m:sSub>
                                <m:sSubPr>
                                  <m:ctrlPr>
                                    <a:rPr lang="es-US" i="1">
                                      <a:latin typeface="Cambria Math"/>
                                    </a:rPr>
                                  </m:ctrlPr>
                                </m:sSubPr>
                                <m:e>
                                  <m:r>
                                    <a:rPr lang="es-EC" i="1">
                                      <a:latin typeface="Cambria Math"/>
                                    </a:rPr>
                                    <m:t>𝑁</m:t>
                                  </m:r>
                                </m:e>
                                <m:sub>
                                  <m:r>
                                    <a:rPr lang="es-EC" i="1">
                                      <a:latin typeface="Cambria Math"/>
                                    </a:rPr>
                                    <m:t>𝑣𝑖𝑑𝑎</m:t>
                                  </m:r>
                                </m:sub>
                              </m:sSub>
                            </m:e>
                          </m:func>
                        </m:num>
                        <m:den>
                          <m:r>
                            <a:rPr lang="es-EC" i="1">
                              <a:latin typeface="Cambria Math"/>
                            </a:rPr>
                            <m:t>𝜆</m:t>
                          </m:r>
                        </m:den>
                      </m:f>
                    </m:oMath>
                  </m:oMathPara>
                </a14:m>
                <a:endParaRPr lang="es-US" dirty="0"/>
              </a:p>
            </p:txBody>
          </p:sp>
        </mc:Choice>
        <mc:Fallback xmlns="">
          <p:sp>
            <p:nvSpPr>
              <p:cNvPr id="29" name="28 Rectángulo"/>
              <p:cNvSpPr>
                <a:spLocks noRot="1" noChangeAspect="1" noMove="1" noResize="1" noEditPoints="1" noAdjustHandles="1" noChangeArrowheads="1" noChangeShapeType="1" noTextEdit="1"/>
              </p:cNvSpPr>
              <p:nvPr/>
            </p:nvSpPr>
            <p:spPr>
              <a:xfrm>
                <a:off x="6403541" y="3696671"/>
                <a:ext cx="2675541" cy="634213"/>
              </a:xfrm>
              <a:prstGeom prst="rect">
                <a:avLst/>
              </a:prstGeom>
              <a:blipFill rotWithShape="1">
                <a:blip r:embed="rId9"/>
                <a:stretch>
                  <a:fillRect/>
                </a:stretch>
              </a:blipFill>
            </p:spPr>
            <p:txBody>
              <a:bodyPr/>
              <a:lstStyle/>
              <a:p>
                <a:r>
                  <a:rPr lang="es-US">
                    <a:noFill/>
                  </a:rPr>
                  <a:t> </a:t>
                </a:r>
              </a:p>
            </p:txBody>
          </p:sp>
        </mc:Fallback>
      </mc:AlternateContent>
      <p:sp>
        <p:nvSpPr>
          <p:cNvPr id="30" name="29 Flecha derecha"/>
          <p:cNvSpPr/>
          <p:nvPr/>
        </p:nvSpPr>
        <p:spPr>
          <a:xfrm>
            <a:off x="3924182" y="5309377"/>
            <a:ext cx="1440160" cy="7119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MATERIAL</a:t>
            </a:r>
            <a:endParaRPr lang="es-US" dirty="0"/>
          </a:p>
        </p:txBody>
      </p:sp>
      <p:sp>
        <p:nvSpPr>
          <p:cNvPr id="31" name="30 Rectángulo"/>
          <p:cNvSpPr/>
          <p:nvPr/>
        </p:nvSpPr>
        <p:spPr>
          <a:xfrm>
            <a:off x="5418922" y="5309377"/>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FUNDICIÓN GRIS</a:t>
            </a:r>
            <a:endParaRPr lang="es-US" dirty="0"/>
          </a:p>
        </p:txBody>
      </p:sp>
      <p:sp>
        <p:nvSpPr>
          <p:cNvPr id="32" name="31 Rectángulo redondeado"/>
          <p:cNvSpPr/>
          <p:nvPr/>
        </p:nvSpPr>
        <p:spPr>
          <a:xfrm>
            <a:off x="7369902" y="5428497"/>
            <a:ext cx="1594586" cy="38812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err="1" smtClean="0"/>
              <a:t>Suc</a:t>
            </a:r>
            <a:r>
              <a:rPr lang="en-US" dirty="0" smtClean="0"/>
              <a:t>=124 </a:t>
            </a:r>
            <a:r>
              <a:rPr lang="en-US" dirty="0" err="1" smtClean="0"/>
              <a:t>kPsi</a:t>
            </a:r>
            <a:endParaRPr lang="es-US" dirty="0"/>
          </a:p>
        </p:txBody>
      </p:sp>
      <p:sp>
        <p:nvSpPr>
          <p:cNvPr id="33" name="32 Rectángulo"/>
          <p:cNvSpPr/>
          <p:nvPr/>
        </p:nvSpPr>
        <p:spPr>
          <a:xfrm>
            <a:off x="6622768" y="3088507"/>
            <a:ext cx="223708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FACTOR DE CARGA</a:t>
            </a:r>
            <a:endParaRPr lang="es-US" dirty="0"/>
          </a:p>
        </p:txBody>
      </p:sp>
    </p:spTree>
    <p:extLst>
      <p:ext uri="{BB962C8B-B14F-4D97-AF65-F5344CB8AC3E}">
        <p14:creationId xmlns:p14="http://schemas.microsoft.com/office/powerpoint/2010/main" val="2424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15900" y="116632"/>
            <a:ext cx="470011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DISEÑO DEL EJE DE LA RUEDA</a:t>
            </a:r>
            <a:endParaRPr lang="es-EC" sz="2000" i="1" dirty="0">
              <a:solidFill>
                <a:schemeClr val="accent3">
                  <a:lumMod val="75000"/>
                </a:schemeClr>
              </a:solidFill>
              <a:latin typeface="Arial" pitchFamily="34" charset="0"/>
              <a:cs typeface="Arial" pitchFamily="34" charset="0"/>
            </a:endParaRPr>
          </a:p>
        </p:txBody>
      </p:sp>
      <p:sp>
        <p:nvSpPr>
          <p:cNvPr id="12" name="11 Flecha derecha"/>
          <p:cNvSpPr/>
          <p:nvPr/>
        </p:nvSpPr>
        <p:spPr>
          <a:xfrm>
            <a:off x="3258355" y="906686"/>
            <a:ext cx="1440160" cy="868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MATERIAL</a:t>
            </a:r>
            <a:endParaRPr lang="es-US" dirty="0"/>
          </a:p>
        </p:txBody>
      </p:sp>
      <p:sp>
        <p:nvSpPr>
          <p:cNvPr id="13" name="12 Rectángulo"/>
          <p:cNvSpPr/>
          <p:nvPr/>
        </p:nvSpPr>
        <p:spPr>
          <a:xfrm>
            <a:off x="4961126" y="1027583"/>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AISI 1018 HR</a:t>
            </a:r>
            <a:endParaRPr lang="es-US" dirty="0"/>
          </a:p>
        </p:txBody>
      </p:sp>
      <mc:AlternateContent xmlns:mc="http://schemas.openxmlformats.org/markup-compatibility/2006" xmlns:a14="http://schemas.microsoft.com/office/drawing/2010/main">
        <mc:Choice Requires="a14">
          <p:sp>
            <p:nvSpPr>
              <p:cNvPr id="15" name="14 Rectángulo"/>
              <p:cNvSpPr/>
              <p:nvPr/>
            </p:nvSpPr>
            <p:spPr>
              <a:xfrm>
                <a:off x="831134" y="2203496"/>
                <a:ext cx="1745029"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d</m:t>
                          </m:r>
                        </m:e>
                        <m:sub>
                          <m:r>
                            <m:rPr>
                              <m:sty m:val="p"/>
                            </m:rPr>
                            <a:rPr lang="es-EC">
                              <a:latin typeface="Cambria Math"/>
                            </a:rPr>
                            <m:t>e</m:t>
                          </m:r>
                        </m:sub>
                      </m:sSub>
                      <m:r>
                        <a:rPr lang="en-US">
                          <a:latin typeface="Cambria Math"/>
                        </a:rPr>
                        <m:t>=</m:t>
                      </m:r>
                      <m:rad>
                        <m:radPr>
                          <m:ctrlPr>
                            <a:rPr lang="es-US" i="1">
                              <a:latin typeface="Cambria Math"/>
                            </a:rPr>
                          </m:ctrlPr>
                        </m:radPr>
                        <m:deg>
                          <m:r>
                            <a:rPr lang="es-EC">
                              <a:latin typeface="Cambria Math"/>
                            </a:rPr>
                            <m:t>3</m:t>
                          </m:r>
                        </m:deg>
                        <m:e>
                          <m:f>
                            <m:fPr>
                              <m:ctrlPr>
                                <a:rPr lang="es-US" i="1">
                                  <a:latin typeface="Cambria Math"/>
                                </a:rPr>
                              </m:ctrlPr>
                            </m:fPr>
                            <m:num>
                              <m:r>
                                <a:rPr lang="es-EC">
                                  <a:latin typeface="Cambria Math"/>
                                </a:rPr>
                                <m:t>32</m:t>
                              </m:r>
                              <m:sSub>
                                <m:sSubPr>
                                  <m:ctrlPr>
                                    <a:rPr lang="es-US" i="1">
                                      <a:latin typeface="Cambria Math"/>
                                    </a:rPr>
                                  </m:ctrlPr>
                                </m:sSubPr>
                                <m:e>
                                  <m:r>
                                    <m:rPr>
                                      <m:sty m:val="p"/>
                                    </m:rPr>
                                    <a:rPr lang="es-EC">
                                      <a:latin typeface="Cambria Math"/>
                                    </a:rPr>
                                    <m:t>K</m:t>
                                  </m:r>
                                </m:e>
                                <m:sub>
                                  <m:r>
                                    <m:rPr>
                                      <m:sty m:val="p"/>
                                    </m:rPr>
                                    <a:rPr lang="es-EC">
                                      <a:latin typeface="Cambria Math"/>
                                    </a:rPr>
                                    <m:t>f</m:t>
                                  </m:r>
                                </m:sub>
                              </m:sSub>
                              <m:r>
                                <m:rPr>
                                  <m:sty m:val="p"/>
                                </m:rPr>
                                <a:rPr lang="es-EC">
                                  <a:latin typeface="Cambria Math"/>
                                </a:rPr>
                                <m:t>Mn</m:t>
                              </m:r>
                            </m:num>
                            <m:den>
                              <m:r>
                                <m:rPr>
                                  <m:sty m:val="p"/>
                                </m:rPr>
                                <a:rPr lang="es-EC">
                                  <a:latin typeface="Cambria Math"/>
                                </a:rPr>
                                <m:t>π</m:t>
                              </m:r>
                              <m:sSub>
                                <m:sSubPr>
                                  <m:ctrlPr>
                                    <a:rPr lang="es-US" i="1">
                                      <a:latin typeface="Cambria Math"/>
                                    </a:rPr>
                                  </m:ctrlPr>
                                </m:sSubPr>
                                <m:e>
                                  <m:r>
                                    <a:rPr lang="es-EC" i="1">
                                      <a:latin typeface="Cambria Math"/>
                                    </a:rPr>
                                    <m:t>𝑆</m:t>
                                  </m:r>
                                </m:e>
                                <m:sub>
                                  <m:r>
                                    <a:rPr lang="es-EC" i="1">
                                      <a:latin typeface="Cambria Math"/>
                                    </a:rPr>
                                    <m:t>𝑒</m:t>
                                  </m:r>
                                </m:sub>
                              </m:sSub>
                            </m:den>
                          </m:f>
                        </m:e>
                      </m:rad>
                    </m:oMath>
                  </m:oMathPara>
                </a14:m>
                <a:endParaRPr lang="es-US" dirty="0"/>
              </a:p>
            </p:txBody>
          </p:sp>
        </mc:Choice>
        <mc:Fallback xmlns="">
          <p:sp>
            <p:nvSpPr>
              <p:cNvPr id="15" name="14 Rectángulo"/>
              <p:cNvSpPr>
                <a:spLocks noRot="1" noChangeAspect="1" noMove="1" noResize="1" noEditPoints="1" noAdjustHandles="1" noChangeArrowheads="1" noChangeShapeType="1" noTextEdit="1"/>
              </p:cNvSpPr>
              <p:nvPr/>
            </p:nvSpPr>
            <p:spPr>
              <a:xfrm>
                <a:off x="831134" y="2203496"/>
                <a:ext cx="1745029" cy="910699"/>
              </a:xfrm>
              <a:prstGeom prst="rect">
                <a:avLst/>
              </a:prstGeom>
              <a:blipFill rotWithShape="1">
                <a:blip r:embed="rId4"/>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17" name="16 Rectángulo"/>
              <p:cNvSpPr/>
              <p:nvPr/>
            </p:nvSpPr>
            <p:spPr>
              <a:xfrm>
                <a:off x="4961126" y="2252058"/>
                <a:ext cx="1908178" cy="108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S</m:t>
                          </m:r>
                        </m:e>
                        <m:sub>
                          <m:r>
                            <m:rPr>
                              <m:sty m:val="p"/>
                            </m:rPr>
                            <a:rPr lang="es-EC">
                              <a:latin typeface="Cambria Math"/>
                            </a:rPr>
                            <m:t>y</m:t>
                          </m:r>
                        </m:sub>
                      </m:sSub>
                      <m:r>
                        <a:rPr lang="es-EC">
                          <a:latin typeface="Cambria Math"/>
                        </a:rPr>
                        <m:t>=220 </m:t>
                      </m:r>
                      <m:d>
                        <m:dPr>
                          <m:ctrlPr>
                            <a:rPr lang="es-US" i="1">
                              <a:latin typeface="Cambria Math"/>
                            </a:rPr>
                          </m:ctrlPr>
                        </m:dPr>
                        <m:e>
                          <m:r>
                            <m:rPr>
                              <m:sty m:val="p"/>
                            </m:rPr>
                            <a:rPr lang="es-EC">
                              <a:latin typeface="Cambria Math"/>
                            </a:rPr>
                            <m:t>MPa</m:t>
                          </m:r>
                        </m:e>
                      </m:d>
                    </m:oMath>
                  </m:oMathPara>
                </a14:m>
                <a:endParaRPr lang="es-US" dirty="0" smtClean="0"/>
              </a:p>
              <a:p>
                <a:pPr algn="ct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S</m:t>
                          </m:r>
                        </m:e>
                        <m:sub>
                          <m:r>
                            <m:rPr>
                              <m:sty m:val="p"/>
                            </m:rPr>
                            <a:rPr lang="es-EC">
                              <a:latin typeface="Cambria Math"/>
                            </a:rPr>
                            <m:t>ut</m:t>
                          </m:r>
                        </m:sub>
                      </m:sSub>
                      <m:r>
                        <a:rPr lang="es-EC">
                          <a:latin typeface="Cambria Math"/>
                        </a:rPr>
                        <m:t>=341 </m:t>
                      </m:r>
                      <m:d>
                        <m:dPr>
                          <m:ctrlPr>
                            <a:rPr lang="es-US" i="1">
                              <a:latin typeface="Cambria Math"/>
                            </a:rPr>
                          </m:ctrlPr>
                        </m:dPr>
                        <m:e>
                          <m:r>
                            <m:rPr>
                              <m:sty m:val="p"/>
                            </m:rPr>
                            <a:rPr lang="es-EC">
                              <a:latin typeface="Cambria Math"/>
                            </a:rPr>
                            <m:t>MPa</m:t>
                          </m:r>
                        </m:e>
                      </m:d>
                    </m:oMath>
                  </m:oMathPara>
                </a14:m>
                <a:endParaRPr lang="es-US" dirty="0"/>
              </a:p>
            </p:txBody>
          </p:sp>
        </mc:Choice>
        <mc:Fallback xmlns="">
          <p:sp>
            <p:nvSpPr>
              <p:cNvPr id="17" name="16 Rectángulo"/>
              <p:cNvSpPr>
                <a:spLocks noRot="1" noChangeAspect="1" noMove="1" noResize="1" noEditPoints="1" noAdjustHandles="1" noChangeArrowheads="1" noChangeShapeType="1" noTextEdit="1"/>
              </p:cNvSpPr>
              <p:nvPr/>
            </p:nvSpPr>
            <p:spPr>
              <a:xfrm>
                <a:off x="4961126" y="2252058"/>
                <a:ext cx="1908178" cy="1081972"/>
              </a:xfrm>
              <a:prstGeom prst="rect">
                <a:avLst/>
              </a:prstGeom>
              <a:blipFill rotWithShape="1">
                <a:blip r:embed="rId5"/>
                <a:stretch>
                  <a:fillRect/>
                </a:stretch>
              </a:blipFill>
            </p:spPr>
            <p:txBody>
              <a:bodyPr/>
              <a:lstStyle/>
              <a:p>
                <a:r>
                  <a:rPr lang="es-US">
                    <a:noFill/>
                  </a:rPr>
                  <a:t> </a:t>
                </a:r>
              </a:p>
            </p:txBody>
          </p:sp>
        </mc:Fallback>
      </mc:AlternateContent>
      <p:sp>
        <p:nvSpPr>
          <p:cNvPr id="18" name="17 Flecha abajo"/>
          <p:cNvSpPr/>
          <p:nvPr/>
        </p:nvSpPr>
        <p:spPr>
          <a:xfrm>
            <a:off x="5580112" y="1792963"/>
            <a:ext cx="648071" cy="4105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29698" name="Picture 2" descr="http://www.peterwhitecycles.com/images/products/Lights/schmidt-xs-1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692696"/>
            <a:ext cx="2328194" cy="11366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18 Rectángulo"/>
              <p:cNvSpPr/>
              <p:nvPr/>
            </p:nvSpPr>
            <p:spPr>
              <a:xfrm>
                <a:off x="392969" y="3451225"/>
                <a:ext cx="43663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S</m:t>
                          </m:r>
                        </m:e>
                        <m:sub>
                          <m:r>
                            <m:rPr>
                              <m:sty m:val="p"/>
                            </m:rPr>
                            <a:rPr lang="es-EC">
                              <a:latin typeface="Cambria Math"/>
                            </a:rPr>
                            <m:t>e</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a</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b</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c</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d</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e</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f</m:t>
                          </m:r>
                        </m:sub>
                      </m:sSub>
                      <m:r>
                        <a:rPr lang="es-EC">
                          <a:latin typeface="Cambria Math"/>
                        </a:rPr>
                        <m:t>×0.5</m:t>
                      </m:r>
                      <m:sSub>
                        <m:sSubPr>
                          <m:ctrlPr>
                            <a:rPr lang="es-US" i="1">
                              <a:latin typeface="Cambria Math"/>
                            </a:rPr>
                          </m:ctrlPr>
                        </m:sSubPr>
                        <m:e>
                          <m:r>
                            <a:rPr lang="es-EC" i="1">
                              <a:latin typeface="Cambria Math"/>
                            </a:rPr>
                            <m:t>𝑆</m:t>
                          </m:r>
                        </m:e>
                        <m:sub>
                          <m:r>
                            <a:rPr lang="es-EC" i="1">
                              <a:latin typeface="Cambria Math"/>
                            </a:rPr>
                            <m:t>𝑢𝑡</m:t>
                          </m:r>
                        </m:sub>
                      </m:sSub>
                    </m:oMath>
                  </m:oMathPara>
                </a14:m>
                <a:endParaRPr lang="es-US" dirty="0"/>
              </a:p>
            </p:txBody>
          </p:sp>
        </mc:Choice>
        <mc:Fallback xmlns="">
          <p:sp>
            <p:nvSpPr>
              <p:cNvPr id="19" name="18 Rectángulo"/>
              <p:cNvSpPr>
                <a:spLocks noRot="1" noChangeAspect="1" noMove="1" noResize="1" noEditPoints="1" noAdjustHandles="1" noChangeArrowheads="1" noChangeShapeType="1" noTextEdit="1"/>
              </p:cNvSpPr>
              <p:nvPr/>
            </p:nvSpPr>
            <p:spPr>
              <a:xfrm>
                <a:off x="392969" y="3451225"/>
                <a:ext cx="4366387" cy="369332"/>
              </a:xfrm>
              <a:prstGeom prst="rect">
                <a:avLst/>
              </a:prstGeom>
              <a:blipFill rotWithShape="1">
                <a:blip r:embed="rId7"/>
                <a:stretch>
                  <a:fillRect b="-1639"/>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0" name="19 Rectángulo"/>
              <p:cNvSpPr/>
              <p:nvPr/>
            </p:nvSpPr>
            <p:spPr>
              <a:xfrm>
                <a:off x="414846" y="4005064"/>
                <a:ext cx="19511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b="1" i="1" smtClean="0">
                              <a:latin typeface="Cambria Math"/>
                            </a:rPr>
                          </m:ctrlPr>
                        </m:sSubPr>
                        <m:e>
                          <m:r>
                            <a:rPr lang="es-EC" b="1" i="1">
                              <a:latin typeface="Cambria Math"/>
                            </a:rPr>
                            <m:t>𝐒</m:t>
                          </m:r>
                        </m:e>
                        <m:sub>
                          <m:r>
                            <a:rPr lang="es-EC" b="1" i="1">
                              <a:latin typeface="Cambria Math"/>
                            </a:rPr>
                            <m:t>𝐞</m:t>
                          </m:r>
                        </m:sub>
                      </m:sSub>
                      <m:r>
                        <a:rPr lang="es-EC" b="1">
                          <a:latin typeface="Cambria Math"/>
                        </a:rPr>
                        <m:t>=</m:t>
                      </m:r>
                      <m:r>
                        <a:rPr lang="es-EC" b="1" i="1">
                          <a:latin typeface="Cambria Math"/>
                        </a:rPr>
                        <m:t>𝟏</m:t>
                      </m:r>
                      <m:r>
                        <a:rPr lang="es-US" b="1" i="0" smtClean="0">
                          <a:latin typeface="Cambria Math"/>
                        </a:rPr>
                        <m:t>𝟏𝟔</m:t>
                      </m:r>
                      <m:r>
                        <a:rPr lang="es-EC" b="1">
                          <a:latin typeface="Cambria Math"/>
                        </a:rPr>
                        <m:t>  (</m:t>
                      </m:r>
                      <m:r>
                        <a:rPr lang="es-EC" b="1" i="1">
                          <a:latin typeface="Cambria Math"/>
                        </a:rPr>
                        <m:t>𝐌𝐏𝐚</m:t>
                      </m:r>
                      <m:r>
                        <a:rPr lang="es-EC" b="1">
                          <a:latin typeface="Cambria Math"/>
                        </a:rPr>
                        <m:t>)</m:t>
                      </m:r>
                    </m:oMath>
                  </m:oMathPara>
                </a14:m>
                <a:endParaRPr lang="es-US" dirty="0"/>
              </a:p>
            </p:txBody>
          </p:sp>
        </mc:Choice>
        <mc:Fallback xmlns="">
          <p:sp>
            <p:nvSpPr>
              <p:cNvPr id="20" name="19 Rectángulo"/>
              <p:cNvSpPr>
                <a:spLocks noRot="1" noChangeAspect="1" noMove="1" noResize="1" noEditPoints="1" noAdjustHandles="1" noChangeArrowheads="1" noChangeShapeType="1" noTextEdit="1"/>
              </p:cNvSpPr>
              <p:nvPr/>
            </p:nvSpPr>
            <p:spPr>
              <a:xfrm>
                <a:off x="414846" y="4005064"/>
                <a:ext cx="1951112" cy="369332"/>
              </a:xfrm>
              <a:prstGeom prst="rect">
                <a:avLst/>
              </a:prstGeom>
              <a:blipFill rotWithShape="1">
                <a:blip r:embed="rId8"/>
                <a:stretch>
                  <a:fillRect b="-13115"/>
                </a:stretch>
              </a:blipFill>
            </p:spPr>
            <p:txBody>
              <a:bodyPr/>
              <a:lstStyle/>
              <a:p>
                <a:r>
                  <a:rPr lang="es-US">
                    <a:noFill/>
                  </a:rPr>
                  <a:t> </a:t>
                </a:r>
              </a:p>
            </p:txBody>
          </p:sp>
        </mc:Fallback>
      </mc:AlternateContent>
      <p:sp>
        <p:nvSpPr>
          <p:cNvPr id="21" name="20 Rectángulo"/>
          <p:cNvSpPr/>
          <p:nvPr/>
        </p:nvSpPr>
        <p:spPr>
          <a:xfrm>
            <a:off x="7308304" y="2601463"/>
            <a:ext cx="1435499" cy="38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d=20 (mm)</a:t>
            </a:r>
            <a:endParaRPr lang="es-US" dirty="0"/>
          </a:p>
        </p:txBody>
      </p:sp>
      <p:sp>
        <p:nvSpPr>
          <p:cNvPr id="22" name="21 Rectángulo"/>
          <p:cNvSpPr/>
          <p:nvPr/>
        </p:nvSpPr>
        <p:spPr>
          <a:xfrm>
            <a:off x="3128766" y="4314799"/>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FACTOR DE SUPERFICIE</a:t>
            </a:r>
            <a:endParaRPr lang="es-US" dirty="0"/>
          </a:p>
        </p:txBody>
      </p:sp>
      <p:sp>
        <p:nvSpPr>
          <p:cNvPr id="23" name="22 Rectángulo"/>
          <p:cNvSpPr/>
          <p:nvPr/>
        </p:nvSpPr>
        <p:spPr>
          <a:xfrm>
            <a:off x="5191102" y="4314799"/>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FACTOR DE TAMAÑO</a:t>
            </a:r>
            <a:endParaRPr lang="es-US" dirty="0"/>
          </a:p>
        </p:txBody>
      </p:sp>
      <p:sp>
        <p:nvSpPr>
          <p:cNvPr id="24" name="23 Rectángulo"/>
          <p:cNvSpPr/>
          <p:nvPr/>
        </p:nvSpPr>
        <p:spPr>
          <a:xfrm>
            <a:off x="7292583" y="4314799"/>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FACTOR DE CARGA</a:t>
            </a:r>
            <a:endParaRPr lang="es-US" dirty="0"/>
          </a:p>
        </p:txBody>
      </p:sp>
      <p:sp>
        <p:nvSpPr>
          <p:cNvPr id="25" name="24 Rectángulo"/>
          <p:cNvSpPr/>
          <p:nvPr/>
        </p:nvSpPr>
        <p:spPr>
          <a:xfrm>
            <a:off x="3953889" y="5085184"/>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FACTOR DE TEMPERATURA</a:t>
            </a:r>
            <a:endParaRPr lang="es-US" dirty="0"/>
          </a:p>
        </p:txBody>
      </p:sp>
      <p:sp>
        <p:nvSpPr>
          <p:cNvPr id="26" name="25 Rectángulo"/>
          <p:cNvSpPr/>
          <p:nvPr/>
        </p:nvSpPr>
        <p:spPr>
          <a:xfrm>
            <a:off x="6228183" y="5085183"/>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FACTOR DE CONFIABILIDAD</a:t>
            </a:r>
            <a:endParaRPr lang="es-US" dirty="0"/>
          </a:p>
        </p:txBody>
      </p:sp>
      <p:sp>
        <p:nvSpPr>
          <p:cNvPr id="27" name="26 Flecha derecha"/>
          <p:cNvSpPr/>
          <p:nvPr/>
        </p:nvSpPr>
        <p:spPr>
          <a:xfrm>
            <a:off x="5580112" y="3335394"/>
            <a:ext cx="1440160" cy="868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FACLORES</a:t>
            </a:r>
            <a:endParaRPr lang="es-US" dirty="0"/>
          </a:p>
        </p:txBody>
      </p:sp>
    </p:spTree>
    <p:extLst>
      <p:ext uri="{BB962C8B-B14F-4D97-AF65-F5344CB8AC3E}">
        <p14:creationId xmlns:p14="http://schemas.microsoft.com/office/powerpoint/2010/main" val="3063716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599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16632"/>
            <a:ext cx="58522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DISEÑO A FATIGA DEL EJE DE LA RUEDA</a:t>
            </a:r>
            <a:endParaRPr lang="es-EC" sz="2000" i="1" dirty="0">
              <a:solidFill>
                <a:schemeClr val="accent3">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 name="7 Rectángulo"/>
              <p:cNvSpPr/>
              <p:nvPr/>
            </p:nvSpPr>
            <p:spPr>
              <a:xfrm>
                <a:off x="4089384" y="1484784"/>
                <a:ext cx="43663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S</m:t>
                          </m:r>
                        </m:e>
                        <m:sub>
                          <m:r>
                            <m:rPr>
                              <m:sty m:val="p"/>
                            </m:rPr>
                            <a:rPr lang="es-EC">
                              <a:latin typeface="Cambria Math"/>
                            </a:rPr>
                            <m:t>e</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a</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b</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c</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d</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e</m:t>
                          </m:r>
                        </m:sub>
                      </m:sSub>
                      <m:r>
                        <a:rPr lang="es-EC">
                          <a:latin typeface="Cambria Math"/>
                        </a:rPr>
                        <m:t>×</m:t>
                      </m:r>
                      <m:sSub>
                        <m:sSubPr>
                          <m:ctrlPr>
                            <a:rPr lang="es-US" i="1">
                              <a:latin typeface="Cambria Math"/>
                            </a:rPr>
                          </m:ctrlPr>
                        </m:sSubPr>
                        <m:e>
                          <m:r>
                            <m:rPr>
                              <m:sty m:val="p"/>
                            </m:rPr>
                            <a:rPr lang="es-EC">
                              <a:latin typeface="Cambria Math"/>
                            </a:rPr>
                            <m:t>K</m:t>
                          </m:r>
                        </m:e>
                        <m:sub>
                          <m:r>
                            <m:rPr>
                              <m:sty m:val="p"/>
                            </m:rPr>
                            <a:rPr lang="es-EC">
                              <a:latin typeface="Cambria Math"/>
                            </a:rPr>
                            <m:t>f</m:t>
                          </m:r>
                        </m:sub>
                      </m:sSub>
                      <m:r>
                        <a:rPr lang="es-EC">
                          <a:latin typeface="Cambria Math"/>
                        </a:rPr>
                        <m:t>×0.5</m:t>
                      </m:r>
                      <m:sSub>
                        <m:sSubPr>
                          <m:ctrlPr>
                            <a:rPr lang="es-US" i="1">
                              <a:latin typeface="Cambria Math"/>
                            </a:rPr>
                          </m:ctrlPr>
                        </m:sSubPr>
                        <m:e>
                          <m:r>
                            <a:rPr lang="es-EC" i="1">
                              <a:latin typeface="Cambria Math"/>
                            </a:rPr>
                            <m:t>𝑆</m:t>
                          </m:r>
                        </m:e>
                        <m:sub>
                          <m:r>
                            <a:rPr lang="es-EC" i="1">
                              <a:latin typeface="Cambria Math"/>
                            </a:rPr>
                            <m:t>𝑢𝑡</m:t>
                          </m:r>
                        </m:sub>
                      </m:sSub>
                    </m:oMath>
                  </m:oMathPara>
                </a14:m>
                <a:endParaRPr lang="es-US" dirty="0"/>
              </a:p>
            </p:txBody>
          </p:sp>
        </mc:Choice>
        <mc:Fallback xmlns="">
          <p:sp>
            <p:nvSpPr>
              <p:cNvPr id="8" name="7 Rectángulo"/>
              <p:cNvSpPr>
                <a:spLocks noRot="1" noChangeAspect="1" noMove="1" noResize="1" noEditPoints="1" noAdjustHandles="1" noChangeArrowheads="1" noChangeShapeType="1" noTextEdit="1"/>
              </p:cNvSpPr>
              <p:nvPr/>
            </p:nvSpPr>
            <p:spPr>
              <a:xfrm>
                <a:off x="4089384" y="1484784"/>
                <a:ext cx="4366387" cy="369332"/>
              </a:xfrm>
              <a:prstGeom prst="rect">
                <a:avLst/>
              </a:prstGeom>
              <a:blipFill rotWithShape="1">
                <a:blip r:embed="rId4"/>
                <a:stretch>
                  <a:fillRect b="-3333"/>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1046471" y="2125371"/>
                <a:ext cx="1563056" cy="398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a:rPr>
                          </m:ctrlPr>
                        </m:sSubPr>
                        <m:e>
                          <m:r>
                            <m:rPr>
                              <m:sty m:val="p"/>
                            </m:rPr>
                            <a:rPr lang="es-EC">
                              <a:latin typeface="Cambria Math"/>
                            </a:rPr>
                            <m:t>K</m:t>
                          </m:r>
                        </m:e>
                        <m:sub>
                          <m:r>
                            <m:rPr>
                              <m:sty m:val="p"/>
                            </m:rPr>
                            <a:rPr lang="es-EC">
                              <a:latin typeface="Cambria Math"/>
                            </a:rPr>
                            <m:t>a</m:t>
                          </m:r>
                        </m:sub>
                      </m:sSub>
                      <m:r>
                        <a:rPr lang="es-EC">
                          <a:latin typeface="Cambria Math"/>
                        </a:rPr>
                        <m:t>=</m:t>
                      </m:r>
                      <m:r>
                        <m:rPr>
                          <m:sty m:val="p"/>
                        </m:rPr>
                        <a:rPr lang="es-EC">
                          <a:latin typeface="Cambria Math"/>
                        </a:rPr>
                        <m:t>a</m:t>
                      </m:r>
                      <m:r>
                        <a:rPr lang="es-EC">
                          <a:latin typeface="Cambria Math"/>
                        </a:rPr>
                        <m:t>×</m:t>
                      </m:r>
                      <m:sSup>
                        <m:sSupPr>
                          <m:ctrlPr>
                            <a:rPr lang="es-US" i="1">
                              <a:latin typeface="Cambria Math"/>
                            </a:rPr>
                          </m:ctrlPr>
                        </m:sSupPr>
                        <m:e>
                          <m:sSub>
                            <m:sSubPr>
                              <m:ctrlPr>
                                <a:rPr lang="es-US" i="1">
                                  <a:latin typeface="Cambria Math"/>
                                </a:rPr>
                              </m:ctrlPr>
                            </m:sSubPr>
                            <m:e>
                              <m:r>
                                <a:rPr lang="es-EC" i="1">
                                  <a:latin typeface="Cambria Math"/>
                                </a:rPr>
                                <m:t>𝑆</m:t>
                              </m:r>
                            </m:e>
                            <m:sub>
                              <m:r>
                                <a:rPr lang="es-EC" i="1">
                                  <a:latin typeface="Cambria Math"/>
                                </a:rPr>
                                <m:t>𝑢𝑡</m:t>
                              </m:r>
                            </m:sub>
                          </m:sSub>
                        </m:e>
                        <m:sup>
                          <m:r>
                            <m:rPr>
                              <m:sty m:val="p"/>
                            </m:rPr>
                            <a:rPr lang="es-EC">
                              <a:latin typeface="Cambria Math"/>
                            </a:rPr>
                            <m:t>b</m:t>
                          </m:r>
                        </m:sup>
                      </m:sSup>
                    </m:oMath>
                  </m:oMathPara>
                </a14:m>
                <a:endParaRPr lang="es-US" dirty="0"/>
              </a:p>
            </p:txBody>
          </p:sp>
        </mc:Choice>
        <mc:Fallback xmlns="">
          <p:sp>
            <p:nvSpPr>
              <p:cNvPr id="11" name="10 Rectángulo"/>
              <p:cNvSpPr>
                <a:spLocks noRot="1" noChangeAspect="1" noMove="1" noResize="1" noEditPoints="1" noAdjustHandles="1" noChangeArrowheads="1" noChangeShapeType="1" noTextEdit="1"/>
              </p:cNvSpPr>
              <p:nvPr/>
            </p:nvSpPr>
            <p:spPr>
              <a:xfrm>
                <a:off x="1046471" y="2125371"/>
                <a:ext cx="1563056" cy="398955"/>
              </a:xfrm>
              <a:prstGeom prst="rect">
                <a:avLst/>
              </a:prstGeom>
              <a:blipFill rotWithShape="1">
                <a:blip r:embed="rId5"/>
                <a:stretch>
                  <a:fillRect/>
                </a:stretch>
              </a:blipFill>
            </p:spPr>
            <p:txBody>
              <a:bodyPr/>
              <a:lstStyle/>
              <a:p>
                <a:r>
                  <a:rPr lang="es-US">
                    <a:noFill/>
                  </a:rPr>
                  <a:t> </a:t>
                </a:r>
              </a:p>
            </p:txBody>
          </p:sp>
        </mc:Fallback>
      </mc:AlternateContent>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893" y="822479"/>
            <a:ext cx="2726939" cy="113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11 Rectángulo"/>
              <p:cNvSpPr/>
              <p:nvPr/>
            </p:nvSpPr>
            <p:spPr>
              <a:xfrm>
                <a:off x="902489" y="3738051"/>
                <a:ext cx="2039533" cy="7764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K</m:t>
                          </m:r>
                        </m:e>
                        <m:sub>
                          <m:r>
                            <m:rPr>
                              <m:sty m:val="p"/>
                            </m:rPr>
                            <a:rPr lang="es-EC">
                              <a:latin typeface="Cambria Math"/>
                            </a:rPr>
                            <m:t>b</m:t>
                          </m:r>
                        </m:sub>
                      </m:sSub>
                      <m:r>
                        <a:rPr lang="es-EC">
                          <a:latin typeface="Cambria Math"/>
                        </a:rPr>
                        <m:t>=</m:t>
                      </m:r>
                      <m:sSup>
                        <m:sSupPr>
                          <m:ctrlPr>
                            <a:rPr lang="es-US" i="1">
                              <a:latin typeface="Cambria Math"/>
                            </a:rPr>
                          </m:ctrlPr>
                        </m:sSupPr>
                        <m:e>
                          <m:d>
                            <m:dPr>
                              <m:ctrlPr>
                                <a:rPr lang="es-US" i="1">
                                  <a:latin typeface="Cambria Math"/>
                                </a:rPr>
                              </m:ctrlPr>
                            </m:dPr>
                            <m:e>
                              <m:f>
                                <m:fPr>
                                  <m:ctrlPr>
                                    <a:rPr lang="es-US" i="1">
                                      <a:latin typeface="Cambria Math"/>
                                    </a:rPr>
                                  </m:ctrlPr>
                                </m:fPr>
                                <m:num>
                                  <m:sSub>
                                    <m:sSubPr>
                                      <m:ctrlPr>
                                        <a:rPr lang="es-US" i="1">
                                          <a:latin typeface="Cambria Math"/>
                                        </a:rPr>
                                      </m:ctrlPr>
                                    </m:sSubPr>
                                    <m:e>
                                      <m:r>
                                        <m:rPr>
                                          <m:sty m:val="p"/>
                                        </m:rPr>
                                        <a:rPr lang="es-EC">
                                          <a:latin typeface="Cambria Math"/>
                                        </a:rPr>
                                        <m:t>d</m:t>
                                      </m:r>
                                    </m:e>
                                    <m:sub>
                                      <m:r>
                                        <m:rPr>
                                          <m:sty m:val="p"/>
                                        </m:rPr>
                                        <a:rPr lang="es-EC">
                                          <a:latin typeface="Cambria Math"/>
                                        </a:rPr>
                                        <m:t>e</m:t>
                                      </m:r>
                                    </m:sub>
                                  </m:sSub>
                                </m:num>
                                <m:den>
                                  <m:r>
                                    <a:rPr lang="es-EC">
                                      <a:latin typeface="Cambria Math"/>
                                    </a:rPr>
                                    <m:t>7.62</m:t>
                                  </m:r>
                                </m:den>
                              </m:f>
                            </m:e>
                          </m:d>
                        </m:e>
                        <m:sup>
                          <m:r>
                            <a:rPr lang="es-EC" i="1">
                              <a:latin typeface="Cambria Math"/>
                            </a:rPr>
                            <m:t>−</m:t>
                          </m:r>
                          <m:r>
                            <a:rPr lang="es-EC">
                              <a:latin typeface="Cambria Math"/>
                            </a:rPr>
                            <m:t>0.107</m:t>
                          </m:r>
                        </m:sup>
                      </m:sSup>
                    </m:oMath>
                  </m:oMathPara>
                </a14:m>
                <a:endParaRPr lang="es-US" dirty="0"/>
              </a:p>
            </p:txBody>
          </p:sp>
        </mc:Choice>
        <mc:Fallback xmlns="">
          <p:sp>
            <p:nvSpPr>
              <p:cNvPr id="12" name="11 Rectángulo"/>
              <p:cNvSpPr>
                <a:spLocks noRot="1" noChangeAspect="1" noMove="1" noResize="1" noEditPoints="1" noAdjustHandles="1" noChangeArrowheads="1" noChangeShapeType="1" noTextEdit="1"/>
              </p:cNvSpPr>
              <p:nvPr/>
            </p:nvSpPr>
            <p:spPr>
              <a:xfrm>
                <a:off x="902489" y="3738051"/>
                <a:ext cx="2039533" cy="776431"/>
              </a:xfrm>
              <a:prstGeom prst="rect">
                <a:avLst/>
              </a:prstGeom>
              <a:blipFill rotWithShape="1">
                <a:blip r:embed="rId7"/>
                <a:stretch>
                  <a:fillRect/>
                </a:stretch>
              </a:blipFill>
            </p:spPr>
            <p:txBody>
              <a:bodyPr/>
              <a:lstStyle/>
              <a:p>
                <a:r>
                  <a:rPr lang="es-US">
                    <a:noFill/>
                  </a:rPr>
                  <a:t> </a:t>
                </a:r>
              </a:p>
            </p:txBody>
          </p:sp>
        </mc:Fallback>
      </mc:AlternateContent>
      <p:pic>
        <p:nvPicPr>
          <p:cNvPr id="307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649" y="2588928"/>
            <a:ext cx="2865184"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12 Rectángulo"/>
              <p:cNvSpPr/>
              <p:nvPr/>
            </p:nvSpPr>
            <p:spPr>
              <a:xfrm>
                <a:off x="1374221" y="5723144"/>
                <a:ext cx="9075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a:rPr>
                          </m:ctrlPr>
                        </m:sSubPr>
                        <m:e>
                          <m:r>
                            <m:rPr>
                              <m:sty m:val="p"/>
                            </m:rPr>
                            <a:rPr lang="es-EC">
                              <a:latin typeface="Cambria Math"/>
                            </a:rPr>
                            <m:t>K</m:t>
                          </m:r>
                        </m:e>
                        <m:sub>
                          <m:r>
                            <m:rPr>
                              <m:sty m:val="p"/>
                            </m:rPr>
                            <a:rPr lang="es-EC">
                              <a:latin typeface="Cambria Math"/>
                            </a:rPr>
                            <m:t>c</m:t>
                          </m:r>
                        </m:sub>
                      </m:sSub>
                      <m:r>
                        <a:rPr lang="en-US" b="0" i="0" smtClean="0">
                          <a:latin typeface="Cambria Math"/>
                        </a:rPr>
                        <m:t>=1</m:t>
                      </m:r>
                    </m:oMath>
                  </m:oMathPara>
                </a14:m>
                <a:endParaRPr lang="es-US" dirty="0"/>
              </a:p>
            </p:txBody>
          </p:sp>
        </mc:Choice>
        <mc:Fallback xmlns="">
          <p:sp>
            <p:nvSpPr>
              <p:cNvPr id="13" name="12 Rectángulo"/>
              <p:cNvSpPr>
                <a:spLocks noRot="1" noChangeAspect="1" noMove="1" noResize="1" noEditPoints="1" noAdjustHandles="1" noChangeArrowheads="1" noChangeShapeType="1" noTextEdit="1"/>
              </p:cNvSpPr>
              <p:nvPr/>
            </p:nvSpPr>
            <p:spPr>
              <a:xfrm>
                <a:off x="1374221" y="5723144"/>
                <a:ext cx="907556" cy="369332"/>
              </a:xfrm>
              <a:prstGeom prst="rect">
                <a:avLst/>
              </a:prstGeom>
              <a:blipFill rotWithShape="1">
                <a:blip r:embed="rId9"/>
                <a:stretch>
                  <a:fillRect/>
                </a:stretch>
              </a:blipFill>
            </p:spPr>
            <p:txBody>
              <a:bodyPr/>
              <a:lstStyle/>
              <a:p>
                <a:r>
                  <a:rPr lang="es-US">
                    <a:noFill/>
                  </a:rPr>
                  <a:t> </a:t>
                </a:r>
              </a:p>
            </p:txBody>
          </p:sp>
        </mc:Fallback>
      </mc:AlternateContent>
      <p:sp>
        <p:nvSpPr>
          <p:cNvPr id="14" name="13 Rectángulo"/>
          <p:cNvSpPr/>
          <p:nvPr/>
        </p:nvSpPr>
        <p:spPr>
          <a:xfrm>
            <a:off x="449714" y="4869159"/>
            <a:ext cx="2965909" cy="788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CUANDO EL EJE ESTÁ SOMETIDO A UNA CARGA DE FLEXIÓN ROTATORIA</a:t>
            </a:r>
            <a:endParaRPr lang="es-US" dirty="0"/>
          </a:p>
        </p:txBody>
      </p:sp>
      <p:pic>
        <p:nvPicPr>
          <p:cNvPr id="307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9983" y="2583314"/>
            <a:ext cx="2962595" cy="185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4208" y="2663716"/>
            <a:ext cx="2520280" cy="184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Rectángulo"/>
          <p:cNvSpPr/>
          <p:nvPr/>
        </p:nvSpPr>
        <p:spPr>
          <a:xfrm>
            <a:off x="4136270" y="4506630"/>
            <a:ext cx="2945080" cy="607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NO EXISTE SENSIBILIDAD A LA MUESCA</a:t>
            </a:r>
            <a:endParaRPr lang="es-US" dirty="0"/>
          </a:p>
        </p:txBody>
      </p:sp>
      <mc:AlternateContent xmlns:mc="http://schemas.openxmlformats.org/markup-compatibility/2006" xmlns:a14="http://schemas.microsoft.com/office/drawing/2010/main">
        <mc:Choice Requires="a14">
          <p:sp>
            <p:nvSpPr>
              <p:cNvPr id="20" name="19 Rectángulo"/>
              <p:cNvSpPr/>
              <p:nvPr/>
            </p:nvSpPr>
            <p:spPr>
              <a:xfrm>
                <a:off x="7419346" y="4614550"/>
                <a:ext cx="925382"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smtClean="0">
                              <a:latin typeface="Cambria Math"/>
                            </a:rPr>
                          </m:ctrlPr>
                        </m:sSubPr>
                        <m:e>
                          <m:r>
                            <m:rPr>
                              <m:sty m:val="p"/>
                            </m:rPr>
                            <a:rPr lang="es-EC">
                              <a:latin typeface="Cambria Math"/>
                            </a:rPr>
                            <m:t>K</m:t>
                          </m:r>
                        </m:e>
                        <m:sub>
                          <m:r>
                            <a:rPr lang="es-US" b="0" i="1" smtClean="0">
                              <a:latin typeface="Cambria Math"/>
                            </a:rPr>
                            <m:t>𝑓</m:t>
                          </m:r>
                        </m:sub>
                      </m:sSub>
                      <m:r>
                        <a:rPr lang="en-US" b="0" i="0" smtClean="0">
                          <a:latin typeface="Cambria Math"/>
                        </a:rPr>
                        <m:t>=1</m:t>
                      </m:r>
                    </m:oMath>
                  </m:oMathPara>
                </a14:m>
                <a:endParaRPr lang="es-US" dirty="0"/>
              </a:p>
            </p:txBody>
          </p:sp>
        </mc:Choice>
        <mc:Fallback xmlns="">
          <p:sp>
            <p:nvSpPr>
              <p:cNvPr id="20" name="19 Rectángulo"/>
              <p:cNvSpPr>
                <a:spLocks noRot="1" noChangeAspect="1" noMove="1" noResize="1" noEditPoints="1" noAdjustHandles="1" noChangeArrowheads="1" noChangeShapeType="1" noTextEdit="1"/>
              </p:cNvSpPr>
              <p:nvPr/>
            </p:nvSpPr>
            <p:spPr>
              <a:xfrm>
                <a:off x="7419346" y="4614550"/>
                <a:ext cx="925382" cy="391582"/>
              </a:xfrm>
              <a:prstGeom prst="rect">
                <a:avLst/>
              </a:prstGeom>
              <a:blipFill rotWithShape="1">
                <a:blip r:embed="rId12"/>
                <a:stretch>
                  <a:fillRect b="-9375"/>
                </a:stretch>
              </a:blipFill>
            </p:spPr>
            <p:txBody>
              <a:bodyPr/>
              <a:lstStyle/>
              <a:p>
                <a:r>
                  <a:rPr lang="es-US">
                    <a:noFill/>
                  </a:rPr>
                  <a:t> </a:t>
                </a:r>
              </a:p>
            </p:txBody>
          </p:sp>
        </mc:Fallback>
      </mc:AlternateContent>
      <p:sp>
        <p:nvSpPr>
          <p:cNvPr id="21" name="20 Flecha derecha"/>
          <p:cNvSpPr/>
          <p:nvPr/>
        </p:nvSpPr>
        <p:spPr>
          <a:xfrm>
            <a:off x="3415624" y="620688"/>
            <a:ext cx="1440160" cy="868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MATERIAL</a:t>
            </a:r>
            <a:endParaRPr lang="es-US" dirty="0"/>
          </a:p>
        </p:txBody>
      </p:sp>
      <p:sp>
        <p:nvSpPr>
          <p:cNvPr id="22" name="21 Rectángulo"/>
          <p:cNvSpPr/>
          <p:nvPr/>
        </p:nvSpPr>
        <p:spPr>
          <a:xfrm>
            <a:off x="5018475" y="741584"/>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AISI 1018 HR</a:t>
            </a:r>
            <a:endParaRPr lang="es-US" dirty="0"/>
          </a:p>
        </p:txBody>
      </p:sp>
      <p:sp>
        <p:nvSpPr>
          <p:cNvPr id="23" name="22 Rectángulo"/>
          <p:cNvSpPr/>
          <p:nvPr/>
        </p:nvSpPr>
        <p:spPr>
          <a:xfrm>
            <a:off x="7164288" y="671608"/>
            <a:ext cx="1435499" cy="38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d=30 (mm)</a:t>
            </a:r>
            <a:endParaRPr lang="es-US" dirty="0"/>
          </a:p>
        </p:txBody>
      </p:sp>
      <p:sp>
        <p:nvSpPr>
          <p:cNvPr id="15" name="14 Rectángulo"/>
          <p:cNvSpPr/>
          <p:nvPr/>
        </p:nvSpPr>
        <p:spPr>
          <a:xfrm>
            <a:off x="7197961" y="1057623"/>
            <a:ext cx="1368152" cy="4312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HIPOT</a:t>
            </a:r>
            <a:r>
              <a:rPr lang="es-US" dirty="0" smtClean="0"/>
              <a:t>ÉTICO</a:t>
            </a:r>
            <a:endParaRPr lang="es-US" dirty="0"/>
          </a:p>
        </p:txBody>
      </p:sp>
      <p:sp>
        <p:nvSpPr>
          <p:cNvPr id="25" name="24 Rectángulo"/>
          <p:cNvSpPr/>
          <p:nvPr/>
        </p:nvSpPr>
        <p:spPr>
          <a:xfrm>
            <a:off x="3862200" y="5489764"/>
            <a:ext cx="1435499" cy="38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d=20 (mm)</a:t>
            </a:r>
            <a:endParaRPr lang="es-US" dirty="0"/>
          </a:p>
        </p:txBody>
      </p:sp>
      <p:sp>
        <p:nvSpPr>
          <p:cNvPr id="26" name="25 Rectángulo"/>
          <p:cNvSpPr/>
          <p:nvPr/>
        </p:nvSpPr>
        <p:spPr>
          <a:xfrm>
            <a:off x="5508104" y="5441697"/>
            <a:ext cx="1368152" cy="4312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CALCULADO</a:t>
            </a:r>
            <a:endParaRPr lang="es-US" dirty="0"/>
          </a:p>
        </p:txBody>
      </p:sp>
      <mc:AlternateContent xmlns:mc="http://schemas.openxmlformats.org/markup-compatibility/2006" xmlns:a14="http://schemas.microsoft.com/office/drawing/2010/main">
        <mc:Choice Requires="a14">
          <p:sp>
            <p:nvSpPr>
              <p:cNvPr id="16" name="15 Rectángulo"/>
              <p:cNvSpPr/>
              <p:nvPr/>
            </p:nvSpPr>
            <p:spPr>
              <a:xfrm>
                <a:off x="5023815" y="1969848"/>
                <a:ext cx="19511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b="1" i="1" smtClean="0">
                              <a:latin typeface="Cambria Math"/>
                            </a:rPr>
                          </m:ctrlPr>
                        </m:sSubPr>
                        <m:e>
                          <m:r>
                            <a:rPr lang="es-EC" b="1" i="1">
                              <a:latin typeface="Cambria Math"/>
                            </a:rPr>
                            <m:t>𝐒</m:t>
                          </m:r>
                        </m:e>
                        <m:sub>
                          <m:r>
                            <a:rPr lang="es-EC" b="1" i="1">
                              <a:latin typeface="Cambria Math"/>
                            </a:rPr>
                            <m:t>𝐞</m:t>
                          </m:r>
                        </m:sub>
                      </m:sSub>
                      <m:r>
                        <a:rPr lang="es-EC" b="1">
                          <a:latin typeface="Cambria Math"/>
                        </a:rPr>
                        <m:t>=</m:t>
                      </m:r>
                      <m:r>
                        <a:rPr lang="es-EC" b="1" i="1">
                          <a:latin typeface="Cambria Math"/>
                        </a:rPr>
                        <m:t>𝟏</m:t>
                      </m:r>
                      <m:r>
                        <a:rPr lang="es-US" b="1" i="0" smtClean="0">
                          <a:latin typeface="Cambria Math"/>
                        </a:rPr>
                        <m:t>𝟏𝟔</m:t>
                      </m:r>
                      <m:r>
                        <a:rPr lang="es-EC" b="1">
                          <a:latin typeface="Cambria Math"/>
                        </a:rPr>
                        <m:t>  (</m:t>
                      </m:r>
                      <m:r>
                        <a:rPr lang="es-EC" b="1" i="1">
                          <a:latin typeface="Cambria Math"/>
                        </a:rPr>
                        <m:t>𝐌𝐏𝐚</m:t>
                      </m:r>
                      <m:r>
                        <a:rPr lang="es-EC" b="1">
                          <a:latin typeface="Cambria Math"/>
                        </a:rPr>
                        <m:t>)</m:t>
                      </m:r>
                    </m:oMath>
                  </m:oMathPara>
                </a14:m>
                <a:endParaRPr lang="es-US" dirty="0"/>
              </a:p>
            </p:txBody>
          </p:sp>
        </mc:Choice>
        <mc:Fallback xmlns="">
          <p:sp>
            <p:nvSpPr>
              <p:cNvPr id="16" name="15 Rectángulo"/>
              <p:cNvSpPr>
                <a:spLocks noRot="1" noChangeAspect="1" noMove="1" noResize="1" noEditPoints="1" noAdjustHandles="1" noChangeArrowheads="1" noChangeShapeType="1" noTextEdit="1"/>
              </p:cNvSpPr>
              <p:nvPr/>
            </p:nvSpPr>
            <p:spPr>
              <a:xfrm>
                <a:off x="5023815" y="1969848"/>
                <a:ext cx="1951112" cy="369332"/>
              </a:xfrm>
              <a:prstGeom prst="rect">
                <a:avLst/>
              </a:prstGeom>
              <a:blipFill rotWithShape="1">
                <a:blip r:embed="rId13"/>
                <a:stretch>
                  <a:fillRect b="-13115"/>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4" name="23 Rectángulo"/>
              <p:cNvSpPr/>
              <p:nvPr/>
            </p:nvSpPr>
            <p:spPr>
              <a:xfrm>
                <a:off x="7197961" y="1907395"/>
                <a:ext cx="1865026" cy="43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S</m:t>
                          </m:r>
                        </m:e>
                        <m:sub>
                          <m:r>
                            <m:rPr>
                              <m:sty m:val="p"/>
                            </m:rPr>
                            <a:rPr lang="es-EC">
                              <a:latin typeface="Cambria Math"/>
                            </a:rPr>
                            <m:t>ut</m:t>
                          </m:r>
                        </m:sub>
                      </m:sSub>
                      <m:r>
                        <a:rPr lang="es-EC">
                          <a:latin typeface="Cambria Math"/>
                        </a:rPr>
                        <m:t>=341 </m:t>
                      </m:r>
                      <m:d>
                        <m:dPr>
                          <m:ctrlPr>
                            <a:rPr lang="es-US" i="1">
                              <a:latin typeface="Cambria Math"/>
                            </a:rPr>
                          </m:ctrlPr>
                        </m:dPr>
                        <m:e>
                          <m:r>
                            <m:rPr>
                              <m:sty m:val="p"/>
                            </m:rPr>
                            <a:rPr lang="es-EC">
                              <a:latin typeface="Cambria Math"/>
                            </a:rPr>
                            <m:t>MPa</m:t>
                          </m:r>
                        </m:e>
                      </m:d>
                    </m:oMath>
                  </m:oMathPara>
                </a14:m>
                <a:endParaRPr lang="es-US" dirty="0"/>
              </a:p>
            </p:txBody>
          </p:sp>
        </mc:Choice>
        <mc:Fallback xmlns="">
          <p:sp>
            <p:nvSpPr>
              <p:cNvPr id="24" name="23 Rectángulo"/>
              <p:cNvSpPr>
                <a:spLocks noRot="1" noChangeAspect="1" noMove="1" noResize="1" noEditPoints="1" noAdjustHandles="1" noChangeArrowheads="1" noChangeShapeType="1" noTextEdit="1"/>
              </p:cNvSpPr>
              <p:nvPr/>
            </p:nvSpPr>
            <p:spPr>
              <a:xfrm>
                <a:off x="7197961" y="1907395"/>
                <a:ext cx="1865026" cy="433900"/>
              </a:xfrm>
              <a:prstGeom prst="rect">
                <a:avLst/>
              </a:prstGeom>
              <a:blipFill rotWithShape="1">
                <a:blip r:embed="rId14"/>
                <a:stretch>
                  <a:fillRect/>
                </a:stretch>
              </a:blipFill>
            </p:spPr>
            <p:txBody>
              <a:bodyPr/>
              <a:lstStyle/>
              <a:p>
                <a:r>
                  <a:rPr lang="es-US">
                    <a:noFill/>
                  </a:rPr>
                  <a:t> </a:t>
                </a:r>
              </a:p>
            </p:txBody>
          </p:sp>
        </mc:Fallback>
      </mc:AlternateContent>
    </p:spTree>
    <p:extLst>
      <p:ext uri="{BB962C8B-B14F-4D97-AF65-F5344CB8AC3E}">
        <p14:creationId xmlns:p14="http://schemas.microsoft.com/office/powerpoint/2010/main" val="3547996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51520" y="116632"/>
            <a:ext cx="5925344" cy="461516"/>
          </a:xfrm>
        </p:spPr>
        <p:txBody>
          <a:bodyPr/>
          <a:lstStyle/>
          <a:p>
            <a:r>
              <a:rPr lang="es-ES" sz="2000" i="1" dirty="0" smtClean="0">
                <a:solidFill>
                  <a:schemeClr val="accent3">
                    <a:lumMod val="75000"/>
                  </a:schemeClr>
                </a:solidFill>
                <a:latin typeface="Arial" pitchFamily="34" charset="0"/>
                <a:cs typeface="Arial" pitchFamily="34" charset="0"/>
              </a:rPr>
              <a:t>OBJETIVO  GENERAL DEL PROYECTO</a:t>
            </a:r>
            <a:endParaRPr lang="es-ES" sz="2000" i="1" dirty="0">
              <a:solidFill>
                <a:schemeClr val="accent3">
                  <a:lumMod val="75000"/>
                </a:schemeClr>
              </a:solidFill>
              <a:latin typeface="Arial" pitchFamily="34" charset="0"/>
              <a:cs typeface="Arial" pitchFamily="34" charset="0"/>
            </a:endParaRPr>
          </a:p>
        </p:txBody>
      </p:sp>
      <p:sp>
        <p:nvSpPr>
          <p:cNvPr id="5" name="4 Marcador de contenido"/>
          <p:cNvSpPr>
            <a:spLocks noGrp="1"/>
          </p:cNvSpPr>
          <p:nvPr>
            <p:ph idx="1"/>
          </p:nvPr>
        </p:nvSpPr>
        <p:spPr>
          <a:xfrm>
            <a:off x="457200" y="1600201"/>
            <a:ext cx="8229600" cy="3773016"/>
          </a:xfrm>
        </p:spPr>
        <p:txBody>
          <a:bodyPr/>
          <a:lstStyle/>
          <a:p>
            <a:r>
              <a:rPr lang="es-EC" sz="4000" b="1" dirty="0" smtClean="0"/>
              <a:t>Diseñar y simular una máquina secadora de forrajes múltiples para la elaboración de harina y procesamiento de balanceado para ganado, con capacidad de 400 kg/h.</a:t>
            </a:r>
            <a:endParaRPr lang="es-EC" sz="4000" dirty="0"/>
          </a:p>
        </p:txBody>
      </p:sp>
    </p:spTree>
    <p:extLst>
      <p:ext uri="{BB962C8B-B14F-4D97-AF65-F5344CB8AC3E}">
        <p14:creationId xmlns:p14="http://schemas.microsoft.com/office/powerpoint/2010/main" val="3612204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7384"/>
            <a:ext cx="9180512"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16632"/>
            <a:ext cx="49161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DIMENSIONAMIENTO DE LA TOLVA</a:t>
            </a:r>
            <a:endParaRPr lang="es-EC" sz="2000" i="1" dirty="0">
              <a:solidFill>
                <a:schemeClr val="accent3">
                  <a:lumMod val="75000"/>
                </a:schemeClr>
              </a:solidFill>
              <a:latin typeface="Arial" pitchFamily="34" charset="0"/>
              <a:cs typeface="Arial" pitchFamily="34" charset="0"/>
            </a:endParaRPr>
          </a:p>
        </p:txBody>
      </p:sp>
      <p:sp>
        <p:nvSpPr>
          <p:cNvPr id="6" name="5 Rectángulo"/>
          <p:cNvSpPr/>
          <p:nvPr/>
        </p:nvSpPr>
        <p:spPr>
          <a:xfrm>
            <a:off x="4139952" y="747613"/>
            <a:ext cx="4896544" cy="1200329"/>
          </a:xfrm>
          <a:prstGeom prst="rect">
            <a:avLst/>
          </a:prstGeom>
        </p:spPr>
        <p:txBody>
          <a:bodyPr wrap="square">
            <a:spAutoFit/>
          </a:bodyPr>
          <a:lstStyle/>
          <a:p>
            <a:pPr marL="285750" indent="-285750" algn="just">
              <a:buFont typeface="Wingdings" pitchFamily="2" charset="2"/>
              <a:buChar char="Ø"/>
            </a:pPr>
            <a:r>
              <a:rPr lang="es-EC" dirty="0"/>
              <a:t>La tolva es la encargada de almacenar las hojas a </a:t>
            </a:r>
            <a:r>
              <a:rPr lang="es-EC" dirty="0" smtClean="0"/>
              <a:t>secar, </a:t>
            </a:r>
            <a:r>
              <a:rPr lang="es-EC" dirty="0"/>
              <a:t>luego será llevada al tornillo sin fin del transportador para luego acceder a la cámara de secado</a:t>
            </a:r>
          </a:p>
        </p:txBody>
      </p:sp>
      <p:sp>
        <p:nvSpPr>
          <p:cNvPr id="7" name="6 Flecha abajo"/>
          <p:cNvSpPr/>
          <p:nvPr/>
        </p:nvSpPr>
        <p:spPr>
          <a:xfrm>
            <a:off x="4903515" y="1978625"/>
            <a:ext cx="3050628" cy="1107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PARÁMETROS</a:t>
            </a:r>
            <a:endParaRPr lang="es-US" dirty="0"/>
          </a:p>
        </p:txBody>
      </p:sp>
      <mc:AlternateContent xmlns:mc="http://schemas.openxmlformats.org/markup-compatibility/2006" xmlns:a14="http://schemas.microsoft.com/office/drawing/2010/main">
        <mc:Choice Requires="a14">
          <p:sp>
            <p:nvSpPr>
              <p:cNvPr id="8" name="7 Rectángulo"/>
              <p:cNvSpPr/>
              <p:nvPr/>
            </p:nvSpPr>
            <p:spPr>
              <a:xfrm>
                <a:off x="4162810" y="3116792"/>
                <a:ext cx="4896544" cy="2184381"/>
              </a:xfrm>
              <a:prstGeom prst="rect">
                <a:avLst/>
              </a:prstGeom>
            </p:spPr>
            <p:txBody>
              <a:bodyPr wrap="square">
                <a:spAutoFit/>
              </a:bodyPr>
              <a:lstStyle/>
              <a:p>
                <a:pPr marL="285750" lvl="0" indent="-285750">
                  <a:buFont typeface="Wingdings" pitchFamily="2" charset="2"/>
                  <a:buChar char="Ø"/>
                </a:pPr>
                <a:r>
                  <a:rPr lang="es-EC" sz="1600" dirty="0"/>
                  <a:t>Carga de las hojas húmedas.</a:t>
                </a:r>
                <a:endParaRPr lang="es-US" sz="1600" dirty="0"/>
              </a:p>
              <a:p>
                <a:pPr marL="285750" lvl="0" indent="-285750">
                  <a:buFont typeface="Wingdings" pitchFamily="2" charset="2"/>
                  <a:buChar char="Ø"/>
                </a:pPr>
                <a:r>
                  <a:rPr lang="es-EC" sz="1600" dirty="0"/>
                  <a:t>El material de la tova es </a:t>
                </a:r>
                <a:r>
                  <a:rPr lang="es-EC" sz="1600" dirty="0" err="1"/>
                  <a:t>tool</a:t>
                </a:r>
                <a:r>
                  <a:rPr lang="es-EC" sz="1600" dirty="0"/>
                  <a:t> galvanizado.</a:t>
                </a:r>
                <a:endParaRPr lang="es-US" sz="1600" dirty="0"/>
              </a:p>
              <a:p>
                <a:pPr marL="285750" lvl="0" indent="-285750">
                  <a:buFont typeface="Wingdings" pitchFamily="2" charset="2"/>
                  <a:buChar char="Ø"/>
                </a:pPr>
                <a:r>
                  <a:rPr lang="es-EC" sz="1600" dirty="0"/>
                  <a:t>El volumen de la tolva, se lo va a calcular en base a la geometría que se tiene, se ha diseñado </a:t>
                </a:r>
                <a:r>
                  <a:rPr lang="es-EC" sz="1600" dirty="0" smtClean="0"/>
                  <a:t>para la </a:t>
                </a:r>
                <a:r>
                  <a:rPr lang="es-EC" sz="1600" dirty="0"/>
                  <a:t>carga máxima de </a:t>
                </a:r>
                <a14:m>
                  <m:oMath xmlns:m="http://schemas.openxmlformats.org/officeDocument/2006/math">
                    <m:r>
                      <a:rPr lang="es-EC" sz="1600">
                        <a:latin typeface="Cambria Math"/>
                      </a:rPr>
                      <m:t>500 </m:t>
                    </m:r>
                    <m:d>
                      <m:dPr>
                        <m:ctrlPr>
                          <a:rPr lang="es-US" sz="1600" i="1">
                            <a:latin typeface="Cambria Math"/>
                          </a:rPr>
                        </m:ctrlPr>
                      </m:dPr>
                      <m:e>
                        <m:f>
                          <m:fPr>
                            <m:ctrlPr>
                              <a:rPr lang="es-US" sz="1600" i="1">
                                <a:latin typeface="Cambria Math"/>
                              </a:rPr>
                            </m:ctrlPr>
                          </m:fPr>
                          <m:num>
                            <m:r>
                              <m:rPr>
                                <m:sty m:val="p"/>
                              </m:rPr>
                              <a:rPr lang="es-EC" sz="1600">
                                <a:latin typeface="Cambria Math"/>
                              </a:rPr>
                              <m:t>Kg</m:t>
                            </m:r>
                          </m:num>
                          <m:den>
                            <m:r>
                              <m:rPr>
                                <m:sty m:val="p"/>
                              </m:rPr>
                              <a:rPr lang="es-EC" sz="1600">
                                <a:latin typeface="Cambria Math"/>
                              </a:rPr>
                              <m:t>h</m:t>
                            </m:r>
                          </m:den>
                        </m:f>
                      </m:e>
                    </m:d>
                  </m:oMath>
                </a14:m>
                <a:r>
                  <a:rPr lang="es-EC" sz="1600" dirty="0"/>
                  <a:t>, los cuales se van a distribuir aproximadamente en 90 kg cada 10 minutos.</a:t>
                </a:r>
                <a:endParaRPr lang="es-US" sz="1600" dirty="0"/>
              </a:p>
              <a:p>
                <a:pPr algn="just"/>
                <a:endParaRPr lang="es-EC" sz="1600" dirty="0"/>
              </a:p>
            </p:txBody>
          </p:sp>
        </mc:Choice>
        <mc:Fallback xmlns="">
          <p:sp>
            <p:nvSpPr>
              <p:cNvPr id="8" name="7 Rectángulo"/>
              <p:cNvSpPr>
                <a:spLocks noRot="1" noChangeAspect="1" noMove="1" noResize="1" noEditPoints="1" noAdjustHandles="1" noChangeArrowheads="1" noChangeShapeType="1" noTextEdit="1"/>
              </p:cNvSpPr>
              <p:nvPr/>
            </p:nvSpPr>
            <p:spPr>
              <a:xfrm>
                <a:off x="4162810" y="3116792"/>
                <a:ext cx="4896544" cy="2184381"/>
              </a:xfrm>
              <a:prstGeom prst="rect">
                <a:avLst/>
              </a:prstGeom>
              <a:blipFill rotWithShape="1">
                <a:blip r:embed="rId4"/>
                <a:stretch>
                  <a:fillRect l="-498" t="-836"/>
                </a:stretch>
              </a:blipFill>
            </p:spPr>
            <p:txBody>
              <a:bodyPr/>
              <a:lstStyle/>
              <a:p>
                <a:r>
                  <a:rPr lang="es-US">
                    <a:noFill/>
                  </a:rPr>
                  <a:t> </a:t>
                </a:r>
              </a:p>
            </p:txBody>
          </p:sp>
        </mc:Fallback>
      </mc:AlternateContent>
      <p:pic>
        <p:nvPicPr>
          <p:cNvPr id="9" name="Picture 4"/>
          <p:cNvPicPr/>
          <p:nvPr/>
        </p:nvPicPr>
        <p:blipFill>
          <a:blip r:embed="rId5" cstate="print">
            <a:extLst>
              <a:ext uri="{28A0092B-C50C-407E-A947-70E740481C1C}">
                <a14:useLocalDpi xmlns:a14="http://schemas.microsoft.com/office/drawing/2010/main" val="0"/>
              </a:ext>
            </a:extLst>
          </a:blip>
          <a:srcRect l="29005" t="16924" r="22755" b="17180"/>
          <a:stretch>
            <a:fillRect/>
          </a:stretch>
        </p:blipFill>
        <p:spPr bwMode="auto">
          <a:xfrm>
            <a:off x="179512" y="2532259"/>
            <a:ext cx="3120282" cy="1832845"/>
          </a:xfrm>
          <a:prstGeom prst="rect">
            <a:avLst/>
          </a:prstGeom>
          <a:noFill/>
          <a:ln>
            <a:noFill/>
          </a:ln>
        </p:spPr>
      </p:pic>
      <mc:AlternateContent xmlns:mc="http://schemas.openxmlformats.org/markup-compatibility/2006" xmlns:a14="http://schemas.microsoft.com/office/drawing/2010/main">
        <mc:Choice Requires="a14">
          <p:sp>
            <p:nvSpPr>
              <p:cNvPr id="10" name="9 Rectángulo"/>
              <p:cNvSpPr/>
              <p:nvPr/>
            </p:nvSpPr>
            <p:spPr>
              <a:xfrm>
                <a:off x="3520667" y="5157192"/>
                <a:ext cx="5538687" cy="72923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V</m:t>
                      </m:r>
                      <m:r>
                        <a:rPr lang="es-EC">
                          <a:latin typeface="Cambria Math"/>
                        </a:rPr>
                        <m:t>=</m:t>
                      </m:r>
                      <m:d>
                        <m:dPr>
                          <m:begChr m:val="["/>
                          <m:endChr m:val="]"/>
                          <m:ctrlPr>
                            <a:rPr lang="es-US" i="1">
                              <a:latin typeface="Cambria Math"/>
                            </a:rPr>
                          </m:ctrlPr>
                        </m:dPr>
                        <m:e>
                          <m:f>
                            <m:fPr>
                              <m:ctrlPr>
                                <a:rPr lang="es-US" i="1">
                                  <a:latin typeface="Cambria Math"/>
                                </a:rPr>
                              </m:ctrlPr>
                            </m:fPr>
                            <m:num>
                              <m:sSub>
                                <m:sSubPr>
                                  <m:ctrlPr>
                                    <a:rPr lang="es-US" i="1">
                                      <a:latin typeface="Cambria Math"/>
                                    </a:rPr>
                                  </m:ctrlPr>
                                </m:sSubPr>
                                <m:e>
                                  <m:r>
                                    <m:rPr>
                                      <m:sty m:val="p"/>
                                    </m:rPr>
                                    <a:rPr lang="es-EC">
                                      <a:latin typeface="Cambria Math"/>
                                    </a:rPr>
                                    <m:t>h</m:t>
                                  </m:r>
                                </m:e>
                                <m:sub>
                                  <m:r>
                                    <m:rPr>
                                      <m:sty m:val="p"/>
                                    </m:rPr>
                                    <a:rPr lang="es-EC">
                                      <a:latin typeface="Cambria Math"/>
                                    </a:rPr>
                                    <m:t>t</m:t>
                                  </m:r>
                                </m:sub>
                              </m:sSub>
                            </m:num>
                            <m:den>
                              <m:r>
                                <a:rPr lang="es-EC">
                                  <a:latin typeface="Cambria Math"/>
                                </a:rPr>
                                <m:t>3</m:t>
                              </m:r>
                            </m:den>
                          </m:f>
                          <m:d>
                            <m:dPr>
                              <m:ctrlPr>
                                <a:rPr lang="es-US" i="1">
                                  <a:latin typeface="Cambria Math"/>
                                </a:rPr>
                              </m:ctrlPr>
                            </m:dPr>
                            <m:e>
                              <m:sSup>
                                <m:sSupPr>
                                  <m:ctrlPr>
                                    <a:rPr lang="es-US" i="1">
                                      <a:latin typeface="Cambria Math"/>
                                    </a:rPr>
                                  </m:ctrlPr>
                                </m:sSupPr>
                                <m:e>
                                  <m:sSub>
                                    <m:sSubPr>
                                      <m:ctrlPr>
                                        <a:rPr lang="es-US" i="1">
                                          <a:latin typeface="Cambria Math"/>
                                        </a:rPr>
                                      </m:ctrlPr>
                                    </m:sSubPr>
                                    <m:e>
                                      <m:r>
                                        <m:rPr>
                                          <m:sty m:val="p"/>
                                        </m:rPr>
                                        <a:rPr lang="es-EC">
                                          <a:latin typeface="Cambria Math"/>
                                        </a:rPr>
                                        <m:t>a</m:t>
                                      </m:r>
                                    </m:e>
                                    <m:sub>
                                      <m:r>
                                        <m:rPr>
                                          <m:sty m:val="p"/>
                                        </m:rPr>
                                        <a:rPr lang="es-EC">
                                          <a:latin typeface="Cambria Math"/>
                                        </a:rPr>
                                        <m:t>t</m:t>
                                      </m:r>
                                    </m:sub>
                                  </m:sSub>
                                </m:e>
                                <m:sup>
                                  <m:r>
                                    <a:rPr lang="es-EC">
                                      <a:latin typeface="Cambria Math"/>
                                    </a:rPr>
                                    <m:t>2</m:t>
                                  </m:r>
                                </m:sup>
                              </m:sSup>
                              <m:r>
                                <a:rPr lang="es-EC">
                                  <a:latin typeface="Cambria Math"/>
                                </a:rPr>
                                <m:t>+</m:t>
                              </m:r>
                              <m:sSup>
                                <m:sSupPr>
                                  <m:ctrlPr>
                                    <a:rPr lang="es-US" i="1">
                                      <a:latin typeface="Cambria Math"/>
                                    </a:rPr>
                                  </m:ctrlPr>
                                </m:sSupPr>
                                <m:e>
                                  <m:sSub>
                                    <m:sSubPr>
                                      <m:ctrlPr>
                                        <a:rPr lang="es-US" i="1">
                                          <a:latin typeface="Cambria Math"/>
                                        </a:rPr>
                                      </m:ctrlPr>
                                    </m:sSubPr>
                                    <m:e>
                                      <m:r>
                                        <m:rPr>
                                          <m:sty m:val="p"/>
                                        </m:rPr>
                                        <a:rPr lang="es-EC">
                                          <a:latin typeface="Cambria Math"/>
                                        </a:rPr>
                                        <m:t>b</m:t>
                                      </m:r>
                                    </m:e>
                                    <m:sub>
                                      <m:r>
                                        <m:rPr>
                                          <m:sty m:val="p"/>
                                        </m:rPr>
                                        <a:rPr lang="es-EC">
                                          <a:latin typeface="Cambria Math"/>
                                        </a:rPr>
                                        <m:t>t</m:t>
                                      </m:r>
                                    </m:sub>
                                  </m:sSub>
                                </m:e>
                                <m:sup>
                                  <m:r>
                                    <a:rPr lang="es-EC">
                                      <a:latin typeface="Cambria Math"/>
                                    </a:rPr>
                                    <m:t>2</m:t>
                                  </m:r>
                                </m:sup>
                              </m:sSup>
                              <m:r>
                                <a:rPr lang="es-EC">
                                  <a:latin typeface="Cambria Math"/>
                                </a:rPr>
                                <m:t>+</m:t>
                              </m:r>
                              <m:rad>
                                <m:radPr>
                                  <m:degHide m:val="on"/>
                                  <m:ctrlPr>
                                    <a:rPr lang="es-US" i="1">
                                      <a:latin typeface="Cambria Math"/>
                                    </a:rPr>
                                  </m:ctrlPr>
                                </m:radPr>
                                <m:deg/>
                                <m:e>
                                  <m:sSup>
                                    <m:sSupPr>
                                      <m:ctrlPr>
                                        <a:rPr lang="es-US" i="1">
                                          <a:latin typeface="Cambria Math"/>
                                        </a:rPr>
                                      </m:ctrlPr>
                                    </m:sSupPr>
                                    <m:e>
                                      <m:sSub>
                                        <m:sSubPr>
                                          <m:ctrlPr>
                                            <a:rPr lang="es-US" i="1">
                                              <a:latin typeface="Cambria Math"/>
                                            </a:rPr>
                                          </m:ctrlPr>
                                        </m:sSubPr>
                                        <m:e>
                                          <m:r>
                                            <m:rPr>
                                              <m:sty m:val="p"/>
                                            </m:rPr>
                                            <a:rPr lang="es-EC">
                                              <a:latin typeface="Cambria Math"/>
                                            </a:rPr>
                                            <m:t>a</m:t>
                                          </m:r>
                                        </m:e>
                                        <m:sub>
                                          <m:r>
                                            <m:rPr>
                                              <m:sty m:val="p"/>
                                            </m:rPr>
                                            <a:rPr lang="es-EC">
                                              <a:latin typeface="Cambria Math"/>
                                            </a:rPr>
                                            <m:t>t</m:t>
                                          </m:r>
                                        </m:sub>
                                      </m:sSub>
                                    </m:e>
                                    <m:sup>
                                      <m:r>
                                        <a:rPr lang="es-EC">
                                          <a:latin typeface="Cambria Math"/>
                                        </a:rPr>
                                        <m:t>2</m:t>
                                      </m:r>
                                    </m:sup>
                                  </m:sSup>
                                  <m:r>
                                    <a:rPr lang="es-EC">
                                      <a:latin typeface="Cambria Math"/>
                                    </a:rPr>
                                    <m:t>×</m:t>
                                  </m:r>
                                  <m:sSup>
                                    <m:sSupPr>
                                      <m:ctrlPr>
                                        <a:rPr lang="es-US" i="1">
                                          <a:latin typeface="Cambria Math"/>
                                        </a:rPr>
                                      </m:ctrlPr>
                                    </m:sSupPr>
                                    <m:e>
                                      <m:r>
                                        <m:rPr>
                                          <m:sty m:val="p"/>
                                        </m:rPr>
                                        <a:rPr lang="es-EC">
                                          <a:latin typeface="Cambria Math"/>
                                        </a:rPr>
                                        <m:t>bt</m:t>
                                      </m:r>
                                    </m:e>
                                    <m:sup>
                                      <m:r>
                                        <a:rPr lang="es-EC">
                                          <a:latin typeface="Cambria Math"/>
                                        </a:rPr>
                                        <m:t>2</m:t>
                                      </m:r>
                                    </m:sup>
                                  </m:sSup>
                                </m:e>
                              </m:rad>
                            </m:e>
                          </m:d>
                        </m:e>
                      </m:d>
                      <m:r>
                        <a:rPr lang="es-EC">
                          <a:latin typeface="Cambria Math"/>
                        </a:rPr>
                        <m:t>×0.25+</m:t>
                      </m:r>
                      <m:sSup>
                        <m:sSupPr>
                          <m:ctrlPr>
                            <a:rPr lang="es-US" i="1">
                              <a:latin typeface="Cambria Math"/>
                            </a:rPr>
                          </m:ctrlPr>
                        </m:sSupPr>
                        <m:e>
                          <m:sSub>
                            <m:sSubPr>
                              <m:ctrlPr>
                                <a:rPr lang="es-US" i="1">
                                  <a:latin typeface="Cambria Math"/>
                                </a:rPr>
                              </m:ctrlPr>
                            </m:sSubPr>
                            <m:e>
                              <m:r>
                                <m:rPr>
                                  <m:sty m:val="p"/>
                                </m:rPr>
                                <a:rPr lang="es-EC">
                                  <a:latin typeface="Cambria Math"/>
                                </a:rPr>
                                <m:t>b</m:t>
                              </m:r>
                            </m:e>
                            <m:sub>
                              <m:r>
                                <m:rPr>
                                  <m:sty m:val="p"/>
                                </m:rPr>
                                <a:rPr lang="es-EC">
                                  <a:latin typeface="Cambria Math"/>
                                </a:rPr>
                                <m:t>t</m:t>
                              </m:r>
                            </m:sub>
                          </m:sSub>
                        </m:e>
                        <m:sup>
                          <m:r>
                            <a:rPr lang="es-EC">
                              <a:latin typeface="Cambria Math"/>
                            </a:rPr>
                            <m:t>2</m:t>
                          </m:r>
                        </m:sup>
                      </m:sSup>
                      <m:r>
                        <a:rPr lang="es-EC">
                          <a:latin typeface="Cambria Math"/>
                        </a:rPr>
                        <m:t>×</m:t>
                      </m:r>
                      <m:sSub>
                        <m:sSubPr>
                          <m:ctrlPr>
                            <a:rPr lang="es-US" i="1">
                              <a:latin typeface="Cambria Math"/>
                            </a:rPr>
                          </m:ctrlPr>
                        </m:sSubPr>
                        <m:e>
                          <m:r>
                            <m:rPr>
                              <m:sty m:val="p"/>
                            </m:rPr>
                            <a:rPr lang="es-EC">
                              <a:latin typeface="Cambria Math"/>
                            </a:rPr>
                            <m:t>c</m:t>
                          </m:r>
                        </m:e>
                        <m:sub>
                          <m:r>
                            <m:rPr>
                              <m:sty m:val="p"/>
                            </m:rPr>
                            <a:rPr lang="es-EC">
                              <a:latin typeface="Cambria Math"/>
                            </a:rPr>
                            <m:t>t</m:t>
                          </m:r>
                        </m:sub>
                      </m:sSub>
                    </m:oMath>
                  </m:oMathPara>
                </a14:m>
                <a:endParaRPr lang="es-US" dirty="0"/>
              </a:p>
            </p:txBody>
          </p:sp>
        </mc:Choice>
        <mc:Fallback xmlns="">
          <p:sp>
            <p:nvSpPr>
              <p:cNvPr id="10" name="9 Rectángulo"/>
              <p:cNvSpPr>
                <a:spLocks noRot="1" noChangeAspect="1" noMove="1" noResize="1" noEditPoints="1" noAdjustHandles="1" noChangeArrowheads="1" noChangeShapeType="1" noTextEdit="1"/>
              </p:cNvSpPr>
              <p:nvPr/>
            </p:nvSpPr>
            <p:spPr>
              <a:xfrm>
                <a:off x="3520667" y="5157192"/>
                <a:ext cx="5538687" cy="729239"/>
              </a:xfrm>
              <a:prstGeom prst="rect">
                <a:avLst/>
              </a:prstGeom>
              <a:blipFill rotWithShape="1">
                <a:blip r:embed="rId6"/>
                <a:stretch>
                  <a:fillRect/>
                </a:stretch>
              </a:blipFill>
            </p:spPr>
            <p:txBody>
              <a:bodyPr/>
              <a:lstStyle/>
              <a:p>
                <a:r>
                  <a:rPr lang="es-US">
                    <a:noFill/>
                  </a:rPr>
                  <a:t> </a:t>
                </a:r>
              </a:p>
            </p:txBody>
          </p:sp>
        </mc:Fallback>
      </mc:AlternateContent>
      <p:pic>
        <p:nvPicPr>
          <p:cNvPr id="19458" name="Picture 2" descr="http://img.directindustry.es/images_di/photo-g/tolva-de-almacenamiento-4944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620687"/>
            <a:ext cx="3120281" cy="1911571"/>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308" y="4423767"/>
            <a:ext cx="3104485" cy="166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314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16632"/>
            <a:ext cx="4628108" cy="537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TRANSPORTADOR HELICOIDAL</a:t>
            </a:r>
            <a:endParaRPr lang="es-EC" sz="2000" i="1" dirty="0">
              <a:solidFill>
                <a:schemeClr val="accent3">
                  <a:lumMod val="75000"/>
                </a:schemeClr>
              </a:solidFill>
              <a:latin typeface="Arial" pitchFamily="34" charset="0"/>
              <a:cs typeface="Arial" pitchFamily="34" charset="0"/>
            </a:endParaRPr>
          </a:p>
        </p:txBody>
      </p:sp>
      <p:sp>
        <p:nvSpPr>
          <p:cNvPr id="6" name="5 Rectángulo"/>
          <p:cNvSpPr/>
          <p:nvPr/>
        </p:nvSpPr>
        <p:spPr>
          <a:xfrm>
            <a:off x="3851920" y="747613"/>
            <a:ext cx="5040560" cy="646331"/>
          </a:xfrm>
          <a:prstGeom prst="rect">
            <a:avLst/>
          </a:prstGeom>
        </p:spPr>
        <p:txBody>
          <a:bodyPr wrap="square">
            <a:spAutoFit/>
          </a:bodyPr>
          <a:lstStyle/>
          <a:p>
            <a:pPr marL="285750" indent="-285750" algn="just">
              <a:buFont typeface="Wingdings" pitchFamily="2" charset="2"/>
              <a:buChar char="Ø"/>
            </a:pPr>
            <a:r>
              <a:rPr lang="es-EC" dirty="0"/>
              <a:t>E</a:t>
            </a:r>
            <a:r>
              <a:rPr lang="es-EC" dirty="0" smtClean="0"/>
              <a:t>l </a:t>
            </a:r>
            <a:r>
              <a:rPr lang="es-EC" dirty="0"/>
              <a:t>ingreso </a:t>
            </a:r>
            <a:r>
              <a:rPr lang="es-EC" dirty="0" smtClean="0"/>
              <a:t>del material a la </a:t>
            </a:r>
            <a:r>
              <a:rPr lang="es-EC" dirty="0"/>
              <a:t>cámara cilíndrica sea homogéneo y  más eficiente el </a:t>
            </a:r>
            <a:r>
              <a:rPr lang="es-EC" dirty="0" smtClean="0"/>
              <a:t>secado.</a:t>
            </a:r>
            <a:endParaRPr lang="es-EC" dirty="0"/>
          </a:p>
        </p:txBody>
      </p:sp>
      <p:pic>
        <p:nvPicPr>
          <p:cNvPr id="7" name="Picture 1"/>
          <p:cNvPicPr/>
          <p:nvPr/>
        </p:nvPicPr>
        <p:blipFill>
          <a:blip r:embed="rId4" cstate="print">
            <a:extLst>
              <a:ext uri="{28A0092B-C50C-407E-A947-70E740481C1C}">
                <a14:useLocalDpi xmlns:a14="http://schemas.microsoft.com/office/drawing/2010/main" val="0"/>
              </a:ext>
            </a:extLst>
          </a:blip>
          <a:srcRect l="30128" t="21796" r="25801" b="18718"/>
          <a:stretch>
            <a:fillRect/>
          </a:stretch>
        </p:blipFill>
        <p:spPr bwMode="auto">
          <a:xfrm>
            <a:off x="227584" y="2780928"/>
            <a:ext cx="3192288" cy="1800200"/>
          </a:xfrm>
          <a:prstGeom prst="rect">
            <a:avLst/>
          </a:prstGeom>
          <a:noFill/>
          <a:ln>
            <a:noFill/>
          </a:ln>
        </p:spPr>
      </p:pic>
      <p:pic>
        <p:nvPicPr>
          <p:cNvPr id="20482" name="Picture 2" descr="http://www.baven2000.com/images/transportadores/Helicoid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84" y="654442"/>
            <a:ext cx="3192288" cy="21264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584" y="4653136"/>
            <a:ext cx="3236942" cy="149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3923928" y="1717685"/>
            <a:ext cx="2087227" cy="454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ÁREA DE RELLENO</a:t>
            </a:r>
            <a:endParaRPr lang="es-US" dirty="0"/>
          </a:p>
        </p:txBody>
      </p:sp>
      <p:sp>
        <p:nvSpPr>
          <p:cNvPr id="14" name="13 Rectángulo"/>
          <p:cNvSpPr/>
          <p:nvPr/>
        </p:nvSpPr>
        <p:spPr>
          <a:xfrm>
            <a:off x="6401024" y="1717685"/>
            <a:ext cx="2306781" cy="454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VELOCIDAD DE GIRO DEL TORNILLO</a:t>
            </a:r>
            <a:endParaRPr lang="es-US" dirty="0"/>
          </a:p>
        </p:txBody>
      </p:sp>
      <mc:AlternateContent xmlns:mc="http://schemas.openxmlformats.org/markup-compatibility/2006" xmlns:a14="http://schemas.microsoft.com/office/drawing/2010/main">
        <mc:Choice Requires="a14">
          <p:sp>
            <p:nvSpPr>
              <p:cNvPr id="15" name="14 Rectángulo"/>
              <p:cNvSpPr/>
              <p:nvPr/>
            </p:nvSpPr>
            <p:spPr>
              <a:xfrm>
                <a:off x="6076349" y="2432499"/>
                <a:ext cx="2956130" cy="6968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w</m:t>
                      </m:r>
                      <m:r>
                        <a:rPr lang="es-EC">
                          <a:latin typeface="Cambria Math"/>
                        </a:rPr>
                        <m:t>=</m:t>
                      </m:r>
                      <m:f>
                        <m:fPr>
                          <m:ctrlPr>
                            <a:rPr lang="es-US" i="1">
                              <a:latin typeface="Cambria Math"/>
                            </a:rPr>
                          </m:ctrlPr>
                        </m:fPr>
                        <m:num>
                          <m:r>
                            <a:rPr lang="es-EC">
                              <a:latin typeface="Cambria Math"/>
                            </a:rPr>
                            <m:t>60×</m:t>
                          </m:r>
                          <m:sSub>
                            <m:sSubPr>
                              <m:ctrlPr>
                                <a:rPr lang="es-US" i="1">
                                  <a:latin typeface="Cambria Math"/>
                                </a:rPr>
                              </m:ctrlPr>
                            </m:sSubPr>
                            <m:e>
                              <m:acc>
                                <m:accPr>
                                  <m:chr m:val="̇"/>
                                  <m:ctrlPr>
                                    <a:rPr lang="es-US" i="1">
                                      <a:latin typeface="Cambria Math"/>
                                    </a:rPr>
                                  </m:ctrlPr>
                                </m:accPr>
                                <m:e>
                                  <m:r>
                                    <m:rPr>
                                      <m:sty m:val="p"/>
                                    </m:rPr>
                                    <a:rPr lang="es-EC">
                                      <a:latin typeface="Cambria Math"/>
                                    </a:rPr>
                                    <m:t>m</m:t>
                                  </m:r>
                                </m:e>
                              </m:acc>
                            </m:e>
                            <m:sub>
                              <m:r>
                                <m:rPr>
                                  <m:sty m:val="p"/>
                                </m:rPr>
                                <a:rPr lang="es-EC">
                                  <a:latin typeface="Cambria Math"/>
                                </a:rPr>
                                <m:t>h</m:t>
                              </m:r>
                            </m:sub>
                          </m:sSub>
                        </m:num>
                        <m:den>
                          <m:r>
                            <a:rPr lang="es-EC">
                              <a:latin typeface="Cambria Math"/>
                            </a:rPr>
                            <m:t>3600×</m:t>
                          </m:r>
                          <m:r>
                            <m:rPr>
                              <m:sty m:val="p"/>
                            </m:rPr>
                            <a:rPr lang="es-EC">
                              <a:latin typeface="Cambria Math"/>
                            </a:rPr>
                            <m:t>s</m:t>
                          </m:r>
                          <m:r>
                            <a:rPr lang="es-EC">
                              <a:latin typeface="Cambria Math"/>
                            </a:rPr>
                            <m:t>×</m:t>
                          </m:r>
                          <m:r>
                            <a:rPr lang="es-EC" i="1">
                              <a:latin typeface="Cambria Math"/>
                            </a:rPr>
                            <m:t>𝑝</m:t>
                          </m:r>
                          <m:r>
                            <a:rPr lang="es-EC">
                              <a:latin typeface="Cambria Math"/>
                            </a:rPr>
                            <m:t>×</m:t>
                          </m:r>
                          <m:sSub>
                            <m:sSubPr>
                              <m:ctrlPr>
                                <a:rPr lang="es-US" i="1">
                                  <a:latin typeface="Cambria Math"/>
                                </a:rPr>
                              </m:ctrlPr>
                            </m:sSubPr>
                            <m:e>
                              <m:r>
                                <m:rPr>
                                  <m:sty m:val="p"/>
                                </m:rPr>
                                <a:rPr lang="es-EC">
                                  <a:latin typeface="Cambria Math"/>
                                </a:rPr>
                                <m:t>ρ</m:t>
                              </m:r>
                            </m:e>
                            <m:sub>
                              <m:r>
                                <m:rPr>
                                  <m:sty m:val="p"/>
                                </m:rPr>
                                <a:rPr lang="es-EC">
                                  <a:latin typeface="Cambria Math"/>
                                </a:rPr>
                                <m:t>h</m:t>
                              </m:r>
                            </m:sub>
                          </m:sSub>
                          <m:r>
                            <a:rPr lang="es-EC">
                              <a:latin typeface="Cambria Math"/>
                            </a:rPr>
                            <m:t>×</m:t>
                          </m:r>
                          <m:sSub>
                            <m:sSubPr>
                              <m:ctrlPr>
                                <a:rPr lang="es-US" i="1">
                                  <a:latin typeface="Cambria Math"/>
                                </a:rPr>
                              </m:ctrlPr>
                            </m:sSubPr>
                            <m:e>
                              <m:r>
                                <a:rPr lang="es-ES" i="1">
                                  <a:latin typeface="Cambria Math"/>
                                </a:rPr>
                                <m:t>𝑘</m:t>
                              </m:r>
                            </m:e>
                            <m:sub>
                              <m:r>
                                <a:rPr lang="es-EC" i="1">
                                  <a:latin typeface="Cambria Math"/>
                                </a:rPr>
                                <m:t>𝑖</m:t>
                              </m:r>
                            </m:sub>
                          </m:sSub>
                        </m:den>
                      </m:f>
                    </m:oMath>
                  </m:oMathPara>
                </a14:m>
                <a:endParaRPr lang="es-US" dirty="0"/>
              </a:p>
            </p:txBody>
          </p:sp>
        </mc:Choice>
        <mc:Fallback xmlns="">
          <p:sp>
            <p:nvSpPr>
              <p:cNvPr id="15" name="14 Rectángulo"/>
              <p:cNvSpPr>
                <a:spLocks noRot="1" noChangeAspect="1" noMove="1" noResize="1" noEditPoints="1" noAdjustHandles="1" noChangeArrowheads="1" noChangeShapeType="1" noTextEdit="1"/>
              </p:cNvSpPr>
              <p:nvPr/>
            </p:nvSpPr>
            <p:spPr>
              <a:xfrm>
                <a:off x="6076349" y="2432499"/>
                <a:ext cx="2956130" cy="696857"/>
              </a:xfrm>
              <a:prstGeom prst="rect">
                <a:avLst/>
              </a:prstGeom>
              <a:blipFill rotWithShape="1">
                <a:blip r:embed="rId7"/>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4248466" y="2428905"/>
                <a:ext cx="1438150" cy="6782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s</m:t>
                      </m:r>
                      <m:r>
                        <a:rPr lang="es-EC">
                          <a:latin typeface="Cambria Math"/>
                        </a:rPr>
                        <m:t>=</m:t>
                      </m:r>
                      <m:r>
                        <m:rPr>
                          <m:sty m:val="p"/>
                        </m:rPr>
                        <a:rPr lang="es-EC">
                          <a:latin typeface="Cambria Math"/>
                        </a:rPr>
                        <m:t>λ</m:t>
                      </m:r>
                      <m:f>
                        <m:fPr>
                          <m:ctrlPr>
                            <a:rPr lang="es-US" i="1">
                              <a:latin typeface="Cambria Math"/>
                            </a:rPr>
                          </m:ctrlPr>
                        </m:fPr>
                        <m:num>
                          <m:sSup>
                            <m:sSupPr>
                              <m:ctrlPr>
                                <a:rPr lang="es-US" i="1">
                                  <a:latin typeface="Cambria Math"/>
                                </a:rPr>
                              </m:ctrlPr>
                            </m:sSupPr>
                            <m:e>
                              <m:r>
                                <m:rPr>
                                  <m:sty m:val="p"/>
                                </m:rPr>
                                <a:rPr lang="es-EC">
                                  <a:latin typeface="Cambria Math"/>
                                </a:rPr>
                                <m:t>d</m:t>
                              </m:r>
                            </m:e>
                            <m:sup>
                              <m:r>
                                <a:rPr lang="es-EC">
                                  <a:latin typeface="Cambria Math"/>
                                </a:rPr>
                                <m:t>2</m:t>
                              </m:r>
                            </m:sup>
                          </m:sSup>
                          <m:r>
                            <a:rPr lang="es-EC">
                              <a:latin typeface="Cambria Math"/>
                            </a:rPr>
                            <m:t>×</m:t>
                          </m:r>
                          <m:r>
                            <m:rPr>
                              <m:sty m:val="p"/>
                            </m:rPr>
                            <a:rPr lang="es-EC">
                              <a:latin typeface="Cambria Math"/>
                            </a:rPr>
                            <m:t>π</m:t>
                          </m:r>
                        </m:num>
                        <m:den>
                          <m:r>
                            <a:rPr lang="es-EC">
                              <a:latin typeface="Cambria Math"/>
                            </a:rPr>
                            <m:t>4</m:t>
                          </m:r>
                        </m:den>
                      </m:f>
                    </m:oMath>
                  </m:oMathPara>
                </a14:m>
                <a:endParaRPr lang="es-US" dirty="0"/>
              </a:p>
            </p:txBody>
          </p:sp>
        </mc:Choice>
        <mc:Fallback xmlns="">
          <p:sp>
            <p:nvSpPr>
              <p:cNvPr id="16" name="15 Rectángulo"/>
              <p:cNvSpPr>
                <a:spLocks noRot="1" noChangeAspect="1" noMove="1" noResize="1" noEditPoints="1" noAdjustHandles="1" noChangeArrowheads="1" noChangeShapeType="1" noTextEdit="1"/>
              </p:cNvSpPr>
              <p:nvPr/>
            </p:nvSpPr>
            <p:spPr>
              <a:xfrm>
                <a:off x="4248466" y="2428905"/>
                <a:ext cx="1438150" cy="678263"/>
              </a:xfrm>
              <a:prstGeom prst="rect">
                <a:avLst/>
              </a:prstGeom>
              <a:blipFill rotWithShape="1">
                <a:blip r:embed="rId8"/>
                <a:stretch>
                  <a:fillRect/>
                </a:stretch>
              </a:blipFill>
            </p:spPr>
            <p:txBody>
              <a:bodyPr/>
              <a:lstStyle/>
              <a:p>
                <a:r>
                  <a:rPr lang="es-US">
                    <a:noFill/>
                  </a:rPr>
                  <a:t> </a:t>
                </a:r>
              </a:p>
            </p:txBody>
          </p:sp>
        </mc:Fallback>
      </mc:AlternateContent>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888" y="3745954"/>
            <a:ext cx="29432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Rectángulo"/>
          <p:cNvSpPr/>
          <p:nvPr/>
        </p:nvSpPr>
        <p:spPr>
          <a:xfrm>
            <a:off x="6948264" y="3373717"/>
            <a:ext cx="1536278" cy="454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POTENCIA</a:t>
            </a:r>
            <a:endParaRPr lang="es-US" dirty="0"/>
          </a:p>
        </p:txBody>
      </p:sp>
      <mc:AlternateContent xmlns:mc="http://schemas.openxmlformats.org/markup-compatibility/2006" xmlns:a14="http://schemas.microsoft.com/office/drawing/2010/main">
        <mc:Choice Requires="a14">
          <p:sp>
            <p:nvSpPr>
              <p:cNvPr id="20" name="19 Rectángulo"/>
              <p:cNvSpPr/>
              <p:nvPr/>
            </p:nvSpPr>
            <p:spPr>
              <a:xfrm>
                <a:off x="6551967" y="4077072"/>
                <a:ext cx="23405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m:t>
                      </m:r>
                      <m:r>
                        <a:rPr lang="es-EC">
                          <a:latin typeface="Cambria Math"/>
                        </a:rPr>
                        <m:t>=</m:t>
                      </m:r>
                      <m:sSub>
                        <m:sSubPr>
                          <m:ctrlPr>
                            <a:rPr lang="es-US" i="1">
                              <a:latin typeface="Cambria Math"/>
                            </a:rPr>
                          </m:ctrlPr>
                        </m:sSubPr>
                        <m:e>
                          <m:r>
                            <a:rPr lang="es-EC" i="1">
                              <a:latin typeface="Cambria Math"/>
                            </a:rPr>
                            <m:t>𝑃</m:t>
                          </m:r>
                        </m:e>
                        <m:sub>
                          <m:r>
                            <a:rPr lang="es-EC" i="1">
                              <a:latin typeface="Cambria Math"/>
                            </a:rPr>
                            <m:t>𝐻𝑇</m:t>
                          </m:r>
                        </m:sub>
                      </m:sSub>
                      <m:r>
                        <a:rPr lang="es-EC" i="1">
                          <a:latin typeface="Cambria Math"/>
                        </a:rPr>
                        <m:t>+</m:t>
                      </m:r>
                      <m:sSub>
                        <m:sSubPr>
                          <m:ctrlPr>
                            <a:rPr lang="es-US" i="1">
                              <a:latin typeface="Cambria Math"/>
                            </a:rPr>
                          </m:ctrlPr>
                        </m:sSubPr>
                        <m:e>
                          <m:r>
                            <a:rPr lang="es-EC" i="1">
                              <a:latin typeface="Cambria Math"/>
                            </a:rPr>
                            <m:t>𝑃</m:t>
                          </m:r>
                        </m:e>
                        <m:sub>
                          <m:r>
                            <a:rPr lang="es-EC" i="1">
                              <a:latin typeface="Cambria Math"/>
                            </a:rPr>
                            <m:t>𝑁𝑇</m:t>
                          </m:r>
                        </m:sub>
                      </m:sSub>
                      <m:r>
                        <a:rPr lang="es-EC" i="1">
                          <a:latin typeface="Cambria Math"/>
                        </a:rPr>
                        <m:t>+</m:t>
                      </m:r>
                      <m:sSub>
                        <m:sSubPr>
                          <m:ctrlPr>
                            <a:rPr lang="es-US" i="1">
                              <a:latin typeface="Cambria Math"/>
                            </a:rPr>
                          </m:ctrlPr>
                        </m:sSubPr>
                        <m:e>
                          <m:r>
                            <a:rPr lang="es-EC" i="1">
                              <a:latin typeface="Cambria Math"/>
                            </a:rPr>
                            <m:t>𝑃</m:t>
                          </m:r>
                        </m:e>
                        <m:sub>
                          <m:r>
                            <a:rPr lang="es-EC" i="1">
                              <a:latin typeface="Cambria Math"/>
                            </a:rPr>
                            <m:t>𝑆𝑇</m:t>
                          </m:r>
                        </m:sub>
                      </m:sSub>
                    </m:oMath>
                  </m:oMathPara>
                </a14:m>
                <a:endParaRPr lang="es-US" dirty="0"/>
              </a:p>
            </p:txBody>
          </p:sp>
        </mc:Choice>
        <mc:Fallback xmlns="">
          <p:sp>
            <p:nvSpPr>
              <p:cNvPr id="20" name="19 Rectángulo"/>
              <p:cNvSpPr>
                <a:spLocks noRot="1" noChangeAspect="1" noMove="1" noResize="1" noEditPoints="1" noAdjustHandles="1" noChangeArrowheads="1" noChangeShapeType="1" noTextEdit="1"/>
              </p:cNvSpPr>
              <p:nvPr/>
            </p:nvSpPr>
            <p:spPr>
              <a:xfrm>
                <a:off x="6551967" y="4077072"/>
                <a:ext cx="2340513" cy="369332"/>
              </a:xfrm>
              <a:prstGeom prst="rect">
                <a:avLst/>
              </a:prstGeom>
              <a:blipFill rotWithShape="1">
                <a:blip r:embed="rId10"/>
                <a:stretch>
                  <a:fillRect b="-1667"/>
                </a:stretch>
              </a:blipFill>
            </p:spPr>
            <p:txBody>
              <a:bodyPr/>
              <a:lstStyle/>
              <a:p>
                <a:r>
                  <a:rPr lang="es-US">
                    <a:noFill/>
                  </a:rPr>
                  <a:t> </a:t>
                </a:r>
              </a:p>
            </p:txBody>
          </p:sp>
        </mc:Fallback>
      </mc:AlternateContent>
    </p:spTree>
    <p:extLst>
      <p:ext uri="{BB962C8B-B14F-4D97-AF65-F5344CB8AC3E}">
        <p14:creationId xmlns:p14="http://schemas.microsoft.com/office/powerpoint/2010/main" val="927872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16632"/>
            <a:ext cx="390802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DISEÑO DE LOS PERNOS</a:t>
            </a:r>
            <a:endParaRPr lang="es-EC" sz="2000" i="1" dirty="0">
              <a:solidFill>
                <a:schemeClr val="accent3">
                  <a:lumMod val="75000"/>
                </a:schemeClr>
              </a:solidFill>
              <a:latin typeface="Arial" pitchFamily="34" charset="0"/>
              <a:cs typeface="Arial" pitchFamily="34" charset="0"/>
            </a:endParaRPr>
          </a:p>
        </p:txBody>
      </p:sp>
      <p:sp>
        <p:nvSpPr>
          <p:cNvPr id="13" name="12 Flecha derecha"/>
          <p:cNvSpPr/>
          <p:nvPr/>
        </p:nvSpPr>
        <p:spPr>
          <a:xfrm>
            <a:off x="3523355" y="739706"/>
            <a:ext cx="1440160" cy="868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MATERIAL</a:t>
            </a:r>
            <a:endParaRPr lang="es-US" dirty="0"/>
          </a:p>
        </p:txBody>
      </p:sp>
      <p:sp>
        <p:nvSpPr>
          <p:cNvPr id="14" name="13 Rectángulo"/>
          <p:cNvSpPr/>
          <p:nvPr/>
        </p:nvSpPr>
        <p:spPr>
          <a:xfrm>
            <a:off x="5652117" y="655536"/>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ASTM-A307 </a:t>
            </a:r>
            <a:endParaRPr lang="es-US" dirty="0"/>
          </a:p>
        </p:txBody>
      </p:sp>
      <p:sp>
        <p:nvSpPr>
          <p:cNvPr id="15" name="14 Flecha abajo"/>
          <p:cNvSpPr/>
          <p:nvPr/>
        </p:nvSpPr>
        <p:spPr>
          <a:xfrm>
            <a:off x="6177749" y="1366494"/>
            <a:ext cx="648071" cy="4105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mc:AlternateContent xmlns:mc="http://schemas.openxmlformats.org/markup-compatibility/2006" xmlns:a14="http://schemas.microsoft.com/office/drawing/2010/main">
        <mc:Choice Requires="a14">
          <p:sp>
            <p:nvSpPr>
              <p:cNvPr id="16" name="15 Rectángulo"/>
              <p:cNvSpPr/>
              <p:nvPr/>
            </p:nvSpPr>
            <p:spPr>
              <a:xfrm>
                <a:off x="4910504" y="1815463"/>
                <a:ext cx="3456384" cy="1160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S</m:t>
                          </m:r>
                        </m:e>
                        <m:sub>
                          <m:r>
                            <m:rPr>
                              <m:sty m:val="p"/>
                            </m:rPr>
                            <a:rPr lang="es-EC">
                              <a:latin typeface="Cambria Math"/>
                            </a:rPr>
                            <m:t>ut</m:t>
                          </m:r>
                        </m:sub>
                      </m:sSub>
                      <m:r>
                        <a:rPr lang="es-EC">
                          <a:latin typeface="Cambria Math"/>
                        </a:rPr>
                        <m:t>=60 </m:t>
                      </m:r>
                      <m:d>
                        <m:dPr>
                          <m:ctrlPr>
                            <a:rPr lang="es-US" i="1">
                              <a:latin typeface="Cambria Math"/>
                            </a:rPr>
                          </m:ctrlPr>
                        </m:dPr>
                        <m:e>
                          <m:r>
                            <m:rPr>
                              <m:sty m:val="p"/>
                            </m:rPr>
                            <a:rPr lang="es-EC">
                              <a:latin typeface="Cambria Math"/>
                            </a:rPr>
                            <m:t>kpsi</m:t>
                          </m:r>
                        </m:e>
                      </m:d>
                      <m:r>
                        <a:rPr lang="es-EC">
                          <a:latin typeface="Cambria Math"/>
                        </a:rPr>
                        <m:t>=413 </m:t>
                      </m:r>
                      <m:d>
                        <m:dPr>
                          <m:ctrlPr>
                            <a:rPr lang="es-US" i="1">
                              <a:latin typeface="Cambria Math"/>
                            </a:rPr>
                          </m:ctrlPr>
                        </m:dPr>
                        <m:e>
                          <m:r>
                            <m:rPr>
                              <m:sty m:val="p"/>
                            </m:rPr>
                            <a:rPr lang="es-EC">
                              <a:latin typeface="Cambria Math"/>
                            </a:rPr>
                            <m:t>Mpa</m:t>
                          </m:r>
                        </m:e>
                      </m:d>
                    </m:oMath>
                  </m:oMathPara>
                </a14:m>
                <a:endParaRPr lang="es-US" dirty="0"/>
              </a:p>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S</m:t>
                          </m:r>
                        </m:e>
                        <m:sub>
                          <m:r>
                            <m:rPr>
                              <m:sty m:val="p"/>
                            </m:rPr>
                            <a:rPr lang="es-EC">
                              <a:latin typeface="Cambria Math"/>
                            </a:rPr>
                            <m:t>y</m:t>
                          </m:r>
                        </m:sub>
                      </m:sSub>
                      <m:r>
                        <a:rPr lang="es-EC">
                          <a:latin typeface="Cambria Math"/>
                        </a:rPr>
                        <m:t>=36 </m:t>
                      </m:r>
                      <m:d>
                        <m:dPr>
                          <m:ctrlPr>
                            <a:rPr lang="es-US" i="1">
                              <a:latin typeface="Cambria Math"/>
                            </a:rPr>
                          </m:ctrlPr>
                        </m:dPr>
                        <m:e>
                          <m:r>
                            <m:rPr>
                              <m:sty m:val="p"/>
                            </m:rPr>
                            <a:rPr lang="es-EC">
                              <a:latin typeface="Cambria Math"/>
                            </a:rPr>
                            <m:t>kpsi</m:t>
                          </m:r>
                        </m:e>
                      </m:d>
                      <m:r>
                        <a:rPr lang="es-EC">
                          <a:latin typeface="Cambria Math"/>
                        </a:rPr>
                        <m:t>=248 </m:t>
                      </m:r>
                      <m:d>
                        <m:dPr>
                          <m:ctrlPr>
                            <a:rPr lang="es-US" i="1">
                              <a:latin typeface="Cambria Math"/>
                            </a:rPr>
                          </m:ctrlPr>
                        </m:dPr>
                        <m:e>
                          <m:r>
                            <m:rPr>
                              <m:sty m:val="p"/>
                            </m:rPr>
                            <a:rPr lang="es-EC">
                              <a:latin typeface="Cambria Math"/>
                            </a:rPr>
                            <m:t>Mpa</m:t>
                          </m:r>
                        </m:e>
                      </m:d>
                    </m:oMath>
                  </m:oMathPara>
                </a14:m>
                <a:endParaRPr lang="es-US" dirty="0"/>
              </a:p>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S</m:t>
                          </m:r>
                        </m:e>
                        <m:sub>
                          <m:r>
                            <m:rPr>
                              <m:sty m:val="p"/>
                            </m:rPr>
                            <a:rPr lang="es-EC">
                              <a:latin typeface="Cambria Math"/>
                            </a:rPr>
                            <m:t>p</m:t>
                          </m:r>
                        </m:sub>
                      </m:sSub>
                      <m:r>
                        <a:rPr lang="es-EC">
                          <a:latin typeface="Cambria Math"/>
                        </a:rPr>
                        <m:t>=227.4 </m:t>
                      </m:r>
                      <m:d>
                        <m:dPr>
                          <m:ctrlPr>
                            <a:rPr lang="es-US" i="1">
                              <a:latin typeface="Cambria Math"/>
                            </a:rPr>
                          </m:ctrlPr>
                        </m:dPr>
                        <m:e>
                          <m:r>
                            <m:rPr>
                              <m:sty m:val="p"/>
                            </m:rPr>
                            <a:rPr lang="es-EC">
                              <a:latin typeface="Cambria Math"/>
                            </a:rPr>
                            <m:t>Mpa</m:t>
                          </m:r>
                        </m:e>
                      </m:d>
                    </m:oMath>
                  </m:oMathPara>
                </a14:m>
                <a:endParaRPr lang="es-US" dirty="0"/>
              </a:p>
              <a:p>
                <a:pPr algn="ctr"/>
                <a:endParaRPr lang="es-US" dirty="0"/>
              </a:p>
            </p:txBody>
          </p:sp>
        </mc:Choice>
        <mc:Fallback xmlns="">
          <p:sp>
            <p:nvSpPr>
              <p:cNvPr id="16" name="15 Rectángulo"/>
              <p:cNvSpPr>
                <a:spLocks noRot="1" noChangeAspect="1" noMove="1" noResize="1" noEditPoints="1" noAdjustHandles="1" noChangeArrowheads="1" noChangeShapeType="1" noTextEdit="1"/>
              </p:cNvSpPr>
              <p:nvPr/>
            </p:nvSpPr>
            <p:spPr>
              <a:xfrm>
                <a:off x="4910504" y="1815463"/>
                <a:ext cx="3456384" cy="1160154"/>
              </a:xfrm>
              <a:prstGeom prst="rect">
                <a:avLst/>
              </a:prstGeom>
              <a:blipFill rotWithShape="1">
                <a:blip r:embed="rId4"/>
                <a:stretch>
                  <a:fillRect/>
                </a:stretch>
              </a:blipFill>
            </p:spPr>
            <p:txBody>
              <a:bodyPr/>
              <a:lstStyle/>
              <a:p>
                <a:r>
                  <a:rPr lang="es-US">
                    <a:noFill/>
                  </a:rPr>
                  <a:t> </a:t>
                </a:r>
              </a:p>
            </p:txBody>
          </p:sp>
        </mc:Fallback>
      </mc:AlternateContent>
      <p:pic>
        <p:nvPicPr>
          <p:cNvPr id="23554" name="Picture 2" descr="http://img.alibaba.com/photo/362607286/ASTM_A307_Finish_Hex_Bol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1" y="655536"/>
            <a:ext cx="2880320" cy="2143995"/>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2286108" y="2996952"/>
            <a:ext cx="1960244"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PERNOS PARA EL TRANSPORTADOR </a:t>
            </a:r>
            <a:endParaRPr lang="es-US" dirty="0"/>
          </a:p>
        </p:txBody>
      </p:sp>
      <p:sp>
        <p:nvSpPr>
          <p:cNvPr id="18" name="17 Rectángulo"/>
          <p:cNvSpPr/>
          <p:nvPr/>
        </p:nvSpPr>
        <p:spPr>
          <a:xfrm>
            <a:off x="420577" y="2996952"/>
            <a:ext cx="1699337"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PERNOS PARA LA TOLVA</a:t>
            </a:r>
            <a:endParaRPr lang="es-US" dirty="0"/>
          </a:p>
        </p:txBody>
      </p:sp>
      <mc:AlternateContent xmlns:mc="http://schemas.openxmlformats.org/markup-compatibility/2006" xmlns:a14="http://schemas.microsoft.com/office/drawing/2010/main">
        <mc:Choice Requires="a14">
          <p:sp>
            <p:nvSpPr>
              <p:cNvPr id="7" name="6 Rectángulo"/>
              <p:cNvSpPr/>
              <p:nvPr/>
            </p:nvSpPr>
            <p:spPr>
              <a:xfrm>
                <a:off x="895155" y="3754193"/>
                <a:ext cx="24495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𝐹</m:t>
                      </m:r>
                      <m:r>
                        <a:rPr lang="es-EC">
                          <a:latin typeface="Cambria Math"/>
                        </a:rPr>
                        <m:t>=</m:t>
                      </m:r>
                      <m:sSub>
                        <m:sSubPr>
                          <m:ctrlPr>
                            <a:rPr lang="es-US" i="1">
                              <a:latin typeface="Cambria Math"/>
                            </a:rPr>
                          </m:ctrlPr>
                        </m:sSubPr>
                        <m:e>
                          <m:r>
                            <m:rPr>
                              <m:sty m:val="p"/>
                            </m:rPr>
                            <a:rPr lang="es-EC">
                              <a:latin typeface="Cambria Math"/>
                            </a:rPr>
                            <m:t>W</m:t>
                          </m:r>
                        </m:e>
                        <m:sub>
                          <m:r>
                            <m:rPr>
                              <m:sty m:val="p"/>
                            </m:rPr>
                            <a:rPr lang="es-EC">
                              <a:latin typeface="Cambria Math"/>
                            </a:rPr>
                            <m:t>to</m:t>
                          </m:r>
                        </m:sub>
                      </m:sSub>
                      <m:r>
                        <a:rPr lang="es-EC">
                          <a:latin typeface="Cambria Math"/>
                        </a:rPr>
                        <m:t>+</m:t>
                      </m:r>
                      <m:sSub>
                        <m:sSubPr>
                          <m:ctrlPr>
                            <a:rPr lang="es-US" i="1">
                              <a:latin typeface="Cambria Math"/>
                            </a:rPr>
                          </m:ctrlPr>
                        </m:sSubPr>
                        <m:e>
                          <m:r>
                            <m:rPr>
                              <m:sty m:val="p"/>
                            </m:rPr>
                            <a:rPr lang="es-EC">
                              <a:latin typeface="Cambria Math"/>
                            </a:rPr>
                            <m:t>W</m:t>
                          </m:r>
                        </m:e>
                        <m:sub>
                          <m:r>
                            <m:rPr>
                              <m:sty m:val="p"/>
                            </m:rPr>
                            <a:rPr lang="es-EC">
                              <a:latin typeface="Cambria Math"/>
                            </a:rPr>
                            <m:t>tra</m:t>
                          </m:r>
                        </m:sub>
                      </m:sSub>
                      <m:r>
                        <a:rPr lang="es-EC">
                          <a:latin typeface="Cambria Math"/>
                        </a:rPr>
                        <m:t>+</m:t>
                      </m:r>
                      <m:sSub>
                        <m:sSubPr>
                          <m:ctrlPr>
                            <a:rPr lang="es-US" i="1">
                              <a:latin typeface="Cambria Math"/>
                            </a:rPr>
                          </m:ctrlPr>
                        </m:sSubPr>
                        <m:e>
                          <m:r>
                            <m:rPr>
                              <m:sty m:val="p"/>
                            </m:rPr>
                            <a:rPr lang="es-EC">
                              <a:latin typeface="Cambria Math"/>
                            </a:rPr>
                            <m:t>W</m:t>
                          </m:r>
                        </m:e>
                        <m:sub>
                          <m:r>
                            <m:rPr>
                              <m:sty m:val="p"/>
                            </m:rPr>
                            <a:rPr lang="es-EC">
                              <a:latin typeface="Cambria Math"/>
                            </a:rPr>
                            <m:t>ho</m:t>
                          </m:r>
                        </m:sub>
                      </m:sSub>
                    </m:oMath>
                  </m:oMathPara>
                </a14:m>
                <a:endParaRPr lang="es-US" dirty="0"/>
              </a:p>
            </p:txBody>
          </p:sp>
        </mc:Choice>
        <mc:Fallback xmlns="">
          <p:sp>
            <p:nvSpPr>
              <p:cNvPr id="7" name="6 Rectángulo"/>
              <p:cNvSpPr>
                <a:spLocks noRot="1" noChangeAspect="1" noMove="1" noResize="1" noEditPoints="1" noAdjustHandles="1" noChangeArrowheads="1" noChangeShapeType="1" noTextEdit="1"/>
              </p:cNvSpPr>
              <p:nvPr/>
            </p:nvSpPr>
            <p:spPr>
              <a:xfrm>
                <a:off x="895155" y="3754193"/>
                <a:ext cx="2449517" cy="369332"/>
              </a:xfrm>
              <a:prstGeom prst="rect">
                <a:avLst/>
              </a:prstGeom>
              <a:blipFill rotWithShape="1">
                <a:blip r:embed="rId6"/>
                <a:stretch>
                  <a:fillRect b="-3333"/>
                </a:stretch>
              </a:blipFill>
            </p:spPr>
            <p:txBody>
              <a:bodyPr/>
              <a:lstStyle/>
              <a:p>
                <a:r>
                  <a:rPr lang="es-US">
                    <a:noFill/>
                  </a:rPr>
                  <a:t> </a:t>
                </a:r>
              </a:p>
            </p:txBody>
          </p:sp>
        </mc:Fallback>
      </mc:AlternateContent>
      <p:sp>
        <p:nvSpPr>
          <p:cNvPr id="19" name="18 Rectángulo"/>
          <p:cNvSpPr/>
          <p:nvPr/>
        </p:nvSpPr>
        <p:spPr>
          <a:xfrm>
            <a:off x="1062029" y="4718757"/>
            <a:ext cx="396044" cy="2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a:t>
            </a:r>
            <a:endParaRPr lang="es-US" dirty="0"/>
          </a:p>
        </p:txBody>
      </p:sp>
      <p:sp>
        <p:nvSpPr>
          <p:cNvPr id="20" name="19 Flecha abajo"/>
          <p:cNvSpPr/>
          <p:nvPr/>
        </p:nvSpPr>
        <p:spPr>
          <a:xfrm>
            <a:off x="946209" y="4217795"/>
            <a:ext cx="648071" cy="4105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1" name="20 Flecha abajo"/>
          <p:cNvSpPr/>
          <p:nvPr/>
        </p:nvSpPr>
        <p:spPr>
          <a:xfrm rot="14459874">
            <a:off x="4262601" y="3826159"/>
            <a:ext cx="648071" cy="4105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2" name="21 Flecha abajo"/>
          <p:cNvSpPr/>
          <p:nvPr/>
        </p:nvSpPr>
        <p:spPr>
          <a:xfrm rot="18659002">
            <a:off x="4231763" y="4437694"/>
            <a:ext cx="648071" cy="4105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3" name="22 Rectángulo"/>
          <p:cNvSpPr/>
          <p:nvPr/>
        </p:nvSpPr>
        <p:spPr>
          <a:xfrm>
            <a:off x="4834282" y="4746847"/>
            <a:ext cx="1760752" cy="482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APLASTAMIENTO</a:t>
            </a:r>
            <a:endParaRPr lang="es-US" dirty="0"/>
          </a:p>
        </p:txBody>
      </p:sp>
      <p:sp>
        <p:nvSpPr>
          <p:cNvPr id="24" name="23 Rectángulo"/>
          <p:cNvSpPr/>
          <p:nvPr/>
        </p:nvSpPr>
        <p:spPr>
          <a:xfrm>
            <a:off x="4802448" y="3260969"/>
            <a:ext cx="1699337" cy="44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CORTE PURO</a:t>
            </a:r>
            <a:endParaRPr lang="es-US" dirty="0"/>
          </a:p>
        </p:txBody>
      </p:sp>
      <mc:AlternateContent xmlns:mc="http://schemas.openxmlformats.org/markup-compatibility/2006" xmlns:a14="http://schemas.microsoft.com/office/drawing/2010/main">
        <mc:Choice Requires="a14">
          <p:sp>
            <p:nvSpPr>
              <p:cNvPr id="8" name="7 Rectángulo"/>
              <p:cNvSpPr/>
              <p:nvPr/>
            </p:nvSpPr>
            <p:spPr>
              <a:xfrm>
                <a:off x="6895271" y="3097988"/>
                <a:ext cx="912365"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τ</m:t>
                      </m:r>
                      <m:r>
                        <a:rPr lang="es-EC">
                          <a:latin typeface="Cambria Math"/>
                        </a:rPr>
                        <m:t>=</m:t>
                      </m:r>
                      <m:f>
                        <m:fPr>
                          <m:ctrlPr>
                            <a:rPr lang="es-US" i="1">
                              <a:latin typeface="Cambria Math"/>
                            </a:rPr>
                          </m:ctrlPr>
                        </m:fPr>
                        <m:num>
                          <m:sSub>
                            <m:sSubPr>
                              <m:ctrlPr>
                                <a:rPr lang="es-US" i="1">
                                  <a:latin typeface="Cambria Math"/>
                                </a:rPr>
                              </m:ctrlPr>
                            </m:sSubPr>
                            <m:e>
                              <m:r>
                                <a:rPr lang="es-EC" i="1">
                                  <a:latin typeface="Cambria Math"/>
                                </a:rPr>
                                <m:t>𝐹</m:t>
                              </m:r>
                            </m:e>
                            <m:sub>
                              <m:r>
                                <a:rPr lang="es-EC" i="1">
                                  <a:latin typeface="Cambria Math"/>
                                </a:rPr>
                                <m:t>𝑇</m:t>
                              </m:r>
                            </m:sub>
                          </m:sSub>
                        </m:num>
                        <m:den>
                          <m:sSub>
                            <m:sSubPr>
                              <m:ctrlPr>
                                <a:rPr lang="es-US" i="1">
                                  <a:latin typeface="Cambria Math"/>
                                </a:rPr>
                              </m:ctrlPr>
                            </m:sSubPr>
                            <m:e>
                              <m:r>
                                <m:rPr>
                                  <m:sty m:val="p"/>
                                </m:rPr>
                                <a:rPr lang="es-EC">
                                  <a:latin typeface="Cambria Math"/>
                                </a:rPr>
                                <m:t>A</m:t>
                              </m:r>
                            </m:e>
                            <m:sub>
                              <m:r>
                                <m:rPr>
                                  <m:sty m:val="p"/>
                                </m:rPr>
                                <a:rPr lang="es-EC">
                                  <a:latin typeface="Cambria Math"/>
                                </a:rPr>
                                <m:t>P</m:t>
                              </m:r>
                            </m:sub>
                          </m:sSub>
                        </m:den>
                      </m:f>
                    </m:oMath>
                  </m:oMathPara>
                </a14:m>
                <a:endParaRPr lang="es-US" dirty="0"/>
              </a:p>
            </p:txBody>
          </p:sp>
        </mc:Choice>
        <mc:Fallback xmlns="">
          <p:sp>
            <p:nvSpPr>
              <p:cNvPr id="8" name="7 Rectángulo"/>
              <p:cNvSpPr>
                <a:spLocks noRot="1" noChangeAspect="1" noMove="1" noResize="1" noEditPoints="1" noAdjustHandles="1" noChangeArrowheads="1" noChangeShapeType="1" noTextEdit="1"/>
              </p:cNvSpPr>
              <p:nvPr/>
            </p:nvSpPr>
            <p:spPr>
              <a:xfrm>
                <a:off x="6895271" y="3097988"/>
                <a:ext cx="912365" cy="656205"/>
              </a:xfrm>
              <a:prstGeom prst="rect">
                <a:avLst/>
              </a:prstGeom>
              <a:blipFill rotWithShape="1">
                <a:blip r:embed="rId7"/>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5" name="24 Rectángulo"/>
              <p:cNvSpPr/>
              <p:nvPr/>
            </p:nvSpPr>
            <p:spPr>
              <a:xfrm>
                <a:off x="4898142" y="3895521"/>
                <a:ext cx="1821204" cy="6294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n</m:t>
                          </m:r>
                        </m:e>
                        <m:sub>
                          <m:r>
                            <m:rPr>
                              <m:sty m:val="p"/>
                            </m:rPr>
                            <a:rPr lang="es-EC">
                              <a:latin typeface="Cambria Math"/>
                            </a:rPr>
                            <m:t>P</m:t>
                          </m:r>
                        </m:sub>
                      </m:sSub>
                      <m:r>
                        <a:rPr lang="es-EC">
                          <a:latin typeface="Cambria Math"/>
                        </a:rPr>
                        <m:t>=</m:t>
                      </m:r>
                      <m:f>
                        <m:fPr>
                          <m:ctrlPr>
                            <a:rPr lang="es-US" i="1">
                              <a:latin typeface="Cambria Math"/>
                            </a:rPr>
                          </m:ctrlPr>
                        </m:fPr>
                        <m:num>
                          <m:sSub>
                            <m:sSubPr>
                              <m:ctrlPr>
                                <a:rPr lang="es-US" i="1">
                                  <a:latin typeface="Cambria Math"/>
                                </a:rPr>
                              </m:ctrlPr>
                            </m:sSubPr>
                            <m:e>
                              <m:r>
                                <m:rPr>
                                  <m:sty m:val="p"/>
                                </m:rPr>
                                <a:rPr lang="es-EC">
                                  <a:latin typeface="Cambria Math"/>
                                </a:rPr>
                                <m:t>S</m:t>
                              </m:r>
                            </m:e>
                            <m:sub>
                              <m:r>
                                <m:rPr>
                                  <m:sty m:val="p"/>
                                </m:rPr>
                                <a:rPr lang="es-EC">
                                  <a:latin typeface="Cambria Math"/>
                                </a:rPr>
                                <m:t>y</m:t>
                              </m:r>
                            </m:sub>
                          </m:sSub>
                          <m:r>
                            <a:rPr lang="es-EC">
                              <a:latin typeface="Cambria Math"/>
                            </a:rPr>
                            <m:t>×0.577</m:t>
                          </m:r>
                        </m:num>
                        <m:den>
                          <m:r>
                            <m:rPr>
                              <m:sty m:val="p"/>
                            </m:rPr>
                            <a:rPr lang="es-EC">
                              <a:latin typeface="Cambria Math"/>
                            </a:rPr>
                            <m:t>τ</m:t>
                          </m:r>
                        </m:den>
                      </m:f>
                    </m:oMath>
                  </m:oMathPara>
                </a14:m>
                <a:endParaRPr lang="es-US" dirty="0"/>
              </a:p>
            </p:txBody>
          </p:sp>
        </mc:Choice>
        <mc:Fallback xmlns="">
          <p:sp>
            <p:nvSpPr>
              <p:cNvPr id="25" name="24 Rectángulo"/>
              <p:cNvSpPr>
                <a:spLocks noRot="1" noChangeAspect="1" noMove="1" noResize="1" noEditPoints="1" noAdjustHandles="1" noChangeArrowheads="1" noChangeShapeType="1" noTextEdit="1"/>
              </p:cNvSpPr>
              <p:nvPr/>
            </p:nvSpPr>
            <p:spPr>
              <a:xfrm>
                <a:off x="4898142" y="3895521"/>
                <a:ext cx="1821204" cy="629468"/>
              </a:xfrm>
              <a:prstGeom prst="rect">
                <a:avLst/>
              </a:prstGeom>
              <a:blipFill rotWithShape="1">
                <a:blip r:embed="rId8"/>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6" name="25 Rectángulo"/>
              <p:cNvSpPr/>
              <p:nvPr/>
            </p:nvSpPr>
            <p:spPr>
              <a:xfrm>
                <a:off x="6683505" y="3717629"/>
                <a:ext cx="2401683"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d</m:t>
                          </m:r>
                        </m:e>
                        <m:sub>
                          <m:r>
                            <m:rPr>
                              <m:sty m:val="p"/>
                            </m:rPr>
                            <a:rPr lang="es-EC">
                              <a:latin typeface="Cambria Math"/>
                            </a:rPr>
                            <m:t>p</m:t>
                          </m:r>
                        </m:sub>
                      </m:sSub>
                      <m:r>
                        <a:rPr lang="es-EC">
                          <a:latin typeface="Cambria Math"/>
                        </a:rPr>
                        <m:t>=</m:t>
                      </m:r>
                      <m:rad>
                        <m:radPr>
                          <m:degHide m:val="on"/>
                          <m:ctrlPr>
                            <a:rPr lang="es-US" i="1">
                              <a:latin typeface="Cambria Math"/>
                            </a:rPr>
                          </m:ctrlPr>
                        </m:radPr>
                        <m:deg/>
                        <m:e>
                          <m:f>
                            <m:fPr>
                              <m:ctrlPr>
                                <a:rPr lang="es-US" i="1">
                                  <a:latin typeface="Cambria Math"/>
                                </a:rPr>
                              </m:ctrlPr>
                            </m:fPr>
                            <m:num>
                              <m:r>
                                <a:rPr lang="es-EC">
                                  <a:latin typeface="Cambria Math"/>
                                </a:rPr>
                                <m:t>4×</m:t>
                              </m:r>
                              <m:sSub>
                                <m:sSubPr>
                                  <m:ctrlPr>
                                    <a:rPr lang="es-US" i="1">
                                      <a:latin typeface="Cambria Math"/>
                                    </a:rPr>
                                  </m:ctrlPr>
                                </m:sSubPr>
                                <m:e>
                                  <m:r>
                                    <m:rPr>
                                      <m:sty m:val="p"/>
                                    </m:rPr>
                                    <a:rPr lang="es-EC">
                                      <a:latin typeface="Cambria Math"/>
                                    </a:rPr>
                                    <m:t>n</m:t>
                                  </m:r>
                                </m:e>
                                <m:sub>
                                  <m:r>
                                    <m:rPr>
                                      <m:sty m:val="p"/>
                                    </m:rPr>
                                    <a:rPr lang="es-EC">
                                      <a:latin typeface="Cambria Math"/>
                                    </a:rPr>
                                    <m:t>p</m:t>
                                  </m:r>
                                </m:sub>
                              </m:sSub>
                              <m:r>
                                <a:rPr lang="es-EC">
                                  <a:latin typeface="Cambria Math"/>
                                </a:rPr>
                                <m:t>×</m:t>
                              </m:r>
                              <m:sSub>
                                <m:sSubPr>
                                  <m:ctrlPr>
                                    <a:rPr lang="es-US" i="1">
                                      <a:latin typeface="Cambria Math"/>
                                    </a:rPr>
                                  </m:ctrlPr>
                                </m:sSubPr>
                                <m:e>
                                  <m:r>
                                    <a:rPr lang="es-EC" i="1">
                                      <a:latin typeface="Cambria Math"/>
                                    </a:rPr>
                                    <m:t>𝐹</m:t>
                                  </m:r>
                                </m:e>
                                <m:sub>
                                  <m:r>
                                    <a:rPr lang="es-EC" i="1">
                                      <a:latin typeface="Cambria Math"/>
                                    </a:rPr>
                                    <m:t>𝑇</m:t>
                                  </m:r>
                                </m:sub>
                              </m:sSub>
                            </m:num>
                            <m:den>
                              <m:sSub>
                                <m:sSubPr>
                                  <m:ctrlPr>
                                    <a:rPr lang="es-US" i="1">
                                      <a:latin typeface="Cambria Math"/>
                                    </a:rPr>
                                  </m:ctrlPr>
                                </m:sSubPr>
                                <m:e>
                                  <m:r>
                                    <m:rPr>
                                      <m:sty m:val="p"/>
                                    </m:rPr>
                                    <a:rPr lang="es-EC">
                                      <a:latin typeface="Cambria Math"/>
                                    </a:rPr>
                                    <m:t>S</m:t>
                                  </m:r>
                                </m:e>
                                <m:sub>
                                  <m:r>
                                    <m:rPr>
                                      <m:sty m:val="p"/>
                                    </m:rPr>
                                    <a:rPr lang="es-EC">
                                      <a:latin typeface="Cambria Math"/>
                                    </a:rPr>
                                    <m:t>y</m:t>
                                  </m:r>
                                </m:sub>
                              </m:sSub>
                              <m:r>
                                <a:rPr lang="es-EC">
                                  <a:latin typeface="Cambria Math"/>
                                </a:rPr>
                                <m:t>×0.577×</m:t>
                              </m:r>
                              <m:r>
                                <m:rPr>
                                  <m:sty m:val="p"/>
                                </m:rPr>
                                <a:rPr lang="es-EC">
                                  <a:latin typeface="Cambria Math"/>
                                </a:rPr>
                                <m:t>π</m:t>
                              </m:r>
                            </m:den>
                          </m:f>
                        </m:e>
                      </m:rad>
                    </m:oMath>
                  </m:oMathPara>
                </a14:m>
                <a:endParaRPr lang="es-US" dirty="0"/>
              </a:p>
            </p:txBody>
          </p:sp>
        </mc:Choice>
        <mc:Fallback xmlns="">
          <p:sp>
            <p:nvSpPr>
              <p:cNvPr id="26" name="25 Rectángulo"/>
              <p:cNvSpPr>
                <a:spLocks noRot="1" noChangeAspect="1" noMove="1" noResize="1" noEditPoints="1" noAdjustHandles="1" noChangeArrowheads="1" noChangeShapeType="1" noTextEdit="1"/>
              </p:cNvSpPr>
              <p:nvPr/>
            </p:nvSpPr>
            <p:spPr>
              <a:xfrm>
                <a:off x="6683505" y="3717629"/>
                <a:ext cx="2401683" cy="910699"/>
              </a:xfrm>
              <a:prstGeom prst="rect">
                <a:avLst/>
              </a:prstGeom>
              <a:blipFill rotWithShape="1">
                <a:blip r:embed="rId9"/>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7" name="26 Rectángulo"/>
              <p:cNvSpPr/>
              <p:nvPr/>
            </p:nvSpPr>
            <p:spPr>
              <a:xfrm>
                <a:off x="6758438" y="4660988"/>
                <a:ext cx="2098395" cy="6916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σ</m:t>
                          </m:r>
                        </m:e>
                        <m:sub>
                          <m:r>
                            <m:rPr>
                              <m:sty m:val="p"/>
                            </m:rPr>
                            <a:rPr lang="es-EC">
                              <a:latin typeface="Cambria Math"/>
                            </a:rPr>
                            <m:t>p</m:t>
                          </m:r>
                        </m:sub>
                      </m:sSub>
                      <m:r>
                        <a:rPr lang="es-EC">
                          <a:latin typeface="Cambria Math"/>
                        </a:rPr>
                        <m:t>=</m:t>
                      </m:r>
                      <m:f>
                        <m:fPr>
                          <m:ctrlPr>
                            <a:rPr lang="es-US" i="1">
                              <a:latin typeface="Cambria Math"/>
                            </a:rPr>
                          </m:ctrlPr>
                        </m:fPr>
                        <m:num>
                          <m:sSub>
                            <m:sSubPr>
                              <m:ctrlPr>
                                <a:rPr lang="es-US" i="1">
                                  <a:latin typeface="Cambria Math"/>
                                </a:rPr>
                              </m:ctrlPr>
                            </m:sSubPr>
                            <m:e>
                              <m:r>
                                <a:rPr lang="es-EC" i="1">
                                  <a:latin typeface="Cambria Math"/>
                                </a:rPr>
                                <m:t>𝐹</m:t>
                              </m:r>
                            </m:e>
                            <m:sub>
                              <m:r>
                                <a:rPr lang="es-EC" i="1">
                                  <a:latin typeface="Cambria Math"/>
                                </a:rPr>
                                <m:t>𝑇</m:t>
                              </m:r>
                            </m:sub>
                          </m:sSub>
                        </m:num>
                        <m:den>
                          <m:sSub>
                            <m:sSubPr>
                              <m:ctrlPr>
                                <a:rPr lang="es-US" i="1">
                                  <a:latin typeface="Cambria Math"/>
                                </a:rPr>
                              </m:ctrlPr>
                            </m:sSubPr>
                            <m:e>
                              <m:r>
                                <m:rPr>
                                  <m:sty m:val="p"/>
                                </m:rPr>
                                <a:rPr lang="es-EC">
                                  <a:latin typeface="Cambria Math"/>
                                </a:rPr>
                                <m:t>A</m:t>
                              </m:r>
                            </m:e>
                            <m:sub>
                              <m:r>
                                <m:rPr>
                                  <m:sty m:val="p"/>
                                </m:rPr>
                                <a:rPr lang="es-EC">
                                  <a:latin typeface="Cambria Math"/>
                                </a:rPr>
                                <m:t>P</m:t>
                              </m:r>
                            </m:sub>
                          </m:sSub>
                        </m:den>
                      </m:f>
                      <m:r>
                        <a:rPr lang="es-EC">
                          <a:latin typeface="Cambria Math"/>
                        </a:rPr>
                        <m:t>=</m:t>
                      </m:r>
                      <m:f>
                        <m:fPr>
                          <m:ctrlPr>
                            <a:rPr lang="es-US" i="1">
                              <a:latin typeface="Cambria Math"/>
                            </a:rPr>
                          </m:ctrlPr>
                        </m:fPr>
                        <m:num>
                          <m:sSub>
                            <m:sSubPr>
                              <m:ctrlPr>
                                <a:rPr lang="es-US" i="1">
                                  <a:latin typeface="Cambria Math"/>
                                </a:rPr>
                              </m:ctrlPr>
                            </m:sSubPr>
                            <m:e>
                              <m:r>
                                <a:rPr lang="es-EC" i="1">
                                  <a:latin typeface="Cambria Math"/>
                                </a:rPr>
                                <m:t>𝐹</m:t>
                              </m:r>
                            </m:e>
                            <m:sub>
                              <m:r>
                                <a:rPr lang="es-EC" i="1">
                                  <a:latin typeface="Cambria Math"/>
                                </a:rPr>
                                <m:t>𝑇</m:t>
                              </m:r>
                            </m:sub>
                          </m:sSub>
                        </m:num>
                        <m:den>
                          <m:sSub>
                            <m:sSubPr>
                              <m:ctrlPr>
                                <a:rPr lang="es-US" i="1">
                                  <a:latin typeface="Cambria Math"/>
                                </a:rPr>
                              </m:ctrlPr>
                            </m:sSubPr>
                            <m:e>
                              <m:r>
                                <m:rPr>
                                  <m:sty m:val="p"/>
                                </m:rPr>
                                <a:rPr lang="es-EC">
                                  <a:latin typeface="Cambria Math"/>
                                </a:rPr>
                                <m:t>t</m:t>
                              </m:r>
                            </m:e>
                            <m:sub>
                              <m:r>
                                <m:rPr>
                                  <m:sty m:val="p"/>
                                </m:rPr>
                                <a:rPr lang="es-EC">
                                  <a:latin typeface="Cambria Math"/>
                                </a:rPr>
                                <m:t>p</m:t>
                              </m:r>
                            </m:sub>
                          </m:sSub>
                          <m:r>
                            <a:rPr lang="es-EC">
                              <a:latin typeface="Cambria Math"/>
                            </a:rPr>
                            <m:t>×</m:t>
                          </m:r>
                          <m:sSub>
                            <m:sSubPr>
                              <m:ctrlPr>
                                <a:rPr lang="es-US" i="1">
                                  <a:latin typeface="Cambria Math"/>
                                </a:rPr>
                              </m:ctrlPr>
                            </m:sSubPr>
                            <m:e>
                              <m:r>
                                <m:rPr>
                                  <m:sty m:val="p"/>
                                </m:rPr>
                                <a:rPr lang="es-EC">
                                  <a:latin typeface="Cambria Math"/>
                                </a:rPr>
                                <m:t>d</m:t>
                              </m:r>
                            </m:e>
                            <m:sub>
                              <m:r>
                                <m:rPr>
                                  <m:sty m:val="p"/>
                                </m:rPr>
                                <a:rPr lang="es-EC">
                                  <a:latin typeface="Cambria Math"/>
                                </a:rPr>
                                <m:t>pa</m:t>
                              </m:r>
                            </m:sub>
                          </m:sSub>
                        </m:den>
                      </m:f>
                    </m:oMath>
                  </m:oMathPara>
                </a14:m>
                <a:endParaRPr lang="es-US" dirty="0"/>
              </a:p>
            </p:txBody>
          </p:sp>
        </mc:Choice>
        <mc:Fallback xmlns="">
          <p:sp>
            <p:nvSpPr>
              <p:cNvPr id="27" name="26 Rectángulo"/>
              <p:cNvSpPr>
                <a:spLocks noRot="1" noChangeAspect="1" noMove="1" noResize="1" noEditPoints="1" noAdjustHandles="1" noChangeArrowheads="1" noChangeShapeType="1" noTextEdit="1"/>
              </p:cNvSpPr>
              <p:nvPr/>
            </p:nvSpPr>
            <p:spPr>
              <a:xfrm>
                <a:off x="6758438" y="4660988"/>
                <a:ext cx="2098395" cy="691600"/>
              </a:xfrm>
              <a:prstGeom prst="rect">
                <a:avLst/>
              </a:prstGeom>
              <a:blipFill rotWithShape="1">
                <a:blip r:embed="rId10"/>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8" name="27 Rectángulo"/>
              <p:cNvSpPr/>
              <p:nvPr/>
            </p:nvSpPr>
            <p:spPr>
              <a:xfrm>
                <a:off x="3925781" y="5410493"/>
                <a:ext cx="1014893" cy="704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n</m:t>
                          </m:r>
                        </m:e>
                        <m:sub>
                          <m:r>
                            <m:rPr>
                              <m:sty m:val="p"/>
                            </m:rPr>
                            <a:rPr lang="es-EC">
                              <a:latin typeface="Cambria Math"/>
                            </a:rPr>
                            <m:t>p</m:t>
                          </m:r>
                        </m:sub>
                      </m:sSub>
                      <m:r>
                        <a:rPr lang="es-EC">
                          <a:latin typeface="Cambria Math"/>
                        </a:rPr>
                        <m:t>=</m:t>
                      </m:r>
                      <m:f>
                        <m:fPr>
                          <m:ctrlPr>
                            <a:rPr lang="es-US" i="1">
                              <a:latin typeface="Cambria Math"/>
                            </a:rPr>
                          </m:ctrlPr>
                        </m:fPr>
                        <m:num>
                          <m:sSub>
                            <m:sSubPr>
                              <m:ctrlPr>
                                <a:rPr lang="es-US" i="1">
                                  <a:latin typeface="Cambria Math"/>
                                </a:rPr>
                              </m:ctrlPr>
                            </m:sSubPr>
                            <m:e>
                              <m:r>
                                <m:rPr>
                                  <m:sty m:val="p"/>
                                </m:rPr>
                                <a:rPr lang="es-EC">
                                  <a:latin typeface="Cambria Math"/>
                                </a:rPr>
                                <m:t>S</m:t>
                              </m:r>
                            </m:e>
                            <m:sub>
                              <m:r>
                                <m:rPr>
                                  <m:sty m:val="p"/>
                                </m:rPr>
                                <a:rPr lang="es-EC">
                                  <a:latin typeface="Cambria Math"/>
                                </a:rPr>
                                <m:t>y</m:t>
                              </m:r>
                            </m:sub>
                          </m:sSub>
                        </m:num>
                        <m:den>
                          <m:sSub>
                            <m:sSubPr>
                              <m:ctrlPr>
                                <a:rPr lang="es-US" i="1">
                                  <a:latin typeface="Cambria Math"/>
                                </a:rPr>
                              </m:ctrlPr>
                            </m:sSubPr>
                            <m:e>
                              <m:r>
                                <m:rPr>
                                  <m:sty m:val="p"/>
                                </m:rPr>
                                <a:rPr lang="es-EC">
                                  <a:latin typeface="Cambria Math"/>
                                </a:rPr>
                                <m:t>σ</m:t>
                              </m:r>
                            </m:e>
                            <m:sub>
                              <m:r>
                                <m:rPr>
                                  <m:sty m:val="p"/>
                                </m:rPr>
                                <a:rPr lang="es-EC">
                                  <a:latin typeface="Cambria Math"/>
                                </a:rPr>
                                <m:t>p</m:t>
                              </m:r>
                            </m:sub>
                          </m:sSub>
                        </m:den>
                      </m:f>
                    </m:oMath>
                  </m:oMathPara>
                </a14:m>
                <a:endParaRPr lang="es-US" dirty="0"/>
              </a:p>
            </p:txBody>
          </p:sp>
        </mc:Choice>
        <mc:Fallback xmlns="">
          <p:sp>
            <p:nvSpPr>
              <p:cNvPr id="28" name="27 Rectángulo"/>
              <p:cNvSpPr>
                <a:spLocks noRot="1" noChangeAspect="1" noMove="1" noResize="1" noEditPoints="1" noAdjustHandles="1" noChangeArrowheads="1" noChangeShapeType="1" noTextEdit="1"/>
              </p:cNvSpPr>
              <p:nvPr/>
            </p:nvSpPr>
            <p:spPr>
              <a:xfrm>
                <a:off x="3925781" y="5410493"/>
                <a:ext cx="1014893" cy="704616"/>
              </a:xfrm>
              <a:prstGeom prst="rect">
                <a:avLst/>
              </a:prstGeom>
              <a:blipFill rotWithShape="1">
                <a:blip r:embed="rId11"/>
                <a:stretch>
                  <a:fillRect/>
                </a:stretch>
              </a:blipFill>
            </p:spPr>
            <p:txBody>
              <a:bodyPr/>
              <a:lstStyle/>
              <a:p>
                <a:r>
                  <a:rPr lang="es-US">
                    <a:noFill/>
                  </a:rPr>
                  <a:t> </a:t>
                </a:r>
              </a:p>
            </p:txBody>
          </p:sp>
        </mc:Fallback>
      </mc:AlternateContent>
      <mc:AlternateContent xmlns:mc="http://schemas.openxmlformats.org/markup-compatibility/2006" xmlns:a14="http://schemas.microsoft.com/office/drawing/2010/main">
        <mc:Choice Requires="a14">
          <p:sp>
            <p:nvSpPr>
              <p:cNvPr id="29" name="28 Rectángulo"/>
              <p:cNvSpPr/>
              <p:nvPr/>
            </p:nvSpPr>
            <p:spPr>
              <a:xfrm>
                <a:off x="4961732" y="5410493"/>
                <a:ext cx="1615955" cy="692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d</m:t>
                          </m:r>
                        </m:e>
                        <m:sub>
                          <m:r>
                            <m:rPr>
                              <m:sty m:val="p"/>
                            </m:rPr>
                            <a:rPr lang="es-EC">
                              <a:latin typeface="Cambria Math"/>
                            </a:rPr>
                            <m:t>pa</m:t>
                          </m:r>
                        </m:sub>
                      </m:sSub>
                      <m:r>
                        <a:rPr lang="es-EC">
                          <a:latin typeface="Cambria Math"/>
                        </a:rPr>
                        <m:t>=</m:t>
                      </m:r>
                      <m:f>
                        <m:fPr>
                          <m:ctrlPr>
                            <a:rPr lang="es-US" i="1">
                              <a:latin typeface="Cambria Math"/>
                            </a:rPr>
                          </m:ctrlPr>
                        </m:fPr>
                        <m:num>
                          <m:sSub>
                            <m:sSubPr>
                              <m:ctrlPr>
                                <a:rPr lang="es-US" i="1">
                                  <a:latin typeface="Cambria Math"/>
                                </a:rPr>
                              </m:ctrlPr>
                            </m:sSubPr>
                            <m:e>
                              <m:r>
                                <m:rPr>
                                  <m:sty m:val="p"/>
                                </m:rPr>
                                <a:rPr lang="es-EC">
                                  <a:latin typeface="Cambria Math"/>
                                </a:rPr>
                                <m:t>n</m:t>
                              </m:r>
                            </m:e>
                            <m:sub>
                              <m:r>
                                <m:rPr>
                                  <m:sty m:val="p"/>
                                </m:rPr>
                                <a:rPr lang="es-EC">
                                  <a:latin typeface="Cambria Math"/>
                                </a:rPr>
                                <m:t>P</m:t>
                              </m:r>
                            </m:sub>
                          </m:sSub>
                          <m:r>
                            <a:rPr lang="es-EC">
                              <a:latin typeface="Cambria Math"/>
                            </a:rPr>
                            <m:t>×</m:t>
                          </m:r>
                          <m:sSub>
                            <m:sSubPr>
                              <m:ctrlPr>
                                <a:rPr lang="es-US" i="1">
                                  <a:latin typeface="Cambria Math"/>
                                </a:rPr>
                              </m:ctrlPr>
                            </m:sSubPr>
                            <m:e>
                              <m:r>
                                <a:rPr lang="es-EC" i="1">
                                  <a:latin typeface="Cambria Math"/>
                                </a:rPr>
                                <m:t>𝐹</m:t>
                              </m:r>
                            </m:e>
                            <m:sub>
                              <m:r>
                                <a:rPr lang="es-EC" i="1">
                                  <a:latin typeface="Cambria Math"/>
                                </a:rPr>
                                <m:t>𝑇</m:t>
                              </m:r>
                            </m:sub>
                          </m:sSub>
                        </m:num>
                        <m:den>
                          <m:sSub>
                            <m:sSubPr>
                              <m:ctrlPr>
                                <a:rPr lang="es-US" i="1">
                                  <a:latin typeface="Cambria Math"/>
                                </a:rPr>
                              </m:ctrlPr>
                            </m:sSubPr>
                            <m:e>
                              <m:r>
                                <m:rPr>
                                  <m:sty m:val="p"/>
                                </m:rPr>
                                <a:rPr lang="es-EC">
                                  <a:latin typeface="Cambria Math"/>
                                </a:rPr>
                                <m:t>S</m:t>
                              </m:r>
                            </m:e>
                            <m:sub>
                              <m:r>
                                <m:rPr>
                                  <m:sty m:val="p"/>
                                </m:rPr>
                                <a:rPr lang="es-EC">
                                  <a:latin typeface="Cambria Math"/>
                                </a:rPr>
                                <m:t>y</m:t>
                              </m:r>
                            </m:sub>
                          </m:sSub>
                          <m:r>
                            <a:rPr lang="es-EC">
                              <a:latin typeface="Cambria Math"/>
                            </a:rPr>
                            <m:t>×</m:t>
                          </m:r>
                          <m:sSub>
                            <m:sSubPr>
                              <m:ctrlPr>
                                <a:rPr lang="es-US" i="1">
                                  <a:latin typeface="Cambria Math"/>
                                </a:rPr>
                              </m:ctrlPr>
                            </m:sSubPr>
                            <m:e>
                              <m:r>
                                <m:rPr>
                                  <m:sty m:val="p"/>
                                </m:rPr>
                                <a:rPr lang="es-EC">
                                  <a:latin typeface="Cambria Math"/>
                                </a:rPr>
                                <m:t>t</m:t>
                              </m:r>
                            </m:e>
                            <m:sub>
                              <m:r>
                                <m:rPr>
                                  <m:sty m:val="p"/>
                                </m:rPr>
                                <a:rPr lang="es-EC">
                                  <a:latin typeface="Cambria Math"/>
                                </a:rPr>
                                <m:t>p</m:t>
                              </m:r>
                            </m:sub>
                          </m:sSub>
                        </m:den>
                      </m:f>
                    </m:oMath>
                  </m:oMathPara>
                </a14:m>
                <a:endParaRPr lang="es-US" dirty="0"/>
              </a:p>
            </p:txBody>
          </p:sp>
        </mc:Choice>
        <mc:Fallback xmlns="">
          <p:sp>
            <p:nvSpPr>
              <p:cNvPr id="29" name="28 Rectángulo"/>
              <p:cNvSpPr>
                <a:spLocks noRot="1" noChangeAspect="1" noMove="1" noResize="1" noEditPoints="1" noAdjustHandles="1" noChangeArrowheads="1" noChangeShapeType="1" noTextEdit="1"/>
              </p:cNvSpPr>
              <p:nvPr/>
            </p:nvSpPr>
            <p:spPr>
              <a:xfrm>
                <a:off x="4961732" y="5410493"/>
                <a:ext cx="1615955" cy="692241"/>
              </a:xfrm>
              <a:prstGeom prst="rect">
                <a:avLst/>
              </a:prstGeom>
              <a:blipFill rotWithShape="1">
                <a:blip r:embed="rId12"/>
                <a:stretch>
                  <a:fillRect/>
                </a:stretch>
              </a:blipFill>
            </p:spPr>
            <p:txBody>
              <a:bodyPr/>
              <a:lstStyle/>
              <a:p>
                <a:r>
                  <a:rPr lang="es-US">
                    <a:noFill/>
                  </a:rPr>
                  <a:t> </a:t>
                </a:r>
              </a:p>
            </p:txBody>
          </p:sp>
        </mc:Fallback>
      </mc:AlternateContent>
      <p:sp>
        <p:nvSpPr>
          <p:cNvPr id="31" name="30 Flecha abajo"/>
          <p:cNvSpPr/>
          <p:nvPr/>
        </p:nvSpPr>
        <p:spPr>
          <a:xfrm>
            <a:off x="2838922" y="4210255"/>
            <a:ext cx="648071" cy="4105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2" name="31 Rectángulo"/>
          <p:cNvSpPr/>
          <p:nvPr/>
        </p:nvSpPr>
        <p:spPr>
          <a:xfrm>
            <a:off x="2964935" y="4699993"/>
            <a:ext cx="396044" cy="28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8</a:t>
            </a:r>
            <a:endParaRPr lang="es-US" dirty="0"/>
          </a:p>
        </p:txBody>
      </p:sp>
      <p:sp>
        <p:nvSpPr>
          <p:cNvPr id="33" name="32 Rectángulo"/>
          <p:cNvSpPr/>
          <p:nvPr/>
        </p:nvSpPr>
        <p:spPr>
          <a:xfrm>
            <a:off x="639984" y="5676822"/>
            <a:ext cx="2959859" cy="4320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½</a:t>
            </a:r>
            <a:r>
              <a:rPr lang="en-US" dirty="0" smtClean="0">
                <a:solidFill>
                  <a:schemeClr val="tx1"/>
                </a:solidFill>
              </a:rPr>
              <a:t> PLG </a:t>
            </a:r>
            <a:r>
              <a:rPr lang="es-EC" dirty="0" smtClean="0">
                <a:solidFill>
                  <a:schemeClr val="tx1"/>
                </a:solidFill>
              </a:rPr>
              <a:t>ASTM-A307 UNC 13</a:t>
            </a:r>
            <a:r>
              <a:rPr lang="es-EC" dirty="0" smtClean="0"/>
              <a:t> </a:t>
            </a:r>
            <a:endParaRPr lang="es-US" dirty="0"/>
          </a:p>
        </p:txBody>
      </p:sp>
      <p:sp>
        <p:nvSpPr>
          <p:cNvPr id="34" name="33 Rectángulo"/>
          <p:cNvSpPr/>
          <p:nvPr/>
        </p:nvSpPr>
        <p:spPr>
          <a:xfrm>
            <a:off x="6895271" y="5410493"/>
            <a:ext cx="1760752" cy="482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ESPESOR DE LA PALCA MAS DELGADA</a:t>
            </a:r>
            <a:endParaRPr lang="es-US" sz="1200" dirty="0"/>
          </a:p>
        </p:txBody>
      </p:sp>
      <p:sp>
        <p:nvSpPr>
          <p:cNvPr id="35" name="34 Flecha abajo"/>
          <p:cNvSpPr/>
          <p:nvPr/>
        </p:nvSpPr>
        <p:spPr>
          <a:xfrm rot="14459874">
            <a:off x="6437716" y="5771408"/>
            <a:ext cx="353939" cy="2595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6" name="35 Flecha abajo"/>
          <p:cNvSpPr/>
          <p:nvPr/>
        </p:nvSpPr>
        <p:spPr>
          <a:xfrm>
            <a:off x="1691681" y="4988024"/>
            <a:ext cx="1169769" cy="55046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1363739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16632"/>
            <a:ext cx="361019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DISEÑO DEL BASTIDOR</a:t>
            </a:r>
            <a:endParaRPr lang="es-EC" sz="2000" i="1" dirty="0">
              <a:solidFill>
                <a:schemeClr val="accent3">
                  <a:lumMod val="75000"/>
                </a:schemeClr>
              </a:solidFill>
              <a:latin typeface="Arial" pitchFamily="34" charset="0"/>
              <a:cs typeface="Arial" pitchFamily="34" charset="0"/>
            </a:endParaRPr>
          </a:p>
        </p:txBody>
      </p:sp>
      <p:sp>
        <p:nvSpPr>
          <p:cNvPr id="18" name="17 Flecha derecha"/>
          <p:cNvSpPr/>
          <p:nvPr/>
        </p:nvSpPr>
        <p:spPr>
          <a:xfrm>
            <a:off x="3391314" y="720675"/>
            <a:ext cx="1440160" cy="868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MATERIAL</a:t>
            </a:r>
            <a:endParaRPr lang="es-US" dirty="0"/>
          </a:p>
        </p:txBody>
      </p:sp>
      <p:sp>
        <p:nvSpPr>
          <p:cNvPr id="19" name="18 Rectángulo"/>
          <p:cNvSpPr/>
          <p:nvPr/>
        </p:nvSpPr>
        <p:spPr>
          <a:xfrm>
            <a:off x="4831474" y="895630"/>
            <a:ext cx="1401403" cy="518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ACERO A 36 </a:t>
            </a:r>
            <a:endParaRPr lang="es-US" dirty="0"/>
          </a:p>
        </p:txBody>
      </p:sp>
      <p:sp>
        <p:nvSpPr>
          <p:cNvPr id="20" name="19 Flecha abajo"/>
          <p:cNvSpPr/>
          <p:nvPr/>
        </p:nvSpPr>
        <p:spPr>
          <a:xfrm rot="16200000">
            <a:off x="6437475" y="960342"/>
            <a:ext cx="648071" cy="4105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1" name="20 Rectángulo"/>
          <p:cNvSpPr/>
          <p:nvPr/>
        </p:nvSpPr>
        <p:spPr>
          <a:xfrm>
            <a:off x="7216990" y="841573"/>
            <a:ext cx="1893788" cy="626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TUBO CUADRADO</a:t>
            </a:r>
          </a:p>
          <a:p>
            <a:pPr algn="ctr"/>
            <a:r>
              <a:rPr lang="es-EC" dirty="0" smtClean="0"/>
              <a:t>L </a:t>
            </a:r>
            <a:r>
              <a:rPr lang="es-EC" dirty="0"/>
              <a:t>3 x 3 x ¼. </a:t>
            </a:r>
            <a:r>
              <a:rPr lang="es-EC" dirty="0" smtClean="0"/>
              <a:t> </a:t>
            </a:r>
            <a:endParaRPr lang="es-US" dirty="0"/>
          </a:p>
        </p:txBody>
      </p:sp>
      <p:pic>
        <p:nvPicPr>
          <p:cNvPr id="24578" name="Picture 2" descr="http://i868.photobucket.com/albums/ab250/kenshiropfi/SecadorRotativoCHILE4Tn-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83" y="675952"/>
            <a:ext cx="3140631" cy="2775273"/>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abajo"/>
          <p:cNvSpPr/>
          <p:nvPr/>
        </p:nvSpPr>
        <p:spPr>
          <a:xfrm rot="9631197">
            <a:off x="1101500" y="2877779"/>
            <a:ext cx="484632" cy="839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2457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2148" t="21101" r="17283" b="20394"/>
          <a:stretch/>
        </p:blipFill>
        <p:spPr bwMode="auto">
          <a:xfrm>
            <a:off x="267732" y="3645024"/>
            <a:ext cx="3123582" cy="252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8 Rectángulo"/>
              <p:cNvSpPr/>
              <p:nvPr/>
            </p:nvSpPr>
            <p:spPr>
              <a:xfrm>
                <a:off x="7114366" y="2063588"/>
                <a:ext cx="19655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i="1">
                              <a:latin typeface="Cambria Math"/>
                            </a:rPr>
                          </m:ctrlPr>
                        </m:sSubPr>
                        <m:e>
                          <m:r>
                            <m:rPr>
                              <m:sty m:val="p"/>
                            </m:rPr>
                            <a:rPr lang="es-EC">
                              <a:latin typeface="Cambria Math"/>
                            </a:rPr>
                            <m:t>W</m:t>
                          </m:r>
                        </m:e>
                        <m:sub>
                          <m:r>
                            <m:rPr>
                              <m:sty m:val="p"/>
                            </m:rPr>
                            <a:rPr lang="es-EC">
                              <a:latin typeface="Cambria Math"/>
                            </a:rPr>
                            <m:t>T</m:t>
                          </m:r>
                        </m:sub>
                      </m:sSub>
                      <m:r>
                        <a:rPr lang="es-EC">
                          <a:latin typeface="Cambria Math"/>
                        </a:rPr>
                        <m:t>=13417  (</m:t>
                      </m:r>
                      <m:r>
                        <m:rPr>
                          <m:sty m:val="p"/>
                        </m:rPr>
                        <a:rPr lang="es-EC">
                          <a:latin typeface="Cambria Math"/>
                        </a:rPr>
                        <m:t>N</m:t>
                      </m:r>
                      <m:r>
                        <a:rPr lang="es-EC">
                          <a:latin typeface="Cambria Math"/>
                        </a:rPr>
                        <m:t>)</m:t>
                      </m:r>
                    </m:oMath>
                  </m:oMathPara>
                </a14:m>
                <a:endParaRPr lang="es-US" dirty="0"/>
              </a:p>
            </p:txBody>
          </p:sp>
        </mc:Choice>
        <mc:Fallback xmlns="">
          <p:sp>
            <p:nvSpPr>
              <p:cNvPr id="9" name="8 Rectángulo"/>
              <p:cNvSpPr>
                <a:spLocks noRot="1" noChangeAspect="1" noMove="1" noResize="1" noEditPoints="1" noAdjustHandles="1" noChangeArrowheads="1" noChangeShapeType="1" noTextEdit="1"/>
              </p:cNvSpPr>
              <p:nvPr/>
            </p:nvSpPr>
            <p:spPr>
              <a:xfrm>
                <a:off x="7114366" y="2063588"/>
                <a:ext cx="1965538" cy="369332"/>
              </a:xfrm>
              <a:prstGeom prst="rect">
                <a:avLst/>
              </a:prstGeom>
              <a:blipFill rotWithShape="1">
                <a:blip r:embed="rId6"/>
                <a:stretch>
                  <a:fillRect b="-15000"/>
                </a:stretch>
              </a:blipFill>
            </p:spPr>
            <p:txBody>
              <a:bodyPr/>
              <a:lstStyle/>
              <a:p>
                <a:r>
                  <a:rPr lang="es-US">
                    <a:noFill/>
                  </a:rPr>
                  <a:t> </a:t>
                </a:r>
              </a:p>
            </p:txBody>
          </p:sp>
        </mc:Fallback>
      </mc:AlternateContent>
      <p:sp>
        <p:nvSpPr>
          <p:cNvPr id="25" name="24 Rectángulo"/>
          <p:cNvSpPr/>
          <p:nvPr/>
        </p:nvSpPr>
        <p:spPr>
          <a:xfrm>
            <a:off x="3627309" y="1666832"/>
            <a:ext cx="3218787" cy="1600438"/>
          </a:xfrm>
          <a:prstGeom prst="rect">
            <a:avLst/>
          </a:prstGeom>
        </p:spPr>
        <p:txBody>
          <a:bodyPr wrap="square">
            <a:spAutoFit/>
          </a:bodyPr>
          <a:lstStyle/>
          <a:p>
            <a:pPr marL="285750" lvl="0" indent="-285750">
              <a:buFont typeface="Wingdings" pitchFamily="2" charset="2"/>
              <a:buChar char="Ø"/>
            </a:pPr>
            <a:r>
              <a:rPr lang="es-EC" sz="1400" dirty="0"/>
              <a:t>Peso del cilindro.</a:t>
            </a:r>
            <a:endParaRPr lang="es-US" sz="1400" dirty="0"/>
          </a:p>
          <a:p>
            <a:pPr marL="285750" lvl="0" indent="-285750">
              <a:buFont typeface="Wingdings" pitchFamily="2" charset="2"/>
              <a:buChar char="Ø"/>
            </a:pPr>
            <a:r>
              <a:rPr lang="es-EC" sz="1400" dirty="0"/>
              <a:t>Peso de los elevadores.</a:t>
            </a:r>
            <a:endParaRPr lang="es-US" sz="1400" dirty="0"/>
          </a:p>
          <a:p>
            <a:pPr marL="285750" lvl="0" indent="-285750">
              <a:buFont typeface="Wingdings" pitchFamily="2" charset="2"/>
              <a:buChar char="Ø"/>
            </a:pPr>
            <a:r>
              <a:rPr lang="es-EC" sz="1400" dirty="0"/>
              <a:t>Peso de los anillos rotativos.</a:t>
            </a:r>
            <a:endParaRPr lang="es-US" sz="1400" dirty="0"/>
          </a:p>
          <a:p>
            <a:pPr marL="285750" lvl="0" indent="-285750">
              <a:buFont typeface="Wingdings" pitchFamily="2" charset="2"/>
              <a:buChar char="Ø"/>
            </a:pPr>
            <a:r>
              <a:rPr lang="es-EC" sz="1400" dirty="0"/>
              <a:t>Peso de las hojas dentro del cilindro.</a:t>
            </a:r>
            <a:endParaRPr lang="es-US" sz="1400" dirty="0"/>
          </a:p>
          <a:p>
            <a:pPr marL="285750" lvl="0" indent="-285750">
              <a:buFont typeface="Wingdings" pitchFamily="2" charset="2"/>
              <a:buChar char="Ø"/>
            </a:pPr>
            <a:r>
              <a:rPr lang="es-EC" sz="1400" dirty="0"/>
              <a:t>Peso de la cadena.</a:t>
            </a:r>
            <a:endParaRPr lang="es-US" sz="1400" dirty="0"/>
          </a:p>
          <a:p>
            <a:pPr marL="285750" lvl="0" indent="-285750">
              <a:buFont typeface="Wingdings" pitchFamily="2" charset="2"/>
              <a:buChar char="Ø"/>
            </a:pPr>
            <a:r>
              <a:rPr lang="es-EC" sz="1400" dirty="0"/>
              <a:t>Peso de la Catarina.</a:t>
            </a:r>
            <a:endParaRPr lang="es-US" sz="1400" dirty="0"/>
          </a:p>
        </p:txBody>
      </p:sp>
      <p:pic>
        <p:nvPicPr>
          <p:cNvPr id="26" name="25 Imagen"/>
          <p:cNvPicPr/>
          <p:nvPr/>
        </p:nvPicPr>
        <p:blipFill>
          <a:blip r:embed="rId7" cstate="print">
            <a:lum contrast="-40000"/>
            <a:extLst>
              <a:ext uri="{28A0092B-C50C-407E-A947-70E740481C1C}">
                <a14:useLocalDpi xmlns:a14="http://schemas.microsoft.com/office/drawing/2010/main" val="0"/>
              </a:ext>
            </a:extLst>
          </a:blip>
          <a:srcRect/>
          <a:stretch>
            <a:fillRect/>
          </a:stretch>
        </p:blipFill>
        <p:spPr bwMode="auto">
          <a:xfrm>
            <a:off x="3661372" y="3359907"/>
            <a:ext cx="3741606" cy="2589373"/>
          </a:xfrm>
          <a:prstGeom prst="rect">
            <a:avLst/>
          </a:prstGeom>
          <a:noFill/>
          <a:ln>
            <a:noFill/>
          </a:ln>
        </p:spPr>
      </p:pic>
      <p:sp>
        <p:nvSpPr>
          <p:cNvPr id="27" name="26 Flecha abajo"/>
          <p:cNvSpPr/>
          <p:nvPr/>
        </p:nvSpPr>
        <p:spPr>
          <a:xfrm rot="13458474">
            <a:off x="6920197" y="3245958"/>
            <a:ext cx="648071" cy="4105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8" name="27 Rectángulo"/>
          <p:cNvSpPr/>
          <p:nvPr/>
        </p:nvSpPr>
        <p:spPr>
          <a:xfrm>
            <a:off x="6516288" y="2561868"/>
            <a:ext cx="2448200" cy="518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SOFTWARE SAP 2000</a:t>
            </a:r>
            <a:endParaRPr lang="es-US" dirty="0"/>
          </a:p>
        </p:txBody>
      </p:sp>
      <p:sp>
        <p:nvSpPr>
          <p:cNvPr id="29" name="28 Rectángulo"/>
          <p:cNvSpPr/>
          <p:nvPr/>
        </p:nvSpPr>
        <p:spPr>
          <a:xfrm>
            <a:off x="7524328" y="3661214"/>
            <a:ext cx="1555575" cy="1200329"/>
          </a:xfrm>
          <a:prstGeom prst="rect">
            <a:avLst/>
          </a:prstGeom>
        </p:spPr>
        <p:txBody>
          <a:bodyPr wrap="square">
            <a:spAutoFit/>
          </a:bodyPr>
          <a:lstStyle/>
          <a:p>
            <a:pPr marL="285750" lvl="0" indent="-285750">
              <a:buFont typeface="Wingdings" pitchFamily="2" charset="2"/>
              <a:buChar char="Ø"/>
            </a:pPr>
            <a:r>
              <a:rPr lang="es-EC" sz="1200" dirty="0" smtClean="0"/>
              <a:t>La coloración</a:t>
            </a:r>
            <a:r>
              <a:rPr lang="es-US" sz="1200" dirty="0" smtClean="0"/>
              <a:t> celeste en la estructura indica que el bastidor no va a fallar</a:t>
            </a:r>
            <a:r>
              <a:rPr lang="es-EC" sz="1200" dirty="0" smtClean="0"/>
              <a:t>.</a:t>
            </a:r>
            <a:endParaRPr lang="es-US" sz="1200" dirty="0"/>
          </a:p>
        </p:txBody>
      </p:sp>
    </p:spTree>
    <p:extLst>
      <p:ext uri="{BB962C8B-B14F-4D97-AF65-F5344CB8AC3E}">
        <p14:creationId xmlns:p14="http://schemas.microsoft.com/office/powerpoint/2010/main" val="628398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51520" y="116632"/>
            <a:ext cx="23042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SIMULACIÓN</a:t>
            </a:r>
            <a:endParaRPr lang="es-EC" sz="2000" i="1" dirty="0">
              <a:solidFill>
                <a:schemeClr val="accent3">
                  <a:lumMod val="75000"/>
                </a:schemeClr>
              </a:solidFill>
              <a:latin typeface="Arial" pitchFamily="34" charset="0"/>
              <a:cs typeface="Arial" pitchFamily="34" charset="0"/>
            </a:endParaRPr>
          </a:p>
        </p:txBody>
      </p:sp>
      <p:sp>
        <p:nvSpPr>
          <p:cNvPr id="15" name="14 Rectángulo"/>
          <p:cNvSpPr/>
          <p:nvPr/>
        </p:nvSpPr>
        <p:spPr>
          <a:xfrm>
            <a:off x="683568" y="836712"/>
            <a:ext cx="7776864" cy="738664"/>
          </a:xfrm>
          <a:prstGeom prst="rect">
            <a:avLst/>
          </a:prstGeom>
        </p:spPr>
        <p:txBody>
          <a:bodyPr wrap="square">
            <a:spAutoFit/>
          </a:bodyPr>
          <a:lstStyle/>
          <a:p>
            <a:pPr marL="285750" lvl="0" indent="-285750">
              <a:buFont typeface="Wingdings" pitchFamily="2" charset="2"/>
              <a:buChar char="Ø"/>
            </a:pPr>
            <a:r>
              <a:rPr lang="es-EC" sz="1400" dirty="0" smtClean="0"/>
              <a:t>La </a:t>
            </a:r>
            <a:r>
              <a:rPr lang="es-EC" sz="1400" dirty="0"/>
              <a:t>simulación de procesos es una de las más grandes herramientas de la ingeniería industrial, la cual se utiliza para representar un proceso mediante otro que lo hace mucho más simple y entendible</a:t>
            </a:r>
            <a:endParaRPr lang="es-US" sz="1400" dirty="0"/>
          </a:p>
        </p:txBody>
      </p:sp>
      <p:sp>
        <p:nvSpPr>
          <p:cNvPr id="9" name="8 Rectángulo"/>
          <p:cNvSpPr/>
          <p:nvPr/>
        </p:nvSpPr>
        <p:spPr>
          <a:xfrm>
            <a:off x="2593440" y="1992269"/>
            <a:ext cx="347598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SIMULACIÓN TÉRMICA</a:t>
            </a:r>
            <a:endParaRPr lang="es-EC" sz="2000" i="1" dirty="0">
              <a:solidFill>
                <a:schemeClr val="accent3">
                  <a:lumMod val="75000"/>
                </a:schemeClr>
              </a:solidFill>
              <a:latin typeface="Arial" pitchFamily="34" charset="0"/>
              <a:cs typeface="Arial" pitchFamily="34" charset="0"/>
            </a:endParaRPr>
          </a:p>
        </p:txBody>
      </p:sp>
      <p:sp>
        <p:nvSpPr>
          <p:cNvPr id="10" name="9 Rectángulo"/>
          <p:cNvSpPr/>
          <p:nvPr/>
        </p:nvSpPr>
        <p:spPr>
          <a:xfrm>
            <a:off x="821750" y="2703130"/>
            <a:ext cx="7776864" cy="738664"/>
          </a:xfrm>
          <a:prstGeom prst="rect">
            <a:avLst/>
          </a:prstGeom>
        </p:spPr>
        <p:txBody>
          <a:bodyPr wrap="square">
            <a:spAutoFit/>
          </a:bodyPr>
          <a:lstStyle/>
          <a:p>
            <a:pPr marL="285750" lvl="0" indent="-285750">
              <a:buFont typeface="Wingdings" pitchFamily="2" charset="2"/>
              <a:buChar char="Ø"/>
            </a:pPr>
            <a:r>
              <a:rPr lang="es-EC" sz="1400" dirty="0" smtClean="0"/>
              <a:t>Verificar la temperatura fuera del cilindro, para que los operarios puedan trabajar con seguridad y sin peligro.</a:t>
            </a:r>
          </a:p>
          <a:p>
            <a:pPr marL="285750" lvl="0" indent="-285750">
              <a:buFont typeface="Wingdings" pitchFamily="2" charset="2"/>
              <a:buChar char="Ø"/>
            </a:pPr>
            <a:r>
              <a:rPr lang="es-EC" sz="1400" dirty="0" smtClean="0"/>
              <a:t>Verificar el comportamiento del aire dentro del cilindro de secado.</a:t>
            </a:r>
            <a:endParaRPr lang="es-US" sz="1400" dirty="0"/>
          </a:p>
        </p:txBody>
      </p:sp>
      <p:sp>
        <p:nvSpPr>
          <p:cNvPr id="11" name="10 Rectángulo"/>
          <p:cNvSpPr/>
          <p:nvPr/>
        </p:nvSpPr>
        <p:spPr>
          <a:xfrm>
            <a:off x="2617986" y="3682732"/>
            <a:ext cx="390802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SIMULACIÓN MECÁNICA</a:t>
            </a:r>
            <a:endParaRPr lang="es-EC" sz="2000" i="1" dirty="0">
              <a:solidFill>
                <a:schemeClr val="accent3">
                  <a:lumMod val="75000"/>
                </a:schemeClr>
              </a:solidFill>
              <a:latin typeface="Arial" pitchFamily="34" charset="0"/>
              <a:cs typeface="Arial" pitchFamily="34" charset="0"/>
            </a:endParaRPr>
          </a:p>
        </p:txBody>
      </p:sp>
      <p:sp>
        <p:nvSpPr>
          <p:cNvPr id="12" name="11 Rectángulo"/>
          <p:cNvSpPr/>
          <p:nvPr/>
        </p:nvSpPr>
        <p:spPr>
          <a:xfrm>
            <a:off x="827584" y="4509120"/>
            <a:ext cx="7776864" cy="954107"/>
          </a:xfrm>
          <a:prstGeom prst="rect">
            <a:avLst/>
          </a:prstGeom>
        </p:spPr>
        <p:txBody>
          <a:bodyPr wrap="square">
            <a:spAutoFit/>
          </a:bodyPr>
          <a:lstStyle/>
          <a:p>
            <a:pPr marL="285750" lvl="0" indent="-285750">
              <a:buFont typeface="Wingdings" pitchFamily="2" charset="2"/>
              <a:buChar char="Ø"/>
            </a:pPr>
            <a:r>
              <a:rPr lang="es-EC" sz="1400" dirty="0" smtClean="0"/>
              <a:t>Verificar que las ruedas no se deformen, que sea un diseño seguro, que el material escogido sea el óptimo.</a:t>
            </a:r>
          </a:p>
          <a:p>
            <a:pPr marL="285750" lvl="0" indent="-285750">
              <a:buFont typeface="Wingdings" pitchFamily="2" charset="2"/>
              <a:buChar char="Ø"/>
            </a:pPr>
            <a:r>
              <a:rPr lang="es-EC" sz="1400" dirty="0" smtClean="0"/>
              <a:t>Verificar que el diámetro del eje de la rueda sea el adecuado, y que no falle a fatiga 1.2E8 ciclos.</a:t>
            </a:r>
            <a:endParaRPr lang="es-US" sz="1400" dirty="0"/>
          </a:p>
        </p:txBody>
      </p:sp>
    </p:spTree>
    <p:extLst>
      <p:ext uri="{BB962C8B-B14F-4D97-AF65-F5344CB8AC3E}">
        <p14:creationId xmlns:p14="http://schemas.microsoft.com/office/powerpoint/2010/main" val="2607403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80512"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16632"/>
            <a:ext cx="347598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SIMULACIÓN TÉRMICA</a:t>
            </a:r>
            <a:endParaRPr lang="es-EC" sz="2000" i="1" dirty="0">
              <a:solidFill>
                <a:schemeClr val="accent3">
                  <a:lumMod val="75000"/>
                </a:schemeClr>
              </a:solidFill>
              <a:latin typeface="Arial" pitchFamily="34" charset="0"/>
              <a:cs typeface="Arial" pitchFamily="34" charset="0"/>
            </a:endParaRPr>
          </a:p>
        </p:txBody>
      </p:sp>
      <p:pic>
        <p:nvPicPr>
          <p:cNvPr id="19" name="Picture 17"/>
          <p:cNvPicPr/>
          <p:nvPr/>
        </p:nvPicPr>
        <p:blipFill rotWithShape="1">
          <a:blip r:embed="rId4" cstate="print"/>
          <a:srcRect l="39859" t="16941" r="17813" b="21570"/>
          <a:stretch/>
        </p:blipFill>
        <p:spPr bwMode="auto">
          <a:xfrm>
            <a:off x="3851920" y="0"/>
            <a:ext cx="5292080" cy="3567857"/>
          </a:xfrm>
          <a:prstGeom prst="rect">
            <a:avLst/>
          </a:prstGeom>
          <a:ln>
            <a:noFill/>
          </a:ln>
          <a:extLst>
            <a:ext uri="{53640926-AAD7-44D8-BBD7-CCE9431645EC}">
              <a14:shadowObscured xmlns:a14="http://schemas.microsoft.com/office/drawing/2010/main"/>
            </a:ext>
          </a:extLst>
        </p:spPr>
      </p:pic>
      <p:pic>
        <p:nvPicPr>
          <p:cNvPr id="20" name="Picture 15"/>
          <p:cNvPicPr/>
          <p:nvPr/>
        </p:nvPicPr>
        <p:blipFill rotWithShape="1">
          <a:blip r:embed="rId5" cstate="print"/>
          <a:srcRect l="40388" t="17254" r="17284" b="22511"/>
          <a:stretch/>
        </p:blipFill>
        <p:spPr bwMode="auto">
          <a:xfrm>
            <a:off x="107503" y="2677346"/>
            <a:ext cx="5472609" cy="3487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5982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16632"/>
            <a:ext cx="7220396"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s-EC" sz="2000" i="1" dirty="0">
              <a:solidFill>
                <a:schemeClr val="accent3">
                  <a:lumMod val="75000"/>
                </a:schemeClr>
              </a:solidFill>
              <a:latin typeface="Arial" pitchFamily="34" charset="0"/>
              <a:cs typeface="Arial" pitchFamily="34" charset="0"/>
            </a:endParaRPr>
          </a:p>
        </p:txBody>
      </p:sp>
      <p:sp>
        <p:nvSpPr>
          <p:cNvPr id="18" name="17 Rectángulo"/>
          <p:cNvSpPr/>
          <p:nvPr/>
        </p:nvSpPr>
        <p:spPr>
          <a:xfrm>
            <a:off x="15900" y="116632"/>
            <a:ext cx="390802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smtClean="0">
                <a:solidFill>
                  <a:schemeClr val="accent3">
                    <a:lumMod val="75000"/>
                  </a:schemeClr>
                </a:solidFill>
                <a:latin typeface="Arial" pitchFamily="34" charset="0"/>
                <a:cs typeface="Arial" pitchFamily="34" charset="0"/>
              </a:rPr>
              <a:t>SIMULACIÓN MECÁNICA</a:t>
            </a:r>
            <a:endParaRPr lang="es-EC" sz="2000" i="1" dirty="0">
              <a:solidFill>
                <a:schemeClr val="accent3">
                  <a:lumMod val="75000"/>
                </a:schemeClr>
              </a:solidFill>
              <a:latin typeface="Arial" pitchFamily="34" charset="0"/>
              <a:cs typeface="Arial" pitchFamily="34" charset="0"/>
            </a:endParaRPr>
          </a:p>
        </p:txBody>
      </p:sp>
      <p:pic>
        <p:nvPicPr>
          <p:cNvPr id="30" name="29 Imagen"/>
          <p:cNvPicPr/>
          <p:nvPr/>
        </p:nvPicPr>
        <p:blipFill rotWithShape="1">
          <a:blip r:embed="rId4" cstate="print"/>
          <a:srcRect l="38844" t="16949" r="15956" b="23164"/>
          <a:stretch/>
        </p:blipFill>
        <p:spPr bwMode="auto">
          <a:xfrm>
            <a:off x="3779912" y="29546"/>
            <a:ext cx="5258941" cy="3615478"/>
          </a:xfrm>
          <a:prstGeom prst="rect">
            <a:avLst/>
          </a:prstGeom>
          <a:ln>
            <a:noFill/>
          </a:ln>
          <a:extLst>
            <a:ext uri="{53640926-AAD7-44D8-BBD7-CCE9431645EC}">
              <a14:shadowObscured xmlns:a14="http://schemas.microsoft.com/office/drawing/2010/main"/>
            </a:ext>
          </a:extLst>
        </p:spPr>
      </p:pic>
      <p:pic>
        <p:nvPicPr>
          <p:cNvPr id="31" name="Picture 19"/>
          <p:cNvPicPr/>
          <p:nvPr/>
        </p:nvPicPr>
        <p:blipFill rotWithShape="1">
          <a:blip r:embed="rId5" cstate="print"/>
          <a:srcRect l="40388" t="16627" r="17637" b="21257"/>
          <a:stretch/>
        </p:blipFill>
        <p:spPr bwMode="auto">
          <a:xfrm>
            <a:off x="179512" y="2780927"/>
            <a:ext cx="4824536" cy="3312369"/>
          </a:xfrm>
          <a:prstGeom prst="rect">
            <a:avLst/>
          </a:prstGeom>
          <a:ln>
            <a:noFill/>
          </a:ln>
          <a:extLst>
            <a:ext uri="{53640926-AAD7-44D8-BBD7-CCE9431645EC}">
              <a14:shadowObscured xmlns:a14="http://schemas.microsoft.com/office/drawing/2010/main"/>
            </a:ext>
          </a:extLst>
        </p:spPr>
      </p:pic>
      <p:pic>
        <p:nvPicPr>
          <p:cNvPr id="32" name="31 Imagen"/>
          <p:cNvPicPr/>
          <p:nvPr/>
        </p:nvPicPr>
        <p:blipFill rotWithShape="1">
          <a:blip r:embed="rId6" cstate="print"/>
          <a:srcRect l="39197" t="18078" r="15780" b="23164"/>
          <a:stretch/>
        </p:blipFill>
        <p:spPr bwMode="auto">
          <a:xfrm>
            <a:off x="5171063" y="3470882"/>
            <a:ext cx="3867790" cy="25110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423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5900" y="116632"/>
            <a:ext cx="5348188"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sz="2000" i="1" dirty="0">
                <a:solidFill>
                  <a:schemeClr val="accent3">
                    <a:lumMod val="75000"/>
                  </a:schemeClr>
                </a:solidFill>
                <a:latin typeface="Arial" pitchFamily="34" charset="0"/>
                <a:cs typeface="Arial" pitchFamily="34" charset="0"/>
              </a:rPr>
              <a:t>ANÁLISIS ECONÓMICO Y FINANCIERO</a:t>
            </a:r>
          </a:p>
        </p:txBody>
      </p:sp>
      <p:sp>
        <p:nvSpPr>
          <p:cNvPr id="8" name="7 Rectángulo"/>
          <p:cNvSpPr/>
          <p:nvPr/>
        </p:nvSpPr>
        <p:spPr>
          <a:xfrm>
            <a:off x="378470" y="4221088"/>
            <a:ext cx="2681362" cy="330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COSTOS DE MONTAJE</a:t>
            </a:r>
            <a:endParaRPr lang="es-US" dirty="0"/>
          </a:p>
        </p:txBody>
      </p:sp>
      <p:sp>
        <p:nvSpPr>
          <p:cNvPr id="33" name="32 Rectángulo"/>
          <p:cNvSpPr/>
          <p:nvPr/>
        </p:nvSpPr>
        <p:spPr>
          <a:xfrm>
            <a:off x="3234812" y="687293"/>
            <a:ext cx="293378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COSTOS DE FABRICACIÓN</a:t>
            </a:r>
            <a:endParaRPr lang="es-US"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32" y="1160820"/>
            <a:ext cx="4019550" cy="298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527" y="1160820"/>
            <a:ext cx="3657600" cy="2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19" y="4674428"/>
            <a:ext cx="3629025" cy="136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Rectángulo"/>
          <p:cNvSpPr/>
          <p:nvPr/>
        </p:nvSpPr>
        <p:spPr>
          <a:xfrm>
            <a:off x="4026925" y="4221088"/>
            <a:ext cx="2158108" cy="330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COSTOS DE DISEÑO</a:t>
            </a:r>
            <a:endParaRPr lang="es-US" dirty="0"/>
          </a:p>
        </p:txBody>
      </p:sp>
      <p:pic>
        <p:nvPicPr>
          <p:cNvPr id="2150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614" y="4703405"/>
            <a:ext cx="233542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36 Rectángulo"/>
          <p:cNvSpPr/>
          <p:nvPr/>
        </p:nvSpPr>
        <p:spPr>
          <a:xfrm>
            <a:off x="6785438" y="3890471"/>
            <a:ext cx="2158108" cy="330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COSTO TOTAL</a:t>
            </a:r>
            <a:endParaRPr lang="es-US" dirty="0"/>
          </a:p>
        </p:txBody>
      </p:sp>
      <p:pic>
        <p:nvPicPr>
          <p:cNvPr id="215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5621" y="4285244"/>
            <a:ext cx="24479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Flecha abajo"/>
          <p:cNvSpPr/>
          <p:nvPr/>
        </p:nvSpPr>
        <p:spPr>
          <a:xfrm rot="3152604">
            <a:off x="2627175" y="739460"/>
            <a:ext cx="484632" cy="35286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9 Flecha abajo"/>
          <p:cNvSpPr/>
          <p:nvPr/>
        </p:nvSpPr>
        <p:spPr>
          <a:xfrm rot="19035234">
            <a:off x="6247929" y="791126"/>
            <a:ext cx="484632" cy="35922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40" name="39 Rectángulo"/>
          <p:cNvSpPr/>
          <p:nvPr/>
        </p:nvSpPr>
        <p:spPr>
          <a:xfrm>
            <a:off x="378470" y="801593"/>
            <a:ext cx="1925670" cy="218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NORMALIZADOS</a:t>
            </a:r>
            <a:endParaRPr lang="es-US" dirty="0"/>
          </a:p>
        </p:txBody>
      </p:sp>
      <p:sp>
        <p:nvSpPr>
          <p:cNvPr id="41" name="40 Rectángulo"/>
          <p:cNvSpPr/>
          <p:nvPr/>
        </p:nvSpPr>
        <p:spPr>
          <a:xfrm>
            <a:off x="6797004" y="844850"/>
            <a:ext cx="1925670" cy="218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FABRICADOS</a:t>
            </a:r>
            <a:endParaRPr lang="es-US" dirty="0"/>
          </a:p>
        </p:txBody>
      </p:sp>
    </p:spTree>
    <p:extLst>
      <p:ext uri="{BB962C8B-B14F-4D97-AF65-F5344CB8AC3E}">
        <p14:creationId xmlns:p14="http://schemas.microsoft.com/office/powerpoint/2010/main" val="2579071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61032"/>
            <a:ext cx="884238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i="1" dirty="0" smtClean="0">
                <a:solidFill>
                  <a:schemeClr val="accent3">
                    <a:lumMod val="75000"/>
                  </a:schemeClr>
                </a:solidFill>
                <a:latin typeface="Arial" pitchFamily="34" charset="0"/>
                <a:cs typeface="Arial" pitchFamily="34" charset="0"/>
              </a:rPr>
              <a:t>CONCLUSIONES</a:t>
            </a:r>
            <a:endParaRPr lang="es-EC" i="1" dirty="0">
              <a:solidFill>
                <a:schemeClr val="accent3">
                  <a:lumMod val="75000"/>
                </a:schemeClr>
              </a:solidFill>
              <a:latin typeface="Arial" pitchFamily="34" charset="0"/>
              <a:cs typeface="Arial" pitchFamily="34" charset="0"/>
            </a:endParaRPr>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7" name="Rectangle 5"/>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38" name="Rectangle 6"/>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41" name="Rectangle 9"/>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44" name="Rectangle 12"/>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 name="31 Rectángulo"/>
          <p:cNvSpPr/>
          <p:nvPr/>
        </p:nvSpPr>
        <p:spPr>
          <a:xfrm>
            <a:off x="323528" y="692696"/>
            <a:ext cx="8535322" cy="5909310"/>
          </a:xfrm>
          <a:prstGeom prst="rect">
            <a:avLst/>
          </a:prstGeom>
        </p:spPr>
        <p:txBody>
          <a:bodyPr wrap="square">
            <a:spAutoFit/>
          </a:bodyPr>
          <a:lstStyle/>
          <a:p>
            <a:pPr lvl="0">
              <a:buFont typeface="Arial" pitchFamily="34" charset="0"/>
              <a:buChar char="•"/>
            </a:pPr>
            <a:r>
              <a:rPr lang="es-EC" dirty="0" smtClean="0"/>
              <a:t>La mejor alternativa para la selección del secador acorde a los requerimientos de la empresa es la construcción de un secador rotatorio con GLP como combustible, debido a su alta eficiencia para el secado. El secador con DIESEL como combustible abarca mayores pérdidas de calor en el proceso de secado, ya que necesita un intercambiador de calor.</a:t>
            </a:r>
            <a:endParaRPr lang="es-ES" dirty="0" smtClean="0"/>
          </a:p>
          <a:p>
            <a:r>
              <a:rPr lang="es-EC" dirty="0" smtClean="0"/>
              <a:t> </a:t>
            </a:r>
            <a:endParaRPr lang="es-ES" dirty="0" smtClean="0"/>
          </a:p>
          <a:p>
            <a:pPr lvl="0">
              <a:buFont typeface="Arial" pitchFamily="34" charset="0"/>
              <a:buChar char="•"/>
            </a:pPr>
            <a:r>
              <a:rPr lang="es-EC" dirty="0" smtClean="0"/>
              <a:t>El costo aproximado de la máquina es 21500 USD con un quemador de GLP. El costo con un quemador DIESEL se incrementaría en un 30% por la construcción del intercambiador de calor.</a:t>
            </a:r>
          </a:p>
          <a:p>
            <a:pPr lvl="0"/>
            <a:endParaRPr lang="es-EC" dirty="0" smtClean="0"/>
          </a:p>
          <a:p>
            <a:pPr>
              <a:buFont typeface="Arial" pitchFamily="34" charset="0"/>
              <a:buChar char="•"/>
            </a:pPr>
            <a:r>
              <a:rPr lang="es-EC" dirty="0" smtClean="0"/>
              <a:t>La simulación permitió comparar resultados calculados, con los simulados, el margen de error en las simulaciones no supera el 3%, esto da un margen de seguridad y confianza para su futura construcción.</a:t>
            </a:r>
          </a:p>
          <a:p>
            <a:endParaRPr lang="es-EC" dirty="0" smtClean="0"/>
          </a:p>
          <a:p>
            <a:pPr lvl="0">
              <a:buFont typeface="Arial" pitchFamily="34" charset="0"/>
              <a:buChar char="•"/>
            </a:pPr>
            <a:r>
              <a:rPr lang="es-EC" dirty="0" smtClean="0"/>
              <a:t>La temperatura de secado a la que se lleva a cabo el proceso es aproximadamente de 85º C. A esta temperatura se asegura que el producto va a reducir el porcentaje de humedad  requerido y no tendrá pérdidas del suplemento nutricional. La temperatura exterior es segura para los operarios en el cilindro rotatorio debido al aislante térmico alrededor del mismo, puesto que esta no supera los 40° C.</a:t>
            </a:r>
            <a:endParaRPr lang="es-ES" dirty="0" smtClean="0"/>
          </a:p>
          <a:p>
            <a:endParaRPr lang="es-EC" dirty="0" smtClean="0"/>
          </a:p>
        </p:txBody>
      </p:sp>
      <p:sp>
        <p:nvSpPr>
          <p:cNvPr id="160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8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85" name="Rectangle 17"/>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078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8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21" name="Rectangle 5"/>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2" name="Rectangle 6"/>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3" name="Rectangle 7"/>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28" name="Rectangle 12"/>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9" name="Rectangle 1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3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34" name="Rectangle 1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35" name="Rectangle 19"/>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41"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3"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8"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9" name="Rectangle 3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50" name="Rectangle 34"/>
          <p:cNvSpPr>
            <a:spLocks noChangeArrowheads="1"/>
          </p:cNvSpPr>
          <p:nvPr/>
        </p:nvSpPr>
        <p:spPr bwMode="auto">
          <a:xfrm>
            <a:off x="0" y="1238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52"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615116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61032"/>
            <a:ext cx="884238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i="1" dirty="0" smtClean="0">
                <a:solidFill>
                  <a:schemeClr val="accent3">
                    <a:lumMod val="75000"/>
                  </a:schemeClr>
                </a:solidFill>
                <a:latin typeface="Arial" pitchFamily="34" charset="0"/>
                <a:cs typeface="Arial" pitchFamily="34" charset="0"/>
              </a:rPr>
              <a:t>RECOMENDACIONES</a:t>
            </a:r>
            <a:endParaRPr lang="es-EC" i="1" dirty="0">
              <a:solidFill>
                <a:schemeClr val="accent3">
                  <a:lumMod val="75000"/>
                </a:schemeClr>
              </a:solidFill>
              <a:latin typeface="Arial" pitchFamily="34" charset="0"/>
              <a:cs typeface="Arial" pitchFamily="34" charset="0"/>
            </a:endParaRPr>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7" name="Rectangle 5"/>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38" name="Rectangle 6"/>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41" name="Rectangle 9"/>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44" name="Rectangle 12"/>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 name="31 Rectángulo"/>
          <p:cNvSpPr/>
          <p:nvPr/>
        </p:nvSpPr>
        <p:spPr>
          <a:xfrm>
            <a:off x="357158" y="836712"/>
            <a:ext cx="8535322" cy="4524315"/>
          </a:xfrm>
          <a:prstGeom prst="rect">
            <a:avLst/>
          </a:prstGeom>
        </p:spPr>
        <p:txBody>
          <a:bodyPr wrap="square">
            <a:spAutoFit/>
          </a:bodyPr>
          <a:lstStyle/>
          <a:p>
            <a:pPr lvl="0">
              <a:buFont typeface="Arial" pitchFamily="34" charset="0"/>
              <a:buChar char="•"/>
            </a:pPr>
            <a:r>
              <a:rPr lang="es-EC" dirty="0" smtClean="0"/>
              <a:t>Antes de comenzar a diseñar la máquina y sus elementos, es recomendable conocer el clima, humedad y situación geográfica a la cual va a estar expuesta la máquina y con ello no tener inconvenientes a futuro por la elección de materiales o elementos que conformen la misma.  </a:t>
            </a:r>
            <a:endParaRPr lang="es-ES" dirty="0" smtClean="0"/>
          </a:p>
          <a:p>
            <a:r>
              <a:rPr lang="es-EC" dirty="0" smtClean="0"/>
              <a:t> </a:t>
            </a:r>
            <a:endParaRPr lang="es-ES" dirty="0" smtClean="0"/>
          </a:p>
          <a:p>
            <a:pPr lvl="0">
              <a:buFont typeface="Arial" pitchFamily="34" charset="0"/>
              <a:buChar char="•"/>
            </a:pPr>
            <a:r>
              <a:rPr lang="es-EC" dirty="0" smtClean="0"/>
              <a:t>Para obtener resultados reales respecto a la humedad y temperatura, se recomienda hacer pruebas piloto a pequeña escala, con ello se observará que en función de la masa de forraje húmedo y variando la temperatura, se obtiene una temperatura adecuada para el secado.</a:t>
            </a:r>
            <a:endParaRPr lang="es-ES" dirty="0" smtClean="0"/>
          </a:p>
          <a:p>
            <a:r>
              <a:rPr lang="es-EC" dirty="0" smtClean="0"/>
              <a:t> </a:t>
            </a:r>
            <a:endParaRPr lang="es-ES" dirty="0" smtClean="0"/>
          </a:p>
          <a:p>
            <a:pPr lvl="0">
              <a:buFont typeface="Arial" pitchFamily="34" charset="0"/>
              <a:buChar char="•"/>
            </a:pPr>
            <a:r>
              <a:rPr lang="es-EC" dirty="0" smtClean="0"/>
              <a:t>Se recomienda hacer un análisis de costos de mantenimiento, eso ayudará a darse cuenta del valor que la empresa está ahorrando cuando trabaja con el secador de GLP comparando con el otro, aparte de ello el tiempo de para de la máquina será de valiosa importancia para una producción estable.</a:t>
            </a:r>
            <a:endParaRPr lang="es-ES" dirty="0" smtClean="0"/>
          </a:p>
          <a:p>
            <a:r>
              <a:rPr lang="es-EC" dirty="0" smtClean="0"/>
              <a:t> </a:t>
            </a:r>
            <a:endParaRPr lang="es-ES" dirty="0" smtClean="0"/>
          </a:p>
          <a:p>
            <a:pPr marL="285750" lvl="0" indent="-285750" algn="just">
              <a:buFont typeface="Arial" pitchFamily="34" charset="0"/>
              <a:buChar char="•"/>
            </a:pPr>
            <a:endParaRPr lang="es-EC" dirty="0"/>
          </a:p>
        </p:txBody>
      </p:sp>
      <p:sp>
        <p:nvSpPr>
          <p:cNvPr id="160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8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85" name="Rectangle 17"/>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078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8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21" name="Rectangle 5"/>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2" name="Rectangle 6"/>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3" name="Rectangle 7"/>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28" name="Rectangle 12"/>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9" name="Rectangle 1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3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34" name="Rectangle 1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35" name="Rectangle 19"/>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41"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3"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8"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9" name="Rectangle 3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50" name="Rectangle 34"/>
          <p:cNvSpPr>
            <a:spLocks noChangeArrowheads="1"/>
          </p:cNvSpPr>
          <p:nvPr/>
        </p:nvSpPr>
        <p:spPr bwMode="auto">
          <a:xfrm>
            <a:off x="0" y="1238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52"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615116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 name="Rectangle 1"/>
          <p:cNvSpPr>
            <a:spLocks noChangeArrowheads="1"/>
          </p:cNvSpPr>
          <p:nvPr/>
        </p:nvSpPr>
        <p:spPr bwMode="auto">
          <a:xfrm>
            <a:off x="755576" y="200055"/>
            <a:ext cx="63367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tabLst>
                <a:tab pos="269875" algn="l"/>
                <a:tab pos="5394325" algn="r"/>
              </a:tabLst>
            </a:pPr>
            <a:r>
              <a:rPr kumimoji="0" lang="es-EC" sz="2000" b="0" i="1" strike="noStrike" cap="none" normalizeH="0" baseline="0" dirty="0" smtClean="0">
                <a:ln>
                  <a:noFill/>
                </a:ln>
                <a:solidFill>
                  <a:schemeClr val="accent3">
                    <a:lumMod val="75000"/>
                  </a:schemeClr>
                </a:solidFill>
                <a:effectLst/>
                <a:latin typeface="Arial" pitchFamily="34" charset="0"/>
                <a:ea typeface="Calibri" pitchFamily="34" charset="0"/>
                <a:cs typeface="Arial" pitchFamily="34" charset="0"/>
              </a:rPr>
              <a:t>OBJETIVOS</a:t>
            </a:r>
            <a:r>
              <a:rPr kumimoji="0" lang="es-EC" sz="2000" b="0" i="1" strike="noStrike" cap="none" normalizeH="0" dirty="0" smtClean="0">
                <a:ln>
                  <a:noFill/>
                </a:ln>
                <a:solidFill>
                  <a:schemeClr val="accent3">
                    <a:lumMod val="75000"/>
                  </a:schemeClr>
                </a:solidFill>
                <a:effectLst/>
                <a:latin typeface="Arial" pitchFamily="34" charset="0"/>
                <a:ea typeface="Calibri" pitchFamily="34" charset="0"/>
                <a:cs typeface="Arial" pitchFamily="34" charset="0"/>
              </a:rPr>
              <a:t> ESPECÍFICOS DEL PROYECTO</a:t>
            </a:r>
            <a:endParaRPr kumimoji="0" lang="es-EC" sz="2800" b="0" i="0" strike="noStrike" cap="none" normalizeH="0" baseline="0" dirty="0" smtClean="0">
              <a:ln>
                <a:noFill/>
              </a:ln>
              <a:solidFill>
                <a:schemeClr val="accent3">
                  <a:lumMod val="75000"/>
                </a:schemeClr>
              </a:solidFill>
              <a:effectLst/>
              <a:latin typeface="Arial" pitchFamily="34" charset="0"/>
            </a:endParaRPr>
          </a:p>
        </p:txBody>
      </p:sp>
      <p:sp>
        <p:nvSpPr>
          <p:cNvPr id="5" name="4 CuadroTexto"/>
          <p:cNvSpPr txBox="1"/>
          <p:nvPr/>
        </p:nvSpPr>
        <p:spPr>
          <a:xfrm>
            <a:off x="885652" y="980728"/>
            <a:ext cx="7776864" cy="4247317"/>
          </a:xfrm>
          <a:prstGeom prst="rect">
            <a:avLst/>
          </a:prstGeom>
          <a:noFill/>
        </p:spPr>
        <p:txBody>
          <a:bodyPr wrap="square" rtlCol="0">
            <a:spAutoFit/>
          </a:bodyPr>
          <a:lstStyle/>
          <a:p>
            <a:pPr marL="285750" lvl="0" indent="-285750" algn="just">
              <a:buFont typeface="Arial" pitchFamily="34" charset="0"/>
              <a:buChar char="•"/>
            </a:pPr>
            <a:r>
              <a:rPr lang="es-EC" sz="2800" b="1" dirty="0" smtClean="0"/>
              <a:t>Reducir la humedad en un alto porcentaje de la materia prima, tales como alfalfa y fréjol.</a:t>
            </a:r>
          </a:p>
          <a:p>
            <a:pPr marL="285750" lvl="0" indent="-285750" algn="just">
              <a:buFont typeface="Arial" pitchFamily="34" charset="0"/>
              <a:buChar char="•"/>
            </a:pPr>
            <a:r>
              <a:rPr lang="es-EC" sz="2800" b="1" dirty="0" smtClean="0"/>
              <a:t>Investigar </a:t>
            </a:r>
            <a:r>
              <a:rPr lang="es-EC" sz="2800" b="1" dirty="0"/>
              <a:t>los procesos industriales para el secado de </a:t>
            </a:r>
            <a:r>
              <a:rPr lang="es-EC" sz="2800" b="1" dirty="0" smtClean="0"/>
              <a:t>forrajes.</a:t>
            </a:r>
          </a:p>
          <a:p>
            <a:pPr marL="285750" lvl="0" indent="-285750" algn="just">
              <a:buFont typeface="Arial" pitchFamily="34" charset="0"/>
              <a:buChar char="•"/>
            </a:pPr>
            <a:r>
              <a:rPr lang="es-EC" sz="2800" b="1" dirty="0" smtClean="0"/>
              <a:t>Analizar </a:t>
            </a:r>
            <a:r>
              <a:rPr lang="es-EC" sz="2800" b="1" dirty="0"/>
              <a:t>y </a:t>
            </a:r>
            <a:r>
              <a:rPr lang="es-EC" sz="2800" b="1" dirty="0" smtClean="0"/>
              <a:t>seleccionar las alternativas.</a:t>
            </a:r>
          </a:p>
          <a:p>
            <a:pPr marL="285750" lvl="0" indent="-285750" algn="just">
              <a:buFont typeface="Arial" pitchFamily="34" charset="0"/>
              <a:buChar char="•"/>
            </a:pPr>
            <a:r>
              <a:rPr lang="es-EC" sz="2800" b="1" dirty="0" smtClean="0"/>
              <a:t>Diseñar </a:t>
            </a:r>
            <a:r>
              <a:rPr lang="es-EC" sz="2800" b="1" dirty="0"/>
              <a:t>un modelo de máquina acorde a las </a:t>
            </a:r>
            <a:r>
              <a:rPr lang="es-EC" sz="2800" b="1" dirty="0" smtClean="0"/>
              <a:t>necesidades.</a:t>
            </a:r>
          </a:p>
          <a:p>
            <a:pPr marL="285750" lvl="0" indent="-285750" algn="just">
              <a:buFont typeface="Arial" pitchFamily="34" charset="0"/>
              <a:buChar char="•"/>
            </a:pPr>
            <a:r>
              <a:rPr lang="es-EC" sz="2800" b="1" dirty="0" smtClean="0"/>
              <a:t>Simular </a:t>
            </a:r>
            <a:r>
              <a:rPr lang="es-EC" sz="2800" b="1" dirty="0"/>
              <a:t>el comportamiento de la máquina.</a:t>
            </a:r>
            <a:endParaRPr lang="es-US" sz="2800" b="1" dirty="0"/>
          </a:p>
          <a:p>
            <a:pPr algn="just"/>
            <a:endParaRPr lang="es-EC" dirty="0"/>
          </a:p>
        </p:txBody>
      </p:sp>
    </p:spTree>
    <p:extLst>
      <p:ext uri="{BB962C8B-B14F-4D97-AF65-F5344CB8AC3E}">
        <p14:creationId xmlns:p14="http://schemas.microsoft.com/office/powerpoint/2010/main" val="544212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900" y="161032"/>
            <a:ext cx="884238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C" i="1" dirty="0" smtClean="0">
                <a:solidFill>
                  <a:schemeClr val="accent3">
                    <a:lumMod val="75000"/>
                  </a:schemeClr>
                </a:solidFill>
                <a:latin typeface="Arial" pitchFamily="34" charset="0"/>
                <a:cs typeface="Arial" pitchFamily="34" charset="0"/>
              </a:rPr>
              <a:t>RECOMENDACIONES</a:t>
            </a:r>
            <a:endParaRPr lang="es-EC" i="1" dirty="0">
              <a:solidFill>
                <a:schemeClr val="accent3">
                  <a:lumMod val="75000"/>
                </a:schemeClr>
              </a:solidFill>
              <a:latin typeface="Arial" pitchFamily="34" charset="0"/>
              <a:cs typeface="Arial" pitchFamily="34" charset="0"/>
            </a:endParaRPr>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7" name="Rectangle 5"/>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38" name="Rectangle 6"/>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41" name="Rectangle 9"/>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44" name="Rectangle 12"/>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696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 name="31 Rectángulo"/>
          <p:cNvSpPr/>
          <p:nvPr/>
        </p:nvSpPr>
        <p:spPr>
          <a:xfrm>
            <a:off x="357158" y="836712"/>
            <a:ext cx="8535322" cy="2308324"/>
          </a:xfrm>
          <a:prstGeom prst="rect">
            <a:avLst/>
          </a:prstGeom>
        </p:spPr>
        <p:txBody>
          <a:bodyPr wrap="square">
            <a:spAutoFit/>
          </a:bodyPr>
          <a:lstStyle/>
          <a:p>
            <a:endParaRPr lang="es-ES" dirty="0" smtClean="0"/>
          </a:p>
          <a:p>
            <a:pPr lvl="0">
              <a:buFont typeface="Arial" pitchFamily="34" charset="0"/>
              <a:buChar char="•"/>
            </a:pPr>
            <a:r>
              <a:rPr lang="es-EC" dirty="0" smtClean="0"/>
              <a:t>Al poner el secador en funcionamiento a futuro, si se trabaja con el intercambiador de calor, se recomienda hacer inspecciones semanales del mismo, puesto que la baja calidad del diesel en el país acelerará el proceso de corrosión en los segmentos tubulares que tengan contacto con los gases de combustión.</a:t>
            </a:r>
          </a:p>
          <a:p>
            <a:pPr lvl="0"/>
            <a:endParaRPr lang="es-EC" dirty="0"/>
          </a:p>
          <a:p>
            <a:pPr lvl="0"/>
            <a:endParaRPr lang="es-EC" dirty="0" smtClean="0"/>
          </a:p>
        </p:txBody>
      </p:sp>
      <p:sp>
        <p:nvSpPr>
          <p:cNvPr id="160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8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85" name="Rectangle 17"/>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078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078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21" name="Rectangle 5"/>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2" name="Rectangle 6"/>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3" name="Rectangle 7"/>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28" name="Rectangle 12"/>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29" name="Rectangle 1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3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34" name="Rectangle 1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35" name="Rectangle 19"/>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41"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3"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8"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2849" name="Rectangle 3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50" name="Rectangle 34"/>
          <p:cNvSpPr>
            <a:spLocks noChangeArrowheads="1"/>
          </p:cNvSpPr>
          <p:nvPr/>
        </p:nvSpPr>
        <p:spPr bwMode="auto">
          <a:xfrm>
            <a:off x="0" y="1238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2852"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615116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 name="Rectangle 1"/>
          <p:cNvSpPr>
            <a:spLocks noChangeArrowheads="1"/>
          </p:cNvSpPr>
          <p:nvPr/>
        </p:nvSpPr>
        <p:spPr bwMode="auto">
          <a:xfrm>
            <a:off x="755576" y="200055"/>
            <a:ext cx="70567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r>
              <a:rPr lang="es-EC" sz="2000" i="1" dirty="0">
                <a:solidFill>
                  <a:schemeClr val="accent3">
                    <a:lumMod val="75000"/>
                  </a:schemeClr>
                </a:solidFill>
              </a:rPr>
              <a:t>JUSTIFICACIÓN E IMPORTANCIA DEL PROYECTO</a:t>
            </a:r>
          </a:p>
        </p:txBody>
      </p:sp>
      <p:sp>
        <p:nvSpPr>
          <p:cNvPr id="25" name="24 Flecha a la derecha con bandas"/>
          <p:cNvSpPr/>
          <p:nvPr/>
        </p:nvSpPr>
        <p:spPr>
          <a:xfrm>
            <a:off x="4017819" y="4736866"/>
            <a:ext cx="1103814" cy="537372"/>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pic>
        <p:nvPicPr>
          <p:cNvPr id="21506" name="Picture 2" descr="http://1.bp.blogspot.com/_74NpL9cFduA/SZq0P8pRvdI/AAAAAAAAAEw/5ermRDazy2g/s400/PRINGLESVACASFLACASWEB_53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578" y="889932"/>
            <a:ext cx="3305944" cy="2561293"/>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descr="http://www.satanso.com/archivos/noticias/54100alfalfa_desidratad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6581" y="3817695"/>
            <a:ext cx="1595499" cy="1003827"/>
          </a:xfrm>
          <a:prstGeom prst="rect">
            <a:avLst/>
          </a:prstGeom>
          <a:noFill/>
          <a:ln>
            <a:noFill/>
          </a:ln>
        </p:spPr>
      </p:pic>
      <p:pic>
        <p:nvPicPr>
          <p:cNvPr id="17" name="16 Imagen" descr="http://www.extension.org/mediawiki/files/5/51/alimentacion1.jpg"/>
          <p:cNvPicPr/>
          <p:nvPr/>
        </p:nvPicPr>
        <p:blipFill>
          <a:blip r:embed="rId6">
            <a:extLst>
              <a:ext uri="{28A0092B-C50C-407E-A947-70E740481C1C}">
                <a14:useLocalDpi xmlns:a14="http://schemas.microsoft.com/office/drawing/2010/main" val="0"/>
              </a:ext>
            </a:extLst>
          </a:blip>
          <a:srcRect/>
          <a:stretch>
            <a:fillRect/>
          </a:stretch>
        </p:blipFill>
        <p:spPr bwMode="auto">
          <a:xfrm>
            <a:off x="415311" y="3847432"/>
            <a:ext cx="3218066" cy="2295525"/>
          </a:xfrm>
          <a:prstGeom prst="rect">
            <a:avLst/>
          </a:prstGeom>
          <a:noFill/>
          <a:ln>
            <a:noFill/>
          </a:ln>
        </p:spPr>
      </p:pic>
      <p:sp>
        <p:nvSpPr>
          <p:cNvPr id="18" name="17 Flecha a la derecha con bandas"/>
          <p:cNvSpPr/>
          <p:nvPr/>
        </p:nvSpPr>
        <p:spPr>
          <a:xfrm>
            <a:off x="4188266" y="1518498"/>
            <a:ext cx="1103814" cy="537372"/>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pic>
        <p:nvPicPr>
          <p:cNvPr id="20" name="19 Imagen" descr="http://pagrohn.com/yahoo_site_admin/assets/images/DSC00812.12093621_std.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8454" y="3950318"/>
            <a:ext cx="3454137" cy="2192639"/>
          </a:xfrm>
          <a:prstGeom prst="rect">
            <a:avLst/>
          </a:prstGeom>
          <a:noFill/>
          <a:ln>
            <a:noFill/>
          </a:ln>
        </p:spPr>
      </p:pic>
      <p:sp>
        <p:nvSpPr>
          <p:cNvPr id="19" name="18 Elipse"/>
          <p:cNvSpPr/>
          <p:nvPr/>
        </p:nvSpPr>
        <p:spPr>
          <a:xfrm>
            <a:off x="3162250" y="5203744"/>
            <a:ext cx="28195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INCREMENTO DE PRODUCCIÓN LECHERA</a:t>
            </a:r>
            <a:endParaRPr lang="es-US" dirty="0"/>
          </a:p>
        </p:txBody>
      </p:sp>
      <p:pic>
        <p:nvPicPr>
          <p:cNvPr id="21510" name="Picture 6" descr="http://t0.gstatic.com/images?q=tbn:ANd9GcT7hRWRkg302PntE6t52CRwoI-fnd_JJ0xp1pdp8E4pGODeijbuUsQ8ZsS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9376" y="666637"/>
            <a:ext cx="2207001" cy="1806538"/>
          </a:xfrm>
          <a:prstGeom prst="rect">
            <a:avLst/>
          </a:prstGeom>
          <a:noFill/>
          <a:extLst>
            <a:ext uri="{909E8E84-426E-40DD-AFC4-6F175D3DCCD1}">
              <a14:hiddenFill xmlns:a14="http://schemas.microsoft.com/office/drawing/2010/main">
                <a:solidFill>
                  <a:srgbClr val="FFFFFF"/>
                </a:solidFill>
              </a14:hiddenFill>
            </a:ext>
          </a:extLst>
        </p:spPr>
      </p:pic>
      <p:sp>
        <p:nvSpPr>
          <p:cNvPr id="21" name="20 Elipse"/>
          <p:cNvSpPr/>
          <p:nvPr/>
        </p:nvSpPr>
        <p:spPr>
          <a:xfrm>
            <a:off x="3633377" y="2426409"/>
            <a:ext cx="28195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BAJA PRODUCCIÓN LECHERA</a:t>
            </a:r>
            <a:endParaRPr lang="es-US" dirty="0"/>
          </a:p>
        </p:txBody>
      </p:sp>
      <p:pic>
        <p:nvPicPr>
          <p:cNvPr id="24" name="23 Imagen" descr="https://encrypted-tbn3.google.com/images?q=tbn:ANd9GcQQrvYHlv-u17MAON_KgS_Pgj21Bj2WtEoSDFr8mu2nUEuAouvZrw">
            <a:hlinkClick r:id="rId9"/>
          </p:cNvPr>
          <p:cNvPicPr/>
          <p:nvPr/>
        </p:nvPicPr>
        <p:blipFill rotWithShape="1">
          <a:blip r:embed="rId10">
            <a:extLst>
              <a:ext uri="{28A0092B-C50C-407E-A947-70E740481C1C}">
                <a14:useLocalDpi xmlns:a14="http://schemas.microsoft.com/office/drawing/2010/main" val="0"/>
              </a:ext>
            </a:extLst>
          </a:blip>
          <a:srcRect l="34409"/>
          <a:stretch/>
        </p:blipFill>
        <p:spPr bwMode="auto">
          <a:xfrm>
            <a:off x="7012537" y="2873342"/>
            <a:ext cx="1981200" cy="1948180"/>
          </a:xfrm>
          <a:prstGeom prst="rect">
            <a:avLst/>
          </a:prstGeom>
          <a:noFill/>
          <a:ln>
            <a:noFill/>
          </a:ln>
          <a:extLst>
            <a:ext uri="{53640926-AAD7-44D8-BBD7-CCE9431645EC}">
              <a14:shadowObscured xmlns:a14="http://schemas.microsoft.com/office/drawing/2010/main"/>
            </a:ext>
          </a:extLst>
        </p:spPr>
      </p:pic>
      <p:pic>
        <p:nvPicPr>
          <p:cNvPr id="21512" name="Picture 8" descr="http://2.bp.blogspot.com/_ZxbydPssyCY/SkOj6PLs0KI/AAAAAAAAAC4/w7nwk0gp6yo/s320/ganancia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8203" y="3410449"/>
            <a:ext cx="1768555" cy="132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241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solidFill>
            <a:schemeClr val="bg2">
              <a:lumMod val="25000"/>
            </a:schemeClr>
          </a:solidFill>
          <a:ln>
            <a:noFill/>
          </a:ln>
          <a:extLst/>
        </p:spPr>
      </p:pic>
      <p:sp>
        <p:nvSpPr>
          <p:cNvPr id="15" name="Rectangle 1"/>
          <p:cNvSpPr>
            <a:spLocks noChangeArrowheads="1"/>
          </p:cNvSpPr>
          <p:nvPr/>
        </p:nvSpPr>
        <p:spPr bwMode="auto">
          <a:xfrm>
            <a:off x="725240" y="116632"/>
            <a:ext cx="32749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r>
              <a:rPr lang="es-EC" sz="2000" i="1" dirty="0" smtClean="0">
                <a:solidFill>
                  <a:schemeClr val="accent3">
                    <a:lumMod val="75000"/>
                  </a:schemeClr>
                </a:solidFill>
              </a:rPr>
              <a:t>MARCO TEÓRICO</a:t>
            </a:r>
            <a:endParaRPr lang="es-EC" sz="2000" i="1" dirty="0">
              <a:solidFill>
                <a:schemeClr val="accent3">
                  <a:lumMod val="75000"/>
                </a:schemeClr>
              </a:solidFill>
            </a:endParaRPr>
          </a:p>
        </p:txBody>
      </p:sp>
      <p:sp>
        <p:nvSpPr>
          <p:cNvPr id="16" name="Rectangle 1"/>
          <p:cNvSpPr>
            <a:spLocks noChangeArrowheads="1"/>
          </p:cNvSpPr>
          <p:nvPr/>
        </p:nvSpPr>
        <p:spPr bwMode="auto">
          <a:xfrm>
            <a:off x="3241300" y="2875002"/>
            <a:ext cx="327491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1"/>
            <a:r>
              <a:rPr lang="es-EC"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GANDERÍA EN EL ECUADOR</a:t>
            </a:r>
            <a:endParaRPr lang="es-EC" sz="2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3558" name="Picture 6" descr="http://2.bp.blogspot.com/_mNK7D4v38nw/SwbDdW7MIkI/AAAAAAAAAAk/IVpBKB5PR5Y/s320/ecuador_agricultu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908720"/>
            <a:ext cx="1905000" cy="1966282"/>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http://i.hoy.ec/wp-content/uploads/2011/10/lacrianz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18881"/>
            <a:ext cx="2904257" cy="187807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4.bp.blogspot.com/_ko6j55aMeiI/SXZX-hWRY8I/AAAAAAAAA_Y/aeMNStgGu9M/s400/holste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1093793"/>
            <a:ext cx="2861244" cy="1903159"/>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4.bp.blogspot.com/-sgSn_-MmQvY/Ti7NGShWUVI/AAAAAAAAAxk/VEcXtew4TVc/s320/carneradia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783" y="3789040"/>
            <a:ext cx="1944517" cy="2033920"/>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http://www.infoagroisp.com/infocarne/noticias/2008/10/images/502_orde%C3%B1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5904" y="3789040"/>
            <a:ext cx="2857500" cy="2182692"/>
          </a:xfrm>
          <a:prstGeom prst="rect">
            <a:avLst/>
          </a:prstGeom>
          <a:noFill/>
          <a:extLst>
            <a:ext uri="{909E8E84-426E-40DD-AFC4-6F175D3DCCD1}">
              <a14:hiddenFill xmlns:a14="http://schemas.microsoft.com/office/drawing/2010/main">
                <a:solidFill>
                  <a:srgbClr val="FFFFFF"/>
                </a:solidFill>
              </a14:hiddenFill>
            </a:ext>
          </a:extLst>
        </p:spPr>
      </p:pic>
      <p:sp>
        <p:nvSpPr>
          <p:cNvPr id="9" name="8 Flecha arriba y abajo"/>
          <p:cNvSpPr/>
          <p:nvPr/>
        </p:nvSpPr>
        <p:spPr>
          <a:xfrm>
            <a:off x="34199" y="2561314"/>
            <a:ext cx="2017521" cy="34644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COSTA</a:t>
            </a:r>
          </a:p>
          <a:p>
            <a:pPr algn="ctr"/>
            <a:r>
              <a:rPr lang="es-US" dirty="0" smtClean="0"/>
              <a:t> Y ORIENTE</a:t>
            </a:r>
            <a:endParaRPr lang="es-US" dirty="0"/>
          </a:p>
        </p:txBody>
      </p:sp>
      <p:pic>
        <p:nvPicPr>
          <p:cNvPr id="23564" name="Picture 12" descr="https://encrypted-tbn1.google.com/images?q=tbn:ANd9GcRydIFUbYp6xM6fiZB-76PSwc4LKaCQmmPnIuwrVNEh8dNiWU2iWEfo5gFHU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4223" y="4203392"/>
            <a:ext cx="1997897" cy="1889904"/>
          </a:xfrm>
          <a:prstGeom prst="rect">
            <a:avLst/>
          </a:prstGeom>
          <a:noFill/>
          <a:extLst>
            <a:ext uri="{909E8E84-426E-40DD-AFC4-6F175D3DCCD1}">
              <a14:hiddenFill xmlns:a14="http://schemas.microsoft.com/office/drawing/2010/main">
                <a:solidFill>
                  <a:srgbClr val="FFFFFF"/>
                </a:solidFill>
              </a14:hiddenFill>
            </a:ext>
          </a:extLst>
        </p:spPr>
      </p:pic>
      <p:sp>
        <p:nvSpPr>
          <p:cNvPr id="27" name="26 Flecha arriba y abajo"/>
          <p:cNvSpPr/>
          <p:nvPr/>
        </p:nvSpPr>
        <p:spPr>
          <a:xfrm>
            <a:off x="7452320" y="2285037"/>
            <a:ext cx="1681766" cy="22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SIERRA</a:t>
            </a:r>
            <a:endParaRPr lang="es-US" dirty="0"/>
          </a:p>
        </p:txBody>
      </p:sp>
      <p:sp>
        <p:nvSpPr>
          <p:cNvPr id="14" name="13 Flecha izquierda y derecha"/>
          <p:cNvSpPr/>
          <p:nvPr/>
        </p:nvSpPr>
        <p:spPr>
          <a:xfrm>
            <a:off x="3659534" y="3536443"/>
            <a:ext cx="1992586" cy="8281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IMPORTANCIA</a:t>
            </a:r>
            <a:endParaRPr lang="es-US" dirty="0"/>
          </a:p>
        </p:txBody>
      </p:sp>
    </p:spTree>
    <p:extLst>
      <p:ext uri="{BB962C8B-B14F-4D97-AF65-F5344CB8AC3E}">
        <p14:creationId xmlns:p14="http://schemas.microsoft.com/office/powerpoint/2010/main" val="4100350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2143108" y="214290"/>
            <a:ext cx="514353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accent3">
                    <a:lumMod val="75000"/>
                  </a:schemeClr>
                </a:solidFill>
              </a:rPr>
              <a:t>TIPOS DE FORRAJES</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4" name="13 Imagen" descr="http://images01.olx.com.ec/ui/17/14/90/1324935521_294771490_1-Fotos-de--FARDOS-DE-HENOLAJE.jpg"/>
          <p:cNvPicPr/>
          <p:nvPr/>
        </p:nvPicPr>
        <p:blipFill>
          <a:blip r:embed="rId4">
            <a:extLst>
              <a:ext uri="{28A0092B-C50C-407E-A947-70E740481C1C}">
                <a14:useLocalDpi xmlns:a14="http://schemas.microsoft.com/office/drawing/2010/main" val="0"/>
              </a:ext>
            </a:extLst>
          </a:blip>
          <a:srcRect/>
          <a:stretch>
            <a:fillRect/>
          </a:stretch>
        </p:blipFill>
        <p:spPr bwMode="auto">
          <a:xfrm>
            <a:off x="4714876" y="4124188"/>
            <a:ext cx="3528392" cy="1849983"/>
          </a:xfrm>
          <a:prstGeom prst="rect">
            <a:avLst/>
          </a:prstGeom>
          <a:noFill/>
          <a:ln>
            <a:noFill/>
          </a:ln>
        </p:spPr>
      </p:pic>
      <p:pic>
        <p:nvPicPr>
          <p:cNvPr id="13" name="12 Imagen" descr="http://www.pregonagropecuario.com.ar/assets/images/upload/1_agf2.jpg"/>
          <p:cNvPicPr/>
          <p:nvPr/>
        </p:nvPicPr>
        <p:blipFill>
          <a:blip r:embed="rId5">
            <a:extLst>
              <a:ext uri="{28A0092B-C50C-407E-A947-70E740481C1C}">
                <a14:useLocalDpi xmlns:a14="http://schemas.microsoft.com/office/drawing/2010/main" val="0"/>
              </a:ext>
            </a:extLst>
          </a:blip>
          <a:srcRect/>
          <a:stretch>
            <a:fillRect/>
          </a:stretch>
        </p:blipFill>
        <p:spPr bwMode="auto">
          <a:xfrm>
            <a:off x="2411760" y="764704"/>
            <a:ext cx="4608512" cy="3240360"/>
          </a:xfrm>
          <a:prstGeom prst="rect">
            <a:avLst/>
          </a:prstGeom>
          <a:solidFill>
            <a:schemeClr val="bg1"/>
          </a:solidFill>
          <a:ln>
            <a:noFill/>
          </a:ln>
        </p:spPr>
      </p:pic>
      <p:pic>
        <p:nvPicPr>
          <p:cNvPr id="15" name="14 Imagen" descr="http://images02.olx.com.co/ui/6/25/90/1275838133_98522590_1-Fotos-de--silo-de-maiz.jpg"/>
          <p:cNvPicPr/>
          <p:nvPr/>
        </p:nvPicPr>
        <p:blipFill>
          <a:blip r:embed="rId6">
            <a:extLst>
              <a:ext uri="{28A0092B-C50C-407E-A947-70E740481C1C}">
                <a14:useLocalDpi xmlns:a14="http://schemas.microsoft.com/office/drawing/2010/main" val="0"/>
              </a:ext>
            </a:extLst>
          </a:blip>
          <a:srcRect/>
          <a:stretch>
            <a:fillRect/>
          </a:stretch>
        </p:blipFill>
        <p:spPr bwMode="auto">
          <a:xfrm>
            <a:off x="755576" y="4150606"/>
            <a:ext cx="3312368" cy="1800200"/>
          </a:xfrm>
          <a:prstGeom prst="rect">
            <a:avLst/>
          </a:prstGeom>
          <a:noFill/>
          <a:ln>
            <a:noFill/>
          </a:ln>
        </p:spPr>
      </p:pic>
      <p:pic>
        <p:nvPicPr>
          <p:cNvPr id="16" name="15 Imagen" descr="http://www.lesacacias.net/fotografias/98-zoom-sobre-silo-maiz.jpg"/>
          <p:cNvPicPr/>
          <p:nvPr/>
        </p:nvPicPr>
        <p:blipFill>
          <a:blip r:embed="rId7">
            <a:extLst>
              <a:ext uri="{28A0092B-C50C-407E-A947-70E740481C1C}">
                <a14:useLocalDpi xmlns:a14="http://schemas.microsoft.com/office/drawing/2010/main" val="0"/>
              </a:ext>
            </a:extLst>
          </a:blip>
          <a:srcRect/>
          <a:stretch>
            <a:fillRect/>
          </a:stretch>
        </p:blipFill>
        <p:spPr bwMode="auto">
          <a:xfrm>
            <a:off x="529400" y="1205486"/>
            <a:ext cx="1810351" cy="2799578"/>
          </a:xfrm>
          <a:prstGeom prst="rect">
            <a:avLst/>
          </a:prstGeom>
          <a:noFill/>
          <a:ln>
            <a:noFill/>
          </a:ln>
        </p:spPr>
      </p:pic>
      <p:pic>
        <p:nvPicPr>
          <p:cNvPr id="17" name="16 Imagen" descr="http://www.ellitoral.com/diarios/2009/05/02/laregion/REG-10-web-images/CAMPO_P6A_fmt.jpeg"/>
          <p:cNvPicPr/>
          <p:nvPr/>
        </p:nvPicPr>
        <p:blipFill>
          <a:blip r:embed="rId8">
            <a:extLst>
              <a:ext uri="{28A0092B-C50C-407E-A947-70E740481C1C}">
                <a14:useLocalDpi xmlns:a14="http://schemas.microsoft.com/office/drawing/2010/main" val="0"/>
              </a:ext>
            </a:extLst>
          </a:blip>
          <a:srcRect/>
          <a:stretch>
            <a:fillRect/>
          </a:stretch>
        </p:blipFill>
        <p:spPr bwMode="auto">
          <a:xfrm>
            <a:off x="7113491" y="1205486"/>
            <a:ext cx="1872208" cy="2777563"/>
          </a:xfrm>
          <a:prstGeom prst="rect">
            <a:avLst/>
          </a:prstGeom>
          <a:noFill/>
          <a:ln>
            <a:noFill/>
          </a:ln>
        </p:spPr>
      </p:pic>
    </p:spTree>
    <p:extLst>
      <p:ext uri="{BB962C8B-B14F-4D97-AF65-F5344CB8AC3E}">
        <p14:creationId xmlns:p14="http://schemas.microsoft.com/office/powerpoint/2010/main" val="4154715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0" descr="Estructura de ace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12" descr="http://en.structurae.de/files/photos/962/n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14" descr="http://vigasdeacero.es/images/estructuras-de-acero.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16" descr="http://vigasdeacero.es/images/estructuras-de-acer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20" descr="http://en.structurae.de/files/photos/962/n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22" descr="http://en.structurae.de/files/photos/962/n4.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CuadroTexto"/>
          <p:cNvSpPr txBox="1"/>
          <p:nvPr/>
        </p:nvSpPr>
        <p:spPr>
          <a:xfrm>
            <a:off x="762000" y="228600"/>
            <a:ext cx="7914456" cy="400110"/>
          </a:xfrm>
          <a:prstGeom prst="rect">
            <a:avLst/>
          </a:prstGeom>
          <a:noFill/>
        </p:spPr>
        <p:txBody>
          <a:bodyPr wrap="square" rtlCol="0">
            <a:spAutoFit/>
          </a:bodyPr>
          <a:lstStyle/>
          <a:p>
            <a:r>
              <a:rPr lang="es-EC" sz="2000" i="1" dirty="0" smtClean="0">
                <a:solidFill>
                  <a:schemeClr val="accent3">
                    <a:lumMod val="75000"/>
                  </a:schemeClr>
                </a:solidFill>
                <a:latin typeface="Arial" pitchFamily="34" charset="0"/>
                <a:cs typeface="Arial" pitchFamily="34" charset="0"/>
              </a:rPr>
              <a:t>PROCESO DE SECADO    </a:t>
            </a:r>
            <a:endParaRPr lang="es-EC" sz="2000" i="1" dirty="0">
              <a:solidFill>
                <a:schemeClr val="accent3">
                  <a:lumMod val="75000"/>
                </a:schemeClr>
              </a:solidFill>
              <a:latin typeface="Arial" pitchFamily="34" charset="0"/>
              <a:cs typeface="Arial" pitchFamily="34" charset="0"/>
            </a:endParaRPr>
          </a:p>
        </p:txBody>
      </p:sp>
      <p:pic>
        <p:nvPicPr>
          <p:cNvPr id="19462" name="Picture 6" descr="http://1.bp.blogspot.com/_Zl1Ma3ZUi90/TCHTqcN4WRI/AAAAAAAAA2o/R68F3MJdYMA/s1600/MAI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75" y="836712"/>
            <a:ext cx="2570893"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organismos.chubut.gov.ar/socioterritorial/files/2010/03/ensilad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898135"/>
            <a:ext cx="2879576" cy="2314841"/>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descr="http://farm6.staticflickr.com/5124/5325040908_18e6bcb6ab_z.jpg"/>
          <p:cNvPicPr/>
          <p:nvPr/>
        </p:nvPicPr>
        <p:blipFill>
          <a:blip r:embed="rId6">
            <a:extLst>
              <a:ext uri="{28A0092B-C50C-407E-A947-70E740481C1C}">
                <a14:useLocalDpi xmlns:a14="http://schemas.microsoft.com/office/drawing/2010/main" val="0"/>
              </a:ext>
            </a:extLst>
          </a:blip>
          <a:srcRect/>
          <a:stretch>
            <a:fillRect/>
          </a:stretch>
        </p:blipFill>
        <p:spPr bwMode="auto">
          <a:xfrm>
            <a:off x="6227440" y="867394"/>
            <a:ext cx="2593032" cy="2345581"/>
          </a:xfrm>
          <a:prstGeom prst="rect">
            <a:avLst/>
          </a:prstGeom>
          <a:noFill/>
          <a:ln>
            <a:noFill/>
          </a:ln>
        </p:spPr>
      </p:pic>
      <p:pic>
        <p:nvPicPr>
          <p:cNvPr id="13" name="12 Imagen" descr="https://encrypted-tbn0.google.com/images?q=tbn:ANd9GcRK2by3-s1Ux5tlSWUdY4EVqcCoB0WJf_cxvrhOHMo7n6X9JwXO">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6300563" y="3576310"/>
            <a:ext cx="2446785" cy="2268025"/>
          </a:xfrm>
          <a:prstGeom prst="rect">
            <a:avLst/>
          </a:prstGeom>
          <a:noFill/>
          <a:ln>
            <a:noFill/>
          </a:ln>
        </p:spPr>
      </p:pic>
      <p:pic>
        <p:nvPicPr>
          <p:cNvPr id="27650" name="Picture 2" descr="http://html.rincondelvago.com/00060608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92" y="3573016"/>
            <a:ext cx="3672408" cy="2268025"/>
          </a:xfrm>
          <a:prstGeom prst="rect">
            <a:avLst/>
          </a:prstGeom>
          <a:noFill/>
          <a:extLst>
            <a:ext uri="{909E8E84-426E-40DD-AFC4-6F175D3DCCD1}">
              <a14:hiddenFill xmlns:a14="http://schemas.microsoft.com/office/drawing/2010/main">
                <a:solidFill>
                  <a:srgbClr val="FFFFFF"/>
                </a:solidFill>
              </a14:hiddenFill>
            </a:ext>
          </a:extLst>
        </p:spPr>
      </p:pic>
      <p:sp>
        <p:nvSpPr>
          <p:cNvPr id="2" name="1 Flecha derecha"/>
          <p:cNvSpPr/>
          <p:nvPr/>
        </p:nvSpPr>
        <p:spPr>
          <a:xfrm>
            <a:off x="4572000" y="4122788"/>
            <a:ext cx="1655440" cy="1322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PRODUCTO FINAL</a:t>
            </a:r>
            <a:endParaRPr lang="es-US" dirty="0"/>
          </a:p>
        </p:txBody>
      </p:sp>
    </p:spTree>
    <p:extLst>
      <p:ext uri="{BB962C8B-B14F-4D97-AF65-F5344CB8AC3E}">
        <p14:creationId xmlns:p14="http://schemas.microsoft.com/office/powerpoint/2010/main" val="662853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1" y="-27384"/>
            <a:ext cx="9144000" cy="6902450"/>
          </a:xfrm>
          <a:prstGeom prst="rect">
            <a:avLst/>
          </a:prstGeom>
          <a:solidFill>
            <a:schemeClr val="bg1"/>
          </a:solidFill>
          <a:ln>
            <a:noFill/>
          </a:ln>
          <a:extLst/>
        </p:spPr>
      </p:pic>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2143108" y="214290"/>
            <a:ext cx="514353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accent3">
                    <a:lumMod val="75000"/>
                  </a:schemeClr>
                </a:solidFill>
              </a:rPr>
              <a:t>PROCESO DE SECADO DE LAS PLANTAS</a:t>
            </a:r>
            <a:endParaRPr lang="es-ES" sz="2400" i="1" dirty="0">
              <a:solidFill>
                <a:schemeClr val="accent3">
                  <a:lumMod val="75000"/>
                </a:schemeClr>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17 Rectángulo"/>
          <p:cNvSpPr/>
          <p:nvPr/>
        </p:nvSpPr>
        <p:spPr>
          <a:xfrm>
            <a:off x="395536" y="764704"/>
            <a:ext cx="8352927" cy="3170099"/>
          </a:xfrm>
          <a:prstGeom prst="rect">
            <a:avLst/>
          </a:prstGeom>
        </p:spPr>
        <p:txBody>
          <a:bodyPr wrap="square">
            <a:spAutoFit/>
          </a:bodyPr>
          <a:lstStyle/>
          <a:p>
            <a:pPr marL="285750" indent="-285750">
              <a:buFont typeface="Arial" pitchFamily="34" charset="0"/>
              <a:buChar char="•"/>
            </a:pPr>
            <a:r>
              <a:rPr lang="es-EC" sz="2000" dirty="0" smtClean="0"/>
              <a:t>Reducción del contenido de humedad de los materiales mediante el incremento de la temperatura del producto.</a:t>
            </a:r>
          </a:p>
          <a:p>
            <a:pPr marL="285750" indent="-285750">
              <a:buFont typeface="Arial" pitchFamily="34" charset="0"/>
              <a:buChar char="•"/>
            </a:pPr>
            <a:endParaRPr lang="es-EC" sz="2000" dirty="0" smtClean="0"/>
          </a:p>
          <a:p>
            <a:pPr marL="285750" indent="-285750">
              <a:buFont typeface="Arial" pitchFamily="34" charset="0"/>
              <a:buChar char="•"/>
            </a:pPr>
            <a:endParaRPr lang="es-EC" sz="2000" dirty="0"/>
          </a:p>
          <a:p>
            <a:endParaRPr lang="es-EC" sz="2000" dirty="0" smtClean="0"/>
          </a:p>
          <a:p>
            <a:pPr marL="285750" indent="-285750">
              <a:buFont typeface="Arial" pitchFamily="34" charset="0"/>
              <a:buChar char="•"/>
            </a:pPr>
            <a:r>
              <a:rPr lang="es-EC" sz="2000" dirty="0" smtClean="0"/>
              <a:t>Tamaño del material.</a:t>
            </a:r>
          </a:p>
          <a:p>
            <a:pPr marL="285750" indent="-285750">
              <a:buFont typeface="Arial" pitchFamily="34" charset="0"/>
              <a:buChar char="•"/>
            </a:pPr>
            <a:r>
              <a:rPr lang="es-EC" sz="2000" dirty="0" smtClean="0"/>
              <a:t>Humedad.</a:t>
            </a:r>
          </a:p>
          <a:p>
            <a:pPr marL="285750" indent="-285750">
              <a:buFont typeface="Arial" pitchFamily="34" charset="0"/>
              <a:buChar char="•"/>
            </a:pPr>
            <a:r>
              <a:rPr lang="es-EC" sz="2000" dirty="0" smtClean="0"/>
              <a:t>Forma del corte del material.</a:t>
            </a:r>
          </a:p>
          <a:p>
            <a:pPr marL="285750" indent="-285750">
              <a:buFont typeface="Arial" pitchFamily="34" charset="0"/>
              <a:buChar char="•"/>
            </a:pPr>
            <a:r>
              <a:rPr lang="es-EC" sz="2000" dirty="0" smtClean="0"/>
              <a:t>Temperatura en el secado</a:t>
            </a:r>
          </a:p>
          <a:p>
            <a:pPr marL="285750" indent="-285750">
              <a:buFont typeface="Arial" pitchFamily="34" charset="0"/>
              <a:buChar char="•"/>
            </a:pPr>
            <a:r>
              <a:rPr lang="es-EC" sz="2000" dirty="0" smtClean="0"/>
              <a:t>Velocidad de secado</a:t>
            </a:r>
          </a:p>
        </p:txBody>
      </p:sp>
      <p:pic>
        <p:nvPicPr>
          <p:cNvPr id="24578" name="Picture 2" descr="http://html.rincondelvago.com/0006060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005064"/>
            <a:ext cx="4472516" cy="195111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146233" y="1607190"/>
            <a:ext cx="3579633" cy="584775"/>
          </a:xfrm>
          <a:prstGeom prst="rect">
            <a:avLst/>
          </a:prstGeom>
          <a:noFill/>
        </p:spPr>
        <p:txBody>
          <a:bodyPr wrap="none" lIns="91440" tIns="45720" rIns="91440" bIns="45720">
            <a:spAutoFit/>
          </a:bodyPr>
          <a:lstStyle/>
          <a:p>
            <a:pPr algn="ctr"/>
            <a:r>
              <a:rPr lang="es-EC"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Variables a tomar</a:t>
            </a:r>
            <a:endParaRPr lang="es-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08299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6760</TotalTime>
  <Words>2116</Words>
  <Application>Microsoft Office PowerPoint</Application>
  <PresentationFormat>Presentación en pantalla (4:3)</PresentationFormat>
  <Paragraphs>329</Paragraphs>
  <Slides>40</Slides>
  <Notes>40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Office Theme</vt:lpstr>
      <vt:lpstr>  ESCUELA POLITÉCNICA DEL EJÉRCITO    CARRERA DE INGENIERÍA MECÁNICA   “DISEÑO Y SIMULACIÓN DE UNA MÁQUINA SECADORA DE FORRAJES MÚLTIPLES PARA LA ELABORACIÓN DE HARINA Y PROCESAMIENTO DE BALANCEADO PARA GANADO CON CAPACIDAD DE 400 KG/H PARA LA EMPRESA ENSIFOR S.A.”    PROYECTO PREVIO A LA OBTENCIÓN DEL TÍTULO DE  INGENIERO MECÁNICO  AUTORES: SR. BETANCOURT CASTELLANOS CARLOS S.            SR. CASTILLOS SARZOSA PABLO A.    DIRECTOR: ING. PATRICIO RIOFRÍO   CODIRECTOR: ING. ROBERTO GUTIÉRREZ   SANGOLQUÍ, MAYO 4 DEL 2012</vt:lpstr>
      <vt:lpstr>Presentación de PowerPoint</vt:lpstr>
      <vt:lpstr>OBJETIVO  GENERAL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una Compactadora Hidráulica de chatarra CON CAPACIDAD DE 70 TONELADAS, de MOVIMIENTO ANGULAR, para la empresa “Recicladora Mejía”  Carlos Alberto rivera rosas Oscar David Mejía Zambrano   Director: Ing. Fernando Montenegro Codirector: Ing. Carlos SuntaxI………….</dc:title>
  <dc:creator>Charly</dc:creator>
  <cp:lastModifiedBy>Carlos</cp:lastModifiedBy>
  <cp:revision>463</cp:revision>
  <dcterms:created xsi:type="dcterms:W3CDTF">2009-11-10T19:49:23Z</dcterms:created>
  <dcterms:modified xsi:type="dcterms:W3CDTF">2012-05-11T02:47:58Z</dcterms:modified>
</cp:coreProperties>
</file>