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7" r:id="rId2"/>
    <p:sldId id="258" r:id="rId3"/>
    <p:sldId id="260" r:id="rId4"/>
    <p:sldId id="261" r:id="rId5"/>
    <p:sldId id="262" r:id="rId6"/>
    <p:sldId id="309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31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311" r:id="rId43"/>
    <p:sldId id="312" r:id="rId44"/>
    <p:sldId id="313" r:id="rId45"/>
    <p:sldId id="314" r:id="rId46"/>
    <p:sldId id="315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0" autoAdjust="0"/>
    <p:restoredTop sz="94615" autoAdjust="0"/>
  </p:normalViewPr>
  <p:slideViewPr>
    <p:cSldViewPr>
      <p:cViewPr>
        <p:scale>
          <a:sx n="52" d="100"/>
          <a:sy n="52" d="100"/>
        </p:scale>
        <p:origin x="-34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68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anielhernandez:Documents:TESIS:graficas_digitalizada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TOSHIBA%20EXT:Documents:Documents:TESIS:TESIS%20AFCS2:GRAFICA_PROBET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TOSHIBA%20EXT:Documents:Documents:TESIS:TESIS%20AFCS2:GRAFICA_PROBE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394219790322829"/>
          <c:y val="4.7752296722172981E-2"/>
          <c:w val="0.4666981034150392"/>
          <c:h val="0.89617507223017345"/>
        </c:manualLayout>
      </c:layout>
      <c:scatterChart>
        <c:scatterStyle val="lineMarker"/>
        <c:varyColors val="0"/>
        <c:ser>
          <c:idx val="0"/>
          <c:order val="0"/>
          <c:xVal>
            <c:numRef>
              <c:f>Hoja1!$D$83:$D$97</c:f>
              <c:numCache>
                <c:formatCode>General</c:formatCode>
                <c:ptCount val="15"/>
                <c:pt idx="0">
                  <c:v>0</c:v>
                </c:pt>
                <c:pt idx="1">
                  <c:v>0.4</c:v>
                </c:pt>
                <c:pt idx="2">
                  <c:v>0.8</c:v>
                </c:pt>
                <c:pt idx="3">
                  <c:v>1</c:v>
                </c:pt>
                <c:pt idx="4">
                  <c:v>1.2</c:v>
                </c:pt>
                <c:pt idx="5">
                  <c:v>1.4</c:v>
                </c:pt>
                <c:pt idx="6">
                  <c:v>1.6</c:v>
                </c:pt>
                <c:pt idx="7">
                  <c:v>1.8</c:v>
                </c:pt>
                <c:pt idx="8">
                  <c:v>2</c:v>
                </c:pt>
                <c:pt idx="9">
                  <c:v>2.2000000000000002</c:v>
                </c:pt>
                <c:pt idx="10">
                  <c:v>2.4</c:v>
                </c:pt>
                <c:pt idx="11">
                  <c:v>2.8</c:v>
                </c:pt>
                <c:pt idx="12">
                  <c:v>3.2</c:v>
                </c:pt>
                <c:pt idx="13">
                  <c:v>3.6</c:v>
                </c:pt>
                <c:pt idx="14">
                  <c:v>4.2</c:v>
                </c:pt>
              </c:numCache>
            </c:numRef>
          </c:xVal>
          <c:yVal>
            <c:numRef>
              <c:f>Hoja1!$E$83:$E$97</c:f>
              <c:numCache>
                <c:formatCode>General</c:formatCode>
                <c:ptCount val="15"/>
                <c:pt idx="0">
                  <c:v>0</c:v>
                </c:pt>
                <c:pt idx="1">
                  <c:v>30</c:v>
                </c:pt>
                <c:pt idx="2">
                  <c:v>75</c:v>
                </c:pt>
                <c:pt idx="3">
                  <c:v>120</c:v>
                </c:pt>
                <c:pt idx="4">
                  <c:v>200</c:v>
                </c:pt>
                <c:pt idx="5">
                  <c:v>370</c:v>
                </c:pt>
                <c:pt idx="6">
                  <c:v>500</c:v>
                </c:pt>
                <c:pt idx="7">
                  <c:v>620</c:v>
                </c:pt>
                <c:pt idx="8">
                  <c:v>740</c:v>
                </c:pt>
                <c:pt idx="9">
                  <c:v>870</c:v>
                </c:pt>
                <c:pt idx="10">
                  <c:v>990</c:v>
                </c:pt>
                <c:pt idx="11">
                  <c:v>1050</c:v>
                </c:pt>
                <c:pt idx="12">
                  <c:v>1070</c:v>
                </c:pt>
                <c:pt idx="13">
                  <c:v>1080</c:v>
                </c:pt>
                <c:pt idx="14">
                  <c:v>1060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907776"/>
        <c:axId val="75121792"/>
      </c:scatterChart>
      <c:valAx>
        <c:axId val="729077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Deformación</a:t>
                </a:r>
                <a:r>
                  <a:rPr lang="es-ES" baseline="0"/>
                  <a:t> (mm)</a:t>
                </a:r>
                <a:endParaRPr lang="es-ES"/>
              </a:p>
            </c:rich>
          </c:tx>
          <c:layout>
            <c:manualLayout>
              <c:xMode val="edge"/>
              <c:yMode val="edge"/>
              <c:x val="0.3312266700895628"/>
              <c:y val="0.9189325928226480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75121792"/>
        <c:crosses val="autoZero"/>
        <c:crossBetween val="midCat"/>
      </c:valAx>
      <c:valAx>
        <c:axId val="7512179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Carga</a:t>
                </a:r>
                <a:r>
                  <a:rPr lang="es-ES" baseline="0"/>
                  <a:t> (Kg)</a:t>
                </a:r>
                <a:endParaRPr lang="es-ES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7290777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xVal>
            <c:numRef>
              <c:f>Hoja1!$D$108:$D$122</c:f>
              <c:numCache>
                <c:formatCode>General</c:formatCode>
                <c:ptCount val="15"/>
                <c:pt idx="0">
                  <c:v>0</c:v>
                </c:pt>
                <c:pt idx="1">
                  <c:v>0.4</c:v>
                </c:pt>
                <c:pt idx="2">
                  <c:v>0.8</c:v>
                </c:pt>
                <c:pt idx="3">
                  <c:v>1</c:v>
                </c:pt>
                <c:pt idx="4">
                  <c:v>1.2</c:v>
                </c:pt>
                <c:pt idx="5">
                  <c:v>1.4</c:v>
                </c:pt>
                <c:pt idx="6">
                  <c:v>1.6</c:v>
                </c:pt>
                <c:pt idx="7">
                  <c:v>1.8</c:v>
                </c:pt>
                <c:pt idx="8">
                  <c:v>2</c:v>
                </c:pt>
                <c:pt idx="9">
                  <c:v>2.2000000000000002</c:v>
                </c:pt>
                <c:pt idx="10">
                  <c:v>2.4</c:v>
                </c:pt>
                <c:pt idx="11">
                  <c:v>2.6</c:v>
                </c:pt>
                <c:pt idx="12">
                  <c:v>2.8</c:v>
                </c:pt>
                <c:pt idx="13">
                  <c:v>3.2</c:v>
                </c:pt>
                <c:pt idx="14">
                  <c:v>3.6</c:v>
                </c:pt>
              </c:numCache>
            </c:numRef>
          </c:xVal>
          <c:yVal>
            <c:numRef>
              <c:f>Hoja1!$E$108:$E$122</c:f>
              <c:numCache>
                <c:formatCode>General</c:formatCode>
                <c:ptCount val="15"/>
                <c:pt idx="0">
                  <c:v>0</c:v>
                </c:pt>
                <c:pt idx="1">
                  <c:v>90</c:v>
                </c:pt>
                <c:pt idx="2">
                  <c:v>280</c:v>
                </c:pt>
                <c:pt idx="3">
                  <c:v>420</c:v>
                </c:pt>
                <c:pt idx="4">
                  <c:v>560</c:v>
                </c:pt>
                <c:pt idx="5">
                  <c:v>640</c:v>
                </c:pt>
                <c:pt idx="6">
                  <c:v>710</c:v>
                </c:pt>
                <c:pt idx="7">
                  <c:v>770</c:v>
                </c:pt>
                <c:pt idx="8">
                  <c:v>850</c:v>
                </c:pt>
                <c:pt idx="9">
                  <c:v>920</c:v>
                </c:pt>
                <c:pt idx="10">
                  <c:v>960</c:v>
                </c:pt>
                <c:pt idx="11">
                  <c:v>985</c:v>
                </c:pt>
                <c:pt idx="12">
                  <c:v>970</c:v>
                </c:pt>
                <c:pt idx="13">
                  <c:v>945</c:v>
                </c:pt>
                <c:pt idx="14">
                  <c:v>918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168000"/>
        <c:axId val="74973568"/>
      </c:scatterChart>
      <c:valAx>
        <c:axId val="751680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Deformación</a:t>
                </a:r>
                <a:r>
                  <a:rPr lang="es-ES" baseline="0"/>
                  <a:t> (mm)</a:t>
                </a:r>
                <a:endParaRPr lang="es-ES"/>
              </a:p>
            </c:rich>
          </c:tx>
          <c:layout>
            <c:manualLayout>
              <c:xMode val="edge"/>
              <c:yMode val="edge"/>
              <c:x val="0.40115676576924864"/>
              <c:y val="0.9292952143935392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74973568"/>
        <c:crosses val="autoZero"/>
        <c:crossBetween val="midCat"/>
      </c:valAx>
      <c:valAx>
        <c:axId val="7497356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Carga</a:t>
                </a:r>
                <a:r>
                  <a:rPr lang="es-ES" baseline="0"/>
                  <a:t> (Kg)</a:t>
                </a:r>
                <a:endParaRPr lang="es-ES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7516800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xVal>
            <c:numRef>
              <c:f>Hoja1!$D$140:$D$155</c:f>
              <c:numCache>
                <c:formatCode>General</c:formatCode>
                <c:ptCount val="16"/>
                <c:pt idx="0">
                  <c:v>0</c:v>
                </c:pt>
                <c:pt idx="1">
                  <c:v>0.4</c:v>
                </c:pt>
                <c:pt idx="2">
                  <c:v>0.60000000000000053</c:v>
                </c:pt>
                <c:pt idx="3">
                  <c:v>0.8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</c:v>
                </c:pt>
                <c:pt idx="10">
                  <c:v>2.2000000000000002</c:v>
                </c:pt>
                <c:pt idx="11">
                  <c:v>2.4</c:v>
                </c:pt>
                <c:pt idx="12">
                  <c:v>2.6</c:v>
                </c:pt>
                <c:pt idx="13">
                  <c:v>2.8</c:v>
                </c:pt>
              </c:numCache>
            </c:numRef>
          </c:xVal>
          <c:yVal>
            <c:numRef>
              <c:f>Hoja1!$E$140:$E$155</c:f>
              <c:numCache>
                <c:formatCode>General</c:formatCode>
                <c:ptCount val="16"/>
                <c:pt idx="0">
                  <c:v>0</c:v>
                </c:pt>
                <c:pt idx="1">
                  <c:v>60</c:v>
                </c:pt>
                <c:pt idx="2">
                  <c:v>170</c:v>
                </c:pt>
                <c:pt idx="3">
                  <c:v>290</c:v>
                </c:pt>
                <c:pt idx="4">
                  <c:v>695</c:v>
                </c:pt>
                <c:pt idx="5">
                  <c:v>830</c:v>
                </c:pt>
                <c:pt idx="6">
                  <c:v>920</c:v>
                </c:pt>
                <c:pt idx="7">
                  <c:v>1010</c:v>
                </c:pt>
                <c:pt idx="8">
                  <c:v>1030</c:v>
                </c:pt>
                <c:pt idx="9">
                  <c:v>1050</c:v>
                </c:pt>
                <c:pt idx="10">
                  <c:v>1150</c:v>
                </c:pt>
                <c:pt idx="11">
                  <c:v>1175</c:v>
                </c:pt>
                <c:pt idx="12">
                  <c:v>1160</c:v>
                </c:pt>
                <c:pt idx="13">
                  <c:v>1130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003392"/>
        <c:axId val="75005312"/>
      </c:scatterChart>
      <c:valAx>
        <c:axId val="750033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Deformación</a:t>
                </a:r>
                <a:r>
                  <a:rPr lang="es-ES" baseline="0"/>
                  <a:t> (mm)</a:t>
                </a:r>
                <a:endParaRPr lang="es-ES"/>
              </a:p>
            </c:rich>
          </c:tx>
          <c:layout>
            <c:manualLayout>
              <c:xMode val="edge"/>
              <c:yMode val="edge"/>
              <c:x val="0.33122667008956264"/>
              <c:y val="0.9189325928226481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75005312"/>
        <c:crosses val="autoZero"/>
        <c:crossBetween val="midCat"/>
      </c:valAx>
      <c:valAx>
        <c:axId val="7500531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Carga</a:t>
                </a:r>
                <a:r>
                  <a:rPr lang="es-ES" baseline="0"/>
                  <a:t> (Kg)</a:t>
                </a:r>
                <a:endParaRPr lang="es-ES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7500339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6A049CF-68CC-43E8-BB5C-2A58209F4203}" type="datetimeFigureOut">
              <a:rPr lang="es-ES"/>
              <a:pPr>
                <a:defRPr/>
              </a:pPr>
              <a:t>08/06/2012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476C42E-7557-4BA3-9DCD-7D9DF876D83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494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 continuación la exposición del proyecto de grado previo a la obtención de nuestro título</a:t>
            </a:r>
          </a:p>
        </p:txBody>
      </p:sp>
      <p:sp>
        <p:nvSpPr>
          <p:cNvPr id="1536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DEAD60-AB24-4B8E-BD83-1DBECBF65AE1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s-EC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0BEEF3-9C17-400F-9F08-B314ADDEB955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s-EC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9220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F9254C2-0C70-44C7-8605-6E8F3015849E}" type="slidenum">
              <a:rPr lang="es-EC" sz="1200">
                <a:latin typeface="Calibri" pitchFamily="34" charset="0"/>
              </a:rPr>
              <a:pPr algn="r"/>
              <a:t>3</a:t>
            </a:fld>
            <a:endParaRPr lang="es-EC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0244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5B9AAF2-0825-4666-B85B-148717AD0171}" type="slidenum">
              <a:rPr lang="es-EC" sz="1200">
                <a:latin typeface="Calibri" pitchFamily="34" charset="0"/>
              </a:rPr>
              <a:pPr algn="r"/>
              <a:t>4</a:t>
            </a:fld>
            <a:endParaRPr lang="es-EC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9852F-0F44-41F4-90DA-560D85B50109}" type="datetimeFigureOut">
              <a:rPr lang="es-ES"/>
              <a:pPr>
                <a:defRPr/>
              </a:pPr>
              <a:t>08/06/2012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50DDD-3AE8-4BE2-93E2-2F484631FA5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1A7EC-6548-49D5-ADBB-878E73A258F9}" type="datetimeFigureOut">
              <a:rPr lang="es-ES"/>
              <a:pPr>
                <a:defRPr/>
              </a:pPr>
              <a:t>08/06/2012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BFDD7-59CB-4602-ADE5-EBF7277746B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944DE-53EF-4CB7-A927-86B67DF37D69}" type="datetimeFigureOut">
              <a:rPr lang="es-ES"/>
              <a:pPr>
                <a:defRPr/>
              </a:pPr>
              <a:t>08/06/2012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00C91-49E4-4AD8-8A23-0325A006846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D557F-A1FB-4228-815B-22D76DAE4672}" type="datetimeFigureOut">
              <a:rPr lang="es-ES"/>
              <a:pPr>
                <a:defRPr/>
              </a:pPr>
              <a:t>08/06/2012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1F1C5-8381-447A-85A5-1F34966B265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BED89-3A68-451A-B791-B0129088A63A}" type="datetimeFigureOut">
              <a:rPr lang="es-ES"/>
              <a:pPr>
                <a:defRPr/>
              </a:pPr>
              <a:t>08/06/2012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83E75-2FFD-48F9-AFBC-4F640BFDCD7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9D528-BD1B-42D7-87C5-3D3536782504}" type="datetimeFigureOut">
              <a:rPr lang="es-ES"/>
              <a:pPr>
                <a:defRPr/>
              </a:pPr>
              <a:t>08/06/2012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B871-A58D-4EE6-8E1B-2539E0C2481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AD74E-F654-4B8A-A3B7-339F21909F38}" type="datetimeFigureOut">
              <a:rPr lang="es-ES"/>
              <a:pPr>
                <a:defRPr/>
              </a:pPr>
              <a:t>08/06/2012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51BB3-472E-4B3A-9284-C16CC17DBA6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C13E0-7769-4F47-B1EA-7032636DA219}" type="datetimeFigureOut">
              <a:rPr lang="es-ES"/>
              <a:pPr>
                <a:defRPr/>
              </a:pPr>
              <a:t>08/06/2012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6F3EE-076A-4207-8536-A78C0ED6DE8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F3257-CD2A-4BC1-9470-9A6908125609}" type="datetimeFigureOut">
              <a:rPr lang="es-ES"/>
              <a:pPr>
                <a:defRPr/>
              </a:pPr>
              <a:t>08/06/2012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793FF-AE0B-4CEE-BEA5-75D90472678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85B49-BF9A-4E35-9E7C-41E8FA852BDB}" type="datetimeFigureOut">
              <a:rPr lang="es-ES"/>
              <a:pPr>
                <a:defRPr/>
              </a:pPr>
              <a:t>08/06/2012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1B8FD-DDB4-4666-BD7C-0F992D30754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A6D75-8EB7-46DF-A94D-F88B9F8379B0}" type="datetimeFigureOut">
              <a:rPr lang="es-ES"/>
              <a:pPr>
                <a:defRPr/>
              </a:pPr>
              <a:t>08/06/2012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3EC47-9E23-4219-BFC8-BFF320EA9E0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68A99D5-9D9B-438E-83F3-9A7A604516B3}" type="datetimeFigureOut">
              <a:rPr lang="es-ES"/>
              <a:pPr>
                <a:defRPr/>
              </a:pPr>
              <a:t>08/06/2012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BA4354E-6F34-4DF5-AFE6-3AD86170214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49" presetClass="entr" presetSubtype="0" decel="10000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videos%20cubesat/cortehilo.AVI" TargetMode="Externa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videos%20cubesat/Ensamblaje%20Cubesat.avi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videos_ensayos/ENSAYO_TRACCI&#211;N.wmv" TargetMode="Externa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hyperlink" Target="videos_ensayos/ENSAYO%20DE%20FATIGA.wmv" TargetMode="Externa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videos_ensayos/COMPRESION%20CALIENTE.wmv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videos_ensayos/COMPRESION%20FRIO.wmv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videos_ensayos/IMPACTO%20FRIO.wmv" TargetMode="External"/><Relationship Id="rId4" Type="http://schemas.openxmlformats.org/officeDocument/2006/relationships/hyperlink" Target="videos_ensayos/IMPACTO%20CALIENTE.wmv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videos%20cubesat/video%20%2011.mp4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videos%20cubesat/Lanzamiento%20proyecto%20CubeSat.avi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RMATOCARATUL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5784" y="-72148"/>
            <a:ext cx="9399640" cy="7073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5 CuadroTexto"/>
          <p:cNvSpPr txBox="1"/>
          <p:nvPr/>
        </p:nvSpPr>
        <p:spPr>
          <a:xfrm>
            <a:off x="1143000" y="99060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ESCUELA POLIT</a:t>
            </a:r>
            <a:r>
              <a:rPr lang="es-ES" sz="2800" b="1" dirty="0" smtClean="0"/>
              <a:t>ÉCNICA DEL EJÉRCITO</a:t>
            </a:r>
            <a:endParaRPr lang="es-ES" sz="28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1828800" y="175260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CARRERA DE INGENIERÍA MECÁNICA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1295400" y="2438400"/>
            <a:ext cx="693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“ANÁLISIS DE FALLAS UTILIZANDO ENSAYOS MECÁNICOS EN PROTOTIPO ESTRUCTURAL DE PICOSATÉLITE TIPO “CUBESAT” PARA EL C.I.E. DE LA ESPE.”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38200" y="5029200"/>
            <a:ext cx="800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 smtClean="0"/>
              <a:t>AUTOR: DANIEL ALEJANDRO HERNÁNDEZ ECHEVERRÍA</a:t>
            </a:r>
            <a:endParaRPr lang="es-ES" sz="22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838200" y="3886200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DIRECTOR: ING. JOSÉ PÉREZ</a:t>
            </a:r>
            <a:endParaRPr lang="es-ES" sz="20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838200" y="4343400"/>
            <a:ext cx="601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CODIRECTOR: ING. CARLOS NARANJO</a:t>
            </a:r>
            <a:endParaRPr lang="es-ES" sz="20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762000" y="56388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Sangolquí, </a:t>
            </a:r>
            <a:r>
              <a:rPr lang="es-ES" sz="2000" b="1" dirty="0" smtClean="0"/>
              <a:t>2 de mayo de 2012</a:t>
            </a:r>
            <a:endParaRPr lang="es-ES" sz="2000" dirty="0"/>
          </a:p>
          <a:p>
            <a:pPr algn="ctr"/>
            <a:endParaRPr lang="es-ES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/>
          <a:lstStyle/>
          <a:p>
            <a:r>
              <a:rPr lang="es-ES" sz="3600" b="1" dirty="0" smtClean="0"/>
              <a:t>CONSIDERACIONES DE DISEÑO DE UN SATÉLITE</a:t>
            </a:r>
            <a:endParaRPr lang="es-ES" sz="36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r>
              <a:rPr lang="es-ES" sz="2400" dirty="0" smtClean="0"/>
              <a:t>Chasis funcional</a:t>
            </a:r>
          </a:p>
          <a:p>
            <a:r>
              <a:rPr lang="es-ES" sz="2400" dirty="0" smtClean="0"/>
              <a:t>Peso 10% al 15% de su masa total</a:t>
            </a:r>
          </a:p>
          <a:p>
            <a:r>
              <a:rPr lang="es-ES" sz="2400" dirty="0" smtClean="0"/>
              <a:t>Diseño de una interfaz funcional</a:t>
            </a:r>
          </a:p>
          <a:p>
            <a:r>
              <a:rPr lang="es-ES" sz="2400" dirty="0" smtClean="0"/>
              <a:t>Material rígido, resistente y de baja densidad.</a:t>
            </a:r>
          </a:p>
          <a:p>
            <a:r>
              <a:rPr lang="es-ES" sz="2400" dirty="0" smtClean="0"/>
              <a:t>Ciclos térmicos en su vida útil</a:t>
            </a:r>
            <a:endParaRPr lang="es-ES" sz="2400" dirty="0"/>
          </a:p>
        </p:txBody>
      </p:sp>
      <p:pic>
        <p:nvPicPr>
          <p:cNvPr id="5" name="4 Imagen" descr="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733800"/>
            <a:ext cx="28194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Rectángulo"/>
          <p:cNvSpPr/>
          <p:nvPr/>
        </p:nvSpPr>
        <p:spPr>
          <a:xfrm>
            <a:off x="2438400" y="5334001"/>
            <a:ext cx="464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Armadura de tubos de fibra de carbono y paneles con forma de colmena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s-ES" dirty="0" smtClean="0"/>
              <a:t>CONDICIONES AMBIENTALES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r>
              <a:rPr lang="es-ES" sz="2600" dirty="0" smtClean="0"/>
              <a:t>Resistencia a cambios bruscos de temperatura: material con alto nivel de tenacidad, alta conductividad térmica y bajo coeficiente de expansión térmica. (</a:t>
            </a:r>
            <a:r>
              <a:rPr lang="el-GR" sz="2600" dirty="0" smtClean="0"/>
              <a:t>α</a:t>
            </a:r>
            <a:r>
              <a:rPr lang="es-ES" sz="2600" dirty="0" smtClean="0"/>
              <a:t>t del Al: 2.4, </a:t>
            </a:r>
            <a:r>
              <a:rPr lang="el-GR" sz="2600" dirty="0" smtClean="0"/>
              <a:t>α</a:t>
            </a:r>
            <a:r>
              <a:rPr lang="es-ES" sz="2600" dirty="0" smtClean="0"/>
              <a:t>t del Acero: 1.2, cerámico </a:t>
            </a:r>
            <a:r>
              <a:rPr lang="es-ES" sz="2600" dirty="0" err="1" smtClean="0"/>
              <a:t>Sintered</a:t>
            </a:r>
            <a:r>
              <a:rPr lang="es-ES" sz="2600" dirty="0" smtClean="0"/>
              <a:t> </a:t>
            </a:r>
            <a:r>
              <a:rPr lang="es-ES" sz="2600" dirty="0" err="1" smtClean="0"/>
              <a:t>SiC</a:t>
            </a:r>
            <a:r>
              <a:rPr lang="es-ES" sz="2600" dirty="0" smtClean="0"/>
              <a:t>: 4.4 </a:t>
            </a:r>
            <a:r>
              <a:rPr lang="en-US" sz="2600" dirty="0" smtClean="0"/>
              <a:t>[°C¯¹])</a:t>
            </a:r>
          </a:p>
          <a:p>
            <a:r>
              <a:rPr lang="es-ES" sz="2600" dirty="0" smtClean="0"/>
              <a:t>Temperaturas altas: Aluminio 7075-T6 tiene un punto de fusión de 635°C ó 908 K</a:t>
            </a:r>
          </a:p>
          <a:p>
            <a:r>
              <a:rPr lang="es-ES" sz="2600" dirty="0" smtClean="0"/>
              <a:t>Temperaturas bajas: Aluminio no tiene temperatura de transición Dúctil-</a:t>
            </a:r>
            <a:r>
              <a:rPr lang="es-ES" sz="2600" dirty="0" err="1" smtClean="0"/>
              <a:t>Fragil</a:t>
            </a:r>
            <a:r>
              <a:rPr lang="es-ES" sz="2600" dirty="0" smtClean="0"/>
              <a:t>. Estructura molecular CCC (centrada en las caras)</a:t>
            </a:r>
          </a:p>
          <a:p>
            <a:endParaRPr lang="es-E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4648200"/>
            <a:ext cx="1676400" cy="134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b="1" dirty="0" smtClean="0"/>
              <a:t>Influencia de la temperatura en las propiedades del aluminio</a:t>
            </a:r>
            <a:endParaRPr lang="es-ES" sz="40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endParaRPr lang="es-ES" sz="2400" dirty="0" smtClean="0"/>
          </a:p>
          <a:p>
            <a:r>
              <a:rPr lang="es-ES" sz="2400" dirty="0" smtClean="0"/>
              <a:t>En altas temperaturas la resistencia del aluminio baja. </a:t>
            </a:r>
            <a:r>
              <a:rPr lang="es-ES" sz="2400" dirty="0" err="1" smtClean="0"/>
              <a:t>Ejem</a:t>
            </a:r>
            <a:r>
              <a:rPr lang="es-ES" sz="2400" dirty="0" smtClean="0"/>
              <a:t>: Aluminio 6061-T6 24°C tiene una resistencia a la fluencia de 275 </a:t>
            </a:r>
            <a:r>
              <a:rPr lang="es-ES" sz="2400" dirty="0" err="1" smtClean="0"/>
              <a:t>MPa</a:t>
            </a:r>
            <a:r>
              <a:rPr lang="es-ES" sz="2400" dirty="0" smtClean="0"/>
              <a:t>, a 150°C es de 215 </a:t>
            </a:r>
            <a:r>
              <a:rPr lang="es-ES" sz="2400" dirty="0" err="1" smtClean="0"/>
              <a:t>MPa</a:t>
            </a:r>
            <a:endParaRPr lang="es-ES" sz="2400" dirty="0" smtClean="0"/>
          </a:p>
          <a:p>
            <a:r>
              <a:rPr lang="es-ES" sz="2400" dirty="0" smtClean="0"/>
              <a:t>En bajas temperaturas el aluminio se vuelve más resistente. </a:t>
            </a:r>
            <a:r>
              <a:rPr lang="es-ES" sz="2400" dirty="0" err="1" smtClean="0"/>
              <a:t>Ejem</a:t>
            </a:r>
            <a:r>
              <a:rPr lang="es-ES" sz="2400" dirty="0" smtClean="0"/>
              <a:t>: Aluminio 6061-T6 a 24°C tiene una resistencia a la fluencia de 275 </a:t>
            </a:r>
            <a:r>
              <a:rPr lang="es-ES" sz="2400" dirty="0" err="1" smtClean="0"/>
              <a:t>MPa</a:t>
            </a:r>
            <a:r>
              <a:rPr lang="es-ES" sz="2400" dirty="0" smtClean="0"/>
              <a:t>, mientras que a -80°C es de 290 </a:t>
            </a:r>
            <a:r>
              <a:rPr lang="es-ES" sz="2400" dirty="0" err="1" smtClean="0"/>
              <a:t>MPa</a:t>
            </a:r>
            <a:r>
              <a:rPr lang="es-ES" sz="2400" dirty="0" smtClean="0"/>
              <a:t> y a temperatura de -195°C es de 325 </a:t>
            </a:r>
            <a:r>
              <a:rPr lang="es-ES" sz="2400" dirty="0" err="1" smtClean="0"/>
              <a:t>MPa</a:t>
            </a:r>
            <a:r>
              <a:rPr lang="es-ES" sz="2400" dirty="0" smtClean="0"/>
              <a:t>.</a:t>
            </a:r>
            <a:endParaRPr lang="es-E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b="1" dirty="0" smtClean="0"/>
              <a:t>CONSTRUCCIÓN DE LOS PROTOTIPOS</a:t>
            </a:r>
            <a:endParaRPr lang="es-ES" sz="40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>
              <a:buNone/>
            </a:pPr>
            <a:r>
              <a:rPr lang="es-ES" b="1" dirty="0" smtClean="0"/>
              <a:t>Mejoramiento del diseño:</a:t>
            </a:r>
          </a:p>
          <a:p>
            <a:r>
              <a:rPr lang="es-ES" sz="2800" dirty="0" smtClean="0"/>
              <a:t>Modificación en la fabricación de los contactos</a:t>
            </a:r>
          </a:p>
          <a:p>
            <a:endParaRPr lang="es-ES" dirty="0" smtClean="0"/>
          </a:p>
          <a:p>
            <a:pPr>
              <a:buNone/>
            </a:pPr>
            <a:endParaRPr lang="es-ES" dirty="0" smtClean="0"/>
          </a:p>
          <a:p>
            <a:endParaRPr lang="es-ES" dirty="0" smtClean="0"/>
          </a:p>
          <a:p>
            <a:r>
              <a:rPr lang="es-ES" sz="2800" dirty="0" smtClean="0"/>
              <a:t>Modificación del chasis y reemplazo de tornillos</a:t>
            </a:r>
          </a:p>
        </p:txBody>
      </p:sp>
      <p:pic>
        <p:nvPicPr>
          <p:cNvPr id="5" name="4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514600"/>
            <a:ext cx="1553845" cy="1779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4800600"/>
            <a:ext cx="2667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4800600"/>
            <a:ext cx="2743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>
              <a:buNone/>
            </a:pPr>
            <a:r>
              <a:rPr lang="es-ES" b="1" dirty="0" smtClean="0"/>
              <a:t>Corte, perforación y plegado</a:t>
            </a:r>
          </a:p>
          <a:p>
            <a:r>
              <a:rPr lang="es-ES" sz="2000" dirty="0" smtClean="0"/>
              <a:t>Corte con CNC de hilo de tungsteno, perforaciones con fresadora y taladro de pedestal y plegado con dobladora de láminas</a:t>
            </a:r>
          </a:p>
          <a:p>
            <a:pPr>
              <a:buNone/>
            </a:pPr>
            <a:endParaRPr lang="es-ES" dirty="0"/>
          </a:p>
        </p:txBody>
      </p:sp>
      <p:pic>
        <p:nvPicPr>
          <p:cNvPr id="5" name="1 Imagen" descr="S6007934.JPG"/>
          <p:cNvPicPr/>
          <p:nvPr/>
        </p:nvPicPr>
        <p:blipFill>
          <a:blip r:embed="rId3" cstate="print"/>
          <a:srcRect l="15946" t="2132"/>
          <a:stretch>
            <a:fillRect/>
          </a:stretch>
        </p:blipFill>
        <p:spPr>
          <a:xfrm>
            <a:off x="457200" y="1752600"/>
            <a:ext cx="4996276" cy="4333884"/>
          </a:xfrm>
          <a:prstGeom prst="rect">
            <a:avLst/>
          </a:prstGeom>
        </p:spPr>
      </p:pic>
      <p:pic>
        <p:nvPicPr>
          <p:cNvPr id="6" name="5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1752600"/>
            <a:ext cx="3088461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5791200" y="4495800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5" action="ppaction://hlinkfile"/>
              </a:rPr>
              <a:t>VIDEO CORTE DE HILO POR ELECTROEROSIÓN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639762"/>
          </a:xfrm>
        </p:spPr>
        <p:txBody>
          <a:bodyPr/>
          <a:lstStyle/>
          <a:p>
            <a:r>
              <a:rPr lang="es-ES" sz="3600" b="1" dirty="0" smtClean="0"/>
              <a:t>SISTEMA ESTRUCTURAL Y MATERIALES</a:t>
            </a:r>
            <a:endParaRPr lang="es-ES" sz="36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09600"/>
            <a:ext cx="8305800" cy="5715000"/>
          </a:xfrm>
        </p:spPr>
        <p:txBody>
          <a:bodyPr/>
          <a:lstStyle/>
          <a:p>
            <a:pPr>
              <a:buNone/>
            </a:pPr>
            <a:r>
              <a:rPr lang="es-ES_tradnl" sz="1800" b="1" dirty="0" smtClean="0">
                <a:latin typeface="Arial" pitchFamily="34" charset="0"/>
                <a:cs typeface="Arial" pitchFamily="34" charset="0"/>
              </a:rPr>
              <a:t>DISEÑADO SIGUIENDO LA NORMA INTERNACIONAL CUBESAT DESIGN SPECIFICATIONS, REVISIÓN 12</a:t>
            </a:r>
          </a:p>
          <a:p>
            <a:pPr>
              <a:buFont typeface="Arial" pitchFamily="34" charset="0"/>
              <a:buChar char="•"/>
            </a:pPr>
            <a:r>
              <a:rPr lang="es-ES_tradnl" sz="1800" dirty="0" smtClean="0">
                <a:latin typeface="Arial" pitchFamily="34" charset="0"/>
                <a:cs typeface="Arial" pitchFamily="34" charset="0"/>
              </a:rPr>
              <a:t>Satélite cúbico</a:t>
            </a:r>
          </a:p>
          <a:p>
            <a:pPr>
              <a:buFont typeface="Arial" pitchFamily="34" charset="0"/>
              <a:buChar char="•"/>
            </a:pPr>
            <a:r>
              <a:rPr lang="es-ES_tradnl" sz="1800" dirty="0" smtClean="0">
                <a:latin typeface="Arial" pitchFamily="34" charset="0"/>
                <a:cs typeface="Arial" pitchFamily="34" charset="0"/>
              </a:rPr>
              <a:t>10 cm de arista</a:t>
            </a:r>
          </a:p>
          <a:p>
            <a:pPr>
              <a:buFont typeface="Arial" pitchFamily="34" charset="0"/>
              <a:buChar char="•"/>
            </a:pPr>
            <a:r>
              <a:rPr lang="es-ES_tradnl" sz="1800" dirty="0" smtClean="0">
                <a:latin typeface="Arial" pitchFamily="34" charset="0"/>
                <a:cs typeface="Arial" pitchFamily="34" charset="0"/>
              </a:rPr>
              <a:t>Configuración 1U</a:t>
            </a:r>
          </a:p>
          <a:p>
            <a:pPr>
              <a:buFont typeface="Arial" pitchFamily="34" charset="0"/>
              <a:buChar char="•"/>
            </a:pPr>
            <a:r>
              <a:rPr lang="es-ES_tradnl" sz="1800" dirty="0" smtClean="0">
                <a:latin typeface="Arial" pitchFamily="34" charset="0"/>
                <a:cs typeface="Arial" pitchFamily="34" charset="0"/>
              </a:rPr>
              <a:t>Peso total del sistema menor o igual a 1 kg</a:t>
            </a:r>
          </a:p>
          <a:p>
            <a:pPr>
              <a:buFont typeface="Arial" pitchFamily="34" charset="0"/>
              <a:buChar char="•"/>
            </a:pPr>
            <a:r>
              <a:rPr lang="es-ES_tradnl" sz="1800" dirty="0" smtClean="0">
                <a:latin typeface="Arial" pitchFamily="34" charset="0"/>
                <a:cs typeface="Arial" pitchFamily="34" charset="0"/>
              </a:rPr>
              <a:t>Construido en aluminio</a:t>
            </a:r>
          </a:p>
          <a:p>
            <a:pPr>
              <a:buFont typeface="Arial" pitchFamily="34" charset="0"/>
              <a:buChar char="•"/>
            </a:pPr>
            <a:r>
              <a:rPr lang="es-ES_tradnl" sz="1800" dirty="0" smtClean="0">
                <a:latin typeface="Arial" pitchFamily="34" charset="0"/>
                <a:cs typeface="Arial" pitchFamily="34" charset="0"/>
              </a:rPr>
              <a:t>Espesor de la plancha: 1,2 mm con vaciados en las caras para reducir el peso de la estructura</a:t>
            </a:r>
          </a:p>
          <a:p>
            <a:pPr>
              <a:buNone/>
            </a:pPr>
            <a:r>
              <a:rPr lang="es-ES_tradnl" sz="1800" b="1" dirty="0" smtClean="0">
                <a:latin typeface="Arial" pitchFamily="34" charset="0"/>
                <a:cs typeface="Arial" pitchFamily="34" charset="0"/>
              </a:rPr>
              <a:t>MATERIALES:</a:t>
            </a:r>
          </a:p>
          <a:p>
            <a:pPr>
              <a:buFont typeface="Arial" pitchFamily="34" charset="0"/>
              <a:buChar char="•"/>
            </a:pPr>
            <a:r>
              <a:rPr lang="es-ES_tradnl" sz="1800" dirty="0" smtClean="0">
                <a:latin typeface="Arial" pitchFamily="34" charset="0"/>
                <a:cs typeface="Arial" pitchFamily="34" charset="0"/>
              </a:rPr>
              <a:t>Por disponibilidad local, se utilizó aluminio 1050, adquirido en una plancha de 1.2 mm x 2 m x 1 m.</a:t>
            </a:r>
            <a:endParaRPr lang="es-ES_tradnl" sz="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ES_tradnl" sz="1800" dirty="0" smtClean="0">
                <a:latin typeface="Arial" pitchFamily="34" charset="0"/>
                <a:cs typeface="Arial" pitchFamily="34" charset="0"/>
              </a:rPr>
              <a:t>La forma del cuerpo de la estructura se dio mediante el proceso de corte con hilo de tungsteno.</a:t>
            </a:r>
            <a:endParaRPr lang="es-ES_tradnl" sz="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ES_tradnl" sz="1800" dirty="0" smtClean="0">
                <a:latin typeface="Arial" pitchFamily="34" charset="0"/>
                <a:cs typeface="Arial" pitchFamily="34" charset="0"/>
              </a:rPr>
              <a:t>Se ensambló la estructura utilizando pernos y tuercas tradicionales de acero inoxidable.</a:t>
            </a:r>
            <a:endParaRPr lang="es-ES_tradnl" sz="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ES_tradnl" sz="1800" dirty="0" smtClean="0">
                <a:latin typeface="Arial" pitchFamily="34" charset="0"/>
                <a:cs typeface="Arial" pitchFamily="34" charset="0"/>
              </a:rPr>
              <a:t>Se construyó los contactos con fresadora, cortando en pequeños trozos una barra de aluminio 1050 con las medidas especificadas</a:t>
            </a:r>
          </a:p>
          <a:p>
            <a:pPr>
              <a:buNone/>
            </a:pPr>
            <a:endParaRPr lang="es-ES_tradnl" sz="1800" b="1" dirty="0" smtClean="0"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DIAGRAMA DE PROCESOS</a:t>
            </a:r>
            <a:endParaRPr lang="es-ES" b="1" dirty="0"/>
          </a:p>
        </p:txBody>
      </p:sp>
      <p:pic>
        <p:nvPicPr>
          <p:cNvPr id="5" name="4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6248400" cy="42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CuadroTexto"/>
          <p:cNvSpPr txBox="1"/>
          <p:nvPr/>
        </p:nvSpPr>
        <p:spPr>
          <a:xfrm>
            <a:off x="5943600" y="49530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hlinkClick r:id="rId4" action="ppaction://hlinkfile"/>
              </a:rPr>
              <a:t>ENSAMBLAJE</a:t>
            </a:r>
            <a:endParaRPr lang="es-E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944562"/>
          </a:xfrm>
        </p:spPr>
        <p:txBody>
          <a:bodyPr/>
          <a:lstStyle/>
          <a:p>
            <a:r>
              <a:rPr lang="es-ES" b="1" dirty="0" smtClean="0"/>
              <a:t>PESOS Y MARCAS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r>
              <a:rPr lang="es-ES" dirty="0" smtClean="0"/>
              <a:t>Pesos </a:t>
            </a:r>
          </a:p>
          <a:p>
            <a:endParaRPr lang="es-ES" dirty="0" smtClean="0"/>
          </a:p>
          <a:p>
            <a:pPr>
              <a:buNone/>
            </a:pPr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Marcas</a:t>
            </a:r>
            <a:endParaRPr lang="es-ES" dirty="0"/>
          </a:p>
        </p:txBody>
      </p:sp>
      <p:pic>
        <p:nvPicPr>
          <p:cNvPr id="5" name="4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10000"/>
            <a:ext cx="1847941" cy="2245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10000"/>
            <a:ext cx="2057400" cy="22098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1447800" y="1295400"/>
          <a:ext cx="6400799" cy="1995324"/>
        </p:xfrm>
        <a:graphic>
          <a:graphicData uri="http://schemas.openxmlformats.org/drawingml/2006/table">
            <a:tbl>
              <a:tblPr/>
              <a:tblGrid>
                <a:gridCol w="767446"/>
                <a:gridCol w="917246"/>
                <a:gridCol w="941598"/>
                <a:gridCol w="941598"/>
                <a:gridCol w="841239"/>
                <a:gridCol w="841239"/>
                <a:gridCol w="1150433"/>
              </a:tblGrid>
              <a:tr h="267629">
                <a:tc>
                  <a:txBody>
                    <a:bodyPr/>
                    <a:lstStyle/>
                    <a:p>
                      <a:endParaRPr lang="es-ES" sz="1400" dirty="0">
                        <a:latin typeface="Cambria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PESO [g]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>
                        <a:latin typeface="Cambria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1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ITEM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TOMA 1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TOMA2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TOMA 3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TOMA 4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TOMA 5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PROMEDIO [g]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1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P1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133,4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133,39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133,39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133,39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133,38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133,31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1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P2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132,87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132,86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132,85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132,85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132,85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132,85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1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P3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133,28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132,28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133,27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133,27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133,27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133,07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1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P4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134,39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134,39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134,39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134,4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134,39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134,39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1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P5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136,46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136,46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136,46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136,46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136,45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136,46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38913" name="Imagen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990600"/>
            <a:ext cx="5407180" cy="3733800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2133600" y="495300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Construcción de los 5 prototipos estructurales tipo CubeSat terminados.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s-ES" dirty="0" smtClean="0"/>
              <a:t>ENSAYO DE TRACCIÓN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s-ES" sz="2800" dirty="0" smtClean="0"/>
              <a:t>QUÉ ES?</a:t>
            </a:r>
          </a:p>
          <a:p>
            <a:pPr>
              <a:buNone/>
            </a:pPr>
            <a:endParaRPr lang="es-ES" sz="2800" dirty="0"/>
          </a:p>
        </p:txBody>
      </p:sp>
      <p:pic>
        <p:nvPicPr>
          <p:cNvPr id="5" name="4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19050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066800"/>
            <a:ext cx="38100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267200"/>
            <a:ext cx="2011472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Rectángulo"/>
          <p:cNvSpPr/>
          <p:nvPr/>
        </p:nvSpPr>
        <p:spPr>
          <a:xfrm>
            <a:off x="3505200" y="5791200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método de desplazamiento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4191000" y="35814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Curvas esfuerzo-deformación unitaria de tres aleaciones de aluminio</a:t>
            </a:r>
            <a:endParaRPr lang="es-ES" dirty="0"/>
          </a:p>
        </p:txBody>
      </p:sp>
      <p:sp>
        <p:nvSpPr>
          <p:cNvPr id="10" name="9 CuadroTexto"/>
          <p:cNvSpPr txBox="1"/>
          <p:nvPr/>
        </p:nvSpPr>
        <p:spPr>
          <a:xfrm>
            <a:off x="228600" y="51054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AMSLER de capacidad 200 </a:t>
            </a:r>
            <a:r>
              <a:rPr lang="es-ES" dirty="0" err="1" smtClean="0"/>
              <a:t>tons</a:t>
            </a:r>
            <a:r>
              <a:rPr lang="es-ES" dirty="0" smtClean="0"/>
              <a:t>. en compresión y 10 </a:t>
            </a:r>
            <a:r>
              <a:rPr lang="es-ES" dirty="0" err="1" smtClean="0"/>
              <a:t>tons</a:t>
            </a:r>
            <a:r>
              <a:rPr lang="es-ES" dirty="0" smtClean="0"/>
              <a:t>. en tracción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s-ES" dirty="0" smtClean="0"/>
          </a:p>
          <a:p>
            <a:pPr eaLnBrk="1" hangingPunct="1"/>
            <a:r>
              <a:rPr lang="es-ES" sz="2400" dirty="0" smtClean="0"/>
              <a:t>La Escuela Politécnica del Ejército, por medio del C.I.E, ha dado ya los primeros pasos en la investigación del proyecto de un picosatélite tipo CubeSat.</a:t>
            </a:r>
          </a:p>
          <a:p>
            <a:pPr eaLnBrk="1" hangingPunct="1"/>
            <a:r>
              <a:rPr lang="es-ES" sz="2400" dirty="0" smtClean="0"/>
              <a:t>Para el desarrollo de este proyecto se emplearon cálculos teóricos y simulaciones de computadora.</a:t>
            </a:r>
          </a:p>
          <a:p>
            <a:pPr eaLnBrk="1" hangingPunct="1"/>
            <a:r>
              <a:rPr lang="es-ES" sz="2400" dirty="0" smtClean="0"/>
              <a:t>Las cargas que intervienen son de cuatro tipos: estáticas, vibracionales, fatiga térmica y de impacto.</a:t>
            </a:r>
          </a:p>
          <a:p>
            <a:pPr eaLnBrk="1" hangingPunct="1"/>
            <a:r>
              <a:rPr lang="es-ES" sz="2400" dirty="0" smtClean="0"/>
              <a:t>Se llevarán a cabo ensayos mecánicos que simulen las cargas y e empleará el software ANSYS® 14 para comparar los resultados.</a:t>
            </a:r>
          </a:p>
          <a:p>
            <a:pPr eaLnBrk="1" hangingPunct="1"/>
            <a:r>
              <a:rPr lang="es-ES" sz="2400" dirty="0" smtClean="0"/>
              <a:t>Finalmente, los datos serán tabulados.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57200" y="3810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RESUMEN</a:t>
            </a:r>
            <a:endParaRPr lang="es-ES" sz="2800" b="1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s-ES" b="1" dirty="0" smtClean="0"/>
              <a:t>PROBETAS</a:t>
            </a:r>
            <a:endParaRPr lang="es-ES" b="1" dirty="0"/>
          </a:p>
        </p:txBody>
      </p:sp>
      <p:pic>
        <p:nvPicPr>
          <p:cNvPr id="6" name="5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40386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9 CuadroTexto"/>
          <p:cNvSpPr txBox="1"/>
          <p:nvPr/>
        </p:nvSpPr>
        <p:spPr>
          <a:xfrm>
            <a:off x="457200" y="2667000"/>
            <a:ext cx="3657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Probeta estándar para placas de Aluminio.</a:t>
            </a:r>
            <a:endParaRPr lang="es-ES" b="1" dirty="0" smtClean="0"/>
          </a:p>
          <a:p>
            <a:pPr algn="just"/>
            <a:r>
              <a:rPr lang="es-EC" dirty="0" smtClean="0"/>
              <a:t>Norma ASTM </a:t>
            </a:r>
            <a:r>
              <a:rPr lang="es-ES" dirty="0" smtClean="0"/>
              <a:t>B577M-02a, Métodos Estándares de Ensayos a Tensión para Aluminios Fundidos y Forjados y productos de aleaciones de magnesio, ASTM Internacional.</a:t>
            </a:r>
          </a:p>
          <a:p>
            <a:endParaRPr lang="es-ES" dirty="0"/>
          </a:p>
        </p:txBody>
      </p:sp>
      <p:pic>
        <p:nvPicPr>
          <p:cNvPr id="11" name="10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71600"/>
            <a:ext cx="1345126" cy="305517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11 CuadroTexto"/>
          <p:cNvSpPr txBox="1"/>
          <p:nvPr/>
        </p:nvSpPr>
        <p:spPr>
          <a:xfrm>
            <a:off x="4953000" y="47244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Dos probetas para ensayo de tracción</a:t>
            </a:r>
            <a:endParaRPr lang="es-ES" dirty="0"/>
          </a:p>
        </p:txBody>
      </p:sp>
      <p:sp>
        <p:nvSpPr>
          <p:cNvPr id="13" name="12 CuadroTexto"/>
          <p:cNvSpPr txBox="1"/>
          <p:nvPr/>
        </p:nvSpPr>
        <p:spPr>
          <a:xfrm>
            <a:off x="685800" y="5181600"/>
            <a:ext cx="350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hlinkClick r:id="rId5" action="ppaction://hlinkfile"/>
              </a:rPr>
              <a:t>VIDEO ENSAYO DE TRACCIÓN</a:t>
            </a:r>
            <a:endParaRPr lang="es-E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s-ES" b="1" dirty="0" smtClean="0"/>
              <a:t>RESULTADOS</a:t>
            </a:r>
            <a:endParaRPr lang="es-ES" b="1" dirty="0"/>
          </a:p>
        </p:txBody>
      </p:sp>
      <p:pic>
        <p:nvPicPr>
          <p:cNvPr id="5" name="4 Imagen" descr="F:\TESIS1\TESIS AFCS2\c-d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219200"/>
            <a:ext cx="4083200" cy="386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914400" y="52578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Curvas resultantes de ensayo de tracción</a:t>
            </a:r>
            <a:endParaRPr lang="es-ES" dirty="0"/>
          </a:p>
        </p:txBody>
      </p:sp>
      <p:pic>
        <p:nvPicPr>
          <p:cNvPr id="7" name="6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66800"/>
            <a:ext cx="2438400" cy="40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CuadroTexto"/>
          <p:cNvSpPr txBox="1"/>
          <p:nvPr/>
        </p:nvSpPr>
        <p:spPr>
          <a:xfrm>
            <a:off x="5029200" y="52578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Curva digitalizada con el método de desplazamiento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219200"/>
          </a:xfrm>
        </p:spPr>
        <p:txBody>
          <a:bodyPr/>
          <a:lstStyle/>
          <a:p>
            <a:r>
              <a:rPr lang="es-ES" sz="3600" b="1" dirty="0" smtClean="0"/>
              <a:t>Tabla de Propiedades Resultantes para el Aluminio 1050</a:t>
            </a:r>
            <a:endParaRPr lang="es-ES" b="1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685800" y="2057397"/>
          <a:ext cx="8077200" cy="2057402"/>
        </p:xfrm>
        <a:graphic>
          <a:graphicData uri="http://schemas.openxmlformats.org/drawingml/2006/table">
            <a:tbl>
              <a:tblPr/>
              <a:tblGrid>
                <a:gridCol w="988431"/>
                <a:gridCol w="642746"/>
                <a:gridCol w="642746"/>
                <a:gridCol w="713474"/>
                <a:gridCol w="642746"/>
                <a:gridCol w="642746"/>
                <a:gridCol w="939805"/>
                <a:gridCol w="724967"/>
                <a:gridCol w="831061"/>
                <a:gridCol w="689603"/>
                <a:gridCol w="618875"/>
              </a:tblGrid>
              <a:tr h="407599">
                <a:tc>
                  <a:txBody>
                    <a:bodyPr/>
                    <a:lstStyle/>
                    <a:p>
                      <a:endParaRPr lang="es-ES" sz="1200">
                        <a:latin typeface="Cambria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a [mm]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b [mm]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Área [mm²]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Lo [mm]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Lf [mm]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Ffl [N]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Ffl [Mpa]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Fut [N]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Fut [Mpa]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Elon [%]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1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PROBETA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075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11,9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1,2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14,3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50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55,2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1508,9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105,5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2105,1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147,2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10,4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0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11,9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1,2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14,3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50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55,4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1516,9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106,1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2112,2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147,6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10,8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008">
                <a:tc>
                  <a:txBody>
                    <a:bodyPr/>
                    <a:lstStyle/>
                    <a:p>
                      <a:endParaRPr lang="es-ES" sz="1400">
                        <a:latin typeface="Cambria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400">
                        <a:latin typeface="Cambria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400">
                        <a:latin typeface="Cambria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400">
                        <a:latin typeface="Cambria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400">
                        <a:latin typeface="Cambria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400">
                        <a:latin typeface="Cambria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Promedio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i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105,8</a:t>
                      </a:r>
                      <a:endParaRPr lang="es-ES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147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10,6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445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s-ES" dirty="0" smtClean="0"/>
              <a:t>ENSAYO DE COMPRESIÓN</a:t>
            </a:r>
            <a:endParaRPr lang="es-ES" dirty="0"/>
          </a:p>
        </p:txBody>
      </p:sp>
      <p:pic>
        <p:nvPicPr>
          <p:cNvPr id="5" name="4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28800"/>
            <a:ext cx="31242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CuadroTexto"/>
          <p:cNvSpPr txBox="1"/>
          <p:nvPr/>
        </p:nvSpPr>
        <p:spPr>
          <a:xfrm>
            <a:off x="762000" y="48006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Máquina AMSLER con escala de 2000 Kg para la gráfica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1295400" y="1219200"/>
            <a:ext cx="6324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TEMPERATURA: 20.1°C y HUMEDAD: 61%</a:t>
            </a:r>
            <a:endParaRPr lang="es-ES" dirty="0"/>
          </a:p>
        </p:txBody>
      </p:sp>
      <p:pic>
        <p:nvPicPr>
          <p:cNvPr id="8" name="7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4000"/>
            <a:ext cx="1600200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CuadroTexto"/>
          <p:cNvSpPr txBox="1"/>
          <p:nvPr/>
        </p:nvSpPr>
        <p:spPr>
          <a:xfrm>
            <a:off x="4800600" y="48768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Puntos críticos. Según los datos de diseño: una carga de 1.86 Kg</a:t>
            </a:r>
            <a:endParaRPr lang="es-ES" dirty="0"/>
          </a:p>
        </p:txBody>
      </p:sp>
      <p:sp>
        <p:nvSpPr>
          <p:cNvPr id="10" name="9 CuadroTexto"/>
          <p:cNvSpPr txBox="1"/>
          <p:nvPr/>
        </p:nvSpPr>
        <p:spPr>
          <a:xfrm>
            <a:off x="2438400" y="541020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VIDEO ENSAYO COMPRESIÓN</a:t>
            </a:r>
            <a:endParaRPr lang="es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445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914400"/>
          </a:xfrm>
        </p:spPr>
        <p:txBody>
          <a:bodyPr/>
          <a:lstStyle/>
          <a:p>
            <a:r>
              <a:rPr lang="es-ES" dirty="0" smtClean="0"/>
              <a:t>Resultados Ensayo de Compresión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pPr>
              <a:buNone/>
            </a:pPr>
            <a:r>
              <a:rPr lang="es-ES" sz="1800" dirty="0" smtClean="0"/>
              <a:t>Gráfica de la máquina de                         Gráfica digitalizada</a:t>
            </a:r>
          </a:p>
          <a:p>
            <a:pPr>
              <a:buNone/>
            </a:pPr>
            <a:r>
              <a:rPr lang="es-ES" sz="1800" dirty="0" smtClean="0"/>
              <a:t>ensayos universales AMSLER</a:t>
            </a:r>
            <a:endParaRPr lang="es-ES" sz="1800" dirty="0"/>
          </a:p>
        </p:txBody>
      </p:sp>
      <p:pic>
        <p:nvPicPr>
          <p:cNvPr id="5" name="4 Imagen" descr="F:\TESIS1\TESIS AFCS2\c-d1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447800"/>
            <a:ext cx="1676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5 Gráfico"/>
          <p:cNvGraphicFramePr/>
          <p:nvPr/>
        </p:nvGraphicFramePr>
        <p:xfrm>
          <a:off x="4191000" y="1219200"/>
          <a:ext cx="1685925" cy="4814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6019800" y="1752600"/>
            <a:ext cx="2895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RESULTADOS:</a:t>
            </a:r>
          </a:p>
          <a:p>
            <a:endParaRPr lang="es-ES" dirty="0" smtClean="0"/>
          </a:p>
          <a:p>
            <a:r>
              <a:rPr lang="es-ES" dirty="0" smtClean="0"/>
              <a:t>CARGA MÁXIMA: </a:t>
            </a:r>
          </a:p>
          <a:p>
            <a:r>
              <a:rPr lang="es-ES" b="1" dirty="0" smtClean="0"/>
              <a:t>1080.6 KG</a:t>
            </a:r>
          </a:p>
          <a:p>
            <a:endParaRPr lang="es-ES" dirty="0" smtClean="0"/>
          </a:p>
          <a:p>
            <a:r>
              <a:rPr lang="es-ES" dirty="0" smtClean="0"/>
              <a:t>DESPLAZAMIENTO VERTICAL EN EL PICO: </a:t>
            </a:r>
          </a:p>
          <a:p>
            <a:r>
              <a:rPr lang="es-ES" b="1" dirty="0" smtClean="0"/>
              <a:t>3.6 mm</a:t>
            </a:r>
          </a:p>
          <a:p>
            <a:endParaRPr lang="es-ES" b="1" dirty="0" smtClean="0"/>
          </a:p>
          <a:p>
            <a:r>
              <a:rPr lang="es-ES" dirty="0" smtClean="0"/>
              <a:t>PRIMERAS DEFORMACIONES: </a:t>
            </a:r>
          </a:p>
          <a:p>
            <a:r>
              <a:rPr lang="es-ES" b="1" dirty="0" smtClean="0"/>
              <a:t>500 KG</a:t>
            </a:r>
          </a:p>
          <a:p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s-ES" dirty="0" smtClean="0"/>
              <a:t>MODOS DE FALLA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990600" y="21336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DEFORMACIONES</a:t>
            </a:r>
            <a:endParaRPr lang="es-ES" sz="2000" b="1" dirty="0"/>
          </a:p>
        </p:txBody>
      </p:sp>
      <p:pic>
        <p:nvPicPr>
          <p:cNvPr id="6" name="5 Imagen" descr="F:\TESIS1\TESIS AFCS2\vertice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819400"/>
            <a:ext cx="2671058" cy="3022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14899" y="2705101"/>
            <a:ext cx="3048001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CuadroTexto"/>
          <p:cNvSpPr txBox="1"/>
          <p:nvPr/>
        </p:nvSpPr>
        <p:spPr>
          <a:xfrm>
            <a:off x="5867400" y="21336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PANDEO</a:t>
            </a:r>
            <a:endParaRPr lang="es-ES" sz="2000" b="1" dirty="0"/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761999"/>
          </a:xfrm>
        </p:spPr>
        <p:txBody>
          <a:bodyPr/>
          <a:lstStyle/>
          <a:p>
            <a:pPr algn="ctr">
              <a:buNone/>
            </a:pPr>
            <a:r>
              <a:rPr lang="es-ES" sz="1800" b="1" dirty="0" smtClean="0"/>
              <a:t>Las primeras deformaciones que se pudieron observar durante el ensayo, ocurrieron a los 500 Kg de carga</a:t>
            </a:r>
            <a:endParaRPr lang="es-E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715962"/>
          </a:xfrm>
        </p:spPr>
        <p:txBody>
          <a:bodyPr/>
          <a:lstStyle/>
          <a:p>
            <a:r>
              <a:rPr lang="es-ES" b="1" dirty="0" smtClean="0"/>
              <a:t>SIMULACIONES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 smtClean="0"/>
              <a:t>Resultados con una 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 smtClean="0"/>
              <a:t>carga de 440 Kg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ES" sz="2000" dirty="0" smtClean="0"/>
              <a:t>Desplazamiento Total: 0.1534 mm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es-ES" sz="2000" dirty="0" smtClean="0"/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es-ES" sz="2000" dirty="0" smtClean="0"/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es-ES" sz="2000" dirty="0" smtClean="0"/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es-ES" sz="2000" dirty="0" smtClean="0"/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es-ES" sz="2000" dirty="0" smtClean="0"/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es-ES" sz="2000" dirty="0" smtClean="0"/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es-ES" sz="20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s-ES" sz="20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ES" sz="2000" dirty="0" smtClean="0"/>
              <a:t>Deformación Unitaria máxima: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 smtClean="0"/>
              <a:t>0.0057 mm/mm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s-ES" sz="2000" b="1" dirty="0" smtClean="0"/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es-ES" sz="2000" b="1" dirty="0"/>
          </a:p>
        </p:txBody>
      </p:sp>
      <p:pic>
        <p:nvPicPr>
          <p:cNvPr id="5" name="4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533400"/>
            <a:ext cx="4343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352800"/>
            <a:ext cx="4343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2"/>
          </a:xfrm>
        </p:spPr>
        <p:txBody>
          <a:bodyPr/>
          <a:lstStyle/>
          <a:p>
            <a:r>
              <a:rPr lang="es-ES" b="1" dirty="0" smtClean="0"/>
              <a:t>SIMULACIONES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 smtClean="0"/>
              <a:t>Resultados con una 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 smtClean="0"/>
              <a:t>carga de 440 Kg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ES" sz="2000" dirty="0" smtClean="0"/>
              <a:t>Esfuerzo máximos: 307,4 </a:t>
            </a:r>
            <a:r>
              <a:rPr lang="es-ES" sz="2000" dirty="0" err="1" smtClean="0"/>
              <a:t>MPa</a:t>
            </a:r>
            <a:endParaRPr lang="es-ES" sz="2000" dirty="0" smtClean="0"/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es-ES" sz="2000" dirty="0" smtClean="0"/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es-ES" sz="2000" dirty="0" smtClean="0"/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es-ES" sz="2000" dirty="0" smtClean="0"/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es-ES" sz="2000" dirty="0" smtClean="0"/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es-ES" sz="2000" dirty="0" smtClean="0"/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es-ES" sz="2000" dirty="0" smtClean="0"/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es-ES" sz="20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s-ES" sz="20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ES" sz="2000" dirty="0" smtClean="0"/>
              <a:t>Factor de Seguridad: 1.05</a:t>
            </a:r>
          </a:p>
          <a:p>
            <a:endParaRPr lang="es-ES" dirty="0"/>
          </a:p>
        </p:txBody>
      </p:sp>
      <p:pic>
        <p:nvPicPr>
          <p:cNvPr id="5" name="4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685800"/>
            <a:ext cx="4841048" cy="296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505200"/>
            <a:ext cx="49165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es-ES" dirty="0" smtClean="0"/>
              <a:t>ANÁLISIS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>
              <a:buNone/>
            </a:pPr>
            <a:r>
              <a:rPr lang="es-ES" sz="2000" b="1" dirty="0" smtClean="0"/>
              <a:t>Factores de seguridad para distintas cargas de compresión:</a:t>
            </a:r>
          </a:p>
          <a:p>
            <a:pPr>
              <a:buNone/>
            </a:pPr>
            <a:endParaRPr lang="es-ES" sz="2000" b="1" dirty="0" smtClean="0"/>
          </a:p>
          <a:p>
            <a:pPr>
              <a:buNone/>
            </a:pPr>
            <a:endParaRPr lang="es-ES" sz="2000" b="1" dirty="0" smtClean="0"/>
          </a:p>
          <a:p>
            <a:pPr>
              <a:buNone/>
            </a:pPr>
            <a:endParaRPr lang="es-ES" sz="2000" b="1" dirty="0" smtClean="0"/>
          </a:p>
          <a:p>
            <a:pPr>
              <a:buNone/>
            </a:pPr>
            <a:endParaRPr lang="es-ES" sz="2000" b="1" dirty="0" smtClean="0"/>
          </a:p>
          <a:p>
            <a:pPr>
              <a:buNone/>
            </a:pPr>
            <a:endParaRPr lang="es-ES" sz="2000" b="1" dirty="0"/>
          </a:p>
          <a:p>
            <a:pPr>
              <a:buNone/>
            </a:pPr>
            <a:r>
              <a:rPr lang="es-ES" sz="2000" b="1" dirty="0" smtClean="0"/>
              <a:t>% de error entre los resultados del ensayo y la simulación:</a:t>
            </a:r>
          </a:p>
          <a:p>
            <a:pPr>
              <a:buNone/>
            </a:pPr>
            <a:endParaRPr lang="es-ES" sz="2000" b="1" dirty="0" smtClean="0"/>
          </a:p>
          <a:p>
            <a:pPr>
              <a:buNone/>
            </a:pPr>
            <a:endParaRPr lang="es-ES" sz="2000" b="1" dirty="0" smtClean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2362199" y="1524000"/>
          <a:ext cx="4703445" cy="1097280"/>
        </p:xfrm>
        <a:graphic>
          <a:graphicData uri="http://schemas.openxmlformats.org/drawingml/2006/table">
            <a:tbl>
              <a:tblPr/>
              <a:tblGrid>
                <a:gridCol w="1250721"/>
                <a:gridCol w="1150908"/>
                <a:gridCol w="1150908"/>
                <a:gridCol w="1150908"/>
              </a:tblGrid>
              <a:tr h="353060">
                <a:tc gridSpan="4"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latin typeface="Arial"/>
                          <a:ea typeface="Times New Roman"/>
                        </a:rPr>
                        <a:t>CARGAS [Kg]</a:t>
                      </a: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53060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latin typeface="Arial"/>
                          <a:ea typeface="Times New Roman"/>
                        </a:rPr>
                        <a:t>200</a:t>
                      </a: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latin typeface="Arial"/>
                          <a:ea typeface="Times New Roman"/>
                        </a:rPr>
                        <a:t>440</a:t>
                      </a: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latin typeface="Arial"/>
                          <a:ea typeface="Times New Roman"/>
                        </a:rPr>
                        <a:t>550</a:t>
                      </a: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latin typeface="Arial"/>
                          <a:ea typeface="Times New Roman"/>
                        </a:rPr>
                        <a:t>825</a:t>
                      </a: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060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latin typeface="Arial"/>
                          <a:ea typeface="Times New Roman"/>
                        </a:rPr>
                        <a:t>2.27</a:t>
                      </a: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latin typeface="Arial"/>
                          <a:ea typeface="Times New Roman"/>
                        </a:rPr>
                        <a:t>1.05</a:t>
                      </a: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latin typeface="Arial"/>
                          <a:ea typeface="Times New Roman"/>
                        </a:rPr>
                        <a:t>0.83</a:t>
                      </a: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Arial"/>
                          <a:ea typeface="Times New Roman"/>
                        </a:rPr>
                        <a:t>0.55</a:t>
                      </a:r>
                      <a:endParaRPr lang="es-E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1600" y="4114800"/>
            <a:ext cx="6111240" cy="609600"/>
          </a:xfrm>
          <a:prstGeom prst="rect">
            <a:avLst/>
          </a:prstGeom>
          <a:noFill/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s-ES" b="1" dirty="0" smtClean="0"/>
              <a:t>ENSAYO DE FATIGA VIBRACIONAL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r>
              <a:rPr lang="es-ES" dirty="0" smtClean="0"/>
              <a:t>QUE ES?</a:t>
            </a:r>
          </a:p>
          <a:p>
            <a:pPr>
              <a:buNone/>
            </a:pPr>
            <a:endParaRPr lang="es-ES" dirty="0"/>
          </a:p>
        </p:txBody>
      </p:sp>
      <p:pic>
        <p:nvPicPr>
          <p:cNvPr id="5" name="4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2390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CuadroTexto"/>
          <p:cNvSpPr txBox="1"/>
          <p:nvPr/>
        </p:nvSpPr>
        <p:spPr>
          <a:xfrm>
            <a:off x="2438400" y="37338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Esfuerzos cíclicos característicos</a:t>
            </a:r>
            <a:endParaRPr lang="es-ES" dirty="0"/>
          </a:p>
        </p:txBody>
      </p:sp>
      <p:pic>
        <p:nvPicPr>
          <p:cNvPr id="7" name="6 Imagen"/>
          <p:cNvPicPr/>
          <p:nvPr/>
        </p:nvPicPr>
        <p:blipFill>
          <a:blip r:embed="rId4" cstate="print">
            <a:lum bright="30000" contrast="40000"/>
          </a:blip>
          <a:srcRect/>
          <a:stretch>
            <a:fillRect/>
          </a:stretch>
        </p:blipFill>
        <p:spPr bwMode="auto">
          <a:xfrm>
            <a:off x="2362200" y="4038600"/>
            <a:ext cx="3886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lvl="1">
              <a:buNone/>
            </a:pPr>
            <a:r>
              <a:rPr lang="es-EC" b="1" dirty="0" smtClean="0"/>
              <a:t>OBJETIVOS</a:t>
            </a:r>
            <a:endParaRPr lang="es-ES" dirty="0" smtClean="0"/>
          </a:p>
          <a:p>
            <a:pPr lvl="1">
              <a:buNone/>
            </a:pPr>
            <a:r>
              <a:rPr lang="es-EC" sz="1800" b="1" dirty="0" smtClean="0"/>
              <a:t>General:</a:t>
            </a:r>
            <a:endParaRPr lang="es-ES" sz="1800" dirty="0" smtClean="0"/>
          </a:p>
          <a:p>
            <a:r>
              <a:rPr lang="es-ES" sz="1800" dirty="0" smtClean="0"/>
              <a:t>Analizar las propiedades de resistencia del material del prototipo estructural del picosatélite tipo “CubeSat” del C.I.E de la ESPE.</a:t>
            </a:r>
          </a:p>
          <a:p>
            <a:pPr>
              <a:buNone/>
            </a:pPr>
            <a:endParaRPr lang="es-ES" sz="1800" dirty="0" smtClean="0"/>
          </a:p>
          <a:p>
            <a:pPr>
              <a:buNone/>
            </a:pPr>
            <a:r>
              <a:rPr lang="es-EC" sz="1800" b="1" dirty="0" smtClean="0"/>
              <a:t>	Específicos</a:t>
            </a:r>
            <a:r>
              <a:rPr lang="es-ES" sz="1800" dirty="0" smtClean="0"/>
              <a:t>:</a:t>
            </a:r>
          </a:p>
          <a:p>
            <a:pPr lvl="0"/>
            <a:r>
              <a:rPr lang="es-EC" sz="1800" dirty="0" smtClean="0"/>
              <a:t>Construir 5 prototipos para los diferentes ensayos.</a:t>
            </a:r>
            <a:endParaRPr lang="es-ES" sz="1800" dirty="0" smtClean="0"/>
          </a:p>
          <a:p>
            <a:pPr lvl="0"/>
            <a:r>
              <a:rPr lang="es-EC" sz="1800" dirty="0" smtClean="0"/>
              <a:t>Someter al prototipo a ensayos estáticos y dinámicos en condiciones normales hasta la falla del prototipo.</a:t>
            </a:r>
            <a:endParaRPr lang="es-ES" sz="1800" dirty="0" smtClean="0"/>
          </a:p>
          <a:p>
            <a:pPr lvl="0"/>
            <a:r>
              <a:rPr lang="es-EC" sz="1800" dirty="0" smtClean="0"/>
              <a:t>Someter al prototipo a ensayos estáticos con variación de temperatura hasta la falla del prototipo.</a:t>
            </a:r>
            <a:endParaRPr lang="es-ES" sz="1800" dirty="0" smtClean="0"/>
          </a:p>
          <a:p>
            <a:pPr lvl="0"/>
            <a:r>
              <a:rPr lang="es-EC" sz="1800" dirty="0" smtClean="0"/>
              <a:t>Someter al prototipo a ensayos de fatiga hasta la falla del prototipo.</a:t>
            </a:r>
            <a:endParaRPr lang="es-ES" sz="1800" dirty="0" smtClean="0"/>
          </a:p>
          <a:p>
            <a:pPr lvl="0"/>
            <a:r>
              <a:rPr lang="es-EC" sz="1800" dirty="0" smtClean="0"/>
              <a:t>Elaborar el modelo digital del prototipo estructural CubeSat y simular las condiciones de carga de los ensayos mecánicos utilizando el software ANSYS</a:t>
            </a:r>
            <a:r>
              <a:rPr lang="es-EC" sz="1800" dirty="0" smtClean="0">
                <a:sym typeface="Symbol"/>
              </a:rPr>
              <a:t></a:t>
            </a:r>
            <a:r>
              <a:rPr lang="es-EC" sz="1800" dirty="0" smtClean="0"/>
              <a:t> 14.</a:t>
            </a:r>
            <a:endParaRPr lang="es-ES" sz="1800" dirty="0" smtClean="0"/>
          </a:p>
          <a:p>
            <a:r>
              <a:rPr lang="es-ES" sz="1800" dirty="0" smtClean="0"/>
              <a:t>Elaborar tablas y curvas del comportamiento mecánico de los prototipos de acuerdo a los resultados obtenidos.</a:t>
            </a:r>
            <a:endParaRPr lang="es-ES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715962"/>
          </a:xfrm>
        </p:spPr>
        <p:txBody>
          <a:bodyPr/>
          <a:lstStyle/>
          <a:p>
            <a:r>
              <a:rPr lang="es-ES" b="1" dirty="0" smtClean="0"/>
              <a:t>ENSAYO DE FATIGA VIBRACIONAL</a:t>
            </a:r>
            <a:endParaRPr lang="es-ES" dirty="0"/>
          </a:p>
        </p:txBody>
      </p:sp>
      <p:pic>
        <p:nvPicPr>
          <p:cNvPr id="6" name="5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22860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CuadroTexto"/>
          <p:cNvSpPr txBox="1"/>
          <p:nvPr/>
        </p:nvSpPr>
        <p:spPr>
          <a:xfrm>
            <a:off x="609600" y="35052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Accesorio construido para ensayo</a:t>
            </a:r>
            <a:endParaRPr lang="es-ES" dirty="0"/>
          </a:p>
        </p:txBody>
      </p:sp>
      <p:pic>
        <p:nvPicPr>
          <p:cNvPr id="8" name="7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43000"/>
            <a:ext cx="2667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CuadroTexto"/>
          <p:cNvSpPr txBox="1"/>
          <p:nvPr/>
        </p:nvSpPr>
        <p:spPr>
          <a:xfrm>
            <a:off x="5638800" y="3429000"/>
            <a:ext cx="3124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Vibración de la paredes de la estructura de un CubeSat.</a:t>
            </a:r>
          </a:p>
          <a:p>
            <a:r>
              <a:rPr lang="es-ES" dirty="0" smtClean="0"/>
              <a:t>Las vibraciones máximas de un vehículo espacial son de 20 Hz</a:t>
            </a:r>
            <a:endParaRPr lang="es-ES" dirty="0"/>
          </a:p>
        </p:txBody>
      </p:sp>
      <p:pic>
        <p:nvPicPr>
          <p:cNvPr id="10" name="9 Imagen" descr="fatig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81200"/>
            <a:ext cx="1903123" cy="370063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10 CuadroTexto"/>
          <p:cNvSpPr txBox="1"/>
          <p:nvPr/>
        </p:nvSpPr>
        <p:spPr>
          <a:xfrm>
            <a:off x="3124200" y="5791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Ensayo de vibraciones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s-ES" b="1" dirty="0" smtClean="0"/>
              <a:t>ENSAYO DE FATIGA VIBRACIONAL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4906963"/>
          </a:xfrm>
        </p:spPr>
        <p:txBody>
          <a:bodyPr/>
          <a:lstStyle/>
          <a:p>
            <a:pPr>
              <a:buNone/>
            </a:pPr>
            <a:r>
              <a:rPr lang="es-EC" sz="2200" b="1" dirty="0" smtClean="0"/>
              <a:t>Ensayo de fatiga realizado con el 50% de carga máxima de compresión</a:t>
            </a:r>
            <a:endParaRPr lang="es-ES" sz="2200" b="1" dirty="0"/>
          </a:p>
        </p:txBody>
      </p:sp>
      <p:pic>
        <p:nvPicPr>
          <p:cNvPr id="5" name="4 Imagen" descr="F:\TESIS1\TESIS AFCS2\CICLOS1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828800"/>
            <a:ext cx="7631094" cy="3565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s-ES" b="1" dirty="0" smtClean="0"/>
              <a:t>ENSAYO DE FATIGA VIBRACIONAL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>
              <a:buNone/>
            </a:pPr>
            <a:r>
              <a:rPr lang="es-EC" sz="2000" b="1" dirty="0" smtClean="0"/>
              <a:t>Ensayo de fatiga realizado con el 75% de carga máxima de compresión</a:t>
            </a:r>
            <a:endParaRPr lang="es-ES" sz="2000" b="1" dirty="0"/>
          </a:p>
        </p:txBody>
      </p:sp>
      <p:pic>
        <p:nvPicPr>
          <p:cNvPr id="5" name="4 Imagen" descr="F:\TESIS1\TESIS AFCS2\ciclo4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981200"/>
            <a:ext cx="6934200" cy="335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s-ES" dirty="0" smtClean="0"/>
              <a:t>FALLAS DEL ENSAYO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>
              <a:buNone/>
            </a:pPr>
            <a:r>
              <a:rPr lang="es-EC" sz="2400" dirty="0" smtClean="0"/>
              <a:t>a) Grieta en vértice a los 140000 ciclos. b) Grieta en vértice a los 152110 ciclos. c) Grietas en orificios</a:t>
            </a:r>
            <a:endParaRPr lang="es-ES" sz="2400" dirty="0"/>
          </a:p>
        </p:txBody>
      </p:sp>
      <p:pic>
        <p:nvPicPr>
          <p:cNvPr id="6" name="5 Imagen" descr="grieta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236220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grieta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05000"/>
            <a:ext cx="2438400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CuadroTexto"/>
          <p:cNvSpPr txBox="1"/>
          <p:nvPr/>
        </p:nvSpPr>
        <p:spPr>
          <a:xfrm>
            <a:off x="0" y="4343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A)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2819400" y="4343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B)</a:t>
            </a:r>
            <a:endParaRPr lang="es-ES" dirty="0"/>
          </a:p>
        </p:txBody>
      </p:sp>
      <p:sp>
        <p:nvSpPr>
          <p:cNvPr id="10" name="9 CuadroTexto"/>
          <p:cNvSpPr txBox="1"/>
          <p:nvPr/>
        </p:nvSpPr>
        <p:spPr>
          <a:xfrm>
            <a:off x="1828800" y="52578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hlinkClick r:id="rId5" action="ppaction://hlinkfile"/>
              </a:rPr>
              <a:t>ENSAYO DE FATIGA</a:t>
            </a:r>
            <a:endParaRPr lang="es-ES" sz="2800" b="1" dirty="0"/>
          </a:p>
        </p:txBody>
      </p:sp>
      <p:pic>
        <p:nvPicPr>
          <p:cNvPr id="11" name="10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05000"/>
            <a:ext cx="2514600" cy="28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11 CuadroTexto"/>
          <p:cNvSpPr txBox="1"/>
          <p:nvPr/>
        </p:nvSpPr>
        <p:spPr>
          <a:xfrm>
            <a:off x="5791200" y="4343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s-ES" b="1" dirty="0" smtClean="0"/>
              <a:t>SIMULACIONES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es-ES" sz="2400" dirty="0" smtClean="0"/>
              <a:t>Vida: valor mínimo es 5.52 E+05, con 550 Kg a 192450 ciclos </a:t>
            </a:r>
          </a:p>
          <a:p>
            <a:endParaRPr lang="es-ES" sz="1800" dirty="0" smtClean="0"/>
          </a:p>
          <a:p>
            <a:endParaRPr lang="es-ES" sz="1800" dirty="0" smtClean="0"/>
          </a:p>
          <a:p>
            <a:endParaRPr lang="es-ES" sz="1800" dirty="0" smtClean="0"/>
          </a:p>
          <a:p>
            <a:endParaRPr lang="es-ES" sz="1800" dirty="0" smtClean="0"/>
          </a:p>
          <a:p>
            <a:endParaRPr lang="es-ES" sz="1800" dirty="0" smtClean="0"/>
          </a:p>
          <a:p>
            <a:endParaRPr lang="es-ES" sz="1800" dirty="0" smtClean="0"/>
          </a:p>
          <a:p>
            <a:endParaRPr lang="es-ES" sz="1800" dirty="0" smtClean="0"/>
          </a:p>
          <a:p>
            <a:pPr>
              <a:buNone/>
            </a:pPr>
            <a:endParaRPr lang="es-ES" sz="1800" dirty="0" smtClean="0"/>
          </a:p>
          <a:p>
            <a:pPr>
              <a:buNone/>
            </a:pPr>
            <a:endParaRPr lang="es-ES" sz="2400" dirty="0"/>
          </a:p>
        </p:txBody>
      </p:sp>
      <p:pic>
        <p:nvPicPr>
          <p:cNvPr id="5" name="4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676400"/>
            <a:ext cx="6477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s-ES" b="1" dirty="0" smtClean="0"/>
              <a:t>SIMULACIONES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r>
              <a:rPr lang="es-ES" sz="2400" dirty="0" smtClean="0"/>
              <a:t>Daño: menor daño 0.19 %, mayor daño del 34.36 %, , con 550 Kg a 192450 ciclos</a:t>
            </a:r>
          </a:p>
          <a:p>
            <a:endParaRPr lang="es-ES" dirty="0"/>
          </a:p>
        </p:txBody>
      </p:sp>
      <p:pic>
        <p:nvPicPr>
          <p:cNvPr id="5" name="4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752600"/>
            <a:ext cx="6400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s-ES" b="1" dirty="0" smtClean="0"/>
              <a:t>SIMULACIONES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r>
              <a:rPr lang="es-ES" sz="2800" dirty="0" smtClean="0"/>
              <a:t>Factor de seguridad: 1.10, con 550 Kg a 190450 ciclos</a:t>
            </a:r>
            <a:endParaRPr lang="es-ES" sz="2800" dirty="0"/>
          </a:p>
        </p:txBody>
      </p:sp>
      <p:pic>
        <p:nvPicPr>
          <p:cNvPr id="5" name="4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524000"/>
            <a:ext cx="6096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s-ES" b="1" dirty="0" smtClean="0"/>
              <a:t>SIMULACIONES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r>
              <a:rPr lang="es-ES" dirty="0" smtClean="0"/>
              <a:t>Factores de seguridad para varias cargas y ciclos</a:t>
            </a:r>
            <a:endParaRPr lang="es-ES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2286000" y="2362200"/>
          <a:ext cx="4572002" cy="2971800"/>
        </p:xfrm>
        <a:graphic>
          <a:graphicData uri="http://schemas.openxmlformats.org/drawingml/2006/table">
            <a:tbl>
              <a:tblPr/>
              <a:tblGrid>
                <a:gridCol w="1062751"/>
                <a:gridCol w="1062751"/>
                <a:gridCol w="638250"/>
                <a:gridCol w="638250"/>
                <a:gridCol w="638250"/>
                <a:gridCol w="531750"/>
              </a:tblGrid>
              <a:tr h="371475">
                <a:tc>
                  <a:txBody>
                    <a:bodyPr/>
                    <a:lstStyle/>
                    <a:p>
                      <a:pPr algn="l"/>
                      <a:endParaRPr lang="es-ES" sz="1600" dirty="0">
                        <a:latin typeface="Cambria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ES" sz="1600">
                        <a:latin typeface="Cambria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CARGA [Kg]</a:t>
                      </a: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71475">
                <a:tc>
                  <a:txBody>
                    <a:bodyPr/>
                    <a:lstStyle/>
                    <a:p>
                      <a:pPr algn="l"/>
                      <a:endParaRPr lang="es-ES" sz="1600" dirty="0">
                        <a:latin typeface="Cambria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ES" sz="1600" dirty="0">
                        <a:latin typeface="Cambria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825</a:t>
                      </a: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550</a:t>
                      </a: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440</a:t>
                      </a: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200</a:t>
                      </a: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475">
                <a:tc rowSpan="6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CICLOS</a:t>
                      </a:r>
                      <a:endParaRPr lang="es-ES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1,00E+06</a:t>
                      </a:r>
                      <a:endParaRPr lang="es-ES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0.58</a:t>
                      </a: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0.87</a:t>
                      </a: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1,10</a:t>
                      </a: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2.39</a:t>
                      </a: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47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2,00E+05</a:t>
                      </a: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0.73</a:t>
                      </a:r>
                      <a:endParaRPr lang="es-ES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1.10</a:t>
                      </a: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1.40</a:t>
                      </a: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3.03</a:t>
                      </a: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47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1,00E+05</a:t>
                      </a:r>
                      <a:endParaRPr lang="es-ES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0.74</a:t>
                      </a:r>
                      <a:endParaRPr lang="es-ES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1,12</a:t>
                      </a:r>
                      <a:endParaRPr lang="es-ES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1.42</a:t>
                      </a: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3.07</a:t>
                      </a: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47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20000</a:t>
                      </a: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0.75</a:t>
                      </a:r>
                      <a:endParaRPr lang="es-ES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1,13</a:t>
                      </a:r>
                      <a:endParaRPr lang="es-ES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1.44</a:t>
                      </a: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3.11</a:t>
                      </a: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47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10000</a:t>
                      </a: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0.75</a:t>
                      </a: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1,14</a:t>
                      </a:r>
                      <a:endParaRPr lang="es-ES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1.45</a:t>
                      </a:r>
                      <a:endParaRPr lang="es-ES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3.13</a:t>
                      </a: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47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5000</a:t>
                      </a: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0.76</a:t>
                      </a: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1,15</a:t>
                      </a:r>
                      <a:endParaRPr lang="es-ES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1.46</a:t>
                      </a:r>
                      <a:endParaRPr lang="es-ES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3.14</a:t>
                      </a:r>
                      <a:endParaRPr lang="es-ES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s-ES" dirty="0" smtClean="0"/>
              <a:t>ANÁLISIS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</p:spPr>
        <p:txBody>
          <a:bodyPr/>
          <a:lstStyle/>
          <a:p>
            <a:r>
              <a:rPr lang="es-ES" sz="2800" dirty="0" smtClean="0"/>
              <a:t>Resultados de los ensayos de fatiga: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C" sz="2800" dirty="0" smtClean="0"/>
              <a:t>Las simulaciones dieron como resultado un factor de seguridad de 1.10 para la carga de 550 Kg a 190450 ciclos, mientras que para la carga de 825 Kg a 152110 ciclos fue de 0.74.</a:t>
            </a:r>
            <a:endParaRPr lang="es-ES" sz="2800" dirty="0" smtClean="0"/>
          </a:p>
          <a:p>
            <a:endParaRPr lang="es-ES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2667000" y="1905000"/>
          <a:ext cx="3962400" cy="1600200"/>
        </p:xfrm>
        <a:graphic>
          <a:graphicData uri="http://schemas.openxmlformats.org/drawingml/2006/table">
            <a:tbl>
              <a:tblPr/>
              <a:tblGrid>
                <a:gridCol w="2114390"/>
                <a:gridCol w="1848010"/>
              </a:tblGrid>
              <a:tr h="328246">
                <a:tc>
                  <a:txBody>
                    <a:bodyPr/>
                    <a:lstStyle/>
                    <a:p>
                      <a:endParaRPr lang="es-ES" sz="1800">
                        <a:latin typeface="Cambria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Resultados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9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Con 190450 ciclos y 50% de la carga total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Deformaciones imperceptibles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9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Con 152110 ciclos y 75% de la carga total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Falla total, agrietamiento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s-ES" dirty="0" smtClean="0"/>
              <a:t>ENSAYO DE COMPRESIÓN A 120°C</a:t>
            </a:r>
            <a:endParaRPr lang="es-ES" dirty="0"/>
          </a:p>
        </p:txBody>
      </p:sp>
      <p:pic>
        <p:nvPicPr>
          <p:cNvPr id="5" name="4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24384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1981200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95400"/>
            <a:ext cx="1600200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CuadroTexto"/>
          <p:cNvSpPr txBox="1"/>
          <p:nvPr/>
        </p:nvSpPr>
        <p:spPr>
          <a:xfrm>
            <a:off x="533400" y="48006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Prototipo CubeSat dentro del horno PHILIPS. (llega hasta 1000°C con tensión de 220V)</a:t>
            </a:r>
          </a:p>
          <a:p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5105400" y="4800601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Medición de temperatura: 120°C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Grp="1"/>
          </p:cNvSpPr>
          <p:nvPr>
            <p:ph type="body" idx="1"/>
          </p:nvPr>
        </p:nvSpPr>
        <p:spPr>
          <a:xfrm>
            <a:off x="0" y="457200"/>
            <a:ext cx="8686800" cy="5668963"/>
          </a:xfrm>
        </p:spPr>
        <p:txBody>
          <a:bodyPr/>
          <a:lstStyle/>
          <a:p>
            <a:pPr lvl="1">
              <a:buNone/>
            </a:pPr>
            <a:endParaRPr lang="es-EC" sz="3600" b="1" dirty="0" smtClean="0"/>
          </a:p>
          <a:p>
            <a:pPr lvl="1">
              <a:buNone/>
            </a:pPr>
            <a:r>
              <a:rPr lang="es-EC" sz="3600" b="1" dirty="0" smtClean="0"/>
              <a:t>ALCANCE</a:t>
            </a:r>
            <a:endParaRPr lang="es-ES" sz="3600" dirty="0" smtClean="0"/>
          </a:p>
          <a:p>
            <a:pPr algn="just">
              <a:buNone/>
            </a:pPr>
            <a:r>
              <a:rPr lang="es-ES" dirty="0" smtClean="0"/>
              <a:t>    Poner a prueba la resistencia del prototipo estructural del picosatélite tipo “CubeSat” mediante ensayos mecánicos con condiciones ambientales y cargas extremas que puedan ser simuladas en el laboratorio con el presupuesto de 1200 dólares.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uiExpand="1" build="p"/>
      <p:bldP spid="24579" grpI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s-ES" dirty="0" smtClean="0"/>
              <a:t>ENSAYO DE COMPRESIÓN A 120°C</a:t>
            </a:r>
            <a:endParaRPr lang="es-ES" dirty="0"/>
          </a:p>
        </p:txBody>
      </p:sp>
      <p:pic>
        <p:nvPicPr>
          <p:cNvPr id="6" name="5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752600"/>
            <a:ext cx="3505200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CuadroTexto"/>
          <p:cNvSpPr txBox="1"/>
          <p:nvPr/>
        </p:nvSpPr>
        <p:spPr>
          <a:xfrm>
            <a:off x="2362200" y="5181600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hlinkClick r:id="rId4" action="ppaction://hlinkfile"/>
              </a:rPr>
              <a:t>ENSAYO DE COMPRESIÓN 120°C</a:t>
            </a:r>
            <a:endParaRPr lang="es-ES" sz="28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3505200" y="12192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HUMEDAD: 63.5%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s-ES" dirty="0" smtClean="0"/>
              <a:t>RESULTADOS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>
              <a:buNone/>
            </a:pPr>
            <a:r>
              <a:rPr lang="es-ES" sz="2000" dirty="0" smtClean="0"/>
              <a:t>Gráfica de la máquina de                    Gráfica digitalizada</a:t>
            </a:r>
          </a:p>
          <a:p>
            <a:pPr>
              <a:buNone/>
            </a:pPr>
            <a:r>
              <a:rPr lang="es-ES" sz="2000" dirty="0" smtClean="0"/>
              <a:t>ensayos universales AMSLER</a:t>
            </a:r>
          </a:p>
          <a:p>
            <a:pPr>
              <a:buNone/>
            </a:pPr>
            <a:endParaRPr lang="es-ES" dirty="0"/>
          </a:p>
        </p:txBody>
      </p:sp>
      <p:pic>
        <p:nvPicPr>
          <p:cNvPr id="5" name="4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1676400" cy="4572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5 Gráfico"/>
          <p:cNvGraphicFramePr/>
          <p:nvPr/>
        </p:nvGraphicFramePr>
        <p:xfrm>
          <a:off x="4191000" y="1447800"/>
          <a:ext cx="14478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5943600" y="1828800"/>
            <a:ext cx="2895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RESULTADOS:</a:t>
            </a:r>
          </a:p>
          <a:p>
            <a:endParaRPr lang="es-ES" dirty="0" smtClean="0"/>
          </a:p>
          <a:p>
            <a:r>
              <a:rPr lang="es-ES" dirty="0" smtClean="0"/>
              <a:t>CARGA MÁXIMA: </a:t>
            </a:r>
          </a:p>
          <a:p>
            <a:r>
              <a:rPr lang="es-ES" b="1" dirty="0" smtClean="0"/>
              <a:t>985 KG</a:t>
            </a:r>
          </a:p>
          <a:p>
            <a:endParaRPr lang="es-ES" dirty="0" smtClean="0"/>
          </a:p>
          <a:p>
            <a:r>
              <a:rPr lang="es-ES" dirty="0" smtClean="0"/>
              <a:t>DESPLAZAMIENTO VERTICAL EN EL PICO: </a:t>
            </a:r>
          </a:p>
          <a:p>
            <a:r>
              <a:rPr lang="es-ES" b="1" dirty="0" smtClean="0"/>
              <a:t>2.6 mm</a:t>
            </a:r>
          </a:p>
          <a:p>
            <a:endParaRPr lang="es-ES" b="1" dirty="0" smtClean="0"/>
          </a:p>
          <a:p>
            <a:r>
              <a:rPr lang="es-ES" dirty="0" smtClean="0"/>
              <a:t>PRIMERAS DEFORMACIONES: </a:t>
            </a:r>
          </a:p>
          <a:p>
            <a:r>
              <a:rPr lang="es-ES" b="1" dirty="0" smtClean="0"/>
              <a:t>400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es-ES" dirty="0" smtClean="0"/>
              <a:t>ANÁLISIS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>
              <a:buNone/>
            </a:pPr>
            <a:r>
              <a:rPr lang="es-ES" sz="2000" b="1" dirty="0" smtClean="0"/>
              <a:t>La carga máxima que soportó el prototipo en condiciones normales fue: 1080.6 Kg.</a:t>
            </a:r>
          </a:p>
          <a:p>
            <a:pPr>
              <a:buNone/>
            </a:pPr>
            <a:endParaRPr lang="es-ES" sz="2000" b="1" dirty="0" smtClean="0"/>
          </a:p>
          <a:p>
            <a:pPr>
              <a:buNone/>
            </a:pPr>
            <a:r>
              <a:rPr lang="es-ES" sz="2000" b="1" dirty="0" smtClean="0"/>
              <a:t>Entonces, </a:t>
            </a:r>
            <a:endParaRPr lang="es-ES" sz="2000" b="1" dirty="0"/>
          </a:p>
          <a:p>
            <a:pPr>
              <a:buNone/>
            </a:pPr>
            <a:r>
              <a:rPr lang="es-ES" sz="2000" b="1" dirty="0" smtClean="0"/>
              <a:t>El porcentaje de disminución de resistencia a la compresión fue de:</a:t>
            </a:r>
          </a:p>
          <a:p>
            <a:pPr>
              <a:buNone/>
            </a:pPr>
            <a:endParaRPr lang="es-ES" sz="2000" b="1" dirty="0" smtClean="0"/>
          </a:p>
          <a:p>
            <a:pPr>
              <a:buNone/>
            </a:pPr>
            <a:endParaRPr lang="es-ES" sz="2000" b="1" dirty="0" smtClean="0"/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3429000"/>
            <a:ext cx="7178040" cy="609600"/>
          </a:xfrm>
          <a:prstGeom prst="rect">
            <a:avLst/>
          </a:prstGeom>
          <a:noFill/>
        </p:spPr>
      </p:pic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457200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s-ES" dirty="0" smtClean="0"/>
              <a:t>ENSAYO DE COMPRESIÓN A -74.1°C</a:t>
            </a:r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2667000" y="48006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Prototipo CubeSat dentro del recipiente con hielo seco y alcohol</a:t>
            </a:r>
          </a:p>
          <a:p>
            <a:endParaRPr lang="es-ES" dirty="0"/>
          </a:p>
        </p:txBody>
      </p:sp>
      <p:pic>
        <p:nvPicPr>
          <p:cNvPr id="10" name="9 Imagen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95400"/>
            <a:ext cx="24384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s-ES" dirty="0" smtClean="0"/>
              <a:t>ENSAYO DE COMPRESIÓN A -74.1°C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2362200" y="5181600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hlinkClick r:id="rId3" action="ppaction://hlinkfile"/>
              </a:rPr>
              <a:t>ENSAYO DE COMPRESIÓN -74.1°C</a:t>
            </a:r>
            <a:endParaRPr lang="es-ES" sz="28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3505200" y="12192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HUMEDAD: 65%</a:t>
            </a:r>
            <a:endParaRPr lang="es-ES" dirty="0"/>
          </a:p>
        </p:txBody>
      </p:sp>
      <p:pic>
        <p:nvPicPr>
          <p:cNvPr id="9" name="8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160" y="1837314"/>
            <a:ext cx="4157679" cy="2963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s-ES" dirty="0" smtClean="0"/>
              <a:t>RESULTADOS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>
              <a:buNone/>
            </a:pPr>
            <a:r>
              <a:rPr lang="es-ES" sz="2000" dirty="0" smtClean="0"/>
              <a:t>Gráfica de la máquina de                    Gráfica digitalizada</a:t>
            </a:r>
          </a:p>
          <a:p>
            <a:pPr>
              <a:buNone/>
            </a:pPr>
            <a:r>
              <a:rPr lang="es-ES" sz="2000" dirty="0" smtClean="0"/>
              <a:t>ensayos universales AMSLER</a:t>
            </a:r>
          </a:p>
          <a:p>
            <a:pPr>
              <a:buNone/>
            </a:pP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5943600" y="1828800"/>
            <a:ext cx="2895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RESULTADOS:</a:t>
            </a:r>
          </a:p>
          <a:p>
            <a:endParaRPr lang="es-ES" dirty="0" smtClean="0"/>
          </a:p>
          <a:p>
            <a:r>
              <a:rPr lang="es-ES" dirty="0" smtClean="0"/>
              <a:t>CARGA MÁXIMA: </a:t>
            </a:r>
          </a:p>
          <a:p>
            <a:r>
              <a:rPr lang="es-ES" b="1" dirty="0" smtClean="0"/>
              <a:t>1175.4 KG</a:t>
            </a:r>
          </a:p>
          <a:p>
            <a:endParaRPr lang="es-ES" dirty="0" smtClean="0"/>
          </a:p>
          <a:p>
            <a:r>
              <a:rPr lang="es-ES" dirty="0" smtClean="0"/>
              <a:t>DESPLAZAMIENTO VERTICAL EN EL PICO: </a:t>
            </a:r>
          </a:p>
          <a:p>
            <a:r>
              <a:rPr lang="es-ES" b="1" dirty="0" smtClean="0"/>
              <a:t>2.4 mm</a:t>
            </a:r>
          </a:p>
          <a:p>
            <a:endParaRPr lang="es-ES" b="1" dirty="0" smtClean="0"/>
          </a:p>
          <a:p>
            <a:r>
              <a:rPr lang="es-ES" dirty="0" smtClean="0"/>
              <a:t>PRIMERAS DEFORMACIONES: </a:t>
            </a:r>
          </a:p>
          <a:p>
            <a:r>
              <a:rPr lang="es-ES" b="1" dirty="0" smtClean="0"/>
              <a:t>600 KG</a:t>
            </a:r>
          </a:p>
        </p:txBody>
      </p:sp>
      <p:pic>
        <p:nvPicPr>
          <p:cNvPr id="8" name="7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752601"/>
            <a:ext cx="3124200" cy="44196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8 Gráfico"/>
          <p:cNvGraphicFramePr/>
          <p:nvPr/>
        </p:nvGraphicFramePr>
        <p:xfrm>
          <a:off x="3962400" y="1371600"/>
          <a:ext cx="17526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es-ES" dirty="0" smtClean="0"/>
              <a:t>ANÁLISIS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>
              <a:buNone/>
            </a:pPr>
            <a:r>
              <a:rPr lang="es-ES" sz="2000" b="1" dirty="0" smtClean="0"/>
              <a:t>La carga máxima que soportó el prototipo en condiciones normales fue: 1080.6 Kg.</a:t>
            </a:r>
          </a:p>
          <a:p>
            <a:pPr>
              <a:buNone/>
            </a:pPr>
            <a:endParaRPr lang="es-ES" sz="2000" b="1" dirty="0" smtClean="0"/>
          </a:p>
          <a:p>
            <a:pPr>
              <a:buNone/>
            </a:pPr>
            <a:r>
              <a:rPr lang="es-ES" sz="2000" b="1" dirty="0" smtClean="0"/>
              <a:t>Entonces, </a:t>
            </a:r>
            <a:endParaRPr lang="es-ES" sz="2000" b="1" dirty="0"/>
          </a:p>
          <a:p>
            <a:pPr>
              <a:buNone/>
            </a:pPr>
            <a:r>
              <a:rPr lang="es-ES" sz="2000" b="1" dirty="0" smtClean="0"/>
              <a:t>El porcentaje de aumento de resistencia a la compresión fue de:</a:t>
            </a:r>
          </a:p>
          <a:p>
            <a:pPr>
              <a:buNone/>
            </a:pPr>
            <a:endParaRPr lang="es-ES" sz="2000" b="1" dirty="0" smtClean="0"/>
          </a:p>
          <a:p>
            <a:pPr>
              <a:buNone/>
            </a:pPr>
            <a:endParaRPr lang="es-ES" sz="2000" b="1" dirty="0" smtClean="0"/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457200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505200"/>
            <a:ext cx="7543800" cy="83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s-ES" dirty="0" smtClean="0"/>
              <a:t>ENSAYO DE IMPACTO</a:t>
            </a:r>
            <a:endParaRPr lang="es-ES" dirty="0"/>
          </a:p>
        </p:txBody>
      </p:sp>
      <p:pic>
        <p:nvPicPr>
          <p:cNvPr id="5" name="4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4521587" cy="175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200400"/>
            <a:ext cx="2888343" cy="211925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CuadroTexto"/>
          <p:cNvSpPr txBox="1"/>
          <p:nvPr/>
        </p:nvSpPr>
        <p:spPr>
          <a:xfrm>
            <a:off x="533400" y="3200400"/>
            <a:ext cx="4038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Dimensiones de las probetas para pruebas </a:t>
            </a:r>
            <a:r>
              <a:rPr lang="es-ES" dirty="0" err="1" smtClean="0"/>
              <a:t>Charpy</a:t>
            </a:r>
            <a:r>
              <a:rPr lang="es-ES" dirty="0" smtClean="0"/>
              <a:t>.</a:t>
            </a:r>
          </a:p>
          <a:p>
            <a:r>
              <a:rPr lang="es-EC" dirty="0" smtClean="0"/>
              <a:t>Norma ASTM </a:t>
            </a:r>
            <a:r>
              <a:rPr lang="es-ES" dirty="0" smtClean="0"/>
              <a:t>A370-03, Normas de Métodos y definiciones para pruebas mecánicas en acero, ASTM Internacional.</a:t>
            </a:r>
          </a:p>
          <a:p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5257800" y="5486400"/>
            <a:ext cx="3048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Probetas 10.8 mm espesor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s-ES" dirty="0" smtClean="0"/>
              <a:t>ENSAYO DE IMPACTO</a:t>
            </a:r>
            <a:endParaRPr lang="es-ES" dirty="0"/>
          </a:p>
        </p:txBody>
      </p:sp>
      <p:pic>
        <p:nvPicPr>
          <p:cNvPr id="5" name="4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0"/>
            <a:ext cx="38862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CuadroTexto"/>
          <p:cNvSpPr txBox="1"/>
          <p:nvPr/>
        </p:nvSpPr>
        <p:spPr>
          <a:xfrm>
            <a:off x="685800" y="44958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hlinkClick r:id="rId4" action="ppaction://hlinkfile"/>
              </a:rPr>
              <a:t>ENSAYO DE IMPACTO A 120°C</a:t>
            </a:r>
            <a:endParaRPr lang="es-ES" sz="2400" dirty="0"/>
          </a:p>
        </p:txBody>
      </p:sp>
      <p:sp>
        <p:nvSpPr>
          <p:cNvPr id="7" name="6 CuadroTexto"/>
          <p:cNvSpPr txBox="1"/>
          <p:nvPr/>
        </p:nvSpPr>
        <p:spPr>
          <a:xfrm>
            <a:off x="4724400" y="449580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hlinkClick r:id="rId5" action="ppaction://hlinkfile"/>
              </a:rPr>
              <a:t>ENSAYO DE IMPACTO A -75.3°C</a:t>
            </a:r>
            <a:endParaRPr lang="es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s-ES" dirty="0" smtClean="0"/>
              <a:t>RESULTADOS</a:t>
            </a: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pPr>
              <a:buNone/>
            </a:pPr>
            <a:r>
              <a:rPr lang="es-ES" sz="2400" dirty="0" smtClean="0"/>
              <a:t>Resultados de ensayo de impacto </a:t>
            </a:r>
            <a:r>
              <a:rPr lang="es-ES" sz="2400" dirty="0" err="1" smtClean="0"/>
              <a:t>Charpy</a:t>
            </a:r>
            <a:r>
              <a:rPr lang="es-ES" sz="2400" dirty="0" smtClean="0"/>
              <a:t> con probetas de aluminio 1050 a 20°C , a 120°C y a -75.3°C</a:t>
            </a:r>
          </a:p>
          <a:p>
            <a:pPr>
              <a:buNone/>
            </a:pPr>
            <a:endParaRPr lang="es-ES" sz="2400" dirty="0" smtClean="0"/>
          </a:p>
          <a:p>
            <a:pPr>
              <a:buNone/>
            </a:pPr>
            <a:endParaRPr lang="es-ES" sz="2400" dirty="0" smtClean="0"/>
          </a:p>
          <a:p>
            <a:pPr>
              <a:buNone/>
            </a:pPr>
            <a:endParaRPr lang="es-ES" sz="2400" dirty="0" smtClean="0"/>
          </a:p>
          <a:p>
            <a:pPr>
              <a:buNone/>
            </a:pPr>
            <a:endParaRPr lang="es-ES" sz="2400" dirty="0" smtClean="0"/>
          </a:p>
          <a:p>
            <a:pPr>
              <a:buNone/>
            </a:pPr>
            <a:endParaRPr lang="es-ES" sz="2400" dirty="0" smtClean="0"/>
          </a:p>
          <a:p>
            <a:pPr>
              <a:buNone/>
            </a:pPr>
            <a:r>
              <a:rPr lang="es-ES" sz="2400" dirty="0" smtClean="0"/>
              <a:t>% de disminución de                                 % de aumento de</a:t>
            </a:r>
          </a:p>
          <a:p>
            <a:pPr>
              <a:buNone/>
            </a:pPr>
            <a:r>
              <a:rPr lang="es-ES" sz="2400" dirty="0" smtClean="0"/>
              <a:t>Resistencia al impacto                              Resistencia al impacto</a:t>
            </a:r>
          </a:p>
          <a:p>
            <a:pPr>
              <a:buNone/>
            </a:pPr>
            <a:r>
              <a:rPr lang="es-ES" sz="2400" dirty="0" smtClean="0"/>
              <a:t>(120°C):                                                        (-75.3°C) :     </a:t>
            </a:r>
          </a:p>
          <a:p>
            <a:pPr>
              <a:buNone/>
            </a:pPr>
            <a:r>
              <a:rPr lang="es-ES" sz="2800" b="1" dirty="0" smtClean="0"/>
              <a:t>          31.03%                                              27.58% </a:t>
            </a:r>
          </a:p>
          <a:p>
            <a:pPr>
              <a:buNone/>
            </a:pPr>
            <a:r>
              <a:rPr lang="es-ES" sz="2400" dirty="0" smtClean="0"/>
              <a:t>                             </a:t>
            </a:r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1524000" y="2133600"/>
          <a:ext cx="6067743" cy="1676400"/>
        </p:xfrm>
        <a:graphic>
          <a:graphicData uri="http://schemas.openxmlformats.org/drawingml/2006/table">
            <a:tbl>
              <a:tblPr/>
              <a:tblGrid>
                <a:gridCol w="1016829"/>
                <a:gridCol w="1202915"/>
                <a:gridCol w="1191522"/>
                <a:gridCol w="1331087"/>
                <a:gridCol w="1325390"/>
              </a:tblGrid>
              <a:tr h="6705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" sz="2000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2000" b="1">
                          <a:latin typeface="Arial"/>
                          <a:ea typeface="Times New Roman"/>
                        </a:rPr>
                        <a:t>Prueba 1 [Kgm]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2000" b="1" dirty="0">
                          <a:latin typeface="Arial"/>
                          <a:ea typeface="Times New Roman"/>
                        </a:rPr>
                        <a:t>Prueba 2 [Kgm]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2000" b="1">
                          <a:latin typeface="Arial"/>
                          <a:ea typeface="Times New Roman"/>
                        </a:rPr>
                        <a:t>Prueba 3 [Kgm]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2000" b="1">
                          <a:latin typeface="Arial"/>
                          <a:ea typeface="Times New Roman"/>
                        </a:rPr>
                        <a:t>Promedio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2000" b="1">
                          <a:latin typeface="Arial"/>
                          <a:ea typeface="Times New Roman"/>
                        </a:rPr>
                        <a:t>[Kgm]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>
                          <a:latin typeface="Arial"/>
                          <a:ea typeface="Times New Roman"/>
                        </a:rPr>
                        <a:t>20ºC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>
                          <a:latin typeface="Arial"/>
                          <a:ea typeface="Times New Roman"/>
                        </a:rPr>
                        <a:t>2.9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>
                          <a:latin typeface="Arial"/>
                          <a:ea typeface="Times New Roman"/>
                        </a:rPr>
                        <a:t>3.1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>
                          <a:latin typeface="Arial"/>
                          <a:ea typeface="Times New Roman"/>
                        </a:rPr>
                        <a:t>2.8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>
                          <a:latin typeface="Arial"/>
                          <a:ea typeface="Times New Roman"/>
                        </a:rPr>
                        <a:t>2.9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>
                          <a:latin typeface="Arial"/>
                          <a:ea typeface="Times New Roman"/>
                        </a:rPr>
                        <a:t>120ºC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>
                          <a:latin typeface="Arial"/>
                          <a:ea typeface="Times New Roman"/>
                        </a:rPr>
                        <a:t>2.0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>
                          <a:latin typeface="Arial"/>
                          <a:ea typeface="Times New Roman"/>
                        </a:rPr>
                        <a:t>2.1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Arial"/>
                          <a:ea typeface="Times New Roman"/>
                        </a:rPr>
                        <a:t>2.3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>
                          <a:latin typeface="Arial"/>
                          <a:ea typeface="Times New Roman"/>
                        </a:rPr>
                        <a:t>2.1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>
                          <a:latin typeface="Arial"/>
                          <a:ea typeface="Times New Roman"/>
                        </a:rPr>
                        <a:t>-75.8ºC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>
                          <a:latin typeface="Arial"/>
                          <a:ea typeface="Times New Roman"/>
                        </a:rPr>
                        <a:t>4.0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>
                          <a:latin typeface="Arial"/>
                          <a:ea typeface="Times New Roman"/>
                        </a:rPr>
                        <a:t>3.8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>
                          <a:latin typeface="Arial"/>
                          <a:ea typeface="Times New Roman"/>
                        </a:rPr>
                        <a:t>3.6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Arial"/>
                          <a:ea typeface="Times New Roman"/>
                        </a:rPr>
                        <a:t>3.8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533400" y="4267200"/>
            <a:ext cx="8229600" cy="868362"/>
          </a:xfrm>
        </p:spPr>
        <p:txBody>
          <a:bodyPr/>
          <a:lstStyle/>
          <a:p>
            <a:r>
              <a:rPr lang="es-ES" b="1" dirty="0" smtClean="0"/>
              <a:t>CubeSat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09601"/>
            <a:ext cx="8229600" cy="762000"/>
          </a:xfrm>
        </p:spPr>
        <p:txBody>
          <a:bodyPr/>
          <a:lstStyle/>
          <a:p>
            <a:pPr algn="ctr">
              <a:buNone/>
            </a:pPr>
            <a:r>
              <a:rPr lang="es-ES" sz="4000" dirty="0" smtClean="0"/>
              <a:t> CUBESAT Qué es?</a:t>
            </a:r>
            <a:endParaRPr lang="es-ES" sz="4000" dirty="0"/>
          </a:p>
        </p:txBody>
      </p:sp>
      <p:pic>
        <p:nvPicPr>
          <p:cNvPr id="4" name="3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447800"/>
            <a:ext cx="4080828" cy="4098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6629400" y="42672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4" action="ppaction://hlinkfile"/>
              </a:rPr>
              <a:t>VIDEO: CUBESAT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s-ES" dirty="0" smtClean="0"/>
              <a:t>SIMULACIÓN FATIGA TÉRMICA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66801"/>
            <a:ext cx="8229600" cy="1523999"/>
          </a:xfrm>
        </p:spPr>
        <p:txBody>
          <a:bodyPr/>
          <a:lstStyle/>
          <a:p>
            <a:r>
              <a:rPr lang="es-ES" sz="2000" dirty="0" smtClean="0"/>
              <a:t>Un satélite en órbita da 8 vueltas a la Tierra cada día, además se sabe que un picosatélite tipo CubeSat tendrá un tiempo de vida útil de 2 años como máximo. Lo que quiere decir que la fatiga térmica a la que estará sometida la estructura se dará durante 5840 ciclos aproximadamente. </a:t>
            </a:r>
          </a:p>
          <a:p>
            <a:r>
              <a:rPr lang="es-ES" sz="2000" b="1" dirty="0" smtClean="0"/>
              <a:t>RESULTADOS DE VIDA TOTAL:  más de 1e8 ciclos</a:t>
            </a:r>
            <a:endParaRPr lang="es-ES" sz="2000" b="1" dirty="0"/>
          </a:p>
        </p:txBody>
      </p:sp>
      <p:pic>
        <p:nvPicPr>
          <p:cNvPr id="5" name="4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743200"/>
            <a:ext cx="5867400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990600" y="1066800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RESULTADOS DE DAÑO TOTAL:  0.1%</a:t>
            </a:r>
            <a:endParaRPr lang="es-ES" b="1" dirty="0"/>
          </a:p>
        </p:txBody>
      </p:sp>
      <p:pic>
        <p:nvPicPr>
          <p:cNvPr id="6" name="5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1801354"/>
            <a:ext cx="6172200" cy="3913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297" y="1790750"/>
            <a:ext cx="5399405" cy="32764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Rectángulo"/>
          <p:cNvSpPr/>
          <p:nvPr/>
        </p:nvSpPr>
        <p:spPr>
          <a:xfrm>
            <a:off x="1066800" y="1066800"/>
            <a:ext cx="624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RESULTADOS DE FACTOR DE SEGURIDAD:  2.74 a 10 millones de ciclos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990600" y="1066800"/>
            <a:ext cx="716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quz-EC" sz="2400" b="1" dirty="0" smtClean="0"/>
              <a:t>Factores de seguridad para varios ciclos en fatiga térmica</a:t>
            </a:r>
            <a:endParaRPr lang="es-ES" sz="2400" b="1" dirty="0"/>
          </a:p>
        </p:txBody>
      </p: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2971800" y="2133600"/>
          <a:ext cx="3200400" cy="3253203"/>
        </p:xfrm>
        <a:graphic>
          <a:graphicData uri="http://schemas.openxmlformats.org/drawingml/2006/table">
            <a:tbl>
              <a:tblPr/>
              <a:tblGrid>
                <a:gridCol w="1000910"/>
                <a:gridCol w="1099745"/>
                <a:gridCol w="1099745"/>
              </a:tblGrid>
              <a:tr h="300507">
                <a:tc>
                  <a:txBody>
                    <a:bodyPr/>
                    <a:lstStyle/>
                    <a:p>
                      <a:endParaRPr lang="es-ES" sz="1800">
                        <a:latin typeface="Cambria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800">
                        <a:latin typeface="Cambria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CARGA 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837">
                <a:tc>
                  <a:txBody>
                    <a:bodyPr/>
                    <a:lstStyle/>
                    <a:p>
                      <a:endParaRPr lang="es-ES" sz="1800">
                        <a:latin typeface="Cambria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800">
                        <a:latin typeface="Cambria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120 a -180º C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5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1,00E+10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2.72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5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1,00E+09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2.72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507">
                <a:tc row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CICLOS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1,00E+08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2.72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50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1,00E+07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3.95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50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1,00E+06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4.94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50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1,00E+05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6.35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50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1,00E+04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6.47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50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1,00E+03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6.69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s-ES" dirty="0" smtClean="0"/>
              <a:t>CONCLUSIONES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pPr lvl="0"/>
            <a:r>
              <a:rPr lang="es-EC" sz="1600" dirty="0" smtClean="0"/>
              <a:t>De acuerdo a los resultados obtenidos, los prototipos que se ensayaron, soportarán las cargas estáticas y dinámicas que se presentarán en el espacio sin problema alguno.</a:t>
            </a:r>
            <a:endParaRPr lang="es-ES" sz="1600" dirty="0" smtClean="0"/>
          </a:p>
          <a:p>
            <a:pPr lvl="0"/>
            <a:r>
              <a:rPr lang="es-EC" sz="1600" dirty="0" smtClean="0"/>
              <a:t>Las dimensiones de los prototipos construidos cumplieron con los requerimientos del CubeSat </a:t>
            </a:r>
            <a:r>
              <a:rPr lang="es-EC" sz="1600" dirty="0" err="1" smtClean="0"/>
              <a:t>Design</a:t>
            </a:r>
            <a:r>
              <a:rPr lang="es-EC" sz="1600" dirty="0" smtClean="0"/>
              <a:t> </a:t>
            </a:r>
            <a:r>
              <a:rPr lang="es-EC" sz="1600" dirty="0" err="1" smtClean="0"/>
              <a:t>Specification</a:t>
            </a:r>
            <a:r>
              <a:rPr lang="es-EC" sz="1600" dirty="0" smtClean="0"/>
              <a:t>, Revisión 12. Además se obtuvo que el peso promedio de los prototipos es de 134.01 gramos, que cumplen con las consideraciones de diseño del </a:t>
            </a:r>
            <a:r>
              <a:rPr lang="es-EC" sz="1600" dirty="0" err="1" smtClean="0"/>
              <a:t>picosatélite</a:t>
            </a:r>
            <a:r>
              <a:rPr lang="es-EC" sz="1600" dirty="0" smtClean="0"/>
              <a:t>.</a:t>
            </a:r>
          </a:p>
          <a:p>
            <a:pPr lvl="0"/>
            <a:r>
              <a:rPr lang="es-EC" sz="1600" dirty="0" smtClean="0"/>
              <a:t>Las simulaciones fueron útiles en la predicción de los sitios donde se producirían las fallas y tendencias sobre el comportamiento de la estructura ante cargas. Los valores cálculo virtual de resistencia se asemejaron a la realidad, por lo que son confiables.</a:t>
            </a:r>
            <a:endParaRPr lang="es-ES" sz="1600" dirty="0" smtClean="0"/>
          </a:p>
          <a:p>
            <a:pPr lvl="0"/>
            <a:r>
              <a:rPr lang="es-EC" sz="1600" dirty="0" smtClean="0"/>
              <a:t>El desarrollo del presente proyecto tomó 6 meses más del tiempo especificado en el alcance, debido a que la disponibilidad de talleres para la construcción no fue siempre inmediata. Además se tuvo que construir dos prototipos adicionales ya que se echaron a perder dos de ellos en las pruebas.</a:t>
            </a:r>
            <a:endParaRPr lang="es-ES" sz="1600" dirty="0" smtClean="0"/>
          </a:p>
          <a:p>
            <a:pPr lvl="0"/>
            <a:r>
              <a:rPr lang="es-EC" sz="1600" dirty="0" smtClean="0"/>
              <a:t>Los ensayos correspondientes a fatiga térmica no fueron posible llevarlos a cabo. En su lugar se realizó ensayos mecánicos con carga térmica que permitió también obtener resultados importantes sobre la influencia de temperaturas extremas en los prototipos.</a:t>
            </a:r>
            <a:endParaRPr lang="es-ES" sz="1600" dirty="0" smtClean="0"/>
          </a:p>
          <a:p>
            <a:pPr lvl="0"/>
            <a:r>
              <a:rPr lang="es-EC" sz="1600" dirty="0" smtClean="0"/>
              <a:t>El presupuesto previsto de $1200 y el costo final fue de $1167.47. </a:t>
            </a:r>
            <a:endParaRPr lang="es-ES" sz="1600" dirty="0" smtClean="0"/>
          </a:p>
          <a:p>
            <a:pPr lvl="0">
              <a:buNone/>
            </a:pPr>
            <a:endParaRPr lang="es-ES" sz="1600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2895600"/>
            <a:ext cx="8229600" cy="1143000"/>
          </a:xfrm>
        </p:spPr>
        <p:txBody>
          <a:bodyPr/>
          <a:lstStyle/>
          <a:p>
            <a:r>
              <a:rPr lang="es-ES" b="1" dirty="0" smtClean="0">
                <a:latin typeface="Arial" pitchFamily="34" charset="0"/>
                <a:cs typeface="Arial" pitchFamily="34" charset="0"/>
              </a:rPr>
              <a:t>¿PREGUNTAS?</a:t>
            </a:r>
            <a:r>
              <a:rPr lang="es-EC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EC" b="1" dirty="0" smtClean="0">
                <a:latin typeface="Arial" pitchFamily="34" charset="0"/>
                <a:cs typeface="Arial" pitchFamily="34" charset="0"/>
              </a:rPr>
            </a:b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0"/>
            <a:ext cx="8229600" cy="1143000"/>
          </a:xfrm>
        </p:spPr>
        <p:txBody>
          <a:bodyPr/>
          <a:lstStyle/>
          <a:p>
            <a:r>
              <a:rPr lang="es-ES" sz="6000" b="1" dirty="0" smtClean="0">
                <a:latin typeface="Arial" pitchFamily="34" charset="0"/>
                <a:cs typeface="Arial" pitchFamily="34" charset="0"/>
              </a:rPr>
              <a:t>¡GRACIAS!</a:t>
            </a:r>
            <a:r>
              <a:rPr lang="es-EC" sz="6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EC" sz="6000" b="1" dirty="0" smtClean="0">
                <a:latin typeface="Arial" pitchFamily="34" charset="0"/>
                <a:cs typeface="Arial" pitchFamily="34" charset="0"/>
              </a:rPr>
            </a:br>
            <a:endParaRPr lang="es-E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 algn="ctr">
              <a:buNone/>
            </a:pPr>
            <a:r>
              <a:rPr lang="es-ES" b="1" dirty="0" smtClean="0"/>
              <a:t>DIMENSIONAMIENTO Y MATERIALES</a:t>
            </a:r>
            <a:endParaRPr lang="es-ES" b="1" dirty="0"/>
          </a:p>
        </p:txBody>
      </p:sp>
      <p:pic>
        <p:nvPicPr>
          <p:cNvPr id="5" name="4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81200"/>
            <a:ext cx="3657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905000"/>
            <a:ext cx="182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6096000" y="2057400"/>
            <a:ext cx="266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ALUMINIO </a:t>
            </a:r>
          </a:p>
          <a:p>
            <a:r>
              <a:rPr lang="es-ES" sz="2800" dirty="0" smtClean="0"/>
              <a:t>7075 – T6 y 6061 – T6</a:t>
            </a:r>
            <a:endParaRPr lang="es-ES" sz="2800" dirty="0"/>
          </a:p>
        </p:txBody>
      </p:sp>
      <p:pic>
        <p:nvPicPr>
          <p:cNvPr id="8" name="7 Image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3733800"/>
            <a:ext cx="1447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981200" y="571500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hlinkClick r:id="rId3" action="ppaction://hlinkfile"/>
              </a:rPr>
              <a:t>LANZAMIENTO CUBESATS</a:t>
            </a:r>
            <a:endParaRPr lang="es-ES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838200" y="609600"/>
            <a:ext cx="75438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2400" b="1" u="sng" dirty="0" smtClean="0">
                <a:latin typeface="Arial" pitchFamily="34" charset="0"/>
                <a:cs typeface="Arial" pitchFamily="34" charset="0"/>
              </a:rPr>
              <a:t>PROGRAMA INTERNACIONAL CUBESAT</a:t>
            </a:r>
          </a:p>
          <a:p>
            <a:pPr algn="ctr">
              <a:buNone/>
            </a:pPr>
            <a:endParaRPr lang="es-ES" sz="2400" b="1" u="sng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ES" sz="2400" dirty="0" smtClean="0">
                <a:latin typeface="Arial" pitchFamily="34" charset="0"/>
                <a:cs typeface="Arial" pitchFamily="34" charset="0"/>
              </a:rPr>
              <a:t>Coordinado por la Cal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Poly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es-ES" sz="2400" dirty="0" smtClean="0">
                <a:latin typeface="Arial" pitchFamily="34" charset="0"/>
                <a:cs typeface="Arial" pitchFamily="34" charset="0"/>
              </a:rPr>
              <a:t>Colaboración de más de 40 universidades, además de otras empresas para desarrollar misiones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CubeSat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a bajo costo y requerimientos tecnológicos y científicos sencillos.</a:t>
            </a:r>
          </a:p>
          <a:p>
            <a:pPr algn="just">
              <a:buFont typeface="Arial" pitchFamily="34" charset="0"/>
              <a:buChar char="•"/>
            </a:pPr>
            <a:r>
              <a:rPr lang="es-ES" sz="2400" dirty="0" smtClean="0">
                <a:latin typeface="Arial" pitchFamily="34" charset="0"/>
                <a:cs typeface="Arial" pitchFamily="34" charset="0"/>
              </a:rPr>
              <a:t>La Cal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Poly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actúa como Coordinadora de Lanzamiento, proveyendo contacto con empresas de lanzamiento y coordinando las relaciones entre todas las instituciones implicadas en cada misión.</a:t>
            </a:r>
          </a:p>
          <a:p>
            <a:pPr algn="just">
              <a:buFont typeface="Arial" pitchFamily="34" charset="0"/>
              <a:buChar char="•"/>
            </a:pPr>
            <a:r>
              <a:rPr lang="es-ES" sz="2400" dirty="0" smtClean="0">
                <a:latin typeface="Arial" pitchFamily="34" charset="0"/>
                <a:cs typeface="Arial" pitchFamily="34" charset="0"/>
              </a:rPr>
              <a:t>Asegura la protección de la misión, del satélite y del vehículo de lanzamiento (LV).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algn="ctr">
              <a:buNone/>
            </a:pPr>
            <a:r>
              <a:rPr lang="es-ES" sz="2400" b="1" u="sng" dirty="0" smtClean="0">
                <a:latin typeface="Arial" pitchFamily="34" charset="0"/>
                <a:cs typeface="Arial" pitchFamily="34" charset="0"/>
              </a:rPr>
              <a:t>INTERFAZ DE LANZAMIENTO P-POD</a:t>
            </a:r>
          </a:p>
          <a:p>
            <a:pPr>
              <a:buFont typeface="Arial" pitchFamily="34" charset="0"/>
              <a:buChar char="•"/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Dispositivo de Despliegue Orbital de Varios </a:t>
            </a:r>
            <a:r>
              <a:rPr lang="es-ES" sz="1600" dirty="0" err="1" smtClean="0">
                <a:latin typeface="Arial" pitchFamily="34" charset="0"/>
                <a:cs typeface="Arial" pitchFamily="34" charset="0"/>
              </a:rPr>
              <a:t>Picosatélites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 (Poly </a:t>
            </a:r>
            <a:r>
              <a:rPr lang="es-ES" sz="1600" dirty="0" err="1" smtClean="0">
                <a:latin typeface="Arial" pitchFamily="34" charset="0"/>
                <a:cs typeface="Arial" pitchFamily="34" charset="0"/>
              </a:rPr>
              <a:t>Picosatellite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 Orbital </a:t>
            </a:r>
            <a:r>
              <a:rPr lang="es-ES" sz="1600" dirty="0" err="1" smtClean="0">
                <a:latin typeface="Arial" pitchFamily="34" charset="0"/>
                <a:cs typeface="Arial" pitchFamily="34" charset="0"/>
              </a:rPr>
              <a:t>Deployer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just">
              <a:buFont typeface="Arial" pitchFamily="34" charset="0"/>
              <a:buChar char="•"/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Interfaz entre tres </a:t>
            </a:r>
            <a:r>
              <a:rPr lang="es-ES" sz="1600" dirty="0" err="1" smtClean="0">
                <a:latin typeface="Arial" pitchFamily="34" charset="0"/>
                <a:cs typeface="Arial" pitchFamily="34" charset="0"/>
              </a:rPr>
              <a:t>CubeSats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 y el compartimento de carga del LV. Protege los satélites y al LV.</a:t>
            </a:r>
          </a:p>
          <a:p>
            <a:pPr algn="just">
              <a:buFont typeface="Arial" pitchFamily="34" charset="0"/>
              <a:buChar char="•"/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Libera los </a:t>
            </a:r>
            <a:r>
              <a:rPr lang="es-ES" sz="1600" dirty="0" err="1" smtClean="0">
                <a:latin typeface="Arial" pitchFamily="34" charset="0"/>
                <a:cs typeface="Arial" pitchFamily="34" charset="0"/>
              </a:rPr>
              <a:t>CubeSats</a:t>
            </a:r>
            <a:endParaRPr lang="es-ES" sz="1600" dirty="0"/>
          </a:p>
        </p:txBody>
      </p:sp>
      <p:pic>
        <p:nvPicPr>
          <p:cNvPr id="5" name="4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362200"/>
            <a:ext cx="2590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s-ES" dirty="0" smtClean="0"/>
              <a:t>COSTOS DE LANZAMIENTO</a:t>
            </a:r>
            <a:endParaRPr lang="es-ES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1066800" y="1066800"/>
          <a:ext cx="6929486" cy="4974336"/>
        </p:xfrm>
        <a:graphic>
          <a:graphicData uri="http://schemas.openxmlformats.org/drawingml/2006/table">
            <a:tbl>
              <a:tblPr/>
              <a:tblGrid>
                <a:gridCol w="2576811"/>
                <a:gridCol w="2033373"/>
                <a:gridCol w="2319302"/>
              </a:tblGrid>
              <a:tr h="51328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Componente</a:t>
                      </a:r>
                      <a:endParaRPr lang="es-EC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Proveedor</a:t>
                      </a:r>
                      <a:endParaRPr lang="es-EC" sz="16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Costo Aproximado</a:t>
                      </a:r>
                      <a:endParaRPr lang="es-EC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USD</a:t>
                      </a:r>
                      <a:endParaRPr lang="es-EC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6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Kit Completo</a:t>
                      </a:r>
                      <a:endParaRPr lang="es-EC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Pumpkin Inc.</a:t>
                      </a:r>
                      <a:endParaRPr lang="es-EC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5000</a:t>
                      </a:r>
                      <a:endParaRPr lang="es-EC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6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Chasis con vaciados 1U</a:t>
                      </a:r>
                      <a:endParaRPr lang="es-EC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Pumpkin Inc.</a:t>
                      </a:r>
                      <a:endParaRPr lang="es-EC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1200</a:t>
                      </a:r>
                      <a:endParaRPr lang="es-EC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6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Tablero de desarrollo</a:t>
                      </a:r>
                      <a:endParaRPr lang="es-EC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Pumpkin Inc.</a:t>
                      </a:r>
                      <a:endParaRPr lang="es-EC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1000</a:t>
                      </a:r>
                      <a:endParaRPr lang="es-EC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6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Panel de Vuelo</a:t>
                      </a:r>
                      <a:endParaRPr lang="es-EC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Pumpkin Inc.</a:t>
                      </a:r>
                      <a:endParaRPr lang="es-EC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1000</a:t>
                      </a:r>
                      <a:endParaRPr lang="es-EC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6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Software</a:t>
                      </a:r>
                      <a:endParaRPr lang="es-EC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Salvo Inc.</a:t>
                      </a:r>
                      <a:endParaRPr lang="es-EC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4000</a:t>
                      </a:r>
                      <a:endParaRPr lang="es-EC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6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Paneles y Celdas Solares</a:t>
                      </a:r>
                      <a:endParaRPr lang="es-EC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Pumpkin Inc.</a:t>
                      </a:r>
                      <a:endParaRPr lang="es-EC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3000 - 6000</a:t>
                      </a:r>
                      <a:endParaRPr lang="es-EC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6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Carga útil</a:t>
                      </a:r>
                      <a:endParaRPr lang="es-EC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ESPE</a:t>
                      </a:r>
                      <a:endParaRPr lang="es-EC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2000 - 5000</a:t>
                      </a:r>
                      <a:endParaRPr lang="es-EC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28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Estación Terrestre</a:t>
                      </a:r>
                      <a:endParaRPr lang="es-EC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ESPE</a:t>
                      </a:r>
                      <a:endParaRPr lang="es-EC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2000 - 10000 (basados en proyecto Libertad I)</a:t>
                      </a:r>
                      <a:endParaRPr lang="es-EC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28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Personal de desarrollo y seguimiento</a:t>
                      </a:r>
                      <a:endParaRPr lang="es-EC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ESPE</a:t>
                      </a:r>
                      <a:endParaRPr lang="es-EC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20000 (basados en proyecto Libertad I)</a:t>
                      </a:r>
                      <a:endParaRPr lang="es-EC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6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Lanzamiento </a:t>
                      </a:r>
                      <a:endParaRPr lang="es-EC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Kosmotras AC (Rusia)</a:t>
                      </a:r>
                      <a:endParaRPr lang="es-EC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40000</a:t>
                      </a:r>
                      <a:endParaRPr lang="es-EC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6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TOTAL MÍNIMO</a:t>
                      </a:r>
                      <a:endParaRPr lang="es-EC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s-EC" sz="16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79200</a:t>
                      </a:r>
                      <a:endParaRPr lang="es-EC" sz="16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6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TOTAL MÁXIMO</a:t>
                      </a:r>
                      <a:endParaRPr lang="es-EC" sz="16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s-EC" sz="16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93200</a:t>
                      </a:r>
                      <a:endParaRPr lang="es-EC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2243</Words>
  <Application>Microsoft Office PowerPoint</Application>
  <PresentationFormat>Presentación en pantalla (4:3)</PresentationFormat>
  <Paragraphs>506</Paragraphs>
  <Slides>56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57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CubeSat</vt:lpstr>
      <vt:lpstr>Presentación de PowerPoint</vt:lpstr>
      <vt:lpstr>Presentación de PowerPoint</vt:lpstr>
      <vt:lpstr>Presentación de PowerPoint</vt:lpstr>
      <vt:lpstr>COSTOS DE LANZAMIENTO</vt:lpstr>
      <vt:lpstr>CONSIDERACIONES DE DISEÑO DE UN SATÉLITE</vt:lpstr>
      <vt:lpstr>CONDICIONES AMBIENTALES</vt:lpstr>
      <vt:lpstr>Influencia de la temperatura en las propiedades del aluminio</vt:lpstr>
      <vt:lpstr>CONSTRUCCIÓN DE LOS PROTOTIPOS</vt:lpstr>
      <vt:lpstr>Presentación de PowerPoint</vt:lpstr>
      <vt:lpstr>SISTEMA ESTRUCTURAL Y MATERIALES</vt:lpstr>
      <vt:lpstr>DIAGRAMA DE PROCESOS</vt:lpstr>
      <vt:lpstr>PESOS Y MARCAS</vt:lpstr>
      <vt:lpstr>Presentación de PowerPoint</vt:lpstr>
      <vt:lpstr>ENSAYO DE TRACCIÓN</vt:lpstr>
      <vt:lpstr>PROBETAS</vt:lpstr>
      <vt:lpstr>RESULTADOS</vt:lpstr>
      <vt:lpstr>Tabla de Propiedades Resultantes para el Aluminio 1050</vt:lpstr>
      <vt:lpstr>ENSAYO DE COMPRESIÓN</vt:lpstr>
      <vt:lpstr>Resultados Ensayo de Compresión</vt:lpstr>
      <vt:lpstr>MODOS DE FALLA</vt:lpstr>
      <vt:lpstr>SIMULACIONES</vt:lpstr>
      <vt:lpstr>SIMULACIONES</vt:lpstr>
      <vt:lpstr>ANÁLISIS</vt:lpstr>
      <vt:lpstr>ENSAYO DE FATIGA VIBRACIONAL</vt:lpstr>
      <vt:lpstr>ENSAYO DE FATIGA VIBRACIONAL</vt:lpstr>
      <vt:lpstr>ENSAYO DE FATIGA VIBRACIONAL</vt:lpstr>
      <vt:lpstr>ENSAYO DE FATIGA VIBRACIONAL</vt:lpstr>
      <vt:lpstr>FALLAS DEL ENSAYO</vt:lpstr>
      <vt:lpstr>SIMULACIONES</vt:lpstr>
      <vt:lpstr>SIMULACIONES</vt:lpstr>
      <vt:lpstr>SIMULACIONES</vt:lpstr>
      <vt:lpstr>SIMULACIONES</vt:lpstr>
      <vt:lpstr>ANÁLISIS</vt:lpstr>
      <vt:lpstr>ENSAYO DE COMPRESIÓN A 120°C</vt:lpstr>
      <vt:lpstr>ENSAYO DE COMPRESIÓN A 120°C</vt:lpstr>
      <vt:lpstr>RESULTADOS</vt:lpstr>
      <vt:lpstr>ANÁLISIS</vt:lpstr>
      <vt:lpstr>ENSAYO DE COMPRESIÓN A -74.1°C</vt:lpstr>
      <vt:lpstr>ENSAYO DE COMPRESIÓN A -74.1°C</vt:lpstr>
      <vt:lpstr>RESULTADOS</vt:lpstr>
      <vt:lpstr>ANÁLISIS</vt:lpstr>
      <vt:lpstr>ENSAYO DE IMPACTO</vt:lpstr>
      <vt:lpstr>ENSAYO DE IMPACTO</vt:lpstr>
      <vt:lpstr>RESULTADOS</vt:lpstr>
      <vt:lpstr>SIMULACIÓN FATIGA TÉRMICA</vt:lpstr>
      <vt:lpstr>Presentación de PowerPoint</vt:lpstr>
      <vt:lpstr>Presentación de PowerPoint</vt:lpstr>
      <vt:lpstr>Presentación de PowerPoint</vt:lpstr>
      <vt:lpstr>CONCLUSIONES</vt:lpstr>
      <vt:lpstr>¿PREGUNTAS? </vt:lpstr>
      <vt:lpstr>¡GRACIAS! 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Diseño y Construcción de una Compactadora Hidráulica de chatarra CON CAPACIDAD DE 70 TONELADAS, de MOVIMIENTO ANGULAR, para la empresa “Recicladora Mejía”  Carlos Alberto rivera rosas Oscar David Mejía Zambrano   Director: Ing. Fernando Montenegro Codirector: Ing. Carlos SuntaxI………….</dc:title>
  <dc:creator>Charly</dc:creator>
  <cp:lastModifiedBy>Bety</cp:lastModifiedBy>
  <cp:revision>75</cp:revision>
  <dcterms:created xsi:type="dcterms:W3CDTF">2009-11-10T19:49:23Z</dcterms:created>
  <dcterms:modified xsi:type="dcterms:W3CDTF">2012-06-08T15:42:03Z</dcterms:modified>
</cp:coreProperties>
</file>