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403" r:id="rId3"/>
    <p:sldId id="262" r:id="rId4"/>
    <p:sldId id="263" r:id="rId5"/>
    <p:sldId id="264" r:id="rId6"/>
    <p:sldId id="265" r:id="rId7"/>
    <p:sldId id="266" r:id="rId8"/>
    <p:sldId id="267" r:id="rId9"/>
    <p:sldId id="394" r:id="rId10"/>
    <p:sldId id="269" r:id="rId11"/>
    <p:sldId id="268" r:id="rId12"/>
    <p:sldId id="270" r:id="rId13"/>
    <p:sldId id="396" r:id="rId14"/>
    <p:sldId id="272" r:id="rId15"/>
    <p:sldId id="273" r:id="rId16"/>
    <p:sldId id="274" r:id="rId17"/>
    <p:sldId id="275" r:id="rId18"/>
    <p:sldId id="276" r:id="rId19"/>
    <p:sldId id="277" r:id="rId20"/>
    <p:sldId id="278" r:id="rId21"/>
    <p:sldId id="279" r:id="rId22"/>
    <p:sldId id="280" r:id="rId23"/>
    <p:sldId id="281" r:id="rId24"/>
    <p:sldId id="398" r:id="rId25"/>
    <p:sldId id="283" r:id="rId26"/>
    <p:sldId id="284" r:id="rId27"/>
    <p:sldId id="285" r:id="rId28"/>
    <p:sldId id="286" r:id="rId29"/>
    <p:sldId id="287" r:id="rId30"/>
    <p:sldId id="288" r:id="rId31"/>
    <p:sldId id="292" r:id="rId32"/>
    <p:sldId id="293" r:id="rId33"/>
    <p:sldId id="294" r:id="rId34"/>
    <p:sldId id="295" r:id="rId35"/>
    <p:sldId id="296" r:id="rId36"/>
    <p:sldId id="297" r:id="rId37"/>
    <p:sldId id="401" r:id="rId38"/>
    <p:sldId id="299" r:id="rId39"/>
    <p:sldId id="305" r:id="rId40"/>
    <p:sldId id="306" r:id="rId41"/>
    <p:sldId id="307" r:id="rId42"/>
    <p:sldId id="308" r:id="rId43"/>
    <p:sldId id="309" r:id="rId44"/>
    <p:sldId id="310" r:id="rId45"/>
    <p:sldId id="311" r:id="rId46"/>
    <p:sldId id="312" r:id="rId47"/>
    <p:sldId id="313" r:id="rId48"/>
    <p:sldId id="319" r:id="rId49"/>
    <p:sldId id="329" r:id="rId50"/>
    <p:sldId id="330" r:id="rId51"/>
    <p:sldId id="363" r:id="rId52"/>
    <p:sldId id="364" r:id="rId53"/>
    <p:sldId id="365" r:id="rId54"/>
    <p:sldId id="366" r:id="rId55"/>
    <p:sldId id="367" r:id="rId56"/>
    <p:sldId id="368" r:id="rId57"/>
    <p:sldId id="369" r:id="rId5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43" autoAdjust="0"/>
  </p:normalViewPr>
  <p:slideViewPr>
    <p:cSldViewPr>
      <p:cViewPr>
        <p:scale>
          <a:sx n="70" d="100"/>
          <a:sy n="70" d="100"/>
        </p:scale>
        <p:origin x="-1080" y="-108"/>
      </p:cViewPr>
      <p:guideLst>
        <p:guide orient="horz" pos="2160"/>
        <p:guide pos="2880"/>
      </p:guideLst>
    </p:cSldViewPr>
  </p:slideViewPr>
  <p:outlineViewPr>
    <p:cViewPr>
      <p:scale>
        <a:sx n="33" d="100"/>
        <a:sy n="33" d="100"/>
      </p:scale>
      <p:origin x="0" y="582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3CFB76F6-2E89-4587-AD0C-0CB0C103C13F}"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3CFB76F6-2E89-4587-AD0C-0CB0C103C13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FB76F6-2E89-4587-AD0C-0CB0C103C13F}"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1D3CAAC-9CE0-4F16-8D7D-4571416A5EFC}" type="datetimeFigureOut">
              <a:rPr lang="es-ES" smtClean="0"/>
              <a:pPr/>
              <a:t>16/05/2012</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3CFB76F6-2E89-4587-AD0C-0CB0C103C13F}"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1D3CAAC-9CE0-4F16-8D7D-4571416A5EFC}" type="datetimeFigureOut">
              <a:rPr lang="es-ES" smtClean="0"/>
              <a:pPr/>
              <a:t>16/05/2012</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CFB76F6-2E89-4587-AD0C-0CB0C103C13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3501008"/>
            <a:ext cx="6400800" cy="1600200"/>
          </a:xfrm>
        </p:spPr>
        <p:txBody>
          <a:bodyPr>
            <a:normAutofit fontScale="92500"/>
          </a:bodyPr>
          <a:lstStyle/>
          <a:p>
            <a:pPr algn="l"/>
            <a:r>
              <a:rPr lang="es-ES" dirty="0" smtClean="0"/>
              <a:t>AUTOR: ANDRÉS BELTRÁN O.</a:t>
            </a:r>
          </a:p>
          <a:p>
            <a:pPr algn="l"/>
            <a:r>
              <a:rPr lang="es-ES" dirty="0" smtClean="0"/>
              <a:t>DIRECTOR: ING. MARCELO GUERRA A.</a:t>
            </a:r>
          </a:p>
          <a:p>
            <a:pPr algn="l"/>
            <a:r>
              <a:rPr lang="es-ES" dirty="0" smtClean="0"/>
              <a:t>CO-DIRECTORA: ING.ANA GABRIELA HARO B.</a:t>
            </a:r>
            <a:endParaRPr lang="es-ES" dirty="0"/>
          </a:p>
        </p:txBody>
      </p:sp>
      <p:sp>
        <p:nvSpPr>
          <p:cNvPr id="2" name="1 Título"/>
          <p:cNvSpPr>
            <a:spLocks noGrp="1"/>
          </p:cNvSpPr>
          <p:nvPr>
            <p:ph type="ctrTitle"/>
          </p:nvPr>
        </p:nvSpPr>
        <p:spPr>
          <a:xfrm>
            <a:off x="467544" y="1772816"/>
            <a:ext cx="8229600" cy="1470025"/>
          </a:xfrm>
        </p:spPr>
        <p:txBody>
          <a:bodyPr>
            <a:normAutofit fontScale="90000"/>
          </a:bodyPr>
          <a:lstStyle/>
          <a:p>
            <a:r>
              <a:rPr lang="es-ES" sz="3100" b="1" dirty="0" smtClean="0"/>
              <a:t>PÓRTICOS ESPACIALES ABIERTOS RESISTENTES AL VIENTO PARA FACILIDADES PETROLERAS E INDUSTRIALES</a:t>
            </a:r>
            <a:r>
              <a:rPr lang="es-ES" dirty="0" smtClean="0"/>
              <a:t/>
            </a:r>
            <a:br>
              <a:rPr lang="es-ES" dirty="0" smtClean="0"/>
            </a:br>
            <a:endParaRPr lang="es-ES" dirty="0"/>
          </a:p>
        </p:txBody>
      </p:sp>
      <p:pic>
        <p:nvPicPr>
          <p:cNvPr id="4" name="3 Imagen" descr="C:\MIGUEL\ASE\portada\ANGOS portada\Sellos para mis libros\ESCUDO ESPE.JPG"/>
          <p:cNvPicPr/>
          <p:nvPr/>
        </p:nvPicPr>
        <p:blipFill>
          <a:blip r:embed="rId2" cstate="print"/>
          <a:srcRect/>
          <a:stretch>
            <a:fillRect/>
          </a:stretch>
        </p:blipFill>
        <p:spPr bwMode="auto">
          <a:xfrm>
            <a:off x="7452320" y="188640"/>
            <a:ext cx="1296144" cy="1113067"/>
          </a:xfrm>
          <a:prstGeom prst="rect">
            <a:avLst/>
          </a:prstGeom>
          <a:noFill/>
          <a:ln w="28575">
            <a:solidFill>
              <a:schemeClr val="tx1"/>
            </a:solidFill>
            <a:miter lim="800000"/>
            <a:headEnd/>
            <a:tailEnd/>
          </a:ln>
        </p:spPr>
      </p:pic>
      <p:pic>
        <p:nvPicPr>
          <p:cNvPr id="5" name="4 Imagen" descr="LOGO FIC"/>
          <p:cNvPicPr/>
          <p:nvPr/>
        </p:nvPicPr>
        <p:blipFill>
          <a:blip r:embed="rId3" cstate="print"/>
          <a:srcRect/>
          <a:stretch>
            <a:fillRect/>
          </a:stretch>
        </p:blipFill>
        <p:spPr bwMode="auto">
          <a:xfrm>
            <a:off x="323528" y="188640"/>
            <a:ext cx="1152128" cy="115212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2400" b="1" dirty="0" smtClean="0"/>
              <a:t>Presión del viento para componentes y revestimiento.</a:t>
            </a:r>
            <a:br>
              <a:rPr lang="es-ES" sz="2400" b="1" dirty="0" smtClean="0"/>
            </a:br>
            <a:endParaRPr lang="es-ES" dirty="0"/>
          </a:p>
        </p:txBody>
      </p:sp>
      <p:sp>
        <p:nvSpPr>
          <p:cNvPr id="3" name="2 Marcador de contenido"/>
          <p:cNvSpPr>
            <a:spLocks noGrp="1"/>
          </p:cNvSpPr>
          <p:nvPr>
            <p:ph sz="quarter" idx="1"/>
          </p:nvPr>
        </p:nvSpPr>
        <p:spPr/>
        <p:txBody>
          <a:bodyPr/>
          <a:lstStyle/>
          <a:p>
            <a:pPr marL="0" lvl="3" indent="361950">
              <a:buNone/>
            </a:pPr>
            <a:endParaRPr lang="es-ES" sz="2400" dirty="0"/>
          </a:p>
          <a:p>
            <a:r>
              <a:rPr lang="es-ES" dirty="0"/>
              <a:t>Para los componentes y el revestimiento de los edificios diseñados con </a:t>
            </a:r>
            <a:r>
              <a:rPr lang="es-ES" dirty="0" err="1"/>
              <a:t>p</a:t>
            </a:r>
            <a:r>
              <a:rPr lang="es-ES" baseline="-25000" dirty="0" err="1"/>
              <a:t>net</a:t>
            </a:r>
            <a:r>
              <a:rPr lang="es-ES" dirty="0"/>
              <a:t> se determinará por la siguiente ecuación:</a:t>
            </a:r>
          </a:p>
          <a:p>
            <a:pPr>
              <a:buNone/>
            </a:pPr>
            <a:endParaRPr lang="es-ES" dirty="0"/>
          </a:p>
          <a:p>
            <a:pPr>
              <a:buNone/>
            </a:pPr>
            <a:r>
              <a:rPr lang="en-US" dirty="0" smtClean="0"/>
              <a:t>				</a:t>
            </a:r>
            <a:r>
              <a:rPr lang="en-US" dirty="0" err="1" smtClean="0"/>
              <a:t>p</a:t>
            </a:r>
            <a:r>
              <a:rPr lang="en-US" baseline="-25000" dirty="0" err="1" smtClean="0"/>
              <a:t>net</a:t>
            </a:r>
            <a:r>
              <a:rPr lang="en-US" dirty="0" smtClean="0"/>
              <a:t> </a:t>
            </a:r>
            <a:r>
              <a:rPr lang="en-US" dirty="0"/>
              <a:t>=</a:t>
            </a:r>
            <a:r>
              <a:rPr lang="es-ES" dirty="0"/>
              <a:t>λ</a:t>
            </a:r>
            <a:r>
              <a:rPr lang="en-US" dirty="0" err="1"/>
              <a:t>K</a:t>
            </a:r>
            <a:r>
              <a:rPr lang="en-US" baseline="-25000" dirty="0" err="1"/>
              <a:t>zt</a:t>
            </a:r>
            <a:r>
              <a:rPr lang="en-US" dirty="0"/>
              <a:t> I p</a:t>
            </a:r>
            <a:r>
              <a:rPr lang="en-US" baseline="-25000" dirty="0"/>
              <a:t>net30  </a:t>
            </a:r>
            <a:r>
              <a:rPr lang="en-US" dirty="0"/>
              <a:t>			</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a:r>
              <a:rPr lang="es-ES" sz="2400" b="1" dirty="0"/>
              <a:t>MÉTODO 2 – PROCEDIMIENTO ANALÍTICO</a:t>
            </a:r>
            <a:endParaRPr lang="es-ES" sz="2400" dirty="0"/>
          </a:p>
        </p:txBody>
      </p:sp>
      <p:sp>
        <p:nvSpPr>
          <p:cNvPr id="3" name="2 Marcador de contenido"/>
          <p:cNvSpPr>
            <a:spLocks noGrp="1"/>
          </p:cNvSpPr>
          <p:nvPr>
            <p:ph sz="quarter" idx="1"/>
          </p:nvPr>
        </p:nvSpPr>
        <p:spPr>
          <a:xfrm>
            <a:off x="457200" y="1600200"/>
            <a:ext cx="8435280" cy="4525963"/>
          </a:xfrm>
        </p:spPr>
        <p:txBody>
          <a:bodyPr>
            <a:normAutofit/>
          </a:bodyPr>
          <a:lstStyle/>
          <a:p>
            <a:pPr>
              <a:buNone/>
            </a:pPr>
            <a:r>
              <a:rPr lang="es-ES" dirty="0"/>
              <a:t>	</a:t>
            </a:r>
            <a:r>
              <a:rPr lang="es-ES" dirty="0" smtClean="0"/>
              <a:t>Este </a:t>
            </a:r>
            <a:r>
              <a:rPr lang="es-ES" dirty="0"/>
              <a:t>método está orientado a estructuras de </a:t>
            </a:r>
            <a:r>
              <a:rPr lang="es-ES" dirty="0" smtClean="0"/>
              <a:t>forma regular</a:t>
            </a:r>
            <a:r>
              <a:rPr lang="es-ES" dirty="0"/>
              <a:t>, edificaciones abiertas, parcialmente cerradas, cerradas, estructuras rígidas, principalmente estructuras aporticadas</a:t>
            </a:r>
            <a:r>
              <a:rPr lang="es-ES" dirty="0" smtClean="0"/>
              <a:t>.</a:t>
            </a:r>
          </a:p>
          <a:p>
            <a:pPr>
              <a:buNone/>
            </a:pPr>
            <a:endParaRPr lang="es-ES" dirty="0"/>
          </a:p>
          <a:p>
            <a:pPr>
              <a:buNone/>
            </a:pPr>
            <a:r>
              <a:rPr lang="es-ES" b="1" dirty="0" smtClean="0"/>
              <a:t>	Limitaciones :</a:t>
            </a:r>
            <a:endParaRPr lang="es-ES" dirty="0"/>
          </a:p>
          <a:p>
            <a:pPr>
              <a:buNone/>
            </a:pPr>
            <a:r>
              <a:rPr lang="es-ES" dirty="0" smtClean="0"/>
              <a:t>	Tomar </a:t>
            </a:r>
            <a:r>
              <a:rPr lang="es-ES" dirty="0"/>
              <a:t>en consideración el aumento de </a:t>
            </a:r>
            <a:r>
              <a:rPr lang="es-ES" dirty="0" smtClean="0"/>
              <a:t>carga causada </a:t>
            </a:r>
            <a:r>
              <a:rPr lang="es-ES" dirty="0"/>
              <a:t>por el efecto de ráfagas de resonancia con las vibraciones en los edificios flexibles y otras estructuras.</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Procedimiento de diseño</a:t>
            </a:r>
            <a:r>
              <a:rPr lang="es-ES" dirty="0" smtClean="0"/>
              <a:t/>
            </a:r>
            <a:br>
              <a:rPr lang="es-ES" dirty="0" smtClean="0"/>
            </a:br>
            <a:endParaRPr lang="es-ES" dirty="0"/>
          </a:p>
        </p:txBody>
      </p:sp>
      <p:sp>
        <p:nvSpPr>
          <p:cNvPr id="3" name="2 Marcador de contenido"/>
          <p:cNvSpPr>
            <a:spLocks noGrp="1"/>
          </p:cNvSpPr>
          <p:nvPr>
            <p:ph sz="quarter" idx="1"/>
          </p:nvPr>
        </p:nvSpPr>
        <p:spPr>
          <a:xfrm>
            <a:off x="457200" y="1268760"/>
            <a:ext cx="8229600" cy="4857403"/>
          </a:xfrm>
        </p:spPr>
        <p:txBody>
          <a:bodyPr>
            <a:normAutofit fontScale="85000" lnSpcReduction="20000"/>
          </a:bodyPr>
          <a:lstStyle/>
          <a:p>
            <a:pPr>
              <a:buNone/>
            </a:pPr>
            <a:endParaRPr lang="es-ES" b="1" dirty="0" smtClean="0"/>
          </a:p>
          <a:p>
            <a:pPr lvl="0">
              <a:buNone/>
            </a:pPr>
            <a:endParaRPr lang="es-ES" dirty="0"/>
          </a:p>
          <a:p>
            <a:pPr lvl="0">
              <a:buFont typeface="Wingdings" pitchFamily="2" charset="2"/>
              <a:buChar char="Ø"/>
            </a:pPr>
            <a:r>
              <a:rPr lang="es-ES" dirty="0" smtClean="0"/>
              <a:t>Determinar </a:t>
            </a:r>
            <a:r>
              <a:rPr lang="es-ES" dirty="0"/>
              <a:t>la velocidad básica del viento V y el factor de direccionalidad del viento </a:t>
            </a:r>
            <a:r>
              <a:rPr lang="es-ES" dirty="0" err="1"/>
              <a:t>K</a:t>
            </a:r>
            <a:r>
              <a:rPr lang="es-ES" baseline="-25000" dirty="0" err="1"/>
              <a:t>d</a:t>
            </a:r>
            <a:endParaRPr lang="es-ES" dirty="0"/>
          </a:p>
          <a:p>
            <a:pPr lvl="0">
              <a:buFont typeface="Wingdings" pitchFamily="2" charset="2"/>
              <a:buChar char="Ø"/>
            </a:pPr>
            <a:r>
              <a:rPr lang="es-ES" dirty="0"/>
              <a:t>Determinar el factor de importancia I.</a:t>
            </a:r>
          </a:p>
          <a:p>
            <a:pPr lvl="0">
              <a:buFont typeface="Wingdings" pitchFamily="2" charset="2"/>
              <a:buChar char="Ø"/>
            </a:pPr>
            <a:r>
              <a:rPr lang="es-ES" dirty="0"/>
              <a:t>Categorías de exposición y velocidad de la presión de exposición del coeficiente de </a:t>
            </a:r>
            <a:r>
              <a:rPr lang="es-ES" dirty="0" err="1"/>
              <a:t>K</a:t>
            </a:r>
            <a:r>
              <a:rPr lang="es-ES" baseline="-25000" dirty="0" err="1"/>
              <a:t>z</a:t>
            </a:r>
            <a:r>
              <a:rPr lang="es-ES" dirty="0"/>
              <a:t> o </a:t>
            </a:r>
            <a:r>
              <a:rPr lang="es-ES" dirty="0" err="1"/>
              <a:t>K</a:t>
            </a:r>
            <a:r>
              <a:rPr lang="es-ES" baseline="-25000" dirty="0" err="1"/>
              <a:t>h</a:t>
            </a:r>
            <a:r>
              <a:rPr lang="es-ES" dirty="0"/>
              <a:t> según corresponda.</a:t>
            </a:r>
          </a:p>
          <a:p>
            <a:pPr lvl="0">
              <a:buFont typeface="Wingdings" pitchFamily="2" charset="2"/>
              <a:buChar char="Ø"/>
            </a:pPr>
            <a:r>
              <a:rPr lang="es-ES" dirty="0"/>
              <a:t>Factor topográfico </a:t>
            </a:r>
            <a:r>
              <a:rPr lang="es-ES" dirty="0" err="1"/>
              <a:t>K</a:t>
            </a:r>
            <a:r>
              <a:rPr lang="es-ES" baseline="-25000" dirty="0" err="1"/>
              <a:t>zt</a:t>
            </a:r>
            <a:r>
              <a:rPr lang="es-ES" baseline="-25000" dirty="0"/>
              <a:t> </a:t>
            </a:r>
            <a:endParaRPr lang="es-ES" dirty="0"/>
          </a:p>
          <a:p>
            <a:pPr lvl="0">
              <a:buFont typeface="Wingdings" pitchFamily="2" charset="2"/>
              <a:buChar char="Ø"/>
            </a:pPr>
            <a:r>
              <a:rPr lang="es-ES" dirty="0"/>
              <a:t>Un factor de efecto de ráfaga G o </a:t>
            </a:r>
            <a:r>
              <a:rPr lang="es-ES" dirty="0" err="1"/>
              <a:t>G</a:t>
            </a:r>
            <a:r>
              <a:rPr lang="es-ES" baseline="-25000" dirty="0" err="1"/>
              <a:t>f</a:t>
            </a:r>
            <a:r>
              <a:rPr lang="es-ES" baseline="-25000" dirty="0"/>
              <a:t> </a:t>
            </a:r>
            <a:endParaRPr lang="es-ES" dirty="0"/>
          </a:p>
          <a:p>
            <a:pPr lvl="0">
              <a:buFont typeface="Wingdings" pitchFamily="2" charset="2"/>
              <a:buChar char="Ø"/>
            </a:pPr>
            <a:r>
              <a:rPr lang="es-ES" dirty="0"/>
              <a:t>Una clasificación de encierro</a:t>
            </a:r>
          </a:p>
          <a:p>
            <a:pPr lvl="0">
              <a:buFont typeface="Wingdings" pitchFamily="2" charset="2"/>
              <a:buChar char="Ø"/>
            </a:pPr>
            <a:r>
              <a:rPr lang="es-ES" dirty="0"/>
              <a:t>Coeficiente de presión interna </a:t>
            </a:r>
            <a:r>
              <a:rPr lang="es-ES" dirty="0" err="1"/>
              <a:t>GC</a:t>
            </a:r>
            <a:r>
              <a:rPr lang="es-ES" baseline="-25000" dirty="0" err="1"/>
              <a:t>pi</a:t>
            </a:r>
            <a:r>
              <a:rPr lang="es-ES" baseline="-25000" dirty="0"/>
              <a:t> </a:t>
            </a:r>
            <a:endParaRPr lang="es-ES" dirty="0"/>
          </a:p>
          <a:p>
            <a:pPr lvl="0">
              <a:buFont typeface="Wingdings" pitchFamily="2" charset="2"/>
              <a:buChar char="Ø"/>
            </a:pPr>
            <a:r>
              <a:rPr lang="es-ES" dirty="0"/>
              <a:t>Los coeficientes de presión externa </a:t>
            </a:r>
            <a:r>
              <a:rPr lang="es-ES" dirty="0" err="1"/>
              <a:t>C</a:t>
            </a:r>
            <a:r>
              <a:rPr lang="es-ES" baseline="-25000" dirty="0" err="1"/>
              <a:t>p</a:t>
            </a:r>
            <a:r>
              <a:rPr lang="es-ES" dirty="0"/>
              <a:t> o </a:t>
            </a:r>
            <a:r>
              <a:rPr lang="es-ES" dirty="0" err="1"/>
              <a:t>GC</a:t>
            </a:r>
            <a:r>
              <a:rPr lang="es-ES" baseline="-25000" dirty="0" err="1"/>
              <a:t>pf</a:t>
            </a:r>
            <a:r>
              <a:rPr lang="es-ES" dirty="0"/>
              <a:t> o coeficiente de fuerza C</a:t>
            </a:r>
            <a:r>
              <a:rPr lang="es-ES" baseline="-25000" dirty="0"/>
              <a:t>f </a:t>
            </a:r>
            <a:endParaRPr lang="es-ES" dirty="0"/>
          </a:p>
          <a:p>
            <a:pPr lvl="0">
              <a:buFont typeface="Wingdings" pitchFamily="2" charset="2"/>
              <a:buChar char="Ø"/>
            </a:pPr>
            <a:r>
              <a:rPr lang="es-ES" dirty="0"/>
              <a:t>Velocidad de presión </a:t>
            </a:r>
            <a:r>
              <a:rPr lang="es-ES" dirty="0" err="1"/>
              <a:t>q</a:t>
            </a:r>
            <a:r>
              <a:rPr lang="es-ES" baseline="-25000" dirty="0" err="1"/>
              <a:t>z</a:t>
            </a:r>
            <a:r>
              <a:rPr lang="es-ES" dirty="0"/>
              <a:t> o </a:t>
            </a:r>
            <a:r>
              <a:rPr lang="es-ES" dirty="0" err="1"/>
              <a:t>q</a:t>
            </a:r>
            <a:r>
              <a:rPr lang="es-ES" baseline="-25000" dirty="0" err="1"/>
              <a:t>h</a:t>
            </a:r>
            <a:r>
              <a:rPr lang="es-ES" dirty="0"/>
              <a:t> </a:t>
            </a:r>
          </a:p>
          <a:p>
            <a:pPr lvl="0">
              <a:buFont typeface="Wingdings" pitchFamily="2" charset="2"/>
              <a:buChar char="Ø"/>
            </a:pPr>
            <a:r>
              <a:rPr lang="es-ES" dirty="0"/>
              <a:t>Diseño de carga de viento p o F </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VELOCIDAD BÁSICA DEL VIENTO, V</a:t>
            </a:r>
            <a:endParaRPr lang="es-ES" dirty="0"/>
          </a:p>
        </p:txBody>
      </p:sp>
      <p:sp>
        <p:nvSpPr>
          <p:cNvPr id="3" name="2 Marcador de contenido"/>
          <p:cNvSpPr>
            <a:spLocks noGrp="1"/>
          </p:cNvSpPr>
          <p:nvPr>
            <p:ph sz="quarter" idx="1"/>
          </p:nvPr>
        </p:nvSpPr>
        <p:spPr/>
        <p:txBody>
          <a:bodyPr/>
          <a:lstStyle/>
          <a:p>
            <a:r>
              <a:rPr lang="es-ES" dirty="0" smtClean="0"/>
              <a:t>La velocidad de la ráfaga es 3 m/s a 33 pies (10 m) por encima del suelo en la exposición C. </a:t>
            </a:r>
          </a:p>
          <a:p>
            <a:r>
              <a:rPr lang="es-ES" dirty="0" smtClean="0"/>
              <a:t>Se determina a través del mapa de isotacas del Ecuador </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endParaRPr lang="es-ES"/>
          </a:p>
        </p:txBody>
      </p:sp>
      <p:pic>
        <p:nvPicPr>
          <p:cNvPr id="124929" name="Picture 1"/>
          <p:cNvPicPr>
            <a:picLocks noChangeAspect="1" noChangeArrowheads="1"/>
          </p:cNvPicPr>
          <p:nvPr/>
        </p:nvPicPr>
        <p:blipFill>
          <a:blip r:embed="rId2" cstate="print"/>
          <a:srcRect/>
          <a:stretch>
            <a:fillRect/>
          </a:stretch>
        </p:blipFill>
        <p:spPr bwMode="auto">
          <a:xfrm>
            <a:off x="323528" y="188640"/>
            <a:ext cx="8272784" cy="58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rtl="0">
              <a:spcBef>
                <a:spcPct val="0"/>
              </a:spcBef>
            </a:pPr>
            <a:r>
              <a:rPr lang="es-ES" sz="2800" b="1" dirty="0" smtClean="0"/>
              <a:t>Factor de Direccionalidad del Viento (</a:t>
            </a:r>
            <a:r>
              <a:rPr lang="es-ES" sz="2800" b="1" dirty="0" err="1" smtClean="0"/>
              <a:t>K</a:t>
            </a:r>
            <a:r>
              <a:rPr lang="es-ES" sz="2800" b="1" baseline="-25000" dirty="0" err="1" smtClean="0"/>
              <a:t>d</a:t>
            </a:r>
            <a:r>
              <a:rPr lang="es-ES" sz="2800" b="1" dirty="0" smtClean="0"/>
              <a:t>)</a:t>
            </a:r>
            <a:br>
              <a:rPr lang="es-ES" sz="2800" b="1" dirty="0" smtClean="0"/>
            </a:br>
            <a:endParaRPr lang="es-ES" dirty="0"/>
          </a:p>
        </p:txBody>
      </p:sp>
      <p:sp>
        <p:nvSpPr>
          <p:cNvPr id="3" name="2 Marcador de contenido"/>
          <p:cNvSpPr>
            <a:spLocks noGrp="1"/>
          </p:cNvSpPr>
          <p:nvPr>
            <p:ph sz="quarter" idx="1"/>
          </p:nvPr>
        </p:nvSpPr>
        <p:spPr/>
        <p:txBody>
          <a:bodyPr/>
          <a:lstStyle/>
          <a:p>
            <a:pPr marL="342900" lvl="4" indent="-342900">
              <a:buNone/>
            </a:pPr>
            <a:endParaRPr lang="es-ES" sz="2800" dirty="0"/>
          </a:p>
          <a:p>
            <a:pPr>
              <a:buNone/>
            </a:pPr>
            <a:r>
              <a:rPr lang="es-ES" sz="2400" dirty="0"/>
              <a:t>El factor de direccionalidad del viento se genera por dos razones</a:t>
            </a:r>
            <a:r>
              <a:rPr lang="es-ES" sz="2400" dirty="0" smtClean="0"/>
              <a:t>:</a:t>
            </a:r>
          </a:p>
          <a:p>
            <a:pPr>
              <a:buNone/>
            </a:pPr>
            <a:endParaRPr lang="es-ES" sz="2400" dirty="0"/>
          </a:p>
          <a:p>
            <a:pPr lvl="0"/>
            <a:r>
              <a:rPr lang="es-ES" sz="2400" dirty="0"/>
              <a:t>La reducción de vientos máximos provenientes de cualquier dirección</a:t>
            </a:r>
          </a:p>
          <a:p>
            <a:pPr lvl="0"/>
            <a:r>
              <a:rPr lang="es-ES" sz="2400" dirty="0"/>
              <a:t>El reducir la probabilidad del coeficiente de máxima presión generado en cualquier dirección del viento.</a:t>
            </a: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Marcador de contenido"/>
          <p:cNvGraphicFramePr>
            <a:graphicFrameLocks noGrp="1"/>
          </p:cNvGraphicFramePr>
          <p:nvPr>
            <p:ph sz="quarter" idx="1"/>
          </p:nvPr>
        </p:nvGraphicFramePr>
        <p:xfrm>
          <a:off x="1259632" y="1412776"/>
          <a:ext cx="6624736" cy="5004545"/>
        </p:xfrm>
        <a:graphic>
          <a:graphicData uri="http://schemas.openxmlformats.org/drawingml/2006/table">
            <a:tbl>
              <a:tblPr>
                <a:tableStyleId>{69C7853C-536D-4A76-A0AE-DD22124D55A5}</a:tableStyleId>
              </a:tblPr>
              <a:tblGrid>
                <a:gridCol w="3667976"/>
                <a:gridCol w="2956760"/>
              </a:tblGrid>
              <a:tr h="677530">
                <a:tc>
                  <a:txBody>
                    <a:bodyPr/>
                    <a:lstStyle/>
                    <a:p>
                      <a:pPr marL="226695" algn="ctr">
                        <a:spcAft>
                          <a:spcPts val="0"/>
                        </a:spcAft>
                      </a:pPr>
                      <a:r>
                        <a:rPr lang="es-ES" sz="1600" dirty="0"/>
                        <a:t>Tipo de Estructura</a:t>
                      </a:r>
                      <a:endParaRPr lang="es-ES" sz="1800" dirty="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600"/>
                        <a:t>Factor de Direccionalidad del Viento K</a:t>
                      </a:r>
                      <a:r>
                        <a:rPr lang="es-ES" sz="1600" baseline="-25000"/>
                        <a:t>d</a:t>
                      </a:r>
                      <a:r>
                        <a:rPr lang="es-ES" sz="1600"/>
                        <a:t>*</a:t>
                      </a:r>
                      <a:endParaRPr lang="es-ES" sz="1800">
                        <a:latin typeface="Times New Roman"/>
                        <a:ea typeface="Times New Roman"/>
                      </a:endParaRPr>
                    </a:p>
                  </a:txBody>
                  <a:tcPr marL="68580" marR="68580" marT="0" marB="0">
                    <a:cell3D prstMaterial="dkEdge">
                      <a:bevel prst="relaxedInset"/>
                      <a:lightRig rig="flood" dir="t"/>
                    </a:cell3D>
                  </a:tcPr>
                </a:tc>
              </a:tr>
              <a:tr h="1129216">
                <a:tc>
                  <a:txBody>
                    <a:bodyPr/>
                    <a:lstStyle/>
                    <a:p>
                      <a:pPr marL="226695" algn="just">
                        <a:spcAft>
                          <a:spcPts val="0"/>
                        </a:spcAft>
                      </a:pPr>
                      <a:r>
                        <a:rPr lang="es-ES" sz="1600" dirty="0"/>
                        <a:t>Edificaciones:</a:t>
                      </a:r>
                      <a:endParaRPr lang="es-ES" sz="1800" dirty="0"/>
                    </a:p>
                    <a:p>
                      <a:pPr marL="342900" lvl="0" indent="-342900" algn="just">
                        <a:spcAft>
                          <a:spcPts val="0"/>
                        </a:spcAft>
                        <a:buFont typeface="Symbol"/>
                        <a:buChar char=""/>
                      </a:pPr>
                      <a:r>
                        <a:rPr lang="es-ES" sz="1600" dirty="0"/>
                        <a:t>Sistemas Principales Resistentes a las Fuerzas De Viento</a:t>
                      </a:r>
                      <a:endParaRPr lang="es-ES" sz="1800" dirty="0"/>
                    </a:p>
                    <a:p>
                      <a:pPr marL="342900" lvl="0" indent="-342900" algn="just">
                        <a:spcAft>
                          <a:spcPts val="0"/>
                        </a:spcAft>
                        <a:buFont typeface="Symbol"/>
                        <a:buChar char=""/>
                      </a:pPr>
                      <a:r>
                        <a:rPr lang="es-ES" sz="1600" dirty="0"/>
                        <a:t>Componentes y Revestimiento</a:t>
                      </a:r>
                      <a:endParaRPr lang="es-ES" sz="1800" dirty="0">
                        <a:latin typeface="Times New Roman"/>
                        <a:ea typeface="Times New Roman"/>
                      </a:endParaRPr>
                    </a:p>
                  </a:txBody>
                  <a:tcPr marL="68580" marR="68580" marT="0" marB="0">
                    <a:cell3D prstMaterial="dkEdge">
                      <a:bevel prst="relaxedInset"/>
                      <a:lightRig rig="flood" dir="t"/>
                    </a:cell3D>
                  </a:tcPr>
                </a:tc>
                <a:tc>
                  <a:txBody>
                    <a:bodyPr/>
                    <a:lstStyle/>
                    <a:p>
                      <a:pPr marL="226695" algn="just">
                        <a:spcAft>
                          <a:spcPts val="0"/>
                        </a:spcAft>
                      </a:pPr>
                      <a:endParaRPr lang="es-ES" sz="1800" dirty="0"/>
                    </a:p>
                    <a:p>
                      <a:pPr marL="226695" algn="ctr">
                        <a:spcAft>
                          <a:spcPts val="0"/>
                        </a:spcAft>
                      </a:pPr>
                      <a:r>
                        <a:rPr lang="es-ES" sz="1600" dirty="0"/>
                        <a:t>0,85</a:t>
                      </a:r>
                      <a:endParaRPr lang="es-ES" sz="1800" dirty="0"/>
                    </a:p>
                    <a:p>
                      <a:pPr marL="226695" algn="ctr">
                        <a:spcAft>
                          <a:spcPts val="0"/>
                        </a:spcAft>
                      </a:pPr>
                      <a:r>
                        <a:rPr lang="es-ES" sz="1600" dirty="0"/>
                        <a:t>0,85</a:t>
                      </a:r>
                      <a:endParaRPr lang="es-ES" sz="1800" dirty="0">
                        <a:latin typeface="Times New Roman"/>
                        <a:ea typeface="Times New Roman"/>
                      </a:endParaRPr>
                    </a:p>
                  </a:txBody>
                  <a:tcPr marL="68580" marR="68580" marT="0" marB="0">
                    <a:cell3D prstMaterial="dkEdge">
                      <a:bevel prst="relaxedInset"/>
                      <a:lightRig rig="flood" dir="t"/>
                    </a:cell3D>
                  </a:tcPr>
                </a:tc>
              </a:tr>
              <a:tr h="225843">
                <a:tc>
                  <a:txBody>
                    <a:bodyPr/>
                    <a:lstStyle/>
                    <a:p>
                      <a:pPr marL="226695" algn="l">
                        <a:spcAft>
                          <a:spcPts val="0"/>
                        </a:spcAft>
                        <a:tabLst>
                          <a:tab pos="733425" algn="l"/>
                          <a:tab pos="1303655" algn="ctr"/>
                        </a:tabLst>
                      </a:pPr>
                      <a:r>
                        <a:rPr lang="es-ES" sz="1600"/>
                        <a:t>Techos Arqueados</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600" dirty="0"/>
                        <a:t>0,85</a:t>
                      </a:r>
                      <a:endParaRPr lang="es-ES" sz="1800" dirty="0">
                        <a:latin typeface="Times New Roman"/>
                        <a:ea typeface="Times New Roman"/>
                      </a:endParaRPr>
                    </a:p>
                  </a:txBody>
                  <a:tcPr marL="68580" marR="68580" marT="0" marB="0">
                    <a:cell3D prstMaterial="dkEdge">
                      <a:bevel prst="relaxedInset"/>
                      <a:lightRig rig="flood" dir="t"/>
                    </a:cell3D>
                  </a:tcPr>
                </a:tc>
              </a:tr>
              <a:tr h="1129216">
                <a:tc>
                  <a:txBody>
                    <a:bodyPr/>
                    <a:lstStyle/>
                    <a:p>
                      <a:pPr marL="226695" algn="just">
                        <a:spcAft>
                          <a:spcPts val="0"/>
                        </a:spcAft>
                      </a:pPr>
                      <a:r>
                        <a:rPr lang="es-ES" sz="1600"/>
                        <a:t>Chimeneas, Tanques y estructuras similares:</a:t>
                      </a:r>
                      <a:endParaRPr lang="es-ES" sz="1800"/>
                    </a:p>
                    <a:p>
                      <a:pPr marL="342900" lvl="0" indent="-342900" algn="just">
                        <a:spcAft>
                          <a:spcPts val="0"/>
                        </a:spcAft>
                        <a:buFont typeface="Symbol"/>
                        <a:buChar char=""/>
                      </a:pPr>
                      <a:r>
                        <a:rPr lang="es-ES" sz="1600"/>
                        <a:t>Cuadrados</a:t>
                      </a:r>
                      <a:endParaRPr lang="es-ES" sz="1800"/>
                    </a:p>
                    <a:p>
                      <a:pPr marL="342900" lvl="0" indent="-342900" algn="just">
                        <a:spcAft>
                          <a:spcPts val="0"/>
                        </a:spcAft>
                        <a:buFont typeface="Symbol"/>
                        <a:buChar char=""/>
                      </a:pPr>
                      <a:r>
                        <a:rPr lang="es-ES" sz="1600"/>
                        <a:t>Hexagonales </a:t>
                      </a:r>
                      <a:endParaRPr lang="es-ES" sz="1800"/>
                    </a:p>
                    <a:p>
                      <a:pPr marL="342900" lvl="0" indent="-342900" algn="just">
                        <a:spcAft>
                          <a:spcPts val="0"/>
                        </a:spcAft>
                        <a:buFont typeface="Symbol"/>
                        <a:buChar char=""/>
                      </a:pPr>
                      <a:r>
                        <a:rPr lang="es-ES" sz="1600"/>
                        <a:t>Circulares</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just">
                        <a:spcAft>
                          <a:spcPts val="0"/>
                        </a:spcAft>
                      </a:pPr>
                      <a:endParaRPr lang="es-ES" sz="1800" dirty="0"/>
                    </a:p>
                    <a:p>
                      <a:pPr marL="226695" algn="ctr">
                        <a:spcAft>
                          <a:spcPts val="0"/>
                        </a:spcAft>
                      </a:pPr>
                      <a:r>
                        <a:rPr lang="es-ES" sz="1600" dirty="0"/>
                        <a:t>0,90</a:t>
                      </a:r>
                      <a:endParaRPr lang="es-ES" sz="1800" dirty="0"/>
                    </a:p>
                    <a:p>
                      <a:pPr marL="226695" algn="ctr">
                        <a:spcAft>
                          <a:spcPts val="0"/>
                        </a:spcAft>
                      </a:pPr>
                      <a:r>
                        <a:rPr lang="es-ES" sz="1600" dirty="0"/>
                        <a:t>0,95</a:t>
                      </a:r>
                      <a:endParaRPr lang="es-ES" sz="1800" dirty="0"/>
                    </a:p>
                    <a:p>
                      <a:pPr marL="226695" algn="ctr">
                        <a:spcAft>
                          <a:spcPts val="0"/>
                        </a:spcAft>
                      </a:pPr>
                      <a:r>
                        <a:rPr lang="es-ES" sz="1600" dirty="0"/>
                        <a:t>0,95</a:t>
                      </a:r>
                      <a:endParaRPr lang="es-ES" sz="1800" dirty="0">
                        <a:latin typeface="Times New Roman"/>
                        <a:ea typeface="Times New Roman"/>
                      </a:endParaRPr>
                    </a:p>
                  </a:txBody>
                  <a:tcPr marL="68580" marR="68580" marT="0" marB="0">
                    <a:cell3D prstMaterial="dkEdge">
                      <a:bevel prst="relaxedInset"/>
                      <a:lightRig rig="flood" dir="t"/>
                    </a:cell3D>
                  </a:tcPr>
                </a:tc>
              </a:tr>
              <a:tr h="225843">
                <a:tc>
                  <a:txBody>
                    <a:bodyPr/>
                    <a:lstStyle/>
                    <a:p>
                      <a:pPr marL="226695" algn="just">
                        <a:spcAft>
                          <a:spcPts val="0"/>
                        </a:spcAft>
                      </a:pPr>
                      <a:r>
                        <a:rPr lang="es-ES" sz="1600"/>
                        <a:t>Pórticos Sólidos </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600" dirty="0"/>
                        <a:t>0,85</a:t>
                      </a:r>
                      <a:endParaRPr lang="es-ES" sz="1800" dirty="0">
                        <a:latin typeface="Times New Roman"/>
                        <a:ea typeface="Times New Roman"/>
                      </a:endParaRPr>
                    </a:p>
                  </a:txBody>
                  <a:tcPr marL="68580" marR="68580" marT="0" marB="0">
                    <a:cell3D prstMaterial="dkEdge">
                      <a:bevel prst="relaxedInset"/>
                      <a:lightRig rig="flood" dir="t"/>
                    </a:cell3D>
                  </a:tcPr>
                </a:tc>
              </a:tr>
              <a:tr h="451687">
                <a:tc>
                  <a:txBody>
                    <a:bodyPr/>
                    <a:lstStyle/>
                    <a:p>
                      <a:pPr marL="226695" algn="just">
                        <a:spcAft>
                          <a:spcPts val="0"/>
                        </a:spcAft>
                      </a:pPr>
                      <a:r>
                        <a:rPr lang="es-ES" sz="1600"/>
                        <a:t>Pórticos Abiertos y Pórtico Enrejados</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600" dirty="0"/>
                        <a:t>0,85</a:t>
                      </a:r>
                      <a:endParaRPr lang="es-ES" sz="1800" dirty="0">
                        <a:latin typeface="Times New Roman"/>
                        <a:ea typeface="Times New Roman"/>
                      </a:endParaRPr>
                    </a:p>
                  </a:txBody>
                  <a:tcPr marL="68580" marR="68580" marT="0" marB="0">
                    <a:cell3D prstMaterial="dkEdge">
                      <a:bevel prst="relaxedInset"/>
                      <a:lightRig rig="flood" dir="t"/>
                    </a:cell3D>
                  </a:tcPr>
                </a:tc>
              </a:tr>
              <a:tr h="1129216">
                <a:tc>
                  <a:txBody>
                    <a:bodyPr/>
                    <a:lstStyle/>
                    <a:p>
                      <a:pPr marL="226695" algn="just">
                        <a:spcAft>
                          <a:spcPts val="0"/>
                        </a:spcAft>
                      </a:pPr>
                      <a:r>
                        <a:rPr lang="es-ES" sz="1600"/>
                        <a:t>Torres de Celosía:</a:t>
                      </a:r>
                      <a:endParaRPr lang="es-ES" sz="1800"/>
                    </a:p>
                    <a:p>
                      <a:pPr marL="342900" lvl="0" indent="-342900" algn="just">
                        <a:spcAft>
                          <a:spcPts val="0"/>
                        </a:spcAft>
                        <a:buFont typeface="Symbol"/>
                        <a:buChar char=""/>
                      </a:pPr>
                      <a:r>
                        <a:rPr lang="es-ES" sz="1600"/>
                        <a:t>Triangular, cuadrada, rectangular</a:t>
                      </a:r>
                      <a:endParaRPr lang="es-ES" sz="1800"/>
                    </a:p>
                    <a:p>
                      <a:pPr marL="342900" lvl="0" indent="-342900" algn="just">
                        <a:spcAft>
                          <a:spcPts val="0"/>
                        </a:spcAft>
                        <a:buFont typeface="Symbol"/>
                        <a:buChar char=""/>
                      </a:pPr>
                      <a:r>
                        <a:rPr lang="es-ES" sz="1600"/>
                        <a:t>Todas las demás con sección transversal</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endParaRPr lang="es-ES" sz="1800" dirty="0"/>
                    </a:p>
                    <a:p>
                      <a:pPr marL="226695" algn="ctr">
                        <a:spcAft>
                          <a:spcPts val="0"/>
                        </a:spcAft>
                      </a:pPr>
                      <a:r>
                        <a:rPr lang="es-ES" sz="1600" dirty="0"/>
                        <a:t>0,85</a:t>
                      </a:r>
                      <a:endParaRPr lang="es-ES" sz="1800" dirty="0"/>
                    </a:p>
                    <a:p>
                      <a:pPr marL="226695" algn="ctr">
                        <a:spcAft>
                          <a:spcPts val="0"/>
                        </a:spcAft>
                      </a:pPr>
                      <a:r>
                        <a:rPr lang="es-ES" sz="1600" dirty="0"/>
                        <a:t>0,95</a:t>
                      </a:r>
                      <a:endParaRPr lang="es-ES" sz="1800" dirty="0">
                        <a:latin typeface="Times New Roman"/>
                        <a:ea typeface="Times New Roman"/>
                      </a:endParaRPr>
                    </a:p>
                  </a:txBody>
                  <a:tcPr marL="68580" marR="68580" marT="0" marB="0">
                    <a:cell3D prstMaterial="dkEdge">
                      <a:bevel prst="relaxedInset"/>
                      <a:lightRig rig="flood" dir="t"/>
                    </a:cell3D>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rtl="0">
              <a:spcBef>
                <a:spcPct val="0"/>
              </a:spcBef>
            </a:pPr>
            <a:r>
              <a:rPr lang="es-ES" sz="2400" b="1" dirty="0" smtClean="0"/>
              <a:t>Factor de Importancia (I)</a:t>
            </a:r>
            <a:br>
              <a:rPr lang="es-ES" sz="2400" b="1" dirty="0" smtClean="0"/>
            </a:br>
            <a:endParaRPr lang="es-ES" dirty="0"/>
          </a:p>
        </p:txBody>
      </p:sp>
      <p:sp>
        <p:nvSpPr>
          <p:cNvPr id="3" name="2 Marcador de contenido"/>
          <p:cNvSpPr>
            <a:spLocks noGrp="1"/>
          </p:cNvSpPr>
          <p:nvPr>
            <p:ph sz="quarter" idx="1"/>
          </p:nvPr>
        </p:nvSpPr>
        <p:spPr/>
        <p:txBody>
          <a:bodyPr/>
          <a:lstStyle/>
          <a:p>
            <a:pPr marL="342900" lvl="4" indent="-342900">
              <a:buNone/>
            </a:pPr>
            <a:endParaRPr lang="es-ES" dirty="0"/>
          </a:p>
          <a:p>
            <a:pPr algn="just"/>
            <a:r>
              <a:rPr lang="es-ES" sz="2000" dirty="0"/>
              <a:t>El factor de importancia es considerado en el cálculo, ya que mediante este coeficiente se puede priorizar algunas estructuras que son fundamentales de acuerdo al uso y el peligro que ocurrirían si estas estructuras fallaran.</a:t>
            </a:r>
          </a:p>
          <a:p>
            <a:pPr algn="just"/>
            <a:r>
              <a:rPr lang="es-ES" sz="2000" dirty="0"/>
              <a:t>Por esta razón las estructuras se dividen de acuerdo a su uso en cuatro categorías.</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Marcador de contenido"/>
          <p:cNvGraphicFramePr>
            <a:graphicFrameLocks noGrp="1"/>
          </p:cNvGraphicFramePr>
          <p:nvPr>
            <p:ph sz="quarter" idx="1"/>
          </p:nvPr>
        </p:nvGraphicFramePr>
        <p:xfrm>
          <a:off x="395536" y="2492896"/>
          <a:ext cx="7992888" cy="1970340"/>
        </p:xfrm>
        <a:graphic>
          <a:graphicData uri="http://schemas.openxmlformats.org/drawingml/2006/table">
            <a:tbl>
              <a:tblPr>
                <a:tableStyleId>{69C7853C-536D-4A76-A0AE-DD22124D55A5}</a:tableStyleId>
              </a:tblPr>
              <a:tblGrid>
                <a:gridCol w="1224136"/>
                <a:gridCol w="3312368"/>
                <a:gridCol w="3456384"/>
              </a:tblGrid>
              <a:tr h="864096">
                <a:tc>
                  <a:txBody>
                    <a:bodyPr/>
                    <a:lstStyle/>
                    <a:p>
                      <a:pPr marL="226695" algn="just">
                        <a:spcAft>
                          <a:spcPts val="0"/>
                        </a:spcAft>
                      </a:pPr>
                      <a:r>
                        <a:rPr lang="es-ES" sz="1600" dirty="0"/>
                        <a:t>Categoría</a:t>
                      </a:r>
                      <a:endParaRPr lang="es-ES" sz="1800" dirty="0">
                        <a:latin typeface="Times New Roman"/>
                        <a:ea typeface="Times New Roman"/>
                      </a:endParaRPr>
                    </a:p>
                  </a:txBody>
                  <a:tcPr marL="68580" marR="68580" marT="0" marB="0">
                    <a:cell3D prstMaterial="dkEdge">
                      <a:bevel prst="relaxedInset"/>
                      <a:lightRig rig="flood" dir="t"/>
                    </a:cell3D>
                  </a:tcPr>
                </a:tc>
                <a:tc>
                  <a:txBody>
                    <a:bodyPr/>
                    <a:lstStyle/>
                    <a:p>
                      <a:pPr marL="226695" algn="just">
                        <a:spcAft>
                          <a:spcPts val="0"/>
                        </a:spcAft>
                      </a:pPr>
                      <a:r>
                        <a:rPr lang="es-ES" sz="1600" dirty="0"/>
                        <a:t>Regiones no propensas a huracanes y Regiones propensas a huracanes  con V = 85 a 100 mph </a:t>
                      </a:r>
                      <a:endParaRPr lang="es-ES" sz="1800" dirty="0">
                        <a:latin typeface="Times New Roman"/>
                        <a:ea typeface="Times New Roman"/>
                      </a:endParaRPr>
                    </a:p>
                  </a:txBody>
                  <a:tcPr marL="68580" marR="68580" marT="0" marB="0">
                    <a:cell3D prstMaterial="dkEdge">
                      <a:bevel prst="relaxedInset"/>
                      <a:lightRig rig="flood" dir="t"/>
                    </a:cell3D>
                  </a:tcPr>
                </a:tc>
                <a:tc>
                  <a:txBody>
                    <a:bodyPr/>
                    <a:lstStyle/>
                    <a:p>
                      <a:pPr marL="226695" algn="just">
                        <a:spcAft>
                          <a:spcPts val="0"/>
                        </a:spcAft>
                      </a:pPr>
                      <a:r>
                        <a:rPr lang="es-ES" sz="1600"/>
                        <a:t>Regiones propensas a huracanes con V&gt; 100 mph</a:t>
                      </a:r>
                      <a:endParaRPr lang="es-ES" sz="1800">
                        <a:latin typeface="Times New Roman"/>
                        <a:ea typeface="Times New Roman"/>
                      </a:endParaRPr>
                    </a:p>
                  </a:txBody>
                  <a:tcPr marL="68580" marR="68580" marT="0" marB="0">
                    <a:cell3D prstMaterial="dkEdge">
                      <a:bevel prst="relaxedInset"/>
                      <a:lightRig rig="flood" dir="t"/>
                    </a:cell3D>
                  </a:tcPr>
                </a:tc>
              </a:tr>
              <a:tr h="261986">
                <a:tc>
                  <a:txBody>
                    <a:bodyPr/>
                    <a:lstStyle/>
                    <a:p>
                      <a:pPr marL="226695" algn="ctr">
                        <a:spcAft>
                          <a:spcPts val="0"/>
                        </a:spcAft>
                      </a:pPr>
                      <a:r>
                        <a:rPr lang="es-ES" sz="1800"/>
                        <a:t>I</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0,87</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0,77</a:t>
                      </a:r>
                      <a:endParaRPr lang="es-ES" sz="1800">
                        <a:latin typeface="Times New Roman"/>
                        <a:ea typeface="Times New Roman"/>
                      </a:endParaRPr>
                    </a:p>
                  </a:txBody>
                  <a:tcPr marL="68580" marR="68580" marT="0" marB="0">
                    <a:cell3D prstMaterial="dkEdge">
                      <a:bevel prst="relaxedInset"/>
                      <a:lightRig rig="flood" dir="t"/>
                    </a:cell3D>
                  </a:tcPr>
                </a:tc>
              </a:tr>
              <a:tr h="278802">
                <a:tc>
                  <a:txBody>
                    <a:bodyPr/>
                    <a:lstStyle/>
                    <a:p>
                      <a:pPr marL="226695" algn="ctr">
                        <a:spcAft>
                          <a:spcPts val="0"/>
                        </a:spcAft>
                      </a:pPr>
                      <a:r>
                        <a:rPr lang="es-ES" sz="1800"/>
                        <a:t>II</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1</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1</a:t>
                      </a:r>
                      <a:endParaRPr lang="es-ES" sz="1800">
                        <a:latin typeface="Times New Roman"/>
                        <a:ea typeface="Times New Roman"/>
                      </a:endParaRPr>
                    </a:p>
                  </a:txBody>
                  <a:tcPr marL="68580" marR="68580" marT="0" marB="0">
                    <a:cell3D prstMaterial="dkEdge">
                      <a:bevel prst="relaxedInset"/>
                      <a:lightRig rig="flood" dir="t"/>
                    </a:cell3D>
                  </a:tcPr>
                </a:tc>
              </a:tr>
              <a:tr h="261986">
                <a:tc>
                  <a:txBody>
                    <a:bodyPr/>
                    <a:lstStyle/>
                    <a:p>
                      <a:pPr marL="226695" algn="ctr">
                        <a:spcAft>
                          <a:spcPts val="0"/>
                        </a:spcAft>
                      </a:pPr>
                      <a:r>
                        <a:rPr lang="es-ES" sz="1800"/>
                        <a:t>III</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1,15</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1,15</a:t>
                      </a:r>
                      <a:endParaRPr lang="es-ES" sz="1800">
                        <a:latin typeface="Times New Roman"/>
                        <a:ea typeface="Times New Roman"/>
                      </a:endParaRPr>
                    </a:p>
                  </a:txBody>
                  <a:tcPr marL="68580" marR="68580" marT="0" marB="0">
                    <a:cell3D prstMaterial="dkEdge">
                      <a:bevel prst="relaxedInset"/>
                      <a:lightRig rig="flood" dir="t"/>
                    </a:cell3D>
                  </a:tcPr>
                </a:tc>
              </a:tr>
              <a:tr h="278802">
                <a:tc>
                  <a:txBody>
                    <a:bodyPr/>
                    <a:lstStyle/>
                    <a:p>
                      <a:pPr marL="226695" algn="ctr">
                        <a:spcAft>
                          <a:spcPts val="0"/>
                        </a:spcAft>
                      </a:pPr>
                      <a:r>
                        <a:rPr lang="es-ES" sz="1800"/>
                        <a:t>IV</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a:t>1,15</a:t>
                      </a:r>
                      <a:endParaRPr lang="es-ES" sz="1800">
                        <a:latin typeface="Times New Roman"/>
                        <a:ea typeface="Times New Roman"/>
                      </a:endParaRPr>
                    </a:p>
                  </a:txBody>
                  <a:tcPr marL="68580" marR="68580" marT="0" marB="0">
                    <a:cell3D prstMaterial="dkEdge">
                      <a:bevel prst="relaxedInset"/>
                      <a:lightRig rig="flood" dir="t"/>
                    </a:cell3D>
                  </a:tcPr>
                </a:tc>
                <a:tc>
                  <a:txBody>
                    <a:bodyPr/>
                    <a:lstStyle/>
                    <a:p>
                      <a:pPr marL="226695" algn="ctr">
                        <a:spcAft>
                          <a:spcPts val="0"/>
                        </a:spcAft>
                      </a:pPr>
                      <a:r>
                        <a:rPr lang="es-ES" sz="1800" dirty="0"/>
                        <a:t>1,15</a:t>
                      </a:r>
                      <a:endParaRPr lang="es-ES" sz="1800" dirty="0">
                        <a:latin typeface="Times New Roman"/>
                        <a:ea typeface="Times New Roman"/>
                      </a:endParaRPr>
                    </a:p>
                  </a:txBody>
                  <a:tcPr marL="68580" marR="68580" marT="0" marB="0">
                    <a:cell3D prstMaterial="dkEdge">
                      <a:bevel prst="relaxedInset"/>
                      <a:lightRig rig="flood" dir="t"/>
                    </a:cell3D>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143000"/>
          </a:xfrm>
        </p:spPr>
        <p:txBody>
          <a:bodyPr>
            <a:normAutofit fontScale="90000"/>
          </a:bodyPr>
          <a:lstStyle/>
          <a:p>
            <a:pPr algn="ctr"/>
            <a:r>
              <a:rPr lang="es-ES" sz="3600" b="1" dirty="0" smtClean="0"/>
              <a:t>Clasificación de las Estructuras de Acuerdo a su Exposición</a:t>
            </a:r>
            <a:r>
              <a:rPr lang="es-ES" b="1" dirty="0" smtClean="0"/>
              <a:t/>
            </a:r>
            <a:br>
              <a:rPr lang="es-ES" b="1" dirty="0" smtClean="0"/>
            </a:br>
            <a:endParaRPr lang="es-ES" dirty="0"/>
          </a:p>
        </p:txBody>
      </p:sp>
      <p:sp>
        <p:nvSpPr>
          <p:cNvPr id="3" name="2 Marcador de contenido"/>
          <p:cNvSpPr>
            <a:spLocks noGrp="1"/>
          </p:cNvSpPr>
          <p:nvPr>
            <p:ph sz="quarter" idx="1"/>
          </p:nvPr>
        </p:nvSpPr>
        <p:spPr/>
        <p:txBody>
          <a:bodyPr>
            <a:normAutofit/>
          </a:bodyPr>
          <a:lstStyle/>
          <a:p>
            <a:pPr algn="just"/>
            <a:r>
              <a:rPr lang="es-ES" sz="2400" dirty="0" smtClean="0"/>
              <a:t>La </a:t>
            </a:r>
            <a:r>
              <a:rPr lang="es-ES" sz="2400" dirty="0"/>
              <a:t>exposición que tienen las estructuras trata de una distribución de las edificaciones dependiendo de la cantidad de obstáculos que tiene cerca la construcción que se está diseñando, estos obstáculos pueden ser artificiales o naturales.</a:t>
            </a:r>
          </a:p>
          <a:p>
            <a:pPr algn="just"/>
            <a:r>
              <a:rPr lang="es-ES" sz="2400" dirty="0"/>
              <a:t>Una vez seleccionada la dirección proveniente del viento para la edificación se debe determinar dos sectores de donde el viento se genera, cada uno de ellos separados a 45°.</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OBJETIVOS</a:t>
            </a:r>
            <a:endParaRPr lang="es-ES" dirty="0"/>
          </a:p>
        </p:txBody>
      </p:sp>
      <p:sp>
        <p:nvSpPr>
          <p:cNvPr id="3" name="2 Marcador de contenido"/>
          <p:cNvSpPr>
            <a:spLocks noGrp="1"/>
          </p:cNvSpPr>
          <p:nvPr>
            <p:ph sz="quarter" idx="1"/>
          </p:nvPr>
        </p:nvSpPr>
        <p:spPr/>
        <p:txBody>
          <a:bodyPr>
            <a:normAutofit lnSpcReduction="10000"/>
          </a:bodyPr>
          <a:lstStyle/>
          <a:p>
            <a:pPr lvl="0">
              <a:buNone/>
            </a:pPr>
            <a:r>
              <a:rPr lang="es-ES" b="1" dirty="0" smtClean="0"/>
              <a:t>	OBJETIVO GENERAL DEL PROYECTO</a:t>
            </a:r>
            <a:endParaRPr lang="es-ES" dirty="0" smtClean="0"/>
          </a:p>
          <a:p>
            <a:r>
              <a:rPr lang="es-ES" dirty="0" smtClean="0"/>
              <a:t>Realizar el análisis y diseño estructural de facilidades petroleras e industriales tipo Pórtico Espacial que resistan las acciones de impacto por viento y sismos, en espacio y lugares limitados.</a:t>
            </a:r>
          </a:p>
          <a:p>
            <a:pPr>
              <a:buNone/>
            </a:pPr>
            <a:endParaRPr lang="es-ES" dirty="0" smtClean="0"/>
          </a:p>
          <a:p>
            <a:pPr lvl="0">
              <a:buNone/>
            </a:pPr>
            <a:r>
              <a:rPr lang="es-ES" b="1" dirty="0" smtClean="0"/>
              <a:t>	OBJETIVOS ESPECÍFICOS</a:t>
            </a:r>
            <a:endParaRPr lang="es-ES" dirty="0" smtClean="0"/>
          </a:p>
          <a:p>
            <a:pPr lvl="0">
              <a:buFont typeface="Wingdings" pitchFamily="2" charset="2"/>
              <a:buChar char="Ø"/>
            </a:pPr>
            <a:r>
              <a:rPr lang="es-ES" dirty="0" smtClean="0"/>
              <a:t>Profundizar en el diseño estructural para obtener estabilidad, economía y aspectos prácticos en la estructura de acero.</a:t>
            </a:r>
          </a:p>
          <a:p>
            <a:pPr lvl="0">
              <a:buFont typeface="Wingdings" pitchFamily="2" charset="2"/>
              <a:buChar char="Ø"/>
            </a:pPr>
            <a:r>
              <a:rPr lang="es-ES" dirty="0" smtClean="0"/>
              <a:t>Elaborar un diseño y detalles de construcción estructural, armaduras y otras estructuras.</a:t>
            </a:r>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normAutofit fontScale="92500" lnSpcReduction="10000"/>
          </a:bodyPr>
          <a:lstStyle/>
          <a:p>
            <a:r>
              <a:rPr lang="es-ES" b="1" dirty="0"/>
              <a:t>Rugosidad de la superficie B:</a:t>
            </a:r>
            <a:r>
              <a:rPr lang="es-ES" dirty="0"/>
              <a:t> Las zonas urbanas y suburbanas, áreas boscosas, o de otros terrenos con numerosas obstrucciones estrechamente espaciadas que tiene el tamaño de las viviendas unifamiliares o más grandes.</a:t>
            </a:r>
          </a:p>
          <a:p>
            <a:pPr>
              <a:buNone/>
            </a:pPr>
            <a:r>
              <a:rPr lang="es-ES" dirty="0"/>
              <a:t> </a:t>
            </a:r>
          </a:p>
          <a:p>
            <a:r>
              <a:rPr lang="es-ES" b="1" dirty="0"/>
              <a:t>Rugosidad de la superficie C:</a:t>
            </a:r>
            <a:r>
              <a:rPr lang="es-ES" dirty="0"/>
              <a:t> terrenos abiertos con obstrucciones dispersas con alturas generalmente menos de 30 ft (9,1 m). Esta categoría incluye la llanura abierta, los pastizales, y todas las superficies de agua en regiones propensas a huracanes.</a:t>
            </a:r>
          </a:p>
          <a:p>
            <a:r>
              <a:rPr lang="es-ES" dirty="0"/>
              <a:t> </a:t>
            </a:r>
          </a:p>
          <a:p>
            <a:r>
              <a:rPr lang="es-ES" b="1" dirty="0"/>
              <a:t>Rugosidad de la superficie D:</a:t>
            </a:r>
            <a:r>
              <a:rPr lang="es-ES" dirty="0"/>
              <a:t> Piso, zonas sin obstáculos y superficies de agua regiones fuera propensas a huracanes. </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5" algn="ctr" rtl="0">
              <a:spcBef>
                <a:spcPct val="0"/>
              </a:spcBef>
            </a:pPr>
            <a:r>
              <a:rPr lang="es-ES" sz="2000" b="1" dirty="0"/>
              <a:t>Categoría de Exposición.</a:t>
            </a:r>
            <a:r>
              <a:rPr lang="es-ES" dirty="0"/>
              <a:t/>
            </a:r>
            <a:br>
              <a:rPr lang="es-ES" dirty="0"/>
            </a:br>
            <a:endParaRPr lang="es-ES" dirty="0"/>
          </a:p>
        </p:txBody>
      </p:sp>
      <p:sp>
        <p:nvSpPr>
          <p:cNvPr id="3" name="2 Marcador de contenido"/>
          <p:cNvSpPr>
            <a:spLocks noGrp="1"/>
          </p:cNvSpPr>
          <p:nvPr>
            <p:ph sz="quarter" idx="1"/>
          </p:nvPr>
        </p:nvSpPr>
        <p:spPr>
          <a:xfrm>
            <a:off x="457200" y="1340768"/>
            <a:ext cx="8229600" cy="5256584"/>
          </a:xfrm>
        </p:spPr>
        <p:txBody>
          <a:bodyPr>
            <a:normAutofit fontScale="62500" lnSpcReduction="20000"/>
          </a:bodyPr>
          <a:lstStyle/>
          <a:p>
            <a:r>
              <a:rPr lang="es-ES" b="1" dirty="0"/>
              <a:t>La Exposición B:</a:t>
            </a:r>
            <a:r>
              <a:rPr lang="es-ES" dirty="0"/>
              <a:t> La exposición se aplicará cuando exista una  condición de rugosidad en la superficie del suelo, definido por la </a:t>
            </a:r>
            <a:r>
              <a:rPr lang="es-ES" b="1" dirty="0"/>
              <a:t>SUPERFICIE DE</a:t>
            </a:r>
            <a:r>
              <a:rPr lang="es-ES" dirty="0"/>
              <a:t> </a:t>
            </a:r>
            <a:r>
              <a:rPr lang="es-ES" b="1" dirty="0"/>
              <a:t>RUGOSIDAD B</a:t>
            </a:r>
            <a:r>
              <a:rPr lang="es-ES" dirty="0"/>
              <a:t>, prevalece en la dirección contra el viento por una distancia de al menos 2.600 ft (792 m) o 20 veces la altura del edificio, el que sea mayor.</a:t>
            </a:r>
          </a:p>
          <a:p>
            <a:r>
              <a:rPr lang="es-ES" b="1" dirty="0"/>
              <a:t>EXCEPCIÓN:</a:t>
            </a:r>
            <a:r>
              <a:rPr lang="es-ES" dirty="0"/>
              <a:t> para edificios cuya altura media del techo es menor o igual a 30 ft(9,144m), la distancia contra el viento puede ser reducido a 1.500 ft (457 m).</a:t>
            </a:r>
          </a:p>
          <a:p>
            <a:pPr>
              <a:buNone/>
            </a:pPr>
            <a:endParaRPr lang="es-ES" dirty="0"/>
          </a:p>
          <a:p>
            <a:r>
              <a:rPr lang="es-ES" b="1" dirty="0"/>
              <a:t>La Exposición C:</a:t>
            </a:r>
            <a:r>
              <a:rPr lang="es-ES" dirty="0"/>
              <a:t> la exposición C, debe ser aplicada para todos los casos en que las exposiciones B o D no se aplican.</a:t>
            </a:r>
          </a:p>
          <a:p>
            <a:pPr>
              <a:buNone/>
            </a:pPr>
            <a:endParaRPr lang="es-ES" dirty="0"/>
          </a:p>
          <a:p>
            <a:r>
              <a:rPr lang="es-ES" b="1" dirty="0"/>
              <a:t>La Exposición D: </a:t>
            </a:r>
            <a:r>
              <a:rPr lang="es-ES" dirty="0"/>
              <a:t>la exposición D, se aplicará cuando la superficie de rugosidad del suelo, definido por la </a:t>
            </a:r>
            <a:r>
              <a:rPr lang="es-ES" b="1" dirty="0"/>
              <a:t>SUPERFICIE DE RUGOSIDAD D</a:t>
            </a:r>
            <a:r>
              <a:rPr lang="es-ES" dirty="0"/>
              <a:t>, prevalece en el dirección de viento a una distancia superior a 5.000 ft (1.524 m) o 20 veces la altura del edificio, el que sea mayor. La exposición D se extenderá a las zonas a favor del viento de </a:t>
            </a:r>
            <a:r>
              <a:rPr lang="es-ES" b="1" dirty="0"/>
              <a:t>RUGOSIDAD DE LA SUPERFICIE B o C</a:t>
            </a:r>
            <a:r>
              <a:rPr lang="es-ES" dirty="0"/>
              <a:t>, durante una distancia de 600 ft (200 m) o 20 veces la altura del edificio, el que sea mayor.</a:t>
            </a:r>
          </a:p>
          <a:p>
            <a:pPr>
              <a:buNone/>
            </a:pPr>
            <a:endParaRPr lang="es-ES" dirty="0"/>
          </a:p>
          <a:p>
            <a:r>
              <a:rPr lang="es-ES" dirty="0"/>
              <a:t>Para un sitio localizado en la zona de transición entre exposiciones de categorías, la categoría resultante de las fuerzas más grandes del viento será utilizada.</a:t>
            </a:r>
          </a:p>
          <a:p>
            <a:endParaRPr lang="es-ES" b="1" dirty="0" smtClean="0"/>
          </a:p>
          <a:p>
            <a:r>
              <a:rPr lang="es-ES" b="1" dirty="0" smtClean="0"/>
              <a:t>EXCEPCIÓN</a:t>
            </a:r>
            <a:r>
              <a:rPr lang="es-ES" b="1" dirty="0"/>
              <a:t>:</a:t>
            </a:r>
            <a:r>
              <a:rPr lang="es-ES" dirty="0"/>
              <a:t> Una exposición intermedia entre los anteriores categorías está permitido en una zona de transición, siempre que se determina por un método de análisis racional se define en la literatura reconocida.</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4" algn="ctr" rtl="0">
              <a:spcBef>
                <a:spcPct val="0"/>
              </a:spcBef>
            </a:pPr>
            <a:r>
              <a:rPr lang="es-ES" b="1" dirty="0"/>
              <a:t>Coeficiente de Exposición ante la Presión generada por la Velocidad del Viento (</a:t>
            </a:r>
            <a:r>
              <a:rPr lang="es-ES" b="1" dirty="0" err="1"/>
              <a:t>K</a:t>
            </a:r>
            <a:r>
              <a:rPr lang="es-ES" b="1" baseline="-25000" dirty="0" err="1"/>
              <a:t>z</a:t>
            </a:r>
            <a:r>
              <a:rPr lang="es-ES" b="1" dirty="0"/>
              <a:t>)</a:t>
            </a:r>
            <a:r>
              <a:rPr lang="es-ES" dirty="0"/>
              <a:t/>
            </a:r>
            <a:br>
              <a:rPr lang="es-ES" dirty="0"/>
            </a:br>
            <a:endParaRPr lang="es-ES" dirty="0"/>
          </a:p>
        </p:txBody>
      </p:sp>
      <p:sp>
        <p:nvSpPr>
          <p:cNvPr id="3" name="2 Marcador de contenido"/>
          <p:cNvSpPr>
            <a:spLocks noGrp="1"/>
          </p:cNvSpPr>
          <p:nvPr>
            <p:ph sz="quarter" idx="1"/>
          </p:nvPr>
        </p:nvSpPr>
        <p:spPr/>
        <p:txBody>
          <a:bodyPr>
            <a:normAutofit/>
          </a:bodyPr>
          <a:lstStyle/>
          <a:p>
            <a:pPr algn="just"/>
            <a:r>
              <a:rPr lang="es-ES" sz="2000" dirty="0"/>
              <a:t>Las edificaciones se verán afectadas por este fenómeno dependiendo de su altura. Para esto se ha considerado varias fórmulas que agrupan la exposición descrita anteriormente con la distancia libre sin obstáculos que tiene la edificación tanto a barlovento como a sotavento y la altura de la edificación, todos parámetros pueden variar la presión que recibe la estructura. Dependiendo del medio que rodea la estructura y la altura de la misma se puede determinar este factor. El código ha realizado una tabla donde se puede determinar este valor, pero también se ha realizado una ecuación para determinar el mismo</a:t>
            </a:r>
            <a:r>
              <a:rPr lang="es-ES" sz="2000" dirty="0" smtClean="0"/>
              <a:t>:</a:t>
            </a:r>
          </a:p>
          <a:p>
            <a:pPr algn="just"/>
            <a:endParaRPr lang="es-ES" sz="2000" dirty="0"/>
          </a:p>
          <a:p>
            <a:r>
              <a:rPr lang="es-ES" sz="2000" dirty="0"/>
              <a:t>Para 15ft (4.57m) ≤Z≤ </a:t>
            </a:r>
            <a:r>
              <a:rPr lang="es-ES" sz="2000" dirty="0" err="1"/>
              <a:t>Z</a:t>
            </a:r>
            <a:r>
              <a:rPr lang="es-ES" sz="2000" baseline="-25000" dirty="0" err="1"/>
              <a:t>g</a:t>
            </a:r>
            <a:r>
              <a:rPr lang="es-ES" sz="2000" dirty="0"/>
              <a:t>                                      Para Z&lt; 15ft (4.57m)</a:t>
            </a:r>
          </a:p>
          <a:p>
            <a:pPr>
              <a:buNone/>
            </a:pPr>
            <a:r>
              <a:rPr lang="es-ES" sz="2000" dirty="0"/>
              <a:t> </a:t>
            </a:r>
          </a:p>
          <a:p>
            <a:r>
              <a:rPr lang="es-ES" sz="2000" dirty="0"/>
              <a:t>Los valores de </a:t>
            </a:r>
            <a:r>
              <a:rPr lang="es-ES" sz="2000" dirty="0" err="1"/>
              <a:t>Z</a:t>
            </a:r>
            <a:r>
              <a:rPr lang="es-ES" sz="2000" baseline="-25000" dirty="0" err="1"/>
              <a:t>g</a:t>
            </a:r>
            <a:r>
              <a:rPr lang="es-ES" sz="2000" baseline="-25000" dirty="0"/>
              <a:t> </a:t>
            </a:r>
            <a:r>
              <a:rPr lang="es-ES" sz="2000" dirty="0"/>
              <a:t>y α se encuentran en la tabla 6-2 del ASCE 7-05</a:t>
            </a:r>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rtl="0">
              <a:spcBef>
                <a:spcPct val="0"/>
              </a:spcBef>
            </a:pPr>
            <a:r>
              <a:rPr lang="es-ES" b="1" dirty="0"/>
              <a:t>Factor Topográfico (</a:t>
            </a:r>
            <a:r>
              <a:rPr lang="es-ES" b="1" dirty="0" err="1"/>
              <a:t>K</a:t>
            </a:r>
            <a:r>
              <a:rPr lang="es-ES" b="1" baseline="-25000" dirty="0" err="1"/>
              <a:t>zt</a:t>
            </a:r>
            <a:r>
              <a:rPr lang="es-ES" b="1" dirty="0"/>
              <a:t>)</a:t>
            </a:r>
            <a:r>
              <a:rPr lang="es-ES" dirty="0"/>
              <a:t/>
            </a:r>
            <a:br>
              <a:rPr lang="es-ES" dirty="0"/>
            </a:br>
            <a:endParaRPr lang="es-ES" dirty="0"/>
          </a:p>
        </p:txBody>
      </p:sp>
      <p:sp>
        <p:nvSpPr>
          <p:cNvPr id="3" name="2 Marcador de contenido"/>
          <p:cNvSpPr>
            <a:spLocks noGrp="1"/>
          </p:cNvSpPr>
          <p:nvPr>
            <p:ph sz="quarter" idx="1"/>
          </p:nvPr>
        </p:nvSpPr>
        <p:spPr/>
        <p:txBody>
          <a:bodyPr>
            <a:normAutofit/>
          </a:bodyPr>
          <a:lstStyle/>
          <a:p>
            <a:pPr algn="just"/>
            <a:r>
              <a:rPr lang="es-ES" sz="2000" dirty="0"/>
              <a:t>El factor topográfico considera los accidentes geográficos como cerros aislados, colinas o acantilados. Estos accidentes geográficos varían la velocidad del viento, pero para considerar un accidente geográfico como tal debe cumplir las condiciones mencionadas en el código, a continuación se detallada:</a:t>
            </a:r>
          </a:p>
          <a:p>
            <a:pPr algn="just">
              <a:buNone/>
            </a:pPr>
            <a:endParaRPr lang="es-ES" sz="2000" dirty="0"/>
          </a:p>
          <a:p>
            <a:pPr algn="just"/>
            <a:r>
              <a:rPr lang="es-ES" sz="2000" dirty="0"/>
              <a:t>Los cerros u obstáculos geográficos deben estar sin obstrucciones a una distancia de 100 veces la altura de la elevación topográfica en estudio.</a:t>
            </a:r>
          </a:p>
          <a:p>
            <a:pPr>
              <a:buNone/>
            </a:pPr>
            <a:r>
              <a:rPr lang="es-ES" dirty="0" smtClean="0"/>
              <a:t>  </a:t>
            </a:r>
            <a:endParaRPr lang="es-ES"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57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31840" y="4509120"/>
            <a:ext cx="2637767" cy="432048"/>
          </a:xfrm>
          <a:prstGeom prst="rect">
            <a:avLst/>
          </a:prstGeom>
          <a:noFill/>
        </p:spPr>
      </p:pic>
      <p:sp>
        <p:nvSpPr>
          <p:cNvPr id="115715"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Factor de efecto de Ráfaga (G, </a:t>
            </a:r>
            <a:r>
              <a:rPr lang="es-ES" b="1" dirty="0" err="1" smtClean="0"/>
              <a:t>G</a:t>
            </a:r>
            <a:r>
              <a:rPr lang="es-ES" b="1" baseline="-25000" dirty="0" err="1" smtClean="0"/>
              <a:t>f</a:t>
            </a:r>
            <a:r>
              <a:rPr lang="es-ES" b="1" dirty="0" smtClean="0"/>
              <a:t>)</a:t>
            </a:r>
            <a:endParaRPr lang="es-ES" dirty="0"/>
          </a:p>
        </p:txBody>
      </p:sp>
      <p:sp>
        <p:nvSpPr>
          <p:cNvPr id="3" name="2 Marcador de contenido"/>
          <p:cNvSpPr>
            <a:spLocks noGrp="1"/>
          </p:cNvSpPr>
          <p:nvPr>
            <p:ph sz="quarter" idx="1"/>
          </p:nvPr>
        </p:nvSpPr>
        <p:spPr/>
        <p:txBody>
          <a:bodyPr/>
          <a:lstStyle/>
          <a:p>
            <a:pPr algn="just"/>
            <a:r>
              <a:rPr lang="es-ES" dirty="0" smtClean="0"/>
              <a:t>El efecto de ráfaga se toma en cuenta porque al determinar la velocidad de viento se considera una duración de 3 segundos, por esta razón existen instantes de tiempo donde la velocidad del viento es mucho mayor.</a:t>
            </a:r>
          </a:p>
          <a:p>
            <a:pPr algn="just"/>
            <a:r>
              <a:rPr lang="es-ES" dirty="0" smtClean="0"/>
              <a:t>Para estructuras rígidas debe considerarse 0.85 </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rtl="0">
              <a:spcBef>
                <a:spcPct val="0"/>
              </a:spcBef>
            </a:pPr>
            <a:r>
              <a:rPr lang="es-ES" sz="2000" b="1" dirty="0"/>
              <a:t>Presión de Velocidad de Viento</a:t>
            </a:r>
            <a:r>
              <a:rPr lang="es-ES" dirty="0">
                <a:hlinkClick r:id="rId2" action="ppaction://hlinksldjump"/>
              </a:rPr>
              <a:t/>
            </a:r>
            <a:br>
              <a:rPr lang="es-ES" dirty="0">
                <a:hlinkClick r:id="rId2" action="ppaction://hlinksldjump"/>
              </a:rPr>
            </a:br>
            <a:endParaRPr lang="es-ES" dirty="0"/>
          </a:p>
        </p:txBody>
      </p:sp>
      <p:sp>
        <p:nvSpPr>
          <p:cNvPr id="3" name="2 Marcador de contenido"/>
          <p:cNvSpPr>
            <a:spLocks noGrp="1"/>
          </p:cNvSpPr>
          <p:nvPr>
            <p:ph sz="quarter" idx="1"/>
          </p:nvPr>
        </p:nvSpPr>
        <p:spPr/>
        <p:txBody>
          <a:bodyPr/>
          <a:lstStyle/>
          <a:p>
            <a:r>
              <a:rPr lang="es-ES" dirty="0"/>
              <a:t>Este valor se debe evaluar a la altura z de la edificación, el código presenta la siguiente ecuación</a:t>
            </a:r>
            <a:r>
              <a:rPr lang="es-ES" dirty="0" smtClean="0"/>
              <a:t>:</a:t>
            </a:r>
            <a:endParaRPr lang="es-ES"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36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3717032"/>
            <a:ext cx="4680520" cy="504056"/>
          </a:xfrm>
          <a:prstGeom prst="rect">
            <a:avLst/>
          </a:prstGeom>
          <a:noFill/>
        </p:spPr>
      </p:pic>
      <p:sp>
        <p:nvSpPr>
          <p:cNvPr id="113667"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r>
              <a:rPr kumimoji="0" lang="es-ES" sz="9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700808"/>
            <a:ext cx="7772400" cy="1143000"/>
          </a:xfrm>
        </p:spPr>
        <p:txBody>
          <a:bodyPr>
            <a:normAutofit fontScale="90000"/>
          </a:bodyPr>
          <a:lstStyle/>
          <a:p>
            <a:pPr algn="ctr"/>
            <a:r>
              <a:rPr lang="es-ES" b="1" dirty="0" smtClean="0"/>
              <a:t>INTERACCIÓN DE LOS ELEMENTOS ESTRUCTURALES</a:t>
            </a:r>
            <a:r>
              <a:rPr lang="es-ES" dirty="0" smtClean="0"/>
              <a:t/>
            </a:r>
            <a:br>
              <a:rPr lang="es-ES" dirty="0" smtClean="0"/>
            </a:br>
            <a:r>
              <a:rPr lang="es-ES" dirty="0" smtClean="0"/>
              <a:t/>
            </a:r>
            <a:br>
              <a:rPr lang="es-ES" dirty="0" smtClean="0"/>
            </a:br>
            <a:endParaRPr lang="es-ES" dirty="0"/>
          </a:p>
        </p:txBody>
      </p:sp>
      <p:sp>
        <p:nvSpPr>
          <p:cNvPr id="3" name="2 Marcador de contenido"/>
          <p:cNvSpPr>
            <a:spLocks noGrp="1"/>
          </p:cNvSpPr>
          <p:nvPr>
            <p:ph sz="quarter" idx="1"/>
          </p:nvPr>
        </p:nvSpPr>
        <p:spPr>
          <a:xfrm>
            <a:off x="827584" y="2286000"/>
            <a:ext cx="7772400" cy="4572000"/>
          </a:xfrm>
        </p:spPr>
        <p:txBody>
          <a:bodyPr/>
          <a:lstStyle/>
          <a:p>
            <a:r>
              <a:rPr lang="es-ES" dirty="0" smtClean="0"/>
              <a:t>Las estructuras de acero han evolucionado y como resultado de la experiencia obtenida por la industria de la construcción y de numerosas investigaciones destinadas a optimizar su uso. Este avance ha permitido desarrollar distintos tipos de estructuras sismorresistentes, los cuales presentan variaciones no solo en su comportamiento estructural, sino también diferencias constructivas, funcionales y económicas. </a:t>
            </a:r>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400" b="1" dirty="0"/>
              <a:t>PÓRTICOS NO ARRIOSTRADOS</a:t>
            </a:r>
            <a:r>
              <a:rPr lang="es-ES" dirty="0"/>
              <a:t/>
            </a:r>
            <a:br>
              <a:rPr lang="es-ES" dirty="0"/>
            </a:br>
            <a:endParaRPr lang="es-ES" dirty="0"/>
          </a:p>
        </p:txBody>
      </p:sp>
      <p:sp>
        <p:nvSpPr>
          <p:cNvPr id="3" name="2 Marcador de contenido"/>
          <p:cNvSpPr>
            <a:spLocks noGrp="1"/>
          </p:cNvSpPr>
          <p:nvPr>
            <p:ph sz="quarter" idx="1"/>
          </p:nvPr>
        </p:nvSpPr>
        <p:spPr>
          <a:xfrm>
            <a:off x="914400" y="1447800"/>
            <a:ext cx="3729608" cy="4572000"/>
          </a:xfrm>
        </p:spPr>
        <p:txBody>
          <a:bodyPr>
            <a:normAutofit fontScale="70000" lnSpcReduction="20000"/>
          </a:bodyPr>
          <a:lstStyle/>
          <a:p>
            <a:pPr algn="just"/>
            <a:r>
              <a:rPr lang="es-ES" sz="2300" dirty="0" smtClean="0"/>
              <a:t>Los pórticos no arriostrados o pórticos resistentes a momento son ensambles rectilíneos de vigas y columnas conectadas entre sí mediante soldaduras, bulones o ambos. Las barras componentes de estos pórticos quedan sometidos principalmente a momentos flectores y esfuerzos de corte, que controlan su diseño, razón por la cual también se los denomina “pórticos a momentos”.</a:t>
            </a:r>
          </a:p>
          <a:p>
            <a:pPr algn="just"/>
            <a:r>
              <a:rPr lang="es-ES" sz="2300" dirty="0" smtClean="0"/>
              <a:t>Este tipo estructural se caracteriza por su elevada capacidad de disipación de energía, cuando se diseña y construye para tal fin. Las especificaciones AISC 341- 05 consideran tres niveles de desempeño, esto es: pórticos especiales, intermedios u ordinarios. Los pórticos especiales requieren verificaciones y detalles constructivos más estrictos, lo cual permite utilizar un factor de modificación de respuesta R mayor (y por ende la acción sísmica es menor). </a:t>
            </a:r>
          </a:p>
          <a:p>
            <a:endParaRPr lang="es-ES" dirty="0"/>
          </a:p>
        </p:txBody>
      </p:sp>
      <p:pic>
        <p:nvPicPr>
          <p:cNvPr id="4" name="3 Imagen"/>
          <p:cNvPicPr/>
          <p:nvPr/>
        </p:nvPicPr>
        <p:blipFill>
          <a:blip r:embed="rId2" cstate="print"/>
          <a:srcRect/>
          <a:stretch>
            <a:fillRect/>
          </a:stretch>
        </p:blipFill>
        <p:spPr bwMode="auto">
          <a:xfrm>
            <a:off x="4932040" y="1772816"/>
            <a:ext cx="3870590"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91072"/>
            <a:ext cx="7772400" cy="1143000"/>
          </a:xfrm>
        </p:spPr>
        <p:txBody>
          <a:bodyPr/>
          <a:lstStyle/>
          <a:p>
            <a:pPr lvl="3" algn="ctr" rtl="0">
              <a:spcBef>
                <a:spcPct val="0"/>
              </a:spcBef>
            </a:pPr>
            <a:r>
              <a:rPr lang="es-ES" sz="2400" b="1" dirty="0"/>
              <a:t>Comportamiento Estructural</a:t>
            </a:r>
            <a:r>
              <a:rPr lang="es-ES" dirty="0"/>
              <a:t/>
            </a:r>
            <a:br>
              <a:rPr lang="es-ES" dirty="0"/>
            </a:br>
            <a:endParaRPr lang="es-ES" dirty="0"/>
          </a:p>
        </p:txBody>
      </p:sp>
      <p:sp>
        <p:nvSpPr>
          <p:cNvPr id="3" name="2 Marcador de contenido"/>
          <p:cNvSpPr>
            <a:spLocks noGrp="1"/>
          </p:cNvSpPr>
          <p:nvPr>
            <p:ph sz="quarter" idx="1"/>
          </p:nvPr>
        </p:nvSpPr>
        <p:spPr>
          <a:xfrm>
            <a:off x="971600" y="1124744"/>
            <a:ext cx="3801616" cy="2917304"/>
          </a:xfrm>
        </p:spPr>
        <p:txBody>
          <a:bodyPr>
            <a:normAutofit fontScale="77500" lnSpcReduction="20000"/>
          </a:bodyPr>
          <a:lstStyle/>
          <a:p>
            <a:pPr algn="just"/>
            <a:r>
              <a:rPr lang="es-ES" dirty="0" smtClean="0"/>
              <a:t>Las distintas cargas que actúan sobre los pórticos no arriostrados inducen esfuerzos internos, controlando el diseño los momentos flectores.  Para el caso particular de la acción sísmica los momentos flectores desarrollan sus valores máximos en los extremos de vigas y columnas, donde pueden formarse rótulas plásticas para permitir la disipación de energía por fluencia del acero.</a:t>
            </a:r>
            <a:r>
              <a:rPr lang="es-ES" b="1" dirty="0" smtClean="0"/>
              <a:t> </a:t>
            </a:r>
            <a:endParaRPr lang="es-ES" dirty="0" smtClean="0"/>
          </a:p>
          <a:p>
            <a:endParaRPr lang="es-ES" dirty="0"/>
          </a:p>
        </p:txBody>
      </p:sp>
      <p:sp>
        <p:nvSpPr>
          <p:cNvPr id="4" name="2 Marcador de contenido"/>
          <p:cNvSpPr txBox="1">
            <a:spLocks/>
          </p:cNvSpPr>
          <p:nvPr/>
        </p:nvSpPr>
        <p:spPr>
          <a:xfrm>
            <a:off x="1115616" y="4005064"/>
            <a:ext cx="3801616" cy="1728192"/>
          </a:xfrm>
          <a:prstGeom prst="rect">
            <a:avLst/>
          </a:prstGeom>
        </p:spPr>
        <p:txBody>
          <a:bodyPr vert="horz">
            <a:normAutofit/>
          </a:bodyPr>
          <a:lstStyle/>
          <a:p>
            <a:pPr marL="274320" indent="-274320" algn="just">
              <a:spcBef>
                <a:spcPts val="580"/>
              </a:spcBef>
              <a:buClr>
                <a:schemeClr val="accent1"/>
              </a:buClr>
              <a:buSzPct val="85000"/>
              <a:buFont typeface="Wingdings 2"/>
              <a:buChar char=""/>
            </a:pPr>
            <a:r>
              <a:rPr lang="es-ES" sz="2000" dirty="0" smtClean="0"/>
              <a:t>Se puede lograr una excelente respuesta estructural si se induce, a través del diseño, la formación de un mecanismo de “viga débil columna fuerte”. </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4 Imagen"/>
          <p:cNvPicPr/>
          <p:nvPr/>
        </p:nvPicPr>
        <p:blipFill>
          <a:blip r:embed="rId2" cstate="print"/>
          <a:srcRect l="52382" t="26814" r="21388" b="45741"/>
          <a:stretch>
            <a:fillRect/>
          </a:stretch>
        </p:blipFill>
        <p:spPr bwMode="auto">
          <a:xfrm>
            <a:off x="5364088" y="908720"/>
            <a:ext cx="2619474" cy="1708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p:cNvPicPr/>
          <p:nvPr/>
        </p:nvPicPr>
        <p:blipFill>
          <a:blip r:embed="rId3" cstate="print"/>
          <a:srcRect l="23063" t="40379" r="51092" b="21766"/>
          <a:stretch>
            <a:fillRect/>
          </a:stretch>
        </p:blipFill>
        <p:spPr bwMode="auto">
          <a:xfrm>
            <a:off x="5724128" y="3645024"/>
            <a:ext cx="2215276" cy="2022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2 Marcador de contenido"/>
          <p:cNvSpPr txBox="1">
            <a:spLocks/>
          </p:cNvSpPr>
          <p:nvPr/>
        </p:nvSpPr>
        <p:spPr>
          <a:xfrm>
            <a:off x="5004048" y="2780928"/>
            <a:ext cx="3801616" cy="864096"/>
          </a:xfrm>
          <a:prstGeom prst="rect">
            <a:avLst/>
          </a:prstGeom>
        </p:spPr>
        <p:txBody>
          <a:bodyPr vert="horz">
            <a:noAutofit/>
          </a:bodyPr>
          <a:lstStyle/>
          <a:p>
            <a:pPr marL="274320" lvl="0" indent="-274320" algn="just">
              <a:spcBef>
                <a:spcPts val="580"/>
              </a:spcBef>
              <a:buClr>
                <a:schemeClr val="accent1"/>
              </a:buClr>
              <a:buSzPct val="85000"/>
              <a:buFont typeface="Wingdings 2"/>
              <a:buChar char=""/>
            </a:pPr>
            <a:r>
              <a:rPr lang="es-ES" sz="1700" dirty="0" smtClean="0"/>
              <a:t>Diagramas de (a) momentos flectores y (b) esfuerzos de corte en un pórtico sometido a carga dinámica.</a:t>
            </a:r>
            <a:endParaRPr kumimoji="0" lang="es-ES"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5148064" y="5733256"/>
            <a:ext cx="3801616" cy="864096"/>
          </a:xfrm>
          <a:prstGeom prst="rect">
            <a:avLst/>
          </a:prstGeom>
        </p:spPr>
        <p:txBody>
          <a:bodyPr vert="horz">
            <a:normAutofit fontScale="85000" lnSpcReduction="10000"/>
          </a:bodyPr>
          <a:lstStyle/>
          <a:p>
            <a:pPr marL="274320" lvl="0" indent="-274320" algn="just">
              <a:spcBef>
                <a:spcPts val="580"/>
              </a:spcBef>
              <a:buClr>
                <a:schemeClr val="accent1"/>
              </a:buClr>
              <a:buSzPct val="85000"/>
              <a:buFont typeface="Wingdings 2"/>
              <a:buChar char=""/>
            </a:pPr>
            <a:r>
              <a:rPr lang="es-ES" sz="2000" dirty="0" smtClean="0"/>
              <a:t>Mecanismo de deformación plástica de un pórtico no arriostrado (mecanismo viga débil-columna fuerte).</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772400" cy="1143000"/>
          </a:xfrm>
        </p:spPr>
        <p:txBody>
          <a:bodyPr>
            <a:normAutofit fontScale="90000"/>
          </a:bodyPr>
          <a:lstStyle/>
          <a:p>
            <a:pPr algn="ct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PÓRTICOS NO ARRIOSTRADOS ESPECIALES</a:t>
            </a:r>
            <a:r>
              <a:rPr lang="es-ES" dirty="0" smtClean="0"/>
              <a:t/>
            </a:r>
            <a:br>
              <a:rPr lang="es-ES" dirty="0" smtClean="0"/>
            </a:br>
            <a:endParaRPr lang="es-ES" dirty="0"/>
          </a:p>
        </p:txBody>
      </p:sp>
      <p:sp>
        <p:nvSpPr>
          <p:cNvPr id="3" name="2 Marcador de contenido"/>
          <p:cNvSpPr>
            <a:spLocks noGrp="1"/>
          </p:cNvSpPr>
          <p:nvPr>
            <p:ph sz="quarter" idx="1"/>
          </p:nvPr>
        </p:nvSpPr>
        <p:spPr>
          <a:xfrm>
            <a:off x="914400" y="1447800"/>
            <a:ext cx="7772400" cy="2557264"/>
          </a:xfrm>
        </p:spPr>
        <p:txBody>
          <a:bodyPr>
            <a:normAutofit/>
          </a:bodyPr>
          <a:lstStyle/>
          <a:p>
            <a:r>
              <a:rPr lang="es-ES" dirty="0" smtClean="0"/>
              <a:t>Los pórticos no arriostrados especiales son lo que presentan mayor capacidad de disipación de energía y, acorde a ello, se diseñan con un factor de respuesta elevado.</a:t>
            </a:r>
          </a:p>
          <a:p>
            <a:r>
              <a:rPr lang="es-ES" dirty="0" smtClean="0"/>
              <a:t>Se espera que las deformaciones inelásticas se desarrollen principalmente en las vigas y en menor medida en los paneles nodales de las columnas.</a:t>
            </a:r>
            <a:endParaRPr lang="es-ES" dirty="0"/>
          </a:p>
        </p:txBody>
      </p:sp>
      <p:pic>
        <p:nvPicPr>
          <p:cNvPr id="4" name="3 Imagen"/>
          <p:cNvPicPr/>
          <p:nvPr/>
        </p:nvPicPr>
        <p:blipFill>
          <a:blip r:embed="rId2" cstate="print"/>
          <a:srcRect l="27392" t="33754" r="25529" b="22397"/>
          <a:stretch>
            <a:fillRect/>
          </a:stretch>
        </p:blipFill>
        <p:spPr bwMode="auto">
          <a:xfrm>
            <a:off x="1619672" y="3933056"/>
            <a:ext cx="5760640"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DESCRIPCIÓN GEOGRÁFICA</a:t>
            </a:r>
          </a:p>
        </p:txBody>
      </p:sp>
      <p:sp>
        <p:nvSpPr>
          <p:cNvPr id="3" name="2 Marcador de contenido"/>
          <p:cNvSpPr>
            <a:spLocks noGrp="1"/>
          </p:cNvSpPr>
          <p:nvPr>
            <p:ph sz="quarter" idx="1"/>
          </p:nvPr>
        </p:nvSpPr>
        <p:spPr>
          <a:xfrm>
            <a:off x="899592" y="1628800"/>
            <a:ext cx="7772400" cy="4572000"/>
          </a:xfrm>
        </p:spPr>
        <p:txBody>
          <a:bodyPr/>
          <a:lstStyle/>
          <a:p>
            <a:r>
              <a:rPr lang="es-ES" dirty="0"/>
              <a:t>El proyecto de tesis se desarrollará en el Oriente Ecuatoriano, en las provincias, de Sucumbíos y Orellana a 100 km de Nueva Loja, en el Bloque 15 de </a:t>
            </a:r>
            <a:r>
              <a:rPr lang="es-ES" dirty="0" err="1"/>
              <a:t>Petroamazonas</a:t>
            </a:r>
            <a:r>
              <a:rPr lang="es-ES" dirty="0"/>
              <a:t> EP.</a:t>
            </a:r>
          </a:p>
          <a:p>
            <a:pPr>
              <a:buNone/>
            </a:pP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dirty="0" smtClean="0"/>
          </a:p>
          <a:p>
            <a:r>
              <a:rPr lang="es-ES" dirty="0" smtClean="0"/>
              <a:t>La estructura debe diseñarse para limitar la distorsión del panel nodal, evitar la rotulación en columnas y controlar los efectos de pandeo local. Los extremos de las vigas se consideran como zonas protegidas. </a:t>
            </a:r>
          </a:p>
          <a:p>
            <a:r>
              <a:rPr lang="es-ES" dirty="0" smtClean="0"/>
              <a:t>Con estos requisitos se logra que la estructura desarrolle una respuesta dúctil y estable.</a:t>
            </a:r>
          </a:p>
          <a:p>
            <a:pPr>
              <a:buNone/>
            </a:pP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Relación de Momentos Columna-Viga</a:t>
            </a:r>
            <a:endParaRPr lang="es-ES" dirty="0"/>
          </a:p>
        </p:txBody>
      </p:sp>
      <p:sp>
        <p:nvSpPr>
          <p:cNvPr id="3" name="2 Marcador de contenido"/>
          <p:cNvSpPr>
            <a:spLocks noGrp="1"/>
          </p:cNvSpPr>
          <p:nvPr>
            <p:ph sz="quarter" idx="1"/>
          </p:nvPr>
        </p:nvSpPr>
        <p:spPr/>
        <p:txBody>
          <a:bodyPr/>
          <a:lstStyle/>
          <a:p>
            <a:r>
              <a:rPr lang="es-ES" dirty="0" smtClean="0"/>
              <a:t>Para establecer un Criterio Columna Fuerte – Viga Débil, debe cumplirse en cada junta la Relación de Momentos presentada, salvo algunas excepciones.</a:t>
            </a:r>
          </a:p>
          <a:p>
            <a:pPr>
              <a:buNone/>
            </a:pPr>
            <a:endParaRPr lang="es-ES" dirty="0" smtClean="0"/>
          </a:p>
          <a:p>
            <a:endParaRPr lang="es-ES" dirty="0" smtClean="0"/>
          </a:p>
          <a:p>
            <a:pPr>
              <a:buNone/>
            </a:pPr>
            <a:endParaRPr lang="es-ES" dirty="0" smtClean="0"/>
          </a:p>
          <a:p>
            <a:r>
              <a:rPr lang="es-ES" dirty="0" smtClean="0"/>
              <a:t>De no cumplirse la relación de momentos presentada podría generarse un Mecanismo de colapso de piso al desarrollarse rótulas plásticas en columnas del mismo nivel.</a:t>
            </a:r>
          </a:p>
          <a:p>
            <a:endParaRPr lang="es-ES"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44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67944" y="3068960"/>
            <a:ext cx="1944216" cy="648072"/>
          </a:xfrm>
          <a:prstGeom prst="rect">
            <a:avLst/>
          </a:prstGeom>
          <a:noFill/>
        </p:spPr>
      </p:pic>
      <p:sp>
        <p:nvSpPr>
          <p:cNvPr id="104451" name="Rectangle 3"/>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 </a:t>
            </a:r>
            <a:r>
              <a:rPr kumimoji="0" lang="es-ES" sz="9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899592" y="3212976"/>
            <a:ext cx="7772400" cy="3419872"/>
          </a:xfrm>
        </p:spPr>
        <p:txBody>
          <a:bodyPr>
            <a:normAutofit fontScale="85000" lnSpcReduction="20000"/>
          </a:bodyPr>
          <a:lstStyle/>
          <a:p>
            <a:pPr>
              <a:buNone/>
            </a:pPr>
            <a:endParaRPr lang="es-ES" b="1" dirty="0" smtClean="0"/>
          </a:p>
          <a:p>
            <a:pPr>
              <a:buNone/>
            </a:pPr>
            <a:endParaRPr lang="es-ES" b="1" dirty="0" smtClean="0"/>
          </a:p>
          <a:p>
            <a:pPr>
              <a:buNone/>
            </a:pPr>
            <a:endParaRPr lang="es-ES" b="1" dirty="0" smtClean="0"/>
          </a:p>
          <a:p>
            <a:pPr>
              <a:buNone/>
            </a:pPr>
            <a:endParaRPr lang="es-ES" b="1" dirty="0" smtClean="0"/>
          </a:p>
          <a:p>
            <a:pPr>
              <a:buNone/>
            </a:pPr>
            <a:r>
              <a:rPr lang="es-ES" b="1" dirty="0" smtClean="0"/>
              <a:t>=</a:t>
            </a:r>
            <a:r>
              <a:rPr lang="es-ES" dirty="0" smtClean="0"/>
              <a:t>Sumatoria de los momentos resistencias esperados a flexión ubicados en las rótulas plásticas de las vigas.</a:t>
            </a:r>
          </a:p>
          <a:p>
            <a:pPr>
              <a:buNone/>
            </a:pPr>
            <a:r>
              <a:rPr lang="es-ES" b="1" dirty="0" smtClean="0"/>
              <a:t> =</a:t>
            </a:r>
            <a:r>
              <a:rPr lang="es-ES" dirty="0" smtClean="0"/>
              <a:t> Sumatoria de los momentos teóricos resistentes a flexión plástica de las columnas incluyendo la reducción de la carga axial mayorada, ubicadas en los extremos (superior e inferior) de las conexiones a momentos de las vigas.</a:t>
            </a:r>
          </a:p>
          <a:p>
            <a:endParaRPr lang="es-ES" dirty="0"/>
          </a:p>
        </p:txBody>
      </p:sp>
      <p:pic>
        <p:nvPicPr>
          <p:cNvPr id="1034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4509120"/>
            <a:ext cx="803458" cy="360040"/>
          </a:xfrm>
          <a:prstGeom prst="rect">
            <a:avLst/>
          </a:prstGeom>
          <a:noFill/>
        </p:spPr>
      </p:pic>
      <p:pic>
        <p:nvPicPr>
          <p:cNvPr id="1034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5229200"/>
            <a:ext cx="818617" cy="288032"/>
          </a:xfrm>
          <a:prstGeom prst="rect">
            <a:avLst/>
          </a:prstGeom>
          <a:noFill/>
        </p:spPr>
      </p:pic>
      <p:sp>
        <p:nvSpPr>
          <p:cNvPr id="1034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428" name="Rectangle 4"/>
          <p:cNvSpPr>
            <a:spLocks noChangeArrowheads="1"/>
          </p:cNvSpPr>
          <p:nvPr/>
        </p:nvSpPr>
        <p:spPr bwMode="auto">
          <a:xfrm>
            <a:off x="227013"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9" name="8 Imagen"/>
          <p:cNvPicPr/>
          <p:nvPr/>
        </p:nvPicPr>
        <p:blipFill>
          <a:blip r:embed="rId4" cstate="print"/>
          <a:srcRect/>
          <a:stretch>
            <a:fillRect/>
          </a:stretch>
        </p:blipFill>
        <p:spPr bwMode="auto">
          <a:xfrm>
            <a:off x="2483768" y="1484784"/>
            <a:ext cx="3960440"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2400" b="1" dirty="0"/>
              <a:t>PÓRTICOS NO ARRIOSTRADOS ORDINARIOS</a:t>
            </a:r>
            <a:r>
              <a:rPr lang="es-ES" dirty="0"/>
              <a:t/>
            </a:r>
            <a:br>
              <a:rPr lang="es-ES" dirty="0"/>
            </a:br>
            <a:endParaRPr lang="es-ES" dirty="0"/>
          </a:p>
        </p:txBody>
      </p:sp>
      <p:sp>
        <p:nvSpPr>
          <p:cNvPr id="3" name="2 Marcador de contenido"/>
          <p:cNvSpPr>
            <a:spLocks noGrp="1"/>
          </p:cNvSpPr>
          <p:nvPr>
            <p:ph sz="quarter" idx="1"/>
          </p:nvPr>
        </p:nvSpPr>
        <p:spPr/>
        <p:txBody>
          <a:bodyPr/>
          <a:lstStyle/>
          <a:p>
            <a:pPr algn="just"/>
            <a:r>
              <a:rPr lang="es-ES" dirty="0" smtClean="0"/>
              <a:t>Los pórticos no arriostrados ordinarios o convencionales se diseñan para desarrollar rotaciones plásticas limitadas, menores que las esperadas en pórticos especiales o intermedios. Por esta razón, muchas de las restricciones y condiciones descritas previamente no se aplican a los pórticos ordinarios. El factor de modificación de respuesta es reducido debido a la menor capacidad de disipar energía que presenta este tipo de pórticos.</a:t>
            </a:r>
          </a:p>
          <a:p>
            <a:pPr>
              <a:buNone/>
            </a:pP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2400" b="1" dirty="0"/>
              <a:t>PÓRTICOS NO ARRIOSTRADOS INTERMEDIOS</a:t>
            </a:r>
            <a:r>
              <a:rPr lang="es-ES" dirty="0"/>
              <a:t/>
            </a:r>
            <a:br>
              <a:rPr lang="es-ES" dirty="0"/>
            </a:br>
            <a:endParaRPr lang="es-ES" dirty="0"/>
          </a:p>
        </p:txBody>
      </p:sp>
      <p:sp>
        <p:nvSpPr>
          <p:cNvPr id="3" name="2 Marcador de contenido"/>
          <p:cNvSpPr>
            <a:spLocks noGrp="1"/>
          </p:cNvSpPr>
          <p:nvPr>
            <p:ph sz="quarter" idx="1"/>
          </p:nvPr>
        </p:nvSpPr>
        <p:spPr/>
        <p:txBody>
          <a:bodyPr>
            <a:normAutofit/>
          </a:bodyPr>
          <a:lstStyle/>
          <a:p>
            <a:pPr algn="just"/>
            <a:r>
              <a:rPr lang="es-ES" sz="2400" dirty="0" smtClean="0"/>
              <a:t>Los pórticos no arriostrados intermedios son los que presentan capacidad de disipación de energía moderada y, acorde a ello, se diseñan con un factor de modificación de respuesta menor que los pórticos especiales.</a:t>
            </a:r>
          </a:p>
          <a:p>
            <a:pPr algn="just"/>
            <a:r>
              <a:rPr lang="es-ES" sz="2400" dirty="0" smtClean="0"/>
              <a:t>Se espera que las deformaciones inelásticas se desarrollen principalmente en las vigas.</a:t>
            </a:r>
          </a:p>
          <a:p>
            <a:pPr algn="just"/>
            <a:r>
              <a:rPr lang="es-ES" sz="2400" dirty="0" smtClean="0"/>
              <a:t>Las especificaciones sísmicas AISC vigentes indican los requisitos propios que deben cumplir los pórticos intermedios, que en este caso son menos estrictos que para los pórticos especiales. Se requiere también del uso de conexiones precalificadas y los extremos de las vigas se consideran como zonas protegidas. </a:t>
            </a:r>
          </a:p>
          <a:p>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dirty="0" smtClean="0"/>
              <a:t>Requerimientos de diseño para pórticos no arriostrados</a:t>
            </a:r>
            <a:endParaRPr lang="es-ES" sz="3200" dirty="0"/>
          </a:p>
        </p:txBody>
      </p:sp>
      <p:pic>
        <p:nvPicPr>
          <p:cNvPr id="4" name="3 Imagen"/>
          <p:cNvPicPr/>
          <p:nvPr/>
        </p:nvPicPr>
        <p:blipFill>
          <a:blip r:embed="rId2" cstate="print"/>
          <a:srcRect l="51201" t="35522" r="20603" b="6625"/>
          <a:stretch>
            <a:fillRect/>
          </a:stretch>
        </p:blipFill>
        <p:spPr bwMode="auto">
          <a:xfrm>
            <a:off x="2411760" y="1412776"/>
            <a:ext cx="4248472"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400" b="1" dirty="0"/>
              <a:t>PÓRTICOS ARRIOSTRADOS CONCÉNTRICAMENTE</a:t>
            </a:r>
            <a:r>
              <a:rPr lang="es-ES" dirty="0"/>
              <a:t/>
            </a:r>
            <a:br>
              <a:rPr lang="es-ES" dirty="0"/>
            </a:br>
            <a:endParaRPr lang="es-ES" dirty="0"/>
          </a:p>
        </p:txBody>
      </p:sp>
      <p:sp>
        <p:nvSpPr>
          <p:cNvPr id="3" name="2 Marcador de contenido"/>
          <p:cNvSpPr>
            <a:spLocks noGrp="1"/>
          </p:cNvSpPr>
          <p:nvPr>
            <p:ph sz="quarter" idx="1"/>
          </p:nvPr>
        </p:nvSpPr>
        <p:spPr/>
        <p:txBody>
          <a:bodyPr>
            <a:normAutofit/>
          </a:bodyPr>
          <a:lstStyle/>
          <a:p>
            <a:pPr algn="just"/>
            <a:r>
              <a:rPr lang="es-ES" dirty="0" smtClean="0"/>
              <a:t>Los arriostramientos concéntricos representan una solución estructural conveniente para suministrar resistencia y rigidez lateral en edificios de baja y mediana altura. Este tipo de estructura se caracteriza porque los ejes centrales de los miembros componentes se cortan en un punto, formando así una estructura reticulada. </a:t>
            </a:r>
          </a:p>
          <a:p>
            <a:pPr>
              <a:buNone/>
            </a:pPr>
            <a:endParaRPr lang="es-ES" dirty="0"/>
          </a:p>
        </p:txBody>
      </p:sp>
      <p:pic>
        <p:nvPicPr>
          <p:cNvPr id="4" name="3 Imagen"/>
          <p:cNvPicPr/>
          <p:nvPr/>
        </p:nvPicPr>
        <p:blipFill>
          <a:blip r:embed="rId2" cstate="print"/>
          <a:srcRect l="47266" t="28076" r="10369" b="17350"/>
          <a:stretch>
            <a:fillRect/>
          </a:stretch>
        </p:blipFill>
        <p:spPr bwMode="auto">
          <a:xfrm>
            <a:off x="2555776" y="4149080"/>
            <a:ext cx="3456384"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548680"/>
            <a:ext cx="7920880" cy="3709392"/>
          </a:xfrm>
        </p:spPr>
        <p:txBody>
          <a:bodyPr>
            <a:normAutofit/>
          </a:bodyPr>
          <a:lstStyle/>
          <a:p>
            <a:pPr algn="just"/>
            <a:r>
              <a:rPr lang="es-ES" dirty="0" smtClean="0"/>
              <a:t>Es por ello que las acciones laterales de viento y sismo inducen, principalmente, esfuerzos axiales en las barras del pórtico arriostrado. El sistema se destaca por su elevada rigidez lateral, la cual permite controlar adecuadamente los desplazamientos laterales para cumplir los requerimientos de diseño.</a:t>
            </a:r>
          </a:p>
          <a:p>
            <a:pPr>
              <a:buNone/>
            </a:pPr>
            <a:endParaRPr lang="es-ES" dirty="0"/>
          </a:p>
        </p:txBody>
      </p:sp>
      <p:pic>
        <p:nvPicPr>
          <p:cNvPr id="4" name="4 Marcador de contenido"/>
          <p:cNvPicPr>
            <a:picLocks/>
          </p:cNvPicPr>
          <p:nvPr/>
        </p:nvPicPr>
        <p:blipFill>
          <a:blip r:embed="rId2" cstate="print"/>
          <a:srcRect l="3829" r="3667"/>
          <a:stretch>
            <a:fillRect/>
          </a:stretch>
        </p:blipFill>
        <p:spPr bwMode="auto">
          <a:xfrm>
            <a:off x="2699792" y="3068960"/>
            <a:ext cx="381642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Desempeño Estructural</a:t>
            </a:r>
            <a:endParaRPr lang="es-ES" dirty="0"/>
          </a:p>
        </p:txBody>
      </p:sp>
      <p:sp>
        <p:nvSpPr>
          <p:cNvPr id="3" name="2 Marcador de contenido"/>
          <p:cNvSpPr>
            <a:spLocks noGrp="1"/>
          </p:cNvSpPr>
          <p:nvPr>
            <p:ph sz="quarter" idx="1"/>
          </p:nvPr>
        </p:nvSpPr>
        <p:spPr>
          <a:xfrm>
            <a:off x="467544" y="1556792"/>
            <a:ext cx="4536504" cy="4572000"/>
          </a:xfrm>
        </p:spPr>
        <p:txBody>
          <a:bodyPr>
            <a:normAutofit/>
          </a:bodyPr>
          <a:lstStyle/>
          <a:p>
            <a:pPr marL="0" indent="0" algn="just">
              <a:buNone/>
            </a:pPr>
            <a:r>
              <a:rPr lang="es-ES" sz="2200" dirty="0" smtClean="0"/>
              <a:t>Es un sistema capaz de desarrollar ductilidad, disipación de energía e incursiones inelásticas moderadas. El sistema posee una gran rigidez elástica.</a:t>
            </a:r>
          </a:p>
          <a:p>
            <a:pPr marL="0" indent="0" algn="just">
              <a:buNone/>
            </a:pPr>
            <a:r>
              <a:rPr lang="es-ES" sz="2200" dirty="0" smtClean="0"/>
              <a:t>Los mecanismos que pueden presentarse son:</a:t>
            </a:r>
          </a:p>
          <a:p>
            <a:pPr lvl="0" algn="just"/>
            <a:r>
              <a:rPr lang="es-ES" sz="2200" dirty="0" smtClean="0"/>
              <a:t>Fluencia en los arriostramientos en Tracción.</a:t>
            </a:r>
          </a:p>
          <a:p>
            <a:pPr lvl="0" algn="just"/>
            <a:r>
              <a:rPr lang="es-ES" sz="2200" dirty="0" smtClean="0"/>
              <a:t>Pandeo en los arriostramientos en Compresión.</a:t>
            </a:r>
          </a:p>
          <a:p>
            <a:endParaRPr lang="es-ES" dirty="0"/>
          </a:p>
        </p:txBody>
      </p:sp>
      <p:pic>
        <p:nvPicPr>
          <p:cNvPr id="4" name="3 Imagen"/>
          <p:cNvPicPr/>
          <p:nvPr/>
        </p:nvPicPr>
        <p:blipFill>
          <a:blip r:embed="rId2" cstate="print"/>
          <a:srcRect/>
          <a:stretch>
            <a:fillRect/>
          </a:stretch>
        </p:blipFill>
        <p:spPr bwMode="auto">
          <a:xfrm>
            <a:off x="5220072" y="1556792"/>
            <a:ext cx="3456384"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Distribución de Fuerzas Laterales</a:t>
            </a:r>
            <a:endParaRPr lang="es-ES" dirty="0"/>
          </a:p>
        </p:txBody>
      </p:sp>
      <p:sp>
        <p:nvSpPr>
          <p:cNvPr id="3" name="2 Marcador de contenido"/>
          <p:cNvSpPr>
            <a:spLocks noGrp="1"/>
          </p:cNvSpPr>
          <p:nvPr>
            <p:ph sz="quarter" idx="1"/>
          </p:nvPr>
        </p:nvSpPr>
        <p:spPr/>
        <p:txBody>
          <a:bodyPr>
            <a:normAutofit/>
          </a:bodyPr>
          <a:lstStyle/>
          <a:p>
            <a:r>
              <a:rPr lang="es-ES" dirty="0" smtClean="0"/>
              <a:t>Los arriostramientos se dispondrán a lo largo de cualquier línea resistente en direcciones alternadas, en forma tal que para cualquier dirección de la fuerza, paralela al arriostramiento, por lo menos un treinta por ciento (30%), pero no más del setenta por ciento (70 %), de la fuerza horizontal total.</a:t>
            </a:r>
          </a:p>
          <a:p>
            <a:r>
              <a:rPr lang="es-ES" dirty="0" smtClean="0"/>
              <a:t>La disposición debe ser alternante a fin de obtener una respuesta estructural estable y similar, en ambos sentidos de la acción sísmica.</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34146" name="Picture 2"/>
          <p:cNvPicPr>
            <a:picLocks noGrp="1" noChangeAspect="1" noChangeArrowheads="1"/>
          </p:cNvPicPr>
          <p:nvPr>
            <p:ph sz="quarter" idx="1"/>
          </p:nvPr>
        </p:nvPicPr>
        <p:blipFill>
          <a:blip r:embed="rId2" cstate="print"/>
          <a:srcRect/>
          <a:stretch>
            <a:fillRect/>
          </a:stretch>
        </p:blipFill>
        <p:spPr bwMode="auto">
          <a:xfrm>
            <a:off x="611560" y="404664"/>
            <a:ext cx="7752421" cy="5710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Criterios Estructurales</a:t>
            </a:r>
            <a:endParaRPr lang="es-ES" dirty="0"/>
          </a:p>
        </p:txBody>
      </p:sp>
      <p:sp>
        <p:nvSpPr>
          <p:cNvPr id="3" name="2 Marcador de contenido"/>
          <p:cNvSpPr>
            <a:spLocks noGrp="1"/>
          </p:cNvSpPr>
          <p:nvPr>
            <p:ph sz="quarter" idx="1"/>
          </p:nvPr>
        </p:nvSpPr>
        <p:spPr>
          <a:xfrm>
            <a:off x="914400" y="1447800"/>
            <a:ext cx="7772400" cy="5005536"/>
          </a:xfrm>
        </p:spPr>
        <p:txBody>
          <a:bodyPr>
            <a:normAutofit fontScale="85000" lnSpcReduction="20000"/>
          </a:bodyPr>
          <a:lstStyle/>
          <a:p>
            <a:pPr algn="just"/>
            <a:r>
              <a:rPr lang="es-ES" dirty="0" smtClean="0"/>
              <a:t>Los pórticos arriostrados pueden diseñarse con diversas configuraciones de riostras, las cuales deben respetar no solo criterios estructurales, sino también requerimientos funcionales, económicos, estéticos, etc.</a:t>
            </a:r>
          </a:p>
          <a:p>
            <a:pPr algn="just"/>
            <a:endParaRPr lang="es-ES" dirty="0" smtClean="0"/>
          </a:p>
          <a:p>
            <a:pPr algn="just">
              <a:buNone/>
            </a:pPr>
            <a:endParaRPr lang="es-ES" dirty="0" smtClean="0"/>
          </a:p>
          <a:p>
            <a:pPr marL="514350" lvl="0" indent="-514350" algn="just">
              <a:buFont typeface="+mj-lt"/>
              <a:buAutoNum type="arabicPeriod"/>
            </a:pPr>
            <a:r>
              <a:rPr lang="es-ES" dirty="0" smtClean="0"/>
              <a:t> Para el diseño del sistema de arriostramientos se relaciona con el ángulo de inclinación de las riostras, cuyo valor se recomienda que esté comprendido entre 30 y 60º. Caso contrario, se desarrollan esfuerzos internos en las riostras o en el pórtico que son desproporcionados y el sistema pierde eficiencia. Además, se puede dificultar la construcción de las conexiones entre las riostras y el pórtico.</a:t>
            </a:r>
          </a:p>
          <a:p>
            <a:pPr marL="514350" lvl="0" indent="-514350" algn="just">
              <a:buFont typeface="+mj-lt"/>
              <a:buAutoNum type="arabicPeriod"/>
            </a:pPr>
            <a:endParaRPr lang="es-ES" dirty="0" smtClean="0"/>
          </a:p>
          <a:p>
            <a:pPr marL="514350" lvl="0" indent="-514350" algn="just">
              <a:buFont typeface="+mj-lt"/>
              <a:buAutoNum type="arabicPeriod"/>
            </a:pPr>
            <a:endParaRPr lang="es-ES" dirty="0" smtClean="0"/>
          </a:p>
          <a:p>
            <a:pPr marL="514350" lvl="0" indent="-514350" algn="just">
              <a:buFont typeface="+mj-lt"/>
              <a:buAutoNum type="arabicPeriod"/>
            </a:pPr>
            <a:r>
              <a:rPr lang="es-ES" dirty="0" smtClean="0"/>
              <a:t>El adecuado balance entre barras comprimidas y traccionadas evita la acumulación de distorsiones de piso inelásticas en una dirección.</a:t>
            </a:r>
          </a:p>
          <a:p>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2400" b="1" dirty="0"/>
              <a:t>Requerimientos especiales en arriostramientos.</a:t>
            </a:r>
            <a:r>
              <a:rPr lang="es-ES" dirty="0"/>
              <a:t/>
            </a:r>
            <a:br>
              <a:rPr lang="es-ES" dirty="0"/>
            </a:br>
            <a:endParaRPr lang="es-ES" dirty="0"/>
          </a:p>
        </p:txBody>
      </p:sp>
      <p:sp>
        <p:nvSpPr>
          <p:cNvPr id="3" name="2 Marcador de contenido"/>
          <p:cNvSpPr>
            <a:spLocks noGrp="1"/>
          </p:cNvSpPr>
          <p:nvPr>
            <p:ph sz="quarter" idx="1"/>
          </p:nvPr>
        </p:nvSpPr>
        <p:spPr>
          <a:xfrm>
            <a:off x="395536" y="1268760"/>
            <a:ext cx="8136904" cy="5589240"/>
          </a:xfrm>
        </p:spPr>
        <p:txBody>
          <a:bodyPr>
            <a:normAutofit/>
          </a:bodyPr>
          <a:lstStyle/>
          <a:p>
            <a:pPr marL="274320" lvl="4" indent="-274320">
              <a:spcBef>
                <a:spcPts val="580"/>
              </a:spcBef>
              <a:buClr>
                <a:schemeClr val="accent1"/>
              </a:buClr>
              <a:buSzPct val="85000"/>
              <a:buFont typeface="Wingdings 2"/>
              <a:buChar char=""/>
            </a:pPr>
            <a:r>
              <a:rPr lang="es-ES" b="1" dirty="0" smtClean="0"/>
              <a:t>Arriostramientos Tipo V y Tipo V “Invertida”</a:t>
            </a:r>
            <a:endParaRPr lang="es-ES" dirty="0" smtClean="0"/>
          </a:p>
          <a:p>
            <a:pPr marL="0" indent="0" algn="just">
              <a:buNone/>
            </a:pPr>
            <a:r>
              <a:rPr lang="es-ES" sz="2000" dirty="0" smtClean="0"/>
              <a:t>La resistencia requerida de las vigas intersectadas por los arriostramientos, sus conexiones y miembros de soporte, deberá ser determinada de acuerdo a las combinaciones de carga aplicables para el diseño de edificaciones, considerando que los arriostramientos no generan soporte a las vigas para las cargas gravitacionales (permanentes y variables). </a:t>
            </a:r>
          </a:p>
          <a:p>
            <a:pPr marL="0" indent="0" algn="just">
              <a:buNone/>
            </a:pPr>
            <a:endParaRPr lang="es-ES" sz="2000" dirty="0" smtClean="0"/>
          </a:p>
          <a:p>
            <a:pPr marL="0" indent="0" algn="just">
              <a:buNone/>
            </a:pPr>
            <a:endParaRPr lang="es-ES" sz="2000" dirty="0" smtClean="0"/>
          </a:p>
          <a:p>
            <a:pPr marL="0" indent="0" algn="just">
              <a:buNone/>
            </a:pPr>
            <a:endParaRPr lang="es-ES" sz="2000" dirty="0" smtClean="0"/>
          </a:p>
          <a:p>
            <a:pPr marL="0" indent="0" algn="just">
              <a:buNone/>
            </a:pPr>
            <a:endParaRPr lang="es-ES" sz="2000" dirty="0" smtClean="0"/>
          </a:p>
          <a:p>
            <a:pPr marL="0" indent="0" algn="just">
              <a:buNone/>
            </a:pPr>
            <a:endParaRPr lang="es-ES" sz="2000" dirty="0" smtClean="0"/>
          </a:p>
          <a:p>
            <a:pPr marL="0" indent="0" algn="just">
              <a:buNone/>
            </a:pPr>
            <a:endParaRPr lang="es-ES" sz="2000" dirty="0" smtClean="0"/>
          </a:p>
          <a:p>
            <a:pPr marL="514350" lvl="0" indent="-514350">
              <a:buFont typeface="+mj-lt"/>
              <a:buAutoNum type="arabicPeriod"/>
            </a:pPr>
            <a:r>
              <a:rPr lang="es-ES" sz="2000" dirty="0" smtClean="0"/>
              <a:t>Las Vigas deben ser continuas entre las columnas.</a:t>
            </a:r>
          </a:p>
          <a:p>
            <a:pPr marL="514350" lvl="0" indent="-514350">
              <a:buFont typeface="+mj-lt"/>
              <a:buAutoNum type="arabicPeriod"/>
            </a:pPr>
            <a:r>
              <a:rPr lang="es-ES" sz="2000" dirty="0" smtClean="0"/>
              <a:t>Ambas alas de la viga deben estar soportadas lateralmente en el punto de intersección de los arriostramientos concéntricos.</a:t>
            </a:r>
          </a:p>
          <a:p>
            <a:endParaRPr lang="es-ES" dirty="0"/>
          </a:p>
        </p:txBody>
      </p:sp>
      <p:pic>
        <p:nvPicPr>
          <p:cNvPr id="4" name="3 Imagen"/>
          <p:cNvPicPr/>
          <p:nvPr/>
        </p:nvPicPr>
        <p:blipFill>
          <a:blip r:embed="rId2" cstate="print"/>
          <a:srcRect/>
          <a:stretch>
            <a:fillRect/>
          </a:stretch>
        </p:blipFill>
        <p:spPr bwMode="auto">
          <a:xfrm>
            <a:off x="2555776" y="3356992"/>
            <a:ext cx="3061830" cy="1892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rtl="0">
              <a:spcBef>
                <a:spcPct val="0"/>
              </a:spcBef>
            </a:pPr>
            <a:r>
              <a:rPr lang="es-ES" sz="2400" b="1" dirty="0"/>
              <a:t>Arriostramientos Tipo K</a:t>
            </a:r>
            <a:r>
              <a:rPr lang="es-ES" dirty="0"/>
              <a:t/>
            </a:r>
            <a:br>
              <a:rPr lang="es-ES" dirty="0"/>
            </a:br>
            <a:endParaRPr lang="es-ES" dirty="0"/>
          </a:p>
        </p:txBody>
      </p:sp>
      <p:sp>
        <p:nvSpPr>
          <p:cNvPr id="3" name="2 Marcador de contenido"/>
          <p:cNvSpPr>
            <a:spLocks noGrp="1"/>
          </p:cNvSpPr>
          <p:nvPr>
            <p:ph sz="quarter" idx="1"/>
          </p:nvPr>
        </p:nvSpPr>
        <p:spPr/>
        <p:txBody>
          <a:bodyPr/>
          <a:lstStyle/>
          <a:p>
            <a:r>
              <a:rPr lang="es-ES" dirty="0" smtClean="0"/>
              <a:t>Están prohibidos debido a que se genera un mecanismo por la falla en la columna.</a:t>
            </a:r>
          </a:p>
          <a:p>
            <a:endParaRPr lang="es-ES" dirty="0"/>
          </a:p>
        </p:txBody>
      </p:sp>
      <p:pic>
        <p:nvPicPr>
          <p:cNvPr id="4" name="3 Imagen"/>
          <p:cNvPicPr/>
          <p:nvPr/>
        </p:nvPicPr>
        <p:blipFill>
          <a:blip r:embed="rId2" cstate="print"/>
          <a:srcRect/>
          <a:stretch>
            <a:fillRect/>
          </a:stretch>
        </p:blipFill>
        <p:spPr bwMode="auto">
          <a:xfrm>
            <a:off x="2699792" y="2780928"/>
            <a:ext cx="3744416"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0"/>
            <a:ext cx="7772400" cy="1143000"/>
          </a:xfrm>
        </p:spPr>
        <p:txBody>
          <a:bodyPr/>
          <a:lstStyle/>
          <a:p>
            <a:pPr lvl="4" algn="ctr" rtl="0">
              <a:spcBef>
                <a:spcPct val="0"/>
              </a:spcBef>
            </a:pPr>
            <a:r>
              <a:rPr lang="es-ES" sz="2400" b="1" dirty="0"/>
              <a:t>Arriostramientos Tipo X</a:t>
            </a:r>
            <a:r>
              <a:rPr lang="es-ES" dirty="0"/>
              <a:t/>
            </a:r>
            <a:br>
              <a:rPr lang="es-ES" dirty="0"/>
            </a:br>
            <a:endParaRPr lang="es-ES" dirty="0"/>
          </a:p>
        </p:txBody>
      </p:sp>
      <p:sp>
        <p:nvSpPr>
          <p:cNvPr id="3" name="2 Marcador de contenido"/>
          <p:cNvSpPr>
            <a:spLocks noGrp="1"/>
          </p:cNvSpPr>
          <p:nvPr>
            <p:ph sz="quarter" idx="1"/>
          </p:nvPr>
        </p:nvSpPr>
        <p:spPr>
          <a:xfrm>
            <a:off x="1043608" y="980728"/>
            <a:ext cx="7772400" cy="4572000"/>
          </a:xfrm>
        </p:spPr>
        <p:txBody>
          <a:bodyPr/>
          <a:lstStyle/>
          <a:p>
            <a:pPr>
              <a:buNone/>
            </a:pPr>
            <a:r>
              <a:rPr lang="es-ES" sz="2000" dirty="0" smtClean="0"/>
              <a:t>	Las especificaciones definen dos condiciones principales para las riostras: (i) esbeltez máxima y (</a:t>
            </a:r>
            <a:r>
              <a:rPr lang="es-ES" sz="2000" dirty="0" err="1" smtClean="0"/>
              <a:t>ii</a:t>
            </a:r>
            <a:r>
              <a:rPr lang="es-ES" sz="2000" dirty="0" smtClean="0"/>
              <a:t>) resistencia requerida</a:t>
            </a:r>
          </a:p>
          <a:p>
            <a:pPr>
              <a:buNone/>
            </a:pPr>
            <a:r>
              <a:rPr lang="es-ES" sz="2000" dirty="0" smtClean="0"/>
              <a:t>	La esbeltez de las riostras debe cumplir la condición:</a:t>
            </a:r>
          </a:p>
          <a:p>
            <a:endParaRPr lang="es-ES" sz="2000" dirty="0" smtClean="0"/>
          </a:p>
          <a:p>
            <a:r>
              <a:rPr lang="es-ES" sz="2000" dirty="0" smtClean="0"/>
              <a:t>Se permite, con carácter de excepción, riostras con Kl/r ≤ 200 en pórticos donde la resistencia disponible de las columnas es mayor o igual que la máxima fuerza transferida a las mismas</a:t>
            </a:r>
          </a:p>
          <a:p>
            <a:r>
              <a:rPr lang="es-ES" sz="2000" dirty="0" smtClean="0"/>
              <a:t>Las fuerzas consideradas en las columnas no tienen que exceder aquellas que se obtienen mediante análisis no lineal.</a:t>
            </a:r>
          </a:p>
          <a:p>
            <a:pPr>
              <a:buNone/>
            </a:pPr>
            <a:endParaRPr lang="es-ES" dirty="0"/>
          </a:p>
        </p:txBody>
      </p:sp>
      <p:pic>
        <p:nvPicPr>
          <p:cNvPr id="4" name="3 Imagen"/>
          <p:cNvPicPr/>
          <p:nvPr/>
        </p:nvPicPr>
        <p:blipFill>
          <a:blip r:embed="rId2" cstate="print"/>
          <a:srcRect l="53562" t="32492" r="13499" b="13488"/>
          <a:stretch>
            <a:fillRect/>
          </a:stretch>
        </p:blipFill>
        <p:spPr bwMode="auto">
          <a:xfrm>
            <a:off x="4932040" y="4149080"/>
            <a:ext cx="2808312" cy="2454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70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208" y="1700808"/>
            <a:ext cx="762000" cy="438150"/>
          </a:xfrm>
          <a:prstGeom prst="rect">
            <a:avLst/>
          </a:prstGeom>
          <a:noFill/>
        </p:spPr>
      </p:pic>
      <p:sp>
        <p:nvSpPr>
          <p:cNvPr id="87043" name="Rectangle 3"/>
          <p:cNvSpPr>
            <a:spLocks noChangeArrowheads="1"/>
          </p:cNvSpPr>
          <p:nvPr/>
        </p:nvSpPr>
        <p:spPr bwMode="auto">
          <a:xfrm>
            <a:off x="0" y="43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pitchFamily="34" charset="0"/>
                <a:ea typeface="Times New Roman" pitchFamily="18" charset="0"/>
              </a:rPr>
              <a:t> </a:t>
            </a:r>
            <a:r>
              <a:rPr kumimoji="0" lang="es-ES" sz="9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pic>
        <p:nvPicPr>
          <p:cNvPr id="8" name="7 Imagen"/>
          <p:cNvPicPr/>
          <p:nvPr/>
        </p:nvPicPr>
        <p:blipFill>
          <a:blip r:embed="rId4" cstate="print"/>
          <a:srcRect l="15413" t="28707" r="50353" b="16719"/>
          <a:stretch>
            <a:fillRect/>
          </a:stretch>
        </p:blipFill>
        <p:spPr bwMode="auto">
          <a:xfrm>
            <a:off x="1331640" y="4077072"/>
            <a:ext cx="280831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27584" y="260648"/>
            <a:ext cx="7772400" cy="5760640"/>
          </a:xfrm>
        </p:spPr>
        <p:txBody>
          <a:bodyPr>
            <a:normAutofit fontScale="92500"/>
          </a:bodyPr>
          <a:lstStyle/>
          <a:p>
            <a:pPr algn="just"/>
            <a:r>
              <a:rPr lang="es-ES" dirty="0" smtClean="0"/>
              <a:t>Es importante aclarar que la máxima carga axial en la riostra puede determinarse mediante distintos procedimientos.</a:t>
            </a:r>
          </a:p>
          <a:p>
            <a:pPr algn="just"/>
            <a:r>
              <a:rPr lang="es-ES" dirty="0" smtClean="0"/>
              <a:t>Una primera opción es realizar un análisis estático no-lineal y determinar las solicitaciones cuando la estructura desarrolla su capacidad resistente. También, puede realizarse una serie de análisis dinámicos no lineales (con registros de terremotos) y luego obtener las solicitaciones envolventes de la respuesta temporal. Finalmente, se pueden determinar las solicitaciones máximas que se desarrollan en la estructura cuando se alcanza la condición de levantamiento de las bases (este procedimiento, en general, no es aplicable a fundaciones profundas, donde las cargas de levantamiento no pueden definirse con precisión).</a:t>
            </a:r>
          </a:p>
          <a:p>
            <a:pPr algn="just"/>
            <a:r>
              <a:rPr lang="es-ES" dirty="0" smtClean="0"/>
              <a:t>Las riostras deben disponerse en direcciones alternadas con el objeto de conseguir un buen balance entre la resistencia de las riostras traccionadas y comprimidas.</a:t>
            </a:r>
          </a:p>
          <a:p>
            <a:endParaRPr lang="es-ES" dirty="0" smtClean="0"/>
          </a:p>
          <a:p>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5" algn="ctr" rtl="0">
              <a:spcBef>
                <a:spcPct val="0"/>
              </a:spcBef>
            </a:pPr>
            <a:r>
              <a:rPr lang="es-ES" sz="2400" b="1" dirty="0"/>
              <a:t>Tensores en X</a:t>
            </a:r>
            <a:r>
              <a:rPr lang="es-ES" dirty="0"/>
              <a:t/>
            </a:r>
            <a:br>
              <a:rPr lang="es-ES" dirty="0"/>
            </a:br>
            <a:endParaRPr lang="es-ES" dirty="0"/>
          </a:p>
        </p:txBody>
      </p:sp>
      <p:sp>
        <p:nvSpPr>
          <p:cNvPr id="3" name="2 Marcador de contenido"/>
          <p:cNvSpPr>
            <a:spLocks noGrp="1"/>
          </p:cNvSpPr>
          <p:nvPr>
            <p:ph sz="quarter" idx="1"/>
          </p:nvPr>
        </p:nvSpPr>
        <p:spPr/>
        <p:txBody>
          <a:bodyPr>
            <a:normAutofit fontScale="85000" lnSpcReduction="20000"/>
          </a:bodyPr>
          <a:lstStyle/>
          <a:p>
            <a:r>
              <a:rPr lang="es-ES" dirty="0" smtClean="0"/>
              <a:t>Los pórticos con tensores en X se usan en la actualidad para estructuras cuyo diseño está controlado por acciones de viento. Sin embargo, su aplicación como sistema sismorresistente no es recomendable, debido al comportamiento particular de los tensores, que son riostras con una esbeltez muy elevada  (</a:t>
            </a:r>
            <a:r>
              <a:rPr lang="es-ES" dirty="0" err="1" smtClean="0"/>
              <a:t>kL</a:t>
            </a:r>
            <a:r>
              <a:rPr lang="es-ES" dirty="0" smtClean="0"/>
              <a:t>/r &gt; 300) y por ende su resistencia a compresión es prácticamente nula.</a:t>
            </a:r>
          </a:p>
          <a:p>
            <a:r>
              <a:rPr lang="es-ES" dirty="0" smtClean="0"/>
              <a:t>Su rigidez es muy reducida o nula (medida por la pendiente de la curva carga-desplazamiento) y la resistencia lateral es baja.</a:t>
            </a:r>
          </a:p>
          <a:p>
            <a:r>
              <a:rPr lang="es-ES" dirty="0" smtClean="0"/>
              <a:t>Este tipo de riostras presenta el problema de un repentino aumento de rigidez cuando la barra, luego de pandear, toma carga en tracción, pudiendo originar un efecto similar al de una carga de impacto. Por estas razones, el uso de tensores en X no es recomendado (incluso algunos reglamentos lo prohíben mediante limitaciones de esbeltez o resistencia de las riostras), salvo que la estructura se diseñe para trabajar en rango elástico.</a:t>
            </a:r>
          </a:p>
          <a:p>
            <a:pPr>
              <a:buNone/>
            </a:pPr>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dirty="0"/>
              <a:t>PÓRTICOS ARRIOSTRADOS EXCÉNTRICAMENTE</a:t>
            </a:r>
            <a:r>
              <a:rPr lang="es-ES" dirty="0"/>
              <a:t/>
            </a:r>
            <a:br>
              <a:rPr lang="es-ES" dirty="0"/>
            </a:br>
            <a:endParaRPr lang="es-ES" dirty="0"/>
          </a:p>
        </p:txBody>
      </p:sp>
      <p:sp>
        <p:nvSpPr>
          <p:cNvPr id="3" name="2 Marcador de contenido"/>
          <p:cNvSpPr>
            <a:spLocks noGrp="1"/>
          </p:cNvSpPr>
          <p:nvPr>
            <p:ph sz="quarter" idx="1"/>
          </p:nvPr>
        </p:nvSpPr>
        <p:spPr>
          <a:xfrm>
            <a:off x="899592" y="1484784"/>
            <a:ext cx="3672408" cy="4572000"/>
          </a:xfrm>
        </p:spPr>
        <p:txBody>
          <a:bodyPr>
            <a:normAutofit fontScale="92500"/>
          </a:bodyPr>
          <a:lstStyle/>
          <a:p>
            <a:pPr algn="just"/>
            <a:r>
              <a:rPr lang="es-ES" sz="2200" dirty="0" smtClean="0"/>
              <a:t>En este sistema estructural, las fuerzas axiales inducidas en las riostras son transferidas mediante esfuerzos de corte y flexión en segmentos de reducida longitud, llamados enlaces o links, donde se disipa energía por fluencia del acero. Los enlaces representan "fusibles estructurales", los cuales deben detallarse adecuadamente para evitar que el pandeo local y otros fenómenos de inestabilidad degraden la respuesta.</a:t>
            </a:r>
          </a:p>
          <a:p>
            <a:endParaRPr lang="es-ES" dirty="0"/>
          </a:p>
        </p:txBody>
      </p:sp>
      <p:pic>
        <p:nvPicPr>
          <p:cNvPr id="4" name="3 Imagen"/>
          <p:cNvPicPr/>
          <p:nvPr/>
        </p:nvPicPr>
        <p:blipFill>
          <a:blip r:embed="rId2" cstate="print"/>
          <a:srcRect/>
          <a:stretch>
            <a:fillRect/>
          </a:stretch>
        </p:blipFill>
        <p:spPr bwMode="auto">
          <a:xfrm>
            <a:off x="5220072" y="1700808"/>
            <a:ext cx="2664296"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404664"/>
            <a:ext cx="8064896" cy="5616624"/>
          </a:xfrm>
        </p:spPr>
        <p:txBody>
          <a:bodyPr>
            <a:normAutofit fontScale="85000" lnSpcReduction="20000"/>
          </a:bodyPr>
          <a:lstStyle/>
          <a:p>
            <a:pPr algn="just"/>
            <a:r>
              <a:rPr lang="es-ES" dirty="0" smtClean="0"/>
              <a:t>Los arriostramientos en V para generar enlaces en ambos extremos de las vigas. Esta configuración tiene la ventaja de aumentar el número de enlaces y, por ende, la capacidad de disipar energía.</a:t>
            </a:r>
          </a:p>
          <a:p>
            <a:pPr algn="just"/>
            <a:r>
              <a:rPr lang="es-ES" dirty="0" smtClean="0"/>
              <a:t>Los arriostramientos en V-invertida (podrían ser también arriostramientos en V). Con esta configuración se logra que el enlace sea un verdadero "fusible", dado que puede reemplazarse fácilmente en caso de daño.</a:t>
            </a:r>
          </a:p>
          <a:p>
            <a:pPr algn="just"/>
            <a:r>
              <a:rPr lang="es-ES" dirty="0" smtClean="0"/>
              <a:t>No es recomendable disponer las riostras de modo que los enlaces se generen sobre las columnas del pórtico. La razón principal es que el desarrollo de rótulas plásticas en columnas puede resultar en la formación de un mecanismo de piso flexible. Además, las columnas están sometidas a esfuerzos axiles variables, que pueden ser elevados, y que dificultan la evaluación precisa de la resistencia del enlace.</a:t>
            </a:r>
          </a:p>
          <a:p>
            <a:pPr algn="just"/>
            <a:r>
              <a:rPr lang="es-ES" dirty="0" smtClean="0"/>
              <a:t>Otra configuración poco conveniente son las riostras diagonales, se ubican de modo que se generan enlaces en ambos extremos de las vigas, sin embargo estos enlaces pueden no ser totalmente efectivos.</a:t>
            </a:r>
          </a:p>
          <a:p>
            <a:pPr algn="just"/>
            <a:r>
              <a:rPr lang="es-ES" dirty="0" smtClean="0"/>
              <a:t>La presencia de enlaces potencialmente inactivos no es recomendable, debido a que dificultan el análisis de la estructura y aumentan la complejidad de los detalles y en definitiva el costo de la construcción.</a:t>
            </a:r>
          </a:p>
          <a:p>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2800" b="1" dirty="0"/>
              <a:t>Zonas protegidas</a:t>
            </a:r>
            <a:r>
              <a:rPr lang="es-ES" dirty="0"/>
              <a:t/>
            </a:r>
            <a:br>
              <a:rPr lang="es-ES" dirty="0"/>
            </a:br>
            <a:endParaRPr lang="es-ES" dirty="0"/>
          </a:p>
        </p:txBody>
      </p:sp>
      <p:sp>
        <p:nvSpPr>
          <p:cNvPr id="3" name="2 Marcador de contenido"/>
          <p:cNvSpPr>
            <a:spLocks noGrp="1"/>
          </p:cNvSpPr>
          <p:nvPr>
            <p:ph sz="quarter" idx="1"/>
          </p:nvPr>
        </p:nvSpPr>
        <p:spPr>
          <a:xfrm>
            <a:off x="179512" y="1412776"/>
            <a:ext cx="5112568" cy="4717504"/>
          </a:xfrm>
        </p:spPr>
        <p:txBody>
          <a:bodyPr>
            <a:normAutofit fontScale="62500" lnSpcReduction="20000"/>
          </a:bodyPr>
          <a:lstStyle/>
          <a:p>
            <a:pPr algn="just"/>
            <a:r>
              <a:rPr lang="es-ES" dirty="0" smtClean="0"/>
              <a:t>Las zonas protegidas constituyen porciones limitadas de ciertos miembros o componentes del sistema, que se diseñan especialmente para soportar deformaciones cíclicas inelásticas. Estas zonas, pueden ser las rótulas plásticas en vigas de pórticos no arriostrados y los conectores en pórticos arriostrados excéntricamente. </a:t>
            </a:r>
          </a:p>
          <a:p>
            <a:pPr algn="just"/>
            <a:r>
              <a:rPr lang="es-ES" dirty="0" smtClean="0"/>
              <a:t>Los resultados muestran la sensibilidad que presentan las zonas donde se desarrollan grandes deformaciones inelásticas a la presencia de discontinuidades originadas por soldaduras, perforaciones y cambios bruscos de sección. </a:t>
            </a:r>
          </a:p>
          <a:p>
            <a:pPr algn="just">
              <a:buNone/>
            </a:pPr>
            <a:endParaRPr lang="es-ES" dirty="0" smtClean="0"/>
          </a:p>
          <a:p>
            <a:pPr algn="just">
              <a:buNone/>
            </a:pPr>
            <a:r>
              <a:rPr lang="es-ES" dirty="0" smtClean="0"/>
              <a:t>	Las especificaciones sísmicas AISC 341-05, en las zonas protegidas se deben cumplir con las siguientes exigencias:</a:t>
            </a:r>
          </a:p>
          <a:p>
            <a:pPr lvl="0" algn="just"/>
            <a:r>
              <a:rPr lang="es-ES" dirty="0" smtClean="0"/>
              <a:t>Deben repararse las discontinuidades originadas por puntos de soldadura, ayudas de montaje, cortes irregulares, etc.</a:t>
            </a:r>
          </a:p>
          <a:p>
            <a:pPr lvl="0" algn="just"/>
            <a:r>
              <a:rPr lang="es-ES" dirty="0" smtClean="0"/>
              <a:t>No se deben colocar conectores de corte soldados o puntos de soldadura en las alas de las vigas (por ejemplo para asegurar placas de acero en losas mixtas).</a:t>
            </a:r>
          </a:p>
          <a:p>
            <a:pPr lvl="0" algn="just"/>
            <a:r>
              <a:rPr lang="es-ES" dirty="0" smtClean="0"/>
              <a:t>No se deben disponer soldaduras, bulones y fijaciones para sostener paneles, carpintería, cañerías, otras instalaciones, etc.</a:t>
            </a:r>
          </a:p>
          <a:p>
            <a:endParaRPr lang="es-ES" dirty="0"/>
          </a:p>
        </p:txBody>
      </p:sp>
      <p:pic>
        <p:nvPicPr>
          <p:cNvPr id="4" name="3 Imagen"/>
          <p:cNvPicPr/>
          <p:nvPr/>
        </p:nvPicPr>
        <p:blipFill>
          <a:blip r:embed="rId2" cstate="print"/>
          <a:srcRect/>
          <a:stretch>
            <a:fillRect/>
          </a:stretch>
        </p:blipFill>
        <p:spPr bwMode="auto">
          <a:xfrm>
            <a:off x="5364088" y="1484784"/>
            <a:ext cx="3563169"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COMBINACIONES DE CARGA</a:t>
            </a:r>
            <a:endParaRPr lang="es-ES" dirty="0"/>
          </a:p>
        </p:txBody>
      </p:sp>
      <p:sp>
        <p:nvSpPr>
          <p:cNvPr id="3" name="2 Marcador de contenido"/>
          <p:cNvSpPr>
            <a:spLocks noGrp="1"/>
          </p:cNvSpPr>
          <p:nvPr>
            <p:ph sz="quarter" idx="1"/>
          </p:nvPr>
        </p:nvSpPr>
        <p:spPr>
          <a:xfrm>
            <a:off x="914400" y="1447800"/>
            <a:ext cx="7772400" cy="5221560"/>
          </a:xfrm>
        </p:spPr>
        <p:txBody>
          <a:bodyPr>
            <a:normAutofit fontScale="92500" lnSpcReduction="20000"/>
          </a:bodyPr>
          <a:lstStyle/>
          <a:p>
            <a:r>
              <a:rPr lang="es-ES" b="1" dirty="0" smtClean="0"/>
              <a:t>Combinación de Carga Nominal usando el Diseño de Esfuerzo Admisible</a:t>
            </a:r>
          </a:p>
          <a:p>
            <a:pPr>
              <a:buNone/>
            </a:pPr>
            <a:r>
              <a:rPr lang="es-ES" dirty="0" smtClean="0"/>
              <a:t>	La carga indicada en el presente trabajo, se considera que actúan en la siguiente combinación, lo que produce el efecto más desfavorable en las edificaciones:</a:t>
            </a:r>
          </a:p>
          <a:p>
            <a:pPr>
              <a:buNone/>
            </a:pPr>
            <a:endParaRPr lang="es-ES" dirty="0" smtClean="0"/>
          </a:p>
          <a:p>
            <a:pPr lvl="0">
              <a:buNone/>
            </a:pPr>
            <a:r>
              <a:rPr lang="es-ES" dirty="0" smtClean="0"/>
              <a:t>1. D + F </a:t>
            </a:r>
          </a:p>
          <a:p>
            <a:pPr lvl="0">
              <a:buNone/>
            </a:pPr>
            <a:r>
              <a:rPr lang="es-ES" dirty="0" smtClean="0"/>
              <a:t>2. D + L + F + H + T</a:t>
            </a:r>
          </a:p>
          <a:p>
            <a:pPr lvl="0">
              <a:buNone/>
            </a:pPr>
            <a:r>
              <a:rPr lang="es-ES" dirty="0" smtClean="0"/>
              <a:t>3. D + L + F + H + T + (Lr o S o R)</a:t>
            </a:r>
          </a:p>
          <a:p>
            <a:pPr lvl="0">
              <a:buNone/>
            </a:pPr>
            <a:r>
              <a:rPr lang="es-ES" dirty="0" smtClean="0"/>
              <a:t>4. D + H + F + 0,75(L + T)+ 0,75(Lr o S o R)</a:t>
            </a:r>
          </a:p>
          <a:p>
            <a:pPr lvl="0">
              <a:buNone/>
            </a:pPr>
            <a:r>
              <a:rPr lang="es-ES" dirty="0" smtClean="0"/>
              <a:t>5. D + H + F + (W o 0.7E)</a:t>
            </a:r>
          </a:p>
          <a:p>
            <a:pPr lvl="0">
              <a:buNone/>
            </a:pPr>
            <a:r>
              <a:rPr lang="es-ES" dirty="0" smtClean="0"/>
              <a:t>6. D + H + F + 0,75 (W o 0.7E) + 0,75L + 0,75(Lr o S o R)</a:t>
            </a:r>
          </a:p>
          <a:p>
            <a:pPr lvl="0">
              <a:buNone/>
            </a:pPr>
            <a:r>
              <a:rPr lang="es-ES" dirty="0" smtClean="0"/>
              <a:t>7. 0.6D + W + H</a:t>
            </a:r>
          </a:p>
          <a:p>
            <a:pPr lvl="0">
              <a:buNone/>
            </a:pPr>
            <a:r>
              <a:rPr lang="es-ES" dirty="0" smtClean="0"/>
              <a:t>8. 0.6D + 0.7E + H</a:t>
            </a:r>
          </a:p>
          <a:p>
            <a:pPr>
              <a:buNone/>
            </a:pPr>
            <a:endParaRPr lang="es-ES" dirty="0" smtClean="0"/>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772400" cy="1143000"/>
          </a:xfrm>
        </p:spPr>
        <p:txBody>
          <a:bodyPr>
            <a:normAutofit/>
          </a:bodyPr>
          <a:lstStyle/>
          <a:p>
            <a:r>
              <a:rPr lang="es-ES" dirty="0">
                <a:solidFill>
                  <a:schemeClr val="tx1"/>
                </a:solidFill>
              </a:rPr>
              <a:t>CÓDIGO ASCE 7-05 PARA VIENTO</a:t>
            </a:r>
          </a:p>
        </p:txBody>
      </p:sp>
      <p:sp>
        <p:nvSpPr>
          <p:cNvPr id="3" name="2 Marcador de contenido"/>
          <p:cNvSpPr>
            <a:spLocks noGrp="1"/>
          </p:cNvSpPr>
          <p:nvPr>
            <p:ph sz="quarter" idx="1"/>
          </p:nvPr>
        </p:nvSpPr>
        <p:spPr/>
        <p:txBody>
          <a:bodyPr>
            <a:normAutofit fontScale="85000" lnSpcReduction="20000"/>
          </a:bodyPr>
          <a:lstStyle/>
          <a:p>
            <a:pPr marL="361950" lvl="2" indent="0">
              <a:buNone/>
            </a:pPr>
            <a:r>
              <a:rPr lang="es-ES" sz="2900" b="1" dirty="0"/>
              <a:t>DESCRIPCIÓN GENERAL</a:t>
            </a:r>
            <a:r>
              <a:rPr lang="es-ES" sz="2900" b="1" dirty="0" smtClean="0"/>
              <a:t>.</a:t>
            </a:r>
          </a:p>
          <a:p>
            <a:pPr marL="361950" lvl="2" indent="0">
              <a:buNone/>
            </a:pPr>
            <a:endParaRPr lang="es-ES" sz="2900" dirty="0"/>
          </a:p>
          <a:p>
            <a:r>
              <a:rPr lang="es-ES" dirty="0"/>
              <a:t>El código ASCE 7-05 está direccionado a edificios y otras estructuras incluyendo los Sistemas Principales Resistentes a las Fuerzas de Viento </a:t>
            </a:r>
            <a:r>
              <a:rPr lang="es-ES" b="1" dirty="0"/>
              <a:t>(MWFRS)</a:t>
            </a:r>
            <a:r>
              <a:rPr lang="es-ES" dirty="0"/>
              <a:t> y revestimientos de las estructuras.</a:t>
            </a:r>
          </a:p>
          <a:p>
            <a:pPr>
              <a:buNone/>
            </a:pPr>
            <a:endParaRPr lang="es-ES" dirty="0"/>
          </a:p>
          <a:p>
            <a:r>
              <a:rPr lang="es-ES" dirty="0"/>
              <a:t>La carga de viento de diseño para edificios y otras estructuras, incluida la MWFRS, sus componentes y revestimiento de sus elementos, se determinará mediante uno de los siguientes procedimientos: </a:t>
            </a:r>
          </a:p>
          <a:p>
            <a:pPr>
              <a:buNone/>
            </a:pPr>
            <a:endParaRPr lang="es-ES" dirty="0"/>
          </a:p>
          <a:p>
            <a:r>
              <a:rPr lang="es-ES" dirty="0"/>
              <a:t>(1) Método 1-Procedimiento simplificado </a:t>
            </a:r>
          </a:p>
          <a:p>
            <a:r>
              <a:rPr lang="es-ES" dirty="0"/>
              <a:t>(2) Método 2-Procedimiento analítico </a:t>
            </a:r>
          </a:p>
          <a:p>
            <a:r>
              <a:rPr lang="es-ES" dirty="0"/>
              <a:t>(3) Método 3-Túnel de viento</a:t>
            </a:r>
          </a:p>
          <a:p>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404664"/>
            <a:ext cx="8460432" cy="5976664"/>
          </a:xfrm>
        </p:spPr>
        <p:txBody>
          <a:bodyPr>
            <a:normAutofit fontScale="92500" lnSpcReduction="10000"/>
          </a:bodyPr>
          <a:lstStyle/>
          <a:p>
            <a:r>
              <a:rPr lang="es-ES" dirty="0" smtClean="0"/>
              <a:t>Donde:</a:t>
            </a:r>
          </a:p>
          <a:p>
            <a:pPr>
              <a:buNone/>
            </a:pPr>
            <a:r>
              <a:rPr lang="es-ES" dirty="0" smtClean="0"/>
              <a:t>D = carga muerta</a:t>
            </a:r>
          </a:p>
          <a:p>
            <a:pPr>
              <a:buNone/>
            </a:pPr>
            <a:r>
              <a:rPr lang="es-ES" dirty="0" smtClean="0"/>
              <a:t>E = carga de terremoto </a:t>
            </a:r>
          </a:p>
          <a:p>
            <a:pPr>
              <a:buNone/>
            </a:pPr>
            <a:r>
              <a:rPr lang="es-ES" dirty="0" smtClean="0"/>
              <a:t>F = carga debido a los fluidos con presiones bien definidas y alturas máximas        </a:t>
            </a:r>
          </a:p>
          <a:p>
            <a:pPr>
              <a:buNone/>
            </a:pPr>
            <a:r>
              <a:rPr lang="es-ES" dirty="0" smtClean="0"/>
              <a:t>Fa = carga de inundaciones </a:t>
            </a:r>
          </a:p>
          <a:p>
            <a:pPr>
              <a:buNone/>
            </a:pPr>
            <a:r>
              <a:rPr lang="es-ES" dirty="0" smtClean="0"/>
              <a:t>H = carga debido a la presión lateral de la tierra, la presión de materiales a granel o la presión del agua subterránea</a:t>
            </a:r>
          </a:p>
          <a:p>
            <a:pPr>
              <a:buNone/>
            </a:pPr>
            <a:r>
              <a:rPr lang="es-ES" dirty="0" smtClean="0"/>
              <a:t>L = carga viva</a:t>
            </a:r>
          </a:p>
          <a:p>
            <a:pPr>
              <a:buNone/>
            </a:pPr>
            <a:r>
              <a:rPr lang="es-ES" dirty="0" smtClean="0"/>
              <a:t>Lr = carga viva en la cubierta</a:t>
            </a:r>
          </a:p>
          <a:p>
            <a:pPr>
              <a:buNone/>
            </a:pPr>
            <a:r>
              <a:rPr lang="es-ES" dirty="0" smtClean="0"/>
              <a:t>R = carga de la lluvia </a:t>
            </a:r>
          </a:p>
          <a:p>
            <a:pPr>
              <a:buNone/>
            </a:pPr>
            <a:r>
              <a:rPr lang="es-ES" dirty="0" smtClean="0"/>
              <a:t>S = carga de nieve</a:t>
            </a:r>
          </a:p>
          <a:p>
            <a:pPr>
              <a:buNone/>
            </a:pPr>
            <a:r>
              <a:rPr lang="es-ES" dirty="0" smtClean="0"/>
              <a:t>T = fuerza de auto-esfuerzo </a:t>
            </a:r>
          </a:p>
          <a:p>
            <a:pPr>
              <a:buNone/>
            </a:pPr>
            <a:r>
              <a:rPr lang="es-ES" dirty="0" smtClean="0"/>
              <a:t>W = carga de viento</a:t>
            </a:r>
          </a:p>
          <a:p>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7772400" cy="1143000"/>
          </a:xfrm>
        </p:spPr>
        <p:txBody>
          <a:bodyPr/>
          <a:lstStyle/>
          <a:p>
            <a:pPr algn="ctr"/>
            <a:r>
              <a:rPr lang="es-ES" dirty="0" smtClean="0"/>
              <a:t>Análisis de Cargas</a:t>
            </a:r>
            <a:endParaRPr lang="es-ES" dirty="0"/>
          </a:p>
        </p:txBody>
      </p:sp>
      <p:sp>
        <p:nvSpPr>
          <p:cNvPr id="3" name="2 Marcador de contenido"/>
          <p:cNvSpPr>
            <a:spLocks noGrp="1"/>
          </p:cNvSpPr>
          <p:nvPr>
            <p:ph sz="quarter" idx="1"/>
          </p:nvPr>
        </p:nvSpPr>
        <p:spPr>
          <a:xfrm>
            <a:off x="109184" y="1052736"/>
            <a:ext cx="6552728" cy="5149552"/>
          </a:xfrm>
        </p:spPr>
        <p:txBody>
          <a:bodyPr>
            <a:normAutofit fontScale="70000" lnSpcReduction="20000"/>
          </a:bodyPr>
          <a:lstStyle/>
          <a:p>
            <a:pPr marL="514350" lvl="0" indent="-514350">
              <a:buNone/>
            </a:pPr>
            <a:r>
              <a:rPr lang="es-ES" b="1" dirty="0" smtClean="0"/>
              <a:t>a) CARGA MUERTA:</a:t>
            </a:r>
            <a:endParaRPr lang="es-ES" dirty="0" smtClean="0"/>
          </a:p>
          <a:p>
            <a:pPr>
              <a:buNone/>
            </a:pPr>
            <a:r>
              <a:rPr lang="es-ES" dirty="0" smtClean="0"/>
              <a:t>La estructura resistirá las cargas producidas por los siguientes elementos:</a:t>
            </a:r>
          </a:p>
          <a:p>
            <a:pPr>
              <a:buNone/>
            </a:pPr>
            <a:r>
              <a:rPr lang="es-ES" dirty="0" smtClean="0"/>
              <a:t>- </a:t>
            </a:r>
            <a:r>
              <a:rPr lang="es-ES" b="1" dirty="0" smtClean="0"/>
              <a:t>Peso de los tanques:</a:t>
            </a:r>
            <a:endParaRPr lang="es-ES" dirty="0" smtClean="0"/>
          </a:p>
          <a:p>
            <a:pPr>
              <a:buNone/>
            </a:pPr>
            <a:r>
              <a:rPr lang="es-ES" dirty="0" smtClean="0"/>
              <a:t>El peso propio de los tanques= 25897.60 kg/m</a:t>
            </a:r>
            <a:r>
              <a:rPr lang="es-ES" baseline="30000" dirty="0" smtClean="0"/>
              <a:t>2</a:t>
            </a:r>
            <a:r>
              <a:rPr lang="es-ES" dirty="0" smtClean="0"/>
              <a:t> (carga de cada tanque)</a:t>
            </a:r>
          </a:p>
          <a:p>
            <a:pPr>
              <a:buNone/>
            </a:pPr>
            <a:r>
              <a:rPr lang="es-ES" b="1" dirty="0" smtClean="0"/>
              <a:t>- Peso propio de la estructura</a:t>
            </a:r>
            <a:endParaRPr lang="es-ES" dirty="0" smtClean="0"/>
          </a:p>
          <a:p>
            <a:pPr>
              <a:buNone/>
            </a:pPr>
            <a:r>
              <a:rPr lang="es-ES" dirty="0" smtClean="0"/>
              <a:t>Peso de Vigas + Columnas= 35 kg/m</a:t>
            </a:r>
            <a:r>
              <a:rPr lang="es-ES" baseline="30000" dirty="0" smtClean="0"/>
              <a:t>2 </a:t>
            </a:r>
            <a:endParaRPr lang="es-ES" dirty="0" smtClean="0"/>
          </a:p>
          <a:p>
            <a:pPr>
              <a:buNone/>
            </a:pPr>
            <a:r>
              <a:rPr lang="es-ES" dirty="0" smtClean="0"/>
              <a:t>Peso Grating= 150 kg/m</a:t>
            </a:r>
            <a:r>
              <a:rPr lang="es-ES" baseline="30000" dirty="0" smtClean="0"/>
              <a:t>2</a:t>
            </a:r>
            <a:endParaRPr lang="es-ES" dirty="0" smtClean="0"/>
          </a:p>
          <a:p>
            <a:pPr marL="514350" indent="-514350">
              <a:buNone/>
            </a:pPr>
            <a:r>
              <a:rPr lang="es-ES" b="1" dirty="0" smtClean="0"/>
              <a:t>b) Carga viva:</a:t>
            </a:r>
            <a:endParaRPr lang="es-ES" dirty="0" smtClean="0"/>
          </a:p>
          <a:p>
            <a:pPr>
              <a:buNone/>
            </a:pPr>
            <a:r>
              <a:rPr lang="es-ES" dirty="0" smtClean="0"/>
              <a:t>Se considera una carga de mantenimiento de 100 kg/m</a:t>
            </a:r>
            <a:r>
              <a:rPr lang="es-ES" baseline="30000" dirty="0" smtClean="0"/>
              <a:t>2</a:t>
            </a:r>
            <a:r>
              <a:rPr lang="es-ES" dirty="0" smtClean="0"/>
              <a:t>.</a:t>
            </a:r>
          </a:p>
          <a:p>
            <a:pPr lvl="0">
              <a:buNone/>
            </a:pPr>
            <a:r>
              <a:rPr lang="es-ES" b="1" dirty="0" smtClean="0"/>
              <a:t>c) Carga de Viento:</a:t>
            </a:r>
            <a:endParaRPr lang="es-ES" dirty="0" smtClean="0"/>
          </a:p>
          <a:p>
            <a:pPr>
              <a:buNone/>
            </a:pPr>
            <a:r>
              <a:rPr lang="es-ES" dirty="0" smtClean="0"/>
              <a:t>	Se ha determinado las solicitaciones, sobre la estructura, debidas al viento, considerando una velocidad de viento de 85m.p.h., con la cual se obtiene una presión de </a:t>
            </a:r>
            <a:r>
              <a:rPr lang="es-ES" dirty="0" smtClean="0"/>
              <a:t>84 </a:t>
            </a:r>
            <a:r>
              <a:rPr lang="es-ES" dirty="0" smtClean="0"/>
              <a:t>kg/m</a:t>
            </a:r>
            <a:r>
              <a:rPr lang="es-ES" baseline="30000" dirty="0" smtClean="0"/>
              <a:t>2</a:t>
            </a:r>
            <a:r>
              <a:rPr lang="es-ES" dirty="0" smtClean="0"/>
              <a:t>. </a:t>
            </a:r>
          </a:p>
          <a:p>
            <a:pPr lvl="0">
              <a:buNone/>
            </a:pPr>
            <a:r>
              <a:rPr lang="es-ES" b="1" dirty="0" smtClean="0"/>
              <a:t>d) Carga de Sismo:</a:t>
            </a:r>
            <a:endParaRPr lang="es-ES" dirty="0" smtClean="0"/>
          </a:p>
          <a:p>
            <a:pPr>
              <a:buNone/>
            </a:pPr>
            <a:r>
              <a:rPr lang="es-ES" dirty="0" smtClean="0"/>
              <a:t>	Estas cargas se pueden determinar cómo fuerzas estáticas horizontales aplicadas a las masas de la estructura, aunque en ocasiones debido a la altura de los edificios o esbeltez se hace necesario un análisis dinámico para determinar las fuerzas máximas a que estará sometida la estructura.</a:t>
            </a:r>
          </a:p>
          <a:p>
            <a:endParaRPr lang="es-ES" dirty="0"/>
          </a:p>
        </p:txBody>
      </p:sp>
      <p:pic>
        <p:nvPicPr>
          <p:cNvPr id="4" name="Picture 1"/>
          <p:cNvPicPr>
            <a:picLocks noChangeAspect="1" noChangeArrowheads="1"/>
          </p:cNvPicPr>
          <p:nvPr/>
        </p:nvPicPr>
        <p:blipFill>
          <a:blip r:embed="rId2" cstate="print"/>
          <a:srcRect l="46334" t="21375" r="36349" b="22871"/>
          <a:stretch>
            <a:fillRect/>
          </a:stretch>
        </p:blipFill>
        <p:spPr bwMode="auto">
          <a:xfrm>
            <a:off x="6588224" y="1124744"/>
            <a:ext cx="2555776" cy="514288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0"/>
            <a:ext cx="7772400" cy="1143000"/>
          </a:xfrm>
        </p:spPr>
        <p:txBody>
          <a:bodyPr/>
          <a:lstStyle/>
          <a:p>
            <a:r>
              <a:rPr lang="es-ES" b="1" dirty="0" smtClean="0"/>
              <a:t>ESPECTRO DE RESPUESTA</a:t>
            </a:r>
            <a:endParaRPr lang="es-ES" dirty="0"/>
          </a:p>
        </p:txBody>
      </p:sp>
      <p:sp>
        <p:nvSpPr>
          <p:cNvPr id="3" name="2 Marcador de contenido"/>
          <p:cNvSpPr>
            <a:spLocks noGrp="1"/>
          </p:cNvSpPr>
          <p:nvPr>
            <p:ph sz="quarter" idx="1"/>
          </p:nvPr>
        </p:nvSpPr>
        <p:spPr>
          <a:xfrm>
            <a:off x="899592" y="1268760"/>
            <a:ext cx="7772400" cy="4572000"/>
          </a:xfrm>
        </p:spPr>
        <p:txBody>
          <a:bodyPr/>
          <a:lstStyle/>
          <a:p>
            <a:r>
              <a:rPr lang="es-ES" dirty="0" smtClean="0"/>
              <a:t>En el modelo estructural se aplicó la acción de un sismo, en función de un espectro respuesta para un tipo de suelo S3.</a:t>
            </a:r>
          </a:p>
          <a:p>
            <a:r>
              <a:rPr lang="es-ES" dirty="0" smtClean="0"/>
              <a:t>Para el cálculo de los períodos de vibración de la estructura se realizó un análisis dinámico modal espectral utilizando 12 modos de vibración de la estructura.  Obteniéndose una participación modal de 97.67%.</a:t>
            </a:r>
          </a:p>
          <a:p>
            <a:endParaRPr lang="es-ES" dirty="0"/>
          </a:p>
        </p:txBody>
      </p:sp>
      <p:graphicFrame>
        <p:nvGraphicFramePr>
          <p:cNvPr id="4" name="3 Tabla"/>
          <p:cNvGraphicFramePr>
            <a:graphicFrameLocks noGrp="1"/>
          </p:cNvGraphicFramePr>
          <p:nvPr/>
        </p:nvGraphicFramePr>
        <p:xfrm>
          <a:off x="2915816" y="3789040"/>
          <a:ext cx="4176464" cy="2476500"/>
        </p:xfrm>
        <a:graphic>
          <a:graphicData uri="http://schemas.openxmlformats.org/drawingml/2006/table">
            <a:tbl>
              <a:tblPr/>
              <a:tblGrid>
                <a:gridCol w="1044116"/>
                <a:gridCol w="1225238"/>
                <a:gridCol w="862994"/>
                <a:gridCol w="1044116"/>
              </a:tblGrid>
              <a:tr h="190500">
                <a:tc>
                  <a:txBody>
                    <a:bodyPr/>
                    <a:lstStyle/>
                    <a:p>
                      <a:pPr marL="226695" algn="ctr">
                        <a:spcAft>
                          <a:spcPts val="0"/>
                        </a:spcAft>
                      </a:pPr>
                      <a:r>
                        <a:rPr lang="es-ES" sz="1200" b="1" dirty="0">
                          <a:solidFill>
                            <a:srgbClr val="76923C"/>
                          </a:solidFill>
                          <a:latin typeface="Arial"/>
                          <a:ea typeface="Times New Roman"/>
                        </a:rPr>
                        <a:t> </a:t>
                      </a:r>
                      <a:r>
                        <a:rPr lang="es-ES" sz="1100" b="1" dirty="0">
                          <a:solidFill>
                            <a:srgbClr val="000000"/>
                          </a:solidFill>
                          <a:latin typeface="Arial"/>
                          <a:ea typeface="Times New Roman"/>
                        </a:rPr>
                        <a:t>Modo</a:t>
                      </a:r>
                      <a:endParaRPr lang="es-ES" sz="1200" dirty="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226695" algn="ctr">
                        <a:spcAft>
                          <a:spcPts val="0"/>
                        </a:spcAft>
                      </a:pPr>
                      <a:r>
                        <a:rPr lang="es-ES" sz="1100" b="1" dirty="0">
                          <a:solidFill>
                            <a:srgbClr val="000000"/>
                          </a:solidFill>
                          <a:latin typeface="Arial"/>
                          <a:ea typeface="Times New Roman"/>
                        </a:rPr>
                        <a:t>Periodo</a:t>
                      </a:r>
                      <a:endParaRPr lang="es-ES" sz="1200" dirty="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226695" algn="ctr">
                        <a:spcAft>
                          <a:spcPts val="0"/>
                        </a:spcAft>
                      </a:pPr>
                      <a:r>
                        <a:rPr lang="es-ES" sz="1100" b="1">
                          <a:solidFill>
                            <a:srgbClr val="000000"/>
                          </a:solidFill>
                          <a:latin typeface="Arial"/>
                          <a:ea typeface="Times New Roman"/>
                        </a:rPr>
                        <a:t>UX</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226695" algn="ctr">
                        <a:spcAft>
                          <a:spcPts val="0"/>
                        </a:spcAft>
                      </a:pPr>
                      <a:r>
                        <a:rPr lang="es-ES" sz="1100" b="1">
                          <a:solidFill>
                            <a:srgbClr val="000000"/>
                          </a:solidFill>
                          <a:latin typeface="Arial"/>
                          <a:ea typeface="Times New Roman"/>
                        </a:rPr>
                        <a:t>UY</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0500">
                <a:tc>
                  <a:txBody>
                    <a:bodyPr/>
                    <a:lstStyle/>
                    <a:p>
                      <a:pPr marL="226695" algn="ctr">
                        <a:spcAft>
                          <a:spcPts val="0"/>
                        </a:spcAft>
                      </a:pPr>
                      <a:r>
                        <a:rPr lang="es-ES" sz="1100" b="1">
                          <a:solidFill>
                            <a:srgbClr val="000000"/>
                          </a:solidFill>
                          <a:latin typeface="Arial"/>
                          <a:ea typeface="Times New Roman"/>
                        </a:rPr>
                        <a:t>1</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0.556</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97.667</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190500">
                <a:tc>
                  <a:txBody>
                    <a:bodyPr/>
                    <a:lstStyle/>
                    <a:p>
                      <a:pPr marL="226695" algn="ctr">
                        <a:spcAft>
                          <a:spcPts val="0"/>
                        </a:spcAft>
                      </a:pPr>
                      <a:r>
                        <a:rPr lang="es-ES" sz="1100" b="1">
                          <a:solidFill>
                            <a:srgbClr val="000000"/>
                          </a:solidFill>
                          <a:latin typeface="Arial"/>
                          <a:ea typeface="Times New Roman"/>
                        </a:rPr>
                        <a:t>2</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0.283</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0.002</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0.851</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190500">
                <a:tc>
                  <a:txBody>
                    <a:bodyPr/>
                    <a:lstStyle/>
                    <a:p>
                      <a:pPr marL="226695" algn="ctr">
                        <a:spcAft>
                          <a:spcPts val="0"/>
                        </a:spcAft>
                      </a:pPr>
                      <a:r>
                        <a:rPr lang="es-ES" sz="1100" b="1">
                          <a:solidFill>
                            <a:srgbClr val="000000"/>
                          </a:solidFill>
                          <a:latin typeface="Arial"/>
                          <a:ea typeface="Times New Roman"/>
                        </a:rPr>
                        <a:t>3</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0.263</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77.322</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190500">
                <a:tc>
                  <a:txBody>
                    <a:bodyPr/>
                    <a:lstStyle/>
                    <a:p>
                      <a:pPr marL="226695" algn="ctr">
                        <a:spcAft>
                          <a:spcPts val="0"/>
                        </a:spcAft>
                      </a:pPr>
                      <a:r>
                        <a:rPr lang="es-ES" sz="1100" b="1">
                          <a:solidFill>
                            <a:srgbClr val="000000"/>
                          </a:solidFill>
                          <a:latin typeface="Arial"/>
                          <a:ea typeface="Times New Roman"/>
                        </a:rPr>
                        <a:t>4</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0.144</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2.299</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0.001</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190500">
                <a:tc>
                  <a:txBody>
                    <a:bodyPr/>
                    <a:lstStyle/>
                    <a:p>
                      <a:pPr marL="226695" algn="ctr">
                        <a:spcAft>
                          <a:spcPts val="0"/>
                        </a:spcAft>
                      </a:pPr>
                      <a:r>
                        <a:rPr lang="es-ES" sz="1100" b="1">
                          <a:solidFill>
                            <a:srgbClr val="000000"/>
                          </a:solidFill>
                          <a:latin typeface="Arial"/>
                          <a:ea typeface="Times New Roman"/>
                        </a:rPr>
                        <a:t>5</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0.097</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190500">
                <a:tc>
                  <a:txBody>
                    <a:bodyPr/>
                    <a:lstStyle/>
                    <a:p>
                      <a:pPr marL="226695" algn="ctr">
                        <a:spcAft>
                          <a:spcPts val="0"/>
                        </a:spcAft>
                      </a:pPr>
                      <a:r>
                        <a:rPr lang="es-ES" sz="1100" b="1">
                          <a:solidFill>
                            <a:srgbClr val="000000"/>
                          </a:solidFill>
                          <a:latin typeface="Arial"/>
                          <a:ea typeface="Times New Roman"/>
                        </a:rPr>
                        <a:t>6</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0.080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0.003</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190500">
                <a:tc>
                  <a:txBody>
                    <a:bodyPr/>
                    <a:lstStyle/>
                    <a:p>
                      <a:pPr marL="226695" algn="ctr">
                        <a:spcAft>
                          <a:spcPts val="0"/>
                        </a:spcAft>
                      </a:pPr>
                      <a:r>
                        <a:rPr lang="es-ES" sz="1100" b="1">
                          <a:solidFill>
                            <a:srgbClr val="000000"/>
                          </a:solidFill>
                          <a:latin typeface="Arial"/>
                          <a:ea typeface="Times New Roman"/>
                        </a:rPr>
                        <a:t>7</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0.077</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0.013</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0.002</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190500">
                <a:tc>
                  <a:txBody>
                    <a:bodyPr/>
                    <a:lstStyle/>
                    <a:p>
                      <a:pPr marL="226695" algn="ctr">
                        <a:spcAft>
                          <a:spcPts val="0"/>
                        </a:spcAft>
                      </a:pPr>
                      <a:r>
                        <a:rPr lang="es-ES" sz="1100" b="1">
                          <a:solidFill>
                            <a:srgbClr val="000000"/>
                          </a:solidFill>
                          <a:latin typeface="Arial"/>
                          <a:ea typeface="Times New Roman"/>
                        </a:rPr>
                        <a:t>8</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0.065</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0.003</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190500">
                <a:tc>
                  <a:txBody>
                    <a:bodyPr/>
                    <a:lstStyle/>
                    <a:p>
                      <a:pPr marL="226695" algn="ctr">
                        <a:spcAft>
                          <a:spcPts val="0"/>
                        </a:spcAft>
                      </a:pPr>
                      <a:r>
                        <a:rPr lang="es-ES" sz="1100" b="1">
                          <a:solidFill>
                            <a:srgbClr val="000000"/>
                          </a:solidFill>
                          <a:latin typeface="Arial"/>
                          <a:ea typeface="Times New Roman"/>
                        </a:rPr>
                        <a:t>9</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0.061</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3.340</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190500">
                <a:tc>
                  <a:txBody>
                    <a:bodyPr/>
                    <a:lstStyle/>
                    <a:p>
                      <a:pPr marL="226695" algn="ctr">
                        <a:spcAft>
                          <a:spcPts val="0"/>
                        </a:spcAft>
                      </a:pPr>
                      <a:r>
                        <a:rPr lang="es-ES" sz="1100" b="1">
                          <a:solidFill>
                            <a:srgbClr val="000000"/>
                          </a:solidFill>
                          <a:latin typeface="Arial"/>
                          <a:ea typeface="Times New Roman"/>
                        </a:rPr>
                        <a:t>10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0.050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190500">
                <a:tc>
                  <a:txBody>
                    <a:bodyPr/>
                    <a:lstStyle/>
                    <a:p>
                      <a:pPr marL="226695" algn="ctr">
                        <a:spcAft>
                          <a:spcPts val="0"/>
                        </a:spcAft>
                      </a:pPr>
                      <a:r>
                        <a:rPr lang="es-ES" sz="1100" b="1">
                          <a:solidFill>
                            <a:srgbClr val="000000"/>
                          </a:solidFill>
                          <a:latin typeface="Arial"/>
                          <a:ea typeface="Times New Roman"/>
                        </a:rPr>
                        <a:t>11</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0.046</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ctr">
                        <a:spcAft>
                          <a:spcPts val="0"/>
                        </a:spcAft>
                      </a:pPr>
                      <a:r>
                        <a:rPr lang="es-ES" sz="1100">
                          <a:solidFill>
                            <a:srgbClr val="000000"/>
                          </a:solidFill>
                          <a:latin typeface="Arial"/>
                          <a:ea typeface="Times New Roman"/>
                        </a:rPr>
                        <a:t>2.266</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190500">
                <a:tc>
                  <a:txBody>
                    <a:bodyPr/>
                    <a:lstStyle/>
                    <a:p>
                      <a:pPr marL="226695" algn="ctr">
                        <a:spcAft>
                          <a:spcPts val="0"/>
                        </a:spcAft>
                      </a:pPr>
                      <a:r>
                        <a:rPr lang="es-ES" sz="1100" b="1">
                          <a:solidFill>
                            <a:srgbClr val="000000"/>
                          </a:solidFill>
                          <a:latin typeface="Arial"/>
                          <a:ea typeface="Times New Roman"/>
                        </a:rPr>
                        <a:t>12</a:t>
                      </a:r>
                      <a:endParaRPr lang="es-ES" sz="120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226695" algn="ctr">
                        <a:spcAft>
                          <a:spcPts val="0"/>
                        </a:spcAft>
                      </a:pPr>
                      <a:r>
                        <a:rPr lang="es-ES" sz="1100">
                          <a:solidFill>
                            <a:srgbClr val="000000"/>
                          </a:solidFill>
                          <a:latin typeface="Arial"/>
                          <a:ea typeface="Times New Roman"/>
                        </a:rPr>
                        <a:t>0.045</a:t>
                      </a:r>
                      <a:endParaRPr lang="es-ES" sz="120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226695" algn="ctr">
                        <a:spcAft>
                          <a:spcPts val="0"/>
                        </a:spcAft>
                      </a:pPr>
                      <a:r>
                        <a:rPr lang="es-ES" sz="1100">
                          <a:solidFill>
                            <a:srgbClr val="000000"/>
                          </a:solidFill>
                          <a:latin typeface="Arial"/>
                          <a:ea typeface="Times New Roman"/>
                        </a:rPr>
                        <a:t>0.000</a:t>
                      </a:r>
                      <a:endParaRPr lang="es-ES" sz="120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226695" algn="ctr">
                        <a:spcAft>
                          <a:spcPts val="0"/>
                        </a:spcAft>
                      </a:pPr>
                      <a:r>
                        <a:rPr lang="es-ES" sz="1100" dirty="0">
                          <a:solidFill>
                            <a:srgbClr val="000000"/>
                          </a:solidFill>
                          <a:latin typeface="Arial"/>
                          <a:ea typeface="Times New Roman"/>
                        </a:rPr>
                        <a:t>3.434</a:t>
                      </a:r>
                      <a:endParaRPr lang="es-ES" sz="1200" dirty="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dirty="0"/>
              <a:t>Desplazamientos </a:t>
            </a:r>
            <a:r>
              <a:rPr lang="es-ES" dirty="0"/>
              <a:t/>
            </a:r>
            <a:br>
              <a:rPr lang="es-ES" dirty="0"/>
            </a:br>
            <a:endParaRPr lang="es-ES" dirty="0"/>
          </a:p>
        </p:txBody>
      </p:sp>
      <p:graphicFrame>
        <p:nvGraphicFramePr>
          <p:cNvPr id="4" name="3 Marcador de contenido"/>
          <p:cNvGraphicFramePr>
            <a:graphicFrameLocks noGrp="1"/>
          </p:cNvGraphicFramePr>
          <p:nvPr>
            <p:ph sz="quarter" idx="1"/>
          </p:nvPr>
        </p:nvGraphicFramePr>
        <p:xfrm>
          <a:off x="2771800" y="1962784"/>
          <a:ext cx="3960440" cy="2042279"/>
        </p:xfrm>
        <a:graphic>
          <a:graphicData uri="http://schemas.openxmlformats.org/drawingml/2006/table">
            <a:tbl>
              <a:tblPr/>
              <a:tblGrid>
                <a:gridCol w="1307044"/>
                <a:gridCol w="1326698"/>
                <a:gridCol w="1326698"/>
              </a:tblGrid>
              <a:tr h="412518">
                <a:tc>
                  <a:txBody>
                    <a:bodyPr/>
                    <a:lstStyle/>
                    <a:p>
                      <a:pPr marL="226695" algn="l">
                        <a:spcAft>
                          <a:spcPts val="0"/>
                        </a:spcAft>
                      </a:pPr>
                      <a:r>
                        <a:rPr lang="es-ES" sz="1100" b="1">
                          <a:solidFill>
                            <a:srgbClr val="000000"/>
                          </a:solidFill>
                          <a:latin typeface="Arial"/>
                          <a:ea typeface="Times New Roman"/>
                        </a:rPr>
                        <a:t>STORY</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226695" algn="l">
                        <a:spcAft>
                          <a:spcPts val="0"/>
                        </a:spcAft>
                      </a:pPr>
                      <a:r>
                        <a:rPr lang="es-ES" sz="1100" b="1">
                          <a:solidFill>
                            <a:srgbClr val="000000"/>
                          </a:solidFill>
                          <a:latin typeface="Arial"/>
                          <a:ea typeface="Times New Roman"/>
                        </a:rPr>
                        <a:t>  DISP-X</a:t>
                      </a:r>
                      <a:endParaRPr lang="es-ES" sz="1200">
                        <a:solidFill>
                          <a:srgbClr val="76923C"/>
                        </a:solidFill>
                        <a:latin typeface="Times New Roman"/>
                        <a:ea typeface="Times New Roman"/>
                      </a:endParaRPr>
                    </a:p>
                    <a:p>
                      <a:pPr marL="226695" algn="l">
                        <a:spcAft>
                          <a:spcPts val="0"/>
                        </a:spcAft>
                      </a:pPr>
                      <a:r>
                        <a:rPr lang="es-ES" sz="1100" b="1">
                          <a:solidFill>
                            <a:srgbClr val="000000"/>
                          </a:solidFill>
                          <a:latin typeface="Arial"/>
                          <a:ea typeface="Times New Roman"/>
                        </a:rPr>
                        <a:t>    (m)</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226695" algn="l">
                        <a:spcAft>
                          <a:spcPts val="0"/>
                        </a:spcAft>
                      </a:pPr>
                      <a:r>
                        <a:rPr lang="es-ES" sz="1100" b="1">
                          <a:solidFill>
                            <a:srgbClr val="000000"/>
                          </a:solidFill>
                          <a:latin typeface="Arial"/>
                          <a:ea typeface="Times New Roman"/>
                        </a:rPr>
                        <a:t>    DISP-Y</a:t>
                      </a:r>
                      <a:endParaRPr lang="es-ES" sz="1200">
                        <a:solidFill>
                          <a:srgbClr val="76923C"/>
                        </a:solidFill>
                        <a:latin typeface="Times New Roman"/>
                        <a:ea typeface="Times New Roman"/>
                      </a:endParaRPr>
                    </a:p>
                    <a:p>
                      <a:pPr marL="226695" algn="l">
                        <a:spcAft>
                          <a:spcPts val="0"/>
                        </a:spcAft>
                      </a:pPr>
                      <a:r>
                        <a:rPr lang="es-ES" sz="1100" b="1">
                          <a:solidFill>
                            <a:srgbClr val="000000"/>
                          </a:solidFill>
                          <a:latin typeface="Arial"/>
                          <a:ea typeface="Times New Roman"/>
                        </a:rPr>
                        <a:t>       (m)</a:t>
                      </a:r>
                      <a:endParaRPr lang="es-ES" sz="1200">
                        <a:solidFill>
                          <a:srgbClr val="76923C"/>
                        </a:solidFill>
                        <a:latin typeface="Times New Roman"/>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32823">
                <a:tc>
                  <a:txBody>
                    <a:bodyPr/>
                    <a:lstStyle/>
                    <a:p>
                      <a:pPr algn="just"/>
                      <a:endParaRPr lang="es-ES" sz="1100">
                        <a:solidFill>
                          <a:srgbClr val="76923C"/>
                        </a:solidFill>
                        <a:latin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just"/>
                      <a:endParaRPr lang="es-ES" sz="1100">
                        <a:solidFill>
                          <a:srgbClr val="76923C"/>
                        </a:solidFill>
                        <a:latin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just"/>
                      <a:endParaRPr lang="es-ES" sz="1100">
                        <a:solidFill>
                          <a:srgbClr val="76923C"/>
                        </a:solidFill>
                        <a:latin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32823">
                <a:tc>
                  <a:txBody>
                    <a:bodyPr/>
                    <a:lstStyle/>
                    <a:p>
                      <a:pPr marL="226695" algn="l">
                        <a:spcAft>
                          <a:spcPts val="0"/>
                        </a:spcAft>
                      </a:pPr>
                      <a:r>
                        <a:rPr lang="es-ES" sz="1100" b="1">
                          <a:solidFill>
                            <a:srgbClr val="000000"/>
                          </a:solidFill>
                          <a:latin typeface="Arial"/>
                          <a:ea typeface="Times New Roman"/>
                        </a:rPr>
                        <a:t>STORY6</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l">
                        <a:spcAft>
                          <a:spcPts val="0"/>
                        </a:spcAft>
                      </a:pPr>
                      <a:r>
                        <a:rPr lang="es-ES" sz="1100">
                          <a:solidFill>
                            <a:srgbClr val="000000"/>
                          </a:solidFill>
                          <a:latin typeface="Arial"/>
                          <a:ea typeface="Times New Roman"/>
                        </a:rPr>
                        <a:t>0.01726</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just">
                        <a:spcAft>
                          <a:spcPts val="0"/>
                        </a:spcAft>
                      </a:pPr>
                      <a:r>
                        <a:rPr lang="es-ES" sz="1100">
                          <a:solidFill>
                            <a:srgbClr val="000000"/>
                          </a:solidFill>
                          <a:latin typeface="Arial"/>
                          <a:ea typeface="Times New Roman"/>
                        </a:rPr>
                        <a:t>-0.000027</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232823">
                <a:tc>
                  <a:txBody>
                    <a:bodyPr/>
                    <a:lstStyle/>
                    <a:p>
                      <a:pPr marL="226695" algn="l">
                        <a:spcAft>
                          <a:spcPts val="0"/>
                        </a:spcAft>
                      </a:pPr>
                      <a:r>
                        <a:rPr lang="es-ES" sz="1100" b="1">
                          <a:solidFill>
                            <a:srgbClr val="000000"/>
                          </a:solidFill>
                          <a:latin typeface="Arial"/>
                          <a:ea typeface="Times New Roman"/>
                        </a:rPr>
                        <a:t>STORY5</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l">
                        <a:spcAft>
                          <a:spcPts val="0"/>
                        </a:spcAft>
                      </a:pPr>
                      <a:r>
                        <a:rPr lang="es-ES" sz="1100">
                          <a:solidFill>
                            <a:srgbClr val="000000"/>
                          </a:solidFill>
                          <a:latin typeface="Arial"/>
                          <a:ea typeface="Times New Roman"/>
                        </a:rPr>
                        <a:t>0.016911</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just">
                        <a:spcAft>
                          <a:spcPts val="0"/>
                        </a:spcAft>
                      </a:pPr>
                      <a:r>
                        <a:rPr lang="es-ES" sz="1100">
                          <a:solidFill>
                            <a:srgbClr val="000000"/>
                          </a:solidFill>
                          <a:latin typeface="Arial"/>
                          <a:ea typeface="Times New Roman"/>
                        </a:rPr>
                        <a:t>-0.000034</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232823">
                <a:tc>
                  <a:txBody>
                    <a:bodyPr/>
                    <a:lstStyle/>
                    <a:p>
                      <a:pPr marL="226695" algn="l">
                        <a:spcAft>
                          <a:spcPts val="0"/>
                        </a:spcAft>
                      </a:pPr>
                      <a:r>
                        <a:rPr lang="es-ES" sz="1100" b="1">
                          <a:solidFill>
                            <a:srgbClr val="000000"/>
                          </a:solidFill>
                          <a:latin typeface="Arial"/>
                          <a:ea typeface="Times New Roman"/>
                        </a:rPr>
                        <a:t>STORY4</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l">
                        <a:spcAft>
                          <a:spcPts val="0"/>
                        </a:spcAft>
                      </a:pPr>
                      <a:r>
                        <a:rPr lang="es-ES" sz="1100">
                          <a:solidFill>
                            <a:srgbClr val="000000"/>
                          </a:solidFill>
                          <a:latin typeface="Arial"/>
                          <a:ea typeface="Times New Roman"/>
                        </a:rPr>
                        <a:t>0.016447</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just">
                        <a:spcAft>
                          <a:spcPts val="0"/>
                        </a:spcAft>
                      </a:pPr>
                      <a:r>
                        <a:rPr lang="es-ES" sz="1100">
                          <a:solidFill>
                            <a:srgbClr val="000000"/>
                          </a:solidFill>
                          <a:latin typeface="Arial"/>
                          <a:ea typeface="Times New Roman"/>
                        </a:rPr>
                        <a:t>-0.00004</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232823">
                <a:tc>
                  <a:txBody>
                    <a:bodyPr/>
                    <a:lstStyle/>
                    <a:p>
                      <a:pPr marL="226695" algn="l">
                        <a:spcAft>
                          <a:spcPts val="0"/>
                        </a:spcAft>
                      </a:pPr>
                      <a:r>
                        <a:rPr lang="es-ES" sz="1100" b="1">
                          <a:solidFill>
                            <a:srgbClr val="000000"/>
                          </a:solidFill>
                          <a:latin typeface="Arial"/>
                          <a:ea typeface="Times New Roman"/>
                        </a:rPr>
                        <a:t>STORY3</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l">
                        <a:spcAft>
                          <a:spcPts val="0"/>
                        </a:spcAft>
                      </a:pPr>
                      <a:r>
                        <a:rPr lang="es-ES" sz="1100">
                          <a:solidFill>
                            <a:srgbClr val="000000"/>
                          </a:solidFill>
                          <a:latin typeface="Arial"/>
                          <a:ea typeface="Times New Roman"/>
                        </a:rPr>
                        <a:t>0.015646</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c>
                  <a:txBody>
                    <a:bodyPr/>
                    <a:lstStyle/>
                    <a:p>
                      <a:pPr marL="226695" algn="just">
                        <a:spcAft>
                          <a:spcPts val="0"/>
                        </a:spcAft>
                      </a:pPr>
                      <a:r>
                        <a:rPr lang="es-ES" sz="1100">
                          <a:solidFill>
                            <a:srgbClr val="000000"/>
                          </a:solidFill>
                          <a:latin typeface="Arial"/>
                          <a:ea typeface="Times New Roman"/>
                        </a:rPr>
                        <a:t>-0.000041</a:t>
                      </a:r>
                      <a:endParaRPr lang="es-ES" sz="1200">
                        <a:solidFill>
                          <a:srgbClr val="76923C"/>
                        </a:solidFill>
                        <a:latin typeface="Times New Roman"/>
                        <a:ea typeface="Times New Roman"/>
                      </a:endParaRPr>
                    </a:p>
                  </a:txBody>
                  <a:tcPr marL="68580" marR="68580" marT="0" marB="0">
                    <a:lnL>
                      <a:noFill/>
                    </a:lnL>
                    <a:lnR>
                      <a:noFill/>
                    </a:lnR>
                    <a:lnT>
                      <a:noFill/>
                    </a:lnT>
                    <a:lnB>
                      <a:noFill/>
                    </a:lnB>
                    <a:solidFill>
                      <a:srgbClr val="E6EED5"/>
                    </a:solidFill>
                  </a:tcPr>
                </a:tc>
              </a:tr>
              <a:tr h="232823">
                <a:tc>
                  <a:txBody>
                    <a:bodyPr/>
                    <a:lstStyle/>
                    <a:p>
                      <a:pPr marL="226695" algn="l">
                        <a:spcAft>
                          <a:spcPts val="0"/>
                        </a:spcAft>
                      </a:pPr>
                      <a:r>
                        <a:rPr lang="es-ES" sz="1100" b="1">
                          <a:solidFill>
                            <a:srgbClr val="000000"/>
                          </a:solidFill>
                          <a:latin typeface="Arial"/>
                          <a:ea typeface="Times New Roman"/>
                        </a:rPr>
                        <a:t>STORY2</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l">
                        <a:spcAft>
                          <a:spcPts val="0"/>
                        </a:spcAft>
                      </a:pPr>
                      <a:r>
                        <a:rPr lang="es-ES" sz="1100">
                          <a:solidFill>
                            <a:srgbClr val="000000"/>
                          </a:solidFill>
                          <a:latin typeface="Arial"/>
                          <a:ea typeface="Times New Roman"/>
                        </a:rPr>
                        <a:t>0.011536</a:t>
                      </a:r>
                      <a:endParaRPr lang="es-ES" sz="1200">
                        <a:solidFill>
                          <a:srgbClr val="76923C"/>
                        </a:solidFill>
                        <a:latin typeface="Times New Roman"/>
                        <a:ea typeface="Times New Roman"/>
                      </a:endParaRPr>
                    </a:p>
                  </a:txBody>
                  <a:tcPr marL="68580" marR="68580" marT="0" marB="0">
                    <a:lnL>
                      <a:noFill/>
                    </a:lnL>
                    <a:lnR>
                      <a:noFill/>
                    </a:lnR>
                    <a:lnT>
                      <a:noFill/>
                    </a:lnT>
                    <a:lnB>
                      <a:noFill/>
                    </a:lnB>
                  </a:tcPr>
                </a:tc>
                <a:tc>
                  <a:txBody>
                    <a:bodyPr/>
                    <a:lstStyle/>
                    <a:p>
                      <a:pPr marL="226695" algn="just">
                        <a:spcAft>
                          <a:spcPts val="0"/>
                        </a:spcAft>
                      </a:pPr>
                      <a:r>
                        <a:rPr lang="es-ES" sz="1100">
                          <a:solidFill>
                            <a:srgbClr val="000000"/>
                          </a:solidFill>
                          <a:latin typeface="Arial"/>
                          <a:ea typeface="Times New Roman"/>
                        </a:rPr>
                        <a:t>-0.000006</a:t>
                      </a:r>
                      <a:endParaRPr lang="es-ES" sz="1200">
                        <a:solidFill>
                          <a:srgbClr val="76923C"/>
                        </a:solidFill>
                        <a:latin typeface="Times New Roman"/>
                        <a:ea typeface="Times New Roman"/>
                      </a:endParaRPr>
                    </a:p>
                  </a:txBody>
                  <a:tcPr marL="68580" marR="68580" marT="0" marB="0">
                    <a:lnL>
                      <a:noFill/>
                    </a:lnL>
                    <a:lnR>
                      <a:noFill/>
                    </a:lnR>
                    <a:lnT>
                      <a:noFill/>
                    </a:lnT>
                    <a:lnB>
                      <a:noFill/>
                    </a:lnB>
                  </a:tcPr>
                </a:tc>
              </a:tr>
              <a:tr h="232823">
                <a:tc>
                  <a:txBody>
                    <a:bodyPr/>
                    <a:lstStyle/>
                    <a:p>
                      <a:pPr marL="226695" algn="l">
                        <a:spcAft>
                          <a:spcPts val="0"/>
                        </a:spcAft>
                      </a:pPr>
                      <a:r>
                        <a:rPr lang="es-ES" sz="1100" b="1">
                          <a:solidFill>
                            <a:srgbClr val="000000"/>
                          </a:solidFill>
                          <a:latin typeface="Arial"/>
                          <a:ea typeface="Times New Roman"/>
                        </a:rPr>
                        <a:t>STORY1</a:t>
                      </a:r>
                      <a:endParaRPr lang="es-ES" sz="120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marL="226695" algn="l">
                        <a:spcAft>
                          <a:spcPts val="0"/>
                        </a:spcAft>
                      </a:pPr>
                      <a:r>
                        <a:rPr lang="es-ES" sz="1100">
                          <a:solidFill>
                            <a:srgbClr val="000000"/>
                          </a:solidFill>
                          <a:latin typeface="Arial"/>
                          <a:ea typeface="Times New Roman"/>
                        </a:rPr>
                        <a:t>0.010762</a:t>
                      </a:r>
                      <a:endParaRPr lang="es-ES" sz="120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marL="226695" algn="just">
                        <a:spcAft>
                          <a:spcPts val="0"/>
                        </a:spcAft>
                      </a:pPr>
                      <a:r>
                        <a:rPr lang="es-ES" sz="1100" dirty="0">
                          <a:solidFill>
                            <a:srgbClr val="000000"/>
                          </a:solidFill>
                          <a:latin typeface="Arial"/>
                          <a:ea typeface="Times New Roman"/>
                        </a:rPr>
                        <a:t>-0.000006</a:t>
                      </a:r>
                      <a:endParaRPr lang="es-ES" sz="1200" dirty="0">
                        <a:solidFill>
                          <a:srgbClr val="76923C"/>
                        </a:solidFill>
                        <a:latin typeface="Times New Roman"/>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Planos de Detalle</a:t>
            </a:r>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t>CONCLUSIONES Y RECOMENDACIONES</a:t>
            </a:r>
            <a:r>
              <a:rPr lang="es-ES" dirty="0" smtClean="0"/>
              <a:t/>
            </a:r>
            <a:br>
              <a:rPr lang="es-ES" dirty="0" smtClean="0"/>
            </a:br>
            <a:endParaRPr lang="es-ES" dirty="0"/>
          </a:p>
        </p:txBody>
      </p:sp>
      <p:sp>
        <p:nvSpPr>
          <p:cNvPr id="3" name="2 Marcador de contenido"/>
          <p:cNvSpPr>
            <a:spLocks noGrp="1"/>
          </p:cNvSpPr>
          <p:nvPr>
            <p:ph sz="quarter" idx="1"/>
          </p:nvPr>
        </p:nvSpPr>
        <p:spPr>
          <a:xfrm>
            <a:off x="914400" y="1052736"/>
            <a:ext cx="7772400" cy="4967064"/>
          </a:xfrm>
        </p:spPr>
        <p:txBody>
          <a:bodyPr>
            <a:normAutofit fontScale="92500" lnSpcReduction="20000"/>
          </a:bodyPr>
          <a:lstStyle/>
          <a:p>
            <a:pPr lvl="0" algn="just">
              <a:buNone/>
            </a:pPr>
            <a:r>
              <a:rPr lang="es-ES" b="1" dirty="0" smtClean="0"/>
              <a:t>Conclusiones:</a:t>
            </a:r>
          </a:p>
          <a:p>
            <a:pPr lvl="0" algn="just"/>
            <a:endParaRPr lang="es-ES" dirty="0" smtClean="0"/>
          </a:p>
          <a:p>
            <a:pPr lvl="0" algn="just"/>
            <a:r>
              <a:rPr lang="es-ES" dirty="0" smtClean="0"/>
              <a:t>Esta investigación trata en particular en el diseño de una estructura resistente al viento que reposa en una filosofía sencilla: asegurar el diseño es decir, la reducción de la vulnerabilidad de los elementos estructurales, aquellos que soportan las cargas laterales y gravitacionales para garantizar la estabilidad de la edificación y la construcción de la misma, capaz de resistir sin daños las cargas eólicas probables, y de resistir con el menor daño posible las cargas eólicas excepcionales. </a:t>
            </a:r>
          </a:p>
          <a:p>
            <a:pPr lvl="0" algn="just"/>
            <a:r>
              <a:rPr lang="es-ES" dirty="0" smtClean="0"/>
              <a:t>Las estructuras metálicas presentan una gran versatilidad en cuanto a las diferentes configuraciones, debido a que los materiales que lo constituyen tienen un comportamiento de tipo homogéneo, lo cual permite aprovechar sus características mecánicas bordeando su capacidad máxima.</a:t>
            </a:r>
          </a:p>
          <a:p>
            <a:endParaRPr lang="es-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ES" dirty="0" smtClean="0"/>
              <a:t>Los pórticos arriostrados son los sistemas más eficientes para resistir cargas laterales en edificios de baja y mediana altura.</a:t>
            </a:r>
          </a:p>
          <a:p>
            <a:pPr lvl="0"/>
            <a:r>
              <a:rPr lang="es-ES" dirty="0" smtClean="0"/>
              <a:t>Los arriostramientos deben tener una relación de esbeltez muy controlada, a fin de limitar el pandeo local.</a:t>
            </a:r>
          </a:p>
          <a:p>
            <a:pPr lvl="0"/>
            <a:r>
              <a:rPr lang="es-ES" dirty="0" smtClean="0"/>
              <a:t>Los pórticos arriostrados pueden diseñarse con diversas configuraciones de riostras, las cuales deben respetar no solo criterios estructurales, sino también requerimientos funcionales, económicos, estéticos, etc.</a:t>
            </a:r>
          </a:p>
          <a:p>
            <a:endParaRPr lang="es-E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476672"/>
            <a:ext cx="7772400" cy="4572000"/>
          </a:xfrm>
        </p:spPr>
        <p:txBody>
          <a:bodyPr>
            <a:normAutofit fontScale="92500" lnSpcReduction="20000"/>
          </a:bodyPr>
          <a:lstStyle/>
          <a:p>
            <a:pPr>
              <a:buNone/>
            </a:pPr>
            <a:r>
              <a:rPr lang="es-ES" b="1" dirty="0" smtClean="0"/>
              <a:t>	Recomendaciones:</a:t>
            </a:r>
          </a:p>
          <a:p>
            <a:endParaRPr lang="es-ES" dirty="0" smtClean="0"/>
          </a:p>
          <a:p>
            <a:pPr lvl="0"/>
            <a:r>
              <a:rPr lang="es-ES" dirty="0" smtClean="0"/>
              <a:t>Los pórticos de acero se levantan rápidamente, reducen los costos de financiamiento de construcción y permiten que la estructura genere beneficios económicos más pronto.</a:t>
            </a:r>
          </a:p>
          <a:p>
            <a:pPr lvl="0"/>
            <a:r>
              <a:rPr lang="es-ES" dirty="0" smtClean="0"/>
              <a:t>Se necesita de personal calificado para la fabricación y el montaje de la estructura.</a:t>
            </a:r>
          </a:p>
          <a:p>
            <a:pPr lvl="0"/>
            <a:r>
              <a:rPr lang="es-ES" dirty="0" smtClean="0"/>
              <a:t>Se debe realizar un control de calidad de las conexiones de acero, tanto en la fabricación como en el montaje de la estructura metálica.</a:t>
            </a:r>
          </a:p>
          <a:p>
            <a:pPr lvl="0"/>
            <a:r>
              <a:rPr lang="es-ES" dirty="0" smtClean="0"/>
              <a:t>El fenómeno que más afecta a estructuras de poca masa es el viento, por ello es necesario utilizar combinaciones de carga donde intervenga el viento.</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000" b="1" dirty="0" smtClean="0"/>
              <a:t>MÉTODO 1- MÉTODO SIMPLIFICADO:</a:t>
            </a:r>
            <a:r>
              <a:rPr lang="es-ES" dirty="0" smtClean="0"/>
              <a:t/>
            </a:r>
            <a:br>
              <a:rPr lang="es-ES" dirty="0" smtClean="0"/>
            </a:br>
            <a:endParaRPr lang="es-ES" dirty="0"/>
          </a:p>
        </p:txBody>
      </p:sp>
      <p:sp>
        <p:nvSpPr>
          <p:cNvPr id="3" name="2 Marcador de contenido"/>
          <p:cNvSpPr>
            <a:spLocks noGrp="1"/>
          </p:cNvSpPr>
          <p:nvPr>
            <p:ph sz="quarter" idx="1"/>
          </p:nvPr>
        </p:nvSpPr>
        <p:spPr/>
        <p:txBody>
          <a:bodyPr>
            <a:normAutofit fontScale="85000" lnSpcReduction="20000"/>
          </a:bodyPr>
          <a:lstStyle/>
          <a:p>
            <a:r>
              <a:rPr lang="es-ES" dirty="0" smtClean="0"/>
              <a:t>El </a:t>
            </a:r>
            <a:r>
              <a:rPr lang="es-ES" dirty="0"/>
              <a:t>método simplificado generaliza la determinación de la presión del viento, se utiliza comúnmente para estructuras de baja altura, donde las presiones en paredes y techo pueden ser generadas directamente por tablas hechas por este código. Para usar este método las estructuras deben ser:</a:t>
            </a:r>
          </a:p>
          <a:p>
            <a:pPr>
              <a:buNone/>
            </a:pPr>
            <a:endParaRPr lang="es-ES" dirty="0"/>
          </a:p>
          <a:p>
            <a:pPr>
              <a:buNone/>
            </a:pPr>
            <a:r>
              <a:rPr lang="es-ES" dirty="0"/>
              <a:t>1. Es una estructura aporticada simple sin diafragmas</a:t>
            </a:r>
          </a:p>
          <a:p>
            <a:pPr>
              <a:buNone/>
            </a:pPr>
            <a:r>
              <a:rPr lang="es-ES" dirty="0"/>
              <a:t>2. Son edificios de baja altura </a:t>
            </a:r>
          </a:p>
          <a:p>
            <a:pPr>
              <a:buNone/>
            </a:pPr>
            <a:r>
              <a:rPr lang="es-ES" dirty="0"/>
              <a:t>3. Es un edificio cerrado </a:t>
            </a:r>
          </a:p>
          <a:p>
            <a:pPr>
              <a:buNone/>
            </a:pPr>
            <a:r>
              <a:rPr lang="es-ES" dirty="0"/>
              <a:t>4. El edificio debe tener una forma regular </a:t>
            </a:r>
          </a:p>
          <a:p>
            <a:pPr>
              <a:buNone/>
            </a:pPr>
            <a:r>
              <a:rPr lang="es-ES" dirty="0"/>
              <a:t>5. No debe ser una estructura flexible T&lt; 1 s.</a:t>
            </a:r>
          </a:p>
          <a:p>
            <a:pPr>
              <a:buNone/>
            </a:pPr>
            <a:r>
              <a:rPr lang="es-ES" dirty="0"/>
              <a:t>6. El edificio tiene una sección transversal simétrica en cada </a:t>
            </a:r>
            <a:r>
              <a:rPr lang="es-ES" dirty="0" smtClean="0"/>
              <a:t>dirección, ya </a:t>
            </a:r>
            <a:r>
              <a:rPr lang="es-ES" dirty="0"/>
              <a:t>sea con un techo plano o un techo a dos aguas con θ ≤ 45°.</a:t>
            </a:r>
          </a:p>
          <a:p>
            <a:pPr>
              <a:buNone/>
            </a:pPr>
            <a:r>
              <a:rPr lang="es-ES" dirty="0"/>
              <a:t>7. La estructura no tiene problemas de torsión.</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Componentes y Revestimiento</a:t>
            </a:r>
            <a:r>
              <a:rPr lang="es-ES" b="1" dirty="0" smtClean="0">
                <a:hlinkClick r:id="rId2" action="ppaction://hlinksldjump"/>
              </a:rPr>
              <a:t/>
            </a:r>
            <a:br>
              <a:rPr lang="es-ES" b="1" dirty="0" smtClean="0">
                <a:hlinkClick r:id="rId2" action="ppaction://hlinksldjump"/>
              </a:rPr>
            </a:br>
            <a:endParaRPr lang="es-ES" dirty="0"/>
          </a:p>
        </p:txBody>
      </p:sp>
      <p:sp>
        <p:nvSpPr>
          <p:cNvPr id="3" name="2 Marcador de contenido"/>
          <p:cNvSpPr>
            <a:spLocks noGrp="1"/>
          </p:cNvSpPr>
          <p:nvPr>
            <p:ph sz="quarter" idx="1"/>
          </p:nvPr>
        </p:nvSpPr>
        <p:spPr/>
        <p:txBody>
          <a:bodyPr>
            <a:normAutofit/>
          </a:bodyPr>
          <a:lstStyle/>
          <a:p>
            <a:pPr>
              <a:buNone/>
            </a:pPr>
            <a:r>
              <a:rPr lang="es-ES" dirty="0" smtClean="0"/>
              <a:t>Para </a:t>
            </a:r>
            <a:r>
              <a:rPr lang="es-ES" dirty="0"/>
              <a:t>el diseño de los componentes y revestimiento del edificio debe cumplir con las siguientes condiciones:</a:t>
            </a:r>
          </a:p>
          <a:p>
            <a:pPr>
              <a:buNone/>
            </a:pPr>
            <a:endParaRPr lang="es-ES" dirty="0"/>
          </a:p>
          <a:p>
            <a:pPr>
              <a:buNone/>
            </a:pPr>
            <a:r>
              <a:rPr lang="es-ES" dirty="0"/>
              <a:t>1. La altura media del techo h debe ser menor o igual a 60 ft (18.30 m)</a:t>
            </a:r>
          </a:p>
          <a:p>
            <a:pPr>
              <a:buNone/>
            </a:pPr>
            <a:r>
              <a:rPr lang="es-ES" dirty="0"/>
              <a:t>2. Es un edificio cerrado con forma regular.</a:t>
            </a:r>
          </a:p>
          <a:p>
            <a:pPr>
              <a:buNone/>
            </a:pPr>
            <a:r>
              <a:rPr lang="es-ES" dirty="0"/>
              <a:t>3. La cubierta del edificio puede ser plana o a dos aguas con θ≤45°, también puede ser a cuatro aguas con θ≤27°.</a:t>
            </a:r>
          </a:p>
          <a:p>
            <a:pPr>
              <a:buNone/>
            </a:pP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Procedimiento de diseño</a:t>
            </a:r>
            <a:br>
              <a:rPr lang="es-ES" b="1" dirty="0" smtClean="0"/>
            </a:br>
            <a:endParaRPr lang="es-ES" dirty="0"/>
          </a:p>
        </p:txBody>
      </p:sp>
      <p:sp>
        <p:nvSpPr>
          <p:cNvPr id="3" name="2 Marcador de contenido"/>
          <p:cNvSpPr>
            <a:spLocks noGrp="1"/>
          </p:cNvSpPr>
          <p:nvPr>
            <p:ph sz="quarter" idx="1"/>
          </p:nvPr>
        </p:nvSpPr>
        <p:spPr/>
        <p:txBody>
          <a:bodyPr>
            <a:normAutofit/>
          </a:bodyPr>
          <a:lstStyle/>
          <a:p>
            <a:pPr algn="just">
              <a:buNone/>
            </a:pPr>
            <a:r>
              <a:rPr lang="es-ES" dirty="0" smtClean="0"/>
              <a:t>1</a:t>
            </a:r>
            <a:r>
              <a:rPr lang="es-ES" dirty="0"/>
              <a:t>. Determinar la velocidad básica del viento V, suponiendo que viene en cualquier dirección horizontal.</a:t>
            </a:r>
          </a:p>
          <a:p>
            <a:pPr algn="just">
              <a:buNone/>
            </a:pPr>
            <a:r>
              <a:rPr lang="es-ES" dirty="0"/>
              <a:t>2. Fijar el factor de importancia I, (carga de viento).</a:t>
            </a:r>
          </a:p>
          <a:p>
            <a:pPr algn="just">
              <a:buNone/>
            </a:pPr>
            <a:r>
              <a:rPr lang="es-ES" dirty="0"/>
              <a:t>3. Se determinará una categoría de exposición </a:t>
            </a:r>
          </a:p>
          <a:p>
            <a:pPr algn="just">
              <a:buNone/>
            </a:pPr>
            <a:r>
              <a:rPr lang="es-ES" dirty="0"/>
              <a:t>4. Se establecerá el factor que considera la exposición que tiene el edificio ante las cargas de viento de acuerdo a la altura “λ”.</a:t>
            </a:r>
          </a:p>
          <a:p>
            <a:pPr>
              <a:buNone/>
            </a:pP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3" algn="ctr" rtl="0">
              <a:spcBef>
                <a:spcPct val="0"/>
              </a:spcBef>
            </a:pPr>
            <a:r>
              <a:rPr lang="es-ES" sz="2600" b="1" dirty="0" smtClean="0"/>
              <a:t>Sistemas Principales Resistentes a las Fuerzas de Viento. </a:t>
            </a:r>
            <a:br>
              <a:rPr lang="es-ES" sz="2600" b="1" dirty="0" smtClean="0"/>
            </a:br>
            <a:endParaRPr lang="es-ES" dirty="0"/>
          </a:p>
        </p:txBody>
      </p:sp>
      <p:sp>
        <p:nvSpPr>
          <p:cNvPr id="3" name="2 Marcador de contenido"/>
          <p:cNvSpPr>
            <a:spLocks noGrp="1"/>
          </p:cNvSpPr>
          <p:nvPr>
            <p:ph sz="quarter" idx="1"/>
          </p:nvPr>
        </p:nvSpPr>
        <p:spPr>
          <a:xfrm>
            <a:off x="457200" y="1600200"/>
            <a:ext cx="8229600" cy="4781128"/>
          </a:xfrm>
        </p:spPr>
        <p:txBody>
          <a:bodyPr>
            <a:normAutofit/>
          </a:bodyPr>
          <a:lstStyle/>
          <a:p>
            <a:pPr marL="0" lvl="3" indent="361950">
              <a:buNone/>
            </a:pPr>
            <a:endParaRPr lang="es-ES" sz="2600" b="1" dirty="0"/>
          </a:p>
          <a:p>
            <a:pPr algn="just"/>
            <a:r>
              <a:rPr lang="es-ES" dirty="0"/>
              <a:t> El diseño simplificado de presiones de viento, </a:t>
            </a:r>
            <a:r>
              <a:rPr lang="es-ES" dirty="0" err="1"/>
              <a:t>p</a:t>
            </a:r>
            <a:r>
              <a:rPr lang="es-ES" baseline="-25000" dirty="0" err="1"/>
              <a:t>s</a:t>
            </a:r>
            <a:r>
              <a:rPr lang="es-ES" dirty="0"/>
              <a:t> para el MWFRS de edificios de poca altura con diafragmas simples, representa la presión neta que se aplicará en las proyecciones horizontales y verticales de las superficies del edificio, </a:t>
            </a:r>
            <a:r>
              <a:rPr lang="es-ES" dirty="0" err="1"/>
              <a:t>p</a:t>
            </a:r>
            <a:r>
              <a:rPr lang="es-ES" baseline="-25000" dirty="0" err="1"/>
              <a:t>s</a:t>
            </a:r>
            <a:r>
              <a:rPr lang="es-ES" dirty="0"/>
              <a:t> se determinará por la siguiente ecuación:</a:t>
            </a:r>
          </a:p>
          <a:p>
            <a:pPr>
              <a:buNone/>
            </a:pPr>
            <a:endParaRPr lang="es-ES" dirty="0"/>
          </a:p>
          <a:p>
            <a:pPr algn="ctr">
              <a:buNone/>
            </a:pPr>
            <a:r>
              <a:rPr lang="en-US" dirty="0" err="1"/>
              <a:t>p</a:t>
            </a:r>
            <a:r>
              <a:rPr lang="en-US" baseline="-25000" dirty="0" err="1"/>
              <a:t>s</a:t>
            </a:r>
            <a:r>
              <a:rPr lang="en-US" dirty="0"/>
              <a:t> =</a:t>
            </a:r>
            <a:r>
              <a:rPr lang="es-ES" dirty="0"/>
              <a:t>λ</a:t>
            </a:r>
            <a:r>
              <a:rPr lang="en-US" dirty="0" err="1"/>
              <a:t>K</a:t>
            </a:r>
            <a:r>
              <a:rPr lang="en-US" baseline="-25000" dirty="0" err="1"/>
              <a:t>zt</a:t>
            </a:r>
            <a:r>
              <a:rPr lang="en-US" dirty="0"/>
              <a:t> I p</a:t>
            </a:r>
            <a:r>
              <a:rPr lang="en-US" baseline="-25000" dirty="0"/>
              <a:t>S30</a:t>
            </a:r>
            <a:r>
              <a:rPr lang="en-US" dirty="0"/>
              <a:t> </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493</TotalTime>
  <Words>3987</Words>
  <Application>Microsoft Office PowerPoint</Application>
  <PresentationFormat>Presentación en pantalla (4:3)</PresentationFormat>
  <Paragraphs>395</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Equidad</vt:lpstr>
      <vt:lpstr>PÓRTICOS ESPACIALES ABIERTOS RESISTENTES AL VIENTO PARA FACILIDADES PETROLERAS E INDUSTRIALES </vt:lpstr>
      <vt:lpstr>OBJETIVOS</vt:lpstr>
      <vt:lpstr>DESCRIPCIÓN GEOGRÁFICA</vt:lpstr>
      <vt:lpstr>Diapositiva 4</vt:lpstr>
      <vt:lpstr>CÓDIGO ASCE 7-05 PARA VIENTO</vt:lpstr>
      <vt:lpstr>MÉTODO 1- MÉTODO SIMPLIFICADO: </vt:lpstr>
      <vt:lpstr>Componentes y Revestimiento </vt:lpstr>
      <vt:lpstr>Procedimiento de diseño </vt:lpstr>
      <vt:lpstr>Sistemas Principales Resistentes a las Fuerzas de Viento.  </vt:lpstr>
      <vt:lpstr>Presión del viento para componentes y revestimiento. </vt:lpstr>
      <vt:lpstr>MÉTODO 2 – PROCEDIMIENTO ANALÍTICO</vt:lpstr>
      <vt:lpstr>Procedimiento de diseño </vt:lpstr>
      <vt:lpstr>VELOCIDAD BÁSICA DEL VIENTO, V</vt:lpstr>
      <vt:lpstr>Diapositiva 14</vt:lpstr>
      <vt:lpstr>Factor de Direccionalidad del Viento (Kd) </vt:lpstr>
      <vt:lpstr>Diapositiva 16</vt:lpstr>
      <vt:lpstr>Factor de Importancia (I) </vt:lpstr>
      <vt:lpstr>Diapositiva 18</vt:lpstr>
      <vt:lpstr>Clasificación de las Estructuras de Acuerdo a su Exposición </vt:lpstr>
      <vt:lpstr>Diapositiva 20</vt:lpstr>
      <vt:lpstr>Categoría de Exposición. </vt:lpstr>
      <vt:lpstr>Coeficiente de Exposición ante la Presión generada por la Velocidad del Viento (Kz) </vt:lpstr>
      <vt:lpstr>Factor Topográfico (Kzt) </vt:lpstr>
      <vt:lpstr>Factor de efecto de Ráfaga (G, Gf)</vt:lpstr>
      <vt:lpstr>Presión de Velocidad de Viento </vt:lpstr>
      <vt:lpstr>INTERACCIÓN DE LOS ELEMENTOS ESTRUCTURALES  </vt:lpstr>
      <vt:lpstr>PÓRTICOS NO ARRIOSTRADOS </vt:lpstr>
      <vt:lpstr>Comportamiento Estructural </vt:lpstr>
      <vt:lpstr>    PÓRTICOS NO ARRIOSTRADOS ESPECIALES </vt:lpstr>
      <vt:lpstr>Diapositiva 30</vt:lpstr>
      <vt:lpstr>Relación de Momentos Columna-Viga</vt:lpstr>
      <vt:lpstr>Diapositiva 32</vt:lpstr>
      <vt:lpstr>PÓRTICOS NO ARRIOSTRADOS ORDINARIOS </vt:lpstr>
      <vt:lpstr>PÓRTICOS NO ARRIOSTRADOS INTERMEDIOS </vt:lpstr>
      <vt:lpstr>Requerimientos de diseño para pórticos no arriostrados</vt:lpstr>
      <vt:lpstr>PÓRTICOS ARRIOSTRADOS CONCÉNTRICAMENTE </vt:lpstr>
      <vt:lpstr>Diapositiva 37</vt:lpstr>
      <vt:lpstr>Desempeño Estructural</vt:lpstr>
      <vt:lpstr>Distribución de Fuerzas Laterales</vt:lpstr>
      <vt:lpstr>Criterios Estructurales</vt:lpstr>
      <vt:lpstr>Requerimientos especiales en arriostramientos. </vt:lpstr>
      <vt:lpstr>Arriostramientos Tipo K </vt:lpstr>
      <vt:lpstr>Arriostramientos Tipo X </vt:lpstr>
      <vt:lpstr>Diapositiva 44</vt:lpstr>
      <vt:lpstr>Tensores en X </vt:lpstr>
      <vt:lpstr>PÓRTICOS ARRIOSTRADOS EXCÉNTRICAMENTE </vt:lpstr>
      <vt:lpstr>Diapositiva 47</vt:lpstr>
      <vt:lpstr>Zonas protegidas </vt:lpstr>
      <vt:lpstr>COMBINACIONES DE CARGA</vt:lpstr>
      <vt:lpstr>Diapositiva 50</vt:lpstr>
      <vt:lpstr>Análisis de Cargas</vt:lpstr>
      <vt:lpstr>ESPECTRO DE RESPUESTA</vt:lpstr>
      <vt:lpstr>Desplazamientos  </vt:lpstr>
      <vt:lpstr>Planos de Detalle</vt:lpstr>
      <vt:lpstr>CONCLUSIONES Y RECOMENDACIONES </vt:lpstr>
      <vt:lpstr>Diapositiva 56</vt:lpstr>
      <vt:lpstr>Diapositiva 57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Andrés Beltrán</dc:creator>
  <cp:lastModifiedBy>Andrés Beltrán</cp:lastModifiedBy>
  <cp:revision>27</cp:revision>
  <dcterms:created xsi:type="dcterms:W3CDTF">2012-04-07T23:48:18Z</dcterms:created>
  <dcterms:modified xsi:type="dcterms:W3CDTF">2012-05-17T02:17:58Z</dcterms:modified>
</cp:coreProperties>
</file>