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26" r:id="rId2"/>
    <p:sldId id="257" r:id="rId3"/>
    <p:sldId id="258" r:id="rId4"/>
    <p:sldId id="259" r:id="rId5"/>
    <p:sldId id="32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28" r:id="rId23"/>
    <p:sldId id="329" r:id="rId24"/>
    <p:sldId id="277" r:id="rId25"/>
    <p:sldId id="278" r:id="rId26"/>
    <p:sldId id="279" r:id="rId27"/>
    <p:sldId id="280" r:id="rId28"/>
    <p:sldId id="281" r:id="rId29"/>
    <p:sldId id="282" r:id="rId30"/>
    <p:sldId id="283" r:id="rId31"/>
    <p:sldId id="327"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4" r:id="rId69"/>
    <p:sldId id="320" r:id="rId70"/>
    <p:sldId id="321" r:id="rId71"/>
    <p:sldId id="322" r:id="rId72"/>
    <p:sldId id="323" r:id="rId73"/>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7BE"/>
    <a:srgbClr val="23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p:scale>
          <a:sx n="66" d="100"/>
          <a:sy n="66" d="100"/>
        </p:scale>
        <p:origin x="-128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57C935D-E56E-44FB-B64A-70DEBD305316}" type="datetimeFigureOut">
              <a:rPr lang="es-EC"/>
              <a:pPr>
                <a:defRPr/>
              </a:pPr>
              <a:t>11/05/2012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EB7325B-20C5-419E-91D4-A21BFCA5B2C2}"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6804" name="3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
        <p:nvSpPr>
          <p:cNvPr id="76805" name="4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9805A5-9E7B-47D4-BB29-F59536281973}" type="slidenum">
              <a:rPr lang="es-EC" smtClean="0">
                <a:latin typeface="Arial" pitchFamily="34" charset="0"/>
                <a:cs typeface="Arial" pitchFamily="34" charset="0"/>
              </a:rPr>
              <a:pPr/>
              <a:t>1</a:t>
            </a:fld>
            <a:endParaRPr lang="es-EC"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60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B7DAFC-88E2-4DCC-A25D-3D550421BF71}" type="slidenum">
              <a:rPr lang="es-EC" smtClean="0">
                <a:latin typeface="Arial" pitchFamily="34" charset="0"/>
                <a:cs typeface="Arial" pitchFamily="34" charset="0"/>
              </a:rPr>
              <a:pPr/>
              <a:t>65</a:t>
            </a:fld>
            <a:endParaRPr lang="es-EC"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7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7828" name="3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
        <p:nvSpPr>
          <p:cNvPr id="77829" name="4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A709BE-645E-4B23-8B90-41B1E99445DA}" type="slidenum">
              <a:rPr lang="es-EC" smtClean="0">
                <a:latin typeface="Arial" pitchFamily="34" charset="0"/>
                <a:cs typeface="Arial" pitchFamily="34" charset="0"/>
              </a:rPr>
              <a:pPr/>
              <a:t>4</a:t>
            </a:fld>
            <a:endParaRPr lang="es-EC"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8852" name="3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
        <p:nvSpPr>
          <p:cNvPr id="78853" name="4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F813D7-DC4A-4BD8-886C-DF09A450619A}" type="slidenum">
              <a:rPr lang="es-EC" smtClean="0">
                <a:latin typeface="Arial" pitchFamily="34" charset="0"/>
                <a:cs typeface="Arial" pitchFamily="34" charset="0"/>
              </a:rPr>
              <a:pPr/>
              <a:t>5</a:t>
            </a:fld>
            <a:endParaRPr lang="es-EC"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79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4895C6-AAB6-4645-83F3-930E07242BE3}" type="slidenum">
              <a:rPr lang="es-EC" smtClean="0">
                <a:latin typeface="Arial" pitchFamily="34" charset="0"/>
                <a:cs typeface="Arial" pitchFamily="34" charset="0"/>
              </a:rPr>
              <a:pPr/>
              <a:t>11</a:t>
            </a:fld>
            <a:endParaRPr lang="es-EC" smtClean="0">
              <a:latin typeface="Arial" pitchFamily="34" charset="0"/>
              <a:cs typeface="Arial" pitchFamily="34" charset="0"/>
            </a:endParaRPr>
          </a:p>
        </p:txBody>
      </p:sp>
      <p:sp>
        <p:nvSpPr>
          <p:cNvPr id="79877" name="4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0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0900" name="3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
        <p:nvSpPr>
          <p:cNvPr id="80901" name="4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EFB975-DC35-4094-9F6B-66C6354FCA11}" type="slidenum">
              <a:rPr lang="es-EC" smtClean="0">
                <a:latin typeface="Arial" pitchFamily="34" charset="0"/>
                <a:cs typeface="Arial" pitchFamily="34" charset="0"/>
              </a:rPr>
              <a:pPr/>
              <a:t>15</a:t>
            </a:fld>
            <a:endParaRPr lang="es-EC"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smtClean="0"/>
              <a:t>Población Ecuatoriana 14´483.499 habitantes censo 2010 , 2,23 %</a:t>
            </a:r>
          </a:p>
        </p:txBody>
      </p:sp>
      <p:sp>
        <p:nvSpPr>
          <p:cNvPr id="81924" name="3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
        <p:nvSpPr>
          <p:cNvPr id="81925" name="4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EDFEBF-D1B9-424D-B5B5-53B072EED311}" type="slidenum">
              <a:rPr lang="es-EC" smtClean="0">
                <a:latin typeface="Arial" pitchFamily="34" charset="0"/>
                <a:cs typeface="Arial" pitchFamily="34" charset="0"/>
              </a:rPr>
              <a:pPr/>
              <a:t>17</a:t>
            </a:fld>
            <a:endParaRPr lang="es-EC"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829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D52B60-E71A-4C3F-9EF5-19C83D5471F5}" type="slidenum">
              <a:rPr lang="es-EC" smtClean="0">
                <a:latin typeface="Arial" pitchFamily="34" charset="0"/>
                <a:cs typeface="Arial" pitchFamily="34" charset="0"/>
              </a:rPr>
              <a:pPr/>
              <a:t>23</a:t>
            </a:fld>
            <a:endParaRPr lang="es-EC"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839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892076-8381-4391-82B5-C9F0BBF6C437}" type="slidenum">
              <a:rPr lang="es-EC" smtClean="0">
                <a:latin typeface="Arial" pitchFamily="34" charset="0"/>
                <a:cs typeface="Arial" pitchFamily="34" charset="0"/>
              </a:rPr>
              <a:pPr/>
              <a:t>37</a:t>
            </a:fld>
            <a:endParaRPr lang="es-EC"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84996" name="3 Marcador de encabezado"/>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s-EC" smtClean="0">
                <a:latin typeface="Arial" pitchFamily="34" charset="0"/>
                <a:cs typeface="Arial" pitchFamily="34" charset="0"/>
              </a:rPr>
              <a:t>ELABORACIÓN DEL PLAN DE GESTIÓN  TÉCNICO Y ADMINISTRATIVO PARA LA REAPERTURA DE LA UNIDAD DE QUEMADOS DEL  HG-1.</a:t>
            </a:r>
          </a:p>
        </p:txBody>
      </p:sp>
      <p:sp>
        <p:nvSpPr>
          <p:cNvPr id="84997" name="4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FBF88F-6312-47B4-B4F0-EAB2ABB3AEAA}" type="slidenum">
              <a:rPr lang="es-EC" smtClean="0">
                <a:latin typeface="Arial" pitchFamily="34" charset="0"/>
                <a:cs typeface="Arial" pitchFamily="34" charset="0"/>
              </a:rPr>
              <a:pPr/>
              <a:t>62</a:t>
            </a:fld>
            <a:endParaRPr lang="es-EC"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CF5E82D1-BC1C-4F42-A64E-DDA350ABB3DC}" type="datetimeFigureOut">
              <a:rPr lang="es-EC"/>
              <a:pPr>
                <a:defRPr/>
              </a:pPr>
              <a:t>11/05/2012</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6D007B94-7D1A-4D21-ABF6-2411EF2EF985}"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87FC6BAD-9D5F-4677-8CCB-A334C74AB373}" type="datetimeFigureOut">
              <a:rPr lang="es-EC"/>
              <a:pPr>
                <a:defRPr/>
              </a:pPr>
              <a:t>11/05/2012</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34F064FD-63B4-4CA9-BC4B-E4207FA759C8}"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1FB71D03-5FA5-4E4C-9002-22F2E76AFC35}" type="datetimeFigureOut">
              <a:rPr lang="es-EC"/>
              <a:pPr>
                <a:defRPr/>
              </a:pPr>
              <a:t>11/05/2012</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9516AE2F-9427-4DF3-8FDF-E035040C9291}"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67818317-4497-4529-8D2C-16B6F64B7E16}" type="datetimeFigureOut">
              <a:rPr lang="es-EC"/>
              <a:pPr>
                <a:defRPr/>
              </a:pPr>
              <a:t>11/05/2012</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9EE20AB9-144A-4BBC-A0AE-E6C145796585}"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61FDBA1-6D30-4320-8916-14CB34911071}" type="datetimeFigureOut">
              <a:rPr lang="es-EC"/>
              <a:pPr>
                <a:defRPr/>
              </a:pPr>
              <a:t>11/05/2012</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08937C26-390A-4C34-832C-D9A61B79C98B}" type="slidenum">
              <a:rPr lang="es-EC"/>
              <a:pPr>
                <a:defRPr/>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FB27A530-8898-4C2D-BA4A-0D986587AB90}" type="datetimeFigureOut">
              <a:rPr lang="es-EC"/>
              <a:pPr>
                <a:defRPr/>
              </a:pPr>
              <a:t>11/05/2012</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8D06F7FE-DD9B-4130-A60B-7F227B540C80}"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7D8051F1-71CE-4E71-8677-202FC2D575C4}" type="datetimeFigureOut">
              <a:rPr lang="es-EC"/>
              <a:pPr>
                <a:defRPr/>
              </a:pPr>
              <a:t>11/05/2012</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D4C17629-A09D-43FA-955C-B170E7EC574A}"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E917E639-B602-4A27-8CA7-F32D430E31A3}" type="datetimeFigureOut">
              <a:rPr lang="es-EC"/>
              <a:pPr>
                <a:defRPr/>
              </a:pPr>
              <a:t>11/05/2012</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FB69B4B6-E80B-4C53-97B2-385EB4C7F4D7}" type="slidenum">
              <a:rPr lang="es-EC"/>
              <a:pPr>
                <a:defRPr/>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B57591F-8146-4692-A186-8521D6BDAFFB}" type="datetimeFigureOut">
              <a:rPr lang="es-EC"/>
              <a:pPr>
                <a:defRPr/>
              </a:pPr>
              <a:t>11/05/2012</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72C5916E-356E-40DE-B99E-212BF4904651}"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D180824-BC96-4A14-AD87-D2A97DA23D3A}" type="datetimeFigureOut">
              <a:rPr lang="es-EC"/>
              <a:pPr>
                <a:defRPr/>
              </a:pPr>
              <a:t>11/05/2012</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772D704D-0687-4DC2-8A4B-A1A36C68272B}" type="slidenum">
              <a:rPr lang="es-EC"/>
              <a:pPr>
                <a:defRPr/>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1655377-8CCC-45B1-AF11-2DC606777825}" type="datetimeFigureOut">
              <a:rPr lang="es-EC"/>
              <a:pPr>
                <a:defRPr/>
              </a:pPr>
              <a:t>11/05/2012</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485D53BA-8096-42A0-B992-8A87B4114749}" type="slidenum">
              <a:rPr lang="es-EC"/>
              <a:pPr>
                <a:defRPr/>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6D6026-BD72-4B84-A64E-09FF7EB16996}" type="datetimeFigureOut">
              <a:rPr lang="es-EC"/>
              <a:pPr>
                <a:defRPr/>
              </a:pPr>
              <a:t>11/05/2012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0519F35-F180-4E22-ADFD-1FCDA76432EB}"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laoficinasinpapeles.com/www/index.php/component/k2/item/236-&#161;administraci&#243;n-electr&#243;nica-ya"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jpeg"/><Relationship Id="rId7"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file:///F:\Video_Jenny.wm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TOMA%20APLICACI&#211;N%20DE%20INJERTOS.doc"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Precios%20de%20los%20equipos%20de%20instrumental%20medico.doc"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NEXO%20N%201-N%202.doc" TargetMode="External"/><Relationship Id="rId1" Type="http://schemas.openxmlformats.org/officeDocument/2006/relationships/slideLayout" Target="../slideLayouts/slideLayout2.xml"/><Relationship Id="rId4" Type="http://schemas.openxmlformats.org/officeDocument/2006/relationships/hyperlink" Target="Ver%20anexo%20%20N&#176;%201-N&#176;%202.doc"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Ver%20anexo%20N&#176;%203.docx"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ANEXO%20N%203.docx" TargetMode="External"/><Relationship Id="rId1" Type="http://schemas.openxmlformats.org/officeDocument/2006/relationships/slideLayout" Target="../slideLayouts/slideLayout2.xml"/><Relationship Id="rId5" Type="http://schemas.openxmlformats.org/officeDocument/2006/relationships/hyperlink" Target="Ver%20anexo%20N&#176;%203.docx" TargetMode="External"/><Relationship Id="rId4" Type="http://schemas.openxmlformats.org/officeDocument/2006/relationships/hyperlink" Target="Ver%20anexo%20%20N&#176;%201-N&#176;%202.doc"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Ver%20anexo%20N&#176;%203.docx"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Ver%20anexo%20N&#176;%204.doc"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es.wikipedia.org/wiki/Archivo:Piel46.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Administración electrónica ya!">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075" name="Picture 2" descr="C:\Users\ALEXANDRA\Pictures\IMG VERD.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3076" name="Picture 4" descr="¡Administración electrónica ya!">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077" name="Picture 11" descr="http://www.silvitablanco.com.ar/hospital/salud/enfermera.jpg"/>
          <p:cNvPicPr>
            <a:picLocks noChangeAspect="1" noChangeArrowheads="1"/>
          </p:cNvPicPr>
          <p:nvPr/>
        </p:nvPicPr>
        <p:blipFill>
          <a:blip r:embed="rId6" cstate="print"/>
          <a:srcRect/>
          <a:stretch>
            <a:fillRect/>
          </a:stretch>
        </p:blipFill>
        <p:spPr bwMode="auto">
          <a:xfrm>
            <a:off x="7451725" y="981075"/>
            <a:ext cx="1081088" cy="1511300"/>
          </a:xfrm>
          <a:prstGeom prst="rect">
            <a:avLst/>
          </a:prstGeom>
          <a:noFill/>
          <a:ln w="9525">
            <a:noFill/>
            <a:miter lim="800000"/>
            <a:headEnd/>
            <a:tailEnd/>
          </a:ln>
        </p:spPr>
      </p:pic>
      <p:pic>
        <p:nvPicPr>
          <p:cNvPr id="3078" name="Picture 11" descr="http://www.silvitablanco.com.ar/hospital/salud/enfermera.jpg"/>
          <p:cNvPicPr>
            <a:picLocks noChangeAspect="1" noChangeArrowheads="1"/>
          </p:cNvPicPr>
          <p:nvPr/>
        </p:nvPicPr>
        <p:blipFill>
          <a:blip r:embed="rId7" cstate="print"/>
          <a:srcRect/>
          <a:stretch>
            <a:fillRect/>
          </a:stretch>
        </p:blipFill>
        <p:spPr bwMode="auto">
          <a:xfrm>
            <a:off x="6588125" y="4149725"/>
            <a:ext cx="971550" cy="1582738"/>
          </a:xfrm>
          <a:prstGeom prst="rect">
            <a:avLst/>
          </a:prstGeom>
          <a:noFill/>
          <a:ln w="9525">
            <a:noFill/>
            <a:miter lim="800000"/>
            <a:headEnd/>
            <a:tailEnd/>
          </a:ln>
        </p:spPr>
      </p:pic>
      <p:pic>
        <p:nvPicPr>
          <p:cNvPr id="3079" name="Picture 11" descr="http://www.silvitablanco.com.ar/hospital/salud/enfermera.jpg"/>
          <p:cNvPicPr>
            <a:picLocks noChangeAspect="1" noChangeArrowheads="1"/>
          </p:cNvPicPr>
          <p:nvPr/>
        </p:nvPicPr>
        <p:blipFill>
          <a:blip r:embed="rId8" cstate="print"/>
          <a:srcRect/>
          <a:stretch>
            <a:fillRect/>
          </a:stretch>
        </p:blipFill>
        <p:spPr bwMode="auto">
          <a:xfrm>
            <a:off x="2303463" y="115888"/>
            <a:ext cx="1116012" cy="1657350"/>
          </a:xfrm>
          <a:prstGeom prst="rect">
            <a:avLst/>
          </a:prstGeom>
          <a:noFill/>
          <a:ln w="9525">
            <a:noFill/>
            <a:miter lim="800000"/>
            <a:headEnd/>
            <a:tailEnd/>
          </a:ln>
        </p:spPr>
      </p:pic>
      <p:pic>
        <p:nvPicPr>
          <p:cNvPr id="3080" name="Picture 8" descr="wd.gif"/>
          <p:cNvPicPr>
            <a:picLocks noChangeAspect="1" noChangeArrowheads="1" noCrop="1"/>
          </p:cNvPicPr>
          <p:nvPr/>
        </p:nvPicPr>
        <p:blipFill>
          <a:blip r:embed="rId9" cstate="print"/>
          <a:srcRect/>
          <a:stretch>
            <a:fillRect/>
          </a:stretch>
        </p:blipFill>
        <p:spPr bwMode="auto">
          <a:xfrm>
            <a:off x="2857500" y="285750"/>
            <a:ext cx="3786188" cy="3714750"/>
          </a:xfrm>
          <a:prstGeom prst="rect">
            <a:avLst/>
          </a:prstGeom>
          <a:noFill/>
          <a:ln w="9525">
            <a:noFill/>
            <a:miter lim="800000"/>
            <a:headEnd/>
            <a:tailEnd/>
          </a:ln>
        </p:spPr>
      </p:pic>
      <p:pic>
        <p:nvPicPr>
          <p:cNvPr id="3081" name="Picture 11" descr="http://www.silvitablanco.com.ar/hospital/salud/enfermera.jpg"/>
          <p:cNvPicPr>
            <a:picLocks noChangeAspect="1" noChangeArrowheads="1"/>
          </p:cNvPicPr>
          <p:nvPr/>
        </p:nvPicPr>
        <p:blipFill>
          <a:blip r:embed="rId10" cstate="print"/>
          <a:srcRect/>
          <a:stretch>
            <a:fillRect/>
          </a:stretch>
        </p:blipFill>
        <p:spPr bwMode="auto">
          <a:xfrm>
            <a:off x="179388" y="2492375"/>
            <a:ext cx="863600" cy="1512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4339"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2800" dirty="0" smtClean="0">
                <a:latin typeface="Arial" pitchFamily="34" charset="0"/>
                <a:cs typeface="Arial" pitchFamily="34" charset="0"/>
              </a:rPr>
              <a:t/>
            </a:r>
            <a:br>
              <a:rPr lang="es-EC" sz="2800" dirty="0" smtClean="0">
                <a:latin typeface="Arial" pitchFamily="34" charset="0"/>
                <a:cs typeface="Arial" pitchFamily="34" charset="0"/>
              </a:rPr>
            </a:br>
            <a:endParaRPr lang="es-EC" sz="2800" dirty="0" smtClean="0"/>
          </a:p>
        </p:txBody>
      </p:sp>
      <p:graphicFrame>
        <p:nvGraphicFramePr>
          <p:cNvPr id="3" name="2 Tabla"/>
          <p:cNvGraphicFramePr>
            <a:graphicFrameLocks noGrp="1"/>
          </p:cNvGraphicFramePr>
          <p:nvPr/>
        </p:nvGraphicFramePr>
        <p:xfrm>
          <a:off x="611188" y="1916113"/>
          <a:ext cx="8208962" cy="4516437"/>
        </p:xfrm>
        <a:graphic>
          <a:graphicData uri="http://schemas.openxmlformats.org/drawingml/2006/table">
            <a:tbl>
              <a:tblPr/>
              <a:tblGrid>
                <a:gridCol w="1584548"/>
                <a:gridCol w="1609878"/>
                <a:gridCol w="2089163"/>
                <a:gridCol w="1572507"/>
                <a:gridCol w="1353188"/>
              </a:tblGrid>
              <a:tr h="403350">
                <a:tc rowSpan="2">
                  <a:txBody>
                    <a:bodyPr/>
                    <a:lstStyle/>
                    <a:p>
                      <a:pPr algn="ctr">
                        <a:lnSpc>
                          <a:spcPct val="150000"/>
                        </a:lnSpc>
                        <a:spcAft>
                          <a:spcPts val="0"/>
                        </a:spcAft>
                      </a:pPr>
                      <a:r>
                        <a:rPr lang="es-EC" sz="1600" b="1" dirty="0">
                          <a:solidFill>
                            <a:srgbClr val="222222"/>
                          </a:solidFill>
                          <a:latin typeface="Agency FB"/>
                          <a:ea typeface="Times New Roman"/>
                          <a:cs typeface="Arial"/>
                        </a:rPr>
                        <a:t>Características principales</a:t>
                      </a:r>
                      <a:endParaRPr lang="es-EC" sz="24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2">
                  <a:txBody>
                    <a:bodyPr/>
                    <a:lstStyle/>
                    <a:p>
                      <a:pPr algn="ctr">
                        <a:lnSpc>
                          <a:spcPct val="150000"/>
                        </a:lnSpc>
                        <a:spcAft>
                          <a:spcPts val="0"/>
                        </a:spcAft>
                      </a:pPr>
                      <a:r>
                        <a:rPr lang="es-EC" sz="1400" b="1" dirty="0">
                          <a:solidFill>
                            <a:srgbClr val="222222"/>
                          </a:solidFill>
                          <a:latin typeface="Agency FB"/>
                          <a:ea typeface="Times New Roman"/>
                          <a:cs typeface="Arial"/>
                        </a:rPr>
                        <a:t>Quemaduras de primer grado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2">
                  <a:txBody>
                    <a:bodyPr/>
                    <a:lstStyle/>
                    <a:p>
                      <a:pPr algn="ctr">
                        <a:lnSpc>
                          <a:spcPct val="150000"/>
                        </a:lnSpc>
                        <a:spcAft>
                          <a:spcPts val="0"/>
                        </a:spcAft>
                      </a:pPr>
                      <a:r>
                        <a:rPr lang="es-EC" sz="1800" b="1" dirty="0">
                          <a:solidFill>
                            <a:srgbClr val="222222"/>
                          </a:solidFill>
                          <a:latin typeface="Agency FB"/>
                          <a:ea typeface="Times New Roman"/>
                          <a:cs typeface="Arial"/>
                        </a:rPr>
                        <a:t>Quemaduras de segundo grado</a:t>
                      </a:r>
                      <a:endParaRPr lang="es-EC" sz="2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rowSpan="2">
                  <a:txBody>
                    <a:bodyPr/>
                    <a:lstStyle/>
                    <a:p>
                      <a:pPr algn="ctr">
                        <a:lnSpc>
                          <a:spcPct val="150000"/>
                        </a:lnSpc>
                        <a:spcAft>
                          <a:spcPts val="0"/>
                        </a:spcAft>
                      </a:pPr>
                      <a:r>
                        <a:rPr lang="es-EC" sz="1600" b="1" dirty="0">
                          <a:solidFill>
                            <a:srgbClr val="222222"/>
                          </a:solidFill>
                          <a:latin typeface="Agency FB"/>
                          <a:ea typeface="Times New Roman"/>
                          <a:cs typeface="Arial"/>
                        </a:rPr>
                        <a:t>Quemaduras de tercer grado</a:t>
                      </a:r>
                      <a:endParaRPr lang="es-EC" sz="24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447840">
                <a:tc vMerge="1">
                  <a:txBody>
                    <a:bodyPr/>
                    <a:lstStyle/>
                    <a:p>
                      <a:endParaRPr lang="es-EC"/>
                    </a:p>
                  </a:txBody>
                  <a:tcPr/>
                </a:tc>
                <a:tc vMerge="1">
                  <a:txBody>
                    <a:bodyPr/>
                    <a:lstStyle/>
                    <a:p>
                      <a:endParaRPr lang="es-EC"/>
                    </a:p>
                  </a:txBody>
                  <a:tcPr/>
                </a:tc>
                <a:tc>
                  <a:txBody>
                    <a:bodyPr/>
                    <a:lstStyle/>
                    <a:p>
                      <a:pPr>
                        <a:lnSpc>
                          <a:spcPct val="150000"/>
                        </a:lnSpc>
                        <a:spcAft>
                          <a:spcPts val="0"/>
                        </a:spcAft>
                      </a:pPr>
                      <a:r>
                        <a:rPr lang="es-EC" sz="1800" b="1" dirty="0">
                          <a:solidFill>
                            <a:srgbClr val="222222"/>
                          </a:solidFill>
                          <a:latin typeface="Agency FB"/>
                          <a:ea typeface="Times New Roman"/>
                          <a:cs typeface="Arial"/>
                        </a:rPr>
                        <a:t>Dérmicas superficial</a:t>
                      </a:r>
                      <a:endParaRPr lang="es-EC" sz="2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50000"/>
                        </a:lnSpc>
                        <a:spcAft>
                          <a:spcPts val="0"/>
                        </a:spcAft>
                      </a:pPr>
                      <a:r>
                        <a:rPr lang="es-EC" sz="1400" b="1" dirty="0">
                          <a:solidFill>
                            <a:srgbClr val="222222"/>
                          </a:solidFill>
                          <a:latin typeface="Agency FB"/>
                          <a:ea typeface="Times New Roman"/>
                          <a:cs typeface="Arial"/>
                        </a:rPr>
                        <a:t>Dérmicas profundas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vMerge="1">
                  <a:txBody>
                    <a:bodyPr/>
                    <a:lstStyle/>
                    <a:p>
                      <a:endParaRPr lang="es-EC"/>
                    </a:p>
                  </a:txBody>
                  <a:tcPr/>
                </a:tc>
              </a:tr>
              <a:tr h="3613305">
                <a:tc>
                  <a:txBody>
                    <a:bodyPr/>
                    <a:lstStyle/>
                    <a:p>
                      <a:pPr algn="just">
                        <a:lnSpc>
                          <a:spcPct val="150000"/>
                        </a:lnSpc>
                        <a:spcAft>
                          <a:spcPts val="0"/>
                        </a:spcAft>
                      </a:pPr>
                      <a:r>
                        <a:rPr lang="es-EC" sz="1800" b="1" dirty="0">
                          <a:solidFill>
                            <a:srgbClr val="222222"/>
                          </a:solidFill>
                          <a:latin typeface="Agency FB"/>
                          <a:ea typeface="Times New Roman"/>
                          <a:cs typeface="Arial"/>
                        </a:rPr>
                        <a:t>Causa</a:t>
                      </a:r>
                      <a:r>
                        <a:rPr lang="es-EC" sz="1400" b="1" dirty="0">
                          <a:solidFill>
                            <a:srgbClr val="222222"/>
                          </a:solidFill>
                          <a:latin typeface="Agency FB"/>
                          <a:ea typeface="Times New Roman"/>
                          <a:cs typeface="Arial"/>
                        </a:rPr>
                        <a:t> </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400" dirty="0">
                          <a:solidFill>
                            <a:srgbClr val="222222"/>
                          </a:solidFill>
                          <a:latin typeface="Agency FB"/>
                          <a:ea typeface="Times New Roman"/>
                          <a:cs typeface="Arial"/>
                        </a:rPr>
                        <a:t>-</a:t>
                      </a:r>
                      <a:r>
                        <a:rPr lang="es-EC" sz="1800" dirty="0">
                          <a:solidFill>
                            <a:srgbClr val="222222"/>
                          </a:solidFill>
                          <a:latin typeface="Agency FB"/>
                          <a:ea typeface="Times New Roman"/>
                          <a:cs typeface="Arial"/>
                        </a:rPr>
                        <a:t>Sol </a:t>
                      </a:r>
                      <a:endParaRPr lang="es-EC" sz="2800" dirty="0">
                        <a:solidFill>
                          <a:srgbClr val="222222"/>
                        </a:solidFill>
                        <a:latin typeface="Times New Roman"/>
                        <a:ea typeface="Times New Roman"/>
                        <a:cs typeface="Times New Roman"/>
                      </a:endParaRPr>
                    </a:p>
                    <a:p>
                      <a:pPr algn="just">
                        <a:lnSpc>
                          <a:spcPct val="150000"/>
                        </a:lnSpc>
                        <a:spcAft>
                          <a:spcPts val="0"/>
                        </a:spcAft>
                      </a:pPr>
                      <a:r>
                        <a:rPr lang="es-EC" sz="1800" dirty="0">
                          <a:solidFill>
                            <a:srgbClr val="222222"/>
                          </a:solidFill>
                          <a:latin typeface="Agency FB"/>
                          <a:ea typeface="Times New Roman"/>
                          <a:cs typeface="Arial"/>
                        </a:rPr>
                        <a:t>-Fogonazo menor</a:t>
                      </a:r>
                      <a:r>
                        <a:rPr lang="es-EC" sz="1400" dirty="0">
                          <a:solidFill>
                            <a:srgbClr val="222222"/>
                          </a:solidFill>
                          <a:latin typeface="Agency FB"/>
                          <a:ea typeface="Times New Roman"/>
                          <a:cs typeface="Arial"/>
                        </a:rPr>
                        <a:t>.</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1400" dirty="0">
                          <a:solidFill>
                            <a:srgbClr val="222222"/>
                          </a:solidFill>
                          <a:latin typeface="Agency FB"/>
                          <a:ea typeface="Times New Roman"/>
                          <a:cs typeface="Arial"/>
                        </a:rPr>
                        <a:t>-</a:t>
                      </a:r>
                      <a:r>
                        <a:rPr lang="es-EC" sz="1800" dirty="0">
                          <a:solidFill>
                            <a:srgbClr val="222222"/>
                          </a:solidFill>
                          <a:latin typeface="Agency FB"/>
                          <a:ea typeface="Times New Roman"/>
                          <a:cs typeface="Arial"/>
                        </a:rPr>
                        <a:t>Líquidos calientes.</a:t>
                      </a:r>
                      <a:endParaRPr lang="es-EC" sz="2800" dirty="0">
                        <a:solidFill>
                          <a:srgbClr val="222222"/>
                        </a:solidFill>
                        <a:latin typeface="Times New Roman"/>
                        <a:ea typeface="Times New Roman"/>
                        <a:cs typeface="Times New Roman"/>
                      </a:endParaRPr>
                    </a:p>
                    <a:p>
                      <a:pPr algn="l">
                        <a:lnSpc>
                          <a:spcPct val="150000"/>
                        </a:lnSpc>
                        <a:spcAft>
                          <a:spcPts val="0"/>
                        </a:spcAft>
                      </a:pPr>
                      <a:r>
                        <a:rPr lang="es-EC" sz="1800" dirty="0">
                          <a:solidFill>
                            <a:srgbClr val="222222"/>
                          </a:solidFill>
                          <a:latin typeface="Agency FB"/>
                          <a:ea typeface="Times New Roman"/>
                          <a:cs typeface="Arial"/>
                        </a:rPr>
                        <a:t>-Fogonazos o llamas.</a:t>
                      </a:r>
                      <a:endParaRPr lang="es-EC" sz="2800" dirty="0">
                        <a:solidFill>
                          <a:srgbClr val="222222"/>
                        </a:solidFill>
                        <a:latin typeface="Times New Roman"/>
                        <a:ea typeface="Times New Roman"/>
                        <a:cs typeface="Times New Roman"/>
                      </a:endParaRPr>
                    </a:p>
                    <a:p>
                      <a:pPr algn="l">
                        <a:lnSpc>
                          <a:spcPct val="150000"/>
                        </a:lnSpc>
                        <a:spcAft>
                          <a:spcPts val="0"/>
                        </a:spcAft>
                      </a:pPr>
                      <a:r>
                        <a:rPr lang="es-EC" sz="1800" dirty="0">
                          <a:solidFill>
                            <a:srgbClr val="222222"/>
                          </a:solidFill>
                          <a:latin typeface="Agency FB"/>
                          <a:ea typeface="Times New Roman"/>
                          <a:cs typeface="Arial"/>
                        </a:rPr>
                        <a:t>-Exposición breve a sustancias químicas diluidas.</a:t>
                      </a:r>
                      <a:endParaRPr lang="es-EC" sz="2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1400" dirty="0">
                          <a:solidFill>
                            <a:srgbClr val="222222"/>
                          </a:solidFill>
                          <a:latin typeface="Agency FB"/>
                          <a:ea typeface="Times New Roman"/>
                          <a:cs typeface="Arial"/>
                        </a:rPr>
                        <a:t>-</a:t>
                      </a:r>
                      <a:r>
                        <a:rPr lang="es-EC" sz="1800" dirty="0">
                          <a:solidFill>
                            <a:srgbClr val="222222"/>
                          </a:solidFill>
                          <a:latin typeface="Agency FB"/>
                          <a:ea typeface="Times New Roman"/>
                          <a:cs typeface="Arial"/>
                        </a:rPr>
                        <a:t>Líquidos calientes</a:t>
                      </a:r>
                      <a:endParaRPr lang="es-EC" sz="2800" dirty="0">
                        <a:solidFill>
                          <a:srgbClr val="222222"/>
                        </a:solidFill>
                        <a:latin typeface="Times New Roman"/>
                        <a:ea typeface="Times New Roman"/>
                        <a:cs typeface="Times New Roman"/>
                      </a:endParaRPr>
                    </a:p>
                    <a:p>
                      <a:pPr algn="l">
                        <a:lnSpc>
                          <a:spcPct val="150000"/>
                        </a:lnSpc>
                        <a:spcAft>
                          <a:spcPts val="0"/>
                        </a:spcAft>
                      </a:pPr>
                      <a:r>
                        <a:rPr lang="es-EC" sz="1800" dirty="0">
                          <a:solidFill>
                            <a:srgbClr val="222222"/>
                          </a:solidFill>
                          <a:latin typeface="Agency FB"/>
                          <a:ea typeface="Times New Roman"/>
                          <a:cs typeface="Arial"/>
                        </a:rPr>
                        <a:t>-Fogonazos o llamas.</a:t>
                      </a:r>
                      <a:endParaRPr lang="es-EC" sz="2800" dirty="0">
                        <a:solidFill>
                          <a:srgbClr val="222222"/>
                        </a:solidFill>
                        <a:latin typeface="Times New Roman"/>
                        <a:ea typeface="Times New Roman"/>
                        <a:cs typeface="Times New Roman"/>
                      </a:endParaRPr>
                    </a:p>
                    <a:p>
                      <a:pPr algn="l">
                        <a:lnSpc>
                          <a:spcPct val="150000"/>
                        </a:lnSpc>
                        <a:spcAft>
                          <a:spcPts val="0"/>
                        </a:spcAft>
                      </a:pPr>
                      <a:r>
                        <a:rPr lang="es-EC" sz="1800" dirty="0">
                          <a:solidFill>
                            <a:srgbClr val="222222"/>
                          </a:solidFill>
                          <a:latin typeface="Agency FB"/>
                          <a:ea typeface="Times New Roman"/>
                          <a:cs typeface="Arial"/>
                        </a:rPr>
                        <a:t>-Exposición prolongada a sustancias químicas diluidas.</a:t>
                      </a:r>
                      <a:endParaRPr lang="es-EC" sz="2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C" sz="1600" dirty="0">
                          <a:solidFill>
                            <a:srgbClr val="222222"/>
                          </a:solidFill>
                          <a:latin typeface="Agency FB"/>
                          <a:ea typeface="Times New Roman"/>
                          <a:cs typeface="Arial"/>
                        </a:rPr>
                        <a:t>-Llama </a:t>
                      </a:r>
                      <a:endParaRPr lang="es-EC" sz="2400" dirty="0">
                        <a:solidFill>
                          <a:srgbClr val="222222"/>
                        </a:solidFill>
                        <a:latin typeface="Times New Roman"/>
                        <a:ea typeface="Times New Roman"/>
                        <a:cs typeface="Times New Roman"/>
                      </a:endParaRPr>
                    </a:p>
                    <a:p>
                      <a:pPr algn="l">
                        <a:lnSpc>
                          <a:spcPct val="150000"/>
                        </a:lnSpc>
                        <a:spcAft>
                          <a:spcPts val="0"/>
                        </a:spcAft>
                      </a:pPr>
                      <a:r>
                        <a:rPr lang="es-EC" sz="1600" dirty="0">
                          <a:solidFill>
                            <a:srgbClr val="222222"/>
                          </a:solidFill>
                          <a:latin typeface="Agency FB"/>
                          <a:ea typeface="Times New Roman"/>
                          <a:cs typeface="Arial"/>
                        </a:rPr>
                        <a:t>-Escaldadura por inmersión.</a:t>
                      </a:r>
                      <a:endParaRPr lang="es-EC" sz="2400" dirty="0">
                        <a:solidFill>
                          <a:srgbClr val="222222"/>
                        </a:solidFill>
                        <a:latin typeface="Times New Roman"/>
                        <a:ea typeface="Times New Roman"/>
                        <a:cs typeface="Times New Roman"/>
                      </a:endParaRPr>
                    </a:p>
                    <a:p>
                      <a:pPr algn="l">
                        <a:lnSpc>
                          <a:spcPct val="150000"/>
                        </a:lnSpc>
                        <a:spcAft>
                          <a:spcPts val="0"/>
                        </a:spcAft>
                      </a:pPr>
                      <a:r>
                        <a:rPr lang="es-EC" sz="1600" dirty="0">
                          <a:solidFill>
                            <a:srgbClr val="222222"/>
                          </a:solidFill>
                          <a:latin typeface="Agency FB"/>
                          <a:ea typeface="Times New Roman"/>
                          <a:cs typeface="Arial"/>
                        </a:rPr>
                        <a:t>-electricidad de alto voltaje.</a:t>
                      </a:r>
                      <a:endParaRPr lang="es-EC" sz="2400" dirty="0">
                        <a:solidFill>
                          <a:srgbClr val="222222"/>
                        </a:solidFill>
                        <a:latin typeface="Times New Roman"/>
                        <a:ea typeface="Times New Roman"/>
                        <a:cs typeface="Times New Roman"/>
                      </a:endParaRPr>
                    </a:p>
                    <a:p>
                      <a:pPr algn="l">
                        <a:lnSpc>
                          <a:spcPct val="150000"/>
                        </a:lnSpc>
                        <a:spcAft>
                          <a:spcPts val="0"/>
                        </a:spcAft>
                      </a:pPr>
                      <a:r>
                        <a:rPr lang="es-EC" sz="1600" dirty="0">
                          <a:solidFill>
                            <a:srgbClr val="222222"/>
                          </a:solidFill>
                          <a:latin typeface="Agency FB"/>
                          <a:ea typeface="Times New Roman"/>
                          <a:cs typeface="Arial"/>
                        </a:rPr>
                        <a:t>-Exposición a sustancias químicas concentradas objetos calientes.</a:t>
                      </a:r>
                      <a:endParaRPr lang="es-EC" sz="24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Rectangle 1"/>
          <p:cNvSpPr>
            <a:spLocks noChangeArrowheads="1"/>
          </p:cNvSpPr>
          <p:nvPr/>
        </p:nvSpPr>
        <p:spPr bwMode="auto">
          <a:xfrm>
            <a:off x="539750" y="22225"/>
            <a:ext cx="7632700" cy="1846263"/>
          </a:xfrm>
          <a:prstGeom prst="rect">
            <a:avLst/>
          </a:prstGeom>
          <a:noFill/>
          <a:ln w="9525">
            <a:noFill/>
            <a:miter lim="800000"/>
            <a:headEnd/>
            <a:tailEnd/>
          </a:ln>
          <a:effectLst/>
        </p:spPr>
        <p:txBody>
          <a:bodyPr anchor="ctr">
            <a:spAutoFit/>
          </a:bodyPr>
          <a:lstStyle/>
          <a:p>
            <a:pPr algn="just">
              <a:defRPr/>
            </a:pPr>
            <a:endParaRPr lang="es-EC" sz="1200" i="1" dirty="0">
              <a:solidFill>
                <a:srgbClr val="222222"/>
              </a:solidFill>
              <a:latin typeface="Arial" charset="0"/>
              <a:ea typeface="Times New Roman" pitchFamily="18" charset="0"/>
              <a:cs typeface="Arial" charset="0"/>
            </a:endParaRPr>
          </a:p>
          <a:p>
            <a:pPr algn="just">
              <a:defRPr/>
            </a:pPr>
            <a:endParaRPr lang="es-EC" sz="1200" i="1" dirty="0">
              <a:solidFill>
                <a:srgbClr val="222222"/>
              </a:solidFill>
              <a:latin typeface="Arial" charset="0"/>
              <a:ea typeface="Times New Roman" pitchFamily="18" charset="0"/>
              <a:cs typeface="Arial" charset="0"/>
            </a:endParaRPr>
          </a:p>
          <a:p>
            <a:pPr algn="just">
              <a:defRPr/>
            </a:pPr>
            <a:endParaRPr lang="es-EC" sz="1200" i="1" dirty="0">
              <a:solidFill>
                <a:srgbClr val="222222"/>
              </a:solidFill>
              <a:latin typeface="Arial" charset="0"/>
              <a:ea typeface="Times New Roman" pitchFamily="18" charset="0"/>
              <a:cs typeface="Arial" charset="0"/>
            </a:endParaRPr>
          </a:p>
          <a:p>
            <a:pPr algn="just">
              <a:defRPr/>
            </a:pPr>
            <a:endParaRPr lang="es-EC" sz="1200" i="1" dirty="0">
              <a:solidFill>
                <a:srgbClr val="222222"/>
              </a:solidFill>
              <a:latin typeface="Arial" charset="0"/>
              <a:ea typeface="Times New Roman" pitchFamily="18" charset="0"/>
              <a:cs typeface="Arial" charset="0"/>
            </a:endParaRPr>
          </a:p>
          <a:p>
            <a:pPr algn="just">
              <a:defRPr/>
            </a:pPr>
            <a:endParaRPr lang="es-EC" sz="1200" i="1" dirty="0">
              <a:solidFill>
                <a:srgbClr val="0070C0"/>
              </a:solidFill>
              <a:latin typeface="Arial" charset="0"/>
              <a:ea typeface="Times New Roman" pitchFamily="18" charset="0"/>
              <a:cs typeface="Arial" charset="0"/>
            </a:endParaRPr>
          </a:p>
          <a:p>
            <a:pPr algn="ctr">
              <a:defRPr/>
            </a:pPr>
            <a:r>
              <a:rPr lang="es-EC" sz="2000" dirty="0">
                <a:solidFill>
                  <a:srgbClr val="0070C0"/>
                </a:solidFill>
                <a:latin typeface="Arial Black" pitchFamily="34" charset="0"/>
                <a:ea typeface="Times New Roman" pitchFamily="18" charset="0"/>
                <a:cs typeface="Arial" charset="0"/>
              </a:rPr>
              <a:t>PRINCIPALES CARACTERÍSTICAS CLÍNICAS SEGÚN LA PROFUNDIDAD DE LA QUEMADURA</a:t>
            </a:r>
            <a:endParaRPr lang="es-EC" sz="1050" dirty="0">
              <a:solidFill>
                <a:srgbClr val="0070C0"/>
              </a:solidFill>
              <a:latin typeface="Arial Black" pitchFamily="34" charset="0"/>
              <a:cs typeface="Arial" charset="0"/>
            </a:endParaRPr>
          </a:p>
          <a:p>
            <a:pPr algn="ctr" eaLnBrk="0" hangingPunct="0">
              <a:defRPr/>
            </a:pPr>
            <a:r>
              <a:rPr lang="es-EC" sz="1400" b="1" dirty="0">
                <a:solidFill>
                  <a:srgbClr val="222222"/>
                </a:solidFill>
                <a:latin typeface="Arial" charset="0"/>
                <a:ea typeface="Calibri" pitchFamily="34" charset="0"/>
                <a:cs typeface="Arial" charset="0"/>
              </a:rPr>
              <a:t>        </a:t>
            </a:r>
            <a:endParaRPr lang="es-EC" sz="2000" dirty="0">
              <a:latin typeface="Arial" charset="0"/>
              <a:cs typeface="Arial" charset="0"/>
            </a:endParaRPr>
          </a:p>
        </p:txBody>
      </p:sp>
      <p:sp>
        <p:nvSpPr>
          <p:cNvPr id="11291" name="5 CuadroTexto"/>
          <p:cNvSpPr txBox="1">
            <a:spLocks noChangeArrowheads="1"/>
          </p:cNvSpPr>
          <p:nvPr/>
        </p:nvSpPr>
        <p:spPr bwMode="auto">
          <a:xfrm>
            <a:off x="0" y="6357938"/>
            <a:ext cx="2786063" cy="523875"/>
          </a:xfrm>
          <a:prstGeom prst="rect">
            <a:avLst/>
          </a:prstGeom>
          <a:noFill/>
          <a:ln w="9525">
            <a:noFill/>
            <a:miter lim="800000"/>
            <a:headEnd/>
            <a:tailEnd/>
          </a:ln>
        </p:spPr>
        <p:txBody>
          <a:bodyPr>
            <a:spAutoFit/>
          </a:bodyPr>
          <a:lstStyle/>
          <a:p>
            <a:r>
              <a:rPr lang="es-EC" sz="2800" b="1">
                <a:solidFill>
                  <a:srgbClr val="222222"/>
                </a:solidFill>
              </a:rPr>
              <a:t> </a:t>
            </a:r>
            <a:r>
              <a:rPr lang="es-EC" sz="1400">
                <a:solidFill>
                  <a:srgbClr val="222222"/>
                </a:solidFill>
              </a:rPr>
              <a:t>FUENTE: Lorenzo </a:t>
            </a:r>
            <a:r>
              <a:rPr lang="es-EC" sz="1400" i="1">
                <a:cs typeface="Times New Roman" pitchFamily="18" charset="0"/>
              </a:rPr>
              <a:t>Tapia, 2008</a:t>
            </a:r>
            <a:endParaRPr lang="es-EC" sz="20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1">
                                            <p:txEl>
                                              <p:pRg st="5" end="5"/>
                                            </p:txEl>
                                          </p:spTgt>
                                        </p:tgtEl>
                                        <p:attrNameLst>
                                          <p:attrName>style.visibility</p:attrName>
                                        </p:attrNameLst>
                                      </p:cBhvr>
                                      <p:to>
                                        <p:strVal val="visible"/>
                                      </p:to>
                                    </p:set>
                                    <p:animEffect transition="in" filter="diamond(in)">
                                      <p:cBhvr>
                                        <p:cTn id="7" dur="2000"/>
                                        <p:tgtEl>
                                          <p:spTgt spid="1536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1291">
                                            <p:txEl>
                                              <p:pRg st="0" end="0"/>
                                            </p:txEl>
                                          </p:spTgt>
                                        </p:tgtEl>
                                        <p:attrNameLst>
                                          <p:attrName>style.visibility</p:attrName>
                                        </p:attrNameLst>
                                      </p:cBhvr>
                                      <p:to>
                                        <p:strVal val="visible"/>
                                      </p:to>
                                    </p:set>
                                    <p:animEffect transition="in" filter="slide(fromBottom)">
                                      <p:cBhvr>
                                        <p:cTn id="17" dur="500"/>
                                        <p:tgtEl>
                                          <p:spTgt spid="11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5363" name="1 Título"/>
          <p:cNvSpPr>
            <a:spLocks noGrp="1"/>
          </p:cNvSpPr>
          <p:nvPr>
            <p:ph type="title"/>
          </p:nvPr>
        </p:nvSpPr>
        <p:spPr>
          <a:xfrm>
            <a:off x="0" y="0"/>
            <a:ext cx="9144000" cy="11969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sp>
        <p:nvSpPr>
          <p:cNvPr id="11268" name="2 Marcador de contenido"/>
          <p:cNvSpPr>
            <a:spLocks noGrp="1"/>
          </p:cNvSpPr>
          <p:nvPr>
            <p:ph idx="1"/>
          </p:nvPr>
        </p:nvSpPr>
        <p:spPr>
          <a:xfrm>
            <a:off x="428625" y="1196975"/>
            <a:ext cx="8229600" cy="4900613"/>
          </a:xfrm>
        </p:spPr>
        <p:txBody>
          <a:bodyPr/>
          <a:lstStyle/>
          <a:p>
            <a:pPr algn="ctr" eaLnBrk="1" hangingPunct="1">
              <a:buFont typeface="Arial" pitchFamily="34" charset="0"/>
              <a:buNone/>
            </a:pPr>
            <a:r>
              <a:rPr lang="es-EC" smtClean="0"/>
              <a:t> </a:t>
            </a:r>
            <a:r>
              <a:rPr lang="es-EC" smtClean="0">
                <a:solidFill>
                  <a:srgbClr val="0070C0"/>
                </a:solidFill>
                <a:latin typeface="Arial Black" pitchFamily="34" charset="0"/>
              </a:rPr>
              <a:t>QUEMADURAS EN NIÑOS</a:t>
            </a:r>
          </a:p>
          <a:p>
            <a:pPr algn="ctr" eaLnBrk="1" hangingPunct="1">
              <a:buFont typeface="Arial" pitchFamily="34" charset="0"/>
              <a:buNone/>
            </a:pPr>
            <a:endParaRPr lang="es-EC" smtClean="0"/>
          </a:p>
        </p:txBody>
      </p:sp>
      <p:pic>
        <p:nvPicPr>
          <p:cNvPr id="4" name="3 Imagen"/>
          <p:cNvPicPr/>
          <p:nvPr/>
        </p:nvPicPr>
        <p:blipFill>
          <a:blip r:embed="rId4" cstate="print"/>
          <a:srcRect l="17989" t="44514" r="66138" b="17555"/>
          <a:stretch>
            <a:fillRect/>
          </a:stretch>
        </p:blipFill>
        <p:spPr bwMode="auto">
          <a:xfrm>
            <a:off x="2987675" y="2543175"/>
            <a:ext cx="3384550" cy="3333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amond(in)">
                                      <p:cBhvr>
                                        <p:cTn id="7" dur="20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smtClean="0"/>
          </a:p>
        </p:txBody>
      </p:sp>
      <p:sp>
        <p:nvSpPr>
          <p:cNvPr id="12292" name="2 Marcador de contenido"/>
          <p:cNvSpPr>
            <a:spLocks noGrp="1"/>
          </p:cNvSpPr>
          <p:nvPr>
            <p:ph idx="1"/>
          </p:nvPr>
        </p:nvSpPr>
        <p:spPr>
          <a:xfrm>
            <a:off x="457200" y="981075"/>
            <a:ext cx="8229600" cy="5688013"/>
          </a:xfrm>
        </p:spPr>
        <p:txBody>
          <a:bodyPr/>
          <a:lstStyle/>
          <a:p>
            <a:pPr algn="ctr" eaLnBrk="1" hangingPunct="1">
              <a:buFont typeface="Arial" pitchFamily="34" charset="0"/>
              <a:buNone/>
            </a:pPr>
            <a:r>
              <a:rPr lang="es-EC" sz="2800" smtClean="0">
                <a:solidFill>
                  <a:srgbClr val="0070C0"/>
                </a:solidFill>
                <a:latin typeface="Arial Black" pitchFamily="34" charset="0"/>
                <a:cs typeface="Arial" pitchFamily="34" charset="0"/>
              </a:rPr>
              <a:t>EL GRAN QUEMADO</a:t>
            </a:r>
          </a:p>
          <a:p>
            <a:pPr algn="ctr" eaLnBrk="1" hangingPunct="1">
              <a:buFont typeface="Arial" pitchFamily="34" charset="0"/>
              <a:buNone/>
            </a:pPr>
            <a:endParaRPr lang="es-EC" sz="2800" smtClean="0">
              <a:latin typeface="Arial Black" pitchFamily="34" charset="0"/>
              <a:cs typeface="Arial" pitchFamily="34" charset="0"/>
            </a:endParaRPr>
          </a:p>
          <a:p>
            <a:pPr algn="ctr" eaLnBrk="1" hangingPunct="1">
              <a:buFont typeface="Arial" pitchFamily="34" charset="0"/>
              <a:buNone/>
            </a:pPr>
            <a:endParaRPr lang="es-EC" sz="2800" smtClean="0">
              <a:solidFill>
                <a:srgbClr val="C00000"/>
              </a:solidFill>
              <a:latin typeface="Arial Black" pitchFamily="34" charset="0"/>
              <a:cs typeface="Arial" pitchFamily="34" charset="0"/>
            </a:endParaRPr>
          </a:p>
          <a:p>
            <a:pPr eaLnBrk="1" hangingPunct="1">
              <a:buFont typeface="Arial" pitchFamily="34" charset="0"/>
              <a:buNone/>
            </a:pPr>
            <a:r>
              <a:rPr lang="es-EC" sz="2800" smtClean="0">
                <a:solidFill>
                  <a:srgbClr val="C00000"/>
                </a:solidFill>
                <a:latin typeface="Arial" pitchFamily="34" charset="0"/>
                <a:cs typeface="Arial" pitchFamily="34" charset="0"/>
              </a:rPr>
              <a:t>A.- vía aérea                    </a:t>
            </a:r>
          </a:p>
          <a:p>
            <a:pPr eaLnBrk="1" hangingPunct="1">
              <a:buFont typeface="Arial" pitchFamily="34" charset="0"/>
              <a:buNone/>
            </a:pPr>
            <a:r>
              <a:rPr lang="es-EC" sz="2800" smtClean="0">
                <a:solidFill>
                  <a:srgbClr val="C00000"/>
                </a:solidFill>
                <a:latin typeface="Arial" pitchFamily="34" charset="0"/>
                <a:cs typeface="Arial" pitchFamily="34" charset="0"/>
              </a:rPr>
              <a:t>B.- Ventilación</a:t>
            </a:r>
          </a:p>
          <a:p>
            <a:pPr eaLnBrk="1" hangingPunct="1">
              <a:buFont typeface="Arial" pitchFamily="34" charset="0"/>
              <a:buNone/>
            </a:pPr>
            <a:r>
              <a:rPr lang="es-EC" sz="2800" smtClean="0">
                <a:solidFill>
                  <a:srgbClr val="C00000"/>
                </a:solidFill>
                <a:latin typeface="Arial" pitchFamily="34" charset="0"/>
                <a:cs typeface="Arial" pitchFamily="34" charset="0"/>
              </a:rPr>
              <a:t>C.- Circulación</a:t>
            </a:r>
          </a:p>
          <a:p>
            <a:pPr eaLnBrk="1" hangingPunct="1">
              <a:buFont typeface="Arial" pitchFamily="34" charset="0"/>
              <a:buNone/>
            </a:pPr>
            <a:r>
              <a:rPr lang="es-EC" sz="2800" smtClean="0">
                <a:solidFill>
                  <a:srgbClr val="C00000"/>
                </a:solidFill>
                <a:latin typeface="Arial" pitchFamily="34" charset="0"/>
                <a:cs typeface="Arial" pitchFamily="34" charset="0"/>
              </a:rPr>
              <a:t>D.- Déficit neurológico</a:t>
            </a:r>
          </a:p>
          <a:p>
            <a:pPr eaLnBrk="1" hangingPunct="1">
              <a:buFont typeface="Arial" pitchFamily="34" charset="0"/>
              <a:buNone/>
            </a:pPr>
            <a:r>
              <a:rPr lang="es-EC" sz="2800" smtClean="0">
                <a:solidFill>
                  <a:srgbClr val="C00000"/>
                </a:solidFill>
                <a:latin typeface="Arial" pitchFamily="34" charset="0"/>
                <a:cs typeface="Arial" pitchFamily="34" charset="0"/>
              </a:rPr>
              <a:t>E.- Exposición con cuidado de la temperatura ambiental y corporal del paciente.</a:t>
            </a:r>
          </a:p>
          <a:p>
            <a:pPr eaLnBrk="1" hangingPunct="1">
              <a:buFont typeface="Arial" pitchFamily="34" charset="0"/>
              <a:buNone/>
            </a:pPr>
            <a:r>
              <a:rPr lang="es-EC" sz="2800" smtClean="0">
                <a:solidFill>
                  <a:srgbClr val="C00000"/>
                </a:solidFill>
                <a:latin typeface="Arial" pitchFamily="34" charset="0"/>
                <a:cs typeface="Arial" pitchFamily="34" charset="0"/>
              </a:rPr>
              <a:t>F.- Fluidos y fármacos </a:t>
            </a:r>
            <a:endParaRPr lang="es-EC" smtClean="0">
              <a:solidFill>
                <a:srgbClr val="C00000"/>
              </a:solidFill>
              <a:latin typeface="Arial" pitchFamily="34" charset="0"/>
              <a:cs typeface="Arial" pitchFamily="34" charset="0"/>
            </a:endParaRPr>
          </a:p>
          <a:p>
            <a:pPr eaLnBrk="1" hangingPunct="1">
              <a:buFont typeface="Arial" pitchFamily="34" charset="0"/>
              <a:buNone/>
            </a:pPr>
            <a:endParaRPr lang="es-EC" smtClean="0"/>
          </a:p>
        </p:txBody>
      </p:sp>
      <p:pic>
        <p:nvPicPr>
          <p:cNvPr id="12293" name="Picture 1" descr="C:\Users\ALEXANDRA\Pictures\foto paciente quemado.jpg"/>
          <p:cNvPicPr>
            <a:picLocks noChangeAspect="1" noChangeArrowheads="1"/>
          </p:cNvPicPr>
          <p:nvPr/>
        </p:nvPicPr>
        <p:blipFill>
          <a:blip r:embed="rId3" cstate="print"/>
          <a:srcRect/>
          <a:stretch>
            <a:fillRect/>
          </a:stretch>
        </p:blipFill>
        <p:spPr bwMode="auto">
          <a:xfrm>
            <a:off x="4857750" y="2143125"/>
            <a:ext cx="3529013" cy="2016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diamond(in)">
                                      <p:cBhvr>
                                        <p:cTn id="7" dur="2000"/>
                                        <p:tgtEl>
                                          <p:spTgt spid="1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1000" fill="hold"/>
                                        <p:tgtEl>
                                          <p:spTgt spid="12293"/>
                                        </p:tgtEl>
                                        <p:attrNameLst>
                                          <p:attrName>ppt_x</p:attrName>
                                        </p:attrNameLst>
                                      </p:cBhvr>
                                      <p:tavLst>
                                        <p:tav tm="0">
                                          <p:val>
                                            <p:strVal val="1+#ppt_w/2"/>
                                          </p:val>
                                        </p:tav>
                                        <p:tav tm="100000">
                                          <p:val>
                                            <p:strVal val="#ppt_x"/>
                                          </p:val>
                                        </p:tav>
                                      </p:tavLst>
                                    </p:anim>
                                    <p:anim calcmode="lin" valueType="num">
                                      <p:cBhvr additive="base">
                                        <p:cTn id="13" dur="1000" fill="hold"/>
                                        <p:tgtEl>
                                          <p:spTgt spid="1229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12292">
                                            <p:txEl>
                                              <p:pRg st="3" end="3"/>
                                            </p:txEl>
                                          </p:spTgt>
                                        </p:tgtEl>
                                        <p:attrNameLst>
                                          <p:attrName>style.visibility</p:attrName>
                                        </p:attrNameLst>
                                      </p:cBhvr>
                                      <p:to>
                                        <p:strVal val="visible"/>
                                      </p:to>
                                    </p:set>
                                    <p:anim calcmode="lin" valueType="num">
                                      <p:cBhvr additive="base">
                                        <p:cTn id="18" dur="2000" fill="hold"/>
                                        <p:tgtEl>
                                          <p:spTgt spid="12292">
                                            <p:txEl>
                                              <p:pRg st="3" end="3"/>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2292">
                                            <p:txEl>
                                              <p:pRg st="4" end="4"/>
                                            </p:txEl>
                                          </p:spTgt>
                                        </p:tgtEl>
                                        <p:attrNameLst>
                                          <p:attrName>style.visibility</p:attrName>
                                        </p:attrNameLst>
                                      </p:cBhvr>
                                      <p:to>
                                        <p:strVal val="visible"/>
                                      </p:to>
                                    </p:set>
                                    <p:anim calcmode="lin" valueType="num">
                                      <p:cBhvr additive="base">
                                        <p:cTn id="24" dur="2000" fill="hold"/>
                                        <p:tgtEl>
                                          <p:spTgt spid="12292">
                                            <p:txEl>
                                              <p:pRg st="4" end="4"/>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12292">
                                            <p:txEl>
                                              <p:pRg st="5" end="5"/>
                                            </p:txEl>
                                          </p:spTgt>
                                        </p:tgtEl>
                                        <p:attrNameLst>
                                          <p:attrName>style.visibility</p:attrName>
                                        </p:attrNameLst>
                                      </p:cBhvr>
                                      <p:to>
                                        <p:strVal val="visible"/>
                                      </p:to>
                                    </p:set>
                                    <p:anim calcmode="lin" valueType="num">
                                      <p:cBhvr additive="base">
                                        <p:cTn id="30" dur="2000" fill="hold"/>
                                        <p:tgtEl>
                                          <p:spTgt spid="12292">
                                            <p:txEl>
                                              <p:pRg st="5" end="5"/>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12292">
                                            <p:txEl>
                                              <p:pRg st="6" end="6"/>
                                            </p:txEl>
                                          </p:spTgt>
                                        </p:tgtEl>
                                        <p:attrNameLst>
                                          <p:attrName>style.visibility</p:attrName>
                                        </p:attrNameLst>
                                      </p:cBhvr>
                                      <p:to>
                                        <p:strVal val="visible"/>
                                      </p:to>
                                    </p:set>
                                    <p:anim calcmode="lin" valueType="num">
                                      <p:cBhvr additive="base">
                                        <p:cTn id="36" dur="2000" fill="hold"/>
                                        <p:tgtEl>
                                          <p:spTgt spid="12292">
                                            <p:txEl>
                                              <p:pRg st="6" end="6"/>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nodeType="clickEffect">
                                  <p:stCondLst>
                                    <p:cond delay="0"/>
                                  </p:stCondLst>
                                  <p:childTnLst>
                                    <p:set>
                                      <p:cBhvr>
                                        <p:cTn id="41" dur="1" fill="hold">
                                          <p:stCondLst>
                                            <p:cond delay="0"/>
                                          </p:stCondLst>
                                        </p:cTn>
                                        <p:tgtEl>
                                          <p:spTgt spid="12292">
                                            <p:txEl>
                                              <p:pRg st="7" end="7"/>
                                            </p:txEl>
                                          </p:spTgt>
                                        </p:tgtEl>
                                        <p:attrNameLst>
                                          <p:attrName>style.visibility</p:attrName>
                                        </p:attrNameLst>
                                      </p:cBhvr>
                                      <p:to>
                                        <p:strVal val="visible"/>
                                      </p:to>
                                    </p:set>
                                    <p:anim calcmode="lin" valueType="num">
                                      <p:cBhvr additive="base">
                                        <p:cTn id="42" dur="2000" fill="hold"/>
                                        <p:tgtEl>
                                          <p:spTgt spid="12292">
                                            <p:txEl>
                                              <p:pRg st="7" end="7"/>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1229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12292">
                                            <p:txEl>
                                              <p:pRg st="8" end="8"/>
                                            </p:txEl>
                                          </p:spTgt>
                                        </p:tgtEl>
                                        <p:attrNameLst>
                                          <p:attrName>style.visibility</p:attrName>
                                        </p:attrNameLst>
                                      </p:cBhvr>
                                      <p:to>
                                        <p:strVal val="visible"/>
                                      </p:to>
                                    </p:set>
                                    <p:anim calcmode="lin" valueType="num">
                                      <p:cBhvr additive="base">
                                        <p:cTn id="48" dur="2000" fill="hold"/>
                                        <p:tgtEl>
                                          <p:spTgt spid="12292">
                                            <p:txEl>
                                              <p:pRg st="8" end="8"/>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1229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3" name="2 Marcador de contenido"/>
          <p:cNvSpPr>
            <a:spLocks noGrp="1"/>
          </p:cNvSpPr>
          <p:nvPr>
            <p:ph idx="1"/>
          </p:nvPr>
        </p:nvSpPr>
        <p:spPr>
          <a:xfrm>
            <a:off x="457200" y="1052513"/>
            <a:ext cx="8229600" cy="5073650"/>
          </a:xfrm>
        </p:spPr>
        <p:txBody>
          <a:bodyPr rtlCol="0">
            <a:normAutofit lnSpcReduction="10000"/>
          </a:bodyPr>
          <a:lstStyle/>
          <a:p>
            <a:pPr algn="ctr" eaLnBrk="1" fontAlgn="auto" hangingPunct="1">
              <a:spcAft>
                <a:spcPts val="0"/>
              </a:spcAft>
              <a:buFont typeface="Arial" pitchFamily="34" charset="0"/>
              <a:buNone/>
              <a:defRPr/>
            </a:pPr>
            <a:r>
              <a:rPr lang="es-EC" dirty="0" smtClean="0">
                <a:solidFill>
                  <a:srgbClr val="0070C0"/>
                </a:solidFill>
              </a:rPr>
              <a:t>     </a:t>
            </a:r>
            <a:r>
              <a:rPr lang="es-EC" dirty="0" smtClean="0">
                <a:solidFill>
                  <a:srgbClr val="0070C0"/>
                </a:solidFill>
                <a:latin typeface="Arial Black" pitchFamily="34" charset="0"/>
                <a:cs typeface="Arial" pitchFamily="34" charset="0"/>
              </a:rPr>
              <a:t>Metodología</a:t>
            </a:r>
          </a:p>
          <a:p>
            <a:pPr algn="ct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Ø"/>
              <a:defRPr/>
            </a:pPr>
            <a:r>
              <a:rPr lang="es-EC" dirty="0" smtClean="0">
                <a:solidFill>
                  <a:srgbClr val="C00000"/>
                </a:solidFill>
                <a:latin typeface="Arial" pitchFamily="34" charset="0"/>
                <a:cs typeface="Arial" pitchFamily="34" charset="0"/>
              </a:rPr>
              <a:t>Cualitativo</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Ø"/>
              <a:defRPr/>
            </a:pPr>
            <a:r>
              <a:rPr lang="es-EC" dirty="0" smtClean="0">
                <a:solidFill>
                  <a:srgbClr val="C00000"/>
                </a:solidFill>
                <a:latin typeface="Arial" pitchFamily="34" charset="0"/>
                <a:cs typeface="Arial" pitchFamily="34" charset="0"/>
              </a:rPr>
              <a:t>Cuantitativo</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Ø"/>
              <a:defRPr/>
            </a:pPr>
            <a:r>
              <a:rPr lang="es-EC" dirty="0" smtClean="0">
                <a:solidFill>
                  <a:srgbClr val="C00000"/>
                </a:solidFill>
                <a:latin typeface="Arial" pitchFamily="34" charset="0"/>
                <a:cs typeface="Arial" pitchFamily="34" charset="0"/>
              </a:rPr>
              <a:t>Transversal</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Ø"/>
              <a:defRPr/>
            </a:pPr>
            <a:r>
              <a:rPr lang="es-EC" dirty="0" smtClean="0">
                <a:solidFill>
                  <a:srgbClr val="C00000"/>
                </a:solidFill>
                <a:latin typeface="Arial" pitchFamily="34" charset="0"/>
                <a:cs typeface="Arial" pitchFamily="34" charset="0"/>
              </a:rPr>
              <a:t>Analítico</a:t>
            </a:r>
          </a:p>
          <a:p>
            <a:pPr eaLnBrk="1" fontAlgn="auto" hangingPunct="1">
              <a:spcAft>
                <a:spcPts val="0"/>
              </a:spcAft>
              <a:buFont typeface="Arial" pitchFamily="34" charset="0"/>
              <a:buNone/>
              <a:defRPr/>
            </a:pPr>
            <a:endParaRPr lang="es-EC" dirty="0" smtClean="0"/>
          </a:p>
          <a:p>
            <a:pPr eaLnBrk="1" fontAlgn="auto" hangingPunct="1">
              <a:spcAft>
                <a:spcPts val="0"/>
              </a:spcAft>
              <a:buFont typeface="Arial" charset="0"/>
              <a:buChar char="•"/>
              <a:defRPr/>
            </a:pPr>
            <a:endParaRPr lang="es-EC" dirty="0"/>
          </a:p>
        </p:txBody>
      </p:sp>
      <p:pic>
        <p:nvPicPr>
          <p:cNvPr id="15365" name="Picture 5" descr="C:\Users\ALEXANDRA\Pictures\ENFERMERA.jpg"/>
          <p:cNvPicPr>
            <a:picLocks noChangeAspect="1" noChangeArrowheads="1"/>
          </p:cNvPicPr>
          <p:nvPr/>
        </p:nvPicPr>
        <p:blipFill>
          <a:blip r:embed="rId3" cstate="print"/>
          <a:srcRect l="4642" t="11864" r="70790"/>
          <a:stretch>
            <a:fillRect/>
          </a:stretch>
        </p:blipFill>
        <p:spPr bwMode="auto">
          <a:xfrm>
            <a:off x="4140200" y="2349500"/>
            <a:ext cx="1368425" cy="33829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3000"/>
                                        <p:tgtEl>
                                          <p:spTgt spid="3">
                                            <p:txEl>
                                              <p:pRg st="0" end="0"/>
                                            </p:txEl>
                                          </p:spTgt>
                                        </p:tgtEl>
                                      </p:cBhvr>
                                    </p:animEffect>
                                  </p:childTnLst>
                                </p:cTn>
                              </p:par>
                            </p:childTnLst>
                          </p:cTn>
                        </p:par>
                        <p:par>
                          <p:cTn id="8" fill="hold">
                            <p:stCondLst>
                              <p:cond delay="3000"/>
                            </p:stCondLst>
                            <p:childTnLst>
                              <p:par>
                                <p:cTn id="9" presetID="9"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3000"/>
                                        <p:tgtEl>
                                          <p:spTgt spid="3">
                                            <p:txEl>
                                              <p:pRg st="2" end="2"/>
                                            </p:txEl>
                                          </p:spTgt>
                                        </p:tgtEl>
                                      </p:cBhvr>
                                    </p:animEffect>
                                  </p:childTnLst>
                                </p:cTn>
                              </p:par>
                            </p:childTnLst>
                          </p:cTn>
                        </p:par>
                        <p:par>
                          <p:cTn id="12" fill="hold">
                            <p:stCondLst>
                              <p:cond delay="6000"/>
                            </p:stCondLst>
                            <p:childTnLst>
                              <p:par>
                                <p:cTn id="13" presetID="9"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3000"/>
                                        <p:tgtEl>
                                          <p:spTgt spid="3">
                                            <p:txEl>
                                              <p:pRg st="4" end="4"/>
                                            </p:txEl>
                                          </p:spTgt>
                                        </p:tgtEl>
                                      </p:cBhvr>
                                    </p:animEffect>
                                  </p:childTnLst>
                                </p:cTn>
                              </p:par>
                            </p:childTnLst>
                          </p:cTn>
                        </p:par>
                        <p:par>
                          <p:cTn id="16" fill="hold">
                            <p:stCondLst>
                              <p:cond delay="9000"/>
                            </p:stCondLst>
                            <p:childTnLst>
                              <p:par>
                                <p:cTn id="17" presetID="9"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3000"/>
                                        <p:tgtEl>
                                          <p:spTgt spid="3">
                                            <p:txEl>
                                              <p:pRg st="6" end="6"/>
                                            </p:txEl>
                                          </p:spTgt>
                                        </p:tgtEl>
                                      </p:cBhvr>
                                    </p:animEffect>
                                  </p:childTnLst>
                                </p:cTn>
                              </p:par>
                            </p:childTnLst>
                          </p:cTn>
                        </p:par>
                        <p:par>
                          <p:cTn id="20" fill="hold">
                            <p:stCondLst>
                              <p:cond delay="12000"/>
                            </p:stCondLst>
                            <p:childTnLst>
                              <p:par>
                                <p:cTn id="21" presetID="9" presetClass="entr" presetSubtype="0"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3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Users\ALEXANDRA\Pictures\IMG VERD.jpg"/>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18435" name="2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smtClean="0"/>
          </a:p>
        </p:txBody>
      </p:sp>
      <p:sp>
        <p:nvSpPr>
          <p:cNvPr id="6148" name="3 Marcador de contenido"/>
          <p:cNvSpPr>
            <a:spLocks noGrp="1"/>
          </p:cNvSpPr>
          <p:nvPr>
            <p:ph idx="1"/>
          </p:nvPr>
        </p:nvSpPr>
        <p:spPr>
          <a:xfrm>
            <a:off x="457200" y="1308100"/>
            <a:ext cx="8229600" cy="4857750"/>
          </a:xfrm>
        </p:spPr>
        <p:txBody>
          <a:bodyPr/>
          <a:lstStyle/>
          <a:p>
            <a:pPr algn="just" eaLnBrk="1" hangingPunct="1">
              <a:buFont typeface="Arial" pitchFamily="34" charset="0"/>
              <a:buNone/>
            </a:pPr>
            <a:r>
              <a:rPr lang="es-EC" smtClean="0">
                <a:solidFill>
                  <a:srgbClr val="0070C0"/>
                </a:solidFill>
              </a:rPr>
              <a:t>"</a:t>
            </a:r>
            <a:r>
              <a:rPr lang="es-EC" smtClean="0">
                <a:solidFill>
                  <a:srgbClr val="0070C0"/>
                </a:solidFill>
                <a:latin typeface="Arial Black" pitchFamily="34" charset="0"/>
                <a:cs typeface="Arial" pitchFamily="34" charset="0"/>
              </a:rPr>
              <a:t>Diagnostico Situacional".-  </a:t>
            </a:r>
            <a:r>
              <a:rPr lang="es-EC" smtClean="0">
                <a:solidFill>
                  <a:srgbClr val="C00000"/>
                </a:solidFill>
                <a:latin typeface="Arial" pitchFamily="34" charset="0"/>
                <a:cs typeface="Arial" pitchFamily="34" charset="0"/>
              </a:rPr>
              <a:t>Se     podrá   identificar  las  causas  de los problemas cuya  solución es  viable, dando  como resultado la planeación, organización  y ejecución de acciones dirigidas  a  mejorar  el   estado  de   salud  de   los pacientes usuarios de esta Unidad de Quemados sean estos: militares, dependientes y comunidad civil.</a:t>
            </a:r>
            <a:endParaRPr lang="es-EC" smtClean="0">
              <a:solidFill>
                <a:srgbClr val="C00000"/>
              </a:solidFill>
            </a:endParaRPr>
          </a:p>
          <a:p>
            <a:pPr eaLnBrk="1" hangingPunct="1">
              <a:buFont typeface="Arial" pitchFamily="34" charset="0"/>
              <a:buNone/>
            </a:pPr>
            <a:endParaRPr lang="es-EC" smtClean="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r>
              <a:rPr lang="es-EC" sz="1400" dirty="0" smtClean="0">
                <a:solidFill>
                  <a:schemeClr val="accent3">
                    <a:lumMod val="50000"/>
                  </a:schemeClr>
                </a:solidFill>
                <a:latin typeface="Arial Black" pitchFamily="34" charset="0"/>
                <a:cs typeface="Arial" pitchFamily="34" charset="0"/>
              </a:rPr>
              <a:t>.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2800" dirty="0" smtClean="0"/>
          </a:p>
        </p:txBody>
      </p:sp>
      <p:graphicFrame>
        <p:nvGraphicFramePr>
          <p:cNvPr id="3" name="2 Tabla"/>
          <p:cNvGraphicFramePr>
            <a:graphicFrameLocks noGrp="1"/>
          </p:cNvGraphicFramePr>
          <p:nvPr/>
        </p:nvGraphicFramePr>
        <p:xfrm>
          <a:off x="2916238" y="1268413"/>
          <a:ext cx="4968875" cy="5545137"/>
        </p:xfrm>
        <a:graphic>
          <a:graphicData uri="http://schemas.openxmlformats.org/drawingml/2006/table">
            <a:tbl>
              <a:tblPr/>
              <a:tblGrid>
                <a:gridCol w="935037"/>
                <a:gridCol w="2436813"/>
                <a:gridCol w="931862"/>
                <a:gridCol w="665163"/>
              </a:tblGrid>
              <a:tr h="2873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ea typeface="Times New Roman" pitchFamily="18" charset="0"/>
                          <a:cs typeface="Courier New" pitchFamily="49" charset="0"/>
                        </a:rPr>
                        <a:t>ORDEN</a:t>
                      </a:r>
                      <a:endParaRPr kumimoji="0" lang="es-EC" sz="1800" b="0" i="0" u="none" strike="noStrike" cap="none" normalizeH="0" baseline="0" dirty="0" smtClean="0">
                        <a:ln>
                          <a:noFill/>
                        </a:ln>
                        <a:solidFill>
                          <a:srgbClr val="222222"/>
                        </a:solidFill>
                        <a:effectLst/>
                        <a:latin typeface="Arial Black" pitchFamily="34" charset="0"/>
                        <a:ea typeface="Times New Roman" pitchFamily="18" charset="0"/>
                        <a:cs typeface="Courier New" pitchFamily="49"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400" b="0" i="0" u="none" strike="noStrike" cap="none" normalizeH="0" baseline="0" smtClean="0">
                          <a:ln>
                            <a:noFill/>
                          </a:ln>
                          <a:solidFill>
                            <a:srgbClr val="222222"/>
                          </a:solidFill>
                          <a:effectLst/>
                          <a:latin typeface="Arial Black" pitchFamily="34" charset="0"/>
                          <a:ea typeface="Times New Roman" pitchFamily="18" charset="0"/>
                          <a:cs typeface="Courier New" pitchFamily="49" charset="0"/>
                        </a:rPr>
                        <a:t>PROVINCIA</a:t>
                      </a:r>
                      <a:endParaRPr kumimoji="0" lang="es-EC" sz="1800" b="0" i="0" u="none" strike="noStrike" cap="none" normalizeH="0" baseline="0" smtClean="0">
                        <a:ln>
                          <a:noFill/>
                        </a:ln>
                        <a:solidFill>
                          <a:srgbClr val="222222"/>
                        </a:solidFill>
                        <a:effectLst/>
                        <a:latin typeface="Arial Black" pitchFamily="34" charset="0"/>
                        <a:ea typeface="Times New Roman" pitchFamily="18" charset="0"/>
                        <a:cs typeface="Courier New" pitchFamily="49"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ourier New" pitchFamily="49" charset="0"/>
                        </a:rPr>
                        <a:t>NÚMERO</a:t>
                      </a:r>
                      <a:endParaRPr kumimoji="0" lang="es-EC" sz="1600" b="0" i="0" u="none" strike="noStrike" cap="none" normalizeH="0" baseline="0" smtClean="0">
                        <a:ln>
                          <a:noFill/>
                        </a:ln>
                        <a:solidFill>
                          <a:srgbClr val="222222"/>
                        </a:solidFill>
                        <a:effectLst/>
                        <a:latin typeface="Arial Black" pitchFamily="34" charset="0"/>
                        <a:ea typeface="Times New Roman" pitchFamily="18" charset="0"/>
                        <a:cs typeface="Courier New" pitchFamily="49"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ourier New" pitchFamily="49" charset="0"/>
                        </a:rPr>
                        <a:t>%</a:t>
                      </a:r>
                      <a:endParaRPr kumimoji="0" lang="es-EC" sz="1600" b="0" i="0" u="none" strike="noStrike" cap="none" normalizeH="0" baseline="0" smtClean="0">
                        <a:ln>
                          <a:noFill/>
                        </a:ln>
                        <a:solidFill>
                          <a:srgbClr val="222222"/>
                        </a:solidFill>
                        <a:effectLst/>
                        <a:latin typeface="Arial Black" pitchFamily="34" charset="0"/>
                        <a:ea typeface="Times New Roman" pitchFamily="18" charset="0"/>
                        <a:cs typeface="Courier New" pitchFamily="49"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222222"/>
                          </a:solidFill>
                          <a:effectLst/>
                          <a:latin typeface="Agency FB" pitchFamily="34" charset="0"/>
                          <a:cs typeface="Times New Roman" pitchFamily="18" charset="0"/>
                        </a:rPr>
                        <a:t>1</a:t>
                      </a:r>
                      <a:endParaRPr kumimoji="0" lang="es-EC" sz="16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222222"/>
                          </a:solidFill>
                          <a:effectLst/>
                          <a:latin typeface="Agency FB" pitchFamily="34" charset="0"/>
                          <a:cs typeface="Times New Roman" pitchFamily="18" charset="0"/>
                        </a:rPr>
                        <a:t>GUAYAS</a:t>
                      </a:r>
                      <a:endParaRPr kumimoji="0" lang="es-EC" sz="1600" b="1"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cs typeface="Times New Roman" pitchFamily="18" charset="0"/>
                        </a:rPr>
                        <a:t>759</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ea typeface="Times New Roman" pitchFamily="18" charset="0"/>
                          <a:cs typeface="Calibri" pitchFamily="34" charset="0"/>
                        </a:rPr>
                        <a:t>19,9</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222222"/>
                          </a:solidFill>
                          <a:effectLst/>
                          <a:latin typeface="Agency FB" pitchFamily="34" charset="0"/>
                          <a:cs typeface="Times New Roman" pitchFamily="18" charset="0"/>
                        </a:rPr>
                        <a:t>2</a:t>
                      </a:r>
                      <a:endParaRPr kumimoji="0" lang="es-EC" sz="16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222222"/>
                          </a:solidFill>
                          <a:effectLst/>
                          <a:latin typeface="Agency FB" pitchFamily="34" charset="0"/>
                          <a:cs typeface="Times New Roman" pitchFamily="18" charset="0"/>
                        </a:rPr>
                        <a:t>PICHINCHA</a:t>
                      </a:r>
                      <a:endParaRPr kumimoji="0" lang="es-EC" sz="16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cs typeface="Times New Roman" pitchFamily="18" charset="0"/>
                        </a:rPr>
                        <a:t>422</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ea typeface="Times New Roman" pitchFamily="18" charset="0"/>
                          <a:cs typeface="Calibri" pitchFamily="34" charset="0"/>
                        </a:rPr>
                        <a:t>11</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222222"/>
                          </a:solidFill>
                          <a:effectLst/>
                          <a:latin typeface="Agency FB" pitchFamily="34" charset="0"/>
                          <a:cs typeface="Times New Roman" pitchFamily="18" charset="0"/>
                        </a:rPr>
                        <a:t>3</a:t>
                      </a:r>
                      <a:endParaRPr kumimoji="0" lang="es-EC" sz="1600" b="1"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dirty="0" smtClean="0">
                          <a:ln>
                            <a:noFill/>
                          </a:ln>
                          <a:solidFill>
                            <a:srgbClr val="222222"/>
                          </a:solidFill>
                          <a:effectLst/>
                          <a:latin typeface="Agency FB" pitchFamily="34" charset="0"/>
                          <a:cs typeface="Times New Roman" pitchFamily="18" charset="0"/>
                        </a:rPr>
                        <a:t>MANABÍ</a:t>
                      </a:r>
                      <a:endParaRPr kumimoji="0" lang="es-EC" sz="16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cs typeface="Times New Roman" pitchFamily="18" charset="0"/>
                        </a:rPr>
                        <a:t>380</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ea typeface="Times New Roman" pitchFamily="18" charset="0"/>
                          <a:cs typeface="Calibri" pitchFamily="34" charset="0"/>
                        </a:rPr>
                        <a:t>9,9</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gency FB" pitchFamily="34" charset="0"/>
                          <a:cs typeface="Times New Roman" pitchFamily="18" charset="0"/>
                        </a:rPr>
                        <a:t>4</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gency FB" pitchFamily="34" charset="0"/>
                          <a:cs typeface="Times New Roman" pitchFamily="18" charset="0"/>
                        </a:rPr>
                        <a:t>EL ORO</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rial Black" pitchFamily="34" charset="0"/>
                          <a:cs typeface="Times New Roman" pitchFamily="18" charset="0"/>
                        </a:rPr>
                        <a:t>278</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rPr>
                        <a:t>7,3</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gency FB" pitchFamily="34" charset="0"/>
                          <a:cs typeface="Times New Roman" pitchFamily="18" charset="0"/>
                        </a:rPr>
                        <a:t>5</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gency FB" pitchFamily="34" charset="0"/>
                          <a:cs typeface="Times New Roman" pitchFamily="18" charset="0"/>
                        </a:rPr>
                        <a:t>AZUAY</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rial Black" pitchFamily="34" charset="0"/>
                          <a:cs typeface="Times New Roman" pitchFamily="18" charset="0"/>
                        </a:rPr>
                        <a:t>229</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rPr>
                        <a:t>6</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6</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CHIMBORAZO</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179</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4,7</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7</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LOJA</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168</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4,4</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8</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ESMERALDAS</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168</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4,4</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9</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TUNGURAHUA</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152</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4</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10</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LOS RÍOS</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147</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3,8</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11</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COTOPAXI</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142</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3,7</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12</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IMBABURA</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120</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3,1</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13</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CAÑAR</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109</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2,9</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14</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MORONA SANTIAGO</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104</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2,7</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15</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BOLÍVAR</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84</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2,2</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16</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SANTO. DOMINGO DE LOS SACHILAS</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77</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2</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17</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ZAMORA CHINCHIPE</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53</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1,4</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18</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NAPO</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52</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1,4</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19</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SUCUMBÍOS</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50</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1,3</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20</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CARCHI</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42</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1,1</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21</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SANTA ELENA</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41</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1,1</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22</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ORELLANA</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37</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1</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23</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PASTAZA</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35</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0,9</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24</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GALÁPAGOS</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cs typeface="Times New Roman" pitchFamily="18" charset="0"/>
                        </a:rPr>
                        <a:t>3</a:t>
                      </a:r>
                      <a:endParaRPr kumimoji="0" lang="es-EC" sz="1200" b="0" i="0" u="none" strike="noStrike" cap="none" normalizeH="0" baseline="0" smtClean="0">
                        <a:ln>
                          <a:noFill/>
                        </a:ln>
                        <a:solidFill>
                          <a:srgbClr val="222222"/>
                        </a:solidFill>
                        <a:effectLst/>
                        <a:latin typeface="Arial Black" pitchFamily="34"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rial Black" pitchFamily="34" charset="0"/>
                          <a:ea typeface="Times New Roman" pitchFamily="18" charset="0"/>
                          <a:cs typeface="Calibri" pitchFamily="34" charset="0"/>
                        </a:rPr>
                        <a:t>0,1</a:t>
                      </a:r>
                      <a:endParaRPr kumimoji="0" lang="es-EC" sz="1200" b="0" i="0" u="none" strike="noStrike" cap="none" normalizeH="0" baseline="0" smtClean="0">
                        <a:ln>
                          <a:noFill/>
                        </a:ln>
                        <a:solidFill>
                          <a:srgbClr val="222222"/>
                        </a:solidFill>
                        <a:effectLst/>
                        <a:latin typeface="Arial Black" pitchFamily="34" charset="0"/>
                        <a:ea typeface="Times New Roman" pitchFamily="18" charset="0"/>
                        <a:cs typeface="Calibri" pitchFamily="34"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TOTAL</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s-EC" sz="1200" b="0" i="0" u="none" strike="noStrike" cap="none" normalizeH="0" baseline="0" smtClean="0">
                          <a:ln>
                            <a:noFill/>
                          </a:ln>
                          <a:solidFill>
                            <a:srgbClr val="000000"/>
                          </a:solidFill>
                          <a:effectLst/>
                          <a:latin typeface="Agency FB" pitchFamily="34" charset="0"/>
                          <a:cs typeface="Times New Roman" pitchFamily="18" charset="0"/>
                        </a:rPr>
                        <a:t> </a:t>
                      </a:r>
                      <a:endParaRPr kumimoji="0" lang="es-EC" sz="1600" b="0" i="0" u="none" strike="noStrike" cap="none" normalizeH="0" baseline="0" smtClean="0">
                        <a:ln>
                          <a:noFill/>
                        </a:ln>
                        <a:solidFill>
                          <a:srgbClr val="222222"/>
                        </a:solidFill>
                        <a:effectLst/>
                        <a:latin typeface="Times New Roman" pitchFamily="18" charset="0"/>
                        <a:cs typeface="Times New Roman" pitchFamily="18" charset="0"/>
                      </a:endParaRP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cs typeface="Times New Roman" pitchFamily="18" charset="0"/>
                        </a:rPr>
                        <a:t>3822</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s-EC" sz="1200" b="1" i="0" u="none" strike="noStrike" cap="none" normalizeH="0" baseline="0" smtClean="0">
                          <a:ln>
                            <a:noFill/>
                          </a:ln>
                          <a:solidFill>
                            <a:srgbClr val="FF0000"/>
                          </a:solidFill>
                          <a:effectLst/>
                          <a:latin typeface="Arial Black" pitchFamily="34" charset="0"/>
                          <a:ea typeface="Times New Roman" pitchFamily="18" charset="0"/>
                          <a:cs typeface="Calibri" pitchFamily="34" charset="0"/>
                        </a:rPr>
                        <a:t>100</a:t>
                      </a:r>
                    </a:p>
                  </a:txBody>
                  <a:tcPr marL="36472" marR="36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01" name="5 CuadroTexto"/>
          <p:cNvSpPr txBox="1">
            <a:spLocks noChangeArrowheads="1"/>
          </p:cNvSpPr>
          <p:nvPr/>
        </p:nvSpPr>
        <p:spPr bwMode="auto">
          <a:xfrm>
            <a:off x="900113" y="692150"/>
            <a:ext cx="7704137" cy="800100"/>
          </a:xfrm>
          <a:prstGeom prst="rect">
            <a:avLst/>
          </a:prstGeom>
          <a:noFill/>
          <a:ln w="9525">
            <a:noFill/>
            <a:miter lim="800000"/>
            <a:headEnd/>
            <a:tailEnd/>
          </a:ln>
        </p:spPr>
        <p:txBody>
          <a:bodyPr>
            <a:spAutoFit/>
          </a:bodyPr>
          <a:lstStyle/>
          <a:p>
            <a:pPr algn="ctr"/>
            <a:r>
              <a:rPr lang="es-EC" sz="1600">
                <a:solidFill>
                  <a:srgbClr val="0070C0"/>
                </a:solidFill>
                <a:latin typeface="Arial Black" pitchFamily="34" charset="0"/>
              </a:rPr>
              <a:t>DISTRIBUCIÓN   DE LOS EGRESOS HOSPITALARIOS DE QUEMADURAS POR PROVINCIAS  EN EL ECUADOR,  INEC 2009</a:t>
            </a:r>
          </a:p>
          <a:p>
            <a:pPr algn="ctr"/>
            <a:endParaRPr lang="es-EC" sz="1400">
              <a:latin typeface="Calibri" pitchFamily="34" charset="0"/>
            </a:endParaRPr>
          </a:p>
        </p:txBody>
      </p:sp>
      <p:sp>
        <p:nvSpPr>
          <p:cNvPr id="16526" name="6 CuadroTexto"/>
          <p:cNvSpPr txBox="1">
            <a:spLocks noChangeArrowheads="1"/>
          </p:cNvSpPr>
          <p:nvPr/>
        </p:nvSpPr>
        <p:spPr bwMode="auto">
          <a:xfrm>
            <a:off x="0" y="6143625"/>
            <a:ext cx="3000375" cy="723900"/>
          </a:xfrm>
          <a:prstGeom prst="rect">
            <a:avLst/>
          </a:prstGeom>
          <a:noFill/>
          <a:ln w="9525">
            <a:noFill/>
            <a:miter lim="800000"/>
            <a:headEnd/>
            <a:tailEnd/>
          </a:ln>
        </p:spPr>
        <p:txBody>
          <a:bodyPr>
            <a:spAutoFit/>
          </a:bodyPr>
          <a:lstStyle/>
          <a:p>
            <a:r>
              <a:rPr lang="es-EC" sz="1100"/>
              <a:t>Fuente: Anuario de Recursos y Actividades de Salud INEC, Ecuador</a:t>
            </a:r>
          </a:p>
          <a:p>
            <a:r>
              <a:rPr lang="es-EC" sz="1100"/>
              <a:t>Elaborado: Lic. J. Pozo, Lic. A. Llumiquinga</a:t>
            </a:r>
          </a:p>
          <a:p>
            <a:endParaRPr lang="es-EC" sz="8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501">
                                            <p:txEl>
                                              <p:pRg st="0" end="0"/>
                                            </p:txEl>
                                          </p:spTgt>
                                        </p:tgtEl>
                                        <p:attrNameLst>
                                          <p:attrName>style.visibility</p:attrName>
                                        </p:attrNameLst>
                                      </p:cBhvr>
                                      <p:to>
                                        <p:strVal val="visible"/>
                                      </p:to>
                                    </p:set>
                                    <p:animEffect transition="in" filter="diamond(in)">
                                      <p:cBhvr>
                                        <p:cTn id="7" dur="2000"/>
                                        <p:tgtEl>
                                          <p:spTgt spid="15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6526"/>
                                        </p:tgtEl>
                                        <p:attrNameLst>
                                          <p:attrName>style.visibility</p:attrName>
                                        </p:attrNameLst>
                                      </p:cBhvr>
                                      <p:to>
                                        <p:strVal val="visible"/>
                                      </p:to>
                                    </p:set>
                                    <p:animEffect transition="in" filter="slide(fromRight)">
                                      <p:cBhvr>
                                        <p:cTn id="17" dur="2000"/>
                                        <p:tgtEl>
                                          <p:spTgt spid="16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83" name="1 Título"/>
          <p:cNvSpPr>
            <a:spLocks noGrp="1"/>
          </p:cNvSpPr>
          <p:nvPr>
            <p:ph type="title"/>
          </p:nvPr>
        </p:nvSpPr>
        <p:spPr>
          <a:xfrm>
            <a:off x="0" y="274638"/>
            <a:ext cx="9144000" cy="85090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graphicFrame>
        <p:nvGraphicFramePr>
          <p:cNvPr id="3" name="2 Tabla"/>
          <p:cNvGraphicFramePr>
            <a:graphicFrameLocks noGrp="1"/>
          </p:cNvGraphicFramePr>
          <p:nvPr/>
        </p:nvGraphicFramePr>
        <p:xfrm>
          <a:off x="1547813" y="1700213"/>
          <a:ext cx="5400675" cy="4392612"/>
        </p:xfrm>
        <a:graphic>
          <a:graphicData uri="http://schemas.openxmlformats.org/drawingml/2006/table">
            <a:tbl>
              <a:tblPr/>
              <a:tblGrid>
                <a:gridCol w="696482"/>
                <a:gridCol w="3696006"/>
                <a:gridCol w="1008113"/>
              </a:tblGrid>
              <a:tr h="716048">
                <a:tc>
                  <a:txBody>
                    <a:bodyPr/>
                    <a:lstStyle/>
                    <a:p>
                      <a:pPr algn="ctr">
                        <a:lnSpc>
                          <a:spcPct val="115000"/>
                        </a:lnSpc>
                        <a:spcAft>
                          <a:spcPts val="0"/>
                        </a:spcAft>
                      </a:pPr>
                      <a:r>
                        <a:rPr lang="es-EC" sz="1200" dirty="0">
                          <a:solidFill>
                            <a:srgbClr val="000000"/>
                          </a:solidFill>
                          <a:latin typeface="Arial Black" pitchFamily="34" charset="0"/>
                          <a:ea typeface="Times New Roman"/>
                          <a:cs typeface="Courier New"/>
                        </a:rPr>
                        <a:t>ORDEN</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smtClean="0">
                          <a:solidFill>
                            <a:srgbClr val="000000"/>
                          </a:solidFill>
                          <a:latin typeface="Arial Black" pitchFamily="34" charset="0"/>
                          <a:ea typeface="Times New Roman"/>
                          <a:cs typeface="Courier New"/>
                        </a:rPr>
                        <a:t>MORTALIDAD POR LOS AGENTES CAUSALES DE QUEMADURAS</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latin typeface="Arial Black" pitchFamily="34" charset="0"/>
                          <a:ea typeface="Times New Roman"/>
                          <a:cs typeface="Courier New"/>
                        </a:rPr>
                        <a:t>NÚMERO</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b="1" dirty="0">
                          <a:solidFill>
                            <a:srgbClr val="000000"/>
                          </a:solidFill>
                          <a:latin typeface="Agency FB"/>
                          <a:ea typeface="Times New Roman"/>
                          <a:cs typeface="Calibri"/>
                        </a:rPr>
                        <a:t>1</a:t>
                      </a:r>
                      <a:endParaRPr lang="es-EC" sz="1800" b="1"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b="1" dirty="0">
                          <a:solidFill>
                            <a:srgbClr val="000000"/>
                          </a:solidFill>
                          <a:latin typeface="Agency FB"/>
                          <a:ea typeface="Times New Roman"/>
                          <a:cs typeface="Arial"/>
                        </a:rPr>
                        <a:t>EXPOSICIÓN AL HUMO, FUEGO Y LLAMAS</a:t>
                      </a:r>
                      <a:endParaRPr lang="es-EC" sz="1800" b="1"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b="1" dirty="0">
                          <a:solidFill>
                            <a:srgbClr val="FF0000"/>
                          </a:solidFill>
                          <a:latin typeface="Arial Black" pitchFamily="34" charset="0"/>
                          <a:ea typeface="Times New Roman"/>
                          <a:cs typeface="Arial"/>
                        </a:rPr>
                        <a:t>114</a:t>
                      </a:r>
                      <a:endParaRPr lang="es-EC" sz="1800" b="1" dirty="0">
                        <a:solidFill>
                          <a:srgbClr val="FF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b="1" dirty="0">
                          <a:solidFill>
                            <a:srgbClr val="000000"/>
                          </a:solidFill>
                          <a:latin typeface="Agency FB"/>
                          <a:ea typeface="Times New Roman"/>
                          <a:cs typeface="Calibri"/>
                        </a:rPr>
                        <a:t>2</a:t>
                      </a:r>
                      <a:endParaRPr lang="es-EC" sz="1800" b="1"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b="1" dirty="0">
                          <a:solidFill>
                            <a:srgbClr val="000000"/>
                          </a:solidFill>
                          <a:latin typeface="Agency FB"/>
                          <a:ea typeface="Times New Roman"/>
                          <a:cs typeface="Arial"/>
                        </a:rPr>
                        <a:t>QUEMADURAS Y CORROSIONES</a:t>
                      </a:r>
                      <a:endParaRPr lang="es-EC" sz="1800" b="1"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FF0000"/>
                          </a:solidFill>
                          <a:latin typeface="Arial Black" pitchFamily="34" charset="0"/>
                          <a:ea typeface="Times New Roman"/>
                          <a:cs typeface="Arial"/>
                        </a:rPr>
                        <a:t>97</a:t>
                      </a:r>
                      <a:endParaRPr lang="es-EC" sz="1800" dirty="0">
                        <a:solidFill>
                          <a:srgbClr val="FF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b="1" dirty="0">
                          <a:solidFill>
                            <a:srgbClr val="000000"/>
                          </a:solidFill>
                          <a:latin typeface="Agency FB"/>
                          <a:ea typeface="Times New Roman"/>
                          <a:cs typeface="Calibri"/>
                        </a:rPr>
                        <a:t>3</a:t>
                      </a:r>
                      <a:endParaRPr lang="es-EC" sz="1800" b="1"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b="1" dirty="0">
                          <a:solidFill>
                            <a:srgbClr val="000000"/>
                          </a:solidFill>
                          <a:latin typeface="Agency FB"/>
                          <a:ea typeface="Times New Roman"/>
                          <a:cs typeface="Arial"/>
                        </a:rPr>
                        <a:t>EXPOSICIÓN A CORRIENTES  ELÉCTRICAS NO ESPECIFICADAS</a:t>
                      </a:r>
                      <a:endParaRPr lang="es-EC" sz="1800" b="1"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FF0000"/>
                          </a:solidFill>
                          <a:latin typeface="Arial Black" pitchFamily="34" charset="0"/>
                          <a:ea typeface="Times New Roman"/>
                          <a:cs typeface="Arial"/>
                        </a:rPr>
                        <a:t>93</a:t>
                      </a:r>
                      <a:endParaRPr lang="es-EC" sz="1800" dirty="0">
                        <a:solidFill>
                          <a:srgbClr val="FF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dirty="0">
                          <a:solidFill>
                            <a:srgbClr val="000000"/>
                          </a:solidFill>
                          <a:latin typeface="Agency FB"/>
                          <a:ea typeface="Times New Roman"/>
                          <a:cs typeface="Calibri"/>
                        </a:rPr>
                        <a:t>4</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solidFill>
                            <a:srgbClr val="000000"/>
                          </a:solidFill>
                          <a:latin typeface="Agency FB"/>
                          <a:ea typeface="Times New Roman"/>
                          <a:cs typeface="Arial"/>
                        </a:rPr>
                        <a:t>EXPOSICIÓN A OTRAS CORRIENTES ELÉCTRICAS ESPECIFICADAS</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Arial"/>
                        </a:rPr>
                        <a:t>4</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dirty="0">
                          <a:solidFill>
                            <a:srgbClr val="000000"/>
                          </a:solidFill>
                          <a:latin typeface="Agency FB"/>
                          <a:ea typeface="Times New Roman"/>
                          <a:cs typeface="Calibri"/>
                        </a:rPr>
                        <a:t>5</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solidFill>
                            <a:srgbClr val="000000"/>
                          </a:solidFill>
                          <a:latin typeface="Agency FB"/>
                          <a:ea typeface="Times New Roman"/>
                          <a:cs typeface="Arial"/>
                        </a:rPr>
                        <a:t>EXPOSICIÓN A LÍNEAS DE TRANSMISIÓN ELÉCTRICA</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Arial"/>
                        </a:rPr>
                        <a:t>3</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dirty="0">
                          <a:solidFill>
                            <a:srgbClr val="000000"/>
                          </a:solidFill>
                          <a:latin typeface="Agency FB"/>
                          <a:ea typeface="Times New Roman"/>
                          <a:cs typeface="Calibri"/>
                        </a:rPr>
                        <a:t>6</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solidFill>
                            <a:srgbClr val="000000"/>
                          </a:solidFill>
                          <a:latin typeface="Agency FB"/>
                          <a:ea typeface="Times New Roman"/>
                          <a:cs typeface="Arial"/>
                        </a:rPr>
                        <a:t>EXPOSICIÓN A IGNICIÓN O FUSIÓN DE ROPA DE DORMIR</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Arial"/>
                        </a:rPr>
                        <a:t>2</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dirty="0">
                          <a:solidFill>
                            <a:srgbClr val="000000"/>
                          </a:solidFill>
                          <a:latin typeface="Agency FB"/>
                          <a:ea typeface="Times New Roman"/>
                          <a:cs typeface="Calibri"/>
                        </a:rPr>
                        <a:t>7</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solidFill>
                            <a:srgbClr val="000000"/>
                          </a:solidFill>
                          <a:latin typeface="Agency FB"/>
                          <a:ea typeface="Times New Roman"/>
                          <a:cs typeface="Arial"/>
                        </a:rPr>
                        <a:t>EXPOSICIÓN A FUEGO NO CONTROLADO EN EDIFICIO U OTRO CONSTRUCCIÓN</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Arial"/>
                        </a:rPr>
                        <a:t>1</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dirty="0">
                          <a:solidFill>
                            <a:srgbClr val="000000"/>
                          </a:solidFill>
                          <a:latin typeface="Agency FB"/>
                          <a:ea typeface="Times New Roman"/>
                          <a:cs typeface="Calibri"/>
                        </a:rPr>
                        <a:t>8</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solidFill>
                            <a:srgbClr val="000000"/>
                          </a:solidFill>
                          <a:latin typeface="Agency FB"/>
                          <a:ea typeface="Times New Roman"/>
                          <a:cs typeface="Arial"/>
                        </a:rPr>
                        <a:t>EXPOSICIÓN A IGNICIÓN DE MATERIAL ALTAMENTE INFLAMABLE</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Arial"/>
                        </a:rPr>
                        <a:t>1</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03">
                <a:tc>
                  <a:txBody>
                    <a:bodyPr/>
                    <a:lstStyle/>
                    <a:p>
                      <a:pPr algn="r">
                        <a:lnSpc>
                          <a:spcPct val="115000"/>
                        </a:lnSpc>
                        <a:spcAft>
                          <a:spcPts val="0"/>
                        </a:spcAft>
                      </a:pPr>
                      <a:r>
                        <a:rPr lang="es-EC" sz="1200" dirty="0">
                          <a:solidFill>
                            <a:srgbClr val="000000"/>
                          </a:solidFill>
                          <a:latin typeface="Agency FB"/>
                          <a:ea typeface="Times New Roman"/>
                          <a:cs typeface="Calibri"/>
                        </a:rPr>
                        <a:t>9</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C" sz="1200" dirty="0">
                          <a:solidFill>
                            <a:srgbClr val="000000"/>
                          </a:solidFill>
                          <a:latin typeface="Agency FB"/>
                          <a:ea typeface="Times New Roman"/>
                          <a:cs typeface="Arial"/>
                        </a:rPr>
                        <a:t>EXPOSICIÓN FUENTE DE LUZ VISIBLE Y ULTRAVIOLETA, DE ORIGEN ARTIFICIAL</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Arial"/>
                        </a:rPr>
                        <a:t>1</a:t>
                      </a:r>
                      <a:endParaRPr lang="es-EC" sz="18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610">
                <a:tc>
                  <a:txBody>
                    <a:bodyPr/>
                    <a:lstStyle/>
                    <a:p>
                      <a:pPr algn="ctr">
                        <a:lnSpc>
                          <a:spcPct val="115000"/>
                        </a:lnSpc>
                        <a:spcAft>
                          <a:spcPts val="0"/>
                        </a:spcAft>
                      </a:pPr>
                      <a:r>
                        <a:rPr lang="es-EC" sz="1200" dirty="0">
                          <a:solidFill>
                            <a:srgbClr val="000000"/>
                          </a:solidFill>
                          <a:latin typeface="Agency FB"/>
                          <a:ea typeface="Times New Roman"/>
                          <a:cs typeface="Arial"/>
                        </a:rPr>
                        <a:t>TOTAL</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C" sz="1600" dirty="0">
                        <a:latin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FF0000"/>
                          </a:solidFill>
                          <a:latin typeface="Arial Black" pitchFamily="34" charset="0"/>
                          <a:ea typeface="Times New Roman"/>
                          <a:cs typeface="Arial"/>
                        </a:rPr>
                        <a:t>316</a:t>
                      </a:r>
                      <a:endParaRPr lang="es-EC" sz="1800" dirty="0">
                        <a:solidFill>
                          <a:srgbClr val="FF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438" name="3 CuadroTexto"/>
          <p:cNvSpPr txBox="1">
            <a:spLocks noChangeArrowheads="1"/>
          </p:cNvSpPr>
          <p:nvPr/>
        </p:nvSpPr>
        <p:spPr bwMode="auto">
          <a:xfrm>
            <a:off x="1116013" y="1196975"/>
            <a:ext cx="6335712" cy="523875"/>
          </a:xfrm>
          <a:prstGeom prst="rect">
            <a:avLst/>
          </a:prstGeom>
          <a:noFill/>
          <a:ln w="9525">
            <a:noFill/>
            <a:miter lim="800000"/>
            <a:headEnd/>
            <a:tailEnd/>
          </a:ln>
        </p:spPr>
        <p:txBody>
          <a:bodyPr>
            <a:spAutoFit/>
          </a:bodyPr>
          <a:lstStyle/>
          <a:p>
            <a:pPr algn="ctr"/>
            <a:r>
              <a:rPr lang="es-EC" sz="1400">
                <a:solidFill>
                  <a:srgbClr val="0070C0"/>
                </a:solidFill>
                <a:latin typeface="Arial Black" pitchFamily="34" charset="0"/>
              </a:rPr>
              <a:t>DISTRIBUCIÓN DE LA MORTALIDAD POR LOS AGENTES CAUSALES DE QUEMADURAS  ECUADOR AÑO 2009</a:t>
            </a:r>
          </a:p>
        </p:txBody>
      </p:sp>
      <p:sp>
        <p:nvSpPr>
          <p:cNvPr id="18487" name="4 CuadroTexto"/>
          <p:cNvSpPr txBox="1">
            <a:spLocks noChangeArrowheads="1"/>
          </p:cNvSpPr>
          <p:nvPr/>
        </p:nvSpPr>
        <p:spPr bwMode="auto">
          <a:xfrm>
            <a:off x="1547813" y="6092825"/>
            <a:ext cx="5327650" cy="708025"/>
          </a:xfrm>
          <a:prstGeom prst="rect">
            <a:avLst/>
          </a:prstGeom>
          <a:noFill/>
          <a:ln w="9525">
            <a:noFill/>
            <a:miter lim="800000"/>
            <a:headEnd/>
            <a:tailEnd/>
          </a:ln>
        </p:spPr>
        <p:txBody>
          <a:bodyPr>
            <a:spAutoFit/>
          </a:bodyPr>
          <a:lstStyle/>
          <a:p>
            <a:r>
              <a:rPr lang="es-EC" sz="1100"/>
              <a:t>Fuente: Anuario de Recursos y Actividades de Salud INEC, Ecuador   </a:t>
            </a:r>
          </a:p>
          <a:p>
            <a:r>
              <a:rPr lang="es-EC" sz="1100"/>
              <a:t>Elaborado: Lic. J. Pozo, Lic. A. Llumiquinga</a:t>
            </a:r>
          </a:p>
          <a:p>
            <a:endParaRPr lang="es-EC">
              <a:latin typeface="Calibri" pitchFamily="34" charset="0"/>
            </a:endParaRPr>
          </a:p>
        </p:txBody>
      </p:sp>
      <p:sp>
        <p:nvSpPr>
          <p:cNvPr id="18488" name="5 CuadroTexto"/>
          <p:cNvSpPr txBox="1">
            <a:spLocks noChangeArrowheads="1"/>
          </p:cNvSpPr>
          <p:nvPr/>
        </p:nvSpPr>
        <p:spPr bwMode="auto">
          <a:xfrm>
            <a:off x="6948488" y="5013325"/>
            <a:ext cx="1944687" cy="1200150"/>
          </a:xfrm>
          <a:prstGeom prst="rect">
            <a:avLst/>
          </a:prstGeom>
          <a:noFill/>
          <a:ln w="9525">
            <a:noFill/>
            <a:miter lim="800000"/>
            <a:headEnd/>
            <a:tailEnd/>
          </a:ln>
        </p:spPr>
        <p:txBody>
          <a:bodyPr>
            <a:spAutoFit/>
          </a:bodyPr>
          <a:lstStyle/>
          <a:p>
            <a:pPr algn="just"/>
            <a:r>
              <a:rPr lang="es-EC">
                <a:solidFill>
                  <a:srgbClr val="7030A0"/>
                </a:solidFill>
                <a:latin typeface="Arial Black" pitchFamily="34" charset="0"/>
              </a:rPr>
              <a:t>0,53% en relación a la mortalidad  general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438">
                                            <p:txEl>
                                              <p:pRg st="0" end="0"/>
                                            </p:txEl>
                                          </p:spTgt>
                                        </p:tgtEl>
                                        <p:attrNameLst>
                                          <p:attrName>style.visibility</p:attrName>
                                        </p:attrNameLst>
                                      </p:cBhvr>
                                      <p:to>
                                        <p:strVal val="visible"/>
                                      </p:to>
                                    </p:set>
                                    <p:animEffect transition="in" filter="diamond(in)">
                                      <p:cBhvr>
                                        <p:cTn id="7" dur="2000"/>
                                        <p:tgtEl>
                                          <p:spTgt spid="164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Right)">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8488">
                                            <p:txEl>
                                              <p:pRg st="0" end="0"/>
                                            </p:txEl>
                                          </p:spTgt>
                                        </p:tgtEl>
                                        <p:attrNameLst>
                                          <p:attrName>style.visibility</p:attrName>
                                        </p:attrNameLst>
                                      </p:cBhvr>
                                      <p:to>
                                        <p:strVal val="visible"/>
                                      </p:to>
                                    </p:set>
                                    <p:anim calcmode="lin" valueType="num">
                                      <p:cBhvr additive="base">
                                        <p:cTn id="17" dur="2000" fill="hold"/>
                                        <p:tgtEl>
                                          <p:spTgt spid="18488">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184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8487">
                                            <p:txEl>
                                              <p:pRg st="0" end="0"/>
                                            </p:txEl>
                                          </p:spTgt>
                                        </p:tgtEl>
                                        <p:attrNameLst>
                                          <p:attrName>style.visibility</p:attrName>
                                        </p:attrNameLst>
                                      </p:cBhvr>
                                      <p:to>
                                        <p:strVal val="visible"/>
                                      </p:to>
                                    </p:set>
                                    <p:anim calcmode="lin" valueType="num">
                                      <p:cBhvr additive="base">
                                        <p:cTn id="23" dur="2000" fill="hold"/>
                                        <p:tgtEl>
                                          <p:spTgt spid="18487">
                                            <p:txEl>
                                              <p:pRg st="0" end="0"/>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1848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18487">
                                            <p:txEl>
                                              <p:pRg st="1" end="1"/>
                                            </p:txEl>
                                          </p:spTgt>
                                        </p:tgtEl>
                                        <p:attrNameLst>
                                          <p:attrName>style.visibility</p:attrName>
                                        </p:attrNameLst>
                                      </p:cBhvr>
                                      <p:to>
                                        <p:strVal val="visible"/>
                                      </p:to>
                                    </p:set>
                                    <p:anim calcmode="lin" valueType="num">
                                      <p:cBhvr additive="base">
                                        <p:cTn id="27" dur="2000" fill="hold"/>
                                        <p:tgtEl>
                                          <p:spTgt spid="18487">
                                            <p:txEl>
                                              <p:pRg st="1" end="1"/>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184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1507" name="1 Título"/>
          <p:cNvSpPr>
            <a:spLocks noGrp="1"/>
          </p:cNvSpPr>
          <p:nvPr>
            <p:ph type="title"/>
          </p:nvPr>
        </p:nvSpPr>
        <p:spPr>
          <a:xfrm>
            <a:off x="0" y="0"/>
            <a:ext cx="9144000" cy="908050"/>
          </a:xfrm>
        </p:spPr>
        <p:txBody>
          <a:bodyPr/>
          <a:lstStyle/>
          <a:p>
            <a:pPr eaLnBrk="1" hangingPunct="1">
              <a:defRPr/>
            </a:pPr>
            <a:r>
              <a:rPr lang="es-EC" sz="1400" dirty="0" smtClean="0">
                <a:latin typeface="Arial" pitchFamily="34" charset="0"/>
                <a:cs typeface="Arial" pitchFamily="34" charset="0"/>
              </a:rPr>
              <a:t/>
            </a:r>
            <a:br>
              <a:rPr lang="es-EC" sz="1400" dirty="0" smtClean="0">
                <a:latin typeface="Arial"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 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3" name="2 Tabla"/>
          <p:cNvGraphicFramePr>
            <a:graphicFrameLocks noGrp="1"/>
          </p:cNvGraphicFramePr>
          <p:nvPr/>
        </p:nvGraphicFramePr>
        <p:xfrm>
          <a:off x="1835150" y="1844675"/>
          <a:ext cx="4681538" cy="4103688"/>
        </p:xfrm>
        <a:graphic>
          <a:graphicData uri="http://schemas.openxmlformats.org/drawingml/2006/table">
            <a:tbl>
              <a:tblPr/>
              <a:tblGrid>
                <a:gridCol w="2314150"/>
                <a:gridCol w="874821"/>
                <a:gridCol w="1492095"/>
              </a:tblGrid>
              <a:tr h="371954">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PERSONAL</a:t>
                      </a:r>
                      <a:endParaRPr lang="es-EC" sz="20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NÚMERO</a:t>
                      </a:r>
                      <a:endParaRPr lang="es-EC" sz="20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PORCENTAJE</a:t>
                      </a:r>
                      <a:endParaRPr lang="es-EC" sz="20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07835">
                <a:tc>
                  <a:txBody>
                    <a:bodyPr/>
                    <a:lstStyle/>
                    <a:p>
                      <a:pPr>
                        <a:lnSpc>
                          <a:spcPct val="115000"/>
                        </a:lnSpc>
                        <a:spcAft>
                          <a:spcPts val="0"/>
                        </a:spcAft>
                      </a:pPr>
                      <a:r>
                        <a:rPr lang="es-EC" sz="1100" dirty="0">
                          <a:solidFill>
                            <a:srgbClr val="000000"/>
                          </a:solidFill>
                          <a:latin typeface="Arial"/>
                          <a:ea typeface="Times New Roman"/>
                          <a:cs typeface="Times New Roman"/>
                        </a:rPr>
                        <a:t>PERSONAL OFICIALES Y DE </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es-EC" sz="1100" dirty="0">
                        <a:solidFill>
                          <a:srgbClr val="000000"/>
                        </a:solidFill>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100" dirty="0">
                          <a:solidFill>
                            <a:srgbClr val="000000"/>
                          </a:solidFill>
                          <a:latin typeface="Arial"/>
                          <a:ea typeface="Times New Roman"/>
                          <a:cs typeface="Times New Roman"/>
                        </a:rPr>
                        <a:t> </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7686">
                <a:tc>
                  <a:txBody>
                    <a:bodyPr/>
                    <a:lstStyle/>
                    <a:p>
                      <a:pPr>
                        <a:lnSpc>
                          <a:spcPct val="115000"/>
                        </a:lnSpc>
                        <a:spcAft>
                          <a:spcPts val="0"/>
                        </a:spcAft>
                      </a:pPr>
                      <a:r>
                        <a:rPr lang="es-EC" sz="1100" dirty="0">
                          <a:solidFill>
                            <a:srgbClr val="000000"/>
                          </a:solidFill>
                          <a:latin typeface="Arial"/>
                          <a:ea typeface="Times New Roman"/>
                          <a:cs typeface="Times New Roman"/>
                        </a:rPr>
                        <a:t>TROPA ACTIVOS      </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38496</a:t>
                      </a:r>
                      <a:endParaRPr lang="es-EC" sz="12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13,28</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07835">
                <a:tc>
                  <a:txBody>
                    <a:bodyPr/>
                    <a:lstStyle/>
                    <a:p>
                      <a:pPr>
                        <a:lnSpc>
                          <a:spcPct val="115000"/>
                        </a:lnSpc>
                        <a:spcAft>
                          <a:spcPts val="0"/>
                        </a:spcAft>
                      </a:pPr>
                      <a:r>
                        <a:rPr lang="es-EC" sz="1100" dirty="0">
                          <a:solidFill>
                            <a:srgbClr val="000000"/>
                          </a:solidFill>
                          <a:latin typeface="Arial"/>
                          <a:ea typeface="Times New Roman"/>
                          <a:cs typeface="Times New Roman"/>
                        </a:rPr>
                        <a:t>PERSONAL OFICIALES Y DE</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 </a:t>
                      </a:r>
                      <a:endParaRPr lang="es-EC" sz="12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 </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7686">
                <a:tc>
                  <a:txBody>
                    <a:bodyPr/>
                    <a:lstStyle/>
                    <a:p>
                      <a:pPr>
                        <a:lnSpc>
                          <a:spcPct val="115000"/>
                        </a:lnSpc>
                        <a:spcAft>
                          <a:spcPts val="0"/>
                        </a:spcAft>
                      </a:pPr>
                      <a:r>
                        <a:rPr lang="es-EC" sz="1100" dirty="0">
                          <a:solidFill>
                            <a:srgbClr val="000000"/>
                          </a:solidFill>
                          <a:latin typeface="Arial"/>
                          <a:ea typeface="Times New Roman"/>
                          <a:cs typeface="Times New Roman"/>
                        </a:rPr>
                        <a:t> TROPA PASIVO     </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21443</a:t>
                      </a:r>
                      <a:endParaRPr lang="es-EC" sz="12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7,40</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07835">
                <a:tc>
                  <a:txBody>
                    <a:bodyPr/>
                    <a:lstStyle/>
                    <a:p>
                      <a:pPr>
                        <a:lnSpc>
                          <a:spcPct val="115000"/>
                        </a:lnSpc>
                        <a:spcAft>
                          <a:spcPts val="0"/>
                        </a:spcAft>
                      </a:pPr>
                      <a:r>
                        <a:rPr lang="es-EC" sz="1100" dirty="0">
                          <a:solidFill>
                            <a:srgbClr val="000000"/>
                          </a:solidFill>
                          <a:latin typeface="Arial"/>
                          <a:ea typeface="Times New Roman"/>
                          <a:cs typeface="Times New Roman"/>
                        </a:rPr>
                        <a:t> DEPENDIENTES </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218718</a:t>
                      </a:r>
                      <a:endParaRPr lang="es-EC" sz="12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75,44</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2729">
                <a:tc>
                  <a:txBody>
                    <a:bodyPr/>
                    <a:lstStyle/>
                    <a:p>
                      <a:pPr>
                        <a:lnSpc>
                          <a:spcPct val="115000"/>
                        </a:lnSpc>
                        <a:spcAft>
                          <a:spcPts val="0"/>
                        </a:spcAft>
                      </a:pPr>
                      <a:endParaRPr lang="es-EC" sz="1100" dirty="0">
                        <a:solidFill>
                          <a:srgbClr val="000000"/>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200" dirty="0">
                        <a:solidFill>
                          <a:srgbClr val="00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1200" dirty="0">
                        <a:latin typeface="Arial Black" pitchFamily="34" charset="0"/>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07835">
                <a:tc>
                  <a:txBody>
                    <a:bodyPr/>
                    <a:lstStyle/>
                    <a:p>
                      <a:pPr>
                        <a:lnSpc>
                          <a:spcPct val="115000"/>
                        </a:lnSpc>
                        <a:spcAft>
                          <a:spcPts val="0"/>
                        </a:spcAft>
                      </a:pPr>
                      <a:r>
                        <a:rPr lang="es-EC" sz="1100" dirty="0">
                          <a:solidFill>
                            <a:srgbClr val="000000"/>
                          </a:solidFill>
                          <a:latin typeface="Arial"/>
                          <a:ea typeface="Times New Roman"/>
                          <a:cs typeface="Times New Roman"/>
                        </a:rPr>
                        <a:t>DERECHOHABIENTES  </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11285</a:t>
                      </a:r>
                      <a:endParaRPr lang="es-EC" sz="12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dirty="0">
                          <a:solidFill>
                            <a:srgbClr val="000000"/>
                          </a:solidFill>
                          <a:latin typeface="Arial Black" pitchFamily="34" charset="0"/>
                          <a:ea typeface="Times New Roman"/>
                          <a:cs typeface="Times New Roman"/>
                        </a:rPr>
                        <a:t>3,89</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7686">
                <a:tc>
                  <a:txBody>
                    <a:bodyPr/>
                    <a:lstStyle/>
                    <a:p>
                      <a:pPr>
                        <a:lnSpc>
                          <a:spcPct val="115000"/>
                        </a:lnSpc>
                        <a:spcAft>
                          <a:spcPts val="0"/>
                        </a:spcAft>
                      </a:pPr>
                      <a:r>
                        <a:rPr lang="es-EC" sz="1100" dirty="0">
                          <a:solidFill>
                            <a:srgbClr val="FF0000"/>
                          </a:solidFill>
                          <a:latin typeface="Arial"/>
                          <a:ea typeface="Times New Roman"/>
                          <a:cs typeface="Times New Roman"/>
                        </a:rPr>
                        <a:t> </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 </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dirty="0">
                          <a:solidFill>
                            <a:srgbClr val="000000"/>
                          </a:solidFill>
                          <a:latin typeface="Arial Black" pitchFamily="34" charset="0"/>
                          <a:ea typeface="Times New Roman"/>
                          <a:cs typeface="Times New Roman"/>
                        </a:rPr>
                        <a:t> </a:t>
                      </a:r>
                      <a:endParaRPr lang="es-EC" sz="120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75374">
                <a:tc>
                  <a:txBody>
                    <a:bodyPr/>
                    <a:lstStyle/>
                    <a:p>
                      <a:pPr>
                        <a:lnSpc>
                          <a:spcPct val="115000"/>
                        </a:lnSpc>
                        <a:spcAft>
                          <a:spcPts val="0"/>
                        </a:spcAft>
                      </a:pPr>
                      <a:endParaRPr lang="es-EC" sz="1100" dirty="0">
                        <a:solidFill>
                          <a:srgbClr val="000000"/>
                        </a:solidFill>
                        <a:latin typeface="Arial"/>
                        <a:ea typeface="Times New Roman"/>
                        <a:cs typeface="Times New Roman"/>
                      </a:endParaRPr>
                    </a:p>
                    <a:p>
                      <a:pPr>
                        <a:lnSpc>
                          <a:spcPct val="115000"/>
                        </a:lnSpc>
                        <a:spcAft>
                          <a:spcPts val="0"/>
                        </a:spcAft>
                      </a:pPr>
                      <a:r>
                        <a:rPr lang="es-EC" sz="1100" dirty="0">
                          <a:solidFill>
                            <a:srgbClr val="000000"/>
                          </a:solidFill>
                          <a:latin typeface="Arial"/>
                          <a:ea typeface="Times New Roman"/>
                          <a:cs typeface="Times New Roman"/>
                        </a:rPr>
                        <a:t>TOTAL</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smtClean="0">
                          <a:solidFill>
                            <a:srgbClr val="FF0000"/>
                          </a:solidFill>
                          <a:latin typeface="Arial Black" pitchFamily="34" charset="0"/>
                          <a:ea typeface="Times New Roman"/>
                          <a:cs typeface="Times New Roman"/>
                        </a:rPr>
                        <a:t>289,942</a:t>
                      </a:r>
                      <a:endParaRPr lang="es-EC" sz="1200" dirty="0">
                        <a:solidFill>
                          <a:srgbClr val="FF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dirty="0" smtClean="0">
                          <a:solidFill>
                            <a:srgbClr val="FF0000"/>
                          </a:solidFill>
                          <a:latin typeface="Arial Black" pitchFamily="34" charset="0"/>
                          <a:ea typeface="Times New Roman"/>
                          <a:cs typeface="Times New Roman"/>
                        </a:rPr>
                        <a:t>100,00</a:t>
                      </a:r>
                      <a:endParaRPr lang="es-EC" sz="1200" dirty="0">
                        <a:solidFill>
                          <a:srgbClr val="FF0000"/>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54" name="Rectangle 1"/>
          <p:cNvSpPr>
            <a:spLocks noChangeArrowheads="1"/>
          </p:cNvSpPr>
          <p:nvPr/>
        </p:nvSpPr>
        <p:spPr bwMode="auto">
          <a:xfrm>
            <a:off x="1258888" y="1033463"/>
            <a:ext cx="5761037" cy="876300"/>
          </a:xfrm>
          <a:prstGeom prst="rect">
            <a:avLst/>
          </a:prstGeom>
          <a:noFill/>
          <a:ln w="9525">
            <a:noFill/>
            <a:miter lim="800000"/>
            <a:headEnd/>
            <a:tailEnd/>
          </a:ln>
        </p:spPr>
        <p:txBody>
          <a:bodyPr anchor="ctr">
            <a:spAutoFit/>
          </a:bodyPr>
          <a:lstStyle/>
          <a:p>
            <a:pPr algn="ctr"/>
            <a:r>
              <a:rPr lang="es-EC" sz="1400" b="1">
                <a:solidFill>
                  <a:srgbClr val="0070C0"/>
                </a:solidFill>
                <a:latin typeface="Arial Black" pitchFamily="34" charset="0"/>
              </a:rPr>
              <a:t>DISTRIBUCIÓN DEL TIPO DE USUARIOS QUE ACUDIERON AL HOSPITAL DE  ESPECIALIDADES DE LAS FF.AA. AÑO 2010</a:t>
            </a:r>
          </a:p>
          <a:p>
            <a:pPr algn="ctr"/>
            <a:endParaRPr lang="es-EC" sz="900"/>
          </a:p>
        </p:txBody>
      </p:sp>
      <p:sp>
        <p:nvSpPr>
          <p:cNvPr id="17455" name="4 CuadroTexto"/>
          <p:cNvSpPr txBox="1">
            <a:spLocks noChangeArrowheads="1"/>
          </p:cNvSpPr>
          <p:nvPr/>
        </p:nvSpPr>
        <p:spPr bwMode="auto">
          <a:xfrm>
            <a:off x="1763713" y="5949950"/>
            <a:ext cx="4032250" cy="792163"/>
          </a:xfrm>
          <a:prstGeom prst="rect">
            <a:avLst/>
          </a:prstGeom>
          <a:noFill/>
          <a:ln w="9525">
            <a:noFill/>
            <a:miter lim="800000"/>
            <a:headEnd/>
            <a:tailEnd/>
          </a:ln>
        </p:spPr>
        <p:txBody>
          <a:bodyPr>
            <a:spAutoFit/>
          </a:bodyPr>
          <a:lstStyle/>
          <a:p>
            <a:pPr algn="just" eaLnBrk="0" hangingPunct="0"/>
            <a:r>
              <a:rPr lang="es-EC" sz="800">
                <a:solidFill>
                  <a:srgbClr val="222222"/>
                </a:solidFill>
              </a:rPr>
              <a:t>       </a:t>
            </a:r>
            <a:r>
              <a:rPr lang="es-EC" sz="1100">
                <a:solidFill>
                  <a:srgbClr val="222222"/>
                </a:solidFill>
              </a:rPr>
              <a:t>Fuente: Departamento de Archivo y Estadística HE-1</a:t>
            </a:r>
            <a:endParaRPr lang="es-EC" sz="1200"/>
          </a:p>
          <a:p>
            <a:pPr algn="just" eaLnBrk="0" hangingPunct="0"/>
            <a:r>
              <a:rPr lang="es-EC" sz="1100">
                <a:solidFill>
                  <a:srgbClr val="222222"/>
                </a:solidFill>
              </a:rPr>
              <a:t>       Elaborado: Lic. J. Pozo, Lic. A. Llumiquinga</a:t>
            </a:r>
          </a:p>
          <a:p>
            <a:pPr algn="just" eaLnBrk="0" hangingPunct="0"/>
            <a:endParaRPr lang="es-EC" sz="800">
              <a:solidFill>
                <a:srgbClr val="222222"/>
              </a:solidFill>
            </a:endParaRPr>
          </a:p>
          <a:p>
            <a:pPr algn="just" eaLnBrk="0" hangingPunct="0"/>
            <a:endParaRPr lang="es-EC" sz="800">
              <a:solidFill>
                <a:srgbClr val="222222"/>
              </a:solidFill>
            </a:endParaRPr>
          </a:p>
          <a:p>
            <a:pPr algn="just" eaLnBrk="0" hangingPunct="0"/>
            <a:endParaRPr lang="es-EC" sz="800">
              <a:latin typeface="Calibri" pitchFamily="34" charset="0"/>
            </a:endParaRPr>
          </a:p>
        </p:txBody>
      </p:sp>
      <p:sp>
        <p:nvSpPr>
          <p:cNvPr id="17456" name="5 CuadroTexto"/>
          <p:cNvSpPr txBox="1">
            <a:spLocks noChangeArrowheads="1"/>
          </p:cNvSpPr>
          <p:nvPr/>
        </p:nvSpPr>
        <p:spPr bwMode="auto">
          <a:xfrm>
            <a:off x="6588125" y="5084763"/>
            <a:ext cx="2160588" cy="923925"/>
          </a:xfrm>
          <a:prstGeom prst="rect">
            <a:avLst/>
          </a:prstGeom>
          <a:noFill/>
          <a:ln w="9525">
            <a:noFill/>
            <a:miter lim="800000"/>
            <a:headEnd/>
            <a:tailEnd/>
          </a:ln>
        </p:spPr>
        <p:txBody>
          <a:bodyPr>
            <a:spAutoFit/>
          </a:bodyPr>
          <a:lstStyle/>
          <a:p>
            <a:pPr algn="just"/>
            <a:r>
              <a:rPr lang="es-EC">
                <a:solidFill>
                  <a:srgbClr val="7030A0"/>
                </a:solidFill>
                <a:latin typeface="Arial Black" pitchFamily="34" charset="0"/>
              </a:rPr>
              <a:t>Población 2010 14´483.499</a:t>
            </a:r>
          </a:p>
          <a:p>
            <a:pPr algn="just"/>
            <a:r>
              <a:rPr lang="es-EC">
                <a:solidFill>
                  <a:srgbClr val="7030A0"/>
                </a:solidFill>
                <a:latin typeface="Arial Black" pitchFamily="34" charset="0"/>
              </a:rPr>
              <a:t>2,23 %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454">
                                            <p:txEl>
                                              <p:pRg st="0" end="0"/>
                                            </p:txEl>
                                          </p:spTgt>
                                        </p:tgtEl>
                                        <p:attrNameLst>
                                          <p:attrName>style.visibility</p:attrName>
                                        </p:attrNameLst>
                                      </p:cBhvr>
                                      <p:to>
                                        <p:strVal val="visible"/>
                                      </p:to>
                                    </p:set>
                                    <p:animEffect transition="in" filter="diamond(in)">
                                      <p:cBhvr>
                                        <p:cTn id="7" dur="2000"/>
                                        <p:tgtEl>
                                          <p:spTgt spid="174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7456">
                                            <p:txEl>
                                              <p:pRg st="0" end="0"/>
                                            </p:txEl>
                                          </p:spTgt>
                                        </p:tgtEl>
                                        <p:attrNameLst>
                                          <p:attrName>style.visibility</p:attrName>
                                        </p:attrNameLst>
                                      </p:cBhvr>
                                      <p:to>
                                        <p:strVal val="visible"/>
                                      </p:to>
                                    </p:set>
                                    <p:animEffect transition="in" filter="checkerboard(across)">
                                      <p:cBhvr>
                                        <p:cTn id="17" dur="1000"/>
                                        <p:tgtEl>
                                          <p:spTgt spid="17456">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17456">
                                            <p:txEl>
                                              <p:pRg st="1" end="1"/>
                                            </p:txEl>
                                          </p:spTgt>
                                        </p:tgtEl>
                                        <p:attrNameLst>
                                          <p:attrName>style.visibility</p:attrName>
                                        </p:attrNameLst>
                                      </p:cBhvr>
                                      <p:to>
                                        <p:strVal val="visible"/>
                                      </p:to>
                                    </p:set>
                                    <p:animEffect transition="in" filter="checkerboard(across)">
                                      <p:cBhvr>
                                        <p:cTn id="20" dur="1000"/>
                                        <p:tgtEl>
                                          <p:spTgt spid="1745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7455"/>
                                        </p:tgtEl>
                                        <p:attrNameLst>
                                          <p:attrName>style.visibility</p:attrName>
                                        </p:attrNameLst>
                                      </p:cBhvr>
                                      <p:to>
                                        <p:strVal val="visible"/>
                                      </p:to>
                                    </p:set>
                                    <p:animEffect transition="in" filter="diamond(in)">
                                      <p:cBhvr>
                                        <p:cTn id="25" dur="2000"/>
                                        <p:tgtEl>
                                          <p:spTgt spid="17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1 Tabla"/>
          <p:cNvGraphicFramePr>
            <a:graphicFrameLocks noGrp="1"/>
          </p:cNvGraphicFramePr>
          <p:nvPr/>
        </p:nvGraphicFramePr>
        <p:xfrm>
          <a:off x="2195513" y="1989138"/>
          <a:ext cx="5976937" cy="4208462"/>
        </p:xfrm>
        <a:graphic>
          <a:graphicData uri="http://schemas.openxmlformats.org/drawingml/2006/table">
            <a:tbl>
              <a:tblPr/>
              <a:tblGrid>
                <a:gridCol w="1656407"/>
                <a:gridCol w="648072"/>
                <a:gridCol w="612526"/>
                <a:gridCol w="652415"/>
                <a:gridCol w="751283"/>
                <a:gridCol w="576064"/>
                <a:gridCol w="1080120"/>
              </a:tblGrid>
              <a:tr h="443281">
                <a:tc>
                  <a:txBody>
                    <a:bodyPr/>
                    <a:lstStyle/>
                    <a:p>
                      <a:pPr algn="l" rtl="0" fontAlgn="b"/>
                      <a:r>
                        <a:rPr lang="es-EC" sz="1600" b="0" i="0" u="none" strike="noStrike" dirty="0">
                          <a:solidFill>
                            <a:srgbClr val="000000"/>
                          </a:solidFill>
                          <a:latin typeface="Arial Black"/>
                        </a:rPr>
                        <a:t>DIAGNOSTICO</a:t>
                      </a:r>
                      <a:r>
                        <a:rPr lang="es-EC" sz="2400" b="0" i="0" u="none" strike="noStrike" dirty="0">
                          <a:solidFill>
                            <a:srgbClr val="222222"/>
                          </a:solidFill>
                          <a:latin typeface="Arial Black"/>
                        </a:rPr>
                        <a:t> </a:t>
                      </a:r>
                      <a:endParaRPr lang="es-EC" sz="1600" b="0" i="0" u="none" strike="noStrike" dirty="0">
                        <a:solidFill>
                          <a:srgbClr val="000000"/>
                        </a:solidFill>
                        <a:latin typeface="Arial Black"/>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s-EC" sz="1600" b="0" i="0" u="none" strike="noStrike" dirty="0">
                          <a:solidFill>
                            <a:srgbClr val="000000"/>
                          </a:solidFill>
                          <a:latin typeface="Arial Black"/>
                        </a:rPr>
                        <a:t>2004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s-EC" sz="1600" b="0" i="0" u="none" strike="noStrike" dirty="0">
                          <a:solidFill>
                            <a:srgbClr val="000000"/>
                          </a:solidFill>
                          <a:latin typeface="Arial Black"/>
                        </a:rPr>
                        <a:t>2005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s-EC" sz="1600" b="0" i="0" u="none" strike="noStrike" dirty="0">
                          <a:solidFill>
                            <a:srgbClr val="000000"/>
                          </a:solidFill>
                          <a:latin typeface="Arial Black"/>
                        </a:rPr>
                        <a:t>2006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s-EC" sz="1600" b="0" i="0" u="none" strike="noStrike" dirty="0">
                          <a:solidFill>
                            <a:srgbClr val="000000"/>
                          </a:solidFill>
                          <a:latin typeface="Arial Black"/>
                        </a:rPr>
                        <a:t>2007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b"/>
                      <a:r>
                        <a:rPr lang="es-EC" sz="1600" b="0" i="0" u="none" strike="noStrike" dirty="0">
                          <a:solidFill>
                            <a:srgbClr val="000000"/>
                          </a:solidFill>
                          <a:latin typeface="Arial Black"/>
                        </a:rPr>
                        <a:t>2008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b"/>
                      <a:r>
                        <a:rPr lang="es-EC" sz="2000" b="0" i="0" u="none" strike="noStrike" dirty="0">
                          <a:solidFill>
                            <a:srgbClr val="000000"/>
                          </a:solidFill>
                          <a:latin typeface="Arial Black"/>
                        </a:rPr>
                        <a:t>TOTAL</a:t>
                      </a:r>
                      <a:r>
                        <a:rPr lang="es-EC" sz="2400" b="0" i="0" u="none" strike="noStrike" dirty="0">
                          <a:solidFill>
                            <a:srgbClr val="222222"/>
                          </a:solidFill>
                          <a:latin typeface="Arial Black"/>
                        </a:rPr>
                        <a:t> </a:t>
                      </a:r>
                      <a:endParaRPr lang="es-EC" sz="2000" b="0" i="0" u="none" strike="noStrike" dirty="0">
                        <a:solidFill>
                          <a:srgbClr val="000000"/>
                        </a:solidFill>
                        <a:latin typeface="Arial Black"/>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5996">
                <a:tc>
                  <a:txBody>
                    <a:bodyPr/>
                    <a:lstStyle/>
                    <a:p>
                      <a:pPr algn="l" rtl="0" fontAlgn="b"/>
                      <a:r>
                        <a:rPr lang="es-EC" sz="1400" b="1" i="0" u="none" strike="noStrike" dirty="0">
                          <a:solidFill>
                            <a:srgbClr val="000000"/>
                          </a:solidFill>
                          <a:latin typeface="Agency FB"/>
                        </a:rPr>
                        <a:t>QUEMADURA TIPO A-B</a:t>
                      </a:r>
                      <a:r>
                        <a:rPr lang="es-EC" sz="2000" b="1" i="0" u="none" strike="noStrike" dirty="0">
                          <a:solidFill>
                            <a:srgbClr val="222222"/>
                          </a:solidFill>
                          <a:latin typeface="Times New Roman"/>
                        </a:rPr>
                        <a:t> </a:t>
                      </a:r>
                      <a:endParaRPr lang="es-EC" sz="1400" b="1"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FF0000"/>
                          </a:solidFill>
                          <a:latin typeface="Arial Black" pitchFamily="34" charset="0"/>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80">
                <a:tc>
                  <a:txBody>
                    <a:bodyPr/>
                    <a:lstStyle/>
                    <a:p>
                      <a:pPr algn="l" rtl="0" fontAlgn="b"/>
                      <a:r>
                        <a:rPr lang="es-EC" sz="1400" b="1" i="0" u="none" strike="noStrike" dirty="0">
                          <a:solidFill>
                            <a:srgbClr val="000000"/>
                          </a:solidFill>
                          <a:latin typeface="Agency FB"/>
                        </a:rPr>
                        <a:t>QUEMADURA M. SUPERIOR</a:t>
                      </a:r>
                      <a:r>
                        <a:rPr lang="es-EC" sz="2000" b="1" i="0" u="none" strike="noStrike" dirty="0">
                          <a:solidFill>
                            <a:srgbClr val="222222"/>
                          </a:solidFill>
                          <a:latin typeface="Times New Roman"/>
                        </a:rPr>
                        <a:t> </a:t>
                      </a:r>
                      <a:endParaRPr lang="es-EC" sz="1400" b="1"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1" i="0" u="none" strike="noStrike" dirty="0">
                          <a:solidFill>
                            <a:srgbClr val="000000"/>
                          </a:solidFill>
                          <a:latin typeface="Agency FB"/>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FF0000"/>
                          </a:solidFill>
                          <a:latin typeface="Arial Black" pitchFamily="34" charset="0"/>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474">
                <a:tc>
                  <a:txBody>
                    <a:bodyPr/>
                    <a:lstStyle/>
                    <a:p>
                      <a:pPr algn="l" rtl="0" fontAlgn="b"/>
                      <a:r>
                        <a:rPr lang="es-EC" sz="1200" b="0" i="0" u="none" strike="noStrike" dirty="0">
                          <a:solidFill>
                            <a:srgbClr val="000000"/>
                          </a:solidFill>
                          <a:latin typeface="Agency FB"/>
                        </a:rPr>
                        <a:t>QUEMADURA CARA</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gency FB"/>
                        </a:rPr>
                        <a:t>QUEMADURA M. INFERIOR</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gency FB"/>
                        </a:rPr>
                        <a:t>QUEMADURA ELÉCTRICA</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gency FB"/>
                        </a:rPr>
                        <a:t>QUEMADURA POR AGUA CALIENTE</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gency FB"/>
                        </a:rPr>
                        <a:t>QUEMADURA REG. PERI ANAL</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gency FB"/>
                        </a:rPr>
                        <a:t>ERISIPELA</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gency FB"/>
                        </a:rPr>
                        <a:t>SECUELAS QUEMADURA</a:t>
                      </a:r>
                      <a:r>
                        <a:rPr lang="es-EC" sz="1800" b="0" i="0" u="none" strike="noStrike" dirty="0">
                          <a:solidFill>
                            <a:srgbClr val="222222"/>
                          </a:solidFill>
                          <a:latin typeface="Times New Roman"/>
                        </a:rPr>
                        <a:t> </a:t>
                      </a:r>
                      <a:endParaRPr lang="es-EC" sz="1200" b="0" i="0" u="none" strike="noStrike" dirty="0">
                        <a:solidFill>
                          <a:srgbClr val="000000"/>
                        </a:solidFill>
                        <a:latin typeface="Agency FB"/>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gency FB"/>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000000"/>
                          </a:solidFill>
                          <a:latin typeface="Arial Black"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996">
                <a:tc>
                  <a:txBody>
                    <a:bodyPr/>
                    <a:lstStyle/>
                    <a:p>
                      <a:pPr algn="l" rtl="0" fontAlgn="b"/>
                      <a:r>
                        <a:rPr lang="es-EC" sz="1200" b="0" i="0" u="none" strike="noStrike" dirty="0">
                          <a:solidFill>
                            <a:srgbClr val="000000"/>
                          </a:solidFill>
                          <a:latin typeface="Arial Black" pitchFamily="34" charset="0"/>
                        </a:rPr>
                        <a:t>TOTAL</a:t>
                      </a:r>
                      <a:r>
                        <a:rPr lang="es-EC" sz="1800" b="0" i="0" u="none" strike="noStrike" dirty="0">
                          <a:solidFill>
                            <a:srgbClr val="222222"/>
                          </a:solidFill>
                          <a:latin typeface="Arial Black" pitchFamily="34" charset="0"/>
                        </a:rPr>
                        <a:t> </a:t>
                      </a:r>
                      <a:endParaRPr lang="es-EC" sz="1200" b="0" i="0" u="none" strike="noStrike" dirty="0">
                        <a:solidFill>
                          <a:srgbClr val="000000"/>
                        </a:solidFill>
                        <a:latin typeface="Arial Black"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rial Black"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rial Black" pitchFamily="34" charset="0"/>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rial Black" pitchFamily="34" charset="0"/>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rial Black"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200" b="0" i="0" u="none" strike="noStrike" dirty="0">
                          <a:solidFill>
                            <a:srgbClr val="000000"/>
                          </a:solidFill>
                          <a:latin typeface="Arial Black"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C" sz="1600" b="0" i="0" u="none" strike="noStrike" dirty="0">
                          <a:solidFill>
                            <a:srgbClr val="FF0000"/>
                          </a:solidFill>
                          <a:latin typeface="Arial Black" pitchFamily="34" charset="0"/>
                        </a:rPr>
                        <a:t>102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81" name="Rectangle 1"/>
          <p:cNvSpPr>
            <a:spLocks noChangeArrowheads="1"/>
          </p:cNvSpPr>
          <p:nvPr/>
        </p:nvSpPr>
        <p:spPr bwMode="auto">
          <a:xfrm>
            <a:off x="0" y="134938"/>
            <a:ext cx="9144000" cy="1200150"/>
          </a:xfrm>
          <a:prstGeom prst="rect">
            <a:avLst/>
          </a:prstGeom>
          <a:noFill/>
          <a:ln w="9525">
            <a:noFill/>
            <a:miter lim="800000"/>
            <a:headEnd/>
            <a:tailEnd/>
          </a:ln>
        </p:spPr>
        <p:txBody>
          <a:bodyPr anchor="ct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 </a:t>
            </a:r>
            <a:r>
              <a:rPr lang="es-EC" sz="1400" dirty="0"/>
              <a:t/>
            </a:r>
            <a:br>
              <a:rPr lang="es-EC" sz="1400" dirty="0"/>
            </a:br>
            <a:endParaRPr lang="es-EC" sz="1200" dirty="0">
              <a:latin typeface="Calibri" pitchFamily="34" charset="0"/>
            </a:endParaRPr>
          </a:p>
          <a:p>
            <a:pPr algn="just" eaLnBrk="0" hangingPunct="0">
              <a:defRPr/>
            </a:pPr>
            <a:r>
              <a:rPr lang="es-EC" sz="1200" dirty="0">
                <a:solidFill>
                  <a:srgbClr val="222222"/>
                </a:solidFill>
              </a:rPr>
              <a:t>                      </a:t>
            </a:r>
            <a:r>
              <a:rPr lang="es-EC" sz="800" dirty="0">
                <a:solidFill>
                  <a:srgbClr val="222222"/>
                </a:solidFill>
              </a:rPr>
              <a:t>    </a:t>
            </a:r>
            <a:endParaRPr lang="es-EC" dirty="0"/>
          </a:p>
        </p:txBody>
      </p:sp>
      <p:sp>
        <p:nvSpPr>
          <p:cNvPr id="20582" name="3 Rectángulo"/>
          <p:cNvSpPr>
            <a:spLocks noChangeArrowheads="1"/>
          </p:cNvSpPr>
          <p:nvPr/>
        </p:nvSpPr>
        <p:spPr bwMode="auto">
          <a:xfrm>
            <a:off x="0" y="6308725"/>
            <a:ext cx="4932363" cy="554038"/>
          </a:xfrm>
          <a:prstGeom prst="rect">
            <a:avLst/>
          </a:prstGeom>
          <a:noFill/>
          <a:ln w="9525">
            <a:noFill/>
            <a:miter lim="800000"/>
            <a:headEnd/>
            <a:tailEnd/>
          </a:ln>
        </p:spPr>
        <p:txBody>
          <a:bodyPr>
            <a:spAutoFit/>
          </a:bodyPr>
          <a:lstStyle/>
          <a:p>
            <a:pPr algn="just" eaLnBrk="0" hangingPunct="0"/>
            <a:r>
              <a:rPr lang="es-EC">
                <a:solidFill>
                  <a:srgbClr val="222222"/>
                </a:solidFill>
              </a:rPr>
              <a:t> </a:t>
            </a:r>
            <a:r>
              <a:rPr lang="es-EC" sz="1200">
                <a:solidFill>
                  <a:srgbClr val="222222"/>
                </a:solidFill>
              </a:rPr>
              <a:t>Fuente: Departamento de Archivo y Estadística HE-1</a:t>
            </a:r>
            <a:endParaRPr lang="es-EC" sz="1400"/>
          </a:p>
          <a:p>
            <a:pPr algn="just" eaLnBrk="0" hangingPunct="0"/>
            <a:r>
              <a:rPr lang="es-EC" sz="1200">
                <a:solidFill>
                  <a:srgbClr val="222222"/>
                </a:solidFill>
              </a:rPr>
              <a:t>   Elaborado: Lic. J. Pozo, Lic. A. Llumiquinga</a:t>
            </a:r>
            <a:endParaRPr lang="es-EC" sz="1400"/>
          </a:p>
        </p:txBody>
      </p:sp>
      <p:sp>
        <p:nvSpPr>
          <p:cNvPr id="6" name="5 CuadroTexto"/>
          <p:cNvSpPr txBox="1">
            <a:spLocks noChangeArrowheads="1"/>
          </p:cNvSpPr>
          <p:nvPr/>
        </p:nvSpPr>
        <p:spPr bwMode="auto">
          <a:xfrm>
            <a:off x="0" y="908050"/>
            <a:ext cx="8820150" cy="1108075"/>
          </a:xfrm>
          <a:prstGeom prst="rect">
            <a:avLst/>
          </a:prstGeom>
          <a:noFill/>
          <a:ln w="9525">
            <a:noFill/>
            <a:miter lim="800000"/>
            <a:headEnd/>
            <a:tailEnd/>
          </a:ln>
        </p:spPr>
        <p:txBody>
          <a:bodyPr>
            <a:spAutoFit/>
          </a:bodyPr>
          <a:lstStyle/>
          <a:p>
            <a:pPr algn="ctr"/>
            <a:r>
              <a:rPr lang="es-EC" sz="1600">
                <a:solidFill>
                  <a:srgbClr val="0070C0"/>
                </a:solidFill>
                <a:latin typeface="Arial Black" pitchFamily="34" charset="0"/>
              </a:rPr>
              <a:t>DISTRIBUCIÓN  POR DIAGNÓSTICO DE LOS PACIENTES HOSPITALIZADOS</a:t>
            </a:r>
          </a:p>
          <a:p>
            <a:pPr algn="ctr"/>
            <a:r>
              <a:rPr lang="es-EC" sz="1600">
                <a:solidFill>
                  <a:srgbClr val="0070C0"/>
                </a:solidFill>
                <a:latin typeface="Arial Black" pitchFamily="34" charset="0"/>
              </a:rPr>
              <a:t> EN LA UNIDAD DE QUEMADOS DURANTE LOS AÑOS 2004-2008, DEL HOSPITAL DE ESPECIALIDADES DE LAS FF.AA.</a:t>
            </a:r>
          </a:p>
          <a:p>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0582">
                                            <p:txEl>
                                              <p:pRg st="1" end="1"/>
                                            </p:txEl>
                                          </p:spTgt>
                                        </p:tgtEl>
                                        <p:attrNameLst>
                                          <p:attrName>style.visibility</p:attrName>
                                        </p:attrNameLst>
                                      </p:cBhvr>
                                      <p:to>
                                        <p:strVal val="visible"/>
                                      </p:to>
                                    </p:set>
                                    <p:anim calcmode="lin" valueType="num">
                                      <p:cBhvr additive="base">
                                        <p:cTn id="7" dur="1000" fill="hold"/>
                                        <p:tgtEl>
                                          <p:spTgt spid="20582">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05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amond(in)">
                                      <p:cBhvr>
                                        <p:cTn id="13" dur="2000"/>
                                        <p:tgtEl>
                                          <p:spTgt spid="6">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diamond(in)">
                                      <p:cBhvr>
                                        <p:cTn id="16" dur="2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1+#ppt_w/2"/>
                                          </p:val>
                                        </p:tav>
                                        <p:tav tm="100000">
                                          <p:val>
                                            <p:strVal val="#ppt_x"/>
                                          </p:val>
                                        </p:tav>
                                      </p:tavLst>
                                    </p:anim>
                                    <p:anim calcmode="lin" valueType="num">
                                      <p:cBhvr additive="base">
                                        <p:cTn id="22" dur="10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582">
                                            <p:txEl>
                                              <p:pRg st="1" end="1"/>
                                            </p:txEl>
                                          </p:spTgt>
                                        </p:tgtEl>
                                        <p:attrNameLst>
                                          <p:attrName>style.visibility</p:attrName>
                                        </p:attrNameLst>
                                      </p:cBhvr>
                                      <p:to>
                                        <p:strVal val="visible"/>
                                      </p:to>
                                    </p:set>
                                    <p:anim calcmode="lin" valueType="num">
                                      <p:cBhvr additive="base">
                                        <p:cTn id="25" dur="500" fill="hold"/>
                                        <p:tgtEl>
                                          <p:spTgt spid="20582">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5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20582">
                                            <p:txEl>
                                              <p:pRg st="0" end="0"/>
                                            </p:txEl>
                                          </p:spTgt>
                                        </p:tgtEl>
                                        <p:attrNameLst>
                                          <p:attrName>style.visibility</p:attrName>
                                        </p:attrNameLst>
                                      </p:cBhvr>
                                      <p:to>
                                        <p:strVal val="visible"/>
                                      </p:to>
                                    </p:set>
                                    <p:anim calcmode="lin" valueType="num">
                                      <p:cBhvr additive="base">
                                        <p:cTn id="31" dur="1000" fill="hold"/>
                                        <p:tgtEl>
                                          <p:spTgt spid="20582">
                                            <p:txEl>
                                              <p:pRg st="0" end="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0582">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0582">
                                            <p:txEl>
                                              <p:pRg st="1" end="1"/>
                                            </p:txEl>
                                          </p:spTgt>
                                        </p:tgtEl>
                                        <p:attrNameLst>
                                          <p:attrName>style.visibility</p:attrName>
                                        </p:attrNameLst>
                                      </p:cBhvr>
                                      <p:to>
                                        <p:strVal val="visible"/>
                                      </p:to>
                                    </p:set>
                                    <p:anim calcmode="lin" valueType="num">
                                      <p:cBhvr additive="base">
                                        <p:cTn id="35" dur="1000" fill="hold"/>
                                        <p:tgtEl>
                                          <p:spTgt spid="20582">
                                            <p:txEl>
                                              <p:pRg st="1" end="1"/>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2058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1 Título"/>
          <p:cNvSpPr>
            <a:spLocks noGrp="1"/>
          </p:cNvSpPr>
          <p:nvPr>
            <p:ph type="title"/>
          </p:nvPr>
        </p:nvSpPr>
        <p:spPr>
          <a:xfrm>
            <a:off x="0" y="0"/>
            <a:ext cx="9144000" cy="10525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sp>
        <p:nvSpPr>
          <p:cNvPr id="11268" name="2 Marcador de contenido"/>
          <p:cNvSpPr>
            <a:spLocks noGrp="1"/>
          </p:cNvSpPr>
          <p:nvPr>
            <p:ph idx="1"/>
          </p:nvPr>
        </p:nvSpPr>
        <p:spPr>
          <a:xfrm>
            <a:off x="457200" y="1052513"/>
            <a:ext cx="8229600" cy="5472112"/>
          </a:xfrm>
        </p:spPr>
        <p:txBody>
          <a:bodyPr/>
          <a:lstStyle/>
          <a:p>
            <a:pPr algn="ctr" eaLnBrk="1" hangingPunct="1">
              <a:buFont typeface="Arial" pitchFamily="34" charset="0"/>
              <a:buNone/>
            </a:pPr>
            <a:r>
              <a:rPr lang="es-EC" sz="3600" smtClean="0">
                <a:solidFill>
                  <a:srgbClr val="0070C0"/>
                </a:solidFill>
                <a:latin typeface="Arial Black" pitchFamily="34" charset="0"/>
                <a:cs typeface="Arial" pitchFamily="34" charset="0"/>
              </a:rPr>
              <a:t>Identificación de Problemas  y Análisis Situacional</a:t>
            </a:r>
            <a:endParaRPr lang="es-EC" sz="3600" smtClean="0">
              <a:solidFill>
                <a:srgbClr val="0070C0"/>
              </a:solidFill>
              <a:latin typeface="Arial" pitchFamily="34" charset="0"/>
              <a:cs typeface="Arial" pitchFamily="34" charset="0"/>
            </a:endParaRPr>
          </a:p>
          <a:p>
            <a:pPr algn="just" eaLnBrk="1" hangingPunct="1">
              <a:buFont typeface="Wingdings" pitchFamily="2" charset="2"/>
              <a:buChar char="v"/>
            </a:pPr>
            <a:r>
              <a:rPr lang="es-EC" sz="2400" smtClean="0">
                <a:solidFill>
                  <a:srgbClr val="C00000"/>
                </a:solidFill>
                <a:latin typeface="Arial" pitchFamily="34" charset="0"/>
                <a:cs typeface="Arial" pitchFamily="34" charset="0"/>
              </a:rPr>
              <a:t>Falta de compromiso por parte de los Directivos; así como la continuidad de los trabajos de readecuación que se están realizando.</a:t>
            </a:r>
          </a:p>
          <a:p>
            <a:pPr algn="just" eaLnBrk="1" hangingPunct="1">
              <a:buFont typeface="Wingdings" pitchFamily="2" charset="2"/>
              <a:buChar char="v"/>
            </a:pPr>
            <a:r>
              <a:rPr lang="es-EC" sz="2400" smtClean="0">
                <a:solidFill>
                  <a:srgbClr val="C00000"/>
                </a:solidFill>
                <a:latin typeface="Arial" pitchFamily="34" charset="0"/>
                <a:cs typeface="Arial" pitchFamily="34" charset="0"/>
              </a:rPr>
              <a:t>Los Directivos no cumplen con  los perfiles y competencias para Gerenciar  una Institución tan compleja como es el Hospital de Especialidades de las FF.AA.</a:t>
            </a:r>
          </a:p>
          <a:p>
            <a:pPr algn="just" eaLnBrk="1" hangingPunct="1">
              <a:buFont typeface="Wingdings" pitchFamily="2" charset="2"/>
              <a:buChar char="v"/>
            </a:pPr>
            <a:r>
              <a:rPr lang="es-EC" sz="2400" smtClean="0">
                <a:solidFill>
                  <a:srgbClr val="C00000"/>
                </a:solidFill>
                <a:latin typeface="Arial" pitchFamily="34" charset="0"/>
                <a:cs typeface="Arial" pitchFamily="34" charset="0"/>
              </a:rPr>
              <a:t>Ausencia de una planificación presupuestaria para contratar Talento Humano ESPECIALIZADO EN  ATENCIÓN A PACIENTES QUEMADOS</a:t>
            </a:r>
          </a:p>
          <a:p>
            <a:pPr eaLnBrk="1" hangingPunct="1">
              <a:buFont typeface="Arial" pitchFamily="34" charset="0"/>
              <a:buNone/>
            </a:pPr>
            <a:endParaRPr lang="es-EC" sz="1800" smtClean="0">
              <a:latin typeface="Arial" pitchFamily="34" charset="0"/>
              <a:cs typeface="Arial" pitchFamily="34" charset="0"/>
            </a:endParaRPr>
          </a:p>
          <a:p>
            <a:pPr eaLnBrk="1" hangingPunct="1">
              <a:buFont typeface="Arial" pitchFamily="34" charset="0"/>
              <a:buNone/>
            </a:pPr>
            <a:endParaRPr lang="es-EC" sz="1800" smtClean="0">
              <a:latin typeface="Arial" pitchFamily="34" charset="0"/>
              <a:cs typeface="Arial" pitchFamily="34" charset="0"/>
            </a:endParaRPr>
          </a:p>
          <a:p>
            <a:pPr eaLnBrk="1" hangingPunct="1">
              <a:buFont typeface="Wingdings" pitchFamily="2" charset="2"/>
              <a:buChar char="v"/>
            </a:pPr>
            <a:endParaRPr lang="es-EC" sz="1600" smtClean="0">
              <a:latin typeface="Arial" pitchFamily="34" charset="0"/>
              <a:cs typeface="Arial" pitchFamily="34" charset="0"/>
            </a:endParaRPr>
          </a:p>
          <a:p>
            <a:pPr eaLnBrk="1" hangingPunct="1">
              <a:buFont typeface="Wingdings" pitchFamily="2" charset="2"/>
              <a:buChar char="v"/>
            </a:pPr>
            <a:endParaRPr lang="es-EC" sz="1600" smtClean="0">
              <a:latin typeface="Arial" pitchFamily="34" charset="0"/>
              <a:cs typeface="Arial" pitchFamily="34" charset="0"/>
            </a:endParaRPr>
          </a:p>
          <a:p>
            <a:pPr eaLnBrk="1" hangingPunct="1">
              <a:buFont typeface="Wingdings" pitchFamily="2" charset="2"/>
              <a:buChar char="v"/>
            </a:pPr>
            <a:endParaRPr lang="es-EC" sz="1600" smtClean="0">
              <a:latin typeface="Arial" pitchFamily="34" charset="0"/>
              <a:cs typeface="Arial" pitchFamily="34" charset="0"/>
            </a:endParaRPr>
          </a:p>
          <a:p>
            <a:pPr eaLnBrk="1" hangingPunct="1">
              <a:buFont typeface="Wingdings" pitchFamily="2" charset="2"/>
              <a:buChar char="v"/>
            </a:pPr>
            <a:endParaRPr lang="es-EC" sz="1600" smtClean="0">
              <a:latin typeface="Arial" pitchFamily="34" charset="0"/>
              <a:cs typeface="Arial" pitchFamily="34" charset="0"/>
            </a:endParaRPr>
          </a:p>
          <a:p>
            <a:pPr eaLnBrk="1" hangingPunct="1">
              <a:buFont typeface="Wingdings" pitchFamily="2" charset="2"/>
              <a:buChar char="v"/>
            </a:pPr>
            <a:endParaRPr lang="es-EC"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wedge">
                                      <p:cBhvr>
                                        <p:cTn id="7" dur="1000"/>
                                        <p:tgtEl>
                                          <p:spTgt spid="11268">
                                            <p:txEl>
                                              <p:pRg st="0" end="0"/>
                                            </p:txEl>
                                          </p:spTgt>
                                        </p:tgtEl>
                                      </p:cBhvr>
                                    </p:animEffect>
                                  </p:childTnLst>
                                </p:cTn>
                              </p:par>
                            </p:childTnLst>
                          </p:cTn>
                        </p:par>
                        <p:par>
                          <p:cTn id="8" fill="hold">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animEffect transition="in" filter="wedge">
                                      <p:cBhvr>
                                        <p:cTn id="11" dur="1000"/>
                                        <p:tgtEl>
                                          <p:spTgt spid="11268">
                                            <p:txEl>
                                              <p:pRg st="1" end="1"/>
                                            </p:txEl>
                                          </p:spTgt>
                                        </p:tgtEl>
                                      </p:cBhvr>
                                    </p:animEffect>
                                  </p:childTnLst>
                                </p:cTn>
                              </p:par>
                            </p:childTnLst>
                          </p:cTn>
                        </p:par>
                        <p:par>
                          <p:cTn id="12" fill="hold">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Effect transition="in" filter="wedge">
                                      <p:cBhvr>
                                        <p:cTn id="15" dur="1000"/>
                                        <p:tgtEl>
                                          <p:spTgt spid="11268">
                                            <p:txEl>
                                              <p:pRg st="2" end="2"/>
                                            </p:txEl>
                                          </p:spTgt>
                                        </p:tgtEl>
                                      </p:cBhvr>
                                    </p:animEffect>
                                  </p:childTnLst>
                                </p:cTn>
                              </p:par>
                            </p:childTnLst>
                          </p:cTn>
                        </p:par>
                        <p:par>
                          <p:cTn id="16" fill="hold">
                            <p:stCondLst>
                              <p:cond delay="3000"/>
                            </p:stCondLst>
                            <p:childTnLst>
                              <p:par>
                                <p:cTn id="17" presetID="20" presetClass="entr" presetSubtype="0" fill="hold" grpId="0" nodeType="after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animEffect transition="in" filter="wedge">
                                      <p:cBhvr>
                                        <p:cTn id="19" dur="1000"/>
                                        <p:tgtEl>
                                          <p:spTgt spid="11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ALEXANDRA\Pictures\IMG VERD.jpg"/>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6148" name="Rectangle 3"/>
          <p:cNvSpPr>
            <a:spLocks noChangeArrowheads="1"/>
          </p:cNvSpPr>
          <p:nvPr/>
        </p:nvSpPr>
        <p:spPr bwMode="auto">
          <a:xfrm>
            <a:off x="0" y="-261938"/>
            <a:ext cx="9144000" cy="1754188"/>
          </a:xfrm>
          <a:prstGeom prst="rect">
            <a:avLst/>
          </a:prstGeom>
          <a:noFill/>
          <a:ln w="9525">
            <a:noFill/>
            <a:miter lim="800000"/>
            <a:headEnd/>
            <a:tailEnd/>
          </a:ln>
        </p:spPr>
        <p:txBody>
          <a:bodyPr anchor="ctr">
            <a:spAutoFit/>
          </a:bodyPr>
          <a:lstStyle/>
          <a:p>
            <a:pPr>
              <a:defRPr/>
            </a:pPr>
            <a:endParaRPr lang="es-EC" sz="1400" b="1" dirty="0">
              <a:solidFill>
                <a:srgbClr val="222222"/>
              </a:solidFill>
              <a:cs typeface="Times New Roman" pitchFamily="18" charset="0"/>
            </a:endParaRPr>
          </a:p>
          <a:p>
            <a:pPr>
              <a:defRPr/>
            </a:pPr>
            <a:endParaRPr lang="es-EC" sz="1400" b="1" dirty="0">
              <a:solidFill>
                <a:srgbClr val="222222"/>
              </a:solidFill>
              <a:cs typeface="Times New Roman" pitchFamily="18" charset="0"/>
            </a:endParaRPr>
          </a:p>
          <a:p>
            <a:pPr algn="ctr">
              <a:defRPr/>
            </a:pPr>
            <a:r>
              <a:rPr lang="es-EC" sz="1600" b="1" dirty="0">
                <a:solidFill>
                  <a:schemeClr val="accent3">
                    <a:lumMod val="50000"/>
                  </a:schemeClr>
                </a:solidFill>
                <a:latin typeface="Arial Black" pitchFamily="34" charset="0"/>
                <a:cs typeface="Times New Roman" pitchFamily="18" charset="0"/>
              </a:rPr>
              <a:t>ESCUELA POLITÉCNICA DEL EJÉRCITO</a:t>
            </a:r>
            <a:endParaRPr lang="es-EC" sz="1000" dirty="0">
              <a:solidFill>
                <a:schemeClr val="accent3">
                  <a:lumMod val="50000"/>
                </a:schemeClr>
              </a:solidFill>
              <a:latin typeface="Arial Black" pitchFamily="34" charset="0"/>
              <a:cs typeface="Times New Roman" pitchFamily="18" charset="0"/>
            </a:endParaRPr>
          </a:p>
          <a:p>
            <a:pPr algn="ctr" eaLnBrk="0" hangingPunct="0">
              <a:defRPr/>
            </a:pPr>
            <a:r>
              <a:rPr lang="es-EC" sz="1400" b="1" dirty="0">
                <a:solidFill>
                  <a:schemeClr val="accent3">
                    <a:lumMod val="50000"/>
                  </a:schemeClr>
                </a:solidFill>
                <a:latin typeface="Arial Black" pitchFamily="34" charset="0"/>
                <a:cs typeface="Times New Roman" pitchFamily="18" charset="0"/>
              </a:rPr>
              <a:t>VICERRECTORADO DE INVESTIGACIÓN Y VINCULACIÓN CON LA COLECTIVIDAD</a:t>
            </a:r>
            <a:endParaRPr lang="es-EC" sz="1000" dirty="0">
              <a:solidFill>
                <a:schemeClr val="accent3">
                  <a:lumMod val="50000"/>
                </a:schemeClr>
              </a:solidFill>
              <a:latin typeface="Arial Black" pitchFamily="34" charset="0"/>
            </a:endParaRPr>
          </a:p>
          <a:p>
            <a:pPr algn="ctr" eaLnBrk="0" hangingPunct="0">
              <a:defRPr/>
            </a:pPr>
            <a:r>
              <a:rPr lang="es-EC" sz="1400" dirty="0">
                <a:solidFill>
                  <a:schemeClr val="accent3">
                    <a:lumMod val="50000"/>
                  </a:schemeClr>
                </a:solidFill>
                <a:latin typeface="Arial Black" pitchFamily="34" charset="0"/>
                <a:cs typeface="Times New Roman" pitchFamily="18" charset="0"/>
              </a:rPr>
              <a:t>UNIDAD DE GESTIÓN DE POSTGRADOS</a:t>
            </a:r>
            <a:r>
              <a:rPr lang="es-EC" sz="1000" dirty="0">
                <a:solidFill>
                  <a:schemeClr val="accent3">
                    <a:lumMod val="50000"/>
                  </a:schemeClr>
                </a:solidFill>
                <a:latin typeface="Arial Black" pitchFamily="34" charset="0"/>
              </a:rPr>
              <a:t> </a:t>
            </a:r>
          </a:p>
          <a:p>
            <a:pPr algn="ctr" eaLnBrk="0" hangingPunct="0">
              <a:defRPr/>
            </a:pPr>
            <a:endParaRPr lang="es-EC" sz="900" dirty="0"/>
          </a:p>
          <a:p>
            <a:pPr algn="ctr" eaLnBrk="0" hangingPunct="0">
              <a:defRPr/>
            </a:pPr>
            <a:endParaRPr lang="es-EC" sz="900" dirty="0"/>
          </a:p>
          <a:p>
            <a:pPr algn="ctr" eaLnBrk="0" hangingPunct="0">
              <a:defRPr/>
            </a:pPr>
            <a:endParaRPr lang="es-EC" dirty="0"/>
          </a:p>
        </p:txBody>
      </p:sp>
      <p:sp>
        <p:nvSpPr>
          <p:cNvPr id="6149" name="Rectangle 5"/>
          <p:cNvSpPr>
            <a:spLocks noChangeArrowheads="1"/>
          </p:cNvSpPr>
          <p:nvPr/>
        </p:nvSpPr>
        <p:spPr bwMode="auto">
          <a:xfrm>
            <a:off x="1187450" y="-1893888"/>
            <a:ext cx="6913563" cy="8394701"/>
          </a:xfrm>
          <a:prstGeom prst="rect">
            <a:avLst/>
          </a:prstGeom>
          <a:noFill/>
          <a:ln w="9525">
            <a:noFill/>
            <a:miter lim="800000"/>
            <a:headEnd/>
            <a:tailEnd/>
          </a:ln>
        </p:spPr>
        <p:txBody>
          <a:bodyPr tIns="152352" bIns="38088" anchor="ctr">
            <a:spAutoFit/>
          </a:bodyPr>
          <a:lstStyle/>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dirty="0">
              <a:solidFill>
                <a:srgbClr val="222222"/>
              </a:solidFill>
              <a:cs typeface="Times New Roman" pitchFamily="18" charset="0"/>
            </a:endParaRPr>
          </a:p>
          <a:p>
            <a:pPr algn="ctr" eaLnBrk="0" hangingPunct="0">
              <a:defRPr/>
            </a:pPr>
            <a:endParaRPr lang="es-EC" sz="1200" b="1" dirty="0">
              <a:solidFill>
                <a:srgbClr val="222222"/>
              </a:solidFill>
              <a:cs typeface="Times New Roman" pitchFamily="18" charset="0"/>
            </a:endParaRPr>
          </a:p>
          <a:p>
            <a:pPr algn="ctr" eaLnBrk="0" hangingPunct="0">
              <a:defRPr/>
            </a:pPr>
            <a:r>
              <a:rPr lang="es-EC" sz="1400" b="1" dirty="0">
                <a:solidFill>
                  <a:schemeClr val="accent3">
                    <a:lumMod val="50000"/>
                  </a:schemeClr>
                </a:solidFill>
                <a:latin typeface="Arial Black" pitchFamily="34" charset="0"/>
                <a:cs typeface="Times New Roman" pitchFamily="18" charset="0"/>
              </a:rPr>
              <a:t>ELABORACIÓN DEL PLAN DE GESTIÓN  TÉCNICO Y ADMINISTRATIVO PARA LA REAPERTURA DE LA UNIDAD DE QUEMADOS QUEMADOS DEL  HOSPITAL DE ESPECIALIDADES DE LAS FF.AA</a:t>
            </a:r>
            <a:r>
              <a:rPr lang="es-EC" sz="1400" b="1" dirty="0">
                <a:solidFill>
                  <a:srgbClr val="222222"/>
                </a:solidFill>
                <a:cs typeface="Times New Roman" pitchFamily="18" charset="0"/>
              </a:rPr>
              <a:t>. </a:t>
            </a:r>
          </a:p>
          <a:p>
            <a:pPr algn="ctr" eaLnBrk="0" hangingPunct="0">
              <a:defRPr/>
            </a:pPr>
            <a:endParaRPr lang="es-EC" sz="1200" dirty="0">
              <a:solidFill>
                <a:srgbClr val="222222"/>
              </a:solidFill>
              <a:cs typeface="Times New Roman" pitchFamily="18" charset="0"/>
            </a:endParaRPr>
          </a:p>
          <a:p>
            <a:pPr algn="r" eaLnBrk="0" hangingPunct="0">
              <a:defRPr/>
            </a:pPr>
            <a:endParaRPr lang="es-EC" sz="900" dirty="0">
              <a:cs typeface="Times New Roman" pitchFamily="18" charset="0"/>
            </a:endParaRPr>
          </a:p>
          <a:p>
            <a:pPr algn="r" eaLnBrk="0" hangingPunct="0">
              <a:defRPr/>
            </a:pPr>
            <a:endParaRPr lang="es-EC" sz="1000" dirty="0">
              <a:solidFill>
                <a:srgbClr val="222222"/>
              </a:solidFill>
              <a:cs typeface="Times New Roman" pitchFamily="18" charset="0"/>
            </a:endParaRPr>
          </a:p>
          <a:p>
            <a:pPr algn="r" eaLnBrk="0" hangingPunct="0">
              <a:defRPr/>
            </a:pPr>
            <a:endParaRPr lang="es-EC" sz="1000" dirty="0">
              <a:solidFill>
                <a:srgbClr val="222222"/>
              </a:solidFill>
              <a:cs typeface="Times New Roman" pitchFamily="18" charset="0"/>
            </a:endParaRPr>
          </a:p>
          <a:p>
            <a:pPr algn="r" eaLnBrk="0" hangingPunct="0">
              <a:defRPr/>
            </a:pPr>
            <a:r>
              <a:rPr lang="es-EC" sz="1000" dirty="0">
                <a:solidFill>
                  <a:schemeClr val="accent3">
                    <a:lumMod val="50000"/>
                  </a:schemeClr>
                </a:solidFill>
                <a:latin typeface="Arial Black" pitchFamily="34" charset="0"/>
                <a:cs typeface="Times New Roman" pitchFamily="18" charset="0"/>
              </a:rPr>
              <a:t> </a:t>
            </a:r>
            <a:r>
              <a:rPr lang="es-EC" sz="1000" b="1" dirty="0">
                <a:solidFill>
                  <a:schemeClr val="accent3">
                    <a:lumMod val="50000"/>
                  </a:schemeClr>
                </a:solidFill>
                <a:latin typeface="Arial Black" pitchFamily="34" charset="0"/>
                <a:cs typeface="Times New Roman" pitchFamily="18" charset="0"/>
              </a:rPr>
              <a:t>LCDA. LLUMIQUINGA POZO MARÍA ALEXANDRA </a:t>
            </a:r>
            <a:endParaRPr lang="es-EC" sz="600" b="1" dirty="0">
              <a:solidFill>
                <a:schemeClr val="accent3">
                  <a:lumMod val="50000"/>
                </a:schemeClr>
              </a:solidFill>
              <a:latin typeface="Arial Black" pitchFamily="34" charset="0"/>
            </a:endParaRPr>
          </a:p>
          <a:p>
            <a:pPr algn="r" eaLnBrk="0" hangingPunct="0">
              <a:defRPr/>
            </a:pPr>
            <a:r>
              <a:rPr lang="es-EC" sz="1000" b="1" dirty="0">
                <a:solidFill>
                  <a:schemeClr val="accent3">
                    <a:lumMod val="50000"/>
                  </a:schemeClr>
                </a:solidFill>
                <a:latin typeface="Arial Black" pitchFamily="34" charset="0"/>
                <a:cs typeface="Times New Roman" pitchFamily="18" charset="0"/>
              </a:rPr>
              <a:t> LCDA. POZO HERRERA JENNY MARÍA</a:t>
            </a:r>
          </a:p>
          <a:p>
            <a:pPr algn="r" eaLnBrk="0" hangingPunct="0">
              <a:defRPr/>
            </a:pPr>
            <a:endParaRPr lang="es-EC" sz="1000" b="1" dirty="0">
              <a:solidFill>
                <a:srgbClr val="222222"/>
              </a:solidFill>
              <a:cs typeface="Times New Roman" pitchFamily="18" charset="0"/>
            </a:endParaRPr>
          </a:p>
          <a:p>
            <a:pPr algn="r" eaLnBrk="0" hangingPunct="0">
              <a:defRPr/>
            </a:pPr>
            <a:endParaRPr lang="es-EC" sz="1000" dirty="0">
              <a:solidFill>
                <a:srgbClr val="222222"/>
              </a:solidFill>
              <a:cs typeface="Times New Roman" pitchFamily="18" charset="0"/>
            </a:endParaRPr>
          </a:p>
          <a:p>
            <a:pPr algn="r" eaLnBrk="0" hangingPunct="0">
              <a:defRPr/>
            </a:pPr>
            <a:r>
              <a:rPr lang="es-EC" sz="1200" dirty="0">
                <a:solidFill>
                  <a:srgbClr val="222222"/>
                </a:solidFill>
                <a:cs typeface="Times New Roman" pitchFamily="18" charset="0"/>
              </a:rPr>
              <a:t> </a:t>
            </a:r>
            <a:endParaRPr lang="es-EC" sz="900" dirty="0"/>
          </a:p>
          <a:p>
            <a:pPr algn="ctr" eaLnBrk="0" hangingPunct="0">
              <a:defRPr/>
            </a:pPr>
            <a:endParaRPr lang="es-EC" sz="1200" b="1" dirty="0">
              <a:solidFill>
                <a:srgbClr val="222222"/>
              </a:solidFill>
              <a:cs typeface="Times New Roman" pitchFamily="18" charset="0"/>
            </a:endParaRPr>
          </a:p>
          <a:p>
            <a:pPr algn="ctr" eaLnBrk="0" hangingPunct="0">
              <a:defRPr/>
            </a:pPr>
            <a:endParaRPr lang="es-EC" sz="1200" b="1" dirty="0">
              <a:solidFill>
                <a:srgbClr val="222222"/>
              </a:solidFill>
              <a:cs typeface="Times New Roman" pitchFamily="18" charset="0"/>
            </a:endParaRPr>
          </a:p>
          <a:p>
            <a:pPr algn="ctr" eaLnBrk="0" hangingPunct="0">
              <a:defRPr/>
            </a:pPr>
            <a:r>
              <a:rPr lang="es-EC" sz="1200" b="1" dirty="0">
                <a:solidFill>
                  <a:schemeClr val="accent3">
                    <a:lumMod val="50000"/>
                  </a:schemeClr>
                </a:solidFill>
                <a:latin typeface="Arial Black" pitchFamily="34" charset="0"/>
                <a:cs typeface="Times New Roman" pitchFamily="18" charset="0"/>
              </a:rPr>
              <a:t>MAYO -  2012</a:t>
            </a:r>
            <a:endParaRPr lang="es-EC" dirty="0">
              <a:solidFill>
                <a:schemeClr val="accent3">
                  <a:lumMod val="50000"/>
                </a:schemeClr>
              </a:solidFill>
              <a:latin typeface="Arial Black" pitchFamily="34" charset="0"/>
            </a:endParaRPr>
          </a:p>
        </p:txBody>
      </p:sp>
      <p:sp>
        <p:nvSpPr>
          <p:cNvPr id="6150" name="7 Rectángulo"/>
          <p:cNvSpPr>
            <a:spLocks noChangeArrowheads="1"/>
          </p:cNvSpPr>
          <p:nvPr/>
        </p:nvSpPr>
        <p:spPr bwMode="auto">
          <a:xfrm>
            <a:off x="1331913" y="2636838"/>
            <a:ext cx="6119812" cy="1016000"/>
          </a:xfrm>
          <a:prstGeom prst="rect">
            <a:avLst/>
          </a:prstGeom>
          <a:noFill/>
          <a:ln w="9525">
            <a:noFill/>
            <a:miter lim="800000"/>
            <a:headEnd/>
            <a:tailEnd/>
          </a:ln>
        </p:spPr>
        <p:txBody>
          <a:bodyPr>
            <a:spAutoFit/>
          </a:bodyPr>
          <a:lstStyle/>
          <a:p>
            <a:pPr algn="ctr">
              <a:defRPr/>
            </a:pPr>
            <a:endParaRPr lang="es-EC" sz="1200" b="1" dirty="0">
              <a:solidFill>
                <a:srgbClr val="222222"/>
              </a:solidFill>
              <a:cs typeface="Times New Roman" pitchFamily="18" charset="0"/>
            </a:endParaRPr>
          </a:p>
          <a:p>
            <a:pPr algn="ctr">
              <a:defRPr/>
            </a:pPr>
            <a:endParaRPr lang="es-EC" sz="1200" b="1" dirty="0">
              <a:solidFill>
                <a:srgbClr val="222222"/>
              </a:solidFill>
              <a:cs typeface="Times New Roman" pitchFamily="18" charset="0"/>
            </a:endParaRPr>
          </a:p>
          <a:p>
            <a:pPr algn="ctr">
              <a:defRPr/>
            </a:pPr>
            <a:r>
              <a:rPr lang="es-EC" sz="1200" b="1" dirty="0">
                <a:solidFill>
                  <a:schemeClr val="accent3">
                    <a:lumMod val="50000"/>
                  </a:schemeClr>
                </a:solidFill>
                <a:latin typeface="Arial Black" pitchFamily="34" charset="0"/>
                <a:cs typeface="Times New Roman" pitchFamily="18" charset="0"/>
              </a:rPr>
              <a:t>MAESTRÍA EN ADMINISTRACIÓN GERENCIAL HOSPITALARIA </a:t>
            </a:r>
          </a:p>
          <a:p>
            <a:pPr algn="ctr">
              <a:defRPr/>
            </a:pPr>
            <a:r>
              <a:rPr lang="es-EC" sz="1200" b="1" dirty="0">
                <a:solidFill>
                  <a:schemeClr val="accent3">
                    <a:lumMod val="50000"/>
                  </a:schemeClr>
                </a:solidFill>
                <a:latin typeface="Arial Black" pitchFamily="34" charset="0"/>
                <a:cs typeface="Times New Roman" pitchFamily="18" charset="0"/>
              </a:rPr>
              <a:t> V PROMOCIÓN</a:t>
            </a:r>
          </a:p>
          <a:p>
            <a:pPr algn="ctr">
              <a:defRPr/>
            </a:pPr>
            <a:endParaRPr lang="es-EC" sz="1200" b="1" dirty="0">
              <a:solidFill>
                <a:schemeClr val="accent3">
                  <a:lumMod val="50000"/>
                </a:schemeClr>
              </a:solidFill>
              <a:latin typeface="Arial Black" pitchFamily="34" charset="0"/>
              <a:cs typeface="Times New Roman" pitchFamily="18" charset="0"/>
            </a:endParaRPr>
          </a:p>
        </p:txBody>
      </p:sp>
      <p:pic>
        <p:nvPicPr>
          <p:cNvPr id="4102" name="Imagen 2" descr="Escudo ESPE"/>
          <p:cNvPicPr>
            <a:picLocks noChangeAspect="1" noChangeArrowheads="1"/>
          </p:cNvPicPr>
          <p:nvPr/>
        </p:nvPicPr>
        <p:blipFill>
          <a:blip r:embed="rId3" cstate="print"/>
          <a:srcRect l="27505" t="16081" r="31474" b="20123"/>
          <a:stretch>
            <a:fillRect/>
          </a:stretch>
        </p:blipFill>
        <p:spPr bwMode="auto">
          <a:xfrm>
            <a:off x="3851275" y="1196975"/>
            <a:ext cx="1944688" cy="1655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1 Título"/>
          <p:cNvSpPr>
            <a:spLocks noGrp="1"/>
          </p:cNvSpPr>
          <p:nvPr>
            <p:ph type="title"/>
          </p:nvPr>
        </p:nvSpPr>
        <p:spPr>
          <a:xfrm>
            <a:off x="0" y="0"/>
            <a:ext cx="9144000" cy="10525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smtClean="0"/>
          </a:p>
        </p:txBody>
      </p:sp>
      <p:sp>
        <p:nvSpPr>
          <p:cNvPr id="22532" name="3 Marcador de contenido"/>
          <p:cNvSpPr>
            <a:spLocks noGrp="1"/>
          </p:cNvSpPr>
          <p:nvPr>
            <p:ph idx="1"/>
          </p:nvPr>
        </p:nvSpPr>
        <p:spPr>
          <a:xfrm>
            <a:off x="457200" y="1196975"/>
            <a:ext cx="8229600" cy="5400675"/>
          </a:xfrm>
        </p:spPr>
        <p:txBody>
          <a:bodyPr/>
          <a:lstStyle/>
          <a:p>
            <a:pPr algn="ctr" eaLnBrk="1" hangingPunct="1">
              <a:buFont typeface="Arial" pitchFamily="34" charset="0"/>
              <a:buNone/>
            </a:pPr>
            <a:r>
              <a:rPr lang="es-EC" smtClean="0">
                <a:solidFill>
                  <a:srgbClr val="0070C0"/>
                </a:solidFill>
                <a:latin typeface="Arial Black" pitchFamily="34" charset="0"/>
                <a:cs typeface="Arial" pitchFamily="34" charset="0"/>
              </a:rPr>
              <a:t>Identificación de Problemas  y Análisis Situacional</a:t>
            </a:r>
            <a:endParaRPr lang="es-EC" smtClean="0">
              <a:solidFill>
                <a:srgbClr val="0070C0"/>
              </a:solidFill>
              <a:latin typeface="Arial" pitchFamily="34" charset="0"/>
              <a:cs typeface="Arial" pitchFamily="34" charset="0"/>
            </a:endParaRPr>
          </a:p>
          <a:p>
            <a:pPr algn="just" eaLnBrk="1" hangingPunct="1">
              <a:buFont typeface="Wingdings" pitchFamily="2" charset="2"/>
              <a:buChar char="v"/>
            </a:pPr>
            <a:r>
              <a:rPr lang="es-EC" sz="2800" smtClean="0">
                <a:solidFill>
                  <a:srgbClr val="C00000"/>
                </a:solidFill>
                <a:latin typeface="Arial" pitchFamily="34" charset="0"/>
                <a:cs typeface="Arial" pitchFamily="34" charset="0"/>
              </a:rPr>
              <a:t>Adquisición de equipos e insumos médicos, a través del portal de compras publicas, siendo elegidos productos que no reúnen las especificaciones necesarias.</a:t>
            </a:r>
          </a:p>
          <a:p>
            <a:pPr algn="just" eaLnBrk="1" hangingPunct="1">
              <a:buFont typeface="Wingdings" pitchFamily="2" charset="2"/>
              <a:buChar char="v"/>
            </a:pPr>
            <a:r>
              <a:rPr lang="es-EC" sz="2800" smtClean="0">
                <a:solidFill>
                  <a:srgbClr val="C00000"/>
                </a:solidFill>
                <a:latin typeface="Arial" pitchFamily="34" charset="0"/>
                <a:cs typeface="Arial" pitchFamily="34" charset="0"/>
              </a:rPr>
              <a:t>Casi todo el Talento Humano,  actualmente  en funciones, no esta capacitado en el manejo del Paciente Quemado.</a:t>
            </a:r>
          </a:p>
          <a:p>
            <a:pPr algn="just" eaLnBrk="1" hangingPunct="1">
              <a:buFont typeface="Wingdings" pitchFamily="2" charset="2"/>
              <a:buChar char="v"/>
            </a:pPr>
            <a:r>
              <a:rPr lang="es-EC" sz="2800" smtClean="0">
                <a:solidFill>
                  <a:srgbClr val="C00000"/>
                </a:solidFill>
                <a:latin typeface="Arial" pitchFamily="34" charset="0"/>
                <a:cs typeface="Arial" pitchFamily="34" charset="0"/>
              </a:rPr>
              <a:t>Baja incidencia de pacientes con quemaduras.</a:t>
            </a:r>
          </a:p>
          <a:p>
            <a:pPr eaLnBrk="1" hangingPunct="1"/>
            <a:endParaRPr lang="es-EC"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diamond(in)">
                                      <p:cBhvr>
                                        <p:cTn id="7" dur="2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 calcmode="lin" valueType="num">
                                      <p:cBhvr additive="base">
                                        <p:cTn id="12" dur="1000" fill="hold"/>
                                        <p:tgtEl>
                                          <p:spTgt spid="22532">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22532">
                                            <p:txEl>
                                              <p:pRg st="2" end="2"/>
                                            </p:txEl>
                                          </p:spTgt>
                                        </p:tgtEl>
                                        <p:attrNameLst>
                                          <p:attrName>style.visibility</p:attrName>
                                        </p:attrNameLst>
                                      </p:cBhvr>
                                      <p:to>
                                        <p:strVal val="visible"/>
                                      </p:to>
                                    </p:set>
                                    <p:anim calcmode="lin" valueType="num">
                                      <p:cBhvr additive="base">
                                        <p:cTn id="18" dur="2000" fill="hold"/>
                                        <p:tgtEl>
                                          <p:spTgt spid="22532">
                                            <p:txEl>
                                              <p:pRg st="2" end="2"/>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2532">
                                            <p:txEl>
                                              <p:pRg st="3" end="3"/>
                                            </p:txEl>
                                          </p:spTgt>
                                        </p:tgtEl>
                                        <p:attrNameLst>
                                          <p:attrName>style.visibility</p:attrName>
                                        </p:attrNameLst>
                                      </p:cBhvr>
                                      <p:to>
                                        <p:strVal val="visible"/>
                                      </p:to>
                                    </p:set>
                                    <p:anim calcmode="lin" valueType="num">
                                      <p:cBhvr additive="base">
                                        <p:cTn id="24" dur="2000" fill="hold"/>
                                        <p:tgtEl>
                                          <p:spTgt spid="22532">
                                            <p:txEl>
                                              <p:pRg st="3" end="3"/>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smtClean="0"/>
          </a:p>
        </p:txBody>
      </p:sp>
      <p:sp>
        <p:nvSpPr>
          <p:cNvPr id="12292" name="2 Marcador de contenido"/>
          <p:cNvSpPr>
            <a:spLocks noGrp="1"/>
          </p:cNvSpPr>
          <p:nvPr>
            <p:ph idx="1"/>
          </p:nvPr>
        </p:nvSpPr>
        <p:spPr>
          <a:xfrm>
            <a:off x="457200" y="836613"/>
            <a:ext cx="8229600" cy="5289550"/>
          </a:xfrm>
        </p:spPr>
        <p:txBody>
          <a:bodyPr/>
          <a:lstStyle/>
          <a:p>
            <a:pPr algn="ctr" eaLnBrk="1" hangingPunct="1">
              <a:buFont typeface="Arial" pitchFamily="34" charset="0"/>
              <a:buNone/>
            </a:pPr>
            <a:r>
              <a:rPr lang="es-EC" smtClean="0">
                <a:solidFill>
                  <a:srgbClr val="0070C0"/>
                </a:solidFill>
                <a:latin typeface="Arial Black" pitchFamily="34" charset="0"/>
                <a:cs typeface="Arial" pitchFamily="34" charset="0"/>
              </a:rPr>
              <a:t>Situación propuesta</a:t>
            </a:r>
          </a:p>
          <a:p>
            <a:pPr algn="ctr" eaLnBrk="1" hangingPunct="1">
              <a:buFont typeface="Arial" pitchFamily="34" charset="0"/>
              <a:buNone/>
            </a:pPr>
            <a:endParaRPr lang="es-EC" sz="2400" smtClean="0">
              <a:latin typeface="Arial Black" pitchFamily="34" charset="0"/>
              <a:cs typeface="Arial" pitchFamily="34" charset="0"/>
            </a:endParaRPr>
          </a:p>
          <a:p>
            <a:pPr eaLnBrk="1" hangingPunct="1">
              <a:buFont typeface="Wingdings" pitchFamily="2" charset="2"/>
              <a:buChar char="v"/>
            </a:pPr>
            <a:r>
              <a:rPr lang="es-EC" sz="2400" smtClean="0">
                <a:solidFill>
                  <a:srgbClr val="C00000"/>
                </a:solidFill>
                <a:latin typeface="Arial" pitchFamily="34" charset="0"/>
                <a:cs typeface="Arial" pitchFamily="34" charset="0"/>
              </a:rPr>
              <a:t> Ofertar venta de Servicios de Salud especializados en atención a pacientes quemados.</a:t>
            </a:r>
          </a:p>
          <a:p>
            <a:pPr eaLnBrk="1" hangingPunct="1">
              <a:buFont typeface="Arial" pitchFamily="34" charset="0"/>
              <a:buNone/>
            </a:pPr>
            <a:endParaRPr lang="es-EC" sz="2400" smtClean="0">
              <a:solidFill>
                <a:srgbClr val="C00000"/>
              </a:solidFill>
              <a:latin typeface="Arial" pitchFamily="34" charset="0"/>
              <a:cs typeface="Arial" pitchFamily="34" charset="0"/>
            </a:endParaRPr>
          </a:p>
          <a:p>
            <a:pPr eaLnBrk="1" hangingPunct="1">
              <a:buFont typeface="Wingdings" pitchFamily="2" charset="2"/>
              <a:buChar char="v"/>
            </a:pPr>
            <a:r>
              <a:rPr lang="es-EC" sz="2400" smtClean="0">
                <a:solidFill>
                  <a:srgbClr val="C00000"/>
                </a:solidFill>
                <a:latin typeface="Arial" pitchFamily="34" charset="0"/>
                <a:cs typeface="Arial" pitchFamily="34" charset="0"/>
              </a:rPr>
              <a:t>Plan de capacitación  teórico práctica,  del talento humano médico y de enfermería.</a:t>
            </a:r>
          </a:p>
          <a:p>
            <a:pPr eaLnBrk="1" hangingPunct="1">
              <a:buFont typeface="Arial" pitchFamily="34" charset="0"/>
              <a:buNone/>
            </a:pPr>
            <a:endParaRPr lang="es-EC" sz="2400" smtClean="0">
              <a:solidFill>
                <a:srgbClr val="C00000"/>
              </a:solidFill>
              <a:latin typeface="Arial" pitchFamily="34" charset="0"/>
              <a:cs typeface="Arial" pitchFamily="34" charset="0"/>
            </a:endParaRPr>
          </a:p>
          <a:p>
            <a:pPr eaLnBrk="1" hangingPunct="1">
              <a:buFont typeface="Wingdings" pitchFamily="2" charset="2"/>
              <a:buChar char="v"/>
            </a:pPr>
            <a:r>
              <a:rPr lang="es-EC" sz="2400" smtClean="0">
                <a:solidFill>
                  <a:srgbClr val="C00000"/>
                </a:solidFill>
                <a:latin typeface="Arial" pitchFamily="34" charset="0"/>
                <a:cs typeface="Arial" pitchFamily="34" charset="0"/>
              </a:rPr>
              <a:t>Aplicación de los protocolos de los procedimientos quirúrgicos.</a:t>
            </a:r>
          </a:p>
          <a:p>
            <a:pPr eaLnBrk="1" hangingPunct="1">
              <a:buFont typeface="Arial" pitchFamily="34" charset="0"/>
              <a:buNone/>
            </a:pPr>
            <a:endParaRPr lang="es-EC" sz="2400" smtClean="0">
              <a:solidFill>
                <a:srgbClr val="C00000"/>
              </a:solidFill>
              <a:latin typeface="Arial" pitchFamily="34" charset="0"/>
              <a:cs typeface="Arial" pitchFamily="34" charset="0"/>
            </a:endParaRPr>
          </a:p>
          <a:p>
            <a:pPr eaLnBrk="1" hangingPunct="1">
              <a:buFont typeface="Wingdings" pitchFamily="2" charset="2"/>
              <a:buChar char="v"/>
            </a:pPr>
            <a:r>
              <a:rPr lang="es-EC" sz="2400" smtClean="0">
                <a:solidFill>
                  <a:srgbClr val="C00000"/>
                </a:solidFill>
                <a:latin typeface="Arial" pitchFamily="34" charset="0"/>
                <a:cs typeface="Arial" pitchFamily="34" charset="0"/>
              </a:rPr>
              <a:t>Realización de los procesos y flujogramas</a:t>
            </a:r>
          </a:p>
          <a:p>
            <a:pPr eaLnBrk="1" hangingPunct="1">
              <a:buFont typeface="Wingdings" pitchFamily="2" charset="2"/>
              <a:buChar char="v"/>
            </a:pPr>
            <a:endParaRPr lang="es-EC" sz="2400" smtClean="0">
              <a:latin typeface="Arial" pitchFamily="34" charset="0"/>
              <a:cs typeface="Arial" pitchFamily="34" charset="0"/>
            </a:endParaRPr>
          </a:p>
          <a:p>
            <a:pPr eaLnBrk="1" hangingPunct="1">
              <a:buFont typeface="Wingdings" pitchFamily="2" charset="2"/>
              <a:buChar char="v"/>
            </a:pPr>
            <a:endParaRPr lang="es-EC" smtClean="0"/>
          </a:p>
          <a:p>
            <a:pPr eaLnBrk="1" hangingPunct="1">
              <a:buFont typeface="Wingdings" pitchFamily="2" charset="2"/>
              <a:buChar char="v"/>
            </a:pPr>
            <a:endParaRPr lang="es-EC" smtClean="0"/>
          </a:p>
          <a:p>
            <a:pPr eaLnBrk="1" hangingPunct="1">
              <a:buFont typeface="Wingdings" pitchFamily="2" charset="2"/>
              <a:buChar char="v"/>
            </a:pPr>
            <a:endParaRPr lang="es-EC"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circle(in)">
                                      <p:cBhvr>
                                        <p:cTn id="7" dur="1000"/>
                                        <p:tgtEl>
                                          <p:spTgt spid="12292">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2292">
                                            <p:txEl>
                                              <p:pRg st="2" end="2"/>
                                            </p:txEl>
                                          </p:spTgt>
                                        </p:tgtEl>
                                        <p:attrNameLst>
                                          <p:attrName>style.visibility</p:attrName>
                                        </p:attrNameLst>
                                      </p:cBhvr>
                                      <p:to>
                                        <p:strVal val="visible"/>
                                      </p:to>
                                    </p:set>
                                    <p:animEffect transition="in" filter="circle(in)">
                                      <p:cBhvr>
                                        <p:cTn id="11" dur="1000"/>
                                        <p:tgtEl>
                                          <p:spTgt spid="12292">
                                            <p:txEl>
                                              <p:pRg st="2" end="2"/>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2292">
                                            <p:txEl>
                                              <p:pRg st="4" end="4"/>
                                            </p:txEl>
                                          </p:spTgt>
                                        </p:tgtEl>
                                        <p:attrNameLst>
                                          <p:attrName>style.visibility</p:attrName>
                                        </p:attrNameLst>
                                      </p:cBhvr>
                                      <p:to>
                                        <p:strVal val="visible"/>
                                      </p:to>
                                    </p:set>
                                    <p:animEffect transition="in" filter="circle(in)">
                                      <p:cBhvr>
                                        <p:cTn id="15" dur="1000"/>
                                        <p:tgtEl>
                                          <p:spTgt spid="12292">
                                            <p:txEl>
                                              <p:pRg st="4" end="4"/>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2292">
                                            <p:txEl>
                                              <p:pRg st="6" end="6"/>
                                            </p:txEl>
                                          </p:spTgt>
                                        </p:tgtEl>
                                        <p:attrNameLst>
                                          <p:attrName>style.visibility</p:attrName>
                                        </p:attrNameLst>
                                      </p:cBhvr>
                                      <p:to>
                                        <p:strVal val="visible"/>
                                      </p:to>
                                    </p:set>
                                    <p:animEffect transition="in" filter="circle(in)">
                                      <p:cBhvr>
                                        <p:cTn id="19" dur="1000"/>
                                        <p:tgtEl>
                                          <p:spTgt spid="12292">
                                            <p:txEl>
                                              <p:pRg st="6" end="6"/>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12292">
                                            <p:txEl>
                                              <p:pRg st="8" end="8"/>
                                            </p:txEl>
                                          </p:spTgt>
                                        </p:tgtEl>
                                        <p:attrNameLst>
                                          <p:attrName>style.visibility</p:attrName>
                                        </p:attrNameLst>
                                      </p:cBhvr>
                                      <p:to>
                                        <p:strVal val="visible"/>
                                      </p:to>
                                    </p:set>
                                    <p:animEffect transition="in" filter="circle(in)">
                                      <p:cBhvr>
                                        <p:cTn id="23" dur="1000"/>
                                        <p:tgtEl>
                                          <p:spTgt spid="122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665" name="Rectangle 1"/>
          <p:cNvSpPr>
            <a:spLocks noChangeArrowheads="1"/>
          </p:cNvSpPr>
          <p:nvPr/>
        </p:nvSpPr>
        <p:spPr bwMode="auto">
          <a:xfrm>
            <a:off x="0" y="598488"/>
            <a:ext cx="9144000" cy="1230312"/>
          </a:xfrm>
          <a:prstGeom prst="rect">
            <a:avLst/>
          </a:prstGeom>
          <a:noFill/>
          <a:ln w="9525">
            <a:noFill/>
            <a:miter lim="800000"/>
            <a:headEnd/>
            <a:tailEnd/>
          </a:ln>
        </p:spPr>
        <p:txBody>
          <a:bodyPr anchor="ctr">
            <a:spAutoFit/>
          </a:bodyPr>
          <a:lstStyle/>
          <a:p>
            <a:pPr algn="ctr"/>
            <a:endParaRPr lang="es-EC" sz="2000">
              <a:solidFill>
                <a:srgbClr val="222222"/>
              </a:solidFill>
              <a:latin typeface="Arial Black" pitchFamily="34" charset="0"/>
              <a:cs typeface="Times New Roman" pitchFamily="18" charset="0"/>
            </a:endParaRPr>
          </a:p>
          <a:p>
            <a:pPr algn="ctr"/>
            <a:r>
              <a:rPr lang="es-EC">
                <a:solidFill>
                  <a:srgbClr val="0070C0"/>
                </a:solidFill>
                <a:latin typeface="Arial Black" pitchFamily="34" charset="0"/>
                <a:cs typeface="Times New Roman" pitchFamily="18" charset="0"/>
              </a:rPr>
              <a:t>LA UNIDAD DE QUEMADOS DEBE CONTAR CON LA SIGUIENTE DOTACIÓN DE EQUIPO MÉDICO</a:t>
            </a:r>
          </a:p>
          <a:p>
            <a:pPr eaLnBrk="0" hangingPunct="0"/>
            <a:endParaRPr lang="es-EC">
              <a:cs typeface="Times New Roman" pitchFamily="18" charset="0"/>
            </a:endParaRPr>
          </a:p>
        </p:txBody>
      </p:sp>
      <p:sp>
        <p:nvSpPr>
          <p:cNvPr id="24580" name="3 Rectángulo"/>
          <p:cNvSpPr>
            <a:spLocks noChangeArrowheads="1"/>
          </p:cNvSpPr>
          <p:nvPr/>
        </p:nvSpPr>
        <p:spPr bwMode="auto">
          <a:xfrm>
            <a:off x="2339975" y="6165850"/>
            <a:ext cx="4032250" cy="215900"/>
          </a:xfrm>
          <a:prstGeom prst="rect">
            <a:avLst/>
          </a:prstGeom>
          <a:noFill/>
          <a:ln w="9525">
            <a:noFill/>
            <a:miter lim="800000"/>
            <a:headEnd/>
            <a:tailEnd/>
          </a:ln>
        </p:spPr>
        <p:txBody>
          <a:bodyPr>
            <a:spAutoFit/>
          </a:bodyPr>
          <a:lstStyle/>
          <a:p>
            <a:pPr eaLnBrk="0" hangingPunct="0"/>
            <a:endParaRPr lang="es-ES" sz="800">
              <a:latin typeface="Calibri" pitchFamily="34" charset="0"/>
            </a:endParaRPr>
          </a:p>
        </p:txBody>
      </p:sp>
      <p:sp>
        <p:nvSpPr>
          <p:cNvPr id="26629" name="4 CuadroTexto"/>
          <p:cNvSpPr txBox="1">
            <a:spLocks noChangeArrowheads="1"/>
          </p:cNvSpPr>
          <p:nvPr/>
        </p:nvSpPr>
        <p:spPr bwMode="auto">
          <a:xfrm>
            <a:off x="0" y="0"/>
            <a:ext cx="9144000" cy="1908175"/>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r>
              <a:rPr lang="es-EC" sz="1400" dirty="0">
                <a:solidFill>
                  <a:schemeClr val="accent3">
                    <a:lumMod val="50000"/>
                  </a:schemeClr>
                </a:solidFill>
                <a:latin typeface="Arial Black" pitchFamily="34" charset="0"/>
              </a:rPr>
              <a:t>.</a:t>
            </a:r>
          </a:p>
          <a:p>
            <a:pPr algn="ctr">
              <a:defRPr/>
            </a:pPr>
            <a:r>
              <a:rPr lang="es-EC" sz="1400" dirty="0">
                <a:solidFill>
                  <a:schemeClr val="accent3">
                    <a:lumMod val="50000"/>
                  </a:schemeClr>
                </a:solidFill>
                <a:latin typeface="Arial Black" pitchFamily="34" charset="0"/>
              </a:rPr>
              <a:t> </a:t>
            </a:r>
          </a:p>
          <a:p>
            <a:pPr algn="ctr">
              <a:defRPr/>
            </a:pPr>
            <a:r>
              <a:rPr lang="es-EC" sz="1400" dirty="0"/>
              <a:t/>
            </a:r>
            <a:br>
              <a:rPr lang="es-EC" sz="1400" dirty="0"/>
            </a:br>
            <a:endParaRPr lang="es-EC" sz="1200" dirty="0"/>
          </a:p>
          <a:p>
            <a:pPr>
              <a:defRPr/>
            </a:pPr>
            <a:endParaRPr lang="es-EC" sz="1200" dirty="0"/>
          </a:p>
          <a:p>
            <a:pPr>
              <a:defRPr/>
            </a:pPr>
            <a:endParaRPr lang="es-EC" dirty="0">
              <a:latin typeface="Calibri" pitchFamily="34" charset="0"/>
            </a:endParaRPr>
          </a:p>
        </p:txBody>
      </p:sp>
      <p:pic>
        <p:nvPicPr>
          <p:cNvPr id="7" name="6 Imagen" descr="C:\Documents and Settings\user\Mis documentos\infraestructura_archivos\lampara_redimensionar.jpg"/>
          <p:cNvPicPr>
            <a:picLocks noChangeAspect="1" noChangeArrowheads="1"/>
          </p:cNvPicPr>
          <p:nvPr/>
        </p:nvPicPr>
        <p:blipFill>
          <a:blip r:embed="rId3" cstate="print"/>
          <a:srcRect/>
          <a:stretch>
            <a:fillRect/>
          </a:stretch>
        </p:blipFill>
        <p:spPr bwMode="auto">
          <a:xfrm>
            <a:off x="6400800" y="1700213"/>
            <a:ext cx="1771650" cy="1400175"/>
          </a:xfrm>
          <a:prstGeom prst="rect">
            <a:avLst/>
          </a:prstGeom>
          <a:noFill/>
          <a:ln w="9525">
            <a:noFill/>
            <a:miter lim="800000"/>
            <a:headEnd/>
            <a:tailEnd/>
          </a:ln>
        </p:spPr>
      </p:pic>
      <p:pic>
        <p:nvPicPr>
          <p:cNvPr id="95234" name="Picture 2" descr="C:\Users\ALEXANDRA\Pictures\MESA PARA CIRUGIA.jpg"/>
          <p:cNvPicPr>
            <a:picLocks noChangeAspect="1" noChangeArrowheads="1"/>
          </p:cNvPicPr>
          <p:nvPr/>
        </p:nvPicPr>
        <p:blipFill>
          <a:blip r:embed="rId4" cstate="print"/>
          <a:srcRect/>
          <a:stretch>
            <a:fillRect/>
          </a:stretch>
        </p:blipFill>
        <p:spPr bwMode="auto">
          <a:xfrm>
            <a:off x="3419475" y="1628775"/>
            <a:ext cx="2520950" cy="1655763"/>
          </a:xfrm>
          <a:prstGeom prst="rect">
            <a:avLst/>
          </a:prstGeom>
          <a:noFill/>
          <a:ln w="9525">
            <a:noFill/>
            <a:miter lim="800000"/>
            <a:headEnd/>
            <a:tailEnd/>
          </a:ln>
        </p:spPr>
      </p:pic>
      <p:pic>
        <p:nvPicPr>
          <p:cNvPr id="9" name="8 Imagen" descr="C:\Documents and Settings\user\Mis documentos\infraestructura_archivos\carro_anestesia.jpg"/>
          <p:cNvPicPr>
            <a:picLocks noChangeAspect="1" noChangeArrowheads="1"/>
          </p:cNvPicPr>
          <p:nvPr/>
        </p:nvPicPr>
        <p:blipFill>
          <a:blip r:embed="rId5" cstate="print"/>
          <a:srcRect/>
          <a:stretch>
            <a:fillRect/>
          </a:stretch>
        </p:blipFill>
        <p:spPr bwMode="auto">
          <a:xfrm>
            <a:off x="323850" y="1412875"/>
            <a:ext cx="1905000" cy="2514600"/>
          </a:xfrm>
          <a:prstGeom prst="rect">
            <a:avLst/>
          </a:prstGeom>
          <a:noFill/>
          <a:ln w="9525">
            <a:noFill/>
            <a:miter lim="800000"/>
            <a:headEnd/>
            <a:tailEnd/>
          </a:ln>
        </p:spPr>
      </p:pic>
      <p:pic>
        <p:nvPicPr>
          <p:cNvPr id="10" name="9 Imagen" descr="C:\Documents and Settings\user\Mis documentos\infraestructura_archivos\bisturi_electrico_redimensionar.jpg"/>
          <p:cNvPicPr>
            <a:picLocks noChangeAspect="1" noChangeArrowheads="1"/>
          </p:cNvPicPr>
          <p:nvPr/>
        </p:nvPicPr>
        <p:blipFill>
          <a:blip r:embed="rId6" cstate="print"/>
          <a:srcRect/>
          <a:stretch>
            <a:fillRect/>
          </a:stretch>
        </p:blipFill>
        <p:spPr bwMode="auto">
          <a:xfrm>
            <a:off x="3448050" y="3933825"/>
            <a:ext cx="2276475" cy="2409825"/>
          </a:xfrm>
          <a:prstGeom prst="rect">
            <a:avLst/>
          </a:prstGeom>
          <a:noFill/>
          <a:ln w="9525">
            <a:noFill/>
            <a:miter lim="800000"/>
            <a:headEnd/>
            <a:tailEnd/>
          </a:ln>
        </p:spPr>
      </p:pic>
      <p:pic>
        <p:nvPicPr>
          <p:cNvPr id="11" name="10 Imagen" descr="C:\Documents and Settings\user\Mis documentos\infraestructura_archivos\aspirador_2_redimensionar.jpg"/>
          <p:cNvPicPr>
            <a:picLocks noChangeAspect="1" noChangeArrowheads="1"/>
          </p:cNvPicPr>
          <p:nvPr/>
        </p:nvPicPr>
        <p:blipFill>
          <a:blip r:embed="rId7" cstate="print"/>
          <a:srcRect/>
          <a:stretch>
            <a:fillRect/>
          </a:stretch>
        </p:blipFill>
        <p:spPr bwMode="auto">
          <a:xfrm>
            <a:off x="395288" y="4267200"/>
            <a:ext cx="2257425" cy="2114550"/>
          </a:xfrm>
          <a:prstGeom prst="rect">
            <a:avLst/>
          </a:prstGeom>
          <a:noFill/>
          <a:ln w="9525">
            <a:noFill/>
            <a:miter lim="800000"/>
            <a:headEnd/>
            <a:tailEnd/>
          </a:ln>
        </p:spPr>
      </p:pic>
      <p:pic>
        <p:nvPicPr>
          <p:cNvPr id="12" name="11 Imagen" descr="C:\Documents and Settings\user\Mis documentos\infraestructura_archivos\mesa_mayo_redimensionar.jpg"/>
          <p:cNvPicPr>
            <a:picLocks noChangeAspect="1" noChangeArrowheads="1"/>
          </p:cNvPicPr>
          <p:nvPr/>
        </p:nvPicPr>
        <p:blipFill>
          <a:blip r:embed="rId8" cstate="print"/>
          <a:srcRect/>
          <a:stretch>
            <a:fillRect/>
          </a:stretch>
        </p:blipFill>
        <p:spPr bwMode="auto">
          <a:xfrm>
            <a:off x="6483350" y="3829050"/>
            <a:ext cx="1905000" cy="2552700"/>
          </a:xfrm>
          <a:prstGeom prst="rect">
            <a:avLst/>
          </a:prstGeom>
          <a:noFill/>
          <a:ln w="9525">
            <a:noFill/>
            <a:miter lim="800000"/>
            <a:headEnd/>
            <a:tailEnd/>
          </a:ln>
        </p:spPr>
      </p:pic>
      <p:sp>
        <p:nvSpPr>
          <p:cNvPr id="13" name="12 CuadroTexto"/>
          <p:cNvSpPr txBox="1">
            <a:spLocks noChangeArrowheads="1"/>
          </p:cNvSpPr>
          <p:nvPr/>
        </p:nvSpPr>
        <p:spPr bwMode="auto">
          <a:xfrm>
            <a:off x="0" y="3933825"/>
            <a:ext cx="2771775" cy="276225"/>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MAQUINA DE ANESTESIA</a:t>
            </a:r>
            <a:endParaRPr lang="es-EC">
              <a:solidFill>
                <a:srgbClr val="C00000"/>
              </a:solidFill>
              <a:latin typeface="Arial Black" pitchFamily="34" charset="0"/>
            </a:endParaRPr>
          </a:p>
        </p:txBody>
      </p:sp>
      <p:sp>
        <p:nvSpPr>
          <p:cNvPr id="14" name="13 CuadroTexto"/>
          <p:cNvSpPr txBox="1">
            <a:spLocks noChangeArrowheads="1"/>
          </p:cNvSpPr>
          <p:nvPr/>
        </p:nvSpPr>
        <p:spPr bwMode="auto">
          <a:xfrm>
            <a:off x="3563938" y="3500438"/>
            <a:ext cx="2303462" cy="277812"/>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MESA QUIRÚRGICA</a:t>
            </a:r>
          </a:p>
        </p:txBody>
      </p:sp>
      <p:sp>
        <p:nvSpPr>
          <p:cNvPr id="15" name="14 CuadroTexto"/>
          <p:cNvSpPr txBox="1">
            <a:spLocks noChangeArrowheads="1"/>
          </p:cNvSpPr>
          <p:nvPr/>
        </p:nvSpPr>
        <p:spPr bwMode="auto">
          <a:xfrm>
            <a:off x="6516688" y="3429000"/>
            <a:ext cx="2087562" cy="276225"/>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LÁMPARA CIELITICA</a:t>
            </a:r>
          </a:p>
        </p:txBody>
      </p:sp>
      <p:sp>
        <p:nvSpPr>
          <p:cNvPr id="16" name="15 CuadroTexto"/>
          <p:cNvSpPr txBox="1">
            <a:spLocks noChangeArrowheads="1"/>
          </p:cNvSpPr>
          <p:nvPr/>
        </p:nvSpPr>
        <p:spPr bwMode="auto">
          <a:xfrm>
            <a:off x="468313" y="6453188"/>
            <a:ext cx="2016125" cy="277812"/>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EQUIPO DE SUCCIÓN</a:t>
            </a:r>
          </a:p>
        </p:txBody>
      </p:sp>
      <p:sp>
        <p:nvSpPr>
          <p:cNvPr id="17" name="16 CuadroTexto"/>
          <p:cNvSpPr txBox="1">
            <a:spLocks noChangeArrowheads="1"/>
          </p:cNvSpPr>
          <p:nvPr/>
        </p:nvSpPr>
        <p:spPr bwMode="auto">
          <a:xfrm>
            <a:off x="3563938" y="6453188"/>
            <a:ext cx="2087562" cy="277812"/>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ELECTRO BISTURÍ</a:t>
            </a:r>
          </a:p>
        </p:txBody>
      </p:sp>
      <p:sp>
        <p:nvSpPr>
          <p:cNvPr id="18" name="17 CuadroTexto"/>
          <p:cNvSpPr txBox="1">
            <a:spLocks noChangeArrowheads="1"/>
          </p:cNvSpPr>
          <p:nvPr/>
        </p:nvSpPr>
        <p:spPr bwMode="auto">
          <a:xfrm>
            <a:off x="6659563" y="6381750"/>
            <a:ext cx="2089150" cy="276225"/>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MESA MAYO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665">
                                            <p:txEl>
                                              <p:pRg st="1" end="1"/>
                                            </p:txEl>
                                          </p:spTgt>
                                        </p:tgtEl>
                                        <p:attrNameLst>
                                          <p:attrName>style.visibility</p:attrName>
                                        </p:attrNameLst>
                                      </p:cBhvr>
                                      <p:to>
                                        <p:strVal val="visible"/>
                                      </p:to>
                                    </p:set>
                                    <p:anim calcmode="lin" valueType="num">
                                      <p:cBhvr additive="base">
                                        <p:cTn id="7" dur="2000" fill="hold"/>
                                        <p:tgtEl>
                                          <p:spTgt spid="24665">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246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95234"/>
                                        </p:tgtEl>
                                        <p:attrNameLst>
                                          <p:attrName>style.visibility</p:attrName>
                                        </p:attrNameLst>
                                      </p:cBhvr>
                                      <p:to>
                                        <p:strVal val="visible"/>
                                      </p:to>
                                    </p:set>
                                    <p:anim calcmode="lin" valueType="num">
                                      <p:cBhvr additive="base">
                                        <p:cTn id="25" dur="2000" fill="hold"/>
                                        <p:tgtEl>
                                          <p:spTgt spid="95234"/>
                                        </p:tgtEl>
                                        <p:attrNameLst>
                                          <p:attrName>ppt_x</p:attrName>
                                        </p:attrNameLst>
                                      </p:cBhvr>
                                      <p:tavLst>
                                        <p:tav tm="0">
                                          <p:val>
                                            <p:strVal val="0-#ppt_w/2"/>
                                          </p:val>
                                        </p:tav>
                                        <p:tav tm="100000">
                                          <p:val>
                                            <p:strVal val="#ppt_x"/>
                                          </p:val>
                                        </p:tav>
                                      </p:tavLst>
                                    </p:anim>
                                    <p:anim calcmode="lin" valueType="num">
                                      <p:cBhvr additive="base">
                                        <p:cTn id="26" dur="2000" fill="hold"/>
                                        <p:tgtEl>
                                          <p:spTgt spid="952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2000" fill="hold"/>
                                        <p:tgtEl>
                                          <p:spTgt spid="7"/>
                                        </p:tgtEl>
                                        <p:attrNameLst>
                                          <p:attrName>ppt_x</p:attrName>
                                        </p:attrNameLst>
                                      </p:cBhvr>
                                      <p:tavLst>
                                        <p:tav tm="0">
                                          <p:val>
                                            <p:strVal val="0-#ppt_w/2"/>
                                          </p:val>
                                        </p:tav>
                                        <p:tav tm="100000">
                                          <p:val>
                                            <p:strVal val="#ppt_x"/>
                                          </p:val>
                                        </p:tav>
                                      </p:tavLst>
                                    </p:anim>
                                    <p:anim calcmode="lin" valueType="num">
                                      <p:cBhvr additive="base">
                                        <p:cTn id="3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10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0-#ppt_w/2"/>
                                          </p:val>
                                        </p:tav>
                                        <p:tav tm="100000">
                                          <p:val>
                                            <p:strVal val="#ppt_x"/>
                                          </p:val>
                                        </p:tav>
                                      </p:tavLst>
                                    </p:anim>
                                    <p:anim calcmode="lin" valueType="num">
                                      <p:cBhvr additive="base">
                                        <p:cTn id="5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 calcmode="lin" valueType="num">
                                      <p:cBhvr additive="base">
                                        <p:cTn id="55" dur="10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000" fill="hold"/>
                                        <p:tgtEl>
                                          <p:spTgt spid="10"/>
                                        </p:tgtEl>
                                        <p:attrNameLst>
                                          <p:attrName>ppt_x</p:attrName>
                                        </p:attrNameLst>
                                      </p:cBhvr>
                                      <p:tavLst>
                                        <p:tav tm="0">
                                          <p:val>
                                            <p:strVal val="0-#ppt_w/2"/>
                                          </p:val>
                                        </p:tav>
                                        <p:tav tm="100000">
                                          <p:val>
                                            <p:strVal val="#ppt_x"/>
                                          </p:val>
                                        </p:tav>
                                      </p:tavLst>
                                    </p:anim>
                                    <p:anim calcmode="lin" valueType="num">
                                      <p:cBhvr additive="base">
                                        <p:cTn id="6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17">
                                            <p:txEl>
                                              <p:pRg st="0" end="0"/>
                                            </p:txEl>
                                          </p:spTgt>
                                        </p:tgtEl>
                                        <p:attrNameLst>
                                          <p:attrName>style.visibility</p:attrName>
                                        </p:attrNameLst>
                                      </p:cBhvr>
                                      <p:to>
                                        <p:strVal val="visible"/>
                                      </p:to>
                                    </p:set>
                                    <p:anim calcmode="lin" valueType="num">
                                      <p:cBhvr additive="base">
                                        <p:cTn id="67"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2"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2000" fill="hold"/>
                                        <p:tgtEl>
                                          <p:spTgt spid="12"/>
                                        </p:tgtEl>
                                        <p:attrNameLst>
                                          <p:attrName>ppt_x</p:attrName>
                                        </p:attrNameLst>
                                      </p:cBhvr>
                                      <p:tavLst>
                                        <p:tav tm="0">
                                          <p:val>
                                            <p:strVal val="0-#ppt_w/2"/>
                                          </p:val>
                                        </p:tav>
                                        <p:tav tm="100000">
                                          <p:val>
                                            <p:strVal val="#ppt_x"/>
                                          </p:val>
                                        </p:tav>
                                      </p:tavLst>
                                    </p:anim>
                                    <p:anim calcmode="lin" valueType="num">
                                      <p:cBhvr additive="base">
                                        <p:cTn id="74"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nodeType="click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4665" name="Rectangle 1"/>
          <p:cNvSpPr>
            <a:spLocks noChangeArrowheads="1"/>
          </p:cNvSpPr>
          <p:nvPr/>
        </p:nvSpPr>
        <p:spPr bwMode="auto">
          <a:xfrm>
            <a:off x="0" y="801688"/>
            <a:ext cx="9144000" cy="922337"/>
          </a:xfrm>
          <a:prstGeom prst="rect">
            <a:avLst/>
          </a:prstGeom>
          <a:noFill/>
          <a:ln w="9525">
            <a:noFill/>
            <a:miter lim="800000"/>
            <a:headEnd/>
            <a:tailEnd/>
          </a:ln>
        </p:spPr>
        <p:txBody>
          <a:bodyPr anchor="ctr">
            <a:spAutoFit/>
          </a:bodyPr>
          <a:lstStyle/>
          <a:p>
            <a:pPr algn="ctr"/>
            <a:r>
              <a:rPr lang="es-EC">
                <a:solidFill>
                  <a:srgbClr val="0070C0"/>
                </a:solidFill>
                <a:latin typeface="Arial Black" pitchFamily="34" charset="0"/>
                <a:cs typeface="Times New Roman" pitchFamily="18" charset="0"/>
              </a:rPr>
              <a:t>LA UNIDAD DE QUEMADOS DEBE CONTAR CON LA SIGUIENTE DOTACIÓN DE EQUIPO MÉDICO</a:t>
            </a:r>
            <a:endParaRPr lang="es-EC" sz="1100">
              <a:solidFill>
                <a:srgbClr val="0070C0"/>
              </a:solidFill>
              <a:latin typeface="Arial Black" pitchFamily="34" charset="0"/>
              <a:cs typeface="Times New Roman" pitchFamily="18" charset="0"/>
            </a:endParaRPr>
          </a:p>
          <a:p>
            <a:pPr eaLnBrk="0" hangingPunct="0"/>
            <a:endParaRPr lang="es-EC">
              <a:cs typeface="Times New Roman" pitchFamily="18" charset="0"/>
            </a:endParaRPr>
          </a:p>
        </p:txBody>
      </p:sp>
      <p:sp>
        <p:nvSpPr>
          <p:cNvPr id="25604" name="3 Rectángulo"/>
          <p:cNvSpPr>
            <a:spLocks noChangeArrowheads="1"/>
          </p:cNvSpPr>
          <p:nvPr/>
        </p:nvSpPr>
        <p:spPr bwMode="auto">
          <a:xfrm>
            <a:off x="2339975" y="6165850"/>
            <a:ext cx="4032250" cy="215900"/>
          </a:xfrm>
          <a:prstGeom prst="rect">
            <a:avLst/>
          </a:prstGeom>
          <a:noFill/>
          <a:ln w="9525">
            <a:noFill/>
            <a:miter lim="800000"/>
            <a:headEnd/>
            <a:tailEnd/>
          </a:ln>
        </p:spPr>
        <p:txBody>
          <a:bodyPr>
            <a:spAutoFit/>
          </a:bodyPr>
          <a:lstStyle/>
          <a:p>
            <a:pPr eaLnBrk="0" hangingPunct="0"/>
            <a:endParaRPr lang="es-ES" sz="800">
              <a:latin typeface="Calibri" pitchFamily="34" charset="0"/>
            </a:endParaRPr>
          </a:p>
        </p:txBody>
      </p:sp>
      <p:sp>
        <p:nvSpPr>
          <p:cNvPr id="27653" name="4 CuadroTexto"/>
          <p:cNvSpPr txBox="1">
            <a:spLocks noChangeArrowheads="1"/>
          </p:cNvSpPr>
          <p:nvPr/>
        </p:nvSpPr>
        <p:spPr bwMode="auto">
          <a:xfrm>
            <a:off x="0" y="0"/>
            <a:ext cx="9144000" cy="1477963"/>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r>
              <a:rPr lang="es-EC" sz="1400" dirty="0">
                <a:solidFill>
                  <a:schemeClr val="accent3">
                    <a:lumMod val="50000"/>
                  </a:schemeClr>
                </a:solidFill>
                <a:latin typeface="Arial Black" pitchFamily="34" charset="0"/>
              </a:rPr>
              <a:t>. </a:t>
            </a:r>
            <a:r>
              <a:rPr lang="es-EC" sz="1400" dirty="0"/>
              <a:t/>
            </a:r>
            <a:br>
              <a:rPr lang="es-EC" sz="1400" dirty="0"/>
            </a:br>
            <a:endParaRPr lang="es-EC" sz="1200" dirty="0"/>
          </a:p>
          <a:p>
            <a:pPr>
              <a:defRPr/>
            </a:pPr>
            <a:endParaRPr lang="es-EC" sz="1200" dirty="0"/>
          </a:p>
          <a:p>
            <a:pPr>
              <a:defRPr/>
            </a:pPr>
            <a:endParaRPr lang="es-EC" dirty="0">
              <a:latin typeface="Calibri" pitchFamily="34" charset="0"/>
            </a:endParaRPr>
          </a:p>
        </p:txBody>
      </p:sp>
      <p:pic>
        <p:nvPicPr>
          <p:cNvPr id="13" name="12 Imagen" descr="C:\Documents and Settings\user\Mis documentos\infraestructura_archivos\mesa_instrumental_redimensionar.jpg"/>
          <p:cNvPicPr>
            <a:picLocks noChangeAspect="1" noChangeArrowheads="1"/>
          </p:cNvPicPr>
          <p:nvPr/>
        </p:nvPicPr>
        <p:blipFill>
          <a:blip r:embed="rId4" cstate="print"/>
          <a:srcRect/>
          <a:stretch>
            <a:fillRect/>
          </a:stretch>
        </p:blipFill>
        <p:spPr bwMode="auto">
          <a:xfrm>
            <a:off x="468313" y="1484313"/>
            <a:ext cx="2286000" cy="1828800"/>
          </a:xfrm>
          <a:prstGeom prst="rect">
            <a:avLst/>
          </a:prstGeom>
          <a:noFill/>
          <a:ln w="9525">
            <a:noFill/>
            <a:miter lim="800000"/>
            <a:headEnd/>
            <a:tailEnd/>
          </a:ln>
        </p:spPr>
      </p:pic>
      <p:pic>
        <p:nvPicPr>
          <p:cNvPr id="14" name="13 Imagen" descr="C:\Documents and Settings\user\Mis documentos\infraestructura_archivos\taburete_redimensionar.jpg"/>
          <p:cNvPicPr>
            <a:picLocks noChangeAspect="1" noChangeArrowheads="1"/>
          </p:cNvPicPr>
          <p:nvPr/>
        </p:nvPicPr>
        <p:blipFill>
          <a:blip r:embed="rId5" cstate="print"/>
          <a:srcRect/>
          <a:stretch>
            <a:fillRect/>
          </a:stretch>
        </p:blipFill>
        <p:spPr bwMode="auto">
          <a:xfrm>
            <a:off x="3203575" y="1557338"/>
            <a:ext cx="1584325" cy="2376487"/>
          </a:xfrm>
          <a:prstGeom prst="rect">
            <a:avLst/>
          </a:prstGeom>
          <a:noFill/>
          <a:ln w="9525">
            <a:noFill/>
            <a:miter lim="800000"/>
            <a:headEnd/>
            <a:tailEnd/>
          </a:ln>
        </p:spPr>
      </p:pic>
      <p:pic>
        <p:nvPicPr>
          <p:cNvPr id="15" name="14 Imagen" descr="C:\Documents and Settings\user\Mis documentos\infraestructura_archivos\portasueros_redimensionar.jpg"/>
          <p:cNvPicPr>
            <a:picLocks noChangeAspect="1" noChangeArrowheads="1"/>
          </p:cNvPicPr>
          <p:nvPr/>
        </p:nvPicPr>
        <p:blipFill>
          <a:blip r:embed="rId6" cstate="print"/>
          <a:srcRect/>
          <a:stretch>
            <a:fillRect/>
          </a:stretch>
        </p:blipFill>
        <p:spPr bwMode="auto">
          <a:xfrm>
            <a:off x="6915150" y="1712913"/>
            <a:ext cx="1905000" cy="4524375"/>
          </a:xfrm>
          <a:prstGeom prst="rect">
            <a:avLst/>
          </a:prstGeom>
          <a:noFill/>
          <a:ln w="9525">
            <a:noFill/>
            <a:miter lim="800000"/>
            <a:headEnd/>
            <a:tailEnd/>
          </a:ln>
        </p:spPr>
      </p:pic>
      <p:pic>
        <p:nvPicPr>
          <p:cNvPr id="16" name="15 Imagen" descr="C:\Documents and Settings\user\Mis documentos\infraestructura_archivos\palanganas_suelo_redimensionar.jpg"/>
          <p:cNvPicPr>
            <a:picLocks noChangeAspect="1" noChangeArrowheads="1"/>
          </p:cNvPicPr>
          <p:nvPr/>
        </p:nvPicPr>
        <p:blipFill>
          <a:blip r:embed="rId7" cstate="print"/>
          <a:srcRect/>
          <a:stretch>
            <a:fillRect/>
          </a:stretch>
        </p:blipFill>
        <p:spPr bwMode="auto">
          <a:xfrm>
            <a:off x="1331913" y="4221163"/>
            <a:ext cx="1905000" cy="1905000"/>
          </a:xfrm>
          <a:prstGeom prst="rect">
            <a:avLst/>
          </a:prstGeom>
          <a:noFill/>
          <a:ln w="9525">
            <a:noFill/>
            <a:miter lim="800000"/>
            <a:headEnd/>
            <a:tailEnd/>
          </a:ln>
        </p:spPr>
      </p:pic>
      <p:pic>
        <p:nvPicPr>
          <p:cNvPr id="17" name="16 Imagen" descr="C:\Documents and Settings\user\Mis documentos\infraestructura_archivos\palanganas_redimensionar.jpg"/>
          <p:cNvPicPr>
            <a:picLocks noChangeAspect="1" noChangeArrowheads="1"/>
          </p:cNvPicPr>
          <p:nvPr/>
        </p:nvPicPr>
        <p:blipFill>
          <a:blip r:embed="rId8" cstate="print"/>
          <a:srcRect/>
          <a:stretch>
            <a:fillRect/>
          </a:stretch>
        </p:blipFill>
        <p:spPr bwMode="auto">
          <a:xfrm>
            <a:off x="4899025" y="1628775"/>
            <a:ext cx="1905000" cy="2305050"/>
          </a:xfrm>
          <a:prstGeom prst="rect">
            <a:avLst/>
          </a:prstGeom>
          <a:noFill/>
          <a:ln w="9525">
            <a:noFill/>
            <a:miter lim="800000"/>
            <a:headEnd/>
            <a:tailEnd/>
          </a:ln>
        </p:spPr>
      </p:pic>
      <p:sp>
        <p:nvSpPr>
          <p:cNvPr id="11" name="10 CuadroTexto"/>
          <p:cNvSpPr txBox="1">
            <a:spLocks noChangeArrowheads="1"/>
          </p:cNvSpPr>
          <p:nvPr/>
        </p:nvSpPr>
        <p:spPr bwMode="auto">
          <a:xfrm>
            <a:off x="250825" y="3500438"/>
            <a:ext cx="1873250" cy="277812"/>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MESA SEMILUNA</a:t>
            </a:r>
          </a:p>
        </p:txBody>
      </p:sp>
      <p:sp>
        <p:nvSpPr>
          <p:cNvPr id="12" name="11 CuadroTexto"/>
          <p:cNvSpPr txBox="1">
            <a:spLocks noChangeArrowheads="1"/>
          </p:cNvSpPr>
          <p:nvPr/>
        </p:nvSpPr>
        <p:spPr bwMode="auto">
          <a:xfrm>
            <a:off x="3203575" y="4076700"/>
            <a:ext cx="1439863" cy="277813"/>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TABURETE</a:t>
            </a:r>
            <a:endParaRPr lang="es-EC">
              <a:solidFill>
                <a:srgbClr val="C00000"/>
              </a:solidFill>
              <a:latin typeface="Arial Black" pitchFamily="34" charset="0"/>
            </a:endParaRPr>
          </a:p>
        </p:txBody>
      </p:sp>
      <p:sp>
        <p:nvSpPr>
          <p:cNvPr id="18" name="17 CuadroTexto"/>
          <p:cNvSpPr txBox="1">
            <a:spLocks noChangeArrowheads="1"/>
          </p:cNvSpPr>
          <p:nvPr/>
        </p:nvSpPr>
        <p:spPr bwMode="auto">
          <a:xfrm>
            <a:off x="5003800" y="4221163"/>
            <a:ext cx="1584325" cy="276225"/>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PALANGANA</a:t>
            </a:r>
          </a:p>
        </p:txBody>
      </p:sp>
      <p:sp>
        <p:nvSpPr>
          <p:cNvPr id="19" name="18 CuadroTexto"/>
          <p:cNvSpPr txBox="1">
            <a:spLocks noChangeArrowheads="1"/>
          </p:cNvSpPr>
          <p:nvPr/>
        </p:nvSpPr>
        <p:spPr bwMode="auto">
          <a:xfrm>
            <a:off x="6875463" y="6453188"/>
            <a:ext cx="2268537" cy="277812"/>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PORTA SUEROS</a:t>
            </a:r>
          </a:p>
        </p:txBody>
      </p:sp>
      <p:sp>
        <p:nvSpPr>
          <p:cNvPr id="20" name="19 CuadroTexto"/>
          <p:cNvSpPr txBox="1">
            <a:spLocks noChangeArrowheads="1"/>
          </p:cNvSpPr>
          <p:nvPr/>
        </p:nvSpPr>
        <p:spPr bwMode="auto">
          <a:xfrm>
            <a:off x="611188" y="6453188"/>
            <a:ext cx="3168650" cy="277812"/>
          </a:xfrm>
          <a:prstGeom prst="rect">
            <a:avLst/>
          </a:prstGeom>
          <a:noFill/>
          <a:ln w="9525">
            <a:noFill/>
            <a:miter lim="800000"/>
            <a:headEnd/>
            <a:tailEnd/>
          </a:ln>
        </p:spPr>
        <p:txBody>
          <a:bodyPr>
            <a:spAutoFit/>
          </a:bodyPr>
          <a:lstStyle/>
          <a:p>
            <a:pPr algn="ctr"/>
            <a:r>
              <a:rPr lang="es-EC" sz="1200">
                <a:solidFill>
                  <a:srgbClr val="C00000"/>
                </a:solidFill>
                <a:latin typeface="Arial Black" pitchFamily="34" charset="0"/>
              </a:rPr>
              <a:t>BASURERO METÁLICO RODANTE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4665">
                                            <p:txEl>
                                              <p:pRg st="0" end="0"/>
                                            </p:txEl>
                                          </p:spTgt>
                                        </p:tgtEl>
                                        <p:attrNameLst>
                                          <p:attrName>style.visibility</p:attrName>
                                        </p:attrNameLst>
                                      </p:cBhvr>
                                      <p:to>
                                        <p:strVal val="visible"/>
                                      </p:to>
                                    </p:set>
                                    <p:anim calcmode="lin" valueType="num">
                                      <p:cBhvr additive="base">
                                        <p:cTn id="7" dur="1000" fill="hold"/>
                                        <p:tgtEl>
                                          <p:spTgt spid="2466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6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0" fill="hold"/>
                                        <p:tgtEl>
                                          <p:spTgt spid="13"/>
                                        </p:tgtEl>
                                        <p:attrNameLst>
                                          <p:attrName>ppt_x</p:attrName>
                                        </p:attrNameLst>
                                      </p:cBhvr>
                                      <p:tavLst>
                                        <p:tav tm="0">
                                          <p:val>
                                            <p:strVal val="0-#ppt_w/2"/>
                                          </p:val>
                                        </p:tav>
                                        <p:tav tm="100000">
                                          <p:val>
                                            <p:strVal val="#ppt_x"/>
                                          </p:val>
                                        </p:tav>
                                      </p:tavLst>
                                    </p:anim>
                                    <p:anim calcmode="lin" valueType="num">
                                      <p:cBhvr additive="base">
                                        <p:cTn id="14"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2000" fill="hold"/>
                                        <p:tgtEl>
                                          <p:spTgt spid="14"/>
                                        </p:tgtEl>
                                        <p:attrNameLst>
                                          <p:attrName>ppt_x</p:attrName>
                                        </p:attrNameLst>
                                      </p:cBhvr>
                                      <p:tavLst>
                                        <p:tav tm="0">
                                          <p:val>
                                            <p:strVal val="0-#ppt_w/2"/>
                                          </p:val>
                                        </p:tav>
                                        <p:tav tm="100000">
                                          <p:val>
                                            <p:strVal val="#ppt_x"/>
                                          </p:val>
                                        </p:tav>
                                      </p:tavLst>
                                    </p:anim>
                                    <p:anim calcmode="lin" valueType="num">
                                      <p:cBhvr additive="base">
                                        <p:cTn id="26"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000" fill="hold"/>
                                        <p:tgtEl>
                                          <p:spTgt spid="17"/>
                                        </p:tgtEl>
                                        <p:attrNameLst>
                                          <p:attrName>ppt_x</p:attrName>
                                        </p:attrNameLst>
                                      </p:cBhvr>
                                      <p:tavLst>
                                        <p:tav tm="0">
                                          <p:val>
                                            <p:strVal val="0-#ppt_w/2"/>
                                          </p:val>
                                        </p:tav>
                                        <p:tav tm="100000">
                                          <p:val>
                                            <p:strVal val="#ppt_x"/>
                                          </p:val>
                                        </p:tav>
                                      </p:tavLst>
                                    </p:anim>
                                    <p:anim calcmode="lin" valueType="num">
                                      <p:cBhvr additive="base">
                                        <p:cTn id="3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additive="base">
                                        <p:cTn id="43"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2000" fill="hold"/>
                                        <p:tgtEl>
                                          <p:spTgt spid="15"/>
                                        </p:tgtEl>
                                        <p:attrNameLst>
                                          <p:attrName>ppt_x</p:attrName>
                                        </p:attrNameLst>
                                      </p:cBhvr>
                                      <p:tavLst>
                                        <p:tav tm="0">
                                          <p:val>
                                            <p:strVal val="0-#ppt_w/2"/>
                                          </p:val>
                                        </p:tav>
                                        <p:tav tm="100000">
                                          <p:val>
                                            <p:strVal val="#ppt_x"/>
                                          </p:val>
                                        </p:tav>
                                      </p:tavLst>
                                    </p:anim>
                                    <p:anim calcmode="lin" valueType="num">
                                      <p:cBhvr additive="base">
                                        <p:cTn id="50"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19">
                                            <p:txEl>
                                              <p:pRg st="0" end="0"/>
                                            </p:txEl>
                                          </p:spTgt>
                                        </p:tgtEl>
                                        <p:attrNameLst>
                                          <p:attrName>style.visibility</p:attrName>
                                        </p:attrNameLst>
                                      </p:cBhvr>
                                      <p:to>
                                        <p:strVal val="visible"/>
                                      </p:to>
                                    </p:set>
                                    <p:anim calcmode="lin" valueType="num">
                                      <p:cBhvr additive="base">
                                        <p:cTn id="55"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2000" fill="hold"/>
                                        <p:tgtEl>
                                          <p:spTgt spid="16"/>
                                        </p:tgtEl>
                                        <p:attrNameLst>
                                          <p:attrName>ppt_x</p:attrName>
                                        </p:attrNameLst>
                                      </p:cBhvr>
                                      <p:tavLst>
                                        <p:tav tm="0">
                                          <p:val>
                                            <p:strVal val="0-#ppt_w/2"/>
                                          </p:val>
                                        </p:tav>
                                        <p:tav tm="100000">
                                          <p:val>
                                            <p:strVal val="#ppt_x"/>
                                          </p:val>
                                        </p:tav>
                                      </p:tavLst>
                                    </p:anim>
                                    <p:anim calcmode="lin" valueType="num">
                                      <p:cBhvr additive="base">
                                        <p:cTn id="62"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20">
                                            <p:txEl>
                                              <p:pRg st="0" end="0"/>
                                            </p:txEl>
                                          </p:spTgt>
                                        </p:tgtEl>
                                        <p:attrNameLst>
                                          <p:attrName>style.visibility</p:attrName>
                                        </p:attrNameLst>
                                      </p:cBhvr>
                                      <p:to>
                                        <p:strVal val="visible"/>
                                      </p:to>
                                    </p:set>
                                    <p:anim calcmode="lin" valueType="num">
                                      <p:cBhvr additive="base">
                                        <p:cTn id="67" dur="10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2662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55299" name="AutoShape 3" descr="Papel seda rosa"/>
          <p:cNvSpPr>
            <a:spLocks noChangeArrowheads="1"/>
          </p:cNvSpPr>
          <p:nvPr/>
        </p:nvSpPr>
        <p:spPr bwMode="auto">
          <a:xfrm>
            <a:off x="1042988" y="1125538"/>
            <a:ext cx="6769100" cy="5399087"/>
          </a:xfrm>
          <a:prstGeom prst="horizontalScroll">
            <a:avLst>
              <a:gd name="adj" fmla="val 12500"/>
            </a:avLst>
          </a:prstGeom>
          <a:blipFill dpi="0" rotWithShape="1">
            <a:blip r:embed="rId3" cstate="print"/>
            <a:srcRect/>
            <a:tile tx="0" ty="0" sx="100000" sy="100000" flip="none" algn="tl"/>
          </a:blipFill>
          <a:ln w="9525">
            <a:solidFill>
              <a:srgbClr val="000000"/>
            </a:solidFill>
            <a:round/>
            <a:headEnd/>
            <a:tailEnd/>
          </a:ln>
          <a:effectLst>
            <a:outerShdw dist="107763" dir="18900000" algn="ctr" rotWithShape="0">
              <a:srgbClr val="00B0F0">
                <a:alpha val="50000"/>
              </a:srgbClr>
            </a:outerShdw>
          </a:effectLst>
        </p:spPr>
        <p:txBody>
          <a:bodyPr/>
          <a:lstStyle/>
          <a:p>
            <a:pPr lvl="2" algn="ctr">
              <a:spcAft>
                <a:spcPts val="1000"/>
              </a:spcAft>
              <a:defRPr/>
            </a:pPr>
            <a:endParaRPr lang="es-EC" sz="1400" b="1" dirty="0">
              <a:solidFill>
                <a:srgbClr val="222222"/>
              </a:solidFill>
              <a:latin typeface="Arial" charset="0"/>
              <a:cs typeface="Arial" charset="0"/>
            </a:endParaRPr>
          </a:p>
          <a:p>
            <a:pPr lvl="2" algn="ctr">
              <a:spcAft>
                <a:spcPts val="1000"/>
              </a:spcAft>
              <a:defRPr/>
            </a:pPr>
            <a:r>
              <a:rPr lang="es-EC" sz="1600" i="1" dirty="0">
                <a:solidFill>
                  <a:schemeClr val="accent5">
                    <a:lumMod val="50000"/>
                  </a:schemeClr>
                </a:solidFill>
                <a:latin typeface="Arial Black" pitchFamily="34" charset="0"/>
                <a:cs typeface="Arial" charset="0"/>
              </a:rPr>
              <a:t>VISIÓN</a:t>
            </a:r>
          </a:p>
          <a:p>
            <a:pPr lvl="2" algn="just">
              <a:spcAft>
                <a:spcPts val="1000"/>
              </a:spcAft>
              <a:defRPr/>
            </a:pPr>
            <a:r>
              <a:rPr lang="es-EC" dirty="0">
                <a:solidFill>
                  <a:schemeClr val="accent5">
                    <a:lumMod val="50000"/>
                  </a:schemeClr>
                </a:solidFill>
                <a:latin typeface="Arial" charset="0"/>
                <a:cs typeface="Arial" charset="0"/>
              </a:rPr>
              <a:t>Ser en el mediano plazo una Unidad de Quemados de  referencia nacional, que cuente con talento humano supra especializado en el manejo del paciente quemado, equipada con tecnología de avanzada, en la que se obtengan los más altos índices de recuperación de la salud, aplicando principios y valores  inherentes a la excelencia.</a:t>
            </a:r>
            <a:endParaRPr lang="es-EC" sz="2000" dirty="0">
              <a:solidFill>
                <a:schemeClr val="accent5">
                  <a:lumMod val="50000"/>
                </a:schemeClr>
              </a:solidFill>
              <a:latin typeface="Arial" charset="0"/>
              <a:cs typeface="Arial" charset="0"/>
            </a:endParaRPr>
          </a:p>
          <a:p>
            <a:pPr>
              <a:defRPr/>
            </a:pPr>
            <a:endParaRPr lang="es-EC" dirty="0">
              <a:solidFill>
                <a:schemeClr val="accent5">
                  <a:lumMod val="50000"/>
                </a:schemeClr>
              </a:solidFill>
              <a:latin typeface="Arial" charset="0"/>
              <a:cs typeface="Arial" charset="0"/>
            </a:endParaRPr>
          </a:p>
        </p:txBody>
      </p:sp>
      <p:sp>
        <p:nvSpPr>
          <p:cNvPr id="28678" name="4 CuadroTexto"/>
          <p:cNvSpPr txBox="1">
            <a:spLocks noChangeArrowheads="1"/>
          </p:cNvSpPr>
          <p:nvPr/>
        </p:nvSpPr>
        <p:spPr bwMode="auto">
          <a:xfrm>
            <a:off x="0" y="333375"/>
            <a:ext cx="9144000" cy="1046163"/>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r>
              <a:rPr lang="es-EC" sz="1400" dirty="0">
                <a:solidFill>
                  <a:schemeClr val="accent3">
                    <a:lumMod val="50000"/>
                  </a:schemeClr>
                </a:solidFill>
                <a:latin typeface="Arial Black" pitchFamily="34" charset="0"/>
              </a:rPr>
              <a:t>. </a:t>
            </a:r>
            <a:r>
              <a:rPr lang="es-EC" sz="1400" dirty="0"/>
              <a:t/>
            </a:r>
            <a:br>
              <a:rPr lang="es-EC" sz="1400" dirty="0"/>
            </a:br>
            <a:endParaRPr lang="es-EC" sz="1400" dirty="0">
              <a:latin typeface="Calibri" pitchFamily="34" charset="0"/>
            </a:endParaRPr>
          </a:p>
        </p:txBody>
      </p:sp>
      <p:sp>
        <p:nvSpPr>
          <p:cNvPr id="26631" name="5 CuadroTexto"/>
          <p:cNvSpPr txBox="1">
            <a:spLocks noChangeArrowheads="1"/>
          </p:cNvSpPr>
          <p:nvPr/>
        </p:nvSpPr>
        <p:spPr bwMode="auto">
          <a:xfrm>
            <a:off x="1835150" y="1268413"/>
            <a:ext cx="4824413" cy="369887"/>
          </a:xfrm>
          <a:prstGeom prst="rect">
            <a:avLst/>
          </a:prstGeom>
          <a:noFill/>
          <a:ln w="9525">
            <a:noFill/>
            <a:miter lim="800000"/>
            <a:headEnd/>
            <a:tailEnd/>
          </a:ln>
        </p:spPr>
        <p:txBody>
          <a:bodyPr>
            <a:spAutoFit/>
          </a:bodyPr>
          <a:lstStyle/>
          <a:p>
            <a:pPr algn="ctr"/>
            <a:r>
              <a:rPr lang="es-EC">
                <a:solidFill>
                  <a:srgbClr val="0070C0"/>
                </a:solidFill>
                <a:latin typeface="Arial Black" pitchFamily="34" charset="0"/>
              </a:rPr>
              <a:t>PLAN ESTRATÉGICO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1000" fill="hold"/>
                                        <p:tgtEl>
                                          <p:spTgt spid="55299"/>
                                        </p:tgtEl>
                                        <p:attrNameLst>
                                          <p:attrName>ppt_x</p:attrName>
                                        </p:attrNameLst>
                                      </p:cBhvr>
                                      <p:tavLst>
                                        <p:tav tm="0">
                                          <p:val>
                                            <p:strVal val="#ppt_x"/>
                                          </p:val>
                                        </p:tav>
                                        <p:tav tm="100000">
                                          <p:val>
                                            <p:strVal val="#ppt_x"/>
                                          </p:val>
                                        </p:tav>
                                      </p:tavLst>
                                    </p:anim>
                                    <p:anim calcmode="lin" valueType="num">
                                      <p:cBhvr additive="base">
                                        <p:cTn id="8" dur="1000" fill="hold"/>
                                        <p:tgtEl>
                                          <p:spTgt spid="552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LEXANDRA\Pictures\IMG VERD.jpg"/>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23555" name="AutoShape 2" descr="Confeti grande"/>
          <p:cNvSpPr>
            <a:spLocks noChangeArrowheads="1"/>
          </p:cNvSpPr>
          <p:nvPr/>
        </p:nvSpPr>
        <p:spPr bwMode="auto">
          <a:xfrm>
            <a:off x="1692275" y="1700213"/>
            <a:ext cx="6551613" cy="4608512"/>
          </a:xfrm>
          <a:prstGeom prst="doubleWave">
            <a:avLst>
              <a:gd name="adj1" fmla="val 6500"/>
              <a:gd name="adj2" fmla="val 0"/>
            </a:avLst>
          </a:prstGeom>
          <a:pattFill prst="lgConfetti">
            <a:fgClr>
              <a:srgbClr val="FFFF00"/>
            </a:fgClr>
            <a:bgClr>
              <a:srgbClr val="FAF1F1"/>
            </a:bgClr>
          </a:patt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00"/>
            </a:extrusionClr>
          </a:sp3d>
        </p:spPr>
        <p:txBody>
          <a:bodyPr>
            <a:flatTx/>
          </a:bodyPr>
          <a:lstStyle/>
          <a:p>
            <a:pPr lvl="2">
              <a:spcAft>
                <a:spcPts val="1000"/>
              </a:spcAft>
              <a:defRPr/>
            </a:pPr>
            <a:endParaRPr lang="es-EC" dirty="0">
              <a:solidFill>
                <a:schemeClr val="accent5">
                  <a:lumMod val="50000"/>
                </a:schemeClr>
              </a:solidFill>
              <a:latin typeface="Arial Black" pitchFamily="34" charset="0"/>
            </a:endParaRPr>
          </a:p>
          <a:p>
            <a:pPr lvl="2" algn="ctr">
              <a:spcAft>
                <a:spcPts val="1000"/>
              </a:spcAft>
              <a:defRPr/>
            </a:pPr>
            <a:r>
              <a:rPr lang="es-EC" i="1" dirty="0">
                <a:solidFill>
                  <a:schemeClr val="accent5">
                    <a:lumMod val="50000"/>
                  </a:schemeClr>
                </a:solidFill>
                <a:latin typeface="Arial Black" pitchFamily="34" charset="0"/>
              </a:rPr>
              <a:t>MISIÓN</a:t>
            </a:r>
            <a:endParaRPr lang="es-EC" dirty="0">
              <a:solidFill>
                <a:schemeClr val="accent5">
                  <a:lumMod val="50000"/>
                </a:schemeClr>
              </a:solidFill>
              <a:latin typeface="Arial Black" pitchFamily="34" charset="0"/>
            </a:endParaRPr>
          </a:p>
          <a:p>
            <a:pPr lvl="2" algn="just">
              <a:spcAft>
                <a:spcPts val="1000"/>
              </a:spcAft>
              <a:defRPr/>
            </a:pPr>
            <a:r>
              <a:rPr lang="es-EC" sz="1600" dirty="0">
                <a:solidFill>
                  <a:schemeClr val="accent5">
                    <a:lumMod val="50000"/>
                  </a:schemeClr>
                </a:solidFill>
              </a:rPr>
              <a:t>Brindar atención  médica y de enfermería con calidad y calidez, con personal altamente calificado y comprometido, a los usuarios militares, dependientes y comunidad civil, que hayan  sufrido una lesión por quemadura, permitiendo su egreso con el más alto porcentaje de recuperación de la salud, en el menor tiempo posible, consiguiendo  una integración total a la sociedad.</a:t>
            </a:r>
          </a:p>
          <a:p>
            <a:pPr>
              <a:defRPr/>
            </a:pPr>
            <a:endParaRPr lang="es-EC" dirty="0"/>
          </a:p>
        </p:txBody>
      </p:sp>
      <p:sp>
        <p:nvSpPr>
          <p:cNvPr id="29700" name="2 CuadroTexto"/>
          <p:cNvSpPr txBox="1">
            <a:spLocks noChangeArrowheads="1"/>
          </p:cNvSpPr>
          <p:nvPr/>
        </p:nvSpPr>
        <p:spPr bwMode="auto">
          <a:xfrm>
            <a:off x="0" y="260350"/>
            <a:ext cx="9144000" cy="1323975"/>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 </a:t>
            </a:r>
            <a:r>
              <a:rPr lang="es-EC" sz="1400" dirty="0"/>
              <a:t/>
            </a:r>
            <a:br>
              <a:rPr lang="es-EC" sz="1400" dirty="0"/>
            </a:br>
            <a:endParaRPr lang="es-EC" sz="1400" dirty="0">
              <a:latin typeface="Calibri" pitchFamily="34" charset="0"/>
            </a:endParaRPr>
          </a:p>
          <a:p>
            <a:pPr>
              <a:defRPr/>
            </a:pPr>
            <a:endParaRPr lang="es-EC"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circle(in)">
                                      <p:cBhvr>
                                        <p:cTn id="7"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1 Título"/>
          <p:cNvSpPr>
            <a:spLocks noGrp="1"/>
          </p:cNvSpPr>
          <p:nvPr>
            <p:ph type="title"/>
          </p:nvPr>
        </p:nvSpPr>
        <p:spPr>
          <a:xfrm>
            <a:off x="0" y="0"/>
            <a:ext cx="9144000" cy="13414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sp>
        <p:nvSpPr>
          <p:cNvPr id="26628" name="2 Marcador de texto"/>
          <p:cNvSpPr>
            <a:spLocks noGrp="1"/>
          </p:cNvSpPr>
          <p:nvPr>
            <p:ph type="body" idx="1"/>
          </p:nvPr>
        </p:nvSpPr>
        <p:spPr/>
        <p:txBody>
          <a:bodyPr/>
          <a:lstStyle/>
          <a:p>
            <a:pPr algn="ctr" eaLnBrk="1" hangingPunct="1"/>
            <a:r>
              <a:rPr lang="es-EC" smtClean="0">
                <a:solidFill>
                  <a:srgbClr val="0070C0"/>
                </a:solidFill>
                <a:latin typeface="Arial Black" pitchFamily="34" charset="0"/>
                <a:cs typeface="Arial" pitchFamily="34" charset="0"/>
              </a:rPr>
              <a:t>VALORES</a:t>
            </a:r>
          </a:p>
        </p:txBody>
      </p:sp>
      <p:sp>
        <p:nvSpPr>
          <p:cNvPr id="26629" name="3 Marcador de contenido"/>
          <p:cNvSpPr>
            <a:spLocks noGrp="1"/>
          </p:cNvSpPr>
          <p:nvPr>
            <p:ph sz="half" idx="2"/>
          </p:nvPr>
        </p:nvSpPr>
        <p:spPr>
          <a:xfrm>
            <a:off x="457200" y="2349500"/>
            <a:ext cx="4040188" cy="3776663"/>
          </a:xfrm>
        </p:spPr>
        <p:txBody>
          <a:bodyPr/>
          <a:lstStyle/>
          <a:p>
            <a:pPr eaLnBrk="1" hangingPunct="1">
              <a:buFont typeface="Wingdings" pitchFamily="2" charset="2"/>
              <a:buChar char="v"/>
            </a:pPr>
            <a:r>
              <a:rPr lang="es-EC" smtClean="0">
                <a:solidFill>
                  <a:srgbClr val="C00000"/>
                </a:solidFill>
                <a:latin typeface="Arial" pitchFamily="34" charset="0"/>
                <a:cs typeface="Arial" pitchFamily="34" charset="0"/>
              </a:rPr>
              <a:t>Respeto</a:t>
            </a:r>
          </a:p>
          <a:p>
            <a:pPr eaLnBrk="1" hangingPunct="1">
              <a:buFont typeface="Wingdings" pitchFamily="2" charset="2"/>
              <a:buChar char="v"/>
            </a:pPr>
            <a:r>
              <a:rPr lang="es-EC" smtClean="0">
                <a:solidFill>
                  <a:srgbClr val="C00000"/>
                </a:solidFill>
                <a:latin typeface="Arial" pitchFamily="34" charset="0"/>
                <a:cs typeface="Arial" pitchFamily="34" charset="0"/>
              </a:rPr>
              <a:t>Calidez humana</a:t>
            </a:r>
          </a:p>
          <a:p>
            <a:pPr eaLnBrk="1" hangingPunct="1">
              <a:buFont typeface="Wingdings" pitchFamily="2" charset="2"/>
              <a:buChar char="v"/>
            </a:pPr>
            <a:r>
              <a:rPr lang="es-EC" smtClean="0">
                <a:solidFill>
                  <a:srgbClr val="C00000"/>
                </a:solidFill>
                <a:latin typeface="Arial" pitchFamily="34" charset="0"/>
                <a:cs typeface="Arial" pitchFamily="34" charset="0"/>
              </a:rPr>
              <a:t>Ética y moral</a:t>
            </a:r>
          </a:p>
          <a:p>
            <a:pPr eaLnBrk="1" hangingPunct="1">
              <a:buFont typeface="Wingdings" pitchFamily="2" charset="2"/>
              <a:buChar char="v"/>
            </a:pPr>
            <a:r>
              <a:rPr lang="es-EC" smtClean="0">
                <a:solidFill>
                  <a:srgbClr val="C00000"/>
                </a:solidFill>
                <a:latin typeface="Arial" pitchFamily="34" charset="0"/>
                <a:cs typeface="Arial" pitchFamily="34" charset="0"/>
              </a:rPr>
              <a:t>Justicia</a:t>
            </a:r>
          </a:p>
          <a:p>
            <a:pPr eaLnBrk="1" hangingPunct="1">
              <a:buFont typeface="Wingdings" pitchFamily="2" charset="2"/>
              <a:buChar char="v"/>
            </a:pPr>
            <a:r>
              <a:rPr lang="es-EC" smtClean="0">
                <a:solidFill>
                  <a:srgbClr val="C00000"/>
                </a:solidFill>
                <a:latin typeface="Arial" pitchFamily="34" charset="0"/>
                <a:cs typeface="Arial" pitchFamily="34" charset="0"/>
              </a:rPr>
              <a:t>Equidad</a:t>
            </a:r>
          </a:p>
          <a:p>
            <a:pPr eaLnBrk="1" hangingPunct="1">
              <a:buFont typeface="Wingdings" pitchFamily="2" charset="2"/>
              <a:buChar char="v"/>
            </a:pPr>
            <a:r>
              <a:rPr lang="es-EC" smtClean="0">
                <a:solidFill>
                  <a:srgbClr val="C00000"/>
                </a:solidFill>
                <a:latin typeface="Arial" pitchFamily="34" charset="0"/>
                <a:cs typeface="Arial" pitchFamily="34" charset="0"/>
              </a:rPr>
              <a:t>Trabajo en equipo</a:t>
            </a:r>
          </a:p>
          <a:p>
            <a:pPr eaLnBrk="1" hangingPunct="1">
              <a:buFont typeface="Wingdings" pitchFamily="2" charset="2"/>
              <a:buChar char="v"/>
            </a:pPr>
            <a:r>
              <a:rPr lang="es-EC" smtClean="0">
                <a:solidFill>
                  <a:srgbClr val="C00000"/>
                </a:solidFill>
                <a:latin typeface="Arial" pitchFamily="34" charset="0"/>
                <a:cs typeface="Arial" pitchFamily="34" charset="0"/>
              </a:rPr>
              <a:t>Investigación y desarrollo</a:t>
            </a:r>
          </a:p>
          <a:p>
            <a:pPr eaLnBrk="1" hangingPunct="1">
              <a:buFont typeface="Wingdings" pitchFamily="2" charset="2"/>
              <a:buChar char="v"/>
            </a:pPr>
            <a:r>
              <a:rPr lang="es-EC" smtClean="0">
                <a:solidFill>
                  <a:srgbClr val="C00000"/>
                </a:solidFill>
                <a:latin typeface="Arial" pitchFamily="34" charset="0"/>
                <a:cs typeface="Arial" pitchFamily="34" charset="0"/>
              </a:rPr>
              <a:t>Creatividad e iniciativa</a:t>
            </a:r>
          </a:p>
          <a:p>
            <a:pPr eaLnBrk="1" hangingPunct="1"/>
            <a:endParaRPr lang="es-EC" smtClean="0"/>
          </a:p>
        </p:txBody>
      </p:sp>
      <p:sp>
        <p:nvSpPr>
          <p:cNvPr id="27654" name="4 Marcador de texto"/>
          <p:cNvSpPr>
            <a:spLocks noGrp="1"/>
          </p:cNvSpPr>
          <p:nvPr>
            <p:ph type="body" sz="quarter" idx="3"/>
          </p:nvPr>
        </p:nvSpPr>
        <p:spPr/>
        <p:txBody>
          <a:bodyPr/>
          <a:lstStyle/>
          <a:p>
            <a:pPr algn="ctr" eaLnBrk="1" hangingPunct="1"/>
            <a:r>
              <a:rPr lang="es-EC" smtClean="0">
                <a:solidFill>
                  <a:srgbClr val="0070C0"/>
                </a:solidFill>
                <a:latin typeface="Arial Black" pitchFamily="34" charset="0"/>
                <a:cs typeface="Arial" pitchFamily="34" charset="0"/>
              </a:rPr>
              <a:t>PRINCIPIOS</a:t>
            </a:r>
          </a:p>
        </p:txBody>
      </p:sp>
      <p:sp>
        <p:nvSpPr>
          <p:cNvPr id="6" name="5 Marcador de contenido"/>
          <p:cNvSpPr>
            <a:spLocks noGrp="1"/>
          </p:cNvSpPr>
          <p:nvPr>
            <p:ph sz="quarter" idx="4"/>
          </p:nvPr>
        </p:nvSpPr>
        <p:spPr>
          <a:xfrm>
            <a:off x="4645025" y="2276475"/>
            <a:ext cx="4041775" cy="3849688"/>
          </a:xfrm>
        </p:spPr>
        <p:txBody>
          <a:bodyPr rtlCol="0">
            <a:normAutofit fontScale="92500"/>
          </a:bodyPr>
          <a:lstStyle/>
          <a:p>
            <a:pPr eaLnBrk="1" fontAlgn="auto" hangingPunct="1">
              <a:spcAft>
                <a:spcPts val="0"/>
              </a:spcAft>
              <a:buFont typeface="Wingdings" pitchFamily="2" charset="2"/>
              <a:buChar char="v"/>
              <a:defRPr/>
            </a:pPr>
            <a:r>
              <a:rPr lang="es-EC" dirty="0" smtClean="0">
                <a:solidFill>
                  <a:srgbClr val="C00000"/>
                </a:solidFill>
                <a:latin typeface="Arial" pitchFamily="34" charset="0"/>
                <a:cs typeface="Arial" pitchFamily="34" charset="0"/>
              </a:rPr>
              <a:t>Lealtad Institucional</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v"/>
              <a:defRPr/>
            </a:pPr>
            <a:r>
              <a:rPr lang="es-EC" dirty="0" smtClean="0">
                <a:solidFill>
                  <a:srgbClr val="C00000"/>
                </a:solidFill>
                <a:latin typeface="Arial" pitchFamily="34" charset="0"/>
                <a:cs typeface="Arial" pitchFamily="34" charset="0"/>
              </a:rPr>
              <a:t>Responsabilidad social</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v"/>
              <a:defRPr/>
            </a:pPr>
            <a:r>
              <a:rPr lang="es-EC" dirty="0" smtClean="0">
                <a:solidFill>
                  <a:srgbClr val="C00000"/>
                </a:solidFill>
                <a:latin typeface="Arial" pitchFamily="34" charset="0"/>
                <a:cs typeface="Arial" pitchFamily="34" charset="0"/>
              </a:rPr>
              <a:t>Ética profesional</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v"/>
              <a:defRPr/>
            </a:pPr>
            <a:r>
              <a:rPr lang="es-EC" dirty="0" smtClean="0">
                <a:solidFill>
                  <a:srgbClr val="C00000"/>
                </a:solidFill>
                <a:latin typeface="Arial" pitchFamily="34" charset="0"/>
                <a:cs typeface="Arial" pitchFamily="34" charset="0"/>
              </a:rPr>
              <a:t>Disciplina organizacional</a:t>
            </a:r>
          </a:p>
          <a:p>
            <a:pPr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eaLnBrk="1" fontAlgn="auto" hangingPunct="1">
              <a:spcAft>
                <a:spcPts val="0"/>
              </a:spcAft>
              <a:buFont typeface="Wingdings" pitchFamily="2" charset="2"/>
              <a:buChar char="v"/>
              <a:defRPr/>
            </a:pPr>
            <a:r>
              <a:rPr lang="es-EC" dirty="0" smtClean="0">
                <a:solidFill>
                  <a:srgbClr val="C00000"/>
                </a:solidFill>
                <a:latin typeface="Arial" pitchFamily="34" charset="0"/>
                <a:cs typeface="Arial" pitchFamily="34" charset="0"/>
              </a:rPr>
              <a:t>Competitividad empresarial</a:t>
            </a:r>
          </a:p>
          <a:p>
            <a:pPr eaLnBrk="1" fontAlgn="auto" hangingPunct="1">
              <a:spcAft>
                <a:spcPts val="0"/>
              </a:spcAft>
              <a:buFont typeface="Arial" charset="0"/>
              <a:buChar char="•"/>
              <a:defRPr/>
            </a:pPr>
            <a:endParaRPr lang="es-EC"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diamond(in)">
                                      <p:cBhvr>
                                        <p:cTn id="7" dur="2000"/>
                                        <p:tgtEl>
                                          <p:spTgt spid="26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26629">
                                            <p:txEl>
                                              <p:pRg st="0" end="0"/>
                                            </p:txEl>
                                          </p:spTgt>
                                        </p:tgtEl>
                                        <p:attrNameLst>
                                          <p:attrName>style.visibility</p:attrName>
                                        </p:attrNameLst>
                                      </p:cBhvr>
                                      <p:to>
                                        <p:strVal val="visible"/>
                                      </p:to>
                                    </p:set>
                                    <p:anim calcmode="lin" valueType="num">
                                      <p:cBhvr additive="base">
                                        <p:cTn id="12" dur="1000" fill="hold"/>
                                        <p:tgtEl>
                                          <p:spTgt spid="2662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26629">
                                            <p:txEl>
                                              <p:pRg st="1" end="1"/>
                                            </p:txEl>
                                          </p:spTgt>
                                        </p:tgtEl>
                                        <p:attrNameLst>
                                          <p:attrName>style.visibility</p:attrName>
                                        </p:attrNameLst>
                                      </p:cBhvr>
                                      <p:to>
                                        <p:strVal val="visible"/>
                                      </p:to>
                                    </p:set>
                                    <p:anim calcmode="lin" valueType="num">
                                      <p:cBhvr additive="base">
                                        <p:cTn id="18" dur="1000" fill="hold"/>
                                        <p:tgtEl>
                                          <p:spTgt spid="26629">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26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26629">
                                            <p:txEl>
                                              <p:pRg st="2" end="2"/>
                                            </p:txEl>
                                          </p:spTgt>
                                        </p:tgtEl>
                                        <p:attrNameLst>
                                          <p:attrName>style.visibility</p:attrName>
                                        </p:attrNameLst>
                                      </p:cBhvr>
                                      <p:to>
                                        <p:strVal val="visible"/>
                                      </p:to>
                                    </p:set>
                                    <p:anim calcmode="lin" valueType="num">
                                      <p:cBhvr additive="base">
                                        <p:cTn id="24" dur="1000" fill="hold"/>
                                        <p:tgtEl>
                                          <p:spTgt spid="26629">
                                            <p:txEl>
                                              <p:pRg st="2" end="2"/>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266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26629">
                                            <p:txEl>
                                              <p:pRg st="3" end="3"/>
                                            </p:txEl>
                                          </p:spTgt>
                                        </p:tgtEl>
                                        <p:attrNameLst>
                                          <p:attrName>style.visibility</p:attrName>
                                        </p:attrNameLst>
                                      </p:cBhvr>
                                      <p:to>
                                        <p:strVal val="visible"/>
                                      </p:to>
                                    </p:set>
                                    <p:anim calcmode="lin" valueType="num">
                                      <p:cBhvr additive="base">
                                        <p:cTn id="30" dur="1000" fill="hold"/>
                                        <p:tgtEl>
                                          <p:spTgt spid="26629">
                                            <p:txEl>
                                              <p:pRg st="3" end="3"/>
                                            </p:txEl>
                                          </p:spTgt>
                                        </p:tgtEl>
                                        <p:attrNameLst>
                                          <p:attrName>ppt_x</p:attrName>
                                        </p:attrNameLst>
                                      </p:cBhvr>
                                      <p:tavLst>
                                        <p:tav tm="0">
                                          <p:val>
                                            <p:strVal val="1+#ppt_w/2"/>
                                          </p:val>
                                        </p:tav>
                                        <p:tav tm="100000">
                                          <p:val>
                                            <p:strVal val="#ppt_x"/>
                                          </p:val>
                                        </p:tav>
                                      </p:tavLst>
                                    </p:anim>
                                    <p:anim calcmode="lin" valueType="num">
                                      <p:cBhvr additive="base">
                                        <p:cTn id="31" dur="1000" fill="hold"/>
                                        <p:tgtEl>
                                          <p:spTgt spid="266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6629">
                                            <p:txEl>
                                              <p:pRg st="4" end="4"/>
                                            </p:txEl>
                                          </p:spTgt>
                                        </p:tgtEl>
                                        <p:attrNameLst>
                                          <p:attrName>style.visibility</p:attrName>
                                        </p:attrNameLst>
                                      </p:cBhvr>
                                      <p:to>
                                        <p:strVal val="visible"/>
                                      </p:to>
                                    </p:set>
                                    <p:anim calcmode="lin" valueType="num">
                                      <p:cBhvr additive="base">
                                        <p:cTn id="36" dur="1000" fill="hold"/>
                                        <p:tgtEl>
                                          <p:spTgt spid="26629">
                                            <p:txEl>
                                              <p:pRg st="4" end="4"/>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266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nodeType="clickEffect">
                                  <p:stCondLst>
                                    <p:cond delay="0"/>
                                  </p:stCondLst>
                                  <p:childTnLst>
                                    <p:set>
                                      <p:cBhvr>
                                        <p:cTn id="41" dur="1" fill="hold">
                                          <p:stCondLst>
                                            <p:cond delay="0"/>
                                          </p:stCondLst>
                                        </p:cTn>
                                        <p:tgtEl>
                                          <p:spTgt spid="26629">
                                            <p:txEl>
                                              <p:pRg st="5" end="5"/>
                                            </p:txEl>
                                          </p:spTgt>
                                        </p:tgtEl>
                                        <p:attrNameLst>
                                          <p:attrName>style.visibility</p:attrName>
                                        </p:attrNameLst>
                                      </p:cBhvr>
                                      <p:to>
                                        <p:strVal val="visible"/>
                                      </p:to>
                                    </p:set>
                                    <p:anim calcmode="lin" valueType="num">
                                      <p:cBhvr additive="base">
                                        <p:cTn id="42" dur="1000" fill="hold"/>
                                        <p:tgtEl>
                                          <p:spTgt spid="26629">
                                            <p:txEl>
                                              <p:pRg st="5" end="5"/>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266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26629">
                                            <p:txEl>
                                              <p:pRg st="6" end="6"/>
                                            </p:txEl>
                                          </p:spTgt>
                                        </p:tgtEl>
                                        <p:attrNameLst>
                                          <p:attrName>style.visibility</p:attrName>
                                        </p:attrNameLst>
                                      </p:cBhvr>
                                      <p:to>
                                        <p:strVal val="visible"/>
                                      </p:to>
                                    </p:set>
                                    <p:anim calcmode="lin" valueType="num">
                                      <p:cBhvr additive="base">
                                        <p:cTn id="48" dur="1000" fill="hold"/>
                                        <p:tgtEl>
                                          <p:spTgt spid="26629">
                                            <p:txEl>
                                              <p:pRg st="6" end="6"/>
                                            </p:txEl>
                                          </p:spTgt>
                                        </p:tgtEl>
                                        <p:attrNameLst>
                                          <p:attrName>ppt_x</p:attrName>
                                        </p:attrNameLst>
                                      </p:cBhvr>
                                      <p:tavLst>
                                        <p:tav tm="0">
                                          <p:val>
                                            <p:strVal val="1+#ppt_w/2"/>
                                          </p:val>
                                        </p:tav>
                                        <p:tav tm="100000">
                                          <p:val>
                                            <p:strVal val="#ppt_x"/>
                                          </p:val>
                                        </p:tav>
                                      </p:tavLst>
                                    </p:anim>
                                    <p:anim calcmode="lin" valueType="num">
                                      <p:cBhvr additive="base">
                                        <p:cTn id="49" dur="1000" fill="hold"/>
                                        <p:tgtEl>
                                          <p:spTgt spid="266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nodeType="clickEffect">
                                  <p:stCondLst>
                                    <p:cond delay="0"/>
                                  </p:stCondLst>
                                  <p:childTnLst>
                                    <p:set>
                                      <p:cBhvr>
                                        <p:cTn id="53" dur="1" fill="hold">
                                          <p:stCondLst>
                                            <p:cond delay="0"/>
                                          </p:stCondLst>
                                        </p:cTn>
                                        <p:tgtEl>
                                          <p:spTgt spid="26629">
                                            <p:txEl>
                                              <p:pRg st="7" end="7"/>
                                            </p:txEl>
                                          </p:spTgt>
                                        </p:tgtEl>
                                        <p:attrNameLst>
                                          <p:attrName>style.visibility</p:attrName>
                                        </p:attrNameLst>
                                      </p:cBhvr>
                                      <p:to>
                                        <p:strVal val="visible"/>
                                      </p:to>
                                    </p:set>
                                    <p:anim calcmode="lin" valueType="num">
                                      <p:cBhvr additive="base">
                                        <p:cTn id="54" dur="1000" fill="hold"/>
                                        <p:tgtEl>
                                          <p:spTgt spid="26629">
                                            <p:txEl>
                                              <p:pRg st="7" end="7"/>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2662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27654">
                                            <p:txEl>
                                              <p:pRg st="0" end="0"/>
                                            </p:txEl>
                                          </p:spTgt>
                                        </p:tgtEl>
                                        <p:attrNameLst>
                                          <p:attrName>style.visibility</p:attrName>
                                        </p:attrNameLst>
                                      </p:cBhvr>
                                      <p:to>
                                        <p:strVal val="visible"/>
                                      </p:to>
                                    </p:set>
                                    <p:animEffect transition="in" filter="diamond(in)">
                                      <p:cBhvr>
                                        <p:cTn id="60" dur="2000"/>
                                        <p:tgtEl>
                                          <p:spTgt spid="27654">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6"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 calcmode="lin" valueType="num">
                                      <p:cBhvr additive="base">
                                        <p:cTn id="65"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66"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6" fill="hold"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 calcmode="lin" valueType="num">
                                      <p:cBhvr additive="base">
                                        <p:cTn id="71"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72"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nodeType="click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 calcmode="lin" valueType="num">
                                      <p:cBhvr additive="base">
                                        <p:cTn id="77"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7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6" fill="hold" nodeType="clickEffect">
                                  <p:stCondLst>
                                    <p:cond delay="0"/>
                                  </p:stCondLst>
                                  <p:childTnLst>
                                    <p:set>
                                      <p:cBhvr>
                                        <p:cTn id="82" dur="1" fill="hold">
                                          <p:stCondLst>
                                            <p:cond delay="0"/>
                                          </p:stCondLst>
                                        </p:cTn>
                                        <p:tgtEl>
                                          <p:spTgt spid="6">
                                            <p:txEl>
                                              <p:pRg st="6" end="6"/>
                                            </p:txEl>
                                          </p:spTgt>
                                        </p:tgtEl>
                                        <p:attrNameLst>
                                          <p:attrName>style.visibility</p:attrName>
                                        </p:attrNameLst>
                                      </p:cBhvr>
                                      <p:to>
                                        <p:strVal val="visible"/>
                                      </p:to>
                                    </p:set>
                                    <p:anim calcmode="lin" valueType="num">
                                      <p:cBhvr additive="base">
                                        <p:cTn id="83"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84"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6" fill="hold" nodeType="clickEffect">
                                  <p:stCondLst>
                                    <p:cond delay="0"/>
                                  </p:stCondLst>
                                  <p:childTnLst>
                                    <p:set>
                                      <p:cBhvr>
                                        <p:cTn id="88" dur="1" fill="hold">
                                          <p:stCondLst>
                                            <p:cond delay="0"/>
                                          </p:stCondLst>
                                        </p:cTn>
                                        <p:tgtEl>
                                          <p:spTgt spid="6">
                                            <p:txEl>
                                              <p:pRg st="8" end="8"/>
                                            </p:txEl>
                                          </p:spTgt>
                                        </p:tgtEl>
                                        <p:attrNameLst>
                                          <p:attrName>style.visibility</p:attrName>
                                        </p:attrNameLst>
                                      </p:cBhvr>
                                      <p:to>
                                        <p:strVal val="visible"/>
                                      </p:to>
                                    </p:set>
                                    <p:anim calcmode="lin" valueType="num">
                                      <p:cBhvr additive="base">
                                        <p:cTn id="89" dur="1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1 Tabla"/>
          <p:cNvGraphicFramePr>
            <a:graphicFrameLocks noGrp="1"/>
          </p:cNvGraphicFramePr>
          <p:nvPr/>
        </p:nvGraphicFramePr>
        <p:xfrm>
          <a:off x="1917700" y="1622425"/>
          <a:ext cx="5440363" cy="4164013"/>
        </p:xfrm>
        <a:graphic>
          <a:graphicData uri="http://schemas.openxmlformats.org/drawingml/2006/table">
            <a:tbl>
              <a:tblPr/>
              <a:tblGrid>
                <a:gridCol w="2672685"/>
                <a:gridCol w="2767697"/>
              </a:tblGrid>
              <a:tr h="576913">
                <a:tc>
                  <a:txBody>
                    <a:bodyPr/>
                    <a:lstStyle/>
                    <a:p>
                      <a:pPr marL="457200" algn="ctr">
                        <a:spcAft>
                          <a:spcPts val="1000"/>
                        </a:spcAft>
                      </a:pPr>
                      <a:r>
                        <a:rPr lang="es-EC" sz="1400" b="1" dirty="0">
                          <a:solidFill>
                            <a:srgbClr val="222222"/>
                          </a:solidFill>
                          <a:latin typeface="Arial Black" pitchFamily="34" charset="0"/>
                          <a:ea typeface="Times New Roman"/>
                          <a:cs typeface="Times New Roman"/>
                        </a:rPr>
                        <a:t>OBJETIVO ESTRATÉGICO</a:t>
                      </a:r>
                      <a:endParaRPr lang="es-EC" sz="2000" b="1"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ctr">
                        <a:spcAft>
                          <a:spcPts val="1000"/>
                        </a:spcAft>
                      </a:pPr>
                      <a:r>
                        <a:rPr lang="es-EC" sz="1400" b="1" dirty="0" smtClean="0">
                          <a:solidFill>
                            <a:schemeClr val="tx1"/>
                          </a:solidFill>
                          <a:latin typeface="Arial Black" pitchFamily="34" charset="0"/>
                          <a:ea typeface="Times New Roman"/>
                          <a:cs typeface="Times New Roman"/>
                        </a:rPr>
                        <a:t>ESTRATEGIAS</a:t>
                      </a:r>
                      <a:endParaRPr lang="es-EC" sz="2000" b="1" dirty="0">
                        <a:solidFill>
                          <a:schemeClr val="tx1"/>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84076">
                <a:tc>
                  <a:txBody>
                    <a:bodyPr/>
                    <a:lstStyle/>
                    <a:p>
                      <a:pPr algn="just">
                        <a:spcAft>
                          <a:spcPts val="1000"/>
                        </a:spcAft>
                      </a:pPr>
                      <a:r>
                        <a:rPr lang="es-EC" sz="1400" dirty="0">
                          <a:solidFill>
                            <a:srgbClr val="222222"/>
                          </a:solidFill>
                          <a:latin typeface="Arial"/>
                          <a:ea typeface="Times New Roman"/>
                          <a:cs typeface="Times New Roman"/>
                        </a:rPr>
                        <a:t>Mantener y mejorar la eficiencia  del  personal Médico y de Enfermería de la Unidad de Quemados.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400" dirty="0">
                          <a:solidFill>
                            <a:srgbClr val="222222"/>
                          </a:solidFill>
                          <a:latin typeface="Arial"/>
                          <a:ea typeface="Times New Roman"/>
                          <a:cs typeface="Times New Roman"/>
                        </a:rPr>
                        <a:t>Mantener efectivos planes de educación médica y de enfermería continua, relacionada con el manejo del paciente quemado.  (En base a pasantías, diplomados maestrías, en otras instituciones de salud afines y de reconocido prestigio).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8907">
                <a:tc>
                  <a:txBody>
                    <a:bodyPr/>
                    <a:lstStyle/>
                    <a:p>
                      <a:pPr algn="just">
                        <a:spcAft>
                          <a:spcPts val="1000"/>
                        </a:spcAft>
                      </a:pPr>
                      <a:r>
                        <a:rPr lang="es-EC" sz="1400" dirty="0">
                          <a:solidFill>
                            <a:srgbClr val="222222"/>
                          </a:solidFill>
                          <a:latin typeface="Arial"/>
                          <a:ea typeface="Times New Roman"/>
                          <a:cs typeface="Times New Roman"/>
                        </a:rPr>
                        <a:t>Brindar un  tratamiento oportuno, adecuado y eficaz.</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400" dirty="0">
                          <a:solidFill>
                            <a:srgbClr val="222222"/>
                          </a:solidFill>
                          <a:latin typeface="Arial"/>
                          <a:ea typeface="Times New Roman"/>
                          <a:cs typeface="Times New Roman"/>
                        </a:rPr>
                        <a:t>Aplicar correctamente los protocolos Médicos y de Enfermería de atención  a   pacientes quemados.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509">
                <a:tc>
                  <a:txBody>
                    <a:bodyPr/>
                    <a:lstStyle/>
                    <a:p>
                      <a:pPr algn="just">
                        <a:spcAft>
                          <a:spcPts val="1000"/>
                        </a:spcAft>
                      </a:pPr>
                      <a:r>
                        <a:rPr lang="es-EC" sz="1400" dirty="0">
                          <a:solidFill>
                            <a:srgbClr val="222222"/>
                          </a:solidFill>
                          <a:latin typeface="Arial"/>
                          <a:ea typeface="Times New Roman"/>
                          <a:cs typeface="Times New Roman"/>
                        </a:rPr>
                        <a:t>Disminuir los porcentajes infecciones nosocomiales, para que la estancia  del paciente quemado sea corta. </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400" dirty="0">
                          <a:solidFill>
                            <a:srgbClr val="222222"/>
                          </a:solidFill>
                          <a:latin typeface="Arial"/>
                          <a:ea typeface="Times New Roman"/>
                          <a:cs typeface="Times New Roman"/>
                        </a:rPr>
                        <a:t>Aplicar las normas de bioseguridad.</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68" name="3 CuadroTexto"/>
          <p:cNvSpPr txBox="1">
            <a:spLocks noChangeArrowheads="1"/>
          </p:cNvSpPr>
          <p:nvPr/>
        </p:nvSpPr>
        <p:spPr bwMode="auto">
          <a:xfrm>
            <a:off x="1476375" y="908050"/>
            <a:ext cx="6048375" cy="647700"/>
          </a:xfrm>
          <a:prstGeom prst="rect">
            <a:avLst/>
          </a:prstGeom>
          <a:noFill/>
          <a:ln w="9525">
            <a:noFill/>
            <a:miter lim="800000"/>
            <a:headEnd/>
            <a:tailEnd/>
          </a:ln>
        </p:spPr>
        <p:txBody>
          <a:bodyPr>
            <a:spAutoFit/>
          </a:bodyPr>
          <a:lstStyle/>
          <a:p>
            <a:pPr algn="ctr"/>
            <a:endParaRPr lang="es-EC">
              <a:solidFill>
                <a:srgbClr val="0070C0"/>
              </a:solidFill>
              <a:latin typeface="Arial Black" pitchFamily="34" charset="0"/>
            </a:endParaRPr>
          </a:p>
          <a:p>
            <a:pPr algn="ctr"/>
            <a:r>
              <a:rPr lang="es-EC" b="1">
                <a:solidFill>
                  <a:srgbClr val="0070C0"/>
                </a:solidFill>
                <a:latin typeface="Arial Black" pitchFamily="34" charset="0"/>
              </a:rPr>
              <a:t>OBJETIVOS  ESTRATÉGICOS Y ESTRATEGIAS</a:t>
            </a:r>
          </a:p>
        </p:txBody>
      </p:sp>
      <p:sp>
        <p:nvSpPr>
          <p:cNvPr id="27669" name="4 Rectángulo"/>
          <p:cNvSpPr>
            <a:spLocks noChangeArrowheads="1"/>
          </p:cNvSpPr>
          <p:nvPr/>
        </p:nvSpPr>
        <p:spPr bwMode="auto">
          <a:xfrm>
            <a:off x="1908175" y="5929313"/>
            <a:ext cx="4949825" cy="276225"/>
          </a:xfrm>
          <a:prstGeom prst="rect">
            <a:avLst/>
          </a:prstGeom>
          <a:noFill/>
          <a:ln w="9525">
            <a:noFill/>
            <a:miter lim="800000"/>
            <a:headEnd/>
            <a:tailEnd/>
          </a:ln>
        </p:spPr>
        <p:txBody>
          <a:bodyPr>
            <a:spAutoFit/>
          </a:bodyPr>
          <a:lstStyle/>
          <a:p>
            <a:pPr algn="just"/>
            <a:r>
              <a:rPr lang="es-EC" sz="1200">
                <a:solidFill>
                  <a:srgbClr val="222222"/>
                </a:solidFill>
              </a:rPr>
              <a:t> Elaborado: Lic. J. Pozo, Lic. A. Llumiquinga</a:t>
            </a:r>
            <a:endParaRPr lang="es-EC" sz="1200">
              <a:latin typeface="Calibri" pitchFamily="34" charset="0"/>
            </a:endParaRPr>
          </a:p>
        </p:txBody>
      </p:sp>
      <p:sp>
        <p:nvSpPr>
          <p:cNvPr id="31766" name="5 CuadroTexto"/>
          <p:cNvSpPr txBox="1">
            <a:spLocks noChangeArrowheads="1"/>
          </p:cNvSpPr>
          <p:nvPr/>
        </p:nvSpPr>
        <p:spPr bwMode="auto">
          <a:xfrm>
            <a:off x="0" y="188913"/>
            <a:ext cx="9144000" cy="1046162"/>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 </a:t>
            </a:r>
            <a:r>
              <a:rPr lang="es-EC" sz="1400" dirty="0"/>
              <a:t/>
            </a:r>
            <a:br>
              <a:rPr lang="es-EC" sz="1400" dirty="0"/>
            </a:br>
            <a:endParaRPr lang="es-EC" sz="14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668">
                                            <p:txEl>
                                              <p:pRg st="1" end="1"/>
                                            </p:txEl>
                                          </p:spTgt>
                                        </p:tgtEl>
                                        <p:attrNameLst>
                                          <p:attrName>style.visibility</p:attrName>
                                        </p:attrNameLst>
                                      </p:cBhvr>
                                      <p:to>
                                        <p:strVal val="visible"/>
                                      </p:to>
                                    </p:set>
                                    <p:animEffect transition="in" filter="diamond(in)">
                                      <p:cBhvr>
                                        <p:cTn id="7" dur="2000"/>
                                        <p:tgtEl>
                                          <p:spTgt spid="276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27669">
                                            <p:txEl>
                                              <p:pRg st="0" end="0"/>
                                            </p:txEl>
                                          </p:spTgt>
                                        </p:tgtEl>
                                        <p:attrNameLst>
                                          <p:attrName>style.visibility</p:attrName>
                                        </p:attrNameLst>
                                      </p:cBhvr>
                                      <p:to>
                                        <p:strVal val="visible"/>
                                      </p:to>
                                    </p:set>
                                    <p:animEffect transition="in" filter="slide(fromLeft)">
                                      <p:cBhvr>
                                        <p:cTn id="18" dur="2000"/>
                                        <p:tgtEl>
                                          <p:spTgt spid="276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1 Tabla"/>
          <p:cNvGraphicFramePr>
            <a:graphicFrameLocks noGrp="1"/>
          </p:cNvGraphicFramePr>
          <p:nvPr/>
        </p:nvGraphicFramePr>
        <p:xfrm>
          <a:off x="2195513" y="1773238"/>
          <a:ext cx="5235575" cy="4838700"/>
        </p:xfrm>
        <a:graphic>
          <a:graphicData uri="http://schemas.openxmlformats.org/drawingml/2006/table">
            <a:tbl>
              <a:tblPr/>
              <a:tblGrid>
                <a:gridCol w="2432685"/>
                <a:gridCol w="2802255"/>
              </a:tblGrid>
              <a:tr h="309388">
                <a:tc>
                  <a:txBody>
                    <a:bodyPr/>
                    <a:lstStyle/>
                    <a:p>
                      <a:pPr algn="ctr">
                        <a:spcAft>
                          <a:spcPts val="1000"/>
                        </a:spcAft>
                      </a:pPr>
                      <a:r>
                        <a:rPr lang="es-EC" sz="1400" dirty="0">
                          <a:solidFill>
                            <a:srgbClr val="222222"/>
                          </a:solidFill>
                          <a:latin typeface="Arial Black" pitchFamily="34" charset="0"/>
                          <a:ea typeface="Times New Roman"/>
                          <a:cs typeface="Times New Roman"/>
                        </a:rPr>
                        <a:t>OPORTUNIDADES</a:t>
                      </a:r>
                      <a:endParaRPr lang="es-EC" sz="20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C" sz="1400" dirty="0">
                          <a:solidFill>
                            <a:srgbClr val="222222"/>
                          </a:solidFill>
                          <a:latin typeface="Arial Black" pitchFamily="34" charset="0"/>
                          <a:ea typeface="Times New Roman"/>
                          <a:cs typeface="Times New Roman"/>
                        </a:rPr>
                        <a:t>FORTALEZAS</a:t>
                      </a:r>
                      <a:endParaRPr lang="es-EC" sz="20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876">
                <a:tc>
                  <a:txBody>
                    <a:bodyPr/>
                    <a:lstStyle/>
                    <a:p>
                      <a:pPr algn="just">
                        <a:spcAft>
                          <a:spcPts val="1000"/>
                        </a:spcAft>
                      </a:pPr>
                      <a:r>
                        <a:rPr lang="es-EC" sz="1400" dirty="0">
                          <a:solidFill>
                            <a:srgbClr val="000000"/>
                          </a:solidFill>
                          <a:latin typeface="Arial"/>
                          <a:ea typeface="Times New Roman"/>
                          <a:cs typeface="Times New Roman"/>
                        </a:rPr>
                        <a:t>Reapertura de la Unidad de Quemados por parte de los Directivos del </a:t>
                      </a:r>
                      <a:r>
                        <a:rPr lang="es-EC" sz="1400" dirty="0" smtClean="0">
                          <a:solidFill>
                            <a:srgbClr val="000000"/>
                          </a:solidFill>
                          <a:latin typeface="Arial"/>
                          <a:ea typeface="Times New Roman"/>
                          <a:cs typeface="Times New Roman"/>
                        </a:rPr>
                        <a:t>Hospital de Especialidades de las FF.AA.</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dirty="0">
                          <a:solidFill>
                            <a:srgbClr val="222222"/>
                          </a:solidFill>
                          <a:latin typeface="Arial"/>
                          <a:ea typeface="Times New Roman"/>
                          <a:cs typeface="Times New Roman"/>
                        </a:rPr>
                        <a:t>Infraestructura hospitalaria.</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876">
                <a:tc>
                  <a:txBody>
                    <a:bodyPr/>
                    <a:lstStyle/>
                    <a:p>
                      <a:pPr algn="just">
                        <a:spcAft>
                          <a:spcPts val="1000"/>
                        </a:spcAft>
                      </a:pPr>
                      <a:r>
                        <a:rPr lang="es-EC" sz="1400" dirty="0">
                          <a:solidFill>
                            <a:srgbClr val="000000"/>
                          </a:solidFill>
                          <a:latin typeface="Arial"/>
                          <a:ea typeface="Times New Roman"/>
                          <a:cs typeface="Times New Roman"/>
                        </a:rPr>
                        <a:t>Propuestas de equipamiento médico para la Unidad de quemados.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dirty="0">
                          <a:solidFill>
                            <a:srgbClr val="222222"/>
                          </a:solidFill>
                          <a:latin typeface="Arial"/>
                          <a:ea typeface="Times New Roman"/>
                          <a:cs typeface="Times New Roman"/>
                        </a:rPr>
                        <a:t>Respaldo y prestigio institucional.</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779">
                <a:tc>
                  <a:txBody>
                    <a:bodyPr/>
                    <a:lstStyle/>
                    <a:p>
                      <a:pPr algn="just">
                        <a:spcAft>
                          <a:spcPts val="1000"/>
                        </a:spcAft>
                      </a:pPr>
                      <a:r>
                        <a:rPr lang="es-EC" sz="1400" dirty="0">
                          <a:solidFill>
                            <a:srgbClr val="000000"/>
                          </a:solidFill>
                          <a:latin typeface="Arial"/>
                          <a:ea typeface="Times New Roman"/>
                          <a:cs typeface="Times New Roman"/>
                        </a:rPr>
                        <a:t>Demanda de servicios cautiva</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dirty="0">
                          <a:solidFill>
                            <a:srgbClr val="222222"/>
                          </a:solidFill>
                          <a:latin typeface="Arial"/>
                          <a:ea typeface="Times New Roman"/>
                          <a:cs typeface="Times New Roman"/>
                        </a:rPr>
                        <a:t>Capacidad de reacción del </a:t>
                      </a:r>
                      <a:r>
                        <a:rPr lang="es-EC" sz="1400" dirty="0" smtClean="0">
                          <a:solidFill>
                            <a:srgbClr val="000000"/>
                          </a:solidFill>
                          <a:latin typeface="Arial"/>
                          <a:ea typeface="Times New Roman"/>
                          <a:cs typeface="Times New Roman"/>
                        </a:rPr>
                        <a:t>Hospital de Especialidades de las FF.AA.</a:t>
                      </a:r>
                      <a:r>
                        <a:rPr lang="es-EC" sz="1400" dirty="0" smtClean="0">
                          <a:solidFill>
                            <a:srgbClr val="222222"/>
                          </a:solidFill>
                          <a:latin typeface="Arial"/>
                          <a:ea typeface="Times New Roman"/>
                          <a:cs typeface="Times New Roman"/>
                        </a:rPr>
                        <a:t> </a:t>
                      </a:r>
                      <a:r>
                        <a:rPr lang="es-EC" sz="1400" dirty="0">
                          <a:solidFill>
                            <a:srgbClr val="222222"/>
                          </a:solidFill>
                          <a:latin typeface="Arial"/>
                          <a:ea typeface="Times New Roman"/>
                          <a:cs typeface="Times New Roman"/>
                        </a:rPr>
                        <a:t>ante situaciones emergentes.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793">
                <a:tc>
                  <a:txBody>
                    <a:bodyPr/>
                    <a:lstStyle/>
                    <a:p>
                      <a:pPr algn="just">
                        <a:spcAft>
                          <a:spcPts val="1000"/>
                        </a:spcAft>
                      </a:pPr>
                      <a:r>
                        <a:rPr lang="es-EC" sz="1400" dirty="0" smtClean="0">
                          <a:solidFill>
                            <a:srgbClr val="000000"/>
                          </a:solidFill>
                          <a:latin typeface="Arial"/>
                          <a:ea typeface="Times New Roman"/>
                          <a:cs typeface="Times New Roman"/>
                        </a:rPr>
                        <a:t>Mercado  o demanda insatisfecha en la comunidad civil.</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400" dirty="0">
                          <a:solidFill>
                            <a:srgbClr val="222222"/>
                          </a:solidFill>
                          <a:latin typeface="Arial"/>
                          <a:ea typeface="Times New Roman"/>
                          <a:cs typeface="Times New Roman"/>
                        </a:rPr>
                        <a:t>Sistema de salud pre pago (</a:t>
                      </a:r>
                      <a:r>
                        <a:rPr lang="es-EC" sz="1400" dirty="0" err="1">
                          <a:solidFill>
                            <a:srgbClr val="222222"/>
                          </a:solidFill>
                          <a:latin typeface="Arial"/>
                          <a:ea typeface="Times New Roman"/>
                          <a:cs typeface="Times New Roman"/>
                        </a:rPr>
                        <a:t>ISSFA</a:t>
                      </a:r>
                      <a:r>
                        <a:rPr lang="es-EC" sz="1400" dirty="0">
                          <a:solidFill>
                            <a:srgbClr val="222222"/>
                          </a:solidFill>
                          <a:latin typeface="Arial"/>
                          <a:ea typeface="Times New Roman"/>
                          <a:cs typeface="Times New Roman"/>
                        </a:rPr>
                        <a:t>, ALFA </a:t>
                      </a:r>
                      <a:r>
                        <a:rPr lang="es-EC" sz="1400" dirty="0" err="1">
                          <a:solidFill>
                            <a:srgbClr val="222222"/>
                          </a:solidFill>
                          <a:latin typeface="Arial"/>
                          <a:ea typeface="Times New Roman"/>
                          <a:cs typeface="Times New Roman"/>
                        </a:rPr>
                        <a:t>MEDICAL</a:t>
                      </a:r>
                      <a:r>
                        <a:rPr lang="es-EC" sz="1400" dirty="0">
                          <a:solidFill>
                            <a:srgbClr val="222222"/>
                          </a:solidFill>
                          <a:latin typeface="Arial"/>
                          <a:ea typeface="Times New Roman"/>
                          <a:cs typeface="Times New Roman"/>
                        </a:rPr>
                        <a:t>), autorización  para proveer este tipo de atención a la comunidad  civil. </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1917">
                <a:tc>
                  <a:txBody>
                    <a:bodyPr/>
                    <a:lstStyle/>
                    <a:p>
                      <a:pPr algn="just">
                        <a:spcAft>
                          <a:spcPts val="1000"/>
                        </a:spcAft>
                      </a:pPr>
                      <a:endParaRPr lang="es-EC" sz="1400" dirty="0">
                        <a:solidFill>
                          <a:srgbClr val="00000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dirty="0">
                          <a:solidFill>
                            <a:srgbClr val="000000"/>
                          </a:solidFill>
                          <a:latin typeface="Arial"/>
                          <a:ea typeface="Times New Roman"/>
                          <a:cs typeface="Times New Roman"/>
                        </a:rPr>
                        <a:t>Servicios de apoyo clínico y terapéutico.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98" name="Rectangle 1"/>
          <p:cNvSpPr>
            <a:spLocks noChangeArrowheads="1"/>
          </p:cNvSpPr>
          <p:nvPr/>
        </p:nvSpPr>
        <p:spPr bwMode="auto">
          <a:xfrm>
            <a:off x="900113" y="739775"/>
            <a:ext cx="7343775" cy="1108075"/>
          </a:xfrm>
          <a:prstGeom prst="rect">
            <a:avLst/>
          </a:prstGeom>
          <a:noFill/>
          <a:ln w="9525">
            <a:noFill/>
            <a:miter lim="800000"/>
            <a:headEnd/>
            <a:tailEnd/>
          </a:ln>
        </p:spPr>
        <p:txBody>
          <a:bodyPr anchor="ctr">
            <a:spAutoFit/>
          </a:bodyPr>
          <a:lstStyle/>
          <a:p>
            <a:pPr lvl="1" algn="ctr"/>
            <a:endParaRPr lang="es-EC" sz="1600">
              <a:solidFill>
                <a:srgbClr val="0070C0"/>
              </a:solidFill>
            </a:endParaRPr>
          </a:p>
          <a:p>
            <a:pPr lvl="1" algn="ctr"/>
            <a:r>
              <a:rPr lang="es-EC" sz="1600" b="1">
                <a:solidFill>
                  <a:srgbClr val="0070C0"/>
                </a:solidFill>
                <a:latin typeface="Arial Black" pitchFamily="34" charset="0"/>
              </a:rPr>
              <a:t>F. O. D. A.  (</a:t>
            </a:r>
            <a:r>
              <a:rPr lang="es-EC" sz="1600">
                <a:solidFill>
                  <a:srgbClr val="0070C0"/>
                </a:solidFill>
                <a:latin typeface="Arial Black" pitchFamily="34" charset="0"/>
              </a:rPr>
              <a:t>FORTALEZAS, OPORTUNIDADES, DEBILIDADES Y AMENAZAS) DE LA UNIDAD DE QUEMADOS</a:t>
            </a:r>
            <a:endParaRPr lang="es-EC" sz="1200">
              <a:solidFill>
                <a:srgbClr val="0070C0"/>
              </a:solidFill>
              <a:latin typeface="Arial Black" pitchFamily="34" charset="0"/>
            </a:endParaRPr>
          </a:p>
          <a:p>
            <a:pPr eaLnBrk="0" hangingPunct="0"/>
            <a:endParaRPr lang="es-EC"/>
          </a:p>
        </p:txBody>
      </p:sp>
      <p:sp>
        <p:nvSpPr>
          <p:cNvPr id="28699" name="3 Rectángulo"/>
          <p:cNvSpPr>
            <a:spLocks noChangeArrowheads="1"/>
          </p:cNvSpPr>
          <p:nvPr/>
        </p:nvSpPr>
        <p:spPr bwMode="auto">
          <a:xfrm>
            <a:off x="0" y="6308725"/>
            <a:ext cx="1643063" cy="538163"/>
          </a:xfrm>
          <a:prstGeom prst="rect">
            <a:avLst/>
          </a:prstGeom>
          <a:noFill/>
          <a:ln w="9525">
            <a:noFill/>
            <a:miter lim="800000"/>
            <a:headEnd/>
            <a:tailEnd/>
          </a:ln>
        </p:spPr>
        <p:txBody>
          <a:bodyPr>
            <a:spAutoFit/>
          </a:bodyPr>
          <a:lstStyle/>
          <a:p>
            <a:pPr algn="just"/>
            <a:endParaRPr lang="es-EC" sz="900"/>
          </a:p>
          <a:p>
            <a:pPr algn="just" eaLnBrk="0" hangingPunct="0"/>
            <a:r>
              <a:rPr lang="es-EC" sz="1000">
                <a:solidFill>
                  <a:srgbClr val="222222"/>
                </a:solidFill>
              </a:rPr>
              <a:t>Elaborado: Lic. J. Pozo, Lic. A. Llumiquinga</a:t>
            </a:r>
            <a:endParaRPr lang="es-EC" sz="2400"/>
          </a:p>
        </p:txBody>
      </p:sp>
      <p:sp>
        <p:nvSpPr>
          <p:cNvPr id="32796" name="5 CuadroTexto"/>
          <p:cNvSpPr txBox="1">
            <a:spLocks noChangeArrowheads="1"/>
          </p:cNvSpPr>
          <p:nvPr/>
        </p:nvSpPr>
        <p:spPr bwMode="auto">
          <a:xfrm>
            <a:off x="0" y="0"/>
            <a:ext cx="9144000" cy="862013"/>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r>
              <a:rPr lang="es-EC" dirty="0">
                <a:solidFill>
                  <a:schemeClr val="accent3">
                    <a:lumMod val="50000"/>
                  </a:schemeClr>
                </a:solidFill>
                <a:latin typeface="Arial Black" pitchFamily="34" charset="0"/>
              </a:rPr>
              <a:t>.</a:t>
            </a:r>
            <a:endParaRPr lang="es-EC"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698">
                                            <p:txEl>
                                              <p:pRg st="1" end="1"/>
                                            </p:txEl>
                                          </p:spTgt>
                                        </p:tgtEl>
                                        <p:attrNameLst>
                                          <p:attrName>style.visibility</p:attrName>
                                        </p:attrNameLst>
                                      </p:cBhvr>
                                      <p:to>
                                        <p:strVal val="visible"/>
                                      </p:to>
                                    </p:set>
                                    <p:animEffect transition="in" filter="diamond(in)">
                                      <p:cBhvr>
                                        <p:cTn id="7" dur="2000"/>
                                        <p:tgtEl>
                                          <p:spTgt spid="286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99"/>
                                        </p:tgtEl>
                                        <p:attrNameLst>
                                          <p:attrName>style.visibility</p:attrName>
                                        </p:attrNameLst>
                                      </p:cBhvr>
                                      <p:to>
                                        <p:strVal val="visible"/>
                                      </p:to>
                                    </p:set>
                                    <p:animEffect transition="in" filter="slide(fromLeft)">
                                      <p:cBhvr>
                                        <p:cTn id="17" dur="2000"/>
                                        <p:tgtEl>
                                          <p:spTgt spid="28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1 CuadroTexto"/>
          <p:cNvSpPr txBox="1">
            <a:spLocks noChangeArrowheads="1"/>
          </p:cNvSpPr>
          <p:nvPr/>
        </p:nvSpPr>
        <p:spPr bwMode="auto">
          <a:xfrm>
            <a:off x="0" y="188913"/>
            <a:ext cx="9144000" cy="1108075"/>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endParaRPr lang="es-EC" sz="1600" dirty="0">
              <a:latin typeface="Calibri" pitchFamily="34" charset="0"/>
            </a:endParaRPr>
          </a:p>
          <a:p>
            <a:pPr>
              <a:defRPr/>
            </a:pPr>
            <a:endParaRPr lang="es-EC" dirty="0">
              <a:latin typeface="Calibri" pitchFamily="34" charset="0"/>
            </a:endParaRPr>
          </a:p>
        </p:txBody>
      </p:sp>
      <p:graphicFrame>
        <p:nvGraphicFramePr>
          <p:cNvPr id="3" name="2 Tabla"/>
          <p:cNvGraphicFramePr>
            <a:graphicFrameLocks noGrp="1"/>
          </p:cNvGraphicFramePr>
          <p:nvPr/>
        </p:nvGraphicFramePr>
        <p:xfrm>
          <a:off x="2051050" y="1557338"/>
          <a:ext cx="5346700" cy="5000625"/>
        </p:xfrm>
        <a:graphic>
          <a:graphicData uri="http://schemas.openxmlformats.org/drawingml/2006/table">
            <a:tbl>
              <a:tblPr/>
              <a:tblGrid>
                <a:gridCol w="2463500"/>
                <a:gridCol w="2882972"/>
              </a:tblGrid>
              <a:tr h="185235">
                <a:tc>
                  <a:txBody>
                    <a:bodyPr/>
                    <a:lstStyle/>
                    <a:p>
                      <a:pPr algn="ctr">
                        <a:spcAft>
                          <a:spcPts val="1000"/>
                        </a:spcAft>
                      </a:pPr>
                      <a:r>
                        <a:rPr lang="es-EC" sz="1200" dirty="0">
                          <a:solidFill>
                            <a:srgbClr val="222222"/>
                          </a:solidFill>
                          <a:latin typeface="Arial Black" pitchFamily="34" charset="0"/>
                          <a:ea typeface="Times New Roman"/>
                          <a:cs typeface="Times New Roman"/>
                        </a:rPr>
                        <a:t>DEBILIDADES</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C" sz="1200" dirty="0">
                          <a:solidFill>
                            <a:srgbClr val="222222"/>
                          </a:solidFill>
                          <a:latin typeface="Arial Black" pitchFamily="34" charset="0"/>
                          <a:ea typeface="Times New Roman"/>
                          <a:cs typeface="Times New Roman"/>
                        </a:rPr>
                        <a:t>AMENAZAS</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40">
                <a:tc>
                  <a:txBody>
                    <a:bodyPr/>
                    <a:lstStyle/>
                    <a:p>
                      <a:pPr algn="just">
                        <a:spcAft>
                          <a:spcPts val="1000"/>
                        </a:spcAft>
                      </a:pPr>
                      <a:r>
                        <a:rPr lang="es-EC" sz="1200" dirty="0">
                          <a:solidFill>
                            <a:srgbClr val="222222"/>
                          </a:solidFill>
                          <a:latin typeface="Arial"/>
                          <a:ea typeface="Times New Roman"/>
                          <a:cs typeface="Times New Roman"/>
                        </a:rPr>
                        <a:t>Baja disponibilidad  de talento humano con amplio conocimiento en el manejo del paciente quemado.</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dirty="0">
                          <a:solidFill>
                            <a:srgbClr val="222222"/>
                          </a:solidFill>
                          <a:latin typeface="Arial"/>
                          <a:ea typeface="Times New Roman"/>
                          <a:cs typeface="Times New Roman"/>
                        </a:rPr>
                        <a:t>Inestabilidad política, social y económica del país.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6175">
                <a:tc>
                  <a:txBody>
                    <a:bodyPr/>
                    <a:lstStyle/>
                    <a:p>
                      <a:pPr algn="just">
                        <a:spcAft>
                          <a:spcPts val="1000"/>
                        </a:spcAft>
                      </a:pPr>
                      <a:r>
                        <a:rPr lang="es-EC" sz="1200" dirty="0">
                          <a:solidFill>
                            <a:srgbClr val="222222"/>
                          </a:solidFill>
                          <a:latin typeface="Arial"/>
                          <a:ea typeface="Times New Roman"/>
                          <a:cs typeface="Times New Roman"/>
                        </a:rPr>
                        <a:t>Falta de planificación oportuna para la adquisición de equipos médicos  indispensables para agilitar el funcionamiento de la Unidad de Quemados.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200" dirty="0">
                          <a:solidFill>
                            <a:srgbClr val="222222"/>
                          </a:solidFill>
                          <a:latin typeface="Arial"/>
                          <a:ea typeface="Times New Roman"/>
                          <a:cs typeface="Times New Roman"/>
                        </a:rPr>
                        <a:t>Alta competitividad del mercado en materia de salud, particularmente en esta área específica del cuidado de quemados.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470">
                <a:tc>
                  <a:txBody>
                    <a:bodyPr/>
                    <a:lstStyle/>
                    <a:p>
                      <a:pPr algn="just">
                        <a:spcAft>
                          <a:spcPts val="1000"/>
                        </a:spcAft>
                      </a:pPr>
                      <a:r>
                        <a:rPr lang="es-EC" sz="1200">
                          <a:solidFill>
                            <a:srgbClr val="222222"/>
                          </a:solidFill>
                          <a:latin typeface="Arial"/>
                          <a:ea typeface="Times New Roman"/>
                          <a:cs typeface="Times New Roman"/>
                        </a:rPr>
                        <a:t>Falta de trabajo en equipo y comunicación.</a:t>
                      </a:r>
                      <a:endParaRPr lang="es-EC" sz="18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200" dirty="0">
                          <a:solidFill>
                            <a:srgbClr val="222222"/>
                          </a:solidFill>
                          <a:latin typeface="Arial"/>
                          <a:ea typeface="Times New Roman"/>
                          <a:cs typeface="Times New Roman"/>
                        </a:rPr>
                        <a:t>Insatisfacción del cliente interno y externo.</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705">
                <a:tc>
                  <a:txBody>
                    <a:bodyPr/>
                    <a:lstStyle/>
                    <a:p>
                      <a:pPr algn="just">
                        <a:spcAft>
                          <a:spcPts val="1000"/>
                        </a:spcAft>
                      </a:pPr>
                      <a:r>
                        <a:rPr lang="es-EC" sz="1200">
                          <a:solidFill>
                            <a:srgbClr val="222222"/>
                          </a:solidFill>
                          <a:latin typeface="Arial"/>
                          <a:ea typeface="Times New Roman"/>
                          <a:cs typeface="Times New Roman"/>
                        </a:rPr>
                        <a:t>Falta de sistematización de los procesos técnicos y administrativos.</a:t>
                      </a:r>
                      <a:endParaRPr lang="es-EC" sz="18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200">
                          <a:solidFill>
                            <a:srgbClr val="222222"/>
                          </a:solidFill>
                          <a:latin typeface="Arial"/>
                          <a:ea typeface="Times New Roman"/>
                          <a:cs typeface="Times New Roman"/>
                        </a:rPr>
                        <a:t>Corrupción en la mayoría de entidades públicas del país.</a:t>
                      </a:r>
                      <a:endParaRPr lang="es-EC" sz="18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40">
                <a:tc>
                  <a:txBody>
                    <a:bodyPr/>
                    <a:lstStyle/>
                    <a:p>
                      <a:pPr algn="just">
                        <a:spcAft>
                          <a:spcPts val="1000"/>
                        </a:spcAft>
                      </a:pPr>
                      <a:r>
                        <a:rPr lang="es-EC" sz="1200">
                          <a:solidFill>
                            <a:srgbClr val="222222"/>
                          </a:solidFill>
                          <a:latin typeface="Arial"/>
                          <a:ea typeface="Times New Roman"/>
                          <a:cs typeface="Times New Roman"/>
                        </a:rPr>
                        <a:t>Baja incidencia de ingresos de pacientes quemados  por los altos costos de los tratamientos clínicos y quirúrgicos.</a:t>
                      </a:r>
                      <a:endParaRPr lang="es-EC" sz="18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200" dirty="0">
                          <a:solidFill>
                            <a:srgbClr val="222222"/>
                          </a:solidFill>
                          <a:latin typeface="Arial"/>
                          <a:ea typeface="Times New Roman"/>
                          <a:cs typeface="Times New Roman"/>
                        </a:rPr>
                        <a:t>Altos costos del material e insumos necesarios para efectuar los tratamientos clínicos y quirúrgicos.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40">
                <a:tc>
                  <a:txBody>
                    <a:bodyPr/>
                    <a:lstStyle/>
                    <a:p>
                      <a:pPr algn="just">
                        <a:spcAft>
                          <a:spcPts val="1000"/>
                        </a:spcAft>
                      </a:pPr>
                      <a:r>
                        <a:rPr lang="es-EC" sz="1200" dirty="0">
                          <a:solidFill>
                            <a:srgbClr val="222222"/>
                          </a:solidFill>
                          <a:latin typeface="Arial"/>
                          <a:ea typeface="Times New Roman"/>
                          <a:cs typeface="Times New Roman"/>
                        </a:rPr>
                        <a:t>Estadías largas del paciente quemado,  incremento  de infecciones nosocomiales, altos costos en su tratamiento.</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200" dirty="0">
                          <a:solidFill>
                            <a:srgbClr val="222222"/>
                          </a:solidFill>
                          <a:latin typeface="Arial"/>
                          <a:ea typeface="Times New Roman"/>
                          <a:cs typeface="Times New Roman"/>
                        </a:rPr>
                        <a:t>Falta de continuidad en el apoyo institucional por cambio frecuente de autoridades.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40">
                <a:tc>
                  <a:txBody>
                    <a:bodyPr/>
                    <a:lstStyle/>
                    <a:p>
                      <a:pPr algn="just">
                        <a:spcAft>
                          <a:spcPts val="1000"/>
                        </a:spcAft>
                      </a:pPr>
                      <a:r>
                        <a:rPr lang="es-EC" sz="1200" dirty="0">
                          <a:solidFill>
                            <a:srgbClr val="222222"/>
                          </a:solidFill>
                          <a:latin typeface="Arial"/>
                          <a:ea typeface="Times New Roman"/>
                          <a:cs typeface="Times New Roman"/>
                        </a:rPr>
                        <a:t>Falta de convenios internacionales.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s-EC" sz="1200" dirty="0">
                          <a:solidFill>
                            <a:srgbClr val="222222"/>
                          </a:solidFill>
                          <a:latin typeface="Arial"/>
                          <a:ea typeface="Times New Roman"/>
                          <a:cs typeface="Times New Roman"/>
                        </a:rPr>
                        <a:t>Falta de presupuesto para la adquisición de material, equipos, e insumos médicos específicos para ser usados en la Unidad de Quemados.</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29" name="4 Rectángulo"/>
          <p:cNvSpPr>
            <a:spLocks noChangeArrowheads="1"/>
          </p:cNvSpPr>
          <p:nvPr/>
        </p:nvSpPr>
        <p:spPr bwMode="auto">
          <a:xfrm>
            <a:off x="2071688" y="6429375"/>
            <a:ext cx="3000375" cy="384175"/>
          </a:xfrm>
          <a:prstGeom prst="rect">
            <a:avLst/>
          </a:prstGeom>
          <a:noFill/>
          <a:ln w="9525">
            <a:noFill/>
            <a:miter lim="800000"/>
            <a:headEnd/>
            <a:tailEnd/>
          </a:ln>
        </p:spPr>
        <p:txBody>
          <a:bodyPr>
            <a:spAutoFit/>
          </a:bodyPr>
          <a:lstStyle/>
          <a:p>
            <a:pPr algn="just"/>
            <a:endParaRPr lang="es-EC" sz="900"/>
          </a:p>
          <a:p>
            <a:pPr algn="just" eaLnBrk="0" hangingPunct="0"/>
            <a:r>
              <a:rPr lang="es-EC" sz="1000">
                <a:solidFill>
                  <a:srgbClr val="222222"/>
                </a:solidFill>
              </a:rPr>
              <a:t>Elaborado: Lic. J. Pozo, Lic. A. Llumiquinga</a:t>
            </a:r>
            <a:endParaRPr lang="es-EC" sz="2400"/>
          </a:p>
        </p:txBody>
      </p:sp>
      <p:sp>
        <p:nvSpPr>
          <p:cNvPr id="29730" name="5 CuadroTexto"/>
          <p:cNvSpPr txBox="1">
            <a:spLocks noChangeArrowheads="1"/>
          </p:cNvSpPr>
          <p:nvPr/>
        </p:nvSpPr>
        <p:spPr bwMode="auto">
          <a:xfrm>
            <a:off x="1619250" y="981075"/>
            <a:ext cx="6192838" cy="522288"/>
          </a:xfrm>
          <a:prstGeom prst="rect">
            <a:avLst/>
          </a:prstGeom>
          <a:noFill/>
          <a:ln w="9525">
            <a:noFill/>
            <a:miter lim="800000"/>
            <a:headEnd/>
            <a:tailEnd/>
          </a:ln>
        </p:spPr>
        <p:txBody>
          <a:bodyPr>
            <a:spAutoFit/>
          </a:bodyPr>
          <a:lstStyle/>
          <a:p>
            <a:pPr algn="ctr"/>
            <a:r>
              <a:rPr lang="es-EC" sz="1400">
                <a:solidFill>
                  <a:srgbClr val="0070C0"/>
                </a:solidFill>
                <a:latin typeface="Arial Black" pitchFamily="34" charset="0"/>
              </a:rPr>
              <a:t>F. O. D. A.  FORTALEZAS, OPORTUNIDADES, DEBILIDADES Y AMENAZAS DE LA UNIDAD DE QUEMADOS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9730">
                                            <p:txEl>
                                              <p:pRg st="0" end="0"/>
                                            </p:txEl>
                                          </p:spTgt>
                                        </p:tgtEl>
                                        <p:attrNameLst>
                                          <p:attrName>style.visibility</p:attrName>
                                        </p:attrNameLst>
                                      </p:cBhvr>
                                      <p:to>
                                        <p:strVal val="visible"/>
                                      </p:to>
                                    </p:set>
                                    <p:animEffect transition="in" filter="diamond(in)">
                                      <p:cBhvr>
                                        <p:cTn id="7" dur="2000"/>
                                        <p:tgtEl>
                                          <p:spTgt spid="29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29729">
                                            <p:txEl>
                                              <p:pRg st="1" end="1"/>
                                            </p:txEl>
                                          </p:spTgt>
                                        </p:tgtEl>
                                        <p:attrNameLst>
                                          <p:attrName>style.visibility</p:attrName>
                                        </p:attrNameLst>
                                      </p:cBhvr>
                                      <p:to>
                                        <p:strVal val="visible"/>
                                      </p:to>
                                    </p:set>
                                    <p:anim calcmode="lin" valueType="num">
                                      <p:cBhvr additive="base">
                                        <p:cTn id="17" dur="2000" fill="hold"/>
                                        <p:tgtEl>
                                          <p:spTgt spid="29729">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297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0" y="0"/>
            <a:ext cx="9144000" cy="1417638"/>
          </a:xfrm>
        </p:spPr>
        <p:txBody>
          <a:bodyPr rtlCol="0">
            <a:normAutofit fontScale="90000"/>
          </a:bodyPr>
          <a:lstStyle/>
          <a:p>
            <a:pPr eaLnBrk="1" fontAlgn="auto" hangingPunct="1">
              <a:spcAft>
                <a:spcPts val="0"/>
              </a:spcAft>
              <a:defRPr/>
            </a:pPr>
            <a:r>
              <a:rPr lang="es-EC" sz="2200" dirty="0" smtClean="0">
                <a:latin typeface="Arial" pitchFamily="34" charset="0"/>
                <a:cs typeface="Arial" pitchFamily="34" charset="0"/>
              </a:rPr>
              <a:t/>
            </a:r>
            <a:br>
              <a:rPr lang="es-EC" sz="2200" dirty="0" smtClean="0">
                <a:latin typeface="Arial" pitchFamily="34" charset="0"/>
                <a:cs typeface="Arial" pitchFamily="34" charset="0"/>
              </a:rPr>
            </a:br>
            <a:r>
              <a:rPr lang="es-EC" sz="2200" dirty="0">
                <a:latin typeface="Arial" pitchFamily="34" charset="0"/>
                <a:cs typeface="Arial" pitchFamily="34" charset="0"/>
              </a:rPr>
              <a:t/>
            </a:r>
            <a:br>
              <a:rPr lang="es-EC" sz="2200" dirty="0">
                <a:latin typeface="Arial" pitchFamily="34" charset="0"/>
                <a:cs typeface="Arial" pitchFamily="34" charset="0"/>
              </a:rPr>
            </a:br>
            <a:r>
              <a:rPr lang="es-EC" sz="1800" dirty="0" smtClean="0">
                <a:solidFill>
                  <a:schemeClr val="accent3">
                    <a:lumMod val="50000"/>
                  </a:schemeClr>
                </a:solidFill>
                <a:latin typeface="Arial Black" pitchFamily="34" charset="0"/>
                <a:cs typeface="Arial" pitchFamily="34" charset="0"/>
              </a:rPr>
              <a:t>ELABORACIÓN </a:t>
            </a:r>
            <a:r>
              <a:rPr lang="es-EC" sz="1800" dirty="0">
                <a:solidFill>
                  <a:schemeClr val="accent3">
                    <a:lumMod val="50000"/>
                  </a:schemeClr>
                </a:solidFill>
                <a:latin typeface="Arial Black" pitchFamily="34" charset="0"/>
                <a:cs typeface="Arial" pitchFamily="34" charset="0"/>
              </a:rPr>
              <a:t>DEL PLAN DE GESTIÓN  TÉCNICO Y ADMINISTRATIVO PARA LA </a:t>
            </a:r>
            <a:r>
              <a:rPr lang="es-EC" sz="1800" dirty="0" smtClean="0">
                <a:solidFill>
                  <a:schemeClr val="accent3">
                    <a:lumMod val="50000"/>
                  </a:schemeClr>
                </a:solidFill>
                <a:latin typeface="Arial Black" pitchFamily="34" charset="0"/>
                <a:cs typeface="Arial" pitchFamily="34" charset="0"/>
              </a:rPr>
              <a:t/>
            </a:r>
            <a:br>
              <a:rPr lang="es-EC" sz="1800" dirty="0" smtClean="0">
                <a:solidFill>
                  <a:schemeClr val="accent3">
                    <a:lumMod val="50000"/>
                  </a:schemeClr>
                </a:solidFill>
                <a:latin typeface="Arial Black" pitchFamily="34" charset="0"/>
                <a:cs typeface="Arial" pitchFamily="34" charset="0"/>
              </a:rPr>
            </a:br>
            <a:r>
              <a:rPr lang="es-EC" sz="1800" dirty="0" smtClean="0">
                <a:solidFill>
                  <a:schemeClr val="accent3">
                    <a:lumMod val="50000"/>
                  </a:schemeClr>
                </a:solidFill>
                <a:latin typeface="Arial Black" pitchFamily="34" charset="0"/>
                <a:cs typeface="Arial" pitchFamily="34" charset="0"/>
              </a:rPr>
              <a:t>REAPERTURA </a:t>
            </a:r>
            <a:r>
              <a:rPr lang="es-EC" sz="1800" dirty="0">
                <a:solidFill>
                  <a:schemeClr val="accent3">
                    <a:lumMod val="50000"/>
                  </a:schemeClr>
                </a:solidFill>
                <a:latin typeface="Arial Black" pitchFamily="34" charset="0"/>
                <a:cs typeface="Arial" pitchFamily="34" charset="0"/>
              </a:rPr>
              <a:t>DE LA UNIDAD DE QUEMADOS </a:t>
            </a:r>
            <a:r>
              <a:rPr lang="es-EC" sz="1800" dirty="0" smtClean="0">
                <a:solidFill>
                  <a:schemeClr val="accent3">
                    <a:lumMod val="50000"/>
                  </a:schemeClr>
                </a:solidFill>
                <a:latin typeface="Arial Black" pitchFamily="34" charset="0"/>
                <a:cs typeface="Arial" pitchFamily="34" charset="0"/>
              </a:rPr>
              <a:t>DEL  HOSPITAL DE ESPECIALIDADES DE LAS FF.AA.</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solidFill>
                  <a:schemeClr val="accent5">
                    <a:lumMod val="75000"/>
                  </a:schemeClr>
                </a:solidFill>
                <a:latin typeface="Arial" pitchFamily="34" charset="0"/>
                <a:cs typeface="Arial" pitchFamily="34" charset="0"/>
              </a:rPr>
              <a:t/>
            </a:r>
            <a:br>
              <a:rPr lang="es-EC" sz="1600" dirty="0" smtClean="0">
                <a:solidFill>
                  <a:schemeClr val="accent5">
                    <a:lumMod val="75000"/>
                  </a:schemeClr>
                </a:solidFill>
                <a:latin typeface="Arial" pitchFamily="34" charset="0"/>
                <a:cs typeface="Arial" pitchFamily="34" charset="0"/>
              </a:rPr>
            </a:br>
            <a:r>
              <a:rPr lang="es-EC" sz="1800" dirty="0" smtClean="0">
                <a:solidFill>
                  <a:schemeClr val="accent5">
                    <a:lumMod val="75000"/>
                  </a:schemeClr>
                </a:solidFill>
                <a:latin typeface="Arial Black" pitchFamily="34" charset="0"/>
                <a:cs typeface="Arial" pitchFamily="34" charset="0"/>
              </a:rPr>
              <a:t>INTRODUCCIÓN</a:t>
            </a:r>
            <a:br>
              <a:rPr lang="es-EC" sz="1800" dirty="0" smtClean="0">
                <a:solidFill>
                  <a:schemeClr val="accent5">
                    <a:lumMod val="75000"/>
                  </a:schemeClr>
                </a:solidFill>
                <a:latin typeface="Arial Black" pitchFamily="34" charset="0"/>
                <a:cs typeface="Arial" pitchFamily="34" charset="0"/>
              </a:rPr>
            </a:br>
            <a:r>
              <a:rPr lang="es-EC" sz="1800" dirty="0" smtClean="0">
                <a:solidFill>
                  <a:schemeClr val="accent5">
                    <a:lumMod val="75000"/>
                  </a:schemeClr>
                </a:solidFill>
                <a:latin typeface="Arial Black" pitchFamily="34" charset="0"/>
                <a:cs typeface="Arial" pitchFamily="34" charset="0"/>
              </a:rPr>
              <a:t>JUSTIFICACIÓN E IMPORTANCIA</a:t>
            </a:r>
            <a:r>
              <a:rPr lang="es-EC" dirty="0"/>
              <a:t/>
            </a:r>
            <a:br>
              <a:rPr lang="es-EC" dirty="0"/>
            </a:br>
            <a:endParaRPr lang="es-EC" dirty="0"/>
          </a:p>
        </p:txBody>
      </p:sp>
      <p:pic>
        <p:nvPicPr>
          <p:cNvPr id="4100" name="3 Marcador de contenido" descr="FOTO HG1"/>
          <p:cNvPicPr>
            <a:picLocks noGrp="1"/>
          </p:cNvPicPr>
          <p:nvPr>
            <p:ph idx="1"/>
          </p:nvPr>
        </p:nvPicPr>
        <p:blipFill>
          <a:blip r:embed="rId3" cstate="print"/>
          <a:srcRect/>
          <a:stretch>
            <a:fillRect/>
          </a:stretch>
        </p:blipFill>
        <p:spPr>
          <a:xfrm>
            <a:off x="1187450" y="1557338"/>
            <a:ext cx="6769100" cy="4318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9" name="1 Título"/>
          <p:cNvSpPr>
            <a:spLocks noGrp="1"/>
          </p:cNvSpPr>
          <p:nvPr>
            <p:ph type="title"/>
          </p:nvPr>
        </p:nvSpPr>
        <p:spPr>
          <a:xfrm>
            <a:off x="0" y="274638"/>
            <a:ext cx="9144000" cy="633412"/>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30724" name="2 Marcador de contenido"/>
          <p:cNvSpPr>
            <a:spLocks noGrp="1"/>
          </p:cNvSpPr>
          <p:nvPr>
            <p:ph idx="1"/>
          </p:nvPr>
        </p:nvSpPr>
        <p:spPr>
          <a:xfrm>
            <a:off x="457200" y="1268413"/>
            <a:ext cx="8229600" cy="5400675"/>
          </a:xfrm>
        </p:spPr>
        <p:txBody>
          <a:bodyPr/>
          <a:lstStyle/>
          <a:p>
            <a:pPr eaLnBrk="1" hangingPunct="1">
              <a:buFont typeface="Arial" pitchFamily="34" charset="0"/>
              <a:buNone/>
              <a:defRPr/>
            </a:pPr>
            <a:endParaRPr lang="es-EC" sz="1200" b="1" dirty="0" smtClean="0">
              <a:latin typeface="Arial" pitchFamily="34" charset="0"/>
              <a:cs typeface="Arial" pitchFamily="34" charset="0"/>
            </a:endParaRPr>
          </a:p>
          <a:p>
            <a:pPr eaLnBrk="1" hangingPunct="1">
              <a:buFont typeface="Arial" pitchFamily="34" charset="0"/>
              <a:buNone/>
              <a:defRPr/>
            </a:pPr>
            <a:endParaRPr lang="es-EC" sz="1200" b="1" dirty="0" smtClean="0">
              <a:latin typeface="Arial" pitchFamily="34" charset="0"/>
              <a:cs typeface="Arial" pitchFamily="34" charset="0"/>
            </a:endParaRPr>
          </a:p>
          <a:p>
            <a:pPr eaLnBrk="1" hangingPunct="1">
              <a:buFont typeface="Arial" pitchFamily="34" charset="0"/>
              <a:buNone/>
              <a:defRPr/>
            </a:pPr>
            <a:r>
              <a:rPr lang="es-EC" sz="1600" b="1" dirty="0" smtClean="0">
                <a:solidFill>
                  <a:schemeClr val="accent1">
                    <a:lumMod val="75000"/>
                  </a:schemeClr>
                </a:solidFill>
                <a:latin typeface="Arial" pitchFamily="34" charset="0"/>
                <a:cs typeface="Arial" pitchFamily="34" charset="0"/>
              </a:rPr>
              <a:t>PROMEDIO DÍAS ESTADA HOSPITAL DE ESPECIALIDADES DE LAS FUERZAS ARMADAS </a:t>
            </a:r>
            <a:endParaRPr lang="es-EC" sz="1600" dirty="0" smtClean="0">
              <a:solidFill>
                <a:schemeClr val="accent1">
                  <a:lumMod val="75000"/>
                </a:schemeClr>
              </a:solidFill>
              <a:latin typeface="Arial" pitchFamily="34" charset="0"/>
              <a:cs typeface="Arial" pitchFamily="34" charset="0"/>
            </a:endParaRPr>
          </a:p>
          <a:p>
            <a:pPr eaLnBrk="1" hangingPunct="1">
              <a:buFont typeface="Arial" pitchFamily="34" charset="0"/>
              <a:buNone/>
              <a:defRPr/>
            </a:pPr>
            <a:r>
              <a:rPr lang="es-ES" sz="1600" dirty="0" smtClean="0">
                <a:latin typeface="Arial" pitchFamily="34" charset="0"/>
                <a:cs typeface="Arial" pitchFamily="34" charset="0"/>
              </a:rPr>
              <a:t>  </a:t>
            </a:r>
            <a:r>
              <a:rPr lang="es-ES" sz="1600" u="sng" dirty="0" smtClean="0">
                <a:solidFill>
                  <a:schemeClr val="accent6">
                    <a:lumMod val="75000"/>
                  </a:schemeClr>
                </a:solidFill>
                <a:latin typeface="Arial Black" pitchFamily="34" charset="0"/>
                <a:cs typeface="Arial" pitchFamily="34" charset="0"/>
              </a:rPr>
              <a:t>Total días estada  </a:t>
            </a:r>
            <a:r>
              <a:rPr lang="es-ES" sz="1600" dirty="0" smtClean="0">
                <a:solidFill>
                  <a:schemeClr val="accent6">
                    <a:lumMod val="75000"/>
                  </a:schemeClr>
                </a:solidFill>
                <a:latin typeface="Arial Black" pitchFamily="34" charset="0"/>
                <a:cs typeface="Arial" pitchFamily="34" charset="0"/>
              </a:rPr>
              <a:t>    =      </a:t>
            </a:r>
            <a:r>
              <a:rPr lang="es-ES" sz="1600" u="sng" dirty="0" smtClean="0">
                <a:solidFill>
                  <a:schemeClr val="accent6">
                    <a:lumMod val="75000"/>
                  </a:schemeClr>
                </a:solidFill>
                <a:latin typeface="Arial Black" pitchFamily="34" charset="0"/>
                <a:cs typeface="Arial" pitchFamily="34" charset="0"/>
              </a:rPr>
              <a:t>54889</a:t>
            </a:r>
            <a:r>
              <a:rPr lang="es-ES" sz="1600" dirty="0" smtClean="0">
                <a:solidFill>
                  <a:schemeClr val="accent6">
                    <a:lumMod val="75000"/>
                  </a:schemeClr>
                </a:solidFill>
                <a:latin typeface="Arial Black" pitchFamily="34" charset="0"/>
                <a:cs typeface="Arial" pitchFamily="34" charset="0"/>
              </a:rPr>
              <a:t>    =   5,6 días </a:t>
            </a:r>
            <a:endParaRPr lang="es-EC" sz="16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r>
              <a:rPr lang="es-ES" sz="1600" dirty="0" smtClean="0">
                <a:solidFill>
                  <a:schemeClr val="accent6">
                    <a:lumMod val="75000"/>
                  </a:schemeClr>
                </a:solidFill>
                <a:latin typeface="Arial Black" pitchFamily="34" charset="0"/>
                <a:cs typeface="Arial" pitchFamily="34" charset="0"/>
              </a:rPr>
              <a:t>  Total egresos                      9914</a:t>
            </a:r>
            <a:endParaRPr lang="es-EC" sz="16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endParaRPr lang="es-EC" sz="1600" b="1"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endParaRPr lang="es-EC" sz="1600" b="1" dirty="0" smtClean="0">
              <a:latin typeface="Arial" pitchFamily="34" charset="0"/>
              <a:cs typeface="Arial" pitchFamily="34" charset="0"/>
            </a:endParaRPr>
          </a:p>
          <a:p>
            <a:pPr eaLnBrk="1" hangingPunct="1">
              <a:buFont typeface="Arial" pitchFamily="34" charset="0"/>
              <a:buNone/>
              <a:defRPr/>
            </a:pPr>
            <a:r>
              <a:rPr lang="es-EC" sz="1600" b="1" dirty="0" smtClean="0">
                <a:solidFill>
                  <a:schemeClr val="accent1">
                    <a:lumMod val="75000"/>
                  </a:schemeClr>
                </a:solidFill>
                <a:latin typeface="Arial" pitchFamily="34" charset="0"/>
                <a:cs typeface="Arial" pitchFamily="34" charset="0"/>
              </a:rPr>
              <a:t>PORCENTAJE DE OCUPACIÓN HOSPITAL DE ESPECIALIDADES DE LAS FUERZAS ARMADAS </a:t>
            </a:r>
            <a:endParaRPr lang="es-EC" sz="1600" dirty="0" smtClean="0">
              <a:solidFill>
                <a:schemeClr val="accent1">
                  <a:lumMod val="75000"/>
                </a:schemeClr>
              </a:solidFill>
              <a:latin typeface="Arial" pitchFamily="34" charset="0"/>
              <a:cs typeface="Arial" pitchFamily="34" charset="0"/>
            </a:endParaRPr>
          </a:p>
          <a:p>
            <a:pPr eaLnBrk="1" hangingPunct="1">
              <a:buFont typeface="Arial" pitchFamily="34" charset="0"/>
              <a:buNone/>
              <a:defRPr/>
            </a:pPr>
            <a:r>
              <a:rPr lang="es-ES" sz="1600" dirty="0" smtClean="0">
                <a:solidFill>
                  <a:schemeClr val="accent6">
                    <a:lumMod val="75000"/>
                  </a:schemeClr>
                </a:solidFill>
                <a:latin typeface="Arial Black" pitchFamily="34" charset="0"/>
                <a:cs typeface="Arial" pitchFamily="34" charset="0"/>
              </a:rPr>
              <a:t>  </a:t>
            </a:r>
            <a:r>
              <a:rPr lang="es-ES" sz="1600" u="sng" dirty="0" smtClean="0">
                <a:solidFill>
                  <a:schemeClr val="accent6">
                    <a:lumMod val="75000"/>
                  </a:schemeClr>
                </a:solidFill>
                <a:latin typeface="Arial Black" pitchFamily="34" charset="0"/>
                <a:cs typeface="Arial" pitchFamily="34" charset="0"/>
              </a:rPr>
              <a:t>Total días paciente</a:t>
            </a:r>
            <a:r>
              <a:rPr lang="es-ES" sz="1600" dirty="0" smtClean="0">
                <a:solidFill>
                  <a:schemeClr val="accent6">
                    <a:lumMod val="75000"/>
                  </a:schemeClr>
                </a:solidFill>
                <a:latin typeface="Arial Black" pitchFamily="34" charset="0"/>
                <a:cs typeface="Arial" pitchFamily="34" charset="0"/>
              </a:rPr>
              <a:t>   x 100   = </a:t>
            </a:r>
            <a:r>
              <a:rPr lang="es-ES" sz="1600" u="sng" dirty="0" smtClean="0">
                <a:solidFill>
                  <a:schemeClr val="accent6">
                    <a:lumMod val="75000"/>
                  </a:schemeClr>
                </a:solidFill>
                <a:latin typeface="Arial Black" pitchFamily="34" charset="0"/>
                <a:cs typeface="Arial" pitchFamily="34" charset="0"/>
              </a:rPr>
              <a:t>64796</a:t>
            </a:r>
            <a:r>
              <a:rPr lang="es-ES" sz="1600" dirty="0" smtClean="0">
                <a:solidFill>
                  <a:schemeClr val="accent6">
                    <a:lumMod val="75000"/>
                  </a:schemeClr>
                </a:solidFill>
                <a:latin typeface="Arial Black" pitchFamily="34" charset="0"/>
                <a:cs typeface="Arial" pitchFamily="34" charset="0"/>
              </a:rPr>
              <a:t>   x   100   = 74,38</a:t>
            </a:r>
          </a:p>
          <a:p>
            <a:pPr eaLnBrk="1" hangingPunct="1">
              <a:buFont typeface="Arial" pitchFamily="34" charset="0"/>
              <a:buNone/>
              <a:defRPr/>
            </a:pPr>
            <a:r>
              <a:rPr lang="es-ES" sz="1600" dirty="0" smtClean="0">
                <a:solidFill>
                  <a:schemeClr val="accent6">
                    <a:lumMod val="75000"/>
                  </a:schemeClr>
                </a:solidFill>
                <a:latin typeface="Arial Black" pitchFamily="34" charset="0"/>
                <a:cs typeface="Arial" pitchFamily="34" charset="0"/>
              </a:rPr>
              <a:t>Días cama disponible                  87105</a:t>
            </a:r>
            <a:endParaRPr lang="es-EC" sz="16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endParaRPr lang="es-EC" sz="1600" b="1" dirty="0" smtClean="0">
              <a:latin typeface="Arial" pitchFamily="34" charset="0"/>
              <a:cs typeface="Arial" pitchFamily="34" charset="0"/>
            </a:endParaRPr>
          </a:p>
          <a:p>
            <a:pPr eaLnBrk="1" hangingPunct="1">
              <a:buFont typeface="Arial" pitchFamily="34" charset="0"/>
              <a:buNone/>
              <a:defRPr/>
            </a:pPr>
            <a:endParaRPr lang="es-EC" sz="1600" b="1" dirty="0" smtClean="0">
              <a:latin typeface="Arial" pitchFamily="34" charset="0"/>
              <a:cs typeface="Arial" pitchFamily="34" charset="0"/>
            </a:endParaRPr>
          </a:p>
          <a:p>
            <a:pPr eaLnBrk="1" hangingPunct="1">
              <a:buFont typeface="Arial" pitchFamily="34" charset="0"/>
              <a:buNone/>
              <a:defRPr/>
            </a:pPr>
            <a:r>
              <a:rPr lang="es-EC" sz="1600" b="1" dirty="0" smtClean="0">
                <a:solidFill>
                  <a:schemeClr val="accent1">
                    <a:lumMod val="75000"/>
                  </a:schemeClr>
                </a:solidFill>
                <a:latin typeface="Arial" pitchFamily="34" charset="0"/>
                <a:cs typeface="Arial" pitchFamily="34" charset="0"/>
              </a:rPr>
              <a:t>INTERVALO DE GIRO HOSPITAL DE ESPECIALIDADES DE LAS FUERZAS ARMADAS </a:t>
            </a:r>
            <a:endParaRPr lang="es-EC" sz="1600" dirty="0" smtClean="0">
              <a:solidFill>
                <a:schemeClr val="accent1">
                  <a:lumMod val="75000"/>
                </a:schemeClr>
              </a:solidFill>
              <a:latin typeface="Arial" pitchFamily="34" charset="0"/>
              <a:cs typeface="Arial" pitchFamily="34" charset="0"/>
            </a:endParaRPr>
          </a:p>
          <a:p>
            <a:pPr eaLnBrk="1" hangingPunct="1">
              <a:buFont typeface="Arial" pitchFamily="34" charset="0"/>
              <a:buNone/>
              <a:defRPr/>
            </a:pPr>
            <a:r>
              <a:rPr lang="es-ES" sz="1600" u="sng" dirty="0" smtClean="0">
                <a:solidFill>
                  <a:schemeClr val="accent6">
                    <a:lumMod val="75000"/>
                  </a:schemeClr>
                </a:solidFill>
                <a:latin typeface="Arial Black" pitchFamily="34" charset="0"/>
                <a:cs typeface="Arial" pitchFamily="34" charset="0"/>
              </a:rPr>
              <a:t>Total días cama desocupada </a:t>
            </a:r>
            <a:r>
              <a:rPr lang="es-ES" sz="1600" dirty="0" smtClean="0">
                <a:solidFill>
                  <a:schemeClr val="accent6">
                    <a:lumMod val="75000"/>
                  </a:schemeClr>
                </a:solidFill>
                <a:latin typeface="Arial Black" pitchFamily="34" charset="0"/>
                <a:cs typeface="Arial" pitchFamily="34" charset="0"/>
              </a:rPr>
              <a:t>    =   </a:t>
            </a:r>
            <a:r>
              <a:rPr lang="es-ES" sz="1600" u="sng" dirty="0" smtClean="0">
                <a:solidFill>
                  <a:schemeClr val="accent6">
                    <a:lumMod val="75000"/>
                  </a:schemeClr>
                </a:solidFill>
                <a:latin typeface="Arial Black" pitchFamily="34" charset="0"/>
                <a:cs typeface="Arial" pitchFamily="34" charset="0"/>
              </a:rPr>
              <a:t>81105</a:t>
            </a:r>
            <a:r>
              <a:rPr lang="es-ES" sz="1600" dirty="0" smtClean="0">
                <a:solidFill>
                  <a:schemeClr val="accent6">
                    <a:lumMod val="75000"/>
                  </a:schemeClr>
                </a:solidFill>
                <a:latin typeface="Arial Black" pitchFamily="34" charset="0"/>
                <a:cs typeface="Arial" pitchFamily="34" charset="0"/>
              </a:rPr>
              <a:t>     = 8,18 días </a:t>
            </a:r>
            <a:endParaRPr lang="es-EC" sz="16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r>
              <a:rPr lang="es-ES" sz="1600" dirty="0" smtClean="0">
                <a:solidFill>
                  <a:schemeClr val="accent6">
                    <a:lumMod val="75000"/>
                  </a:schemeClr>
                </a:solidFill>
                <a:latin typeface="Arial Black" pitchFamily="34" charset="0"/>
                <a:cs typeface="Arial" pitchFamily="34" charset="0"/>
              </a:rPr>
              <a:t>  N° de egresos                                  9914</a:t>
            </a:r>
            <a:endParaRPr lang="es-EC" sz="16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endParaRPr lang="es-EC" sz="1200" b="1" dirty="0" smtClean="0">
              <a:latin typeface="Arial" pitchFamily="34" charset="0"/>
              <a:cs typeface="Arial" pitchFamily="34" charset="0"/>
            </a:endParaRPr>
          </a:p>
          <a:p>
            <a:pPr eaLnBrk="1" hangingPunct="1">
              <a:buFont typeface="Arial" pitchFamily="34" charset="0"/>
              <a:buNone/>
              <a:defRPr/>
            </a:pPr>
            <a:endParaRPr lang="es-EC" sz="3600" dirty="0" smtClean="0"/>
          </a:p>
          <a:p>
            <a:pPr eaLnBrk="1" hangingPunct="1">
              <a:buFont typeface="Arial" pitchFamily="34" charset="0"/>
              <a:buNone/>
              <a:defRPr/>
            </a:pPr>
            <a:endParaRPr lang="es-EC" dirty="0" smtClean="0"/>
          </a:p>
        </p:txBody>
      </p:sp>
      <p:sp>
        <p:nvSpPr>
          <p:cNvPr id="30725" name="4 CuadroTexto"/>
          <p:cNvSpPr txBox="1">
            <a:spLocks noChangeArrowheads="1"/>
          </p:cNvSpPr>
          <p:nvPr/>
        </p:nvSpPr>
        <p:spPr bwMode="auto">
          <a:xfrm>
            <a:off x="971550" y="981075"/>
            <a:ext cx="7272338" cy="369888"/>
          </a:xfrm>
          <a:prstGeom prst="rect">
            <a:avLst/>
          </a:prstGeom>
          <a:noFill/>
          <a:ln w="9525">
            <a:noFill/>
            <a:miter lim="800000"/>
            <a:headEnd/>
            <a:tailEnd/>
          </a:ln>
        </p:spPr>
        <p:txBody>
          <a:bodyPr>
            <a:spAutoFit/>
          </a:bodyPr>
          <a:lstStyle/>
          <a:p>
            <a:r>
              <a:rPr lang="es-EC">
                <a:solidFill>
                  <a:srgbClr val="C00000"/>
                </a:solidFill>
                <a:latin typeface="Arial Black" pitchFamily="34" charset="0"/>
              </a:rPr>
              <a:t>                              INDICADORES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diamond(in)">
                                      <p:cBhvr>
                                        <p:cTn id="7" dur="20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Effect transition="in" filter="slide(fromLeft)">
                                      <p:cBhvr>
                                        <p:cTn id="12" dur="2000"/>
                                        <p:tgtEl>
                                          <p:spTgt spid="30724">
                                            <p:txEl>
                                              <p:pRg st="2" end="2"/>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30724">
                                            <p:txEl>
                                              <p:pRg st="3" end="3"/>
                                            </p:txEl>
                                          </p:spTgt>
                                        </p:tgtEl>
                                        <p:attrNameLst>
                                          <p:attrName>style.visibility</p:attrName>
                                        </p:attrNameLst>
                                      </p:cBhvr>
                                      <p:to>
                                        <p:strVal val="visible"/>
                                      </p:to>
                                    </p:set>
                                    <p:animEffect transition="in" filter="slide(fromLeft)">
                                      <p:cBhvr>
                                        <p:cTn id="15" dur="2000"/>
                                        <p:tgtEl>
                                          <p:spTgt spid="30724">
                                            <p:txEl>
                                              <p:pRg st="3" end="3"/>
                                            </p:txEl>
                                          </p:spTgt>
                                        </p:tgtEl>
                                      </p:cBhvr>
                                    </p:animEffect>
                                  </p:childTnLst>
                                </p:cTn>
                              </p:par>
                              <p:par>
                                <p:cTn id="16" presetID="12" presetClass="entr" presetSubtype="8" fill="hold" nodeType="withEffect">
                                  <p:stCondLst>
                                    <p:cond delay="0"/>
                                  </p:stCondLst>
                                  <p:childTnLst>
                                    <p:set>
                                      <p:cBhvr>
                                        <p:cTn id="17" dur="1" fill="hold">
                                          <p:stCondLst>
                                            <p:cond delay="0"/>
                                          </p:stCondLst>
                                        </p:cTn>
                                        <p:tgtEl>
                                          <p:spTgt spid="30724">
                                            <p:txEl>
                                              <p:pRg st="4" end="4"/>
                                            </p:txEl>
                                          </p:spTgt>
                                        </p:tgtEl>
                                        <p:attrNameLst>
                                          <p:attrName>style.visibility</p:attrName>
                                        </p:attrNameLst>
                                      </p:cBhvr>
                                      <p:to>
                                        <p:strVal val="visible"/>
                                      </p:to>
                                    </p:set>
                                    <p:animEffect transition="in" filter="slide(fromLeft)">
                                      <p:cBhvr>
                                        <p:cTn id="18" dur="2000"/>
                                        <p:tgtEl>
                                          <p:spTgt spid="3072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24">
                                            <p:txEl>
                                              <p:pRg st="2" end="2"/>
                                            </p:txEl>
                                          </p:spTgt>
                                        </p:tgtEl>
                                        <p:attrNameLst>
                                          <p:attrName>style.visibility</p:attrName>
                                        </p:attrNameLst>
                                      </p:cBhvr>
                                      <p:to>
                                        <p:strVal val="visible"/>
                                      </p:to>
                                    </p:set>
                                    <p:anim to="" calcmode="lin" valueType="num">
                                      <p:cBhvr>
                                        <p:cTn id="23" dur="1" fill="hold"/>
                                        <p:tgtEl>
                                          <p:spTgt spid="30724">
                                            <p:txEl>
                                              <p:pRg st="2" end="2"/>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0724">
                                            <p:txEl>
                                              <p:pRg st="3" end="3"/>
                                            </p:txEl>
                                          </p:spTgt>
                                        </p:tgtEl>
                                        <p:attrNameLst>
                                          <p:attrName>style.visibility</p:attrName>
                                        </p:attrNameLst>
                                      </p:cBhvr>
                                      <p:to>
                                        <p:strVal val="visible"/>
                                      </p:to>
                                    </p:set>
                                    <p:anim to="" calcmode="lin" valueType="num">
                                      <p:cBhvr>
                                        <p:cTn id="26" dur="1" fill="hold"/>
                                        <p:tgtEl>
                                          <p:spTgt spid="30724">
                                            <p:txEl>
                                              <p:pRg st="3" end="3"/>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0724">
                                            <p:txEl>
                                              <p:pRg st="4" end="4"/>
                                            </p:txEl>
                                          </p:spTgt>
                                        </p:tgtEl>
                                        <p:attrNameLst>
                                          <p:attrName>style.visibility</p:attrName>
                                        </p:attrNameLst>
                                      </p:cBhvr>
                                      <p:to>
                                        <p:strVal val="visible"/>
                                      </p:to>
                                    </p:set>
                                    <p:anim to="" calcmode="lin" valueType="num">
                                      <p:cBhvr>
                                        <p:cTn id="29" dur="1" fill="hold"/>
                                        <p:tgtEl>
                                          <p:spTgt spid="30724">
                                            <p:txEl>
                                              <p:pRg st="4" end="4"/>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0724">
                                            <p:txEl>
                                              <p:pRg st="7" end="7"/>
                                            </p:txEl>
                                          </p:spTgt>
                                        </p:tgtEl>
                                        <p:attrNameLst>
                                          <p:attrName>style.visibility</p:attrName>
                                        </p:attrNameLst>
                                      </p:cBhvr>
                                      <p:to>
                                        <p:strVal val="visible"/>
                                      </p:to>
                                    </p:set>
                                    <p:anim to="" calcmode="lin" valueType="num">
                                      <p:cBhvr>
                                        <p:cTn id="34" dur="1" fill="hold"/>
                                        <p:tgtEl>
                                          <p:spTgt spid="30724">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0724">
                                            <p:txEl>
                                              <p:pRg st="8" end="8"/>
                                            </p:txEl>
                                          </p:spTgt>
                                        </p:tgtEl>
                                        <p:attrNameLst>
                                          <p:attrName>style.visibility</p:attrName>
                                        </p:attrNameLst>
                                      </p:cBhvr>
                                      <p:to>
                                        <p:strVal val="visible"/>
                                      </p:to>
                                    </p:set>
                                    <p:anim to="" calcmode="lin" valueType="num">
                                      <p:cBhvr>
                                        <p:cTn id="37" dur="1" fill="hold"/>
                                        <p:tgtEl>
                                          <p:spTgt spid="30724">
                                            <p:txEl>
                                              <p:pRg st="8" end="8"/>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30724">
                                            <p:txEl>
                                              <p:pRg st="9" end="9"/>
                                            </p:txEl>
                                          </p:spTgt>
                                        </p:tgtEl>
                                        <p:attrNameLst>
                                          <p:attrName>style.visibility</p:attrName>
                                        </p:attrNameLst>
                                      </p:cBhvr>
                                      <p:to>
                                        <p:strVal val="visible"/>
                                      </p:to>
                                    </p:set>
                                    <p:anim to="" calcmode="lin" valueType="num">
                                      <p:cBhvr>
                                        <p:cTn id="40" dur="1" fill="hold"/>
                                        <p:tgtEl>
                                          <p:spTgt spid="30724">
                                            <p:txEl>
                                              <p:pRg st="9" end="9"/>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30724">
                                            <p:txEl>
                                              <p:pRg st="12" end="12"/>
                                            </p:txEl>
                                          </p:spTgt>
                                        </p:tgtEl>
                                        <p:attrNameLst>
                                          <p:attrName>style.visibility</p:attrName>
                                        </p:attrNameLst>
                                      </p:cBhvr>
                                      <p:to>
                                        <p:strVal val="visible"/>
                                      </p:to>
                                    </p:set>
                                    <p:anim to="" calcmode="lin" valueType="num">
                                      <p:cBhvr>
                                        <p:cTn id="45" dur="1" fill="hold"/>
                                        <p:tgtEl>
                                          <p:spTgt spid="30724">
                                            <p:txEl>
                                              <p:pRg st="12" end="12"/>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30724">
                                            <p:txEl>
                                              <p:pRg st="13" end="13"/>
                                            </p:txEl>
                                          </p:spTgt>
                                        </p:tgtEl>
                                        <p:attrNameLst>
                                          <p:attrName>style.visibility</p:attrName>
                                        </p:attrNameLst>
                                      </p:cBhvr>
                                      <p:to>
                                        <p:strVal val="visible"/>
                                      </p:to>
                                    </p:set>
                                    <p:anim to="" calcmode="lin" valueType="num">
                                      <p:cBhvr>
                                        <p:cTn id="48" dur="1" fill="hold"/>
                                        <p:tgtEl>
                                          <p:spTgt spid="30724">
                                            <p:txEl>
                                              <p:pRg st="13" end="13"/>
                                            </p:txEl>
                                          </p:spTgt>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30724">
                                            <p:txEl>
                                              <p:pRg st="14" end="14"/>
                                            </p:txEl>
                                          </p:spTgt>
                                        </p:tgtEl>
                                        <p:attrNameLst>
                                          <p:attrName>style.visibility</p:attrName>
                                        </p:attrNameLst>
                                      </p:cBhvr>
                                      <p:to>
                                        <p:strVal val="visible"/>
                                      </p:to>
                                    </p:set>
                                    <p:anim to="" calcmode="lin" valueType="num">
                                      <p:cBhvr>
                                        <p:cTn id="51" dur="1" fill="hold"/>
                                        <p:tgtEl>
                                          <p:spTgt spid="30724">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3" name="1 Título"/>
          <p:cNvSpPr>
            <a:spLocks noGrp="1"/>
          </p:cNvSpPr>
          <p:nvPr>
            <p:ph type="title"/>
          </p:nvPr>
        </p:nvSpPr>
        <p:spPr>
          <a:xfrm>
            <a:off x="0" y="0"/>
            <a:ext cx="9144000" cy="90805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30724" name="2 Marcador de contenido"/>
          <p:cNvSpPr>
            <a:spLocks noGrp="1"/>
          </p:cNvSpPr>
          <p:nvPr>
            <p:ph idx="1"/>
          </p:nvPr>
        </p:nvSpPr>
        <p:spPr>
          <a:xfrm>
            <a:off x="457200" y="1268413"/>
            <a:ext cx="8229600" cy="5400675"/>
          </a:xfrm>
        </p:spPr>
        <p:txBody>
          <a:bodyPr/>
          <a:lstStyle/>
          <a:p>
            <a:pPr eaLnBrk="1" hangingPunct="1">
              <a:buFont typeface="Arial" pitchFamily="34" charset="0"/>
              <a:buNone/>
              <a:defRPr/>
            </a:pPr>
            <a:endParaRPr lang="es-EC" sz="1200" b="1" dirty="0" smtClean="0">
              <a:latin typeface="Arial" pitchFamily="34" charset="0"/>
              <a:cs typeface="Arial" pitchFamily="34" charset="0"/>
            </a:endParaRPr>
          </a:p>
          <a:p>
            <a:pPr eaLnBrk="1" hangingPunct="1">
              <a:buFont typeface="Arial" pitchFamily="34" charset="0"/>
              <a:buNone/>
              <a:defRPr/>
            </a:pPr>
            <a:endParaRPr lang="es-EC" sz="1200" b="1" dirty="0" smtClean="0">
              <a:latin typeface="Arial" pitchFamily="34" charset="0"/>
              <a:cs typeface="Arial" pitchFamily="34" charset="0"/>
            </a:endParaRPr>
          </a:p>
          <a:p>
            <a:pPr eaLnBrk="1" hangingPunct="1">
              <a:buFont typeface="Arial" pitchFamily="34" charset="0"/>
              <a:buNone/>
              <a:defRPr/>
            </a:pPr>
            <a:endParaRPr lang="es-EC" sz="1600" b="1" dirty="0" smtClean="0">
              <a:latin typeface="Arial" pitchFamily="34" charset="0"/>
              <a:cs typeface="Arial" pitchFamily="34" charset="0"/>
            </a:endParaRPr>
          </a:p>
          <a:p>
            <a:pPr eaLnBrk="1" hangingPunct="1">
              <a:buFont typeface="Arial" pitchFamily="34" charset="0"/>
              <a:buNone/>
              <a:defRPr/>
            </a:pPr>
            <a:r>
              <a:rPr lang="es-EC" sz="1800" b="1" dirty="0" smtClean="0">
                <a:solidFill>
                  <a:schemeClr val="accent1">
                    <a:lumMod val="75000"/>
                  </a:schemeClr>
                </a:solidFill>
                <a:latin typeface="Arial" pitchFamily="34" charset="0"/>
                <a:cs typeface="Arial" pitchFamily="34" charset="0"/>
              </a:rPr>
              <a:t>PROMEDIO DE DÍAS PACIENTE HOSPITAL DE ESPECIALIDADES DE LAS FUERZAS ARMADAS</a:t>
            </a:r>
            <a:r>
              <a:rPr lang="es-ES" sz="1800" dirty="0" smtClean="0">
                <a:solidFill>
                  <a:schemeClr val="accent1">
                    <a:lumMod val="75000"/>
                  </a:schemeClr>
                </a:solidFill>
                <a:latin typeface="Arial" pitchFamily="34" charset="0"/>
                <a:cs typeface="Arial" pitchFamily="34" charset="0"/>
              </a:rPr>
              <a:t>              </a:t>
            </a:r>
          </a:p>
          <a:p>
            <a:pPr eaLnBrk="1" hangingPunct="1">
              <a:buFont typeface="Arial" pitchFamily="34" charset="0"/>
              <a:buNone/>
              <a:defRPr/>
            </a:pPr>
            <a:r>
              <a:rPr lang="es-ES" sz="1800" u="sng" dirty="0" smtClean="0">
                <a:solidFill>
                  <a:schemeClr val="accent6">
                    <a:lumMod val="75000"/>
                  </a:schemeClr>
                </a:solidFill>
                <a:latin typeface="Arial Black" pitchFamily="34" charset="0"/>
                <a:cs typeface="Arial" pitchFamily="34" charset="0"/>
              </a:rPr>
              <a:t>Total días paciente en el período</a:t>
            </a:r>
            <a:r>
              <a:rPr lang="es-ES" sz="1800" dirty="0" smtClean="0">
                <a:solidFill>
                  <a:schemeClr val="accent6">
                    <a:lumMod val="75000"/>
                  </a:schemeClr>
                </a:solidFill>
                <a:latin typeface="Arial Black" pitchFamily="34" charset="0"/>
                <a:cs typeface="Arial" pitchFamily="34" charset="0"/>
              </a:rPr>
              <a:t>   =  </a:t>
            </a:r>
            <a:r>
              <a:rPr lang="es-ES" sz="1800" u="sng" dirty="0" smtClean="0">
                <a:solidFill>
                  <a:schemeClr val="accent6">
                    <a:lumMod val="75000"/>
                  </a:schemeClr>
                </a:solidFill>
                <a:latin typeface="Arial Black" pitchFamily="34" charset="0"/>
                <a:cs typeface="Arial" pitchFamily="34" charset="0"/>
              </a:rPr>
              <a:t>9914</a:t>
            </a:r>
            <a:r>
              <a:rPr lang="es-ES" sz="1800" dirty="0" smtClean="0">
                <a:solidFill>
                  <a:schemeClr val="accent6">
                    <a:lumMod val="75000"/>
                  </a:schemeClr>
                </a:solidFill>
                <a:latin typeface="Arial Black" pitchFamily="34" charset="0"/>
                <a:cs typeface="Arial" pitchFamily="34" charset="0"/>
              </a:rPr>
              <a:t>   = 39,3 pacientes </a:t>
            </a:r>
            <a:endParaRPr lang="es-EC" sz="18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r>
              <a:rPr lang="es-ES" sz="1800" dirty="0" smtClean="0">
                <a:solidFill>
                  <a:schemeClr val="accent6">
                    <a:lumMod val="75000"/>
                  </a:schemeClr>
                </a:solidFill>
                <a:latin typeface="Arial Black" pitchFamily="34" charset="0"/>
                <a:cs typeface="Arial" pitchFamily="34" charset="0"/>
              </a:rPr>
              <a:t> N° de días del mismo período            252</a:t>
            </a:r>
          </a:p>
          <a:p>
            <a:pPr eaLnBrk="1" hangingPunct="1">
              <a:buFont typeface="Arial" pitchFamily="34" charset="0"/>
              <a:buNone/>
              <a:defRPr/>
            </a:pPr>
            <a:endParaRPr lang="es-EC" sz="2000" b="1" dirty="0" smtClean="0">
              <a:latin typeface="Arial" pitchFamily="34" charset="0"/>
              <a:cs typeface="Arial" pitchFamily="34" charset="0"/>
            </a:endParaRPr>
          </a:p>
          <a:p>
            <a:pPr eaLnBrk="1" hangingPunct="1">
              <a:buFont typeface="Arial" pitchFamily="34" charset="0"/>
              <a:buNone/>
              <a:defRPr/>
            </a:pPr>
            <a:endParaRPr lang="es-EC" sz="1800" b="1" dirty="0" smtClean="0">
              <a:latin typeface="Arial" pitchFamily="34" charset="0"/>
              <a:cs typeface="Arial" pitchFamily="34" charset="0"/>
            </a:endParaRPr>
          </a:p>
          <a:p>
            <a:pPr eaLnBrk="1" hangingPunct="1">
              <a:buFont typeface="Arial" pitchFamily="34" charset="0"/>
              <a:buNone/>
              <a:defRPr/>
            </a:pPr>
            <a:endParaRPr lang="es-EC" sz="1800" b="1" dirty="0" smtClean="0">
              <a:latin typeface="Arial" pitchFamily="34" charset="0"/>
              <a:cs typeface="Arial" pitchFamily="34" charset="0"/>
            </a:endParaRPr>
          </a:p>
          <a:p>
            <a:pPr eaLnBrk="1" hangingPunct="1">
              <a:buFont typeface="Arial" pitchFamily="34" charset="0"/>
              <a:buNone/>
              <a:defRPr/>
            </a:pPr>
            <a:endParaRPr lang="es-EC" sz="1800" b="1" dirty="0" smtClean="0">
              <a:latin typeface="Arial" pitchFamily="34" charset="0"/>
              <a:cs typeface="Arial" pitchFamily="34" charset="0"/>
            </a:endParaRPr>
          </a:p>
          <a:p>
            <a:pPr eaLnBrk="1" hangingPunct="1">
              <a:buFont typeface="Arial" pitchFamily="34" charset="0"/>
              <a:buNone/>
              <a:defRPr/>
            </a:pPr>
            <a:r>
              <a:rPr lang="es-EC" sz="1800" b="1" dirty="0" smtClean="0">
                <a:solidFill>
                  <a:schemeClr val="accent1">
                    <a:lumMod val="75000"/>
                  </a:schemeClr>
                </a:solidFill>
                <a:latin typeface="Arial" pitchFamily="34" charset="0"/>
                <a:cs typeface="Arial" pitchFamily="34" charset="0"/>
              </a:rPr>
              <a:t>GIRO</a:t>
            </a:r>
            <a:r>
              <a:rPr lang="es-EC" sz="2000" b="1" dirty="0" smtClean="0">
                <a:solidFill>
                  <a:schemeClr val="accent1">
                    <a:lumMod val="75000"/>
                  </a:schemeClr>
                </a:solidFill>
                <a:latin typeface="Arial" pitchFamily="34" charset="0"/>
                <a:cs typeface="Arial" pitchFamily="34" charset="0"/>
              </a:rPr>
              <a:t> </a:t>
            </a:r>
            <a:r>
              <a:rPr lang="es-EC" sz="1800" b="1" dirty="0" smtClean="0">
                <a:solidFill>
                  <a:schemeClr val="accent1">
                    <a:lumMod val="75000"/>
                  </a:schemeClr>
                </a:solidFill>
                <a:latin typeface="Arial" pitchFamily="34" charset="0"/>
                <a:cs typeface="Arial" pitchFamily="34" charset="0"/>
              </a:rPr>
              <a:t>DE CAMA HOSPITAL DE ESPECIALIDADES DE LAS FUERZAS ARMADAS </a:t>
            </a:r>
            <a:endParaRPr lang="es-EC" sz="2000" dirty="0" smtClean="0">
              <a:solidFill>
                <a:schemeClr val="accent1">
                  <a:lumMod val="75000"/>
                </a:schemeClr>
              </a:solidFill>
              <a:latin typeface="Arial" pitchFamily="34" charset="0"/>
              <a:cs typeface="Arial" pitchFamily="34" charset="0"/>
            </a:endParaRPr>
          </a:p>
          <a:p>
            <a:pPr eaLnBrk="1" hangingPunct="1">
              <a:buFont typeface="Arial" pitchFamily="34" charset="0"/>
              <a:buNone/>
              <a:defRPr/>
            </a:pPr>
            <a:r>
              <a:rPr lang="es-ES" sz="1800" u="sng" dirty="0" smtClean="0">
                <a:solidFill>
                  <a:schemeClr val="accent6">
                    <a:lumMod val="75000"/>
                  </a:schemeClr>
                </a:solidFill>
                <a:latin typeface="Arial Black" pitchFamily="34" charset="0"/>
                <a:cs typeface="Arial" pitchFamily="34" charset="0"/>
              </a:rPr>
              <a:t>Total egresos del período   </a:t>
            </a:r>
            <a:r>
              <a:rPr lang="es-ES" sz="1800" dirty="0" smtClean="0">
                <a:solidFill>
                  <a:schemeClr val="accent6">
                    <a:lumMod val="75000"/>
                  </a:schemeClr>
                </a:solidFill>
                <a:latin typeface="Arial Black" pitchFamily="34" charset="0"/>
                <a:cs typeface="Arial" pitchFamily="34" charset="0"/>
              </a:rPr>
              <a:t>   =                                 </a:t>
            </a:r>
            <a:r>
              <a:rPr lang="es-ES" sz="1800" u="sng" dirty="0" smtClean="0">
                <a:solidFill>
                  <a:schemeClr val="accent6">
                    <a:lumMod val="75000"/>
                  </a:schemeClr>
                </a:solidFill>
                <a:latin typeface="Arial Black" pitchFamily="34" charset="0"/>
                <a:cs typeface="Arial" pitchFamily="34" charset="0"/>
              </a:rPr>
              <a:t>9783  </a:t>
            </a:r>
            <a:r>
              <a:rPr lang="es-ES" sz="1800" dirty="0" smtClean="0">
                <a:solidFill>
                  <a:schemeClr val="accent6">
                    <a:lumMod val="75000"/>
                  </a:schemeClr>
                </a:solidFill>
                <a:latin typeface="Arial Black" pitchFamily="34" charset="0"/>
                <a:cs typeface="Arial" pitchFamily="34" charset="0"/>
              </a:rPr>
              <a:t>   = 41</a:t>
            </a:r>
            <a:endParaRPr lang="es-EC" sz="18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r>
              <a:rPr lang="es-ES" sz="1800" dirty="0" smtClean="0">
                <a:solidFill>
                  <a:schemeClr val="accent6">
                    <a:lumMod val="75000"/>
                  </a:schemeClr>
                </a:solidFill>
                <a:latin typeface="Arial Black" pitchFamily="34" charset="0"/>
                <a:cs typeface="Arial" pitchFamily="34" charset="0"/>
              </a:rPr>
              <a:t>Promedio camas disponibles del mismo período       238,64   </a:t>
            </a:r>
            <a:endParaRPr lang="es-EC" sz="1800" dirty="0" smtClean="0">
              <a:solidFill>
                <a:schemeClr val="accent6">
                  <a:lumMod val="75000"/>
                </a:schemeClr>
              </a:solidFill>
              <a:latin typeface="Arial Black" pitchFamily="34" charset="0"/>
              <a:cs typeface="Arial" pitchFamily="34" charset="0"/>
            </a:endParaRPr>
          </a:p>
          <a:p>
            <a:pPr eaLnBrk="1" hangingPunct="1">
              <a:buFont typeface="Arial" pitchFamily="34" charset="0"/>
              <a:buNone/>
              <a:defRPr/>
            </a:pPr>
            <a:endParaRPr lang="es-EC" sz="3600" dirty="0" smtClean="0"/>
          </a:p>
          <a:p>
            <a:pPr eaLnBrk="1" hangingPunct="1">
              <a:buFont typeface="Arial" pitchFamily="34" charset="0"/>
              <a:buNone/>
              <a:defRPr/>
            </a:pPr>
            <a:endParaRPr lang="es-EC" dirty="0" smtClean="0"/>
          </a:p>
        </p:txBody>
      </p:sp>
      <p:sp>
        <p:nvSpPr>
          <p:cNvPr id="30725" name="4 CuadroTexto"/>
          <p:cNvSpPr txBox="1">
            <a:spLocks noChangeArrowheads="1"/>
          </p:cNvSpPr>
          <p:nvPr/>
        </p:nvSpPr>
        <p:spPr bwMode="auto">
          <a:xfrm>
            <a:off x="0" y="1123950"/>
            <a:ext cx="9144000" cy="369888"/>
          </a:xfrm>
          <a:prstGeom prst="rect">
            <a:avLst/>
          </a:prstGeom>
          <a:noFill/>
          <a:ln w="9525">
            <a:noFill/>
            <a:miter lim="800000"/>
            <a:headEnd/>
            <a:tailEnd/>
          </a:ln>
        </p:spPr>
        <p:txBody>
          <a:bodyPr>
            <a:spAutoFit/>
          </a:bodyPr>
          <a:lstStyle/>
          <a:p>
            <a:pPr algn="ctr">
              <a:defRPr/>
            </a:pPr>
            <a:r>
              <a:rPr lang="es-EC" dirty="0">
                <a:solidFill>
                  <a:schemeClr val="accent2">
                    <a:lumMod val="75000"/>
                  </a:schemeClr>
                </a:solidFill>
                <a:latin typeface="Arial Black" pitchFamily="34" charset="0"/>
              </a:rPr>
              <a:t>INDICADORES AÑO 2010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diamond(in)">
                                      <p:cBhvr>
                                        <p:cTn id="7" dur="20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24">
                                            <p:txEl>
                                              <p:pRg st="3" end="3"/>
                                            </p:txEl>
                                          </p:spTgt>
                                        </p:tgtEl>
                                        <p:attrNameLst>
                                          <p:attrName>style.visibility</p:attrName>
                                        </p:attrNameLst>
                                      </p:cBhvr>
                                      <p:to>
                                        <p:strVal val="visible"/>
                                      </p:to>
                                    </p:set>
                                    <p:anim to="" calcmode="lin" valueType="num">
                                      <p:cBhvr>
                                        <p:cTn id="12" dur="1" fill="hold"/>
                                        <p:tgtEl>
                                          <p:spTgt spid="30724">
                                            <p:txEl>
                                              <p:pRg st="3" end="3"/>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0724">
                                            <p:txEl>
                                              <p:pRg st="4" end="4"/>
                                            </p:txEl>
                                          </p:spTgt>
                                        </p:tgtEl>
                                        <p:attrNameLst>
                                          <p:attrName>style.visibility</p:attrName>
                                        </p:attrNameLst>
                                      </p:cBhvr>
                                      <p:to>
                                        <p:strVal val="visible"/>
                                      </p:to>
                                    </p:set>
                                    <p:anim to="" calcmode="lin" valueType="num">
                                      <p:cBhvr>
                                        <p:cTn id="15" dur="1" fill="hold"/>
                                        <p:tgtEl>
                                          <p:spTgt spid="30724">
                                            <p:txEl>
                                              <p:pRg st="4" end="4"/>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0724">
                                            <p:txEl>
                                              <p:pRg st="5" end="5"/>
                                            </p:txEl>
                                          </p:spTgt>
                                        </p:tgtEl>
                                        <p:attrNameLst>
                                          <p:attrName>style.visibility</p:attrName>
                                        </p:attrNameLst>
                                      </p:cBhvr>
                                      <p:to>
                                        <p:strVal val="visible"/>
                                      </p:to>
                                    </p:set>
                                    <p:anim to="" calcmode="lin" valueType="num">
                                      <p:cBhvr>
                                        <p:cTn id="18" dur="1" fill="hold"/>
                                        <p:tgtEl>
                                          <p:spTgt spid="30724">
                                            <p:txEl>
                                              <p:pRg st="5" end="5"/>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0724">
                                            <p:txEl>
                                              <p:pRg st="10" end="10"/>
                                            </p:txEl>
                                          </p:spTgt>
                                        </p:tgtEl>
                                        <p:attrNameLst>
                                          <p:attrName>style.visibility</p:attrName>
                                        </p:attrNameLst>
                                      </p:cBhvr>
                                      <p:to>
                                        <p:strVal val="visible"/>
                                      </p:to>
                                    </p:set>
                                    <p:anim to="" calcmode="lin" valueType="num">
                                      <p:cBhvr>
                                        <p:cTn id="23" dur="1" fill="hold"/>
                                        <p:tgtEl>
                                          <p:spTgt spid="30724">
                                            <p:txEl>
                                              <p:pRg st="10" end="1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0724">
                                            <p:txEl>
                                              <p:pRg st="11" end="11"/>
                                            </p:txEl>
                                          </p:spTgt>
                                        </p:tgtEl>
                                        <p:attrNameLst>
                                          <p:attrName>style.visibility</p:attrName>
                                        </p:attrNameLst>
                                      </p:cBhvr>
                                      <p:to>
                                        <p:strVal val="visible"/>
                                      </p:to>
                                    </p:set>
                                    <p:anim to="" calcmode="lin" valueType="num">
                                      <p:cBhvr>
                                        <p:cTn id="26" dur="1" fill="hold"/>
                                        <p:tgtEl>
                                          <p:spTgt spid="30724">
                                            <p:txEl>
                                              <p:pRg st="11" end="11"/>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0724">
                                            <p:txEl>
                                              <p:pRg st="12" end="12"/>
                                            </p:txEl>
                                          </p:spTgt>
                                        </p:tgtEl>
                                        <p:attrNameLst>
                                          <p:attrName>style.visibility</p:attrName>
                                        </p:attrNameLst>
                                      </p:cBhvr>
                                      <p:to>
                                        <p:strVal val="visible"/>
                                      </p:to>
                                    </p:set>
                                    <p:anim to="" calcmode="lin" valueType="num">
                                      <p:cBhvr>
                                        <p:cTn id="29" dur="1" fill="hold"/>
                                        <p:tgtEl>
                                          <p:spTgt spid="30724">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1 Tabla"/>
          <p:cNvGraphicFramePr>
            <a:graphicFrameLocks noGrp="1"/>
          </p:cNvGraphicFramePr>
          <p:nvPr/>
        </p:nvGraphicFramePr>
        <p:xfrm>
          <a:off x="468313" y="1989138"/>
          <a:ext cx="8280400" cy="3816350"/>
        </p:xfrm>
        <a:graphic>
          <a:graphicData uri="http://schemas.openxmlformats.org/drawingml/2006/table">
            <a:tbl>
              <a:tblPr/>
              <a:tblGrid>
                <a:gridCol w="1626609"/>
                <a:gridCol w="1166656"/>
                <a:gridCol w="1133279"/>
                <a:gridCol w="1262579"/>
                <a:gridCol w="570442"/>
                <a:gridCol w="570442"/>
                <a:gridCol w="570442"/>
                <a:gridCol w="1380470"/>
              </a:tblGrid>
              <a:tr h="769201">
                <a:tc row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400" b="1" i="0" u="none" strike="noStrike" cap="none" normalizeH="0" baseline="0" dirty="0" smtClean="0">
                          <a:ln>
                            <a:noFill/>
                          </a:ln>
                          <a:solidFill>
                            <a:srgbClr val="222222"/>
                          </a:solidFill>
                          <a:effectLst/>
                          <a:latin typeface="Arial" pitchFamily="34" charset="0"/>
                          <a:cs typeface="Times New Roman" pitchFamily="18" charset="0"/>
                        </a:rPr>
                        <a:t>TALENTO HUMANO</a:t>
                      </a:r>
                      <a:endParaRPr kumimoji="0" lang="es-EC" sz="24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rgbClr val="222222"/>
                          </a:solidFill>
                          <a:effectLst/>
                          <a:latin typeface="Arial" pitchFamily="34" charset="0"/>
                          <a:cs typeface="Times New Roman" pitchFamily="18" charset="0"/>
                        </a:rPr>
                        <a:t>N° DE PACIENTES</a:t>
                      </a:r>
                      <a:endParaRPr kumimoji="0" lang="es-EC" sz="2400" b="1" i="0" u="none" strike="noStrike" cap="none" normalizeH="0" baseline="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rgbClr val="222222"/>
                          </a:solidFill>
                          <a:effectLst/>
                          <a:latin typeface="Arial" pitchFamily="34" charset="0"/>
                          <a:cs typeface="Times New Roman" pitchFamily="18" charset="0"/>
                        </a:rPr>
                        <a:t>ÍNDICE DE ATENCIÓN</a:t>
                      </a:r>
                      <a:endParaRPr kumimoji="0" lang="es-EC" sz="2400" b="1" i="0" u="none" strike="noStrike" cap="none" normalizeH="0" baseline="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rgbClr val="222222"/>
                          </a:solidFill>
                          <a:effectLst/>
                          <a:latin typeface="Arial" pitchFamily="34" charset="0"/>
                          <a:cs typeface="Times New Roman" pitchFamily="18" charset="0"/>
                        </a:rPr>
                        <a:t>PERSONAL NECESARIO 24 HORAS</a:t>
                      </a:r>
                      <a:endParaRPr kumimoji="0" lang="es-EC" sz="24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smtClean="0">
                          <a:ln>
                            <a:noFill/>
                          </a:ln>
                          <a:solidFill>
                            <a:srgbClr val="222222"/>
                          </a:solidFill>
                          <a:effectLst/>
                          <a:latin typeface="Arial" pitchFamily="34" charset="0"/>
                          <a:cs typeface="Times New Roman" pitchFamily="18" charset="0"/>
                        </a:rPr>
                        <a:t>DISTRIBUCIÓN POR TURNOS</a:t>
                      </a:r>
                      <a:endParaRPr kumimoji="0" lang="es-EC" sz="2400" b="1" i="0" u="none" strike="noStrike" cap="none" normalizeH="0" baseline="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row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400" b="1" i="0" u="none" strike="noStrike" cap="none" normalizeH="0" baseline="0" dirty="0" smtClean="0">
                          <a:ln>
                            <a:noFill/>
                          </a:ln>
                          <a:solidFill>
                            <a:srgbClr val="222222"/>
                          </a:solidFill>
                          <a:effectLst/>
                          <a:latin typeface="Arial" pitchFamily="34" charset="0"/>
                          <a:cs typeface="Times New Roman" pitchFamily="18" charset="0"/>
                        </a:rPr>
                        <a:t>VACACIONES</a:t>
                      </a:r>
                      <a:endParaRPr kumimoji="0" lang="es-EC" sz="2400" b="1"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201">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AM</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PM</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HS</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r>
              <a:tr h="1508819">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ENFERMERAS</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8</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6</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6</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3</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50%</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2</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30%</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1</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20%</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1</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201">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smtClean="0">
                          <a:ln>
                            <a:noFill/>
                          </a:ln>
                          <a:solidFill>
                            <a:srgbClr val="222222"/>
                          </a:solidFill>
                          <a:effectLst/>
                          <a:latin typeface="Arial" pitchFamily="34" charset="0"/>
                          <a:cs typeface="Times New Roman" pitchFamily="18" charset="0"/>
                        </a:rPr>
                        <a:t>AUXILIAR DE ENFERMERÍA</a:t>
                      </a:r>
                      <a:endParaRPr kumimoji="0" lang="es-EC" sz="2800" b="0" i="0" u="none" strike="noStrike" cap="none" normalizeH="0" baseline="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8</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smtClean="0">
                          <a:ln>
                            <a:noFill/>
                          </a:ln>
                          <a:solidFill>
                            <a:srgbClr val="222222"/>
                          </a:solidFill>
                          <a:effectLst/>
                          <a:latin typeface="Arial" pitchFamily="34" charset="0"/>
                          <a:cs typeface="Times New Roman" pitchFamily="18" charset="0"/>
                        </a:rPr>
                        <a:t>6</a:t>
                      </a:r>
                      <a:endParaRPr kumimoji="0" lang="es-EC" sz="2800" b="0" i="0" u="none" strike="noStrike" cap="none" normalizeH="0" baseline="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3</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1</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smtClean="0">
                          <a:ln>
                            <a:noFill/>
                          </a:ln>
                          <a:solidFill>
                            <a:srgbClr val="222222"/>
                          </a:solidFill>
                          <a:effectLst/>
                          <a:latin typeface="Arial" pitchFamily="34" charset="0"/>
                          <a:cs typeface="Times New Roman" pitchFamily="18" charset="0"/>
                        </a:rPr>
                        <a:t>1</a:t>
                      </a:r>
                      <a:endParaRPr kumimoji="0" lang="es-EC" sz="2800" b="0" i="0" u="none" strike="noStrike" cap="none" normalizeH="0" baseline="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rgbClr val="222222"/>
                          </a:solidFill>
                          <a:effectLst/>
                          <a:latin typeface="Arial" pitchFamily="34"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600" b="0" i="0" u="none" strike="noStrike" cap="none" normalizeH="0" baseline="0" dirty="0" smtClean="0">
                          <a:ln>
                            <a:noFill/>
                          </a:ln>
                          <a:solidFill>
                            <a:srgbClr val="222222"/>
                          </a:solidFill>
                          <a:effectLst/>
                          <a:latin typeface="Arial" pitchFamily="34" charset="0"/>
                          <a:cs typeface="Times New Roman" pitchFamily="18" charset="0"/>
                        </a:rPr>
                        <a:t>1</a:t>
                      </a:r>
                      <a:endParaRPr kumimoji="0" lang="es-EC" sz="28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87" name="Rectangle 1"/>
          <p:cNvSpPr>
            <a:spLocks noChangeArrowheads="1"/>
          </p:cNvSpPr>
          <p:nvPr/>
        </p:nvSpPr>
        <p:spPr bwMode="auto">
          <a:xfrm>
            <a:off x="1116013" y="1143000"/>
            <a:ext cx="7200900" cy="800100"/>
          </a:xfrm>
          <a:prstGeom prst="rect">
            <a:avLst/>
          </a:prstGeom>
          <a:noFill/>
          <a:ln w="9525">
            <a:noFill/>
            <a:miter lim="800000"/>
            <a:headEnd/>
            <a:tailEnd/>
          </a:ln>
        </p:spPr>
        <p:txBody>
          <a:bodyPr anchor="ctr">
            <a:spAutoFit/>
          </a:bodyPr>
          <a:lstStyle/>
          <a:p>
            <a:pPr algn="ctr">
              <a:tabLst>
                <a:tab pos="904875" algn="l"/>
              </a:tabLst>
            </a:pPr>
            <a:r>
              <a:rPr lang="es-ES">
                <a:solidFill>
                  <a:srgbClr val="0070C0"/>
                </a:solidFill>
                <a:latin typeface="Arial Black" pitchFamily="34" charset="0"/>
                <a:cs typeface="Times New Roman" pitchFamily="18" charset="0"/>
              </a:rPr>
              <a:t>DISTRIBUCIÓN DEL C</a:t>
            </a:r>
            <a:r>
              <a:rPr lang="es-ES" sz="1600">
                <a:solidFill>
                  <a:srgbClr val="0070C0"/>
                </a:solidFill>
                <a:latin typeface="Arial Black" pitchFamily="34" charset="0"/>
                <a:cs typeface="Times New Roman" pitchFamily="18" charset="0"/>
              </a:rPr>
              <a:t>ÁLCULO BÁSICO PARA EL PERSONAL DE ENFERMERÍA DE LA UNIDAD DE QUEMADOS</a:t>
            </a:r>
            <a:endParaRPr lang="es-EC" sz="1100">
              <a:solidFill>
                <a:srgbClr val="0070C0"/>
              </a:solidFill>
              <a:latin typeface="Arial Black" pitchFamily="34" charset="0"/>
              <a:cs typeface="Times New Roman" pitchFamily="18" charset="0"/>
            </a:endParaRPr>
          </a:p>
          <a:p>
            <a:pPr eaLnBrk="0" hangingPunct="0">
              <a:tabLst>
                <a:tab pos="904875" algn="l"/>
              </a:tabLst>
            </a:pPr>
            <a:r>
              <a:rPr lang="es-EC" sz="1200">
                <a:solidFill>
                  <a:srgbClr val="222222"/>
                </a:solidFill>
                <a:cs typeface="Times New Roman" pitchFamily="18" charset="0"/>
              </a:rPr>
              <a:t>	</a:t>
            </a:r>
            <a:endParaRPr lang="es-EC"/>
          </a:p>
        </p:txBody>
      </p:sp>
      <p:sp>
        <p:nvSpPr>
          <p:cNvPr id="31788" name="3 Rectángulo"/>
          <p:cNvSpPr>
            <a:spLocks noChangeArrowheads="1"/>
          </p:cNvSpPr>
          <p:nvPr/>
        </p:nvSpPr>
        <p:spPr bwMode="auto">
          <a:xfrm>
            <a:off x="539750" y="5949950"/>
            <a:ext cx="6318250" cy="738188"/>
          </a:xfrm>
          <a:prstGeom prst="rect">
            <a:avLst/>
          </a:prstGeom>
          <a:noFill/>
          <a:ln w="9525">
            <a:noFill/>
            <a:miter lim="800000"/>
            <a:headEnd/>
            <a:tailEnd/>
          </a:ln>
        </p:spPr>
        <p:txBody>
          <a:bodyPr>
            <a:spAutoFit/>
          </a:bodyPr>
          <a:lstStyle/>
          <a:p>
            <a:r>
              <a:rPr lang="es-EC" sz="1200"/>
              <a:t>Fuente : </a:t>
            </a:r>
            <a:r>
              <a:rPr lang="es-MX" sz="1200"/>
              <a:t>Balderas P. (2009</a:t>
            </a:r>
          </a:p>
          <a:p>
            <a:r>
              <a:rPr lang="es-MX" sz="1200"/>
              <a:t>Elaborado: Lic. J. Pozo Lic. A. Llumiquinga</a:t>
            </a:r>
            <a:endParaRPr lang="es-EC" sz="1200"/>
          </a:p>
          <a:p>
            <a:endParaRPr lang="es-EC">
              <a:latin typeface="Calibri" pitchFamily="34" charset="0"/>
            </a:endParaRPr>
          </a:p>
        </p:txBody>
      </p:sp>
      <p:sp>
        <p:nvSpPr>
          <p:cNvPr id="36909" name="5 CuadroTexto"/>
          <p:cNvSpPr txBox="1">
            <a:spLocks noChangeArrowheads="1"/>
          </p:cNvSpPr>
          <p:nvPr/>
        </p:nvSpPr>
        <p:spPr bwMode="auto">
          <a:xfrm>
            <a:off x="0" y="260350"/>
            <a:ext cx="9144000" cy="830263"/>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endParaRPr lang="es-EC" sz="16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787">
                                            <p:txEl>
                                              <p:pRg st="0" end="0"/>
                                            </p:txEl>
                                          </p:spTgt>
                                        </p:tgtEl>
                                        <p:attrNameLst>
                                          <p:attrName>style.visibility</p:attrName>
                                        </p:attrNameLst>
                                      </p:cBhvr>
                                      <p:to>
                                        <p:strVal val="visible"/>
                                      </p:to>
                                    </p:set>
                                    <p:animEffect transition="in" filter="diamond(in)">
                                      <p:cBhvr>
                                        <p:cTn id="7" dur="2000"/>
                                        <p:tgtEl>
                                          <p:spTgt spid="31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0-#ppt_w/2"/>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31788">
                                            <p:txEl>
                                              <p:pRg st="0" end="0"/>
                                            </p:txEl>
                                          </p:spTgt>
                                        </p:tgtEl>
                                        <p:attrNameLst>
                                          <p:attrName>style.visibility</p:attrName>
                                        </p:attrNameLst>
                                      </p:cBhvr>
                                      <p:to>
                                        <p:strVal val="visible"/>
                                      </p:to>
                                    </p:set>
                                    <p:anim calcmode="lin" valueType="num">
                                      <p:cBhvr additive="base">
                                        <p:cTn id="18" dur="2000" fill="hold"/>
                                        <p:tgtEl>
                                          <p:spTgt spid="31788">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31788">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6" fill="hold" nodeType="withEffect">
                                  <p:stCondLst>
                                    <p:cond delay="0"/>
                                  </p:stCondLst>
                                  <p:childTnLst>
                                    <p:set>
                                      <p:cBhvr>
                                        <p:cTn id="21" dur="1" fill="hold">
                                          <p:stCondLst>
                                            <p:cond delay="0"/>
                                          </p:stCondLst>
                                        </p:cTn>
                                        <p:tgtEl>
                                          <p:spTgt spid="31788">
                                            <p:txEl>
                                              <p:pRg st="1" end="1"/>
                                            </p:txEl>
                                          </p:spTgt>
                                        </p:tgtEl>
                                        <p:attrNameLst>
                                          <p:attrName>style.visibility</p:attrName>
                                        </p:attrNameLst>
                                      </p:cBhvr>
                                      <p:to>
                                        <p:strVal val="visible"/>
                                      </p:to>
                                    </p:set>
                                    <p:anim calcmode="lin" valueType="num">
                                      <p:cBhvr additive="base">
                                        <p:cTn id="22" dur="2000" fill="hold"/>
                                        <p:tgtEl>
                                          <p:spTgt spid="31788">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178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0" y="260350"/>
            <a:ext cx="9144000" cy="647700"/>
          </a:xfrm>
        </p:spPr>
        <p:txBody>
          <a:bodyPr rtlCol="0">
            <a:normAutofit fontScale="90000"/>
          </a:bodyPr>
          <a:lstStyle/>
          <a:p>
            <a:pPr eaLnBrk="1" fontAlgn="auto" hangingPunct="1">
              <a:spcAft>
                <a:spcPts val="0"/>
              </a:spcAft>
              <a:defRPr/>
            </a:pPr>
            <a:r>
              <a:rPr lang="es-EC" sz="18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800" dirty="0" smtClean="0">
                <a:solidFill>
                  <a:schemeClr val="accent3">
                    <a:lumMod val="50000"/>
                  </a:schemeClr>
                </a:solidFill>
                <a:latin typeface="Arial Black" pitchFamily="34" charset="0"/>
                <a:cs typeface="Arial" pitchFamily="34" charset="0"/>
              </a:rPr>
            </a:br>
            <a:r>
              <a:rPr lang="es-EC" sz="18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t> </a:t>
            </a:r>
            <a:br>
              <a:rPr lang="es-EC" sz="1600" dirty="0" smtClean="0"/>
            </a:br>
            <a:endParaRPr lang="es-EC" sz="1600" dirty="0"/>
          </a:p>
        </p:txBody>
      </p:sp>
      <p:sp>
        <p:nvSpPr>
          <p:cNvPr id="35844" name="4 Marcador de contenido"/>
          <p:cNvSpPr>
            <a:spLocks noGrp="1"/>
          </p:cNvSpPr>
          <p:nvPr>
            <p:ph sz="half" idx="1"/>
          </p:nvPr>
        </p:nvSpPr>
        <p:spPr>
          <a:xfrm>
            <a:off x="0" y="1600200"/>
            <a:ext cx="4067175" cy="4525963"/>
          </a:xfrm>
        </p:spPr>
        <p:txBody>
          <a:bodyPr/>
          <a:lstStyle/>
          <a:p>
            <a:pPr eaLnBrk="1" hangingPunct="1">
              <a:buFont typeface="Arial" pitchFamily="34" charset="0"/>
              <a:buNone/>
            </a:pPr>
            <a:r>
              <a:rPr lang="es-EC" smtClean="0"/>
              <a:t>1° PASO</a:t>
            </a:r>
          </a:p>
          <a:p>
            <a:pPr eaLnBrk="1" hangingPunct="1">
              <a:buFont typeface="Arial" pitchFamily="34" charset="0"/>
              <a:buNone/>
            </a:pPr>
            <a:r>
              <a:rPr lang="es-EC" smtClean="0"/>
              <a:t>HORAS NECESARIAS</a:t>
            </a:r>
          </a:p>
          <a:p>
            <a:pPr eaLnBrk="1" hangingPunct="1">
              <a:buFont typeface="Arial" pitchFamily="34" charset="0"/>
              <a:buNone/>
            </a:pPr>
            <a:endParaRPr lang="es-EC" sz="2000" i="1" smtClean="0"/>
          </a:p>
          <a:p>
            <a:pPr eaLnBrk="1" hangingPunct="1">
              <a:buFont typeface="Arial" pitchFamily="34" charset="0"/>
              <a:buNone/>
            </a:pPr>
            <a:r>
              <a:rPr lang="es-EC" sz="2000" i="1" smtClean="0"/>
              <a:t>N° De pacientes x índice de atención</a:t>
            </a:r>
            <a:r>
              <a:rPr lang="es-EC" sz="2000" smtClean="0"/>
              <a:t> = horas necesarias</a:t>
            </a:r>
          </a:p>
          <a:p>
            <a:pPr eaLnBrk="1" hangingPunct="1">
              <a:buFont typeface="Arial" pitchFamily="34" charset="0"/>
              <a:buNone/>
            </a:pPr>
            <a:endParaRPr lang="es-EC" sz="2400" smtClean="0"/>
          </a:p>
          <a:p>
            <a:pPr eaLnBrk="1" hangingPunct="1">
              <a:buFont typeface="Arial" pitchFamily="34" charset="0"/>
              <a:buNone/>
            </a:pPr>
            <a:r>
              <a:rPr lang="es-EC" sz="2400" smtClean="0"/>
              <a:t>8 X 6 = 48 Horas necesarias</a:t>
            </a:r>
          </a:p>
          <a:p>
            <a:pPr eaLnBrk="1" hangingPunct="1">
              <a:buFont typeface="Arial" pitchFamily="34" charset="0"/>
              <a:buNone/>
            </a:pPr>
            <a:endParaRPr lang="es-EC" smtClean="0"/>
          </a:p>
        </p:txBody>
      </p:sp>
      <p:sp>
        <p:nvSpPr>
          <p:cNvPr id="35845" name="5 Marcador de contenido"/>
          <p:cNvSpPr>
            <a:spLocks noGrp="1"/>
          </p:cNvSpPr>
          <p:nvPr>
            <p:ph sz="half" idx="2"/>
          </p:nvPr>
        </p:nvSpPr>
        <p:spPr>
          <a:xfrm>
            <a:off x="4067175" y="1600200"/>
            <a:ext cx="5076825" cy="4525963"/>
          </a:xfrm>
        </p:spPr>
        <p:txBody>
          <a:bodyPr/>
          <a:lstStyle/>
          <a:p>
            <a:pPr eaLnBrk="1" hangingPunct="1">
              <a:buFont typeface="Arial" pitchFamily="34" charset="0"/>
              <a:buNone/>
            </a:pPr>
            <a:r>
              <a:rPr lang="es-EC" smtClean="0"/>
              <a:t>2° PASO </a:t>
            </a:r>
          </a:p>
          <a:p>
            <a:pPr eaLnBrk="1" hangingPunct="1">
              <a:buFont typeface="Arial" pitchFamily="34" charset="0"/>
              <a:buNone/>
            </a:pPr>
            <a:r>
              <a:rPr lang="es-EC" smtClean="0"/>
              <a:t>PERSONAL NECESARIO </a:t>
            </a:r>
          </a:p>
          <a:p>
            <a:pPr eaLnBrk="1" hangingPunct="1">
              <a:buFont typeface="Arial" pitchFamily="34" charset="0"/>
              <a:buNone/>
            </a:pPr>
            <a:endParaRPr lang="es-ES" sz="1600" u="sng" smtClean="0"/>
          </a:p>
          <a:p>
            <a:pPr eaLnBrk="1" hangingPunct="1">
              <a:buFont typeface="Arial" pitchFamily="34" charset="0"/>
              <a:buNone/>
            </a:pPr>
            <a:r>
              <a:rPr lang="es-ES" sz="2000" u="sng" smtClean="0"/>
              <a:t>Total de horas necesarias  </a:t>
            </a:r>
            <a:r>
              <a:rPr lang="es-ES" sz="2000" smtClean="0"/>
              <a:t>= Personal necesario</a:t>
            </a:r>
            <a:endParaRPr lang="es-EC" sz="2000" smtClean="0"/>
          </a:p>
          <a:p>
            <a:pPr eaLnBrk="1" hangingPunct="1">
              <a:buFont typeface="Arial" pitchFamily="34" charset="0"/>
              <a:buNone/>
            </a:pPr>
            <a:r>
              <a:rPr lang="es-ES" sz="2000" smtClean="0"/>
              <a:t>Jornada laboral</a:t>
            </a:r>
            <a:endParaRPr lang="es-EC" sz="2000" smtClean="0"/>
          </a:p>
          <a:p>
            <a:pPr eaLnBrk="1" hangingPunct="1">
              <a:buFont typeface="Arial" pitchFamily="34" charset="0"/>
              <a:buNone/>
            </a:pPr>
            <a:endParaRPr lang="es-EC" sz="1600" smtClean="0"/>
          </a:p>
          <a:p>
            <a:pPr eaLnBrk="1" hangingPunct="1">
              <a:buFont typeface="Arial" pitchFamily="34" charset="0"/>
              <a:buNone/>
            </a:pPr>
            <a:r>
              <a:rPr lang="es-ES" smtClean="0"/>
              <a:t>   </a:t>
            </a:r>
            <a:r>
              <a:rPr lang="es-ES" u="sng" smtClean="0"/>
              <a:t>48</a:t>
            </a:r>
            <a:r>
              <a:rPr lang="es-ES" smtClean="0"/>
              <a:t>  = 6 Enfermeras</a:t>
            </a:r>
            <a:endParaRPr lang="es-EC" smtClean="0"/>
          </a:p>
          <a:p>
            <a:pPr eaLnBrk="1" hangingPunct="1">
              <a:buFont typeface="Arial" pitchFamily="34" charset="0"/>
              <a:buNone/>
            </a:pPr>
            <a:r>
              <a:rPr lang="es-ES" smtClean="0"/>
              <a:t>    8</a:t>
            </a:r>
            <a:endParaRPr lang="es-EC" smtClean="0"/>
          </a:p>
          <a:p>
            <a:pPr eaLnBrk="1" hangingPunct="1">
              <a:buFont typeface="Arial" pitchFamily="34" charset="0"/>
              <a:buNone/>
            </a:pPr>
            <a:endParaRPr lang="es-EC" smtClean="0"/>
          </a:p>
        </p:txBody>
      </p:sp>
      <p:graphicFrame>
        <p:nvGraphicFramePr>
          <p:cNvPr id="7" name="6 Tabla"/>
          <p:cNvGraphicFramePr>
            <a:graphicFrameLocks noGrp="1"/>
          </p:cNvGraphicFramePr>
          <p:nvPr/>
        </p:nvGraphicFramePr>
        <p:xfrm>
          <a:off x="34925" y="1446213"/>
          <a:ext cx="9012238" cy="4143375"/>
        </p:xfrm>
        <a:graphic>
          <a:graphicData uri="http://schemas.openxmlformats.org/drawingml/2006/table">
            <a:tbl>
              <a:tblPr/>
              <a:tblGrid>
                <a:gridCol w="4058832"/>
                <a:gridCol w="4954138"/>
              </a:tblGrid>
              <a:tr h="4143027">
                <a:tc>
                  <a:txBody>
                    <a:bodyPr/>
                    <a:lstStyle/>
                    <a:p>
                      <a:endParaRPr lang="es-EC" dirty="0">
                        <a:solidFill>
                          <a:srgbClr val="C00000"/>
                        </a:solidFill>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endParaRPr lang="es-EC" dirty="0" smtClean="0">
                        <a:solidFill>
                          <a:srgbClr val="C00000"/>
                        </a:solidFill>
                      </a:endParaRPr>
                    </a:p>
                    <a:p>
                      <a:endParaRPr lang="es-EC" dirty="0" smtClean="0">
                        <a:solidFill>
                          <a:srgbClr val="C00000"/>
                        </a:solidFill>
                      </a:endParaRPr>
                    </a:p>
                    <a:p>
                      <a:endParaRPr lang="es-EC" dirty="0" smtClean="0">
                        <a:solidFill>
                          <a:srgbClr val="C00000"/>
                        </a:solidFill>
                      </a:endParaRPr>
                    </a:p>
                    <a:p>
                      <a:endParaRPr lang="es-EC" dirty="0" smtClean="0">
                        <a:solidFill>
                          <a:srgbClr val="C00000"/>
                        </a:solidFill>
                      </a:endParaRPr>
                    </a:p>
                    <a:p>
                      <a:endParaRPr lang="es-EC" dirty="0">
                        <a:solidFill>
                          <a:srgbClr val="C00000"/>
                        </a:solidFill>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5856" name="7 CuadroTexto"/>
          <p:cNvSpPr txBox="1">
            <a:spLocks noChangeArrowheads="1"/>
          </p:cNvSpPr>
          <p:nvPr/>
        </p:nvSpPr>
        <p:spPr bwMode="auto">
          <a:xfrm>
            <a:off x="323850" y="6092825"/>
            <a:ext cx="5327650" cy="461963"/>
          </a:xfrm>
          <a:prstGeom prst="rect">
            <a:avLst/>
          </a:prstGeom>
          <a:noFill/>
          <a:ln w="9525">
            <a:noFill/>
            <a:miter lim="800000"/>
            <a:headEnd/>
            <a:tailEnd/>
          </a:ln>
        </p:spPr>
        <p:txBody>
          <a:bodyPr>
            <a:spAutoFit/>
          </a:bodyPr>
          <a:lstStyle/>
          <a:p>
            <a:r>
              <a:rPr lang="es-EC" sz="1200"/>
              <a:t>Fuente : </a:t>
            </a:r>
            <a:r>
              <a:rPr lang="es-MX" sz="1200"/>
              <a:t>Balderas P. (2009</a:t>
            </a:r>
          </a:p>
          <a:p>
            <a:r>
              <a:rPr lang="es-MX" sz="1200"/>
              <a:t>Elaborado: Lic. J. Pozo Lic. A. Llumiquinga</a:t>
            </a:r>
            <a:endParaRPr lang="es-EC" sz="1200"/>
          </a:p>
        </p:txBody>
      </p:sp>
      <p:sp>
        <p:nvSpPr>
          <p:cNvPr id="35857" name="7 CuadroTexto"/>
          <p:cNvSpPr txBox="1">
            <a:spLocks noChangeArrowheads="1"/>
          </p:cNvSpPr>
          <p:nvPr/>
        </p:nvSpPr>
        <p:spPr bwMode="auto">
          <a:xfrm>
            <a:off x="0" y="836613"/>
            <a:ext cx="9144000" cy="923925"/>
          </a:xfrm>
          <a:prstGeom prst="rect">
            <a:avLst/>
          </a:prstGeom>
          <a:noFill/>
          <a:ln w="9525">
            <a:noFill/>
            <a:miter lim="800000"/>
            <a:headEnd/>
            <a:tailEnd/>
          </a:ln>
        </p:spPr>
        <p:txBody>
          <a:bodyPr>
            <a:spAutoFit/>
          </a:bodyPr>
          <a:lstStyle/>
          <a:p>
            <a:pPr algn="ctr"/>
            <a:r>
              <a:rPr lang="es-EC">
                <a:solidFill>
                  <a:srgbClr val="0070C0"/>
                </a:solidFill>
                <a:latin typeface="Arial Black" pitchFamily="34" charset="0"/>
              </a:rPr>
              <a:t>FORMULA PARA EL CALCULO DEL NÚMERO DE ENFERMERAS  PARA LA UNIDAD DE QUEMADOS</a:t>
            </a:r>
            <a:r>
              <a:rPr lang="es-EC" sz="1400"/>
              <a:t/>
            </a:r>
            <a:br>
              <a:rPr lang="es-EC" sz="1400"/>
            </a:b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2" name="1 Tabla"/>
          <p:cNvGraphicFramePr>
            <a:graphicFrameLocks noGrp="1"/>
          </p:cNvGraphicFramePr>
          <p:nvPr/>
        </p:nvGraphicFramePr>
        <p:xfrm>
          <a:off x="1908175" y="1785938"/>
          <a:ext cx="5543550" cy="4000500"/>
        </p:xfrm>
        <a:graphic>
          <a:graphicData uri="http://schemas.openxmlformats.org/drawingml/2006/table">
            <a:tbl>
              <a:tblPr/>
              <a:tblGrid>
                <a:gridCol w="3913749"/>
                <a:gridCol w="1630396"/>
              </a:tblGrid>
              <a:tr h="1025120">
                <a:tc>
                  <a:txBody>
                    <a:bodyPr/>
                    <a:lstStyle/>
                    <a:p>
                      <a:pPr marL="457200" algn="ctr">
                        <a:spcAft>
                          <a:spcPts val="1000"/>
                        </a:spcAft>
                      </a:pPr>
                      <a:endParaRPr lang="es-EC" sz="1200" dirty="0">
                        <a:solidFill>
                          <a:srgbClr val="222222"/>
                        </a:solidFill>
                        <a:latin typeface="Arial Black" pitchFamily="34" charset="0"/>
                        <a:ea typeface="Times New Roman"/>
                        <a:cs typeface="Times New Roman"/>
                      </a:endParaRPr>
                    </a:p>
                    <a:p>
                      <a:pPr marL="457200" algn="ctr">
                        <a:spcAft>
                          <a:spcPts val="1000"/>
                        </a:spcAft>
                      </a:pPr>
                      <a:r>
                        <a:rPr lang="es-EC" sz="1200" dirty="0">
                          <a:solidFill>
                            <a:srgbClr val="222222"/>
                          </a:solidFill>
                          <a:latin typeface="Arial Black" pitchFamily="34" charset="0"/>
                          <a:ea typeface="Times New Roman"/>
                          <a:cs typeface="Times New Roman"/>
                        </a:rPr>
                        <a:t>PERSONAL UNIDAD DE QUEMADOS </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ctr">
                        <a:spcAft>
                          <a:spcPts val="1000"/>
                        </a:spcAft>
                      </a:pPr>
                      <a:endParaRPr lang="es-EC" sz="1200" dirty="0">
                        <a:solidFill>
                          <a:srgbClr val="222222"/>
                        </a:solidFill>
                        <a:latin typeface="Arial Black" pitchFamily="34" charset="0"/>
                        <a:ea typeface="Times New Roman"/>
                        <a:cs typeface="Times New Roman"/>
                      </a:endParaRPr>
                    </a:p>
                    <a:p>
                      <a:pPr marL="457200" algn="ctr">
                        <a:spcAft>
                          <a:spcPts val="1000"/>
                        </a:spcAft>
                      </a:pPr>
                      <a:r>
                        <a:rPr lang="es-EC" sz="1200" dirty="0">
                          <a:solidFill>
                            <a:srgbClr val="222222"/>
                          </a:solidFill>
                          <a:latin typeface="Arial Black" pitchFamily="34" charset="0"/>
                          <a:ea typeface="Times New Roman"/>
                          <a:cs typeface="Times New Roman"/>
                        </a:rPr>
                        <a:t>NÚMERO DE PERSONAS</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82117">
                <a:tc>
                  <a:txBody>
                    <a:bodyPr/>
                    <a:lstStyle/>
                    <a:p>
                      <a:pPr marL="457200">
                        <a:spcAft>
                          <a:spcPts val="1000"/>
                        </a:spcAft>
                      </a:pPr>
                      <a:r>
                        <a:rPr lang="es-EC" sz="1400" dirty="0">
                          <a:solidFill>
                            <a:srgbClr val="222222"/>
                          </a:solidFill>
                          <a:latin typeface="Arial"/>
                          <a:ea typeface="Times New Roman"/>
                          <a:cs typeface="Times New Roman"/>
                        </a:rPr>
                        <a:t>Médicos tratantes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dirty="0">
                          <a:solidFill>
                            <a:srgbClr val="222222"/>
                          </a:solidFill>
                          <a:latin typeface="Arial"/>
                          <a:ea typeface="Times New Roman"/>
                          <a:cs typeface="Times New Roman"/>
                        </a:rPr>
                        <a:t>4</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17">
                <a:tc>
                  <a:txBody>
                    <a:bodyPr/>
                    <a:lstStyle/>
                    <a:p>
                      <a:pPr marL="457200">
                        <a:spcAft>
                          <a:spcPts val="1000"/>
                        </a:spcAft>
                      </a:pPr>
                      <a:r>
                        <a:rPr lang="es-EC" sz="1400" dirty="0">
                          <a:solidFill>
                            <a:srgbClr val="222222"/>
                          </a:solidFill>
                          <a:latin typeface="Arial"/>
                          <a:ea typeface="Times New Roman"/>
                          <a:cs typeface="Times New Roman"/>
                        </a:rPr>
                        <a:t>Médicos asistenciales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a:solidFill>
                            <a:srgbClr val="222222"/>
                          </a:solidFill>
                          <a:latin typeface="Arial"/>
                          <a:ea typeface="Times New Roman"/>
                          <a:cs typeface="Times New Roman"/>
                        </a:rPr>
                        <a:t>3</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858">
                <a:tc>
                  <a:txBody>
                    <a:bodyPr/>
                    <a:lstStyle/>
                    <a:p>
                      <a:pPr marL="457200">
                        <a:spcAft>
                          <a:spcPts val="1000"/>
                        </a:spcAft>
                      </a:pPr>
                      <a:r>
                        <a:rPr lang="es-EC" sz="1400" dirty="0">
                          <a:solidFill>
                            <a:srgbClr val="222222"/>
                          </a:solidFill>
                          <a:latin typeface="Arial"/>
                          <a:ea typeface="Times New Roman"/>
                          <a:cs typeface="Times New Roman"/>
                        </a:rPr>
                        <a:t>Enfermera supervisora de área </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a:solidFill>
                            <a:srgbClr val="222222"/>
                          </a:solidFill>
                          <a:latin typeface="Arial"/>
                          <a:ea typeface="Times New Roman"/>
                          <a:cs typeface="Times New Roman"/>
                        </a:rPr>
                        <a:t>1</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88">
                <a:tc>
                  <a:txBody>
                    <a:bodyPr/>
                    <a:lstStyle/>
                    <a:p>
                      <a:pPr marL="457200">
                        <a:spcAft>
                          <a:spcPts val="1000"/>
                        </a:spcAft>
                      </a:pPr>
                      <a:r>
                        <a:rPr lang="es-EC" sz="1400" dirty="0">
                          <a:solidFill>
                            <a:srgbClr val="222222"/>
                          </a:solidFill>
                          <a:latin typeface="Arial"/>
                          <a:ea typeface="Times New Roman"/>
                          <a:cs typeface="Times New Roman"/>
                        </a:rPr>
                        <a:t>Enfermeras de cuidado directo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dirty="0">
                          <a:solidFill>
                            <a:srgbClr val="222222"/>
                          </a:solidFill>
                          <a:latin typeface="Arial"/>
                          <a:ea typeface="Times New Roman"/>
                          <a:cs typeface="Times New Roman"/>
                        </a:rPr>
                        <a:t>5</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17">
                <a:tc>
                  <a:txBody>
                    <a:bodyPr/>
                    <a:lstStyle/>
                    <a:p>
                      <a:pPr marL="457200">
                        <a:spcAft>
                          <a:spcPts val="1000"/>
                        </a:spcAft>
                      </a:pPr>
                      <a:r>
                        <a:rPr lang="es-EC" sz="1400">
                          <a:solidFill>
                            <a:srgbClr val="222222"/>
                          </a:solidFill>
                          <a:latin typeface="Arial"/>
                          <a:ea typeface="Times New Roman"/>
                          <a:cs typeface="Times New Roman"/>
                        </a:rPr>
                        <a:t>Auxiliar de enfermería </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dirty="0">
                          <a:solidFill>
                            <a:srgbClr val="222222"/>
                          </a:solidFill>
                          <a:latin typeface="Arial"/>
                          <a:ea typeface="Times New Roman"/>
                          <a:cs typeface="Times New Roman"/>
                        </a:rPr>
                        <a:t>2</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2117">
                <a:tc>
                  <a:txBody>
                    <a:bodyPr/>
                    <a:lstStyle/>
                    <a:p>
                      <a:pPr marL="457200">
                        <a:spcAft>
                          <a:spcPts val="1000"/>
                        </a:spcAft>
                      </a:pPr>
                      <a:r>
                        <a:rPr lang="es-EC" sz="1400">
                          <a:solidFill>
                            <a:srgbClr val="222222"/>
                          </a:solidFill>
                          <a:latin typeface="Arial"/>
                          <a:ea typeface="Times New Roman"/>
                          <a:cs typeface="Times New Roman"/>
                        </a:rPr>
                        <a:t>Mensajero</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dirty="0">
                          <a:solidFill>
                            <a:srgbClr val="222222"/>
                          </a:solidFill>
                          <a:latin typeface="Arial"/>
                          <a:ea typeface="Times New Roman"/>
                          <a:cs typeface="Times New Roman"/>
                        </a:rPr>
                        <a:t>1</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194">
                <a:tc>
                  <a:txBody>
                    <a:bodyPr/>
                    <a:lstStyle/>
                    <a:p>
                      <a:pPr marL="457200">
                        <a:spcAft>
                          <a:spcPts val="1000"/>
                        </a:spcAft>
                      </a:pPr>
                      <a:r>
                        <a:rPr lang="es-EC" sz="1400" dirty="0">
                          <a:solidFill>
                            <a:srgbClr val="222222"/>
                          </a:solidFill>
                          <a:latin typeface="Arial"/>
                          <a:ea typeface="Times New Roman"/>
                          <a:cs typeface="Times New Roman"/>
                        </a:rPr>
                        <a:t>Personal de servicios varios</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spcAft>
                          <a:spcPts val="1000"/>
                        </a:spcAft>
                      </a:pPr>
                      <a:r>
                        <a:rPr lang="es-EC" sz="1400" dirty="0">
                          <a:solidFill>
                            <a:srgbClr val="222222"/>
                          </a:solidFill>
                          <a:latin typeface="Arial"/>
                          <a:ea typeface="Times New Roman"/>
                          <a:cs typeface="Times New Roman"/>
                        </a:rPr>
                        <a:t>2</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5537" name="Rectangle 1"/>
          <p:cNvSpPr>
            <a:spLocks noChangeArrowheads="1"/>
          </p:cNvSpPr>
          <p:nvPr/>
        </p:nvSpPr>
        <p:spPr bwMode="auto">
          <a:xfrm>
            <a:off x="1908175" y="930275"/>
            <a:ext cx="5256213" cy="892175"/>
          </a:xfrm>
          <a:prstGeom prst="rect">
            <a:avLst/>
          </a:prstGeom>
          <a:noFill/>
          <a:ln w="9525">
            <a:noFill/>
            <a:miter lim="800000"/>
            <a:headEnd/>
            <a:tailEnd/>
          </a:ln>
        </p:spPr>
        <p:txBody>
          <a:bodyPr anchor="ctr">
            <a:spAutoFit/>
          </a:bodyPr>
          <a:lstStyle/>
          <a:p>
            <a:pPr algn="ctr"/>
            <a:r>
              <a:rPr lang="es-EC" sz="2000" b="1">
                <a:solidFill>
                  <a:srgbClr val="0070C0"/>
                </a:solidFill>
              </a:rPr>
              <a:t>REESTRUCTURACIÓN OPERATIVA DE LA UNIDAD DE QUEMADOS</a:t>
            </a:r>
            <a:endParaRPr lang="es-EC" sz="1200" b="1">
              <a:solidFill>
                <a:srgbClr val="0070C0"/>
              </a:solidFill>
            </a:endParaRPr>
          </a:p>
          <a:p>
            <a:pPr algn="just" eaLnBrk="0" hangingPunct="0"/>
            <a:r>
              <a:rPr lang="es-EC" sz="1200" b="1">
                <a:solidFill>
                  <a:srgbClr val="222222"/>
                </a:solidFill>
                <a:cs typeface="Times New Roman" pitchFamily="18" charset="0"/>
              </a:rPr>
              <a:t>                               </a:t>
            </a:r>
            <a:endParaRPr lang="es-EC"/>
          </a:p>
        </p:txBody>
      </p:sp>
      <p:sp>
        <p:nvSpPr>
          <p:cNvPr id="33825" name="3 Rectángulo"/>
          <p:cNvSpPr>
            <a:spLocks noChangeArrowheads="1"/>
          </p:cNvSpPr>
          <p:nvPr/>
        </p:nvSpPr>
        <p:spPr bwMode="auto">
          <a:xfrm>
            <a:off x="1908175" y="6072188"/>
            <a:ext cx="4949825" cy="400050"/>
          </a:xfrm>
          <a:prstGeom prst="rect">
            <a:avLst/>
          </a:prstGeom>
          <a:noFill/>
          <a:ln w="9525">
            <a:noFill/>
            <a:miter lim="800000"/>
            <a:headEnd/>
            <a:tailEnd/>
          </a:ln>
        </p:spPr>
        <p:txBody>
          <a:bodyPr>
            <a:spAutoFit/>
          </a:bodyPr>
          <a:lstStyle/>
          <a:p>
            <a:r>
              <a:rPr lang="es-EC" sz="1200">
                <a:solidFill>
                  <a:srgbClr val="222222"/>
                </a:solidFill>
              </a:rPr>
              <a:t>Elaborado: Lic. J. Pozo, Lic. A. Llumiquinga</a:t>
            </a:r>
            <a:endParaRPr lang="es-EC" sz="1200"/>
          </a:p>
          <a:p>
            <a:endParaRPr lang="es-EC" sz="800">
              <a:latin typeface="Calibri" pitchFamily="34" charset="0"/>
            </a:endParaRPr>
          </a:p>
        </p:txBody>
      </p:sp>
      <p:sp>
        <p:nvSpPr>
          <p:cNvPr id="38946" name="4 CuadroTexto"/>
          <p:cNvSpPr txBox="1">
            <a:spLocks noChangeArrowheads="1"/>
          </p:cNvSpPr>
          <p:nvPr/>
        </p:nvSpPr>
        <p:spPr bwMode="auto">
          <a:xfrm>
            <a:off x="0" y="188913"/>
            <a:ext cx="9144000" cy="830262"/>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endParaRPr lang="es-EC" sz="160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37">
                                            <p:txEl>
                                              <p:pRg st="0" end="0"/>
                                            </p:txEl>
                                          </p:spTgt>
                                        </p:tgtEl>
                                        <p:attrNameLst>
                                          <p:attrName>style.visibility</p:attrName>
                                        </p:attrNameLst>
                                      </p:cBhvr>
                                      <p:to>
                                        <p:strVal val="visible"/>
                                      </p:to>
                                    </p:set>
                                    <p:animEffect transition="in" filter="diamond(in)">
                                      <p:cBhvr>
                                        <p:cTn id="7" dur="2000"/>
                                        <p:tgtEl>
                                          <p:spTgt spid="65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33825">
                                            <p:txEl>
                                              <p:pRg st="0" end="0"/>
                                            </p:txEl>
                                          </p:spTgt>
                                        </p:tgtEl>
                                        <p:attrNameLst>
                                          <p:attrName>style.visibility</p:attrName>
                                        </p:attrNameLst>
                                      </p:cBhvr>
                                      <p:to>
                                        <p:strVal val="visible"/>
                                      </p:to>
                                    </p:set>
                                    <p:anim calcmode="lin" valueType="num">
                                      <p:cBhvr additive="base">
                                        <p:cTn id="17" dur="2000" fill="hold"/>
                                        <p:tgtEl>
                                          <p:spTgt spid="33825">
                                            <p:txEl>
                                              <p:pRg st="0" end="0"/>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38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ALEXANDRA\Pictures\IMG VERD.jpg"/>
          <p:cNvPicPr>
            <a:picLocks noChangeAspect="1" noChangeArrowheads="1"/>
          </p:cNvPicPr>
          <p:nvPr/>
        </p:nvPicPr>
        <p:blipFill>
          <a:blip r:embed="rId2" cstate="print"/>
          <a:srcRect/>
          <a:stretch>
            <a:fillRect/>
          </a:stretch>
        </p:blipFill>
        <p:spPr bwMode="auto">
          <a:xfrm>
            <a:off x="-6350" y="-26988"/>
            <a:ext cx="9212263" cy="6900863"/>
          </a:xfrm>
          <a:prstGeom prst="rect">
            <a:avLst/>
          </a:prstGeom>
          <a:noFill/>
          <a:ln w="9525">
            <a:noFill/>
            <a:miter lim="800000"/>
            <a:headEnd/>
            <a:tailEnd/>
          </a:ln>
        </p:spPr>
      </p:pic>
      <p:sp>
        <p:nvSpPr>
          <p:cNvPr id="3789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7892" name="Rectangle 4"/>
          <p:cNvSpPr>
            <a:spLocks noChangeArrowheads="1"/>
          </p:cNvSpPr>
          <p:nvPr/>
        </p:nvSpPr>
        <p:spPr bwMode="auto">
          <a:xfrm>
            <a:off x="914400" y="457200"/>
            <a:ext cx="9144000" cy="0"/>
          </a:xfrm>
          <a:prstGeom prst="rect">
            <a:avLst/>
          </a:prstGeom>
          <a:noFill/>
          <a:ln w="9525">
            <a:noFill/>
            <a:miter lim="800000"/>
            <a:headEnd/>
            <a:tailEnd/>
          </a:ln>
        </p:spPr>
        <p:txBody>
          <a:bodyPr wrap="none" anchor="ctr">
            <a:spAutoFit/>
          </a:bodyPr>
          <a:lstStyle/>
          <a:p>
            <a:endParaRPr lang="es-ES"/>
          </a:p>
        </p:txBody>
      </p:sp>
      <p:sp>
        <p:nvSpPr>
          <p:cNvPr id="3789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S"/>
          </a:p>
        </p:txBody>
      </p:sp>
      <p:sp>
        <p:nvSpPr>
          <p:cNvPr id="37894" name="Rectangle 8"/>
          <p:cNvSpPr>
            <a:spLocks noChangeArrowheads="1"/>
          </p:cNvSpPr>
          <p:nvPr/>
        </p:nvSpPr>
        <p:spPr bwMode="auto">
          <a:xfrm>
            <a:off x="914400" y="457200"/>
            <a:ext cx="9144000" cy="0"/>
          </a:xfrm>
          <a:prstGeom prst="rect">
            <a:avLst/>
          </a:prstGeom>
          <a:noFill/>
          <a:ln w="9525">
            <a:noFill/>
            <a:miter lim="800000"/>
            <a:headEnd/>
            <a:tailEnd/>
          </a:ln>
        </p:spPr>
        <p:txBody>
          <a:bodyPr wrap="none" anchor="ctr">
            <a:spAutoFit/>
          </a:bodyPr>
          <a:lstStyle/>
          <a:p>
            <a:endParaRPr lang="es-ES"/>
          </a:p>
        </p:txBody>
      </p:sp>
      <p:sp>
        <p:nvSpPr>
          <p:cNvPr id="39943" name="7 CuadroTexto"/>
          <p:cNvSpPr txBox="1">
            <a:spLocks noChangeArrowheads="1"/>
          </p:cNvSpPr>
          <p:nvPr/>
        </p:nvSpPr>
        <p:spPr bwMode="auto">
          <a:xfrm>
            <a:off x="0" y="115888"/>
            <a:ext cx="9144000" cy="1108075"/>
          </a:xfrm>
          <a:prstGeom prst="rect">
            <a:avLst/>
          </a:prstGeom>
          <a:noFill/>
          <a:ln w="9525">
            <a:noFill/>
            <a:miter lim="800000"/>
            <a:headEnd/>
            <a:tailEnd/>
          </a:ln>
        </p:spPr>
        <p:txBody>
          <a:bodyPr>
            <a:spAutoFit/>
          </a:bodyPr>
          <a:lstStyle/>
          <a:p>
            <a:pPr algn="ctr">
              <a:defRPr/>
            </a:pPr>
            <a:r>
              <a:rPr lang="es-EC" sz="1600" dirty="0">
                <a:solidFill>
                  <a:schemeClr val="accent3">
                    <a:lumMod val="50000"/>
                  </a:schemeClr>
                </a:solidFill>
                <a:latin typeface="Arial Black" pitchFamily="34" charset="0"/>
              </a:rPr>
              <a:t>ELABORACIÓN DEL PLAN DE GESTIÓN  TÉCNICO Y ADMINISTRATIVO PARA LA </a:t>
            </a:r>
            <a:br>
              <a:rPr lang="es-EC" sz="1600" dirty="0">
                <a:solidFill>
                  <a:schemeClr val="accent3">
                    <a:lumMod val="50000"/>
                  </a:schemeClr>
                </a:solidFill>
                <a:latin typeface="Arial Black" pitchFamily="34" charset="0"/>
              </a:rPr>
            </a:br>
            <a:r>
              <a:rPr lang="es-EC" sz="1600" dirty="0">
                <a:solidFill>
                  <a:schemeClr val="accent3">
                    <a:lumMod val="50000"/>
                  </a:schemeClr>
                </a:solidFill>
                <a:latin typeface="Arial Black" pitchFamily="34" charset="0"/>
              </a:rPr>
              <a:t>REAPERTURA DE LA UNIDAD DE QUEMADOS DEL  HOSPITAL DE ESPECIALIDADES DE LAS FF.AA.</a:t>
            </a:r>
            <a:endParaRPr lang="es-EC" sz="1600" dirty="0">
              <a:latin typeface="Calibri" pitchFamily="34" charset="0"/>
            </a:endParaRPr>
          </a:p>
          <a:p>
            <a:pPr>
              <a:defRPr/>
            </a:pPr>
            <a:endParaRPr lang="es-EC" dirty="0">
              <a:latin typeface="Calibri" pitchFamily="34" charset="0"/>
            </a:endParaRPr>
          </a:p>
        </p:txBody>
      </p:sp>
      <p:sp>
        <p:nvSpPr>
          <p:cNvPr id="36874" name="8 CuadroTexto"/>
          <p:cNvSpPr txBox="1">
            <a:spLocks noChangeArrowheads="1"/>
          </p:cNvSpPr>
          <p:nvPr/>
        </p:nvSpPr>
        <p:spPr bwMode="auto">
          <a:xfrm>
            <a:off x="395288" y="1052513"/>
            <a:ext cx="8424862" cy="585787"/>
          </a:xfrm>
          <a:prstGeom prst="rect">
            <a:avLst/>
          </a:prstGeom>
          <a:noFill/>
          <a:ln w="9525">
            <a:noFill/>
            <a:miter lim="800000"/>
            <a:headEnd/>
            <a:tailEnd/>
          </a:ln>
        </p:spPr>
        <p:txBody>
          <a:bodyPr>
            <a:spAutoFit/>
          </a:bodyPr>
          <a:lstStyle/>
          <a:p>
            <a:pPr algn="ctr"/>
            <a:r>
              <a:rPr lang="es-EC" sz="1600" b="1">
                <a:solidFill>
                  <a:srgbClr val="0070C0"/>
                </a:solidFill>
                <a:latin typeface="Arial Black" pitchFamily="34" charset="0"/>
              </a:rPr>
              <a:t>COMPETENCIAS Y CAPACIDADES DEL TALENTO HUMANO QUE LABORARA EN LA UNIDAD DE QUEMADOS DEL HE-1 </a:t>
            </a:r>
          </a:p>
        </p:txBody>
      </p:sp>
      <p:sp>
        <p:nvSpPr>
          <p:cNvPr id="11" name="10 Llamada de flecha hacia abajo"/>
          <p:cNvSpPr/>
          <p:nvPr/>
        </p:nvSpPr>
        <p:spPr>
          <a:xfrm>
            <a:off x="2051720" y="1916832"/>
            <a:ext cx="5112568" cy="1656184"/>
          </a:xfrm>
          <a:prstGeom prst="downArrowCallou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EC" b="1" dirty="0">
                <a:solidFill>
                  <a:schemeClr val="bg1"/>
                </a:solidFill>
                <a:latin typeface="Arial Black" pitchFamily="34" charset="0"/>
                <a:cs typeface="Arial" pitchFamily="34" charset="0"/>
              </a:rPr>
              <a:t>CAPACIDADES ORGANIZACIONALES</a:t>
            </a:r>
            <a:endParaRPr lang="es-EC" sz="4000" dirty="0">
              <a:solidFill>
                <a:schemeClr val="bg1"/>
              </a:solidFill>
              <a:latin typeface="Arial Black" pitchFamily="34" charset="0"/>
              <a:cs typeface="Arial" pitchFamily="34" charset="0"/>
            </a:endParaRPr>
          </a:p>
        </p:txBody>
      </p:sp>
      <p:sp>
        <p:nvSpPr>
          <p:cNvPr id="12" name="11 Rectángulo"/>
          <p:cNvSpPr/>
          <p:nvPr/>
        </p:nvSpPr>
        <p:spPr>
          <a:xfrm>
            <a:off x="1835696" y="3717032"/>
            <a:ext cx="5616624" cy="288032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just">
              <a:defRPr/>
            </a:pPr>
            <a:r>
              <a:rPr lang="es-EC" dirty="0">
                <a:solidFill>
                  <a:schemeClr val="bg1"/>
                </a:solidFill>
                <a:latin typeface="Arial" pitchFamily="34" charset="0"/>
                <a:cs typeface="Arial" pitchFamily="34" charset="0"/>
              </a:rPr>
              <a:t>Equipos de trabajo multidisciplinario.</a:t>
            </a:r>
            <a:endParaRPr lang="es-EC" sz="1600" dirty="0">
              <a:solidFill>
                <a:schemeClr val="bg1"/>
              </a:solidFill>
              <a:latin typeface="Arial" pitchFamily="34" charset="0"/>
              <a:cs typeface="Arial" pitchFamily="34" charset="0"/>
            </a:endParaRPr>
          </a:p>
          <a:p>
            <a:pPr algn="just" eaLnBrk="0" hangingPunct="0">
              <a:defRPr/>
            </a:pPr>
            <a:r>
              <a:rPr lang="es-EC" dirty="0">
                <a:solidFill>
                  <a:schemeClr val="bg1"/>
                </a:solidFill>
                <a:latin typeface="Arial" pitchFamily="34" charset="0"/>
                <a:cs typeface="Arial" pitchFamily="34" charset="0"/>
              </a:rPr>
              <a:t>Excelencia en la atención al cliente</a:t>
            </a:r>
            <a:endParaRPr lang="es-EC" sz="1600" dirty="0">
              <a:solidFill>
                <a:schemeClr val="bg1"/>
              </a:solidFill>
              <a:latin typeface="Arial" pitchFamily="34" charset="0"/>
              <a:cs typeface="Arial" pitchFamily="34" charset="0"/>
            </a:endParaRPr>
          </a:p>
          <a:p>
            <a:pPr algn="just" eaLnBrk="0" hangingPunct="0">
              <a:defRPr/>
            </a:pPr>
            <a:r>
              <a:rPr lang="es-EC" dirty="0">
                <a:solidFill>
                  <a:schemeClr val="bg1"/>
                </a:solidFill>
                <a:latin typeface="Arial" pitchFamily="34" charset="0"/>
                <a:cs typeface="Arial" pitchFamily="34" charset="0"/>
              </a:rPr>
              <a:t>Atención integral al usuario con calidez y humanismo</a:t>
            </a:r>
            <a:endParaRPr lang="es-EC" sz="1600" dirty="0">
              <a:solidFill>
                <a:schemeClr val="bg1"/>
              </a:solidFill>
              <a:latin typeface="Arial" pitchFamily="34" charset="0"/>
              <a:cs typeface="Arial" pitchFamily="34" charset="0"/>
            </a:endParaRPr>
          </a:p>
          <a:p>
            <a:pPr algn="just" eaLnBrk="0" hangingPunct="0">
              <a:defRPr/>
            </a:pPr>
            <a:r>
              <a:rPr lang="es-EC" dirty="0">
                <a:solidFill>
                  <a:schemeClr val="bg1"/>
                </a:solidFill>
                <a:latin typeface="Arial" pitchFamily="34" charset="0"/>
                <a:cs typeface="Arial" pitchFamily="34" charset="0"/>
              </a:rPr>
              <a:t>Personal altamente calificado y comprometido.</a:t>
            </a:r>
            <a:endParaRPr lang="es-EC" sz="1600" dirty="0">
              <a:solidFill>
                <a:schemeClr val="bg1"/>
              </a:solidFill>
              <a:latin typeface="Arial" pitchFamily="34" charset="0"/>
              <a:cs typeface="Arial" pitchFamily="34" charset="0"/>
            </a:endParaRPr>
          </a:p>
          <a:p>
            <a:pPr algn="just" eaLnBrk="0" hangingPunct="0">
              <a:defRPr/>
            </a:pPr>
            <a:r>
              <a:rPr lang="es-EC" dirty="0">
                <a:solidFill>
                  <a:schemeClr val="bg1"/>
                </a:solidFill>
                <a:latin typeface="Arial" pitchFamily="34" charset="0"/>
                <a:cs typeface="Arial" pitchFamily="34" charset="0"/>
              </a:rPr>
              <a:t>Aplicación de principios éticos.</a:t>
            </a:r>
            <a:endParaRPr lang="es-EC" sz="1600" dirty="0">
              <a:solidFill>
                <a:schemeClr val="bg1"/>
              </a:solidFill>
              <a:latin typeface="Arial" pitchFamily="34" charset="0"/>
              <a:cs typeface="Arial" pitchFamily="34" charset="0"/>
            </a:endParaRPr>
          </a:p>
          <a:p>
            <a:pPr algn="just" eaLnBrk="0" hangingPunct="0">
              <a:defRPr/>
            </a:pPr>
            <a:r>
              <a:rPr lang="es-EC" dirty="0">
                <a:solidFill>
                  <a:schemeClr val="bg1"/>
                </a:solidFill>
                <a:latin typeface="Arial" pitchFamily="34" charset="0"/>
                <a:cs typeface="Arial" pitchFamily="34" charset="0"/>
              </a:rPr>
              <a:t>Iniciativa para la resolución de problemas.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6874">
                                            <p:txEl>
                                              <p:pRg st="0" end="0"/>
                                            </p:txEl>
                                          </p:spTgt>
                                        </p:tgtEl>
                                        <p:attrNameLst>
                                          <p:attrName>style.visibility</p:attrName>
                                        </p:attrNameLst>
                                      </p:cBhvr>
                                      <p:to>
                                        <p:strVal val="visible"/>
                                      </p:to>
                                    </p:set>
                                    <p:animEffect transition="in" filter="diamond(in)">
                                      <p:cBhvr>
                                        <p:cTn id="7" dur="2000"/>
                                        <p:tgtEl>
                                          <p:spTgt spid="36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1+#ppt_w/2"/>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2000" fill="hold"/>
                                        <p:tgtEl>
                                          <p:spTgt spid="12"/>
                                        </p:tgtEl>
                                        <p:attrNameLst>
                                          <p:attrName>ppt_x</p:attrName>
                                        </p:attrNameLst>
                                      </p:cBhvr>
                                      <p:tavLst>
                                        <p:tav tm="0">
                                          <p:val>
                                            <p:strVal val="1+#ppt_w/2"/>
                                          </p:val>
                                        </p:tav>
                                        <p:tav tm="100000">
                                          <p:val>
                                            <p:strVal val="#ppt_x"/>
                                          </p:val>
                                        </p:tav>
                                      </p:tavLst>
                                    </p:anim>
                                    <p:anim calcmode="lin" valueType="num">
                                      <p:cBhvr additive="base">
                                        <p:cTn id="1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a:xfrm>
            <a:off x="0" y="188913"/>
            <a:ext cx="9144000" cy="792162"/>
          </a:xfrm>
        </p:spPr>
        <p:txBody>
          <a:bodyPr rtlCol="0">
            <a:normAutofit fontScale="90000"/>
          </a:bodyPr>
          <a:lstStyle/>
          <a:p>
            <a:pPr eaLnBrk="1" fontAlgn="auto" hangingPunct="1">
              <a:spcAft>
                <a:spcPts val="0"/>
              </a:spcAft>
              <a:defRPr/>
            </a:pPr>
            <a:r>
              <a:rPr lang="es-EC" sz="18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800" dirty="0" smtClean="0">
                <a:solidFill>
                  <a:schemeClr val="accent3">
                    <a:lumMod val="50000"/>
                  </a:schemeClr>
                </a:solidFill>
                <a:latin typeface="Arial Black" pitchFamily="34" charset="0"/>
                <a:cs typeface="Arial" pitchFamily="34" charset="0"/>
              </a:rPr>
            </a:br>
            <a:r>
              <a:rPr lang="es-EC" sz="18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a:p>
        </p:txBody>
      </p:sp>
      <p:graphicFrame>
        <p:nvGraphicFramePr>
          <p:cNvPr id="5" name="4 Tabla"/>
          <p:cNvGraphicFramePr>
            <a:graphicFrameLocks noGrp="1"/>
          </p:cNvGraphicFramePr>
          <p:nvPr/>
        </p:nvGraphicFramePr>
        <p:xfrm>
          <a:off x="1835150" y="2708275"/>
          <a:ext cx="5903913" cy="4011613"/>
        </p:xfrm>
        <a:graphic>
          <a:graphicData uri="http://schemas.openxmlformats.org/drawingml/2006/table">
            <a:tbl>
              <a:tblPr/>
              <a:tblGrid>
                <a:gridCol w="1814544"/>
                <a:gridCol w="3009992"/>
                <a:gridCol w="1080120"/>
              </a:tblGrid>
              <a:tr h="471965">
                <a:tc>
                  <a:txBody>
                    <a:bodyPr/>
                    <a:lstStyle/>
                    <a:p>
                      <a:pPr algn="ctr">
                        <a:spcAft>
                          <a:spcPts val="0"/>
                        </a:spcAft>
                      </a:pPr>
                      <a:r>
                        <a:rPr lang="es-EC" sz="1100" i="1" dirty="0">
                          <a:solidFill>
                            <a:srgbClr val="222222"/>
                          </a:solidFill>
                          <a:latin typeface="Arial Black" pitchFamily="34" charset="0"/>
                          <a:ea typeface="Times New Roman"/>
                          <a:cs typeface="Times New Roman"/>
                        </a:rPr>
                        <a:t>RESULTADOS ESPERADOS</a:t>
                      </a:r>
                      <a:endParaRPr lang="es-EC" sz="1600" dirty="0">
                        <a:solidFill>
                          <a:srgbClr val="222222"/>
                        </a:solidFill>
                        <a:latin typeface="Arial Black" pitchFamily="34" charset="0"/>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i="1" dirty="0">
                          <a:solidFill>
                            <a:srgbClr val="222222"/>
                          </a:solidFill>
                          <a:latin typeface="Arial Black" pitchFamily="34" charset="0"/>
                          <a:ea typeface="Times New Roman"/>
                          <a:cs typeface="Times New Roman"/>
                        </a:rPr>
                        <a:t>ACTIVIDADES PRINCIPALES</a:t>
                      </a:r>
                      <a:endParaRPr lang="es-EC" sz="1600" dirty="0">
                        <a:solidFill>
                          <a:srgbClr val="222222"/>
                        </a:solidFill>
                        <a:latin typeface="Arial Black" pitchFamily="34" charset="0"/>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i="1" dirty="0">
                          <a:solidFill>
                            <a:srgbClr val="222222"/>
                          </a:solidFill>
                          <a:latin typeface="Arial Black" pitchFamily="34" charset="0"/>
                          <a:ea typeface="Times New Roman"/>
                          <a:cs typeface="Times New Roman"/>
                        </a:rPr>
                        <a:t>INDICADORES DE GESTIÓN</a:t>
                      </a:r>
                      <a:endParaRPr lang="es-EC" sz="1600" dirty="0">
                        <a:solidFill>
                          <a:srgbClr val="222222"/>
                        </a:solidFill>
                        <a:latin typeface="Arial Black" pitchFamily="34" charset="0"/>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737">
                <a:tc>
                  <a:txBody>
                    <a:bodyPr/>
                    <a:lstStyle/>
                    <a:p>
                      <a:pPr marL="342900" lvl="0" indent="-342900" algn="l">
                        <a:spcAft>
                          <a:spcPts val="0"/>
                        </a:spcAft>
                        <a:buFont typeface="+mj-lt"/>
                        <a:buNone/>
                      </a:pPr>
                      <a:r>
                        <a:rPr lang="es-EC" sz="1100" dirty="0" smtClean="0">
                          <a:solidFill>
                            <a:srgbClr val="222222"/>
                          </a:solidFill>
                          <a:latin typeface="Arial"/>
                          <a:ea typeface="Times New Roman"/>
                          <a:cs typeface="Times New Roman"/>
                        </a:rPr>
                        <a:t>  Cumplimiento </a:t>
                      </a:r>
                      <a:r>
                        <a:rPr lang="es-EC" sz="1100" dirty="0">
                          <a:solidFill>
                            <a:srgbClr val="222222"/>
                          </a:solidFill>
                          <a:latin typeface="Arial"/>
                          <a:ea typeface="Times New Roman"/>
                          <a:cs typeface="Times New Roman"/>
                        </a:rPr>
                        <a:t>de la </a:t>
                      </a:r>
                      <a:r>
                        <a:rPr lang="es-EC" sz="1100" dirty="0" smtClean="0">
                          <a:solidFill>
                            <a:srgbClr val="222222"/>
                          </a:solidFill>
                          <a:latin typeface="Arial"/>
                          <a:ea typeface="Times New Roman"/>
                          <a:cs typeface="Times New Roman"/>
                        </a:rPr>
                        <a:t>tarea asignada.</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spcAft>
                          <a:spcPts val="0"/>
                        </a:spcAft>
                        <a:buFont typeface="+mj-lt"/>
                        <a:buNone/>
                      </a:pPr>
                      <a:r>
                        <a:rPr lang="es-EC" sz="1100" dirty="0" smtClean="0">
                          <a:solidFill>
                            <a:srgbClr val="222222"/>
                          </a:solidFill>
                          <a:latin typeface="Arial"/>
                          <a:ea typeface="Times New Roman"/>
                          <a:cs typeface="Times New Roman"/>
                        </a:rPr>
                        <a:t> Recibir </a:t>
                      </a:r>
                      <a:r>
                        <a:rPr lang="es-EC" sz="1100" dirty="0">
                          <a:solidFill>
                            <a:srgbClr val="222222"/>
                          </a:solidFill>
                          <a:latin typeface="Arial"/>
                          <a:ea typeface="Times New Roman"/>
                          <a:cs typeface="Times New Roman"/>
                        </a:rPr>
                        <a:t>el turno AM, elabora planes y cronogramas de trabajo para el personal de enfermeras, personal servicios varios y mensajeros.</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100" dirty="0">
                        <a:solidFill>
                          <a:srgbClr val="222222"/>
                        </a:solidFill>
                        <a:latin typeface="Arial"/>
                        <a:ea typeface="Times New Roman"/>
                        <a:cs typeface="Times New Roman"/>
                      </a:endParaRPr>
                    </a:p>
                    <a:p>
                      <a:pPr algn="ctr">
                        <a:spcAft>
                          <a:spcPts val="0"/>
                        </a:spcAft>
                      </a:pPr>
                      <a:r>
                        <a:rPr lang="es-EC" sz="1100" dirty="0">
                          <a:solidFill>
                            <a:srgbClr val="222222"/>
                          </a:solidFill>
                          <a:latin typeface="Arial"/>
                          <a:ea typeface="Times New Roman"/>
                          <a:cs typeface="Times New Roman"/>
                        </a:rPr>
                        <a:t>Tiempo –número.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930">
                <a:tc>
                  <a:txBody>
                    <a:bodyPr/>
                    <a:lstStyle/>
                    <a:p>
                      <a:pPr marL="342900" lvl="0" indent="-342900" algn="l">
                        <a:spcAft>
                          <a:spcPts val="0"/>
                        </a:spcAft>
                        <a:buFont typeface="+mj-lt"/>
                        <a:buNone/>
                      </a:pPr>
                      <a:r>
                        <a:rPr lang="es-EC" sz="1100" dirty="0" smtClean="0">
                          <a:solidFill>
                            <a:srgbClr val="222222"/>
                          </a:solidFill>
                          <a:latin typeface="Arial"/>
                          <a:ea typeface="Times New Roman"/>
                          <a:cs typeface="Times New Roman"/>
                        </a:rPr>
                        <a:t>Trabajo </a:t>
                      </a:r>
                      <a:r>
                        <a:rPr lang="es-EC" sz="1100" dirty="0">
                          <a:solidFill>
                            <a:srgbClr val="222222"/>
                          </a:solidFill>
                          <a:latin typeface="Arial"/>
                          <a:ea typeface="Times New Roman"/>
                          <a:cs typeface="Times New Roman"/>
                        </a:rPr>
                        <a:t>en equipo.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None/>
                      </a:pPr>
                      <a:r>
                        <a:rPr lang="es-EC" sz="1100" dirty="0" smtClean="0">
                          <a:solidFill>
                            <a:srgbClr val="222222"/>
                          </a:solidFill>
                          <a:latin typeface="Arial"/>
                          <a:ea typeface="Times New Roman"/>
                          <a:cs typeface="Times New Roman"/>
                        </a:rPr>
                        <a:t>Programa </a:t>
                      </a:r>
                      <a:r>
                        <a:rPr lang="es-EC" sz="1100" dirty="0">
                          <a:solidFill>
                            <a:srgbClr val="222222"/>
                          </a:solidFill>
                          <a:latin typeface="Arial"/>
                          <a:ea typeface="Times New Roman"/>
                          <a:cs typeface="Times New Roman"/>
                        </a:rPr>
                        <a:t>y supervisa las actividades de </a:t>
                      </a:r>
                      <a:r>
                        <a:rPr lang="es-EC" sz="1100" dirty="0" smtClean="0">
                          <a:solidFill>
                            <a:srgbClr val="222222"/>
                          </a:solidFill>
                          <a:latin typeface="Arial"/>
                          <a:ea typeface="Times New Roman"/>
                          <a:cs typeface="Times New Roman"/>
                        </a:rPr>
                        <a:t>los diferentes </a:t>
                      </a:r>
                      <a:r>
                        <a:rPr lang="es-EC" sz="1100" dirty="0">
                          <a:solidFill>
                            <a:srgbClr val="222222"/>
                          </a:solidFill>
                          <a:latin typeface="Arial"/>
                          <a:ea typeface="Times New Roman"/>
                          <a:cs typeface="Times New Roman"/>
                        </a:rPr>
                        <a:t>turnos en consideración al número de pacientes, indicaciones médicas, disponibilidad de recursos, dimensión de requerimientos y el destino de los mismos.</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100" dirty="0">
                        <a:solidFill>
                          <a:srgbClr val="222222"/>
                        </a:solidFill>
                        <a:latin typeface="Arial"/>
                        <a:ea typeface="Times New Roman"/>
                        <a:cs typeface="Times New Roman"/>
                      </a:endParaRPr>
                    </a:p>
                    <a:p>
                      <a:pPr algn="ctr">
                        <a:spcAft>
                          <a:spcPts val="0"/>
                        </a:spcAft>
                      </a:pPr>
                      <a:r>
                        <a:rPr lang="es-EC" sz="1100" dirty="0">
                          <a:solidFill>
                            <a:srgbClr val="222222"/>
                          </a:solidFill>
                          <a:latin typeface="Arial"/>
                          <a:ea typeface="Times New Roman"/>
                          <a:cs typeface="Times New Roman"/>
                        </a:rPr>
                        <a:t>Número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581">
                <a:tc>
                  <a:txBody>
                    <a:bodyPr/>
                    <a:lstStyle/>
                    <a:p>
                      <a:pPr marL="342900" lvl="0" indent="-342900" algn="l">
                        <a:spcAft>
                          <a:spcPts val="0"/>
                        </a:spcAft>
                        <a:buFont typeface="+mj-lt"/>
                        <a:buNone/>
                      </a:pPr>
                      <a:r>
                        <a:rPr lang="es-EC" sz="1100" dirty="0" smtClean="0">
                          <a:solidFill>
                            <a:srgbClr val="222222"/>
                          </a:solidFill>
                          <a:latin typeface="Arial"/>
                          <a:ea typeface="Times New Roman"/>
                          <a:cs typeface="Times New Roman"/>
                        </a:rPr>
                        <a:t> Planificación del cronograma </a:t>
                      </a:r>
                      <a:r>
                        <a:rPr lang="es-EC" sz="1100" dirty="0">
                          <a:solidFill>
                            <a:srgbClr val="222222"/>
                          </a:solidFill>
                          <a:latin typeface="Arial"/>
                          <a:ea typeface="Times New Roman"/>
                          <a:cs typeface="Times New Roman"/>
                        </a:rPr>
                        <a:t>de actividades.</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None/>
                      </a:pPr>
                      <a:r>
                        <a:rPr lang="es-EC" sz="1100" dirty="0" smtClean="0">
                          <a:solidFill>
                            <a:srgbClr val="222222"/>
                          </a:solidFill>
                          <a:latin typeface="Arial"/>
                          <a:ea typeface="Times New Roman"/>
                          <a:cs typeface="Times New Roman"/>
                        </a:rPr>
                        <a:t>  Recepta </a:t>
                      </a:r>
                      <a:r>
                        <a:rPr lang="es-EC" sz="1100" dirty="0">
                          <a:solidFill>
                            <a:srgbClr val="222222"/>
                          </a:solidFill>
                          <a:latin typeface="Arial"/>
                          <a:ea typeface="Times New Roman"/>
                          <a:cs typeface="Times New Roman"/>
                        </a:rPr>
                        <a:t>y canaliza las novedades y actividades pendientes relacionadas a pacientes una vez recibido el turno.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100" dirty="0">
                        <a:solidFill>
                          <a:srgbClr val="222222"/>
                        </a:solidFill>
                        <a:latin typeface="Arial"/>
                        <a:ea typeface="Times New Roman"/>
                        <a:cs typeface="Times New Roman"/>
                      </a:endParaRPr>
                    </a:p>
                    <a:p>
                      <a:pPr algn="ctr">
                        <a:spcAft>
                          <a:spcPts val="0"/>
                        </a:spcAft>
                      </a:pPr>
                      <a:r>
                        <a:rPr lang="es-EC" sz="1100" dirty="0">
                          <a:solidFill>
                            <a:srgbClr val="222222"/>
                          </a:solidFill>
                          <a:latin typeface="Arial"/>
                          <a:ea typeface="Times New Roman"/>
                          <a:cs typeface="Times New Roman"/>
                        </a:rPr>
                        <a:t>Número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65">
                <a:tc>
                  <a:txBody>
                    <a:bodyPr/>
                    <a:lstStyle/>
                    <a:p>
                      <a:pPr marL="342900" lvl="0" indent="-342900" algn="l">
                        <a:spcAft>
                          <a:spcPts val="0"/>
                        </a:spcAft>
                        <a:buFont typeface="+mj-lt"/>
                        <a:buNone/>
                      </a:pPr>
                      <a:r>
                        <a:rPr lang="es-EC" sz="1100" baseline="0" dirty="0" smtClean="0">
                          <a:solidFill>
                            <a:srgbClr val="222222"/>
                          </a:solidFill>
                          <a:latin typeface="Arial"/>
                          <a:ea typeface="Times New Roman"/>
                          <a:cs typeface="Times New Roman"/>
                        </a:rPr>
                        <a:t> </a:t>
                      </a:r>
                      <a:r>
                        <a:rPr lang="es-EC" sz="1100" dirty="0" smtClean="0">
                          <a:solidFill>
                            <a:srgbClr val="222222"/>
                          </a:solidFill>
                          <a:latin typeface="Arial"/>
                          <a:ea typeface="Times New Roman"/>
                          <a:cs typeface="Times New Roman"/>
                        </a:rPr>
                        <a:t>Asignación </a:t>
                      </a:r>
                      <a:r>
                        <a:rPr lang="es-EC" sz="1100" dirty="0">
                          <a:solidFill>
                            <a:srgbClr val="222222"/>
                          </a:solidFill>
                          <a:latin typeface="Arial"/>
                          <a:ea typeface="Times New Roman"/>
                          <a:cs typeface="Times New Roman"/>
                        </a:rPr>
                        <a:t>de responsabilidades.</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None/>
                      </a:pPr>
                      <a:r>
                        <a:rPr lang="es-EC" sz="1100" dirty="0" smtClean="0">
                          <a:solidFill>
                            <a:srgbClr val="222222"/>
                          </a:solidFill>
                          <a:latin typeface="Arial"/>
                          <a:ea typeface="Times New Roman"/>
                          <a:cs typeface="Times New Roman"/>
                        </a:rPr>
                        <a:t> Distribuye </a:t>
                      </a:r>
                      <a:r>
                        <a:rPr lang="es-EC" sz="1100" dirty="0">
                          <a:solidFill>
                            <a:srgbClr val="222222"/>
                          </a:solidFill>
                          <a:latin typeface="Arial"/>
                          <a:ea typeface="Times New Roman"/>
                          <a:cs typeface="Times New Roman"/>
                        </a:rPr>
                        <a:t>y asigna personal de enfermeras, servicios varios y mensajeros  de acuerdo a las necesidades.</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EC" sz="1100" dirty="0">
                        <a:solidFill>
                          <a:srgbClr val="222222"/>
                        </a:solidFill>
                        <a:latin typeface="Arial"/>
                        <a:ea typeface="Times New Roman"/>
                        <a:cs typeface="Times New Roman"/>
                      </a:endParaRPr>
                    </a:p>
                    <a:p>
                      <a:pPr algn="ctr">
                        <a:spcAft>
                          <a:spcPts val="0"/>
                        </a:spcAft>
                      </a:pPr>
                      <a:r>
                        <a:rPr lang="es-EC" sz="1100" dirty="0">
                          <a:solidFill>
                            <a:srgbClr val="222222"/>
                          </a:solidFill>
                          <a:latin typeface="Arial"/>
                          <a:ea typeface="Times New Roman"/>
                          <a:cs typeface="Times New Roman"/>
                        </a:rPr>
                        <a:t>Número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737">
                <a:tc>
                  <a:txBody>
                    <a:bodyPr/>
                    <a:lstStyle/>
                    <a:p>
                      <a:pPr marL="342900" lvl="0" indent="-342900" algn="l">
                        <a:spcAft>
                          <a:spcPts val="0"/>
                        </a:spcAft>
                        <a:buFont typeface="+mj-lt"/>
                        <a:buNone/>
                      </a:pPr>
                      <a:r>
                        <a:rPr lang="es-EC" sz="1100" dirty="0" smtClean="0">
                          <a:solidFill>
                            <a:srgbClr val="222222"/>
                          </a:solidFill>
                          <a:latin typeface="Arial"/>
                          <a:ea typeface="Times New Roman"/>
                          <a:cs typeface="Times New Roman"/>
                        </a:rPr>
                        <a:t> Evitar </a:t>
                      </a:r>
                      <a:r>
                        <a:rPr lang="es-EC" sz="1100" dirty="0">
                          <a:solidFill>
                            <a:srgbClr val="222222"/>
                          </a:solidFill>
                          <a:latin typeface="Arial"/>
                          <a:ea typeface="Times New Roman"/>
                          <a:cs typeface="Times New Roman"/>
                        </a:rPr>
                        <a:t>ausentismo.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None/>
                      </a:pPr>
                      <a:r>
                        <a:rPr lang="es-EC" sz="1100" dirty="0" smtClean="0">
                          <a:solidFill>
                            <a:srgbClr val="222222"/>
                          </a:solidFill>
                          <a:latin typeface="Arial"/>
                          <a:ea typeface="Times New Roman"/>
                          <a:cs typeface="Times New Roman"/>
                        </a:rPr>
                        <a:t> Autoriza </a:t>
                      </a:r>
                      <a:r>
                        <a:rPr lang="es-EC" sz="1100" dirty="0">
                          <a:solidFill>
                            <a:srgbClr val="222222"/>
                          </a:solidFill>
                          <a:latin typeface="Arial"/>
                          <a:ea typeface="Times New Roman"/>
                          <a:cs typeface="Times New Roman"/>
                        </a:rPr>
                        <a:t>permisos y/o cambios de turno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solidFill>
                            <a:srgbClr val="222222"/>
                          </a:solidFill>
                          <a:latin typeface="Arial"/>
                          <a:ea typeface="Times New Roman"/>
                          <a:cs typeface="Times New Roman"/>
                        </a:rPr>
                        <a:t>Número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516">
                <a:tc>
                  <a:txBody>
                    <a:bodyPr/>
                    <a:lstStyle/>
                    <a:p>
                      <a:pPr marL="342900" lvl="0" indent="-342900" algn="l">
                        <a:spcAft>
                          <a:spcPts val="0"/>
                        </a:spcAft>
                        <a:buFont typeface="+mj-lt"/>
                        <a:buNone/>
                      </a:pPr>
                      <a:r>
                        <a:rPr lang="es-EC" sz="1100" dirty="0" smtClean="0">
                          <a:solidFill>
                            <a:srgbClr val="222222"/>
                          </a:solidFill>
                          <a:latin typeface="Arial"/>
                          <a:ea typeface="Times New Roman"/>
                          <a:cs typeface="Times New Roman"/>
                        </a:rPr>
                        <a:t>Personal </a:t>
                      </a:r>
                      <a:r>
                        <a:rPr lang="es-EC" sz="1100" dirty="0">
                          <a:solidFill>
                            <a:srgbClr val="222222"/>
                          </a:solidFill>
                          <a:latin typeface="Arial"/>
                          <a:ea typeface="Times New Roman"/>
                          <a:cs typeface="Times New Roman"/>
                        </a:rPr>
                        <a:t>capacitado. </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None/>
                      </a:pPr>
                      <a:r>
                        <a:rPr lang="es-EC" sz="1100" dirty="0" smtClean="0">
                          <a:solidFill>
                            <a:srgbClr val="222222"/>
                          </a:solidFill>
                          <a:latin typeface="Arial"/>
                          <a:ea typeface="Times New Roman"/>
                          <a:cs typeface="Times New Roman"/>
                        </a:rPr>
                        <a:t>Planificar </a:t>
                      </a:r>
                      <a:r>
                        <a:rPr lang="es-EC" sz="1100" dirty="0">
                          <a:solidFill>
                            <a:srgbClr val="222222"/>
                          </a:solidFill>
                          <a:latin typeface="Arial"/>
                          <a:ea typeface="Times New Roman"/>
                          <a:cs typeface="Times New Roman"/>
                        </a:rPr>
                        <a:t>educación continua para el  talento humano utilizando el mismo recurso.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dirty="0">
                          <a:solidFill>
                            <a:srgbClr val="222222"/>
                          </a:solidFill>
                          <a:latin typeface="Arial"/>
                          <a:ea typeface="Times New Roman"/>
                          <a:cs typeface="Times New Roman"/>
                        </a:rPr>
                        <a:t>Tiempo - Número</a:t>
                      </a:r>
                      <a:endParaRPr lang="es-EC" sz="1600" dirty="0">
                        <a:solidFill>
                          <a:srgbClr val="222222"/>
                        </a:solidFill>
                        <a:latin typeface="Times New Roman"/>
                        <a:ea typeface="Times New Roman"/>
                        <a:cs typeface="Times New Roman"/>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1835150" y="1268413"/>
          <a:ext cx="5903913" cy="1417637"/>
        </p:xfrm>
        <a:graphic>
          <a:graphicData uri="http://schemas.openxmlformats.org/drawingml/2006/table">
            <a:tbl>
              <a:tblPr/>
              <a:tblGrid>
                <a:gridCol w="2631413"/>
                <a:gridCol w="3273243"/>
              </a:tblGrid>
              <a:tr h="160018">
                <a:tc>
                  <a:txBody>
                    <a:bodyPr/>
                    <a:lstStyle/>
                    <a:p>
                      <a:pPr>
                        <a:spcAft>
                          <a:spcPts val="0"/>
                        </a:spcAft>
                      </a:pPr>
                      <a:r>
                        <a:rPr lang="es-EC" sz="1000" b="1" i="1" dirty="0">
                          <a:solidFill>
                            <a:srgbClr val="222222"/>
                          </a:solidFill>
                          <a:latin typeface="Arial"/>
                          <a:ea typeface="Times New Roman"/>
                          <a:cs typeface="Times New Roman"/>
                        </a:rPr>
                        <a:t>IDENTIFICACIÓN:</a:t>
                      </a:r>
                      <a:endParaRPr lang="es-EC" sz="12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s-EC" sz="1000" b="1" i="1" dirty="0">
                          <a:solidFill>
                            <a:srgbClr val="222222"/>
                          </a:solidFill>
                          <a:latin typeface="Arial"/>
                          <a:ea typeface="Times New Roman"/>
                          <a:cs typeface="Times New Roman"/>
                        </a:rPr>
                        <a:t>Lic.</a:t>
                      </a:r>
                      <a:r>
                        <a:rPr lang="es-EC" sz="1000" b="1" dirty="0">
                          <a:solidFill>
                            <a:srgbClr val="222222"/>
                          </a:solidFill>
                          <a:latin typeface="Arial"/>
                          <a:ea typeface="Times New Roman"/>
                          <a:cs typeface="Times New Roman"/>
                        </a:rPr>
                        <a:t> </a:t>
                      </a:r>
                      <a:r>
                        <a:rPr lang="es-EC" sz="1000" b="1" i="1" dirty="0">
                          <a:solidFill>
                            <a:srgbClr val="222222"/>
                          </a:solidFill>
                          <a:latin typeface="Arial"/>
                          <a:ea typeface="Times New Roman"/>
                          <a:cs typeface="Times New Roman"/>
                        </a:rPr>
                        <a:t>N. N</a:t>
                      </a:r>
                      <a:endParaRPr lang="es-EC" sz="12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4385">
                <a:tc>
                  <a:txBody>
                    <a:bodyPr/>
                    <a:lstStyle/>
                    <a:p>
                      <a:pPr>
                        <a:spcAft>
                          <a:spcPts val="0"/>
                        </a:spcAft>
                      </a:pPr>
                      <a:r>
                        <a:rPr lang="es-EC" sz="1000" b="1" i="1" dirty="0">
                          <a:solidFill>
                            <a:srgbClr val="222222"/>
                          </a:solidFill>
                          <a:latin typeface="Arial"/>
                          <a:ea typeface="Times New Roman"/>
                          <a:cs typeface="Times New Roman"/>
                        </a:rPr>
                        <a:t>DENOMINACIÓN DEL CARGO: </a:t>
                      </a:r>
                      <a:endParaRPr lang="es-EC" sz="1200" b="1" dirty="0">
                        <a:solidFill>
                          <a:srgbClr val="222222"/>
                        </a:solidFill>
                        <a:latin typeface="Times New Roman"/>
                        <a:ea typeface="Times New Roman"/>
                        <a:cs typeface="Times New Roman"/>
                      </a:endParaRPr>
                    </a:p>
                    <a:p>
                      <a:pPr>
                        <a:spcAft>
                          <a:spcPts val="0"/>
                        </a:spcAft>
                      </a:pPr>
                      <a:r>
                        <a:rPr lang="es-EC" sz="1000" b="1" dirty="0">
                          <a:solidFill>
                            <a:srgbClr val="222222"/>
                          </a:solidFill>
                          <a:latin typeface="Arial"/>
                          <a:ea typeface="Times New Roman"/>
                          <a:cs typeface="Times New Roman"/>
                        </a:rPr>
                        <a:t>SUPERVISORA DE ENFERMERÍA DE ÁREA. </a:t>
                      </a:r>
                      <a:endParaRPr lang="es-EC" sz="12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s-EC" sz="1000" b="1" i="1" dirty="0">
                          <a:solidFill>
                            <a:srgbClr val="222222"/>
                          </a:solidFill>
                          <a:latin typeface="Arial"/>
                          <a:ea typeface="Times New Roman"/>
                          <a:cs typeface="Times New Roman"/>
                        </a:rPr>
                        <a:t>ÁREA:</a:t>
                      </a:r>
                      <a:endParaRPr lang="es-EC" sz="1200" b="1" dirty="0">
                        <a:solidFill>
                          <a:srgbClr val="222222"/>
                        </a:solidFill>
                        <a:latin typeface="Times New Roman"/>
                        <a:ea typeface="Times New Roman"/>
                        <a:cs typeface="Times New Roman"/>
                      </a:endParaRPr>
                    </a:p>
                    <a:p>
                      <a:pPr>
                        <a:spcAft>
                          <a:spcPts val="0"/>
                        </a:spcAft>
                      </a:pPr>
                      <a:r>
                        <a:rPr lang="es-EC" sz="1000" b="1" dirty="0">
                          <a:solidFill>
                            <a:srgbClr val="222222"/>
                          </a:solidFill>
                          <a:latin typeface="Arial"/>
                          <a:ea typeface="Times New Roman"/>
                          <a:cs typeface="Times New Roman"/>
                        </a:rPr>
                        <a:t>UNIDAD DE QUEMADOS</a:t>
                      </a:r>
                      <a:endParaRPr lang="es-EC" sz="12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80053">
                <a:tc>
                  <a:txBody>
                    <a:bodyPr/>
                    <a:lstStyle/>
                    <a:p>
                      <a:pPr>
                        <a:spcAft>
                          <a:spcPts val="0"/>
                        </a:spcAft>
                      </a:pPr>
                      <a:r>
                        <a:rPr lang="es-EC" sz="1000" b="1" i="1" dirty="0">
                          <a:solidFill>
                            <a:srgbClr val="222222"/>
                          </a:solidFill>
                          <a:latin typeface="Arial"/>
                          <a:ea typeface="Times New Roman"/>
                          <a:cs typeface="Times New Roman"/>
                        </a:rPr>
                        <a:t>SUPERIOR INMEDIATO:</a:t>
                      </a:r>
                      <a:endParaRPr lang="es-EC" sz="1200" b="1" dirty="0">
                        <a:solidFill>
                          <a:srgbClr val="222222"/>
                        </a:solidFill>
                        <a:latin typeface="Times New Roman"/>
                        <a:ea typeface="Times New Roman"/>
                        <a:cs typeface="Times New Roman"/>
                      </a:endParaRPr>
                    </a:p>
                    <a:p>
                      <a:pPr>
                        <a:spcAft>
                          <a:spcPts val="0"/>
                        </a:spcAft>
                      </a:pPr>
                      <a:r>
                        <a:rPr lang="es-EC" sz="1000" b="1" dirty="0">
                          <a:solidFill>
                            <a:srgbClr val="222222"/>
                          </a:solidFill>
                          <a:latin typeface="Arial"/>
                          <a:ea typeface="Times New Roman"/>
                          <a:cs typeface="Times New Roman"/>
                        </a:rPr>
                        <a:t>COORDINADORA DE LA GESTIÓN DE ENFERMERÍA </a:t>
                      </a:r>
                      <a:endParaRPr lang="es-EC" sz="12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s-EC" sz="1000" b="1" i="1" dirty="0">
                          <a:solidFill>
                            <a:srgbClr val="222222"/>
                          </a:solidFill>
                          <a:latin typeface="Arial"/>
                          <a:ea typeface="Times New Roman"/>
                          <a:cs typeface="Times New Roman"/>
                        </a:rPr>
                        <a:t>FECHA:</a:t>
                      </a:r>
                      <a:endParaRPr lang="es-EC" sz="12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20035">
                <a:tc gridSpan="2">
                  <a:txBody>
                    <a:bodyPr/>
                    <a:lstStyle/>
                    <a:p>
                      <a:pPr algn="just">
                        <a:spcAft>
                          <a:spcPts val="0"/>
                        </a:spcAft>
                      </a:pPr>
                      <a:r>
                        <a:rPr lang="es-EC" sz="1000" b="1" i="1" dirty="0">
                          <a:solidFill>
                            <a:srgbClr val="222222"/>
                          </a:solidFill>
                          <a:latin typeface="Arial"/>
                          <a:ea typeface="Times New Roman"/>
                          <a:cs typeface="Times New Roman"/>
                        </a:rPr>
                        <a:t>MISIÓN DEL CARGO:</a:t>
                      </a:r>
                      <a:r>
                        <a:rPr lang="es-EC" sz="1000" b="1" dirty="0">
                          <a:solidFill>
                            <a:srgbClr val="222222"/>
                          </a:solidFill>
                          <a:latin typeface="Arial"/>
                          <a:ea typeface="Times New Roman"/>
                          <a:cs typeface="Times New Roman"/>
                        </a:rPr>
                        <a:t> </a:t>
                      </a:r>
                      <a:r>
                        <a:rPr lang="es-EC" sz="1000" dirty="0">
                          <a:solidFill>
                            <a:srgbClr val="222222"/>
                          </a:solidFill>
                          <a:latin typeface="Arial"/>
                          <a:ea typeface="Times New Roman"/>
                          <a:cs typeface="Times New Roman"/>
                        </a:rPr>
                        <a:t>Ejecutar y supervisar procesos,  para conseguir eficiencia y eficacia en las tareas de enfermería, mediante la planificación, ejecución y control de su área.</a:t>
                      </a:r>
                      <a:endParaRPr lang="es-EC" sz="12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
        <p:nvSpPr>
          <p:cNvPr id="7" name="6 CuadroTexto"/>
          <p:cNvSpPr txBox="1">
            <a:spLocks noChangeArrowheads="1"/>
          </p:cNvSpPr>
          <p:nvPr/>
        </p:nvSpPr>
        <p:spPr bwMode="auto">
          <a:xfrm>
            <a:off x="0" y="692150"/>
            <a:ext cx="8964613" cy="862013"/>
          </a:xfrm>
          <a:prstGeom prst="rect">
            <a:avLst/>
          </a:prstGeom>
          <a:noFill/>
          <a:ln w="9525">
            <a:noFill/>
            <a:miter lim="800000"/>
            <a:headEnd/>
            <a:tailEnd/>
          </a:ln>
        </p:spPr>
        <p:txBody>
          <a:bodyPr>
            <a:spAutoFit/>
          </a:bodyPr>
          <a:lstStyle/>
          <a:p>
            <a:pPr algn="ctr"/>
            <a:r>
              <a:rPr lang="es-EC" sz="1600">
                <a:solidFill>
                  <a:srgbClr val="0070C0"/>
                </a:solidFill>
                <a:latin typeface="Arial Black" pitchFamily="34" charset="0"/>
              </a:rPr>
              <a:t>DEFINICIÓN DE RESPONSABILIDADES LA SUPERVISORA DE ÁREA DE LA UNIDAD DE QUEMADOS</a:t>
            </a:r>
            <a:r>
              <a:rPr lang="es-EC"/>
              <a:t/>
            </a:r>
            <a:br>
              <a:rPr lang="es-EC"/>
            </a:b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1987" name="1 Título"/>
          <p:cNvSpPr>
            <a:spLocks noGrp="1"/>
          </p:cNvSpPr>
          <p:nvPr>
            <p:ph type="title" idx="4294967295"/>
          </p:nvPr>
        </p:nvSpPr>
        <p:spPr>
          <a:xfrm>
            <a:off x="0" y="0"/>
            <a:ext cx="9144000" cy="11969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12" name="11 Tabla"/>
          <p:cNvGraphicFramePr>
            <a:graphicFrameLocks noGrp="1"/>
          </p:cNvGraphicFramePr>
          <p:nvPr/>
        </p:nvGraphicFramePr>
        <p:xfrm>
          <a:off x="1042988" y="1916113"/>
          <a:ext cx="6769100" cy="4608512"/>
        </p:xfrm>
        <a:graphic>
          <a:graphicData uri="http://schemas.openxmlformats.org/drawingml/2006/table">
            <a:tbl>
              <a:tblPr/>
              <a:tblGrid>
                <a:gridCol w="3960440"/>
                <a:gridCol w="2808312"/>
              </a:tblGrid>
              <a:tr h="1380708">
                <a:tc gridSpan="2">
                  <a:txBody>
                    <a:bodyPr/>
                    <a:lstStyle/>
                    <a:p>
                      <a:pPr algn="l">
                        <a:spcAft>
                          <a:spcPts val="0"/>
                        </a:spcAft>
                      </a:pPr>
                      <a:r>
                        <a:rPr lang="es-MX" sz="1800" b="1" i="1" dirty="0">
                          <a:solidFill>
                            <a:srgbClr val="222222"/>
                          </a:solidFill>
                          <a:latin typeface="Arial"/>
                          <a:ea typeface="Times New Roman"/>
                          <a:cs typeface="Times New Roman"/>
                        </a:rPr>
                        <a:t>REQUISITOS:</a:t>
                      </a:r>
                      <a:endParaRPr lang="es-EC" sz="1800" b="1" dirty="0">
                        <a:solidFill>
                          <a:srgbClr val="222222"/>
                        </a:solidFill>
                        <a:latin typeface="Times New Roman"/>
                        <a:ea typeface="Times New Roman"/>
                        <a:cs typeface="Times New Roman"/>
                      </a:endParaRPr>
                    </a:p>
                    <a:p>
                      <a:pPr algn="l">
                        <a:spcAft>
                          <a:spcPts val="0"/>
                        </a:spcAft>
                      </a:pPr>
                      <a:r>
                        <a:rPr lang="es-MX" sz="1800" b="1" dirty="0">
                          <a:solidFill>
                            <a:srgbClr val="222222"/>
                          </a:solidFill>
                          <a:latin typeface="Arial"/>
                          <a:ea typeface="Times New Roman"/>
                          <a:cs typeface="Times New Roman"/>
                        </a:rPr>
                        <a:t>Titulo de Licenciada en Enfermería.</a:t>
                      </a:r>
                      <a:endParaRPr lang="es-EC" sz="1800" b="1" dirty="0">
                        <a:solidFill>
                          <a:srgbClr val="222222"/>
                        </a:solidFill>
                        <a:latin typeface="Times New Roman"/>
                        <a:ea typeface="Times New Roman"/>
                        <a:cs typeface="Times New Roman"/>
                      </a:endParaRPr>
                    </a:p>
                    <a:p>
                      <a:pPr algn="l">
                        <a:spcAft>
                          <a:spcPts val="0"/>
                        </a:spcAft>
                      </a:pPr>
                      <a:r>
                        <a:rPr lang="es-MX" sz="1800" b="1" dirty="0">
                          <a:solidFill>
                            <a:srgbClr val="222222"/>
                          </a:solidFill>
                          <a:latin typeface="Arial"/>
                          <a:ea typeface="Times New Roman"/>
                          <a:cs typeface="Times New Roman"/>
                        </a:rPr>
                        <a:t>Titulo </a:t>
                      </a:r>
                      <a:r>
                        <a:rPr lang="es-MX" sz="1800" b="1" dirty="0" smtClean="0">
                          <a:solidFill>
                            <a:srgbClr val="222222"/>
                          </a:solidFill>
                          <a:latin typeface="Arial"/>
                          <a:ea typeface="Times New Roman"/>
                          <a:cs typeface="Times New Roman"/>
                        </a:rPr>
                        <a:t>Magister</a:t>
                      </a:r>
                      <a:r>
                        <a:rPr lang="es-MX" sz="1800" b="1" baseline="0" dirty="0" smtClean="0">
                          <a:solidFill>
                            <a:srgbClr val="222222"/>
                          </a:solidFill>
                          <a:latin typeface="Arial"/>
                          <a:ea typeface="Times New Roman"/>
                          <a:cs typeface="Times New Roman"/>
                        </a:rPr>
                        <a:t> en </a:t>
                      </a:r>
                      <a:r>
                        <a:rPr lang="es-MX" sz="1800" b="1" dirty="0" smtClean="0">
                          <a:solidFill>
                            <a:srgbClr val="222222"/>
                          </a:solidFill>
                          <a:latin typeface="Arial"/>
                          <a:ea typeface="Times New Roman"/>
                          <a:cs typeface="Times New Roman"/>
                        </a:rPr>
                        <a:t> </a:t>
                      </a:r>
                      <a:r>
                        <a:rPr lang="es-MX" sz="1800" b="1" dirty="0">
                          <a:solidFill>
                            <a:srgbClr val="222222"/>
                          </a:solidFill>
                          <a:latin typeface="Arial"/>
                          <a:ea typeface="Times New Roman"/>
                          <a:cs typeface="Times New Roman"/>
                        </a:rPr>
                        <a:t>Gestión y Administración Hospitalaria</a:t>
                      </a:r>
                      <a:endParaRPr lang="es-EC" sz="1800" b="1" dirty="0">
                        <a:solidFill>
                          <a:srgbClr val="222222"/>
                        </a:solidFill>
                        <a:latin typeface="Times New Roman"/>
                        <a:ea typeface="Times New Roman"/>
                        <a:cs typeface="Times New Roman"/>
                      </a:endParaRPr>
                    </a:p>
                    <a:p>
                      <a:pPr algn="l">
                        <a:spcAft>
                          <a:spcPts val="0"/>
                        </a:spcAft>
                      </a:pPr>
                      <a:r>
                        <a:rPr lang="es-MX" sz="1800" b="1" dirty="0">
                          <a:solidFill>
                            <a:srgbClr val="222222"/>
                          </a:solidFill>
                          <a:latin typeface="Arial"/>
                          <a:ea typeface="Times New Roman"/>
                          <a:cs typeface="Times New Roman"/>
                        </a:rPr>
                        <a:t>Certificados del </a:t>
                      </a:r>
                      <a:r>
                        <a:rPr lang="es-MX" sz="1800" b="1" dirty="0" err="1" smtClean="0">
                          <a:solidFill>
                            <a:schemeClr val="tx1"/>
                          </a:solidFill>
                          <a:latin typeface="Arial"/>
                          <a:ea typeface="Times New Roman"/>
                          <a:cs typeface="Times New Roman"/>
                        </a:rPr>
                        <a:t>SENESCYT</a:t>
                      </a:r>
                      <a:endParaRPr lang="es-EC" sz="1800" b="1" dirty="0">
                        <a:solidFill>
                          <a:schemeClr val="tx1"/>
                        </a:solidFill>
                        <a:latin typeface="Times New Roman"/>
                        <a:ea typeface="Times New Roman"/>
                        <a:cs typeface="Times New Roman"/>
                      </a:endParaRPr>
                    </a:p>
                    <a:p>
                      <a:pPr algn="l">
                        <a:spcAft>
                          <a:spcPts val="0"/>
                        </a:spcAft>
                      </a:pPr>
                      <a:r>
                        <a:rPr lang="es-MX" sz="1800" b="1" dirty="0">
                          <a:solidFill>
                            <a:srgbClr val="222222"/>
                          </a:solidFill>
                          <a:latin typeface="Arial"/>
                          <a:ea typeface="Times New Roman"/>
                          <a:cs typeface="Times New Roman"/>
                        </a:rPr>
                        <a:t>Haber realizado el año de salud </a:t>
                      </a:r>
                      <a:r>
                        <a:rPr lang="es-MX" sz="1800" b="1" dirty="0" smtClean="0">
                          <a:solidFill>
                            <a:srgbClr val="222222"/>
                          </a:solidFill>
                          <a:latin typeface="Arial"/>
                          <a:ea typeface="Times New Roman"/>
                          <a:cs typeface="Times New Roman"/>
                        </a:rPr>
                        <a:t>rural </a:t>
                      </a:r>
                      <a:endParaRPr lang="es-EC" sz="1800" b="1"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C"/>
                    </a:p>
                  </a:txBody>
                  <a:tcPr/>
                </a:tc>
              </a:tr>
              <a:tr h="1402523">
                <a:tc gridSpan="2">
                  <a:txBody>
                    <a:bodyPr/>
                    <a:lstStyle/>
                    <a:p>
                      <a:pPr algn="l">
                        <a:spcAft>
                          <a:spcPts val="0"/>
                        </a:spcAft>
                      </a:pPr>
                      <a:r>
                        <a:rPr lang="es-MX" sz="1800" i="1" dirty="0">
                          <a:solidFill>
                            <a:srgbClr val="222222"/>
                          </a:solidFill>
                          <a:latin typeface="Arial"/>
                          <a:ea typeface="Times New Roman"/>
                          <a:cs typeface="Times New Roman"/>
                        </a:rPr>
                        <a:t>COMPETENCIAS TÉCNICAS:</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Conocer  el manejo sobre Gestión y Administración Hospitalaria.</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Cursos sobre el manejo del paciente quemado.</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Manejo de equipos especiales utilizados.</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Manejo de equipos y material estéril. </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825283">
                <a:tc>
                  <a:txBody>
                    <a:bodyPr/>
                    <a:lstStyle/>
                    <a:p>
                      <a:pPr algn="l">
                        <a:spcAft>
                          <a:spcPts val="0"/>
                        </a:spcAft>
                      </a:pPr>
                      <a:r>
                        <a:rPr lang="es-MX" sz="1800" i="1" dirty="0">
                          <a:solidFill>
                            <a:srgbClr val="222222"/>
                          </a:solidFill>
                          <a:latin typeface="Arial"/>
                          <a:ea typeface="Times New Roman"/>
                          <a:cs typeface="Times New Roman"/>
                        </a:rPr>
                        <a:t>COMPETENCIAS DE GESTIÓN</a:t>
                      </a:r>
                      <a:r>
                        <a:rPr lang="es-MX" sz="1800" b="1" dirty="0">
                          <a:solidFill>
                            <a:srgbClr val="222222"/>
                          </a:solidFill>
                          <a:latin typeface="Arial"/>
                          <a:ea typeface="Times New Roman"/>
                          <a:cs typeface="Times New Roman"/>
                        </a:rPr>
                        <a:t>:</a:t>
                      </a:r>
                      <a:endParaRPr lang="es-EC" sz="1800" dirty="0">
                        <a:solidFill>
                          <a:srgbClr val="222222"/>
                        </a:solidFill>
                        <a:latin typeface="Times New Roman"/>
                        <a:ea typeface="Times New Roman"/>
                        <a:cs typeface="Times New Roman"/>
                      </a:endParaRPr>
                    </a:p>
                    <a:p>
                      <a:pPr algn="l">
                        <a:spcAft>
                          <a:spcPts val="0"/>
                        </a:spcAft>
                        <a:tabLst>
                          <a:tab pos="3476625" algn="l"/>
                        </a:tabLst>
                      </a:pPr>
                      <a:r>
                        <a:rPr lang="es-MX" sz="1800" dirty="0">
                          <a:solidFill>
                            <a:srgbClr val="222222"/>
                          </a:solidFill>
                          <a:latin typeface="Arial"/>
                          <a:ea typeface="Times New Roman"/>
                          <a:cs typeface="Times New Roman"/>
                        </a:rPr>
                        <a:t>Liderazgo</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Calidad de trabajo</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Conciencia organizacional</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Adaptabilidad al cambio</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Iniciativa</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endParaRPr lang="es-MX" sz="1800" dirty="0">
                        <a:solidFill>
                          <a:srgbClr val="222222"/>
                        </a:solidFill>
                        <a:latin typeface="Arial"/>
                        <a:ea typeface="Times New Roman"/>
                        <a:cs typeface="Times New Roman"/>
                      </a:endParaRPr>
                    </a:p>
                    <a:p>
                      <a:pPr algn="l">
                        <a:spcAft>
                          <a:spcPts val="0"/>
                        </a:spcAft>
                        <a:tabLst>
                          <a:tab pos="3476625" algn="l"/>
                        </a:tabLst>
                      </a:pPr>
                      <a:r>
                        <a:rPr lang="es-MX" sz="1800" dirty="0">
                          <a:solidFill>
                            <a:srgbClr val="222222"/>
                          </a:solidFill>
                          <a:latin typeface="Arial"/>
                          <a:ea typeface="Times New Roman"/>
                          <a:cs typeface="Times New Roman"/>
                        </a:rPr>
                        <a:t>NIVEL   A</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NIVEL   A</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NIVEL   A</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NIVEL   A</a:t>
                      </a:r>
                      <a:endParaRPr lang="es-EC" sz="1800" dirty="0">
                        <a:solidFill>
                          <a:srgbClr val="222222"/>
                        </a:solidFill>
                        <a:latin typeface="Times New Roman"/>
                        <a:ea typeface="Times New Roman"/>
                        <a:cs typeface="Times New Roman"/>
                      </a:endParaRPr>
                    </a:p>
                    <a:p>
                      <a:pPr algn="l">
                        <a:spcAft>
                          <a:spcPts val="0"/>
                        </a:spcAft>
                      </a:pPr>
                      <a:r>
                        <a:rPr lang="es-MX" sz="1800" dirty="0">
                          <a:solidFill>
                            <a:srgbClr val="222222"/>
                          </a:solidFill>
                          <a:latin typeface="Arial"/>
                          <a:ea typeface="Times New Roman"/>
                          <a:cs typeface="Times New Roman"/>
                        </a:rPr>
                        <a:t>NIVEL   A</a:t>
                      </a:r>
                      <a:endParaRPr lang="es-EC" sz="18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a:spLocks noChangeArrowheads="1"/>
          </p:cNvSpPr>
          <p:nvPr/>
        </p:nvSpPr>
        <p:spPr bwMode="auto">
          <a:xfrm>
            <a:off x="0" y="1196975"/>
            <a:ext cx="9144000" cy="646113"/>
          </a:xfrm>
          <a:prstGeom prst="rect">
            <a:avLst/>
          </a:prstGeom>
          <a:noFill/>
          <a:ln w="9525">
            <a:noFill/>
            <a:miter lim="800000"/>
            <a:headEnd/>
            <a:tailEnd/>
          </a:ln>
        </p:spPr>
        <p:txBody>
          <a:bodyPr>
            <a:spAutoFit/>
          </a:bodyPr>
          <a:lstStyle/>
          <a:p>
            <a:pPr algn="ctr"/>
            <a:r>
              <a:rPr lang="es-MX" b="1">
                <a:solidFill>
                  <a:srgbClr val="0070C0"/>
                </a:solidFill>
                <a:latin typeface="Arial Black" pitchFamily="34" charset="0"/>
              </a:rPr>
              <a:t>DISTRIBUCIÓN DE LAS COMPETENCIAS DE LA SUPERVISORA DE ÁREA</a:t>
            </a:r>
            <a:r>
              <a:rPr lang="es-MX" b="1"/>
              <a:t> </a:t>
            </a:r>
            <a:endParaRPr lang="es-EC" b="1"/>
          </a:p>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1+#ppt_w/2"/>
                                          </p:val>
                                        </p:tav>
                                        <p:tav tm="100000">
                                          <p:val>
                                            <p:strVal val="#ppt_x"/>
                                          </p:val>
                                        </p:tav>
                                      </p:tavLst>
                                    </p:anim>
                                    <p:anim calcmode="lin" valueType="num">
                                      <p:cBhvr additive="base">
                                        <p:cTn id="1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011" name="1 Título"/>
          <p:cNvSpPr>
            <a:spLocks noGrp="1"/>
          </p:cNvSpPr>
          <p:nvPr>
            <p:ph type="title" idx="4294967295"/>
          </p:nvPr>
        </p:nvSpPr>
        <p:spPr>
          <a:xfrm>
            <a:off x="0" y="274638"/>
            <a:ext cx="9144000" cy="7778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r>
              <a:rPr lang="es-EC" sz="1400" dirty="0" smtClean="0">
                <a:solidFill>
                  <a:schemeClr val="accent3">
                    <a:lumMod val="50000"/>
                  </a:schemeClr>
                </a:solidFill>
                <a:latin typeface="Arial Black" pitchFamily="34" charset="0"/>
                <a:cs typeface="Arial" pitchFamily="34" charset="0"/>
              </a:rPr>
              <a:t>.</a:t>
            </a:r>
            <a:endParaRPr lang="es-EC" sz="1400" dirty="0" smtClean="0"/>
          </a:p>
        </p:txBody>
      </p:sp>
      <p:graphicFrame>
        <p:nvGraphicFramePr>
          <p:cNvPr id="4" name="3 Tabla"/>
          <p:cNvGraphicFramePr>
            <a:graphicFrameLocks noGrp="1"/>
          </p:cNvGraphicFramePr>
          <p:nvPr/>
        </p:nvGraphicFramePr>
        <p:xfrm>
          <a:off x="1619250" y="2133600"/>
          <a:ext cx="6048375" cy="3776663"/>
        </p:xfrm>
        <a:graphic>
          <a:graphicData uri="http://schemas.openxmlformats.org/drawingml/2006/table">
            <a:tbl>
              <a:tblPr/>
              <a:tblGrid>
                <a:gridCol w="2135317"/>
                <a:gridCol w="1966299"/>
                <a:gridCol w="1947055"/>
              </a:tblGrid>
              <a:tr h="438144">
                <a:tc>
                  <a:txBody>
                    <a:bodyPr/>
                    <a:lstStyle/>
                    <a:p>
                      <a:pPr algn="ctr">
                        <a:spcAft>
                          <a:spcPts val="0"/>
                        </a:spcAft>
                      </a:pPr>
                      <a:r>
                        <a:rPr lang="es-EC" sz="1800" i="1" dirty="0">
                          <a:solidFill>
                            <a:srgbClr val="222222"/>
                          </a:solidFill>
                          <a:latin typeface="Arial Black" pitchFamily="34" charset="0"/>
                          <a:ea typeface="Times New Roman"/>
                          <a:cs typeface="Times New Roman"/>
                        </a:rPr>
                        <a:t>COMPETENCIA</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C" sz="1800" i="1" dirty="0">
                          <a:solidFill>
                            <a:srgbClr val="222222"/>
                          </a:solidFill>
                          <a:latin typeface="Arial Black" pitchFamily="34" charset="0"/>
                          <a:ea typeface="Times New Roman"/>
                          <a:cs typeface="Times New Roman"/>
                        </a:rPr>
                        <a:t>CONDUCTA</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s-EC" sz="1800" i="1" dirty="0">
                          <a:solidFill>
                            <a:srgbClr val="222222"/>
                          </a:solidFill>
                          <a:latin typeface="Arial Black" pitchFamily="34" charset="0"/>
                          <a:ea typeface="Times New Roman"/>
                          <a:cs typeface="Times New Roman"/>
                        </a:rPr>
                        <a:t>CONDUCTA OPERATIVA</a:t>
                      </a:r>
                      <a:endParaRPr lang="es-EC" sz="18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30736">
                <a:tc>
                  <a:txBody>
                    <a:bodyPr/>
                    <a:lstStyle/>
                    <a:p>
                      <a:pPr>
                        <a:spcAft>
                          <a:spcPts val="0"/>
                        </a:spcAft>
                      </a:pPr>
                      <a:r>
                        <a:rPr lang="es-EC" sz="1400" i="1" dirty="0">
                          <a:solidFill>
                            <a:srgbClr val="222222"/>
                          </a:solidFill>
                          <a:latin typeface="Arial"/>
                          <a:ea typeface="Times New Roman"/>
                          <a:cs typeface="Times New Roman"/>
                        </a:rPr>
                        <a:t>LIDERAZGO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solidFill>
                            <a:srgbClr val="222222"/>
                          </a:solidFill>
                          <a:latin typeface="Arial"/>
                          <a:ea typeface="Times New Roman"/>
                          <a:cs typeface="Times New Roman"/>
                        </a:rPr>
                        <a:t>Motivar e inspirar confianza.</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solidFill>
                            <a:srgbClr val="222222"/>
                          </a:solidFill>
                          <a:latin typeface="Arial"/>
                          <a:ea typeface="Times New Roman"/>
                          <a:cs typeface="Times New Roman"/>
                        </a:rPr>
                        <a:t>Habla con fluidez puntualidad</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306">
                <a:tc>
                  <a:txBody>
                    <a:bodyPr/>
                    <a:lstStyle/>
                    <a:p>
                      <a:pPr>
                        <a:spcAft>
                          <a:spcPts val="0"/>
                        </a:spcAft>
                      </a:pPr>
                      <a:r>
                        <a:rPr lang="es-EC" sz="1400" i="1" dirty="0">
                          <a:solidFill>
                            <a:srgbClr val="222222"/>
                          </a:solidFill>
                          <a:latin typeface="Arial"/>
                          <a:ea typeface="Times New Roman"/>
                          <a:cs typeface="Times New Roman"/>
                        </a:rPr>
                        <a:t>CALIDAD DE TRABAJO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solidFill>
                            <a:srgbClr val="222222"/>
                          </a:solidFill>
                          <a:latin typeface="Arial"/>
                          <a:ea typeface="Times New Roman"/>
                          <a:cs typeface="Times New Roman"/>
                        </a:rPr>
                        <a:t>Discernimiento (juicio) </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solidFill>
                            <a:srgbClr val="222222"/>
                          </a:solidFill>
                          <a:latin typeface="Arial"/>
                          <a:ea typeface="Times New Roman"/>
                          <a:cs typeface="Times New Roman"/>
                        </a:rPr>
                        <a:t>Interés por aprender</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612">
                <a:tc>
                  <a:txBody>
                    <a:bodyPr/>
                    <a:lstStyle/>
                    <a:p>
                      <a:pPr>
                        <a:spcAft>
                          <a:spcPts val="0"/>
                        </a:spcAft>
                      </a:pPr>
                      <a:r>
                        <a:rPr lang="es-EC" sz="1400" i="1">
                          <a:solidFill>
                            <a:srgbClr val="222222"/>
                          </a:solidFill>
                          <a:latin typeface="Arial"/>
                          <a:ea typeface="Times New Roman"/>
                          <a:cs typeface="Times New Roman"/>
                        </a:rPr>
                        <a:t>CONCIENCIA ORGANIZACIONAL</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solidFill>
                            <a:srgbClr val="222222"/>
                          </a:solidFill>
                          <a:latin typeface="Arial"/>
                          <a:ea typeface="Times New Roman"/>
                          <a:cs typeface="Times New Roman"/>
                        </a:rPr>
                        <a:t>Comprender e interpretar.</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solidFill>
                            <a:srgbClr val="222222"/>
                          </a:solidFill>
                          <a:latin typeface="Arial"/>
                          <a:ea typeface="Times New Roman"/>
                          <a:cs typeface="Times New Roman"/>
                        </a:rPr>
                        <a:t>Perceptiva </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612">
                <a:tc>
                  <a:txBody>
                    <a:bodyPr/>
                    <a:lstStyle/>
                    <a:p>
                      <a:pPr>
                        <a:spcAft>
                          <a:spcPts val="0"/>
                        </a:spcAft>
                      </a:pPr>
                      <a:r>
                        <a:rPr lang="es-EC" sz="1400" i="1">
                          <a:solidFill>
                            <a:srgbClr val="222222"/>
                          </a:solidFill>
                          <a:latin typeface="Arial"/>
                          <a:ea typeface="Times New Roman"/>
                          <a:cs typeface="Times New Roman"/>
                        </a:rPr>
                        <a:t>ADAPTABILIDAD AL CAMBIO</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solidFill>
                            <a:srgbClr val="222222"/>
                          </a:solidFill>
                          <a:latin typeface="Arial"/>
                          <a:ea typeface="Times New Roman"/>
                          <a:cs typeface="Times New Roman"/>
                        </a:rPr>
                        <a:t>Adaptación </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solidFill>
                            <a:srgbClr val="222222"/>
                          </a:solidFill>
                          <a:latin typeface="Arial"/>
                          <a:ea typeface="Times New Roman"/>
                          <a:cs typeface="Times New Roman"/>
                        </a:rPr>
                        <a:t>Entusiasta </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0612">
                <a:tc>
                  <a:txBody>
                    <a:bodyPr/>
                    <a:lstStyle/>
                    <a:p>
                      <a:pPr>
                        <a:spcAft>
                          <a:spcPts val="0"/>
                        </a:spcAft>
                      </a:pPr>
                      <a:r>
                        <a:rPr lang="es-EC" sz="1400" i="1">
                          <a:solidFill>
                            <a:srgbClr val="222222"/>
                          </a:solidFill>
                          <a:latin typeface="Arial"/>
                          <a:ea typeface="Times New Roman"/>
                          <a:cs typeface="Times New Roman"/>
                        </a:rPr>
                        <a:t>INICIATIVA</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a:solidFill>
                            <a:srgbClr val="222222"/>
                          </a:solidFill>
                          <a:latin typeface="Arial"/>
                          <a:ea typeface="Times New Roman"/>
                          <a:cs typeface="Times New Roman"/>
                        </a:rPr>
                        <a:t>Proactiva </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400" dirty="0">
                          <a:solidFill>
                            <a:srgbClr val="222222"/>
                          </a:solidFill>
                          <a:latin typeface="Arial"/>
                          <a:ea typeface="Times New Roman"/>
                          <a:cs typeface="Times New Roman"/>
                        </a:rPr>
                        <a:t>Actúa con agilidad y precisión.</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18" name="Rectangle 1"/>
          <p:cNvSpPr>
            <a:spLocks noChangeArrowheads="1"/>
          </p:cNvSpPr>
          <p:nvPr/>
        </p:nvSpPr>
        <p:spPr bwMode="auto">
          <a:xfrm>
            <a:off x="1547813" y="1162050"/>
            <a:ext cx="5903912" cy="922338"/>
          </a:xfrm>
          <a:prstGeom prst="rect">
            <a:avLst/>
          </a:prstGeom>
          <a:noFill/>
          <a:ln w="9525">
            <a:noFill/>
            <a:miter lim="800000"/>
            <a:headEnd/>
            <a:tailEnd/>
          </a:ln>
        </p:spPr>
        <p:txBody>
          <a:bodyPr anchor="ctr">
            <a:spAutoFit/>
          </a:bodyPr>
          <a:lstStyle/>
          <a:p>
            <a:pPr algn="ctr"/>
            <a:r>
              <a:rPr lang="es-EC">
                <a:solidFill>
                  <a:srgbClr val="0070C0"/>
                </a:solidFill>
                <a:latin typeface="Arial Black" pitchFamily="34" charset="0"/>
                <a:cs typeface="Times New Roman" pitchFamily="18" charset="0"/>
              </a:rPr>
              <a:t>CONDUCTA OPERATIVA DE LA SUPERVISORA DE ÁREA</a:t>
            </a:r>
            <a:endParaRPr lang="es-EC" sz="1100">
              <a:solidFill>
                <a:srgbClr val="0070C0"/>
              </a:solidFill>
              <a:latin typeface="Arial Black" pitchFamily="34" charset="0"/>
              <a:cs typeface="Times New Roman" pitchFamily="18" charset="0"/>
            </a:endParaRPr>
          </a:p>
          <a:p>
            <a:pPr algn="ctr" eaLnBrk="0" hangingPunct="0"/>
            <a:endParaRPr lang="es-EC">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018">
                                            <p:txEl>
                                              <p:pRg st="0" end="0"/>
                                            </p:txEl>
                                          </p:spTgt>
                                        </p:tgtEl>
                                        <p:attrNameLst>
                                          <p:attrName>style.visibility</p:attrName>
                                        </p:attrNameLst>
                                      </p:cBhvr>
                                      <p:to>
                                        <p:strVal val="visible"/>
                                      </p:to>
                                    </p:set>
                                    <p:animEffect transition="in" filter="diamond(in)">
                                      <p:cBhvr>
                                        <p:cTn id="7" dur="2000"/>
                                        <p:tgtEl>
                                          <p:spTgt spid="42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035" name="1 Título"/>
          <p:cNvSpPr>
            <a:spLocks noGrp="1"/>
          </p:cNvSpPr>
          <p:nvPr>
            <p:ph type="title" idx="4294967295"/>
          </p:nvPr>
        </p:nvSpPr>
        <p:spPr>
          <a:xfrm>
            <a:off x="0" y="274638"/>
            <a:ext cx="9144000" cy="706437"/>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684213" y="1989138"/>
          <a:ext cx="8064500" cy="3663950"/>
        </p:xfrm>
        <a:graphic>
          <a:graphicData uri="http://schemas.openxmlformats.org/drawingml/2006/table">
            <a:tbl>
              <a:tblPr/>
              <a:tblGrid>
                <a:gridCol w="1512168"/>
                <a:gridCol w="1087433"/>
                <a:gridCol w="1152800"/>
                <a:gridCol w="1705560"/>
                <a:gridCol w="1526815"/>
                <a:gridCol w="1080120"/>
              </a:tblGrid>
              <a:tr h="582065">
                <a:tc>
                  <a:txBody>
                    <a:bodyPr/>
                    <a:lstStyle/>
                    <a:p>
                      <a:pPr algn="ctr">
                        <a:spcAft>
                          <a:spcPts val="0"/>
                        </a:spcAft>
                      </a:pPr>
                      <a:r>
                        <a:rPr lang="es-EC" sz="1200" i="0" dirty="0">
                          <a:solidFill>
                            <a:srgbClr val="000000"/>
                          </a:solidFill>
                          <a:latin typeface="Arial Black" pitchFamily="34" charset="0"/>
                          <a:ea typeface="Times New Roman"/>
                          <a:cs typeface="Times New Roman"/>
                        </a:rPr>
                        <a:t>EVALUADOR</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LIDERAZGO</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CALIDAD DE</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CONCIENCIA</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ADAPTABILIDAD</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INICIATIVA</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8015">
                <a:tc>
                  <a:txBody>
                    <a:bodyPr/>
                    <a:lstStyle/>
                    <a:p>
                      <a:endParaRPr lang="es-EC" sz="1400" i="0" dirty="0">
                        <a:latin typeface="Arial Black" pitchFamily="34" charset="0"/>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s-EC" sz="1400" i="0" dirty="0">
                        <a:latin typeface="Arial Black" pitchFamily="34" charset="0"/>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TRABAJO</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ORGANIZACIONAL</a:t>
                      </a:r>
                      <a:endParaRPr lang="es-EC" sz="20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a:solidFill>
                            <a:srgbClr val="000000"/>
                          </a:solidFill>
                          <a:latin typeface="Arial Black" pitchFamily="34" charset="0"/>
                          <a:ea typeface="Times New Roman"/>
                          <a:cs typeface="Times New Roman"/>
                        </a:rPr>
                        <a:t>AL CAMBIO</a:t>
                      </a:r>
                      <a:endParaRPr lang="es-EC" sz="2000" i="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s-EC" sz="1400" i="0" dirty="0">
                        <a:latin typeface="Arial Black" pitchFamily="34" charset="0"/>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82065">
                <a:tc>
                  <a:txBody>
                    <a:bodyPr/>
                    <a:lstStyle/>
                    <a:p>
                      <a:pPr>
                        <a:spcAft>
                          <a:spcPts val="0"/>
                        </a:spcAft>
                      </a:pPr>
                      <a:r>
                        <a:rPr lang="es-EC" sz="1200" dirty="0">
                          <a:solidFill>
                            <a:srgbClr val="000000"/>
                          </a:solidFill>
                          <a:latin typeface="Arial"/>
                          <a:ea typeface="Times New Roman"/>
                          <a:cs typeface="Times New Roman"/>
                        </a:rPr>
                        <a:t>JEFE</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065">
                <a:tc>
                  <a:txBody>
                    <a:bodyPr/>
                    <a:lstStyle/>
                    <a:p>
                      <a:pPr>
                        <a:spcAft>
                          <a:spcPts val="0"/>
                        </a:spcAft>
                      </a:pPr>
                      <a:r>
                        <a:rPr lang="es-EC" sz="1200" dirty="0">
                          <a:solidFill>
                            <a:srgbClr val="000000"/>
                          </a:solidFill>
                          <a:latin typeface="Arial"/>
                          <a:ea typeface="Times New Roman"/>
                          <a:cs typeface="Times New Roman"/>
                        </a:rPr>
                        <a:t>AUTOEVALUACIÓN</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5</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5</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5</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cs typeface="Times New Roman"/>
                        </a:rPr>
                        <a:t>4</a:t>
                      </a:r>
                      <a:endParaRPr lang="es-EC" sz="28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cs typeface="Times New Roman"/>
                        </a:rPr>
                        <a:t>4</a:t>
                      </a:r>
                      <a:endParaRPr lang="es-EC" sz="28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065">
                <a:tc>
                  <a:txBody>
                    <a:bodyPr/>
                    <a:lstStyle/>
                    <a:p>
                      <a:pPr>
                        <a:spcAft>
                          <a:spcPts val="0"/>
                        </a:spcAft>
                      </a:pPr>
                      <a:r>
                        <a:rPr lang="es-EC" sz="1200" dirty="0">
                          <a:solidFill>
                            <a:srgbClr val="000000"/>
                          </a:solidFill>
                          <a:latin typeface="Arial"/>
                          <a:ea typeface="Times New Roman"/>
                          <a:cs typeface="Times New Roman"/>
                        </a:rPr>
                        <a:t>PAR.</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cs typeface="Times New Roman"/>
                        </a:rPr>
                        <a:t>3</a:t>
                      </a:r>
                      <a:endParaRPr lang="es-EC" sz="28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065">
                <a:tc>
                  <a:txBody>
                    <a:bodyPr/>
                    <a:lstStyle/>
                    <a:p>
                      <a:pPr>
                        <a:spcAft>
                          <a:spcPts val="0"/>
                        </a:spcAft>
                      </a:pPr>
                      <a:r>
                        <a:rPr lang="es-EC" sz="1200">
                          <a:solidFill>
                            <a:srgbClr val="000000"/>
                          </a:solidFill>
                          <a:latin typeface="Arial"/>
                          <a:ea typeface="Times New Roman"/>
                          <a:cs typeface="Times New Roman"/>
                        </a:rPr>
                        <a:t>COLABORADORES</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cs typeface="Times New Roman"/>
                        </a:rPr>
                        <a:t>3</a:t>
                      </a:r>
                      <a:endParaRPr lang="es-EC" sz="28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59">
                <a:tc>
                  <a:txBody>
                    <a:bodyPr/>
                    <a:lstStyle/>
                    <a:p>
                      <a:pPr>
                        <a:spcAft>
                          <a:spcPts val="0"/>
                        </a:spcAft>
                      </a:pPr>
                      <a:r>
                        <a:rPr lang="es-MX" sz="1200">
                          <a:solidFill>
                            <a:srgbClr val="222222"/>
                          </a:solidFill>
                          <a:latin typeface="Arial"/>
                          <a:ea typeface="Times New Roman"/>
                          <a:cs typeface="Times New Roman"/>
                        </a:rPr>
                        <a:t>CLIENTE</a:t>
                      </a:r>
                      <a:endParaRPr lang="es-EC" sz="240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400">
                          <a:solidFill>
                            <a:srgbClr val="222222"/>
                          </a:solidFill>
                          <a:latin typeface="Arial"/>
                          <a:ea typeface="Times New Roman"/>
                          <a:cs typeface="Times New Roman"/>
                        </a:rPr>
                        <a:t>4</a:t>
                      </a:r>
                      <a:endParaRPr lang="es-EC" sz="280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400" dirty="0">
                          <a:solidFill>
                            <a:srgbClr val="222222"/>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400" dirty="0">
                          <a:solidFill>
                            <a:srgbClr val="222222"/>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400" dirty="0">
                          <a:solidFill>
                            <a:srgbClr val="222222"/>
                          </a:solidFill>
                          <a:latin typeface="Arial"/>
                          <a:ea typeface="Times New Roman"/>
                          <a:cs typeface="Times New Roman"/>
                        </a:rPr>
                        <a:t>3</a:t>
                      </a:r>
                      <a:endParaRPr lang="es-EC" sz="2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400" dirty="0">
                          <a:solidFill>
                            <a:srgbClr val="222222"/>
                          </a:solidFill>
                          <a:latin typeface="Arial"/>
                          <a:ea typeface="Times New Roman"/>
                          <a:cs typeface="Times New Roman"/>
                        </a:rPr>
                        <a:t>4</a:t>
                      </a:r>
                      <a:endParaRPr lang="es-EC" sz="2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69" name="Rectangle 1"/>
          <p:cNvSpPr>
            <a:spLocks noChangeArrowheads="1"/>
          </p:cNvSpPr>
          <p:nvPr/>
        </p:nvSpPr>
        <p:spPr bwMode="auto">
          <a:xfrm>
            <a:off x="0" y="1096963"/>
            <a:ext cx="9144000" cy="1016000"/>
          </a:xfrm>
          <a:prstGeom prst="rect">
            <a:avLst/>
          </a:prstGeom>
          <a:noFill/>
          <a:ln w="9525">
            <a:noFill/>
            <a:miter lim="800000"/>
            <a:headEnd/>
            <a:tailEnd/>
          </a:ln>
        </p:spPr>
        <p:txBody>
          <a:bodyPr anchor="ctr">
            <a:spAutoFit/>
          </a:bodyPr>
          <a:lstStyle/>
          <a:p>
            <a:pPr algn="ctr"/>
            <a:r>
              <a:rPr lang="es-MX" sz="2000">
                <a:solidFill>
                  <a:srgbClr val="0070C0"/>
                </a:solidFill>
                <a:latin typeface="Arial Black" pitchFamily="34" charset="0"/>
                <a:cs typeface="Times New Roman" pitchFamily="18" charset="0"/>
              </a:rPr>
              <a:t>EVALUACIÓN DE 360 GRADOS</a:t>
            </a:r>
            <a:endParaRPr lang="es-EC" sz="1200">
              <a:solidFill>
                <a:srgbClr val="0070C0"/>
              </a:solidFill>
              <a:latin typeface="Arial Black" pitchFamily="34" charset="0"/>
              <a:cs typeface="Times New Roman" pitchFamily="18" charset="0"/>
            </a:endParaRPr>
          </a:p>
          <a:p>
            <a:pPr algn="ctr" eaLnBrk="0" hangingPunct="0"/>
            <a:r>
              <a:rPr lang="es-MX" sz="2000">
                <a:solidFill>
                  <a:srgbClr val="0070C0"/>
                </a:solidFill>
                <a:latin typeface="Arial Black" pitchFamily="34" charset="0"/>
                <a:cs typeface="Times New Roman" pitchFamily="18" charset="0"/>
              </a:rPr>
              <a:t>DISTRIBUCIÓN DE COMPETENCIAS DE LA SUPERVISORA DE ÁREA </a:t>
            </a:r>
            <a:endParaRPr lang="es-EC" sz="1200">
              <a:solidFill>
                <a:srgbClr val="0070C0"/>
              </a:solidFill>
              <a:latin typeface="Arial Black" pitchFamily="34" charset="0"/>
            </a:endParaRPr>
          </a:p>
        </p:txBody>
      </p:sp>
      <p:sp>
        <p:nvSpPr>
          <p:cNvPr id="43070" name="5 Rectángulo"/>
          <p:cNvSpPr>
            <a:spLocks noChangeArrowheads="1"/>
          </p:cNvSpPr>
          <p:nvPr/>
        </p:nvSpPr>
        <p:spPr bwMode="auto">
          <a:xfrm>
            <a:off x="539750" y="6237288"/>
            <a:ext cx="3744913" cy="277812"/>
          </a:xfrm>
          <a:prstGeom prst="rect">
            <a:avLst/>
          </a:prstGeom>
          <a:noFill/>
          <a:ln w="9525">
            <a:noFill/>
            <a:miter lim="800000"/>
            <a:headEnd/>
            <a:tailEnd/>
          </a:ln>
        </p:spPr>
        <p:txBody>
          <a:bodyPr>
            <a:spAutoFit/>
          </a:bodyPr>
          <a:lstStyle/>
          <a:p>
            <a:r>
              <a:rPr lang="es-EC" sz="900">
                <a:solidFill>
                  <a:srgbClr val="222222"/>
                </a:solidFill>
              </a:rPr>
              <a:t> </a:t>
            </a:r>
            <a:r>
              <a:rPr lang="es-EC" sz="1200">
                <a:solidFill>
                  <a:srgbClr val="222222"/>
                </a:solidFill>
              </a:rPr>
              <a:t>Elaborado: Lic. J. Pozo, Lic. A. Llumiquinga</a:t>
            </a:r>
            <a:endParaRPr lang="es-EC" sz="9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69">
                                            <p:txEl>
                                              <p:pRg st="0" end="0"/>
                                            </p:txEl>
                                          </p:spTgt>
                                        </p:tgtEl>
                                        <p:attrNameLst>
                                          <p:attrName>style.visibility</p:attrName>
                                        </p:attrNameLst>
                                      </p:cBhvr>
                                      <p:to>
                                        <p:strVal val="visible"/>
                                      </p:to>
                                    </p:set>
                                    <p:animEffect transition="in" filter="diamond(in)">
                                      <p:cBhvr>
                                        <p:cTn id="7" dur="2000"/>
                                        <p:tgtEl>
                                          <p:spTgt spid="4306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3069">
                                            <p:txEl>
                                              <p:pRg st="1" end="1"/>
                                            </p:txEl>
                                          </p:spTgt>
                                        </p:tgtEl>
                                        <p:attrNameLst>
                                          <p:attrName>style.visibility</p:attrName>
                                        </p:attrNameLst>
                                      </p:cBhvr>
                                      <p:to>
                                        <p:strVal val="visible"/>
                                      </p:to>
                                    </p:set>
                                    <p:animEffect transition="in" filter="diamond(in)">
                                      <p:cBhvr>
                                        <p:cTn id="10" dur="2000"/>
                                        <p:tgtEl>
                                          <p:spTgt spid="4306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3070">
                                            <p:txEl>
                                              <p:pRg st="0" end="0"/>
                                            </p:txEl>
                                          </p:spTgt>
                                        </p:tgtEl>
                                        <p:attrNameLst>
                                          <p:attrName>style.visibility</p:attrName>
                                        </p:attrNameLst>
                                      </p:cBhvr>
                                      <p:to>
                                        <p:strVal val="visible"/>
                                      </p:to>
                                    </p:set>
                                    <p:anim calcmode="lin" valueType="num">
                                      <p:cBhvr additive="base">
                                        <p:cTn id="21" dur="1000" fill="hold"/>
                                        <p:tgtEl>
                                          <p:spTgt spid="43070">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30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DEL  HOSPITAL DE ESPECIALIDADES DE LAS FF.AA</a:t>
            </a:r>
            <a:r>
              <a:rPr lang="es-EC" sz="1400" dirty="0" smtClean="0">
                <a:latin typeface="Arial" pitchFamily="34" charset="0"/>
                <a:cs typeface="Arial" pitchFamily="34" charset="0"/>
              </a:rPr>
              <a:t>.</a:t>
            </a:r>
            <a:br>
              <a:rPr lang="es-EC" sz="1400" dirty="0" smtClean="0">
                <a:latin typeface="Arial" pitchFamily="34" charset="0"/>
                <a:cs typeface="Arial" pitchFamily="34" charset="0"/>
              </a:rPr>
            </a:br>
            <a:endParaRPr lang="es-EC" sz="1400" dirty="0" smtClean="0"/>
          </a:p>
        </p:txBody>
      </p:sp>
      <p:sp>
        <p:nvSpPr>
          <p:cNvPr id="6148" name="2 Marcador de contenido"/>
          <p:cNvSpPr>
            <a:spLocks noGrp="1"/>
          </p:cNvSpPr>
          <p:nvPr>
            <p:ph idx="1"/>
          </p:nvPr>
        </p:nvSpPr>
        <p:spPr/>
        <p:txBody>
          <a:bodyPr/>
          <a:lstStyle/>
          <a:p>
            <a:pPr algn="ctr" eaLnBrk="1" hangingPunct="1">
              <a:buFont typeface="Arial" pitchFamily="34" charset="0"/>
              <a:buNone/>
            </a:pPr>
            <a:endParaRPr lang="es-EC" smtClean="0">
              <a:solidFill>
                <a:srgbClr val="FF0000"/>
              </a:solidFill>
              <a:hlinkClick r:id="rId4" action="ppaction://hlinkfile"/>
            </a:endParaRPr>
          </a:p>
          <a:p>
            <a:pPr algn="ctr" eaLnBrk="1" hangingPunct="1">
              <a:buFont typeface="Arial" pitchFamily="34" charset="0"/>
              <a:buNone/>
            </a:pPr>
            <a:endParaRPr lang="es-EC" smtClean="0">
              <a:solidFill>
                <a:srgbClr val="FF0000"/>
              </a:solidFill>
              <a:hlinkClick r:id="rId4" action="ppaction://hlinkfile"/>
            </a:endParaRPr>
          </a:p>
          <a:p>
            <a:pPr algn="ctr" eaLnBrk="1" hangingPunct="1">
              <a:buFont typeface="Arial" pitchFamily="34" charset="0"/>
              <a:buNone/>
            </a:pPr>
            <a:endParaRPr lang="es-EC" smtClean="0">
              <a:solidFill>
                <a:srgbClr val="FF0000"/>
              </a:solidFill>
              <a:hlinkClick r:id="rId4" action="ppaction://hlinkfile"/>
            </a:endParaRPr>
          </a:p>
          <a:p>
            <a:pPr algn="ctr" eaLnBrk="1" hangingPunct="1">
              <a:buFont typeface="Arial" pitchFamily="34" charset="0"/>
              <a:buNone/>
            </a:pPr>
            <a:r>
              <a:rPr lang="es-EC" smtClean="0">
                <a:solidFill>
                  <a:srgbClr val="FF0000"/>
                </a:solidFill>
                <a:hlinkClick r:id="rId4" action="ppaction://hlinkfile"/>
              </a:rPr>
              <a:t>F:\Video_Jenny.wmv</a:t>
            </a:r>
            <a:endParaRPr lang="es-EC" smtClean="0">
              <a:solidFill>
                <a:srgbClr val="FF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5059" name="1 Título"/>
          <p:cNvSpPr>
            <a:spLocks noGrp="1"/>
          </p:cNvSpPr>
          <p:nvPr>
            <p:ph type="title" idx="4294967295"/>
          </p:nvPr>
        </p:nvSpPr>
        <p:spPr>
          <a:xfrm>
            <a:off x="0" y="0"/>
            <a:ext cx="9144000" cy="10525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pic>
        <p:nvPicPr>
          <p:cNvPr id="44036" name="Gráfico 3"/>
          <p:cNvPicPr>
            <a:picLocks noChangeArrowheads="1"/>
          </p:cNvPicPr>
          <p:nvPr/>
        </p:nvPicPr>
        <p:blipFill>
          <a:blip r:embed="rId3" cstate="print"/>
          <a:srcRect/>
          <a:stretch>
            <a:fillRect/>
          </a:stretch>
        </p:blipFill>
        <p:spPr bwMode="auto">
          <a:xfrm>
            <a:off x="611188" y="1196975"/>
            <a:ext cx="7993062" cy="5241925"/>
          </a:xfrm>
          <a:prstGeom prst="rect">
            <a:avLst/>
          </a:prstGeom>
          <a:noFill/>
          <a:ln w="9525">
            <a:noFill/>
            <a:miter lim="800000"/>
            <a:headEnd/>
            <a:tailEnd/>
          </a:ln>
        </p:spPr>
      </p:pic>
      <p:sp>
        <p:nvSpPr>
          <p:cNvPr id="44037" name="5 Rectángulo"/>
          <p:cNvSpPr>
            <a:spLocks noChangeArrowheads="1"/>
          </p:cNvSpPr>
          <p:nvPr/>
        </p:nvSpPr>
        <p:spPr bwMode="auto">
          <a:xfrm>
            <a:off x="611188" y="6494463"/>
            <a:ext cx="6246812" cy="276225"/>
          </a:xfrm>
          <a:prstGeom prst="rect">
            <a:avLst/>
          </a:prstGeom>
          <a:noFill/>
          <a:ln w="9525">
            <a:noFill/>
            <a:miter lim="800000"/>
            <a:headEnd/>
            <a:tailEnd/>
          </a:ln>
        </p:spPr>
        <p:txBody>
          <a:bodyPr>
            <a:spAutoFit/>
          </a:bodyPr>
          <a:lstStyle/>
          <a:p>
            <a:r>
              <a:rPr lang="es-EC" sz="1200">
                <a:solidFill>
                  <a:srgbClr val="222222"/>
                </a:solidFill>
              </a:rPr>
              <a:t> Elaborado: Lic. J. Pozo, Lic. A. Llumiquinga</a:t>
            </a:r>
            <a:endParaRPr lang="es-EC" sz="12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ircle(in)">
                                      <p:cBhvr>
                                        <p:cTn id="7" dur="20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4037">
                                            <p:txEl>
                                              <p:pRg st="0" end="0"/>
                                            </p:txEl>
                                          </p:spTgt>
                                        </p:tgtEl>
                                        <p:attrNameLst>
                                          <p:attrName>style.visibility</p:attrName>
                                        </p:attrNameLst>
                                      </p:cBhvr>
                                      <p:to>
                                        <p:strVal val="visible"/>
                                      </p:to>
                                    </p:set>
                                    <p:anim calcmode="lin" valueType="num">
                                      <p:cBhvr additive="base">
                                        <p:cTn id="12" dur="2000" fill="hold"/>
                                        <p:tgtEl>
                                          <p:spTgt spid="44037">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40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6083" name="1 Título"/>
          <p:cNvSpPr>
            <a:spLocks noGrp="1"/>
          </p:cNvSpPr>
          <p:nvPr>
            <p:ph type="title" idx="4294967295"/>
          </p:nvPr>
        </p:nvSpPr>
        <p:spPr>
          <a:xfrm>
            <a:off x="0" y="274638"/>
            <a:ext cx="9144000" cy="85090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468313" y="2060575"/>
          <a:ext cx="8137525" cy="3802063"/>
        </p:xfrm>
        <a:graphic>
          <a:graphicData uri="http://schemas.openxmlformats.org/drawingml/2006/table">
            <a:tbl>
              <a:tblPr/>
              <a:tblGrid>
                <a:gridCol w="1626499"/>
                <a:gridCol w="1143756"/>
                <a:gridCol w="1071389"/>
                <a:gridCol w="1703278"/>
                <a:gridCol w="1517064"/>
                <a:gridCol w="1074918"/>
              </a:tblGrid>
              <a:tr h="360313">
                <a:tc>
                  <a:txBody>
                    <a:bodyPr/>
                    <a:lstStyle/>
                    <a:p>
                      <a:pPr algn="ctr">
                        <a:spcAft>
                          <a:spcPts val="0"/>
                        </a:spcAft>
                      </a:pPr>
                      <a:r>
                        <a:rPr lang="es-EC" sz="1200" i="0" dirty="0">
                          <a:solidFill>
                            <a:srgbClr val="000000"/>
                          </a:solidFill>
                          <a:latin typeface="Arial Black" pitchFamily="34" charset="0"/>
                          <a:ea typeface="Times New Roman"/>
                          <a:cs typeface="Times New Roman"/>
                        </a:rPr>
                        <a:t>EVALUADOR</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LIDERAZGO</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CALIDAD DE</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CONCIENCIA</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ADAPTABILIDAD</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C" sz="1200" i="0">
                          <a:solidFill>
                            <a:srgbClr val="000000"/>
                          </a:solidFill>
                          <a:latin typeface="Arial Black" pitchFamily="34" charset="0"/>
                          <a:ea typeface="Times New Roman"/>
                          <a:cs typeface="Times New Roman"/>
                        </a:rPr>
                        <a:t>INICIATIVA</a:t>
                      </a:r>
                      <a:endParaRPr lang="es-EC" sz="1800" i="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28310">
                <a:tc>
                  <a:txBody>
                    <a:bodyPr/>
                    <a:lstStyle/>
                    <a:p>
                      <a:pPr algn="ctr">
                        <a:spcAft>
                          <a:spcPts val="0"/>
                        </a:spcAft>
                      </a:pPr>
                      <a:r>
                        <a:rPr lang="es-EC" sz="1200" i="0" dirty="0">
                          <a:solidFill>
                            <a:srgbClr val="000000"/>
                          </a:solidFill>
                          <a:latin typeface="Arial Black" pitchFamily="34" charset="0"/>
                          <a:ea typeface="Times New Roman"/>
                          <a:cs typeface="Times New Roman"/>
                        </a:rPr>
                        <a:t> </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 </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TRABAJO</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ORGANIZACIONAL</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AL CAMBIO</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200" i="0" dirty="0">
                          <a:solidFill>
                            <a:srgbClr val="000000"/>
                          </a:solidFill>
                          <a:latin typeface="Arial Black" pitchFamily="34" charset="0"/>
                          <a:ea typeface="Times New Roman"/>
                          <a:cs typeface="Times New Roman"/>
                        </a:rPr>
                        <a:t> </a:t>
                      </a:r>
                      <a:endParaRPr lang="es-EC" sz="1800" i="0" dirty="0">
                        <a:solidFill>
                          <a:srgbClr val="222222"/>
                        </a:solidFill>
                        <a:latin typeface="Arial Black" pitchFamily="34" charset="0"/>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02581">
                <a:tc>
                  <a:txBody>
                    <a:bodyPr/>
                    <a:lstStyle/>
                    <a:p>
                      <a:pPr>
                        <a:spcAft>
                          <a:spcPts val="0"/>
                        </a:spcAft>
                      </a:pPr>
                      <a:r>
                        <a:rPr lang="es-EC" sz="1200" dirty="0">
                          <a:solidFill>
                            <a:srgbClr val="000000"/>
                          </a:solidFill>
                          <a:latin typeface="Arial"/>
                          <a:ea typeface="Times New Roman"/>
                          <a:cs typeface="Times New Roman"/>
                        </a:rPr>
                        <a:t>JEFE</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4</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4</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051">
                <a:tc>
                  <a:txBody>
                    <a:bodyPr/>
                    <a:lstStyle/>
                    <a:p>
                      <a:pPr>
                        <a:spcAft>
                          <a:spcPts val="0"/>
                        </a:spcAft>
                      </a:pPr>
                      <a:r>
                        <a:rPr lang="es-EC" sz="1200" dirty="0">
                          <a:solidFill>
                            <a:srgbClr val="000000"/>
                          </a:solidFill>
                          <a:latin typeface="Arial"/>
                          <a:ea typeface="Times New Roman"/>
                          <a:cs typeface="Times New Roman"/>
                        </a:rPr>
                        <a:t>AUTOEVALUACIÓN</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5</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5</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5</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581">
                <a:tc>
                  <a:txBody>
                    <a:bodyPr/>
                    <a:lstStyle/>
                    <a:p>
                      <a:pPr>
                        <a:spcAft>
                          <a:spcPts val="0"/>
                        </a:spcAft>
                      </a:pPr>
                      <a:r>
                        <a:rPr lang="es-EC" sz="1200" dirty="0">
                          <a:solidFill>
                            <a:srgbClr val="000000"/>
                          </a:solidFill>
                          <a:latin typeface="Arial"/>
                          <a:ea typeface="Times New Roman"/>
                          <a:cs typeface="Times New Roman"/>
                        </a:rPr>
                        <a:t>PAR.</a:t>
                      </a:r>
                      <a:endParaRPr lang="es-EC" sz="18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3</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051">
                <a:tc>
                  <a:txBody>
                    <a:bodyPr/>
                    <a:lstStyle/>
                    <a:p>
                      <a:pPr>
                        <a:spcAft>
                          <a:spcPts val="0"/>
                        </a:spcAft>
                      </a:pPr>
                      <a:r>
                        <a:rPr lang="es-EC" sz="1200">
                          <a:solidFill>
                            <a:srgbClr val="000000"/>
                          </a:solidFill>
                          <a:latin typeface="Arial"/>
                          <a:ea typeface="Times New Roman"/>
                          <a:cs typeface="Times New Roman"/>
                        </a:rPr>
                        <a:t>COLABORADORES</a:t>
                      </a:r>
                      <a:endParaRPr lang="es-EC" sz="18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000000"/>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000000"/>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28">
                <a:tc>
                  <a:txBody>
                    <a:bodyPr/>
                    <a:lstStyle/>
                    <a:p>
                      <a:pPr>
                        <a:spcAft>
                          <a:spcPts val="0"/>
                        </a:spcAft>
                      </a:pPr>
                      <a:r>
                        <a:rPr lang="es-MX" sz="1200" dirty="0">
                          <a:solidFill>
                            <a:srgbClr val="222222"/>
                          </a:solidFill>
                          <a:latin typeface="Arial"/>
                          <a:ea typeface="Times New Roman"/>
                          <a:cs typeface="Times New Roman"/>
                        </a:rPr>
                        <a:t>CLIENTE</a:t>
                      </a:r>
                      <a:endParaRPr lang="es-EC" sz="18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a:solidFill>
                            <a:srgbClr val="222222"/>
                          </a:solidFill>
                          <a:latin typeface="Arial"/>
                          <a:ea typeface="Times New Roman"/>
                          <a:cs typeface="Times New Roman"/>
                        </a:rPr>
                        <a:t>4</a:t>
                      </a:r>
                      <a:endParaRPr lang="es-EC" sz="240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222222"/>
                          </a:solidFill>
                          <a:latin typeface="Arial"/>
                          <a:ea typeface="Times New Roman"/>
                          <a:cs typeface="Times New Roman"/>
                        </a:rPr>
                        <a:t>4</a:t>
                      </a:r>
                      <a:endParaRPr lang="es-EC" sz="24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a:solidFill>
                            <a:srgbClr val="222222"/>
                          </a:solidFill>
                          <a:latin typeface="Arial"/>
                          <a:ea typeface="Times New Roman"/>
                          <a:cs typeface="Times New Roman"/>
                        </a:rPr>
                        <a:t>3</a:t>
                      </a:r>
                      <a:endParaRPr lang="es-EC" sz="240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222222"/>
                          </a:solidFill>
                          <a:latin typeface="Arial"/>
                          <a:ea typeface="Times New Roman"/>
                          <a:cs typeface="Times New Roman"/>
                        </a:rPr>
                        <a:t>3</a:t>
                      </a:r>
                      <a:endParaRPr lang="es-EC" sz="24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222222"/>
                          </a:solidFill>
                          <a:latin typeface="Arial"/>
                          <a:ea typeface="Times New Roman"/>
                          <a:cs typeface="Times New Roman"/>
                        </a:rPr>
                        <a:t>4</a:t>
                      </a:r>
                      <a:endParaRPr lang="es-EC" sz="2400" dirty="0">
                        <a:solidFill>
                          <a:srgbClr val="222222"/>
                        </a:solidFill>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28">
                <a:tc>
                  <a:txBody>
                    <a:bodyPr/>
                    <a:lstStyle/>
                    <a:p>
                      <a:pPr>
                        <a:spcAft>
                          <a:spcPts val="0"/>
                        </a:spcAft>
                      </a:pPr>
                      <a:r>
                        <a:rPr lang="es-MX" sz="1200" dirty="0">
                          <a:solidFill>
                            <a:srgbClr val="FF0000"/>
                          </a:solidFill>
                          <a:latin typeface="Arial Black" pitchFamily="34" charset="0"/>
                          <a:ea typeface="Times New Roman"/>
                          <a:cs typeface="Times New Roman"/>
                        </a:rPr>
                        <a:t>PROMEDIO</a:t>
                      </a:r>
                      <a:endParaRPr lang="es-EC" sz="18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FF0000"/>
                          </a:solidFill>
                          <a:latin typeface="Arial Black" pitchFamily="34" charset="0"/>
                          <a:ea typeface="Times New Roman"/>
                          <a:cs typeface="Times New Roman"/>
                        </a:rPr>
                        <a:t>3,8</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FF0000"/>
                          </a:solidFill>
                          <a:latin typeface="Arial Black" pitchFamily="34" charset="0"/>
                          <a:ea typeface="Times New Roman"/>
                          <a:cs typeface="Times New Roman"/>
                        </a:rPr>
                        <a:t>4</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FF0000"/>
                          </a:solidFill>
                          <a:latin typeface="Arial Black" pitchFamily="34" charset="0"/>
                          <a:ea typeface="Times New Roman"/>
                          <a:cs typeface="Times New Roman"/>
                        </a:rPr>
                        <a:t>3,6</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FF0000"/>
                          </a:solidFill>
                          <a:latin typeface="Arial Black" pitchFamily="34" charset="0"/>
                          <a:ea typeface="Times New Roman"/>
                          <a:cs typeface="Times New Roman"/>
                        </a:rPr>
                        <a:t>3,4</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FF0000"/>
                          </a:solidFill>
                          <a:latin typeface="Arial Black" pitchFamily="34" charset="0"/>
                          <a:ea typeface="Times New Roman"/>
                          <a:cs typeface="Times New Roman"/>
                        </a:rPr>
                        <a:t>3,6</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528">
                <a:tc>
                  <a:txBody>
                    <a:bodyPr/>
                    <a:lstStyle/>
                    <a:p>
                      <a:pPr>
                        <a:spcAft>
                          <a:spcPts val="0"/>
                        </a:spcAft>
                      </a:pPr>
                      <a:r>
                        <a:rPr lang="es-MX" sz="1200" dirty="0">
                          <a:solidFill>
                            <a:srgbClr val="365F91"/>
                          </a:solidFill>
                          <a:latin typeface="Arial Black" pitchFamily="34" charset="0"/>
                          <a:ea typeface="Times New Roman"/>
                          <a:cs typeface="Times New Roman"/>
                        </a:rPr>
                        <a:t>VACIO</a:t>
                      </a:r>
                      <a:endParaRPr lang="es-EC" sz="18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a:solidFill>
                            <a:srgbClr val="365F91"/>
                          </a:solidFill>
                          <a:latin typeface="Arial Black" pitchFamily="34" charset="0"/>
                          <a:ea typeface="Times New Roman"/>
                          <a:cs typeface="Times New Roman"/>
                        </a:rPr>
                        <a:t>1,2</a:t>
                      </a:r>
                      <a:endParaRPr lang="es-EC" sz="240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365F91"/>
                          </a:solidFill>
                          <a:latin typeface="Arial Black" pitchFamily="34" charset="0"/>
                          <a:ea typeface="Times New Roman"/>
                          <a:cs typeface="Times New Roman"/>
                        </a:rPr>
                        <a:t>1</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a:solidFill>
                            <a:srgbClr val="365F91"/>
                          </a:solidFill>
                          <a:latin typeface="Arial Black" pitchFamily="34" charset="0"/>
                          <a:ea typeface="Times New Roman"/>
                          <a:cs typeface="Times New Roman"/>
                        </a:rPr>
                        <a:t>1,4</a:t>
                      </a:r>
                      <a:endParaRPr lang="es-EC" sz="240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a:solidFill>
                            <a:srgbClr val="365F91"/>
                          </a:solidFill>
                          <a:latin typeface="Arial Black" pitchFamily="34" charset="0"/>
                          <a:ea typeface="Times New Roman"/>
                          <a:cs typeface="Times New Roman"/>
                        </a:rPr>
                        <a:t>1,6</a:t>
                      </a:r>
                      <a:endParaRPr lang="es-EC" sz="240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MX" sz="1600" dirty="0">
                          <a:solidFill>
                            <a:srgbClr val="365F91"/>
                          </a:solidFill>
                          <a:latin typeface="Arial Black" pitchFamily="34" charset="0"/>
                          <a:ea typeface="Times New Roman"/>
                          <a:cs typeface="Times New Roman"/>
                        </a:rPr>
                        <a:t>1,4</a:t>
                      </a:r>
                      <a:endParaRPr lang="es-EC" sz="2400" dirty="0">
                        <a:solidFill>
                          <a:srgbClr val="222222"/>
                        </a:solidFill>
                        <a:latin typeface="Arial Black" pitchFamily="34" charset="0"/>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35" name="Rectangle 1"/>
          <p:cNvSpPr>
            <a:spLocks noChangeArrowheads="1"/>
          </p:cNvSpPr>
          <p:nvPr/>
        </p:nvSpPr>
        <p:spPr bwMode="auto">
          <a:xfrm>
            <a:off x="0" y="1262063"/>
            <a:ext cx="9144000" cy="768350"/>
          </a:xfrm>
          <a:prstGeom prst="rect">
            <a:avLst/>
          </a:prstGeom>
          <a:noFill/>
          <a:ln w="9525">
            <a:noFill/>
            <a:miter lim="800000"/>
            <a:headEnd/>
            <a:tailEnd/>
          </a:ln>
        </p:spPr>
        <p:txBody>
          <a:bodyPr anchor="ctr">
            <a:spAutoFit/>
          </a:bodyPr>
          <a:lstStyle/>
          <a:p>
            <a:pPr algn="ctr"/>
            <a:r>
              <a:rPr lang="es-MX">
                <a:solidFill>
                  <a:srgbClr val="0070C0"/>
                </a:solidFill>
                <a:latin typeface="Arial Black" pitchFamily="34" charset="0"/>
                <a:cs typeface="Times New Roman" pitchFamily="18" charset="0"/>
              </a:rPr>
              <a:t>DISTRIBUCIÓN DE LAS COMPETENCIAS DE LA SUPERVISORA DE ÁREA DE LA UNIDAD DE QUEMADOS</a:t>
            </a:r>
            <a:r>
              <a:rPr lang="es-EC">
                <a:solidFill>
                  <a:srgbClr val="0070C0"/>
                </a:solidFill>
                <a:latin typeface="Arial Black" pitchFamily="34" charset="0"/>
                <a:cs typeface="Times New Roman" pitchFamily="18" charset="0"/>
              </a:rPr>
              <a:t> (Cálculo del promedio y Vacío)</a:t>
            </a:r>
            <a:endParaRPr lang="es-EC" sz="1100">
              <a:solidFill>
                <a:srgbClr val="0070C0"/>
              </a:solidFill>
              <a:latin typeface="Arial Black" pitchFamily="34" charset="0"/>
              <a:cs typeface="Times New Roman" pitchFamily="18" charset="0"/>
            </a:endParaRPr>
          </a:p>
          <a:p>
            <a:pPr algn="just" eaLnBrk="0" hangingPunct="0"/>
            <a:r>
              <a:rPr lang="es-EC" sz="800">
                <a:solidFill>
                  <a:srgbClr val="222222"/>
                </a:solidFill>
              </a:rPr>
              <a:t>  </a:t>
            </a:r>
            <a:endParaRPr lang="es-EC"/>
          </a:p>
        </p:txBody>
      </p:sp>
      <p:sp>
        <p:nvSpPr>
          <p:cNvPr id="41036" name="5 Rectángulo"/>
          <p:cNvSpPr>
            <a:spLocks noChangeArrowheads="1"/>
          </p:cNvSpPr>
          <p:nvPr/>
        </p:nvSpPr>
        <p:spPr bwMode="auto">
          <a:xfrm>
            <a:off x="468313" y="6453188"/>
            <a:ext cx="6389687" cy="276225"/>
          </a:xfrm>
          <a:prstGeom prst="rect">
            <a:avLst/>
          </a:prstGeom>
          <a:noFill/>
          <a:ln w="9525">
            <a:noFill/>
            <a:miter lim="800000"/>
            <a:headEnd/>
            <a:tailEnd/>
          </a:ln>
        </p:spPr>
        <p:txBody>
          <a:bodyPr>
            <a:spAutoFit/>
          </a:bodyPr>
          <a:lstStyle/>
          <a:p>
            <a:r>
              <a:rPr lang="es-EC" sz="1200">
                <a:solidFill>
                  <a:srgbClr val="222222"/>
                </a:solidFill>
              </a:rPr>
              <a:t>Elaborado: Lic. J. Pozo, Lic. A. Llumiquinga</a:t>
            </a:r>
            <a:endParaRPr lang="es-EC" sz="12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035">
                                            <p:txEl>
                                              <p:pRg st="0" end="0"/>
                                            </p:txEl>
                                          </p:spTgt>
                                        </p:tgtEl>
                                        <p:attrNameLst>
                                          <p:attrName>style.visibility</p:attrName>
                                        </p:attrNameLst>
                                      </p:cBhvr>
                                      <p:to>
                                        <p:strVal val="visible"/>
                                      </p:to>
                                    </p:set>
                                    <p:animEffect transition="in" filter="diamond(in)">
                                      <p:cBhvr>
                                        <p:cTn id="7" dur="2000"/>
                                        <p:tgtEl>
                                          <p:spTgt spid="41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1036">
                                            <p:txEl>
                                              <p:pRg st="0" end="0"/>
                                            </p:txEl>
                                          </p:spTgt>
                                        </p:tgtEl>
                                        <p:attrNameLst>
                                          <p:attrName>style.visibility</p:attrName>
                                        </p:attrNameLst>
                                      </p:cBhvr>
                                      <p:to>
                                        <p:strVal val="visible"/>
                                      </p:to>
                                    </p:set>
                                    <p:anim calcmode="lin" valueType="num">
                                      <p:cBhvr additive="base">
                                        <p:cTn id="18" dur="2000" fill="hold"/>
                                        <p:tgtEl>
                                          <p:spTgt spid="41036">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410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9"/>
          <p:cNvSpPr txBox="1">
            <a:spLocks noChangeArrowheads="1"/>
          </p:cNvSpPr>
          <p:nvPr/>
        </p:nvSpPr>
        <p:spPr bwMode="auto">
          <a:xfrm>
            <a:off x="3419475" y="4797425"/>
            <a:ext cx="409575" cy="257175"/>
          </a:xfrm>
          <a:prstGeom prst="rect">
            <a:avLst/>
          </a:prstGeom>
          <a:solidFill>
            <a:srgbClr val="FFFFFF"/>
          </a:solidFill>
          <a:ln w="9525">
            <a:solidFill>
              <a:srgbClr val="000000"/>
            </a:solidFill>
            <a:miter lim="800000"/>
            <a:headEnd/>
            <a:tailEnd/>
          </a:ln>
        </p:spPr>
        <p:txBody>
          <a:bodyPr/>
          <a:lstStyle/>
          <a:p>
            <a:endParaRPr lang="es-ES"/>
          </a:p>
        </p:txBody>
      </p:sp>
      <p:sp>
        <p:nvSpPr>
          <p:cNvPr id="45059" name="Text Box 30"/>
          <p:cNvSpPr txBox="1">
            <a:spLocks noChangeArrowheads="1"/>
          </p:cNvSpPr>
          <p:nvPr/>
        </p:nvSpPr>
        <p:spPr bwMode="auto">
          <a:xfrm>
            <a:off x="5292725" y="4724400"/>
            <a:ext cx="400050" cy="295275"/>
          </a:xfrm>
          <a:prstGeom prst="rect">
            <a:avLst/>
          </a:prstGeom>
          <a:solidFill>
            <a:srgbClr val="FFFFFF"/>
          </a:solidFill>
          <a:ln w="9525">
            <a:solidFill>
              <a:srgbClr val="000000"/>
            </a:solidFill>
            <a:miter lim="800000"/>
            <a:headEnd/>
            <a:tailEnd/>
          </a:ln>
        </p:spPr>
        <p:txBody>
          <a:bodyPr/>
          <a:lstStyle/>
          <a:p>
            <a:endParaRPr lang="es-ES"/>
          </a:p>
        </p:txBody>
      </p:sp>
      <p:pic>
        <p:nvPicPr>
          <p:cNvPr id="4506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7109" name="1 Título"/>
          <p:cNvSpPr>
            <a:spLocks noGrp="1"/>
          </p:cNvSpPr>
          <p:nvPr>
            <p:ph type="title"/>
          </p:nvPr>
        </p:nvSpPr>
        <p:spPr>
          <a:xfrm>
            <a:off x="0" y="0"/>
            <a:ext cx="9144000" cy="90805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1990" name="Rectangle 13"/>
          <p:cNvSpPr>
            <a:spLocks noChangeArrowheads="1"/>
          </p:cNvSpPr>
          <p:nvPr/>
        </p:nvSpPr>
        <p:spPr bwMode="auto">
          <a:xfrm>
            <a:off x="468313" y="984250"/>
            <a:ext cx="8207375" cy="1139825"/>
          </a:xfrm>
          <a:prstGeom prst="rect">
            <a:avLst/>
          </a:prstGeom>
          <a:noFill/>
          <a:ln w="9525">
            <a:noFill/>
            <a:miter lim="800000"/>
            <a:headEnd/>
            <a:tailEnd/>
          </a:ln>
        </p:spPr>
        <p:txBody>
          <a:bodyPr anchor="ctr">
            <a:spAutoFit/>
          </a:bodyPr>
          <a:lstStyle/>
          <a:p>
            <a:pPr>
              <a:defRPr/>
            </a:pPr>
            <a:r>
              <a:rPr lang="es-MX" dirty="0">
                <a:solidFill>
                  <a:srgbClr val="0070C0"/>
                </a:solidFill>
                <a:latin typeface="Arial Black" pitchFamily="34" charset="0"/>
                <a:cs typeface="Times New Roman" pitchFamily="18" charset="0"/>
              </a:rPr>
              <a:t>EVALUACIÓN CONTRA PERFIL DE LA SUPERVISORA DE ÁREA</a:t>
            </a:r>
            <a:endParaRPr lang="es-EC" sz="1100" dirty="0">
              <a:solidFill>
                <a:srgbClr val="0070C0"/>
              </a:solidFill>
              <a:latin typeface="Arial Black" pitchFamily="34" charset="0"/>
              <a:cs typeface="Times New Roman" pitchFamily="18" charset="0"/>
            </a:endParaRPr>
          </a:p>
          <a:p>
            <a:pPr eaLnBrk="0" hangingPunct="0">
              <a:defRPr/>
            </a:pPr>
            <a:r>
              <a:rPr lang="es-EC" sz="1600" b="1" i="1" dirty="0">
                <a:solidFill>
                  <a:srgbClr val="222222"/>
                </a:solidFill>
                <a:cs typeface="Times New Roman" pitchFamily="18" charset="0"/>
              </a:rPr>
              <a:t>EVALUADO: Lic.  </a:t>
            </a:r>
            <a:r>
              <a:rPr lang="es-EC" sz="1100" b="1" i="1" dirty="0">
                <a:solidFill>
                  <a:srgbClr val="222222"/>
                </a:solidFill>
                <a:cs typeface="Times New Roman" pitchFamily="18" charset="0"/>
              </a:rPr>
              <a:t>N. N</a:t>
            </a:r>
            <a:r>
              <a:rPr lang="es-EC" sz="1600" b="1" i="1" dirty="0">
                <a:solidFill>
                  <a:srgbClr val="222222"/>
                </a:solidFill>
                <a:cs typeface="Times New Roman" pitchFamily="18" charset="0"/>
              </a:rPr>
              <a:t>                                            Vacío:</a:t>
            </a:r>
            <a:endParaRPr lang="es-EC" sz="1050" b="1" dirty="0"/>
          </a:p>
          <a:p>
            <a:pPr eaLnBrk="0" hangingPunct="0">
              <a:defRPr/>
            </a:pPr>
            <a:r>
              <a:rPr lang="es-EC" sz="1600" b="1" i="1" dirty="0">
                <a:solidFill>
                  <a:srgbClr val="222222"/>
                </a:solidFill>
                <a:cs typeface="Times New Roman" pitchFamily="18" charset="0"/>
              </a:rPr>
              <a:t>                                                                               Necesidades  de Desarrollo</a:t>
            </a:r>
            <a:endParaRPr lang="es-EC" sz="1050" b="1" dirty="0"/>
          </a:p>
          <a:p>
            <a:pPr eaLnBrk="0" hangingPunct="0">
              <a:defRPr/>
            </a:pPr>
            <a:endParaRPr lang="es-EC" dirty="0"/>
          </a:p>
        </p:txBody>
      </p:sp>
      <p:sp>
        <p:nvSpPr>
          <p:cNvPr id="45063" name="Rectangle 14"/>
          <p:cNvSpPr>
            <a:spLocks noChangeArrowheads="1"/>
          </p:cNvSpPr>
          <p:nvPr/>
        </p:nvSpPr>
        <p:spPr bwMode="auto">
          <a:xfrm>
            <a:off x="0" y="6567488"/>
            <a:ext cx="9144000" cy="276225"/>
          </a:xfrm>
          <a:prstGeom prst="rect">
            <a:avLst/>
          </a:prstGeom>
          <a:noFill/>
          <a:ln w="9525">
            <a:noFill/>
            <a:miter lim="800000"/>
            <a:headEnd/>
            <a:tailEnd/>
          </a:ln>
        </p:spPr>
        <p:txBody>
          <a:bodyPr anchor="ctr">
            <a:spAutoFit/>
          </a:bodyPr>
          <a:lstStyle/>
          <a:p>
            <a:pPr algn="just"/>
            <a:r>
              <a:rPr lang="es-EC" sz="1200">
                <a:solidFill>
                  <a:srgbClr val="222222"/>
                </a:solidFill>
              </a:rPr>
              <a:t>    Elaborado: Lic. J. Pozo, Lic. A. Llumiquinga</a:t>
            </a:r>
            <a:endParaRPr lang="es-EC" sz="3600"/>
          </a:p>
        </p:txBody>
      </p:sp>
      <p:graphicFrame>
        <p:nvGraphicFramePr>
          <p:cNvPr id="32" name="31 Tabla"/>
          <p:cNvGraphicFramePr>
            <a:graphicFrameLocks noGrp="1"/>
          </p:cNvGraphicFramePr>
          <p:nvPr/>
        </p:nvGraphicFramePr>
        <p:xfrm>
          <a:off x="468313" y="1916113"/>
          <a:ext cx="7993062" cy="4381500"/>
        </p:xfrm>
        <a:graphic>
          <a:graphicData uri="http://schemas.openxmlformats.org/drawingml/2006/table">
            <a:tbl>
              <a:tblPr/>
              <a:tblGrid>
                <a:gridCol w="1797900"/>
                <a:gridCol w="1248145"/>
                <a:gridCol w="1236711"/>
                <a:gridCol w="1236711"/>
                <a:gridCol w="1236711"/>
                <a:gridCol w="1236711"/>
              </a:tblGrid>
              <a:tr h="398327">
                <a:tc rowSpan="2">
                  <a:txBody>
                    <a:bodyPr/>
                    <a:lstStyle/>
                    <a:p>
                      <a:pPr>
                        <a:spcAft>
                          <a:spcPts val="0"/>
                        </a:spcAft>
                      </a:pPr>
                      <a:r>
                        <a:rPr lang="es-EC" sz="1400" i="0" dirty="0">
                          <a:solidFill>
                            <a:srgbClr val="222222"/>
                          </a:solidFill>
                          <a:latin typeface="Arial Black" pitchFamily="34" charset="0"/>
                          <a:ea typeface="Times New Roman"/>
                          <a:cs typeface="Times New Roman"/>
                        </a:rPr>
                        <a:t>COMPETENCIAS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Aft>
                          <a:spcPts val="0"/>
                        </a:spcAft>
                      </a:pPr>
                      <a:r>
                        <a:rPr lang="es-EC" sz="1400" i="0" dirty="0">
                          <a:solidFill>
                            <a:srgbClr val="222222"/>
                          </a:solidFill>
                          <a:latin typeface="Arial Black" pitchFamily="34" charset="0"/>
                          <a:ea typeface="Times New Roman"/>
                          <a:cs typeface="Times New Roman"/>
                        </a:rPr>
                        <a:t>NIVEL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8327">
                <a:tc vMerge="1">
                  <a:txBody>
                    <a:bodyPr/>
                    <a:lstStyle/>
                    <a:p>
                      <a:endParaRPr lang="es-EC"/>
                    </a:p>
                  </a:txBody>
                  <a:tcPr/>
                </a:tc>
                <a:tc>
                  <a:txBody>
                    <a:bodyPr/>
                    <a:lstStyle/>
                    <a:p>
                      <a:pPr algn="r">
                        <a:spcAft>
                          <a:spcPts val="0"/>
                        </a:spcAft>
                      </a:pPr>
                      <a:r>
                        <a:rPr lang="es-EC" sz="1600" i="0" dirty="0">
                          <a:solidFill>
                            <a:srgbClr val="222222"/>
                          </a:solidFill>
                          <a:latin typeface="Arial Black" pitchFamily="34" charset="0"/>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i="0" dirty="0">
                          <a:solidFill>
                            <a:srgbClr val="222222"/>
                          </a:solidFill>
                          <a:latin typeface="Arial Black" pitchFamily="34" charset="0"/>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222222"/>
                          </a:solidFill>
                          <a:latin typeface="Arial Black" pitchFamily="34" charset="0"/>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222222"/>
                          </a:solidFill>
                          <a:latin typeface="Arial Black" pitchFamily="34" charset="0"/>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222222"/>
                          </a:solidFill>
                          <a:latin typeface="Arial Black" pitchFamily="34" charset="0"/>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27">
                <a:tc>
                  <a:txBody>
                    <a:bodyPr/>
                    <a:lstStyle/>
                    <a:p>
                      <a:pPr>
                        <a:spcAft>
                          <a:spcPts val="0"/>
                        </a:spcAft>
                      </a:pPr>
                      <a:r>
                        <a:rPr lang="es-EC" sz="1200" dirty="0">
                          <a:solidFill>
                            <a:srgbClr val="000000"/>
                          </a:solidFill>
                          <a:latin typeface="Arial"/>
                          <a:ea typeface="Times New Roman"/>
                          <a:cs typeface="Times New Roman"/>
                        </a:rPr>
                        <a:t>LIDERAZGO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90">
                <a:tc>
                  <a:txBody>
                    <a:bodyPr/>
                    <a:lstStyle/>
                    <a:p>
                      <a:pPr>
                        <a:spcAft>
                          <a:spcPts val="0"/>
                        </a:spcAft>
                      </a:pPr>
                      <a:r>
                        <a:rPr lang="es-EC" sz="1200" dirty="0">
                          <a:solidFill>
                            <a:srgbClr val="000000"/>
                          </a:solidFill>
                          <a:latin typeface="Arial"/>
                          <a:ea typeface="Times New Roman"/>
                          <a:cs typeface="Times New Roman"/>
                        </a:rPr>
                        <a:t>CALIDAD DE TRABAJO</a:t>
                      </a:r>
                      <a:endParaRPr lang="es-EC" sz="2000" dirty="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490">
                <a:tc>
                  <a:txBody>
                    <a:bodyPr/>
                    <a:lstStyle/>
                    <a:p>
                      <a:pPr>
                        <a:spcAft>
                          <a:spcPts val="0"/>
                        </a:spcAft>
                      </a:pPr>
                      <a:r>
                        <a:rPr lang="es-EC" sz="1200">
                          <a:solidFill>
                            <a:srgbClr val="000000"/>
                          </a:solidFill>
                          <a:latin typeface="Arial"/>
                          <a:ea typeface="Times New Roman"/>
                          <a:cs typeface="Times New Roman"/>
                        </a:rPr>
                        <a:t>CONCIENCIA ORGANIZACIONAL</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6654">
                <a:tc>
                  <a:txBody>
                    <a:bodyPr/>
                    <a:lstStyle/>
                    <a:p>
                      <a:pPr>
                        <a:spcAft>
                          <a:spcPts val="0"/>
                        </a:spcAft>
                      </a:pPr>
                      <a:r>
                        <a:rPr lang="es-EC" sz="1200">
                          <a:solidFill>
                            <a:srgbClr val="000000"/>
                          </a:solidFill>
                          <a:latin typeface="Arial"/>
                          <a:ea typeface="Times New Roman"/>
                          <a:cs typeface="Times New Roman"/>
                        </a:rPr>
                        <a:t>ADAPTABILIDAD AL CAMBIO</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Times New Roman"/>
                        <a:ea typeface="Times New Roman"/>
                        <a:cs typeface="Times New Roman"/>
                      </a:endParaRPr>
                    </a:p>
                    <a:p>
                      <a:pPr>
                        <a:spcAft>
                          <a:spcPts val="0"/>
                        </a:spcAft>
                      </a:pPr>
                      <a:r>
                        <a:rPr lang="es-EC" sz="1600" b="1" dirty="0" smtClean="0">
                          <a:solidFill>
                            <a:srgbClr val="365F91"/>
                          </a:solidFill>
                          <a:latin typeface="Times New Roman"/>
                          <a:ea typeface="Times New Roman"/>
                          <a:cs typeface="Times New Roman"/>
                        </a:rPr>
                        <a:t>            </a:t>
                      </a:r>
                    </a:p>
                    <a:p>
                      <a:pPr>
                        <a:spcAft>
                          <a:spcPts val="0"/>
                        </a:spcAft>
                      </a:pPr>
                      <a:r>
                        <a:rPr lang="es-EC" sz="1600" b="1" dirty="0" smtClean="0">
                          <a:solidFill>
                            <a:srgbClr val="365F91"/>
                          </a:solidFill>
                          <a:latin typeface="Times New Roman"/>
                          <a:ea typeface="Times New Roman"/>
                          <a:cs typeface="Times New Roman"/>
                        </a:rPr>
                        <a:t>         </a:t>
                      </a:r>
                      <a:r>
                        <a:rPr lang="es-EC" sz="2000" b="1" dirty="0" smtClean="0">
                          <a:solidFill>
                            <a:srgbClr val="365F91"/>
                          </a:solidFill>
                          <a:latin typeface="Arial Black" pitchFamily="34" charset="0"/>
                          <a:ea typeface="Times New Roman"/>
                          <a:cs typeface="Times New Roman"/>
                        </a:rPr>
                        <a:t>1,6</a:t>
                      </a:r>
                      <a:endParaRPr lang="es-EC" sz="16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200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2000" dirty="0">
                        <a:solidFill>
                          <a:srgbClr val="222222"/>
                        </a:solidFill>
                        <a:latin typeface="Arial Black" pitchFamily="34" charset="0"/>
                        <a:ea typeface="Times New Roman"/>
                        <a:cs typeface="Times New Roman"/>
                      </a:endParaRPr>
                    </a:p>
                    <a:p>
                      <a:pPr>
                        <a:spcAft>
                          <a:spcPts val="0"/>
                        </a:spcAft>
                      </a:pPr>
                      <a:r>
                        <a:rPr lang="es-EC" sz="2000" b="1" dirty="0" smtClean="0">
                          <a:solidFill>
                            <a:srgbClr val="FF0000"/>
                          </a:solidFill>
                          <a:latin typeface="Arial Black" pitchFamily="34" charset="0"/>
                          <a:ea typeface="Times New Roman"/>
                          <a:cs typeface="Times New Roman"/>
                        </a:rPr>
                        <a:t>   3,4</a:t>
                      </a:r>
                      <a:endParaRPr lang="es-EC" sz="20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27">
                <a:tc>
                  <a:txBody>
                    <a:bodyPr/>
                    <a:lstStyle/>
                    <a:p>
                      <a:pPr>
                        <a:spcAft>
                          <a:spcPts val="0"/>
                        </a:spcAft>
                      </a:pPr>
                      <a:r>
                        <a:rPr lang="es-EC" sz="1200">
                          <a:solidFill>
                            <a:srgbClr val="000000"/>
                          </a:solidFill>
                          <a:latin typeface="Arial"/>
                          <a:ea typeface="Times New Roman"/>
                          <a:cs typeface="Times New Roman"/>
                        </a:rPr>
                        <a:t>INICIATIVA</a:t>
                      </a:r>
                      <a:endParaRPr lang="es-EC" sz="2000">
                        <a:solidFill>
                          <a:srgbClr val="222222"/>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dirty="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600">
                        <a:solidFill>
                          <a:srgbClr val="222222"/>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27">
                <a:tc>
                  <a:txBody>
                    <a:bodyPr/>
                    <a:lstStyle/>
                    <a:p>
                      <a:pPr>
                        <a:spcAft>
                          <a:spcPts val="0"/>
                        </a:spcAft>
                      </a:pPr>
                      <a:r>
                        <a:rPr lang="es-EC" sz="2000" dirty="0">
                          <a:solidFill>
                            <a:srgbClr val="FF0000"/>
                          </a:solidFill>
                          <a:latin typeface="Arial Black" pitchFamily="34" charset="0"/>
                          <a:ea typeface="Times New Roman"/>
                          <a:cs typeface="Times New Roman"/>
                        </a:rPr>
                        <a:t>Promedio</a:t>
                      </a:r>
                      <a:endParaRPr lang="es-EC" sz="20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FF0000"/>
                          </a:solidFill>
                          <a:latin typeface="Arial Black" pitchFamily="34" charset="0"/>
                          <a:ea typeface="Times New Roman"/>
                          <a:cs typeface="Times New Roman"/>
                        </a:rPr>
                        <a:t>3,8</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FF0000"/>
                          </a:solidFill>
                          <a:latin typeface="Arial Black" pitchFamily="34" charset="0"/>
                          <a:ea typeface="Times New Roman"/>
                          <a:cs typeface="Times New Roman"/>
                        </a:rPr>
                        <a:t>4</a:t>
                      </a:r>
                      <a:endParaRPr lang="es-EC" sz="240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FF0000"/>
                          </a:solidFill>
                          <a:latin typeface="Arial Black" pitchFamily="34" charset="0"/>
                          <a:ea typeface="Times New Roman"/>
                          <a:cs typeface="Times New Roman"/>
                        </a:rPr>
                        <a:t>3,6</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a:solidFill>
                            <a:srgbClr val="FF0000"/>
                          </a:solidFill>
                          <a:latin typeface="Arial Black" pitchFamily="34" charset="0"/>
                          <a:ea typeface="Times New Roman"/>
                          <a:cs typeface="Times New Roman"/>
                        </a:rPr>
                        <a:t>3,4</a:t>
                      </a:r>
                      <a:endParaRPr lang="es-EC" sz="240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FF0000"/>
                          </a:solidFill>
                          <a:latin typeface="Arial Black" pitchFamily="34" charset="0"/>
                          <a:ea typeface="Times New Roman"/>
                          <a:cs typeface="Times New Roman"/>
                        </a:rPr>
                        <a:t>3.6</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327">
                <a:tc>
                  <a:txBody>
                    <a:bodyPr/>
                    <a:lstStyle/>
                    <a:p>
                      <a:pPr>
                        <a:spcAft>
                          <a:spcPts val="0"/>
                        </a:spcAft>
                      </a:pPr>
                      <a:r>
                        <a:rPr lang="es-EC" sz="2000" dirty="0">
                          <a:solidFill>
                            <a:srgbClr val="548DD4"/>
                          </a:solidFill>
                          <a:latin typeface="Arial Black" pitchFamily="34" charset="0"/>
                          <a:ea typeface="Times New Roman"/>
                          <a:cs typeface="Times New Roman"/>
                        </a:rPr>
                        <a:t>Vacío</a:t>
                      </a:r>
                      <a:endParaRPr lang="es-EC" sz="20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17365D"/>
                          </a:solidFill>
                          <a:latin typeface="Arial Black" pitchFamily="34" charset="0"/>
                          <a:ea typeface="Times New Roman"/>
                          <a:cs typeface="Times New Roman"/>
                        </a:rPr>
                        <a:t>1,2</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17365D"/>
                          </a:solidFill>
                          <a:latin typeface="Arial Black" pitchFamily="34" charset="0"/>
                          <a:ea typeface="Times New Roman"/>
                          <a:cs typeface="Times New Roman"/>
                        </a:rPr>
                        <a:t>1</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17365D"/>
                          </a:solidFill>
                          <a:latin typeface="Arial Black" pitchFamily="34" charset="0"/>
                          <a:ea typeface="Times New Roman"/>
                          <a:cs typeface="Times New Roman"/>
                        </a:rPr>
                        <a:t>1,4</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17365D"/>
                          </a:solidFill>
                          <a:latin typeface="Arial Black" pitchFamily="34" charset="0"/>
                          <a:ea typeface="Times New Roman"/>
                          <a:cs typeface="Times New Roman"/>
                        </a:rPr>
                        <a:t>1,6</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600" dirty="0">
                          <a:solidFill>
                            <a:srgbClr val="17365D"/>
                          </a:solidFill>
                          <a:latin typeface="Arial Black" pitchFamily="34" charset="0"/>
                          <a:ea typeface="Times New Roman"/>
                          <a:cs typeface="Times New Roman"/>
                        </a:rPr>
                        <a:t>1,4</a:t>
                      </a:r>
                      <a:endParaRPr lang="es-EC" sz="2400" dirty="0">
                        <a:solidFill>
                          <a:srgbClr val="222222"/>
                        </a:solidFill>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45131" name="AutoShape 37"/>
          <p:cNvCxnSpPr>
            <a:cxnSpLocks noChangeShapeType="1"/>
          </p:cNvCxnSpPr>
          <p:nvPr/>
        </p:nvCxnSpPr>
        <p:spPr bwMode="auto">
          <a:xfrm>
            <a:off x="2339975" y="3284538"/>
            <a:ext cx="4824413" cy="73025"/>
          </a:xfrm>
          <a:prstGeom prst="straightConnector1">
            <a:avLst/>
          </a:prstGeom>
          <a:noFill/>
          <a:ln w="15875">
            <a:solidFill>
              <a:srgbClr val="FF0000"/>
            </a:solidFill>
            <a:round/>
            <a:headEnd/>
            <a:tailEnd/>
          </a:ln>
        </p:spPr>
      </p:cxnSp>
      <p:cxnSp>
        <p:nvCxnSpPr>
          <p:cNvPr id="45132" name="AutoShape 38"/>
          <p:cNvCxnSpPr>
            <a:cxnSpLocks noChangeShapeType="1"/>
          </p:cNvCxnSpPr>
          <p:nvPr/>
        </p:nvCxnSpPr>
        <p:spPr bwMode="auto">
          <a:xfrm>
            <a:off x="2268538" y="4149725"/>
            <a:ext cx="1511300" cy="1588"/>
          </a:xfrm>
          <a:prstGeom prst="straightConnector1">
            <a:avLst/>
          </a:prstGeom>
          <a:noFill/>
          <a:ln w="15875">
            <a:solidFill>
              <a:srgbClr val="548DD4"/>
            </a:solidFill>
            <a:round/>
            <a:headEnd/>
            <a:tailEnd/>
          </a:ln>
        </p:spPr>
      </p:cxnSp>
      <p:cxnSp>
        <p:nvCxnSpPr>
          <p:cNvPr id="45133" name="AutoShape 36"/>
          <p:cNvCxnSpPr>
            <a:cxnSpLocks noChangeShapeType="1"/>
          </p:cNvCxnSpPr>
          <p:nvPr/>
        </p:nvCxnSpPr>
        <p:spPr bwMode="auto">
          <a:xfrm>
            <a:off x="2339975" y="2781300"/>
            <a:ext cx="4392613" cy="71438"/>
          </a:xfrm>
          <a:prstGeom prst="straightConnector1">
            <a:avLst/>
          </a:prstGeom>
          <a:noFill/>
          <a:ln w="15875">
            <a:solidFill>
              <a:srgbClr val="FF0000"/>
            </a:solidFill>
            <a:round/>
            <a:headEnd/>
            <a:tailEnd/>
          </a:ln>
        </p:spPr>
      </p:cxnSp>
      <p:cxnSp>
        <p:nvCxnSpPr>
          <p:cNvPr id="45134" name="AutoShape 35"/>
          <p:cNvCxnSpPr>
            <a:cxnSpLocks noChangeShapeType="1"/>
          </p:cNvCxnSpPr>
          <p:nvPr/>
        </p:nvCxnSpPr>
        <p:spPr bwMode="auto">
          <a:xfrm flipV="1">
            <a:off x="2195513" y="3500438"/>
            <a:ext cx="1296987" cy="26987"/>
          </a:xfrm>
          <a:prstGeom prst="straightConnector1">
            <a:avLst/>
          </a:prstGeom>
          <a:noFill/>
          <a:ln w="15875">
            <a:solidFill>
              <a:srgbClr val="548DD4"/>
            </a:solidFill>
            <a:round/>
            <a:headEnd/>
            <a:tailEnd/>
          </a:ln>
        </p:spPr>
      </p:cxnSp>
      <p:cxnSp>
        <p:nvCxnSpPr>
          <p:cNvPr id="45135" name="AutoShape 34"/>
          <p:cNvCxnSpPr>
            <a:cxnSpLocks noChangeShapeType="1"/>
          </p:cNvCxnSpPr>
          <p:nvPr/>
        </p:nvCxnSpPr>
        <p:spPr bwMode="auto">
          <a:xfrm>
            <a:off x="2268538" y="4652963"/>
            <a:ext cx="4032250" cy="1587"/>
          </a:xfrm>
          <a:prstGeom prst="straightConnector1">
            <a:avLst/>
          </a:prstGeom>
          <a:noFill/>
          <a:ln w="15875">
            <a:solidFill>
              <a:srgbClr val="FF0000"/>
            </a:solidFill>
            <a:round/>
            <a:headEnd/>
            <a:tailEnd/>
          </a:ln>
        </p:spPr>
      </p:cxnSp>
      <p:cxnSp>
        <p:nvCxnSpPr>
          <p:cNvPr id="45136" name="AutoShape 33"/>
          <p:cNvCxnSpPr>
            <a:cxnSpLocks noChangeShapeType="1"/>
          </p:cNvCxnSpPr>
          <p:nvPr/>
        </p:nvCxnSpPr>
        <p:spPr bwMode="auto">
          <a:xfrm>
            <a:off x="2339975" y="2997200"/>
            <a:ext cx="1439863" cy="1588"/>
          </a:xfrm>
          <a:prstGeom prst="straightConnector1">
            <a:avLst/>
          </a:prstGeom>
          <a:noFill/>
          <a:ln w="15875">
            <a:solidFill>
              <a:srgbClr val="548DD4"/>
            </a:solidFill>
            <a:round/>
            <a:headEnd/>
            <a:tailEnd/>
          </a:ln>
        </p:spPr>
      </p:cxnSp>
      <p:cxnSp>
        <p:nvCxnSpPr>
          <p:cNvPr id="45137" name="AutoShape 31"/>
          <p:cNvCxnSpPr>
            <a:cxnSpLocks noChangeShapeType="1"/>
          </p:cNvCxnSpPr>
          <p:nvPr/>
        </p:nvCxnSpPr>
        <p:spPr bwMode="auto">
          <a:xfrm flipV="1">
            <a:off x="2339975" y="5229225"/>
            <a:ext cx="3168650" cy="46038"/>
          </a:xfrm>
          <a:prstGeom prst="straightConnector1">
            <a:avLst/>
          </a:prstGeom>
          <a:noFill/>
          <a:ln w="15875">
            <a:solidFill>
              <a:srgbClr val="FF0000"/>
            </a:solidFill>
            <a:round/>
            <a:headEnd/>
            <a:tailEnd/>
          </a:ln>
        </p:spPr>
      </p:cxnSp>
      <p:cxnSp>
        <p:nvCxnSpPr>
          <p:cNvPr id="45138" name="AutoShape 32"/>
          <p:cNvCxnSpPr>
            <a:cxnSpLocks noChangeShapeType="1"/>
          </p:cNvCxnSpPr>
          <p:nvPr/>
        </p:nvCxnSpPr>
        <p:spPr bwMode="auto">
          <a:xfrm>
            <a:off x="2268538" y="4941888"/>
            <a:ext cx="1798637" cy="1587"/>
          </a:xfrm>
          <a:prstGeom prst="straightConnector1">
            <a:avLst/>
          </a:prstGeom>
          <a:noFill/>
          <a:ln w="15875">
            <a:solidFill>
              <a:srgbClr val="548DD4"/>
            </a:solidFill>
            <a:round/>
            <a:headEnd/>
            <a:tailEnd/>
          </a:ln>
        </p:spPr>
      </p:cxnSp>
      <p:cxnSp>
        <p:nvCxnSpPr>
          <p:cNvPr id="45139" name="AutoShape 27"/>
          <p:cNvCxnSpPr>
            <a:cxnSpLocks noChangeShapeType="1"/>
          </p:cNvCxnSpPr>
          <p:nvPr/>
        </p:nvCxnSpPr>
        <p:spPr bwMode="auto">
          <a:xfrm>
            <a:off x="2268538" y="3933825"/>
            <a:ext cx="4103687" cy="1588"/>
          </a:xfrm>
          <a:prstGeom prst="straightConnector1">
            <a:avLst/>
          </a:prstGeom>
          <a:noFill/>
          <a:ln w="15875">
            <a:solidFill>
              <a:srgbClr val="FF0000"/>
            </a:solidFill>
            <a:round/>
            <a:headEnd/>
            <a:tailEnd/>
          </a:ln>
        </p:spPr>
      </p:cxnSp>
      <p:cxnSp>
        <p:nvCxnSpPr>
          <p:cNvPr id="45140" name="AutoShape 28"/>
          <p:cNvCxnSpPr>
            <a:cxnSpLocks noChangeShapeType="1"/>
          </p:cNvCxnSpPr>
          <p:nvPr/>
        </p:nvCxnSpPr>
        <p:spPr bwMode="auto">
          <a:xfrm flipV="1">
            <a:off x="2268538" y="5373688"/>
            <a:ext cx="1727200" cy="46037"/>
          </a:xfrm>
          <a:prstGeom prst="straightConnector1">
            <a:avLst/>
          </a:prstGeom>
          <a:noFill/>
          <a:ln w="15875">
            <a:solidFill>
              <a:srgbClr val="548DD4"/>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990">
                                            <p:txEl>
                                              <p:pRg st="0" end="0"/>
                                            </p:txEl>
                                          </p:spTgt>
                                        </p:tgtEl>
                                        <p:attrNameLst>
                                          <p:attrName>style.visibility</p:attrName>
                                        </p:attrNameLst>
                                      </p:cBhvr>
                                      <p:to>
                                        <p:strVal val="visible"/>
                                      </p:to>
                                    </p:set>
                                    <p:animEffect transition="in" filter="diamond(in)">
                                      <p:cBhvr>
                                        <p:cTn id="7" dur="2000"/>
                                        <p:tgtEl>
                                          <p:spTgt spid="41990">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1990">
                                            <p:txEl>
                                              <p:pRg st="1" end="1"/>
                                            </p:txEl>
                                          </p:spTgt>
                                        </p:tgtEl>
                                        <p:attrNameLst>
                                          <p:attrName>style.visibility</p:attrName>
                                        </p:attrNameLst>
                                      </p:cBhvr>
                                      <p:to>
                                        <p:strVal val="visible"/>
                                      </p:to>
                                    </p:set>
                                    <p:animEffect transition="in" filter="diamond(in)">
                                      <p:cBhvr>
                                        <p:cTn id="10" dur="2000"/>
                                        <p:tgtEl>
                                          <p:spTgt spid="41990">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1990">
                                            <p:txEl>
                                              <p:pRg st="2" end="2"/>
                                            </p:txEl>
                                          </p:spTgt>
                                        </p:tgtEl>
                                        <p:attrNameLst>
                                          <p:attrName>style.visibility</p:attrName>
                                        </p:attrNameLst>
                                      </p:cBhvr>
                                      <p:to>
                                        <p:strVal val="visible"/>
                                      </p:to>
                                    </p:set>
                                    <p:animEffect transition="in" filter="diamond(in)">
                                      <p:cBhvr>
                                        <p:cTn id="13" dur="2000"/>
                                        <p:tgtEl>
                                          <p:spTgt spid="419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8131" name="1 Título"/>
          <p:cNvSpPr>
            <a:spLocks noGrp="1"/>
          </p:cNvSpPr>
          <p:nvPr>
            <p:ph type="title" idx="4294967295"/>
          </p:nvPr>
        </p:nvSpPr>
        <p:spPr>
          <a:xfrm>
            <a:off x="0" y="0"/>
            <a:ext cx="9144000" cy="7651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539750" y="2000250"/>
          <a:ext cx="8208963" cy="4429125"/>
        </p:xfrm>
        <a:graphic>
          <a:graphicData uri="http://schemas.openxmlformats.org/drawingml/2006/table">
            <a:tbl>
              <a:tblPr/>
              <a:tblGrid>
                <a:gridCol w="1746234"/>
                <a:gridCol w="6462678"/>
              </a:tblGrid>
              <a:tr h="1026406">
                <a:tc>
                  <a:txBody>
                    <a:bodyPr/>
                    <a:lstStyle/>
                    <a:p>
                      <a:pPr algn="ctr">
                        <a:spcAft>
                          <a:spcPts val="0"/>
                        </a:spcAft>
                      </a:pPr>
                      <a:r>
                        <a:rPr lang="es-EC" sz="1600" b="1" dirty="0">
                          <a:solidFill>
                            <a:srgbClr val="222222"/>
                          </a:solidFill>
                          <a:latin typeface="Arial Black" pitchFamily="34" charset="0"/>
                          <a:ea typeface="Times New Roman"/>
                          <a:cs typeface="Times New Roman"/>
                        </a:rPr>
                        <a:t>VACIO</a:t>
                      </a:r>
                      <a:endParaRPr lang="es-EC" sz="1600" dirty="0">
                        <a:solidFill>
                          <a:srgbClr val="222222"/>
                        </a:solidFill>
                        <a:latin typeface="Arial Black" pitchFamily="34" charset="0"/>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spcAft>
                          <a:spcPts val="0"/>
                        </a:spcAft>
                      </a:pPr>
                      <a:r>
                        <a:rPr lang="es-EC" sz="1600" dirty="0" smtClean="0">
                          <a:solidFill>
                            <a:srgbClr val="222222"/>
                          </a:solidFill>
                          <a:latin typeface="Arial"/>
                          <a:ea typeface="Times New Roman"/>
                          <a:cs typeface="Times New Roman"/>
                        </a:rPr>
                        <a:t>El </a:t>
                      </a:r>
                      <a:r>
                        <a:rPr lang="es-EC" sz="1600" dirty="0">
                          <a:solidFill>
                            <a:srgbClr val="222222"/>
                          </a:solidFill>
                          <a:latin typeface="Arial"/>
                          <a:ea typeface="Times New Roman"/>
                          <a:cs typeface="Times New Roman"/>
                        </a:rPr>
                        <a:t>evaluado muestra una deficiencia en adaptabilidad al cambio  con un valor  de 3,4/5 que es la meta, para adaptarse y avenirse a los cambios-</a:t>
                      </a:r>
                      <a:endParaRPr lang="es-EC" sz="1600" dirty="0">
                        <a:solidFill>
                          <a:srgbClr val="222222"/>
                        </a:solidFill>
                        <a:latin typeface="Times New Roman"/>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023">
                <a:tc>
                  <a:txBody>
                    <a:bodyPr/>
                    <a:lstStyle/>
                    <a:p>
                      <a:pPr algn="ctr">
                        <a:spcAft>
                          <a:spcPts val="0"/>
                        </a:spcAft>
                      </a:pPr>
                      <a:r>
                        <a:rPr lang="es-EC" sz="1600" b="1" dirty="0">
                          <a:solidFill>
                            <a:srgbClr val="222222"/>
                          </a:solidFill>
                          <a:latin typeface="Arial Black" pitchFamily="34" charset="0"/>
                          <a:ea typeface="Times New Roman"/>
                          <a:cs typeface="Times New Roman"/>
                        </a:rPr>
                        <a:t>OPCIONES</a:t>
                      </a:r>
                      <a:endParaRPr lang="es-EC" sz="1600" dirty="0">
                        <a:solidFill>
                          <a:srgbClr val="222222"/>
                        </a:solidFill>
                        <a:latin typeface="Arial Black" pitchFamily="34" charset="0"/>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342900" lvl="0" indent="-342900">
                        <a:spcAft>
                          <a:spcPts val="0"/>
                        </a:spcAft>
                        <a:buFont typeface="Symbol"/>
                        <a:buChar char=""/>
                      </a:pPr>
                      <a:r>
                        <a:rPr lang="es-EC" sz="1600" dirty="0" smtClean="0">
                          <a:solidFill>
                            <a:srgbClr val="222222"/>
                          </a:solidFill>
                          <a:latin typeface="Arial"/>
                          <a:ea typeface="Times New Roman"/>
                          <a:cs typeface="Times New Roman"/>
                        </a:rPr>
                        <a:t>Recibir </a:t>
                      </a:r>
                      <a:r>
                        <a:rPr lang="es-EC" sz="1600" dirty="0">
                          <a:solidFill>
                            <a:srgbClr val="222222"/>
                          </a:solidFill>
                          <a:latin typeface="Arial"/>
                          <a:ea typeface="Times New Roman"/>
                          <a:cs typeface="Times New Roman"/>
                        </a:rPr>
                        <a:t>entrenamiento formal en áreas específicas.</a:t>
                      </a:r>
                      <a:endParaRPr lang="es-EC" sz="1600" dirty="0">
                        <a:solidFill>
                          <a:srgbClr val="222222"/>
                        </a:solidFill>
                        <a:latin typeface="Times New Roman"/>
                        <a:ea typeface="Times New Roman"/>
                        <a:cs typeface="Times New Roman"/>
                      </a:endParaRPr>
                    </a:p>
                    <a:p>
                      <a:pPr marL="342900" lvl="0" indent="-342900">
                        <a:spcAft>
                          <a:spcPts val="0"/>
                        </a:spcAft>
                        <a:buFont typeface="Symbol"/>
                        <a:buChar char=""/>
                      </a:pPr>
                      <a:r>
                        <a:rPr lang="es-EC" sz="1600" dirty="0">
                          <a:solidFill>
                            <a:srgbClr val="222222"/>
                          </a:solidFill>
                          <a:latin typeface="Arial"/>
                          <a:ea typeface="Times New Roman"/>
                          <a:cs typeface="Times New Roman"/>
                        </a:rPr>
                        <a:t>Participar en seminarios.</a:t>
                      </a:r>
                      <a:endParaRPr lang="es-EC" sz="1600" dirty="0">
                        <a:solidFill>
                          <a:srgbClr val="222222"/>
                        </a:solidFill>
                        <a:latin typeface="Times New Roman"/>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023">
                <a:tc>
                  <a:txBody>
                    <a:bodyPr/>
                    <a:lstStyle/>
                    <a:p>
                      <a:pPr algn="ctr">
                        <a:spcAft>
                          <a:spcPts val="0"/>
                        </a:spcAft>
                      </a:pPr>
                      <a:r>
                        <a:rPr lang="es-EC" sz="1600" b="1" dirty="0">
                          <a:solidFill>
                            <a:srgbClr val="222222"/>
                          </a:solidFill>
                          <a:latin typeface="Arial Black" pitchFamily="34" charset="0"/>
                          <a:ea typeface="Times New Roman"/>
                          <a:cs typeface="Times New Roman"/>
                        </a:rPr>
                        <a:t>ACCIONES</a:t>
                      </a:r>
                      <a:endParaRPr lang="es-EC" sz="1600" dirty="0">
                        <a:solidFill>
                          <a:srgbClr val="222222"/>
                        </a:solidFill>
                        <a:latin typeface="Arial Black" pitchFamily="34" charset="0"/>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342900" lvl="0" indent="-342900">
                        <a:spcAft>
                          <a:spcPts val="0"/>
                        </a:spcAft>
                        <a:buFont typeface="Symbol"/>
                        <a:buChar char=""/>
                      </a:pPr>
                      <a:r>
                        <a:rPr lang="es-EC" sz="1600" dirty="0" smtClean="0">
                          <a:solidFill>
                            <a:srgbClr val="222222"/>
                          </a:solidFill>
                          <a:latin typeface="Arial"/>
                          <a:ea typeface="Times New Roman"/>
                          <a:cs typeface="Times New Roman"/>
                        </a:rPr>
                        <a:t>Participación </a:t>
                      </a:r>
                      <a:r>
                        <a:rPr lang="es-EC" sz="1600" dirty="0">
                          <a:solidFill>
                            <a:srgbClr val="222222"/>
                          </a:solidFill>
                          <a:latin typeface="Arial"/>
                          <a:ea typeface="Times New Roman"/>
                          <a:cs typeface="Times New Roman"/>
                        </a:rPr>
                        <a:t>en mejoras de adaptaciones organizacionales y estrategias a corto y mediano plazo.</a:t>
                      </a:r>
                      <a:endParaRPr lang="es-EC" sz="1600" dirty="0">
                        <a:solidFill>
                          <a:srgbClr val="222222"/>
                        </a:solidFill>
                        <a:latin typeface="Times New Roman"/>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023">
                <a:tc>
                  <a:txBody>
                    <a:bodyPr/>
                    <a:lstStyle/>
                    <a:p>
                      <a:pPr algn="ctr">
                        <a:spcAft>
                          <a:spcPts val="0"/>
                        </a:spcAft>
                      </a:pPr>
                      <a:r>
                        <a:rPr lang="es-EC" sz="1600" b="1" dirty="0">
                          <a:solidFill>
                            <a:srgbClr val="222222"/>
                          </a:solidFill>
                          <a:latin typeface="Arial Black" pitchFamily="34" charset="0"/>
                          <a:ea typeface="Times New Roman"/>
                          <a:cs typeface="Times New Roman"/>
                        </a:rPr>
                        <a:t>RESULTADOS</a:t>
                      </a:r>
                      <a:endParaRPr lang="es-EC" sz="1600" dirty="0">
                        <a:solidFill>
                          <a:srgbClr val="222222"/>
                        </a:solidFill>
                        <a:latin typeface="Arial Black" pitchFamily="34" charset="0"/>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342900" lvl="0" indent="-342900">
                        <a:spcAft>
                          <a:spcPts val="0"/>
                        </a:spcAft>
                        <a:buFont typeface="Symbol"/>
                        <a:buChar char=""/>
                      </a:pPr>
                      <a:r>
                        <a:rPr lang="es-EC" sz="1600" dirty="0" smtClean="0">
                          <a:solidFill>
                            <a:srgbClr val="222222"/>
                          </a:solidFill>
                          <a:latin typeface="Arial"/>
                          <a:ea typeface="Times New Roman"/>
                          <a:cs typeface="Times New Roman"/>
                        </a:rPr>
                        <a:t>Copera </a:t>
                      </a:r>
                      <a:r>
                        <a:rPr lang="es-EC" sz="1600" dirty="0">
                          <a:solidFill>
                            <a:srgbClr val="222222"/>
                          </a:solidFill>
                          <a:latin typeface="Arial"/>
                          <a:ea typeface="Times New Roman"/>
                          <a:cs typeface="Times New Roman"/>
                        </a:rPr>
                        <a:t>activamente en la implementación e integración de nuevos objetivos, procedimientos o herramientas de trabajo.</a:t>
                      </a:r>
                      <a:endParaRPr lang="es-EC" sz="1600" dirty="0">
                        <a:solidFill>
                          <a:srgbClr val="222222"/>
                        </a:solidFill>
                        <a:latin typeface="Times New Roman"/>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81">
                <a:tc>
                  <a:txBody>
                    <a:bodyPr/>
                    <a:lstStyle/>
                    <a:p>
                      <a:pPr algn="ctr">
                        <a:spcAft>
                          <a:spcPts val="0"/>
                        </a:spcAft>
                      </a:pPr>
                      <a:r>
                        <a:rPr lang="es-EC" sz="1600" b="1" dirty="0">
                          <a:solidFill>
                            <a:srgbClr val="222222"/>
                          </a:solidFill>
                          <a:latin typeface="Arial Black" pitchFamily="34" charset="0"/>
                          <a:ea typeface="Times New Roman"/>
                          <a:cs typeface="Times New Roman"/>
                        </a:rPr>
                        <a:t>EVALUACIÓN</a:t>
                      </a:r>
                      <a:endParaRPr lang="es-EC" sz="1600" dirty="0">
                        <a:solidFill>
                          <a:srgbClr val="222222"/>
                        </a:solidFill>
                        <a:latin typeface="Arial Black" pitchFamily="34" charset="0"/>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342900" lvl="0" indent="-342900">
                        <a:spcAft>
                          <a:spcPts val="0"/>
                        </a:spcAft>
                        <a:buFont typeface="Symbol"/>
                        <a:buChar char=""/>
                      </a:pPr>
                      <a:r>
                        <a:rPr lang="es-EC" sz="1600" dirty="0" smtClean="0">
                          <a:solidFill>
                            <a:srgbClr val="222222"/>
                          </a:solidFill>
                          <a:latin typeface="Arial"/>
                          <a:ea typeface="Times New Roman"/>
                          <a:cs typeface="Times New Roman"/>
                        </a:rPr>
                        <a:t>Se </a:t>
                      </a:r>
                      <a:r>
                        <a:rPr lang="es-EC" sz="1600" dirty="0">
                          <a:solidFill>
                            <a:srgbClr val="222222"/>
                          </a:solidFill>
                          <a:latin typeface="Arial"/>
                          <a:ea typeface="Times New Roman"/>
                          <a:cs typeface="Times New Roman"/>
                        </a:rPr>
                        <a:t>anticipa a los cambios realizando propuestas para enfrentarlos.</a:t>
                      </a:r>
                      <a:endParaRPr lang="es-EC" sz="1600" dirty="0">
                        <a:solidFill>
                          <a:srgbClr val="222222"/>
                        </a:solidFill>
                        <a:latin typeface="Times New Roman"/>
                        <a:ea typeface="Times New Roman"/>
                        <a:cs typeface="Times New Roman"/>
                      </a:endParaRPr>
                    </a:p>
                  </a:txBody>
                  <a:tcPr marL="33867" marR="33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042" name="4 CuadroTexto"/>
          <p:cNvSpPr txBox="1">
            <a:spLocks noChangeArrowheads="1"/>
          </p:cNvSpPr>
          <p:nvPr/>
        </p:nvSpPr>
        <p:spPr bwMode="auto">
          <a:xfrm>
            <a:off x="539750" y="765175"/>
            <a:ext cx="8208963" cy="1076325"/>
          </a:xfrm>
          <a:prstGeom prst="rect">
            <a:avLst/>
          </a:prstGeom>
          <a:noFill/>
          <a:ln w="9525">
            <a:noFill/>
            <a:miter lim="800000"/>
            <a:headEnd/>
            <a:tailEnd/>
          </a:ln>
        </p:spPr>
        <p:txBody>
          <a:bodyPr>
            <a:spAutoFit/>
          </a:bodyPr>
          <a:lstStyle/>
          <a:p>
            <a:pPr algn="ctr"/>
            <a:r>
              <a:rPr lang="es-EC" sz="1600">
                <a:solidFill>
                  <a:srgbClr val="0070C0"/>
                </a:solidFill>
                <a:latin typeface="Arial Black" pitchFamily="34" charset="0"/>
              </a:rPr>
              <a:t>PLAN DE DESARROLLO INDIVIDUAL </a:t>
            </a:r>
          </a:p>
          <a:p>
            <a:pPr algn="ctr"/>
            <a:endParaRPr lang="es-EC" sz="1600">
              <a:latin typeface="Arial Black" pitchFamily="34" charset="0"/>
            </a:endParaRPr>
          </a:p>
          <a:p>
            <a:r>
              <a:rPr lang="es-EC" sz="1600">
                <a:latin typeface="Arial Black" pitchFamily="34" charset="0"/>
              </a:rPr>
              <a:t>NOMBRE: Lic. N. N                                        CARGO: Supervisora de área</a:t>
            </a:r>
          </a:p>
          <a:p>
            <a:r>
              <a:rPr lang="es-EC" sz="1600">
                <a:latin typeface="Arial Black" pitchFamily="34" charset="0"/>
              </a:rPr>
              <a:t>COMPETENCIA:</a:t>
            </a:r>
            <a:r>
              <a:rPr lang="es-EC" sz="1600" b="1">
                <a:latin typeface="Arial Black" pitchFamily="34" charset="0"/>
              </a:rPr>
              <a:t> </a:t>
            </a:r>
            <a:r>
              <a:rPr lang="es-EC" sz="1600">
                <a:latin typeface="Arial Black" pitchFamily="34" charset="0"/>
              </a:rPr>
              <a:t>Adaptabilidad al cambio.    FECHA: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42">
                                            <p:txEl>
                                              <p:pRg st="0" end="0"/>
                                            </p:txEl>
                                          </p:spTgt>
                                        </p:tgtEl>
                                        <p:attrNameLst>
                                          <p:attrName>style.visibility</p:attrName>
                                        </p:attrNameLst>
                                      </p:cBhvr>
                                      <p:to>
                                        <p:strVal val="visible"/>
                                      </p:to>
                                    </p:set>
                                    <p:animEffect transition="in" filter="diamond(in)">
                                      <p:cBhvr>
                                        <p:cTn id="7" dur="2000"/>
                                        <p:tgtEl>
                                          <p:spTgt spid="4304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3042">
                                            <p:txEl>
                                              <p:pRg st="2" end="2"/>
                                            </p:txEl>
                                          </p:spTgt>
                                        </p:tgtEl>
                                        <p:attrNameLst>
                                          <p:attrName>style.visibility</p:attrName>
                                        </p:attrNameLst>
                                      </p:cBhvr>
                                      <p:to>
                                        <p:strVal val="visible"/>
                                      </p:to>
                                    </p:set>
                                    <p:animEffect transition="in" filter="diamond(in)">
                                      <p:cBhvr>
                                        <p:cTn id="10" dur="2000"/>
                                        <p:tgtEl>
                                          <p:spTgt spid="43042">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3042">
                                            <p:txEl>
                                              <p:pRg st="3" end="3"/>
                                            </p:txEl>
                                          </p:spTgt>
                                        </p:tgtEl>
                                        <p:attrNameLst>
                                          <p:attrName>style.visibility</p:attrName>
                                        </p:attrNameLst>
                                      </p:cBhvr>
                                      <p:to>
                                        <p:strVal val="visible"/>
                                      </p:to>
                                    </p:set>
                                    <p:animEffect transition="in" filter="diamond(in)">
                                      <p:cBhvr>
                                        <p:cTn id="13" dur="2000"/>
                                        <p:tgtEl>
                                          <p:spTgt spid="4304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1+#ppt_w/2"/>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1 Título"/>
          <p:cNvSpPr>
            <a:spLocks noGrp="1"/>
          </p:cNvSpPr>
          <p:nvPr>
            <p:ph type="title"/>
          </p:nvPr>
        </p:nvSpPr>
        <p:spPr>
          <a:xfrm>
            <a:off x="0" y="274638"/>
            <a:ext cx="9144000" cy="114300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4036" name="Rectangle 1"/>
          <p:cNvSpPr>
            <a:spLocks noChangeArrowheads="1"/>
          </p:cNvSpPr>
          <p:nvPr/>
        </p:nvSpPr>
        <p:spPr bwMode="auto">
          <a:xfrm>
            <a:off x="0" y="2714625"/>
            <a:ext cx="9144000" cy="830263"/>
          </a:xfrm>
          <a:prstGeom prst="rect">
            <a:avLst/>
          </a:prstGeom>
          <a:noFill/>
          <a:ln w="9525">
            <a:noFill/>
            <a:miter lim="800000"/>
            <a:headEnd/>
            <a:tailEnd/>
          </a:ln>
        </p:spPr>
        <p:txBody>
          <a:bodyPr anchor="ctr">
            <a:spAutoFit/>
          </a:bodyPr>
          <a:lstStyle/>
          <a:p>
            <a:pPr lvl="1" algn="ctr"/>
            <a:r>
              <a:rPr lang="es-EC" sz="2400">
                <a:solidFill>
                  <a:srgbClr val="00B050"/>
                </a:solidFill>
                <a:latin typeface="Arial Black" pitchFamily="34" charset="0"/>
                <a:cs typeface="Times New Roman" pitchFamily="18" charset="0"/>
              </a:rPr>
              <a:t>Elaboración del plan técnico administrativo de enfermería de la Unidad de Quemados.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slide(fromRight)">
                                      <p:cBhvr>
                                        <p:cTn id="7" dur="2000"/>
                                        <p:tgtEl>
                                          <p:spTgt spid="440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0179"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5060" name="8 Marcador de contenido"/>
          <p:cNvSpPr>
            <a:spLocks noGrp="1"/>
          </p:cNvSpPr>
          <p:nvPr>
            <p:ph idx="1"/>
          </p:nvPr>
        </p:nvSpPr>
        <p:spPr>
          <a:xfrm>
            <a:off x="457200" y="3857625"/>
            <a:ext cx="8229600" cy="2268538"/>
          </a:xfrm>
        </p:spPr>
        <p:txBody>
          <a:bodyPr/>
          <a:lstStyle/>
          <a:p>
            <a:pPr eaLnBrk="1" hangingPunct="1">
              <a:buFont typeface="Wingdings" pitchFamily="2" charset="2"/>
              <a:buChar char="v"/>
            </a:pPr>
            <a:r>
              <a:rPr lang="es-EC" smtClean="0">
                <a:solidFill>
                  <a:srgbClr val="0070C0"/>
                </a:solidFill>
                <a:latin typeface="Arial Black" pitchFamily="34" charset="0"/>
              </a:rPr>
              <a:t>Materiales</a:t>
            </a:r>
          </a:p>
          <a:p>
            <a:pPr eaLnBrk="1" hangingPunct="1">
              <a:buFont typeface="Wingdings" pitchFamily="2" charset="2"/>
              <a:buChar char="v"/>
            </a:pPr>
            <a:r>
              <a:rPr lang="es-EC" smtClean="0">
                <a:solidFill>
                  <a:srgbClr val="0070C0"/>
                </a:solidFill>
                <a:latin typeface="Arial Black" pitchFamily="34" charset="0"/>
              </a:rPr>
              <a:t>Equipos</a:t>
            </a:r>
          </a:p>
          <a:p>
            <a:pPr eaLnBrk="1" hangingPunct="1">
              <a:buFont typeface="Wingdings" pitchFamily="2" charset="2"/>
              <a:buChar char="v"/>
            </a:pPr>
            <a:r>
              <a:rPr lang="es-EC" smtClean="0">
                <a:solidFill>
                  <a:srgbClr val="0070C0"/>
                </a:solidFill>
                <a:latin typeface="Arial Black" pitchFamily="34" charset="0"/>
              </a:rPr>
              <a:t>Procedimiento</a:t>
            </a:r>
          </a:p>
          <a:p>
            <a:pPr eaLnBrk="1" hangingPunct="1">
              <a:buFont typeface="Wingdings" pitchFamily="2" charset="2"/>
              <a:buChar char="v"/>
            </a:pPr>
            <a:r>
              <a:rPr lang="es-EC" smtClean="0">
                <a:solidFill>
                  <a:srgbClr val="0070C0"/>
                </a:solidFill>
                <a:latin typeface="Arial Black" pitchFamily="34" charset="0"/>
              </a:rPr>
              <a:t>Observaciones</a:t>
            </a:r>
          </a:p>
          <a:p>
            <a:pPr eaLnBrk="1" hangingPunct="1">
              <a:buFont typeface="Arial" pitchFamily="34" charset="0"/>
              <a:buNone/>
            </a:pPr>
            <a:endParaRPr lang="es-EC" smtClean="0">
              <a:latin typeface="Arial Black" pitchFamily="34" charset="0"/>
            </a:endParaRPr>
          </a:p>
        </p:txBody>
      </p:sp>
      <p:sp>
        <p:nvSpPr>
          <p:cNvPr id="45061" name="Rectangle 2"/>
          <p:cNvSpPr>
            <a:spLocks noChangeArrowheads="1"/>
          </p:cNvSpPr>
          <p:nvPr/>
        </p:nvSpPr>
        <p:spPr bwMode="auto">
          <a:xfrm>
            <a:off x="214313" y="1785938"/>
            <a:ext cx="8572500" cy="2738437"/>
          </a:xfrm>
          <a:prstGeom prst="rect">
            <a:avLst/>
          </a:prstGeom>
          <a:noFill/>
          <a:ln w="9525">
            <a:noFill/>
            <a:miter lim="800000"/>
            <a:headEnd/>
            <a:tailEnd/>
          </a:ln>
        </p:spPr>
        <p:txBody>
          <a:bodyPr anchor="ctr">
            <a:spAutoFit/>
          </a:bodyPr>
          <a:lstStyle/>
          <a:p>
            <a:pPr algn="ctr"/>
            <a:r>
              <a:rPr lang="es-EC" sz="2000">
                <a:solidFill>
                  <a:srgbClr val="00B0F0"/>
                </a:solidFill>
                <a:latin typeface="Arial Black" pitchFamily="34" charset="0"/>
                <a:cs typeface="Times New Roman" pitchFamily="18" charset="0"/>
              </a:rPr>
              <a:t>Presentación al paciente y/o familia. Cuidados de enfermería al ingreso</a:t>
            </a:r>
            <a:endParaRPr lang="es-EC" sz="1200">
              <a:solidFill>
                <a:srgbClr val="00B0F0"/>
              </a:solidFill>
              <a:latin typeface="Arial Black" pitchFamily="34" charset="0"/>
              <a:cs typeface="Times New Roman" pitchFamily="18" charset="0"/>
            </a:endParaRPr>
          </a:p>
          <a:p>
            <a:pPr algn="just" eaLnBrk="0" hangingPunct="0"/>
            <a:r>
              <a:rPr lang="es-EC" sz="2000">
                <a:solidFill>
                  <a:srgbClr val="00B0F0"/>
                </a:solidFill>
                <a:latin typeface="Arial Black" pitchFamily="34" charset="0"/>
                <a:cs typeface="Times New Roman" pitchFamily="18" charset="0"/>
              </a:rPr>
              <a:t>Objetivo</a:t>
            </a:r>
            <a:r>
              <a:rPr lang="es-EC" sz="1200">
                <a:solidFill>
                  <a:srgbClr val="00B0F0"/>
                </a:solidFill>
                <a:latin typeface="Arial Black" pitchFamily="34" charset="0"/>
              </a:rPr>
              <a:t> :</a:t>
            </a:r>
            <a:r>
              <a:rPr lang="es-EC" sz="2000">
                <a:solidFill>
                  <a:srgbClr val="0070C0"/>
                </a:solidFill>
                <a:cs typeface="Times New Roman" pitchFamily="18" charset="0"/>
              </a:rPr>
              <a:t>Conseguir la adaptación del paciente y/o familia al medio hospitalario en el menor tiempo posible, con un trato personalizado y humano. </a:t>
            </a:r>
            <a:endParaRPr lang="es-EC" sz="1200">
              <a:solidFill>
                <a:srgbClr val="0070C0"/>
              </a:solidFill>
            </a:endParaRPr>
          </a:p>
          <a:p>
            <a:pPr algn="just" eaLnBrk="0" hangingPunct="0"/>
            <a:r>
              <a:rPr lang="es-EC" sz="2000">
                <a:solidFill>
                  <a:srgbClr val="0070C0"/>
                </a:solidFill>
                <a:cs typeface="Times New Roman" pitchFamily="18" charset="0"/>
              </a:rPr>
              <a:t>Ofrecer la información que precise el paciente y/o familia.</a:t>
            </a:r>
          </a:p>
          <a:p>
            <a:pPr algn="just" eaLnBrk="0" hangingPunct="0"/>
            <a:endParaRPr lang="es-EC" sz="2000">
              <a:solidFill>
                <a:srgbClr val="222222"/>
              </a:solidFill>
              <a:cs typeface="Times New Roman" pitchFamily="18" charset="0"/>
            </a:endParaRPr>
          </a:p>
          <a:p>
            <a:pPr algn="just" eaLnBrk="0" hangingPunct="0"/>
            <a:endParaRPr lang="es-EC" sz="3200"/>
          </a:p>
        </p:txBody>
      </p:sp>
      <p:sp>
        <p:nvSpPr>
          <p:cNvPr id="45062" name="5 CuadroTexto"/>
          <p:cNvSpPr txBox="1">
            <a:spLocks noChangeArrowheads="1"/>
          </p:cNvSpPr>
          <p:nvPr/>
        </p:nvSpPr>
        <p:spPr bwMode="auto">
          <a:xfrm>
            <a:off x="0" y="1000125"/>
            <a:ext cx="9144000" cy="400050"/>
          </a:xfrm>
          <a:prstGeom prst="rect">
            <a:avLst/>
          </a:prstGeom>
          <a:noFill/>
          <a:ln w="9525">
            <a:noFill/>
            <a:miter lim="800000"/>
            <a:headEnd/>
            <a:tailEnd/>
          </a:ln>
        </p:spPr>
        <p:txBody>
          <a:bodyPr>
            <a:spAutoFit/>
          </a:bodyPr>
          <a:lstStyle/>
          <a:p>
            <a:pPr lvl="1" algn="ctr"/>
            <a:r>
              <a:rPr lang="es-EC" sz="2000">
                <a:solidFill>
                  <a:srgbClr val="0070C0"/>
                </a:solidFill>
                <a:latin typeface="Arial Black" pitchFamily="34" charset="0"/>
                <a:cs typeface="Times New Roman" pitchFamily="18" charset="0"/>
              </a:rPr>
              <a:t>Protocolo de atención de enfermería en paciente quemado</a:t>
            </a:r>
            <a:endParaRPr lang="es-EC" sz="3200">
              <a:solidFill>
                <a:srgbClr val="0070C0"/>
              </a:solidFill>
              <a:latin typeface="Arial Black"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62">
                                            <p:txEl>
                                              <p:pRg st="0" end="0"/>
                                            </p:txEl>
                                          </p:spTgt>
                                        </p:tgtEl>
                                        <p:attrNameLst>
                                          <p:attrName>style.visibility</p:attrName>
                                        </p:attrNameLst>
                                      </p:cBhvr>
                                      <p:to>
                                        <p:strVal val="visible"/>
                                      </p:to>
                                    </p:set>
                                    <p:animEffect transition="in" filter="diamond(in)">
                                      <p:cBhvr>
                                        <p:cTn id="7" dur="2000"/>
                                        <p:tgtEl>
                                          <p:spTgt spid="450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5061">
                                            <p:txEl>
                                              <p:pRg st="0" end="0"/>
                                            </p:txEl>
                                          </p:spTgt>
                                        </p:tgtEl>
                                        <p:attrNameLst>
                                          <p:attrName>style.visibility</p:attrName>
                                        </p:attrNameLst>
                                      </p:cBhvr>
                                      <p:to>
                                        <p:strVal val="visible"/>
                                      </p:to>
                                    </p:set>
                                    <p:animEffect transition="in" filter="diamond(in)">
                                      <p:cBhvr>
                                        <p:cTn id="12" dur="2000"/>
                                        <p:tgtEl>
                                          <p:spTgt spid="4506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5061">
                                            <p:txEl>
                                              <p:pRg st="1" end="1"/>
                                            </p:txEl>
                                          </p:spTgt>
                                        </p:tgtEl>
                                        <p:attrNameLst>
                                          <p:attrName>style.visibility</p:attrName>
                                        </p:attrNameLst>
                                      </p:cBhvr>
                                      <p:to>
                                        <p:strVal val="visible"/>
                                      </p:to>
                                    </p:set>
                                    <p:animEffect transition="in" filter="diamond(in)">
                                      <p:cBhvr>
                                        <p:cTn id="17" dur="2000"/>
                                        <p:tgtEl>
                                          <p:spTgt spid="45061">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5061">
                                            <p:txEl>
                                              <p:pRg st="2" end="2"/>
                                            </p:txEl>
                                          </p:spTgt>
                                        </p:tgtEl>
                                        <p:attrNameLst>
                                          <p:attrName>style.visibility</p:attrName>
                                        </p:attrNameLst>
                                      </p:cBhvr>
                                      <p:to>
                                        <p:strVal val="visible"/>
                                      </p:to>
                                    </p:set>
                                    <p:animEffect transition="in" filter="diamond(in)">
                                      <p:cBhvr>
                                        <p:cTn id="20" dur="2000"/>
                                        <p:tgtEl>
                                          <p:spTgt spid="4506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45060">
                                            <p:txEl>
                                              <p:pRg st="0" end="0"/>
                                            </p:txEl>
                                          </p:spTgt>
                                        </p:tgtEl>
                                        <p:attrNameLst>
                                          <p:attrName>style.visibility</p:attrName>
                                        </p:attrNameLst>
                                      </p:cBhvr>
                                      <p:to>
                                        <p:strVal val="visible"/>
                                      </p:to>
                                    </p:set>
                                    <p:animEffect transition="in" filter="slide(fromRight)">
                                      <p:cBhvr>
                                        <p:cTn id="25" dur="2000"/>
                                        <p:tgtEl>
                                          <p:spTgt spid="450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45060">
                                            <p:txEl>
                                              <p:pRg st="1" end="1"/>
                                            </p:txEl>
                                          </p:spTgt>
                                        </p:tgtEl>
                                        <p:attrNameLst>
                                          <p:attrName>style.visibility</p:attrName>
                                        </p:attrNameLst>
                                      </p:cBhvr>
                                      <p:to>
                                        <p:strVal val="visible"/>
                                      </p:to>
                                    </p:set>
                                    <p:animEffect transition="in" filter="slide(fromRight)">
                                      <p:cBhvr>
                                        <p:cTn id="30" dur="2000"/>
                                        <p:tgtEl>
                                          <p:spTgt spid="450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nodeType="clickEffect">
                                  <p:stCondLst>
                                    <p:cond delay="0"/>
                                  </p:stCondLst>
                                  <p:childTnLst>
                                    <p:set>
                                      <p:cBhvr>
                                        <p:cTn id="34" dur="1" fill="hold">
                                          <p:stCondLst>
                                            <p:cond delay="0"/>
                                          </p:stCondLst>
                                        </p:cTn>
                                        <p:tgtEl>
                                          <p:spTgt spid="45060">
                                            <p:txEl>
                                              <p:pRg st="2" end="2"/>
                                            </p:txEl>
                                          </p:spTgt>
                                        </p:tgtEl>
                                        <p:attrNameLst>
                                          <p:attrName>style.visibility</p:attrName>
                                        </p:attrNameLst>
                                      </p:cBhvr>
                                      <p:to>
                                        <p:strVal val="visible"/>
                                      </p:to>
                                    </p:set>
                                    <p:anim calcmode="lin" valueType="num">
                                      <p:cBhvr additive="base">
                                        <p:cTn id="35" dur="2000" fill="hold"/>
                                        <p:tgtEl>
                                          <p:spTgt spid="45060">
                                            <p:txEl>
                                              <p:pRg st="2" end="2"/>
                                            </p:txEl>
                                          </p:spTgt>
                                        </p:tgtEl>
                                        <p:attrNameLst>
                                          <p:attrName>ppt_x</p:attrName>
                                        </p:attrNameLst>
                                      </p:cBhvr>
                                      <p:tavLst>
                                        <p:tav tm="0">
                                          <p:val>
                                            <p:strVal val="1+#ppt_w/2"/>
                                          </p:val>
                                        </p:tav>
                                        <p:tav tm="100000">
                                          <p:val>
                                            <p:strVal val="#ppt_x"/>
                                          </p:val>
                                        </p:tav>
                                      </p:tavLst>
                                    </p:anim>
                                    <p:anim calcmode="lin" valueType="num">
                                      <p:cBhvr additive="base">
                                        <p:cTn id="36" dur="2000" fill="hold"/>
                                        <p:tgtEl>
                                          <p:spTgt spid="450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nodeType="clickEffect">
                                  <p:stCondLst>
                                    <p:cond delay="0"/>
                                  </p:stCondLst>
                                  <p:childTnLst>
                                    <p:set>
                                      <p:cBhvr>
                                        <p:cTn id="40" dur="1" fill="hold">
                                          <p:stCondLst>
                                            <p:cond delay="0"/>
                                          </p:stCondLst>
                                        </p:cTn>
                                        <p:tgtEl>
                                          <p:spTgt spid="45060">
                                            <p:txEl>
                                              <p:pRg st="3" end="3"/>
                                            </p:txEl>
                                          </p:spTgt>
                                        </p:tgtEl>
                                        <p:attrNameLst>
                                          <p:attrName>style.visibility</p:attrName>
                                        </p:attrNameLst>
                                      </p:cBhvr>
                                      <p:to>
                                        <p:strVal val="visible"/>
                                      </p:to>
                                    </p:set>
                                    <p:animEffect transition="in" filter="slide(fromRight)">
                                      <p:cBhvr>
                                        <p:cTn id="41" dur="2000"/>
                                        <p:tgtEl>
                                          <p:spTgt spid="450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03" name="1 Título"/>
          <p:cNvSpPr>
            <a:spLocks noGrp="1"/>
          </p:cNvSpPr>
          <p:nvPr>
            <p:ph type="title"/>
          </p:nvPr>
        </p:nvSpPr>
        <p:spPr>
          <a:xfrm>
            <a:off x="0" y="274638"/>
            <a:ext cx="9144000" cy="922337"/>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4036" name="Rectangle 1"/>
          <p:cNvSpPr>
            <a:spLocks noChangeArrowheads="1"/>
          </p:cNvSpPr>
          <p:nvPr/>
        </p:nvSpPr>
        <p:spPr bwMode="auto">
          <a:xfrm>
            <a:off x="611188" y="1785938"/>
            <a:ext cx="7848600" cy="4308475"/>
          </a:xfrm>
          <a:prstGeom prst="rect">
            <a:avLst/>
          </a:prstGeom>
          <a:noFill/>
          <a:ln w="9525">
            <a:noFill/>
            <a:miter lim="800000"/>
            <a:headEnd/>
            <a:tailEnd/>
          </a:ln>
        </p:spPr>
        <p:txBody>
          <a:bodyPr anchor="ctr">
            <a:spAutoFit/>
          </a:bodyPr>
          <a:lstStyle/>
          <a:p>
            <a:pPr algn="ctr"/>
            <a:r>
              <a:rPr lang="es-EC" sz="3200">
                <a:solidFill>
                  <a:srgbClr val="0070C0"/>
                </a:solidFill>
                <a:latin typeface="Arial Black" pitchFamily="34" charset="0"/>
                <a:cs typeface="Times New Roman" pitchFamily="18" charset="0"/>
              </a:rPr>
              <a:t>Proceso   Enfermero/a</a:t>
            </a:r>
          </a:p>
          <a:p>
            <a:pPr algn="just"/>
            <a:endParaRPr lang="es-EC">
              <a:cs typeface="Times New Roman" pitchFamily="18" charset="0"/>
            </a:endParaRPr>
          </a:p>
          <a:p>
            <a:pPr algn="just" eaLnBrk="0" hangingPunct="0"/>
            <a:r>
              <a:rPr lang="es-EC" sz="3200">
                <a:solidFill>
                  <a:srgbClr val="C00000"/>
                </a:solidFill>
                <a:cs typeface="Times New Roman" pitchFamily="18" charset="0"/>
              </a:rPr>
              <a:t>Es una forma dinámica y sistematizada de brindar cuidados de enfermería, el proceso promueve cuidados humanísticos centrados en objetivos, además impulsa a las enfermeras a examinar continuamente lo que hacen y a plantearse como pueden mejorarlo. </a:t>
            </a:r>
            <a:endParaRPr lang="es-EC"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wedge">
                                      <p:cBhvr>
                                        <p:cTn id="7" dur="2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2227" name="1 Título"/>
          <p:cNvSpPr>
            <a:spLocks noGrp="1"/>
          </p:cNvSpPr>
          <p:nvPr>
            <p:ph type="title" idx="4294967295"/>
          </p:nvPr>
        </p:nvSpPr>
        <p:spPr>
          <a:xfrm>
            <a:off x="0" y="0"/>
            <a:ext cx="9144000" cy="9810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468313" y="1844675"/>
          <a:ext cx="8280400" cy="4802188"/>
        </p:xfrm>
        <a:graphic>
          <a:graphicData uri="http://schemas.openxmlformats.org/drawingml/2006/table">
            <a:tbl>
              <a:tblPr/>
              <a:tblGrid>
                <a:gridCol w="2069554"/>
                <a:gridCol w="2070455"/>
                <a:gridCol w="2070455"/>
                <a:gridCol w="2070455"/>
              </a:tblGrid>
              <a:tr h="413263">
                <a:tc>
                  <a:txBody>
                    <a:bodyPr/>
                    <a:lstStyle/>
                    <a:p>
                      <a:pPr marL="457200" algn="just">
                        <a:spcAft>
                          <a:spcPts val="0"/>
                        </a:spcAft>
                      </a:pPr>
                      <a:r>
                        <a:rPr lang="es-EC" sz="1200" i="1" dirty="0">
                          <a:solidFill>
                            <a:srgbClr val="222222"/>
                          </a:solidFill>
                          <a:latin typeface="Arial Black" pitchFamily="34" charset="0"/>
                          <a:ea typeface="Times New Roman"/>
                          <a:cs typeface="Times New Roman"/>
                        </a:rPr>
                        <a:t>Intervención </a:t>
                      </a:r>
                      <a:endParaRPr lang="es-EC" sz="1200" dirty="0">
                        <a:solidFill>
                          <a:srgbClr val="222222"/>
                        </a:solidFill>
                        <a:latin typeface="Arial Black" pitchFamily="34" charset="0"/>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i="1" dirty="0">
                          <a:solidFill>
                            <a:srgbClr val="222222"/>
                          </a:solidFill>
                          <a:latin typeface="Arial Black" pitchFamily="34" charset="0"/>
                          <a:ea typeface="Times New Roman"/>
                          <a:cs typeface="Times New Roman"/>
                        </a:rPr>
                        <a:t>Fundamentación científica</a:t>
                      </a:r>
                      <a:endParaRPr lang="es-EC" sz="1200" dirty="0">
                        <a:solidFill>
                          <a:srgbClr val="222222"/>
                        </a:solidFill>
                        <a:latin typeface="Arial Black" pitchFamily="34" charset="0"/>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i="1" dirty="0">
                          <a:solidFill>
                            <a:srgbClr val="222222"/>
                          </a:solidFill>
                          <a:latin typeface="Arial Black" pitchFamily="34" charset="0"/>
                          <a:ea typeface="Times New Roman"/>
                          <a:cs typeface="Times New Roman"/>
                        </a:rPr>
                        <a:t>Ejecución</a:t>
                      </a:r>
                      <a:endParaRPr lang="es-EC" sz="1200" dirty="0">
                        <a:solidFill>
                          <a:srgbClr val="222222"/>
                        </a:solidFill>
                        <a:latin typeface="Arial Black" pitchFamily="34" charset="0"/>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i="1" dirty="0">
                          <a:solidFill>
                            <a:srgbClr val="222222"/>
                          </a:solidFill>
                          <a:latin typeface="Arial Black" pitchFamily="34" charset="0"/>
                          <a:ea typeface="Times New Roman"/>
                          <a:cs typeface="Times New Roman"/>
                        </a:rPr>
                        <a:t>Evaluación </a:t>
                      </a:r>
                      <a:endParaRPr lang="es-EC" sz="1200" dirty="0">
                        <a:solidFill>
                          <a:srgbClr val="222222"/>
                        </a:solidFill>
                        <a:latin typeface="Arial Black" pitchFamily="34" charset="0"/>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9265">
                <a:tc>
                  <a:txBody>
                    <a:bodyPr/>
                    <a:lstStyle/>
                    <a:p>
                      <a:pPr marL="457200" algn="just">
                        <a:spcAft>
                          <a:spcPts val="0"/>
                        </a:spcAft>
                      </a:pPr>
                      <a:r>
                        <a:rPr lang="es-EC" sz="1200" b="1" dirty="0">
                          <a:solidFill>
                            <a:srgbClr val="222222"/>
                          </a:solidFill>
                          <a:latin typeface="Arial"/>
                          <a:ea typeface="Times New Roman"/>
                          <a:cs typeface="Times New Roman"/>
                        </a:rPr>
                        <a:t>Administración de analgésicos:</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-Admistrar los analgésicos a la hora indicada para evitar dolor en el paciente.</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-Aplicar los 5 correctos</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Analgésicos</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Por razones necesarias (PRN).</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-Mantenimiento de material seco y estéril.</a:t>
                      </a:r>
                      <a:endParaRPr lang="es-EC" sz="1200" dirty="0">
                        <a:solidFill>
                          <a:srgbClr val="222222"/>
                        </a:solidFill>
                        <a:latin typeface="Times New Roman"/>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dirty="0">
                          <a:solidFill>
                            <a:srgbClr val="222222"/>
                          </a:solidFill>
                          <a:latin typeface="Arial"/>
                          <a:ea typeface="Times New Roman"/>
                          <a:cs typeface="Times New Roman"/>
                        </a:rPr>
                        <a:t>-La utilización de los analgésicos ayuda a disminuir o eliminar el dolor.</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-La vía intravenosa es el medio más rápido para transportar soluciones (líquidos) y fármacos por el cuerpo.</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La manipulación del entorno del paciente facilita una comodidad óptima.</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-Vendajes limpios y secos ayudan a mantener la piel en buenas condiciones</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El polvo y las bacterias presentes en al aire pueden causar infección si no tiene una buena </a:t>
                      </a:r>
                      <a:r>
                        <a:rPr lang="es-EC" sz="1200" dirty="0" smtClean="0">
                          <a:solidFill>
                            <a:srgbClr val="222222"/>
                          </a:solidFill>
                          <a:latin typeface="Arial"/>
                          <a:ea typeface="Times New Roman"/>
                          <a:cs typeface="Times New Roman"/>
                        </a:rPr>
                        <a:t>higiene.</a:t>
                      </a:r>
                      <a:endParaRPr lang="es-EC" sz="1200" dirty="0">
                        <a:solidFill>
                          <a:srgbClr val="222222"/>
                        </a:solidFill>
                        <a:latin typeface="Times New Roman"/>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dirty="0">
                          <a:solidFill>
                            <a:srgbClr val="222222"/>
                          </a:solidFill>
                          <a:latin typeface="Arial"/>
                          <a:ea typeface="Times New Roman"/>
                          <a:cs typeface="Times New Roman"/>
                        </a:rPr>
                        <a:t>-Fecha</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-Se cumplió en tiempo y forma.</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-Se la proporciona técnicas para disminuir las molestias del dolor</a:t>
                      </a:r>
                      <a:endParaRPr lang="es-EC" sz="1200" dirty="0">
                        <a:solidFill>
                          <a:srgbClr val="222222"/>
                        </a:solidFill>
                        <a:latin typeface="Times New Roman"/>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C" sz="1200" dirty="0">
                          <a:solidFill>
                            <a:srgbClr val="222222"/>
                          </a:solidFill>
                          <a:latin typeface="Arial"/>
                          <a:ea typeface="Times New Roman"/>
                          <a:cs typeface="Times New Roman"/>
                        </a:rPr>
                        <a:t>-Refiere el paciente disminución del dolor durante todas las intervenciones.</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-El  paciente a la observación se encuentra relajado, con pocas molestias de dolor, controlado sin estrés.</a:t>
                      </a:r>
                      <a:endParaRPr lang="es-EC" sz="1200" dirty="0">
                        <a:solidFill>
                          <a:srgbClr val="222222"/>
                        </a:solidFill>
                        <a:latin typeface="Times New Roman"/>
                        <a:ea typeface="Times New Roman"/>
                        <a:cs typeface="Times New Roman"/>
                      </a:endParaRPr>
                    </a:p>
                    <a:p>
                      <a:pPr marL="457200" algn="just">
                        <a:spcAft>
                          <a:spcPts val="0"/>
                        </a:spcAft>
                      </a:pPr>
                      <a:r>
                        <a:rPr lang="es-EC" sz="1200" dirty="0">
                          <a:solidFill>
                            <a:srgbClr val="222222"/>
                          </a:solidFill>
                          <a:latin typeface="Arial"/>
                          <a:ea typeface="Times New Roman"/>
                          <a:cs typeface="Times New Roman"/>
                        </a:rPr>
                        <a:t>-Durante el cambio de vendajes se observa una piel en proceso de recuperación, además está libre de microorganismos patógenos, libre de dolor, enrojecimiento y además características de infección.</a:t>
                      </a:r>
                      <a:endParaRPr lang="es-EC" sz="1200" dirty="0">
                        <a:solidFill>
                          <a:srgbClr val="222222"/>
                        </a:solidFill>
                        <a:latin typeface="Times New Roman"/>
                        <a:ea typeface="Times New Roman"/>
                        <a:cs typeface="Times New Roman"/>
                      </a:endParaRPr>
                    </a:p>
                  </a:txBody>
                  <a:tcPr marL="45044" marR="450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0" y="976313"/>
            <a:ext cx="9144000" cy="860425"/>
          </a:xfrm>
          <a:prstGeom prst="rect">
            <a:avLst/>
          </a:prstGeom>
          <a:noFill/>
          <a:ln w="9525">
            <a:noFill/>
            <a:miter lim="800000"/>
            <a:headEnd/>
            <a:tailEnd/>
          </a:ln>
          <a:effectLst/>
        </p:spPr>
        <p:txBody>
          <a:bodyPr anchor="ctr">
            <a:spAutoFit/>
          </a:bodyPr>
          <a:lstStyle/>
          <a:p>
            <a:pPr algn="just">
              <a:defRPr/>
            </a:pPr>
            <a:r>
              <a:rPr lang="es-EC" sz="1600" i="1" dirty="0">
                <a:solidFill>
                  <a:srgbClr val="222222"/>
                </a:solidFill>
                <a:latin typeface="Arial Black" pitchFamily="34" charset="0"/>
                <a:ea typeface="Times New Roman" pitchFamily="18" charset="0"/>
                <a:cs typeface="Arial" charset="0"/>
              </a:rPr>
              <a:t>Diagnostico de Enfermería: </a:t>
            </a:r>
            <a:r>
              <a:rPr lang="es-EC" sz="1600" dirty="0">
                <a:solidFill>
                  <a:srgbClr val="222222"/>
                </a:solidFill>
                <a:latin typeface="Arial" charset="0"/>
                <a:ea typeface="Times New Roman" pitchFamily="18" charset="0"/>
                <a:cs typeface="Arial" charset="0"/>
              </a:rPr>
              <a:t>Dolor agudo relacionado con la quemadura manifestado por (m/p) expresión verbal  y mascara facial.</a:t>
            </a:r>
            <a:r>
              <a:rPr lang="es-EC" sz="1600" i="1" dirty="0">
                <a:solidFill>
                  <a:srgbClr val="222222"/>
                </a:solidFill>
                <a:latin typeface="Arial" charset="0"/>
                <a:ea typeface="Times New Roman" pitchFamily="18" charset="0"/>
                <a:cs typeface="Arial" charset="0"/>
              </a:rPr>
              <a:t> </a:t>
            </a:r>
            <a:endParaRPr lang="es-EC" sz="1050" dirty="0">
              <a:latin typeface="Arial" charset="0"/>
              <a:cs typeface="Arial" charset="0"/>
            </a:endParaRPr>
          </a:p>
          <a:p>
            <a:pPr algn="just" eaLnBrk="0" hangingPunct="0">
              <a:defRPr/>
            </a:pPr>
            <a:r>
              <a:rPr lang="es-EC" sz="1600" i="1" dirty="0">
                <a:solidFill>
                  <a:srgbClr val="222222"/>
                </a:solidFill>
                <a:latin typeface="Arial Black" pitchFamily="34" charset="0"/>
                <a:ea typeface="Times New Roman" pitchFamily="18" charset="0"/>
                <a:cs typeface="Arial" charset="0"/>
              </a:rPr>
              <a:t>Objetivo: </a:t>
            </a:r>
            <a:r>
              <a:rPr lang="es-EC" sz="1600" dirty="0">
                <a:solidFill>
                  <a:srgbClr val="222222"/>
                </a:solidFill>
                <a:latin typeface="Arial" charset="0"/>
                <a:ea typeface="Times New Roman" pitchFamily="18" charset="0"/>
                <a:cs typeface="Arial" charset="0"/>
              </a:rPr>
              <a:t>Disminuir el dolor durante el baño y secado de su piel</a:t>
            </a:r>
            <a:r>
              <a:rPr lang="es-EC" dirty="0">
                <a:solidFill>
                  <a:srgbClr val="222222"/>
                </a:solidFill>
                <a:latin typeface="Arial" charset="0"/>
                <a:ea typeface="Times New Roman" pitchFamily="18" charset="0"/>
                <a:cs typeface="Arial" charset="0"/>
              </a:rPr>
              <a:t>.</a:t>
            </a:r>
            <a:endParaRPr lang="es-EC" sz="2800"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5">
                                            <p:txEl>
                                              <p:pRg st="0" end="0"/>
                                            </p:txEl>
                                          </p:spTgt>
                                        </p:tgtEl>
                                        <p:attrNameLst>
                                          <p:attrName>style.visibility</p:attrName>
                                        </p:attrNameLst>
                                      </p:cBhvr>
                                      <p:to>
                                        <p:strVal val="visible"/>
                                      </p:to>
                                    </p:set>
                                    <p:anim to="" calcmode="lin" valueType="num">
                                      <p:cBhvr>
                                        <p:cTn id="7" dur="1" fill="hold"/>
                                        <p:tgtEl>
                                          <p:spTgt spid="614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5">
                                            <p:txEl>
                                              <p:pRg st="1" end="1"/>
                                            </p:txEl>
                                          </p:spTgt>
                                        </p:tgtEl>
                                        <p:attrNameLst>
                                          <p:attrName>style.visibility</p:attrName>
                                        </p:attrNameLst>
                                      </p:cBhvr>
                                      <p:to>
                                        <p:strVal val="visible"/>
                                      </p:to>
                                    </p:set>
                                    <p:anim to="" calcmode="lin" valueType="num">
                                      <p:cBhvr>
                                        <p:cTn id="10" dur="1" fill="hold"/>
                                        <p:tgtEl>
                                          <p:spTgt spid="614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Bottom)">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ALEXANDRA\Pictures\IMG VERD.jpg">
            <a:hlinkClick r:id="rId2" action="ppaction://hlinkfile"/>
          </p:cNvPr>
          <p:cNvPicPr>
            <a:picLocks noChangeAspect="1" noChangeArrowheads="1"/>
          </p:cNvPicPr>
          <p:nvPr/>
        </p:nvPicPr>
        <p:blipFill>
          <a:blip r:embed="rId3" cstate="print"/>
          <a:srcRect/>
          <a:stretch>
            <a:fillRect/>
          </a:stretch>
        </p:blipFill>
        <p:spPr bwMode="auto">
          <a:xfrm>
            <a:off x="0" y="0"/>
            <a:ext cx="9144000" cy="6884988"/>
          </a:xfrm>
          <a:prstGeom prst="rect">
            <a:avLst/>
          </a:prstGeom>
          <a:noFill/>
          <a:ln w="9525">
            <a:noFill/>
            <a:miter lim="800000"/>
            <a:headEnd/>
            <a:tailEnd/>
          </a:ln>
        </p:spPr>
      </p:pic>
      <p:sp>
        <p:nvSpPr>
          <p:cNvPr id="53251" name="1 Título"/>
          <p:cNvSpPr>
            <a:spLocks noGrp="1"/>
          </p:cNvSpPr>
          <p:nvPr>
            <p:ph type="title" idx="4294967295"/>
          </p:nvPr>
        </p:nvSpPr>
        <p:spPr>
          <a:xfrm>
            <a:off x="0" y="0"/>
            <a:ext cx="9144000" cy="8366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r>
              <a:rPr lang="es-EC" sz="1400" dirty="0" smtClean="0">
                <a:solidFill>
                  <a:schemeClr val="accent3">
                    <a:lumMod val="50000"/>
                  </a:schemeClr>
                </a:solidFill>
                <a:latin typeface="Arial Black" pitchFamily="34" charset="0"/>
                <a:cs typeface="Arial" pitchFamily="34" charset="0"/>
              </a:rPr>
              <a:t>.</a:t>
            </a:r>
            <a:endParaRPr lang="es-EC" sz="1400" dirty="0" smtClean="0"/>
          </a:p>
        </p:txBody>
      </p:sp>
      <p:sp>
        <p:nvSpPr>
          <p:cNvPr id="46084" name="Rectangle 1"/>
          <p:cNvSpPr>
            <a:spLocks noChangeArrowheads="1"/>
          </p:cNvSpPr>
          <p:nvPr/>
        </p:nvSpPr>
        <p:spPr bwMode="auto">
          <a:xfrm>
            <a:off x="323850" y="704850"/>
            <a:ext cx="8351838" cy="6618288"/>
          </a:xfrm>
          <a:prstGeom prst="rect">
            <a:avLst/>
          </a:prstGeom>
          <a:noFill/>
          <a:ln w="9525">
            <a:noFill/>
            <a:miter lim="800000"/>
            <a:headEnd/>
            <a:tailEnd/>
          </a:ln>
        </p:spPr>
        <p:txBody>
          <a:bodyPr anchor="ctr">
            <a:spAutoFit/>
          </a:bodyPr>
          <a:lstStyle/>
          <a:p>
            <a:pPr lvl="1" algn="ctr"/>
            <a:r>
              <a:rPr lang="es-EC" sz="2800">
                <a:solidFill>
                  <a:srgbClr val="0070C0"/>
                </a:solidFill>
                <a:latin typeface="Arial Black" pitchFamily="34" charset="0"/>
                <a:cs typeface="Times New Roman" pitchFamily="18" charset="0"/>
              </a:rPr>
              <a:t>Procedimientos Quirúrgicos</a:t>
            </a:r>
          </a:p>
          <a:p>
            <a:pPr lvl="1" algn="ctr"/>
            <a:endParaRPr lang="es-EC" sz="1200">
              <a:cs typeface="Times New Roman" pitchFamily="18" charset="0"/>
            </a:endParaRPr>
          </a:p>
          <a:p>
            <a:pPr algn="just" eaLnBrk="0" hangingPunct="0"/>
            <a:r>
              <a:rPr lang="es-EC" sz="2000">
                <a:solidFill>
                  <a:srgbClr val="222222"/>
                </a:solidFill>
                <a:cs typeface="Times New Roman" pitchFamily="18" charset="0"/>
              </a:rPr>
              <a:t> </a:t>
            </a:r>
            <a:r>
              <a:rPr lang="es-EC" sz="2000">
                <a:solidFill>
                  <a:srgbClr val="C00000"/>
                </a:solidFill>
                <a:cs typeface="Times New Roman" pitchFamily="18" charset="0"/>
              </a:rPr>
              <a:t>La unidad de quemados  dispone de un quirófano para ciertos procedimientos pero al momento no se encuentra habilitada y este tipo de pacientes se los remite al quirófano general, los procedimientos en mención son:</a:t>
            </a:r>
          </a:p>
          <a:p>
            <a:pPr algn="just" eaLnBrk="0" hangingPunct="0"/>
            <a:endParaRPr lang="es-EC" sz="2000">
              <a:solidFill>
                <a:srgbClr val="C00000"/>
              </a:solidFill>
              <a:cs typeface="Times New Roman" pitchFamily="18" charset="0"/>
            </a:endParaRPr>
          </a:p>
          <a:p>
            <a:pPr algn="just" eaLnBrk="0" hangingPunct="0"/>
            <a:endParaRPr lang="es-EC" sz="1200">
              <a:solidFill>
                <a:srgbClr val="C00000"/>
              </a:solidFill>
              <a:cs typeface="Times New Roman" pitchFamily="18" charset="0"/>
            </a:endParaRPr>
          </a:p>
          <a:p>
            <a:pPr algn="just" eaLnBrk="0" hangingPunct="0">
              <a:buFont typeface="Wingdings" pitchFamily="2" charset="2"/>
              <a:buChar char="v"/>
            </a:pPr>
            <a:r>
              <a:rPr lang="es-EC" sz="2000">
                <a:solidFill>
                  <a:srgbClr val="C00000"/>
                </a:solidFill>
                <a:cs typeface="Times New Roman" pitchFamily="18" charset="0"/>
              </a:rPr>
              <a:t>Limpiezas quirúrgicas</a:t>
            </a:r>
            <a:endParaRPr lang="es-EC" sz="1200">
              <a:solidFill>
                <a:srgbClr val="C00000"/>
              </a:solidFill>
            </a:endParaRPr>
          </a:p>
          <a:p>
            <a:pPr algn="just" eaLnBrk="0" hangingPunct="0">
              <a:buFont typeface="Wingdings" pitchFamily="2" charset="2"/>
              <a:buChar char="v"/>
            </a:pPr>
            <a:r>
              <a:rPr lang="es-EC" sz="2000">
                <a:solidFill>
                  <a:srgbClr val="C00000"/>
                </a:solidFill>
                <a:cs typeface="Times New Roman" pitchFamily="18" charset="0"/>
              </a:rPr>
              <a:t>Escarectomías</a:t>
            </a:r>
          </a:p>
          <a:p>
            <a:pPr algn="just" eaLnBrk="0" hangingPunct="0">
              <a:buFont typeface="Wingdings" pitchFamily="2" charset="2"/>
              <a:buChar char="v"/>
            </a:pPr>
            <a:r>
              <a:rPr lang="es-EC" sz="2000">
                <a:solidFill>
                  <a:srgbClr val="C00000"/>
                </a:solidFill>
                <a:cs typeface="Times New Roman" pitchFamily="18" charset="0"/>
              </a:rPr>
              <a:t>Fasciotomías </a:t>
            </a:r>
            <a:endParaRPr lang="es-EC" sz="1200">
              <a:solidFill>
                <a:srgbClr val="C00000"/>
              </a:solidFill>
            </a:endParaRPr>
          </a:p>
          <a:p>
            <a:pPr algn="just" eaLnBrk="0" hangingPunct="0">
              <a:buFont typeface="Wingdings" pitchFamily="2" charset="2"/>
              <a:buChar char="v"/>
            </a:pPr>
            <a:r>
              <a:rPr lang="es-EC" sz="2000">
                <a:solidFill>
                  <a:srgbClr val="C00000"/>
                </a:solidFill>
                <a:cs typeface="Times New Roman" pitchFamily="18" charset="0"/>
              </a:rPr>
              <a:t>Amputación </a:t>
            </a:r>
            <a:endParaRPr lang="es-EC" sz="1200">
              <a:solidFill>
                <a:srgbClr val="C00000"/>
              </a:solidFill>
            </a:endParaRPr>
          </a:p>
          <a:p>
            <a:pPr algn="just" eaLnBrk="0" hangingPunct="0">
              <a:buFont typeface="Wingdings" pitchFamily="2" charset="2"/>
              <a:buChar char="v"/>
            </a:pPr>
            <a:r>
              <a:rPr lang="es-EC" sz="2000">
                <a:solidFill>
                  <a:srgbClr val="C00000"/>
                </a:solidFill>
                <a:cs typeface="Times New Roman" pitchFamily="18" charset="0"/>
              </a:rPr>
              <a:t>Toma aplicación de injertos</a:t>
            </a:r>
            <a:endParaRPr lang="es-EC" sz="1200">
              <a:solidFill>
                <a:srgbClr val="C00000"/>
              </a:solidFill>
            </a:endParaRPr>
          </a:p>
          <a:p>
            <a:pPr algn="just" eaLnBrk="0" hangingPunct="0">
              <a:buFont typeface="Wingdings" pitchFamily="2" charset="2"/>
              <a:buChar char="v"/>
            </a:pPr>
            <a:r>
              <a:rPr lang="es-EC" sz="2000">
                <a:solidFill>
                  <a:srgbClr val="C00000"/>
                </a:solidFill>
                <a:cs typeface="Times New Roman" pitchFamily="18" charset="0"/>
              </a:rPr>
              <a:t>Z plastias</a:t>
            </a:r>
            <a:endParaRPr lang="es-EC" sz="1200">
              <a:solidFill>
                <a:srgbClr val="C00000"/>
              </a:solidFill>
            </a:endParaRPr>
          </a:p>
          <a:p>
            <a:pPr algn="just" eaLnBrk="0" hangingPunct="0">
              <a:buFont typeface="Wingdings" pitchFamily="2" charset="2"/>
              <a:buChar char="v"/>
            </a:pPr>
            <a:r>
              <a:rPr lang="es-EC" sz="2000">
                <a:solidFill>
                  <a:srgbClr val="C00000"/>
                </a:solidFill>
                <a:cs typeface="Times New Roman" pitchFamily="18" charset="0"/>
              </a:rPr>
              <a:t>Dermoabrasión</a:t>
            </a:r>
            <a:endParaRPr lang="es-EC" sz="1200">
              <a:solidFill>
                <a:srgbClr val="C00000"/>
              </a:solidFill>
            </a:endParaRPr>
          </a:p>
          <a:p>
            <a:pPr algn="just" eaLnBrk="0" hangingPunct="0">
              <a:buFont typeface="Wingdings" pitchFamily="2" charset="2"/>
              <a:buChar char="v"/>
            </a:pPr>
            <a:r>
              <a:rPr lang="es-EC" sz="2000">
                <a:solidFill>
                  <a:srgbClr val="C00000"/>
                </a:solidFill>
                <a:cs typeface="Times New Roman" pitchFamily="18" charset="0"/>
              </a:rPr>
              <a:t>Colgajos mio cutáneos</a:t>
            </a:r>
          </a:p>
          <a:p>
            <a:pPr algn="just" eaLnBrk="0" hangingPunct="0"/>
            <a:endParaRPr lang="es-EC" sz="2000">
              <a:solidFill>
                <a:srgbClr val="222222"/>
              </a:solidFill>
              <a:cs typeface="Times New Roman" pitchFamily="18" charset="0"/>
            </a:endParaRPr>
          </a:p>
          <a:p>
            <a:pPr algn="just" eaLnBrk="0" hangingPunct="0"/>
            <a:r>
              <a:rPr lang="es-EC" sz="2000">
                <a:solidFill>
                  <a:srgbClr val="222222"/>
                </a:solidFill>
                <a:cs typeface="Times New Roman" pitchFamily="18" charset="0"/>
                <a:hlinkClick r:id="rId2" action="ppaction://hlinkfile"/>
              </a:rPr>
              <a:t>Toma aplicación de injertos.Doc</a:t>
            </a:r>
            <a:endParaRPr lang="es-EC" sz="1200"/>
          </a:p>
          <a:p>
            <a:pPr algn="just" eaLnBrk="0" hangingPunct="0"/>
            <a:endParaRPr lang="es-EC" sz="2000">
              <a:solidFill>
                <a:srgbClr val="222222"/>
              </a:solidFill>
              <a:cs typeface="Times New Roman" pitchFamily="18" charset="0"/>
            </a:endParaRPr>
          </a:p>
          <a:p>
            <a:pPr algn="just" eaLnBrk="0" hangingPunct="0"/>
            <a:endParaRPr lang="es-EC" sz="2000">
              <a:solidFill>
                <a:srgbClr val="222222"/>
              </a:solidFill>
              <a:cs typeface="Times New Roman" pitchFamily="18" charset="0"/>
            </a:endParaRPr>
          </a:p>
          <a:p>
            <a:pPr algn="just" eaLnBrk="0" hangingPunct="0"/>
            <a:endParaRPr lang="es-EC"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diamond(in)">
                                      <p:cBhvr>
                                        <p:cTn id="7" dur="2000"/>
                                        <p:tgtEl>
                                          <p:spTgt spid="46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6084">
                                            <p:txEl>
                                              <p:pRg st="2" end="2"/>
                                            </p:txEl>
                                          </p:spTgt>
                                        </p:tgtEl>
                                        <p:attrNameLst>
                                          <p:attrName>style.visibility</p:attrName>
                                        </p:attrNameLst>
                                      </p:cBhvr>
                                      <p:to>
                                        <p:strVal val="visible"/>
                                      </p:to>
                                    </p:set>
                                    <p:anim calcmode="lin" valueType="num">
                                      <p:cBhvr additive="base">
                                        <p:cTn id="12" dur="2000" fill="hold"/>
                                        <p:tgtEl>
                                          <p:spTgt spid="46084">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60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6084">
                                            <p:txEl>
                                              <p:pRg st="5" end="5"/>
                                            </p:txEl>
                                          </p:spTgt>
                                        </p:tgtEl>
                                        <p:attrNameLst>
                                          <p:attrName>style.visibility</p:attrName>
                                        </p:attrNameLst>
                                      </p:cBhvr>
                                      <p:to>
                                        <p:strVal val="visible"/>
                                      </p:to>
                                    </p:set>
                                    <p:anim calcmode="lin" valueType="num">
                                      <p:cBhvr additive="base">
                                        <p:cTn id="18" dur="2000" fill="hold"/>
                                        <p:tgtEl>
                                          <p:spTgt spid="46084">
                                            <p:txEl>
                                              <p:pRg st="5" end="5"/>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460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46084">
                                            <p:txEl>
                                              <p:pRg st="6" end="6"/>
                                            </p:txEl>
                                          </p:spTgt>
                                        </p:tgtEl>
                                        <p:attrNameLst>
                                          <p:attrName>style.visibility</p:attrName>
                                        </p:attrNameLst>
                                      </p:cBhvr>
                                      <p:to>
                                        <p:strVal val="visible"/>
                                      </p:to>
                                    </p:set>
                                    <p:anim calcmode="lin" valueType="num">
                                      <p:cBhvr additive="base">
                                        <p:cTn id="24" dur="1000" fill="hold"/>
                                        <p:tgtEl>
                                          <p:spTgt spid="46084">
                                            <p:txEl>
                                              <p:pRg st="6" end="6"/>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460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46084">
                                            <p:txEl>
                                              <p:pRg st="7" end="7"/>
                                            </p:txEl>
                                          </p:spTgt>
                                        </p:tgtEl>
                                        <p:attrNameLst>
                                          <p:attrName>style.visibility</p:attrName>
                                        </p:attrNameLst>
                                      </p:cBhvr>
                                      <p:to>
                                        <p:strVal val="visible"/>
                                      </p:to>
                                    </p:set>
                                    <p:anim calcmode="lin" valueType="num">
                                      <p:cBhvr additive="base">
                                        <p:cTn id="30" dur="2000" fill="hold"/>
                                        <p:tgtEl>
                                          <p:spTgt spid="46084">
                                            <p:txEl>
                                              <p:pRg st="7" end="7"/>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4608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46084">
                                            <p:txEl>
                                              <p:pRg st="8" end="8"/>
                                            </p:txEl>
                                          </p:spTgt>
                                        </p:tgtEl>
                                        <p:attrNameLst>
                                          <p:attrName>style.visibility</p:attrName>
                                        </p:attrNameLst>
                                      </p:cBhvr>
                                      <p:to>
                                        <p:strVal val="visible"/>
                                      </p:to>
                                    </p:set>
                                    <p:anim calcmode="lin" valueType="num">
                                      <p:cBhvr additive="base">
                                        <p:cTn id="36" dur="2000" fill="hold"/>
                                        <p:tgtEl>
                                          <p:spTgt spid="46084">
                                            <p:txEl>
                                              <p:pRg st="8" end="8"/>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4608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nodeType="clickEffect">
                                  <p:stCondLst>
                                    <p:cond delay="0"/>
                                  </p:stCondLst>
                                  <p:childTnLst>
                                    <p:set>
                                      <p:cBhvr>
                                        <p:cTn id="41" dur="1" fill="hold">
                                          <p:stCondLst>
                                            <p:cond delay="0"/>
                                          </p:stCondLst>
                                        </p:cTn>
                                        <p:tgtEl>
                                          <p:spTgt spid="46084">
                                            <p:txEl>
                                              <p:pRg st="9" end="9"/>
                                            </p:txEl>
                                          </p:spTgt>
                                        </p:tgtEl>
                                        <p:attrNameLst>
                                          <p:attrName>style.visibility</p:attrName>
                                        </p:attrNameLst>
                                      </p:cBhvr>
                                      <p:to>
                                        <p:strVal val="visible"/>
                                      </p:to>
                                    </p:set>
                                    <p:anim calcmode="lin" valueType="num">
                                      <p:cBhvr additive="base">
                                        <p:cTn id="42" dur="2000" fill="hold"/>
                                        <p:tgtEl>
                                          <p:spTgt spid="46084">
                                            <p:txEl>
                                              <p:pRg st="9" end="9"/>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4608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nodeType="clickEffect">
                                  <p:stCondLst>
                                    <p:cond delay="0"/>
                                  </p:stCondLst>
                                  <p:childTnLst>
                                    <p:set>
                                      <p:cBhvr>
                                        <p:cTn id="47" dur="1" fill="hold">
                                          <p:stCondLst>
                                            <p:cond delay="0"/>
                                          </p:stCondLst>
                                        </p:cTn>
                                        <p:tgtEl>
                                          <p:spTgt spid="46084">
                                            <p:txEl>
                                              <p:pRg st="10" end="10"/>
                                            </p:txEl>
                                          </p:spTgt>
                                        </p:tgtEl>
                                        <p:attrNameLst>
                                          <p:attrName>style.visibility</p:attrName>
                                        </p:attrNameLst>
                                      </p:cBhvr>
                                      <p:to>
                                        <p:strVal val="visible"/>
                                      </p:to>
                                    </p:set>
                                    <p:anim calcmode="lin" valueType="num">
                                      <p:cBhvr additive="base">
                                        <p:cTn id="48" dur="2000" fill="hold"/>
                                        <p:tgtEl>
                                          <p:spTgt spid="46084">
                                            <p:txEl>
                                              <p:pRg st="10" end="10"/>
                                            </p:txEl>
                                          </p:spTgt>
                                        </p:tgtEl>
                                        <p:attrNameLst>
                                          <p:attrName>ppt_x</p:attrName>
                                        </p:attrNameLst>
                                      </p:cBhvr>
                                      <p:tavLst>
                                        <p:tav tm="0">
                                          <p:val>
                                            <p:strVal val="1+#ppt_w/2"/>
                                          </p:val>
                                        </p:tav>
                                        <p:tav tm="100000">
                                          <p:val>
                                            <p:strVal val="#ppt_x"/>
                                          </p:val>
                                        </p:tav>
                                      </p:tavLst>
                                    </p:anim>
                                    <p:anim calcmode="lin" valueType="num">
                                      <p:cBhvr additive="base">
                                        <p:cTn id="49" dur="2000" fill="hold"/>
                                        <p:tgtEl>
                                          <p:spTgt spid="4608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nodeType="clickEffect">
                                  <p:stCondLst>
                                    <p:cond delay="0"/>
                                  </p:stCondLst>
                                  <p:childTnLst>
                                    <p:set>
                                      <p:cBhvr>
                                        <p:cTn id="53" dur="1" fill="hold">
                                          <p:stCondLst>
                                            <p:cond delay="0"/>
                                          </p:stCondLst>
                                        </p:cTn>
                                        <p:tgtEl>
                                          <p:spTgt spid="46084">
                                            <p:txEl>
                                              <p:pRg st="11" end="11"/>
                                            </p:txEl>
                                          </p:spTgt>
                                        </p:tgtEl>
                                        <p:attrNameLst>
                                          <p:attrName>style.visibility</p:attrName>
                                        </p:attrNameLst>
                                      </p:cBhvr>
                                      <p:to>
                                        <p:strVal val="visible"/>
                                      </p:to>
                                    </p:set>
                                    <p:anim calcmode="lin" valueType="num">
                                      <p:cBhvr additive="base">
                                        <p:cTn id="54" dur="2000" fill="hold"/>
                                        <p:tgtEl>
                                          <p:spTgt spid="46084">
                                            <p:txEl>
                                              <p:pRg st="11" end="11"/>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4608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nodeType="clickEffect">
                                  <p:stCondLst>
                                    <p:cond delay="0"/>
                                  </p:stCondLst>
                                  <p:childTnLst>
                                    <p:set>
                                      <p:cBhvr>
                                        <p:cTn id="59" dur="1" fill="hold">
                                          <p:stCondLst>
                                            <p:cond delay="0"/>
                                          </p:stCondLst>
                                        </p:cTn>
                                        <p:tgtEl>
                                          <p:spTgt spid="46084">
                                            <p:txEl>
                                              <p:pRg st="12" end="12"/>
                                            </p:txEl>
                                          </p:spTgt>
                                        </p:tgtEl>
                                        <p:attrNameLst>
                                          <p:attrName>style.visibility</p:attrName>
                                        </p:attrNameLst>
                                      </p:cBhvr>
                                      <p:to>
                                        <p:strVal val="visible"/>
                                      </p:to>
                                    </p:set>
                                    <p:anim calcmode="lin" valueType="num">
                                      <p:cBhvr additive="base">
                                        <p:cTn id="60" dur="2000" fill="hold"/>
                                        <p:tgtEl>
                                          <p:spTgt spid="46084">
                                            <p:txEl>
                                              <p:pRg st="12" end="12"/>
                                            </p:txEl>
                                          </p:spTgt>
                                        </p:tgtEl>
                                        <p:attrNameLst>
                                          <p:attrName>ppt_x</p:attrName>
                                        </p:attrNameLst>
                                      </p:cBhvr>
                                      <p:tavLst>
                                        <p:tav tm="0">
                                          <p:val>
                                            <p:strVal val="1+#ppt_w/2"/>
                                          </p:val>
                                        </p:tav>
                                        <p:tav tm="100000">
                                          <p:val>
                                            <p:strVal val="#ppt_x"/>
                                          </p:val>
                                        </p:tav>
                                      </p:tavLst>
                                    </p:anim>
                                    <p:anim calcmode="lin" valueType="num">
                                      <p:cBhvr additive="base">
                                        <p:cTn id="61" dur="2000" fill="hold"/>
                                        <p:tgtEl>
                                          <p:spTgt spid="4608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nodeType="clickEffect">
                                  <p:stCondLst>
                                    <p:cond delay="0"/>
                                  </p:stCondLst>
                                  <p:childTnLst>
                                    <p:set>
                                      <p:cBhvr>
                                        <p:cTn id="65" dur="1" fill="hold">
                                          <p:stCondLst>
                                            <p:cond delay="0"/>
                                          </p:stCondLst>
                                        </p:cTn>
                                        <p:tgtEl>
                                          <p:spTgt spid="46084">
                                            <p:txEl>
                                              <p:pRg st="14" end="14"/>
                                            </p:txEl>
                                          </p:spTgt>
                                        </p:tgtEl>
                                        <p:attrNameLst>
                                          <p:attrName>style.visibility</p:attrName>
                                        </p:attrNameLst>
                                      </p:cBhvr>
                                      <p:to>
                                        <p:strVal val="visible"/>
                                      </p:to>
                                    </p:set>
                                    <p:anim calcmode="lin" valueType="num">
                                      <p:cBhvr additive="base">
                                        <p:cTn id="66" dur="2000" fill="hold"/>
                                        <p:tgtEl>
                                          <p:spTgt spid="46084">
                                            <p:txEl>
                                              <p:pRg st="14" end="14"/>
                                            </p:txEl>
                                          </p:spTgt>
                                        </p:tgtEl>
                                        <p:attrNameLst>
                                          <p:attrName>ppt_x</p:attrName>
                                        </p:attrNameLst>
                                      </p:cBhvr>
                                      <p:tavLst>
                                        <p:tav tm="0">
                                          <p:val>
                                            <p:strVal val="1+#ppt_w/2"/>
                                          </p:val>
                                        </p:tav>
                                        <p:tav tm="100000">
                                          <p:val>
                                            <p:strVal val="#ppt_x"/>
                                          </p:val>
                                        </p:tav>
                                      </p:tavLst>
                                    </p:anim>
                                    <p:anim calcmode="lin" valueType="num">
                                      <p:cBhvr additive="base">
                                        <p:cTn id="67" dur="2000" fill="hold"/>
                                        <p:tgtEl>
                                          <p:spTgt spid="4608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4275" name="1 Título"/>
          <p:cNvSpPr>
            <a:spLocks noGrp="1"/>
          </p:cNvSpPr>
          <p:nvPr>
            <p:ph type="title"/>
          </p:nvPr>
        </p:nvSpPr>
        <p:spPr>
          <a:xfrm>
            <a:off x="0" y="188913"/>
            <a:ext cx="9144000" cy="93662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8" name="7 Marcador de contenido"/>
          <p:cNvSpPr>
            <a:spLocks noGrp="1"/>
          </p:cNvSpPr>
          <p:nvPr>
            <p:ph idx="1"/>
          </p:nvPr>
        </p:nvSpPr>
        <p:spPr/>
        <p:txBody>
          <a:bodyPr rtlCol="0">
            <a:normAutofit fontScale="77500" lnSpcReduction="20000"/>
          </a:bodyPr>
          <a:lstStyle/>
          <a:p>
            <a:pPr lvl="1" algn="ctr" eaLnBrk="1" fontAlgn="auto" hangingPunct="1">
              <a:spcAft>
                <a:spcPts val="0"/>
              </a:spcAft>
              <a:buFont typeface="Arial" pitchFamily="34" charset="0"/>
              <a:buNone/>
              <a:defRPr/>
            </a:pPr>
            <a:r>
              <a:rPr lang="es-EC" sz="3200" dirty="0" smtClean="0">
                <a:solidFill>
                  <a:srgbClr val="0070C0"/>
                </a:solidFill>
                <a:latin typeface="Arial Black" pitchFamily="34" charset="0"/>
                <a:cs typeface="Arial" pitchFamily="34" charset="0"/>
              </a:rPr>
              <a:t>Procesos</a:t>
            </a:r>
            <a:r>
              <a:rPr lang="es-EC" sz="3200" dirty="0" smtClean="0">
                <a:latin typeface="Arial Black" pitchFamily="34" charset="0"/>
                <a:cs typeface="Arial" pitchFamily="34" charset="0"/>
              </a:rPr>
              <a:t> </a:t>
            </a:r>
          </a:p>
          <a:p>
            <a:pPr algn="just" eaLnBrk="1" fontAlgn="auto" hangingPunct="1">
              <a:spcAft>
                <a:spcPts val="0"/>
              </a:spcAft>
              <a:buFont typeface="Arial" pitchFamily="34" charset="0"/>
              <a:buNone/>
              <a:defRPr/>
            </a:pPr>
            <a:r>
              <a:rPr lang="es-EC"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s-EC" dirty="0" smtClean="0">
                <a:latin typeface="Arial" pitchFamily="34" charset="0"/>
                <a:cs typeface="Arial" pitchFamily="34" charset="0"/>
              </a:rPr>
              <a:t>   </a:t>
            </a:r>
            <a:r>
              <a:rPr lang="es-EC" dirty="0" smtClean="0">
                <a:solidFill>
                  <a:srgbClr val="C00000"/>
                </a:solidFill>
                <a:latin typeface="Arial" pitchFamily="34" charset="0"/>
                <a:cs typeface="Arial" pitchFamily="34" charset="0"/>
              </a:rPr>
              <a:t>Conjunto de actividades o grupo de actividades que emplea insumos, les agrega valor y suministra un producto a un cliente interno o externo.</a:t>
            </a:r>
          </a:p>
          <a:p>
            <a:pPr algn="just" eaLnBrk="1" fontAlgn="auto" hangingPunct="1">
              <a:spcAft>
                <a:spcPts val="0"/>
              </a:spcAft>
              <a:buFont typeface="Arial" pitchFamily="34" charset="0"/>
              <a:buNone/>
              <a:defRPr/>
            </a:pPr>
            <a:r>
              <a:rPr lang="es-EC" dirty="0" smtClean="0">
                <a:latin typeface="Arial" pitchFamily="34" charset="0"/>
                <a:cs typeface="Arial" pitchFamily="34" charset="0"/>
              </a:rPr>
              <a:t>   </a:t>
            </a:r>
          </a:p>
          <a:p>
            <a:pPr algn="just"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    </a:t>
            </a:r>
            <a:r>
              <a:rPr lang="es-EC" dirty="0" smtClean="0">
                <a:solidFill>
                  <a:srgbClr val="0070C0"/>
                </a:solidFill>
                <a:latin typeface="Arial Black" pitchFamily="34" charset="0"/>
                <a:cs typeface="Arial" pitchFamily="34" charset="0"/>
              </a:rPr>
              <a:t>Mapa de procesos</a:t>
            </a:r>
          </a:p>
          <a:p>
            <a:pPr algn="just" eaLnBrk="1" fontAlgn="auto" hangingPunct="1">
              <a:spcAft>
                <a:spcPts val="0"/>
              </a:spcAft>
              <a:buFont typeface="Arial" pitchFamily="34" charset="0"/>
              <a:buNone/>
              <a:defRPr/>
            </a:pPr>
            <a:endParaRPr lang="es-EC" dirty="0" smtClean="0">
              <a:latin typeface="Arial" pitchFamily="34" charset="0"/>
              <a:cs typeface="Arial" pitchFamily="34" charset="0"/>
            </a:endParaRPr>
          </a:p>
          <a:p>
            <a:pPr eaLnBrk="1" fontAlgn="auto" hangingPunct="1">
              <a:spcAft>
                <a:spcPts val="0"/>
              </a:spcAft>
              <a:buFont typeface="Arial" pitchFamily="34" charset="0"/>
              <a:buNone/>
              <a:defRPr/>
            </a:pPr>
            <a:r>
              <a:rPr lang="es-EC" dirty="0" smtClean="0">
                <a:latin typeface="Arial" pitchFamily="34" charset="0"/>
                <a:cs typeface="Arial" pitchFamily="34" charset="0"/>
              </a:rPr>
              <a:t>    </a:t>
            </a:r>
            <a:r>
              <a:rPr lang="es-EC" dirty="0" smtClean="0">
                <a:solidFill>
                  <a:srgbClr val="C00000"/>
                </a:solidFill>
                <a:latin typeface="Arial" pitchFamily="34" charset="0"/>
                <a:cs typeface="Arial" pitchFamily="34" charset="0"/>
              </a:rPr>
              <a:t>Representación grafica de un grupo de componentes de un sistema funcional o procesos funcionales de un área.</a:t>
            </a:r>
          </a:p>
          <a:p>
            <a:pPr algn="just" eaLnBrk="1" fontAlgn="auto" hangingPunct="1">
              <a:spcAft>
                <a:spcPts val="0"/>
              </a:spcAft>
              <a:buFont typeface="Arial" pitchFamily="34" charset="0"/>
              <a:buNone/>
              <a:defRPr/>
            </a:pPr>
            <a:endParaRPr lang="es-EC" dirty="0" smtClean="0">
              <a:latin typeface="Arial" pitchFamily="34" charset="0"/>
              <a:cs typeface="Arial" pitchFamily="34" charset="0"/>
            </a:endParaRPr>
          </a:p>
          <a:p>
            <a:pPr eaLnBrk="1" fontAlgn="auto" hangingPunct="1">
              <a:spcAft>
                <a:spcPts val="0"/>
              </a:spcAft>
              <a:buFont typeface="Arial" pitchFamily="34" charset="0"/>
              <a:buNone/>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dissolve">
                                      <p:cBhvr>
                                        <p:cTn id="11" dur="500"/>
                                        <p:tgtEl>
                                          <p:spTgt spid="8">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dissolve">
                                      <p:cBhvr>
                                        <p:cTn id="15" dur="500"/>
                                        <p:tgtEl>
                                          <p:spTgt spid="8">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dissolve">
                                      <p:cBhvr>
                                        <p:cTn id="19" dur="500"/>
                                        <p:tgtEl>
                                          <p:spTgt spid="8">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dissolve">
                                      <p:cBhvr>
                                        <p:cTn id="23" dur="500"/>
                                        <p:tgtEl>
                                          <p:spTgt spid="8">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dissolve">
                                      <p:cBhvr>
                                        <p:cTn id="2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sp>
        <p:nvSpPr>
          <p:cNvPr id="6148" name="2 Marcador de contenido"/>
          <p:cNvSpPr>
            <a:spLocks noGrp="1"/>
          </p:cNvSpPr>
          <p:nvPr>
            <p:ph idx="1"/>
          </p:nvPr>
        </p:nvSpPr>
        <p:spPr/>
        <p:txBody>
          <a:bodyPr/>
          <a:lstStyle/>
          <a:p>
            <a:pPr algn="ctr" eaLnBrk="1" hangingPunct="1">
              <a:buFont typeface="Arial" pitchFamily="34" charset="0"/>
              <a:buNone/>
              <a:defRPr/>
            </a:pPr>
            <a:r>
              <a:rPr lang="es-EC" b="1" dirty="0" smtClean="0">
                <a:latin typeface="Arial Black" pitchFamily="34" charset="0"/>
                <a:cs typeface="Arial" pitchFamily="34" charset="0"/>
              </a:rPr>
              <a:t>  </a:t>
            </a:r>
            <a:r>
              <a:rPr lang="es-EC" b="1" dirty="0" smtClean="0">
                <a:solidFill>
                  <a:schemeClr val="accent5">
                    <a:lumMod val="75000"/>
                  </a:schemeClr>
                </a:solidFill>
                <a:latin typeface="Arial Black" pitchFamily="34" charset="0"/>
                <a:cs typeface="Arial" pitchFamily="34" charset="0"/>
              </a:rPr>
              <a:t>Objetivo General</a:t>
            </a:r>
            <a:endParaRPr lang="es-EC" dirty="0" smtClean="0">
              <a:solidFill>
                <a:schemeClr val="accent5">
                  <a:lumMod val="75000"/>
                </a:schemeClr>
              </a:solidFill>
              <a:latin typeface="Arial Black" pitchFamily="34" charset="0"/>
              <a:cs typeface="Arial" pitchFamily="34" charset="0"/>
            </a:endParaRPr>
          </a:p>
          <a:p>
            <a:pPr eaLnBrk="1" hangingPunct="1">
              <a:buFont typeface="Arial" pitchFamily="34" charset="0"/>
              <a:buNone/>
              <a:defRPr/>
            </a:pPr>
            <a:r>
              <a:rPr lang="es-EC" b="1" dirty="0" smtClean="0">
                <a:latin typeface="Arial" pitchFamily="34" charset="0"/>
                <a:cs typeface="Arial" pitchFamily="34" charset="0"/>
              </a:rPr>
              <a:t> </a:t>
            </a:r>
            <a:endParaRPr lang="es-EC" dirty="0" smtClean="0">
              <a:latin typeface="Arial" pitchFamily="34" charset="0"/>
              <a:cs typeface="Arial" pitchFamily="34" charset="0"/>
            </a:endParaRPr>
          </a:p>
          <a:p>
            <a:pPr eaLnBrk="1" hangingPunct="1">
              <a:buFont typeface="Arial" pitchFamily="34" charset="0"/>
              <a:buNone/>
              <a:defRPr/>
            </a:pPr>
            <a:endParaRPr lang="es-EC" dirty="0" smtClean="0">
              <a:latin typeface="Arial" pitchFamily="34" charset="0"/>
              <a:cs typeface="Arial" pitchFamily="34" charset="0"/>
            </a:endParaRPr>
          </a:p>
          <a:p>
            <a:pPr algn="just" eaLnBrk="1" hangingPunct="1">
              <a:buFont typeface="Arial" pitchFamily="34" charset="0"/>
              <a:buNone/>
              <a:defRPr/>
            </a:pPr>
            <a:r>
              <a:rPr lang="es-EC" dirty="0" smtClean="0">
                <a:latin typeface="Arial" pitchFamily="34" charset="0"/>
                <a:cs typeface="Arial" pitchFamily="34" charset="0"/>
              </a:rPr>
              <a:t>   </a:t>
            </a:r>
            <a:r>
              <a:rPr lang="es-EC" dirty="0" smtClean="0">
                <a:solidFill>
                  <a:schemeClr val="accent2">
                    <a:lumMod val="50000"/>
                  </a:schemeClr>
                </a:solidFill>
                <a:latin typeface="Arial" pitchFamily="34" charset="0"/>
                <a:cs typeface="Arial" pitchFamily="34" charset="0"/>
              </a:rPr>
              <a:t>Elaborar un plan de gestión  técnico y administrativo que satisfaga la demanda de los pacientes con diferentes tipos y extensión de quemaduras previo a la reapertura de la  Unidad de Quemados.</a:t>
            </a:r>
          </a:p>
          <a:p>
            <a:pPr algn="just" eaLnBrk="1" hangingPunct="1">
              <a:defRPr/>
            </a:pPr>
            <a:endParaRPr lang="es-EC" dirty="0" smtClean="0">
              <a:solidFill>
                <a:schemeClr val="accent2">
                  <a:lumMod val="50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amond(in)">
                                      <p:cBhvr>
                                        <p:cTn id="7" dur="1000"/>
                                        <p:tgtEl>
                                          <p:spTgt spid="6148">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148">
                                            <p:txEl>
                                              <p:pRg st="1" end="1"/>
                                            </p:txEl>
                                          </p:spTgt>
                                        </p:tgtEl>
                                        <p:attrNameLst>
                                          <p:attrName>style.visibility</p:attrName>
                                        </p:attrNameLst>
                                      </p:cBhvr>
                                      <p:to>
                                        <p:strVal val="visible"/>
                                      </p:to>
                                    </p:set>
                                    <p:animEffect transition="in" filter="diamond(in)">
                                      <p:cBhvr>
                                        <p:cTn id="10" dur="1000"/>
                                        <p:tgtEl>
                                          <p:spTgt spid="614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148">
                                            <p:txEl>
                                              <p:pRg st="3" end="3"/>
                                            </p:txEl>
                                          </p:spTgt>
                                        </p:tgtEl>
                                        <p:attrNameLst>
                                          <p:attrName>style.visibility</p:attrName>
                                        </p:attrNameLst>
                                      </p:cBhvr>
                                      <p:to>
                                        <p:strVal val="visible"/>
                                      </p:to>
                                    </p:set>
                                    <p:anim calcmode="lin" valueType="num">
                                      <p:cBhvr additive="base">
                                        <p:cTn id="15" dur="1000" fill="hold"/>
                                        <p:tgtEl>
                                          <p:spTgt spid="6148">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1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5299" name="1 Título"/>
          <p:cNvSpPr>
            <a:spLocks noGrp="1"/>
          </p:cNvSpPr>
          <p:nvPr>
            <p:ph type="title" idx="4294967295"/>
          </p:nvPr>
        </p:nvSpPr>
        <p:spPr>
          <a:xfrm>
            <a:off x="0" y="0"/>
            <a:ext cx="9144000" cy="10525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pic>
        <p:nvPicPr>
          <p:cNvPr id="50180" name="Objeto 3"/>
          <p:cNvPicPr>
            <a:picLocks noChangeArrowheads="1"/>
          </p:cNvPicPr>
          <p:nvPr/>
        </p:nvPicPr>
        <p:blipFill>
          <a:blip r:embed="rId3" cstate="print"/>
          <a:srcRect t="8315" r="-49" b="-163"/>
          <a:stretch>
            <a:fillRect/>
          </a:stretch>
        </p:blipFill>
        <p:spPr bwMode="auto">
          <a:xfrm>
            <a:off x="827088" y="1989138"/>
            <a:ext cx="7273925" cy="4535487"/>
          </a:xfrm>
          <a:prstGeom prst="rect">
            <a:avLst/>
          </a:prstGeom>
          <a:noFill/>
          <a:ln w="9525">
            <a:noFill/>
            <a:miter lim="800000"/>
            <a:headEnd/>
            <a:tailEnd/>
          </a:ln>
        </p:spPr>
      </p:pic>
      <p:sp>
        <p:nvSpPr>
          <p:cNvPr id="53253" name="4 CuadroTexto"/>
          <p:cNvSpPr txBox="1">
            <a:spLocks noChangeArrowheads="1"/>
          </p:cNvSpPr>
          <p:nvPr/>
        </p:nvSpPr>
        <p:spPr bwMode="auto">
          <a:xfrm>
            <a:off x="250825" y="1125538"/>
            <a:ext cx="8893175" cy="368300"/>
          </a:xfrm>
          <a:prstGeom prst="rect">
            <a:avLst/>
          </a:prstGeom>
          <a:noFill/>
          <a:ln w="9525">
            <a:noFill/>
            <a:miter lim="800000"/>
            <a:headEnd/>
            <a:tailEnd/>
          </a:ln>
        </p:spPr>
        <p:txBody>
          <a:bodyPr>
            <a:spAutoFit/>
          </a:bodyPr>
          <a:lstStyle/>
          <a:p>
            <a:endParaRPr lang="es-ES"/>
          </a:p>
        </p:txBody>
      </p:sp>
      <p:sp>
        <p:nvSpPr>
          <p:cNvPr id="2" name="Rectangle 5"/>
          <p:cNvSpPr>
            <a:spLocks noChangeArrowheads="1"/>
          </p:cNvSpPr>
          <p:nvPr/>
        </p:nvSpPr>
        <p:spPr bwMode="auto">
          <a:xfrm>
            <a:off x="0" y="1160463"/>
            <a:ext cx="9144000" cy="584200"/>
          </a:xfrm>
          <a:prstGeom prst="rect">
            <a:avLst/>
          </a:prstGeom>
          <a:noFill/>
          <a:ln w="9525">
            <a:noFill/>
            <a:miter lim="800000"/>
            <a:headEnd/>
            <a:tailEnd/>
          </a:ln>
        </p:spPr>
        <p:txBody>
          <a:bodyPr anchor="ctr">
            <a:spAutoFit/>
          </a:bodyPr>
          <a:lstStyle/>
          <a:p>
            <a:pPr algn="ctr" eaLnBrk="0" hangingPunct="0"/>
            <a:r>
              <a:rPr lang="es-EC" sz="1600" b="1">
                <a:solidFill>
                  <a:srgbClr val="0070C0"/>
                </a:solidFill>
                <a:latin typeface="Arial Black" pitchFamily="34" charset="0"/>
                <a:cs typeface="Times New Roman" pitchFamily="18" charset="0"/>
              </a:rPr>
              <a:t>MAPA DE PROCESOS DE LA UNIDAD DE QUEMADOS DEL HOSPITAL DE ESPECIALIDADES DE LAS FF.AA.</a:t>
            </a:r>
            <a:endParaRPr lang="es-EC" sz="2400">
              <a:solidFill>
                <a:srgbClr val="0070C0"/>
              </a:solidFill>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50180"/>
                                        </p:tgtEl>
                                        <p:attrNameLst>
                                          <p:attrName>style.visibility</p:attrName>
                                        </p:attrNameLst>
                                      </p:cBhvr>
                                      <p:to>
                                        <p:strVal val="visible"/>
                                      </p:to>
                                    </p:set>
                                    <p:anim calcmode="lin" valueType="num">
                                      <p:cBhvr>
                                        <p:cTn id="12" dur="5000" fill="hold"/>
                                        <p:tgtEl>
                                          <p:spTgt spid="50180"/>
                                        </p:tgtEl>
                                        <p:attrNameLst>
                                          <p:attrName>ppt_w</p:attrName>
                                        </p:attrNameLst>
                                      </p:cBhvr>
                                      <p:tavLst>
                                        <p:tav tm="0" fmla="#ppt_w*sin(2.5*pi*$)">
                                          <p:val>
                                            <p:fltVal val="0"/>
                                          </p:val>
                                        </p:tav>
                                        <p:tav tm="100000">
                                          <p:val>
                                            <p:fltVal val="1"/>
                                          </p:val>
                                        </p:tav>
                                      </p:tavLst>
                                    </p:anim>
                                    <p:anim calcmode="lin" valueType="num">
                                      <p:cBhvr>
                                        <p:cTn id="13" dur="5000" fill="hold"/>
                                        <p:tgtEl>
                                          <p:spTgt spid="501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6323" name="1 Título"/>
          <p:cNvSpPr>
            <a:spLocks noGrp="1"/>
          </p:cNvSpPr>
          <p:nvPr>
            <p:ph type="title"/>
          </p:nvPr>
        </p:nvSpPr>
        <p:spPr>
          <a:xfrm>
            <a:off x="0" y="274638"/>
            <a:ext cx="9144000" cy="85090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p:txBody>
          <a:bodyPr rtlCol="0">
            <a:normAutofit fontScale="62500" lnSpcReduction="20000"/>
          </a:bodyPr>
          <a:lstStyle/>
          <a:p>
            <a:pPr algn="ctr" eaLnBrk="1" fontAlgn="auto" hangingPunct="1">
              <a:spcAft>
                <a:spcPts val="0"/>
              </a:spcAft>
              <a:buFont typeface="Arial" pitchFamily="34" charset="0"/>
              <a:buNone/>
              <a:defRPr/>
            </a:pPr>
            <a:r>
              <a:rPr lang="es-EC" sz="4000" dirty="0" smtClean="0">
                <a:solidFill>
                  <a:srgbClr val="0070C0"/>
                </a:solidFill>
                <a:latin typeface="Arial Black" pitchFamily="34" charset="0"/>
              </a:rPr>
              <a:t>  Levantamiento de la información</a:t>
            </a:r>
          </a:p>
          <a:p>
            <a:pPr algn="ctr" eaLnBrk="1" fontAlgn="auto" hangingPunct="1">
              <a:spcAft>
                <a:spcPts val="0"/>
              </a:spcAft>
              <a:buFont typeface="Arial" pitchFamily="34" charset="0"/>
              <a:buNone/>
              <a:defRPr/>
            </a:pPr>
            <a:endParaRPr lang="es-EC" sz="4000" dirty="0" smtClean="0">
              <a:latin typeface="Arial Black" pitchFamily="34" charset="0"/>
            </a:endParaRPr>
          </a:p>
          <a:p>
            <a:pPr algn="just" eaLnBrk="1" fontAlgn="auto" hangingPunct="1">
              <a:spcAft>
                <a:spcPts val="0"/>
              </a:spcAft>
              <a:buFont typeface="Arial" pitchFamily="34" charset="0"/>
              <a:buNone/>
              <a:defRPr/>
            </a:pPr>
            <a:r>
              <a:rPr lang="es-EC" sz="4000" dirty="0" smtClean="0">
                <a:latin typeface="Arial" pitchFamily="34" charset="0"/>
                <a:cs typeface="Arial" pitchFamily="34" charset="0"/>
              </a:rPr>
              <a:t>  </a:t>
            </a:r>
            <a:r>
              <a:rPr lang="es-EC" sz="4000" dirty="0" smtClean="0">
                <a:solidFill>
                  <a:srgbClr val="C00000"/>
                </a:solidFill>
                <a:latin typeface="Arial" pitchFamily="34" charset="0"/>
                <a:cs typeface="Arial" pitchFamily="34" charset="0"/>
              </a:rPr>
              <a:t>Realizamos  un cuestionario no visible para el usuario, que indaga sobre el procedimiento que se realiza desde la entrada al proceso hasta su salida final. </a:t>
            </a:r>
          </a:p>
          <a:p>
            <a:pPr algn="ctr" eaLnBrk="1" fontAlgn="auto" hangingPunct="1">
              <a:spcAft>
                <a:spcPts val="0"/>
              </a:spcAft>
              <a:buFont typeface="Arial" pitchFamily="34" charset="0"/>
              <a:buNone/>
              <a:defRPr/>
            </a:pPr>
            <a:endParaRPr lang="es-EC" sz="4000" i="1" dirty="0" smtClean="0">
              <a:latin typeface="Arial Black" pitchFamily="34" charset="0"/>
            </a:endParaRPr>
          </a:p>
          <a:p>
            <a:pPr algn="ctr" eaLnBrk="1" fontAlgn="auto" hangingPunct="1">
              <a:spcAft>
                <a:spcPts val="0"/>
              </a:spcAft>
              <a:buFont typeface="Arial" pitchFamily="34" charset="0"/>
              <a:buNone/>
              <a:defRPr/>
            </a:pPr>
            <a:r>
              <a:rPr lang="es-EC" sz="4000" dirty="0" smtClean="0">
                <a:solidFill>
                  <a:srgbClr val="0070C0"/>
                </a:solidFill>
                <a:latin typeface="Arial Black" pitchFamily="34" charset="0"/>
              </a:rPr>
              <a:t>Descripción de las actividades de los  procesos</a:t>
            </a:r>
          </a:p>
          <a:p>
            <a:pPr algn="just" eaLnBrk="1" fontAlgn="auto" hangingPunct="1">
              <a:spcAft>
                <a:spcPts val="0"/>
              </a:spcAft>
              <a:buFont typeface="Arial" pitchFamily="34" charset="0"/>
              <a:buNone/>
              <a:defRPr/>
            </a:pPr>
            <a:endParaRPr lang="es-EC" sz="4000" dirty="0" smtClean="0">
              <a:latin typeface="Arial Black" pitchFamily="34" charset="0"/>
            </a:endParaRPr>
          </a:p>
          <a:p>
            <a:pPr algn="just" eaLnBrk="1" fontAlgn="auto" hangingPunct="1">
              <a:spcAft>
                <a:spcPts val="0"/>
              </a:spcAft>
              <a:buFont typeface="Arial" pitchFamily="34" charset="0"/>
              <a:buNone/>
              <a:defRPr/>
            </a:pPr>
            <a:r>
              <a:rPr lang="es-EC" sz="4000" dirty="0" smtClean="0"/>
              <a:t>    </a:t>
            </a:r>
            <a:r>
              <a:rPr lang="es-EC" sz="4000" dirty="0" smtClean="0">
                <a:solidFill>
                  <a:srgbClr val="C00000"/>
                </a:solidFill>
                <a:latin typeface="Arial" pitchFamily="34" charset="0"/>
                <a:cs typeface="Arial" pitchFamily="34" charset="0"/>
              </a:rPr>
              <a:t>Describen las actividades propias que se realizan en los procesos. Acciones mutuamente relacionadas o que interaccionan transformando elementos de entrada en resultados.</a:t>
            </a:r>
          </a:p>
          <a:p>
            <a:pPr algn="just" eaLnBrk="1" fontAlgn="auto" hangingPunct="1">
              <a:spcAft>
                <a:spcPts val="0"/>
              </a:spcAft>
              <a:buFont typeface="Arial" pitchFamily="34" charset="0"/>
              <a:buNone/>
              <a:defRPr/>
            </a:pPr>
            <a:endParaRPr lang="es-EC"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blinds(horizontal)">
                                      <p:cBhvr>
                                        <p:cTn id="11" dur="2000"/>
                                        <p:tgtEl>
                                          <p:spTgt spid="4">
                                            <p:txEl>
                                              <p:pRg st="2" end="2"/>
                                            </p:txEl>
                                          </p:spTgt>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blinds(horizontal)">
                                      <p:cBhvr>
                                        <p:cTn id="15" dur="2000"/>
                                        <p:tgtEl>
                                          <p:spTgt spid="4">
                                            <p:txEl>
                                              <p:pRg st="4" end="4"/>
                                            </p:txEl>
                                          </p:spTgt>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linds(horizontal)">
                                      <p:cBhvr>
                                        <p:cTn id="19"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7347" name="1 Título"/>
          <p:cNvSpPr>
            <a:spLocks noGrp="1"/>
          </p:cNvSpPr>
          <p:nvPr>
            <p:ph type="title" idx="4294967295"/>
          </p:nvPr>
        </p:nvSpPr>
        <p:spPr>
          <a:xfrm>
            <a:off x="0" y="0"/>
            <a:ext cx="9144000" cy="69215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1258888" y="1341438"/>
          <a:ext cx="6911975" cy="5294312"/>
        </p:xfrm>
        <a:graphic>
          <a:graphicData uri="http://schemas.openxmlformats.org/drawingml/2006/table">
            <a:tbl>
              <a:tblPr/>
              <a:tblGrid>
                <a:gridCol w="479407"/>
                <a:gridCol w="1456978"/>
                <a:gridCol w="1147876"/>
                <a:gridCol w="2688131"/>
                <a:gridCol w="1140376"/>
              </a:tblGrid>
              <a:tr h="321156">
                <a:tc>
                  <a:txBody>
                    <a:bodyPr/>
                    <a:lstStyle/>
                    <a:p>
                      <a:pPr algn="ctr">
                        <a:spcAft>
                          <a:spcPts val="0"/>
                        </a:spcAft>
                      </a:pPr>
                      <a:r>
                        <a:rPr lang="es-EC" sz="1000" i="1" dirty="0">
                          <a:solidFill>
                            <a:srgbClr val="222222"/>
                          </a:solidFill>
                          <a:latin typeface="Arial Black" pitchFamily="34" charset="0"/>
                          <a:ea typeface="Times New Roman"/>
                          <a:cs typeface="Times New Roman"/>
                        </a:rPr>
                        <a:t>No.</a:t>
                      </a:r>
                      <a:endParaRPr lang="es-EC" sz="1050" dirty="0">
                        <a:solidFill>
                          <a:srgbClr val="222222"/>
                        </a:solidFill>
                        <a:latin typeface="Arial Black" pitchFamily="34" charset="0"/>
                        <a:ea typeface="Times New Roman"/>
                        <a:cs typeface="Times New Roman"/>
                      </a:endParaRPr>
                    </a:p>
                  </a:txBody>
                  <a:tcPr marL="31108" marR="31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i="1">
                          <a:solidFill>
                            <a:srgbClr val="222222"/>
                          </a:solidFill>
                          <a:latin typeface="Arial Black" pitchFamily="34" charset="0"/>
                          <a:ea typeface="Times New Roman"/>
                          <a:cs typeface="Times New Roman"/>
                        </a:rPr>
                        <a:t>ACTIVIDAD</a:t>
                      </a:r>
                      <a:endParaRPr lang="es-EC" sz="1050">
                        <a:solidFill>
                          <a:srgbClr val="222222"/>
                        </a:solidFill>
                        <a:latin typeface="Arial Black" pitchFamily="34" charset="0"/>
                        <a:ea typeface="Times New Roman"/>
                        <a:cs typeface="Times New Roman"/>
                      </a:endParaRPr>
                    </a:p>
                  </a:txBody>
                  <a:tcPr marL="31108" marR="31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i="1">
                          <a:solidFill>
                            <a:srgbClr val="222222"/>
                          </a:solidFill>
                          <a:latin typeface="Arial Black" pitchFamily="34" charset="0"/>
                          <a:ea typeface="Times New Roman"/>
                          <a:cs typeface="Times New Roman"/>
                        </a:rPr>
                        <a:t>ENTIDAD</a:t>
                      </a:r>
                      <a:endParaRPr lang="es-EC" sz="1050">
                        <a:solidFill>
                          <a:srgbClr val="222222"/>
                        </a:solidFill>
                        <a:latin typeface="Arial Black" pitchFamily="34" charset="0"/>
                        <a:ea typeface="Times New Roman"/>
                        <a:cs typeface="Times New Roman"/>
                      </a:endParaRPr>
                    </a:p>
                  </a:txBody>
                  <a:tcPr marL="31108" marR="31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i="1">
                          <a:solidFill>
                            <a:srgbClr val="222222"/>
                          </a:solidFill>
                          <a:latin typeface="Arial Black" pitchFamily="34" charset="0"/>
                          <a:ea typeface="Times New Roman"/>
                          <a:cs typeface="Times New Roman"/>
                        </a:rPr>
                        <a:t>DESCRIPCIÓN</a:t>
                      </a:r>
                      <a:endParaRPr lang="es-EC" sz="1050">
                        <a:solidFill>
                          <a:srgbClr val="222222"/>
                        </a:solidFill>
                        <a:latin typeface="Arial Black" pitchFamily="34" charset="0"/>
                        <a:ea typeface="Times New Roman"/>
                        <a:cs typeface="Times New Roman"/>
                      </a:endParaRPr>
                    </a:p>
                  </a:txBody>
                  <a:tcPr marL="31108" marR="311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000" i="1" dirty="0" smtClean="0">
                          <a:solidFill>
                            <a:srgbClr val="222222"/>
                          </a:solidFill>
                          <a:latin typeface="Arial Black" pitchFamily="34" charset="0"/>
                          <a:ea typeface="Times New Roman"/>
                          <a:cs typeface="Times New Roman"/>
                        </a:rPr>
                        <a:t>RESPONSABLE</a:t>
                      </a:r>
                    </a:p>
                    <a:p>
                      <a:pPr algn="ctr">
                        <a:spcAft>
                          <a:spcPts val="0"/>
                        </a:spcAft>
                      </a:pPr>
                      <a:endParaRPr lang="es-EC" sz="1050" dirty="0">
                        <a:solidFill>
                          <a:srgbClr val="222222"/>
                        </a:solidFill>
                        <a:latin typeface="Arial Black" pitchFamily="34" charset="0"/>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990">
                <a:tc>
                  <a:txBody>
                    <a:bodyPr/>
                    <a:lstStyle/>
                    <a:p>
                      <a:pPr algn="ctr">
                        <a:spcAft>
                          <a:spcPts val="0"/>
                        </a:spcAft>
                      </a:pPr>
                      <a:r>
                        <a:rPr lang="es-EC" sz="900">
                          <a:solidFill>
                            <a:srgbClr val="222222"/>
                          </a:solidFill>
                          <a:latin typeface="Arial"/>
                          <a:ea typeface="Times New Roman"/>
                          <a:cs typeface="Times New Roman"/>
                        </a:rPr>
                        <a:t>1</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Recibir  del paciente.</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Estación de Enfermería.</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Recibir al paciente en la Unidad de Quemados.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20">
                <a:tc>
                  <a:txBody>
                    <a:bodyPr/>
                    <a:lstStyle/>
                    <a:p>
                      <a:pPr algn="ctr">
                        <a:spcAft>
                          <a:spcPts val="0"/>
                        </a:spcAft>
                      </a:pPr>
                      <a:r>
                        <a:rPr lang="es-EC" sz="900">
                          <a:solidFill>
                            <a:srgbClr val="222222"/>
                          </a:solidFill>
                          <a:latin typeface="Arial"/>
                          <a:ea typeface="Times New Roman"/>
                          <a:cs typeface="Times New Roman"/>
                        </a:rPr>
                        <a:t>2</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Tomar signos vitales.</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Sala  recepción de pacientes.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Controlar los datos vitales, pulso, frecuencia respiratoria, temperatura y presión arterial.</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720">
                <a:tc>
                  <a:txBody>
                    <a:bodyPr/>
                    <a:lstStyle/>
                    <a:p>
                      <a:pPr algn="ctr">
                        <a:spcAft>
                          <a:spcPts val="0"/>
                        </a:spcAft>
                      </a:pPr>
                      <a:r>
                        <a:rPr lang="es-EC" sz="900">
                          <a:solidFill>
                            <a:srgbClr val="222222"/>
                          </a:solidFill>
                          <a:latin typeface="Arial"/>
                          <a:ea typeface="Times New Roman"/>
                          <a:cs typeface="Times New Roman"/>
                        </a:rPr>
                        <a:t>3</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Identificar al paciente.</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Sala  recepción de pacientes.</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Colocar el brazalete de identificación si es hombre celeste, y si es mujer rosada con los datos de filiación.</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 </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41">
                <a:tc>
                  <a:txBody>
                    <a:bodyPr/>
                    <a:lstStyle/>
                    <a:p>
                      <a:pPr algn="ctr">
                        <a:spcAft>
                          <a:spcPts val="0"/>
                        </a:spcAft>
                      </a:pPr>
                      <a:r>
                        <a:rPr lang="es-EC" sz="900">
                          <a:solidFill>
                            <a:srgbClr val="222222"/>
                          </a:solidFill>
                          <a:latin typeface="Arial"/>
                          <a:ea typeface="Times New Roman"/>
                          <a:cs typeface="Times New Roman"/>
                        </a:rPr>
                        <a:t>4</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Tomar medidas antropométricas. </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Sala  recepción de pacientes.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Encerar la balanza, hacer retirar al paciente los zapatos, medir talla y peso.</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Enfermera</a:t>
                      </a:r>
                      <a:endParaRPr lang="es-EC" sz="105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08">
                <a:tc>
                  <a:txBody>
                    <a:bodyPr/>
                    <a:lstStyle/>
                    <a:p>
                      <a:pPr algn="ctr">
                        <a:spcAft>
                          <a:spcPts val="0"/>
                        </a:spcAft>
                      </a:pPr>
                      <a:r>
                        <a:rPr lang="es-EC" sz="900">
                          <a:solidFill>
                            <a:srgbClr val="222222"/>
                          </a:solidFill>
                          <a:latin typeface="Arial"/>
                          <a:ea typeface="Times New Roman"/>
                          <a:cs typeface="Times New Roman"/>
                        </a:rPr>
                        <a:t>5</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Graficar en el formulario de signos vitales. </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Sala  recepción de pacientes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 el respectivo formulario  graficar los signos vitales.</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Enfermera</a:t>
                      </a:r>
                      <a:endParaRPr lang="es-EC" sz="105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981">
                <a:tc>
                  <a:txBody>
                    <a:bodyPr/>
                    <a:lstStyle/>
                    <a:p>
                      <a:pPr algn="ctr">
                        <a:spcAft>
                          <a:spcPts val="0"/>
                        </a:spcAft>
                      </a:pPr>
                      <a:r>
                        <a:rPr lang="es-EC" sz="900">
                          <a:solidFill>
                            <a:srgbClr val="222222"/>
                          </a:solidFill>
                          <a:latin typeface="Arial"/>
                          <a:ea typeface="Times New Roman"/>
                          <a:cs typeface="Times New Roman"/>
                        </a:rPr>
                        <a:t>6</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Indicar  al paciente  normas de la Unidad de Quemados, y de bio-seguridad.</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Sala  recepción de pacientes.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Explicar y educar sobre la clasificación de desechos, horario de visitas, sus deberes y sus derechos.  Acompañar al paciente a la habitación que se le asignó.</a:t>
                      </a:r>
                      <a:endParaRPr lang="es-EC" sz="1050" dirty="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41">
                <a:tc>
                  <a:txBody>
                    <a:bodyPr/>
                    <a:lstStyle/>
                    <a:p>
                      <a:pPr algn="ctr">
                        <a:spcAft>
                          <a:spcPts val="0"/>
                        </a:spcAft>
                      </a:pPr>
                      <a:r>
                        <a:rPr lang="es-EC" sz="900">
                          <a:solidFill>
                            <a:srgbClr val="222222"/>
                          </a:solidFill>
                          <a:latin typeface="Arial"/>
                          <a:ea typeface="Times New Roman"/>
                          <a:cs typeface="Times New Roman"/>
                        </a:rPr>
                        <a:t>7</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Llevar a la habitación y colocar el pijama al paciente.</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Habitación del paciente.</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Hacerle al paciente que se coloque el  pijama y en caso de que  no lo pueda hacer, ayudarle. </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41">
                <a:tc>
                  <a:txBody>
                    <a:bodyPr/>
                    <a:lstStyle/>
                    <a:p>
                      <a:pPr algn="ctr">
                        <a:spcAft>
                          <a:spcPts val="0"/>
                        </a:spcAft>
                      </a:pPr>
                      <a:r>
                        <a:rPr lang="es-EC" sz="900">
                          <a:solidFill>
                            <a:srgbClr val="222222"/>
                          </a:solidFill>
                          <a:latin typeface="Arial"/>
                          <a:ea typeface="Times New Roman"/>
                          <a:cs typeface="Times New Roman"/>
                        </a:rPr>
                        <a:t>8</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Ensamblar  la Historia Clínica</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Estación de enfermería.</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 Con todos los formularios  de internamiento y hospitalización, colocarles en la carpeta metálica, debidamente identificada con datos de filiación.</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41">
                <a:tc>
                  <a:txBody>
                    <a:bodyPr/>
                    <a:lstStyle/>
                    <a:p>
                      <a:pPr algn="ctr">
                        <a:spcAft>
                          <a:spcPts val="0"/>
                        </a:spcAft>
                      </a:pPr>
                      <a:r>
                        <a:rPr lang="es-EC" sz="900">
                          <a:solidFill>
                            <a:srgbClr val="222222"/>
                          </a:solidFill>
                          <a:latin typeface="Arial"/>
                          <a:ea typeface="Times New Roman"/>
                          <a:cs typeface="Times New Roman"/>
                        </a:rPr>
                        <a:t>9</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Comunicar al médico de la llegada del paciente </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Estación de enfermería.</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Informarle de que el paciente y la Historia Clínica ya están listos para la atención.</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Enfermera</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41">
                <a:tc>
                  <a:txBody>
                    <a:bodyPr/>
                    <a:lstStyle/>
                    <a:p>
                      <a:pPr algn="ctr">
                        <a:spcAft>
                          <a:spcPts val="0"/>
                        </a:spcAft>
                      </a:pPr>
                      <a:r>
                        <a:rPr lang="es-EC" sz="900">
                          <a:solidFill>
                            <a:srgbClr val="222222"/>
                          </a:solidFill>
                          <a:latin typeface="Arial"/>
                          <a:ea typeface="Times New Roman"/>
                          <a:cs typeface="Times New Roman"/>
                        </a:rPr>
                        <a:t>10</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Realizar la anamnesis del  paciente por parte del médico.</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Secretaria de la Unidad de Quemados.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Arial"/>
                          <a:ea typeface="Times New Roman"/>
                          <a:cs typeface="Times New Roman"/>
                        </a:rPr>
                        <a:t>El médico realiza  la interrogación al paciente o a los familiares y llena la hoja de anamnesis.</a:t>
                      </a:r>
                      <a:endParaRPr lang="es-EC" sz="1050">
                        <a:solidFill>
                          <a:srgbClr val="222222"/>
                        </a:solidFill>
                        <a:latin typeface="Times New Roman"/>
                        <a:ea typeface="Times New Roman"/>
                        <a:cs typeface="Times New Roman"/>
                      </a:endParaRPr>
                    </a:p>
                  </a:txBody>
                  <a:tcPr marL="31108" marR="311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dirty="0">
                          <a:solidFill>
                            <a:srgbClr val="222222"/>
                          </a:solidFill>
                          <a:latin typeface="Arial"/>
                          <a:ea typeface="Times New Roman"/>
                          <a:cs typeface="Times New Roman"/>
                        </a:rPr>
                        <a:t>Médico</a:t>
                      </a:r>
                      <a:endParaRPr lang="es-EC" sz="1050" dirty="0">
                        <a:solidFill>
                          <a:srgbClr val="222222"/>
                        </a:solidFill>
                        <a:latin typeface="Times New Roman"/>
                        <a:ea typeface="Times New Roman"/>
                        <a:cs typeface="Times New Roman"/>
                      </a:endParaRPr>
                    </a:p>
                  </a:txBody>
                  <a:tcPr marL="31108" marR="311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1476375" y="642938"/>
            <a:ext cx="6551613" cy="923925"/>
          </a:xfrm>
          <a:prstGeom prst="rect">
            <a:avLst/>
          </a:prstGeom>
          <a:noFill/>
          <a:ln w="9525">
            <a:noFill/>
            <a:miter lim="800000"/>
            <a:headEnd/>
            <a:tailEnd/>
          </a:ln>
          <a:effectLst/>
        </p:spPr>
        <p:txBody>
          <a:bodyPr anchor="ctr">
            <a:spAutoFit/>
          </a:bodyPr>
          <a:lstStyle/>
          <a:p>
            <a:pPr>
              <a:defRPr/>
            </a:pPr>
            <a:r>
              <a:rPr lang="es-EC" sz="1200" dirty="0">
                <a:solidFill>
                  <a:srgbClr val="222222"/>
                </a:solidFill>
                <a:latin typeface="Arial Black" pitchFamily="34" charset="0"/>
                <a:ea typeface="Times New Roman" pitchFamily="18" charset="0"/>
                <a:cs typeface="Arial" charset="0"/>
              </a:rPr>
              <a:t>MACROPROCESO: </a:t>
            </a:r>
            <a:r>
              <a:rPr lang="es-EC" sz="1200" dirty="0">
                <a:solidFill>
                  <a:srgbClr val="222222"/>
                </a:solidFill>
                <a:latin typeface="Arial" charset="0"/>
                <a:ea typeface="Times New Roman" pitchFamily="18" charset="0"/>
                <a:cs typeface="Arial" charset="0"/>
              </a:rPr>
              <a:t>Hotelería Hospitalaria (K)         </a:t>
            </a:r>
            <a:r>
              <a:rPr lang="es-EC" sz="1200" dirty="0">
                <a:solidFill>
                  <a:srgbClr val="222222"/>
                </a:solidFill>
                <a:latin typeface="Arial Black" pitchFamily="34" charset="0"/>
                <a:ea typeface="Times New Roman" pitchFamily="18" charset="0"/>
                <a:cs typeface="Arial" charset="0"/>
              </a:rPr>
              <a:t>Nombre: </a:t>
            </a:r>
            <a:r>
              <a:rPr lang="es-EC" sz="1200" dirty="0">
                <a:solidFill>
                  <a:srgbClr val="222222"/>
                </a:solidFill>
                <a:latin typeface="Arial" charset="0"/>
                <a:ea typeface="Times New Roman" pitchFamily="18" charset="0"/>
                <a:cs typeface="Arial" charset="0"/>
              </a:rPr>
              <a:t>N. N</a:t>
            </a:r>
            <a:endParaRPr lang="es-EC" sz="1100" dirty="0">
              <a:latin typeface="Arial" charset="0"/>
              <a:cs typeface="Arial" charset="0"/>
            </a:endParaRPr>
          </a:p>
          <a:p>
            <a:pPr eaLnBrk="0" hangingPunct="0">
              <a:defRPr/>
            </a:pPr>
            <a:r>
              <a:rPr lang="es-EC" sz="1200" dirty="0">
                <a:solidFill>
                  <a:srgbClr val="222222"/>
                </a:solidFill>
                <a:latin typeface="Arial Black" pitchFamily="34" charset="0"/>
                <a:ea typeface="Times New Roman" pitchFamily="18" charset="0"/>
                <a:cs typeface="Arial" charset="0"/>
              </a:rPr>
              <a:t>PROCESO: </a:t>
            </a:r>
            <a:r>
              <a:rPr lang="es-EC" sz="1200" dirty="0">
                <a:solidFill>
                  <a:srgbClr val="222222"/>
                </a:solidFill>
                <a:latin typeface="Arial" charset="0"/>
                <a:ea typeface="Times New Roman" pitchFamily="18" charset="0"/>
                <a:cs typeface="Arial" charset="0"/>
              </a:rPr>
              <a:t>Hospitalización   (D)                                 </a:t>
            </a:r>
            <a:r>
              <a:rPr lang="es-EC" sz="1200" dirty="0">
                <a:solidFill>
                  <a:srgbClr val="222222"/>
                </a:solidFill>
                <a:latin typeface="Arial Black" pitchFamily="34" charset="0"/>
                <a:ea typeface="Times New Roman" pitchFamily="18" charset="0"/>
                <a:cs typeface="Arial" charset="0"/>
              </a:rPr>
              <a:t>Cargo: </a:t>
            </a:r>
            <a:r>
              <a:rPr lang="es-EC" sz="1200" dirty="0">
                <a:solidFill>
                  <a:srgbClr val="222222"/>
                </a:solidFill>
                <a:latin typeface="Arial" charset="0"/>
                <a:ea typeface="Times New Roman" pitchFamily="18" charset="0"/>
                <a:cs typeface="Arial" charset="0"/>
              </a:rPr>
              <a:t>Supervisora de área</a:t>
            </a:r>
            <a:endParaRPr lang="es-EC" sz="1100" dirty="0">
              <a:latin typeface="Arial" charset="0"/>
              <a:cs typeface="Arial" charset="0"/>
            </a:endParaRPr>
          </a:p>
          <a:p>
            <a:pPr eaLnBrk="0" hangingPunct="0">
              <a:defRPr/>
            </a:pPr>
            <a:r>
              <a:rPr lang="es-EC" sz="1200" dirty="0">
                <a:solidFill>
                  <a:srgbClr val="222222"/>
                </a:solidFill>
                <a:latin typeface="Arial" charset="0"/>
                <a:ea typeface="Times New Roman" pitchFamily="18" charset="0"/>
                <a:cs typeface="Arial" charset="0"/>
              </a:rPr>
              <a:t>Ingreso del paciente (D 1)                                              </a:t>
            </a:r>
            <a:r>
              <a:rPr lang="es-EC" sz="1200" dirty="0">
                <a:solidFill>
                  <a:srgbClr val="222222"/>
                </a:solidFill>
                <a:latin typeface="Arial Black" pitchFamily="34" charset="0"/>
                <a:ea typeface="Times New Roman" pitchFamily="18" charset="0"/>
                <a:cs typeface="Arial" charset="0"/>
              </a:rPr>
              <a:t>Fecha:</a:t>
            </a:r>
            <a:r>
              <a:rPr lang="es-EC" sz="1100" dirty="0">
                <a:solidFill>
                  <a:srgbClr val="222222"/>
                </a:solidFill>
                <a:latin typeface="Arial Black" pitchFamily="34" charset="0"/>
                <a:ea typeface="Times New Roman" pitchFamily="18" charset="0"/>
                <a:cs typeface="Arial" charset="0"/>
              </a:rPr>
              <a:t> </a:t>
            </a:r>
            <a:endParaRPr lang="es-EC" sz="1050" dirty="0">
              <a:latin typeface="Arial Black" pitchFamily="34" charset="0"/>
              <a:cs typeface="Arial" charset="0"/>
            </a:endParaRPr>
          </a:p>
          <a:p>
            <a:pPr eaLnBrk="0" hangingPunct="0">
              <a:defRPr/>
            </a:pPr>
            <a:endParaRPr lang="es-EC"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diamond(in)">
                                      <p:cBhvr>
                                        <p:cTn id="7" dur="2000"/>
                                        <p:tgtEl>
                                          <p:spTgt spid="2049">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049">
                                            <p:txEl>
                                              <p:pRg st="1" end="1"/>
                                            </p:txEl>
                                          </p:spTgt>
                                        </p:tgtEl>
                                        <p:attrNameLst>
                                          <p:attrName>style.visibility</p:attrName>
                                        </p:attrNameLst>
                                      </p:cBhvr>
                                      <p:to>
                                        <p:strVal val="visible"/>
                                      </p:to>
                                    </p:set>
                                    <p:animEffect transition="in" filter="diamond(in)">
                                      <p:cBhvr>
                                        <p:cTn id="10" dur="2000"/>
                                        <p:tgtEl>
                                          <p:spTgt spid="2049">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049">
                                            <p:txEl>
                                              <p:pRg st="2" end="2"/>
                                            </p:txEl>
                                          </p:spTgt>
                                        </p:tgtEl>
                                        <p:attrNameLst>
                                          <p:attrName>style.visibility</p:attrName>
                                        </p:attrNameLst>
                                      </p:cBhvr>
                                      <p:to>
                                        <p:strVal val="visible"/>
                                      </p:to>
                                    </p:set>
                                    <p:animEffect transition="in" filter="diamond(in)">
                                      <p:cBhvr>
                                        <p:cTn id="13" dur="2000"/>
                                        <p:tgtEl>
                                          <p:spTgt spid="204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8371" name="1 Título"/>
          <p:cNvSpPr>
            <a:spLocks noGrp="1"/>
          </p:cNvSpPr>
          <p:nvPr>
            <p:ph type="title"/>
          </p:nvPr>
        </p:nvSpPr>
        <p:spPr>
          <a:xfrm>
            <a:off x="0" y="0"/>
            <a:ext cx="9144000" cy="12684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6" name="5 Marcador de contenido"/>
          <p:cNvSpPr>
            <a:spLocks noGrp="1"/>
          </p:cNvSpPr>
          <p:nvPr>
            <p:ph idx="1"/>
          </p:nvPr>
        </p:nvSpPr>
        <p:spPr/>
        <p:txBody>
          <a:bodyPr rtlCol="0">
            <a:normAutofit fontScale="55000" lnSpcReduction="20000"/>
          </a:bodyPr>
          <a:lstStyle/>
          <a:p>
            <a:pPr marL="914400" lvl="2" indent="0" algn="ctr" eaLnBrk="1" hangingPunct="1">
              <a:spcBef>
                <a:spcPct val="0"/>
              </a:spcBef>
              <a:buFont typeface="Arial" pitchFamily="34" charset="0"/>
              <a:buNone/>
              <a:defRPr/>
            </a:pPr>
            <a:r>
              <a:rPr lang="es-EC" sz="4500" dirty="0" smtClean="0">
                <a:solidFill>
                  <a:srgbClr val="0070C0"/>
                </a:solidFill>
                <a:latin typeface="Arial Black" pitchFamily="34" charset="0"/>
                <a:ea typeface="Times New Roman" pitchFamily="18" charset="0"/>
                <a:cs typeface="Arial" pitchFamily="34" charset="0"/>
              </a:rPr>
              <a:t>CARACTERIZACIÓN DE LOS PROCESOS</a:t>
            </a:r>
          </a:p>
          <a:p>
            <a:pPr marL="914400" lvl="2" indent="0" algn="ctr" eaLnBrk="1" hangingPunct="1">
              <a:spcBef>
                <a:spcPct val="0"/>
              </a:spcBef>
              <a:buFont typeface="Arial" pitchFamily="34" charset="0"/>
              <a:buNone/>
              <a:defRPr/>
            </a:pPr>
            <a:endParaRPr lang="es-EC" sz="1300" dirty="0" smtClean="0">
              <a:latin typeface="Arial Black" pitchFamily="34" charset="0"/>
              <a:cs typeface="Arial" pitchFamily="34" charset="0"/>
            </a:endParaRPr>
          </a:p>
          <a:p>
            <a:pPr marL="0" indent="0" algn="just" eaLnBrk="1" hangingPunct="1">
              <a:spcBef>
                <a:spcPct val="0"/>
              </a:spcBef>
              <a:buFont typeface="Arial" pitchFamily="34" charset="0"/>
              <a:buNone/>
              <a:defRPr/>
            </a:pPr>
            <a:endParaRPr lang="es-EC" i="1" dirty="0" smtClean="0">
              <a:solidFill>
                <a:srgbClr val="222222"/>
              </a:solidFill>
              <a:latin typeface="Arial" pitchFamily="34" charset="0"/>
              <a:ea typeface="Times New Roman" pitchFamily="18" charset="0"/>
              <a:cs typeface="Arial" pitchFamily="34" charset="0"/>
            </a:endParaRPr>
          </a:p>
          <a:p>
            <a:pPr marL="0" indent="0" algn="just" eaLnBrk="1" hangingPunct="1">
              <a:spcBef>
                <a:spcPct val="0"/>
              </a:spcBef>
              <a:buFont typeface="Arial" pitchFamily="34" charset="0"/>
              <a:buNone/>
              <a:defRPr/>
            </a:pPr>
            <a:r>
              <a:rPr lang="es-EC" sz="5100" dirty="0" smtClean="0">
                <a:solidFill>
                  <a:srgbClr val="C00000"/>
                </a:solidFill>
                <a:latin typeface="Arial" pitchFamily="34" charset="0"/>
                <a:ea typeface="Times New Roman" pitchFamily="18" charset="0"/>
                <a:cs typeface="Arial" pitchFamily="34" charset="0"/>
              </a:rPr>
              <a:t>Identificar las características de los procesos en una organización, y está orientada a ser el primer paso para adoptar un enfoque basado en procesos, en el ámbito de un sistema de gestión de la calidad, reflexionando sobre cuáles son los procesos que deben configurar el sistema, es decir, qué procesos deben aparecer en la estructura de procesos del sistema.</a:t>
            </a:r>
            <a:endParaRPr lang="es-EC" sz="1700" dirty="0" smtClean="0">
              <a:solidFill>
                <a:srgbClr val="C00000"/>
              </a:solidFill>
              <a:latin typeface="Arial" pitchFamily="34" charset="0"/>
              <a:cs typeface="Arial" pitchFamily="34" charset="0"/>
            </a:endParaRPr>
          </a:p>
          <a:p>
            <a:pPr marL="0" indent="0" eaLnBrk="1" hangingPunct="1">
              <a:spcBef>
                <a:spcPct val="0"/>
              </a:spcBef>
              <a:buFont typeface="Arial" pitchFamily="34" charset="0"/>
              <a:buNone/>
              <a:defRPr/>
            </a:pPr>
            <a:endParaRPr lang="es-EC" sz="1800" dirty="0" smtClean="0">
              <a:latin typeface="Arial" pitchFamily="34" charset="0"/>
              <a:cs typeface="Arial" pitchFamily="34" charset="0"/>
            </a:endParaRPr>
          </a:p>
          <a:p>
            <a:pPr eaLnBrk="1" fontAlgn="auto" hangingPunct="1">
              <a:spcAft>
                <a:spcPts val="0"/>
              </a:spcAft>
              <a:buFont typeface="Arial" charset="0"/>
              <a:buChar cha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diamond(in)">
                                      <p:cBhvr>
                                        <p:cTn id="1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9395" name="1 Título"/>
          <p:cNvSpPr>
            <a:spLocks noGrp="1"/>
          </p:cNvSpPr>
          <p:nvPr>
            <p:ph type="title" idx="4294967295"/>
          </p:nvPr>
        </p:nvSpPr>
        <p:spPr>
          <a:xfrm>
            <a:off x="0" y="0"/>
            <a:ext cx="9144000" cy="69215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250825" y="1843088"/>
          <a:ext cx="8713788" cy="4968875"/>
        </p:xfrm>
        <a:graphic>
          <a:graphicData uri="http://schemas.openxmlformats.org/drawingml/2006/table">
            <a:tbl>
              <a:tblPr/>
              <a:tblGrid>
                <a:gridCol w="1008063"/>
                <a:gridCol w="984250"/>
                <a:gridCol w="1244600"/>
                <a:gridCol w="2116137"/>
                <a:gridCol w="1271588"/>
                <a:gridCol w="1081087"/>
                <a:gridCol w="1008063"/>
              </a:tblGrid>
              <a:tr h="302358">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Proveedor</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dirty="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Insumo</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dirty="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Transformación</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dirty="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Producto(s)</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Cliente</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604717">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dirty="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Interno</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dirty="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dirty="0" smtClean="0">
                          <a:ln>
                            <a:noFill/>
                          </a:ln>
                          <a:solidFill>
                            <a:srgbClr val="222222"/>
                          </a:solidFill>
                          <a:effectLst/>
                          <a:latin typeface="Arial Black" pitchFamily="34" charset="0"/>
                          <a:cs typeface="Times New Roman" pitchFamily="18" charset="0"/>
                        </a:rPr>
                        <a:t>Externo</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C" sz="1400" b="0" i="0" u="none" strike="noStrike" cap="none" normalizeH="0" baseline="0" smtClean="0">
                          <a:ln>
                            <a:noFill/>
                          </a:ln>
                          <a:solidFill>
                            <a:srgbClr val="222222"/>
                          </a:solidFill>
                          <a:effectLst/>
                          <a:latin typeface="Arial Black" pitchFamily="34" charset="0"/>
                          <a:cs typeface="Times New Roman" pitchFamily="18" charset="0"/>
                        </a:rPr>
                        <a:t>Interno</a:t>
                      </a:r>
                      <a:endParaRPr kumimoji="0" lang="es-EC" sz="2400" b="0" i="0" u="none" strike="noStrike" cap="none" normalizeH="0" baseline="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C" sz="1400" b="0" i="0" u="none" strike="noStrike" cap="none" normalizeH="0" baseline="0" dirty="0" smtClean="0">
                        <a:ln>
                          <a:noFill/>
                        </a:ln>
                        <a:solidFill>
                          <a:srgbClr val="222222"/>
                        </a:solidFill>
                        <a:effectLst/>
                        <a:latin typeface="Arial Black" pitchFamily="34"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Arial Black" pitchFamily="34" charset="0"/>
                          <a:cs typeface="Times New Roman" pitchFamily="18" charset="0"/>
                        </a:rPr>
                        <a:t>Externo</a:t>
                      </a:r>
                      <a:endParaRPr kumimoji="0" lang="es-EC" sz="2400" b="0" i="0" u="none" strike="noStrike" cap="none" normalizeH="0" baseline="0" dirty="0" smtClean="0">
                        <a:ln>
                          <a:noFill/>
                        </a:ln>
                        <a:solidFill>
                          <a:srgbClr val="222222"/>
                        </a:solidFill>
                        <a:effectLst/>
                        <a:latin typeface="Arial Black"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8947">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Todos los procesos del hospital.</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s-ES" sz="1200" b="0" i="0" u="none" strike="noStrike" cap="none" normalizeH="0" baseline="0" dirty="0" smtClean="0">
                        <a:ln>
                          <a:noFill/>
                        </a:ln>
                        <a:solidFill>
                          <a:srgbClr val="222222"/>
                        </a:solidFill>
                        <a:effectLst/>
                        <a:latin typeface="Arial"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Hojas de admisión. </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Termómetro</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Tensiómetro historia clínica </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Papelería </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Recepción  del paciente.</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Tomar signos vitales.</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Graficar en el formulario de signos vitales.</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Identificar al paciente.</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Toma de medidas antropométricas.</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Conducir al paciente a la habitación.       </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Colocar el pijama al paciente.</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Ensamblar  Historia Clínica.</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Comunicar al médico la llegada del paciente.</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Realizar  anamnesis.</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Paciente ingresado a la Unidad de Quemados.</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s-EC" sz="1200" b="0" i="0" u="none" strike="noStrike" cap="none" normalizeH="0" baseline="0" dirty="0" smtClean="0">
                          <a:ln>
                            <a:noFill/>
                          </a:ln>
                          <a:solidFill>
                            <a:srgbClr val="222222"/>
                          </a:solidFill>
                          <a:effectLst/>
                          <a:latin typeface="Arial" pitchFamily="34" charset="0"/>
                          <a:cs typeface="Times New Roman" pitchFamily="18" charset="0"/>
                        </a:rPr>
                        <a:t>Todos los procesos del Hospital.</a:t>
                      </a:r>
                      <a:endParaRPr kumimoji="0" lang="es-EC" sz="2000" b="0" i="0" u="none" strike="noStrike" cap="none" normalizeH="0" baseline="0" dirty="0" smtClean="0">
                        <a:ln>
                          <a:noFill/>
                        </a:ln>
                        <a:solidFill>
                          <a:srgbClr val="222222"/>
                        </a:solidFill>
                        <a:effectLst/>
                        <a:latin typeface="Times New Roman" pitchFamily="18"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s-ES" sz="1200" b="0" i="0" u="none" strike="noStrike" cap="none" normalizeH="0" baseline="0" dirty="0" smtClean="0">
                        <a:ln>
                          <a:noFill/>
                        </a:ln>
                        <a:solidFill>
                          <a:srgbClr val="222222"/>
                        </a:solidFill>
                        <a:effectLst/>
                        <a:latin typeface="Arial" pitchFamily="34" charset="0"/>
                        <a:cs typeface="Times New Roman" pitchFamily="18" charset="0"/>
                      </a:endParaRPr>
                    </a:p>
                  </a:txBody>
                  <a:tcPr marL="42973" marR="4297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985" name="Rectangle 1"/>
          <p:cNvSpPr>
            <a:spLocks noChangeArrowheads="1"/>
          </p:cNvSpPr>
          <p:nvPr/>
        </p:nvSpPr>
        <p:spPr bwMode="auto">
          <a:xfrm>
            <a:off x="250825" y="685800"/>
            <a:ext cx="8713788" cy="1108075"/>
          </a:xfrm>
          <a:prstGeom prst="rect">
            <a:avLst/>
          </a:prstGeom>
          <a:noFill/>
          <a:ln w="9525">
            <a:noFill/>
            <a:miter lim="800000"/>
            <a:headEnd/>
            <a:tailEnd/>
          </a:ln>
        </p:spPr>
        <p:txBody>
          <a:bodyPr anchor="ctr">
            <a:spAutoFit/>
          </a:bodyPr>
          <a:lstStyle/>
          <a:p>
            <a:pPr algn="just"/>
            <a:r>
              <a:rPr lang="es-EC" sz="1400">
                <a:solidFill>
                  <a:srgbClr val="000000"/>
                </a:solidFill>
                <a:latin typeface="Arial Black" pitchFamily="34" charset="0"/>
                <a:cs typeface="Times New Roman" pitchFamily="18" charset="0"/>
              </a:rPr>
              <a:t>PROCESO: </a:t>
            </a:r>
            <a:r>
              <a:rPr lang="es-EC" sz="1400">
                <a:solidFill>
                  <a:srgbClr val="000000"/>
                </a:solidFill>
                <a:cs typeface="Times New Roman" pitchFamily="18" charset="0"/>
              </a:rPr>
              <a:t>Hospitalización (D)  </a:t>
            </a:r>
            <a:endParaRPr lang="es-EC" sz="1200"/>
          </a:p>
          <a:p>
            <a:pPr algn="just" eaLnBrk="0" hangingPunct="0"/>
            <a:r>
              <a:rPr lang="es-EC" sz="1400">
                <a:solidFill>
                  <a:srgbClr val="000000"/>
                </a:solidFill>
                <a:latin typeface="Arial Black" pitchFamily="34" charset="0"/>
                <a:cs typeface="Times New Roman" pitchFamily="18" charset="0"/>
              </a:rPr>
              <a:t>SUBPROCESO: </a:t>
            </a:r>
            <a:r>
              <a:rPr lang="es-EC" sz="1400">
                <a:solidFill>
                  <a:srgbClr val="000000"/>
                </a:solidFill>
                <a:cs typeface="Times New Roman" pitchFamily="18" charset="0"/>
              </a:rPr>
              <a:t>Ingreso del paciente (D-1)</a:t>
            </a:r>
            <a:endParaRPr lang="es-EC" sz="1200"/>
          </a:p>
          <a:p>
            <a:pPr algn="just" eaLnBrk="0" hangingPunct="0"/>
            <a:r>
              <a:rPr lang="es-EC">
                <a:solidFill>
                  <a:srgbClr val="000000"/>
                </a:solidFill>
                <a:latin typeface="Arial Black" pitchFamily="34" charset="0"/>
                <a:cs typeface="Times New Roman" pitchFamily="18" charset="0"/>
              </a:rPr>
              <a:t>Objetivo. </a:t>
            </a:r>
            <a:r>
              <a:rPr lang="es-EC" sz="1400">
                <a:solidFill>
                  <a:srgbClr val="000000"/>
                </a:solidFill>
                <a:cs typeface="Times New Roman" pitchFamily="18" charset="0"/>
              </a:rPr>
              <a:t>Proporcionar atención médica oportuna con ética profesional, ejecutando acciones que permitan estabilizar y mantener la vida del paciente</a:t>
            </a:r>
            <a:r>
              <a:rPr lang="es-EC" sz="2000">
                <a:solidFill>
                  <a:srgbClr val="000000"/>
                </a:solidFill>
                <a:cs typeface="Times New Roman" pitchFamily="18" charset="0"/>
              </a:rPr>
              <a:t>.</a:t>
            </a:r>
            <a:endParaRPr lang="es-EC"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985">
                                            <p:txEl>
                                              <p:pRg st="0" end="0"/>
                                            </p:txEl>
                                          </p:spTgt>
                                        </p:tgtEl>
                                        <p:attrNameLst>
                                          <p:attrName>style.visibility</p:attrName>
                                        </p:attrNameLst>
                                      </p:cBhvr>
                                      <p:to>
                                        <p:strVal val="visible"/>
                                      </p:to>
                                    </p:set>
                                    <p:animEffect transition="in" filter="diamond(in)">
                                      <p:cBhvr>
                                        <p:cTn id="7" dur="2000"/>
                                        <p:tgtEl>
                                          <p:spTgt spid="4198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1985">
                                            <p:txEl>
                                              <p:pRg st="1" end="1"/>
                                            </p:txEl>
                                          </p:spTgt>
                                        </p:tgtEl>
                                        <p:attrNameLst>
                                          <p:attrName>style.visibility</p:attrName>
                                        </p:attrNameLst>
                                      </p:cBhvr>
                                      <p:to>
                                        <p:strVal val="visible"/>
                                      </p:to>
                                    </p:set>
                                    <p:animEffect transition="in" filter="diamond(in)">
                                      <p:cBhvr>
                                        <p:cTn id="10" dur="2000"/>
                                        <p:tgtEl>
                                          <p:spTgt spid="41985">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41985">
                                            <p:txEl>
                                              <p:pRg st="2" end="2"/>
                                            </p:txEl>
                                          </p:spTgt>
                                        </p:tgtEl>
                                        <p:attrNameLst>
                                          <p:attrName>style.visibility</p:attrName>
                                        </p:attrNameLst>
                                      </p:cBhvr>
                                      <p:to>
                                        <p:strVal val="visible"/>
                                      </p:to>
                                    </p:set>
                                    <p:animEffect transition="in" filter="diamond(in)">
                                      <p:cBhvr>
                                        <p:cTn id="13" dur="2000"/>
                                        <p:tgtEl>
                                          <p:spTgt spid="4198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1+#ppt_w/2"/>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0419" name="1 Título"/>
          <p:cNvSpPr>
            <a:spLocks noGrp="1"/>
          </p:cNvSpPr>
          <p:nvPr>
            <p:ph type="title"/>
          </p:nvPr>
        </p:nvSpPr>
        <p:spPr>
          <a:xfrm>
            <a:off x="0" y="0"/>
            <a:ext cx="9144000" cy="9810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981075"/>
            <a:ext cx="8229600" cy="5543550"/>
          </a:xfrm>
        </p:spPr>
        <p:txBody>
          <a:bodyPr rtlCol="0">
            <a:normAutofit fontScale="85000" lnSpcReduction="10000"/>
          </a:bodyPr>
          <a:lstStyle/>
          <a:p>
            <a:pPr algn="ctr" eaLnBrk="1" fontAlgn="auto" hangingPunct="1">
              <a:spcAft>
                <a:spcPts val="0"/>
              </a:spcAft>
              <a:buFont typeface="Arial" pitchFamily="34" charset="0"/>
              <a:buNone/>
              <a:defRPr/>
            </a:pPr>
            <a:r>
              <a:rPr lang="es-EC" dirty="0" smtClean="0">
                <a:solidFill>
                  <a:srgbClr val="0070C0"/>
                </a:solidFill>
                <a:latin typeface="Arial Black" pitchFamily="34" charset="0"/>
              </a:rPr>
              <a:t>Descripción de los procesos</a:t>
            </a:r>
          </a:p>
          <a:p>
            <a:pPr algn="ctr" eaLnBrk="1" fontAlgn="auto" hangingPunct="1">
              <a:spcAft>
                <a:spcPts val="0"/>
              </a:spcAft>
              <a:buFont typeface="Arial" pitchFamily="34" charset="0"/>
              <a:buNone/>
              <a:defRPr/>
            </a:pPr>
            <a:endParaRPr lang="es-EC" dirty="0" smtClean="0">
              <a:latin typeface="Arial Black" pitchFamily="34" charset="0"/>
            </a:endParaRP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Objetivo: </a:t>
            </a:r>
            <a:r>
              <a:rPr lang="es-EC" dirty="0" smtClean="0">
                <a:latin typeface="Arial" pitchFamily="34" charset="0"/>
                <a:cs typeface="Arial" pitchFamily="34" charset="0"/>
              </a:rPr>
              <a:t>Descripción breve y concisa del objetivo del proceso.</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Propietario: </a:t>
            </a:r>
            <a:r>
              <a:rPr lang="es-EC" dirty="0" smtClean="0">
                <a:latin typeface="Arial" pitchFamily="34" charset="0"/>
                <a:cs typeface="Arial" pitchFamily="34" charset="0"/>
              </a:rPr>
              <a:t>Responsable del proceso.</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Requisito: </a:t>
            </a:r>
            <a:r>
              <a:rPr lang="es-EC" dirty="0" smtClean="0">
                <a:latin typeface="Arial" pitchFamily="34" charset="0"/>
                <a:cs typeface="Arial" pitchFamily="34" charset="0"/>
              </a:rPr>
              <a:t>Que requerimos para iniciar el proceso. </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Salida: </a:t>
            </a:r>
            <a:r>
              <a:rPr lang="es-EC" dirty="0" smtClean="0">
                <a:latin typeface="Arial" pitchFamily="34" charset="0"/>
                <a:cs typeface="Arial" pitchFamily="34" charset="0"/>
              </a:rPr>
              <a:t>Producto  o servicio creado por el proceso. </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Cliente: </a:t>
            </a:r>
            <a:r>
              <a:rPr lang="es-EC" dirty="0" smtClean="0">
                <a:latin typeface="Arial" pitchFamily="34" charset="0"/>
                <a:cs typeface="Arial" pitchFamily="34" charset="0"/>
              </a:rPr>
              <a:t>Para quien hacemos el proceso.</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Proveedor: </a:t>
            </a:r>
            <a:r>
              <a:rPr lang="es-EC" dirty="0" smtClean="0">
                <a:latin typeface="Arial" pitchFamily="34" charset="0"/>
                <a:cs typeface="Arial" pitchFamily="34" charset="0"/>
              </a:rPr>
              <a:t>Quien abastece el proceso.</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Inicio: </a:t>
            </a:r>
            <a:r>
              <a:rPr lang="es-EC" dirty="0" smtClean="0">
                <a:latin typeface="Arial" pitchFamily="34" charset="0"/>
                <a:cs typeface="Arial" pitchFamily="34" charset="0"/>
              </a:rPr>
              <a:t>Primera actividad del proceso.</a:t>
            </a:r>
          </a:p>
          <a:p>
            <a:pPr eaLnBrk="1" fontAlgn="auto" hangingPunct="1">
              <a:spcAft>
                <a:spcPts val="0"/>
              </a:spcAft>
              <a:buFont typeface="Arial" pitchFamily="34" charset="0"/>
              <a:buNone/>
              <a:defRPr/>
            </a:pPr>
            <a:r>
              <a:rPr lang="es-EC" dirty="0" smtClean="0">
                <a:solidFill>
                  <a:srgbClr val="0070C0"/>
                </a:solidFill>
                <a:latin typeface="Arial" pitchFamily="34" charset="0"/>
                <a:cs typeface="Arial" pitchFamily="34" charset="0"/>
              </a:rPr>
              <a:t>Fin: </a:t>
            </a:r>
            <a:r>
              <a:rPr lang="es-EC" dirty="0" smtClean="0">
                <a:latin typeface="Arial" pitchFamily="34" charset="0"/>
                <a:cs typeface="Arial" pitchFamily="34" charset="0"/>
              </a:rPr>
              <a:t>Que es lo último que se hace.</a:t>
            </a:r>
          </a:p>
          <a:p>
            <a:pPr eaLnBrk="1" fontAlgn="auto" hangingPunct="1">
              <a:spcAft>
                <a:spcPts val="0"/>
              </a:spcAft>
              <a:buFont typeface="Arial" charset="0"/>
              <a:buChar cha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heel(4)">
                                      <p:cBhvr>
                                        <p:cTn id="11" dur="2000"/>
                                        <p:tgtEl>
                                          <p:spTgt spid="4">
                                            <p:txEl>
                                              <p:pRg st="2" end="2"/>
                                            </p:txEl>
                                          </p:spTgt>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heel(4)">
                                      <p:cBhvr>
                                        <p:cTn id="15" dur="2000"/>
                                        <p:tgtEl>
                                          <p:spTgt spid="4">
                                            <p:txEl>
                                              <p:pRg st="3" end="3"/>
                                            </p:txEl>
                                          </p:spTgt>
                                        </p:tgtEl>
                                      </p:cBhvr>
                                    </p:animEffect>
                                  </p:childTnLst>
                                </p:cTn>
                              </p:par>
                            </p:childTnLst>
                          </p:cTn>
                        </p:par>
                        <p:par>
                          <p:cTn id="16" fill="hold">
                            <p:stCondLst>
                              <p:cond delay="6000"/>
                            </p:stCondLst>
                            <p:childTnLst>
                              <p:par>
                                <p:cTn id="17" presetID="21" presetClass="entr" presetSubtype="4"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heel(4)">
                                      <p:cBhvr>
                                        <p:cTn id="19" dur="2000"/>
                                        <p:tgtEl>
                                          <p:spTgt spid="4">
                                            <p:txEl>
                                              <p:pRg st="4" end="4"/>
                                            </p:txEl>
                                          </p:spTgt>
                                        </p:tgtEl>
                                      </p:cBhvr>
                                    </p:animEffect>
                                  </p:childTnLst>
                                </p:cTn>
                              </p:par>
                            </p:childTnLst>
                          </p:cTn>
                        </p:par>
                        <p:par>
                          <p:cTn id="20" fill="hold">
                            <p:stCondLst>
                              <p:cond delay="8000"/>
                            </p:stCondLst>
                            <p:childTnLst>
                              <p:par>
                                <p:cTn id="21" presetID="21" presetClass="entr" presetSubtype="4"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heel(4)">
                                      <p:cBhvr>
                                        <p:cTn id="23" dur="2000"/>
                                        <p:tgtEl>
                                          <p:spTgt spid="4">
                                            <p:txEl>
                                              <p:pRg st="5" end="5"/>
                                            </p:txEl>
                                          </p:spTgt>
                                        </p:tgtEl>
                                      </p:cBhvr>
                                    </p:animEffect>
                                  </p:childTnLst>
                                </p:cTn>
                              </p:par>
                            </p:childTnLst>
                          </p:cTn>
                        </p:par>
                        <p:par>
                          <p:cTn id="24" fill="hold">
                            <p:stCondLst>
                              <p:cond delay="10000"/>
                            </p:stCondLst>
                            <p:childTnLst>
                              <p:par>
                                <p:cTn id="25" presetID="21" presetClass="entr" presetSubtype="4" fill="hold" grpId="0"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heel(4)">
                                      <p:cBhvr>
                                        <p:cTn id="27" dur="2000"/>
                                        <p:tgtEl>
                                          <p:spTgt spid="4">
                                            <p:txEl>
                                              <p:pRg st="6" end="6"/>
                                            </p:txEl>
                                          </p:spTgt>
                                        </p:tgtEl>
                                      </p:cBhvr>
                                    </p:animEffect>
                                  </p:childTnLst>
                                </p:cTn>
                              </p:par>
                            </p:childTnLst>
                          </p:cTn>
                        </p:par>
                        <p:par>
                          <p:cTn id="28" fill="hold">
                            <p:stCondLst>
                              <p:cond delay="12000"/>
                            </p:stCondLst>
                            <p:childTnLst>
                              <p:par>
                                <p:cTn id="29" presetID="21" presetClass="entr" presetSubtype="4" fill="hold" grpId="0"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heel(4)">
                                      <p:cBhvr>
                                        <p:cTn id="31" dur="2000"/>
                                        <p:tgtEl>
                                          <p:spTgt spid="4">
                                            <p:txEl>
                                              <p:pRg st="7" end="7"/>
                                            </p:txEl>
                                          </p:spTgt>
                                        </p:tgtEl>
                                      </p:cBhvr>
                                    </p:animEffect>
                                  </p:childTnLst>
                                </p:cTn>
                              </p:par>
                            </p:childTnLst>
                          </p:cTn>
                        </p:par>
                        <p:par>
                          <p:cTn id="32" fill="hold">
                            <p:stCondLst>
                              <p:cond delay="14000"/>
                            </p:stCondLst>
                            <p:childTnLst>
                              <p:par>
                                <p:cTn id="33" presetID="21" presetClass="entr" presetSubtype="4" fill="hold" grpId="0"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heel(4)">
                                      <p:cBhvr>
                                        <p:cTn id="35" dur="2000"/>
                                        <p:tgtEl>
                                          <p:spTgt spid="4">
                                            <p:txEl>
                                              <p:pRg st="8" end="8"/>
                                            </p:txEl>
                                          </p:spTgt>
                                        </p:tgtEl>
                                      </p:cBhvr>
                                    </p:animEffect>
                                  </p:childTnLst>
                                </p:cTn>
                              </p:par>
                            </p:childTnLst>
                          </p:cTn>
                        </p:par>
                        <p:par>
                          <p:cTn id="36" fill="hold">
                            <p:stCondLst>
                              <p:cond delay="16000"/>
                            </p:stCondLst>
                            <p:childTnLst>
                              <p:par>
                                <p:cTn id="37" presetID="21" presetClass="entr" presetSubtype="4" fill="hold" grpId="0" nodeType="after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heel(4)">
                                      <p:cBhvr>
                                        <p:cTn id="39" dur="2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ALEXANDRA\Pictures\IMG VERD.jpg"/>
          <p:cNvPicPr>
            <a:picLocks noChangeAspect="1" noChangeArrowheads="1"/>
          </p:cNvPicPr>
          <p:nvPr/>
        </p:nvPicPr>
        <p:blipFill>
          <a:blip r:embed="rId2" cstate="print"/>
          <a:srcRect/>
          <a:stretch>
            <a:fillRect/>
          </a:stretch>
        </p:blipFill>
        <p:spPr bwMode="auto">
          <a:xfrm>
            <a:off x="0" y="0"/>
            <a:ext cx="9144000" cy="7258050"/>
          </a:xfrm>
          <a:prstGeom prst="rect">
            <a:avLst/>
          </a:prstGeom>
          <a:noFill/>
          <a:ln w="9525">
            <a:noFill/>
            <a:miter lim="800000"/>
            <a:headEnd/>
            <a:tailEnd/>
          </a:ln>
        </p:spPr>
      </p:pic>
      <p:sp>
        <p:nvSpPr>
          <p:cNvPr id="61443" name="1 Título"/>
          <p:cNvSpPr>
            <a:spLocks noGrp="1"/>
          </p:cNvSpPr>
          <p:nvPr>
            <p:ph type="title"/>
          </p:nvPr>
        </p:nvSpPr>
        <p:spPr>
          <a:xfrm>
            <a:off x="0" y="192088"/>
            <a:ext cx="9144000" cy="788987"/>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468313" y="981075"/>
          <a:ext cx="8353425" cy="5759450"/>
        </p:xfrm>
        <a:graphic>
          <a:graphicData uri="http://schemas.openxmlformats.org/drawingml/2006/table">
            <a:tbl>
              <a:tblPr/>
              <a:tblGrid>
                <a:gridCol w="96615"/>
                <a:gridCol w="538710"/>
                <a:gridCol w="538710"/>
                <a:gridCol w="535782"/>
                <a:gridCol w="535782"/>
                <a:gridCol w="117112"/>
                <a:gridCol w="122965"/>
                <a:gridCol w="175666"/>
                <a:gridCol w="538710"/>
                <a:gridCol w="538710"/>
                <a:gridCol w="538710"/>
                <a:gridCol w="538710"/>
                <a:gridCol w="538710"/>
                <a:gridCol w="608974"/>
                <a:gridCol w="117112"/>
                <a:gridCol w="117112"/>
                <a:gridCol w="538710"/>
                <a:gridCol w="538710"/>
                <a:gridCol w="538710"/>
                <a:gridCol w="538710"/>
              </a:tblGrid>
              <a:tr h="168474">
                <a:tc>
                  <a:txBody>
                    <a:bodyPr/>
                    <a:lstStyle/>
                    <a:p>
                      <a:pPr algn="l" fontAlgn="ctr"/>
                      <a:endParaRPr lang="es-EC" sz="700" b="1" i="0" u="none" strike="noStrike" dirty="0">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7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gridSpan="7">
                  <a:txBody>
                    <a:bodyPr/>
                    <a:lstStyle/>
                    <a:p>
                      <a:pPr algn="l" fontAlgn="ctr"/>
                      <a:r>
                        <a:rPr lang="es-EC" sz="1000" b="1" i="0" u="none" strike="noStrike" dirty="0">
                          <a:latin typeface="Arial Black" pitchFamily="34" charset="0"/>
                        </a:rPr>
                        <a:t>DESCRIPCIÓN DEL PROCESO</a:t>
                      </a: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ctr"/>
                      <a:endParaRPr lang="es-EC" sz="1000" b="1" i="0" u="none" strike="noStrike" dirty="0">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ctr"/>
                      <a:endParaRPr lang="es-EC" sz="1000" b="1" i="0" u="none" strike="noStrike">
                        <a:latin typeface="Arial"/>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r>
              <a:tr h="118858">
                <a:tc>
                  <a:txBody>
                    <a:bodyPr/>
                    <a:lstStyle/>
                    <a:p>
                      <a:pPr algn="l" fontAlgn="b"/>
                      <a:r>
                        <a:rPr lang="es-EC" sz="5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s-EC" sz="800" b="1" i="0" u="none" strike="noStrike">
                          <a:latin typeface="Arial"/>
                        </a:rPr>
                        <a:t>NOMBRE DEL PROCESO</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gridSpan="5">
                  <a:txBody>
                    <a:bodyPr/>
                    <a:lstStyle/>
                    <a:p>
                      <a:pPr algn="l" fontAlgn="b"/>
                      <a:r>
                        <a:rPr lang="es-EC" sz="800" b="0" i="0" u="none" strike="noStrike" dirty="0">
                          <a:latin typeface="Arial"/>
                        </a:rPr>
                        <a:t>INGRESO </a:t>
                      </a:r>
                      <a:r>
                        <a:rPr lang="es-EC" sz="800" b="0" i="0" u="none" strike="noStrike" dirty="0" smtClean="0">
                          <a:latin typeface="Arial"/>
                        </a:rPr>
                        <a:t>DEL </a:t>
                      </a:r>
                      <a:r>
                        <a:rPr lang="es-EC" sz="800" b="0" i="0" u="none" strike="noStrike" dirty="0">
                          <a:latin typeface="Arial"/>
                        </a:rPr>
                        <a:t>PACIENTE</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800" b="0" i="0" u="none" strike="noStrike" dirty="0">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dirty="0">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s-EC" sz="800" b="1" i="0" u="none" strike="noStrike" dirty="0">
                          <a:latin typeface="Arial"/>
                        </a:rPr>
                        <a:t>CODIFICACIÓN</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gridSpan="2">
                  <a:txBody>
                    <a:bodyPr/>
                    <a:lstStyle/>
                    <a:p>
                      <a:pPr algn="l" fontAlgn="b"/>
                      <a:r>
                        <a:rPr lang="es-EC" sz="800" b="0" i="0" u="none" strike="noStrike" dirty="0" err="1">
                          <a:latin typeface="Arial"/>
                        </a:rPr>
                        <a:t>D1</a:t>
                      </a:r>
                      <a:endParaRPr lang="es-EC" sz="800" b="0" i="0" u="none" strike="noStrike" dirty="0">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s-EC" sz="800" b="1" i="0" u="none" strike="noStrike" dirty="0">
                          <a:latin typeface="Arial"/>
                        </a:rPr>
                        <a:t>EDICIÓN No.</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8858">
                <a:tc>
                  <a:txBody>
                    <a:bodyPr/>
                    <a:lstStyle/>
                    <a:p>
                      <a:pPr algn="l" fontAlgn="b"/>
                      <a:r>
                        <a:rPr lang="es-EC" sz="5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b"/>
                      <a:r>
                        <a:rPr lang="es-EC" sz="800" b="1" i="0" u="none" strike="noStrike">
                          <a:latin typeface="Arial"/>
                        </a:rPr>
                        <a:t>PROPIETARIO DEL PROCESO</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6">
                  <a:txBody>
                    <a:bodyPr/>
                    <a:lstStyle/>
                    <a:p>
                      <a:pPr algn="l" fontAlgn="b"/>
                      <a:r>
                        <a:rPr lang="es-EC" sz="800" b="0" i="0" u="none" strike="noStrike" dirty="0">
                          <a:latin typeface="Arial"/>
                        </a:rPr>
                        <a:t>Lic. J. Pozo, Lic.  A. Llumiquinga</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b"/>
                      <a:r>
                        <a:rPr lang="es-EC" sz="800" b="1" i="0" u="none" strike="noStrike">
                          <a:latin typeface="Arial"/>
                        </a:rPr>
                        <a:t>REQUISITO DE LA NORMA</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C" sz="800" b="1" i="0" u="none" strike="noStrike">
                          <a:latin typeface="Arial"/>
                        </a:rPr>
                        <a:t>FECHA</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33715">
                <a:tc>
                  <a:txBody>
                    <a:bodyPr/>
                    <a:lstStyle/>
                    <a:p>
                      <a:pPr algn="l" fontAlgn="b"/>
                      <a:r>
                        <a:rPr lang="es-EC" sz="5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1" i="0" u="none" strike="noStrike">
                          <a:latin typeface="Arial"/>
                        </a:rPr>
                        <a:t>ALCANCE</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5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l" fontAlgn="b"/>
                      <a:r>
                        <a:rPr lang="es-EC" sz="900" b="0" i="0" u="none" strike="noStrike" dirty="0">
                          <a:latin typeface="Arial"/>
                        </a:rPr>
                        <a:t>Inicia con la recepción del paciente y termina con comunicar al médico la llegada del paciente.</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8474">
                <a:tc gridSpan="20">
                  <a:txBody>
                    <a:bodyPr/>
                    <a:lstStyle/>
                    <a:p>
                      <a:pPr algn="ctr" fontAlgn="ctr"/>
                      <a:r>
                        <a:rPr lang="es-EC" sz="800" b="1" i="0" u="none" strike="noStrike" dirty="0">
                          <a:latin typeface="Arial"/>
                        </a:rPr>
                        <a:t>RECURSOS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715">
                <a:tc>
                  <a:txBody>
                    <a:bodyPr/>
                    <a:lstStyle/>
                    <a:p>
                      <a:pPr algn="l" fontAlgn="b"/>
                      <a:r>
                        <a:rPr lang="es-EC" sz="5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500" b="1" i="0" u="none" strike="noStrike">
                          <a:latin typeface="Arial"/>
                        </a:rPr>
                        <a:t>FÍSICOS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9">
                  <a:txBody>
                    <a:bodyPr/>
                    <a:lstStyle/>
                    <a:p>
                      <a:pPr algn="l" fontAlgn="b"/>
                      <a:r>
                        <a:rPr lang="es-EC" sz="900" b="0" i="0" u="none" strike="noStrike">
                          <a:latin typeface="Arial"/>
                        </a:rPr>
                        <a:t>Termómetro, tensiómetro, balanza, formularios historia clínica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l" fontAlgn="b"/>
                      <a:r>
                        <a:rPr lang="es-EC" sz="800" b="1" i="0" u="none" strike="noStrike">
                          <a:latin typeface="Arial"/>
                        </a:rPr>
                        <a:t>ECONÓMICOS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r>
              <a:tr h="585999">
                <a:tc>
                  <a:txBody>
                    <a:bodyPr/>
                    <a:lstStyle/>
                    <a:p>
                      <a:pPr algn="l" fontAlgn="b"/>
                      <a:r>
                        <a:rPr lang="es-EC" sz="5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gridSpan="2">
                  <a:txBody>
                    <a:bodyPr/>
                    <a:lstStyle/>
                    <a:p>
                      <a:pPr algn="l" fontAlgn="b"/>
                      <a:r>
                        <a:rPr lang="es-EC" sz="500" b="1" i="0" u="none" strike="noStrike">
                          <a:latin typeface="Arial"/>
                        </a:rPr>
                        <a:t>TÉCNICOS</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gridSpan="2">
                  <a:txBody>
                    <a:bodyPr/>
                    <a:lstStyle/>
                    <a:p>
                      <a:pPr algn="l" fontAlgn="b"/>
                      <a:r>
                        <a:rPr lang="es-EC" sz="900" b="0" i="0" u="none" strike="noStrike" dirty="0" err="1">
                          <a:latin typeface="Arial"/>
                        </a:rPr>
                        <a:t>Sofware</a:t>
                      </a:r>
                      <a:r>
                        <a:rPr lang="es-EC" sz="900" b="0" i="0" u="none" strike="noStrike" dirty="0">
                          <a:latin typeface="Arial"/>
                        </a:rPr>
                        <a:t> y </a:t>
                      </a:r>
                      <a:r>
                        <a:rPr lang="es-EC" sz="900" b="0" i="0" u="none" strike="noStrike" dirty="0" err="1">
                          <a:latin typeface="Arial"/>
                        </a:rPr>
                        <a:t>hadware</a:t>
                      </a:r>
                      <a:endParaRPr lang="es-EC" sz="900" b="0" i="0" u="none" strike="noStrike" dirty="0">
                        <a:latin typeface="Arial"/>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endParaRPr lang="es-EC" sz="900" b="0" i="0" u="none" strike="noStrike">
                        <a:latin typeface="Arial"/>
                      </a:endParaRPr>
                    </a:p>
                  </a:txBody>
                  <a:tcPr marL="0" marR="0" marT="0" marB="0">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1" i="0" u="none" strike="noStrike">
                          <a:latin typeface="Arial"/>
                        </a:rPr>
                        <a:t>RRHH</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Enfermera y médico asistencial</a:t>
                      </a:r>
                    </a:p>
                  </a:txBody>
                  <a:tcPr marL="0" marR="0" marT="0" marB="0">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r>
              <a:tr h="118858">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7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dirty="0">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68474">
                <a:tc gridSpan="5">
                  <a:txBody>
                    <a:bodyPr/>
                    <a:lstStyle/>
                    <a:p>
                      <a:pPr algn="ctr" fontAlgn="ctr"/>
                      <a:r>
                        <a:rPr lang="es-EC" sz="800" b="1" i="0" u="none" strike="noStrike">
                          <a:latin typeface="Arial"/>
                        </a:rPr>
                        <a:t>PROVEEDORES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ctr"/>
                      <a:endParaRPr lang="es-EC"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ctr"/>
                      <a:r>
                        <a:rPr lang="es-EC" sz="800" b="1" i="0" u="none" strike="noStrike">
                          <a:latin typeface="Arial"/>
                        </a:rPr>
                        <a:t>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ctr"/>
                      <a:endParaRPr lang="es-EC" sz="800" b="1"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s-EC" sz="800" b="1" i="0" u="none" strike="noStrike" dirty="0">
                          <a:latin typeface="Arial"/>
                        </a:rPr>
                        <a:t>CLIENTES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1145">
                <a:tc gridSpan="4">
                  <a:txBody>
                    <a:bodyPr/>
                    <a:lstStyle/>
                    <a:p>
                      <a:pPr algn="l" fontAlgn="b"/>
                      <a:r>
                        <a:rPr lang="es-EC" sz="900" b="0" i="0" u="none" strike="noStrike">
                          <a:latin typeface="Arial"/>
                        </a:rPr>
                        <a:t>Todos los procesos del hospital</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Recepción del paciente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4">
                  <a:txBody>
                    <a:bodyPr/>
                    <a:lstStyle/>
                    <a:p>
                      <a:pPr algn="l" fontAlgn="b"/>
                      <a:r>
                        <a:rPr lang="es-EC" sz="900" b="0" i="0" u="none" strike="noStrike">
                          <a:latin typeface="Arial"/>
                        </a:rPr>
                        <a:t>Todos los procesos del hospital</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3">
                  <a:txBody>
                    <a:bodyPr/>
                    <a:lstStyle/>
                    <a:p>
                      <a:pPr algn="l" fontAlgn="b"/>
                      <a:r>
                        <a:rPr lang="es-EC" sz="900" b="0" i="0" u="none" strike="noStrike">
                          <a:latin typeface="Arial"/>
                        </a:rPr>
                        <a:t>Tomar signos vitales</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4">
                  <a:txBody>
                    <a:bodyPr/>
                    <a:lstStyle/>
                    <a:p>
                      <a:pPr algn="l" fontAlgn="b"/>
                      <a:r>
                        <a:rPr lang="es-EC" sz="900" b="0" i="0" u="none" strike="noStrike">
                          <a:latin typeface="Arial"/>
                        </a:rPr>
                        <a:t>Tomar medidas antropométricas</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3">
                  <a:txBody>
                    <a:bodyPr/>
                    <a:lstStyle/>
                    <a:p>
                      <a:pPr algn="l" fontAlgn="b"/>
                      <a:r>
                        <a:rPr lang="es-EC" sz="900" b="0" i="0" u="none" strike="noStrike">
                          <a:latin typeface="Arial"/>
                        </a:rPr>
                        <a:t>Identificar al paciente</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4">
                  <a:txBody>
                    <a:bodyPr/>
                    <a:lstStyle/>
                    <a:p>
                      <a:pPr algn="l" fontAlgn="b"/>
                      <a:r>
                        <a:rPr lang="es-EC" sz="900" b="0" i="0" u="none" strike="noStrike">
                          <a:latin typeface="Arial"/>
                        </a:rPr>
                        <a:t>Graficar en el formulario correspondiente</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4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400" b="0" i="0" u="none" strike="noStrike">
                          <a:latin typeface="Arial"/>
                        </a:rPr>
                        <a:t> </a:t>
                      </a:r>
                      <a:endParaRPr lang="es-EC" sz="600" b="0" i="0" u="none" strike="noStrike">
                        <a:latin typeface="Arial"/>
                      </a:endParaRPr>
                    </a:p>
                  </a:txBody>
                  <a:tcPr marL="0" marR="0" marT="0" marB="0">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4">
                  <a:txBody>
                    <a:bodyPr/>
                    <a:lstStyle/>
                    <a:p>
                      <a:pPr algn="l" fontAlgn="b"/>
                      <a:r>
                        <a:rPr lang="es-EC" sz="900" b="0" i="0" u="none" strike="noStrike">
                          <a:latin typeface="Arial"/>
                        </a:rPr>
                        <a:t>Conducir al paciente a la cama asignada</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7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dirty="0">
                          <a:latin typeface="Arial"/>
                        </a:rPr>
                        <a:t> </a:t>
                      </a:r>
                      <a:endParaRPr lang="es-EC" sz="900" b="0" i="0" u="none" strike="noStrike" dirty="0">
                        <a:latin typeface="Arial"/>
                      </a:endParaRPr>
                    </a:p>
                  </a:txBody>
                  <a:tcPr marL="0" marR="0" marT="0" marB="0">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r>
              <a:tr h="133715">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3">
                  <a:txBody>
                    <a:bodyPr/>
                    <a:lstStyle/>
                    <a:p>
                      <a:pPr algn="l" fontAlgn="b"/>
                      <a:r>
                        <a:rPr lang="es-EC" sz="900" b="0" i="0" u="none" strike="noStrike">
                          <a:latin typeface="Arial"/>
                        </a:rPr>
                        <a:t>Clocar la pijama al paciente</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dirty="0">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3715">
                <a:tc gridSpan="5">
                  <a:txBody>
                    <a:bodyPr/>
                    <a:lstStyle/>
                    <a:p>
                      <a:pPr algn="ctr" fontAlgn="ctr"/>
                      <a:r>
                        <a:rPr lang="es-EC" sz="800" b="1" i="0" u="none" strike="noStrike">
                          <a:latin typeface="Arial"/>
                        </a:rPr>
                        <a:t>ENTRADAS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3">
                  <a:txBody>
                    <a:bodyPr/>
                    <a:lstStyle/>
                    <a:p>
                      <a:pPr algn="l" fontAlgn="b"/>
                      <a:r>
                        <a:rPr lang="es-EC" sz="900" b="0" i="0" u="none" strike="noStrike">
                          <a:latin typeface="Arial"/>
                        </a:rPr>
                        <a:t>Ensamblar  historia clínica</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s-EC" sz="800" b="1" i="0" u="none" strike="noStrike" dirty="0">
                          <a:latin typeface="Arial"/>
                        </a:rPr>
                        <a:t>SALIDAS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715">
                <a:tc gridSpan="5">
                  <a:txBody>
                    <a:bodyPr/>
                    <a:lstStyle/>
                    <a:p>
                      <a:pPr algn="l" fontAlgn="b"/>
                      <a:r>
                        <a:rPr lang="es-EC" sz="900" b="0" i="0" u="none" strike="noStrike">
                          <a:latin typeface="Arial"/>
                        </a:rPr>
                        <a:t>Paciente que requiere atención clínica.</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5">
                  <a:txBody>
                    <a:bodyPr/>
                    <a:lstStyle/>
                    <a:p>
                      <a:pPr algn="l" fontAlgn="b"/>
                      <a:r>
                        <a:rPr lang="es-EC" sz="900" b="0" i="0" u="none" strike="noStrike">
                          <a:latin typeface="Arial"/>
                        </a:rPr>
                        <a:t>Comunicar al médico la llegada del paciente</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5">
                  <a:txBody>
                    <a:bodyPr/>
                    <a:lstStyle/>
                    <a:p>
                      <a:pPr algn="l" fontAlgn="b"/>
                      <a:r>
                        <a:rPr lang="es-EC" sz="900" b="0" i="0" u="none" strike="noStrike" dirty="0">
                          <a:latin typeface="Arial"/>
                        </a:rPr>
                        <a:t>Paciente ingresado a la Unidad de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4">
                  <a:txBody>
                    <a:bodyPr/>
                    <a:lstStyle/>
                    <a:p>
                      <a:pPr algn="l" fontAlgn="b"/>
                      <a:r>
                        <a:rPr lang="es-EC" sz="900" b="0" i="0" u="none" strike="noStrike">
                          <a:latin typeface="Arial"/>
                        </a:rPr>
                        <a:t>Realizar anamnesis y examen físico</a:t>
                      </a:r>
                    </a:p>
                  </a:txBody>
                  <a:tcPr marL="0" marR="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b"/>
                      <a:r>
                        <a:rPr lang="es-EC" sz="900" b="0" i="0" u="none" strike="noStrike">
                          <a:latin typeface="Arial"/>
                        </a:rPr>
                        <a:t>Quemados</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r>
                        <a:rPr lang="es-EC" sz="900" b="0" i="0" u="none" strike="noStrike">
                          <a:latin typeface="Arial"/>
                        </a:rPr>
                        <a:t>►</a:t>
                      </a:r>
                    </a:p>
                  </a:txBody>
                  <a:tcPr marL="0" marR="0" marT="0" marB="0" anchor="b">
                    <a:lnL>
                      <a:noFill/>
                    </a:lnL>
                    <a:lnR>
                      <a:noFill/>
                    </a:lnR>
                    <a:lnT>
                      <a:noFill/>
                    </a:lnT>
                    <a:lnB>
                      <a:noFill/>
                    </a:lnB>
                  </a:tcPr>
                </a:tc>
                <a:tc gridSpan="6">
                  <a:txBody>
                    <a:bodyPr/>
                    <a:lstStyle/>
                    <a:p>
                      <a:pPr algn="l" fontAlgn="b"/>
                      <a:r>
                        <a:rPr lang="es-EC" sz="900" b="0" i="0" u="none" strike="noStrike">
                          <a:latin typeface="Arial"/>
                        </a:rPr>
                        <a:t>Indicar al paciente sobre normas de la Unidad de Quemados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900" b="0" i="0" u="none" strike="noStrike">
                        <a:latin typeface="Arial"/>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gridSpan="2">
                  <a:txBody>
                    <a:bodyPr/>
                    <a:lstStyle/>
                    <a:p>
                      <a:pPr algn="l" fontAlgn="b"/>
                      <a:r>
                        <a:rPr lang="es-EC" sz="900" b="0" i="0" u="none" strike="noStrike">
                          <a:latin typeface="Arial"/>
                        </a:rPr>
                        <a:t>y bio-seguridad</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18858">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18858">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ctr"/>
                      <a:r>
                        <a:rPr lang="es-EC" sz="800" b="1" i="0" u="none" strike="noStrike">
                          <a:latin typeface="Arial"/>
                        </a:rPr>
                        <a:t>OBJETIVO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8">
                  <a:txBody>
                    <a:bodyPr/>
                    <a:lstStyle/>
                    <a:p>
                      <a:pPr algn="l" fontAlgn="b"/>
                      <a:r>
                        <a:rPr lang="es-EC" sz="900" b="0" i="0" u="none" strike="noStrike">
                          <a:latin typeface="Arial"/>
                        </a:rPr>
                        <a:t>Proporcionar atención médica oportuna con ética profesional,</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4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4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8">
                  <a:txBody>
                    <a:bodyPr/>
                    <a:lstStyle/>
                    <a:p>
                      <a:pPr algn="l" fontAlgn="b"/>
                      <a:r>
                        <a:rPr lang="es-EC" sz="900" b="0" i="0" u="none" strike="noStrike">
                          <a:latin typeface="Arial"/>
                        </a:rPr>
                        <a:t>ejecutando acciones que permitan estabilizar y mantener la vida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8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r>
              <a:tr h="133715">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5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gridSpan="3">
                  <a:txBody>
                    <a:bodyPr/>
                    <a:lstStyle/>
                    <a:p>
                      <a:pPr algn="l" fontAlgn="b"/>
                      <a:r>
                        <a:rPr lang="es-EC" sz="900" b="0" i="0" u="none" strike="noStrike">
                          <a:latin typeface="Arial"/>
                        </a:rPr>
                        <a:t>del paciente.</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endParaRPr lang="es-EC" sz="900" b="0" i="0" u="none" strike="noStrike">
                        <a:latin typeface="Arial"/>
                      </a:endParaRPr>
                    </a:p>
                  </a:txBody>
                  <a:tcPr marL="0" marR="0" marT="0" marB="0" anchor="b">
                    <a:lnL>
                      <a:noFill/>
                    </a:lnL>
                    <a:lnR>
                      <a:noFill/>
                    </a:lnR>
                    <a:lnT>
                      <a:noFill/>
                    </a:lnT>
                    <a:lnB>
                      <a:noFill/>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dirty="0">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33715">
                <a:tc gridSpan="5">
                  <a:txBody>
                    <a:bodyPr/>
                    <a:lstStyle/>
                    <a:p>
                      <a:pPr algn="ctr" fontAlgn="ctr"/>
                      <a:r>
                        <a:rPr lang="es-EC" sz="800" b="1" i="0" u="none" strike="noStrike">
                          <a:latin typeface="Arial"/>
                        </a:rPr>
                        <a:t>INDICADORES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9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9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s-EC" sz="800" b="1" i="0" u="none" strike="noStrike" dirty="0">
                          <a:latin typeface="Arial"/>
                        </a:rPr>
                        <a:t>REGISTROS/ANEXOS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715">
                <a:tc gridSpan="4">
                  <a:txBody>
                    <a:bodyPr/>
                    <a:lstStyle/>
                    <a:p>
                      <a:pPr algn="l" fontAlgn="b"/>
                      <a:r>
                        <a:rPr lang="es-EC" sz="900" b="0" i="0" u="none" strike="noStrike">
                          <a:latin typeface="Arial"/>
                        </a:rPr>
                        <a:t>Tasa de ingreso de pacientes</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900" b="0" i="0" u="none" strike="noStrike">
                        <a:latin typeface="Arial"/>
                      </a:endParaRP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900" b="0" i="0" u="none" strike="noStrike">
                        <a:latin typeface="Arial"/>
                      </a:endParaRPr>
                    </a:p>
                  </a:txBody>
                  <a:tcPr marL="0" marR="0" marT="0"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800" b="0" i="0" u="none" strike="noStrike">
                        <a:latin typeface="Arial"/>
                      </a:endParaRP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gridSpan="5">
                  <a:txBody>
                    <a:bodyPr/>
                    <a:lstStyle/>
                    <a:p>
                      <a:pPr algn="l" fontAlgn="b"/>
                      <a:r>
                        <a:rPr lang="es-EC" sz="900" b="0" i="0" u="none" strike="noStrike" dirty="0">
                          <a:latin typeface="Arial"/>
                        </a:rPr>
                        <a:t>Registros en los formularios de signos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5752">
                <a:tc gridSpan="3">
                  <a:txBody>
                    <a:bodyPr/>
                    <a:lstStyle/>
                    <a:p>
                      <a:pPr algn="l" fontAlgn="b"/>
                      <a:r>
                        <a:rPr lang="es-EC" sz="600" b="0" i="0" u="none" strike="noStrike">
                          <a:latin typeface="Arial"/>
                        </a:rPr>
                        <a:t> hospitalizados</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ctr"/>
                      <a:r>
                        <a:rPr lang="es-EC" sz="800" b="1" i="0" u="none" strike="noStrike">
                          <a:latin typeface="Arial"/>
                        </a:rPr>
                        <a:t>CONTROLES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4">
                  <a:txBody>
                    <a:bodyPr/>
                    <a:lstStyle/>
                    <a:p>
                      <a:pPr algn="l" fontAlgn="b"/>
                      <a:r>
                        <a:rPr lang="es-EC" sz="800" b="0" i="0" u="none" strike="noStrike">
                          <a:latin typeface="Arial"/>
                        </a:rPr>
                        <a:t>vitales e informes de enfermería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gridSpan="4">
                  <a:txBody>
                    <a:bodyPr/>
                    <a:lstStyle/>
                    <a:p>
                      <a:pPr algn="l" fontAlgn="b"/>
                      <a:r>
                        <a:rPr lang="es-EC" sz="900" b="0" i="0" u="none" strike="noStrike">
                          <a:latin typeface="Arial"/>
                        </a:rPr>
                        <a:t>Promedio de edad de pacientes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4">
                  <a:txBody>
                    <a:bodyPr/>
                    <a:lstStyle/>
                    <a:p>
                      <a:pPr algn="l" fontAlgn="b"/>
                      <a:r>
                        <a:rPr lang="es-EC" sz="900" b="0" i="0" u="none" strike="noStrike">
                          <a:latin typeface="Arial"/>
                        </a:rPr>
                        <a:t>Normas de bio-seguridad</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latin typeface="Arial"/>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5">
                  <a:txBody>
                    <a:bodyPr/>
                    <a:lstStyle/>
                    <a:p>
                      <a:pPr algn="l" fontAlgn="b"/>
                      <a:r>
                        <a:rPr lang="es-EC" sz="900" b="0" i="0" u="none" strike="noStrike" dirty="0">
                          <a:latin typeface="Arial"/>
                        </a:rPr>
                        <a:t>Formulario de anamnesis  y examen físico</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3715">
                <a:tc gridSpan="3">
                  <a:txBody>
                    <a:bodyPr/>
                    <a:lstStyle/>
                    <a:p>
                      <a:pPr algn="l" fontAlgn="b"/>
                      <a:r>
                        <a:rPr lang="es-EC" sz="600" b="0" i="0" u="none" strike="noStrike">
                          <a:latin typeface="Arial"/>
                        </a:rPr>
                        <a:t>hospitalizados</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5">
                  <a:txBody>
                    <a:bodyPr/>
                    <a:lstStyle/>
                    <a:p>
                      <a:pPr algn="l" fontAlgn="b"/>
                      <a:r>
                        <a:rPr lang="es-EC" sz="900" b="0" i="0" u="none" strike="noStrike">
                          <a:latin typeface="Arial"/>
                        </a:rPr>
                        <a:t>Normas de control de calidad</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33715">
                <a:tc gridSpan="4">
                  <a:txBody>
                    <a:bodyPr/>
                    <a:lstStyle/>
                    <a:p>
                      <a:pPr algn="l" fontAlgn="b"/>
                      <a:r>
                        <a:rPr lang="es-EC" sz="900" b="0" i="0" u="none" strike="noStrike">
                          <a:latin typeface="Arial"/>
                        </a:rPr>
                        <a:t>Porcentaje de cliente satisfecho</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118858">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4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4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a:latin typeface="Arial"/>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r>
              <a:tr h="117106">
                <a:tc>
                  <a:txBody>
                    <a:bodyPr/>
                    <a:lstStyle/>
                    <a:p>
                      <a:pPr algn="l" fontAlgn="b"/>
                      <a:r>
                        <a:rPr lang="es-EC" sz="500" b="0" i="0" u="none" strike="noStrike" dirty="0">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gridSpan="2">
                  <a:txBody>
                    <a:bodyPr/>
                    <a:lstStyle/>
                    <a:p>
                      <a:pPr algn="l" fontAlgn="b"/>
                      <a:r>
                        <a:rPr lang="es-EC" sz="500" b="1" i="0" u="none" strike="noStrike">
                          <a:latin typeface="Arial"/>
                        </a:rPr>
                        <a:t>ELABORADO POR</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s-EC" sz="8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8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gridSpan="3">
                  <a:txBody>
                    <a:bodyPr/>
                    <a:lstStyle/>
                    <a:p>
                      <a:pPr algn="l" fontAlgn="b"/>
                      <a:r>
                        <a:rPr lang="es-EC" sz="800" b="1" i="0" u="none" strike="noStrike">
                          <a:latin typeface="Arial"/>
                        </a:rPr>
                        <a:t>REVISADO POR</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s-EC"/>
                    </a:p>
                  </a:txBody>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s-EC" sz="8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8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gridSpan="2">
                  <a:txBody>
                    <a:bodyPr/>
                    <a:lstStyle/>
                    <a:p>
                      <a:pPr algn="l" fontAlgn="b"/>
                      <a:r>
                        <a:rPr lang="es-EC" sz="800" b="1" i="0" u="none" strike="noStrike">
                          <a:latin typeface="Arial"/>
                        </a:rPr>
                        <a:t>APROBADO POR</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s-EC"/>
                    </a:p>
                  </a:txBody>
                  <a:tcPr/>
                </a:tc>
                <a:tc>
                  <a:txBody>
                    <a:bodyPr/>
                    <a:lstStyle/>
                    <a:p>
                      <a:pPr algn="l" fontAlgn="b"/>
                      <a:r>
                        <a:rPr lang="es-EC" sz="800" b="0" i="0" u="none" strike="noStrike">
                          <a:latin typeface="Arial"/>
                        </a:rPr>
                        <a:t> </a:t>
                      </a:r>
                    </a:p>
                  </a:txBody>
                  <a:tcPr marL="0" marR="0" marT="0"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r>
                        <a:rPr lang="es-EC" sz="8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r>
              <a:tr h="118858">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4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endParaRPr lang="es-EC" sz="700" b="0" i="0" u="none" strike="noStrike">
                        <a:latin typeface="Arial"/>
                      </a:endParaRPr>
                    </a:p>
                  </a:txBody>
                  <a:tcPr marL="0" marR="0" marT="0" marB="0" anchor="b">
                    <a:lnL>
                      <a:noFill/>
                    </a:lnL>
                    <a:lnR>
                      <a:noFill/>
                    </a:lnR>
                    <a:lnT>
                      <a:noFill/>
                    </a:lnT>
                    <a:lnB>
                      <a:noFill/>
                    </a:lnB>
                  </a:tcPr>
                </a:tc>
                <a:tc>
                  <a:txBody>
                    <a:bodyPr/>
                    <a:lstStyle/>
                    <a:p>
                      <a:pPr algn="l" fontAlgn="b"/>
                      <a:r>
                        <a:rPr lang="es-EC" sz="700" b="0" i="0" u="none" strike="noStrike" dirty="0">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a:noFill/>
                    </a:lnB>
                  </a:tcPr>
                </a:tc>
              </a:tr>
              <a:tr h="267430">
                <a:tc>
                  <a:txBody>
                    <a:bodyPr/>
                    <a:lstStyle/>
                    <a:p>
                      <a:pPr algn="l" fontAlgn="b"/>
                      <a:r>
                        <a:rPr lang="es-EC" sz="4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gridSpan="3">
                  <a:txBody>
                    <a:bodyPr/>
                    <a:lstStyle/>
                    <a:p>
                      <a:pPr algn="l" fontAlgn="b"/>
                      <a:r>
                        <a:rPr lang="es-EC" sz="700" b="0" i="0" u="none" strike="noStrike">
                          <a:latin typeface="Arial"/>
                        </a:rPr>
                        <a:t>Lic. J. Pozo, Lic. A. Llumiquinga</a:t>
                      </a: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es-EC" sz="700" b="0" i="0" u="none" strike="noStrike">
                          <a:latin typeface="Arial"/>
                        </a:rPr>
                        <a:t> </a:t>
                      </a:r>
                    </a:p>
                  </a:txBody>
                  <a:tcPr marL="0" marR="0" marT="0"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gridSpan="6">
                  <a:txBody>
                    <a:bodyPr/>
                    <a:lstStyle/>
                    <a:p>
                      <a:pPr algn="l" fontAlgn="b"/>
                      <a:r>
                        <a:rPr lang="es-EC" sz="900" b="0" i="0" u="none" strike="noStrike" dirty="0">
                          <a:latin typeface="Arial"/>
                        </a:rPr>
                        <a:t>Director de tesis:  Dr. Luis Maldonado </a:t>
                      </a:r>
                      <a:r>
                        <a:rPr lang="es-EC" sz="900" b="0" i="0" u="none" strike="noStrike" dirty="0" err="1">
                          <a:latin typeface="Arial"/>
                        </a:rPr>
                        <a:t>MAGH</a:t>
                      </a:r>
                      <a:endParaRPr lang="es-EC" sz="900" b="0" i="0" u="none" strike="noStrike" dirty="0">
                        <a:latin typeface="Arial"/>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fontAlgn="b"/>
                      <a:r>
                        <a:rPr lang="es-EC" sz="700" b="0" i="0" u="none" strike="noStrike">
                          <a:latin typeface="Arial"/>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s-EC" sz="800" b="0" i="0" u="none" strike="noStrike">
                        <a:latin typeface="Arial"/>
                      </a:endParaRPr>
                    </a:p>
                  </a:txBody>
                  <a:tcPr marL="0" marR="0" marT="0" marB="0" anchor="b">
                    <a:lnL w="6350" cap="flat" cmpd="sng" algn="ctr">
                      <a:solidFill>
                        <a:srgbClr val="000000"/>
                      </a:solidFill>
                      <a:prstDash val="dot"/>
                      <a:round/>
                      <a:headEnd type="none" w="med" len="med"/>
                      <a:tailEnd type="none" w="med" len="med"/>
                    </a:lnL>
                    <a:lnR>
                      <a:noFill/>
                    </a:lnR>
                    <a:lnT>
                      <a:noFill/>
                    </a:lnT>
                    <a:lnB>
                      <a:noFill/>
                    </a:lnB>
                  </a:tcPr>
                </a:tc>
                <a:tc gridSpan="5">
                  <a:txBody>
                    <a:bodyPr/>
                    <a:lstStyle/>
                    <a:p>
                      <a:pPr algn="l" fontAlgn="b"/>
                      <a:r>
                        <a:rPr lang="es-EC" sz="900" b="0" i="0" u="none" strike="noStrike" dirty="0">
                          <a:latin typeface="Arial"/>
                        </a:rPr>
                        <a:t>Director de tesis:  Dr. Luis Maldonado </a:t>
                      </a:r>
                      <a:r>
                        <a:rPr lang="es-EC" sz="900" b="0" i="0" u="none" strike="noStrike" dirty="0" err="1">
                          <a:latin typeface="Arial"/>
                        </a:rPr>
                        <a:t>MAGH</a:t>
                      </a:r>
                      <a:endParaRPr lang="es-EC" sz="900" b="0" i="0" u="none" strike="noStrike" dirty="0">
                        <a:latin typeface="Arial"/>
                      </a:endParaRPr>
                    </a:p>
                  </a:txBody>
                  <a:tcPr marL="0" marR="0" marT="0" marB="0" anchor="b">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9979" name="AutoShape 1"/>
          <p:cNvSpPr>
            <a:spLocks noChangeArrowheads="1"/>
          </p:cNvSpPr>
          <p:nvPr/>
        </p:nvSpPr>
        <p:spPr bwMode="auto">
          <a:xfrm>
            <a:off x="1476375" y="3789363"/>
            <a:ext cx="171450" cy="171450"/>
          </a:xfrm>
          <a:prstGeom prst="downArrow">
            <a:avLst>
              <a:gd name="adj1" fmla="val 50000"/>
              <a:gd name="adj2" fmla="val 25000"/>
            </a:avLst>
          </a:prstGeom>
          <a:solidFill>
            <a:srgbClr val="FF0000"/>
          </a:solidFill>
          <a:ln w="9525">
            <a:solidFill>
              <a:srgbClr val="FF0000"/>
            </a:solidFill>
            <a:miter lim="800000"/>
            <a:headEnd/>
            <a:tailEnd/>
          </a:ln>
        </p:spPr>
        <p:txBody>
          <a:bodyPr/>
          <a:lstStyle/>
          <a:p>
            <a:endParaRPr lang="es-ES"/>
          </a:p>
        </p:txBody>
      </p:sp>
      <p:sp>
        <p:nvSpPr>
          <p:cNvPr id="59980" name="AutoShape 2"/>
          <p:cNvSpPr>
            <a:spLocks noChangeArrowheads="1"/>
          </p:cNvSpPr>
          <p:nvPr/>
        </p:nvSpPr>
        <p:spPr bwMode="auto">
          <a:xfrm>
            <a:off x="2627313" y="4508500"/>
            <a:ext cx="219075" cy="201613"/>
          </a:xfrm>
          <a:prstGeom prst="rightArrow">
            <a:avLst>
              <a:gd name="adj1" fmla="val 50000"/>
              <a:gd name="adj2" fmla="val 28750"/>
            </a:avLst>
          </a:prstGeom>
          <a:solidFill>
            <a:srgbClr val="FF0000"/>
          </a:solidFill>
          <a:ln w="9525">
            <a:solidFill>
              <a:srgbClr val="FF0000"/>
            </a:solidFill>
            <a:miter lim="800000"/>
            <a:headEnd/>
            <a:tailEnd/>
          </a:ln>
        </p:spPr>
        <p:txBody>
          <a:bodyPr/>
          <a:lstStyle/>
          <a:p>
            <a:endParaRPr lang="es-ES"/>
          </a:p>
        </p:txBody>
      </p:sp>
      <p:sp>
        <p:nvSpPr>
          <p:cNvPr id="59981" name="AutoShape 4"/>
          <p:cNvSpPr>
            <a:spLocks noChangeArrowheads="1"/>
          </p:cNvSpPr>
          <p:nvPr/>
        </p:nvSpPr>
        <p:spPr bwMode="auto">
          <a:xfrm>
            <a:off x="6372225" y="4581525"/>
            <a:ext cx="209550" cy="201613"/>
          </a:xfrm>
          <a:prstGeom prst="rightArrow">
            <a:avLst>
              <a:gd name="adj1" fmla="val 50000"/>
              <a:gd name="adj2" fmla="val 27500"/>
            </a:avLst>
          </a:prstGeom>
          <a:solidFill>
            <a:srgbClr val="FF0000"/>
          </a:solidFill>
          <a:ln w="9525">
            <a:solidFill>
              <a:srgbClr val="FF0000"/>
            </a:solidFill>
            <a:miter lim="800000"/>
            <a:headEnd/>
            <a:tailEnd/>
          </a:ln>
        </p:spPr>
        <p:txBody>
          <a:bodyPr/>
          <a:lstStyle/>
          <a:p>
            <a:endParaRPr lang="es-ES"/>
          </a:p>
        </p:txBody>
      </p:sp>
      <p:sp>
        <p:nvSpPr>
          <p:cNvPr id="59982" name="AutoShape 5"/>
          <p:cNvSpPr>
            <a:spLocks noChangeArrowheads="1"/>
          </p:cNvSpPr>
          <p:nvPr/>
        </p:nvSpPr>
        <p:spPr bwMode="auto">
          <a:xfrm>
            <a:off x="3448050" y="2565400"/>
            <a:ext cx="171450" cy="160338"/>
          </a:xfrm>
          <a:prstGeom prst="downArrow">
            <a:avLst>
              <a:gd name="adj1" fmla="val 50000"/>
              <a:gd name="adj2" fmla="val 25000"/>
            </a:avLst>
          </a:prstGeom>
          <a:solidFill>
            <a:srgbClr val="0000FF"/>
          </a:solidFill>
          <a:ln w="9525">
            <a:solidFill>
              <a:srgbClr val="0000FF"/>
            </a:solidFill>
            <a:miter lim="800000"/>
            <a:headEnd/>
            <a:tailEnd/>
          </a:ln>
        </p:spPr>
        <p:txBody>
          <a:bodyPr/>
          <a:lstStyle/>
          <a:p>
            <a:endParaRPr lang="es-ES"/>
          </a:p>
        </p:txBody>
      </p:sp>
      <p:sp>
        <p:nvSpPr>
          <p:cNvPr id="59983" name="AutoShape 6"/>
          <p:cNvSpPr>
            <a:spLocks noChangeArrowheads="1"/>
          </p:cNvSpPr>
          <p:nvPr/>
        </p:nvSpPr>
        <p:spPr bwMode="auto">
          <a:xfrm>
            <a:off x="5495925" y="2565400"/>
            <a:ext cx="171450" cy="160338"/>
          </a:xfrm>
          <a:prstGeom prst="downArrow">
            <a:avLst>
              <a:gd name="adj1" fmla="val 50000"/>
              <a:gd name="adj2" fmla="val 25000"/>
            </a:avLst>
          </a:prstGeom>
          <a:solidFill>
            <a:srgbClr val="0000FF"/>
          </a:solidFill>
          <a:ln w="9525">
            <a:solidFill>
              <a:srgbClr val="0000FF"/>
            </a:solidFill>
            <a:miter lim="800000"/>
            <a:headEnd/>
            <a:tailEnd/>
          </a:ln>
        </p:spPr>
        <p:txBody>
          <a:bodyPr/>
          <a:lstStyle/>
          <a:p>
            <a:endParaRPr lang="es-ES"/>
          </a:p>
        </p:txBody>
      </p:sp>
      <p:sp>
        <p:nvSpPr>
          <p:cNvPr id="59984" name="AutoShape 8"/>
          <p:cNvSpPr>
            <a:spLocks noChangeArrowheads="1"/>
          </p:cNvSpPr>
          <p:nvPr/>
        </p:nvSpPr>
        <p:spPr bwMode="auto">
          <a:xfrm>
            <a:off x="3492500" y="4652963"/>
            <a:ext cx="190500" cy="161925"/>
          </a:xfrm>
          <a:prstGeom prst="upArrow">
            <a:avLst>
              <a:gd name="adj1" fmla="val 50000"/>
              <a:gd name="adj2" fmla="val 25000"/>
            </a:avLst>
          </a:prstGeom>
          <a:solidFill>
            <a:srgbClr val="0000FF"/>
          </a:solidFill>
          <a:ln w="9525">
            <a:solidFill>
              <a:srgbClr val="0000FF"/>
            </a:solidFill>
            <a:miter lim="800000"/>
            <a:headEnd/>
            <a:tailEnd/>
          </a:ln>
        </p:spPr>
        <p:txBody>
          <a:bodyPr/>
          <a:lstStyle/>
          <a:p>
            <a:endParaRPr lang="es-ES"/>
          </a:p>
        </p:txBody>
      </p:sp>
      <p:sp>
        <p:nvSpPr>
          <p:cNvPr id="59985" name="AutoShape 9"/>
          <p:cNvSpPr>
            <a:spLocks noChangeArrowheads="1"/>
          </p:cNvSpPr>
          <p:nvPr/>
        </p:nvSpPr>
        <p:spPr bwMode="auto">
          <a:xfrm>
            <a:off x="5508625" y="4652963"/>
            <a:ext cx="190500" cy="161925"/>
          </a:xfrm>
          <a:prstGeom prst="upArrow">
            <a:avLst>
              <a:gd name="adj1" fmla="val 50000"/>
              <a:gd name="adj2" fmla="val 25000"/>
            </a:avLst>
          </a:prstGeom>
          <a:solidFill>
            <a:srgbClr val="0000FF"/>
          </a:solidFill>
          <a:ln w="9525">
            <a:solidFill>
              <a:srgbClr val="0000FF"/>
            </a:solidFill>
            <a:miter lim="800000"/>
            <a:headEnd/>
            <a:tailEnd/>
          </a:ln>
        </p:spPr>
        <p:txBody>
          <a:bodyPr/>
          <a:lstStyle/>
          <a:p>
            <a:endParaRPr lang="es-ES"/>
          </a:p>
        </p:txBody>
      </p:sp>
      <p:sp>
        <p:nvSpPr>
          <p:cNvPr id="59986" name="AutoShape 10"/>
          <p:cNvSpPr>
            <a:spLocks noChangeArrowheads="1"/>
          </p:cNvSpPr>
          <p:nvPr/>
        </p:nvSpPr>
        <p:spPr bwMode="auto">
          <a:xfrm>
            <a:off x="7550150" y="3789363"/>
            <a:ext cx="190500" cy="160337"/>
          </a:xfrm>
          <a:prstGeom prst="upArrow">
            <a:avLst>
              <a:gd name="adj1" fmla="val 50000"/>
              <a:gd name="adj2" fmla="val 25000"/>
            </a:avLst>
          </a:prstGeom>
          <a:solidFill>
            <a:srgbClr val="FF0000"/>
          </a:solidFill>
          <a:ln w="9525">
            <a:solidFill>
              <a:srgbClr val="FF0000"/>
            </a:solidFill>
            <a:miter lim="800000"/>
            <a:headEnd/>
            <a:tailEnd/>
          </a:ln>
        </p:spPr>
        <p:txBody>
          <a:bodyPr/>
          <a:lstStyle/>
          <a:p>
            <a:endParaRPr lang="es-E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2467" name="1 Título"/>
          <p:cNvSpPr>
            <a:spLocks noGrp="1"/>
          </p:cNvSpPr>
          <p:nvPr>
            <p:ph type="title"/>
          </p:nvPr>
        </p:nvSpPr>
        <p:spPr>
          <a:xfrm>
            <a:off x="0" y="0"/>
            <a:ext cx="9144000" cy="12684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1125538"/>
            <a:ext cx="8229600" cy="5732462"/>
          </a:xfrm>
        </p:spPr>
        <p:txBody>
          <a:bodyPr/>
          <a:lstStyle/>
          <a:p>
            <a:pPr algn="ctr" eaLnBrk="1" hangingPunct="1">
              <a:buFont typeface="Arial" pitchFamily="34" charset="0"/>
              <a:buNone/>
            </a:pPr>
            <a:r>
              <a:rPr lang="es-EC" sz="3000" smtClean="0">
                <a:solidFill>
                  <a:srgbClr val="0070C0"/>
                </a:solidFill>
                <a:latin typeface="Arial Black" pitchFamily="34" charset="0"/>
              </a:rPr>
              <a:t>DIAGRAMA DE FLUJO</a:t>
            </a:r>
          </a:p>
          <a:p>
            <a:pPr algn="just" eaLnBrk="1" hangingPunct="1">
              <a:buFont typeface="Arial" pitchFamily="34" charset="0"/>
              <a:buNone/>
            </a:pPr>
            <a:r>
              <a:rPr lang="es-EC" smtClean="0">
                <a:solidFill>
                  <a:srgbClr val="C00000"/>
                </a:solidFill>
                <a:latin typeface="Arial" pitchFamily="34" charset="0"/>
                <a:cs typeface="Arial" pitchFamily="34" charset="0"/>
              </a:rPr>
              <a:t>Herramientas de representación grafica de las actividades que conforman un proceso.</a:t>
            </a:r>
          </a:p>
          <a:p>
            <a:pPr algn="just" eaLnBrk="1" hangingPunct="1">
              <a:buFont typeface="Arial" pitchFamily="34" charset="0"/>
              <a:buNone/>
            </a:pPr>
            <a:r>
              <a:rPr lang="es-EC" smtClean="0">
                <a:solidFill>
                  <a:srgbClr val="C00000"/>
                </a:solidFill>
                <a:latin typeface="Arial" pitchFamily="34" charset="0"/>
                <a:cs typeface="Arial" pitchFamily="34" charset="0"/>
              </a:rPr>
              <a:t>Utilizando la simbología apropiada,  hemos plasmado de forma gráfica todo el desarrollo del proceso, de manera que se identifiquen las operaciones y a través de esta representación llegar al análisis y mejora de los procesos del la Unidad de Quemados.</a:t>
            </a:r>
          </a:p>
          <a:p>
            <a:pPr eaLnBrk="1" hangingPunct="1"/>
            <a:endParaRPr lang="es-EC"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6"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idx="4294967295"/>
          </p:nvPr>
        </p:nvSpPr>
        <p:spPr>
          <a:xfrm>
            <a:off x="0" y="0"/>
            <a:ext cx="9144000" cy="765175"/>
          </a:xfrm>
        </p:spPr>
        <p:txBody>
          <a:bodyPr rtlCol="0">
            <a:noAutofit/>
          </a:bodyPr>
          <a:lstStyle/>
          <a:p>
            <a:pPr eaLnBrk="1" fontAlgn="auto" hangingPunct="1">
              <a:spcAft>
                <a:spcPts val="0"/>
              </a:spcAft>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a:p>
        </p:txBody>
      </p:sp>
      <p:sp>
        <p:nvSpPr>
          <p:cNvPr id="1029" name="Rectangle 2"/>
          <p:cNvSpPr>
            <a:spLocks noChangeArrowheads="1"/>
          </p:cNvSpPr>
          <p:nvPr/>
        </p:nvSpPr>
        <p:spPr bwMode="auto">
          <a:xfrm>
            <a:off x="0" y="115888"/>
            <a:ext cx="9144000" cy="369887"/>
          </a:xfrm>
          <a:prstGeom prst="rect">
            <a:avLst/>
          </a:prstGeom>
          <a:noFill/>
          <a:ln w="9525">
            <a:noFill/>
            <a:miter lim="800000"/>
            <a:headEnd/>
            <a:tailEnd/>
          </a:ln>
        </p:spPr>
        <p:txBody>
          <a:bodyPr anchor="ctr">
            <a:spAutoFit/>
          </a:bodyPr>
          <a:lstStyle/>
          <a:p>
            <a:endParaRPr lang="es-ES"/>
          </a:p>
        </p:txBody>
      </p:sp>
      <p:sp>
        <p:nvSpPr>
          <p:cNvPr id="103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a:latin typeface="Calibri" pitchFamily="34" charset="0"/>
            </a:endParaRPr>
          </a:p>
        </p:txBody>
      </p:sp>
      <p:graphicFrame>
        <p:nvGraphicFramePr>
          <p:cNvPr id="1026" name="Object 2"/>
          <p:cNvGraphicFramePr>
            <a:graphicFrameLocks noChangeAspect="1"/>
          </p:cNvGraphicFramePr>
          <p:nvPr/>
        </p:nvGraphicFramePr>
        <p:xfrm>
          <a:off x="2016125" y="765175"/>
          <a:ext cx="5076825" cy="5903913"/>
        </p:xfrm>
        <a:graphic>
          <a:graphicData uri="http://schemas.openxmlformats.org/presentationml/2006/ole">
            <p:oleObj spid="_x0000_s1026" name="Visio" r:id="rId4" imgW="7133539" imgH="10191598" progId="Visio.Drawing.11">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3491" name="1 Título"/>
          <p:cNvSpPr>
            <a:spLocks noGrp="1"/>
          </p:cNvSpPr>
          <p:nvPr>
            <p:ph type="title"/>
          </p:nvPr>
        </p:nvSpPr>
        <p:spPr>
          <a:xfrm>
            <a:off x="0" y="274638"/>
            <a:ext cx="9144000" cy="7778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56324" name="3 Marcador de contenido"/>
          <p:cNvSpPr>
            <a:spLocks noGrp="1"/>
          </p:cNvSpPr>
          <p:nvPr>
            <p:ph idx="1"/>
          </p:nvPr>
        </p:nvSpPr>
        <p:spPr/>
        <p:txBody>
          <a:bodyPr/>
          <a:lstStyle/>
          <a:p>
            <a:pPr algn="ctr" eaLnBrk="1" hangingPunct="1">
              <a:buFont typeface="Arial" pitchFamily="34" charset="0"/>
              <a:buNone/>
            </a:pPr>
            <a:r>
              <a:rPr lang="es-EC" smtClean="0">
                <a:solidFill>
                  <a:srgbClr val="0070C0"/>
                </a:solidFill>
                <a:latin typeface="Arial Black" pitchFamily="34" charset="0"/>
                <a:cs typeface="Arial" pitchFamily="34" charset="0"/>
              </a:rPr>
              <a:t>ANÁLISIS DE VALOR</a:t>
            </a:r>
          </a:p>
          <a:p>
            <a:pPr eaLnBrk="1" hangingPunct="1">
              <a:buFont typeface="Arial" pitchFamily="34" charset="0"/>
              <a:buNone/>
            </a:pPr>
            <a:endParaRPr lang="es-EC" smtClean="0">
              <a:latin typeface="Arial" pitchFamily="34" charset="0"/>
              <a:cs typeface="Arial" pitchFamily="34" charset="0"/>
            </a:endParaRPr>
          </a:p>
          <a:p>
            <a:pPr algn="just" eaLnBrk="1" hangingPunct="1">
              <a:buFont typeface="Arial" pitchFamily="34" charset="0"/>
              <a:buNone/>
            </a:pPr>
            <a:r>
              <a:rPr lang="es-EC" smtClean="0">
                <a:latin typeface="Arial" pitchFamily="34" charset="0"/>
                <a:cs typeface="Arial" pitchFamily="34" charset="0"/>
              </a:rPr>
              <a:t>   </a:t>
            </a:r>
            <a:r>
              <a:rPr lang="es-EC" smtClean="0">
                <a:solidFill>
                  <a:srgbClr val="C00000"/>
                </a:solidFill>
                <a:latin typeface="Arial" pitchFamily="34" charset="0"/>
                <a:cs typeface="Arial" pitchFamily="34" charset="0"/>
              </a:rPr>
              <a:t>Método ordenado y creativo para aumentar el valor de un ítem. Este "ítem" puede ser un producto, un sistema, un proceso, un procedimiento, un plan, una máquina, un equipo, una herramienta, un servicio o un método de trabajo.</a:t>
            </a:r>
          </a:p>
          <a:p>
            <a:pPr eaLnBrk="1" hangingPunct="1"/>
            <a:endParaRPr lang="es-EC"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Effect transition="in" filter="wedge">
                                      <p:cBhvr>
                                        <p:cTn id="7" dur="2000"/>
                                        <p:tgtEl>
                                          <p:spTgt spid="56324">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6324">
                                            <p:txEl>
                                              <p:pRg st="2" end="2"/>
                                            </p:txEl>
                                          </p:spTgt>
                                        </p:tgtEl>
                                        <p:attrNameLst>
                                          <p:attrName>style.visibility</p:attrName>
                                        </p:attrNameLst>
                                      </p:cBhvr>
                                      <p:to>
                                        <p:strVal val="visible"/>
                                      </p:to>
                                    </p:set>
                                    <p:animEffect transition="in" filter="wedge">
                                      <p:cBhvr>
                                        <p:cTn id="11" dur="20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3" name="1 Título"/>
          <p:cNvSpPr>
            <a:spLocks noGrp="1"/>
          </p:cNvSpPr>
          <p:nvPr>
            <p:ph type="title"/>
          </p:nvPr>
        </p:nvSpPr>
        <p:spPr>
          <a:xfrm>
            <a:off x="0" y="333375"/>
            <a:ext cx="9144000" cy="5746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2400" dirty="0" smtClean="0"/>
          </a:p>
        </p:txBody>
      </p:sp>
      <p:sp>
        <p:nvSpPr>
          <p:cNvPr id="3" name="2 Marcador de contenido"/>
          <p:cNvSpPr>
            <a:spLocks noGrp="1"/>
          </p:cNvSpPr>
          <p:nvPr>
            <p:ph idx="1"/>
          </p:nvPr>
        </p:nvSpPr>
        <p:spPr>
          <a:xfrm>
            <a:off x="323850" y="981075"/>
            <a:ext cx="8569325" cy="5472113"/>
          </a:xfrm>
        </p:spPr>
        <p:txBody>
          <a:bodyPr rtlCol="0">
            <a:normAutofit fontScale="40000" lnSpcReduction="20000"/>
          </a:bodyPr>
          <a:lstStyle/>
          <a:p>
            <a:pPr eaLnBrk="1" fontAlgn="auto" hangingPunct="1">
              <a:spcAft>
                <a:spcPts val="0"/>
              </a:spcAft>
              <a:buFont typeface="Arial" pitchFamily="34" charset="0"/>
              <a:buNone/>
              <a:defRPr/>
            </a:pPr>
            <a:r>
              <a:rPr lang="es-EC" sz="4900" b="1" dirty="0">
                <a:latin typeface="Arial" pitchFamily="34" charset="0"/>
                <a:cs typeface="Arial" pitchFamily="34" charset="0"/>
              </a:rPr>
              <a:t> </a:t>
            </a:r>
            <a:endParaRPr lang="es-EC" sz="6000" i="1" dirty="0">
              <a:solidFill>
                <a:schemeClr val="accent1"/>
              </a:solidFill>
              <a:latin typeface="Arial" pitchFamily="34" charset="0"/>
              <a:cs typeface="Arial" pitchFamily="34" charset="0"/>
            </a:endParaRPr>
          </a:p>
          <a:p>
            <a:pPr algn="ctr" eaLnBrk="1" fontAlgn="auto" hangingPunct="1">
              <a:spcAft>
                <a:spcPts val="0"/>
              </a:spcAft>
              <a:buFont typeface="Arial" pitchFamily="34" charset="0"/>
              <a:buNone/>
              <a:defRPr/>
            </a:pPr>
            <a:r>
              <a:rPr lang="es-EC" sz="6000" b="1" dirty="0">
                <a:solidFill>
                  <a:schemeClr val="accent1"/>
                </a:solidFill>
                <a:latin typeface="Arial Black" pitchFamily="34" charset="0"/>
                <a:cs typeface="Arial" pitchFamily="34" charset="0"/>
              </a:rPr>
              <a:t>Objetivos Específicos</a:t>
            </a:r>
            <a:endParaRPr lang="es-EC" sz="6000" dirty="0">
              <a:solidFill>
                <a:schemeClr val="accent1"/>
              </a:solidFill>
              <a:latin typeface="Arial Black" pitchFamily="34" charset="0"/>
              <a:cs typeface="Arial" pitchFamily="34" charset="0"/>
            </a:endParaRPr>
          </a:p>
          <a:p>
            <a:pPr eaLnBrk="1" fontAlgn="auto" hangingPunct="1">
              <a:spcAft>
                <a:spcPts val="0"/>
              </a:spcAft>
              <a:buFont typeface="Arial" pitchFamily="34" charset="0"/>
              <a:buNone/>
              <a:defRPr/>
            </a:pPr>
            <a:r>
              <a:rPr lang="es-EC" sz="4900" b="1" dirty="0">
                <a:latin typeface="Arial" pitchFamily="34" charset="0"/>
                <a:cs typeface="Arial" pitchFamily="34" charset="0"/>
              </a:rPr>
              <a:t> </a:t>
            </a:r>
            <a:endParaRPr lang="es-EC" sz="4900" dirty="0" smtClean="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r>
              <a:rPr lang="es-EC" sz="4900" dirty="0" smtClean="0">
                <a:solidFill>
                  <a:srgbClr val="C00000"/>
                </a:solidFill>
                <a:latin typeface="Arial" pitchFamily="34" charset="0"/>
                <a:cs typeface="Arial" pitchFamily="34" charset="0"/>
              </a:rPr>
              <a:t> </a:t>
            </a:r>
            <a:endParaRPr lang="es-EC" sz="4900" dirty="0">
              <a:solidFill>
                <a:srgbClr val="C00000"/>
              </a:solidFill>
              <a:latin typeface="Arial" pitchFamily="34" charset="0"/>
              <a:cs typeface="Arial" pitchFamily="34" charset="0"/>
            </a:endParaRPr>
          </a:p>
          <a:p>
            <a:pPr lvl="1" eaLnBrk="1" fontAlgn="auto" hangingPunct="1">
              <a:spcAft>
                <a:spcPts val="0"/>
              </a:spcAft>
              <a:buFont typeface="Wingdings" pitchFamily="2" charset="2"/>
              <a:buChar char="Ø"/>
              <a:defRPr/>
            </a:pPr>
            <a:r>
              <a:rPr lang="es-EC" sz="4900" dirty="0" smtClean="0">
                <a:solidFill>
                  <a:srgbClr val="C00000"/>
                </a:solidFill>
                <a:latin typeface="Arial" pitchFamily="34" charset="0"/>
                <a:cs typeface="Arial" pitchFamily="34" charset="0"/>
              </a:rPr>
              <a:t> Elaborar </a:t>
            </a:r>
            <a:r>
              <a:rPr lang="es-EC" sz="4900" dirty="0">
                <a:solidFill>
                  <a:srgbClr val="C00000"/>
                </a:solidFill>
                <a:latin typeface="Arial" pitchFamily="34" charset="0"/>
                <a:cs typeface="Arial" pitchFamily="34" charset="0"/>
              </a:rPr>
              <a:t>protocolos innovados de enfermería de la Unidad de Quemados.</a:t>
            </a:r>
            <a:r>
              <a:rPr lang="es-EC" sz="4900" b="1" dirty="0">
                <a:solidFill>
                  <a:srgbClr val="C00000"/>
                </a:solidFill>
                <a:latin typeface="Arial" pitchFamily="34" charset="0"/>
                <a:cs typeface="Arial" pitchFamily="34" charset="0"/>
              </a:rPr>
              <a:t> </a:t>
            </a:r>
            <a:endParaRPr lang="es-EC" sz="4900" dirty="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r>
              <a:rPr lang="es-EC" sz="4900" dirty="0">
                <a:solidFill>
                  <a:srgbClr val="C00000"/>
                </a:solidFill>
                <a:latin typeface="Arial" pitchFamily="34" charset="0"/>
                <a:cs typeface="Arial" pitchFamily="34" charset="0"/>
              </a:rPr>
              <a:t> </a:t>
            </a:r>
          </a:p>
          <a:p>
            <a:pPr lvl="1" eaLnBrk="1" fontAlgn="auto" hangingPunct="1">
              <a:spcAft>
                <a:spcPts val="0"/>
              </a:spcAft>
              <a:buFont typeface="Wingdings" pitchFamily="2" charset="2"/>
              <a:buChar char="Ø"/>
              <a:defRPr/>
            </a:pPr>
            <a:r>
              <a:rPr lang="es-EC" sz="4900" dirty="0">
                <a:solidFill>
                  <a:srgbClr val="C00000"/>
                </a:solidFill>
                <a:latin typeface="Arial" pitchFamily="34" charset="0"/>
                <a:cs typeface="Arial" pitchFamily="34" charset="0"/>
              </a:rPr>
              <a:t>  Investigar,  innovar y elaborar los protocolos de los principales procedimientos quirúrgicos aplicados a los pacientes quemados.</a:t>
            </a:r>
          </a:p>
          <a:p>
            <a:pPr eaLnBrk="1" fontAlgn="auto" hangingPunct="1">
              <a:spcAft>
                <a:spcPts val="0"/>
              </a:spcAft>
              <a:buFont typeface="Arial" pitchFamily="34" charset="0"/>
              <a:buNone/>
              <a:defRPr/>
            </a:pPr>
            <a:r>
              <a:rPr lang="es-EC" sz="4900" b="1" dirty="0">
                <a:solidFill>
                  <a:srgbClr val="C00000"/>
                </a:solidFill>
                <a:latin typeface="Arial" pitchFamily="34" charset="0"/>
                <a:cs typeface="Arial" pitchFamily="34" charset="0"/>
              </a:rPr>
              <a:t> </a:t>
            </a:r>
            <a:endParaRPr lang="es-EC" sz="4900" dirty="0">
              <a:solidFill>
                <a:srgbClr val="C00000"/>
              </a:solidFill>
              <a:latin typeface="Arial" pitchFamily="34" charset="0"/>
              <a:cs typeface="Arial" pitchFamily="34" charset="0"/>
            </a:endParaRPr>
          </a:p>
          <a:p>
            <a:pPr lvl="1" eaLnBrk="1" fontAlgn="auto" hangingPunct="1">
              <a:spcAft>
                <a:spcPts val="0"/>
              </a:spcAft>
              <a:buFont typeface="Wingdings" pitchFamily="2" charset="2"/>
              <a:buChar char="Ø"/>
              <a:defRPr/>
            </a:pPr>
            <a:r>
              <a:rPr lang="es-EC" sz="4900" dirty="0">
                <a:solidFill>
                  <a:srgbClr val="C00000"/>
                </a:solidFill>
                <a:latin typeface="Arial" pitchFamily="34" charset="0"/>
                <a:cs typeface="Arial" pitchFamily="34" charset="0"/>
              </a:rPr>
              <a:t> Elaborar los nuevos  costos de la operatividad de la Unidad de Quemados.</a:t>
            </a:r>
          </a:p>
          <a:p>
            <a:pPr eaLnBrk="1" fontAlgn="auto" hangingPunct="1">
              <a:spcAft>
                <a:spcPts val="0"/>
              </a:spcAft>
              <a:buFont typeface="Arial" pitchFamily="34" charset="0"/>
              <a:buNone/>
              <a:defRPr/>
            </a:pPr>
            <a:r>
              <a:rPr lang="es-EC" sz="4900" b="1" dirty="0">
                <a:solidFill>
                  <a:srgbClr val="C00000"/>
                </a:solidFill>
                <a:latin typeface="Arial" pitchFamily="34" charset="0"/>
                <a:cs typeface="Arial" pitchFamily="34" charset="0"/>
              </a:rPr>
              <a:t> </a:t>
            </a:r>
            <a:endParaRPr lang="es-EC" sz="4900" dirty="0">
              <a:solidFill>
                <a:srgbClr val="C00000"/>
              </a:solidFill>
              <a:latin typeface="Arial" pitchFamily="34" charset="0"/>
              <a:cs typeface="Arial" pitchFamily="34" charset="0"/>
            </a:endParaRPr>
          </a:p>
          <a:p>
            <a:pPr lvl="1" eaLnBrk="1" fontAlgn="auto" hangingPunct="1">
              <a:spcAft>
                <a:spcPts val="0"/>
              </a:spcAft>
              <a:buFont typeface="Wingdings" pitchFamily="2" charset="2"/>
              <a:buChar char="Ø"/>
              <a:defRPr/>
            </a:pPr>
            <a:r>
              <a:rPr lang="es-EC" sz="4900" dirty="0">
                <a:solidFill>
                  <a:srgbClr val="C00000"/>
                </a:solidFill>
                <a:latin typeface="Arial" pitchFamily="34" charset="0"/>
                <a:cs typeface="Arial" pitchFamily="34" charset="0"/>
              </a:rPr>
              <a:t> Elaborar un plan global para: capacitar, entrenar y mantener actualizado en sus conocimientos, en el cuidado de pacientes quemados, al personal médico y de enfermería que laborara en la Unidad de quemados.</a:t>
            </a:r>
          </a:p>
          <a:p>
            <a:pPr eaLnBrk="1" fontAlgn="auto" hangingPunct="1">
              <a:spcAft>
                <a:spcPts val="0"/>
              </a:spcAft>
              <a:buFont typeface="Arial" pitchFamily="34" charset="0"/>
              <a:buNone/>
              <a:defRPr/>
            </a:pPr>
            <a:r>
              <a:rPr lang="es-EC" b="1" dirty="0"/>
              <a:t> </a:t>
            </a:r>
            <a:endParaRPr lang="es-EC" dirty="0"/>
          </a:p>
          <a:p>
            <a:pPr eaLnBrk="1" fontAlgn="auto" hangingPunct="1">
              <a:spcAft>
                <a:spcPts val="0"/>
              </a:spcAft>
              <a:buFont typeface="Arial" charset="0"/>
              <a:buChar cha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2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8"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2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2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idx="4294967295"/>
          </p:nvPr>
        </p:nvSpPr>
        <p:spPr>
          <a:xfrm>
            <a:off x="0" y="0"/>
            <a:ext cx="9144000" cy="765175"/>
          </a:xfrm>
        </p:spPr>
        <p:txBody>
          <a:bodyPr rtlCol="0">
            <a:normAutofit fontScale="90000"/>
          </a:bodyPr>
          <a:lstStyle/>
          <a:p>
            <a:pPr eaLnBrk="1" fontAlgn="auto" hangingPunct="1">
              <a:spcAft>
                <a:spcPts val="0"/>
              </a:spcAft>
              <a:defRPr/>
            </a:pPr>
            <a:r>
              <a:rPr lang="es-EC" sz="18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800" dirty="0" smtClean="0">
                <a:solidFill>
                  <a:schemeClr val="accent3">
                    <a:lumMod val="50000"/>
                  </a:schemeClr>
                </a:solidFill>
                <a:latin typeface="Arial Black" pitchFamily="34" charset="0"/>
                <a:cs typeface="Arial" pitchFamily="34" charset="0"/>
              </a:rPr>
            </a:br>
            <a:r>
              <a:rPr lang="es-EC" sz="1800" dirty="0" smtClean="0">
                <a:solidFill>
                  <a:schemeClr val="accent3">
                    <a:lumMod val="50000"/>
                  </a:schemeClr>
                </a:solidFill>
                <a:latin typeface="Arial Black" pitchFamily="34" charset="0"/>
                <a:cs typeface="Arial" pitchFamily="34" charset="0"/>
              </a:rPr>
              <a:t>REAPERTURA DE LA UNIDAD DE QUEMADOS DEL  HOSPITAL DE ESPECIALIDADES DE LAS FF.AA</a:t>
            </a:r>
            <a:r>
              <a:rPr lang="es-EC" sz="1600" dirty="0" smtClean="0">
                <a:solidFill>
                  <a:schemeClr val="accent3">
                    <a:lumMod val="50000"/>
                  </a:schemeClr>
                </a:solidFill>
                <a:latin typeface="Arial Black" pitchFamily="34" charset="0"/>
                <a:cs typeface="Arial" pitchFamily="34" charset="0"/>
              </a:rPr>
              <a:t>.</a:t>
            </a:r>
            <a:endParaRPr lang="es-EC" sz="1600" dirty="0"/>
          </a:p>
        </p:txBody>
      </p:sp>
      <p:graphicFrame>
        <p:nvGraphicFramePr>
          <p:cNvPr id="4" name="3 Tabla"/>
          <p:cNvGraphicFramePr>
            <a:graphicFrameLocks noGrp="1"/>
          </p:cNvGraphicFramePr>
          <p:nvPr/>
        </p:nvGraphicFramePr>
        <p:xfrm>
          <a:off x="250825" y="1052513"/>
          <a:ext cx="8785225" cy="5329237"/>
        </p:xfrm>
        <a:graphic>
          <a:graphicData uri="http://schemas.openxmlformats.org/drawingml/2006/table">
            <a:tbl>
              <a:tblPr/>
              <a:tblGrid>
                <a:gridCol w="713545"/>
                <a:gridCol w="485184"/>
                <a:gridCol w="399126"/>
                <a:gridCol w="2115567"/>
                <a:gridCol w="185672"/>
                <a:gridCol w="208034"/>
                <a:gridCol w="170762"/>
                <a:gridCol w="185672"/>
                <a:gridCol w="683051"/>
                <a:gridCol w="723709"/>
                <a:gridCol w="1414894"/>
                <a:gridCol w="707672"/>
                <a:gridCol w="256757"/>
                <a:gridCol w="535330"/>
              </a:tblGrid>
              <a:tr h="142307">
                <a:tc gridSpan="3">
                  <a:txBody>
                    <a:bodyPr/>
                    <a:lstStyle/>
                    <a:p>
                      <a:pPr>
                        <a:spcAft>
                          <a:spcPts val="0"/>
                        </a:spcAft>
                      </a:pPr>
                      <a:r>
                        <a:rPr lang="es-EC" sz="900" dirty="0">
                          <a:solidFill>
                            <a:srgbClr val="222222"/>
                          </a:solidFill>
                          <a:latin typeface="Geneva"/>
                          <a:ea typeface="Times New Roman"/>
                          <a:cs typeface="Times New Roman"/>
                        </a:rPr>
                        <a:t>SUB PROCESO</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c hMerge="1">
                  <a:txBody>
                    <a:bodyPr/>
                    <a:lstStyle/>
                    <a:p>
                      <a:endParaRPr lang="es-EC"/>
                    </a:p>
                  </a:txBody>
                  <a:tcPr/>
                </a:tc>
                <a:tc hMerge="1">
                  <a:txBody>
                    <a:bodyPr/>
                    <a:lstStyle/>
                    <a:p>
                      <a:endParaRPr lang="es-EC"/>
                    </a:p>
                  </a:txBody>
                  <a:tcPr/>
                </a:tc>
                <a:tc rowSpan="2" gridSpan="5">
                  <a:txBody>
                    <a:bodyPr/>
                    <a:lstStyle/>
                    <a:p>
                      <a:pPr>
                        <a:spcAft>
                          <a:spcPts val="0"/>
                        </a:spcAft>
                      </a:pPr>
                      <a:r>
                        <a:rPr lang="es-EC" sz="1000" dirty="0">
                          <a:solidFill>
                            <a:srgbClr val="222222"/>
                          </a:solidFill>
                          <a:latin typeface="Geneva"/>
                          <a:ea typeface="Times New Roman"/>
                          <a:cs typeface="Times New Roman"/>
                        </a:rPr>
                        <a:t>Ingreso del paciente  (D 1)</a:t>
                      </a:r>
                      <a:endParaRPr lang="es-EC" sz="1000" dirty="0">
                        <a:solidFill>
                          <a:srgbClr val="222222"/>
                        </a:solidFill>
                        <a:latin typeface="Times New Roman"/>
                        <a:ea typeface="Times New Roman"/>
                        <a:cs typeface="Times New Roman"/>
                      </a:endParaRPr>
                    </a:p>
                    <a:p>
                      <a:pPr>
                        <a:spcAft>
                          <a:spcPts val="0"/>
                        </a:spcAft>
                      </a:pPr>
                      <a:r>
                        <a:rPr lang="es-EC" sz="900" dirty="0">
                          <a:solidFill>
                            <a:srgbClr val="222222"/>
                          </a:solidFill>
                          <a:latin typeface="Geneva"/>
                          <a:ea typeface="Times New Roman"/>
                          <a:cs typeface="Times New Roman"/>
                        </a:rPr>
                        <a:t>Paciente ingresado a la Unidad de Quemados</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rowSpan="2" hMerge="1">
                  <a:txBody>
                    <a:bodyPr/>
                    <a:lstStyle/>
                    <a:p>
                      <a:endParaRPr lang="es-EC"/>
                    </a:p>
                  </a:txBody>
                  <a:tcPr/>
                </a:tc>
                <a:tc>
                  <a:txBody>
                    <a:bodyPr/>
                    <a:lstStyle/>
                    <a:p>
                      <a:endParaRPr lang="es-EC" sz="900" dirty="0">
                        <a:latin typeface="Calibri"/>
                        <a:cs typeface="Times New Roman"/>
                      </a:endParaRPr>
                    </a:p>
                  </a:txBody>
                  <a:tcPr marL="29593" marR="29593" marT="0" marB="0" anchor="b">
                    <a:lnL>
                      <a:noFill/>
                    </a:lnL>
                    <a:lnR>
                      <a:noFill/>
                    </a:lnR>
                    <a:lnT>
                      <a:noFill/>
                    </a:lnT>
                    <a:lnB>
                      <a:noFill/>
                    </a:lnB>
                  </a:tcPr>
                </a:tc>
                <a:tc>
                  <a:txBody>
                    <a:bodyPr/>
                    <a:lstStyle/>
                    <a:p>
                      <a:pPr>
                        <a:spcAft>
                          <a:spcPts val="0"/>
                        </a:spcAft>
                      </a:pPr>
                      <a:r>
                        <a:rPr lang="es-EC" sz="900" b="1" dirty="0">
                          <a:solidFill>
                            <a:srgbClr val="222222"/>
                          </a:solidFill>
                          <a:latin typeface="Geneva"/>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c>
                  <a:txBody>
                    <a:bodyPr/>
                    <a:lstStyle/>
                    <a:p>
                      <a:pPr algn="ctr">
                        <a:spcAft>
                          <a:spcPts val="0"/>
                        </a:spcAft>
                      </a:pPr>
                      <a:r>
                        <a:rPr lang="es-EC" sz="900" b="1" dirty="0">
                          <a:solidFill>
                            <a:srgbClr val="222222"/>
                          </a:solidFill>
                          <a:latin typeface="Geneva"/>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c>
                  <a:txBody>
                    <a:bodyPr/>
                    <a:lstStyle/>
                    <a:p>
                      <a:endParaRPr lang="es-EC" sz="900" dirty="0">
                        <a:latin typeface="Calibri"/>
                        <a:cs typeface="Times New Roman"/>
                      </a:endParaRPr>
                    </a:p>
                  </a:txBody>
                  <a:tcPr marL="29593" marR="29593" marT="0" marB="0" anchor="b">
                    <a:lnL>
                      <a:noFill/>
                    </a:lnL>
                    <a:lnR>
                      <a:noFill/>
                    </a:lnR>
                    <a:lnT>
                      <a:noFill/>
                    </a:lnT>
                    <a:lnB>
                      <a:noFill/>
                    </a:lnB>
                  </a:tcPr>
                </a:tc>
                <a:tc gridSpan="2">
                  <a:txBody>
                    <a:bodyPr/>
                    <a:lstStyle/>
                    <a:p>
                      <a:pPr>
                        <a:spcAft>
                          <a:spcPts val="0"/>
                        </a:spcAft>
                      </a:pPr>
                      <a:r>
                        <a:rPr lang="es-EC" sz="900" dirty="0">
                          <a:solidFill>
                            <a:srgbClr val="222222"/>
                          </a:solidFill>
                          <a:latin typeface="Geneva"/>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c hMerge="1">
                  <a:txBody>
                    <a:bodyPr/>
                    <a:lstStyle/>
                    <a:p>
                      <a:endParaRPr lang="es-EC"/>
                    </a:p>
                  </a:txBody>
                  <a:tcPr/>
                </a:tc>
              </a:tr>
              <a:tr h="158118">
                <a:tc gridSpan="2">
                  <a:txBody>
                    <a:bodyPr/>
                    <a:lstStyle/>
                    <a:p>
                      <a:pPr>
                        <a:spcAft>
                          <a:spcPts val="0"/>
                        </a:spcAft>
                      </a:pPr>
                      <a:r>
                        <a:rPr lang="es-EC" sz="900" dirty="0">
                          <a:solidFill>
                            <a:srgbClr val="222222"/>
                          </a:solidFill>
                          <a:latin typeface="Geneva"/>
                          <a:ea typeface="Times New Roman"/>
                          <a:cs typeface="Times New Roman"/>
                        </a:rPr>
                        <a:t>PRODUCTO:</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900">
                        <a:latin typeface="Calibri"/>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gridSpan="5"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endParaRPr lang="es-EC" sz="900" dirty="0">
                        <a:latin typeface="Calibri"/>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900">
                        <a:latin typeface="Calibri"/>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FECHA:</a:t>
                      </a:r>
                      <a:endParaRPr lang="es-EC" sz="1000">
                        <a:solidFill>
                          <a:srgbClr val="222222"/>
                        </a:solidFill>
                        <a:latin typeface="Times New Roman"/>
                        <a:ea typeface="Times New Roman"/>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900">
                        <a:latin typeface="Calibri"/>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900" dirty="0">
                          <a:solidFill>
                            <a:srgbClr val="222222"/>
                          </a:solidFill>
                          <a:latin typeface="Geneva"/>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r h="332048">
                <a:tc>
                  <a:txBody>
                    <a:bodyPr/>
                    <a:lstStyle/>
                    <a:p>
                      <a:pPr algn="ctr">
                        <a:spcAft>
                          <a:spcPts val="0"/>
                        </a:spcAft>
                      </a:pPr>
                      <a:r>
                        <a:rPr lang="es-EC" sz="900">
                          <a:solidFill>
                            <a:srgbClr val="222222"/>
                          </a:solidFill>
                          <a:latin typeface="Geneva"/>
                          <a:ea typeface="Times New Roman"/>
                          <a:cs typeface="Times New Roman"/>
                        </a:rPr>
                        <a:t>No.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VAC</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VAE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P</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900">
                          <a:solidFill>
                            <a:srgbClr val="222222"/>
                          </a:solidFill>
                          <a:latin typeface="Geneva"/>
                          <a:ea typeface="Times New Roman"/>
                          <a:cs typeface="Times New Roman"/>
                        </a:rPr>
                        <a:t>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900">
                          <a:solidFill>
                            <a:srgbClr val="222222"/>
                          </a:solidFill>
                          <a:latin typeface="Geneva"/>
                          <a:ea typeface="Times New Roman"/>
                          <a:cs typeface="Times New Roman"/>
                        </a:rPr>
                        <a:t>M</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900">
                          <a:solidFill>
                            <a:srgbClr val="222222"/>
                          </a:solidFill>
                          <a:latin typeface="Geneva"/>
                          <a:ea typeface="Times New Roman"/>
                          <a:cs typeface="Times New Roman"/>
                        </a:rPr>
                        <a:t>I</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900">
                          <a:solidFill>
                            <a:srgbClr val="222222"/>
                          </a:solidFill>
                          <a:latin typeface="Geneva"/>
                          <a:ea typeface="Times New Roman"/>
                          <a:cs typeface="Times New Roman"/>
                        </a:rPr>
                        <a:t>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a:spcAft>
                          <a:spcPts val="0"/>
                        </a:spcAft>
                      </a:pPr>
                      <a:r>
                        <a:rPr lang="es-EC" sz="700" b="1">
                          <a:solidFill>
                            <a:srgbClr val="222222"/>
                          </a:solidFill>
                          <a:latin typeface="Geneva"/>
                          <a:ea typeface="Times New Roman"/>
                          <a:cs typeface="Times New Roman"/>
                        </a:rPr>
                        <a:t>ACTIVIDAD</a:t>
                      </a:r>
                      <a:endParaRPr lang="es-EC" sz="1000">
                        <a:solidFill>
                          <a:srgbClr val="222222"/>
                        </a:solidFill>
                        <a:latin typeface="Times New Roman"/>
                        <a:ea typeface="Times New Roman"/>
                        <a:cs typeface="Times New Roman"/>
                      </a:endParaRPr>
                    </a:p>
                  </a:txBody>
                  <a:tcPr marL="29593" marR="29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Geneva"/>
                          <a:ea typeface="Times New Roman"/>
                          <a:cs typeface="Times New Roman"/>
                        </a:rPr>
                        <a:t>Tiempos Efectivos (Min.)</a:t>
                      </a:r>
                      <a:endParaRPr lang="es-EC" sz="1000" dirty="0">
                        <a:solidFill>
                          <a:srgbClr val="222222"/>
                        </a:solidFill>
                        <a:latin typeface="Times New Roman"/>
                        <a:ea typeface="Times New Roman"/>
                        <a:cs typeface="Times New Roman"/>
                      </a:endParaRPr>
                    </a:p>
                  </a:txBody>
                  <a:tcPr marL="29593" marR="29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Recepción del paciente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2</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2</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dirty="0">
                          <a:solidFill>
                            <a:srgbClr val="222222"/>
                          </a:solidFill>
                          <a:latin typeface="Geneva"/>
                          <a:ea typeface="Times New Roman"/>
                          <a:cs typeface="Times New Roman"/>
                        </a:rPr>
                        <a:t>Tomar signos vitales</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6</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3</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Graficar en el formulario de signos vitales</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2</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4</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Indicar al paciente  normas de la U.Q y de bio- seguridad</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2</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5</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Identificar al paciente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2</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6</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Toma de medidas antropométricas</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2</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7</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Conducir al paciente a la habitación</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4</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8</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Colocar pijama al paciente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4</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9</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dirty="0">
                          <a:solidFill>
                            <a:srgbClr val="222222"/>
                          </a:solidFill>
                          <a:latin typeface="Geneva"/>
                          <a:ea typeface="Times New Roman"/>
                          <a:cs typeface="Times New Roman"/>
                        </a:rPr>
                        <a:t>1</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Ensamblar  historia clínica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6</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10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Comunicar al médico de la llegada del paciente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2</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11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es-EC" sz="900">
                          <a:solidFill>
                            <a:srgbClr val="222222"/>
                          </a:solidFill>
                          <a:latin typeface="Geneva"/>
                          <a:ea typeface="Times New Roman"/>
                          <a:cs typeface="Times New Roman"/>
                        </a:rPr>
                        <a:t>Realizar anamnesis del paciente por parte del médico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15</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6</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2</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9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b="1">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Arial"/>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42307">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b="1">
                          <a:solidFill>
                            <a:srgbClr val="222222"/>
                          </a:solidFill>
                          <a:latin typeface="Arial"/>
                          <a:ea typeface="Times New Roman"/>
                          <a:cs typeface="Times New Roman"/>
                        </a:rPr>
                        <a:t>TIEMPOS TOTALES</a:t>
                      </a:r>
                      <a:endParaRPr lang="es-EC" sz="1000">
                        <a:solidFill>
                          <a:srgbClr val="222222"/>
                        </a:solidFill>
                        <a:latin typeface="Times New Roman"/>
                        <a:ea typeface="Times New Roman"/>
                        <a:cs typeface="Times New Roman"/>
                      </a:endParaRPr>
                    </a:p>
                  </a:txBody>
                  <a:tcPr marL="29593" marR="2959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9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700" b="1" dirty="0">
                          <a:solidFill>
                            <a:srgbClr val="FF0000"/>
                          </a:solidFill>
                          <a:latin typeface="Arial"/>
                          <a:ea typeface="Times New Roman"/>
                          <a:cs typeface="Times New Roman"/>
                        </a:rPr>
                        <a:t>47</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84613">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a:spcAft>
                          <a:spcPts val="0"/>
                        </a:spcAft>
                      </a:pPr>
                      <a:r>
                        <a:rPr lang="es-EC" sz="800">
                          <a:solidFill>
                            <a:srgbClr val="222222"/>
                          </a:solidFill>
                          <a:latin typeface="Arial"/>
                          <a:ea typeface="Times New Roman"/>
                          <a:cs typeface="Times New Roman"/>
                        </a:rPr>
                        <a:t>COMPOSICIÓN DE ACTIVIDADES</a:t>
                      </a:r>
                      <a:endParaRPr lang="es-EC" sz="1000">
                        <a:solidFill>
                          <a:srgbClr val="222222"/>
                        </a:solidFill>
                        <a:latin typeface="Times New Roman"/>
                        <a:ea typeface="Times New Roman"/>
                        <a:cs typeface="Times New Roman"/>
                      </a:endParaRPr>
                    </a:p>
                  </a:txBody>
                  <a:tcPr marL="29593" marR="29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900">
                          <a:solidFill>
                            <a:srgbClr val="222222"/>
                          </a:solidFill>
                          <a:latin typeface="Geneva"/>
                          <a:ea typeface="Times New Roman"/>
                          <a:cs typeface="Times New Roman"/>
                        </a:rPr>
                        <a:t>Método Actual</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spcAft>
                          <a:spcPts val="0"/>
                        </a:spcAft>
                      </a:pPr>
                      <a:r>
                        <a:rPr lang="es-EC" sz="1050" smtClean="0">
                          <a:solidFill>
                            <a:srgbClr val="222222"/>
                          </a:solidFill>
                          <a:latin typeface="Geneva"/>
                          <a:ea typeface="Times New Roman"/>
                          <a:cs typeface="Times New Roman"/>
                        </a:rPr>
                        <a:t>*</a:t>
                      </a:r>
                      <a:r>
                        <a:rPr lang="es-EC" sz="900" smtClean="0">
                          <a:solidFill>
                            <a:srgbClr val="222222"/>
                          </a:solidFill>
                          <a:latin typeface="Geneva"/>
                          <a:ea typeface="Times New Roman"/>
                          <a:cs typeface="Times New Roman"/>
                        </a:rPr>
                        <a:t> TIEMPOS </a:t>
                      </a:r>
                      <a:endParaRPr lang="es-EC" sz="11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pPr>
                      <a:r>
                        <a:rPr lang="es-EC" sz="900" dirty="0" smtClean="0">
                          <a:solidFill>
                            <a:srgbClr val="222222"/>
                          </a:solidFill>
                          <a:latin typeface="Geneva"/>
                          <a:ea typeface="Times New Roman"/>
                          <a:cs typeface="Times New Roman"/>
                        </a:rPr>
                        <a:t>ESTIMADOS</a:t>
                      </a:r>
                      <a:endParaRPr lang="es-EC" sz="1000" dirty="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252989">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No.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Tiempo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900">
                          <a:solidFill>
                            <a:srgbClr val="222222"/>
                          </a:solidFill>
                          <a:latin typeface="Geneva"/>
                          <a:ea typeface="Times New Roman"/>
                          <a:cs typeface="Times New Roman"/>
                        </a:rPr>
                        <a:t>%</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800" dirty="0">
                          <a:solidFill>
                            <a:srgbClr val="222222"/>
                          </a:solidFill>
                          <a:latin typeface="Geneva"/>
                          <a:ea typeface="Times New Roman"/>
                          <a:cs typeface="Times New Roman"/>
                        </a:rPr>
                        <a:t>En el subproceso  ingreso al paciente,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52989">
                <a:tc>
                  <a:txBody>
                    <a:bodyPr/>
                    <a:lstStyle/>
                    <a:p>
                      <a:pPr algn="ctr">
                        <a:spcAft>
                          <a:spcPts val="0"/>
                        </a:spcAft>
                      </a:pPr>
                      <a:r>
                        <a:rPr lang="es-EC" sz="800">
                          <a:solidFill>
                            <a:srgbClr val="222222"/>
                          </a:solidFill>
                          <a:latin typeface="Arial"/>
                          <a:ea typeface="Times New Roman"/>
                          <a:cs typeface="Times New Roman"/>
                        </a:rPr>
                        <a:t>VAC</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es-EC" sz="700">
                          <a:solidFill>
                            <a:srgbClr val="222222"/>
                          </a:solidFill>
                          <a:latin typeface="Arial"/>
                          <a:ea typeface="Times New Roman"/>
                          <a:cs typeface="Times New Roman"/>
                        </a:rPr>
                        <a:t>VALOR AGREGADO  CLIENTE (dispuesto a pagar)</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800">
                          <a:solidFill>
                            <a:srgbClr val="222222"/>
                          </a:solidFill>
                          <a:latin typeface="Geneva"/>
                          <a:ea typeface="Times New Roman"/>
                          <a:cs typeface="Times New Roman"/>
                        </a:rPr>
                        <a:t>6</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31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66%</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800" dirty="0">
                          <a:solidFill>
                            <a:srgbClr val="222222"/>
                          </a:solidFill>
                          <a:latin typeface="Geneva"/>
                          <a:ea typeface="Times New Roman"/>
                          <a:cs typeface="Times New Roman"/>
                        </a:rPr>
                        <a:t>el   talento    humano demora    en   la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52989">
                <a:tc>
                  <a:txBody>
                    <a:bodyPr/>
                    <a:lstStyle/>
                    <a:p>
                      <a:pPr algn="ctr">
                        <a:spcAft>
                          <a:spcPts val="0"/>
                        </a:spcAft>
                      </a:pPr>
                      <a:r>
                        <a:rPr lang="es-EC" sz="800">
                          <a:solidFill>
                            <a:srgbClr val="222222"/>
                          </a:solidFill>
                          <a:latin typeface="Arial"/>
                          <a:ea typeface="Times New Roman"/>
                          <a:cs typeface="Times New Roman"/>
                        </a:rPr>
                        <a:t>VAE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es-EC" sz="700">
                          <a:solidFill>
                            <a:srgbClr val="222222"/>
                          </a:solidFill>
                          <a:latin typeface="Arial"/>
                          <a:ea typeface="Times New Roman"/>
                          <a:cs typeface="Times New Roman"/>
                        </a:rPr>
                        <a:t>VALOR AGREGADO  EMPRESA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2</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4%</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800" dirty="0">
                          <a:solidFill>
                            <a:srgbClr val="222222"/>
                          </a:solidFill>
                          <a:latin typeface="Geneva"/>
                          <a:ea typeface="Times New Roman"/>
                          <a:cs typeface="Times New Roman"/>
                        </a:rPr>
                        <a:t>atención   47',   con   un     índice     de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52989">
                <a:tc>
                  <a:txBody>
                    <a:bodyPr/>
                    <a:lstStyle/>
                    <a:p>
                      <a:pPr algn="ctr">
                        <a:spcAft>
                          <a:spcPts val="0"/>
                        </a:spcAft>
                      </a:pPr>
                      <a:r>
                        <a:rPr lang="es-EC" sz="800">
                          <a:solidFill>
                            <a:srgbClr val="222222"/>
                          </a:solidFill>
                          <a:latin typeface="Arial"/>
                          <a:ea typeface="Times New Roman"/>
                          <a:cs typeface="Times New Roman"/>
                        </a:rPr>
                        <a:t>P</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PREPARACIÓN</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dirty="0">
                          <a:solidFill>
                            <a:srgbClr val="222222"/>
                          </a:solidFill>
                          <a:latin typeface="Geneva"/>
                          <a:ea typeface="Times New Roman"/>
                          <a:cs typeface="Times New Roman"/>
                        </a:rPr>
                        <a:t>6</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13%</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800" dirty="0">
                          <a:solidFill>
                            <a:srgbClr val="222222"/>
                          </a:solidFill>
                          <a:latin typeface="Geneva"/>
                          <a:ea typeface="Times New Roman"/>
                          <a:cs typeface="Times New Roman"/>
                        </a:rPr>
                        <a:t>valor agregado   de   70%,  por  lo que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52989">
                <a:tc>
                  <a:txBody>
                    <a:bodyPr/>
                    <a:lstStyle/>
                    <a:p>
                      <a:pPr algn="ctr">
                        <a:spcAft>
                          <a:spcPts val="0"/>
                        </a:spcAft>
                      </a:pPr>
                      <a:r>
                        <a:rPr lang="es-EC" sz="800">
                          <a:solidFill>
                            <a:srgbClr val="222222"/>
                          </a:solidFill>
                          <a:latin typeface="Arial"/>
                          <a:ea typeface="Times New Roman"/>
                          <a:cs typeface="Times New Roman"/>
                        </a:rPr>
                        <a:t>E</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ESPERA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1</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2</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4%</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800" dirty="0">
                          <a:solidFill>
                            <a:srgbClr val="222222"/>
                          </a:solidFill>
                          <a:latin typeface="Geneva"/>
                          <a:ea typeface="Times New Roman"/>
                          <a:cs typeface="Times New Roman"/>
                        </a:rPr>
                        <a:t> se  observa  que  hay mucha  demora</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52989">
                <a:tc>
                  <a:txBody>
                    <a:bodyPr/>
                    <a:lstStyle/>
                    <a:p>
                      <a:pPr algn="ctr">
                        <a:spcAft>
                          <a:spcPts val="0"/>
                        </a:spcAft>
                      </a:pPr>
                      <a:r>
                        <a:rPr lang="es-EC" sz="800">
                          <a:solidFill>
                            <a:srgbClr val="222222"/>
                          </a:solidFill>
                          <a:latin typeface="Arial"/>
                          <a:ea typeface="Times New Roman"/>
                          <a:cs typeface="Times New Roman"/>
                        </a:rPr>
                        <a:t>M</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MOVIMIENTO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2</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6</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13%</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800" dirty="0">
                          <a:solidFill>
                            <a:srgbClr val="222222"/>
                          </a:solidFill>
                          <a:latin typeface="Geneva"/>
                          <a:ea typeface="Times New Roman"/>
                          <a:cs typeface="Times New Roman"/>
                        </a:rPr>
                        <a:t> en   atender  al   usuario,   para    cuál</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hMerge="1">
                  <a:txBody>
                    <a:bodyPr/>
                    <a:lstStyle/>
                    <a:p>
                      <a:endParaRPr lang="es-EC"/>
                    </a:p>
                  </a:txBody>
                  <a:tcPr/>
                </a:tc>
              </a:tr>
              <a:tr h="252989">
                <a:tc>
                  <a:txBody>
                    <a:bodyPr/>
                    <a:lstStyle/>
                    <a:p>
                      <a:pPr algn="ctr">
                        <a:spcAft>
                          <a:spcPts val="0"/>
                        </a:spcAft>
                      </a:pPr>
                      <a:r>
                        <a:rPr lang="es-EC" sz="800">
                          <a:solidFill>
                            <a:srgbClr val="222222"/>
                          </a:solidFill>
                          <a:latin typeface="Arial"/>
                          <a:ea typeface="Times New Roman"/>
                          <a:cs typeface="Times New Roman"/>
                        </a:rPr>
                        <a:t>I</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INSPECCIÓN</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800" dirty="0">
                          <a:solidFill>
                            <a:srgbClr val="222222"/>
                          </a:solidFill>
                          <a:latin typeface="Arial"/>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800" dirty="0">
                          <a:solidFill>
                            <a:srgbClr val="222222"/>
                          </a:solidFill>
                          <a:latin typeface="Geneva"/>
                          <a:ea typeface="Times New Roman"/>
                          <a:cs typeface="Times New Roman"/>
                        </a:rPr>
                        <a:t> proponemos        un      sub</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a:txBody>
                    <a:bodyPr/>
                    <a:lstStyle/>
                    <a:p>
                      <a:pPr>
                        <a:spcAft>
                          <a:spcPts val="0"/>
                        </a:spcAft>
                      </a:pPr>
                      <a:r>
                        <a:rPr lang="es-EC" sz="800" dirty="0">
                          <a:solidFill>
                            <a:srgbClr val="222222"/>
                          </a:solidFill>
                          <a:latin typeface="Geneva"/>
                          <a:ea typeface="Times New Roman"/>
                          <a:cs typeface="Times New Roman"/>
                        </a:rPr>
                        <a:t>proceso</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r>
              <a:tr h="252989">
                <a:tc>
                  <a:txBody>
                    <a:bodyPr/>
                    <a:lstStyle/>
                    <a:p>
                      <a:pPr algn="ctr">
                        <a:spcAft>
                          <a:spcPts val="0"/>
                        </a:spcAft>
                      </a:pPr>
                      <a:r>
                        <a:rPr lang="es-EC" sz="800">
                          <a:solidFill>
                            <a:srgbClr val="222222"/>
                          </a:solidFill>
                          <a:latin typeface="Arial"/>
                          <a:ea typeface="Times New Roman"/>
                          <a:cs typeface="Times New Roman"/>
                        </a:rPr>
                        <a:t>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ARCHIVO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900">
                        <a:latin typeface="Calibri"/>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900">
                        <a:latin typeface="Calibri"/>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900">
                        <a:latin typeface="Calibri"/>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900">
                        <a:latin typeface="Calibri"/>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800" dirty="0">
                          <a:solidFill>
                            <a:srgbClr val="222222"/>
                          </a:solidFill>
                          <a:latin typeface="Geneva"/>
                          <a:ea typeface="Times New Roman"/>
                          <a:cs typeface="Times New Roman"/>
                        </a:rPr>
                        <a:t>reduciendo los tiempos  por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a:txBody>
                    <a:bodyPr/>
                    <a:lstStyle/>
                    <a:p>
                      <a:pPr>
                        <a:spcAft>
                          <a:spcPts val="0"/>
                        </a:spcAft>
                      </a:pPr>
                      <a:r>
                        <a:rPr lang="es-EC" sz="800" dirty="0">
                          <a:solidFill>
                            <a:srgbClr val="222222"/>
                          </a:solidFill>
                          <a:latin typeface="Geneva"/>
                          <a:ea typeface="Times New Roman"/>
                          <a:cs typeface="Times New Roman"/>
                        </a:rPr>
                        <a:t>lo  tanto</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r>
              <a:tr h="252989">
                <a:tc>
                  <a:txBody>
                    <a:bodyPr/>
                    <a:lstStyle/>
                    <a:p>
                      <a:pPr algn="ctr">
                        <a:spcAft>
                          <a:spcPts val="0"/>
                        </a:spcAft>
                      </a:pPr>
                      <a:r>
                        <a:rPr lang="es-EC" sz="800" b="1">
                          <a:solidFill>
                            <a:srgbClr val="222222"/>
                          </a:solidFill>
                          <a:latin typeface="Arial"/>
                          <a:ea typeface="Times New Roman"/>
                          <a:cs typeface="Times New Roman"/>
                        </a:rPr>
                        <a:t>TT</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Arial"/>
                          <a:ea typeface="Times New Roman"/>
                          <a:cs typeface="Times New Roman"/>
                        </a:rPr>
                        <a:t>TOTAL</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dirty="0">
                          <a:solidFill>
                            <a:srgbClr val="222222"/>
                          </a:solidFill>
                          <a:latin typeface="Geneva"/>
                          <a:ea typeface="Times New Roman"/>
                          <a:cs typeface="Times New Roman"/>
                        </a:rPr>
                        <a:t>11</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b="1">
                          <a:solidFill>
                            <a:srgbClr val="FF0000"/>
                          </a:solidFill>
                          <a:latin typeface="Geneva"/>
                          <a:ea typeface="Times New Roman"/>
                          <a:cs typeface="Times New Roman"/>
                        </a:rPr>
                        <a:t>47</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100,00%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800" dirty="0">
                          <a:solidFill>
                            <a:srgbClr val="222222"/>
                          </a:solidFill>
                          <a:latin typeface="Geneva"/>
                          <a:ea typeface="Times New Roman"/>
                          <a:cs typeface="Times New Roman"/>
                        </a:rPr>
                        <a:t>se   aumenta  la  satisfacción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a:txBody>
                    <a:bodyPr/>
                    <a:lstStyle/>
                    <a:p>
                      <a:pPr>
                        <a:spcAft>
                          <a:spcPts val="0"/>
                        </a:spcAft>
                      </a:pPr>
                      <a:r>
                        <a:rPr lang="es-EC" sz="800" dirty="0">
                          <a:solidFill>
                            <a:srgbClr val="222222"/>
                          </a:solidFill>
                          <a:latin typeface="Geneva"/>
                          <a:ea typeface="Times New Roman"/>
                          <a:cs typeface="Times New Roman"/>
                        </a:rPr>
                        <a:t>       del </a:t>
                      </a:r>
                      <a:endParaRPr lang="es-EC" sz="1000" dirty="0">
                        <a:solidFill>
                          <a:srgbClr val="222222"/>
                        </a:solidFill>
                        <a:latin typeface="Times New Roman"/>
                        <a:ea typeface="Times New Roman"/>
                        <a:cs typeface="Times New Roman"/>
                      </a:endParaRPr>
                    </a:p>
                  </a:txBody>
                  <a:tcPr marL="29593" marR="29593" marT="0" marB="0" anchor="b">
                    <a:lnL>
                      <a:noFill/>
                    </a:lnL>
                    <a:lnR>
                      <a:noFill/>
                    </a:lnR>
                    <a:lnT>
                      <a:noFill/>
                    </a:lnT>
                    <a:lnB>
                      <a:noFill/>
                    </a:lnB>
                  </a:tcPr>
                </a:tc>
              </a:tr>
              <a:tr h="142307">
                <a:tc>
                  <a:txBody>
                    <a:bodyPr/>
                    <a:lstStyle/>
                    <a:p>
                      <a:pPr algn="ctr">
                        <a:spcAft>
                          <a:spcPts val="0"/>
                        </a:spcAft>
                      </a:pPr>
                      <a:r>
                        <a:rPr lang="es-EC" sz="800" b="1">
                          <a:solidFill>
                            <a:srgbClr val="222222"/>
                          </a:solidFill>
                          <a:latin typeface="Arial"/>
                          <a:ea typeface="Times New Roman"/>
                          <a:cs typeface="Times New Roman"/>
                        </a:rPr>
                        <a:t>TVA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es-EC" sz="700">
                          <a:solidFill>
                            <a:srgbClr val="222222"/>
                          </a:solidFill>
                          <a:latin typeface="Arial"/>
                          <a:ea typeface="Times New Roman"/>
                          <a:cs typeface="Times New Roman"/>
                        </a:rPr>
                        <a:t>TIEMPO DE VALOR AGREGADO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33</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800" dirty="0">
                          <a:solidFill>
                            <a:srgbClr val="222222"/>
                          </a:solidFill>
                          <a:latin typeface="Geneva"/>
                          <a:ea typeface="Times New Roman"/>
                          <a:cs typeface="Times New Roman"/>
                        </a:rPr>
                        <a:t>cliente interno.</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a:txBody>
                    <a:bodyPr/>
                    <a:lstStyle/>
                    <a:p>
                      <a:endParaRPr lang="es-EC" sz="900" dirty="0">
                        <a:latin typeface="Calibri"/>
                        <a:cs typeface="Times New Roman"/>
                      </a:endParaRPr>
                    </a:p>
                  </a:txBody>
                  <a:tcPr marL="29593" marR="29593" marT="0" marB="0" anchor="b">
                    <a:lnL>
                      <a:noFill/>
                    </a:lnL>
                    <a:lnR>
                      <a:noFill/>
                    </a:lnR>
                    <a:lnT>
                      <a:noFill/>
                    </a:lnT>
                    <a:lnB>
                      <a:noFill/>
                    </a:lnB>
                  </a:tcPr>
                </a:tc>
              </a:tr>
              <a:tr h="142307">
                <a:tc>
                  <a:txBody>
                    <a:bodyPr/>
                    <a:lstStyle/>
                    <a:p>
                      <a:pPr algn="ctr">
                        <a:spcAft>
                          <a:spcPts val="0"/>
                        </a:spcAft>
                      </a:pPr>
                      <a:r>
                        <a:rPr lang="es-EC" sz="800" b="1">
                          <a:solidFill>
                            <a:srgbClr val="222222"/>
                          </a:solidFill>
                          <a:latin typeface="Arial"/>
                          <a:ea typeface="Times New Roman"/>
                          <a:cs typeface="Times New Roman"/>
                        </a:rPr>
                        <a:t>IVA</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es-EC" sz="700">
                          <a:solidFill>
                            <a:srgbClr val="222222"/>
                          </a:solidFill>
                          <a:latin typeface="Arial"/>
                          <a:ea typeface="Times New Roman"/>
                          <a:cs typeface="Times New Roman"/>
                        </a:rPr>
                        <a:t>ÍNDICE DE VALOR AGREGADO</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Arial"/>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dirty="0">
                          <a:solidFill>
                            <a:srgbClr val="222222"/>
                          </a:solidFill>
                          <a:latin typeface="Geneva"/>
                          <a:ea typeface="Times New Roman"/>
                          <a:cs typeface="Times New Roman"/>
                        </a:rPr>
                        <a:t> </a:t>
                      </a:r>
                      <a:endParaRPr lang="es-EC" sz="1000" dirty="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b="1">
                          <a:solidFill>
                            <a:srgbClr val="FF0000"/>
                          </a:solidFill>
                          <a:latin typeface="Geneva"/>
                          <a:ea typeface="Times New Roman"/>
                          <a:cs typeface="Times New Roman"/>
                        </a:rPr>
                        <a:t>70%</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800">
                          <a:solidFill>
                            <a:srgbClr val="222222"/>
                          </a:solidFill>
                          <a:latin typeface="Geneva"/>
                          <a:ea typeface="Times New Roman"/>
                          <a:cs typeface="Times New Roman"/>
                        </a:rPr>
                        <a:t> </a:t>
                      </a:r>
                      <a:endParaRPr lang="es-EC" sz="1000">
                        <a:solidFill>
                          <a:srgbClr val="222222"/>
                        </a:solidFill>
                        <a:latin typeface="Times New Roman"/>
                        <a:ea typeface="Times New Roman"/>
                        <a:cs typeface="Times New Roman"/>
                      </a:endParaRPr>
                    </a:p>
                  </a:txBody>
                  <a:tcPr marL="29593" marR="2959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s-EC" sz="900" dirty="0">
                        <a:latin typeface="Calibri"/>
                        <a:cs typeface="Times New Roman"/>
                      </a:endParaRPr>
                    </a:p>
                  </a:txBody>
                  <a:tcPr marL="29593" marR="29593"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c>
                  <a:txBody>
                    <a:bodyPr/>
                    <a:lstStyle/>
                    <a:p>
                      <a:endParaRPr lang="es-EC" sz="700" dirty="0">
                        <a:latin typeface="Calibri"/>
                        <a:cs typeface="Times New Roman"/>
                      </a:endParaRPr>
                    </a:p>
                  </a:txBody>
                  <a:tcPr marL="29593" marR="29593" marT="0" marB="0" anchor="b">
                    <a:lnL>
                      <a:noFill/>
                    </a:lnL>
                    <a:lnR>
                      <a:noFill/>
                    </a:lnR>
                    <a:lnT>
                      <a:noFill/>
                    </a:lnT>
                    <a:lnB>
                      <a:noFill/>
                    </a:lnB>
                  </a:tcPr>
                </a:tc>
              </a:tr>
            </a:tbl>
          </a:graphicData>
        </a:graphic>
      </p:graphicFrame>
      <p:sp>
        <p:nvSpPr>
          <p:cNvPr id="62787" name="Rectangle 1"/>
          <p:cNvSpPr>
            <a:spLocks noChangeArrowheads="1"/>
          </p:cNvSpPr>
          <p:nvPr/>
        </p:nvSpPr>
        <p:spPr bwMode="auto">
          <a:xfrm>
            <a:off x="0" y="749300"/>
            <a:ext cx="9144000" cy="307975"/>
          </a:xfrm>
          <a:prstGeom prst="rect">
            <a:avLst/>
          </a:prstGeom>
          <a:noFill/>
          <a:ln w="9525">
            <a:noFill/>
            <a:miter lim="800000"/>
            <a:headEnd/>
            <a:tailEnd/>
          </a:ln>
        </p:spPr>
        <p:txBody>
          <a:bodyPr anchor="ctr">
            <a:spAutoFit/>
          </a:bodyPr>
          <a:lstStyle/>
          <a:p>
            <a:pPr algn="ctr"/>
            <a:r>
              <a:rPr lang="es-EC" sz="1400" b="1">
                <a:solidFill>
                  <a:srgbClr val="0070C0"/>
                </a:solidFill>
                <a:latin typeface="Arial Black" pitchFamily="34" charset="0"/>
                <a:cs typeface="Times New Roman" pitchFamily="18" charset="0"/>
              </a:rPr>
              <a:t>Análisis de valor Actual</a:t>
            </a:r>
            <a:endParaRPr lang="es-EC" sz="2000">
              <a:solidFill>
                <a:srgbClr val="0070C0"/>
              </a:solidFill>
              <a:latin typeface="Arial Black" pitchFamily="34" charset="0"/>
              <a:cs typeface="Times New Roman" pitchFamily="18" charset="0"/>
            </a:endParaRPr>
          </a:p>
        </p:txBody>
      </p:sp>
      <p:sp>
        <p:nvSpPr>
          <p:cNvPr id="62788" name="5 Rectángulo"/>
          <p:cNvSpPr>
            <a:spLocks noChangeArrowheads="1"/>
          </p:cNvSpPr>
          <p:nvPr/>
        </p:nvSpPr>
        <p:spPr bwMode="auto">
          <a:xfrm>
            <a:off x="179388" y="6453188"/>
            <a:ext cx="4138612" cy="215900"/>
          </a:xfrm>
          <a:prstGeom prst="rect">
            <a:avLst/>
          </a:prstGeom>
          <a:noFill/>
          <a:ln w="9525">
            <a:noFill/>
            <a:miter lim="800000"/>
            <a:headEnd/>
            <a:tailEnd/>
          </a:ln>
        </p:spPr>
        <p:txBody>
          <a:bodyPr>
            <a:spAutoFit/>
          </a:bodyPr>
          <a:lstStyle/>
          <a:p>
            <a:r>
              <a:rPr lang="es-EC" sz="800">
                <a:latin typeface="Calibri" pitchFamily="34" charset="0"/>
              </a:rPr>
              <a:t>Elaborado: Lic. J. Pozo, Lic.  A. Llumiquinga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idx="4294967295"/>
          </p:nvPr>
        </p:nvSpPr>
        <p:spPr>
          <a:xfrm>
            <a:off x="0" y="0"/>
            <a:ext cx="9144000" cy="765175"/>
          </a:xfrm>
        </p:spPr>
        <p:txBody>
          <a:bodyPr rtlCol="0">
            <a:noAutofit/>
          </a:bodyPr>
          <a:lstStyle/>
          <a:p>
            <a:pPr eaLnBrk="1" fontAlgn="auto" hangingPunct="1">
              <a:spcAft>
                <a:spcPts val="0"/>
              </a:spcAft>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a:p>
        </p:txBody>
      </p:sp>
      <p:graphicFrame>
        <p:nvGraphicFramePr>
          <p:cNvPr id="6" name="5 Tabla"/>
          <p:cNvGraphicFramePr>
            <a:graphicFrameLocks noGrp="1"/>
          </p:cNvGraphicFramePr>
          <p:nvPr/>
        </p:nvGraphicFramePr>
        <p:xfrm>
          <a:off x="395288" y="1196975"/>
          <a:ext cx="8496300" cy="4862513"/>
        </p:xfrm>
        <a:graphic>
          <a:graphicData uri="http://schemas.openxmlformats.org/drawingml/2006/table">
            <a:tbl>
              <a:tblPr/>
              <a:tblGrid>
                <a:gridCol w="648072"/>
                <a:gridCol w="289089"/>
                <a:gridCol w="328686"/>
                <a:gridCol w="328686"/>
                <a:gridCol w="328686"/>
                <a:gridCol w="328686"/>
                <a:gridCol w="328686"/>
                <a:gridCol w="328686"/>
                <a:gridCol w="328686"/>
                <a:gridCol w="328686"/>
                <a:gridCol w="328686"/>
                <a:gridCol w="328686"/>
                <a:gridCol w="328686"/>
                <a:gridCol w="328686"/>
                <a:gridCol w="328686"/>
                <a:gridCol w="328686"/>
                <a:gridCol w="328686"/>
                <a:gridCol w="328686"/>
                <a:gridCol w="328686"/>
                <a:gridCol w="328686"/>
                <a:gridCol w="328686"/>
                <a:gridCol w="657372"/>
                <a:gridCol w="657372"/>
              </a:tblGrid>
              <a:tr h="296667">
                <a:tc gridSpan="3">
                  <a:txBody>
                    <a:bodyPr/>
                    <a:lstStyle/>
                    <a:p>
                      <a:pPr>
                        <a:spcAft>
                          <a:spcPts val="0"/>
                        </a:spcAft>
                      </a:pPr>
                      <a:r>
                        <a:rPr lang="es-EC" sz="700" dirty="0" smtClean="0">
                          <a:solidFill>
                            <a:srgbClr val="222222"/>
                          </a:solidFill>
                          <a:latin typeface="Geneva"/>
                          <a:ea typeface="Times New Roman"/>
                          <a:cs typeface="Times New Roman"/>
                        </a:rPr>
                        <a:t>SUB </a:t>
                      </a:r>
                      <a:r>
                        <a:rPr lang="es-EC" sz="700" dirty="0">
                          <a:solidFill>
                            <a:srgbClr val="222222"/>
                          </a:solidFill>
                          <a:latin typeface="Geneva"/>
                          <a:ea typeface="Times New Roman"/>
                          <a:cs typeface="Times New Roman"/>
                        </a:rPr>
                        <a:t>PROCESO</a:t>
                      </a:r>
                      <a:endParaRPr lang="es-EC" sz="800" dirty="0">
                        <a:solidFill>
                          <a:srgbClr val="222222"/>
                        </a:solidFill>
                        <a:latin typeface="Times New Roman"/>
                        <a:ea typeface="Times New Roman"/>
                        <a:cs typeface="Times New Roman"/>
                      </a:endParaRPr>
                    </a:p>
                  </a:txBody>
                  <a:tcPr marL="15556" marR="15556" marT="0" marB="0" anchor="b">
                    <a:lnL>
                      <a:noFill/>
                    </a:lnL>
                    <a:lnR>
                      <a:noFill/>
                    </a:lnR>
                    <a:lnT>
                      <a:noFill/>
                    </a:lnT>
                    <a:lnB>
                      <a:noFill/>
                    </a:lnB>
                  </a:tcPr>
                </a:tc>
                <a:tc hMerge="1">
                  <a:txBody>
                    <a:bodyPr/>
                    <a:lstStyle/>
                    <a:p>
                      <a:endParaRPr lang="es-EC"/>
                    </a:p>
                  </a:txBody>
                  <a:tcPr/>
                </a:tc>
                <a:tc hMerge="1">
                  <a:txBody>
                    <a:bodyPr/>
                    <a:lstStyle/>
                    <a:p>
                      <a:endParaRPr lang="es-EC"/>
                    </a:p>
                  </a:txBody>
                  <a:tcPr/>
                </a:tc>
                <a:tc gridSpan="10">
                  <a:txBody>
                    <a:bodyPr/>
                    <a:lstStyle/>
                    <a:p>
                      <a:pPr>
                        <a:spcAft>
                          <a:spcPts val="0"/>
                        </a:spcAft>
                      </a:pPr>
                      <a:r>
                        <a:rPr lang="es-EC" sz="800" dirty="0">
                          <a:solidFill>
                            <a:srgbClr val="222222"/>
                          </a:solidFill>
                          <a:latin typeface="Geneva"/>
                          <a:ea typeface="Times New Roman"/>
                          <a:cs typeface="Times New Roman"/>
                        </a:rPr>
                        <a:t>Ingreso del paciente  (D 1)</a:t>
                      </a:r>
                      <a:endParaRPr lang="es-EC" sz="800" dirty="0">
                        <a:solidFill>
                          <a:srgbClr val="222222"/>
                        </a:solidFill>
                        <a:latin typeface="Times New Roman"/>
                        <a:ea typeface="Times New Roman"/>
                        <a:cs typeface="Times New Roman"/>
                      </a:endParaRPr>
                    </a:p>
                  </a:txBody>
                  <a:tcPr marL="15556" marR="15556"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endParaRPr lang="es-EC" sz="700" dirty="0">
                        <a:latin typeface="Calibri"/>
                        <a:cs typeface="Times New Roman"/>
                      </a:endParaRPr>
                    </a:p>
                  </a:txBody>
                  <a:tcPr marL="15556" marR="15556" marT="0" marB="0" anchor="b">
                    <a:lnL>
                      <a:noFill/>
                    </a:lnL>
                    <a:lnR>
                      <a:noFill/>
                    </a:lnR>
                    <a:lnT>
                      <a:noFill/>
                    </a:lnT>
                    <a:lnB>
                      <a:noFill/>
                    </a:lnB>
                  </a:tcPr>
                </a:tc>
                <a:tc hMerge="1">
                  <a:txBody>
                    <a:bodyPr/>
                    <a:lstStyle/>
                    <a:p>
                      <a:endParaRPr lang="es-EC"/>
                    </a:p>
                  </a:txBody>
                  <a:tcPr/>
                </a:tc>
                <a:tc hMerge="1">
                  <a:txBody>
                    <a:bodyPr/>
                    <a:lstStyle/>
                    <a:p>
                      <a:endParaRPr lang="es-EC"/>
                    </a:p>
                  </a:txBody>
                  <a:tcPr/>
                </a:tc>
                <a:tc gridSpan="3">
                  <a:txBody>
                    <a:bodyPr/>
                    <a:lstStyle/>
                    <a:p>
                      <a:endParaRPr lang="es-EC" sz="700" dirty="0">
                        <a:latin typeface="Calibri"/>
                        <a:cs typeface="Times New Roman"/>
                      </a:endParaRPr>
                    </a:p>
                  </a:txBody>
                  <a:tcPr marL="15556" marR="15556" marT="0" marB="0" anchor="b">
                    <a:lnL>
                      <a:noFill/>
                    </a:lnL>
                    <a:lnR>
                      <a:noFill/>
                    </a:lnR>
                    <a:lnT>
                      <a:noFill/>
                    </a:lnT>
                    <a:lnB>
                      <a:noFill/>
                    </a:lnB>
                  </a:tcPr>
                </a:tc>
                <a:tc hMerge="1">
                  <a:txBody>
                    <a:bodyPr/>
                    <a:lstStyle/>
                    <a:p>
                      <a:endParaRPr lang="es-EC"/>
                    </a:p>
                  </a:txBody>
                  <a:tcPr/>
                </a:tc>
                <a:tc hMerge="1">
                  <a:txBody>
                    <a:bodyPr/>
                    <a:lstStyle/>
                    <a:p>
                      <a:endParaRPr lang="es-EC"/>
                    </a:p>
                  </a:txBody>
                  <a:tcPr/>
                </a:tc>
                <a:tc gridSpan="2">
                  <a:txBody>
                    <a:bodyPr/>
                    <a:lstStyle/>
                    <a:p>
                      <a:endParaRPr lang="es-EC" sz="700" dirty="0">
                        <a:latin typeface="Calibri"/>
                        <a:cs typeface="Times New Roman"/>
                      </a:endParaRPr>
                    </a:p>
                  </a:txBody>
                  <a:tcPr marL="15556" marR="15556" marT="0" marB="0" anchor="b">
                    <a:lnL>
                      <a:noFill/>
                    </a:lnL>
                    <a:lnR>
                      <a:noFill/>
                    </a:lnR>
                    <a:lnT>
                      <a:noFill/>
                    </a:lnT>
                    <a:lnB>
                      <a:noFill/>
                    </a:lnB>
                  </a:tcPr>
                </a:tc>
                <a:tc hMerge="1">
                  <a:txBody>
                    <a:bodyPr/>
                    <a:lstStyle/>
                    <a:p>
                      <a:endParaRPr lang="es-EC"/>
                    </a:p>
                  </a:txBody>
                  <a:tcPr/>
                </a:tc>
                <a:tc>
                  <a:txBody>
                    <a:bodyPr/>
                    <a:lstStyle/>
                    <a:p>
                      <a:endParaRPr lang="es-EC" dirty="0"/>
                    </a:p>
                  </a:txBody>
                  <a:tcPr marL="15556" marR="15556" marT="0" marB="0" anchor="b">
                    <a:lnL>
                      <a:noFill/>
                    </a:lnL>
                    <a:lnR>
                      <a:noFill/>
                    </a:lnR>
                    <a:lnT>
                      <a:noFill/>
                    </a:lnT>
                    <a:lnB>
                      <a:noFill/>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a:noFill/>
                    </a:lnL>
                    <a:lnR>
                      <a:noFill/>
                    </a:lnR>
                    <a:lnT>
                      <a:noFill/>
                    </a:lnT>
                    <a:lnB>
                      <a:noFill/>
                    </a:lnB>
                  </a:tcPr>
                </a:tc>
              </a:tr>
              <a:tr h="296667">
                <a:tc>
                  <a:txBody>
                    <a:bodyPr/>
                    <a:lstStyle/>
                    <a:p>
                      <a:pPr>
                        <a:spcAft>
                          <a:spcPts val="0"/>
                        </a:spcAft>
                      </a:pPr>
                      <a:r>
                        <a:rPr lang="es-EC" sz="700" dirty="0">
                          <a:solidFill>
                            <a:srgbClr val="222222"/>
                          </a:solidFill>
                          <a:latin typeface="Geneva"/>
                          <a:ea typeface="Times New Roman"/>
                          <a:cs typeface="Times New Roman"/>
                        </a:rPr>
                        <a:t>PRODUCTO:</a:t>
                      </a:r>
                      <a:endParaRPr lang="es-EC" sz="800" dirty="0">
                        <a:solidFill>
                          <a:srgbClr val="222222"/>
                        </a:solidFill>
                        <a:latin typeface="Times New Roman"/>
                        <a:ea typeface="Times New Roman"/>
                        <a:cs typeface="Times New Roman"/>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700" dirty="0">
                        <a:latin typeface="Calibri"/>
                        <a:cs typeface="Times New Roman"/>
                      </a:endParaRPr>
                    </a:p>
                  </a:txBody>
                  <a:tcPr marL="15556" marR="15556" marT="0" marB="0" anchor="b">
                    <a:lnL>
                      <a:noFill/>
                    </a:lnL>
                    <a:lnR>
                      <a:noFill/>
                    </a:lnR>
                    <a:lnB w="12700" cap="flat" cmpd="sng" algn="ctr">
                      <a:solidFill>
                        <a:srgbClr val="000000"/>
                      </a:solidFill>
                      <a:prstDash val="solid"/>
                      <a:round/>
                      <a:headEnd type="none" w="med" len="med"/>
                      <a:tailEnd type="none" w="med" len="med"/>
                    </a:lnB>
                  </a:tcPr>
                </a:tc>
                <a:tc>
                  <a:txBody>
                    <a:bodyPr/>
                    <a:lstStyle/>
                    <a:p>
                      <a:endParaRPr lang="es-EC" dirty="0"/>
                    </a:p>
                  </a:txBody>
                  <a:tcPr marL="15556" marR="15556" marT="0" marB="0" anchor="b">
                    <a:lnL>
                      <a:noFill/>
                    </a:lnL>
                    <a:lnR>
                      <a:noFill/>
                    </a:lnR>
                    <a:lnB w="12700" cap="flat" cmpd="sng" algn="ctr">
                      <a:solidFill>
                        <a:srgbClr val="000000"/>
                      </a:solidFill>
                      <a:prstDash val="solid"/>
                      <a:round/>
                      <a:headEnd type="none" w="med" len="med"/>
                      <a:tailEnd type="none" w="med" len="med"/>
                    </a:lnB>
                  </a:tcPr>
                </a:tc>
                <a:tc gridSpan="13">
                  <a:txBody>
                    <a:bodyPr/>
                    <a:lstStyle/>
                    <a:p>
                      <a:pPr>
                        <a:spcAft>
                          <a:spcPts val="0"/>
                        </a:spcAft>
                      </a:pPr>
                      <a:r>
                        <a:rPr lang="es-EC" sz="700" dirty="0">
                          <a:solidFill>
                            <a:srgbClr val="222222"/>
                          </a:solidFill>
                          <a:latin typeface="Geneva"/>
                          <a:ea typeface="Times New Roman"/>
                          <a:cs typeface="Times New Roman"/>
                        </a:rPr>
                        <a:t>Paciente ingresado a la Unidad de Quemados</a:t>
                      </a:r>
                      <a:endParaRPr lang="es-EC" sz="800" dirty="0">
                        <a:solidFill>
                          <a:srgbClr val="222222"/>
                        </a:solidFill>
                        <a:latin typeface="Times New Roman"/>
                        <a:ea typeface="Times New Roman"/>
                        <a:cs typeface="Times New Roman"/>
                      </a:endParaRPr>
                    </a:p>
                  </a:txBody>
                  <a:tcPr marL="15556" marR="15556" marT="0" marB="0" anchor="b">
                    <a:lnL>
                      <a:noFill/>
                    </a:lnL>
                    <a:lnR>
                      <a:noFill/>
                    </a:lnR>
                    <a:lnT w="12700" cmpd="sng">
                      <a:noFill/>
                      <a:prstDash val="soli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3">
                  <a:txBody>
                    <a:bodyPr/>
                    <a:lstStyle/>
                    <a:p>
                      <a:pPr algn="r">
                        <a:spcAft>
                          <a:spcPts val="0"/>
                        </a:spcAft>
                      </a:pPr>
                      <a:r>
                        <a:rPr lang="es-EC" sz="700">
                          <a:solidFill>
                            <a:srgbClr val="222222"/>
                          </a:solidFill>
                          <a:latin typeface="Geneva"/>
                          <a:ea typeface="Times New Roman"/>
                          <a:cs typeface="Times New Roman"/>
                        </a:rPr>
                        <a:t>FECHA:</a:t>
                      </a:r>
                      <a:endParaRPr lang="es-EC" sz="800">
                        <a:solidFill>
                          <a:srgbClr val="222222"/>
                        </a:solidFill>
                        <a:latin typeface="Times New Roman"/>
                        <a:ea typeface="Times New Roman"/>
                        <a:cs typeface="Times New Roman"/>
                      </a:endParaRPr>
                    </a:p>
                  </a:txBody>
                  <a:tcPr marL="15556" marR="15556" marT="0" marB="0" anchor="b">
                    <a:lnL>
                      <a:noFill/>
                    </a:lnL>
                    <a:lnR>
                      <a:noFill/>
                    </a:lnR>
                    <a:lnT w="12700" cmpd="sng">
                      <a:noFill/>
                      <a:prstDash val="soli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endParaRPr lang="es-EC" sz="700" dirty="0">
                        <a:latin typeface="Calibri"/>
                        <a:cs typeface="Times New Roman"/>
                      </a:endParaRPr>
                    </a:p>
                  </a:txBody>
                  <a:tcPr marL="15556" marR="15556" marT="0" marB="0" anchor="b">
                    <a:lnL>
                      <a:noFill/>
                    </a:lnL>
                    <a:lnR>
                      <a:noFill/>
                    </a:lnR>
                    <a:lnT w="12700" cmpd="sng">
                      <a:noFill/>
                      <a:prstDash val="soli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a:p>
                  </a:txBody>
                  <a:tcPr marL="15556" marR="15556" marT="0" marB="0" anchor="b">
                    <a:lnL>
                      <a:noFill/>
                    </a:lnL>
                    <a:lnR>
                      <a:noFill/>
                    </a:lnR>
                    <a:lnT w="12700" cmpd="sng">
                      <a:noFill/>
                      <a:prstDash val="soli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a:noFill/>
                    </a:lnL>
                    <a:lnR>
                      <a:noFill/>
                    </a:lnR>
                    <a:lnT w="12700" cmpd="sng">
                      <a:noFill/>
                      <a:prstDash val="solid"/>
                    </a:lnT>
                    <a:lnB>
                      <a:noFill/>
                    </a:lnB>
                  </a:tcPr>
                </a:tc>
              </a:tr>
              <a:tr h="230741">
                <a:tc>
                  <a:txBody>
                    <a:bodyPr/>
                    <a:lstStyle/>
                    <a:p>
                      <a:pPr algn="ctr">
                        <a:spcAft>
                          <a:spcPts val="0"/>
                        </a:spcAft>
                      </a:pPr>
                      <a:r>
                        <a:rPr lang="es-EC" sz="700">
                          <a:solidFill>
                            <a:srgbClr val="222222"/>
                          </a:solidFill>
                          <a:latin typeface="Geneva"/>
                          <a:ea typeface="Times New Roman"/>
                          <a:cs typeface="Times New Roman"/>
                        </a:rPr>
                        <a:t>No.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VAC</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VAE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P</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M</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I</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s-EC" sz="700">
                          <a:solidFill>
                            <a:srgbClr val="222222"/>
                          </a:solidFill>
                          <a:latin typeface="Geneva"/>
                          <a:ea typeface="Times New Roman"/>
                          <a:cs typeface="Times New Roman"/>
                        </a:rPr>
                        <a:t>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8">
                  <a:txBody>
                    <a:bodyPr/>
                    <a:lstStyle/>
                    <a:p>
                      <a:pPr algn="ctr">
                        <a:spcAft>
                          <a:spcPts val="0"/>
                        </a:spcAft>
                      </a:pPr>
                      <a:r>
                        <a:rPr lang="es-EC" sz="700" b="1">
                          <a:solidFill>
                            <a:srgbClr val="222222"/>
                          </a:solidFill>
                          <a:latin typeface="Geneva"/>
                          <a:ea typeface="Times New Roman"/>
                          <a:cs typeface="Times New Roman"/>
                        </a:rPr>
                        <a:t>ACTIVIDAD</a:t>
                      </a:r>
                      <a:endParaRPr lang="es-EC" sz="800">
                        <a:solidFill>
                          <a:srgbClr val="222222"/>
                        </a:solidFill>
                        <a:latin typeface="Times New Roman"/>
                        <a:ea typeface="Times New Roman"/>
                        <a:cs typeface="Times New Roman"/>
                      </a:endParaRPr>
                    </a:p>
                  </a:txBody>
                  <a:tcPr marL="15556" marR="1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Tiempos Efectivos (Min.)</a:t>
                      </a:r>
                      <a:endParaRPr lang="es-EC" sz="800">
                        <a:solidFill>
                          <a:srgbClr val="222222"/>
                        </a:solidFill>
                        <a:latin typeface="Times New Roman"/>
                        <a:ea typeface="Times New Roman"/>
                        <a:cs typeface="Times New Roman"/>
                      </a:endParaRPr>
                    </a:p>
                  </a:txBody>
                  <a:tcPr marL="15556" marR="1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Recepción del paciente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2</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Tomar signos vitales</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3</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3</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Graficar en el formulario de signos vitales</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4</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dirty="0">
                          <a:solidFill>
                            <a:srgbClr val="222222"/>
                          </a:solidFill>
                          <a:latin typeface="Geneva"/>
                          <a:ea typeface="Times New Roman"/>
                          <a:cs typeface="Times New Roman"/>
                        </a:rPr>
                        <a:t>Indicar al paciente  normas de la </a:t>
                      </a:r>
                      <a:r>
                        <a:rPr lang="es-EC" sz="700" dirty="0" err="1">
                          <a:solidFill>
                            <a:srgbClr val="222222"/>
                          </a:solidFill>
                          <a:latin typeface="Geneva"/>
                          <a:ea typeface="Times New Roman"/>
                          <a:cs typeface="Times New Roman"/>
                        </a:rPr>
                        <a:t>U.Q</a:t>
                      </a:r>
                      <a:r>
                        <a:rPr lang="es-EC" sz="700" dirty="0">
                          <a:solidFill>
                            <a:srgbClr val="222222"/>
                          </a:solidFill>
                          <a:latin typeface="Geneva"/>
                          <a:ea typeface="Times New Roman"/>
                          <a:cs typeface="Times New Roman"/>
                        </a:rPr>
                        <a:t> y de </a:t>
                      </a:r>
                      <a:r>
                        <a:rPr lang="es-EC" sz="700" dirty="0" err="1">
                          <a:solidFill>
                            <a:srgbClr val="222222"/>
                          </a:solidFill>
                          <a:latin typeface="Geneva"/>
                          <a:ea typeface="Times New Roman"/>
                          <a:cs typeface="Times New Roman"/>
                        </a:rPr>
                        <a:t>bio</a:t>
                      </a:r>
                      <a:r>
                        <a:rPr lang="es-EC" sz="700" dirty="0">
                          <a:solidFill>
                            <a:srgbClr val="222222"/>
                          </a:solidFill>
                          <a:latin typeface="Geneva"/>
                          <a:ea typeface="Times New Roman"/>
                          <a:cs typeface="Times New Roman"/>
                        </a:rPr>
                        <a:t>- seguridad</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5</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Identificar al paciente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6</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Toma de medidas antropométricas</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7</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Conducir al paciente a la habitación</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2</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8</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dirty="0">
                          <a:solidFill>
                            <a:srgbClr val="222222"/>
                          </a:solidFill>
                          <a:latin typeface="Geneva"/>
                          <a:ea typeface="Times New Roman"/>
                          <a:cs typeface="Times New Roman"/>
                        </a:rPr>
                        <a:t> </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Colocar pijama al paciente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9</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Ensamblar  historia clínica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3</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10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Comunicar al médico de la llegada del paciente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11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es-EC" sz="700">
                          <a:solidFill>
                            <a:srgbClr val="222222"/>
                          </a:solidFill>
                          <a:latin typeface="Geneva"/>
                          <a:ea typeface="Times New Roman"/>
                          <a:cs typeface="Times New Roman"/>
                        </a:rPr>
                        <a:t>Realizar anamnesis del paciente por parte del médico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10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700">
                          <a:solidFill>
                            <a:srgbClr val="222222"/>
                          </a:solidFill>
                          <a:latin typeface="Geneva"/>
                          <a:ea typeface="Times New Roman"/>
                          <a:cs typeface="Times New Roman"/>
                        </a:rPr>
                        <a:t>8</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700">
                          <a:solidFill>
                            <a:srgbClr val="222222"/>
                          </a:solidFill>
                          <a:latin typeface="Geneva"/>
                          <a:ea typeface="Times New Roman"/>
                          <a:cs typeface="Times New Roman"/>
                        </a:rPr>
                        <a:t>2</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es-EC" sz="700" b="1">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1852">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C" sz="700" b="1">
                          <a:solidFill>
                            <a:srgbClr val="222222"/>
                          </a:solidFill>
                          <a:latin typeface="Arial"/>
                          <a:ea typeface="Times New Roman"/>
                          <a:cs typeface="Times New Roman"/>
                        </a:rPr>
                        <a:t>TIEMPOS TOTALES</a:t>
                      </a:r>
                      <a:endParaRPr lang="es-EC" sz="800">
                        <a:solidFill>
                          <a:srgbClr val="222222"/>
                        </a:solidFill>
                        <a:latin typeface="Times New Roman"/>
                        <a:ea typeface="Times New Roman"/>
                        <a:cs typeface="Times New Roman"/>
                      </a:endParaRPr>
                    </a:p>
                  </a:txBody>
                  <a:tcPr marL="15556" marR="1555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b="1">
                          <a:solidFill>
                            <a:srgbClr val="0070C0"/>
                          </a:solidFill>
                          <a:latin typeface="Arial"/>
                          <a:ea typeface="Times New Roman"/>
                          <a:cs typeface="Times New Roman"/>
                        </a:rPr>
                        <a:t>25</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800" dirty="0">
                          <a:solidFill>
                            <a:srgbClr val="222222"/>
                          </a:solidFill>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47222">
                <a:tc>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12">
                  <a:txBody>
                    <a:bodyPr/>
                    <a:lstStyle/>
                    <a:p>
                      <a:pPr algn="ctr">
                        <a:spcAft>
                          <a:spcPts val="0"/>
                        </a:spcAft>
                      </a:pPr>
                      <a:r>
                        <a:rPr lang="es-EC" sz="700">
                          <a:solidFill>
                            <a:srgbClr val="222222"/>
                          </a:solidFill>
                          <a:latin typeface="Arial"/>
                          <a:ea typeface="Times New Roman"/>
                          <a:cs typeface="Times New Roman"/>
                        </a:rPr>
                        <a:t>COMPOSICIÓN DE ACTIVIDADES</a:t>
                      </a:r>
                      <a:endParaRPr lang="es-EC" sz="800">
                        <a:solidFill>
                          <a:srgbClr val="222222"/>
                        </a:solidFill>
                        <a:latin typeface="Times New Roman"/>
                        <a:ea typeface="Times New Roman"/>
                        <a:cs typeface="Times New Roman"/>
                      </a:endParaRPr>
                    </a:p>
                  </a:txBody>
                  <a:tcPr marL="15556" marR="155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8">
                  <a:txBody>
                    <a:bodyPr/>
                    <a:lstStyle/>
                    <a:p>
                      <a:pPr algn="ctr">
                        <a:spcAft>
                          <a:spcPts val="0"/>
                        </a:spcAft>
                      </a:pPr>
                      <a:r>
                        <a:rPr lang="es-EC" sz="700">
                          <a:solidFill>
                            <a:srgbClr val="222222"/>
                          </a:solidFill>
                          <a:latin typeface="Geneva"/>
                          <a:ea typeface="Times New Roman"/>
                          <a:cs typeface="Times New Roman"/>
                        </a:rPr>
                        <a:t>Método Actual</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spcAft>
                          <a:spcPts val="0"/>
                        </a:spcAft>
                        <a:buFont typeface="Arial" pitchFamily="34" charset="0"/>
                        <a:buChar char="•"/>
                      </a:pPr>
                      <a:r>
                        <a:rPr lang="es-EC" sz="700" dirty="0" smtClean="0">
                          <a:solidFill>
                            <a:srgbClr val="222222"/>
                          </a:solidFill>
                          <a:latin typeface="Geneva"/>
                          <a:ea typeface="Times New Roman"/>
                          <a:cs typeface="Times New Roman"/>
                        </a:rPr>
                        <a:t>TIEMPOS</a:t>
                      </a:r>
                    </a:p>
                    <a:p>
                      <a:pPr>
                        <a:spcAft>
                          <a:spcPts val="0"/>
                        </a:spcAft>
                        <a:buFont typeface="Arial" pitchFamily="34" charset="0"/>
                        <a:buChar char="•"/>
                      </a:pP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C" sz="800" dirty="0">
                          <a:solidFill>
                            <a:srgbClr val="222222"/>
                          </a:solidFill>
                          <a:latin typeface="Times New Roman"/>
                          <a:ea typeface="Times New Roman"/>
                          <a:cs typeface="Times New Roman"/>
                        </a:rPr>
                        <a:t> </a:t>
                      </a:r>
                      <a:r>
                        <a:rPr lang="es-EC" sz="800" dirty="0" smtClean="0">
                          <a:solidFill>
                            <a:srgbClr val="222222"/>
                          </a:solidFill>
                          <a:latin typeface="Geneva"/>
                          <a:ea typeface="Times New Roman"/>
                          <a:cs typeface="Times New Roman"/>
                        </a:rPr>
                        <a:t>ESTIMADOS</a:t>
                      </a:r>
                      <a:endParaRPr lang="es-EC" sz="800" dirty="0">
                        <a:solidFill>
                          <a:srgbClr val="222222"/>
                        </a:solidFill>
                        <a:latin typeface="Times New Roman"/>
                        <a:ea typeface="Times New Roman"/>
                        <a:cs typeface="Times New Roman"/>
                      </a:endParaRPr>
                    </a:p>
                  </a:txBody>
                  <a:tcPr marL="0" marR="0" marT="0" marB="0" anchor="ctr">
                    <a:lnL>
                      <a:noFill/>
                    </a:lnL>
                    <a:lnR>
                      <a:noFill/>
                    </a:lnR>
                    <a:lnT>
                      <a:noFill/>
                    </a:lnT>
                    <a:lnB>
                      <a:noFill/>
                    </a:lnB>
                  </a:tcPr>
                </a:tc>
              </a:tr>
              <a:tr h="346111">
                <a:tc>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No.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Tiempo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spcAft>
                          <a:spcPts val="0"/>
                        </a:spcAft>
                      </a:pPr>
                      <a:r>
                        <a:rPr lang="es-EC" sz="700" dirty="0">
                          <a:solidFill>
                            <a:srgbClr val="222222"/>
                          </a:solidFill>
                          <a:latin typeface="Geneva"/>
                          <a:ea typeface="Times New Roman"/>
                          <a:cs typeface="Times New Roman"/>
                        </a:rPr>
                        <a:t> En el  subproceso   ingreso  </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spcAft>
                          <a:spcPts val="0"/>
                        </a:spcAft>
                      </a:pPr>
                      <a:r>
                        <a:rPr lang="es-EC" sz="700" dirty="0">
                          <a:solidFill>
                            <a:srgbClr val="222222"/>
                          </a:solidFill>
                          <a:latin typeface="Geneva"/>
                          <a:ea typeface="Times New Roman"/>
                          <a:cs typeface="Times New Roman"/>
                        </a:rPr>
                        <a:t>al paciente,  el talento  </a:t>
                      </a:r>
                      <a:endParaRPr lang="es-EC" sz="800" dirty="0">
                        <a:solidFill>
                          <a:srgbClr val="222222"/>
                        </a:solidFill>
                        <a:latin typeface="Times New Roman"/>
                        <a:ea typeface="Times New Roman"/>
                        <a:cs typeface="Times New Roman"/>
                      </a:endParaRPr>
                    </a:p>
                  </a:txBody>
                  <a:tcPr marL="15556" marR="15556" marT="0" marB="0" anchor="b">
                    <a:lnL>
                      <a:noFill/>
                    </a:lnL>
                    <a:lnR>
                      <a:noFill/>
                    </a:lnR>
                    <a:lnT>
                      <a:noFill/>
                    </a:lnT>
                    <a:lnB>
                      <a:noFill/>
                    </a:lnB>
                  </a:tcPr>
                </a:tc>
              </a:tr>
              <a:tr h="230741">
                <a:tc>
                  <a:txBody>
                    <a:bodyPr/>
                    <a:lstStyle/>
                    <a:p>
                      <a:pPr algn="ctr">
                        <a:spcAft>
                          <a:spcPts val="0"/>
                        </a:spcAft>
                      </a:pPr>
                      <a:r>
                        <a:rPr lang="es-EC" sz="700">
                          <a:solidFill>
                            <a:srgbClr val="222222"/>
                          </a:solidFill>
                          <a:latin typeface="Arial"/>
                          <a:ea typeface="Times New Roman"/>
                          <a:cs typeface="Times New Roman"/>
                        </a:rPr>
                        <a:t>VAC</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spcAft>
                          <a:spcPts val="0"/>
                        </a:spcAft>
                      </a:pPr>
                      <a:r>
                        <a:rPr lang="es-EC" sz="700">
                          <a:solidFill>
                            <a:srgbClr val="222222"/>
                          </a:solidFill>
                          <a:latin typeface="Arial"/>
                          <a:ea typeface="Times New Roman"/>
                          <a:cs typeface="Times New Roman"/>
                        </a:rPr>
                        <a:t>VALOR AGREGADO  CLIENTE (dispuesto a pagar)</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7</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19</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76%</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spcAft>
                          <a:spcPts val="0"/>
                        </a:spcAft>
                      </a:pPr>
                      <a:r>
                        <a:rPr lang="es-EC" sz="700" dirty="0">
                          <a:solidFill>
                            <a:srgbClr val="222222"/>
                          </a:solidFill>
                          <a:latin typeface="Geneva"/>
                          <a:ea typeface="Times New Roman"/>
                          <a:cs typeface="Times New Roman"/>
                        </a:rPr>
                        <a:t>humano,    demora   en la   atención   47', con  un  índice</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r>
              <a:tr h="230741">
                <a:tc>
                  <a:txBody>
                    <a:bodyPr/>
                    <a:lstStyle/>
                    <a:p>
                      <a:pPr algn="ctr">
                        <a:spcAft>
                          <a:spcPts val="0"/>
                        </a:spcAft>
                      </a:pPr>
                      <a:r>
                        <a:rPr lang="es-EC" sz="700">
                          <a:solidFill>
                            <a:srgbClr val="222222"/>
                          </a:solidFill>
                          <a:latin typeface="Arial"/>
                          <a:ea typeface="Times New Roman"/>
                          <a:cs typeface="Times New Roman"/>
                        </a:rPr>
                        <a:t>VAE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es-EC" sz="700">
                          <a:solidFill>
                            <a:srgbClr val="222222"/>
                          </a:solidFill>
                          <a:latin typeface="Arial"/>
                          <a:ea typeface="Times New Roman"/>
                          <a:cs typeface="Times New Roman"/>
                        </a:rPr>
                        <a:t>VALOR AGREGADO  EMPRESA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2</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4</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16%</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spcAft>
                          <a:spcPts val="0"/>
                        </a:spcAft>
                      </a:pPr>
                      <a:r>
                        <a:rPr lang="es-EC" sz="700" dirty="0">
                          <a:solidFill>
                            <a:srgbClr val="222222"/>
                          </a:solidFill>
                          <a:latin typeface="Geneva"/>
                          <a:ea typeface="Times New Roman"/>
                          <a:cs typeface="Times New Roman"/>
                        </a:rPr>
                        <a:t>De    valor agregado   del 70%, optimizando  los tiempos</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r>
              <a:tr h="230741">
                <a:tc>
                  <a:txBody>
                    <a:bodyPr/>
                    <a:lstStyle/>
                    <a:p>
                      <a:pPr algn="ctr">
                        <a:spcAft>
                          <a:spcPts val="0"/>
                        </a:spcAft>
                      </a:pPr>
                      <a:r>
                        <a:rPr lang="es-EC" sz="700">
                          <a:solidFill>
                            <a:srgbClr val="222222"/>
                          </a:solidFill>
                          <a:latin typeface="Arial"/>
                          <a:ea typeface="Times New Roman"/>
                          <a:cs typeface="Times New Roman"/>
                        </a:rPr>
                        <a:t>P</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700">
                          <a:solidFill>
                            <a:srgbClr val="222222"/>
                          </a:solidFill>
                          <a:latin typeface="Arial"/>
                          <a:ea typeface="Times New Roman"/>
                          <a:cs typeface="Times New Roman"/>
                        </a:rPr>
                        <a:t>PREPARACIÓN</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spcAft>
                          <a:spcPts val="0"/>
                        </a:spcAft>
                      </a:pPr>
                      <a:r>
                        <a:rPr lang="es-EC" sz="700" dirty="0">
                          <a:solidFill>
                            <a:srgbClr val="222222"/>
                          </a:solidFill>
                          <a:latin typeface="Geneva"/>
                          <a:ea typeface="Times New Roman"/>
                          <a:cs typeface="Times New Roman"/>
                        </a:rPr>
                        <a:t>Hemos   llegado     a    25',   con   un  valor agregado del </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r>
              <a:tr h="230741">
                <a:tc>
                  <a:txBody>
                    <a:bodyPr/>
                    <a:lstStyle/>
                    <a:p>
                      <a:pPr algn="ctr">
                        <a:spcAft>
                          <a:spcPts val="0"/>
                        </a:spcAft>
                      </a:pPr>
                      <a:r>
                        <a:rPr lang="es-EC" sz="700">
                          <a:solidFill>
                            <a:srgbClr val="222222"/>
                          </a:solidFill>
                          <a:latin typeface="Arial"/>
                          <a:ea typeface="Times New Roman"/>
                          <a:cs typeface="Times New Roman"/>
                        </a:rPr>
                        <a:t>E</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700">
                          <a:solidFill>
                            <a:srgbClr val="222222"/>
                          </a:solidFill>
                          <a:latin typeface="Arial"/>
                          <a:ea typeface="Times New Roman"/>
                          <a:cs typeface="Times New Roman"/>
                        </a:rPr>
                        <a:t>ESPERA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dirty="0">
                          <a:solidFill>
                            <a:srgbClr val="222222"/>
                          </a:solidFill>
                          <a:latin typeface="Geneva"/>
                          <a:ea typeface="Times New Roman"/>
                          <a:cs typeface="Times New Roman"/>
                        </a:rPr>
                        <a:t>0</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spcAft>
                          <a:spcPts val="0"/>
                        </a:spcAft>
                      </a:pPr>
                      <a:r>
                        <a:rPr lang="es-EC" sz="700" dirty="0">
                          <a:solidFill>
                            <a:srgbClr val="222222"/>
                          </a:solidFill>
                          <a:latin typeface="Geneva"/>
                          <a:ea typeface="Times New Roman"/>
                          <a:cs typeface="Times New Roman"/>
                        </a:rPr>
                        <a:t>92%, obteniendo un cliente satisfecho.</a:t>
                      </a:r>
                      <a:endParaRPr lang="es-EC" sz="800" dirty="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s-EC"/>
                    </a:p>
                  </a:txBody>
                  <a:tcPr/>
                </a:tc>
              </a:tr>
              <a:tr h="115370">
                <a:tc>
                  <a:txBody>
                    <a:bodyPr/>
                    <a:lstStyle/>
                    <a:p>
                      <a:pPr algn="ctr">
                        <a:spcAft>
                          <a:spcPts val="0"/>
                        </a:spcAft>
                      </a:pPr>
                      <a:r>
                        <a:rPr lang="es-EC" sz="700">
                          <a:solidFill>
                            <a:srgbClr val="222222"/>
                          </a:solidFill>
                          <a:latin typeface="Arial"/>
                          <a:ea typeface="Times New Roman"/>
                          <a:cs typeface="Times New Roman"/>
                        </a:rPr>
                        <a:t>M</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700">
                          <a:solidFill>
                            <a:srgbClr val="222222"/>
                          </a:solidFill>
                          <a:latin typeface="Arial"/>
                          <a:ea typeface="Times New Roman"/>
                          <a:cs typeface="Times New Roman"/>
                        </a:rPr>
                        <a:t>MOVIMIENTO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1</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2</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8%</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700" dirty="0">
                        <a:latin typeface="Calibri"/>
                        <a:cs typeface="Times New Roman"/>
                      </a:endParaRPr>
                    </a:p>
                  </a:txBody>
                  <a:tcPr marL="15556" marR="15556" marT="0" marB="0" anchor="b">
                    <a:lnL>
                      <a:noFill/>
                    </a:lnL>
                    <a:lnR>
                      <a:noFill/>
                    </a:lnR>
                    <a:lnT>
                      <a:noFill/>
                    </a:lnT>
                    <a:lnB>
                      <a:noFill/>
                    </a:lnB>
                  </a:tcPr>
                </a:tc>
              </a:tr>
              <a:tr h="115370">
                <a:tc>
                  <a:txBody>
                    <a:bodyPr/>
                    <a:lstStyle/>
                    <a:p>
                      <a:pPr algn="ctr">
                        <a:spcAft>
                          <a:spcPts val="0"/>
                        </a:spcAft>
                      </a:pPr>
                      <a:r>
                        <a:rPr lang="es-EC" sz="700">
                          <a:solidFill>
                            <a:srgbClr val="222222"/>
                          </a:solidFill>
                          <a:latin typeface="Arial"/>
                          <a:ea typeface="Times New Roman"/>
                          <a:cs typeface="Times New Roman"/>
                        </a:rPr>
                        <a:t>I</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700">
                          <a:solidFill>
                            <a:srgbClr val="222222"/>
                          </a:solidFill>
                          <a:latin typeface="Arial"/>
                          <a:ea typeface="Times New Roman"/>
                          <a:cs typeface="Times New Roman"/>
                        </a:rPr>
                        <a:t>INSPECCIÓN</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700" dirty="0">
                        <a:latin typeface="Calibri"/>
                        <a:cs typeface="Times New Roman"/>
                      </a:endParaRPr>
                    </a:p>
                  </a:txBody>
                  <a:tcPr marL="15556" marR="15556" marT="0" marB="0" anchor="b">
                    <a:lnL>
                      <a:noFill/>
                    </a:lnL>
                    <a:lnR>
                      <a:noFill/>
                    </a:lnR>
                    <a:lnT>
                      <a:noFill/>
                    </a:lnT>
                    <a:lnB>
                      <a:noFill/>
                    </a:lnB>
                  </a:tcPr>
                </a:tc>
              </a:tr>
              <a:tr h="115370">
                <a:tc>
                  <a:txBody>
                    <a:bodyPr/>
                    <a:lstStyle/>
                    <a:p>
                      <a:pPr algn="ctr">
                        <a:spcAft>
                          <a:spcPts val="0"/>
                        </a:spcAft>
                      </a:pPr>
                      <a:r>
                        <a:rPr lang="es-EC" sz="700">
                          <a:solidFill>
                            <a:srgbClr val="222222"/>
                          </a:solidFill>
                          <a:latin typeface="Arial"/>
                          <a:ea typeface="Times New Roman"/>
                          <a:cs typeface="Times New Roman"/>
                        </a:rPr>
                        <a:t>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es-EC" sz="700">
                          <a:solidFill>
                            <a:srgbClr val="222222"/>
                          </a:solidFill>
                          <a:latin typeface="Arial"/>
                          <a:ea typeface="Times New Roman"/>
                          <a:cs typeface="Times New Roman"/>
                        </a:rPr>
                        <a:t>ARCHIVO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700">
                        <a:latin typeface="Calibri"/>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s-EC" sz="700">
                        <a:latin typeface="Calibri"/>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endParaRPr lang="es-EC" sz="700">
                        <a:latin typeface="Calibri"/>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700" dirty="0">
                        <a:latin typeface="Calibri"/>
                        <a:cs typeface="Times New Roman"/>
                      </a:endParaRPr>
                    </a:p>
                  </a:txBody>
                  <a:tcPr marL="15556" marR="15556" marT="0" marB="0" anchor="b">
                    <a:lnL>
                      <a:noFill/>
                    </a:lnL>
                    <a:lnR>
                      <a:noFill/>
                    </a:lnR>
                    <a:lnT>
                      <a:noFill/>
                    </a:lnT>
                    <a:lnB>
                      <a:noFill/>
                    </a:lnB>
                  </a:tcPr>
                </a:tc>
              </a:tr>
              <a:tr h="230741">
                <a:tc>
                  <a:txBody>
                    <a:bodyPr/>
                    <a:lstStyle/>
                    <a:p>
                      <a:pPr algn="ctr">
                        <a:spcAft>
                          <a:spcPts val="0"/>
                        </a:spcAft>
                      </a:pPr>
                      <a:r>
                        <a:rPr lang="es-EC" sz="700" b="1">
                          <a:solidFill>
                            <a:srgbClr val="222222"/>
                          </a:solidFill>
                          <a:latin typeface="Arial"/>
                          <a:ea typeface="Times New Roman"/>
                          <a:cs typeface="Times New Roman"/>
                        </a:rPr>
                        <a:t>TT</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700">
                          <a:solidFill>
                            <a:srgbClr val="222222"/>
                          </a:solidFill>
                          <a:latin typeface="Arial"/>
                          <a:ea typeface="Times New Roman"/>
                          <a:cs typeface="Times New Roman"/>
                        </a:rPr>
                        <a:t>TOTAL</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10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b="1">
                          <a:solidFill>
                            <a:srgbClr val="0070C0"/>
                          </a:solidFill>
                          <a:latin typeface="Geneva"/>
                          <a:ea typeface="Times New Roman"/>
                          <a:cs typeface="Times New Roman"/>
                        </a:rPr>
                        <a:t>25</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100,00%</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700" dirty="0">
                        <a:latin typeface="Calibri"/>
                        <a:cs typeface="Times New Roman"/>
                      </a:endParaRPr>
                    </a:p>
                  </a:txBody>
                  <a:tcPr marL="15556" marR="15556" marT="0" marB="0" anchor="b">
                    <a:lnL>
                      <a:noFill/>
                    </a:lnL>
                    <a:lnR>
                      <a:noFill/>
                    </a:lnR>
                    <a:lnT>
                      <a:noFill/>
                    </a:lnT>
                    <a:lnB>
                      <a:noFill/>
                    </a:lnB>
                  </a:tcPr>
                </a:tc>
              </a:tr>
              <a:tr h="115370">
                <a:tc>
                  <a:txBody>
                    <a:bodyPr/>
                    <a:lstStyle/>
                    <a:p>
                      <a:pPr algn="ctr">
                        <a:spcAft>
                          <a:spcPts val="0"/>
                        </a:spcAft>
                      </a:pPr>
                      <a:r>
                        <a:rPr lang="es-EC" sz="700" b="1">
                          <a:solidFill>
                            <a:srgbClr val="222222"/>
                          </a:solidFill>
                          <a:latin typeface="Arial"/>
                          <a:ea typeface="Times New Roman"/>
                          <a:cs typeface="Times New Roman"/>
                        </a:rPr>
                        <a:t>TVA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es-EC" sz="700">
                          <a:solidFill>
                            <a:srgbClr val="222222"/>
                          </a:solidFill>
                          <a:latin typeface="Arial"/>
                          <a:ea typeface="Times New Roman"/>
                          <a:cs typeface="Times New Roman"/>
                        </a:rPr>
                        <a:t>TIEMPO DE VALOR AGREGADO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23</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700" dirty="0">
                        <a:latin typeface="Calibri"/>
                        <a:cs typeface="Times New Roman"/>
                      </a:endParaRPr>
                    </a:p>
                  </a:txBody>
                  <a:tcPr marL="15556" marR="15556" marT="0" marB="0" anchor="b">
                    <a:lnL>
                      <a:noFill/>
                    </a:lnL>
                    <a:lnR>
                      <a:noFill/>
                    </a:lnR>
                    <a:lnT>
                      <a:noFill/>
                    </a:lnT>
                    <a:lnB>
                      <a:noFill/>
                    </a:lnB>
                  </a:tcPr>
                </a:tc>
              </a:tr>
              <a:tr h="115370">
                <a:tc>
                  <a:txBody>
                    <a:bodyPr/>
                    <a:lstStyle/>
                    <a:p>
                      <a:pPr algn="ctr">
                        <a:spcAft>
                          <a:spcPts val="0"/>
                        </a:spcAft>
                      </a:pPr>
                      <a:r>
                        <a:rPr lang="es-EC" sz="700" b="1">
                          <a:solidFill>
                            <a:srgbClr val="222222"/>
                          </a:solidFill>
                          <a:latin typeface="Arial"/>
                          <a:ea typeface="Times New Roman"/>
                          <a:cs typeface="Times New Roman"/>
                        </a:rPr>
                        <a:t>IVA</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es-EC" sz="700">
                          <a:solidFill>
                            <a:srgbClr val="222222"/>
                          </a:solidFill>
                          <a:latin typeface="Arial"/>
                          <a:ea typeface="Times New Roman"/>
                          <a:cs typeface="Times New Roman"/>
                        </a:rPr>
                        <a:t>ÍNDICE DE VALOR AGREGADO</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a:solidFill>
                            <a:srgbClr val="222222"/>
                          </a:solidFill>
                          <a:latin typeface="Arial"/>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2">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spcAft>
                          <a:spcPts val="0"/>
                        </a:spcAft>
                      </a:pPr>
                      <a:r>
                        <a:rPr lang="es-EC" sz="700" b="1">
                          <a:solidFill>
                            <a:srgbClr val="0070C0"/>
                          </a:solidFill>
                          <a:latin typeface="Geneva"/>
                          <a:ea typeface="Times New Roman"/>
                          <a:cs typeface="Times New Roman"/>
                        </a:rPr>
                        <a:t>92%</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gridSpan="3">
                  <a:txBody>
                    <a:bodyPr/>
                    <a:lstStyle/>
                    <a:p>
                      <a:pPr algn="ctr">
                        <a:spcAft>
                          <a:spcPts val="0"/>
                        </a:spcAft>
                      </a:pPr>
                      <a:r>
                        <a:rPr lang="es-EC" sz="700">
                          <a:solidFill>
                            <a:srgbClr val="222222"/>
                          </a:solidFill>
                          <a:latin typeface="Geneva"/>
                          <a:ea typeface="Times New Roman"/>
                          <a:cs typeface="Times New Roman"/>
                        </a:rPr>
                        <a:t> </a:t>
                      </a:r>
                      <a:endParaRPr lang="es-EC" sz="800">
                        <a:solidFill>
                          <a:srgbClr val="222222"/>
                        </a:solidFill>
                        <a:latin typeface="Times New Roman"/>
                        <a:ea typeface="Times New Roman"/>
                        <a:cs typeface="Times New Roman"/>
                      </a:endParaRPr>
                    </a:p>
                  </a:txBody>
                  <a:tcPr marL="15556" marR="155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endParaRPr lang="es-EC" sz="700">
                        <a:latin typeface="Calibri"/>
                        <a:cs typeface="Times New Roman"/>
                      </a:endParaRPr>
                    </a:p>
                  </a:txBody>
                  <a:tcPr marL="15556" marR="15556"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s-EC" sz="700" dirty="0">
                        <a:latin typeface="Calibri"/>
                        <a:cs typeface="Times New Roman"/>
                      </a:endParaRPr>
                    </a:p>
                  </a:txBody>
                  <a:tcPr marL="15556" marR="15556" marT="0" marB="0" anchor="b">
                    <a:lnL>
                      <a:noFill/>
                    </a:lnL>
                    <a:lnR>
                      <a:noFill/>
                    </a:lnR>
                    <a:lnT>
                      <a:noFill/>
                    </a:lnT>
                    <a:lnB>
                      <a:noFill/>
                    </a:lnB>
                  </a:tcPr>
                </a:tc>
              </a:tr>
            </a:tbl>
          </a:graphicData>
        </a:graphic>
      </p:graphicFrame>
      <p:sp>
        <p:nvSpPr>
          <p:cNvPr id="63828" name="Rectangle 2"/>
          <p:cNvSpPr>
            <a:spLocks noChangeArrowheads="1"/>
          </p:cNvSpPr>
          <p:nvPr/>
        </p:nvSpPr>
        <p:spPr bwMode="auto">
          <a:xfrm>
            <a:off x="0" y="800100"/>
            <a:ext cx="9144000" cy="307975"/>
          </a:xfrm>
          <a:prstGeom prst="rect">
            <a:avLst/>
          </a:prstGeom>
          <a:noFill/>
          <a:ln w="9525">
            <a:noFill/>
            <a:miter lim="800000"/>
            <a:headEnd/>
            <a:tailEnd/>
          </a:ln>
        </p:spPr>
        <p:txBody>
          <a:bodyPr anchor="ctr">
            <a:spAutoFit/>
          </a:bodyPr>
          <a:lstStyle/>
          <a:p>
            <a:pPr algn="ctr"/>
            <a:r>
              <a:rPr lang="es-EC" sz="1400" b="1">
                <a:solidFill>
                  <a:srgbClr val="0070C0"/>
                </a:solidFill>
                <a:latin typeface="Arial Black" pitchFamily="34" charset="0"/>
                <a:cs typeface="Times New Roman" pitchFamily="18" charset="0"/>
              </a:rPr>
              <a:t>Análisis de valor Ideal</a:t>
            </a:r>
            <a:endParaRPr lang="es-EC" sz="2000">
              <a:solidFill>
                <a:srgbClr val="0070C0"/>
              </a:solidFill>
              <a:latin typeface="Arial Black"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6563" name="1 Título"/>
          <p:cNvSpPr>
            <a:spLocks noGrp="1"/>
          </p:cNvSpPr>
          <p:nvPr>
            <p:ph type="title"/>
          </p:nvPr>
        </p:nvSpPr>
        <p:spPr>
          <a:xfrm>
            <a:off x="0" y="274638"/>
            <a:ext cx="9144000" cy="922337"/>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5" name="4 Marcador de contenido"/>
          <p:cNvSpPr>
            <a:spLocks noGrp="1"/>
          </p:cNvSpPr>
          <p:nvPr>
            <p:ph idx="1"/>
          </p:nvPr>
        </p:nvSpPr>
        <p:spPr>
          <a:xfrm>
            <a:off x="663575" y="1412875"/>
            <a:ext cx="8229600" cy="5111750"/>
          </a:xfrm>
        </p:spPr>
        <p:txBody>
          <a:bodyPr rtlCol="0">
            <a:normAutofit fontScale="47500" lnSpcReduction="20000"/>
          </a:bodyPr>
          <a:lstStyle/>
          <a:p>
            <a:pPr algn="ctr" eaLnBrk="1" fontAlgn="auto" hangingPunct="1">
              <a:spcAft>
                <a:spcPts val="0"/>
              </a:spcAft>
              <a:buFont typeface="Arial" pitchFamily="34" charset="0"/>
              <a:buNone/>
              <a:defRPr/>
            </a:pPr>
            <a:r>
              <a:rPr lang="es-EC" sz="4400" dirty="0" smtClean="0">
                <a:solidFill>
                  <a:srgbClr val="0070C0"/>
                </a:solidFill>
                <a:latin typeface="Arial Black" pitchFamily="34" charset="0"/>
              </a:rPr>
              <a:t>Elaboración del costo  de la Unidad de Quemados</a:t>
            </a:r>
          </a:p>
          <a:p>
            <a:pPr algn="ctr" eaLnBrk="1" fontAlgn="auto" hangingPunct="1">
              <a:spcAft>
                <a:spcPts val="0"/>
              </a:spcAft>
              <a:buFont typeface="Arial" pitchFamily="34" charset="0"/>
              <a:buNone/>
              <a:defRPr/>
            </a:pPr>
            <a:r>
              <a:rPr lang="es-EC" sz="3800" dirty="0" smtClean="0">
                <a:latin typeface="Arial Black" pitchFamily="34" charset="0"/>
              </a:rPr>
              <a:t> </a:t>
            </a:r>
          </a:p>
          <a:p>
            <a:pPr algn="just" eaLnBrk="1" fontAlgn="auto" hangingPunct="1">
              <a:spcAft>
                <a:spcPts val="0"/>
              </a:spcAft>
              <a:buFont typeface="Arial" pitchFamily="34" charset="0"/>
              <a:buNone/>
              <a:defRPr/>
            </a:pPr>
            <a:r>
              <a:rPr lang="es-EC" sz="4200" dirty="0" smtClean="0">
                <a:solidFill>
                  <a:srgbClr val="C00000"/>
                </a:solidFill>
                <a:latin typeface="Arial" pitchFamily="34" charset="0"/>
                <a:cs typeface="Arial" pitchFamily="34" charset="0"/>
              </a:rPr>
              <a:t>Análisis del tipo de  costo a implementar en la Unidad de Quemados</a:t>
            </a:r>
          </a:p>
          <a:p>
            <a:pPr algn="just" eaLnBrk="1" fontAlgn="auto" hangingPunct="1">
              <a:spcAft>
                <a:spcPts val="0"/>
              </a:spcAft>
              <a:buFont typeface="Arial" pitchFamily="34" charset="0"/>
              <a:buNone/>
              <a:defRPr/>
            </a:pPr>
            <a:endParaRPr lang="es-EC" dirty="0" smtClean="0">
              <a:solidFill>
                <a:srgbClr val="C00000"/>
              </a:solidFill>
              <a:latin typeface="Arial" pitchFamily="34" charset="0"/>
              <a:cs typeface="Arial" pitchFamily="34" charset="0"/>
            </a:endParaRPr>
          </a:p>
          <a:p>
            <a:pPr algn="just" eaLnBrk="1" fontAlgn="auto" hangingPunct="1">
              <a:spcAft>
                <a:spcPts val="0"/>
              </a:spcAft>
              <a:buFont typeface="Arial" pitchFamily="34" charset="0"/>
              <a:buNone/>
              <a:defRPr/>
            </a:pPr>
            <a:r>
              <a:rPr lang="es-EC" sz="4400" dirty="0" smtClean="0">
                <a:solidFill>
                  <a:srgbClr val="C00000"/>
                </a:solidFill>
                <a:latin typeface="Arial" pitchFamily="34" charset="0"/>
                <a:cs typeface="Arial" pitchFamily="34" charset="0"/>
              </a:rPr>
              <a:t>      Un enfoque gerencial financiero,  basado en  información real, le obliga al jefe o director financiero a calcular costos y por lo tanto, obtener la información  que permitan al gerente o director del hospital y su equipo evaluar, planear, tomar decisiones y aplicar estrategias de carácter económico para alcanzar la eficiencia, en la atención medica. La información obtenida (diseño e implementación de la contabilidad de costos) les permite a los directivos formular presupuestos estandarizados por aéreas (o centros de costo), por actividades y por procesos. (López 2003).</a:t>
            </a:r>
          </a:p>
          <a:p>
            <a:pPr eaLnBrk="1" fontAlgn="auto" hangingPunct="1">
              <a:spcAft>
                <a:spcPts val="0"/>
              </a:spcAft>
              <a:buFont typeface="Arial" charset="0"/>
              <a:buChar char="•"/>
              <a:defRPr/>
            </a:pPr>
            <a:endParaRPr lang="es-EC" dirty="0">
              <a:solidFill>
                <a:srgbClr val="C00000"/>
              </a:solidFill>
            </a:endParaRPr>
          </a:p>
        </p:txBody>
      </p:sp>
      <p:pic>
        <p:nvPicPr>
          <p:cNvPr id="7" name="Picture 5" descr="ANd9GcTRMbWaPIJmF_XTJoD91zn6XqSx4cEPPZZIcUIofMBmijj1hNLQyDEvMIM"/>
          <p:cNvPicPr>
            <a:picLocks noChangeAspect="1" noChangeArrowheads="1"/>
          </p:cNvPicPr>
          <p:nvPr/>
        </p:nvPicPr>
        <p:blipFill>
          <a:blip r:embed="rId4" cstate="print"/>
          <a:srcRect/>
          <a:stretch>
            <a:fillRect/>
          </a:stretch>
        </p:blipFill>
        <p:spPr bwMode="auto">
          <a:xfrm>
            <a:off x="7092950" y="5157788"/>
            <a:ext cx="1406525" cy="1304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to="" calcmode="lin" valueType="num">
                                      <p:cBhvr>
                                        <p:cTn id="7" dur="1" fill="hold"/>
                                        <p:tgtEl>
                                          <p:spTgt spid="38914"/>
                                        </p:tgtEl>
                                        <p:attrNameLst>
                                          <p:attrName/>
                                        </p:attrNameLst>
                                      </p:cBhvr>
                                    </p:anim>
                                  </p:childTnLst>
                                </p:cTn>
                              </p:par>
                            </p:childTnLst>
                          </p:cTn>
                        </p:par>
                        <p:par>
                          <p:cTn id="8" fill="hold">
                            <p:stCondLst>
                              <p:cond delay="0"/>
                            </p:stCondLst>
                            <p:childTnLst>
                              <p:par>
                                <p:cTn id="9" presetID="4" presetClass="entr" presetSubtype="3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out)">
                                      <p:cBhvr>
                                        <p:cTn id="11" dur="2000"/>
                                        <p:tgtEl>
                                          <p:spTgt spid="5">
                                            <p:txEl>
                                              <p:pRg st="0" end="0"/>
                                            </p:txEl>
                                          </p:spTgt>
                                        </p:tgtEl>
                                      </p:cBhvr>
                                    </p:animEffect>
                                  </p:childTnLst>
                                </p:cTn>
                              </p:par>
                            </p:childTnLst>
                          </p:cTn>
                        </p:par>
                        <p:par>
                          <p:cTn id="12" fill="hold">
                            <p:stCondLst>
                              <p:cond delay="2000"/>
                            </p:stCondLst>
                            <p:childTnLst>
                              <p:par>
                                <p:cTn id="13" presetID="4" presetClass="entr" presetSubtype="32"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out)">
                                      <p:cBhvr>
                                        <p:cTn id="15" dur="2000"/>
                                        <p:tgtEl>
                                          <p:spTgt spid="5">
                                            <p:txEl>
                                              <p:pRg st="1" end="1"/>
                                            </p:txEl>
                                          </p:spTgt>
                                        </p:tgtEl>
                                      </p:cBhvr>
                                    </p:animEffect>
                                  </p:childTnLst>
                                </p:cTn>
                              </p:par>
                            </p:childTnLst>
                          </p:cTn>
                        </p:par>
                        <p:par>
                          <p:cTn id="16" fill="hold">
                            <p:stCondLst>
                              <p:cond delay="4000"/>
                            </p:stCondLst>
                            <p:childTnLst>
                              <p:par>
                                <p:cTn id="17" presetID="4" presetClass="entr" presetSubtype="32"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ox(out)">
                                      <p:cBhvr>
                                        <p:cTn id="19" dur="2000"/>
                                        <p:tgtEl>
                                          <p:spTgt spid="5">
                                            <p:txEl>
                                              <p:pRg st="2" end="2"/>
                                            </p:txEl>
                                          </p:spTgt>
                                        </p:tgtEl>
                                      </p:cBhvr>
                                    </p:animEffect>
                                  </p:childTnLst>
                                </p:cTn>
                              </p:par>
                            </p:childTnLst>
                          </p:cTn>
                        </p:par>
                        <p:par>
                          <p:cTn id="20" fill="hold">
                            <p:stCondLst>
                              <p:cond delay="6000"/>
                            </p:stCondLst>
                            <p:childTnLst>
                              <p:par>
                                <p:cTn id="21" presetID="4" presetClass="entr" presetSubtype="32"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ox(out)">
                                      <p:cBhvr>
                                        <p:cTn id="23" dur="2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000" fill="hold"/>
                                        <p:tgtEl>
                                          <p:spTgt spid="7"/>
                                        </p:tgtEl>
                                        <p:attrNameLst>
                                          <p:attrName>ppt_x</p:attrName>
                                        </p:attrNameLst>
                                      </p:cBhvr>
                                      <p:tavLst>
                                        <p:tav tm="0">
                                          <p:val>
                                            <p:strVal val="1+#ppt_w/2"/>
                                          </p:val>
                                        </p:tav>
                                        <p:tav tm="100000">
                                          <p:val>
                                            <p:strVal val="#ppt_x"/>
                                          </p:val>
                                        </p:tav>
                                      </p:tavLst>
                                    </p:anim>
                                    <p:anim calcmode="lin" valueType="num">
                                      <p:cBhvr additive="base">
                                        <p:cTn id="2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7587" name="1 Título"/>
          <p:cNvSpPr>
            <a:spLocks noGrp="1"/>
          </p:cNvSpPr>
          <p:nvPr>
            <p:ph type="title" idx="4294967295"/>
          </p:nvPr>
        </p:nvSpPr>
        <p:spPr>
          <a:xfrm>
            <a:off x="0" y="0"/>
            <a:ext cx="9144000" cy="10525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graphicFrame>
        <p:nvGraphicFramePr>
          <p:cNvPr id="4" name="3 Tabla"/>
          <p:cNvGraphicFramePr>
            <a:graphicFrameLocks noGrp="1"/>
          </p:cNvGraphicFramePr>
          <p:nvPr/>
        </p:nvGraphicFramePr>
        <p:xfrm>
          <a:off x="1403350" y="1500188"/>
          <a:ext cx="6840538" cy="5057775"/>
        </p:xfrm>
        <a:graphic>
          <a:graphicData uri="http://schemas.openxmlformats.org/drawingml/2006/table">
            <a:tbl>
              <a:tblPr/>
              <a:tblGrid>
                <a:gridCol w="5495116"/>
                <a:gridCol w="1345644"/>
              </a:tblGrid>
              <a:tr h="223380">
                <a:tc gridSpan="2">
                  <a:txBody>
                    <a:bodyPr/>
                    <a:lstStyle/>
                    <a:p>
                      <a:pPr algn="ctr">
                        <a:spcAft>
                          <a:spcPts val="0"/>
                        </a:spcAft>
                      </a:pPr>
                      <a:r>
                        <a:rPr lang="es-EC" sz="1100" b="1" dirty="0">
                          <a:solidFill>
                            <a:srgbClr val="222222"/>
                          </a:solidFill>
                          <a:latin typeface="Arial"/>
                          <a:ea typeface="Times New Roman"/>
                          <a:cs typeface="Times New Roman"/>
                        </a:rPr>
                        <a:t>COSTO DE LA UNIDAD DE QUEMADOS  (ANUAL)</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EC"/>
                    </a:p>
                  </a:txBody>
                  <a:tcPr/>
                </a:tc>
              </a:tr>
              <a:tr h="223380">
                <a:tc>
                  <a:txBody>
                    <a:bodyPr/>
                    <a:lstStyle/>
                    <a:p>
                      <a:pPr algn="ctr">
                        <a:spcAft>
                          <a:spcPts val="0"/>
                        </a:spcAft>
                      </a:pPr>
                      <a:r>
                        <a:rPr lang="es-EC" sz="1100" b="1" dirty="0">
                          <a:solidFill>
                            <a:srgbClr val="222222"/>
                          </a:solidFill>
                          <a:latin typeface="Arial"/>
                          <a:ea typeface="Times New Roman"/>
                          <a:cs typeface="Times New Roman"/>
                        </a:rPr>
                        <a:t>DETALLE</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100" b="1">
                          <a:solidFill>
                            <a:srgbClr val="222222"/>
                          </a:solidFill>
                          <a:latin typeface="Arial"/>
                          <a:ea typeface="Times New Roman"/>
                          <a:cs typeface="Times New Roman"/>
                        </a:rPr>
                        <a:t>PARCIAL</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100" b="1" dirty="0">
                          <a:solidFill>
                            <a:srgbClr val="222222"/>
                          </a:solidFill>
                          <a:latin typeface="Arial"/>
                          <a:ea typeface="Times New Roman"/>
                          <a:cs typeface="Times New Roman"/>
                        </a:rPr>
                        <a:t>COSTOS CORRIENTES</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a:solidFill>
                            <a:srgbClr val="000000"/>
                          </a:solidFill>
                          <a:latin typeface="Calibri"/>
                          <a:ea typeface="Times New Roman"/>
                          <a:cs typeface="Times New Roman"/>
                        </a:rPr>
                        <a:t> </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100" b="1" dirty="0">
                          <a:solidFill>
                            <a:srgbClr val="222222"/>
                          </a:solidFill>
                          <a:latin typeface="Arial"/>
                          <a:ea typeface="Times New Roman"/>
                          <a:cs typeface="Times New Roman"/>
                        </a:rPr>
                        <a:t>COSTO DIRECTO</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a:solidFill>
                            <a:srgbClr val="000000"/>
                          </a:solidFill>
                          <a:latin typeface="Calibri"/>
                          <a:ea typeface="Times New Roman"/>
                          <a:cs typeface="Times New Roman"/>
                        </a:rPr>
                        <a:t> </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100" b="1" dirty="0">
                          <a:solidFill>
                            <a:srgbClr val="222222"/>
                          </a:solidFill>
                          <a:latin typeface="Arial"/>
                          <a:ea typeface="Times New Roman"/>
                          <a:cs typeface="Times New Roman"/>
                        </a:rPr>
                        <a:t>FIJO</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600">
                          <a:solidFill>
                            <a:srgbClr val="000000"/>
                          </a:solidFill>
                          <a:latin typeface="Calibri"/>
                          <a:ea typeface="Times New Roman"/>
                          <a:cs typeface="Times New Roman"/>
                        </a:rPr>
                        <a:t> </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Recursos Humanos</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27964,00</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Servicios Básicos consumo iluminación</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7153,78</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agua</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75,16</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Recurso Humano</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200" dirty="0">
                          <a:solidFill>
                            <a:srgbClr val="222222"/>
                          </a:solidFill>
                          <a:latin typeface="Arial"/>
                          <a:ea typeface="Times New Roman"/>
                          <a:cs typeface="Times New Roman"/>
                        </a:rPr>
                        <a:t>590</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100" b="1" dirty="0">
                          <a:solidFill>
                            <a:srgbClr val="222222"/>
                          </a:solidFill>
                          <a:latin typeface="Arial"/>
                          <a:ea typeface="Times New Roman"/>
                          <a:cs typeface="Times New Roman"/>
                        </a:rPr>
                        <a:t>OTROS COSTOS</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C" sz="1800" dirty="0">
                          <a:solidFill>
                            <a:srgbClr val="000000"/>
                          </a:solidFill>
                          <a:latin typeface="Calibri"/>
                          <a:ea typeface="Times New Roman"/>
                          <a:cs typeface="Times New Roman"/>
                        </a:rPr>
                        <a:t> </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Suministros oficina</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 261,82</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Útiles de aseo y limpieza</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1158,78</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676">
                <a:tc>
                  <a:txBody>
                    <a:bodyPr/>
                    <a:lstStyle/>
                    <a:p>
                      <a:pPr>
                        <a:spcAft>
                          <a:spcPts val="0"/>
                        </a:spcAft>
                      </a:pPr>
                      <a:r>
                        <a:rPr lang="es-EC" sz="1600" dirty="0">
                          <a:solidFill>
                            <a:srgbClr val="000000"/>
                          </a:solidFill>
                          <a:latin typeface="Calibri"/>
                          <a:ea typeface="Times New Roman"/>
                          <a:cs typeface="Times New Roman"/>
                        </a:rPr>
                        <a:t>Formularios de Historia clínica y pedidos de exámenes especiales</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7491,33</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380">
                <a:tc>
                  <a:txBody>
                    <a:bodyPr/>
                    <a:lstStyle/>
                    <a:p>
                      <a:pPr>
                        <a:spcAft>
                          <a:spcPts val="0"/>
                        </a:spcAft>
                      </a:pPr>
                      <a:r>
                        <a:rPr lang="es-EC" sz="1100" b="1" dirty="0">
                          <a:solidFill>
                            <a:srgbClr val="222222"/>
                          </a:solidFill>
                          <a:latin typeface="Arial"/>
                          <a:ea typeface="Times New Roman"/>
                          <a:cs typeface="Times New Roman"/>
                        </a:rPr>
                        <a:t>ACTIVOS FIJOS</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200" dirty="0">
                        <a:latin typeface="Calibri"/>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a:solidFill>
                            <a:srgbClr val="000000"/>
                          </a:solidFill>
                          <a:latin typeface="Calibri"/>
                          <a:ea typeface="Times New Roman"/>
                          <a:cs typeface="Times New Roman"/>
                        </a:rPr>
                        <a:t>Depreciación Equipos</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200" dirty="0">
                          <a:solidFill>
                            <a:srgbClr val="222222"/>
                          </a:solidFill>
                          <a:latin typeface="Arial"/>
                          <a:ea typeface="Times New Roman"/>
                          <a:cs typeface="Times New Roman"/>
                        </a:rPr>
                        <a:t>1961,42</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a:solidFill>
                            <a:srgbClr val="000000"/>
                          </a:solidFill>
                          <a:latin typeface="Calibri"/>
                          <a:ea typeface="Times New Roman"/>
                          <a:cs typeface="Times New Roman"/>
                        </a:rPr>
                        <a:t>Mantenimiento de Equipos</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200" dirty="0">
                          <a:solidFill>
                            <a:srgbClr val="222222"/>
                          </a:solidFill>
                          <a:latin typeface="Arial"/>
                          <a:ea typeface="Times New Roman"/>
                          <a:cs typeface="Times New Roman"/>
                        </a:rPr>
                        <a:t>169,14</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a:solidFill>
                            <a:srgbClr val="000000"/>
                          </a:solidFill>
                          <a:latin typeface="Calibri"/>
                          <a:ea typeface="Times New Roman"/>
                          <a:cs typeface="Times New Roman"/>
                        </a:rPr>
                        <a:t>Depreciación Edificios</a:t>
                      </a:r>
                      <a:endParaRPr lang="es-EC" sz="160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3041</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600" dirty="0">
                          <a:solidFill>
                            <a:srgbClr val="000000"/>
                          </a:solidFill>
                          <a:latin typeface="Calibri"/>
                          <a:ea typeface="Times New Roman"/>
                          <a:cs typeface="Times New Roman"/>
                        </a:rPr>
                        <a:t>Mantenimiento Edificios</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800" dirty="0">
                          <a:solidFill>
                            <a:srgbClr val="000000"/>
                          </a:solidFill>
                          <a:latin typeface="Calibri"/>
                          <a:ea typeface="Times New Roman"/>
                          <a:cs typeface="Times New Roman"/>
                        </a:rPr>
                        <a:t>4340,33</a:t>
                      </a:r>
                      <a:endParaRPr lang="es-EC" sz="18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056">
                <a:tc>
                  <a:txBody>
                    <a:bodyPr/>
                    <a:lstStyle/>
                    <a:p>
                      <a:pPr>
                        <a:spcAft>
                          <a:spcPts val="0"/>
                        </a:spcAft>
                      </a:pPr>
                      <a:r>
                        <a:rPr lang="es-EC" sz="1100" b="1" dirty="0">
                          <a:solidFill>
                            <a:srgbClr val="222222"/>
                          </a:solidFill>
                          <a:latin typeface="Arial"/>
                          <a:ea typeface="Times New Roman"/>
                          <a:cs typeface="Times New Roman"/>
                        </a:rPr>
                        <a:t>COSTO TOTAL DEL SERVICIO (ANUAL)</a:t>
                      </a:r>
                      <a:endParaRPr lang="es-EC" sz="1600" dirty="0">
                        <a:solidFill>
                          <a:srgbClr val="222222"/>
                        </a:solidFill>
                        <a:latin typeface="Times New Roman"/>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s-EC" sz="1800" b="1" dirty="0">
                          <a:solidFill>
                            <a:srgbClr val="FF0000"/>
                          </a:solidFill>
                          <a:latin typeface="Arial Black" pitchFamily="34" charset="0"/>
                          <a:ea typeface="Calibri"/>
                          <a:cs typeface="Times New Roman"/>
                        </a:rPr>
                        <a:t>53.944,94</a:t>
                      </a:r>
                      <a:endParaRPr lang="es-EC" sz="1800" dirty="0">
                        <a:solidFill>
                          <a:srgbClr val="FF0000"/>
                        </a:solidFill>
                        <a:latin typeface="Arial Black" pitchFamily="34" charset="0"/>
                        <a:ea typeface="Times New Roman"/>
                        <a:cs typeface="Times New Roman"/>
                      </a:endParaRPr>
                    </a:p>
                  </a:txBody>
                  <a:tcPr marL="44229" marR="44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64577" name="Rectangle 1"/>
          <p:cNvSpPr>
            <a:spLocks noChangeArrowheads="1"/>
          </p:cNvSpPr>
          <p:nvPr/>
        </p:nvSpPr>
        <p:spPr bwMode="auto">
          <a:xfrm>
            <a:off x="1403350" y="811213"/>
            <a:ext cx="6840538" cy="1108075"/>
          </a:xfrm>
          <a:prstGeom prst="rect">
            <a:avLst/>
          </a:prstGeom>
          <a:noFill/>
          <a:ln w="9525">
            <a:noFill/>
            <a:miter lim="800000"/>
            <a:headEnd/>
            <a:tailEnd/>
          </a:ln>
        </p:spPr>
        <p:txBody>
          <a:bodyPr anchor="ctr">
            <a:spAutoFit/>
          </a:bodyPr>
          <a:lstStyle/>
          <a:p>
            <a:pPr algn="ctr"/>
            <a:r>
              <a:rPr lang="es-EC" sz="2000">
                <a:solidFill>
                  <a:srgbClr val="0070C0"/>
                </a:solidFill>
                <a:latin typeface="Arial Black" pitchFamily="34" charset="0"/>
                <a:cs typeface="Times New Roman" pitchFamily="18" charset="0"/>
              </a:rPr>
              <a:t>Resumen del  Costo de la Unidad de Quemados año 2011</a:t>
            </a:r>
            <a:endParaRPr lang="es-EC" sz="1200">
              <a:solidFill>
                <a:srgbClr val="0070C0"/>
              </a:solidFill>
              <a:latin typeface="Arial Black" pitchFamily="34" charset="0"/>
              <a:cs typeface="Times New Roman" pitchFamily="18" charset="0"/>
            </a:endParaRPr>
          </a:p>
          <a:p>
            <a:pPr eaLnBrk="0" hangingPunct="0"/>
            <a:r>
              <a:rPr lang="es-EC" sz="800">
                <a:solidFill>
                  <a:srgbClr val="222222"/>
                </a:solidFill>
                <a:cs typeface="Times New Roman" pitchFamily="18" charset="0"/>
              </a:rPr>
              <a:t>                </a:t>
            </a:r>
            <a:endParaRPr lang="es-EC" sz="900"/>
          </a:p>
          <a:p>
            <a:pPr eaLnBrk="0" hangingPunct="0"/>
            <a:endParaRPr lang="es-EC"/>
          </a:p>
        </p:txBody>
      </p:sp>
      <p:sp>
        <p:nvSpPr>
          <p:cNvPr id="64578" name="5 Rectángulo"/>
          <p:cNvSpPr>
            <a:spLocks noChangeArrowheads="1"/>
          </p:cNvSpPr>
          <p:nvPr/>
        </p:nvSpPr>
        <p:spPr bwMode="auto">
          <a:xfrm>
            <a:off x="0" y="6572250"/>
            <a:ext cx="6858000" cy="285750"/>
          </a:xfrm>
          <a:prstGeom prst="rect">
            <a:avLst/>
          </a:prstGeom>
          <a:noFill/>
          <a:ln w="9525">
            <a:noFill/>
            <a:miter lim="800000"/>
            <a:headEnd/>
            <a:tailEnd/>
          </a:ln>
        </p:spPr>
        <p:txBody>
          <a:bodyPr>
            <a:spAutoFit/>
          </a:bodyPr>
          <a:lstStyle/>
          <a:p>
            <a:r>
              <a:rPr lang="es-EC" sz="1200">
                <a:solidFill>
                  <a:srgbClr val="222222"/>
                </a:solidFill>
                <a:cs typeface="Times New Roman" pitchFamily="18" charset="0"/>
              </a:rPr>
              <a:t>Elaborado: Lic. J. Pozo, Lic.  A. Llumiquinga</a:t>
            </a:r>
            <a:endParaRPr lang="es-EC" sz="1200">
              <a:latin typeface="Calibri" pitchFamily="34" charset="0"/>
              <a:cs typeface="Times New Roman" pitchFamily="18" charset="0"/>
            </a:endParaRPr>
          </a:p>
        </p:txBody>
      </p:sp>
      <p:pic>
        <p:nvPicPr>
          <p:cNvPr id="65603" name="BLOGGER_PHOTO_ID_5513971806852652002" descr="contabilidad_de_costos"/>
          <p:cNvPicPr>
            <a:picLocks noChangeAspect="1" noChangeArrowheads="1"/>
          </p:cNvPicPr>
          <p:nvPr/>
        </p:nvPicPr>
        <p:blipFill>
          <a:blip r:embed="rId3" cstate="print"/>
          <a:srcRect/>
          <a:stretch>
            <a:fillRect/>
          </a:stretch>
        </p:blipFill>
        <p:spPr bwMode="auto">
          <a:xfrm>
            <a:off x="34925" y="908050"/>
            <a:ext cx="1331913" cy="14414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4577">
                                            <p:txEl>
                                              <p:pRg st="0" end="0"/>
                                            </p:txEl>
                                          </p:spTgt>
                                        </p:tgtEl>
                                        <p:attrNameLst>
                                          <p:attrName>style.visibility</p:attrName>
                                        </p:attrNameLst>
                                      </p:cBhvr>
                                      <p:to>
                                        <p:strVal val="visible"/>
                                      </p:to>
                                    </p:set>
                                    <p:animEffect transition="in" filter="diamond(in)">
                                      <p:cBhvr>
                                        <p:cTn id="7" dur="2000"/>
                                        <p:tgtEl>
                                          <p:spTgt spid="64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64578">
                                            <p:txEl>
                                              <p:pRg st="0" end="0"/>
                                            </p:txEl>
                                          </p:spTgt>
                                        </p:tgtEl>
                                        <p:attrNameLst>
                                          <p:attrName>style.visibility</p:attrName>
                                        </p:attrNameLst>
                                      </p:cBhvr>
                                      <p:to>
                                        <p:strVal val="visible"/>
                                      </p:to>
                                    </p:set>
                                    <p:anim calcmode="lin" valueType="num">
                                      <p:cBhvr additive="base">
                                        <p:cTn id="18" dur="2000" fill="hold"/>
                                        <p:tgtEl>
                                          <p:spTgt spid="64578">
                                            <p:txEl>
                                              <p:pRg st="0" end="0"/>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6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6563" name="1 Título"/>
          <p:cNvSpPr>
            <a:spLocks noGrp="1"/>
          </p:cNvSpPr>
          <p:nvPr>
            <p:ph type="title"/>
          </p:nvPr>
        </p:nvSpPr>
        <p:spPr>
          <a:xfrm>
            <a:off x="457200" y="0"/>
            <a:ext cx="8229600" cy="1196975"/>
          </a:xfrm>
        </p:spPr>
        <p:txBody>
          <a:bodyPr/>
          <a:lstStyle/>
          <a:p>
            <a:pPr eaLnBrk="1" hangingPunct="1"/>
            <a:r>
              <a:rPr lang="es-EC" sz="1600" smtClean="0">
                <a:latin typeface="Arial" pitchFamily="34" charset="0"/>
                <a:cs typeface="Arial" pitchFamily="34" charset="0"/>
              </a:rPr>
              <a:t>ELABORACIÓN DEL PLAN DE GESTIÓN  TÉCNICO Y ADMINISTRATIVO PARA LA REAPERTURA DE LA UNIDAD DE QUEMADOS DEL HOSPITAL DE ESPECIALIDADES DE LAS FF.AA.</a:t>
            </a:r>
            <a:endParaRPr lang="es-EC" sz="1600" smtClean="0"/>
          </a:p>
        </p:txBody>
      </p:sp>
      <p:sp>
        <p:nvSpPr>
          <p:cNvPr id="4" name="3 Marcador de contenido"/>
          <p:cNvSpPr>
            <a:spLocks noGrp="1"/>
          </p:cNvSpPr>
          <p:nvPr>
            <p:ph idx="1"/>
          </p:nvPr>
        </p:nvSpPr>
        <p:spPr>
          <a:xfrm>
            <a:off x="457200" y="908050"/>
            <a:ext cx="8229600" cy="5400675"/>
          </a:xfrm>
        </p:spPr>
        <p:txBody>
          <a:bodyPr>
            <a:normAutofit fontScale="55000" lnSpcReduction="20000"/>
          </a:bodyPr>
          <a:lstStyle/>
          <a:p>
            <a:pPr algn="ctr" eaLnBrk="1" hangingPunct="1">
              <a:buFont typeface="Arial" charset="0"/>
              <a:buNone/>
              <a:defRPr/>
            </a:pPr>
            <a:endParaRPr lang="es-EC" sz="3800" dirty="0" smtClean="0">
              <a:latin typeface="Arial Black" pitchFamily="34" charset="0"/>
              <a:cs typeface="Arial" pitchFamily="34" charset="0"/>
            </a:endParaRPr>
          </a:p>
          <a:p>
            <a:pPr algn="ctr" eaLnBrk="1" hangingPunct="1">
              <a:buFont typeface="Arial" charset="0"/>
              <a:buNone/>
              <a:defRPr/>
            </a:pPr>
            <a:r>
              <a:rPr lang="es-EC" sz="5800" dirty="0" smtClean="0">
                <a:solidFill>
                  <a:srgbClr val="0070C0"/>
                </a:solidFill>
                <a:latin typeface="Arial Black" pitchFamily="34" charset="0"/>
                <a:cs typeface="Arial" pitchFamily="34" charset="0"/>
              </a:rPr>
              <a:t>ANÁLISIS</a:t>
            </a:r>
          </a:p>
          <a:p>
            <a:pPr algn="ctr" eaLnBrk="1" hangingPunct="1">
              <a:buFont typeface="Arial" charset="0"/>
              <a:buNone/>
              <a:defRPr/>
            </a:pPr>
            <a:endParaRPr lang="es-EC" sz="3300" dirty="0" smtClean="0">
              <a:latin typeface="Arial" pitchFamily="34" charset="0"/>
              <a:cs typeface="Arial" pitchFamily="34" charset="0"/>
            </a:endParaRPr>
          </a:p>
          <a:p>
            <a:pPr algn="just" eaLnBrk="1" hangingPunct="1">
              <a:lnSpc>
                <a:spcPct val="120000"/>
              </a:lnSpc>
              <a:buFont typeface="Arial" charset="0"/>
              <a:buNone/>
              <a:defRPr/>
            </a:pPr>
            <a:r>
              <a:rPr lang="es-EC" sz="4000" dirty="0" smtClean="0">
                <a:latin typeface="Arial" pitchFamily="34" charset="0"/>
                <a:cs typeface="Arial" pitchFamily="34" charset="0"/>
              </a:rPr>
              <a:t>     Hemos realizado el costeo de la reapertura de  la unidad de quemados del Hospital de Especialidades de las Fuerzas Armadas con los equipos y materiales médicos  existente hasta el momento, sumando un total de </a:t>
            </a:r>
            <a:r>
              <a:rPr lang="es-EC" sz="4000" dirty="0" smtClean="0">
                <a:solidFill>
                  <a:srgbClr val="FF0000"/>
                </a:solidFill>
                <a:latin typeface="Arial Black" pitchFamily="34" charset="0"/>
                <a:cs typeface="Arial" pitchFamily="34" charset="0"/>
              </a:rPr>
              <a:t>USD</a:t>
            </a:r>
            <a:r>
              <a:rPr lang="es-EC" sz="4000" dirty="0" smtClean="0">
                <a:latin typeface="Arial Black" pitchFamily="34" charset="0"/>
                <a:cs typeface="Arial" pitchFamily="34" charset="0"/>
              </a:rPr>
              <a:t> </a:t>
            </a:r>
            <a:r>
              <a:rPr lang="es-EC" sz="4000" dirty="0" smtClean="0">
                <a:solidFill>
                  <a:srgbClr val="FF0000"/>
                </a:solidFill>
                <a:latin typeface="Arial Black" pitchFamily="34" charset="0"/>
                <a:cs typeface="Arial" pitchFamily="34" charset="0"/>
              </a:rPr>
              <a:t>53.944,94</a:t>
            </a:r>
            <a:r>
              <a:rPr lang="es-EC" sz="4000" dirty="0" smtClean="0">
                <a:solidFill>
                  <a:srgbClr val="FF0000"/>
                </a:solidFill>
                <a:latin typeface="Arial" pitchFamily="34" charset="0"/>
                <a:cs typeface="Arial" pitchFamily="34" charset="0"/>
              </a:rPr>
              <a:t> </a:t>
            </a:r>
            <a:r>
              <a:rPr lang="es-EC" sz="4000" dirty="0" smtClean="0">
                <a:latin typeface="Arial" pitchFamily="34" charset="0"/>
                <a:cs typeface="Arial" pitchFamily="34" charset="0"/>
              </a:rPr>
              <a:t>; cabe indicar que todavía  se encuentra en trámite  la adquisición de equipos médicos y materiales para iniciar su funcionamiento, para lo cual hemos realizado un listado con su respectivo precios de lo que falta dando un valor aproximado de </a:t>
            </a:r>
            <a:r>
              <a:rPr lang="es-EC" sz="4000" dirty="0" smtClean="0">
                <a:solidFill>
                  <a:srgbClr val="FF0000"/>
                </a:solidFill>
                <a:latin typeface="Arial Black" pitchFamily="34" charset="0"/>
                <a:cs typeface="Arial" pitchFamily="34" charset="0"/>
              </a:rPr>
              <a:t>USD</a:t>
            </a:r>
            <a:r>
              <a:rPr lang="es-EC" sz="4000" dirty="0" smtClean="0">
                <a:latin typeface="Arial Black" pitchFamily="34" charset="0"/>
                <a:cs typeface="Arial" pitchFamily="34" charset="0"/>
              </a:rPr>
              <a:t> </a:t>
            </a:r>
            <a:r>
              <a:rPr lang="es-EC" sz="4000" dirty="0" smtClean="0">
                <a:solidFill>
                  <a:srgbClr val="FF0000"/>
                </a:solidFill>
                <a:latin typeface="Arial Black" pitchFamily="34" charset="0"/>
                <a:cs typeface="Arial" pitchFamily="34" charset="0"/>
              </a:rPr>
              <a:t>570.689</a:t>
            </a:r>
            <a:r>
              <a:rPr lang="es-EC" sz="4000" dirty="0" smtClean="0">
                <a:latin typeface="Arial" pitchFamily="34" charset="0"/>
                <a:cs typeface="Arial" pitchFamily="34" charset="0"/>
              </a:rPr>
              <a:t> y un monto total del costeo de la Unidad de Quemados de </a:t>
            </a:r>
            <a:r>
              <a:rPr lang="es-EC" sz="4000" dirty="0" smtClean="0">
                <a:solidFill>
                  <a:srgbClr val="FF0000"/>
                </a:solidFill>
                <a:latin typeface="Arial Black" pitchFamily="34" charset="0"/>
                <a:cs typeface="Arial" pitchFamily="34" charset="0"/>
              </a:rPr>
              <a:t>USD</a:t>
            </a:r>
            <a:r>
              <a:rPr lang="es-EC" sz="4000" dirty="0" smtClean="0">
                <a:latin typeface="Arial" pitchFamily="34" charset="0"/>
                <a:cs typeface="Arial" pitchFamily="34" charset="0"/>
              </a:rPr>
              <a:t> </a:t>
            </a:r>
            <a:r>
              <a:rPr lang="es-EC" sz="4000" b="1" dirty="0" smtClean="0">
                <a:solidFill>
                  <a:srgbClr val="FF0000"/>
                </a:solidFill>
                <a:latin typeface="Arial Black" pitchFamily="34" charset="0"/>
                <a:cs typeface="Arial" pitchFamily="34" charset="0"/>
              </a:rPr>
              <a:t>624.633,94</a:t>
            </a:r>
            <a:r>
              <a:rPr lang="es-EC" sz="4000" dirty="0" smtClean="0">
                <a:latin typeface="Arial" pitchFamily="34" charset="0"/>
                <a:cs typeface="Arial" pitchFamily="34" charset="0"/>
              </a:rPr>
              <a:t> y así poder brindar una atención de calidad con calidez a nuestro usuario. </a:t>
            </a:r>
            <a:r>
              <a:rPr lang="es-EC" sz="2500" dirty="0" smtClean="0">
                <a:latin typeface="Arial" pitchFamily="34" charset="0"/>
                <a:cs typeface="Arial" pitchFamily="34" charset="0"/>
                <a:hlinkClick r:id="rId3" action="ppaction://hlinkfile"/>
              </a:rPr>
              <a:t>Precios de los equipos de instrumental </a:t>
            </a:r>
            <a:r>
              <a:rPr lang="es-EC" sz="2500" dirty="0" err="1" smtClean="0">
                <a:latin typeface="Arial" pitchFamily="34" charset="0"/>
                <a:cs typeface="Arial" pitchFamily="34" charset="0"/>
                <a:hlinkClick r:id="rId3" action="ppaction://hlinkfile"/>
              </a:rPr>
              <a:t>medico.doc</a:t>
            </a:r>
            <a:endParaRPr lang="es-EC" sz="4000" dirty="0" smtClean="0">
              <a:latin typeface="Arial" pitchFamily="34" charset="0"/>
              <a:cs typeface="Arial" pitchFamily="34" charset="0"/>
            </a:endParaRPr>
          </a:p>
          <a:p>
            <a:pPr algn="just" eaLnBrk="1" hangingPunct="1">
              <a:lnSpc>
                <a:spcPct val="120000"/>
              </a:lnSpc>
              <a:buFont typeface="Arial" charset="0"/>
              <a:buNone/>
              <a:defRPr/>
            </a:pPr>
            <a:endParaRPr lang="es-EC" sz="4000" dirty="0" smtClean="0">
              <a:latin typeface="Arial" pitchFamily="34" charset="0"/>
              <a:cs typeface="Arial" pitchFamily="34" charset="0"/>
            </a:endParaRPr>
          </a:p>
          <a:p>
            <a:pPr algn="just" eaLnBrk="1" hangingPunct="1">
              <a:lnSpc>
                <a:spcPct val="120000"/>
              </a:lnSpc>
              <a:buFont typeface="Arial" charset="0"/>
              <a:buNone/>
              <a:defRPr/>
            </a:pPr>
            <a:endParaRPr lang="es-EC" dirty="0"/>
          </a:p>
        </p:txBody>
      </p:sp>
      <p:pic>
        <p:nvPicPr>
          <p:cNvPr id="66565" name="Imagen 4" descr="Costo"/>
          <p:cNvPicPr>
            <a:picLocks noChangeAspect="1" noChangeArrowheads="1"/>
          </p:cNvPicPr>
          <p:nvPr/>
        </p:nvPicPr>
        <p:blipFill>
          <a:blip r:embed="rId4" cstate="print"/>
          <a:srcRect/>
          <a:stretch>
            <a:fillRect/>
          </a:stretch>
        </p:blipFill>
        <p:spPr bwMode="auto">
          <a:xfrm>
            <a:off x="250825" y="908050"/>
            <a:ext cx="1584325" cy="10810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ALEXANDRA\Pictures\IMG VER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9635" name="1 Título"/>
          <p:cNvSpPr>
            <a:spLocks noGrp="1"/>
          </p:cNvSpPr>
          <p:nvPr>
            <p:ph type="title"/>
          </p:nvPr>
        </p:nvSpPr>
        <p:spPr>
          <a:xfrm>
            <a:off x="0" y="274638"/>
            <a:ext cx="9144000" cy="114300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1214438"/>
            <a:ext cx="8229600" cy="5357812"/>
          </a:xfrm>
        </p:spPr>
        <p:txBody>
          <a:bodyPr>
            <a:normAutofit fontScale="62500" lnSpcReduction="20000"/>
          </a:bodyPr>
          <a:lstStyle/>
          <a:p>
            <a:pPr lvl="1" algn="ctr" eaLnBrk="1" hangingPunct="1">
              <a:buFont typeface="Arial" charset="0"/>
              <a:buNone/>
              <a:defRPr/>
            </a:pPr>
            <a:r>
              <a:rPr lang="es-EC" sz="3800" dirty="0" smtClean="0">
                <a:solidFill>
                  <a:srgbClr val="0070C0"/>
                </a:solidFill>
                <a:latin typeface="Arial Black" pitchFamily="34" charset="0"/>
              </a:rPr>
              <a:t>Conclusiones</a:t>
            </a:r>
          </a:p>
          <a:p>
            <a:pPr eaLnBrk="1" hangingPunct="1">
              <a:buFont typeface="Arial" charset="0"/>
              <a:buNone/>
              <a:defRPr/>
            </a:pPr>
            <a:endParaRPr lang="es-EC" dirty="0" smtClean="0"/>
          </a:p>
          <a:p>
            <a:pPr marL="514350" indent="-514350" algn="just" eaLnBrk="1" hangingPunct="1">
              <a:lnSpc>
                <a:spcPct val="120000"/>
              </a:lnSpc>
              <a:buFont typeface="+mj-lt"/>
              <a:buAutoNum type="alphaLcParenR"/>
              <a:defRPr/>
            </a:pPr>
            <a:r>
              <a:rPr lang="es-EC" dirty="0" smtClean="0">
                <a:solidFill>
                  <a:srgbClr val="C00000"/>
                </a:solidFill>
                <a:latin typeface="Arial" pitchFamily="34" charset="0"/>
                <a:cs typeface="Arial" pitchFamily="34" charset="0"/>
              </a:rPr>
              <a:t>A pesar de haberse realizado la reestructuración del área física de la Unidad de Quemados, que dispone de camas nuevas con pesa incluida, no se encuentra habilitada ni funcionando por falta de personal de enfermería. El cliente externo es ubicado en pisos de otras especialidades sin recibir los cuidados específicos que por su  patología  amerita. </a:t>
            </a:r>
          </a:p>
          <a:p>
            <a:pPr marL="514350" indent="-514350" algn="just" eaLnBrk="1" hangingPunct="1">
              <a:lnSpc>
                <a:spcPct val="120000"/>
              </a:lnSpc>
              <a:buFont typeface="Arial" pitchFamily="34" charset="0"/>
              <a:buNone/>
              <a:defRPr/>
            </a:pPr>
            <a:endParaRPr lang="es-EC" dirty="0" smtClean="0">
              <a:latin typeface="Arial" pitchFamily="34" charset="0"/>
              <a:cs typeface="Arial" pitchFamily="34" charset="0"/>
            </a:endParaRPr>
          </a:p>
          <a:p>
            <a:pPr marL="514350" indent="-514350" algn="just" eaLnBrk="1" hangingPunct="1">
              <a:lnSpc>
                <a:spcPct val="120000"/>
              </a:lnSpc>
              <a:buFont typeface="+mj-lt"/>
              <a:buAutoNum type="alphaLcParenR"/>
              <a:defRPr/>
            </a:pPr>
            <a:endParaRPr lang="es-EC" dirty="0" smtClean="0">
              <a:solidFill>
                <a:srgbClr val="C00000"/>
              </a:solidFill>
              <a:latin typeface="Arial" pitchFamily="34" charset="0"/>
              <a:cs typeface="Arial" pitchFamily="34" charset="0"/>
            </a:endParaRPr>
          </a:p>
          <a:p>
            <a:pPr marL="514350" indent="-514350" algn="just" eaLnBrk="1" hangingPunct="1">
              <a:lnSpc>
                <a:spcPct val="120000"/>
              </a:lnSpc>
              <a:buFont typeface="+mj-lt"/>
              <a:buAutoNum type="alphaLcParenR"/>
              <a:defRPr/>
            </a:pPr>
            <a:r>
              <a:rPr lang="es-EC" dirty="0" smtClean="0">
                <a:solidFill>
                  <a:srgbClr val="C00000"/>
                </a:solidFill>
                <a:latin typeface="Arial" pitchFamily="34" charset="0"/>
                <a:cs typeface="Arial" pitchFamily="34" charset="0"/>
              </a:rPr>
              <a:t>El talento humano que labora en la Unidad de  Quemados, como auxiliares de  enfermería y mensajeros, no está debidamente capacitado para brindar una atención de calidad con calidez en el cuidado del paciente quemado tanto en adultos como en niños.</a:t>
            </a:r>
          </a:p>
          <a:p>
            <a:pPr algn="just" eaLnBrk="1" hangingPunct="1">
              <a:lnSpc>
                <a:spcPct val="120000"/>
              </a:lnSpc>
              <a:buFont typeface="Arial" charset="0"/>
              <a:buNone/>
              <a:defRPr/>
            </a:pPr>
            <a:r>
              <a:rPr lang="es-EC" dirty="0" smtClean="0"/>
              <a:t> </a:t>
            </a:r>
          </a:p>
          <a:p>
            <a:pPr eaLnBrk="1" hangingPunct="1">
              <a:buFont typeface="Arial" charset="0"/>
              <a:buChar cha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Righ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ALEXANDRA\Pictures\IMG VERD.jpg">
            <a:hlinkClick r:id="rId2" action="ppaction://hlinkfile"/>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0659" name="1 Título"/>
          <p:cNvSpPr>
            <a:spLocks noGrp="1"/>
          </p:cNvSpPr>
          <p:nvPr>
            <p:ph type="title"/>
          </p:nvPr>
        </p:nvSpPr>
        <p:spPr>
          <a:xfrm>
            <a:off x="0" y="188913"/>
            <a:ext cx="9144000" cy="93662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1196975"/>
            <a:ext cx="8229600" cy="4929188"/>
          </a:xfrm>
        </p:spPr>
        <p:txBody>
          <a:bodyPr>
            <a:normAutofit fontScale="62500" lnSpcReduction="20000"/>
          </a:bodyPr>
          <a:lstStyle/>
          <a:p>
            <a:pPr marL="514350" indent="-514350" algn="ctr" eaLnBrk="1" hangingPunct="1">
              <a:lnSpc>
                <a:spcPct val="120000"/>
              </a:lnSpc>
              <a:buFont typeface="Arial" charset="0"/>
              <a:buNone/>
              <a:defRPr/>
            </a:pPr>
            <a:r>
              <a:rPr lang="es-EC" dirty="0" smtClean="0">
                <a:solidFill>
                  <a:srgbClr val="0070C0"/>
                </a:solidFill>
                <a:latin typeface="Arial Black" pitchFamily="34" charset="0"/>
              </a:rPr>
              <a:t>Conclusiones</a:t>
            </a:r>
          </a:p>
          <a:p>
            <a:pPr marL="514350" indent="-514350" algn="ctr" eaLnBrk="1" hangingPunct="1">
              <a:lnSpc>
                <a:spcPct val="120000"/>
              </a:lnSpc>
              <a:buFont typeface="Arial" charset="0"/>
              <a:buNone/>
              <a:defRPr/>
            </a:pPr>
            <a:endParaRPr lang="es-EC" dirty="0" smtClean="0"/>
          </a:p>
          <a:p>
            <a:pPr marL="514350" indent="-514350" eaLnBrk="1" hangingPunct="1">
              <a:lnSpc>
                <a:spcPct val="120000"/>
              </a:lnSpc>
              <a:buFont typeface="Arial" charset="0"/>
              <a:buNone/>
              <a:defRPr/>
            </a:pPr>
            <a:r>
              <a:rPr lang="es-EC" dirty="0" smtClean="0">
                <a:solidFill>
                  <a:srgbClr val="C00000"/>
                </a:solidFill>
                <a:latin typeface="Arial" pitchFamily="34" charset="0"/>
                <a:cs typeface="Arial" pitchFamily="34" charset="0"/>
              </a:rPr>
              <a:t>c)</a:t>
            </a:r>
            <a:r>
              <a:rPr lang="es-EC" dirty="0" smtClean="0">
                <a:latin typeface="Arial" pitchFamily="34" charset="0"/>
                <a:cs typeface="Arial" pitchFamily="34" charset="0"/>
              </a:rPr>
              <a:t> </a:t>
            </a:r>
            <a:r>
              <a:rPr lang="es-EC" dirty="0" smtClean="0">
                <a:solidFill>
                  <a:srgbClr val="C00000"/>
                </a:solidFill>
                <a:latin typeface="Arial" pitchFamily="34" charset="0"/>
                <a:cs typeface="Arial" pitchFamily="34" charset="0"/>
              </a:rPr>
              <a:t>El personal médico y de enfermería no cumple  con las debidas acreditaciones en atención, tratamiento de pacientes con quemaduras, al no poseer dicha subespecialidad. </a:t>
            </a:r>
          </a:p>
          <a:p>
            <a:pPr marL="514350" indent="-514350" eaLnBrk="1" hangingPunct="1">
              <a:lnSpc>
                <a:spcPct val="120000"/>
              </a:lnSpc>
              <a:buFont typeface="Arial" charset="0"/>
              <a:buNone/>
              <a:defRPr/>
            </a:pPr>
            <a:endParaRPr lang="es-EC" dirty="0" smtClean="0">
              <a:solidFill>
                <a:srgbClr val="C00000"/>
              </a:solidFill>
              <a:latin typeface="Arial" pitchFamily="34" charset="0"/>
              <a:cs typeface="Arial" pitchFamily="34" charset="0"/>
            </a:endParaRPr>
          </a:p>
          <a:p>
            <a:pPr marL="514350" indent="-514350" eaLnBrk="1" hangingPunct="1">
              <a:lnSpc>
                <a:spcPct val="120000"/>
              </a:lnSpc>
              <a:buFont typeface="Arial" charset="0"/>
              <a:buNone/>
              <a:defRPr/>
            </a:pPr>
            <a:r>
              <a:rPr lang="es-EC" dirty="0" smtClean="0">
                <a:solidFill>
                  <a:srgbClr val="C00000"/>
                </a:solidFill>
                <a:latin typeface="Arial" pitchFamily="34" charset="0"/>
                <a:cs typeface="Arial" pitchFamily="34" charset="0"/>
              </a:rPr>
              <a:t>d) La Unidad de Quemados dispone de un  área de baños en donde  se ha instalado la tina de Hubert y  dos tinas para hidromasaje las que se encuentran en estado de obsolescencia desactualizadas. De acuerdo a las observaciones realizadas tanto a Nivel Nacional, como en el extranjero, lo ideal es utilizar una cama quirúrgica con desagüe con agua corriente y no se quede estancada, ya que esto causa  infecciones en las heridas de los pacientes. </a:t>
            </a:r>
            <a:r>
              <a:rPr lang="pt-BR" sz="1900" dirty="0" smtClean="0">
                <a:latin typeface="Arial" pitchFamily="34" charset="0"/>
                <a:cs typeface="Arial" pitchFamily="34" charset="0"/>
                <a:hlinkClick r:id="rId4" action="ppaction://hlinkfile"/>
              </a:rPr>
              <a:t>Ver anexo  N° 1-N° 2.</a:t>
            </a:r>
            <a:r>
              <a:rPr lang="pt-BR" sz="1900" dirty="0" err="1" smtClean="0">
                <a:latin typeface="Arial" pitchFamily="34" charset="0"/>
                <a:cs typeface="Arial" pitchFamily="34" charset="0"/>
                <a:hlinkClick r:id="rId4" action="ppaction://hlinkfile"/>
              </a:rPr>
              <a:t>doc</a:t>
            </a:r>
            <a:endParaRPr lang="es-EC" dirty="0" smtClean="0">
              <a:latin typeface="Arial" pitchFamily="34" charset="0"/>
              <a:cs typeface="Arial" pitchFamily="34" charset="0"/>
            </a:endParaRPr>
          </a:p>
          <a:p>
            <a:pPr eaLnBrk="1" hangingPunct="1">
              <a:buFont typeface="Arial" charset="0"/>
              <a:buNone/>
              <a:defRPr/>
            </a:pPr>
            <a:endParaRPr lang="es-EC" dirty="0" smtClean="0"/>
          </a:p>
          <a:p>
            <a:pPr eaLnBrk="1" hangingPunct="1">
              <a:buFont typeface="Arial" charset="0"/>
              <a:buNone/>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lide(fromRigh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683" name="1 Título"/>
          <p:cNvSpPr>
            <a:spLocks noGrp="1"/>
          </p:cNvSpPr>
          <p:nvPr>
            <p:ph type="title"/>
          </p:nvPr>
        </p:nvSpPr>
        <p:spPr>
          <a:xfrm>
            <a:off x="0" y="274638"/>
            <a:ext cx="9144000" cy="1143000"/>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5" name="4 Marcador de contenido"/>
          <p:cNvSpPr>
            <a:spLocks noGrp="1"/>
          </p:cNvSpPr>
          <p:nvPr>
            <p:ph idx="1"/>
          </p:nvPr>
        </p:nvSpPr>
        <p:spPr>
          <a:xfrm>
            <a:off x="250825" y="1268413"/>
            <a:ext cx="8642350" cy="5329237"/>
          </a:xfrm>
        </p:spPr>
        <p:txBody>
          <a:bodyPr>
            <a:normAutofit fontScale="85000" lnSpcReduction="20000"/>
          </a:bodyPr>
          <a:lstStyle/>
          <a:p>
            <a:pPr marL="514350" indent="-514350" algn="ctr" eaLnBrk="1" hangingPunct="1">
              <a:buFont typeface="Arial" charset="0"/>
              <a:buNone/>
              <a:defRPr/>
            </a:pPr>
            <a:r>
              <a:rPr lang="es-EC" sz="2400" dirty="0" smtClean="0">
                <a:solidFill>
                  <a:srgbClr val="0070C0"/>
                </a:solidFill>
                <a:latin typeface="Arial Black" pitchFamily="34" charset="0"/>
              </a:rPr>
              <a:t>Conclusiones</a:t>
            </a:r>
            <a:r>
              <a:rPr lang="es-EC" dirty="0" smtClean="0">
                <a:solidFill>
                  <a:srgbClr val="0070C0"/>
                </a:solidFill>
                <a:latin typeface="Arial Black" pitchFamily="34" charset="0"/>
              </a:rPr>
              <a:t> </a:t>
            </a:r>
          </a:p>
          <a:p>
            <a:pPr marL="514350" indent="-514350" eaLnBrk="1" hangingPunct="1">
              <a:buFont typeface="Arial" charset="0"/>
              <a:buNone/>
              <a:defRPr/>
            </a:pPr>
            <a:endParaRPr lang="es-EC" dirty="0" smtClean="0"/>
          </a:p>
          <a:p>
            <a:pPr marL="514350" indent="-514350" algn="just" eaLnBrk="1" hangingPunct="1">
              <a:buFont typeface="Arial" charset="0"/>
              <a:buNone/>
              <a:defRPr/>
            </a:pPr>
            <a:r>
              <a:rPr lang="es-EC" dirty="0" smtClean="0">
                <a:solidFill>
                  <a:srgbClr val="C00000"/>
                </a:solidFill>
              </a:rPr>
              <a:t>e) </a:t>
            </a:r>
            <a:r>
              <a:rPr lang="es-EC" dirty="0" smtClean="0">
                <a:solidFill>
                  <a:srgbClr val="C00000"/>
                </a:solidFill>
                <a:latin typeface="Arial" pitchFamily="34" charset="0"/>
                <a:cs typeface="Arial" pitchFamily="34" charset="0"/>
              </a:rPr>
              <a:t>Los directivos de esta casa de salud no le han dado la debida importancia a esta unidad, poniendo como un ejemplo que el área destinada para quirófanos se encuentra totalmente inhabilitada por falta de equipamiento médico. </a:t>
            </a:r>
            <a:r>
              <a:rPr lang="es-EC" sz="1500" dirty="0" smtClean="0">
                <a:latin typeface="Arial" pitchFamily="34" charset="0"/>
                <a:cs typeface="Arial" pitchFamily="34" charset="0"/>
                <a:hlinkClick r:id="rId3" action="ppaction://hlinkfile"/>
              </a:rPr>
              <a:t>Ver anexo N° </a:t>
            </a:r>
            <a:r>
              <a:rPr lang="es-EC" sz="1500" dirty="0" err="1" smtClean="0">
                <a:latin typeface="Arial" pitchFamily="34" charset="0"/>
                <a:cs typeface="Arial" pitchFamily="34" charset="0"/>
                <a:hlinkClick r:id="rId3" action="ppaction://hlinkfile"/>
              </a:rPr>
              <a:t>3.docx</a:t>
            </a:r>
            <a:endParaRPr lang="es-EC" sz="1500" dirty="0" smtClean="0">
              <a:latin typeface="Arial" pitchFamily="34" charset="0"/>
              <a:cs typeface="Arial" pitchFamily="34" charset="0"/>
            </a:endParaRPr>
          </a:p>
          <a:p>
            <a:pPr marL="514350" indent="-514350" algn="just" eaLnBrk="1" hangingPunct="1">
              <a:buFont typeface="Arial" charset="0"/>
              <a:buNone/>
              <a:defRPr/>
            </a:pPr>
            <a:endParaRPr lang="es-EC" dirty="0" smtClean="0">
              <a:latin typeface="Arial" pitchFamily="34" charset="0"/>
              <a:cs typeface="Arial" pitchFamily="34" charset="0"/>
            </a:endParaRPr>
          </a:p>
          <a:p>
            <a:pPr marL="514350" indent="-514350" algn="just" eaLnBrk="1" hangingPunct="1">
              <a:buFont typeface="Arial" charset="0"/>
              <a:buNone/>
              <a:defRPr/>
            </a:pPr>
            <a:r>
              <a:rPr lang="es-EC" dirty="0" smtClean="0">
                <a:solidFill>
                  <a:srgbClr val="C00000"/>
                </a:solidFill>
                <a:latin typeface="Arial" pitchFamily="34" charset="0"/>
                <a:cs typeface="Arial" pitchFamily="34" charset="0"/>
              </a:rPr>
              <a:t>f) Según estadísticas anteriores la Unidad de Quemados permanecía con un índice de ocupación bajo, por lo que  el recurso humano y material esta subutilizado, dando como resultados costos elevados por el mantenimiento de materiales equipos y el área física de la Unidad de Quemados.</a:t>
            </a:r>
          </a:p>
          <a:p>
            <a:pPr eaLnBrk="1" hangingPunct="1">
              <a:buFont typeface="Arial" charset="0"/>
              <a:buChar char="•"/>
              <a:defRPr/>
            </a:pPr>
            <a:endParaRPr lang="es-EC"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2707" name="1 Título"/>
          <p:cNvSpPr>
            <a:spLocks noGrp="1"/>
          </p:cNvSpPr>
          <p:nvPr>
            <p:ph type="title"/>
          </p:nvPr>
        </p:nvSpPr>
        <p:spPr>
          <a:xfrm>
            <a:off x="0" y="0"/>
            <a:ext cx="9144000" cy="11969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1143000"/>
            <a:ext cx="8229600" cy="5357813"/>
          </a:xfrm>
        </p:spPr>
        <p:txBody>
          <a:bodyPr rtlCol="0">
            <a:normAutofit fontScale="47500" lnSpcReduction="20000"/>
          </a:bodyPr>
          <a:lstStyle/>
          <a:p>
            <a:pPr marL="971550" lvl="1" indent="-514350" algn="ctr" eaLnBrk="1" fontAlgn="auto" hangingPunct="1">
              <a:spcAft>
                <a:spcPts val="0"/>
              </a:spcAft>
              <a:buFont typeface="Arial" pitchFamily="34" charset="0"/>
              <a:buNone/>
              <a:defRPr/>
            </a:pPr>
            <a:r>
              <a:rPr lang="es-EC" sz="4000" dirty="0" smtClean="0">
                <a:solidFill>
                  <a:srgbClr val="0070C0"/>
                </a:solidFill>
                <a:latin typeface="Arial Black" pitchFamily="34" charset="0"/>
              </a:rPr>
              <a:t>RECOMENDACIONES</a:t>
            </a:r>
          </a:p>
          <a:p>
            <a:pPr marL="514350" indent="-514350" eaLnBrk="1" fontAlgn="auto" hangingPunct="1">
              <a:spcAft>
                <a:spcPts val="0"/>
              </a:spcAft>
              <a:buFont typeface="Arial" pitchFamily="34" charset="0"/>
              <a:buNone/>
              <a:defRPr/>
            </a:pPr>
            <a:r>
              <a:rPr lang="es-EC" dirty="0" smtClean="0"/>
              <a:t> </a:t>
            </a:r>
          </a:p>
          <a:p>
            <a:pPr marL="514350" indent="-514350" algn="just" eaLnBrk="1" fontAlgn="auto" hangingPunct="1">
              <a:spcAft>
                <a:spcPts val="0"/>
              </a:spcAft>
              <a:buFont typeface="Arial" pitchFamily="34" charset="0"/>
              <a:buNone/>
              <a:defRPr/>
            </a:pPr>
            <a:r>
              <a:rPr lang="es-EC" dirty="0" smtClean="0">
                <a:solidFill>
                  <a:srgbClr val="C00000"/>
                </a:solidFill>
              </a:rPr>
              <a:t> </a:t>
            </a:r>
          </a:p>
          <a:p>
            <a:pPr marL="514350" indent="-514350" algn="just" eaLnBrk="1" fontAlgn="auto" hangingPunct="1">
              <a:lnSpc>
                <a:spcPct val="120000"/>
              </a:lnSpc>
              <a:spcAft>
                <a:spcPts val="0"/>
              </a:spcAft>
              <a:buFont typeface="+mj-lt"/>
              <a:buAutoNum type="alphaLcParenR"/>
              <a:defRPr/>
            </a:pPr>
            <a:r>
              <a:rPr lang="es-EC" sz="4200" dirty="0" smtClean="0">
                <a:solidFill>
                  <a:srgbClr val="C00000"/>
                </a:solidFill>
                <a:latin typeface="Arial" pitchFamily="34" charset="0"/>
                <a:cs typeface="Arial" pitchFamily="34" charset="0"/>
              </a:rPr>
              <a:t>El Departamento de Gestión de Enfermería debe realizar un informe de la necesidad, pidiendo se llenen las vacantes de licenciadas y auxiliares de en enfermería, la Dirección de Talento Humano  debe realizar los trámites necesarios para el reclutamiento y selección de personal. </a:t>
            </a:r>
          </a:p>
          <a:p>
            <a:pPr marL="514350" indent="-514350" algn="just" eaLnBrk="1" fontAlgn="auto" hangingPunct="1">
              <a:lnSpc>
                <a:spcPct val="120000"/>
              </a:lnSpc>
              <a:spcAft>
                <a:spcPts val="0"/>
              </a:spcAft>
              <a:buFont typeface="+mj-lt"/>
              <a:buAutoNum type="alphaLcParenR"/>
              <a:defRPr/>
            </a:pPr>
            <a:endParaRPr lang="es-EC" sz="4200" dirty="0" smtClean="0">
              <a:solidFill>
                <a:srgbClr val="C00000"/>
              </a:solidFill>
              <a:latin typeface="Arial" pitchFamily="34" charset="0"/>
              <a:cs typeface="Arial" pitchFamily="34" charset="0"/>
            </a:endParaRPr>
          </a:p>
          <a:p>
            <a:pPr marL="514350" indent="-514350" algn="just" eaLnBrk="1" fontAlgn="auto" hangingPunct="1">
              <a:lnSpc>
                <a:spcPct val="120000"/>
              </a:lnSpc>
              <a:spcAft>
                <a:spcPts val="0"/>
              </a:spcAft>
              <a:buFont typeface="+mj-lt"/>
              <a:buAutoNum type="alphaLcParenR"/>
              <a:defRPr/>
            </a:pPr>
            <a:r>
              <a:rPr lang="es-EC" sz="4200" dirty="0" smtClean="0">
                <a:solidFill>
                  <a:srgbClr val="C00000"/>
                </a:solidFill>
                <a:latin typeface="Arial" pitchFamily="34" charset="0"/>
                <a:cs typeface="Arial" pitchFamily="34" charset="0"/>
              </a:rPr>
              <a:t>Realizar cursos de capacitación,  dentro y fuera de la institución,  para el personal auxiliar de  enfermería y mensajeros, que se asigne  a la Unidad de Quemados, para que actualice sus conocimientos, adquiera destrezas y habilidades en el manejo del paciente quemado y brindar  la atención adecuada e  incorporarlo,  lo más pronto posible a su núcleo familiar y reinsertarlo a su sitio de trabajo con lo mínimo de secuelas posible.</a:t>
            </a:r>
          </a:p>
          <a:p>
            <a:pPr marL="514350" indent="-514350" eaLnBrk="1" fontAlgn="auto" hangingPunct="1">
              <a:spcAft>
                <a:spcPts val="0"/>
              </a:spcAft>
              <a:buFont typeface="+mj-lt"/>
              <a:buAutoNum type="alphaLcParen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ALEXANDRA\Pictures\IMG VERD.jpg">
            <a:hlinkClick r:id="rId2" action="ppaction://hlinkfile"/>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3731" name="1 Título"/>
          <p:cNvSpPr>
            <a:spLocks noGrp="1"/>
          </p:cNvSpPr>
          <p:nvPr>
            <p:ph type="title"/>
          </p:nvPr>
        </p:nvSpPr>
        <p:spPr>
          <a:xfrm>
            <a:off x="0" y="274638"/>
            <a:ext cx="9144000" cy="922337"/>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1143000"/>
            <a:ext cx="8229600" cy="5715000"/>
          </a:xfrm>
        </p:spPr>
        <p:txBody>
          <a:bodyPr>
            <a:normAutofit fontScale="62500" lnSpcReduction="20000"/>
          </a:bodyPr>
          <a:lstStyle/>
          <a:p>
            <a:pPr marL="971550" lvl="1" indent="-514350" algn="ctr" eaLnBrk="1" hangingPunct="1">
              <a:buFont typeface="Arial" charset="0"/>
              <a:buNone/>
              <a:defRPr/>
            </a:pPr>
            <a:r>
              <a:rPr lang="es-EC" sz="3200" dirty="0" smtClean="0">
                <a:solidFill>
                  <a:srgbClr val="0070C0"/>
                </a:solidFill>
                <a:latin typeface="Arial Black" pitchFamily="34" charset="0"/>
              </a:rPr>
              <a:t>RECOMENDACIONES</a:t>
            </a:r>
          </a:p>
          <a:p>
            <a:pPr marL="514350" indent="-514350" algn="just" eaLnBrk="1" hangingPunct="1">
              <a:buFont typeface="Arial" charset="0"/>
              <a:buNone/>
              <a:defRPr/>
            </a:pPr>
            <a:r>
              <a:rPr lang="es-EC" dirty="0" smtClean="0"/>
              <a:t> </a:t>
            </a:r>
            <a:endParaRPr lang="es-EC" dirty="0" smtClean="0">
              <a:solidFill>
                <a:srgbClr val="C00000"/>
              </a:solidFill>
              <a:latin typeface="Arial" pitchFamily="34" charset="0"/>
              <a:cs typeface="Arial" pitchFamily="34" charset="0"/>
            </a:endParaRPr>
          </a:p>
          <a:p>
            <a:pPr algn="just" eaLnBrk="1" hangingPunct="1">
              <a:lnSpc>
                <a:spcPct val="120000"/>
              </a:lnSpc>
              <a:buFont typeface="Arial" charset="0"/>
              <a:buNone/>
              <a:defRPr/>
            </a:pPr>
            <a:r>
              <a:rPr lang="es-EC" dirty="0" smtClean="0">
                <a:solidFill>
                  <a:srgbClr val="C00000"/>
                </a:solidFill>
                <a:latin typeface="Arial" pitchFamily="34" charset="0"/>
                <a:cs typeface="Arial" pitchFamily="34" charset="0"/>
              </a:rPr>
              <a:t>c) Coordinar con la Dirección  de Docencia e Investigación y el Comité de Becas, para la planificación, programación,  capacitación  y pasantías para médicos y enfermeras que realicen una especialidad o subespecialidad a nivel Nacional e Internacional, en la atención y tratamiento del paciente quemado, para poner en marcha  nuevas técnicas utilizadas en la actualidad en pacientes con estas patologías y así dar una atención de calidad con calidez a nuestros queridos pacientes</a:t>
            </a:r>
          </a:p>
          <a:p>
            <a:pPr algn="just" eaLnBrk="1" hangingPunct="1">
              <a:lnSpc>
                <a:spcPct val="120000"/>
              </a:lnSpc>
              <a:buFont typeface="Arial" charset="0"/>
              <a:buNone/>
              <a:defRPr/>
            </a:pPr>
            <a:endParaRPr lang="es-EC" dirty="0" smtClean="0">
              <a:solidFill>
                <a:srgbClr val="C00000"/>
              </a:solidFill>
            </a:endParaRPr>
          </a:p>
          <a:p>
            <a:pPr algn="just" eaLnBrk="1" hangingPunct="1">
              <a:lnSpc>
                <a:spcPct val="120000"/>
              </a:lnSpc>
              <a:buFont typeface="Arial" charset="0"/>
              <a:buNone/>
              <a:defRPr/>
            </a:pPr>
            <a:r>
              <a:rPr lang="es-EC" dirty="0" smtClean="0">
                <a:solidFill>
                  <a:srgbClr val="C00000"/>
                </a:solidFill>
              </a:rPr>
              <a:t>d) </a:t>
            </a:r>
            <a:r>
              <a:rPr lang="es-EC" dirty="0" smtClean="0">
                <a:solidFill>
                  <a:srgbClr val="C00000"/>
                </a:solidFill>
                <a:latin typeface="Arial" pitchFamily="34" charset="0"/>
                <a:cs typeface="Arial" pitchFamily="34" charset="0"/>
              </a:rPr>
              <a:t>Realizar cambio de tina Hubert, por  cama quirúrgica hidráulica con desagüe y  agua corriente, ponemos especificaciones  precios y fotografías de la tina ideal, con estas acciones ayudaríamos a   evitar enfriamiento, disminuir las infecciones, ya que ellos no cuentan con la capa protectora que es la piel. </a:t>
            </a:r>
            <a:r>
              <a:rPr lang="pt-BR" dirty="0" smtClean="0">
                <a:latin typeface="Arial" pitchFamily="34" charset="0"/>
                <a:cs typeface="Arial" pitchFamily="34" charset="0"/>
                <a:hlinkClick r:id="rId4" action="ppaction://hlinkfile"/>
              </a:rPr>
              <a:t>Ver anexo  N° 1-N° 2.</a:t>
            </a:r>
            <a:r>
              <a:rPr lang="pt-BR" dirty="0" err="1" smtClean="0">
                <a:latin typeface="Arial" pitchFamily="34" charset="0"/>
                <a:cs typeface="Arial" pitchFamily="34" charset="0"/>
                <a:hlinkClick r:id="rId4" action="ppaction://hlinkfile"/>
              </a:rPr>
              <a:t>doc</a:t>
            </a:r>
            <a:r>
              <a:rPr lang="es-EC" dirty="0" smtClean="0">
                <a:latin typeface="Arial" pitchFamily="34" charset="0"/>
                <a:cs typeface="Arial" pitchFamily="34" charset="0"/>
              </a:rPr>
              <a:t>     </a:t>
            </a:r>
            <a:r>
              <a:rPr lang="es-EC" dirty="0" smtClean="0">
                <a:latin typeface="Arial" pitchFamily="34" charset="0"/>
                <a:cs typeface="Arial" pitchFamily="34" charset="0"/>
                <a:hlinkClick r:id="rId5" action="ppaction://hlinkfile"/>
              </a:rPr>
              <a:t>Ver anexo N° </a:t>
            </a:r>
            <a:r>
              <a:rPr lang="es-EC" dirty="0" err="1" smtClean="0">
                <a:latin typeface="Arial" pitchFamily="34" charset="0"/>
                <a:cs typeface="Arial" pitchFamily="34" charset="0"/>
                <a:hlinkClick r:id="rId5" action="ppaction://hlinkfile"/>
              </a:rPr>
              <a:t>3.docx</a:t>
            </a:r>
            <a:endParaRPr lang="es-EC"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1 Título"/>
          <p:cNvSpPr>
            <a:spLocks noGrp="1"/>
          </p:cNvSpPr>
          <p:nvPr>
            <p:ph type="title"/>
          </p:nvPr>
        </p:nvSpPr>
        <p:spPr>
          <a:xfrm>
            <a:off x="0" y="0"/>
            <a:ext cx="9144000" cy="1125538"/>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sp>
        <p:nvSpPr>
          <p:cNvPr id="3" name="2 Marcador de contenido"/>
          <p:cNvSpPr>
            <a:spLocks noGrp="1"/>
          </p:cNvSpPr>
          <p:nvPr>
            <p:ph idx="1"/>
          </p:nvPr>
        </p:nvSpPr>
        <p:spPr>
          <a:xfrm>
            <a:off x="457200" y="857250"/>
            <a:ext cx="8229600" cy="5268913"/>
          </a:xfrm>
        </p:spPr>
        <p:txBody>
          <a:bodyPr rtlCol="0">
            <a:normAutofit fontScale="92500" lnSpcReduction="20000"/>
          </a:bodyPr>
          <a:lstStyle/>
          <a:p>
            <a:pPr eaLnBrk="1" fontAlgn="auto" hangingPunct="1">
              <a:spcAft>
                <a:spcPts val="0"/>
              </a:spcAft>
              <a:buFont typeface="Arial" pitchFamily="34" charset="0"/>
              <a:buNone/>
              <a:defRPr/>
            </a:pPr>
            <a:r>
              <a:rPr lang="es-EC" b="1" dirty="0">
                <a:solidFill>
                  <a:schemeClr val="accent1"/>
                </a:solidFill>
                <a:latin typeface="Arial Black" pitchFamily="34" charset="0"/>
              </a:rPr>
              <a:t>Metas</a:t>
            </a:r>
            <a:endParaRPr lang="es-EC" dirty="0">
              <a:solidFill>
                <a:schemeClr val="accent1"/>
              </a:solidFill>
              <a:latin typeface="Arial Black" pitchFamily="34" charset="0"/>
            </a:endParaRPr>
          </a:p>
          <a:p>
            <a:pPr eaLnBrk="1" fontAlgn="auto" hangingPunct="1">
              <a:spcAft>
                <a:spcPts val="0"/>
              </a:spcAft>
              <a:buFont typeface="Arial" pitchFamily="34" charset="0"/>
              <a:buNone/>
              <a:defRPr/>
            </a:pPr>
            <a:r>
              <a:rPr lang="es-EC" b="1" dirty="0"/>
              <a:t> </a:t>
            </a:r>
            <a:endParaRPr lang="es-EC" dirty="0" smtClean="0">
              <a:solidFill>
                <a:srgbClr val="C00000"/>
              </a:solidFill>
            </a:endParaRPr>
          </a:p>
          <a:p>
            <a:pPr lvl="1" algn="just" eaLnBrk="1" fontAlgn="auto" hangingPunct="1">
              <a:spcAft>
                <a:spcPts val="0"/>
              </a:spcAft>
              <a:buFont typeface="Wingdings" pitchFamily="2" charset="2"/>
              <a:buChar char="Ø"/>
              <a:defRPr/>
            </a:pPr>
            <a:r>
              <a:rPr lang="es-EC" dirty="0" smtClean="0">
                <a:solidFill>
                  <a:srgbClr val="C00000"/>
                </a:solidFill>
              </a:rPr>
              <a:t> </a:t>
            </a:r>
            <a:r>
              <a:rPr lang="es-EC" dirty="0" smtClean="0">
                <a:solidFill>
                  <a:srgbClr val="C00000"/>
                </a:solidFill>
                <a:latin typeface="Arial" pitchFamily="34" charset="0"/>
                <a:cs typeface="Arial" pitchFamily="34" charset="0"/>
              </a:rPr>
              <a:t>Elaborar y  entregar al Hospital de Especialidades de las FF.AA. el Plan de gestión  técnico- administrativo de enfermería en la Unidad de Quemados.</a:t>
            </a:r>
          </a:p>
          <a:p>
            <a:pPr algn="just" eaLnBrk="1" fontAlgn="auto" hangingPunct="1">
              <a:spcAft>
                <a:spcPts val="0"/>
              </a:spcAft>
              <a:buFont typeface="Arial" pitchFamily="34" charset="0"/>
              <a:buNone/>
              <a:defRPr/>
            </a:pPr>
            <a:r>
              <a:rPr lang="es-EC" dirty="0" smtClean="0">
                <a:solidFill>
                  <a:srgbClr val="C00000"/>
                </a:solidFill>
                <a:latin typeface="Arial" pitchFamily="34" charset="0"/>
                <a:cs typeface="Arial" pitchFamily="34" charset="0"/>
              </a:rPr>
              <a:t> </a:t>
            </a:r>
          </a:p>
          <a:p>
            <a:pPr lvl="1" algn="just" eaLnBrk="1" fontAlgn="auto" hangingPunct="1">
              <a:spcAft>
                <a:spcPts val="0"/>
              </a:spcAft>
              <a:buFont typeface="Wingdings" pitchFamily="2" charset="2"/>
              <a:buChar char="Ø"/>
              <a:defRPr/>
            </a:pPr>
            <a:r>
              <a:rPr lang="es-EC" dirty="0" smtClean="0">
                <a:solidFill>
                  <a:srgbClr val="C00000"/>
                </a:solidFill>
                <a:latin typeface="Arial" pitchFamily="34" charset="0"/>
                <a:cs typeface="Arial" pitchFamily="34" charset="0"/>
              </a:rPr>
              <a:t> </a:t>
            </a:r>
            <a:r>
              <a:rPr lang="es-EC" dirty="0">
                <a:solidFill>
                  <a:srgbClr val="C00000"/>
                </a:solidFill>
                <a:latin typeface="Arial" pitchFamily="34" charset="0"/>
                <a:cs typeface="Arial" pitchFamily="34" charset="0"/>
              </a:rPr>
              <a:t>Elaborar los protocolos técnicos de las principales causas de quemaduras.</a:t>
            </a:r>
          </a:p>
          <a:p>
            <a:pPr algn="just" eaLnBrk="1" fontAlgn="auto" hangingPunct="1">
              <a:spcAft>
                <a:spcPts val="0"/>
              </a:spcAft>
              <a:buFont typeface="Arial" pitchFamily="34" charset="0"/>
              <a:buNone/>
              <a:defRPr/>
            </a:pPr>
            <a:r>
              <a:rPr lang="es-EC" dirty="0">
                <a:solidFill>
                  <a:srgbClr val="C00000"/>
                </a:solidFill>
                <a:latin typeface="Arial" pitchFamily="34" charset="0"/>
                <a:cs typeface="Arial" pitchFamily="34" charset="0"/>
              </a:rPr>
              <a:t> </a:t>
            </a:r>
          </a:p>
          <a:p>
            <a:pPr lvl="1" algn="just" eaLnBrk="1" fontAlgn="auto" hangingPunct="1">
              <a:spcAft>
                <a:spcPts val="0"/>
              </a:spcAft>
              <a:buFont typeface="Wingdings" pitchFamily="2" charset="2"/>
              <a:buChar char="Ø"/>
              <a:defRPr/>
            </a:pPr>
            <a:r>
              <a:rPr lang="es-EC" dirty="0">
                <a:solidFill>
                  <a:srgbClr val="C00000"/>
                </a:solidFill>
                <a:latin typeface="Arial" pitchFamily="34" charset="0"/>
                <a:cs typeface="Arial" pitchFamily="34" charset="0"/>
              </a:rPr>
              <a:t> Difundir para conocimiento de todo el personal de la Unidad de Quemados la nueva organización y sus responsabilidades específicas.</a:t>
            </a:r>
          </a:p>
          <a:p>
            <a:pPr eaLnBrk="1" fontAlgn="auto" hangingPunct="1">
              <a:spcAft>
                <a:spcPts val="0"/>
              </a:spcAft>
              <a:buFont typeface="Arial" charset="0"/>
              <a:buChar cha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6"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6"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4755" name="1 Título"/>
          <p:cNvSpPr>
            <a:spLocks noGrp="1"/>
          </p:cNvSpPr>
          <p:nvPr>
            <p:ph type="title"/>
          </p:nvPr>
        </p:nvSpPr>
        <p:spPr>
          <a:xfrm>
            <a:off x="0" y="0"/>
            <a:ext cx="9144000" cy="8366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endParaRPr lang="es-EC" sz="1600" dirty="0" smtClean="0"/>
          </a:p>
        </p:txBody>
      </p:sp>
      <p:sp>
        <p:nvSpPr>
          <p:cNvPr id="4" name="3 Marcador de contenido"/>
          <p:cNvSpPr>
            <a:spLocks noGrp="1"/>
          </p:cNvSpPr>
          <p:nvPr>
            <p:ph idx="1"/>
          </p:nvPr>
        </p:nvSpPr>
        <p:spPr>
          <a:xfrm>
            <a:off x="457200" y="1196975"/>
            <a:ext cx="8229600" cy="5111750"/>
          </a:xfrm>
        </p:spPr>
        <p:txBody>
          <a:bodyPr>
            <a:normAutofit fontScale="62500" lnSpcReduction="20000"/>
          </a:bodyPr>
          <a:lstStyle/>
          <a:p>
            <a:pPr algn="ctr" eaLnBrk="1" hangingPunct="1">
              <a:buFont typeface="Arial" charset="0"/>
              <a:buNone/>
              <a:defRPr/>
            </a:pPr>
            <a:r>
              <a:rPr lang="es-EC" dirty="0" smtClean="0">
                <a:solidFill>
                  <a:srgbClr val="0070C0"/>
                </a:solidFill>
                <a:latin typeface="Arial Black" pitchFamily="34" charset="0"/>
              </a:rPr>
              <a:t>RECOMENDACIONES</a:t>
            </a:r>
          </a:p>
          <a:p>
            <a:pPr eaLnBrk="1" hangingPunct="1">
              <a:buFont typeface="Arial" charset="0"/>
              <a:buNone/>
              <a:defRPr/>
            </a:pPr>
            <a:endParaRPr lang="es-EC" dirty="0" smtClean="0"/>
          </a:p>
          <a:p>
            <a:pPr algn="just" eaLnBrk="1" hangingPunct="1">
              <a:buFont typeface="Arial" charset="0"/>
              <a:buNone/>
              <a:defRPr/>
            </a:pPr>
            <a:r>
              <a:rPr lang="es-EC" dirty="0" smtClean="0">
                <a:solidFill>
                  <a:srgbClr val="C00000"/>
                </a:solidFill>
                <a:latin typeface="Arial" pitchFamily="34" charset="0"/>
                <a:cs typeface="Arial" pitchFamily="34" charset="0"/>
              </a:rPr>
              <a:t>      e) Los directivos deben realizar la adquisición,  de los equipos médicos necesarios, para el funcionamiento del quirófano, medida que ayudaría a descongestionar el Centro Quirúrgico. </a:t>
            </a:r>
            <a:r>
              <a:rPr lang="es-EC" dirty="0" smtClean="0">
                <a:hlinkClick r:id="rId3" action="ppaction://hlinkfile"/>
              </a:rPr>
              <a:t>Ver anexo N° 3.docx</a:t>
            </a:r>
            <a:endParaRPr lang="es-EC" dirty="0" smtClean="0"/>
          </a:p>
          <a:p>
            <a:pPr algn="just" eaLnBrk="1" hangingPunct="1">
              <a:buFont typeface="Arial" charset="0"/>
              <a:buNone/>
              <a:defRPr/>
            </a:pPr>
            <a:r>
              <a:rPr lang="es-EC" dirty="0" smtClean="0"/>
              <a:t> </a:t>
            </a:r>
          </a:p>
          <a:p>
            <a:pPr algn="just" eaLnBrk="1" hangingPunct="1">
              <a:buFont typeface="Arial" charset="0"/>
              <a:buNone/>
              <a:defRPr/>
            </a:pPr>
            <a:r>
              <a:rPr lang="es-EC" dirty="0" smtClean="0"/>
              <a:t>   </a:t>
            </a:r>
            <a:r>
              <a:rPr lang="es-EC" dirty="0" smtClean="0">
                <a:latin typeface="Arial" pitchFamily="34" charset="0"/>
                <a:cs typeface="Arial" pitchFamily="34" charset="0"/>
              </a:rPr>
              <a:t>   </a:t>
            </a:r>
            <a:r>
              <a:rPr lang="es-EC" dirty="0" smtClean="0">
                <a:solidFill>
                  <a:srgbClr val="C00000"/>
                </a:solidFill>
                <a:latin typeface="Arial" pitchFamily="34" charset="0"/>
                <a:cs typeface="Arial" pitchFamily="34" charset="0"/>
              </a:rPr>
              <a:t>f) Ofertar la cartera de servicios del Hospital Militar, particularmente lo relacionado   con la Unidad de Quemados a las diferentes instituciones,  tales como: el Instituto de Seguro social, Distrito Metropolitano de Quito, Ministerio de Salud Pública, Organizaciones privadas con y sin fines de lucro, etc. Para ampliar la cartera de servicios es necesario contar con el Banco de Piel, con lo que se lograra disminuir la mortalidad y discapacidad de los pacientes que sufrieron quemaduras de tercer y cuarto grado, o sea en 30 0 40 % de su cuerpo sin importar su edad. El equipo médico   del Banco  de Piel, totalmente capacitado  entre otras actividades  procesara dicha  piel, para conservar, cultivar el tejido, expandirlo en injertos de piel. </a:t>
            </a:r>
            <a:r>
              <a:rPr lang="es-EC" dirty="0" smtClean="0">
                <a:latin typeface="Arial" pitchFamily="34" charset="0"/>
                <a:cs typeface="Arial" pitchFamily="34" charset="0"/>
                <a:hlinkClick r:id="rId4" action="ppaction://hlinkfile"/>
              </a:rPr>
              <a:t>Ver anexo N° </a:t>
            </a:r>
            <a:r>
              <a:rPr lang="es-EC" dirty="0" err="1" smtClean="0">
                <a:latin typeface="Arial" pitchFamily="34" charset="0"/>
                <a:cs typeface="Arial" pitchFamily="34" charset="0"/>
                <a:hlinkClick r:id="rId4" action="ppaction://hlinkfile"/>
              </a:rPr>
              <a:t>4.doc</a:t>
            </a:r>
            <a:endParaRPr lang="es-EC" dirty="0" smtClean="0">
              <a:latin typeface="Arial" pitchFamily="34" charset="0"/>
              <a:cs typeface="Arial" pitchFamily="34" charset="0"/>
            </a:endParaRPr>
          </a:p>
          <a:p>
            <a:pPr eaLnBrk="1" hangingPunct="1">
              <a:buFont typeface="Arial" charset="0"/>
              <a:buChar char="•"/>
              <a:defRPr/>
            </a:pPr>
            <a:endParaRPr lang="es-EC"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5779" name="Picture 2" descr="H:\DCIM\100CDPFP\IMGA0444.JPG"/>
          <p:cNvPicPr>
            <a:picLocks noChangeAspect="1" noChangeArrowheads="1"/>
          </p:cNvPicPr>
          <p:nvPr/>
        </p:nvPicPr>
        <p:blipFill>
          <a:blip r:embed="rId3" cstate="print"/>
          <a:srcRect/>
          <a:stretch>
            <a:fillRect/>
          </a:stretch>
        </p:blipFill>
        <p:spPr bwMode="auto">
          <a:xfrm>
            <a:off x="251521" y="764703"/>
            <a:ext cx="4607818" cy="57154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3732" name="4 CuadroTexto"/>
          <p:cNvSpPr txBox="1">
            <a:spLocks noChangeArrowheads="1"/>
          </p:cNvSpPr>
          <p:nvPr/>
        </p:nvSpPr>
        <p:spPr bwMode="auto">
          <a:xfrm>
            <a:off x="7235825" y="5157788"/>
            <a:ext cx="3311525" cy="369887"/>
          </a:xfrm>
          <a:prstGeom prst="rect">
            <a:avLst/>
          </a:prstGeom>
          <a:noFill/>
          <a:ln w="9525">
            <a:noFill/>
            <a:miter lim="800000"/>
            <a:headEnd/>
            <a:tailEnd/>
          </a:ln>
        </p:spPr>
        <p:txBody>
          <a:bodyPr>
            <a:spAutoFit/>
          </a:bodyPr>
          <a:lstStyle/>
          <a:p>
            <a:endParaRPr lang="es-ES">
              <a:latin typeface="Calibri" pitchFamily="34" charset="0"/>
            </a:endParaRPr>
          </a:p>
        </p:txBody>
      </p:sp>
      <p:sp>
        <p:nvSpPr>
          <p:cNvPr id="73733" name="5 CuadroTexto"/>
          <p:cNvSpPr txBox="1">
            <a:spLocks noChangeArrowheads="1"/>
          </p:cNvSpPr>
          <p:nvPr/>
        </p:nvSpPr>
        <p:spPr bwMode="auto">
          <a:xfrm>
            <a:off x="5508625" y="1125538"/>
            <a:ext cx="2663825" cy="368300"/>
          </a:xfrm>
          <a:prstGeom prst="rect">
            <a:avLst/>
          </a:prstGeom>
          <a:noFill/>
          <a:ln w="9525">
            <a:noFill/>
            <a:miter lim="800000"/>
            <a:headEnd/>
            <a:tailEnd/>
          </a:ln>
        </p:spPr>
        <p:txBody>
          <a:bodyPr>
            <a:spAutoFit/>
          </a:bodyPr>
          <a:lstStyle/>
          <a:p>
            <a:endParaRPr lang="es-ES">
              <a:latin typeface="Calibri" pitchFamily="34" charset="0"/>
            </a:endParaRPr>
          </a:p>
        </p:txBody>
      </p:sp>
      <p:sp>
        <p:nvSpPr>
          <p:cNvPr id="68614" name="6 CuadroTexto"/>
          <p:cNvSpPr txBox="1">
            <a:spLocks noChangeArrowheads="1"/>
          </p:cNvSpPr>
          <p:nvPr/>
        </p:nvSpPr>
        <p:spPr bwMode="auto">
          <a:xfrm>
            <a:off x="5219700" y="1268413"/>
            <a:ext cx="3313113" cy="4402137"/>
          </a:xfrm>
          <a:prstGeom prst="rect">
            <a:avLst/>
          </a:prstGeom>
          <a:noFill/>
          <a:ln w="9525">
            <a:noFill/>
            <a:miter lim="800000"/>
            <a:headEnd/>
            <a:tailEnd/>
          </a:ln>
        </p:spPr>
        <p:txBody>
          <a:bodyPr>
            <a:spAutoFit/>
          </a:bodyPr>
          <a:lstStyle/>
          <a:p>
            <a:pPr algn="just"/>
            <a:r>
              <a:rPr lang="es-EC" sz="2000" b="1">
                <a:solidFill>
                  <a:srgbClr val="230BB5"/>
                </a:solidFill>
              </a:rPr>
              <a:t>LA ENFERMERA TIENE LA RESPONSABILIDAD DE CUIDAR EL DON MAS PRECIADO DEL SER HUMANO, </a:t>
            </a:r>
            <a:r>
              <a:rPr lang="es-EC" sz="2000" b="1">
                <a:solidFill>
                  <a:srgbClr val="E907BE"/>
                </a:solidFill>
                <a:latin typeface="Arial Black" pitchFamily="34" charset="0"/>
              </a:rPr>
              <a:t>L</a:t>
            </a:r>
            <a:r>
              <a:rPr lang="es-EC" sz="2000">
                <a:solidFill>
                  <a:srgbClr val="E907BE"/>
                </a:solidFill>
                <a:latin typeface="Arial Black" pitchFamily="34" charset="0"/>
              </a:rPr>
              <a:t>A SALUD</a:t>
            </a:r>
            <a:r>
              <a:rPr lang="es-EC" sz="2000">
                <a:solidFill>
                  <a:srgbClr val="230BB5"/>
                </a:solidFill>
                <a:latin typeface="Arial Black" pitchFamily="34" charset="0"/>
              </a:rPr>
              <a:t>,</a:t>
            </a:r>
            <a:r>
              <a:rPr lang="es-EC" sz="2000" b="1">
                <a:solidFill>
                  <a:srgbClr val="230BB5"/>
                </a:solidFill>
              </a:rPr>
              <a:t> POR LO TANTO ESTA OBLIGADA A ACTUALIZAR CONTINUAMENTE SUS CONOCIMIENTOS ACADÉMICOS PARA  DESARROLLARSE PROFESIONALMENTE A PLENITUD.</a:t>
            </a:r>
            <a:endParaRPr lang="es-EC" sz="2000">
              <a:solidFill>
                <a:srgbClr val="230BB5"/>
              </a:solidFill>
              <a:latin typeface="Arial Black"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additive="base">
                                        <p:cTn id="7" dur="2000" fill="hold"/>
                                        <p:tgtEl>
                                          <p:spTgt spid="6861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686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9635" name="Picture 2" descr="http://africapuente.files.wordpress.com/2010/07/rosa-roja.jpg"/>
          <p:cNvPicPr>
            <a:picLocks noChangeAspect="1" noChangeArrowheads="1"/>
          </p:cNvPicPr>
          <p:nvPr/>
        </p:nvPicPr>
        <p:blipFill>
          <a:blip r:embed="rId3" cstate="print"/>
          <a:srcRect l="13499" t="1810" r="8202" b="7762"/>
          <a:stretch>
            <a:fillRect/>
          </a:stretch>
        </p:blipFill>
        <p:spPr bwMode="auto">
          <a:xfrm>
            <a:off x="5435600" y="333375"/>
            <a:ext cx="3313113" cy="61912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5 Rectángulo"/>
          <p:cNvSpPr/>
          <p:nvPr/>
        </p:nvSpPr>
        <p:spPr>
          <a:xfrm>
            <a:off x="827584" y="2420888"/>
            <a:ext cx="3733410" cy="2308324"/>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E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GRACIAS POR SU GENTIL ATENCIÓN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2000" fill="hold"/>
                                        <p:tgtEl>
                                          <p:spTgt spid="69635"/>
                                        </p:tgtEl>
                                        <p:attrNameLst>
                                          <p:attrName>ppt_x</p:attrName>
                                        </p:attrNameLst>
                                      </p:cBhvr>
                                      <p:tavLst>
                                        <p:tav tm="0">
                                          <p:val>
                                            <p:strVal val="#ppt_x"/>
                                          </p:val>
                                        </p:tav>
                                        <p:tav tm="100000">
                                          <p:val>
                                            <p:strVal val="#ppt_x"/>
                                          </p:val>
                                        </p:tav>
                                      </p:tavLst>
                                    </p:anim>
                                    <p:anim calcmode="lin" valueType="num">
                                      <p:cBhvr additive="base">
                                        <p:cTn id="8" dur="2000" fill="hold"/>
                                        <p:tgtEl>
                                          <p:spTgt spid="6963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1 Título"/>
          <p:cNvSpPr>
            <a:spLocks noGrp="1"/>
          </p:cNvSpPr>
          <p:nvPr>
            <p:ph type="title"/>
          </p:nvPr>
        </p:nvSpPr>
        <p:spPr>
          <a:xfrm>
            <a:off x="0" y="0"/>
            <a:ext cx="9144000" cy="1052513"/>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a:t>
            </a:r>
            <a:r>
              <a:rPr lang="es-EC" sz="1400" dirty="0" smtClean="0">
                <a:solidFill>
                  <a:schemeClr val="accent3">
                    <a:lumMod val="50000"/>
                  </a:schemeClr>
                </a:solidFill>
                <a:latin typeface="Arial Black" pitchFamily="34" charset="0"/>
                <a:cs typeface="Arial" pitchFamily="34" charset="0"/>
              </a:rPr>
              <a:t>.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endParaRPr lang="es-EC" sz="1400" dirty="0" smtClean="0"/>
          </a:p>
        </p:txBody>
      </p:sp>
      <p:sp>
        <p:nvSpPr>
          <p:cNvPr id="9220" name="2 Marcador de contenido"/>
          <p:cNvSpPr>
            <a:spLocks noGrp="1"/>
          </p:cNvSpPr>
          <p:nvPr>
            <p:ph idx="1"/>
          </p:nvPr>
        </p:nvSpPr>
        <p:spPr>
          <a:xfrm>
            <a:off x="457200" y="1500188"/>
            <a:ext cx="8401050" cy="4929187"/>
          </a:xfrm>
        </p:spPr>
        <p:txBody>
          <a:bodyPr/>
          <a:lstStyle/>
          <a:p>
            <a:pPr eaLnBrk="1" hangingPunct="1">
              <a:buFont typeface="Arial" pitchFamily="34" charset="0"/>
              <a:buNone/>
            </a:pPr>
            <a:endParaRPr lang="es-EC" smtClean="0">
              <a:solidFill>
                <a:srgbClr val="C00000"/>
              </a:solidFill>
              <a:latin typeface="Arial" pitchFamily="34" charset="0"/>
              <a:cs typeface="Arial" pitchFamily="34" charset="0"/>
            </a:endParaRPr>
          </a:p>
          <a:p>
            <a:pPr eaLnBrk="1" hangingPunct="1">
              <a:buFont typeface="Wingdings" pitchFamily="2" charset="2"/>
              <a:buChar char="Ø"/>
            </a:pPr>
            <a:r>
              <a:rPr lang="es-EC" smtClean="0">
                <a:solidFill>
                  <a:srgbClr val="C00000"/>
                </a:solidFill>
                <a:latin typeface="Arial" pitchFamily="34" charset="0"/>
                <a:cs typeface="Arial" pitchFamily="34" charset="0"/>
              </a:rPr>
              <a:t>LA PIEL</a:t>
            </a:r>
          </a:p>
          <a:p>
            <a:pPr eaLnBrk="1" hangingPunct="1">
              <a:buFont typeface="Arial" pitchFamily="34" charset="0"/>
              <a:buNone/>
            </a:pPr>
            <a:endParaRPr lang="es-EC" smtClean="0">
              <a:solidFill>
                <a:srgbClr val="C00000"/>
              </a:solidFill>
              <a:latin typeface="Arial" pitchFamily="34" charset="0"/>
              <a:cs typeface="Arial" pitchFamily="34" charset="0"/>
            </a:endParaRPr>
          </a:p>
          <a:p>
            <a:pPr eaLnBrk="1" hangingPunct="1">
              <a:buFont typeface="Wingdings" pitchFamily="2" charset="2"/>
              <a:buChar char="Ø"/>
            </a:pPr>
            <a:r>
              <a:rPr lang="es-EC" smtClean="0">
                <a:solidFill>
                  <a:srgbClr val="C00000"/>
                </a:solidFill>
                <a:latin typeface="Arial" pitchFamily="34" charset="0"/>
                <a:cs typeface="Arial" pitchFamily="34" charset="0"/>
              </a:rPr>
              <a:t>FUNCIONES DE LA PIEL</a:t>
            </a:r>
          </a:p>
          <a:p>
            <a:pPr eaLnBrk="1" hangingPunct="1">
              <a:buFont typeface="Arial" pitchFamily="34" charset="0"/>
              <a:buNone/>
            </a:pPr>
            <a:endParaRPr lang="es-EC" smtClean="0">
              <a:solidFill>
                <a:srgbClr val="C00000"/>
              </a:solidFill>
              <a:latin typeface="Arial" pitchFamily="34" charset="0"/>
              <a:cs typeface="Arial" pitchFamily="34" charset="0"/>
            </a:endParaRPr>
          </a:p>
          <a:p>
            <a:pPr eaLnBrk="1" hangingPunct="1">
              <a:buFont typeface="Wingdings" pitchFamily="2" charset="2"/>
              <a:buChar char="Ø"/>
            </a:pPr>
            <a:r>
              <a:rPr lang="es-EC" smtClean="0">
                <a:solidFill>
                  <a:srgbClr val="C00000"/>
                </a:solidFill>
                <a:latin typeface="Arial" pitchFamily="34" charset="0"/>
                <a:cs typeface="Arial" pitchFamily="34" charset="0"/>
              </a:rPr>
              <a:t>HISTORIA DE LAS QUEMADURAS EN LA ANTIGÜEDAD</a:t>
            </a:r>
          </a:p>
          <a:p>
            <a:pPr eaLnBrk="1" hangingPunct="1">
              <a:buFont typeface="Arial" pitchFamily="34" charset="0"/>
              <a:buNone/>
            </a:pPr>
            <a:endParaRPr lang="es-EC" smtClean="0"/>
          </a:p>
        </p:txBody>
      </p:sp>
      <p:pic>
        <p:nvPicPr>
          <p:cNvPr id="9221" name="Imagen 1" descr="Piel46.JPG">
            <a:hlinkClick r:id="rId3"/>
          </p:cNvPr>
          <p:cNvPicPr>
            <a:picLocks noChangeArrowheads="1"/>
          </p:cNvPicPr>
          <p:nvPr/>
        </p:nvPicPr>
        <p:blipFill>
          <a:blip r:embed="rId4" cstate="print"/>
          <a:srcRect/>
          <a:stretch>
            <a:fillRect/>
          </a:stretch>
        </p:blipFill>
        <p:spPr bwMode="auto">
          <a:xfrm>
            <a:off x="6143625" y="1785938"/>
            <a:ext cx="3000375" cy="2714625"/>
          </a:xfrm>
          <a:prstGeom prst="rect">
            <a:avLst/>
          </a:prstGeom>
          <a:noFill/>
          <a:ln w="9525">
            <a:noFill/>
            <a:miter lim="800000"/>
            <a:headEnd/>
            <a:tailEnd/>
          </a:ln>
        </p:spPr>
      </p:pic>
      <p:sp>
        <p:nvSpPr>
          <p:cNvPr id="9222" name="5 CuadroTexto"/>
          <p:cNvSpPr txBox="1">
            <a:spLocks noChangeArrowheads="1"/>
          </p:cNvSpPr>
          <p:nvPr/>
        </p:nvSpPr>
        <p:spPr bwMode="auto">
          <a:xfrm>
            <a:off x="0" y="928688"/>
            <a:ext cx="9144000" cy="461962"/>
          </a:xfrm>
          <a:prstGeom prst="rect">
            <a:avLst/>
          </a:prstGeom>
          <a:noFill/>
          <a:ln w="9525">
            <a:noFill/>
            <a:miter lim="800000"/>
            <a:headEnd/>
            <a:tailEnd/>
          </a:ln>
        </p:spPr>
        <p:txBody>
          <a:bodyPr>
            <a:spAutoFit/>
          </a:bodyPr>
          <a:lstStyle/>
          <a:p>
            <a:pPr algn="ctr"/>
            <a:r>
              <a:rPr lang="es-EC" sz="2400">
                <a:solidFill>
                  <a:srgbClr val="0070C0"/>
                </a:solidFill>
                <a:latin typeface="Arial Black" pitchFamily="34" charset="0"/>
              </a:rPr>
              <a:t>MARCO TEÓRICO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 calcmode="lin" valueType="num">
                                      <p:cBhvr additive="base">
                                        <p:cTn id="7" dur="3000" fill="hold"/>
                                        <p:tgtEl>
                                          <p:spTgt spid="922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9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xEl>
                                              <p:pRg st="1" end="1"/>
                                            </p:txEl>
                                          </p:spTgt>
                                        </p:tgtEl>
                                        <p:attrNameLst>
                                          <p:attrName>style.visibility</p:attrName>
                                        </p:attrNameLst>
                                      </p:cBhvr>
                                      <p:to>
                                        <p:strVal val="visible"/>
                                      </p:to>
                                    </p:set>
                                    <p:anim calcmode="lin" valueType="num">
                                      <p:cBhvr additive="base">
                                        <p:cTn id="13" dur="30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gtEl>
                                        <p:attrNameLst>
                                          <p:attrName>style.visibility</p:attrName>
                                        </p:attrNameLst>
                                      </p:cBhvr>
                                      <p:to>
                                        <p:strVal val="visible"/>
                                      </p:to>
                                    </p:set>
                                    <p:anim calcmode="lin" valueType="num">
                                      <p:cBhvr additive="base">
                                        <p:cTn id="19" dur="3000" fill="hold"/>
                                        <p:tgtEl>
                                          <p:spTgt spid="9221"/>
                                        </p:tgtEl>
                                        <p:attrNameLst>
                                          <p:attrName>ppt_x</p:attrName>
                                        </p:attrNameLst>
                                      </p:cBhvr>
                                      <p:tavLst>
                                        <p:tav tm="0">
                                          <p:val>
                                            <p:strVal val="#ppt_x"/>
                                          </p:val>
                                        </p:tav>
                                        <p:tav tm="100000">
                                          <p:val>
                                            <p:strVal val="#ppt_x"/>
                                          </p:val>
                                        </p:tav>
                                      </p:tavLst>
                                    </p:anim>
                                    <p:anim calcmode="lin" valueType="num">
                                      <p:cBhvr additive="base">
                                        <p:cTn id="20" dur="30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3" end="3"/>
                                            </p:txEl>
                                          </p:spTgt>
                                        </p:tgtEl>
                                        <p:attrNameLst>
                                          <p:attrName>style.visibility</p:attrName>
                                        </p:attrNameLst>
                                      </p:cBhvr>
                                      <p:to>
                                        <p:strVal val="visible"/>
                                      </p:to>
                                    </p:set>
                                    <p:anim calcmode="lin" valueType="num">
                                      <p:cBhvr additive="base">
                                        <p:cTn id="25" dur="3000" fill="hold"/>
                                        <p:tgtEl>
                                          <p:spTgt spid="9220">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9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5" end="5"/>
                                            </p:txEl>
                                          </p:spTgt>
                                        </p:tgtEl>
                                        <p:attrNameLst>
                                          <p:attrName>style.visibility</p:attrName>
                                        </p:attrNameLst>
                                      </p:cBhvr>
                                      <p:to>
                                        <p:strVal val="visible"/>
                                      </p:to>
                                    </p:set>
                                    <p:anim calcmode="lin" valueType="num">
                                      <p:cBhvr additive="base">
                                        <p:cTn id="31" dur="3000" fill="hold"/>
                                        <p:tgtEl>
                                          <p:spTgt spid="9220">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92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LEXANDRA\Pictures\IMG VER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1 Título"/>
          <p:cNvSpPr>
            <a:spLocks noGrp="1"/>
          </p:cNvSpPr>
          <p:nvPr>
            <p:ph type="title"/>
          </p:nvPr>
        </p:nvSpPr>
        <p:spPr>
          <a:xfrm>
            <a:off x="0" y="0"/>
            <a:ext cx="9144000" cy="1196975"/>
          </a:xfrm>
        </p:spPr>
        <p:txBody>
          <a:bodyPr/>
          <a:lstStyle/>
          <a:p>
            <a:pPr eaLnBrk="1" hangingPunct="1">
              <a:defRPr/>
            </a:pPr>
            <a:r>
              <a:rPr lang="es-EC" sz="1600" dirty="0" smtClean="0">
                <a:solidFill>
                  <a:schemeClr val="accent3">
                    <a:lumMod val="50000"/>
                  </a:schemeClr>
                </a:solidFill>
                <a:latin typeface="Arial Black" pitchFamily="34" charset="0"/>
                <a:cs typeface="Arial" pitchFamily="34" charset="0"/>
              </a:rPr>
              <a:t>ELABORACIÓN DEL PLAN DE GESTIÓN  TÉCNICO Y ADMINISTRATIVO PARA LA </a:t>
            </a:r>
            <a:br>
              <a:rPr lang="es-EC" sz="1600" dirty="0" smtClean="0">
                <a:solidFill>
                  <a:schemeClr val="accent3">
                    <a:lumMod val="50000"/>
                  </a:schemeClr>
                </a:solidFill>
                <a:latin typeface="Arial Black" pitchFamily="34" charset="0"/>
                <a:cs typeface="Arial" pitchFamily="34" charset="0"/>
              </a:rPr>
            </a:br>
            <a:r>
              <a:rPr lang="es-EC" sz="1600" dirty="0" smtClean="0">
                <a:solidFill>
                  <a:schemeClr val="accent3">
                    <a:lumMod val="50000"/>
                  </a:schemeClr>
                </a:solidFill>
                <a:latin typeface="Arial Black" pitchFamily="34" charset="0"/>
                <a:cs typeface="Arial" pitchFamily="34" charset="0"/>
              </a:rPr>
              <a:t>REAPERTURA DE LA UNIDAD DE QUEMADOS DEL  HOSPITAL DE ESPECIALIDADES DE LAS FF.AA. </a:t>
            </a:r>
            <a:r>
              <a:rPr lang="es-EC" sz="1200" dirty="0" smtClean="0">
                <a:latin typeface="Arial" pitchFamily="34" charset="0"/>
                <a:cs typeface="Arial" pitchFamily="34" charset="0"/>
              </a:rPr>
              <a:t/>
            </a:r>
            <a:br>
              <a:rPr lang="es-EC" sz="1200" dirty="0" smtClean="0">
                <a:latin typeface="Arial" pitchFamily="34" charset="0"/>
                <a:cs typeface="Arial" pitchFamily="34" charset="0"/>
              </a:rPr>
            </a:br>
            <a:endParaRPr lang="es-EC" sz="1200" dirty="0" smtClean="0"/>
          </a:p>
        </p:txBody>
      </p:sp>
      <p:sp>
        <p:nvSpPr>
          <p:cNvPr id="3" name="2 Marcador de contenido"/>
          <p:cNvSpPr>
            <a:spLocks noGrp="1"/>
          </p:cNvSpPr>
          <p:nvPr>
            <p:ph idx="1"/>
          </p:nvPr>
        </p:nvSpPr>
        <p:spPr>
          <a:xfrm>
            <a:off x="457200" y="1600200"/>
            <a:ext cx="4186238" cy="4525963"/>
          </a:xfrm>
        </p:spPr>
        <p:txBody>
          <a:bodyPr rtlCol="0">
            <a:normAutofit fontScale="92500" lnSpcReduction="10000"/>
          </a:bodyPr>
          <a:lstStyle/>
          <a:p>
            <a:pPr eaLnBrk="1" fontAlgn="auto" hangingPunct="1">
              <a:spcAft>
                <a:spcPts val="0"/>
              </a:spcAft>
              <a:buFont typeface="Wingdings" pitchFamily="2" charset="2"/>
              <a:buChar char="Ø"/>
              <a:defRPr/>
            </a:pPr>
            <a:r>
              <a:rPr lang="es-EC" sz="2600" dirty="0" smtClean="0">
                <a:solidFill>
                  <a:srgbClr val="C00000"/>
                </a:solidFill>
                <a:latin typeface="Arial" pitchFamily="34" charset="0"/>
                <a:cs typeface="Arial" pitchFamily="34" charset="0"/>
              </a:rPr>
              <a:t>QUEMADURAS</a:t>
            </a:r>
          </a:p>
          <a:p>
            <a:pPr eaLnBrk="1" fontAlgn="auto" hangingPunct="1">
              <a:spcAft>
                <a:spcPts val="0"/>
              </a:spcAft>
              <a:buFont typeface="Wingdings" pitchFamily="2" charset="2"/>
              <a:buChar char="Ø"/>
              <a:defRPr/>
            </a:pPr>
            <a:r>
              <a:rPr lang="es-EC" sz="2600" dirty="0" smtClean="0">
                <a:solidFill>
                  <a:srgbClr val="C00000"/>
                </a:solidFill>
                <a:latin typeface="Arial" pitchFamily="34" charset="0"/>
                <a:cs typeface="Arial" pitchFamily="34" charset="0"/>
              </a:rPr>
              <a:t>CLASIFICACIÓN DE LAS QUEMADURAS</a:t>
            </a:r>
          </a:p>
          <a:p>
            <a:pPr eaLnBrk="1" fontAlgn="auto" hangingPunct="1">
              <a:spcAft>
                <a:spcPts val="0"/>
              </a:spcAft>
              <a:buFont typeface="Arial" pitchFamily="34" charset="0"/>
              <a:buNone/>
              <a:defRPr/>
            </a:pPr>
            <a:endParaRPr lang="es-EC" dirty="0" smtClean="0">
              <a:solidFill>
                <a:srgbClr val="C00000"/>
              </a:solidFill>
            </a:endParaRPr>
          </a:p>
          <a:p>
            <a:pPr eaLnBrk="1" fontAlgn="auto" hangingPunct="1">
              <a:spcAft>
                <a:spcPts val="0"/>
              </a:spcAft>
              <a:buFont typeface="Arial" pitchFamily="34" charset="0"/>
              <a:buNone/>
              <a:defRPr/>
            </a:pPr>
            <a:r>
              <a:rPr lang="es-EC" dirty="0" smtClean="0">
                <a:solidFill>
                  <a:srgbClr val="C00000"/>
                </a:solidFill>
              </a:rPr>
              <a:t>       </a:t>
            </a:r>
            <a:r>
              <a:rPr lang="es-EC" sz="2400" dirty="0" smtClean="0">
                <a:solidFill>
                  <a:srgbClr val="C00000"/>
                </a:solidFill>
                <a:latin typeface="Arial" pitchFamily="34" charset="0"/>
                <a:cs typeface="Arial" pitchFamily="34" charset="0"/>
              </a:rPr>
              <a:t>PROFUNDIDAD</a:t>
            </a:r>
          </a:p>
          <a:p>
            <a:pPr eaLnBrk="1" fontAlgn="auto" hangingPunct="1">
              <a:spcAft>
                <a:spcPts val="0"/>
              </a:spcAft>
              <a:buFont typeface="Arial" pitchFamily="34" charset="0"/>
              <a:buNone/>
              <a:defRPr/>
            </a:pPr>
            <a:endParaRPr lang="es-EC" sz="2400" dirty="0" smtClean="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endParaRPr lang="es-EC" sz="2400" dirty="0" smtClean="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r>
              <a:rPr lang="es-EC" sz="2400" dirty="0" smtClean="0">
                <a:solidFill>
                  <a:srgbClr val="C00000"/>
                </a:solidFill>
                <a:latin typeface="Arial" pitchFamily="34" charset="0"/>
                <a:cs typeface="Arial" pitchFamily="34" charset="0"/>
              </a:rPr>
              <a:t>       EXTENSIÓN</a:t>
            </a:r>
          </a:p>
          <a:p>
            <a:pPr eaLnBrk="1" fontAlgn="auto" hangingPunct="1">
              <a:spcAft>
                <a:spcPts val="0"/>
              </a:spcAft>
              <a:buFont typeface="Arial" pitchFamily="34" charset="0"/>
              <a:buNone/>
              <a:defRPr/>
            </a:pPr>
            <a:endParaRPr lang="es-EC" sz="2400" dirty="0" smtClean="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endParaRPr lang="es-EC" sz="2400" dirty="0" smtClean="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r>
              <a:rPr lang="es-EC" sz="2400" dirty="0" smtClean="0">
                <a:solidFill>
                  <a:srgbClr val="C00000"/>
                </a:solidFill>
                <a:latin typeface="Arial" pitchFamily="34" charset="0"/>
                <a:cs typeface="Arial" pitchFamily="34" charset="0"/>
              </a:rPr>
              <a:t>       AGENTE ETIOLÓGICO</a:t>
            </a:r>
            <a:endParaRPr lang="es-EC" dirty="0" smtClean="0">
              <a:solidFill>
                <a:srgbClr val="C00000"/>
              </a:solidFill>
              <a:latin typeface="Arial" pitchFamily="34" charset="0"/>
              <a:cs typeface="Arial" pitchFamily="34" charset="0"/>
            </a:endParaRPr>
          </a:p>
          <a:p>
            <a:pPr eaLnBrk="1" fontAlgn="auto" hangingPunct="1">
              <a:spcAft>
                <a:spcPts val="0"/>
              </a:spcAft>
              <a:buFont typeface="Arial" pitchFamily="34" charset="0"/>
              <a:buNone/>
              <a:defRPr/>
            </a:pPr>
            <a:endParaRPr lang="es-EC" dirty="0" smtClean="0"/>
          </a:p>
          <a:p>
            <a:pPr eaLnBrk="1" fontAlgn="auto" hangingPunct="1">
              <a:spcAft>
                <a:spcPts val="0"/>
              </a:spcAft>
              <a:buFont typeface="Arial" charset="0"/>
              <a:buChar char="•"/>
              <a:defRPr/>
            </a:pPr>
            <a:endParaRPr lang="es-EC" dirty="0"/>
          </a:p>
        </p:txBody>
      </p:sp>
      <p:sp>
        <p:nvSpPr>
          <p:cNvPr id="5" name="4 Abrir llave"/>
          <p:cNvSpPr/>
          <p:nvPr/>
        </p:nvSpPr>
        <p:spPr>
          <a:xfrm>
            <a:off x="684213" y="3284538"/>
            <a:ext cx="431800" cy="2665412"/>
          </a:xfrm>
          <a:prstGeom prst="leftBrace">
            <a:avLst/>
          </a:prstGeom>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s-EC" dirty="0">
              <a:solidFill>
                <a:srgbClr val="C00000"/>
              </a:solidFill>
            </a:endParaRPr>
          </a:p>
        </p:txBody>
      </p:sp>
      <p:pic>
        <p:nvPicPr>
          <p:cNvPr id="9222" name="il_fi" descr="http://img.webme.com/pic/m/miconsultamedica/quem1.jpg"/>
          <p:cNvPicPr>
            <a:picLocks noChangeArrowheads="1"/>
          </p:cNvPicPr>
          <p:nvPr/>
        </p:nvPicPr>
        <p:blipFill>
          <a:blip r:embed="rId3" cstate="print"/>
          <a:srcRect/>
          <a:stretch>
            <a:fillRect/>
          </a:stretch>
        </p:blipFill>
        <p:spPr bwMode="auto">
          <a:xfrm>
            <a:off x="4716463" y="2781300"/>
            <a:ext cx="1295400" cy="1008063"/>
          </a:xfrm>
          <a:prstGeom prst="rect">
            <a:avLst/>
          </a:prstGeom>
          <a:noFill/>
          <a:ln w="9525">
            <a:noFill/>
            <a:miter lim="800000"/>
            <a:headEnd/>
            <a:tailEnd/>
          </a:ln>
        </p:spPr>
      </p:pic>
      <p:pic>
        <p:nvPicPr>
          <p:cNvPr id="9223" name="Imagen 8" descr="C:\Users\ALEXANDRA\Pictures\QUEMADURA SEGUNDO GRADO.bmp"/>
          <p:cNvPicPr>
            <a:picLocks noChangeArrowheads="1"/>
          </p:cNvPicPr>
          <p:nvPr/>
        </p:nvPicPr>
        <p:blipFill>
          <a:blip r:embed="rId4" cstate="print"/>
          <a:srcRect/>
          <a:stretch>
            <a:fillRect/>
          </a:stretch>
        </p:blipFill>
        <p:spPr bwMode="auto">
          <a:xfrm>
            <a:off x="6084888" y="2781300"/>
            <a:ext cx="1295400" cy="1008063"/>
          </a:xfrm>
          <a:prstGeom prst="rect">
            <a:avLst/>
          </a:prstGeom>
          <a:noFill/>
          <a:ln w="9525">
            <a:noFill/>
            <a:miter lim="800000"/>
            <a:headEnd/>
            <a:tailEnd/>
          </a:ln>
        </p:spPr>
      </p:pic>
      <p:pic>
        <p:nvPicPr>
          <p:cNvPr id="9224" name="Imagen 9" descr="C:\Users\ALEXANDRA\Pictures\QUEMADURA TERCER GRADO.bmp"/>
          <p:cNvPicPr>
            <a:picLocks noChangeArrowheads="1"/>
          </p:cNvPicPr>
          <p:nvPr/>
        </p:nvPicPr>
        <p:blipFill>
          <a:blip r:embed="rId5" cstate="print"/>
          <a:srcRect/>
          <a:stretch>
            <a:fillRect/>
          </a:stretch>
        </p:blipFill>
        <p:spPr bwMode="auto">
          <a:xfrm>
            <a:off x="7380288" y="2781300"/>
            <a:ext cx="1295400" cy="1008063"/>
          </a:xfrm>
          <a:prstGeom prst="rect">
            <a:avLst/>
          </a:prstGeom>
          <a:noFill/>
          <a:ln w="9525">
            <a:noFill/>
            <a:miter lim="800000"/>
            <a:headEnd/>
            <a:tailEnd/>
          </a:ln>
        </p:spPr>
      </p:pic>
      <p:pic>
        <p:nvPicPr>
          <p:cNvPr id="9225" name="Imagen 1"/>
          <p:cNvPicPr>
            <a:picLocks noChangeArrowheads="1"/>
          </p:cNvPicPr>
          <p:nvPr/>
        </p:nvPicPr>
        <p:blipFill>
          <a:blip r:embed="rId6" cstate="print"/>
          <a:srcRect/>
          <a:stretch>
            <a:fillRect/>
          </a:stretch>
        </p:blipFill>
        <p:spPr bwMode="auto">
          <a:xfrm>
            <a:off x="3492500" y="3789363"/>
            <a:ext cx="1295400" cy="1655762"/>
          </a:xfrm>
          <a:prstGeom prst="rect">
            <a:avLst/>
          </a:prstGeom>
          <a:noFill/>
          <a:ln w="9525">
            <a:noFill/>
            <a:miter lim="800000"/>
            <a:headEnd/>
            <a:tailEnd/>
          </a:ln>
        </p:spPr>
      </p:pic>
      <p:pic>
        <p:nvPicPr>
          <p:cNvPr id="9226" name="Imagen 1"/>
          <p:cNvPicPr>
            <a:picLocks noChangeArrowheads="1"/>
          </p:cNvPicPr>
          <p:nvPr/>
        </p:nvPicPr>
        <p:blipFill>
          <a:blip r:embed="rId7" cstate="print"/>
          <a:srcRect/>
          <a:stretch>
            <a:fillRect/>
          </a:stretch>
        </p:blipFill>
        <p:spPr bwMode="auto">
          <a:xfrm>
            <a:off x="6084888" y="3789363"/>
            <a:ext cx="1655762" cy="1511300"/>
          </a:xfrm>
          <a:prstGeom prst="rect">
            <a:avLst/>
          </a:prstGeom>
          <a:noFill/>
          <a:ln w="9525">
            <a:noFill/>
            <a:miter lim="800000"/>
            <a:headEnd/>
            <a:tailEnd/>
          </a:ln>
        </p:spPr>
      </p:pic>
      <p:pic>
        <p:nvPicPr>
          <p:cNvPr id="9227" name="Imagen 1"/>
          <p:cNvPicPr>
            <a:picLocks noChangeArrowheads="1"/>
          </p:cNvPicPr>
          <p:nvPr/>
        </p:nvPicPr>
        <p:blipFill>
          <a:blip r:embed="rId8" cstate="print"/>
          <a:srcRect/>
          <a:stretch>
            <a:fillRect/>
          </a:stretch>
        </p:blipFill>
        <p:spPr bwMode="auto">
          <a:xfrm>
            <a:off x="4500563" y="5516563"/>
            <a:ext cx="971550" cy="1152525"/>
          </a:xfrm>
          <a:prstGeom prst="rect">
            <a:avLst/>
          </a:prstGeom>
          <a:noFill/>
          <a:ln w="9525">
            <a:noFill/>
            <a:miter lim="800000"/>
            <a:headEnd/>
            <a:tailEnd/>
          </a:ln>
        </p:spPr>
      </p:pic>
      <p:pic>
        <p:nvPicPr>
          <p:cNvPr id="9228" name="Imagen 1"/>
          <p:cNvPicPr>
            <a:picLocks noChangeArrowheads="1"/>
          </p:cNvPicPr>
          <p:nvPr/>
        </p:nvPicPr>
        <p:blipFill>
          <a:blip r:embed="rId9" cstate="print"/>
          <a:srcRect/>
          <a:stretch>
            <a:fillRect/>
          </a:stretch>
        </p:blipFill>
        <p:spPr bwMode="auto">
          <a:xfrm>
            <a:off x="5651500" y="5516563"/>
            <a:ext cx="973138" cy="1152525"/>
          </a:xfrm>
          <a:prstGeom prst="rect">
            <a:avLst/>
          </a:prstGeom>
          <a:noFill/>
          <a:ln w="9525">
            <a:noFill/>
            <a:miter lim="800000"/>
            <a:headEnd/>
            <a:tailEnd/>
          </a:ln>
        </p:spPr>
      </p:pic>
      <p:pic>
        <p:nvPicPr>
          <p:cNvPr id="9229" name="Imagen 4"/>
          <p:cNvPicPr>
            <a:picLocks noChangeArrowheads="1"/>
          </p:cNvPicPr>
          <p:nvPr/>
        </p:nvPicPr>
        <p:blipFill>
          <a:blip r:embed="rId10" cstate="print"/>
          <a:srcRect/>
          <a:stretch>
            <a:fillRect/>
          </a:stretch>
        </p:blipFill>
        <p:spPr bwMode="auto">
          <a:xfrm>
            <a:off x="6804025" y="5516563"/>
            <a:ext cx="971550" cy="1008062"/>
          </a:xfrm>
          <a:prstGeom prst="rect">
            <a:avLst/>
          </a:prstGeom>
          <a:noFill/>
          <a:ln w="9525">
            <a:noFill/>
            <a:miter lim="800000"/>
            <a:headEnd/>
            <a:tailEnd/>
          </a:ln>
        </p:spPr>
      </p:pic>
      <p:pic>
        <p:nvPicPr>
          <p:cNvPr id="9230" name="Imagen 12" descr="C:\Users\ALEXANDRA\AppData\Local\Microsoft\Windows\Temporary Internet Files\Low\Content.IE5\7EG06EB5\quemaduras-frio[1].jpg"/>
          <p:cNvPicPr>
            <a:picLocks noChangeArrowheads="1"/>
          </p:cNvPicPr>
          <p:nvPr/>
        </p:nvPicPr>
        <p:blipFill>
          <a:blip r:embed="rId11" cstate="print"/>
          <a:srcRect/>
          <a:stretch>
            <a:fillRect/>
          </a:stretch>
        </p:blipFill>
        <p:spPr bwMode="auto">
          <a:xfrm>
            <a:off x="7885113" y="5516563"/>
            <a:ext cx="971550" cy="1008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lide(fromRight)">
                                      <p:cBhvr>
                                        <p:cTn id="13" dur="3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Right)">
                                      <p:cBhvr>
                                        <p:cTn id="18" dur="3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slide(fromRight)">
                                      <p:cBhvr>
                                        <p:cTn id="23" dur="3000"/>
                                        <p:tgtEl>
                                          <p:spTgt spid="922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nodeType="clickEffect">
                                  <p:stCondLst>
                                    <p:cond delay="0"/>
                                  </p:stCondLst>
                                  <p:childTnLst>
                                    <p:set>
                                      <p:cBhvr>
                                        <p:cTn id="27" dur="1" fill="hold">
                                          <p:stCondLst>
                                            <p:cond delay="0"/>
                                          </p:stCondLst>
                                        </p:cTn>
                                        <p:tgtEl>
                                          <p:spTgt spid="9223"/>
                                        </p:tgtEl>
                                        <p:attrNameLst>
                                          <p:attrName>style.visibility</p:attrName>
                                        </p:attrNameLst>
                                      </p:cBhvr>
                                      <p:to>
                                        <p:strVal val="visible"/>
                                      </p:to>
                                    </p:set>
                                    <p:animEffect transition="in" filter="slide(fromRight)">
                                      <p:cBhvr>
                                        <p:cTn id="28" dur="3000"/>
                                        <p:tgtEl>
                                          <p:spTgt spid="922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slide(fromRight)">
                                      <p:cBhvr>
                                        <p:cTn id="33" dur="3000"/>
                                        <p:tgtEl>
                                          <p:spTgt spid="922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slide(fromRight)">
                                      <p:cBhvr>
                                        <p:cTn id="38" dur="3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9225"/>
                                        </p:tgtEl>
                                        <p:attrNameLst>
                                          <p:attrName>style.visibility</p:attrName>
                                        </p:attrNameLst>
                                      </p:cBhvr>
                                      <p:to>
                                        <p:strVal val="visible"/>
                                      </p:to>
                                    </p:set>
                                    <p:animEffect transition="in" filter="slide(fromRight)">
                                      <p:cBhvr>
                                        <p:cTn id="43" dur="3000"/>
                                        <p:tgtEl>
                                          <p:spTgt spid="922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p:cTn id="47" dur="1" fill="hold">
                                          <p:stCondLst>
                                            <p:cond delay="0"/>
                                          </p:stCondLst>
                                        </p:cTn>
                                        <p:tgtEl>
                                          <p:spTgt spid="9226"/>
                                        </p:tgtEl>
                                        <p:attrNameLst>
                                          <p:attrName>style.visibility</p:attrName>
                                        </p:attrNameLst>
                                      </p:cBhvr>
                                      <p:to>
                                        <p:strVal val="visible"/>
                                      </p:to>
                                    </p:set>
                                    <p:animEffect transition="in" filter="slide(fromRight)">
                                      <p:cBhvr>
                                        <p:cTn id="48" dur="3000"/>
                                        <p:tgtEl>
                                          <p:spTgt spid="9226"/>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2"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slide(fromRight)">
                                      <p:cBhvr>
                                        <p:cTn id="53" dur="30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nodeType="clickEffect">
                                  <p:stCondLst>
                                    <p:cond delay="0"/>
                                  </p:stCondLst>
                                  <p:childTnLst>
                                    <p:set>
                                      <p:cBhvr>
                                        <p:cTn id="57" dur="1" fill="hold">
                                          <p:stCondLst>
                                            <p:cond delay="0"/>
                                          </p:stCondLst>
                                        </p:cTn>
                                        <p:tgtEl>
                                          <p:spTgt spid="9227"/>
                                        </p:tgtEl>
                                        <p:attrNameLst>
                                          <p:attrName>style.visibility</p:attrName>
                                        </p:attrNameLst>
                                      </p:cBhvr>
                                      <p:to>
                                        <p:strVal val="visible"/>
                                      </p:to>
                                    </p:set>
                                    <p:animEffect transition="in" filter="slide(fromRight)">
                                      <p:cBhvr>
                                        <p:cTn id="58" dur="3000"/>
                                        <p:tgtEl>
                                          <p:spTgt spid="922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nodeType="clickEffect">
                                  <p:stCondLst>
                                    <p:cond delay="0"/>
                                  </p:stCondLst>
                                  <p:childTnLst>
                                    <p:set>
                                      <p:cBhvr>
                                        <p:cTn id="62" dur="1" fill="hold">
                                          <p:stCondLst>
                                            <p:cond delay="0"/>
                                          </p:stCondLst>
                                        </p:cTn>
                                        <p:tgtEl>
                                          <p:spTgt spid="9228"/>
                                        </p:tgtEl>
                                        <p:attrNameLst>
                                          <p:attrName>style.visibility</p:attrName>
                                        </p:attrNameLst>
                                      </p:cBhvr>
                                      <p:to>
                                        <p:strVal val="visible"/>
                                      </p:to>
                                    </p:set>
                                    <p:animEffect transition="in" filter="slide(fromRight)">
                                      <p:cBhvr>
                                        <p:cTn id="63" dur="3000"/>
                                        <p:tgtEl>
                                          <p:spTgt spid="9228"/>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2" fill="hold" nodeType="clickEffect">
                                  <p:stCondLst>
                                    <p:cond delay="0"/>
                                  </p:stCondLst>
                                  <p:childTnLst>
                                    <p:set>
                                      <p:cBhvr>
                                        <p:cTn id="67" dur="1" fill="hold">
                                          <p:stCondLst>
                                            <p:cond delay="0"/>
                                          </p:stCondLst>
                                        </p:cTn>
                                        <p:tgtEl>
                                          <p:spTgt spid="9229"/>
                                        </p:tgtEl>
                                        <p:attrNameLst>
                                          <p:attrName>style.visibility</p:attrName>
                                        </p:attrNameLst>
                                      </p:cBhvr>
                                      <p:to>
                                        <p:strVal val="visible"/>
                                      </p:to>
                                    </p:set>
                                    <p:animEffect transition="in" filter="slide(fromRight)">
                                      <p:cBhvr>
                                        <p:cTn id="68" dur="3000"/>
                                        <p:tgtEl>
                                          <p:spTgt spid="922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2" fill="hold" nodeType="clickEffect">
                                  <p:stCondLst>
                                    <p:cond delay="0"/>
                                  </p:stCondLst>
                                  <p:childTnLst>
                                    <p:set>
                                      <p:cBhvr>
                                        <p:cTn id="72" dur="1" fill="hold">
                                          <p:stCondLst>
                                            <p:cond delay="0"/>
                                          </p:stCondLst>
                                        </p:cTn>
                                        <p:tgtEl>
                                          <p:spTgt spid="9230"/>
                                        </p:tgtEl>
                                        <p:attrNameLst>
                                          <p:attrName>style.visibility</p:attrName>
                                        </p:attrNameLst>
                                      </p:cBhvr>
                                      <p:to>
                                        <p:strVal val="visible"/>
                                      </p:to>
                                    </p:set>
                                    <p:animEffect transition="in" filter="slide(fromRight)">
                                      <p:cBhvr>
                                        <p:cTn id="73" dur="3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1726</TotalTime>
  <Words>6465</Words>
  <Application>Microsoft Office PowerPoint</Application>
  <PresentationFormat>Presentación en pantalla (4:3)</PresentationFormat>
  <Paragraphs>2003</Paragraphs>
  <Slides>72</Slides>
  <Notes>10</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72</vt:i4>
      </vt:variant>
    </vt:vector>
  </HeadingPairs>
  <TitlesOfParts>
    <vt:vector size="84" baseType="lpstr">
      <vt:lpstr>Arial</vt:lpstr>
      <vt:lpstr>Calibri</vt:lpstr>
      <vt:lpstr>Times New Roman</vt:lpstr>
      <vt:lpstr>Arial Black</vt:lpstr>
      <vt:lpstr>Wingdings</vt:lpstr>
      <vt:lpstr>Agency FB</vt:lpstr>
      <vt:lpstr>Courier New</vt:lpstr>
      <vt:lpstr>+mj-lt</vt:lpstr>
      <vt:lpstr>Symbol</vt:lpstr>
      <vt:lpstr>Geneva</vt:lpstr>
      <vt:lpstr>Tema de Office</vt:lpstr>
      <vt:lpstr>Dibujo de Microsoft Office Visio</vt:lpstr>
      <vt:lpstr>Diapositiva 1</vt:lpstr>
      <vt:lpstr>Diapositiva 2</vt:lpstr>
      <vt:lpstr>  ELABORACIÓN DEL PLAN DE GESTIÓN  TÉCNICO Y ADMINISTRATIVO PARA LA  REAPERTURA DE LA UNIDAD DE QUEMADOS DEL  HOSPITAL DE ESPECIALIDADES DE LAS FF.AA.  INTRODUCCIÓN JUSTIFICACIÓN E IMPORTANCIA </vt:lpstr>
      <vt:lpstr>ELABORACIÓN DEL PLAN DE GESTIÓN  TÉCNICO Y ADMINISTRATIVO PARA LA  REAPERTURA DE LA UNIDAD DE QUEMADOS DEL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  ELABORACIÓN DEL PLAN DE GESTIÓN  TÉCNICO Y ADMINISTRATIVO PARA LA  REAPERTURA DE LA UNIDAD DE QUEMADOS DEL  HOSPITAL DE ESPECIALIDADES DE LAS FF.AA.</vt:lpstr>
      <vt:lpstr>Diapositiva 18</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  </vt:lpstr>
      <vt:lpstr>Diapositiva 22</vt:lpstr>
      <vt:lpstr>Diapositiva 23</vt:lpstr>
      <vt:lpstr>Diapositiva 24</vt:lpstr>
      <vt:lpstr>Diapositiva 25</vt:lpstr>
      <vt:lpstr>ELABORACIÓN DEL PLAN DE GESTIÓN  TÉCNICO Y ADMINISTRATIVO PARA LA  REAPERTURA DE LA UNIDAD DE QUEMADOS DEL  HOSPITAL DE ESPECIALIDADES DE LAS FF.AA.  </vt:lpstr>
      <vt:lpstr>Diapositiva 27</vt:lpstr>
      <vt:lpstr>Diapositiva 28</vt:lpstr>
      <vt:lpstr>Diapositiva 29</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Diapositiva 32</vt:lpstr>
      <vt:lpstr>ELABORACIÓN DEL PLAN DE GESTIÓN  TÉCNICO Y ADMINISTRATIVO PARA LA  REAPERTURA DE LA UNIDAD DE QUEMADOS DEL  HOSPITAL DE ESPECIALIDADES DE LAS FF.AA.    </vt:lpstr>
      <vt:lpstr>Diapositiva 34</vt:lpstr>
      <vt:lpstr>Diapositiva 35</vt:lpstr>
      <vt:lpstr>ELABORACIÓN DEL PLAN DE GESTIÓN  TÉCNICO Y ADMINISTRATIVO PARA LA  REAPERTURA DE LA UNIDAD DE QUEMADOS DEL  HOSPITAL DE ESPECIALIDADES DE LAS FF.AA.   </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ELABORACIÓN DEL PLAN DE GESTIÓN  TÉCNICO Y ADMINISTRATIVO PARA LA  REAPERTURA DE LA UNIDAD DE QUEMADOS DEL  HOSPITAL DE ESPECIALIDADES DE LAS FF.AA.</vt:lpstr>
      <vt:lpstr>Diapositiva 71</vt:lpstr>
      <vt:lpstr>Diapositiva 72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ALEXANDRA</dc:creator>
  <cp:lastModifiedBy>ALEXANDRA</cp:lastModifiedBy>
  <cp:revision>163</cp:revision>
  <dcterms:created xsi:type="dcterms:W3CDTF">2012-04-08T20:33:24Z</dcterms:created>
  <dcterms:modified xsi:type="dcterms:W3CDTF">2012-05-11T12:04:58Z</dcterms:modified>
</cp:coreProperties>
</file>