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3">
  <p:sldMasterIdLst>
    <p:sldMasterId id="2147483648" r:id="rId1"/>
  </p:sldMasterIdLst>
  <p:notesMasterIdLst>
    <p:notesMasterId r:id="rId42"/>
  </p:notesMasterIdLst>
  <p:sldIdLst>
    <p:sldId id="256" r:id="rId2"/>
    <p:sldId id="257" r:id="rId3"/>
    <p:sldId id="269" r:id="rId4"/>
    <p:sldId id="401" r:id="rId5"/>
    <p:sldId id="270" r:id="rId6"/>
    <p:sldId id="461" r:id="rId7"/>
    <p:sldId id="279" r:id="rId8"/>
    <p:sldId id="302" r:id="rId9"/>
    <p:sldId id="303" r:id="rId10"/>
    <p:sldId id="304" r:id="rId11"/>
    <p:sldId id="306" r:id="rId12"/>
    <p:sldId id="307" r:id="rId13"/>
    <p:sldId id="308" r:id="rId14"/>
    <p:sldId id="312" r:id="rId15"/>
    <p:sldId id="313" r:id="rId16"/>
    <p:sldId id="314" r:id="rId17"/>
    <p:sldId id="442" r:id="rId18"/>
    <p:sldId id="449" r:id="rId19"/>
    <p:sldId id="316" r:id="rId20"/>
    <p:sldId id="455" r:id="rId21"/>
    <p:sldId id="456" r:id="rId22"/>
    <p:sldId id="457" r:id="rId23"/>
    <p:sldId id="367" r:id="rId24"/>
    <p:sldId id="462" r:id="rId25"/>
    <p:sldId id="463" r:id="rId26"/>
    <p:sldId id="464" r:id="rId27"/>
    <p:sldId id="465" r:id="rId28"/>
    <p:sldId id="466" r:id="rId29"/>
    <p:sldId id="467" r:id="rId30"/>
    <p:sldId id="383" r:id="rId31"/>
    <p:sldId id="384" r:id="rId32"/>
    <p:sldId id="458" r:id="rId33"/>
    <p:sldId id="459" r:id="rId34"/>
    <p:sldId id="389" r:id="rId35"/>
    <p:sldId id="391" r:id="rId36"/>
    <p:sldId id="397" r:id="rId37"/>
    <p:sldId id="398" r:id="rId38"/>
    <p:sldId id="399" r:id="rId39"/>
    <p:sldId id="402" r:id="rId40"/>
    <p:sldId id="400" r:id="rId4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2F5682-DB99-4BF8-B38F-CFA29C2592D5}" type="datetimeFigureOut">
              <a:rPr lang="es-EC" smtClean="0"/>
              <a:t>20/05/2012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89BF6B-BB7D-477A-9C99-92406AE91F77}" type="slidenum">
              <a:rPr lang="es-EC" smtClean="0"/>
              <a:t>‹Nº›</a:t>
            </a:fld>
            <a:endParaRPr lang="es-EC"/>
          </a:p>
        </p:txBody>
      </p:sp>
    </p:spTree>
    <p:extLst>
      <p:ext uri="{BB962C8B-B14F-4D97-AF65-F5344CB8AC3E}">
        <p14:creationId xmlns:p14="http://schemas.microsoft.com/office/powerpoint/2010/main" val="30386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589BF6B-BB7D-477A-9C99-92406AE91F77}" type="slidenum">
              <a:rPr lang="es-EC" smtClean="0"/>
              <a:t>16</a:t>
            </a:fld>
            <a:endParaRPr lang="es-EC"/>
          </a:p>
        </p:txBody>
      </p:sp>
    </p:spTree>
    <p:extLst>
      <p:ext uri="{BB962C8B-B14F-4D97-AF65-F5344CB8AC3E}">
        <p14:creationId xmlns:p14="http://schemas.microsoft.com/office/powerpoint/2010/main" val="96075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589BF6B-BB7D-477A-9C99-92406AE91F77}" type="slidenum">
              <a:rPr lang="es-EC" smtClean="0"/>
              <a:t>17</a:t>
            </a:fld>
            <a:endParaRPr lang="es-EC"/>
          </a:p>
        </p:txBody>
      </p:sp>
    </p:spTree>
    <p:extLst>
      <p:ext uri="{BB962C8B-B14F-4D97-AF65-F5344CB8AC3E}">
        <p14:creationId xmlns:p14="http://schemas.microsoft.com/office/powerpoint/2010/main" val="89146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589BF6B-BB7D-477A-9C99-92406AE91F77}" type="slidenum">
              <a:rPr lang="es-EC" smtClean="0"/>
              <a:t>18</a:t>
            </a:fld>
            <a:endParaRPr lang="es-EC"/>
          </a:p>
        </p:txBody>
      </p:sp>
    </p:spTree>
    <p:extLst>
      <p:ext uri="{BB962C8B-B14F-4D97-AF65-F5344CB8AC3E}">
        <p14:creationId xmlns:p14="http://schemas.microsoft.com/office/powerpoint/2010/main" val="89146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C"/>
          </a:p>
        </p:txBody>
      </p:sp>
      <p:sp>
        <p:nvSpPr>
          <p:cNvPr id="4" name="Date Placeholder 3"/>
          <p:cNvSpPr>
            <a:spLocks noGrp="1"/>
          </p:cNvSpPr>
          <p:nvPr>
            <p:ph type="dt" sz="half" idx="10"/>
          </p:nvPr>
        </p:nvSpPr>
        <p:spPr/>
        <p:txBody>
          <a:bodyPr/>
          <a:lstStyle/>
          <a:p>
            <a:fld id="{8C594A91-BE5E-4311-B74F-7E571F3BE2B2}" type="datetimeFigureOut">
              <a:rPr lang="es-EC" smtClean="0"/>
              <a:pPr/>
              <a:t>20/05/2012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55EAFB5-B2FD-4A47-A575-21F99F0A33C1}"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8C594A91-BE5E-4311-B74F-7E571F3BE2B2}" type="datetimeFigureOut">
              <a:rPr lang="es-EC" smtClean="0"/>
              <a:pPr/>
              <a:t>20/05/2012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55EAFB5-B2FD-4A47-A575-21F99F0A33C1}"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8C594A91-BE5E-4311-B74F-7E571F3BE2B2}" type="datetimeFigureOut">
              <a:rPr lang="es-EC" smtClean="0"/>
              <a:pPr/>
              <a:t>20/05/2012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55EAFB5-B2FD-4A47-A575-21F99F0A33C1}"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8C594A91-BE5E-4311-B74F-7E571F3BE2B2}" type="datetimeFigureOut">
              <a:rPr lang="es-EC" smtClean="0"/>
              <a:pPr/>
              <a:t>20/05/2012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55EAFB5-B2FD-4A47-A575-21F99F0A33C1}"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94A91-BE5E-4311-B74F-7E571F3BE2B2}" type="datetimeFigureOut">
              <a:rPr lang="es-EC" smtClean="0"/>
              <a:pPr/>
              <a:t>20/05/2012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55EAFB5-B2FD-4A47-A575-21F99F0A33C1}"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Date Placeholder 4"/>
          <p:cNvSpPr>
            <a:spLocks noGrp="1"/>
          </p:cNvSpPr>
          <p:nvPr>
            <p:ph type="dt" sz="half" idx="10"/>
          </p:nvPr>
        </p:nvSpPr>
        <p:spPr/>
        <p:txBody>
          <a:bodyPr/>
          <a:lstStyle/>
          <a:p>
            <a:fld id="{8C594A91-BE5E-4311-B74F-7E571F3BE2B2}" type="datetimeFigureOut">
              <a:rPr lang="es-EC" smtClean="0"/>
              <a:pPr/>
              <a:t>20/05/2012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55EAFB5-B2FD-4A47-A575-21F99F0A33C1}"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7" name="Date Placeholder 6"/>
          <p:cNvSpPr>
            <a:spLocks noGrp="1"/>
          </p:cNvSpPr>
          <p:nvPr>
            <p:ph type="dt" sz="half" idx="10"/>
          </p:nvPr>
        </p:nvSpPr>
        <p:spPr/>
        <p:txBody>
          <a:bodyPr/>
          <a:lstStyle/>
          <a:p>
            <a:fld id="{8C594A91-BE5E-4311-B74F-7E571F3BE2B2}" type="datetimeFigureOut">
              <a:rPr lang="es-EC" smtClean="0"/>
              <a:pPr/>
              <a:t>20/05/2012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55EAFB5-B2FD-4A47-A575-21F99F0A33C1}"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Date Placeholder 2"/>
          <p:cNvSpPr>
            <a:spLocks noGrp="1"/>
          </p:cNvSpPr>
          <p:nvPr>
            <p:ph type="dt" sz="half" idx="10"/>
          </p:nvPr>
        </p:nvSpPr>
        <p:spPr/>
        <p:txBody>
          <a:bodyPr/>
          <a:lstStyle/>
          <a:p>
            <a:fld id="{8C594A91-BE5E-4311-B74F-7E571F3BE2B2}" type="datetimeFigureOut">
              <a:rPr lang="es-EC" smtClean="0"/>
              <a:pPr/>
              <a:t>20/05/2012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55EAFB5-B2FD-4A47-A575-21F99F0A33C1}"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94A91-BE5E-4311-B74F-7E571F3BE2B2}" type="datetimeFigureOut">
              <a:rPr lang="es-EC" smtClean="0"/>
              <a:pPr/>
              <a:t>20/05/2012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55EAFB5-B2FD-4A47-A575-21F99F0A33C1}"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94A91-BE5E-4311-B74F-7E571F3BE2B2}" type="datetimeFigureOut">
              <a:rPr lang="es-EC" smtClean="0"/>
              <a:pPr/>
              <a:t>20/05/2012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55EAFB5-B2FD-4A47-A575-21F99F0A33C1}"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94A91-BE5E-4311-B74F-7E571F3BE2B2}" type="datetimeFigureOut">
              <a:rPr lang="es-EC" smtClean="0"/>
              <a:pPr/>
              <a:t>20/05/2012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55EAFB5-B2FD-4A47-A575-21F99F0A33C1}"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94A91-BE5E-4311-B74F-7E571F3BE2B2}" type="datetimeFigureOut">
              <a:rPr lang="es-EC" smtClean="0"/>
              <a:pPr/>
              <a:t>20/05/2012</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EAFB5-B2FD-4A47-A575-21F99F0A33C1}"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slide" Target="slide4.xml"/><Relationship Id="rId7"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hyperlink" Target="http://upload.wikimedia.org/wikipedia/commons/a/a8/Esquema_intercambiador_de_calor.jpg" TargetMode="External"/><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slide" Target="slide4.x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4.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wmf"/><Relationship Id="rId5" Type="http://schemas.openxmlformats.org/officeDocument/2006/relationships/image" Target="../media/image22.pn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jpe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26.wmf"/><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56.jpeg"/><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59.jpeg"/><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1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slide" Target="slide36.xml"/><Relationship Id="rId4" Type="http://schemas.openxmlformats.org/officeDocument/2006/relationships/slide" Target="slide6.xml"/><Relationship Id="rId9" Type="http://schemas.openxmlformats.org/officeDocument/2006/relationships/slide" Target="slide30.xml"/></Relationships>
</file>

<file path=ppt/slides/_rels/slide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ndo1.jpg"/>
          <p:cNvPicPr>
            <a:picLocks noChangeAspect="1"/>
          </p:cNvPicPr>
          <p:nvPr/>
        </p:nvPicPr>
        <p:blipFill>
          <a:blip r:embed="rId2"/>
          <a:stretch>
            <a:fillRect/>
          </a:stretch>
        </p:blipFill>
        <p:spPr>
          <a:xfrm>
            <a:off x="15072" y="0"/>
            <a:ext cx="9113855" cy="6858000"/>
          </a:xfrm>
          <a:prstGeom prst="rect">
            <a:avLst/>
          </a:prstGeom>
        </p:spPr>
      </p:pic>
      <p:sp>
        <p:nvSpPr>
          <p:cNvPr id="2" name="Title 1"/>
          <p:cNvSpPr>
            <a:spLocks noGrp="1"/>
          </p:cNvSpPr>
          <p:nvPr>
            <p:ph type="ctrTitle"/>
          </p:nvPr>
        </p:nvSpPr>
        <p:spPr>
          <a:xfrm>
            <a:off x="685800" y="685800"/>
            <a:ext cx="7772400" cy="4953000"/>
          </a:xfrm>
        </p:spPr>
        <p:txBody>
          <a:bodyPr>
            <a:noAutofit/>
          </a:bodyPr>
          <a:lstStyle/>
          <a:p>
            <a:r>
              <a:rPr lang="es-EC" sz="800" b="1" dirty="0">
                <a:latin typeface="Arial" pitchFamily="34" charset="0"/>
                <a:cs typeface="Arial" pitchFamily="34" charset="0"/>
              </a:rPr>
              <a:t/>
            </a:r>
            <a:br>
              <a:rPr lang="es-EC" sz="800" b="1" dirty="0">
                <a:latin typeface="Arial" pitchFamily="34" charset="0"/>
                <a:cs typeface="Arial" pitchFamily="34" charset="0"/>
              </a:rPr>
            </a:br>
            <a:r>
              <a:rPr lang="es-ES" sz="800" dirty="0">
                <a:latin typeface="Arial" pitchFamily="34" charset="0"/>
                <a:cs typeface="Arial" pitchFamily="34" charset="0"/>
              </a:rPr>
              <a:t> </a:t>
            </a:r>
            <a:r>
              <a:rPr lang="es-EC" sz="800" dirty="0">
                <a:latin typeface="Arial" pitchFamily="34" charset="0"/>
                <a:cs typeface="Arial" pitchFamily="34" charset="0"/>
              </a:rPr>
              <a:t/>
            </a:r>
            <a:br>
              <a:rPr lang="es-EC" sz="800" dirty="0">
                <a:latin typeface="Arial" pitchFamily="34" charset="0"/>
                <a:cs typeface="Arial" pitchFamily="34" charset="0"/>
              </a:rPr>
            </a:br>
            <a:r>
              <a:rPr lang="es-ES" sz="800" dirty="0">
                <a:latin typeface="Arial" pitchFamily="34" charset="0"/>
                <a:cs typeface="Arial" pitchFamily="34" charset="0"/>
              </a:rPr>
              <a:t> </a:t>
            </a:r>
            <a:r>
              <a:rPr lang="es-EC" sz="800" dirty="0">
                <a:latin typeface="Arial" pitchFamily="34" charset="0"/>
                <a:cs typeface="Arial" pitchFamily="34" charset="0"/>
              </a:rPr>
              <a:t/>
            </a:r>
            <a:br>
              <a:rPr lang="es-EC" sz="800" dirty="0">
                <a:latin typeface="Arial" pitchFamily="34" charset="0"/>
                <a:cs typeface="Arial" pitchFamily="34" charset="0"/>
              </a:rPr>
            </a:br>
            <a:r>
              <a:rPr lang="es-ES" sz="800" dirty="0">
                <a:latin typeface="Arial" pitchFamily="34" charset="0"/>
                <a:cs typeface="Arial" pitchFamily="34" charset="0"/>
              </a:rPr>
              <a:t> </a:t>
            </a:r>
            <a:r>
              <a:rPr lang="es-EC" sz="800" dirty="0">
                <a:latin typeface="Arial" pitchFamily="34" charset="0"/>
                <a:cs typeface="Arial" pitchFamily="34" charset="0"/>
              </a:rPr>
              <a:t/>
            </a:r>
            <a:br>
              <a:rPr lang="es-EC" sz="800" dirty="0">
                <a:latin typeface="Arial" pitchFamily="34" charset="0"/>
                <a:cs typeface="Arial" pitchFamily="34" charset="0"/>
              </a:rPr>
            </a:br>
            <a:r>
              <a:rPr lang="es-ES" sz="1600" b="1" dirty="0" smtClean="0">
                <a:latin typeface="Arial" pitchFamily="34" charset="0"/>
                <a:cs typeface="Arial" pitchFamily="34" charset="0"/>
              </a:rPr>
              <a:t>CARRERA </a:t>
            </a:r>
            <a:r>
              <a:rPr lang="es-ES" sz="1600" b="1" dirty="0">
                <a:latin typeface="Arial" pitchFamily="34" charset="0"/>
                <a:cs typeface="Arial" pitchFamily="34" charset="0"/>
              </a:rPr>
              <a:t>DE INGENIERÍA MECÁNICA</a:t>
            </a:r>
            <a:r>
              <a:rPr lang="es-EC" sz="1600" b="1" dirty="0">
                <a:latin typeface="Arial" pitchFamily="34" charset="0"/>
                <a:cs typeface="Arial" pitchFamily="34" charset="0"/>
              </a:rPr>
              <a:t/>
            </a:r>
            <a:br>
              <a:rPr lang="es-EC" sz="1600" b="1" dirty="0">
                <a:latin typeface="Arial" pitchFamily="34" charset="0"/>
                <a:cs typeface="Arial" pitchFamily="34" charset="0"/>
              </a:rPr>
            </a:br>
            <a:r>
              <a:rPr lang="es-ES" sz="1600" b="1" dirty="0">
                <a:latin typeface="Arial" pitchFamily="34" charset="0"/>
                <a:cs typeface="Arial" pitchFamily="34" charset="0"/>
              </a:rPr>
              <a:t>    </a:t>
            </a:r>
            <a:r>
              <a:rPr lang="es-EC" sz="1600" b="1" dirty="0">
                <a:latin typeface="Arial" pitchFamily="34" charset="0"/>
                <a:cs typeface="Arial" pitchFamily="34" charset="0"/>
              </a:rPr>
              <a:t/>
            </a:r>
            <a:br>
              <a:rPr lang="es-EC" sz="1600" b="1" dirty="0">
                <a:latin typeface="Arial" pitchFamily="34" charset="0"/>
                <a:cs typeface="Arial" pitchFamily="34" charset="0"/>
              </a:rPr>
            </a:br>
            <a:r>
              <a:rPr lang="es-EC" sz="1600" b="1" dirty="0" smtClean="0">
                <a:latin typeface="Arial" pitchFamily="34" charset="0"/>
                <a:cs typeface="Arial" pitchFamily="34" charset="0"/>
              </a:rPr>
              <a:t>“</a:t>
            </a:r>
            <a:r>
              <a:rPr lang="es-EC" sz="1600" b="1" dirty="0"/>
              <a:t>DISEÑO Y CONSTRUCCIÓN DE UNA PROCESADORA SEMIAUTOMATIZADA DE LECHE DE SOYA CON CAPACIDAD DE 100 l/PARADA, PARA LA EMPRESA SOY SOYA VINCULADA DIRECTAMENTE CON LA FUNDACIÓN JUVENIL ESPERANZA ECUATORIANA</a:t>
            </a:r>
            <a:r>
              <a:rPr lang="es-ES" sz="1600" b="1" dirty="0" smtClean="0">
                <a:latin typeface="Arial" pitchFamily="34" charset="0"/>
                <a:cs typeface="Arial" pitchFamily="34" charset="0"/>
              </a:rPr>
              <a:t>”</a:t>
            </a:r>
            <a:r>
              <a:rPr lang="es-EC" sz="1600" b="1" dirty="0">
                <a:latin typeface="Arial" pitchFamily="34" charset="0"/>
                <a:cs typeface="Arial" pitchFamily="34" charset="0"/>
              </a:rPr>
              <a:t/>
            </a:r>
            <a:br>
              <a:rPr lang="es-EC" sz="1600" b="1" dirty="0">
                <a:latin typeface="Arial" pitchFamily="34" charset="0"/>
                <a:cs typeface="Arial" pitchFamily="34" charset="0"/>
              </a:rPr>
            </a:br>
            <a:r>
              <a:rPr lang="es-ES" sz="1600" b="1" dirty="0">
                <a:latin typeface="Arial" pitchFamily="34" charset="0"/>
                <a:cs typeface="Arial" pitchFamily="34" charset="0"/>
              </a:rPr>
              <a:t>  </a:t>
            </a:r>
            <a:r>
              <a:rPr lang="es-EC" sz="1600" b="1" dirty="0">
                <a:latin typeface="Arial" pitchFamily="34" charset="0"/>
                <a:cs typeface="Arial" pitchFamily="34" charset="0"/>
              </a:rPr>
              <a:t/>
            </a:r>
            <a:br>
              <a:rPr lang="es-EC" sz="1600" b="1" dirty="0">
                <a:latin typeface="Arial" pitchFamily="34" charset="0"/>
                <a:cs typeface="Arial" pitchFamily="34" charset="0"/>
              </a:rPr>
            </a:br>
            <a:r>
              <a:rPr lang="es-ES" sz="1600" b="1" dirty="0">
                <a:latin typeface="Arial" pitchFamily="34" charset="0"/>
                <a:cs typeface="Arial" pitchFamily="34" charset="0"/>
              </a:rPr>
              <a:t>PROYECTO PREVIO A LA OBTENCIÓN DEL TÍTULO DE INGENIERO MECÁNICO</a:t>
            </a:r>
            <a:r>
              <a:rPr lang="es-EC" sz="1600" b="1" dirty="0">
                <a:latin typeface="Arial" pitchFamily="34" charset="0"/>
                <a:cs typeface="Arial" pitchFamily="34" charset="0"/>
              </a:rPr>
              <a:t/>
            </a:r>
            <a:br>
              <a:rPr lang="es-EC" sz="1600" b="1" dirty="0">
                <a:latin typeface="Arial" pitchFamily="34" charset="0"/>
                <a:cs typeface="Arial" pitchFamily="34" charset="0"/>
              </a:rPr>
            </a:br>
            <a:r>
              <a:rPr lang="es-ES" sz="1600" b="1" dirty="0">
                <a:latin typeface="Arial" pitchFamily="34" charset="0"/>
                <a:cs typeface="Arial" pitchFamily="34" charset="0"/>
              </a:rPr>
              <a:t>  </a:t>
            </a:r>
            <a:r>
              <a:rPr lang="es-ES" sz="1600" b="1" dirty="0" smtClean="0">
                <a:latin typeface="Arial" pitchFamily="34" charset="0"/>
                <a:cs typeface="Arial" pitchFamily="34" charset="0"/>
              </a:rPr>
              <a:t/>
            </a:r>
            <a:br>
              <a:rPr lang="es-ES" sz="1600" b="1" dirty="0" smtClean="0">
                <a:latin typeface="Arial" pitchFamily="34" charset="0"/>
                <a:cs typeface="Arial" pitchFamily="34" charset="0"/>
              </a:rPr>
            </a:br>
            <a:r>
              <a:rPr lang="es-EC" sz="1600" b="1" dirty="0">
                <a:latin typeface="Arial" pitchFamily="34" charset="0"/>
                <a:cs typeface="Arial" pitchFamily="34" charset="0"/>
              </a:rPr>
              <a:t/>
            </a:r>
            <a:br>
              <a:rPr lang="es-EC" sz="1600" b="1" dirty="0">
                <a:latin typeface="Arial" pitchFamily="34" charset="0"/>
                <a:cs typeface="Arial" pitchFamily="34" charset="0"/>
              </a:rPr>
            </a:br>
            <a:r>
              <a:rPr lang="es-ES" sz="1600" b="1" dirty="0">
                <a:latin typeface="Arial" pitchFamily="34" charset="0"/>
                <a:cs typeface="Arial" pitchFamily="34" charset="0"/>
              </a:rPr>
              <a:t>JOSE DAVID NEGRETE PACHECO</a:t>
            </a:r>
            <a:r>
              <a:rPr lang="es-EC" sz="1600" b="1" dirty="0" smtClean="0">
                <a:latin typeface="Arial" pitchFamily="34" charset="0"/>
                <a:cs typeface="Arial" pitchFamily="34" charset="0"/>
              </a:rPr>
              <a:t/>
            </a:r>
            <a:br>
              <a:rPr lang="es-EC" sz="1600" b="1" dirty="0" smtClean="0">
                <a:latin typeface="Arial" pitchFamily="34" charset="0"/>
                <a:cs typeface="Arial" pitchFamily="34" charset="0"/>
              </a:rPr>
            </a:br>
            <a:r>
              <a:rPr lang="es-ES" sz="1600" b="1" dirty="0" smtClean="0">
                <a:latin typeface="Arial" pitchFamily="34" charset="0"/>
                <a:cs typeface="Arial" pitchFamily="34" charset="0"/>
              </a:rPr>
              <a:t>LUIS OSWALDO VEGA VASQUEZ</a:t>
            </a:r>
            <a:br>
              <a:rPr lang="es-ES" sz="1600" b="1" dirty="0" smtClean="0">
                <a:latin typeface="Arial" pitchFamily="34" charset="0"/>
                <a:cs typeface="Arial" pitchFamily="34" charset="0"/>
              </a:rPr>
            </a:br>
            <a:r>
              <a:rPr lang="es-ES" sz="1600" b="1" dirty="0">
                <a:latin typeface="Arial" pitchFamily="34" charset="0"/>
                <a:cs typeface="Arial" pitchFamily="34" charset="0"/>
              </a:rPr>
              <a:t>  </a:t>
            </a:r>
            <a:r>
              <a:rPr lang="es-ES" sz="1600" b="1" dirty="0" smtClean="0">
                <a:latin typeface="Arial" pitchFamily="34" charset="0"/>
                <a:cs typeface="Arial" pitchFamily="34" charset="0"/>
              </a:rPr>
              <a:t/>
            </a:r>
            <a:br>
              <a:rPr lang="es-ES" sz="1600" b="1" dirty="0" smtClean="0">
                <a:latin typeface="Arial" pitchFamily="34" charset="0"/>
                <a:cs typeface="Arial" pitchFamily="34" charset="0"/>
              </a:rPr>
            </a:br>
            <a:r>
              <a:rPr lang="es-EC" sz="1600" b="1" dirty="0">
                <a:latin typeface="Arial" pitchFamily="34" charset="0"/>
                <a:cs typeface="Arial" pitchFamily="34" charset="0"/>
              </a:rPr>
              <a:t/>
            </a:r>
            <a:br>
              <a:rPr lang="es-EC" sz="1600" b="1" dirty="0">
                <a:latin typeface="Arial" pitchFamily="34" charset="0"/>
                <a:cs typeface="Arial" pitchFamily="34" charset="0"/>
              </a:rPr>
            </a:br>
            <a:r>
              <a:rPr lang="es-ES" sz="1600" b="1" dirty="0">
                <a:latin typeface="Arial" pitchFamily="34" charset="0"/>
                <a:cs typeface="Arial" pitchFamily="34" charset="0"/>
              </a:rPr>
              <a:t>DIRECTOR: ING. </a:t>
            </a:r>
            <a:r>
              <a:rPr lang="es-ES" sz="1600" b="1" dirty="0" smtClean="0">
                <a:latin typeface="Arial" pitchFamily="34" charset="0"/>
                <a:cs typeface="Arial" pitchFamily="34" charset="0"/>
              </a:rPr>
              <a:t>JOSÉ PÉREZ</a:t>
            </a:r>
            <a:r>
              <a:rPr lang="es-EC" sz="1600" b="1" dirty="0">
                <a:latin typeface="Arial" pitchFamily="34" charset="0"/>
                <a:cs typeface="Arial" pitchFamily="34" charset="0"/>
              </a:rPr>
              <a:t/>
            </a:r>
            <a:br>
              <a:rPr lang="es-EC" sz="1600" b="1" dirty="0">
                <a:latin typeface="Arial" pitchFamily="34" charset="0"/>
                <a:cs typeface="Arial" pitchFamily="34" charset="0"/>
              </a:rPr>
            </a:br>
            <a:r>
              <a:rPr lang="es-ES" sz="1600" b="1" dirty="0">
                <a:latin typeface="Arial" pitchFamily="34" charset="0"/>
                <a:cs typeface="Arial" pitchFamily="34" charset="0"/>
              </a:rPr>
              <a:t> </a:t>
            </a:r>
            <a:r>
              <a:rPr lang="es-ES" sz="1600" b="1" dirty="0" smtClean="0">
                <a:latin typeface="Arial" pitchFamily="34" charset="0"/>
                <a:cs typeface="Arial" pitchFamily="34" charset="0"/>
              </a:rPr>
              <a:t>CODIRECTOR</a:t>
            </a:r>
            <a:r>
              <a:rPr lang="es-ES" sz="1600" b="1" dirty="0">
                <a:latin typeface="Arial" pitchFamily="34" charset="0"/>
                <a:cs typeface="Arial" pitchFamily="34" charset="0"/>
              </a:rPr>
              <a:t>: ING. </a:t>
            </a:r>
            <a:r>
              <a:rPr lang="es-ES" sz="1600" b="1" dirty="0" smtClean="0">
                <a:latin typeface="Arial" pitchFamily="34" charset="0"/>
                <a:cs typeface="Arial" pitchFamily="34" charset="0"/>
              </a:rPr>
              <a:t>LUIS ECHEVERRÍA</a:t>
            </a:r>
            <a:r>
              <a:rPr lang="es-EC" sz="1600" b="1" dirty="0">
                <a:latin typeface="Arial" pitchFamily="34" charset="0"/>
                <a:cs typeface="Arial" pitchFamily="34" charset="0"/>
              </a:rPr>
              <a:t/>
            </a:r>
            <a:br>
              <a:rPr lang="es-EC" sz="1600" b="1" dirty="0">
                <a:latin typeface="Arial" pitchFamily="34" charset="0"/>
                <a:cs typeface="Arial" pitchFamily="34" charset="0"/>
              </a:rPr>
            </a:br>
            <a:r>
              <a:rPr lang="es-ES" sz="1600" b="1" dirty="0">
                <a:latin typeface="Arial" pitchFamily="34" charset="0"/>
                <a:cs typeface="Arial" pitchFamily="34" charset="0"/>
              </a:rPr>
              <a:t> </a:t>
            </a:r>
            <a:r>
              <a:rPr lang="es-EC" sz="1600" b="1" dirty="0">
                <a:latin typeface="Arial" pitchFamily="34" charset="0"/>
                <a:cs typeface="Arial" pitchFamily="34" charset="0"/>
              </a:rPr>
              <a:t/>
            </a:r>
            <a:br>
              <a:rPr lang="es-EC" sz="1600" b="1" dirty="0">
                <a:latin typeface="Arial" pitchFamily="34" charset="0"/>
                <a:cs typeface="Arial" pitchFamily="34" charset="0"/>
              </a:rPr>
            </a:br>
            <a:r>
              <a:rPr lang="es-ES" sz="1600" b="1" dirty="0" err="1" smtClean="0">
                <a:latin typeface="Arial" pitchFamily="34" charset="0"/>
                <a:cs typeface="Arial" pitchFamily="34" charset="0"/>
              </a:rPr>
              <a:t>Sangolquí</a:t>
            </a:r>
            <a:r>
              <a:rPr lang="es-ES" sz="1600" b="1" dirty="0">
                <a:latin typeface="Arial" pitchFamily="34" charset="0"/>
                <a:cs typeface="Arial" pitchFamily="34" charset="0"/>
              </a:rPr>
              <a:t>, </a:t>
            </a:r>
            <a:r>
              <a:rPr lang="es-ES" sz="1600" b="1" dirty="0" smtClean="0">
                <a:latin typeface="Arial" pitchFamily="34" charset="0"/>
                <a:cs typeface="Arial" pitchFamily="34" charset="0"/>
              </a:rPr>
              <a:t>22 DE MAYO DE 2012</a:t>
            </a:r>
            <a:r>
              <a:rPr lang="es-EC" sz="800" dirty="0">
                <a:latin typeface="Arial" pitchFamily="34" charset="0"/>
                <a:cs typeface="Arial" pitchFamily="34" charset="0"/>
              </a:rPr>
              <a:t/>
            </a:r>
            <a:br>
              <a:rPr lang="es-EC" sz="800" dirty="0">
                <a:latin typeface="Arial" pitchFamily="34" charset="0"/>
                <a:cs typeface="Arial" pitchFamily="34" charset="0"/>
              </a:rPr>
            </a:br>
            <a:endParaRPr lang="es-EC" sz="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09600"/>
            <a:ext cx="7772400" cy="5333999"/>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7" name="6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10 Imagen" descr="File:Esquema intercambiador de calor.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1125378"/>
            <a:ext cx="2047875" cy="1535747"/>
          </a:xfrm>
          <a:prstGeom prst="rect">
            <a:avLst/>
          </a:prstGeom>
          <a:noFill/>
          <a:ln>
            <a:noFill/>
          </a:ln>
        </p:spPr>
      </p:pic>
      <p:pic>
        <p:nvPicPr>
          <p:cNvPr id="12" name="11 Imagen" descr="http://webquest110.files.wordpress.com/2010/04/dibujo12.jpg?w=166&amp;h=304"/>
          <p:cNvPicPr/>
          <p:nvPr/>
        </p:nvPicPr>
        <p:blipFill>
          <a:blip r:embed="rId6">
            <a:extLst>
              <a:ext uri="{28A0092B-C50C-407E-A947-70E740481C1C}">
                <a14:useLocalDpi xmlns:a14="http://schemas.microsoft.com/office/drawing/2010/main" val="0"/>
              </a:ext>
            </a:extLst>
          </a:blip>
          <a:srcRect/>
          <a:stretch>
            <a:fillRect/>
          </a:stretch>
        </p:blipFill>
        <p:spPr bwMode="auto">
          <a:xfrm>
            <a:off x="3986211" y="1125378"/>
            <a:ext cx="1171575" cy="1877226"/>
          </a:xfrm>
          <a:prstGeom prst="rect">
            <a:avLst/>
          </a:prstGeom>
          <a:noFill/>
          <a:ln>
            <a:noFill/>
          </a:ln>
        </p:spPr>
      </p:pic>
      <p:pic>
        <p:nvPicPr>
          <p:cNvPr id="13" name="12 Imagen" descr="http://www.drcalderonlabs.com/Aparatos/Imagenes/Bourdon_2.gif"/>
          <p:cNvPicPr/>
          <p:nvPr/>
        </p:nvPicPr>
        <p:blipFill>
          <a:blip r:embed="rId7">
            <a:extLst>
              <a:ext uri="{28A0092B-C50C-407E-A947-70E740481C1C}">
                <a14:useLocalDpi xmlns:a14="http://schemas.microsoft.com/office/drawing/2010/main" val="0"/>
              </a:ext>
            </a:extLst>
          </a:blip>
          <a:srcRect/>
          <a:stretch>
            <a:fillRect/>
          </a:stretch>
        </p:blipFill>
        <p:spPr bwMode="auto">
          <a:xfrm>
            <a:off x="6500147" y="1384949"/>
            <a:ext cx="1805653" cy="1358084"/>
          </a:xfrm>
          <a:prstGeom prst="rect">
            <a:avLst/>
          </a:prstGeom>
          <a:noFill/>
          <a:ln>
            <a:noFill/>
          </a:ln>
        </p:spPr>
      </p:pic>
      <p:pic>
        <p:nvPicPr>
          <p:cNvPr id="14" name="13 Imagen" descr="http://www.monografias.com/trabajos11/valvus/Image195.gi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7724" y="3441969"/>
            <a:ext cx="2181225" cy="1945640"/>
          </a:xfrm>
          <a:prstGeom prst="rect">
            <a:avLst/>
          </a:prstGeom>
          <a:noFill/>
          <a:ln>
            <a:noFill/>
          </a:ln>
        </p:spPr>
      </p:pic>
      <p:pic>
        <p:nvPicPr>
          <p:cNvPr id="15" name="14 Imagen" descr="http://images.industrial.omron.es/IAB/Products/Control%20Components/Timers/Analogue%20Solid%20State%20Timers/H3CR/images/H3CR_img400x400.jpg"/>
          <p:cNvPicPr/>
          <p:nvPr/>
        </p:nvPicPr>
        <p:blipFill>
          <a:blip r:embed="rId9">
            <a:extLst>
              <a:ext uri="{28A0092B-C50C-407E-A947-70E740481C1C}">
                <a14:useLocalDpi xmlns:a14="http://schemas.microsoft.com/office/drawing/2010/main" val="0"/>
              </a:ext>
            </a:extLst>
          </a:blip>
          <a:srcRect/>
          <a:stretch>
            <a:fillRect/>
          </a:stretch>
        </p:blipFill>
        <p:spPr bwMode="auto">
          <a:xfrm>
            <a:off x="3619124" y="3690889"/>
            <a:ext cx="1905747" cy="1447800"/>
          </a:xfrm>
          <a:prstGeom prst="rect">
            <a:avLst/>
          </a:prstGeom>
          <a:noFill/>
          <a:ln>
            <a:noFill/>
          </a:ln>
        </p:spPr>
      </p:pic>
      <p:pic>
        <p:nvPicPr>
          <p:cNvPr id="1026" name="Picture 2" descr="http://t1.gstatic.com/images?q=tbn:ANd9GcRHiKvjwq9PmlTr5ORDaXkZAZ82TJtUzqXwJyvG3iJJhCrRlfk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0147" y="3352990"/>
            <a:ext cx="1524000" cy="20346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0"/>
            <a:ext cx="9143999" cy="6898989"/>
          </a:xfrm>
          <a:prstGeom prst="rect">
            <a:avLst/>
          </a:prstGeom>
        </p:spPr>
      </p:pic>
      <p:sp>
        <p:nvSpPr>
          <p:cNvPr id="2" name="Title 1"/>
          <p:cNvSpPr>
            <a:spLocks noGrp="1"/>
          </p:cNvSpPr>
          <p:nvPr>
            <p:ph type="ctrTitle"/>
          </p:nvPr>
        </p:nvSpPr>
        <p:spPr>
          <a:xfrm>
            <a:off x="685800" y="609600"/>
            <a:ext cx="7772400" cy="2438399"/>
          </a:xfrm>
        </p:spPr>
        <p:txBody>
          <a:bodyPr>
            <a:noAutofit/>
          </a:bodyPr>
          <a:lstStyle/>
          <a:p>
            <a:pPr algn="l"/>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3" name="2 Rectángulo"/>
          <p:cNvSpPr/>
          <p:nvPr/>
        </p:nvSpPr>
        <p:spPr>
          <a:xfrm>
            <a:off x="1143000" y="1600200"/>
            <a:ext cx="7467600" cy="646331"/>
          </a:xfrm>
          <a:prstGeom prst="rect">
            <a:avLst/>
          </a:prstGeom>
        </p:spPr>
        <p:txBody>
          <a:bodyPr wrap="square">
            <a:spAutoFit/>
          </a:bodyPr>
          <a:lstStyle/>
          <a:p>
            <a:r>
              <a:rPr lang="es-EC" dirty="0" smtClean="0"/>
              <a:t>Luego de </a:t>
            </a:r>
            <a:r>
              <a:rPr lang="es-EC" dirty="0"/>
              <a:t>apreciar las distintas opciones de diseño, este es el más idóneo para el proceso requerido, el cual está conformado de los siguientes componentes:</a:t>
            </a:r>
          </a:p>
        </p:txBody>
      </p:sp>
      <p:sp>
        <p:nvSpPr>
          <p:cNvPr id="6" name="5 Rectángulo"/>
          <p:cNvSpPr/>
          <p:nvPr/>
        </p:nvSpPr>
        <p:spPr>
          <a:xfrm>
            <a:off x="1752600" y="2514600"/>
            <a:ext cx="4572000" cy="2862322"/>
          </a:xfrm>
          <a:prstGeom prst="rect">
            <a:avLst/>
          </a:prstGeom>
        </p:spPr>
        <p:txBody>
          <a:bodyPr>
            <a:spAutoFit/>
          </a:bodyPr>
          <a:lstStyle/>
          <a:p>
            <a:pPr lvl="0"/>
            <a:r>
              <a:rPr lang="es-EC" dirty="0"/>
              <a:t>Molino de piedras</a:t>
            </a:r>
          </a:p>
          <a:p>
            <a:pPr lvl="0"/>
            <a:r>
              <a:rPr lang="es-EC" dirty="0"/>
              <a:t>Recipiente de cocción</a:t>
            </a:r>
          </a:p>
          <a:p>
            <a:pPr lvl="0"/>
            <a:r>
              <a:rPr lang="es-EC" dirty="0"/>
              <a:t>Recipiente de almacenado</a:t>
            </a:r>
          </a:p>
          <a:p>
            <a:pPr lvl="0"/>
            <a:r>
              <a:rPr lang="es-EC" dirty="0"/>
              <a:t>Intercambiador de calor tipo tubos – coraza.</a:t>
            </a:r>
          </a:p>
          <a:p>
            <a:pPr lvl="0"/>
            <a:r>
              <a:rPr lang="es-EC" dirty="0"/>
              <a:t>Bomba sanitaria.</a:t>
            </a:r>
          </a:p>
          <a:p>
            <a:pPr lvl="0"/>
            <a:r>
              <a:rPr lang="es-EC" dirty="0"/>
              <a:t>Bomba de agua.</a:t>
            </a:r>
          </a:p>
          <a:p>
            <a:pPr lvl="0"/>
            <a:r>
              <a:rPr lang="es-EC" dirty="0"/>
              <a:t>Tablero de control.</a:t>
            </a:r>
          </a:p>
          <a:p>
            <a:pPr lvl="0"/>
            <a:r>
              <a:rPr lang="es-EC" dirty="0"/>
              <a:t>Líneas de tuberías.</a:t>
            </a:r>
          </a:p>
          <a:p>
            <a:pPr lvl="0"/>
            <a:r>
              <a:rPr lang="es-EC" dirty="0"/>
              <a:t>Válvulas manuales y electro válvulas</a:t>
            </a:r>
          </a:p>
          <a:p>
            <a:pPr lvl="0"/>
            <a:r>
              <a:rPr lang="es-EC" dirty="0"/>
              <a:t>Sensores de temperatura</a:t>
            </a:r>
          </a:p>
        </p:txBody>
      </p:sp>
      <p:sp>
        <p:nvSpPr>
          <p:cNvPr id="7" name="6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0"/>
            <a:ext cx="9143999" cy="6898989"/>
          </a:xfrm>
          <a:prstGeom prst="rect">
            <a:avLst/>
          </a:prstGeom>
        </p:spPr>
      </p:pic>
      <p:pic>
        <p:nvPicPr>
          <p:cNvPr id="10" name="9 Imagen"/>
          <p:cNvPicPr/>
          <p:nvPr/>
        </p:nvPicPr>
        <p:blipFill rotWithShape="1">
          <a:blip r:embed="rId3"/>
          <a:srcRect l="29694" t="25974" r="31121" b="12987"/>
          <a:stretch/>
        </p:blipFill>
        <p:spPr bwMode="auto">
          <a:xfrm>
            <a:off x="1727200" y="1143000"/>
            <a:ext cx="5511800" cy="4419600"/>
          </a:xfrm>
          <a:prstGeom prst="rect">
            <a:avLst/>
          </a:prstGeom>
          <a:ln>
            <a:noFill/>
          </a:ln>
          <a:extLst>
            <a:ext uri="{53640926-AAD7-44D8-BBD7-CCE9431645EC}">
              <a14:shadowObscured xmlns:a14="http://schemas.microsoft.com/office/drawing/2010/main"/>
            </a:ext>
          </a:extLst>
        </p:spPr>
      </p:pic>
      <p:sp>
        <p:nvSpPr>
          <p:cNvPr id="7" name="6 Rectángulo"/>
          <p:cNvSpPr/>
          <p:nvPr/>
        </p:nvSpPr>
        <p:spPr>
          <a:xfrm>
            <a:off x="2514600" y="5486400"/>
            <a:ext cx="4572000" cy="646331"/>
          </a:xfrm>
          <a:prstGeom prst="rect">
            <a:avLst/>
          </a:prstGeom>
        </p:spPr>
        <p:txBody>
          <a:bodyPr>
            <a:spAutoFit/>
          </a:bodyPr>
          <a:lstStyle/>
          <a:p>
            <a:pPr algn="ctr"/>
            <a:r>
              <a:rPr lang="es-EC" b="1" dirty="0"/>
              <a:t>Figura 4.1 Esquema de la máquina</a:t>
            </a:r>
            <a:endParaRPr lang="es-EC" dirty="0"/>
          </a:p>
          <a:p>
            <a:pPr algn="ctr"/>
            <a:r>
              <a:rPr lang="es-EC" dirty="0"/>
              <a:t>Fuente: propia</a:t>
            </a:r>
          </a:p>
        </p:txBody>
      </p:sp>
      <p:sp>
        <p:nvSpPr>
          <p:cNvPr id="6" name="5 Botón de acción: Volver">
            <a:hlinkClick r:id="rId4"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4" name="3 Rectángulo"/>
          <p:cNvSpPr/>
          <p:nvPr/>
        </p:nvSpPr>
        <p:spPr>
          <a:xfrm>
            <a:off x="584200" y="685800"/>
            <a:ext cx="2361865" cy="369332"/>
          </a:xfrm>
          <a:prstGeom prst="rect">
            <a:avLst/>
          </a:prstGeom>
        </p:spPr>
        <p:txBody>
          <a:bodyPr wrap="none">
            <a:spAutoFit/>
          </a:bodyPr>
          <a:lstStyle/>
          <a:p>
            <a:r>
              <a:rPr lang="es-EC" b="1" dirty="0" smtClean="0"/>
              <a:t>DISEÑO DEL BASTIDOR</a:t>
            </a:r>
            <a:endParaRPr lang="es-EC" dirty="0"/>
          </a:p>
        </p:txBody>
      </p:sp>
      <p:sp>
        <p:nvSpPr>
          <p:cNvPr id="7" name="6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16 Imagen"/>
          <p:cNvPicPr/>
          <p:nvPr/>
        </p:nvPicPr>
        <p:blipFill rotWithShape="1">
          <a:blip r:embed="rId4"/>
          <a:srcRect t="20329" r="17091" b="7187"/>
          <a:stretch/>
        </p:blipFill>
        <p:spPr bwMode="auto">
          <a:xfrm>
            <a:off x="1246662" y="1198245"/>
            <a:ext cx="6650673" cy="3678555"/>
          </a:xfrm>
          <a:prstGeom prst="rect">
            <a:avLst/>
          </a:prstGeom>
          <a:ln>
            <a:noFill/>
          </a:ln>
          <a:extLst>
            <a:ext uri="{53640926-AAD7-44D8-BBD7-CCE9431645EC}">
              <a14:shadowObscured xmlns:a14="http://schemas.microsoft.com/office/drawing/2010/main"/>
            </a:ext>
          </a:extLst>
        </p:spPr>
      </p:pic>
      <p:sp>
        <p:nvSpPr>
          <p:cNvPr id="18" name="17 Rectángulo"/>
          <p:cNvSpPr/>
          <p:nvPr/>
        </p:nvSpPr>
        <p:spPr>
          <a:xfrm>
            <a:off x="589064" y="5353495"/>
            <a:ext cx="4472315" cy="369332"/>
          </a:xfrm>
          <a:prstGeom prst="rect">
            <a:avLst/>
          </a:prstGeom>
        </p:spPr>
        <p:txBody>
          <a:bodyPr wrap="none">
            <a:spAutoFit/>
          </a:bodyPr>
          <a:lstStyle/>
          <a:p>
            <a:r>
              <a:rPr lang="es-EC" dirty="0" smtClean="0"/>
              <a:t>Deformación  en el punto mas critico: 4.4 </a:t>
            </a:r>
            <a:r>
              <a:rPr lang="es-EC" dirty="0"/>
              <a:t>mm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8" name="TextBox 7"/>
          <p:cNvSpPr txBox="1"/>
          <p:nvPr/>
        </p:nvSpPr>
        <p:spPr>
          <a:xfrm>
            <a:off x="762000" y="1981200"/>
            <a:ext cx="7315200" cy="369332"/>
          </a:xfrm>
          <a:prstGeom prst="rect">
            <a:avLst/>
          </a:prstGeom>
          <a:noFill/>
        </p:spPr>
        <p:txBody>
          <a:bodyPr wrap="square" rtlCol="0">
            <a:spAutoFit/>
          </a:bodyPr>
          <a:lstStyle/>
          <a:p>
            <a:endParaRPr lang="es-EC" dirty="0"/>
          </a:p>
        </p:txBody>
      </p:sp>
      <p:sp>
        <p:nvSpPr>
          <p:cNvPr id="12" name="11 Rectángulo"/>
          <p:cNvSpPr/>
          <p:nvPr/>
        </p:nvSpPr>
        <p:spPr>
          <a:xfrm>
            <a:off x="457200" y="1002268"/>
            <a:ext cx="5791200" cy="369332"/>
          </a:xfrm>
          <a:prstGeom prst="rect">
            <a:avLst/>
          </a:prstGeom>
        </p:spPr>
        <p:txBody>
          <a:bodyPr wrap="square">
            <a:spAutoFit/>
          </a:bodyPr>
          <a:lstStyle/>
          <a:p>
            <a:r>
              <a:rPr lang="es-EC" b="1" dirty="0"/>
              <a:t>CÁLCULO DE LA CAPACIDAD DE MOLIENDA DEL MOLINO</a:t>
            </a:r>
            <a:endParaRPr lang="es-EC" dirty="0"/>
          </a:p>
        </p:txBody>
      </p:sp>
      <p:pic>
        <p:nvPicPr>
          <p:cNvPr id="16" name="15 Imagen"/>
          <p:cNvPicPr/>
          <p:nvPr/>
        </p:nvPicPr>
        <p:blipFill>
          <a:blip r:embed="rId3">
            <a:extLst>
              <a:ext uri="{28A0092B-C50C-407E-A947-70E740481C1C}">
                <a14:useLocalDpi xmlns:a14="http://schemas.microsoft.com/office/drawing/2010/main" val="0"/>
              </a:ext>
            </a:extLst>
          </a:blip>
          <a:srcRect/>
          <a:stretch>
            <a:fillRect/>
          </a:stretch>
        </p:blipFill>
        <p:spPr bwMode="auto">
          <a:xfrm>
            <a:off x="1128202" y="1761153"/>
            <a:ext cx="1386398" cy="404713"/>
          </a:xfrm>
          <a:prstGeom prst="rect">
            <a:avLst/>
          </a:prstGeom>
          <a:noFill/>
          <a:ln>
            <a:noFill/>
          </a:ln>
        </p:spPr>
      </p:pic>
      <p:pic>
        <p:nvPicPr>
          <p:cNvPr id="17" name="16 Imagen"/>
          <p:cNvPicPr/>
          <p:nvPr/>
        </p:nvPicPr>
        <p:blipFill>
          <a:blip r:embed="rId4">
            <a:extLst>
              <a:ext uri="{28A0092B-C50C-407E-A947-70E740481C1C}">
                <a14:useLocalDpi xmlns:a14="http://schemas.microsoft.com/office/drawing/2010/main" val="0"/>
              </a:ext>
            </a:extLst>
          </a:blip>
          <a:srcRect/>
          <a:stretch>
            <a:fillRect/>
          </a:stretch>
        </p:blipFill>
        <p:spPr bwMode="auto">
          <a:xfrm>
            <a:off x="2821716" y="1600200"/>
            <a:ext cx="562830" cy="730145"/>
          </a:xfrm>
          <a:prstGeom prst="rect">
            <a:avLst/>
          </a:prstGeom>
          <a:noFill/>
          <a:ln>
            <a:noFill/>
          </a:ln>
        </p:spPr>
      </p:pic>
      <p:sp>
        <p:nvSpPr>
          <p:cNvPr id="14" name="13 Botón de acción: Volver">
            <a:hlinkClick r:id="rId5"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CuadroTexto"/>
          <p:cNvSpPr txBox="1"/>
          <p:nvPr/>
        </p:nvSpPr>
        <p:spPr>
          <a:xfrm>
            <a:off x="533400" y="2667000"/>
            <a:ext cx="3962400" cy="381000"/>
          </a:xfrm>
          <a:prstGeom prst="rect">
            <a:avLst/>
          </a:prstGeom>
          <a:noFill/>
        </p:spPr>
        <p:txBody>
          <a:bodyPr wrap="square" rtlCol="0">
            <a:spAutoFit/>
          </a:bodyPr>
          <a:lstStyle/>
          <a:p>
            <a:r>
              <a:rPr lang="es-EC" b="1" dirty="0" smtClean="0"/>
              <a:t>CALCULO DEL FLUJO DE AGUA</a:t>
            </a:r>
            <a:endParaRPr lang="es-EC" b="1" dirty="0"/>
          </a:p>
        </p:txBody>
      </p:sp>
      <p:pic>
        <p:nvPicPr>
          <p:cNvPr id="20" name="19 Imagen"/>
          <p:cNvPicPr/>
          <p:nvPr/>
        </p:nvPicPr>
        <p:blipFill rotWithShape="1">
          <a:blip r:embed="rId6"/>
          <a:srcRect l="44827" t="19595" r="30861" b="15203"/>
          <a:stretch/>
        </p:blipFill>
        <p:spPr bwMode="auto">
          <a:xfrm>
            <a:off x="5302716" y="1961745"/>
            <a:ext cx="2317284" cy="3243010"/>
          </a:xfrm>
          <a:prstGeom prst="rect">
            <a:avLst/>
          </a:prstGeom>
          <a:ln>
            <a:noFill/>
          </a:ln>
          <a:extLst>
            <a:ext uri="{53640926-AAD7-44D8-BBD7-CCE9431645EC}">
              <a14:shadowObscured xmlns:a14="http://schemas.microsoft.com/office/drawing/2010/main"/>
            </a:ext>
          </a:extLst>
        </p:spPr>
      </p:pic>
      <p:sp>
        <p:nvSpPr>
          <p:cNvPr id="2" name="1 CuadroTexto"/>
          <p:cNvSpPr txBox="1"/>
          <p:nvPr/>
        </p:nvSpPr>
        <p:spPr>
          <a:xfrm>
            <a:off x="1118482" y="3432470"/>
            <a:ext cx="2743200" cy="369332"/>
          </a:xfrm>
          <a:prstGeom prst="rect">
            <a:avLst/>
          </a:prstGeom>
          <a:noFill/>
        </p:spPr>
        <p:txBody>
          <a:bodyPr wrap="square" rtlCol="0">
            <a:spAutoFit/>
          </a:bodyPr>
          <a:lstStyle/>
          <a:p>
            <a:r>
              <a:rPr lang="es-EC" dirty="0" err="1" smtClean="0"/>
              <a:t>Qagua</a:t>
            </a:r>
            <a:r>
              <a:rPr lang="es-EC" dirty="0" smtClean="0"/>
              <a:t> = 5.2 l / min</a:t>
            </a:r>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09600"/>
            <a:ext cx="7772400" cy="5333999"/>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3" name="2 Rectángulo"/>
          <p:cNvSpPr/>
          <p:nvPr/>
        </p:nvSpPr>
        <p:spPr>
          <a:xfrm>
            <a:off x="914400" y="762000"/>
            <a:ext cx="2472921" cy="369332"/>
          </a:xfrm>
          <a:prstGeom prst="rect">
            <a:avLst/>
          </a:prstGeom>
        </p:spPr>
        <p:txBody>
          <a:bodyPr wrap="none">
            <a:spAutoFit/>
          </a:bodyPr>
          <a:lstStyle/>
          <a:p>
            <a:r>
              <a:rPr lang="es-EC" b="1" dirty="0" smtClean="0"/>
              <a:t>TRAMPA PARA SÓLIDOS</a:t>
            </a:r>
            <a:endParaRPr lang="es-EC" dirty="0"/>
          </a:p>
        </p:txBody>
      </p:sp>
      <p:sp>
        <p:nvSpPr>
          <p:cNvPr id="4" name="3 Rectángulo"/>
          <p:cNvSpPr/>
          <p:nvPr/>
        </p:nvSpPr>
        <p:spPr>
          <a:xfrm>
            <a:off x="1312333" y="1346412"/>
            <a:ext cx="7162800" cy="1200329"/>
          </a:xfrm>
          <a:prstGeom prst="rect">
            <a:avLst/>
          </a:prstGeom>
        </p:spPr>
        <p:txBody>
          <a:bodyPr wrap="square">
            <a:spAutoFit/>
          </a:bodyPr>
          <a:lstStyle/>
          <a:p>
            <a:pPr algn="just"/>
            <a:r>
              <a:rPr lang="es-EC" dirty="0"/>
              <a:t>Una trampa de sólidos es un dispositivo especial fabricado en acero inoxidable que se utiliza para separar mediante un proceso de sedimentación los residuos sólidos en suspensión provenientes del molido y la leche de soya</a:t>
            </a:r>
          </a:p>
        </p:txBody>
      </p:sp>
      <p:pic>
        <p:nvPicPr>
          <p:cNvPr id="12" name="11 Imagen"/>
          <p:cNvPicPr/>
          <p:nvPr/>
        </p:nvPicPr>
        <p:blipFill rotWithShape="1">
          <a:blip r:embed="rId3"/>
          <a:srcRect l="34229" t="31253" r="32079" b="15129"/>
          <a:stretch/>
        </p:blipFill>
        <p:spPr bwMode="auto">
          <a:xfrm>
            <a:off x="3627755" y="2489517"/>
            <a:ext cx="1888490" cy="1878965"/>
          </a:xfrm>
          <a:prstGeom prst="rect">
            <a:avLst/>
          </a:prstGeom>
          <a:ln>
            <a:noFill/>
          </a:ln>
          <a:extLst>
            <a:ext uri="{53640926-AAD7-44D8-BBD7-CCE9431645EC}">
              <a14:shadowObscured xmlns:a14="http://schemas.microsoft.com/office/drawing/2010/main"/>
            </a:ext>
          </a:extLst>
        </p:spPr>
      </p:pic>
      <p:sp>
        <p:nvSpPr>
          <p:cNvPr id="8" name="7 Rectángulo"/>
          <p:cNvSpPr/>
          <p:nvPr/>
        </p:nvSpPr>
        <p:spPr>
          <a:xfrm>
            <a:off x="2285999" y="4504267"/>
            <a:ext cx="4572000" cy="646331"/>
          </a:xfrm>
          <a:prstGeom prst="rect">
            <a:avLst/>
          </a:prstGeom>
        </p:spPr>
        <p:txBody>
          <a:bodyPr>
            <a:spAutoFit/>
          </a:bodyPr>
          <a:lstStyle/>
          <a:p>
            <a:pPr algn="ctr"/>
            <a:r>
              <a:rPr lang="es-EC" b="1" dirty="0"/>
              <a:t>Figura 4.8 Trampa de Sólidos</a:t>
            </a:r>
            <a:endParaRPr lang="es-EC" dirty="0"/>
          </a:p>
          <a:p>
            <a:pPr algn="ctr"/>
            <a:r>
              <a:rPr lang="es-EC" dirty="0"/>
              <a:t>Fuente: Propia</a:t>
            </a:r>
          </a:p>
        </p:txBody>
      </p:sp>
      <p:sp>
        <p:nvSpPr>
          <p:cNvPr id="9" name="8 Rectángulo"/>
          <p:cNvSpPr/>
          <p:nvPr/>
        </p:nvSpPr>
        <p:spPr>
          <a:xfrm>
            <a:off x="1143000" y="5150598"/>
            <a:ext cx="7162800" cy="923330"/>
          </a:xfrm>
          <a:prstGeom prst="rect">
            <a:avLst/>
          </a:prstGeom>
        </p:spPr>
        <p:txBody>
          <a:bodyPr wrap="square">
            <a:spAutoFit/>
          </a:bodyPr>
          <a:lstStyle/>
          <a:p>
            <a:pPr algn="just"/>
            <a:r>
              <a:rPr lang="es-EC" dirty="0"/>
              <a:t>La función principal es poder atrapar los sedimentos que el proceso de </a:t>
            </a:r>
            <a:r>
              <a:rPr lang="es-EC" dirty="0" smtClean="0"/>
              <a:t>centrifugación </a:t>
            </a:r>
            <a:r>
              <a:rPr lang="es-EC" dirty="0"/>
              <a:t>no puede separar y así aumentar la eficiencia total de la máquina.</a:t>
            </a:r>
          </a:p>
        </p:txBody>
      </p:sp>
      <p:sp>
        <p:nvSpPr>
          <p:cNvPr id="10" name="9 Botón de acción: Volver">
            <a:hlinkClick r:id="rId4"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3"/>
          <a:stretch>
            <a:fillRect/>
          </a:stretch>
        </p:blipFill>
        <p:spPr>
          <a:xfrm>
            <a:off x="0" y="-20495"/>
            <a:ext cx="9143999" cy="6898989"/>
          </a:xfrm>
          <a:prstGeom prst="rect">
            <a:avLst/>
          </a:prstGeom>
        </p:spPr>
      </p:pic>
      <p:sp>
        <p:nvSpPr>
          <p:cNvPr id="8" name="7 Rectángulo"/>
          <p:cNvSpPr/>
          <p:nvPr/>
        </p:nvSpPr>
        <p:spPr>
          <a:xfrm>
            <a:off x="524933" y="778933"/>
            <a:ext cx="5410200" cy="369332"/>
          </a:xfrm>
          <a:prstGeom prst="rect">
            <a:avLst/>
          </a:prstGeom>
        </p:spPr>
        <p:txBody>
          <a:bodyPr wrap="square">
            <a:spAutoFit/>
          </a:bodyPr>
          <a:lstStyle/>
          <a:p>
            <a:r>
              <a:rPr lang="es-EC" b="1" dirty="0"/>
              <a:t>ESTUDIO Y ADECUACIÓN DE SISTEMA DE COCCIÓN</a:t>
            </a:r>
            <a:endParaRPr lang="es-EC" dirty="0"/>
          </a:p>
        </p:txBody>
      </p:sp>
      <p:sp>
        <p:nvSpPr>
          <p:cNvPr id="10" name="9 Rectángulo"/>
          <p:cNvSpPr/>
          <p:nvPr/>
        </p:nvSpPr>
        <p:spPr>
          <a:xfrm>
            <a:off x="745067" y="1295400"/>
            <a:ext cx="2527167" cy="369332"/>
          </a:xfrm>
          <a:prstGeom prst="rect">
            <a:avLst/>
          </a:prstGeom>
        </p:spPr>
        <p:txBody>
          <a:bodyPr wrap="none">
            <a:spAutoFit/>
          </a:bodyPr>
          <a:lstStyle/>
          <a:p>
            <a:r>
              <a:rPr lang="es-EC" b="1" dirty="0"/>
              <a:t>Capacidad del recipiente</a:t>
            </a:r>
            <a:endParaRPr lang="es-EC" dirty="0"/>
          </a:p>
        </p:txBody>
      </p:sp>
      <p:sp>
        <p:nvSpPr>
          <p:cNvPr id="12" name="11 Rectángulo"/>
          <p:cNvSpPr/>
          <p:nvPr/>
        </p:nvSpPr>
        <p:spPr>
          <a:xfrm>
            <a:off x="1752600" y="2009001"/>
            <a:ext cx="4191000" cy="646331"/>
          </a:xfrm>
          <a:prstGeom prst="rect">
            <a:avLst/>
          </a:prstGeom>
        </p:spPr>
        <p:txBody>
          <a:bodyPr wrap="square">
            <a:spAutoFit/>
          </a:bodyPr>
          <a:lstStyle/>
          <a:p>
            <a:endParaRPr lang="es-EC" dirty="0"/>
          </a:p>
          <a:p>
            <a:r>
              <a:rPr lang="es-EC" dirty="0"/>
              <a:t>H </a:t>
            </a:r>
            <a:r>
              <a:rPr lang="es-EC" dirty="0" smtClean="0"/>
              <a:t> </a:t>
            </a:r>
            <a:r>
              <a:rPr lang="es-EC" dirty="0"/>
              <a:t>= 0.7 m</a:t>
            </a:r>
          </a:p>
        </p:txBody>
      </p:sp>
      <p:sp>
        <p:nvSpPr>
          <p:cNvPr id="13" name="12 Botón de acción: Volver">
            <a:hlinkClick r:id="rId4"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Rectángulo"/>
          <p:cNvSpPr/>
          <p:nvPr/>
        </p:nvSpPr>
        <p:spPr>
          <a:xfrm>
            <a:off x="732097" y="2045732"/>
            <a:ext cx="774315" cy="369332"/>
          </a:xfrm>
          <a:prstGeom prst="rect">
            <a:avLst/>
          </a:prstGeom>
        </p:spPr>
        <p:txBody>
          <a:bodyPr wrap="none">
            <a:spAutoFit/>
          </a:bodyPr>
          <a:lstStyle/>
          <a:p>
            <a:r>
              <a:rPr lang="es-EC" b="1" dirty="0" smtClean="0"/>
              <a:t>Altura</a:t>
            </a:r>
            <a:endParaRPr lang="es-EC" dirty="0"/>
          </a:p>
        </p:txBody>
      </p:sp>
      <p:sp>
        <p:nvSpPr>
          <p:cNvPr id="2" name="1 CuadroTexto"/>
          <p:cNvSpPr txBox="1"/>
          <p:nvPr/>
        </p:nvSpPr>
        <p:spPr>
          <a:xfrm>
            <a:off x="1732784" y="1664732"/>
            <a:ext cx="1981200" cy="381000"/>
          </a:xfrm>
          <a:prstGeom prst="rect">
            <a:avLst/>
          </a:prstGeom>
          <a:noFill/>
        </p:spPr>
        <p:txBody>
          <a:bodyPr wrap="square" rtlCol="0">
            <a:spAutoFit/>
          </a:bodyPr>
          <a:lstStyle/>
          <a:p>
            <a:r>
              <a:rPr lang="es-EC" dirty="0" smtClean="0"/>
              <a:t>C = 100 l</a:t>
            </a:r>
            <a:endParaRPr lang="es-EC" dirty="0"/>
          </a:p>
        </p:txBody>
      </p:sp>
      <p:sp>
        <p:nvSpPr>
          <p:cNvPr id="16" name="15 Rectángulo"/>
          <p:cNvSpPr/>
          <p:nvPr/>
        </p:nvSpPr>
        <p:spPr>
          <a:xfrm>
            <a:off x="762000" y="2655332"/>
            <a:ext cx="5715000" cy="3693319"/>
          </a:xfrm>
          <a:prstGeom prst="rect">
            <a:avLst/>
          </a:prstGeom>
        </p:spPr>
        <p:txBody>
          <a:bodyPr wrap="square">
            <a:spAutoFit/>
          </a:bodyPr>
          <a:lstStyle/>
          <a:p>
            <a:pPr lvl="0">
              <a:lnSpc>
                <a:spcPct val="150000"/>
              </a:lnSpc>
            </a:pPr>
            <a:r>
              <a:rPr lang="es-EC" b="1" dirty="0"/>
              <a:t>Tiempo de </a:t>
            </a:r>
            <a:r>
              <a:rPr lang="es-EC" b="1" dirty="0" smtClean="0"/>
              <a:t>cocción</a:t>
            </a:r>
          </a:p>
          <a:p>
            <a:pPr lvl="0">
              <a:lnSpc>
                <a:spcPct val="150000"/>
              </a:lnSpc>
            </a:pPr>
            <a:r>
              <a:rPr lang="es-EC" dirty="0" smtClean="0"/>
              <a:t>	t = 47.9 min</a:t>
            </a:r>
            <a:endParaRPr lang="es-EC" dirty="0"/>
          </a:p>
          <a:p>
            <a:pPr lvl="0">
              <a:lnSpc>
                <a:spcPct val="150000"/>
              </a:lnSpc>
            </a:pPr>
            <a:r>
              <a:rPr lang="es-EC" b="1" dirty="0"/>
              <a:t>Temperatura de entrada del vapor por parte del </a:t>
            </a:r>
            <a:r>
              <a:rPr lang="es-EC" b="1" dirty="0" smtClean="0"/>
              <a:t>caldero</a:t>
            </a:r>
          </a:p>
          <a:p>
            <a:pPr lvl="0">
              <a:lnSpc>
                <a:spcPct val="150000"/>
              </a:lnSpc>
            </a:pPr>
            <a:r>
              <a:rPr lang="es-EC" dirty="0"/>
              <a:t>	</a:t>
            </a:r>
            <a:r>
              <a:rPr lang="es-EC" dirty="0" err="1" smtClean="0"/>
              <a:t>Tvapor</a:t>
            </a:r>
            <a:r>
              <a:rPr lang="es-EC" dirty="0" smtClean="0"/>
              <a:t> = 120 ° C</a:t>
            </a:r>
            <a:endParaRPr lang="es-EC" dirty="0"/>
          </a:p>
          <a:p>
            <a:pPr lvl="0">
              <a:lnSpc>
                <a:spcPct val="150000"/>
              </a:lnSpc>
            </a:pPr>
            <a:r>
              <a:rPr lang="es-EC" b="1" dirty="0"/>
              <a:t>Temperatura final del producto</a:t>
            </a:r>
            <a:r>
              <a:rPr lang="es-EC" b="1" dirty="0" smtClean="0"/>
              <a:t>.</a:t>
            </a:r>
          </a:p>
          <a:p>
            <a:pPr lvl="0">
              <a:lnSpc>
                <a:spcPct val="150000"/>
              </a:lnSpc>
            </a:pPr>
            <a:r>
              <a:rPr lang="es-EC" dirty="0"/>
              <a:t>	</a:t>
            </a:r>
            <a:r>
              <a:rPr lang="es-EC" dirty="0" err="1" smtClean="0"/>
              <a:t>Tfinal</a:t>
            </a:r>
            <a:r>
              <a:rPr lang="es-EC" dirty="0" smtClean="0"/>
              <a:t> = 75 ° C</a:t>
            </a:r>
            <a:endParaRPr lang="es-EC" dirty="0"/>
          </a:p>
          <a:p>
            <a:pPr lvl="0">
              <a:lnSpc>
                <a:spcPct val="150000"/>
              </a:lnSpc>
            </a:pPr>
            <a:r>
              <a:rPr lang="es-EC" b="1" dirty="0"/>
              <a:t>Área de transferencia de calor</a:t>
            </a:r>
            <a:r>
              <a:rPr lang="es-EC" b="1" dirty="0" smtClean="0"/>
              <a:t>.</a:t>
            </a:r>
          </a:p>
          <a:p>
            <a:pPr lvl="0">
              <a:lnSpc>
                <a:spcPct val="150000"/>
              </a:lnSpc>
            </a:pPr>
            <a:r>
              <a:rPr lang="es-EC" dirty="0" smtClean="0"/>
              <a:t>	</a:t>
            </a:r>
            <a:endParaRPr lang="es-EC" dirty="0"/>
          </a:p>
          <a:p>
            <a:pPr lvl="0"/>
            <a:endParaRPr lang="es-EC" dirty="0"/>
          </a:p>
        </p:txBody>
      </p:sp>
      <p:pic>
        <p:nvPicPr>
          <p:cNvPr id="17" name="16 Imagen"/>
          <p:cNvPicPr/>
          <p:nvPr/>
        </p:nvPicPr>
        <p:blipFill rotWithShape="1">
          <a:blip r:embed="rId5"/>
          <a:srcRect l="43484" t="24673" r="31547" b="15106"/>
          <a:stretch/>
        </p:blipFill>
        <p:spPr bwMode="auto">
          <a:xfrm>
            <a:off x="6477000" y="2230398"/>
            <a:ext cx="2286000" cy="2836902"/>
          </a:xfrm>
          <a:prstGeom prst="rect">
            <a:avLst/>
          </a:prstGeom>
          <a:ln>
            <a:noFill/>
          </a:ln>
          <a:extLst>
            <a:ext uri="{53640926-AAD7-44D8-BBD7-CCE9431645EC}">
              <a14:shadowObscured xmlns:a14="http://schemas.microsoft.com/office/drawing/2010/main"/>
            </a:ext>
          </a:extLst>
        </p:spPr>
      </p:pic>
      <p:pic>
        <p:nvPicPr>
          <p:cNvPr id="18" name="17 Imagen"/>
          <p:cNvPicPr/>
          <p:nvPr/>
        </p:nvPicPr>
        <p:blipFill>
          <a:blip r:embed="rId6">
            <a:extLst>
              <a:ext uri="{28A0092B-C50C-407E-A947-70E740481C1C}">
                <a14:useLocalDpi xmlns:a14="http://schemas.microsoft.com/office/drawing/2010/main" val="0"/>
              </a:ext>
            </a:extLst>
          </a:blip>
          <a:srcRect/>
          <a:stretch>
            <a:fillRect/>
          </a:stretch>
        </p:blipFill>
        <p:spPr bwMode="auto">
          <a:xfrm>
            <a:off x="1553114" y="5562600"/>
            <a:ext cx="1141413" cy="295805"/>
          </a:xfrm>
          <a:prstGeom prst="rect">
            <a:avLst/>
          </a:prstGeom>
          <a:noFill/>
          <a:ln>
            <a:noFill/>
          </a:ln>
        </p:spPr>
      </p:pic>
      <p:pic>
        <p:nvPicPr>
          <p:cNvPr id="19" name="18 Imagen"/>
          <p:cNvPicPr/>
          <p:nvPr/>
        </p:nvPicPr>
        <p:blipFill>
          <a:blip r:embed="rId7">
            <a:extLst>
              <a:ext uri="{28A0092B-C50C-407E-A947-70E740481C1C}">
                <a14:useLocalDpi xmlns:a14="http://schemas.microsoft.com/office/drawing/2010/main" val="0"/>
              </a:ext>
            </a:extLst>
          </a:blip>
          <a:srcRect/>
          <a:stretch>
            <a:fillRect/>
          </a:stretch>
        </p:blipFill>
        <p:spPr bwMode="auto">
          <a:xfrm>
            <a:off x="2819400" y="5419195"/>
            <a:ext cx="543982" cy="44820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3"/>
          <a:stretch>
            <a:fillRect/>
          </a:stretch>
        </p:blipFill>
        <p:spPr>
          <a:xfrm>
            <a:off x="0" y="-20495"/>
            <a:ext cx="9143999" cy="6898989"/>
          </a:xfrm>
          <a:prstGeom prst="rect">
            <a:avLst/>
          </a:prstGeom>
        </p:spPr>
      </p:pic>
      <p:sp>
        <p:nvSpPr>
          <p:cNvPr id="7" name="6 Rectángulo"/>
          <p:cNvSpPr/>
          <p:nvPr/>
        </p:nvSpPr>
        <p:spPr>
          <a:xfrm>
            <a:off x="388410" y="762000"/>
            <a:ext cx="6172200" cy="369332"/>
          </a:xfrm>
          <a:prstGeom prst="rect">
            <a:avLst/>
          </a:prstGeom>
        </p:spPr>
        <p:txBody>
          <a:bodyPr wrap="square">
            <a:spAutoFit/>
          </a:bodyPr>
          <a:lstStyle/>
          <a:p>
            <a:r>
              <a:rPr lang="es-EC" b="1" dirty="0"/>
              <a:t>ESTUDIO Y ADECUACIÓN DEL SISTEMA DE ENFRIAMIENTO</a:t>
            </a:r>
            <a:endParaRPr lang="es-EC" dirty="0"/>
          </a:p>
        </p:txBody>
      </p:sp>
      <p:sp>
        <p:nvSpPr>
          <p:cNvPr id="9" name="8 Rectángulo"/>
          <p:cNvSpPr/>
          <p:nvPr/>
        </p:nvSpPr>
        <p:spPr>
          <a:xfrm>
            <a:off x="761998" y="1371600"/>
            <a:ext cx="7848601" cy="1200329"/>
          </a:xfrm>
          <a:prstGeom prst="rect">
            <a:avLst/>
          </a:prstGeom>
        </p:spPr>
        <p:txBody>
          <a:bodyPr wrap="square">
            <a:spAutoFit/>
          </a:bodyPr>
          <a:lstStyle/>
          <a:p>
            <a:pPr algn="just"/>
            <a:r>
              <a:rPr lang="es-EC" dirty="0"/>
              <a:t>El costo de la construcción de un intercambiador que se adapte a nuestras necesidades, es demasiado alto con respecto al presupuesto asignado para el proyecto, por cuanto se necesita un intercambiador que demuestre su eficiencia frente al proceso y que cumpla con los materiales y estándares requeridos.</a:t>
            </a:r>
          </a:p>
        </p:txBody>
      </p:sp>
      <p:sp>
        <p:nvSpPr>
          <p:cNvPr id="10" name="9 CuadroTexto"/>
          <p:cNvSpPr txBox="1"/>
          <p:nvPr/>
        </p:nvSpPr>
        <p:spPr>
          <a:xfrm>
            <a:off x="761997" y="2831068"/>
            <a:ext cx="3810001" cy="369332"/>
          </a:xfrm>
          <a:prstGeom prst="rect">
            <a:avLst/>
          </a:prstGeom>
          <a:noFill/>
        </p:spPr>
        <p:txBody>
          <a:bodyPr wrap="square" rtlCol="0">
            <a:spAutoFit/>
          </a:bodyPr>
          <a:lstStyle/>
          <a:p>
            <a:r>
              <a:rPr lang="es-EC" dirty="0" smtClean="0"/>
              <a:t>Datos de conocidos del proceso</a:t>
            </a:r>
            <a:endParaRPr lang="es-EC" dirty="0"/>
          </a:p>
        </p:txBody>
      </p:sp>
      <p:sp>
        <p:nvSpPr>
          <p:cNvPr id="11" name="10 CuadroTexto"/>
          <p:cNvSpPr txBox="1"/>
          <p:nvPr/>
        </p:nvSpPr>
        <p:spPr>
          <a:xfrm>
            <a:off x="1219200" y="3427274"/>
            <a:ext cx="5638800" cy="2308324"/>
          </a:xfrm>
          <a:prstGeom prst="rect">
            <a:avLst/>
          </a:prstGeom>
          <a:noFill/>
        </p:spPr>
        <p:txBody>
          <a:bodyPr wrap="square" rtlCol="0">
            <a:spAutoFit/>
          </a:bodyPr>
          <a:lstStyle/>
          <a:p>
            <a:r>
              <a:rPr lang="es-EC" dirty="0" smtClean="0"/>
              <a:t>Temperatura de entrada de leche al intercambiador</a:t>
            </a:r>
          </a:p>
          <a:p>
            <a:r>
              <a:rPr lang="es-EC" dirty="0"/>
              <a:t>	</a:t>
            </a:r>
            <a:r>
              <a:rPr lang="es-EC" dirty="0" err="1" smtClean="0"/>
              <a:t>the</a:t>
            </a:r>
            <a:r>
              <a:rPr lang="es-EC" dirty="0" smtClean="0"/>
              <a:t> = 75 ° C</a:t>
            </a:r>
          </a:p>
          <a:p>
            <a:r>
              <a:rPr lang="es-EC" dirty="0" smtClean="0"/>
              <a:t>Temperatura requerida de la leche</a:t>
            </a:r>
          </a:p>
          <a:p>
            <a:r>
              <a:rPr lang="es-EC" dirty="0"/>
              <a:t>	</a:t>
            </a:r>
            <a:r>
              <a:rPr lang="es-EC" dirty="0" err="1" smtClean="0"/>
              <a:t>thc</a:t>
            </a:r>
            <a:r>
              <a:rPr lang="es-EC" dirty="0" smtClean="0"/>
              <a:t> = 30 ° C</a:t>
            </a:r>
          </a:p>
          <a:p>
            <a:r>
              <a:rPr lang="es-EC" dirty="0" smtClean="0"/>
              <a:t>Temperatura de entrada del agua al intercambiador</a:t>
            </a:r>
          </a:p>
          <a:p>
            <a:r>
              <a:rPr lang="es-EC" dirty="0"/>
              <a:t>	</a:t>
            </a:r>
            <a:r>
              <a:rPr lang="es-EC" dirty="0" err="1" smtClean="0"/>
              <a:t>tce</a:t>
            </a:r>
            <a:r>
              <a:rPr lang="es-EC" dirty="0" smtClean="0"/>
              <a:t> = 10 ° C</a:t>
            </a:r>
          </a:p>
          <a:p>
            <a:r>
              <a:rPr lang="es-EC" dirty="0" smtClean="0"/>
              <a:t>Masa de leche</a:t>
            </a:r>
          </a:p>
          <a:p>
            <a:r>
              <a:rPr lang="es-EC" dirty="0"/>
              <a:t>	</a:t>
            </a:r>
            <a:r>
              <a:rPr lang="es-EC" dirty="0" smtClean="0"/>
              <a:t>m = 100 Kg</a:t>
            </a:r>
            <a:endParaRPr lang="es-EC" dirty="0"/>
          </a:p>
        </p:txBody>
      </p:sp>
      <p:sp>
        <p:nvSpPr>
          <p:cNvPr id="8" name="7 Botón de acción: Volver">
            <a:hlinkClick r:id="rId4"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52374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3"/>
          <a:stretch>
            <a:fillRect/>
          </a:stretch>
        </p:blipFill>
        <p:spPr>
          <a:xfrm>
            <a:off x="0" y="-20495"/>
            <a:ext cx="9143999" cy="6898989"/>
          </a:xfrm>
          <a:prstGeom prst="rect">
            <a:avLst/>
          </a:prstGeom>
        </p:spPr>
      </p:pic>
      <p:sp>
        <p:nvSpPr>
          <p:cNvPr id="7" name="6 Rectángulo"/>
          <p:cNvSpPr/>
          <p:nvPr/>
        </p:nvSpPr>
        <p:spPr>
          <a:xfrm>
            <a:off x="388410" y="762000"/>
            <a:ext cx="6172200" cy="369332"/>
          </a:xfrm>
          <a:prstGeom prst="rect">
            <a:avLst/>
          </a:prstGeom>
        </p:spPr>
        <p:txBody>
          <a:bodyPr wrap="square">
            <a:spAutoFit/>
          </a:bodyPr>
          <a:lstStyle/>
          <a:p>
            <a:r>
              <a:rPr lang="es-EC" b="1" dirty="0"/>
              <a:t>ESTUDIO Y ADECUACIÓN DEL SISTEMA DE ENFRIAMIENTO</a:t>
            </a:r>
            <a:endParaRPr lang="es-EC" dirty="0"/>
          </a:p>
        </p:txBody>
      </p:sp>
      <p:sp>
        <p:nvSpPr>
          <p:cNvPr id="4" name="3 CuadroTexto"/>
          <p:cNvSpPr txBox="1"/>
          <p:nvPr/>
        </p:nvSpPr>
        <p:spPr>
          <a:xfrm>
            <a:off x="685800" y="1535668"/>
            <a:ext cx="4191000" cy="369332"/>
          </a:xfrm>
          <a:prstGeom prst="rect">
            <a:avLst/>
          </a:prstGeom>
          <a:noFill/>
        </p:spPr>
        <p:txBody>
          <a:bodyPr wrap="square" rtlCol="0">
            <a:spAutoFit/>
          </a:bodyPr>
          <a:lstStyle/>
          <a:p>
            <a:r>
              <a:rPr lang="es-EC" dirty="0" smtClean="0"/>
              <a:t>Área de transferencia de calor</a:t>
            </a:r>
            <a:endParaRPr lang="es-EC" dirty="0"/>
          </a:p>
        </p:txBody>
      </p:sp>
      <p:pic>
        <p:nvPicPr>
          <p:cNvPr id="13" name="12 Imagen"/>
          <p:cNvPicPr/>
          <p:nvPr/>
        </p:nvPicPr>
        <p:blipFill>
          <a:blip r:embed="rId4">
            <a:extLst>
              <a:ext uri="{28A0092B-C50C-407E-A947-70E740481C1C}">
                <a14:useLocalDpi xmlns:a14="http://schemas.microsoft.com/office/drawing/2010/main" val="0"/>
              </a:ext>
            </a:extLst>
          </a:blip>
          <a:srcRect/>
          <a:stretch>
            <a:fillRect/>
          </a:stretch>
        </p:blipFill>
        <p:spPr bwMode="auto">
          <a:xfrm>
            <a:off x="1159933" y="2165628"/>
            <a:ext cx="1816630" cy="272772"/>
          </a:xfrm>
          <a:prstGeom prst="rect">
            <a:avLst/>
          </a:prstGeom>
          <a:noFill/>
          <a:ln>
            <a:noFill/>
          </a:ln>
        </p:spPr>
      </p:pic>
      <p:pic>
        <p:nvPicPr>
          <p:cNvPr id="15" name="14 Imagen"/>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590800"/>
            <a:ext cx="461963" cy="445055"/>
          </a:xfrm>
          <a:prstGeom prst="rect">
            <a:avLst/>
          </a:prstGeom>
          <a:noFill/>
          <a:ln>
            <a:noFill/>
          </a:ln>
        </p:spPr>
      </p:pic>
      <p:sp>
        <p:nvSpPr>
          <p:cNvPr id="8" name="7 CuadroTexto"/>
          <p:cNvSpPr txBox="1"/>
          <p:nvPr/>
        </p:nvSpPr>
        <p:spPr>
          <a:xfrm>
            <a:off x="1166988" y="2737128"/>
            <a:ext cx="1516945" cy="369332"/>
          </a:xfrm>
          <a:prstGeom prst="rect">
            <a:avLst/>
          </a:prstGeom>
          <a:noFill/>
        </p:spPr>
        <p:txBody>
          <a:bodyPr wrap="square" rtlCol="0">
            <a:spAutoFit/>
          </a:bodyPr>
          <a:lstStyle/>
          <a:p>
            <a:r>
              <a:rPr lang="es-EC" dirty="0" smtClean="0"/>
              <a:t>A = 2.415</a:t>
            </a:r>
            <a:endParaRPr lang="es-EC" dirty="0"/>
          </a:p>
        </p:txBody>
      </p:sp>
      <p:sp>
        <p:nvSpPr>
          <p:cNvPr id="19" name="18 Botón de acción: Volver">
            <a:hlinkClick r:id="rId6"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9435" y="2358914"/>
            <a:ext cx="35623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23 Imagen"/>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114800"/>
            <a:ext cx="1295400" cy="304800"/>
          </a:xfrm>
          <a:prstGeom prst="rect">
            <a:avLst/>
          </a:prstGeom>
          <a:noFill/>
          <a:ln>
            <a:noFill/>
          </a:ln>
        </p:spPr>
      </p:pic>
      <p:sp>
        <p:nvSpPr>
          <p:cNvPr id="25" name="24 CuadroTexto"/>
          <p:cNvSpPr txBox="1"/>
          <p:nvPr/>
        </p:nvSpPr>
        <p:spPr>
          <a:xfrm>
            <a:off x="2819400" y="4114800"/>
            <a:ext cx="706975" cy="369332"/>
          </a:xfrm>
          <a:prstGeom prst="rect">
            <a:avLst/>
          </a:prstGeom>
          <a:noFill/>
        </p:spPr>
        <p:txBody>
          <a:bodyPr wrap="square" rtlCol="0">
            <a:spAutoFit/>
          </a:bodyPr>
          <a:lstStyle/>
          <a:p>
            <a:r>
              <a:rPr lang="es-EC" dirty="0" smtClean="0"/>
              <a:t>min</a:t>
            </a:r>
            <a:endParaRPr lang="es-EC" dirty="0"/>
          </a:p>
        </p:txBody>
      </p:sp>
      <p:sp>
        <p:nvSpPr>
          <p:cNvPr id="26" name="25 Rectángulo"/>
          <p:cNvSpPr/>
          <p:nvPr/>
        </p:nvSpPr>
        <p:spPr>
          <a:xfrm>
            <a:off x="533400" y="3440668"/>
            <a:ext cx="3450175" cy="369332"/>
          </a:xfrm>
          <a:prstGeom prst="rect">
            <a:avLst/>
          </a:prstGeom>
        </p:spPr>
        <p:txBody>
          <a:bodyPr wrap="none">
            <a:spAutoFit/>
          </a:bodyPr>
          <a:lstStyle/>
          <a:p>
            <a:r>
              <a:rPr lang="es-EC" b="1" dirty="0"/>
              <a:t>Tiempo que toma el enfriamiento </a:t>
            </a:r>
            <a:endParaRPr lang="es-EC" dirty="0"/>
          </a:p>
        </p:txBody>
      </p:sp>
    </p:spTree>
    <p:extLst>
      <p:ext uri="{BB962C8B-B14F-4D97-AF65-F5344CB8AC3E}">
        <p14:creationId xmlns:p14="http://schemas.microsoft.com/office/powerpoint/2010/main" val="3275020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09600"/>
            <a:ext cx="7772400" cy="5333999"/>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3" name="2 Rectángulo"/>
          <p:cNvSpPr/>
          <p:nvPr/>
        </p:nvSpPr>
        <p:spPr>
          <a:xfrm>
            <a:off x="533400" y="762000"/>
            <a:ext cx="2103717" cy="369332"/>
          </a:xfrm>
          <a:prstGeom prst="rect">
            <a:avLst/>
          </a:prstGeom>
        </p:spPr>
        <p:txBody>
          <a:bodyPr wrap="none">
            <a:spAutoFit/>
          </a:bodyPr>
          <a:lstStyle/>
          <a:p>
            <a:r>
              <a:rPr lang="es-EC" b="1" dirty="0" smtClean="0"/>
              <a:t>SISTEMA </a:t>
            </a:r>
            <a:r>
              <a:rPr lang="es-EC" b="1" dirty="0"/>
              <a:t>ELÉCTRICO</a:t>
            </a:r>
            <a:endParaRPr lang="es-EC" dirty="0"/>
          </a:p>
        </p:txBody>
      </p:sp>
      <p:sp>
        <p:nvSpPr>
          <p:cNvPr id="9" name="8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82" name="Picture 34"/>
          <p:cNvPicPr>
            <a:picLocks noChangeAspect="1" noChangeArrowheads="1"/>
          </p:cNvPicPr>
          <p:nvPr/>
        </p:nvPicPr>
        <p:blipFill rotWithShape="1">
          <a:blip r:embed="rId4">
            <a:extLst>
              <a:ext uri="{28A0092B-C50C-407E-A947-70E740481C1C}">
                <a14:useLocalDpi xmlns:a14="http://schemas.microsoft.com/office/drawing/2010/main" val="0"/>
              </a:ext>
            </a:extLst>
          </a:blip>
          <a:srcRect l="27819" t="22362" r="30532" b="16872"/>
          <a:stretch/>
        </p:blipFill>
        <p:spPr bwMode="auto">
          <a:xfrm>
            <a:off x="1867711" y="1322962"/>
            <a:ext cx="5077838" cy="463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799" y="2042305"/>
            <a:ext cx="7772400" cy="3810000"/>
          </a:xfrm>
        </p:spPr>
        <p:txBody>
          <a:bodyPr>
            <a:normAutofit fontScale="90000"/>
          </a:bodyPr>
          <a:lstStyle/>
          <a:p>
            <a:pPr algn="l"/>
            <a:r>
              <a:rPr lang="es-EC" sz="2000" dirty="0" smtClean="0"/>
              <a:t>Este </a:t>
            </a:r>
            <a:r>
              <a:rPr lang="es-EC" sz="2000" dirty="0"/>
              <a:t>proyecto es dedicado a mi familia, a mi madre Marcia Vásquez que con su apoyo incondicional me ha formado y me ha llenado de sabiduría para vencer los obstáculos más difíciles que he tenido que afrontar a lo largo de mi vida, a mis tíos Arturo Vega y Cecilia Vásquez que me apoyaron incondicionalmente en los años de estudio de la universidad llevándome por un camino de bien, y a la memoria de mi mejor amigo José David Negrete Pacheco, por una amistad sincera y la ayuda incondicional en la finalización de este proyecto, siempre lo llevare en mi </a:t>
            </a:r>
            <a:r>
              <a:rPr lang="es-EC" sz="2000" dirty="0" smtClean="0"/>
              <a:t>corazón.</a:t>
            </a:r>
            <a:r>
              <a:rPr lang="es-EC" sz="2000" dirty="0"/>
              <a:t/>
            </a:r>
            <a:br>
              <a:rPr lang="es-EC" sz="2000" dirty="0"/>
            </a:br>
            <a:r>
              <a:rPr lang="es-EC" sz="2000" dirty="0"/>
              <a:t> </a:t>
            </a:r>
            <a:br>
              <a:rPr lang="es-EC" sz="2000" dirty="0"/>
            </a:br>
            <a:r>
              <a:rPr lang="es-EC" sz="2000" i="1" dirty="0"/>
              <a:t>LUIS OSWALDO VEGA VASQUEZ</a:t>
            </a:r>
            <a:r>
              <a:rPr lang="es-EC" sz="1600" dirty="0"/>
              <a:t/>
            </a:r>
            <a:br>
              <a:rPr lang="es-EC" sz="1600" dirty="0"/>
            </a:br>
            <a:r>
              <a:rPr lang="es-EC" sz="1600" dirty="0" smtClean="0">
                <a:latin typeface="Arial" pitchFamily="34" charset="0"/>
                <a:cs typeface="Arial" pitchFamily="34" charset="0"/>
              </a:rPr>
              <a:t/>
            </a:r>
            <a:br>
              <a:rPr lang="es-EC" sz="1600" dirty="0" smtClean="0">
                <a:latin typeface="Arial" pitchFamily="34" charset="0"/>
                <a:cs typeface="Arial" pitchFamily="34" charset="0"/>
              </a:rPr>
            </a:br>
            <a:endParaRPr lang="es-EC" sz="1600" dirty="0">
              <a:latin typeface="Arial" pitchFamily="34" charset="0"/>
              <a:cs typeface="Arial" pitchFamily="34" charset="0"/>
            </a:endParaRPr>
          </a:p>
        </p:txBody>
      </p:sp>
      <p:sp>
        <p:nvSpPr>
          <p:cNvPr id="3" name="2 CuadroTexto"/>
          <p:cNvSpPr txBox="1"/>
          <p:nvPr/>
        </p:nvSpPr>
        <p:spPr>
          <a:xfrm>
            <a:off x="3543298" y="1219200"/>
            <a:ext cx="2400301" cy="523220"/>
          </a:xfrm>
          <a:prstGeom prst="rect">
            <a:avLst/>
          </a:prstGeom>
          <a:noFill/>
        </p:spPr>
        <p:txBody>
          <a:bodyPr wrap="square" rtlCol="0">
            <a:spAutoFit/>
          </a:bodyPr>
          <a:lstStyle/>
          <a:p>
            <a:r>
              <a:rPr lang="es-EC" sz="2800" b="1" dirty="0" smtClean="0"/>
              <a:t>DEDICATORIA</a:t>
            </a:r>
            <a:endParaRPr lang="es-EC"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1" y="0"/>
            <a:ext cx="9143999" cy="6898989"/>
          </a:xfrm>
          <a:prstGeom prst="rect">
            <a:avLst/>
          </a:prstGeom>
        </p:spPr>
      </p:pic>
      <p:sp>
        <p:nvSpPr>
          <p:cNvPr id="2" name="Title 1"/>
          <p:cNvSpPr>
            <a:spLocks noGrp="1"/>
          </p:cNvSpPr>
          <p:nvPr>
            <p:ph type="ctrTitle"/>
          </p:nvPr>
        </p:nvSpPr>
        <p:spPr>
          <a:xfrm>
            <a:off x="685800" y="609601"/>
            <a:ext cx="7772400" cy="762000"/>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6" name="5 Rectángulo"/>
          <p:cNvSpPr/>
          <p:nvPr/>
        </p:nvSpPr>
        <p:spPr>
          <a:xfrm>
            <a:off x="457200" y="838200"/>
            <a:ext cx="4490268" cy="369332"/>
          </a:xfrm>
          <a:prstGeom prst="rect">
            <a:avLst/>
          </a:prstGeom>
        </p:spPr>
        <p:txBody>
          <a:bodyPr wrap="none">
            <a:spAutoFit/>
          </a:bodyPr>
          <a:lstStyle/>
          <a:p>
            <a:r>
              <a:rPr lang="es-EC" b="1" dirty="0" smtClean="0"/>
              <a:t>PROCESO DE CONSTRUCCION Y ENSAMBLAJE</a:t>
            </a:r>
            <a:endParaRPr lang="es-EC" dirty="0"/>
          </a:p>
        </p:txBody>
      </p:sp>
      <p:sp>
        <p:nvSpPr>
          <p:cNvPr id="4" name="3 CuadroTexto"/>
          <p:cNvSpPr txBox="1"/>
          <p:nvPr/>
        </p:nvSpPr>
        <p:spPr>
          <a:xfrm>
            <a:off x="661867" y="1726065"/>
            <a:ext cx="1600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smtClean="0"/>
              <a:t>Fabricación de elementos y componentes pequeños</a:t>
            </a:r>
            <a:endParaRPr lang="es-EC" dirty="0"/>
          </a:p>
        </p:txBody>
      </p:sp>
      <p:sp>
        <p:nvSpPr>
          <p:cNvPr id="8" name="7 CuadroTexto"/>
          <p:cNvSpPr txBox="1"/>
          <p:nvPr/>
        </p:nvSpPr>
        <p:spPr>
          <a:xfrm>
            <a:off x="3364413" y="1646264"/>
            <a:ext cx="16764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smtClean="0"/>
              <a:t>Adecuación y mantenimiento de componentes grandes</a:t>
            </a:r>
            <a:endParaRPr lang="es-EC" dirty="0"/>
          </a:p>
        </p:txBody>
      </p:sp>
      <p:sp>
        <p:nvSpPr>
          <p:cNvPr id="9" name="8 CuadroTexto"/>
          <p:cNvSpPr txBox="1"/>
          <p:nvPr/>
        </p:nvSpPr>
        <p:spPr>
          <a:xfrm>
            <a:off x="6115156" y="1771471"/>
            <a:ext cx="16764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smtClean="0"/>
              <a:t>Ensamblaje de componentes pequeños a grandes</a:t>
            </a:r>
            <a:endParaRPr lang="es-EC" dirty="0"/>
          </a:p>
        </p:txBody>
      </p:sp>
      <p:pic>
        <p:nvPicPr>
          <p:cNvPr id="10" name="9 Imagen"/>
          <p:cNvPicPr/>
          <p:nvPr/>
        </p:nvPicPr>
        <p:blipFill rotWithShape="1">
          <a:blip r:embed="rId3"/>
          <a:srcRect l="24627" t="30163" r="31892" b="27718"/>
          <a:stretch/>
        </p:blipFill>
        <p:spPr bwMode="auto">
          <a:xfrm>
            <a:off x="457200" y="3285839"/>
            <a:ext cx="1968175" cy="1122506"/>
          </a:xfrm>
          <a:prstGeom prst="rect">
            <a:avLst/>
          </a:prstGeom>
          <a:ln>
            <a:noFill/>
          </a:ln>
          <a:extLst>
            <a:ext uri="{53640926-AAD7-44D8-BBD7-CCE9431645EC}">
              <a14:shadowObscured xmlns:a14="http://schemas.microsoft.com/office/drawing/2010/main"/>
            </a:ext>
          </a:extLst>
        </p:spPr>
      </p:pic>
      <p:pic>
        <p:nvPicPr>
          <p:cNvPr id="11" name="10 Imagen"/>
          <p:cNvPicPr/>
          <p:nvPr/>
        </p:nvPicPr>
        <p:blipFill rotWithShape="1">
          <a:blip r:embed="rId4"/>
          <a:srcRect l="52482" t="26359" r="16606" b="22282"/>
          <a:stretch/>
        </p:blipFill>
        <p:spPr bwMode="auto">
          <a:xfrm>
            <a:off x="3271068" y="3604578"/>
            <a:ext cx="1863090" cy="1934845"/>
          </a:xfrm>
          <a:prstGeom prst="rect">
            <a:avLst/>
          </a:prstGeom>
          <a:ln>
            <a:noFill/>
          </a:ln>
          <a:extLst>
            <a:ext uri="{53640926-AAD7-44D8-BBD7-CCE9431645EC}">
              <a14:shadowObscured xmlns:a14="http://schemas.microsoft.com/office/drawing/2010/main"/>
            </a:ext>
          </a:extLst>
        </p:spPr>
      </p:pic>
      <p:pic>
        <p:nvPicPr>
          <p:cNvPr id="12" name="11 Imagen"/>
          <p:cNvPicPr/>
          <p:nvPr/>
        </p:nvPicPr>
        <p:blipFill rotWithShape="1">
          <a:blip r:embed="rId5"/>
          <a:srcRect l="20721" t="16848" r="40894" b="22282"/>
          <a:stretch/>
        </p:blipFill>
        <p:spPr bwMode="auto">
          <a:xfrm>
            <a:off x="5985934" y="3449495"/>
            <a:ext cx="1934845" cy="1917700"/>
          </a:xfrm>
          <a:prstGeom prst="rect">
            <a:avLst/>
          </a:prstGeom>
          <a:ln>
            <a:noFill/>
          </a:ln>
          <a:extLst>
            <a:ext uri="{53640926-AAD7-44D8-BBD7-CCE9431645EC}">
              <a14:shadowObscured xmlns:a14="http://schemas.microsoft.com/office/drawing/2010/main"/>
            </a:ext>
          </a:extLst>
        </p:spPr>
      </p:pic>
      <p:pic>
        <p:nvPicPr>
          <p:cNvPr id="13" name="12 Imagen"/>
          <p:cNvPicPr/>
          <p:nvPr/>
        </p:nvPicPr>
        <p:blipFill rotWithShape="1">
          <a:blip r:embed="rId6"/>
          <a:srcRect l="33120" t="26359" r="12870" b="19022"/>
          <a:stretch/>
        </p:blipFill>
        <p:spPr bwMode="auto">
          <a:xfrm>
            <a:off x="498559" y="4588262"/>
            <a:ext cx="1926816" cy="1218037"/>
          </a:xfrm>
          <a:prstGeom prst="rect">
            <a:avLst/>
          </a:prstGeom>
          <a:ln>
            <a:noFill/>
          </a:ln>
          <a:extLst>
            <a:ext uri="{53640926-AAD7-44D8-BBD7-CCE9431645EC}">
              <a14:shadowObscured xmlns:a14="http://schemas.microsoft.com/office/drawing/2010/main"/>
            </a:ext>
          </a:extLst>
        </p:spPr>
      </p:pic>
      <p:sp>
        <p:nvSpPr>
          <p:cNvPr id="14" name="13 Flecha derecha"/>
          <p:cNvSpPr/>
          <p:nvPr/>
        </p:nvSpPr>
        <p:spPr>
          <a:xfrm>
            <a:off x="2702334" y="2326229"/>
            <a:ext cx="345666" cy="264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derecha"/>
          <p:cNvSpPr/>
          <p:nvPr/>
        </p:nvSpPr>
        <p:spPr>
          <a:xfrm>
            <a:off x="5410200" y="2354242"/>
            <a:ext cx="345666" cy="264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Flecha derecha"/>
          <p:cNvSpPr/>
          <p:nvPr/>
        </p:nvSpPr>
        <p:spPr>
          <a:xfrm>
            <a:off x="8229600" y="2326228"/>
            <a:ext cx="345666" cy="264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Botón de acción: Volver">
            <a:hlinkClick r:id="rId7"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37380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23177" y="0"/>
            <a:ext cx="9143999" cy="6898989"/>
          </a:xfrm>
          <a:prstGeom prst="rect">
            <a:avLst/>
          </a:prstGeom>
        </p:spPr>
      </p:pic>
      <p:sp>
        <p:nvSpPr>
          <p:cNvPr id="2" name="Title 1"/>
          <p:cNvSpPr>
            <a:spLocks noGrp="1"/>
          </p:cNvSpPr>
          <p:nvPr>
            <p:ph type="ctrTitle"/>
          </p:nvPr>
        </p:nvSpPr>
        <p:spPr>
          <a:xfrm>
            <a:off x="685800" y="609601"/>
            <a:ext cx="7772400" cy="762000"/>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6" name="5 Rectángulo"/>
          <p:cNvSpPr/>
          <p:nvPr/>
        </p:nvSpPr>
        <p:spPr>
          <a:xfrm>
            <a:off x="457200" y="838200"/>
            <a:ext cx="4490268" cy="369332"/>
          </a:xfrm>
          <a:prstGeom prst="rect">
            <a:avLst/>
          </a:prstGeom>
        </p:spPr>
        <p:txBody>
          <a:bodyPr wrap="none">
            <a:spAutoFit/>
          </a:bodyPr>
          <a:lstStyle/>
          <a:p>
            <a:r>
              <a:rPr lang="es-EC" b="1" dirty="0" smtClean="0"/>
              <a:t>PROCESO DE CONSTRUCCION Y ENSAMBLAJE</a:t>
            </a:r>
            <a:endParaRPr lang="es-EC" dirty="0"/>
          </a:p>
        </p:txBody>
      </p:sp>
      <p:sp>
        <p:nvSpPr>
          <p:cNvPr id="4" name="3 CuadroTexto"/>
          <p:cNvSpPr txBox="1"/>
          <p:nvPr/>
        </p:nvSpPr>
        <p:spPr>
          <a:xfrm>
            <a:off x="917892" y="1972675"/>
            <a:ext cx="1600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smtClean="0"/>
              <a:t>Construcción de bastidor</a:t>
            </a:r>
            <a:endParaRPr lang="es-EC" dirty="0"/>
          </a:p>
        </p:txBody>
      </p:sp>
      <p:sp>
        <p:nvSpPr>
          <p:cNvPr id="8" name="7 CuadroTexto"/>
          <p:cNvSpPr txBox="1"/>
          <p:nvPr/>
        </p:nvSpPr>
        <p:spPr>
          <a:xfrm>
            <a:off x="3525928" y="1974720"/>
            <a:ext cx="204578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smtClean="0"/>
              <a:t>Dimensionamiento de líneas de tubería</a:t>
            </a:r>
            <a:endParaRPr lang="es-EC" dirty="0"/>
          </a:p>
        </p:txBody>
      </p:sp>
      <p:sp>
        <p:nvSpPr>
          <p:cNvPr id="9" name="8 CuadroTexto"/>
          <p:cNvSpPr txBox="1"/>
          <p:nvPr/>
        </p:nvSpPr>
        <p:spPr>
          <a:xfrm>
            <a:off x="6629400" y="1821854"/>
            <a:ext cx="14478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smtClean="0"/>
              <a:t>Ensamblaje del sistema eléctrico</a:t>
            </a:r>
            <a:endParaRPr lang="es-EC" dirty="0"/>
          </a:p>
        </p:txBody>
      </p:sp>
      <p:sp>
        <p:nvSpPr>
          <p:cNvPr id="14" name="13 Flecha derecha"/>
          <p:cNvSpPr/>
          <p:nvPr/>
        </p:nvSpPr>
        <p:spPr>
          <a:xfrm>
            <a:off x="2837446" y="2151234"/>
            <a:ext cx="345666" cy="264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derecha"/>
          <p:cNvSpPr/>
          <p:nvPr/>
        </p:nvSpPr>
        <p:spPr>
          <a:xfrm>
            <a:off x="5978934" y="2173829"/>
            <a:ext cx="345666" cy="264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 name="15 Imagen"/>
          <p:cNvPicPr/>
          <p:nvPr/>
        </p:nvPicPr>
        <p:blipFill rotWithShape="1">
          <a:blip r:embed="rId3"/>
          <a:srcRect l="34526" t="24662" r="20414" b="13513"/>
          <a:stretch/>
        </p:blipFill>
        <p:spPr bwMode="auto">
          <a:xfrm>
            <a:off x="387985" y="3276600"/>
            <a:ext cx="2660015" cy="2051685"/>
          </a:xfrm>
          <a:prstGeom prst="rect">
            <a:avLst/>
          </a:prstGeom>
          <a:ln>
            <a:noFill/>
          </a:ln>
          <a:extLst>
            <a:ext uri="{53640926-AAD7-44D8-BBD7-CCE9431645EC}">
              <a14:shadowObscured xmlns:a14="http://schemas.microsoft.com/office/drawing/2010/main"/>
            </a:ext>
          </a:extLst>
        </p:spPr>
      </p:pic>
      <p:pic>
        <p:nvPicPr>
          <p:cNvPr id="17" name="16 Imagen"/>
          <p:cNvPicPr/>
          <p:nvPr/>
        </p:nvPicPr>
        <p:blipFill rotWithShape="1">
          <a:blip r:embed="rId4"/>
          <a:srcRect l="24882" t="17229" r="22884" b="13176"/>
          <a:stretch/>
        </p:blipFill>
        <p:spPr bwMode="auto">
          <a:xfrm>
            <a:off x="3450547" y="3276600"/>
            <a:ext cx="2511454" cy="1907752"/>
          </a:xfrm>
          <a:prstGeom prst="rect">
            <a:avLst/>
          </a:prstGeom>
          <a:ln>
            <a:noFill/>
          </a:ln>
          <a:extLst>
            <a:ext uri="{53640926-AAD7-44D8-BBD7-CCE9431645EC}">
              <a14:shadowObscured xmlns:a14="http://schemas.microsoft.com/office/drawing/2010/main"/>
            </a:ext>
          </a:extLst>
        </p:spPr>
      </p:pic>
      <p:pic>
        <p:nvPicPr>
          <p:cNvPr id="18" name="17 Imagen"/>
          <p:cNvPicPr/>
          <p:nvPr/>
        </p:nvPicPr>
        <p:blipFill rotWithShape="1">
          <a:blip r:embed="rId5"/>
          <a:srcRect l="41408" t="25676" r="29341" b="16216"/>
          <a:stretch/>
        </p:blipFill>
        <p:spPr bwMode="auto">
          <a:xfrm>
            <a:off x="6629400" y="3251200"/>
            <a:ext cx="1796415" cy="2006600"/>
          </a:xfrm>
          <a:prstGeom prst="rect">
            <a:avLst/>
          </a:prstGeom>
          <a:ln>
            <a:noFill/>
          </a:ln>
          <a:extLst>
            <a:ext uri="{53640926-AAD7-44D8-BBD7-CCE9431645EC}">
              <a14:shadowObscured xmlns:a14="http://schemas.microsoft.com/office/drawing/2010/main"/>
            </a:ext>
          </a:extLst>
        </p:spPr>
      </p:pic>
      <p:sp>
        <p:nvSpPr>
          <p:cNvPr id="19" name="18 Flecha derecha"/>
          <p:cNvSpPr/>
          <p:nvPr/>
        </p:nvSpPr>
        <p:spPr>
          <a:xfrm>
            <a:off x="284367" y="2165599"/>
            <a:ext cx="345666" cy="264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Flecha derecha"/>
          <p:cNvSpPr/>
          <p:nvPr/>
        </p:nvSpPr>
        <p:spPr>
          <a:xfrm>
            <a:off x="8382000" y="2173829"/>
            <a:ext cx="345666" cy="264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Botón de acción: Volver">
            <a:hlinkClick r:id="rId6"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98359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23177" y="0"/>
            <a:ext cx="9143999" cy="6898989"/>
          </a:xfrm>
          <a:prstGeom prst="rect">
            <a:avLst/>
          </a:prstGeom>
        </p:spPr>
      </p:pic>
      <p:sp>
        <p:nvSpPr>
          <p:cNvPr id="2" name="Title 1"/>
          <p:cNvSpPr>
            <a:spLocks noGrp="1"/>
          </p:cNvSpPr>
          <p:nvPr>
            <p:ph type="ctrTitle"/>
          </p:nvPr>
        </p:nvSpPr>
        <p:spPr>
          <a:xfrm>
            <a:off x="685800" y="609601"/>
            <a:ext cx="7772400" cy="762000"/>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6" name="5 Rectángulo"/>
          <p:cNvSpPr/>
          <p:nvPr/>
        </p:nvSpPr>
        <p:spPr>
          <a:xfrm>
            <a:off x="457200" y="838200"/>
            <a:ext cx="4490268" cy="369332"/>
          </a:xfrm>
          <a:prstGeom prst="rect">
            <a:avLst/>
          </a:prstGeom>
        </p:spPr>
        <p:txBody>
          <a:bodyPr wrap="none">
            <a:spAutoFit/>
          </a:bodyPr>
          <a:lstStyle/>
          <a:p>
            <a:r>
              <a:rPr lang="es-EC" b="1" dirty="0" smtClean="0"/>
              <a:t>PROCESO DE CONSTRUCCION Y ENSAMBLAJE</a:t>
            </a:r>
            <a:endParaRPr lang="es-EC" dirty="0"/>
          </a:p>
        </p:txBody>
      </p:sp>
      <p:pic>
        <p:nvPicPr>
          <p:cNvPr id="21" name="20 Imagen"/>
          <p:cNvPicPr/>
          <p:nvPr/>
        </p:nvPicPr>
        <p:blipFill rotWithShape="1">
          <a:blip r:embed="rId3"/>
          <a:srcRect l="36279" t="16555" r="21174" b="22298"/>
          <a:stretch/>
        </p:blipFill>
        <p:spPr bwMode="auto">
          <a:xfrm>
            <a:off x="2702334" y="2819400"/>
            <a:ext cx="3505200" cy="2961640"/>
          </a:xfrm>
          <a:prstGeom prst="rect">
            <a:avLst/>
          </a:prstGeom>
          <a:ln>
            <a:noFill/>
          </a:ln>
          <a:extLst>
            <a:ext uri="{53640926-AAD7-44D8-BBD7-CCE9431645EC}">
              <a14:shadowObscured xmlns:a14="http://schemas.microsoft.com/office/drawing/2010/main"/>
            </a:ext>
          </a:extLst>
        </p:spPr>
      </p:pic>
      <p:sp>
        <p:nvSpPr>
          <p:cNvPr id="22" name="21 CuadroTexto"/>
          <p:cNvSpPr txBox="1"/>
          <p:nvPr/>
        </p:nvSpPr>
        <p:spPr>
          <a:xfrm>
            <a:off x="3525928" y="1974720"/>
            <a:ext cx="204578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smtClean="0"/>
              <a:t>Ensamblaje total de la maquina</a:t>
            </a:r>
            <a:endParaRPr lang="es-EC" dirty="0"/>
          </a:p>
        </p:txBody>
      </p:sp>
      <p:sp>
        <p:nvSpPr>
          <p:cNvPr id="23" name="22 Flecha derecha"/>
          <p:cNvSpPr/>
          <p:nvPr/>
        </p:nvSpPr>
        <p:spPr>
          <a:xfrm>
            <a:off x="2837446" y="2151234"/>
            <a:ext cx="345666" cy="264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Botón de acción: Volver">
            <a:hlinkClick r:id="rId4"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9184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09601"/>
            <a:ext cx="7772400" cy="1553528"/>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178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 name="2 Rectángulo"/>
          <p:cNvSpPr/>
          <p:nvPr/>
        </p:nvSpPr>
        <p:spPr>
          <a:xfrm>
            <a:off x="2311400" y="685800"/>
            <a:ext cx="4572000" cy="1477328"/>
          </a:xfrm>
          <a:prstGeom prst="rect">
            <a:avLst/>
          </a:prstGeom>
        </p:spPr>
        <p:txBody>
          <a:bodyPr>
            <a:spAutoFit/>
          </a:bodyPr>
          <a:lstStyle/>
          <a:p>
            <a:pPr algn="ctr"/>
            <a:r>
              <a:rPr lang="es-EC" dirty="0"/>
              <a:t>DIAGRAMA DE OPERACIONES DE PROCESO</a:t>
            </a:r>
          </a:p>
          <a:p>
            <a:pPr algn="ctr"/>
            <a:r>
              <a:rPr lang="es-EC" dirty="0"/>
              <a:t>PLACA PARA BISAGRA PARA RECIPIENTE DE PRODUCTO TERMINADO</a:t>
            </a:r>
          </a:p>
          <a:p>
            <a:pPr algn="ctr"/>
            <a:r>
              <a:rPr lang="es-EC" dirty="0"/>
              <a:t>Código: TA-015-09</a:t>
            </a:r>
          </a:p>
          <a:p>
            <a:pPr algn="ctr"/>
            <a:r>
              <a:rPr lang="es-EC" dirty="0"/>
              <a:t>Trazado por: Luis Vega, José Negrete</a:t>
            </a:r>
          </a:p>
        </p:txBody>
      </p:sp>
      <p:pic>
        <p:nvPicPr>
          <p:cNvPr id="178205" name="Picture 29"/>
          <p:cNvPicPr>
            <a:picLocks noChangeAspect="1" noChangeArrowheads="1"/>
          </p:cNvPicPr>
          <p:nvPr/>
        </p:nvPicPr>
        <p:blipFill rotWithShape="1">
          <a:blip r:embed="rId3">
            <a:extLst>
              <a:ext uri="{28A0092B-C50C-407E-A947-70E740481C1C}">
                <a14:useLocalDpi xmlns:a14="http://schemas.microsoft.com/office/drawing/2010/main" val="0"/>
              </a:ext>
            </a:extLst>
          </a:blip>
          <a:srcRect l="2963" t="43161" r="57284" b="13679"/>
          <a:stretch/>
        </p:blipFill>
        <p:spPr bwMode="auto">
          <a:xfrm>
            <a:off x="1938867" y="2286000"/>
            <a:ext cx="5452533" cy="369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Botón de acción: Volver">
            <a:hlinkClick r:id="rId4"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09601"/>
            <a:ext cx="7772400" cy="1553528"/>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178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02548" y="1551025"/>
            <a:ext cx="3480645" cy="259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7772" y="1723642"/>
            <a:ext cx="3018428" cy="225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341631" y="4766553"/>
            <a:ext cx="2895600" cy="369332"/>
          </a:xfrm>
          <a:prstGeom prst="rect">
            <a:avLst/>
          </a:prstGeom>
          <a:noFill/>
        </p:spPr>
        <p:txBody>
          <a:bodyPr wrap="square" rtlCol="0">
            <a:spAutoFit/>
          </a:bodyPr>
          <a:lstStyle/>
          <a:p>
            <a:r>
              <a:rPr lang="es-EC" dirty="0" smtClean="0"/>
              <a:t>MOLINO DE PIEDRAS</a:t>
            </a:r>
            <a:endParaRPr lang="es-EC" dirty="0"/>
          </a:p>
        </p:txBody>
      </p:sp>
      <p:sp>
        <p:nvSpPr>
          <p:cNvPr id="6" name="5 CuadroTexto"/>
          <p:cNvSpPr txBox="1"/>
          <p:nvPr/>
        </p:nvSpPr>
        <p:spPr>
          <a:xfrm>
            <a:off x="5715000" y="4126468"/>
            <a:ext cx="2362200" cy="369332"/>
          </a:xfrm>
          <a:prstGeom prst="rect">
            <a:avLst/>
          </a:prstGeom>
          <a:noFill/>
        </p:spPr>
        <p:txBody>
          <a:bodyPr wrap="square" rtlCol="0">
            <a:spAutoFit/>
          </a:bodyPr>
          <a:lstStyle/>
          <a:p>
            <a:r>
              <a:rPr lang="es-EC" dirty="0" smtClean="0"/>
              <a:t>FILTRO</a:t>
            </a:r>
            <a:endParaRPr lang="es-EC" dirty="0"/>
          </a:p>
        </p:txBody>
      </p:sp>
    </p:spTree>
    <p:extLst>
      <p:ext uri="{BB962C8B-B14F-4D97-AF65-F5344CB8AC3E}">
        <p14:creationId xmlns:p14="http://schemas.microsoft.com/office/powerpoint/2010/main" val="2463781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09601"/>
            <a:ext cx="7772400" cy="1553528"/>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178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385" y="1752600"/>
            <a:ext cx="316261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1656750"/>
            <a:ext cx="3419272" cy="255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200399" y="4607509"/>
            <a:ext cx="2743200" cy="369332"/>
          </a:xfrm>
          <a:prstGeom prst="rect">
            <a:avLst/>
          </a:prstGeom>
          <a:noFill/>
        </p:spPr>
        <p:txBody>
          <a:bodyPr wrap="square" rtlCol="0">
            <a:spAutoFit/>
          </a:bodyPr>
          <a:lstStyle/>
          <a:p>
            <a:r>
              <a:rPr lang="es-EC" dirty="0" smtClean="0"/>
              <a:t>RECIPIENTE DE COCCIÓN</a:t>
            </a:r>
            <a:endParaRPr lang="es-EC" dirty="0"/>
          </a:p>
        </p:txBody>
      </p:sp>
    </p:spTree>
    <p:extLst>
      <p:ext uri="{BB962C8B-B14F-4D97-AF65-F5344CB8AC3E}">
        <p14:creationId xmlns:p14="http://schemas.microsoft.com/office/powerpoint/2010/main" val="799746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09601"/>
            <a:ext cx="7772400" cy="1553528"/>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178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520135"/>
            <a:ext cx="3752692" cy="280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325"/>
          <a:stretch/>
        </p:blipFill>
        <p:spPr bwMode="auto">
          <a:xfrm>
            <a:off x="5410200" y="1479962"/>
            <a:ext cx="2882630" cy="288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457246" y="4646579"/>
            <a:ext cx="2819400" cy="646331"/>
          </a:xfrm>
          <a:prstGeom prst="rect">
            <a:avLst/>
          </a:prstGeom>
          <a:noFill/>
        </p:spPr>
        <p:txBody>
          <a:bodyPr wrap="square" rtlCol="0">
            <a:spAutoFit/>
          </a:bodyPr>
          <a:lstStyle/>
          <a:p>
            <a:pPr algn="ctr"/>
            <a:r>
              <a:rPr lang="es-EC" dirty="0" smtClean="0"/>
              <a:t>INTERCAMBIADOR DE CALOR</a:t>
            </a:r>
            <a:endParaRPr lang="es-EC" dirty="0"/>
          </a:p>
        </p:txBody>
      </p:sp>
      <p:sp>
        <p:nvSpPr>
          <p:cNvPr id="4" name="3 CuadroTexto"/>
          <p:cNvSpPr txBox="1"/>
          <p:nvPr/>
        </p:nvSpPr>
        <p:spPr>
          <a:xfrm>
            <a:off x="5638800" y="4646579"/>
            <a:ext cx="2654030" cy="646331"/>
          </a:xfrm>
          <a:prstGeom prst="rect">
            <a:avLst/>
          </a:prstGeom>
          <a:noFill/>
        </p:spPr>
        <p:txBody>
          <a:bodyPr wrap="square" rtlCol="0">
            <a:spAutoFit/>
          </a:bodyPr>
          <a:lstStyle/>
          <a:p>
            <a:pPr algn="ctr"/>
            <a:r>
              <a:rPr lang="es-EC" dirty="0" smtClean="0"/>
              <a:t>RECIPIENTE DE PRODUCTO TERMINADO</a:t>
            </a:r>
            <a:endParaRPr lang="es-EC" dirty="0"/>
          </a:p>
        </p:txBody>
      </p:sp>
    </p:spTree>
    <p:extLst>
      <p:ext uri="{BB962C8B-B14F-4D97-AF65-F5344CB8AC3E}">
        <p14:creationId xmlns:p14="http://schemas.microsoft.com/office/powerpoint/2010/main" val="2336202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09601"/>
            <a:ext cx="7772400" cy="1553528"/>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178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657350"/>
            <a:ext cx="341766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156195" y="1739405"/>
            <a:ext cx="3508723" cy="2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224756" y="5019472"/>
            <a:ext cx="1371600" cy="369332"/>
          </a:xfrm>
          <a:prstGeom prst="rect">
            <a:avLst/>
          </a:prstGeom>
          <a:noFill/>
        </p:spPr>
        <p:txBody>
          <a:bodyPr wrap="square" rtlCol="0">
            <a:spAutoFit/>
          </a:bodyPr>
          <a:lstStyle/>
          <a:p>
            <a:r>
              <a:rPr lang="es-EC" dirty="0" smtClean="0"/>
              <a:t>VÁLVULAS </a:t>
            </a:r>
            <a:endParaRPr lang="es-EC" dirty="0"/>
          </a:p>
        </p:txBody>
      </p:sp>
      <p:sp>
        <p:nvSpPr>
          <p:cNvPr id="4" name="3 CuadroTexto"/>
          <p:cNvSpPr txBox="1"/>
          <p:nvPr/>
        </p:nvSpPr>
        <p:spPr>
          <a:xfrm>
            <a:off x="5562600" y="4495800"/>
            <a:ext cx="2286000" cy="646331"/>
          </a:xfrm>
          <a:prstGeom prst="rect">
            <a:avLst/>
          </a:prstGeom>
          <a:noFill/>
        </p:spPr>
        <p:txBody>
          <a:bodyPr wrap="square" rtlCol="0">
            <a:spAutoFit/>
          </a:bodyPr>
          <a:lstStyle/>
          <a:p>
            <a:pPr algn="ctr"/>
            <a:r>
              <a:rPr lang="es-EC" dirty="0" smtClean="0"/>
              <a:t>BOMBAS, LINEAS DE TUBERIAS</a:t>
            </a:r>
            <a:endParaRPr lang="es-EC" dirty="0"/>
          </a:p>
        </p:txBody>
      </p:sp>
    </p:spTree>
    <p:extLst>
      <p:ext uri="{BB962C8B-B14F-4D97-AF65-F5344CB8AC3E}">
        <p14:creationId xmlns:p14="http://schemas.microsoft.com/office/powerpoint/2010/main" val="4253876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09601"/>
            <a:ext cx="7772400" cy="1553528"/>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178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2000" y="1981200"/>
            <a:ext cx="2819400" cy="210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274670" y="1932574"/>
            <a:ext cx="2881115" cy="215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036881" y="1931905"/>
            <a:ext cx="2875836" cy="214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981200" y="4800600"/>
            <a:ext cx="3276600" cy="369332"/>
          </a:xfrm>
          <a:prstGeom prst="rect">
            <a:avLst/>
          </a:prstGeom>
          <a:noFill/>
        </p:spPr>
        <p:txBody>
          <a:bodyPr wrap="square" rtlCol="0">
            <a:spAutoFit/>
          </a:bodyPr>
          <a:lstStyle/>
          <a:p>
            <a:r>
              <a:rPr lang="es-EC" dirty="0" smtClean="0"/>
              <a:t>CABLEADO ELÉCTRICO</a:t>
            </a:r>
            <a:endParaRPr lang="es-EC" dirty="0"/>
          </a:p>
        </p:txBody>
      </p:sp>
      <p:sp>
        <p:nvSpPr>
          <p:cNvPr id="4" name="3 CuadroTexto"/>
          <p:cNvSpPr txBox="1"/>
          <p:nvPr/>
        </p:nvSpPr>
        <p:spPr>
          <a:xfrm>
            <a:off x="6553200" y="4800600"/>
            <a:ext cx="1828800" cy="646331"/>
          </a:xfrm>
          <a:prstGeom prst="rect">
            <a:avLst/>
          </a:prstGeom>
          <a:noFill/>
        </p:spPr>
        <p:txBody>
          <a:bodyPr wrap="square" rtlCol="0">
            <a:spAutoFit/>
          </a:bodyPr>
          <a:lstStyle/>
          <a:p>
            <a:pPr algn="ctr"/>
            <a:r>
              <a:rPr lang="es-EC" dirty="0" smtClean="0"/>
              <a:t>PANEL DE CONTROL</a:t>
            </a:r>
            <a:endParaRPr lang="es-EC" dirty="0"/>
          </a:p>
        </p:txBody>
      </p:sp>
    </p:spTree>
    <p:extLst>
      <p:ext uri="{BB962C8B-B14F-4D97-AF65-F5344CB8AC3E}">
        <p14:creationId xmlns:p14="http://schemas.microsoft.com/office/powerpoint/2010/main" val="3423739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09601"/>
            <a:ext cx="7772400" cy="1553528"/>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178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01182" y="1976261"/>
            <a:ext cx="2971803" cy="221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1143000"/>
            <a:ext cx="2351493" cy="175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3086101"/>
            <a:ext cx="244847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524000" y="4876800"/>
            <a:ext cx="2072924" cy="369332"/>
          </a:xfrm>
          <a:prstGeom prst="rect">
            <a:avLst/>
          </a:prstGeom>
          <a:noFill/>
        </p:spPr>
        <p:txBody>
          <a:bodyPr wrap="square" rtlCol="0">
            <a:spAutoFit/>
          </a:bodyPr>
          <a:lstStyle/>
          <a:p>
            <a:r>
              <a:rPr lang="es-EC" dirty="0" smtClean="0"/>
              <a:t>CALDERO DE VAPOR</a:t>
            </a:r>
            <a:endParaRPr lang="es-EC" dirty="0"/>
          </a:p>
        </p:txBody>
      </p:sp>
      <p:sp>
        <p:nvSpPr>
          <p:cNvPr id="4" name="3 CuadroTexto"/>
          <p:cNvSpPr txBox="1"/>
          <p:nvPr/>
        </p:nvSpPr>
        <p:spPr>
          <a:xfrm>
            <a:off x="4572000" y="5061466"/>
            <a:ext cx="3118531" cy="646331"/>
          </a:xfrm>
          <a:prstGeom prst="rect">
            <a:avLst/>
          </a:prstGeom>
          <a:noFill/>
        </p:spPr>
        <p:txBody>
          <a:bodyPr wrap="square" rtlCol="0">
            <a:spAutoFit/>
          </a:bodyPr>
          <a:lstStyle/>
          <a:p>
            <a:pPr algn="ctr"/>
            <a:r>
              <a:rPr lang="es-EC" dirty="0" smtClean="0"/>
              <a:t>SISTEMA DE SUMINISTRO DE AGUA FRIA</a:t>
            </a:r>
            <a:endParaRPr lang="es-EC" dirty="0"/>
          </a:p>
        </p:txBody>
      </p:sp>
    </p:spTree>
    <p:extLst>
      <p:ext uri="{BB962C8B-B14F-4D97-AF65-F5344CB8AC3E}">
        <p14:creationId xmlns:p14="http://schemas.microsoft.com/office/powerpoint/2010/main" val="3068329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1676400"/>
            <a:ext cx="7772400" cy="4267199"/>
          </a:xfrm>
        </p:spPr>
        <p:txBody>
          <a:bodyPr>
            <a:normAutofit fontScale="90000"/>
          </a:bodyPr>
          <a:lstStyle/>
          <a:p>
            <a:pPr algn="l"/>
            <a:r>
              <a:rPr lang="es-EC" sz="2000" dirty="0" smtClean="0"/>
              <a:t>Agradezco </a:t>
            </a:r>
            <a:r>
              <a:rPr lang="es-EC" sz="2000" dirty="0"/>
              <a:t>a Dios, a mi madre </a:t>
            </a:r>
            <a:r>
              <a:rPr lang="es-EC" sz="2000" dirty="0" smtClean="0"/>
              <a:t>y hermano por </a:t>
            </a:r>
            <a:r>
              <a:rPr lang="es-EC" sz="2000" dirty="0"/>
              <a:t>su gran apoyo y comprensión en todo momento, a mis primos Kate, Marco y Pablo, por haber compartido momentos de alegría y tristeza en los años universitarios</a:t>
            </a:r>
            <a:r>
              <a:rPr lang="es-EC" sz="2000" dirty="0" smtClean="0"/>
              <a:t>.</a:t>
            </a:r>
            <a:r>
              <a:rPr lang="es-EC" sz="2000" dirty="0"/>
              <a:t/>
            </a:r>
            <a:br>
              <a:rPr lang="es-EC" sz="2000" dirty="0"/>
            </a:br>
            <a:r>
              <a:rPr lang="es-EC" sz="2000" dirty="0"/>
              <a:t>Agradezco a mi novia Antonieta, que me apoyo en los momentos más difíciles que me llevaron a tomar las decisiones más adecuadas</a:t>
            </a:r>
            <a:r>
              <a:rPr lang="es-EC" sz="2000" dirty="0" smtClean="0"/>
              <a:t>.</a:t>
            </a:r>
            <a:r>
              <a:rPr lang="es-EC" sz="2000" dirty="0"/>
              <a:t/>
            </a:r>
            <a:br>
              <a:rPr lang="es-EC" sz="2000" dirty="0"/>
            </a:br>
            <a:r>
              <a:rPr lang="es-EC" sz="2000" dirty="0"/>
              <a:t>Agradezco a la ESPE, en especial a los docentes de la Carrera de Ingeniería Mecánica por haberme enseñado todos los fundamentos teóricos y prácticos necesarios para mi desarrollo como profesional</a:t>
            </a:r>
            <a:r>
              <a:rPr lang="es-EC" sz="2000" dirty="0" smtClean="0"/>
              <a:t>.</a:t>
            </a:r>
            <a:r>
              <a:rPr lang="es-EC" sz="2000" dirty="0"/>
              <a:t/>
            </a:r>
            <a:br>
              <a:rPr lang="es-EC" sz="2000" dirty="0"/>
            </a:br>
            <a:r>
              <a:rPr lang="es-EC" sz="2000" dirty="0"/>
              <a:t>Agradezco al Ing. Carlos </a:t>
            </a:r>
            <a:r>
              <a:rPr lang="es-EC" sz="2000" dirty="0" err="1"/>
              <a:t>Suntaxi</a:t>
            </a:r>
            <a:r>
              <a:rPr lang="es-EC" sz="2000" dirty="0"/>
              <a:t> y al Ing. Luis Escobar, ex - director y ex -codirector de este proyecto respectivamente, por la labor de seguimiento y correcciones sugeridas de manera acertada en el transcurso de desarrollo de este trabajo</a:t>
            </a:r>
            <a:r>
              <a:rPr lang="es-EC" sz="2000" dirty="0" smtClean="0"/>
              <a:t>.</a:t>
            </a:r>
            <a:r>
              <a:rPr lang="es-EC" sz="2000" dirty="0"/>
              <a:t/>
            </a:r>
            <a:br>
              <a:rPr lang="es-EC" sz="2000" dirty="0"/>
            </a:br>
            <a:r>
              <a:rPr lang="es-EC" sz="2000" dirty="0" smtClean="0"/>
              <a:t>Agradezco </a:t>
            </a:r>
            <a:r>
              <a:rPr lang="es-EC" sz="2000" dirty="0"/>
              <a:t>de manera especial al Ing. Cristian Cruz y Sra. Andrea Velásquez quienes patrocinaron económicamente el desarrollo de este proyecto. </a:t>
            </a:r>
            <a:br>
              <a:rPr lang="es-EC" sz="2000" dirty="0"/>
            </a:br>
            <a:r>
              <a:rPr lang="es-EC" sz="2000" dirty="0"/>
              <a:t>Agradezco al Ing. José Pérez y al Ing. Luis Echeverría, director y codirector de este proyecto respectivamente, por la labor de  revisión de la parte escrita que ayudaron a la finalización de este proyecto.</a:t>
            </a:r>
            <a:r>
              <a:rPr lang="es-EC" sz="1600" dirty="0"/>
              <a:t/>
            </a:r>
            <a:br>
              <a:rPr lang="es-EC" sz="1600" dirty="0"/>
            </a:br>
            <a:r>
              <a:rPr lang="es-EC" sz="1400" dirty="0"/>
              <a:t/>
            </a:r>
            <a:br>
              <a:rPr lang="es-EC" sz="1400" dirty="0"/>
            </a:br>
            <a:endParaRPr lang="es-EC" sz="1400" dirty="0"/>
          </a:p>
        </p:txBody>
      </p:sp>
      <p:sp>
        <p:nvSpPr>
          <p:cNvPr id="3" name="2 CuadroTexto"/>
          <p:cNvSpPr txBox="1"/>
          <p:nvPr/>
        </p:nvSpPr>
        <p:spPr>
          <a:xfrm>
            <a:off x="3086099" y="674132"/>
            <a:ext cx="2971800" cy="369332"/>
          </a:xfrm>
          <a:prstGeom prst="rect">
            <a:avLst/>
          </a:prstGeom>
          <a:noFill/>
        </p:spPr>
        <p:txBody>
          <a:bodyPr wrap="square" rtlCol="0">
            <a:spAutoFit/>
          </a:bodyPr>
          <a:lstStyle/>
          <a:p>
            <a:r>
              <a:rPr lang="es-ES" b="1" dirty="0">
                <a:latin typeface="Arial" pitchFamily="34" charset="0"/>
                <a:cs typeface="Arial" pitchFamily="34" charset="0"/>
              </a:rPr>
              <a:t>AGRADECIMIENTOS</a:t>
            </a: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228600" y="1"/>
            <a:ext cx="8382000" cy="2057400"/>
          </a:xfrm>
        </p:spPr>
        <p:txBody>
          <a:bodyPr>
            <a:normAutofit/>
          </a:bodyPr>
          <a:lstStyle/>
          <a:p>
            <a:pPr algn="l"/>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C" sz="1600" b="1" dirty="0" smtClean="0">
                <a:latin typeface="Arial" pitchFamily="34" charset="0"/>
                <a:cs typeface="Arial" pitchFamily="34" charset="0"/>
              </a:rPr>
              <a:t>PRUEBAS Y CALIBRACIÓN</a:t>
            </a:r>
            <a:endParaRPr lang="es-EC" sz="1600" dirty="0">
              <a:latin typeface="Arial" pitchFamily="34" charset="0"/>
              <a:cs typeface="Arial" pitchFamily="34" charset="0"/>
            </a:endParaRPr>
          </a:p>
        </p:txBody>
      </p:sp>
      <p:sp>
        <p:nvSpPr>
          <p:cNvPr id="3" name="2 Rectángulo"/>
          <p:cNvSpPr/>
          <p:nvPr/>
        </p:nvSpPr>
        <p:spPr>
          <a:xfrm>
            <a:off x="762000" y="1752600"/>
            <a:ext cx="7772400" cy="1477328"/>
          </a:xfrm>
          <a:prstGeom prst="rect">
            <a:avLst/>
          </a:prstGeom>
        </p:spPr>
        <p:txBody>
          <a:bodyPr wrap="square">
            <a:spAutoFit/>
          </a:bodyPr>
          <a:lstStyle/>
          <a:p>
            <a:pPr algn="just"/>
            <a:r>
              <a:rPr lang="es-EC" u="sng" dirty="0"/>
              <a:t>Pruebas de funcionamiento de componentes</a:t>
            </a:r>
            <a:endParaRPr lang="es-EC" dirty="0"/>
          </a:p>
          <a:p>
            <a:pPr algn="just"/>
            <a:r>
              <a:rPr lang="es-EC" dirty="0"/>
              <a:t> </a:t>
            </a:r>
          </a:p>
          <a:p>
            <a:pPr algn="just"/>
            <a:r>
              <a:rPr lang="es-EC" dirty="0"/>
              <a:t>El sistema eléctrico está funcionando perfectamente, ya que todos los componentes mecánicos funcionan bajo las señales eléctricas del tablero de control,  siendo una prueba exitosa.</a:t>
            </a:r>
          </a:p>
        </p:txBody>
      </p:sp>
      <p:pic>
        <p:nvPicPr>
          <p:cNvPr id="6" name="5 Imagen" descr="C:\Users\Marco parcero\AppData\Local\Microsoft\Windows\Temporary Internet Files\Content.Word\IMG_0155.jpg"/>
          <p:cNvPicPr/>
          <p:nvPr/>
        </p:nvPicPr>
        <p:blipFill rotWithShape="1">
          <a:blip r:embed="rId3" cstate="print">
            <a:extLst>
              <a:ext uri="{28A0092B-C50C-407E-A947-70E740481C1C}">
                <a14:useLocalDpi xmlns:a14="http://schemas.microsoft.com/office/drawing/2010/main" val="0"/>
              </a:ext>
            </a:extLst>
          </a:blip>
          <a:srcRect l="9650"/>
          <a:stretch/>
        </p:blipFill>
        <p:spPr bwMode="auto">
          <a:xfrm rot="5400000">
            <a:off x="3506787" y="3275013"/>
            <a:ext cx="1927860" cy="2083435"/>
          </a:xfrm>
          <a:prstGeom prst="rect">
            <a:avLst/>
          </a:prstGeom>
          <a:noFill/>
          <a:ln>
            <a:noFill/>
          </a:ln>
          <a:extLst>
            <a:ext uri="{53640926-AAD7-44D8-BBD7-CCE9431645EC}">
              <a14:shadowObscured xmlns:a14="http://schemas.microsoft.com/office/drawing/2010/main"/>
            </a:ext>
          </a:extLst>
        </p:spPr>
      </p:pic>
      <p:sp>
        <p:nvSpPr>
          <p:cNvPr id="4" name="3 Rectángulo"/>
          <p:cNvSpPr/>
          <p:nvPr/>
        </p:nvSpPr>
        <p:spPr>
          <a:xfrm>
            <a:off x="2286000" y="5373469"/>
            <a:ext cx="4572000" cy="646331"/>
          </a:xfrm>
          <a:prstGeom prst="rect">
            <a:avLst/>
          </a:prstGeom>
        </p:spPr>
        <p:txBody>
          <a:bodyPr>
            <a:spAutoFit/>
          </a:bodyPr>
          <a:lstStyle/>
          <a:p>
            <a:pPr algn="ctr"/>
            <a:r>
              <a:rPr lang="es-EC" b="1" dirty="0"/>
              <a:t>Figura 6.1 Prueba del sistema eléctrico</a:t>
            </a:r>
            <a:endParaRPr lang="es-EC" dirty="0"/>
          </a:p>
          <a:p>
            <a:pPr algn="ctr"/>
            <a:r>
              <a:rPr lang="es-EC" dirty="0"/>
              <a:t>Fuente: propia</a:t>
            </a:r>
          </a:p>
        </p:txBody>
      </p:sp>
      <p:sp>
        <p:nvSpPr>
          <p:cNvPr id="7" name="6 Botón de acción: Volver">
            <a:hlinkClick r:id="rId4"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4" name="3 Rectángulo"/>
          <p:cNvSpPr/>
          <p:nvPr/>
        </p:nvSpPr>
        <p:spPr>
          <a:xfrm>
            <a:off x="575733" y="685800"/>
            <a:ext cx="8077200" cy="2031325"/>
          </a:xfrm>
          <a:prstGeom prst="rect">
            <a:avLst/>
          </a:prstGeom>
        </p:spPr>
        <p:txBody>
          <a:bodyPr wrap="square">
            <a:spAutoFit/>
          </a:bodyPr>
          <a:lstStyle/>
          <a:p>
            <a:r>
              <a:rPr lang="es-EC" u="sng" dirty="0"/>
              <a:t>Pruebas del proceso</a:t>
            </a:r>
            <a:endParaRPr lang="es-EC" dirty="0"/>
          </a:p>
          <a:p>
            <a:r>
              <a:rPr lang="es-EC" dirty="0"/>
              <a:t> </a:t>
            </a:r>
          </a:p>
          <a:p>
            <a:r>
              <a:rPr lang="es-EC" dirty="0"/>
              <a:t>Para comprobar el molido del grano de soya, se procederá a llenar el molino con este producto, previamente preparado, a razón de que pueda producirse los 100 l/parada en un tiempo previamente determinado. Cabe recalcar que se debe agregar agua en el proceso, de manera de que se dosifique según la receta de la empresa auspiciante.</a:t>
            </a:r>
          </a:p>
        </p:txBody>
      </p:sp>
      <p:pic>
        <p:nvPicPr>
          <p:cNvPr id="256002" name="Picture 2" descr="IMG_01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33" y="2971800"/>
            <a:ext cx="25527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3" name="Picture 3" descr="IMG_01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220" y="2982912"/>
            <a:ext cx="25622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4" name="Picture 4" descr="IMG_017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2971800"/>
            <a:ext cx="2519362"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575733" y="5029200"/>
            <a:ext cx="2552700" cy="923330"/>
          </a:xfrm>
          <a:prstGeom prst="rect">
            <a:avLst/>
          </a:prstGeom>
        </p:spPr>
        <p:txBody>
          <a:bodyPr wrap="square">
            <a:spAutoFit/>
          </a:bodyPr>
          <a:lstStyle/>
          <a:p>
            <a:r>
              <a:rPr lang="es-EC" b="1" dirty="0"/>
              <a:t>Figura 6.2 Granos de soya preparada</a:t>
            </a:r>
            <a:endParaRPr lang="es-EC" dirty="0"/>
          </a:p>
          <a:p>
            <a:r>
              <a:rPr lang="es-EC" dirty="0"/>
              <a:t>Fuente: propia</a:t>
            </a:r>
          </a:p>
        </p:txBody>
      </p:sp>
      <p:sp>
        <p:nvSpPr>
          <p:cNvPr id="7" name="6 Rectángulo"/>
          <p:cNvSpPr/>
          <p:nvPr/>
        </p:nvSpPr>
        <p:spPr>
          <a:xfrm>
            <a:off x="3609445" y="5029200"/>
            <a:ext cx="4572000" cy="646331"/>
          </a:xfrm>
          <a:prstGeom prst="rect">
            <a:avLst/>
          </a:prstGeom>
        </p:spPr>
        <p:txBody>
          <a:bodyPr>
            <a:spAutoFit/>
          </a:bodyPr>
          <a:lstStyle/>
          <a:p>
            <a:r>
              <a:rPr lang="es-EC" b="1" dirty="0"/>
              <a:t>Figura 6.3 Resultado prueba de molido</a:t>
            </a:r>
            <a:endParaRPr lang="es-EC" dirty="0"/>
          </a:p>
          <a:p>
            <a:r>
              <a:rPr lang="es-EC" dirty="0"/>
              <a:t>Fuente: propia</a:t>
            </a:r>
          </a:p>
        </p:txBody>
      </p:sp>
      <p:sp>
        <p:nvSpPr>
          <p:cNvPr id="9" name="8 Botón de acción: Volver">
            <a:hlinkClick r:id="rId6"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4" name="3 Rectángulo"/>
          <p:cNvSpPr/>
          <p:nvPr/>
        </p:nvSpPr>
        <p:spPr>
          <a:xfrm>
            <a:off x="575733" y="685800"/>
            <a:ext cx="8077200" cy="1477328"/>
          </a:xfrm>
          <a:prstGeom prst="rect">
            <a:avLst/>
          </a:prstGeom>
        </p:spPr>
        <p:txBody>
          <a:bodyPr wrap="square">
            <a:spAutoFit/>
          </a:bodyPr>
          <a:lstStyle/>
          <a:p>
            <a:r>
              <a:rPr lang="es-EC" u="sng" dirty="0"/>
              <a:t>Pruebas del </a:t>
            </a:r>
            <a:r>
              <a:rPr lang="es-EC" u="sng" dirty="0" smtClean="0"/>
              <a:t>proceso</a:t>
            </a:r>
          </a:p>
          <a:p>
            <a:endParaRPr lang="es-EC" dirty="0"/>
          </a:p>
          <a:p>
            <a:r>
              <a:rPr lang="es-EC" dirty="0"/>
              <a:t> El resultado del producto es sin duda un molido uniforme y se ha realizado una separación muy eficiente del producto – bagazo. El tiempo de molido se ha realizado en  20  minutos aproximadamente</a:t>
            </a:r>
          </a:p>
        </p:txBody>
      </p:sp>
      <p:pic>
        <p:nvPicPr>
          <p:cNvPr id="257026" name="Picture 2" descr="IMG_0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200" y="2667000"/>
            <a:ext cx="24558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601133" y="4724400"/>
            <a:ext cx="2438930" cy="923330"/>
          </a:xfrm>
          <a:prstGeom prst="rect">
            <a:avLst/>
          </a:prstGeom>
        </p:spPr>
        <p:txBody>
          <a:bodyPr wrap="square">
            <a:spAutoFit/>
          </a:bodyPr>
          <a:lstStyle/>
          <a:p>
            <a:r>
              <a:rPr lang="es-EC" b="1" dirty="0"/>
              <a:t>Figura 6.4 Desechos producidos</a:t>
            </a:r>
            <a:endParaRPr lang="es-EC" dirty="0"/>
          </a:p>
          <a:p>
            <a:r>
              <a:rPr lang="es-EC" dirty="0"/>
              <a:t>Fuente: propia</a:t>
            </a:r>
          </a:p>
        </p:txBody>
      </p:sp>
      <p:pic>
        <p:nvPicPr>
          <p:cNvPr id="11" name="10 Imagen" descr="C:\Users\Marco parcero\AppData\Local\Microsoft\Windows\Temporary Internet Files\Content.Word\IMG_017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598" y="2667000"/>
            <a:ext cx="2417446" cy="1828800"/>
          </a:xfrm>
          <a:prstGeom prst="rect">
            <a:avLst/>
          </a:prstGeom>
          <a:noFill/>
          <a:ln>
            <a:noFill/>
          </a:ln>
        </p:spPr>
      </p:pic>
      <p:sp>
        <p:nvSpPr>
          <p:cNvPr id="3" name="2 Rectángulo"/>
          <p:cNvSpPr/>
          <p:nvPr/>
        </p:nvSpPr>
        <p:spPr>
          <a:xfrm>
            <a:off x="3322954" y="4715470"/>
            <a:ext cx="2498090" cy="923330"/>
          </a:xfrm>
          <a:prstGeom prst="rect">
            <a:avLst/>
          </a:prstGeom>
        </p:spPr>
        <p:txBody>
          <a:bodyPr wrap="square">
            <a:spAutoFit/>
          </a:bodyPr>
          <a:lstStyle/>
          <a:p>
            <a:r>
              <a:rPr lang="es-EC" b="1" dirty="0"/>
              <a:t>Figura 6.5 Prueba de funcionamiento de filtro</a:t>
            </a:r>
            <a:endParaRPr lang="es-EC" dirty="0"/>
          </a:p>
          <a:p>
            <a:r>
              <a:rPr lang="es-EC" dirty="0"/>
              <a:t>Fuente: propia</a:t>
            </a:r>
          </a:p>
        </p:txBody>
      </p:sp>
      <p:pic>
        <p:nvPicPr>
          <p:cNvPr id="257027" name="Picture 3" descr="IMG_00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2667000"/>
            <a:ext cx="228578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6096000" y="4662100"/>
            <a:ext cx="2438400" cy="1200329"/>
          </a:xfrm>
          <a:prstGeom prst="rect">
            <a:avLst/>
          </a:prstGeom>
        </p:spPr>
        <p:txBody>
          <a:bodyPr wrap="square">
            <a:spAutoFit/>
          </a:bodyPr>
          <a:lstStyle/>
          <a:p>
            <a:r>
              <a:rPr lang="es-EC" b="1" dirty="0"/>
              <a:t>Figura 6.7 Prueba de funcionamiento del agitador</a:t>
            </a:r>
            <a:endParaRPr lang="es-EC" dirty="0"/>
          </a:p>
          <a:p>
            <a:r>
              <a:rPr lang="es-EC" dirty="0"/>
              <a:t>Fuente: propia</a:t>
            </a:r>
          </a:p>
        </p:txBody>
      </p:sp>
      <p:sp>
        <p:nvSpPr>
          <p:cNvPr id="10" name="9 Botón de acción: Volver">
            <a:hlinkClick r:id="rId6"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85261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4" name="3 Rectángulo"/>
          <p:cNvSpPr/>
          <p:nvPr/>
        </p:nvSpPr>
        <p:spPr>
          <a:xfrm>
            <a:off x="575733" y="685800"/>
            <a:ext cx="8077200" cy="3139321"/>
          </a:xfrm>
          <a:prstGeom prst="rect">
            <a:avLst/>
          </a:prstGeom>
        </p:spPr>
        <p:txBody>
          <a:bodyPr wrap="square">
            <a:spAutoFit/>
          </a:bodyPr>
          <a:lstStyle/>
          <a:p>
            <a:r>
              <a:rPr lang="es-EC" u="sng" dirty="0"/>
              <a:t>Pruebas del </a:t>
            </a:r>
            <a:r>
              <a:rPr lang="es-EC" u="sng" dirty="0" smtClean="0"/>
              <a:t>proceso</a:t>
            </a:r>
          </a:p>
          <a:p>
            <a:endParaRPr lang="es-EC" dirty="0"/>
          </a:p>
          <a:p>
            <a:pPr algn="just"/>
            <a:r>
              <a:rPr lang="es-EC" dirty="0" smtClean="0"/>
              <a:t>El </a:t>
            </a:r>
            <a:r>
              <a:rPr lang="es-EC" dirty="0"/>
              <a:t>tiempo de cocción de 100 l se ha realizado en un tiempo de 49 min aproximadamente, siendo un tiempo bastante eficiente para la cantidad de producto a preparar, luego de esto se lo debe cocinar durante 5 minutos más</a:t>
            </a:r>
            <a:r>
              <a:rPr lang="es-EC" dirty="0" smtClean="0"/>
              <a:t>.</a:t>
            </a:r>
          </a:p>
          <a:p>
            <a:endParaRPr lang="es-EC" dirty="0"/>
          </a:p>
          <a:p>
            <a:pPr algn="just"/>
            <a:r>
              <a:rPr lang="es-EC" dirty="0"/>
              <a:t>Luego se procederá tomar el tiempo en el cual se produce el enfriado hasta 30°C, temperatura que fue proporcionada por la empresa auspiciante para cumplir con su receta particular. El tiempo que se demoro es de 8 minutos aproximadamente.</a:t>
            </a:r>
          </a:p>
          <a:p>
            <a:endParaRPr lang="es-EC" dirty="0" smtClean="0"/>
          </a:p>
          <a:p>
            <a:endParaRPr lang="es-EC" dirty="0"/>
          </a:p>
        </p:txBody>
      </p:sp>
      <p:pic>
        <p:nvPicPr>
          <p:cNvPr id="258050" name="Picture 2" descr="IMG_01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317" y="3428999"/>
            <a:ext cx="2519363"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2286000" y="5373469"/>
            <a:ext cx="4572000" cy="646331"/>
          </a:xfrm>
          <a:prstGeom prst="rect">
            <a:avLst/>
          </a:prstGeom>
        </p:spPr>
        <p:txBody>
          <a:bodyPr>
            <a:spAutoFit/>
          </a:bodyPr>
          <a:lstStyle/>
          <a:p>
            <a:pPr algn="ctr"/>
            <a:r>
              <a:rPr lang="es-EC" b="1" dirty="0"/>
              <a:t>Figura 6.13 Producto terminado</a:t>
            </a:r>
            <a:endParaRPr lang="es-EC" dirty="0"/>
          </a:p>
          <a:p>
            <a:pPr algn="ctr"/>
            <a:r>
              <a:rPr lang="es-EC" dirty="0"/>
              <a:t>Fuente: propia</a:t>
            </a:r>
          </a:p>
        </p:txBody>
      </p:sp>
      <p:sp>
        <p:nvSpPr>
          <p:cNvPr id="7" name="6 Botón de acción: Volver">
            <a:hlinkClick r:id="rId4"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03097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228600" y="381001"/>
            <a:ext cx="8153400" cy="838199"/>
          </a:xfrm>
        </p:spPr>
        <p:txBody>
          <a:bodyPr>
            <a:normAutofit/>
          </a:bodyPr>
          <a:lstStyle/>
          <a:p>
            <a:pPr lvl="0" algn="l"/>
            <a:r>
              <a:rPr lang="es-EC" sz="1800" b="1" dirty="0" smtClean="0">
                <a:latin typeface="Arial" pitchFamily="34" charset="0"/>
                <a:cs typeface="Arial" pitchFamily="34" charset="0"/>
              </a:rPr>
              <a:t>CALIBRACIÓN</a:t>
            </a:r>
            <a:endParaRPr lang="es-EC" sz="1400" dirty="0">
              <a:latin typeface="Arial" pitchFamily="34" charset="0"/>
              <a:cs typeface="Arial" pitchFamily="34" charset="0"/>
            </a:endParaRPr>
          </a:p>
        </p:txBody>
      </p:sp>
      <p:sp>
        <p:nvSpPr>
          <p:cNvPr id="3" name="2 Rectángulo"/>
          <p:cNvSpPr/>
          <p:nvPr/>
        </p:nvSpPr>
        <p:spPr>
          <a:xfrm>
            <a:off x="457200" y="1143000"/>
            <a:ext cx="8305800" cy="646331"/>
          </a:xfrm>
          <a:prstGeom prst="rect">
            <a:avLst/>
          </a:prstGeom>
        </p:spPr>
        <p:txBody>
          <a:bodyPr wrap="square">
            <a:spAutoFit/>
          </a:bodyPr>
          <a:lstStyle/>
          <a:p>
            <a:r>
              <a:rPr lang="es-EC" b="1" dirty="0"/>
              <a:t>Tabla 6.1 Calibración del flujo de agua en función a la cantidad de grano de soya a molerse.</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349084738"/>
              </p:ext>
            </p:extLst>
          </p:nvPr>
        </p:nvGraphicFramePr>
        <p:xfrm>
          <a:off x="1181099" y="2057400"/>
          <a:ext cx="6781800" cy="3681571"/>
        </p:xfrm>
        <a:graphic>
          <a:graphicData uri="http://schemas.openxmlformats.org/drawingml/2006/table">
            <a:tbl>
              <a:tblPr firstRow="1" firstCol="1" bandRow="1">
                <a:tableStyleId>{5940675A-B579-460E-94D1-54222C63F5DA}</a:tableStyleId>
              </a:tblPr>
              <a:tblGrid>
                <a:gridCol w="1524000"/>
                <a:gridCol w="990600"/>
                <a:gridCol w="4267200"/>
              </a:tblGrid>
              <a:tr h="420211">
                <a:tc gridSpan="3">
                  <a:txBody>
                    <a:bodyPr/>
                    <a:lstStyle/>
                    <a:p>
                      <a:pPr algn="just">
                        <a:lnSpc>
                          <a:spcPct val="150000"/>
                        </a:lnSpc>
                        <a:spcAft>
                          <a:spcPts val="0"/>
                        </a:spcAft>
                      </a:pPr>
                      <a:r>
                        <a:rPr lang="es-EC" sz="1400" dirty="0">
                          <a:effectLst/>
                        </a:rPr>
                        <a:t>Calibración del flujo de agua en función a la cantidad de grano de soya a molerse.</a:t>
                      </a:r>
                      <a:endParaRPr lang="es-EC" sz="1200" dirty="0">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r>
              <a:tr h="571500">
                <a:tc>
                  <a:txBody>
                    <a:bodyPr/>
                    <a:lstStyle/>
                    <a:p>
                      <a:pPr algn="just">
                        <a:lnSpc>
                          <a:spcPct val="150000"/>
                        </a:lnSpc>
                        <a:spcAft>
                          <a:spcPts val="0"/>
                        </a:spcAft>
                      </a:pPr>
                      <a:r>
                        <a:rPr lang="es-EC" sz="1400">
                          <a:effectLst/>
                        </a:rPr>
                        <a:t>Cantidad de granos de soya (lb)</a:t>
                      </a:r>
                      <a:endParaRPr lang="es-EC" sz="12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1400">
                          <a:effectLst/>
                        </a:rPr>
                        <a:t>Flujo de agua (l/min)</a:t>
                      </a:r>
                      <a:endParaRPr lang="es-EC" sz="12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1400">
                          <a:effectLst/>
                        </a:rPr>
                        <a:t>Observación</a:t>
                      </a:r>
                      <a:endParaRPr lang="es-EC" sz="1200">
                        <a:effectLst/>
                        <a:latin typeface="Calibri"/>
                        <a:ea typeface="Calibri"/>
                        <a:cs typeface="Times New Roman"/>
                      </a:endParaRPr>
                    </a:p>
                  </a:txBody>
                  <a:tcPr marL="44450" marR="44450" marT="0" marB="0" anchor="ctr"/>
                </a:tc>
              </a:tr>
              <a:tr h="190500">
                <a:tc>
                  <a:txBody>
                    <a:bodyPr/>
                    <a:lstStyle/>
                    <a:p>
                      <a:pPr algn="just">
                        <a:lnSpc>
                          <a:spcPct val="150000"/>
                        </a:lnSpc>
                        <a:spcAft>
                          <a:spcPts val="0"/>
                        </a:spcAft>
                      </a:pPr>
                      <a:r>
                        <a:rPr lang="es-EC" sz="1400">
                          <a:effectLst/>
                        </a:rPr>
                        <a:t>25</a:t>
                      </a:r>
                      <a:endParaRPr lang="es-EC" sz="12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1400">
                          <a:effectLst/>
                        </a:rPr>
                        <a:t>3</a:t>
                      </a:r>
                      <a:endParaRPr lang="es-EC" sz="12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1400">
                          <a:effectLst/>
                        </a:rPr>
                        <a:t>Se dificulta el molido </a:t>
                      </a:r>
                      <a:endParaRPr lang="es-EC" sz="1200">
                        <a:effectLst/>
                        <a:latin typeface="Calibri"/>
                        <a:ea typeface="Calibri"/>
                        <a:cs typeface="Times New Roman"/>
                      </a:endParaRPr>
                    </a:p>
                  </a:txBody>
                  <a:tcPr marL="44450" marR="44450" marT="0" marB="0" anchor="b"/>
                </a:tc>
              </a:tr>
              <a:tr h="571500">
                <a:tc>
                  <a:txBody>
                    <a:bodyPr/>
                    <a:lstStyle/>
                    <a:p>
                      <a:pPr algn="just">
                        <a:lnSpc>
                          <a:spcPct val="150000"/>
                        </a:lnSpc>
                        <a:spcAft>
                          <a:spcPts val="0"/>
                        </a:spcAft>
                      </a:pPr>
                      <a:r>
                        <a:rPr lang="es-EC" sz="1400" dirty="0">
                          <a:effectLst/>
                        </a:rPr>
                        <a:t>25</a:t>
                      </a:r>
                      <a:endParaRPr lang="es-EC" sz="1200" dirty="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1400">
                          <a:effectLst/>
                        </a:rPr>
                        <a:t>4</a:t>
                      </a:r>
                      <a:endParaRPr lang="es-EC" sz="12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1400">
                          <a:effectLst/>
                        </a:rPr>
                        <a:t>La tubería tiende a taponarse debido a que el producto es muy denso</a:t>
                      </a:r>
                      <a:endParaRPr lang="es-EC" sz="1200">
                        <a:effectLst/>
                        <a:latin typeface="Calibri"/>
                        <a:ea typeface="Calibri"/>
                        <a:cs typeface="Times New Roman"/>
                      </a:endParaRPr>
                    </a:p>
                  </a:txBody>
                  <a:tcPr marL="44450" marR="44450" marT="0" marB="0" anchor="b"/>
                </a:tc>
              </a:tr>
              <a:tr h="190500">
                <a:tc>
                  <a:txBody>
                    <a:bodyPr/>
                    <a:lstStyle/>
                    <a:p>
                      <a:pPr algn="just">
                        <a:lnSpc>
                          <a:spcPct val="150000"/>
                        </a:lnSpc>
                        <a:spcAft>
                          <a:spcPts val="0"/>
                        </a:spcAft>
                      </a:pPr>
                      <a:r>
                        <a:rPr lang="es-EC" sz="1400">
                          <a:effectLst/>
                        </a:rPr>
                        <a:t>25</a:t>
                      </a:r>
                      <a:endParaRPr lang="es-EC" sz="12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1400">
                          <a:effectLst/>
                        </a:rPr>
                        <a:t>5</a:t>
                      </a:r>
                      <a:endParaRPr lang="es-EC" sz="12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1400">
                          <a:effectLst/>
                        </a:rPr>
                        <a:t>Producto uniforme</a:t>
                      </a:r>
                      <a:endParaRPr lang="es-EC" sz="1200">
                        <a:effectLst/>
                        <a:latin typeface="Calibri"/>
                        <a:ea typeface="Calibri"/>
                        <a:cs typeface="Times New Roman"/>
                      </a:endParaRPr>
                    </a:p>
                  </a:txBody>
                  <a:tcPr marL="44450" marR="44450" marT="0" marB="0" anchor="b"/>
                </a:tc>
              </a:tr>
              <a:tr h="381000">
                <a:tc>
                  <a:txBody>
                    <a:bodyPr/>
                    <a:lstStyle/>
                    <a:p>
                      <a:pPr algn="just">
                        <a:lnSpc>
                          <a:spcPct val="150000"/>
                        </a:lnSpc>
                        <a:spcAft>
                          <a:spcPts val="0"/>
                        </a:spcAft>
                      </a:pPr>
                      <a:r>
                        <a:rPr lang="es-EC" sz="1400">
                          <a:effectLst/>
                        </a:rPr>
                        <a:t>25</a:t>
                      </a:r>
                      <a:endParaRPr lang="es-EC" sz="12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1400">
                          <a:effectLst/>
                        </a:rPr>
                        <a:t>6</a:t>
                      </a:r>
                      <a:endParaRPr lang="es-EC" sz="12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1400">
                          <a:effectLst/>
                        </a:rPr>
                        <a:t>Producto uniforme pero un exceso de agua en la tolva</a:t>
                      </a:r>
                      <a:endParaRPr lang="es-EC" sz="1200">
                        <a:effectLst/>
                        <a:latin typeface="Calibri"/>
                        <a:ea typeface="Calibri"/>
                        <a:cs typeface="Times New Roman"/>
                      </a:endParaRPr>
                    </a:p>
                  </a:txBody>
                  <a:tcPr marL="44450" marR="44450" marT="0" marB="0" anchor="b"/>
                </a:tc>
              </a:tr>
              <a:tr h="381000">
                <a:tc>
                  <a:txBody>
                    <a:bodyPr/>
                    <a:lstStyle/>
                    <a:p>
                      <a:pPr algn="just">
                        <a:lnSpc>
                          <a:spcPct val="150000"/>
                        </a:lnSpc>
                        <a:spcAft>
                          <a:spcPts val="0"/>
                        </a:spcAft>
                      </a:pPr>
                      <a:r>
                        <a:rPr lang="es-EC" sz="1400">
                          <a:effectLst/>
                        </a:rPr>
                        <a:t>25</a:t>
                      </a:r>
                      <a:endParaRPr lang="es-EC" sz="12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1400">
                          <a:effectLst/>
                        </a:rPr>
                        <a:t>7</a:t>
                      </a:r>
                      <a:endParaRPr lang="es-EC" sz="1200">
                        <a:effectLst/>
                        <a:latin typeface="Calibri"/>
                        <a:ea typeface="Calibri"/>
                        <a:cs typeface="Times New Roman"/>
                      </a:endParaRPr>
                    </a:p>
                  </a:txBody>
                  <a:tcPr marL="44450" marR="44450" marT="0" marB="0" anchor="b"/>
                </a:tc>
                <a:tc>
                  <a:txBody>
                    <a:bodyPr/>
                    <a:lstStyle/>
                    <a:p>
                      <a:pPr algn="just">
                        <a:lnSpc>
                          <a:spcPct val="150000"/>
                        </a:lnSpc>
                        <a:spcAft>
                          <a:spcPts val="0"/>
                        </a:spcAft>
                      </a:pPr>
                      <a:r>
                        <a:rPr lang="es-EC" sz="1400">
                          <a:effectLst/>
                        </a:rPr>
                        <a:t>Producto con bajo porcentaje de soya debido al exceso de agua</a:t>
                      </a:r>
                      <a:endParaRPr lang="es-EC" sz="1200">
                        <a:effectLst/>
                        <a:latin typeface="Calibri"/>
                        <a:ea typeface="Calibri"/>
                        <a:cs typeface="Times New Roman"/>
                      </a:endParaRPr>
                    </a:p>
                  </a:txBody>
                  <a:tcPr marL="44450" marR="44450" marT="0" marB="0" anchor="b"/>
                </a:tc>
              </a:tr>
              <a:tr h="190500">
                <a:tc>
                  <a:txBody>
                    <a:bodyPr/>
                    <a:lstStyle/>
                    <a:p>
                      <a:pPr algn="just">
                        <a:lnSpc>
                          <a:spcPct val="150000"/>
                        </a:lnSpc>
                        <a:spcAft>
                          <a:spcPts val="0"/>
                        </a:spcAft>
                      </a:pPr>
                      <a:r>
                        <a:rPr lang="es-EC" sz="1400" dirty="0">
                          <a:effectLst/>
                        </a:rPr>
                        <a:t>fuente: propia</a:t>
                      </a:r>
                      <a:endParaRPr lang="es-EC" sz="1200" dirty="0">
                        <a:effectLst/>
                        <a:latin typeface="Calibri"/>
                        <a:ea typeface="Calibri"/>
                        <a:cs typeface="Times New Roman"/>
                      </a:endParaRPr>
                    </a:p>
                  </a:txBody>
                  <a:tcPr marL="44450" marR="44450" marT="0" marB="0" anchor="b"/>
                </a:tc>
                <a:tc>
                  <a:txBody>
                    <a:bodyPr/>
                    <a:lstStyle/>
                    <a:p>
                      <a:pPr>
                        <a:lnSpc>
                          <a:spcPct val="115000"/>
                        </a:lnSpc>
                      </a:pPr>
                      <a:endParaRPr lang="es-EC" sz="1200">
                        <a:effectLst/>
                        <a:latin typeface="Calibri"/>
                        <a:cs typeface="Times New Roman"/>
                      </a:endParaRPr>
                    </a:p>
                  </a:txBody>
                  <a:tcPr marL="44450" marR="44450" marT="0" marB="0" anchor="b"/>
                </a:tc>
                <a:tc>
                  <a:txBody>
                    <a:bodyPr/>
                    <a:lstStyle/>
                    <a:p>
                      <a:pPr>
                        <a:lnSpc>
                          <a:spcPct val="115000"/>
                        </a:lnSpc>
                      </a:pPr>
                      <a:endParaRPr lang="es-EC" sz="1200" dirty="0">
                        <a:effectLst/>
                        <a:latin typeface="Calibri"/>
                        <a:cs typeface="Times New Roman"/>
                      </a:endParaRPr>
                    </a:p>
                  </a:txBody>
                  <a:tcPr marL="44450" marR="44450" marT="0" marB="0" anchor="b"/>
                </a:tc>
              </a:tr>
            </a:tbl>
          </a:graphicData>
        </a:graphic>
      </p:graphicFrame>
      <p:sp>
        <p:nvSpPr>
          <p:cNvPr id="6" name="5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11" name="TextBox 10"/>
          <p:cNvSpPr txBox="1"/>
          <p:nvPr/>
        </p:nvSpPr>
        <p:spPr>
          <a:xfrm>
            <a:off x="381000" y="533400"/>
            <a:ext cx="8153400" cy="830997"/>
          </a:xfrm>
          <a:prstGeom prst="rect">
            <a:avLst/>
          </a:prstGeom>
          <a:noFill/>
        </p:spPr>
        <p:txBody>
          <a:bodyPr wrap="square" rtlCol="0">
            <a:spAutoFit/>
          </a:bodyPr>
          <a:lstStyle/>
          <a:p>
            <a:endParaRPr lang="es-EC" b="1" dirty="0" smtClean="0">
              <a:latin typeface="Arial" pitchFamily="34" charset="0"/>
              <a:cs typeface="Arial" pitchFamily="34" charset="0"/>
            </a:endParaRPr>
          </a:p>
          <a:p>
            <a:r>
              <a:rPr lang="es-EC" b="1" dirty="0" smtClean="0">
                <a:latin typeface="Arial" pitchFamily="34" charset="0"/>
                <a:cs typeface="Arial" pitchFamily="34" charset="0"/>
              </a:rPr>
              <a:t>COSTO DE LA MAQUINA</a:t>
            </a:r>
            <a:endParaRPr lang="es-EC" dirty="0" smtClean="0">
              <a:latin typeface="Arial" pitchFamily="34" charset="0"/>
              <a:cs typeface="Arial" pitchFamily="34" charset="0"/>
            </a:endParaRPr>
          </a:p>
          <a:p>
            <a:endParaRPr lang="es-EC" sz="1200" dirty="0">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35144780"/>
              </p:ext>
            </p:extLst>
          </p:nvPr>
        </p:nvGraphicFramePr>
        <p:xfrm>
          <a:off x="3088639" y="1676400"/>
          <a:ext cx="2966720" cy="4023360"/>
        </p:xfrm>
        <a:graphic>
          <a:graphicData uri="http://schemas.openxmlformats.org/drawingml/2006/table">
            <a:tbl>
              <a:tblPr firstRow="1" firstCol="1" bandRow="1">
                <a:tableStyleId>{5940675A-B579-460E-94D1-54222C63F5DA}</a:tableStyleId>
              </a:tblPr>
              <a:tblGrid>
                <a:gridCol w="2047875"/>
                <a:gridCol w="918845"/>
              </a:tblGrid>
              <a:tr h="571500">
                <a:tc gridSpan="2">
                  <a:txBody>
                    <a:bodyPr/>
                    <a:lstStyle/>
                    <a:p>
                      <a:pPr algn="ctr">
                        <a:lnSpc>
                          <a:spcPct val="150000"/>
                        </a:lnSpc>
                        <a:spcAft>
                          <a:spcPts val="0"/>
                        </a:spcAft>
                      </a:pPr>
                      <a:r>
                        <a:rPr lang="es-EC" sz="1600" dirty="0">
                          <a:effectLst/>
                        </a:rPr>
                        <a:t>COSTO TOTAL DE LA MÁQUINA PROCESADORA DE LECHE DE SOYA</a:t>
                      </a:r>
                      <a:endParaRPr lang="es-EC" sz="1400" dirty="0">
                        <a:effectLst/>
                        <a:latin typeface="Calibri"/>
                        <a:ea typeface="Calibri"/>
                        <a:cs typeface="Times New Roman"/>
                      </a:endParaRPr>
                    </a:p>
                  </a:txBody>
                  <a:tcPr marL="44450" marR="44450" marT="0" marB="0" anchor="ctr"/>
                </a:tc>
                <a:tc hMerge="1">
                  <a:txBody>
                    <a:bodyPr/>
                    <a:lstStyle/>
                    <a:p>
                      <a:endParaRPr lang="es-EC"/>
                    </a:p>
                  </a:txBody>
                  <a:tcPr/>
                </a:tc>
              </a:tr>
              <a:tr h="190500">
                <a:tc>
                  <a:txBody>
                    <a:bodyPr/>
                    <a:lstStyle/>
                    <a:p>
                      <a:pPr>
                        <a:lnSpc>
                          <a:spcPct val="150000"/>
                        </a:lnSpc>
                        <a:spcAft>
                          <a:spcPts val="0"/>
                        </a:spcAft>
                      </a:pPr>
                      <a:r>
                        <a:rPr lang="es-EC" sz="1600">
                          <a:effectLst/>
                        </a:rPr>
                        <a:t>ITEM</a:t>
                      </a:r>
                      <a:endParaRPr lang="es-EC" sz="1400">
                        <a:effectLst/>
                        <a:latin typeface="Calibri"/>
                        <a:ea typeface="Calibri"/>
                        <a:cs typeface="Times New Roman"/>
                      </a:endParaRPr>
                    </a:p>
                  </a:txBody>
                  <a:tcPr marL="44450" marR="44450" marT="0" marB="0" anchor="b"/>
                </a:tc>
                <a:tc>
                  <a:txBody>
                    <a:bodyPr/>
                    <a:lstStyle/>
                    <a:p>
                      <a:pPr>
                        <a:lnSpc>
                          <a:spcPct val="150000"/>
                        </a:lnSpc>
                        <a:spcAft>
                          <a:spcPts val="0"/>
                        </a:spcAft>
                      </a:pPr>
                      <a:r>
                        <a:rPr lang="es-EC" sz="1200" dirty="0">
                          <a:effectLst/>
                        </a:rPr>
                        <a:t>SUBTOTAL</a:t>
                      </a:r>
                      <a:endParaRPr lang="es-EC" sz="1100" dirty="0">
                        <a:effectLst/>
                        <a:latin typeface="Calibri"/>
                        <a:ea typeface="Calibri"/>
                        <a:cs typeface="Times New Roman"/>
                      </a:endParaRPr>
                    </a:p>
                  </a:txBody>
                  <a:tcPr marL="44450" marR="44450" marT="0" marB="0" anchor="b"/>
                </a:tc>
              </a:tr>
              <a:tr h="190500">
                <a:tc>
                  <a:txBody>
                    <a:bodyPr/>
                    <a:lstStyle/>
                    <a:p>
                      <a:pPr>
                        <a:lnSpc>
                          <a:spcPct val="150000"/>
                        </a:lnSpc>
                        <a:spcAft>
                          <a:spcPts val="0"/>
                        </a:spcAft>
                      </a:pPr>
                      <a:r>
                        <a:rPr lang="es-EC" sz="1600" dirty="0">
                          <a:effectLst/>
                        </a:rPr>
                        <a:t>Costo de materiales</a:t>
                      </a:r>
                      <a:endParaRPr lang="es-EC" sz="1400" dirty="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1200">
                          <a:effectLst/>
                        </a:rPr>
                        <a:t>4131,4</a:t>
                      </a:r>
                      <a:endParaRPr lang="es-EC" sz="1100">
                        <a:effectLst/>
                        <a:latin typeface="Calibri"/>
                        <a:ea typeface="Calibri"/>
                        <a:cs typeface="Times New Roman"/>
                      </a:endParaRPr>
                    </a:p>
                  </a:txBody>
                  <a:tcPr marL="44450" marR="44450" marT="0" marB="0" anchor="b"/>
                </a:tc>
              </a:tr>
              <a:tr h="190500">
                <a:tc>
                  <a:txBody>
                    <a:bodyPr/>
                    <a:lstStyle/>
                    <a:p>
                      <a:pPr>
                        <a:lnSpc>
                          <a:spcPct val="150000"/>
                        </a:lnSpc>
                        <a:spcAft>
                          <a:spcPts val="0"/>
                        </a:spcAft>
                      </a:pPr>
                      <a:r>
                        <a:rPr lang="es-EC" sz="1600">
                          <a:effectLst/>
                        </a:rPr>
                        <a:t>Costos indirectos</a:t>
                      </a:r>
                      <a:endParaRPr lang="es-EC"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1200">
                          <a:effectLst/>
                        </a:rPr>
                        <a:t>430</a:t>
                      </a:r>
                      <a:endParaRPr lang="es-EC" sz="1100">
                        <a:effectLst/>
                        <a:latin typeface="Calibri"/>
                        <a:ea typeface="Calibri"/>
                        <a:cs typeface="Times New Roman"/>
                      </a:endParaRPr>
                    </a:p>
                  </a:txBody>
                  <a:tcPr marL="44450" marR="44450" marT="0" marB="0" anchor="b"/>
                </a:tc>
              </a:tr>
              <a:tr h="190500">
                <a:tc>
                  <a:txBody>
                    <a:bodyPr/>
                    <a:lstStyle/>
                    <a:p>
                      <a:pPr>
                        <a:lnSpc>
                          <a:spcPct val="150000"/>
                        </a:lnSpc>
                        <a:spcAft>
                          <a:spcPts val="0"/>
                        </a:spcAft>
                      </a:pPr>
                      <a:r>
                        <a:rPr lang="es-EC" sz="1600" dirty="0">
                          <a:effectLst/>
                        </a:rPr>
                        <a:t>Costo de diseño</a:t>
                      </a:r>
                      <a:endParaRPr lang="es-EC" sz="1400" dirty="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1200">
                          <a:effectLst/>
                        </a:rPr>
                        <a:t>350</a:t>
                      </a:r>
                      <a:endParaRPr lang="es-EC" sz="1100">
                        <a:effectLst/>
                        <a:latin typeface="Calibri"/>
                        <a:ea typeface="Calibri"/>
                        <a:cs typeface="Times New Roman"/>
                      </a:endParaRPr>
                    </a:p>
                  </a:txBody>
                  <a:tcPr marL="44450" marR="44450" marT="0" marB="0" anchor="b"/>
                </a:tc>
              </a:tr>
              <a:tr h="190500">
                <a:tc>
                  <a:txBody>
                    <a:bodyPr/>
                    <a:lstStyle/>
                    <a:p>
                      <a:pPr>
                        <a:lnSpc>
                          <a:spcPct val="150000"/>
                        </a:lnSpc>
                        <a:spcAft>
                          <a:spcPts val="0"/>
                        </a:spcAft>
                      </a:pPr>
                      <a:r>
                        <a:rPr lang="es-EC" sz="1600">
                          <a:effectLst/>
                        </a:rPr>
                        <a:t>Costo máquinas - herramientas</a:t>
                      </a:r>
                      <a:endParaRPr lang="es-EC"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1200">
                          <a:effectLst/>
                        </a:rPr>
                        <a:t>776</a:t>
                      </a:r>
                      <a:endParaRPr lang="es-EC" sz="1100">
                        <a:effectLst/>
                        <a:latin typeface="Calibri"/>
                        <a:ea typeface="Calibri"/>
                        <a:cs typeface="Times New Roman"/>
                      </a:endParaRPr>
                    </a:p>
                  </a:txBody>
                  <a:tcPr marL="44450" marR="44450" marT="0" marB="0" anchor="b"/>
                </a:tc>
              </a:tr>
              <a:tr h="190500">
                <a:tc>
                  <a:txBody>
                    <a:bodyPr/>
                    <a:lstStyle/>
                    <a:p>
                      <a:pPr>
                        <a:lnSpc>
                          <a:spcPct val="150000"/>
                        </a:lnSpc>
                        <a:spcAft>
                          <a:spcPts val="0"/>
                        </a:spcAft>
                      </a:pPr>
                      <a:r>
                        <a:rPr lang="es-EC" sz="1600">
                          <a:effectLst/>
                        </a:rPr>
                        <a:t>Costo de mano de obra</a:t>
                      </a:r>
                      <a:endParaRPr lang="es-EC"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1200">
                          <a:effectLst/>
                        </a:rPr>
                        <a:t>1200</a:t>
                      </a:r>
                      <a:endParaRPr lang="es-EC" sz="1100">
                        <a:effectLst/>
                        <a:latin typeface="Calibri"/>
                        <a:ea typeface="Calibri"/>
                        <a:cs typeface="Times New Roman"/>
                      </a:endParaRPr>
                    </a:p>
                  </a:txBody>
                  <a:tcPr marL="44450" marR="44450" marT="0" marB="0" anchor="b"/>
                </a:tc>
              </a:tr>
              <a:tr h="190500">
                <a:tc>
                  <a:txBody>
                    <a:bodyPr/>
                    <a:lstStyle/>
                    <a:p>
                      <a:pPr>
                        <a:lnSpc>
                          <a:spcPct val="150000"/>
                        </a:lnSpc>
                        <a:spcAft>
                          <a:spcPts val="0"/>
                        </a:spcAft>
                      </a:pPr>
                      <a:r>
                        <a:rPr lang="es-EC" sz="1600">
                          <a:effectLst/>
                        </a:rPr>
                        <a:t>TOTAL USD</a:t>
                      </a:r>
                      <a:endParaRPr lang="es-EC" sz="1400">
                        <a:effectLst/>
                        <a:latin typeface="Calibri"/>
                        <a:ea typeface="Calibri"/>
                        <a:cs typeface="Times New Roman"/>
                      </a:endParaRPr>
                    </a:p>
                  </a:txBody>
                  <a:tcPr marL="44450" marR="44450" marT="0" marB="0" anchor="b"/>
                </a:tc>
                <a:tc>
                  <a:txBody>
                    <a:bodyPr/>
                    <a:lstStyle/>
                    <a:p>
                      <a:pPr algn="r">
                        <a:lnSpc>
                          <a:spcPct val="150000"/>
                        </a:lnSpc>
                        <a:spcAft>
                          <a:spcPts val="0"/>
                        </a:spcAft>
                      </a:pPr>
                      <a:r>
                        <a:rPr lang="es-EC" sz="1200">
                          <a:effectLst/>
                        </a:rPr>
                        <a:t>6887,4</a:t>
                      </a:r>
                      <a:endParaRPr lang="es-EC" sz="1100">
                        <a:effectLst/>
                        <a:latin typeface="Calibri"/>
                        <a:ea typeface="Calibri"/>
                        <a:cs typeface="Times New Roman"/>
                      </a:endParaRPr>
                    </a:p>
                  </a:txBody>
                  <a:tcPr marL="44450" marR="44450" marT="0" marB="0" anchor="b"/>
                </a:tc>
              </a:tr>
              <a:tr h="190500">
                <a:tc gridSpan="2">
                  <a:txBody>
                    <a:bodyPr/>
                    <a:lstStyle/>
                    <a:p>
                      <a:pPr>
                        <a:lnSpc>
                          <a:spcPct val="150000"/>
                        </a:lnSpc>
                        <a:spcAft>
                          <a:spcPts val="0"/>
                        </a:spcAft>
                      </a:pPr>
                      <a:r>
                        <a:rPr lang="es-EC" sz="1600" dirty="0">
                          <a:effectLst/>
                        </a:rPr>
                        <a:t>fuente: propia</a:t>
                      </a:r>
                      <a:endParaRPr lang="es-EC" sz="1400" dirty="0">
                        <a:effectLst/>
                        <a:latin typeface="Calibri"/>
                        <a:ea typeface="Calibri"/>
                        <a:cs typeface="Times New Roman"/>
                      </a:endParaRPr>
                    </a:p>
                  </a:txBody>
                  <a:tcPr marL="44450" marR="44450" marT="0" marB="0" anchor="b"/>
                </a:tc>
                <a:tc hMerge="1">
                  <a:txBody>
                    <a:bodyPr/>
                    <a:lstStyle/>
                    <a:p>
                      <a:endParaRPr lang="es-EC"/>
                    </a:p>
                  </a:txBody>
                  <a:tcPr/>
                </a:tc>
              </a:tr>
            </a:tbl>
          </a:graphicData>
        </a:graphic>
      </p:graphicFrame>
      <p:sp>
        <p:nvSpPr>
          <p:cNvPr id="6" name="5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09600"/>
            <a:ext cx="7772400" cy="5333999"/>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3" name="2 Rectángulo"/>
          <p:cNvSpPr/>
          <p:nvPr/>
        </p:nvSpPr>
        <p:spPr>
          <a:xfrm>
            <a:off x="381000" y="533400"/>
            <a:ext cx="4572000" cy="646331"/>
          </a:xfrm>
          <a:prstGeom prst="rect">
            <a:avLst/>
          </a:prstGeom>
        </p:spPr>
        <p:txBody>
          <a:bodyPr>
            <a:spAutoFit/>
          </a:bodyPr>
          <a:lstStyle/>
          <a:p>
            <a:r>
              <a:rPr lang="es-EC" b="1" dirty="0"/>
              <a:t> </a:t>
            </a:r>
            <a:endParaRPr lang="es-EC" dirty="0"/>
          </a:p>
          <a:p>
            <a:r>
              <a:rPr lang="es-EC" b="1" dirty="0"/>
              <a:t>CONCLUSIONES Y RECOMENDACIONES</a:t>
            </a:r>
            <a:endParaRPr lang="es-EC" dirty="0"/>
          </a:p>
        </p:txBody>
      </p:sp>
      <p:sp>
        <p:nvSpPr>
          <p:cNvPr id="6" name="5 Rectángulo"/>
          <p:cNvSpPr/>
          <p:nvPr/>
        </p:nvSpPr>
        <p:spPr>
          <a:xfrm>
            <a:off x="838200" y="1307068"/>
            <a:ext cx="1673920" cy="369332"/>
          </a:xfrm>
          <a:prstGeom prst="rect">
            <a:avLst/>
          </a:prstGeom>
        </p:spPr>
        <p:txBody>
          <a:bodyPr wrap="none">
            <a:spAutoFit/>
          </a:bodyPr>
          <a:lstStyle/>
          <a:p>
            <a:r>
              <a:rPr lang="es-EC" b="1" dirty="0"/>
              <a:t>CONCLUSIONES</a:t>
            </a:r>
            <a:endParaRPr lang="es-EC" dirty="0"/>
          </a:p>
        </p:txBody>
      </p:sp>
      <p:sp>
        <p:nvSpPr>
          <p:cNvPr id="7" name="6 Rectángulo"/>
          <p:cNvSpPr/>
          <p:nvPr/>
        </p:nvSpPr>
        <p:spPr>
          <a:xfrm>
            <a:off x="914400" y="1676400"/>
            <a:ext cx="8077200" cy="4247317"/>
          </a:xfrm>
          <a:prstGeom prst="rect">
            <a:avLst/>
          </a:prstGeom>
        </p:spPr>
        <p:txBody>
          <a:bodyPr wrap="square">
            <a:spAutoFit/>
          </a:bodyPr>
          <a:lstStyle/>
          <a:p>
            <a:r>
              <a:rPr lang="es-EC" dirty="0"/>
              <a:t>Luego de haber analizado los diferentes métodos de elaboración de la leche de soya, se diseñó, seleccionó y construyó la procesadora de manera que se adapte a los requerimientos impuestos por la empresa auspiciante, la misma que por el costo de $ 6887,40 cumple con los procesos de molido, cocción y enfriamiento.</a:t>
            </a:r>
          </a:p>
          <a:p>
            <a:r>
              <a:rPr lang="es-EC" dirty="0"/>
              <a:t> </a:t>
            </a:r>
          </a:p>
          <a:p>
            <a:r>
              <a:rPr lang="es-EC" dirty="0"/>
              <a:t>Los cálculos para la selección de los diferentes componentes se basaron en gran parte en los fundamentos de transferencia de calor, siendo el principal agente de evaluación el acero AISI 304 que proporciona las propiedades anticorrosivas y mecánicas necesarias para cumplir con el proceso requerido.</a:t>
            </a:r>
          </a:p>
          <a:p>
            <a:r>
              <a:rPr lang="es-EC" dirty="0"/>
              <a:t> </a:t>
            </a:r>
          </a:p>
          <a:p>
            <a:r>
              <a:rPr lang="es-EC" dirty="0"/>
              <a:t>El proceso de molido y separación de sólidos se lo realiza en un tiempo de 20 minutos aproximadamente, a partir de un molino de piedras que gira a 3600 rpm con capacidad de 35 Kg/h, con filtración centrífuga y un filtro adicional, los mismos usan 104 l de agua a razón de 5 l/min aproximadamente y 11.3 Kg de soya hidratada para producir 100 l de leche</a:t>
            </a:r>
          </a:p>
        </p:txBody>
      </p:sp>
      <p:sp>
        <p:nvSpPr>
          <p:cNvPr id="8" name="7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09600"/>
            <a:ext cx="7772400" cy="5333999"/>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3" name="2 Rectángulo"/>
          <p:cNvSpPr/>
          <p:nvPr/>
        </p:nvSpPr>
        <p:spPr>
          <a:xfrm>
            <a:off x="838200" y="1066800"/>
            <a:ext cx="7924800" cy="4524315"/>
          </a:xfrm>
          <a:prstGeom prst="rect">
            <a:avLst/>
          </a:prstGeom>
        </p:spPr>
        <p:txBody>
          <a:bodyPr wrap="square">
            <a:spAutoFit/>
          </a:bodyPr>
          <a:lstStyle/>
          <a:p>
            <a:r>
              <a:rPr lang="es-EC" dirty="0"/>
              <a:t>Los desechos producidos son 15.8 Kg los mismos que son reutilizados para producir otros derivados de la soya, por ejemplo, galletas, pasteles, carne, etc…</a:t>
            </a:r>
          </a:p>
          <a:p>
            <a:r>
              <a:rPr lang="es-EC" dirty="0"/>
              <a:t> </a:t>
            </a:r>
          </a:p>
          <a:p>
            <a:r>
              <a:rPr lang="es-EC" dirty="0"/>
              <a:t>El recipiente de cocción tiene la capacidad de calentar leche de soya de 19 °C aproximadamente a 75 °C en un tiempo aproximado de 49 minutos, usando una fuente de vapor a una temperatura de 120 °C. Luego se procede a cocinarlo durante 5 minutos más automáticamente.</a:t>
            </a:r>
          </a:p>
          <a:p>
            <a:r>
              <a:rPr lang="es-EC" dirty="0"/>
              <a:t> </a:t>
            </a:r>
          </a:p>
          <a:p>
            <a:r>
              <a:rPr lang="es-EC" dirty="0"/>
              <a:t>El agitador permite que el producto se siga mezclando aun cuando está en el proceso de cocción, impidiendo a la vez que exista una separación de sólidos y caigan al fondo del  recipiente, además, este mecanismo sirve para homogenizar el producto y que este se cocine por igual.</a:t>
            </a:r>
          </a:p>
          <a:p>
            <a:r>
              <a:rPr lang="es-EC" dirty="0"/>
              <a:t> </a:t>
            </a:r>
          </a:p>
          <a:p>
            <a:r>
              <a:rPr lang="es-EC" dirty="0"/>
              <a:t>El sistema de enfriamiento proporciona una capacidad de enfriamiento de 100 l de leche de soya de 75 ° C a 30 ° C en 8 minutos aproximadamente, con un flujo de agua fría a 10 °C que pasa por la coraza del intercambiador de calor.</a:t>
            </a:r>
          </a:p>
        </p:txBody>
      </p:sp>
      <p:sp>
        <p:nvSpPr>
          <p:cNvPr id="6" name="5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09600"/>
            <a:ext cx="7772400" cy="5333999"/>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3" name="2 Rectángulo"/>
          <p:cNvSpPr/>
          <p:nvPr/>
        </p:nvSpPr>
        <p:spPr>
          <a:xfrm>
            <a:off x="457200" y="838200"/>
            <a:ext cx="2152192" cy="369332"/>
          </a:xfrm>
          <a:prstGeom prst="rect">
            <a:avLst/>
          </a:prstGeom>
        </p:spPr>
        <p:txBody>
          <a:bodyPr wrap="none">
            <a:spAutoFit/>
          </a:bodyPr>
          <a:lstStyle/>
          <a:p>
            <a:r>
              <a:rPr lang="es-EC" b="1" dirty="0"/>
              <a:t>RECOMENDACIONES</a:t>
            </a:r>
            <a:endParaRPr lang="es-EC" dirty="0"/>
          </a:p>
        </p:txBody>
      </p:sp>
      <p:sp>
        <p:nvSpPr>
          <p:cNvPr id="6" name="5 Rectángulo"/>
          <p:cNvSpPr/>
          <p:nvPr/>
        </p:nvSpPr>
        <p:spPr>
          <a:xfrm>
            <a:off x="838200" y="1582339"/>
            <a:ext cx="7924800" cy="3693319"/>
          </a:xfrm>
          <a:prstGeom prst="rect">
            <a:avLst/>
          </a:prstGeom>
        </p:spPr>
        <p:txBody>
          <a:bodyPr wrap="square">
            <a:spAutoFit/>
          </a:bodyPr>
          <a:lstStyle/>
          <a:p>
            <a:r>
              <a:rPr lang="es-EC" dirty="0"/>
              <a:t>Para producción de leche de soya se recomienda tomar en cuenta los parámetros críticos del proceso, así por ejemplo, cantidad de desechos producidos, cantidad de producto a obtenerse, tiempos de cocción y enfriamiento, los cuales influirán en los equipos a construirse.</a:t>
            </a:r>
          </a:p>
          <a:p>
            <a:r>
              <a:rPr lang="es-EC" dirty="0"/>
              <a:t> </a:t>
            </a:r>
          </a:p>
          <a:p>
            <a:r>
              <a:rPr lang="es-EC" dirty="0"/>
              <a:t>Se recomienda preparar el caldero antes de iniciar el proceso con una temperatura de vapor de aproximadamente 120 ° C para que el proceso de cocción se realice en el tiempo estimado de 50 minutos.</a:t>
            </a:r>
          </a:p>
          <a:p>
            <a:r>
              <a:rPr lang="es-EC" dirty="0"/>
              <a:t> </a:t>
            </a:r>
          </a:p>
          <a:p>
            <a:r>
              <a:rPr lang="es-EC" dirty="0"/>
              <a:t>Se recomienda preparar el sistema de enfriamiento antes de iniciar el proceso, el agua fría debe estar a una temperatura aproximada de 10 °C para que el producto se enfríe en 8 minutos aproximadamente, además, el recipiente de agua debe estar al menos sus ¾ partes llenas.</a:t>
            </a:r>
          </a:p>
        </p:txBody>
      </p:sp>
      <p:sp>
        <p:nvSpPr>
          <p:cNvPr id="7" name="6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6" name="5 Rectángulo"/>
          <p:cNvSpPr/>
          <p:nvPr/>
        </p:nvSpPr>
        <p:spPr>
          <a:xfrm>
            <a:off x="567267" y="990600"/>
            <a:ext cx="8077200" cy="4524315"/>
          </a:xfrm>
          <a:prstGeom prst="rect">
            <a:avLst/>
          </a:prstGeom>
        </p:spPr>
        <p:txBody>
          <a:bodyPr wrap="square">
            <a:spAutoFit/>
          </a:bodyPr>
          <a:lstStyle/>
          <a:p>
            <a:r>
              <a:rPr lang="es-EC" dirty="0"/>
              <a:t>Se recomienda calibrar la dosificación de agua a 5 l/min aproximadamente, ya que bajo los parámetros mencionados en el capítulo de calibración y pruebas, se demostró que los equipos pueden presentar problemas en su funcionamiento y por ende obtener un producto no deseado, con una mezcla demasiado rica o pobre.</a:t>
            </a:r>
          </a:p>
          <a:p>
            <a:r>
              <a:rPr lang="es-EC" dirty="0"/>
              <a:t> </a:t>
            </a:r>
          </a:p>
          <a:p>
            <a:r>
              <a:rPr lang="es-EC" dirty="0"/>
              <a:t>Se recomienda </a:t>
            </a:r>
            <a:r>
              <a:rPr lang="es-EC" dirty="0" err="1"/>
              <a:t>setear</a:t>
            </a:r>
            <a:r>
              <a:rPr lang="es-EC" dirty="0"/>
              <a:t> la holgura entre piedras del molino hasta que produzca una pasta de desecho entre 0.15 – 0.2 mm, ya que con este valor se puede aprovechar mejor los desechos y producir una leche consistente.</a:t>
            </a:r>
          </a:p>
          <a:p>
            <a:r>
              <a:rPr lang="es-EC" dirty="0"/>
              <a:t> </a:t>
            </a:r>
          </a:p>
          <a:p>
            <a:r>
              <a:rPr lang="es-EC" dirty="0"/>
              <a:t>Se recomienda poner progresivamente en la tolva del molino la cantidad máxima de 25 lb, ya que la máquina no puede producir más producto debido al limitante de volumen en el recipiente de cocción.</a:t>
            </a:r>
          </a:p>
          <a:p>
            <a:r>
              <a:rPr lang="es-EC" dirty="0"/>
              <a:t> </a:t>
            </a:r>
          </a:p>
          <a:p>
            <a:r>
              <a:rPr lang="es-EC" dirty="0"/>
              <a:t>Se recomienda lavar los diferentes componentes de la máquina periódicamente ya que por ser una procesadora de alimentos, se tiende a obtener el desarrollo de bacterias en sus partes internas.</a:t>
            </a:r>
          </a:p>
        </p:txBody>
      </p:sp>
      <p:sp>
        <p:nvSpPr>
          <p:cNvPr id="4" name="3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85800"/>
            <a:ext cx="7772400" cy="5257799"/>
          </a:xfrm>
        </p:spPr>
        <p:txBody>
          <a:bodyPr>
            <a:normAutofit/>
          </a:bodyPr>
          <a:lstStyle/>
          <a:p>
            <a:pPr marL="342900" indent="-342900" algn="l"/>
            <a:r>
              <a:rPr lang="es-EC" sz="1800" b="1" dirty="0" smtClean="0">
                <a:latin typeface="Arial" pitchFamily="34" charset="0"/>
                <a:cs typeface="Arial" pitchFamily="34" charset="0"/>
              </a:rPr>
              <a:t>CONTENIDO:</a:t>
            </a:r>
            <a:br>
              <a:rPr lang="es-EC" sz="1800" b="1" dirty="0" smtClean="0">
                <a:latin typeface="Arial" pitchFamily="34" charset="0"/>
                <a:cs typeface="Arial" pitchFamily="34" charset="0"/>
              </a:rPr>
            </a:br>
            <a:r>
              <a:rPr lang="es-EC" sz="1800" b="1" dirty="0">
                <a:latin typeface="Arial" pitchFamily="34" charset="0"/>
                <a:cs typeface="Arial" pitchFamily="34" charset="0"/>
              </a:rPr>
              <a:t/>
            </a:r>
            <a:br>
              <a:rPr lang="es-EC" sz="1800" b="1" dirty="0">
                <a:latin typeface="Arial" pitchFamily="34" charset="0"/>
                <a:cs typeface="Arial" pitchFamily="34" charset="0"/>
              </a:rPr>
            </a:br>
            <a:r>
              <a:rPr lang="es-EC" sz="1800" b="1" dirty="0" smtClean="0">
                <a:latin typeface="Arial" pitchFamily="34" charset="0"/>
                <a:cs typeface="Arial" pitchFamily="34" charset="0"/>
                <a:hlinkClick r:id="rId3" action="ppaction://hlinksldjump"/>
              </a:rPr>
              <a:t>Resumen</a:t>
            </a:r>
            <a:r>
              <a:rPr lang="es-EC" sz="1800" b="1" dirty="0" smtClean="0">
                <a:latin typeface="Arial" pitchFamily="34" charset="0"/>
                <a:cs typeface="Arial" pitchFamily="34" charset="0"/>
              </a:rPr>
              <a:t/>
            </a:r>
            <a:br>
              <a:rPr lang="es-EC" sz="1800" b="1" dirty="0" smtClean="0">
                <a:latin typeface="Arial" pitchFamily="34" charset="0"/>
                <a:cs typeface="Arial" pitchFamily="34" charset="0"/>
              </a:rPr>
            </a:br>
            <a:r>
              <a:rPr lang="es-EC" sz="1800" b="1" dirty="0" smtClean="0">
                <a:latin typeface="Arial" pitchFamily="34" charset="0"/>
                <a:cs typeface="Arial" pitchFamily="34" charset="0"/>
                <a:hlinkClick r:id="rId4" action="ppaction://hlinksldjump"/>
              </a:rPr>
              <a:t>Objetivos</a:t>
            </a:r>
            <a:r>
              <a:rPr lang="es-EC" sz="1800" b="1" dirty="0" smtClean="0">
                <a:latin typeface="Arial" pitchFamily="34" charset="0"/>
                <a:cs typeface="Arial" pitchFamily="34" charset="0"/>
              </a:rPr>
              <a:t/>
            </a:r>
            <a:br>
              <a:rPr lang="es-EC" sz="1800" b="1" dirty="0" smtClean="0">
                <a:latin typeface="Arial" pitchFamily="34" charset="0"/>
                <a:cs typeface="Arial" pitchFamily="34" charset="0"/>
              </a:rPr>
            </a:br>
            <a:r>
              <a:rPr lang="es-EC" sz="1800" b="1" dirty="0" smtClean="0">
                <a:latin typeface="Arial" pitchFamily="34" charset="0"/>
                <a:cs typeface="Arial" pitchFamily="34" charset="0"/>
                <a:hlinkClick r:id="rId5" action="ppaction://hlinksldjump"/>
              </a:rPr>
              <a:t>Proceso de elaboración de leche de Soya</a:t>
            </a:r>
            <a:r>
              <a:rPr lang="es-EC" sz="1800" b="1" dirty="0" smtClean="0">
                <a:latin typeface="Arial" pitchFamily="34" charset="0"/>
                <a:cs typeface="Arial" pitchFamily="34" charset="0"/>
              </a:rPr>
              <a:t/>
            </a:r>
            <a:br>
              <a:rPr lang="es-EC" sz="1800" b="1" dirty="0" smtClean="0">
                <a:latin typeface="Arial" pitchFamily="34" charset="0"/>
                <a:cs typeface="Arial" pitchFamily="34" charset="0"/>
              </a:rPr>
            </a:br>
            <a:r>
              <a:rPr lang="es-EC" sz="1800" b="1" dirty="0" smtClean="0">
                <a:latin typeface="Arial" pitchFamily="34" charset="0"/>
                <a:cs typeface="Arial" pitchFamily="34" charset="0"/>
                <a:hlinkClick r:id="rId6" action="ppaction://hlinksldjump"/>
              </a:rPr>
              <a:t>Análisis y selección de alternativas</a:t>
            </a:r>
            <a:r>
              <a:rPr lang="es-EC" sz="1800" b="1" dirty="0" smtClean="0">
                <a:latin typeface="Arial" pitchFamily="34" charset="0"/>
                <a:cs typeface="Arial" pitchFamily="34" charset="0"/>
              </a:rPr>
              <a:t/>
            </a:r>
            <a:br>
              <a:rPr lang="es-EC" sz="1800" b="1" dirty="0" smtClean="0">
                <a:latin typeface="Arial" pitchFamily="34" charset="0"/>
                <a:cs typeface="Arial" pitchFamily="34" charset="0"/>
              </a:rPr>
            </a:br>
            <a:r>
              <a:rPr lang="es-EC" sz="1800" b="1" dirty="0" smtClean="0">
                <a:latin typeface="Arial" pitchFamily="34" charset="0"/>
                <a:cs typeface="Arial" pitchFamily="34" charset="0"/>
                <a:hlinkClick r:id="rId7" action="ppaction://hlinksldjump"/>
              </a:rPr>
              <a:t>Diseño</a:t>
            </a:r>
            <a:r>
              <a:rPr lang="es-EC" sz="1800" b="1" dirty="0" smtClean="0">
                <a:latin typeface="Arial" pitchFamily="34" charset="0"/>
                <a:cs typeface="Arial" pitchFamily="34" charset="0"/>
              </a:rPr>
              <a:t> </a:t>
            </a:r>
            <a:br>
              <a:rPr lang="es-EC" sz="1800" b="1" dirty="0" smtClean="0">
                <a:latin typeface="Arial" pitchFamily="34" charset="0"/>
                <a:cs typeface="Arial" pitchFamily="34" charset="0"/>
              </a:rPr>
            </a:br>
            <a:r>
              <a:rPr lang="es-EC" sz="1800" b="1" dirty="0" smtClean="0">
                <a:latin typeface="Arial" pitchFamily="34" charset="0"/>
                <a:cs typeface="Arial" pitchFamily="34" charset="0"/>
                <a:hlinkClick r:id="rId8" action="ppaction://hlinksldjump"/>
              </a:rPr>
              <a:t>Construcción</a:t>
            </a:r>
            <a:r>
              <a:rPr lang="es-EC" sz="1800" b="1" dirty="0" smtClean="0">
                <a:latin typeface="Arial" pitchFamily="34" charset="0"/>
                <a:cs typeface="Arial" pitchFamily="34" charset="0"/>
              </a:rPr>
              <a:t/>
            </a:r>
            <a:br>
              <a:rPr lang="es-EC" sz="1800" b="1" dirty="0" smtClean="0">
                <a:latin typeface="Arial" pitchFamily="34" charset="0"/>
                <a:cs typeface="Arial" pitchFamily="34" charset="0"/>
              </a:rPr>
            </a:br>
            <a:r>
              <a:rPr lang="es-EC" sz="1800" b="1" dirty="0" smtClean="0">
                <a:latin typeface="Arial" pitchFamily="34" charset="0"/>
                <a:cs typeface="Arial" pitchFamily="34" charset="0"/>
                <a:hlinkClick r:id="rId9" action="ppaction://hlinksldjump"/>
              </a:rPr>
              <a:t>Pruebas y calibración</a:t>
            </a:r>
            <a:r>
              <a:rPr lang="es-EC" sz="1800" b="1" dirty="0" smtClean="0">
                <a:latin typeface="Arial" pitchFamily="34" charset="0"/>
                <a:cs typeface="Arial" pitchFamily="34" charset="0"/>
              </a:rPr>
              <a:t/>
            </a:r>
            <a:br>
              <a:rPr lang="es-EC" sz="1800" b="1" dirty="0" smtClean="0">
                <a:latin typeface="Arial" pitchFamily="34" charset="0"/>
                <a:cs typeface="Arial" pitchFamily="34" charset="0"/>
              </a:rPr>
            </a:br>
            <a:r>
              <a:rPr lang="es-EC" sz="1800" b="1" dirty="0" smtClean="0">
                <a:latin typeface="Arial" pitchFamily="34" charset="0"/>
                <a:cs typeface="Arial" pitchFamily="34" charset="0"/>
                <a:hlinkClick r:id="rId10" action="ppaction://hlinksldjump"/>
              </a:rPr>
              <a:t>Conclusiones y recomendaciones</a:t>
            </a:r>
            <a:r>
              <a:rPr lang="es-EC" sz="1800" b="1" dirty="0" smtClean="0">
                <a:latin typeface="Arial" pitchFamily="34" charset="0"/>
                <a:cs typeface="Arial" pitchFamily="34" charset="0"/>
              </a:rPr>
              <a:t/>
            </a:r>
            <a:br>
              <a:rPr lang="es-EC" sz="1800" b="1" dirty="0" smtClean="0">
                <a:latin typeface="Arial" pitchFamily="34" charset="0"/>
                <a:cs typeface="Arial" pitchFamily="34" charset="0"/>
              </a:rPr>
            </a:br>
            <a:r>
              <a:rPr lang="es-EC" sz="1600" b="1" dirty="0" smtClean="0">
                <a:latin typeface="Arial" pitchFamily="34" charset="0"/>
                <a:cs typeface="Arial" pitchFamily="34" charset="0"/>
              </a:rPr>
              <a:t/>
            </a:r>
            <a:br>
              <a:rPr lang="es-EC" sz="1600" b="1" dirty="0" smtClean="0">
                <a:latin typeface="Arial" pitchFamily="34" charset="0"/>
                <a:cs typeface="Arial" pitchFamily="34" charset="0"/>
              </a:rPr>
            </a:br>
            <a:r>
              <a:rPr lang="es-EC" sz="1600" dirty="0">
                <a:latin typeface="Arial" pitchFamily="34" charset="0"/>
                <a:cs typeface="Arial" pitchFamily="34" charset="0"/>
              </a:rPr>
              <a:t/>
            </a:r>
            <a:br>
              <a:rPr lang="es-EC" sz="1600" dirty="0">
                <a:latin typeface="Arial" pitchFamily="34" charset="0"/>
                <a:cs typeface="Arial" pitchFamily="34" charset="0"/>
              </a:rPr>
            </a:br>
            <a:endParaRPr lang="es-EC"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09600"/>
            <a:ext cx="7772400" cy="5333999"/>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4" name="TextBox 3"/>
          <p:cNvSpPr txBox="1"/>
          <p:nvPr/>
        </p:nvSpPr>
        <p:spPr>
          <a:xfrm>
            <a:off x="152400" y="2057400"/>
            <a:ext cx="8839200" cy="1538883"/>
          </a:xfrm>
          <a:prstGeom prst="rect">
            <a:avLst/>
          </a:prstGeom>
          <a:noFill/>
        </p:spPr>
        <p:txBody>
          <a:bodyPr wrap="square" rtlCol="0">
            <a:spAutoFit/>
          </a:bodyPr>
          <a:lstStyle/>
          <a:p>
            <a:pPr algn="ctr"/>
            <a:r>
              <a:rPr lang="es-EC" sz="4000" b="1" dirty="0" smtClean="0">
                <a:latin typeface="Arial" pitchFamily="34" charset="0"/>
                <a:cs typeface="Arial" pitchFamily="34" charset="0"/>
              </a:rPr>
              <a:t>MUCHAS GRACIAS POR SU ATENCION</a:t>
            </a:r>
            <a:endParaRPr lang="es-EC" sz="4000" dirty="0" smtClean="0">
              <a:latin typeface="Arial" pitchFamily="34" charset="0"/>
              <a:cs typeface="Arial" pitchFamily="34" charset="0"/>
            </a:endParaRPr>
          </a:p>
          <a:p>
            <a:r>
              <a:rPr lang="es-EC" sz="1400" b="1" dirty="0" smtClean="0">
                <a:latin typeface="Arial" pitchFamily="34" charset="0"/>
                <a:cs typeface="Arial" pitchFamily="34" charset="0"/>
              </a:rPr>
              <a:t> </a:t>
            </a:r>
            <a:endParaRPr lang="es-EC" sz="1400" dirty="0">
              <a:latin typeface="Arial" pitchFamily="34" charset="0"/>
              <a:cs typeface="Arial" pitchFamily="34" charset="0"/>
            </a:endParaRPr>
          </a:p>
        </p:txBody>
      </p:sp>
      <p:sp>
        <p:nvSpPr>
          <p:cNvPr id="6" name="5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304800" y="609600"/>
            <a:ext cx="8610600" cy="5562600"/>
          </a:xfrm>
        </p:spPr>
        <p:txBody>
          <a:bodyPr>
            <a:normAutofit fontScale="90000"/>
          </a:bodyPr>
          <a:lstStyle/>
          <a:p>
            <a:pPr algn="l"/>
            <a:r>
              <a:rPr lang="es-EC" sz="2200" b="1" dirty="0">
                <a:latin typeface="Arial" pitchFamily="34" charset="0"/>
                <a:cs typeface="Arial" pitchFamily="34" charset="0"/>
              </a:rPr>
              <a:t>RESUMEN</a:t>
            </a:r>
            <a:r>
              <a:rPr lang="es-EC" sz="1600" dirty="0">
                <a:latin typeface="Arial" pitchFamily="34" charset="0"/>
                <a:cs typeface="Arial" pitchFamily="34" charset="0"/>
              </a:rPr>
              <a:t/>
            </a:r>
            <a:br>
              <a:rPr lang="es-EC" sz="1600" dirty="0">
                <a:latin typeface="Arial" pitchFamily="34" charset="0"/>
                <a:cs typeface="Arial" pitchFamily="34" charset="0"/>
              </a:rPr>
            </a:br>
            <a:r>
              <a:rPr lang="es-EC" sz="1600" dirty="0">
                <a:latin typeface="Arial" pitchFamily="34" charset="0"/>
                <a:cs typeface="Arial" pitchFamily="34" charset="0"/>
              </a:rPr>
              <a:t>	</a:t>
            </a:r>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C" sz="2000" dirty="0" smtClean="0">
                <a:latin typeface="Arial" pitchFamily="34" charset="0"/>
                <a:cs typeface="Arial" pitchFamily="34" charset="0"/>
              </a:rPr>
              <a:t>Motivo de construcción</a:t>
            </a:r>
            <a:br>
              <a:rPr lang="es-EC" sz="2000" dirty="0" smtClean="0">
                <a:latin typeface="Arial" pitchFamily="34" charset="0"/>
                <a:cs typeface="Arial" pitchFamily="34" charset="0"/>
              </a:rPr>
            </a:br>
            <a:r>
              <a:rPr lang="es-EC" sz="2000" dirty="0" smtClean="0">
                <a:latin typeface="Arial" pitchFamily="34" charset="0"/>
                <a:cs typeface="Arial" pitchFamily="34" charset="0"/>
              </a:rPr>
              <a:t/>
            </a:r>
            <a:br>
              <a:rPr lang="es-EC" sz="2000" dirty="0" smtClean="0">
                <a:latin typeface="Arial" pitchFamily="34" charset="0"/>
                <a:cs typeface="Arial" pitchFamily="34" charset="0"/>
              </a:rPr>
            </a:br>
            <a:r>
              <a:rPr lang="es-EC" sz="2000" dirty="0" smtClean="0">
                <a:latin typeface="Arial" pitchFamily="34" charset="0"/>
                <a:cs typeface="Arial" pitchFamily="34" charset="0"/>
              </a:rPr>
              <a:t>	Falta </a:t>
            </a:r>
            <a:r>
              <a:rPr lang="es-EC" sz="2000" dirty="0">
                <a:latin typeface="Arial" pitchFamily="34" charset="0"/>
                <a:cs typeface="Arial" pitchFamily="34" charset="0"/>
              </a:rPr>
              <a:t>de tecnología asociada a este </a:t>
            </a:r>
            <a:r>
              <a:rPr lang="es-EC" sz="2000" dirty="0" smtClean="0">
                <a:latin typeface="Arial" pitchFamily="34" charset="0"/>
                <a:cs typeface="Arial" pitchFamily="34" charset="0"/>
              </a:rPr>
              <a:t>proceso.	</a:t>
            </a:r>
            <a:br>
              <a:rPr lang="es-EC" sz="2000" dirty="0" smtClean="0">
                <a:latin typeface="Arial" pitchFamily="34" charset="0"/>
                <a:cs typeface="Arial" pitchFamily="34" charset="0"/>
              </a:rPr>
            </a:br>
            <a:r>
              <a:rPr lang="es-EC" sz="2000" dirty="0">
                <a:latin typeface="Arial" pitchFamily="34" charset="0"/>
                <a:cs typeface="Arial" pitchFamily="34" charset="0"/>
              </a:rPr>
              <a:t>	</a:t>
            </a:r>
            <a:r>
              <a:rPr lang="es-EC" sz="2000" dirty="0" smtClean="0">
                <a:latin typeface="Arial" pitchFamily="34" charset="0"/>
                <a:cs typeface="Arial" pitchFamily="34" charset="0"/>
              </a:rPr>
              <a:t>La </a:t>
            </a:r>
            <a:r>
              <a:rPr lang="es-EC" sz="2000" dirty="0">
                <a:latin typeface="Arial" pitchFamily="34" charset="0"/>
                <a:cs typeface="Arial" pitchFamily="34" charset="0"/>
              </a:rPr>
              <a:t>empresa no puede crecer en el mercado </a:t>
            </a:r>
            <a:r>
              <a:rPr lang="es-EC" sz="2000" dirty="0" smtClean="0">
                <a:latin typeface="Arial" pitchFamily="34" charset="0"/>
                <a:cs typeface="Arial" pitchFamily="34" charset="0"/>
              </a:rPr>
              <a:t>local.</a:t>
            </a:r>
            <a:r>
              <a:rPr lang="es-EC" sz="2000" dirty="0">
                <a:latin typeface="Arial" pitchFamily="34" charset="0"/>
                <a:cs typeface="Arial" pitchFamily="34" charset="0"/>
              </a:rPr>
              <a:t/>
            </a:r>
            <a:br>
              <a:rPr lang="es-EC" sz="2000" dirty="0">
                <a:latin typeface="Arial" pitchFamily="34" charset="0"/>
                <a:cs typeface="Arial" pitchFamily="34" charset="0"/>
              </a:rPr>
            </a:br>
            <a:r>
              <a:rPr lang="es-EC" sz="2000" dirty="0" smtClean="0">
                <a:latin typeface="Arial" pitchFamily="34" charset="0"/>
                <a:cs typeface="Arial" pitchFamily="34" charset="0"/>
              </a:rPr>
              <a:t/>
            </a:r>
            <a:br>
              <a:rPr lang="es-EC" sz="2000" dirty="0" smtClean="0">
                <a:latin typeface="Arial" pitchFamily="34" charset="0"/>
                <a:cs typeface="Arial" pitchFamily="34" charset="0"/>
              </a:rPr>
            </a:br>
            <a:r>
              <a:rPr lang="es-EC" sz="2000" dirty="0" smtClean="0">
                <a:latin typeface="Arial" pitchFamily="34" charset="0"/>
                <a:cs typeface="Arial" pitchFamily="34" charset="0"/>
              </a:rPr>
              <a:t>Proceso</a:t>
            </a:r>
            <a:br>
              <a:rPr lang="es-EC" sz="2000" dirty="0" smtClean="0">
                <a:latin typeface="Arial" pitchFamily="34" charset="0"/>
                <a:cs typeface="Arial" pitchFamily="34" charset="0"/>
              </a:rPr>
            </a:br>
            <a:r>
              <a:rPr lang="es-EC" sz="2000" dirty="0" smtClean="0">
                <a:latin typeface="Arial" pitchFamily="34" charset="0"/>
                <a:cs typeface="Arial" pitchFamily="34" charset="0"/>
              </a:rPr>
              <a:t>	Se </a:t>
            </a:r>
            <a:r>
              <a:rPr lang="es-EC" sz="2000" dirty="0">
                <a:latin typeface="Arial" pitchFamily="34" charset="0"/>
                <a:cs typeface="Arial" pitchFamily="34" charset="0"/>
              </a:rPr>
              <a:t>muelen los granos previamente </a:t>
            </a:r>
            <a:r>
              <a:rPr lang="es-EC" sz="2000" dirty="0" smtClean="0">
                <a:latin typeface="Arial" pitchFamily="34" charset="0"/>
                <a:cs typeface="Arial" pitchFamily="34" charset="0"/>
              </a:rPr>
              <a:t>preparados.</a:t>
            </a:r>
            <a:br>
              <a:rPr lang="es-EC" sz="2000" dirty="0" smtClean="0">
                <a:latin typeface="Arial" pitchFamily="34" charset="0"/>
                <a:cs typeface="Arial" pitchFamily="34" charset="0"/>
              </a:rPr>
            </a:br>
            <a:r>
              <a:rPr lang="es-EC" sz="2000" dirty="0" smtClean="0">
                <a:latin typeface="Arial" pitchFamily="34" charset="0"/>
                <a:cs typeface="Arial" pitchFamily="34" charset="0"/>
              </a:rPr>
              <a:t>	Se </a:t>
            </a:r>
            <a:r>
              <a:rPr lang="es-EC" sz="2000" dirty="0">
                <a:latin typeface="Arial" pitchFamily="34" charset="0"/>
                <a:cs typeface="Arial" pitchFamily="34" charset="0"/>
              </a:rPr>
              <a:t>los mezclan con </a:t>
            </a:r>
            <a:r>
              <a:rPr lang="es-EC" sz="2000" dirty="0" smtClean="0">
                <a:latin typeface="Arial" pitchFamily="34" charset="0"/>
                <a:cs typeface="Arial" pitchFamily="34" charset="0"/>
              </a:rPr>
              <a:t>agua</a:t>
            </a:r>
            <a:br>
              <a:rPr lang="es-EC" sz="2000" dirty="0" smtClean="0">
                <a:latin typeface="Arial" pitchFamily="34" charset="0"/>
                <a:cs typeface="Arial" pitchFamily="34" charset="0"/>
              </a:rPr>
            </a:br>
            <a:r>
              <a:rPr lang="es-EC" sz="2000" dirty="0">
                <a:latin typeface="Arial" pitchFamily="34" charset="0"/>
                <a:cs typeface="Arial" pitchFamily="34" charset="0"/>
              </a:rPr>
              <a:t>	</a:t>
            </a:r>
            <a:r>
              <a:rPr lang="es-EC" sz="2000" dirty="0" smtClean="0">
                <a:latin typeface="Arial" pitchFamily="34" charset="0"/>
                <a:cs typeface="Arial" pitchFamily="34" charset="0"/>
              </a:rPr>
              <a:t>Se </a:t>
            </a:r>
            <a:r>
              <a:rPr lang="es-EC" sz="2000" dirty="0">
                <a:latin typeface="Arial" pitchFamily="34" charset="0"/>
                <a:cs typeface="Arial" pitchFamily="34" charset="0"/>
              </a:rPr>
              <a:t>procede a cocinarla </a:t>
            </a:r>
            <a:br>
              <a:rPr lang="es-EC" sz="2000" dirty="0">
                <a:latin typeface="Arial" pitchFamily="34" charset="0"/>
                <a:cs typeface="Arial" pitchFamily="34" charset="0"/>
              </a:rPr>
            </a:br>
            <a:r>
              <a:rPr lang="es-EC" sz="2000" dirty="0" smtClean="0">
                <a:latin typeface="Arial" pitchFamily="34" charset="0"/>
                <a:cs typeface="Arial" pitchFamily="34" charset="0"/>
              </a:rPr>
              <a:t>	Se </a:t>
            </a:r>
            <a:r>
              <a:rPr lang="es-EC" sz="2000" dirty="0">
                <a:latin typeface="Arial" pitchFamily="34" charset="0"/>
                <a:cs typeface="Arial" pitchFamily="34" charset="0"/>
              </a:rPr>
              <a:t>la enfría en un tiempo prudente</a:t>
            </a:r>
            <a:r>
              <a:rPr lang="es-EC" sz="2000" dirty="0" smtClean="0">
                <a:latin typeface="Arial" pitchFamily="34" charset="0"/>
                <a:cs typeface="Arial" pitchFamily="34" charset="0"/>
              </a:rPr>
              <a:t>.</a:t>
            </a:r>
            <a:br>
              <a:rPr lang="es-EC" sz="2000" dirty="0" smtClean="0">
                <a:latin typeface="Arial" pitchFamily="34" charset="0"/>
                <a:cs typeface="Arial" pitchFamily="34" charset="0"/>
              </a:rPr>
            </a:br>
            <a:r>
              <a:rPr lang="es-EC" sz="2000" dirty="0">
                <a:latin typeface="Arial" pitchFamily="34" charset="0"/>
                <a:cs typeface="Arial" pitchFamily="34" charset="0"/>
              </a:rPr>
              <a:t/>
            </a:r>
            <a:br>
              <a:rPr lang="es-EC" sz="2000" dirty="0">
                <a:latin typeface="Arial" pitchFamily="34" charset="0"/>
                <a:cs typeface="Arial" pitchFamily="34" charset="0"/>
              </a:rPr>
            </a:br>
            <a:r>
              <a:rPr lang="es-EC" sz="2000" dirty="0" smtClean="0">
                <a:latin typeface="Arial" pitchFamily="34" charset="0"/>
                <a:cs typeface="Arial" pitchFamily="34" charset="0"/>
              </a:rPr>
              <a:t>Diseño</a:t>
            </a:r>
            <a:r>
              <a:rPr lang="es-EC" sz="2000" dirty="0">
                <a:latin typeface="Arial" pitchFamily="34" charset="0"/>
                <a:cs typeface="Arial" pitchFamily="34" charset="0"/>
              </a:rPr>
              <a:t/>
            </a:r>
            <a:br>
              <a:rPr lang="es-EC" sz="2000" dirty="0">
                <a:latin typeface="Arial" pitchFamily="34" charset="0"/>
                <a:cs typeface="Arial" pitchFamily="34" charset="0"/>
              </a:rPr>
            </a:br>
            <a:r>
              <a:rPr lang="es-EC" sz="2000" dirty="0" smtClean="0">
                <a:latin typeface="Arial" pitchFamily="34" charset="0"/>
                <a:cs typeface="Arial" pitchFamily="34" charset="0"/>
              </a:rPr>
              <a:t>	Se adapta </a:t>
            </a:r>
            <a:r>
              <a:rPr lang="es-EC" sz="2000" dirty="0">
                <a:latin typeface="Arial" pitchFamily="34" charset="0"/>
                <a:cs typeface="Arial" pitchFamily="34" charset="0"/>
              </a:rPr>
              <a:t>a la particularidad de preparación de este </a:t>
            </a:r>
            <a:r>
              <a:rPr lang="es-EC" sz="2000" dirty="0" smtClean="0">
                <a:latin typeface="Arial" pitchFamily="34" charset="0"/>
                <a:cs typeface="Arial" pitchFamily="34" charset="0"/>
              </a:rPr>
              <a:t>producto.</a:t>
            </a:r>
            <a:br>
              <a:rPr lang="es-EC" sz="2000" dirty="0" smtClean="0">
                <a:latin typeface="Arial" pitchFamily="34" charset="0"/>
                <a:cs typeface="Arial" pitchFamily="34" charset="0"/>
              </a:rPr>
            </a:br>
            <a:r>
              <a:rPr lang="es-EC" sz="2000" dirty="0">
                <a:latin typeface="Arial" pitchFamily="34" charset="0"/>
                <a:cs typeface="Arial" pitchFamily="34" charset="0"/>
              </a:rPr>
              <a:t>	</a:t>
            </a:r>
            <a:r>
              <a:rPr lang="es-EC" sz="2000" dirty="0" smtClean="0">
                <a:latin typeface="Arial" pitchFamily="34" charset="0"/>
                <a:cs typeface="Arial" pitchFamily="34" charset="0"/>
              </a:rPr>
              <a:t>Los </a:t>
            </a:r>
            <a:r>
              <a:rPr lang="es-EC" sz="2000" dirty="0">
                <a:latin typeface="Arial" pitchFamily="34" charset="0"/>
                <a:cs typeface="Arial" pitchFamily="34" charset="0"/>
              </a:rPr>
              <a:t>equipos a utilizarse están cuidadosamente </a:t>
            </a:r>
            <a:r>
              <a:rPr lang="es-EC" sz="2000" dirty="0" smtClean="0">
                <a:latin typeface="Arial" pitchFamily="34" charset="0"/>
                <a:cs typeface="Arial" pitchFamily="34" charset="0"/>
              </a:rPr>
              <a:t>estudiados.</a:t>
            </a:r>
            <a:r>
              <a:rPr lang="es-EC" sz="2000" dirty="0">
                <a:latin typeface="Arial" pitchFamily="34" charset="0"/>
                <a:cs typeface="Arial" pitchFamily="34" charset="0"/>
              </a:rPr>
              <a:t/>
            </a:r>
            <a:br>
              <a:rPr lang="es-EC" sz="2000" dirty="0">
                <a:latin typeface="Arial" pitchFamily="34" charset="0"/>
                <a:cs typeface="Arial" pitchFamily="34" charset="0"/>
              </a:rPr>
            </a:br>
            <a:r>
              <a:rPr lang="es-EC" sz="2000" dirty="0" smtClean="0">
                <a:latin typeface="Arial" pitchFamily="34" charset="0"/>
                <a:cs typeface="Arial" pitchFamily="34" charset="0"/>
              </a:rPr>
              <a:t>	La </a:t>
            </a:r>
            <a:r>
              <a:rPr lang="es-EC" sz="2000" dirty="0">
                <a:latin typeface="Arial" pitchFamily="34" charset="0"/>
                <a:cs typeface="Arial" pitchFamily="34" charset="0"/>
              </a:rPr>
              <a:t>máquina cuenta con equipos que son fáciles de </a:t>
            </a:r>
            <a:r>
              <a:rPr lang="es-EC" sz="2000" dirty="0" smtClean="0">
                <a:latin typeface="Arial" pitchFamily="34" charset="0"/>
                <a:cs typeface="Arial" pitchFamily="34" charset="0"/>
              </a:rPr>
              <a:t>desmontar.</a:t>
            </a:r>
            <a:r>
              <a:rPr lang="es-EC" sz="2000" dirty="0">
                <a:latin typeface="Arial" pitchFamily="34" charset="0"/>
                <a:cs typeface="Arial" pitchFamily="34" charset="0"/>
              </a:rPr>
              <a:t/>
            </a:r>
            <a:br>
              <a:rPr lang="es-EC" sz="2000" dirty="0">
                <a:latin typeface="Arial" pitchFamily="34" charset="0"/>
                <a:cs typeface="Arial" pitchFamily="34" charset="0"/>
              </a:rPr>
            </a:br>
            <a:r>
              <a:rPr lang="es-EC" sz="2000" dirty="0" smtClean="0">
                <a:latin typeface="Arial" pitchFamily="34" charset="0"/>
                <a:cs typeface="Arial" pitchFamily="34" charset="0"/>
              </a:rPr>
              <a:t>	La </a:t>
            </a:r>
            <a:r>
              <a:rPr lang="es-EC" sz="2000" dirty="0">
                <a:latin typeface="Arial" pitchFamily="34" charset="0"/>
                <a:cs typeface="Arial" pitchFamily="34" charset="0"/>
              </a:rPr>
              <a:t>máquina cuenta con un tablero de control </a:t>
            </a:r>
            <a:r>
              <a:rPr lang="es-EC" sz="2000" dirty="0" smtClean="0">
                <a:latin typeface="Arial" pitchFamily="34" charset="0"/>
                <a:cs typeface="Arial" pitchFamily="34" charset="0"/>
              </a:rPr>
              <a:t>eléctrico.</a:t>
            </a:r>
            <a:br>
              <a:rPr lang="es-EC" sz="2000" dirty="0" smtClean="0">
                <a:latin typeface="Arial" pitchFamily="34" charset="0"/>
                <a:cs typeface="Arial" pitchFamily="34" charset="0"/>
              </a:rPr>
            </a:br>
            <a:r>
              <a:rPr lang="es-EC" sz="2000" dirty="0" smtClean="0">
                <a:latin typeface="Arial" pitchFamily="34" charset="0"/>
                <a:cs typeface="Arial" pitchFamily="34" charset="0"/>
              </a:rPr>
              <a:t>	Sistema </a:t>
            </a:r>
            <a:r>
              <a:rPr lang="es-EC" sz="2000" dirty="0">
                <a:latin typeface="Arial" pitchFamily="34" charset="0"/>
                <a:cs typeface="Arial" pitchFamily="34" charset="0"/>
              </a:rPr>
              <a:t>de control de </a:t>
            </a:r>
            <a:r>
              <a:rPr lang="es-EC" sz="2000" dirty="0" smtClean="0">
                <a:latin typeface="Arial" pitchFamily="34" charset="0"/>
                <a:cs typeface="Arial" pitchFamily="34" charset="0"/>
              </a:rPr>
              <a:t>temperatura.</a:t>
            </a:r>
            <a:br>
              <a:rPr lang="es-EC" sz="2000" dirty="0" smtClean="0">
                <a:latin typeface="Arial" pitchFamily="34" charset="0"/>
                <a:cs typeface="Arial" pitchFamily="34" charset="0"/>
              </a:rPr>
            </a:br>
            <a:r>
              <a:rPr lang="es-EC" sz="2000" dirty="0">
                <a:latin typeface="Arial" pitchFamily="34" charset="0"/>
                <a:cs typeface="Arial" pitchFamily="34" charset="0"/>
              </a:rPr>
              <a:t>	</a:t>
            </a:r>
            <a:r>
              <a:rPr lang="es-EC" sz="2000" dirty="0" smtClean="0">
                <a:latin typeface="Arial" pitchFamily="34" charset="0"/>
                <a:cs typeface="Arial" pitchFamily="34" charset="0"/>
              </a:rPr>
              <a:t>Adaptable </a:t>
            </a:r>
            <a:r>
              <a:rPr lang="es-EC" sz="2000" dirty="0">
                <a:latin typeface="Arial" pitchFamily="34" charset="0"/>
                <a:cs typeface="Arial" pitchFamily="34" charset="0"/>
              </a:rPr>
              <a:t>para la elaboración de otros productos derivados de la soya.</a:t>
            </a:r>
            <a:r>
              <a:rPr lang="es-EC" sz="1800" dirty="0"/>
              <a:t/>
            </a:r>
            <a:br>
              <a:rPr lang="es-EC" sz="1800" dirty="0"/>
            </a:br>
            <a:r>
              <a:rPr lang="es-EC" sz="1400" dirty="0">
                <a:latin typeface="Arial" pitchFamily="34" charset="0"/>
                <a:cs typeface="Arial" pitchFamily="34" charset="0"/>
              </a:rPr>
              <a:t/>
            </a:r>
            <a:br>
              <a:rPr lang="es-EC" sz="1400" dirty="0">
                <a:latin typeface="Arial" pitchFamily="34" charset="0"/>
                <a:cs typeface="Arial" pitchFamily="34" charset="0"/>
              </a:rPr>
            </a:br>
            <a:endParaRPr lang="es-EC" sz="1400" dirty="0">
              <a:latin typeface="Arial" pitchFamily="34" charset="0"/>
              <a:cs typeface="Arial" pitchFamily="34" charset="0"/>
            </a:endParaRPr>
          </a:p>
        </p:txBody>
      </p:sp>
      <p:sp>
        <p:nvSpPr>
          <p:cNvPr id="3" name="2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6" name="5 Rectángulo redondeado"/>
          <p:cNvSpPr/>
          <p:nvPr/>
        </p:nvSpPr>
        <p:spPr>
          <a:xfrm>
            <a:off x="609600" y="1114872"/>
            <a:ext cx="1728192" cy="5760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_tradnl" dirty="0" smtClean="0"/>
              <a:t>Definición del problema </a:t>
            </a:r>
            <a:endParaRPr lang="es-EC" dirty="0"/>
          </a:p>
        </p:txBody>
      </p:sp>
      <p:sp>
        <p:nvSpPr>
          <p:cNvPr id="7" name="6 Rectángulo redondeado"/>
          <p:cNvSpPr/>
          <p:nvPr/>
        </p:nvSpPr>
        <p:spPr>
          <a:xfrm>
            <a:off x="477416" y="2604263"/>
            <a:ext cx="165618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_tradnl" dirty="0" smtClean="0"/>
              <a:t>Justificación e importancia</a:t>
            </a:r>
            <a:endParaRPr lang="es-EC" dirty="0"/>
          </a:p>
        </p:txBody>
      </p:sp>
      <p:sp>
        <p:nvSpPr>
          <p:cNvPr id="8" name="7 Rectángulo redondeado"/>
          <p:cNvSpPr/>
          <p:nvPr/>
        </p:nvSpPr>
        <p:spPr>
          <a:xfrm>
            <a:off x="762000" y="1853221"/>
            <a:ext cx="1368152" cy="5760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_tradnl" dirty="0" smtClean="0"/>
              <a:t>Objetivos</a:t>
            </a:r>
            <a:endParaRPr lang="es-EC" dirty="0"/>
          </a:p>
        </p:txBody>
      </p:sp>
      <p:sp>
        <p:nvSpPr>
          <p:cNvPr id="9" name="8 Rectángulo redondeado"/>
          <p:cNvSpPr/>
          <p:nvPr/>
        </p:nvSpPr>
        <p:spPr>
          <a:xfrm>
            <a:off x="2590056" y="1981200"/>
            <a:ext cx="1296144" cy="432048"/>
          </a:xfrm>
          <a:prstGeom prst="roundRect">
            <a:avLst/>
          </a:prstGeom>
          <a:ln w="3175">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_tradnl" dirty="0" smtClean="0"/>
              <a:t>General</a:t>
            </a:r>
            <a:endParaRPr lang="es-EC" dirty="0"/>
          </a:p>
        </p:txBody>
      </p:sp>
      <p:sp>
        <p:nvSpPr>
          <p:cNvPr id="10" name="9 Rectángulo redondeado"/>
          <p:cNvSpPr/>
          <p:nvPr/>
        </p:nvSpPr>
        <p:spPr>
          <a:xfrm>
            <a:off x="2590800" y="2514600"/>
            <a:ext cx="1296144" cy="504056"/>
          </a:xfrm>
          <a:prstGeom prst="roundRect">
            <a:avLst/>
          </a:prstGeom>
          <a:ln w="3175">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_tradnl" dirty="0" smtClean="0"/>
              <a:t>Específicos</a:t>
            </a:r>
            <a:endParaRPr lang="es-EC" dirty="0"/>
          </a:p>
        </p:txBody>
      </p:sp>
      <p:cxnSp>
        <p:nvCxnSpPr>
          <p:cNvPr id="11" name="10 Conector recto de flecha"/>
          <p:cNvCxnSpPr>
            <a:stCxn id="6" idx="2"/>
            <a:endCxn id="8" idx="0"/>
          </p:cNvCxnSpPr>
          <p:nvPr/>
        </p:nvCxnSpPr>
        <p:spPr>
          <a:xfrm flipH="1">
            <a:off x="1446076" y="1690936"/>
            <a:ext cx="27620" cy="16228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 name="11 Conector angular"/>
          <p:cNvCxnSpPr>
            <a:stCxn id="8" idx="3"/>
            <a:endCxn id="9" idx="1"/>
          </p:cNvCxnSpPr>
          <p:nvPr/>
        </p:nvCxnSpPr>
        <p:spPr>
          <a:xfrm>
            <a:off x="2130152" y="2141253"/>
            <a:ext cx="459904" cy="55971"/>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 name="12 Conector angular"/>
          <p:cNvCxnSpPr>
            <a:stCxn id="8" idx="3"/>
            <a:endCxn id="10" idx="1"/>
          </p:cNvCxnSpPr>
          <p:nvPr/>
        </p:nvCxnSpPr>
        <p:spPr>
          <a:xfrm>
            <a:off x="2130152" y="2141253"/>
            <a:ext cx="460648" cy="625375"/>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14 Conector recto de flecha"/>
          <p:cNvCxnSpPr>
            <a:stCxn id="8" idx="2"/>
          </p:cNvCxnSpPr>
          <p:nvPr/>
        </p:nvCxnSpPr>
        <p:spPr>
          <a:xfrm>
            <a:off x="1446076" y="2429285"/>
            <a:ext cx="0" cy="18086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1" name="20 Conector recto de flecha"/>
          <p:cNvCxnSpPr/>
          <p:nvPr/>
        </p:nvCxnSpPr>
        <p:spPr>
          <a:xfrm>
            <a:off x="2409800" y="1258888"/>
            <a:ext cx="504056"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2" name="21 Conector recto de flecha"/>
          <p:cNvCxnSpPr>
            <a:stCxn id="9" idx="3"/>
          </p:cNvCxnSpPr>
          <p:nvPr/>
        </p:nvCxnSpPr>
        <p:spPr>
          <a:xfrm>
            <a:off x="3886200" y="2197224"/>
            <a:ext cx="288032"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3" name="22 Conector recto de flecha"/>
          <p:cNvCxnSpPr/>
          <p:nvPr/>
        </p:nvCxnSpPr>
        <p:spPr>
          <a:xfrm>
            <a:off x="3581400" y="3048000"/>
            <a:ext cx="0" cy="21436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6" name="75 Conector recto de flecha"/>
          <p:cNvCxnSpPr/>
          <p:nvPr/>
        </p:nvCxnSpPr>
        <p:spPr>
          <a:xfrm>
            <a:off x="1447800" y="3171931"/>
            <a:ext cx="0" cy="18086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81" name="80 CuadroTexto"/>
          <p:cNvSpPr txBox="1"/>
          <p:nvPr/>
        </p:nvSpPr>
        <p:spPr>
          <a:xfrm>
            <a:off x="152400" y="3358277"/>
            <a:ext cx="2685256"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a:t>-</a:t>
            </a:r>
            <a:r>
              <a:rPr lang="es-EC" sz="1600" dirty="0"/>
              <a:t> La empresa no dispone de una máquina </a:t>
            </a:r>
            <a:r>
              <a:rPr lang="es-EC" sz="1600" dirty="0" err="1"/>
              <a:t>semi</a:t>
            </a:r>
            <a:r>
              <a:rPr lang="es-EC" sz="1600" dirty="0"/>
              <a:t> automatizada</a:t>
            </a:r>
          </a:p>
          <a:p>
            <a:r>
              <a:rPr lang="es-EC" sz="1600" dirty="0"/>
              <a:t>- El precio de una maquina es desfavorable para la empresa</a:t>
            </a:r>
          </a:p>
          <a:p>
            <a:r>
              <a:rPr lang="es-EC" sz="1600" dirty="0"/>
              <a:t>- Impulsaría la actividad productiva.</a:t>
            </a:r>
          </a:p>
          <a:p>
            <a:r>
              <a:rPr lang="es-EC" sz="1600" dirty="0"/>
              <a:t>- Optimización del proceso</a:t>
            </a:r>
          </a:p>
          <a:p>
            <a:r>
              <a:rPr lang="es-EC" sz="1600" dirty="0"/>
              <a:t>- Innovación y desarrollo </a:t>
            </a:r>
            <a:r>
              <a:rPr lang="es-EC" sz="1600" dirty="0" smtClean="0"/>
              <a:t>tecnológico</a:t>
            </a:r>
            <a:endParaRPr lang="es-EC" sz="1600" dirty="0"/>
          </a:p>
        </p:txBody>
      </p:sp>
      <p:sp>
        <p:nvSpPr>
          <p:cNvPr id="82" name="81 CuadroTexto"/>
          <p:cNvSpPr txBox="1"/>
          <p:nvPr/>
        </p:nvSpPr>
        <p:spPr>
          <a:xfrm>
            <a:off x="2971800" y="3276600"/>
            <a:ext cx="591872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sz="1600" dirty="0" smtClean="0"/>
              <a:t>- Investigar </a:t>
            </a:r>
            <a:r>
              <a:rPr lang="es-EC" sz="1600" dirty="0"/>
              <a:t>sobre los sistemas y métodos más óptimos para el  </a:t>
            </a:r>
            <a:r>
              <a:rPr lang="es-EC" sz="1600" dirty="0" smtClean="0"/>
              <a:t>proceso </a:t>
            </a:r>
            <a:r>
              <a:rPr lang="es-EC" sz="1600" dirty="0"/>
              <a:t>de elaboración de leche de soya.</a:t>
            </a:r>
            <a:br>
              <a:rPr lang="es-EC" sz="1600" dirty="0"/>
            </a:br>
            <a:r>
              <a:rPr lang="es-EC" sz="1600" dirty="0" smtClean="0"/>
              <a:t>- Estudiar </a:t>
            </a:r>
            <a:r>
              <a:rPr lang="es-EC" sz="1600" dirty="0"/>
              <a:t>y seleccionar la mejor alternativa para obtener un proceso óptimo.</a:t>
            </a:r>
            <a:br>
              <a:rPr lang="es-EC" sz="1600" dirty="0"/>
            </a:br>
            <a:r>
              <a:rPr lang="es-EC" sz="1600" dirty="0" smtClean="0"/>
              <a:t>- Diseñar</a:t>
            </a:r>
            <a:r>
              <a:rPr lang="es-EC" sz="1600" dirty="0"/>
              <a:t>, seleccionar y adecuar los elementos y sistemas de la máquina a construir</a:t>
            </a:r>
            <a:br>
              <a:rPr lang="es-EC" sz="1600" dirty="0"/>
            </a:br>
            <a:r>
              <a:rPr lang="es-EC" sz="1600" dirty="0" smtClean="0"/>
              <a:t>- Construir </a:t>
            </a:r>
            <a:r>
              <a:rPr lang="es-EC" sz="1600" dirty="0"/>
              <a:t>y ensamblar la máquina procesadora de leche de soya.</a:t>
            </a:r>
            <a:br>
              <a:rPr lang="es-EC" sz="1600" dirty="0"/>
            </a:br>
            <a:r>
              <a:rPr lang="es-EC" sz="1600" dirty="0" smtClean="0"/>
              <a:t>- Realizar </a:t>
            </a:r>
            <a:r>
              <a:rPr lang="es-EC" sz="1600" dirty="0"/>
              <a:t>pruebas de la máquina para verificar especificaciones requeridas.</a:t>
            </a:r>
            <a:br>
              <a:rPr lang="es-EC" sz="1600" dirty="0"/>
            </a:br>
            <a:r>
              <a:rPr lang="es-EC" sz="1600" dirty="0" smtClean="0"/>
              <a:t>- Realizar </a:t>
            </a:r>
            <a:r>
              <a:rPr lang="es-EC" sz="1600" dirty="0"/>
              <a:t>una evaluación económica y financiera</a:t>
            </a:r>
            <a:r>
              <a:rPr lang="es-EC" sz="1600" dirty="0" smtClean="0"/>
              <a:t>.</a:t>
            </a:r>
            <a:endParaRPr lang="es-EC" sz="1400" dirty="0"/>
          </a:p>
        </p:txBody>
      </p:sp>
      <p:sp>
        <p:nvSpPr>
          <p:cNvPr id="84" name="83 CuadroTexto"/>
          <p:cNvSpPr txBox="1"/>
          <p:nvPr/>
        </p:nvSpPr>
        <p:spPr>
          <a:xfrm>
            <a:off x="4174232" y="1853221"/>
            <a:ext cx="4716288"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C" sz="1600" dirty="0"/>
              <a:t>Diseñar y construir una procesadora </a:t>
            </a:r>
            <a:r>
              <a:rPr lang="es-EC" sz="1600" dirty="0" err="1"/>
              <a:t>semiautomatizada</a:t>
            </a:r>
            <a:r>
              <a:rPr lang="es-EC" sz="1600" dirty="0"/>
              <a:t> de leche de soya con capacidad de 100 l/parada, para la empresa SOY SOYA vinculada directamente con la fundación juvenil ESPERANZA ECUATORIANA</a:t>
            </a:r>
            <a:r>
              <a:rPr lang="es-EC" sz="1600" dirty="0" smtClean="0"/>
              <a:t>.</a:t>
            </a:r>
            <a:endParaRPr lang="es-EC" sz="1600" dirty="0"/>
          </a:p>
        </p:txBody>
      </p:sp>
      <p:sp>
        <p:nvSpPr>
          <p:cNvPr id="85" name="84 CuadroTexto"/>
          <p:cNvSpPr txBox="1"/>
          <p:nvPr/>
        </p:nvSpPr>
        <p:spPr>
          <a:xfrm>
            <a:off x="2971800" y="685800"/>
            <a:ext cx="591872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_tradnl" sz="1600" dirty="0"/>
              <a:t>La leche de Soya, por su alto grado nutricional, esta siendo introducida en el Ecuador. Soy Soya esta experimentando un alto nivel de crecimiento en sus ventas de leche de soya, y necesita una maquina que se adapte a su receta y de capacidad 100 l/parada</a:t>
            </a:r>
            <a:r>
              <a:rPr lang="es-ES_tradnl" sz="1600" dirty="0" smtClean="0"/>
              <a:t>.</a:t>
            </a:r>
            <a:endParaRPr lang="es-EC" sz="1600" dirty="0"/>
          </a:p>
        </p:txBody>
      </p:sp>
      <p:sp>
        <p:nvSpPr>
          <p:cNvPr id="86" name="85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58237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9606" y="6019800"/>
            <a:ext cx="5680393" cy="830997"/>
          </a:xfrm>
          <a:prstGeom prst="rect">
            <a:avLst/>
          </a:prstGeom>
          <a:noFill/>
        </p:spPr>
        <p:txBody>
          <a:bodyPr wrap="square" rtlCol="0">
            <a:spAutoFit/>
          </a:bodyPr>
          <a:lstStyle/>
          <a:p>
            <a:pPr algn="ctr"/>
            <a:r>
              <a:rPr lang="es-EC" b="1" dirty="0" smtClean="0"/>
              <a:t>Figura </a:t>
            </a:r>
            <a:r>
              <a:rPr lang="es-EC" b="1" dirty="0"/>
              <a:t>2.1 Proceso de elaboración de la leche de soya</a:t>
            </a:r>
            <a:endParaRPr lang="es-EC" dirty="0"/>
          </a:p>
          <a:p>
            <a:pPr algn="ctr"/>
            <a:r>
              <a:rPr lang="es-EC" dirty="0"/>
              <a:t>Fuente: María Lorena Chavarría </a:t>
            </a:r>
            <a:r>
              <a:rPr lang="es-EC" dirty="0" err="1"/>
              <a:t>Morbioni</a:t>
            </a:r>
            <a:endParaRPr lang="es-EC" dirty="0"/>
          </a:p>
          <a:p>
            <a:pPr algn="ctr"/>
            <a:endParaRPr lang="es-EC" sz="1200" dirty="0"/>
          </a:p>
        </p:txBody>
      </p:sp>
      <p:pic>
        <p:nvPicPr>
          <p:cNvPr id="8" name="7 Imagen"/>
          <p:cNvPicPr/>
          <p:nvPr/>
        </p:nvPicPr>
        <p:blipFill>
          <a:blip r:embed="rId2" cstate="print"/>
          <a:srcRect l="38478" t="16991" r="29806" b="5780"/>
          <a:stretch>
            <a:fillRect/>
          </a:stretch>
        </p:blipFill>
        <p:spPr bwMode="auto">
          <a:xfrm>
            <a:off x="2438400" y="152400"/>
            <a:ext cx="3810000" cy="5842000"/>
          </a:xfrm>
          <a:prstGeom prst="rect">
            <a:avLst/>
          </a:prstGeom>
          <a:noFill/>
          <a:ln w="9525">
            <a:noFill/>
            <a:miter lim="800000"/>
            <a:headEnd/>
            <a:tailEnd/>
          </a:ln>
        </p:spPr>
      </p:pic>
      <p:pic>
        <p:nvPicPr>
          <p:cNvPr id="10" name="9 Imagen"/>
          <p:cNvPicPr/>
          <p:nvPr/>
        </p:nvPicPr>
        <p:blipFill>
          <a:blip r:embed="rId3" cstate="print"/>
          <a:srcRect/>
          <a:stretch>
            <a:fillRect/>
          </a:stretch>
        </p:blipFill>
        <p:spPr bwMode="auto">
          <a:xfrm>
            <a:off x="604202" y="287867"/>
            <a:ext cx="1834198" cy="1261745"/>
          </a:xfrm>
          <a:prstGeom prst="rect">
            <a:avLst/>
          </a:prstGeom>
          <a:noFill/>
          <a:ln w="9525">
            <a:noFill/>
            <a:miter lim="800000"/>
            <a:headEnd/>
            <a:tailEnd/>
          </a:ln>
        </p:spPr>
      </p:pic>
      <p:pic>
        <p:nvPicPr>
          <p:cNvPr id="11" name="10 Imagen"/>
          <p:cNvPicPr/>
          <p:nvPr/>
        </p:nvPicPr>
        <p:blipFill>
          <a:blip r:embed="rId4" cstate="print"/>
          <a:srcRect/>
          <a:stretch>
            <a:fillRect/>
          </a:stretch>
        </p:blipFill>
        <p:spPr bwMode="auto">
          <a:xfrm>
            <a:off x="6714066" y="277284"/>
            <a:ext cx="1820334" cy="1399116"/>
          </a:xfrm>
          <a:prstGeom prst="rect">
            <a:avLst/>
          </a:prstGeom>
          <a:noFill/>
          <a:ln w="9525">
            <a:noFill/>
            <a:miter lim="800000"/>
            <a:headEnd/>
            <a:tailEnd/>
          </a:ln>
        </p:spPr>
      </p:pic>
      <p:pic>
        <p:nvPicPr>
          <p:cNvPr id="12" name="11 Imagen"/>
          <p:cNvPicPr/>
          <p:nvPr/>
        </p:nvPicPr>
        <p:blipFill>
          <a:blip r:embed="rId5" cstate="print"/>
          <a:srcRect/>
          <a:stretch>
            <a:fillRect/>
          </a:stretch>
        </p:blipFill>
        <p:spPr bwMode="auto">
          <a:xfrm>
            <a:off x="604202" y="1981200"/>
            <a:ext cx="1834198" cy="1211156"/>
          </a:xfrm>
          <a:prstGeom prst="rect">
            <a:avLst/>
          </a:prstGeom>
          <a:noFill/>
          <a:ln w="9525">
            <a:noFill/>
            <a:miter lim="800000"/>
            <a:headEnd/>
            <a:tailEnd/>
          </a:ln>
        </p:spPr>
      </p:pic>
      <p:pic>
        <p:nvPicPr>
          <p:cNvPr id="13" name="12 Imagen"/>
          <p:cNvPicPr/>
          <p:nvPr/>
        </p:nvPicPr>
        <p:blipFill>
          <a:blip r:embed="rId6" cstate="print"/>
          <a:srcRect/>
          <a:stretch>
            <a:fillRect/>
          </a:stretch>
        </p:blipFill>
        <p:spPr bwMode="auto">
          <a:xfrm>
            <a:off x="6722533" y="1981200"/>
            <a:ext cx="1820334" cy="1287780"/>
          </a:xfrm>
          <a:prstGeom prst="rect">
            <a:avLst/>
          </a:prstGeom>
          <a:noFill/>
          <a:ln w="9525">
            <a:noFill/>
            <a:miter lim="800000"/>
            <a:headEnd/>
            <a:tailEnd/>
          </a:ln>
        </p:spPr>
      </p:pic>
      <p:pic>
        <p:nvPicPr>
          <p:cNvPr id="14" name="13 Imagen"/>
          <p:cNvPicPr/>
          <p:nvPr/>
        </p:nvPicPr>
        <p:blipFill>
          <a:blip r:embed="rId7" cstate="print"/>
          <a:srcRect/>
          <a:stretch>
            <a:fillRect/>
          </a:stretch>
        </p:blipFill>
        <p:spPr bwMode="auto">
          <a:xfrm>
            <a:off x="604202" y="3581400"/>
            <a:ext cx="1834198" cy="1340802"/>
          </a:xfrm>
          <a:prstGeom prst="rect">
            <a:avLst/>
          </a:prstGeom>
          <a:noFill/>
          <a:ln w="9525">
            <a:noFill/>
            <a:miter lim="800000"/>
            <a:headEnd/>
            <a:tailEnd/>
          </a:ln>
        </p:spPr>
      </p:pic>
      <p:pic>
        <p:nvPicPr>
          <p:cNvPr id="15" name="14 Imagen"/>
          <p:cNvPicPr/>
          <p:nvPr/>
        </p:nvPicPr>
        <p:blipFill>
          <a:blip r:embed="rId8" cstate="print"/>
          <a:srcRect l="51110" t="49232" r="32593" b="15554"/>
          <a:stretch>
            <a:fillRect/>
          </a:stretch>
        </p:blipFill>
        <p:spPr bwMode="auto">
          <a:xfrm>
            <a:off x="7058130" y="3677602"/>
            <a:ext cx="1132205" cy="1534795"/>
          </a:xfrm>
          <a:prstGeom prst="rect">
            <a:avLst/>
          </a:prstGeom>
          <a:noFill/>
          <a:ln w="9525">
            <a:noFill/>
            <a:miter lim="800000"/>
            <a:headEnd/>
            <a:tailEnd/>
          </a:ln>
        </p:spPr>
      </p:pic>
      <p:cxnSp>
        <p:nvCxnSpPr>
          <p:cNvPr id="17" name="16 Conector recto de flecha"/>
          <p:cNvCxnSpPr/>
          <p:nvPr/>
        </p:nvCxnSpPr>
        <p:spPr>
          <a:xfrm flipH="1">
            <a:off x="2438400" y="381000"/>
            <a:ext cx="1524000" cy="5377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endCxn id="11" idx="1"/>
          </p:cNvCxnSpPr>
          <p:nvPr/>
        </p:nvCxnSpPr>
        <p:spPr>
          <a:xfrm flipV="1">
            <a:off x="5105400" y="976842"/>
            <a:ext cx="1608666" cy="8519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endCxn id="12" idx="3"/>
          </p:cNvCxnSpPr>
          <p:nvPr/>
        </p:nvCxnSpPr>
        <p:spPr>
          <a:xfrm flipH="1" flipV="1">
            <a:off x="2438400" y="2586778"/>
            <a:ext cx="1524000" cy="308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endCxn id="13" idx="1"/>
          </p:cNvCxnSpPr>
          <p:nvPr/>
        </p:nvCxnSpPr>
        <p:spPr>
          <a:xfrm flipV="1">
            <a:off x="5105400" y="2625090"/>
            <a:ext cx="1617133" cy="8039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H="1">
            <a:off x="2438400" y="4114800"/>
            <a:ext cx="1524000" cy="137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endCxn id="15" idx="1"/>
          </p:cNvCxnSpPr>
          <p:nvPr/>
        </p:nvCxnSpPr>
        <p:spPr>
          <a:xfrm flipV="1">
            <a:off x="5181600" y="4445000"/>
            <a:ext cx="1876530" cy="767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Botón de acción: Volver">
            <a:hlinkClick r:id="rId9" action="ppaction://hlinksldjump" highlightClick="1"/>
          </p:cNvPr>
          <p:cNvSpPr/>
          <p:nvPr/>
        </p:nvSpPr>
        <p:spPr>
          <a:xfrm>
            <a:off x="8610600" y="762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799" y="2138065"/>
            <a:ext cx="7772400" cy="1752599"/>
          </a:xfrm>
        </p:spPr>
        <p:txBody>
          <a:bodyPr>
            <a:normAutofit fontScale="90000"/>
          </a:bodyPr>
          <a:lstStyle/>
          <a:p>
            <a:pPr algn="l"/>
            <a:r>
              <a:rPr lang="es-EC" sz="2000" b="1" dirty="0" smtClean="0">
                <a:latin typeface="Arial" pitchFamily="34" charset="0"/>
                <a:cs typeface="Arial" pitchFamily="34" charset="0"/>
              </a:rPr>
              <a:t/>
            </a:r>
            <a:br>
              <a:rPr lang="es-EC" sz="2000" b="1" dirty="0" smtClean="0">
                <a:latin typeface="Arial" pitchFamily="34" charset="0"/>
                <a:cs typeface="Arial" pitchFamily="34" charset="0"/>
              </a:rPr>
            </a:br>
            <a:r>
              <a:rPr lang="es-EC" sz="2000" dirty="0" smtClean="0">
                <a:latin typeface="Arial" pitchFamily="34" charset="0"/>
                <a:cs typeface="Arial" pitchFamily="34" charset="0"/>
              </a:rPr>
              <a:t/>
            </a:r>
            <a:br>
              <a:rPr lang="es-EC" sz="2000" dirty="0" smtClean="0">
                <a:latin typeface="Arial" pitchFamily="34" charset="0"/>
                <a:cs typeface="Arial" pitchFamily="34" charset="0"/>
              </a:rPr>
            </a:br>
            <a:r>
              <a:rPr lang="es-EC" sz="2000" b="1" dirty="0" smtClean="0">
                <a:latin typeface="Arial" pitchFamily="34" charset="0"/>
                <a:cs typeface="Arial" pitchFamily="34" charset="0"/>
              </a:rPr>
              <a:t>ANALISIS Y SELECCIÓN DE ALTERNATIVAS </a:t>
            </a:r>
            <a:br>
              <a:rPr lang="es-EC" sz="2000" b="1" dirty="0" smtClean="0">
                <a:latin typeface="Arial" pitchFamily="34" charset="0"/>
                <a:cs typeface="Arial" pitchFamily="34" charset="0"/>
              </a:rPr>
            </a:br>
            <a:r>
              <a:rPr lang="es-EC" sz="1600" b="1" dirty="0" smtClean="0">
                <a:latin typeface="Arial" pitchFamily="34" charset="0"/>
                <a:cs typeface="Arial" pitchFamily="34" charset="0"/>
              </a:rPr>
              <a:t/>
            </a:r>
            <a:br>
              <a:rPr lang="es-EC" sz="1600" b="1" dirty="0" smtClean="0">
                <a:latin typeface="Arial" pitchFamily="34" charset="0"/>
                <a:cs typeface="Arial" pitchFamily="34" charset="0"/>
              </a:rPr>
            </a:br>
            <a:r>
              <a:rPr lang="es-EC" sz="2000" dirty="0">
                <a:latin typeface="Arial" pitchFamily="34" charset="0"/>
                <a:cs typeface="Arial" pitchFamily="34" charset="0"/>
              </a:rPr>
              <a:t>Para poder tener una decisión muy acertada, se va a proceder a utilizar una matriz, más conocida como “Matriz de decisión”, la misma que toma valores numéricos dependiendo el grado de importancia, así por ejemplo:</a:t>
            </a:r>
            <a:br>
              <a:rPr lang="es-EC" sz="2000" dirty="0">
                <a:latin typeface="Arial" pitchFamily="34" charset="0"/>
                <a:cs typeface="Arial" pitchFamily="34" charset="0"/>
              </a:rPr>
            </a:br>
            <a:r>
              <a:rPr lang="es-EC" sz="2000" dirty="0">
                <a:latin typeface="Arial" pitchFamily="34" charset="0"/>
                <a:cs typeface="Arial" pitchFamily="34" charset="0"/>
              </a:rPr>
              <a:t> </a:t>
            </a:r>
            <a:br>
              <a:rPr lang="es-EC" sz="2000" dirty="0">
                <a:latin typeface="Arial" pitchFamily="34" charset="0"/>
                <a:cs typeface="Arial" pitchFamily="34" charset="0"/>
              </a:rPr>
            </a:br>
            <a:r>
              <a:rPr lang="es-EC" sz="2000" dirty="0">
                <a:latin typeface="Arial" pitchFamily="34" charset="0"/>
                <a:cs typeface="Arial" pitchFamily="34" charset="0"/>
              </a:rPr>
              <a:t>1 – Menos importante o menos adecuado</a:t>
            </a:r>
            <a:r>
              <a:rPr lang="es-EC" sz="1800" dirty="0">
                <a:latin typeface="Arial" pitchFamily="34" charset="0"/>
                <a:cs typeface="Arial" pitchFamily="34" charset="0"/>
              </a:rPr>
              <a:t/>
            </a:r>
            <a:br>
              <a:rPr lang="es-EC" sz="1800" dirty="0">
                <a:latin typeface="Arial" pitchFamily="34" charset="0"/>
                <a:cs typeface="Arial" pitchFamily="34" charset="0"/>
              </a:rPr>
            </a:br>
            <a:r>
              <a:rPr lang="es-EC" sz="2000" dirty="0">
                <a:latin typeface="Arial" pitchFamily="34" charset="0"/>
                <a:cs typeface="Arial" pitchFamily="34" charset="0"/>
              </a:rPr>
              <a:t>10 – Más importante o más adecuado.</a:t>
            </a:r>
            <a:r>
              <a:rPr lang="es-EC" sz="1400" dirty="0"/>
              <a:t/>
            </a:r>
            <a:br>
              <a:rPr lang="es-EC" sz="1400" dirty="0"/>
            </a:br>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4" name="3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ndo2.jpg"/>
          <p:cNvPicPr>
            <a:picLocks noChangeAspect="1"/>
          </p:cNvPicPr>
          <p:nvPr/>
        </p:nvPicPr>
        <p:blipFill>
          <a:blip r:embed="rId2"/>
          <a:stretch>
            <a:fillRect/>
          </a:stretch>
        </p:blipFill>
        <p:spPr>
          <a:xfrm>
            <a:off x="0" y="-20495"/>
            <a:ext cx="9143999" cy="6898989"/>
          </a:xfrm>
          <a:prstGeom prst="rect">
            <a:avLst/>
          </a:prstGeom>
        </p:spPr>
      </p:pic>
      <p:sp>
        <p:nvSpPr>
          <p:cNvPr id="2" name="Title 1"/>
          <p:cNvSpPr>
            <a:spLocks noGrp="1"/>
          </p:cNvSpPr>
          <p:nvPr>
            <p:ph type="ctrTitle"/>
          </p:nvPr>
        </p:nvSpPr>
        <p:spPr>
          <a:xfrm>
            <a:off x="685800" y="609600"/>
            <a:ext cx="7772400" cy="5333999"/>
          </a:xfrm>
        </p:spPr>
        <p:txBody>
          <a:bodyPr>
            <a:normAutofit/>
          </a:bodyPr>
          <a:lstStyle/>
          <a:p>
            <a:pPr algn="l"/>
            <a:r>
              <a:rPr lang="es-EC" sz="1600" dirty="0">
                <a:latin typeface="Arial" pitchFamily="34" charset="0"/>
                <a:cs typeface="Arial" pitchFamily="34" charset="0"/>
              </a:rPr>
              <a:t/>
            </a:r>
            <a:br>
              <a:rPr lang="es-EC" sz="1600" dirty="0">
                <a:latin typeface="Arial" pitchFamily="34" charset="0"/>
                <a:cs typeface="Arial" pitchFamily="34" charset="0"/>
              </a:rPr>
            </a:br>
            <a:endParaRPr lang="es-EC" sz="1600" dirty="0">
              <a:latin typeface="Arial" pitchFamily="34" charset="0"/>
              <a:cs typeface="Arial" pitchFamily="34" charset="0"/>
            </a:endParaRPr>
          </a:p>
        </p:txBody>
      </p:sp>
      <p:sp>
        <p:nvSpPr>
          <p:cNvPr id="3" name="2 Rectángulo"/>
          <p:cNvSpPr/>
          <p:nvPr/>
        </p:nvSpPr>
        <p:spPr>
          <a:xfrm>
            <a:off x="914400" y="1066800"/>
            <a:ext cx="2967479" cy="369332"/>
          </a:xfrm>
          <a:prstGeom prst="rect">
            <a:avLst/>
          </a:prstGeom>
        </p:spPr>
        <p:txBody>
          <a:bodyPr wrap="none">
            <a:spAutoFit/>
          </a:bodyPr>
          <a:lstStyle/>
          <a:p>
            <a:r>
              <a:rPr lang="es-EC" b="1" dirty="0"/>
              <a:t>Selección del tipo de </a:t>
            </a:r>
            <a:r>
              <a:rPr lang="es-EC" b="1" dirty="0" smtClean="0"/>
              <a:t>bomba</a:t>
            </a:r>
            <a:endParaRPr lang="es-EC" dirty="0"/>
          </a:p>
        </p:txBody>
      </p:sp>
      <p:graphicFrame>
        <p:nvGraphicFramePr>
          <p:cNvPr id="10" name="9 Tabla"/>
          <p:cNvGraphicFramePr>
            <a:graphicFrameLocks noGrp="1"/>
          </p:cNvGraphicFramePr>
          <p:nvPr>
            <p:extLst>
              <p:ext uri="{D42A27DB-BD31-4B8C-83A1-F6EECF244321}">
                <p14:modId xmlns:p14="http://schemas.microsoft.com/office/powerpoint/2010/main" val="998199573"/>
              </p:ext>
            </p:extLst>
          </p:nvPr>
        </p:nvGraphicFramePr>
        <p:xfrm>
          <a:off x="457200" y="1971675"/>
          <a:ext cx="8229602" cy="2914655"/>
        </p:xfrm>
        <a:graphic>
          <a:graphicData uri="http://schemas.openxmlformats.org/drawingml/2006/table">
            <a:tbl>
              <a:tblPr>
                <a:tableStyleId>{5940675A-B579-460E-94D1-54222C63F5DA}</a:tableStyleId>
              </a:tblPr>
              <a:tblGrid>
                <a:gridCol w="423499"/>
                <a:gridCol w="2738431"/>
                <a:gridCol w="609494"/>
                <a:gridCol w="635247"/>
                <a:gridCol w="463559"/>
                <a:gridCol w="635247"/>
                <a:gridCol w="661001"/>
                <a:gridCol w="815521"/>
                <a:gridCol w="1247603"/>
              </a:tblGrid>
              <a:tr h="265748">
                <a:tc rowSpan="2">
                  <a:txBody>
                    <a:bodyPr/>
                    <a:lstStyle/>
                    <a:p>
                      <a:pPr algn="ctr" fontAlgn="ctr"/>
                      <a:r>
                        <a:rPr lang="es-EC" sz="1600" u="none" strike="noStrike" dirty="0">
                          <a:effectLst/>
                        </a:rPr>
                        <a:t>No.</a:t>
                      </a:r>
                      <a:endParaRPr lang="es-EC" sz="1600" b="1" i="0" u="none" strike="noStrike" dirty="0">
                        <a:solidFill>
                          <a:srgbClr val="000000"/>
                        </a:solidFill>
                        <a:effectLst/>
                        <a:latin typeface="Arial"/>
                      </a:endParaRPr>
                    </a:p>
                  </a:txBody>
                  <a:tcPr marL="8573" marR="8573" marT="8573" marB="0" anchor="ctr"/>
                </a:tc>
                <a:tc rowSpan="2">
                  <a:txBody>
                    <a:bodyPr/>
                    <a:lstStyle/>
                    <a:p>
                      <a:pPr algn="ctr" fontAlgn="ctr"/>
                      <a:r>
                        <a:rPr lang="es-EC" sz="1600" u="none" strike="noStrike" dirty="0">
                          <a:effectLst/>
                        </a:rPr>
                        <a:t>Criterio de selección</a:t>
                      </a:r>
                      <a:endParaRPr lang="es-EC" sz="1600" b="1" i="0" u="none" strike="noStrike" dirty="0">
                        <a:solidFill>
                          <a:srgbClr val="000000"/>
                        </a:solidFill>
                        <a:effectLst/>
                        <a:latin typeface="Arial"/>
                      </a:endParaRPr>
                    </a:p>
                  </a:txBody>
                  <a:tcPr marL="8573" marR="8573" marT="8573" marB="0" anchor="ctr"/>
                </a:tc>
                <a:tc gridSpan="2">
                  <a:txBody>
                    <a:bodyPr/>
                    <a:lstStyle/>
                    <a:p>
                      <a:pPr algn="ctr" fontAlgn="b"/>
                      <a:r>
                        <a:rPr lang="es-EC" sz="1600" u="none" strike="noStrike">
                          <a:effectLst/>
                        </a:rPr>
                        <a:t>Centrifugas</a:t>
                      </a:r>
                      <a:endParaRPr lang="es-EC" sz="1600" b="1" i="0" u="none" strike="noStrike">
                        <a:solidFill>
                          <a:srgbClr val="000000"/>
                        </a:solidFill>
                        <a:effectLst/>
                        <a:latin typeface="Arial"/>
                      </a:endParaRPr>
                    </a:p>
                  </a:txBody>
                  <a:tcPr marL="8573" marR="8573" marT="8573" marB="0" anchor="b"/>
                </a:tc>
                <a:tc hMerge="1">
                  <a:txBody>
                    <a:bodyPr/>
                    <a:lstStyle/>
                    <a:p>
                      <a:endParaRPr lang="es-EC"/>
                    </a:p>
                  </a:txBody>
                  <a:tcPr/>
                </a:tc>
                <a:tc gridSpan="2">
                  <a:txBody>
                    <a:bodyPr/>
                    <a:lstStyle/>
                    <a:p>
                      <a:pPr algn="ctr" fontAlgn="b"/>
                      <a:r>
                        <a:rPr lang="es-EC" sz="1600" u="none" strike="noStrike">
                          <a:effectLst/>
                        </a:rPr>
                        <a:t>Rotatorias</a:t>
                      </a:r>
                      <a:endParaRPr lang="es-EC" sz="1600" b="1" i="0" u="none" strike="noStrike">
                        <a:solidFill>
                          <a:srgbClr val="000000"/>
                        </a:solidFill>
                        <a:effectLst/>
                        <a:latin typeface="Arial"/>
                      </a:endParaRPr>
                    </a:p>
                  </a:txBody>
                  <a:tcPr marL="8573" marR="8573" marT="8573" marB="0" anchor="b"/>
                </a:tc>
                <a:tc hMerge="1">
                  <a:txBody>
                    <a:bodyPr/>
                    <a:lstStyle/>
                    <a:p>
                      <a:endParaRPr lang="es-EC"/>
                    </a:p>
                  </a:txBody>
                  <a:tcPr/>
                </a:tc>
                <a:tc gridSpan="2">
                  <a:txBody>
                    <a:bodyPr/>
                    <a:lstStyle/>
                    <a:p>
                      <a:pPr algn="ctr" fontAlgn="b"/>
                      <a:r>
                        <a:rPr lang="es-EC" sz="1600" u="none" strike="noStrike">
                          <a:effectLst/>
                        </a:rPr>
                        <a:t>Reciprocantes</a:t>
                      </a:r>
                      <a:endParaRPr lang="es-EC" sz="1600" b="1" i="0" u="none" strike="noStrike">
                        <a:solidFill>
                          <a:srgbClr val="000000"/>
                        </a:solidFill>
                        <a:effectLst/>
                        <a:latin typeface="Arial"/>
                      </a:endParaRPr>
                    </a:p>
                  </a:txBody>
                  <a:tcPr marL="8573" marR="8573" marT="8573" marB="0" anchor="b"/>
                </a:tc>
                <a:tc hMerge="1">
                  <a:txBody>
                    <a:bodyPr/>
                    <a:lstStyle/>
                    <a:p>
                      <a:endParaRPr lang="es-EC"/>
                    </a:p>
                  </a:txBody>
                  <a:tcPr/>
                </a:tc>
                <a:tc>
                  <a:txBody>
                    <a:bodyPr/>
                    <a:lstStyle/>
                    <a:p>
                      <a:pPr algn="ctr" fontAlgn="b"/>
                      <a:r>
                        <a:rPr lang="es-EC" sz="1600" u="none" strike="noStrike">
                          <a:effectLst/>
                        </a:rPr>
                        <a:t>Importancia</a:t>
                      </a:r>
                      <a:endParaRPr lang="es-EC" sz="1600" b="1" i="0" u="none" strike="noStrike">
                        <a:solidFill>
                          <a:srgbClr val="000000"/>
                        </a:solidFill>
                        <a:effectLst/>
                        <a:latin typeface="Arial"/>
                      </a:endParaRPr>
                    </a:p>
                  </a:txBody>
                  <a:tcPr marL="8573" marR="8573" marT="8573" marB="0" anchor="b"/>
                </a:tc>
              </a:tr>
              <a:tr h="265748">
                <a:tc vMerge="1">
                  <a:txBody>
                    <a:bodyPr/>
                    <a:lstStyle/>
                    <a:p>
                      <a:endParaRPr lang="es-EC"/>
                    </a:p>
                  </a:txBody>
                  <a:tcPr/>
                </a:tc>
                <a:tc vMerge="1">
                  <a:txBody>
                    <a:bodyPr/>
                    <a:lstStyle/>
                    <a:p>
                      <a:endParaRPr lang="es-EC"/>
                    </a:p>
                  </a:txBody>
                  <a:tcPr/>
                </a:tc>
                <a:tc>
                  <a:txBody>
                    <a:bodyPr/>
                    <a:lstStyle/>
                    <a:p>
                      <a:pPr algn="ctr" fontAlgn="b"/>
                      <a:r>
                        <a:rPr lang="es-EC" sz="1600" u="none" strike="noStrike">
                          <a:effectLst/>
                        </a:rPr>
                        <a:t>C</a:t>
                      </a:r>
                      <a:endParaRPr lang="es-EC" sz="1600" b="1"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C x I</a:t>
                      </a:r>
                      <a:endParaRPr lang="es-EC" sz="1600" b="1"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C</a:t>
                      </a:r>
                      <a:endParaRPr lang="es-EC" sz="1600" b="1"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C x I</a:t>
                      </a:r>
                      <a:endParaRPr lang="es-EC" sz="1600" b="1"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C</a:t>
                      </a:r>
                      <a:endParaRPr lang="es-EC" sz="1600" b="1"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C x I</a:t>
                      </a:r>
                      <a:endParaRPr lang="es-EC" sz="1600" b="1"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I </a:t>
                      </a:r>
                      <a:endParaRPr lang="es-EC" sz="1600" b="1" i="0" u="none" strike="noStrike">
                        <a:solidFill>
                          <a:srgbClr val="000000"/>
                        </a:solidFill>
                        <a:effectLst/>
                        <a:latin typeface="Arial"/>
                      </a:endParaRPr>
                    </a:p>
                  </a:txBody>
                  <a:tcPr marL="8573" marR="8573" marT="8573" marB="0" anchor="b"/>
                </a:tc>
              </a:tr>
              <a:tr h="265748">
                <a:tc>
                  <a:txBody>
                    <a:bodyPr/>
                    <a:lstStyle/>
                    <a:p>
                      <a:pPr algn="ctr" fontAlgn="b"/>
                      <a:r>
                        <a:rPr lang="es-EC" sz="1600" u="none" strike="noStrike">
                          <a:effectLst/>
                        </a:rPr>
                        <a:t>1</a:t>
                      </a:r>
                      <a:endParaRPr lang="es-EC" sz="1600" b="0" i="0" u="none" strike="noStrike">
                        <a:solidFill>
                          <a:srgbClr val="000000"/>
                        </a:solidFill>
                        <a:effectLst/>
                        <a:latin typeface="Arial"/>
                      </a:endParaRPr>
                    </a:p>
                  </a:txBody>
                  <a:tcPr marL="8573" marR="8573" marT="8573" marB="0" anchor="b"/>
                </a:tc>
                <a:tc>
                  <a:txBody>
                    <a:bodyPr/>
                    <a:lstStyle/>
                    <a:p>
                      <a:pPr algn="l" fontAlgn="b"/>
                      <a:r>
                        <a:rPr lang="es-EC" sz="1600" u="none" strike="noStrike">
                          <a:effectLst/>
                        </a:rPr>
                        <a:t>Facilidad de instalacion</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8</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64</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6</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48</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5</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40</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8</a:t>
                      </a:r>
                      <a:endParaRPr lang="es-EC" sz="1600" b="0" i="0" u="none" strike="noStrike">
                        <a:solidFill>
                          <a:srgbClr val="000000"/>
                        </a:solidFill>
                        <a:effectLst/>
                        <a:latin typeface="Arial"/>
                      </a:endParaRPr>
                    </a:p>
                  </a:txBody>
                  <a:tcPr marL="8573" marR="8573" marT="8573" marB="0" anchor="b"/>
                </a:tc>
              </a:tr>
              <a:tr h="522923">
                <a:tc>
                  <a:txBody>
                    <a:bodyPr/>
                    <a:lstStyle/>
                    <a:p>
                      <a:pPr algn="ctr" fontAlgn="b"/>
                      <a:r>
                        <a:rPr lang="es-EC" sz="1600" u="none" strike="noStrike">
                          <a:effectLst/>
                        </a:rPr>
                        <a:t>2</a:t>
                      </a:r>
                      <a:endParaRPr lang="es-EC" sz="1600" b="0" i="0" u="none" strike="noStrike">
                        <a:solidFill>
                          <a:srgbClr val="000000"/>
                        </a:solidFill>
                        <a:effectLst/>
                        <a:latin typeface="Arial"/>
                      </a:endParaRPr>
                    </a:p>
                  </a:txBody>
                  <a:tcPr marL="8573" marR="8573" marT="8573" marB="0" anchor="b"/>
                </a:tc>
                <a:tc>
                  <a:txBody>
                    <a:bodyPr/>
                    <a:lstStyle/>
                    <a:p>
                      <a:pPr algn="l" fontAlgn="b"/>
                      <a:r>
                        <a:rPr lang="es-EC" sz="1600" u="none" strike="noStrike">
                          <a:effectLst/>
                        </a:rPr>
                        <a:t>Disponibilidad en el mercado local</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8</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80</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5</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50</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4</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40</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10</a:t>
                      </a:r>
                      <a:endParaRPr lang="es-EC" sz="1600" b="0" i="0" u="none" strike="noStrike">
                        <a:solidFill>
                          <a:srgbClr val="000000"/>
                        </a:solidFill>
                        <a:effectLst/>
                        <a:latin typeface="Arial"/>
                      </a:endParaRPr>
                    </a:p>
                  </a:txBody>
                  <a:tcPr marL="8573" marR="8573" marT="8573" marB="0" anchor="b"/>
                </a:tc>
              </a:tr>
              <a:tr h="265748">
                <a:tc>
                  <a:txBody>
                    <a:bodyPr/>
                    <a:lstStyle/>
                    <a:p>
                      <a:pPr algn="ctr" fontAlgn="b"/>
                      <a:r>
                        <a:rPr lang="es-EC" sz="1600" u="none" strike="noStrike">
                          <a:effectLst/>
                        </a:rPr>
                        <a:t>3</a:t>
                      </a:r>
                      <a:endParaRPr lang="es-EC" sz="1600" b="0" i="0" u="none" strike="noStrike">
                        <a:solidFill>
                          <a:srgbClr val="000000"/>
                        </a:solidFill>
                        <a:effectLst/>
                        <a:latin typeface="Arial"/>
                      </a:endParaRPr>
                    </a:p>
                  </a:txBody>
                  <a:tcPr marL="8573" marR="8573" marT="8573" marB="0" anchor="b"/>
                </a:tc>
                <a:tc>
                  <a:txBody>
                    <a:bodyPr/>
                    <a:lstStyle/>
                    <a:p>
                      <a:pPr algn="l" fontAlgn="b"/>
                      <a:r>
                        <a:rPr lang="es-EC" sz="1600" u="none" strike="noStrike">
                          <a:effectLst/>
                        </a:rPr>
                        <a:t>Facilidad de mantenimiento</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dirty="0">
                          <a:effectLst/>
                        </a:rPr>
                        <a:t>7</a:t>
                      </a:r>
                      <a:endParaRPr lang="es-EC" sz="1600" b="0" i="0" u="none" strike="noStrike" dirty="0">
                        <a:solidFill>
                          <a:srgbClr val="000000"/>
                        </a:solidFill>
                        <a:effectLst/>
                        <a:latin typeface="Arial"/>
                      </a:endParaRPr>
                    </a:p>
                  </a:txBody>
                  <a:tcPr marL="8573" marR="8573" marT="8573" marB="0" anchor="b"/>
                </a:tc>
                <a:tc>
                  <a:txBody>
                    <a:bodyPr/>
                    <a:lstStyle/>
                    <a:p>
                      <a:pPr algn="ctr" fontAlgn="b"/>
                      <a:r>
                        <a:rPr lang="es-EC" sz="1600" u="none" strike="noStrike">
                          <a:effectLst/>
                        </a:rPr>
                        <a:t>63</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5</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45</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7</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63</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9</a:t>
                      </a:r>
                      <a:endParaRPr lang="es-EC" sz="1600" b="0" i="0" u="none" strike="noStrike">
                        <a:solidFill>
                          <a:srgbClr val="000000"/>
                        </a:solidFill>
                        <a:effectLst/>
                        <a:latin typeface="Arial"/>
                      </a:endParaRPr>
                    </a:p>
                  </a:txBody>
                  <a:tcPr marL="8573" marR="8573" marT="8573" marB="0" anchor="b"/>
                </a:tc>
              </a:tr>
              <a:tr h="265748">
                <a:tc>
                  <a:txBody>
                    <a:bodyPr/>
                    <a:lstStyle/>
                    <a:p>
                      <a:pPr algn="ctr" fontAlgn="b"/>
                      <a:r>
                        <a:rPr lang="es-EC" sz="1600" u="none" strike="noStrike">
                          <a:effectLst/>
                        </a:rPr>
                        <a:t>4</a:t>
                      </a:r>
                      <a:endParaRPr lang="es-EC" sz="1600" b="0" i="0" u="none" strike="noStrike">
                        <a:solidFill>
                          <a:srgbClr val="000000"/>
                        </a:solidFill>
                        <a:effectLst/>
                        <a:latin typeface="Arial"/>
                      </a:endParaRPr>
                    </a:p>
                  </a:txBody>
                  <a:tcPr marL="8573" marR="8573" marT="8573" marB="0" anchor="b"/>
                </a:tc>
                <a:tc>
                  <a:txBody>
                    <a:bodyPr/>
                    <a:lstStyle/>
                    <a:p>
                      <a:pPr algn="l" fontAlgn="b"/>
                      <a:r>
                        <a:rPr lang="es-EC" sz="1600" u="none" strike="noStrike">
                          <a:effectLst/>
                        </a:rPr>
                        <a:t>Eficiencia</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5</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35</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9</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63</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7</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49</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7</a:t>
                      </a:r>
                      <a:endParaRPr lang="es-EC" sz="1600" b="0" i="0" u="none" strike="noStrike">
                        <a:solidFill>
                          <a:srgbClr val="000000"/>
                        </a:solidFill>
                        <a:effectLst/>
                        <a:latin typeface="Arial"/>
                      </a:endParaRPr>
                    </a:p>
                  </a:txBody>
                  <a:tcPr marL="8573" marR="8573" marT="8573" marB="0" anchor="b"/>
                </a:tc>
              </a:tr>
              <a:tr h="265748">
                <a:tc>
                  <a:txBody>
                    <a:bodyPr/>
                    <a:lstStyle/>
                    <a:p>
                      <a:pPr algn="ctr" fontAlgn="b"/>
                      <a:r>
                        <a:rPr lang="es-EC" sz="1600" u="none" strike="noStrike">
                          <a:effectLst/>
                        </a:rPr>
                        <a:t>5</a:t>
                      </a:r>
                      <a:endParaRPr lang="es-EC" sz="1600" b="0" i="0" u="none" strike="noStrike">
                        <a:solidFill>
                          <a:srgbClr val="000000"/>
                        </a:solidFill>
                        <a:effectLst/>
                        <a:latin typeface="Arial"/>
                      </a:endParaRPr>
                    </a:p>
                  </a:txBody>
                  <a:tcPr marL="8573" marR="8573" marT="8573" marB="0" anchor="b"/>
                </a:tc>
                <a:tc>
                  <a:txBody>
                    <a:bodyPr/>
                    <a:lstStyle/>
                    <a:p>
                      <a:pPr algn="l" fontAlgn="b"/>
                      <a:r>
                        <a:rPr lang="es-EC" sz="1600" u="none" strike="noStrike">
                          <a:effectLst/>
                        </a:rPr>
                        <a:t>Costos</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9</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81</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9</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81</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6</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54</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9</a:t>
                      </a:r>
                      <a:endParaRPr lang="es-EC" sz="1600" b="0" i="0" u="none" strike="noStrike">
                        <a:solidFill>
                          <a:srgbClr val="000000"/>
                        </a:solidFill>
                        <a:effectLst/>
                        <a:latin typeface="Arial"/>
                      </a:endParaRPr>
                    </a:p>
                  </a:txBody>
                  <a:tcPr marL="8573" marR="8573" marT="8573" marB="0" anchor="b"/>
                </a:tc>
              </a:tr>
              <a:tr h="265748">
                <a:tc>
                  <a:txBody>
                    <a:bodyPr/>
                    <a:lstStyle/>
                    <a:p>
                      <a:pPr algn="ctr" fontAlgn="b"/>
                      <a:r>
                        <a:rPr lang="es-EC" sz="1600" u="none" strike="noStrike">
                          <a:effectLst/>
                        </a:rPr>
                        <a:t>6</a:t>
                      </a:r>
                      <a:endParaRPr lang="es-EC" sz="1600" b="0" i="0" u="none" strike="noStrike">
                        <a:solidFill>
                          <a:srgbClr val="000000"/>
                        </a:solidFill>
                        <a:effectLst/>
                        <a:latin typeface="Arial"/>
                      </a:endParaRPr>
                    </a:p>
                  </a:txBody>
                  <a:tcPr marL="8573" marR="8573" marT="8573" marB="0" anchor="b"/>
                </a:tc>
                <a:tc>
                  <a:txBody>
                    <a:bodyPr/>
                    <a:lstStyle/>
                    <a:p>
                      <a:pPr algn="l" fontAlgn="b"/>
                      <a:r>
                        <a:rPr lang="es-EC" sz="1600" u="none" strike="noStrike">
                          <a:effectLst/>
                        </a:rPr>
                        <a:t>Vida Util</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8</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64</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8</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64</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8</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64</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8</a:t>
                      </a:r>
                      <a:endParaRPr lang="es-EC" sz="1600" b="0" i="0" u="none" strike="noStrike">
                        <a:solidFill>
                          <a:srgbClr val="000000"/>
                        </a:solidFill>
                        <a:effectLst/>
                        <a:latin typeface="Arial"/>
                      </a:endParaRPr>
                    </a:p>
                  </a:txBody>
                  <a:tcPr marL="8573" marR="8573" marT="8573" marB="0" anchor="b"/>
                </a:tc>
              </a:tr>
              <a:tr h="265748">
                <a:tc>
                  <a:txBody>
                    <a:bodyPr/>
                    <a:lstStyle/>
                    <a:p>
                      <a:pPr algn="ctr" fontAlgn="b"/>
                      <a:endParaRPr lang="es-EC" sz="1600" b="0" i="0" u="none" strike="noStrike">
                        <a:solidFill>
                          <a:srgbClr val="000000"/>
                        </a:solidFill>
                        <a:effectLst/>
                        <a:latin typeface="Arial"/>
                      </a:endParaRPr>
                    </a:p>
                  </a:txBody>
                  <a:tcPr marL="8573" marR="8573" marT="8573" marB="0" anchor="b"/>
                </a:tc>
                <a:tc>
                  <a:txBody>
                    <a:bodyPr/>
                    <a:lstStyle/>
                    <a:p>
                      <a:pPr algn="l" fontAlgn="b"/>
                      <a:r>
                        <a:rPr lang="es-EC" sz="1600" u="none" strike="noStrike">
                          <a:effectLst/>
                        </a:rPr>
                        <a:t>TOTAL</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 </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387</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 </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351</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 </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310</a:t>
                      </a:r>
                      <a:endParaRPr lang="es-EC" sz="1600" b="0" i="0" u="none" strike="noStrike">
                        <a:solidFill>
                          <a:srgbClr val="000000"/>
                        </a:solidFill>
                        <a:effectLst/>
                        <a:latin typeface="Arial"/>
                      </a:endParaRPr>
                    </a:p>
                  </a:txBody>
                  <a:tcPr marL="8573" marR="8573" marT="8573" marB="0" anchor="b"/>
                </a:tc>
                <a:tc>
                  <a:txBody>
                    <a:bodyPr/>
                    <a:lstStyle/>
                    <a:p>
                      <a:pPr algn="ctr" fontAlgn="b"/>
                      <a:endParaRPr lang="es-EC" sz="1600" b="0" i="0" u="none" strike="noStrike">
                        <a:solidFill>
                          <a:srgbClr val="000000"/>
                        </a:solidFill>
                        <a:effectLst/>
                        <a:latin typeface="Arial"/>
                      </a:endParaRPr>
                    </a:p>
                  </a:txBody>
                  <a:tcPr marL="8573" marR="8573" marT="8573" marB="0" anchor="b"/>
                </a:tc>
              </a:tr>
              <a:tr h="265748">
                <a:tc>
                  <a:txBody>
                    <a:bodyPr/>
                    <a:lstStyle/>
                    <a:p>
                      <a:pPr algn="ctr" fontAlgn="b"/>
                      <a:endParaRPr lang="es-EC" sz="1600" b="0" i="0" u="none" strike="noStrike">
                        <a:solidFill>
                          <a:srgbClr val="000000"/>
                        </a:solidFill>
                        <a:effectLst/>
                        <a:latin typeface="Arial"/>
                      </a:endParaRPr>
                    </a:p>
                  </a:txBody>
                  <a:tcPr marL="8573" marR="8573" marT="8573" marB="0" anchor="b"/>
                </a:tc>
                <a:tc>
                  <a:txBody>
                    <a:bodyPr/>
                    <a:lstStyle/>
                    <a:p>
                      <a:pPr algn="l" fontAlgn="b"/>
                      <a:r>
                        <a:rPr lang="es-EC" sz="1600" u="none" strike="noStrike">
                          <a:effectLst/>
                        </a:rPr>
                        <a:t>VALOR PROMEDIO</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 </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6,45</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 </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5,85</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 </a:t>
                      </a:r>
                      <a:endParaRPr lang="es-EC" sz="1600" b="0" i="0" u="none" strike="noStrike">
                        <a:solidFill>
                          <a:srgbClr val="000000"/>
                        </a:solidFill>
                        <a:effectLst/>
                        <a:latin typeface="Arial"/>
                      </a:endParaRPr>
                    </a:p>
                  </a:txBody>
                  <a:tcPr marL="8573" marR="8573" marT="8573" marB="0" anchor="b"/>
                </a:tc>
                <a:tc>
                  <a:txBody>
                    <a:bodyPr/>
                    <a:lstStyle/>
                    <a:p>
                      <a:pPr algn="ctr" fontAlgn="b"/>
                      <a:r>
                        <a:rPr lang="es-EC" sz="1600" u="none" strike="noStrike">
                          <a:effectLst/>
                        </a:rPr>
                        <a:t>5,17</a:t>
                      </a:r>
                      <a:endParaRPr lang="es-EC" sz="1600" b="0" i="0" u="none" strike="noStrike">
                        <a:solidFill>
                          <a:srgbClr val="000000"/>
                        </a:solidFill>
                        <a:effectLst/>
                        <a:latin typeface="Arial"/>
                      </a:endParaRPr>
                    </a:p>
                  </a:txBody>
                  <a:tcPr marL="8573" marR="8573" marT="8573" marB="0" anchor="b"/>
                </a:tc>
                <a:tc>
                  <a:txBody>
                    <a:bodyPr/>
                    <a:lstStyle/>
                    <a:p>
                      <a:pPr algn="ctr" fontAlgn="b"/>
                      <a:endParaRPr lang="es-EC" sz="1600" b="0" i="0" u="none" strike="noStrike" dirty="0">
                        <a:solidFill>
                          <a:srgbClr val="000000"/>
                        </a:solidFill>
                        <a:effectLst/>
                        <a:latin typeface="Arial"/>
                      </a:endParaRPr>
                    </a:p>
                  </a:txBody>
                  <a:tcPr marL="8573" marR="8573" marT="8573" marB="0" anchor="b"/>
                </a:tc>
              </a:tr>
            </a:tbl>
          </a:graphicData>
        </a:graphic>
      </p:graphicFrame>
      <p:sp>
        <p:nvSpPr>
          <p:cNvPr id="11" name="10 Rectángulo"/>
          <p:cNvSpPr/>
          <p:nvPr/>
        </p:nvSpPr>
        <p:spPr>
          <a:xfrm>
            <a:off x="609599" y="4953000"/>
            <a:ext cx="1558119" cy="369332"/>
          </a:xfrm>
          <a:prstGeom prst="rect">
            <a:avLst/>
          </a:prstGeom>
        </p:spPr>
        <p:txBody>
          <a:bodyPr wrap="none">
            <a:spAutoFit/>
          </a:bodyPr>
          <a:lstStyle/>
          <a:p>
            <a:r>
              <a:rPr lang="es-EC" dirty="0"/>
              <a:t>Fuente: propia</a:t>
            </a:r>
          </a:p>
        </p:txBody>
      </p:sp>
      <p:sp>
        <p:nvSpPr>
          <p:cNvPr id="7" name="6 Botón de acción: Volver">
            <a:hlinkClick r:id="rId3" action="ppaction://hlinksldjump" highlightClick="1"/>
          </p:cNvPr>
          <p:cNvSpPr/>
          <p:nvPr/>
        </p:nvSpPr>
        <p:spPr>
          <a:xfrm>
            <a:off x="8534400" y="152400"/>
            <a:ext cx="4572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1976</TotalTime>
  <Words>1325</Words>
  <Application>Microsoft Office PowerPoint</Application>
  <PresentationFormat>Presentación en pantalla (4:3)</PresentationFormat>
  <Paragraphs>306</Paragraphs>
  <Slides>40</Slides>
  <Notes>3</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Office Theme</vt:lpstr>
      <vt:lpstr>       CARRERA DE INGENIERÍA MECÁNICA      “DISEÑO Y CONSTRUCCIÓN DE UNA PROCESADORA SEMIAUTOMATIZADA DE LECHE DE SOYA CON CAPACIDAD DE 100 l/PARADA, PARA LA EMPRESA SOY SOYA VINCULADA DIRECTAMENTE CON LA FUNDACIÓN JUVENIL ESPERANZA ECUATORIANA”    PROYECTO PREVIO A LA OBTENCIÓN DEL TÍTULO DE INGENIERO MECÁNICO     JOSE DAVID NEGRETE PACHECO LUIS OSWALDO VEGA VASQUEZ     DIRECTOR: ING. JOSÉ PÉREZ  CODIRECTOR: ING. LUIS ECHEVERRÍA   Sangolquí, 22 DE MAYO DE 2012 </vt:lpstr>
      <vt:lpstr>Este proyecto es dedicado a mi familia, a mi madre Marcia Vásquez que con su apoyo incondicional me ha formado y me ha llenado de sabiduría para vencer los obstáculos más difíciles que he tenido que afrontar a lo largo de mi vida, a mis tíos Arturo Vega y Cecilia Vásquez que me apoyaron incondicionalmente en los años de estudio de la universidad llevándome por un camino de bien, y a la memoria de mi mejor amigo José David Negrete Pacheco, por una amistad sincera y la ayuda incondicional en la finalización de este proyecto, siempre lo llevare en mi corazón.   LUIS OSWALDO VEGA VASQUEZ  </vt:lpstr>
      <vt:lpstr>Agradezco a Dios, a mi madre y hermano por su gran apoyo y comprensión en todo momento, a mis primos Kate, Marco y Pablo, por haber compartido momentos de alegría y tristeza en los años universitarios. Agradezco a mi novia Antonieta, que me apoyo en los momentos más difíciles que me llevaron a tomar las decisiones más adecuadas. Agradezco a la ESPE, en especial a los docentes de la Carrera de Ingeniería Mecánica por haberme enseñado todos los fundamentos teóricos y prácticos necesarios para mi desarrollo como profesional. Agradezco al Ing. Carlos Suntaxi y al Ing. Luis Escobar, ex - director y ex -codirector de este proyecto respectivamente, por la labor de seguimiento y correcciones sugeridas de manera acertada en el transcurso de desarrollo de este trabajo. Agradezco de manera especial al Ing. Cristian Cruz y Sra. Andrea Velásquez quienes patrocinaron económicamente el desarrollo de este proyecto.  Agradezco al Ing. José Pérez y al Ing. Luis Echeverría, director y codirector de este proyecto respectivamente, por la labor de  revisión de la parte escrita que ayudaron a la finalización de este proyecto.  </vt:lpstr>
      <vt:lpstr>CONTENIDO:  Resumen Objetivos Proceso de elaboración de leche de Soya Análisis y selección de alternativas Diseño  Construcción Pruebas y calibración Conclusiones y recomendaciones   </vt:lpstr>
      <vt:lpstr>RESUMEN   Motivo de construcción   Falta de tecnología asociada a este proceso.   La empresa no puede crecer en el mercado local.  Proceso  Se muelen los granos previamente preparados.  Se los mezclan con agua  Se procede a cocinarla   Se la enfría en un tiempo prudente.  Diseño  Se adapta a la particularidad de preparación de este producto.  Los equipos a utilizarse están cuidadosamente estudiados.  La máquina cuenta con equipos que son fáciles de desmontar.  La máquina cuenta con un tablero de control eléctrico.  Sistema de control de temperatura.  Adaptable para la elaboración de otros productos derivados de la soya.  </vt:lpstr>
      <vt:lpstr>Presentación de PowerPoint</vt:lpstr>
      <vt:lpstr>Presentación de PowerPoint</vt:lpstr>
      <vt:lpstr>  ANALISIS Y SELECCIÓN DE ALTERNATIVAS   Para poder tener una decisión muy acertada, se va a proceder a utilizar una matriz, más conocida como “Matriz de decisión”, la misma que toma valores numéricos dependiendo el grado de importancia, así por ejemplo:   1 – Menos importante o menos adecuado 10 – Más importante o más adecuado.  </vt:lpstr>
      <vt:lpstr> </vt:lpstr>
      <vt:lpstr> </vt:lpstr>
      <vt:lpstr>      </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 </vt:lpstr>
      <vt:lpstr> </vt:lpstr>
      <vt:lpstr> </vt:lpstr>
      <vt:lpstr> </vt:lpstr>
      <vt:lpstr> </vt:lpstr>
      <vt:lpstr> </vt:lpstr>
      <vt:lpstr> </vt:lpstr>
      <vt:lpstr> </vt:lpstr>
      <vt:lpstr> </vt:lpstr>
      <vt:lpstr> </vt:lpstr>
      <vt:lpstr> </vt:lpstr>
      <vt:lpstr>  PRUEBAS Y CALIBRACIÓN</vt:lpstr>
      <vt:lpstr>Presentación de PowerPoint</vt:lpstr>
      <vt:lpstr>Presentación de PowerPoint</vt:lpstr>
      <vt:lpstr>Presentación de PowerPoint</vt:lpstr>
      <vt:lpstr>CALIBRACIÓN</vt:lpstr>
      <vt:lpstr>Presentación de PowerPoint</vt:lpstr>
      <vt:lpstr> </vt:lpstr>
      <vt:lpstr> </vt:lpstr>
      <vt:lpstr> </vt:lpstr>
      <vt:lpstr>Presentación de PowerPoint</vt:lpstr>
      <vt:lpstr>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FACULTAD DE INGENIERÍA MECÁNICA      “DISEÑO Y CONSTRUCCIÓN DE UNA PROCESADORA DE DETERGENTE EN POLVO PARA MÁQUINAS LAVAPLATOS AUTOMÁTICAS CON CAPACIDAD DE 60 KG/H PARA LA EMPRESA H&amp;H ASOCIADOS”    PROYECTO PREVIO A LA OBTENCIÓN DEL TÍTULO DE INGENIERO MECÁNICO     LUIS FELIPE LASSO TAMAYO     DIRECTOR: ING. LUIS ECHEVERRÍA  CODIRECTOR: ING. CARLOS SUNTAXI   Sangolquí, XX de Noviembre del 2010</dc:title>
  <dc:creator>Luis Felipe</dc:creator>
  <cp:lastModifiedBy>Marcia</cp:lastModifiedBy>
  <cp:revision>169</cp:revision>
  <dcterms:created xsi:type="dcterms:W3CDTF">2010-11-08T17:26:50Z</dcterms:created>
  <dcterms:modified xsi:type="dcterms:W3CDTF">2012-05-21T03:58:45Z</dcterms:modified>
</cp:coreProperties>
</file>