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333" r:id="rId3"/>
    <p:sldId id="334" r:id="rId4"/>
    <p:sldId id="335" r:id="rId5"/>
    <p:sldId id="336" r:id="rId6"/>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337" r:id="rId32"/>
    <p:sldId id="282" r:id="rId33"/>
    <p:sldId id="338" r:id="rId34"/>
    <p:sldId id="283" r:id="rId35"/>
    <p:sldId id="284" r:id="rId36"/>
    <p:sldId id="286" r:id="rId37"/>
    <p:sldId id="287" r:id="rId38"/>
    <p:sldId id="288" r:id="rId39"/>
    <p:sldId id="289" r:id="rId40"/>
    <p:sldId id="291" r:id="rId41"/>
    <p:sldId id="292" r:id="rId42"/>
    <p:sldId id="293" r:id="rId43"/>
    <p:sldId id="294" r:id="rId44"/>
    <p:sldId id="295" r:id="rId45"/>
    <p:sldId id="328" r:id="rId46"/>
    <p:sldId id="296" r:id="rId47"/>
    <p:sldId id="297" r:id="rId48"/>
    <p:sldId id="299" r:id="rId49"/>
    <p:sldId id="300" r:id="rId50"/>
    <p:sldId id="301" r:id="rId51"/>
    <p:sldId id="302" r:id="rId52"/>
    <p:sldId id="303" r:id="rId53"/>
    <p:sldId id="304" r:id="rId54"/>
    <p:sldId id="329" r:id="rId55"/>
    <p:sldId id="305" r:id="rId56"/>
    <p:sldId id="306" r:id="rId57"/>
    <p:sldId id="307" r:id="rId58"/>
    <p:sldId id="308" r:id="rId59"/>
    <p:sldId id="330" r:id="rId60"/>
    <p:sldId id="309" r:id="rId61"/>
    <p:sldId id="310" r:id="rId62"/>
    <p:sldId id="311" r:id="rId63"/>
    <p:sldId id="312" r:id="rId64"/>
    <p:sldId id="313" r:id="rId65"/>
    <p:sldId id="314" r:id="rId66"/>
    <p:sldId id="315" r:id="rId67"/>
    <p:sldId id="316" r:id="rId68"/>
    <p:sldId id="331" r:id="rId69"/>
    <p:sldId id="317" r:id="rId70"/>
    <p:sldId id="318" r:id="rId71"/>
    <p:sldId id="332" r:id="rId72"/>
    <p:sldId id="319" r:id="rId73"/>
    <p:sldId id="320" r:id="rId74"/>
    <p:sldId id="321" r:id="rId75"/>
    <p:sldId id="322" r:id="rId76"/>
    <p:sldId id="323" r:id="rId77"/>
    <p:sldId id="324" r:id="rId78"/>
    <p:sldId id="325" r:id="rId79"/>
    <p:sldId id="326" r:id="rId8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7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48" y="2503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DD38B-EDF5-4304-B985-718D19AC46E2}" type="datetimeFigureOut">
              <a:rPr lang="es-ES" smtClean="0"/>
              <a:pPr/>
              <a:t>07/03/2012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550E0-3E82-423B-8364-ED873BB0975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DA550E0-3E82-423B-8364-ED873BB0975B}" type="slidenum">
              <a:rPr lang="es-ES" smtClean="0"/>
              <a:pPr/>
              <a:t>28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DA550E0-3E82-423B-8364-ED873BB0975B}" type="slidenum">
              <a:rPr lang="es-ES" smtClean="0"/>
              <a:pPr/>
              <a:t>49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9CCE8-8ED8-42E7-8E95-98C5268EBAB1}" type="datetimeFigureOut">
              <a:rPr lang="es-ES" smtClean="0"/>
              <a:pPr/>
              <a:t>07/03/2012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501797-8B91-426F-AFB4-609CBAE3D52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9CCE8-8ED8-42E7-8E95-98C5268EBAB1}" type="datetimeFigureOut">
              <a:rPr lang="es-ES" smtClean="0"/>
              <a:pPr/>
              <a:t>07/03/2012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01797-8B91-426F-AFB4-609CBAE3D52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INS-SG-001.01%20Inst.%20Control%20de%20Documentos.do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NL-SG-000%20Manual%20de%20Gesti&#243;n%20de%20Calidad.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BASE%20FULL%20TESIS/-BASE%20DE%20DATOS%20AZUL-.xl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PRC-SG-001%20Control%20de%20Documentos.do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PRC-SG-001%20Control%20de%20Documentos.d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1143000"/>
          </a:xfrm>
        </p:spPr>
        <p:txBody>
          <a:bodyPr>
            <a:normAutofit/>
          </a:bodyPr>
          <a:lstStyle/>
          <a:p>
            <a:r>
              <a:rPr lang="es-EC" sz="2600" b="1" dirty="0" smtClean="0"/>
              <a:t>CARRERA DE INGENIERÍA MECÁNICA</a:t>
            </a:r>
            <a:endParaRPr lang="es-ES" sz="2600" b="1" dirty="0"/>
          </a:p>
        </p:txBody>
      </p:sp>
      <p:sp>
        <p:nvSpPr>
          <p:cNvPr id="3" name="2 Marcador de contenido"/>
          <p:cNvSpPr>
            <a:spLocks noGrp="1"/>
          </p:cNvSpPr>
          <p:nvPr>
            <p:ph idx="1"/>
          </p:nvPr>
        </p:nvSpPr>
        <p:spPr>
          <a:xfrm>
            <a:off x="323528" y="1916832"/>
            <a:ext cx="8229600" cy="1656184"/>
          </a:xfrm>
        </p:spPr>
        <p:txBody>
          <a:bodyPr>
            <a:noAutofit/>
          </a:bodyPr>
          <a:lstStyle/>
          <a:p>
            <a:pPr algn="ctr"/>
            <a:r>
              <a:rPr lang="es-EC" sz="2200" b="1" dirty="0" smtClean="0"/>
              <a:t>“ESTANDARIZACIÓN, CODIFICACIÓN, REVISIÓN, DESARROLLO Y ACTUALIZACIÓN DE PROCEDIMIENTOS Y REGISTROS DEL CONTROL DE CALIDAD PARA PROYECTOS EN LA INDUSTRIA HIDROCARBURÍFERA, PETROQUÍMICA, ENERGÉTICA Y MINERA DEL GRUPO AZUL”</a:t>
            </a:r>
            <a:endParaRPr lang="es-ES" sz="2200" dirty="0"/>
          </a:p>
        </p:txBody>
      </p:sp>
      <p:pic>
        <p:nvPicPr>
          <p:cNvPr id="1026"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
        <p:nvSpPr>
          <p:cNvPr id="5" name="2 Marcador de contenido"/>
          <p:cNvSpPr txBox="1">
            <a:spLocks/>
          </p:cNvSpPr>
          <p:nvPr/>
        </p:nvSpPr>
        <p:spPr>
          <a:xfrm>
            <a:off x="539552" y="3861048"/>
            <a:ext cx="8229600" cy="244827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EC" sz="2000" b="1" dirty="0" smtClean="0"/>
              <a:t>PROYECTO PREVIO A LA OBTENCIÓN DEL TÍTULO DE INGENIERO MECÁNICO</a:t>
            </a:r>
          </a:p>
          <a:p>
            <a:pPr marL="342900" marR="0" lvl="0" indent="-342900" algn="ctr" defTabSz="914400" rtl="0" eaLnBrk="1" fontAlgn="auto" latinLnBrk="0" hangingPunct="1">
              <a:lnSpc>
                <a:spcPct val="100000"/>
              </a:lnSpc>
              <a:spcBef>
                <a:spcPct val="20000"/>
              </a:spcBef>
              <a:spcAft>
                <a:spcPts val="0"/>
              </a:spcAft>
              <a:buClrTx/>
              <a:buSzTx/>
              <a:tabLst/>
              <a:defRPr/>
            </a:pPr>
            <a:endParaRPr lang="es-EC" sz="2000" b="1"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s-EC" sz="2000" b="1" dirty="0" smtClean="0"/>
              <a:t>POR: </a:t>
            </a:r>
            <a:r>
              <a:rPr lang="es-EC" sz="2000" dirty="0" smtClean="0"/>
              <a:t>CHRISTIAN MAURICIO ILLANES FARFÁN</a:t>
            </a:r>
          </a:p>
          <a:p>
            <a:pPr marL="342900" marR="0" lvl="0" indent="-342900" algn="ctr" defTabSz="914400" rtl="0" eaLnBrk="1" fontAlgn="auto" latinLnBrk="0" hangingPunct="1">
              <a:lnSpc>
                <a:spcPct val="100000"/>
              </a:lnSpc>
              <a:spcBef>
                <a:spcPct val="20000"/>
              </a:spcBef>
              <a:spcAft>
                <a:spcPts val="0"/>
              </a:spcAft>
              <a:buClrTx/>
              <a:buSzTx/>
              <a:tabLst/>
              <a:defRPr/>
            </a:pPr>
            <a:endParaRPr lang="es-EC" sz="2000" b="1"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lang="es-EC" sz="2000" b="1" dirty="0" smtClean="0"/>
              <a:t>DIRECTOR: </a:t>
            </a:r>
            <a:r>
              <a:rPr lang="es-EC" sz="2000" dirty="0" smtClean="0"/>
              <a:t>ING. JUAN PABLO ALCOSER</a:t>
            </a:r>
          </a:p>
          <a:p>
            <a:pPr marL="342900" marR="0" lvl="0" indent="-342900" algn="ctr" defTabSz="914400" rtl="0" eaLnBrk="1" fontAlgn="auto" latinLnBrk="0" hangingPunct="1">
              <a:lnSpc>
                <a:spcPct val="100000"/>
              </a:lnSpc>
              <a:spcBef>
                <a:spcPct val="20000"/>
              </a:spcBef>
              <a:spcAft>
                <a:spcPts val="0"/>
              </a:spcAft>
              <a:buClrTx/>
              <a:buSzTx/>
              <a:tabLst/>
              <a:defRPr/>
            </a:pPr>
            <a:r>
              <a:rPr lang="es-EC" sz="2000" b="1" dirty="0" smtClean="0"/>
              <a:t>CODIRECTOR: </a:t>
            </a:r>
            <a:r>
              <a:rPr lang="es-EC" sz="2000" dirty="0" smtClean="0"/>
              <a:t>ING. EMILIO TUMIPAMBA</a:t>
            </a:r>
            <a:endParaRPr lang="es-EC" sz="2000" b="1"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C"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1 Título"/>
          <p:cNvSpPr txBox="1">
            <a:spLocks/>
          </p:cNvSpPr>
          <p:nvPr/>
        </p:nvSpPr>
        <p:spPr>
          <a:xfrm>
            <a:off x="3779912" y="6119664"/>
            <a:ext cx="5364088" cy="73833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2000" b="1" noProof="0" dirty="0" err="1" smtClean="0">
                <a:latin typeface="+mj-lt"/>
                <a:ea typeface="+mj-ea"/>
                <a:cs typeface="+mj-cs"/>
              </a:rPr>
              <a:t>Sangolquí</a:t>
            </a:r>
            <a:r>
              <a:rPr lang="es-EC" sz="2000" b="1" noProof="0" dirty="0" smtClean="0">
                <a:latin typeface="+mj-lt"/>
                <a:ea typeface="+mj-ea"/>
                <a:cs typeface="+mj-cs"/>
              </a:rPr>
              <a:t>, 2012-03</a:t>
            </a:r>
            <a:endParaRPr kumimoji="0" lang="es-ES" sz="20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rmAutofit/>
          </a:bodyPr>
          <a:lstStyle/>
          <a:p>
            <a:r>
              <a:rPr lang="es-EC" sz="3200" b="1" dirty="0" smtClean="0"/>
              <a:t>OBJETIVOS</a:t>
            </a:r>
            <a:endParaRPr lang="es-ES" sz="3200" b="1" dirty="0"/>
          </a:p>
        </p:txBody>
      </p:sp>
      <p:sp>
        <p:nvSpPr>
          <p:cNvPr id="3" name="2 Marcador de contenido"/>
          <p:cNvSpPr>
            <a:spLocks noGrp="1"/>
          </p:cNvSpPr>
          <p:nvPr>
            <p:ph idx="1"/>
          </p:nvPr>
        </p:nvSpPr>
        <p:spPr>
          <a:xfrm>
            <a:off x="457200" y="1783357"/>
            <a:ext cx="8229600" cy="4525963"/>
          </a:xfrm>
        </p:spPr>
        <p:txBody>
          <a:bodyPr>
            <a:normAutofit fontScale="92500" lnSpcReduction="20000"/>
          </a:bodyPr>
          <a:lstStyle/>
          <a:p>
            <a:pPr algn="just"/>
            <a:r>
              <a:rPr lang="es-EC" b="1" dirty="0" smtClean="0"/>
              <a:t>General.</a:t>
            </a:r>
          </a:p>
          <a:p>
            <a:pPr algn="just"/>
            <a:r>
              <a:rPr lang="es-EC" dirty="0" smtClean="0"/>
              <a:t>Desarrollar una base de datos que contenga procedimientos y  registros revisados, actualizados, codificados y estandarizados referentes al Control de Calidad para proyectos </a:t>
            </a:r>
            <a:r>
              <a:rPr lang="es-EC" dirty="0" err="1" smtClean="0"/>
              <a:t>hidrocarburíferos</a:t>
            </a:r>
            <a:r>
              <a:rPr lang="es-EC" dirty="0" smtClean="0"/>
              <a:t>, petroquímicos, energéticos y mineros de acuerdo al Sistema Integrado de Gestión del Grupo Azul, la misma que entrará en vigencia a partir de su aprobación por parte del Departamento de Calidad y Departamento de Construcciones del Grupo AZUL. </a:t>
            </a:r>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01824"/>
            <a:ext cx="8229600" cy="1143000"/>
          </a:xfrm>
        </p:spPr>
        <p:txBody>
          <a:bodyPr>
            <a:normAutofit/>
          </a:bodyPr>
          <a:lstStyle/>
          <a:p>
            <a:r>
              <a:rPr lang="es-EC" sz="2600" b="1" dirty="0" smtClean="0"/>
              <a:t>Específicos</a:t>
            </a:r>
            <a:endParaRPr lang="es-ES" sz="2600" b="1" dirty="0"/>
          </a:p>
        </p:txBody>
      </p:sp>
      <p:sp>
        <p:nvSpPr>
          <p:cNvPr id="3" name="2 Marcador de contenido"/>
          <p:cNvSpPr>
            <a:spLocks noGrp="1"/>
          </p:cNvSpPr>
          <p:nvPr>
            <p:ph idx="1"/>
          </p:nvPr>
        </p:nvSpPr>
        <p:spPr>
          <a:xfrm>
            <a:off x="395536" y="1556792"/>
            <a:ext cx="8229600" cy="4525963"/>
          </a:xfrm>
        </p:spPr>
        <p:txBody>
          <a:bodyPr>
            <a:noAutofit/>
          </a:bodyPr>
          <a:lstStyle/>
          <a:p>
            <a:pPr lvl="0" algn="just"/>
            <a:r>
              <a:rPr lang="es-ES" sz="2000" dirty="0" smtClean="0"/>
              <a:t>Revisar procedimientos y registros existentes referente al control de calidad para proyectos </a:t>
            </a:r>
            <a:r>
              <a:rPr lang="es-ES" sz="2000" dirty="0" err="1" smtClean="0"/>
              <a:t>hidrocarburíferos</a:t>
            </a:r>
            <a:r>
              <a:rPr lang="es-ES" sz="2000" dirty="0" smtClean="0"/>
              <a:t>, petroquímicos y energéticos con el fin de actualizarlos y emitir una nueva revisión para cada uno de ellos.</a:t>
            </a:r>
          </a:p>
          <a:p>
            <a:pPr lvl="0" algn="just">
              <a:buNone/>
            </a:pPr>
            <a:endParaRPr lang="es-ES" sz="2000" dirty="0" smtClean="0"/>
          </a:p>
          <a:p>
            <a:pPr algn="just"/>
            <a:r>
              <a:rPr lang="es-ES" sz="2000" dirty="0" smtClean="0"/>
              <a:t>Estandarizar los procedimientos de control de calidad existentes a través de una codificación actualizada correspondiente al Sistema Integrado de Gestión del grupo AZUL Instructivo de Control de documentos (</a:t>
            </a:r>
            <a:r>
              <a:rPr lang="es-ES" sz="2000" dirty="0" smtClean="0">
                <a:hlinkClick r:id="rId2" action="ppaction://hlinkfile"/>
              </a:rPr>
              <a:t>INS-SG-001)</a:t>
            </a:r>
            <a:endParaRPr lang="es-ES" sz="2000" dirty="0" smtClean="0"/>
          </a:p>
          <a:p>
            <a:pPr algn="just">
              <a:buNone/>
            </a:pPr>
            <a:endParaRPr lang="es-ES" sz="2000" dirty="0" smtClean="0"/>
          </a:p>
          <a:p>
            <a:pPr algn="just"/>
            <a:r>
              <a:rPr lang="es-EC" sz="2000" dirty="0" smtClean="0"/>
              <a:t>Elaborar una metodología para el desarrollo de procedimientos y registros técnicos en el área de control de calidad.</a:t>
            </a:r>
            <a:endParaRPr lang="es-ES" sz="2000" dirty="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9816"/>
            <a:ext cx="8229600" cy="1143000"/>
          </a:xfrm>
        </p:spPr>
        <p:txBody>
          <a:bodyPr>
            <a:normAutofit/>
          </a:bodyPr>
          <a:lstStyle/>
          <a:p>
            <a:r>
              <a:rPr lang="es-EC" sz="2600" b="1" dirty="0" smtClean="0"/>
              <a:t>IMPORTANCIA DEL PROYECTO</a:t>
            </a:r>
            <a:endParaRPr lang="es-ES" sz="2600" b="1" dirty="0"/>
          </a:p>
        </p:txBody>
      </p:sp>
      <p:sp>
        <p:nvSpPr>
          <p:cNvPr id="3" name="2 Marcador de contenido"/>
          <p:cNvSpPr>
            <a:spLocks noGrp="1"/>
          </p:cNvSpPr>
          <p:nvPr>
            <p:ph idx="1"/>
          </p:nvPr>
        </p:nvSpPr>
        <p:spPr>
          <a:xfrm>
            <a:off x="395536" y="1412776"/>
            <a:ext cx="8424936" cy="5445224"/>
          </a:xfrm>
        </p:spPr>
        <p:txBody>
          <a:bodyPr>
            <a:noAutofit/>
          </a:bodyPr>
          <a:lstStyle/>
          <a:p>
            <a:pPr algn="just">
              <a:buNone/>
            </a:pPr>
            <a:r>
              <a:rPr lang="es-EC" sz="2000" dirty="0" smtClean="0"/>
              <a:t>El conjunto de acciones por las que procedimientos y registros tienen que superar, las mismas que se juntan en una base de datos, tiene como ventajas para la empresa los siguientes puntos:</a:t>
            </a:r>
          </a:p>
          <a:p>
            <a:pPr lvl="0" algn="just">
              <a:buNone/>
            </a:pPr>
            <a:r>
              <a:rPr lang="es-EC" sz="2000" dirty="0" smtClean="0"/>
              <a:t>1. Estandarización de procedimientos y registros que facilitan la comunicación entre el personal de control de calidad en oficina y en campo.</a:t>
            </a:r>
            <a:endParaRPr lang="es-ES" sz="2000" dirty="0" smtClean="0"/>
          </a:p>
          <a:p>
            <a:pPr lvl="0" algn="just">
              <a:buNone/>
            </a:pPr>
            <a:r>
              <a:rPr lang="es-EC" sz="2000" dirty="0" smtClean="0"/>
              <a:t>2. Mejores niveles de satisfacción, motivación de los empleados y opinión del cliente.</a:t>
            </a:r>
            <a:endParaRPr lang="es-ES" sz="2000" dirty="0" smtClean="0"/>
          </a:p>
          <a:p>
            <a:pPr lvl="0" algn="just">
              <a:buNone/>
            </a:pPr>
            <a:r>
              <a:rPr lang="es-EC" sz="2000" dirty="0" smtClean="0"/>
              <a:t>3. Una ventaja competitiva con el resto de empresas dedicadas a la construcción.</a:t>
            </a:r>
            <a:endParaRPr lang="es-ES" sz="2000" dirty="0" smtClean="0"/>
          </a:p>
          <a:p>
            <a:pPr lvl="0" algn="just">
              <a:buNone/>
            </a:pPr>
            <a:r>
              <a:rPr lang="es-EC" sz="2000" dirty="0" smtClean="0"/>
              <a:t>4. Garantizar el cumplimiento de los plazos de ejecución de los proyectos</a:t>
            </a:r>
            <a:endParaRPr lang="es-ES" sz="2000" dirty="0" smtClean="0"/>
          </a:p>
          <a:p>
            <a:pPr lvl="0" algn="just">
              <a:buNone/>
            </a:pPr>
            <a:r>
              <a:rPr lang="es-EC" sz="2000" dirty="0" smtClean="0"/>
              <a:t>5. Integración del trabajo, procedimientos y registros archivados en una biblioteca virtual.</a:t>
            </a:r>
          </a:p>
          <a:p>
            <a:pPr lvl="0" algn="just">
              <a:buNone/>
            </a:pPr>
            <a:r>
              <a:rPr lang="es-EC" sz="2000" dirty="0" smtClean="0"/>
              <a:t>6. Confianza de los futuros clientes, aumento de cuota de mercado.</a:t>
            </a:r>
            <a:endParaRPr lang="es-ES" sz="2000" dirty="0" smtClean="0"/>
          </a:p>
          <a:p>
            <a:pPr lvl="0" algn="just">
              <a:buNone/>
            </a:pPr>
            <a:r>
              <a:rPr lang="es-EC" sz="2000" dirty="0" smtClean="0"/>
              <a:t>7. Reconocimiento externo y de la sociedad en general.</a:t>
            </a:r>
            <a:endParaRPr lang="es-ES" sz="2000" dirty="0" smtClean="0"/>
          </a:p>
          <a:p>
            <a:pPr lvl="0" algn="just">
              <a:buNone/>
            </a:pPr>
            <a:r>
              <a:rPr lang="es-EC" sz="2000" dirty="0" smtClean="0"/>
              <a:t>8. Mantener un alto nivel técnico y de calificación del personal. </a:t>
            </a:r>
            <a:endParaRPr lang="es-ES" sz="2000" dirty="0" smtClean="0"/>
          </a:p>
          <a:p>
            <a:pPr algn="just">
              <a:buNone/>
            </a:pPr>
            <a:endParaRPr lang="es-ES" sz="20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p>
            <a:r>
              <a:rPr lang="es-EC" sz="3200" b="1" dirty="0" smtClean="0"/>
              <a:t>METODOLOGÍA DE TRABAJO</a:t>
            </a:r>
            <a:endParaRPr lang="es-ES" sz="3200" b="1" dirty="0"/>
          </a:p>
        </p:txBody>
      </p:sp>
      <p:pic>
        <p:nvPicPr>
          <p:cNvPr id="4" name="3 Imagen"/>
          <p:cNvPicPr/>
          <p:nvPr/>
        </p:nvPicPr>
        <p:blipFill>
          <a:blip r:embed="rId2" cstate="print"/>
          <a:srcRect l="16933" t="40000" r="39566" b="32281"/>
          <a:stretch>
            <a:fillRect/>
          </a:stretch>
        </p:blipFill>
        <p:spPr bwMode="auto">
          <a:xfrm>
            <a:off x="611560" y="2315518"/>
            <a:ext cx="7776864" cy="291368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89856"/>
            <a:ext cx="9144000" cy="1143000"/>
          </a:xfrm>
        </p:spPr>
        <p:txBody>
          <a:bodyPr>
            <a:noAutofit/>
          </a:bodyPr>
          <a:lstStyle/>
          <a:p>
            <a:r>
              <a:rPr lang="es-EC" sz="3000" b="1" dirty="0" smtClean="0"/>
              <a:t>CAPÍTULO 2. </a:t>
            </a:r>
            <a:br>
              <a:rPr lang="es-EC" sz="3000" b="1" dirty="0" smtClean="0"/>
            </a:br>
            <a:r>
              <a:rPr lang="es-EC" sz="3000" b="1" dirty="0" smtClean="0"/>
              <a:t>SISTEMA INTEGRADO DE GESTIÓN DEL GRUPO AZUL</a:t>
            </a:r>
            <a:endParaRPr lang="es-ES" sz="3000" b="1" dirty="0"/>
          </a:p>
        </p:txBody>
      </p:sp>
      <p:sp>
        <p:nvSpPr>
          <p:cNvPr id="3" name="2 Marcador de contenido"/>
          <p:cNvSpPr>
            <a:spLocks noGrp="1"/>
          </p:cNvSpPr>
          <p:nvPr>
            <p:ph idx="1"/>
          </p:nvPr>
        </p:nvSpPr>
        <p:spPr>
          <a:xfrm>
            <a:off x="457200" y="2215405"/>
            <a:ext cx="8229600" cy="4525963"/>
          </a:xfrm>
        </p:spPr>
        <p:txBody>
          <a:bodyPr>
            <a:normAutofit fontScale="92500" lnSpcReduction="10000"/>
          </a:bodyPr>
          <a:lstStyle/>
          <a:p>
            <a:pPr algn="ctr">
              <a:buNone/>
            </a:pPr>
            <a:r>
              <a:rPr lang="es-EC" sz="2400" b="1" dirty="0" smtClean="0"/>
              <a:t>SISTEMA DE GESTIÓN</a:t>
            </a:r>
          </a:p>
          <a:p>
            <a:pPr algn="just"/>
            <a:r>
              <a:rPr lang="es-EC" sz="2400" dirty="0" smtClean="0"/>
              <a:t>La adopción del Sistema de Gestión es una estrategia que está basada en la cultura organizacional y en la búsqueda de la mejora continua.</a:t>
            </a:r>
          </a:p>
          <a:p>
            <a:pPr algn="just"/>
            <a:r>
              <a:rPr lang="es-EC" sz="2400" dirty="0" smtClean="0"/>
              <a:t>Aspectos como: satisfacción del cliente, mejora continua y estandarización de procesos son primordiales en el crecimiento de una empresa.</a:t>
            </a:r>
          </a:p>
          <a:p>
            <a:pPr algn="just"/>
            <a:r>
              <a:rPr lang="es-EC" sz="2400" dirty="0" smtClean="0"/>
              <a:t>En su documentación debe incluir una política de calidad y sus objetivos, un manual de calidad, procedimientos, registros, instructivos, formularios.</a:t>
            </a:r>
          </a:p>
          <a:p>
            <a:pPr algn="just"/>
            <a:r>
              <a:rPr lang="es-EC" sz="2400" dirty="0" smtClean="0"/>
              <a:t>Un Sistema de gestión de calidad es el conjunto de normas interrelacionadas de una empresa por los cuales se administra de forma ordenada la calidad de la misma.</a:t>
            </a:r>
          </a:p>
          <a:p>
            <a:pPr algn="just"/>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17848"/>
            <a:ext cx="8229600" cy="1143000"/>
          </a:xfrm>
        </p:spPr>
        <p:txBody>
          <a:bodyPr>
            <a:normAutofit/>
          </a:bodyPr>
          <a:lstStyle/>
          <a:p>
            <a:r>
              <a:rPr lang="es-EC" sz="2800" b="1" dirty="0" smtClean="0"/>
              <a:t>SISTEMA INTEGRADO DE GESTIÓN DEL GRUPO AZUL</a:t>
            </a:r>
            <a:endParaRPr lang="es-ES" sz="2800" b="1" dirty="0"/>
          </a:p>
        </p:txBody>
      </p:sp>
      <p:sp>
        <p:nvSpPr>
          <p:cNvPr id="3" name="2 Marcador de contenido"/>
          <p:cNvSpPr>
            <a:spLocks noGrp="1"/>
          </p:cNvSpPr>
          <p:nvPr>
            <p:ph idx="1"/>
          </p:nvPr>
        </p:nvSpPr>
        <p:spPr>
          <a:xfrm>
            <a:off x="457200" y="1927373"/>
            <a:ext cx="8229600" cy="4525963"/>
          </a:xfrm>
        </p:spPr>
        <p:txBody>
          <a:bodyPr>
            <a:normAutofit/>
          </a:bodyPr>
          <a:lstStyle/>
          <a:p>
            <a:pPr algn="just"/>
            <a:r>
              <a:rPr lang="es-EC" sz="2400" dirty="0" smtClean="0"/>
              <a:t>Azul, al implementar el Sistema de Gestión se compromete a difundir, cumplir y hacer cumplir las disposiciones establecidas en la política de calidad y objetivos de calidad (Manual de Gestión de Calidad: </a:t>
            </a:r>
            <a:r>
              <a:rPr lang="es-EC" sz="2400" dirty="0" smtClean="0">
                <a:hlinkClick r:id="rId2" action="ppaction://hlinkfile"/>
              </a:rPr>
              <a:t>MNL-SG-000</a:t>
            </a:r>
            <a:r>
              <a:rPr lang="es-EC" sz="2400" dirty="0" smtClean="0"/>
              <a:t>)</a:t>
            </a:r>
          </a:p>
          <a:p>
            <a:pPr algn="just"/>
            <a:r>
              <a:rPr lang="es-EC" sz="2400" dirty="0" smtClean="0"/>
              <a:t>Manual de Calidad</a:t>
            </a:r>
          </a:p>
          <a:p>
            <a:pPr algn="just"/>
            <a:r>
              <a:rPr lang="es-EC" sz="2400" dirty="0" smtClean="0"/>
              <a:t>Control de documentos</a:t>
            </a:r>
          </a:p>
          <a:p>
            <a:pPr algn="just"/>
            <a:r>
              <a:rPr lang="es-EC" sz="2400" dirty="0" smtClean="0"/>
              <a:t>Control de registros</a:t>
            </a:r>
          </a:p>
          <a:p>
            <a:pPr algn="just"/>
            <a:endParaRPr lang="es-EC" sz="2400" dirty="0" smtClean="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C" sz="3200" b="1" dirty="0" smtClean="0"/>
              <a:t>MANEJO DEL SISTEMA INTEGRADO DE GESTIÓN DEL GRUPO AZUL</a:t>
            </a:r>
            <a:endParaRPr lang="es-ES" sz="3200" b="1" dirty="0"/>
          </a:p>
        </p:txBody>
      </p:sp>
      <p:sp>
        <p:nvSpPr>
          <p:cNvPr id="3" name="2 Marcador de contenido"/>
          <p:cNvSpPr>
            <a:spLocks noGrp="1"/>
          </p:cNvSpPr>
          <p:nvPr>
            <p:ph idx="1"/>
          </p:nvPr>
        </p:nvSpPr>
        <p:spPr>
          <a:xfrm>
            <a:off x="457200" y="2132856"/>
            <a:ext cx="8229600" cy="4525963"/>
          </a:xfrm>
        </p:spPr>
        <p:txBody>
          <a:bodyPr>
            <a:normAutofit fontScale="77500" lnSpcReduction="20000"/>
          </a:bodyPr>
          <a:lstStyle/>
          <a:p>
            <a:pPr algn="just"/>
            <a:r>
              <a:rPr lang="es-EC" dirty="0" smtClean="0"/>
              <a:t>Azul identifica y define la secuencia e interacción de los procesos necesarios para el Sistema Integrado de Gestión, mediante tres tipos de procesos: procesos estratégicos, procesos claves y procesos de apoyo.</a:t>
            </a:r>
          </a:p>
          <a:p>
            <a:pPr algn="just"/>
            <a:r>
              <a:rPr lang="es-EC" dirty="0" smtClean="0"/>
              <a:t>El modelo reconoce la importancia del cliente en la definición de los requisitos de entrada, dando como resultado la conformidad del servicio.</a:t>
            </a:r>
          </a:p>
          <a:p>
            <a:pPr algn="just"/>
            <a:r>
              <a:rPr lang="es-EC" dirty="0" smtClean="0"/>
              <a:t>A través de los procesos mencionados, se identifican los pasos necesarios para dar soporte y seguimiento al Sistema Integrado de Gestión, en el que se incluye la asignación de recursos e identificación de controles durante la aplicación del Sistema. La secuencia e interacción de los procesos quedan con base a entradas-salidas-controles-recursos.</a:t>
            </a:r>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p>
            <a:r>
              <a:rPr lang="es-EC" sz="2600" b="1" dirty="0" smtClean="0"/>
              <a:t>MAPA DE PROCESOS DEL SISTEMA INTEGRADO DE GESTIÓN </a:t>
            </a:r>
            <a:endParaRPr lang="es-ES" sz="2600" b="1" dirty="0"/>
          </a:p>
        </p:txBody>
      </p:sp>
      <p:pic>
        <p:nvPicPr>
          <p:cNvPr id="4" name="3 Marcador de contenido"/>
          <p:cNvPicPr>
            <a:picLocks noGrp="1"/>
          </p:cNvPicPr>
          <p:nvPr>
            <p:ph idx="1"/>
          </p:nvPr>
        </p:nvPicPr>
        <p:blipFill>
          <a:blip r:embed="rId2" cstate="print"/>
          <a:srcRect l="15557" t="7498" r="14106" b="10028"/>
          <a:stretch>
            <a:fillRect/>
          </a:stretch>
        </p:blipFill>
        <p:spPr bwMode="auto">
          <a:xfrm>
            <a:off x="755576" y="1844824"/>
            <a:ext cx="7416824" cy="48245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rmAutofit/>
          </a:bodyPr>
          <a:lstStyle/>
          <a:p>
            <a:r>
              <a:rPr lang="es-EC" sz="2800" b="1" dirty="0" smtClean="0"/>
              <a:t>Estructura del Sistema Integrado de Gestión del Grupo Azul</a:t>
            </a:r>
            <a:endParaRPr lang="es-ES" sz="2800" b="1" dirty="0"/>
          </a:p>
        </p:txBody>
      </p:sp>
      <p:sp>
        <p:nvSpPr>
          <p:cNvPr id="3" name="2 Marcador de contenido"/>
          <p:cNvSpPr>
            <a:spLocks noGrp="1"/>
          </p:cNvSpPr>
          <p:nvPr>
            <p:ph idx="1"/>
          </p:nvPr>
        </p:nvSpPr>
        <p:spPr>
          <a:xfrm>
            <a:off x="457200" y="2071389"/>
            <a:ext cx="8229600" cy="4525963"/>
          </a:xfrm>
        </p:spPr>
        <p:txBody>
          <a:bodyPr>
            <a:normAutofit/>
          </a:bodyPr>
          <a:lstStyle/>
          <a:p>
            <a:pPr algn="just"/>
            <a:r>
              <a:rPr lang="es-ES" sz="2600" dirty="0" smtClean="0"/>
              <a:t>El Sistema Integrado de Gestión, se basa en los requisitos de las normas:</a:t>
            </a:r>
          </a:p>
          <a:p>
            <a:pPr algn="just"/>
            <a:endParaRPr lang="es-ES" sz="2600" dirty="0" smtClean="0"/>
          </a:p>
          <a:p>
            <a:pPr lvl="0" algn="just"/>
            <a:r>
              <a:rPr lang="es-ES" sz="2600" dirty="0" smtClean="0"/>
              <a:t>ISO 9001:2008</a:t>
            </a:r>
          </a:p>
          <a:p>
            <a:pPr lvl="0" algn="just"/>
            <a:r>
              <a:rPr lang="es-ES" sz="2600" dirty="0" smtClean="0"/>
              <a:t>ISO 14001:2004</a:t>
            </a:r>
          </a:p>
          <a:p>
            <a:pPr lvl="0" algn="just"/>
            <a:r>
              <a:rPr lang="es-ES" sz="2600" dirty="0" smtClean="0"/>
              <a:t>OHSAS 18001:2010, </a:t>
            </a:r>
            <a:endParaRPr lang="es-ES" sz="2600" dirty="0"/>
          </a:p>
          <a:p>
            <a:pPr lvl="0" algn="just">
              <a:buNone/>
            </a:pPr>
            <a:r>
              <a:rPr lang="es-EC" sz="2600" dirty="0" smtClean="0"/>
              <a:t>Para cada una de las empresas del grupo Azul; TECNAZUL, AZULEC, CAMPETROL, CATERAZUL, IMPEXAZUL.</a:t>
            </a:r>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Autofit/>
          </a:bodyPr>
          <a:lstStyle/>
          <a:p>
            <a:r>
              <a:rPr lang="es-ES" sz="2600" b="1" dirty="0" smtClean="0"/>
              <a:t> ISO 9001: 2008 – SISTEMA DE GESTIÓN DE LA CALIDAD</a:t>
            </a:r>
            <a:endParaRPr lang="es-ES" sz="2600" b="1" dirty="0"/>
          </a:p>
        </p:txBody>
      </p:sp>
      <p:sp>
        <p:nvSpPr>
          <p:cNvPr id="3" name="2 Marcador de contenido"/>
          <p:cNvSpPr>
            <a:spLocks noGrp="1"/>
          </p:cNvSpPr>
          <p:nvPr>
            <p:ph idx="1"/>
          </p:nvPr>
        </p:nvSpPr>
        <p:spPr>
          <a:xfrm>
            <a:off x="251520" y="1872208"/>
            <a:ext cx="8640960" cy="4653136"/>
          </a:xfrm>
        </p:spPr>
        <p:txBody>
          <a:bodyPr>
            <a:noAutofit/>
          </a:bodyPr>
          <a:lstStyle/>
          <a:p>
            <a:pPr algn="just"/>
            <a:r>
              <a:rPr lang="es-ES" sz="2200" dirty="0" smtClean="0"/>
              <a:t>ISO 9001 es una entre una serie de normas de sistemas de gestión de la calidad, la misma que establece los requisitos internacionales para la Gestión y el Gerenciamiento de Sistemas de Calidad. La misma puede aplicarse a cualquier empresa de manufactura o servicio y abarca a todos los sectores y / o procesos que afectan la calidad. </a:t>
            </a:r>
          </a:p>
          <a:p>
            <a:pPr algn="just"/>
            <a:r>
              <a:rPr lang="es-ES" sz="2200" dirty="0" smtClean="0"/>
              <a:t>Es una norma adecuada para cualquier organización que busque mejorar el modo de funcionamiento y gestión, independiente del tamaño o sector. </a:t>
            </a:r>
          </a:p>
          <a:p>
            <a:pPr algn="just"/>
            <a:r>
              <a:rPr lang="es-ES" sz="2200" dirty="0" smtClean="0"/>
              <a:t>ISO 9001:2008 promueve la adopción de un enfoque basado en procesos cuando se desarrolla, implementa y mejora la eficacia de un sistema de gestión de la calidad, para aumentar la satisfacción del cliente mediante el cumplimiento de sus requisitos.</a:t>
            </a:r>
          </a:p>
          <a:p>
            <a:pPr algn="just"/>
            <a:endParaRPr lang="es-ES" sz="2200"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1791072"/>
          </a:xfrm>
        </p:spPr>
        <p:txBody>
          <a:bodyPr>
            <a:noAutofit/>
          </a:bodyPr>
          <a:lstStyle/>
          <a:p>
            <a:r>
              <a:rPr lang="es-EC" sz="2400" b="1" dirty="0" smtClean="0"/>
              <a:t>RESUMEN</a:t>
            </a:r>
            <a:r>
              <a:rPr lang="es-ES" sz="2400" dirty="0" smtClean="0"/>
              <a:t/>
            </a:r>
            <a:br>
              <a:rPr lang="es-ES" sz="2400" dirty="0" smtClean="0"/>
            </a:br>
            <a:endParaRPr lang="es-ES" sz="2400" dirty="0"/>
          </a:p>
        </p:txBody>
      </p:sp>
      <p:sp>
        <p:nvSpPr>
          <p:cNvPr id="3" name="2 Marcador de contenido"/>
          <p:cNvSpPr>
            <a:spLocks noGrp="1"/>
          </p:cNvSpPr>
          <p:nvPr>
            <p:ph idx="1"/>
          </p:nvPr>
        </p:nvSpPr>
        <p:spPr>
          <a:xfrm>
            <a:off x="457200" y="2204864"/>
            <a:ext cx="8229600" cy="3921299"/>
          </a:xfrm>
        </p:spPr>
        <p:txBody>
          <a:bodyPr>
            <a:normAutofit/>
          </a:bodyPr>
          <a:lstStyle/>
          <a:p>
            <a:pPr algn="just"/>
            <a:r>
              <a:rPr lang="es-ES" sz="2400" dirty="0" smtClean="0"/>
              <a:t>	Azul,  compañía fundada en 1981, ofrece paquetes completos de ingeniería, construcción y provisión de servicios.</a:t>
            </a:r>
          </a:p>
          <a:p>
            <a:pPr algn="just">
              <a:buNone/>
            </a:pPr>
            <a:endParaRPr lang="es-ES" sz="2400" dirty="0" smtClean="0"/>
          </a:p>
          <a:p>
            <a:pPr algn="just"/>
            <a:r>
              <a:rPr lang="es-ES" sz="2400" dirty="0" smtClean="0"/>
              <a:t>Comprometida con la calidad, seguridad, medio ambiente, salud y relaciones comunitarias.</a:t>
            </a:r>
          </a:p>
          <a:p>
            <a:pPr algn="just">
              <a:buNone/>
            </a:pPr>
            <a:endParaRPr lang="es-ES" sz="2400" dirty="0" smtClean="0"/>
          </a:p>
          <a:p>
            <a:pPr algn="just"/>
            <a:r>
              <a:rPr lang="es-ES" sz="2400" dirty="0" smtClean="0"/>
              <a:t>Sistema Integrado de Gestión con bases en:</a:t>
            </a:r>
            <a:br>
              <a:rPr lang="es-ES" sz="2400" dirty="0" smtClean="0"/>
            </a:br>
            <a:r>
              <a:rPr lang="es-ES" sz="2400" dirty="0" smtClean="0"/>
              <a:t>ISO 9001:2008, ISO 14001:2004, OHSAS 18001:2010</a:t>
            </a:r>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S" sz="2700" b="1" dirty="0" smtClean="0"/>
              <a:t>ISO 14001 - SISTEMA DE GESTIÓN AMBIENTAL</a:t>
            </a:r>
            <a:endParaRPr lang="es-ES" sz="2700" b="1" dirty="0"/>
          </a:p>
        </p:txBody>
      </p:sp>
      <p:sp>
        <p:nvSpPr>
          <p:cNvPr id="3" name="2 Marcador de contenido"/>
          <p:cNvSpPr>
            <a:spLocks noGrp="1"/>
          </p:cNvSpPr>
          <p:nvPr>
            <p:ph idx="1"/>
          </p:nvPr>
        </p:nvSpPr>
        <p:spPr>
          <a:xfrm>
            <a:off x="467544" y="1844824"/>
            <a:ext cx="8229600" cy="4608512"/>
          </a:xfrm>
        </p:spPr>
        <p:txBody>
          <a:bodyPr>
            <a:normAutofit fontScale="77500" lnSpcReduction="20000"/>
          </a:bodyPr>
          <a:lstStyle/>
          <a:p>
            <a:pPr algn="just"/>
            <a:r>
              <a:rPr lang="es-ES" dirty="0" smtClean="0"/>
              <a:t>La norma ISO 14001 contiene los elementos centrales para un efectivo Sistema de Gestión Ambiental. Se puede aplicar tanto al sector de servicios como al sector industrial. La norma exige que la empresa defina objetivos ambientales y el sistema de gestión necesario para cumplir estos </a:t>
            </a:r>
            <a:r>
              <a:rPr lang="es-ES" dirty="0" smtClean="0"/>
              <a:t>objetivos</a:t>
            </a:r>
            <a:r>
              <a:rPr lang="es-ES" dirty="0" smtClean="0"/>
              <a:t>,</a:t>
            </a:r>
            <a:r>
              <a:rPr lang="es-ES" dirty="0" smtClean="0"/>
              <a:t> </a:t>
            </a:r>
            <a:r>
              <a:rPr lang="es-ES" dirty="0" smtClean="0"/>
              <a:t>con los procesos, procedimientos y actividades del sistema. </a:t>
            </a:r>
          </a:p>
          <a:p>
            <a:pPr algn="just"/>
            <a:r>
              <a:rPr lang="es-ES" dirty="0" smtClean="0"/>
              <a:t>El objetivo de esta norma es apoyar la protección ambiental y la prevención de la contaminación en equilibrio con las necesidades socioeconómicas.</a:t>
            </a:r>
          </a:p>
          <a:p>
            <a:pPr algn="just"/>
            <a:r>
              <a:rPr lang="es-ES" dirty="0" smtClean="0"/>
              <a:t>ISO 14001 no establece requisitos para el desempeño ambiental, únicamente los indicados en la política ambiental. La adopción de esta norma no garantiza en sí misma resultados óptimos.</a:t>
            </a:r>
          </a:p>
          <a:p>
            <a:pPr algn="just"/>
            <a:endParaRPr lang="es-ES" dirty="0" smtClean="0"/>
          </a:p>
          <a:p>
            <a:pPr algn="just"/>
            <a:endParaRPr lang="es-ES"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rmAutofit/>
          </a:bodyPr>
          <a:lstStyle/>
          <a:p>
            <a:r>
              <a:rPr lang="es-ES" sz="3000" b="1" dirty="0" smtClean="0"/>
              <a:t>OHSAS 18001:2010- SISTEMA DE GESTIÓN DE LA SEGURIDAD Y SALUD OCUPACIONAL </a:t>
            </a:r>
            <a:endParaRPr lang="es-ES" sz="3000" b="1" dirty="0"/>
          </a:p>
        </p:txBody>
      </p:sp>
      <p:sp>
        <p:nvSpPr>
          <p:cNvPr id="3" name="2 Marcador de contenido"/>
          <p:cNvSpPr>
            <a:spLocks noGrp="1"/>
          </p:cNvSpPr>
          <p:nvPr>
            <p:ph idx="1"/>
          </p:nvPr>
        </p:nvSpPr>
        <p:spPr>
          <a:xfrm>
            <a:off x="467544" y="2060848"/>
            <a:ext cx="8229600" cy="4248472"/>
          </a:xfrm>
        </p:spPr>
        <p:txBody>
          <a:bodyPr>
            <a:normAutofit fontScale="77500" lnSpcReduction="20000"/>
          </a:bodyPr>
          <a:lstStyle/>
          <a:p>
            <a:pPr algn="just"/>
            <a:r>
              <a:rPr lang="es-ES" dirty="0" smtClean="0"/>
              <a:t>OHSAS 18001 es la especificación de evaluación reconocida internacionalmente para sistemas de gestión de la salud y la seguridad en el trabajo. </a:t>
            </a:r>
          </a:p>
          <a:p>
            <a:pPr algn="just"/>
            <a:r>
              <a:rPr lang="es-ES" dirty="0" smtClean="0"/>
              <a:t>OHSA 18001 especifica los requisitos para un sistema de gestión de la seguridad y salud en el trabajo que permita a una organización desarrollar e implementar una política y unos objetivos que tengan en cuenta los requisitos legales y la información sobre los riesgos para la seguridad y salud en el trabajo.</a:t>
            </a:r>
          </a:p>
          <a:p>
            <a:pPr algn="just"/>
            <a:r>
              <a:rPr lang="es-EC" dirty="0" smtClean="0"/>
              <a:t>Tanto la normas OSHA 18001 como la ISO 14001 han sido desarrolladas para ser compatibles con la ISO 9001, con el fin de facilitar la integración de los sistemas de gestión de la calidad, ambiental y de seguridad y salud en el trabajo.</a:t>
            </a:r>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rmAutofit/>
          </a:bodyPr>
          <a:lstStyle/>
          <a:p>
            <a:r>
              <a:rPr lang="es-EC" sz="2400" b="1" dirty="0" smtClean="0"/>
              <a:t>Ventajas de implementar un sistema de gestión</a:t>
            </a:r>
            <a:endParaRPr lang="es-ES" sz="2400" b="1" dirty="0"/>
          </a:p>
        </p:txBody>
      </p:sp>
      <p:sp>
        <p:nvSpPr>
          <p:cNvPr id="3" name="2 Marcador de contenido"/>
          <p:cNvSpPr>
            <a:spLocks noGrp="1"/>
          </p:cNvSpPr>
          <p:nvPr>
            <p:ph idx="1"/>
          </p:nvPr>
        </p:nvSpPr>
        <p:spPr>
          <a:xfrm>
            <a:off x="467544" y="1556792"/>
            <a:ext cx="8229600" cy="5256584"/>
          </a:xfrm>
        </p:spPr>
        <p:txBody>
          <a:bodyPr>
            <a:normAutofit fontScale="77500" lnSpcReduction="20000"/>
          </a:bodyPr>
          <a:lstStyle/>
          <a:p>
            <a:pPr lvl="0" algn="just"/>
            <a:r>
              <a:rPr lang="es-ES" dirty="0" smtClean="0"/>
              <a:t>Estandarización de sus procesos.</a:t>
            </a:r>
          </a:p>
          <a:p>
            <a:pPr lvl="0" algn="just"/>
            <a:r>
              <a:rPr lang="es-ES" dirty="0" smtClean="0"/>
              <a:t>Permite implementar procedimientos y registros</a:t>
            </a:r>
          </a:p>
          <a:p>
            <a:pPr lvl="0" algn="just"/>
            <a:r>
              <a:rPr lang="es-ES" dirty="0" smtClean="0"/>
              <a:t>Eleva el nivel en la gestión de todos los recursos humanos</a:t>
            </a:r>
          </a:p>
          <a:p>
            <a:pPr lvl="0" algn="just"/>
            <a:r>
              <a:rPr lang="es-ES" dirty="0" smtClean="0"/>
              <a:t>Permite tener bajo control la gestión de la empresa</a:t>
            </a:r>
          </a:p>
          <a:p>
            <a:pPr lvl="0" algn="just"/>
            <a:r>
              <a:rPr lang="es-ES" dirty="0" smtClean="0"/>
              <a:t>Aporta información a la dirección (importante para la toma de decisiones)</a:t>
            </a:r>
          </a:p>
          <a:p>
            <a:pPr lvl="0" algn="just"/>
            <a:r>
              <a:rPr lang="es-ES" dirty="0" smtClean="0"/>
              <a:t>Acostumbra a la organización a trabajar con indicadores de gestión</a:t>
            </a:r>
          </a:p>
          <a:p>
            <a:pPr lvl="0" algn="just"/>
            <a:r>
              <a:rPr lang="es-ES" dirty="0" smtClean="0"/>
              <a:t>Permite aumentar la imagen positiva ante clientes y proveedores</a:t>
            </a:r>
          </a:p>
          <a:p>
            <a:pPr lvl="0" algn="just"/>
            <a:r>
              <a:rPr lang="es-ES" dirty="0" smtClean="0"/>
              <a:t>Diferenciación en el mercado</a:t>
            </a:r>
          </a:p>
          <a:p>
            <a:pPr lvl="0" algn="just"/>
            <a:r>
              <a:rPr lang="es-ES" dirty="0" smtClean="0"/>
              <a:t>Cumplimiento </a:t>
            </a:r>
            <a:r>
              <a:rPr lang="es-ES" dirty="0" smtClean="0"/>
              <a:t>del marco legal, minimizando el nivel de riesgo</a:t>
            </a:r>
          </a:p>
          <a:p>
            <a:pPr lvl="0" algn="just"/>
            <a:r>
              <a:rPr lang="es-ES" dirty="0" smtClean="0"/>
              <a:t>Asigna responsabilidades en cada nivel de la organización</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8229600" cy="1368152"/>
          </a:xfrm>
        </p:spPr>
        <p:txBody>
          <a:bodyPr>
            <a:noAutofit/>
          </a:bodyPr>
          <a:lstStyle/>
          <a:p>
            <a:r>
              <a:rPr lang="es-EC" sz="2600" b="1" dirty="0" smtClean="0"/>
              <a:t>CAPÍTULO 3</a:t>
            </a:r>
            <a:r>
              <a:rPr lang="es-ES" sz="2600" dirty="0" smtClean="0"/>
              <a:t/>
            </a:r>
            <a:br>
              <a:rPr lang="es-ES" sz="2600" dirty="0" smtClean="0"/>
            </a:br>
            <a:r>
              <a:rPr lang="es-EC" sz="2200" b="1" dirty="0" smtClean="0"/>
              <a:t>NORMAS UTILIZADAS EN LA INDUSTRIA HIDROCARBURÍFERA, PETROQUÍMICA, ENERGÉTICA Y MINERA</a:t>
            </a:r>
            <a:r>
              <a:rPr lang="es-ES" sz="2600" dirty="0" smtClean="0"/>
              <a:t/>
            </a:r>
            <a:br>
              <a:rPr lang="es-ES" sz="2600" dirty="0" smtClean="0"/>
            </a:br>
            <a:endParaRPr lang="es-ES" sz="2600" dirty="0"/>
          </a:p>
        </p:txBody>
      </p:sp>
      <p:sp>
        <p:nvSpPr>
          <p:cNvPr id="3" name="2 Marcador de contenido"/>
          <p:cNvSpPr>
            <a:spLocks noGrp="1"/>
          </p:cNvSpPr>
          <p:nvPr>
            <p:ph idx="1"/>
          </p:nvPr>
        </p:nvSpPr>
        <p:spPr>
          <a:xfrm>
            <a:off x="457200" y="2608313"/>
            <a:ext cx="8229600" cy="3845023"/>
          </a:xfrm>
        </p:spPr>
        <p:txBody>
          <a:bodyPr>
            <a:normAutofit fontScale="70000" lnSpcReduction="20000"/>
          </a:bodyPr>
          <a:lstStyle/>
          <a:p>
            <a:pPr algn="just"/>
            <a:r>
              <a:rPr lang="es-ES" b="1" dirty="0" smtClean="0"/>
              <a:t>Norma.-</a:t>
            </a:r>
            <a:r>
              <a:rPr lang="es-ES" dirty="0" smtClean="0"/>
              <a:t> Es un documento y conjunto de especificaciones reglamentarias emitidas por una institución y pertenecientes a un código dentro de una área específica de trabajo o característica. </a:t>
            </a:r>
          </a:p>
          <a:p>
            <a:pPr algn="just"/>
            <a:r>
              <a:rPr lang="es-ES" dirty="0" smtClean="0"/>
              <a:t>La normalización persigue tres objetivos:</a:t>
            </a:r>
          </a:p>
          <a:p>
            <a:pPr algn="just">
              <a:buNone/>
            </a:pPr>
            <a:r>
              <a:rPr lang="es-ES" dirty="0" smtClean="0"/>
              <a:t>Simplificación: Reducir modelos para quedarse con los más necesarios.</a:t>
            </a:r>
          </a:p>
          <a:p>
            <a:pPr algn="just">
              <a:buNone/>
            </a:pPr>
            <a:r>
              <a:rPr lang="es-ES" dirty="0" smtClean="0"/>
              <a:t>Unificación: Permite el intercambio a nivel internacional.</a:t>
            </a:r>
          </a:p>
          <a:p>
            <a:pPr algn="just">
              <a:buNone/>
            </a:pPr>
            <a:r>
              <a:rPr lang="es-EC" dirty="0" smtClean="0"/>
              <a:t>Especificación: Evitar errores de identificación</a:t>
            </a:r>
            <a:endParaRPr lang="es-ES" dirty="0" smtClean="0"/>
          </a:p>
          <a:p>
            <a:pPr algn="just"/>
            <a:r>
              <a:rPr lang="es-ES" b="1" dirty="0" smtClean="0"/>
              <a:t>Código.-</a:t>
            </a:r>
            <a:r>
              <a:rPr lang="es-ES" dirty="0" smtClean="0"/>
              <a:t> Es un estándar que ha sido aceptado por uno o más cuerpos </a:t>
            </a:r>
            <a:r>
              <a:rPr lang="es-ES" dirty="0" smtClean="0"/>
              <a:t>gubernamentales y/o instituciones </a:t>
            </a:r>
            <a:r>
              <a:rPr lang="es-ES" dirty="0" smtClean="0"/>
              <a:t>y tiene el poder de ley, o cuando ha sido incorporado dentro de un contrato de negocios.</a:t>
            </a:r>
          </a:p>
          <a:p>
            <a:pPr algn="just"/>
            <a:r>
              <a:rPr lang="es-ES" b="1" dirty="0" smtClean="0"/>
              <a:t>Especificación.-</a:t>
            </a:r>
            <a:r>
              <a:rPr lang="es-ES" dirty="0" smtClean="0"/>
              <a:t> Es una regla general recomendatoria ó </a:t>
            </a:r>
            <a:r>
              <a:rPr lang="es-ES" dirty="0" err="1" smtClean="0"/>
              <a:t>mandatoria</a:t>
            </a:r>
            <a:r>
              <a:rPr lang="es-ES" dirty="0" smtClean="0"/>
              <a:t> sobre algún aspecto específico.  </a:t>
            </a:r>
          </a:p>
          <a:p>
            <a:pPr algn="just"/>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Autofit/>
          </a:bodyPr>
          <a:lstStyle/>
          <a:p>
            <a:r>
              <a:rPr lang="es-ES" sz="3200" b="1" dirty="0" smtClean="0"/>
              <a:t/>
            </a:r>
            <a:br>
              <a:rPr lang="es-ES" sz="3200" b="1" dirty="0" smtClean="0"/>
            </a:br>
            <a:r>
              <a:rPr lang="es-ES" sz="3200" b="1" dirty="0" smtClean="0"/>
              <a:t>NORMAS API </a:t>
            </a:r>
            <a:r>
              <a:rPr lang="es-ES" sz="3200" dirty="0" smtClean="0"/>
              <a:t/>
            </a:r>
            <a:br>
              <a:rPr lang="es-ES" sz="3200" dirty="0" smtClean="0"/>
            </a:br>
            <a:endParaRPr lang="es-ES" sz="3200" dirty="0"/>
          </a:p>
        </p:txBody>
      </p:sp>
      <p:sp>
        <p:nvSpPr>
          <p:cNvPr id="3" name="2 Marcador de contenido"/>
          <p:cNvSpPr>
            <a:spLocks noGrp="1"/>
          </p:cNvSpPr>
          <p:nvPr>
            <p:ph idx="1"/>
          </p:nvPr>
        </p:nvSpPr>
        <p:spPr>
          <a:xfrm>
            <a:off x="457200" y="1772816"/>
            <a:ext cx="8229600" cy="4525963"/>
          </a:xfrm>
        </p:spPr>
        <p:txBody>
          <a:bodyPr>
            <a:normAutofit fontScale="85000" lnSpcReduction="10000"/>
          </a:bodyPr>
          <a:lstStyle/>
          <a:p>
            <a:r>
              <a:rPr lang="es-ES" dirty="0" smtClean="0"/>
              <a:t>Las normas API son bastante extensas y consideradas muy confiables en el ámbito internacional debido a su alto grado de seguridad de aplicación.  </a:t>
            </a:r>
          </a:p>
          <a:p>
            <a:pPr algn="just"/>
            <a:r>
              <a:rPr lang="es-ES" dirty="0" smtClean="0"/>
              <a:t>Estas son reguladas y emitidas por el American </a:t>
            </a:r>
            <a:r>
              <a:rPr lang="es-ES" dirty="0" err="1" smtClean="0"/>
              <a:t>Petroleum</a:t>
            </a:r>
            <a:r>
              <a:rPr lang="es-ES" dirty="0" smtClean="0"/>
              <a:t> </a:t>
            </a:r>
            <a:r>
              <a:rPr lang="es-ES" dirty="0" err="1" smtClean="0"/>
              <a:t>Institute</a:t>
            </a:r>
            <a:r>
              <a:rPr lang="es-ES" dirty="0" smtClean="0"/>
              <a:t> que es la institución que se encarga de establecer estas especificaciones.   </a:t>
            </a:r>
          </a:p>
          <a:p>
            <a:r>
              <a:rPr lang="es-ES" dirty="0" smtClean="0"/>
              <a:t>Las normas API regulan una gran cantidad de aplicaciones ó alcances pero las que más involucran al  alcance de  trabajo de Azul son las normas, estándares y especificaciones relacionadas a tanques y tuberías.</a:t>
            </a:r>
          </a:p>
          <a:p>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Autofit/>
          </a:bodyPr>
          <a:lstStyle/>
          <a:p>
            <a:r>
              <a:rPr lang="es-ES" sz="3200" b="1" dirty="0" smtClean="0"/>
              <a:t/>
            </a:r>
            <a:br>
              <a:rPr lang="es-ES" sz="3200" b="1" dirty="0" smtClean="0"/>
            </a:br>
            <a:r>
              <a:rPr lang="es-ES" sz="3200" b="1" dirty="0" smtClean="0"/>
              <a:t>NORMAS ASME</a:t>
            </a:r>
            <a:r>
              <a:rPr lang="es-ES" sz="3200" dirty="0" smtClean="0"/>
              <a:t/>
            </a:r>
            <a:br>
              <a:rPr lang="es-ES" sz="3200" dirty="0" smtClean="0"/>
            </a:br>
            <a:endParaRPr lang="es-ES" sz="3200" dirty="0"/>
          </a:p>
        </p:txBody>
      </p:sp>
      <p:sp>
        <p:nvSpPr>
          <p:cNvPr id="3" name="2 Marcador de contenido"/>
          <p:cNvSpPr>
            <a:spLocks noGrp="1"/>
          </p:cNvSpPr>
          <p:nvPr>
            <p:ph idx="1"/>
          </p:nvPr>
        </p:nvSpPr>
        <p:spPr>
          <a:xfrm>
            <a:off x="457200" y="1666725"/>
            <a:ext cx="8229600" cy="5002635"/>
          </a:xfrm>
        </p:spPr>
        <p:txBody>
          <a:bodyPr>
            <a:normAutofit fontScale="85000" lnSpcReduction="20000"/>
          </a:bodyPr>
          <a:lstStyle/>
          <a:p>
            <a:pPr algn="just"/>
            <a:r>
              <a:rPr lang="es-ES" dirty="0" smtClean="0"/>
              <a:t>La Asociación ASME (American </a:t>
            </a:r>
            <a:r>
              <a:rPr lang="es-ES" dirty="0" err="1" smtClean="0"/>
              <a:t>Society</a:t>
            </a:r>
            <a:r>
              <a:rPr lang="es-ES" dirty="0" smtClean="0"/>
              <a:t> of </a:t>
            </a:r>
            <a:r>
              <a:rPr lang="es-ES" dirty="0" err="1" smtClean="0"/>
              <a:t>Mechanical</a:t>
            </a:r>
            <a:r>
              <a:rPr lang="es-ES" dirty="0" smtClean="0"/>
              <a:t> </a:t>
            </a:r>
            <a:r>
              <a:rPr lang="es-ES" dirty="0" err="1" smtClean="0"/>
              <a:t>Engineers</a:t>
            </a:r>
            <a:r>
              <a:rPr lang="es-ES" dirty="0" smtClean="0"/>
              <a:t>) y sus normas son muy confiables y aceptadas, ya que el grado de exigencia de estas normas es muy elevado y por tanto sus requerimientos de aceptación son muy estrictos y exigen un alto nivel de técnica y calidad.</a:t>
            </a:r>
          </a:p>
          <a:p>
            <a:r>
              <a:rPr lang="es-ES" dirty="0" smtClean="0"/>
              <a:t>ASME es el líder en el desarrollo internacional de los códigos y las normas relacionadas con el arte, la ciencia y la práctica de la ingeniería mecánica. Elaboración y revisión de los códigos y normas ASME se produce todo el año.</a:t>
            </a:r>
          </a:p>
          <a:p>
            <a:r>
              <a:rPr lang="es-EC" dirty="0" smtClean="0"/>
              <a:t>Las normas ASME son desarrolladas y publicadas por su misma organización a diferencia de las normas ANSI.</a:t>
            </a:r>
            <a:endParaRPr lang="es-ES" dirty="0" smtClean="0"/>
          </a:p>
          <a:p>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52528"/>
          </a:xfrm>
        </p:spPr>
        <p:txBody>
          <a:bodyPr>
            <a:normAutofit fontScale="85000" lnSpcReduction="10000"/>
          </a:bodyPr>
          <a:lstStyle/>
          <a:p>
            <a:pPr algn="just"/>
            <a:r>
              <a:rPr lang="es-ES" b="1" dirty="0" smtClean="0"/>
              <a:t>NORMAS ASTM APLICADAS A MONTAJE</a:t>
            </a:r>
            <a:r>
              <a:rPr lang="es-ES" dirty="0" smtClean="0"/>
              <a:t/>
            </a:r>
            <a:br>
              <a:rPr lang="es-ES" dirty="0" smtClean="0"/>
            </a:br>
            <a:r>
              <a:rPr lang="es-ES" dirty="0" smtClean="0"/>
              <a:t>Estas normas son las que refieren en su parte más importante a materiales y por tanto el uso de ellas es para diseño y selección en función de los requerimientos técnicos que se necesita para proyectos constructivos.  </a:t>
            </a:r>
          </a:p>
          <a:p>
            <a:pPr algn="just">
              <a:buNone/>
            </a:pPr>
            <a:r>
              <a:rPr lang="en-US" dirty="0" smtClean="0"/>
              <a:t> </a:t>
            </a:r>
            <a:endParaRPr lang="es-ES" dirty="0" smtClean="0"/>
          </a:p>
          <a:p>
            <a:pPr algn="just"/>
            <a:r>
              <a:rPr lang="es-ES" b="1" dirty="0" smtClean="0"/>
              <a:t>NORMAS AWS APLICADAS A MONTAJE</a:t>
            </a:r>
            <a:endParaRPr lang="es-ES" dirty="0" smtClean="0"/>
          </a:p>
          <a:p>
            <a:pPr algn="just">
              <a:buNone/>
            </a:pPr>
            <a:r>
              <a:rPr lang="es-ES" dirty="0" smtClean="0"/>
              <a:t>	Las normas AWS (American </a:t>
            </a:r>
            <a:r>
              <a:rPr lang="es-ES" dirty="0" err="1" smtClean="0"/>
              <a:t>Welding</a:t>
            </a:r>
            <a:r>
              <a:rPr lang="es-ES" dirty="0" smtClean="0"/>
              <a:t> </a:t>
            </a:r>
            <a:r>
              <a:rPr lang="es-ES" dirty="0" err="1" smtClean="0"/>
              <a:t>Society</a:t>
            </a:r>
            <a:r>
              <a:rPr lang="es-ES" dirty="0" smtClean="0"/>
              <a:t>) son las que regulan los requerimientos de soldadura tanto de material base, como de material de aporte.  </a:t>
            </a:r>
          </a:p>
          <a:p>
            <a:pPr algn="just"/>
            <a:endParaRPr lang="es-ES" dirty="0" smtClean="0"/>
          </a:p>
          <a:p>
            <a:pPr algn="just"/>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544616"/>
          </a:xfrm>
        </p:spPr>
        <p:txBody>
          <a:bodyPr>
            <a:noAutofit/>
          </a:bodyPr>
          <a:lstStyle/>
          <a:p>
            <a:pPr algn="just"/>
            <a:r>
              <a:rPr lang="es-ES" sz="2400" b="1" dirty="0" smtClean="0"/>
              <a:t>NORMAS ANSI APLICADAS A MONTAJE</a:t>
            </a:r>
          </a:p>
          <a:p>
            <a:pPr algn="just">
              <a:buNone/>
            </a:pPr>
            <a:r>
              <a:rPr lang="es-ES" sz="2400" dirty="0" smtClean="0"/>
              <a:t>	Estas son normas que regulan una amplia área en lo referente a accesorios y materiales prefabricados utilizados en el montaje y construcción. ANSI no crea ninguna norma, solo aprueba, certifica y publica.</a:t>
            </a:r>
          </a:p>
          <a:p>
            <a:pPr algn="just"/>
            <a:endParaRPr lang="es-ES" sz="2400" dirty="0" smtClean="0"/>
          </a:p>
          <a:p>
            <a:pPr algn="just"/>
            <a:r>
              <a:rPr lang="es-ES" sz="2400" b="1" dirty="0" smtClean="0"/>
              <a:t>NORMAS NFPA APLICADAS A MONTAJE</a:t>
            </a:r>
            <a:endParaRPr lang="es-ES" sz="2400" dirty="0" smtClean="0"/>
          </a:p>
          <a:p>
            <a:pPr algn="just">
              <a:buNone/>
            </a:pPr>
            <a:r>
              <a:rPr lang="es-ES" sz="2400" dirty="0" smtClean="0"/>
              <a:t>	 NFPA desarrolla, publica y distribuye más de 300 códigos de consenso y las normas destinadas a minimizar la posibilidad y efectos de los incendios y otros riesgos. Prácticamente todos los edificios, proceso, servicio, diseño e instalación en la sociedad actual se ve afectada por los documentos de la NFPA.</a:t>
            </a:r>
          </a:p>
          <a:p>
            <a:pPr algn="just"/>
            <a:endParaRPr lang="es-ES" sz="2400" dirty="0" smtClean="0"/>
          </a:p>
          <a:p>
            <a:pPr algn="just"/>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Autofit/>
          </a:bodyPr>
          <a:lstStyle/>
          <a:p>
            <a:r>
              <a:rPr lang="es-ES" sz="3200" b="1" dirty="0" smtClean="0"/>
              <a:t/>
            </a:r>
            <a:br>
              <a:rPr lang="es-ES" sz="3200" b="1" dirty="0" smtClean="0"/>
            </a:br>
            <a:r>
              <a:rPr lang="es-ES" sz="3200" b="1" dirty="0" smtClean="0"/>
              <a:t>NORMAS: ÁREA CIVIL</a:t>
            </a:r>
            <a:r>
              <a:rPr lang="es-ES" sz="3200" dirty="0" smtClean="0"/>
              <a:t/>
            </a:r>
            <a:br>
              <a:rPr lang="es-ES" sz="3200" dirty="0" smtClean="0"/>
            </a:br>
            <a:endParaRPr lang="es-ES" sz="3200" dirty="0"/>
          </a:p>
        </p:txBody>
      </p:sp>
      <p:sp>
        <p:nvSpPr>
          <p:cNvPr id="3" name="2 Marcador de contenido"/>
          <p:cNvSpPr>
            <a:spLocks noGrp="1"/>
          </p:cNvSpPr>
          <p:nvPr>
            <p:ph idx="1"/>
          </p:nvPr>
        </p:nvSpPr>
        <p:spPr>
          <a:xfrm>
            <a:off x="457200" y="1783357"/>
            <a:ext cx="8229600" cy="4525963"/>
          </a:xfrm>
        </p:spPr>
        <p:txBody>
          <a:bodyPr>
            <a:normAutofit fontScale="77500" lnSpcReduction="20000"/>
          </a:bodyPr>
          <a:lstStyle/>
          <a:p>
            <a:pPr algn="just"/>
            <a:r>
              <a:rPr lang="es-ES" b="1" dirty="0" smtClean="0"/>
              <a:t>ACI:</a:t>
            </a:r>
            <a:r>
              <a:rPr lang="es-ES" dirty="0" smtClean="0"/>
              <a:t> “American Concrete </a:t>
            </a:r>
            <a:r>
              <a:rPr lang="es-ES" dirty="0" err="1" smtClean="0"/>
              <a:t>Institute</a:t>
            </a:r>
            <a:r>
              <a:rPr lang="es-ES" dirty="0" smtClean="0"/>
              <a:t>” es un código de construcción  propuesto para todos los estándares de diseño, construcción, inspección, reparación de hormigón.</a:t>
            </a:r>
            <a:br>
              <a:rPr lang="es-ES" dirty="0" smtClean="0"/>
            </a:br>
            <a:r>
              <a:rPr lang="es-ES" dirty="0" smtClean="0"/>
              <a:t>Entre los temas abordados son: los planos y especificaciones, inspección, materiales, requisitos de durabilidad, la calidad del concreto, mezclado y colocación, encofrados, juntas de construcción, detalles de refuerzo, análisis y diseño, resistencia y facilidad de mantenimiento, cargas de flexión y axial, cortante y torsión, etc.</a:t>
            </a:r>
          </a:p>
          <a:p>
            <a:pPr algn="just"/>
            <a:endParaRPr lang="es-ES" dirty="0" smtClean="0"/>
          </a:p>
          <a:p>
            <a:pPr algn="just"/>
            <a:r>
              <a:rPr lang="es-ES" b="1" dirty="0" smtClean="0"/>
              <a:t>AISC:</a:t>
            </a:r>
            <a:r>
              <a:rPr lang="es-ES" dirty="0" smtClean="0"/>
              <a:t> “American </a:t>
            </a:r>
            <a:r>
              <a:rPr lang="es-ES" dirty="0" err="1" smtClean="0"/>
              <a:t>Institute</a:t>
            </a:r>
            <a:r>
              <a:rPr lang="es-ES" dirty="0" smtClean="0"/>
              <a:t> of </a:t>
            </a:r>
            <a:r>
              <a:rPr lang="es-ES" dirty="0" err="1" smtClean="0"/>
              <a:t>Steel</a:t>
            </a:r>
            <a:r>
              <a:rPr lang="es-ES" dirty="0" smtClean="0"/>
              <a:t> </a:t>
            </a:r>
            <a:r>
              <a:rPr lang="es-ES" dirty="0" err="1" smtClean="0"/>
              <a:t>Construction</a:t>
            </a:r>
            <a:r>
              <a:rPr lang="es-ES" dirty="0" smtClean="0"/>
              <a:t>”, este código es aplicable para que se utilice en todo tipo de construcciones o edificaciones en acero como material base. </a:t>
            </a:r>
          </a:p>
          <a:p>
            <a:pPr algn="just"/>
            <a:endParaRPr lang="es-ES" dirty="0" smtClean="0"/>
          </a:p>
          <a:p>
            <a:pPr algn="just"/>
            <a:endParaRPr lang="es-ES" dirty="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Autofit/>
          </a:bodyPr>
          <a:lstStyle/>
          <a:p>
            <a:r>
              <a:rPr lang="es-ES" sz="3200" b="1" dirty="0" smtClean="0"/>
              <a:t/>
            </a:r>
            <a:br>
              <a:rPr lang="es-ES" sz="3200" b="1" dirty="0" smtClean="0"/>
            </a:br>
            <a:r>
              <a:rPr lang="es-ES" sz="3200" b="1" dirty="0" smtClean="0"/>
              <a:t>NORMAS: ÁREA ELÉCTRICA</a:t>
            </a:r>
            <a:r>
              <a:rPr lang="es-ES" sz="3200" dirty="0" smtClean="0"/>
              <a:t/>
            </a:r>
            <a:br>
              <a:rPr lang="es-ES" sz="3200" dirty="0" smtClean="0"/>
            </a:br>
            <a:endParaRPr lang="es-ES" sz="3200" dirty="0"/>
          </a:p>
        </p:txBody>
      </p:sp>
      <p:sp>
        <p:nvSpPr>
          <p:cNvPr id="3" name="2 Marcador de contenido"/>
          <p:cNvSpPr>
            <a:spLocks noGrp="1"/>
          </p:cNvSpPr>
          <p:nvPr>
            <p:ph idx="1"/>
          </p:nvPr>
        </p:nvSpPr>
        <p:spPr>
          <a:xfrm>
            <a:off x="457200" y="2143397"/>
            <a:ext cx="8229600" cy="4525963"/>
          </a:xfrm>
        </p:spPr>
        <p:txBody>
          <a:bodyPr>
            <a:normAutofit/>
          </a:bodyPr>
          <a:lstStyle/>
          <a:p>
            <a:pPr algn="just"/>
            <a:r>
              <a:rPr lang="es-ES" sz="3000" b="1" dirty="0" smtClean="0"/>
              <a:t>IEEE:</a:t>
            </a:r>
            <a:r>
              <a:rPr lang="es-ES" sz="3000" dirty="0" smtClean="0"/>
              <a:t> </a:t>
            </a:r>
            <a:r>
              <a:rPr lang="es-ES" sz="3000" dirty="0" smtClean="0"/>
              <a:t>es una de </a:t>
            </a:r>
            <a:r>
              <a:rPr lang="es-ES" sz="3000" dirty="0" smtClean="0"/>
              <a:t>los </a:t>
            </a:r>
            <a:r>
              <a:rPr lang="es-ES" sz="3000" dirty="0" smtClean="0"/>
              <a:t>principales </a:t>
            </a:r>
            <a:r>
              <a:rPr lang="es-ES" sz="3000" dirty="0" smtClean="0"/>
              <a:t>códigos</a:t>
            </a:r>
            <a:r>
              <a:rPr lang="es-ES" sz="3000" dirty="0" smtClean="0"/>
              <a:t> </a:t>
            </a:r>
            <a:r>
              <a:rPr lang="es-ES" sz="3000" dirty="0" smtClean="0"/>
              <a:t>en el mundo. Estándares IEEE afectan a una amplia gama de industrias, incluyendo: el poder y la energía, la tecnología biomédica y sanitaria, la información (TI), las telecomunicaciones, el transporte, la nanotecnología, la seguridad de la información, y muchos más. </a:t>
            </a:r>
          </a:p>
          <a:p>
            <a:endParaRPr lang="es-ES" sz="30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rmAutofit/>
          </a:bodyPr>
          <a:lstStyle/>
          <a:p>
            <a:r>
              <a:rPr lang="es-EC" sz="3200" b="1" dirty="0" smtClean="0"/>
              <a:t>REVISIÓN Y ACTUALIZACION</a:t>
            </a:r>
            <a:endParaRPr lang="es-ES" sz="3200" b="1" dirty="0"/>
          </a:p>
        </p:txBody>
      </p:sp>
      <p:sp>
        <p:nvSpPr>
          <p:cNvPr id="3" name="2 Marcador de contenido"/>
          <p:cNvSpPr>
            <a:spLocks noGrp="1"/>
          </p:cNvSpPr>
          <p:nvPr>
            <p:ph idx="1"/>
          </p:nvPr>
        </p:nvSpPr>
        <p:spPr/>
        <p:txBody>
          <a:bodyPr/>
          <a:lstStyle/>
          <a:p>
            <a:pPr>
              <a:buNone/>
            </a:pPr>
            <a:endParaRPr lang="es-ES" dirty="0"/>
          </a:p>
        </p:txBody>
      </p:sp>
      <p:pic>
        <p:nvPicPr>
          <p:cNvPr id="1026" name="Picture 2"/>
          <p:cNvPicPr>
            <a:picLocks noChangeAspect="1" noChangeArrowheads="1"/>
          </p:cNvPicPr>
          <p:nvPr/>
        </p:nvPicPr>
        <p:blipFill>
          <a:blip r:embed="rId2" cstate="print"/>
          <a:srcRect l="37634" t="23625" r="36908" b="9439"/>
          <a:stretch>
            <a:fillRect/>
          </a:stretch>
        </p:blipFill>
        <p:spPr bwMode="auto">
          <a:xfrm>
            <a:off x="899592" y="1556792"/>
            <a:ext cx="3312368" cy="48965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5611" t="21454" r="36718" b="18500"/>
          <a:stretch>
            <a:fillRect/>
          </a:stretch>
        </p:blipFill>
        <p:spPr bwMode="auto">
          <a:xfrm>
            <a:off x="4788024" y="1628800"/>
            <a:ext cx="3600400" cy="439248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872208"/>
          </a:xfrm>
        </p:spPr>
        <p:txBody>
          <a:bodyPr>
            <a:noAutofit/>
          </a:bodyPr>
          <a:lstStyle/>
          <a:p>
            <a:r>
              <a:rPr lang="es-EC" sz="2800" b="1" dirty="0" smtClean="0"/>
              <a:t>CAPÍTULO 4</a:t>
            </a:r>
            <a:r>
              <a:rPr lang="es-ES" sz="2600" b="1" dirty="0" smtClean="0"/>
              <a:t/>
            </a:r>
            <a:br>
              <a:rPr lang="es-ES" sz="2600" b="1" dirty="0" smtClean="0"/>
            </a:br>
            <a:r>
              <a:rPr lang="es-EC" sz="2400" b="1" dirty="0" smtClean="0"/>
              <a:t>METODOLOGÍA PARA EL DESARROLLO DE PROCEDIMIENTOS Y REGISTROS DE ACUERDO AL SISTEMA INTEGRADO DE GESTIÓN DEL GRUPO AZUL</a:t>
            </a:r>
            <a:r>
              <a:rPr lang="es-ES" sz="2600" b="1" dirty="0" smtClean="0"/>
              <a:t/>
            </a:r>
            <a:br>
              <a:rPr lang="es-ES" sz="2600" b="1" dirty="0" smtClean="0"/>
            </a:br>
            <a:endParaRPr lang="es-ES" sz="2600" b="1" dirty="0"/>
          </a:p>
        </p:txBody>
      </p:sp>
      <p:sp>
        <p:nvSpPr>
          <p:cNvPr id="3" name="2 Marcador de contenido"/>
          <p:cNvSpPr>
            <a:spLocks noGrp="1"/>
          </p:cNvSpPr>
          <p:nvPr>
            <p:ph idx="1"/>
          </p:nvPr>
        </p:nvSpPr>
        <p:spPr>
          <a:xfrm>
            <a:off x="467544" y="2647453"/>
            <a:ext cx="8229600" cy="4021907"/>
          </a:xfrm>
        </p:spPr>
        <p:txBody>
          <a:bodyPr>
            <a:normAutofit fontScale="92500" lnSpcReduction="20000"/>
          </a:bodyPr>
          <a:lstStyle/>
          <a:p>
            <a:pPr algn="just"/>
            <a:r>
              <a:rPr lang="es-EC" sz="2400" dirty="0" smtClean="0"/>
              <a:t>Una metodología de desarrollo de procedimientos y registros busca establecer un ordenamiento lógico de los pasos necesarios a seguir para alcanzar de la mejor manera los objetivos propuestos. </a:t>
            </a:r>
            <a:endParaRPr lang="es-ES" sz="2400" dirty="0" smtClean="0"/>
          </a:p>
          <a:p>
            <a:pPr algn="just"/>
            <a:r>
              <a:rPr lang="es-EC" sz="2400" dirty="0" smtClean="0"/>
              <a:t> La metodología que se desarrollará a continuación resulta una herramienta o instrumento que aproxima al éxito del desarrollo de un procedimiento y registro, pero no puede asegurar el logro total, ya que simplemente es una guía realizada en base a experiencia, buenas prácticas de construcción, normas técnicas y referencias bibliográficas.</a:t>
            </a:r>
            <a:endParaRPr lang="es-ES" sz="2400" dirty="0" smtClean="0"/>
          </a:p>
          <a:p>
            <a:pPr algn="just"/>
            <a:r>
              <a:rPr lang="es-EC" sz="2400" dirty="0" smtClean="0"/>
              <a:t>La estructura de un procedimiento y registro obedece a la necesidad de organizar y orientar lógicamente las acciones, permitiendo al supervisor de control de calidad contar con la información más completa, necesaria y precisa posible facilitando su trabajo en campo.</a:t>
            </a:r>
            <a:endParaRPr lang="es-ES" sz="2400" dirty="0" smtClean="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85000" lnSpcReduction="20000"/>
          </a:bodyPr>
          <a:lstStyle/>
          <a:p>
            <a:pPr algn="just">
              <a:buNone/>
            </a:pPr>
            <a:r>
              <a:rPr lang="es-EC" b="1" dirty="0" smtClean="0"/>
              <a:t>PROCEDIMIENTO: </a:t>
            </a:r>
            <a:r>
              <a:rPr lang="es-ES" dirty="0" smtClean="0"/>
              <a:t>Sucesión cronológica de operaciones relacionadas entre sí, que se </a:t>
            </a:r>
            <a:r>
              <a:rPr lang="es-ES" dirty="0" smtClean="0"/>
              <a:t>constituyen </a:t>
            </a:r>
            <a:r>
              <a:rPr lang="es-ES" dirty="0" smtClean="0"/>
              <a:t>una unidad de función para la realización de una actividad específica dentro de un ámbito predeterminado de aplicación. </a:t>
            </a:r>
          </a:p>
          <a:p>
            <a:pPr algn="just"/>
            <a:r>
              <a:rPr lang="es-EC" dirty="0" smtClean="0"/>
              <a:t> El concepto de procedimiento alude a una serie de actividades secuenciadas que realiza una persona para resolver una tarea determinada, y que su concepto se simplifica a “saber hacer”.</a:t>
            </a:r>
          </a:p>
          <a:p>
            <a:pPr algn="just">
              <a:buNone/>
            </a:pPr>
            <a:endParaRPr lang="es-EC" b="1" dirty="0" smtClean="0"/>
          </a:p>
          <a:p>
            <a:pPr algn="just">
              <a:buNone/>
            </a:pPr>
            <a:r>
              <a:rPr lang="es-EC" b="1" dirty="0" smtClean="0"/>
              <a:t>REGISTRO: </a:t>
            </a:r>
            <a:r>
              <a:rPr lang="es-EC" dirty="0" smtClean="0"/>
              <a:t>Documento que presenta resultados obtenidos o proporciona evidencia de actividades desempeñadas.</a:t>
            </a:r>
            <a:endParaRPr lang="es-ES" dirty="0" smtClean="0"/>
          </a:p>
          <a:p>
            <a:pPr algn="just"/>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850106"/>
          </a:xfrm>
        </p:spPr>
        <p:txBody>
          <a:bodyPr>
            <a:normAutofit/>
          </a:bodyPr>
          <a:lstStyle/>
          <a:p>
            <a:pPr lvl="1" algn="ctr" rtl="0">
              <a:spcBef>
                <a:spcPct val="0"/>
              </a:spcBef>
            </a:pPr>
            <a:r>
              <a:rPr lang="es-EC" sz="2200" b="1" dirty="0"/>
              <a:t>ÍNDICE DE CONTENIDOS DE UN PROCEDIMIENTO </a:t>
            </a:r>
            <a:r>
              <a:rPr lang="es-ES" sz="2200" dirty="0"/>
              <a:t/>
            </a:r>
            <a:br>
              <a:rPr lang="es-ES" sz="2200" dirty="0"/>
            </a:br>
            <a:endParaRPr lang="es-ES" sz="2200" dirty="0"/>
          </a:p>
        </p:txBody>
      </p:sp>
      <p:sp>
        <p:nvSpPr>
          <p:cNvPr id="3" name="2 Marcador de contenido"/>
          <p:cNvSpPr>
            <a:spLocks noGrp="1"/>
          </p:cNvSpPr>
          <p:nvPr>
            <p:ph idx="1"/>
          </p:nvPr>
        </p:nvSpPr>
        <p:spPr>
          <a:xfrm>
            <a:off x="457200" y="1052736"/>
            <a:ext cx="4762872" cy="5400600"/>
          </a:xfrm>
        </p:spPr>
        <p:txBody>
          <a:bodyPr>
            <a:normAutofit lnSpcReduction="10000"/>
          </a:bodyPr>
          <a:lstStyle/>
          <a:p>
            <a:pPr marL="342900" lvl="2" indent="-342900">
              <a:buNone/>
            </a:pPr>
            <a:endParaRPr lang="es-EC" sz="1800" b="1" dirty="0" smtClean="0"/>
          </a:p>
          <a:p>
            <a:pPr marL="342900" lvl="2" indent="-342900">
              <a:buNone/>
            </a:pPr>
            <a:r>
              <a:rPr lang="es-EC" sz="1800" b="1" dirty="0" smtClean="0"/>
              <a:t>OBJETIVO			</a:t>
            </a:r>
          </a:p>
          <a:p>
            <a:pPr marL="342900" lvl="2" indent="-342900">
              <a:buNone/>
            </a:pPr>
            <a:r>
              <a:rPr lang="es-EC" sz="1800" b="1" dirty="0" smtClean="0"/>
              <a:t>ALCANCE</a:t>
            </a:r>
            <a:endParaRPr lang="es-ES" sz="1800" b="1" dirty="0" smtClean="0"/>
          </a:p>
          <a:p>
            <a:pPr>
              <a:buNone/>
            </a:pPr>
            <a:r>
              <a:rPr lang="es-EC" sz="1800" b="1" dirty="0" smtClean="0"/>
              <a:t>DEFINICIONES</a:t>
            </a:r>
            <a:r>
              <a:rPr lang="es-ES" sz="1800" b="1" dirty="0" smtClean="0"/>
              <a:t>			</a:t>
            </a:r>
          </a:p>
          <a:p>
            <a:pPr>
              <a:buNone/>
            </a:pPr>
            <a:r>
              <a:rPr lang="es-EC" sz="1800" b="1" dirty="0" smtClean="0"/>
              <a:t>CARACTERÍSTICAS GENERALES</a:t>
            </a:r>
            <a:endParaRPr lang="es-ES" sz="1800" b="1" dirty="0" smtClean="0"/>
          </a:p>
          <a:p>
            <a:pPr>
              <a:buNone/>
            </a:pPr>
            <a:r>
              <a:rPr lang="es-EC" sz="1800" b="1" dirty="0" smtClean="0"/>
              <a:t>DOCUMENTACIÓN DE REFERENCIA</a:t>
            </a:r>
            <a:r>
              <a:rPr lang="es-ES" sz="1800" b="1" dirty="0" smtClean="0"/>
              <a:t>	</a:t>
            </a:r>
          </a:p>
          <a:p>
            <a:pPr>
              <a:buNone/>
            </a:pPr>
            <a:r>
              <a:rPr lang="es-EC" sz="1800" b="1" dirty="0" smtClean="0"/>
              <a:t>CALIFICACIÓN DEL PERSONAL</a:t>
            </a:r>
            <a:endParaRPr lang="es-ES" sz="1800" b="1" dirty="0" smtClean="0"/>
          </a:p>
          <a:p>
            <a:pPr>
              <a:buNone/>
            </a:pPr>
            <a:r>
              <a:rPr lang="es-EC" sz="1800" b="1" dirty="0" smtClean="0"/>
              <a:t>EQUIPOS Y PRODUCTOS</a:t>
            </a:r>
            <a:r>
              <a:rPr lang="es-ES" sz="1800" b="1" dirty="0" smtClean="0"/>
              <a:t>		</a:t>
            </a:r>
          </a:p>
          <a:p>
            <a:pPr>
              <a:buNone/>
            </a:pPr>
            <a:r>
              <a:rPr lang="es-EC" sz="1800" b="1" dirty="0" smtClean="0"/>
              <a:t>PROCEDIMIENTO DE EXAMEN	</a:t>
            </a:r>
            <a:endParaRPr lang="es-ES" sz="1800" b="1" dirty="0" smtClean="0"/>
          </a:p>
          <a:p>
            <a:pPr>
              <a:buNone/>
            </a:pPr>
            <a:r>
              <a:rPr lang="es-EC" sz="1800" b="1" dirty="0" smtClean="0"/>
              <a:t>CRITERIOS DE ACEPTABILIDAD</a:t>
            </a:r>
          </a:p>
          <a:p>
            <a:pPr>
              <a:buNone/>
            </a:pPr>
            <a:r>
              <a:rPr lang="es-EC" sz="1800" b="1" dirty="0" smtClean="0"/>
              <a:t>DOCUMENTACIÓN</a:t>
            </a:r>
            <a:endParaRPr lang="es-ES" sz="1800" b="1" dirty="0" smtClean="0"/>
          </a:p>
          <a:p>
            <a:pPr>
              <a:buNone/>
            </a:pPr>
            <a:r>
              <a:rPr lang="es-EC" sz="1800" b="1" dirty="0" smtClean="0"/>
              <a:t>RESPONSABILIDADES</a:t>
            </a:r>
            <a:endParaRPr lang="es-ES" sz="1800" b="1" dirty="0" smtClean="0"/>
          </a:p>
          <a:p>
            <a:pPr>
              <a:buNone/>
            </a:pPr>
            <a:r>
              <a:rPr lang="es-EC" sz="1800" b="1" dirty="0" smtClean="0"/>
              <a:t>ANEXOS</a:t>
            </a:r>
            <a:endParaRPr lang="es-ES" sz="1800" b="1" dirty="0" smtClean="0"/>
          </a:p>
          <a:p>
            <a:pPr>
              <a:buNone/>
            </a:pPr>
            <a:r>
              <a:rPr lang="es-EC" sz="1800" b="1" dirty="0" smtClean="0"/>
              <a:t>INSPECCIÓN Y PRUEBAS</a:t>
            </a:r>
            <a:endParaRPr lang="es-ES" sz="1800" b="1" dirty="0" smtClean="0"/>
          </a:p>
          <a:p>
            <a:pPr>
              <a:buNone/>
            </a:pPr>
            <a:r>
              <a:rPr lang="es-EC" sz="1800" b="1" dirty="0" smtClean="0"/>
              <a:t>SEGURIDAD INDUSTRIAL</a:t>
            </a:r>
          </a:p>
          <a:p>
            <a:pPr>
              <a:buNone/>
            </a:pPr>
            <a:r>
              <a:rPr lang="es-EC" sz="1800" b="1" dirty="0" smtClean="0"/>
              <a:t>MEDIO AMBIENTE</a:t>
            </a:r>
            <a:endParaRPr lang="es-ES" sz="1800" b="1" dirty="0" smtClean="0"/>
          </a:p>
          <a:p>
            <a:pPr>
              <a:buNone/>
            </a:pPr>
            <a:r>
              <a:rPr lang="es-EC" sz="1800" b="1" dirty="0" smtClean="0"/>
              <a:t>ALMACENAMIENTO, EMBALAJE Y TRANSPORTE</a:t>
            </a:r>
            <a:endParaRPr lang="es-ES" sz="1800" b="1" dirty="0" smtClean="0"/>
          </a:p>
          <a:p>
            <a:endParaRPr lang="es-ES" sz="1800" b="1" dirty="0" smtClean="0"/>
          </a:p>
          <a:p>
            <a:endParaRPr lang="es-ES" sz="1800" b="1"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ox(i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ox(i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ox(in)">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box(in)">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box(in)">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box(in)">
                                      <p:cBhvr>
                                        <p:cTn id="8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87413"/>
            <a:ext cx="8229600" cy="4525963"/>
          </a:xfrm>
        </p:spPr>
        <p:txBody>
          <a:bodyPr>
            <a:normAutofit/>
          </a:bodyPr>
          <a:lstStyle/>
          <a:p>
            <a:r>
              <a:rPr lang="es-EC" sz="2200" b="1" dirty="0" smtClean="0"/>
              <a:t>IDENTIFICACIÓN DEL REGISTRO</a:t>
            </a:r>
            <a:endParaRPr lang="es-ES" sz="2200" dirty="0" smtClean="0"/>
          </a:p>
          <a:p>
            <a:r>
              <a:rPr lang="es-EC" sz="2200" b="1" dirty="0" smtClean="0"/>
              <a:t>CONTENIDO DEL REGISTRO</a:t>
            </a:r>
            <a:endParaRPr lang="es-ES" sz="2200" dirty="0" smtClean="0"/>
          </a:p>
          <a:p>
            <a:r>
              <a:rPr lang="es-EC" sz="2200" b="1" dirty="0" smtClean="0"/>
              <a:t>RESPONSABLES DEL REGISTRO</a:t>
            </a:r>
            <a:endParaRPr lang="es-ES" sz="2200" dirty="0" smtClean="0"/>
          </a:p>
          <a:p>
            <a:endParaRPr lang="es-ES" sz="2200" dirty="0"/>
          </a:p>
        </p:txBody>
      </p:sp>
      <p:sp>
        <p:nvSpPr>
          <p:cNvPr id="4" name="1 Título"/>
          <p:cNvSpPr>
            <a:spLocks noGrp="1"/>
          </p:cNvSpPr>
          <p:nvPr>
            <p:ph type="title"/>
          </p:nvPr>
        </p:nvSpPr>
        <p:spPr>
          <a:xfrm>
            <a:off x="457200" y="1268760"/>
            <a:ext cx="8229600" cy="1143000"/>
          </a:xfrm>
        </p:spPr>
        <p:txBody>
          <a:bodyPr>
            <a:normAutofit/>
          </a:bodyPr>
          <a:lstStyle/>
          <a:p>
            <a:pPr lvl="1" algn="ctr" rtl="0">
              <a:spcBef>
                <a:spcPct val="0"/>
              </a:spcBef>
            </a:pPr>
            <a:r>
              <a:rPr lang="es-EC" sz="2800" b="1" dirty="0"/>
              <a:t>ÍNDICE DE CONTENIDOS DE UN </a:t>
            </a:r>
            <a:r>
              <a:rPr lang="es-EC" sz="2800" b="1" dirty="0" smtClean="0"/>
              <a:t>REGISTRO</a:t>
            </a:r>
            <a:r>
              <a:rPr lang="es-ES" sz="2800" dirty="0"/>
              <a:t/>
            </a:r>
            <a:br>
              <a:rPr lang="es-ES" sz="2800" dirty="0"/>
            </a:br>
            <a:endParaRPr lang="es-ES" sz="2800"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8229600" cy="1763688"/>
          </a:xfrm>
        </p:spPr>
        <p:txBody>
          <a:bodyPr>
            <a:noAutofit/>
          </a:bodyPr>
          <a:lstStyle/>
          <a:p>
            <a:r>
              <a:rPr lang="es-EC" sz="2800" b="1" dirty="0" smtClean="0"/>
              <a:t>CAPÍTULO 5</a:t>
            </a:r>
            <a:r>
              <a:rPr lang="es-ES" sz="2200" b="1" dirty="0" smtClean="0"/>
              <a:t/>
            </a:r>
            <a:br>
              <a:rPr lang="es-ES" sz="2200" b="1" dirty="0" smtClean="0"/>
            </a:br>
            <a:r>
              <a:rPr lang="es-EC" sz="2200" b="1" dirty="0" smtClean="0"/>
              <a:t>REVISIÓN, ACTUALIZACIÓN Y CODIFICACIÓN DE PROCEDIMIENTOS Y REGISTROS DEL CONTROL DE CALIDAD DE ACUERDO AL SISTEMA INTEGRADO DE GESTIÓN DEL GRUPO AZUL</a:t>
            </a:r>
            <a:r>
              <a:rPr lang="es-ES" sz="2200" b="1" dirty="0" smtClean="0"/>
              <a:t/>
            </a:r>
            <a:br>
              <a:rPr lang="es-ES" sz="2200" b="1" dirty="0" smtClean="0"/>
            </a:br>
            <a:endParaRPr lang="es-ES" sz="2200" b="1" dirty="0"/>
          </a:p>
        </p:txBody>
      </p:sp>
      <p:sp>
        <p:nvSpPr>
          <p:cNvPr id="3" name="2 Marcador de contenido"/>
          <p:cNvSpPr>
            <a:spLocks noGrp="1"/>
          </p:cNvSpPr>
          <p:nvPr>
            <p:ph idx="1"/>
          </p:nvPr>
        </p:nvSpPr>
        <p:spPr>
          <a:xfrm>
            <a:off x="446856" y="2820069"/>
            <a:ext cx="8229600" cy="3849291"/>
          </a:xfrm>
        </p:spPr>
        <p:txBody>
          <a:bodyPr>
            <a:normAutofit/>
          </a:bodyPr>
          <a:lstStyle/>
          <a:p>
            <a:r>
              <a:rPr lang="es-EC" sz="2400" dirty="0" smtClean="0"/>
              <a:t>De acuerdo a la metodología de trabajo, el camino para obtener la base de datos consta de cinco procesos, que se los ha resumido en 3 grupos:</a:t>
            </a:r>
            <a:endParaRPr lang="es-ES" sz="2400" dirty="0" smtClean="0"/>
          </a:p>
          <a:p>
            <a:pPr lvl="1">
              <a:buNone/>
            </a:pPr>
            <a:r>
              <a:rPr lang="es-EC" sz="2400" dirty="0" smtClean="0"/>
              <a:t>1. Revisión y Actualización</a:t>
            </a:r>
            <a:endParaRPr lang="es-ES" sz="2400" dirty="0" smtClean="0"/>
          </a:p>
          <a:p>
            <a:pPr lvl="1">
              <a:buNone/>
            </a:pPr>
            <a:r>
              <a:rPr lang="es-EC" sz="2400" dirty="0" smtClean="0"/>
              <a:t>2. Codificación</a:t>
            </a:r>
            <a:endParaRPr lang="es-ES" sz="2400" dirty="0" smtClean="0"/>
          </a:p>
          <a:p>
            <a:pPr lvl="1">
              <a:buNone/>
            </a:pPr>
            <a:r>
              <a:rPr lang="es-EC" sz="2400" dirty="0" smtClean="0"/>
              <a:t>3. Estandarización (Base de datos)</a:t>
            </a:r>
            <a:endParaRPr lang="es-ES" sz="2400" dirty="0" smtClean="0"/>
          </a:p>
          <a:p>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61864"/>
            <a:ext cx="8229600" cy="782960"/>
          </a:xfrm>
        </p:spPr>
        <p:txBody>
          <a:bodyPr>
            <a:normAutofit/>
          </a:bodyPr>
          <a:lstStyle/>
          <a:p>
            <a:pPr lvl="1" algn="ctr" rtl="0">
              <a:spcBef>
                <a:spcPct val="0"/>
              </a:spcBef>
            </a:pPr>
            <a:r>
              <a:rPr lang="es-EC" sz="2200" b="1" dirty="0"/>
              <a:t>REVISIÓN Y ACTUALIZACIÓN</a:t>
            </a:r>
            <a:r>
              <a:rPr lang="es-ES" sz="2200" dirty="0"/>
              <a:t/>
            </a:r>
            <a:br>
              <a:rPr lang="es-ES" sz="2200" dirty="0"/>
            </a:br>
            <a:endParaRPr lang="es-ES" sz="2200" dirty="0"/>
          </a:p>
        </p:txBody>
      </p:sp>
      <p:sp>
        <p:nvSpPr>
          <p:cNvPr id="3" name="2 Marcador de contenido"/>
          <p:cNvSpPr>
            <a:spLocks noGrp="1"/>
          </p:cNvSpPr>
          <p:nvPr>
            <p:ph idx="1"/>
          </p:nvPr>
        </p:nvSpPr>
        <p:spPr/>
        <p:txBody>
          <a:bodyPr>
            <a:normAutofit fontScale="85000" lnSpcReduction="10000"/>
          </a:bodyPr>
          <a:lstStyle/>
          <a:p>
            <a:pPr algn="just"/>
            <a:r>
              <a:rPr lang="es-EC" dirty="0" smtClean="0"/>
              <a:t>La revisión es una </a:t>
            </a:r>
            <a:r>
              <a:rPr lang="es-ES" dirty="0" smtClean="0"/>
              <a:t>lectura crítica de un procedimiento, ya sea de carácter periódico o motivada por una petición, que no conlleva modificación alguna del procedimiento. En el caso de existir una modificación se lo actualiza de acuerdo al PRC-SG-001: Procedimiento para Control de Documentos.</a:t>
            </a:r>
          </a:p>
          <a:p>
            <a:pPr algn="just"/>
            <a:r>
              <a:rPr lang="es-EC" dirty="0" smtClean="0"/>
              <a:t>La revisión y actualización de procedimientos y registros consiste en determinar e identificar el estado de los documentos, de tal forma que de existir cambios en un procedimiento y/o registro se lo notifique y se realice la respectiva corrección. </a:t>
            </a:r>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33872"/>
            <a:ext cx="8229600" cy="854968"/>
          </a:xfrm>
        </p:spPr>
        <p:txBody>
          <a:bodyPr>
            <a:normAutofit/>
          </a:bodyPr>
          <a:lstStyle/>
          <a:p>
            <a:pPr lvl="2" algn="ctr" rtl="0">
              <a:spcBef>
                <a:spcPct val="0"/>
              </a:spcBef>
            </a:pPr>
            <a:r>
              <a:rPr lang="es-ES" sz="2200" b="1" dirty="0"/>
              <a:t>IDENTIFICACIÓN DE LA DOCUMENTACIÓN</a:t>
            </a:r>
            <a:br>
              <a:rPr lang="es-ES" sz="2200" b="1" dirty="0"/>
            </a:br>
            <a:endParaRPr lang="es-ES" sz="2200" dirty="0"/>
          </a:p>
        </p:txBody>
      </p:sp>
      <p:sp>
        <p:nvSpPr>
          <p:cNvPr id="3" name="2 Marcador de contenido"/>
          <p:cNvSpPr>
            <a:spLocks noGrp="1"/>
          </p:cNvSpPr>
          <p:nvPr>
            <p:ph idx="1"/>
          </p:nvPr>
        </p:nvSpPr>
        <p:spPr>
          <a:xfrm>
            <a:off x="457200" y="1927373"/>
            <a:ext cx="8229600" cy="4525963"/>
          </a:xfrm>
        </p:spPr>
        <p:txBody>
          <a:bodyPr>
            <a:normAutofit fontScale="77500" lnSpcReduction="20000"/>
          </a:bodyPr>
          <a:lstStyle/>
          <a:p>
            <a:pPr algn="just"/>
            <a:r>
              <a:rPr lang="es-ES" dirty="0" smtClean="0"/>
              <a:t>Cada documento debe tener un título que lo identifique, que permitan el discernimiento de su contenido y a la vez sea útil para su almacenamiento. El título generalmente constituye el encabezado del documento, puede ser manejado de acuerdo a los requerimientos de cada proceso, área o proyecto.</a:t>
            </a:r>
            <a:r>
              <a:rPr lang="es-ES" i="1" u="sng" dirty="0" smtClean="0"/>
              <a:t> </a:t>
            </a:r>
            <a:endParaRPr lang="es-ES" dirty="0" smtClean="0"/>
          </a:p>
          <a:p>
            <a:pPr algn="just"/>
            <a:r>
              <a:rPr lang="es-ES" dirty="0" smtClean="0"/>
              <a:t>De acuerdo a la naturaleza de cada proceso, área o proyecto, se pueden generar diferentes listados de documentos. (Ver base de datos)</a:t>
            </a:r>
          </a:p>
          <a:p>
            <a:pPr algn="just"/>
            <a:r>
              <a:rPr lang="es-ES" dirty="0" smtClean="0"/>
              <a:t>Dependiendo de los requerimientos del cliente, así como también las necesidades en campo, se puede utilizar la identificación sugerida por el cliente o a su vez la establecida por Azul. </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p>
            <a:r>
              <a:rPr lang="es-ES" sz="3200" b="1" dirty="0" smtClean="0"/>
              <a:t>IDENTIFICACIÓN Y CONTROL DE LA REVISIÓN</a:t>
            </a:r>
            <a:endParaRPr lang="es-ES" sz="3200" b="1" dirty="0"/>
          </a:p>
        </p:txBody>
      </p:sp>
      <p:sp>
        <p:nvSpPr>
          <p:cNvPr id="3" name="2 Marcador de contenido"/>
          <p:cNvSpPr>
            <a:spLocks noGrp="1"/>
          </p:cNvSpPr>
          <p:nvPr>
            <p:ph idx="1"/>
          </p:nvPr>
        </p:nvSpPr>
        <p:spPr>
          <a:xfrm>
            <a:off x="457200" y="1927373"/>
            <a:ext cx="8229600" cy="4525963"/>
          </a:xfrm>
        </p:spPr>
        <p:txBody>
          <a:bodyPr>
            <a:normAutofit fontScale="92500" lnSpcReduction="20000"/>
          </a:bodyPr>
          <a:lstStyle/>
          <a:p>
            <a:pPr algn="just"/>
            <a:r>
              <a:rPr lang="es-ES" dirty="0" smtClean="0"/>
              <a:t>Todo documento, sea de tipo interno o producto de un proyecto, debe tener la identificación de la revisión con la que es emitido, de esta forma se controla el estado en el que se encuentra dicho documento, para lo cual en la primera página de cada documento se incluye el cuadro de control de cambios, que se muestra a continuación en la tabla 1, en donde se registra el histórico de las revisiones del documento, el mismo que debe ser llenado por el proceso, área o proyecto que genera el documento.</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rmAutofit/>
          </a:bodyPr>
          <a:lstStyle/>
          <a:p>
            <a:r>
              <a:rPr lang="es-EC" sz="2400" b="1" dirty="0" smtClean="0"/>
              <a:t>CONTROL DE CAMBIOS DE LOS DOCUMENTOS</a:t>
            </a:r>
            <a:endParaRPr lang="es-ES" sz="2400" b="1" dirty="0"/>
          </a:p>
        </p:txBody>
      </p:sp>
      <p:sp>
        <p:nvSpPr>
          <p:cNvPr id="3" name="2 Marcador de contenido"/>
          <p:cNvSpPr>
            <a:spLocks noGrp="1"/>
          </p:cNvSpPr>
          <p:nvPr>
            <p:ph idx="1"/>
          </p:nvPr>
        </p:nvSpPr>
        <p:spPr>
          <a:xfrm>
            <a:off x="457200" y="1600200"/>
            <a:ext cx="8229600" cy="4925144"/>
          </a:xfrm>
        </p:spPr>
        <p:txBody>
          <a:bodyPr>
            <a:noAutofit/>
          </a:bodyPr>
          <a:lstStyle/>
          <a:p>
            <a:endParaRPr lang="es-ES" sz="1600" dirty="0" smtClean="0"/>
          </a:p>
        </p:txBody>
      </p:sp>
      <p:pic>
        <p:nvPicPr>
          <p:cNvPr id="1026" name="Picture 2"/>
          <p:cNvPicPr>
            <a:picLocks noChangeAspect="1" noChangeArrowheads="1"/>
          </p:cNvPicPr>
          <p:nvPr/>
        </p:nvPicPr>
        <p:blipFill>
          <a:blip r:embed="rId2" cstate="print"/>
          <a:srcRect l="30240" t="25640" r="27708" b="22280"/>
          <a:stretch>
            <a:fillRect/>
          </a:stretch>
        </p:blipFill>
        <p:spPr bwMode="auto">
          <a:xfrm>
            <a:off x="1043608" y="1559219"/>
            <a:ext cx="7128792" cy="49661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rmAutofit/>
          </a:bodyPr>
          <a:lstStyle/>
          <a:p>
            <a:r>
              <a:rPr lang="es-EC" sz="2800" b="1" dirty="0" smtClean="0"/>
              <a:t>CONTROL DE CAMBIOS DE LOS DOCUMENTOS</a:t>
            </a:r>
            <a:endParaRPr lang="es-ES" sz="2800" b="1" dirty="0"/>
          </a:p>
        </p:txBody>
      </p:sp>
      <p:sp>
        <p:nvSpPr>
          <p:cNvPr id="3" name="2 Marcador de contenido"/>
          <p:cNvSpPr>
            <a:spLocks noGrp="1"/>
          </p:cNvSpPr>
          <p:nvPr>
            <p:ph idx="1"/>
          </p:nvPr>
        </p:nvSpPr>
        <p:spPr>
          <a:xfrm>
            <a:off x="457200" y="1495325"/>
            <a:ext cx="8229600" cy="4525963"/>
          </a:xfrm>
        </p:spPr>
        <p:txBody>
          <a:bodyPr>
            <a:normAutofit/>
          </a:bodyPr>
          <a:lstStyle/>
          <a:p>
            <a:pPr algn="just"/>
            <a:r>
              <a:rPr lang="es-ES" sz="2000" dirty="0" smtClean="0"/>
              <a:t>Los nombres de las personas que revisan, aprueban y autorizan dependen del objetivo con el que fue creado el documento.</a:t>
            </a:r>
          </a:p>
          <a:p>
            <a:pPr algn="just"/>
            <a:r>
              <a:rPr lang="es-ES" sz="2000" dirty="0" smtClean="0"/>
              <a:t>Cuando se autoriza el documento con la nueva revisión, la anterior pasa a obsoletos.</a:t>
            </a:r>
          </a:p>
          <a:p>
            <a:pPr algn="just"/>
            <a:r>
              <a:rPr lang="es-ES" sz="2000" dirty="0" smtClean="0"/>
              <a:t>Para cada revisión es necesario volver a aprobar el documento antes de su emisión.</a:t>
            </a:r>
          </a:p>
          <a:p>
            <a:pPr algn="just"/>
            <a:r>
              <a:rPr lang="es-ES" sz="2000" dirty="0" smtClean="0"/>
              <a:t>La revisión de acuerdo a su fase puede ser: </a:t>
            </a:r>
          </a:p>
          <a:p>
            <a:pPr algn="just"/>
            <a:endParaRPr lang="es-ES" sz="2000" dirty="0"/>
          </a:p>
        </p:txBody>
      </p:sp>
      <p:graphicFrame>
        <p:nvGraphicFramePr>
          <p:cNvPr id="4" name="3 Tabla"/>
          <p:cNvGraphicFramePr>
            <a:graphicFrameLocks noGrp="1"/>
          </p:cNvGraphicFramePr>
          <p:nvPr/>
        </p:nvGraphicFramePr>
        <p:xfrm>
          <a:off x="1524001" y="3861008"/>
          <a:ext cx="6360369" cy="2880360"/>
        </p:xfrm>
        <a:graphic>
          <a:graphicData uri="http://schemas.openxmlformats.org/drawingml/2006/table">
            <a:tbl>
              <a:tblPr/>
              <a:tblGrid>
                <a:gridCol w="2120123"/>
                <a:gridCol w="2120123"/>
                <a:gridCol w="2120123"/>
              </a:tblGrid>
              <a:tr h="411474">
                <a:tc>
                  <a:txBody>
                    <a:bodyPr/>
                    <a:lstStyle/>
                    <a:p>
                      <a:pPr algn="just">
                        <a:lnSpc>
                          <a:spcPct val="150000"/>
                        </a:lnSpc>
                        <a:spcAft>
                          <a:spcPts val="0"/>
                        </a:spcAft>
                      </a:pPr>
                      <a:r>
                        <a:rPr lang="es-ES" sz="1800" b="1" dirty="0">
                          <a:latin typeface="Arial"/>
                          <a:ea typeface="Times New Roman"/>
                        </a:rPr>
                        <a:t>FASE</a:t>
                      </a:r>
                      <a:endParaRPr lang="es-E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b="1">
                          <a:latin typeface="Arial"/>
                          <a:ea typeface="Times New Roman"/>
                        </a:rPr>
                        <a:t>REVISIÓN</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b="1">
                          <a:latin typeface="Arial"/>
                          <a:ea typeface="Times New Roman"/>
                        </a:rPr>
                        <a:t>EMISIÓN</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74">
                <a:tc rowSpan="3">
                  <a:txBody>
                    <a:bodyPr/>
                    <a:lstStyle/>
                    <a:p>
                      <a:pPr algn="just">
                        <a:lnSpc>
                          <a:spcPct val="150000"/>
                        </a:lnSpc>
                        <a:spcAft>
                          <a:spcPts val="0"/>
                        </a:spcAft>
                      </a:pPr>
                      <a:r>
                        <a:rPr lang="es-ES" sz="1800" dirty="0">
                          <a:latin typeface="Arial"/>
                          <a:ea typeface="Times New Roman"/>
                        </a:rPr>
                        <a:t>Fase preliminar o para comentarios</a:t>
                      </a:r>
                      <a:endParaRPr lang="es-E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a:latin typeface="Arial"/>
                          <a:ea typeface="Times New Roman"/>
                        </a:rPr>
                        <a:t>A</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S" sz="1800">
                          <a:latin typeface="Arial"/>
                          <a:ea typeface="Times New Roman"/>
                        </a:rPr>
                        <a:t>Primera</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1474">
                <a:tc vMerge="1">
                  <a:txBody>
                    <a:bodyPr/>
                    <a:lstStyle/>
                    <a:p>
                      <a:endParaRPr lang="es-ES"/>
                    </a:p>
                  </a:txBody>
                  <a:tcPr/>
                </a:tc>
                <a:tc>
                  <a:txBody>
                    <a:bodyPr/>
                    <a:lstStyle/>
                    <a:p>
                      <a:pPr algn="just">
                        <a:lnSpc>
                          <a:spcPct val="150000"/>
                        </a:lnSpc>
                        <a:spcAft>
                          <a:spcPts val="0"/>
                        </a:spcAft>
                      </a:pPr>
                      <a:r>
                        <a:rPr lang="es-ES" sz="1800">
                          <a:latin typeface="Arial"/>
                          <a:ea typeface="Times New Roman"/>
                        </a:rPr>
                        <a:t>B</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es-ES" sz="1800" dirty="0">
                          <a:latin typeface="Arial"/>
                          <a:ea typeface="Times New Roman"/>
                        </a:rPr>
                        <a:t>Segunda</a:t>
                      </a:r>
                      <a:endParaRPr lang="es-E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1474">
                <a:tc vMerge="1">
                  <a:txBody>
                    <a:bodyPr/>
                    <a:lstStyle/>
                    <a:p>
                      <a:endParaRPr lang="es-ES"/>
                    </a:p>
                  </a:txBody>
                  <a:tcPr/>
                </a:tc>
                <a:tc>
                  <a:txBody>
                    <a:bodyPr/>
                    <a:lstStyle/>
                    <a:p>
                      <a:pPr algn="just">
                        <a:lnSpc>
                          <a:spcPct val="150000"/>
                        </a:lnSpc>
                        <a:spcAft>
                          <a:spcPts val="0"/>
                        </a:spcAft>
                      </a:pPr>
                      <a:r>
                        <a:rPr lang="es-ES" sz="1800">
                          <a:latin typeface="Arial"/>
                          <a:ea typeface="Times New Roman"/>
                        </a:rPr>
                        <a:t>C</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a:latin typeface="Arial"/>
                          <a:ea typeface="Times New Roman"/>
                        </a:rPr>
                        <a:t>Tercera</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1474">
                <a:tc rowSpan="3">
                  <a:txBody>
                    <a:bodyPr/>
                    <a:lstStyle/>
                    <a:p>
                      <a:pPr algn="just">
                        <a:lnSpc>
                          <a:spcPct val="150000"/>
                        </a:lnSpc>
                        <a:spcAft>
                          <a:spcPts val="0"/>
                        </a:spcAft>
                      </a:pPr>
                      <a:r>
                        <a:rPr lang="es-ES" sz="1800">
                          <a:latin typeface="Arial"/>
                          <a:ea typeface="Times New Roman"/>
                        </a:rPr>
                        <a:t>Fase final o para aprobación</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a:latin typeface="Arial"/>
                          <a:ea typeface="Times New Roman"/>
                        </a:rPr>
                        <a:t>0</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S" sz="1800">
                          <a:latin typeface="Arial"/>
                          <a:ea typeface="Times New Roman"/>
                        </a:rPr>
                        <a:t>Primera</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1474">
                <a:tc vMerge="1">
                  <a:txBody>
                    <a:bodyPr/>
                    <a:lstStyle/>
                    <a:p>
                      <a:endParaRPr lang="es-ES"/>
                    </a:p>
                  </a:txBody>
                  <a:tcPr/>
                </a:tc>
                <a:tc>
                  <a:txBody>
                    <a:bodyPr/>
                    <a:lstStyle/>
                    <a:p>
                      <a:pPr algn="just">
                        <a:lnSpc>
                          <a:spcPct val="150000"/>
                        </a:lnSpc>
                        <a:spcAft>
                          <a:spcPts val="0"/>
                        </a:spcAft>
                      </a:pPr>
                      <a:r>
                        <a:rPr lang="es-ES" sz="1800">
                          <a:latin typeface="Arial"/>
                          <a:ea typeface="Times New Roman"/>
                        </a:rPr>
                        <a:t>1</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es-ES" sz="1800">
                          <a:latin typeface="Arial"/>
                          <a:ea typeface="Times New Roman"/>
                        </a:rPr>
                        <a:t>Segunda</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1474">
                <a:tc vMerge="1">
                  <a:txBody>
                    <a:bodyPr/>
                    <a:lstStyle/>
                    <a:p>
                      <a:endParaRPr lang="es-ES"/>
                    </a:p>
                  </a:txBody>
                  <a:tcPr/>
                </a:tc>
                <a:tc>
                  <a:txBody>
                    <a:bodyPr/>
                    <a:lstStyle/>
                    <a:p>
                      <a:pPr algn="just">
                        <a:lnSpc>
                          <a:spcPct val="150000"/>
                        </a:lnSpc>
                        <a:spcAft>
                          <a:spcPts val="0"/>
                        </a:spcAft>
                      </a:pPr>
                      <a:r>
                        <a:rPr lang="es-ES" sz="1800">
                          <a:latin typeface="Arial"/>
                          <a:ea typeface="Times New Roman"/>
                        </a:rPr>
                        <a:t>2</a:t>
                      </a:r>
                      <a:endParaRPr lang="es-E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dirty="0">
                          <a:latin typeface="Arial"/>
                          <a:ea typeface="Times New Roman"/>
                        </a:rPr>
                        <a:t>Tercera</a:t>
                      </a:r>
                      <a:endParaRPr lang="es-E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73832"/>
            <a:ext cx="8229600" cy="1143000"/>
          </a:xfrm>
        </p:spPr>
        <p:txBody>
          <a:bodyPr>
            <a:normAutofit/>
          </a:bodyPr>
          <a:lstStyle/>
          <a:p>
            <a:r>
              <a:rPr lang="es-EC" sz="3200" b="1" dirty="0" smtClean="0"/>
              <a:t>CODIFICACIÓN</a:t>
            </a:r>
            <a:endParaRPr lang="es-ES" sz="3200" b="1"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30712" t="26203" r="27227" b="29500"/>
          <a:stretch>
            <a:fillRect/>
          </a:stretch>
        </p:blipFill>
        <p:spPr bwMode="auto">
          <a:xfrm>
            <a:off x="1331640" y="1988840"/>
            <a:ext cx="5472608" cy="324036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rmAutofit/>
          </a:bodyPr>
          <a:lstStyle/>
          <a:p>
            <a:pPr lvl="2" algn="ctr" rtl="0">
              <a:spcBef>
                <a:spcPct val="0"/>
              </a:spcBef>
            </a:pPr>
            <a:r>
              <a:rPr lang="es-ES" sz="2800" b="1" dirty="0"/>
              <a:t>DOCUMENTOS COMPLETOS</a:t>
            </a:r>
            <a:br>
              <a:rPr lang="es-ES" sz="2800" b="1" dirty="0"/>
            </a:br>
            <a:endParaRPr lang="es-ES" sz="2800" dirty="0"/>
          </a:p>
        </p:txBody>
      </p:sp>
      <p:sp>
        <p:nvSpPr>
          <p:cNvPr id="3" name="2 Marcador de contenido"/>
          <p:cNvSpPr>
            <a:spLocks noGrp="1"/>
          </p:cNvSpPr>
          <p:nvPr>
            <p:ph idx="1"/>
          </p:nvPr>
        </p:nvSpPr>
        <p:spPr>
          <a:xfrm>
            <a:off x="457200" y="1783357"/>
            <a:ext cx="8229600" cy="4525963"/>
          </a:xfrm>
        </p:spPr>
        <p:txBody>
          <a:bodyPr/>
          <a:lstStyle/>
          <a:p>
            <a:pPr algn="just"/>
            <a:r>
              <a:rPr lang="es-ES" dirty="0" smtClean="0"/>
              <a:t>Cada documento que se componga de varias páginas, emitido con un número índice de archivo único debe ser numerado en cada una de sus páginas, como por ejemplo: </a:t>
            </a:r>
          </a:p>
          <a:p>
            <a:pPr algn="just"/>
            <a:r>
              <a:rPr lang="es-ES" dirty="0" smtClean="0"/>
              <a:t>Pág. 1 de N, donde N es el número total de páginas del documento, de esta forma se verifica que el documento esté completo.</a:t>
            </a:r>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917848"/>
            <a:ext cx="8229600" cy="1143000"/>
          </a:xfrm>
        </p:spPr>
        <p:txBody>
          <a:bodyPr/>
          <a:lstStyle/>
          <a:p>
            <a:pPr lvl="2" algn="ctr" rtl="0">
              <a:spcBef>
                <a:spcPct val="0"/>
              </a:spcBef>
            </a:pPr>
            <a:r>
              <a:rPr lang="es-ES" sz="2800" b="1" dirty="0"/>
              <a:t>REVISIÓN Y APROBACIÓN</a:t>
            </a:r>
            <a:r>
              <a:rPr lang="es-ES" sz="2000" b="1" dirty="0"/>
              <a:t/>
            </a:r>
            <a:br>
              <a:rPr lang="es-ES" sz="2000" b="1" dirty="0"/>
            </a:br>
            <a:endParaRPr lang="es-ES" dirty="0"/>
          </a:p>
        </p:txBody>
      </p:sp>
      <p:sp>
        <p:nvSpPr>
          <p:cNvPr id="3" name="2 Marcador de contenido"/>
          <p:cNvSpPr>
            <a:spLocks noGrp="1"/>
          </p:cNvSpPr>
          <p:nvPr>
            <p:ph idx="1"/>
          </p:nvPr>
        </p:nvSpPr>
        <p:spPr>
          <a:xfrm>
            <a:off x="457200" y="1628800"/>
            <a:ext cx="8229600" cy="5328592"/>
          </a:xfrm>
        </p:spPr>
        <p:txBody>
          <a:bodyPr>
            <a:normAutofit fontScale="70000" lnSpcReduction="20000"/>
          </a:bodyPr>
          <a:lstStyle/>
          <a:p>
            <a:pPr algn="just"/>
            <a:r>
              <a:rPr lang="es-ES" dirty="0" smtClean="0"/>
              <a:t>El autor de cada documento es el responsable de asegurarse de que el documento lleve el número y revisión correctos, claramente identificados y de que el documento sea entendible. </a:t>
            </a:r>
          </a:p>
          <a:p>
            <a:pPr algn="just"/>
            <a:r>
              <a:rPr lang="es-ES" dirty="0" smtClean="0"/>
              <a:t>Si un documento es enviado para revisión y comentarios, es responsabilidad del autor asegurarse de que cualquier comentario aplicable recibido sea incorporado antes de la siguiente emisión del documento. </a:t>
            </a:r>
          </a:p>
          <a:p>
            <a:pPr algn="just"/>
            <a:r>
              <a:rPr lang="es-ES" dirty="0" smtClean="0"/>
              <a:t>Los documentos deben chequearse en general y aprobarse a medida que son emitidos, sin importar la razón de la revisión. </a:t>
            </a:r>
          </a:p>
          <a:p>
            <a:pPr algn="just"/>
            <a:r>
              <a:rPr lang="es-ES" dirty="0" smtClean="0"/>
              <a:t>No se consideran como documentos obsoletos las revisiones que el cliente externo o interno hace hasta su aprobación definitiva.  Los documentos se encuentran aprobados inicialmente cuando se encuentran en Rev. 0</a:t>
            </a:r>
          </a:p>
          <a:p>
            <a:pPr algn="just"/>
            <a:r>
              <a:rPr lang="es-ES" dirty="0" smtClean="0"/>
              <a:t>No se consideran como documentos obsoletos las revisiones que el cliente externo o interno hace hasta su aprobación definitiva.  Los documentos se encuentran aprobados inicialmente cuando se encuentran en Rev. 0</a:t>
            </a:r>
          </a:p>
          <a:p>
            <a:pPr algn="just"/>
            <a:endParaRPr lang="es-ES" dirty="0" smtClean="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S" sz="2800" b="1" dirty="0" smtClean="0"/>
              <a:t>CODIFICACIÓN DE DOCUMENTOS DEL SISTEMA INTEGRADO DE GESTIÓN</a:t>
            </a:r>
            <a:endParaRPr lang="es-ES" sz="2800" dirty="0"/>
          </a:p>
        </p:txBody>
      </p:sp>
      <p:sp>
        <p:nvSpPr>
          <p:cNvPr id="3" name="2 Marcador de contenido"/>
          <p:cNvSpPr>
            <a:spLocks noGrp="1"/>
          </p:cNvSpPr>
          <p:nvPr>
            <p:ph idx="1"/>
          </p:nvPr>
        </p:nvSpPr>
        <p:spPr>
          <a:xfrm>
            <a:off x="457200" y="2032248"/>
            <a:ext cx="8229600" cy="4853136"/>
          </a:xfrm>
        </p:spPr>
        <p:txBody>
          <a:bodyPr>
            <a:normAutofit fontScale="70000" lnSpcReduction="20000"/>
          </a:bodyPr>
          <a:lstStyle/>
          <a:p>
            <a:pPr algn="just"/>
            <a:r>
              <a:rPr lang="es-ES" dirty="0" smtClean="0"/>
              <a:t>La codificación de documentos, es un método utilizado para identificar y controlar de forma fácil y rápida los documentos generados por un proceso, área o proyecto. </a:t>
            </a:r>
          </a:p>
          <a:p>
            <a:pPr algn="just"/>
            <a:r>
              <a:rPr lang="es-ES" dirty="0" smtClean="0"/>
              <a:t>Sistema de Gestión establece la utilización de códigos y números para la identificación de documentos y registros cuando sea aplicable. </a:t>
            </a:r>
          </a:p>
          <a:p>
            <a:pPr algn="just"/>
            <a:r>
              <a:rPr lang="es-ES" dirty="0" smtClean="0"/>
              <a:t>En términos generales el código debe tener como un estándar los siguientes componentes:</a:t>
            </a:r>
          </a:p>
          <a:p>
            <a:pPr algn="just"/>
            <a:r>
              <a:rPr lang="es-ES" b="1" dirty="0" smtClean="0"/>
              <a:t>Tipo de documento</a:t>
            </a:r>
            <a:r>
              <a:rPr lang="es-ES" dirty="0" smtClean="0"/>
              <a:t>: puede ser manual, procedimiento, registro, instructivo, etc.</a:t>
            </a:r>
            <a:r>
              <a:rPr lang="es-ES" b="1" dirty="0" smtClean="0"/>
              <a:t> (TTT)</a:t>
            </a:r>
            <a:r>
              <a:rPr lang="es-ES" dirty="0" smtClean="0"/>
              <a:t>    </a:t>
            </a:r>
          </a:p>
          <a:p>
            <a:pPr algn="just"/>
            <a:r>
              <a:rPr lang="es-ES" b="1" dirty="0" smtClean="0"/>
              <a:t>Proceso, área o proyecto que lo genera</a:t>
            </a:r>
            <a:r>
              <a:rPr lang="es-ES" dirty="0" smtClean="0"/>
              <a:t>: </a:t>
            </a:r>
            <a:r>
              <a:rPr lang="es-ES" b="1" dirty="0" smtClean="0"/>
              <a:t>(UUU)</a:t>
            </a:r>
            <a:r>
              <a:rPr lang="es-ES" dirty="0" smtClean="0"/>
              <a:t>. </a:t>
            </a:r>
          </a:p>
          <a:p>
            <a:pPr algn="just"/>
            <a:r>
              <a:rPr lang="es-ES" b="1" dirty="0" smtClean="0"/>
              <a:t>Número</a:t>
            </a:r>
            <a:r>
              <a:rPr lang="es-ES" dirty="0" smtClean="0"/>
              <a:t>: debe ser secuencial al orden de aparición </a:t>
            </a:r>
            <a:r>
              <a:rPr lang="es-ES" b="1" dirty="0" smtClean="0"/>
              <a:t>(VVV)</a:t>
            </a:r>
            <a:r>
              <a:rPr lang="es-ES" dirty="0" smtClean="0"/>
              <a:t>. Cuando el documento principal tiene anexos que son de ayuda para que se pueda implementar, se debe reconocer con dos números adicionales </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p>
            <a:r>
              <a:rPr lang="es-EC" sz="2600" b="1" dirty="0" smtClean="0"/>
              <a:t>CODIFICACIÓN DE DOCUMENTOS DEL SISTEMA INTEGRADO DE GESTIÓN</a:t>
            </a:r>
            <a:endParaRPr lang="es-ES" sz="2600" b="1" dirty="0"/>
          </a:p>
        </p:txBody>
      </p:sp>
      <p:sp>
        <p:nvSpPr>
          <p:cNvPr id="3" name="2 Marcador de contenido"/>
          <p:cNvSpPr>
            <a:spLocks noGrp="1"/>
          </p:cNvSpPr>
          <p:nvPr>
            <p:ph idx="1"/>
          </p:nvPr>
        </p:nvSpPr>
        <p:spPr>
          <a:xfrm>
            <a:off x="446856" y="1816224"/>
            <a:ext cx="8229600" cy="4997152"/>
          </a:xfrm>
        </p:spPr>
        <p:txBody>
          <a:bodyPr>
            <a:normAutofit/>
          </a:bodyPr>
          <a:lstStyle/>
          <a:p>
            <a:endParaRPr lang="es-EC" sz="2000" dirty="0" smtClean="0"/>
          </a:p>
          <a:p>
            <a:endParaRPr lang="es-EC" sz="2000" dirty="0" smtClean="0"/>
          </a:p>
          <a:p>
            <a:endParaRPr lang="es-EC" sz="2000" dirty="0" smtClean="0"/>
          </a:p>
          <a:p>
            <a:endParaRPr lang="es-EC" sz="2000" dirty="0" smtClean="0"/>
          </a:p>
          <a:p>
            <a:endParaRPr lang="es-EC" sz="2000" dirty="0" smtClean="0"/>
          </a:p>
          <a:p>
            <a:endParaRPr lang="es-EC" sz="2000" dirty="0" smtClean="0"/>
          </a:p>
          <a:p>
            <a:endParaRPr lang="es-EC" sz="2000" dirty="0" smtClean="0"/>
          </a:p>
          <a:p>
            <a:endParaRPr lang="es-EC" sz="2000" dirty="0" smtClean="0"/>
          </a:p>
          <a:p>
            <a:endParaRPr lang="es-EC" sz="2000" dirty="0" smtClean="0"/>
          </a:p>
          <a:p>
            <a:endParaRPr lang="es-EC" sz="2000" dirty="0" smtClean="0"/>
          </a:p>
          <a:p>
            <a:pPr algn="just"/>
            <a:r>
              <a:rPr lang="es-EC" sz="2000" dirty="0" smtClean="0"/>
              <a:t>Dependiendo del tipo de proyecto y del alcance que se tenga, pueden generarse nuevos documentos, por lo que este documento se actualiza de acuerdo a los requerimientos que se vayan presentando. </a:t>
            </a:r>
            <a:endParaRPr lang="es-ES" sz="2000" dirty="0" smtClean="0"/>
          </a:p>
          <a:p>
            <a:endParaRPr lang="es-ES" sz="2000" dirty="0"/>
          </a:p>
        </p:txBody>
      </p:sp>
      <p:pic>
        <p:nvPicPr>
          <p:cNvPr id="50178" name="Picture 2"/>
          <p:cNvPicPr>
            <a:picLocks noChangeAspect="1" noChangeArrowheads="1"/>
          </p:cNvPicPr>
          <p:nvPr/>
        </p:nvPicPr>
        <p:blipFill>
          <a:blip r:embed="rId2" cstate="print"/>
          <a:srcRect l="29767" t="31080" r="32433" b="22721"/>
          <a:stretch>
            <a:fillRect/>
          </a:stretch>
        </p:blipFill>
        <p:spPr bwMode="auto">
          <a:xfrm>
            <a:off x="1933890" y="1772816"/>
            <a:ext cx="5446422" cy="37444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008112"/>
          </a:xfrm>
        </p:spPr>
        <p:txBody>
          <a:bodyPr>
            <a:noAutofit/>
          </a:bodyPr>
          <a:lstStyle/>
          <a:p>
            <a:r>
              <a:rPr lang="es-ES" sz="2600" b="1" dirty="0" smtClean="0"/>
              <a:t>CODIFICACIÓN DE DOCUMENTOS DEL SISTEMA INTEGRADO DE GESTIÓN</a:t>
            </a:r>
            <a:r>
              <a:rPr lang="es-ES" sz="2600" dirty="0" smtClean="0"/>
              <a:t/>
            </a:r>
            <a:br>
              <a:rPr lang="es-ES" sz="2600" dirty="0" smtClean="0"/>
            </a:br>
            <a:endParaRPr lang="es-ES" sz="2600" dirty="0"/>
          </a:p>
        </p:txBody>
      </p:sp>
      <p:graphicFrame>
        <p:nvGraphicFramePr>
          <p:cNvPr id="7" name="6 Marcador de contenido"/>
          <p:cNvGraphicFramePr>
            <a:graphicFrameLocks noGrp="1"/>
          </p:cNvGraphicFramePr>
          <p:nvPr>
            <p:ph idx="1"/>
          </p:nvPr>
        </p:nvGraphicFramePr>
        <p:xfrm>
          <a:off x="1960563" y="1916832"/>
          <a:ext cx="5131717" cy="4680524"/>
        </p:xfrm>
        <a:graphic>
          <a:graphicData uri="http://schemas.openxmlformats.org/drawingml/2006/table">
            <a:tbl>
              <a:tblPr/>
              <a:tblGrid>
                <a:gridCol w="1491529"/>
                <a:gridCol w="1549602"/>
                <a:gridCol w="2090586"/>
              </a:tblGrid>
              <a:tr h="357792">
                <a:tc>
                  <a:txBody>
                    <a:bodyPr/>
                    <a:lstStyle/>
                    <a:p>
                      <a:pPr algn="ctr" fontAlgn="b"/>
                      <a:r>
                        <a:rPr lang="es-ES" sz="1100" b="1" i="0" u="none" strike="noStrike" dirty="0">
                          <a:solidFill>
                            <a:srgbClr val="000000"/>
                          </a:solidFill>
                          <a:latin typeface="Arial"/>
                        </a:rPr>
                        <a:t>TTT</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es-ES" sz="1100" b="1" i="1" u="none" strike="noStrike">
                          <a:solidFill>
                            <a:srgbClr val="000000"/>
                          </a:solidFill>
                          <a:latin typeface="Arial"/>
                        </a:rPr>
                        <a:t>TIPO DE DOCUMENTOS</a:t>
                      </a:r>
                    </a:p>
                  </a:txBody>
                  <a:tcPr marL="8649" marR="8649" marT="8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ES"/>
                    </a:p>
                  </a:txBody>
                  <a:tcPr/>
                </a:tc>
              </a:tr>
              <a:tr h="190226">
                <a:tc rowSpan="22">
                  <a:txBody>
                    <a:bodyPr/>
                    <a:lstStyle/>
                    <a:p>
                      <a:pPr algn="just" fontAlgn="ctr"/>
                      <a:r>
                        <a:rPr lang="es-ES" sz="1100" b="0" i="0" u="none" strike="noStrike" dirty="0">
                          <a:solidFill>
                            <a:srgbClr val="000000"/>
                          </a:solidFill>
                          <a:latin typeface="Arial"/>
                        </a:rPr>
                        <a:t>Los documentos generales están clasificados en Manuales, Procedimientos, Instructivos, Registros, Formatos, etc. así como también información que se encuentra en libros, revistas, Internet o cualquier tipo de información, de acuerdo a lo determinado en la pirámide de documentos en el Manual de del Sistema de Gestión</a:t>
                      </a:r>
                    </a:p>
                  </a:txBody>
                  <a:tcPr marL="8649" marR="8649" marT="8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1" i="0" u="none" strike="noStrike">
                          <a:solidFill>
                            <a:srgbClr val="000000"/>
                          </a:solidFill>
                          <a:latin typeface="Arial"/>
                        </a:rPr>
                        <a:t>ABREVIATURAS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1100" b="1" i="0" u="none" strike="noStrike">
                          <a:solidFill>
                            <a:srgbClr val="000000"/>
                          </a:solidFill>
                          <a:latin typeface="Arial"/>
                        </a:rPr>
                        <a:t>DOCUMENTOS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MNL</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Manuales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PRC</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Procedimientos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REG</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Registros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INS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Instructivo</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MFN</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Manual Funciones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DOC</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latin typeface="Arial"/>
                        </a:rPr>
                        <a:t>Documentos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SPC</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Especificaciones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DWG</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Planos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ISO</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Isométricos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LIS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Listas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CAL</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Cálculos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STD</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Estudios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RFI</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Consulta al Cliente</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TN</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Hoja de ruta</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MIN</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Minuta</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FJG</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Flujograma</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PRG</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Programa</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PLN</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Plan</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ADP</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Avance Diario de Proyecto</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a:solidFill>
                            <a:srgbClr val="000000"/>
                          </a:solidFill>
                          <a:latin typeface="Arial"/>
                        </a:rPr>
                        <a:t>INFV</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Arial"/>
                        </a:rPr>
                        <a:t>Informe de Visita</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786">
                <a:tc vMerge="1">
                  <a:txBody>
                    <a:bodyPr/>
                    <a:lstStyle/>
                    <a:p>
                      <a:endParaRPr lang="es-ES"/>
                    </a:p>
                  </a:txBody>
                  <a:tcPr/>
                </a:tc>
                <a:tc>
                  <a:txBody>
                    <a:bodyPr/>
                    <a:lstStyle/>
                    <a:p>
                      <a:pPr algn="ctr" fontAlgn="b"/>
                      <a:r>
                        <a:rPr lang="es-ES" sz="1100" b="0" i="0" u="none" strike="noStrike" dirty="0">
                          <a:solidFill>
                            <a:srgbClr val="000000"/>
                          </a:solidFill>
                          <a:latin typeface="Arial"/>
                        </a:rPr>
                        <a:t>RFQ</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latin typeface="Arial"/>
                        </a:rPr>
                        <a:t>Requisición de materiales</a:t>
                      </a:r>
                    </a:p>
                  </a:txBody>
                  <a:tcPr marL="8649" marR="8649" marT="86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8"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S" sz="2600" b="1" dirty="0" smtClean="0"/>
              <a:t>CODIFICACIÓN DE DOCUMENTOS DEL SISTEMA INTEGRADO DE GESTIÓN</a:t>
            </a:r>
            <a:endParaRPr lang="es-ES" sz="2600" dirty="0"/>
          </a:p>
        </p:txBody>
      </p:sp>
      <p:graphicFrame>
        <p:nvGraphicFramePr>
          <p:cNvPr id="6" name="5 Marcador de contenido"/>
          <p:cNvGraphicFramePr>
            <a:graphicFrameLocks noGrp="1"/>
          </p:cNvGraphicFramePr>
          <p:nvPr>
            <p:ph idx="1"/>
          </p:nvPr>
        </p:nvGraphicFramePr>
        <p:xfrm>
          <a:off x="1642368" y="2005806"/>
          <a:ext cx="6025976" cy="4375518"/>
        </p:xfrm>
        <a:graphic>
          <a:graphicData uri="http://schemas.openxmlformats.org/drawingml/2006/table">
            <a:tbl>
              <a:tblPr/>
              <a:tblGrid>
                <a:gridCol w="1216052"/>
                <a:gridCol w="1563496"/>
                <a:gridCol w="3246428"/>
              </a:tblGrid>
              <a:tr h="673158">
                <a:tc>
                  <a:txBody>
                    <a:bodyPr/>
                    <a:lstStyle/>
                    <a:p>
                      <a:pPr algn="ctr" fontAlgn="b"/>
                      <a:r>
                        <a:rPr lang="es-ES" sz="1200" b="1" i="0" u="none" strike="noStrike">
                          <a:solidFill>
                            <a:srgbClr val="000000"/>
                          </a:solidFill>
                          <a:latin typeface="Arial"/>
                        </a:rPr>
                        <a:t>UUU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s-ES" sz="1200" b="1" i="1" u="none" strike="noStrike">
                          <a:solidFill>
                            <a:srgbClr val="000000"/>
                          </a:solidFill>
                          <a:latin typeface="Arial"/>
                        </a:rPr>
                        <a:t>DEPARTAMENTO O UNIDAD DE NEGOCIOS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ES"/>
                    </a:p>
                  </a:txBody>
                  <a:tcPr/>
                </a:tc>
              </a:tr>
              <a:tr h="246824">
                <a:tc rowSpan="15">
                  <a:txBody>
                    <a:bodyPr/>
                    <a:lstStyle/>
                    <a:p>
                      <a:pPr algn="just" fontAlgn="ctr"/>
                      <a:r>
                        <a:rPr lang="es-ES" sz="1200" b="0" i="0" u="none" strike="noStrike">
                          <a:solidFill>
                            <a:srgbClr val="000000"/>
                          </a:solidFill>
                          <a:latin typeface="Arial"/>
                        </a:rPr>
                        <a:t>Nombre del Departamento de donde se genera el documento.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1" i="0" u="none" strike="noStrike">
                          <a:solidFill>
                            <a:srgbClr val="000000"/>
                          </a:solidFill>
                          <a:latin typeface="Arial"/>
                        </a:rPr>
                        <a:t>ABREVIATURAS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s-ES" sz="1200" b="1" i="0" u="none" strike="noStrike">
                          <a:solidFill>
                            <a:srgbClr val="000000"/>
                          </a:solidFill>
                          <a:latin typeface="Arial"/>
                        </a:rPr>
                        <a:t>PROCESO, DEPARTAMENTO, 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CON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Construcciones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Ingeniería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PRO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Abastecimientos &amp; Logística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SIS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Sistemas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RRHH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Recursos Humanos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EHS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Seguridad, Salud y Ambiente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GC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Gestión de Calidad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LEG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Legal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SG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Sistema de Gestión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LIC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Licitaciones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MEI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Mantenimiento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REP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Representaciones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FIN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a:solidFill>
                            <a:srgbClr val="000000"/>
                          </a:solidFill>
                          <a:latin typeface="Arial"/>
                        </a:rPr>
                        <a:t>Finanzas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824">
                <a:tc vMerge="1">
                  <a:txBody>
                    <a:bodyPr/>
                    <a:lstStyle/>
                    <a:p>
                      <a:endParaRPr lang="es-ES"/>
                    </a:p>
                  </a:txBody>
                  <a:tcPr/>
                </a:tc>
                <a:tc>
                  <a:txBody>
                    <a:bodyPr/>
                    <a:lstStyle/>
                    <a:p>
                      <a:pPr algn="ctr" fontAlgn="b"/>
                      <a:r>
                        <a:rPr lang="es-ES" sz="1200" b="0" i="0" u="none" strike="noStrike">
                          <a:solidFill>
                            <a:srgbClr val="000000"/>
                          </a:solidFill>
                          <a:latin typeface="Arial"/>
                        </a:rPr>
                        <a:t>PYC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200" b="0" i="0" u="none" strike="noStrike" dirty="0">
                          <a:solidFill>
                            <a:srgbClr val="000000"/>
                          </a:solidFill>
                          <a:latin typeface="Arial"/>
                        </a:rPr>
                        <a:t>Planificación y Control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1143000"/>
          </a:xfrm>
        </p:spPr>
        <p:txBody>
          <a:bodyPr>
            <a:noAutofit/>
          </a:bodyPr>
          <a:lstStyle/>
          <a:p>
            <a:r>
              <a:rPr lang="es-EC" sz="2600" b="1" dirty="0" smtClean="0"/>
              <a:t>DISCIPLINAS DE CONTROL DE CALIDAD EN PROYECTOS</a:t>
            </a:r>
            <a:r>
              <a:rPr lang="es-ES" sz="2600" dirty="0" smtClean="0"/>
              <a:t/>
            </a:r>
            <a:br>
              <a:rPr lang="es-ES" sz="2600" dirty="0" smtClean="0"/>
            </a:br>
            <a:endParaRPr lang="es-ES" sz="2600" dirty="0"/>
          </a:p>
        </p:txBody>
      </p:sp>
      <p:sp>
        <p:nvSpPr>
          <p:cNvPr id="7" name="6 Marcador de contenido"/>
          <p:cNvSpPr>
            <a:spLocks noGrp="1"/>
          </p:cNvSpPr>
          <p:nvPr>
            <p:ph idx="1"/>
          </p:nvPr>
        </p:nvSpPr>
        <p:spPr>
          <a:xfrm>
            <a:off x="457200" y="1855365"/>
            <a:ext cx="8229600" cy="4525963"/>
          </a:xfrm>
        </p:spPr>
        <p:txBody>
          <a:bodyPr>
            <a:noAutofit/>
          </a:bodyPr>
          <a:lstStyle/>
          <a:p>
            <a:pPr algn="just"/>
            <a:r>
              <a:rPr lang="es-EC" sz="2400" dirty="0" smtClean="0"/>
              <a:t>El control de calidad en el departamento de construcciones, maneja las siguientes disciplinas para la generación de procedimientos, formatos y registros:</a:t>
            </a:r>
            <a:r>
              <a:rPr lang="es-ES" sz="2400" dirty="0" smtClean="0"/>
              <a:t> </a:t>
            </a:r>
          </a:p>
          <a:p>
            <a:pPr algn="just">
              <a:buFont typeface="Wingdings" pitchFamily="2" charset="2"/>
              <a:buChar char="1"/>
            </a:pPr>
            <a:r>
              <a:rPr lang="es-ES" sz="2400" dirty="0" smtClean="0"/>
              <a:t>01 Mecánica</a:t>
            </a:r>
          </a:p>
          <a:p>
            <a:pPr algn="just">
              <a:buFont typeface="Wingdings" pitchFamily="2" charset="2"/>
              <a:buChar char="1"/>
            </a:pPr>
            <a:r>
              <a:rPr lang="es-ES" sz="2400" dirty="0" smtClean="0"/>
              <a:t>02 Tubería</a:t>
            </a:r>
          </a:p>
          <a:p>
            <a:pPr algn="just">
              <a:buFont typeface="Wingdings" pitchFamily="2" charset="2"/>
              <a:buChar char="1"/>
            </a:pPr>
            <a:r>
              <a:rPr lang="pt-BR" sz="2400" dirty="0" smtClean="0"/>
              <a:t>03 </a:t>
            </a:r>
            <a:r>
              <a:rPr lang="pt-BR" sz="2400" dirty="0" err="1" smtClean="0"/>
              <a:t>Eléctrica</a:t>
            </a:r>
            <a:endParaRPr lang="es-ES" sz="2400" dirty="0" smtClean="0"/>
          </a:p>
          <a:p>
            <a:pPr algn="just">
              <a:buFont typeface="Wingdings" pitchFamily="2" charset="2"/>
              <a:buChar char="1"/>
            </a:pPr>
            <a:r>
              <a:rPr lang="pt-BR" sz="2400" dirty="0" smtClean="0"/>
              <a:t>04 Civil</a:t>
            </a:r>
            <a:endParaRPr lang="es-ES" sz="2400" dirty="0" smtClean="0"/>
          </a:p>
          <a:p>
            <a:pPr algn="just">
              <a:buFont typeface="Wingdings" pitchFamily="2" charset="2"/>
              <a:buChar char="1"/>
            </a:pPr>
            <a:r>
              <a:rPr lang="pt-BR" sz="2400" dirty="0" smtClean="0"/>
              <a:t>05 </a:t>
            </a:r>
            <a:r>
              <a:rPr lang="pt-BR" sz="2400" dirty="0" err="1" smtClean="0"/>
              <a:t>I&amp;C</a:t>
            </a:r>
            <a:endParaRPr lang="es-ES" sz="2400" dirty="0" smtClean="0"/>
          </a:p>
          <a:p>
            <a:pPr algn="just">
              <a:buNone/>
            </a:pPr>
            <a:r>
              <a:rPr lang="es-ES" sz="2400" dirty="0" smtClean="0">
                <a:sym typeface="Wingdings"/>
              </a:rPr>
              <a:t></a:t>
            </a:r>
            <a:r>
              <a:rPr lang="pt-BR" sz="2400" dirty="0" smtClean="0"/>
              <a:t> 06 </a:t>
            </a:r>
            <a:r>
              <a:rPr lang="pt-BR" sz="2400" dirty="0" err="1" smtClean="0"/>
              <a:t>Arquitectura</a:t>
            </a:r>
            <a:endParaRPr lang="es-ES" sz="2400" dirty="0" smtClean="0"/>
          </a:p>
          <a:p>
            <a:pPr algn="just"/>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rmAutofit/>
          </a:bodyPr>
          <a:lstStyle/>
          <a:p>
            <a:r>
              <a:rPr lang="es-ES" sz="2800" b="1" dirty="0" smtClean="0"/>
              <a:t>DEFINICIÓN DE ESTANDARIZACIÓN</a:t>
            </a:r>
            <a:endParaRPr lang="es-ES" sz="2800" dirty="0"/>
          </a:p>
        </p:txBody>
      </p:sp>
      <p:sp>
        <p:nvSpPr>
          <p:cNvPr id="3" name="2 Marcador de contenido"/>
          <p:cNvSpPr>
            <a:spLocks noGrp="1"/>
          </p:cNvSpPr>
          <p:nvPr>
            <p:ph idx="1"/>
          </p:nvPr>
        </p:nvSpPr>
        <p:spPr>
          <a:xfrm>
            <a:off x="457200" y="1999381"/>
            <a:ext cx="8229600" cy="4525963"/>
          </a:xfrm>
        </p:spPr>
        <p:txBody>
          <a:bodyPr>
            <a:noAutofit/>
          </a:bodyPr>
          <a:lstStyle/>
          <a:p>
            <a:pPr algn="just"/>
            <a:r>
              <a:rPr lang="es-ES" sz="2200" b="1" dirty="0" smtClean="0"/>
              <a:t>La estandarización </a:t>
            </a:r>
            <a:r>
              <a:rPr lang="es-ES" sz="2200" dirty="0" smtClean="0"/>
              <a:t>es el proceso de elaborar, aplicar y mejorar las normas que se aplican a distintas actividades científicas, industriales o económicas con el fin de ordenarlas y mejorarlas. </a:t>
            </a:r>
          </a:p>
          <a:p>
            <a:pPr algn="just"/>
            <a:endParaRPr lang="es-ES" sz="2200" dirty="0" smtClean="0"/>
          </a:p>
          <a:p>
            <a:pPr algn="just"/>
            <a:r>
              <a:rPr lang="es-ES" sz="2200" dirty="0" smtClean="0"/>
              <a:t>La estandarización es el punto de partida para valorar el proceso y buscar sus oportunidades de mejora, por lo tanto, con la creación de una base de datos se estabiliza el flujo de información que personal encargado de control de calidad, supervisión, ejecución en el campo busca al momento de realizar su trabajo. </a:t>
            </a:r>
          </a:p>
          <a:p>
            <a:pPr algn="just"/>
            <a:endParaRPr lang="es-ES" sz="2200" dirty="0" smtClean="0"/>
          </a:p>
          <a:p>
            <a:pPr algn="just"/>
            <a:r>
              <a:rPr lang="es-ES" sz="2200" dirty="0" smtClean="0"/>
              <a:t>La estandarización persigue fundamentalmente tres objetivos:</a:t>
            </a:r>
          </a:p>
          <a:p>
            <a:pPr lvl="0" algn="just"/>
            <a:r>
              <a:rPr lang="es-ES" sz="2200" dirty="0" smtClean="0"/>
              <a:t>Simplificación, unificación, especificación</a:t>
            </a:r>
          </a:p>
          <a:p>
            <a:pPr algn="just"/>
            <a:endParaRPr lang="es-ES" sz="22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noAutofit/>
          </a:bodyPr>
          <a:lstStyle/>
          <a:p>
            <a:r>
              <a:rPr lang="es-ES" sz="2600" b="1" dirty="0" smtClean="0"/>
              <a:t>VENTAJAS DE LA ESTANDARIZACIÓN DE PROCEDIMIENTOS Y REGISTROS CON LA BASE DE DATOS</a:t>
            </a:r>
            <a:r>
              <a:rPr lang="es-ES" sz="2600" dirty="0" smtClean="0"/>
              <a:t/>
            </a:r>
            <a:br>
              <a:rPr lang="es-ES" sz="2600" dirty="0" smtClean="0"/>
            </a:br>
            <a:endParaRPr lang="es-ES" sz="2600" dirty="0"/>
          </a:p>
        </p:txBody>
      </p:sp>
      <p:sp>
        <p:nvSpPr>
          <p:cNvPr id="3" name="2 Marcador de contenido"/>
          <p:cNvSpPr>
            <a:spLocks noGrp="1"/>
          </p:cNvSpPr>
          <p:nvPr>
            <p:ph idx="1"/>
          </p:nvPr>
        </p:nvSpPr>
        <p:spPr>
          <a:xfrm>
            <a:off x="457200" y="2132856"/>
            <a:ext cx="8229600" cy="4525963"/>
          </a:xfrm>
        </p:spPr>
        <p:txBody>
          <a:bodyPr>
            <a:normAutofit fontScale="70000" lnSpcReduction="20000"/>
          </a:bodyPr>
          <a:lstStyle/>
          <a:p>
            <a:pPr>
              <a:buNone/>
            </a:pPr>
            <a:r>
              <a:rPr lang="es-ES" b="1" dirty="0" smtClean="0"/>
              <a:t> </a:t>
            </a:r>
            <a:endParaRPr lang="es-ES" dirty="0" smtClean="0"/>
          </a:p>
          <a:p>
            <a:pPr lvl="0"/>
            <a:r>
              <a:rPr lang="es-ES" dirty="0" smtClean="0"/>
              <a:t>La estandarización de procedimientos y registros facilita las comunicaciones entre trabajadores en el área de calidad, ya que tienen cada documento muy bien identificado</a:t>
            </a:r>
          </a:p>
          <a:p>
            <a:pPr>
              <a:buNone/>
            </a:pPr>
            <a:r>
              <a:rPr lang="es-ES" dirty="0" smtClean="0"/>
              <a:t> </a:t>
            </a:r>
          </a:p>
          <a:p>
            <a:pPr lvl="0"/>
            <a:r>
              <a:rPr lang="es-ES" dirty="0" smtClean="0"/>
              <a:t>Formación más fácil de nuevos supervisores de calidad, ingenieros junior que desean aplicar uno u otro procedimiento y/o registro. </a:t>
            </a:r>
          </a:p>
          <a:p>
            <a:endParaRPr lang="es-ES" dirty="0" smtClean="0"/>
          </a:p>
          <a:p>
            <a:pPr lvl="0"/>
            <a:r>
              <a:rPr lang="es-ES" dirty="0" smtClean="0"/>
              <a:t>Permiten la auditoría o el diagnóstico. No sólo para los supervisores quienes deben cuidar el cumplimiento de los mismos, sino para la gerencia en cualquier momento. Cuando los líderes o supervisores disponen de ellos, pueden a manera de lista de verificación, realizar las inspecciones en cada puesto para constatar que se cumplen los procedimientos y/o registros </a:t>
            </a:r>
          </a:p>
          <a:p>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1143000"/>
          </a:xfrm>
        </p:spPr>
        <p:txBody>
          <a:bodyPr>
            <a:noAutofit/>
          </a:bodyPr>
          <a:lstStyle/>
          <a:p>
            <a:r>
              <a:rPr lang="es-ES" sz="2800" b="1" dirty="0" smtClean="0"/>
              <a:t>CAPÍTULO 6</a:t>
            </a:r>
            <a:r>
              <a:rPr lang="es-ES" sz="2800" dirty="0" smtClean="0"/>
              <a:t/>
            </a:r>
            <a:br>
              <a:rPr lang="es-ES" sz="2800" dirty="0" smtClean="0"/>
            </a:br>
            <a:r>
              <a:rPr lang="es-ES" sz="2400" b="1" dirty="0" smtClean="0"/>
              <a:t>BASE DE DATOS PARA EL CONTROL DE CALIDAD</a:t>
            </a:r>
            <a:r>
              <a:rPr lang="es-ES" sz="2800" dirty="0" smtClean="0"/>
              <a:t/>
            </a:r>
            <a:br>
              <a:rPr lang="es-ES" sz="2800" dirty="0" smtClean="0"/>
            </a:br>
            <a:endParaRPr lang="es-ES" sz="2800" dirty="0"/>
          </a:p>
        </p:txBody>
      </p:sp>
      <p:sp>
        <p:nvSpPr>
          <p:cNvPr id="3" name="2 Marcador de contenido"/>
          <p:cNvSpPr>
            <a:spLocks noGrp="1"/>
          </p:cNvSpPr>
          <p:nvPr>
            <p:ph idx="1"/>
          </p:nvPr>
        </p:nvSpPr>
        <p:spPr>
          <a:xfrm>
            <a:off x="457200" y="1988840"/>
            <a:ext cx="8229600" cy="4637112"/>
          </a:xfrm>
        </p:spPr>
        <p:txBody>
          <a:bodyPr>
            <a:normAutofit fontScale="85000" lnSpcReduction="20000"/>
          </a:bodyPr>
          <a:lstStyle/>
          <a:p>
            <a:pPr algn="just"/>
            <a:r>
              <a:rPr lang="es-ES" sz="2400" b="1" dirty="0" smtClean="0"/>
              <a:t>Base de datos: </a:t>
            </a:r>
            <a:r>
              <a:rPr lang="es-ES" sz="2400" dirty="0" smtClean="0"/>
              <a:t>Conjunto de datos interrelacionados que se ajustan a una serie de modelos preestablecidos que recogen información de interés de objetos del mundo real.</a:t>
            </a:r>
          </a:p>
          <a:p>
            <a:pPr algn="just"/>
            <a:r>
              <a:rPr lang="es-ES" sz="2400" b="1" dirty="0" smtClean="0"/>
              <a:t>OBJETIVOS DE UNA BASE DE DATOS</a:t>
            </a:r>
          </a:p>
          <a:p>
            <a:pPr algn="just"/>
            <a:r>
              <a:rPr lang="es-ES" sz="2400" dirty="0" smtClean="0"/>
              <a:t>El objetivo general de los sistemas de gestión de bases de datos es el de manejar de manera clara, sencilla y ordenada un conjunto de datos que posteriormente se convertirán en información relevante para una organización.</a:t>
            </a:r>
          </a:p>
          <a:p>
            <a:pPr algn="just"/>
            <a:r>
              <a:rPr lang="es-ES" sz="2400" dirty="0" smtClean="0"/>
              <a:t>Los objetivos principales de un sistema de base de datos es disminuir los siguientes aspectos: </a:t>
            </a:r>
          </a:p>
          <a:p>
            <a:pPr lvl="0" algn="just"/>
            <a:r>
              <a:rPr lang="es-ES" sz="2400" i="1" dirty="0" smtClean="0"/>
              <a:t>Redundancia e inconsistencia de datos: </a:t>
            </a:r>
            <a:r>
              <a:rPr lang="es-ES" sz="2400" dirty="0" smtClean="0"/>
              <a:t>procedimientos y registros son creados por diferentes personas y almacenan los archivos con otro nombre creando duplicados innecesarios.</a:t>
            </a:r>
          </a:p>
          <a:p>
            <a:pPr algn="just"/>
            <a:r>
              <a:rPr lang="es-ES" sz="2400" i="1" dirty="0" smtClean="0"/>
              <a:t>Dificultad para tener acceso a los datos: </a:t>
            </a:r>
            <a:r>
              <a:rPr lang="es-ES" sz="2400" dirty="0" smtClean="0"/>
              <a:t>Unificación de procedimientos y registros en una lista maestra.</a:t>
            </a:r>
          </a:p>
          <a:p>
            <a:pPr algn="just"/>
            <a:r>
              <a:rPr lang="es-ES" sz="2400" dirty="0" smtClean="0"/>
              <a:t>Aislamiento de los datos: carpeta principal que contenga todos los procedimientos y registros de las áreas de construcciones.</a:t>
            </a:r>
          </a:p>
          <a:p>
            <a:pPr algn="just"/>
            <a:endParaRPr lang="es-ES" sz="2400" dirty="0" smtClean="0"/>
          </a:p>
          <a:p>
            <a:pPr algn="just"/>
            <a:endParaRPr lang="es-ES" sz="2400" dirty="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73832"/>
            <a:ext cx="8229600" cy="1143000"/>
          </a:xfrm>
        </p:spPr>
        <p:txBody>
          <a:bodyPr>
            <a:normAutofit/>
          </a:bodyPr>
          <a:lstStyle/>
          <a:p>
            <a:r>
              <a:rPr lang="es-EC" sz="3200" b="1" dirty="0" smtClean="0"/>
              <a:t>BASE DE DATOS</a:t>
            </a:r>
            <a:endParaRPr lang="es-ES" sz="3200" b="1" dirty="0"/>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pic>
        <p:nvPicPr>
          <p:cNvPr id="5" name="4 Imagen"/>
          <p:cNvPicPr/>
          <p:nvPr/>
        </p:nvPicPr>
        <p:blipFill>
          <a:blip r:embed="rId3" cstate="print"/>
          <a:srcRect b="3860"/>
          <a:stretch>
            <a:fillRect/>
          </a:stretch>
        </p:blipFill>
        <p:spPr bwMode="auto">
          <a:xfrm>
            <a:off x="504057" y="4149080"/>
            <a:ext cx="3851919" cy="2448272"/>
          </a:xfrm>
          <a:prstGeom prst="rect">
            <a:avLst/>
          </a:prstGeom>
          <a:noFill/>
          <a:ln w="9525">
            <a:noFill/>
            <a:miter lim="800000"/>
            <a:headEnd/>
            <a:tailEnd/>
          </a:ln>
        </p:spPr>
      </p:pic>
      <p:pic>
        <p:nvPicPr>
          <p:cNvPr id="6" name="5 Imagen"/>
          <p:cNvPicPr/>
          <p:nvPr/>
        </p:nvPicPr>
        <p:blipFill>
          <a:blip r:embed="rId4" cstate="print"/>
          <a:srcRect t="23158" b="4211"/>
          <a:stretch>
            <a:fillRect/>
          </a:stretch>
        </p:blipFill>
        <p:spPr bwMode="auto">
          <a:xfrm>
            <a:off x="1475656" y="1628800"/>
            <a:ext cx="6116944" cy="2408274"/>
          </a:xfrm>
          <a:prstGeom prst="rect">
            <a:avLst/>
          </a:prstGeom>
          <a:noFill/>
          <a:ln w="9525">
            <a:noFill/>
            <a:miter lim="800000"/>
            <a:headEnd/>
            <a:tailEnd/>
          </a:ln>
        </p:spPr>
      </p:pic>
      <p:pic>
        <p:nvPicPr>
          <p:cNvPr id="7" name="6 Imagen"/>
          <p:cNvPicPr/>
          <p:nvPr/>
        </p:nvPicPr>
        <p:blipFill>
          <a:blip r:embed="rId5" cstate="print"/>
          <a:srcRect l="3201" t="25763" r="57999" b="27315"/>
          <a:stretch>
            <a:fillRect/>
          </a:stretch>
        </p:blipFill>
        <p:spPr bwMode="auto">
          <a:xfrm>
            <a:off x="4788024" y="4149080"/>
            <a:ext cx="4104456" cy="244827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normAutofit/>
          </a:bodyPr>
          <a:lstStyle/>
          <a:p>
            <a:r>
              <a:rPr lang="es-ES" sz="2800" b="1" dirty="0" smtClean="0"/>
              <a:t>DESARROLLO DE LA BASE DE DATOS</a:t>
            </a:r>
            <a:r>
              <a:rPr lang="es-ES" sz="2800" dirty="0" smtClean="0"/>
              <a:t/>
            </a:r>
            <a:br>
              <a:rPr lang="es-ES" sz="2800" dirty="0" smtClean="0"/>
            </a:br>
            <a:endParaRPr lang="es-ES" sz="2800" dirty="0"/>
          </a:p>
        </p:txBody>
      </p:sp>
      <p:sp>
        <p:nvSpPr>
          <p:cNvPr id="3" name="2 Marcador de contenido"/>
          <p:cNvSpPr>
            <a:spLocks noGrp="1"/>
          </p:cNvSpPr>
          <p:nvPr>
            <p:ph idx="1"/>
          </p:nvPr>
        </p:nvSpPr>
        <p:spPr>
          <a:xfrm>
            <a:off x="457200" y="1927373"/>
            <a:ext cx="8229600" cy="4525963"/>
          </a:xfrm>
        </p:spPr>
        <p:txBody>
          <a:bodyPr>
            <a:normAutofit fontScale="85000" lnSpcReduction="20000"/>
          </a:bodyPr>
          <a:lstStyle/>
          <a:p>
            <a:pPr algn="just"/>
            <a:r>
              <a:rPr lang="es-ES" dirty="0" smtClean="0"/>
              <a:t>La base de datos que se ha realizado consiste en la recopilación de todos los procedimientos y registros que se realizan al momento de ejecutar un proyecto que contemple la construcción en los ámbitos: civil, mecánico, eléctrico, instrumentación y control, arquitectura dirigido a la industria </a:t>
            </a:r>
            <a:r>
              <a:rPr lang="es-ES" dirty="0" err="1" smtClean="0"/>
              <a:t>hidrocarburífera</a:t>
            </a:r>
            <a:r>
              <a:rPr lang="es-ES" dirty="0" smtClean="0"/>
              <a:t>, energética y minera. </a:t>
            </a:r>
          </a:p>
          <a:p>
            <a:pPr algn="just"/>
            <a:r>
              <a:rPr lang="es-EC" dirty="0" smtClean="0"/>
              <a:t>La base de datos se la hizo una vez superado las fases de revisión, actualización, codificación de procedimientos y registros.</a:t>
            </a:r>
          </a:p>
          <a:p>
            <a:pPr algn="just"/>
            <a:r>
              <a:rPr lang="es-EC" dirty="0" smtClean="0"/>
              <a:t>Con la base de datos se logra el manejo claro y sencillo de un conjunto de datos: procedimientos y registros.</a:t>
            </a:r>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77888"/>
            <a:ext cx="8229600" cy="1143000"/>
          </a:xfrm>
        </p:spPr>
        <p:txBody>
          <a:bodyPr>
            <a:noAutofit/>
          </a:bodyPr>
          <a:lstStyle/>
          <a:p>
            <a:r>
              <a:rPr lang="es-EC" sz="2800" b="1" dirty="0" smtClean="0"/>
              <a:t>LISTA DE PROCEDIMIENTOS Y REGISTROS PARA LA CONSTRUCCIÓN DE FACILIDADES EN LA INDUSTRIA HIDROCARBURÍFERA.</a:t>
            </a:r>
            <a:endParaRPr lang="es-ES" sz="2800" dirty="0"/>
          </a:p>
        </p:txBody>
      </p:sp>
      <p:sp>
        <p:nvSpPr>
          <p:cNvPr id="3" name="2 Marcador de contenido"/>
          <p:cNvSpPr>
            <a:spLocks noGrp="1"/>
          </p:cNvSpPr>
          <p:nvPr>
            <p:ph idx="1"/>
          </p:nvPr>
        </p:nvSpPr>
        <p:spPr>
          <a:xfrm>
            <a:off x="518864" y="2636912"/>
            <a:ext cx="8229600" cy="3805883"/>
          </a:xfrm>
        </p:spPr>
        <p:txBody>
          <a:bodyPr>
            <a:normAutofit/>
          </a:bodyPr>
          <a:lstStyle/>
          <a:p>
            <a:pPr>
              <a:buNone/>
            </a:pPr>
            <a:r>
              <a:rPr lang="es-EC" sz="2800" b="1" dirty="0" smtClean="0"/>
              <a:t>ÁREAS</a:t>
            </a:r>
          </a:p>
          <a:p>
            <a:pPr>
              <a:buNone/>
            </a:pPr>
            <a:endParaRPr lang="es-EC" sz="2800" b="1" dirty="0" smtClean="0"/>
          </a:p>
          <a:p>
            <a:r>
              <a:rPr lang="es-EC" sz="2800" dirty="0" smtClean="0">
                <a:hlinkClick r:id="rId2" action="ppaction://hlinkfile"/>
              </a:rPr>
              <a:t>MECÁNICA Y TUBERÍAS</a:t>
            </a:r>
            <a:endParaRPr lang="es-EC" sz="2800" dirty="0" smtClean="0"/>
          </a:p>
          <a:p>
            <a:r>
              <a:rPr lang="es-EC" sz="2800" dirty="0" smtClean="0">
                <a:hlinkClick r:id="rId2" action="ppaction://hlinkfile"/>
              </a:rPr>
              <a:t>CIVIL</a:t>
            </a:r>
            <a:endParaRPr lang="es-EC" sz="2800" dirty="0" smtClean="0"/>
          </a:p>
          <a:p>
            <a:r>
              <a:rPr lang="es-EC" sz="2800" dirty="0" smtClean="0">
                <a:hlinkClick r:id="rId2" action="ppaction://hlinkfile"/>
              </a:rPr>
              <a:t>ELÉCTRICA</a:t>
            </a:r>
            <a:endParaRPr lang="es-EC" sz="2800" dirty="0" smtClean="0"/>
          </a:p>
          <a:p>
            <a:r>
              <a:rPr lang="es-EC" sz="2800" dirty="0" smtClean="0">
                <a:hlinkClick r:id="rId2" action="ppaction://hlinkfile"/>
              </a:rPr>
              <a:t>INSTRUMENTACIÓN Y CONTROL</a:t>
            </a:r>
            <a:endParaRPr lang="es-EC" sz="2800" dirty="0" smtClean="0"/>
          </a:p>
          <a:p>
            <a:r>
              <a:rPr lang="es-EC" sz="2800" dirty="0" smtClean="0">
                <a:hlinkClick r:id="rId2" action="ppaction://hlinkfile"/>
              </a:rPr>
              <a:t>ARQUITECTURA</a:t>
            </a:r>
            <a:endParaRPr lang="es-ES" sz="2800" dirty="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760"/>
            <a:ext cx="8229600" cy="1143000"/>
          </a:xfrm>
        </p:spPr>
        <p:txBody>
          <a:bodyPr>
            <a:noAutofit/>
          </a:bodyPr>
          <a:lstStyle/>
          <a:p>
            <a:pPr lvl="1" algn="ctr" rtl="0">
              <a:spcBef>
                <a:spcPct val="0"/>
              </a:spcBef>
            </a:pPr>
            <a:r>
              <a:rPr lang="es-ES" sz="2600" b="1" dirty="0"/>
              <a:t>REVISIÓN Y ACTUALIZACIÓN DE PROCEDIMIENTOS Y REGISTROS</a:t>
            </a:r>
            <a:r>
              <a:rPr lang="es-ES" sz="2600" dirty="0"/>
              <a:t/>
            </a:r>
            <a:br>
              <a:rPr lang="es-ES" sz="2600" dirty="0"/>
            </a:br>
            <a:endParaRPr lang="es-ES" sz="2600" dirty="0"/>
          </a:p>
        </p:txBody>
      </p:sp>
      <p:sp>
        <p:nvSpPr>
          <p:cNvPr id="3" name="2 Marcador de contenido"/>
          <p:cNvSpPr>
            <a:spLocks noGrp="1"/>
          </p:cNvSpPr>
          <p:nvPr>
            <p:ph idx="1"/>
          </p:nvPr>
        </p:nvSpPr>
        <p:spPr>
          <a:xfrm>
            <a:off x="457200" y="2348880"/>
            <a:ext cx="8229600" cy="4093915"/>
          </a:xfrm>
        </p:spPr>
        <p:txBody>
          <a:bodyPr>
            <a:normAutofit fontScale="92500" lnSpcReduction="20000"/>
          </a:bodyPr>
          <a:lstStyle/>
          <a:p>
            <a:pPr algn="just"/>
            <a:r>
              <a:rPr lang="es-ES" dirty="0" smtClean="0"/>
              <a:t>Se procedió a dar lectura de cada uno de los procedimientos y registros. </a:t>
            </a:r>
            <a:r>
              <a:rPr lang="es-EC" dirty="0" smtClean="0"/>
              <a:t>La revisión y actualización de procedimientos y registros consistió en determinar e identificar el estado de los documentos, de tal forma que de existir cambios en un procedimiento y/o registro se lo notifique y se realice la respectiva corrección. Cada uno de estos cambios están por el Procedimiento para Control de Documentos: Procedimientos y Registros. PRC-SG-001</a:t>
            </a:r>
            <a:endParaRPr lang="es-ES" dirty="0" smtClean="0"/>
          </a:p>
          <a:p>
            <a:pPr algn="just"/>
            <a:endParaRPr lang="es-ES" dirty="0" smtClean="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143000"/>
          </a:xfrm>
        </p:spPr>
        <p:txBody>
          <a:bodyPr>
            <a:noAutofit/>
          </a:bodyPr>
          <a:lstStyle/>
          <a:p>
            <a:pPr lvl="2" algn="ctr" rtl="0">
              <a:spcBef>
                <a:spcPct val="0"/>
              </a:spcBef>
            </a:pPr>
            <a:r>
              <a:rPr lang="es-ES" sz="2400" b="1" dirty="0" smtClean="0"/>
              <a:t/>
            </a:r>
            <a:br>
              <a:rPr lang="es-ES" sz="2400" b="1" dirty="0" smtClean="0"/>
            </a:br>
            <a:r>
              <a:rPr lang="es-ES" sz="2400" b="1" dirty="0" smtClean="0"/>
              <a:t>REVISIÓN </a:t>
            </a:r>
            <a:r>
              <a:rPr lang="es-ES" sz="2400" b="1" dirty="0"/>
              <a:t>Y ACTUALIZACIÓN DE PROCEDIMIENTOS Y REGISTROS</a:t>
            </a:r>
            <a:r>
              <a:rPr lang="es-ES" sz="2400" dirty="0"/>
              <a:t/>
            </a:r>
            <a:br>
              <a:rPr lang="es-ES" sz="2400" dirty="0"/>
            </a:br>
            <a:r>
              <a:rPr lang="es-ES" sz="2400" dirty="0"/>
              <a:t/>
            </a:r>
            <a:br>
              <a:rPr lang="es-ES" sz="2400" dirty="0"/>
            </a:br>
            <a:endParaRPr lang="es-ES" sz="2400" dirty="0"/>
          </a:p>
        </p:txBody>
      </p:sp>
      <p:sp>
        <p:nvSpPr>
          <p:cNvPr id="3" name="2 Marcador de contenido"/>
          <p:cNvSpPr>
            <a:spLocks noGrp="1"/>
          </p:cNvSpPr>
          <p:nvPr>
            <p:ph idx="1"/>
          </p:nvPr>
        </p:nvSpPr>
        <p:spPr>
          <a:xfrm>
            <a:off x="251520" y="1844824"/>
            <a:ext cx="8712968" cy="5013176"/>
          </a:xfrm>
        </p:spPr>
        <p:txBody>
          <a:bodyPr>
            <a:noAutofit/>
          </a:bodyPr>
          <a:lstStyle/>
          <a:p>
            <a:pPr algn="just"/>
            <a:r>
              <a:rPr lang="es-EC" sz="2200" b="1" dirty="0" smtClean="0"/>
              <a:t>PROCEDIMIENTOS</a:t>
            </a:r>
          </a:p>
          <a:p>
            <a:pPr algn="just">
              <a:buNone/>
            </a:pPr>
            <a:r>
              <a:rPr lang="es-EC" sz="2200" b="1" dirty="0" smtClean="0"/>
              <a:t>Encabezado de página</a:t>
            </a:r>
          </a:p>
          <a:p>
            <a:pPr algn="just"/>
            <a:r>
              <a:rPr lang="es-ES" sz="2200" dirty="0" smtClean="0"/>
              <a:t>El membrete o el encabezado de página de cada uno de los procedimientos deben llevar  la siguiente información:</a:t>
            </a:r>
          </a:p>
          <a:p>
            <a:pPr lvl="0" algn="just">
              <a:buNone/>
            </a:pPr>
            <a:r>
              <a:rPr lang="es-ES" sz="2200" b="1" dirty="0" smtClean="0"/>
              <a:t>a. UNIDAD DE GESTIÓN DE CALIDAD: </a:t>
            </a:r>
            <a:r>
              <a:rPr lang="es-ES" sz="2200" dirty="0" smtClean="0"/>
              <a:t>Tanto los procedimientos como los</a:t>
            </a:r>
          </a:p>
          <a:p>
            <a:pPr lvl="0" algn="just">
              <a:buNone/>
            </a:pPr>
            <a:r>
              <a:rPr lang="es-ES" sz="2200" dirty="0" smtClean="0"/>
              <a:t>registros llevan esta denominación del área y personal encargado de realizar</a:t>
            </a:r>
          </a:p>
          <a:p>
            <a:pPr lvl="0" algn="just">
              <a:buNone/>
            </a:pPr>
            <a:r>
              <a:rPr lang="es-ES" sz="2200" dirty="0" smtClean="0"/>
              <a:t>los procedimientos y registros.</a:t>
            </a:r>
          </a:p>
          <a:p>
            <a:pPr lvl="0" algn="just">
              <a:buNone/>
            </a:pPr>
            <a:r>
              <a:rPr lang="en-US" sz="2200" b="1" dirty="0" smtClean="0"/>
              <a:t>b. TÍTULO DEL PROYECTO	c. LOGO AZUL</a:t>
            </a:r>
            <a:endParaRPr lang="es-ES" sz="2200" dirty="0" smtClean="0"/>
          </a:p>
          <a:p>
            <a:pPr lvl="0" algn="just">
              <a:buNone/>
            </a:pPr>
            <a:r>
              <a:rPr lang="en-US" sz="2200" b="1" dirty="0" smtClean="0"/>
              <a:t>d. NUMERACIÓN DE PÁGINA	e. TÍTULO DEL DOCUMENTO</a:t>
            </a:r>
            <a:endParaRPr lang="es-ES" sz="2200" dirty="0" smtClean="0"/>
          </a:p>
          <a:p>
            <a:pPr lvl="0" algn="just">
              <a:buNone/>
            </a:pPr>
            <a:r>
              <a:rPr lang="en-US" sz="2200" b="1" dirty="0" smtClean="0"/>
              <a:t>f. TIPO DE PROCEDIMIENTO	g. CODIFICACIÓN DEL DOCUMENTO</a:t>
            </a:r>
            <a:endParaRPr lang="es-ES" sz="2200" dirty="0" smtClean="0"/>
          </a:p>
          <a:p>
            <a:pPr algn="just">
              <a:buNone/>
            </a:pPr>
            <a:endParaRPr lang="es-ES" sz="2200" b="1"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noAutofit/>
          </a:bodyPr>
          <a:lstStyle/>
          <a:p>
            <a:r>
              <a:rPr lang="es-ES" sz="2800" b="1" dirty="0" smtClean="0"/>
              <a:t/>
            </a:r>
            <a:br>
              <a:rPr lang="es-ES" sz="2800" b="1" dirty="0" smtClean="0"/>
            </a:br>
            <a:r>
              <a:rPr lang="es-ES" sz="2800" b="1" dirty="0" smtClean="0"/>
              <a:t>REVISIÓN Y ACTUALIZACIÓN DE PROCEDIMIENTOS Y REGISTROS</a:t>
            </a:r>
            <a:r>
              <a:rPr lang="es-ES" sz="2800" dirty="0" smtClean="0"/>
              <a:t/>
            </a:r>
            <a:br>
              <a:rPr lang="es-ES" sz="2800" dirty="0" smtClean="0"/>
            </a:br>
            <a:endParaRPr lang="es-ES" sz="2800" dirty="0"/>
          </a:p>
        </p:txBody>
      </p:sp>
      <p:pic>
        <p:nvPicPr>
          <p:cNvPr id="4" name="3 Imagen"/>
          <p:cNvPicPr/>
          <p:nvPr/>
        </p:nvPicPr>
        <p:blipFill>
          <a:blip r:embed="rId2" cstate="print"/>
          <a:srcRect l="8684" t="34386" r="24439" b="32982"/>
          <a:stretch>
            <a:fillRect/>
          </a:stretch>
        </p:blipFill>
        <p:spPr bwMode="auto">
          <a:xfrm>
            <a:off x="827584" y="2636912"/>
            <a:ext cx="7416824" cy="26642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01824"/>
            <a:ext cx="8363272" cy="1143000"/>
          </a:xfrm>
        </p:spPr>
        <p:txBody>
          <a:bodyPr>
            <a:normAutofit/>
          </a:bodyPr>
          <a:lstStyle/>
          <a:p>
            <a:r>
              <a:rPr lang="es-ES" sz="2400" b="1" dirty="0" smtClean="0"/>
              <a:t>REVISIÓN Y ACTUALIZACIÓN DE PROCEDIMIENTOS Y REGISTROS</a:t>
            </a:r>
            <a:endParaRPr lang="es-ES" sz="2400" dirty="0"/>
          </a:p>
        </p:txBody>
      </p:sp>
      <p:sp>
        <p:nvSpPr>
          <p:cNvPr id="3" name="2 Marcador de contenido"/>
          <p:cNvSpPr>
            <a:spLocks noGrp="1"/>
          </p:cNvSpPr>
          <p:nvPr>
            <p:ph idx="1"/>
          </p:nvPr>
        </p:nvSpPr>
        <p:spPr>
          <a:xfrm>
            <a:off x="457200" y="1412776"/>
            <a:ext cx="8229600" cy="5472608"/>
          </a:xfrm>
        </p:spPr>
        <p:txBody>
          <a:bodyPr>
            <a:normAutofit/>
          </a:bodyPr>
          <a:lstStyle/>
          <a:p>
            <a:pPr algn="just"/>
            <a:r>
              <a:rPr lang="es-EC" sz="1800" b="1" dirty="0" smtClean="0"/>
              <a:t>PROCEDIMIENTOS</a:t>
            </a:r>
          </a:p>
          <a:p>
            <a:pPr algn="just">
              <a:buNone/>
            </a:pPr>
            <a:r>
              <a:rPr lang="es-EC" sz="1800" b="1" dirty="0" smtClean="0"/>
              <a:t>Pie de página</a:t>
            </a:r>
          </a:p>
          <a:p>
            <a:pPr algn="just">
              <a:buNone/>
            </a:pPr>
            <a:r>
              <a:rPr lang="es-ES" sz="1800" dirty="0" smtClean="0"/>
              <a:t>El pie de página de la primera hoja del procedimiento lleva la información que se presenta a continuación resumida en una tabla. Ver PRC-SG-001 (Procedimiento para Control de Documentos)</a:t>
            </a:r>
            <a:r>
              <a:rPr lang="es-ES" sz="1800" b="1" dirty="0" smtClean="0"/>
              <a:t> </a:t>
            </a:r>
            <a:endParaRPr lang="es-EC" sz="1800" b="1" dirty="0" smtClean="0"/>
          </a:p>
          <a:p>
            <a:pPr algn="just"/>
            <a:r>
              <a:rPr lang="es-ES" sz="1800" b="1" dirty="0" smtClean="0"/>
              <a:t>Rev. No: </a:t>
            </a:r>
            <a:r>
              <a:rPr lang="es-ES" sz="1800" dirty="0" smtClean="0"/>
              <a:t>El número consecutivo de revisión.</a:t>
            </a:r>
          </a:p>
          <a:p>
            <a:pPr algn="just"/>
            <a:r>
              <a:rPr lang="es-ES" sz="1800" b="1" dirty="0" smtClean="0"/>
              <a:t>Fecha: </a:t>
            </a:r>
            <a:r>
              <a:rPr lang="es-ES" sz="1800" dirty="0" smtClean="0"/>
              <a:t>DD/MMM/AA en que se emite el documento</a:t>
            </a:r>
          </a:p>
          <a:p>
            <a:pPr algn="just"/>
            <a:r>
              <a:rPr lang="es-ES" sz="1800" b="1" dirty="0" smtClean="0"/>
              <a:t>Original por:</a:t>
            </a:r>
            <a:r>
              <a:rPr lang="es-ES" sz="1800" dirty="0" smtClean="0"/>
              <a:t> Nombre de quien elabora el documento. </a:t>
            </a:r>
          </a:p>
          <a:p>
            <a:pPr algn="just"/>
            <a:r>
              <a:rPr lang="es-ES" sz="1800" b="1" dirty="0" smtClean="0"/>
              <a:t>Revisado por:</a:t>
            </a:r>
            <a:r>
              <a:rPr lang="es-ES" sz="1800" dirty="0" smtClean="0"/>
              <a:t> Nombre de quien revisa el documento, es posible que en algunos casos no aplique revisado</a:t>
            </a:r>
          </a:p>
          <a:p>
            <a:pPr algn="just"/>
            <a:r>
              <a:rPr lang="es-ES" sz="1800" b="1" dirty="0" smtClean="0"/>
              <a:t>Aprobado por: </a:t>
            </a:r>
            <a:r>
              <a:rPr lang="es-ES" sz="1800" dirty="0" smtClean="0"/>
              <a:t>Nombre de quien aprueba el documento. </a:t>
            </a:r>
          </a:p>
          <a:p>
            <a:pPr algn="just">
              <a:buNone/>
            </a:pPr>
            <a:endParaRPr lang="es-ES" sz="1800" dirty="0" smtClean="0"/>
          </a:p>
          <a:p>
            <a:pPr algn="just">
              <a:buNone/>
            </a:pPr>
            <a:endParaRPr lang="es-EC" sz="1800" b="1" dirty="0" smtClean="0"/>
          </a:p>
          <a:p>
            <a:pPr algn="just"/>
            <a:endParaRPr lang="es-ES" sz="1800"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29921" t="64594" r="30232" b="19375"/>
          <a:stretch>
            <a:fillRect/>
          </a:stretch>
        </p:blipFill>
        <p:spPr bwMode="auto">
          <a:xfrm>
            <a:off x="1691680" y="5013176"/>
            <a:ext cx="6048672"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363272" cy="1215008"/>
          </a:xfrm>
        </p:spPr>
        <p:txBody>
          <a:bodyPr>
            <a:noAutofit/>
          </a:bodyPr>
          <a:lstStyle/>
          <a:p>
            <a:r>
              <a:rPr lang="es-ES" sz="2400" b="1" dirty="0" smtClean="0"/>
              <a:t>REVISIÓN Y ACTUALIZACIÓN DE PROCEDIMIENTOS Y REGISTROS</a:t>
            </a:r>
            <a:br>
              <a:rPr lang="es-ES" sz="2400" b="1" dirty="0" smtClean="0"/>
            </a:br>
            <a:r>
              <a:rPr lang="es-ES" sz="2400" dirty="0" smtClean="0"/>
              <a:t/>
            </a:r>
            <a:br>
              <a:rPr lang="es-ES" sz="2400" dirty="0" smtClean="0"/>
            </a:br>
            <a:endParaRPr lang="es-ES" sz="2400" dirty="0"/>
          </a:p>
        </p:txBody>
      </p:sp>
      <p:sp>
        <p:nvSpPr>
          <p:cNvPr id="3" name="2 Marcador de contenido"/>
          <p:cNvSpPr>
            <a:spLocks noGrp="1"/>
          </p:cNvSpPr>
          <p:nvPr>
            <p:ph idx="1"/>
          </p:nvPr>
        </p:nvSpPr>
        <p:spPr>
          <a:xfrm>
            <a:off x="446856" y="1495325"/>
            <a:ext cx="8229600" cy="4381947"/>
          </a:xfrm>
        </p:spPr>
        <p:txBody>
          <a:bodyPr>
            <a:normAutofit/>
          </a:bodyPr>
          <a:lstStyle/>
          <a:p>
            <a:pPr algn="just"/>
            <a:r>
              <a:rPr lang="es-ES" sz="2000" b="1" dirty="0" smtClean="0"/>
              <a:t>Cuadro de responsabilidades: Hipervínculos a registros</a:t>
            </a:r>
            <a:endParaRPr lang="es-ES" sz="2000" dirty="0" smtClean="0"/>
          </a:p>
          <a:p>
            <a:pPr algn="just"/>
            <a:r>
              <a:rPr lang="es-ES" sz="2000" dirty="0" smtClean="0"/>
              <a:t>Cada uno de los procedimientos cuenta con una tabla donde indican aspectos como: la actividad que se debe desarrollar en la ejecución del trabajo, la responsabilidad, es decir quién es el encargado de poner en marcha esa actividad; la documentación que consiste en registros, planos, instructivos con información a ser llenada por el responsable de la actividad. En la parte de documentación los registros están direccionados por medio de hipervínculos. Finalmente la frecuencia, que significa el número de veces que se debe realizar la actividad.</a:t>
            </a:r>
          </a:p>
          <a:p>
            <a:pPr algn="just"/>
            <a:endParaRPr lang="es-ES" sz="2000" dirty="0"/>
          </a:p>
        </p:txBody>
      </p:sp>
      <p:pic>
        <p:nvPicPr>
          <p:cNvPr id="4" name="3 Imagen"/>
          <p:cNvPicPr/>
          <p:nvPr/>
        </p:nvPicPr>
        <p:blipFill>
          <a:blip r:embed="rId2" cstate="print"/>
          <a:srcRect l="30647" t="33684" r="22458" b="30650"/>
          <a:stretch>
            <a:fillRect/>
          </a:stretch>
        </p:blipFill>
        <p:spPr bwMode="auto">
          <a:xfrm>
            <a:off x="1835696" y="4377053"/>
            <a:ext cx="5366581" cy="229230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91264" cy="1143000"/>
          </a:xfrm>
        </p:spPr>
        <p:txBody>
          <a:bodyPr>
            <a:normAutofit/>
          </a:bodyPr>
          <a:lstStyle/>
          <a:p>
            <a:r>
              <a:rPr lang="es-ES" sz="2400" b="1" dirty="0" smtClean="0"/>
              <a:t>REVISIÓN Y ACTUALIZACIÓN DE PROCEDIMIENTOS Y REGISTROS</a:t>
            </a:r>
            <a:endParaRPr lang="es-ES" sz="2400" dirty="0"/>
          </a:p>
        </p:txBody>
      </p:sp>
      <p:sp>
        <p:nvSpPr>
          <p:cNvPr id="3" name="2 Marcador de contenido"/>
          <p:cNvSpPr>
            <a:spLocks noGrp="1"/>
          </p:cNvSpPr>
          <p:nvPr>
            <p:ph idx="1"/>
          </p:nvPr>
        </p:nvSpPr>
        <p:spPr>
          <a:xfrm>
            <a:off x="457200" y="1711349"/>
            <a:ext cx="8229600" cy="4525963"/>
          </a:xfrm>
        </p:spPr>
        <p:txBody>
          <a:bodyPr>
            <a:normAutofit/>
          </a:bodyPr>
          <a:lstStyle/>
          <a:p>
            <a:pPr algn="just"/>
            <a:r>
              <a:rPr lang="es-ES" sz="2400" b="1" dirty="0" smtClean="0"/>
              <a:t>Cuadro de responsabilidades: Hipervínculos a registros</a:t>
            </a:r>
            <a:endParaRPr lang="es-EC" sz="2200" dirty="0" smtClean="0"/>
          </a:p>
          <a:p>
            <a:pPr algn="just"/>
            <a:r>
              <a:rPr lang="es-EC" sz="2200" dirty="0" smtClean="0"/>
              <a:t>Al final de cada procedimiento se encuentra un subtítulo llamado “Registros de Control de Calidad” donde se encuentran los registros referentes al procedimiento, necesarios para demostrar la calidad de la actividad realizada. A los mismos se puede acceder a través de hipervínculos dando clic en el registro que se desee.</a:t>
            </a:r>
            <a:endParaRPr lang="es-ES" sz="2200" dirty="0" smtClean="0"/>
          </a:p>
          <a:p>
            <a:pPr algn="just"/>
            <a:endParaRPr lang="es-ES" sz="2200" dirty="0"/>
          </a:p>
        </p:txBody>
      </p:sp>
      <p:pic>
        <p:nvPicPr>
          <p:cNvPr id="4" name="3 Imagen"/>
          <p:cNvPicPr/>
          <p:nvPr/>
        </p:nvPicPr>
        <p:blipFill>
          <a:blip r:embed="rId2" cstate="print"/>
          <a:srcRect l="25220" t="38246" r="37601" b="38947"/>
          <a:stretch>
            <a:fillRect/>
          </a:stretch>
        </p:blipFill>
        <p:spPr bwMode="auto">
          <a:xfrm>
            <a:off x="1619672" y="3979810"/>
            <a:ext cx="6192688" cy="261754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507288" cy="1143000"/>
          </a:xfrm>
        </p:spPr>
        <p:txBody>
          <a:bodyPr>
            <a:normAutofit/>
          </a:bodyPr>
          <a:lstStyle/>
          <a:p>
            <a:r>
              <a:rPr lang="es-ES" sz="2400" b="1" dirty="0" smtClean="0"/>
              <a:t>REVISIÓN Y ACTUALIZACIÓN DE PROCEDIMIENTOS Y REGISTROS</a:t>
            </a:r>
            <a:endParaRPr lang="es-ES" sz="2400" dirty="0"/>
          </a:p>
        </p:txBody>
      </p:sp>
      <p:sp>
        <p:nvSpPr>
          <p:cNvPr id="3" name="2 Marcador de contenido"/>
          <p:cNvSpPr>
            <a:spLocks noGrp="1"/>
          </p:cNvSpPr>
          <p:nvPr>
            <p:ph idx="1"/>
          </p:nvPr>
        </p:nvSpPr>
        <p:spPr>
          <a:xfrm>
            <a:off x="457200" y="1772816"/>
            <a:ext cx="8229600" cy="4536504"/>
          </a:xfrm>
        </p:spPr>
        <p:txBody>
          <a:bodyPr>
            <a:noAutofit/>
          </a:bodyPr>
          <a:lstStyle/>
          <a:p>
            <a:pPr marL="342900" lvl="2" indent="-342900"/>
            <a:r>
              <a:rPr lang="en-US" sz="2000" b="1" dirty="0" smtClean="0"/>
              <a:t>REGISTROS</a:t>
            </a:r>
            <a:endParaRPr lang="es-ES" sz="2000" dirty="0" smtClean="0"/>
          </a:p>
          <a:p>
            <a:pPr marL="342900" lvl="3" indent="-342900">
              <a:buFont typeface="Arial" pitchFamily="34" charset="0"/>
              <a:buChar char="•"/>
            </a:pPr>
            <a:r>
              <a:rPr lang="en-US" b="1" dirty="0" err="1" smtClean="0"/>
              <a:t>Encabezado</a:t>
            </a:r>
            <a:r>
              <a:rPr lang="en-US" b="1" dirty="0" smtClean="0"/>
              <a:t> de </a:t>
            </a:r>
            <a:r>
              <a:rPr lang="en-US" b="1" dirty="0" err="1" smtClean="0"/>
              <a:t>página</a:t>
            </a:r>
            <a:endParaRPr lang="es-ES" dirty="0" smtClean="0"/>
          </a:p>
          <a:p>
            <a:r>
              <a:rPr lang="es-ES" sz="2000" dirty="0" smtClean="0"/>
              <a:t>El membrete o el encabezado de página de cada uno de los registros deben llevar  la siguiente información:</a:t>
            </a:r>
          </a:p>
          <a:p>
            <a:pPr lvl="0">
              <a:buNone/>
            </a:pPr>
            <a:r>
              <a:rPr lang="es-ES" sz="2000" b="1" dirty="0" smtClean="0"/>
              <a:t>a. UNIDAD DE GESTIÓN DE CALIDAD: </a:t>
            </a:r>
            <a:r>
              <a:rPr lang="es-ES" sz="2000" dirty="0" smtClean="0"/>
              <a:t>Tanto los procedimientos como los registros llevan esta denominación del área y personal encargado de realizar los procedimientos y registros.</a:t>
            </a:r>
          </a:p>
          <a:p>
            <a:pPr lvl="0">
              <a:buNone/>
            </a:pPr>
            <a:r>
              <a:rPr lang="en-US" sz="2000" b="1" dirty="0" smtClean="0"/>
              <a:t>b. TÍTULO DEL PROYECTO</a:t>
            </a:r>
            <a:r>
              <a:rPr lang="es-ES" sz="2000" dirty="0" smtClean="0"/>
              <a:t>			</a:t>
            </a:r>
            <a:r>
              <a:rPr lang="es-ES" sz="2000" b="1" dirty="0" smtClean="0"/>
              <a:t>c</a:t>
            </a:r>
            <a:r>
              <a:rPr lang="es-ES" sz="2000" dirty="0" smtClean="0"/>
              <a:t>. </a:t>
            </a:r>
            <a:r>
              <a:rPr lang="en-US" sz="2000" b="1" dirty="0" smtClean="0"/>
              <a:t>LOGO AZUL</a:t>
            </a:r>
            <a:endParaRPr lang="es-ES" sz="2000" dirty="0" smtClean="0"/>
          </a:p>
          <a:p>
            <a:pPr lvl="0">
              <a:buNone/>
            </a:pPr>
            <a:r>
              <a:rPr lang="en-US" sz="2000" b="1" dirty="0" smtClean="0"/>
              <a:t>d. NUMERACIÓN DE PÁGINA			e. TÍTULO DEL DOCUMENTO</a:t>
            </a:r>
            <a:endParaRPr lang="es-ES" sz="2000" dirty="0" smtClean="0"/>
          </a:p>
          <a:p>
            <a:pPr lvl="0">
              <a:buNone/>
            </a:pPr>
            <a:r>
              <a:rPr lang="es-ES" sz="2000" b="1" dirty="0" smtClean="0"/>
              <a:t>f. TIPO DE REGISTRO: </a:t>
            </a:r>
            <a:r>
              <a:rPr lang="es-ES" sz="2000" dirty="0" smtClean="0"/>
              <a:t>El </a:t>
            </a:r>
            <a:r>
              <a:rPr lang="es-ES" sz="2000" dirty="0" err="1" smtClean="0"/>
              <a:t>area</a:t>
            </a:r>
            <a:r>
              <a:rPr lang="es-ES" sz="2000" dirty="0" smtClean="0"/>
              <a:t> al que pertenece, civil, mecánica, eléctrica, instrumentación y control, arquitectura</a:t>
            </a:r>
          </a:p>
          <a:p>
            <a:pPr lvl="0">
              <a:buNone/>
            </a:pPr>
            <a:r>
              <a:rPr lang="en-US" sz="2000" b="1" dirty="0" smtClean="0"/>
              <a:t>g. CODIFICACIÓN DEL DOCUMENTO</a:t>
            </a:r>
            <a:endParaRPr lang="es-ES" sz="2000" dirty="0" smtClean="0"/>
          </a:p>
          <a:p>
            <a:endParaRPr lang="es-ES" sz="2000"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normAutofit/>
          </a:bodyPr>
          <a:lstStyle/>
          <a:p>
            <a:r>
              <a:rPr lang="es-ES" sz="2600" b="1" dirty="0" smtClean="0"/>
              <a:t>REVISIÓN Y ACTUALIZACIÓN DE PROCEDIMIENTOS Y REGISTROS</a:t>
            </a:r>
            <a:endParaRPr lang="es-ES" sz="2600" dirty="0"/>
          </a:p>
        </p:txBody>
      </p:sp>
      <p:pic>
        <p:nvPicPr>
          <p:cNvPr id="4" name="3 Imagen"/>
          <p:cNvPicPr/>
          <p:nvPr/>
        </p:nvPicPr>
        <p:blipFill>
          <a:blip r:embed="rId2" cstate="print"/>
          <a:srcRect l="8882" t="38947" r="24636" b="31228"/>
          <a:stretch>
            <a:fillRect/>
          </a:stretch>
        </p:blipFill>
        <p:spPr bwMode="auto">
          <a:xfrm>
            <a:off x="827584" y="2564904"/>
            <a:ext cx="7560840" cy="244827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772816"/>
            <a:ext cx="7772400" cy="4752527"/>
          </a:xfrm>
        </p:spPr>
        <p:txBody>
          <a:bodyPr>
            <a:noAutofit/>
          </a:bodyPr>
          <a:lstStyle/>
          <a:p>
            <a:pPr algn="just"/>
            <a:r>
              <a:rPr lang="es-ES" sz="2400" b="1" dirty="0" smtClean="0"/>
              <a:t>ANTECEDENTES</a:t>
            </a:r>
            <a:r>
              <a:rPr lang="es-ES" sz="2400" dirty="0" smtClean="0"/>
              <a:t/>
            </a:r>
            <a:br>
              <a:rPr lang="es-ES" sz="2400" dirty="0" smtClean="0"/>
            </a:br>
            <a:r>
              <a:rPr lang="es-ES" sz="2400" dirty="0" smtClean="0"/>
              <a:t/>
            </a:r>
            <a:br>
              <a:rPr lang="es-ES" sz="2400" dirty="0" smtClean="0"/>
            </a:br>
            <a:r>
              <a:rPr lang="es-ES" sz="2400" dirty="0" smtClean="0"/>
              <a:t>Al finalizar un proyecto, la alta dirección realiza un balance del mismo en cada una de las áreas de desarrollo, hallando que en el área de Control de Calidad existe de cierta forma un desorden con los procedimientos y registros, los mismos que necesitan ingresar a una cadena de valor para lograr la mejora continua en cada una de las áreas.</a:t>
            </a:r>
            <a:endParaRPr lang="es-ES" sz="2400" dirty="0"/>
          </a:p>
        </p:txBody>
      </p:sp>
      <p:sp>
        <p:nvSpPr>
          <p:cNvPr id="4" name="3 CuadroTexto"/>
          <p:cNvSpPr txBox="1"/>
          <p:nvPr/>
        </p:nvSpPr>
        <p:spPr>
          <a:xfrm>
            <a:off x="0" y="836712"/>
            <a:ext cx="9144000" cy="1077218"/>
          </a:xfrm>
          <a:prstGeom prst="rect">
            <a:avLst/>
          </a:prstGeom>
          <a:noFill/>
        </p:spPr>
        <p:txBody>
          <a:bodyPr wrap="square" rtlCol="0">
            <a:spAutoFit/>
          </a:bodyPr>
          <a:lstStyle/>
          <a:p>
            <a:pPr algn="ctr"/>
            <a:r>
              <a:rPr lang="es-EC" sz="3200" b="1" dirty="0" smtClean="0"/>
              <a:t>CAPÍTULO 1.</a:t>
            </a:r>
          </a:p>
          <a:p>
            <a:pPr algn="ctr"/>
            <a:r>
              <a:rPr lang="es-EC" sz="3200" b="1" dirty="0" smtClean="0"/>
              <a:t>GENERALIDADES</a:t>
            </a:r>
            <a:endParaRPr lang="es-ES" sz="3200" b="1"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143000"/>
          </a:xfrm>
        </p:spPr>
        <p:txBody>
          <a:bodyPr>
            <a:noAutofit/>
          </a:bodyPr>
          <a:lstStyle/>
          <a:p>
            <a:r>
              <a:rPr lang="es-EC" sz="2400" b="1" dirty="0" smtClean="0"/>
              <a:t>ALMACENAMIENTO DE PROCEDIMIENTOS Y REGISTROS</a:t>
            </a:r>
            <a:r>
              <a:rPr lang="es-ES" sz="2400" dirty="0" smtClean="0"/>
              <a:t/>
            </a:r>
            <a:br>
              <a:rPr lang="es-ES" sz="2400" dirty="0" smtClean="0"/>
            </a:br>
            <a:endParaRPr lang="es-ES" sz="2400" dirty="0"/>
          </a:p>
        </p:txBody>
      </p:sp>
      <p:sp>
        <p:nvSpPr>
          <p:cNvPr id="3" name="2 Marcador de contenido"/>
          <p:cNvSpPr>
            <a:spLocks noGrp="1"/>
          </p:cNvSpPr>
          <p:nvPr>
            <p:ph idx="1"/>
          </p:nvPr>
        </p:nvSpPr>
        <p:spPr>
          <a:xfrm>
            <a:off x="457200" y="1484784"/>
            <a:ext cx="8229600" cy="1944215"/>
          </a:xfrm>
        </p:spPr>
        <p:txBody>
          <a:bodyPr>
            <a:normAutofit fontScale="92500" lnSpcReduction="10000"/>
          </a:bodyPr>
          <a:lstStyle/>
          <a:p>
            <a:pPr algn="just"/>
            <a:r>
              <a:rPr lang="es-EC" sz="2400" dirty="0" smtClean="0"/>
              <a:t>Para la creación de la base de datos, cada uno de los procedimientos y registros se deben almacenar en una carpeta maestra llamada “BASE FULL” previamente revisado y actualizado cada uno de los procedimientos y registros. Adicionalmente el nombre del documento debe ser el mismo de la codificación del procedimiento o registro.</a:t>
            </a:r>
            <a:endParaRPr lang="es-ES" sz="2400" dirty="0" smtClean="0"/>
          </a:p>
          <a:p>
            <a:pPr algn="just"/>
            <a:endParaRPr lang="es-ES" sz="2400" dirty="0"/>
          </a:p>
        </p:txBody>
      </p:sp>
      <p:pic>
        <p:nvPicPr>
          <p:cNvPr id="4" name="3 Imagen"/>
          <p:cNvPicPr/>
          <p:nvPr/>
        </p:nvPicPr>
        <p:blipFill>
          <a:blip r:embed="rId2" cstate="print"/>
          <a:srcRect b="3860"/>
          <a:stretch>
            <a:fillRect/>
          </a:stretch>
        </p:blipFill>
        <p:spPr bwMode="auto">
          <a:xfrm>
            <a:off x="1835696" y="3418217"/>
            <a:ext cx="5446085" cy="317913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C" sz="2600" b="1" dirty="0" smtClean="0"/>
              <a:t>INTERFAZ DE USUARIO BASE DE DATOS</a:t>
            </a:r>
            <a:endParaRPr lang="es-ES" sz="2600" dirty="0"/>
          </a:p>
        </p:txBody>
      </p:sp>
      <p:sp>
        <p:nvSpPr>
          <p:cNvPr id="3" name="2 Marcador de contenido"/>
          <p:cNvSpPr>
            <a:spLocks noGrp="1"/>
          </p:cNvSpPr>
          <p:nvPr>
            <p:ph idx="1"/>
          </p:nvPr>
        </p:nvSpPr>
        <p:spPr>
          <a:xfrm>
            <a:off x="457200" y="1783357"/>
            <a:ext cx="8229600" cy="4525963"/>
          </a:xfrm>
        </p:spPr>
        <p:txBody>
          <a:bodyPr>
            <a:normAutofit fontScale="62500" lnSpcReduction="20000"/>
          </a:bodyPr>
          <a:lstStyle/>
          <a:p>
            <a:pPr algn="just"/>
            <a:endParaRPr lang="es-ES" dirty="0" smtClean="0"/>
          </a:p>
          <a:p>
            <a:pPr algn="just"/>
            <a:r>
              <a:rPr lang="es-EC" dirty="0" smtClean="0"/>
              <a:t>La plataforma o el programa para realizar la base de datos es Microsoft Excel con ayuda de controles de Microsoft Visual Basic, del paquete de Microsoft Office, accesible para todos los usuarios. </a:t>
            </a:r>
            <a:endParaRPr lang="es-ES" dirty="0" smtClean="0"/>
          </a:p>
          <a:p>
            <a:pPr algn="just"/>
            <a:endParaRPr lang="es-ES" dirty="0" smtClean="0"/>
          </a:p>
          <a:p>
            <a:pPr algn="just"/>
            <a:r>
              <a:rPr lang="es-EC" dirty="0" smtClean="0"/>
              <a:t>Contiene hojas de cálculo para cada área: Civil, Mecánica y Tuberías, Eléctrica, Instrumentación y Control, Arquitectura.</a:t>
            </a:r>
            <a:endParaRPr lang="es-ES" dirty="0" smtClean="0"/>
          </a:p>
          <a:p>
            <a:pPr algn="just">
              <a:buNone/>
            </a:pPr>
            <a:r>
              <a:rPr lang="es-EC" dirty="0" smtClean="0"/>
              <a:t> </a:t>
            </a:r>
            <a:endParaRPr lang="es-ES" dirty="0" smtClean="0"/>
          </a:p>
          <a:p>
            <a:pPr algn="just"/>
            <a:r>
              <a:rPr lang="es-EC" dirty="0" smtClean="0"/>
              <a:t>Dentro de cada hoja se encuentra distribuido en columnas la información de la siguiente manera:</a:t>
            </a:r>
            <a:endParaRPr lang="es-ES" dirty="0" smtClean="0"/>
          </a:p>
          <a:p>
            <a:pPr algn="just"/>
            <a:r>
              <a:rPr lang="es-EC" b="1" dirty="0" smtClean="0"/>
              <a:t>Procedimientos:</a:t>
            </a:r>
            <a:r>
              <a:rPr lang="es-EC" dirty="0" smtClean="0"/>
              <a:t> Contiene la codificación del mismo de acuerdo al Procedimiento para Control de Documentos (Ver PRC-SG-001).</a:t>
            </a:r>
            <a:endParaRPr lang="es-ES" dirty="0" smtClean="0"/>
          </a:p>
          <a:p>
            <a:pPr algn="just"/>
            <a:r>
              <a:rPr lang="es-EC" b="1" dirty="0" smtClean="0"/>
              <a:t>Descripción: </a:t>
            </a:r>
            <a:r>
              <a:rPr lang="es-EC" dirty="0" smtClean="0"/>
              <a:t>La identificación de cada procedimiento</a:t>
            </a:r>
            <a:endParaRPr lang="es-ES" dirty="0" smtClean="0"/>
          </a:p>
          <a:p>
            <a:pPr algn="just"/>
            <a:r>
              <a:rPr lang="es-EC" b="1" dirty="0" smtClean="0"/>
              <a:t>Registros asociados: </a:t>
            </a:r>
            <a:r>
              <a:rPr lang="es-EC" dirty="0" smtClean="0"/>
              <a:t>Documentación que debe ser llenada como soporte del procedimiento.</a:t>
            </a:r>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143000"/>
          </a:xfrm>
        </p:spPr>
        <p:txBody>
          <a:bodyPr>
            <a:normAutofit/>
          </a:bodyPr>
          <a:lstStyle/>
          <a:p>
            <a:r>
              <a:rPr lang="es-EC" sz="2800" b="1" dirty="0" smtClean="0"/>
              <a:t>INTERFAZ DE USUARIO BASE DE DATOS</a:t>
            </a:r>
            <a:endParaRPr lang="es-ES" sz="2800" dirty="0"/>
          </a:p>
        </p:txBody>
      </p:sp>
      <p:sp>
        <p:nvSpPr>
          <p:cNvPr id="3" name="2 Marcador de contenido"/>
          <p:cNvSpPr>
            <a:spLocks noGrp="1"/>
          </p:cNvSpPr>
          <p:nvPr>
            <p:ph idx="1"/>
          </p:nvPr>
        </p:nvSpPr>
        <p:spPr>
          <a:xfrm>
            <a:off x="457200" y="1783357"/>
            <a:ext cx="8229600" cy="4525963"/>
          </a:xfrm>
        </p:spPr>
        <p:txBody>
          <a:bodyPr>
            <a:normAutofit/>
          </a:bodyPr>
          <a:lstStyle/>
          <a:p>
            <a:pPr algn="just"/>
            <a:r>
              <a:rPr lang="es-EC" sz="2400" dirty="0" smtClean="0"/>
              <a:t>Por el momento es una base de datos estática pero al realizar una actualización de la base de datos con la creación de nuevos procedimientos y registros se cargarán estos documentos a la misma.</a:t>
            </a:r>
            <a:endParaRPr lang="es-ES" sz="2400" dirty="0" smtClean="0"/>
          </a:p>
          <a:p>
            <a:pPr algn="just"/>
            <a:endParaRPr lang="es-ES" sz="2400" dirty="0"/>
          </a:p>
        </p:txBody>
      </p:sp>
      <p:pic>
        <p:nvPicPr>
          <p:cNvPr id="4" name="3 Imagen"/>
          <p:cNvPicPr/>
          <p:nvPr/>
        </p:nvPicPr>
        <p:blipFill>
          <a:blip r:embed="rId2" cstate="print"/>
          <a:srcRect t="23158" b="4211"/>
          <a:stretch>
            <a:fillRect/>
          </a:stretch>
        </p:blipFill>
        <p:spPr bwMode="auto">
          <a:xfrm>
            <a:off x="1619672" y="3396990"/>
            <a:ext cx="6116944" cy="305634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p>
            <a:r>
              <a:rPr lang="es-ES" sz="2800" b="1" dirty="0" smtClean="0"/>
              <a:t>ORGANIZACIÓN DE LA BASE DE DATOS</a:t>
            </a:r>
            <a:endParaRPr lang="es-ES" sz="2800" dirty="0"/>
          </a:p>
        </p:txBody>
      </p:sp>
      <p:sp>
        <p:nvSpPr>
          <p:cNvPr id="3" name="2 Marcador de contenido"/>
          <p:cNvSpPr>
            <a:spLocks noGrp="1"/>
          </p:cNvSpPr>
          <p:nvPr>
            <p:ph idx="1"/>
          </p:nvPr>
        </p:nvSpPr>
        <p:spPr>
          <a:xfrm>
            <a:off x="457200" y="1988840"/>
            <a:ext cx="8229600" cy="4536504"/>
          </a:xfrm>
        </p:spPr>
        <p:txBody>
          <a:bodyPr>
            <a:normAutofit fontScale="70000" lnSpcReduction="20000"/>
          </a:bodyPr>
          <a:lstStyle/>
          <a:p>
            <a:pPr algn="just" fontAlgn="base"/>
            <a:r>
              <a:rPr lang="es-ES" dirty="0" smtClean="0"/>
              <a:t>Para considerar esta base de datos organizada cumplió los siguientes objetivos:</a:t>
            </a:r>
          </a:p>
          <a:p>
            <a:pPr algn="just"/>
            <a:r>
              <a:rPr lang="es-ES" dirty="0" smtClean="0"/>
              <a:t>Versátil: esto quiere decir que, dependiendo de los usuarios o las aplicaciones, puedan hacer diferentes cosas o traten a los datos de formas distintas. </a:t>
            </a:r>
          </a:p>
          <a:p>
            <a:pPr algn="just"/>
            <a:r>
              <a:rPr lang="es-ES" dirty="0" smtClean="0"/>
              <a:t>Tiene que atender con la rapidez adecuada a cada aplicación o empresa, atendiendo a lo que se la requiera. </a:t>
            </a:r>
          </a:p>
          <a:p>
            <a:pPr algn="just"/>
            <a:r>
              <a:rPr lang="es-ES" dirty="0" smtClean="0"/>
              <a:t>Debe tener un índice de redundancia lo más bajo posible. </a:t>
            </a:r>
          </a:p>
          <a:p>
            <a:pPr algn="just"/>
            <a:r>
              <a:rPr lang="es-ES" dirty="0" smtClean="0"/>
              <a:t>Tener una alta capacidad de acceso para ganar el mayor tiempo posible en la realización de consultas.</a:t>
            </a:r>
          </a:p>
          <a:p>
            <a:pPr algn="just"/>
            <a:r>
              <a:rPr lang="es-ES" dirty="0" smtClean="0"/>
              <a:t>Por último tiene que ser posible su constante actualización para no dejar a la base de datos anticuada e inservible. Cuando hacemos un cambio en la organización física de los datos no debe afectar a los programas por lo que también tiene que tener una independencia física de los datos.</a:t>
            </a:r>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r>
              <a:rPr lang="es-ES" sz="2400" b="1" dirty="0" smtClean="0"/>
              <a:t>ORGANIZACIÓN DE LA BASE DE DATOS</a:t>
            </a:r>
            <a:endParaRPr lang="es-ES" sz="2400" dirty="0"/>
          </a:p>
        </p:txBody>
      </p:sp>
      <p:sp>
        <p:nvSpPr>
          <p:cNvPr id="3" name="2 Marcador de contenido"/>
          <p:cNvSpPr>
            <a:spLocks noGrp="1"/>
          </p:cNvSpPr>
          <p:nvPr>
            <p:ph idx="1"/>
          </p:nvPr>
        </p:nvSpPr>
        <p:spPr>
          <a:xfrm>
            <a:off x="457200" y="1988840"/>
            <a:ext cx="8229600" cy="4525963"/>
          </a:xfrm>
        </p:spPr>
        <p:txBody>
          <a:bodyPr>
            <a:normAutofit fontScale="62500" lnSpcReduction="20000"/>
          </a:bodyPr>
          <a:lstStyle/>
          <a:p>
            <a:pPr algn="just"/>
            <a:r>
              <a:rPr lang="es-ES" dirty="0" smtClean="0"/>
              <a:t>La base de datos funciona a través de enlaces con hojas de cálculo anexas a la hoja principal que posee la base de datos. La base de datos está codificada en Microsoft Excel con la ayuda de controles de Visual Basic que se los activa o desactiva a través de funciones propias de Excel (formatos de control)</a:t>
            </a:r>
          </a:p>
          <a:p>
            <a:pPr algn="just"/>
            <a:endParaRPr lang="es-ES" dirty="0" smtClean="0"/>
          </a:p>
          <a:p>
            <a:pPr algn="just"/>
            <a:r>
              <a:rPr lang="es-ES" dirty="0" smtClean="0"/>
              <a:t>Para lograr la máxima flexibilidad para la base de datos, la información está organizada en tablas, para que no haya redundancias, previamente se superaron filtros de revisión y codificación para que procedimientos y registros no se repitan. Existe tres hojas de cálculo fundamentales, la primera contiene toda la información que consiste en procedimientos y registros en su totalidad con su codificación y con una columna de palabras clave. La segunda hoja de cálculo contiene el código que consiste en celdas para permitir que se conecte el buscador de procedimientos y registros (BUSCADOR) con los procedimientos y registros (DATOS). La hoja de cálculo final es la interfaz gráfica para el uso de la aplicación.</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77888"/>
            <a:ext cx="8229600" cy="638944"/>
          </a:xfrm>
        </p:spPr>
        <p:txBody>
          <a:bodyPr>
            <a:noAutofit/>
          </a:bodyPr>
          <a:lstStyle/>
          <a:p>
            <a:r>
              <a:rPr lang="es-ES" sz="2400" b="1" dirty="0" smtClean="0"/>
              <a:t>HOJAS DE CÁLCULO BASE DE DATOS</a:t>
            </a:r>
            <a:r>
              <a:rPr lang="es-ES" sz="2400" dirty="0" smtClean="0"/>
              <a:t/>
            </a:r>
            <a:br>
              <a:rPr lang="es-ES" sz="2400" dirty="0" smtClean="0"/>
            </a:br>
            <a:endParaRPr lang="es-ES" sz="2400" dirty="0"/>
          </a:p>
        </p:txBody>
      </p:sp>
      <p:sp>
        <p:nvSpPr>
          <p:cNvPr id="3" name="2 Marcador de contenido"/>
          <p:cNvSpPr>
            <a:spLocks noGrp="1"/>
          </p:cNvSpPr>
          <p:nvPr>
            <p:ph idx="1"/>
          </p:nvPr>
        </p:nvSpPr>
        <p:spPr>
          <a:xfrm>
            <a:off x="323528" y="1844824"/>
            <a:ext cx="8496944" cy="4680520"/>
          </a:xfrm>
        </p:spPr>
        <p:txBody>
          <a:bodyPr>
            <a:normAutofit fontScale="55000" lnSpcReduction="20000"/>
          </a:bodyPr>
          <a:lstStyle/>
          <a:p>
            <a:pPr algn="just"/>
            <a:r>
              <a:rPr lang="es-ES" b="1" dirty="0" smtClean="0"/>
              <a:t>CONTROL DE CALIDAD POR ÁREAS: </a:t>
            </a:r>
            <a:r>
              <a:rPr lang="es-ES" dirty="0" smtClean="0"/>
              <a:t>Contiene hojas de cálculo correspondientes a cada una de las áreas de control de calidad del departamento de Construcciones en la ejecución de un proyecto industrial. Las hojas de cálculo de esta sección son:</a:t>
            </a:r>
          </a:p>
          <a:p>
            <a:pPr algn="just"/>
            <a:r>
              <a:rPr lang="es-ES" dirty="0" smtClean="0"/>
              <a:t>QA-QC ARQ, QA-QC CIV, QA-QC ELEC, QA-QC INST, QA-QC MEC</a:t>
            </a:r>
          </a:p>
          <a:p>
            <a:pPr algn="just"/>
            <a:r>
              <a:rPr lang="es-ES" b="1" dirty="0" smtClean="0"/>
              <a:t>DATOS: </a:t>
            </a:r>
            <a:r>
              <a:rPr lang="es-ES" dirty="0" smtClean="0"/>
              <a:t>Compuesto de columnas y filas que contienen los procedimientos y registros de todas las áreas de control de calidad de esta forma: área, codificación, descripción del procedimiento y palabras clave para cada procedimiento. Además contiene columnas que ayudan al funcionamiento del buscador de procedimientos y registros.</a:t>
            </a:r>
          </a:p>
          <a:p>
            <a:pPr algn="just"/>
            <a:r>
              <a:rPr lang="es-ES" b="1" dirty="0" smtClean="0"/>
              <a:t>PROCEDIMIENTOS: </a:t>
            </a:r>
            <a:r>
              <a:rPr lang="es-ES" dirty="0" smtClean="0"/>
              <a:t>Lista de todos los procedimientos separados por áreas, cada uno con su descripción y codificación de acuerdo al documento PRC-SG-001: Procedimiento para Control de Documentos.</a:t>
            </a:r>
          </a:p>
          <a:p>
            <a:pPr algn="just"/>
            <a:r>
              <a:rPr lang="es-ES" b="1" dirty="0" smtClean="0"/>
              <a:t>REGISTROS: </a:t>
            </a:r>
            <a:r>
              <a:rPr lang="es-ES" dirty="0" smtClean="0"/>
              <a:t>Lista de todos los registros separados por áreas, cada uno con su descripción y codificación de acuerdo al documento PRC-SG-001: Procedimiento para Control de Documentos.</a:t>
            </a:r>
          </a:p>
          <a:p>
            <a:pPr algn="just"/>
            <a:r>
              <a:rPr lang="es-ES" b="1" dirty="0" smtClean="0"/>
              <a:t>CÓDIGO: </a:t>
            </a:r>
            <a:r>
              <a:rPr lang="es-ES" dirty="0" smtClean="0"/>
              <a:t>Es el enlace entre la hoja de cálculo DATOS y la hoja BUSCADOR.</a:t>
            </a:r>
          </a:p>
          <a:p>
            <a:pPr algn="just"/>
            <a:r>
              <a:rPr lang="es-ES" b="1" dirty="0" smtClean="0"/>
              <a:t>BUSCADOR: </a:t>
            </a:r>
            <a:r>
              <a:rPr lang="es-ES" dirty="0" smtClean="0"/>
              <a:t>En esta hoja se encuentra la aplicación del usuario, el espacio donde el trabajador ingresará a buscar procedimientos y/o registros que desee. Posee dos partes, el buscador y una tabla dinámica para usuarios con menos experiencia que tienen una idea pobre de los procedimientos y registros existentes.</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864096"/>
          </a:xfrm>
        </p:spPr>
        <p:txBody>
          <a:bodyPr>
            <a:normAutofit/>
          </a:bodyPr>
          <a:lstStyle/>
          <a:p>
            <a:r>
              <a:rPr lang="es-ES" sz="2800" b="1" dirty="0" smtClean="0"/>
              <a:t>NIVELES BASE DE DATOS</a:t>
            </a:r>
            <a:endParaRPr lang="es-ES" sz="2800" dirty="0"/>
          </a:p>
        </p:txBody>
      </p:sp>
      <p:sp>
        <p:nvSpPr>
          <p:cNvPr id="3" name="2 Marcador de contenido"/>
          <p:cNvSpPr>
            <a:spLocks noGrp="1"/>
          </p:cNvSpPr>
          <p:nvPr>
            <p:ph idx="1"/>
          </p:nvPr>
        </p:nvSpPr>
        <p:spPr>
          <a:xfrm>
            <a:off x="457200" y="1916832"/>
            <a:ext cx="8229600" cy="4525963"/>
          </a:xfrm>
        </p:spPr>
        <p:txBody>
          <a:bodyPr>
            <a:normAutofit fontScale="62500" lnSpcReduction="20000"/>
          </a:bodyPr>
          <a:lstStyle/>
          <a:p>
            <a:pPr algn="just" fontAlgn="base"/>
            <a:r>
              <a:rPr lang="es-ES" dirty="0" smtClean="0"/>
              <a:t>Podemos destacar tres niveles principales según la visión y la función que realice el usuario sobre la base de datos:</a:t>
            </a:r>
          </a:p>
          <a:p>
            <a:pPr algn="just" fontAlgn="base"/>
            <a:endParaRPr lang="es-ES" dirty="0" smtClean="0"/>
          </a:p>
          <a:p>
            <a:pPr lvl="0" algn="just" fontAlgn="base"/>
            <a:r>
              <a:rPr lang="es-ES" dirty="0" smtClean="0"/>
              <a:t>Nivel Interno: es el nivel más cercano al almacenamiento físico de los datos. Permite escribirlos tal y como están almacenados en el ordenador. En este nivel se diseñan los archivos que contienen la información, la ubicación de los mismos y su organización, es decir se crean los archivos de configuración. Este nivel es la hoja de cálculo: DATOS.</a:t>
            </a:r>
          </a:p>
          <a:p>
            <a:pPr algn="just" fontAlgn="base">
              <a:buNone/>
            </a:pPr>
            <a:r>
              <a:rPr lang="es-ES" dirty="0" smtClean="0"/>
              <a:t> </a:t>
            </a:r>
          </a:p>
          <a:p>
            <a:pPr lvl="0" algn="just" fontAlgn="base"/>
            <a:r>
              <a:rPr lang="es-ES" dirty="0" smtClean="0"/>
              <a:t>Nivel conceptual: En este nivel se representan los datos que se van a utilizar sin tener en cuenta aspectos como lo que representamos en el nivel interno. Este nivel es la hoja de cálculo: CÓDIGO.</a:t>
            </a:r>
          </a:p>
          <a:p>
            <a:pPr algn="just" fontAlgn="base"/>
            <a:endParaRPr lang="es-ES" dirty="0" smtClean="0"/>
          </a:p>
          <a:p>
            <a:pPr lvl="0" algn="just" fontAlgn="base"/>
            <a:r>
              <a:rPr lang="es-ES" dirty="0" smtClean="0"/>
              <a:t>Nivel externo: es el más cercano al usuario. En este nivel se describen los datos o parte de los datos que más interesan a los usuarios. Este nivel es la hoja de cálculo: BUSCADOR.</a:t>
            </a:r>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143000"/>
          </a:xfrm>
        </p:spPr>
        <p:txBody>
          <a:bodyPr>
            <a:normAutofit/>
          </a:bodyPr>
          <a:lstStyle/>
          <a:p>
            <a:r>
              <a:rPr lang="es-EC" sz="2400" b="1" dirty="0" smtClean="0"/>
              <a:t>PARTES DEL BUSCADOR DE PROCEDIMIENTOS Y REGISTROS</a:t>
            </a:r>
            <a:endParaRPr lang="es-ES" sz="2400" dirty="0"/>
          </a:p>
        </p:txBody>
      </p:sp>
      <p:sp>
        <p:nvSpPr>
          <p:cNvPr id="3" name="2 Marcador de contenido"/>
          <p:cNvSpPr>
            <a:spLocks noGrp="1"/>
          </p:cNvSpPr>
          <p:nvPr>
            <p:ph idx="1"/>
          </p:nvPr>
        </p:nvSpPr>
        <p:spPr>
          <a:xfrm>
            <a:off x="457200" y="1855365"/>
            <a:ext cx="8229600" cy="4525963"/>
          </a:xfrm>
        </p:spPr>
        <p:txBody>
          <a:bodyPr>
            <a:noAutofit/>
          </a:bodyPr>
          <a:lstStyle/>
          <a:p>
            <a:pPr algn="just"/>
            <a:r>
              <a:rPr lang="es-EC" sz="2100" b="1" dirty="0" smtClean="0"/>
              <a:t>BUSCADOR DE PROCEDIMIENTOS Y REGISTROS </a:t>
            </a:r>
            <a:endParaRPr lang="es-ES" sz="2100" dirty="0" smtClean="0"/>
          </a:p>
          <a:p>
            <a:pPr algn="just"/>
            <a:r>
              <a:rPr lang="es-EC" sz="2100" b="1" dirty="0" smtClean="0"/>
              <a:t>ÁREA: </a:t>
            </a:r>
            <a:r>
              <a:rPr lang="es-EC" sz="2100" dirty="0" smtClean="0"/>
              <a:t>Corresponde a cada una de las ramas de Control de Calidad: Civil, Mecánica, Eléctrica, Instrumentación, Arquitectura.</a:t>
            </a:r>
            <a:endParaRPr lang="es-ES" sz="2100" dirty="0" smtClean="0"/>
          </a:p>
          <a:p>
            <a:pPr algn="just"/>
            <a:r>
              <a:rPr lang="es-EC" sz="2100" b="1" dirty="0" smtClean="0"/>
              <a:t>TIPO DOCUMENTO: </a:t>
            </a:r>
            <a:r>
              <a:rPr lang="es-EC" sz="2100" dirty="0" smtClean="0"/>
              <a:t>Se tiene dos posibilidades: procedimiento y registro</a:t>
            </a:r>
            <a:endParaRPr lang="es-ES" sz="2100" dirty="0" smtClean="0"/>
          </a:p>
          <a:p>
            <a:pPr algn="just"/>
            <a:r>
              <a:rPr lang="es-EC" sz="2100" b="1" dirty="0" smtClean="0"/>
              <a:t>MÚMERO DOCUMENTO: </a:t>
            </a:r>
            <a:r>
              <a:rPr lang="es-EC" sz="2100" dirty="0" smtClean="0"/>
              <a:t>Numeración lógica de documentos.</a:t>
            </a:r>
            <a:endParaRPr lang="es-ES" sz="2100" dirty="0" smtClean="0"/>
          </a:p>
          <a:p>
            <a:pPr algn="just"/>
            <a:r>
              <a:rPr lang="es-EC" sz="2100" b="1" dirty="0" smtClean="0"/>
              <a:t>CÓDIGO: </a:t>
            </a:r>
            <a:r>
              <a:rPr lang="es-EC" sz="2100" dirty="0" smtClean="0"/>
              <a:t>Es el resultado de escoger las anteriores tres opciones. Esta ventana es una salida de datos. </a:t>
            </a:r>
            <a:endParaRPr lang="es-ES" sz="2100" dirty="0" smtClean="0"/>
          </a:p>
          <a:p>
            <a:pPr algn="just"/>
            <a:r>
              <a:rPr lang="es-EC" sz="2100" b="1" dirty="0" smtClean="0"/>
              <a:t>NOMBRE DEL PROCEDIMIENTO Y REGISTRO: </a:t>
            </a:r>
            <a:r>
              <a:rPr lang="es-EC" sz="2100" dirty="0" smtClean="0"/>
              <a:t>Es la segunda salida de datos. Muestra la descripción del procedimiento y registro.</a:t>
            </a:r>
            <a:endParaRPr lang="es-ES" sz="2100" dirty="0" smtClean="0"/>
          </a:p>
          <a:p>
            <a:pPr algn="just"/>
            <a:r>
              <a:rPr lang="es-EC" sz="2100" b="1" dirty="0" smtClean="0"/>
              <a:t>ENLACE “IR AL DOCUMENTO”: </a:t>
            </a:r>
            <a:r>
              <a:rPr lang="es-EC" sz="2100" dirty="0" smtClean="0"/>
              <a:t>Contiene un enlace que se dirige al documento escogido.</a:t>
            </a:r>
            <a:endParaRPr lang="es-ES" sz="2100" dirty="0" smtClean="0"/>
          </a:p>
          <a:p>
            <a:pPr algn="just"/>
            <a:endParaRPr lang="es-ES" sz="2100" dirty="0"/>
          </a:p>
        </p:txBody>
      </p:sp>
      <p:pic>
        <p:nvPicPr>
          <p:cNvPr id="6"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2232248"/>
          </a:xfrm>
        </p:spPr>
        <p:txBody>
          <a:bodyPr>
            <a:noAutofit/>
          </a:bodyPr>
          <a:lstStyle/>
          <a:p>
            <a:r>
              <a:rPr lang="es-EC" sz="2600" b="1" dirty="0" smtClean="0"/>
              <a:t>PARTES DEL BUSCADOR DE PROCEDIMIENTOS Y REGISTROS</a:t>
            </a:r>
            <a:r>
              <a:rPr lang="es-EC" sz="2400" b="1" dirty="0" smtClean="0"/>
              <a:t/>
            </a:r>
            <a:br>
              <a:rPr lang="es-EC" sz="2400" b="1" dirty="0" smtClean="0"/>
            </a:br>
            <a:r>
              <a:rPr lang="es-EC" sz="2400" b="1" dirty="0" smtClean="0"/>
              <a:t/>
            </a:r>
            <a:br>
              <a:rPr lang="es-EC" sz="2400" b="1" dirty="0" smtClean="0"/>
            </a:br>
            <a:r>
              <a:rPr lang="es-EC" sz="2400" b="1" dirty="0" smtClean="0"/>
              <a:t>BUSCADOR DE PROCEDIMIENTOS Y REGISTROS </a:t>
            </a:r>
            <a:r>
              <a:rPr lang="es-ES" sz="2400" dirty="0" smtClean="0"/>
              <a:t/>
            </a:r>
            <a:br>
              <a:rPr lang="es-ES" sz="2400" dirty="0" smtClean="0"/>
            </a:br>
            <a:endParaRPr lang="es-ES" sz="2400" dirty="0"/>
          </a:p>
        </p:txBody>
      </p:sp>
      <p:pic>
        <p:nvPicPr>
          <p:cNvPr id="4" name="3 Imagen"/>
          <p:cNvPicPr/>
          <p:nvPr/>
        </p:nvPicPr>
        <p:blipFill>
          <a:blip r:embed="rId2" cstate="print"/>
          <a:srcRect l="3201" t="25763" r="57999" b="27315"/>
          <a:stretch>
            <a:fillRect/>
          </a:stretch>
        </p:blipFill>
        <p:spPr bwMode="auto">
          <a:xfrm>
            <a:off x="1907704" y="2780928"/>
            <a:ext cx="5616624" cy="37444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05880"/>
            <a:ext cx="8229600" cy="1143000"/>
          </a:xfrm>
        </p:spPr>
        <p:txBody>
          <a:bodyPr>
            <a:normAutofit/>
          </a:bodyPr>
          <a:lstStyle/>
          <a:p>
            <a:r>
              <a:rPr lang="es-ES_tradnl" sz="2400" b="1" dirty="0" smtClean="0"/>
              <a:t>BUSCADOR DE PROCEDIMIENTOS POR PALABRAS CLAVE</a:t>
            </a:r>
            <a:r>
              <a:rPr lang="es-ES" sz="2400" dirty="0" smtClean="0"/>
              <a:t/>
            </a:r>
            <a:br>
              <a:rPr lang="es-ES" sz="2400" dirty="0" smtClean="0"/>
            </a:br>
            <a:endParaRPr lang="es-ES" sz="2400" dirty="0"/>
          </a:p>
        </p:txBody>
      </p:sp>
      <p:sp>
        <p:nvSpPr>
          <p:cNvPr id="3" name="2 Marcador de contenido"/>
          <p:cNvSpPr>
            <a:spLocks noGrp="1"/>
          </p:cNvSpPr>
          <p:nvPr>
            <p:ph idx="1"/>
          </p:nvPr>
        </p:nvSpPr>
        <p:spPr>
          <a:xfrm>
            <a:off x="457200" y="1927373"/>
            <a:ext cx="8229600" cy="4525963"/>
          </a:xfrm>
        </p:spPr>
        <p:txBody>
          <a:bodyPr>
            <a:normAutofit/>
          </a:bodyPr>
          <a:lstStyle/>
          <a:p>
            <a:r>
              <a:rPr lang="es-ES_tradnl" sz="2400" dirty="0" smtClean="0"/>
              <a:t>La única entrada que debe realizar el usuario es la búsqueda de la palabra clave y se desplegará las distintas opciones realizadas a la misma de acuerdo a procedimientos.</a:t>
            </a:r>
            <a:endParaRPr lang="es-ES" sz="2400" dirty="0" smtClean="0"/>
          </a:p>
          <a:p>
            <a:endParaRPr lang="es-ES" sz="2400" dirty="0"/>
          </a:p>
        </p:txBody>
      </p:sp>
      <p:pic>
        <p:nvPicPr>
          <p:cNvPr id="4" name="3 Imagen"/>
          <p:cNvPicPr/>
          <p:nvPr/>
        </p:nvPicPr>
        <p:blipFill>
          <a:blip r:embed="rId2" cstate="print"/>
          <a:srcRect l="44934" t="29789" r="9512" b="38398"/>
          <a:stretch>
            <a:fillRect/>
          </a:stretch>
        </p:blipFill>
        <p:spPr bwMode="auto">
          <a:xfrm>
            <a:off x="1907704" y="3284984"/>
            <a:ext cx="5544616" cy="2676471"/>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50702"/>
            <a:ext cx="8229600" cy="706090"/>
          </a:xfrm>
        </p:spPr>
        <p:txBody>
          <a:bodyPr>
            <a:normAutofit/>
          </a:bodyPr>
          <a:lstStyle/>
          <a:p>
            <a:r>
              <a:rPr lang="es-EC" sz="2400" b="1" dirty="0" smtClean="0"/>
              <a:t>DEFINICIÓN DEL PROBLEMA</a:t>
            </a:r>
            <a:endParaRPr lang="es-ES" sz="2400" b="1" dirty="0"/>
          </a:p>
        </p:txBody>
      </p:sp>
      <p:sp>
        <p:nvSpPr>
          <p:cNvPr id="3" name="2 Marcador de contenido"/>
          <p:cNvSpPr>
            <a:spLocks noGrp="1"/>
          </p:cNvSpPr>
          <p:nvPr>
            <p:ph idx="1"/>
          </p:nvPr>
        </p:nvSpPr>
        <p:spPr>
          <a:xfrm>
            <a:off x="395536" y="1484784"/>
            <a:ext cx="8229600" cy="5112568"/>
          </a:xfrm>
        </p:spPr>
        <p:txBody>
          <a:bodyPr>
            <a:noAutofit/>
          </a:bodyPr>
          <a:lstStyle/>
          <a:p>
            <a:pPr algn="just"/>
            <a:r>
              <a:rPr lang="es-EC" sz="2400" dirty="0" smtClean="0"/>
              <a:t>En los últimos 6 años se han realizado proyectos como: Construcción de terminal de productos limpios de Riobamba, Terminal de productos refinados, Generación Sacha Central, actualmente se está concluyendo con facilidades de superficie y construcción de plataformas para el Bloque 15 y Bloque 18 de </a:t>
            </a:r>
            <a:r>
              <a:rPr lang="es-EC" sz="2400" dirty="0" err="1" smtClean="0"/>
              <a:t>Petroamazonas</a:t>
            </a:r>
            <a:r>
              <a:rPr lang="es-EC" sz="2400" dirty="0" smtClean="0"/>
              <a:t> EP.</a:t>
            </a:r>
          </a:p>
          <a:p>
            <a:pPr algn="just"/>
            <a:r>
              <a:rPr lang="es-EC" sz="2400" dirty="0" smtClean="0"/>
              <a:t>Al finalizar cada uno de estos proyectos se encuentra con procedimientos y registros que necesitan ingresar a un proceso total de estandarización, revisión, desarrollo y actualización. </a:t>
            </a:r>
          </a:p>
          <a:p>
            <a:pPr algn="just"/>
            <a:r>
              <a:rPr lang="es-EC" sz="2400" dirty="0" smtClean="0"/>
              <a:t>Como punto final después de superar todos estos subprocesos crear una base de datos con los procedimientos y registros</a:t>
            </a:r>
            <a:endParaRPr lang="es-ES" sz="2400"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Autofit/>
          </a:bodyPr>
          <a:lstStyle/>
          <a:p>
            <a:r>
              <a:rPr lang="es-EC" sz="2200" b="1" dirty="0" smtClean="0"/>
              <a:t>MANUAL DE USUARIO: BUSCADOR PROCEDIMIENTOS Y REGISTROS – BUSCADOR DE PROCEDIMIENTOS POR PALABRAS CLAVE</a:t>
            </a:r>
            <a:r>
              <a:rPr lang="es-ES" sz="2200" dirty="0" smtClean="0"/>
              <a:t/>
            </a:r>
            <a:br>
              <a:rPr lang="es-ES" sz="2200" dirty="0" smtClean="0"/>
            </a:br>
            <a:endParaRPr lang="es-ES" sz="2200" dirty="0"/>
          </a:p>
        </p:txBody>
      </p:sp>
      <p:sp>
        <p:nvSpPr>
          <p:cNvPr id="3" name="2 Marcador de contenido"/>
          <p:cNvSpPr>
            <a:spLocks noGrp="1"/>
          </p:cNvSpPr>
          <p:nvPr>
            <p:ph idx="1"/>
          </p:nvPr>
        </p:nvSpPr>
        <p:spPr>
          <a:xfrm>
            <a:off x="457200" y="1855365"/>
            <a:ext cx="8229600" cy="2005683"/>
          </a:xfrm>
        </p:spPr>
        <p:txBody>
          <a:bodyPr>
            <a:noAutofit/>
          </a:bodyPr>
          <a:lstStyle/>
          <a:p>
            <a:pPr algn="just">
              <a:buNone/>
            </a:pPr>
            <a:r>
              <a:rPr lang="es-EC" sz="2200" b="1" dirty="0" smtClean="0"/>
              <a:t>Buscador de procedimientos y registros.</a:t>
            </a:r>
            <a:endParaRPr lang="es-ES" sz="2200" dirty="0" smtClean="0"/>
          </a:p>
          <a:p>
            <a:pPr algn="just"/>
            <a:r>
              <a:rPr lang="es-EC" sz="2200" dirty="0" smtClean="0"/>
              <a:t>El buscador de procedimientos y registros es una herramienta sumamente sencilla, fácil de usar, de manera que su modo de usar se lo puede resumir en los siguientes pasos:</a:t>
            </a:r>
            <a:endParaRPr lang="es-ES" sz="2200" dirty="0" smtClean="0"/>
          </a:p>
          <a:p>
            <a:pPr algn="just"/>
            <a:endParaRPr lang="es-ES" sz="2200" dirty="0"/>
          </a:p>
        </p:txBody>
      </p:sp>
      <p:pic>
        <p:nvPicPr>
          <p:cNvPr id="5" name="4 Imagen"/>
          <p:cNvPicPr/>
          <p:nvPr/>
        </p:nvPicPr>
        <p:blipFill>
          <a:blip r:embed="rId2" cstate="print"/>
          <a:srcRect l="3201" t="25763" r="57999" b="27315"/>
          <a:stretch>
            <a:fillRect/>
          </a:stretch>
        </p:blipFill>
        <p:spPr bwMode="auto">
          <a:xfrm>
            <a:off x="2267744" y="3501008"/>
            <a:ext cx="4752528" cy="295232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9856"/>
            <a:ext cx="8229600" cy="1143000"/>
          </a:xfrm>
        </p:spPr>
        <p:txBody>
          <a:bodyPr>
            <a:normAutofit/>
          </a:bodyPr>
          <a:lstStyle/>
          <a:p>
            <a:pPr algn="l"/>
            <a:r>
              <a:rPr lang="es-EC" sz="2600" b="1" dirty="0" smtClean="0"/>
              <a:t>Buscador de procedimientos y registros.</a:t>
            </a:r>
            <a:r>
              <a:rPr lang="es-ES" sz="2600" dirty="0" smtClean="0"/>
              <a:t/>
            </a:r>
            <a:br>
              <a:rPr lang="es-ES" sz="2600" dirty="0" smtClean="0"/>
            </a:br>
            <a:endParaRPr lang="es-ES" sz="2600" dirty="0"/>
          </a:p>
        </p:txBody>
      </p:sp>
      <p:sp>
        <p:nvSpPr>
          <p:cNvPr id="3" name="2 Marcador de contenido"/>
          <p:cNvSpPr>
            <a:spLocks noGrp="1"/>
          </p:cNvSpPr>
          <p:nvPr>
            <p:ph idx="1"/>
          </p:nvPr>
        </p:nvSpPr>
        <p:spPr>
          <a:xfrm>
            <a:off x="457200" y="1744217"/>
            <a:ext cx="8229600" cy="2044823"/>
          </a:xfrm>
        </p:spPr>
        <p:txBody>
          <a:bodyPr>
            <a:normAutofit fontScale="77500" lnSpcReduction="20000"/>
          </a:bodyPr>
          <a:lstStyle/>
          <a:p>
            <a:pPr algn="just"/>
            <a:r>
              <a:rPr lang="es-ES" dirty="0" smtClean="0"/>
              <a:t>1. </a:t>
            </a:r>
            <a:r>
              <a:rPr lang="es-EC" dirty="0" smtClean="0"/>
              <a:t>El usuario tiene que realizar tres entradas, la primera consiste en escoger el área o la biblioteca de procedimientos y registros que desea conocer. Se lo puede visualizar en la imagen en un combo box con seis opciones a escoger: Mecánica, Eléctrica, Civil, Instrumentación, Control y Arquitectura.</a:t>
            </a:r>
            <a:endParaRPr lang="es-ES" dirty="0"/>
          </a:p>
        </p:txBody>
      </p:sp>
      <p:pic>
        <p:nvPicPr>
          <p:cNvPr id="4" name="3 Imagen"/>
          <p:cNvPicPr/>
          <p:nvPr/>
        </p:nvPicPr>
        <p:blipFill>
          <a:blip r:embed="rId2" cstate="print"/>
          <a:srcRect l="21876" t="33333" r="38977" b="20000"/>
          <a:stretch>
            <a:fillRect/>
          </a:stretch>
        </p:blipFill>
        <p:spPr bwMode="auto">
          <a:xfrm>
            <a:off x="2751689" y="3789040"/>
            <a:ext cx="3836535" cy="266429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7848"/>
            <a:ext cx="8229600" cy="1143000"/>
          </a:xfrm>
        </p:spPr>
        <p:txBody>
          <a:bodyPr>
            <a:normAutofit/>
          </a:bodyPr>
          <a:lstStyle/>
          <a:p>
            <a:pPr algn="l"/>
            <a:r>
              <a:rPr lang="es-EC" sz="2800" b="1" dirty="0" smtClean="0"/>
              <a:t>Buscador de procedimientos y registros.</a:t>
            </a:r>
            <a:endParaRPr lang="es-ES" sz="2800" dirty="0"/>
          </a:p>
        </p:txBody>
      </p:sp>
      <p:sp>
        <p:nvSpPr>
          <p:cNvPr id="3" name="2 Marcador de contenido"/>
          <p:cNvSpPr>
            <a:spLocks noGrp="1"/>
          </p:cNvSpPr>
          <p:nvPr>
            <p:ph idx="1"/>
          </p:nvPr>
        </p:nvSpPr>
        <p:spPr>
          <a:xfrm>
            <a:off x="457200" y="1783357"/>
            <a:ext cx="8229600" cy="4525963"/>
          </a:xfrm>
        </p:spPr>
        <p:txBody>
          <a:bodyPr/>
          <a:lstStyle/>
          <a:p>
            <a:pPr marL="342900" lvl="2" indent="-342900" algn="just">
              <a:buNone/>
            </a:pPr>
            <a:r>
              <a:rPr lang="es-EC" dirty="0" smtClean="0"/>
              <a:t>2. La segunda entrada del usuario es el tipo de documento, donde tiene que escoger entre dos opciones: Procedimiento o registro.</a:t>
            </a:r>
            <a:endParaRPr lang="es-ES" dirty="0" smtClean="0"/>
          </a:p>
          <a:p>
            <a:pPr algn="just"/>
            <a:endParaRPr lang="es-ES" dirty="0"/>
          </a:p>
        </p:txBody>
      </p:sp>
      <p:pic>
        <p:nvPicPr>
          <p:cNvPr id="4" name="3 Imagen"/>
          <p:cNvPicPr/>
          <p:nvPr/>
        </p:nvPicPr>
        <p:blipFill>
          <a:blip r:embed="rId2" cstate="print"/>
          <a:srcRect l="13400" t="30877" r="47816" b="22807"/>
          <a:stretch>
            <a:fillRect/>
          </a:stretch>
        </p:blipFill>
        <p:spPr bwMode="auto">
          <a:xfrm>
            <a:off x="2483768" y="3068960"/>
            <a:ext cx="4536504" cy="30963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1824"/>
            <a:ext cx="8229600" cy="1143000"/>
          </a:xfrm>
        </p:spPr>
        <p:txBody>
          <a:bodyPr>
            <a:normAutofit/>
          </a:bodyPr>
          <a:lstStyle/>
          <a:p>
            <a:pPr algn="l"/>
            <a:r>
              <a:rPr lang="es-EC" sz="2800" b="1" dirty="0" smtClean="0"/>
              <a:t>Buscador de procedimientos y registros.</a:t>
            </a:r>
            <a:endParaRPr lang="es-ES" sz="2800" dirty="0"/>
          </a:p>
        </p:txBody>
      </p:sp>
      <p:sp>
        <p:nvSpPr>
          <p:cNvPr id="3" name="2 Marcador de contenido"/>
          <p:cNvSpPr>
            <a:spLocks noGrp="1"/>
          </p:cNvSpPr>
          <p:nvPr>
            <p:ph idx="1"/>
          </p:nvPr>
        </p:nvSpPr>
        <p:spPr>
          <a:xfrm>
            <a:off x="457200" y="1567333"/>
            <a:ext cx="8229600" cy="4525963"/>
          </a:xfrm>
        </p:spPr>
        <p:txBody>
          <a:bodyPr>
            <a:normAutofit/>
          </a:bodyPr>
          <a:lstStyle/>
          <a:p>
            <a:pPr marL="342900" lvl="2" indent="-342900" algn="just">
              <a:buNone/>
            </a:pPr>
            <a:r>
              <a:rPr lang="es-EC" sz="1900" dirty="0" smtClean="0"/>
              <a:t>3. Finalmente, a través de una barra de desplazamientos, el usuario busca el número de procedimiento o registro que desee e inmediatamente el buscador muestra como salidas el código del documento de acuerdo a la codificación del Procedimiento para Control de Documentos: Procedimientos y Registros (PRC-SG-001). Otra de las salidas del buscador es el nombre o la descripción del archivo para que el usuario pueda realizar su búsqueda hasta encontrar el que necesita. Finalmente existe el enlace “IR AL DOCUMENTO” donde el buscador que está seguro del procedimiento o registro que requiere, con sólo a través de un clic automáticamente se abrirá el documento.</a:t>
            </a:r>
            <a:endParaRPr lang="es-ES" sz="1900" dirty="0" smtClean="0"/>
          </a:p>
          <a:p>
            <a:pPr algn="just"/>
            <a:endParaRPr lang="es-ES" sz="1900" dirty="0"/>
          </a:p>
        </p:txBody>
      </p:sp>
      <p:pic>
        <p:nvPicPr>
          <p:cNvPr id="4" name="3 Imagen"/>
          <p:cNvPicPr/>
          <p:nvPr/>
        </p:nvPicPr>
        <p:blipFill>
          <a:blip r:embed="rId2" cstate="print"/>
          <a:srcRect l="3390" t="25614" r="58001" b="27930"/>
          <a:stretch>
            <a:fillRect/>
          </a:stretch>
        </p:blipFill>
        <p:spPr bwMode="auto">
          <a:xfrm>
            <a:off x="2843809" y="4293096"/>
            <a:ext cx="3600400" cy="23039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rmAutofit/>
          </a:bodyPr>
          <a:lstStyle/>
          <a:p>
            <a:pPr algn="l"/>
            <a:r>
              <a:rPr lang="es-EC" sz="2400" b="1" dirty="0" smtClean="0"/>
              <a:t>Buscador de procedimientos por palabras clave</a:t>
            </a:r>
            <a:endParaRPr lang="es-ES" sz="2400" dirty="0"/>
          </a:p>
        </p:txBody>
      </p:sp>
      <p:sp>
        <p:nvSpPr>
          <p:cNvPr id="3" name="2 Marcador de contenido"/>
          <p:cNvSpPr>
            <a:spLocks noGrp="1"/>
          </p:cNvSpPr>
          <p:nvPr>
            <p:ph idx="1"/>
          </p:nvPr>
        </p:nvSpPr>
        <p:spPr>
          <a:xfrm>
            <a:off x="457200" y="1484784"/>
            <a:ext cx="8229600" cy="4525963"/>
          </a:xfrm>
        </p:spPr>
        <p:txBody>
          <a:bodyPr>
            <a:normAutofit/>
          </a:bodyPr>
          <a:lstStyle/>
          <a:p>
            <a:pPr algn="just"/>
            <a:r>
              <a:rPr lang="es-EC" sz="2000" dirty="0" smtClean="0"/>
              <a:t>Este buscador resulta más sencillo que el anterior y el modo de uso se reduce a un paso, donde el usuario a través de una lista de palabras escogerá y como resultado se hallarán todos los procedimientos relacionados con esa palabra clave.</a:t>
            </a:r>
            <a:endParaRPr lang="es-ES" sz="2000" dirty="0" smtClean="0"/>
          </a:p>
          <a:p>
            <a:pPr algn="just"/>
            <a:endParaRPr lang="es-ES" sz="2000" dirty="0"/>
          </a:p>
        </p:txBody>
      </p:sp>
      <p:pic>
        <p:nvPicPr>
          <p:cNvPr id="4" name="3 Imagen"/>
          <p:cNvPicPr/>
          <p:nvPr/>
        </p:nvPicPr>
        <p:blipFill>
          <a:blip r:embed="rId2" cstate="print"/>
          <a:srcRect l="45021" t="36140" r="9869" b="26316"/>
          <a:stretch>
            <a:fillRect/>
          </a:stretch>
        </p:blipFill>
        <p:spPr bwMode="auto">
          <a:xfrm>
            <a:off x="2119820" y="2852936"/>
            <a:ext cx="4900452" cy="2232248"/>
          </a:xfrm>
          <a:prstGeom prst="rect">
            <a:avLst/>
          </a:prstGeom>
          <a:noFill/>
          <a:ln w="9525">
            <a:noFill/>
            <a:miter lim="800000"/>
            <a:headEnd/>
            <a:tailEnd/>
          </a:ln>
        </p:spPr>
      </p:pic>
      <p:pic>
        <p:nvPicPr>
          <p:cNvPr id="5" name="4 Imagen"/>
          <p:cNvPicPr/>
          <p:nvPr/>
        </p:nvPicPr>
        <p:blipFill>
          <a:blip r:embed="rId3" cstate="print"/>
          <a:srcRect l="44756" t="35088" r="10393" b="40351"/>
          <a:stretch>
            <a:fillRect/>
          </a:stretch>
        </p:blipFill>
        <p:spPr bwMode="auto">
          <a:xfrm>
            <a:off x="2008655" y="5085184"/>
            <a:ext cx="5227641" cy="151216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61864"/>
            <a:ext cx="8229600" cy="1143000"/>
          </a:xfrm>
        </p:spPr>
        <p:txBody>
          <a:bodyPr>
            <a:noAutofit/>
          </a:bodyPr>
          <a:lstStyle/>
          <a:p>
            <a:r>
              <a:rPr lang="es-EC" sz="2800" b="1" dirty="0" smtClean="0"/>
              <a:t>CAPÍTULO 7</a:t>
            </a:r>
            <a:r>
              <a:rPr lang="es-ES" sz="2800" dirty="0" smtClean="0"/>
              <a:t/>
            </a:r>
            <a:br>
              <a:rPr lang="es-ES" sz="2800" dirty="0" smtClean="0"/>
            </a:br>
            <a:r>
              <a:rPr lang="es-EC" sz="2400" b="1" dirty="0" smtClean="0"/>
              <a:t>CONCLUSIONES Y RECOMENDACIONES</a:t>
            </a:r>
            <a:r>
              <a:rPr lang="es-ES" sz="2800" dirty="0" smtClean="0"/>
              <a:t/>
            </a:r>
            <a:br>
              <a:rPr lang="es-ES" sz="2800" dirty="0" smtClean="0"/>
            </a:br>
            <a:endParaRPr lang="es-ES" sz="2800" dirty="0"/>
          </a:p>
        </p:txBody>
      </p:sp>
      <p:sp>
        <p:nvSpPr>
          <p:cNvPr id="3" name="2 Marcador de contenido"/>
          <p:cNvSpPr>
            <a:spLocks noGrp="1"/>
          </p:cNvSpPr>
          <p:nvPr>
            <p:ph idx="1"/>
          </p:nvPr>
        </p:nvSpPr>
        <p:spPr>
          <a:xfrm>
            <a:off x="457200" y="2060848"/>
            <a:ext cx="8229600" cy="4464496"/>
          </a:xfrm>
        </p:spPr>
        <p:txBody>
          <a:bodyPr>
            <a:normAutofit fontScale="62500" lnSpcReduction="20000"/>
          </a:bodyPr>
          <a:lstStyle/>
          <a:p>
            <a:r>
              <a:rPr lang="es-EC" b="1" dirty="0" smtClean="0"/>
              <a:t>CONCLUSIONES</a:t>
            </a:r>
          </a:p>
          <a:p>
            <a:pPr lvl="1"/>
            <a:r>
              <a:rPr lang="es-EC" dirty="0" smtClean="0"/>
              <a:t>Las base de datos son el centro de atención de las grandes empresas actuales, porque son una colección de datos donde se encuentra integrada la información de estas, proporcionando una herramienta para que puedan hacer un mejor uso de la información ahorrando tiempo, aprendiendo de una forma rápida y precisa.</a:t>
            </a:r>
            <a:endParaRPr lang="es-ES" dirty="0" smtClean="0"/>
          </a:p>
          <a:p>
            <a:endParaRPr lang="es-ES" dirty="0" smtClean="0"/>
          </a:p>
          <a:p>
            <a:pPr lvl="1"/>
            <a:r>
              <a:rPr lang="es-EC" dirty="0" smtClean="0"/>
              <a:t>Existen numerosas causas que proporcionan suciedad en los registros de los sistemas operacionales, lo que trae como consecuencia que haya gran cantidad de datos almacenados en la empresa que carecen de la calidad adecuada para ser utilizada de forma confiable.</a:t>
            </a:r>
            <a:endParaRPr lang="es-ES" dirty="0" smtClean="0"/>
          </a:p>
          <a:p>
            <a:pPr>
              <a:buNone/>
            </a:pPr>
            <a:r>
              <a:rPr lang="es-EC" dirty="0" smtClean="0"/>
              <a:t> </a:t>
            </a:r>
            <a:endParaRPr lang="es-ES" dirty="0" smtClean="0"/>
          </a:p>
          <a:p>
            <a:pPr lvl="1"/>
            <a:r>
              <a:rPr lang="es-EC" dirty="0" smtClean="0"/>
              <a:t>Las bases de datos se convirtieron en una herramienta fundamental de control y manejos de las operaciones comerciales. Las empresas demandan mayor rapidez y eficiencia en la entrega de productos y/o servicios y mejora en todos los servicios existentes, por lo que es necesario encontrar formas más eficaces de distribuir los productos (información), mayor rapidez a la hora de tomar decisiones.</a:t>
            </a:r>
            <a:endParaRPr lang="es-ES" dirty="0" smtClean="0"/>
          </a:p>
          <a:p>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616624"/>
          </a:xfrm>
        </p:spPr>
        <p:txBody>
          <a:bodyPr>
            <a:normAutofit fontScale="70000" lnSpcReduction="20000"/>
          </a:bodyPr>
          <a:lstStyle/>
          <a:p>
            <a:pPr algn="just">
              <a:buNone/>
            </a:pPr>
            <a:r>
              <a:rPr lang="es-EC" b="1" dirty="0" smtClean="0"/>
              <a:t>CONCLUSIONES</a:t>
            </a:r>
          </a:p>
          <a:p>
            <a:pPr marL="342900" lvl="1" indent="-342900" algn="just">
              <a:buFont typeface="Arial" pitchFamily="34" charset="0"/>
              <a:buChar char="•"/>
            </a:pPr>
            <a:r>
              <a:rPr lang="es-EC" dirty="0" smtClean="0"/>
              <a:t>Los procesos que se realizan para el desarrollo de la base de datos primeramente inicia con un proceso de extracción de información, que consiste en estudiar y entender los datos fuente tomando como punto de partida el marco global de manejo de documentos, en este caso son el Manual del Sistema de Gestión (MNL-SG-000) y el Procedimiento para Control de Documentos (PRC-SG-001). Una vez que los datos son extraídos, estos se transforman a una forma presentable y de valor para los usuarios. Este proceso incluye corrección de errores, borrado de campos que no son de interés, agregación de información, hipervínculos, </a:t>
            </a:r>
            <a:r>
              <a:rPr lang="es-EC" dirty="0" err="1" smtClean="0"/>
              <a:t>etc</a:t>
            </a:r>
            <a:r>
              <a:rPr lang="es-EC" dirty="0" smtClean="0"/>
              <a:t>; esto se conoce como revisión y actualización de procedimientos. Al terminar el proceso de transformación, se hace la carga de los datos en la base de datos y seguido se realizan controles de calidad para asegurar que la misma sea correcta. Cuando la información se encuentra disponible se le informa al usuario. Es importante publicar todos los cambios que se hayan realizado. En este momento ya el usuario final puede realizar consultas tanto en las listas desplegables de procedimientos y registros desplegados por áreas como en el buscador de dichos documentos. Este dispone de herramientas de consulta (buscador con palabras clave) y procesamiento de datos (buscador de procedimientos y registros direccionados a través de hipervínculos).</a:t>
            </a:r>
            <a:endParaRPr lang="es-ES" dirty="0" smtClean="0"/>
          </a:p>
          <a:p>
            <a:pPr algn="just"/>
            <a:endParaRPr lang="es-ES" dirty="0"/>
          </a:p>
        </p:txBody>
      </p:sp>
      <p:pic>
        <p:nvPicPr>
          <p:cNvPr id="5"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400600"/>
          </a:xfrm>
        </p:spPr>
        <p:txBody>
          <a:bodyPr>
            <a:normAutofit fontScale="70000" lnSpcReduction="20000"/>
          </a:bodyPr>
          <a:lstStyle/>
          <a:p>
            <a:pPr algn="just"/>
            <a:r>
              <a:rPr lang="es-EC" b="1" dirty="0" smtClean="0"/>
              <a:t>CONCLUSIONES</a:t>
            </a:r>
          </a:p>
          <a:p>
            <a:pPr lvl="1" algn="just"/>
            <a:r>
              <a:rPr lang="es-EC" dirty="0" smtClean="0"/>
              <a:t>El Grupo Azul posee un sistema de gestión de calidad claramente establecido con estrategias que lo conforman su política, objetivos de calidad, un manual de gestión de calidad, en fin todos los elementos de administración de calidad con los que una empresa debe contar para tener un sistema efectivo que le permita administrar y mejorar la calidad de sus productos o servicios.</a:t>
            </a:r>
            <a:endParaRPr lang="es-ES" dirty="0" smtClean="0"/>
          </a:p>
          <a:p>
            <a:pPr algn="just"/>
            <a:endParaRPr lang="es-ES" dirty="0" smtClean="0"/>
          </a:p>
          <a:p>
            <a:pPr lvl="1" algn="just"/>
            <a:r>
              <a:rPr lang="es-EC" dirty="0" smtClean="0"/>
              <a:t>La importancia de la calidad en la construcción ha cambiado inexorablemente durante estos últimos años debido a clientes más exigentes con políticas y normativas mucho más específicas que obligan a la empresa constructora manejarse desde un punto de vista sumamente técnico con aplicación de normas y estándares nacionales e internacionales.</a:t>
            </a:r>
            <a:endParaRPr lang="es-ES" dirty="0" smtClean="0"/>
          </a:p>
          <a:p>
            <a:pPr algn="just"/>
            <a:endParaRPr lang="es-ES" dirty="0" smtClean="0"/>
          </a:p>
          <a:p>
            <a:pPr lvl="1" algn="just"/>
            <a:r>
              <a:rPr lang="es-EC" dirty="0" smtClean="0"/>
              <a:t>El Grupo Azul  opta por la certificación basado en los criterios de las normas ISO 9000 porque está consciente de la mejora continua en el desarrollo de todas las actividades donde la empresa se beneficie, para que indirectamente aumente el grado de satisfacción de sus clientes por el servicio prestado.</a:t>
            </a:r>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400600"/>
          </a:xfrm>
        </p:spPr>
        <p:txBody>
          <a:bodyPr>
            <a:normAutofit fontScale="62500" lnSpcReduction="20000"/>
          </a:bodyPr>
          <a:lstStyle/>
          <a:p>
            <a:pPr algn="just"/>
            <a:r>
              <a:rPr lang="es-EC" b="1" dirty="0" smtClean="0"/>
              <a:t>CONCLUSIONES</a:t>
            </a:r>
          </a:p>
          <a:p>
            <a:pPr algn="just">
              <a:buNone/>
            </a:pPr>
            <a:r>
              <a:rPr lang="es-EC" sz="3300" dirty="0" smtClean="0"/>
              <a:t>La base de datos aparece como un elemento de mejora continua en el departamento de Construcciones, en el área de calidad obteniendo los siguientes beneficios hallados:</a:t>
            </a:r>
            <a:endParaRPr lang="es-ES" sz="3300" dirty="0" smtClean="0"/>
          </a:p>
          <a:p>
            <a:pPr lvl="0" algn="just"/>
            <a:r>
              <a:rPr lang="es-EC" dirty="0" smtClean="0"/>
              <a:t>Estandarización de procedimientos y registros facilita la comunicación entre el personal de control de calidad en oficina y en campo.</a:t>
            </a:r>
            <a:endParaRPr lang="es-ES" dirty="0" smtClean="0"/>
          </a:p>
          <a:p>
            <a:pPr lvl="0" algn="just"/>
            <a:r>
              <a:rPr lang="es-EC" dirty="0" smtClean="0"/>
              <a:t>Mejores niveles de satisfacción, motivación de los empleados y opinión del cliente.</a:t>
            </a:r>
            <a:endParaRPr lang="es-ES" dirty="0" smtClean="0"/>
          </a:p>
          <a:p>
            <a:pPr lvl="0" algn="just"/>
            <a:r>
              <a:rPr lang="es-EC" dirty="0" smtClean="0"/>
              <a:t>Una ventaja competitiva con el resto de empresas dedicadas a la construcción.</a:t>
            </a:r>
            <a:endParaRPr lang="es-ES" dirty="0" smtClean="0"/>
          </a:p>
          <a:p>
            <a:pPr lvl="0" algn="just"/>
            <a:r>
              <a:rPr lang="es-EC" dirty="0" smtClean="0"/>
              <a:t>Garantizar el cumplimiento de los plazos de ejecución de los proyectos</a:t>
            </a:r>
            <a:endParaRPr lang="es-ES" dirty="0" smtClean="0"/>
          </a:p>
          <a:p>
            <a:pPr lvl="0" algn="just"/>
            <a:r>
              <a:rPr lang="es-EC" dirty="0" smtClean="0"/>
              <a:t>Delimitación de funciones del personal.</a:t>
            </a:r>
            <a:endParaRPr lang="es-ES" dirty="0" smtClean="0"/>
          </a:p>
          <a:p>
            <a:pPr lvl="0" algn="just"/>
            <a:r>
              <a:rPr lang="es-EC" dirty="0" smtClean="0"/>
              <a:t>Integración del trabajo, procedimientos y registros archivados en una biblioteca virtual.</a:t>
            </a:r>
            <a:endParaRPr lang="es-ES" dirty="0" smtClean="0"/>
          </a:p>
          <a:p>
            <a:pPr lvl="0" algn="just"/>
            <a:r>
              <a:rPr lang="es-EC" dirty="0" smtClean="0"/>
              <a:t>Conseguir la confianza de los futuros clientes.</a:t>
            </a:r>
            <a:endParaRPr lang="es-ES" dirty="0" smtClean="0"/>
          </a:p>
          <a:p>
            <a:pPr lvl="0" algn="just"/>
            <a:r>
              <a:rPr lang="es-EC" dirty="0" smtClean="0"/>
              <a:t>Reconocimiento externo y de la sociedad en general.</a:t>
            </a:r>
            <a:endParaRPr lang="es-ES" dirty="0" smtClean="0"/>
          </a:p>
          <a:p>
            <a:pPr lvl="0" algn="just"/>
            <a:r>
              <a:rPr lang="es-EC" dirty="0" smtClean="0"/>
              <a:t>Aumento de la cuota de mercado y de clientes potenciales.</a:t>
            </a:r>
            <a:endParaRPr lang="es-ES" dirty="0" smtClean="0"/>
          </a:p>
          <a:p>
            <a:pPr lvl="0" algn="just"/>
            <a:r>
              <a:rPr lang="es-EC" dirty="0" smtClean="0"/>
              <a:t>Mantener un alto nivel técnico y de calificación del personal. </a:t>
            </a:r>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61864"/>
            <a:ext cx="8229600" cy="1143000"/>
          </a:xfrm>
        </p:spPr>
        <p:txBody>
          <a:bodyPr>
            <a:normAutofit/>
          </a:bodyPr>
          <a:lstStyle/>
          <a:p>
            <a:r>
              <a:rPr lang="es-EC" sz="2600" b="1" dirty="0" smtClean="0"/>
              <a:t>RECOMENDACIONES</a:t>
            </a:r>
            <a:endParaRPr lang="es-ES" sz="2600" b="1" dirty="0"/>
          </a:p>
        </p:txBody>
      </p:sp>
      <p:sp>
        <p:nvSpPr>
          <p:cNvPr id="3" name="2 Marcador de contenido"/>
          <p:cNvSpPr>
            <a:spLocks noGrp="1"/>
          </p:cNvSpPr>
          <p:nvPr>
            <p:ph idx="1"/>
          </p:nvPr>
        </p:nvSpPr>
        <p:spPr>
          <a:xfrm>
            <a:off x="457200" y="2132856"/>
            <a:ext cx="8229600" cy="4525963"/>
          </a:xfrm>
        </p:spPr>
        <p:txBody>
          <a:bodyPr>
            <a:normAutofit fontScale="70000" lnSpcReduction="20000"/>
          </a:bodyPr>
          <a:lstStyle/>
          <a:p>
            <a:pPr algn="just"/>
            <a:r>
              <a:rPr lang="es-EC" dirty="0" smtClean="0"/>
              <a:t>El uso de bases de datos tiene varias utilidades y ventajas como se pudo dar cuenta durante el desarrollo del proyecto, por lo que resulta una gran oportunidad de mejora continúa la expansión y utilización de bases de datos en todos los procesos: administrativos, financieros, licitaciones, procura.</a:t>
            </a:r>
            <a:endParaRPr lang="es-ES" dirty="0" smtClean="0"/>
          </a:p>
          <a:p>
            <a:pPr algn="just">
              <a:buNone/>
            </a:pPr>
            <a:r>
              <a:rPr lang="es-EC" dirty="0" smtClean="0"/>
              <a:t> </a:t>
            </a:r>
            <a:endParaRPr lang="es-ES" dirty="0" smtClean="0"/>
          </a:p>
          <a:p>
            <a:pPr lvl="0" algn="just"/>
            <a:r>
              <a:rPr lang="es-EC" dirty="0" smtClean="0"/>
              <a:t>Iniciar utilización de la base de datos y medir su rendimiento cualitativo y cuantitativo.</a:t>
            </a:r>
            <a:endParaRPr lang="es-ES" dirty="0" smtClean="0"/>
          </a:p>
          <a:p>
            <a:pPr algn="just"/>
            <a:endParaRPr lang="es-ES" dirty="0" smtClean="0"/>
          </a:p>
          <a:p>
            <a:pPr lvl="0" algn="just"/>
            <a:r>
              <a:rPr lang="es-EC" dirty="0" smtClean="0"/>
              <a:t>Se requiere que la base de datos se la actualice periódicamente, puede ser trimestralmente o en su defecto cada 6 meses, de tal manera que se pueda identificar el estado de la misma, la inclusión de nuevos procedimientos y registros, la codificación que se está manejando.</a:t>
            </a:r>
            <a:endParaRPr lang="es-ES" dirty="0" smtClean="0"/>
          </a:p>
          <a:p>
            <a:pPr algn="just"/>
            <a:endParaRPr lang="es-ES" dirty="0"/>
          </a:p>
        </p:txBody>
      </p:sp>
      <p:pic>
        <p:nvPicPr>
          <p:cNvPr id="4" name="Picture 2"/>
          <p:cNvPicPr>
            <a:picLocks noChangeAspect="1" noChangeArrowheads="1"/>
          </p:cNvPicPr>
          <p:nvPr/>
        </p:nvPicPr>
        <p:blipFill>
          <a:blip r:embed="rId2"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143000"/>
          </a:xfrm>
        </p:spPr>
        <p:txBody>
          <a:bodyPr>
            <a:normAutofit/>
          </a:bodyPr>
          <a:lstStyle/>
          <a:p>
            <a:pPr algn="just"/>
            <a:r>
              <a:rPr lang="es-EC" sz="2600" b="1" dirty="0" smtClean="0"/>
              <a:t>PROBLEMAS ENCONTRADOS EN PROCEDIMIENTOS Y REGISTROS</a:t>
            </a:r>
            <a:endParaRPr lang="es-ES" sz="2600" b="1" dirty="0"/>
          </a:p>
        </p:txBody>
      </p:sp>
      <p:sp>
        <p:nvSpPr>
          <p:cNvPr id="3" name="2 Marcador de contenido"/>
          <p:cNvSpPr>
            <a:spLocks noGrp="1"/>
          </p:cNvSpPr>
          <p:nvPr>
            <p:ph idx="1"/>
          </p:nvPr>
        </p:nvSpPr>
        <p:spPr>
          <a:xfrm>
            <a:off x="457200" y="2060848"/>
            <a:ext cx="8229600" cy="4525963"/>
          </a:xfrm>
        </p:spPr>
        <p:txBody>
          <a:bodyPr>
            <a:normAutofit/>
          </a:bodyPr>
          <a:lstStyle/>
          <a:p>
            <a:pPr marL="457200" indent="-457200" algn="just">
              <a:buAutoNum type="arabicPeriod"/>
            </a:pPr>
            <a:r>
              <a:rPr lang="es-EC" sz="2400" dirty="0" smtClean="0"/>
              <a:t>Desactualización de documentos.</a:t>
            </a:r>
          </a:p>
          <a:p>
            <a:pPr marL="457200" indent="-457200" algn="just">
              <a:buAutoNum type="arabicPeriod"/>
            </a:pPr>
            <a:r>
              <a:rPr lang="es-EC" sz="2400" dirty="0" smtClean="0"/>
              <a:t>Codificación del sistema de gestión desactualizada de acuerdo al nuevo Procedimiento de Control de Documentos (</a:t>
            </a:r>
            <a:r>
              <a:rPr lang="es-EC" sz="2400" dirty="0" smtClean="0">
                <a:hlinkClick r:id="rId2" action="ppaction://hlinkfile"/>
              </a:rPr>
              <a:t>PRC-SG-001</a:t>
            </a:r>
            <a:r>
              <a:rPr lang="es-EC" sz="2400" dirty="0" smtClean="0"/>
              <a:t>).</a:t>
            </a:r>
          </a:p>
          <a:p>
            <a:pPr marL="457200" indent="-457200" algn="just">
              <a:buAutoNum type="arabicPeriod"/>
            </a:pPr>
            <a:r>
              <a:rPr lang="es-EC" sz="2400" dirty="0" smtClean="0"/>
              <a:t>Documentos antiguos: Existen procedimientos donde el control de calidad es mínimo.</a:t>
            </a:r>
          </a:p>
          <a:p>
            <a:pPr marL="457200" indent="-457200" algn="just">
              <a:buAutoNum type="arabicPeriod"/>
            </a:pPr>
            <a:r>
              <a:rPr lang="es-EC" sz="2400" dirty="0" smtClean="0"/>
              <a:t>Documentos repetidos.</a:t>
            </a:r>
          </a:p>
          <a:p>
            <a:pPr marL="457200" indent="-457200" algn="just">
              <a:buAutoNum type="arabicPeriod"/>
            </a:pPr>
            <a:r>
              <a:rPr lang="es-EC" sz="2400" dirty="0" smtClean="0"/>
              <a:t>Registros donde la presentación o el marco del proyecto es diferente entre uno y otro.</a:t>
            </a:r>
            <a:endParaRPr lang="es-ES" sz="2400" dirty="0" smtClean="0"/>
          </a:p>
          <a:p>
            <a:pPr marL="457200" indent="-457200" algn="just">
              <a:buAutoNum type="arabicPeriod"/>
            </a:pPr>
            <a:r>
              <a:rPr lang="es-EC" sz="2400" dirty="0" smtClean="0"/>
              <a:t>Exigencias del cliente.</a:t>
            </a:r>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a:bodyPr>
          <a:lstStyle/>
          <a:p>
            <a:r>
              <a:rPr lang="es-EC" sz="2800" b="1" dirty="0" smtClean="0"/>
              <a:t>SOLUCIONES</a:t>
            </a:r>
            <a:endParaRPr lang="es-ES" sz="2800" b="1" dirty="0"/>
          </a:p>
        </p:txBody>
      </p:sp>
      <p:sp>
        <p:nvSpPr>
          <p:cNvPr id="3" name="2 Marcador de contenido"/>
          <p:cNvSpPr>
            <a:spLocks noGrp="1"/>
          </p:cNvSpPr>
          <p:nvPr>
            <p:ph idx="1"/>
          </p:nvPr>
        </p:nvSpPr>
        <p:spPr>
          <a:xfrm>
            <a:off x="467544" y="1988840"/>
            <a:ext cx="8229600" cy="4536504"/>
          </a:xfrm>
        </p:spPr>
        <p:txBody>
          <a:bodyPr>
            <a:normAutofit lnSpcReduction="10000"/>
          </a:bodyPr>
          <a:lstStyle/>
          <a:p>
            <a:pPr algn="just"/>
            <a:r>
              <a:rPr lang="es-ES" sz="2500" dirty="0" smtClean="0"/>
              <a:t>Adecuada utilización de códigos y normas vigentes para obras: civiles, mecánicas y tuberías, eléctricas, de instrumentación y control, de arquitectura.</a:t>
            </a:r>
          </a:p>
          <a:p>
            <a:pPr lvl="0"/>
            <a:r>
              <a:rPr lang="es-ES" sz="2500" dirty="0" smtClean="0"/>
              <a:t>Supervisión más fina para ejecutar las tareas de control de calidad. </a:t>
            </a:r>
          </a:p>
          <a:p>
            <a:pPr lvl="0"/>
            <a:r>
              <a:rPr lang="es-ES" sz="2500" dirty="0" smtClean="0"/>
              <a:t>Control de documentos de acuerdo al Sistema Integrado de Gestión del grupo Azul. </a:t>
            </a:r>
            <a:r>
              <a:rPr lang="es-ES" sz="2500" dirty="0" smtClean="0">
                <a:hlinkClick r:id="rId2" action="ppaction://hlinkfile"/>
              </a:rPr>
              <a:t>(PRC-SG-001)</a:t>
            </a:r>
            <a:endParaRPr lang="es-ES" sz="2500" dirty="0" smtClean="0"/>
          </a:p>
          <a:p>
            <a:pPr lvl="0"/>
            <a:r>
              <a:rPr lang="es-EC" sz="2500" dirty="0" smtClean="0"/>
              <a:t>Presentación de un procedimiento y/o registro.</a:t>
            </a:r>
          </a:p>
          <a:p>
            <a:pPr lvl="0"/>
            <a:r>
              <a:rPr lang="es-EC" sz="2500" dirty="0" smtClean="0"/>
              <a:t>Procedimientos y registros únicos e irrepetibles.</a:t>
            </a:r>
          </a:p>
          <a:p>
            <a:pPr lvl="0"/>
            <a:r>
              <a:rPr lang="es-EC" sz="2500" dirty="0" smtClean="0"/>
              <a:t>Documentos a realizarse por la nueva captación de proyectos, en base a una metodología de desarrollo.</a:t>
            </a:r>
            <a:endParaRPr lang="es-ES" sz="2500" dirty="0" smtClean="0"/>
          </a:p>
          <a:p>
            <a:endParaRPr lang="es-ES" sz="2500" dirty="0"/>
          </a:p>
        </p:txBody>
      </p:sp>
      <p:pic>
        <p:nvPicPr>
          <p:cNvPr id="4" name="Picture 2"/>
          <p:cNvPicPr>
            <a:picLocks noChangeAspect="1" noChangeArrowheads="1"/>
          </p:cNvPicPr>
          <p:nvPr/>
        </p:nvPicPr>
        <p:blipFill>
          <a:blip r:embed="rId3" cstate="print"/>
          <a:srcRect t="6720" r="40000" b="80950"/>
          <a:stretch>
            <a:fillRect/>
          </a:stretch>
        </p:blipFill>
        <p:spPr bwMode="auto">
          <a:xfrm>
            <a:off x="0" y="0"/>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5923</Words>
  <Application>Microsoft Office PowerPoint</Application>
  <PresentationFormat>Presentación en pantalla (4:3)</PresentationFormat>
  <Paragraphs>493</Paragraphs>
  <Slides>79</Slides>
  <Notes>2</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Tema de Office</vt:lpstr>
      <vt:lpstr>CARRERA DE INGENIERÍA MECÁNICA</vt:lpstr>
      <vt:lpstr>RESUMEN </vt:lpstr>
      <vt:lpstr>REVISIÓN Y ACTUALIZACION</vt:lpstr>
      <vt:lpstr>CODIFICACIÓN</vt:lpstr>
      <vt:lpstr>BASE DE DATOS</vt:lpstr>
      <vt:lpstr>ANTECEDENTES  Al finalizar un proyecto, la alta dirección realiza un balance del mismo en cada una de las áreas de desarrollo, hallando que en el área de Control de Calidad existe de cierta forma un desorden con los procedimientos y registros, los mismos que necesitan ingresar a una cadena de valor para lograr la mejora continua en cada una de las áreas.</vt:lpstr>
      <vt:lpstr>DEFINICIÓN DEL PROBLEMA</vt:lpstr>
      <vt:lpstr>PROBLEMAS ENCONTRADOS EN PROCEDIMIENTOS Y REGISTROS</vt:lpstr>
      <vt:lpstr>SOLUCIONES</vt:lpstr>
      <vt:lpstr>OBJETIVOS</vt:lpstr>
      <vt:lpstr>Específicos</vt:lpstr>
      <vt:lpstr>IMPORTANCIA DEL PROYECTO</vt:lpstr>
      <vt:lpstr>METODOLOGÍA DE TRABAJO</vt:lpstr>
      <vt:lpstr>CAPÍTULO 2.  SISTEMA INTEGRADO DE GESTIÓN DEL GRUPO AZUL</vt:lpstr>
      <vt:lpstr>SISTEMA INTEGRADO DE GESTIÓN DEL GRUPO AZUL</vt:lpstr>
      <vt:lpstr>MANEJO DEL SISTEMA INTEGRADO DE GESTIÓN DEL GRUPO AZUL</vt:lpstr>
      <vt:lpstr>MAPA DE PROCESOS DEL SISTEMA INTEGRADO DE GESTIÓN </vt:lpstr>
      <vt:lpstr>Estructura del Sistema Integrado de Gestión del Grupo Azul</vt:lpstr>
      <vt:lpstr> ISO 9001: 2008 – SISTEMA DE GESTIÓN DE LA CALIDAD</vt:lpstr>
      <vt:lpstr>ISO 14001 - SISTEMA DE GESTIÓN AMBIENTAL</vt:lpstr>
      <vt:lpstr>OHSAS 18001:2010- SISTEMA DE GESTIÓN DE LA SEGURIDAD Y SALUD OCUPACIONAL </vt:lpstr>
      <vt:lpstr>Ventajas de implementar un sistema de gestión</vt:lpstr>
      <vt:lpstr>CAPÍTULO 3 NORMAS UTILIZADAS EN LA INDUSTRIA HIDROCARBURÍFERA, PETROQUÍMICA, ENERGÉTICA Y MINERA </vt:lpstr>
      <vt:lpstr> NORMAS API  </vt:lpstr>
      <vt:lpstr> NORMAS ASME </vt:lpstr>
      <vt:lpstr>Diapositiva 26</vt:lpstr>
      <vt:lpstr>Diapositiva 27</vt:lpstr>
      <vt:lpstr> NORMAS: ÁREA CIVIL </vt:lpstr>
      <vt:lpstr> NORMAS: ÁREA ELÉCTRICA </vt:lpstr>
      <vt:lpstr>CAPÍTULO 4 METODOLOGÍA PARA EL DESARROLLO DE PROCEDIMIENTOS Y REGISTROS DE ACUERDO AL SISTEMA INTEGRADO DE GESTIÓN DEL GRUPO AZUL </vt:lpstr>
      <vt:lpstr>Diapositiva 31</vt:lpstr>
      <vt:lpstr>ÍNDICE DE CONTENIDOS DE UN PROCEDIMIENTO  </vt:lpstr>
      <vt:lpstr>ÍNDICE DE CONTENIDOS DE UN REGISTRO </vt:lpstr>
      <vt:lpstr>CAPÍTULO 5 REVISIÓN, ACTUALIZACIÓN Y CODIFICACIÓN DE PROCEDIMIENTOS Y REGISTROS DEL CONTROL DE CALIDAD DE ACUERDO AL SISTEMA INTEGRADO DE GESTIÓN DEL GRUPO AZUL </vt:lpstr>
      <vt:lpstr>REVISIÓN Y ACTUALIZACIÓN </vt:lpstr>
      <vt:lpstr>IDENTIFICACIÓN DE LA DOCUMENTACIÓN </vt:lpstr>
      <vt:lpstr>IDENTIFICACIÓN Y CONTROL DE LA REVISIÓN</vt:lpstr>
      <vt:lpstr>CONTROL DE CAMBIOS DE LOS DOCUMENTOS</vt:lpstr>
      <vt:lpstr>CONTROL DE CAMBIOS DE LOS DOCUMENTOS</vt:lpstr>
      <vt:lpstr>DOCUMENTOS COMPLETOS </vt:lpstr>
      <vt:lpstr>REVISIÓN Y APROBACIÓN </vt:lpstr>
      <vt:lpstr>CODIFICACIÓN DE DOCUMENTOS DEL SISTEMA INTEGRADO DE GESTIÓN</vt:lpstr>
      <vt:lpstr>CODIFICACIÓN DE DOCUMENTOS DEL SISTEMA INTEGRADO DE GESTIÓN</vt:lpstr>
      <vt:lpstr>CODIFICACIÓN DE DOCUMENTOS DEL SISTEMA INTEGRADO DE GESTIÓN </vt:lpstr>
      <vt:lpstr>CODIFICACIÓN DE DOCUMENTOS DEL SISTEMA INTEGRADO DE GESTIÓN</vt:lpstr>
      <vt:lpstr>DISCIPLINAS DE CONTROL DE CALIDAD EN PROYECTOS </vt:lpstr>
      <vt:lpstr>DEFINICIÓN DE ESTANDARIZACIÓN</vt:lpstr>
      <vt:lpstr>VENTAJAS DE LA ESTANDARIZACIÓN DE PROCEDIMIENTOS Y REGISTROS CON LA BASE DE DATOS </vt:lpstr>
      <vt:lpstr>CAPÍTULO 6 BASE DE DATOS PARA EL CONTROL DE CALIDAD </vt:lpstr>
      <vt:lpstr>DESARROLLO DE LA BASE DE DATOS </vt:lpstr>
      <vt:lpstr>LISTA DE PROCEDIMIENTOS Y REGISTROS PARA LA CONSTRUCCIÓN DE FACILIDADES EN LA INDUSTRIA HIDROCARBURÍFERA.</vt:lpstr>
      <vt:lpstr>REVISIÓN Y ACTUALIZACIÓN DE PROCEDIMIENTOS Y REGISTROS </vt:lpstr>
      <vt:lpstr> REVISIÓN Y ACTUALIZACIÓN DE PROCEDIMIENTOS Y REGISTROS  </vt:lpstr>
      <vt:lpstr> REVISIÓN Y ACTUALIZACIÓN DE PROCEDIMIENTOS Y REGISTROS </vt:lpstr>
      <vt:lpstr>REVISIÓN Y ACTUALIZACIÓN DE PROCEDIMIENTOS Y REGISTROS</vt:lpstr>
      <vt:lpstr>REVISIÓN Y ACTUALIZACIÓN DE PROCEDIMIENTOS Y REGISTROS  </vt:lpstr>
      <vt:lpstr>REVISIÓN Y ACTUALIZACIÓN DE PROCEDIMIENTOS Y REGISTROS</vt:lpstr>
      <vt:lpstr>REVISIÓN Y ACTUALIZACIÓN DE PROCEDIMIENTOS Y REGISTROS</vt:lpstr>
      <vt:lpstr>REVISIÓN Y ACTUALIZACIÓN DE PROCEDIMIENTOS Y REGISTROS</vt:lpstr>
      <vt:lpstr>ALMACENAMIENTO DE PROCEDIMIENTOS Y REGISTROS </vt:lpstr>
      <vt:lpstr>INTERFAZ DE USUARIO BASE DE DATOS</vt:lpstr>
      <vt:lpstr>INTERFAZ DE USUARIO BASE DE DATOS</vt:lpstr>
      <vt:lpstr>ORGANIZACIÓN DE LA BASE DE DATOS</vt:lpstr>
      <vt:lpstr>ORGANIZACIÓN DE LA BASE DE DATOS</vt:lpstr>
      <vt:lpstr>HOJAS DE CÁLCULO BASE DE DATOS </vt:lpstr>
      <vt:lpstr>NIVELES BASE DE DATOS</vt:lpstr>
      <vt:lpstr>PARTES DEL BUSCADOR DE PROCEDIMIENTOS Y REGISTROS</vt:lpstr>
      <vt:lpstr>PARTES DEL BUSCADOR DE PROCEDIMIENTOS Y REGISTROS  BUSCADOR DE PROCEDIMIENTOS Y REGISTROS  </vt:lpstr>
      <vt:lpstr>BUSCADOR DE PROCEDIMIENTOS POR PALABRAS CLAVE </vt:lpstr>
      <vt:lpstr>MANUAL DE USUARIO: BUSCADOR PROCEDIMIENTOS Y REGISTROS – BUSCADOR DE PROCEDIMIENTOS POR PALABRAS CLAVE </vt:lpstr>
      <vt:lpstr>Buscador de procedimientos y registros. </vt:lpstr>
      <vt:lpstr>Buscador de procedimientos y registros.</vt:lpstr>
      <vt:lpstr>Buscador de procedimientos y registros.</vt:lpstr>
      <vt:lpstr>Buscador de procedimientos por palabras clave</vt:lpstr>
      <vt:lpstr>CAPÍTULO 7 CONCLUSIONES Y RECOMENDACIONES </vt:lpstr>
      <vt:lpstr>Diapositiva 76</vt:lpstr>
      <vt:lpstr>Diapositiva 77</vt:lpstr>
      <vt:lpstr>Diapositiva 78</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271</cp:revision>
  <dcterms:created xsi:type="dcterms:W3CDTF">2012-01-06T13:46:22Z</dcterms:created>
  <dcterms:modified xsi:type="dcterms:W3CDTF">2012-03-07T17:02:13Z</dcterms:modified>
</cp:coreProperties>
</file>