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2"/>
  </p:notesMasterIdLst>
  <p:sldIdLst>
    <p:sldId id="318" r:id="rId2"/>
    <p:sldId id="319" r:id="rId3"/>
    <p:sldId id="278" r:id="rId4"/>
    <p:sldId id="262" r:id="rId5"/>
    <p:sldId id="320" r:id="rId6"/>
    <p:sldId id="260" r:id="rId7"/>
    <p:sldId id="264" r:id="rId8"/>
    <p:sldId id="265" r:id="rId9"/>
    <p:sldId id="306" r:id="rId10"/>
    <p:sldId id="279" r:id="rId11"/>
    <p:sldId id="323" r:id="rId12"/>
    <p:sldId id="326" r:id="rId13"/>
    <p:sldId id="308" r:id="rId14"/>
    <p:sldId id="272" r:id="rId15"/>
    <p:sldId id="310" r:id="rId16"/>
    <p:sldId id="273" r:id="rId17"/>
    <p:sldId id="269" r:id="rId18"/>
    <p:sldId id="331" r:id="rId19"/>
    <p:sldId id="330" r:id="rId20"/>
    <p:sldId id="332" r:id="rId21"/>
    <p:sldId id="333" r:id="rId22"/>
    <p:sldId id="334" r:id="rId23"/>
    <p:sldId id="276" r:id="rId24"/>
    <p:sldId id="277" r:id="rId25"/>
    <p:sldId id="284" r:id="rId26"/>
    <p:sldId id="285" r:id="rId27"/>
    <p:sldId id="312" r:id="rId28"/>
    <p:sldId id="313" r:id="rId29"/>
    <p:sldId id="315" r:id="rId30"/>
    <p:sldId id="311" r:id="rId31"/>
    <p:sldId id="335" r:id="rId32"/>
    <p:sldId id="336" r:id="rId33"/>
    <p:sldId id="274" r:id="rId34"/>
    <p:sldId id="338" r:id="rId35"/>
    <p:sldId id="340" r:id="rId36"/>
    <p:sldId id="341" r:id="rId37"/>
    <p:sldId id="339" r:id="rId38"/>
    <p:sldId id="317" r:id="rId39"/>
    <p:sldId id="316" r:id="rId40"/>
    <p:sldId id="270"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ben Ernesto Flores Agreda" initials="REF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99FF"/>
    <a:srgbClr val="59E9AF"/>
    <a:srgbClr val="99FF66"/>
    <a:srgbClr val="CCFF99"/>
    <a:srgbClr val="CCFFCC"/>
    <a:srgbClr val="FFFF99"/>
    <a:srgbClr val="DC222F"/>
    <a:srgbClr val="0066FF"/>
    <a:srgbClr val="339966"/>
  </p:clrMru>
</p:presentationPr>
</file>

<file path=ppt/tableStyles.xml><?xml version="1.0" encoding="utf-8"?>
<a:tblStyleLst xmlns:a="http://schemas.openxmlformats.org/drawingml/2006/main" def="{5C22544A-7EE6-4342-B048-85BDC9FD1C3A}">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7" autoAdjust="0"/>
  </p:normalViewPr>
  <p:slideViewPr>
    <p:cSldViewPr>
      <p:cViewPr varScale="1">
        <p:scale>
          <a:sx n="70" d="100"/>
          <a:sy n="70" d="100"/>
        </p:scale>
        <p:origin x="-810" y="-108"/>
      </p:cViewPr>
      <p:guideLst>
        <p:guide orient="horz" pos="2160"/>
        <p:guide pos="2880"/>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66" d="100"/>
        <a:sy n="66" d="100"/>
      </p:scale>
      <p:origin x="0" y="4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hyperlink" Target="../../../TESIS%20CALDER&#211;N/VALIDACI&#211;N.pdf" TargetMode="External"/><Relationship Id="rId3" Type="http://schemas.openxmlformats.org/officeDocument/2006/relationships/slide" Target="../slides/slide19.xml"/><Relationship Id="rId7" Type="http://schemas.openxmlformats.org/officeDocument/2006/relationships/slide" Target="../slides/slide32.xml"/><Relationship Id="rId2" Type="http://schemas.openxmlformats.org/officeDocument/2006/relationships/slide" Target="../slides/slide18.xml"/><Relationship Id="rId1" Type="http://schemas.openxmlformats.org/officeDocument/2006/relationships/slide" Target="../slides/slide12.xml"/><Relationship Id="rId6" Type="http://schemas.openxmlformats.org/officeDocument/2006/relationships/slide" Target="../slides/slide31.xml"/><Relationship Id="rId5" Type="http://schemas.openxmlformats.org/officeDocument/2006/relationships/slide" Target="../slides/slide23.xml"/><Relationship Id="rId10" Type="http://schemas.openxmlformats.org/officeDocument/2006/relationships/slide" Target="../slides/slide33.xml"/><Relationship Id="rId4" Type="http://schemas.openxmlformats.org/officeDocument/2006/relationships/slide" Target="../slides/slide20.xml"/><Relationship Id="rId9" Type="http://schemas.openxmlformats.org/officeDocument/2006/relationships/hyperlink" Target="../../../TESIS%20CALDER&#211;N/REPORTE%20DE%20NOVEDADES%20DE%20LA%20PROPIEDAD%20MUNICIPAL%20AZCA%20FINAL%2001%20de%20JUNIO.pdf"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TESIS%20CALDER&#211;N/REPORTE%20DE%20NOVEDADES%20DE%20LA%20PROPIEDAD%20MUNICIPAL%20AZCA%20FINAL%2001%20de%20JUNIO.pdf" TargetMode="External"/><Relationship Id="rId1" Type="http://schemas.openxmlformats.org/officeDocument/2006/relationships/hyperlink" Target="../../../TESIS%20CALDER&#211;N/VALIDACI&#211;N.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EB61F-04CA-483F-9793-026A2ABD078A}" type="doc">
      <dgm:prSet loTypeId="urn:microsoft.com/office/officeart/2005/8/layout/process5" loCatId="process" qsTypeId="urn:microsoft.com/office/officeart/2005/8/quickstyle/simple3" qsCatId="simple" csTypeId="urn:microsoft.com/office/officeart/2005/8/colors/colorful5" csCatId="colorful" phldr="1"/>
      <dgm:spPr/>
      <dgm:t>
        <a:bodyPr/>
        <a:lstStyle/>
        <a:p>
          <a:endParaRPr lang="es-ES"/>
        </a:p>
      </dgm:t>
    </dgm:pt>
    <dgm:pt modelId="{56997F01-2DFD-40F9-936E-171192E4AD87}">
      <dgm:prSet phldrT="[Texto]" custT="1"/>
      <dgm:spPr/>
      <dgm:t>
        <a:bodyPr/>
        <a:lstStyle/>
        <a:p>
          <a:r>
            <a:rPr lang="es-ES" sz="1200" b="1" dirty="0"/>
            <a:t>INICIO</a:t>
          </a:r>
        </a:p>
      </dgm:t>
    </dgm:pt>
    <dgm:pt modelId="{518F13A6-EF46-4098-9F97-23973CFD6442}" type="parTrans" cxnId="{17C45EE6-DB2A-40FE-ADB8-8BA9A472C7B8}">
      <dgm:prSet/>
      <dgm:spPr/>
      <dgm:t>
        <a:bodyPr/>
        <a:lstStyle/>
        <a:p>
          <a:endParaRPr lang="es-ES"/>
        </a:p>
      </dgm:t>
    </dgm:pt>
    <dgm:pt modelId="{F2A0E1CB-0BFA-4B65-8639-104611D2A424}" type="sibTrans" cxnId="{17C45EE6-DB2A-40FE-ADB8-8BA9A472C7B8}">
      <dgm:prSet/>
      <dgm:spPr/>
      <dgm:t>
        <a:bodyPr/>
        <a:lstStyle/>
        <a:p>
          <a:endParaRPr lang="es-ES"/>
        </a:p>
      </dgm:t>
    </dgm:pt>
    <dgm:pt modelId="{38CA6440-7A60-47AA-A580-218EEC175241}">
      <dgm:prSet custT="1"/>
      <dgm:spPr/>
      <dgm:t>
        <a:bodyPr/>
        <a:lstStyle/>
        <a:p>
          <a:r>
            <a:rPr lang="es-ES" sz="1200" b="1" dirty="0">
              <a:hlinkClick xmlns:r="http://schemas.openxmlformats.org/officeDocument/2006/relationships" r:id="rId1" action="ppaction://hlinksldjump"/>
            </a:rPr>
            <a:t>Revisión </a:t>
          </a:r>
          <a:r>
            <a:rPr lang="es-ES" sz="1200" b="1" dirty="0" smtClean="0">
              <a:hlinkClick xmlns:r="http://schemas.openxmlformats.org/officeDocument/2006/relationships" r:id="rId1" action="ppaction://hlinksldjump"/>
            </a:rPr>
            <a:t> y depuración de </a:t>
          </a:r>
          <a:r>
            <a:rPr lang="es-ES" sz="1200" b="1" dirty="0">
              <a:hlinkClick xmlns:r="http://schemas.openxmlformats.org/officeDocument/2006/relationships" r:id="rId1" action="ppaction://hlinksldjump"/>
            </a:rPr>
            <a:t>información existente en la base de datos del inventario 2004</a:t>
          </a:r>
          <a:endParaRPr lang="es-EC" sz="1200" b="1" dirty="0"/>
        </a:p>
      </dgm:t>
    </dgm:pt>
    <dgm:pt modelId="{99030417-18B2-4BF8-B848-DBB2F4F44D45}" type="parTrans" cxnId="{31601ACD-76E2-4211-B67D-BC55ECC04699}">
      <dgm:prSet/>
      <dgm:spPr/>
      <dgm:t>
        <a:bodyPr/>
        <a:lstStyle/>
        <a:p>
          <a:endParaRPr lang="es-EC"/>
        </a:p>
      </dgm:t>
    </dgm:pt>
    <dgm:pt modelId="{B29F65E2-ED9E-4CA7-A125-6249485D3A87}" type="sibTrans" cxnId="{31601ACD-76E2-4211-B67D-BC55ECC04699}">
      <dgm:prSet/>
      <dgm:spPr/>
      <dgm:t>
        <a:bodyPr/>
        <a:lstStyle/>
        <a:p>
          <a:endParaRPr lang="es-EC"/>
        </a:p>
      </dgm:t>
    </dgm:pt>
    <dgm:pt modelId="{5DB73E94-B8F1-4FD8-A68A-B10B90C63FCE}">
      <dgm:prSet custT="1"/>
      <dgm:spPr/>
      <dgm:t>
        <a:bodyPr/>
        <a:lstStyle/>
        <a:p>
          <a:r>
            <a:rPr lang="es-ES" sz="1200" b="1" dirty="0" smtClean="0">
              <a:hlinkClick xmlns:r="http://schemas.openxmlformats.org/officeDocument/2006/relationships" r:id="rId2" action="ppaction://hlinksldjump"/>
            </a:rPr>
            <a:t>Planificación para el levantamiento de la información actualizada </a:t>
          </a:r>
          <a:endParaRPr lang="es-EC" sz="1200" b="1" dirty="0"/>
        </a:p>
      </dgm:t>
    </dgm:pt>
    <dgm:pt modelId="{983A2C03-3123-46EB-8897-7253340EFFA3}" type="parTrans" cxnId="{5B6638AF-761F-477B-A7DC-58BF936D502B}">
      <dgm:prSet/>
      <dgm:spPr/>
      <dgm:t>
        <a:bodyPr/>
        <a:lstStyle/>
        <a:p>
          <a:endParaRPr lang="es-EC"/>
        </a:p>
      </dgm:t>
    </dgm:pt>
    <dgm:pt modelId="{CB1C154A-C203-4230-8B22-9B2B74237BC7}" type="sibTrans" cxnId="{5B6638AF-761F-477B-A7DC-58BF936D502B}">
      <dgm:prSet/>
      <dgm:spPr/>
      <dgm:t>
        <a:bodyPr/>
        <a:lstStyle/>
        <a:p>
          <a:endParaRPr lang="es-EC"/>
        </a:p>
      </dgm:t>
    </dgm:pt>
    <dgm:pt modelId="{10FF3CCC-A2F6-4860-80E4-925859FC418B}">
      <dgm:prSet custT="1"/>
      <dgm:spPr/>
      <dgm:t>
        <a:bodyPr/>
        <a:lstStyle/>
        <a:p>
          <a:r>
            <a:rPr lang="es-ES" sz="1200" b="1" dirty="0" smtClean="0">
              <a:hlinkClick xmlns:r="http://schemas.openxmlformats.org/officeDocument/2006/relationships" r:id="rId3" action="ppaction://hlinksldjump"/>
            </a:rPr>
            <a:t>Toma </a:t>
          </a:r>
          <a:r>
            <a:rPr lang="es-ES" sz="1200" b="1" dirty="0">
              <a:hlinkClick xmlns:r="http://schemas.openxmlformats.org/officeDocument/2006/relationships" r:id="rId3" action="ppaction://hlinksldjump"/>
            </a:rPr>
            <a:t>de información actual en las fichas catastrales </a:t>
          </a:r>
          <a:endParaRPr lang="es-EC" sz="1200" b="1" dirty="0"/>
        </a:p>
      </dgm:t>
    </dgm:pt>
    <dgm:pt modelId="{B12482DB-89E6-4BA4-B62F-B9AD6239F851}" type="parTrans" cxnId="{5678D8A0-6651-41A6-BE52-57239C5EBBA0}">
      <dgm:prSet/>
      <dgm:spPr/>
      <dgm:t>
        <a:bodyPr/>
        <a:lstStyle/>
        <a:p>
          <a:endParaRPr lang="es-EC"/>
        </a:p>
      </dgm:t>
    </dgm:pt>
    <dgm:pt modelId="{A14470BE-CC5D-425E-86CA-08B1713AABED}" type="sibTrans" cxnId="{5678D8A0-6651-41A6-BE52-57239C5EBBA0}">
      <dgm:prSet/>
      <dgm:spPr/>
      <dgm:t>
        <a:bodyPr/>
        <a:lstStyle/>
        <a:p>
          <a:endParaRPr lang="es-EC"/>
        </a:p>
      </dgm:t>
    </dgm:pt>
    <dgm:pt modelId="{BE44ECCB-4A87-4604-AF18-20C5978A86FA}">
      <dgm:prSet custT="1"/>
      <dgm:spPr/>
      <dgm:t>
        <a:bodyPr/>
        <a:lstStyle/>
        <a:p>
          <a:r>
            <a:rPr lang="es-ES" sz="1200" b="1" dirty="0">
              <a:hlinkClick xmlns:r="http://schemas.openxmlformats.org/officeDocument/2006/relationships" r:id="rId4" action="ppaction://hlinksldjump"/>
            </a:rPr>
            <a:t>Análisis</a:t>
          </a:r>
          <a:r>
            <a:rPr lang="es-ES" sz="1200" b="1" dirty="0"/>
            <a:t> </a:t>
          </a:r>
          <a:r>
            <a:rPr lang="es-ES" sz="1200" b="1" dirty="0" smtClean="0"/>
            <a:t>para el </a:t>
          </a:r>
          <a:r>
            <a:rPr lang="es-ES" sz="1200" b="1" dirty="0"/>
            <a:t>trabajo realizado en campo</a:t>
          </a:r>
          <a:endParaRPr lang="es-EC" sz="1200" b="1" dirty="0"/>
        </a:p>
      </dgm:t>
    </dgm:pt>
    <dgm:pt modelId="{5C1A2993-AF9B-4850-9385-9FDB8CABFCC9}" type="parTrans" cxnId="{BD51614A-CCCC-48A5-B0DD-E0F75E162B33}">
      <dgm:prSet/>
      <dgm:spPr/>
      <dgm:t>
        <a:bodyPr/>
        <a:lstStyle/>
        <a:p>
          <a:endParaRPr lang="es-EC"/>
        </a:p>
      </dgm:t>
    </dgm:pt>
    <dgm:pt modelId="{44415AFA-0F20-40F9-B3CF-066D08A8A571}" type="sibTrans" cxnId="{BD51614A-CCCC-48A5-B0DD-E0F75E162B33}">
      <dgm:prSet/>
      <dgm:spPr/>
      <dgm:t>
        <a:bodyPr/>
        <a:lstStyle/>
        <a:p>
          <a:endParaRPr lang="es-EC"/>
        </a:p>
      </dgm:t>
    </dgm:pt>
    <dgm:pt modelId="{38533017-EFAF-4723-974D-D1D7BD9F8ABF}">
      <dgm:prSet custT="1"/>
      <dgm:spPr/>
      <dgm:t>
        <a:bodyPr/>
        <a:lstStyle/>
        <a:p>
          <a:r>
            <a:rPr lang="es-ES" sz="1200" b="1" dirty="0">
              <a:hlinkClick xmlns:r="http://schemas.openxmlformats.org/officeDocument/2006/relationships" r:id="rId5" action="ppaction://hlinksldjump"/>
            </a:rPr>
            <a:t>Revisión, estandarización y ordenamiento </a:t>
          </a:r>
          <a:r>
            <a:rPr lang="es-ES" sz="1200" b="1" dirty="0"/>
            <a:t>de la información levantada en  información en </a:t>
          </a:r>
          <a:r>
            <a:rPr lang="es-ES" sz="1200" b="1" dirty="0" smtClean="0"/>
            <a:t>gabinete y campo.</a:t>
          </a:r>
          <a:endParaRPr lang="es-EC" sz="1200" b="1" dirty="0"/>
        </a:p>
      </dgm:t>
    </dgm:pt>
    <dgm:pt modelId="{63CCDDCE-6BE0-468F-88A7-0ADB9D687F4A}" type="parTrans" cxnId="{40C414C1-B467-4448-9475-FDBD80A7B768}">
      <dgm:prSet/>
      <dgm:spPr/>
      <dgm:t>
        <a:bodyPr/>
        <a:lstStyle/>
        <a:p>
          <a:endParaRPr lang="es-EC"/>
        </a:p>
      </dgm:t>
    </dgm:pt>
    <dgm:pt modelId="{1EE9E149-B90D-4314-B80E-B2E5DA326B4F}" type="sibTrans" cxnId="{40C414C1-B467-4448-9475-FDBD80A7B768}">
      <dgm:prSet/>
      <dgm:spPr/>
      <dgm:t>
        <a:bodyPr/>
        <a:lstStyle/>
        <a:p>
          <a:endParaRPr lang="es-EC"/>
        </a:p>
      </dgm:t>
    </dgm:pt>
    <dgm:pt modelId="{F2DB36A2-1183-4740-BCCC-DD1A87B1924E}">
      <dgm:prSet custT="1"/>
      <dgm:spPr/>
      <dgm:t>
        <a:bodyPr/>
        <a:lstStyle/>
        <a:p>
          <a:r>
            <a:rPr lang="es-EC" sz="1200" b="1" dirty="0">
              <a:hlinkClick xmlns:r="http://schemas.openxmlformats.org/officeDocument/2006/relationships" r:id="rId6" action="ppaction://hlinksldjump"/>
            </a:rPr>
            <a:t>Generación de la nueva base de datos</a:t>
          </a:r>
          <a:r>
            <a:rPr lang="es-EC" sz="1200" b="1" dirty="0"/>
            <a:t>.</a:t>
          </a:r>
        </a:p>
      </dgm:t>
    </dgm:pt>
    <dgm:pt modelId="{5BFC081A-3D2F-4C24-A6C0-1046977ACC18}" type="parTrans" cxnId="{BFF9830E-FDFE-4D10-AAF6-D22C300830A8}">
      <dgm:prSet/>
      <dgm:spPr/>
      <dgm:t>
        <a:bodyPr/>
        <a:lstStyle/>
        <a:p>
          <a:endParaRPr lang="es-EC"/>
        </a:p>
      </dgm:t>
    </dgm:pt>
    <dgm:pt modelId="{621E7784-1B30-497C-8024-954F42B1AC35}" type="sibTrans" cxnId="{BFF9830E-FDFE-4D10-AAF6-D22C300830A8}">
      <dgm:prSet/>
      <dgm:spPr/>
      <dgm:t>
        <a:bodyPr/>
        <a:lstStyle/>
        <a:p>
          <a:endParaRPr lang="es-EC"/>
        </a:p>
      </dgm:t>
    </dgm:pt>
    <dgm:pt modelId="{48A390CE-B623-4E9F-A71D-1B23E0CB1D6E}">
      <dgm:prSet custT="1"/>
      <dgm:spPr/>
      <dgm:t>
        <a:bodyPr/>
        <a:lstStyle/>
        <a:p>
          <a:r>
            <a:rPr lang="es-EC" sz="1200" b="1" dirty="0">
              <a:hlinkClick xmlns:r="http://schemas.openxmlformats.org/officeDocument/2006/relationships" r:id="rId7" action="ppaction://hlinksldjump"/>
            </a:rPr>
            <a:t>Ingreso y estructuración de los datos actualizados para el inventario.</a:t>
          </a:r>
          <a:endParaRPr lang="es-EC" sz="1200" b="1" dirty="0"/>
        </a:p>
      </dgm:t>
    </dgm:pt>
    <dgm:pt modelId="{43AEF6FD-0319-4D2E-AD6B-B4A4EA81E7AB}" type="parTrans" cxnId="{AEC4A585-1429-4196-99B9-D16928B9B4CA}">
      <dgm:prSet/>
      <dgm:spPr/>
      <dgm:t>
        <a:bodyPr/>
        <a:lstStyle/>
        <a:p>
          <a:endParaRPr lang="es-EC"/>
        </a:p>
      </dgm:t>
    </dgm:pt>
    <dgm:pt modelId="{AFB85280-1541-4A74-9733-90794506838E}" type="sibTrans" cxnId="{AEC4A585-1429-4196-99B9-D16928B9B4CA}">
      <dgm:prSet/>
      <dgm:spPr/>
      <dgm:t>
        <a:bodyPr/>
        <a:lstStyle/>
        <a:p>
          <a:endParaRPr lang="es-EC"/>
        </a:p>
      </dgm:t>
    </dgm:pt>
    <dgm:pt modelId="{40D47A7D-35F1-4500-A572-B91D3BDE70DF}">
      <dgm:prSet custT="1"/>
      <dgm:spPr/>
      <dgm:t>
        <a:bodyPr/>
        <a:lstStyle/>
        <a:p>
          <a:r>
            <a:rPr lang="es-ES" sz="1200" b="1" dirty="0" smtClean="0">
              <a:hlinkClick xmlns:r="http://schemas.openxmlformats.org/officeDocument/2006/relationships" r:id="rId8" action="ppaction://hlinkfile"/>
            </a:rPr>
            <a:t>Validación </a:t>
          </a:r>
          <a:r>
            <a:rPr lang="es-ES" sz="1200" b="1" dirty="0">
              <a:hlinkClick xmlns:r="http://schemas.openxmlformats.org/officeDocument/2006/relationships" r:id="rId8" action="ppaction://hlinkfile"/>
            </a:rPr>
            <a:t>del </a:t>
          </a:r>
          <a:r>
            <a:rPr lang="es-ES" sz="1200" b="1" dirty="0" smtClean="0">
              <a:hlinkClick xmlns:r="http://schemas.openxmlformats.org/officeDocument/2006/relationships" r:id="rId8" action="ppaction://hlinkfile"/>
            </a:rPr>
            <a:t>SIG </a:t>
          </a:r>
          <a:r>
            <a:rPr lang="es-ES" sz="1200" b="1" dirty="0" smtClean="0"/>
            <a:t>y </a:t>
          </a:r>
          <a:r>
            <a:rPr lang="es-ES" sz="1200" b="1" dirty="0" smtClean="0">
              <a:hlinkClick xmlns:r="http://schemas.openxmlformats.org/officeDocument/2006/relationships" r:id="rId9" action="ppaction://hlinkfile"/>
            </a:rPr>
            <a:t>reporte</a:t>
          </a:r>
          <a:endParaRPr lang="es-EC" sz="1200" b="1" dirty="0"/>
        </a:p>
      </dgm:t>
    </dgm:pt>
    <dgm:pt modelId="{1BD2F9CB-FDD6-4C92-9A3C-F618DB346A2F}" type="parTrans" cxnId="{3631C27F-D466-425F-8E08-33948F109EC5}">
      <dgm:prSet/>
      <dgm:spPr/>
      <dgm:t>
        <a:bodyPr/>
        <a:lstStyle/>
        <a:p>
          <a:endParaRPr lang="es-EC"/>
        </a:p>
      </dgm:t>
    </dgm:pt>
    <dgm:pt modelId="{A3905D64-DEDF-4AD5-BD55-19950989D96D}" type="sibTrans" cxnId="{3631C27F-D466-425F-8E08-33948F109EC5}">
      <dgm:prSet/>
      <dgm:spPr/>
      <dgm:t>
        <a:bodyPr/>
        <a:lstStyle/>
        <a:p>
          <a:endParaRPr lang="es-EC"/>
        </a:p>
      </dgm:t>
    </dgm:pt>
    <dgm:pt modelId="{A1DFF0E2-D313-44EB-B004-454DF2500EAC}">
      <dgm:prSet custT="1"/>
      <dgm:spPr/>
      <dgm:t>
        <a:bodyPr/>
        <a:lstStyle/>
        <a:p>
          <a:r>
            <a:rPr lang="es-ES" sz="1200" b="1" dirty="0">
              <a:hlinkClick xmlns:r="http://schemas.openxmlformats.org/officeDocument/2006/relationships" r:id="rId10" action="ppaction://hlinksldjump"/>
            </a:rPr>
            <a:t>Publicación de los datos actualizados en el SIG</a:t>
          </a:r>
          <a:endParaRPr lang="es-EC" sz="1200" b="1" dirty="0"/>
        </a:p>
      </dgm:t>
    </dgm:pt>
    <dgm:pt modelId="{75BFA024-DE23-4AEE-BC73-6D1376B39C5F}" type="parTrans" cxnId="{75D8C6BC-75B7-45E1-BBB9-0E0396E46FBD}">
      <dgm:prSet/>
      <dgm:spPr/>
      <dgm:t>
        <a:bodyPr/>
        <a:lstStyle/>
        <a:p>
          <a:endParaRPr lang="es-EC"/>
        </a:p>
      </dgm:t>
    </dgm:pt>
    <dgm:pt modelId="{7F4943AA-D6D0-4E48-9436-177ED9F7C068}" type="sibTrans" cxnId="{75D8C6BC-75B7-45E1-BBB9-0E0396E46FBD}">
      <dgm:prSet/>
      <dgm:spPr/>
      <dgm:t>
        <a:bodyPr/>
        <a:lstStyle/>
        <a:p>
          <a:endParaRPr lang="es-EC"/>
        </a:p>
      </dgm:t>
    </dgm:pt>
    <dgm:pt modelId="{5246A0CE-C236-44D2-93C7-8D5A0D811244}" type="pres">
      <dgm:prSet presAssocID="{F3EEB61F-04CA-483F-9793-026A2ABD078A}" presName="diagram" presStyleCnt="0">
        <dgm:presLayoutVars>
          <dgm:dir/>
          <dgm:resizeHandles val="exact"/>
        </dgm:presLayoutVars>
      </dgm:prSet>
      <dgm:spPr/>
      <dgm:t>
        <a:bodyPr/>
        <a:lstStyle/>
        <a:p>
          <a:endParaRPr lang="es-EC"/>
        </a:p>
      </dgm:t>
    </dgm:pt>
    <dgm:pt modelId="{50B196CA-D866-4A0D-877F-59A5595440EB}" type="pres">
      <dgm:prSet presAssocID="{56997F01-2DFD-40F9-936E-171192E4AD87}" presName="node" presStyleLbl="node1" presStyleIdx="0" presStyleCnt="10">
        <dgm:presLayoutVars>
          <dgm:bulletEnabled val="1"/>
        </dgm:presLayoutVars>
      </dgm:prSet>
      <dgm:spPr/>
      <dgm:t>
        <a:bodyPr/>
        <a:lstStyle/>
        <a:p>
          <a:endParaRPr lang="es-EC"/>
        </a:p>
      </dgm:t>
    </dgm:pt>
    <dgm:pt modelId="{01FE727B-B795-4B25-9E40-401EA72058C3}" type="pres">
      <dgm:prSet presAssocID="{F2A0E1CB-0BFA-4B65-8639-104611D2A424}" presName="sibTrans" presStyleLbl="sibTrans2D1" presStyleIdx="0" presStyleCnt="9"/>
      <dgm:spPr/>
      <dgm:t>
        <a:bodyPr/>
        <a:lstStyle/>
        <a:p>
          <a:endParaRPr lang="es-EC"/>
        </a:p>
      </dgm:t>
    </dgm:pt>
    <dgm:pt modelId="{02D4975F-F80F-4BC2-B85C-8334FCCA57B4}" type="pres">
      <dgm:prSet presAssocID="{F2A0E1CB-0BFA-4B65-8639-104611D2A424}" presName="connectorText" presStyleLbl="sibTrans2D1" presStyleIdx="0" presStyleCnt="9"/>
      <dgm:spPr/>
      <dgm:t>
        <a:bodyPr/>
        <a:lstStyle/>
        <a:p>
          <a:endParaRPr lang="es-EC"/>
        </a:p>
      </dgm:t>
    </dgm:pt>
    <dgm:pt modelId="{7872E29A-94E2-489F-A74B-2FCD6A473895}" type="pres">
      <dgm:prSet presAssocID="{38CA6440-7A60-47AA-A580-218EEC175241}" presName="node" presStyleLbl="node1" presStyleIdx="1" presStyleCnt="10">
        <dgm:presLayoutVars>
          <dgm:bulletEnabled val="1"/>
        </dgm:presLayoutVars>
      </dgm:prSet>
      <dgm:spPr/>
      <dgm:t>
        <a:bodyPr/>
        <a:lstStyle/>
        <a:p>
          <a:endParaRPr lang="es-EC"/>
        </a:p>
      </dgm:t>
    </dgm:pt>
    <dgm:pt modelId="{30A5632E-E622-434A-9DA5-D4B82C86991F}" type="pres">
      <dgm:prSet presAssocID="{B29F65E2-ED9E-4CA7-A125-6249485D3A87}" presName="sibTrans" presStyleLbl="sibTrans2D1" presStyleIdx="1" presStyleCnt="9"/>
      <dgm:spPr/>
      <dgm:t>
        <a:bodyPr/>
        <a:lstStyle/>
        <a:p>
          <a:endParaRPr lang="es-EC"/>
        </a:p>
      </dgm:t>
    </dgm:pt>
    <dgm:pt modelId="{C2836B3E-0D4D-449A-B1D9-E0D28CD76437}" type="pres">
      <dgm:prSet presAssocID="{B29F65E2-ED9E-4CA7-A125-6249485D3A87}" presName="connectorText" presStyleLbl="sibTrans2D1" presStyleIdx="1" presStyleCnt="9"/>
      <dgm:spPr/>
      <dgm:t>
        <a:bodyPr/>
        <a:lstStyle/>
        <a:p>
          <a:endParaRPr lang="es-EC"/>
        </a:p>
      </dgm:t>
    </dgm:pt>
    <dgm:pt modelId="{4333F21A-02C0-4332-83F4-6A7FC287F13F}" type="pres">
      <dgm:prSet presAssocID="{5DB73E94-B8F1-4FD8-A68A-B10B90C63FCE}" presName="node" presStyleLbl="node1" presStyleIdx="2" presStyleCnt="10">
        <dgm:presLayoutVars>
          <dgm:bulletEnabled val="1"/>
        </dgm:presLayoutVars>
      </dgm:prSet>
      <dgm:spPr/>
      <dgm:t>
        <a:bodyPr/>
        <a:lstStyle/>
        <a:p>
          <a:endParaRPr lang="es-EC"/>
        </a:p>
      </dgm:t>
    </dgm:pt>
    <dgm:pt modelId="{0AF9D3FB-8D4A-4C5B-8736-860AE1B54891}" type="pres">
      <dgm:prSet presAssocID="{CB1C154A-C203-4230-8B22-9B2B74237BC7}" presName="sibTrans" presStyleLbl="sibTrans2D1" presStyleIdx="2" presStyleCnt="9"/>
      <dgm:spPr/>
      <dgm:t>
        <a:bodyPr/>
        <a:lstStyle/>
        <a:p>
          <a:endParaRPr lang="es-EC"/>
        </a:p>
      </dgm:t>
    </dgm:pt>
    <dgm:pt modelId="{5E15A66C-12A5-4866-A78F-FFAA6E8D288C}" type="pres">
      <dgm:prSet presAssocID="{CB1C154A-C203-4230-8B22-9B2B74237BC7}" presName="connectorText" presStyleLbl="sibTrans2D1" presStyleIdx="2" presStyleCnt="9"/>
      <dgm:spPr/>
      <dgm:t>
        <a:bodyPr/>
        <a:lstStyle/>
        <a:p>
          <a:endParaRPr lang="es-EC"/>
        </a:p>
      </dgm:t>
    </dgm:pt>
    <dgm:pt modelId="{8DBD4334-1E81-48E8-910F-B49DA4A33206}" type="pres">
      <dgm:prSet presAssocID="{10FF3CCC-A2F6-4860-80E4-925859FC418B}" presName="node" presStyleLbl="node1" presStyleIdx="3" presStyleCnt="10">
        <dgm:presLayoutVars>
          <dgm:bulletEnabled val="1"/>
        </dgm:presLayoutVars>
      </dgm:prSet>
      <dgm:spPr/>
      <dgm:t>
        <a:bodyPr/>
        <a:lstStyle/>
        <a:p>
          <a:endParaRPr lang="es-EC"/>
        </a:p>
      </dgm:t>
    </dgm:pt>
    <dgm:pt modelId="{3058CF9C-448C-4C22-A178-CEDB2EA8C8F6}" type="pres">
      <dgm:prSet presAssocID="{A14470BE-CC5D-425E-86CA-08B1713AABED}" presName="sibTrans" presStyleLbl="sibTrans2D1" presStyleIdx="3" presStyleCnt="9"/>
      <dgm:spPr/>
      <dgm:t>
        <a:bodyPr/>
        <a:lstStyle/>
        <a:p>
          <a:endParaRPr lang="es-EC"/>
        </a:p>
      </dgm:t>
    </dgm:pt>
    <dgm:pt modelId="{F1C401E0-FD74-4602-81B8-3500C6C40521}" type="pres">
      <dgm:prSet presAssocID="{A14470BE-CC5D-425E-86CA-08B1713AABED}" presName="connectorText" presStyleLbl="sibTrans2D1" presStyleIdx="3" presStyleCnt="9"/>
      <dgm:spPr/>
      <dgm:t>
        <a:bodyPr/>
        <a:lstStyle/>
        <a:p>
          <a:endParaRPr lang="es-EC"/>
        </a:p>
      </dgm:t>
    </dgm:pt>
    <dgm:pt modelId="{98BB39F6-CDB3-4DD1-9BFE-E6F895A120BB}" type="pres">
      <dgm:prSet presAssocID="{BE44ECCB-4A87-4604-AF18-20C5978A86FA}" presName="node" presStyleLbl="node1" presStyleIdx="4" presStyleCnt="10">
        <dgm:presLayoutVars>
          <dgm:bulletEnabled val="1"/>
        </dgm:presLayoutVars>
      </dgm:prSet>
      <dgm:spPr/>
      <dgm:t>
        <a:bodyPr/>
        <a:lstStyle/>
        <a:p>
          <a:endParaRPr lang="es-EC"/>
        </a:p>
      </dgm:t>
    </dgm:pt>
    <dgm:pt modelId="{069757AC-78D4-457F-9C95-18407BDF7D19}" type="pres">
      <dgm:prSet presAssocID="{44415AFA-0F20-40F9-B3CF-066D08A8A571}" presName="sibTrans" presStyleLbl="sibTrans2D1" presStyleIdx="4" presStyleCnt="9"/>
      <dgm:spPr/>
      <dgm:t>
        <a:bodyPr/>
        <a:lstStyle/>
        <a:p>
          <a:endParaRPr lang="es-EC"/>
        </a:p>
      </dgm:t>
    </dgm:pt>
    <dgm:pt modelId="{12A932C7-E307-4EFD-BAC5-6C34ABC6FA04}" type="pres">
      <dgm:prSet presAssocID="{44415AFA-0F20-40F9-B3CF-066D08A8A571}" presName="connectorText" presStyleLbl="sibTrans2D1" presStyleIdx="4" presStyleCnt="9"/>
      <dgm:spPr/>
      <dgm:t>
        <a:bodyPr/>
        <a:lstStyle/>
        <a:p>
          <a:endParaRPr lang="es-EC"/>
        </a:p>
      </dgm:t>
    </dgm:pt>
    <dgm:pt modelId="{4CEAB3FC-9FCB-48C1-AC30-B3852E7060C3}" type="pres">
      <dgm:prSet presAssocID="{38533017-EFAF-4723-974D-D1D7BD9F8ABF}" presName="node" presStyleLbl="node1" presStyleIdx="5" presStyleCnt="10">
        <dgm:presLayoutVars>
          <dgm:bulletEnabled val="1"/>
        </dgm:presLayoutVars>
      </dgm:prSet>
      <dgm:spPr/>
      <dgm:t>
        <a:bodyPr/>
        <a:lstStyle/>
        <a:p>
          <a:endParaRPr lang="es-EC"/>
        </a:p>
      </dgm:t>
    </dgm:pt>
    <dgm:pt modelId="{6791472B-715E-4357-AA79-807A46311F22}" type="pres">
      <dgm:prSet presAssocID="{1EE9E149-B90D-4314-B80E-B2E5DA326B4F}" presName="sibTrans" presStyleLbl="sibTrans2D1" presStyleIdx="5" presStyleCnt="9"/>
      <dgm:spPr/>
      <dgm:t>
        <a:bodyPr/>
        <a:lstStyle/>
        <a:p>
          <a:endParaRPr lang="es-EC"/>
        </a:p>
      </dgm:t>
    </dgm:pt>
    <dgm:pt modelId="{0EB1A6F5-F54C-47BD-934F-744D0485C723}" type="pres">
      <dgm:prSet presAssocID="{1EE9E149-B90D-4314-B80E-B2E5DA326B4F}" presName="connectorText" presStyleLbl="sibTrans2D1" presStyleIdx="5" presStyleCnt="9"/>
      <dgm:spPr/>
      <dgm:t>
        <a:bodyPr/>
        <a:lstStyle/>
        <a:p>
          <a:endParaRPr lang="es-EC"/>
        </a:p>
      </dgm:t>
    </dgm:pt>
    <dgm:pt modelId="{9AB23471-486A-4831-9FFC-E088AF713419}" type="pres">
      <dgm:prSet presAssocID="{F2DB36A2-1183-4740-BCCC-DD1A87B1924E}" presName="node" presStyleLbl="node1" presStyleIdx="6" presStyleCnt="10">
        <dgm:presLayoutVars>
          <dgm:bulletEnabled val="1"/>
        </dgm:presLayoutVars>
      </dgm:prSet>
      <dgm:spPr/>
      <dgm:t>
        <a:bodyPr/>
        <a:lstStyle/>
        <a:p>
          <a:endParaRPr lang="es-EC"/>
        </a:p>
      </dgm:t>
    </dgm:pt>
    <dgm:pt modelId="{73DF4E1B-DD41-46ED-BA86-E1D79DA9D809}" type="pres">
      <dgm:prSet presAssocID="{621E7784-1B30-497C-8024-954F42B1AC35}" presName="sibTrans" presStyleLbl="sibTrans2D1" presStyleIdx="6" presStyleCnt="9"/>
      <dgm:spPr/>
      <dgm:t>
        <a:bodyPr/>
        <a:lstStyle/>
        <a:p>
          <a:endParaRPr lang="es-EC"/>
        </a:p>
      </dgm:t>
    </dgm:pt>
    <dgm:pt modelId="{2F98389D-74B8-4108-8399-405A16650574}" type="pres">
      <dgm:prSet presAssocID="{621E7784-1B30-497C-8024-954F42B1AC35}" presName="connectorText" presStyleLbl="sibTrans2D1" presStyleIdx="6" presStyleCnt="9"/>
      <dgm:spPr/>
      <dgm:t>
        <a:bodyPr/>
        <a:lstStyle/>
        <a:p>
          <a:endParaRPr lang="es-EC"/>
        </a:p>
      </dgm:t>
    </dgm:pt>
    <dgm:pt modelId="{A7FAB664-6FEC-416D-91F5-E238BE094306}" type="pres">
      <dgm:prSet presAssocID="{48A390CE-B623-4E9F-A71D-1B23E0CB1D6E}" presName="node" presStyleLbl="node1" presStyleIdx="7" presStyleCnt="10">
        <dgm:presLayoutVars>
          <dgm:bulletEnabled val="1"/>
        </dgm:presLayoutVars>
      </dgm:prSet>
      <dgm:spPr/>
      <dgm:t>
        <a:bodyPr/>
        <a:lstStyle/>
        <a:p>
          <a:endParaRPr lang="es-EC"/>
        </a:p>
      </dgm:t>
    </dgm:pt>
    <dgm:pt modelId="{7402044A-53B8-4BE7-B28C-B15540FC1717}" type="pres">
      <dgm:prSet presAssocID="{AFB85280-1541-4A74-9733-90794506838E}" presName="sibTrans" presStyleLbl="sibTrans2D1" presStyleIdx="7" presStyleCnt="9"/>
      <dgm:spPr/>
      <dgm:t>
        <a:bodyPr/>
        <a:lstStyle/>
        <a:p>
          <a:endParaRPr lang="es-EC"/>
        </a:p>
      </dgm:t>
    </dgm:pt>
    <dgm:pt modelId="{DFF6B023-C2CC-4931-AF28-FFB216B11BD9}" type="pres">
      <dgm:prSet presAssocID="{AFB85280-1541-4A74-9733-90794506838E}" presName="connectorText" presStyleLbl="sibTrans2D1" presStyleIdx="7" presStyleCnt="9"/>
      <dgm:spPr/>
      <dgm:t>
        <a:bodyPr/>
        <a:lstStyle/>
        <a:p>
          <a:endParaRPr lang="es-EC"/>
        </a:p>
      </dgm:t>
    </dgm:pt>
    <dgm:pt modelId="{8B702D8A-4D08-4C56-8216-E57F5CD6A883}" type="pres">
      <dgm:prSet presAssocID="{40D47A7D-35F1-4500-A572-B91D3BDE70DF}" presName="node" presStyleLbl="node1" presStyleIdx="8" presStyleCnt="10">
        <dgm:presLayoutVars>
          <dgm:bulletEnabled val="1"/>
        </dgm:presLayoutVars>
      </dgm:prSet>
      <dgm:spPr/>
      <dgm:t>
        <a:bodyPr/>
        <a:lstStyle/>
        <a:p>
          <a:endParaRPr lang="es-EC"/>
        </a:p>
      </dgm:t>
    </dgm:pt>
    <dgm:pt modelId="{971ED102-0AB0-4D2B-BF44-117507708A1A}" type="pres">
      <dgm:prSet presAssocID="{A3905D64-DEDF-4AD5-BD55-19950989D96D}" presName="sibTrans" presStyleLbl="sibTrans2D1" presStyleIdx="8" presStyleCnt="9"/>
      <dgm:spPr/>
      <dgm:t>
        <a:bodyPr/>
        <a:lstStyle/>
        <a:p>
          <a:endParaRPr lang="es-EC"/>
        </a:p>
      </dgm:t>
    </dgm:pt>
    <dgm:pt modelId="{085CDE46-7712-4EB7-BE1A-90AACDF1F61F}" type="pres">
      <dgm:prSet presAssocID="{A3905D64-DEDF-4AD5-BD55-19950989D96D}" presName="connectorText" presStyleLbl="sibTrans2D1" presStyleIdx="8" presStyleCnt="9"/>
      <dgm:spPr/>
      <dgm:t>
        <a:bodyPr/>
        <a:lstStyle/>
        <a:p>
          <a:endParaRPr lang="es-EC"/>
        </a:p>
      </dgm:t>
    </dgm:pt>
    <dgm:pt modelId="{9144CDDB-3F2C-40DF-A42E-D738B8AA593D}" type="pres">
      <dgm:prSet presAssocID="{A1DFF0E2-D313-44EB-B004-454DF2500EAC}" presName="node" presStyleLbl="node1" presStyleIdx="9" presStyleCnt="10">
        <dgm:presLayoutVars>
          <dgm:bulletEnabled val="1"/>
        </dgm:presLayoutVars>
      </dgm:prSet>
      <dgm:spPr/>
      <dgm:t>
        <a:bodyPr/>
        <a:lstStyle/>
        <a:p>
          <a:endParaRPr lang="es-EC"/>
        </a:p>
      </dgm:t>
    </dgm:pt>
  </dgm:ptLst>
  <dgm:cxnLst>
    <dgm:cxn modelId="{40710314-7B69-45A6-B8C5-971F4D5C5631}" type="presOf" srcId="{A14470BE-CC5D-425E-86CA-08B1713AABED}" destId="{F1C401E0-FD74-4602-81B8-3500C6C40521}" srcOrd="1" destOrd="0" presId="urn:microsoft.com/office/officeart/2005/8/layout/process5"/>
    <dgm:cxn modelId="{4E1E63E8-31AF-4FAF-A6EC-5B3DA43B672B}" type="presOf" srcId="{F2A0E1CB-0BFA-4B65-8639-104611D2A424}" destId="{01FE727B-B795-4B25-9E40-401EA72058C3}" srcOrd="0" destOrd="0" presId="urn:microsoft.com/office/officeart/2005/8/layout/process5"/>
    <dgm:cxn modelId="{92909013-49FE-43D7-8DD2-E9F0241E6445}" type="presOf" srcId="{48A390CE-B623-4E9F-A71D-1B23E0CB1D6E}" destId="{A7FAB664-6FEC-416D-91F5-E238BE094306}" srcOrd="0" destOrd="0" presId="urn:microsoft.com/office/officeart/2005/8/layout/process5"/>
    <dgm:cxn modelId="{41ED82B5-A329-44DE-A1BB-66211A152DA6}" type="presOf" srcId="{44415AFA-0F20-40F9-B3CF-066D08A8A571}" destId="{12A932C7-E307-4EFD-BAC5-6C34ABC6FA04}" srcOrd="1" destOrd="0" presId="urn:microsoft.com/office/officeart/2005/8/layout/process5"/>
    <dgm:cxn modelId="{319FA2AF-FF45-4AE9-931C-354F858F9435}" type="presOf" srcId="{1EE9E149-B90D-4314-B80E-B2E5DA326B4F}" destId="{0EB1A6F5-F54C-47BD-934F-744D0485C723}" srcOrd="1" destOrd="0" presId="urn:microsoft.com/office/officeart/2005/8/layout/process5"/>
    <dgm:cxn modelId="{F786A8F6-135D-415C-AF1C-76011A19219C}" type="presOf" srcId="{F3EEB61F-04CA-483F-9793-026A2ABD078A}" destId="{5246A0CE-C236-44D2-93C7-8D5A0D811244}" srcOrd="0" destOrd="0" presId="urn:microsoft.com/office/officeart/2005/8/layout/process5"/>
    <dgm:cxn modelId="{17C45EE6-DB2A-40FE-ADB8-8BA9A472C7B8}" srcId="{F3EEB61F-04CA-483F-9793-026A2ABD078A}" destId="{56997F01-2DFD-40F9-936E-171192E4AD87}" srcOrd="0" destOrd="0" parTransId="{518F13A6-EF46-4098-9F97-23973CFD6442}" sibTransId="{F2A0E1CB-0BFA-4B65-8639-104611D2A424}"/>
    <dgm:cxn modelId="{5678D8A0-6651-41A6-BE52-57239C5EBBA0}" srcId="{F3EEB61F-04CA-483F-9793-026A2ABD078A}" destId="{10FF3CCC-A2F6-4860-80E4-925859FC418B}" srcOrd="3" destOrd="0" parTransId="{B12482DB-89E6-4BA4-B62F-B9AD6239F851}" sibTransId="{A14470BE-CC5D-425E-86CA-08B1713AABED}"/>
    <dgm:cxn modelId="{C95C764D-021A-4675-80E7-2B23011E214E}" type="presOf" srcId="{CB1C154A-C203-4230-8B22-9B2B74237BC7}" destId="{0AF9D3FB-8D4A-4C5B-8736-860AE1B54891}" srcOrd="0" destOrd="0" presId="urn:microsoft.com/office/officeart/2005/8/layout/process5"/>
    <dgm:cxn modelId="{054912F7-04EC-4184-87B5-C0FFE045AB3B}" type="presOf" srcId="{10FF3CCC-A2F6-4860-80E4-925859FC418B}" destId="{8DBD4334-1E81-48E8-910F-B49DA4A33206}" srcOrd="0" destOrd="0" presId="urn:microsoft.com/office/officeart/2005/8/layout/process5"/>
    <dgm:cxn modelId="{799700CE-3B72-423F-88E2-F9561ADE8568}" type="presOf" srcId="{38CA6440-7A60-47AA-A580-218EEC175241}" destId="{7872E29A-94E2-489F-A74B-2FCD6A473895}" srcOrd="0" destOrd="0" presId="urn:microsoft.com/office/officeart/2005/8/layout/process5"/>
    <dgm:cxn modelId="{AEC4A585-1429-4196-99B9-D16928B9B4CA}" srcId="{F3EEB61F-04CA-483F-9793-026A2ABD078A}" destId="{48A390CE-B623-4E9F-A71D-1B23E0CB1D6E}" srcOrd="7" destOrd="0" parTransId="{43AEF6FD-0319-4D2E-AD6B-B4A4EA81E7AB}" sibTransId="{AFB85280-1541-4A74-9733-90794506838E}"/>
    <dgm:cxn modelId="{838F098D-3545-48BE-B5DC-56C74405C089}" type="presOf" srcId="{621E7784-1B30-497C-8024-954F42B1AC35}" destId="{2F98389D-74B8-4108-8399-405A16650574}" srcOrd="1" destOrd="0" presId="urn:microsoft.com/office/officeart/2005/8/layout/process5"/>
    <dgm:cxn modelId="{A9F3A9A6-0AB5-42AD-B0AB-50BF34063E1B}" type="presOf" srcId="{38533017-EFAF-4723-974D-D1D7BD9F8ABF}" destId="{4CEAB3FC-9FCB-48C1-AC30-B3852E7060C3}" srcOrd="0" destOrd="0" presId="urn:microsoft.com/office/officeart/2005/8/layout/process5"/>
    <dgm:cxn modelId="{A3A33C42-82F2-4606-9129-E0FECBC63A06}" type="presOf" srcId="{44415AFA-0F20-40F9-B3CF-066D08A8A571}" destId="{069757AC-78D4-457F-9C95-18407BDF7D19}" srcOrd="0" destOrd="0" presId="urn:microsoft.com/office/officeart/2005/8/layout/process5"/>
    <dgm:cxn modelId="{5BBFB4B7-B297-415E-B145-C80D4574EB98}" type="presOf" srcId="{F2DB36A2-1183-4740-BCCC-DD1A87B1924E}" destId="{9AB23471-486A-4831-9FFC-E088AF713419}" srcOrd="0" destOrd="0" presId="urn:microsoft.com/office/officeart/2005/8/layout/process5"/>
    <dgm:cxn modelId="{75D8C6BC-75B7-45E1-BBB9-0E0396E46FBD}" srcId="{F3EEB61F-04CA-483F-9793-026A2ABD078A}" destId="{A1DFF0E2-D313-44EB-B004-454DF2500EAC}" srcOrd="9" destOrd="0" parTransId="{75BFA024-DE23-4AEE-BC73-6D1376B39C5F}" sibTransId="{7F4943AA-D6D0-4E48-9436-177ED9F7C068}"/>
    <dgm:cxn modelId="{1FDF1676-98FA-46E0-9B24-3E7FD6AE0871}" type="presOf" srcId="{A3905D64-DEDF-4AD5-BD55-19950989D96D}" destId="{085CDE46-7712-4EB7-BE1A-90AACDF1F61F}" srcOrd="1" destOrd="0" presId="urn:microsoft.com/office/officeart/2005/8/layout/process5"/>
    <dgm:cxn modelId="{0E9D4C5D-1838-466F-8735-DAAAFD6B1DBF}" type="presOf" srcId="{AFB85280-1541-4A74-9733-90794506838E}" destId="{7402044A-53B8-4BE7-B28C-B15540FC1717}" srcOrd="0" destOrd="0" presId="urn:microsoft.com/office/officeart/2005/8/layout/process5"/>
    <dgm:cxn modelId="{EFF93699-54C6-4E16-8305-32BDA1115FCF}" type="presOf" srcId="{B29F65E2-ED9E-4CA7-A125-6249485D3A87}" destId="{30A5632E-E622-434A-9DA5-D4B82C86991F}" srcOrd="0" destOrd="0" presId="urn:microsoft.com/office/officeart/2005/8/layout/process5"/>
    <dgm:cxn modelId="{B083FA4B-A545-4B76-B8DD-C95BFC4A7E57}" type="presOf" srcId="{5DB73E94-B8F1-4FD8-A68A-B10B90C63FCE}" destId="{4333F21A-02C0-4332-83F4-6A7FC287F13F}" srcOrd="0" destOrd="0" presId="urn:microsoft.com/office/officeart/2005/8/layout/process5"/>
    <dgm:cxn modelId="{40C414C1-B467-4448-9475-FDBD80A7B768}" srcId="{F3EEB61F-04CA-483F-9793-026A2ABD078A}" destId="{38533017-EFAF-4723-974D-D1D7BD9F8ABF}" srcOrd="5" destOrd="0" parTransId="{63CCDDCE-6BE0-468F-88A7-0ADB9D687F4A}" sibTransId="{1EE9E149-B90D-4314-B80E-B2E5DA326B4F}"/>
    <dgm:cxn modelId="{DEA5BF00-B274-4224-BD30-0CBC233B0DA7}" type="presOf" srcId="{B29F65E2-ED9E-4CA7-A125-6249485D3A87}" destId="{C2836B3E-0D4D-449A-B1D9-E0D28CD76437}" srcOrd="1" destOrd="0" presId="urn:microsoft.com/office/officeart/2005/8/layout/process5"/>
    <dgm:cxn modelId="{3631C27F-D466-425F-8E08-33948F109EC5}" srcId="{F3EEB61F-04CA-483F-9793-026A2ABD078A}" destId="{40D47A7D-35F1-4500-A572-B91D3BDE70DF}" srcOrd="8" destOrd="0" parTransId="{1BD2F9CB-FDD6-4C92-9A3C-F618DB346A2F}" sibTransId="{A3905D64-DEDF-4AD5-BD55-19950989D96D}"/>
    <dgm:cxn modelId="{D3512D52-0DF5-4ACC-9A36-8325A50AC430}" type="presOf" srcId="{621E7784-1B30-497C-8024-954F42B1AC35}" destId="{73DF4E1B-DD41-46ED-BA86-E1D79DA9D809}" srcOrd="0" destOrd="0" presId="urn:microsoft.com/office/officeart/2005/8/layout/process5"/>
    <dgm:cxn modelId="{48EEAAE8-52C1-4495-9D51-C45AABA5CF45}" type="presOf" srcId="{1EE9E149-B90D-4314-B80E-B2E5DA326B4F}" destId="{6791472B-715E-4357-AA79-807A46311F22}" srcOrd="0" destOrd="0" presId="urn:microsoft.com/office/officeart/2005/8/layout/process5"/>
    <dgm:cxn modelId="{5B6638AF-761F-477B-A7DC-58BF936D502B}" srcId="{F3EEB61F-04CA-483F-9793-026A2ABD078A}" destId="{5DB73E94-B8F1-4FD8-A68A-B10B90C63FCE}" srcOrd="2" destOrd="0" parTransId="{983A2C03-3123-46EB-8897-7253340EFFA3}" sibTransId="{CB1C154A-C203-4230-8B22-9B2B74237BC7}"/>
    <dgm:cxn modelId="{BFF9830E-FDFE-4D10-AAF6-D22C300830A8}" srcId="{F3EEB61F-04CA-483F-9793-026A2ABD078A}" destId="{F2DB36A2-1183-4740-BCCC-DD1A87B1924E}" srcOrd="6" destOrd="0" parTransId="{5BFC081A-3D2F-4C24-A6C0-1046977ACC18}" sibTransId="{621E7784-1B30-497C-8024-954F42B1AC35}"/>
    <dgm:cxn modelId="{288F11B0-E4E0-4CD6-B571-A462045422AF}" type="presOf" srcId="{56997F01-2DFD-40F9-936E-171192E4AD87}" destId="{50B196CA-D866-4A0D-877F-59A5595440EB}" srcOrd="0" destOrd="0" presId="urn:microsoft.com/office/officeart/2005/8/layout/process5"/>
    <dgm:cxn modelId="{4D8A5253-49A7-4F1C-BF20-7CA2BA3095FB}" type="presOf" srcId="{F2A0E1CB-0BFA-4B65-8639-104611D2A424}" destId="{02D4975F-F80F-4BC2-B85C-8334FCCA57B4}" srcOrd="1" destOrd="0" presId="urn:microsoft.com/office/officeart/2005/8/layout/process5"/>
    <dgm:cxn modelId="{2EEAB37B-1932-4110-A0A5-84E9A082E47D}" type="presOf" srcId="{A3905D64-DEDF-4AD5-BD55-19950989D96D}" destId="{971ED102-0AB0-4D2B-BF44-117507708A1A}" srcOrd="0" destOrd="0" presId="urn:microsoft.com/office/officeart/2005/8/layout/process5"/>
    <dgm:cxn modelId="{2FF093A3-B358-443E-8D33-CD49A9649B5A}" type="presOf" srcId="{A1DFF0E2-D313-44EB-B004-454DF2500EAC}" destId="{9144CDDB-3F2C-40DF-A42E-D738B8AA593D}" srcOrd="0" destOrd="0" presId="urn:microsoft.com/office/officeart/2005/8/layout/process5"/>
    <dgm:cxn modelId="{31601ACD-76E2-4211-B67D-BC55ECC04699}" srcId="{F3EEB61F-04CA-483F-9793-026A2ABD078A}" destId="{38CA6440-7A60-47AA-A580-218EEC175241}" srcOrd="1" destOrd="0" parTransId="{99030417-18B2-4BF8-B848-DBB2F4F44D45}" sibTransId="{B29F65E2-ED9E-4CA7-A125-6249485D3A87}"/>
    <dgm:cxn modelId="{D6B30F61-62C8-4965-960B-B053BBDA4E81}" type="presOf" srcId="{40D47A7D-35F1-4500-A572-B91D3BDE70DF}" destId="{8B702D8A-4D08-4C56-8216-E57F5CD6A883}" srcOrd="0" destOrd="0" presId="urn:microsoft.com/office/officeart/2005/8/layout/process5"/>
    <dgm:cxn modelId="{2936107A-D0A2-4E78-B59E-A69EBA9FE1F1}" type="presOf" srcId="{CB1C154A-C203-4230-8B22-9B2B74237BC7}" destId="{5E15A66C-12A5-4866-A78F-FFAA6E8D288C}" srcOrd="1" destOrd="0" presId="urn:microsoft.com/office/officeart/2005/8/layout/process5"/>
    <dgm:cxn modelId="{BD51614A-CCCC-48A5-B0DD-E0F75E162B33}" srcId="{F3EEB61F-04CA-483F-9793-026A2ABD078A}" destId="{BE44ECCB-4A87-4604-AF18-20C5978A86FA}" srcOrd="4" destOrd="0" parTransId="{5C1A2993-AF9B-4850-9385-9FDB8CABFCC9}" sibTransId="{44415AFA-0F20-40F9-B3CF-066D08A8A571}"/>
    <dgm:cxn modelId="{3923C850-03E2-4151-8F8B-52FC5280A2A2}" type="presOf" srcId="{A14470BE-CC5D-425E-86CA-08B1713AABED}" destId="{3058CF9C-448C-4C22-A178-CEDB2EA8C8F6}" srcOrd="0" destOrd="0" presId="urn:microsoft.com/office/officeart/2005/8/layout/process5"/>
    <dgm:cxn modelId="{A59BDD8B-8741-4D2D-8F29-70501C5E368B}" type="presOf" srcId="{AFB85280-1541-4A74-9733-90794506838E}" destId="{DFF6B023-C2CC-4931-AF28-FFB216B11BD9}" srcOrd="1" destOrd="0" presId="urn:microsoft.com/office/officeart/2005/8/layout/process5"/>
    <dgm:cxn modelId="{1C97F0AE-54B2-476C-B269-EF1A7EF49060}" type="presOf" srcId="{BE44ECCB-4A87-4604-AF18-20C5978A86FA}" destId="{98BB39F6-CDB3-4DD1-9BFE-E6F895A120BB}" srcOrd="0" destOrd="0" presId="urn:microsoft.com/office/officeart/2005/8/layout/process5"/>
    <dgm:cxn modelId="{09975E7F-C7E3-4B43-8EFE-507B44477DC7}" type="presParOf" srcId="{5246A0CE-C236-44D2-93C7-8D5A0D811244}" destId="{50B196CA-D866-4A0D-877F-59A5595440EB}" srcOrd="0" destOrd="0" presId="urn:microsoft.com/office/officeart/2005/8/layout/process5"/>
    <dgm:cxn modelId="{EFC9A250-84CE-4D69-8B94-5578E2144C5C}" type="presParOf" srcId="{5246A0CE-C236-44D2-93C7-8D5A0D811244}" destId="{01FE727B-B795-4B25-9E40-401EA72058C3}" srcOrd="1" destOrd="0" presId="urn:microsoft.com/office/officeart/2005/8/layout/process5"/>
    <dgm:cxn modelId="{CB3820FA-C4D9-4DA4-A3B1-231E01292091}" type="presParOf" srcId="{01FE727B-B795-4B25-9E40-401EA72058C3}" destId="{02D4975F-F80F-4BC2-B85C-8334FCCA57B4}" srcOrd="0" destOrd="0" presId="urn:microsoft.com/office/officeart/2005/8/layout/process5"/>
    <dgm:cxn modelId="{6BC5D985-8421-4B88-A24B-A1C5549737D3}" type="presParOf" srcId="{5246A0CE-C236-44D2-93C7-8D5A0D811244}" destId="{7872E29A-94E2-489F-A74B-2FCD6A473895}" srcOrd="2" destOrd="0" presId="urn:microsoft.com/office/officeart/2005/8/layout/process5"/>
    <dgm:cxn modelId="{DAEB2463-30BE-4535-B75D-1CD0C795515E}" type="presParOf" srcId="{5246A0CE-C236-44D2-93C7-8D5A0D811244}" destId="{30A5632E-E622-434A-9DA5-D4B82C86991F}" srcOrd="3" destOrd="0" presId="urn:microsoft.com/office/officeart/2005/8/layout/process5"/>
    <dgm:cxn modelId="{68F90270-A4C4-41AF-9DB4-56BDC43C9807}" type="presParOf" srcId="{30A5632E-E622-434A-9DA5-D4B82C86991F}" destId="{C2836B3E-0D4D-449A-B1D9-E0D28CD76437}" srcOrd="0" destOrd="0" presId="urn:microsoft.com/office/officeart/2005/8/layout/process5"/>
    <dgm:cxn modelId="{A14ECBED-16EB-4FBA-B037-A157E5528413}" type="presParOf" srcId="{5246A0CE-C236-44D2-93C7-8D5A0D811244}" destId="{4333F21A-02C0-4332-83F4-6A7FC287F13F}" srcOrd="4" destOrd="0" presId="urn:microsoft.com/office/officeart/2005/8/layout/process5"/>
    <dgm:cxn modelId="{2CE7D7A0-7489-4712-B5FD-39B9A9CAADF9}" type="presParOf" srcId="{5246A0CE-C236-44D2-93C7-8D5A0D811244}" destId="{0AF9D3FB-8D4A-4C5B-8736-860AE1B54891}" srcOrd="5" destOrd="0" presId="urn:microsoft.com/office/officeart/2005/8/layout/process5"/>
    <dgm:cxn modelId="{63D0E3F2-B43C-4F8C-A356-D0BB094A9EA2}" type="presParOf" srcId="{0AF9D3FB-8D4A-4C5B-8736-860AE1B54891}" destId="{5E15A66C-12A5-4866-A78F-FFAA6E8D288C}" srcOrd="0" destOrd="0" presId="urn:microsoft.com/office/officeart/2005/8/layout/process5"/>
    <dgm:cxn modelId="{970E8878-E8F0-460F-B390-967622208387}" type="presParOf" srcId="{5246A0CE-C236-44D2-93C7-8D5A0D811244}" destId="{8DBD4334-1E81-48E8-910F-B49DA4A33206}" srcOrd="6" destOrd="0" presId="urn:microsoft.com/office/officeart/2005/8/layout/process5"/>
    <dgm:cxn modelId="{63D22D00-852A-4DF5-BA84-7344A68AB726}" type="presParOf" srcId="{5246A0CE-C236-44D2-93C7-8D5A0D811244}" destId="{3058CF9C-448C-4C22-A178-CEDB2EA8C8F6}" srcOrd="7" destOrd="0" presId="urn:microsoft.com/office/officeart/2005/8/layout/process5"/>
    <dgm:cxn modelId="{22621E49-DB6E-4E1D-B5F3-BCB1C9945F23}" type="presParOf" srcId="{3058CF9C-448C-4C22-A178-CEDB2EA8C8F6}" destId="{F1C401E0-FD74-4602-81B8-3500C6C40521}" srcOrd="0" destOrd="0" presId="urn:microsoft.com/office/officeart/2005/8/layout/process5"/>
    <dgm:cxn modelId="{7B5F9D21-0F9D-4089-879E-6247A551A554}" type="presParOf" srcId="{5246A0CE-C236-44D2-93C7-8D5A0D811244}" destId="{98BB39F6-CDB3-4DD1-9BFE-E6F895A120BB}" srcOrd="8" destOrd="0" presId="urn:microsoft.com/office/officeart/2005/8/layout/process5"/>
    <dgm:cxn modelId="{34A6F45A-708A-402C-8266-7C7D338A38A5}" type="presParOf" srcId="{5246A0CE-C236-44D2-93C7-8D5A0D811244}" destId="{069757AC-78D4-457F-9C95-18407BDF7D19}" srcOrd="9" destOrd="0" presId="urn:microsoft.com/office/officeart/2005/8/layout/process5"/>
    <dgm:cxn modelId="{0D5C757F-F527-4E09-A1AA-EEFD147F4498}" type="presParOf" srcId="{069757AC-78D4-457F-9C95-18407BDF7D19}" destId="{12A932C7-E307-4EFD-BAC5-6C34ABC6FA04}" srcOrd="0" destOrd="0" presId="urn:microsoft.com/office/officeart/2005/8/layout/process5"/>
    <dgm:cxn modelId="{20CD925F-2576-489B-AF26-F76B023D0823}" type="presParOf" srcId="{5246A0CE-C236-44D2-93C7-8D5A0D811244}" destId="{4CEAB3FC-9FCB-48C1-AC30-B3852E7060C3}" srcOrd="10" destOrd="0" presId="urn:microsoft.com/office/officeart/2005/8/layout/process5"/>
    <dgm:cxn modelId="{D7E0C704-CB2F-4AF7-B9C4-BC3416DBF14D}" type="presParOf" srcId="{5246A0CE-C236-44D2-93C7-8D5A0D811244}" destId="{6791472B-715E-4357-AA79-807A46311F22}" srcOrd="11" destOrd="0" presId="urn:microsoft.com/office/officeart/2005/8/layout/process5"/>
    <dgm:cxn modelId="{F959829D-6DFA-4499-91EE-7AA954ED2C7A}" type="presParOf" srcId="{6791472B-715E-4357-AA79-807A46311F22}" destId="{0EB1A6F5-F54C-47BD-934F-744D0485C723}" srcOrd="0" destOrd="0" presId="urn:microsoft.com/office/officeart/2005/8/layout/process5"/>
    <dgm:cxn modelId="{72BC9F3A-EB31-4500-9CD7-9A8AA0911E17}" type="presParOf" srcId="{5246A0CE-C236-44D2-93C7-8D5A0D811244}" destId="{9AB23471-486A-4831-9FFC-E088AF713419}" srcOrd="12" destOrd="0" presId="urn:microsoft.com/office/officeart/2005/8/layout/process5"/>
    <dgm:cxn modelId="{3C932260-BD6C-4228-B4FF-FB3F7D74AC14}" type="presParOf" srcId="{5246A0CE-C236-44D2-93C7-8D5A0D811244}" destId="{73DF4E1B-DD41-46ED-BA86-E1D79DA9D809}" srcOrd="13" destOrd="0" presId="urn:microsoft.com/office/officeart/2005/8/layout/process5"/>
    <dgm:cxn modelId="{32889324-227E-402A-8B92-177DB334D9A9}" type="presParOf" srcId="{73DF4E1B-DD41-46ED-BA86-E1D79DA9D809}" destId="{2F98389D-74B8-4108-8399-405A16650574}" srcOrd="0" destOrd="0" presId="urn:microsoft.com/office/officeart/2005/8/layout/process5"/>
    <dgm:cxn modelId="{80014822-DAEC-48CF-AE82-2100D10AE4EA}" type="presParOf" srcId="{5246A0CE-C236-44D2-93C7-8D5A0D811244}" destId="{A7FAB664-6FEC-416D-91F5-E238BE094306}" srcOrd="14" destOrd="0" presId="urn:microsoft.com/office/officeart/2005/8/layout/process5"/>
    <dgm:cxn modelId="{4CB59E2B-2648-411B-B5A9-AD9BFBED0A43}" type="presParOf" srcId="{5246A0CE-C236-44D2-93C7-8D5A0D811244}" destId="{7402044A-53B8-4BE7-B28C-B15540FC1717}" srcOrd="15" destOrd="0" presId="urn:microsoft.com/office/officeart/2005/8/layout/process5"/>
    <dgm:cxn modelId="{9E67C357-343A-44CB-97F4-9E33D253A6E6}" type="presParOf" srcId="{7402044A-53B8-4BE7-B28C-B15540FC1717}" destId="{DFF6B023-C2CC-4931-AF28-FFB216B11BD9}" srcOrd="0" destOrd="0" presId="urn:microsoft.com/office/officeart/2005/8/layout/process5"/>
    <dgm:cxn modelId="{34836624-4374-4052-9CDB-5E85D15ADC71}" type="presParOf" srcId="{5246A0CE-C236-44D2-93C7-8D5A0D811244}" destId="{8B702D8A-4D08-4C56-8216-E57F5CD6A883}" srcOrd="16" destOrd="0" presId="urn:microsoft.com/office/officeart/2005/8/layout/process5"/>
    <dgm:cxn modelId="{F2712948-D6D5-41CB-BA30-B26B20394239}" type="presParOf" srcId="{5246A0CE-C236-44D2-93C7-8D5A0D811244}" destId="{971ED102-0AB0-4D2B-BF44-117507708A1A}" srcOrd="17" destOrd="0" presId="urn:microsoft.com/office/officeart/2005/8/layout/process5"/>
    <dgm:cxn modelId="{D9EC354A-2CA8-4DB8-B1A8-AF04C43B5F73}" type="presParOf" srcId="{971ED102-0AB0-4D2B-BF44-117507708A1A}" destId="{085CDE46-7712-4EB7-BE1A-90AACDF1F61F}" srcOrd="0" destOrd="0" presId="urn:microsoft.com/office/officeart/2005/8/layout/process5"/>
    <dgm:cxn modelId="{761AE20B-87F6-4155-9582-1B38075B030E}" type="presParOf" srcId="{5246A0CE-C236-44D2-93C7-8D5A0D811244}" destId="{9144CDDB-3F2C-40DF-A42E-D738B8AA593D}" srcOrd="1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52561-51DD-4E9F-B0BF-B271CE1FEA61}" type="doc">
      <dgm:prSet loTypeId="urn:microsoft.com/office/officeart/2005/8/layout/arrow3" loCatId="relationship" qsTypeId="urn:microsoft.com/office/officeart/2005/8/quickstyle/simple3" qsCatId="simple" csTypeId="urn:microsoft.com/office/officeart/2005/8/colors/colorful2" csCatId="colorful" phldr="1"/>
      <dgm:spPr/>
      <dgm:t>
        <a:bodyPr/>
        <a:lstStyle/>
        <a:p>
          <a:endParaRPr lang="es-EC"/>
        </a:p>
      </dgm:t>
    </dgm:pt>
    <dgm:pt modelId="{D541F3D9-4F1C-49F6-8781-648B64DA73C8}">
      <dgm:prSet phldrT="[Texto]" custT="1"/>
      <dgm:spPr/>
      <dgm:t>
        <a:bodyPr/>
        <a:lstStyle/>
        <a:p>
          <a:r>
            <a:rPr lang="es-EC" sz="1600" b="1" noProof="0" dirty="0" smtClean="0">
              <a:solidFill>
                <a:schemeClr val="tx1"/>
              </a:solidFill>
            </a:rPr>
            <a:t>Cartas </a:t>
          </a:r>
          <a:r>
            <a:rPr lang="es-EC" sz="1600" b="1" noProof="0" dirty="0" err="1" smtClean="0">
              <a:solidFill>
                <a:schemeClr val="tx1"/>
              </a:solidFill>
            </a:rPr>
            <a:t>topograficas</a:t>
          </a:r>
          <a:r>
            <a:rPr lang="es-EC" sz="1600" b="1" noProof="0" dirty="0" smtClean="0">
              <a:solidFill>
                <a:schemeClr val="tx1"/>
              </a:solidFill>
            </a:rPr>
            <a:t>, planos, mapas, </a:t>
          </a:r>
          <a:r>
            <a:rPr lang="es-EC" sz="1600" b="1" noProof="0" dirty="0" err="1" smtClean="0">
              <a:solidFill>
                <a:schemeClr val="tx1"/>
              </a:solidFill>
            </a:rPr>
            <a:t>achivados</a:t>
          </a:r>
          <a:r>
            <a:rPr lang="es-EC" sz="1600" b="1" noProof="0" dirty="0" smtClean="0">
              <a:solidFill>
                <a:schemeClr val="tx1"/>
              </a:solidFill>
            </a:rPr>
            <a:t> en Mapotecas</a:t>
          </a:r>
          <a:endParaRPr lang="es-EC" sz="1600" b="1" noProof="0" dirty="0">
            <a:solidFill>
              <a:schemeClr val="tx1"/>
            </a:solidFill>
          </a:endParaRPr>
        </a:p>
      </dgm:t>
    </dgm:pt>
    <dgm:pt modelId="{6EE0D3F8-5566-467D-A93E-5F17C2745CC2}" type="parTrans" cxnId="{64274852-DA2B-4F0C-AE18-50ECF55289EB}">
      <dgm:prSet/>
      <dgm:spPr/>
      <dgm:t>
        <a:bodyPr/>
        <a:lstStyle/>
        <a:p>
          <a:endParaRPr lang="es-EC"/>
        </a:p>
      </dgm:t>
    </dgm:pt>
    <dgm:pt modelId="{E385177A-989F-4C35-BA0D-633E6EDEF751}" type="sibTrans" cxnId="{64274852-DA2B-4F0C-AE18-50ECF55289EB}">
      <dgm:prSet/>
      <dgm:spPr/>
      <dgm:t>
        <a:bodyPr/>
        <a:lstStyle/>
        <a:p>
          <a:endParaRPr lang="es-EC"/>
        </a:p>
      </dgm:t>
    </dgm:pt>
    <dgm:pt modelId="{CEE4C584-CB7C-4BD5-A24A-7A5D9AE95017}">
      <dgm:prSet phldrT="[Texto]" custT="1"/>
      <dgm:spPr/>
      <dgm:t>
        <a:bodyPr/>
        <a:lstStyle/>
        <a:p>
          <a:r>
            <a:rPr lang="es-EC" sz="1600" b="1" noProof="0" dirty="0" smtClean="0">
              <a:solidFill>
                <a:schemeClr val="tx1"/>
              </a:solidFill>
            </a:rPr>
            <a:t>SIG, Gráficos y atributos </a:t>
          </a:r>
          <a:r>
            <a:rPr lang="es-EC" sz="1600" b="1" noProof="0" dirty="0" err="1" smtClean="0">
              <a:solidFill>
                <a:schemeClr val="tx1"/>
              </a:solidFill>
            </a:rPr>
            <a:t>georeferenciados</a:t>
          </a:r>
          <a:r>
            <a:rPr lang="es-EC" sz="1600" b="1" noProof="0" dirty="0" smtClean="0">
              <a:solidFill>
                <a:schemeClr val="tx1"/>
              </a:solidFill>
            </a:rPr>
            <a:t>, almacenados en Bases de Datos</a:t>
          </a:r>
          <a:endParaRPr lang="es-EC" sz="1600" b="1" noProof="0" dirty="0">
            <a:solidFill>
              <a:schemeClr val="tx1"/>
            </a:solidFill>
          </a:endParaRPr>
        </a:p>
      </dgm:t>
    </dgm:pt>
    <dgm:pt modelId="{0E730726-6733-4155-A209-87D2C826D091}" type="parTrans" cxnId="{48C30852-D002-4980-91FB-7C59A17D55AB}">
      <dgm:prSet/>
      <dgm:spPr/>
      <dgm:t>
        <a:bodyPr/>
        <a:lstStyle/>
        <a:p>
          <a:endParaRPr lang="es-EC"/>
        </a:p>
      </dgm:t>
    </dgm:pt>
    <dgm:pt modelId="{C2A7E042-9D3C-4262-9CE7-8176D4CBA52C}" type="sibTrans" cxnId="{48C30852-D002-4980-91FB-7C59A17D55AB}">
      <dgm:prSet/>
      <dgm:spPr/>
      <dgm:t>
        <a:bodyPr/>
        <a:lstStyle/>
        <a:p>
          <a:endParaRPr lang="es-EC"/>
        </a:p>
      </dgm:t>
    </dgm:pt>
    <dgm:pt modelId="{1433E37B-1F20-4116-91E4-EDC7E2FFF3AC}" type="pres">
      <dgm:prSet presAssocID="{86352561-51DD-4E9F-B0BF-B271CE1FEA61}" presName="compositeShape" presStyleCnt="0">
        <dgm:presLayoutVars>
          <dgm:chMax val="2"/>
          <dgm:dir/>
          <dgm:resizeHandles val="exact"/>
        </dgm:presLayoutVars>
      </dgm:prSet>
      <dgm:spPr/>
      <dgm:t>
        <a:bodyPr/>
        <a:lstStyle/>
        <a:p>
          <a:endParaRPr lang="es-EC"/>
        </a:p>
      </dgm:t>
    </dgm:pt>
    <dgm:pt modelId="{115B63DA-7756-4A8B-824A-70AFE6BC8135}" type="pres">
      <dgm:prSet presAssocID="{86352561-51DD-4E9F-B0BF-B271CE1FEA61}" presName="divider" presStyleLbl="fgShp" presStyleIdx="0" presStyleCnt="1"/>
      <dgm:spPr/>
    </dgm:pt>
    <dgm:pt modelId="{1BC20672-9B77-45D3-86F0-C21CCCC24B3D}" type="pres">
      <dgm:prSet presAssocID="{D541F3D9-4F1C-49F6-8781-648B64DA73C8}" presName="downArrow" presStyleLbl="node1" presStyleIdx="0" presStyleCnt="2"/>
      <dgm:spPr/>
    </dgm:pt>
    <dgm:pt modelId="{2F231058-BCDB-4253-9915-0AAAB5F42129}" type="pres">
      <dgm:prSet presAssocID="{D541F3D9-4F1C-49F6-8781-648B64DA73C8}" presName="downArrowText" presStyleLbl="revTx" presStyleIdx="0" presStyleCnt="2" custLinFactNeighborX="-29630" custLinFactNeighborY="4409">
        <dgm:presLayoutVars>
          <dgm:bulletEnabled val="1"/>
        </dgm:presLayoutVars>
      </dgm:prSet>
      <dgm:spPr/>
      <dgm:t>
        <a:bodyPr/>
        <a:lstStyle/>
        <a:p>
          <a:endParaRPr lang="es-EC"/>
        </a:p>
      </dgm:t>
    </dgm:pt>
    <dgm:pt modelId="{9B61A3E1-87FA-4F63-B05D-1D334F84248F}" type="pres">
      <dgm:prSet presAssocID="{CEE4C584-CB7C-4BD5-A24A-7A5D9AE95017}" presName="upArrow" presStyleLbl="node1" presStyleIdx="1" presStyleCnt="2"/>
      <dgm:spPr/>
    </dgm:pt>
    <dgm:pt modelId="{1BC46714-04F8-45EA-BFC2-2FE2BE97669C}" type="pres">
      <dgm:prSet presAssocID="{CEE4C584-CB7C-4BD5-A24A-7A5D9AE95017}" presName="upArrowText" presStyleLbl="revTx" presStyleIdx="1" presStyleCnt="2" custLinFactNeighborX="28357" custLinFactNeighborY="-1411">
        <dgm:presLayoutVars>
          <dgm:bulletEnabled val="1"/>
        </dgm:presLayoutVars>
      </dgm:prSet>
      <dgm:spPr/>
      <dgm:t>
        <a:bodyPr/>
        <a:lstStyle/>
        <a:p>
          <a:endParaRPr lang="es-EC"/>
        </a:p>
      </dgm:t>
    </dgm:pt>
  </dgm:ptLst>
  <dgm:cxnLst>
    <dgm:cxn modelId="{7158524A-2ED3-4958-A319-072B3E6F6AFA}" type="presOf" srcId="{CEE4C584-CB7C-4BD5-A24A-7A5D9AE95017}" destId="{1BC46714-04F8-45EA-BFC2-2FE2BE97669C}" srcOrd="0" destOrd="0" presId="urn:microsoft.com/office/officeart/2005/8/layout/arrow3"/>
    <dgm:cxn modelId="{48C30852-D002-4980-91FB-7C59A17D55AB}" srcId="{86352561-51DD-4E9F-B0BF-B271CE1FEA61}" destId="{CEE4C584-CB7C-4BD5-A24A-7A5D9AE95017}" srcOrd="1" destOrd="0" parTransId="{0E730726-6733-4155-A209-87D2C826D091}" sibTransId="{C2A7E042-9D3C-4262-9CE7-8176D4CBA52C}"/>
    <dgm:cxn modelId="{64274852-DA2B-4F0C-AE18-50ECF55289EB}" srcId="{86352561-51DD-4E9F-B0BF-B271CE1FEA61}" destId="{D541F3D9-4F1C-49F6-8781-648B64DA73C8}" srcOrd="0" destOrd="0" parTransId="{6EE0D3F8-5566-467D-A93E-5F17C2745CC2}" sibTransId="{E385177A-989F-4C35-BA0D-633E6EDEF751}"/>
    <dgm:cxn modelId="{33D63141-5840-4762-9CD0-0B2FB8E6414A}" type="presOf" srcId="{D541F3D9-4F1C-49F6-8781-648B64DA73C8}" destId="{2F231058-BCDB-4253-9915-0AAAB5F42129}" srcOrd="0" destOrd="0" presId="urn:microsoft.com/office/officeart/2005/8/layout/arrow3"/>
    <dgm:cxn modelId="{93B50896-E496-4C15-ACBB-896F8A4C9662}" type="presOf" srcId="{86352561-51DD-4E9F-B0BF-B271CE1FEA61}" destId="{1433E37B-1F20-4116-91E4-EDC7E2FFF3AC}" srcOrd="0" destOrd="0" presId="urn:microsoft.com/office/officeart/2005/8/layout/arrow3"/>
    <dgm:cxn modelId="{99C6116D-DC84-4083-8448-892454D51AA5}" type="presParOf" srcId="{1433E37B-1F20-4116-91E4-EDC7E2FFF3AC}" destId="{115B63DA-7756-4A8B-824A-70AFE6BC8135}" srcOrd="0" destOrd="0" presId="urn:microsoft.com/office/officeart/2005/8/layout/arrow3"/>
    <dgm:cxn modelId="{264EE32A-D48D-4CA3-BAF7-8C0D61088F40}" type="presParOf" srcId="{1433E37B-1F20-4116-91E4-EDC7E2FFF3AC}" destId="{1BC20672-9B77-45D3-86F0-C21CCCC24B3D}" srcOrd="1" destOrd="0" presId="urn:microsoft.com/office/officeart/2005/8/layout/arrow3"/>
    <dgm:cxn modelId="{2D50CAC4-93B4-44F0-9938-CD2F760AC1CC}" type="presParOf" srcId="{1433E37B-1F20-4116-91E4-EDC7E2FFF3AC}" destId="{2F231058-BCDB-4253-9915-0AAAB5F42129}" srcOrd="2" destOrd="0" presId="urn:microsoft.com/office/officeart/2005/8/layout/arrow3"/>
    <dgm:cxn modelId="{8254D9A8-1B07-4A91-A74E-60A3F879DB1A}" type="presParOf" srcId="{1433E37B-1F20-4116-91E4-EDC7E2FFF3AC}" destId="{9B61A3E1-87FA-4F63-B05D-1D334F84248F}" srcOrd="3" destOrd="0" presId="urn:microsoft.com/office/officeart/2005/8/layout/arrow3"/>
    <dgm:cxn modelId="{85D58678-43DF-451A-A587-E12A057D0877}" type="presParOf" srcId="{1433E37B-1F20-4116-91E4-EDC7E2FFF3AC}" destId="{1BC46714-04F8-45EA-BFC2-2FE2BE97669C}"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B196CA-D866-4A0D-877F-59A5595440EB}">
      <dsp:nvSpPr>
        <dsp:cNvPr id="0" name=""/>
        <dsp:cNvSpPr/>
      </dsp:nvSpPr>
      <dsp:spPr>
        <a:xfrm>
          <a:off x="721750" y="1582"/>
          <a:ext cx="1799320" cy="107959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INICIO</a:t>
          </a:r>
        </a:p>
      </dsp:txBody>
      <dsp:txXfrm>
        <a:off x="721750" y="1582"/>
        <a:ext cx="1799320" cy="1079592"/>
      </dsp:txXfrm>
    </dsp:sp>
    <dsp:sp modelId="{01FE727B-B795-4B25-9E40-401EA72058C3}">
      <dsp:nvSpPr>
        <dsp:cNvPr id="0" name=""/>
        <dsp:cNvSpPr/>
      </dsp:nvSpPr>
      <dsp:spPr>
        <a:xfrm>
          <a:off x="2679411" y="318262"/>
          <a:ext cx="381456" cy="446231"/>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2679411" y="318262"/>
        <a:ext cx="381456" cy="446231"/>
      </dsp:txXfrm>
    </dsp:sp>
    <dsp:sp modelId="{7872E29A-94E2-489F-A74B-2FCD6A473895}">
      <dsp:nvSpPr>
        <dsp:cNvPr id="0" name=""/>
        <dsp:cNvSpPr/>
      </dsp:nvSpPr>
      <dsp:spPr>
        <a:xfrm>
          <a:off x="3240799" y="1582"/>
          <a:ext cx="1799320" cy="1079592"/>
        </a:xfrm>
        <a:prstGeom prst="roundRect">
          <a:avLst>
            <a:gd name="adj" fmla="val 10000"/>
          </a:avLst>
        </a:prstGeom>
        <a:gradFill rotWithShape="0">
          <a:gsLst>
            <a:gs pos="0">
              <a:schemeClr val="accent5">
                <a:hueOff val="361892"/>
                <a:satOff val="1244"/>
                <a:lumOff val="-5970"/>
                <a:alphaOff val="0"/>
                <a:tint val="50000"/>
                <a:satMod val="300000"/>
              </a:schemeClr>
            </a:gs>
            <a:gs pos="35000">
              <a:schemeClr val="accent5">
                <a:hueOff val="361892"/>
                <a:satOff val="1244"/>
                <a:lumOff val="-5970"/>
                <a:alphaOff val="0"/>
                <a:tint val="37000"/>
                <a:satMod val="300000"/>
              </a:schemeClr>
            </a:gs>
            <a:gs pos="100000">
              <a:schemeClr val="accent5">
                <a:hueOff val="361892"/>
                <a:satOff val="1244"/>
                <a:lumOff val="-597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hlinkClick xmlns:r="http://schemas.openxmlformats.org/officeDocument/2006/relationships" r:id="" action="ppaction://hlinksldjump"/>
            </a:rPr>
            <a:t>Revisión </a:t>
          </a:r>
          <a:r>
            <a:rPr lang="es-ES" sz="1200" b="1" kern="1200" dirty="0" smtClean="0">
              <a:hlinkClick xmlns:r="http://schemas.openxmlformats.org/officeDocument/2006/relationships" r:id="" action="ppaction://hlinksldjump"/>
            </a:rPr>
            <a:t> y depuración de </a:t>
          </a:r>
          <a:r>
            <a:rPr lang="es-ES" sz="1200" b="1" kern="1200" dirty="0">
              <a:hlinkClick xmlns:r="http://schemas.openxmlformats.org/officeDocument/2006/relationships" r:id="" action="ppaction://hlinksldjump"/>
            </a:rPr>
            <a:t>información existente en la base de datos del inventario 2004</a:t>
          </a:r>
          <a:endParaRPr lang="es-EC" sz="1200" b="1" kern="1200" dirty="0"/>
        </a:p>
      </dsp:txBody>
      <dsp:txXfrm>
        <a:off x="3240799" y="1582"/>
        <a:ext cx="1799320" cy="1079592"/>
      </dsp:txXfrm>
    </dsp:sp>
    <dsp:sp modelId="{30A5632E-E622-434A-9DA5-D4B82C86991F}">
      <dsp:nvSpPr>
        <dsp:cNvPr id="0" name=""/>
        <dsp:cNvSpPr/>
      </dsp:nvSpPr>
      <dsp:spPr>
        <a:xfrm>
          <a:off x="5198460" y="318262"/>
          <a:ext cx="381456" cy="446231"/>
        </a:xfrm>
        <a:prstGeom prst="rightArrow">
          <a:avLst>
            <a:gd name="adj1" fmla="val 60000"/>
            <a:gd name="adj2" fmla="val 50000"/>
          </a:avLst>
        </a:prstGeom>
        <a:gradFill rotWithShape="0">
          <a:gsLst>
            <a:gs pos="0">
              <a:schemeClr val="accent5">
                <a:hueOff val="407128"/>
                <a:satOff val="1399"/>
                <a:lumOff val="-6716"/>
                <a:alphaOff val="0"/>
                <a:tint val="50000"/>
                <a:satMod val="300000"/>
              </a:schemeClr>
            </a:gs>
            <a:gs pos="35000">
              <a:schemeClr val="accent5">
                <a:hueOff val="407128"/>
                <a:satOff val="1399"/>
                <a:lumOff val="-6716"/>
                <a:alphaOff val="0"/>
                <a:tint val="37000"/>
                <a:satMod val="300000"/>
              </a:schemeClr>
            </a:gs>
            <a:gs pos="100000">
              <a:schemeClr val="accent5">
                <a:hueOff val="407128"/>
                <a:satOff val="1399"/>
                <a:lumOff val="-671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5198460" y="318262"/>
        <a:ext cx="381456" cy="446231"/>
      </dsp:txXfrm>
    </dsp:sp>
    <dsp:sp modelId="{4333F21A-02C0-4332-83F4-6A7FC287F13F}">
      <dsp:nvSpPr>
        <dsp:cNvPr id="0" name=""/>
        <dsp:cNvSpPr/>
      </dsp:nvSpPr>
      <dsp:spPr>
        <a:xfrm>
          <a:off x="5759848" y="1582"/>
          <a:ext cx="1799320" cy="1079592"/>
        </a:xfrm>
        <a:prstGeom prst="roundRect">
          <a:avLst>
            <a:gd name="adj" fmla="val 10000"/>
          </a:avLst>
        </a:prstGeom>
        <a:gradFill rotWithShape="0">
          <a:gsLst>
            <a:gs pos="0">
              <a:schemeClr val="accent5">
                <a:hueOff val="723783"/>
                <a:satOff val="2488"/>
                <a:lumOff val="-11939"/>
                <a:alphaOff val="0"/>
                <a:tint val="50000"/>
                <a:satMod val="300000"/>
              </a:schemeClr>
            </a:gs>
            <a:gs pos="35000">
              <a:schemeClr val="accent5">
                <a:hueOff val="723783"/>
                <a:satOff val="2488"/>
                <a:lumOff val="-11939"/>
                <a:alphaOff val="0"/>
                <a:tint val="37000"/>
                <a:satMod val="300000"/>
              </a:schemeClr>
            </a:gs>
            <a:gs pos="100000">
              <a:schemeClr val="accent5">
                <a:hueOff val="723783"/>
                <a:satOff val="2488"/>
                <a:lumOff val="-119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hlinkClick xmlns:r="http://schemas.openxmlformats.org/officeDocument/2006/relationships" r:id="" action="ppaction://hlinksldjump"/>
            </a:rPr>
            <a:t>Planificación para el levantamiento de la información actualizada </a:t>
          </a:r>
          <a:endParaRPr lang="es-EC" sz="1200" b="1" kern="1200" dirty="0"/>
        </a:p>
      </dsp:txBody>
      <dsp:txXfrm>
        <a:off x="5759848" y="1582"/>
        <a:ext cx="1799320" cy="1079592"/>
      </dsp:txXfrm>
    </dsp:sp>
    <dsp:sp modelId="{0AF9D3FB-8D4A-4C5B-8736-860AE1B54891}">
      <dsp:nvSpPr>
        <dsp:cNvPr id="0" name=""/>
        <dsp:cNvSpPr/>
      </dsp:nvSpPr>
      <dsp:spPr>
        <a:xfrm rot="5400000">
          <a:off x="6468781" y="1207127"/>
          <a:ext cx="381456" cy="446231"/>
        </a:xfrm>
        <a:prstGeom prst="rightArrow">
          <a:avLst>
            <a:gd name="adj1" fmla="val 60000"/>
            <a:gd name="adj2" fmla="val 50000"/>
          </a:avLst>
        </a:prstGeom>
        <a:gradFill rotWithShape="0">
          <a:gsLst>
            <a:gs pos="0">
              <a:schemeClr val="accent5">
                <a:hueOff val="814256"/>
                <a:satOff val="2799"/>
                <a:lumOff val="-13432"/>
                <a:alphaOff val="0"/>
                <a:tint val="50000"/>
                <a:satMod val="300000"/>
              </a:schemeClr>
            </a:gs>
            <a:gs pos="35000">
              <a:schemeClr val="accent5">
                <a:hueOff val="814256"/>
                <a:satOff val="2799"/>
                <a:lumOff val="-13432"/>
                <a:alphaOff val="0"/>
                <a:tint val="37000"/>
                <a:satMod val="300000"/>
              </a:schemeClr>
            </a:gs>
            <a:gs pos="100000">
              <a:schemeClr val="accent5">
                <a:hueOff val="814256"/>
                <a:satOff val="2799"/>
                <a:lumOff val="-1343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6468781" y="1207127"/>
        <a:ext cx="381456" cy="446231"/>
      </dsp:txXfrm>
    </dsp:sp>
    <dsp:sp modelId="{8DBD4334-1E81-48E8-910F-B49DA4A33206}">
      <dsp:nvSpPr>
        <dsp:cNvPr id="0" name=""/>
        <dsp:cNvSpPr/>
      </dsp:nvSpPr>
      <dsp:spPr>
        <a:xfrm>
          <a:off x="5759848" y="1800903"/>
          <a:ext cx="1799320" cy="1079592"/>
        </a:xfrm>
        <a:prstGeom prst="roundRect">
          <a:avLst>
            <a:gd name="adj" fmla="val 10000"/>
          </a:avLst>
        </a:prstGeom>
        <a:gradFill rotWithShape="0">
          <a:gsLst>
            <a:gs pos="0">
              <a:schemeClr val="accent5">
                <a:hueOff val="1085675"/>
                <a:satOff val="3732"/>
                <a:lumOff val="-17909"/>
                <a:alphaOff val="0"/>
                <a:tint val="50000"/>
                <a:satMod val="300000"/>
              </a:schemeClr>
            </a:gs>
            <a:gs pos="35000">
              <a:schemeClr val="accent5">
                <a:hueOff val="1085675"/>
                <a:satOff val="3732"/>
                <a:lumOff val="-17909"/>
                <a:alphaOff val="0"/>
                <a:tint val="37000"/>
                <a:satMod val="300000"/>
              </a:schemeClr>
            </a:gs>
            <a:gs pos="100000">
              <a:schemeClr val="accent5">
                <a:hueOff val="1085675"/>
                <a:satOff val="3732"/>
                <a:lumOff val="-179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hlinkClick xmlns:r="http://schemas.openxmlformats.org/officeDocument/2006/relationships" r:id="" action="ppaction://hlinksldjump"/>
            </a:rPr>
            <a:t>Toma </a:t>
          </a:r>
          <a:r>
            <a:rPr lang="es-ES" sz="1200" b="1" kern="1200" dirty="0">
              <a:hlinkClick xmlns:r="http://schemas.openxmlformats.org/officeDocument/2006/relationships" r:id="" action="ppaction://hlinksldjump"/>
            </a:rPr>
            <a:t>de información actual en las fichas catastrales </a:t>
          </a:r>
          <a:endParaRPr lang="es-EC" sz="1200" b="1" kern="1200" dirty="0"/>
        </a:p>
      </dsp:txBody>
      <dsp:txXfrm>
        <a:off x="5759848" y="1800903"/>
        <a:ext cx="1799320" cy="1079592"/>
      </dsp:txXfrm>
    </dsp:sp>
    <dsp:sp modelId="{3058CF9C-448C-4C22-A178-CEDB2EA8C8F6}">
      <dsp:nvSpPr>
        <dsp:cNvPr id="0" name=""/>
        <dsp:cNvSpPr/>
      </dsp:nvSpPr>
      <dsp:spPr>
        <a:xfrm rot="10800000">
          <a:off x="5220052" y="2117583"/>
          <a:ext cx="381456" cy="446231"/>
        </a:xfrm>
        <a:prstGeom prst="rightArrow">
          <a:avLst>
            <a:gd name="adj1" fmla="val 60000"/>
            <a:gd name="adj2" fmla="val 50000"/>
          </a:avLst>
        </a:prstGeom>
        <a:gradFill rotWithShape="0">
          <a:gsLst>
            <a:gs pos="0">
              <a:schemeClr val="accent5">
                <a:hueOff val="1221384"/>
                <a:satOff val="4198"/>
                <a:lumOff val="-20147"/>
                <a:alphaOff val="0"/>
                <a:tint val="50000"/>
                <a:satMod val="300000"/>
              </a:schemeClr>
            </a:gs>
            <a:gs pos="35000">
              <a:schemeClr val="accent5">
                <a:hueOff val="1221384"/>
                <a:satOff val="4198"/>
                <a:lumOff val="-20147"/>
                <a:alphaOff val="0"/>
                <a:tint val="37000"/>
                <a:satMod val="300000"/>
              </a:schemeClr>
            </a:gs>
            <a:gs pos="100000">
              <a:schemeClr val="accent5">
                <a:hueOff val="1221384"/>
                <a:satOff val="4198"/>
                <a:lumOff val="-2014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10800000">
        <a:off x="5220052" y="2117583"/>
        <a:ext cx="381456" cy="446231"/>
      </dsp:txXfrm>
    </dsp:sp>
    <dsp:sp modelId="{98BB39F6-CDB3-4DD1-9BFE-E6F895A120BB}">
      <dsp:nvSpPr>
        <dsp:cNvPr id="0" name=""/>
        <dsp:cNvSpPr/>
      </dsp:nvSpPr>
      <dsp:spPr>
        <a:xfrm>
          <a:off x="3240799" y="1800903"/>
          <a:ext cx="1799320" cy="1079592"/>
        </a:xfrm>
        <a:prstGeom prst="roundRect">
          <a:avLst>
            <a:gd name="adj" fmla="val 10000"/>
          </a:avLst>
        </a:prstGeom>
        <a:gradFill rotWithShape="0">
          <a:gsLst>
            <a:gs pos="0">
              <a:schemeClr val="accent5">
                <a:hueOff val="1447566"/>
                <a:satOff val="4976"/>
                <a:lumOff val="-23878"/>
                <a:alphaOff val="0"/>
                <a:tint val="50000"/>
                <a:satMod val="300000"/>
              </a:schemeClr>
            </a:gs>
            <a:gs pos="35000">
              <a:schemeClr val="accent5">
                <a:hueOff val="1447566"/>
                <a:satOff val="4976"/>
                <a:lumOff val="-23878"/>
                <a:alphaOff val="0"/>
                <a:tint val="37000"/>
                <a:satMod val="300000"/>
              </a:schemeClr>
            </a:gs>
            <a:gs pos="100000">
              <a:schemeClr val="accent5">
                <a:hueOff val="1447566"/>
                <a:satOff val="4976"/>
                <a:lumOff val="-238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hlinkClick xmlns:r="http://schemas.openxmlformats.org/officeDocument/2006/relationships" r:id="" action="ppaction://hlinksldjump"/>
            </a:rPr>
            <a:t>Análisis</a:t>
          </a:r>
          <a:r>
            <a:rPr lang="es-ES" sz="1200" b="1" kern="1200" dirty="0"/>
            <a:t> </a:t>
          </a:r>
          <a:r>
            <a:rPr lang="es-ES" sz="1200" b="1" kern="1200" dirty="0" smtClean="0"/>
            <a:t>para el </a:t>
          </a:r>
          <a:r>
            <a:rPr lang="es-ES" sz="1200" b="1" kern="1200" dirty="0"/>
            <a:t>trabajo realizado en campo</a:t>
          </a:r>
          <a:endParaRPr lang="es-EC" sz="1200" b="1" kern="1200" dirty="0"/>
        </a:p>
      </dsp:txBody>
      <dsp:txXfrm>
        <a:off x="3240799" y="1800903"/>
        <a:ext cx="1799320" cy="1079592"/>
      </dsp:txXfrm>
    </dsp:sp>
    <dsp:sp modelId="{069757AC-78D4-457F-9C95-18407BDF7D19}">
      <dsp:nvSpPr>
        <dsp:cNvPr id="0" name=""/>
        <dsp:cNvSpPr/>
      </dsp:nvSpPr>
      <dsp:spPr>
        <a:xfrm rot="10800000">
          <a:off x="2701003" y="2117583"/>
          <a:ext cx="381456" cy="446231"/>
        </a:xfrm>
        <a:prstGeom prst="rightArrow">
          <a:avLst>
            <a:gd name="adj1" fmla="val 60000"/>
            <a:gd name="adj2" fmla="val 50000"/>
          </a:avLst>
        </a:prstGeom>
        <a:gradFill rotWithShape="0">
          <a:gsLst>
            <a:gs pos="0">
              <a:schemeClr val="accent5">
                <a:hueOff val="1628512"/>
                <a:satOff val="5598"/>
                <a:lumOff val="-26863"/>
                <a:alphaOff val="0"/>
                <a:tint val="50000"/>
                <a:satMod val="300000"/>
              </a:schemeClr>
            </a:gs>
            <a:gs pos="35000">
              <a:schemeClr val="accent5">
                <a:hueOff val="1628512"/>
                <a:satOff val="5598"/>
                <a:lumOff val="-26863"/>
                <a:alphaOff val="0"/>
                <a:tint val="37000"/>
                <a:satMod val="300000"/>
              </a:schemeClr>
            </a:gs>
            <a:gs pos="100000">
              <a:schemeClr val="accent5">
                <a:hueOff val="1628512"/>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10800000">
        <a:off x="2701003" y="2117583"/>
        <a:ext cx="381456" cy="446231"/>
      </dsp:txXfrm>
    </dsp:sp>
    <dsp:sp modelId="{4CEAB3FC-9FCB-48C1-AC30-B3852E7060C3}">
      <dsp:nvSpPr>
        <dsp:cNvPr id="0" name=""/>
        <dsp:cNvSpPr/>
      </dsp:nvSpPr>
      <dsp:spPr>
        <a:xfrm>
          <a:off x="721750" y="1800903"/>
          <a:ext cx="1799320" cy="1079592"/>
        </a:xfrm>
        <a:prstGeom prst="roundRect">
          <a:avLst>
            <a:gd name="adj" fmla="val 10000"/>
          </a:avLst>
        </a:prstGeom>
        <a:gradFill rotWithShape="0">
          <a:gsLst>
            <a:gs pos="0">
              <a:schemeClr val="accent5">
                <a:hueOff val="1809458"/>
                <a:satOff val="6220"/>
                <a:lumOff val="-29848"/>
                <a:alphaOff val="0"/>
                <a:tint val="50000"/>
                <a:satMod val="300000"/>
              </a:schemeClr>
            </a:gs>
            <a:gs pos="35000">
              <a:schemeClr val="accent5">
                <a:hueOff val="1809458"/>
                <a:satOff val="6220"/>
                <a:lumOff val="-29848"/>
                <a:alphaOff val="0"/>
                <a:tint val="37000"/>
                <a:satMod val="300000"/>
              </a:schemeClr>
            </a:gs>
            <a:gs pos="100000">
              <a:schemeClr val="accent5">
                <a:hueOff val="1809458"/>
                <a:satOff val="6220"/>
                <a:lumOff val="-2984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hlinkClick xmlns:r="http://schemas.openxmlformats.org/officeDocument/2006/relationships" r:id="" action="ppaction://hlinksldjump"/>
            </a:rPr>
            <a:t>Revisión, estandarización y ordenamiento </a:t>
          </a:r>
          <a:r>
            <a:rPr lang="es-ES" sz="1200" b="1" kern="1200" dirty="0"/>
            <a:t>de la información levantada en  información en </a:t>
          </a:r>
          <a:r>
            <a:rPr lang="es-ES" sz="1200" b="1" kern="1200" dirty="0" smtClean="0"/>
            <a:t>gabinete y campo.</a:t>
          </a:r>
          <a:endParaRPr lang="es-EC" sz="1200" b="1" kern="1200" dirty="0"/>
        </a:p>
      </dsp:txBody>
      <dsp:txXfrm>
        <a:off x="721750" y="1800903"/>
        <a:ext cx="1799320" cy="1079592"/>
      </dsp:txXfrm>
    </dsp:sp>
    <dsp:sp modelId="{6791472B-715E-4357-AA79-807A46311F22}">
      <dsp:nvSpPr>
        <dsp:cNvPr id="0" name=""/>
        <dsp:cNvSpPr/>
      </dsp:nvSpPr>
      <dsp:spPr>
        <a:xfrm rot="5400000">
          <a:off x="1430682" y="3006448"/>
          <a:ext cx="381456" cy="446231"/>
        </a:xfrm>
        <a:prstGeom prst="rightArrow">
          <a:avLst>
            <a:gd name="adj1" fmla="val 60000"/>
            <a:gd name="adj2" fmla="val 50000"/>
          </a:avLst>
        </a:prstGeom>
        <a:gradFill rotWithShape="0">
          <a:gsLst>
            <a:gs pos="0">
              <a:schemeClr val="accent5">
                <a:hueOff val="2035640"/>
                <a:satOff val="6997"/>
                <a:lumOff val="-33579"/>
                <a:alphaOff val="0"/>
                <a:tint val="50000"/>
                <a:satMod val="300000"/>
              </a:schemeClr>
            </a:gs>
            <a:gs pos="35000">
              <a:schemeClr val="accent5">
                <a:hueOff val="2035640"/>
                <a:satOff val="6997"/>
                <a:lumOff val="-33579"/>
                <a:alphaOff val="0"/>
                <a:tint val="37000"/>
                <a:satMod val="300000"/>
              </a:schemeClr>
            </a:gs>
            <a:gs pos="100000">
              <a:schemeClr val="accent5">
                <a:hueOff val="2035640"/>
                <a:satOff val="6997"/>
                <a:lumOff val="-335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1430682" y="3006448"/>
        <a:ext cx="381456" cy="446231"/>
      </dsp:txXfrm>
    </dsp:sp>
    <dsp:sp modelId="{9AB23471-486A-4831-9FFC-E088AF713419}">
      <dsp:nvSpPr>
        <dsp:cNvPr id="0" name=""/>
        <dsp:cNvSpPr/>
      </dsp:nvSpPr>
      <dsp:spPr>
        <a:xfrm>
          <a:off x="721750" y="3600224"/>
          <a:ext cx="1799320" cy="1079592"/>
        </a:xfrm>
        <a:prstGeom prst="roundRect">
          <a:avLst>
            <a:gd name="adj" fmla="val 10000"/>
          </a:avLst>
        </a:prstGeom>
        <a:gradFill rotWithShape="0">
          <a:gsLst>
            <a:gs pos="0">
              <a:schemeClr val="accent5">
                <a:hueOff val="2171350"/>
                <a:satOff val="7464"/>
                <a:lumOff val="-35817"/>
                <a:alphaOff val="0"/>
                <a:tint val="50000"/>
                <a:satMod val="300000"/>
              </a:schemeClr>
            </a:gs>
            <a:gs pos="35000">
              <a:schemeClr val="accent5">
                <a:hueOff val="2171350"/>
                <a:satOff val="7464"/>
                <a:lumOff val="-35817"/>
                <a:alphaOff val="0"/>
                <a:tint val="37000"/>
                <a:satMod val="300000"/>
              </a:schemeClr>
            </a:gs>
            <a:gs pos="100000">
              <a:schemeClr val="accent5">
                <a:hueOff val="2171350"/>
                <a:satOff val="7464"/>
                <a:lumOff val="-35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hlinkClick xmlns:r="http://schemas.openxmlformats.org/officeDocument/2006/relationships" r:id="" action="ppaction://hlinksldjump"/>
            </a:rPr>
            <a:t>Generación de la nueva base de datos</a:t>
          </a:r>
          <a:r>
            <a:rPr lang="es-EC" sz="1200" b="1" kern="1200" dirty="0"/>
            <a:t>.</a:t>
          </a:r>
        </a:p>
      </dsp:txBody>
      <dsp:txXfrm>
        <a:off x="721750" y="3600224"/>
        <a:ext cx="1799320" cy="1079592"/>
      </dsp:txXfrm>
    </dsp:sp>
    <dsp:sp modelId="{73DF4E1B-DD41-46ED-BA86-E1D79DA9D809}">
      <dsp:nvSpPr>
        <dsp:cNvPr id="0" name=""/>
        <dsp:cNvSpPr/>
      </dsp:nvSpPr>
      <dsp:spPr>
        <a:xfrm>
          <a:off x="2679411" y="3916904"/>
          <a:ext cx="381456" cy="446231"/>
        </a:xfrm>
        <a:prstGeom prst="rightArrow">
          <a:avLst>
            <a:gd name="adj1" fmla="val 60000"/>
            <a:gd name="adj2" fmla="val 50000"/>
          </a:avLst>
        </a:prstGeom>
        <a:gradFill rotWithShape="0">
          <a:gsLst>
            <a:gs pos="0">
              <a:schemeClr val="accent5">
                <a:hueOff val="2442768"/>
                <a:satOff val="8397"/>
                <a:lumOff val="-40295"/>
                <a:alphaOff val="0"/>
                <a:tint val="50000"/>
                <a:satMod val="300000"/>
              </a:schemeClr>
            </a:gs>
            <a:gs pos="35000">
              <a:schemeClr val="accent5">
                <a:hueOff val="2442768"/>
                <a:satOff val="8397"/>
                <a:lumOff val="-40295"/>
                <a:alphaOff val="0"/>
                <a:tint val="37000"/>
                <a:satMod val="300000"/>
              </a:schemeClr>
            </a:gs>
            <a:gs pos="100000">
              <a:schemeClr val="accent5">
                <a:hueOff val="2442768"/>
                <a:satOff val="8397"/>
                <a:lumOff val="-4029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2679411" y="3916904"/>
        <a:ext cx="381456" cy="446231"/>
      </dsp:txXfrm>
    </dsp:sp>
    <dsp:sp modelId="{A7FAB664-6FEC-416D-91F5-E238BE094306}">
      <dsp:nvSpPr>
        <dsp:cNvPr id="0" name=""/>
        <dsp:cNvSpPr/>
      </dsp:nvSpPr>
      <dsp:spPr>
        <a:xfrm>
          <a:off x="3240799" y="3600224"/>
          <a:ext cx="1799320" cy="1079592"/>
        </a:xfrm>
        <a:prstGeom prst="roundRect">
          <a:avLst>
            <a:gd name="adj" fmla="val 10000"/>
          </a:avLst>
        </a:prstGeom>
        <a:gradFill rotWithShape="0">
          <a:gsLst>
            <a:gs pos="0">
              <a:schemeClr val="accent5">
                <a:hueOff val="2533241"/>
                <a:satOff val="8708"/>
                <a:lumOff val="-41787"/>
                <a:alphaOff val="0"/>
                <a:tint val="50000"/>
                <a:satMod val="300000"/>
              </a:schemeClr>
            </a:gs>
            <a:gs pos="35000">
              <a:schemeClr val="accent5">
                <a:hueOff val="2533241"/>
                <a:satOff val="8708"/>
                <a:lumOff val="-41787"/>
                <a:alphaOff val="0"/>
                <a:tint val="37000"/>
                <a:satMod val="300000"/>
              </a:schemeClr>
            </a:gs>
            <a:gs pos="100000">
              <a:schemeClr val="accent5">
                <a:hueOff val="2533241"/>
                <a:satOff val="8708"/>
                <a:lumOff val="-417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a:hlinkClick xmlns:r="http://schemas.openxmlformats.org/officeDocument/2006/relationships" r:id="" action="ppaction://hlinksldjump"/>
            </a:rPr>
            <a:t>Ingreso y estructuración de los datos actualizados para el inventario.</a:t>
          </a:r>
          <a:endParaRPr lang="es-EC" sz="1200" b="1" kern="1200" dirty="0"/>
        </a:p>
      </dsp:txBody>
      <dsp:txXfrm>
        <a:off x="3240799" y="3600224"/>
        <a:ext cx="1799320" cy="1079592"/>
      </dsp:txXfrm>
    </dsp:sp>
    <dsp:sp modelId="{7402044A-53B8-4BE7-B28C-B15540FC1717}">
      <dsp:nvSpPr>
        <dsp:cNvPr id="0" name=""/>
        <dsp:cNvSpPr/>
      </dsp:nvSpPr>
      <dsp:spPr>
        <a:xfrm>
          <a:off x="5198460" y="3916904"/>
          <a:ext cx="381456" cy="446231"/>
        </a:xfrm>
        <a:prstGeom prst="rightArrow">
          <a:avLst>
            <a:gd name="adj1" fmla="val 60000"/>
            <a:gd name="adj2" fmla="val 50000"/>
          </a:avLst>
        </a:prstGeom>
        <a:gradFill rotWithShape="0">
          <a:gsLst>
            <a:gs pos="0">
              <a:schemeClr val="accent5">
                <a:hueOff val="2849896"/>
                <a:satOff val="9796"/>
                <a:lumOff val="-47010"/>
                <a:alphaOff val="0"/>
                <a:tint val="50000"/>
                <a:satMod val="300000"/>
              </a:schemeClr>
            </a:gs>
            <a:gs pos="35000">
              <a:schemeClr val="accent5">
                <a:hueOff val="2849896"/>
                <a:satOff val="9796"/>
                <a:lumOff val="-47010"/>
                <a:alphaOff val="0"/>
                <a:tint val="37000"/>
                <a:satMod val="300000"/>
              </a:schemeClr>
            </a:gs>
            <a:gs pos="100000">
              <a:schemeClr val="accent5">
                <a:hueOff val="2849896"/>
                <a:satOff val="9796"/>
                <a:lumOff val="-4701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5198460" y="3916904"/>
        <a:ext cx="381456" cy="446231"/>
      </dsp:txXfrm>
    </dsp:sp>
    <dsp:sp modelId="{8B702D8A-4D08-4C56-8216-E57F5CD6A883}">
      <dsp:nvSpPr>
        <dsp:cNvPr id="0" name=""/>
        <dsp:cNvSpPr/>
      </dsp:nvSpPr>
      <dsp:spPr>
        <a:xfrm>
          <a:off x="5759848" y="3600224"/>
          <a:ext cx="1799320" cy="1079592"/>
        </a:xfrm>
        <a:prstGeom prst="roundRect">
          <a:avLst>
            <a:gd name="adj" fmla="val 10000"/>
          </a:avLst>
        </a:prstGeom>
        <a:gradFill rotWithShape="0">
          <a:gsLst>
            <a:gs pos="0">
              <a:schemeClr val="accent5">
                <a:hueOff val="2895133"/>
                <a:satOff val="9952"/>
                <a:lumOff val="-47756"/>
                <a:alphaOff val="0"/>
                <a:tint val="50000"/>
                <a:satMod val="300000"/>
              </a:schemeClr>
            </a:gs>
            <a:gs pos="35000">
              <a:schemeClr val="accent5">
                <a:hueOff val="2895133"/>
                <a:satOff val="9952"/>
                <a:lumOff val="-47756"/>
                <a:alphaOff val="0"/>
                <a:tint val="37000"/>
                <a:satMod val="300000"/>
              </a:schemeClr>
            </a:gs>
            <a:gs pos="100000">
              <a:schemeClr val="accent5">
                <a:hueOff val="2895133"/>
                <a:satOff val="9952"/>
                <a:lumOff val="-477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hlinkClick xmlns:r="http://schemas.openxmlformats.org/officeDocument/2006/relationships" r:id="rId1" action="ppaction://hlinkfile"/>
            </a:rPr>
            <a:t>Validación </a:t>
          </a:r>
          <a:r>
            <a:rPr lang="es-ES" sz="1200" b="1" kern="1200" dirty="0">
              <a:hlinkClick xmlns:r="http://schemas.openxmlformats.org/officeDocument/2006/relationships" r:id="rId1" action="ppaction://hlinkfile"/>
            </a:rPr>
            <a:t>del </a:t>
          </a:r>
          <a:r>
            <a:rPr lang="es-ES" sz="1200" b="1" kern="1200" dirty="0" smtClean="0">
              <a:hlinkClick xmlns:r="http://schemas.openxmlformats.org/officeDocument/2006/relationships" r:id="rId1" action="ppaction://hlinkfile"/>
            </a:rPr>
            <a:t>SIG </a:t>
          </a:r>
          <a:r>
            <a:rPr lang="es-ES" sz="1200" b="1" kern="1200" dirty="0" smtClean="0"/>
            <a:t>y </a:t>
          </a:r>
          <a:r>
            <a:rPr lang="es-ES" sz="1200" b="1" kern="1200" dirty="0" smtClean="0">
              <a:hlinkClick xmlns:r="http://schemas.openxmlformats.org/officeDocument/2006/relationships" r:id="rId2" action="ppaction://hlinkfile"/>
            </a:rPr>
            <a:t>reporte</a:t>
          </a:r>
          <a:endParaRPr lang="es-EC" sz="1200" b="1" kern="1200" dirty="0"/>
        </a:p>
      </dsp:txBody>
      <dsp:txXfrm>
        <a:off x="5759848" y="3600224"/>
        <a:ext cx="1799320" cy="1079592"/>
      </dsp:txXfrm>
    </dsp:sp>
    <dsp:sp modelId="{971ED102-0AB0-4D2B-BF44-117507708A1A}">
      <dsp:nvSpPr>
        <dsp:cNvPr id="0" name=""/>
        <dsp:cNvSpPr/>
      </dsp:nvSpPr>
      <dsp:spPr>
        <a:xfrm rot="5400000">
          <a:off x="6468781" y="4805769"/>
          <a:ext cx="381456" cy="446231"/>
        </a:xfrm>
        <a:prstGeom prst="rightArrow">
          <a:avLst>
            <a:gd name="adj1" fmla="val 60000"/>
            <a:gd name="adj2" fmla="val 5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6468781" y="4805769"/>
        <a:ext cx="381456" cy="446231"/>
      </dsp:txXfrm>
    </dsp:sp>
    <dsp:sp modelId="{9144CDDB-3F2C-40DF-A42E-D738B8AA593D}">
      <dsp:nvSpPr>
        <dsp:cNvPr id="0" name=""/>
        <dsp:cNvSpPr/>
      </dsp:nvSpPr>
      <dsp:spPr>
        <a:xfrm>
          <a:off x="5759848" y="5399545"/>
          <a:ext cx="1799320" cy="1079592"/>
        </a:xfrm>
        <a:prstGeom prst="roundRect">
          <a:avLst>
            <a:gd name="adj" fmla="val 1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hlinkClick xmlns:r="http://schemas.openxmlformats.org/officeDocument/2006/relationships" r:id="" action="ppaction://hlinksldjump"/>
            </a:rPr>
            <a:t>Publicación de los datos actualizados en el SIG</a:t>
          </a:r>
          <a:endParaRPr lang="es-EC" sz="1200" b="1" kern="1200" dirty="0"/>
        </a:p>
      </dsp:txBody>
      <dsp:txXfrm>
        <a:off x="5759848" y="5399545"/>
        <a:ext cx="1799320" cy="10795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5B63DA-7756-4A8B-824A-70AFE6BC8135}">
      <dsp:nvSpPr>
        <dsp:cNvPr id="0" name=""/>
        <dsp:cNvSpPr/>
      </dsp:nvSpPr>
      <dsp:spPr>
        <a:xfrm rot="21300000">
          <a:off x="23865" y="1501664"/>
          <a:ext cx="7729133" cy="885102"/>
        </a:xfrm>
        <a:prstGeom prst="mathMinus">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1BC20672-9B77-45D3-86F0-C21CCCC24B3D}">
      <dsp:nvSpPr>
        <dsp:cNvPr id="0" name=""/>
        <dsp:cNvSpPr/>
      </dsp:nvSpPr>
      <dsp:spPr>
        <a:xfrm>
          <a:off x="933223" y="194421"/>
          <a:ext cx="2333059" cy="1555372"/>
        </a:xfrm>
        <a:prstGeom prst="downArrow">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F231058-BCDB-4253-9915-0AAAB5F42129}">
      <dsp:nvSpPr>
        <dsp:cNvPr id="0" name=""/>
        <dsp:cNvSpPr/>
      </dsp:nvSpPr>
      <dsp:spPr>
        <a:xfrm>
          <a:off x="3384366" y="72005"/>
          <a:ext cx="2488596" cy="163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noProof="0" dirty="0" smtClean="0">
              <a:solidFill>
                <a:schemeClr val="tx1"/>
              </a:solidFill>
            </a:rPr>
            <a:t>Cartas </a:t>
          </a:r>
          <a:r>
            <a:rPr lang="es-EC" sz="1600" b="1" kern="1200" noProof="0" dirty="0" err="1" smtClean="0">
              <a:solidFill>
                <a:schemeClr val="tx1"/>
              </a:solidFill>
            </a:rPr>
            <a:t>topograficas</a:t>
          </a:r>
          <a:r>
            <a:rPr lang="es-EC" sz="1600" b="1" kern="1200" noProof="0" dirty="0" smtClean="0">
              <a:solidFill>
                <a:schemeClr val="tx1"/>
              </a:solidFill>
            </a:rPr>
            <a:t>, planos, mapas, </a:t>
          </a:r>
          <a:r>
            <a:rPr lang="es-EC" sz="1600" b="1" kern="1200" noProof="0" dirty="0" err="1" smtClean="0">
              <a:solidFill>
                <a:schemeClr val="tx1"/>
              </a:solidFill>
            </a:rPr>
            <a:t>achivados</a:t>
          </a:r>
          <a:r>
            <a:rPr lang="es-EC" sz="1600" b="1" kern="1200" noProof="0" dirty="0" smtClean="0">
              <a:solidFill>
                <a:schemeClr val="tx1"/>
              </a:solidFill>
            </a:rPr>
            <a:t> en Mapotecas</a:t>
          </a:r>
          <a:endParaRPr lang="es-EC" sz="1600" b="1" kern="1200" noProof="0" dirty="0">
            <a:solidFill>
              <a:schemeClr val="tx1"/>
            </a:solidFill>
          </a:endParaRPr>
        </a:p>
      </dsp:txBody>
      <dsp:txXfrm>
        <a:off x="3384366" y="72005"/>
        <a:ext cx="2488596" cy="1633141"/>
      </dsp:txXfrm>
    </dsp:sp>
    <dsp:sp modelId="{9B61A3E1-87FA-4F63-B05D-1D334F84248F}">
      <dsp:nvSpPr>
        <dsp:cNvPr id="0" name=""/>
        <dsp:cNvSpPr/>
      </dsp:nvSpPr>
      <dsp:spPr>
        <a:xfrm>
          <a:off x="4510581" y="2138637"/>
          <a:ext cx="2333059" cy="1555372"/>
        </a:xfrm>
        <a:prstGeom prst="upArrow">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BC46714-04F8-45EA-BFC2-2FE2BE97669C}">
      <dsp:nvSpPr>
        <dsp:cNvPr id="0" name=""/>
        <dsp:cNvSpPr/>
      </dsp:nvSpPr>
      <dsp:spPr>
        <a:xfrm>
          <a:off x="1872220" y="2232246"/>
          <a:ext cx="2488596" cy="163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noProof="0" dirty="0" smtClean="0">
              <a:solidFill>
                <a:schemeClr val="tx1"/>
              </a:solidFill>
            </a:rPr>
            <a:t>SIG, Gráficos y atributos </a:t>
          </a:r>
          <a:r>
            <a:rPr lang="es-EC" sz="1600" b="1" kern="1200" noProof="0" dirty="0" err="1" smtClean="0">
              <a:solidFill>
                <a:schemeClr val="tx1"/>
              </a:solidFill>
            </a:rPr>
            <a:t>georeferenciados</a:t>
          </a:r>
          <a:r>
            <a:rPr lang="es-EC" sz="1600" b="1" kern="1200" noProof="0" dirty="0" smtClean="0">
              <a:solidFill>
                <a:schemeClr val="tx1"/>
              </a:solidFill>
            </a:rPr>
            <a:t>, almacenados en Bases de Datos</a:t>
          </a:r>
          <a:endParaRPr lang="es-EC" sz="1600" b="1" kern="1200" noProof="0" dirty="0">
            <a:solidFill>
              <a:schemeClr val="tx1"/>
            </a:solidFill>
          </a:endParaRPr>
        </a:p>
      </dsp:txBody>
      <dsp:txXfrm>
        <a:off x="1872220" y="2232246"/>
        <a:ext cx="2488596" cy="16331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522C6-D069-4EAD-A035-F45C8A90FF0F}" type="datetimeFigureOut">
              <a:rPr lang="es-ES" smtClean="0"/>
              <a:pPr/>
              <a:t>04/06/2012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B0A7F-7ED6-435D-9B4A-61397F44517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026" name="CorelDRAW" r:id="rId3" imgW="9151920" imgH="5621400" progId="">
              <p:embed/>
            </p:oleObj>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C"/>
          </a:p>
        </p:txBody>
      </p:sp>
      <p:pic>
        <p:nvPicPr>
          <p:cNvPr id="17457" name="Picture 49" descr="LOGO ESPE ORIGINAL copia"/>
          <p:cNvPicPr>
            <a:picLocks noChangeAspect="1" noChangeArrowheads="1"/>
          </p:cNvPicPr>
          <p:nvPr/>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a:prstGeom prst="rect">
            <a:avLst/>
          </a:prstGeo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a:prstGeom prst="rect">
            <a:avLst/>
          </a:prstGeom>
        </p:spPr>
        <p:txBody>
          <a:bodyPr/>
          <a:lstStyle/>
          <a:p>
            <a:fld id="{891932A6-0F75-4F55-88BA-E2E8A0AE3A5F}" type="datetimeFigureOut">
              <a:rPr lang="es-ES" smtClean="0"/>
              <a:pPr/>
              <a:t>04/06/2012</a:t>
            </a:fld>
            <a:endParaRPr lang="es-ES"/>
          </a:p>
        </p:txBody>
      </p:sp>
      <p:sp>
        <p:nvSpPr>
          <p:cNvPr id="17" name="16 Marcador de pie de página"/>
          <p:cNvSpPr>
            <a:spLocks noGrp="1"/>
          </p:cNvSpPr>
          <p:nvPr>
            <p:ph type="ftr" sz="quarter" idx="11"/>
          </p:nvPr>
        </p:nvSpPr>
        <p:spPr bwMode="auto">
          <a:xfrm rot="5400000">
            <a:off x="7077269" y="4181669"/>
            <a:ext cx="3657600" cy="384048"/>
          </a:xfrm>
          <a:prstGeom prst="rect">
            <a:avLst/>
          </a:prstGeom>
        </p:spPr>
        <p:txBody>
          <a:bodyPr/>
          <a:lstStyle/>
          <a:p>
            <a:endParaRPr lang="es-ES"/>
          </a:p>
        </p:txBody>
      </p:sp>
      <p:sp>
        <p:nvSpPr>
          <p:cNvPr id="29" name="28 Marcador de número de diapositiva"/>
          <p:cNvSpPr>
            <a:spLocks noGrp="1"/>
          </p:cNvSpPr>
          <p:nvPr>
            <p:ph type="sldNum" sz="quarter" idx="12"/>
          </p:nvPr>
        </p:nvSpPr>
        <p:spPr bwMode="auto">
          <a:xfrm>
            <a:off x="1325544" y="4928702"/>
            <a:ext cx="609600" cy="517524"/>
          </a:xfrm>
          <a:prstGeom prst="rect">
            <a:avLst/>
          </a:prstGeom>
        </p:spPr>
        <p:txBody>
          <a:bodyPr/>
          <a:lstStyle/>
          <a:p>
            <a:fld id="{52D1AB15-CE41-4120-89BE-1070001248FE}"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C"/>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C"/>
          </a:p>
        </p:txBody>
      </p:sp>
      <p:pic>
        <p:nvPicPr>
          <p:cNvPr id="1050" name="Picture 26" descr="LOGO ESPE ORIGINAL copia"/>
          <p:cNvPicPr>
            <a:picLocks noChangeAspect="1" noChangeArrowheads="1"/>
          </p:cNvPicPr>
          <p:nvPr/>
        </p:nvPicPr>
        <p:blipFill>
          <a:blip r:embed="rId14"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TESIS%20CALDER&#211;N/USO_PROPIEDAD_MUNICIPAL%2001.JUNIO.2012.xlsb" TargetMode="External"/><Relationship Id="rId2" Type="http://schemas.openxmlformats.org/officeDocument/2006/relationships/hyperlink" Target="../../../TESIS%20CALDER&#211;N/DOCUMENTOS%20EN%20GENERAL/MODELOS%20NO%20TOPAR/PREDIOS%20CALDERON%20DMGBI%2010-2011%20%2020-10-2011.xlsb" TargetMode="Externa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RESPALDO/BIENES%20MUNICIPALES%20respaldo.dg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ARCHIVO%20GRAFICO%20CALDERON/BIENES%20MUNICIPALES.dg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TESIS%20CALDER&#211;N/FICHAS%20CATASTRALES/FICHA_048.xlsx" TargetMode="Externa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commons/1/18/Mapa_Parroquia_Calder%C3%B3n_(Quito).sv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slide" Target="slide11.xml"/></Relationships>
</file>

<file path=ppt/slides/_rels/slide33.xml.rels><?xml version="1.0" encoding="UTF-8" standalone="yes"?>
<Relationships xmlns="http://schemas.openxmlformats.org/package/2006/relationships"><Relationship Id="rId3" Type="http://schemas.openxmlformats.org/officeDocument/2006/relationships/hyperlink" Target="../../../TESIS%20CALDER&#211;N/BASE_DE_DATOS_AZCA.mxd"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hyperlink" Target="../../../TESIS%20CALDER&#211;N/USO_PROPIEDAD_MUNICIPAL%2001.JUNIO.2012.xlsb"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2.xml"/><Relationship Id="rId7" Type="http://schemas.openxmlformats.org/officeDocument/2006/relationships/image" Target="../media/image3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TESIS%20CALDER&#211;N/3D%20CALDER&#211;N.sx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Título"/>
          <p:cNvSpPr>
            <a:spLocks noGrp="1"/>
          </p:cNvSpPr>
          <p:nvPr>
            <p:ph type="title"/>
          </p:nvPr>
        </p:nvSpPr>
        <p:spPr>
          <a:xfrm>
            <a:off x="1331640" y="5157192"/>
            <a:ext cx="6552728" cy="566738"/>
          </a:xfrm>
        </p:spPr>
        <p:txBody>
          <a:bodyPr/>
          <a:lstStyle/>
          <a:p>
            <a:pPr algn="ctr"/>
            <a:r>
              <a:rPr lang="es-EC"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“DISEÑO E IMPLEMENTACIÓN DE UN SISTEMA DE INFORMACIÓN GEOGRÁFICA PARA OPTIMIZAR LA GESTIÓN DEL INVENTARIO DE BIENES INMUEBLES DE PROPIEDAD MUNICIPAL, EN LA ZONA URBANA DE LA PARROQUIA DE CALDERÓN</a:t>
            </a:r>
            <a:r>
              <a:rPr lang="es-EC"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s-EC"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6 Marcador de texto"/>
          <p:cNvSpPr>
            <a:spLocks noGrp="1"/>
          </p:cNvSpPr>
          <p:nvPr>
            <p:ph type="body" sz="half" idx="2"/>
          </p:nvPr>
        </p:nvSpPr>
        <p:spPr>
          <a:xfrm>
            <a:off x="3657600" y="5661248"/>
            <a:ext cx="5486400" cy="438944"/>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s-EC"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cs typeface="+mn-cs"/>
              </a:rPr>
              <a:t>ALEXANDRA GALARZA</a:t>
            </a:r>
            <a:endParaRPr lang="es-EC"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cs typeface="+mn-cs"/>
            </a:endParaRPr>
          </a:p>
        </p:txBody>
      </p:sp>
      <p:pic>
        <p:nvPicPr>
          <p:cNvPr id="2050" name="Picture 2" descr="C:\DOCUMENTOS UNIVERSIDAD\SIG II\Coberturas_SIG\SIG1-ARCGIS\SIG I NIVELES\espe2.jpg"/>
          <p:cNvPicPr>
            <a:picLocks noChangeAspect="1" noChangeArrowheads="1"/>
          </p:cNvPicPr>
          <p:nvPr/>
        </p:nvPicPr>
        <p:blipFill>
          <a:blip r:embed="rId2" cstate="print"/>
          <a:srcRect/>
          <a:stretch>
            <a:fillRect/>
          </a:stretch>
        </p:blipFill>
        <p:spPr bwMode="auto">
          <a:xfrm>
            <a:off x="2339752" y="548680"/>
            <a:ext cx="4320480" cy="30899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14290"/>
            <a:ext cx="8001056" cy="857256"/>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just"/>
            <a:r>
              <a:rPr lang="es-ES" dirty="0" smtClean="0"/>
              <a:t>Disponer de un SIG para la gestión de los bienes municipales </a:t>
            </a:r>
            <a:r>
              <a:rPr lang="es-EC" dirty="0" smtClean="0"/>
              <a:t>capaz de almacenar, manipular, analizar y visualizar grandes volúmenes de información referenciada geográficamente.</a:t>
            </a:r>
            <a:endParaRPr lang="es-ES" dirty="0" smtClean="0"/>
          </a:p>
          <a:p>
            <a:pPr>
              <a:buNone/>
            </a:pP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214282" y="1285860"/>
            <a:ext cx="8489610" cy="4929222"/>
          </a:xfrm>
          <a:prstGeom prst="rect">
            <a:avLst/>
          </a:prstGeom>
          <a:ln>
            <a:noFill/>
          </a:ln>
          <a:effectLst>
            <a:softEdge rad="112500"/>
          </a:effectLst>
        </p:spPr>
      </p:pic>
      <p:sp>
        <p:nvSpPr>
          <p:cNvPr id="4" name="3 Título"/>
          <p:cNvSpPr txBox="1">
            <a:spLocks/>
          </p:cNvSpPr>
          <p:nvPr/>
        </p:nvSpPr>
        <p:spPr>
          <a:xfrm>
            <a:off x="0" y="2564904"/>
            <a:ext cx="8352928" cy="1080120"/>
          </a:xfrm>
          <a:prstGeom prst="rect">
            <a:avLst/>
          </a:prstGeom>
        </p:spPr>
        <p:txBody>
          <a:bodyPr vert="horz" anchor="b">
            <a:noAutofit/>
          </a:bodyPr>
          <a:lstStyle/>
          <a:p>
            <a:pPr lvl="1" algn="ctr">
              <a:spcBef>
                <a:spcPct val="0"/>
              </a:spcBef>
            </a:pPr>
            <a:r>
              <a:rPr lang="es-ES" sz="6000" b="1" cap="small" dirty="0" smtClean="0">
                <a:solidFill>
                  <a:srgbClr val="DC222F"/>
                </a:solidFill>
                <a:latin typeface="Elephant" pitchFamily="18" charset="0"/>
                <a:ea typeface="+mj-ea"/>
                <a:cs typeface="+mj-cs"/>
              </a:rPr>
              <a:t>¿CÓMO LOGRARLO?</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1"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p:val>
                                            <p:fltVal val="0.5"/>
                                          </p:val>
                                        </p:tav>
                                        <p:tav tm="100000">
                                          <p:val>
                                            <p:strVal val="#ppt_x"/>
                                          </p:val>
                                        </p:tav>
                                      </p:tavLst>
                                    </p:anim>
                                    <p:anim calcmode="lin" valueType="num">
                                      <p:cBhvr>
                                        <p:cTn id="10" dur="2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1"/>
                                          </p:val>
                                        </p:tav>
                                      </p:tavLst>
                                    </p:anim>
                                    <p:anim calcmode="lin" valueType="num">
                                      <p:cBhvr>
                                        <p:cTn id="15" dur="1000"/>
                                        <p:tgtEl>
                                          <p:spTgt spid="4"/>
                                        </p:tgtEl>
                                        <p:attrNameLst>
                                          <p:attrName>ppt_y</p:attrName>
                                        </p:attrNameLst>
                                      </p:cBhvr>
                                      <p:tavLst>
                                        <p:tav tm="0">
                                          <p:val>
                                            <p:strVal val="ppt_y"/>
                                          </p:val>
                                        </p:tav>
                                        <p:tav tm="100000">
                                          <p:val>
                                            <p:strVal val="ppt_y"/>
                                          </p:val>
                                        </p:tav>
                                      </p:tavLst>
                                    </p:anim>
                                    <p:set>
                                      <p:cBhvr>
                                        <p:cTn id="16" dur="1" fill="hold">
                                          <p:stCondLst>
                                            <p:cond delay="999"/>
                                          </p:stCondLst>
                                        </p:cTn>
                                        <p:tgtEl>
                                          <p:spTgt spid="4"/>
                                        </p:tgtEl>
                                        <p:attrNameLst>
                                          <p:attrName>style.visibility</p:attrName>
                                        </p:attrNameLst>
                                      </p:cBhvr>
                                      <p:to>
                                        <p:strVal val="hidden"/>
                                      </p:to>
                                    </p:set>
                                  </p:childTnLst>
                                </p:cTn>
                              </p:par>
                            </p:childTnLst>
                          </p:cTn>
                        </p:par>
                        <p:par>
                          <p:cTn id="17" fill="hold">
                            <p:stCondLst>
                              <p:cond delay="4300"/>
                            </p:stCondLst>
                            <p:childTnLst>
                              <p:par>
                                <p:cTn id="18" presetID="5" presetClass="entr" presetSubtype="5"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checkerboard(down)">
                                      <p:cBhvr>
                                        <p:cTn id="20" dur="1000"/>
                                        <p:tgtEl>
                                          <p:spTgt spid="3">
                                            <p:bg/>
                                          </p:spTgt>
                                        </p:tgtEl>
                                      </p:cBhvr>
                                    </p:animEffect>
                                  </p:childTnLst>
                                </p:cTn>
                              </p:par>
                              <p:par>
                                <p:cTn id="21" presetID="5" presetClass="entr" presetSubtype="5"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down)">
                                      <p:cBhvr>
                                        <p:cTn id="23" dur="1000"/>
                                        <p:tgtEl>
                                          <p:spTgt spid="3">
                                            <p:txEl>
                                              <p:pRg st="0" end="0"/>
                                            </p:txEl>
                                          </p:spTgt>
                                        </p:tgtEl>
                                      </p:cBhvr>
                                    </p:animEffect>
                                  </p:childTnLst>
                                </p:cTn>
                              </p:par>
                            </p:childTnLst>
                          </p:cTn>
                        </p:par>
                        <p:par>
                          <p:cTn id="24" fill="hold">
                            <p:stCondLst>
                              <p:cond delay="5300"/>
                            </p:stCondLst>
                            <p:childTnLst>
                              <p:par>
                                <p:cTn id="25" presetID="29"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2000" fill="hold"/>
                                        <p:tgtEl>
                                          <p:spTgt spid="1026"/>
                                        </p:tgtEl>
                                        <p:attrNameLst>
                                          <p:attrName>ppt_x</p:attrName>
                                        </p:attrNameLst>
                                      </p:cBhvr>
                                      <p:tavLst>
                                        <p:tav tm="0">
                                          <p:val>
                                            <p:strVal val="#ppt_x-.2"/>
                                          </p:val>
                                        </p:tav>
                                        <p:tav tm="100000">
                                          <p:val>
                                            <p:strVal val="#ppt_x"/>
                                          </p:val>
                                        </p:tav>
                                      </p:tavLst>
                                    </p:anim>
                                    <p:anim calcmode="lin" valueType="num">
                                      <p:cBhvr>
                                        <p:cTn id="28" dur="2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2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0" name="9 Diagrama"/>
          <p:cNvGraphicFramePr/>
          <p:nvPr/>
        </p:nvGraphicFramePr>
        <p:xfrm>
          <a:off x="539552" y="116632"/>
          <a:ext cx="8280920"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3 Título"/>
          <p:cNvSpPr txBox="1">
            <a:spLocks/>
          </p:cNvSpPr>
          <p:nvPr/>
        </p:nvSpPr>
        <p:spPr>
          <a:xfrm>
            <a:off x="395536" y="2348880"/>
            <a:ext cx="8352928" cy="1080120"/>
          </a:xfrm>
          <a:prstGeom prst="rect">
            <a:avLst/>
          </a:prstGeom>
        </p:spPr>
        <p:txBody>
          <a:bodyPr vert="horz" anchor="b">
            <a:noAutofit/>
          </a:bodyPr>
          <a:lstStyle/>
          <a:p>
            <a:pPr lvl="1" algn="ctr">
              <a:spcBef>
                <a:spcPct val="0"/>
              </a:spcBef>
            </a:pPr>
            <a:r>
              <a:rPr lang="es-ES" sz="6000" b="1" cap="small" noProof="0" dirty="0" smtClean="0">
                <a:solidFill>
                  <a:srgbClr val="DC222F"/>
                </a:solidFill>
                <a:latin typeface="Elephant" pitchFamily="18" charset="0"/>
                <a:ea typeface="+mj-ea"/>
                <a:cs typeface="+mj-cs"/>
              </a:rPr>
              <a:t>Metodología</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1" nodeType="click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 calcmode="lin" valueType="num">
                                      <p:cBhvr>
                                        <p:cTn id="9" dur="2000" fill="hold"/>
                                        <p:tgtEl>
                                          <p:spTgt spid="13"/>
                                        </p:tgtEl>
                                        <p:attrNameLst>
                                          <p:attrName>ppt_x</p:attrName>
                                        </p:attrNameLst>
                                      </p:cBhvr>
                                      <p:tavLst>
                                        <p:tav tm="0">
                                          <p:val>
                                            <p:fltVal val="0.5"/>
                                          </p:val>
                                        </p:tav>
                                        <p:tav tm="100000">
                                          <p:val>
                                            <p:strVal val="#ppt_x"/>
                                          </p:val>
                                        </p:tav>
                                      </p:tavLst>
                                    </p:anim>
                                    <p:anim calcmode="lin" valueType="num">
                                      <p:cBhvr>
                                        <p:cTn id="10" dur="2000" fill="hold"/>
                                        <p:tgtEl>
                                          <p:spTgt spid="13"/>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13"/>
                                        </p:tgtEl>
                                      </p:cBhvr>
                                    </p:animEffect>
                                    <p:anim calcmode="lin" valueType="num">
                                      <p:cBhvr>
                                        <p:cTn id="14" dur="1000"/>
                                        <p:tgtEl>
                                          <p:spTgt spid="13"/>
                                        </p:tgtEl>
                                        <p:attrNameLst>
                                          <p:attrName>ppt_x</p:attrName>
                                        </p:attrNameLst>
                                      </p:cBhvr>
                                      <p:tavLst>
                                        <p:tav tm="0">
                                          <p:val>
                                            <p:strVal val="ppt_x"/>
                                          </p:val>
                                        </p:tav>
                                        <p:tav tm="100000">
                                          <p:val>
                                            <p:strVal val="ppt_x-.1"/>
                                          </p:val>
                                        </p:tav>
                                      </p:tavLst>
                                    </p:anim>
                                    <p:anim calcmode="lin" valueType="num">
                                      <p:cBhvr>
                                        <p:cTn id="15" dur="1000"/>
                                        <p:tgtEl>
                                          <p:spTgt spid="13"/>
                                        </p:tgtEl>
                                        <p:attrNameLst>
                                          <p:attrName>ppt_y</p:attrName>
                                        </p:attrNameLst>
                                      </p:cBhvr>
                                      <p:tavLst>
                                        <p:tav tm="0">
                                          <p:val>
                                            <p:strVal val="ppt_y"/>
                                          </p:val>
                                        </p:tav>
                                        <p:tav tm="100000">
                                          <p:val>
                                            <p:strVal val="ppt_y"/>
                                          </p:val>
                                        </p:tav>
                                      </p:tavLst>
                                    </p:anim>
                                    <p:set>
                                      <p:cBhvr>
                                        <p:cTn id="16" dur="1" fill="hold">
                                          <p:stCondLst>
                                            <p:cond delay="9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graphicEl>
                                              <a:dgm id="{50B196CA-D866-4A0D-877F-59A5595440EB}"/>
                                            </p:graphicEl>
                                          </p:spTgt>
                                        </p:tgtEl>
                                        <p:attrNameLst>
                                          <p:attrName>style.visibility</p:attrName>
                                        </p:attrNameLst>
                                      </p:cBhvr>
                                      <p:to>
                                        <p:strVal val="visible"/>
                                      </p:to>
                                    </p:set>
                                    <p:animEffect transition="in" filter="box(in)">
                                      <p:cBhvr>
                                        <p:cTn id="21" dur="500"/>
                                        <p:tgtEl>
                                          <p:spTgt spid="10">
                                            <p:graphicEl>
                                              <a:dgm id="{50B196CA-D866-4A0D-877F-59A5595440E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graphicEl>
                                              <a:dgm id="{01FE727B-B795-4B25-9E40-401EA72058C3}"/>
                                            </p:graphicEl>
                                          </p:spTgt>
                                        </p:tgtEl>
                                        <p:attrNameLst>
                                          <p:attrName>style.visibility</p:attrName>
                                        </p:attrNameLst>
                                      </p:cBhvr>
                                      <p:to>
                                        <p:strVal val="visible"/>
                                      </p:to>
                                    </p:set>
                                    <p:animEffect transition="in" filter="box(in)">
                                      <p:cBhvr>
                                        <p:cTn id="26" dur="500"/>
                                        <p:tgtEl>
                                          <p:spTgt spid="10">
                                            <p:graphicEl>
                                              <a:dgm id="{01FE727B-B795-4B25-9E40-401EA72058C3}"/>
                                            </p:graphic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0">
                                            <p:graphicEl>
                                              <a:dgm id="{7872E29A-94E2-489F-A74B-2FCD6A473895}"/>
                                            </p:graphicEl>
                                          </p:spTgt>
                                        </p:tgtEl>
                                        <p:attrNameLst>
                                          <p:attrName>style.visibility</p:attrName>
                                        </p:attrNameLst>
                                      </p:cBhvr>
                                      <p:to>
                                        <p:strVal val="visible"/>
                                      </p:to>
                                    </p:set>
                                    <p:animEffect transition="in" filter="box(in)">
                                      <p:cBhvr>
                                        <p:cTn id="29" dur="500"/>
                                        <p:tgtEl>
                                          <p:spTgt spid="10">
                                            <p:graphicEl>
                                              <a:dgm id="{7872E29A-94E2-489F-A74B-2FCD6A47389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graphicEl>
                                              <a:dgm id="{30A5632E-E622-434A-9DA5-D4B82C86991F}"/>
                                            </p:graphicEl>
                                          </p:spTgt>
                                        </p:tgtEl>
                                        <p:attrNameLst>
                                          <p:attrName>style.visibility</p:attrName>
                                        </p:attrNameLst>
                                      </p:cBhvr>
                                      <p:to>
                                        <p:strVal val="visible"/>
                                      </p:to>
                                    </p:set>
                                    <p:animEffect transition="in" filter="box(in)">
                                      <p:cBhvr>
                                        <p:cTn id="34" dur="500"/>
                                        <p:tgtEl>
                                          <p:spTgt spid="10">
                                            <p:graphicEl>
                                              <a:dgm id="{30A5632E-E622-434A-9DA5-D4B82C86991F}"/>
                                            </p:graphic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0">
                                            <p:graphicEl>
                                              <a:dgm id="{4333F21A-02C0-4332-83F4-6A7FC287F13F}"/>
                                            </p:graphicEl>
                                          </p:spTgt>
                                        </p:tgtEl>
                                        <p:attrNameLst>
                                          <p:attrName>style.visibility</p:attrName>
                                        </p:attrNameLst>
                                      </p:cBhvr>
                                      <p:to>
                                        <p:strVal val="visible"/>
                                      </p:to>
                                    </p:set>
                                    <p:animEffect transition="in" filter="box(in)">
                                      <p:cBhvr>
                                        <p:cTn id="37" dur="500"/>
                                        <p:tgtEl>
                                          <p:spTgt spid="10">
                                            <p:graphicEl>
                                              <a:dgm id="{4333F21A-02C0-4332-83F4-6A7FC287F13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graphicEl>
                                              <a:dgm id="{0AF9D3FB-8D4A-4C5B-8736-860AE1B54891}"/>
                                            </p:graphicEl>
                                          </p:spTgt>
                                        </p:tgtEl>
                                        <p:attrNameLst>
                                          <p:attrName>style.visibility</p:attrName>
                                        </p:attrNameLst>
                                      </p:cBhvr>
                                      <p:to>
                                        <p:strVal val="visible"/>
                                      </p:to>
                                    </p:set>
                                    <p:animEffect transition="in" filter="box(in)">
                                      <p:cBhvr>
                                        <p:cTn id="42" dur="500"/>
                                        <p:tgtEl>
                                          <p:spTgt spid="10">
                                            <p:graphicEl>
                                              <a:dgm id="{0AF9D3FB-8D4A-4C5B-8736-860AE1B54891}"/>
                                            </p:graphic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0">
                                            <p:graphicEl>
                                              <a:dgm id="{8DBD4334-1E81-48E8-910F-B49DA4A33206}"/>
                                            </p:graphicEl>
                                          </p:spTgt>
                                        </p:tgtEl>
                                        <p:attrNameLst>
                                          <p:attrName>style.visibility</p:attrName>
                                        </p:attrNameLst>
                                      </p:cBhvr>
                                      <p:to>
                                        <p:strVal val="visible"/>
                                      </p:to>
                                    </p:set>
                                    <p:animEffect transition="in" filter="box(in)">
                                      <p:cBhvr>
                                        <p:cTn id="45" dur="500"/>
                                        <p:tgtEl>
                                          <p:spTgt spid="10">
                                            <p:graphicEl>
                                              <a:dgm id="{8DBD4334-1E81-48E8-910F-B49DA4A3320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0">
                                            <p:graphicEl>
                                              <a:dgm id="{3058CF9C-448C-4C22-A178-CEDB2EA8C8F6}"/>
                                            </p:graphicEl>
                                          </p:spTgt>
                                        </p:tgtEl>
                                        <p:attrNameLst>
                                          <p:attrName>style.visibility</p:attrName>
                                        </p:attrNameLst>
                                      </p:cBhvr>
                                      <p:to>
                                        <p:strVal val="visible"/>
                                      </p:to>
                                    </p:set>
                                    <p:animEffect transition="in" filter="box(in)">
                                      <p:cBhvr>
                                        <p:cTn id="50" dur="500"/>
                                        <p:tgtEl>
                                          <p:spTgt spid="10">
                                            <p:graphicEl>
                                              <a:dgm id="{3058CF9C-448C-4C22-A178-CEDB2EA8C8F6}"/>
                                            </p:graphicEl>
                                          </p:spTgt>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0">
                                            <p:graphicEl>
                                              <a:dgm id="{98BB39F6-CDB3-4DD1-9BFE-E6F895A120BB}"/>
                                            </p:graphicEl>
                                          </p:spTgt>
                                        </p:tgtEl>
                                        <p:attrNameLst>
                                          <p:attrName>style.visibility</p:attrName>
                                        </p:attrNameLst>
                                      </p:cBhvr>
                                      <p:to>
                                        <p:strVal val="visible"/>
                                      </p:to>
                                    </p:set>
                                    <p:animEffect transition="in" filter="box(in)">
                                      <p:cBhvr>
                                        <p:cTn id="53" dur="500"/>
                                        <p:tgtEl>
                                          <p:spTgt spid="10">
                                            <p:graphicEl>
                                              <a:dgm id="{98BB39F6-CDB3-4DD1-9BFE-E6F895A120BB}"/>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0">
                                            <p:graphicEl>
                                              <a:dgm id="{069757AC-78D4-457F-9C95-18407BDF7D19}"/>
                                            </p:graphicEl>
                                          </p:spTgt>
                                        </p:tgtEl>
                                        <p:attrNameLst>
                                          <p:attrName>style.visibility</p:attrName>
                                        </p:attrNameLst>
                                      </p:cBhvr>
                                      <p:to>
                                        <p:strVal val="visible"/>
                                      </p:to>
                                    </p:set>
                                    <p:animEffect transition="in" filter="box(in)">
                                      <p:cBhvr>
                                        <p:cTn id="58" dur="500"/>
                                        <p:tgtEl>
                                          <p:spTgt spid="10">
                                            <p:graphicEl>
                                              <a:dgm id="{069757AC-78D4-457F-9C95-18407BDF7D19}"/>
                                            </p:graphicEl>
                                          </p:spTgt>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0">
                                            <p:graphicEl>
                                              <a:dgm id="{4CEAB3FC-9FCB-48C1-AC30-B3852E7060C3}"/>
                                            </p:graphicEl>
                                          </p:spTgt>
                                        </p:tgtEl>
                                        <p:attrNameLst>
                                          <p:attrName>style.visibility</p:attrName>
                                        </p:attrNameLst>
                                      </p:cBhvr>
                                      <p:to>
                                        <p:strVal val="visible"/>
                                      </p:to>
                                    </p:set>
                                    <p:animEffect transition="in" filter="box(in)">
                                      <p:cBhvr>
                                        <p:cTn id="61" dur="500"/>
                                        <p:tgtEl>
                                          <p:spTgt spid="10">
                                            <p:graphicEl>
                                              <a:dgm id="{4CEAB3FC-9FCB-48C1-AC30-B3852E7060C3}"/>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0">
                                            <p:graphicEl>
                                              <a:dgm id="{6791472B-715E-4357-AA79-807A46311F22}"/>
                                            </p:graphicEl>
                                          </p:spTgt>
                                        </p:tgtEl>
                                        <p:attrNameLst>
                                          <p:attrName>style.visibility</p:attrName>
                                        </p:attrNameLst>
                                      </p:cBhvr>
                                      <p:to>
                                        <p:strVal val="visible"/>
                                      </p:to>
                                    </p:set>
                                    <p:animEffect transition="in" filter="box(in)">
                                      <p:cBhvr>
                                        <p:cTn id="66" dur="500"/>
                                        <p:tgtEl>
                                          <p:spTgt spid="10">
                                            <p:graphicEl>
                                              <a:dgm id="{6791472B-715E-4357-AA79-807A46311F22}"/>
                                            </p:graphicEl>
                                          </p:spTgt>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0">
                                            <p:graphicEl>
                                              <a:dgm id="{9AB23471-486A-4831-9FFC-E088AF713419}"/>
                                            </p:graphicEl>
                                          </p:spTgt>
                                        </p:tgtEl>
                                        <p:attrNameLst>
                                          <p:attrName>style.visibility</p:attrName>
                                        </p:attrNameLst>
                                      </p:cBhvr>
                                      <p:to>
                                        <p:strVal val="visible"/>
                                      </p:to>
                                    </p:set>
                                    <p:animEffect transition="in" filter="box(in)">
                                      <p:cBhvr>
                                        <p:cTn id="69" dur="500"/>
                                        <p:tgtEl>
                                          <p:spTgt spid="10">
                                            <p:graphicEl>
                                              <a:dgm id="{9AB23471-486A-4831-9FFC-E088AF71341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0">
                                            <p:graphicEl>
                                              <a:dgm id="{73DF4E1B-DD41-46ED-BA86-E1D79DA9D809}"/>
                                            </p:graphicEl>
                                          </p:spTgt>
                                        </p:tgtEl>
                                        <p:attrNameLst>
                                          <p:attrName>style.visibility</p:attrName>
                                        </p:attrNameLst>
                                      </p:cBhvr>
                                      <p:to>
                                        <p:strVal val="visible"/>
                                      </p:to>
                                    </p:set>
                                    <p:animEffect transition="in" filter="box(in)">
                                      <p:cBhvr>
                                        <p:cTn id="74" dur="500"/>
                                        <p:tgtEl>
                                          <p:spTgt spid="10">
                                            <p:graphicEl>
                                              <a:dgm id="{73DF4E1B-DD41-46ED-BA86-E1D79DA9D809}"/>
                                            </p:graphicEl>
                                          </p:spTgt>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0">
                                            <p:graphicEl>
                                              <a:dgm id="{A7FAB664-6FEC-416D-91F5-E238BE094306}"/>
                                            </p:graphicEl>
                                          </p:spTgt>
                                        </p:tgtEl>
                                        <p:attrNameLst>
                                          <p:attrName>style.visibility</p:attrName>
                                        </p:attrNameLst>
                                      </p:cBhvr>
                                      <p:to>
                                        <p:strVal val="visible"/>
                                      </p:to>
                                    </p:set>
                                    <p:animEffect transition="in" filter="box(in)">
                                      <p:cBhvr>
                                        <p:cTn id="77" dur="500"/>
                                        <p:tgtEl>
                                          <p:spTgt spid="10">
                                            <p:graphicEl>
                                              <a:dgm id="{A7FAB664-6FEC-416D-91F5-E238BE094306}"/>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0">
                                            <p:graphicEl>
                                              <a:dgm id="{7402044A-53B8-4BE7-B28C-B15540FC1717}"/>
                                            </p:graphicEl>
                                          </p:spTgt>
                                        </p:tgtEl>
                                        <p:attrNameLst>
                                          <p:attrName>style.visibility</p:attrName>
                                        </p:attrNameLst>
                                      </p:cBhvr>
                                      <p:to>
                                        <p:strVal val="visible"/>
                                      </p:to>
                                    </p:set>
                                    <p:animEffect transition="in" filter="box(in)">
                                      <p:cBhvr>
                                        <p:cTn id="82" dur="500"/>
                                        <p:tgtEl>
                                          <p:spTgt spid="10">
                                            <p:graphicEl>
                                              <a:dgm id="{7402044A-53B8-4BE7-B28C-B15540FC1717}"/>
                                            </p:graphicEl>
                                          </p:spTgt>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0">
                                            <p:graphicEl>
                                              <a:dgm id="{8B702D8A-4D08-4C56-8216-E57F5CD6A883}"/>
                                            </p:graphicEl>
                                          </p:spTgt>
                                        </p:tgtEl>
                                        <p:attrNameLst>
                                          <p:attrName>style.visibility</p:attrName>
                                        </p:attrNameLst>
                                      </p:cBhvr>
                                      <p:to>
                                        <p:strVal val="visible"/>
                                      </p:to>
                                    </p:set>
                                    <p:animEffect transition="in" filter="box(in)">
                                      <p:cBhvr>
                                        <p:cTn id="85" dur="500"/>
                                        <p:tgtEl>
                                          <p:spTgt spid="10">
                                            <p:graphicEl>
                                              <a:dgm id="{8B702D8A-4D08-4C56-8216-E57F5CD6A883}"/>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10">
                                            <p:graphicEl>
                                              <a:dgm id="{971ED102-0AB0-4D2B-BF44-117507708A1A}"/>
                                            </p:graphicEl>
                                          </p:spTgt>
                                        </p:tgtEl>
                                        <p:attrNameLst>
                                          <p:attrName>style.visibility</p:attrName>
                                        </p:attrNameLst>
                                      </p:cBhvr>
                                      <p:to>
                                        <p:strVal val="visible"/>
                                      </p:to>
                                    </p:set>
                                    <p:animEffect transition="in" filter="box(in)">
                                      <p:cBhvr>
                                        <p:cTn id="90" dur="500"/>
                                        <p:tgtEl>
                                          <p:spTgt spid="10">
                                            <p:graphicEl>
                                              <a:dgm id="{971ED102-0AB0-4D2B-BF44-117507708A1A}"/>
                                            </p:graphicEl>
                                          </p:spTgt>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10">
                                            <p:graphicEl>
                                              <a:dgm id="{9144CDDB-3F2C-40DF-A42E-D738B8AA593D}"/>
                                            </p:graphicEl>
                                          </p:spTgt>
                                        </p:tgtEl>
                                        <p:attrNameLst>
                                          <p:attrName>style.visibility</p:attrName>
                                        </p:attrNameLst>
                                      </p:cBhvr>
                                      <p:to>
                                        <p:strVal val="visible"/>
                                      </p:to>
                                    </p:set>
                                    <p:animEffect transition="in" filter="box(in)">
                                      <p:cBhvr>
                                        <p:cTn id="93" dur="500"/>
                                        <p:tgtEl>
                                          <p:spTgt spid="10">
                                            <p:graphicEl>
                                              <a:dgm id="{9144CDDB-3F2C-40DF-A42E-D738B8AA59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p:cNvGrpSpPr>
            <a:grpSpLocks/>
          </p:cNvGrpSpPr>
          <p:nvPr/>
        </p:nvGrpSpPr>
        <p:grpSpPr bwMode="auto">
          <a:xfrm>
            <a:off x="899574" y="908720"/>
            <a:ext cx="7632262" cy="5112569"/>
            <a:chOff x="1151" y="1296"/>
            <a:chExt cx="3784" cy="2715"/>
          </a:xfrm>
        </p:grpSpPr>
        <p:sp>
          <p:nvSpPr>
            <p:cNvPr id="5" name="Freeform 19"/>
            <p:cNvSpPr>
              <a:spLocks/>
            </p:cNvSpPr>
            <p:nvPr/>
          </p:nvSpPr>
          <p:spPr bwMode="gray">
            <a:xfrm rot="-794496">
              <a:off x="2989" y="1859"/>
              <a:ext cx="725" cy="2089"/>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447EC4">
                    <a:gamma/>
                    <a:tint val="0"/>
                    <a:invGamma/>
                  </a:srgbClr>
                </a:gs>
                <a:gs pos="100000">
                  <a:srgbClr val="447EC4"/>
                </a:gs>
              </a:gsLst>
              <a:lin ang="0" scaled="1"/>
            </a:gradFill>
            <a:ln w="6350">
              <a:noFill/>
              <a:prstDash val="solid"/>
              <a:round/>
              <a:headEnd/>
              <a:tailEnd/>
            </a:ln>
          </p:spPr>
          <p:txBody>
            <a:bodyPr/>
            <a:lstStyle/>
            <a:p>
              <a:endParaRPr lang="es-ES"/>
            </a:p>
          </p:txBody>
        </p:sp>
        <p:sp>
          <p:nvSpPr>
            <p:cNvPr id="6" name="Freeform 20"/>
            <p:cNvSpPr>
              <a:spLocks/>
            </p:cNvSpPr>
            <p:nvPr/>
          </p:nvSpPr>
          <p:spPr bwMode="gray">
            <a:xfrm rot="5461794">
              <a:off x="1859" y="1577"/>
              <a:ext cx="725" cy="2089"/>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2A684C">
                    <a:gamma/>
                    <a:tint val="0"/>
                    <a:invGamma/>
                  </a:srgbClr>
                </a:gs>
                <a:gs pos="100000">
                  <a:srgbClr val="2A684C"/>
                </a:gs>
              </a:gsLst>
              <a:lin ang="0" scaled="1"/>
            </a:gradFill>
            <a:ln w="6350">
              <a:noFill/>
              <a:prstDash val="solid"/>
              <a:round/>
              <a:headEnd/>
              <a:tailEnd/>
            </a:ln>
          </p:spPr>
          <p:txBody>
            <a:bodyPr/>
            <a:lstStyle/>
            <a:p>
              <a:endParaRPr lang="es-ES"/>
            </a:p>
          </p:txBody>
        </p:sp>
        <p:sp>
          <p:nvSpPr>
            <p:cNvPr id="7" name="Freeform 21"/>
            <p:cNvSpPr>
              <a:spLocks/>
            </p:cNvSpPr>
            <p:nvPr/>
          </p:nvSpPr>
          <p:spPr bwMode="gray">
            <a:xfrm rot="-7471624">
              <a:off x="3024" y="614"/>
              <a:ext cx="725" cy="209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folHlink">
                    <a:gamma/>
                    <a:tint val="0"/>
                    <a:invGamma/>
                  </a:schemeClr>
                </a:gs>
                <a:gs pos="100000">
                  <a:schemeClr val="folHlink"/>
                </a:gs>
              </a:gsLst>
              <a:lin ang="0" scaled="1"/>
            </a:gradFill>
            <a:ln w="6350">
              <a:noFill/>
              <a:prstDash val="solid"/>
              <a:round/>
              <a:headEnd/>
              <a:tailEnd/>
            </a:ln>
          </p:spPr>
          <p:txBody>
            <a:bodyPr/>
            <a:lstStyle/>
            <a:p>
              <a:endParaRPr lang="es-ES"/>
            </a:p>
          </p:txBody>
        </p:sp>
        <p:grpSp>
          <p:nvGrpSpPr>
            <p:cNvPr id="8" name="Group 22"/>
            <p:cNvGrpSpPr>
              <a:grpSpLocks/>
            </p:cNvGrpSpPr>
            <p:nvPr/>
          </p:nvGrpSpPr>
          <p:grpSpPr bwMode="auto">
            <a:xfrm>
              <a:off x="1177" y="1440"/>
              <a:ext cx="3336" cy="2571"/>
              <a:chOff x="768" y="1104"/>
              <a:chExt cx="3984" cy="3072"/>
            </a:xfrm>
          </p:grpSpPr>
          <p:sp>
            <p:nvSpPr>
              <p:cNvPr id="16" name="Freeform 23"/>
              <p:cNvSpPr>
                <a:spLocks/>
              </p:cNvSpPr>
              <p:nvPr/>
            </p:nvSpPr>
            <p:spPr bwMode="gray">
              <a:xfrm>
                <a:off x="2784" y="1680"/>
                <a:ext cx="866" cy="2496"/>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prstDash val="solid"/>
                <a:round/>
                <a:headEnd/>
                <a:tailEnd/>
              </a:ln>
            </p:spPr>
            <p:txBody>
              <a:bodyPr/>
              <a:lstStyle/>
              <a:p>
                <a:endParaRPr lang="es-ES"/>
              </a:p>
            </p:txBody>
          </p:sp>
          <p:sp>
            <p:nvSpPr>
              <p:cNvPr id="17" name="Freeform 24"/>
              <p:cNvSpPr>
                <a:spLocks/>
              </p:cNvSpPr>
              <p:nvPr/>
            </p:nvSpPr>
            <p:spPr bwMode="gray">
              <a:xfrm rot="6256290">
                <a:off x="1583" y="1153"/>
                <a:ext cx="866" cy="2496"/>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prstDash val="solid"/>
                <a:round/>
                <a:headEnd/>
                <a:tailEnd/>
              </a:ln>
            </p:spPr>
            <p:txBody>
              <a:bodyPr/>
              <a:lstStyle/>
              <a:p>
                <a:endParaRPr lang="es-ES"/>
              </a:p>
            </p:txBody>
          </p:sp>
          <p:sp>
            <p:nvSpPr>
              <p:cNvPr id="18" name="Freeform 25"/>
              <p:cNvSpPr>
                <a:spLocks/>
              </p:cNvSpPr>
              <p:nvPr/>
            </p:nvSpPr>
            <p:spPr bwMode="gray">
              <a:xfrm rot="-6677128">
                <a:off x="3071" y="289"/>
                <a:ext cx="866" cy="2496"/>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prstDash val="solid"/>
                <a:round/>
                <a:headEnd/>
                <a:tailEnd/>
              </a:ln>
            </p:spPr>
            <p:txBody>
              <a:bodyPr/>
              <a:lstStyle/>
              <a:p>
                <a:endParaRPr lang="es-ES"/>
              </a:p>
            </p:txBody>
          </p:sp>
        </p:grpSp>
        <p:grpSp>
          <p:nvGrpSpPr>
            <p:cNvPr id="9" name="Group 26"/>
            <p:cNvGrpSpPr>
              <a:grpSpLocks/>
            </p:cNvGrpSpPr>
            <p:nvPr/>
          </p:nvGrpSpPr>
          <p:grpSpPr bwMode="auto">
            <a:xfrm>
              <a:off x="2543" y="1899"/>
              <a:ext cx="844" cy="843"/>
              <a:chOff x="2016" y="1920"/>
              <a:chExt cx="1680" cy="1680"/>
            </a:xfrm>
          </p:grpSpPr>
          <p:sp>
            <p:nvSpPr>
              <p:cNvPr id="14" name="Oval 27"/>
              <p:cNvSpPr>
                <a:spLocks noChangeArrowheads="1"/>
              </p:cNvSpPr>
              <p:nvPr/>
            </p:nvSpPr>
            <p:spPr bwMode="gray">
              <a:xfrm>
                <a:off x="2016" y="1920"/>
                <a:ext cx="1680" cy="1680"/>
              </a:xfrm>
              <a:prstGeom prst="ellipse">
                <a:avLst/>
              </a:prstGeom>
              <a:gradFill rotWithShape="1">
                <a:gsLst>
                  <a:gs pos="0">
                    <a:srgbClr val="F14343"/>
                  </a:gs>
                  <a:gs pos="100000">
                    <a:srgbClr val="F14343">
                      <a:gamma/>
                      <a:shade val="60784"/>
                      <a:invGamma/>
                    </a:srgbClr>
                  </a:gs>
                </a:gsLst>
                <a:lin ang="5400000" scaled="1"/>
              </a:gradFill>
              <a:ln w="25400">
                <a:solidFill>
                  <a:schemeClr val="bg1"/>
                </a:solidFill>
                <a:round/>
                <a:headEnd/>
                <a:tailEnd/>
              </a:ln>
              <a:effectLst/>
            </p:spPr>
            <p:txBody>
              <a:bodyPr wrap="none" anchor="ctr"/>
              <a:lstStyle/>
              <a:p>
                <a:endParaRPr lang="es-ES"/>
              </a:p>
            </p:txBody>
          </p:sp>
          <p:sp>
            <p:nvSpPr>
              <p:cNvPr id="15" name="Freeform 2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bg1"/>
                  </a:gs>
                  <a:gs pos="100000">
                    <a:srgbClr val="FF3300"/>
                  </a:gs>
                </a:gsLst>
                <a:lin ang="5400000" scaled="1"/>
              </a:gradFill>
              <a:ln w="0">
                <a:noFill/>
                <a:prstDash val="solid"/>
                <a:round/>
                <a:headEnd/>
                <a:tailEnd/>
              </a:ln>
            </p:spPr>
            <p:txBody>
              <a:bodyPr/>
              <a:lstStyle/>
              <a:p>
                <a:endParaRPr lang="es-ES"/>
              </a:p>
            </p:txBody>
          </p:sp>
        </p:grpSp>
        <p:sp>
          <p:nvSpPr>
            <p:cNvPr id="10" name="Text Box 29"/>
            <p:cNvSpPr txBox="1">
              <a:spLocks noChangeArrowheads="1"/>
            </p:cNvSpPr>
            <p:nvPr/>
          </p:nvSpPr>
          <p:spPr bwMode="gray">
            <a:xfrm>
              <a:off x="2472" y="2214"/>
              <a:ext cx="964" cy="212"/>
            </a:xfrm>
            <a:prstGeom prst="rect">
              <a:avLst/>
            </a:prstGeom>
            <a:noFill/>
            <a:ln w="9525" algn="ctr">
              <a:noFill/>
              <a:miter lim="800000"/>
              <a:headEnd/>
              <a:tailEnd/>
            </a:ln>
            <a:effectLst/>
          </p:spPr>
          <p:txBody>
            <a:bodyPr wrap="square">
              <a:spAutoFit/>
            </a:bodyPr>
            <a:lstStyle/>
            <a:p>
              <a:pPr algn="ctr" eaLnBrk="0" hangingPunct="0"/>
              <a:r>
                <a:rPr lang="es-EC"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DEPURACIÓN</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 Box 31"/>
            <p:cNvSpPr txBox="1">
              <a:spLocks noChangeArrowheads="1"/>
            </p:cNvSpPr>
            <p:nvPr/>
          </p:nvSpPr>
          <p:spPr bwMode="auto">
            <a:xfrm>
              <a:off x="3347" y="1497"/>
              <a:ext cx="1588" cy="703"/>
            </a:xfrm>
            <a:prstGeom prst="rect">
              <a:avLst/>
            </a:prstGeom>
            <a:noFill/>
            <a:ln w="9525" algn="ctr">
              <a:noFill/>
              <a:miter lim="800000"/>
              <a:headEnd/>
              <a:tailEnd/>
            </a:ln>
            <a:effectLst/>
          </p:spPr>
          <p:txBody>
            <a:bodyPr wrap="square">
              <a:spAutoFit/>
            </a:bodyPr>
            <a:lstStyle/>
            <a:p>
              <a:pPr algn="ctr" eaLnBrk="0" hangingPunct="0"/>
              <a:r>
                <a:rPr lang="es-ES" sz="2000" b="1" dirty="0" smtClean="0">
                  <a:hlinkClick r:id="rId2" action="ppaction://hlinkfile"/>
                </a:rPr>
                <a:t>INVENTARIO 2004 PREDIOS CALDERÓN </a:t>
              </a:r>
              <a:r>
                <a:rPr lang="es-ES" sz="2000" b="1" dirty="0" err="1" smtClean="0">
                  <a:hlinkClick r:id="rId2" action="ppaction://hlinkfile"/>
                </a:rPr>
                <a:t>DMGBI</a:t>
              </a:r>
              <a:r>
                <a:rPr lang="es-ES" sz="2000" b="1" dirty="0" smtClean="0">
                  <a:hlinkClick r:id="rId2" action="ppaction://hlinkfile"/>
                </a:rPr>
                <a:t> 10-2011  20-10-2011</a:t>
              </a:r>
              <a:endParaRPr lang="en-US" sz="2000" dirty="0">
                <a:solidFill>
                  <a:srgbClr val="000000"/>
                </a:solidFill>
              </a:endParaRPr>
            </a:p>
          </p:txBody>
        </p:sp>
        <p:sp>
          <p:nvSpPr>
            <p:cNvPr id="13" name="Text Box 32"/>
            <p:cNvSpPr txBox="1">
              <a:spLocks noChangeArrowheads="1"/>
            </p:cNvSpPr>
            <p:nvPr/>
          </p:nvSpPr>
          <p:spPr bwMode="auto">
            <a:xfrm>
              <a:off x="1151" y="1564"/>
              <a:ext cx="1250" cy="556"/>
            </a:xfrm>
            <a:prstGeom prst="rect">
              <a:avLst/>
            </a:prstGeom>
            <a:noFill/>
            <a:ln w="9525" algn="ctr">
              <a:noFill/>
              <a:miter lim="800000"/>
              <a:headEnd/>
              <a:tailEnd/>
            </a:ln>
            <a:effectLst/>
          </p:spPr>
          <p:txBody>
            <a:bodyPr wrap="square">
              <a:spAutoFit/>
            </a:bodyPr>
            <a:lstStyle/>
            <a:p>
              <a:pPr algn="just"/>
              <a:endParaRPr lang="es-ES" sz="1600" b="1" dirty="0" smtClean="0"/>
            </a:p>
            <a:p>
              <a:pPr algn="just"/>
              <a:r>
                <a:rPr lang="es-ES" sz="1600" b="1" dirty="0" smtClean="0">
                  <a:hlinkClick r:id="rId3" action="ppaction://hlinkfile"/>
                </a:rPr>
                <a:t>ARCHIVO DEPURADO USO DE LOS PREDIOS</a:t>
              </a:r>
              <a:endParaRPr lang="es-ES" sz="1600" dirty="0" smtClean="0"/>
            </a:p>
            <a:p>
              <a:pPr lvl="1" algn="just"/>
              <a:endParaRPr lang="es-ES" sz="1400" dirty="0" smtClean="0"/>
            </a:p>
          </p:txBody>
        </p:sp>
      </p:grpSp>
      <p:sp>
        <p:nvSpPr>
          <p:cNvPr id="20" name="Text Box 32"/>
          <p:cNvSpPr txBox="1">
            <a:spLocks noChangeArrowheads="1"/>
          </p:cNvSpPr>
          <p:nvPr/>
        </p:nvSpPr>
        <p:spPr bwMode="auto">
          <a:xfrm>
            <a:off x="2699792" y="4005065"/>
            <a:ext cx="2520280" cy="1846659"/>
          </a:xfrm>
          <a:prstGeom prst="rect">
            <a:avLst/>
          </a:prstGeom>
          <a:noFill/>
          <a:ln w="9525" algn="ctr">
            <a:noFill/>
            <a:miter lim="800000"/>
            <a:headEnd/>
            <a:tailEnd/>
          </a:ln>
          <a:effectLst/>
        </p:spPr>
        <p:txBody>
          <a:bodyPr wrap="square">
            <a:spAutoFit/>
          </a:bodyPr>
          <a:lstStyle/>
          <a:p>
            <a:pPr algn="just"/>
            <a:endParaRPr lang="es-ES" sz="1600" b="1" dirty="0" smtClean="0"/>
          </a:p>
          <a:p>
            <a:pPr algn="ctr"/>
            <a:r>
              <a:rPr lang="es-ES" sz="1600" b="1" dirty="0" smtClean="0">
                <a:hlinkClick r:id="rId4" action="ppaction://hlinksldjump"/>
              </a:rPr>
              <a:t>ANÁLISIS DE DEPURACIÓN  </a:t>
            </a:r>
            <a:endParaRPr lang="es-ES" sz="1600" b="1" dirty="0" smtClean="0"/>
          </a:p>
          <a:p>
            <a:pPr algn="ctr"/>
            <a:endParaRPr lang="es-ES" sz="1600" b="1" dirty="0" smtClean="0"/>
          </a:p>
          <a:p>
            <a:pPr algn="ctr">
              <a:buFont typeface="Arial" pitchFamily="34" charset="0"/>
              <a:buChar char="•"/>
            </a:pPr>
            <a:r>
              <a:rPr lang="es-ES" sz="1200" b="1" dirty="0" smtClean="0"/>
              <a:t> LA BASE DE DATOS ALFANUMÉRICA Y GRÁFICA </a:t>
            </a:r>
          </a:p>
          <a:p>
            <a:pPr algn="ctr">
              <a:buFont typeface="Arial" pitchFamily="34" charset="0"/>
              <a:buChar char="•"/>
            </a:pPr>
            <a:r>
              <a:rPr lang="es-ES" sz="1200" b="1" dirty="0" smtClean="0"/>
              <a:t>FICHAS ANÁLOGAS</a:t>
            </a:r>
            <a:endParaRPr lang="es-ES" sz="1200" dirty="0" smtClean="0"/>
          </a:p>
          <a:p>
            <a:pPr lvl="1" algn="just"/>
            <a:endParaRPr lang="es-ES" sz="1400" dirty="0" smtClean="0"/>
          </a:p>
        </p:txBody>
      </p:sp>
      <p:sp>
        <p:nvSpPr>
          <p:cNvPr id="19" name="18 Estrella de 5 puntas">
            <a:hlinkClick r:id="rId5" action="ppaction://hlinksldjump"/>
          </p:cNvPr>
          <p:cNvSpPr/>
          <p:nvPr/>
        </p:nvSpPr>
        <p:spPr>
          <a:xfrm>
            <a:off x="8172400" y="4797152"/>
            <a:ext cx="432048" cy="360040"/>
          </a:xfrm>
          <a:prstGeom prst="star5">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148246"/>
            <a:ext cx="7790712" cy="3080954"/>
          </a:xfrm>
        </p:spPr>
        <p:txBody>
          <a:bodyPr>
            <a:normAutofit lnSpcReduction="10000"/>
          </a:bodyPr>
          <a:lstStyle/>
          <a:p>
            <a:pPr algn="just"/>
            <a:r>
              <a:rPr lang="es-ES" dirty="0" smtClean="0">
                <a:solidFill>
                  <a:schemeClr val="tx1"/>
                </a:solidFill>
              </a:rPr>
              <a:t>Actualmente la Jefatura de Avalúos y Catastro de la zona  utiliza como herramientas para el manejo de información los siguientes programas:</a:t>
            </a:r>
          </a:p>
          <a:p>
            <a:pPr lvl="1" algn="just">
              <a:buNone/>
            </a:pPr>
            <a:endParaRPr lang="es-ES" dirty="0" smtClean="0">
              <a:solidFill>
                <a:schemeClr val="tx1"/>
              </a:solidFill>
            </a:endParaRPr>
          </a:p>
          <a:p>
            <a:pPr lvl="1" algn="just"/>
            <a:r>
              <a:rPr lang="es-ES" dirty="0" err="1" smtClean="0">
                <a:solidFill>
                  <a:schemeClr val="tx1"/>
                </a:solidFill>
              </a:rPr>
              <a:t>SIREC</a:t>
            </a:r>
            <a:r>
              <a:rPr lang="es-ES" dirty="0" smtClean="0">
                <a:solidFill>
                  <a:schemeClr val="tx1"/>
                </a:solidFill>
              </a:rPr>
              <a:t> Q  (REHOSTING) (Base de datos alfanumérica) </a:t>
            </a:r>
          </a:p>
          <a:p>
            <a:pPr lvl="1" algn="just">
              <a:buNone/>
            </a:pPr>
            <a:endParaRPr lang="es-ES" dirty="0" smtClean="0">
              <a:solidFill>
                <a:schemeClr val="tx1"/>
              </a:solidFill>
            </a:endParaRPr>
          </a:p>
          <a:p>
            <a:pPr lvl="1" algn="just"/>
            <a:r>
              <a:rPr lang="es-ES" dirty="0" smtClean="0">
                <a:solidFill>
                  <a:schemeClr val="tx1"/>
                </a:solidFill>
              </a:rPr>
              <a:t>MicroStation </a:t>
            </a:r>
            <a:r>
              <a:rPr lang="es-ES" dirty="0" err="1" smtClean="0">
                <a:solidFill>
                  <a:schemeClr val="tx1"/>
                </a:solidFill>
              </a:rPr>
              <a:t>V8.1</a:t>
            </a:r>
            <a:r>
              <a:rPr lang="es-ES" dirty="0" smtClean="0">
                <a:solidFill>
                  <a:schemeClr val="tx1"/>
                </a:solidFill>
              </a:rPr>
              <a:t> (Archivo gráfico)</a:t>
            </a:r>
            <a:r>
              <a:rPr lang="es-ES" dirty="0" smtClean="0"/>
              <a:t>SIGMA)</a:t>
            </a:r>
          </a:p>
        </p:txBody>
      </p:sp>
      <p:sp>
        <p:nvSpPr>
          <p:cNvPr id="4" name="3 Título"/>
          <p:cNvSpPr txBox="1">
            <a:spLocks/>
          </p:cNvSpPr>
          <p:nvPr/>
        </p:nvSpPr>
        <p:spPr>
          <a:xfrm>
            <a:off x="395536" y="548680"/>
            <a:ext cx="8280920" cy="1008112"/>
          </a:xfrm>
          <a:prstGeom prst="rect">
            <a:avLst/>
          </a:prstGeom>
        </p:spPr>
        <p:txBody>
          <a:bodyPr vert="horz" anchor="b">
            <a:noAutofit/>
          </a:bodyPr>
          <a:lstStyle/>
          <a:p>
            <a:pPr lvl="0" algn="ctr">
              <a:spcBef>
                <a:spcPct val="0"/>
              </a:spcBef>
            </a:pPr>
            <a:r>
              <a:rPr lang="es-ES" sz="2800" b="1" dirty="0" smtClean="0">
                <a:solidFill>
                  <a:srgbClr val="FF0000"/>
                </a:solidFill>
              </a:rPr>
              <a:t>PLATAFORMAS DE APOYO </a:t>
            </a:r>
            <a:br>
              <a:rPr lang="es-ES" sz="2800" b="1" dirty="0" smtClean="0">
                <a:solidFill>
                  <a:srgbClr val="FF0000"/>
                </a:solidFill>
              </a:rPr>
            </a:br>
            <a:r>
              <a:rPr lang="es-ES" sz="2800" b="1" dirty="0" smtClean="0">
                <a:solidFill>
                  <a:srgbClr val="FF0000"/>
                </a:solidFill>
              </a:rPr>
              <a:t>(Herramientas informáticas)</a:t>
            </a:r>
            <a:endParaRPr lang="es-ES" sz="2800" b="1" dirty="0">
              <a:solidFill>
                <a:srgbClr val="FF0000"/>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p:val>
                                            <p:fltVal val="0.5"/>
                                          </p:val>
                                        </p:tav>
                                        <p:tav tm="100000">
                                          <p:val>
                                            <p:strVal val="#ppt_x"/>
                                          </p:val>
                                        </p:tav>
                                      </p:tavLst>
                                    </p:anim>
                                    <p:anim calcmode="lin" valueType="num">
                                      <p:cBhvr>
                                        <p:cTn id="10" dur="2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1"/>
                                          </p:val>
                                        </p:tav>
                                      </p:tavLst>
                                    </p:anim>
                                    <p:anim calcmode="lin" valueType="num">
                                      <p:cBhvr>
                                        <p:cTn id="15" dur="1000"/>
                                        <p:tgtEl>
                                          <p:spTgt spid="4"/>
                                        </p:tgtEl>
                                        <p:attrNameLst>
                                          <p:attrName>ppt_y</p:attrName>
                                        </p:attrNameLst>
                                      </p:cBhvr>
                                      <p:tavLst>
                                        <p:tav tm="0">
                                          <p:val>
                                            <p:strVal val="ppt_y"/>
                                          </p:val>
                                        </p:tav>
                                        <p:tav tm="100000">
                                          <p:val>
                                            <p:strVal val="ppt_y"/>
                                          </p:val>
                                        </p:tav>
                                      </p:tavLst>
                                    </p:anim>
                                    <p:set>
                                      <p:cBhvr>
                                        <p:cTn id="16" dur="1" fill="hold">
                                          <p:stCondLst>
                                            <p:cond delay="999"/>
                                          </p:stCondLst>
                                        </p:cTn>
                                        <p:tgtEl>
                                          <p:spTgt spid="4"/>
                                        </p:tgtEl>
                                        <p:attrNameLst>
                                          <p:attrName>style.visibility</p:attrName>
                                        </p:attrNameLst>
                                      </p:cBhvr>
                                      <p:to>
                                        <p:strVal val="hidden"/>
                                      </p:to>
                                    </p:set>
                                  </p:childTnLst>
                                </p:cTn>
                              </p:par>
                            </p:childTnLst>
                          </p:cTn>
                        </p:par>
                        <p:par>
                          <p:cTn id="17" fill="hold">
                            <p:stCondLst>
                              <p:cond delay="7300"/>
                            </p:stCondLst>
                            <p:childTnLst>
                              <p:par>
                                <p:cTn id="18" presetID="1" presetClass="entr" presetSubtype="0" fill="hold" grpId="0" nodeType="afterEffect">
                                  <p:stCondLst>
                                    <p:cond delay="0"/>
                                  </p:stCondLst>
                                  <p:iterate type="wd">
                                    <p:tmAbs val="100"/>
                                  </p:iterate>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type="wd">
                                    <p:tmAbs val="10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iterate type="wd">
                                    <p:tmAbs val="100"/>
                                  </p:iterate>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par>
                          <p:cTn id="24" fill="hold">
                            <p:stCondLst>
                              <p:cond delay="9401"/>
                            </p:stCondLst>
                            <p:childTnLst>
                              <p:par>
                                <p:cTn id="25" presetID="23" presetClass="entr" presetSubtype="16" fill="hold" grpId="2" nodeType="afterEffect">
                                  <p:stCondLst>
                                    <p:cond delay="0"/>
                                  </p:stCondLst>
                                  <p:iterate type="lt">
                                    <p:tmPct val="0"/>
                                  </p:iterate>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4"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3"/>
          <p:cNvPicPr>
            <a:picLocks noChangeAspect="1" noChangeArrowheads="1"/>
          </p:cNvPicPr>
          <p:nvPr/>
        </p:nvPicPr>
        <p:blipFill>
          <a:blip r:embed="rId2" cstate="print"/>
          <a:srcRect/>
          <a:stretch>
            <a:fillRect/>
          </a:stretch>
        </p:blipFill>
        <p:spPr bwMode="auto">
          <a:xfrm>
            <a:off x="2428860" y="1285860"/>
            <a:ext cx="6319604" cy="517946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8" name="17 Llamada de flecha a la izquierda"/>
          <p:cNvSpPr/>
          <p:nvPr/>
        </p:nvSpPr>
        <p:spPr>
          <a:xfrm>
            <a:off x="2214546" y="2071678"/>
            <a:ext cx="1714512" cy="285752"/>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200" b="1" dirty="0" smtClean="0"/>
              <a:t>1321801001</a:t>
            </a:r>
            <a:endParaRPr lang="es-ES" sz="1200" b="1" dirty="0"/>
          </a:p>
        </p:txBody>
      </p:sp>
      <p:sp>
        <p:nvSpPr>
          <p:cNvPr id="19" name="18 CuadroTexto"/>
          <p:cNvSpPr txBox="1"/>
          <p:nvPr/>
        </p:nvSpPr>
        <p:spPr>
          <a:xfrm>
            <a:off x="251520" y="2143116"/>
            <a:ext cx="1857388"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200" b="1" dirty="0" smtClean="0"/>
              <a:t>CLAVE CATASTRAL</a:t>
            </a:r>
            <a:endParaRPr lang="es-ES" sz="1200" b="1" dirty="0"/>
          </a:p>
        </p:txBody>
      </p:sp>
      <p:sp>
        <p:nvSpPr>
          <p:cNvPr id="20" name="19 Llamada de flecha a la izquierda"/>
          <p:cNvSpPr/>
          <p:nvPr/>
        </p:nvSpPr>
        <p:spPr>
          <a:xfrm>
            <a:off x="2285984" y="1714488"/>
            <a:ext cx="1500198" cy="285752"/>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200" b="1" dirty="0" smtClean="0"/>
              <a:t>148701</a:t>
            </a:r>
            <a:endParaRPr lang="es-ES" sz="1200" b="1" dirty="0"/>
          </a:p>
        </p:txBody>
      </p:sp>
      <p:sp>
        <p:nvSpPr>
          <p:cNvPr id="21" name="20 CuadroTexto"/>
          <p:cNvSpPr txBox="1"/>
          <p:nvPr/>
        </p:nvSpPr>
        <p:spPr>
          <a:xfrm>
            <a:off x="214282" y="1714489"/>
            <a:ext cx="2000264"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200" b="1" dirty="0" smtClean="0"/>
              <a:t>NÙMERO DE PREDIO</a:t>
            </a:r>
            <a:endParaRPr lang="es-ES" sz="1200" b="1" dirty="0"/>
          </a:p>
        </p:txBody>
      </p:sp>
      <p:cxnSp>
        <p:nvCxnSpPr>
          <p:cNvPr id="24" name="23 Conector recto de flecha"/>
          <p:cNvCxnSpPr/>
          <p:nvPr/>
        </p:nvCxnSpPr>
        <p:spPr>
          <a:xfrm rot="10800000" flipV="1">
            <a:off x="2214546" y="2714620"/>
            <a:ext cx="642942"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26 CuadroTexto"/>
          <p:cNvSpPr txBox="1"/>
          <p:nvPr/>
        </p:nvSpPr>
        <p:spPr>
          <a:xfrm>
            <a:off x="251520" y="2714620"/>
            <a:ext cx="18573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200" b="1" dirty="0" smtClean="0"/>
              <a:t>DIRECCIÓN REFERNCIAL</a:t>
            </a:r>
            <a:endParaRPr lang="es-ES" sz="1200" b="1" dirty="0"/>
          </a:p>
        </p:txBody>
      </p:sp>
      <p:cxnSp>
        <p:nvCxnSpPr>
          <p:cNvPr id="30" name="29 Conector recto"/>
          <p:cNvCxnSpPr/>
          <p:nvPr/>
        </p:nvCxnSpPr>
        <p:spPr>
          <a:xfrm rot="10800000">
            <a:off x="2857488" y="2714620"/>
            <a:ext cx="17145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37 Conector recto"/>
          <p:cNvCxnSpPr/>
          <p:nvPr/>
        </p:nvCxnSpPr>
        <p:spPr>
          <a:xfrm>
            <a:off x="6215074" y="2714620"/>
            <a:ext cx="71438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44 Conector recto"/>
          <p:cNvCxnSpPr/>
          <p:nvPr/>
        </p:nvCxnSpPr>
        <p:spPr>
          <a:xfrm>
            <a:off x="7358082" y="2928934"/>
            <a:ext cx="28575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54 Conector recto de flecha"/>
          <p:cNvCxnSpPr/>
          <p:nvPr/>
        </p:nvCxnSpPr>
        <p:spPr>
          <a:xfrm rot="10800000" flipV="1">
            <a:off x="2071670" y="5214950"/>
            <a:ext cx="5572164" cy="69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56 CuadroTexto"/>
          <p:cNvSpPr txBox="1"/>
          <p:nvPr/>
        </p:nvSpPr>
        <p:spPr>
          <a:xfrm>
            <a:off x="251520" y="5143512"/>
            <a:ext cx="1714512"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200" b="1" dirty="0" smtClean="0"/>
              <a:t>AVALUO TOTAL</a:t>
            </a:r>
            <a:endParaRPr lang="es-ES" sz="1200" b="1" dirty="0"/>
          </a:p>
        </p:txBody>
      </p:sp>
      <p:cxnSp>
        <p:nvCxnSpPr>
          <p:cNvPr id="61" name="60 Conector recto de flecha"/>
          <p:cNvCxnSpPr/>
          <p:nvPr/>
        </p:nvCxnSpPr>
        <p:spPr>
          <a:xfrm rot="10800000">
            <a:off x="1714480" y="3784602"/>
            <a:ext cx="278608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62 CuadroTexto"/>
          <p:cNvSpPr txBox="1"/>
          <p:nvPr/>
        </p:nvSpPr>
        <p:spPr>
          <a:xfrm>
            <a:off x="262920" y="3643314"/>
            <a:ext cx="142876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1200" b="1" dirty="0" smtClean="0"/>
              <a:t>FRENTE DEL TERRENO</a:t>
            </a:r>
            <a:endParaRPr lang="es-ES" sz="1200" b="1" dirty="0"/>
          </a:p>
        </p:txBody>
      </p:sp>
      <p:sp>
        <p:nvSpPr>
          <p:cNvPr id="17" name="3 Título"/>
          <p:cNvSpPr txBox="1">
            <a:spLocks/>
          </p:cNvSpPr>
          <p:nvPr/>
        </p:nvSpPr>
        <p:spPr>
          <a:xfrm>
            <a:off x="323528" y="260648"/>
            <a:ext cx="8280920" cy="576064"/>
          </a:xfrm>
          <a:prstGeom prst="rect">
            <a:avLst/>
          </a:prstGeom>
        </p:spPr>
        <p:txBody>
          <a:bodyPr vert="horz" anchor="b">
            <a:noAutofit/>
          </a:bodyPr>
          <a:lstStyle/>
          <a:p>
            <a:pPr lvl="0" algn="ctr">
              <a:spcBef>
                <a:spcPct val="0"/>
              </a:spcBef>
            </a:pPr>
            <a:r>
              <a:rPr lang="es-ES" sz="2800" b="1" dirty="0" err="1" smtClean="0">
                <a:solidFill>
                  <a:srgbClr val="FF0000"/>
                </a:solidFill>
              </a:rPr>
              <a:t>REHOSTING</a:t>
            </a:r>
            <a:endParaRPr lang="es-ES" sz="2800" b="1" dirty="0">
              <a:solidFill>
                <a:srgbClr val="FF0000"/>
              </a:solidFill>
            </a:endParaRPr>
          </a:p>
        </p:txBody>
      </p:sp>
      <p:sp>
        <p:nvSpPr>
          <p:cNvPr id="22" name="21 Rectángulo"/>
          <p:cNvSpPr/>
          <p:nvPr/>
        </p:nvSpPr>
        <p:spPr>
          <a:xfrm>
            <a:off x="0" y="6488668"/>
            <a:ext cx="2377574" cy="369332"/>
          </a:xfrm>
          <a:prstGeom prst="rect">
            <a:avLst/>
          </a:prstGeom>
        </p:spPr>
        <p:txBody>
          <a:bodyPr wrap="none">
            <a:spAutoFit/>
          </a:bodyPr>
          <a:lstStyle/>
          <a:p>
            <a:r>
              <a:rPr lang="es-ES" dirty="0" smtClean="0"/>
              <a:t>464 EMULACIONES </a:t>
            </a:r>
            <a:endParaRPr lang="es-EC" dirty="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ppt_x</p:attrName>
                                        </p:attrNameLst>
                                      </p:cBhvr>
                                      <p:tavLst>
                                        <p:tav tm="0">
                                          <p:val>
                                            <p:fltVal val="0.5"/>
                                          </p:val>
                                        </p:tav>
                                        <p:tav tm="100000">
                                          <p:val>
                                            <p:strVal val="#ppt_x"/>
                                          </p:val>
                                        </p:tav>
                                      </p:tavLst>
                                    </p:anim>
                                    <p:anim calcmode="lin" valueType="num">
                                      <p:cBhvr>
                                        <p:cTn id="10" dur="2000" fill="hold"/>
                                        <p:tgtEl>
                                          <p:spTgt spid="17"/>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17"/>
                                        </p:tgtEl>
                                      </p:cBhvr>
                                    </p:animEffect>
                                    <p:anim calcmode="lin" valueType="num">
                                      <p:cBhvr>
                                        <p:cTn id="14" dur="1000"/>
                                        <p:tgtEl>
                                          <p:spTgt spid="17"/>
                                        </p:tgtEl>
                                        <p:attrNameLst>
                                          <p:attrName>ppt_x</p:attrName>
                                        </p:attrNameLst>
                                      </p:cBhvr>
                                      <p:tavLst>
                                        <p:tav tm="0">
                                          <p:val>
                                            <p:strVal val="ppt_x"/>
                                          </p:val>
                                        </p:tav>
                                        <p:tav tm="100000">
                                          <p:val>
                                            <p:strVal val="ppt_x-.1"/>
                                          </p:val>
                                        </p:tav>
                                      </p:tavLst>
                                    </p:anim>
                                    <p:anim calcmode="lin" valueType="num">
                                      <p:cBhvr>
                                        <p:cTn id="15" dur="1000"/>
                                        <p:tgtEl>
                                          <p:spTgt spid="17"/>
                                        </p:tgtEl>
                                        <p:attrNameLst>
                                          <p:attrName>ppt_y</p:attrName>
                                        </p:attrNameLst>
                                      </p:cBhvr>
                                      <p:tavLst>
                                        <p:tav tm="0">
                                          <p:val>
                                            <p:strVal val="ppt_y"/>
                                          </p:val>
                                        </p:tav>
                                        <p:tav tm="100000">
                                          <p:val>
                                            <p:strVal val="ppt_y"/>
                                          </p:val>
                                        </p:tav>
                                      </p:tavLst>
                                    </p:anim>
                                    <p:set>
                                      <p:cBhvr>
                                        <p:cTn id="16" dur="1" fill="hold">
                                          <p:stCondLst>
                                            <p:cond delay="999"/>
                                          </p:stCondLst>
                                        </p:cTn>
                                        <p:tgtEl>
                                          <p:spTgt spid="17"/>
                                        </p:tgtEl>
                                        <p:attrNameLst>
                                          <p:attrName>style.visibility</p:attrName>
                                        </p:attrNameLst>
                                      </p:cBhvr>
                                      <p:to>
                                        <p:strVal val="hidden"/>
                                      </p:to>
                                    </p:set>
                                  </p:childTnLst>
                                </p:cTn>
                              </p:par>
                            </p:childTnLst>
                          </p:cTn>
                        </p:par>
                        <p:par>
                          <p:cTn id="17" fill="hold">
                            <p:stCondLst>
                              <p:cond delay="3800"/>
                            </p:stCondLst>
                            <p:childTnLst>
                              <p:par>
                                <p:cTn id="18" presetID="22" presetClass="entr" presetSubtype="8"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1000"/>
                                        <p:tgtEl>
                                          <p:spTgt spid="66"/>
                                        </p:tgtEl>
                                      </p:cBhvr>
                                    </p:animEffect>
                                  </p:childTnLst>
                                </p:cTn>
                              </p:par>
                            </p:childTnLst>
                          </p:cTn>
                        </p:par>
                        <p:par>
                          <p:cTn id="21" fill="hold">
                            <p:stCondLst>
                              <p:cond delay="48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2" presetClass="entr" presetSubtype="8"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par>
                          <p:cTn id="28" fill="hold">
                            <p:stCondLst>
                              <p:cond delay="5300"/>
                            </p:stCondLst>
                            <p:childTnLst>
                              <p:par>
                                <p:cTn id="29" presetID="5" presetClass="entr" presetSubtype="1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childTnLst>
                          </p:cTn>
                        </p:par>
                        <p:par>
                          <p:cTn id="32" fill="hold">
                            <p:stCondLst>
                              <p:cond delay="5800"/>
                            </p:stCondLst>
                            <p:childTnLst>
                              <p:par>
                                <p:cTn id="33" presetID="5" presetClass="entr" presetSubtype="10" fill="hold" grpId="1"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across)">
                                      <p:cBhvr>
                                        <p:cTn id="35" dur="500"/>
                                        <p:tgtEl>
                                          <p:spTgt spid="20"/>
                                        </p:tgtEl>
                                      </p:cBhvr>
                                    </p:animEffect>
                                  </p:childTnLst>
                                </p:cTn>
                              </p:par>
                            </p:childTnLst>
                          </p:cTn>
                        </p:par>
                        <p:par>
                          <p:cTn id="36" fill="hold">
                            <p:stCondLst>
                              <p:cond delay="6300"/>
                            </p:stCondLst>
                            <p:childTnLst>
                              <p:par>
                                <p:cTn id="37" presetID="8"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amond(in)">
                                      <p:cBhvr>
                                        <p:cTn id="39" dur="2000"/>
                                        <p:tgtEl>
                                          <p:spTgt spid="18"/>
                                        </p:tgtEl>
                                      </p:cBhvr>
                                    </p:animEffect>
                                  </p:childTnLst>
                                </p:cTn>
                              </p:par>
                            </p:childTnLst>
                          </p:cTn>
                        </p:par>
                        <p:par>
                          <p:cTn id="40" fill="hold">
                            <p:stCondLst>
                              <p:cond delay="8300"/>
                            </p:stCondLst>
                            <p:childTnLst>
                              <p:par>
                                <p:cTn id="41" presetID="5"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childTnLst>
                          </p:cTn>
                        </p:par>
                        <p:par>
                          <p:cTn id="44" fill="hold">
                            <p:stCondLst>
                              <p:cond delay="8800"/>
                            </p:stCondLst>
                            <p:childTnLst>
                              <p:par>
                                <p:cTn id="45" presetID="4"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ox(in)">
                                      <p:cBhvr>
                                        <p:cTn id="47" dur="500"/>
                                        <p:tgtEl>
                                          <p:spTgt spid="30"/>
                                        </p:tgtEl>
                                      </p:cBhvr>
                                    </p:animEffect>
                                  </p:childTnLst>
                                </p:cTn>
                              </p:par>
                            </p:childTnLst>
                          </p:cTn>
                        </p:par>
                        <p:par>
                          <p:cTn id="48" fill="hold">
                            <p:stCondLst>
                              <p:cond delay="9300"/>
                            </p:stCondLst>
                            <p:childTnLst>
                              <p:par>
                                <p:cTn id="49" presetID="4" presetClass="entr" presetSubtype="16"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ox(in)">
                                      <p:cBhvr>
                                        <p:cTn id="51" dur="500"/>
                                        <p:tgtEl>
                                          <p:spTgt spid="24"/>
                                        </p:tgtEl>
                                      </p:cBhvr>
                                    </p:animEffect>
                                  </p:childTnLst>
                                </p:cTn>
                              </p:par>
                            </p:childTnLst>
                          </p:cTn>
                        </p:par>
                        <p:par>
                          <p:cTn id="52" fill="hold">
                            <p:stCondLst>
                              <p:cond delay="9800"/>
                            </p:stCondLst>
                            <p:childTnLst>
                              <p:par>
                                <p:cTn id="53" presetID="3" presetClass="entr" presetSubtype="1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par>
                          <p:cTn id="56" fill="hold">
                            <p:stCondLst>
                              <p:cond delay="10300"/>
                            </p:stCondLst>
                            <p:childTnLst>
                              <p:par>
                                <p:cTn id="57" presetID="5" presetClass="entr" presetSubtype="10"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checkerboard(across)">
                                      <p:cBhvr>
                                        <p:cTn id="59" dur="500"/>
                                        <p:tgtEl>
                                          <p:spTgt spid="61"/>
                                        </p:tgtEl>
                                      </p:cBhvr>
                                    </p:animEffect>
                                  </p:childTnLst>
                                </p:cTn>
                              </p:par>
                            </p:childTnLst>
                          </p:cTn>
                        </p:par>
                        <p:par>
                          <p:cTn id="60" fill="hold">
                            <p:stCondLst>
                              <p:cond delay="10800"/>
                            </p:stCondLst>
                            <p:childTnLst>
                              <p:par>
                                <p:cTn id="61" presetID="5" presetClass="entr" presetSubtype="10"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checkerboard(across)">
                                      <p:cBhvr>
                                        <p:cTn id="63" dur="500"/>
                                        <p:tgtEl>
                                          <p:spTgt spid="63"/>
                                        </p:tgtEl>
                                      </p:cBhvr>
                                    </p:animEffect>
                                  </p:childTnLst>
                                </p:cTn>
                              </p:par>
                            </p:childTnLst>
                          </p:cTn>
                        </p:par>
                        <p:par>
                          <p:cTn id="64" fill="hold">
                            <p:stCondLst>
                              <p:cond delay="11300"/>
                            </p:stCondLst>
                            <p:childTnLst>
                              <p:par>
                                <p:cTn id="65" presetID="4"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ox(in)">
                                      <p:cBhvr>
                                        <p:cTn id="67" dur="500"/>
                                        <p:tgtEl>
                                          <p:spTgt spid="55"/>
                                        </p:tgtEl>
                                      </p:cBhvr>
                                    </p:animEffect>
                                  </p:childTnLst>
                                </p:cTn>
                              </p:par>
                            </p:childTnLst>
                          </p:cTn>
                        </p:par>
                        <p:par>
                          <p:cTn id="68" fill="hold">
                            <p:stCondLst>
                              <p:cond delay="11800"/>
                            </p:stCondLst>
                            <p:childTnLst>
                              <p:par>
                                <p:cTn id="69" presetID="2" presetClass="entr" presetSubtype="4"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1+#ppt_h/2"/>
                                          </p:val>
                                        </p:tav>
                                        <p:tav tm="100000">
                                          <p:val>
                                            <p:strVal val="#ppt_y"/>
                                          </p:val>
                                        </p:tav>
                                      </p:tavLst>
                                    </p:anim>
                                  </p:childTnLst>
                                </p:cTn>
                              </p:par>
                            </p:childTnLst>
                          </p:cTn>
                        </p:par>
                        <p:par>
                          <p:cTn id="73" fill="hold">
                            <p:stCondLst>
                              <p:cond delay="12300"/>
                            </p:stCondLst>
                            <p:childTnLst>
                              <p:par>
                                <p:cTn id="74" presetID="23" presetClass="entr" presetSubtype="16" fill="hold" grpId="2" nodeType="afterEffect">
                                  <p:stCondLst>
                                    <p:cond delay="0"/>
                                  </p:stCondLst>
                                  <p:iterate type="lt">
                                    <p:tmPct val="0"/>
                                  </p:iterate>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1" animBg="1"/>
      <p:bldP spid="21" grpId="0" animBg="1"/>
      <p:bldP spid="27" grpId="0" animBg="1"/>
      <p:bldP spid="57" grpId="0" animBg="1"/>
      <p:bldP spid="63" grpId="0" animBg="1"/>
      <p:bldP spid="17" grpId="0"/>
      <p:bldP spid="17" grpId="1"/>
      <p:bldP spid="17"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418058"/>
          </a:xfrm>
        </p:spPr>
        <p:txBody>
          <a:bodyPr>
            <a:normAutofit fontScale="90000"/>
          </a:bodyPr>
          <a:lstStyle/>
          <a:p>
            <a:pPr algn="ctr"/>
            <a:r>
              <a:rPr lang="es-EC" dirty="0" err="1" smtClean="0">
                <a:solidFill>
                  <a:srgbClr val="FF0000"/>
                </a:solidFill>
              </a:rPr>
              <a:t>SIREC</a:t>
            </a:r>
            <a:r>
              <a:rPr lang="es-EC" dirty="0" smtClean="0">
                <a:solidFill>
                  <a:srgbClr val="FF0000"/>
                </a:solidFill>
              </a:rPr>
              <a:t> Q</a:t>
            </a:r>
            <a:endParaRPr lang="es-EC"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827584" y="980728"/>
            <a:ext cx="7634740" cy="487010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539552" y="836712"/>
            <a:ext cx="8127275" cy="5832648"/>
          </a:xfrm>
          <a:prstGeom prst="rect">
            <a:avLst/>
          </a:prstGeom>
          <a:noFill/>
          <a:ln w="9525">
            <a:noFill/>
            <a:miter lim="800000"/>
            <a:headEnd/>
            <a:tailEnd/>
          </a:ln>
          <a:effectLst/>
        </p:spPr>
      </p:pic>
      <p:sp>
        <p:nvSpPr>
          <p:cNvPr id="5" name="3 Título">
            <a:hlinkClick r:id="rId3" action="ppaction://hlinkfile"/>
          </p:cNvPr>
          <p:cNvSpPr txBox="1">
            <a:spLocks/>
          </p:cNvSpPr>
          <p:nvPr/>
        </p:nvSpPr>
        <p:spPr>
          <a:xfrm>
            <a:off x="323528" y="332656"/>
            <a:ext cx="8280920" cy="576064"/>
          </a:xfrm>
          <a:prstGeom prst="rect">
            <a:avLst/>
          </a:prstGeom>
        </p:spPr>
        <p:txBody>
          <a:bodyPr vert="horz" anchor="b">
            <a:noAutofit/>
          </a:bodyPr>
          <a:lstStyle/>
          <a:p>
            <a:pPr lvl="0" algn="ctr">
              <a:spcBef>
                <a:spcPct val="0"/>
              </a:spcBef>
            </a:pPr>
            <a:r>
              <a:rPr lang="es-ES" sz="2800" b="1" dirty="0" smtClean="0">
                <a:latin typeface="Arial" pitchFamily="34" charset="0"/>
                <a:cs typeface="Arial" pitchFamily="34" charset="0"/>
              </a:rPr>
              <a:t>MicroStation V8.1</a:t>
            </a:r>
            <a:endParaRPr lang="es-ES" sz="2800" b="1" dirty="0" smtClean="0">
              <a:latin typeface="Arial" pitchFamily="34" charset="0"/>
              <a:cs typeface="Arial" pitchFamily="34" charset="0"/>
              <a:hlinkClick r:id="rId4" action="ppaction://hlinkfile"/>
            </a:endParaRPr>
          </a:p>
          <a:p>
            <a:pPr lvl="0" algn="ctr">
              <a:spcBef>
                <a:spcPct val="0"/>
              </a:spcBef>
            </a:pPr>
            <a:r>
              <a:rPr lang="es-ES" sz="2200" b="1" dirty="0" smtClean="0">
                <a:latin typeface="Arial" pitchFamily="34" charset="0"/>
                <a:cs typeface="Arial" pitchFamily="34" charset="0"/>
              </a:rPr>
              <a:t>(Archivo gráfico SIGMA)</a:t>
            </a:r>
            <a:r>
              <a:rPr lang="es-ES" sz="2200" b="1" dirty="0" smtClean="0">
                <a:latin typeface="Arial" pitchFamily="34" charset="0"/>
                <a:cs typeface="Arial" pitchFamily="34" charset="0"/>
                <a:hlinkClick r:id="rId4" action="ppaction://hlinkfile"/>
              </a:rPr>
              <a:t> </a:t>
            </a:r>
            <a:endParaRPr lang="es-ES" sz="2200" b="1" dirty="0">
              <a:solidFill>
                <a:schemeClr val="accent5">
                  <a:lumMod val="50000"/>
                </a:schemeClr>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1"/>
                                          </p:val>
                                        </p:tav>
                                      </p:tavLst>
                                    </p:anim>
                                    <p:anim calcmode="lin" valueType="num">
                                      <p:cBhvr>
                                        <p:cTn id="15" dur="1000"/>
                                        <p:tgtEl>
                                          <p:spTgt spid="5"/>
                                        </p:tgtEl>
                                        <p:attrNameLst>
                                          <p:attrName>ppt_y</p:attrName>
                                        </p:attrNameLst>
                                      </p:cBhvr>
                                      <p:tavLst>
                                        <p:tav tm="0">
                                          <p:val>
                                            <p:strVal val="ppt_y"/>
                                          </p:val>
                                        </p:tav>
                                        <p:tav tm="100000">
                                          <p:val>
                                            <p:strVal val="ppt_y"/>
                                          </p:val>
                                        </p:tav>
                                      </p:tavLst>
                                    </p:anim>
                                    <p:set>
                                      <p:cBhvr>
                                        <p:cTn id="16" dur="1" fill="hold">
                                          <p:stCondLst>
                                            <p:cond delay="999"/>
                                          </p:stCondLst>
                                        </p:cTn>
                                        <p:tgtEl>
                                          <p:spTgt spid="5"/>
                                        </p:tgtEl>
                                        <p:attrNameLst>
                                          <p:attrName>style.visibility</p:attrName>
                                        </p:attrNameLst>
                                      </p:cBhvr>
                                      <p:to>
                                        <p:strVal val="hidden"/>
                                      </p:to>
                                    </p:set>
                                  </p:childTnLst>
                                </p:cTn>
                              </p:par>
                            </p:childTnLst>
                          </p:cTn>
                        </p:par>
                        <p:par>
                          <p:cTn id="17" fill="hold">
                            <p:stCondLst>
                              <p:cond delay="6600"/>
                            </p:stCondLst>
                            <p:childTnLst>
                              <p:par>
                                <p:cTn id="18" presetID="22" presetClass="entr" presetSubtype="4"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1000"/>
                                        <p:tgtEl>
                                          <p:spTgt spid="2050"/>
                                        </p:tgtEl>
                                      </p:cBhvr>
                                    </p:animEffect>
                                  </p:childTnLst>
                                </p:cTn>
                              </p:par>
                            </p:childTnLst>
                          </p:cTn>
                        </p:par>
                        <p:par>
                          <p:cTn id="21" fill="hold">
                            <p:stCondLst>
                              <p:cond delay="7600"/>
                            </p:stCondLst>
                            <p:childTnLst>
                              <p:par>
                                <p:cTn id="22" presetID="23" presetClass="entr" presetSubtype="16" fill="hold" grpId="2" nodeType="afterEffect">
                                  <p:stCondLst>
                                    <p:cond delay="0"/>
                                  </p:stCondLst>
                                  <p:iterate type="lt">
                                    <p:tmPct val="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7158" y="285728"/>
            <a:ext cx="3609975" cy="48577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429124" y="1500174"/>
            <a:ext cx="3695700" cy="4819650"/>
          </a:xfrm>
          <a:prstGeom prst="rect">
            <a:avLst/>
          </a:prstGeom>
          <a:noFill/>
          <a:ln w="9525">
            <a:noFill/>
            <a:miter lim="800000"/>
            <a:headEnd/>
            <a:tailEnd/>
          </a:ln>
          <a:effectLst/>
        </p:spPr>
      </p:pic>
      <p:sp>
        <p:nvSpPr>
          <p:cNvPr id="6" name="5 CuadroTexto"/>
          <p:cNvSpPr txBox="1"/>
          <p:nvPr/>
        </p:nvSpPr>
        <p:spPr>
          <a:xfrm>
            <a:off x="4860032" y="692696"/>
            <a:ext cx="3744416" cy="646331"/>
          </a:xfrm>
          <a:prstGeom prst="rect">
            <a:avLst/>
          </a:prstGeom>
          <a:noFill/>
        </p:spPr>
        <p:txBody>
          <a:bodyPr wrap="square" rtlCol="0">
            <a:spAutoFit/>
          </a:bodyPr>
          <a:lstStyle/>
          <a:p>
            <a:pPr algn="ctr"/>
            <a:r>
              <a:rPr lang="es-ES" dirty="0" smtClean="0"/>
              <a:t>ARCHIVO CON PROPIEDADES MUNICIPALES IDENTIFICADAS</a:t>
            </a:r>
            <a:endParaRPr lang="es-ES" dirty="0"/>
          </a:p>
        </p:txBody>
      </p:sp>
      <p:sp>
        <p:nvSpPr>
          <p:cNvPr id="7" name="6 CuadroTexto"/>
          <p:cNvSpPr txBox="1"/>
          <p:nvPr/>
        </p:nvSpPr>
        <p:spPr>
          <a:xfrm>
            <a:off x="395536" y="5229200"/>
            <a:ext cx="3356446" cy="584775"/>
          </a:xfrm>
          <a:prstGeom prst="rect">
            <a:avLst/>
          </a:prstGeom>
          <a:noFill/>
        </p:spPr>
        <p:txBody>
          <a:bodyPr wrap="square" rtlCol="0">
            <a:spAutoFit/>
          </a:bodyPr>
          <a:lstStyle/>
          <a:p>
            <a:pPr algn="ctr"/>
            <a:r>
              <a:rPr lang="es-ES" sz="1600" dirty="0" smtClean="0"/>
              <a:t>ARCHIVO SIN PROPIEDADES MUNICIPALES IDENTIFICADAS</a:t>
            </a:r>
            <a:endParaRPr lang="es-ES" sz="1600" dirty="0"/>
          </a:p>
        </p:txBody>
      </p:sp>
      <p:sp>
        <p:nvSpPr>
          <p:cNvPr id="8" name="7 Forma libre"/>
          <p:cNvSpPr/>
          <p:nvPr/>
        </p:nvSpPr>
        <p:spPr>
          <a:xfrm>
            <a:off x="383686" y="347550"/>
            <a:ext cx="3560749" cy="4727370"/>
          </a:xfrm>
          <a:custGeom>
            <a:avLst/>
            <a:gdLst>
              <a:gd name="connsiteX0" fmla="*/ 2862434 w 3560749"/>
              <a:gd name="connsiteY0" fmla="*/ 1033194 h 4727370"/>
              <a:gd name="connsiteX1" fmla="*/ 2862434 w 3560749"/>
              <a:gd name="connsiteY1" fmla="*/ 786306 h 4727370"/>
              <a:gd name="connsiteX2" fmla="*/ 2889866 w 3560749"/>
              <a:gd name="connsiteY2" fmla="*/ 676578 h 4727370"/>
              <a:gd name="connsiteX3" fmla="*/ 2880722 w 3560749"/>
              <a:gd name="connsiteY3" fmla="*/ 566850 h 4727370"/>
              <a:gd name="connsiteX4" fmla="*/ 2853290 w 3560749"/>
              <a:gd name="connsiteY4" fmla="*/ 557706 h 4727370"/>
              <a:gd name="connsiteX5" fmla="*/ 2716130 w 3560749"/>
              <a:gd name="connsiteY5" fmla="*/ 521130 h 4727370"/>
              <a:gd name="connsiteX6" fmla="*/ 2688698 w 3560749"/>
              <a:gd name="connsiteY6" fmla="*/ 493698 h 4727370"/>
              <a:gd name="connsiteX7" fmla="*/ 2642978 w 3560749"/>
              <a:gd name="connsiteY7" fmla="*/ 438834 h 4727370"/>
              <a:gd name="connsiteX8" fmla="*/ 2606402 w 3560749"/>
              <a:gd name="connsiteY8" fmla="*/ 374826 h 4727370"/>
              <a:gd name="connsiteX9" fmla="*/ 2597258 w 3560749"/>
              <a:gd name="connsiteY9" fmla="*/ 347394 h 4727370"/>
              <a:gd name="connsiteX10" fmla="*/ 2578970 w 3560749"/>
              <a:gd name="connsiteY10" fmla="*/ 301674 h 4727370"/>
              <a:gd name="connsiteX11" fmla="*/ 2542394 w 3560749"/>
              <a:gd name="connsiteY11" fmla="*/ 246810 h 4727370"/>
              <a:gd name="connsiteX12" fmla="*/ 2496674 w 3560749"/>
              <a:gd name="connsiteY12" fmla="*/ 237666 h 4727370"/>
              <a:gd name="connsiteX13" fmla="*/ 2423522 w 3560749"/>
              <a:gd name="connsiteY13" fmla="*/ 255954 h 4727370"/>
              <a:gd name="connsiteX14" fmla="*/ 2176634 w 3560749"/>
              <a:gd name="connsiteY14" fmla="*/ 265098 h 4727370"/>
              <a:gd name="connsiteX15" fmla="*/ 2121770 w 3560749"/>
              <a:gd name="connsiteY15" fmla="*/ 301674 h 4727370"/>
              <a:gd name="connsiteX16" fmla="*/ 2057762 w 3560749"/>
              <a:gd name="connsiteY16" fmla="*/ 383970 h 4727370"/>
              <a:gd name="connsiteX17" fmla="*/ 1893170 w 3560749"/>
              <a:gd name="connsiteY17" fmla="*/ 594282 h 4727370"/>
              <a:gd name="connsiteX18" fmla="*/ 1874882 w 3560749"/>
              <a:gd name="connsiteY18" fmla="*/ 621714 h 4727370"/>
              <a:gd name="connsiteX19" fmla="*/ 1810874 w 3560749"/>
              <a:gd name="connsiteY19" fmla="*/ 694866 h 4727370"/>
              <a:gd name="connsiteX20" fmla="*/ 1774298 w 3560749"/>
              <a:gd name="connsiteY20" fmla="*/ 640002 h 4727370"/>
              <a:gd name="connsiteX21" fmla="*/ 1701146 w 3560749"/>
              <a:gd name="connsiteY21" fmla="*/ 466266 h 4727370"/>
              <a:gd name="connsiteX22" fmla="*/ 1646282 w 3560749"/>
              <a:gd name="connsiteY22" fmla="*/ 411402 h 4727370"/>
              <a:gd name="connsiteX23" fmla="*/ 1563986 w 3560749"/>
              <a:gd name="connsiteY23" fmla="*/ 347394 h 4727370"/>
              <a:gd name="connsiteX24" fmla="*/ 1435970 w 3560749"/>
              <a:gd name="connsiteY24" fmla="*/ 182802 h 4727370"/>
              <a:gd name="connsiteX25" fmla="*/ 1417682 w 3560749"/>
              <a:gd name="connsiteY25" fmla="*/ 155370 h 4727370"/>
              <a:gd name="connsiteX26" fmla="*/ 1390250 w 3560749"/>
              <a:gd name="connsiteY26" fmla="*/ 137082 h 4727370"/>
              <a:gd name="connsiteX27" fmla="*/ 1253090 w 3560749"/>
              <a:gd name="connsiteY27" fmla="*/ 9066 h 4727370"/>
              <a:gd name="connsiteX28" fmla="*/ 1253090 w 3560749"/>
              <a:gd name="connsiteY28" fmla="*/ 201090 h 4727370"/>
              <a:gd name="connsiteX29" fmla="*/ 1262234 w 3560749"/>
              <a:gd name="connsiteY29" fmla="*/ 301674 h 4727370"/>
              <a:gd name="connsiteX30" fmla="*/ 1253090 w 3560749"/>
              <a:gd name="connsiteY30" fmla="*/ 393114 h 4727370"/>
              <a:gd name="connsiteX31" fmla="*/ 1225658 w 3560749"/>
              <a:gd name="connsiteY31" fmla="*/ 438834 h 4727370"/>
              <a:gd name="connsiteX32" fmla="*/ 1179938 w 3560749"/>
              <a:gd name="connsiteY32" fmla="*/ 502842 h 4727370"/>
              <a:gd name="connsiteX33" fmla="*/ 1042778 w 3560749"/>
              <a:gd name="connsiteY33" fmla="*/ 722298 h 4727370"/>
              <a:gd name="connsiteX34" fmla="*/ 1033634 w 3560749"/>
              <a:gd name="connsiteY34" fmla="*/ 777162 h 4727370"/>
              <a:gd name="connsiteX35" fmla="*/ 1024490 w 3560749"/>
              <a:gd name="connsiteY35" fmla="*/ 822882 h 4727370"/>
              <a:gd name="connsiteX36" fmla="*/ 1015346 w 3560749"/>
              <a:gd name="connsiteY36" fmla="*/ 941754 h 4727370"/>
              <a:gd name="connsiteX37" fmla="*/ 987914 w 3560749"/>
              <a:gd name="connsiteY37" fmla="*/ 996618 h 4727370"/>
              <a:gd name="connsiteX38" fmla="*/ 887330 w 3560749"/>
              <a:gd name="connsiteY38" fmla="*/ 1206930 h 4727370"/>
              <a:gd name="connsiteX39" fmla="*/ 814178 w 3560749"/>
              <a:gd name="connsiteY39" fmla="*/ 1307514 h 4727370"/>
              <a:gd name="connsiteX40" fmla="*/ 695306 w 3560749"/>
              <a:gd name="connsiteY40" fmla="*/ 1353234 h 4727370"/>
              <a:gd name="connsiteX41" fmla="*/ 576434 w 3560749"/>
              <a:gd name="connsiteY41" fmla="*/ 1307514 h 4727370"/>
              <a:gd name="connsiteX42" fmla="*/ 503282 w 3560749"/>
              <a:gd name="connsiteY42" fmla="*/ 1261794 h 4727370"/>
              <a:gd name="connsiteX43" fmla="*/ 402698 w 3560749"/>
              <a:gd name="connsiteY43" fmla="*/ 1243506 h 4727370"/>
              <a:gd name="connsiteX44" fmla="*/ 320402 w 3560749"/>
              <a:gd name="connsiteY44" fmla="*/ 1334946 h 4727370"/>
              <a:gd name="connsiteX45" fmla="*/ 292970 w 3560749"/>
              <a:gd name="connsiteY45" fmla="*/ 1371522 h 4727370"/>
              <a:gd name="connsiteX46" fmla="*/ 256394 w 3560749"/>
              <a:gd name="connsiteY46" fmla="*/ 1481250 h 4727370"/>
              <a:gd name="connsiteX47" fmla="*/ 265538 w 3560749"/>
              <a:gd name="connsiteY47" fmla="*/ 1709850 h 4727370"/>
              <a:gd name="connsiteX48" fmla="*/ 302114 w 3560749"/>
              <a:gd name="connsiteY48" fmla="*/ 1773858 h 4727370"/>
              <a:gd name="connsiteX49" fmla="*/ 356978 w 3560749"/>
              <a:gd name="connsiteY49" fmla="*/ 1892730 h 4727370"/>
              <a:gd name="connsiteX50" fmla="*/ 393554 w 3560749"/>
              <a:gd name="connsiteY50" fmla="*/ 1984170 h 4727370"/>
              <a:gd name="connsiteX51" fmla="*/ 430130 w 3560749"/>
              <a:gd name="connsiteY51" fmla="*/ 2103042 h 4727370"/>
              <a:gd name="connsiteX52" fmla="*/ 420986 w 3560749"/>
              <a:gd name="connsiteY52" fmla="*/ 2276778 h 4727370"/>
              <a:gd name="connsiteX53" fmla="*/ 393554 w 3560749"/>
              <a:gd name="connsiteY53" fmla="*/ 2331642 h 4727370"/>
              <a:gd name="connsiteX54" fmla="*/ 356978 w 3560749"/>
              <a:gd name="connsiteY54" fmla="*/ 2386506 h 4727370"/>
              <a:gd name="connsiteX55" fmla="*/ 274682 w 3560749"/>
              <a:gd name="connsiteY55" fmla="*/ 2423082 h 4727370"/>
              <a:gd name="connsiteX56" fmla="*/ 238106 w 3560749"/>
              <a:gd name="connsiteY56" fmla="*/ 2441370 h 4727370"/>
              <a:gd name="connsiteX57" fmla="*/ 210674 w 3560749"/>
              <a:gd name="connsiteY57" fmla="*/ 2468802 h 4727370"/>
              <a:gd name="connsiteX58" fmla="*/ 183242 w 3560749"/>
              <a:gd name="connsiteY58" fmla="*/ 2532810 h 4727370"/>
              <a:gd name="connsiteX59" fmla="*/ 228962 w 3560749"/>
              <a:gd name="connsiteY59" fmla="*/ 2797986 h 4727370"/>
              <a:gd name="connsiteX60" fmla="*/ 247250 w 3560749"/>
              <a:gd name="connsiteY60" fmla="*/ 2834562 h 4727370"/>
              <a:gd name="connsiteX61" fmla="*/ 201530 w 3560749"/>
              <a:gd name="connsiteY61" fmla="*/ 3081450 h 4727370"/>
              <a:gd name="connsiteX62" fmla="*/ 164954 w 3560749"/>
              <a:gd name="connsiteY62" fmla="*/ 3118026 h 4727370"/>
              <a:gd name="connsiteX63" fmla="*/ 119234 w 3560749"/>
              <a:gd name="connsiteY63" fmla="*/ 3154602 h 4727370"/>
              <a:gd name="connsiteX64" fmla="*/ 73514 w 3560749"/>
              <a:gd name="connsiteY64" fmla="*/ 3246042 h 4727370"/>
              <a:gd name="connsiteX65" fmla="*/ 55226 w 3560749"/>
              <a:gd name="connsiteY65" fmla="*/ 3282618 h 4727370"/>
              <a:gd name="connsiteX66" fmla="*/ 100946 w 3560749"/>
              <a:gd name="connsiteY66" fmla="*/ 3428922 h 4727370"/>
              <a:gd name="connsiteX67" fmla="*/ 119234 w 3560749"/>
              <a:gd name="connsiteY67" fmla="*/ 3456354 h 4727370"/>
              <a:gd name="connsiteX68" fmla="*/ 265538 w 3560749"/>
              <a:gd name="connsiteY68" fmla="*/ 3520362 h 4727370"/>
              <a:gd name="connsiteX69" fmla="*/ 366122 w 3560749"/>
              <a:gd name="connsiteY69" fmla="*/ 3602658 h 4727370"/>
              <a:gd name="connsiteX70" fmla="*/ 466706 w 3560749"/>
              <a:gd name="connsiteY70" fmla="*/ 3684954 h 4727370"/>
              <a:gd name="connsiteX71" fmla="*/ 484994 w 3560749"/>
              <a:gd name="connsiteY71" fmla="*/ 3803826 h 4727370"/>
              <a:gd name="connsiteX72" fmla="*/ 448418 w 3560749"/>
              <a:gd name="connsiteY72" fmla="*/ 3767250 h 4727370"/>
              <a:gd name="connsiteX73" fmla="*/ 329546 w 3560749"/>
              <a:gd name="connsiteY73" fmla="*/ 3730674 h 4727370"/>
              <a:gd name="connsiteX74" fmla="*/ 302114 w 3560749"/>
              <a:gd name="connsiteY74" fmla="*/ 3712386 h 4727370"/>
              <a:gd name="connsiteX75" fmla="*/ 274682 w 3560749"/>
              <a:gd name="connsiteY75" fmla="*/ 3684954 h 4727370"/>
              <a:gd name="connsiteX76" fmla="*/ 210674 w 3560749"/>
              <a:gd name="connsiteY76" fmla="*/ 3675810 h 4727370"/>
              <a:gd name="connsiteX77" fmla="*/ 100946 w 3560749"/>
              <a:gd name="connsiteY77" fmla="*/ 3684954 h 4727370"/>
              <a:gd name="connsiteX78" fmla="*/ 18650 w 3560749"/>
              <a:gd name="connsiteY78" fmla="*/ 3712386 h 4727370"/>
              <a:gd name="connsiteX79" fmla="*/ 36938 w 3560749"/>
              <a:gd name="connsiteY79" fmla="*/ 3950130 h 4727370"/>
              <a:gd name="connsiteX80" fmla="*/ 64370 w 3560749"/>
              <a:gd name="connsiteY80" fmla="*/ 3940986 h 4727370"/>
              <a:gd name="connsiteX81" fmla="*/ 137522 w 3560749"/>
              <a:gd name="connsiteY81" fmla="*/ 3913554 h 4727370"/>
              <a:gd name="connsiteX82" fmla="*/ 174098 w 3560749"/>
              <a:gd name="connsiteY82" fmla="*/ 3922698 h 4727370"/>
              <a:gd name="connsiteX83" fmla="*/ 201530 w 3560749"/>
              <a:gd name="connsiteY83" fmla="*/ 3977562 h 4727370"/>
              <a:gd name="connsiteX84" fmla="*/ 219818 w 3560749"/>
              <a:gd name="connsiteY84" fmla="*/ 4004994 h 4727370"/>
              <a:gd name="connsiteX85" fmla="*/ 247250 w 3560749"/>
              <a:gd name="connsiteY85" fmla="*/ 4078146 h 4727370"/>
              <a:gd name="connsiteX86" fmla="*/ 329546 w 3560749"/>
              <a:gd name="connsiteY86" fmla="*/ 4032426 h 4727370"/>
              <a:gd name="connsiteX87" fmla="*/ 366122 w 3560749"/>
              <a:gd name="connsiteY87" fmla="*/ 4014138 h 4727370"/>
              <a:gd name="connsiteX88" fmla="*/ 411842 w 3560749"/>
              <a:gd name="connsiteY88" fmla="*/ 3986706 h 4727370"/>
              <a:gd name="connsiteX89" fmla="*/ 439274 w 3560749"/>
              <a:gd name="connsiteY89" fmla="*/ 3977562 h 4727370"/>
              <a:gd name="connsiteX90" fmla="*/ 475850 w 3560749"/>
              <a:gd name="connsiteY90" fmla="*/ 3959274 h 4727370"/>
              <a:gd name="connsiteX91" fmla="*/ 503282 w 3560749"/>
              <a:gd name="connsiteY91" fmla="*/ 3940986 h 4727370"/>
              <a:gd name="connsiteX92" fmla="*/ 539858 w 3560749"/>
              <a:gd name="connsiteY92" fmla="*/ 3931842 h 4727370"/>
              <a:gd name="connsiteX93" fmla="*/ 585578 w 3560749"/>
              <a:gd name="connsiteY93" fmla="*/ 3913554 h 4727370"/>
              <a:gd name="connsiteX94" fmla="*/ 667874 w 3560749"/>
              <a:gd name="connsiteY94" fmla="*/ 3959274 h 4727370"/>
              <a:gd name="connsiteX95" fmla="*/ 667874 w 3560749"/>
              <a:gd name="connsiteY95" fmla="*/ 4014138 h 4727370"/>
              <a:gd name="connsiteX96" fmla="*/ 576434 w 3560749"/>
              <a:gd name="connsiteY96" fmla="*/ 4059858 h 4727370"/>
              <a:gd name="connsiteX97" fmla="*/ 585578 w 3560749"/>
              <a:gd name="connsiteY97" fmla="*/ 4206162 h 4727370"/>
              <a:gd name="connsiteX98" fmla="*/ 603866 w 3560749"/>
              <a:gd name="connsiteY98" fmla="*/ 4489626 h 4727370"/>
              <a:gd name="connsiteX99" fmla="*/ 503282 w 3560749"/>
              <a:gd name="connsiteY99" fmla="*/ 4507914 h 4727370"/>
              <a:gd name="connsiteX100" fmla="*/ 576434 w 3560749"/>
              <a:gd name="connsiteY100" fmla="*/ 4544490 h 4727370"/>
              <a:gd name="connsiteX101" fmla="*/ 814178 w 3560749"/>
              <a:gd name="connsiteY101" fmla="*/ 4608498 h 4727370"/>
              <a:gd name="connsiteX102" fmla="*/ 969626 w 3560749"/>
              <a:gd name="connsiteY102" fmla="*/ 4718226 h 4727370"/>
              <a:gd name="connsiteX103" fmla="*/ 1015346 w 3560749"/>
              <a:gd name="connsiteY103" fmla="*/ 4727370 h 4727370"/>
              <a:gd name="connsiteX104" fmla="*/ 1042778 w 3560749"/>
              <a:gd name="connsiteY104" fmla="*/ 4699938 h 4727370"/>
              <a:gd name="connsiteX105" fmla="*/ 1353674 w 3560749"/>
              <a:gd name="connsiteY105" fmla="*/ 4645074 h 4727370"/>
              <a:gd name="connsiteX106" fmla="*/ 1408538 w 3560749"/>
              <a:gd name="connsiteY106" fmla="*/ 4608498 h 4727370"/>
              <a:gd name="connsiteX107" fmla="*/ 1563986 w 3560749"/>
              <a:gd name="connsiteY107" fmla="*/ 4489626 h 4727370"/>
              <a:gd name="connsiteX108" fmla="*/ 1591418 w 3560749"/>
              <a:gd name="connsiteY108" fmla="*/ 4471338 h 4727370"/>
              <a:gd name="connsiteX109" fmla="*/ 1627994 w 3560749"/>
              <a:gd name="connsiteY109" fmla="*/ 4434762 h 4727370"/>
              <a:gd name="connsiteX110" fmla="*/ 1701146 w 3560749"/>
              <a:gd name="connsiteY110" fmla="*/ 4398186 h 4727370"/>
              <a:gd name="connsiteX111" fmla="*/ 1774298 w 3560749"/>
              <a:gd name="connsiteY111" fmla="*/ 4361610 h 4727370"/>
              <a:gd name="connsiteX112" fmla="*/ 2258930 w 3560749"/>
              <a:gd name="connsiteY112" fmla="*/ 4352466 h 4727370"/>
              <a:gd name="connsiteX113" fmla="*/ 2350370 w 3560749"/>
              <a:gd name="connsiteY113" fmla="*/ 4315890 h 4727370"/>
              <a:gd name="connsiteX114" fmla="*/ 2432666 w 3560749"/>
              <a:gd name="connsiteY114" fmla="*/ 4279314 h 4727370"/>
              <a:gd name="connsiteX115" fmla="*/ 2460098 w 3560749"/>
              <a:gd name="connsiteY115" fmla="*/ 4270170 h 4727370"/>
              <a:gd name="connsiteX116" fmla="*/ 2496674 w 3560749"/>
              <a:gd name="connsiteY116" fmla="*/ 4261026 h 4727370"/>
              <a:gd name="connsiteX117" fmla="*/ 2633834 w 3560749"/>
              <a:gd name="connsiteY117" fmla="*/ 4197018 h 4727370"/>
              <a:gd name="connsiteX118" fmla="*/ 2734418 w 3560749"/>
              <a:gd name="connsiteY118" fmla="*/ 4142154 h 4727370"/>
              <a:gd name="connsiteX119" fmla="*/ 2789282 w 3560749"/>
              <a:gd name="connsiteY119" fmla="*/ 4078146 h 4727370"/>
              <a:gd name="connsiteX120" fmla="*/ 2825858 w 3560749"/>
              <a:gd name="connsiteY120" fmla="*/ 4059858 h 4727370"/>
              <a:gd name="connsiteX121" fmla="*/ 2853290 w 3560749"/>
              <a:gd name="connsiteY121" fmla="*/ 4050714 h 4727370"/>
              <a:gd name="connsiteX122" fmla="*/ 2963018 w 3560749"/>
              <a:gd name="connsiteY122" fmla="*/ 4023282 h 4727370"/>
              <a:gd name="connsiteX123" fmla="*/ 3109322 w 3560749"/>
              <a:gd name="connsiteY123" fmla="*/ 4014138 h 4727370"/>
              <a:gd name="connsiteX124" fmla="*/ 3219050 w 3560749"/>
              <a:gd name="connsiteY124" fmla="*/ 3995850 h 4727370"/>
              <a:gd name="connsiteX125" fmla="*/ 3246482 w 3560749"/>
              <a:gd name="connsiteY125" fmla="*/ 3959274 h 4727370"/>
              <a:gd name="connsiteX126" fmla="*/ 3255626 w 3560749"/>
              <a:gd name="connsiteY126" fmla="*/ 3931842 h 4727370"/>
              <a:gd name="connsiteX127" fmla="*/ 3283058 w 3560749"/>
              <a:gd name="connsiteY127" fmla="*/ 3794682 h 4727370"/>
              <a:gd name="connsiteX128" fmla="*/ 3310490 w 3560749"/>
              <a:gd name="connsiteY128" fmla="*/ 3758106 h 4727370"/>
              <a:gd name="connsiteX129" fmla="*/ 3365354 w 3560749"/>
              <a:gd name="connsiteY129" fmla="*/ 3712386 h 4727370"/>
              <a:gd name="connsiteX130" fmla="*/ 3383642 w 3560749"/>
              <a:gd name="connsiteY130" fmla="*/ 3428922 h 4727370"/>
              <a:gd name="connsiteX131" fmla="*/ 3347066 w 3560749"/>
              <a:gd name="connsiteY131" fmla="*/ 3374058 h 4727370"/>
              <a:gd name="connsiteX132" fmla="*/ 3237338 w 3560749"/>
              <a:gd name="connsiteY132" fmla="*/ 3255186 h 4727370"/>
              <a:gd name="connsiteX133" fmla="*/ 3173330 w 3560749"/>
              <a:gd name="connsiteY133" fmla="*/ 3163746 h 4727370"/>
              <a:gd name="connsiteX134" fmla="*/ 3091034 w 3560749"/>
              <a:gd name="connsiteY134" fmla="*/ 3090594 h 4727370"/>
              <a:gd name="connsiteX135" fmla="*/ 3054458 w 3560749"/>
              <a:gd name="connsiteY135" fmla="*/ 3044874 h 4727370"/>
              <a:gd name="connsiteX136" fmla="*/ 2999594 w 3560749"/>
              <a:gd name="connsiteY136" fmla="*/ 2944290 h 4727370"/>
              <a:gd name="connsiteX137" fmla="*/ 2999594 w 3560749"/>
              <a:gd name="connsiteY137" fmla="*/ 2743122 h 4727370"/>
              <a:gd name="connsiteX138" fmla="*/ 3027026 w 3560749"/>
              <a:gd name="connsiteY138" fmla="*/ 2733978 h 4727370"/>
              <a:gd name="connsiteX139" fmla="*/ 3054458 w 3560749"/>
              <a:gd name="connsiteY139" fmla="*/ 2505378 h 4727370"/>
              <a:gd name="connsiteX140" fmla="*/ 3072746 w 3560749"/>
              <a:gd name="connsiteY140" fmla="*/ 2477946 h 4727370"/>
              <a:gd name="connsiteX141" fmla="*/ 3145898 w 3560749"/>
              <a:gd name="connsiteY141" fmla="*/ 2395650 h 4727370"/>
              <a:gd name="connsiteX142" fmla="*/ 3182474 w 3560749"/>
              <a:gd name="connsiteY142" fmla="*/ 2267634 h 4727370"/>
              <a:gd name="connsiteX143" fmla="*/ 3191618 w 3560749"/>
              <a:gd name="connsiteY143" fmla="*/ 2194482 h 4727370"/>
              <a:gd name="connsiteX144" fmla="*/ 3200762 w 3560749"/>
              <a:gd name="connsiteY144" fmla="*/ 2167050 h 4727370"/>
              <a:gd name="connsiteX145" fmla="*/ 3237338 w 3560749"/>
              <a:gd name="connsiteY145" fmla="*/ 2157906 h 4727370"/>
              <a:gd name="connsiteX146" fmla="*/ 3292202 w 3560749"/>
              <a:gd name="connsiteY146" fmla="*/ 2130474 h 4727370"/>
              <a:gd name="connsiteX147" fmla="*/ 3401930 w 3560749"/>
              <a:gd name="connsiteY147" fmla="*/ 2148762 h 4727370"/>
              <a:gd name="connsiteX148" fmla="*/ 3392786 w 3560749"/>
              <a:gd name="connsiteY148" fmla="*/ 2103042 h 4727370"/>
              <a:gd name="connsiteX149" fmla="*/ 3383642 w 3560749"/>
              <a:gd name="connsiteY149" fmla="*/ 2039034 h 4727370"/>
              <a:gd name="connsiteX150" fmla="*/ 3392786 w 3560749"/>
              <a:gd name="connsiteY150" fmla="*/ 1883586 h 4727370"/>
              <a:gd name="connsiteX151" fmla="*/ 3420218 w 3560749"/>
              <a:gd name="connsiteY151" fmla="*/ 1856154 h 4727370"/>
              <a:gd name="connsiteX152" fmla="*/ 3447650 w 3560749"/>
              <a:gd name="connsiteY152" fmla="*/ 1819578 h 4727370"/>
              <a:gd name="connsiteX153" fmla="*/ 3493370 w 3560749"/>
              <a:gd name="connsiteY153" fmla="*/ 1773858 h 4727370"/>
              <a:gd name="connsiteX154" fmla="*/ 3529946 w 3560749"/>
              <a:gd name="connsiteY154" fmla="*/ 1764714 h 4727370"/>
              <a:gd name="connsiteX155" fmla="*/ 3557378 w 3560749"/>
              <a:gd name="connsiteY155" fmla="*/ 1728138 h 4727370"/>
              <a:gd name="connsiteX156" fmla="*/ 3548234 w 3560749"/>
              <a:gd name="connsiteY156" fmla="*/ 1682418 h 4727370"/>
              <a:gd name="connsiteX157" fmla="*/ 3502514 w 3560749"/>
              <a:gd name="connsiteY157" fmla="*/ 1600122 h 4727370"/>
              <a:gd name="connsiteX158" fmla="*/ 3484226 w 3560749"/>
              <a:gd name="connsiteY158" fmla="*/ 1572690 h 4727370"/>
              <a:gd name="connsiteX159" fmla="*/ 3411074 w 3560749"/>
              <a:gd name="connsiteY159" fmla="*/ 1545258 h 4727370"/>
              <a:gd name="connsiteX160" fmla="*/ 3374498 w 3560749"/>
              <a:gd name="connsiteY160" fmla="*/ 1563546 h 4727370"/>
              <a:gd name="connsiteX161" fmla="*/ 3228194 w 3560749"/>
              <a:gd name="connsiteY161" fmla="*/ 1490394 h 4727370"/>
              <a:gd name="connsiteX162" fmla="*/ 3145898 w 3560749"/>
              <a:gd name="connsiteY162" fmla="*/ 1417242 h 4727370"/>
              <a:gd name="connsiteX163" fmla="*/ 3100178 w 3560749"/>
              <a:gd name="connsiteY163" fmla="*/ 1462962 h 4727370"/>
              <a:gd name="connsiteX164" fmla="*/ 3045314 w 3560749"/>
              <a:gd name="connsiteY164" fmla="*/ 1490394 h 4727370"/>
              <a:gd name="connsiteX165" fmla="*/ 3008738 w 3560749"/>
              <a:gd name="connsiteY165" fmla="*/ 1462962 h 4727370"/>
              <a:gd name="connsiteX166" fmla="*/ 2972162 w 3560749"/>
              <a:gd name="connsiteY166" fmla="*/ 1380666 h 4727370"/>
              <a:gd name="connsiteX167" fmla="*/ 2935586 w 3560749"/>
              <a:gd name="connsiteY167" fmla="*/ 1298370 h 4727370"/>
              <a:gd name="connsiteX168" fmla="*/ 2917298 w 3560749"/>
              <a:gd name="connsiteY168" fmla="*/ 1088058 h 4727370"/>
              <a:gd name="connsiteX169" fmla="*/ 2899010 w 3560749"/>
              <a:gd name="connsiteY169" fmla="*/ 1051482 h 4727370"/>
              <a:gd name="connsiteX170" fmla="*/ 2908154 w 3560749"/>
              <a:gd name="connsiteY170" fmla="*/ 795450 h 4727370"/>
              <a:gd name="connsiteX171" fmla="*/ 2917298 w 3560749"/>
              <a:gd name="connsiteY171" fmla="*/ 740586 h 4727370"/>
              <a:gd name="connsiteX172" fmla="*/ 2926442 w 3560749"/>
              <a:gd name="connsiteY172" fmla="*/ 621714 h 4727370"/>
              <a:gd name="connsiteX173" fmla="*/ 2908154 w 3560749"/>
              <a:gd name="connsiteY173" fmla="*/ 557706 h 4727370"/>
              <a:gd name="connsiteX174" fmla="*/ 2871578 w 3560749"/>
              <a:gd name="connsiteY174" fmla="*/ 548562 h 4727370"/>
              <a:gd name="connsiteX175" fmla="*/ 2761850 w 3560749"/>
              <a:gd name="connsiteY175" fmla="*/ 539418 h 4727370"/>
              <a:gd name="connsiteX176" fmla="*/ 2670410 w 3560749"/>
              <a:gd name="connsiteY176" fmla="*/ 438834 h 4727370"/>
              <a:gd name="connsiteX177" fmla="*/ 2633834 w 3560749"/>
              <a:gd name="connsiteY177" fmla="*/ 383970 h 4727370"/>
              <a:gd name="connsiteX178" fmla="*/ 2597258 w 3560749"/>
              <a:gd name="connsiteY178" fmla="*/ 356538 h 4727370"/>
              <a:gd name="connsiteX179" fmla="*/ 2551538 w 3560749"/>
              <a:gd name="connsiteY179" fmla="*/ 310818 h 4727370"/>
              <a:gd name="connsiteX180" fmla="*/ 2505818 w 3560749"/>
              <a:gd name="connsiteY180" fmla="*/ 237666 h 4727370"/>
              <a:gd name="connsiteX181" fmla="*/ 2478386 w 3560749"/>
              <a:gd name="connsiteY181" fmla="*/ 228522 h 4727370"/>
              <a:gd name="connsiteX182" fmla="*/ 2441810 w 3560749"/>
              <a:gd name="connsiteY182" fmla="*/ 246810 h 472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560749" h="4727370">
                <a:moveTo>
                  <a:pt x="2862434" y="1033194"/>
                </a:moveTo>
                <a:cubicBezTo>
                  <a:pt x="2856818" y="926484"/>
                  <a:pt x="2844055" y="878202"/>
                  <a:pt x="2862434" y="786306"/>
                </a:cubicBezTo>
                <a:cubicBezTo>
                  <a:pt x="2869828" y="749336"/>
                  <a:pt x="2889866" y="676578"/>
                  <a:pt x="2889866" y="676578"/>
                </a:cubicBezTo>
                <a:cubicBezTo>
                  <a:pt x="2886818" y="640002"/>
                  <a:pt x="2891516" y="601930"/>
                  <a:pt x="2880722" y="566850"/>
                </a:cubicBezTo>
                <a:cubicBezTo>
                  <a:pt x="2877887" y="557638"/>
                  <a:pt x="2862577" y="560286"/>
                  <a:pt x="2853290" y="557706"/>
                </a:cubicBezTo>
                <a:cubicBezTo>
                  <a:pt x="2807699" y="545042"/>
                  <a:pt x="2761850" y="533322"/>
                  <a:pt x="2716130" y="521130"/>
                </a:cubicBezTo>
                <a:cubicBezTo>
                  <a:pt x="2706986" y="511986"/>
                  <a:pt x="2696977" y="503632"/>
                  <a:pt x="2688698" y="493698"/>
                </a:cubicBezTo>
                <a:cubicBezTo>
                  <a:pt x="2625045" y="417315"/>
                  <a:pt x="2723121" y="518977"/>
                  <a:pt x="2642978" y="438834"/>
                </a:cubicBezTo>
                <a:cubicBezTo>
                  <a:pt x="2622012" y="375937"/>
                  <a:pt x="2650689" y="452328"/>
                  <a:pt x="2606402" y="374826"/>
                </a:cubicBezTo>
                <a:cubicBezTo>
                  <a:pt x="2601620" y="366457"/>
                  <a:pt x="2600642" y="356419"/>
                  <a:pt x="2597258" y="347394"/>
                </a:cubicBezTo>
                <a:cubicBezTo>
                  <a:pt x="2591495" y="332025"/>
                  <a:pt x="2586830" y="316084"/>
                  <a:pt x="2578970" y="301674"/>
                </a:cubicBezTo>
                <a:cubicBezTo>
                  <a:pt x="2568445" y="282378"/>
                  <a:pt x="2563947" y="251121"/>
                  <a:pt x="2542394" y="246810"/>
                </a:cubicBezTo>
                <a:lnTo>
                  <a:pt x="2496674" y="237666"/>
                </a:lnTo>
                <a:cubicBezTo>
                  <a:pt x="2472290" y="243762"/>
                  <a:pt x="2448565" y="253807"/>
                  <a:pt x="2423522" y="255954"/>
                </a:cubicBezTo>
                <a:cubicBezTo>
                  <a:pt x="2341470" y="262987"/>
                  <a:pt x="2258057" y="252761"/>
                  <a:pt x="2176634" y="265098"/>
                </a:cubicBezTo>
                <a:cubicBezTo>
                  <a:pt x="2154903" y="268391"/>
                  <a:pt x="2138933" y="287944"/>
                  <a:pt x="2121770" y="301674"/>
                </a:cubicBezTo>
                <a:cubicBezTo>
                  <a:pt x="2076563" y="337839"/>
                  <a:pt x="2090007" y="336842"/>
                  <a:pt x="2057762" y="383970"/>
                </a:cubicBezTo>
                <a:cubicBezTo>
                  <a:pt x="1927278" y="574678"/>
                  <a:pt x="2013557" y="449817"/>
                  <a:pt x="1893170" y="594282"/>
                </a:cubicBezTo>
                <a:cubicBezTo>
                  <a:pt x="1886135" y="602725"/>
                  <a:pt x="1881476" y="612922"/>
                  <a:pt x="1874882" y="621714"/>
                </a:cubicBezTo>
                <a:cubicBezTo>
                  <a:pt x="1841391" y="666368"/>
                  <a:pt x="1844710" y="661030"/>
                  <a:pt x="1810874" y="694866"/>
                </a:cubicBezTo>
                <a:cubicBezTo>
                  <a:pt x="1798682" y="676578"/>
                  <a:pt x="1783809" y="659817"/>
                  <a:pt x="1774298" y="640002"/>
                </a:cubicBezTo>
                <a:cubicBezTo>
                  <a:pt x="1747107" y="583354"/>
                  <a:pt x="1745578" y="510698"/>
                  <a:pt x="1701146" y="466266"/>
                </a:cubicBezTo>
                <a:cubicBezTo>
                  <a:pt x="1682858" y="447978"/>
                  <a:pt x="1666697" y="427280"/>
                  <a:pt x="1646282" y="411402"/>
                </a:cubicBezTo>
                <a:cubicBezTo>
                  <a:pt x="1618850" y="390066"/>
                  <a:pt x="1586234" y="374092"/>
                  <a:pt x="1563986" y="347394"/>
                </a:cubicBezTo>
                <a:cubicBezTo>
                  <a:pt x="1498309" y="268582"/>
                  <a:pt x="1514664" y="290112"/>
                  <a:pt x="1435970" y="182802"/>
                </a:cubicBezTo>
                <a:cubicBezTo>
                  <a:pt x="1429471" y="173940"/>
                  <a:pt x="1425453" y="163141"/>
                  <a:pt x="1417682" y="155370"/>
                </a:cubicBezTo>
                <a:cubicBezTo>
                  <a:pt x="1409911" y="147599"/>
                  <a:pt x="1398284" y="144580"/>
                  <a:pt x="1390250" y="137082"/>
                </a:cubicBezTo>
                <a:cubicBezTo>
                  <a:pt x="1243376" y="0"/>
                  <a:pt x="1329802" y="60207"/>
                  <a:pt x="1253090" y="9066"/>
                </a:cubicBezTo>
                <a:cubicBezTo>
                  <a:pt x="1226909" y="87608"/>
                  <a:pt x="1241476" y="32681"/>
                  <a:pt x="1253090" y="201090"/>
                </a:cubicBezTo>
                <a:cubicBezTo>
                  <a:pt x="1255406" y="234676"/>
                  <a:pt x="1259186" y="268146"/>
                  <a:pt x="1262234" y="301674"/>
                </a:cubicBezTo>
                <a:cubicBezTo>
                  <a:pt x="1259186" y="332154"/>
                  <a:pt x="1260983" y="363516"/>
                  <a:pt x="1253090" y="393114"/>
                </a:cubicBezTo>
                <a:cubicBezTo>
                  <a:pt x="1248511" y="410287"/>
                  <a:pt x="1234289" y="423298"/>
                  <a:pt x="1225658" y="438834"/>
                </a:cubicBezTo>
                <a:cubicBezTo>
                  <a:pt x="1167385" y="543725"/>
                  <a:pt x="1249455" y="411935"/>
                  <a:pt x="1179938" y="502842"/>
                </a:cubicBezTo>
                <a:cubicBezTo>
                  <a:pt x="1083524" y="628922"/>
                  <a:pt x="1102311" y="603233"/>
                  <a:pt x="1042778" y="722298"/>
                </a:cubicBezTo>
                <a:cubicBezTo>
                  <a:pt x="1039730" y="740586"/>
                  <a:pt x="1036951" y="758921"/>
                  <a:pt x="1033634" y="777162"/>
                </a:cubicBezTo>
                <a:cubicBezTo>
                  <a:pt x="1030854" y="792453"/>
                  <a:pt x="1026206" y="807435"/>
                  <a:pt x="1024490" y="822882"/>
                </a:cubicBezTo>
                <a:cubicBezTo>
                  <a:pt x="1020101" y="862380"/>
                  <a:pt x="1023533" y="902865"/>
                  <a:pt x="1015346" y="941754"/>
                </a:cubicBezTo>
                <a:cubicBezTo>
                  <a:pt x="1011134" y="961762"/>
                  <a:pt x="996561" y="978090"/>
                  <a:pt x="987914" y="996618"/>
                </a:cubicBezTo>
                <a:cubicBezTo>
                  <a:pt x="940782" y="1097615"/>
                  <a:pt x="950745" y="1091630"/>
                  <a:pt x="887330" y="1206930"/>
                </a:cubicBezTo>
                <a:cubicBezTo>
                  <a:pt x="882027" y="1216572"/>
                  <a:pt x="827103" y="1299205"/>
                  <a:pt x="814178" y="1307514"/>
                </a:cubicBezTo>
                <a:cubicBezTo>
                  <a:pt x="792556" y="1321414"/>
                  <a:pt x="730755" y="1341418"/>
                  <a:pt x="695306" y="1353234"/>
                </a:cubicBezTo>
                <a:cubicBezTo>
                  <a:pt x="620187" y="1340714"/>
                  <a:pt x="651258" y="1352408"/>
                  <a:pt x="576434" y="1307514"/>
                </a:cubicBezTo>
                <a:cubicBezTo>
                  <a:pt x="551777" y="1292720"/>
                  <a:pt x="531573" y="1266938"/>
                  <a:pt x="503282" y="1261794"/>
                </a:cubicBezTo>
                <a:lnTo>
                  <a:pt x="402698" y="1243506"/>
                </a:lnTo>
                <a:cubicBezTo>
                  <a:pt x="333036" y="1260921"/>
                  <a:pt x="378821" y="1240015"/>
                  <a:pt x="320402" y="1334946"/>
                </a:cubicBezTo>
                <a:cubicBezTo>
                  <a:pt x="312415" y="1347925"/>
                  <a:pt x="300371" y="1358200"/>
                  <a:pt x="292970" y="1371522"/>
                </a:cubicBezTo>
                <a:cubicBezTo>
                  <a:pt x="277365" y="1399612"/>
                  <a:pt x="264424" y="1453146"/>
                  <a:pt x="256394" y="1481250"/>
                </a:cubicBezTo>
                <a:cubicBezTo>
                  <a:pt x="259442" y="1557450"/>
                  <a:pt x="253765" y="1634503"/>
                  <a:pt x="265538" y="1709850"/>
                </a:cubicBezTo>
                <a:cubicBezTo>
                  <a:pt x="269332" y="1734129"/>
                  <a:pt x="290464" y="1752222"/>
                  <a:pt x="302114" y="1773858"/>
                </a:cubicBezTo>
                <a:cubicBezTo>
                  <a:pt x="336327" y="1837397"/>
                  <a:pt x="325579" y="1823651"/>
                  <a:pt x="356978" y="1892730"/>
                </a:cubicBezTo>
                <a:cubicBezTo>
                  <a:pt x="386699" y="1958117"/>
                  <a:pt x="366978" y="1900014"/>
                  <a:pt x="393554" y="1984170"/>
                </a:cubicBezTo>
                <a:cubicBezTo>
                  <a:pt x="406038" y="2023703"/>
                  <a:pt x="430130" y="2103042"/>
                  <a:pt x="430130" y="2103042"/>
                </a:cubicBezTo>
                <a:cubicBezTo>
                  <a:pt x="427082" y="2160954"/>
                  <a:pt x="430148" y="2219514"/>
                  <a:pt x="420986" y="2276778"/>
                </a:cubicBezTo>
                <a:cubicBezTo>
                  <a:pt x="417756" y="2296968"/>
                  <a:pt x="403856" y="2313981"/>
                  <a:pt x="393554" y="2331642"/>
                </a:cubicBezTo>
                <a:cubicBezTo>
                  <a:pt x="382479" y="2350627"/>
                  <a:pt x="377063" y="2377579"/>
                  <a:pt x="356978" y="2386506"/>
                </a:cubicBezTo>
                <a:lnTo>
                  <a:pt x="274682" y="2423082"/>
                </a:lnTo>
                <a:cubicBezTo>
                  <a:pt x="262306" y="2428794"/>
                  <a:pt x="249198" y="2433447"/>
                  <a:pt x="238106" y="2441370"/>
                </a:cubicBezTo>
                <a:cubicBezTo>
                  <a:pt x="227583" y="2448886"/>
                  <a:pt x="219818" y="2459658"/>
                  <a:pt x="210674" y="2468802"/>
                </a:cubicBezTo>
                <a:cubicBezTo>
                  <a:pt x="201530" y="2490138"/>
                  <a:pt x="185170" y="2509677"/>
                  <a:pt x="183242" y="2532810"/>
                </a:cubicBezTo>
                <a:cubicBezTo>
                  <a:pt x="173715" y="2647138"/>
                  <a:pt x="191522" y="2698147"/>
                  <a:pt x="228962" y="2797986"/>
                </a:cubicBezTo>
                <a:cubicBezTo>
                  <a:pt x="233748" y="2810749"/>
                  <a:pt x="241154" y="2822370"/>
                  <a:pt x="247250" y="2834562"/>
                </a:cubicBezTo>
                <a:cubicBezTo>
                  <a:pt x="237821" y="2909996"/>
                  <a:pt x="257824" y="3015773"/>
                  <a:pt x="201530" y="3081450"/>
                </a:cubicBezTo>
                <a:cubicBezTo>
                  <a:pt x="190309" y="3094541"/>
                  <a:pt x="177841" y="3106571"/>
                  <a:pt x="164954" y="3118026"/>
                </a:cubicBezTo>
                <a:cubicBezTo>
                  <a:pt x="150367" y="3130992"/>
                  <a:pt x="134474" y="3142410"/>
                  <a:pt x="119234" y="3154602"/>
                </a:cubicBezTo>
                <a:lnTo>
                  <a:pt x="73514" y="3246042"/>
                </a:lnTo>
                <a:lnTo>
                  <a:pt x="55226" y="3282618"/>
                </a:lnTo>
                <a:cubicBezTo>
                  <a:pt x="70466" y="3331386"/>
                  <a:pt x="72604" y="3386409"/>
                  <a:pt x="100946" y="3428922"/>
                </a:cubicBezTo>
                <a:cubicBezTo>
                  <a:pt x="107042" y="3438066"/>
                  <a:pt x="109627" y="3451017"/>
                  <a:pt x="119234" y="3456354"/>
                </a:cubicBezTo>
                <a:cubicBezTo>
                  <a:pt x="165766" y="3482205"/>
                  <a:pt x="217431" y="3497575"/>
                  <a:pt x="265538" y="3520362"/>
                </a:cubicBezTo>
                <a:cubicBezTo>
                  <a:pt x="294043" y="3533865"/>
                  <a:pt x="361017" y="3598510"/>
                  <a:pt x="366122" y="3602658"/>
                </a:cubicBezTo>
                <a:cubicBezTo>
                  <a:pt x="477452" y="3693113"/>
                  <a:pt x="405913" y="3624161"/>
                  <a:pt x="466706" y="3684954"/>
                </a:cubicBezTo>
                <a:cubicBezTo>
                  <a:pt x="477907" y="3718557"/>
                  <a:pt x="499138" y="3775537"/>
                  <a:pt x="484994" y="3803826"/>
                </a:cubicBezTo>
                <a:cubicBezTo>
                  <a:pt x="477283" y="3819248"/>
                  <a:pt x="461509" y="3778471"/>
                  <a:pt x="448418" y="3767250"/>
                </a:cubicBezTo>
                <a:cubicBezTo>
                  <a:pt x="410571" y="3734809"/>
                  <a:pt x="388069" y="3742379"/>
                  <a:pt x="329546" y="3730674"/>
                </a:cubicBezTo>
                <a:cubicBezTo>
                  <a:pt x="320402" y="3724578"/>
                  <a:pt x="310557" y="3719421"/>
                  <a:pt x="302114" y="3712386"/>
                </a:cubicBezTo>
                <a:cubicBezTo>
                  <a:pt x="292180" y="3704107"/>
                  <a:pt x="286689" y="3689757"/>
                  <a:pt x="274682" y="3684954"/>
                </a:cubicBezTo>
                <a:cubicBezTo>
                  <a:pt x="254671" y="3676950"/>
                  <a:pt x="232010" y="3678858"/>
                  <a:pt x="210674" y="3675810"/>
                </a:cubicBezTo>
                <a:cubicBezTo>
                  <a:pt x="174098" y="3678858"/>
                  <a:pt x="137001" y="3678086"/>
                  <a:pt x="100946" y="3684954"/>
                </a:cubicBezTo>
                <a:cubicBezTo>
                  <a:pt x="72541" y="3690365"/>
                  <a:pt x="25435" y="3684277"/>
                  <a:pt x="18650" y="3712386"/>
                </a:cubicBezTo>
                <a:cubicBezTo>
                  <a:pt x="0" y="3789649"/>
                  <a:pt x="30842" y="3870882"/>
                  <a:pt x="36938" y="3950130"/>
                </a:cubicBezTo>
                <a:cubicBezTo>
                  <a:pt x="46082" y="3947082"/>
                  <a:pt x="55312" y="3944280"/>
                  <a:pt x="64370" y="3940986"/>
                </a:cubicBezTo>
                <a:cubicBezTo>
                  <a:pt x="88844" y="3932086"/>
                  <a:pt x="111834" y="3917835"/>
                  <a:pt x="137522" y="3913554"/>
                </a:cubicBezTo>
                <a:cubicBezTo>
                  <a:pt x="149918" y="3911488"/>
                  <a:pt x="161906" y="3919650"/>
                  <a:pt x="174098" y="3922698"/>
                </a:cubicBezTo>
                <a:cubicBezTo>
                  <a:pt x="183242" y="3940986"/>
                  <a:pt x="191600" y="3959688"/>
                  <a:pt x="201530" y="3977562"/>
                </a:cubicBezTo>
                <a:cubicBezTo>
                  <a:pt x="206867" y="3987169"/>
                  <a:pt x="214903" y="3995164"/>
                  <a:pt x="219818" y="4004994"/>
                </a:cubicBezTo>
                <a:cubicBezTo>
                  <a:pt x="230752" y="4026862"/>
                  <a:pt x="239336" y="4054404"/>
                  <a:pt x="247250" y="4078146"/>
                </a:cubicBezTo>
                <a:cubicBezTo>
                  <a:pt x="323110" y="4052859"/>
                  <a:pt x="203778" y="4095310"/>
                  <a:pt x="329546" y="4032426"/>
                </a:cubicBezTo>
                <a:cubicBezTo>
                  <a:pt x="341738" y="4026330"/>
                  <a:pt x="354206" y="4020758"/>
                  <a:pt x="366122" y="4014138"/>
                </a:cubicBezTo>
                <a:cubicBezTo>
                  <a:pt x="381658" y="4005507"/>
                  <a:pt x="395946" y="3994654"/>
                  <a:pt x="411842" y="3986706"/>
                </a:cubicBezTo>
                <a:cubicBezTo>
                  <a:pt x="420463" y="3982395"/>
                  <a:pt x="430415" y="3981359"/>
                  <a:pt x="439274" y="3977562"/>
                </a:cubicBezTo>
                <a:cubicBezTo>
                  <a:pt x="451803" y="3972192"/>
                  <a:pt x="464015" y="3966037"/>
                  <a:pt x="475850" y="3959274"/>
                </a:cubicBezTo>
                <a:cubicBezTo>
                  <a:pt x="485392" y="3953822"/>
                  <a:pt x="493181" y="3945315"/>
                  <a:pt x="503282" y="3940986"/>
                </a:cubicBezTo>
                <a:cubicBezTo>
                  <a:pt x="514833" y="3936036"/>
                  <a:pt x="527936" y="3935816"/>
                  <a:pt x="539858" y="3931842"/>
                </a:cubicBezTo>
                <a:cubicBezTo>
                  <a:pt x="555430" y="3926651"/>
                  <a:pt x="570338" y="3919650"/>
                  <a:pt x="585578" y="3913554"/>
                </a:cubicBezTo>
                <a:cubicBezTo>
                  <a:pt x="613010" y="3928794"/>
                  <a:pt x="642495" y="3940817"/>
                  <a:pt x="667874" y="3959274"/>
                </a:cubicBezTo>
                <a:cubicBezTo>
                  <a:pt x="696108" y="3979808"/>
                  <a:pt x="688408" y="3993604"/>
                  <a:pt x="667874" y="4014138"/>
                </a:cubicBezTo>
                <a:cubicBezTo>
                  <a:pt x="635375" y="4046637"/>
                  <a:pt x="621091" y="4044972"/>
                  <a:pt x="576434" y="4059858"/>
                </a:cubicBezTo>
                <a:cubicBezTo>
                  <a:pt x="579482" y="4108626"/>
                  <a:pt x="576837" y="4158087"/>
                  <a:pt x="585578" y="4206162"/>
                </a:cubicBezTo>
                <a:cubicBezTo>
                  <a:pt x="611484" y="4348646"/>
                  <a:pt x="746721" y="4168201"/>
                  <a:pt x="603866" y="4489626"/>
                </a:cubicBezTo>
                <a:cubicBezTo>
                  <a:pt x="590026" y="4520767"/>
                  <a:pt x="536810" y="4501818"/>
                  <a:pt x="503282" y="4507914"/>
                </a:cubicBezTo>
                <a:cubicBezTo>
                  <a:pt x="539878" y="4532311"/>
                  <a:pt x="527221" y="4526594"/>
                  <a:pt x="576434" y="4544490"/>
                </a:cubicBezTo>
                <a:cubicBezTo>
                  <a:pt x="750223" y="4607686"/>
                  <a:pt x="681130" y="4593715"/>
                  <a:pt x="814178" y="4608498"/>
                </a:cubicBezTo>
                <a:cubicBezTo>
                  <a:pt x="855063" y="4640297"/>
                  <a:pt x="920048" y="4695344"/>
                  <a:pt x="969626" y="4718226"/>
                </a:cubicBezTo>
                <a:cubicBezTo>
                  <a:pt x="983737" y="4724739"/>
                  <a:pt x="1000106" y="4724322"/>
                  <a:pt x="1015346" y="4727370"/>
                </a:cubicBezTo>
                <a:cubicBezTo>
                  <a:pt x="1024490" y="4718226"/>
                  <a:pt x="1031868" y="4706881"/>
                  <a:pt x="1042778" y="4699938"/>
                </a:cubicBezTo>
                <a:cubicBezTo>
                  <a:pt x="1151862" y="4630521"/>
                  <a:pt x="1191254" y="4657568"/>
                  <a:pt x="1353674" y="4645074"/>
                </a:cubicBezTo>
                <a:cubicBezTo>
                  <a:pt x="1371962" y="4632882"/>
                  <a:pt x="1390863" y="4621562"/>
                  <a:pt x="1408538" y="4608498"/>
                </a:cubicBezTo>
                <a:cubicBezTo>
                  <a:pt x="1460994" y="4569726"/>
                  <a:pt x="1509711" y="4525809"/>
                  <a:pt x="1563986" y="4489626"/>
                </a:cubicBezTo>
                <a:cubicBezTo>
                  <a:pt x="1573130" y="4483530"/>
                  <a:pt x="1583074" y="4478490"/>
                  <a:pt x="1591418" y="4471338"/>
                </a:cubicBezTo>
                <a:cubicBezTo>
                  <a:pt x="1604509" y="4460117"/>
                  <a:pt x="1613648" y="4444326"/>
                  <a:pt x="1627994" y="4434762"/>
                </a:cubicBezTo>
                <a:cubicBezTo>
                  <a:pt x="1650677" y="4419640"/>
                  <a:pt x="1677598" y="4411923"/>
                  <a:pt x="1701146" y="4398186"/>
                </a:cubicBezTo>
                <a:cubicBezTo>
                  <a:pt x="1737536" y="4376959"/>
                  <a:pt x="1731381" y="4363116"/>
                  <a:pt x="1774298" y="4361610"/>
                </a:cubicBezTo>
                <a:cubicBezTo>
                  <a:pt x="1935771" y="4355944"/>
                  <a:pt x="2097386" y="4355514"/>
                  <a:pt x="2258930" y="4352466"/>
                </a:cubicBezTo>
                <a:cubicBezTo>
                  <a:pt x="2289410" y="4340274"/>
                  <a:pt x="2320115" y="4328629"/>
                  <a:pt x="2350370" y="4315890"/>
                </a:cubicBezTo>
                <a:cubicBezTo>
                  <a:pt x="2378037" y="4304241"/>
                  <a:pt x="2404956" y="4290860"/>
                  <a:pt x="2432666" y="4279314"/>
                </a:cubicBezTo>
                <a:cubicBezTo>
                  <a:pt x="2441563" y="4275607"/>
                  <a:pt x="2450830" y="4272818"/>
                  <a:pt x="2460098" y="4270170"/>
                </a:cubicBezTo>
                <a:cubicBezTo>
                  <a:pt x="2472182" y="4266718"/>
                  <a:pt x="2485092" y="4265903"/>
                  <a:pt x="2496674" y="4261026"/>
                </a:cubicBezTo>
                <a:cubicBezTo>
                  <a:pt x="2543174" y="4241447"/>
                  <a:pt x="2588707" y="4219581"/>
                  <a:pt x="2633834" y="4197018"/>
                </a:cubicBezTo>
                <a:cubicBezTo>
                  <a:pt x="2667993" y="4179938"/>
                  <a:pt x="2702292" y="4162806"/>
                  <a:pt x="2734418" y="4142154"/>
                </a:cubicBezTo>
                <a:cubicBezTo>
                  <a:pt x="2775302" y="4115871"/>
                  <a:pt x="2750937" y="4111013"/>
                  <a:pt x="2789282" y="4078146"/>
                </a:cubicBezTo>
                <a:cubicBezTo>
                  <a:pt x="2799631" y="4069275"/>
                  <a:pt x="2813329" y="4065228"/>
                  <a:pt x="2825858" y="4059858"/>
                </a:cubicBezTo>
                <a:cubicBezTo>
                  <a:pt x="2834717" y="4056061"/>
                  <a:pt x="2843977" y="4053198"/>
                  <a:pt x="2853290" y="4050714"/>
                </a:cubicBezTo>
                <a:cubicBezTo>
                  <a:pt x="2889719" y="4041000"/>
                  <a:pt x="2926442" y="4032426"/>
                  <a:pt x="2963018" y="4023282"/>
                </a:cubicBezTo>
                <a:cubicBezTo>
                  <a:pt x="3054102" y="3950415"/>
                  <a:pt x="2957454" y="4007535"/>
                  <a:pt x="3109322" y="4014138"/>
                </a:cubicBezTo>
                <a:cubicBezTo>
                  <a:pt x="3146368" y="4015749"/>
                  <a:pt x="3182474" y="4001946"/>
                  <a:pt x="3219050" y="3995850"/>
                </a:cubicBezTo>
                <a:cubicBezTo>
                  <a:pt x="3228194" y="3983658"/>
                  <a:pt x="3238921" y="3972506"/>
                  <a:pt x="3246482" y="3959274"/>
                </a:cubicBezTo>
                <a:cubicBezTo>
                  <a:pt x="3251264" y="3950905"/>
                  <a:pt x="3253535" y="3941251"/>
                  <a:pt x="3255626" y="3931842"/>
                </a:cubicBezTo>
                <a:cubicBezTo>
                  <a:pt x="3265740" y="3886327"/>
                  <a:pt x="3269018" y="3839143"/>
                  <a:pt x="3283058" y="3794682"/>
                </a:cubicBezTo>
                <a:cubicBezTo>
                  <a:pt x="3287647" y="3780149"/>
                  <a:pt x="3300572" y="3769677"/>
                  <a:pt x="3310490" y="3758106"/>
                </a:cubicBezTo>
                <a:cubicBezTo>
                  <a:pt x="3333959" y="3730726"/>
                  <a:pt x="3337135" y="3731199"/>
                  <a:pt x="3365354" y="3712386"/>
                </a:cubicBezTo>
                <a:cubicBezTo>
                  <a:pt x="3405423" y="3592180"/>
                  <a:pt x="3414040" y="3599152"/>
                  <a:pt x="3383642" y="3428922"/>
                </a:cubicBezTo>
                <a:cubicBezTo>
                  <a:pt x="3379778" y="3407285"/>
                  <a:pt x="3360796" y="3391221"/>
                  <a:pt x="3347066" y="3374058"/>
                </a:cubicBezTo>
                <a:cubicBezTo>
                  <a:pt x="3213963" y="3207679"/>
                  <a:pt x="3322649" y="3351161"/>
                  <a:pt x="3237338" y="3255186"/>
                </a:cubicBezTo>
                <a:cubicBezTo>
                  <a:pt x="3129201" y="3133532"/>
                  <a:pt x="3265859" y="3282712"/>
                  <a:pt x="3173330" y="3163746"/>
                </a:cubicBezTo>
                <a:cubicBezTo>
                  <a:pt x="3136730" y="3116689"/>
                  <a:pt x="3134624" y="3134184"/>
                  <a:pt x="3091034" y="3090594"/>
                </a:cubicBezTo>
                <a:cubicBezTo>
                  <a:pt x="3077234" y="3076794"/>
                  <a:pt x="3065567" y="3060920"/>
                  <a:pt x="3054458" y="3044874"/>
                </a:cubicBezTo>
                <a:cubicBezTo>
                  <a:pt x="3008712" y="2978797"/>
                  <a:pt x="3016127" y="2993890"/>
                  <a:pt x="2999594" y="2944290"/>
                </a:cubicBezTo>
                <a:cubicBezTo>
                  <a:pt x="2992005" y="2875991"/>
                  <a:pt x="2979775" y="2812489"/>
                  <a:pt x="2999594" y="2743122"/>
                </a:cubicBezTo>
                <a:cubicBezTo>
                  <a:pt x="3002242" y="2733854"/>
                  <a:pt x="3017882" y="2737026"/>
                  <a:pt x="3027026" y="2733978"/>
                </a:cubicBezTo>
                <a:cubicBezTo>
                  <a:pt x="3074378" y="2615597"/>
                  <a:pt x="3020710" y="2764112"/>
                  <a:pt x="3054458" y="2505378"/>
                </a:cubicBezTo>
                <a:cubicBezTo>
                  <a:pt x="3055879" y="2494481"/>
                  <a:pt x="3065509" y="2486217"/>
                  <a:pt x="3072746" y="2477946"/>
                </a:cubicBezTo>
                <a:cubicBezTo>
                  <a:pt x="3100987" y="2445670"/>
                  <a:pt x="3125514" y="2432341"/>
                  <a:pt x="3145898" y="2395650"/>
                </a:cubicBezTo>
                <a:cubicBezTo>
                  <a:pt x="3165572" y="2360237"/>
                  <a:pt x="3176120" y="2303638"/>
                  <a:pt x="3182474" y="2267634"/>
                </a:cubicBezTo>
                <a:cubicBezTo>
                  <a:pt x="3186745" y="2243434"/>
                  <a:pt x="3187222" y="2218659"/>
                  <a:pt x="3191618" y="2194482"/>
                </a:cubicBezTo>
                <a:cubicBezTo>
                  <a:pt x="3193342" y="2184999"/>
                  <a:pt x="3193236" y="2173071"/>
                  <a:pt x="3200762" y="2167050"/>
                </a:cubicBezTo>
                <a:cubicBezTo>
                  <a:pt x="3210575" y="2159199"/>
                  <a:pt x="3225670" y="2162573"/>
                  <a:pt x="3237338" y="2157906"/>
                </a:cubicBezTo>
                <a:cubicBezTo>
                  <a:pt x="3256322" y="2150312"/>
                  <a:pt x="3273914" y="2139618"/>
                  <a:pt x="3292202" y="2130474"/>
                </a:cubicBezTo>
                <a:cubicBezTo>
                  <a:pt x="3328778" y="2136570"/>
                  <a:pt x="3366156" y="2158519"/>
                  <a:pt x="3401930" y="2148762"/>
                </a:cubicBezTo>
                <a:cubicBezTo>
                  <a:pt x="3416924" y="2144673"/>
                  <a:pt x="3395341" y="2118372"/>
                  <a:pt x="3392786" y="2103042"/>
                </a:cubicBezTo>
                <a:cubicBezTo>
                  <a:pt x="3389243" y="2081783"/>
                  <a:pt x="3386690" y="2060370"/>
                  <a:pt x="3383642" y="2039034"/>
                </a:cubicBezTo>
                <a:cubicBezTo>
                  <a:pt x="3386690" y="1987218"/>
                  <a:pt x="3382606" y="1934484"/>
                  <a:pt x="3392786" y="1883586"/>
                </a:cubicBezTo>
                <a:cubicBezTo>
                  <a:pt x="3395322" y="1870906"/>
                  <a:pt x="3411802" y="1865972"/>
                  <a:pt x="3420218" y="1856154"/>
                </a:cubicBezTo>
                <a:cubicBezTo>
                  <a:pt x="3430136" y="1844583"/>
                  <a:pt x="3438792" y="1831979"/>
                  <a:pt x="3447650" y="1819578"/>
                </a:cubicBezTo>
                <a:cubicBezTo>
                  <a:pt x="3465579" y="1794477"/>
                  <a:pt x="3463249" y="1786767"/>
                  <a:pt x="3493370" y="1773858"/>
                </a:cubicBezTo>
                <a:cubicBezTo>
                  <a:pt x="3504921" y="1768908"/>
                  <a:pt x="3517754" y="1767762"/>
                  <a:pt x="3529946" y="1764714"/>
                </a:cubicBezTo>
                <a:cubicBezTo>
                  <a:pt x="3539090" y="1752522"/>
                  <a:pt x="3554072" y="1743015"/>
                  <a:pt x="3557378" y="1728138"/>
                </a:cubicBezTo>
                <a:cubicBezTo>
                  <a:pt x="3560749" y="1712966"/>
                  <a:pt x="3551605" y="1697590"/>
                  <a:pt x="3548234" y="1682418"/>
                </a:cubicBezTo>
                <a:cubicBezTo>
                  <a:pt x="3535795" y="1626442"/>
                  <a:pt x="3544707" y="1656379"/>
                  <a:pt x="3502514" y="1600122"/>
                </a:cubicBezTo>
                <a:cubicBezTo>
                  <a:pt x="3495920" y="1591330"/>
                  <a:pt x="3493169" y="1579078"/>
                  <a:pt x="3484226" y="1572690"/>
                </a:cubicBezTo>
                <a:cubicBezTo>
                  <a:pt x="3474659" y="1565856"/>
                  <a:pt x="3427593" y="1550764"/>
                  <a:pt x="3411074" y="1545258"/>
                </a:cubicBezTo>
                <a:cubicBezTo>
                  <a:pt x="3398882" y="1551354"/>
                  <a:pt x="3388089" y="1564591"/>
                  <a:pt x="3374498" y="1563546"/>
                </a:cubicBezTo>
                <a:cubicBezTo>
                  <a:pt x="3323625" y="1559633"/>
                  <a:pt x="3264684" y="1524077"/>
                  <a:pt x="3228194" y="1490394"/>
                </a:cubicBezTo>
                <a:cubicBezTo>
                  <a:pt x="3141805" y="1410650"/>
                  <a:pt x="3208651" y="1438160"/>
                  <a:pt x="3145898" y="1417242"/>
                </a:cubicBezTo>
                <a:cubicBezTo>
                  <a:pt x="3048362" y="1441626"/>
                  <a:pt x="3161138" y="1402002"/>
                  <a:pt x="3100178" y="1462962"/>
                </a:cubicBezTo>
                <a:cubicBezTo>
                  <a:pt x="3085720" y="1477420"/>
                  <a:pt x="3063602" y="1481250"/>
                  <a:pt x="3045314" y="1490394"/>
                </a:cubicBezTo>
                <a:cubicBezTo>
                  <a:pt x="3033122" y="1481250"/>
                  <a:pt x="3017192" y="1475642"/>
                  <a:pt x="3008738" y="1462962"/>
                </a:cubicBezTo>
                <a:cubicBezTo>
                  <a:pt x="2992086" y="1437984"/>
                  <a:pt x="2984742" y="1407922"/>
                  <a:pt x="2972162" y="1380666"/>
                </a:cubicBezTo>
                <a:cubicBezTo>
                  <a:pt x="2933719" y="1297373"/>
                  <a:pt x="2974367" y="1395322"/>
                  <a:pt x="2935586" y="1298370"/>
                </a:cubicBezTo>
                <a:cubicBezTo>
                  <a:pt x="2934853" y="1288104"/>
                  <a:pt x="2924471" y="1119142"/>
                  <a:pt x="2917298" y="1088058"/>
                </a:cubicBezTo>
                <a:cubicBezTo>
                  <a:pt x="2914233" y="1074776"/>
                  <a:pt x="2905106" y="1063674"/>
                  <a:pt x="2899010" y="1051482"/>
                </a:cubicBezTo>
                <a:cubicBezTo>
                  <a:pt x="2902058" y="966138"/>
                  <a:pt x="2903139" y="880701"/>
                  <a:pt x="2908154" y="795450"/>
                </a:cubicBezTo>
                <a:cubicBezTo>
                  <a:pt x="2909243" y="776942"/>
                  <a:pt x="2915357" y="759024"/>
                  <a:pt x="2917298" y="740586"/>
                </a:cubicBezTo>
                <a:cubicBezTo>
                  <a:pt x="2921458" y="701063"/>
                  <a:pt x="2923394" y="661338"/>
                  <a:pt x="2926442" y="621714"/>
                </a:cubicBezTo>
                <a:cubicBezTo>
                  <a:pt x="2920346" y="600378"/>
                  <a:pt x="2921468" y="575458"/>
                  <a:pt x="2908154" y="557706"/>
                </a:cubicBezTo>
                <a:cubicBezTo>
                  <a:pt x="2900614" y="547652"/>
                  <a:pt x="2884048" y="550121"/>
                  <a:pt x="2871578" y="548562"/>
                </a:cubicBezTo>
                <a:cubicBezTo>
                  <a:pt x="2835159" y="544010"/>
                  <a:pt x="2798426" y="542466"/>
                  <a:pt x="2761850" y="539418"/>
                </a:cubicBezTo>
                <a:cubicBezTo>
                  <a:pt x="2711256" y="505688"/>
                  <a:pt x="2722971" y="517675"/>
                  <a:pt x="2670410" y="438834"/>
                </a:cubicBezTo>
                <a:cubicBezTo>
                  <a:pt x="2658218" y="420546"/>
                  <a:pt x="2648436" y="400398"/>
                  <a:pt x="2633834" y="383970"/>
                </a:cubicBezTo>
                <a:cubicBezTo>
                  <a:pt x="2623709" y="372579"/>
                  <a:pt x="2608649" y="366663"/>
                  <a:pt x="2597258" y="356538"/>
                </a:cubicBezTo>
                <a:cubicBezTo>
                  <a:pt x="2581149" y="342219"/>
                  <a:pt x="2564770" y="327831"/>
                  <a:pt x="2551538" y="310818"/>
                </a:cubicBezTo>
                <a:cubicBezTo>
                  <a:pt x="2522001" y="272842"/>
                  <a:pt x="2546385" y="271472"/>
                  <a:pt x="2505818" y="237666"/>
                </a:cubicBezTo>
                <a:cubicBezTo>
                  <a:pt x="2498413" y="231496"/>
                  <a:pt x="2487530" y="231570"/>
                  <a:pt x="2478386" y="228522"/>
                </a:cubicBezTo>
                <a:lnTo>
                  <a:pt x="2441810" y="246810"/>
                </a:lnTo>
              </a:path>
            </a:pathLst>
          </a:custGeom>
          <a:ln w="825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Forma libre"/>
          <p:cNvSpPr/>
          <p:nvPr/>
        </p:nvSpPr>
        <p:spPr>
          <a:xfrm>
            <a:off x="4572000" y="1556792"/>
            <a:ext cx="3560749" cy="4727370"/>
          </a:xfrm>
          <a:custGeom>
            <a:avLst/>
            <a:gdLst>
              <a:gd name="connsiteX0" fmla="*/ 2862434 w 3560749"/>
              <a:gd name="connsiteY0" fmla="*/ 1033194 h 4727370"/>
              <a:gd name="connsiteX1" fmla="*/ 2862434 w 3560749"/>
              <a:gd name="connsiteY1" fmla="*/ 786306 h 4727370"/>
              <a:gd name="connsiteX2" fmla="*/ 2889866 w 3560749"/>
              <a:gd name="connsiteY2" fmla="*/ 676578 h 4727370"/>
              <a:gd name="connsiteX3" fmla="*/ 2880722 w 3560749"/>
              <a:gd name="connsiteY3" fmla="*/ 566850 h 4727370"/>
              <a:gd name="connsiteX4" fmla="*/ 2853290 w 3560749"/>
              <a:gd name="connsiteY4" fmla="*/ 557706 h 4727370"/>
              <a:gd name="connsiteX5" fmla="*/ 2716130 w 3560749"/>
              <a:gd name="connsiteY5" fmla="*/ 521130 h 4727370"/>
              <a:gd name="connsiteX6" fmla="*/ 2688698 w 3560749"/>
              <a:gd name="connsiteY6" fmla="*/ 493698 h 4727370"/>
              <a:gd name="connsiteX7" fmla="*/ 2642978 w 3560749"/>
              <a:gd name="connsiteY7" fmla="*/ 438834 h 4727370"/>
              <a:gd name="connsiteX8" fmla="*/ 2606402 w 3560749"/>
              <a:gd name="connsiteY8" fmla="*/ 374826 h 4727370"/>
              <a:gd name="connsiteX9" fmla="*/ 2597258 w 3560749"/>
              <a:gd name="connsiteY9" fmla="*/ 347394 h 4727370"/>
              <a:gd name="connsiteX10" fmla="*/ 2578970 w 3560749"/>
              <a:gd name="connsiteY10" fmla="*/ 301674 h 4727370"/>
              <a:gd name="connsiteX11" fmla="*/ 2542394 w 3560749"/>
              <a:gd name="connsiteY11" fmla="*/ 246810 h 4727370"/>
              <a:gd name="connsiteX12" fmla="*/ 2496674 w 3560749"/>
              <a:gd name="connsiteY12" fmla="*/ 237666 h 4727370"/>
              <a:gd name="connsiteX13" fmla="*/ 2423522 w 3560749"/>
              <a:gd name="connsiteY13" fmla="*/ 255954 h 4727370"/>
              <a:gd name="connsiteX14" fmla="*/ 2176634 w 3560749"/>
              <a:gd name="connsiteY14" fmla="*/ 265098 h 4727370"/>
              <a:gd name="connsiteX15" fmla="*/ 2121770 w 3560749"/>
              <a:gd name="connsiteY15" fmla="*/ 301674 h 4727370"/>
              <a:gd name="connsiteX16" fmla="*/ 2057762 w 3560749"/>
              <a:gd name="connsiteY16" fmla="*/ 383970 h 4727370"/>
              <a:gd name="connsiteX17" fmla="*/ 1893170 w 3560749"/>
              <a:gd name="connsiteY17" fmla="*/ 594282 h 4727370"/>
              <a:gd name="connsiteX18" fmla="*/ 1874882 w 3560749"/>
              <a:gd name="connsiteY18" fmla="*/ 621714 h 4727370"/>
              <a:gd name="connsiteX19" fmla="*/ 1810874 w 3560749"/>
              <a:gd name="connsiteY19" fmla="*/ 694866 h 4727370"/>
              <a:gd name="connsiteX20" fmla="*/ 1774298 w 3560749"/>
              <a:gd name="connsiteY20" fmla="*/ 640002 h 4727370"/>
              <a:gd name="connsiteX21" fmla="*/ 1701146 w 3560749"/>
              <a:gd name="connsiteY21" fmla="*/ 466266 h 4727370"/>
              <a:gd name="connsiteX22" fmla="*/ 1646282 w 3560749"/>
              <a:gd name="connsiteY22" fmla="*/ 411402 h 4727370"/>
              <a:gd name="connsiteX23" fmla="*/ 1563986 w 3560749"/>
              <a:gd name="connsiteY23" fmla="*/ 347394 h 4727370"/>
              <a:gd name="connsiteX24" fmla="*/ 1435970 w 3560749"/>
              <a:gd name="connsiteY24" fmla="*/ 182802 h 4727370"/>
              <a:gd name="connsiteX25" fmla="*/ 1417682 w 3560749"/>
              <a:gd name="connsiteY25" fmla="*/ 155370 h 4727370"/>
              <a:gd name="connsiteX26" fmla="*/ 1390250 w 3560749"/>
              <a:gd name="connsiteY26" fmla="*/ 137082 h 4727370"/>
              <a:gd name="connsiteX27" fmla="*/ 1253090 w 3560749"/>
              <a:gd name="connsiteY27" fmla="*/ 9066 h 4727370"/>
              <a:gd name="connsiteX28" fmla="*/ 1253090 w 3560749"/>
              <a:gd name="connsiteY28" fmla="*/ 201090 h 4727370"/>
              <a:gd name="connsiteX29" fmla="*/ 1262234 w 3560749"/>
              <a:gd name="connsiteY29" fmla="*/ 301674 h 4727370"/>
              <a:gd name="connsiteX30" fmla="*/ 1253090 w 3560749"/>
              <a:gd name="connsiteY30" fmla="*/ 393114 h 4727370"/>
              <a:gd name="connsiteX31" fmla="*/ 1225658 w 3560749"/>
              <a:gd name="connsiteY31" fmla="*/ 438834 h 4727370"/>
              <a:gd name="connsiteX32" fmla="*/ 1179938 w 3560749"/>
              <a:gd name="connsiteY32" fmla="*/ 502842 h 4727370"/>
              <a:gd name="connsiteX33" fmla="*/ 1042778 w 3560749"/>
              <a:gd name="connsiteY33" fmla="*/ 722298 h 4727370"/>
              <a:gd name="connsiteX34" fmla="*/ 1033634 w 3560749"/>
              <a:gd name="connsiteY34" fmla="*/ 777162 h 4727370"/>
              <a:gd name="connsiteX35" fmla="*/ 1024490 w 3560749"/>
              <a:gd name="connsiteY35" fmla="*/ 822882 h 4727370"/>
              <a:gd name="connsiteX36" fmla="*/ 1015346 w 3560749"/>
              <a:gd name="connsiteY36" fmla="*/ 941754 h 4727370"/>
              <a:gd name="connsiteX37" fmla="*/ 987914 w 3560749"/>
              <a:gd name="connsiteY37" fmla="*/ 996618 h 4727370"/>
              <a:gd name="connsiteX38" fmla="*/ 887330 w 3560749"/>
              <a:gd name="connsiteY38" fmla="*/ 1206930 h 4727370"/>
              <a:gd name="connsiteX39" fmla="*/ 814178 w 3560749"/>
              <a:gd name="connsiteY39" fmla="*/ 1307514 h 4727370"/>
              <a:gd name="connsiteX40" fmla="*/ 695306 w 3560749"/>
              <a:gd name="connsiteY40" fmla="*/ 1353234 h 4727370"/>
              <a:gd name="connsiteX41" fmla="*/ 576434 w 3560749"/>
              <a:gd name="connsiteY41" fmla="*/ 1307514 h 4727370"/>
              <a:gd name="connsiteX42" fmla="*/ 503282 w 3560749"/>
              <a:gd name="connsiteY42" fmla="*/ 1261794 h 4727370"/>
              <a:gd name="connsiteX43" fmla="*/ 402698 w 3560749"/>
              <a:gd name="connsiteY43" fmla="*/ 1243506 h 4727370"/>
              <a:gd name="connsiteX44" fmla="*/ 320402 w 3560749"/>
              <a:gd name="connsiteY44" fmla="*/ 1334946 h 4727370"/>
              <a:gd name="connsiteX45" fmla="*/ 292970 w 3560749"/>
              <a:gd name="connsiteY45" fmla="*/ 1371522 h 4727370"/>
              <a:gd name="connsiteX46" fmla="*/ 256394 w 3560749"/>
              <a:gd name="connsiteY46" fmla="*/ 1481250 h 4727370"/>
              <a:gd name="connsiteX47" fmla="*/ 265538 w 3560749"/>
              <a:gd name="connsiteY47" fmla="*/ 1709850 h 4727370"/>
              <a:gd name="connsiteX48" fmla="*/ 302114 w 3560749"/>
              <a:gd name="connsiteY48" fmla="*/ 1773858 h 4727370"/>
              <a:gd name="connsiteX49" fmla="*/ 356978 w 3560749"/>
              <a:gd name="connsiteY49" fmla="*/ 1892730 h 4727370"/>
              <a:gd name="connsiteX50" fmla="*/ 393554 w 3560749"/>
              <a:gd name="connsiteY50" fmla="*/ 1984170 h 4727370"/>
              <a:gd name="connsiteX51" fmla="*/ 430130 w 3560749"/>
              <a:gd name="connsiteY51" fmla="*/ 2103042 h 4727370"/>
              <a:gd name="connsiteX52" fmla="*/ 420986 w 3560749"/>
              <a:gd name="connsiteY52" fmla="*/ 2276778 h 4727370"/>
              <a:gd name="connsiteX53" fmla="*/ 393554 w 3560749"/>
              <a:gd name="connsiteY53" fmla="*/ 2331642 h 4727370"/>
              <a:gd name="connsiteX54" fmla="*/ 356978 w 3560749"/>
              <a:gd name="connsiteY54" fmla="*/ 2386506 h 4727370"/>
              <a:gd name="connsiteX55" fmla="*/ 274682 w 3560749"/>
              <a:gd name="connsiteY55" fmla="*/ 2423082 h 4727370"/>
              <a:gd name="connsiteX56" fmla="*/ 238106 w 3560749"/>
              <a:gd name="connsiteY56" fmla="*/ 2441370 h 4727370"/>
              <a:gd name="connsiteX57" fmla="*/ 210674 w 3560749"/>
              <a:gd name="connsiteY57" fmla="*/ 2468802 h 4727370"/>
              <a:gd name="connsiteX58" fmla="*/ 183242 w 3560749"/>
              <a:gd name="connsiteY58" fmla="*/ 2532810 h 4727370"/>
              <a:gd name="connsiteX59" fmla="*/ 228962 w 3560749"/>
              <a:gd name="connsiteY59" fmla="*/ 2797986 h 4727370"/>
              <a:gd name="connsiteX60" fmla="*/ 247250 w 3560749"/>
              <a:gd name="connsiteY60" fmla="*/ 2834562 h 4727370"/>
              <a:gd name="connsiteX61" fmla="*/ 201530 w 3560749"/>
              <a:gd name="connsiteY61" fmla="*/ 3081450 h 4727370"/>
              <a:gd name="connsiteX62" fmla="*/ 164954 w 3560749"/>
              <a:gd name="connsiteY62" fmla="*/ 3118026 h 4727370"/>
              <a:gd name="connsiteX63" fmla="*/ 119234 w 3560749"/>
              <a:gd name="connsiteY63" fmla="*/ 3154602 h 4727370"/>
              <a:gd name="connsiteX64" fmla="*/ 73514 w 3560749"/>
              <a:gd name="connsiteY64" fmla="*/ 3246042 h 4727370"/>
              <a:gd name="connsiteX65" fmla="*/ 55226 w 3560749"/>
              <a:gd name="connsiteY65" fmla="*/ 3282618 h 4727370"/>
              <a:gd name="connsiteX66" fmla="*/ 100946 w 3560749"/>
              <a:gd name="connsiteY66" fmla="*/ 3428922 h 4727370"/>
              <a:gd name="connsiteX67" fmla="*/ 119234 w 3560749"/>
              <a:gd name="connsiteY67" fmla="*/ 3456354 h 4727370"/>
              <a:gd name="connsiteX68" fmla="*/ 265538 w 3560749"/>
              <a:gd name="connsiteY68" fmla="*/ 3520362 h 4727370"/>
              <a:gd name="connsiteX69" fmla="*/ 366122 w 3560749"/>
              <a:gd name="connsiteY69" fmla="*/ 3602658 h 4727370"/>
              <a:gd name="connsiteX70" fmla="*/ 466706 w 3560749"/>
              <a:gd name="connsiteY70" fmla="*/ 3684954 h 4727370"/>
              <a:gd name="connsiteX71" fmla="*/ 484994 w 3560749"/>
              <a:gd name="connsiteY71" fmla="*/ 3803826 h 4727370"/>
              <a:gd name="connsiteX72" fmla="*/ 448418 w 3560749"/>
              <a:gd name="connsiteY72" fmla="*/ 3767250 h 4727370"/>
              <a:gd name="connsiteX73" fmla="*/ 329546 w 3560749"/>
              <a:gd name="connsiteY73" fmla="*/ 3730674 h 4727370"/>
              <a:gd name="connsiteX74" fmla="*/ 302114 w 3560749"/>
              <a:gd name="connsiteY74" fmla="*/ 3712386 h 4727370"/>
              <a:gd name="connsiteX75" fmla="*/ 274682 w 3560749"/>
              <a:gd name="connsiteY75" fmla="*/ 3684954 h 4727370"/>
              <a:gd name="connsiteX76" fmla="*/ 210674 w 3560749"/>
              <a:gd name="connsiteY76" fmla="*/ 3675810 h 4727370"/>
              <a:gd name="connsiteX77" fmla="*/ 100946 w 3560749"/>
              <a:gd name="connsiteY77" fmla="*/ 3684954 h 4727370"/>
              <a:gd name="connsiteX78" fmla="*/ 18650 w 3560749"/>
              <a:gd name="connsiteY78" fmla="*/ 3712386 h 4727370"/>
              <a:gd name="connsiteX79" fmla="*/ 36938 w 3560749"/>
              <a:gd name="connsiteY79" fmla="*/ 3950130 h 4727370"/>
              <a:gd name="connsiteX80" fmla="*/ 64370 w 3560749"/>
              <a:gd name="connsiteY80" fmla="*/ 3940986 h 4727370"/>
              <a:gd name="connsiteX81" fmla="*/ 137522 w 3560749"/>
              <a:gd name="connsiteY81" fmla="*/ 3913554 h 4727370"/>
              <a:gd name="connsiteX82" fmla="*/ 174098 w 3560749"/>
              <a:gd name="connsiteY82" fmla="*/ 3922698 h 4727370"/>
              <a:gd name="connsiteX83" fmla="*/ 201530 w 3560749"/>
              <a:gd name="connsiteY83" fmla="*/ 3977562 h 4727370"/>
              <a:gd name="connsiteX84" fmla="*/ 219818 w 3560749"/>
              <a:gd name="connsiteY84" fmla="*/ 4004994 h 4727370"/>
              <a:gd name="connsiteX85" fmla="*/ 247250 w 3560749"/>
              <a:gd name="connsiteY85" fmla="*/ 4078146 h 4727370"/>
              <a:gd name="connsiteX86" fmla="*/ 329546 w 3560749"/>
              <a:gd name="connsiteY86" fmla="*/ 4032426 h 4727370"/>
              <a:gd name="connsiteX87" fmla="*/ 366122 w 3560749"/>
              <a:gd name="connsiteY87" fmla="*/ 4014138 h 4727370"/>
              <a:gd name="connsiteX88" fmla="*/ 411842 w 3560749"/>
              <a:gd name="connsiteY88" fmla="*/ 3986706 h 4727370"/>
              <a:gd name="connsiteX89" fmla="*/ 439274 w 3560749"/>
              <a:gd name="connsiteY89" fmla="*/ 3977562 h 4727370"/>
              <a:gd name="connsiteX90" fmla="*/ 475850 w 3560749"/>
              <a:gd name="connsiteY90" fmla="*/ 3959274 h 4727370"/>
              <a:gd name="connsiteX91" fmla="*/ 503282 w 3560749"/>
              <a:gd name="connsiteY91" fmla="*/ 3940986 h 4727370"/>
              <a:gd name="connsiteX92" fmla="*/ 539858 w 3560749"/>
              <a:gd name="connsiteY92" fmla="*/ 3931842 h 4727370"/>
              <a:gd name="connsiteX93" fmla="*/ 585578 w 3560749"/>
              <a:gd name="connsiteY93" fmla="*/ 3913554 h 4727370"/>
              <a:gd name="connsiteX94" fmla="*/ 667874 w 3560749"/>
              <a:gd name="connsiteY94" fmla="*/ 3959274 h 4727370"/>
              <a:gd name="connsiteX95" fmla="*/ 667874 w 3560749"/>
              <a:gd name="connsiteY95" fmla="*/ 4014138 h 4727370"/>
              <a:gd name="connsiteX96" fmla="*/ 576434 w 3560749"/>
              <a:gd name="connsiteY96" fmla="*/ 4059858 h 4727370"/>
              <a:gd name="connsiteX97" fmla="*/ 585578 w 3560749"/>
              <a:gd name="connsiteY97" fmla="*/ 4206162 h 4727370"/>
              <a:gd name="connsiteX98" fmla="*/ 603866 w 3560749"/>
              <a:gd name="connsiteY98" fmla="*/ 4489626 h 4727370"/>
              <a:gd name="connsiteX99" fmla="*/ 503282 w 3560749"/>
              <a:gd name="connsiteY99" fmla="*/ 4507914 h 4727370"/>
              <a:gd name="connsiteX100" fmla="*/ 576434 w 3560749"/>
              <a:gd name="connsiteY100" fmla="*/ 4544490 h 4727370"/>
              <a:gd name="connsiteX101" fmla="*/ 814178 w 3560749"/>
              <a:gd name="connsiteY101" fmla="*/ 4608498 h 4727370"/>
              <a:gd name="connsiteX102" fmla="*/ 969626 w 3560749"/>
              <a:gd name="connsiteY102" fmla="*/ 4718226 h 4727370"/>
              <a:gd name="connsiteX103" fmla="*/ 1015346 w 3560749"/>
              <a:gd name="connsiteY103" fmla="*/ 4727370 h 4727370"/>
              <a:gd name="connsiteX104" fmla="*/ 1042778 w 3560749"/>
              <a:gd name="connsiteY104" fmla="*/ 4699938 h 4727370"/>
              <a:gd name="connsiteX105" fmla="*/ 1353674 w 3560749"/>
              <a:gd name="connsiteY105" fmla="*/ 4645074 h 4727370"/>
              <a:gd name="connsiteX106" fmla="*/ 1408538 w 3560749"/>
              <a:gd name="connsiteY106" fmla="*/ 4608498 h 4727370"/>
              <a:gd name="connsiteX107" fmla="*/ 1563986 w 3560749"/>
              <a:gd name="connsiteY107" fmla="*/ 4489626 h 4727370"/>
              <a:gd name="connsiteX108" fmla="*/ 1591418 w 3560749"/>
              <a:gd name="connsiteY108" fmla="*/ 4471338 h 4727370"/>
              <a:gd name="connsiteX109" fmla="*/ 1627994 w 3560749"/>
              <a:gd name="connsiteY109" fmla="*/ 4434762 h 4727370"/>
              <a:gd name="connsiteX110" fmla="*/ 1701146 w 3560749"/>
              <a:gd name="connsiteY110" fmla="*/ 4398186 h 4727370"/>
              <a:gd name="connsiteX111" fmla="*/ 1774298 w 3560749"/>
              <a:gd name="connsiteY111" fmla="*/ 4361610 h 4727370"/>
              <a:gd name="connsiteX112" fmla="*/ 2258930 w 3560749"/>
              <a:gd name="connsiteY112" fmla="*/ 4352466 h 4727370"/>
              <a:gd name="connsiteX113" fmla="*/ 2350370 w 3560749"/>
              <a:gd name="connsiteY113" fmla="*/ 4315890 h 4727370"/>
              <a:gd name="connsiteX114" fmla="*/ 2432666 w 3560749"/>
              <a:gd name="connsiteY114" fmla="*/ 4279314 h 4727370"/>
              <a:gd name="connsiteX115" fmla="*/ 2460098 w 3560749"/>
              <a:gd name="connsiteY115" fmla="*/ 4270170 h 4727370"/>
              <a:gd name="connsiteX116" fmla="*/ 2496674 w 3560749"/>
              <a:gd name="connsiteY116" fmla="*/ 4261026 h 4727370"/>
              <a:gd name="connsiteX117" fmla="*/ 2633834 w 3560749"/>
              <a:gd name="connsiteY117" fmla="*/ 4197018 h 4727370"/>
              <a:gd name="connsiteX118" fmla="*/ 2734418 w 3560749"/>
              <a:gd name="connsiteY118" fmla="*/ 4142154 h 4727370"/>
              <a:gd name="connsiteX119" fmla="*/ 2789282 w 3560749"/>
              <a:gd name="connsiteY119" fmla="*/ 4078146 h 4727370"/>
              <a:gd name="connsiteX120" fmla="*/ 2825858 w 3560749"/>
              <a:gd name="connsiteY120" fmla="*/ 4059858 h 4727370"/>
              <a:gd name="connsiteX121" fmla="*/ 2853290 w 3560749"/>
              <a:gd name="connsiteY121" fmla="*/ 4050714 h 4727370"/>
              <a:gd name="connsiteX122" fmla="*/ 2963018 w 3560749"/>
              <a:gd name="connsiteY122" fmla="*/ 4023282 h 4727370"/>
              <a:gd name="connsiteX123" fmla="*/ 3109322 w 3560749"/>
              <a:gd name="connsiteY123" fmla="*/ 4014138 h 4727370"/>
              <a:gd name="connsiteX124" fmla="*/ 3219050 w 3560749"/>
              <a:gd name="connsiteY124" fmla="*/ 3995850 h 4727370"/>
              <a:gd name="connsiteX125" fmla="*/ 3246482 w 3560749"/>
              <a:gd name="connsiteY125" fmla="*/ 3959274 h 4727370"/>
              <a:gd name="connsiteX126" fmla="*/ 3255626 w 3560749"/>
              <a:gd name="connsiteY126" fmla="*/ 3931842 h 4727370"/>
              <a:gd name="connsiteX127" fmla="*/ 3283058 w 3560749"/>
              <a:gd name="connsiteY127" fmla="*/ 3794682 h 4727370"/>
              <a:gd name="connsiteX128" fmla="*/ 3310490 w 3560749"/>
              <a:gd name="connsiteY128" fmla="*/ 3758106 h 4727370"/>
              <a:gd name="connsiteX129" fmla="*/ 3365354 w 3560749"/>
              <a:gd name="connsiteY129" fmla="*/ 3712386 h 4727370"/>
              <a:gd name="connsiteX130" fmla="*/ 3383642 w 3560749"/>
              <a:gd name="connsiteY130" fmla="*/ 3428922 h 4727370"/>
              <a:gd name="connsiteX131" fmla="*/ 3347066 w 3560749"/>
              <a:gd name="connsiteY131" fmla="*/ 3374058 h 4727370"/>
              <a:gd name="connsiteX132" fmla="*/ 3237338 w 3560749"/>
              <a:gd name="connsiteY132" fmla="*/ 3255186 h 4727370"/>
              <a:gd name="connsiteX133" fmla="*/ 3173330 w 3560749"/>
              <a:gd name="connsiteY133" fmla="*/ 3163746 h 4727370"/>
              <a:gd name="connsiteX134" fmla="*/ 3091034 w 3560749"/>
              <a:gd name="connsiteY134" fmla="*/ 3090594 h 4727370"/>
              <a:gd name="connsiteX135" fmla="*/ 3054458 w 3560749"/>
              <a:gd name="connsiteY135" fmla="*/ 3044874 h 4727370"/>
              <a:gd name="connsiteX136" fmla="*/ 2999594 w 3560749"/>
              <a:gd name="connsiteY136" fmla="*/ 2944290 h 4727370"/>
              <a:gd name="connsiteX137" fmla="*/ 2999594 w 3560749"/>
              <a:gd name="connsiteY137" fmla="*/ 2743122 h 4727370"/>
              <a:gd name="connsiteX138" fmla="*/ 3027026 w 3560749"/>
              <a:gd name="connsiteY138" fmla="*/ 2733978 h 4727370"/>
              <a:gd name="connsiteX139" fmla="*/ 3054458 w 3560749"/>
              <a:gd name="connsiteY139" fmla="*/ 2505378 h 4727370"/>
              <a:gd name="connsiteX140" fmla="*/ 3072746 w 3560749"/>
              <a:gd name="connsiteY140" fmla="*/ 2477946 h 4727370"/>
              <a:gd name="connsiteX141" fmla="*/ 3145898 w 3560749"/>
              <a:gd name="connsiteY141" fmla="*/ 2395650 h 4727370"/>
              <a:gd name="connsiteX142" fmla="*/ 3182474 w 3560749"/>
              <a:gd name="connsiteY142" fmla="*/ 2267634 h 4727370"/>
              <a:gd name="connsiteX143" fmla="*/ 3191618 w 3560749"/>
              <a:gd name="connsiteY143" fmla="*/ 2194482 h 4727370"/>
              <a:gd name="connsiteX144" fmla="*/ 3200762 w 3560749"/>
              <a:gd name="connsiteY144" fmla="*/ 2167050 h 4727370"/>
              <a:gd name="connsiteX145" fmla="*/ 3237338 w 3560749"/>
              <a:gd name="connsiteY145" fmla="*/ 2157906 h 4727370"/>
              <a:gd name="connsiteX146" fmla="*/ 3292202 w 3560749"/>
              <a:gd name="connsiteY146" fmla="*/ 2130474 h 4727370"/>
              <a:gd name="connsiteX147" fmla="*/ 3401930 w 3560749"/>
              <a:gd name="connsiteY147" fmla="*/ 2148762 h 4727370"/>
              <a:gd name="connsiteX148" fmla="*/ 3392786 w 3560749"/>
              <a:gd name="connsiteY148" fmla="*/ 2103042 h 4727370"/>
              <a:gd name="connsiteX149" fmla="*/ 3383642 w 3560749"/>
              <a:gd name="connsiteY149" fmla="*/ 2039034 h 4727370"/>
              <a:gd name="connsiteX150" fmla="*/ 3392786 w 3560749"/>
              <a:gd name="connsiteY150" fmla="*/ 1883586 h 4727370"/>
              <a:gd name="connsiteX151" fmla="*/ 3420218 w 3560749"/>
              <a:gd name="connsiteY151" fmla="*/ 1856154 h 4727370"/>
              <a:gd name="connsiteX152" fmla="*/ 3447650 w 3560749"/>
              <a:gd name="connsiteY152" fmla="*/ 1819578 h 4727370"/>
              <a:gd name="connsiteX153" fmla="*/ 3493370 w 3560749"/>
              <a:gd name="connsiteY153" fmla="*/ 1773858 h 4727370"/>
              <a:gd name="connsiteX154" fmla="*/ 3529946 w 3560749"/>
              <a:gd name="connsiteY154" fmla="*/ 1764714 h 4727370"/>
              <a:gd name="connsiteX155" fmla="*/ 3557378 w 3560749"/>
              <a:gd name="connsiteY155" fmla="*/ 1728138 h 4727370"/>
              <a:gd name="connsiteX156" fmla="*/ 3548234 w 3560749"/>
              <a:gd name="connsiteY156" fmla="*/ 1682418 h 4727370"/>
              <a:gd name="connsiteX157" fmla="*/ 3502514 w 3560749"/>
              <a:gd name="connsiteY157" fmla="*/ 1600122 h 4727370"/>
              <a:gd name="connsiteX158" fmla="*/ 3484226 w 3560749"/>
              <a:gd name="connsiteY158" fmla="*/ 1572690 h 4727370"/>
              <a:gd name="connsiteX159" fmla="*/ 3411074 w 3560749"/>
              <a:gd name="connsiteY159" fmla="*/ 1545258 h 4727370"/>
              <a:gd name="connsiteX160" fmla="*/ 3374498 w 3560749"/>
              <a:gd name="connsiteY160" fmla="*/ 1563546 h 4727370"/>
              <a:gd name="connsiteX161" fmla="*/ 3228194 w 3560749"/>
              <a:gd name="connsiteY161" fmla="*/ 1490394 h 4727370"/>
              <a:gd name="connsiteX162" fmla="*/ 3145898 w 3560749"/>
              <a:gd name="connsiteY162" fmla="*/ 1417242 h 4727370"/>
              <a:gd name="connsiteX163" fmla="*/ 3100178 w 3560749"/>
              <a:gd name="connsiteY163" fmla="*/ 1462962 h 4727370"/>
              <a:gd name="connsiteX164" fmla="*/ 3045314 w 3560749"/>
              <a:gd name="connsiteY164" fmla="*/ 1490394 h 4727370"/>
              <a:gd name="connsiteX165" fmla="*/ 3008738 w 3560749"/>
              <a:gd name="connsiteY165" fmla="*/ 1462962 h 4727370"/>
              <a:gd name="connsiteX166" fmla="*/ 2972162 w 3560749"/>
              <a:gd name="connsiteY166" fmla="*/ 1380666 h 4727370"/>
              <a:gd name="connsiteX167" fmla="*/ 2935586 w 3560749"/>
              <a:gd name="connsiteY167" fmla="*/ 1298370 h 4727370"/>
              <a:gd name="connsiteX168" fmla="*/ 2917298 w 3560749"/>
              <a:gd name="connsiteY168" fmla="*/ 1088058 h 4727370"/>
              <a:gd name="connsiteX169" fmla="*/ 2899010 w 3560749"/>
              <a:gd name="connsiteY169" fmla="*/ 1051482 h 4727370"/>
              <a:gd name="connsiteX170" fmla="*/ 2908154 w 3560749"/>
              <a:gd name="connsiteY170" fmla="*/ 795450 h 4727370"/>
              <a:gd name="connsiteX171" fmla="*/ 2917298 w 3560749"/>
              <a:gd name="connsiteY171" fmla="*/ 740586 h 4727370"/>
              <a:gd name="connsiteX172" fmla="*/ 2926442 w 3560749"/>
              <a:gd name="connsiteY172" fmla="*/ 621714 h 4727370"/>
              <a:gd name="connsiteX173" fmla="*/ 2908154 w 3560749"/>
              <a:gd name="connsiteY173" fmla="*/ 557706 h 4727370"/>
              <a:gd name="connsiteX174" fmla="*/ 2871578 w 3560749"/>
              <a:gd name="connsiteY174" fmla="*/ 548562 h 4727370"/>
              <a:gd name="connsiteX175" fmla="*/ 2761850 w 3560749"/>
              <a:gd name="connsiteY175" fmla="*/ 539418 h 4727370"/>
              <a:gd name="connsiteX176" fmla="*/ 2670410 w 3560749"/>
              <a:gd name="connsiteY176" fmla="*/ 438834 h 4727370"/>
              <a:gd name="connsiteX177" fmla="*/ 2633834 w 3560749"/>
              <a:gd name="connsiteY177" fmla="*/ 383970 h 4727370"/>
              <a:gd name="connsiteX178" fmla="*/ 2597258 w 3560749"/>
              <a:gd name="connsiteY178" fmla="*/ 356538 h 4727370"/>
              <a:gd name="connsiteX179" fmla="*/ 2551538 w 3560749"/>
              <a:gd name="connsiteY179" fmla="*/ 310818 h 4727370"/>
              <a:gd name="connsiteX180" fmla="*/ 2505818 w 3560749"/>
              <a:gd name="connsiteY180" fmla="*/ 237666 h 4727370"/>
              <a:gd name="connsiteX181" fmla="*/ 2478386 w 3560749"/>
              <a:gd name="connsiteY181" fmla="*/ 228522 h 4727370"/>
              <a:gd name="connsiteX182" fmla="*/ 2441810 w 3560749"/>
              <a:gd name="connsiteY182" fmla="*/ 246810 h 472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560749" h="4727370">
                <a:moveTo>
                  <a:pt x="2862434" y="1033194"/>
                </a:moveTo>
                <a:cubicBezTo>
                  <a:pt x="2856818" y="926484"/>
                  <a:pt x="2844055" y="878202"/>
                  <a:pt x="2862434" y="786306"/>
                </a:cubicBezTo>
                <a:cubicBezTo>
                  <a:pt x="2869828" y="749336"/>
                  <a:pt x="2889866" y="676578"/>
                  <a:pt x="2889866" y="676578"/>
                </a:cubicBezTo>
                <a:cubicBezTo>
                  <a:pt x="2886818" y="640002"/>
                  <a:pt x="2891516" y="601930"/>
                  <a:pt x="2880722" y="566850"/>
                </a:cubicBezTo>
                <a:cubicBezTo>
                  <a:pt x="2877887" y="557638"/>
                  <a:pt x="2862577" y="560286"/>
                  <a:pt x="2853290" y="557706"/>
                </a:cubicBezTo>
                <a:cubicBezTo>
                  <a:pt x="2807699" y="545042"/>
                  <a:pt x="2761850" y="533322"/>
                  <a:pt x="2716130" y="521130"/>
                </a:cubicBezTo>
                <a:cubicBezTo>
                  <a:pt x="2706986" y="511986"/>
                  <a:pt x="2696977" y="503632"/>
                  <a:pt x="2688698" y="493698"/>
                </a:cubicBezTo>
                <a:cubicBezTo>
                  <a:pt x="2625045" y="417315"/>
                  <a:pt x="2723121" y="518977"/>
                  <a:pt x="2642978" y="438834"/>
                </a:cubicBezTo>
                <a:cubicBezTo>
                  <a:pt x="2622012" y="375937"/>
                  <a:pt x="2650689" y="452328"/>
                  <a:pt x="2606402" y="374826"/>
                </a:cubicBezTo>
                <a:cubicBezTo>
                  <a:pt x="2601620" y="366457"/>
                  <a:pt x="2600642" y="356419"/>
                  <a:pt x="2597258" y="347394"/>
                </a:cubicBezTo>
                <a:cubicBezTo>
                  <a:pt x="2591495" y="332025"/>
                  <a:pt x="2586830" y="316084"/>
                  <a:pt x="2578970" y="301674"/>
                </a:cubicBezTo>
                <a:cubicBezTo>
                  <a:pt x="2568445" y="282378"/>
                  <a:pt x="2563947" y="251121"/>
                  <a:pt x="2542394" y="246810"/>
                </a:cubicBezTo>
                <a:lnTo>
                  <a:pt x="2496674" y="237666"/>
                </a:lnTo>
                <a:cubicBezTo>
                  <a:pt x="2472290" y="243762"/>
                  <a:pt x="2448565" y="253807"/>
                  <a:pt x="2423522" y="255954"/>
                </a:cubicBezTo>
                <a:cubicBezTo>
                  <a:pt x="2341470" y="262987"/>
                  <a:pt x="2258057" y="252761"/>
                  <a:pt x="2176634" y="265098"/>
                </a:cubicBezTo>
                <a:cubicBezTo>
                  <a:pt x="2154903" y="268391"/>
                  <a:pt x="2138933" y="287944"/>
                  <a:pt x="2121770" y="301674"/>
                </a:cubicBezTo>
                <a:cubicBezTo>
                  <a:pt x="2076563" y="337839"/>
                  <a:pt x="2090007" y="336842"/>
                  <a:pt x="2057762" y="383970"/>
                </a:cubicBezTo>
                <a:cubicBezTo>
                  <a:pt x="1927278" y="574678"/>
                  <a:pt x="2013557" y="449817"/>
                  <a:pt x="1893170" y="594282"/>
                </a:cubicBezTo>
                <a:cubicBezTo>
                  <a:pt x="1886135" y="602725"/>
                  <a:pt x="1881476" y="612922"/>
                  <a:pt x="1874882" y="621714"/>
                </a:cubicBezTo>
                <a:cubicBezTo>
                  <a:pt x="1841391" y="666368"/>
                  <a:pt x="1844710" y="661030"/>
                  <a:pt x="1810874" y="694866"/>
                </a:cubicBezTo>
                <a:cubicBezTo>
                  <a:pt x="1798682" y="676578"/>
                  <a:pt x="1783809" y="659817"/>
                  <a:pt x="1774298" y="640002"/>
                </a:cubicBezTo>
                <a:cubicBezTo>
                  <a:pt x="1747107" y="583354"/>
                  <a:pt x="1745578" y="510698"/>
                  <a:pt x="1701146" y="466266"/>
                </a:cubicBezTo>
                <a:cubicBezTo>
                  <a:pt x="1682858" y="447978"/>
                  <a:pt x="1666697" y="427280"/>
                  <a:pt x="1646282" y="411402"/>
                </a:cubicBezTo>
                <a:cubicBezTo>
                  <a:pt x="1618850" y="390066"/>
                  <a:pt x="1586234" y="374092"/>
                  <a:pt x="1563986" y="347394"/>
                </a:cubicBezTo>
                <a:cubicBezTo>
                  <a:pt x="1498309" y="268582"/>
                  <a:pt x="1514664" y="290112"/>
                  <a:pt x="1435970" y="182802"/>
                </a:cubicBezTo>
                <a:cubicBezTo>
                  <a:pt x="1429471" y="173940"/>
                  <a:pt x="1425453" y="163141"/>
                  <a:pt x="1417682" y="155370"/>
                </a:cubicBezTo>
                <a:cubicBezTo>
                  <a:pt x="1409911" y="147599"/>
                  <a:pt x="1398284" y="144580"/>
                  <a:pt x="1390250" y="137082"/>
                </a:cubicBezTo>
                <a:cubicBezTo>
                  <a:pt x="1243376" y="0"/>
                  <a:pt x="1329802" y="60207"/>
                  <a:pt x="1253090" y="9066"/>
                </a:cubicBezTo>
                <a:cubicBezTo>
                  <a:pt x="1226909" y="87608"/>
                  <a:pt x="1241476" y="32681"/>
                  <a:pt x="1253090" y="201090"/>
                </a:cubicBezTo>
                <a:cubicBezTo>
                  <a:pt x="1255406" y="234676"/>
                  <a:pt x="1259186" y="268146"/>
                  <a:pt x="1262234" y="301674"/>
                </a:cubicBezTo>
                <a:cubicBezTo>
                  <a:pt x="1259186" y="332154"/>
                  <a:pt x="1260983" y="363516"/>
                  <a:pt x="1253090" y="393114"/>
                </a:cubicBezTo>
                <a:cubicBezTo>
                  <a:pt x="1248511" y="410287"/>
                  <a:pt x="1234289" y="423298"/>
                  <a:pt x="1225658" y="438834"/>
                </a:cubicBezTo>
                <a:cubicBezTo>
                  <a:pt x="1167385" y="543725"/>
                  <a:pt x="1249455" y="411935"/>
                  <a:pt x="1179938" y="502842"/>
                </a:cubicBezTo>
                <a:cubicBezTo>
                  <a:pt x="1083524" y="628922"/>
                  <a:pt x="1102311" y="603233"/>
                  <a:pt x="1042778" y="722298"/>
                </a:cubicBezTo>
                <a:cubicBezTo>
                  <a:pt x="1039730" y="740586"/>
                  <a:pt x="1036951" y="758921"/>
                  <a:pt x="1033634" y="777162"/>
                </a:cubicBezTo>
                <a:cubicBezTo>
                  <a:pt x="1030854" y="792453"/>
                  <a:pt x="1026206" y="807435"/>
                  <a:pt x="1024490" y="822882"/>
                </a:cubicBezTo>
                <a:cubicBezTo>
                  <a:pt x="1020101" y="862380"/>
                  <a:pt x="1023533" y="902865"/>
                  <a:pt x="1015346" y="941754"/>
                </a:cubicBezTo>
                <a:cubicBezTo>
                  <a:pt x="1011134" y="961762"/>
                  <a:pt x="996561" y="978090"/>
                  <a:pt x="987914" y="996618"/>
                </a:cubicBezTo>
                <a:cubicBezTo>
                  <a:pt x="940782" y="1097615"/>
                  <a:pt x="950745" y="1091630"/>
                  <a:pt x="887330" y="1206930"/>
                </a:cubicBezTo>
                <a:cubicBezTo>
                  <a:pt x="882027" y="1216572"/>
                  <a:pt x="827103" y="1299205"/>
                  <a:pt x="814178" y="1307514"/>
                </a:cubicBezTo>
                <a:cubicBezTo>
                  <a:pt x="792556" y="1321414"/>
                  <a:pt x="730755" y="1341418"/>
                  <a:pt x="695306" y="1353234"/>
                </a:cubicBezTo>
                <a:cubicBezTo>
                  <a:pt x="620187" y="1340714"/>
                  <a:pt x="651258" y="1352408"/>
                  <a:pt x="576434" y="1307514"/>
                </a:cubicBezTo>
                <a:cubicBezTo>
                  <a:pt x="551777" y="1292720"/>
                  <a:pt x="531573" y="1266938"/>
                  <a:pt x="503282" y="1261794"/>
                </a:cubicBezTo>
                <a:lnTo>
                  <a:pt x="402698" y="1243506"/>
                </a:lnTo>
                <a:cubicBezTo>
                  <a:pt x="333036" y="1260921"/>
                  <a:pt x="378821" y="1240015"/>
                  <a:pt x="320402" y="1334946"/>
                </a:cubicBezTo>
                <a:cubicBezTo>
                  <a:pt x="312415" y="1347925"/>
                  <a:pt x="300371" y="1358200"/>
                  <a:pt x="292970" y="1371522"/>
                </a:cubicBezTo>
                <a:cubicBezTo>
                  <a:pt x="277365" y="1399612"/>
                  <a:pt x="264424" y="1453146"/>
                  <a:pt x="256394" y="1481250"/>
                </a:cubicBezTo>
                <a:cubicBezTo>
                  <a:pt x="259442" y="1557450"/>
                  <a:pt x="253765" y="1634503"/>
                  <a:pt x="265538" y="1709850"/>
                </a:cubicBezTo>
                <a:cubicBezTo>
                  <a:pt x="269332" y="1734129"/>
                  <a:pt x="290464" y="1752222"/>
                  <a:pt x="302114" y="1773858"/>
                </a:cubicBezTo>
                <a:cubicBezTo>
                  <a:pt x="336327" y="1837397"/>
                  <a:pt x="325579" y="1823651"/>
                  <a:pt x="356978" y="1892730"/>
                </a:cubicBezTo>
                <a:cubicBezTo>
                  <a:pt x="386699" y="1958117"/>
                  <a:pt x="366978" y="1900014"/>
                  <a:pt x="393554" y="1984170"/>
                </a:cubicBezTo>
                <a:cubicBezTo>
                  <a:pt x="406038" y="2023703"/>
                  <a:pt x="430130" y="2103042"/>
                  <a:pt x="430130" y="2103042"/>
                </a:cubicBezTo>
                <a:cubicBezTo>
                  <a:pt x="427082" y="2160954"/>
                  <a:pt x="430148" y="2219514"/>
                  <a:pt x="420986" y="2276778"/>
                </a:cubicBezTo>
                <a:cubicBezTo>
                  <a:pt x="417756" y="2296968"/>
                  <a:pt x="403856" y="2313981"/>
                  <a:pt x="393554" y="2331642"/>
                </a:cubicBezTo>
                <a:cubicBezTo>
                  <a:pt x="382479" y="2350627"/>
                  <a:pt x="377063" y="2377579"/>
                  <a:pt x="356978" y="2386506"/>
                </a:cubicBezTo>
                <a:lnTo>
                  <a:pt x="274682" y="2423082"/>
                </a:lnTo>
                <a:cubicBezTo>
                  <a:pt x="262306" y="2428794"/>
                  <a:pt x="249198" y="2433447"/>
                  <a:pt x="238106" y="2441370"/>
                </a:cubicBezTo>
                <a:cubicBezTo>
                  <a:pt x="227583" y="2448886"/>
                  <a:pt x="219818" y="2459658"/>
                  <a:pt x="210674" y="2468802"/>
                </a:cubicBezTo>
                <a:cubicBezTo>
                  <a:pt x="201530" y="2490138"/>
                  <a:pt x="185170" y="2509677"/>
                  <a:pt x="183242" y="2532810"/>
                </a:cubicBezTo>
                <a:cubicBezTo>
                  <a:pt x="173715" y="2647138"/>
                  <a:pt x="191522" y="2698147"/>
                  <a:pt x="228962" y="2797986"/>
                </a:cubicBezTo>
                <a:cubicBezTo>
                  <a:pt x="233748" y="2810749"/>
                  <a:pt x="241154" y="2822370"/>
                  <a:pt x="247250" y="2834562"/>
                </a:cubicBezTo>
                <a:cubicBezTo>
                  <a:pt x="237821" y="2909996"/>
                  <a:pt x="257824" y="3015773"/>
                  <a:pt x="201530" y="3081450"/>
                </a:cubicBezTo>
                <a:cubicBezTo>
                  <a:pt x="190309" y="3094541"/>
                  <a:pt x="177841" y="3106571"/>
                  <a:pt x="164954" y="3118026"/>
                </a:cubicBezTo>
                <a:cubicBezTo>
                  <a:pt x="150367" y="3130992"/>
                  <a:pt x="134474" y="3142410"/>
                  <a:pt x="119234" y="3154602"/>
                </a:cubicBezTo>
                <a:lnTo>
                  <a:pt x="73514" y="3246042"/>
                </a:lnTo>
                <a:lnTo>
                  <a:pt x="55226" y="3282618"/>
                </a:lnTo>
                <a:cubicBezTo>
                  <a:pt x="70466" y="3331386"/>
                  <a:pt x="72604" y="3386409"/>
                  <a:pt x="100946" y="3428922"/>
                </a:cubicBezTo>
                <a:cubicBezTo>
                  <a:pt x="107042" y="3438066"/>
                  <a:pt x="109627" y="3451017"/>
                  <a:pt x="119234" y="3456354"/>
                </a:cubicBezTo>
                <a:cubicBezTo>
                  <a:pt x="165766" y="3482205"/>
                  <a:pt x="217431" y="3497575"/>
                  <a:pt x="265538" y="3520362"/>
                </a:cubicBezTo>
                <a:cubicBezTo>
                  <a:pt x="294043" y="3533865"/>
                  <a:pt x="361017" y="3598510"/>
                  <a:pt x="366122" y="3602658"/>
                </a:cubicBezTo>
                <a:cubicBezTo>
                  <a:pt x="477452" y="3693113"/>
                  <a:pt x="405913" y="3624161"/>
                  <a:pt x="466706" y="3684954"/>
                </a:cubicBezTo>
                <a:cubicBezTo>
                  <a:pt x="477907" y="3718557"/>
                  <a:pt x="499138" y="3775537"/>
                  <a:pt x="484994" y="3803826"/>
                </a:cubicBezTo>
                <a:cubicBezTo>
                  <a:pt x="477283" y="3819248"/>
                  <a:pt x="461509" y="3778471"/>
                  <a:pt x="448418" y="3767250"/>
                </a:cubicBezTo>
                <a:cubicBezTo>
                  <a:pt x="410571" y="3734809"/>
                  <a:pt x="388069" y="3742379"/>
                  <a:pt x="329546" y="3730674"/>
                </a:cubicBezTo>
                <a:cubicBezTo>
                  <a:pt x="320402" y="3724578"/>
                  <a:pt x="310557" y="3719421"/>
                  <a:pt x="302114" y="3712386"/>
                </a:cubicBezTo>
                <a:cubicBezTo>
                  <a:pt x="292180" y="3704107"/>
                  <a:pt x="286689" y="3689757"/>
                  <a:pt x="274682" y="3684954"/>
                </a:cubicBezTo>
                <a:cubicBezTo>
                  <a:pt x="254671" y="3676950"/>
                  <a:pt x="232010" y="3678858"/>
                  <a:pt x="210674" y="3675810"/>
                </a:cubicBezTo>
                <a:cubicBezTo>
                  <a:pt x="174098" y="3678858"/>
                  <a:pt x="137001" y="3678086"/>
                  <a:pt x="100946" y="3684954"/>
                </a:cubicBezTo>
                <a:cubicBezTo>
                  <a:pt x="72541" y="3690365"/>
                  <a:pt x="25435" y="3684277"/>
                  <a:pt x="18650" y="3712386"/>
                </a:cubicBezTo>
                <a:cubicBezTo>
                  <a:pt x="0" y="3789649"/>
                  <a:pt x="30842" y="3870882"/>
                  <a:pt x="36938" y="3950130"/>
                </a:cubicBezTo>
                <a:cubicBezTo>
                  <a:pt x="46082" y="3947082"/>
                  <a:pt x="55312" y="3944280"/>
                  <a:pt x="64370" y="3940986"/>
                </a:cubicBezTo>
                <a:cubicBezTo>
                  <a:pt x="88844" y="3932086"/>
                  <a:pt x="111834" y="3917835"/>
                  <a:pt x="137522" y="3913554"/>
                </a:cubicBezTo>
                <a:cubicBezTo>
                  <a:pt x="149918" y="3911488"/>
                  <a:pt x="161906" y="3919650"/>
                  <a:pt x="174098" y="3922698"/>
                </a:cubicBezTo>
                <a:cubicBezTo>
                  <a:pt x="183242" y="3940986"/>
                  <a:pt x="191600" y="3959688"/>
                  <a:pt x="201530" y="3977562"/>
                </a:cubicBezTo>
                <a:cubicBezTo>
                  <a:pt x="206867" y="3987169"/>
                  <a:pt x="214903" y="3995164"/>
                  <a:pt x="219818" y="4004994"/>
                </a:cubicBezTo>
                <a:cubicBezTo>
                  <a:pt x="230752" y="4026862"/>
                  <a:pt x="239336" y="4054404"/>
                  <a:pt x="247250" y="4078146"/>
                </a:cubicBezTo>
                <a:cubicBezTo>
                  <a:pt x="323110" y="4052859"/>
                  <a:pt x="203778" y="4095310"/>
                  <a:pt x="329546" y="4032426"/>
                </a:cubicBezTo>
                <a:cubicBezTo>
                  <a:pt x="341738" y="4026330"/>
                  <a:pt x="354206" y="4020758"/>
                  <a:pt x="366122" y="4014138"/>
                </a:cubicBezTo>
                <a:cubicBezTo>
                  <a:pt x="381658" y="4005507"/>
                  <a:pt x="395946" y="3994654"/>
                  <a:pt x="411842" y="3986706"/>
                </a:cubicBezTo>
                <a:cubicBezTo>
                  <a:pt x="420463" y="3982395"/>
                  <a:pt x="430415" y="3981359"/>
                  <a:pt x="439274" y="3977562"/>
                </a:cubicBezTo>
                <a:cubicBezTo>
                  <a:pt x="451803" y="3972192"/>
                  <a:pt x="464015" y="3966037"/>
                  <a:pt x="475850" y="3959274"/>
                </a:cubicBezTo>
                <a:cubicBezTo>
                  <a:pt x="485392" y="3953822"/>
                  <a:pt x="493181" y="3945315"/>
                  <a:pt x="503282" y="3940986"/>
                </a:cubicBezTo>
                <a:cubicBezTo>
                  <a:pt x="514833" y="3936036"/>
                  <a:pt x="527936" y="3935816"/>
                  <a:pt x="539858" y="3931842"/>
                </a:cubicBezTo>
                <a:cubicBezTo>
                  <a:pt x="555430" y="3926651"/>
                  <a:pt x="570338" y="3919650"/>
                  <a:pt x="585578" y="3913554"/>
                </a:cubicBezTo>
                <a:cubicBezTo>
                  <a:pt x="613010" y="3928794"/>
                  <a:pt x="642495" y="3940817"/>
                  <a:pt x="667874" y="3959274"/>
                </a:cubicBezTo>
                <a:cubicBezTo>
                  <a:pt x="696108" y="3979808"/>
                  <a:pt x="688408" y="3993604"/>
                  <a:pt x="667874" y="4014138"/>
                </a:cubicBezTo>
                <a:cubicBezTo>
                  <a:pt x="635375" y="4046637"/>
                  <a:pt x="621091" y="4044972"/>
                  <a:pt x="576434" y="4059858"/>
                </a:cubicBezTo>
                <a:cubicBezTo>
                  <a:pt x="579482" y="4108626"/>
                  <a:pt x="576837" y="4158087"/>
                  <a:pt x="585578" y="4206162"/>
                </a:cubicBezTo>
                <a:cubicBezTo>
                  <a:pt x="611484" y="4348646"/>
                  <a:pt x="746721" y="4168201"/>
                  <a:pt x="603866" y="4489626"/>
                </a:cubicBezTo>
                <a:cubicBezTo>
                  <a:pt x="590026" y="4520767"/>
                  <a:pt x="536810" y="4501818"/>
                  <a:pt x="503282" y="4507914"/>
                </a:cubicBezTo>
                <a:cubicBezTo>
                  <a:pt x="539878" y="4532311"/>
                  <a:pt x="527221" y="4526594"/>
                  <a:pt x="576434" y="4544490"/>
                </a:cubicBezTo>
                <a:cubicBezTo>
                  <a:pt x="750223" y="4607686"/>
                  <a:pt x="681130" y="4593715"/>
                  <a:pt x="814178" y="4608498"/>
                </a:cubicBezTo>
                <a:cubicBezTo>
                  <a:pt x="855063" y="4640297"/>
                  <a:pt x="920048" y="4695344"/>
                  <a:pt x="969626" y="4718226"/>
                </a:cubicBezTo>
                <a:cubicBezTo>
                  <a:pt x="983737" y="4724739"/>
                  <a:pt x="1000106" y="4724322"/>
                  <a:pt x="1015346" y="4727370"/>
                </a:cubicBezTo>
                <a:cubicBezTo>
                  <a:pt x="1024490" y="4718226"/>
                  <a:pt x="1031868" y="4706881"/>
                  <a:pt x="1042778" y="4699938"/>
                </a:cubicBezTo>
                <a:cubicBezTo>
                  <a:pt x="1151862" y="4630521"/>
                  <a:pt x="1191254" y="4657568"/>
                  <a:pt x="1353674" y="4645074"/>
                </a:cubicBezTo>
                <a:cubicBezTo>
                  <a:pt x="1371962" y="4632882"/>
                  <a:pt x="1390863" y="4621562"/>
                  <a:pt x="1408538" y="4608498"/>
                </a:cubicBezTo>
                <a:cubicBezTo>
                  <a:pt x="1460994" y="4569726"/>
                  <a:pt x="1509711" y="4525809"/>
                  <a:pt x="1563986" y="4489626"/>
                </a:cubicBezTo>
                <a:cubicBezTo>
                  <a:pt x="1573130" y="4483530"/>
                  <a:pt x="1583074" y="4478490"/>
                  <a:pt x="1591418" y="4471338"/>
                </a:cubicBezTo>
                <a:cubicBezTo>
                  <a:pt x="1604509" y="4460117"/>
                  <a:pt x="1613648" y="4444326"/>
                  <a:pt x="1627994" y="4434762"/>
                </a:cubicBezTo>
                <a:cubicBezTo>
                  <a:pt x="1650677" y="4419640"/>
                  <a:pt x="1677598" y="4411923"/>
                  <a:pt x="1701146" y="4398186"/>
                </a:cubicBezTo>
                <a:cubicBezTo>
                  <a:pt x="1737536" y="4376959"/>
                  <a:pt x="1731381" y="4363116"/>
                  <a:pt x="1774298" y="4361610"/>
                </a:cubicBezTo>
                <a:cubicBezTo>
                  <a:pt x="1935771" y="4355944"/>
                  <a:pt x="2097386" y="4355514"/>
                  <a:pt x="2258930" y="4352466"/>
                </a:cubicBezTo>
                <a:cubicBezTo>
                  <a:pt x="2289410" y="4340274"/>
                  <a:pt x="2320115" y="4328629"/>
                  <a:pt x="2350370" y="4315890"/>
                </a:cubicBezTo>
                <a:cubicBezTo>
                  <a:pt x="2378037" y="4304241"/>
                  <a:pt x="2404956" y="4290860"/>
                  <a:pt x="2432666" y="4279314"/>
                </a:cubicBezTo>
                <a:cubicBezTo>
                  <a:pt x="2441563" y="4275607"/>
                  <a:pt x="2450830" y="4272818"/>
                  <a:pt x="2460098" y="4270170"/>
                </a:cubicBezTo>
                <a:cubicBezTo>
                  <a:pt x="2472182" y="4266718"/>
                  <a:pt x="2485092" y="4265903"/>
                  <a:pt x="2496674" y="4261026"/>
                </a:cubicBezTo>
                <a:cubicBezTo>
                  <a:pt x="2543174" y="4241447"/>
                  <a:pt x="2588707" y="4219581"/>
                  <a:pt x="2633834" y="4197018"/>
                </a:cubicBezTo>
                <a:cubicBezTo>
                  <a:pt x="2667993" y="4179938"/>
                  <a:pt x="2702292" y="4162806"/>
                  <a:pt x="2734418" y="4142154"/>
                </a:cubicBezTo>
                <a:cubicBezTo>
                  <a:pt x="2775302" y="4115871"/>
                  <a:pt x="2750937" y="4111013"/>
                  <a:pt x="2789282" y="4078146"/>
                </a:cubicBezTo>
                <a:cubicBezTo>
                  <a:pt x="2799631" y="4069275"/>
                  <a:pt x="2813329" y="4065228"/>
                  <a:pt x="2825858" y="4059858"/>
                </a:cubicBezTo>
                <a:cubicBezTo>
                  <a:pt x="2834717" y="4056061"/>
                  <a:pt x="2843977" y="4053198"/>
                  <a:pt x="2853290" y="4050714"/>
                </a:cubicBezTo>
                <a:cubicBezTo>
                  <a:pt x="2889719" y="4041000"/>
                  <a:pt x="2926442" y="4032426"/>
                  <a:pt x="2963018" y="4023282"/>
                </a:cubicBezTo>
                <a:cubicBezTo>
                  <a:pt x="3054102" y="3950415"/>
                  <a:pt x="2957454" y="4007535"/>
                  <a:pt x="3109322" y="4014138"/>
                </a:cubicBezTo>
                <a:cubicBezTo>
                  <a:pt x="3146368" y="4015749"/>
                  <a:pt x="3182474" y="4001946"/>
                  <a:pt x="3219050" y="3995850"/>
                </a:cubicBezTo>
                <a:cubicBezTo>
                  <a:pt x="3228194" y="3983658"/>
                  <a:pt x="3238921" y="3972506"/>
                  <a:pt x="3246482" y="3959274"/>
                </a:cubicBezTo>
                <a:cubicBezTo>
                  <a:pt x="3251264" y="3950905"/>
                  <a:pt x="3253535" y="3941251"/>
                  <a:pt x="3255626" y="3931842"/>
                </a:cubicBezTo>
                <a:cubicBezTo>
                  <a:pt x="3265740" y="3886327"/>
                  <a:pt x="3269018" y="3839143"/>
                  <a:pt x="3283058" y="3794682"/>
                </a:cubicBezTo>
                <a:cubicBezTo>
                  <a:pt x="3287647" y="3780149"/>
                  <a:pt x="3300572" y="3769677"/>
                  <a:pt x="3310490" y="3758106"/>
                </a:cubicBezTo>
                <a:cubicBezTo>
                  <a:pt x="3333959" y="3730726"/>
                  <a:pt x="3337135" y="3731199"/>
                  <a:pt x="3365354" y="3712386"/>
                </a:cubicBezTo>
                <a:cubicBezTo>
                  <a:pt x="3405423" y="3592180"/>
                  <a:pt x="3414040" y="3599152"/>
                  <a:pt x="3383642" y="3428922"/>
                </a:cubicBezTo>
                <a:cubicBezTo>
                  <a:pt x="3379778" y="3407285"/>
                  <a:pt x="3360796" y="3391221"/>
                  <a:pt x="3347066" y="3374058"/>
                </a:cubicBezTo>
                <a:cubicBezTo>
                  <a:pt x="3213963" y="3207679"/>
                  <a:pt x="3322649" y="3351161"/>
                  <a:pt x="3237338" y="3255186"/>
                </a:cubicBezTo>
                <a:cubicBezTo>
                  <a:pt x="3129201" y="3133532"/>
                  <a:pt x="3265859" y="3282712"/>
                  <a:pt x="3173330" y="3163746"/>
                </a:cubicBezTo>
                <a:cubicBezTo>
                  <a:pt x="3136730" y="3116689"/>
                  <a:pt x="3134624" y="3134184"/>
                  <a:pt x="3091034" y="3090594"/>
                </a:cubicBezTo>
                <a:cubicBezTo>
                  <a:pt x="3077234" y="3076794"/>
                  <a:pt x="3065567" y="3060920"/>
                  <a:pt x="3054458" y="3044874"/>
                </a:cubicBezTo>
                <a:cubicBezTo>
                  <a:pt x="3008712" y="2978797"/>
                  <a:pt x="3016127" y="2993890"/>
                  <a:pt x="2999594" y="2944290"/>
                </a:cubicBezTo>
                <a:cubicBezTo>
                  <a:pt x="2992005" y="2875991"/>
                  <a:pt x="2979775" y="2812489"/>
                  <a:pt x="2999594" y="2743122"/>
                </a:cubicBezTo>
                <a:cubicBezTo>
                  <a:pt x="3002242" y="2733854"/>
                  <a:pt x="3017882" y="2737026"/>
                  <a:pt x="3027026" y="2733978"/>
                </a:cubicBezTo>
                <a:cubicBezTo>
                  <a:pt x="3074378" y="2615597"/>
                  <a:pt x="3020710" y="2764112"/>
                  <a:pt x="3054458" y="2505378"/>
                </a:cubicBezTo>
                <a:cubicBezTo>
                  <a:pt x="3055879" y="2494481"/>
                  <a:pt x="3065509" y="2486217"/>
                  <a:pt x="3072746" y="2477946"/>
                </a:cubicBezTo>
                <a:cubicBezTo>
                  <a:pt x="3100987" y="2445670"/>
                  <a:pt x="3125514" y="2432341"/>
                  <a:pt x="3145898" y="2395650"/>
                </a:cubicBezTo>
                <a:cubicBezTo>
                  <a:pt x="3165572" y="2360237"/>
                  <a:pt x="3176120" y="2303638"/>
                  <a:pt x="3182474" y="2267634"/>
                </a:cubicBezTo>
                <a:cubicBezTo>
                  <a:pt x="3186745" y="2243434"/>
                  <a:pt x="3187222" y="2218659"/>
                  <a:pt x="3191618" y="2194482"/>
                </a:cubicBezTo>
                <a:cubicBezTo>
                  <a:pt x="3193342" y="2184999"/>
                  <a:pt x="3193236" y="2173071"/>
                  <a:pt x="3200762" y="2167050"/>
                </a:cubicBezTo>
                <a:cubicBezTo>
                  <a:pt x="3210575" y="2159199"/>
                  <a:pt x="3225670" y="2162573"/>
                  <a:pt x="3237338" y="2157906"/>
                </a:cubicBezTo>
                <a:cubicBezTo>
                  <a:pt x="3256322" y="2150312"/>
                  <a:pt x="3273914" y="2139618"/>
                  <a:pt x="3292202" y="2130474"/>
                </a:cubicBezTo>
                <a:cubicBezTo>
                  <a:pt x="3328778" y="2136570"/>
                  <a:pt x="3366156" y="2158519"/>
                  <a:pt x="3401930" y="2148762"/>
                </a:cubicBezTo>
                <a:cubicBezTo>
                  <a:pt x="3416924" y="2144673"/>
                  <a:pt x="3395341" y="2118372"/>
                  <a:pt x="3392786" y="2103042"/>
                </a:cubicBezTo>
                <a:cubicBezTo>
                  <a:pt x="3389243" y="2081783"/>
                  <a:pt x="3386690" y="2060370"/>
                  <a:pt x="3383642" y="2039034"/>
                </a:cubicBezTo>
                <a:cubicBezTo>
                  <a:pt x="3386690" y="1987218"/>
                  <a:pt x="3382606" y="1934484"/>
                  <a:pt x="3392786" y="1883586"/>
                </a:cubicBezTo>
                <a:cubicBezTo>
                  <a:pt x="3395322" y="1870906"/>
                  <a:pt x="3411802" y="1865972"/>
                  <a:pt x="3420218" y="1856154"/>
                </a:cubicBezTo>
                <a:cubicBezTo>
                  <a:pt x="3430136" y="1844583"/>
                  <a:pt x="3438792" y="1831979"/>
                  <a:pt x="3447650" y="1819578"/>
                </a:cubicBezTo>
                <a:cubicBezTo>
                  <a:pt x="3465579" y="1794477"/>
                  <a:pt x="3463249" y="1786767"/>
                  <a:pt x="3493370" y="1773858"/>
                </a:cubicBezTo>
                <a:cubicBezTo>
                  <a:pt x="3504921" y="1768908"/>
                  <a:pt x="3517754" y="1767762"/>
                  <a:pt x="3529946" y="1764714"/>
                </a:cubicBezTo>
                <a:cubicBezTo>
                  <a:pt x="3539090" y="1752522"/>
                  <a:pt x="3554072" y="1743015"/>
                  <a:pt x="3557378" y="1728138"/>
                </a:cubicBezTo>
                <a:cubicBezTo>
                  <a:pt x="3560749" y="1712966"/>
                  <a:pt x="3551605" y="1697590"/>
                  <a:pt x="3548234" y="1682418"/>
                </a:cubicBezTo>
                <a:cubicBezTo>
                  <a:pt x="3535795" y="1626442"/>
                  <a:pt x="3544707" y="1656379"/>
                  <a:pt x="3502514" y="1600122"/>
                </a:cubicBezTo>
                <a:cubicBezTo>
                  <a:pt x="3495920" y="1591330"/>
                  <a:pt x="3493169" y="1579078"/>
                  <a:pt x="3484226" y="1572690"/>
                </a:cubicBezTo>
                <a:cubicBezTo>
                  <a:pt x="3474659" y="1565856"/>
                  <a:pt x="3427593" y="1550764"/>
                  <a:pt x="3411074" y="1545258"/>
                </a:cubicBezTo>
                <a:cubicBezTo>
                  <a:pt x="3398882" y="1551354"/>
                  <a:pt x="3388089" y="1564591"/>
                  <a:pt x="3374498" y="1563546"/>
                </a:cubicBezTo>
                <a:cubicBezTo>
                  <a:pt x="3323625" y="1559633"/>
                  <a:pt x="3264684" y="1524077"/>
                  <a:pt x="3228194" y="1490394"/>
                </a:cubicBezTo>
                <a:cubicBezTo>
                  <a:pt x="3141805" y="1410650"/>
                  <a:pt x="3208651" y="1438160"/>
                  <a:pt x="3145898" y="1417242"/>
                </a:cubicBezTo>
                <a:cubicBezTo>
                  <a:pt x="3048362" y="1441626"/>
                  <a:pt x="3161138" y="1402002"/>
                  <a:pt x="3100178" y="1462962"/>
                </a:cubicBezTo>
                <a:cubicBezTo>
                  <a:pt x="3085720" y="1477420"/>
                  <a:pt x="3063602" y="1481250"/>
                  <a:pt x="3045314" y="1490394"/>
                </a:cubicBezTo>
                <a:cubicBezTo>
                  <a:pt x="3033122" y="1481250"/>
                  <a:pt x="3017192" y="1475642"/>
                  <a:pt x="3008738" y="1462962"/>
                </a:cubicBezTo>
                <a:cubicBezTo>
                  <a:pt x="2992086" y="1437984"/>
                  <a:pt x="2984742" y="1407922"/>
                  <a:pt x="2972162" y="1380666"/>
                </a:cubicBezTo>
                <a:cubicBezTo>
                  <a:pt x="2933719" y="1297373"/>
                  <a:pt x="2974367" y="1395322"/>
                  <a:pt x="2935586" y="1298370"/>
                </a:cubicBezTo>
                <a:cubicBezTo>
                  <a:pt x="2934853" y="1288104"/>
                  <a:pt x="2924471" y="1119142"/>
                  <a:pt x="2917298" y="1088058"/>
                </a:cubicBezTo>
                <a:cubicBezTo>
                  <a:pt x="2914233" y="1074776"/>
                  <a:pt x="2905106" y="1063674"/>
                  <a:pt x="2899010" y="1051482"/>
                </a:cubicBezTo>
                <a:cubicBezTo>
                  <a:pt x="2902058" y="966138"/>
                  <a:pt x="2903139" y="880701"/>
                  <a:pt x="2908154" y="795450"/>
                </a:cubicBezTo>
                <a:cubicBezTo>
                  <a:pt x="2909243" y="776942"/>
                  <a:pt x="2915357" y="759024"/>
                  <a:pt x="2917298" y="740586"/>
                </a:cubicBezTo>
                <a:cubicBezTo>
                  <a:pt x="2921458" y="701063"/>
                  <a:pt x="2923394" y="661338"/>
                  <a:pt x="2926442" y="621714"/>
                </a:cubicBezTo>
                <a:cubicBezTo>
                  <a:pt x="2920346" y="600378"/>
                  <a:pt x="2921468" y="575458"/>
                  <a:pt x="2908154" y="557706"/>
                </a:cubicBezTo>
                <a:cubicBezTo>
                  <a:pt x="2900614" y="547652"/>
                  <a:pt x="2884048" y="550121"/>
                  <a:pt x="2871578" y="548562"/>
                </a:cubicBezTo>
                <a:cubicBezTo>
                  <a:pt x="2835159" y="544010"/>
                  <a:pt x="2798426" y="542466"/>
                  <a:pt x="2761850" y="539418"/>
                </a:cubicBezTo>
                <a:cubicBezTo>
                  <a:pt x="2711256" y="505688"/>
                  <a:pt x="2722971" y="517675"/>
                  <a:pt x="2670410" y="438834"/>
                </a:cubicBezTo>
                <a:cubicBezTo>
                  <a:pt x="2658218" y="420546"/>
                  <a:pt x="2648436" y="400398"/>
                  <a:pt x="2633834" y="383970"/>
                </a:cubicBezTo>
                <a:cubicBezTo>
                  <a:pt x="2623709" y="372579"/>
                  <a:pt x="2608649" y="366663"/>
                  <a:pt x="2597258" y="356538"/>
                </a:cubicBezTo>
                <a:cubicBezTo>
                  <a:pt x="2581149" y="342219"/>
                  <a:pt x="2564770" y="327831"/>
                  <a:pt x="2551538" y="310818"/>
                </a:cubicBezTo>
                <a:cubicBezTo>
                  <a:pt x="2522001" y="272842"/>
                  <a:pt x="2546385" y="271472"/>
                  <a:pt x="2505818" y="237666"/>
                </a:cubicBezTo>
                <a:cubicBezTo>
                  <a:pt x="2498413" y="231496"/>
                  <a:pt x="2487530" y="231570"/>
                  <a:pt x="2478386" y="228522"/>
                </a:cubicBezTo>
                <a:lnTo>
                  <a:pt x="2441810" y="246810"/>
                </a:lnTo>
              </a:path>
            </a:pathLst>
          </a:custGeom>
          <a:ln w="825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Estrella de 5 puntas">
            <a:hlinkClick r:id="rId4" action="ppaction://hlinksldjump"/>
          </p:cNvPr>
          <p:cNvSpPr/>
          <p:nvPr/>
        </p:nvSpPr>
        <p:spPr>
          <a:xfrm>
            <a:off x="8604448" y="5229200"/>
            <a:ext cx="360040" cy="3600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3000"/>
                                        <p:tgtEl>
                                          <p:spTgt spid="8"/>
                                        </p:tgtEl>
                                      </p:cBhvr>
                                    </p:animEffect>
                                  </p:childTnLst>
                                </p:cTn>
                              </p:par>
                            </p:childTnLst>
                          </p:cTn>
                        </p:par>
                        <p:par>
                          <p:cTn id="17" fill="hold">
                            <p:stCondLst>
                              <p:cond delay="4000"/>
                            </p:stCondLst>
                            <p:childTnLst>
                              <p:par>
                                <p:cTn id="18" presetID="10" presetClass="exit" presetSubtype="0" fill="hold" grpId="1" nodeType="afterEffect">
                                  <p:stCondLst>
                                    <p:cond delay="0"/>
                                  </p:stCondLst>
                                  <p:childTnLst>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linds(horizontal)">
                                      <p:cBhvr>
                                        <p:cTn id="25" dur="500"/>
                                        <p:tgtEl>
                                          <p:spTgt spid="1027"/>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500"/>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3000"/>
                                        <p:tgtEl>
                                          <p:spTgt spid="9"/>
                                        </p:tgtEl>
                                      </p:cBhvr>
                                    </p:animEffect>
                                  </p:childTnLst>
                                </p:cTn>
                              </p:par>
                            </p:childTnLst>
                          </p:cTn>
                        </p:par>
                        <p:par>
                          <p:cTn id="34" fill="hold">
                            <p:stCondLst>
                              <p:cond delay="4000"/>
                            </p:stCondLst>
                            <p:childTnLst>
                              <p:par>
                                <p:cTn id="35" presetID="10" presetClass="exit" presetSubtype="0" fill="hold" grpId="1" nodeType="afterEffect">
                                  <p:stCondLst>
                                    <p:cond delay="0"/>
                                  </p:stCondLst>
                                  <p:childTnLst>
                                    <p:animEffect transition="out" filter="fade">
                                      <p:cBhvr>
                                        <p:cTn id="36" dur="2000"/>
                                        <p:tgtEl>
                                          <p:spTgt spid="9"/>
                                        </p:tgtEl>
                                      </p:cBhvr>
                                    </p:animEffect>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p:cNvPicPr>
            <a:picLocks noChangeAspect="1" noChangeArrowheads="1"/>
          </p:cNvPicPr>
          <p:nvPr/>
        </p:nvPicPr>
        <p:blipFill>
          <a:blip r:embed="rId2" cstate="print"/>
          <a:srcRect/>
          <a:stretch>
            <a:fillRect/>
          </a:stretch>
        </p:blipFill>
        <p:spPr bwMode="auto">
          <a:xfrm>
            <a:off x="251520" y="188640"/>
            <a:ext cx="5616624" cy="2830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41" name="Picture 17"/>
          <p:cNvPicPr>
            <a:picLocks noChangeAspect="1" noChangeArrowheads="1"/>
          </p:cNvPicPr>
          <p:nvPr/>
        </p:nvPicPr>
        <p:blipFill>
          <a:blip r:embed="rId3" cstate="print"/>
          <a:srcRect/>
          <a:stretch>
            <a:fillRect/>
          </a:stretch>
        </p:blipFill>
        <p:spPr bwMode="auto">
          <a:xfrm>
            <a:off x="3635896" y="3068960"/>
            <a:ext cx="4782319" cy="2852158"/>
          </a:xfrm>
          <a:prstGeom prst="rect">
            <a:avLst/>
          </a:prstGeom>
          <a:ln>
            <a:noFill/>
          </a:ln>
          <a:effectLst>
            <a:softEdge rad="112500"/>
          </a:effectLst>
        </p:spPr>
      </p:pic>
      <p:cxnSp>
        <p:nvCxnSpPr>
          <p:cNvPr id="26" name="25 Conector recto de flecha"/>
          <p:cNvCxnSpPr/>
          <p:nvPr/>
        </p:nvCxnSpPr>
        <p:spPr>
          <a:xfrm>
            <a:off x="5868144" y="1484784"/>
            <a:ext cx="1728192" cy="165618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0" name="29 Llamada de flecha a la izquierda"/>
          <p:cNvSpPr/>
          <p:nvPr/>
        </p:nvSpPr>
        <p:spPr>
          <a:xfrm>
            <a:off x="6084168" y="764704"/>
            <a:ext cx="2160240" cy="648072"/>
          </a:xfrm>
          <a:prstGeom prst="leftArrowCallout">
            <a:avLst>
              <a:gd name="adj1" fmla="val 25000"/>
              <a:gd name="adj2" fmla="val 25000"/>
              <a:gd name="adj3" fmla="val 25000"/>
              <a:gd name="adj4" fmla="val 7589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DATOS</a:t>
            </a:r>
            <a:endParaRPr lang="es-EC" dirty="0"/>
          </a:p>
        </p:txBody>
      </p:sp>
      <p:sp>
        <p:nvSpPr>
          <p:cNvPr id="31" name="30 Llamada de flecha a la derecha"/>
          <p:cNvSpPr/>
          <p:nvPr/>
        </p:nvSpPr>
        <p:spPr>
          <a:xfrm>
            <a:off x="467544" y="4149080"/>
            <a:ext cx="3132856" cy="792088"/>
          </a:xfrm>
          <a:prstGeom prst="rightArrowCallout">
            <a:avLst>
              <a:gd name="adj1" fmla="val 25000"/>
              <a:gd name="adj2" fmla="val 25000"/>
              <a:gd name="adj3" fmla="val 25000"/>
              <a:gd name="adj4" fmla="val 8152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PROCEDIMIENTOS</a:t>
            </a:r>
            <a:endParaRPr lang="es-EC" dirty="0"/>
          </a:p>
        </p:txBody>
      </p:sp>
      <p:sp>
        <p:nvSpPr>
          <p:cNvPr id="8" name="7 Estrella de 5 puntas">
            <a:hlinkClick r:id="rId4" action="ppaction://hlinksldjump"/>
          </p:cNvPr>
          <p:cNvSpPr/>
          <p:nvPr/>
        </p:nvSpPr>
        <p:spPr>
          <a:xfrm>
            <a:off x="8532440" y="4941168"/>
            <a:ext cx="432048" cy="360040"/>
          </a:xfrm>
          <a:prstGeom prst="star5">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checkerboard(across)">
                                      <p:cBhvr>
                                        <p:cTn id="12" dur="500"/>
                                        <p:tgtEl>
                                          <p:spTgt spid="104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amond(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41"/>
                                        </p:tgtEl>
                                        <p:attrNameLst>
                                          <p:attrName>style.visibility</p:attrName>
                                        </p:attrNameLst>
                                      </p:cBhvr>
                                      <p:to>
                                        <p:strVal val="visible"/>
                                      </p:to>
                                    </p:set>
                                    <p:animEffect transition="in" filter="blinds(horizontal)">
                                      <p:cBhvr>
                                        <p:cTn id="22" dur="500"/>
                                        <p:tgtEl>
                                          <p:spTgt spid="104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autoRev="1" fill="hold" nodeType="clickEffect">
                                  <p:stCondLst>
                                    <p:cond delay="0"/>
                                  </p:stCondLst>
                                  <p:childTnLst>
                                    <p:animScale>
                                      <p:cBhvr>
                                        <p:cTn id="26"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64088" y="980728"/>
            <a:ext cx="3096344" cy="3816424"/>
          </a:xfrm>
        </p:spPr>
        <p:txBody>
          <a:bodyPr>
            <a:normAutofit fontScale="90000"/>
          </a:bodyPr>
          <a:lstStyle/>
          <a:p>
            <a:pPr algn="ctr"/>
            <a:r>
              <a:rPr lang="es-ES" dirty="0" smtClean="0">
                <a:solidFill>
                  <a:schemeClr val="accent5">
                    <a:lumMod val="10000"/>
                  </a:schemeClr>
                </a:solidFill>
                <a:hlinkClick r:id="rId2" action="ppaction://hlinkfile"/>
              </a:rPr>
              <a:t>Ficha catastral </a:t>
            </a:r>
            <a:r>
              <a:rPr lang="es-ES" dirty="0" smtClean="0">
                <a:solidFill>
                  <a:schemeClr val="accent5">
                    <a:lumMod val="10000"/>
                  </a:schemeClr>
                </a:solidFill>
              </a:rPr>
              <a:t>de actualización del uso de bienes inmuebles de propiedad municipal. (departamento de Catastro Calderón)</a:t>
            </a:r>
            <a:endParaRPr lang="es-ES" dirty="0">
              <a:solidFill>
                <a:schemeClr val="accent5">
                  <a:lumMod val="10000"/>
                </a:schemeClr>
              </a:solidFill>
            </a:endParaRPr>
          </a:p>
        </p:txBody>
      </p:sp>
      <p:pic>
        <p:nvPicPr>
          <p:cNvPr id="3" name="Picture 2"/>
          <p:cNvPicPr>
            <a:picLocks noChangeAspect="1" noChangeArrowheads="1"/>
          </p:cNvPicPr>
          <p:nvPr/>
        </p:nvPicPr>
        <p:blipFill>
          <a:blip r:embed="rId3" cstate="print"/>
          <a:srcRect/>
          <a:stretch>
            <a:fillRect/>
          </a:stretch>
        </p:blipFill>
        <p:spPr bwMode="auto">
          <a:xfrm>
            <a:off x="467544" y="204484"/>
            <a:ext cx="4248472" cy="59053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4 Estrella de 5 puntas">
            <a:hlinkClick r:id="rId4" action="ppaction://hlinksldjump"/>
          </p:cNvPr>
          <p:cNvSpPr/>
          <p:nvPr/>
        </p:nvSpPr>
        <p:spPr>
          <a:xfrm>
            <a:off x="8460432" y="5301208"/>
            <a:ext cx="216024" cy="216024"/>
          </a:xfrm>
          <a:prstGeom prst="star5">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068960"/>
            <a:ext cx="9144000" cy="72008"/>
          </a:xfrm>
          <a:solidFill>
            <a:srgbClr val="003300"/>
          </a:solidFill>
        </p:spPr>
        <p:txBody>
          <a:bodyPr/>
          <a:lstStyle/>
          <a:p>
            <a:r>
              <a:rPr lang="es-EC" dirty="0" smtClean="0"/>
              <a:t> </a:t>
            </a:r>
            <a:endParaRPr lang="es-EC" dirty="0"/>
          </a:p>
        </p:txBody>
      </p:sp>
      <p:pic>
        <p:nvPicPr>
          <p:cNvPr id="3075" name="Picture 3"/>
          <p:cNvPicPr>
            <a:picLocks noChangeAspect="1" noChangeArrowheads="1"/>
          </p:cNvPicPr>
          <p:nvPr/>
        </p:nvPicPr>
        <p:blipFill>
          <a:blip r:embed="rId2" cstate="print"/>
          <a:srcRect/>
          <a:stretch>
            <a:fillRect/>
          </a:stretch>
        </p:blipFill>
        <p:spPr bwMode="auto">
          <a:xfrm>
            <a:off x="-1" y="0"/>
            <a:ext cx="9144001" cy="3093983"/>
          </a:xfrm>
          <a:prstGeom prst="rect">
            <a:avLst/>
          </a:prstGeom>
          <a:noFill/>
          <a:ln w="9525">
            <a:noFill/>
            <a:miter lim="800000"/>
            <a:headEnd/>
            <a:tailEnd/>
          </a:ln>
        </p:spPr>
      </p:pic>
      <p:sp>
        <p:nvSpPr>
          <p:cNvPr id="7" name="4 Título"/>
          <p:cNvSpPr txBox="1">
            <a:spLocks/>
          </p:cNvSpPr>
          <p:nvPr/>
        </p:nvSpPr>
        <p:spPr>
          <a:xfrm>
            <a:off x="683568" y="4725144"/>
            <a:ext cx="7848872" cy="566738"/>
          </a:xfrm>
          <a:prstGeom prst="rect">
            <a:avLst/>
          </a:prstGeom>
        </p:spPr>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2400" b="1" i="1"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“DISEÑO E IMPLEMENTACIÓN DE UN SISTEMA DE INFORMACIÓN GEOGRÁFICA PARA OPTIMIZAR LA GESTIÓN DEL INVENTARIO DE BIENES INMUEBLES DE PROPIEDAD MUNICIPAL, EN LA ZONA URBANA DE LA PARROQUIA DE CALDERÓN.”</a:t>
            </a:r>
          </a:p>
        </p:txBody>
      </p:sp>
      <p:sp>
        <p:nvSpPr>
          <p:cNvPr id="8" name="6 Marcador de texto"/>
          <p:cNvSpPr>
            <a:spLocks noGrp="1"/>
          </p:cNvSpPr>
          <p:nvPr>
            <p:ph type="body" sz="half" idx="2"/>
          </p:nvPr>
        </p:nvSpPr>
        <p:spPr>
          <a:xfrm>
            <a:off x="3657600" y="5661248"/>
            <a:ext cx="5486400" cy="438944"/>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s-EC"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cs typeface="+mn-cs"/>
              </a:rPr>
              <a:t>ALEXANDRA GALARZA</a:t>
            </a:r>
            <a:endParaRPr lang="es-EC"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601202" y="1340768"/>
            <a:ext cx="2643206" cy="4450816"/>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ctr">
              <a:buNone/>
            </a:pPr>
            <a:endParaRPr lang="es-ES" sz="2600" dirty="0" smtClean="0"/>
          </a:p>
          <a:p>
            <a:pPr marL="0" indent="0" algn="ctr">
              <a:buNone/>
            </a:pPr>
            <a:r>
              <a:rPr lang="es-ES" dirty="0" smtClean="0"/>
              <a:t>La Zona de Calderón  tiene aproximadamente una superficie de 870 </a:t>
            </a:r>
            <a:r>
              <a:rPr lang="es-ES" dirty="0" err="1" smtClean="0"/>
              <a:t>Ha.</a:t>
            </a:r>
            <a:r>
              <a:rPr lang="es-ES" dirty="0" smtClean="0"/>
              <a:t> se encuentra cubierta en 417 hojas catastrales de las cuales, en 122 hojas catastrales se ha confirmado la existencia de aproximadamente 400 propiedades municipales.</a:t>
            </a:r>
          </a:p>
          <a:p>
            <a:pPr>
              <a:buNone/>
            </a:pPr>
            <a:endParaRPr lang="es-ES" dirty="0"/>
          </a:p>
        </p:txBody>
      </p:sp>
      <p:pic>
        <p:nvPicPr>
          <p:cNvPr id="4" name="3 Imagen"/>
          <p:cNvPicPr/>
          <p:nvPr/>
        </p:nvPicPr>
        <p:blipFill>
          <a:blip r:embed="rId2" cstate="print"/>
          <a:srcRect/>
          <a:stretch>
            <a:fillRect/>
          </a:stretch>
        </p:blipFill>
        <p:spPr bwMode="auto">
          <a:xfrm>
            <a:off x="755576" y="1052736"/>
            <a:ext cx="3857652" cy="514353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8914" name="Text Box 2"/>
          <p:cNvSpPr txBox="1">
            <a:spLocks noChangeArrowheads="1"/>
          </p:cNvSpPr>
          <p:nvPr/>
        </p:nvSpPr>
        <p:spPr bwMode="auto">
          <a:xfrm>
            <a:off x="1974582" y="3929066"/>
            <a:ext cx="1466850" cy="41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smtClean="0">
                <a:ln>
                  <a:noFill/>
                </a:ln>
                <a:solidFill>
                  <a:srgbClr val="FF0000"/>
                </a:solidFill>
                <a:effectLst/>
                <a:latin typeface="Calibri" pitchFamily="34" charset="0"/>
              </a:rPr>
              <a:t>CALDERÓN</a:t>
            </a:r>
            <a:endParaRPr kumimoji="0" lang="es-ES" sz="1800" b="0" i="0" u="none" strike="noStrike" cap="none" normalizeH="0" baseline="0" smtClean="0">
              <a:ln>
                <a:noFill/>
              </a:ln>
              <a:solidFill>
                <a:schemeClr val="tx1"/>
              </a:solidFill>
              <a:effectLst/>
              <a:latin typeface="Arial" pitchFamily="34" charset="0"/>
            </a:endParaRPr>
          </a:p>
        </p:txBody>
      </p:sp>
      <p:cxnSp>
        <p:nvCxnSpPr>
          <p:cNvPr id="38915" name="AutoShape 3"/>
          <p:cNvCxnSpPr>
            <a:cxnSpLocks noChangeShapeType="1"/>
          </p:cNvCxnSpPr>
          <p:nvPr/>
        </p:nvCxnSpPr>
        <p:spPr bwMode="auto">
          <a:xfrm>
            <a:off x="2690267" y="2786058"/>
            <a:ext cx="9525" cy="2943225"/>
          </a:xfrm>
          <a:prstGeom prst="straightConnector1">
            <a:avLst/>
          </a:prstGeom>
          <a:noFill/>
          <a:ln w="19050">
            <a:solidFill>
              <a:srgbClr val="0070C0"/>
            </a:solidFill>
            <a:round/>
            <a:headEnd/>
            <a:tailEnd type="triangle" w="med" len="med"/>
          </a:ln>
        </p:spPr>
      </p:cxnSp>
      <p:sp>
        <p:nvSpPr>
          <p:cNvPr id="7" name="3 Título"/>
          <p:cNvSpPr txBox="1">
            <a:spLocks/>
          </p:cNvSpPr>
          <p:nvPr/>
        </p:nvSpPr>
        <p:spPr>
          <a:xfrm>
            <a:off x="395536" y="188640"/>
            <a:ext cx="8208912" cy="836712"/>
          </a:xfrm>
          <a:prstGeom prst="rect">
            <a:avLst/>
          </a:prstGeom>
        </p:spPr>
        <p:txBody>
          <a:bodyPr vert="horz" anchor="b">
            <a:noAutofit/>
          </a:bodyPr>
          <a:lstStyle/>
          <a:p>
            <a:pPr lvl="0" algn="ctr">
              <a:spcBef>
                <a:spcPct val="0"/>
              </a:spcBef>
            </a:pPr>
            <a:r>
              <a:rPr lang="es-ES" sz="2000" b="1" dirty="0" smtClean="0">
                <a:solidFill>
                  <a:srgbClr val="FF0000"/>
                </a:solidFill>
              </a:rPr>
              <a:t>PLANIFICACIÓN DE RUTAS PARA EL LEVANTAMIENTO DE INFORMACIÓN</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p:val>
                                            <p:fltVal val="0.5"/>
                                          </p:val>
                                        </p:tav>
                                        <p:tav tm="100000">
                                          <p:val>
                                            <p:strVal val="#ppt_x"/>
                                          </p:val>
                                        </p:tav>
                                      </p:tavLst>
                                    </p:anim>
                                    <p:anim calcmode="lin" valueType="num">
                                      <p:cBhvr>
                                        <p:cTn id="10" dur="200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1"/>
                                          </p:val>
                                        </p:tav>
                                      </p:tavLst>
                                    </p:anim>
                                    <p:anim calcmode="lin" valueType="num">
                                      <p:cBhvr>
                                        <p:cTn id="15" dur="1000"/>
                                        <p:tgtEl>
                                          <p:spTgt spid="7"/>
                                        </p:tgtEl>
                                        <p:attrNameLst>
                                          <p:attrName>ppt_y</p:attrName>
                                        </p:attrNameLst>
                                      </p:cBhvr>
                                      <p:tavLst>
                                        <p:tav tm="0">
                                          <p:val>
                                            <p:strVal val="ppt_y"/>
                                          </p:val>
                                        </p:tav>
                                        <p:tav tm="100000">
                                          <p:val>
                                            <p:strVal val="ppt_y"/>
                                          </p:val>
                                        </p:tav>
                                      </p:tavLst>
                                    </p:anim>
                                    <p:set>
                                      <p:cBhvr>
                                        <p:cTn id="16" dur="1" fill="hold">
                                          <p:stCondLst>
                                            <p:cond delay="999"/>
                                          </p:stCondLst>
                                        </p:cTn>
                                        <p:tgtEl>
                                          <p:spTgt spid="7"/>
                                        </p:tgtEl>
                                        <p:attrNameLst>
                                          <p:attrName>style.visibility</p:attrName>
                                        </p:attrNameLst>
                                      </p:cBhvr>
                                      <p:to>
                                        <p:strVal val="hidden"/>
                                      </p:to>
                                    </p:set>
                                  </p:childTnLst>
                                </p:cTn>
                              </p:par>
                            </p:childTnLst>
                          </p:cTn>
                        </p:par>
                        <p:par>
                          <p:cTn id="17" fill="hold">
                            <p:stCondLst>
                              <p:cond delay="8100"/>
                            </p:stCondLst>
                            <p:childTnLst>
                              <p:par>
                                <p:cTn id="18" presetID="22" presetClass="entr" presetSubtype="8"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left)">
                                      <p:cBhvr>
                                        <p:cTn id="20" dur="1000"/>
                                        <p:tgtEl>
                                          <p:spTgt spid="3">
                                            <p:bg/>
                                          </p:spTgt>
                                        </p:tgtEl>
                                      </p:cBhvr>
                                    </p:animEffect>
                                  </p:childTnLst>
                                </p:cTn>
                              </p:par>
                            </p:childTnLst>
                          </p:cTn>
                        </p:par>
                        <p:par>
                          <p:cTn id="21" fill="hold">
                            <p:stCondLst>
                              <p:cond delay="9100"/>
                            </p:stCondLst>
                            <p:childTnLst>
                              <p:par>
                                <p:cTn id="22" presetID="22" presetClass="entr" presetSubtype="8"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1000"/>
                                        <p:tgtEl>
                                          <p:spTgt spid="3">
                                            <p:txEl>
                                              <p:pRg st="1" end="1"/>
                                            </p:txEl>
                                          </p:spTgt>
                                        </p:tgtEl>
                                      </p:cBhvr>
                                    </p:animEffect>
                                  </p:childTnLst>
                                </p:cTn>
                              </p:par>
                            </p:childTnLst>
                          </p:cTn>
                        </p:par>
                        <p:par>
                          <p:cTn id="25" fill="hold">
                            <p:stCondLst>
                              <p:cond delay="10100"/>
                            </p:stCondLst>
                            <p:childTnLst>
                              <p:par>
                                <p:cTn id="26" presetID="4" presetClass="entr" presetSubtype="32"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out)">
                                      <p:cBhvr>
                                        <p:cTn id="28" dur="2000"/>
                                        <p:tgtEl>
                                          <p:spTgt spid="4"/>
                                        </p:tgtEl>
                                      </p:cBhvr>
                                    </p:animEffect>
                                  </p:childTnLst>
                                </p:cTn>
                              </p:par>
                            </p:childTnLst>
                          </p:cTn>
                        </p:par>
                        <p:par>
                          <p:cTn id="29" fill="hold">
                            <p:stCondLst>
                              <p:cond delay="12100"/>
                            </p:stCondLst>
                            <p:childTnLst>
                              <p:par>
                                <p:cTn id="30" presetID="22" presetClass="entr" presetSubtype="1" fill="hold" nodeType="afterEffect">
                                  <p:stCondLst>
                                    <p:cond delay="0"/>
                                  </p:stCondLst>
                                  <p:childTnLst>
                                    <p:set>
                                      <p:cBhvr>
                                        <p:cTn id="31" dur="1" fill="hold">
                                          <p:stCondLst>
                                            <p:cond delay="0"/>
                                          </p:stCondLst>
                                        </p:cTn>
                                        <p:tgtEl>
                                          <p:spTgt spid="38915"/>
                                        </p:tgtEl>
                                        <p:attrNameLst>
                                          <p:attrName>style.visibility</p:attrName>
                                        </p:attrNameLst>
                                      </p:cBhvr>
                                      <p:to>
                                        <p:strVal val="visible"/>
                                      </p:to>
                                    </p:set>
                                    <p:animEffect transition="in" filter="wipe(up)">
                                      <p:cBhvr>
                                        <p:cTn id="32" dur="1000"/>
                                        <p:tgtEl>
                                          <p:spTgt spid="38915"/>
                                        </p:tgtEl>
                                      </p:cBhvr>
                                    </p:animEffect>
                                  </p:childTnLst>
                                </p:cTn>
                              </p:par>
                            </p:childTnLst>
                          </p:cTn>
                        </p:par>
                        <p:par>
                          <p:cTn id="33" fill="hold">
                            <p:stCondLst>
                              <p:cond delay="13100"/>
                            </p:stCondLst>
                            <p:childTnLst>
                              <p:par>
                                <p:cTn id="34" presetID="22" presetClass="entr" presetSubtype="1" fill="hold" grpId="0" nodeType="afterEffect">
                                  <p:stCondLst>
                                    <p:cond delay="0"/>
                                  </p:stCondLst>
                                  <p:childTnLst>
                                    <p:set>
                                      <p:cBhvr>
                                        <p:cTn id="35" dur="1" fill="hold">
                                          <p:stCondLst>
                                            <p:cond delay="0"/>
                                          </p:stCondLst>
                                        </p:cTn>
                                        <p:tgtEl>
                                          <p:spTgt spid="38914"/>
                                        </p:tgtEl>
                                        <p:attrNameLst>
                                          <p:attrName>style.visibility</p:attrName>
                                        </p:attrNameLst>
                                      </p:cBhvr>
                                      <p:to>
                                        <p:strVal val="visible"/>
                                      </p:to>
                                    </p:set>
                                    <p:animEffect transition="in" filter="wipe(up)">
                                      <p:cBhvr>
                                        <p:cTn id="36" dur="1000"/>
                                        <p:tgtEl>
                                          <p:spTgt spid="38914"/>
                                        </p:tgtEl>
                                      </p:cBhvr>
                                    </p:animEffect>
                                  </p:childTnLst>
                                </p:cTn>
                              </p:par>
                            </p:childTnLst>
                          </p:cTn>
                        </p:par>
                        <p:par>
                          <p:cTn id="37" fill="hold">
                            <p:stCondLst>
                              <p:cond delay="14100"/>
                            </p:stCondLst>
                            <p:childTnLst>
                              <p:par>
                                <p:cTn id="38" presetID="23" presetClass="entr" presetSubtype="16" fill="hold" grpId="2" nodeType="afterEffect">
                                  <p:stCondLst>
                                    <p:cond delay="0"/>
                                  </p:stCondLst>
                                  <p:iterate type="lt">
                                    <p:tmPct val="0"/>
                                  </p:iterate>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8914" grpId="0"/>
      <p:bldP spid="7" grpId="0"/>
      <p:bldP spid="7" grpId="1"/>
      <p:bldP spid="7"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868144" y="1340768"/>
            <a:ext cx="2574048" cy="3646758"/>
          </a:xfrm>
        </p:spPr>
        <p:txBody>
          <a:bodyPr>
            <a:normAutofit/>
          </a:bodyPr>
          <a:lstStyle/>
          <a:p>
            <a:pPr algn="just"/>
            <a:r>
              <a:rPr lang="es-ES" dirty="0" smtClean="0">
                <a:solidFill>
                  <a:schemeClr val="accent5">
                    <a:lumMod val="10000"/>
                  </a:schemeClr>
                </a:solidFill>
              </a:rPr>
              <a:t>Levantamiento por sectores no por hoja catastral.</a:t>
            </a:r>
          </a:p>
          <a:p>
            <a:pPr algn="just"/>
            <a:endParaRPr lang="es-ES" dirty="0" smtClean="0">
              <a:solidFill>
                <a:schemeClr val="accent5">
                  <a:lumMod val="10000"/>
                </a:schemeClr>
              </a:solidFill>
            </a:endParaRPr>
          </a:p>
          <a:p>
            <a:pPr algn="just"/>
            <a:r>
              <a:rPr lang="es-ES" dirty="0" smtClean="0">
                <a:solidFill>
                  <a:schemeClr val="accent5">
                    <a:lumMod val="10000"/>
                  </a:schemeClr>
                </a:solidFill>
              </a:rPr>
              <a:t>Calderón está cubierto por 138 sectores.</a:t>
            </a:r>
          </a:p>
          <a:p>
            <a:endParaRPr lang="es-ES" dirty="0"/>
          </a:p>
        </p:txBody>
      </p:sp>
      <p:pic>
        <p:nvPicPr>
          <p:cNvPr id="4" name="3 Imagen"/>
          <p:cNvPicPr/>
          <p:nvPr/>
        </p:nvPicPr>
        <p:blipFill>
          <a:blip r:embed="rId2" cstate="print"/>
          <a:srcRect/>
          <a:stretch>
            <a:fillRect/>
          </a:stretch>
        </p:blipFill>
        <p:spPr bwMode="auto">
          <a:xfrm>
            <a:off x="755576" y="404664"/>
            <a:ext cx="4104456" cy="5616624"/>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Estrella de 5 puntas">
            <a:hlinkClick r:id="rId3" action="ppaction://hlinksldjump"/>
          </p:cNvPr>
          <p:cNvSpPr/>
          <p:nvPr/>
        </p:nvSpPr>
        <p:spPr>
          <a:xfrm>
            <a:off x="8388424" y="4509120"/>
            <a:ext cx="432048" cy="360040"/>
          </a:xfrm>
          <a:prstGeom prst="star5">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72132" y="3786190"/>
            <a:ext cx="2857520" cy="2687762"/>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s-ES" dirty="0" smtClean="0"/>
              <a:t>El área de la base de datos alfanumérica no coincide con la del archivo gráfico </a:t>
            </a:r>
          </a:p>
          <a:p>
            <a:r>
              <a:rPr lang="es-ES" dirty="0" smtClean="0"/>
              <a:t>La clave referencial indica la ubicación del predio, pero en éste también consta la clave 1311503001.</a:t>
            </a:r>
          </a:p>
          <a:p>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785786" y="1142984"/>
            <a:ext cx="3895725" cy="4800600"/>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5000628" y="1285860"/>
            <a:ext cx="3571900"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dirty="0" smtClean="0"/>
              <a:t>DATOS</a:t>
            </a:r>
          </a:p>
          <a:p>
            <a:pPr algn="ctr"/>
            <a:endParaRPr lang="es-ES" dirty="0" smtClean="0"/>
          </a:p>
          <a:p>
            <a:pPr>
              <a:buFont typeface="Arial" pitchFamily="34" charset="0"/>
              <a:buChar char="•"/>
            </a:pPr>
            <a:r>
              <a:rPr lang="es-ES" dirty="0" smtClean="0"/>
              <a:t>C.C.1311503002 </a:t>
            </a:r>
          </a:p>
          <a:p>
            <a:pPr>
              <a:buFont typeface="Arial" pitchFamily="34" charset="0"/>
              <a:buChar char="•"/>
            </a:pPr>
            <a:r>
              <a:rPr lang="es-ES" dirty="0" smtClean="0"/>
              <a:t>#PREDIO: 343583</a:t>
            </a:r>
          </a:p>
          <a:p>
            <a:pPr>
              <a:buFont typeface="Arial" pitchFamily="34" charset="0"/>
              <a:buChar char="•"/>
            </a:pPr>
            <a:r>
              <a:rPr lang="es-ES" dirty="0" smtClean="0"/>
              <a:t>DIRECCIÓN: </a:t>
            </a:r>
            <a:r>
              <a:rPr lang="es-ES" sz="1600" dirty="0" smtClean="0"/>
              <a:t>PANAMERICANA NORTE</a:t>
            </a:r>
            <a:r>
              <a:rPr lang="es-ES" dirty="0" smtClean="0"/>
              <a:t>             </a:t>
            </a:r>
          </a:p>
          <a:p>
            <a:pPr>
              <a:buFont typeface="Arial" pitchFamily="34" charset="0"/>
              <a:buChar char="•"/>
            </a:pPr>
            <a:r>
              <a:rPr lang="es-ES" dirty="0" smtClean="0"/>
              <a:t>ÁREA: 599 m²</a:t>
            </a:r>
            <a:endParaRPr lang="es-ES" dirty="0"/>
          </a:p>
        </p:txBody>
      </p:sp>
      <p:pic>
        <p:nvPicPr>
          <p:cNvPr id="1028" name="Picture 4"/>
          <p:cNvPicPr>
            <a:picLocks noChangeAspect="1" noChangeArrowheads="1"/>
          </p:cNvPicPr>
          <p:nvPr/>
        </p:nvPicPr>
        <p:blipFill>
          <a:blip r:embed="rId3" cstate="print"/>
          <a:srcRect/>
          <a:stretch>
            <a:fillRect/>
          </a:stretch>
        </p:blipFill>
        <p:spPr bwMode="auto">
          <a:xfrm>
            <a:off x="3143240" y="5000636"/>
            <a:ext cx="2152650" cy="1609725"/>
          </a:xfrm>
          <a:prstGeom prst="rect">
            <a:avLst/>
          </a:prstGeom>
          <a:noFill/>
          <a:ln w="9525">
            <a:noFill/>
            <a:miter lim="800000"/>
            <a:headEnd/>
            <a:tailEnd/>
          </a:ln>
          <a:effectLst/>
        </p:spPr>
      </p:pic>
      <p:sp>
        <p:nvSpPr>
          <p:cNvPr id="7" name="3 Título"/>
          <p:cNvSpPr txBox="1">
            <a:spLocks/>
          </p:cNvSpPr>
          <p:nvPr/>
        </p:nvSpPr>
        <p:spPr>
          <a:xfrm>
            <a:off x="395536" y="216024"/>
            <a:ext cx="8208912" cy="836712"/>
          </a:xfrm>
          <a:prstGeom prst="rect">
            <a:avLst/>
          </a:prstGeom>
        </p:spPr>
        <p:txBody>
          <a:bodyPr vert="horz" anchor="b">
            <a:noAutofit/>
          </a:bodyPr>
          <a:lstStyle/>
          <a:p>
            <a:pPr lvl="0" algn="ctr">
              <a:spcBef>
                <a:spcPct val="0"/>
              </a:spcBef>
            </a:pPr>
            <a:r>
              <a:rPr lang="es-ES" sz="2800" b="1" dirty="0" smtClean="0">
                <a:solidFill>
                  <a:schemeClr val="accent5">
                    <a:lumMod val="50000"/>
                  </a:schemeClr>
                </a:solidFill>
              </a:rPr>
              <a:t>PROBLEMAS ENCONTRADOS EN TRABAJO DE GABINETE</a:t>
            </a:r>
          </a:p>
        </p:txBody>
      </p:sp>
      <p:sp>
        <p:nvSpPr>
          <p:cNvPr id="12" name="11 Forma libre"/>
          <p:cNvSpPr/>
          <p:nvPr/>
        </p:nvSpPr>
        <p:spPr>
          <a:xfrm>
            <a:off x="944880" y="1249680"/>
            <a:ext cx="3627120" cy="4587240"/>
          </a:xfrm>
          <a:custGeom>
            <a:avLst/>
            <a:gdLst>
              <a:gd name="connsiteX0" fmla="*/ 0 w 3627120"/>
              <a:gd name="connsiteY0" fmla="*/ 502920 h 4587240"/>
              <a:gd name="connsiteX1" fmla="*/ 3230880 w 3627120"/>
              <a:gd name="connsiteY1" fmla="*/ 0 h 4587240"/>
              <a:gd name="connsiteX2" fmla="*/ 3627120 w 3627120"/>
              <a:gd name="connsiteY2" fmla="*/ 2423160 h 4587240"/>
              <a:gd name="connsiteX3" fmla="*/ 1036320 w 3627120"/>
              <a:gd name="connsiteY3" fmla="*/ 4587240 h 4587240"/>
              <a:gd name="connsiteX4" fmla="*/ 0 w 3627120"/>
              <a:gd name="connsiteY4" fmla="*/ 502920 h 458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120" h="4587240">
                <a:moveTo>
                  <a:pt x="0" y="502920"/>
                </a:moveTo>
                <a:lnTo>
                  <a:pt x="3230880" y="0"/>
                </a:lnTo>
                <a:lnTo>
                  <a:pt x="3627120" y="2423160"/>
                </a:lnTo>
                <a:lnTo>
                  <a:pt x="1036320" y="4587240"/>
                </a:lnTo>
                <a:lnTo>
                  <a:pt x="0" y="502920"/>
                </a:lnTo>
                <a:close/>
              </a:path>
            </a:pathLst>
          </a:custGeom>
          <a:solidFill>
            <a:srgbClr val="FF33CC">
              <a:alpha val="29000"/>
            </a:srgbClr>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3 Título"/>
          <p:cNvSpPr txBox="1">
            <a:spLocks/>
          </p:cNvSpPr>
          <p:nvPr/>
        </p:nvSpPr>
        <p:spPr>
          <a:xfrm>
            <a:off x="0" y="2564904"/>
            <a:ext cx="8352928" cy="1080120"/>
          </a:xfrm>
          <a:prstGeom prst="rect">
            <a:avLst/>
          </a:prstGeom>
        </p:spPr>
        <p:txBody>
          <a:bodyPr vert="horz" anchor="b">
            <a:noAutofit/>
          </a:bodyPr>
          <a:lstStyle/>
          <a:p>
            <a:pPr lvl="1" algn="ctr">
              <a:spcBef>
                <a:spcPct val="0"/>
              </a:spcBef>
            </a:pPr>
            <a:r>
              <a:rPr lang="es-ES" sz="6000" b="1" cap="small" dirty="0" smtClean="0">
                <a:solidFill>
                  <a:srgbClr val="DC222F"/>
                </a:solidFill>
                <a:latin typeface="Elephant" pitchFamily="18" charset="0"/>
                <a:ea typeface="+mj-ea"/>
                <a:cs typeface="+mj-cs"/>
              </a:rPr>
              <a:t>#1</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p:val>
                                            <p:fltVal val="0.5"/>
                                          </p:val>
                                        </p:tav>
                                        <p:tav tm="100000">
                                          <p:val>
                                            <p:strVal val="#ppt_x"/>
                                          </p:val>
                                        </p:tav>
                                      </p:tavLst>
                                    </p:anim>
                                    <p:anim calcmode="lin" valueType="num">
                                      <p:cBhvr>
                                        <p:cTn id="10" dur="200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1"/>
                                          </p:val>
                                        </p:tav>
                                      </p:tavLst>
                                    </p:anim>
                                    <p:anim calcmode="lin" valueType="num">
                                      <p:cBhvr>
                                        <p:cTn id="15" dur="1000"/>
                                        <p:tgtEl>
                                          <p:spTgt spid="7"/>
                                        </p:tgtEl>
                                        <p:attrNameLst>
                                          <p:attrName>ppt_y</p:attrName>
                                        </p:attrNameLst>
                                      </p:cBhvr>
                                      <p:tavLst>
                                        <p:tav tm="0">
                                          <p:val>
                                            <p:strVal val="ppt_y"/>
                                          </p:val>
                                        </p:tav>
                                        <p:tav tm="100000">
                                          <p:val>
                                            <p:strVal val="ppt_y"/>
                                          </p:val>
                                        </p:tav>
                                      </p:tavLst>
                                    </p:anim>
                                    <p:set>
                                      <p:cBhvr>
                                        <p:cTn id="16" dur="1" fill="hold">
                                          <p:stCondLst>
                                            <p:cond delay="999"/>
                                          </p:stCondLst>
                                        </p:cTn>
                                        <p:tgtEl>
                                          <p:spTgt spid="7"/>
                                        </p:tgtEl>
                                        <p:attrNameLst>
                                          <p:attrName>style.visibility</p:attrName>
                                        </p:attrNameLst>
                                      </p:cBhvr>
                                      <p:to>
                                        <p:strVal val="hidden"/>
                                      </p:to>
                                    </p:set>
                                  </p:childTnLst>
                                </p:cTn>
                              </p:par>
                            </p:childTnLst>
                          </p:cTn>
                        </p:par>
                        <p:par>
                          <p:cTn id="17" fill="hold">
                            <p:stCondLst>
                              <p:cond delay="6800"/>
                            </p:stCondLst>
                            <p:childTnLst>
                              <p:par>
                                <p:cTn id="18" presetID="23" presetClass="entr" presetSubtype="528" fill="hold" grpId="1" nodeType="afterEffect">
                                  <p:stCondLst>
                                    <p:cond delay="0"/>
                                  </p:stCondLst>
                                  <p:iterate type="lt">
                                    <p:tmPct val="0"/>
                                  </p:iterate>
                                  <p:childTnLst>
                                    <p:set>
                                      <p:cBhvr>
                                        <p:cTn id="19" dur="1" fill="hold">
                                          <p:stCondLst>
                                            <p:cond delay="0"/>
                                          </p:stCondLst>
                                        </p:cTn>
                                        <p:tgtEl>
                                          <p:spTgt spid="14"/>
                                        </p:tgtEl>
                                        <p:attrNameLst>
                                          <p:attrName>style.visibility</p:attrName>
                                        </p:attrNameLst>
                                      </p:cBhvr>
                                      <p:to>
                                        <p:strVal val="visible"/>
                                      </p:to>
                                    </p:set>
                                    <p:anim calcmode="lin" valueType="num">
                                      <p:cBhvr>
                                        <p:cTn id="20" dur="2000" fill="hold"/>
                                        <p:tgtEl>
                                          <p:spTgt spid="14"/>
                                        </p:tgtEl>
                                        <p:attrNameLst>
                                          <p:attrName>ppt_w</p:attrName>
                                        </p:attrNameLst>
                                      </p:cBhvr>
                                      <p:tavLst>
                                        <p:tav tm="0">
                                          <p:val>
                                            <p:fltVal val="0"/>
                                          </p:val>
                                        </p:tav>
                                        <p:tav tm="100000">
                                          <p:val>
                                            <p:strVal val="#ppt_w"/>
                                          </p:val>
                                        </p:tav>
                                      </p:tavLst>
                                    </p:anim>
                                    <p:anim calcmode="lin" valueType="num">
                                      <p:cBhvr>
                                        <p:cTn id="21" dur="2000" fill="hold"/>
                                        <p:tgtEl>
                                          <p:spTgt spid="14"/>
                                        </p:tgtEl>
                                        <p:attrNameLst>
                                          <p:attrName>ppt_h</p:attrName>
                                        </p:attrNameLst>
                                      </p:cBhvr>
                                      <p:tavLst>
                                        <p:tav tm="0">
                                          <p:val>
                                            <p:fltVal val="0"/>
                                          </p:val>
                                        </p:tav>
                                        <p:tav tm="100000">
                                          <p:val>
                                            <p:strVal val="#ppt_h"/>
                                          </p:val>
                                        </p:tav>
                                      </p:tavLst>
                                    </p:anim>
                                    <p:anim calcmode="lin" valueType="num">
                                      <p:cBhvr>
                                        <p:cTn id="22" dur="2000" fill="hold"/>
                                        <p:tgtEl>
                                          <p:spTgt spid="14"/>
                                        </p:tgtEl>
                                        <p:attrNameLst>
                                          <p:attrName>ppt_x</p:attrName>
                                        </p:attrNameLst>
                                      </p:cBhvr>
                                      <p:tavLst>
                                        <p:tav tm="0">
                                          <p:val>
                                            <p:fltVal val="0.5"/>
                                          </p:val>
                                        </p:tav>
                                        <p:tav tm="100000">
                                          <p:val>
                                            <p:strVal val="#ppt_x"/>
                                          </p:val>
                                        </p:tav>
                                      </p:tavLst>
                                    </p:anim>
                                    <p:anim calcmode="lin" valueType="num">
                                      <p:cBhvr>
                                        <p:cTn id="23" dur="2000" fill="hold"/>
                                        <p:tgtEl>
                                          <p:spTgt spid="14"/>
                                        </p:tgtEl>
                                        <p:attrNameLst>
                                          <p:attrName>ppt_y</p:attrName>
                                        </p:attrNameLst>
                                      </p:cBhvr>
                                      <p:tavLst>
                                        <p:tav tm="0">
                                          <p:val>
                                            <p:fltVal val="0.5"/>
                                          </p:val>
                                        </p:tav>
                                        <p:tav tm="100000">
                                          <p:val>
                                            <p:strVal val="#ppt_y"/>
                                          </p:val>
                                        </p:tav>
                                      </p:tavLst>
                                    </p:anim>
                                  </p:childTnLst>
                                </p:cTn>
                              </p:par>
                            </p:childTnLst>
                          </p:cTn>
                        </p:par>
                        <p:par>
                          <p:cTn id="24" fill="hold">
                            <p:stCondLst>
                              <p:cond delay="8800"/>
                            </p:stCondLst>
                            <p:childTnLst>
                              <p:par>
                                <p:cTn id="25" presetID="40" presetClass="exit" presetSubtype="0" fill="hold" grpId="0" nodeType="afterEffect">
                                  <p:stCondLst>
                                    <p:cond delay="0"/>
                                  </p:stCondLst>
                                  <p:iterate type="lt">
                                    <p:tmPct val="10000"/>
                                  </p:iterate>
                                  <p:childTnLst>
                                    <p:animEffect transition="out" filter="fade">
                                      <p:cBhvr>
                                        <p:cTn id="26" dur="1000"/>
                                        <p:tgtEl>
                                          <p:spTgt spid="14"/>
                                        </p:tgtEl>
                                      </p:cBhvr>
                                    </p:animEffect>
                                    <p:anim calcmode="lin" valueType="num">
                                      <p:cBhvr>
                                        <p:cTn id="27" dur="1000"/>
                                        <p:tgtEl>
                                          <p:spTgt spid="14"/>
                                        </p:tgtEl>
                                        <p:attrNameLst>
                                          <p:attrName>ppt_x</p:attrName>
                                        </p:attrNameLst>
                                      </p:cBhvr>
                                      <p:tavLst>
                                        <p:tav tm="0">
                                          <p:val>
                                            <p:strVal val="ppt_x"/>
                                          </p:val>
                                        </p:tav>
                                        <p:tav tm="100000">
                                          <p:val>
                                            <p:strVal val="ppt_x-.1"/>
                                          </p:val>
                                        </p:tav>
                                      </p:tavLst>
                                    </p:anim>
                                    <p:anim calcmode="lin" valueType="num">
                                      <p:cBhvr>
                                        <p:cTn id="28" dur="1000"/>
                                        <p:tgtEl>
                                          <p:spTgt spid="14"/>
                                        </p:tgtEl>
                                        <p:attrNameLst>
                                          <p:attrName>ppt_y</p:attrName>
                                        </p:attrNameLst>
                                      </p:cBhvr>
                                      <p:tavLst>
                                        <p:tav tm="0">
                                          <p:val>
                                            <p:strVal val="ppt_y"/>
                                          </p:val>
                                        </p:tav>
                                        <p:tav tm="100000">
                                          <p:val>
                                            <p:strVal val="ppt_y"/>
                                          </p:val>
                                        </p:tav>
                                      </p:tavLst>
                                    </p:anim>
                                    <p:set>
                                      <p:cBhvr>
                                        <p:cTn id="29" dur="1" fill="hold">
                                          <p:stCondLst>
                                            <p:cond delay="999"/>
                                          </p:stCondLst>
                                        </p:cTn>
                                        <p:tgtEl>
                                          <p:spTgt spid="14"/>
                                        </p:tgtEl>
                                        <p:attrNameLst>
                                          <p:attrName>style.visibility</p:attrName>
                                        </p:attrNameLst>
                                      </p:cBhvr>
                                      <p:to>
                                        <p:strVal val="hidden"/>
                                      </p:to>
                                    </p:set>
                                  </p:childTnLst>
                                </p:cTn>
                              </p:par>
                            </p:childTnLst>
                          </p:cTn>
                        </p:par>
                        <p:par>
                          <p:cTn id="30" fill="hold">
                            <p:stCondLst>
                              <p:cond delay="9900"/>
                            </p:stCondLst>
                            <p:childTnLst>
                              <p:par>
                                <p:cTn id="31" presetID="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par>
                          <p:cTn id="35" fill="hold">
                            <p:stCondLst>
                              <p:cond delay="10400"/>
                            </p:stCondLst>
                            <p:childTnLst>
                              <p:par>
                                <p:cTn id="36" presetID="3" presetClass="entr" presetSubtype="10"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blinds(horizontal)">
                                      <p:cBhvr>
                                        <p:cTn id="38" dur="1000"/>
                                        <p:tgtEl>
                                          <p:spTgt spid="1026"/>
                                        </p:tgtEl>
                                      </p:cBhvr>
                                    </p:animEffect>
                                  </p:childTnLst>
                                </p:cTn>
                              </p:par>
                            </p:childTnLst>
                          </p:cTn>
                        </p:par>
                        <p:par>
                          <p:cTn id="39" fill="hold">
                            <p:stCondLst>
                              <p:cond delay="11400"/>
                            </p:stCondLst>
                            <p:childTnLst>
                              <p:par>
                                <p:cTn id="40" presetID="9"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2000"/>
                                        <p:tgtEl>
                                          <p:spTgt spid="12"/>
                                        </p:tgtEl>
                                      </p:cBhvr>
                                    </p:animEffect>
                                  </p:childTnLst>
                                </p:cTn>
                              </p:par>
                            </p:childTnLst>
                          </p:cTn>
                        </p:par>
                        <p:par>
                          <p:cTn id="43" fill="hold">
                            <p:stCondLst>
                              <p:cond delay="13400"/>
                            </p:stCondLst>
                            <p:childTnLst>
                              <p:par>
                                <p:cTn id="44" presetID="8" presetClass="entr" presetSubtype="16" fill="hold" nodeType="after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diamond(in)">
                                      <p:cBhvr>
                                        <p:cTn id="46" dur="2000"/>
                                        <p:tgtEl>
                                          <p:spTgt spid="1028"/>
                                        </p:tgtEl>
                                      </p:cBhvr>
                                    </p:animEffect>
                                  </p:childTnLst>
                                </p:cTn>
                              </p:par>
                            </p:childTnLst>
                          </p:cTn>
                        </p:par>
                        <p:par>
                          <p:cTn id="47" fill="hold">
                            <p:stCondLst>
                              <p:cond delay="15400"/>
                            </p:stCondLst>
                            <p:childTnLst>
                              <p:par>
                                <p:cTn id="48" presetID="5" presetClass="entr" presetSubtype="10" fill="hold" grpId="0" nodeType="afterEffect">
                                  <p:stCondLst>
                                    <p:cond delay="0"/>
                                  </p:stCondLst>
                                  <p:childTnLst>
                                    <p:set>
                                      <p:cBhvr>
                                        <p:cTn id="49" dur="1" fill="hold">
                                          <p:stCondLst>
                                            <p:cond delay="0"/>
                                          </p:stCondLst>
                                        </p:cTn>
                                        <p:tgtEl>
                                          <p:spTgt spid="3">
                                            <p:bg/>
                                          </p:spTgt>
                                        </p:tgtEl>
                                        <p:attrNameLst>
                                          <p:attrName>style.visibility</p:attrName>
                                        </p:attrNameLst>
                                      </p:cBhvr>
                                      <p:to>
                                        <p:strVal val="visible"/>
                                      </p:to>
                                    </p:set>
                                    <p:animEffect transition="in" filter="checkerboard(across)">
                                      <p:cBhvr>
                                        <p:cTn id="50" dur="500"/>
                                        <p:tgtEl>
                                          <p:spTgt spid="3">
                                            <p:bg/>
                                          </p:spTgt>
                                        </p:tgtEl>
                                      </p:cBhvr>
                                    </p:animEffect>
                                  </p:childTnLst>
                                </p:cTn>
                              </p:par>
                            </p:childTnLst>
                          </p:cTn>
                        </p:par>
                        <p:par>
                          <p:cTn id="51" fill="hold">
                            <p:stCondLst>
                              <p:cond delay="15900"/>
                            </p:stCondLst>
                            <p:childTnLst>
                              <p:par>
                                <p:cTn id="52" presetID="5" presetClass="entr" presetSubtype="10" fill="hold" grpId="0" nodeType="after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Effect transition="in" filter="checkerboard(across)">
                                      <p:cBhvr>
                                        <p:cTn id="54" dur="500"/>
                                        <p:tgtEl>
                                          <p:spTgt spid="3">
                                            <p:txEl>
                                              <p:pRg st="0" end="0"/>
                                            </p:txEl>
                                          </p:spTgt>
                                        </p:tgtEl>
                                      </p:cBhvr>
                                    </p:animEffect>
                                  </p:childTnLst>
                                </p:cTn>
                              </p:par>
                            </p:childTnLst>
                          </p:cTn>
                        </p:par>
                        <p:par>
                          <p:cTn id="55" fill="hold">
                            <p:stCondLst>
                              <p:cond delay="16400"/>
                            </p:stCondLst>
                            <p:childTnLst>
                              <p:par>
                                <p:cTn id="56" presetID="5" presetClass="entr" presetSubtype="10" fill="hold" grpId="0" nodeType="after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checkerboard(across)">
                                      <p:cBhvr>
                                        <p:cTn id="58" dur="500"/>
                                        <p:tgtEl>
                                          <p:spTgt spid="3">
                                            <p:txEl>
                                              <p:pRg st="1" end="1"/>
                                            </p:txEl>
                                          </p:spTgt>
                                        </p:tgtEl>
                                      </p:cBhvr>
                                    </p:animEffect>
                                  </p:childTnLst>
                                </p:cTn>
                              </p:par>
                            </p:childTnLst>
                          </p:cTn>
                        </p:par>
                        <p:par>
                          <p:cTn id="59" fill="hold">
                            <p:stCondLst>
                              <p:cond delay="16900"/>
                            </p:stCondLst>
                            <p:childTnLst>
                              <p:par>
                                <p:cTn id="60" presetID="23" presetClass="entr" presetSubtype="16" fill="hold" grpId="2" nodeType="afterEffect">
                                  <p:stCondLst>
                                    <p:cond delay="0"/>
                                  </p:stCondLst>
                                  <p:iterate type="lt">
                                    <p:tmPct val="0"/>
                                  </p:iterate>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fltVal val="0"/>
                                          </p:val>
                                        </p:tav>
                                        <p:tav tm="100000">
                                          <p:val>
                                            <p:strVal val="#ppt_w"/>
                                          </p:val>
                                        </p:tav>
                                      </p:tavLst>
                                    </p:anim>
                                    <p:anim calcmode="lin" valueType="num">
                                      <p:cBhvr>
                                        <p:cTn id="63"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7" grpId="0"/>
      <p:bldP spid="7" grpId="1"/>
      <p:bldP spid="7" grpId="2"/>
      <p:bldP spid="12" grpId="0" animBg="1"/>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786182" y="714356"/>
            <a:ext cx="5025908" cy="5143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4 Rectángulo"/>
          <p:cNvSpPr/>
          <p:nvPr/>
        </p:nvSpPr>
        <p:spPr>
          <a:xfrm>
            <a:off x="500034" y="571480"/>
            <a:ext cx="3071866"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dirty="0" smtClean="0"/>
              <a:t>DATOS</a:t>
            </a:r>
          </a:p>
          <a:p>
            <a:pPr algn="ctr"/>
            <a:endParaRPr lang="es-ES" dirty="0" smtClean="0"/>
          </a:p>
          <a:p>
            <a:pPr>
              <a:buFont typeface="Arial" pitchFamily="34" charset="0"/>
              <a:buChar char="•"/>
            </a:pPr>
            <a:r>
              <a:rPr lang="es-ES" dirty="0" smtClean="0"/>
              <a:t>C.C. 1311111014 </a:t>
            </a:r>
          </a:p>
          <a:p>
            <a:pPr>
              <a:buFont typeface="Arial" pitchFamily="34" charset="0"/>
              <a:buChar char="•"/>
            </a:pPr>
            <a:r>
              <a:rPr lang="es-ES" dirty="0" smtClean="0"/>
              <a:t>#PREDIO: 1213094</a:t>
            </a:r>
          </a:p>
          <a:p>
            <a:pPr>
              <a:buFont typeface="Arial" pitchFamily="34" charset="0"/>
              <a:buChar char="•"/>
            </a:pPr>
            <a:r>
              <a:rPr lang="es-ES" dirty="0" smtClean="0"/>
              <a:t>ÁREA: 1104.5 m²</a:t>
            </a:r>
            <a:endParaRPr lang="es-ES" dirty="0"/>
          </a:p>
        </p:txBody>
      </p:sp>
      <p:sp>
        <p:nvSpPr>
          <p:cNvPr id="7" name="6 Rectángulo"/>
          <p:cNvSpPr/>
          <p:nvPr/>
        </p:nvSpPr>
        <p:spPr>
          <a:xfrm>
            <a:off x="500034" y="2714620"/>
            <a:ext cx="3000396"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dirty="0" smtClean="0"/>
              <a:t>PROBLEMA</a:t>
            </a:r>
          </a:p>
          <a:p>
            <a:pPr algn="just">
              <a:buFont typeface="Arial" pitchFamily="34" charset="0"/>
              <a:buChar char="•"/>
            </a:pPr>
            <a:endParaRPr lang="es-ES" dirty="0" smtClean="0"/>
          </a:p>
          <a:p>
            <a:pPr algn="just">
              <a:buFont typeface="Arial" pitchFamily="34" charset="0"/>
              <a:buChar char="•"/>
            </a:pPr>
            <a:r>
              <a:rPr lang="es-ES" dirty="0" smtClean="0"/>
              <a:t>ESTE PREDIO TIENE DE CC 1311111015 (CAMBIAR CC  DEL LISTADO)</a:t>
            </a:r>
          </a:p>
          <a:p>
            <a:pPr algn="just">
              <a:buFont typeface="Arial" pitchFamily="34" charset="0"/>
              <a:buChar char="•"/>
            </a:pPr>
            <a:endParaRPr lang="es-ES" dirty="0" smtClean="0"/>
          </a:p>
          <a:p>
            <a:pPr algn="just">
              <a:buFont typeface="Arial" pitchFamily="34" charset="0"/>
              <a:buChar char="•"/>
            </a:pPr>
            <a:r>
              <a:rPr lang="es-ES" dirty="0" smtClean="0"/>
              <a:t>  ACTUALMENTE EN ESTE LUGAR EXISTE UN PASAJE</a:t>
            </a:r>
          </a:p>
        </p:txBody>
      </p:sp>
      <p:sp>
        <p:nvSpPr>
          <p:cNvPr id="6" name="5 Forma libre"/>
          <p:cNvSpPr/>
          <p:nvPr/>
        </p:nvSpPr>
        <p:spPr>
          <a:xfrm>
            <a:off x="3901440" y="2057400"/>
            <a:ext cx="2087880" cy="1935480"/>
          </a:xfrm>
          <a:custGeom>
            <a:avLst/>
            <a:gdLst>
              <a:gd name="connsiteX0" fmla="*/ 1996440 w 2087880"/>
              <a:gd name="connsiteY0" fmla="*/ 1935480 h 1935480"/>
              <a:gd name="connsiteX1" fmla="*/ 2087880 w 2087880"/>
              <a:gd name="connsiteY1" fmla="*/ 1097280 h 1935480"/>
              <a:gd name="connsiteX2" fmla="*/ 0 w 2087880"/>
              <a:gd name="connsiteY2" fmla="*/ 0 h 1935480"/>
              <a:gd name="connsiteX3" fmla="*/ 167640 w 2087880"/>
              <a:gd name="connsiteY3" fmla="*/ 655320 h 1935480"/>
              <a:gd name="connsiteX4" fmla="*/ 365760 w 2087880"/>
              <a:gd name="connsiteY4" fmla="*/ 914400 h 1935480"/>
              <a:gd name="connsiteX5" fmla="*/ 548640 w 2087880"/>
              <a:gd name="connsiteY5" fmla="*/ 1051560 h 1935480"/>
              <a:gd name="connsiteX6" fmla="*/ 1996440 w 2087880"/>
              <a:gd name="connsiteY6" fmla="*/ 1935480 h 19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880" h="1935480">
                <a:moveTo>
                  <a:pt x="1996440" y="1935480"/>
                </a:moveTo>
                <a:lnTo>
                  <a:pt x="2087880" y="1097280"/>
                </a:lnTo>
                <a:lnTo>
                  <a:pt x="0" y="0"/>
                </a:lnTo>
                <a:lnTo>
                  <a:pt x="167640" y="655320"/>
                </a:lnTo>
                <a:lnTo>
                  <a:pt x="365760" y="914400"/>
                </a:lnTo>
                <a:lnTo>
                  <a:pt x="548640" y="1051560"/>
                </a:lnTo>
                <a:lnTo>
                  <a:pt x="1996440" y="1935480"/>
                </a:lnTo>
                <a:close/>
              </a:path>
            </a:pathLst>
          </a:custGeom>
          <a:solidFill>
            <a:srgbClr val="FF33CC">
              <a:alpha val="20000"/>
            </a:srgbClr>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3 Título"/>
          <p:cNvSpPr txBox="1">
            <a:spLocks/>
          </p:cNvSpPr>
          <p:nvPr/>
        </p:nvSpPr>
        <p:spPr>
          <a:xfrm>
            <a:off x="0" y="2564904"/>
            <a:ext cx="8352928" cy="1080120"/>
          </a:xfrm>
          <a:prstGeom prst="rect">
            <a:avLst/>
          </a:prstGeom>
        </p:spPr>
        <p:txBody>
          <a:bodyPr vert="horz" anchor="b">
            <a:noAutofit/>
          </a:bodyPr>
          <a:lstStyle/>
          <a:p>
            <a:pPr lvl="1" algn="ctr">
              <a:spcBef>
                <a:spcPct val="0"/>
              </a:spcBef>
            </a:pPr>
            <a:r>
              <a:rPr lang="es-ES" sz="6000" b="1" cap="small" dirty="0" smtClean="0">
                <a:solidFill>
                  <a:srgbClr val="DC222F"/>
                </a:solidFill>
                <a:latin typeface="Elephant" pitchFamily="18" charset="0"/>
                <a:ea typeface="+mj-ea"/>
                <a:cs typeface="+mj-cs"/>
              </a:rPr>
              <a:t>#2</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p:val>
                                            <p:fltVal val="0.5"/>
                                          </p:val>
                                        </p:tav>
                                        <p:tav tm="100000">
                                          <p:val>
                                            <p:strVal val="#ppt_x"/>
                                          </p:val>
                                        </p:tav>
                                      </p:tavLst>
                                    </p:anim>
                                    <p:anim calcmode="lin" valueType="num">
                                      <p:cBhvr>
                                        <p:cTn id="10" dur="20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1"/>
                                          </p:val>
                                        </p:tav>
                                      </p:tavLst>
                                    </p:anim>
                                    <p:anim calcmode="lin" valueType="num">
                                      <p:cBhvr>
                                        <p:cTn id="15" dur="1000"/>
                                        <p:tgtEl>
                                          <p:spTgt spid="8"/>
                                        </p:tgtEl>
                                        <p:attrNameLst>
                                          <p:attrName>ppt_y</p:attrName>
                                        </p:attrNameLst>
                                      </p:cBhvr>
                                      <p:tavLst>
                                        <p:tav tm="0">
                                          <p:val>
                                            <p:strVal val="ppt_y"/>
                                          </p:val>
                                        </p:tav>
                                        <p:tav tm="100000">
                                          <p:val>
                                            <p:strVal val="ppt_y"/>
                                          </p:val>
                                        </p:tav>
                                      </p:tavLst>
                                    </p:anim>
                                    <p:set>
                                      <p:cBhvr>
                                        <p:cTn id="16" dur="1" fill="hold">
                                          <p:stCondLst>
                                            <p:cond delay="999"/>
                                          </p:stCondLst>
                                        </p:cTn>
                                        <p:tgtEl>
                                          <p:spTgt spid="8"/>
                                        </p:tgtEl>
                                        <p:attrNameLst>
                                          <p:attrName>style.visibility</p:attrName>
                                        </p:attrNameLst>
                                      </p:cBhvr>
                                      <p:to>
                                        <p:strVal val="hidden"/>
                                      </p:to>
                                    </p:set>
                                  </p:childTnLst>
                                </p:cTn>
                              </p:par>
                            </p:childTnLst>
                          </p:cTn>
                        </p:par>
                        <p:par>
                          <p:cTn id="17" fill="hold">
                            <p:stCondLst>
                              <p:cond delay="31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3600"/>
                            </p:stCondLst>
                            <p:childTnLst>
                              <p:par>
                                <p:cTn id="23" presetID="4"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par>
                          <p:cTn id="26" fill="hold">
                            <p:stCondLst>
                              <p:cond delay="4100"/>
                            </p:stCondLst>
                            <p:childTnLst>
                              <p:par>
                                <p:cTn id="27" presetID="5" presetClass="entr" presetSubtype="1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checkerboard(across)">
                                      <p:cBhvr>
                                        <p:cTn id="29" dur="500"/>
                                        <p:tgtEl>
                                          <p:spTgt spid="2050"/>
                                        </p:tgtEl>
                                      </p:cBhvr>
                                    </p:animEffect>
                                  </p:childTnLst>
                                </p:cTn>
                              </p:par>
                            </p:childTnLst>
                          </p:cTn>
                        </p:par>
                        <p:par>
                          <p:cTn id="30" fill="hold">
                            <p:stCondLst>
                              <p:cond delay="4600"/>
                            </p:stCondLst>
                            <p:childTnLst>
                              <p:par>
                                <p:cTn id="31" presetID="9"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99792" y="1556792"/>
            <a:ext cx="6253982" cy="4896544"/>
          </a:xfrm>
          <a:prstGeom prst="rect">
            <a:avLst/>
          </a:prstGeom>
          <a:noFill/>
          <a:ln w="9525">
            <a:noFill/>
            <a:miter lim="800000"/>
            <a:headEnd/>
            <a:tailEnd/>
          </a:ln>
        </p:spPr>
      </p:pic>
      <p:sp>
        <p:nvSpPr>
          <p:cNvPr id="4" name="3 Marcador de contenido"/>
          <p:cNvSpPr>
            <a:spLocks noGrp="1"/>
          </p:cNvSpPr>
          <p:nvPr>
            <p:ph idx="1"/>
          </p:nvPr>
        </p:nvSpPr>
        <p:spPr>
          <a:xfrm>
            <a:off x="285720" y="928670"/>
            <a:ext cx="1982594" cy="523220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None/>
            </a:pPr>
            <a:r>
              <a:rPr lang="es-ES" sz="1800" dirty="0" smtClean="0"/>
              <a:t>PROBLEMA</a:t>
            </a:r>
          </a:p>
          <a:p>
            <a:pPr algn="just">
              <a:buNone/>
            </a:pPr>
            <a:endParaRPr lang="es-ES" sz="1800" dirty="0" smtClean="0"/>
          </a:p>
          <a:p>
            <a:pPr algn="just">
              <a:buFont typeface="Arial" pitchFamily="34" charset="0"/>
              <a:buChar char="•"/>
            </a:pPr>
            <a:r>
              <a:rPr lang="es-ES" sz="1600" dirty="0" smtClean="0"/>
              <a:t>El predio con clave catastral 1351210005 consta en la listado proporcionado por el Municipio como predio municipal; pero en la base alfanumérica  se registra a  nombre del señor AVILÉS VALDIVIESO CRISTÓBAL OLMEDO.</a:t>
            </a:r>
          </a:p>
        </p:txBody>
      </p:sp>
      <p:sp>
        <p:nvSpPr>
          <p:cNvPr id="5" name="3 Título"/>
          <p:cNvSpPr txBox="1">
            <a:spLocks/>
          </p:cNvSpPr>
          <p:nvPr/>
        </p:nvSpPr>
        <p:spPr>
          <a:xfrm>
            <a:off x="1043608" y="620688"/>
            <a:ext cx="8352928" cy="1080120"/>
          </a:xfrm>
          <a:prstGeom prst="rect">
            <a:avLst/>
          </a:prstGeom>
        </p:spPr>
        <p:txBody>
          <a:bodyPr vert="horz" anchor="b">
            <a:noAutofit/>
          </a:bodyPr>
          <a:lstStyle/>
          <a:p>
            <a:pPr lvl="1" algn="ctr">
              <a:spcBef>
                <a:spcPct val="0"/>
              </a:spcBef>
            </a:pPr>
            <a:r>
              <a:rPr lang="es-ES" sz="6000" b="1" cap="small" dirty="0" smtClean="0">
                <a:solidFill>
                  <a:srgbClr val="DC222F"/>
                </a:solidFill>
                <a:latin typeface="Elephant" pitchFamily="18" charset="0"/>
                <a:ea typeface="+mj-ea"/>
                <a:cs typeface="+mj-cs"/>
              </a:rPr>
              <a:t>#3</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
        <p:nvSpPr>
          <p:cNvPr id="6" name="3 Título"/>
          <p:cNvSpPr txBox="1">
            <a:spLocks/>
          </p:cNvSpPr>
          <p:nvPr/>
        </p:nvSpPr>
        <p:spPr>
          <a:xfrm>
            <a:off x="1547664" y="5013176"/>
            <a:ext cx="8352928" cy="315416"/>
          </a:xfrm>
          <a:prstGeom prst="rect">
            <a:avLst/>
          </a:prstGeom>
        </p:spPr>
        <p:txBody>
          <a:bodyPr vert="horz" anchor="b">
            <a:noAutofit/>
          </a:bodyPr>
          <a:lstStyle/>
          <a:p>
            <a:pPr lvl="1" algn="ctr">
              <a:spcBef>
                <a:spcPct val="0"/>
              </a:spcBef>
            </a:pPr>
            <a:r>
              <a:rPr lang="es-ES" sz="1700" b="1" cap="small" dirty="0" smtClean="0">
                <a:solidFill>
                  <a:srgbClr val="DC222F"/>
                </a:solidFill>
                <a:latin typeface="Elephant" pitchFamily="18" charset="0"/>
                <a:ea typeface="+mj-ea"/>
                <a:cs typeface="+mj-cs"/>
              </a:rPr>
              <a:t>AVILES VALDIVIESO CRISTOBAL OLMEDO.</a:t>
            </a:r>
            <a:endParaRPr lang="es-ES" sz="1700" b="1" cap="small" dirty="0">
              <a:solidFill>
                <a:srgbClr val="DC222F"/>
              </a:solidFill>
              <a:latin typeface="Elephant" pitchFamily="18" charset="0"/>
              <a:ea typeface="+mj-ea"/>
              <a:cs typeface="+mj-cs"/>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1"/>
                                          </p:val>
                                        </p:tav>
                                      </p:tavLst>
                                    </p:anim>
                                    <p:anim calcmode="lin" valueType="num">
                                      <p:cBhvr>
                                        <p:cTn id="15" dur="1000"/>
                                        <p:tgtEl>
                                          <p:spTgt spid="5"/>
                                        </p:tgtEl>
                                        <p:attrNameLst>
                                          <p:attrName>ppt_y</p:attrName>
                                        </p:attrNameLst>
                                      </p:cBhvr>
                                      <p:tavLst>
                                        <p:tav tm="0">
                                          <p:val>
                                            <p:strVal val="ppt_y"/>
                                          </p:val>
                                        </p:tav>
                                        <p:tav tm="100000">
                                          <p:val>
                                            <p:strVal val="ppt_y"/>
                                          </p:val>
                                        </p:tav>
                                      </p:tavLst>
                                    </p:anim>
                                    <p:set>
                                      <p:cBhvr>
                                        <p:cTn id="16" dur="1" fill="hold">
                                          <p:stCondLst>
                                            <p:cond delay="999"/>
                                          </p:stCondLst>
                                        </p:cTn>
                                        <p:tgtEl>
                                          <p:spTgt spid="5"/>
                                        </p:tgtEl>
                                        <p:attrNameLst>
                                          <p:attrName>style.visibility</p:attrName>
                                        </p:attrNameLst>
                                      </p:cBhvr>
                                      <p:to>
                                        <p:strVal val="hidden"/>
                                      </p:to>
                                    </p:set>
                                  </p:childTnLst>
                                </p:cTn>
                              </p:par>
                            </p:childTnLst>
                          </p:cTn>
                        </p:par>
                        <p:par>
                          <p:cTn id="17" fill="hold">
                            <p:stCondLst>
                              <p:cond delay="3100"/>
                            </p:stCondLst>
                            <p:childTnLst>
                              <p:par>
                                <p:cTn id="18" presetID="4"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par>
                          <p:cTn id="21" fill="hold">
                            <p:stCondLst>
                              <p:cond delay="3600"/>
                            </p:stCondLst>
                            <p:childTnLst>
                              <p:par>
                                <p:cTn id="22" presetID="23" presetClass="entr" presetSubtype="528" fill="hold" grpId="1" nodeType="afterEffect">
                                  <p:stCondLst>
                                    <p:cond delay="0"/>
                                  </p:stCondLst>
                                  <p:iterate type="lt">
                                    <p:tmPct val="0"/>
                                  </p:iterate>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p:val>
                                            <p:fltVal val="0"/>
                                          </p:val>
                                        </p:tav>
                                        <p:tav tm="100000">
                                          <p:val>
                                            <p:strVal val="#ppt_w"/>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ppt_x</p:attrName>
                                        </p:attrNameLst>
                                      </p:cBhvr>
                                      <p:tavLst>
                                        <p:tav tm="0">
                                          <p:val>
                                            <p:fltVal val="0.5"/>
                                          </p:val>
                                        </p:tav>
                                        <p:tav tm="100000">
                                          <p:val>
                                            <p:strVal val="#ppt_x"/>
                                          </p:val>
                                        </p:tav>
                                      </p:tavLst>
                                    </p:anim>
                                    <p:anim calcmode="lin" valueType="num">
                                      <p:cBhvr>
                                        <p:cTn id="27"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214422"/>
            <a:ext cx="2400288" cy="2714644"/>
          </a:xfrm>
        </p:spPr>
        <p:style>
          <a:lnRef idx="1">
            <a:schemeClr val="accent2"/>
          </a:lnRef>
          <a:fillRef idx="2">
            <a:schemeClr val="accent2"/>
          </a:fillRef>
          <a:effectRef idx="1">
            <a:schemeClr val="accent2"/>
          </a:effectRef>
          <a:fontRef idx="minor">
            <a:schemeClr val="dk1"/>
          </a:fontRef>
        </p:style>
        <p:txBody>
          <a:bodyPr/>
          <a:lstStyle/>
          <a:p>
            <a:endParaRPr lang="es-ES" dirty="0" smtClean="0"/>
          </a:p>
          <a:p>
            <a:pPr algn="ctr">
              <a:buNone/>
            </a:pPr>
            <a:r>
              <a:rPr lang="es-ES" dirty="0" smtClean="0"/>
              <a:t>PROBLEMA</a:t>
            </a:r>
          </a:p>
          <a:p>
            <a:pPr algn="ctr">
              <a:buNone/>
            </a:pPr>
            <a:endParaRPr lang="es-ES" dirty="0" smtClean="0"/>
          </a:p>
          <a:p>
            <a:r>
              <a:rPr lang="es-ES" dirty="0" smtClean="0"/>
              <a:t>REDONDEL-EGRESAR</a:t>
            </a:r>
          </a:p>
          <a:p>
            <a:pPr>
              <a:buNone/>
            </a:pP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2928926" y="1071546"/>
            <a:ext cx="4768004" cy="4524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Título"/>
          <p:cNvSpPr txBox="1">
            <a:spLocks/>
          </p:cNvSpPr>
          <p:nvPr/>
        </p:nvSpPr>
        <p:spPr>
          <a:xfrm>
            <a:off x="323528" y="2564904"/>
            <a:ext cx="8352928" cy="1080120"/>
          </a:xfrm>
          <a:prstGeom prst="rect">
            <a:avLst/>
          </a:prstGeom>
        </p:spPr>
        <p:txBody>
          <a:bodyPr vert="horz" anchor="b">
            <a:noAutofit/>
          </a:bodyPr>
          <a:lstStyle/>
          <a:p>
            <a:pPr lvl="1" algn="ctr">
              <a:spcBef>
                <a:spcPct val="0"/>
              </a:spcBef>
            </a:pPr>
            <a:r>
              <a:rPr lang="es-ES" sz="6000" b="1" cap="small" dirty="0" smtClean="0">
                <a:solidFill>
                  <a:srgbClr val="DC222F"/>
                </a:solidFill>
                <a:latin typeface="Elephant" pitchFamily="18" charset="0"/>
                <a:ea typeface="+mj-ea"/>
                <a:cs typeface="+mj-cs"/>
              </a:rPr>
              <a:t>#4</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
        <p:nvSpPr>
          <p:cNvPr id="5" name="4 Elipse"/>
          <p:cNvSpPr/>
          <p:nvPr/>
        </p:nvSpPr>
        <p:spPr>
          <a:xfrm flipH="1">
            <a:off x="4572000" y="3068960"/>
            <a:ext cx="864096" cy="864096"/>
          </a:xfrm>
          <a:prstGeom prst="ellipse">
            <a:avLst/>
          </a:prstGeom>
          <a:solidFill>
            <a:srgbClr val="FF33CC">
              <a:alpha val="27000"/>
            </a:srgbClr>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p:val>
                                            <p:fltVal val="0.5"/>
                                          </p:val>
                                        </p:tav>
                                        <p:tav tm="100000">
                                          <p:val>
                                            <p:strVal val="#ppt_x"/>
                                          </p:val>
                                        </p:tav>
                                      </p:tavLst>
                                    </p:anim>
                                    <p:anim calcmode="lin" valueType="num">
                                      <p:cBhvr>
                                        <p:cTn id="10" dur="2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1"/>
                                          </p:val>
                                        </p:tav>
                                      </p:tavLst>
                                    </p:anim>
                                    <p:anim calcmode="lin" valueType="num">
                                      <p:cBhvr>
                                        <p:cTn id="15" dur="1000"/>
                                        <p:tgtEl>
                                          <p:spTgt spid="4"/>
                                        </p:tgtEl>
                                        <p:attrNameLst>
                                          <p:attrName>ppt_y</p:attrName>
                                        </p:attrNameLst>
                                      </p:cBhvr>
                                      <p:tavLst>
                                        <p:tav tm="0">
                                          <p:val>
                                            <p:strVal val="ppt_y"/>
                                          </p:val>
                                        </p:tav>
                                        <p:tav tm="100000">
                                          <p:val>
                                            <p:strVal val="ppt_y"/>
                                          </p:val>
                                        </p:tav>
                                      </p:tavLst>
                                    </p:anim>
                                    <p:set>
                                      <p:cBhvr>
                                        <p:cTn id="16" dur="1" fill="hold">
                                          <p:stCondLst>
                                            <p:cond delay="999"/>
                                          </p:stCondLst>
                                        </p:cTn>
                                        <p:tgtEl>
                                          <p:spTgt spid="4"/>
                                        </p:tgtEl>
                                        <p:attrNameLst>
                                          <p:attrName>style.visibility</p:attrName>
                                        </p:attrNameLst>
                                      </p:cBhvr>
                                      <p:to>
                                        <p:strVal val="hidden"/>
                                      </p:to>
                                    </p:set>
                                  </p:childTnLst>
                                </p:cTn>
                              </p:par>
                            </p:childTnLst>
                          </p:cTn>
                        </p:par>
                        <p:par>
                          <p:cTn id="17" fill="hold">
                            <p:stCondLst>
                              <p:cond delay="3100"/>
                            </p:stCondLst>
                            <p:childTnLst>
                              <p:par>
                                <p:cTn id="18" presetID="2" presetClass="entr" presetSubtype="4"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additive="base">
                                        <p:cTn id="2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3">
                                            <p:bg/>
                                          </p:spTgt>
                                        </p:tgtEl>
                                        <p:attrNameLst>
                                          <p:attrName>ppt_y</p:attrName>
                                        </p:attrNameLst>
                                      </p:cBhvr>
                                      <p:tavLst>
                                        <p:tav tm="0">
                                          <p:val>
                                            <p:strVal val="1+#ppt_h/2"/>
                                          </p:val>
                                        </p:tav>
                                        <p:tav tm="100000">
                                          <p:val>
                                            <p:strVal val="#ppt_y"/>
                                          </p:val>
                                        </p:tav>
                                      </p:tavLst>
                                    </p:anim>
                                  </p:childTnLst>
                                </p:cTn>
                              </p:par>
                            </p:childTnLst>
                          </p:cTn>
                        </p:par>
                        <p:par>
                          <p:cTn id="22" fill="hold">
                            <p:stCondLst>
                              <p:cond delay="3600"/>
                            </p:stCondLst>
                            <p:childTnLst>
                              <p:par>
                                <p:cTn id="23" presetID="2" presetClass="entr" presetSubtype="4"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1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600"/>
                            </p:stCondLst>
                            <p:childTnLst>
                              <p:par>
                                <p:cTn id="33" presetID="9" presetClass="entr" presetSubtype="0"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dissolve">
                                      <p:cBhvr>
                                        <p:cTn id="35" dur="2000"/>
                                        <p:tgtEl>
                                          <p:spTgt spid="1026"/>
                                        </p:tgtEl>
                                      </p:cBhvr>
                                    </p:animEffect>
                                  </p:childTnLst>
                                </p:cTn>
                              </p:par>
                            </p:childTnLst>
                          </p:cTn>
                        </p:par>
                        <p:par>
                          <p:cTn id="36" fill="hold">
                            <p:stCondLst>
                              <p:cond delay="6600"/>
                            </p:stCondLst>
                            <p:childTnLst>
                              <p:par>
                                <p:cTn id="37" presetID="55"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4" grpId="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778098"/>
          </a:xfrm>
        </p:spPr>
        <p:txBody>
          <a:bodyPr>
            <a:noAutofit/>
          </a:bodyPr>
          <a:lstStyle/>
          <a:p>
            <a:pPr algn="ctr"/>
            <a:r>
              <a:rPr lang="es-ES" sz="2400" b="1" dirty="0" smtClean="0">
                <a:solidFill>
                  <a:schemeClr val="accent5">
                    <a:lumMod val="50000"/>
                  </a:schemeClr>
                </a:solidFill>
                <a:latin typeface="+mn-lt"/>
              </a:rPr>
              <a:t>PROBLEMAS ENCONTRADOS EN </a:t>
            </a:r>
            <a:r>
              <a:rPr lang="es-ES" sz="2000" b="1" dirty="0" smtClean="0">
                <a:solidFill>
                  <a:schemeClr val="accent5">
                    <a:lumMod val="50000"/>
                  </a:schemeClr>
                </a:solidFill>
                <a:latin typeface="+mn-lt"/>
              </a:rPr>
              <a:t>TRABAJO</a:t>
            </a:r>
            <a:r>
              <a:rPr lang="es-ES" sz="2400" b="1" dirty="0" smtClean="0">
                <a:solidFill>
                  <a:schemeClr val="accent5">
                    <a:lumMod val="50000"/>
                  </a:schemeClr>
                </a:solidFill>
                <a:latin typeface="+mn-lt"/>
              </a:rPr>
              <a:t> DE CAMPO</a:t>
            </a:r>
            <a:endParaRPr lang="es-EC" sz="2400" dirty="0">
              <a:latin typeface="+mn-lt"/>
            </a:endParaRPr>
          </a:p>
        </p:txBody>
      </p:sp>
      <p:sp>
        <p:nvSpPr>
          <p:cNvPr id="3" name="2 Marcador de contenido"/>
          <p:cNvSpPr>
            <a:spLocks noGrp="1"/>
          </p:cNvSpPr>
          <p:nvPr>
            <p:ph idx="1"/>
          </p:nvPr>
        </p:nvSpPr>
        <p:spPr>
          <a:xfrm>
            <a:off x="323528" y="1124744"/>
            <a:ext cx="7467600" cy="964704"/>
          </a:xfrm>
        </p:spPr>
        <p:txBody>
          <a:bodyPr>
            <a:normAutofit fontScale="92500" lnSpcReduction="20000"/>
          </a:bodyPr>
          <a:lstStyle/>
          <a:p>
            <a:r>
              <a:rPr lang="es-EC" dirty="0" smtClean="0">
                <a:solidFill>
                  <a:schemeClr val="accent5">
                    <a:lumMod val="10000"/>
                  </a:schemeClr>
                </a:solidFill>
              </a:rPr>
              <a:t>ENTREGADO COMO ÁREA VERDE (USO BODEGA Y PROBLEMA DE ÁREA</a:t>
            </a:r>
          </a:p>
          <a:p>
            <a:pPr lvl="1"/>
            <a:r>
              <a:rPr lang="es-EC" dirty="0" err="1" smtClean="0">
                <a:solidFill>
                  <a:schemeClr val="accent5">
                    <a:lumMod val="10000"/>
                  </a:schemeClr>
                </a:solidFill>
              </a:rPr>
              <a:t>CC</a:t>
            </a:r>
            <a:r>
              <a:rPr lang="es-EC" dirty="0" smtClean="0">
                <a:solidFill>
                  <a:schemeClr val="accent5">
                    <a:lumMod val="10000"/>
                  </a:schemeClr>
                </a:solidFill>
              </a:rPr>
              <a:t>: 1331701020</a:t>
            </a:r>
            <a:endParaRPr lang="es-EC" dirty="0">
              <a:solidFill>
                <a:schemeClr val="accent5">
                  <a:lumMod val="10000"/>
                </a:schemeClr>
              </a:solidFill>
            </a:endParaRPr>
          </a:p>
        </p:txBody>
      </p:sp>
      <p:pic>
        <p:nvPicPr>
          <p:cNvPr id="36867" name="Picture 3" descr="C:\Users\HP\Pictures\BIENES MUNICIPALES\BARRIO CENTRAL 407-554\1 (454).JPG"/>
          <p:cNvPicPr>
            <a:picLocks noChangeAspect="1" noChangeArrowheads="1"/>
          </p:cNvPicPr>
          <p:nvPr/>
        </p:nvPicPr>
        <p:blipFill>
          <a:blip r:embed="rId2" cstate="print"/>
          <a:srcRect/>
          <a:stretch>
            <a:fillRect/>
          </a:stretch>
        </p:blipFill>
        <p:spPr bwMode="auto">
          <a:xfrm>
            <a:off x="1043608" y="2060848"/>
            <a:ext cx="7338392" cy="42256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86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5688632" cy="748680"/>
          </a:xfrm>
        </p:spPr>
        <p:txBody>
          <a:bodyPr>
            <a:normAutofit fontScale="85000" lnSpcReduction="10000"/>
          </a:bodyPr>
          <a:lstStyle/>
          <a:p>
            <a:r>
              <a:rPr lang="es-EC" dirty="0" smtClean="0">
                <a:solidFill>
                  <a:schemeClr val="accent5">
                    <a:lumMod val="10000"/>
                  </a:schemeClr>
                </a:solidFill>
              </a:rPr>
              <a:t>SEMBRÍOS EN PROPIEDAD MUNICIPAL</a:t>
            </a:r>
          </a:p>
          <a:p>
            <a:pPr lvl="1"/>
            <a:r>
              <a:rPr lang="es-EC" dirty="0" smtClean="0">
                <a:solidFill>
                  <a:schemeClr val="accent5">
                    <a:lumMod val="10000"/>
                  </a:schemeClr>
                </a:solidFill>
              </a:rPr>
              <a:t>CC:1361235002</a:t>
            </a:r>
            <a:endParaRPr lang="es-EC" dirty="0">
              <a:solidFill>
                <a:schemeClr val="accent5">
                  <a:lumMod val="10000"/>
                </a:schemeClr>
              </a:solidFill>
            </a:endParaRPr>
          </a:p>
        </p:txBody>
      </p:sp>
      <p:pic>
        <p:nvPicPr>
          <p:cNvPr id="37890" name="Picture 2" descr="C:\Users\HP\Pictures\BIENES MUNICIPALES\CARAPUNGO Y SAN JOSE DE MORAN 1-179\1 (154).JPG"/>
          <p:cNvPicPr>
            <a:picLocks noChangeAspect="1" noChangeArrowheads="1"/>
          </p:cNvPicPr>
          <p:nvPr/>
        </p:nvPicPr>
        <p:blipFill>
          <a:blip r:embed="rId2" cstate="print"/>
          <a:srcRect/>
          <a:stretch>
            <a:fillRect/>
          </a:stretch>
        </p:blipFill>
        <p:spPr bwMode="auto">
          <a:xfrm>
            <a:off x="1475656" y="1556792"/>
            <a:ext cx="6258272" cy="4345709"/>
          </a:xfrm>
          <a:prstGeom prst="rect">
            <a:avLst/>
          </a:prstGeom>
          <a:noFill/>
        </p:spPr>
      </p:pic>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60648"/>
            <a:ext cx="3168352" cy="2088232"/>
          </a:xfrm>
        </p:spPr>
        <p:txBody>
          <a:bodyPr/>
          <a:lstStyle/>
          <a:p>
            <a:r>
              <a:rPr lang="es-EC" dirty="0" smtClean="0">
                <a:solidFill>
                  <a:schemeClr val="accent5">
                    <a:lumMod val="10000"/>
                  </a:schemeClr>
                </a:solidFill>
              </a:rPr>
              <a:t>MAL ESTADO DE LA PROPIEDAD MUNICIPAL</a:t>
            </a:r>
          </a:p>
          <a:p>
            <a:pPr lvl="1"/>
            <a:r>
              <a:rPr lang="es-EC" dirty="0" err="1" smtClean="0">
                <a:solidFill>
                  <a:schemeClr val="accent5">
                    <a:lumMod val="10000"/>
                  </a:schemeClr>
                </a:solidFill>
              </a:rPr>
              <a:t>CC:1331201033</a:t>
            </a:r>
            <a:endParaRPr lang="es-EC" dirty="0">
              <a:solidFill>
                <a:schemeClr val="accent5">
                  <a:lumMod val="10000"/>
                </a:schemeClr>
              </a:solidFill>
            </a:endParaRPr>
          </a:p>
        </p:txBody>
      </p:sp>
      <p:pic>
        <p:nvPicPr>
          <p:cNvPr id="38914" name="Picture 2" descr="C:\Users\HP\Pictures\BIENES MUNICIPALES\CARAPUNGO Y SAN JOSE DE MORAN 1-179\1 (47).JPG"/>
          <p:cNvPicPr>
            <a:picLocks noChangeAspect="1" noChangeArrowheads="1"/>
          </p:cNvPicPr>
          <p:nvPr/>
        </p:nvPicPr>
        <p:blipFill>
          <a:blip r:embed="rId2" cstate="print"/>
          <a:srcRect/>
          <a:stretch>
            <a:fillRect/>
          </a:stretch>
        </p:blipFill>
        <p:spPr bwMode="auto">
          <a:xfrm>
            <a:off x="4139952" y="260648"/>
            <a:ext cx="4495428" cy="5993904"/>
          </a:xfrm>
          <a:prstGeom prst="rect">
            <a:avLst/>
          </a:prstGeom>
          <a:noFill/>
        </p:spPr>
      </p:pic>
      <p:pic>
        <p:nvPicPr>
          <p:cNvPr id="38915" name="Picture 3" descr="C:\Users\HP\Pictures\BIENES MUNICIPALES\CARAPUNGO Y SAN JOSE DE MORAN 1-179\1 (45).JPG"/>
          <p:cNvPicPr>
            <a:picLocks noChangeAspect="1" noChangeArrowheads="1"/>
          </p:cNvPicPr>
          <p:nvPr/>
        </p:nvPicPr>
        <p:blipFill>
          <a:blip r:embed="rId3" cstate="print"/>
          <a:srcRect/>
          <a:stretch>
            <a:fillRect/>
          </a:stretch>
        </p:blipFill>
        <p:spPr bwMode="auto">
          <a:xfrm>
            <a:off x="755576" y="3068960"/>
            <a:ext cx="3906011" cy="2929508"/>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animEffect transition="in" filter="checkerboard(across)">
                                      <p:cBhvr>
                                        <p:cTn id="13"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357298"/>
            <a:ext cx="4139952" cy="3079814"/>
          </a:xfrm>
        </p:spPr>
        <p:txBody>
          <a:bodyPr>
            <a:normAutofit/>
          </a:bodyPr>
          <a:lstStyle/>
          <a:p>
            <a:pPr marL="363538" lvl="1" indent="3175" algn="ctr"/>
            <a:r>
              <a:rPr lang="es-ES" sz="2300" b="1" dirty="0" smtClean="0"/>
              <a:t>Ubicación Geográfica:</a:t>
            </a:r>
          </a:p>
          <a:p>
            <a:pPr marL="174625" lvl="1" indent="0" algn="ctr">
              <a:buNone/>
            </a:pPr>
            <a:r>
              <a:rPr lang="es-ES" sz="2200" dirty="0" smtClean="0"/>
              <a:t>El presente proyecto será desarrollado en la Administración Zonal Calderón, Cantón Quito, Provincia de Pichincha, Ecuador. </a:t>
            </a:r>
          </a:p>
          <a:p>
            <a:pPr>
              <a:buNone/>
            </a:pPr>
            <a:endParaRPr lang="es-ES" dirty="0" smtClean="0"/>
          </a:p>
          <a:p>
            <a:endParaRPr lang="es-ES" dirty="0"/>
          </a:p>
        </p:txBody>
      </p:sp>
      <p:pic>
        <p:nvPicPr>
          <p:cNvPr id="4" name="3 Imagen" descr="Archivo:Mapa Parroquia Calderón (Quito).svg">
            <a:hlinkClick r:id="rId2"/>
          </p:cNvPr>
          <p:cNvPicPr/>
          <p:nvPr/>
        </p:nvPicPr>
        <p:blipFill>
          <a:blip r:embed="rId3" cstate="print"/>
          <a:srcRect/>
          <a:stretch>
            <a:fillRect/>
          </a:stretch>
        </p:blipFill>
        <p:spPr bwMode="auto">
          <a:xfrm>
            <a:off x="539552" y="1124744"/>
            <a:ext cx="4500594" cy="4929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Forma libre"/>
          <p:cNvSpPr/>
          <p:nvPr/>
        </p:nvSpPr>
        <p:spPr>
          <a:xfrm>
            <a:off x="3254195" y="2839257"/>
            <a:ext cx="357191" cy="642941"/>
          </a:xfrm>
          <a:custGeom>
            <a:avLst/>
            <a:gdLst>
              <a:gd name="connsiteX0" fmla="*/ 148442 w 290945"/>
              <a:gd name="connsiteY0" fmla="*/ 71196 h 558085"/>
              <a:gd name="connsiteX1" fmla="*/ 178130 w 290945"/>
              <a:gd name="connsiteY1" fmla="*/ 47446 h 558085"/>
              <a:gd name="connsiteX2" fmla="*/ 207818 w 290945"/>
              <a:gd name="connsiteY2" fmla="*/ 29633 h 558085"/>
              <a:gd name="connsiteX3" fmla="*/ 255320 w 290945"/>
              <a:gd name="connsiteY3" fmla="*/ 35570 h 558085"/>
              <a:gd name="connsiteX4" fmla="*/ 261257 w 290945"/>
              <a:gd name="connsiteY4" fmla="*/ 65259 h 558085"/>
              <a:gd name="connsiteX5" fmla="*/ 231569 w 290945"/>
              <a:gd name="connsiteY5" fmla="*/ 118698 h 558085"/>
              <a:gd name="connsiteX6" fmla="*/ 249382 w 290945"/>
              <a:gd name="connsiteY6" fmla="*/ 130573 h 558085"/>
              <a:gd name="connsiteX7" fmla="*/ 273133 w 290945"/>
              <a:gd name="connsiteY7" fmla="*/ 219638 h 558085"/>
              <a:gd name="connsiteX8" fmla="*/ 279070 w 290945"/>
              <a:gd name="connsiteY8" fmla="*/ 237451 h 558085"/>
              <a:gd name="connsiteX9" fmla="*/ 261257 w 290945"/>
              <a:gd name="connsiteY9" fmla="*/ 267139 h 558085"/>
              <a:gd name="connsiteX10" fmla="*/ 243444 w 290945"/>
              <a:gd name="connsiteY10" fmla="*/ 296828 h 558085"/>
              <a:gd name="connsiteX11" fmla="*/ 225631 w 290945"/>
              <a:gd name="connsiteY11" fmla="*/ 332453 h 558085"/>
              <a:gd name="connsiteX12" fmla="*/ 219694 w 290945"/>
              <a:gd name="connsiteY12" fmla="*/ 350266 h 558085"/>
              <a:gd name="connsiteX13" fmla="*/ 225631 w 290945"/>
              <a:gd name="connsiteY13" fmla="*/ 374017 h 558085"/>
              <a:gd name="connsiteX14" fmla="*/ 243444 w 290945"/>
              <a:gd name="connsiteY14" fmla="*/ 379955 h 558085"/>
              <a:gd name="connsiteX15" fmla="*/ 255320 w 290945"/>
              <a:gd name="connsiteY15" fmla="*/ 433394 h 558085"/>
              <a:gd name="connsiteX16" fmla="*/ 290945 w 290945"/>
              <a:gd name="connsiteY16" fmla="*/ 445269 h 558085"/>
              <a:gd name="connsiteX17" fmla="*/ 273133 w 290945"/>
              <a:gd name="connsiteY17" fmla="*/ 486833 h 558085"/>
              <a:gd name="connsiteX18" fmla="*/ 249382 w 290945"/>
              <a:gd name="connsiteY18" fmla="*/ 492770 h 558085"/>
              <a:gd name="connsiteX19" fmla="*/ 213756 w 290945"/>
              <a:gd name="connsiteY19" fmla="*/ 504646 h 558085"/>
              <a:gd name="connsiteX20" fmla="*/ 195943 w 290945"/>
              <a:gd name="connsiteY20" fmla="*/ 510583 h 558085"/>
              <a:gd name="connsiteX21" fmla="*/ 184068 w 290945"/>
              <a:gd name="connsiteY21" fmla="*/ 522459 h 558085"/>
              <a:gd name="connsiteX22" fmla="*/ 160317 w 290945"/>
              <a:gd name="connsiteY22" fmla="*/ 558085 h 558085"/>
              <a:gd name="connsiteX23" fmla="*/ 148442 w 290945"/>
              <a:gd name="connsiteY23" fmla="*/ 546209 h 558085"/>
              <a:gd name="connsiteX24" fmla="*/ 130629 w 290945"/>
              <a:gd name="connsiteY24" fmla="*/ 510583 h 558085"/>
              <a:gd name="connsiteX25" fmla="*/ 112816 w 290945"/>
              <a:gd name="connsiteY25" fmla="*/ 504646 h 558085"/>
              <a:gd name="connsiteX26" fmla="*/ 65314 w 290945"/>
              <a:gd name="connsiteY26" fmla="*/ 498708 h 558085"/>
              <a:gd name="connsiteX27" fmla="*/ 53439 w 290945"/>
              <a:gd name="connsiteY27" fmla="*/ 480895 h 558085"/>
              <a:gd name="connsiteX28" fmla="*/ 47501 w 290945"/>
              <a:gd name="connsiteY28" fmla="*/ 463082 h 558085"/>
              <a:gd name="connsiteX29" fmla="*/ 0 w 290945"/>
              <a:gd name="connsiteY29" fmla="*/ 457144 h 558085"/>
              <a:gd name="connsiteX30" fmla="*/ 11875 w 290945"/>
              <a:gd name="connsiteY30" fmla="*/ 326516 h 558085"/>
              <a:gd name="connsiteX31" fmla="*/ 23751 w 290945"/>
              <a:gd name="connsiteY31" fmla="*/ 308703 h 558085"/>
              <a:gd name="connsiteX32" fmla="*/ 17813 w 290945"/>
              <a:gd name="connsiteY32" fmla="*/ 261202 h 558085"/>
              <a:gd name="connsiteX33" fmla="*/ 5938 w 290945"/>
              <a:gd name="connsiteY33" fmla="*/ 249326 h 558085"/>
              <a:gd name="connsiteX34" fmla="*/ 11875 w 290945"/>
              <a:gd name="connsiteY34" fmla="*/ 207763 h 558085"/>
              <a:gd name="connsiteX35" fmla="*/ 17813 w 290945"/>
              <a:gd name="connsiteY35" fmla="*/ 160261 h 558085"/>
              <a:gd name="connsiteX36" fmla="*/ 35626 w 290945"/>
              <a:gd name="connsiteY36" fmla="*/ 154324 h 558085"/>
              <a:gd name="connsiteX37" fmla="*/ 53439 w 290945"/>
              <a:gd name="connsiteY37" fmla="*/ 166199 h 558085"/>
              <a:gd name="connsiteX38" fmla="*/ 65314 w 290945"/>
              <a:gd name="connsiteY38" fmla="*/ 148386 h 558085"/>
              <a:gd name="connsiteX39" fmla="*/ 71252 w 290945"/>
              <a:gd name="connsiteY39" fmla="*/ 130573 h 558085"/>
              <a:gd name="connsiteX40" fmla="*/ 89065 w 290945"/>
              <a:gd name="connsiteY40" fmla="*/ 94947 h 558085"/>
              <a:gd name="connsiteX41" fmla="*/ 89065 w 290945"/>
              <a:gd name="connsiteY41" fmla="*/ 5882 h 558085"/>
              <a:gd name="connsiteX42" fmla="*/ 106878 w 290945"/>
              <a:gd name="connsiteY42" fmla="*/ 11820 h 558085"/>
              <a:gd name="connsiteX43" fmla="*/ 124691 w 290945"/>
              <a:gd name="connsiteY43" fmla="*/ 47446 h 558085"/>
              <a:gd name="connsiteX44" fmla="*/ 142504 w 290945"/>
              <a:gd name="connsiteY44" fmla="*/ 59321 h 558085"/>
              <a:gd name="connsiteX45" fmla="*/ 148442 w 290945"/>
              <a:gd name="connsiteY45" fmla="*/ 71196 h 55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0945" h="558085">
                <a:moveTo>
                  <a:pt x="148442" y="71196"/>
                </a:moveTo>
                <a:cubicBezTo>
                  <a:pt x="154380" y="69217"/>
                  <a:pt x="146262" y="66567"/>
                  <a:pt x="178130" y="47446"/>
                </a:cubicBezTo>
                <a:cubicBezTo>
                  <a:pt x="218882" y="22995"/>
                  <a:pt x="157357" y="46451"/>
                  <a:pt x="207818" y="29633"/>
                </a:cubicBezTo>
                <a:cubicBezTo>
                  <a:pt x="223652" y="31612"/>
                  <a:pt x="240036" y="30985"/>
                  <a:pt x="255320" y="35570"/>
                </a:cubicBezTo>
                <a:cubicBezTo>
                  <a:pt x="273115" y="40909"/>
                  <a:pt x="267294" y="54392"/>
                  <a:pt x="261257" y="65259"/>
                </a:cubicBezTo>
                <a:cubicBezTo>
                  <a:pt x="227229" y="126510"/>
                  <a:pt x="245005" y="78392"/>
                  <a:pt x="231569" y="118698"/>
                </a:cubicBezTo>
                <a:cubicBezTo>
                  <a:pt x="237507" y="122656"/>
                  <a:pt x="244336" y="125527"/>
                  <a:pt x="249382" y="130573"/>
                </a:cubicBezTo>
                <a:cubicBezTo>
                  <a:pt x="272425" y="153616"/>
                  <a:pt x="267465" y="191298"/>
                  <a:pt x="273133" y="219638"/>
                </a:cubicBezTo>
                <a:cubicBezTo>
                  <a:pt x="274360" y="225775"/>
                  <a:pt x="277091" y="231513"/>
                  <a:pt x="279070" y="237451"/>
                </a:cubicBezTo>
                <a:cubicBezTo>
                  <a:pt x="262252" y="287912"/>
                  <a:pt x="285708" y="226387"/>
                  <a:pt x="261257" y="267139"/>
                </a:cubicBezTo>
                <a:cubicBezTo>
                  <a:pt x="238131" y="305682"/>
                  <a:pt x="273538" y="266734"/>
                  <a:pt x="243444" y="296828"/>
                </a:cubicBezTo>
                <a:cubicBezTo>
                  <a:pt x="228521" y="341602"/>
                  <a:pt x="248652" y="286413"/>
                  <a:pt x="225631" y="332453"/>
                </a:cubicBezTo>
                <a:cubicBezTo>
                  <a:pt x="222832" y="338051"/>
                  <a:pt x="221673" y="344328"/>
                  <a:pt x="219694" y="350266"/>
                </a:cubicBezTo>
                <a:cubicBezTo>
                  <a:pt x="221673" y="358183"/>
                  <a:pt x="220533" y="367645"/>
                  <a:pt x="225631" y="374017"/>
                </a:cubicBezTo>
                <a:cubicBezTo>
                  <a:pt x="229541" y="378904"/>
                  <a:pt x="239534" y="375068"/>
                  <a:pt x="243444" y="379955"/>
                </a:cubicBezTo>
                <a:cubicBezTo>
                  <a:pt x="246543" y="383829"/>
                  <a:pt x="254320" y="432394"/>
                  <a:pt x="255320" y="433394"/>
                </a:cubicBezTo>
                <a:cubicBezTo>
                  <a:pt x="264171" y="442245"/>
                  <a:pt x="290945" y="445269"/>
                  <a:pt x="290945" y="445269"/>
                </a:cubicBezTo>
                <a:cubicBezTo>
                  <a:pt x="287718" y="461404"/>
                  <a:pt x="290031" y="478384"/>
                  <a:pt x="273133" y="486833"/>
                </a:cubicBezTo>
                <a:cubicBezTo>
                  <a:pt x="265834" y="490483"/>
                  <a:pt x="257198" y="490425"/>
                  <a:pt x="249382" y="492770"/>
                </a:cubicBezTo>
                <a:cubicBezTo>
                  <a:pt x="237392" y="496367"/>
                  <a:pt x="225631" y="500688"/>
                  <a:pt x="213756" y="504646"/>
                </a:cubicBezTo>
                <a:lnTo>
                  <a:pt x="195943" y="510583"/>
                </a:lnTo>
                <a:cubicBezTo>
                  <a:pt x="191985" y="514542"/>
                  <a:pt x="187427" y="517980"/>
                  <a:pt x="184068" y="522459"/>
                </a:cubicBezTo>
                <a:cubicBezTo>
                  <a:pt x="175505" y="533877"/>
                  <a:pt x="160317" y="558085"/>
                  <a:pt x="160317" y="558085"/>
                </a:cubicBezTo>
                <a:cubicBezTo>
                  <a:pt x="156359" y="554126"/>
                  <a:pt x="151322" y="551009"/>
                  <a:pt x="148442" y="546209"/>
                </a:cubicBezTo>
                <a:cubicBezTo>
                  <a:pt x="138515" y="529663"/>
                  <a:pt x="147951" y="524441"/>
                  <a:pt x="130629" y="510583"/>
                </a:cubicBezTo>
                <a:cubicBezTo>
                  <a:pt x="125742" y="506673"/>
                  <a:pt x="118974" y="505766"/>
                  <a:pt x="112816" y="504646"/>
                </a:cubicBezTo>
                <a:cubicBezTo>
                  <a:pt x="97116" y="501792"/>
                  <a:pt x="81148" y="500687"/>
                  <a:pt x="65314" y="498708"/>
                </a:cubicBezTo>
                <a:cubicBezTo>
                  <a:pt x="61356" y="492770"/>
                  <a:pt x="56630" y="487278"/>
                  <a:pt x="53439" y="480895"/>
                </a:cubicBezTo>
                <a:cubicBezTo>
                  <a:pt x="50640" y="475297"/>
                  <a:pt x="53220" y="465624"/>
                  <a:pt x="47501" y="463082"/>
                </a:cubicBezTo>
                <a:cubicBezTo>
                  <a:pt x="32919" y="456601"/>
                  <a:pt x="15834" y="459123"/>
                  <a:pt x="0" y="457144"/>
                </a:cubicBezTo>
                <a:cubicBezTo>
                  <a:pt x="223" y="454017"/>
                  <a:pt x="6428" y="346487"/>
                  <a:pt x="11875" y="326516"/>
                </a:cubicBezTo>
                <a:cubicBezTo>
                  <a:pt x="13753" y="319631"/>
                  <a:pt x="19792" y="314641"/>
                  <a:pt x="23751" y="308703"/>
                </a:cubicBezTo>
                <a:cubicBezTo>
                  <a:pt x="39620" y="261093"/>
                  <a:pt x="45051" y="282993"/>
                  <a:pt x="17813" y="261202"/>
                </a:cubicBezTo>
                <a:cubicBezTo>
                  <a:pt x="13442" y="257705"/>
                  <a:pt x="9896" y="253285"/>
                  <a:pt x="5938" y="249326"/>
                </a:cubicBezTo>
                <a:cubicBezTo>
                  <a:pt x="7917" y="235472"/>
                  <a:pt x="10025" y="221635"/>
                  <a:pt x="11875" y="207763"/>
                </a:cubicBezTo>
                <a:cubicBezTo>
                  <a:pt x="13984" y="191946"/>
                  <a:pt x="11332" y="174843"/>
                  <a:pt x="17813" y="160261"/>
                </a:cubicBezTo>
                <a:cubicBezTo>
                  <a:pt x="20355" y="154542"/>
                  <a:pt x="29688" y="156303"/>
                  <a:pt x="35626" y="154324"/>
                </a:cubicBezTo>
                <a:cubicBezTo>
                  <a:pt x="41564" y="158282"/>
                  <a:pt x="46441" y="167599"/>
                  <a:pt x="53439" y="166199"/>
                </a:cubicBezTo>
                <a:cubicBezTo>
                  <a:pt x="60437" y="164799"/>
                  <a:pt x="62123" y="154769"/>
                  <a:pt x="65314" y="148386"/>
                </a:cubicBezTo>
                <a:cubicBezTo>
                  <a:pt x="68113" y="142788"/>
                  <a:pt x="68453" y="136171"/>
                  <a:pt x="71252" y="130573"/>
                </a:cubicBezTo>
                <a:cubicBezTo>
                  <a:pt x="94273" y="84531"/>
                  <a:pt x="74140" y="139721"/>
                  <a:pt x="89065" y="94947"/>
                </a:cubicBezTo>
                <a:cubicBezTo>
                  <a:pt x="78318" y="62708"/>
                  <a:pt x="72219" y="52208"/>
                  <a:pt x="89065" y="5882"/>
                </a:cubicBezTo>
                <a:cubicBezTo>
                  <a:pt x="91204" y="0"/>
                  <a:pt x="100940" y="9841"/>
                  <a:pt x="106878" y="11820"/>
                </a:cubicBezTo>
                <a:cubicBezTo>
                  <a:pt x="111707" y="26307"/>
                  <a:pt x="113182" y="35937"/>
                  <a:pt x="124691" y="47446"/>
                </a:cubicBezTo>
                <a:cubicBezTo>
                  <a:pt x="129737" y="52492"/>
                  <a:pt x="136795" y="55039"/>
                  <a:pt x="142504" y="59321"/>
                </a:cubicBezTo>
                <a:cubicBezTo>
                  <a:pt x="144743" y="61001"/>
                  <a:pt x="142504" y="73175"/>
                  <a:pt x="148442" y="71196"/>
                </a:cubicBezTo>
                <a:close/>
              </a:path>
            </a:pathLst>
          </a:custGeom>
          <a:solidFill>
            <a:srgbClr val="FFC000">
              <a:alpha val="56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libre"/>
          <p:cNvSpPr/>
          <p:nvPr/>
        </p:nvSpPr>
        <p:spPr>
          <a:xfrm>
            <a:off x="1473051" y="1370615"/>
            <a:ext cx="2830526" cy="4482935"/>
          </a:xfrm>
          <a:custGeom>
            <a:avLst/>
            <a:gdLst>
              <a:gd name="connsiteX0" fmla="*/ 1021294 w 2830526"/>
              <a:gd name="connsiteY0" fmla="*/ 1436914 h 4482935"/>
              <a:gd name="connsiteX1" fmla="*/ 1039107 w 2830526"/>
              <a:gd name="connsiteY1" fmla="*/ 1496291 h 4482935"/>
              <a:gd name="connsiteX2" fmla="*/ 1050983 w 2830526"/>
              <a:gd name="connsiteY2" fmla="*/ 1508166 h 4482935"/>
              <a:gd name="connsiteX3" fmla="*/ 1062858 w 2830526"/>
              <a:gd name="connsiteY3" fmla="*/ 1543792 h 4482935"/>
              <a:gd name="connsiteX4" fmla="*/ 1086609 w 2830526"/>
              <a:gd name="connsiteY4" fmla="*/ 1579418 h 4482935"/>
              <a:gd name="connsiteX5" fmla="*/ 1098484 w 2830526"/>
              <a:gd name="connsiteY5" fmla="*/ 1597231 h 4482935"/>
              <a:gd name="connsiteX6" fmla="*/ 1116297 w 2830526"/>
              <a:gd name="connsiteY6" fmla="*/ 1632857 h 4482935"/>
              <a:gd name="connsiteX7" fmla="*/ 1110359 w 2830526"/>
              <a:gd name="connsiteY7" fmla="*/ 1656608 h 4482935"/>
              <a:gd name="connsiteX8" fmla="*/ 1098484 w 2830526"/>
              <a:gd name="connsiteY8" fmla="*/ 1674421 h 4482935"/>
              <a:gd name="connsiteX9" fmla="*/ 1086609 w 2830526"/>
              <a:gd name="connsiteY9" fmla="*/ 1876301 h 4482935"/>
              <a:gd name="connsiteX10" fmla="*/ 1080671 w 2830526"/>
              <a:gd name="connsiteY10" fmla="*/ 1959428 h 4482935"/>
              <a:gd name="connsiteX11" fmla="*/ 1062858 w 2830526"/>
              <a:gd name="connsiteY11" fmla="*/ 2012867 h 4482935"/>
              <a:gd name="connsiteX12" fmla="*/ 1050983 w 2830526"/>
              <a:gd name="connsiteY12" fmla="*/ 2066306 h 4482935"/>
              <a:gd name="connsiteX13" fmla="*/ 1033170 w 2830526"/>
              <a:gd name="connsiteY13" fmla="*/ 2060369 h 4482935"/>
              <a:gd name="connsiteX14" fmla="*/ 1021294 w 2830526"/>
              <a:gd name="connsiteY14" fmla="*/ 2042556 h 4482935"/>
              <a:gd name="connsiteX15" fmla="*/ 1009419 w 2830526"/>
              <a:gd name="connsiteY15" fmla="*/ 2030680 h 4482935"/>
              <a:gd name="connsiteX16" fmla="*/ 997544 w 2830526"/>
              <a:gd name="connsiteY16" fmla="*/ 2042556 h 4482935"/>
              <a:gd name="connsiteX17" fmla="*/ 961918 w 2830526"/>
              <a:gd name="connsiteY17" fmla="*/ 2054431 h 4482935"/>
              <a:gd name="connsiteX18" fmla="*/ 843164 w 2830526"/>
              <a:gd name="connsiteY18" fmla="*/ 2054431 h 4482935"/>
              <a:gd name="connsiteX19" fmla="*/ 777850 w 2830526"/>
              <a:gd name="connsiteY19" fmla="*/ 2048493 h 4482935"/>
              <a:gd name="connsiteX20" fmla="*/ 742224 w 2830526"/>
              <a:gd name="connsiteY20" fmla="*/ 2024743 h 4482935"/>
              <a:gd name="connsiteX21" fmla="*/ 682848 w 2830526"/>
              <a:gd name="connsiteY21" fmla="*/ 2006930 h 4482935"/>
              <a:gd name="connsiteX22" fmla="*/ 670972 w 2830526"/>
              <a:gd name="connsiteY22" fmla="*/ 1995054 h 4482935"/>
              <a:gd name="connsiteX23" fmla="*/ 647222 w 2830526"/>
              <a:gd name="connsiteY23" fmla="*/ 1959428 h 4482935"/>
              <a:gd name="connsiteX24" fmla="*/ 617533 w 2830526"/>
              <a:gd name="connsiteY24" fmla="*/ 1935678 h 4482935"/>
              <a:gd name="connsiteX25" fmla="*/ 605658 w 2830526"/>
              <a:gd name="connsiteY25" fmla="*/ 1917865 h 4482935"/>
              <a:gd name="connsiteX26" fmla="*/ 564094 w 2830526"/>
              <a:gd name="connsiteY26" fmla="*/ 1882239 h 4482935"/>
              <a:gd name="connsiteX27" fmla="*/ 546281 w 2830526"/>
              <a:gd name="connsiteY27" fmla="*/ 1876301 h 4482935"/>
              <a:gd name="connsiteX28" fmla="*/ 528468 w 2830526"/>
              <a:gd name="connsiteY28" fmla="*/ 1882239 h 4482935"/>
              <a:gd name="connsiteX29" fmla="*/ 522531 w 2830526"/>
              <a:gd name="connsiteY29" fmla="*/ 1917865 h 4482935"/>
              <a:gd name="connsiteX30" fmla="*/ 516593 w 2830526"/>
              <a:gd name="connsiteY30" fmla="*/ 1935678 h 4482935"/>
              <a:gd name="connsiteX31" fmla="*/ 492842 w 2830526"/>
              <a:gd name="connsiteY31" fmla="*/ 1929740 h 4482935"/>
              <a:gd name="connsiteX32" fmla="*/ 445341 w 2830526"/>
              <a:gd name="connsiteY32" fmla="*/ 1876301 h 4482935"/>
              <a:gd name="connsiteX33" fmla="*/ 427528 w 2830526"/>
              <a:gd name="connsiteY33" fmla="*/ 1870363 h 4482935"/>
              <a:gd name="connsiteX34" fmla="*/ 415653 w 2830526"/>
              <a:gd name="connsiteY34" fmla="*/ 2012867 h 4482935"/>
              <a:gd name="connsiteX35" fmla="*/ 409715 w 2830526"/>
              <a:gd name="connsiteY35" fmla="*/ 2113808 h 4482935"/>
              <a:gd name="connsiteX36" fmla="*/ 397840 w 2830526"/>
              <a:gd name="connsiteY36" fmla="*/ 2149434 h 4482935"/>
              <a:gd name="connsiteX37" fmla="*/ 403777 w 2830526"/>
              <a:gd name="connsiteY37" fmla="*/ 2208810 h 4482935"/>
              <a:gd name="connsiteX38" fmla="*/ 415653 w 2830526"/>
              <a:gd name="connsiteY38" fmla="*/ 2226623 h 4482935"/>
              <a:gd name="connsiteX39" fmla="*/ 451279 w 2830526"/>
              <a:gd name="connsiteY39" fmla="*/ 2250374 h 4482935"/>
              <a:gd name="connsiteX40" fmla="*/ 463154 w 2830526"/>
              <a:gd name="connsiteY40" fmla="*/ 2274125 h 4482935"/>
              <a:gd name="connsiteX41" fmla="*/ 451279 w 2830526"/>
              <a:gd name="connsiteY41" fmla="*/ 2309750 h 4482935"/>
              <a:gd name="connsiteX42" fmla="*/ 457216 w 2830526"/>
              <a:gd name="connsiteY42" fmla="*/ 2375065 h 4482935"/>
              <a:gd name="connsiteX43" fmla="*/ 486905 w 2830526"/>
              <a:gd name="connsiteY43" fmla="*/ 2404753 h 4482935"/>
              <a:gd name="connsiteX44" fmla="*/ 498780 w 2830526"/>
              <a:gd name="connsiteY44" fmla="*/ 2422566 h 4482935"/>
              <a:gd name="connsiteX45" fmla="*/ 522531 w 2830526"/>
              <a:gd name="connsiteY45" fmla="*/ 2458192 h 4482935"/>
              <a:gd name="connsiteX46" fmla="*/ 540344 w 2830526"/>
              <a:gd name="connsiteY46" fmla="*/ 2464130 h 4482935"/>
              <a:gd name="connsiteX47" fmla="*/ 558157 w 2830526"/>
              <a:gd name="connsiteY47" fmla="*/ 2476005 h 4482935"/>
              <a:gd name="connsiteX48" fmla="*/ 593783 w 2830526"/>
              <a:gd name="connsiteY48" fmla="*/ 2493818 h 4482935"/>
              <a:gd name="connsiteX49" fmla="*/ 611596 w 2830526"/>
              <a:gd name="connsiteY49" fmla="*/ 2547257 h 4482935"/>
              <a:gd name="connsiteX50" fmla="*/ 617533 w 2830526"/>
              <a:gd name="connsiteY50" fmla="*/ 2565070 h 4482935"/>
              <a:gd name="connsiteX51" fmla="*/ 641284 w 2830526"/>
              <a:gd name="connsiteY51" fmla="*/ 2588821 h 4482935"/>
              <a:gd name="connsiteX52" fmla="*/ 647222 w 2830526"/>
              <a:gd name="connsiteY52" fmla="*/ 2606634 h 4482935"/>
              <a:gd name="connsiteX53" fmla="*/ 676910 w 2830526"/>
              <a:gd name="connsiteY53" fmla="*/ 2642260 h 4482935"/>
              <a:gd name="connsiteX54" fmla="*/ 688785 w 2830526"/>
              <a:gd name="connsiteY54" fmla="*/ 2689761 h 4482935"/>
              <a:gd name="connsiteX55" fmla="*/ 700661 w 2830526"/>
              <a:gd name="connsiteY55" fmla="*/ 2707574 h 4482935"/>
              <a:gd name="connsiteX56" fmla="*/ 712536 w 2830526"/>
              <a:gd name="connsiteY56" fmla="*/ 2743200 h 4482935"/>
              <a:gd name="connsiteX57" fmla="*/ 718473 w 2830526"/>
              <a:gd name="connsiteY57" fmla="*/ 2766950 h 4482935"/>
              <a:gd name="connsiteX58" fmla="*/ 730349 w 2830526"/>
              <a:gd name="connsiteY58" fmla="*/ 2778826 h 4482935"/>
              <a:gd name="connsiteX59" fmla="*/ 748162 w 2830526"/>
              <a:gd name="connsiteY59" fmla="*/ 2838202 h 4482935"/>
              <a:gd name="connsiteX60" fmla="*/ 760037 w 2830526"/>
              <a:gd name="connsiteY60" fmla="*/ 2856015 h 4482935"/>
              <a:gd name="connsiteX61" fmla="*/ 765975 w 2830526"/>
              <a:gd name="connsiteY61" fmla="*/ 2879766 h 4482935"/>
              <a:gd name="connsiteX62" fmla="*/ 771912 w 2830526"/>
              <a:gd name="connsiteY62" fmla="*/ 2897579 h 4482935"/>
              <a:gd name="connsiteX63" fmla="*/ 777850 w 2830526"/>
              <a:gd name="connsiteY63" fmla="*/ 2939143 h 4482935"/>
              <a:gd name="connsiteX64" fmla="*/ 789725 w 2830526"/>
              <a:gd name="connsiteY64" fmla="*/ 2980706 h 4482935"/>
              <a:gd name="connsiteX65" fmla="*/ 801601 w 2830526"/>
              <a:gd name="connsiteY65" fmla="*/ 3028208 h 4482935"/>
              <a:gd name="connsiteX66" fmla="*/ 819414 w 2830526"/>
              <a:gd name="connsiteY66" fmla="*/ 3040083 h 4482935"/>
              <a:gd name="connsiteX67" fmla="*/ 825351 w 2830526"/>
              <a:gd name="connsiteY67" fmla="*/ 3057896 h 4482935"/>
              <a:gd name="connsiteX68" fmla="*/ 855040 w 2830526"/>
              <a:gd name="connsiteY68" fmla="*/ 3075709 h 4482935"/>
              <a:gd name="connsiteX69" fmla="*/ 997544 w 2830526"/>
              <a:gd name="connsiteY69" fmla="*/ 3081647 h 4482935"/>
              <a:gd name="connsiteX70" fmla="*/ 1003481 w 2830526"/>
              <a:gd name="connsiteY70" fmla="*/ 3099460 h 4482935"/>
              <a:gd name="connsiteX71" fmla="*/ 1015357 w 2830526"/>
              <a:gd name="connsiteY71" fmla="*/ 3111335 h 4482935"/>
              <a:gd name="connsiteX72" fmla="*/ 1021294 w 2830526"/>
              <a:gd name="connsiteY72" fmla="*/ 3135086 h 4482935"/>
              <a:gd name="connsiteX73" fmla="*/ 1033170 w 2830526"/>
              <a:gd name="connsiteY73" fmla="*/ 3146961 h 4482935"/>
              <a:gd name="connsiteX74" fmla="*/ 1056920 w 2830526"/>
              <a:gd name="connsiteY74" fmla="*/ 3188525 h 4482935"/>
              <a:gd name="connsiteX75" fmla="*/ 1068796 w 2830526"/>
              <a:gd name="connsiteY75" fmla="*/ 3230088 h 4482935"/>
              <a:gd name="connsiteX76" fmla="*/ 1074733 w 2830526"/>
              <a:gd name="connsiteY76" fmla="*/ 3247901 h 4482935"/>
              <a:gd name="connsiteX77" fmla="*/ 1122235 w 2830526"/>
              <a:gd name="connsiteY77" fmla="*/ 3271652 h 4482935"/>
              <a:gd name="connsiteX78" fmla="*/ 1140048 w 2830526"/>
              <a:gd name="connsiteY78" fmla="*/ 3277589 h 4482935"/>
              <a:gd name="connsiteX79" fmla="*/ 1199424 w 2830526"/>
              <a:gd name="connsiteY79" fmla="*/ 3271652 h 4482935"/>
              <a:gd name="connsiteX80" fmla="*/ 1211299 w 2830526"/>
              <a:gd name="connsiteY80" fmla="*/ 3259776 h 4482935"/>
              <a:gd name="connsiteX81" fmla="*/ 1235050 w 2830526"/>
              <a:gd name="connsiteY81" fmla="*/ 3247901 h 4482935"/>
              <a:gd name="connsiteX82" fmla="*/ 1359741 w 2830526"/>
              <a:gd name="connsiteY82" fmla="*/ 3253839 h 4482935"/>
              <a:gd name="connsiteX83" fmla="*/ 1395367 w 2830526"/>
              <a:gd name="connsiteY83" fmla="*/ 3265714 h 4482935"/>
              <a:gd name="connsiteX84" fmla="*/ 1466619 w 2830526"/>
              <a:gd name="connsiteY84" fmla="*/ 3271652 h 4482935"/>
              <a:gd name="connsiteX85" fmla="*/ 1502245 w 2830526"/>
              <a:gd name="connsiteY85" fmla="*/ 3283527 h 4482935"/>
              <a:gd name="connsiteX86" fmla="*/ 1525996 w 2830526"/>
              <a:gd name="connsiteY86" fmla="*/ 3295402 h 4482935"/>
              <a:gd name="connsiteX87" fmla="*/ 1585372 w 2830526"/>
              <a:gd name="connsiteY87" fmla="*/ 3301340 h 4482935"/>
              <a:gd name="connsiteX88" fmla="*/ 1615061 w 2830526"/>
              <a:gd name="connsiteY88" fmla="*/ 3307278 h 4482935"/>
              <a:gd name="connsiteX89" fmla="*/ 1597248 w 2830526"/>
              <a:gd name="connsiteY89" fmla="*/ 3336966 h 4482935"/>
              <a:gd name="connsiteX90" fmla="*/ 1585372 w 2830526"/>
              <a:gd name="connsiteY90" fmla="*/ 3348841 h 4482935"/>
              <a:gd name="connsiteX91" fmla="*/ 1573497 w 2830526"/>
              <a:gd name="connsiteY91" fmla="*/ 3384467 h 4482935"/>
              <a:gd name="connsiteX92" fmla="*/ 1585372 w 2830526"/>
              <a:gd name="connsiteY92" fmla="*/ 3449782 h 4482935"/>
              <a:gd name="connsiteX93" fmla="*/ 1597248 w 2830526"/>
              <a:gd name="connsiteY93" fmla="*/ 3461657 h 4482935"/>
              <a:gd name="connsiteX94" fmla="*/ 1603185 w 2830526"/>
              <a:gd name="connsiteY94" fmla="*/ 3485408 h 4482935"/>
              <a:gd name="connsiteX95" fmla="*/ 1626936 w 2830526"/>
              <a:gd name="connsiteY95" fmla="*/ 3521034 h 4482935"/>
              <a:gd name="connsiteX96" fmla="*/ 1632873 w 2830526"/>
              <a:gd name="connsiteY96" fmla="*/ 3538847 h 4482935"/>
              <a:gd name="connsiteX97" fmla="*/ 1644749 w 2830526"/>
              <a:gd name="connsiteY97" fmla="*/ 3550722 h 4482935"/>
              <a:gd name="connsiteX98" fmla="*/ 1656624 w 2830526"/>
              <a:gd name="connsiteY98" fmla="*/ 3568535 h 4482935"/>
              <a:gd name="connsiteX99" fmla="*/ 1662562 w 2830526"/>
              <a:gd name="connsiteY99" fmla="*/ 3592286 h 4482935"/>
              <a:gd name="connsiteX100" fmla="*/ 1674437 w 2830526"/>
              <a:gd name="connsiteY100" fmla="*/ 3627912 h 4482935"/>
              <a:gd name="connsiteX101" fmla="*/ 1686312 w 2830526"/>
              <a:gd name="connsiteY101" fmla="*/ 3663537 h 4482935"/>
              <a:gd name="connsiteX102" fmla="*/ 1698188 w 2830526"/>
              <a:gd name="connsiteY102" fmla="*/ 3699163 h 4482935"/>
              <a:gd name="connsiteX103" fmla="*/ 1704125 w 2830526"/>
              <a:gd name="connsiteY103" fmla="*/ 3716976 h 4482935"/>
              <a:gd name="connsiteX104" fmla="*/ 1716001 w 2830526"/>
              <a:gd name="connsiteY104" fmla="*/ 3728852 h 4482935"/>
              <a:gd name="connsiteX105" fmla="*/ 1721938 w 2830526"/>
              <a:gd name="connsiteY105" fmla="*/ 3746665 h 4482935"/>
              <a:gd name="connsiteX106" fmla="*/ 1739751 w 2830526"/>
              <a:gd name="connsiteY106" fmla="*/ 3734789 h 4482935"/>
              <a:gd name="connsiteX107" fmla="*/ 1763502 w 2830526"/>
              <a:gd name="connsiteY107" fmla="*/ 3705101 h 4482935"/>
              <a:gd name="connsiteX108" fmla="*/ 1757564 w 2830526"/>
              <a:gd name="connsiteY108" fmla="*/ 3663537 h 4482935"/>
              <a:gd name="connsiteX109" fmla="*/ 1751627 w 2830526"/>
              <a:gd name="connsiteY109" fmla="*/ 3645725 h 4482935"/>
              <a:gd name="connsiteX110" fmla="*/ 1757564 w 2830526"/>
              <a:gd name="connsiteY110" fmla="*/ 3556660 h 4482935"/>
              <a:gd name="connsiteX111" fmla="*/ 1769440 w 2830526"/>
              <a:gd name="connsiteY111" fmla="*/ 3485408 h 4482935"/>
              <a:gd name="connsiteX112" fmla="*/ 1763502 w 2830526"/>
              <a:gd name="connsiteY112" fmla="*/ 3396343 h 4482935"/>
              <a:gd name="connsiteX113" fmla="*/ 1751627 w 2830526"/>
              <a:gd name="connsiteY113" fmla="*/ 3354779 h 4482935"/>
              <a:gd name="connsiteX114" fmla="*/ 1745689 w 2830526"/>
              <a:gd name="connsiteY114" fmla="*/ 3331028 h 4482935"/>
              <a:gd name="connsiteX115" fmla="*/ 1757564 w 2830526"/>
              <a:gd name="connsiteY115" fmla="*/ 3313215 h 4482935"/>
              <a:gd name="connsiteX116" fmla="*/ 1769440 w 2830526"/>
              <a:gd name="connsiteY116" fmla="*/ 3301340 h 4482935"/>
              <a:gd name="connsiteX117" fmla="*/ 1757564 w 2830526"/>
              <a:gd name="connsiteY117" fmla="*/ 3265714 h 4482935"/>
              <a:gd name="connsiteX118" fmla="*/ 1763502 w 2830526"/>
              <a:gd name="connsiteY118" fmla="*/ 3206337 h 4482935"/>
              <a:gd name="connsiteX119" fmla="*/ 1775377 w 2830526"/>
              <a:gd name="connsiteY119" fmla="*/ 3188525 h 4482935"/>
              <a:gd name="connsiteX120" fmla="*/ 1757564 w 2830526"/>
              <a:gd name="connsiteY120" fmla="*/ 3158836 h 4482935"/>
              <a:gd name="connsiteX121" fmla="*/ 1745689 w 2830526"/>
              <a:gd name="connsiteY121" fmla="*/ 3141023 h 4482935"/>
              <a:gd name="connsiteX122" fmla="*/ 1769440 w 2830526"/>
              <a:gd name="connsiteY122" fmla="*/ 3129148 h 4482935"/>
              <a:gd name="connsiteX123" fmla="*/ 1775377 w 2830526"/>
              <a:gd name="connsiteY123" fmla="*/ 3075709 h 4482935"/>
              <a:gd name="connsiteX124" fmla="*/ 1763502 w 2830526"/>
              <a:gd name="connsiteY124" fmla="*/ 3057896 h 4482935"/>
              <a:gd name="connsiteX125" fmla="*/ 1769440 w 2830526"/>
              <a:gd name="connsiteY125" fmla="*/ 3010395 h 4482935"/>
              <a:gd name="connsiteX126" fmla="*/ 1816941 w 2830526"/>
              <a:gd name="connsiteY126" fmla="*/ 3010395 h 4482935"/>
              <a:gd name="connsiteX127" fmla="*/ 1876318 w 2830526"/>
              <a:gd name="connsiteY127" fmla="*/ 3057896 h 4482935"/>
              <a:gd name="connsiteX128" fmla="*/ 1906006 w 2830526"/>
              <a:gd name="connsiteY128" fmla="*/ 3093522 h 4482935"/>
              <a:gd name="connsiteX129" fmla="*/ 1923819 w 2830526"/>
              <a:gd name="connsiteY129" fmla="*/ 3105397 h 4482935"/>
              <a:gd name="connsiteX130" fmla="*/ 1935694 w 2830526"/>
              <a:gd name="connsiteY130" fmla="*/ 3123210 h 4482935"/>
              <a:gd name="connsiteX131" fmla="*/ 1953507 w 2830526"/>
              <a:gd name="connsiteY131" fmla="*/ 3135086 h 4482935"/>
              <a:gd name="connsiteX132" fmla="*/ 1959445 w 2830526"/>
              <a:gd name="connsiteY132" fmla="*/ 3152899 h 4482935"/>
              <a:gd name="connsiteX133" fmla="*/ 1965383 w 2830526"/>
              <a:gd name="connsiteY133" fmla="*/ 3224150 h 4482935"/>
              <a:gd name="connsiteX134" fmla="*/ 1977258 w 2830526"/>
              <a:gd name="connsiteY134" fmla="*/ 3259776 h 4482935"/>
              <a:gd name="connsiteX135" fmla="*/ 1983196 w 2830526"/>
              <a:gd name="connsiteY135" fmla="*/ 3348841 h 4482935"/>
              <a:gd name="connsiteX136" fmla="*/ 1995071 w 2830526"/>
              <a:gd name="connsiteY136" fmla="*/ 3360717 h 4482935"/>
              <a:gd name="connsiteX137" fmla="*/ 2006946 w 2830526"/>
              <a:gd name="connsiteY137" fmla="*/ 3396343 h 4482935"/>
              <a:gd name="connsiteX138" fmla="*/ 1995071 w 2830526"/>
              <a:gd name="connsiteY138" fmla="*/ 3455719 h 4482935"/>
              <a:gd name="connsiteX139" fmla="*/ 1971320 w 2830526"/>
              <a:gd name="connsiteY139" fmla="*/ 3509158 h 4482935"/>
              <a:gd name="connsiteX140" fmla="*/ 1965383 w 2830526"/>
              <a:gd name="connsiteY140" fmla="*/ 3532909 h 4482935"/>
              <a:gd name="connsiteX141" fmla="*/ 1953507 w 2830526"/>
              <a:gd name="connsiteY141" fmla="*/ 3568535 h 4482935"/>
              <a:gd name="connsiteX142" fmla="*/ 1947570 w 2830526"/>
              <a:gd name="connsiteY142" fmla="*/ 3598223 h 4482935"/>
              <a:gd name="connsiteX143" fmla="*/ 1941632 w 2830526"/>
              <a:gd name="connsiteY143" fmla="*/ 3633849 h 4482935"/>
              <a:gd name="connsiteX144" fmla="*/ 1935694 w 2830526"/>
              <a:gd name="connsiteY144" fmla="*/ 3651662 h 4482935"/>
              <a:gd name="connsiteX145" fmla="*/ 1929757 w 2830526"/>
              <a:gd name="connsiteY145" fmla="*/ 3687288 h 4482935"/>
              <a:gd name="connsiteX146" fmla="*/ 1923819 w 2830526"/>
              <a:gd name="connsiteY146" fmla="*/ 3705101 h 4482935"/>
              <a:gd name="connsiteX147" fmla="*/ 1917881 w 2830526"/>
              <a:gd name="connsiteY147" fmla="*/ 3740727 h 4482935"/>
              <a:gd name="connsiteX148" fmla="*/ 1911944 w 2830526"/>
              <a:gd name="connsiteY148" fmla="*/ 3764478 h 4482935"/>
              <a:gd name="connsiteX149" fmla="*/ 1900068 w 2830526"/>
              <a:gd name="connsiteY149" fmla="*/ 3889169 h 4482935"/>
              <a:gd name="connsiteX150" fmla="*/ 1888193 w 2830526"/>
              <a:gd name="connsiteY150" fmla="*/ 3936670 h 4482935"/>
              <a:gd name="connsiteX151" fmla="*/ 1882255 w 2830526"/>
              <a:gd name="connsiteY151" fmla="*/ 3960421 h 4482935"/>
              <a:gd name="connsiteX152" fmla="*/ 1888193 w 2830526"/>
              <a:gd name="connsiteY152" fmla="*/ 4031673 h 4482935"/>
              <a:gd name="connsiteX153" fmla="*/ 1894131 w 2830526"/>
              <a:gd name="connsiteY153" fmla="*/ 4085112 h 4482935"/>
              <a:gd name="connsiteX154" fmla="*/ 1906006 w 2830526"/>
              <a:gd name="connsiteY154" fmla="*/ 4269179 h 4482935"/>
              <a:gd name="connsiteX155" fmla="*/ 1911944 w 2830526"/>
              <a:gd name="connsiteY155" fmla="*/ 4286992 h 4482935"/>
              <a:gd name="connsiteX156" fmla="*/ 1923819 w 2830526"/>
              <a:gd name="connsiteY156" fmla="*/ 4364182 h 4482935"/>
              <a:gd name="connsiteX157" fmla="*/ 1929757 w 2830526"/>
              <a:gd name="connsiteY157" fmla="*/ 4381995 h 4482935"/>
              <a:gd name="connsiteX158" fmla="*/ 1953507 w 2830526"/>
              <a:gd name="connsiteY158" fmla="*/ 4376057 h 4482935"/>
              <a:gd name="connsiteX159" fmla="*/ 1983196 w 2830526"/>
              <a:gd name="connsiteY159" fmla="*/ 4352306 h 4482935"/>
              <a:gd name="connsiteX160" fmla="*/ 2001009 w 2830526"/>
              <a:gd name="connsiteY160" fmla="*/ 4346369 h 4482935"/>
              <a:gd name="connsiteX161" fmla="*/ 2030697 w 2830526"/>
              <a:gd name="connsiteY161" fmla="*/ 4340431 h 4482935"/>
              <a:gd name="connsiteX162" fmla="*/ 2054448 w 2830526"/>
              <a:gd name="connsiteY162" fmla="*/ 4334493 h 4482935"/>
              <a:gd name="connsiteX163" fmla="*/ 2072261 w 2830526"/>
              <a:gd name="connsiteY163" fmla="*/ 4316680 h 4482935"/>
              <a:gd name="connsiteX164" fmla="*/ 2078198 w 2830526"/>
              <a:gd name="connsiteY164" fmla="*/ 4298867 h 4482935"/>
              <a:gd name="connsiteX165" fmla="*/ 2084136 w 2830526"/>
              <a:gd name="connsiteY165" fmla="*/ 4239491 h 4482935"/>
              <a:gd name="connsiteX166" fmla="*/ 2107886 w 2830526"/>
              <a:gd name="connsiteY166" fmla="*/ 4233553 h 4482935"/>
              <a:gd name="connsiteX167" fmla="*/ 2119762 w 2830526"/>
              <a:gd name="connsiteY167" fmla="*/ 4245428 h 4482935"/>
              <a:gd name="connsiteX168" fmla="*/ 2125699 w 2830526"/>
              <a:gd name="connsiteY168" fmla="*/ 4263241 h 4482935"/>
              <a:gd name="connsiteX169" fmla="*/ 2155388 w 2830526"/>
              <a:gd name="connsiteY169" fmla="*/ 4292930 h 4482935"/>
              <a:gd name="connsiteX170" fmla="*/ 2179138 w 2830526"/>
              <a:gd name="connsiteY170" fmla="*/ 4346369 h 4482935"/>
              <a:gd name="connsiteX171" fmla="*/ 2191014 w 2830526"/>
              <a:gd name="connsiteY171" fmla="*/ 4358244 h 4482935"/>
              <a:gd name="connsiteX172" fmla="*/ 2220702 w 2830526"/>
              <a:gd name="connsiteY172" fmla="*/ 4399808 h 4482935"/>
              <a:gd name="connsiteX173" fmla="*/ 2232577 w 2830526"/>
              <a:gd name="connsiteY173" fmla="*/ 4417621 h 4482935"/>
              <a:gd name="connsiteX174" fmla="*/ 2262266 w 2830526"/>
              <a:gd name="connsiteY174" fmla="*/ 4441371 h 4482935"/>
              <a:gd name="connsiteX175" fmla="*/ 2268203 w 2830526"/>
              <a:gd name="connsiteY175" fmla="*/ 4459184 h 4482935"/>
              <a:gd name="connsiteX176" fmla="*/ 2297892 w 2830526"/>
              <a:gd name="connsiteY176" fmla="*/ 4482935 h 4482935"/>
              <a:gd name="connsiteX177" fmla="*/ 2345393 w 2830526"/>
              <a:gd name="connsiteY177" fmla="*/ 4476997 h 4482935"/>
              <a:gd name="connsiteX178" fmla="*/ 2357268 w 2830526"/>
              <a:gd name="connsiteY178" fmla="*/ 4459184 h 4482935"/>
              <a:gd name="connsiteX179" fmla="*/ 2369144 w 2830526"/>
              <a:gd name="connsiteY179" fmla="*/ 4447309 h 4482935"/>
              <a:gd name="connsiteX180" fmla="*/ 2404770 w 2830526"/>
              <a:gd name="connsiteY180" fmla="*/ 4435434 h 4482935"/>
              <a:gd name="connsiteX181" fmla="*/ 2434458 w 2830526"/>
              <a:gd name="connsiteY181" fmla="*/ 4417621 h 4482935"/>
              <a:gd name="connsiteX182" fmla="*/ 2458209 w 2830526"/>
              <a:gd name="connsiteY182" fmla="*/ 4387932 h 4482935"/>
              <a:gd name="connsiteX183" fmla="*/ 2476022 w 2830526"/>
              <a:gd name="connsiteY183" fmla="*/ 4257304 h 4482935"/>
              <a:gd name="connsiteX184" fmla="*/ 2505710 w 2830526"/>
              <a:gd name="connsiteY184" fmla="*/ 4233553 h 4482935"/>
              <a:gd name="connsiteX185" fmla="*/ 2517585 w 2830526"/>
              <a:gd name="connsiteY185" fmla="*/ 4215740 h 4482935"/>
              <a:gd name="connsiteX186" fmla="*/ 2541336 w 2830526"/>
              <a:gd name="connsiteY186" fmla="*/ 4191989 h 4482935"/>
              <a:gd name="connsiteX187" fmla="*/ 2535398 w 2830526"/>
              <a:gd name="connsiteY187" fmla="*/ 4162301 h 4482935"/>
              <a:gd name="connsiteX188" fmla="*/ 2511648 w 2830526"/>
              <a:gd name="connsiteY188" fmla="*/ 4126675 h 4482935"/>
              <a:gd name="connsiteX189" fmla="*/ 2505710 w 2830526"/>
              <a:gd name="connsiteY189" fmla="*/ 4108862 h 4482935"/>
              <a:gd name="connsiteX190" fmla="*/ 2511648 w 2830526"/>
              <a:gd name="connsiteY190" fmla="*/ 4073236 h 4482935"/>
              <a:gd name="connsiteX191" fmla="*/ 2535398 w 2830526"/>
              <a:gd name="connsiteY191" fmla="*/ 4055423 h 4482935"/>
              <a:gd name="connsiteX192" fmla="*/ 2565086 w 2830526"/>
              <a:gd name="connsiteY192" fmla="*/ 4019797 h 4482935"/>
              <a:gd name="connsiteX193" fmla="*/ 2571024 w 2830526"/>
              <a:gd name="connsiteY193" fmla="*/ 4001984 h 4482935"/>
              <a:gd name="connsiteX194" fmla="*/ 2565086 w 2830526"/>
              <a:gd name="connsiteY194" fmla="*/ 3930732 h 4482935"/>
              <a:gd name="connsiteX195" fmla="*/ 2588837 w 2830526"/>
              <a:gd name="connsiteY195" fmla="*/ 3829792 h 4482935"/>
              <a:gd name="connsiteX196" fmla="*/ 2594775 w 2830526"/>
              <a:gd name="connsiteY196" fmla="*/ 3800104 h 4482935"/>
              <a:gd name="connsiteX197" fmla="*/ 2588837 w 2830526"/>
              <a:gd name="connsiteY197" fmla="*/ 3681350 h 4482935"/>
              <a:gd name="connsiteX198" fmla="*/ 2576962 w 2830526"/>
              <a:gd name="connsiteY198" fmla="*/ 3610099 h 4482935"/>
              <a:gd name="connsiteX199" fmla="*/ 2553211 w 2830526"/>
              <a:gd name="connsiteY199" fmla="*/ 3568535 h 4482935"/>
              <a:gd name="connsiteX200" fmla="*/ 2553211 w 2830526"/>
              <a:gd name="connsiteY200" fmla="*/ 3479470 h 4482935"/>
              <a:gd name="connsiteX201" fmla="*/ 2565086 w 2830526"/>
              <a:gd name="connsiteY201" fmla="*/ 3461657 h 4482935"/>
              <a:gd name="connsiteX202" fmla="*/ 2588837 w 2830526"/>
              <a:gd name="connsiteY202" fmla="*/ 3426031 h 4482935"/>
              <a:gd name="connsiteX203" fmla="*/ 2612588 w 2830526"/>
              <a:gd name="connsiteY203" fmla="*/ 3390405 h 4482935"/>
              <a:gd name="connsiteX204" fmla="*/ 2624463 w 2830526"/>
              <a:gd name="connsiteY204" fmla="*/ 3372592 h 4482935"/>
              <a:gd name="connsiteX205" fmla="*/ 2642276 w 2830526"/>
              <a:gd name="connsiteY205" fmla="*/ 3354779 h 4482935"/>
              <a:gd name="connsiteX206" fmla="*/ 2660089 w 2830526"/>
              <a:gd name="connsiteY206" fmla="*/ 3319153 h 4482935"/>
              <a:gd name="connsiteX207" fmla="*/ 2677902 w 2830526"/>
              <a:gd name="connsiteY207" fmla="*/ 3295402 h 4482935"/>
              <a:gd name="connsiteX208" fmla="*/ 2695715 w 2830526"/>
              <a:gd name="connsiteY208" fmla="*/ 3230088 h 4482935"/>
              <a:gd name="connsiteX209" fmla="*/ 2713528 w 2830526"/>
              <a:gd name="connsiteY209" fmla="*/ 3200400 h 4482935"/>
              <a:gd name="connsiteX210" fmla="*/ 2719466 w 2830526"/>
              <a:gd name="connsiteY210" fmla="*/ 3182587 h 4482935"/>
              <a:gd name="connsiteX211" fmla="*/ 2731341 w 2830526"/>
              <a:gd name="connsiteY211" fmla="*/ 3164774 h 4482935"/>
              <a:gd name="connsiteX212" fmla="*/ 2737279 w 2830526"/>
              <a:gd name="connsiteY212" fmla="*/ 3146961 h 4482935"/>
              <a:gd name="connsiteX213" fmla="*/ 2755092 w 2830526"/>
              <a:gd name="connsiteY213" fmla="*/ 3141023 h 4482935"/>
              <a:gd name="connsiteX214" fmla="*/ 2790718 w 2830526"/>
              <a:gd name="connsiteY214" fmla="*/ 3111335 h 4482935"/>
              <a:gd name="connsiteX215" fmla="*/ 2808531 w 2830526"/>
              <a:gd name="connsiteY215" fmla="*/ 3075709 h 4482935"/>
              <a:gd name="connsiteX216" fmla="*/ 2772905 w 2830526"/>
              <a:gd name="connsiteY216" fmla="*/ 2998519 h 4482935"/>
              <a:gd name="connsiteX217" fmla="*/ 2778842 w 2830526"/>
              <a:gd name="connsiteY217" fmla="*/ 2850078 h 4482935"/>
              <a:gd name="connsiteX218" fmla="*/ 2784780 w 2830526"/>
              <a:gd name="connsiteY218" fmla="*/ 2814452 h 4482935"/>
              <a:gd name="connsiteX219" fmla="*/ 2790718 w 2830526"/>
              <a:gd name="connsiteY219" fmla="*/ 2737262 h 4482935"/>
              <a:gd name="connsiteX220" fmla="*/ 2796655 w 2830526"/>
              <a:gd name="connsiteY220" fmla="*/ 2707574 h 4482935"/>
              <a:gd name="connsiteX221" fmla="*/ 2802593 w 2830526"/>
              <a:gd name="connsiteY221" fmla="*/ 2654135 h 4482935"/>
              <a:gd name="connsiteX222" fmla="*/ 2814468 w 2830526"/>
              <a:gd name="connsiteY222" fmla="*/ 2594758 h 4482935"/>
              <a:gd name="connsiteX223" fmla="*/ 2808531 w 2830526"/>
              <a:gd name="connsiteY223" fmla="*/ 2541319 h 4482935"/>
              <a:gd name="connsiteX224" fmla="*/ 2796655 w 2830526"/>
              <a:gd name="connsiteY224" fmla="*/ 2511631 h 4482935"/>
              <a:gd name="connsiteX225" fmla="*/ 2784780 w 2830526"/>
              <a:gd name="connsiteY225" fmla="*/ 2470067 h 4482935"/>
              <a:gd name="connsiteX226" fmla="*/ 2796655 w 2830526"/>
              <a:gd name="connsiteY226" fmla="*/ 2381002 h 4482935"/>
              <a:gd name="connsiteX227" fmla="*/ 2808531 w 2830526"/>
              <a:gd name="connsiteY227" fmla="*/ 2363189 h 4482935"/>
              <a:gd name="connsiteX228" fmla="*/ 2814468 w 2830526"/>
              <a:gd name="connsiteY228" fmla="*/ 2220686 h 4482935"/>
              <a:gd name="connsiteX229" fmla="*/ 2802593 w 2830526"/>
              <a:gd name="connsiteY229" fmla="*/ 2179122 h 4482935"/>
              <a:gd name="connsiteX230" fmla="*/ 2749154 w 2830526"/>
              <a:gd name="connsiteY230" fmla="*/ 2137558 h 4482935"/>
              <a:gd name="connsiteX231" fmla="*/ 2719466 w 2830526"/>
              <a:gd name="connsiteY231" fmla="*/ 2101932 h 4482935"/>
              <a:gd name="connsiteX232" fmla="*/ 2701653 w 2830526"/>
              <a:gd name="connsiteY232" fmla="*/ 2095995 h 4482935"/>
              <a:gd name="connsiteX233" fmla="*/ 2683840 w 2830526"/>
              <a:gd name="connsiteY233" fmla="*/ 2078182 h 4482935"/>
              <a:gd name="connsiteX234" fmla="*/ 2666027 w 2830526"/>
              <a:gd name="connsiteY234" fmla="*/ 2072244 h 4482935"/>
              <a:gd name="connsiteX235" fmla="*/ 2624463 w 2830526"/>
              <a:gd name="connsiteY235" fmla="*/ 2042556 h 4482935"/>
              <a:gd name="connsiteX236" fmla="*/ 2594775 w 2830526"/>
              <a:gd name="connsiteY236" fmla="*/ 2018805 h 4482935"/>
              <a:gd name="connsiteX237" fmla="*/ 2553211 w 2830526"/>
              <a:gd name="connsiteY237" fmla="*/ 1983179 h 4482935"/>
              <a:gd name="connsiteX238" fmla="*/ 2523523 w 2830526"/>
              <a:gd name="connsiteY238" fmla="*/ 1971304 h 4482935"/>
              <a:gd name="connsiteX239" fmla="*/ 2576962 w 2830526"/>
              <a:gd name="connsiteY239" fmla="*/ 1965366 h 4482935"/>
              <a:gd name="connsiteX240" fmla="*/ 2600712 w 2830526"/>
              <a:gd name="connsiteY240" fmla="*/ 1959428 h 4482935"/>
              <a:gd name="connsiteX241" fmla="*/ 2630401 w 2830526"/>
              <a:gd name="connsiteY241" fmla="*/ 1953491 h 4482935"/>
              <a:gd name="connsiteX242" fmla="*/ 2648214 w 2830526"/>
              <a:gd name="connsiteY242" fmla="*/ 1941615 h 4482935"/>
              <a:gd name="connsiteX243" fmla="*/ 2660089 w 2830526"/>
              <a:gd name="connsiteY243" fmla="*/ 1917865 h 4482935"/>
              <a:gd name="connsiteX244" fmla="*/ 2671964 w 2830526"/>
              <a:gd name="connsiteY244" fmla="*/ 1905989 h 4482935"/>
              <a:gd name="connsiteX245" fmla="*/ 2677902 w 2830526"/>
              <a:gd name="connsiteY245" fmla="*/ 1870363 h 4482935"/>
              <a:gd name="connsiteX246" fmla="*/ 2701653 w 2830526"/>
              <a:gd name="connsiteY246" fmla="*/ 1834737 h 4482935"/>
              <a:gd name="connsiteX247" fmla="*/ 2660089 w 2830526"/>
              <a:gd name="connsiteY247" fmla="*/ 1816925 h 4482935"/>
              <a:gd name="connsiteX248" fmla="*/ 2606650 w 2830526"/>
              <a:gd name="connsiteY248" fmla="*/ 1822862 h 4482935"/>
              <a:gd name="connsiteX249" fmla="*/ 2571024 w 2830526"/>
              <a:gd name="connsiteY249" fmla="*/ 1840675 h 4482935"/>
              <a:gd name="connsiteX250" fmla="*/ 2476022 w 2830526"/>
              <a:gd name="connsiteY250" fmla="*/ 1828800 h 4482935"/>
              <a:gd name="connsiteX251" fmla="*/ 2428520 w 2830526"/>
              <a:gd name="connsiteY251" fmla="*/ 1810987 h 4482935"/>
              <a:gd name="connsiteX252" fmla="*/ 2410707 w 2830526"/>
              <a:gd name="connsiteY252" fmla="*/ 1805049 h 4482935"/>
              <a:gd name="connsiteX253" fmla="*/ 2392894 w 2830526"/>
              <a:gd name="connsiteY253" fmla="*/ 1793174 h 4482935"/>
              <a:gd name="connsiteX254" fmla="*/ 2381019 w 2830526"/>
              <a:gd name="connsiteY254" fmla="*/ 1757548 h 4482935"/>
              <a:gd name="connsiteX255" fmla="*/ 2369144 w 2830526"/>
              <a:gd name="connsiteY255" fmla="*/ 1698171 h 4482935"/>
              <a:gd name="connsiteX256" fmla="*/ 2375081 w 2830526"/>
              <a:gd name="connsiteY256" fmla="*/ 1650670 h 4482935"/>
              <a:gd name="connsiteX257" fmla="*/ 2428520 w 2830526"/>
              <a:gd name="connsiteY257" fmla="*/ 1674421 h 4482935"/>
              <a:gd name="connsiteX258" fmla="*/ 2446333 w 2830526"/>
              <a:gd name="connsiteY258" fmla="*/ 1686296 h 4482935"/>
              <a:gd name="connsiteX259" fmla="*/ 2458209 w 2830526"/>
              <a:gd name="connsiteY259" fmla="*/ 1638795 h 4482935"/>
              <a:gd name="connsiteX260" fmla="*/ 2446333 w 2830526"/>
              <a:gd name="connsiteY260" fmla="*/ 1626919 h 4482935"/>
              <a:gd name="connsiteX261" fmla="*/ 2428520 w 2830526"/>
              <a:gd name="connsiteY261" fmla="*/ 1591293 h 4482935"/>
              <a:gd name="connsiteX262" fmla="*/ 2410707 w 2830526"/>
              <a:gd name="connsiteY262" fmla="*/ 1573480 h 4482935"/>
              <a:gd name="connsiteX263" fmla="*/ 2392894 w 2830526"/>
              <a:gd name="connsiteY263" fmla="*/ 1531917 h 4482935"/>
              <a:gd name="connsiteX264" fmla="*/ 2386957 w 2830526"/>
              <a:gd name="connsiteY264" fmla="*/ 1502228 h 4482935"/>
              <a:gd name="connsiteX265" fmla="*/ 2369144 w 2830526"/>
              <a:gd name="connsiteY265" fmla="*/ 1484415 h 4482935"/>
              <a:gd name="connsiteX266" fmla="*/ 2363206 w 2830526"/>
              <a:gd name="connsiteY266" fmla="*/ 1419101 h 4482935"/>
              <a:gd name="connsiteX267" fmla="*/ 2345393 w 2830526"/>
              <a:gd name="connsiteY267" fmla="*/ 1460665 h 4482935"/>
              <a:gd name="connsiteX268" fmla="*/ 2274141 w 2830526"/>
              <a:gd name="connsiteY268" fmla="*/ 1460665 h 4482935"/>
              <a:gd name="connsiteX269" fmla="*/ 2268203 w 2830526"/>
              <a:gd name="connsiteY269" fmla="*/ 1478478 h 4482935"/>
              <a:gd name="connsiteX270" fmla="*/ 2262266 w 2830526"/>
              <a:gd name="connsiteY270" fmla="*/ 1520041 h 4482935"/>
              <a:gd name="connsiteX271" fmla="*/ 2220702 w 2830526"/>
              <a:gd name="connsiteY271" fmla="*/ 1520041 h 4482935"/>
              <a:gd name="connsiteX272" fmla="*/ 2202889 w 2830526"/>
              <a:gd name="connsiteY272" fmla="*/ 1502228 h 4482935"/>
              <a:gd name="connsiteX273" fmla="*/ 2191014 w 2830526"/>
              <a:gd name="connsiteY273" fmla="*/ 1484415 h 4482935"/>
              <a:gd name="connsiteX274" fmla="*/ 2167263 w 2830526"/>
              <a:gd name="connsiteY274" fmla="*/ 1478478 h 4482935"/>
              <a:gd name="connsiteX275" fmla="*/ 2143512 w 2830526"/>
              <a:gd name="connsiteY275" fmla="*/ 1484415 h 4482935"/>
              <a:gd name="connsiteX276" fmla="*/ 2137575 w 2830526"/>
              <a:gd name="connsiteY276" fmla="*/ 1502228 h 4482935"/>
              <a:gd name="connsiteX277" fmla="*/ 2119762 w 2830526"/>
              <a:gd name="connsiteY277" fmla="*/ 1508166 h 4482935"/>
              <a:gd name="connsiteX278" fmla="*/ 2060385 w 2830526"/>
              <a:gd name="connsiteY278" fmla="*/ 1508166 h 4482935"/>
              <a:gd name="connsiteX279" fmla="*/ 2042572 w 2830526"/>
              <a:gd name="connsiteY279" fmla="*/ 1520041 h 4482935"/>
              <a:gd name="connsiteX280" fmla="*/ 2024759 w 2830526"/>
              <a:gd name="connsiteY280" fmla="*/ 1502228 h 4482935"/>
              <a:gd name="connsiteX281" fmla="*/ 2012884 w 2830526"/>
              <a:gd name="connsiteY281" fmla="*/ 1454727 h 4482935"/>
              <a:gd name="connsiteX282" fmla="*/ 2001009 w 2830526"/>
              <a:gd name="connsiteY282" fmla="*/ 1324099 h 4482935"/>
              <a:gd name="connsiteX283" fmla="*/ 1989133 w 2830526"/>
              <a:gd name="connsiteY283" fmla="*/ 1312223 h 4482935"/>
              <a:gd name="connsiteX284" fmla="*/ 2012884 w 2830526"/>
              <a:gd name="connsiteY284" fmla="*/ 1276597 h 4482935"/>
              <a:gd name="connsiteX285" fmla="*/ 2042572 w 2830526"/>
              <a:gd name="connsiteY285" fmla="*/ 1246909 h 4482935"/>
              <a:gd name="connsiteX286" fmla="*/ 2078198 w 2830526"/>
              <a:gd name="connsiteY286" fmla="*/ 1205345 h 4482935"/>
              <a:gd name="connsiteX287" fmla="*/ 2101949 w 2830526"/>
              <a:gd name="connsiteY287" fmla="*/ 1145969 h 4482935"/>
              <a:gd name="connsiteX288" fmla="*/ 2107886 w 2830526"/>
              <a:gd name="connsiteY288" fmla="*/ 1122218 h 4482935"/>
              <a:gd name="connsiteX289" fmla="*/ 2131637 w 2830526"/>
              <a:gd name="connsiteY289" fmla="*/ 1098467 h 4482935"/>
              <a:gd name="connsiteX290" fmla="*/ 2179138 w 2830526"/>
              <a:gd name="connsiteY290" fmla="*/ 1062841 h 4482935"/>
              <a:gd name="connsiteX291" fmla="*/ 2208827 w 2830526"/>
              <a:gd name="connsiteY291" fmla="*/ 1009402 h 4482935"/>
              <a:gd name="connsiteX292" fmla="*/ 2220702 w 2830526"/>
              <a:gd name="connsiteY292" fmla="*/ 991589 h 4482935"/>
              <a:gd name="connsiteX293" fmla="*/ 2226640 w 2830526"/>
              <a:gd name="connsiteY293" fmla="*/ 973776 h 4482935"/>
              <a:gd name="connsiteX294" fmla="*/ 2274141 w 2830526"/>
              <a:gd name="connsiteY294" fmla="*/ 950026 h 4482935"/>
              <a:gd name="connsiteX295" fmla="*/ 2303829 w 2830526"/>
              <a:gd name="connsiteY295" fmla="*/ 920337 h 4482935"/>
              <a:gd name="connsiteX296" fmla="*/ 2315705 w 2830526"/>
              <a:gd name="connsiteY296" fmla="*/ 908462 h 4482935"/>
              <a:gd name="connsiteX297" fmla="*/ 2333518 w 2830526"/>
              <a:gd name="connsiteY297" fmla="*/ 884712 h 4482935"/>
              <a:gd name="connsiteX298" fmla="*/ 2339455 w 2830526"/>
              <a:gd name="connsiteY298" fmla="*/ 849086 h 4482935"/>
              <a:gd name="connsiteX299" fmla="*/ 2357268 w 2830526"/>
              <a:gd name="connsiteY299" fmla="*/ 837210 h 4482935"/>
              <a:gd name="connsiteX300" fmla="*/ 2369144 w 2830526"/>
              <a:gd name="connsiteY300" fmla="*/ 825335 h 4482935"/>
              <a:gd name="connsiteX301" fmla="*/ 2446333 w 2830526"/>
              <a:gd name="connsiteY301" fmla="*/ 813460 h 4482935"/>
              <a:gd name="connsiteX302" fmla="*/ 2458209 w 2830526"/>
              <a:gd name="connsiteY302" fmla="*/ 795647 h 4482935"/>
              <a:gd name="connsiteX303" fmla="*/ 2470084 w 2830526"/>
              <a:gd name="connsiteY303" fmla="*/ 754083 h 4482935"/>
              <a:gd name="connsiteX304" fmla="*/ 2481959 w 2830526"/>
              <a:gd name="connsiteY304" fmla="*/ 736270 h 4482935"/>
              <a:gd name="connsiteX305" fmla="*/ 2481959 w 2830526"/>
              <a:gd name="connsiteY305" fmla="*/ 641267 h 4482935"/>
              <a:gd name="connsiteX306" fmla="*/ 2458209 w 2830526"/>
              <a:gd name="connsiteY306" fmla="*/ 635330 h 4482935"/>
              <a:gd name="connsiteX307" fmla="*/ 2446333 w 2830526"/>
              <a:gd name="connsiteY307" fmla="*/ 617517 h 4482935"/>
              <a:gd name="connsiteX308" fmla="*/ 2434458 w 2830526"/>
              <a:gd name="connsiteY308" fmla="*/ 605641 h 4482935"/>
              <a:gd name="connsiteX309" fmla="*/ 2428520 w 2830526"/>
              <a:gd name="connsiteY309" fmla="*/ 587828 h 4482935"/>
              <a:gd name="connsiteX310" fmla="*/ 2422583 w 2830526"/>
              <a:gd name="connsiteY310" fmla="*/ 552202 h 4482935"/>
              <a:gd name="connsiteX311" fmla="*/ 2392894 w 2830526"/>
              <a:gd name="connsiteY311" fmla="*/ 528452 h 4482935"/>
              <a:gd name="connsiteX312" fmla="*/ 2381019 w 2830526"/>
              <a:gd name="connsiteY312" fmla="*/ 510639 h 4482935"/>
              <a:gd name="connsiteX313" fmla="*/ 2375081 w 2830526"/>
              <a:gd name="connsiteY313" fmla="*/ 492826 h 4482935"/>
              <a:gd name="connsiteX314" fmla="*/ 2357268 w 2830526"/>
              <a:gd name="connsiteY314" fmla="*/ 475013 h 4482935"/>
              <a:gd name="connsiteX315" fmla="*/ 2351331 w 2830526"/>
              <a:gd name="connsiteY315" fmla="*/ 451262 h 4482935"/>
              <a:gd name="connsiteX316" fmla="*/ 2345393 w 2830526"/>
              <a:gd name="connsiteY316" fmla="*/ 421574 h 4482935"/>
              <a:gd name="connsiteX317" fmla="*/ 2303829 w 2830526"/>
              <a:gd name="connsiteY317" fmla="*/ 362197 h 4482935"/>
              <a:gd name="connsiteX318" fmla="*/ 2286016 w 2830526"/>
              <a:gd name="connsiteY318" fmla="*/ 326571 h 4482935"/>
              <a:gd name="connsiteX319" fmla="*/ 2268203 w 2830526"/>
              <a:gd name="connsiteY319" fmla="*/ 302821 h 4482935"/>
              <a:gd name="connsiteX320" fmla="*/ 2256328 w 2830526"/>
              <a:gd name="connsiteY320" fmla="*/ 279070 h 4482935"/>
              <a:gd name="connsiteX321" fmla="*/ 2238515 w 2830526"/>
              <a:gd name="connsiteY321" fmla="*/ 285008 h 4482935"/>
              <a:gd name="connsiteX322" fmla="*/ 2232577 w 2830526"/>
              <a:gd name="connsiteY322" fmla="*/ 302821 h 4482935"/>
              <a:gd name="connsiteX323" fmla="*/ 2226640 w 2830526"/>
              <a:gd name="connsiteY323" fmla="*/ 356260 h 4482935"/>
              <a:gd name="connsiteX324" fmla="*/ 2196951 w 2830526"/>
              <a:gd name="connsiteY324" fmla="*/ 391886 h 4482935"/>
              <a:gd name="connsiteX325" fmla="*/ 2185076 w 2830526"/>
              <a:gd name="connsiteY325" fmla="*/ 409699 h 4482935"/>
              <a:gd name="connsiteX326" fmla="*/ 2167263 w 2830526"/>
              <a:gd name="connsiteY326" fmla="*/ 415636 h 4482935"/>
              <a:gd name="connsiteX327" fmla="*/ 2155388 w 2830526"/>
              <a:gd name="connsiteY327" fmla="*/ 427512 h 4482935"/>
              <a:gd name="connsiteX328" fmla="*/ 2125699 w 2830526"/>
              <a:gd name="connsiteY328" fmla="*/ 445325 h 4482935"/>
              <a:gd name="connsiteX329" fmla="*/ 2113824 w 2830526"/>
              <a:gd name="connsiteY329" fmla="*/ 433449 h 4482935"/>
              <a:gd name="connsiteX330" fmla="*/ 2113824 w 2830526"/>
              <a:gd name="connsiteY330" fmla="*/ 380010 h 4482935"/>
              <a:gd name="connsiteX331" fmla="*/ 2125699 w 2830526"/>
              <a:gd name="connsiteY331" fmla="*/ 362197 h 4482935"/>
              <a:gd name="connsiteX332" fmla="*/ 2137575 w 2830526"/>
              <a:gd name="connsiteY332" fmla="*/ 326571 h 4482935"/>
              <a:gd name="connsiteX333" fmla="*/ 2143512 w 2830526"/>
              <a:gd name="connsiteY333" fmla="*/ 308758 h 4482935"/>
              <a:gd name="connsiteX334" fmla="*/ 2149450 w 2830526"/>
              <a:gd name="connsiteY334" fmla="*/ 290945 h 4482935"/>
              <a:gd name="connsiteX335" fmla="*/ 2137575 w 2830526"/>
              <a:gd name="connsiteY335" fmla="*/ 243444 h 4482935"/>
              <a:gd name="connsiteX336" fmla="*/ 2125699 w 2830526"/>
              <a:gd name="connsiteY336" fmla="*/ 190005 h 4482935"/>
              <a:gd name="connsiteX337" fmla="*/ 2096011 w 2830526"/>
              <a:gd name="connsiteY337" fmla="*/ 154379 h 4482935"/>
              <a:gd name="connsiteX338" fmla="*/ 2084136 w 2830526"/>
              <a:gd name="connsiteY338" fmla="*/ 136566 h 4482935"/>
              <a:gd name="connsiteX339" fmla="*/ 2078198 w 2830526"/>
              <a:gd name="connsiteY339" fmla="*/ 83127 h 4482935"/>
              <a:gd name="connsiteX340" fmla="*/ 2072261 w 2830526"/>
              <a:gd name="connsiteY340" fmla="*/ 65314 h 4482935"/>
              <a:gd name="connsiteX341" fmla="*/ 2048510 w 2830526"/>
              <a:gd name="connsiteY341" fmla="*/ 59376 h 4482935"/>
              <a:gd name="connsiteX342" fmla="*/ 1995071 w 2830526"/>
              <a:gd name="connsiteY342" fmla="*/ 35626 h 4482935"/>
              <a:gd name="connsiteX343" fmla="*/ 1977258 w 2830526"/>
              <a:gd name="connsiteY343" fmla="*/ 29688 h 4482935"/>
              <a:gd name="connsiteX344" fmla="*/ 1917881 w 2830526"/>
              <a:gd name="connsiteY344" fmla="*/ 35626 h 4482935"/>
              <a:gd name="connsiteX345" fmla="*/ 1900068 w 2830526"/>
              <a:gd name="connsiteY345" fmla="*/ 47501 h 4482935"/>
              <a:gd name="connsiteX346" fmla="*/ 1822879 w 2830526"/>
              <a:gd name="connsiteY346" fmla="*/ 41563 h 4482935"/>
              <a:gd name="connsiteX347" fmla="*/ 1811003 w 2830526"/>
              <a:gd name="connsiteY347" fmla="*/ 29688 h 4482935"/>
              <a:gd name="connsiteX348" fmla="*/ 1769440 w 2830526"/>
              <a:gd name="connsiteY348" fmla="*/ 11875 h 4482935"/>
              <a:gd name="connsiteX349" fmla="*/ 1745689 w 2830526"/>
              <a:gd name="connsiteY349" fmla="*/ 0 h 4482935"/>
              <a:gd name="connsiteX350" fmla="*/ 1727876 w 2830526"/>
              <a:gd name="connsiteY350" fmla="*/ 5937 h 4482935"/>
              <a:gd name="connsiteX351" fmla="*/ 1704125 w 2830526"/>
              <a:gd name="connsiteY351" fmla="*/ 41563 h 4482935"/>
              <a:gd name="connsiteX352" fmla="*/ 1692250 w 2830526"/>
              <a:gd name="connsiteY352" fmla="*/ 53439 h 4482935"/>
              <a:gd name="connsiteX353" fmla="*/ 1656624 w 2830526"/>
              <a:gd name="connsiteY353" fmla="*/ 65314 h 4482935"/>
              <a:gd name="connsiteX354" fmla="*/ 1638811 w 2830526"/>
              <a:gd name="connsiteY354" fmla="*/ 83127 h 4482935"/>
              <a:gd name="connsiteX355" fmla="*/ 1632873 w 2830526"/>
              <a:gd name="connsiteY355" fmla="*/ 100940 h 4482935"/>
              <a:gd name="connsiteX356" fmla="*/ 1626936 w 2830526"/>
              <a:gd name="connsiteY356" fmla="*/ 124691 h 4482935"/>
              <a:gd name="connsiteX357" fmla="*/ 1609123 w 2830526"/>
              <a:gd name="connsiteY357" fmla="*/ 130628 h 4482935"/>
              <a:gd name="connsiteX358" fmla="*/ 1591310 w 2830526"/>
              <a:gd name="connsiteY358" fmla="*/ 124691 h 4482935"/>
              <a:gd name="connsiteX359" fmla="*/ 1567559 w 2830526"/>
              <a:gd name="connsiteY359" fmla="*/ 100940 h 4482935"/>
              <a:gd name="connsiteX360" fmla="*/ 1460681 w 2830526"/>
              <a:gd name="connsiteY360" fmla="*/ 118753 h 4482935"/>
              <a:gd name="connsiteX361" fmla="*/ 1442868 w 2830526"/>
              <a:gd name="connsiteY361" fmla="*/ 124691 h 4482935"/>
              <a:gd name="connsiteX362" fmla="*/ 1425055 w 2830526"/>
              <a:gd name="connsiteY362" fmla="*/ 142504 h 4482935"/>
              <a:gd name="connsiteX363" fmla="*/ 1324115 w 2830526"/>
              <a:gd name="connsiteY363" fmla="*/ 148441 h 4482935"/>
              <a:gd name="connsiteX364" fmla="*/ 1235050 w 2830526"/>
              <a:gd name="connsiteY364" fmla="*/ 154379 h 4482935"/>
              <a:gd name="connsiteX365" fmla="*/ 1223175 w 2830526"/>
              <a:gd name="connsiteY365" fmla="*/ 172192 h 4482935"/>
              <a:gd name="connsiteX366" fmla="*/ 1205362 w 2830526"/>
              <a:gd name="connsiteY366" fmla="*/ 184067 h 4482935"/>
              <a:gd name="connsiteX367" fmla="*/ 1163798 w 2830526"/>
              <a:gd name="connsiteY367" fmla="*/ 195943 h 4482935"/>
              <a:gd name="connsiteX368" fmla="*/ 1145985 w 2830526"/>
              <a:gd name="connsiteY368" fmla="*/ 207818 h 4482935"/>
              <a:gd name="connsiteX369" fmla="*/ 1140048 w 2830526"/>
              <a:gd name="connsiteY369" fmla="*/ 225631 h 4482935"/>
              <a:gd name="connsiteX370" fmla="*/ 1116297 w 2830526"/>
              <a:gd name="connsiteY370" fmla="*/ 219693 h 4482935"/>
              <a:gd name="connsiteX371" fmla="*/ 1092546 w 2830526"/>
              <a:gd name="connsiteY371" fmla="*/ 207818 h 4482935"/>
              <a:gd name="connsiteX372" fmla="*/ 1074733 w 2830526"/>
              <a:gd name="connsiteY372" fmla="*/ 201880 h 4482935"/>
              <a:gd name="connsiteX373" fmla="*/ 1027232 w 2830526"/>
              <a:gd name="connsiteY373" fmla="*/ 207818 h 4482935"/>
              <a:gd name="connsiteX374" fmla="*/ 991606 w 2830526"/>
              <a:gd name="connsiteY374" fmla="*/ 184067 h 4482935"/>
              <a:gd name="connsiteX375" fmla="*/ 973793 w 2830526"/>
              <a:gd name="connsiteY375" fmla="*/ 166254 h 4482935"/>
              <a:gd name="connsiteX376" fmla="*/ 944105 w 2830526"/>
              <a:gd name="connsiteY376" fmla="*/ 136566 h 4482935"/>
              <a:gd name="connsiteX377" fmla="*/ 920354 w 2830526"/>
              <a:gd name="connsiteY377" fmla="*/ 142504 h 4482935"/>
              <a:gd name="connsiteX378" fmla="*/ 908479 w 2830526"/>
              <a:gd name="connsiteY378" fmla="*/ 166254 h 4482935"/>
              <a:gd name="connsiteX379" fmla="*/ 878790 w 2830526"/>
              <a:gd name="connsiteY379" fmla="*/ 160317 h 4482935"/>
              <a:gd name="connsiteX380" fmla="*/ 872853 w 2830526"/>
              <a:gd name="connsiteY380" fmla="*/ 142504 h 4482935"/>
              <a:gd name="connsiteX381" fmla="*/ 837227 w 2830526"/>
              <a:gd name="connsiteY381" fmla="*/ 130628 h 4482935"/>
              <a:gd name="connsiteX382" fmla="*/ 807538 w 2830526"/>
              <a:gd name="connsiteY382" fmla="*/ 112815 h 4482935"/>
              <a:gd name="connsiteX383" fmla="*/ 789725 w 2830526"/>
              <a:gd name="connsiteY383" fmla="*/ 100940 h 4482935"/>
              <a:gd name="connsiteX384" fmla="*/ 748162 w 2830526"/>
              <a:gd name="connsiteY384" fmla="*/ 89065 h 4482935"/>
              <a:gd name="connsiteX385" fmla="*/ 730349 w 2830526"/>
              <a:gd name="connsiteY385" fmla="*/ 83127 h 4482935"/>
              <a:gd name="connsiteX386" fmla="*/ 724411 w 2830526"/>
              <a:gd name="connsiteY386" fmla="*/ 65314 h 4482935"/>
              <a:gd name="connsiteX387" fmla="*/ 641284 w 2830526"/>
              <a:gd name="connsiteY387" fmla="*/ 47501 h 4482935"/>
              <a:gd name="connsiteX388" fmla="*/ 623471 w 2830526"/>
              <a:gd name="connsiteY388" fmla="*/ 53439 h 4482935"/>
              <a:gd name="connsiteX389" fmla="*/ 587845 w 2830526"/>
              <a:gd name="connsiteY389" fmla="*/ 77189 h 4482935"/>
              <a:gd name="connsiteX390" fmla="*/ 516593 w 2830526"/>
              <a:gd name="connsiteY390" fmla="*/ 83127 h 4482935"/>
              <a:gd name="connsiteX391" fmla="*/ 445341 w 2830526"/>
              <a:gd name="connsiteY391" fmla="*/ 89065 h 4482935"/>
              <a:gd name="connsiteX392" fmla="*/ 403777 w 2830526"/>
              <a:gd name="connsiteY392" fmla="*/ 95002 h 4482935"/>
              <a:gd name="connsiteX393" fmla="*/ 350338 w 2830526"/>
              <a:gd name="connsiteY393" fmla="*/ 106878 h 4482935"/>
              <a:gd name="connsiteX394" fmla="*/ 314712 w 2830526"/>
              <a:gd name="connsiteY394" fmla="*/ 124691 h 4482935"/>
              <a:gd name="connsiteX395" fmla="*/ 296899 w 2830526"/>
              <a:gd name="connsiteY395" fmla="*/ 136566 h 4482935"/>
              <a:gd name="connsiteX396" fmla="*/ 261273 w 2830526"/>
              <a:gd name="connsiteY396" fmla="*/ 148441 h 4482935"/>
              <a:gd name="connsiteX397" fmla="*/ 249398 w 2830526"/>
              <a:gd name="connsiteY397" fmla="*/ 160317 h 4482935"/>
              <a:gd name="connsiteX398" fmla="*/ 201897 w 2830526"/>
              <a:gd name="connsiteY398" fmla="*/ 166254 h 4482935"/>
              <a:gd name="connsiteX399" fmla="*/ 184084 w 2830526"/>
              <a:gd name="connsiteY399" fmla="*/ 172192 h 4482935"/>
              <a:gd name="connsiteX400" fmla="*/ 172209 w 2830526"/>
              <a:gd name="connsiteY400" fmla="*/ 190005 h 4482935"/>
              <a:gd name="connsiteX401" fmla="*/ 65331 w 2830526"/>
              <a:gd name="connsiteY401" fmla="*/ 213756 h 4482935"/>
              <a:gd name="connsiteX402" fmla="*/ 41580 w 2830526"/>
              <a:gd name="connsiteY402" fmla="*/ 243444 h 4482935"/>
              <a:gd name="connsiteX403" fmla="*/ 23767 w 2830526"/>
              <a:gd name="connsiteY403" fmla="*/ 279070 h 4482935"/>
              <a:gd name="connsiteX404" fmla="*/ 29705 w 2830526"/>
              <a:gd name="connsiteY404" fmla="*/ 403761 h 4482935"/>
              <a:gd name="connsiteX405" fmla="*/ 41580 w 2830526"/>
              <a:gd name="connsiteY405" fmla="*/ 439387 h 4482935"/>
              <a:gd name="connsiteX406" fmla="*/ 29705 w 2830526"/>
              <a:gd name="connsiteY406" fmla="*/ 475013 h 4482935"/>
              <a:gd name="connsiteX407" fmla="*/ 23767 w 2830526"/>
              <a:gd name="connsiteY407" fmla="*/ 492826 h 4482935"/>
              <a:gd name="connsiteX408" fmla="*/ 11892 w 2830526"/>
              <a:gd name="connsiteY408" fmla="*/ 546265 h 4482935"/>
              <a:gd name="connsiteX409" fmla="*/ 29705 w 2830526"/>
              <a:gd name="connsiteY409" fmla="*/ 694706 h 4482935"/>
              <a:gd name="connsiteX410" fmla="*/ 41580 w 2830526"/>
              <a:gd name="connsiteY410" fmla="*/ 706582 h 4482935"/>
              <a:gd name="connsiteX411" fmla="*/ 59393 w 2830526"/>
              <a:gd name="connsiteY411" fmla="*/ 831273 h 4482935"/>
              <a:gd name="connsiteX412" fmla="*/ 77206 w 2830526"/>
              <a:gd name="connsiteY412" fmla="*/ 843148 h 4482935"/>
              <a:gd name="connsiteX413" fmla="*/ 89081 w 2830526"/>
              <a:gd name="connsiteY413" fmla="*/ 860961 h 4482935"/>
              <a:gd name="connsiteX414" fmla="*/ 100957 w 2830526"/>
              <a:gd name="connsiteY414" fmla="*/ 896587 h 4482935"/>
              <a:gd name="connsiteX415" fmla="*/ 154396 w 2830526"/>
              <a:gd name="connsiteY415" fmla="*/ 944088 h 4482935"/>
              <a:gd name="connsiteX416" fmla="*/ 184084 w 2830526"/>
              <a:gd name="connsiteY416" fmla="*/ 967839 h 4482935"/>
              <a:gd name="connsiteX417" fmla="*/ 237523 w 2830526"/>
              <a:gd name="connsiteY417" fmla="*/ 997527 h 4482935"/>
              <a:gd name="connsiteX418" fmla="*/ 267211 w 2830526"/>
              <a:gd name="connsiteY418" fmla="*/ 1021278 h 4482935"/>
              <a:gd name="connsiteX419" fmla="*/ 285024 w 2830526"/>
              <a:gd name="connsiteY419" fmla="*/ 1033153 h 4482935"/>
              <a:gd name="connsiteX420" fmla="*/ 302837 w 2830526"/>
              <a:gd name="connsiteY420" fmla="*/ 1039091 h 4482935"/>
              <a:gd name="connsiteX421" fmla="*/ 338463 w 2830526"/>
              <a:gd name="connsiteY421" fmla="*/ 1062841 h 4482935"/>
              <a:gd name="connsiteX422" fmla="*/ 380027 w 2830526"/>
              <a:gd name="connsiteY422" fmla="*/ 1092530 h 4482935"/>
              <a:gd name="connsiteX423" fmla="*/ 397840 w 2830526"/>
              <a:gd name="connsiteY423" fmla="*/ 1104405 h 4482935"/>
              <a:gd name="connsiteX424" fmla="*/ 409715 w 2830526"/>
              <a:gd name="connsiteY424" fmla="*/ 1128156 h 4482935"/>
              <a:gd name="connsiteX425" fmla="*/ 427528 w 2830526"/>
              <a:gd name="connsiteY425" fmla="*/ 1134093 h 4482935"/>
              <a:gd name="connsiteX426" fmla="*/ 439403 w 2830526"/>
              <a:gd name="connsiteY426" fmla="*/ 1145969 h 4482935"/>
              <a:gd name="connsiteX427" fmla="*/ 457216 w 2830526"/>
              <a:gd name="connsiteY427" fmla="*/ 1151906 h 4482935"/>
              <a:gd name="connsiteX428" fmla="*/ 504718 w 2830526"/>
              <a:gd name="connsiteY428" fmla="*/ 1169719 h 4482935"/>
              <a:gd name="connsiteX429" fmla="*/ 534406 w 2830526"/>
              <a:gd name="connsiteY429" fmla="*/ 1187532 h 4482935"/>
              <a:gd name="connsiteX430" fmla="*/ 587845 w 2830526"/>
              <a:gd name="connsiteY430" fmla="*/ 1211283 h 4482935"/>
              <a:gd name="connsiteX431" fmla="*/ 611596 w 2830526"/>
              <a:gd name="connsiteY431" fmla="*/ 1181595 h 4482935"/>
              <a:gd name="connsiteX432" fmla="*/ 665035 w 2830526"/>
              <a:gd name="connsiteY432" fmla="*/ 1217221 h 4482935"/>
              <a:gd name="connsiteX433" fmla="*/ 682848 w 2830526"/>
              <a:gd name="connsiteY433" fmla="*/ 1229096 h 4482935"/>
              <a:gd name="connsiteX434" fmla="*/ 712536 w 2830526"/>
              <a:gd name="connsiteY434" fmla="*/ 1258784 h 4482935"/>
              <a:gd name="connsiteX435" fmla="*/ 724411 w 2830526"/>
              <a:gd name="connsiteY435" fmla="*/ 1270660 h 4482935"/>
              <a:gd name="connsiteX436" fmla="*/ 760037 w 2830526"/>
              <a:gd name="connsiteY436" fmla="*/ 1282535 h 4482935"/>
              <a:gd name="connsiteX437" fmla="*/ 795663 w 2830526"/>
              <a:gd name="connsiteY437" fmla="*/ 1335974 h 4482935"/>
              <a:gd name="connsiteX438" fmla="*/ 807538 w 2830526"/>
              <a:gd name="connsiteY438" fmla="*/ 1353787 h 4482935"/>
              <a:gd name="connsiteX439" fmla="*/ 843164 w 2830526"/>
              <a:gd name="connsiteY439" fmla="*/ 1401288 h 4482935"/>
              <a:gd name="connsiteX440" fmla="*/ 860977 w 2830526"/>
              <a:gd name="connsiteY440" fmla="*/ 1436914 h 4482935"/>
              <a:gd name="connsiteX441" fmla="*/ 878790 w 2830526"/>
              <a:gd name="connsiteY441" fmla="*/ 1496291 h 4482935"/>
              <a:gd name="connsiteX442" fmla="*/ 908479 w 2830526"/>
              <a:gd name="connsiteY442" fmla="*/ 1520041 h 4482935"/>
              <a:gd name="connsiteX443" fmla="*/ 920354 w 2830526"/>
              <a:gd name="connsiteY443" fmla="*/ 1531917 h 4482935"/>
              <a:gd name="connsiteX444" fmla="*/ 932229 w 2830526"/>
              <a:gd name="connsiteY444" fmla="*/ 1520041 h 4482935"/>
              <a:gd name="connsiteX445" fmla="*/ 944105 w 2830526"/>
              <a:gd name="connsiteY445" fmla="*/ 1502228 h 4482935"/>
              <a:gd name="connsiteX446" fmla="*/ 991606 w 2830526"/>
              <a:gd name="connsiteY446" fmla="*/ 1466602 h 4482935"/>
              <a:gd name="connsiteX447" fmla="*/ 1003481 w 2830526"/>
              <a:gd name="connsiteY447" fmla="*/ 1448789 h 4482935"/>
              <a:gd name="connsiteX448" fmla="*/ 1021294 w 2830526"/>
              <a:gd name="connsiteY448" fmla="*/ 1436914 h 448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Lst>
            <a:rect l="l" t="t" r="r" b="b"/>
            <a:pathLst>
              <a:path w="2830526" h="4482935">
                <a:moveTo>
                  <a:pt x="1021294" y="1436914"/>
                </a:moveTo>
                <a:cubicBezTo>
                  <a:pt x="1023985" y="1447676"/>
                  <a:pt x="1034290" y="1491474"/>
                  <a:pt x="1039107" y="1496291"/>
                </a:cubicBezTo>
                <a:lnTo>
                  <a:pt x="1050983" y="1508166"/>
                </a:lnTo>
                <a:cubicBezTo>
                  <a:pt x="1054941" y="1520041"/>
                  <a:pt x="1055914" y="1533377"/>
                  <a:pt x="1062858" y="1543792"/>
                </a:cubicBezTo>
                <a:lnTo>
                  <a:pt x="1086609" y="1579418"/>
                </a:lnTo>
                <a:cubicBezTo>
                  <a:pt x="1090567" y="1585356"/>
                  <a:pt x="1096227" y="1590461"/>
                  <a:pt x="1098484" y="1597231"/>
                </a:cubicBezTo>
                <a:cubicBezTo>
                  <a:pt x="1106679" y="1621814"/>
                  <a:pt x="1100950" y="1609836"/>
                  <a:pt x="1116297" y="1632857"/>
                </a:cubicBezTo>
                <a:cubicBezTo>
                  <a:pt x="1114318" y="1640774"/>
                  <a:pt x="1113574" y="1649107"/>
                  <a:pt x="1110359" y="1656608"/>
                </a:cubicBezTo>
                <a:cubicBezTo>
                  <a:pt x="1107548" y="1663167"/>
                  <a:pt x="1099130" y="1667314"/>
                  <a:pt x="1098484" y="1674421"/>
                </a:cubicBezTo>
                <a:cubicBezTo>
                  <a:pt x="1075419" y="1928135"/>
                  <a:pt x="1109268" y="1785652"/>
                  <a:pt x="1086609" y="1876301"/>
                </a:cubicBezTo>
                <a:cubicBezTo>
                  <a:pt x="1084630" y="1904010"/>
                  <a:pt x="1084792" y="1931956"/>
                  <a:pt x="1080671" y="1959428"/>
                </a:cubicBezTo>
                <a:cubicBezTo>
                  <a:pt x="1073543" y="2006949"/>
                  <a:pt x="1069392" y="1980200"/>
                  <a:pt x="1062858" y="2012867"/>
                </a:cubicBezTo>
                <a:cubicBezTo>
                  <a:pt x="1055320" y="2050558"/>
                  <a:pt x="1059368" y="2032765"/>
                  <a:pt x="1050983" y="2066306"/>
                </a:cubicBezTo>
                <a:cubicBezTo>
                  <a:pt x="1045045" y="2064327"/>
                  <a:pt x="1038057" y="2064279"/>
                  <a:pt x="1033170" y="2060369"/>
                </a:cubicBezTo>
                <a:cubicBezTo>
                  <a:pt x="1027597" y="2055911"/>
                  <a:pt x="1025752" y="2048129"/>
                  <a:pt x="1021294" y="2042556"/>
                </a:cubicBezTo>
                <a:cubicBezTo>
                  <a:pt x="1017797" y="2038185"/>
                  <a:pt x="1013377" y="2034639"/>
                  <a:pt x="1009419" y="2030680"/>
                </a:cubicBezTo>
                <a:cubicBezTo>
                  <a:pt x="1005461" y="2034639"/>
                  <a:pt x="1002551" y="2040052"/>
                  <a:pt x="997544" y="2042556"/>
                </a:cubicBezTo>
                <a:cubicBezTo>
                  <a:pt x="986348" y="2048154"/>
                  <a:pt x="961918" y="2054431"/>
                  <a:pt x="961918" y="2054431"/>
                </a:cubicBezTo>
                <a:cubicBezTo>
                  <a:pt x="908617" y="2036663"/>
                  <a:pt x="969269" y="2054431"/>
                  <a:pt x="843164" y="2054431"/>
                </a:cubicBezTo>
                <a:cubicBezTo>
                  <a:pt x="821303" y="2054431"/>
                  <a:pt x="799621" y="2050472"/>
                  <a:pt x="777850" y="2048493"/>
                </a:cubicBezTo>
                <a:cubicBezTo>
                  <a:pt x="765975" y="2040576"/>
                  <a:pt x="755764" y="2029257"/>
                  <a:pt x="742224" y="2024743"/>
                </a:cubicBezTo>
                <a:cubicBezTo>
                  <a:pt x="710742" y="2014248"/>
                  <a:pt x="730429" y="2020524"/>
                  <a:pt x="682848" y="2006930"/>
                </a:cubicBezTo>
                <a:cubicBezTo>
                  <a:pt x="678889" y="2002971"/>
                  <a:pt x="674331" y="1999533"/>
                  <a:pt x="670972" y="1995054"/>
                </a:cubicBezTo>
                <a:cubicBezTo>
                  <a:pt x="662409" y="1983636"/>
                  <a:pt x="659097" y="1967345"/>
                  <a:pt x="647222" y="1959428"/>
                </a:cubicBezTo>
                <a:cubicBezTo>
                  <a:pt x="633998" y="1950612"/>
                  <a:pt x="627201" y="1947763"/>
                  <a:pt x="617533" y="1935678"/>
                </a:cubicBezTo>
                <a:cubicBezTo>
                  <a:pt x="613075" y="1930106"/>
                  <a:pt x="610302" y="1923283"/>
                  <a:pt x="605658" y="1917865"/>
                </a:cubicBezTo>
                <a:cubicBezTo>
                  <a:pt x="594700" y="1905081"/>
                  <a:pt x="579853" y="1890118"/>
                  <a:pt x="564094" y="1882239"/>
                </a:cubicBezTo>
                <a:cubicBezTo>
                  <a:pt x="558496" y="1879440"/>
                  <a:pt x="552219" y="1878280"/>
                  <a:pt x="546281" y="1876301"/>
                </a:cubicBezTo>
                <a:cubicBezTo>
                  <a:pt x="540343" y="1878280"/>
                  <a:pt x="531573" y="1876805"/>
                  <a:pt x="528468" y="1882239"/>
                </a:cubicBezTo>
                <a:cubicBezTo>
                  <a:pt x="522495" y="1892692"/>
                  <a:pt x="525143" y="1906113"/>
                  <a:pt x="522531" y="1917865"/>
                </a:cubicBezTo>
                <a:cubicBezTo>
                  <a:pt x="521173" y="1923975"/>
                  <a:pt x="518572" y="1929740"/>
                  <a:pt x="516593" y="1935678"/>
                </a:cubicBezTo>
                <a:cubicBezTo>
                  <a:pt x="508676" y="1933699"/>
                  <a:pt x="498983" y="1935114"/>
                  <a:pt x="492842" y="1929740"/>
                </a:cubicBezTo>
                <a:cubicBezTo>
                  <a:pt x="433235" y="1877583"/>
                  <a:pt x="501566" y="1908430"/>
                  <a:pt x="445341" y="1876301"/>
                </a:cubicBezTo>
                <a:cubicBezTo>
                  <a:pt x="439907" y="1873196"/>
                  <a:pt x="433466" y="1872342"/>
                  <a:pt x="427528" y="1870363"/>
                </a:cubicBezTo>
                <a:cubicBezTo>
                  <a:pt x="408314" y="1928003"/>
                  <a:pt x="422668" y="1879584"/>
                  <a:pt x="415653" y="2012867"/>
                </a:cubicBezTo>
                <a:cubicBezTo>
                  <a:pt x="413882" y="2046526"/>
                  <a:pt x="414074" y="2080386"/>
                  <a:pt x="409715" y="2113808"/>
                </a:cubicBezTo>
                <a:cubicBezTo>
                  <a:pt x="408096" y="2126221"/>
                  <a:pt x="397840" y="2149434"/>
                  <a:pt x="397840" y="2149434"/>
                </a:cubicBezTo>
                <a:cubicBezTo>
                  <a:pt x="399819" y="2169226"/>
                  <a:pt x="399304" y="2189429"/>
                  <a:pt x="403777" y="2208810"/>
                </a:cubicBezTo>
                <a:cubicBezTo>
                  <a:pt x="405382" y="2215764"/>
                  <a:pt x="411195" y="2221050"/>
                  <a:pt x="415653" y="2226623"/>
                </a:cubicBezTo>
                <a:cubicBezTo>
                  <a:pt x="427744" y="2241737"/>
                  <a:pt x="432075" y="2240772"/>
                  <a:pt x="451279" y="2250374"/>
                </a:cubicBezTo>
                <a:cubicBezTo>
                  <a:pt x="455237" y="2258291"/>
                  <a:pt x="463154" y="2265274"/>
                  <a:pt x="463154" y="2274125"/>
                </a:cubicBezTo>
                <a:cubicBezTo>
                  <a:pt x="463154" y="2286642"/>
                  <a:pt x="451279" y="2309750"/>
                  <a:pt x="451279" y="2309750"/>
                </a:cubicBezTo>
                <a:cubicBezTo>
                  <a:pt x="453258" y="2331522"/>
                  <a:pt x="449540" y="2354596"/>
                  <a:pt x="457216" y="2375065"/>
                </a:cubicBezTo>
                <a:cubicBezTo>
                  <a:pt x="462130" y="2388169"/>
                  <a:pt x="479142" y="2393108"/>
                  <a:pt x="486905" y="2404753"/>
                </a:cubicBezTo>
                <a:cubicBezTo>
                  <a:pt x="490863" y="2410691"/>
                  <a:pt x="495589" y="2416183"/>
                  <a:pt x="498780" y="2422566"/>
                </a:cubicBezTo>
                <a:cubicBezTo>
                  <a:pt x="509674" y="2444354"/>
                  <a:pt x="497206" y="2441309"/>
                  <a:pt x="522531" y="2458192"/>
                </a:cubicBezTo>
                <a:cubicBezTo>
                  <a:pt x="527739" y="2461664"/>
                  <a:pt x="534746" y="2461331"/>
                  <a:pt x="540344" y="2464130"/>
                </a:cubicBezTo>
                <a:cubicBezTo>
                  <a:pt x="546727" y="2467321"/>
                  <a:pt x="551774" y="2472814"/>
                  <a:pt x="558157" y="2476005"/>
                </a:cubicBezTo>
                <a:cubicBezTo>
                  <a:pt x="607323" y="2500588"/>
                  <a:pt x="542734" y="2459786"/>
                  <a:pt x="593783" y="2493818"/>
                </a:cubicBezTo>
                <a:lnTo>
                  <a:pt x="611596" y="2547257"/>
                </a:lnTo>
                <a:cubicBezTo>
                  <a:pt x="613575" y="2553195"/>
                  <a:pt x="613107" y="2560644"/>
                  <a:pt x="617533" y="2565070"/>
                </a:cubicBezTo>
                <a:lnTo>
                  <a:pt x="641284" y="2588821"/>
                </a:lnTo>
                <a:cubicBezTo>
                  <a:pt x="643263" y="2594759"/>
                  <a:pt x="644423" y="2601036"/>
                  <a:pt x="647222" y="2606634"/>
                </a:cubicBezTo>
                <a:cubicBezTo>
                  <a:pt x="655489" y="2623168"/>
                  <a:pt x="663777" y="2629127"/>
                  <a:pt x="676910" y="2642260"/>
                </a:cubicBezTo>
                <a:cubicBezTo>
                  <a:pt x="679167" y="2653545"/>
                  <a:pt x="682701" y="2677593"/>
                  <a:pt x="688785" y="2689761"/>
                </a:cubicBezTo>
                <a:cubicBezTo>
                  <a:pt x="691976" y="2696144"/>
                  <a:pt x="696702" y="2701636"/>
                  <a:pt x="700661" y="2707574"/>
                </a:cubicBezTo>
                <a:cubicBezTo>
                  <a:pt x="704619" y="2719449"/>
                  <a:pt x="709500" y="2731056"/>
                  <a:pt x="712536" y="2743200"/>
                </a:cubicBezTo>
                <a:cubicBezTo>
                  <a:pt x="714515" y="2751117"/>
                  <a:pt x="714824" y="2759651"/>
                  <a:pt x="718473" y="2766950"/>
                </a:cubicBezTo>
                <a:cubicBezTo>
                  <a:pt x="720977" y="2771957"/>
                  <a:pt x="726390" y="2774867"/>
                  <a:pt x="730349" y="2778826"/>
                </a:cubicBezTo>
                <a:cubicBezTo>
                  <a:pt x="733669" y="2792106"/>
                  <a:pt x="742377" y="2829524"/>
                  <a:pt x="748162" y="2838202"/>
                </a:cubicBezTo>
                <a:lnTo>
                  <a:pt x="760037" y="2856015"/>
                </a:lnTo>
                <a:cubicBezTo>
                  <a:pt x="762016" y="2863932"/>
                  <a:pt x="763733" y="2871919"/>
                  <a:pt x="765975" y="2879766"/>
                </a:cubicBezTo>
                <a:cubicBezTo>
                  <a:pt x="767694" y="2885784"/>
                  <a:pt x="770685" y="2891442"/>
                  <a:pt x="771912" y="2897579"/>
                </a:cubicBezTo>
                <a:cubicBezTo>
                  <a:pt x="774657" y="2911303"/>
                  <a:pt x="775346" y="2925373"/>
                  <a:pt x="777850" y="2939143"/>
                </a:cubicBezTo>
                <a:cubicBezTo>
                  <a:pt x="785252" y="2979852"/>
                  <a:pt x="781249" y="2946801"/>
                  <a:pt x="789725" y="2980706"/>
                </a:cubicBezTo>
                <a:cubicBezTo>
                  <a:pt x="790128" y="2982319"/>
                  <a:pt x="796665" y="3022038"/>
                  <a:pt x="801601" y="3028208"/>
                </a:cubicBezTo>
                <a:cubicBezTo>
                  <a:pt x="806059" y="3033780"/>
                  <a:pt x="813476" y="3036125"/>
                  <a:pt x="819414" y="3040083"/>
                </a:cubicBezTo>
                <a:cubicBezTo>
                  <a:pt x="821393" y="3046021"/>
                  <a:pt x="822131" y="3052529"/>
                  <a:pt x="825351" y="3057896"/>
                </a:cubicBezTo>
                <a:cubicBezTo>
                  <a:pt x="831461" y="3068079"/>
                  <a:pt x="843311" y="3074840"/>
                  <a:pt x="855040" y="3075709"/>
                </a:cubicBezTo>
                <a:cubicBezTo>
                  <a:pt x="902453" y="3079221"/>
                  <a:pt x="950043" y="3079668"/>
                  <a:pt x="997544" y="3081647"/>
                </a:cubicBezTo>
                <a:cubicBezTo>
                  <a:pt x="999523" y="3087585"/>
                  <a:pt x="1000261" y="3094093"/>
                  <a:pt x="1003481" y="3099460"/>
                </a:cubicBezTo>
                <a:cubicBezTo>
                  <a:pt x="1006361" y="3104260"/>
                  <a:pt x="1012853" y="3106328"/>
                  <a:pt x="1015357" y="3111335"/>
                </a:cubicBezTo>
                <a:cubicBezTo>
                  <a:pt x="1019007" y="3118634"/>
                  <a:pt x="1017644" y="3127787"/>
                  <a:pt x="1021294" y="3135086"/>
                </a:cubicBezTo>
                <a:cubicBezTo>
                  <a:pt x="1023798" y="3140093"/>
                  <a:pt x="1029673" y="3142590"/>
                  <a:pt x="1033170" y="3146961"/>
                </a:cubicBezTo>
                <a:cubicBezTo>
                  <a:pt x="1042344" y="3158428"/>
                  <a:pt x="1051294" y="3175397"/>
                  <a:pt x="1056920" y="3188525"/>
                </a:cubicBezTo>
                <a:cubicBezTo>
                  <a:pt x="1063023" y="3202764"/>
                  <a:pt x="1064491" y="3215019"/>
                  <a:pt x="1068796" y="3230088"/>
                </a:cubicBezTo>
                <a:cubicBezTo>
                  <a:pt x="1070515" y="3236106"/>
                  <a:pt x="1071513" y="3242534"/>
                  <a:pt x="1074733" y="3247901"/>
                </a:cubicBezTo>
                <a:cubicBezTo>
                  <a:pt x="1085095" y="3265172"/>
                  <a:pt x="1104475" y="3265732"/>
                  <a:pt x="1122235" y="3271652"/>
                </a:cubicBezTo>
                <a:lnTo>
                  <a:pt x="1140048" y="3277589"/>
                </a:lnTo>
                <a:cubicBezTo>
                  <a:pt x="1159840" y="3275610"/>
                  <a:pt x="1180127" y="3276476"/>
                  <a:pt x="1199424" y="3271652"/>
                </a:cubicBezTo>
                <a:cubicBezTo>
                  <a:pt x="1204855" y="3270294"/>
                  <a:pt x="1206641" y="3262881"/>
                  <a:pt x="1211299" y="3259776"/>
                </a:cubicBezTo>
                <a:cubicBezTo>
                  <a:pt x="1218664" y="3254866"/>
                  <a:pt x="1227133" y="3251859"/>
                  <a:pt x="1235050" y="3247901"/>
                </a:cubicBezTo>
                <a:cubicBezTo>
                  <a:pt x="1276614" y="3249880"/>
                  <a:pt x="1318385" y="3249244"/>
                  <a:pt x="1359741" y="3253839"/>
                </a:cubicBezTo>
                <a:cubicBezTo>
                  <a:pt x="1372182" y="3255221"/>
                  <a:pt x="1382893" y="3264674"/>
                  <a:pt x="1395367" y="3265714"/>
                </a:cubicBezTo>
                <a:lnTo>
                  <a:pt x="1466619" y="3271652"/>
                </a:lnTo>
                <a:cubicBezTo>
                  <a:pt x="1478494" y="3275610"/>
                  <a:pt x="1491049" y="3277929"/>
                  <a:pt x="1502245" y="3283527"/>
                </a:cubicBezTo>
                <a:cubicBezTo>
                  <a:pt x="1510162" y="3287485"/>
                  <a:pt x="1517341" y="3293547"/>
                  <a:pt x="1525996" y="3295402"/>
                </a:cubicBezTo>
                <a:cubicBezTo>
                  <a:pt x="1545445" y="3299570"/>
                  <a:pt x="1565656" y="3298711"/>
                  <a:pt x="1585372" y="3301340"/>
                </a:cubicBezTo>
                <a:cubicBezTo>
                  <a:pt x="1595376" y="3302674"/>
                  <a:pt x="1605165" y="3305299"/>
                  <a:pt x="1615061" y="3307278"/>
                </a:cubicBezTo>
                <a:cubicBezTo>
                  <a:pt x="1584970" y="3337367"/>
                  <a:pt x="1620372" y="3298427"/>
                  <a:pt x="1597248" y="3336966"/>
                </a:cubicBezTo>
                <a:cubicBezTo>
                  <a:pt x="1594368" y="3341766"/>
                  <a:pt x="1589331" y="3344883"/>
                  <a:pt x="1585372" y="3348841"/>
                </a:cubicBezTo>
                <a:cubicBezTo>
                  <a:pt x="1581414" y="3360716"/>
                  <a:pt x="1571944" y="3372046"/>
                  <a:pt x="1573497" y="3384467"/>
                </a:cubicBezTo>
                <a:cubicBezTo>
                  <a:pt x="1574315" y="3391007"/>
                  <a:pt x="1576702" y="3435333"/>
                  <a:pt x="1585372" y="3449782"/>
                </a:cubicBezTo>
                <a:cubicBezTo>
                  <a:pt x="1588252" y="3454582"/>
                  <a:pt x="1593289" y="3457699"/>
                  <a:pt x="1597248" y="3461657"/>
                </a:cubicBezTo>
                <a:cubicBezTo>
                  <a:pt x="1599227" y="3469574"/>
                  <a:pt x="1599536" y="3478109"/>
                  <a:pt x="1603185" y="3485408"/>
                </a:cubicBezTo>
                <a:cubicBezTo>
                  <a:pt x="1609568" y="3498174"/>
                  <a:pt x="1626936" y="3521034"/>
                  <a:pt x="1626936" y="3521034"/>
                </a:cubicBezTo>
                <a:cubicBezTo>
                  <a:pt x="1628915" y="3526972"/>
                  <a:pt x="1629653" y="3533480"/>
                  <a:pt x="1632873" y="3538847"/>
                </a:cubicBezTo>
                <a:cubicBezTo>
                  <a:pt x="1635753" y="3543647"/>
                  <a:pt x="1641252" y="3546351"/>
                  <a:pt x="1644749" y="3550722"/>
                </a:cubicBezTo>
                <a:cubicBezTo>
                  <a:pt x="1649207" y="3556294"/>
                  <a:pt x="1652666" y="3562597"/>
                  <a:pt x="1656624" y="3568535"/>
                </a:cubicBezTo>
                <a:cubicBezTo>
                  <a:pt x="1658603" y="3576452"/>
                  <a:pt x="1660217" y="3584469"/>
                  <a:pt x="1662562" y="3592286"/>
                </a:cubicBezTo>
                <a:cubicBezTo>
                  <a:pt x="1666159" y="3604276"/>
                  <a:pt x="1670479" y="3616037"/>
                  <a:pt x="1674437" y="3627912"/>
                </a:cubicBezTo>
                <a:lnTo>
                  <a:pt x="1686312" y="3663537"/>
                </a:lnTo>
                <a:lnTo>
                  <a:pt x="1698188" y="3699163"/>
                </a:lnTo>
                <a:cubicBezTo>
                  <a:pt x="1700167" y="3705101"/>
                  <a:pt x="1699699" y="3712550"/>
                  <a:pt x="1704125" y="3716976"/>
                </a:cubicBezTo>
                <a:lnTo>
                  <a:pt x="1716001" y="3728852"/>
                </a:lnTo>
                <a:cubicBezTo>
                  <a:pt x="1717980" y="3734790"/>
                  <a:pt x="1715866" y="3745147"/>
                  <a:pt x="1721938" y="3746665"/>
                </a:cubicBezTo>
                <a:cubicBezTo>
                  <a:pt x="1728861" y="3748396"/>
                  <a:pt x="1734178" y="3739247"/>
                  <a:pt x="1739751" y="3734789"/>
                </a:cubicBezTo>
                <a:cubicBezTo>
                  <a:pt x="1751841" y="3725117"/>
                  <a:pt x="1754682" y="3718331"/>
                  <a:pt x="1763502" y="3705101"/>
                </a:cubicBezTo>
                <a:cubicBezTo>
                  <a:pt x="1761523" y="3691246"/>
                  <a:pt x="1760309" y="3677261"/>
                  <a:pt x="1757564" y="3663537"/>
                </a:cubicBezTo>
                <a:cubicBezTo>
                  <a:pt x="1756337" y="3657400"/>
                  <a:pt x="1751627" y="3651983"/>
                  <a:pt x="1751627" y="3645725"/>
                </a:cubicBezTo>
                <a:cubicBezTo>
                  <a:pt x="1751627" y="3615971"/>
                  <a:pt x="1754986" y="3586302"/>
                  <a:pt x="1757564" y="3556660"/>
                </a:cubicBezTo>
                <a:cubicBezTo>
                  <a:pt x="1761270" y="3514035"/>
                  <a:pt x="1761290" y="3518004"/>
                  <a:pt x="1769440" y="3485408"/>
                </a:cubicBezTo>
                <a:cubicBezTo>
                  <a:pt x="1767461" y="3455720"/>
                  <a:pt x="1766617" y="3425934"/>
                  <a:pt x="1763502" y="3396343"/>
                </a:cubicBezTo>
                <a:cubicBezTo>
                  <a:pt x="1761956" y="3381655"/>
                  <a:pt x="1755612" y="3368727"/>
                  <a:pt x="1751627" y="3354779"/>
                </a:cubicBezTo>
                <a:cubicBezTo>
                  <a:pt x="1749385" y="3346932"/>
                  <a:pt x="1747668" y="3338945"/>
                  <a:pt x="1745689" y="3331028"/>
                </a:cubicBezTo>
                <a:cubicBezTo>
                  <a:pt x="1749647" y="3325090"/>
                  <a:pt x="1753106" y="3318787"/>
                  <a:pt x="1757564" y="3313215"/>
                </a:cubicBezTo>
                <a:cubicBezTo>
                  <a:pt x="1761061" y="3308844"/>
                  <a:pt x="1769440" y="3306938"/>
                  <a:pt x="1769440" y="3301340"/>
                </a:cubicBezTo>
                <a:cubicBezTo>
                  <a:pt x="1769440" y="3288822"/>
                  <a:pt x="1761523" y="3277589"/>
                  <a:pt x="1757564" y="3265714"/>
                </a:cubicBezTo>
                <a:cubicBezTo>
                  <a:pt x="1759543" y="3245922"/>
                  <a:pt x="1759029" y="3225719"/>
                  <a:pt x="1763502" y="3206337"/>
                </a:cubicBezTo>
                <a:cubicBezTo>
                  <a:pt x="1765107" y="3199384"/>
                  <a:pt x="1774204" y="3195564"/>
                  <a:pt x="1775377" y="3188525"/>
                </a:cubicBezTo>
                <a:cubicBezTo>
                  <a:pt x="1777866" y="3173590"/>
                  <a:pt x="1764745" y="3167812"/>
                  <a:pt x="1757564" y="3158836"/>
                </a:cubicBezTo>
                <a:cubicBezTo>
                  <a:pt x="1753106" y="3153264"/>
                  <a:pt x="1749647" y="3146961"/>
                  <a:pt x="1745689" y="3141023"/>
                </a:cubicBezTo>
                <a:cubicBezTo>
                  <a:pt x="1753606" y="3137065"/>
                  <a:pt x="1763181" y="3135407"/>
                  <a:pt x="1769440" y="3129148"/>
                </a:cubicBezTo>
                <a:cubicBezTo>
                  <a:pt x="1786015" y="3112573"/>
                  <a:pt x="1782837" y="3095603"/>
                  <a:pt x="1775377" y="3075709"/>
                </a:cubicBezTo>
                <a:cubicBezTo>
                  <a:pt x="1772871" y="3069027"/>
                  <a:pt x="1767460" y="3063834"/>
                  <a:pt x="1763502" y="3057896"/>
                </a:cubicBezTo>
                <a:cubicBezTo>
                  <a:pt x="1765481" y="3042062"/>
                  <a:pt x="1764855" y="3025679"/>
                  <a:pt x="1769440" y="3010395"/>
                </a:cubicBezTo>
                <a:cubicBezTo>
                  <a:pt x="1776755" y="2986013"/>
                  <a:pt x="1805993" y="3004921"/>
                  <a:pt x="1816941" y="3010395"/>
                </a:cubicBezTo>
                <a:cubicBezTo>
                  <a:pt x="1832823" y="3018336"/>
                  <a:pt x="1865272" y="3041327"/>
                  <a:pt x="1876318" y="3057896"/>
                </a:cubicBezTo>
                <a:cubicBezTo>
                  <a:pt x="1887994" y="3075411"/>
                  <a:pt x="1888862" y="3079235"/>
                  <a:pt x="1906006" y="3093522"/>
                </a:cubicBezTo>
                <a:cubicBezTo>
                  <a:pt x="1911488" y="3098090"/>
                  <a:pt x="1917881" y="3101439"/>
                  <a:pt x="1923819" y="3105397"/>
                </a:cubicBezTo>
                <a:cubicBezTo>
                  <a:pt x="1927777" y="3111335"/>
                  <a:pt x="1930648" y="3118164"/>
                  <a:pt x="1935694" y="3123210"/>
                </a:cubicBezTo>
                <a:cubicBezTo>
                  <a:pt x="1940740" y="3128256"/>
                  <a:pt x="1949049" y="3129513"/>
                  <a:pt x="1953507" y="3135086"/>
                </a:cubicBezTo>
                <a:cubicBezTo>
                  <a:pt x="1957417" y="3139973"/>
                  <a:pt x="1957466" y="3146961"/>
                  <a:pt x="1959445" y="3152899"/>
                </a:cubicBezTo>
                <a:cubicBezTo>
                  <a:pt x="1961424" y="3176649"/>
                  <a:pt x="1961465" y="3200642"/>
                  <a:pt x="1965383" y="3224150"/>
                </a:cubicBezTo>
                <a:cubicBezTo>
                  <a:pt x="1967441" y="3236497"/>
                  <a:pt x="1977258" y="3259776"/>
                  <a:pt x="1977258" y="3259776"/>
                </a:cubicBezTo>
                <a:cubicBezTo>
                  <a:pt x="1979237" y="3289464"/>
                  <a:pt x="1978025" y="3319540"/>
                  <a:pt x="1983196" y="3348841"/>
                </a:cubicBezTo>
                <a:cubicBezTo>
                  <a:pt x="1984169" y="3354354"/>
                  <a:pt x="1992568" y="3355710"/>
                  <a:pt x="1995071" y="3360717"/>
                </a:cubicBezTo>
                <a:cubicBezTo>
                  <a:pt x="2000669" y="3371913"/>
                  <a:pt x="2006946" y="3396343"/>
                  <a:pt x="2006946" y="3396343"/>
                </a:cubicBezTo>
                <a:cubicBezTo>
                  <a:pt x="2004757" y="3411666"/>
                  <a:pt x="2003363" y="3439136"/>
                  <a:pt x="1995071" y="3455719"/>
                </a:cubicBezTo>
                <a:cubicBezTo>
                  <a:pt x="1975580" y="3494702"/>
                  <a:pt x="1986633" y="3447898"/>
                  <a:pt x="1971320" y="3509158"/>
                </a:cubicBezTo>
                <a:cubicBezTo>
                  <a:pt x="1969341" y="3517075"/>
                  <a:pt x="1967728" y="3525093"/>
                  <a:pt x="1965383" y="3532909"/>
                </a:cubicBezTo>
                <a:cubicBezTo>
                  <a:pt x="1961786" y="3544899"/>
                  <a:pt x="1955962" y="3556260"/>
                  <a:pt x="1953507" y="3568535"/>
                </a:cubicBezTo>
                <a:cubicBezTo>
                  <a:pt x="1951528" y="3578431"/>
                  <a:pt x="1949375" y="3588294"/>
                  <a:pt x="1947570" y="3598223"/>
                </a:cubicBezTo>
                <a:cubicBezTo>
                  <a:pt x="1945416" y="3610068"/>
                  <a:pt x="1944244" y="3622097"/>
                  <a:pt x="1941632" y="3633849"/>
                </a:cubicBezTo>
                <a:cubicBezTo>
                  <a:pt x="1940274" y="3639959"/>
                  <a:pt x="1937673" y="3645724"/>
                  <a:pt x="1935694" y="3651662"/>
                </a:cubicBezTo>
                <a:cubicBezTo>
                  <a:pt x="1933715" y="3663537"/>
                  <a:pt x="1932369" y="3675536"/>
                  <a:pt x="1929757" y="3687288"/>
                </a:cubicBezTo>
                <a:cubicBezTo>
                  <a:pt x="1928399" y="3693398"/>
                  <a:pt x="1925177" y="3698991"/>
                  <a:pt x="1923819" y="3705101"/>
                </a:cubicBezTo>
                <a:cubicBezTo>
                  <a:pt x="1921207" y="3716853"/>
                  <a:pt x="1920242" y="3728922"/>
                  <a:pt x="1917881" y="3740727"/>
                </a:cubicBezTo>
                <a:cubicBezTo>
                  <a:pt x="1916281" y="3748729"/>
                  <a:pt x="1913923" y="3756561"/>
                  <a:pt x="1911944" y="3764478"/>
                </a:cubicBezTo>
                <a:cubicBezTo>
                  <a:pt x="1907985" y="3806042"/>
                  <a:pt x="1910194" y="3848664"/>
                  <a:pt x="1900068" y="3889169"/>
                </a:cubicBezTo>
                <a:lnTo>
                  <a:pt x="1888193" y="3936670"/>
                </a:lnTo>
                <a:lnTo>
                  <a:pt x="1882255" y="3960421"/>
                </a:lnTo>
                <a:cubicBezTo>
                  <a:pt x="1884234" y="3984172"/>
                  <a:pt x="1885933" y="4007947"/>
                  <a:pt x="1888193" y="4031673"/>
                </a:cubicBezTo>
                <a:cubicBezTo>
                  <a:pt x="1889892" y="4049515"/>
                  <a:pt x="1893079" y="4067220"/>
                  <a:pt x="1894131" y="4085112"/>
                </a:cubicBezTo>
                <a:cubicBezTo>
                  <a:pt x="1897709" y="4145939"/>
                  <a:pt x="1892617" y="4208932"/>
                  <a:pt x="1906006" y="4269179"/>
                </a:cubicBezTo>
                <a:cubicBezTo>
                  <a:pt x="1907364" y="4275289"/>
                  <a:pt x="1909965" y="4281054"/>
                  <a:pt x="1911944" y="4286992"/>
                </a:cubicBezTo>
                <a:cubicBezTo>
                  <a:pt x="1913840" y="4300263"/>
                  <a:pt x="1920521" y="4349342"/>
                  <a:pt x="1923819" y="4364182"/>
                </a:cubicBezTo>
                <a:cubicBezTo>
                  <a:pt x="1925177" y="4370292"/>
                  <a:pt x="1927778" y="4376057"/>
                  <a:pt x="1929757" y="4381995"/>
                </a:cubicBezTo>
                <a:cubicBezTo>
                  <a:pt x="1937674" y="4380016"/>
                  <a:pt x="1946006" y="4379272"/>
                  <a:pt x="1953507" y="4376057"/>
                </a:cubicBezTo>
                <a:cubicBezTo>
                  <a:pt x="1995106" y="4358229"/>
                  <a:pt x="1951268" y="4371462"/>
                  <a:pt x="1983196" y="4352306"/>
                </a:cubicBezTo>
                <a:cubicBezTo>
                  <a:pt x="1988563" y="4349086"/>
                  <a:pt x="1994937" y="4347887"/>
                  <a:pt x="2001009" y="4346369"/>
                </a:cubicBezTo>
                <a:cubicBezTo>
                  <a:pt x="2010800" y="4343921"/>
                  <a:pt x="2020845" y="4342620"/>
                  <a:pt x="2030697" y="4340431"/>
                </a:cubicBezTo>
                <a:cubicBezTo>
                  <a:pt x="2038663" y="4338661"/>
                  <a:pt x="2046531" y="4336472"/>
                  <a:pt x="2054448" y="4334493"/>
                </a:cubicBezTo>
                <a:cubicBezTo>
                  <a:pt x="2060386" y="4328555"/>
                  <a:pt x="2067603" y="4323667"/>
                  <a:pt x="2072261" y="4316680"/>
                </a:cubicBezTo>
                <a:cubicBezTo>
                  <a:pt x="2075733" y="4311472"/>
                  <a:pt x="2077246" y="4305053"/>
                  <a:pt x="2078198" y="4298867"/>
                </a:cubicBezTo>
                <a:cubicBezTo>
                  <a:pt x="2081222" y="4279208"/>
                  <a:pt x="2075905" y="4257599"/>
                  <a:pt x="2084136" y="4239491"/>
                </a:cubicBezTo>
                <a:cubicBezTo>
                  <a:pt x="2087513" y="4232062"/>
                  <a:pt x="2099969" y="4235532"/>
                  <a:pt x="2107886" y="4233553"/>
                </a:cubicBezTo>
                <a:cubicBezTo>
                  <a:pt x="2111845" y="4237511"/>
                  <a:pt x="2116882" y="4240628"/>
                  <a:pt x="2119762" y="4245428"/>
                </a:cubicBezTo>
                <a:cubicBezTo>
                  <a:pt x="2122982" y="4250795"/>
                  <a:pt x="2121944" y="4258234"/>
                  <a:pt x="2125699" y="4263241"/>
                </a:cubicBezTo>
                <a:cubicBezTo>
                  <a:pt x="2134096" y="4274437"/>
                  <a:pt x="2155388" y="4292930"/>
                  <a:pt x="2155388" y="4292930"/>
                </a:cubicBezTo>
                <a:cubicBezTo>
                  <a:pt x="2164803" y="4321175"/>
                  <a:pt x="2163009" y="4326208"/>
                  <a:pt x="2179138" y="4346369"/>
                </a:cubicBezTo>
                <a:cubicBezTo>
                  <a:pt x="2182635" y="4350740"/>
                  <a:pt x="2187055" y="4354286"/>
                  <a:pt x="2191014" y="4358244"/>
                </a:cubicBezTo>
                <a:cubicBezTo>
                  <a:pt x="2205741" y="4402430"/>
                  <a:pt x="2183134" y="4343455"/>
                  <a:pt x="2220702" y="4399808"/>
                </a:cubicBezTo>
                <a:cubicBezTo>
                  <a:pt x="2224660" y="4405746"/>
                  <a:pt x="2228119" y="4412049"/>
                  <a:pt x="2232577" y="4417621"/>
                </a:cubicBezTo>
                <a:cubicBezTo>
                  <a:pt x="2242245" y="4429706"/>
                  <a:pt x="2249042" y="4432555"/>
                  <a:pt x="2262266" y="4441371"/>
                </a:cubicBezTo>
                <a:cubicBezTo>
                  <a:pt x="2264245" y="4447309"/>
                  <a:pt x="2264983" y="4453817"/>
                  <a:pt x="2268203" y="4459184"/>
                </a:cubicBezTo>
                <a:cubicBezTo>
                  <a:pt x="2273844" y="4468585"/>
                  <a:pt x="2289801" y="4477541"/>
                  <a:pt x="2297892" y="4482935"/>
                </a:cubicBezTo>
                <a:cubicBezTo>
                  <a:pt x="2313726" y="4480956"/>
                  <a:pt x="2330577" y="4482923"/>
                  <a:pt x="2345393" y="4476997"/>
                </a:cubicBezTo>
                <a:cubicBezTo>
                  <a:pt x="2352019" y="4474347"/>
                  <a:pt x="2352810" y="4464756"/>
                  <a:pt x="2357268" y="4459184"/>
                </a:cubicBezTo>
                <a:cubicBezTo>
                  <a:pt x="2360765" y="4454813"/>
                  <a:pt x="2364137" y="4449812"/>
                  <a:pt x="2369144" y="4447309"/>
                </a:cubicBezTo>
                <a:cubicBezTo>
                  <a:pt x="2380340" y="4441711"/>
                  <a:pt x="2404770" y="4435434"/>
                  <a:pt x="2404770" y="4435434"/>
                </a:cubicBezTo>
                <a:cubicBezTo>
                  <a:pt x="2434859" y="4405343"/>
                  <a:pt x="2395919" y="4440745"/>
                  <a:pt x="2434458" y="4417621"/>
                </a:cubicBezTo>
                <a:cubicBezTo>
                  <a:pt x="2443856" y="4411982"/>
                  <a:pt x="2452817" y="4396019"/>
                  <a:pt x="2458209" y="4387932"/>
                </a:cubicBezTo>
                <a:cubicBezTo>
                  <a:pt x="2488952" y="4295699"/>
                  <a:pt x="2446908" y="4431985"/>
                  <a:pt x="2476022" y="4257304"/>
                </a:cubicBezTo>
                <a:cubicBezTo>
                  <a:pt x="2477080" y="4250957"/>
                  <a:pt x="2503460" y="4235053"/>
                  <a:pt x="2505710" y="4233553"/>
                </a:cubicBezTo>
                <a:cubicBezTo>
                  <a:pt x="2509668" y="4227615"/>
                  <a:pt x="2512941" y="4221158"/>
                  <a:pt x="2517585" y="4215740"/>
                </a:cubicBezTo>
                <a:cubicBezTo>
                  <a:pt x="2524871" y="4207239"/>
                  <a:pt x="2541336" y="4191989"/>
                  <a:pt x="2541336" y="4191989"/>
                </a:cubicBezTo>
                <a:cubicBezTo>
                  <a:pt x="2539357" y="4182093"/>
                  <a:pt x="2539574" y="4171488"/>
                  <a:pt x="2535398" y="4162301"/>
                </a:cubicBezTo>
                <a:cubicBezTo>
                  <a:pt x="2529492" y="4149308"/>
                  <a:pt x="2516162" y="4140215"/>
                  <a:pt x="2511648" y="4126675"/>
                </a:cubicBezTo>
                <a:lnTo>
                  <a:pt x="2505710" y="4108862"/>
                </a:lnTo>
                <a:cubicBezTo>
                  <a:pt x="2507689" y="4096987"/>
                  <a:pt x="2505801" y="4083760"/>
                  <a:pt x="2511648" y="4073236"/>
                </a:cubicBezTo>
                <a:cubicBezTo>
                  <a:pt x="2516454" y="4064585"/>
                  <a:pt x="2527884" y="4061863"/>
                  <a:pt x="2535398" y="4055423"/>
                </a:cubicBezTo>
                <a:cubicBezTo>
                  <a:pt x="2546889" y="4045573"/>
                  <a:pt x="2558214" y="4033541"/>
                  <a:pt x="2565086" y="4019797"/>
                </a:cubicBezTo>
                <a:cubicBezTo>
                  <a:pt x="2567885" y="4014199"/>
                  <a:pt x="2569045" y="4007922"/>
                  <a:pt x="2571024" y="4001984"/>
                </a:cubicBezTo>
                <a:cubicBezTo>
                  <a:pt x="2569045" y="3978233"/>
                  <a:pt x="2564051" y="3954543"/>
                  <a:pt x="2565086" y="3930732"/>
                </a:cubicBezTo>
                <a:cubicBezTo>
                  <a:pt x="2569184" y="3836474"/>
                  <a:pt x="2575631" y="3895817"/>
                  <a:pt x="2588837" y="3829792"/>
                </a:cubicBezTo>
                <a:lnTo>
                  <a:pt x="2594775" y="3800104"/>
                </a:lnTo>
                <a:cubicBezTo>
                  <a:pt x="2592796" y="3760519"/>
                  <a:pt x="2591661" y="3720883"/>
                  <a:pt x="2588837" y="3681350"/>
                </a:cubicBezTo>
                <a:cubicBezTo>
                  <a:pt x="2587823" y="3667158"/>
                  <a:pt x="2583733" y="3628155"/>
                  <a:pt x="2576962" y="3610099"/>
                </a:cubicBezTo>
                <a:cubicBezTo>
                  <a:pt x="2570506" y="3592883"/>
                  <a:pt x="2563053" y="3583299"/>
                  <a:pt x="2553211" y="3568535"/>
                </a:cubicBezTo>
                <a:cubicBezTo>
                  <a:pt x="2543792" y="3530860"/>
                  <a:pt x="2541655" y="3533397"/>
                  <a:pt x="2553211" y="3479470"/>
                </a:cubicBezTo>
                <a:cubicBezTo>
                  <a:pt x="2554706" y="3472492"/>
                  <a:pt x="2561895" y="3468040"/>
                  <a:pt x="2565086" y="3461657"/>
                </a:cubicBezTo>
                <a:cubicBezTo>
                  <a:pt x="2592338" y="3407152"/>
                  <a:pt x="2541565" y="3486809"/>
                  <a:pt x="2588837" y="3426031"/>
                </a:cubicBezTo>
                <a:cubicBezTo>
                  <a:pt x="2597599" y="3414765"/>
                  <a:pt x="2604671" y="3402280"/>
                  <a:pt x="2612588" y="3390405"/>
                </a:cubicBezTo>
                <a:cubicBezTo>
                  <a:pt x="2616546" y="3384467"/>
                  <a:pt x="2619417" y="3377638"/>
                  <a:pt x="2624463" y="3372592"/>
                </a:cubicBezTo>
                <a:cubicBezTo>
                  <a:pt x="2630401" y="3366654"/>
                  <a:pt x="2636900" y="3361230"/>
                  <a:pt x="2642276" y="3354779"/>
                </a:cubicBezTo>
                <a:cubicBezTo>
                  <a:pt x="2670484" y="3320929"/>
                  <a:pt x="2640614" y="3353234"/>
                  <a:pt x="2660089" y="3319153"/>
                </a:cubicBezTo>
                <a:cubicBezTo>
                  <a:pt x="2664999" y="3310561"/>
                  <a:pt x="2671964" y="3303319"/>
                  <a:pt x="2677902" y="3295402"/>
                </a:cubicBezTo>
                <a:cubicBezTo>
                  <a:pt x="2681436" y="3277736"/>
                  <a:pt x="2686676" y="3245152"/>
                  <a:pt x="2695715" y="3230088"/>
                </a:cubicBezTo>
                <a:cubicBezTo>
                  <a:pt x="2701653" y="3220192"/>
                  <a:pt x="2708367" y="3210722"/>
                  <a:pt x="2713528" y="3200400"/>
                </a:cubicBezTo>
                <a:cubicBezTo>
                  <a:pt x="2716327" y="3194802"/>
                  <a:pt x="2716667" y="3188185"/>
                  <a:pt x="2719466" y="3182587"/>
                </a:cubicBezTo>
                <a:cubicBezTo>
                  <a:pt x="2722657" y="3176204"/>
                  <a:pt x="2728150" y="3171157"/>
                  <a:pt x="2731341" y="3164774"/>
                </a:cubicBezTo>
                <a:cubicBezTo>
                  <a:pt x="2734140" y="3159176"/>
                  <a:pt x="2732853" y="3151387"/>
                  <a:pt x="2737279" y="3146961"/>
                </a:cubicBezTo>
                <a:cubicBezTo>
                  <a:pt x="2741705" y="3142535"/>
                  <a:pt x="2749154" y="3143002"/>
                  <a:pt x="2755092" y="3141023"/>
                </a:cubicBezTo>
                <a:cubicBezTo>
                  <a:pt x="2784023" y="3097625"/>
                  <a:pt x="2745518" y="3149001"/>
                  <a:pt x="2790718" y="3111335"/>
                </a:cubicBezTo>
                <a:cubicBezTo>
                  <a:pt x="2801342" y="3102482"/>
                  <a:pt x="2804478" y="3087866"/>
                  <a:pt x="2808531" y="3075709"/>
                </a:cubicBezTo>
                <a:cubicBezTo>
                  <a:pt x="2776043" y="3010734"/>
                  <a:pt x="2785839" y="3037325"/>
                  <a:pt x="2772905" y="2998519"/>
                </a:cubicBezTo>
                <a:cubicBezTo>
                  <a:pt x="2774884" y="2949039"/>
                  <a:pt x="2775654" y="2899495"/>
                  <a:pt x="2778842" y="2850078"/>
                </a:cubicBezTo>
                <a:cubicBezTo>
                  <a:pt x="2779617" y="2838064"/>
                  <a:pt x="2783520" y="2826425"/>
                  <a:pt x="2784780" y="2814452"/>
                </a:cubicBezTo>
                <a:cubicBezTo>
                  <a:pt x="2787482" y="2788788"/>
                  <a:pt x="2787868" y="2762910"/>
                  <a:pt x="2790718" y="2737262"/>
                </a:cubicBezTo>
                <a:cubicBezTo>
                  <a:pt x="2791832" y="2727232"/>
                  <a:pt x="2795228" y="2717565"/>
                  <a:pt x="2796655" y="2707574"/>
                </a:cubicBezTo>
                <a:cubicBezTo>
                  <a:pt x="2799190" y="2689831"/>
                  <a:pt x="2799798" y="2671838"/>
                  <a:pt x="2802593" y="2654135"/>
                </a:cubicBezTo>
                <a:cubicBezTo>
                  <a:pt x="2805741" y="2634198"/>
                  <a:pt x="2814468" y="2594758"/>
                  <a:pt x="2814468" y="2594758"/>
                </a:cubicBezTo>
                <a:cubicBezTo>
                  <a:pt x="2812489" y="2576945"/>
                  <a:pt x="2812286" y="2558844"/>
                  <a:pt x="2808531" y="2541319"/>
                </a:cubicBezTo>
                <a:cubicBezTo>
                  <a:pt x="2806298" y="2530897"/>
                  <a:pt x="2800397" y="2521611"/>
                  <a:pt x="2796655" y="2511631"/>
                </a:cubicBezTo>
                <a:cubicBezTo>
                  <a:pt x="2790269" y="2494603"/>
                  <a:pt x="2789456" y="2488772"/>
                  <a:pt x="2784780" y="2470067"/>
                </a:cubicBezTo>
                <a:cubicBezTo>
                  <a:pt x="2786105" y="2454164"/>
                  <a:pt x="2784530" y="2405252"/>
                  <a:pt x="2796655" y="2381002"/>
                </a:cubicBezTo>
                <a:cubicBezTo>
                  <a:pt x="2799846" y="2374619"/>
                  <a:pt x="2804572" y="2369127"/>
                  <a:pt x="2808531" y="2363189"/>
                </a:cubicBezTo>
                <a:cubicBezTo>
                  <a:pt x="2830526" y="2297203"/>
                  <a:pt x="2824416" y="2330115"/>
                  <a:pt x="2814468" y="2220686"/>
                </a:cubicBezTo>
                <a:cubicBezTo>
                  <a:pt x="2814452" y="2220514"/>
                  <a:pt x="2805406" y="2181935"/>
                  <a:pt x="2802593" y="2179122"/>
                </a:cubicBezTo>
                <a:cubicBezTo>
                  <a:pt x="2736395" y="2112924"/>
                  <a:pt x="2790935" y="2187696"/>
                  <a:pt x="2749154" y="2137558"/>
                </a:cubicBezTo>
                <a:cubicBezTo>
                  <a:pt x="2735463" y="2121128"/>
                  <a:pt x="2738982" y="2114942"/>
                  <a:pt x="2719466" y="2101932"/>
                </a:cubicBezTo>
                <a:cubicBezTo>
                  <a:pt x="2714258" y="2098460"/>
                  <a:pt x="2707591" y="2097974"/>
                  <a:pt x="2701653" y="2095995"/>
                </a:cubicBezTo>
                <a:cubicBezTo>
                  <a:pt x="2695715" y="2090057"/>
                  <a:pt x="2690827" y="2082840"/>
                  <a:pt x="2683840" y="2078182"/>
                </a:cubicBezTo>
                <a:cubicBezTo>
                  <a:pt x="2678632" y="2074710"/>
                  <a:pt x="2671120" y="2075882"/>
                  <a:pt x="2666027" y="2072244"/>
                </a:cubicBezTo>
                <a:cubicBezTo>
                  <a:pt x="2616721" y="2037025"/>
                  <a:pt x="2664709" y="2055970"/>
                  <a:pt x="2624463" y="2042556"/>
                </a:cubicBezTo>
                <a:cubicBezTo>
                  <a:pt x="2584052" y="2002141"/>
                  <a:pt x="2647190" y="2063732"/>
                  <a:pt x="2594775" y="2018805"/>
                </a:cubicBezTo>
                <a:cubicBezTo>
                  <a:pt x="2574321" y="2001273"/>
                  <a:pt x="2575022" y="1994085"/>
                  <a:pt x="2553211" y="1983179"/>
                </a:cubicBezTo>
                <a:cubicBezTo>
                  <a:pt x="2543678" y="1978413"/>
                  <a:pt x="2533419" y="1975262"/>
                  <a:pt x="2523523" y="1971304"/>
                </a:cubicBezTo>
                <a:cubicBezTo>
                  <a:pt x="2541336" y="1969325"/>
                  <a:pt x="2559248" y="1968091"/>
                  <a:pt x="2576962" y="1965366"/>
                </a:cubicBezTo>
                <a:cubicBezTo>
                  <a:pt x="2585027" y="1964125"/>
                  <a:pt x="2592746" y="1961198"/>
                  <a:pt x="2600712" y="1959428"/>
                </a:cubicBezTo>
                <a:cubicBezTo>
                  <a:pt x="2610564" y="1957239"/>
                  <a:pt x="2620505" y="1955470"/>
                  <a:pt x="2630401" y="1953491"/>
                </a:cubicBezTo>
                <a:cubicBezTo>
                  <a:pt x="2636339" y="1949532"/>
                  <a:pt x="2643645" y="1947097"/>
                  <a:pt x="2648214" y="1941615"/>
                </a:cubicBezTo>
                <a:cubicBezTo>
                  <a:pt x="2653880" y="1934815"/>
                  <a:pt x="2655179" y="1925230"/>
                  <a:pt x="2660089" y="1917865"/>
                </a:cubicBezTo>
                <a:cubicBezTo>
                  <a:pt x="2663194" y="1913207"/>
                  <a:pt x="2668006" y="1909948"/>
                  <a:pt x="2671964" y="1905989"/>
                </a:cubicBezTo>
                <a:cubicBezTo>
                  <a:pt x="2673943" y="1894114"/>
                  <a:pt x="2673271" y="1881476"/>
                  <a:pt x="2677902" y="1870363"/>
                </a:cubicBezTo>
                <a:cubicBezTo>
                  <a:pt x="2683392" y="1857188"/>
                  <a:pt x="2701653" y="1834737"/>
                  <a:pt x="2701653" y="1834737"/>
                </a:cubicBezTo>
                <a:cubicBezTo>
                  <a:pt x="2697014" y="1832418"/>
                  <a:pt x="2668827" y="1816925"/>
                  <a:pt x="2660089" y="1816925"/>
                </a:cubicBezTo>
                <a:cubicBezTo>
                  <a:pt x="2642166" y="1816925"/>
                  <a:pt x="2624463" y="1820883"/>
                  <a:pt x="2606650" y="1822862"/>
                </a:cubicBezTo>
                <a:cubicBezTo>
                  <a:pt x="2597645" y="1828865"/>
                  <a:pt x="2583314" y="1840675"/>
                  <a:pt x="2571024" y="1840675"/>
                </a:cubicBezTo>
                <a:cubicBezTo>
                  <a:pt x="2542490" y="1840675"/>
                  <a:pt x="2505350" y="1833687"/>
                  <a:pt x="2476022" y="1828800"/>
                </a:cubicBezTo>
                <a:cubicBezTo>
                  <a:pt x="2435590" y="1815322"/>
                  <a:pt x="2485320" y="1832287"/>
                  <a:pt x="2428520" y="1810987"/>
                </a:cubicBezTo>
                <a:cubicBezTo>
                  <a:pt x="2422660" y="1808789"/>
                  <a:pt x="2416305" y="1807848"/>
                  <a:pt x="2410707" y="1805049"/>
                </a:cubicBezTo>
                <a:cubicBezTo>
                  <a:pt x="2404324" y="1801858"/>
                  <a:pt x="2398832" y="1797132"/>
                  <a:pt x="2392894" y="1793174"/>
                </a:cubicBezTo>
                <a:cubicBezTo>
                  <a:pt x="2388936" y="1781299"/>
                  <a:pt x="2383077" y="1769895"/>
                  <a:pt x="2381019" y="1757548"/>
                </a:cubicBezTo>
                <a:cubicBezTo>
                  <a:pt x="2373739" y="1713872"/>
                  <a:pt x="2378001" y="1733602"/>
                  <a:pt x="2369144" y="1698171"/>
                </a:cubicBezTo>
                <a:cubicBezTo>
                  <a:pt x="2371123" y="1682337"/>
                  <a:pt x="2363072" y="1661178"/>
                  <a:pt x="2375081" y="1650670"/>
                </a:cubicBezTo>
                <a:cubicBezTo>
                  <a:pt x="2407582" y="1622232"/>
                  <a:pt x="2417105" y="1663006"/>
                  <a:pt x="2428520" y="1674421"/>
                </a:cubicBezTo>
                <a:cubicBezTo>
                  <a:pt x="2433566" y="1679467"/>
                  <a:pt x="2440395" y="1682338"/>
                  <a:pt x="2446333" y="1686296"/>
                </a:cubicBezTo>
                <a:cubicBezTo>
                  <a:pt x="2469948" y="1670553"/>
                  <a:pt x="2472430" y="1676719"/>
                  <a:pt x="2458209" y="1638795"/>
                </a:cubicBezTo>
                <a:cubicBezTo>
                  <a:pt x="2456243" y="1633553"/>
                  <a:pt x="2449830" y="1631291"/>
                  <a:pt x="2446333" y="1626919"/>
                </a:cubicBezTo>
                <a:cubicBezTo>
                  <a:pt x="2390275" y="1556846"/>
                  <a:pt x="2472421" y="1657144"/>
                  <a:pt x="2428520" y="1591293"/>
                </a:cubicBezTo>
                <a:cubicBezTo>
                  <a:pt x="2423862" y="1584306"/>
                  <a:pt x="2415588" y="1580313"/>
                  <a:pt x="2410707" y="1573480"/>
                </a:cubicBezTo>
                <a:cubicBezTo>
                  <a:pt x="2404173" y="1564332"/>
                  <a:pt x="2395875" y="1543843"/>
                  <a:pt x="2392894" y="1531917"/>
                </a:cubicBezTo>
                <a:cubicBezTo>
                  <a:pt x="2390446" y="1522126"/>
                  <a:pt x="2391470" y="1511255"/>
                  <a:pt x="2386957" y="1502228"/>
                </a:cubicBezTo>
                <a:cubicBezTo>
                  <a:pt x="2383202" y="1494717"/>
                  <a:pt x="2375082" y="1490353"/>
                  <a:pt x="2369144" y="1484415"/>
                </a:cubicBezTo>
                <a:cubicBezTo>
                  <a:pt x="2367165" y="1462644"/>
                  <a:pt x="2371818" y="1439194"/>
                  <a:pt x="2363206" y="1419101"/>
                </a:cubicBezTo>
                <a:cubicBezTo>
                  <a:pt x="2360455" y="1412683"/>
                  <a:pt x="2345699" y="1459746"/>
                  <a:pt x="2345393" y="1460665"/>
                </a:cubicBezTo>
                <a:cubicBezTo>
                  <a:pt x="2323940" y="1457089"/>
                  <a:pt x="2295594" y="1448406"/>
                  <a:pt x="2274141" y="1460665"/>
                </a:cubicBezTo>
                <a:cubicBezTo>
                  <a:pt x="2268707" y="1463770"/>
                  <a:pt x="2270182" y="1472540"/>
                  <a:pt x="2268203" y="1478478"/>
                </a:cubicBezTo>
                <a:cubicBezTo>
                  <a:pt x="2266224" y="1492332"/>
                  <a:pt x="2268525" y="1507523"/>
                  <a:pt x="2262266" y="1520041"/>
                </a:cubicBezTo>
                <a:cubicBezTo>
                  <a:pt x="2255640" y="1533292"/>
                  <a:pt x="2225844" y="1521327"/>
                  <a:pt x="2220702" y="1520041"/>
                </a:cubicBezTo>
                <a:cubicBezTo>
                  <a:pt x="2214764" y="1514103"/>
                  <a:pt x="2208265" y="1508679"/>
                  <a:pt x="2202889" y="1502228"/>
                </a:cubicBezTo>
                <a:cubicBezTo>
                  <a:pt x="2198321" y="1496746"/>
                  <a:pt x="2196952" y="1488373"/>
                  <a:pt x="2191014" y="1484415"/>
                </a:cubicBezTo>
                <a:cubicBezTo>
                  <a:pt x="2184224" y="1479888"/>
                  <a:pt x="2175180" y="1480457"/>
                  <a:pt x="2167263" y="1478478"/>
                </a:cubicBezTo>
                <a:cubicBezTo>
                  <a:pt x="2159346" y="1480457"/>
                  <a:pt x="2149884" y="1479317"/>
                  <a:pt x="2143512" y="1484415"/>
                </a:cubicBezTo>
                <a:cubicBezTo>
                  <a:pt x="2138625" y="1488325"/>
                  <a:pt x="2142001" y="1497802"/>
                  <a:pt x="2137575" y="1502228"/>
                </a:cubicBezTo>
                <a:cubicBezTo>
                  <a:pt x="2133149" y="1506654"/>
                  <a:pt x="2125700" y="1506187"/>
                  <a:pt x="2119762" y="1508166"/>
                </a:cubicBezTo>
                <a:cubicBezTo>
                  <a:pt x="2092789" y="1501423"/>
                  <a:pt x="2091583" y="1497767"/>
                  <a:pt x="2060385" y="1508166"/>
                </a:cubicBezTo>
                <a:cubicBezTo>
                  <a:pt x="2053615" y="1510423"/>
                  <a:pt x="2048510" y="1516083"/>
                  <a:pt x="2042572" y="1520041"/>
                </a:cubicBezTo>
                <a:cubicBezTo>
                  <a:pt x="2036634" y="1514103"/>
                  <a:pt x="2029417" y="1509215"/>
                  <a:pt x="2024759" y="1502228"/>
                </a:cubicBezTo>
                <a:cubicBezTo>
                  <a:pt x="2019544" y="1494406"/>
                  <a:pt x="2013740" y="1459005"/>
                  <a:pt x="2012884" y="1454727"/>
                </a:cubicBezTo>
                <a:cubicBezTo>
                  <a:pt x="2008926" y="1411184"/>
                  <a:pt x="2008197" y="1367226"/>
                  <a:pt x="2001009" y="1324099"/>
                </a:cubicBezTo>
                <a:cubicBezTo>
                  <a:pt x="2000089" y="1318577"/>
                  <a:pt x="1990053" y="1317745"/>
                  <a:pt x="1989133" y="1312223"/>
                </a:cubicBezTo>
                <a:cubicBezTo>
                  <a:pt x="1985299" y="1289219"/>
                  <a:pt x="1998341" y="1286293"/>
                  <a:pt x="2012884" y="1276597"/>
                </a:cubicBezTo>
                <a:cubicBezTo>
                  <a:pt x="2023567" y="1244550"/>
                  <a:pt x="2010472" y="1269838"/>
                  <a:pt x="2042572" y="1246909"/>
                </a:cubicBezTo>
                <a:cubicBezTo>
                  <a:pt x="2053542" y="1239073"/>
                  <a:pt x="2071658" y="1215808"/>
                  <a:pt x="2078198" y="1205345"/>
                </a:cubicBezTo>
                <a:cubicBezTo>
                  <a:pt x="2088434" y="1188967"/>
                  <a:pt x="2097509" y="1163731"/>
                  <a:pt x="2101949" y="1145969"/>
                </a:cubicBezTo>
                <a:cubicBezTo>
                  <a:pt x="2103928" y="1138052"/>
                  <a:pt x="2103561" y="1129138"/>
                  <a:pt x="2107886" y="1122218"/>
                </a:cubicBezTo>
                <a:cubicBezTo>
                  <a:pt x="2113820" y="1112723"/>
                  <a:pt x="2122321" y="1104677"/>
                  <a:pt x="2131637" y="1098467"/>
                </a:cubicBezTo>
                <a:cubicBezTo>
                  <a:pt x="2143927" y="1090274"/>
                  <a:pt x="2168152" y="1077489"/>
                  <a:pt x="2179138" y="1062841"/>
                </a:cubicBezTo>
                <a:cubicBezTo>
                  <a:pt x="2235301" y="987955"/>
                  <a:pt x="2185684" y="1055688"/>
                  <a:pt x="2208827" y="1009402"/>
                </a:cubicBezTo>
                <a:cubicBezTo>
                  <a:pt x="2212018" y="1003019"/>
                  <a:pt x="2217511" y="997972"/>
                  <a:pt x="2220702" y="991589"/>
                </a:cubicBezTo>
                <a:cubicBezTo>
                  <a:pt x="2223501" y="985991"/>
                  <a:pt x="2222730" y="978663"/>
                  <a:pt x="2226640" y="973776"/>
                </a:cubicBezTo>
                <a:cubicBezTo>
                  <a:pt x="2235010" y="963313"/>
                  <a:pt x="2265176" y="953612"/>
                  <a:pt x="2274141" y="950026"/>
                </a:cubicBezTo>
                <a:lnTo>
                  <a:pt x="2303829" y="920337"/>
                </a:lnTo>
                <a:cubicBezTo>
                  <a:pt x="2307788" y="916378"/>
                  <a:pt x="2312346" y="912940"/>
                  <a:pt x="2315705" y="908462"/>
                </a:cubicBezTo>
                <a:lnTo>
                  <a:pt x="2333518" y="884712"/>
                </a:lnTo>
                <a:cubicBezTo>
                  <a:pt x="2335497" y="872837"/>
                  <a:pt x="2334071" y="859854"/>
                  <a:pt x="2339455" y="849086"/>
                </a:cubicBezTo>
                <a:cubicBezTo>
                  <a:pt x="2342646" y="842703"/>
                  <a:pt x="2351695" y="841668"/>
                  <a:pt x="2357268" y="837210"/>
                </a:cubicBezTo>
                <a:cubicBezTo>
                  <a:pt x="2361639" y="833713"/>
                  <a:pt x="2364344" y="828215"/>
                  <a:pt x="2369144" y="825335"/>
                </a:cubicBezTo>
                <a:cubicBezTo>
                  <a:pt x="2386265" y="815063"/>
                  <a:pt x="2442897" y="813804"/>
                  <a:pt x="2446333" y="813460"/>
                </a:cubicBezTo>
                <a:cubicBezTo>
                  <a:pt x="2450292" y="807522"/>
                  <a:pt x="2455398" y="802206"/>
                  <a:pt x="2458209" y="795647"/>
                </a:cubicBezTo>
                <a:cubicBezTo>
                  <a:pt x="2469633" y="768991"/>
                  <a:pt x="2458521" y="777209"/>
                  <a:pt x="2470084" y="754083"/>
                </a:cubicBezTo>
                <a:cubicBezTo>
                  <a:pt x="2473275" y="747700"/>
                  <a:pt x="2478001" y="742208"/>
                  <a:pt x="2481959" y="736270"/>
                </a:cubicBezTo>
                <a:cubicBezTo>
                  <a:pt x="2487537" y="708380"/>
                  <a:pt x="2505646" y="668902"/>
                  <a:pt x="2481959" y="641267"/>
                </a:cubicBezTo>
                <a:cubicBezTo>
                  <a:pt x="2476648" y="635071"/>
                  <a:pt x="2466126" y="637309"/>
                  <a:pt x="2458209" y="635330"/>
                </a:cubicBezTo>
                <a:cubicBezTo>
                  <a:pt x="2454250" y="629392"/>
                  <a:pt x="2450791" y="623090"/>
                  <a:pt x="2446333" y="617517"/>
                </a:cubicBezTo>
                <a:cubicBezTo>
                  <a:pt x="2442836" y="613146"/>
                  <a:pt x="2437338" y="610441"/>
                  <a:pt x="2434458" y="605641"/>
                </a:cubicBezTo>
                <a:cubicBezTo>
                  <a:pt x="2431238" y="600274"/>
                  <a:pt x="2430499" y="593766"/>
                  <a:pt x="2428520" y="587828"/>
                </a:cubicBezTo>
                <a:cubicBezTo>
                  <a:pt x="2426541" y="575953"/>
                  <a:pt x="2426810" y="563475"/>
                  <a:pt x="2422583" y="552202"/>
                </a:cubicBezTo>
                <a:cubicBezTo>
                  <a:pt x="2419763" y="544683"/>
                  <a:pt x="2397388" y="531448"/>
                  <a:pt x="2392894" y="528452"/>
                </a:cubicBezTo>
                <a:cubicBezTo>
                  <a:pt x="2388936" y="522514"/>
                  <a:pt x="2384210" y="517022"/>
                  <a:pt x="2381019" y="510639"/>
                </a:cubicBezTo>
                <a:cubicBezTo>
                  <a:pt x="2378220" y="505041"/>
                  <a:pt x="2378553" y="498034"/>
                  <a:pt x="2375081" y="492826"/>
                </a:cubicBezTo>
                <a:cubicBezTo>
                  <a:pt x="2370423" y="485839"/>
                  <a:pt x="2363206" y="480951"/>
                  <a:pt x="2357268" y="475013"/>
                </a:cubicBezTo>
                <a:cubicBezTo>
                  <a:pt x="2355289" y="467096"/>
                  <a:pt x="2353101" y="459228"/>
                  <a:pt x="2351331" y="451262"/>
                </a:cubicBezTo>
                <a:cubicBezTo>
                  <a:pt x="2349142" y="441410"/>
                  <a:pt x="2349569" y="430761"/>
                  <a:pt x="2345393" y="421574"/>
                </a:cubicBezTo>
                <a:cubicBezTo>
                  <a:pt x="2338569" y="406561"/>
                  <a:pt x="2314663" y="377364"/>
                  <a:pt x="2303829" y="362197"/>
                </a:cubicBezTo>
                <a:cubicBezTo>
                  <a:pt x="2259495" y="300128"/>
                  <a:pt x="2319634" y="385402"/>
                  <a:pt x="2286016" y="326571"/>
                </a:cubicBezTo>
                <a:cubicBezTo>
                  <a:pt x="2281106" y="317979"/>
                  <a:pt x="2273448" y="311213"/>
                  <a:pt x="2268203" y="302821"/>
                </a:cubicBezTo>
                <a:cubicBezTo>
                  <a:pt x="2263512" y="295315"/>
                  <a:pt x="2260286" y="286987"/>
                  <a:pt x="2256328" y="279070"/>
                </a:cubicBezTo>
                <a:cubicBezTo>
                  <a:pt x="2250390" y="281049"/>
                  <a:pt x="2242941" y="280582"/>
                  <a:pt x="2238515" y="285008"/>
                </a:cubicBezTo>
                <a:cubicBezTo>
                  <a:pt x="2234089" y="289434"/>
                  <a:pt x="2233606" y="296647"/>
                  <a:pt x="2232577" y="302821"/>
                </a:cubicBezTo>
                <a:cubicBezTo>
                  <a:pt x="2229631" y="320500"/>
                  <a:pt x="2230987" y="338873"/>
                  <a:pt x="2226640" y="356260"/>
                </a:cubicBezTo>
                <a:cubicBezTo>
                  <a:pt x="2223481" y="368895"/>
                  <a:pt x="2204072" y="383341"/>
                  <a:pt x="2196951" y="391886"/>
                </a:cubicBezTo>
                <a:cubicBezTo>
                  <a:pt x="2192383" y="397368"/>
                  <a:pt x="2190648" y="405241"/>
                  <a:pt x="2185076" y="409699"/>
                </a:cubicBezTo>
                <a:cubicBezTo>
                  <a:pt x="2180189" y="413609"/>
                  <a:pt x="2173201" y="413657"/>
                  <a:pt x="2167263" y="415636"/>
                </a:cubicBezTo>
                <a:cubicBezTo>
                  <a:pt x="2163305" y="419595"/>
                  <a:pt x="2160188" y="424632"/>
                  <a:pt x="2155388" y="427512"/>
                </a:cubicBezTo>
                <a:cubicBezTo>
                  <a:pt x="2116845" y="450638"/>
                  <a:pt x="2155793" y="415231"/>
                  <a:pt x="2125699" y="445325"/>
                </a:cubicBezTo>
                <a:cubicBezTo>
                  <a:pt x="2121741" y="441366"/>
                  <a:pt x="2116029" y="438595"/>
                  <a:pt x="2113824" y="433449"/>
                </a:cubicBezTo>
                <a:cubicBezTo>
                  <a:pt x="2105682" y="414450"/>
                  <a:pt x="2105927" y="398438"/>
                  <a:pt x="2113824" y="380010"/>
                </a:cubicBezTo>
                <a:cubicBezTo>
                  <a:pt x="2116635" y="373451"/>
                  <a:pt x="2122801" y="368718"/>
                  <a:pt x="2125699" y="362197"/>
                </a:cubicBezTo>
                <a:cubicBezTo>
                  <a:pt x="2130783" y="350758"/>
                  <a:pt x="2133617" y="338446"/>
                  <a:pt x="2137575" y="326571"/>
                </a:cubicBezTo>
                <a:lnTo>
                  <a:pt x="2143512" y="308758"/>
                </a:lnTo>
                <a:lnTo>
                  <a:pt x="2149450" y="290945"/>
                </a:lnTo>
                <a:cubicBezTo>
                  <a:pt x="2145492" y="275111"/>
                  <a:pt x="2140258" y="259543"/>
                  <a:pt x="2137575" y="243444"/>
                </a:cubicBezTo>
                <a:cubicBezTo>
                  <a:pt x="2135294" y="229758"/>
                  <a:pt x="2133008" y="204623"/>
                  <a:pt x="2125699" y="190005"/>
                </a:cubicBezTo>
                <a:cubicBezTo>
                  <a:pt x="2114642" y="167890"/>
                  <a:pt x="2112427" y="174079"/>
                  <a:pt x="2096011" y="154379"/>
                </a:cubicBezTo>
                <a:cubicBezTo>
                  <a:pt x="2091443" y="148897"/>
                  <a:pt x="2088094" y="142504"/>
                  <a:pt x="2084136" y="136566"/>
                </a:cubicBezTo>
                <a:cubicBezTo>
                  <a:pt x="2082157" y="118753"/>
                  <a:pt x="2081144" y="100806"/>
                  <a:pt x="2078198" y="83127"/>
                </a:cubicBezTo>
                <a:cubicBezTo>
                  <a:pt x="2077169" y="76953"/>
                  <a:pt x="2077148" y="69224"/>
                  <a:pt x="2072261" y="65314"/>
                </a:cubicBezTo>
                <a:cubicBezTo>
                  <a:pt x="2065889" y="60216"/>
                  <a:pt x="2056427" y="61355"/>
                  <a:pt x="2048510" y="59376"/>
                </a:cubicBezTo>
                <a:cubicBezTo>
                  <a:pt x="2020281" y="40557"/>
                  <a:pt x="2037468" y="49758"/>
                  <a:pt x="1995071" y="35626"/>
                </a:cubicBezTo>
                <a:lnTo>
                  <a:pt x="1977258" y="29688"/>
                </a:lnTo>
                <a:cubicBezTo>
                  <a:pt x="1957466" y="31667"/>
                  <a:pt x="1937263" y="31153"/>
                  <a:pt x="1917881" y="35626"/>
                </a:cubicBezTo>
                <a:cubicBezTo>
                  <a:pt x="1910928" y="37231"/>
                  <a:pt x="1907190" y="47056"/>
                  <a:pt x="1900068" y="47501"/>
                </a:cubicBezTo>
                <a:cubicBezTo>
                  <a:pt x="1874313" y="49111"/>
                  <a:pt x="1848609" y="43542"/>
                  <a:pt x="1822879" y="41563"/>
                </a:cubicBezTo>
                <a:cubicBezTo>
                  <a:pt x="1818920" y="37605"/>
                  <a:pt x="1815661" y="32793"/>
                  <a:pt x="1811003" y="29688"/>
                </a:cubicBezTo>
                <a:cubicBezTo>
                  <a:pt x="1787374" y="13936"/>
                  <a:pt x="1791606" y="21374"/>
                  <a:pt x="1769440" y="11875"/>
                </a:cubicBezTo>
                <a:cubicBezTo>
                  <a:pt x="1761304" y="8388"/>
                  <a:pt x="1753606" y="3958"/>
                  <a:pt x="1745689" y="0"/>
                </a:cubicBezTo>
                <a:cubicBezTo>
                  <a:pt x="1739751" y="1979"/>
                  <a:pt x="1732302" y="1511"/>
                  <a:pt x="1727876" y="5937"/>
                </a:cubicBezTo>
                <a:cubicBezTo>
                  <a:pt x="1717784" y="16029"/>
                  <a:pt x="1714217" y="31470"/>
                  <a:pt x="1704125" y="41563"/>
                </a:cubicBezTo>
                <a:cubicBezTo>
                  <a:pt x="1700167" y="45522"/>
                  <a:pt x="1697257" y="50935"/>
                  <a:pt x="1692250" y="53439"/>
                </a:cubicBezTo>
                <a:cubicBezTo>
                  <a:pt x="1681054" y="59037"/>
                  <a:pt x="1656624" y="65314"/>
                  <a:pt x="1656624" y="65314"/>
                </a:cubicBezTo>
                <a:cubicBezTo>
                  <a:pt x="1650686" y="71252"/>
                  <a:pt x="1643469" y="76140"/>
                  <a:pt x="1638811" y="83127"/>
                </a:cubicBezTo>
                <a:cubicBezTo>
                  <a:pt x="1635339" y="88335"/>
                  <a:pt x="1634592" y="94922"/>
                  <a:pt x="1632873" y="100940"/>
                </a:cubicBezTo>
                <a:cubicBezTo>
                  <a:pt x="1630631" y="108787"/>
                  <a:pt x="1632034" y="118319"/>
                  <a:pt x="1626936" y="124691"/>
                </a:cubicBezTo>
                <a:cubicBezTo>
                  <a:pt x="1623026" y="129578"/>
                  <a:pt x="1615061" y="128649"/>
                  <a:pt x="1609123" y="130628"/>
                </a:cubicBezTo>
                <a:cubicBezTo>
                  <a:pt x="1603185" y="128649"/>
                  <a:pt x="1596403" y="128329"/>
                  <a:pt x="1591310" y="124691"/>
                </a:cubicBezTo>
                <a:cubicBezTo>
                  <a:pt x="1582199" y="118183"/>
                  <a:pt x="1567559" y="100940"/>
                  <a:pt x="1567559" y="100940"/>
                </a:cubicBezTo>
                <a:cubicBezTo>
                  <a:pt x="1537994" y="104636"/>
                  <a:pt x="1487683" y="109752"/>
                  <a:pt x="1460681" y="118753"/>
                </a:cubicBezTo>
                <a:lnTo>
                  <a:pt x="1442868" y="124691"/>
                </a:lnTo>
                <a:cubicBezTo>
                  <a:pt x="1436930" y="130629"/>
                  <a:pt x="1431506" y="137128"/>
                  <a:pt x="1425055" y="142504"/>
                </a:cubicBezTo>
                <a:cubicBezTo>
                  <a:pt x="1391667" y="170327"/>
                  <a:pt x="1385009" y="152791"/>
                  <a:pt x="1324115" y="148441"/>
                </a:cubicBezTo>
                <a:cubicBezTo>
                  <a:pt x="1287540" y="139298"/>
                  <a:pt x="1284954" y="135185"/>
                  <a:pt x="1235050" y="154379"/>
                </a:cubicBezTo>
                <a:cubicBezTo>
                  <a:pt x="1228390" y="156941"/>
                  <a:pt x="1228221" y="167146"/>
                  <a:pt x="1223175" y="172192"/>
                </a:cubicBezTo>
                <a:cubicBezTo>
                  <a:pt x="1218129" y="177238"/>
                  <a:pt x="1211921" y="181256"/>
                  <a:pt x="1205362" y="184067"/>
                </a:cubicBezTo>
                <a:cubicBezTo>
                  <a:pt x="1178725" y="195483"/>
                  <a:pt x="1186910" y="184387"/>
                  <a:pt x="1163798" y="195943"/>
                </a:cubicBezTo>
                <a:cubicBezTo>
                  <a:pt x="1157415" y="199134"/>
                  <a:pt x="1151923" y="203860"/>
                  <a:pt x="1145985" y="207818"/>
                </a:cubicBezTo>
                <a:cubicBezTo>
                  <a:pt x="1144006" y="213756"/>
                  <a:pt x="1145859" y="223307"/>
                  <a:pt x="1140048" y="225631"/>
                </a:cubicBezTo>
                <a:cubicBezTo>
                  <a:pt x="1132471" y="228662"/>
                  <a:pt x="1123938" y="222558"/>
                  <a:pt x="1116297" y="219693"/>
                </a:cubicBezTo>
                <a:cubicBezTo>
                  <a:pt x="1108009" y="216585"/>
                  <a:pt x="1100682" y="211305"/>
                  <a:pt x="1092546" y="207818"/>
                </a:cubicBezTo>
                <a:cubicBezTo>
                  <a:pt x="1086793" y="205353"/>
                  <a:pt x="1080671" y="203859"/>
                  <a:pt x="1074733" y="201880"/>
                </a:cubicBezTo>
                <a:cubicBezTo>
                  <a:pt x="1058899" y="203859"/>
                  <a:pt x="1043189" y="207818"/>
                  <a:pt x="1027232" y="207818"/>
                </a:cubicBezTo>
                <a:cubicBezTo>
                  <a:pt x="998259" y="207818"/>
                  <a:pt x="1006520" y="201964"/>
                  <a:pt x="991606" y="184067"/>
                </a:cubicBezTo>
                <a:cubicBezTo>
                  <a:pt x="986230" y="177616"/>
                  <a:pt x="979169" y="172705"/>
                  <a:pt x="973793" y="166254"/>
                </a:cubicBezTo>
                <a:cubicBezTo>
                  <a:pt x="949053" y="136566"/>
                  <a:pt x="976762" y="158337"/>
                  <a:pt x="944105" y="136566"/>
                </a:cubicBezTo>
                <a:cubicBezTo>
                  <a:pt x="936188" y="138545"/>
                  <a:pt x="926623" y="137280"/>
                  <a:pt x="920354" y="142504"/>
                </a:cubicBezTo>
                <a:cubicBezTo>
                  <a:pt x="913554" y="148170"/>
                  <a:pt x="916614" y="162767"/>
                  <a:pt x="908479" y="166254"/>
                </a:cubicBezTo>
                <a:cubicBezTo>
                  <a:pt x="899203" y="170230"/>
                  <a:pt x="888686" y="162296"/>
                  <a:pt x="878790" y="160317"/>
                </a:cubicBezTo>
                <a:cubicBezTo>
                  <a:pt x="876811" y="154379"/>
                  <a:pt x="877946" y="146142"/>
                  <a:pt x="872853" y="142504"/>
                </a:cubicBezTo>
                <a:cubicBezTo>
                  <a:pt x="862667" y="135228"/>
                  <a:pt x="837227" y="130628"/>
                  <a:pt x="837227" y="130628"/>
                </a:cubicBezTo>
                <a:cubicBezTo>
                  <a:pt x="814030" y="107433"/>
                  <a:pt x="838370" y="128231"/>
                  <a:pt x="807538" y="112815"/>
                </a:cubicBezTo>
                <a:cubicBezTo>
                  <a:pt x="801155" y="109624"/>
                  <a:pt x="796351" y="103590"/>
                  <a:pt x="789725" y="100940"/>
                </a:cubicBezTo>
                <a:cubicBezTo>
                  <a:pt x="776347" y="95589"/>
                  <a:pt x="761963" y="93205"/>
                  <a:pt x="748162" y="89065"/>
                </a:cubicBezTo>
                <a:cubicBezTo>
                  <a:pt x="742167" y="87267"/>
                  <a:pt x="736287" y="85106"/>
                  <a:pt x="730349" y="83127"/>
                </a:cubicBezTo>
                <a:cubicBezTo>
                  <a:pt x="728370" y="77189"/>
                  <a:pt x="728321" y="70201"/>
                  <a:pt x="724411" y="65314"/>
                </a:cubicBezTo>
                <a:cubicBezTo>
                  <a:pt x="706527" y="42960"/>
                  <a:pt x="658198" y="49039"/>
                  <a:pt x="641284" y="47501"/>
                </a:cubicBezTo>
                <a:cubicBezTo>
                  <a:pt x="635346" y="49480"/>
                  <a:pt x="628942" y="50399"/>
                  <a:pt x="623471" y="53439"/>
                </a:cubicBezTo>
                <a:cubicBezTo>
                  <a:pt x="610995" y="60370"/>
                  <a:pt x="602068" y="76004"/>
                  <a:pt x="587845" y="77189"/>
                </a:cubicBezTo>
                <a:lnTo>
                  <a:pt x="516593" y="83127"/>
                </a:lnTo>
                <a:cubicBezTo>
                  <a:pt x="479851" y="107621"/>
                  <a:pt x="515960" y="89065"/>
                  <a:pt x="445341" y="89065"/>
                </a:cubicBezTo>
                <a:cubicBezTo>
                  <a:pt x="431346" y="89065"/>
                  <a:pt x="417582" y="92701"/>
                  <a:pt x="403777" y="95002"/>
                </a:cubicBezTo>
                <a:cubicBezTo>
                  <a:pt x="381168" y="98770"/>
                  <a:pt x="371684" y="101541"/>
                  <a:pt x="350338" y="106878"/>
                </a:cubicBezTo>
                <a:cubicBezTo>
                  <a:pt x="299289" y="140910"/>
                  <a:pt x="363878" y="100108"/>
                  <a:pt x="314712" y="124691"/>
                </a:cubicBezTo>
                <a:cubicBezTo>
                  <a:pt x="308329" y="127882"/>
                  <a:pt x="303420" y="133668"/>
                  <a:pt x="296899" y="136566"/>
                </a:cubicBezTo>
                <a:cubicBezTo>
                  <a:pt x="285460" y="141650"/>
                  <a:pt x="261273" y="148441"/>
                  <a:pt x="261273" y="148441"/>
                </a:cubicBezTo>
                <a:cubicBezTo>
                  <a:pt x="257315" y="152400"/>
                  <a:pt x="254760" y="158708"/>
                  <a:pt x="249398" y="160317"/>
                </a:cubicBezTo>
                <a:cubicBezTo>
                  <a:pt x="234114" y="164902"/>
                  <a:pt x="217596" y="163400"/>
                  <a:pt x="201897" y="166254"/>
                </a:cubicBezTo>
                <a:cubicBezTo>
                  <a:pt x="195739" y="167374"/>
                  <a:pt x="190022" y="170213"/>
                  <a:pt x="184084" y="172192"/>
                </a:cubicBezTo>
                <a:cubicBezTo>
                  <a:pt x="180126" y="178130"/>
                  <a:pt x="179085" y="188095"/>
                  <a:pt x="172209" y="190005"/>
                </a:cubicBezTo>
                <a:cubicBezTo>
                  <a:pt x="50382" y="223846"/>
                  <a:pt x="103503" y="175581"/>
                  <a:pt x="65331" y="213756"/>
                </a:cubicBezTo>
                <a:cubicBezTo>
                  <a:pt x="53771" y="248435"/>
                  <a:pt x="68438" y="216586"/>
                  <a:pt x="41580" y="243444"/>
                </a:cubicBezTo>
                <a:cubicBezTo>
                  <a:pt x="30071" y="254953"/>
                  <a:pt x="28596" y="264583"/>
                  <a:pt x="23767" y="279070"/>
                </a:cubicBezTo>
                <a:cubicBezTo>
                  <a:pt x="25746" y="320634"/>
                  <a:pt x="25110" y="362405"/>
                  <a:pt x="29705" y="403761"/>
                </a:cubicBezTo>
                <a:cubicBezTo>
                  <a:pt x="31087" y="416202"/>
                  <a:pt x="41580" y="439387"/>
                  <a:pt x="41580" y="439387"/>
                </a:cubicBezTo>
                <a:lnTo>
                  <a:pt x="29705" y="475013"/>
                </a:lnTo>
                <a:cubicBezTo>
                  <a:pt x="27726" y="480951"/>
                  <a:pt x="24995" y="486689"/>
                  <a:pt x="23767" y="492826"/>
                </a:cubicBezTo>
                <a:cubicBezTo>
                  <a:pt x="16228" y="530516"/>
                  <a:pt x="20276" y="512723"/>
                  <a:pt x="11892" y="546265"/>
                </a:cubicBezTo>
                <a:cubicBezTo>
                  <a:pt x="14577" y="602649"/>
                  <a:pt x="0" y="650149"/>
                  <a:pt x="29705" y="694706"/>
                </a:cubicBezTo>
                <a:cubicBezTo>
                  <a:pt x="32810" y="699364"/>
                  <a:pt x="37622" y="702623"/>
                  <a:pt x="41580" y="706582"/>
                </a:cubicBezTo>
                <a:cubicBezTo>
                  <a:pt x="44965" y="770896"/>
                  <a:pt x="21315" y="800810"/>
                  <a:pt x="59393" y="831273"/>
                </a:cubicBezTo>
                <a:cubicBezTo>
                  <a:pt x="64965" y="835731"/>
                  <a:pt x="71268" y="839190"/>
                  <a:pt x="77206" y="843148"/>
                </a:cubicBezTo>
                <a:cubicBezTo>
                  <a:pt x="81164" y="849086"/>
                  <a:pt x="86183" y="854440"/>
                  <a:pt x="89081" y="860961"/>
                </a:cubicBezTo>
                <a:cubicBezTo>
                  <a:pt x="94165" y="872400"/>
                  <a:pt x="90943" y="889076"/>
                  <a:pt x="100957" y="896587"/>
                </a:cubicBezTo>
                <a:cubicBezTo>
                  <a:pt x="118607" y="909825"/>
                  <a:pt x="142170" y="925749"/>
                  <a:pt x="154396" y="944088"/>
                </a:cubicBezTo>
                <a:cubicBezTo>
                  <a:pt x="169743" y="967109"/>
                  <a:pt x="159501" y="959644"/>
                  <a:pt x="184084" y="967839"/>
                </a:cubicBezTo>
                <a:cubicBezTo>
                  <a:pt x="230800" y="1002875"/>
                  <a:pt x="183097" y="970314"/>
                  <a:pt x="237523" y="997527"/>
                </a:cubicBezTo>
                <a:cubicBezTo>
                  <a:pt x="261895" y="1009713"/>
                  <a:pt x="248799" y="1006548"/>
                  <a:pt x="267211" y="1021278"/>
                </a:cubicBezTo>
                <a:cubicBezTo>
                  <a:pt x="272783" y="1025736"/>
                  <a:pt x="278641" y="1029962"/>
                  <a:pt x="285024" y="1033153"/>
                </a:cubicBezTo>
                <a:cubicBezTo>
                  <a:pt x="290622" y="1035952"/>
                  <a:pt x="297366" y="1036051"/>
                  <a:pt x="302837" y="1039091"/>
                </a:cubicBezTo>
                <a:cubicBezTo>
                  <a:pt x="315313" y="1046022"/>
                  <a:pt x="326588" y="1054924"/>
                  <a:pt x="338463" y="1062841"/>
                </a:cubicBezTo>
                <a:cubicBezTo>
                  <a:pt x="380429" y="1090818"/>
                  <a:pt x="328492" y="1055720"/>
                  <a:pt x="380027" y="1092530"/>
                </a:cubicBezTo>
                <a:cubicBezTo>
                  <a:pt x="385834" y="1096678"/>
                  <a:pt x="391902" y="1100447"/>
                  <a:pt x="397840" y="1104405"/>
                </a:cubicBezTo>
                <a:cubicBezTo>
                  <a:pt x="401798" y="1112322"/>
                  <a:pt x="403456" y="1121897"/>
                  <a:pt x="409715" y="1128156"/>
                </a:cubicBezTo>
                <a:cubicBezTo>
                  <a:pt x="414141" y="1132582"/>
                  <a:pt x="422161" y="1130873"/>
                  <a:pt x="427528" y="1134093"/>
                </a:cubicBezTo>
                <a:cubicBezTo>
                  <a:pt x="432328" y="1136973"/>
                  <a:pt x="434603" y="1143089"/>
                  <a:pt x="439403" y="1145969"/>
                </a:cubicBezTo>
                <a:cubicBezTo>
                  <a:pt x="444770" y="1149189"/>
                  <a:pt x="451334" y="1149767"/>
                  <a:pt x="457216" y="1151906"/>
                </a:cubicBezTo>
                <a:cubicBezTo>
                  <a:pt x="473109" y="1157685"/>
                  <a:pt x="489364" y="1162632"/>
                  <a:pt x="504718" y="1169719"/>
                </a:cubicBezTo>
                <a:cubicBezTo>
                  <a:pt x="515196" y="1174555"/>
                  <a:pt x="523900" y="1182756"/>
                  <a:pt x="534406" y="1187532"/>
                </a:cubicBezTo>
                <a:cubicBezTo>
                  <a:pt x="601030" y="1217817"/>
                  <a:pt x="545804" y="1183257"/>
                  <a:pt x="587845" y="1211283"/>
                </a:cubicBezTo>
                <a:cubicBezTo>
                  <a:pt x="590470" y="1203409"/>
                  <a:pt x="594926" y="1177891"/>
                  <a:pt x="611596" y="1181595"/>
                </a:cubicBezTo>
                <a:cubicBezTo>
                  <a:pt x="611602" y="1181596"/>
                  <a:pt x="656126" y="1211282"/>
                  <a:pt x="665035" y="1217221"/>
                </a:cubicBezTo>
                <a:lnTo>
                  <a:pt x="682848" y="1229096"/>
                </a:lnTo>
                <a:cubicBezTo>
                  <a:pt x="703206" y="1259635"/>
                  <a:pt x="684260" y="1236163"/>
                  <a:pt x="712536" y="1258784"/>
                </a:cubicBezTo>
                <a:cubicBezTo>
                  <a:pt x="716907" y="1262281"/>
                  <a:pt x="719404" y="1268156"/>
                  <a:pt x="724411" y="1270660"/>
                </a:cubicBezTo>
                <a:cubicBezTo>
                  <a:pt x="735607" y="1276258"/>
                  <a:pt x="760037" y="1282535"/>
                  <a:pt x="760037" y="1282535"/>
                </a:cubicBezTo>
                <a:lnTo>
                  <a:pt x="795663" y="1335974"/>
                </a:lnTo>
                <a:cubicBezTo>
                  <a:pt x="799621" y="1341912"/>
                  <a:pt x="802492" y="1348741"/>
                  <a:pt x="807538" y="1353787"/>
                </a:cubicBezTo>
                <a:cubicBezTo>
                  <a:pt x="821607" y="1367855"/>
                  <a:pt x="836448" y="1381142"/>
                  <a:pt x="843164" y="1401288"/>
                </a:cubicBezTo>
                <a:cubicBezTo>
                  <a:pt x="851359" y="1425871"/>
                  <a:pt x="845630" y="1413893"/>
                  <a:pt x="860977" y="1436914"/>
                </a:cubicBezTo>
                <a:cubicBezTo>
                  <a:pt x="863668" y="1447676"/>
                  <a:pt x="873973" y="1491474"/>
                  <a:pt x="878790" y="1496291"/>
                </a:cubicBezTo>
                <a:cubicBezTo>
                  <a:pt x="907474" y="1524972"/>
                  <a:pt x="871015" y="1490069"/>
                  <a:pt x="908479" y="1520041"/>
                </a:cubicBezTo>
                <a:cubicBezTo>
                  <a:pt x="912850" y="1523538"/>
                  <a:pt x="916396" y="1527958"/>
                  <a:pt x="920354" y="1531917"/>
                </a:cubicBezTo>
                <a:cubicBezTo>
                  <a:pt x="924312" y="1527958"/>
                  <a:pt x="928732" y="1524412"/>
                  <a:pt x="932229" y="1520041"/>
                </a:cubicBezTo>
                <a:cubicBezTo>
                  <a:pt x="936687" y="1514468"/>
                  <a:pt x="938734" y="1506927"/>
                  <a:pt x="944105" y="1502228"/>
                </a:cubicBezTo>
                <a:cubicBezTo>
                  <a:pt x="969440" y="1480061"/>
                  <a:pt x="975503" y="1486732"/>
                  <a:pt x="991606" y="1466602"/>
                </a:cubicBezTo>
                <a:cubicBezTo>
                  <a:pt x="996064" y="1461030"/>
                  <a:pt x="1000290" y="1455172"/>
                  <a:pt x="1003481" y="1448789"/>
                </a:cubicBezTo>
                <a:cubicBezTo>
                  <a:pt x="1017125" y="1421501"/>
                  <a:pt x="1001943" y="1438451"/>
                  <a:pt x="1021294" y="1436914"/>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1253932" y="5268148"/>
            <a:ext cx="1571636" cy="214314"/>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3 Título"/>
          <p:cNvSpPr txBox="1">
            <a:spLocks/>
          </p:cNvSpPr>
          <p:nvPr/>
        </p:nvSpPr>
        <p:spPr>
          <a:xfrm>
            <a:off x="467544" y="188640"/>
            <a:ext cx="8280920" cy="504056"/>
          </a:xfrm>
          <a:prstGeom prst="rect">
            <a:avLst/>
          </a:prstGeom>
        </p:spPr>
        <p:txBody>
          <a:bodyPr vert="horz" anchor="b">
            <a:noAutofit/>
          </a:bodyPr>
          <a:lstStyle/>
          <a:p>
            <a:pPr lvl="0" algn="ctr">
              <a:spcBef>
                <a:spcPct val="0"/>
              </a:spcBef>
            </a:pPr>
            <a:r>
              <a:rPr lang="es-ES" sz="3000" b="1" dirty="0" smtClean="0">
                <a:ln w="12700">
                  <a:solidFill>
                    <a:srgbClr val="003300"/>
                  </a:solidFill>
                  <a:prstDash val="solid"/>
                </a:ln>
                <a:solidFill>
                  <a:srgbClr val="006600"/>
                </a:solidFill>
                <a:effectLst>
                  <a:outerShdw blurRad="41275" dist="20320" dir="1800000" algn="tl" rotWithShape="0">
                    <a:srgbClr val="000000">
                      <a:alpha val="40000"/>
                    </a:srgbClr>
                  </a:outerShdw>
                </a:effectLst>
              </a:rPr>
              <a:t>DESCRIPCIÓN DEL ÁREA DE ESTUDIO</a:t>
            </a:r>
            <a:endParaRPr kumimoji="0" lang="es-ES" sz="3000" b="1" i="0" u="none" strike="noStrike" kern="1200" normalizeH="0" baseline="0" noProof="0" dirty="0">
              <a:ln w="12700">
                <a:solidFill>
                  <a:srgbClr val="003300"/>
                </a:solidFill>
                <a:prstDash val="solid"/>
              </a:ln>
              <a:solidFill>
                <a:srgbClr val="006600"/>
              </a:solidFill>
              <a:effectLst>
                <a:outerShdw blurRad="41275" dist="20320" dir="1800000" algn="tl" rotWithShape="0">
                  <a:srgbClr val="000000">
                    <a:alpha val="40000"/>
                  </a:srgbClr>
                </a:outerShdw>
              </a:effectLst>
              <a:uLnTx/>
              <a:uFillTx/>
              <a:latin typeface="Elephant" pitchFamily="18" charset="0"/>
              <a:ea typeface="+mj-ea"/>
              <a:cs typeface="+mj-cs"/>
            </a:endParaRPr>
          </a:p>
        </p:txBody>
      </p:sp>
      <p:sp>
        <p:nvSpPr>
          <p:cNvPr id="11" name="2 Marcador de contenido"/>
          <p:cNvSpPr txBox="1">
            <a:spLocks/>
          </p:cNvSpPr>
          <p:nvPr/>
        </p:nvSpPr>
        <p:spPr>
          <a:xfrm>
            <a:off x="5364088" y="2132856"/>
            <a:ext cx="3456384" cy="2160240"/>
          </a:xfrm>
          <a:prstGeom prst="rect">
            <a:avLst/>
          </a:prstGeom>
        </p:spPr>
        <p:txBody>
          <a:bodyPr vert="horz">
            <a:normAutofit/>
          </a:bodyPr>
          <a:lstStyle/>
          <a:p>
            <a:pPr marL="87313" marR="0" lvl="1"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 sz="2500" b="1" i="0" u="none" strike="noStrike" kern="1200" cap="none" spc="0" normalizeH="0" baseline="0" noProof="0" dirty="0" smtClean="0">
                <a:ln>
                  <a:noFill/>
                </a:ln>
                <a:solidFill>
                  <a:schemeClr val="tx1"/>
                </a:solidFill>
                <a:effectLst/>
                <a:uLnTx/>
                <a:uFillTx/>
                <a:latin typeface="+mn-lt"/>
                <a:ea typeface="+mn-ea"/>
                <a:cs typeface="+mn-cs"/>
              </a:rPr>
              <a:t>Área de Influencia: </a:t>
            </a:r>
          </a:p>
          <a:p>
            <a:pPr marL="87313" marR="0" lvl="1" algn="ctr" defTabSz="914400" rtl="0" eaLnBrk="1" fontAlgn="auto" latinLnBrk="0" hangingPunct="1">
              <a:lnSpc>
                <a:spcPct val="100000"/>
              </a:lnSpc>
              <a:spcBef>
                <a:spcPct val="20000"/>
              </a:spcBef>
              <a:spcAft>
                <a:spcPts val="0"/>
              </a:spcAft>
              <a:buClr>
                <a:schemeClr val="accent1"/>
              </a:buClr>
              <a:buSzPct val="80000"/>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El proyecto tiene como área de influencia directa a la Zona Calderón.</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12 Rectángulo"/>
          <p:cNvSpPr/>
          <p:nvPr/>
        </p:nvSpPr>
        <p:spPr>
          <a:xfrm>
            <a:off x="1255642" y="4852630"/>
            <a:ext cx="1656184" cy="3600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p:val>
                                            <p:fltVal val="0.5"/>
                                          </p:val>
                                        </p:tav>
                                        <p:tav tm="100000">
                                          <p:val>
                                            <p:strVal val="#ppt_x"/>
                                          </p:val>
                                        </p:tav>
                                      </p:tavLst>
                                    </p:anim>
                                    <p:anim calcmode="lin" valueType="num">
                                      <p:cBhvr>
                                        <p:cTn id="10" dur="20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1"/>
                                          </p:val>
                                        </p:tav>
                                      </p:tavLst>
                                    </p:anim>
                                    <p:anim calcmode="lin" valueType="num">
                                      <p:cBhvr>
                                        <p:cTn id="15" dur="1000"/>
                                        <p:tgtEl>
                                          <p:spTgt spid="9"/>
                                        </p:tgtEl>
                                        <p:attrNameLst>
                                          <p:attrName>ppt_y</p:attrName>
                                        </p:attrNameLst>
                                      </p:cBhvr>
                                      <p:tavLst>
                                        <p:tav tm="0">
                                          <p:val>
                                            <p:strVal val="ppt_y"/>
                                          </p:val>
                                        </p:tav>
                                        <p:tav tm="100000">
                                          <p:val>
                                            <p:strVal val="ppt_y"/>
                                          </p:val>
                                        </p:tav>
                                      </p:tavLst>
                                    </p:anim>
                                    <p:set>
                                      <p:cBhvr>
                                        <p:cTn id="16" dur="1" fill="hold">
                                          <p:stCondLst>
                                            <p:cond delay="999"/>
                                          </p:stCondLst>
                                        </p:cTn>
                                        <p:tgtEl>
                                          <p:spTgt spid="9"/>
                                        </p:tgtEl>
                                        <p:attrNameLst>
                                          <p:attrName>style.visibility</p:attrName>
                                        </p:attrNameLst>
                                      </p:cBhvr>
                                      <p:to>
                                        <p:strVal val="hidden"/>
                                      </p:to>
                                    </p:set>
                                  </p:childTnLst>
                                </p:cTn>
                              </p:par>
                            </p:childTnLst>
                          </p:cTn>
                        </p:par>
                        <p:par>
                          <p:cTn id="17" fill="hold">
                            <p:stCondLst>
                              <p:cond delay="5600"/>
                            </p:stCondLst>
                            <p:childTnLst>
                              <p:par>
                                <p:cTn id="18" presetID="9"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2000"/>
                                        <p:tgtEl>
                                          <p:spTgt spid="3">
                                            <p:txEl>
                                              <p:pRg st="0" end="0"/>
                                            </p:txEl>
                                          </p:spTgt>
                                        </p:tgtEl>
                                      </p:cBhvr>
                                    </p:animEffect>
                                  </p:childTnLst>
                                </p:cTn>
                              </p:par>
                            </p:childTnLst>
                          </p:cTn>
                        </p:par>
                        <p:par>
                          <p:cTn id="21" fill="hold">
                            <p:stCondLst>
                              <p:cond delay="7600"/>
                            </p:stCondLst>
                            <p:childTnLst>
                              <p:par>
                                <p:cTn id="22" presetID="9"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dissolve">
                                      <p:cBhvr>
                                        <p:cTn id="24" dur="2000"/>
                                        <p:tgtEl>
                                          <p:spTgt spid="3">
                                            <p:txEl>
                                              <p:pRg st="1" end="1"/>
                                            </p:txEl>
                                          </p:spTgt>
                                        </p:tgtEl>
                                      </p:cBhvr>
                                    </p:animEffect>
                                  </p:childTnLst>
                                </p:cTn>
                              </p:par>
                            </p:childTnLst>
                          </p:cTn>
                        </p:par>
                        <p:par>
                          <p:cTn id="25" fill="hold">
                            <p:stCondLst>
                              <p:cond delay="9600"/>
                            </p:stCondLst>
                            <p:childTnLst>
                              <p:par>
                                <p:cTn id="26" presetID="3"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3000"/>
                                        <p:tgtEl>
                                          <p:spTgt spid="7"/>
                                        </p:tgtEl>
                                      </p:cBhvr>
                                    </p:animEffect>
                                  </p:childTnLst>
                                </p:cTn>
                              </p:par>
                            </p:childTnLst>
                          </p:cTn>
                        </p:par>
                        <p:par>
                          <p:cTn id="32" fill="hold">
                            <p:stCondLst>
                              <p:cond delay="12600"/>
                            </p:stCondLst>
                            <p:childTnLst>
                              <p:par>
                                <p:cTn id="33" presetID="17"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dissolve">
                                      <p:cBhvr>
                                        <p:cTn id="41" dur="2000"/>
                                        <p:tgtEl>
                                          <p:spTgt spid="11">
                                            <p:txEl>
                                              <p:pRg st="0" end="0"/>
                                            </p:txEl>
                                          </p:spTgt>
                                        </p:tgtEl>
                                      </p:cBhvr>
                                    </p:animEffect>
                                  </p:childTnLst>
                                </p:cTn>
                              </p:par>
                            </p:childTnLst>
                          </p:cTn>
                        </p:par>
                        <p:par>
                          <p:cTn id="42" fill="hold">
                            <p:stCondLst>
                              <p:cond delay="2000"/>
                            </p:stCondLst>
                            <p:childTnLst>
                              <p:par>
                                <p:cTn id="43" presetID="9" presetClass="entr" presetSubtype="0" fill="hold" grpId="0" nodeType="after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dissolve">
                                      <p:cBhvr>
                                        <p:cTn id="45" dur="2000"/>
                                        <p:tgtEl>
                                          <p:spTgt spid="11">
                                            <p:txEl>
                                              <p:pRg st="1" end="1"/>
                                            </p:txEl>
                                          </p:spTgt>
                                        </p:tgtEl>
                                      </p:cBhvr>
                                    </p:animEffect>
                                  </p:childTnLst>
                                </p:cTn>
                              </p:par>
                              <p:par>
                                <p:cTn id="46" presetID="17" presetClass="entr" presetSubtype="1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17" presetClass="entr" presetSubtype="1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childTnLst>
                                </p:cTn>
                              </p:par>
                            </p:childTnLst>
                          </p:cTn>
                        </p:par>
                        <p:par>
                          <p:cTn id="55" fill="hold">
                            <p:stCondLst>
                              <p:cond delay="5000"/>
                            </p:stCondLst>
                            <p:childTnLst>
                              <p:par>
                                <p:cTn id="56" presetID="23" presetClass="entr" presetSubtype="16" fill="hold" grpId="2" nodeType="afterEffect">
                                  <p:stCondLst>
                                    <p:cond delay="0"/>
                                  </p:stCondLst>
                                  <p:iterate type="lt">
                                    <p:tmPct val="0"/>
                                  </p:iterate>
                                  <p:childTnLst>
                                    <p:set>
                                      <p:cBhvr>
                                        <p:cTn id="57" dur="1" fill="hold">
                                          <p:stCondLst>
                                            <p:cond delay="0"/>
                                          </p:stCondLst>
                                        </p:cTn>
                                        <p:tgtEl>
                                          <p:spTgt spid="9"/>
                                        </p:tgtEl>
                                        <p:attrNameLst>
                                          <p:attrName>style.visibility</p:attrName>
                                        </p:attrNameLst>
                                      </p:cBhvr>
                                      <p:to>
                                        <p:strVal val="visible"/>
                                      </p:to>
                                    </p:set>
                                    <p:anim calcmode="lin" valueType="num">
                                      <p:cBhvr>
                                        <p:cTn id="58" dur="1000" fill="hold"/>
                                        <p:tgtEl>
                                          <p:spTgt spid="9"/>
                                        </p:tgtEl>
                                        <p:attrNameLst>
                                          <p:attrName>ppt_w</p:attrName>
                                        </p:attrNameLst>
                                      </p:cBhvr>
                                      <p:tavLst>
                                        <p:tav tm="0">
                                          <p:val>
                                            <p:fltVal val="0"/>
                                          </p:val>
                                        </p:tav>
                                        <p:tav tm="100000">
                                          <p:val>
                                            <p:strVal val="#ppt_w"/>
                                          </p:val>
                                        </p:tav>
                                      </p:tavLst>
                                    </p:anim>
                                    <p:anim calcmode="lin" valueType="num">
                                      <p:cBhvr>
                                        <p:cTn id="59"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uiExpand="1" animBg="1"/>
      <p:bldP spid="9" grpId="0"/>
      <p:bldP spid="9" grpId="1"/>
      <p:bldP spid="9" grpId="2"/>
      <p:bldP spid="11" grpId="0" uiExpand="1" build="p"/>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2880320" cy="1152128"/>
          </a:xfrm>
        </p:spPr>
        <p:txBody>
          <a:bodyPr/>
          <a:lstStyle/>
          <a:p>
            <a:r>
              <a:rPr lang="es-EC" b="1" dirty="0" smtClean="0">
                <a:solidFill>
                  <a:schemeClr val="accent5">
                    <a:lumMod val="10000"/>
                  </a:schemeClr>
                </a:solidFill>
              </a:rPr>
              <a:t>ARRIENDO DEL ÁREA VERDE</a:t>
            </a:r>
          </a:p>
          <a:p>
            <a:pPr lvl="1">
              <a:buNone/>
            </a:pPr>
            <a:endParaRPr lang="es-EC" b="1" dirty="0"/>
          </a:p>
        </p:txBody>
      </p:sp>
      <p:graphicFrame>
        <p:nvGraphicFramePr>
          <p:cNvPr id="4" name="3 Tabla"/>
          <p:cNvGraphicFramePr>
            <a:graphicFrameLocks noGrp="1"/>
          </p:cNvGraphicFramePr>
          <p:nvPr/>
        </p:nvGraphicFramePr>
        <p:xfrm>
          <a:off x="4067944" y="692696"/>
          <a:ext cx="4065116" cy="1768994"/>
        </p:xfrm>
        <a:graphic>
          <a:graphicData uri="http://schemas.openxmlformats.org/drawingml/2006/table">
            <a:tbl>
              <a:tblPr/>
              <a:tblGrid>
                <a:gridCol w="1118895"/>
                <a:gridCol w="2946221"/>
              </a:tblGrid>
              <a:tr h="651321">
                <a:tc gridSpan="2">
                  <a:txBody>
                    <a:bodyPr/>
                    <a:lstStyle/>
                    <a:p>
                      <a:pPr algn="ctr" fontAlgn="ctr"/>
                      <a:r>
                        <a:rPr lang="es-EC" sz="2000" b="1" i="0" u="none" strike="noStrike" dirty="0">
                          <a:solidFill>
                            <a:srgbClr val="FFFFFF"/>
                          </a:solidFill>
                          <a:latin typeface="Arial"/>
                        </a:rPr>
                        <a:t>1.- IDENTIFICACIÓN</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99"/>
                    </a:solidFill>
                  </a:tcPr>
                </a:tc>
                <a:tc hMerge="1">
                  <a:txBody>
                    <a:bodyPr/>
                    <a:lstStyle/>
                    <a:p>
                      <a:endParaRPr lang="es-EC"/>
                    </a:p>
                  </a:txBody>
                  <a:tcPr/>
                </a:tc>
              </a:tr>
              <a:tr h="264233">
                <a:tc>
                  <a:txBody>
                    <a:bodyPr/>
                    <a:lstStyle/>
                    <a:p>
                      <a:pPr algn="l" fontAlgn="ctr"/>
                      <a:r>
                        <a:rPr lang="es-EC" sz="1400" b="0" i="0" u="none" strike="noStrike">
                          <a:solidFill>
                            <a:srgbClr val="0000CC"/>
                          </a:solidFill>
                          <a:latin typeface="Arial"/>
                        </a:rPr>
                        <a:t>Propietario:</a:t>
                      </a:r>
                    </a:p>
                  </a:txBody>
                  <a:tcPr marL="0" marR="0" marT="0" marB="0" anchor="ctr">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dot"/>
                      <a:round/>
                      <a:headEnd type="none" w="med" len="med"/>
                      <a:tailEnd type="none" w="med" len="med"/>
                    </a:lnB>
                  </a:tcPr>
                </a:tc>
                <a:tc>
                  <a:txBody>
                    <a:bodyPr/>
                    <a:lstStyle/>
                    <a:p>
                      <a:pPr algn="ctr" fontAlgn="ctr"/>
                      <a:r>
                        <a:rPr lang="es-EC" sz="1400" b="0" i="0" u="none" strike="noStrike">
                          <a:solidFill>
                            <a:srgbClr val="0000FF"/>
                          </a:solidFill>
                          <a:latin typeface="Arial"/>
                        </a:rPr>
                        <a:t>MUNICIPIO DE QUITO</a:t>
                      </a:r>
                    </a:p>
                  </a:txBody>
                  <a:tcPr marL="0" marR="0" marT="0" marB="0" anchor="ctr">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FF0000"/>
                      </a:solidFill>
                      <a:prstDash val="dot"/>
                      <a:round/>
                      <a:headEnd type="none" w="med" len="med"/>
                      <a:tailEnd type="none" w="med" len="med"/>
                    </a:lnB>
                  </a:tcPr>
                </a:tc>
              </a:tr>
              <a:tr h="369791">
                <a:tc>
                  <a:txBody>
                    <a:bodyPr/>
                    <a:lstStyle/>
                    <a:p>
                      <a:pPr algn="l" fontAlgn="ctr"/>
                      <a:r>
                        <a:rPr lang="es-EC" sz="1400" b="0" i="0" u="none" strike="noStrike">
                          <a:solidFill>
                            <a:srgbClr val="0000CC"/>
                          </a:solidFill>
                          <a:latin typeface="Arial"/>
                        </a:rPr>
                        <a:t>Clave catastral:</a:t>
                      </a:r>
                    </a:p>
                  </a:txBody>
                  <a:tcPr marL="0" marR="0" marT="0" marB="0" anchor="ctr">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dot"/>
                      <a:round/>
                      <a:headEnd type="none" w="med" len="med"/>
                      <a:tailEnd type="none" w="med" len="med"/>
                    </a:lnT>
                    <a:lnB w="6350" cap="flat" cmpd="sng" algn="ctr">
                      <a:solidFill>
                        <a:srgbClr val="FF0000"/>
                      </a:solidFill>
                      <a:prstDash val="dot"/>
                      <a:round/>
                      <a:headEnd type="none" w="med" len="med"/>
                      <a:tailEnd type="none" w="med" len="med"/>
                    </a:lnB>
                  </a:tcPr>
                </a:tc>
                <a:tc>
                  <a:txBody>
                    <a:bodyPr/>
                    <a:lstStyle/>
                    <a:p>
                      <a:pPr algn="ctr" fontAlgn="ctr"/>
                      <a:r>
                        <a:rPr lang="es-EC" sz="1400" b="0" i="0" u="none" strike="noStrike" dirty="0">
                          <a:solidFill>
                            <a:srgbClr val="0000FF"/>
                          </a:solidFill>
                          <a:latin typeface="Arial"/>
                        </a:rPr>
                        <a:t>1311603019</a:t>
                      </a:r>
                    </a:p>
                  </a:txBody>
                  <a:tcPr marL="0" marR="0" marT="0" marB="0" anchor="ctr">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FF0000"/>
                      </a:solidFill>
                      <a:prstDash val="dot"/>
                      <a:round/>
                      <a:headEnd type="none" w="med" len="med"/>
                      <a:tailEnd type="none" w="med" len="med"/>
                    </a:lnT>
                    <a:lnB w="6350" cap="flat" cmpd="sng" algn="ctr">
                      <a:solidFill>
                        <a:srgbClr val="FF0000"/>
                      </a:solidFill>
                      <a:prstDash val="dot"/>
                      <a:round/>
                      <a:headEnd type="none" w="med" len="med"/>
                      <a:tailEnd type="none" w="med" len="med"/>
                    </a:lnB>
                  </a:tcPr>
                </a:tc>
              </a:tr>
              <a:tr h="369791">
                <a:tc>
                  <a:txBody>
                    <a:bodyPr/>
                    <a:lstStyle/>
                    <a:p>
                      <a:pPr algn="l" fontAlgn="ctr"/>
                      <a:r>
                        <a:rPr lang="es-EC" sz="1400" b="0" i="0" u="none" strike="noStrike" dirty="0">
                          <a:solidFill>
                            <a:srgbClr val="0000CC"/>
                          </a:solidFill>
                          <a:latin typeface="Arial"/>
                        </a:rPr>
                        <a:t>Número de predio:</a:t>
                      </a:r>
                    </a:p>
                  </a:txBody>
                  <a:tcPr marL="0" marR="0" marT="0" marB="0" anchor="ctr">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dot"/>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s-EC" sz="1400" b="0" i="0" u="none" strike="noStrike" dirty="0">
                          <a:solidFill>
                            <a:srgbClr val="0000FF"/>
                          </a:solidFill>
                          <a:latin typeface="Arial"/>
                        </a:rPr>
                        <a:t>560166</a:t>
                      </a:r>
                    </a:p>
                  </a:txBody>
                  <a:tcPr marL="0" marR="0" marT="0" marB="0" anchor="ctr">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FF0000"/>
                      </a:solidFill>
                      <a:prstDash val="dot"/>
                      <a:round/>
                      <a:headEnd type="none" w="med" len="med"/>
                      <a:tailEnd type="none" w="med" len="med"/>
                    </a:lnT>
                    <a:lnB w="12700" cap="flat" cmpd="sng" algn="ctr">
                      <a:solidFill>
                        <a:srgbClr val="FF0000"/>
                      </a:solidFill>
                      <a:prstDash val="solid"/>
                      <a:round/>
                      <a:headEnd type="none" w="med" len="med"/>
                      <a:tailEnd type="none" w="med" len="med"/>
                    </a:lnB>
                  </a:tcPr>
                </a:tc>
              </a:tr>
            </a:tbl>
          </a:graphicData>
        </a:graphic>
      </p:graphicFrame>
      <p:pic>
        <p:nvPicPr>
          <p:cNvPr id="3073" name="Picture 1" descr="C:\Users\HP\Pictures\BIENES MUNICIPALES\14-03-2012\DSC00767.JPG"/>
          <p:cNvPicPr>
            <a:picLocks noChangeAspect="1" noChangeArrowheads="1"/>
          </p:cNvPicPr>
          <p:nvPr/>
        </p:nvPicPr>
        <p:blipFill>
          <a:blip r:embed="rId2" cstate="print"/>
          <a:srcRect/>
          <a:stretch>
            <a:fillRect/>
          </a:stretch>
        </p:blipFill>
        <p:spPr bwMode="auto">
          <a:xfrm>
            <a:off x="971600" y="2564904"/>
            <a:ext cx="6408712" cy="3387312"/>
          </a:xfrm>
          <a:prstGeom prst="rect">
            <a:avLst/>
          </a:prstGeom>
          <a:noFill/>
        </p:spPr>
      </p:pic>
      <p:sp>
        <p:nvSpPr>
          <p:cNvPr id="5" name="4 Estrella de 5 puntas">
            <a:hlinkClick r:id="rId3" action="ppaction://hlinksldjump"/>
          </p:cNvPr>
          <p:cNvSpPr/>
          <p:nvPr/>
        </p:nvSpPr>
        <p:spPr>
          <a:xfrm>
            <a:off x="8100392" y="5301208"/>
            <a:ext cx="432048" cy="360040"/>
          </a:xfrm>
          <a:prstGeom prst="star5">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260648"/>
            <a:ext cx="9063605" cy="5998617"/>
          </a:xfrm>
          <a:prstGeom prst="rect">
            <a:avLst/>
          </a:prstGeom>
          <a:noFill/>
          <a:ln w="9525">
            <a:noFill/>
            <a:miter lim="800000"/>
            <a:headEnd/>
            <a:tailEnd/>
          </a:ln>
          <a:effectLst/>
        </p:spPr>
      </p:pic>
      <p:sp>
        <p:nvSpPr>
          <p:cNvPr id="8" name="7 Estrella de 5 puntas">
            <a:hlinkClick r:id="rId3" action="ppaction://hlinksldjump"/>
          </p:cNvPr>
          <p:cNvSpPr/>
          <p:nvPr/>
        </p:nvSpPr>
        <p:spPr>
          <a:xfrm>
            <a:off x="8172400" y="6165304"/>
            <a:ext cx="432048" cy="360040"/>
          </a:xfrm>
          <a:prstGeom prst="star5">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 y="6"/>
          <a:ext cx="9144000" cy="6857989"/>
        </p:xfrm>
        <a:graphic>
          <a:graphicData uri="http://schemas.openxmlformats.org/drawingml/2006/table">
            <a:tbl>
              <a:tblPr/>
              <a:tblGrid>
                <a:gridCol w="2312013"/>
                <a:gridCol w="1545915"/>
                <a:gridCol w="2312013"/>
                <a:gridCol w="2312013"/>
                <a:gridCol w="662046"/>
              </a:tblGrid>
              <a:tr h="1039495">
                <a:tc>
                  <a:txBody>
                    <a:bodyPr/>
                    <a:lstStyle/>
                    <a:p>
                      <a:pPr algn="ctr">
                        <a:lnSpc>
                          <a:spcPct val="115000"/>
                        </a:lnSpc>
                        <a:spcAft>
                          <a:spcPts val="0"/>
                        </a:spcAft>
                      </a:pPr>
                      <a:r>
                        <a:rPr lang="es-EC" sz="800" b="1" dirty="0">
                          <a:solidFill>
                            <a:srgbClr val="000000"/>
                          </a:solidFill>
                          <a:latin typeface="Arial"/>
                          <a:ea typeface="Times New Roman"/>
                          <a:cs typeface="Times New Roman"/>
                        </a:rPr>
                        <a:t>ESQUEMA GRÁFICO</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66CC"/>
                    </a:solidFill>
                  </a:tcPr>
                </a:tc>
                <a:tc>
                  <a:txBody>
                    <a:bodyPr/>
                    <a:lstStyle/>
                    <a:p>
                      <a:pPr algn="ctr">
                        <a:lnSpc>
                          <a:spcPct val="115000"/>
                        </a:lnSpc>
                        <a:spcAft>
                          <a:spcPts val="0"/>
                        </a:spcAft>
                      </a:pPr>
                      <a:r>
                        <a:rPr lang="es-EC" sz="800" b="1" dirty="0">
                          <a:solidFill>
                            <a:srgbClr val="000000"/>
                          </a:solidFill>
                          <a:latin typeface="Arial"/>
                          <a:ea typeface="Times New Roman"/>
                          <a:cs typeface="Times New Roman"/>
                        </a:rPr>
                        <a:t>FEATURE DATASET</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algn="ctr">
                        <a:lnSpc>
                          <a:spcPct val="115000"/>
                        </a:lnSpc>
                        <a:spcAft>
                          <a:spcPts val="0"/>
                        </a:spcAft>
                      </a:pPr>
                      <a:r>
                        <a:rPr lang="es-EC" sz="800" b="1">
                          <a:solidFill>
                            <a:srgbClr val="000000"/>
                          </a:solidFill>
                          <a:latin typeface="Arial"/>
                          <a:ea typeface="Times New Roman"/>
                          <a:cs typeface="Times New Roman"/>
                        </a:rPr>
                        <a:t>NÚMEROS DE FEATURE CLASS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E0EC"/>
                    </a:solidFill>
                  </a:tcPr>
                </a:tc>
                <a:tc>
                  <a:txBody>
                    <a:bodyPr/>
                    <a:lstStyle/>
                    <a:p>
                      <a:pPr algn="ctr">
                        <a:lnSpc>
                          <a:spcPct val="115000"/>
                        </a:lnSpc>
                        <a:spcAft>
                          <a:spcPts val="0"/>
                        </a:spcAft>
                      </a:pPr>
                      <a:r>
                        <a:rPr lang="es-EC" sz="800" b="1">
                          <a:solidFill>
                            <a:srgbClr val="000000"/>
                          </a:solidFill>
                          <a:latin typeface="Arial"/>
                          <a:ea typeface="Times New Roman"/>
                          <a:cs typeface="Times New Roman"/>
                        </a:rPr>
                        <a:t>NOMBRES DE LOS FEATURE CLASS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a:lnSpc>
                          <a:spcPct val="115000"/>
                        </a:lnSpc>
                        <a:spcAft>
                          <a:spcPts val="0"/>
                        </a:spcAft>
                      </a:pPr>
                      <a:r>
                        <a:rPr lang="es-EC" sz="800" b="1">
                          <a:solidFill>
                            <a:srgbClr val="000000"/>
                          </a:solidFill>
                          <a:latin typeface="Arial"/>
                          <a:ea typeface="Times New Roman"/>
                          <a:cs typeface="Times New Roman"/>
                        </a:rPr>
                        <a:t>TIPOLOGÍA DEL FEATURE CLASS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r>
              <a:tr h="346498">
                <a:tc rowSpan="19">
                  <a:txBody>
                    <a:bodyPr/>
                    <a:lstStyle/>
                    <a:p>
                      <a:pPr>
                        <a:lnSpc>
                          <a:spcPct val="115000"/>
                        </a:lnSpc>
                        <a:spcAft>
                          <a:spcPts val="0"/>
                        </a:spcAft>
                      </a:pPr>
                      <a:endParaRPr lang="es-EC" sz="800">
                        <a:solidFill>
                          <a:srgbClr val="000000"/>
                        </a:solidFill>
                        <a:latin typeface="Arial"/>
                        <a:ea typeface="Times New Roman"/>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latin typeface="Arial"/>
                          <a:ea typeface="Times New Roman"/>
                          <a:cs typeface="Times New Roman"/>
                        </a:rPr>
                        <a:t>CONSTRUCCIONES</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latin typeface="Arial"/>
                          <a:ea typeface="Times New Roman"/>
                          <a:cs typeface="Times New Roman"/>
                        </a:rPr>
                        <a:t>1</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CONSTRUCCIONES_AZCA</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POLÍGONO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7262">
                <a:tc vMerge="1">
                  <a:txBody>
                    <a:bodyPr/>
                    <a:lstStyle/>
                    <a:p>
                      <a:endParaRPr lang="es-EC"/>
                    </a:p>
                  </a:txBody>
                  <a:tcPr/>
                </a:tc>
                <a:tc>
                  <a:txBody>
                    <a:bodyPr/>
                    <a:lstStyle/>
                    <a:p>
                      <a:pPr algn="ctr">
                        <a:lnSpc>
                          <a:spcPct val="115000"/>
                        </a:lnSpc>
                        <a:spcAft>
                          <a:spcPts val="0"/>
                        </a:spcAft>
                      </a:pPr>
                      <a:r>
                        <a:rPr lang="es-EC" sz="800">
                          <a:solidFill>
                            <a:srgbClr val="000000"/>
                          </a:solidFill>
                          <a:latin typeface="Arial"/>
                          <a:ea typeface="Times New Roman"/>
                          <a:cs typeface="Times New Roman"/>
                        </a:rPr>
                        <a:t>CURVAS_DE_NIVEL</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latin typeface="Arial"/>
                          <a:ea typeface="Times New Roman"/>
                          <a:cs typeface="Times New Roman"/>
                        </a:rPr>
                        <a:t>1</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CURVAS_DE_NIVEL</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LÍNEA</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46498">
                <a:tc vMerge="1">
                  <a:txBody>
                    <a:bodyPr/>
                    <a:lstStyle/>
                    <a:p>
                      <a:endParaRPr lang="es-EC"/>
                    </a:p>
                  </a:txBody>
                  <a:tcPr/>
                </a:tc>
                <a:tc>
                  <a:txBody>
                    <a:bodyPr/>
                    <a:lstStyle/>
                    <a:p>
                      <a:pPr algn="ctr">
                        <a:lnSpc>
                          <a:spcPct val="115000"/>
                        </a:lnSpc>
                        <a:spcAft>
                          <a:spcPts val="0"/>
                        </a:spcAft>
                      </a:pPr>
                      <a:r>
                        <a:rPr lang="es-EC" sz="800">
                          <a:solidFill>
                            <a:srgbClr val="000000"/>
                          </a:solidFill>
                          <a:latin typeface="Arial"/>
                          <a:ea typeface="Times New Roman"/>
                          <a:cs typeface="Times New Roman"/>
                        </a:rPr>
                        <a:t>EJES_VIALES_AZCA</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latin typeface="Arial"/>
                          <a:ea typeface="Times New Roman"/>
                          <a:cs typeface="Times New Roman"/>
                        </a:rPr>
                        <a:t>1</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EJES_VIALES_AZCA</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LÍNEA</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68">
                <a:tc vMerge="1">
                  <a:txBody>
                    <a:bodyPr/>
                    <a:lstStyle/>
                    <a:p>
                      <a:endParaRPr lang="es-EC"/>
                    </a:p>
                  </a:txBody>
                  <a:tcPr/>
                </a:tc>
                <a:tc rowSpan="2">
                  <a:txBody>
                    <a:bodyPr/>
                    <a:lstStyle/>
                    <a:p>
                      <a:pPr algn="ctr">
                        <a:lnSpc>
                          <a:spcPct val="115000"/>
                        </a:lnSpc>
                        <a:spcAft>
                          <a:spcPts val="0"/>
                        </a:spcAft>
                      </a:pPr>
                      <a:r>
                        <a:rPr lang="es-EC" sz="800">
                          <a:solidFill>
                            <a:srgbClr val="000000"/>
                          </a:solidFill>
                          <a:latin typeface="Arial"/>
                          <a:ea typeface="Times New Roman"/>
                          <a:cs typeface="Times New Roman"/>
                        </a:rPr>
                        <a:t>LOTES_CALDERÓN</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dirty="0">
                          <a:solidFill>
                            <a:srgbClr val="000000"/>
                          </a:solidFill>
                          <a:latin typeface="Arial"/>
                          <a:ea typeface="Times New Roman"/>
                          <a:cs typeface="Times New Roman"/>
                        </a:rPr>
                        <a:t>2</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CLAVES_LOTES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PUNTO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3464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a:solidFill>
                            <a:srgbClr val="000000"/>
                          </a:solidFill>
                          <a:latin typeface="Arial"/>
                          <a:ea typeface="Times New Roman"/>
                          <a:cs typeface="Times New Roman"/>
                        </a:rPr>
                        <a:t>LOTES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POLÍGONO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r>
              <a:tr h="346498">
                <a:tc vMerge="1">
                  <a:txBody>
                    <a:bodyPr/>
                    <a:lstStyle/>
                    <a:p>
                      <a:endParaRPr lang="es-EC"/>
                    </a:p>
                  </a:txBody>
                  <a:tcPr/>
                </a:tc>
                <a:tc row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800" dirty="0" err="1" smtClean="0">
                          <a:solidFill>
                            <a:srgbClr val="000000"/>
                          </a:solidFill>
                          <a:latin typeface="Arial"/>
                          <a:ea typeface="Times New Roman"/>
                          <a:cs typeface="Times New Roman"/>
                        </a:rPr>
                        <a:t>MALLA_ZONA_CALDERÓN</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C" sz="800">
                          <a:solidFill>
                            <a:srgbClr val="000000"/>
                          </a:solidFill>
                          <a:latin typeface="Arial"/>
                          <a:ea typeface="Times New Roman"/>
                          <a:cs typeface="Times New Roman"/>
                        </a:rPr>
                        <a:t>3</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LIMITE_AZCA</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POLÍGONO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8786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MALLA_ZONA_CALDERÓN</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LÍNEA</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464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NÚMEROS_HOJAS_CATASTRALES</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PUNTO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r>
              <a:tr h="346498">
                <a:tc vMerge="1">
                  <a:txBody>
                    <a:bodyPr/>
                    <a:lstStyle/>
                    <a:p>
                      <a:endParaRPr lang="es-EC"/>
                    </a:p>
                  </a:txBody>
                  <a:tcPr/>
                </a:tc>
                <a:tc rowSpan="4">
                  <a:txBody>
                    <a:bodyPr/>
                    <a:lstStyle/>
                    <a:p>
                      <a:pPr algn="ctr">
                        <a:lnSpc>
                          <a:spcPct val="115000"/>
                        </a:lnSpc>
                        <a:spcAft>
                          <a:spcPts val="0"/>
                        </a:spcAft>
                      </a:pPr>
                      <a:r>
                        <a:rPr lang="es-EC" sz="800">
                          <a:solidFill>
                            <a:srgbClr val="000000"/>
                          </a:solidFill>
                          <a:latin typeface="Arial"/>
                          <a:ea typeface="Times New Roman"/>
                          <a:cs typeface="Times New Roman"/>
                        </a:rPr>
                        <a:t>PROPIEDAD_MUNICIPAL</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es-EC" sz="800">
                          <a:solidFill>
                            <a:srgbClr val="000000"/>
                          </a:solidFill>
                          <a:latin typeface="Arial"/>
                          <a:ea typeface="Times New Roman"/>
                          <a:cs typeface="Times New Roman"/>
                        </a:rPr>
                        <a:t>4</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CLAVES_BIENES_MUNICIPALES</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PUNTO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3464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PROPIEDADES_MUNICIPALES</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POLÍGONO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464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PROPIEDADES_SIN_LOTES_QUEBRADAS</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PUNTO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9726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dirty="0">
                          <a:solidFill>
                            <a:srgbClr val="000000"/>
                          </a:solidFill>
                          <a:latin typeface="Arial"/>
                          <a:ea typeface="Times New Roman"/>
                          <a:cs typeface="Times New Roman"/>
                        </a:rPr>
                        <a:t>UBICACIÓN_ QUEBRADAS</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LÍNEA</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r>
              <a:tr h="346498">
                <a:tc vMerge="1">
                  <a:txBody>
                    <a:bodyPr/>
                    <a:lstStyle/>
                    <a:p>
                      <a:endParaRPr lang="es-EC"/>
                    </a:p>
                  </a:txBody>
                  <a:tcPr/>
                </a:tc>
                <a:tc rowSpan="2">
                  <a:txBody>
                    <a:bodyPr/>
                    <a:lstStyle/>
                    <a:p>
                      <a:pPr algn="ctr">
                        <a:lnSpc>
                          <a:spcPct val="115000"/>
                        </a:lnSpc>
                        <a:spcAft>
                          <a:spcPts val="0"/>
                        </a:spcAft>
                      </a:pPr>
                      <a:r>
                        <a:rPr lang="es-EC" sz="800">
                          <a:solidFill>
                            <a:srgbClr val="000000"/>
                          </a:solidFill>
                          <a:latin typeface="Arial"/>
                          <a:ea typeface="Times New Roman"/>
                          <a:cs typeface="Times New Roman"/>
                        </a:rPr>
                        <a:t>QUEBRADAS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a:solidFill>
                            <a:srgbClr val="000000"/>
                          </a:solidFill>
                          <a:latin typeface="Arial"/>
                          <a:ea typeface="Times New Roman"/>
                          <a:cs typeface="Times New Roman"/>
                        </a:rPr>
                        <a:t>2</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QUEBRADA_POLIGONO</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POLÍGONO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6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QUEBRADA_LINEA</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LÍNEA</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46498">
                <a:tc vMerge="1">
                  <a:txBody>
                    <a:bodyPr/>
                    <a:lstStyle/>
                    <a:p>
                      <a:endParaRPr lang="es-EC"/>
                    </a:p>
                  </a:txBody>
                  <a:tcPr/>
                </a:tc>
                <a:tc rowSpan="2">
                  <a:txBody>
                    <a:bodyPr/>
                    <a:lstStyle/>
                    <a:p>
                      <a:pPr algn="ctr">
                        <a:lnSpc>
                          <a:spcPct val="115000"/>
                        </a:lnSpc>
                        <a:spcAft>
                          <a:spcPts val="0"/>
                        </a:spcAft>
                      </a:pPr>
                      <a:r>
                        <a:rPr lang="es-EC" sz="800">
                          <a:solidFill>
                            <a:srgbClr val="000000"/>
                          </a:solidFill>
                          <a:latin typeface="Arial"/>
                          <a:ea typeface="Times New Roman"/>
                          <a:cs typeface="Times New Roman"/>
                        </a:rPr>
                        <a:t>REFERENCIAS_AZCA</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800">
                          <a:solidFill>
                            <a:srgbClr val="000000"/>
                          </a:solidFill>
                          <a:latin typeface="Arial"/>
                          <a:ea typeface="Times New Roman"/>
                          <a:cs typeface="Times New Roman"/>
                        </a:rPr>
                        <a:t>2</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CLAVES_REFERENCIALES_LOTES</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PUNTO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3464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800" dirty="0" err="1">
                          <a:solidFill>
                            <a:srgbClr val="000000"/>
                          </a:solidFill>
                          <a:latin typeface="Arial"/>
                          <a:ea typeface="Times New Roman"/>
                          <a:cs typeface="Times New Roman"/>
                        </a:rPr>
                        <a:t>REFERENCIAS_LUGARES_AZCA</a:t>
                      </a:r>
                      <a:endParaRPr lang="es-EC" sz="900" dirty="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PUNTO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r>
              <a:tr h="346498">
                <a:tc vMerge="1">
                  <a:txBody>
                    <a:bodyPr/>
                    <a:lstStyle/>
                    <a:p>
                      <a:endParaRPr lang="es-EC"/>
                    </a:p>
                  </a:txBody>
                  <a:tcPr/>
                </a:tc>
                <a:tc>
                  <a:txBody>
                    <a:bodyPr/>
                    <a:lstStyle/>
                    <a:p>
                      <a:pPr algn="ctr">
                        <a:lnSpc>
                          <a:spcPct val="115000"/>
                        </a:lnSpc>
                        <a:spcAft>
                          <a:spcPts val="0"/>
                        </a:spcAft>
                      </a:pPr>
                      <a:r>
                        <a:rPr lang="es-EC" sz="800">
                          <a:solidFill>
                            <a:srgbClr val="000000"/>
                          </a:solidFill>
                          <a:latin typeface="Arial"/>
                          <a:ea typeface="Times New Roman"/>
                          <a:cs typeface="Times New Roman"/>
                        </a:rPr>
                        <a:t>SECTORES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1</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SECTORES_AZCA</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POLÍGONO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46498">
                <a:tc vMerge="1">
                  <a:txBody>
                    <a:bodyPr/>
                    <a:lstStyle/>
                    <a:p>
                      <a:endParaRPr lang="es-EC"/>
                    </a:p>
                  </a:txBody>
                  <a:tcPr/>
                </a:tc>
                <a:tc>
                  <a:txBody>
                    <a:bodyPr/>
                    <a:lstStyle/>
                    <a:p>
                      <a:pPr algn="ctr">
                        <a:lnSpc>
                          <a:spcPct val="115000"/>
                        </a:lnSpc>
                        <a:spcAft>
                          <a:spcPts val="0"/>
                        </a:spcAft>
                      </a:pPr>
                      <a:r>
                        <a:rPr lang="es-EC" sz="800">
                          <a:solidFill>
                            <a:srgbClr val="000000"/>
                          </a:solidFill>
                          <a:latin typeface="Arial"/>
                          <a:ea typeface="Times New Roman"/>
                          <a:cs typeface="Times New Roman"/>
                        </a:rPr>
                        <a:t>USO_SUELO</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1</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PUOS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latin typeface="Arial"/>
                          <a:ea typeface="Times New Roman"/>
                          <a:cs typeface="Times New Roman"/>
                        </a:rPr>
                        <a:t>POLÍGONO</a:t>
                      </a:r>
                      <a:endParaRPr lang="es-EC" sz="90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46498">
                <a:tc vMerge="1">
                  <a:txBody>
                    <a:bodyPr/>
                    <a:lstStyle/>
                    <a:p>
                      <a:endParaRPr lang="es-EC"/>
                    </a:p>
                  </a:txBody>
                  <a:tcPr/>
                </a:tc>
                <a:tc>
                  <a:txBody>
                    <a:bodyPr/>
                    <a:lstStyle/>
                    <a:p>
                      <a:pPr algn="ctr">
                        <a:lnSpc>
                          <a:spcPct val="115000"/>
                        </a:lnSpc>
                        <a:spcAft>
                          <a:spcPts val="0"/>
                        </a:spcAft>
                      </a:pPr>
                      <a:r>
                        <a:rPr lang="es-EC" sz="800">
                          <a:solidFill>
                            <a:srgbClr val="000000"/>
                          </a:solidFill>
                          <a:latin typeface="Arial"/>
                          <a:ea typeface="Times New Roman"/>
                          <a:cs typeface="Times New Roman"/>
                        </a:rPr>
                        <a:t>FOTOGRAFIAS_AEREAS</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1</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latin typeface="Arial"/>
                          <a:ea typeface="Times New Roman"/>
                          <a:cs typeface="Times New Roman"/>
                        </a:rPr>
                        <a:t>--</a:t>
                      </a:r>
                      <a:endParaRPr lang="es-EC" sz="900">
                        <a:latin typeface="Calibri"/>
                        <a:ea typeface="Calibri"/>
                        <a:cs typeface="Times New Roman"/>
                      </a:endParaRPr>
                    </a:p>
                  </a:txBody>
                  <a:tcPr marL="26607" marR="2660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000000"/>
                          </a:solidFill>
                          <a:latin typeface="Arial"/>
                          <a:ea typeface="Times New Roman"/>
                          <a:cs typeface="Times New Roman"/>
                        </a:rPr>
                        <a:t>RASTER</a:t>
                      </a:r>
                      <a:endParaRPr lang="es-EC" sz="900" dirty="0">
                        <a:latin typeface="Calibri"/>
                        <a:ea typeface="Calibri"/>
                        <a:cs typeface="Times New Roman"/>
                      </a:endParaRPr>
                    </a:p>
                  </a:txBody>
                  <a:tcPr marL="26607" marR="2660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5" name="Picture 7"/>
          <p:cNvPicPr>
            <a:picLocks noChangeAspect="1" noChangeArrowheads="1"/>
          </p:cNvPicPr>
          <p:nvPr/>
        </p:nvPicPr>
        <p:blipFill>
          <a:blip r:embed="rId2" cstate="print"/>
          <a:srcRect/>
          <a:stretch>
            <a:fillRect/>
          </a:stretch>
        </p:blipFill>
        <p:spPr bwMode="auto">
          <a:xfrm>
            <a:off x="179512" y="1412776"/>
            <a:ext cx="2016225" cy="4968552"/>
          </a:xfrm>
          <a:prstGeom prst="rect">
            <a:avLst/>
          </a:prstGeom>
          <a:noFill/>
        </p:spPr>
      </p:pic>
      <p:pic>
        <p:nvPicPr>
          <p:cNvPr id="52226" name="Picture 2"/>
          <p:cNvPicPr>
            <a:picLocks noChangeAspect="1" noChangeArrowheads="1"/>
          </p:cNvPicPr>
          <p:nvPr/>
        </p:nvPicPr>
        <p:blipFill>
          <a:blip r:embed="rId3" cstate="print"/>
          <a:srcRect/>
          <a:stretch>
            <a:fillRect/>
          </a:stretch>
        </p:blipFill>
        <p:spPr bwMode="auto">
          <a:xfrm>
            <a:off x="3131840" y="4725144"/>
            <a:ext cx="4896544" cy="1912063"/>
          </a:xfrm>
          <a:prstGeom prst="rect">
            <a:avLst/>
          </a:prstGeom>
          <a:noFill/>
          <a:ln w="9525">
            <a:noFill/>
            <a:miter lim="800000"/>
            <a:headEnd/>
            <a:tailEnd/>
          </a:ln>
        </p:spPr>
      </p:pic>
      <p:sp>
        <p:nvSpPr>
          <p:cNvPr id="7" name="6 Estrella de 5 puntas">
            <a:hlinkClick r:id="rId4" action="ppaction://hlinksldjump"/>
          </p:cNvPr>
          <p:cNvSpPr/>
          <p:nvPr/>
        </p:nvSpPr>
        <p:spPr>
          <a:xfrm>
            <a:off x="1691680" y="6309320"/>
            <a:ext cx="432048" cy="360040"/>
          </a:xfrm>
          <a:prstGeom prst="star5">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52226"/>
                                        </p:tgtEl>
                                        <p:attrNameLst>
                                          <p:attrName>style.visibility</p:attrName>
                                        </p:attrNameLst>
                                      </p:cBhvr>
                                      <p:to>
                                        <p:strVal val="visible"/>
                                      </p:to>
                                    </p:set>
                                    <p:animEffect transition="in" filter="diamond(in)">
                                      <p:cBhvr>
                                        <p:cTn id="15"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187624" y="1196752"/>
            <a:ext cx="6739734" cy="4873625"/>
          </a:xfrm>
          <a:prstGeom prst="rect">
            <a:avLst/>
          </a:prstGeom>
          <a:noFill/>
          <a:ln w="9525">
            <a:noFill/>
            <a:miter lim="800000"/>
            <a:headEnd/>
            <a:tailEnd/>
          </a:ln>
          <a:effectLst/>
        </p:spPr>
      </p:pic>
      <p:sp>
        <p:nvSpPr>
          <p:cNvPr id="4" name="3 Título"/>
          <p:cNvSpPr txBox="1">
            <a:spLocks/>
          </p:cNvSpPr>
          <p:nvPr/>
        </p:nvSpPr>
        <p:spPr>
          <a:xfrm>
            <a:off x="395536" y="216024"/>
            <a:ext cx="8208912" cy="836712"/>
          </a:xfrm>
          <a:prstGeom prst="rect">
            <a:avLst/>
          </a:prstGeom>
        </p:spPr>
        <p:txBody>
          <a:bodyPr vert="horz" anchor="b">
            <a:noAutofit/>
          </a:bodyPr>
          <a:lstStyle/>
          <a:p>
            <a:pPr lvl="0" algn="ctr">
              <a:spcBef>
                <a:spcPct val="0"/>
              </a:spcBef>
            </a:pPr>
            <a:r>
              <a:rPr lang="es-ES" sz="2800" b="1" dirty="0" smtClean="0">
                <a:solidFill>
                  <a:schemeClr val="accent4">
                    <a:lumMod val="50000"/>
                  </a:schemeClr>
                </a:solidFill>
              </a:rPr>
              <a:t>SIG BASE DE DATOS AZCA </a:t>
            </a:r>
            <a:r>
              <a:rPr lang="es-ES" sz="2800" b="1" dirty="0" smtClean="0">
                <a:solidFill>
                  <a:schemeClr val="accent4">
                    <a:lumMod val="50000"/>
                  </a:schemeClr>
                </a:solidFill>
                <a:hlinkClick r:id="rId3" action="ppaction://hlinkfile"/>
              </a:rPr>
              <a:t>(ArcGis)</a:t>
            </a:r>
            <a:endParaRPr lang="es-ES" sz="2800" b="1" dirty="0" smtClean="0">
              <a:solidFill>
                <a:schemeClr val="accent4">
                  <a:lumMod val="50000"/>
                </a:schemeClr>
              </a:solidFill>
            </a:endParaRPr>
          </a:p>
        </p:txBody>
      </p:sp>
      <p:sp>
        <p:nvSpPr>
          <p:cNvPr id="5" name="1 Título"/>
          <p:cNvSpPr>
            <a:spLocks noGrp="1"/>
          </p:cNvSpPr>
          <p:nvPr>
            <p:ph type="title"/>
          </p:nvPr>
        </p:nvSpPr>
        <p:spPr>
          <a:xfrm>
            <a:off x="5759624" y="4869160"/>
            <a:ext cx="3384376" cy="792088"/>
          </a:xfrm>
        </p:spPr>
        <p:txBody>
          <a:bodyPr/>
          <a:lstStyle/>
          <a:p>
            <a:pPr algn="ctr"/>
            <a:r>
              <a:rPr lang="es-EC" sz="1600" dirty="0" smtClean="0">
                <a:solidFill>
                  <a:schemeClr val="accent5">
                    <a:lumMod val="10000"/>
                  </a:schemeClr>
                </a:solidFill>
                <a:hlinkClick r:id="rId4" action="ppaction://hlinkfile"/>
              </a:rPr>
              <a:t>USO DE PROPIEDAD MUNICIPAL</a:t>
            </a:r>
            <a:endParaRPr lang="es-EC" sz="1600" dirty="0">
              <a:solidFill>
                <a:schemeClr val="accent5">
                  <a:lumMod val="10000"/>
                </a:schemeClr>
              </a:solidFill>
            </a:endParaRPr>
          </a:p>
        </p:txBody>
      </p:sp>
      <p:sp>
        <p:nvSpPr>
          <p:cNvPr id="6" name="5 Estrella de 5 puntas">
            <a:hlinkClick r:id="rId5" action="ppaction://hlinksldjump"/>
          </p:cNvPr>
          <p:cNvSpPr/>
          <p:nvPr/>
        </p:nvSpPr>
        <p:spPr>
          <a:xfrm>
            <a:off x="323528" y="5373216"/>
            <a:ext cx="432048" cy="360040"/>
          </a:xfrm>
          <a:prstGeom prst="star5">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p:val>
                                            <p:fltVal val="0.5"/>
                                          </p:val>
                                        </p:tav>
                                        <p:tav tm="100000">
                                          <p:val>
                                            <p:strVal val="#ppt_x"/>
                                          </p:val>
                                        </p:tav>
                                      </p:tavLst>
                                    </p:anim>
                                    <p:anim calcmode="lin" valueType="num">
                                      <p:cBhvr>
                                        <p:cTn id="10" dur="2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1"/>
                                          </p:val>
                                        </p:tav>
                                      </p:tavLst>
                                    </p:anim>
                                    <p:anim calcmode="lin" valueType="num">
                                      <p:cBhvr>
                                        <p:cTn id="15" dur="1000"/>
                                        <p:tgtEl>
                                          <p:spTgt spid="4"/>
                                        </p:tgtEl>
                                        <p:attrNameLst>
                                          <p:attrName>ppt_y</p:attrName>
                                        </p:attrNameLst>
                                      </p:cBhvr>
                                      <p:tavLst>
                                        <p:tav tm="0">
                                          <p:val>
                                            <p:strVal val="ppt_y"/>
                                          </p:val>
                                        </p:tav>
                                        <p:tav tm="100000">
                                          <p:val>
                                            <p:strVal val="ppt_y"/>
                                          </p:val>
                                        </p:tav>
                                      </p:tavLst>
                                    </p:anim>
                                    <p:set>
                                      <p:cBhvr>
                                        <p:cTn id="16" dur="1" fill="hold">
                                          <p:stCondLst>
                                            <p:cond delay="999"/>
                                          </p:stCondLst>
                                        </p:cTn>
                                        <p:tgtEl>
                                          <p:spTgt spid="4"/>
                                        </p:tgtEl>
                                        <p:attrNameLst>
                                          <p:attrName>style.visibility</p:attrName>
                                        </p:attrNameLst>
                                      </p:cBhvr>
                                      <p:to>
                                        <p:strVal val="hidden"/>
                                      </p:to>
                                    </p:set>
                                  </p:childTnLst>
                                </p:cTn>
                              </p:par>
                            </p:childTnLst>
                          </p:cTn>
                        </p:par>
                        <p:par>
                          <p:cTn id="17" fill="hold">
                            <p:stCondLst>
                              <p:cond delay="5500"/>
                            </p:stCondLst>
                            <p:childTnLst>
                              <p:par>
                                <p:cTn id="18" presetID="9" presetClass="entr" presetSubtype="0"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dissolve">
                                      <p:cBhvr>
                                        <p:cTn id="20" dur="500"/>
                                        <p:tgtEl>
                                          <p:spTgt spid="3074"/>
                                        </p:tgtEl>
                                      </p:cBhvr>
                                    </p:animEffect>
                                  </p:childTnLst>
                                </p:cTn>
                              </p:par>
                            </p:childTnLst>
                          </p:cTn>
                        </p:par>
                        <p:par>
                          <p:cTn id="21" fill="hold">
                            <p:stCondLst>
                              <p:cond delay="6000"/>
                            </p:stCondLst>
                            <p:childTnLst>
                              <p:par>
                                <p:cTn id="22" presetID="23" presetClass="entr" presetSubtype="16" fill="hold" grpId="2" nodeType="afterEffect">
                                  <p:stCondLst>
                                    <p:cond delay="0"/>
                                  </p:stCondLst>
                                  <p:iterate type="lt">
                                    <p:tmPct val="0"/>
                                  </p:iterate>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75656" y="692696"/>
            <a:ext cx="6624736" cy="648072"/>
          </a:xfrm>
        </p:spPr>
        <p:txBody>
          <a:bodyPr/>
          <a:lstStyle/>
          <a:p>
            <a:pPr lvl="2" algn="ctr"/>
            <a:r>
              <a:rPr lang="es-EC" sz="36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CONCLUSIONES</a:t>
            </a:r>
            <a:r>
              <a:rPr lang="es-EC"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r>
            <a:br>
              <a:rPr lang="es-EC"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br>
            <a:endParaRPr lang="es-EC" sz="36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5" name="4 Marcador de contenido"/>
          <p:cNvSpPr>
            <a:spLocks noGrp="1"/>
          </p:cNvSpPr>
          <p:nvPr>
            <p:ph idx="1"/>
          </p:nvPr>
        </p:nvSpPr>
        <p:spPr>
          <a:xfrm>
            <a:off x="467544" y="1412776"/>
            <a:ext cx="8229600" cy="4525963"/>
          </a:xfrm>
        </p:spPr>
        <p:txBody>
          <a:bodyPr/>
          <a:lstStyle/>
          <a:p>
            <a:pPr lvl="0" algn="just"/>
            <a:r>
              <a:rPr lang="es-EC" sz="1600" dirty="0" smtClean="0">
                <a:solidFill>
                  <a:schemeClr val="tx2"/>
                </a:solidFill>
              </a:rPr>
              <a:t>El SIG, cuenta con un respaldo de información catastral de la base de datos alfanumérica del Distrito Metropolitano de Quito SIREC-Q y de su correspondiente archivo gráfico, lo que permite garantizar al usuario del sistema, una consulta de datos con información reales.</a:t>
            </a:r>
          </a:p>
          <a:p>
            <a:pPr lvl="0" algn="just"/>
            <a:endParaRPr lang="es-EC" sz="1600" dirty="0" smtClean="0">
              <a:solidFill>
                <a:schemeClr val="tx2"/>
              </a:solidFill>
            </a:endParaRPr>
          </a:p>
          <a:p>
            <a:pPr lvl="0" algn="just"/>
            <a:r>
              <a:rPr lang="es-EC" sz="1600" dirty="0" smtClean="0">
                <a:solidFill>
                  <a:schemeClr val="tx2"/>
                </a:solidFill>
              </a:rPr>
              <a:t>Con la depuración y organización del archivo del inventario, el trabajo de gabinete y levantamiento de información en campo, se localizan 388 predios de propiedad municipal, para los cuales se crea una ficha de actualización catastral del uso de la propiedad municipal, encontrando que la mayor falencia en la obtención de datos legales e irregularidades en el uso de las aéreas verdes del 10 % de fraccionamiento. </a:t>
            </a:r>
          </a:p>
          <a:p>
            <a:pPr lvl="0" algn="just"/>
            <a:endParaRPr lang="es-EC" sz="1600" dirty="0" smtClean="0">
              <a:solidFill>
                <a:schemeClr val="tx2"/>
              </a:solidFill>
            </a:endParaRPr>
          </a:p>
          <a:p>
            <a:pPr lvl="0" algn="just"/>
            <a:r>
              <a:rPr lang="es-EC" sz="1600" dirty="0" smtClean="0">
                <a:solidFill>
                  <a:schemeClr val="tx2"/>
                </a:solidFill>
              </a:rPr>
              <a:t>En las fichas SIREC-Q, se desconoce el uso de la propiedad municipal; con este antecedente en la </a:t>
            </a:r>
            <a:r>
              <a:rPr lang="es-EC" sz="1600" dirty="0" err="1" smtClean="0">
                <a:solidFill>
                  <a:schemeClr val="tx2"/>
                </a:solidFill>
              </a:rPr>
              <a:t>BDG</a:t>
            </a:r>
            <a:r>
              <a:rPr lang="es-EC" sz="1600" dirty="0" smtClean="0">
                <a:solidFill>
                  <a:schemeClr val="tx2"/>
                </a:solidFill>
              </a:rPr>
              <a:t> </a:t>
            </a:r>
            <a:r>
              <a:rPr lang="es-EC" sz="1600" b="1" dirty="0" err="1" smtClean="0">
                <a:solidFill>
                  <a:schemeClr val="tx2"/>
                </a:solidFill>
              </a:rPr>
              <a:t>PROPIEDAD_MUNICIPAL_AZCA</a:t>
            </a:r>
            <a:r>
              <a:rPr lang="es-EC" sz="1600" b="1" dirty="0" smtClean="0">
                <a:solidFill>
                  <a:schemeClr val="tx2"/>
                </a:solidFill>
              </a:rPr>
              <a:t>, </a:t>
            </a:r>
            <a:r>
              <a:rPr lang="es-EC" sz="1600" dirty="0" smtClean="0">
                <a:solidFill>
                  <a:schemeClr val="tx2"/>
                </a:solidFill>
              </a:rPr>
              <a:t>dentro del Feature Class PROPIEDAD_MUNICIPAL  se crea el campo  </a:t>
            </a:r>
            <a:r>
              <a:rPr lang="es-EC" sz="1600" b="1" dirty="0" smtClean="0">
                <a:solidFill>
                  <a:schemeClr val="tx2"/>
                </a:solidFill>
              </a:rPr>
              <a:t>USO </a:t>
            </a:r>
            <a:r>
              <a:rPr lang="es-EC" sz="1600" dirty="0" smtClean="0">
                <a:solidFill>
                  <a:schemeClr val="tx2"/>
                </a:solidFill>
              </a:rPr>
              <a:t>para optimizar el manejo de las propiedades brindar un mejor servicio a la comunidad.</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604664"/>
          </a:xfrm>
        </p:spPr>
        <p:txBody>
          <a:bodyPr/>
          <a:lstStyle/>
          <a:p>
            <a:r>
              <a:rPr lang="es-EC" dirty="0" smtClean="0">
                <a:solidFill>
                  <a:schemeClr val="tx1"/>
                </a:solidFill>
              </a:rPr>
              <a:t>Con el SIG creado  es innovador:</a:t>
            </a:r>
            <a:endParaRPr lang="es-EC" dirty="0">
              <a:solidFill>
                <a:schemeClr val="tx1"/>
              </a:solidFill>
            </a:endParaRPr>
          </a:p>
        </p:txBody>
      </p:sp>
      <p:sp>
        <p:nvSpPr>
          <p:cNvPr id="5" name="3 Título"/>
          <p:cNvSpPr>
            <a:spLocks noGrp="1"/>
          </p:cNvSpPr>
          <p:nvPr>
            <p:ph type="title"/>
          </p:nvPr>
        </p:nvSpPr>
        <p:spPr>
          <a:xfrm>
            <a:off x="1475656" y="692696"/>
            <a:ext cx="6624736" cy="648072"/>
          </a:xfrm>
        </p:spPr>
        <p:txBody>
          <a:bodyPr/>
          <a:lstStyle/>
          <a:p>
            <a:pPr lvl="2" algn="ctr"/>
            <a:r>
              <a:rPr lang="es-EC" sz="36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CONCLUSIONES</a:t>
            </a:r>
            <a:r>
              <a:rPr lang="es-EC"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r>
            <a:br>
              <a:rPr lang="es-EC"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br>
            <a:endParaRPr lang="es-EC" sz="36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6" name="5 CuadroTexto"/>
          <p:cNvSpPr txBox="1"/>
          <p:nvPr/>
        </p:nvSpPr>
        <p:spPr>
          <a:xfrm>
            <a:off x="971600" y="2564904"/>
            <a:ext cx="2664296" cy="369332"/>
          </a:xfrm>
          <a:prstGeom prst="rect">
            <a:avLst/>
          </a:prstGeom>
          <a:noFill/>
        </p:spPr>
        <p:txBody>
          <a:bodyPr wrap="square" rtlCol="0">
            <a:spAutoFit/>
          </a:bodyPr>
          <a:lstStyle/>
          <a:p>
            <a:endParaRPr lang="en-GB" b="1" dirty="0" smtClean="0">
              <a:solidFill>
                <a:srgbClr val="333399"/>
              </a:solidFill>
            </a:endParaRPr>
          </a:p>
        </p:txBody>
      </p:sp>
      <p:graphicFrame>
        <p:nvGraphicFramePr>
          <p:cNvPr id="7" name="6 Diagrama"/>
          <p:cNvGraphicFramePr/>
          <p:nvPr/>
        </p:nvGraphicFramePr>
        <p:xfrm>
          <a:off x="539552" y="1988840"/>
          <a:ext cx="777686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1979712" y="2852936"/>
            <a:ext cx="1512168" cy="461665"/>
          </a:xfrm>
          <a:prstGeom prst="rect">
            <a:avLst/>
          </a:prstGeom>
          <a:noFill/>
        </p:spPr>
        <p:txBody>
          <a:bodyPr wrap="square" rtlCol="0">
            <a:spAutoFit/>
          </a:bodyPr>
          <a:lstStyle/>
          <a:p>
            <a:r>
              <a:rPr lang="es-EC" sz="1200" b="1" dirty="0" smtClean="0"/>
              <a:t>CARTOGRAFÍA TRADICIONAL</a:t>
            </a:r>
            <a:endParaRPr lang="es-EC" sz="1200" b="1" dirty="0"/>
          </a:p>
        </p:txBody>
      </p:sp>
      <p:sp>
        <p:nvSpPr>
          <p:cNvPr id="10" name="9 CuadroTexto"/>
          <p:cNvSpPr txBox="1"/>
          <p:nvPr/>
        </p:nvSpPr>
        <p:spPr>
          <a:xfrm>
            <a:off x="5364088" y="4581128"/>
            <a:ext cx="1800200" cy="276999"/>
          </a:xfrm>
          <a:prstGeom prst="rect">
            <a:avLst/>
          </a:prstGeom>
          <a:noFill/>
        </p:spPr>
        <p:txBody>
          <a:bodyPr wrap="square" rtlCol="0">
            <a:spAutoFit/>
          </a:bodyPr>
          <a:lstStyle/>
          <a:p>
            <a:r>
              <a:rPr lang="es-EC" sz="1200" b="1" dirty="0" err="1" smtClean="0"/>
              <a:t>GEOINFORMACIÓN</a:t>
            </a:r>
            <a:endParaRPr lang="es-EC" sz="1200" b="1" dirty="0"/>
          </a:p>
        </p:txBody>
      </p:sp>
      <p:pic>
        <p:nvPicPr>
          <p:cNvPr id="13" name="Picture 3" descr="zonificaci"/>
          <p:cNvPicPr>
            <a:picLocks noChangeAspect="1" noChangeArrowheads="1"/>
          </p:cNvPicPr>
          <p:nvPr/>
        </p:nvPicPr>
        <p:blipFill>
          <a:blip r:embed="rId7" cstate="print"/>
          <a:srcRect/>
          <a:stretch>
            <a:fillRect/>
          </a:stretch>
        </p:blipFill>
        <p:spPr bwMode="auto">
          <a:xfrm>
            <a:off x="6444208" y="1484784"/>
            <a:ext cx="1281107" cy="1368152"/>
          </a:xfrm>
          <a:prstGeom prst="rect">
            <a:avLst/>
          </a:prstGeom>
          <a:noFill/>
          <a:ln w="9525">
            <a:solidFill>
              <a:schemeClr val="folHlink"/>
            </a:solidFill>
            <a:miter lim="800000"/>
            <a:headEnd/>
            <a:tailEnd/>
          </a:ln>
        </p:spPr>
      </p:pic>
      <p:pic>
        <p:nvPicPr>
          <p:cNvPr id="3074" name="Picture 2"/>
          <p:cNvPicPr>
            <a:picLocks noChangeAspect="1" noChangeArrowheads="1"/>
          </p:cNvPicPr>
          <p:nvPr/>
        </p:nvPicPr>
        <p:blipFill>
          <a:blip r:embed="rId8" cstate="print"/>
          <a:srcRect/>
          <a:stretch>
            <a:fillRect/>
          </a:stretch>
        </p:blipFill>
        <p:spPr bwMode="auto">
          <a:xfrm>
            <a:off x="7308304" y="2420888"/>
            <a:ext cx="1539280" cy="824377"/>
          </a:xfrm>
          <a:prstGeom prst="rect">
            <a:avLst/>
          </a:prstGeom>
          <a:noFill/>
          <a:ln w="9525">
            <a:noFill/>
            <a:miter lim="800000"/>
            <a:headEnd/>
            <a:tailEnd/>
          </a:ln>
        </p:spPr>
      </p:pic>
      <p:sp>
        <p:nvSpPr>
          <p:cNvPr id="14" name="AutoShape 15"/>
          <p:cNvSpPr>
            <a:spLocks noChangeArrowheads="1"/>
          </p:cNvSpPr>
          <p:nvPr/>
        </p:nvSpPr>
        <p:spPr bwMode="auto">
          <a:xfrm>
            <a:off x="1187624" y="4365104"/>
            <a:ext cx="1114996" cy="517525"/>
          </a:xfrm>
          <a:prstGeom prst="can">
            <a:avLst>
              <a:gd name="adj" fmla="val 25000"/>
            </a:avLst>
          </a:prstGeom>
          <a:solidFill>
            <a:srgbClr val="FFFF00"/>
          </a:solidFill>
          <a:ln w="9525">
            <a:solidFill>
              <a:srgbClr val="000000"/>
            </a:solidFill>
            <a:round/>
            <a:headEnd/>
            <a:tailEnd/>
          </a:ln>
        </p:spPr>
        <p:txBody>
          <a:bodyPr/>
          <a:lstStyle/>
          <a:p>
            <a:pPr algn="ctr" eaLnBrk="0" hangingPunct="0"/>
            <a:r>
              <a:rPr lang="en-GB" sz="1200" b="1" dirty="0" err="1" smtClean="0">
                <a:latin typeface="Times New Roman" pitchFamily="18" charset="0"/>
              </a:rPr>
              <a:t>MUNICIPIO</a:t>
            </a:r>
            <a:endParaRPr lang="en-GB" sz="1200" b="1" dirty="0">
              <a:latin typeface="Times New Roman" pitchFamily="18" charset="0"/>
            </a:endParaRPr>
          </a:p>
        </p:txBody>
      </p:sp>
      <p:sp>
        <p:nvSpPr>
          <p:cNvPr id="15" name="AutoShape 15"/>
          <p:cNvSpPr>
            <a:spLocks noChangeArrowheads="1"/>
          </p:cNvSpPr>
          <p:nvPr/>
        </p:nvSpPr>
        <p:spPr bwMode="auto">
          <a:xfrm>
            <a:off x="539552" y="5085184"/>
            <a:ext cx="1042988" cy="517525"/>
          </a:xfrm>
          <a:prstGeom prst="can">
            <a:avLst>
              <a:gd name="adj" fmla="val 25000"/>
            </a:avLst>
          </a:prstGeom>
          <a:solidFill>
            <a:srgbClr val="59E9AF"/>
          </a:solidFill>
          <a:ln w="9525">
            <a:solidFill>
              <a:srgbClr val="000000"/>
            </a:solidFill>
            <a:round/>
            <a:headEnd/>
            <a:tailEnd/>
          </a:ln>
        </p:spPr>
        <p:txBody>
          <a:bodyPr/>
          <a:lstStyle/>
          <a:p>
            <a:pPr algn="ctr" eaLnBrk="0" hangingPunct="0"/>
            <a:r>
              <a:rPr lang="en-GB" sz="1200" b="1" dirty="0" err="1" smtClean="0">
                <a:latin typeface="Times New Roman" pitchFamily="18" charset="0"/>
              </a:rPr>
              <a:t>EMMOPP</a:t>
            </a:r>
            <a:endParaRPr lang="en-GB" sz="1200" b="1" dirty="0">
              <a:latin typeface="Times New Roman" pitchFamily="18" charset="0"/>
            </a:endParaRPr>
          </a:p>
        </p:txBody>
      </p:sp>
      <p:sp>
        <p:nvSpPr>
          <p:cNvPr id="16" name="AutoShape 15"/>
          <p:cNvSpPr>
            <a:spLocks noChangeArrowheads="1"/>
          </p:cNvSpPr>
          <p:nvPr/>
        </p:nvSpPr>
        <p:spPr bwMode="auto">
          <a:xfrm>
            <a:off x="1828800" y="5334000"/>
            <a:ext cx="1042988" cy="517525"/>
          </a:xfrm>
          <a:prstGeom prst="can">
            <a:avLst>
              <a:gd name="adj" fmla="val 25000"/>
            </a:avLst>
          </a:prstGeom>
          <a:solidFill>
            <a:srgbClr val="CC99FF"/>
          </a:solidFill>
          <a:ln w="9525">
            <a:solidFill>
              <a:srgbClr val="000000"/>
            </a:solidFill>
            <a:round/>
            <a:headEnd/>
            <a:tailEnd/>
          </a:ln>
        </p:spPr>
        <p:txBody>
          <a:bodyPr/>
          <a:lstStyle/>
          <a:p>
            <a:pPr algn="ctr" eaLnBrk="0" hangingPunct="0"/>
            <a:r>
              <a:rPr lang="en-GB" sz="1200" b="1" dirty="0" err="1" smtClean="0">
                <a:latin typeface="Times New Roman" pitchFamily="18" charset="0"/>
              </a:rPr>
              <a:t>EMMAP</a:t>
            </a:r>
            <a:endParaRPr lang="en-GB" sz="1200" b="1" dirty="0">
              <a:latin typeface="Times New Roman" pitchFamily="18" charset="0"/>
            </a:endParaRPr>
          </a:p>
        </p:txBody>
      </p:sp>
      <p:sp>
        <p:nvSpPr>
          <p:cNvPr id="17" name="AutoShape 15"/>
          <p:cNvSpPr>
            <a:spLocks noChangeArrowheads="1"/>
          </p:cNvSpPr>
          <p:nvPr/>
        </p:nvSpPr>
        <p:spPr bwMode="auto">
          <a:xfrm>
            <a:off x="827584" y="5733256"/>
            <a:ext cx="1042988" cy="517525"/>
          </a:xfrm>
          <a:prstGeom prst="can">
            <a:avLst>
              <a:gd name="adj" fmla="val 25000"/>
            </a:avLst>
          </a:prstGeom>
          <a:solidFill>
            <a:srgbClr val="99FF66"/>
          </a:solidFill>
          <a:ln w="9525">
            <a:solidFill>
              <a:srgbClr val="000000"/>
            </a:solidFill>
            <a:round/>
            <a:headEnd/>
            <a:tailEnd/>
          </a:ln>
        </p:spPr>
        <p:txBody>
          <a:bodyPr/>
          <a:lstStyle/>
          <a:p>
            <a:pPr algn="ctr" eaLnBrk="0" hangingPunct="0"/>
            <a:r>
              <a:rPr lang="en-GB" sz="1200" b="1" dirty="0" err="1" smtClean="0">
                <a:latin typeface="Times New Roman" pitchFamily="18" charset="0"/>
              </a:rPr>
              <a:t>EMASEO</a:t>
            </a:r>
            <a:endParaRPr lang="en-GB" sz="12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2890664" cy="3773015"/>
          </a:xfrm>
        </p:spPr>
        <p:txBody>
          <a:bodyPr/>
          <a:lstStyle/>
          <a:p>
            <a:pPr algn="just"/>
            <a:r>
              <a:rPr lang="es-EC" b="1" dirty="0" smtClean="0">
                <a:solidFill>
                  <a:schemeClr val="tx1"/>
                </a:solidFill>
              </a:rPr>
              <a:t>SIG</a:t>
            </a:r>
            <a:r>
              <a:rPr lang="es-EC" b="1" dirty="0" smtClean="0">
                <a:solidFill>
                  <a:srgbClr val="336600"/>
                </a:solidFill>
              </a:rPr>
              <a:t> </a:t>
            </a:r>
            <a:r>
              <a:rPr lang="es-EC" sz="1800" b="1" dirty="0" smtClean="0">
                <a:solidFill>
                  <a:schemeClr val="tx1"/>
                </a:solidFill>
              </a:rPr>
              <a:t>llega a cumplir con el CATASTRO 2014 Inventario de la totalidad de los </a:t>
            </a:r>
            <a:r>
              <a:rPr lang="es-EC" sz="1800" b="1" i="1" dirty="0" smtClean="0">
                <a:solidFill>
                  <a:schemeClr val="tx1"/>
                </a:solidFill>
              </a:rPr>
              <a:t>objetos espaciales y legales</a:t>
            </a:r>
            <a:r>
              <a:rPr lang="es-EC" sz="1800" b="1" dirty="0" smtClean="0">
                <a:solidFill>
                  <a:schemeClr val="tx1"/>
                </a:solidFill>
              </a:rPr>
              <a:t> de una ZONA en un solo sistema que permita el acceso directo y transparente de la población a sus bases de datos.</a:t>
            </a:r>
          </a:p>
          <a:p>
            <a:pPr algn="just">
              <a:buNone/>
            </a:pPr>
            <a:endParaRPr lang="es-ES" sz="1800" b="1" dirty="0" smtClean="0">
              <a:solidFill>
                <a:schemeClr val="tx1"/>
              </a:solidFill>
            </a:endParaRPr>
          </a:p>
          <a:p>
            <a:pPr algn="just"/>
            <a:endParaRPr lang="es-EC" sz="1800" dirty="0">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4139952" y="1124744"/>
            <a:ext cx="4067175" cy="4381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75656" y="692696"/>
            <a:ext cx="6624736" cy="648072"/>
          </a:xfrm>
        </p:spPr>
        <p:txBody>
          <a:bodyPr/>
          <a:lstStyle/>
          <a:p>
            <a:pPr lvl="2" algn="ctr"/>
            <a:r>
              <a:rPr lang="es-EC" sz="36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RECOMENDACIONES</a:t>
            </a:r>
            <a:r>
              <a:rPr lang="es-EC"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r>
            <a:br>
              <a:rPr lang="es-EC"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br>
            <a:endParaRPr lang="es-EC" sz="36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5" name="4 Marcador de contenido"/>
          <p:cNvSpPr>
            <a:spLocks noGrp="1"/>
          </p:cNvSpPr>
          <p:nvPr>
            <p:ph idx="1"/>
          </p:nvPr>
        </p:nvSpPr>
        <p:spPr>
          <a:xfrm>
            <a:off x="251520" y="1412776"/>
            <a:ext cx="8686800" cy="4525963"/>
          </a:xfrm>
        </p:spPr>
        <p:txBody>
          <a:bodyPr/>
          <a:lstStyle/>
          <a:p>
            <a:pPr lvl="0"/>
            <a:r>
              <a:rPr lang="es-EC" sz="1800" dirty="0" smtClean="0">
                <a:solidFill>
                  <a:schemeClr val="tx2"/>
                </a:solidFill>
              </a:rPr>
              <a:t>Unificar la información AZCA, para optimizar el manejo de la información geográfica, con un panorama claro del ordenamiento del territorio actual.</a:t>
            </a:r>
          </a:p>
          <a:p>
            <a:pPr lvl="0">
              <a:buNone/>
            </a:pPr>
            <a:endParaRPr lang="es-EC" sz="1800" dirty="0" smtClean="0">
              <a:solidFill>
                <a:schemeClr val="tx2"/>
              </a:solidFill>
            </a:endParaRPr>
          </a:p>
          <a:p>
            <a:pPr lvl="0"/>
            <a:r>
              <a:rPr lang="es-EC" sz="1800" dirty="0" smtClean="0">
                <a:solidFill>
                  <a:schemeClr val="tx2"/>
                </a:solidFill>
              </a:rPr>
              <a:t>Crear un registro de documentación legal único de la propiedad municipal de la Zona Calderón, debido a que gran porcentaje de esta documentación no encuentra con disponibilidad directa de consulta.</a:t>
            </a:r>
          </a:p>
          <a:p>
            <a:pPr lvl="0"/>
            <a:endParaRPr lang="es-EC" sz="1800" dirty="0" smtClean="0">
              <a:solidFill>
                <a:schemeClr val="tx2"/>
              </a:solidFill>
            </a:endParaRPr>
          </a:p>
          <a:p>
            <a:pPr lvl="0"/>
            <a:r>
              <a:rPr lang="es-EC" sz="1800" dirty="0" smtClean="0">
                <a:solidFill>
                  <a:schemeClr val="tx2"/>
                </a:solidFill>
              </a:rPr>
              <a:t>Proponer a las autoridades pertinentes  se asigne un campo con la información del uso de la propiedad municipal.</a:t>
            </a:r>
          </a:p>
          <a:p>
            <a:pPr lvl="0">
              <a:buNone/>
            </a:pPr>
            <a:endParaRPr lang="es-EC" sz="1800" dirty="0" smtClean="0">
              <a:solidFill>
                <a:schemeClr val="tx2"/>
              </a:solidFill>
            </a:endParaRPr>
          </a:p>
          <a:p>
            <a:pPr lvl="0"/>
            <a:r>
              <a:rPr lang="es-EC" sz="1800" dirty="0" smtClean="0">
                <a:solidFill>
                  <a:schemeClr val="tx2"/>
                </a:solidFill>
              </a:rPr>
              <a:t>Depurar y actualizar la información Catastral, según los procedimientos establecidos. (reporte y delegando </a:t>
            </a:r>
            <a:r>
              <a:rPr lang="es-EC" sz="1800" dirty="0" err="1" smtClean="0">
                <a:solidFill>
                  <a:schemeClr val="tx2"/>
                </a:solidFill>
              </a:rPr>
              <a:t>reponsabilidades</a:t>
            </a:r>
            <a:r>
              <a:rPr lang="es-EC" sz="1800" dirty="0" smtClean="0">
                <a:solidFill>
                  <a:schemeClr val="tx2"/>
                </a:solidFill>
              </a:rPr>
              <a:t>)</a:t>
            </a:r>
          </a:p>
          <a:p>
            <a:pPr lvl="0">
              <a:buNone/>
            </a:pPr>
            <a:endParaRPr lang="es-EC" sz="1800" dirty="0" smtClean="0">
              <a:solidFill>
                <a:schemeClr val="tx2"/>
              </a:solidFill>
            </a:endParaRPr>
          </a:p>
          <a:p>
            <a:pPr lvl="0"/>
            <a:r>
              <a:rPr lang="es-EC" sz="1800" dirty="0" smtClean="0">
                <a:solidFill>
                  <a:schemeClr val="tx2"/>
                </a:solidFill>
              </a:rPr>
              <a:t>Realizar un mantenimiento continuo al SIG </a:t>
            </a:r>
            <a:r>
              <a:rPr lang="es-EC" sz="1800" b="1" dirty="0" err="1" smtClean="0">
                <a:solidFill>
                  <a:schemeClr val="tx2"/>
                </a:solidFill>
              </a:rPr>
              <a:t>PROPIEDAD_MUNICIPAL_AZCA</a:t>
            </a:r>
            <a:r>
              <a:rPr lang="es-EC" sz="1800" dirty="0" smtClean="0">
                <a:solidFill>
                  <a:schemeClr val="tx2"/>
                </a:solidFill>
              </a:rPr>
              <a:t>, para tener la información actualizada propiedad municipal.  </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467600" cy="562074"/>
          </a:xfrm>
        </p:spPr>
        <p:txBody>
          <a:bodyPr/>
          <a:lstStyle/>
          <a:p>
            <a:pPr algn="ctr"/>
            <a:r>
              <a:rPr lang="es-EC" dirty="0" smtClean="0">
                <a:solidFill>
                  <a:srgbClr val="FF0000"/>
                </a:solidFill>
              </a:rPr>
              <a:t>OPTIMIZACIÓN</a:t>
            </a:r>
            <a:endParaRPr lang="es-EC" dirty="0">
              <a:solidFill>
                <a:srgbClr val="FF0000"/>
              </a:solidFill>
            </a:endParaRPr>
          </a:p>
        </p:txBody>
      </p:sp>
      <p:pic>
        <p:nvPicPr>
          <p:cNvPr id="5" name="5 Imagen" descr="C:\Users\HP\Pictures\BIENES MUNICIPALES\BARRIO CENTRAL 407-554\1 (537).JPG"/>
          <p:cNvPicPr/>
          <p:nvPr/>
        </p:nvPicPr>
        <p:blipFill>
          <a:blip r:embed="rId2" cstate="print"/>
          <a:srcRect/>
          <a:stretch>
            <a:fillRect/>
          </a:stretch>
        </p:blipFill>
        <p:spPr bwMode="auto">
          <a:xfrm>
            <a:off x="4572000" y="2492896"/>
            <a:ext cx="4219575" cy="2952749"/>
          </a:xfrm>
          <a:prstGeom prst="rect">
            <a:avLst/>
          </a:prstGeom>
          <a:noFill/>
          <a:ln w="9525">
            <a:noFill/>
            <a:miter lim="800000"/>
            <a:headEnd/>
            <a:tailEnd/>
          </a:ln>
        </p:spPr>
      </p:pic>
      <p:pic>
        <p:nvPicPr>
          <p:cNvPr id="6" name="9 Imagen" descr="C:\Users\HP\Pictures\BIENES MUNICIPALES\BARRIO CENTRAL 407-554\1 (524).JPG"/>
          <p:cNvPicPr/>
          <p:nvPr/>
        </p:nvPicPr>
        <p:blipFill>
          <a:blip r:embed="rId3" cstate="print"/>
          <a:srcRect/>
          <a:stretch>
            <a:fillRect/>
          </a:stretch>
        </p:blipFill>
        <p:spPr bwMode="auto">
          <a:xfrm>
            <a:off x="179512" y="2204864"/>
            <a:ext cx="4019550" cy="2943225"/>
          </a:xfrm>
          <a:prstGeom prst="rect">
            <a:avLst/>
          </a:prstGeom>
          <a:noFill/>
          <a:ln w="9525">
            <a:noFill/>
            <a:miter lim="800000"/>
            <a:headEnd/>
            <a:tailEnd/>
          </a:ln>
        </p:spPr>
      </p:pic>
      <p:sp>
        <p:nvSpPr>
          <p:cNvPr id="7" name="6 Marcador de contenido"/>
          <p:cNvSpPr>
            <a:spLocks noGrp="1"/>
          </p:cNvSpPr>
          <p:nvPr>
            <p:ph idx="1"/>
          </p:nvPr>
        </p:nvSpPr>
        <p:spPr/>
        <p:txBody>
          <a:bodyPr/>
          <a:lstStyle/>
          <a:p>
            <a:endParaRPr lang="es-EC"/>
          </a:p>
        </p:txBody>
      </p:sp>
      <p:sp>
        <p:nvSpPr>
          <p:cNvPr id="8" name="7 CuadroTexto"/>
          <p:cNvSpPr txBox="1"/>
          <p:nvPr/>
        </p:nvSpPr>
        <p:spPr>
          <a:xfrm>
            <a:off x="1259632" y="1124744"/>
            <a:ext cx="6480720" cy="369332"/>
          </a:xfrm>
          <a:prstGeom prst="rect">
            <a:avLst/>
          </a:prstGeom>
          <a:noFill/>
        </p:spPr>
        <p:txBody>
          <a:bodyPr wrap="square" rtlCol="0">
            <a:spAutoFit/>
          </a:bodyPr>
          <a:lstStyle/>
          <a:p>
            <a:pPr algn="ctr"/>
            <a:r>
              <a:rPr lang="es-EC" dirty="0" smtClean="0"/>
              <a:t>OPCIONES DE CAMBIO DE USO</a:t>
            </a:r>
            <a:endParaRPr lang="es-EC"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0000"/>
                </a:solidFill>
              </a:rPr>
              <a:t>Modelo digital de terreno</a:t>
            </a:r>
            <a:endParaRPr lang="es-EC" dirty="0">
              <a:solidFill>
                <a:srgbClr val="FF0000"/>
              </a:solidFill>
            </a:endParaRPr>
          </a:p>
        </p:txBody>
      </p:sp>
      <p:sp>
        <p:nvSpPr>
          <p:cNvPr id="3" name="2 Marcador de contenido"/>
          <p:cNvSpPr>
            <a:spLocks noGrp="1"/>
          </p:cNvSpPr>
          <p:nvPr>
            <p:ph idx="1"/>
          </p:nvPr>
        </p:nvSpPr>
        <p:spPr>
          <a:xfrm>
            <a:off x="457200" y="1600200"/>
            <a:ext cx="2530624" cy="3989040"/>
          </a:xfrm>
        </p:spPr>
        <p:txBody>
          <a:bodyPr>
            <a:normAutofit lnSpcReduction="10000"/>
          </a:bodyPr>
          <a:lstStyle/>
          <a:p>
            <a:r>
              <a:rPr lang="es-EC" dirty="0" smtClean="0">
                <a:solidFill>
                  <a:schemeClr val="accent5">
                    <a:lumMod val="10000"/>
                  </a:schemeClr>
                </a:solidFill>
                <a:hlinkClick r:id="rId2" action="ppaction://hlinkfile"/>
              </a:rPr>
              <a:t>Con la necesidad de saber como se encuentra distribuidas las propiedades municipales en la zona Calderón se creo un </a:t>
            </a:r>
            <a:r>
              <a:rPr lang="es-EC" dirty="0" err="1" smtClean="0">
                <a:solidFill>
                  <a:schemeClr val="accent5">
                    <a:lumMod val="10000"/>
                  </a:schemeClr>
                </a:solidFill>
                <a:hlinkClick r:id="rId2" action="ppaction://hlinkfile"/>
              </a:rPr>
              <a:t>DTM</a:t>
            </a:r>
            <a:r>
              <a:rPr lang="es-EC" dirty="0" smtClean="0">
                <a:solidFill>
                  <a:schemeClr val="accent5">
                    <a:lumMod val="10000"/>
                  </a:schemeClr>
                </a:solidFill>
                <a:hlinkClick r:id="rId2" action="ppaction://hlinkfile"/>
              </a:rPr>
              <a:t>.</a:t>
            </a:r>
            <a:endParaRPr lang="es-EC" dirty="0">
              <a:solidFill>
                <a:schemeClr val="accent5">
                  <a:lumMod val="10000"/>
                </a:schemeClr>
              </a:solidFill>
              <a:hlinkClick r:id="rId2" action="ppaction://hlinkfile"/>
            </a:endParaRPr>
          </a:p>
        </p:txBody>
      </p:sp>
      <p:pic>
        <p:nvPicPr>
          <p:cNvPr id="40961" name="Picture 1"/>
          <p:cNvPicPr>
            <a:picLocks noChangeAspect="1" noChangeArrowheads="1"/>
          </p:cNvPicPr>
          <p:nvPr/>
        </p:nvPicPr>
        <p:blipFill>
          <a:blip r:embed="rId3" cstate="print"/>
          <a:srcRect/>
          <a:stretch>
            <a:fillRect/>
          </a:stretch>
        </p:blipFill>
        <p:spPr bwMode="auto">
          <a:xfrm>
            <a:off x="3275856" y="908720"/>
            <a:ext cx="5201419" cy="4636991"/>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971600" y="2420888"/>
            <a:ext cx="7163073" cy="966316"/>
          </a:xfrm>
        </p:spPr>
        <p:txBody>
          <a:bodyPr>
            <a:normAutofit fontScale="90000"/>
          </a:bodyPr>
          <a:lstStyle/>
          <a:p>
            <a:pPr lvl="1" algn="ctr"/>
            <a:r>
              <a:rPr lang="es-ES" sz="3000" b="0" dirty="0" smtClean="0">
                <a:solidFill>
                  <a:schemeClr val="tx1"/>
                </a:solidFill>
                <a:effectLst/>
                <a:latin typeface="+mj-lt"/>
              </a:rPr>
              <a:t>Diseñar e implementar un sistema de información geográfica para optimizar la gestión del inventario de bienes inmuebles de propiedad municipal, en la zona urbana de la parroquia de Calderón.</a:t>
            </a:r>
            <a:br>
              <a:rPr lang="es-ES" sz="3000" b="0" dirty="0" smtClean="0">
                <a:solidFill>
                  <a:schemeClr val="tx1"/>
                </a:solidFill>
                <a:effectLst/>
                <a:latin typeface="+mj-lt"/>
              </a:rPr>
            </a:br>
            <a:r>
              <a:rPr lang="es-ES" b="0" dirty="0" smtClean="0">
                <a:solidFill>
                  <a:schemeClr val="tx1"/>
                </a:solidFill>
                <a:effectLst/>
              </a:rPr>
              <a:t/>
            </a:r>
            <a:br>
              <a:rPr lang="es-ES" b="0" dirty="0" smtClean="0">
                <a:solidFill>
                  <a:schemeClr val="tx1"/>
                </a:solidFill>
                <a:effectLst/>
              </a:rPr>
            </a:br>
            <a:r>
              <a:rPr lang="es-ES" b="0" dirty="0" smtClean="0">
                <a:solidFill>
                  <a:schemeClr val="tx1"/>
                </a:solidFill>
                <a:effectLst/>
              </a:rPr>
              <a:t/>
            </a:r>
            <a:br>
              <a:rPr lang="es-ES" b="0" dirty="0" smtClean="0">
                <a:solidFill>
                  <a:schemeClr val="tx1"/>
                </a:solidFill>
                <a:effectLst/>
              </a:rPr>
            </a:br>
            <a:r>
              <a:rPr lang="es-ES" b="0" dirty="0" smtClean="0">
                <a:solidFill>
                  <a:schemeClr val="tx1"/>
                </a:solidFill>
                <a:effectLst/>
              </a:rPr>
              <a:t/>
            </a:r>
            <a:br>
              <a:rPr lang="es-ES" b="0" dirty="0" smtClean="0">
                <a:solidFill>
                  <a:schemeClr val="tx1"/>
                </a:solidFill>
                <a:effectLst/>
              </a:rPr>
            </a:br>
            <a:endParaRPr lang="es-ES" b="0" dirty="0">
              <a:solidFill>
                <a:schemeClr val="tx1"/>
              </a:solidFill>
              <a:effectLst/>
            </a:endParaRPr>
          </a:p>
        </p:txBody>
      </p:sp>
      <p:sp>
        <p:nvSpPr>
          <p:cNvPr id="4" name="3 Título"/>
          <p:cNvSpPr txBox="1">
            <a:spLocks/>
          </p:cNvSpPr>
          <p:nvPr/>
        </p:nvSpPr>
        <p:spPr>
          <a:xfrm>
            <a:off x="395536" y="2852936"/>
            <a:ext cx="8352928" cy="108012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6000" b="1" cap="small" dirty="0" smtClean="0">
                <a:solidFill>
                  <a:srgbClr val="DC222F"/>
                </a:solidFill>
                <a:latin typeface="Elephant" pitchFamily="18" charset="0"/>
                <a:ea typeface="+mj-ea"/>
                <a:cs typeface="+mj-cs"/>
              </a:rPr>
              <a:t>o</a:t>
            </a:r>
            <a:r>
              <a:rPr kumimoji="0" lang="es-ES" sz="6000" b="1" i="0" u="none" strike="noStrike" kern="1200" cap="small" spc="0" normalizeH="0" baseline="0" noProof="0" dirty="0" err="1" smtClean="0">
                <a:ln>
                  <a:noFill/>
                </a:ln>
                <a:solidFill>
                  <a:srgbClr val="DC222F"/>
                </a:solidFill>
                <a:effectLst/>
                <a:uLnTx/>
                <a:uFillTx/>
                <a:latin typeface="Elephant" pitchFamily="18" charset="0"/>
                <a:ea typeface="+mj-ea"/>
                <a:cs typeface="+mj-cs"/>
              </a:rPr>
              <a:t>bjetivo</a:t>
            </a:r>
            <a:r>
              <a:rPr kumimoji="0" lang="es-ES" sz="6000" b="1" i="0" u="none" strike="noStrike" kern="1200" cap="small" spc="0" normalizeH="0" baseline="0" noProof="0" dirty="0" smtClean="0">
                <a:ln>
                  <a:noFill/>
                </a:ln>
                <a:solidFill>
                  <a:srgbClr val="DC222F"/>
                </a:solidFill>
                <a:effectLst/>
                <a:uLnTx/>
                <a:uFillTx/>
                <a:latin typeface="Elephant" pitchFamily="18" charset="0"/>
                <a:ea typeface="+mj-ea"/>
                <a:cs typeface="+mj-cs"/>
              </a:rPr>
              <a:t> general</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1"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p:val>
                                            <p:fltVal val="0.5"/>
                                          </p:val>
                                        </p:tav>
                                        <p:tav tm="100000">
                                          <p:val>
                                            <p:strVal val="#ppt_x"/>
                                          </p:val>
                                        </p:tav>
                                      </p:tavLst>
                                    </p:anim>
                                    <p:anim calcmode="lin" valueType="num">
                                      <p:cBhvr>
                                        <p:cTn id="10" dur="2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1"/>
                                          </p:val>
                                        </p:tav>
                                      </p:tavLst>
                                    </p:anim>
                                    <p:anim calcmode="lin" valueType="num">
                                      <p:cBhvr>
                                        <p:cTn id="15" dur="1000"/>
                                        <p:tgtEl>
                                          <p:spTgt spid="4"/>
                                        </p:tgtEl>
                                        <p:attrNameLst>
                                          <p:attrName>ppt_y</p:attrName>
                                        </p:attrNameLst>
                                      </p:cBhvr>
                                      <p:tavLst>
                                        <p:tav tm="0">
                                          <p:val>
                                            <p:strVal val="ppt_y"/>
                                          </p:val>
                                        </p:tav>
                                        <p:tav tm="100000">
                                          <p:val>
                                            <p:strVal val="ppt_y"/>
                                          </p:val>
                                        </p:tav>
                                      </p:tavLst>
                                    </p:anim>
                                    <p:set>
                                      <p:cBhvr>
                                        <p:cTn id="16" dur="1" fill="hold">
                                          <p:stCondLst>
                                            <p:cond delay="999"/>
                                          </p:stCondLst>
                                        </p:cTn>
                                        <p:tgtEl>
                                          <p:spTgt spid="4"/>
                                        </p:tgtEl>
                                        <p:attrNameLst>
                                          <p:attrName>style.visibility</p:attrName>
                                        </p:attrNameLst>
                                      </p:cBhvr>
                                      <p:to>
                                        <p:strVal val="hidden"/>
                                      </p:to>
                                    </p:set>
                                  </p:childTnLst>
                                </p:cTn>
                              </p:par>
                            </p:childTnLst>
                          </p:cTn>
                        </p:par>
                        <p:par>
                          <p:cTn id="17" fill="hold">
                            <p:stCondLst>
                              <p:cond delay="4400"/>
                            </p:stCondLst>
                            <p:childTnLst>
                              <p:par>
                                <p:cTn id="18" presetID="53"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2348880"/>
            <a:ext cx="7648996" cy="2308324"/>
          </a:xfrm>
          <a:prstGeom prst="rect">
            <a:avLst/>
          </a:prstGeom>
          <a:noFill/>
        </p:spPr>
        <p:txBody>
          <a:bodyPr wrap="square" lIns="91440" tIns="45720" rIns="91440" bIns="45720">
            <a:spAutoFit/>
          </a:bodyPr>
          <a:lstStyle/>
          <a:p>
            <a:pPr algn="ctr"/>
            <a:r>
              <a:rPr lang="es-ES" sz="7200" b="1" cap="none" spc="0" dirty="0" smtClean="0">
                <a:ln w="10541" cmpd="sng">
                  <a:solidFill>
                    <a:schemeClr val="accent1">
                      <a:shade val="88000"/>
                      <a:satMod val="110000"/>
                    </a:schemeClr>
                  </a:solidFill>
                  <a:prstDash val="solid"/>
                </a:ln>
                <a:solidFill>
                  <a:srgbClr val="006600"/>
                </a:solidFill>
                <a:effectLst/>
              </a:rPr>
              <a:t>GRACIAS</a:t>
            </a:r>
          </a:p>
          <a:p>
            <a:pPr algn="ctr"/>
            <a:endParaRPr lang="es-ES" sz="7200" b="1" dirty="0" smtClean="0">
              <a:ln w="10541" cmpd="sng">
                <a:solidFill>
                  <a:schemeClr val="accent1">
                    <a:shade val="88000"/>
                    <a:satMod val="110000"/>
                  </a:schemeClr>
                </a:solidFill>
                <a:prstDash val="solid"/>
              </a:ln>
              <a:solidFill>
                <a:srgbClr val="006600"/>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75656" y="692696"/>
            <a:ext cx="6624736" cy="648072"/>
          </a:xfrm>
        </p:spPr>
        <p:txBody>
          <a:bodyPr/>
          <a:lstStyle/>
          <a:p>
            <a:pPr lvl="2" algn="ctr"/>
            <a:r>
              <a:rPr lang="es-EC" sz="36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OBJETIVOS ESPECÍFICOS</a:t>
            </a:r>
            <a:r>
              <a:rPr lang="es-EC"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r>
            <a:br>
              <a:rPr lang="es-EC"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br>
            <a:endParaRPr lang="es-EC" sz="36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5" name="4 Marcador de contenido"/>
          <p:cNvSpPr>
            <a:spLocks noGrp="1"/>
          </p:cNvSpPr>
          <p:nvPr>
            <p:ph idx="1"/>
          </p:nvPr>
        </p:nvSpPr>
        <p:spPr/>
        <p:txBody>
          <a:bodyPr/>
          <a:lstStyle/>
          <a:p>
            <a:pPr lvl="0" algn="just"/>
            <a:r>
              <a:rPr lang="es-EC" dirty="0" smtClean="0">
                <a:solidFill>
                  <a:schemeClr val="tx1"/>
                </a:solidFill>
              </a:rPr>
              <a:t>Revisar y organizar la información del último inventario (año 2004) de propiedad municipal de la Parroquia de Calderón.</a:t>
            </a:r>
          </a:p>
          <a:p>
            <a:pPr lvl="0" algn="just"/>
            <a:r>
              <a:rPr lang="es-EC" dirty="0" smtClean="0">
                <a:solidFill>
                  <a:schemeClr val="tx1"/>
                </a:solidFill>
              </a:rPr>
              <a:t>Actualizar la información de 400 propiedades municipales ubicadas en la zona urbana de la parroquia de Calderón.</a:t>
            </a:r>
          </a:p>
          <a:p>
            <a:pPr lvl="0" algn="just"/>
            <a:r>
              <a:rPr lang="es-EC" dirty="0" smtClean="0">
                <a:solidFill>
                  <a:schemeClr val="tx1"/>
                </a:solidFill>
              </a:rPr>
              <a:t>Adecuar un sistema de información geográfica que contenga los datos actualizados del inventario de los bienes inmuebles de propiedad municipal de la Zona Calderón.</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2"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142984"/>
            <a:ext cx="2786082" cy="4000528"/>
          </a:xfrm>
          <a:solidFill>
            <a:srgbClr val="CCFF99"/>
          </a:solidFill>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ctr"/>
            <a:endParaRPr lang="es-ES" dirty="0" smtClean="0"/>
          </a:p>
          <a:p>
            <a:pPr marL="84138" indent="-11113" algn="ctr">
              <a:buNone/>
            </a:pPr>
            <a:endParaRPr lang="es-ES" sz="1400" dirty="0" smtClean="0"/>
          </a:p>
          <a:p>
            <a:pPr marL="84138" indent="-11113" algn="ctr">
              <a:buNone/>
            </a:pPr>
            <a:r>
              <a:rPr lang="es-ES" sz="2900" dirty="0" smtClean="0"/>
              <a:t>Actualmente el Código Orgánico de Organización Territorial, Autonomía y Descentralización (COOTAD) señala  que los bienes municipales son parte del patrimonio de una parroquia por lo cual el adecuado manejo de estos es de total interés para la comunidad en conjunto con sus Administraciones Zonales</a:t>
            </a:r>
            <a:r>
              <a:rPr lang="es-ES" dirty="0" smtClean="0"/>
              <a:t>.</a:t>
            </a:r>
          </a:p>
        </p:txBody>
      </p:sp>
      <p:pic>
        <p:nvPicPr>
          <p:cNvPr id="2050" name="Picture 2"/>
          <p:cNvPicPr>
            <a:picLocks noChangeAspect="1" noChangeArrowheads="1"/>
          </p:cNvPicPr>
          <p:nvPr/>
        </p:nvPicPr>
        <p:blipFill>
          <a:blip r:embed="rId2" cstate="print"/>
          <a:srcRect/>
          <a:stretch>
            <a:fillRect/>
          </a:stretch>
        </p:blipFill>
        <p:spPr bwMode="auto">
          <a:xfrm>
            <a:off x="3428992" y="1857364"/>
            <a:ext cx="2686055" cy="3840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3 Título"/>
          <p:cNvSpPr txBox="1">
            <a:spLocks/>
          </p:cNvSpPr>
          <p:nvPr/>
        </p:nvSpPr>
        <p:spPr>
          <a:xfrm>
            <a:off x="467544" y="188640"/>
            <a:ext cx="8280920" cy="504056"/>
          </a:xfrm>
          <a:prstGeom prst="rect">
            <a:avLst/>
          </a:prstGeom>
        </p:spPr>
        <p:txBody>
          <a:bodyPr vert="horz" anchor="b">
            <a:noAutofit/>
          </a:bodyPr>
          <a:lstStyle/>
          <a:p>
            <a:pPr lvl="0" algn="ctr">
              <a:spcBef>
                <a:spcPct val="0"/>
              </a:spcBef>
            </a:pPr>
            <a:r>
              <a:rPr lang="es-ES" sz="3600" b="1" cap="all" dirty="0" smtClean="0">
                <a:ln w="9000" cmpd="sng">
                  <a:solidFill>
                    <a:srgbClr val="006600"/>
                  </a:solidFill>
                  <a:prstDash val="solid"/>
                </a:ln>
                <a:solidFill>
                  <a:srgbClr val="FF0000"/>
                </a:solidFill>
                <a:effectLst>
                  <a:reflection blurRad="12700" stA="28000" endPos="45000" dist="1000" dir="5400000" sy="-100000" algn="bl" rotWithShape="0"/>
                </a:effectLst>
              </a:rPr>
              <a:t>ANTECEDENTES</a:t>
            </a:r>
            <a:endParaRPr kumimoji="0" lang="es-ES" sz="3600" b="1" i="0" u="none" strike="noStrike" kern="1200" cap="all" normalizeH="0" baseline="0" noProof="0" dirty="0">
              <a:ln w="9000" cmpd="sng">
                <a:solidFill>
                  <a:srgbClr val="006600"/>
                </a:solidFill>
                <a:prstDash val="solid"/>
              </a:ln>
              <a:solidFill>
                <a:srgbClr val="FF0000"/>
              </a:solidFill>
              <a:effectLst>
                <a:reflection blurRad="12700" stA="28000" endPos="45000" dist="1000" dir="5400000" sy="-100000" algn="bl" rotWithShape="0"/>
              </a:effectLst>
              <a:uLnTx/>
              <a:uFillTx/>
              <a:latin typeface="Elephant" pitchFamily="18" charset="0"/>
              <a:ea typeface="+mj-ea"/>
              <a:cs typeface="+mj-cs"/>
            </a:endParaRPr>
          </a:p>
        </p:txBody>
      </p:sp>
      <p:sp>
        <p:nvSpPr>
          <p:cNvPr id="8" name="2 Marcador de contenido"/>
          <p:cNvSpPr txBox="1">
            <a:spLocks/>
          </p:cNvSpPr>
          <p:nvPr/>
        </p:nvSpPr>
        <p:spPr>
          <a:xfrm>
            <a:off x="6444208" y="2564904"/>
            <a:ext cx="2448272" cy="2880320"/>
          </a:xfrm>
          <a:prstGeom prst="rect">
            <a:avLst/>
          </a:prstGeom>
          <a:solidFill>
            <a:srgbClr val="CCFF99"/>
          </a:solidFill>
        </p:spPr>
        <p:style>
          <a:lnRef idx="1">
            <a:schemeClr val="accent5"/>
          </a:lnRef>
          <a:fillRef idx="2">
            <a:schemeClr val="accent5"/>
          </a:fillRef>
          <a:effectRef idx="1">
            <a:schemeClr val="accent5"/>
          </a:effectRef>
          <a:fontRef idx="minor">
            <a:schemeClr val="dk1"/>
          </a:fontRef>
        </p:style>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smtClean="0">
              <a:ln>
                <a:noFill/>
              </a:ln>
              <a:solidFill>
                <a:schemeClr val="lt1"/>
              </a:solidFill>
              <a:effectLst/>
              <a:uLnTx/>
              <a:uFillTx/>
              <a:latin typeface="+mn-lt"/>
              <a:ea typeface="+mn-ea"/>
              <a:cs typeface="+mn-cs"/>
            </a:endParaRPr>
          </a:p>
          <a:p>
            <a:pPr algn="ctr"/>
            <a:r>
              <a:rPr lang="es-ES" dirty="0" smtClean="0"/>
              <a:t>Actualizaciones anuales (</a:t>
            </a:r>
            <a:r>
              <a:rPr lang="es-EC" dirty="0" smtClean="0"/>
              <a:t>Artículo 426  del </a:t>
            </a:r>
            <a:r>
              <a:rPr lang="es-ES" dirty="0" smtClean="0"/>
              <a:t>Capítulo VIII (</a:t>
            </a:r>
            <a:r>
              <a:rPr lang="es-ES" dirty="0" err="1" smtClean="0"/>
              <a:t>COOTAD</a:t>
            </a:r>
            <a:r>
              <a:rPr lang="es-ES" dirty="0" smtClean="0"/>
              <a:t>), Régimen Patrimonial, Sección </a:t>
            </a:r>
            <a:r>
              <a:rPr lang="es-EC" dirty="0" smtClean="0"/>
              <a:t>Tercera del Cuidado e Inventario de los Bienes</a:t>
            </a:r>
            <a:r>
              <a:rPr lang="es-ES" dirty="0" smtClean="0"/>
              <a:t>).</a:t>
            </a:r>
            <a:endParaRPr lang="es-ES"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p:val>
                                            <p:fltVal val="0.5"/>
                                          </p:val>
                                        </p:tav>
                                        <p:tav tm="100000">
                                          <p:val>
                                            <p:strVal val="#ppt_x"/>
                                          </p:val>
                                        </p:tav>
                                      </p:tavLst>
                                    </p:anim>
                                    <p:anim calcmode="lin" valueType="num">
                                      <p:cBhvr>
                                        <p:cTn id="10" dur="20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1"/>
                                          </p:val>
                                        </p:tav>
                                      </p:tavLst>
                                    </p:anim>
                                    <p:anim calcmode="lin" valueType="num">
                                      <p:cBhvr>
                                        <p:cTn id="15" dur="1000"/>
                                        <p:tgtEl>
                                          <p:spTgt spid="6"/>
                                        </p:tgtEl>
                                        <p:attrNameLst>
                                          <p:attrName>ppt_y</p:attrName>
                                        </p:attrNameLst>
                                      </p:cBhvr>
                                      <p:tavLst>
                                        <p:tav tm="0">
                                          <p:val>
                                            <p:strVal val="ppt_y"/>
                                          </p:val>
                                        </p:tav>
                                        <p:tav tm="100000">
                                          <p:val>
                                            <p:strVal val="ppt_y"/>
                                          </p:val>
                                        </p:tav>
                                      </p:tavLst>
                                    </p:anim>
                                    <p:set>
                                      <p:cBhvr>
                                        <p:cTn id="16" dur="1" fill="hold">
                                          <p:stCondLst>
                                            <p:cond delay="999"/>
                                          </p:stCondLst>
                                        </p:cTn>
                                        <p:tgtEl>
                                          <p:spTgt spid="6"/>
                                        </p:tgtEl>
                                        <p:attrNameLst>
                                          <p:attrName>style.visibility</p:attrName>
                                        </p:attrNameLst>
                                      </p:cBhvr>
                                      <p:to>
                                        <p:strVal val="hidden"/>
                                      </p:to>
                                    </p:set>
                                  </p:childTnLst>
                                </p:cTn>
                              </p:par>
                            </p:childTnLst>
                          </p:cTn>
                        </p:par>
                        <p:par>
                          <p:cTn id="17" fill="hold">
                            <p:stCondLst>
                              <p:cond delay="4100"/>
                            </p:stCondLst>
                            <p:childTnLst>
                              <p:par>
                                <p:cTn id="18" presetID="22" presetClass="entr" presetSubtype="1"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up)">
                                      <p:cBhvr>
                                        <p:cTn id="20" dur="2000"/>
                                        <p:tgtEl>
                                          <p:spTgt spid="2050"/>
                                        </p:tgtEl>
                                      </p:cBhvr>
                                    </p:animEffect>
                                  </p:childTnLst>
                                </p:cTn>
                              </p:par>
                            </p:childTnLst>
                          </p:cTn>
                        </p:par>
                        <p:par>
                          <p:cTn id="21" fill="hold">
                            <p:stCondLst>
                              <p:cond delay="6100"/>
                            </p:stCondLst>
                            <p:childTnLst>
                              <p:par>
                                <p:cTn id="22" presetID="22" presetClass="entr" presetSubtype="1"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wipe(up)">
                                      <p:cBhvr>
                                        <p:cTn id="24" dur="3000"/>
                                        <p:tgtEl>
                                          <p:spTgt spid="3">
                                            <p:bg/>
                                          </p:spTgt>
                                        </p:tgtEl>
                                      </p:cBhvr>
                                    </p:animEffect>
                                  </p:childTnLst>
                                </p:cTn>
                              </p:par>
                              <p:par>
                                <p:cTn id="25" presetID="10" presetClass="entr" presetSubtype="0" fill="hold" grpId="0" nodeType="withEffect">
                                  <p:stCondLst>
                                    <p:cond delay="0"/>
                                  </p:stCondLst>
                                  <p:iterate type="wd">
                                    <p:tmPct val="1000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91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3000"/>
                                        <p:tgtEl>
                                          <p:spTgt spid="8"/>
                                        </p:tgtEl>
                                      </p:cBhvr>
                                    </p:animEffect>
                                  </p:childTnLst>
                                </p:cTn>
                              </p:par>
                            </p:childTnLst>
                          </p:cTn>
                        </p:par>
                        <p:par>
                          <p:cTn id="32" fill="hold">
                            <p:stCondLst>
                              <p:cond delay="12100"/>
                            </p:stCondLst>
                            <p:childTnLst>
                              <p:par>
                                <p:cTn id="33" presetID="23" presetClass="entr" presetSubtype="16" fill="hold" grpId="2" nodeType="afterEffect">
                                  <p:stCondLst>
                                    <p:cond delay="0"/>
                                  </p:stCondLst>
                                  <p:iterate type="lt">
                                    <p:tmPct val="0"/>
                                  </p:iterate>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908720"/>
            <a:ext cx="4357718" cy="5198924"/>
          </a:xfrm>
          <a:prstGeom prst="rect">
            <a:avLst/>
          </a:prstGeom>
          <a:ln w="9525" cap="sq">
            <a:solidFill>
              <a:srgbClr val="000000"/>
            </a:solidFill>
            <a:miter lim="800000"/>
          </a:ln>
          <a:effectLst>
            <a:outerShdw blurRad="57150" dist="50800" dir="2700000" algn="tl" rotWithShape="0">
              <a:srgbClr val="000000">
                <a:alpha val="40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1109916" y="1340768"/>
            <a:ext cx="4334275" cy="5744716"/>
          </a:xfrm>
          <a:prstGeom prst="ellipse">
            <a:avLst/>
          </a:prstGeom>
          <a:ln>
            <a:noFill/>
          </a:ln>
          <a:effectLst>
            <a:softEdge rad="112500"/>
          </a:effectLst>
        </p:spPr>
      </p:pic>
      <p:sp>
        <p:nvSpPr>
          <p:cNvPr id="9" name="3 Título"/>
          <p:cNvSpPr txBox="1">
            <a:spLocks/>
          </p:cNvSpPr>
          <p:nvPr/>
        </p:nvSpPr>
        <p:spPr>
          <a:xfrm>
            <a:off x="467544" y="260648"/>
            <a:ext cx="8280920" cy="504056"/>
          </a:xfrm>
          <a:prstGeom prst="rect">
            <a:avLst/>
          </a:prstGeom>
        </p:spPr>
        <p:txBody>
          <a:bodyPr vert="horz" anchor="b">
            <a:noAutofit/>
          </a:bodyPr>
          <a:lstStyle/>
          <a:p>
            <a:pPr lvl="0" algn="ctr">
              <a:spcBef>
                <a:spcPct val="0"/>
              </a:spcBef>
            </a:pPr>
            <a:r>
              <a:rPr lang="es-ES" sz="3600" b="1" dirty="0" smtClean="0">
                <a:ln>
                  <a:solidFill>
                    <a:srgbClr val="006600"/>
                  </a:solidFill>
                </a:ln>
                <a:solidFill>
                  <a:srgbClr val="FF0000"/>
                </a:solidFill>
                <a:effectLst/>
              </a:rPr>
              <a:t>JUSTIFICACIÓN</a:t>
            </a:r>
            <a:endParaRPr kumimoji="0" lang="es-ES" sz="3600" b="1" i="0" u="none" strike="noStrike" kern="1200" cap="small" spc="0" normalizeH="0" baseline="0" noProof="0" dirty="0">
              <a:ln>
                <a:solidFill>
                  <a:srgbClr val="006600"/>
                </a:solidFill>
              </a:ln>
              <a:solidFill>
                <a:srgbClr val="FF0000"/>
              </a:solidFill>
              <a:effectLst/>
              <a:uLnTx/>
              <a:uFillTx/>
              <a:latin typeface="Elephant" pitchFamily="18" charset="0"/>
              <a:ea typeface="+mj-ea"/>
              <a:cs typeface="+mj-cs"/>
            </a:endParaRPr>
          </a:p>
        </p:txBody>
      </p:sp>
      <p:sp>
        <p:nvSpPr>
          <p:cNvPr id="10" name="2 Marcador de contenido"/>
          <p:cNvSpPr txBox="1">
            <a:spLocks/>
          </p:cNvSpPr>
          <p:nvPr/>
        </p:nvSpPr>
        <p:spPr>
          <a:xfrm>
            <a:off x="5429826" y="1484784"/>
            <a:ext cx="3534662" cy="408393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1">
            <a:schemeClr val="accent5"/>
          </a:lnRef>
          <a:fillRef idx="2">
            <a:schemeClr val="accent5"/>
          </a:fillRef>
          <a:effectRef idx="1">
            <a:schemeClr val="accent5"/>
          </a:effectRef>
          <a:fontRef idx="minor">
            <a:schemeClr val="dk1"/>
          </a:fontRef>
        </p:style>
        <p:txBody>
          <a:bodyPr vert="horz">
            <a:noAutofit/>
          </a:bodyPr>
          <a:lstStyle/>
          <a:p>
            <a:pPr algn="ctr"/>
            <a:r>
              <a:rPr lang="es-EC" sz="2400" dirty="0" smtClean="0"/>
              <a:t>Implementar un SIG </a:t>
            </a:r>
            <a:r>
              <a:rPr lang="es-EC" sz="2400" b="1" dirty="0" smtClean="0">
                <a:solidFill>
                  <a:srgbClr val="C00000"/>
                </a:solidFill>
              </a:rPr>
              <a:t>(ARC-GIS) </a:t>
            </a:r>
            <a:r>
              <a:rPr lang="es-EC" sz="2400" dirty="0" smtClean="0"/>
              <a:t>en la  Zona Calderón con el fin de obtener  información real y actualizada  de la localización, uso, estado, accesibilidad, datos catastrales y situación legal* del bien inmueble de propiedad municipal. </a:t>
            </a:r>
          </a:p>
        </p:txBody>
      </p:sp>
      <p:sp>
        <p:nvSpPr>
          <p:cNvPr id="12" name="11 Forma libre"/>
          <p:cNvSpPr/>
          <p:nvPr/>
        </p:nvSpPr>
        <p:spPr>
          <a:xfrm>
            <a:off x="1340454" y="1393603"/>
            <a:ext cx="3817718" cy="5316092"/>
          </a:xfrm>
          <a:custGeom>
            <a:avLst/>
            <a:gdLst>
              <a:gd name="connsiteX0" fmla="*/ 1422400 w 3817718"/>
              <a:gd name="connsiteY0" fmla="*/ 5225143 h 5316092"/>
              <a:gd name="connsiteX1" fmla="*/ 1509486 w 3817718"/>
              <a:gd name="connsiteY1" fmla="*/ 5123543 h 5316092"/>
              <a:gd name="connsiteX2" fmla="*/ 1567543 w 3817718"/>
              <a:gd name="connsiteY2" fmla="*/ 5094514 h 5316092"/>
              <a:gd name="connsiteX3" fmla="*/ 1654629 w 3817718"/>
              <a:gd name="connsiteY3" fmla="*/ 5036457 h 5316092"/>
              <a:gd name="connsiteX4" fmla="*/ 2061029 w 3817718"/>
              <a:gd name="connsiteY4" fmla="*/ 5021943 h 5316092"/>
              <a:gd name="connsiteX5" fmla="*/ 2235200 w 3817718"/>
              <a:gd name="connsiteY5" fmla="*/ 4934857 h 5316092"/>
              <a:gd name="connsiteX6" fmla="*/ 2438400 w 3817718"/>
              <a:gd name="connsiteY6" fmla="*/ 4920343 h 5316092"/>
              <a:gd name="connsiteX7" fmla="*/ 2481943 w 3817718"/>
              <a:gd name="connsiteY7" fmla="*/ 4891314 h 5316092"/>
              <a:gd name="connsiteX8" fmla="*/ 2525486 w 3817718"/>
              <a:gd name="connsiteY8" fmla="*/ 4876800 h 5316092"/>
              <a:gd name="connsiteX9" fmla="*/ 2569029 w 3817718"/>
              <a:gd name="connsiteY9" fmla="*/ 4833257 h 5316092"/>
              <a:gd name="connsiteX10" fmla="*/ 2598057 w 3817718"/>
              <a:gd name="connsiteY10" fmla="*/ 4775200 h 5316092"/>
              <a:gd name="connsiteX11" fmla="*/ 2612572 w 3817718"/>
              <a:gd name="connsiteY11" fmla="*/ 4717143 h 5316092"/>
              <a:gd name="connsiteX12" fmla="*/ 2699657 w 3817718"/>
              <a:gd name="connsiteY12" fmla="*/ 4644571 h 5316092"/>
              <a:gd name="connsiteX13" fmla="*/ 2844800 w 3817718"/>
              <a:gd name="connsiteY13" fmla="*/ 4615543 h 5316092"/>
              <a:gd name="connsiteX14" fmla="*/ 2931886 w 3817718"/>
              <a:gd name="connsiteY14" fmla="*/ 4557486 h 5316092"/>
              <a:gd name="connsiteX15" fmla="*/ 2975429 w 3817718"/>
              <a:gd name="connsiteY15" fmla="*/ 4528457 h 5316092"/>
              <a:gd name="connsiteX16" fmla="*/ 2989943 w 3817718"/>
              <a:gd name="connsiteY16" fmla="*/ 4484914 h 5316092"/>
              <a:gd name="connsiteX17" fmla="*/ 3077029 w 3817718"/>
              <a:gd name="connsiteY17" fmla="*/ 4368800 h 5316092"/>
              <a:gd name="connsiteX18" fmla="*/ 3149600 w 3817718"/>
              <a:gd name="connsiteY18" fmla="*/ 4238171 h 5316092"/>
              <a:gd name="connsiteX19" fmla="*/ 3309257 w 3817718"/>
              <a:gd name="connsiteY19" fmla="*/ 4223657 h 5316092"/>
              <a:gd name="connsiteX20" fmla="*/ 3425372 w 3817718"/>
              <a:gd name="connsiteY20" fmla="*/ 4209143 h 5316092"/>
              <a:gd name="connsiteX21" fmla="*/ 3468915 w 3817718"/>
              <a:gd name="connsiteY21" fmla="*/ 4122057 h 5316092"/>
              <a:gd name="connsiteX22" fmla="*/ 3497943 w 3817718"/>
              <a:gd name="connsiteY22" fmla="*/ 4005943 h 5316092"/>
              <a:gd name="connsiteX23" fmla="*/ 3526972 w 3817718"/>
              <a:gd name="connsiteY23" fmla="*/ 3947886 h 5316092"/>
              <a:gd name="connsiteX24" fmla="*/ 3556000 w 3817718"/>
              <a:gd name="connsiteY24" fmla="*/ 3846286 h 5316092"/>
              <a:gd name="connsiteX25" fmla="*/ 3570515 w 3817718"/>
              <a:gd name="connsiteY25" fmla="*/ 3802743 h 5316092"/>
              <a:gd name="connsiteX26" fmla="*/ 3512457 w 3817718"/>
              <a:gd name="connsiteY26" fmla="*/ 3541486 h 5316092"/>
              <a:gd name="connsiteX27" fmla="*/ 3483429 w 3817718"/>
              <a:gd name="connsiteY27" fmla="*/ 3497943 h 5316092"/>
              <a:gd name="connsiteX28" fmla="*/ 3439886 w 3817718"/>
              <a:gd name="connsiteY28" fmla="*/ 3454400 h 5316092"/>
              <a:gd name="connsiteX29" fmla="*/ 3410857 w 3817718"/>
              <a:gd name="connsiteY29" fmla="*/ 3396343 h 5316092"/>
              <a:gd name="connsiteX30" fmla="*/ 3396343 w 3817718"/>
              <a:gd name="connsiteY30" fmla="*/ 3323771 h 5316092"/>
              <a:gd name="connsiteX31" fmla="*/ 3381829 w 3817718"/>
              <a:gd name="connsiteY31" fmla="*/ 3265714 h 5316092"/>
              <a:gd name="connsiteX32" fmla="*/ 3410857 w 3817718"/>
              <a:gd name="connsiteY32" fmla="*/ 3091543 h 5316092"/>
              <a:gd name="connsiteX33" fmla="*/ 3439886 w 3817718"/>
              <a:gd name="connsiteY33" fmla="*/ 3033486 h 5316092"/>
              <a:gd name="connsiteX34" fmla="*/ 3454400 w 3817718"/>
              <a:gd name="connsiteY34" fmla="*/ 2989943 h 5316092"/>
              <a:gd name="connsiteX35" fmla="*/ 3483429 w 3817718"/>
              <a:gd name="connsiteY35" fmla="*/ 2598057 h 5316092"/>
              <a:gd name="connsiteX36" fmla="*/ 3570515 w 3817718"/>
              <a:gd name="connsiteY36" fmla="*/ 2496457 h 5316092"/>
              <a:gd name="connsiteX37" fmla="*/ 3657600 w 3817718"/>
              <a:gd name="connsiteY37" fmla="*/ 2380343 h 5316092"/>
              <a:gd name="connsiteX38" fmla="*/ 3672115 w 3817718"/>
              <a:gd name="connsiteY38" fmla="*/ 2336800 h 5316092"/>
              <a:gd name="connsiteX39" fmla="*/ 3701143 w 3817718"/>
              <a:gd name="connsiteY39" fmla="*/ 2293257 h 5316092"/>
              <a:gd name="connsiteX40" fmla="*/ 3730172 w 3817718"/>
              <a:gd name="connsiteY40" fmla="*/ 2191657 h 5316092"/>
              <a:gd name="connsiteX41" fmla="*/ 3744686 w 3817718"/>
              <a:gd name="connsiteY41" fmla="*/ 2148114 h 5316092"/>
              <a:gd name="connsiteX42" fmla="*/ 3788229 w 3817718"/>
              <a:gd name="connsiteY42" fmla="*/ 2002971 h 5316092"/>
              <a:gd name="connsiteX43" fmla="*/ 3788229 w 3817718"/>
              <a:gd name="connsiteY43" fmla="*/ 1770743 h 5316092"/>
              <a:gd name="connsiteX44" fmla="*/ 3744686 w 3817718"/>
              <a:gd name="connsiteY44" fmla="*/ 1741714 h 5316092"/>
              <a:gd name="connsiteX45" fmla="*/ 3657600 w 3817718"/>
              <a:gd name="connsiteY45" fmla="*/ 1669143 h 5316092"/>
              <a:gd name="connsiteX46" fmla="*/ 3541486 w 3817718"/>
              <a:gd name="connsiteY46" fmla="*/ 1625600 h 5316092"/>
              <a:gd name="connsiteX47" fmla="*/ 3454400 w 3817718"/>
              <a:gd name="connsiteY47" fmla="*/ 1538514 h 5316092"/>
              <a:gd name="connsiteX48" fmla="*/ 3410857 w 3817718"/>
              <a:gd name="connsiteY48" fmla="*/ 1494971 h 5316092"/>
              <a:gd name="connsiteX49" fmla="*/ 3338286 w 3817718"/>
              <a:gd name="connsiteY49" fmla="*/ 1349828 h 5316092"/>
              <a:gd name="connsiteX50" fmla="*/ 3309257 w 3817718"/>
              <a:gd name="connsiteY50" fmla="*/ 1306286 h 5316092"/>
              <a:gd name="connsiteX51" fmla="*/ 3280229 w 3817718"/>
              <a:gd name="connsiteY51" fmla="*/ 1233714 h 5316092"/>
              <a:gd name="connsiteX52" fmla="*/ 3193143 w 3817718"/>
              <a:gd name="connsiteY52" fmla="*/ 1190171 h 5316092"/>
              <a:gd name="connsiteX53" fmla="*/ 3178629 w 3817718"/>
              <a:gd name="connsiteY53" fmla="*/ 856343 h 5316092"/>
              <a:gd name="connsiteX54" fmla="*/ 3164115 w 3817718"/>
              <a:gd name="connsiteY54" fmla="*/ 812800 h 5316092"/>
              <a:gd name="connsiteX55" fmla="*/ 3062515 w 3817718"/>
              <a:gd name="connsiteY55" fmla="*/ 740228 h 5316092"/>
              <a:gd name="connsiteX56" fmla="*/ 3018972 w 3817718"/>
              <a:gd name="connsiteY56" fmla="*/ 725714 h 5316092"/>
              <a:gd name="connsiteX57" fmla="*/ 2960915 w 3817718"/>
              <a:gd name="connsiteY57" fmla="*/ 682171 h 5316092"/>
              <a:gd name="connsiteX58" fmla="*/ 2917372 w 3817718"/>
              <a:gd name="connsiteY58" fmla="*/ 638628 h 5316092"/>
              <a:gd name="connsiteX59" fmla="*/ 2815772 w 3817718"/>
              <a:gd name="connsiteY59" fmla="*/ 624114 h 5316092"/>
              <a:gd name="connsiteX60" fmla="*/ 2583543 w 3817718"/>
              <a:gd name="connsiteY60" fmla="*/ 638628 h 5316092"/>
              <a:gd name="connsiteX61" fmla="*/ 2452915 w 3817718"/>
              <a:gd name="connsiteY61" fmla="*/ 711200 h 5316092"/>
              <a:gd name="connsiteX62" fmla="*/ 2394857 w 3817718"/>
              <a:gd name="connsiteY62" fmla="*/ 740228 h 5316092"/>
              <a:gd name="connsiteX63" fmla="*/ 2307772 w 3817718"/>
              <a:gd name="connsiteY63" fmla="*/ 827314 h 5316092"/>
              <a:gd name="connsiteX64" fmla="*/ 2235200 w 3817718"/>
              <a:gd name="connsiteY64" fmla="*/ 914400 h 5316092"/>
              <a:gd name="connsiteX65" fmla="*/ 2206172 w 3817718"/>
              <a:gd name="connsiteY65" fmla="*/ 972457 h 5316092"/>
              <a:gd name="connsiteX66" fmla="*/ 2119086 w 3817718"/>
              <a:gd name="connsiteY66" fmla="*/ 1045028 h 5316092"/>
              <a:gd name="connsiteX67" fmla="*/ 2075543 w 3817718"/>
              <a:gd name="connsiteY67" fmla="*/ 1059543 h 5316092"/>
              <a:gd name="connsiteX68" fmla="*/ 2002972 w 3817718"/>
              <a:gd name="connsiteY68" fmla="*/ 943428 h 5316092"/>
              <a:gd name="connsiteX69" fmla="*/ 1944915 w 3817718"/>
              <a:gd name="connsiteY69" fmla="*/ 856343 h 5316092"/>
              <a:gd name="connsiteX70" fmla="*/ 1915886 w 3817718"/>
              <a:gd name="connsiteY70" fmla="*/ 812800 h 5316092"/>
              <a:gd name="connsiteX71" fmla="*/ 1872343 w 3817718"/>
              <a:gd name="connsiteY71" fmla="*/ 769257 h 5316092"/>
              <a:gd name="connsiteX72" fmla="*/ 1785257 w 3817718"/>
              <a:gd name="connsiteY72" fmla="*/ 682171 h 5316092"/>
              <a:gd name="connsiteX73" fmla="*/ 1712686 w 3817718"/>
              <a:gd name="connsiteY73" fmla="*/ 595086 h 5316092"/>
              <a:gd name="connsiteX74" fmla="*/ 1625600 w 3817718"/>
              <a:gd name="connsiteY74" fmla="*/ 464457 h 5316092"/>
              <a:gd name="connsiteX75" fmla="*/ 1596572 w 3817718"/>
              <a:gd name="connsiteY75" fmla="*/ 420914 h 5316092"/>
              <a:gd name="connsiteX76" fmla="*/ 1582057 w 3817718"/>
              <a:gd name="connsiteY76" fmla="*/ 159657 h 5316092"/>
              <a:gd name="connsiteX77" fmla="*/ 1480457 w 3817718"/>
              <a:gd name="connsiteY77" fmla="*/ 43543 h 5316092"/>
              <a:gd name="connsiteX78" fmla="*/ 1436915 w 3817718"/>
              <a:gd name="connsiteY78" fmla="*/ 0 h 5316092"/>
              <a:gd name="connsiteX79" fmla="*/ 1422400 w 3817718"/>
              <a:gd name="connsiteY79" fmla="*/ 87086 h 5316092"/>
              <a:gd name="connsiteX80" fmla="*/ 1378857 w 3817718"/>
              <a:gd name="connsiteY80" fmla="*/ 391886 h 5316092"/>
              <a:gd name="connsiteX81" fmla="*/ 1335315 w 3817718"/>
              <a:gd name="connsiteY81" fmla="*/ 493486 h 5316092"/>
              <a:gd name="connsiteX82" fmla="*/ 1277257 w 3817718"/>
              <a:gd name="connsiteY82" fmla="*/ 566057 h 5316092"/>
              <a:gd name="connsiteX83" fmla="*/ 1219200 w 3817718"/>
              <a:gd name="connsiteY83" fmla="*/ 653143 h 5316092"/>
              <a:gd name="connsiteX84" fmla="*/ 1161143 w 3817718"/>
              <a:gd name="connsiteY84" fmla="*/ 754743 h 5316092"/>
              <a:gd name="connsiteX85" fmla="*/ 1161143 w 3817718"/>
              <a:gd name="connsiteY85" fmla="*/ 986971 h 5316092"/>
              <a:gd name="connsiteX86" fmla="*/ 1059543 w 3817718"/>
              <a:gd name="connsiteY86" fmla="*/ 1117600 h 5316092"/>
              <a:gd name="connsiteX87" fmla="*/ 1001486 w 3817718"/>
              <a:gd name="connsiteY87" fmla="*/ 1219200 h 5316092"/>
              <a:gd name="connsiteX88" fmla="*/ 1001486 w 3817718"/>
              <a:gd name="connsiteY88" fmla="*/ 1335314 h 5316092"/>
              <a:gd name="connsiteX89" fmla="*/ 1088572 w 3817718"/>
              <a:gd name="connsiteY89" fmla="*/ 1393371 h 5316092"/>
              <a:gd name="connsiteX90" fmla="*/ 1190172 w 3817718"/>
              <a:gd name="connsiteY90" fmla="*/ 1451428 h 5316092"/>
              <a:gd name="connsiteX91" fmla="*/ 1161143 w 3817718"/>
              <a:gd name="connsiteY91" fmla="*/ 1582057 h 5316092"/>
              <a:gd name="connsiteX92" fmla="*/ 1146629 w 3817718"/>
              <a:gd name="connsiteY92" fmla="*/ 1654628 h 5316092"/>
              <a:gd name="connsiteX93" fmla="*/ 1132115 w 3817718"/>
              <a:gd name="connsiteY93" fmla="*/ 1698171 h 5316092"/>
              <a:gd name="connsiteX94" fmla="*/ 986972 w 3817718"/>
              <a:gd name="connsiteY94" fmla="*/ 1770743 h 5316092"/>
              <a:gd name="connsiteX95" fmla="*/ 885372 w 3817718"/>
              <a:gd name="connsiteY95" fmla="*/ 1756228 h 5316092"/>
              <a:gd name="connsiteX96" fmla="*/ 841829 w 3817718"/>
              <a:gd name="connsiteY96" fmla="*/ 1712686 h 5316092"/>
              <a:gd name="connsiteX97" fmla="*/ 783772 w 3817718"/>
              <a:gd name="connsiteY97" fmla="*/ 1611086 h 5316092"/>
              <a:gd name="connsiteX98" fmla="*/ 740229 w 3817718"/>
              <a:gd name="connsiteY98" fmla="*/ 1509486 h 5316092"/>
              <a:gd name="connsiteX99" fmla="*/ 711200 w 3817718"/>
              <a:gd name="connsiteY99" fmla="*/ 1465943 h 5316092"/>
              <a:gd name="connsiteX100" fmla="*/ 638629 w 3817718"/>
              <a:gd name="connsiteY100" fmla="*/ 1451428 h 5316092"/>
              <a:gd name="connsiteX101" fmla="*/ 551543 w 3817718"/>
              <a:gd name="connsiteY101" fmla="*/ 1422400 h 5316092"/>
              <a:gd name="connsiteX102" fmla="*/ 362857 w 3817718"/>
              <a:gd name="connsiteY102" fmla="*/ 1436914 h 5316092"/>
              <a:gd name="connsiteX103" fmla="*/ 319315 w 3817718"/>
              <a:gd name="connsiteY103" fmla="*/ 1451428 h 5316092"/>
              <a:gd name="connsiteX104" fmla="*/ 290286 w 3817718"/>
              <a:gd name="connsiteY104" fmla="*/ 1494971 h 5316092"/>
              <a:gd name="connsiteX105" fmla="*/ 275772 w 3817718"/>
              <a:gd name="connsiteY105" fmla="*/ 1857828 h 5316092"/>
              <a:gd name="connsiteX106" fmla="*/ 319315 w 3817718"/>
              <a:gd name="connsiteY106" fmla="*/ 1930400 h 5316092"/>
              <a:gd name="connsiteX107" fmla="*/ 435429 w 3817718"/>
              <a:gd name="connsiteY107" fmla="*/ 2046514 h 5316092"/>
              <a:gd name="connsiteX108" fmla="*/ 435429 w 3817718"/>
              <a:gd name="connsiteY108" fmla="*/ 2322286 h 5316092"/>
              <a:gd name="connsiteX109" fmla="*/ 377372 w 3817718"/>
              <a:gd name="connsiteY109" fmla="*/ 2394857 h 5316092"/>
              <a:gd name="connsiteX110" fmla="*/ 348343 w 3817718"/>
              <a:gd name="connsiteY110" fmla="*/ 2452914 h 5316092"/>
              <a:gd name="connsiteX111" fmla="*/ 319315 w 3817718"/>
              <a:gd name="connsiteY111" fmla="*/ 2670628 h 5316092"/>
              <a:gd name="connsiteX112" fmla="*/ 290286 w 3817718"/>
              <a:gd name="connsiteY112" fmla="*/ 2815771 h 5316092"/>
              <a:gd name="connsiteX113" fmla="*/ 261257 w 3817718"/>
              <a:gd name="connsiteY113" fmla="*/ 2888343 h 5316092"/>
              <a:gd name="connsiteX114" fmla="*/ 246743 w 3817718"/>
              <a:gd name="connsiteY114" fmla="*/ 2975428 h 5316092"/>
              <a:gd name="connsiteX115" fmla="*/ 217715 w 3817718"/>
              <a:gd name="connsiteY115" fmla="*/ 3018971 h 5316092"/>
              <a:gd name="connsiteX116" fmla="*/ 188686 w 3817718"/>
              <a:gd name="connsiteY116" fmla="*/ 3077028 h 5316092"/>
              <a:gd name="connsiteX117" fmla="*/ 130629 w 3817718"/>
              <a:gd name="connsiteY117" fmla="*/ 3164114 h 5316092"/>
              <a:gd name="connsiteX118" fmla="*/ 87086 w 3817718"/>
              <a:gd name="connsiteY118" fmla="*/ 3265714 h 5316092"/>
              <a:gd name="connsiteX119" fmla="*/ 72572 w 3817718"/>
              <a:gd name="connsiteY119" fmla="*/ 3439886 h 5316092"/>
              <a:gd name="connsiteX120" fmla="*/ 14515 w 3817718"/>
              <a:gd name="connsiteY120" fmla="*/ 3541486 h 5316092"/>
              <a:gd name="connsiteX121" fmla="*/ 0 w 3817718"/>
              <a:gd name="connsiteY121" fmla="*/ 3585028 h 5316092"/>
              <a:gd name="connsiteX122" fmla="*/ 14515 w 3817718"/>
              <a:gd name="connsiteY122" fmla="*/ 3657600 h 5316092"/>
              <a:gd name="connsiteX123" fmla="*/ 29029 w 3817718"/>
              <a:gd name="connsiteY123" fmla="*/ 3715657 h 5316092"/>
              <a:gd name="connsiteX124" fmla="*/ 72572 w 3817718"/>
              <a:gd name="connsiteY124" fmla="*/ 3875314 h 5316092"/>
              <a:gd name="connsiteX125" fmla="*/ 203200 w 3817718"/>
              <a:gd name="connsiteY125" fmla="*/ 3991428 h 5316092"/>
              <a:gd name="connsiteX126" fmla="*/ 217715 w 3817718"/>
              <a:gd name="connsiteY126" fmla="*/ 4049486 h 5316092"/>
              <a:gd name="connsiteX127" fmla="*/ 232229 w 3817718"/>
              <a:gd name="connsiteY127" fmla="*/ 4267200 h 5316092"/>
              <a:gd name="connsiteX128" fmla="*/ 333829 w 3817718"/>
              <a:gd name="connsiteY128" fmla="*/ 4368800 h 5316092"/>
              <a:gd name="connsiteX129" fmla="*/ 348343 w 3817718"/>
              <a:gd name="connsiteY129" fmla="*/ 4412343 h 5316092"/>
              <a:gd name="connsiteX130" fmla="*/ 377372 w 3817718"/>
              <a:gd name="connsiteY130" fmla="*/ 4484914 h 5316092"/>
              <a:gd name="connsiteX131" fmla="*/ 391886 w 3817718"/>
              <a:gd name="connsiteY131" fmla="*/ 4615543 h 5316092"/>
              <a:gd name="connsiteX132" fmla="*/ 449943 w 3817718"/>
              <a:gd name="connsiteY132" fmla="*/ 4644571 h 5316092"/>
              <a:gd name="connsiteX133" fmla="*/ 624115 w 3817718"/>
              <a:gd name="connsiteY133" fmla="*/ 4673600 h 5316092"/>
              <a:gd name="connsiteX134" fmla="*/ 653143 w 3817718"/>
              <a:gd name="connsiteY134" fmla="*/ 4847771 h 5316092"/>
              <a:gd name="connsiteX135" fmla="*/ 769257 w 3817718"/>
              <a:gd name="connsiteY135" fmla="*/ 4920343 h 5316092"/>
              <a:gd name="connsiteX136" fmla="*/ 856343 w 3817718"/>
              <a:gd name="connsiteY136" fmla="*/ 4963886 h 5316092"/>
              <a:gd name="connsiteX137" fmla="*/ 899886 w 3817718"/>
              <a:gd name="connsiteY137" fmla="*/ 5007428 h 5316092"/>
              <a:gd name="connsiteX138" fmla="*/ 1088572 w 3817718"/>
              <a:gd name="connsiteY138" fmla="*/ 5065486 h 5316092"/>
              <a:gd name="connsiteX139" fmla="*/ 1117600 w 3817718"/>
              <a:gd name="connsiteY139" fmla="*/ 5109028 h 5316092"/>
              <a:gd name="connsiteX140" fmla="*/ 1132115 w 3817718"/>
              <a:gd name="connsiteY140" fmla="*/ 5152571 h 5316092"/>
              <a:gd name="connsiteX141" fmla="*/ 1219200 w 3817718"/>
              <a:gd name="connsiteY141" fmla="*/ 5210628 h 5316092"/>
              <a:gd name="connsiteX142" fmla="*/ 1306286 w 3817718"/>
              <a:gd name="connsiteY142" fmla="*/ 5254171 h 5316092"/>
              <a:gd name="connsiteX143" fmla="*/ 1436915 w 3817718"/>
              <a:gd name="connsiteY143" fmla="*/ 5268686 h 5316092"/>
              <a:gd name="connsiteX144" fmla="*/ 1422400 w 3817718"/>
              <a:gd name="connsiteY144" fmla="*/ 5225143 h 5316092"/>
              <a:gd name="connsiteX145" fmla="*/ 1422400 w 3817718"/>
              <a:gd name="connsiteY145" fmla="*/ 5225143 h 53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817718" h="5316092">
                <a:moveTo>
                  <a:pt x="1422400" y="5225143"/>
                </a:moveTo>
                <a:cubicBezTo>
                  <a:pt x="1436914" y="5208210"/>
                  <a:pt x="1476829" y="5146869"/>
                  <a:pt x="1509486" y="5123543"/>
                </a:cubicBezTo>
                <a:cubicBezTo>
                  <a:pt x="1527092" y="5110967"/>
                  <a:pt x="1549937" y="5107090"/>
                  <a:pt x="1567543" y="5094514"/>
                </a:cubicBezTo>
                <a:cubicBezTo>
                  <a:pt x="1610831" y="5063594"/>
                  <a:pt x="1599866" y="5039990"/>
                  <a:pt x="1654629" y="5036457"/>
                </a:cubicBezTo>
                <a:cubicBezTo>
                  <a:pt x="1789901" y="5027730"/>
                  <a:pt x="1925562" y="5026781"/>
                  <a:pt x="2061029" y="5021943"/>
                </a:cubicBezTo>
                <a:cubicBezTo>
                  <a:pt x="2124949" y="4979330"/>
                  <a:pt x="2157665" y="4946487"/>
                  <a:pt x="2235200" y="4934857"/>
                </a:cubicBezTo>
                <a:cubicBezTo>
                  <a:pt x="2302355" y="4924784"/>
                  <a:pt x="2370667" y="4925181"/>
                  <a:pt x="2438400" y="4920343"/>
                </a:cubicBezTo>
                <a:cubicBezTo>
                  <a:pt x="2452914" y="4910667"/>
                  <a:pt x="2466341" y="4899115"/>
                  <a:pt x="2481943" y="4891314"/>
                </a:cubicBezTo>
                <a:cubicBezTo>
                  <a:pt x="2495627" y="4884472"/>
                  <a:pt x="2512756" y="4885287"/>
                  <a:pt x="2525486" y="4876800"/>
                </a:cubicBezTo>
                <a:cubicBezTo>
                  <a:pt x="2542565" y="4865414"/>
                  <a:pt x="2554515" y="4847771"/>
                  <a:pt x="2569029" y="4833257"/>
                </a:cubicBezTo>
                <a:cubicBezTo>
                  <a:pt x="2578705" y="4813905"/>
                  <a:pt x="2590460" y="4795459"/>
                  <a:pt x="2598057" y="4775200"/>
                </a:cubicBezTo>
                <a:cubicBezTo>
                  <a:pt x="2605061" y="4756522"/>
                  <a:pt x="2602675" y="4734463"/>
                  <a:pt x="2612572" y="4717143"/>
                </a:cubicBezTo>
                <a:cubicBezTo>
                  <a:pt x="2621638" y="4701277"/>
                  <a:pt x="2678818" y="4650983"/>
                  <a:pt x="2699657" y="4644571"/>
                </a:cubicBezTo>
                <a:cubicBezTo>
                  <a:pt x="2746814" y="4630061"/>
                  <a:pt x="2796419" y="4625219"/>
                  <a:pt x="2844800" y="4615543"/>
                </a:cubicBezTo>
                <a:lnTo>
                  <a:pt x="2931886" y="4557486"/>
                </a:lnTo>
                <a:lnTo>
                  <a:pt x="2975429" y="4528457"/>
                </a:lnTo>
                <a:cubicBezTo>
                  <a:pt x="2980267" y="4513943"/>
                  <a:pt x="2981456" y="4497644"/>
                  <a:pt x="2989943" y="4484914"/>
                </a:cubicBezTo>
                <a:cubicBezTo>
                  <a:pt x="3068790" y="4366642"/>
                  <a:pt x="3001820" y="4534260"/>
                  <a:pt x="3077029" y="4368800"/>
                </a:cubicBezTo>
                <a:cubicBezTo>
                  <a:pt x="3091138" y="4337761"/>
                  <a:pt x="3098783" y="4252690"/>
                  <a:pt x="3149600" y="4238171"/>
                </a:cubicBezTo>
                <a:cubicBezTo>
                  <a:pt x="3200982" y="4223490"/>
                  <a:pt x="3256112" y="4229251"/>
                  <a:pt x="3309257" y="4223657"/>
                </a:cubicBezTo>
                <a:cubicBezTo>
                  <a:pt x="3348049" y="4219574"/>
                  <a:pt x="3386667" y="4213981"/>
                  <a:pt x="3425372" y="4209143"/>
                </a:cubicBezTo>
                <a:cubicBezTo>
                  <a:pt x="3455858" y="4163414"/>
                  <a:pt x="3455048" y="4172901"/>
                  <a:pt x="3468915" y="4122057"/>
                </a:cubicBezTo>
                <a:cubicBezTo>
                  <a:pt x="3479412" y="4083567"/>
                  <a:pt x="3480101" y="4041627"/>
                  <a:pt x="3497943" y="4005943"/>
                </a:cubicBezTo>
                <a:cubicBezTo>
                  <a:pt x="3507619" y="3986591"/>
                  <a:pt x="3519578" y="3968220"/>
                  <a:pt x="3526972" y="3947886"/>
                </a:cubicBezTo>
                <a:cubicBezTo>
                  <a:pt x="3539009" y="3914785"/>
                  <a:pt x="3545879" y="3880022"/>
                  <a:pt x="3556000" y="3846286"/>
                </a:cubicBezTo>
                <a:cubicBezTo>
                  <a:pt x="3560396" y="3831632"/>
                  <a:pt x="3565677" y="3817257"/>
                  <a:pt x="3570515" y="3802743"/>
                </a:cubicBezTo>
                <a:cubicBezTo>
                  <a:pt x="3567002" y="3781662"/>
                  <a:pt x="3544219" y="3589130"/>
                  <a:pt x="3512457" y="3541486"/>
                </a:cubicBezTo>
                <a:cubicBezTo>
                  <a:pt x="3502781" y="3526972"/>
                  <a:pt x="3494596" y="3511344"/>
                  <a:pt x="3483429" y="3497943"/>
                </a:cubicBezTo>
                <a:cubicBezTo>
                  <a:pt x="3470288" y="3482174"/>
                  <a:pt x="3451817" y="3471103"/>
                  <a:pt x="3439886" y="3454400"/>
                </a:cubicBezTo>
                <a:cubicBezTo>
                  <a:pt x="3427310" y="3436794"/>
                  <a:pt x="3420533" y="3415695"/>
                  <a:pt x="3410857" y="3396343"/>
                </a:cubicBezTo>
                <a:cubicBezTo>
                  <a:pt x="3406019" y="3372152"/>
                  <a:pt x="3401694" y="3347853"/>
                  <a:pt x="3396343" y="3323771"/>
                </a:cubicBezTo>
                <a:cubicBezTo>
                  <a:pt x="3392016" y="3304298"/>
                  <a:pt x="3380585" y="3285623"/>
                  <a:pt x="3381829" y="3265714"/>
                </a:cubicBezTo>
                <a:cubicBezTo>
                  <a:pt x="3385500" y="3206971"/>
                  <a:pt x="3396582" y="3148643"/>
                  <a:pt x="3410857" y="3091543"/>
                </a:cubicBezTo>
                <a:cubicBezTo>
                  <a:pt x="3416105" y="3070552"/>
                  <a:pt x="3431363" y="3053373"/>
                  <a:pt x="3439886" y="3033486"/>
                </a:cubicBezTo>
                <a:cubicBezTo>
                  <a:pt x="3445913" y="3019424"/>
                  <a:pt x="3449562" y="3004457"/>
                  <a:pt x="3454400" y="2989943"/>
                </a:cubicBezTo>
                <a:cubicBezTo>
                  <a:pt x="3464076" y="2859314"/>
                  <a:pt x="3466117" y="2727895"/>
                  <a:pt x="3483429" y="2598057"/>
                </a:cubicBezTo>
                <a:cubicBezTo>
                  <a:pt x="3486910" y="2571952"/>
                  <a:pt x="3564023" y="2503760"/>
                  <a:pt x="3570515" y="2496457"/>
                </a:cubicBezTo>
                <a:cubicBezTo>
                  <a:pt x="3582726" y="2482720"/>
                  <a:pt x="3643340" y="2408863"/>
                  <a:pt x="3657600" y="2380343"/>
                </a:cubicBezTo>
                <a:cubicBezTo>
                  <a:pt x="3664442" y="2366659"/>
                  <a:pt x="3665273" y="2350484"/>
                  <a:pt x="3672115" y="2336800"/>
                </a:cubicBezTo>
                <a:cubicBezTo>
                  <a:pt x="3679916" y="2321198"/>
                  <a:pt x="3693342" y="2308859"/>
                  <a:pt x="3701143" y="2293257"/>
                </a:cubicBezTo>
                <a:cubicBezTo>
                  <a:pt x="3712741" y="2270061"/>
                  <a:pt x="3723973" y="2213353"/>
                  <a:pt x="3730172" y="2191657"/>
                </a:cubicBezTo>
                <a:cubicBezTo>
                  <a:pt x="3734375" y="2176946"/>
                  <a:pt x="3740187" y="2162737"/>
                  <a:pt x="3744686" y="2148114"/>
                </a:cubicBezTo>
                <a:cubicBezTo>
                  <a:pt x="3759541" y="2099836"/>
                  <a:pt x="3773715" y="2051352"/>
                  <a:pt x="3788229" y="2002971"/>
                </a:cubicBezTo>
                <a:cubicBezTo>
                  <a:pt x="3797444" y="1929249"/>
                  <a:pt x="3817718" y="1844465"/>
                  <a:pt x="3788229" y="1770743"/>
                </a:cubicBezTo>
                <a:cubicBezTo>
                  <a:pt x="3781750" y="1754547"/>
                  <a:pt x="3758456" y="1752424"/>
                  <a:pt x="3744686" y="1741714"/>
                </a:cubicBezTo>
                <a:cubicBezTo>
                  <a:pt x="3714859" y="1718515"/>
                  <a:pt x="3688556" y="1690812"/>
                  <a:pt x="3657600" y="1669143"/>
                </a:cubicBezTo>
                <a:cubicBezTo>
                  <a:pt x="3615432" y="1639626"/>
                  <a:pt x="3589435" y="1637587"/>
                  <a:pt x="3541486" y="1625600"/>
                </a:cubicBezTo>
                <a:lnTo>
                  <a:pt x="3454400" y="1538514"/>
                </a:lnTo>
                <a:lnTo>
                  <a:pt x="3410857" y="1494971"/>
                </a:lnTo>
                <a:cubicBezTo>
                  <a:pt x="3386667" y="1446590"/>
                  <a:pt x="3368291" y="1394834"/>
                  <a:pt x="3338286" y="1349828"/>
                </a:cubicBezTo>
                <a:cubicBezTo>
                  <a:pt x="3328610" y="1335314"/>
                  <a:pt x="3317058" y="1321888"/>
                  <a:pt x="3309257" y="1306286"/>
                </a:cubicBezTo>
                <a:cubicBezTo>
                  <a:pt x="3297605" y="1282983"/>
                  <a:pt x="3295373" y="1254915"/>
                  <a:pt x="3280229" y="1233714"/>
                </a:cubicBezTo>
                <a:cubicBezTo>
                  <a:pt x="3262645" y="1209096"/>
                  <a:pt x="3219302" y="1198891"/>
                  <a:pt x="3193143" y="1190171"/>
                </a:cubicBezTo>
                <a:cubicBezTo>
                  <a:pt x="3188305" y="1078895"/>
                  <a:pt x="3187171" y="967396"/>
                  <a:pt x="3178629" y="856343"/>
                </a:cubicBezTo>
                <a:cubicBezTo>
                  <a:pt x="3177456" y="841089"/>
                  <a:pt x="3174933" y="823618"/>
                  <a:pt x="3164115" y="812800"/>
                </a:cubicBezTo>
                <a:cubicBezTo>
                  <a:pt x="3134686" y="783371"/>
                  <a:pt x="3098203" y="761641"/>
                  <a:pt x="3062515" y="740228"/>
                </a:cubicBezTo>
                <a:cubicBezTo>
                  <a:pt x="3049396" y="732357"/>
                  <a:pt x="3033486" y="730552"/>
                  <a:pt x="3018972" y="725714"/>
                </a:cubicBezTo>
                <a:cubicBezTo>
                  <a:pt x="2999620" y="711200"/>
                  <a:pt x="2979282" y="697914"/>
                  <a:pt x="2960915" y="682171"/>
                </a:cubicBezTo>
                <a:cubicBezTo>
                  <a:pt x="2945330" y="668813"/>
                  <a:pt x="2936430" y="646251"/>
                  <a:pt x="2917372" y="638628"/>
                </a:cubicBezTo>
                <a:cubicBezTo>
                  <a:pt x="2885608" y="625923"/>
                  <a:pt x="2849639" y="628952"/>
                  <a:pt x="2815772" y="624114"/>
                </a:cubicBezTo>
                <a:cubicBezTo>
                  <a:pt x="2738362" y="628952"/>
                  <a:pt x="2660678" y="630508"/>
                  <a:pt x="2583543" y="638628"/>
                </a:cubicBezTo>
                <a:cubicBezTo>
                  <a:pt x="2532704" y="643980"/>
                  <a:pt x="2493895" y="690710"/>
                  <a:pt x="2452915" y="711200"/>
                </a:cubicBezTo>
                <a:lnTo>
                  <a:pt x="2394857" y="740228"/>
                </a:lnTo>
                <a:cubicBezTo>
                  <a:pt x="2365829" y="769257"/>
                  <a:pt x="2330544" y="793156"/>
                  <a:pt x="2307772" y="827314"/>
                </a:cubicBezTo>
                <a:cubicBezTo>
                  <a:pt x="2267357" y="887936"/>
                  <a:pt x="2291078" y="858522"/>
                  <a:pt x="2235200" y="914400"/>
                </a:cubicBezTo>
                <a:cubicBezTo>
                  <a:pt x="2225524" y="933752"/>
                  <a:pt x="2218748" y="954851"/>
                  <a:pt x="2206172" y="972457"/>
                </a:cubicBezTo>
                <a:cubicBezTo>
                  <a:pt x="2188338" y="997425"/>
                  <a:pt x="2147378" y="1030882"/>
                  <a:pt x="2119086" y="1045028"/>
                </a:cubicBezTo>
                <a:cubicBezTo>
                  <a:pt x="2105402" y="1051870"/>
                  <a:pt x="2090057" y="1054705"/>
                  <a:pt x="2075543" y="1059543"/>
                </a:cubicBezTo>
                <a:cubicBezTo>
                  <a:pt x="1974465" y="924773"/>
                  <a:pt x="2082668" y="1076255"/>
                  <a:pt x="2002972" y="943428"/>
                </a:cubicBezTo>
                <a:cubicBezTo>
                  <a:pt x="1985023" y="913512"/>
                  <a:pt x="1964267" y="885371"/>
                  <a:pt x="1944915" y="856343"/>
                </a:cubicBezTo>
                <a:cubicBezTo>
                  <a:pt x="1935239" y="841829"/>
                  <a:pt x="1928221" y="825135"/>
                  <a:pt x="1915886" y="812800"/>
                </a:cubicBezTo>
                <a:lnTo>
                  <a:pt x="1872343" y="769257"/>
                </a:lnTo>
                <a:cubicBezTo>
                  <a:pt x="1842269" y="679034"/>
                  <a:pt x="1883189" y="770310"/>
                  <a:pt x="1785257" y="682171"/>
                </a:cubicBezTo>
                <a:cubicBezTo>
                  <a:pt x="1757170" y="656893"/>
                  <a:pt x="1735032" y="625557"/>
                  <a:pt x="1712686" y="595086"/>
                </a:cubicBezTo>
                <a:cubicBezTo>
                  <a:pt x="1681739" y="552885"/>
                  <a:pt x="1654629" y="508000"/>
                  <a:pt x="1625600" y="464457"/>
                </a:cubicBezTo>
                <a:lnTo>
                  <a:pt x="1596572" y="420914"/>
                </a:lnTo>
                <a:cubicBezTo>
                  <a:pt x="1591734" y="333828"/>
                  <a:pt x="1599846" y="245044"/>
                  <a:pt x="1582057" y="159657"/>
                </a:cubicBezTo>
                <a:cubicBezTo>
                  <a:pt x="1564574" y="75739"/>
                  <a:pt x="1527904" y="83082"/>
                  <a:pt x="1480457" y="43543"/>
                </a:cubicBezTo>
                <a:cubicBezTo>
                  <a:pt x="1464688" y="30402"/>
                  <a:pt x="1451429" y="14514"/>
                  <a:pt x="1436915" y="0"/>
                </a:cubicBezTo>
                <a:cubicBezTo>
                  <a:pt x="1432077" y="29029"/>
                  <a:pt x="1424844" y="57759"/>
                  <a:pt x="1422400" y="87086"/>
                </a:cubicBezTo>
                <a:cubicBezTo>
                  <a:pt x="1398071" y="379031"/>
                  <a:pt x="1458037" y="273118"/>
                  <a:pt x="1378857" y="391886"/>
                </a:cubicBezTo>
                <a:cubicBezTo>
                  <a:pt x="1365956" y="430588"/>
                  <a:pt x="1359227" y="457619"/>
                  <a:pt x="1335315" y="493486"/>
                </a:cubicBezTo>
                <a:cubicBezTo>
                  <a:pt x="1318131" y="519262"/>
                  <a:pt x="1295478" y="541003"/>
                  <a:pt x="1277257" y="566057"/>
                </a:cubicBezTo>
                <a:cubicBezTo>
                  <a:pt x="1256737" y="594272"/>
                  <a:pt x="1234802" y="621938"/>
                  <a:pt x="1219200" y="653143"/>
                </a:cubicBezTo>
                <a:cubicBezTo>
                  <a:pt x="1182371" y="726803"/>
                  <a:pt x="1202174" y="693197"/>
                  <a:pt x="1161143" y="754743"/>
                </a:cubicBezTo>
                <a:cubicBezTo>
                  <a:pt x="1166406" y="812635"/>
                  <a:pt x="1191439" y="920320"/>
                  <a:pt x="1161143" y="986971"/>
                </a:cubicBezTo>
                <a:cubicBezTo>
                  <a:pt x="1117121" y="1083819"/>
                  <a:pt x="1112799" y="1053692"/>
                  <a:pt x="1059543" y="1117600"/>
                </a:cubicBezTo>
                <a:cubicBezTo>
                  <a:pt x="1033902" y="1148370"/>
                  <a:pt x="1019229" y="1183714"/>
                  <a:pt x="1001486" y="1219200"/>
                </a:cubicBezTo>
                <a:cubicBezTo>
                  <a:pt x="992885" y="1253604"/>
                  <a:pt x="971383" y="1300910"/>
                  <a:pt x="1001486" y="1335314"/>
                </a:cubicBezTo>
                <a:cubicBezTo>
                  <a:pt x="1024460" y="1361570"/>
                  <a:pt x="1058656" y="1375421"/>
                  <a:pt x="1088572" y="1393371"/>
                </a:cubicBezTo>
                <a:cubicBezTo>
                  <a:pt x="1272740" y="1503872"/>
                  <a:pt x="1039532" y="1351003"/>
                  <a:pt x="1190172" y="1451428"/>
                </a:cubicBezTo>
                <a:cubicBezTo>
                  <a:pt x="1180496" y="1494971"/>
                  <a:pt x="1170489" y="1538442"/>
                  <a:pt x="1161143" y="1582057"/>
                </a:cubicBezTo>
                <a:cubicBezTo>
                  <a:pt x="1155974" y="1606179"/>
                  <a:pt x="1152612" y="1630695"/>
                  <a:pt x="1146629" y="1654628"/>
                </a:cubicBezTo>
                <a:cubicBezTo>
                  <a:pt x="1142918" y="1669471"/>
                  <a:pt x="1142933" y="1687353"/>
                  <a:pt x="1132115" y="1698171"/>
                </a:cubicBezTo>
                <a:cubicBezTo>
                  <a:pt x="1074514" y="1755772"/>
                  <a:pt x="1052526" y="1754354"/>
                  <a:pt x="986972" y="1770743"/>
                </a:cubicBezTo>
                <a:cubicBezTo>
                  <a:pt x="953105" y="1765905"/>
                  <a:pt x="917136" y="1768933"/>
                  <a:pt x="885372" y="1756228"/>
                </a:cubicBezTo>
                <a:cubicBezTo>
                  <a:pt x="866314" y="1748605"/>
                  <a:pt x="854970" y="1728455"/>
                  <a:pt x="841829" y="1712686"/>
                </a:cubicBezTo>
                <a:cubicBezTo>
                  <a:pt x="820391" y="1686961"/>
                  <a:pt x="796299" y="1640316"/>
                  <a:pt x="783772" y="1611086"/>
                </a:cubicBezTo>
                <a:cubicBezTo>
                  <a:pt x="748882" y="1529677"/>
                  <a:pt x="795236" y="1605749"/>
                  <a:pt x="740229" y="1509486"/>
                </a:cubicBezTo>
                <a:cubicBezTo>
                  <a:pt x="731574" y="1494340"/>
                  <a:pt x="726346" y="1474598"/>
                  <a:pt x="711200" y="1465943"/>
                </a:cubicBezTo>
                <a:cubicBezTo>
                  <a:pt x="689781" y="1453703"/>
                  <a:pt x="662429" y="1457919"/>
                  <a:pt x="638629" y="1451428"/>
                </a:cubicBezTo>
                <a:cubicBezTo>
                  <a:pt x="609108" y="1443377"/>
                  <a:pt x="551543" y="1422400"/>
                  <a:pt x="551543" y="1422400"/>
                </a:cubicBezTo>
                <a:cubicBezTo>
                  <a:pt x="488648" y="1427238"/>
                  <a:pt x="425451" y="1429090"/>
                  <a:pt x="362857" y="1436914"/>
                </a:cubicBezTo>
                <a:cubicBezTo>
                  <a:pt x="347676" y="1438812"/>
                  <a:pt x="331262" y="1441871"/>
                  <a:pt x="319315" y="1451428"/>
                </a:cubicBezTo>
                <a:cubicBezTo>
                  <a:pt x="305693" y="1462325"/>
                  <a:pt x="299962" y="1480457"/>
                  <a:pt x="290286" y="1494971"/>
                </a:cubicBezTo>
                <a:cubicBezTo>
                  <a:pt x="246103" y="1649611"/>
                  <a:pt x="237494" y="1637734"/>
                  <a:pt x="275772" y="1857828"/>
                </a:cubicBezTo>
                <a:cubicBezTo>
                  <a:pt x="280606" y="1885622"/>
                  <a:pt x="301092" y="1908864"/>
                  <a:pt x="319315" y="1930400"/>
                </a:cubicBezTo>
                <a:cubicBezTo>
                  <a:pt x="354672" y="1972185"/>
                  <a:pt x="435429" y="2046514"/>
                  <a:pt x="435429" y="2046514"/>
                </a:cubicBezTo>
                <a:cubicBezTo>
                  <a:pt x="475132" y="2165627"/>
                  <a:pt x="488757" y="2162301"/>
                  <a:pt x="435429" y="2322286"/>
                </a:cubicBezTo>
                <a:cubicBezTo>
                  <a:pt x="425633" y="2351675"/>
                  <a:pt x="394556" y="2369081"/>
                  <a:pt x="377372" y="2394857"/>
                </a:cubicBezTo>
                <a:cubicBezTo>
                  <a:pt x="365370" y="2412860"/>
                  <a:pt x="358019" y="2433562"/>
                  <a:pt x="348343" y="2452914"/>
                </a:cubicBezTo>
                <a:cubicBezTo>
                  <a:pt x="338667" y="2525485"/>
                  <a:pt x="329669" y="2598150"/>
                  <a:pt x="319315" y="2670628"/>
                </a:cubicBezTo>
                <a:cubicBezTo>
                  <a:pt x="313956" y="2708138"/>
                  <a:pt x="303508" y="2776105"/>
                  <a:pt x="290286" y="2815771"/>
                </a:cubicBezTo>
                <a:cubicBezTo>
                  <a:pt x="282047" y="2840488"/>
                  <a:pt x="270933" y="2864152"/>
                  <a:pt x="261257" y="2888343"/>
                </a:cubicBezTo>
                <a:cubicBezTo>
                  <a:pt x="256419" y="2917371"/>
                  <a:pt x="256049" y="2947509"/>
                  <a:pt x="246743" y="2975428"/>
                </a:cubicBezTo>
                <a:cubicBezTo>
                  <a:pt x="241227" y="2991977"/>
                  <a:pt x="226370" y="3003825"/>
                  <a:pt x="217715" y="3018971"/>
                </a:cubicBezTo>
                <a:cubicBezTo>
                  <a:pt x="206980" y="3037757"/>
                  <a:pt x="199818" y="3058475"/>
                  <a:pt x="188686" y="3077028"/>
                </a:cubicBezTo>
                <a:cubicBezTo>
                  <a:pt x="170736" y="3106944"/>
                  <a:pt x="144372" y="3132047"/>
                  <a:pt x="130629" y="3164114"/>
                </a:cubicBezTo>
                <a:lnTo>
                  <a:pt x="87086" y="3265714"/>
                </a:lnTo>
                <a:cubicBezTo>
                  <a:pt x="82248" y="3323771"/>
                  <a:pt x="83308" y="3382625"/>
                  <a:pt x="72572" y="3439886"/>
                </a:cubicBezTo>
                <a:cubicBezTo>
                  <a:pt x="64939" y="3480593"/>
                  <a:pt x="32005" y="3506507"/>
                  <a:pt x="14515" y="3541486"/>
                </a:cubicBezTo>
                <a:cubicBezTo>
                  <a:pt x="7673" y="3555170"/>
                  <a:pt x="4838" y="3570514"/>
                  <a:pt x="0" y="3585028"/>
                </a:cubicBezTo>
                <a:cubicBezTo>
                  <a:pt x="4838" y="3609219"/>
                  <a:pt x="9163" y="3633518"/>
                  <a:pt x="14515" y="3657600"/>
                </a:cubicBezTo>
                <a:cubicBezTo>
                  <a:pt x="18842" y="3677073"/>
                  <a:pt x="25461" y="3696031"/>
                  <a:pt x="29029" y="3715657"/>
                </a:cubicBezTo>
                <a:cubicBezTo>
                  <a:pt x="36886" y="3758872"/>
                  <a:pt x="34389" y="3837131"/>
                  <a:pt x="72572" y="3875314"/>
                </a:cubicBezTo>
                <a:cubicBezTo>
                  <a:pt x="286999" y="4089741"/>
                  <a:pt x="64384" y="3806342"/>
                  <a:pt x="203200" y="3991428"/>
                </a:cubicBezTo>
                <a:cubicBezTo>
                  <a:pt x="208038" y="4010781"/>
                  <a:pt x="215627" y="4029647"/>
                  <a:pt x="217715" y="4049486"/>
                </a:cubicBezTo>
                <a:cubicBezTo>
                  <a:pt x="225329" y="4121819"/>
                  <a:pt x="207373" y="4198847"/>
                  <a:pt x="232229" y="4267200"/>
                </a:cubicBezTo>
                <a:cubicBezTo>
                  <a:pt x="248597" y="4312211"/>
                  <a:pt x="333829" y="4368800"/>
                  <a:pt x="333829" y="4368800"/>
                </a:cubicBezTo>
                <a:cubicBezTo>
                  <a:pt x="338667" y="4383314"/>
                  <a:pt x="342971" y="4398018"/>
                  <a:pt x="348343" y="4412343"/>
                </a:cubicBezTo>
                <a:cubicBezTo>
                  <a:pt x="357491" y="4436738"/>
                  <a:pt x="371913" y="4459438"/>
                  <a:pt x="377372" y="4484914"/>
                </a:cubicBezTo>
                <a:cubicBezTo>
                  <a:pt x="386552" y="4527752"/>
                  <a:pt x="373757" y="4575659"/>
                  <a:pt x="391886" y="4615543"/>
                </a:cubicBezTo>
                <a:cubicBezTo>
                  <a:pt x="400839" y="4635240"/>
                  <a:pt x="428953" y="4639323"/>
                  <a:pt x="449943" y="4644571"/>
                </a:cubicBezTo>
                <a:cubicBezTo>
                  <a:pt x="507044" y="4658846"/>
                  <a:pt x="624115" y="4673600"/>
                  <a:pt x="624115" y="4673600"/>
                </a:cubicBezTo>
                <a:cubicBezTo>
                  <a:pt x="633791" y="4731657"/>
                  <a:pt x="629552" y="4793848"/>
                  <a:pt x="653143" y="4847771"/>
                </a:cubicBezTo>
                <a:cubicBezTo>
                  <a:pt x="681123" y="4911726"/>
                  <a:pt x="724248" y="4897838"/>
                  <a:pt x="769257" y="4920343"/>
                </a:cubicBezTo>
                <a:cubicBezTo>
                  <a:pt x="881799" y="4976615"/>
                  <a:pt x="746899" y="4927403"/>
                  <a:pt x="856343" y="4963886"/>
                </a:cubicBezTo>
                <a:cubicBezTo>
                  <a:pt x="870857" y="4978400"/>
                  <a:pt x="881527" y="4998249"/>
                  <a:pt x="899886" y="5007428"/>
                </a:cubicBezTo>
                <a:cubicBezTo>
                  <a:pt x="949733" y="5032351"/>
                  <a:pt x="1029321" y="5050672"/>
                  <a:pt x="1088572" y="5065486"/>
                </a:cubicBezTo>
                <a:cubicBezTo>
                  <a:pt x="1098248" y="5080000"/>
                  <a:pt x="1109799" y="5093426"/>
                  <a:pt x="1117600" y="5109028"/>
                </a:cubicBezTo>
                <a:cubicBezTo>
                  <a:pt x="1124442" y="5122712"/>
                  <a:pt x="1121297" y="5141753"/>
                  <a:pt x="1132115" y="5152571"/>
                </a:cubicBezTo>
                <a:cubicBezTo>
                  <a:pt x="1156784" y="5177240"/>
                  <a:pt x="1190172" y="5191276"/>
                  <a:pt x="1219200" y="5210628"/>
                </a:cubicBezTo>
                <a:cubicBezTo>
                  <a:pt x="1275473" y="5248144"/>
                  <a:pt x="1246194" y="5234141"/>
                  <a:pt x="1306286" y="5254171"/>
                </a:cubicBezTo>
                <a:cubicBezTo>
                  <a:pt x="1347620" y="5281728"/>
                  <a:pt x="1377658" y="5316092"/>
                  <a:pt x="1436915" y="5268686"/>
                </a:cubicBezTo>
                <a:cubicBezTo>
                  <a:pt x="1448862" y="5259128"/>
                  <a:pt x="1433218" y="5235961"/>
                  <a:pt x="1422400" y="5225143"/>
                </a:cubicBezTo>
                <a:lnTo>
                  <a:pt x="1422400" y="5225143"/>
                </a:lnTo>
                <a:close/>
              </a:path>
            </a:pathLst>
          </a:custGeom>
          <a:solidFill>
            <a:srgbClr val="FF6600">
              <a:alpha val="9000"/>
            </a:srgbClr>
          </a:solidFill>
          <a:ln w="50800" cmpd="sng">
            <a:solidFill>
              <a:srgbClr val="DC222F"/>
            </a:solidFill>
            <a:prstDash val="sysDash"/>
            <a:beve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p:val>
                                            <p:fltVal val="0.5"/>
                                          </p:val>
                                        </p:tav>
                                        <p:tav tm="100000">
                                          <p:val>
                                            <p:strVal val="#ppt_x"/>
                                          </p:val>
                                        </p:tav>
                                      </p:tavLst>
                                    </p:anim>
                                    <p:anim calcmode="lin" valueType="num">
                                      <p:cBhvr>
                                        <p:cTn id="10" dur="20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1"/>
                                          </p:val>
                                        </p:tav>
                                      </p:tavLst>
                                    </p:anim>
                                    <p:anim calcmode="lin" valueType="num">
                                      <p:cBhvr>
                                        <p:cTn id="15" dur="1000"/>
                                        <p:tgtEl>
                                          <p:spTgt spid="9"/>
                                        </p:tgtEl>
                                        <p:attrNameLst>
                                          <p:attrName>ppt_y</p:attrName>
                                        </p:attrNameLst>
                                      </p:cBhvr>
                                      <p:tavLst>
                                        <p:tav tm="0">
                                          <p:val>
                                            <p:strVal val="ppt_y"/>
                                          </p:val>
                                        </p:tav>
                                        <p:tav tm="100000">
                                          <p:val>
                                            <p:strVal val="ppt_y"/>
                                          </p:val>
                                        </p:tav>
                                      </p:tavLst>
                                    </p:anim>
                                    <p:set>
                                      <p:cBhvr>
                                        <p:cTn id="16" dur="1" fill="hold">
                                          <p:stCondLst>
                                            <p:cond delay="999"/>
                                          </p:stCondLst>
                                        </p:cTn>
                                        <p:tgtEl>
                                          <p:spTgt spid="9"/>
                                        </p:tgtEl>
                                        <p:attrNameLst>
                                          <p:attrName>style.visibility</p:attrName>
                                        </p:attrNameLst>
                                      </p:cBhvr>
                                      <p:to>
                                        <p:strVal val="hidden"/>
                                      </p:to>
                                    </p:set>
                                  </p:childTnLst>
                                </p:cTn>
                              </p:par>
                            </p:childTnLst>
                          </p:cTn>
                        </p:par>
                        <p:par>
                          <p:cTn id="17" fill="hold">
                            <p:stCondLst>
                              <p:cond delay="4200"/>
                            </p:stCondLst>
                            <p:childTnLst>
                              <p:par>
                                <p:cTn id="18" presetID="22" presetClass="entr" presetSubtype="1"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wipe(up)">
                                      <p:cBhvr>
                                        <p:cTn id="20" dur="3000"/>
                                        <p:tgtEl>
                                          <p:spTgt spid="10">
                                            <p:bg/>
                                          </p:spTgt>
                                        </p:tgtEl>
                                      </p:cBhvr>
                                    </p:animEffect>
                                  </p:childTnLst>
                                </p:cTn>
                              </p:par>
                              <p:par>
                                <p:cTn id="21" presetID="1" presetClass="entr" presetSubtype="0" fill="hold" nodeType="withEffect">
                                  <p:stCondLst>
                                    <p:cond delay="0"/>
                                  </p:stCondLst>
                                  <p:iterate type="wd">
                                    <p:tmAbs val="100"/>
                                  </p:iterate>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par>
                          <p:cTn id="23" fill="hold">
                            <p:stCondLst>
                              <p:cond delay="8301"/>
                            </p:stCondLst>
                            <p:childTnLst>
                              <p:par>
                                <p:cTn id="24" presetID="55"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3000" fill="hold"/>
                                        <p:tgtEl>
                                          <p:spTgt spid="1026"/>
                                        </p:tgtEl>
                                        <p:attrNameLst>
                                          <p:attrName>ppt_w</p:attrName>
                                        </p:attrNameLst>
                                      </p:cBhvr>
                                      <p:tavLst>
                                        <p:tav tm="0">
                                          <p:val>
                                            <p:strVal val="#ppt_w*0.70"/>
                                          </p:val>
                                        </p:tav>
                                        <p:tav tm="100000">
                                          <p:val>
                                            <p:strVal val="#ppt_w"/>
                                          </p:val>
                                        </p:tav>
                                      </p:tavLst>
                                    </p:anim>
                                    <p:anim calcmode="lin" valueType="num">
                                      <p:cBhvr>
                                        <p:cTn id="27" dur="3000" fill="hold"/>
                                        <p:tgtEl>
                                          <p:spTgt spid="1026"/>
                                        </p:tgtEl>
                                        <p:attrNameLst>
                                          <p:attrName>ppt_h</p:attrName>
                                        </p:attrNameLst>
                                      </p:cBhvr>
                                      <p:tavLst>
                                        <p:tav tm="0">
                                          <p:val>
                                            <p:strVal val="#ppt_h"/>
                                          </p:val>
                                        </p:tav>
                                        <p:tav tm="100000">
                                          <p:val>
                                            <p:strVal val="#ppt_h"/>
                                          </p:val>
                                        </p:tav>
                                      </p:tavLst>
                                    </p:anim>
                                    <p:animEffect transition="in" filter="fade">
                                      <p:cBhvr>
                                        <p:cTn id="28" dur="3000"/>
                                        <p:tgtEl>
                                          <p:spTgt spid="1026"/>
                                        </p:tgtEl>
                                      </p:cBhvr>
                                    </p:animEffect>
                                  </p:childTnLst>
                                </p:cTn>
                              </p:par>
                            </p:childTnLst>
                          </p:cTn>
                        </p:par>
                        <p:par>
                          <p:cTn id="29" fill="hold">
                            <p:stCondLst>
                              <p:cond delay="11301"/>
                            </p:stCondLst>
                            <p:childTnLst>
                              <p:par>
                                <p:cTn id="30" presetID="53" presetClass="entr" presetSubtype="0"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p:cTn id="32" dur="3000" fill="hold"/>
                                        <p:tgtEl>
                                          <p:spTgt spid="1027"/>
                                        </p:tgtEl>
                                        <p:attrNameLst>
                                          <p:attrName>ppt_w</p:attrName>
                                        </p:attrNameLst>
                                      </p:cBhvr>
                                      <p:tavLst>
                                        <p:tav tm="0">
                                          <p:val>
                                            <p:fltVal val="0"/>
                                          </p:val>
                                        </p:tav>
                                        <p:tav tm="100000">
                                          <p:val>
                                            <p:strVal val="#ppt_w"/>
                                          </p:val>
                                        </p:tav>
                                      </p:tavLst>
                                    </p:anim>
                                    <p:anim calcmode="lin" valueType="num">
                                      <p:cBhvr>
                                        <p:cTn id="33" dur="3000" fill="hold"/>
                                        <p:tgtEl>
                                          <p:spTgt spid="1027"/>
                                        </p:tgtEl>
                                        <p:attrNameLst>
                                          <p:attrName>ppt_h</p:attrName>
                                        </p:attrNameLst>
                                      </p:cBhvr>
                                      <p:tavLst>
                                        <p:tav tm="0">
                                          <p:val>
                                            <p:fltVal val="0"/>
                                          </p:val>
                                        </p:tav>
                                        <p:tav tm="100000">
                                          <p:val>
                                            <p:strVal val="#ppt_h"/>
                                          </p:val>
                                        </p:tav>
                                      </p:tavLst>
                                    </p:anim>
                                    <p:animEffect transition="in" filter="fade">
                                      <p:cBhvr>
                                        <p:cTn id="34" dur="3000"/>
                                        <p:tgtEl>
                                          <p:spTgt spid="1027"/>
                                        </p:tgtEl>
                                      </p:cBhvr>
                                    </p:animEffect>
                                  </p:childTnLst>
                                </p:cTn>
                              </p:par>
                            </p:childTnLst>
                          </p:cTn>
                        </p:par>
                        <p:par>
                          <p:cTn id="35" fill="hold">
                            <p:stCondLst>
                              <p:cond delay="14301"/>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2000"/>
                                        <p:tgtEl>
                                          <p:spTgt spid="12"/>
                                        </p:tgtEl>
                                      </p:cBhvr>
                                    </p:animEffect>
                                  </p:childTnLst>
                                </p:cTn>
                              </p:par>
                            </p:childTnLst>
                          </p:cTn>
                        </p:par>
                        <p:par>
                          <p:cTn id="39" fill="hold">
                            <p:stCondLst>
                              <p:cond delay="16301"/>
                            </p:stCondLst>
                            <p:childTnLst>
                              <p:par>
                                <p:cTn id="40" presetID="23" presetClass="entr" presetSubtype="16" fill="hold" grpId="2" nodeType="afterEffect">
                                  <p:stCondLst>
                                    <p:cond delay="0"/>
                                  </p:stCondLst>
                                  <p:iterate type="lt">
                                    <p:tmPct val="0"/>
                                  </p:iterate>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build="p"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539552" y="1412776"/>
            <a:ext cx="7632848" cy="4824536"/>
          </a:xfrm>
          <a:prstGeom prst="rect">
            <a:avLst/>
          </a:prstGeom>
        </p:spPr>
        <p:txBody>
          <a:bodyPr vert="horz" anchor="b">
            <a:noAutofit/>
          </a:bodyPr>
          <a:lstStyle/>
          <a:p>
            <a:pPr algn="just">
              <a:buFont typeface="Courier New" pitchFamily="49" charset="0"/>
              <a:buChar char="o"/>
            </a:pPr>
            <a:r>
              <a:rPr lang="es-ES" sz="2400" kern="0" dirty="0" smtClean="0">
                <a:solidFill>
                  <a:sysClr val="windowText" lastClr="000000"/>
                </a:solidFill>
              </a:rPr>
              <a:t>El último inventario de los bienes inmuebles de propiedad municipal de la Zona Calderón fue realizado en el año 2004 motivo por el cual  no existe hasta la fecha una información actualizada del estado de estos bienes, lo que hace que su gestión no sea la adecuada. </a:t>
            </a:r>
          </a:p>
          <a:p>
            <a:pPr algn="just"/>
            <a:endParaRPr lang="es-ES" sz="2400" kern="0" dirty="0" smtClean="0">
              <a:solidFill>
                <a:sysClr val="windowText" lastClr="000000"/>
              </a:solidFill>
              <a:latin typeface="+mj-lt"/>
            </a:endParaRPr>
          </a:p>
          <a:p>
            <a:pPr algn="just">
              <a:buFont typeface="Courier New" pitchFamily="49" charset="0"/>
              <a:buChar char="o"/>
            </a:pPr>
            <a:r>
              <a:rPr lang="es-ES" sz="2400" kern="0" dirty="0" smtClean="0">
                <a:solidFill>
                  <a:sysClr val="windowText" lastClr="000000"/>
                </a:solidFill>
                <a:latin typeface="+mj-lt"/>
              </a:rPr>
              <a:t>El mal uso y la falta de control de los bienes municipales en los últimos años ha ocasionado el desconocimiento del estado y la aplicación que se le da actualmente al bien municipal; ya que muchos de estos bienes han sido invadidos y utilizados con otros fines</a:t>
            </a:r>
            <a:r>
              <a:rPr lang="es-ES" sz="2400" dirty="0" smtClean="0"/>
              <a:t>.</a:t>
            </a:r>
          </a:p>
          <a:p>
            <a:pPr marL="0" marR="0" lvl="1" indent="0" algn="ctr" defTabSz="914400" eaLnBrk="1" fontAlgn="auto" latinLnBrk="0" hangingPunct="1">
              <a:lnSpc>
                <a:spcPct val="100000"/>
              </a:lnSpc>
              <a:spcBef>
                <a:spcPts val="0"/>
              </a:spcBef>
              <a:spcAft>
                <a:spcPts val="0"/>
              </a:spcAft>
              <a:buClrTx/>
              <a:buSzTx/>
              <a:tabLst/>
              <a:defRPr/>
            </a:pPr>
            <a:r>
              <a:rPr kumimoji="0" lang="es-ES" sz="1600" b="0" i="0" u="none" strike="noStrike" kern="0" cap="none" spc="0" normalizeH="0" baseline="0" noProof="0" dirty="0" smtClean="0">
                <a:ln>
                  <a:noFill/>
                </a:ln>
                <a:solidFill>
                  <a:sysClr val="windowText" lastClr="000000"/>
                </a:solidFill>
                <a:effectLst/>
                <a:uLnTx/>
                <a:uFillTx/>
                <a:latin typeface="+mj-lt"/>
              </a:rPr>
              <a:t/>
            </a:r>
            <a:br>
              <a:rPr kumimoji="0" lang="es-ES" sz="1600" b="0" i="0" u="none" strike="noStrike" kern="0" cap="none" spc="0" normalizeH="0" baseline="0" noProof="0" dirty="0" smtClean="0">
                <a:ln>
                  <a:noFill/>
                </a:ln>
                <a:solidFill>
                  <a:sysClr val="windowText" lastClr="000000"/>
                </a:solidFill>
                <a:effectLst/>
                <a:uLnTx/>
                <a:uFillTx/>
                <a:latin typeface="+mj-lt"/>
              </a:rPr>
            </a:br>
            <a:r>
              <a:rPr kumimoji="0" lang="es-ES" sz="900" b="0" i="0" u="none" strike="noStrike" kern="0" cap="none" spc="0" normalizeH="0" baseline="0" noProof="0" dirty="0" smtClean="0">
                <a:ln>
                  <a:noFill/>
                </a:ln>
                <a:solidFill>
                  <a:sysClr val="windowText" lastClr="000000"/>
                </a:solidFill>
                <a:effectLst/>
                <a:uLnTx/>
                <a:uFillTx/>
              </a:rPr>
              <a:t/>
            </a:r>
            <a:br>
              <a:rPr kumimoji="0" lang="es-ES" sz="900" b="0" i="0" u="none" strike="noStrike" kern="0" cap="none" spc="0" normalizeH="0" baseline="0" noProof="0" dirty="0" smtClean="0">
                <a:ln>
                  <a:noFill/>
                </a:ln>
                <a:solidFill>
                  <a:sysClr val="windowText" lastClr="000000"/>
                </a:solidFill>
                <a:effectLst/>
                <a:uLnTx/>
                <a:uFillTx/>
              </a:rPr>
            </a:br>
            <a:r>
              <a:rPr kumimoji="0" lang="es-ES" sz="900" b="0" i="0" u="none" strike="noStrike" kern="0" cap="none" spc="0" normalizeH="0" baseline="0" noProof="0" dirty="0" smtClean="0">
                <a:ln>
                  <a:noFill/>
                </a:ln>
                <a:solidFill>
                  <a:schemeClr val="tx1"/>
                </a:solidFill>
                <a:effectLst/>
                <a:uLnTx/>
                <a:uFillTx/>
              </a:rPr>
              <a:t/>
            </a:r>
            <a:br>
              <a:rPr kumimoji="0" lang="es-ES" sz="900" b="0" i="0" u="none" strike="noStrike" kern="0" cap="none" spc="0" normalizeH="0" baseline="0" noProof="0" dirty="0" smtClean="0">
                <a:ln>
                  <a:noFill/>
                </a:ln>
                <a:solidFill>
                  <a:schemeClr val="tx1"/>
                </a:solidFill>
                <a:effectLst/>
                <a:uLnTx/>
                <a:uFillTx/>
              </a:rPr>
            </a:br>
            <a:r>
              <a:rPr kumimoji="0" lang="es-ES" sz="900" b="0" i="0" u="none" strike="noStrike" kern="0" cap="none" spc="0" normalizeH="0" baseline="0" noProof="0" dirty="0" smtClean="0">
                <a:ln>
                  <a:noFill/>
                </a:ln>
                <a:solidFill>
                  <a:sysClr val="windowText" lastClr="000000"/>
                </a:solidFill>
                <a:effectLst/>
                <a:uLnTx/>
                <a:uFillTx/>
              </a:rPr>
              <a:t/>
            </a:r>
            <a:br>
              <a:rPr kumimoji="0" lang="es-ES" sz="900" b="0" i="0" u="none" strike="noStrike" kern="0" cap="none" spc="0" normalizeH="0" baseline="0" noProof="0" dirty="0" smtClean="0">
                <a:ln>
                  <a:noFill/>
                </a:ln>
                <a:solidFill>
                  <a:sysClr val="windowText" lastClr="000000"/>
                </a:solidFill>
                <a:effectLst/>
                <a:uLnTx/>
                <a:uFillTx/>
              </a:rPr>
            </a:br>
            <a:endParaRPr kumimoji="0" lang="es-ES" sz="900" b="0" i="0" u="none" strike="noStrike" kern="0" cap="none" spc="0" normalizeH="0" baseline="0" noProof="0" dirty="0">
              <a:ln>
                <a:noFill/>
              </a:ln>
              <a:solidFill>
                <a:sysClr val="windowText" lastClr="000000"/>
              </a:solidFill>
              <a:effectLst/>
              <a:uLnTx/>
              <a:uFillTx/>
            </a:endParaRPr>
          </a:p>
        </p:txBody>
      </p:sp>
      <p:sp>
        <p:nvSpPr>
          <p:cNvPr id="5" name="3 Título"/>
          <p:cNvSpPr txBox="1">
            <a:spLocks/>
          </p:cNvSpPr>
          <p:nvPr/>
        </p:nvSpPr>
        <p:spPr>
          <a:xfrm>
            <a:off x="467544" y="2492896"/>
            <a:ext cx="8352928" cy="1080120"/>
          </a:xfrm>
          <a:prstGeom prst="rect">
            <a:avLst/>
          </a:prstGeom>
        </p:spPr>
        <p:txBody>
          <a:bodyPr vert="horz" anchor="b">
            <a:noAutofit/>
          </a:bodyPr>
          <a:lstStyle/>
          <a:p>
            <a:pPr lvl="1" algn="ctr">
              <a:spcBef>
                <a:spcPct val="0"/>
              </a:spcBef>
            </a:pPr>
            <a:r>
              <a:rPr lang="es-ES" sz="6000" b="1" cap="small" dirty="0" smtClean="0">
                <a:solidFill>
                  <a:srgbClr val="DC222F"/>
                </a:solidFill>
                <a:latin typeface="Elephant" pitchFamily="18" charset="0"/>
                <a:ea typeface="+mj-ea"/>
                <a:cs typeface="+mj-cs"/>
              </a:rPr>
              <a:t>DEFINICIÓN DEL PROBLEMA</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1"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1"/>
                                          </p:val>
                                        </p:tav>
                                      </p:tavLst>
                                    </p:anim>
                                    <p:anim calcmode="lin" valueType="num">
                                      <p:cBhvr>
                                        <p:cTn id="15" dur="1000"/>
                                        <p:tgtEl>
                                          <p:spTgt spid="5"/>
                                        </p:tgtEl>
                                        <p:attrNameLst>
                                          <p:attrName>ppt_y</p:attrName>
                                        </p:attrNameLst>
                                      </p:cBhvr>
                                      <p:tavLst>
                                        <p:tav tm="0">
                                          <p:val>
                                            <p:strVal val="ppt_y"/>
                                          </p:val>
                                        </p:tav>
                                        <p:tav tm="100000">
                                          <p:val>
                                            <p:strVal val="ppt_y"/>
                                          </p:val>
                                        </p:tav>
                                      </p:tavLst>
                                    </p:anim>
                                    <p:set>
                                      <p:cBhvr>
                                        <p:cTn id="16" dur="1" fill="hold">
                                          <p:stCondLst>
                                            <p:cond delay="999"/>
                                          </p:stCondLst>
                                        </p:cTn>
                                        <p:tgtEl>
                                          <p:spTgt spid="5"/>
                                        </p:tgtEl>
                                        <p:attrNameLst>
                                          <p:attrName>style.visibility</p:attrName>
                                        </p:attrNameLst>
                                      </p:cBhvr>
                                      <p:to>
                                        <p:strVal val="hidden"/>
                                      </p:to>
                                    </p:set>
                                  </p:childTnLst>
                                </p:cTn>
                              </p:par>
                            </p:childTnLst>
                          </p:cTn>
                        </p:par>
                        <p:par>
                          <p:cTn id="17" fill="hold">
                            <p:stCondLst>
                              <p:cond delay="5000"/>
                            </p:stCondLst>
                            <p:childTnLst>
                              <p:par>
                                <p:cTn id="18" presetID="5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827584" y="1196752"/>
            <a:ext cx="7056784" cy="4968552"/>
          </a:xfrm>
          <a:prstGeom prst="rect">
            <a:avLst/>
          </a:prstGeom>
        </p:spPr>
        <p:txBody>
          <a:bodyPr vert="horz" anchor="b">
            <a:normAutofit fontScale="82500" lnSpcReduction="20000"/>
          </a:bodyPr>
          <a:lstStyle/>
          <a:p>
            <a:pPr algn="just">
              <a:buClr>
                <a:schemeClr val="accent1">
                  <a:lumMod val="75000"/>
                </a:schemeClr>
              </a:buClr>
              <a:buFont typeface="Courier New" pitchFamily="49" charset="0"/>
              <a:buChar char="o"/>
            </a:pPr>
            <a:r>
              <a:rPr lang="es-ES" sz="2900" dirty="0" smtClean="0"/>
              <a:t>Cumplir con lo indicado en el </a:t>
            </a:r>
            <a:r>
              <a:rPr lang="es-ES" sz="2900" dirty="0" err="1" smtClean="0"/>
              <a:t>COOTAD</a:t>
            </a:r>
            <a:r>
              <a:rPr lang="es-ES" sz="2900" dirty="0" smtClean="0"/>
              <a:t> (</a:t>
            </a:r>
            <a:r>
              <a:rPr lang="es-EC" sz="2900" dirty="0" smtClean="0"/>
              <a:t>Artículo 426  del </a:t>
            </a:r>
            <a:r>
              <a:rPr lang="es-ES" sz="2900" dirty="0" smtClean="0"/>
              <a:t>Capítulo VIII (</a:t>
            </a:r>
            <a:r>
              <a:rPr lang="es-ES" sz="2900" dirty="0" err="1" smtClean="0"/>
              <a:t>COOTAD</a:t>
            </a:r>
            <a:r>
              <a:rPr lang="es-ES" sz="2900" dirty="0" smtClean="0"/>
              <a:t>), Régimen Patrimonial, Sección </a:t>
            </a:r>
            <a:r>
              <a:rPr lang="es-EC" sz="2900" dirty="0" smtClean="0"/>
              <a:t>Tercera del Cuidado e Inventario de los Bienes)</a:t>
            </a:r>
            <a:r>
              <a:rPr lang="es-ES" sz="2900" dirty="0" smtClean="0"/>
              <a:t>.</a:t>
            </a:r>
          </a:p>
          <a:p>
            <a:pPr algn="just">
              <a:buClr>
                <a:schemeClr val="accent1">
                  <a:lumMod val="75000"/>
                </a:schemeClr>
              </a:buClr>
              <a:buFont typeface="Courier New" pitchFamily="49" charset="0"/>
              <a:buChar char="o"/>
            </a:pPr>
            <a:endParaRPr lang="es-ES" sz="2900" dirty="0" smtClean="0"/>
          </a:p>
          <a:p>
            <a:pPr algn="just">
              <a:buClr>
                <a:schemeClr val="accent1">
                  <a:lumMod val="75000"/>
                </a:schemeClr>
              </a:buClr>
              <a:buFont typeface="Courier New" pitchFamily="49" charset="0"/>
              <a:buChar char="o"/>
            </a:pPr>
            <a:r>
              <a:rPr lang="es-ES" sz="2900" dirty="0" smtClean="0"/>
              <a:t>Tener una información actualizada y confiable.</a:t>
            </a:r>
          </a:p>
          <a:p>
            <a:pPr algn="just">
              <a:buClr>
                <a:schemeClr val="accent1">
                  <a:lumMod val="75000"/>
                </a:schemeClr>
              </a:buClr>
              <a:buFont typeface="Courier New" pitchFamily="49" charset="0"/>
              <a:buChar char="o"/>
            </a:pPr>
            <a:endParaRPr lang="es-ES" sz="2900" dirty="0" smtClean="0"/>
          </a:p>
          <a:p>
            <a:pPr algn="just">
              <a:buClr>
                <a:schemeClr val="accent1">
                  <a:lumMod val="75000"/>
                </a:schemeClr>
              </a:buClr>
              <a:buFont typeface="Courier New" pitchFamily="49" charset="0"/>
              <a:buChar char="o"/>
            </a:pPr>
            <a:r>
              <a:rPr lang="es-ES" sz="2900" dirty="0" smtClean="0"/>
              <a:t>Conocer el uso que se le da a la propiedad municipal.</a:t>
            </a:r>
          </a:p>
          <a:p>
            <a:pPr algn="just">
              <a:buClr>
                <a:schemeClr val="accent1">
                  <a:lumMod val="75000"/>
                </a:schemeClr>
              </a:buClr>
              <a:buFont typeface="Courier New" pitchFamily="49" charset="0"/>
              <a:buChar char="o"/>
            </a:pPr>
            <a:endParaRPr lang="es-ES" sz="2900" dirty="0" smtClean="0"/>
          </a:p>
          <a:p>
            <a:pPr algn="just">
              <a:buClr>
                <a:schemeClr val="accent1">
                  <a:lumMod val="75000"/>
                </a:schemeClr>
              </a:buClr>
              <a:buFont typeface="Courier New" pitchFamily="49" charset="0"/>
              <a:buChar char="o"/>
            </a:pPr>
            <a:r>
              <a:rPr lang="es-ES" sz="2900" dirty="0" smtClean="0"/>
              <a:t>Generar opciones para optimizar el manejo de los bienes inmuebles municipales (CAMBIO DE USO).</a:t>
            </a:r>
          </a:p>
          <a:p>
            <a:pPr marL="0" marR="0" lvl="1" indent="0" algn="ctr" defTabSz="914400" eaLnBrk="1" fontAlgn="auto" latinLnBrk="0" hangingPunct="1">
              <a:lnSpc>
                <a:spcPct val="100000"/>
              </a:lnSpc>
              <a:spcBef>
                <a:spcPts val="0"/>
              </a:spcBef>
              <a:spcAft>
                <a:spcPts val="0"/>
              </a:spcAft>
              <a:buClrTx/>
              <a:buSzTx/>
              <a:tabLst/>
              <a:defRPr/>
            </a:pPr>
            <a:r>
              <a:rPr kumimoji="0" lang="es-ES" sz="3100" b="0" i="0" u="none" strike="noStrike" kern="0" cap="none" spc="0" normalizeH="0" baseline="0" noProof="0" dirty="0" smtClean="0">
                <a:ln>
                  <a:noFill/>
                </a:ln>
                <a:solidFill>
                  <a:sysClr val="windowText" lastClr="000000"/>
                </a:solidFill>
                <a:effectLst/>
                <a:uLnTx/>
                <a:uFillTx/>
                <a:latin typeface="+mj-lt"/>
              </a:rPr>
              <a:t/>
            </a:r>
            <a:br>
              <a:rPr kumimoji="0" lang="es-ES" sz="3100" b="0" i="0" u="none" strike="noStrike" kern="0" cap="none" spc="0" normalizeH="0" baseline="0" noProof="0" dirty="0" smtClean="0">
                <a:ln>
                  <a:noFill/>
                </a:ln>
                <a:solidFill>
                  <a:sysClr val="windowText" lastClr="000000"/>
                </a:solidFill>
                <a:effectLst/>
                <a:uLnTx/>
                <a:uFillTx/>
                <a:latin typeface="+mj-lt"/>
              </a:rPr>
            </a:br>
            <a:r>
              <a:rPr kumimoji="0" lang="es-ES" sz="1800" b="0" i="0" u="none" strike="noStrike" kern="0" cap="none" spc="0" normalizeH="0" baseline="0" noProof="0" dirty="0" smtClean="0">
                <a:ln>
                  <a:noFill/>
                </a:ln>
                <a:solidFill>
                  <a:sysClr val="windowText" lastClr="000000"/>
                </a:solidFill>
                <a:effectLst/>
                <a:uLnTx/>
                <a:uFillTx/>
              </a:rPr>
              <a:t/>
            </a:r>
            <a:br>
              <a:rPr kumimoji="0" lang="es-ES" sz="1800" b="0" i="0" u="none" strike="noStrike" kern="0" cap="none" spc="0" normalizeH="0" baseline="0" noProof="0" dirty="0" smtClean="0">
                <a:ln>
                  <a:noFill/>
                </a:ln>
                <a:solidFill>
                  <a:sysClr val="windowText" lastClr="000000"/>
                </a:solidFill>
                <a:effectLst/>
                <a:uLnTx/>
                <a:uFillTx/>
              </a:rPr>
            </a:br>
            <a:r>
              <a:rPr kumimoji="0" lang="es-ES" sz="1800" b="0" i="0" u="none" strike="noStrike" kern="0" cap="none" spc="0" normalizeH="0" baseline="0" noProof="0" dirty="0" smtClean="0">
                <a:ln>
                  <a:noFill/>
                </a:ln>
                <a:solidFill>
                  <a:schemeClr val="tx1"/>
                </a:solidFill>
                <a:effectLst/>
                <a:uLnTx/>
                <a:uFillTx/>
              </a:rPr>
              <a:t/>
            </a:r>
            <a:br>
              <a:rPr kumimoji="0" lang="es-ES" sz="1800" b="0" i="0" u="none" strike="noStrike" kern="0" cap="none" spc="0" normalizeH="0" baseline="0" noProof="0" dirty="0" smtClean="0">
                <a:ln>
                  <a:noFill/>
                </a:ln>
                <a:solidFill>
                  <a:schemeClr val="tx1"/>
                </a:solidFill>
                <a:effectLst/>
                <a:uLnTx/>
                <a:uFillTx/>
              </a:rPr>
            </a:br>
            <a:r>
              <a:rPr kumimoji="0" lang="es-ES" sz="1800" b="0" i="0" u="none" strike="noStrike" kern="0" cap="none" spc="0" normalizeH="0" baseline="0" noProof="0" dirty="0" smtClean="0">
                <a:ln>
                  <a:noFill/>
                </a:ln>
                <a:solidFill>
                  <a:sysClr val="windowText" lastClr="000000"/>
                </a:solidFill>
                <a:effectLst/>
                <a:uLnTx/>
                <a:uFillTx/>
              </a:rPr>
              <a:t/>
            </a:r>
            <a:br>
              <a:rPr kumimoji="0" lang="es-ES" sz="1800" b="0" i="0" u="none" strike="noStrike" kern="0" cap="none" spc="0" normalizeH="0" baseline="0" noProof="0" dirty="0" smtClean="0">
                <a:ln>
                  <a:noFill/>
                </a:ln>
                <a:solidFill>
                  <a:sysClr val="windowText" lastClr="000000"/>
                </a:solidFill>
                <a:effectLst/>
                <a:uLnTx/>
                <a:uFillTx/>
              </a:rPr>
            </a:br>
            <a:endParaRPr kumimoji="0" lang="es-ES" sz="1800" b="0" i="0" u="none" strike="noStrike" kern="0" cap="none" spc="0" normalizeH="0" baseline="0" noProof="0" dirty="0">
              <a:ln>
                <a:noFill/>
              </a:ln>
              <a:solidFill>
                <a:sysClr val="windowText" lastClr="000000"/>
              </a:solidFill>
              <a:effectLst/>
              <a:uLnTx/>
              <a:uFillTx/>
            </a:endParaRPr>
          </a:p>
        </p:txBody>
      </p:sp>
      <p:sp>
        <p:nvSpPr>
          <p:cNvPr id="5" name="3 Título"/>
          <p:cNvSpPr txBox="1">
            <a:spLocks/>
          </p:cNvSpPr>
          <p:nvPr/>
        </p:nvSpPr>
        <p:spPr>
          <a:xfrm>
            <a:off x="0" y="2564904"/>
            <a:ext cx="8352928" cy="1080120"/>
          </a:xfrm>
          <a:prstGeom prst="rect">
            <a:avLst/>
          </a:prstGeom>
        </p:spPr>
        <p:txBody>
          <a:bodyPr vert="horz" anchor="b">
            <a:noAutofit/>
          </a:bodyPr>
          <a:lstStyle/>
          <a:p>
            <a:pPr lvl="1" algn="ctr">
              <a:spcBef>
                <a:spcPct val="0"/>
              </a:spcBef>
            </a:pPr>
            <a:r>
              <a:rPr lang="es-ES" sz="6000" b="1" cap="small" dirty="0" smtClean="0">
                <a:solidFill>
                  <a:srgbClr val="DC222F"/>
                </a:solidFill>
                <a:latin typeface="Elephant" pitchFamily="18" charset="0"/>
                <a:ea typeface="+mj-ea"/>
                <a:cs typeface="+mj-cs"/>
              </a:rPr>
              <a:t>BENEFICIOS</a:t>
            </a:r>
            <a:endParaRPr kumimoji="0" lang="es-ES" sz="6000" b="1" i="0" u="none" strike="noStrike" kern="1200" cap="small" spc="0" normalizeH="0" baseline="0" noProof="0" dirty="0">
              <a:ln>
                <a:noFill/>
              </a:ln>
              <a:solidFill>
                <a:srgbClr val="DC222F"/>
              </a:solidFill>
              <a:effectLst/>
              <a:uLnTx/>
              <a:uFillTx/>
              <a:latin typeface="Elephant" pitchFamily="18" charset="0"/>
              <a:ea typeface="+mj-ea"/>
              <a:cs typeface="+mj-cs"/>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1"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40" presetClass="exit" presetSubtype="0" fill="hold" grpId="0" nodeType="afterEffect">
                                  <p:stCondLst>
                                    <p:cond delay="0"/>
                                  </p:stCondLst>
                                  <p:iterate type="lt">
                                    <p:tmPct val="10000"/>
                                  </p:iterate>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1"/>
                                          </p:val>
                                        </p:tav>
                                      </p:tavLst>
                                    </p:anim>
                                    <p:anim calcmode="lin" valueType="num">
                                      <p:cBhvr>
                                        <p:cTn id="15" dur="1000"/>
                                        <p:tgtEl>
                                          <p:spTgt spid="5"/>
                                        </p:tgtEl>
                                        <p:attrNameLst>
                                          <p:attrName>ppt_y</p:attrName>
                                        </p:attrNameLst>
                                      </p:cBhvr>
                                      <p:tavLst>
                                        <p:tav tm="0">
                                          <p:val>
                                            <p:strVal val="ppt_y"/>
                                          </p:val>
                                        </p:tav>
                                        <p:tav tm="100000">
                                          <p:val>
                                            <p:strVal val="ppt_y"/>
                                          </p:val>
                                        </p:tav>
                                      </p:tavLst>
                                    </p:anim>
                                    <p:set>
                                      <p:cBhvr>
                                        <p:cTn id="16" dur="1" fill="hold">
                                          <p:stCondLst>
                                            <p:cond delay="999"/>
                                          </p:stCondLst>
                                        </p:cTn>
                                        <p:tgtEl>
                                          <p:spTgt spid="5"/>
                                        </p:tgtEl>
                                        <p:attrNameLst>
                                          <p:attrName>style.visibility</p:attrName>
                                        </p:attrNameLst>
                                      </p:cBhvr>
                                      <p:to>
                                        <p:strVal val="hidden"/>
                                      </p:to>
                                    </p:set>
                                  </p:childTnLst>
                                </p:cTn>
                              </p:par>
                            </p:childTnLst>
                          </p:cTn>
                        </p:par>
                        <p:par>
                          <p:cTn id="17" fill="hold">
                            <p:stCondLst>
                              <p:cond delay="3900"/>
                            </p:stCondLst>
                            <p:childTnLst>
                              <p:par>
                                <p:cTn id="18" presetID="5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theme/theme1.xml><?xml version="1.0" encoding="utf-8"?>
<a:theme xmlns:a="http://schemas.openxmlformats.org/drawingml/2006/main" name="ot y riesgos">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ot y riesgos</Template>
  <TotalTime>3063</TotalTime>
  <Words>1470</Words>
  <Application>Microsoft Office PowerPoint</Application>
  <PresentationFormat>Presentación en pantalla (4:3)</PresentationFormat>
  <Paragraphs>235</Paragraphs>
  <Slides>40</Slides>
  <Notes>0</Notes>
  <HiddenSlides>1</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ot y riesgos</vt:lpstr>
      <vt:lpstr>CorelDRAW</vt:lpstr>
      <vt:lpstr>“DISEÑO E IMPLEMENTACIÓN DE UN SISTEMA DE INFORMACIÓN GEOGRÁFICA PARA OPTIMIZAR LA GESTIÓN DEL INVENTARIO DE BIENES INMUEBLES DE PROPIEDAD MUNICIPAL, EN LA ZONA URBANA DE LA PARROQUIA DE CALDERÓN.”</vt:lpstr>
      <vt:lpstr> </vt:lpstr>
      <vt:lpstr>Diapositiva 3</vt:lpstr>
      <vt:lpstr>Diseñar e implementar un sistema de información geográfica para optimizar la gestión del inventario de bienes inmuebles de propiedad municipal, en la zona urbana de la parroquia de Calderón.    </vt:lpstr>
      <vt:lpstr>OBJETIVOS ESPECÍFICOS </vt:lpstr>
      <vt:lpstr>Diapositiva 6</vt:lpstr>
      <vt:lpstr>Diapositiva 7</vt:lpstr>
      <vt:lpstr>Diapositiva 8</vt:lpstr>
      <vt:lpstr>Diapositiva 9</vt:lpstr>
      <vt:lpstr>Diapositiva 10</vt:lpstr>
      <vt:lpstr>Diapositiva 11</vt:lpstr>
      <vt:lpstr>Diapositiva 12</vt:lpstr>
      <vt:lpstr>Diapositiva 13</vt:lpstr>
      <vt:lpstr>Diapositiva 14</vt:lpstr>
      <vt:lpstr>SIREC Q</vt:lpstr>
      <vt:lpstr>Diapositiva 16</vt:lpstr>
      <vt:lpstr>Diapositiva 17</vt:lpstr>
      <vt:lpstr>Diapositiva 18</vt:lpstr>
      <vt:lpstr>Ficha catastral de actualización del uso de bienes inmuebles de propiedad municipal. (departamento de Catastro Calderón)</vt:lpstr>
      <vt:lpstr>Diapositiva 20</vt:lpstr>
      <vt:lpstr>Diapositiva 21</vt:lpstr>
      <vt:lpstr>Diapositiva 22</vt:lpstr>
      <vt:lpstr>Diapositiva 23</vt:lpstr>
      <vt:lpstr>Diapositiva 24</vt:lpstr>
      <vt:lpstr>Diapositiva 25</vt:lpstr>
      <vt:lpstr>Diapositiva 26</vt:lpstr>
      <vt:lpstr>PROBLEMAS ENCONTRADOS EN TRABAJO DE CAMPO</vt:lpstr>
      <vt:lpstr>Diapositiva 28</vt:lpstr>
      <vt:lpstr>Diapositiva 29</vt:lpstr>
      <vt:lpstr>Diapositiva 30</vt:lpstr>
      <vt:lpstr>Diapositiva 31</vt:lpstr>
      <vt:lpstr>Diapositiva 32</vt:lpstr>
      <vt:lpstr>USO DE PROPIEDAD MUNICIPAL</vt:lpstr>
      <vt:lpstr>CONCLUSIONES </vt:lpstr>
      <vt:lpstr>CONCLUSIONES </vt:lpstr>
      <vt:lpstr>Diapositiva 36</vt:lpstr>
      <vt:lpstr>RECOMENDACIONES </vt:lpstr>
      <vt:lpstr>OPTIMIZACIÓN</vt:lpstr>
      <vt:lpstr>Modelo digital de terreno</vt:lpstr>
      <vt:lpstr>Diapositiva 40</vt:lpstr>
    </vt:vector>
  </TitlesOfParts>
  <Company>azca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TIERRA Y LA CONSTRUCCIÓN   CARRERA DE INGENIERÍA GEOGRÁFICA Y DEL MEDIO AMBIENTE</dc:title>
  <dc:creator>cagalarzas</dc:creator>
  <cp:lastModifiedBy>HP</cp:lastModifiedBy>
  <cp:revision>351</cp:revision>
  <dcterms:created xsi:type="dcterms:W3CDTF">2012-01-05T15:37:49Z</dcterms:created>
  <dcterms:modified xsi:type="dcterms:W3CDTF">2012-06-04T16:56:18Z</dcterms:modified>
</cp:coreProperties>
</file>