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8"/>
  </p:notesMasterIdLst>
  <p:handoutMasterIdLst>
    <p:handoutMasterId r:id="rId59"/>
  </p:handoutMasterIdLst>
  <p:sldIdLst>
    <p:sldId id="257" r:id="rId2"/>
    <p:sldId id="261" r:id="rId3"/>
    <p:sldId id="256" r:id="rId4"/>
    <p:sldId id="258" r:id="rId5"/>
    <p:sldId id="263" r:id="rId6"/>
    <p:sldId id="301" r:id="rId7"/>
    <p:sldId id="302" r:id="rId8"/>
    <p:sldId id="303" r:id="rId9"/>
    <p:sldId id="304" r:id="rId10"/>
    <p:sldId id="305" r:id="rId11"/>
    <p:sldId id="306" r:id="rId12"/>
    <p:sldId id="307" r:id="rId13"/>
    <p:sldId id="308" r:id="rId14"/>
    <p:sldId id="309" r:id="rId15"/>
    <p:sldId id="310" r:id="rId16"/>
    <p:sldId id="311" r:id="rId17"/>
    <p:sldId id="259" r:id="rId18"/>
    <p:sldId id="260" r:id="rId19"/>
    <p:sldId id="262" r:id="rId20"/>
    <p:sldId id="265" r:id="rId21"/>
    <p:sldId id="351" r:id="rId22"/>
    <p:sldId id="342" r:id="rId23"/>
    <p:sldId id="337" r:id="rId24"/>
    <p:sldId id="347" r:id="rId25"/>
    <p:sldId id="348" r:id="rId26"/>
    <p:sldId id="349" r:id="rId27"/>
    <p:sldId id="346" r:id="rId28"/>
    <p:sldId id="339" r:id="rId29"/>
    <p:sldId id="345" r:id="rId30"/>
    <p:sldId id="343" r:id="rId31"/>
    <p:sldId id="292" r:id="rId32"/>
    <p:sldId id="288" r:id="rId33"/>
    <p:sldId id="293" r:id="rId34"/>
    <p:sldId id="289" r:id="rId35"/>
    <p:sldId id="290" r:id="rId36"/>
    <p:sldId id="294" r:id="rId37"/>
    <p:sldId id="295" r:id="rId38"/>
    <p:sldId id="296" r:id="rId39"/>
    <p:sldId id="297" r:id="rId40"/>
    <p:sldId id="298" r:id="rId41"/>
    <p:sldId id="312" r:id="rId42"/>
    <p:sldId id="331" r:id="rId43"/>
    <p:sldId id="332" r:id="rId44"/>
    <p:sldId id="333" r:id="rId45"/>
    <p:sldId id="313" r:id="rId46"/>
    <p:sldId id="314" r:id="rId47"/>
    <p:sldId id="315" r:id="rId48"/>
    <p:sldId id="316" r:id="rId49"/>
    <p:sldId id="317" r:id="rId50"/>
    <p:sldId id="318" r:id="rId51"/>
    <p:sldId id="319" r:id="rId52"/>
    <p:sldId id="326" r:id="rId53"/>
    <p:sldId id="327" r:id="rId54"/>
    <p:sldId id="328" r:id="rId55"/>
    <p:sldId id="330" r:id="rId56"/>
    <p:sldId id="335" r:id="rId57"/>
  </p:sldIdLst>
  <p:sldSz cx="9144000" cy="6858000" type="screen4x3"/>
  <p:notesSz cx="6858000" cy="9313863"/>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876E"/>
    <a:srgbClr val="9D9C64"/>
    <a:srgbClr val="A77D3F"/>
    <a:srgbClr val="E6E11F"/>
    <a:srgbClr val="D3CA87"/>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p:scale>
          <a:sx n="70" d="100"/>
          <a:sy n="70" d="100"/>
        </p:scale>
        <p:origin x="-130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iagrams/_rels/data13.xml.rels><?xml version="1.0" encoding="UTF-8" standalone="yes"?>
<Relationships xmlns="http://schemas.openxmlformats.org/package/2006/relationships"><Relationship Id="rId1" Type="http://schemas.openxmlformats.org/officeDocument/2006/relationships/image" Target="../media/image22.png"/></Relationships>
</file>

<file path=ppt/diagrams/_rels/data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2" Type="http://schemas.openxmlformats.org/officeDocument/2006/relationships/hyperlink" Target="CAP4/R&#233;gimen%20de%20Competencias%20del%20Gobierno%20Provincial%20en%20el%20Diagn&#243;stico%20por%20Sistemas.docx" TargetMode="External"/><Relationship Id="rId1" Type="http://schemas.openxmlformats.org/officeDocument/2006/relationships/slide" Target="../slides/slide19.xml"/></Relationships>
</file>

<file path=ppt/diagrams/_rels/data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ata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6.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4.png"/></Relationships>
</file>

<file path=ppt/diagrams/_rels/data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8.png"/></Relationships>
</file>

<file path=ppt/diagrams/_rels/drawing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9988D-DAFB-4542-934D-E20C20D5B5AF}"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es-EC"/>
        </a:p>
      </dgm:t>
    </dgm:pt>
    <dgm:pt modelId="{A83338A0-5BFE-48D2-8818-F2972BC23213}">
      <dgm:prSet phldrT="[Texto]"/>
      <dgm:spPr/>
      <dgm:t>
        <a:bodyPr/>
        <a:lstStyle/>
        <a:p>
          <a:r>
            <a:rPr lang="es-EC" dirty="0" smtClean="0"/>
            <a:t>Los indicadores reflejan que las áreas rurales no tienen privilegios </a:t>
          </a:r>
          <a:endParaRPr lang="es-EC" dirty="0"/>
        </a:p>
      </dgm:t>
    </dgm:pt>
    <dgm:pt modelId="{C376FA2D-802B-4870-8D0E-C7F708B04638}" type="parTrans" cxnId="{41864EDF-0F14-41B5-AF80-EF8C90DFC546}">
      <dgm:prSet/>
      <dgm:spPr/>
      <dgm:t>
        <a:bodyPr/>
        <a:lstStyle/>
        <a:p>
          <a:endParaRPr lang="es-EC">
            <a:solidFill>
              <a:schemeClr val="tx1">
                <a:lumMod val="95000"/>
                <a:lumOff val="5000"/>
              </a:schemeClr>
            </a:solidFill>
          </a:endParaRPr>
        </a:p>
      </dgm:t>
    </dgm:pt>
    <dgm:pt modelId="{B29421F7-EFD9-4039-956F-5A347C5AA314}" type="sibTrans" cxnId="{41864EDF-0F14-41B5-AF80-EF8C90DFC546}">
      <dgm:prSet/>
      <dgm:spPr/>
      <dgm:t>
        <a:bodyPr/>
        <a:lstStyle/>
        <a:p>
          <a:endParaRPr lang="es-EC">
            <a:solidFill>
              <a:schemeClr val="tx1">
                <a:lumMod val="95000"/>
                <a:lumOff val="5000"/>
              </a:schemeClr>
            </a:solidFill>
          </a:endParaRPr>
        </a:p>
      </dgm:t>
    </dgm:pt>
    <dgm:pt modelId="{FC32F997-13C1-4F47-B325-A8D78B5343D4}">
      <dgm:prSet phldrT="[Texto]"/>
      <dgm:spPr/>
      <dgm:t>
        <a:bodyPr/>
        <a:lstStyle/>
        <a:p>
          <a:r>
            <a:rPr lang="es-EC" dirty="0" smtClean="0"/>
            <a:t>No existe la suficiente información en cuento a conservación del recurso</a:t>
          </a:r>
          <a:endParaRPr lang="es-EC" dirty="0"/>
        </a:p>
      </dgm:t>
    </dgm:pt>
    <dgm:pt modelId="{0A2C4343-FBAA-4AF4-83AC-E34D19C17D5D}" type="parTrans" cxnId="{7A8F8002-E1FB-48A8-91AA-57882118AC86}">
      <dgm:prSet/>
      <dgm:spPr/>
      <dgm:t>
        <a:bodyPr/>
        <a:lstStyle/>
        <a:p>
          <a:endParaRPr lang="es-EC">
            <a:solidFill>
              <a:schemeClr val="tx1">
                <a:lumMod val="95000"/>
                <a:lumOff val="5000"/>
              </a:schemeClr>
            </a:solidFill>
          </a:endParaRPr>
        </a:p>
      </dgm:t>
    </dgm:pt>
    <dgm:pt modelId="{9D2F38B6-8138-4056-AE48-5F4CF2B5866C}" type="sibTrans" cxnId="{7A8F8002-E1FB-48A8-91AA-57882118AC86}">
      <dgm:prSet/>
      <dgm:spPr/>
      <dgm:t>
        <a:bodyPr/>
        <a:lstStyle/>
        <a:p>
          <a:endParaRPr lang="es-EC">
            <a:solidFill>
              <a:schemeClr val="tx1">
                <a:lumMod val="95000"/>
                <a:lumOff val="5000"/>
              </a:schemeClr>
            </a:solidFill>
          </a:endParaRPr>
        </a:p>
      </dgm:t>
    </dgm:pt>
    <dgm:pt modelId="{BFE5BE1D-355B-4E2C-854E-FA798C8D74AB}">
      <dgm:prSet phldrT="[Texto]"/>
      <dgm:spPr/>
      <dgm:t>
        <a:bodyPr/>
        <a:lstStyle/>
        <a:p>
          <a:r>
            <a:rPr lang="es-EC" dirty="0" smtClean="0"/>
            <a:t>No existen planes de manejo ambiental o no se cumple</a:t>
          </a:r>
          <a:endParaRPr lang="es-EC" dirty="0"/>
        </a:p>
      </dgm:t>
    </dgm:pt>
    <dgm:pt modelId="{25FA8BB7-8C64-4B89-85EF-37EC933F3A98}" type="parTrans" cxnId="{B5DD2CD9-0A0C-4B97-AFD1-BB1AE9120C9D}">
      <dgm:prSet/>
      <dgm:spPr/>
      <dgm:t>
        <a:bodyPr/>
        <a:lstStyle/>
        <a:p>
          <a:endParaRPr lang="es-EC">
            <a:solidFill>
              <a:schemeClr val="tx1">
                <a:lumMod val="95000"/>
                <a:lumOff val="5000"/>
              </a:schemeClr>
            </a:solidFill>
          </a:endParaRPr>
        </a:p>
      </dgm:t>
    </dgm:pt>
    <dgm:pt modelId="{4307E176-F00E-44CC-9440-1B00A7505C97}" type="sibTrans" cxnId="{B5DD2CD9-0A0C-4B97-AFD1-BB1AE9120C9D}">
      <dgm:prSet/>
      <dgm:spPr/>
      <dgm:t>
        <a:bodyPr/>
        <a:lstStyle/>
        <a:p>
          <a:endParaRPr lang="es-EC">
            <a:solidFill>
              <a:schemeClr val="tx1">
                <a:lumMod val="95000"/>
                <a:lumOff val="5000"/>
              </a:schemeClr>
            </a:solidFill>
          </a:endParaRPr>
        </a:p>
      </dgm:t>
    </dgm:pt>
    <dgm:pt modelId="{1E35A8B6-A94E-4E1A-A589-6762D3F4F373}">
      <dgm:prSet phldrT="[Texto]"/>
      <dgm:spPr/>
      <dgm:t>
        <a:bodyPr/>
        <a:lstStyle/>
        <a:p>
          <a:r>
            <a:rPr lang="es-EC" dirty="0" smtClean="0"/>
            <a:t>Poca conciencia ambiental</a:t>
          </a:r>
          <a:endParaRPr lang="es-EC" dirty="0"/>
        </a:p>
      </dgm:t>
    </dgm:pt>
    <dgm:pt modelId="{011D2992-A3CF-48B8-A914-A94C6555A94D}" type="parTrans" cxnId="{9ABF98BE-351A-49A7-B3D2-81A4FA3CCF3B}">
      <dgm:prSet/>
      <dgm:spPr/>
      <dgm:t>
        <a:bodyPr/>
        <a:lstStyle/>
        <a:p>
          <a:endParaRPr lang="es-EC">
            <a:solidFill>
              <a:schemeClr val="tx1">
                <a:lumMod val="95000"/>
                <a:lumOff val="5000"/>
              </a:schemeClr>
            </a:solidFill>
          </a:endParaRPr>
        </a:p>
      </dgm:t>
    </dgm:pt>
    <dgm:pt modelId="{BF78AA94-93D1-4970-AD0C-8EE84C142C7A}" type="sibTrans" cxnId="{9ABF98BE-351A-49A7-B3D2-81A4FA3CCF3B}">
      <dgm:prSet/>
      <dgm:spPr/>
      <dgm:t>
        <a:bodyPr/>
        <a:lstStyle/>
        <a:p>
          <a:endParaRPr lang="es-EC">
            <a:solidFill>
              <a:schemeClr val="tx1">
                <a:lumMod val="95000"/>
                <a:lumOff val="5000"/>
              </a:schemeClr>
            </a:solidFill>
          </a:endParaRPr>
        </a:p>
      </dgm:t>
    </dgm:pt>
    <dgm:pt modelId="{F2F53698-1FC8-4E07-9459-585F890D430F}">
      <dgm:prSet phldrT="[Texto]"/>
      <dgm:spPr/>
      <dgm:t>
        <a:bodyPr/>
        <a:lstStyle/>
        <a:p>
          <a:r>
            <a:rPr lang="es-EC" dirty="0" smtClean="0"/>
            <a:t>Las actividades económicas no cubren las necesidades de la población</a:t>
          </a:r>
          <a:endParaRPr lang="es-EC" dirty="0"/>
        </a:p>
      </dgm:t>
    </dgm:pt>
    <dgm:pt modelId="{3CCDFC59-3AE0-42C5-B29E-5F2D83EEAFB0}" type="parTrans" cxnId="{47B51F76-93C0-4E04-B12B-B8E89D7C432F}">
      <dgm:prSet/>
      <dgm:spPr/>
      <dgm:t>
        <a:bodyPr/>
        <a:lstStyle/>
        <a:p>
          <a:endParaRPr lang="es-EC">
            <a:solidFill>
              <a:schemeClr val="tx1">
                <a:lumMod val="95000"/>
                <a:lumOff val="5000"/>
              </a:schemeClr>
            </a:solidFill>
          </a:endParaRPr>
        </a:p>
      </dgm:t>
    </dgm:pt>
    <dgm:pt modelId="{8294DB93-8754-4737-AD02-52C53F30D287}" type="sibTrans" cxnId="{47B51F76-93C0-4E04-B12B-B8E89D7C432F}">
      <dgm:prSet/>
      <dgm:spPr/>
      <dgm:t>
        <a:bodyPr/>
        <a:lstStyle/>
        <a:p>
          <a:endParaRPr lang="es-EC">
            <a:solidFill>
              <a:schemeClr val="tx1">
                <a:lumMod val="95000"/>
                <a:lumOff val="5000"/>
              </a:schemeClr>
            </a:solidFill>
          </a:endParaRPr>
        </a:p>
      </dgm:t>
    </dgm:pt>
    <dgm:pt modelId="{D705F90E-684F-415C-9CAC-20367363C8F1}">
      <dgm:prSet phldrT="[Texto]"/>
      <dgm:spPr/>
      <dgm:t>
        <a:bodyPr/>
        <a:lstStyle/>
        <a:p>
          <a:r>
            <a:rPr lang="es-EC" dirty="0" smtClean="0"/>
            <a:t>No poseen una base de datos territorial  organizada y actualizada</a:t>
          </a:r>
          <a:endParaRPr lang="es-EC" dirty="0"/>
        </a:p>
      </dgm:t>
    </dgm:pt>
    <dgm:pt modelId="{FC2A32B8-2D74-41B4-AD29-1B512CA20BD0}" type="parTrans" cxnId="{2AFE93E7-4612-4625-BAC2-E2B97F3E0D84}">
      <dgm:prSet/>
      <dgm:spPr/>
      <dgm:t>
        <a:bodyPr/>
        <a:lstStyle/>
        <a:p>
          <a:endParaRPr lang="es-EC">
            <a:solidFill>
              <a:schemeClr val="tx1">
                <a:lumMod val="95000"/>
                <a:lumOff val="5000"/>
              </a:schemeClr>
            </a:solidFill>
          </a:endParaRPr>
        </a:p>
      </dgm:t>
    </dgm:pt>
    <dgm:pt modelId="{78D0608D-B9A0-4B73-A933-AE4170F93FC3}" type="sibTrans" cxnId="{2AFE93E7-4612-4625-BAC2-E2B97F3E0D84}">
      <dgm:prSet/>
      <dgm:spPr/>
      <dgm:t>
        <a:bodyPr/>
        <a:lstStyle/>
        <a:p>
          <a:endParaRPr lang="es-EC">
            <a:solidFill>
              <a:schemeClr val="tx1">
                <a:lumMod val="95000"/>
                <a:lumOff val="5000"/>
              </a:schemeClr>
            </a:solidFill>
          </a:endParaRPr>
        </a:p>
      </dgm:t>
    </dgm:pt>
    <dgm:pt modelId="{4C332242-8C3A-45A5-B9F0-9F5F0FE05962}" type="pres">
      <dgm:prSet presAssocID="{ED19988D-DAFB-4542-934D-E20C20D5B5AF}" presName="diagram" presStyleCnt="0">
        <dgm:presLayoutVars>
          <dgm:dir/>
          <dgm:resizeHandles val="exact"/>
        </dgm:presLayoutVars>
      </dgm:prSet>
      <dgm:spPr/>
      <dgm:t>
        <a:bodyPr/>
        <a:lstStyle/>
        <a:p>
          <a:endParaRPr lang="es-EC"/>
        </a:p>
      </dgm:t>
    </dgm:pt>
    <dgm:pt modelId="{D2EF0D4A-4F4B-44DA-9162-22B1EAB4C748}" type="pres">
      <dgm:prSet presAssocID="{A83338A0-5BFE-48D2-8818-F2972BC23213}" presName="node" presStyleLbl="node1" presStyleIdx="0" presStyleCnt="6">
        <dgm:presLayoutVars>
          <dgm:bulletEnabled val="1"/>
        </dgm:presLayoutVars>
      </dgm:prSet>
      <dgm:spPr/>
      <dgm:t>
        <a:bodyPr/>
        <a:lstStyle/>
        <a:p>
          <a:endParaRPr lang="es-EC"/>
        </a:p>
      </dgm:t>
    </dgm:pt>
    <dgm:pt modelId="{81022FC2-20D1-41B0-B589-E42B722D0DDE}" type="pres">
      <dgm:prSet presAssocID="{B29421F7-EFD9-4039-956F-5A347C5AA314}" presName="sibTrans" presStyleCnt="0"/>
      <dgm:spPr/>
      <dgm:t>
        <a:bodyPr/>
        <a:lstStyle/>
        <a:p>
          <a:endParaRPr lang="es-EC"/>
        </a:p>
      </dgm:t>
    </dgm:pt>
    <dgm:pt modelId="{5D10C5C0-DDFD-43B7-9A2B-6E4109E041EF}" type="pres">
      <dgm:prSet presAssocID="{FC32F997-13C1-4F47-B325-A8D78B5343D4}" presName="node" presStyleLbl="node1" presStyleIdx="1" presStyleCnt="6">
        <dgm:presLayoutVars>
          <dgm:bulletEnabled val="1"/>
        </dgm:presLayoutVars>
      </dgm:prSet>
      <dgm:spPr/>
      <dgm:t>
        <a:bodyPr/>
        <a:lstStyle/>
        <a:p>
          <a:endParaRPr lang="es-EC"/>
        </a:p>
      </dgm:t>
    </dgm:pt>
    <dgm:pt modelId="{FA50F232-4685-4087-90B9-BF4A8C0BEEB6}" type="pres">
      <dgm:prSet presAssocID="{9D2F38B6-8138-4056-AE48-5F4CF2B5866C}" presName="sibTrans" presStyleCnt="0"/>
      <dgm:spPr/>
      <dgm:t>
        <a:bodyPr/>
        <a:lstStyle/>
        <a:p>
          <a:endParaRPr lang="es-EC"/>
        </a:p>
      </dgm:t>
    </dgm:pt>
    <dgm:pt modelId="{527B400C-01A8-4D71-A9B8-23025506F1DA}" type="pres">
      <dgm:prSet presAssocID="{BFE5BE1D-355B-4E2C-854E-FA798C8D74AB}" presName="node" presStyleLbl="node1" presStyleIdx="2" presStyleCnt="6">
        <dgm:presLayoutVars>
          <dgm:bulletEnabled val="1"/>
        </dgm:presLayoutVars>
      </dgm:prSet>
      <dgm:spPr/>
      <dgm:t>
        <a:bodyPr/>
        <a:lstStyle/>
        <a:p>
          <a:endParaRPr lang="es-EC"/>
        </a:p>
      </dgm:t>
    </dgm:pt>
    <dgm:pt modelId="{2C388EC9-7026-4CDF-A59C-D707191541A3}" type="pres">
      <dgm:prSet presAssocID="{4307E176-F00E-44CC-9440-1B00A7505C97}" presName="sibTrans" presStyleCnt="0"/>
      <dgm:spPr/>
      <dgm:t>
        <a:bodyPr/>
        <a:lstStyle/>
        <a:p>
          <a:endParaRPr lang="es-EC"/>
        </a:p>
      </dgm:t>
    </dgm:pt>
    <dgm:pt modelId="{3E22FDB8-B668-4C4A-AF68-5B548222144B}" type="pres">
      <dgm:prSet presAssocID="{1E35A8B6-A94E-4E1A-A589-6762D3F4F373}" presName="node" presStyleLbl="node1" presStyleIdx="3" presStyleCnt="6">
        <dgm:presLayoutVars>
          <dgm:bulletEnabled val="1"/>
        </dgm:presLayoutVars>
      </dgm:prSet>
      <dgm:spPr/>
      <dgm:t>
        <a:bodyPr/>
        <a:lstStyle/>
        <a:p>
          <a:endParaRPr lang="es-EC"/>
        </a:p>
      </dgm:t>
    </dgm:pt>
    <dgm:pt modelId="{3D0127C8-F267-4311-9891-239B9E7FF970}" type="pres">
      <dgm:prSet presAssocID="{BF78AA94-93D1-4970-AD0C-8EE84C142C7A}" presName="sibTrans" presStyleCnt="0"/>
      <dgm:spPr/>
      <dgm:t>
        <a:bodyPr/>
        <a:lstStyle/>
        <a:p>
          <a:endParaRPr lang="es-EC"/>
        </a:p>
      </dgm:t>
    </dgm:pt>
    <dgm:pt modelId="{B26C9D95-F5F0-46D7-8DD0-922F5AD136AE}" type="pres">
      <dgm:prSet presAssocID="{F2F53698-1FC8-4E07-9459-585F890D430F}" presName="node" presStyleLbl="node1" presStyleIdx="4" presStyleCnt="6">
        <dgm:presLayoutVars>
          <dgm:bulletEnabled val="1"/>
        </dgm:presLayoutVars>
      </dgm:prSet>
      <dgm:spPr/>
      <dgm:t>
        <a:bodyPr/>
        <a:lstStyle/>
        <a:p>
          <a:endParaRPr lang="es-EC"/>
        </a:p>
      </dgm:t>
    </dgm:pt>
    <dgm:pt modelId="{4A40AAA1-14C5-40D1-A3BF-A7169BDB6698}" type="pres">
      <dgm:prSet presAssocID="{8294DB93-8754-4737-AD02-52C53F30D287}" presName="sibTrans" presStyleCnt="0"/>
      <dgm:spPr/>
      <dgm:t>
        <a:bodyPr/>
        <a:lstStyle/>
        <a:p>
          <a:endParaRPr lang="es-EC"/>
        </a:p>
      </dgm:t>
    </dgm:pt>
    <dgm:pt modelId="{1F7BA338-0ADD-43AC-AABE-EEC27BADB0ED}" type="pres">
      <dgm:prSet presAssocID="{D705F90E-684F-415C-9CAC-20367363C8F1}" presName="node" presStyleLbl="node1" presStyleIdx="5" presStyleCnt="6">
        <dgm:presLayoutVars>
          <dgm:bulletEnabled val="1"/>
        </dgm:presLayoutVars>
      </dgm:prSet>
      <dgm:spPr/>
      <dgm:t>
        <a:bodyPr/>
        <a:lstStyle/>
        <a:p>
          <a:endParaRPr lang="es-EC"/>
        </a:p>
      </dgm:t>
    </dgm:pt>
  </dgm:ptLst>
  <dgm:cxnLst>
    <dgm:cxn modelId="{E4A864F2-7044-43E7-81F5-82B6EF9863B2}" type="presOf" srcId="{F2F53698-1FC8-4E07-9459-585F890D430F}" destId="{B26C9D95-F5F0-46D7-8DD0-922F5AD136AE}" srcOrd="0" destOrd="0" presId="urn:microsoft.com/office/officeart/2005/8/layout/default"/>
    <dgm:cxn modelId="{AA5D173A-E687-4CB8-8ECE-7279C7DA846E}" type="presOf" srcId="{1E35A8B6-A94E-4E1A-A589-6762D3F4F373}" destId="{3E22FDB8-B668-4C4A-AF68-5B548222144B}" srcOrd="0" destOrd="0" presId="urn:microsoft.com/office/officeart/2005/8/layout/default"/>
    <dgm:cxn modelId="{13C35C2B-69C9-4327-8C7B-3924EA023998}" type="presOf" srcId="{FC32F997-13C1-4F47-B325-A8D78B5343D4}" destId="{5D10C5C0-DDFD-43B7-9A2B-6E4109E041EF}" srcOrd="0" destOrd="0" presId="urn:microsoft.com/office/officeart/2005/8/layout/default"/>
    <dgm:cxn modelId="{2AFE93E7-4612-4625-BAC2-E2B97F3E0D84}" srcId="{ED19988D-DAFB-4542-934D-E20C20D5B5AF}" destId="{D705F90E-684F-415C-9CAC-20367363C8F1}" srcOrd="5" destOrd="0" parTransId="{FC2A32B8-2D74-41B4-AD29-1B512CA20BD0}" sibTransId="{78D0608D-B9A0-4B73-A933-AE4170F93FC3}"/>
    <dgm:cxn modelId="{9ABF98BE-351A-49A7-B3D2-81A4FA3CCF3B}" srcId="{ED19988D-DAFB-4542-934D-E20C20D5B5AF}" destId="{1E35A8B6-A94E-4E1A-A589-6762D3F4F373}" srcOrd="3" destOrd="0" parTransId="{011D2992-A3CF-48B8-A914-A94C6555A94D}" sibTransId="{BF78AA94-93D1-4970-AD0C-8EE84C142C7A}"/>
    <dgm:cxn modelId="{EE76C701-1BD9-44D1-BFF2-341A89760A9C}" type="presOf" srcId="{D705F90E-684F-415C-9CAC-20367363C8F1}" destId="{1F7BA338-0ADD-43AC-AABE-EEC27BADB0ED}" srcOrd="0" destOrd="0" presId="urn:microsoft.com/office/officeart/2005/8/layout/default"/>
    <dgm:cxn modelId="{3DD5FC4B-D8E6-4506-A83B-47B0EC1BA736}" type="presOf" srcId="{A83338A0-5BFE-48D2-8818-F2972BC23213}" destId="{D2EF0D4A-4F4B-44DA-9162-22B1EAB4C748}" srcOrd="0" destOrd="0" presId="urn:microsoft.com/office/officeart/2005/8/layout/default"/>
    <dgm:cxn modelId="{89561938-0F1E-45BB-A8E4-7773CBF6C478}" type="presOf" srcId="{BFE5BE1D-355B-4E2C-854E-FA798C8D74AB}" destId="{527B400C-01A8-4D71-A9B8-23025506F1DA}" srcOrd="0" destOrd="0" presId="urn:microsoft.com/office/officeart/2005/8/layout/default"/>
    <dgm:cxn modelId="{7A8F8002-E1FB-48A8-91AA-57882118AC86}" srcId="{ED19988D-DAFB-4542-934D-E20C20D5B5AF}" destId="{FC32F997-13C1-4F47-B325-A8D78B5343D4}" srcOrd="1" destOrd="0" parTransId="{0A2C4343-FBAA-4AF4-83AC-E34D19C17D5D}" sibTransId="{9D2F38B6-8138-4056-AE48-5F4CF2B5866C}"/>
    <dgm:cxn modelId="{B5DD2CD9-0A0C-4B97-AFD1-BB1AE9120C9D}" srcId="{ED19988D-DAFB-4542-934D-E20C20D5B5AF}" destId="{BFE5BE1D-355B-4E2C-854E-FA798C8D74AB}" srcOrd="2" destOrd="0" parTransId="{25FA8BB7-8C64-4B89-85EF-37EC933F3A98}" sibTransId="{4307E176-F00E-44CC-9440-1B00A7505C97}"/>
    <dgm:cxn modelId="{41864EDF-0F14-41B5-AF80-EF8C90DFC546}" srcId="{ED19988D-DAFB-4542-934D-E20C20D5B5AF}" destId="{A83338A0-5BFE-48D2-8818-F2972BC23213}" srcOrd="0" destOrd="0" parTransId="{C376FA2D-802B-4870-8D0E-C7F708B04638}" sibTransId="{B29421F7-EFD9-4039-956F-5A347C5AA314}"/>
    <dgm:cxn modelId="{47B51F76-93C0-4E04-B12B-B8E89D7C432F}" srcId="{ED19988D-DAFB-4542-934D-E20C20D5B5AF}" destId="{F2F53698-1FC8-4E07-9459-585F890D430F}" srcOrd="4" destOrd="0" parTransId="{3CCDFC59-3AE0-42C5-B29E-5F2D83EEAFB0}" sibTransId="{8294DB93-8754-4737-AD02-52C53F30D287}"/>
    <dgm:cxn modelId="{F3031754-5D84-4EB9-828E-9B976C883F2D}" type="presOf" srcId="{ED19988D-DAFB-4542-934D-E20C20D5B5AF}" destId="{4C332242-8C3A-45A5-B9F0-9F5F0FE05962}" srcOrd="0" destOrd="0" presId="urn:microsoft.com/office/officeart/2005/8/layout/default"/>
    <dgm:cxn modelId="{DB162798-6B7D-4B63-9301-3A8BFF9FDA87}" type="presParOf" srcId="{4C332242-8C3A-45A5-B9F0-9F5F0FE05962}" destId="{D2EF0D4A-4F4B-44DA-9162-22B1EAB4C748}" srcOrd="0" destOrd="0" presId="urn:microsoft.com/office/officeart/2005/8/layout/default"/>
    <dgm:cxn modelId="{EFE2CBE3-AD3B-4321-8E01-122BAAF18931}" type="presParOf" srcId="{4C332242-8C3A-45A5-B9F0-9F5F0FE05962}" destId="{81022FC2-20D1-41B0-B589-E42B722D0DDE}" srcOrd="1" destOrd="0" presId="urn:microsoft.com/office/officeart/2005/8/layout/default"/>
    <dgm:cxn modelId="{9C131A93-97A5-4407-92D5-EB230876351C}" type="presParOf" srcId="{4C332242-8C3A-45A5-B9F0-9F5F0FE05962}" destId="{5D10C5C0-DDFD-43B7-9A2B-6E4109E041EF}" srcOrd="2" destOrd="0" presId="urn:microsoft.com/office/officeart/2005/8/layout/default"/>
    <dgm:cxn modelId="{E48C2B9E-9A2C-49E2-BBD2-34B6C4FEB505}" type="presParOf" srcId="{4C332242-8C3A-45A5-B9F0-9F5F0FE05962}" destId="{FA50F232-4685-4087-90B9-BF4A8C0BEEB6}" srcOrd="3" destOrd="0" presId="urn:microsoft.com/office/officeart/2005/8/layout/default"/>
    <dgm:cxn modelId="{B4C5E814-0636-46CF-A687-7B951BEE454D}" type="presParOf" srcId="{4C332242-8C3A-45A5-B9F0-9F5F0FE05962}" destId="{527B400C-01A8-4D71-A9B8-23025506F1DA}" srcOrd="4" destOrd="0" presId="urn:microsoft.com/office/officeart/2005/8/layout/default"/>
    <dgm:cxn modelId="{19CB7BC7-D22C-4FAE-8612-64E603D36FA7}" type="presParOf" srcId="{4C332242-8C3A-45A5-B9F0-9F5F0FE05962}" destId="{2C388EC9-7026-4CDF-A59C-D707191541A3}" srcOrd="5" destOrd="0" presId="urn:microsoft.com/office/officeart/2005/8/layout/default"/>
    <dgm:cxn modelId="{6753A69C-217E-4659-B054-10193489DC3A}" type="presParOf" srcId="{4C332242-8C3A-45A5-B9F0-9F5F0FE05962}" destId="{3E22FDB8-B668-4C4A-AF68-5B548222144B}" srcOrd="6" destOrd="0" presId="urn:microsoft.com/office/officeart/2005/8/layout/default"/>
    <dgm:cxn modelId="{242D95B3-1BE3-48B2-B6F0-D3E959BAB1B5}" type="presParOf" srcId="{4C332242-8C3A-45A5-B9F0-9F5F0FE05962}" destId="{3D0127C8-F267-4311-9891-239B9E7FF970}" srcOrd="7" destOrd="0" presId="urn:microsoft.com/office/officeart/2005/8/layout/default"/>
    <dgm:cxn modelId="{7F40EB52-9F18-41A3-9365-6734CA9D8BC7}" type="presParOf" srcId="{4C332242-8C3A-45A5-B9F0-9F5F0FE05962}" destId="{B26C9D95-F5F0-46D7-8DD0-922F5AD136AE}" srcOrd="8" destOrd="0" presId="urn:microsoft.com/office/officeart/2005/8/layout/default"/>
    <dgm:cxn modelId="{D937FE59-925B-436C-B9D6-51ADDAA1F582}" type="presParOf" srcId="{4C332242-8C3A-45A5-B9F0-9F5F0FE05962}" destId="{4A40AAA1-14C5-40D1-A3BF-A7169BDB6698}" srcOrd="9" destOrd="0" presId="urn:microsoft.com/office/officeart/2005/8/layout/default"/>
    <dgm:cxn modelId="{AEFD796A-5369-4494-AD92-1394BDC1F954}" type="presParOf" srcId="{4C332242-8C3A-45A5-B9F0-9F5F0FE05962}" destId="{1F7BA338-0ADD-43AC-AABE-EEC27BADB0E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927DFE-8016-45D7-A5A6-6977F8C3AE2E}" type="doc">
      <dgm:prSet loTypeId="urn:microsoft.com/office/officeart/2005/8/layout/hProcess4" loCatId="process" qsTypeId="urn:microsoft.com/office/officeart/2005/8/quickstyle/simple5" qsCatId="simple" csTypeId="urn:microsoft.com/office/officeart/2005/8/colors/colorful3" csCatId="colorful" phldr="1"/>
      <dgm:spPr/>
      <dgm:t>
        <a:bodyPr/>
        <a:lstStyle/>
        <a:p>
          <a:endParaRPr lang="es-EC"/>
        </a:p>
      </dgm:t>
    </dgm:pt>
    <dgm:pt modelId="{879029F5-A73C-4935-87D6-55AC47EDAECF}">
      <dgm:prSet phldrT="[Texto]" custT="1"/>
      <dgm:spPr/>
      <dgm:t>
        <a:bodyPr/>
        <a:lstStyle/>
        <a:p>
          <a:r>
            <a:rPr lang="en-US" sz="1400" dirty="0" smtClean="0">
              <a:solidFill>
                <a:schemeClr val="tx1">
                  <a:lumMod val="95000"/>
                  <a:lumOff val="5000"/>
                </a:schemeClr>
              </a:solidFill>
            </a:rPr>
            <a:t>EDUCACION:</a:t>
          </a:r>
          <a:endParaRPr lang="es-EC" sz="1400" dirty="0">
            <a:solidFill>
              <a:schemeClr val="tx1">
                <a:lumMod val="95000"/>
                <a:lumOff val="5000"/>
              </a:schemeClr>
            </a:solidFill>
          </a:endParaRPr>
        </a:p>
      </dgm:t>
    </dgm:pt>
    <dgm:pt modelId="{2E0CED61-060E-47A7-BD6F-D17E81965ABA}" type="parTrans" cxnId="{8CF2042E-8F9B-420F-9BD0-D04EBDA7DB19}">
      <dgm:prSet/>
      <dgm:spPr/>
      <dgm:t>
        <a:bodyPr/>
        <a:lstStyle/>
        <a:p>
          <a:endParaRPr lang="es-EC">
            <a:solidFill>
              <a:schemeClr val="tx1">
                <a:lumMod val="95000"/>
                <a:lumOff val="5000"/>
              </a:schemeClr>
            </a:solidFill>
          </a:endParaRPr>
        </a:p>
      </dgm:t>
    </dgm:pt>
    <dgm:pt modelId="{EE63149E-D2A6-487B-A009-79CABEB2F16D}" type="sibTrans" cxnId="{8CF2042E-8F9B-420F-9BD0-D04EBDA7DB19}">
      <dgm:prSet/>
      <dgm:spPr/>
      <dgm:t>
        <a:bodyPr/>
        <a:lstStyle/>
        <a:p>
          <a:endParaRPr lang="es-EC">
            <a:solidFill>
              <a:schemeClr val="tx1">
                <a:lumMod val="95000"/>
                <a:lumOff val="5000"/>
              </a:schemeClr>
            </a:solidFill>
          </a:endParaRPr>
        </a:p>
      </dgm:t>
    </dgm:pt>
    <dgm:pt modelId="{1D4A85B0-E51E-4DDD-95E9-C8997A8E43A0}">
      <dgm:prSet phldrT="[Texto]" custT="1"/>
      <dgm:spPr/>
      <dgm:t>
        <a:bodyPr/>
        <a:lstStyle/>
        <a:p>
          <a:pPr algn="just"/>
          <a:r>
            <a:rPr lang="es-EC" sz="1400" dirty="0" smtClean="0">
              <a:solidFill>
                <a:schemeClr val="tx1">
                  <a:lumMod val="95000"/>
                  <a:lumOff val="5000"/>
                </a:schemeClr>
              </a:solidFill>
            </a:rPr>
            <a:t>La educación </a:t>
          </a:r>
          <a:r>
            <a:rPr lang="es-EC" sz="1400" dirty="0" smtClean="0">
              <a:solidFill>
                <a:schemeClr val="tx1">
                  <a:lumMod val="95000"/>
                  <a:lumOff val="5000"/>
                </a:schemeClr>
              </a:solidFill>
            </a:rPr>
            <a:t>vive </a:t>
          </a:r>
          <a:r>
            <a:rPr lang="es-EC" sz="1400" dirty="0" smtClean="0">
              <a:solidFill>
                <a:schemeClr val="tx1">
                  <a:lumMod val="95000"/>
                  <a:lumOff val="5000"/>
                </a:schemeClr>
              </a:solidFill>
            </a:rPr>
            <a:t>problemas como:</a:t>
          </a:r>
          <a:endParaRPr lang="es-EC" sz="1400" dirty="0">
            <a:solidFill>
              <a:schemeClr val="tx1">
                <a:lumMod val="95000"/>
                <a:lumOff val="5000"/>
              </a:schemeClr>
            </a:solidFill>
          </a:endParaRPr>
        </a:p>
      </dgm:t>
    </dgm:pt>
    <dgm:pt modelId="{E8F0CDEC-6DEB-44E3-9339-81FA1E3E072C}" type="parTrans" cxnId="{9EF0715E-2433-4885-AF21-1E857F4FF7FB}">
      <dgm:prSet/>
      <dgm:spPr/>
      <dgm:t>
        <a:bodyPr/>
        <a:lstStyle/>
        <a:p>
          <a:endParaRPr lang="es-EC">
            <a:solidFill>
              <a:schemeClr val="tx1">
                <a:lumMod val="95000"/>
                <a:lumOff val="5000"/>
              </a:schemeClr>
            </a:solidFill>
          </a:endParaRPr>
        </a:p>
      </dgm:t>
    </dgm:pt>
    <dgm:pt modelId="{5A6DD849-D2FD-4562-8EC9-768FA1AE1F06}" type="sibTrans" cxnId="{9EF0715E-2433-4885-AF21-1E857F4FF7FB}">
      <dgm:prSet/>
      <dgm:spPr/>
      <dgm:t>
        <a:bodyPr/>
        <a:lstStyle/>
        <a:p>
          <a:endParaRPr lang="es-EC">
            <a:solidFill>
              <a:schemeClr val="tx1">
                <a:lumMod val="95000"/>
                <a:lumOff val="5000"/>
              </a:schemeClr>
            </a:solidFill>
          </a:endParaRPr>
        </a:p>
      </dgm:t>
    </dgm:pt>
    <dgm:pt modelId="{DA42E6A5-679A-4547-A67C-AB7E41F01D26}">
      <dgm:prSet phldrT="[Texto]" custT="1"/>
      <dgm:spPr/>
      <dgm:t>
        <a:bodyPr/>
        <a:lstStyle/>
        <a:p>
          <a:pPr algn="just"/>
          <a:r>
            <a:rPr lang="es-EC" sz="1400" dirty="0" smtClean="0">
              <a:solidFill>
                <a:schemeClr val="tx1">
                  <a:lumMod val="95000"/>
                  <a:lumOff val="5000"/>
                </a:schemeClr>
              </a:solidFill>
            </a:rPr>
            <a:t>8 de cada 10 niños tienen acceso a educación.</a:t>
          </a:r>
          <a:r>
            <a:rPr lang="es-EC" sz="1600" dirty="0" smtClean="0">
              <a:solidFill>
                <a:schemeClr val="tx1">
                  <a:lumMod val="95000"/>
                  <a:lumOff val="5000"/>
                </a:schemeClr>
              </a:solidFill>
            </a:rPr>
            <a:t> </a:t>
          </a:r>
          <a:endParaRPr lang="es-EC" sz="1600" dirty="0">
            <a:solidFill>
              <a:schemeClr val="tx1">
                <a:lumMod val="95000"/>
                <a:lumOff val="5000"/>
              </a:schemeClr>
            </a:solidFill>
          </a:endParaRPr>
        </a:p>
      </dgm:t>
    </dgm:pt>
    <dgm:pt modelId="{85D22A14-C696-4BC7-9EB7-FD83EB6AA07B}" type="parTrans" cxnId="{CC9C3F86-424A-4649-A27E-5358589ED17A}">
      <dgm:prSet/>
      <dgm:spPr/>
      <dgm:t>
        <a:bodyPr/>
        <a:lstStyle/>
        <a:p>
          <a:endParaRPr lang="es-EC">
            <a:solidFill>
              <a:schemeClr val="tx1">
                <a:lumMod val="95000"/>
                <a:lumOff val="5000"/>
              </a:schemeClr>
            </a:solidFill>
          </a:endParaRPr>
        </a:p>
      </dgm:t>
    </dgm:pt>
    <dgm:pt modelId="{03DD83DF-6780-48E9-9703-754173778B41}" type="sibTrans" cxnId="{CC9C3F86-424A-4649-A27E-5358589ED17A}">
      <dgm:prSet/>
      <dgm:spPr/>
      <dgm:t>
        <a:bodyPr/>
        <a:lstStyle/>
        <a:p>
          <a:endParaRPr lang="es-EC">
            <a:solidFill>
              <a:schemeClr val="tx1">
                <a:lumMod val="95000"/>
                <a:lumOff val="5000"/>
              </a:schemeClr>
            </a:solidFill>
          </a:endParaRPr>
        </a:p>
      </dgm:t>
    </dgm:pt>
    <dgm:pt modelId="{19785E6A-EA3A-4141-84FD-A13A22EE8C50}">
      <dgm:prSet phldrT="[Texto]" phldr="1"/>
      <dgm:spPr/>
      <dgm:t>
        <a:bodyPr/>
        <a:lstStyle/>
        <a:p>
          <a:endParaRPr lang="es-EC" dirty="0">
            <a:solidFill>
              <a:schemeClr val="tx1">
                <a:lumMod val="95000"/>
                <a:lumOff val="5000"/>
              </a:schemeClr>
            </a:solidFill>
          </a:endParaRPr>
        </a:p>
      </dgm:t>
    </dgm:pt>
    <dgm:pt modelId="{E770EEB4-783A-45DD-97BD-CA338AB5288F}" type="parTrans" cxnId="{9627C836-A142-4694-8BDB-2C388DE165B3}">
      <dgm:prSet/>
      <dgm:spPr/>
      <dgm:t>
        <a:bodyPr/>
        <a:lstStyle/>
        <a:p>
          <a:endParaRPr lang="es-EC">
            <a:solidFill>
              <a:schemeClr val="tx1">
                <a:lumMod val="95000"/>
                <a:lumOff val="5000"/>
              </a:schemeClr>
            </a:solidFill>
          </a:endParaRPr>
        </a:p>
      </dgm:t>
    </dgm:pt>
    <dgm:pt modelId="{9E32331B-3349-4A9C-9C2B-3E05B8BE2640}" type="sibTrans" cxnId="{9627C836-A142-4694-8BDB-2C388DE165B3}">
      <dgm:prSet/>
      <dgm:spPr/>
      <dgm:t>
        <a:bodyPr/>
        <a:lstStyle/>
        <a:p>
          <a:endParaRPr lang="es-EC">
            <a:solidFill>
              <a:schemeClr val="tx1">
                <a:lumMod val="95000"/>
                <a:lumOff val="5000"/>
              </a:schemeClr>
            </a:solidFill>
          </a:endParaRPr>
        </a:p>
      </dgm:t>
    </dgm:pt>
    <dgm:pt modelId="{C0EFCCEF-7496-4110-813D-E63C57F77833}">
      <dgm:prSet phldrT="[Texto]" custT="1"/>
      <dgm:spPr/>
      <dgm:t>
        <a:bodyPr/>
        <a:lstStyle/>
        <a:p>
          <a:pPr algn="just"/>
          <a:r>
            <a:rPr lang="es-EC" sz="1400" dirty="0" smtClean="0">
              <a:solidFill>
                <a:schemeClr val="tx1">
                  <a:lumMod val="95000"/>
                  <a:lumOff val="5000"/>
                </a:schemeClr>
              </a:solidFill>
            </a:rPr>
            <a:t>Insuficiente presupuesto, inadecuada infraestructura física y deserción escolar entre otros</a:t>
          </a:r>
          <a:endParaRPr lang="es-EC" sz="1400" dirty="0">
            <a:solidFill>
              <a:schemeClr val="tx1">
                <a:lumMod val="95000"/>
                <a:lumOff val="5000"/>
              </a:schemeClr>
            </a:solidFill>
          </a:endParaRPr>
        </a:p>
      </dgm:t>
    </dgm:pt>
    <dgm:pt modelId="{384B55F8-79F7-4839-BD11-FA559674CFF0}" type="parTrans" cxnId="{0B95C494-2D11-483B-9B84-DC7EA02E6A4F}">
      <dgm:prSet/>
      <dgm:spPr/>
      <dgm:t>
        <a:bodyPr/>
        <a:lstStyle/>
        <a:p>
          <a:endParaRPr lang="es-EC">
            <a:solidFill>
              <a:schemeClr val="tx1">
                <a:lumMod val="95000"/>
                <a:lumOff val="5000"/>
              </a:schemeClr>
            </a:solidFill>
          </a:endParaRPr>
        </a:p>
      </dgm:t>
    </dgm:pt>
    <dgm:pt modelId="{F85D7457-A981-4E79-9B6D-97FAF3DD324A}" type="sibTrans" cxnId="{0B95C494-2D11-483B-9B84-DC7EA02E6A4F}">
      <dgm:prSet/>
      <dgm:spPr/>
      <dgm:t>
        <a:bodyPr/>
        <a:lstStyle/>
        <a:p>
          <a:endParaRPr lang="es-EC">
            <a:solidFill>
              <a:schemeClr val="tx1">
                <a:lumMod val="95000"/>
                <a:lumOff val="5000"/>
              </a:schemeClr>
            </a:solidFill>
          </a:endParaRPr>
        </a:p>
      </dgm:t>
    </dgm:pt>
    <dgm:pt modelId="{7594B979-5E6F-441C-86A8-4685F86A7F41}">
      <dgm:prSet phldrT="[Texto]" custT="1"/>
      <dgm:spPr/>
      <dgm:t>
        <a:bodyPr/>
        <a:lstStyle/>
        <a:p>
          <a:pPr algn="just"/>
          <a:endParaRPr lang="es-EC" sz="1400" dirty="0">
            <a:solidFill>
              <a:schemeClr val="tx1">
                <a:lumMod val="95000"/>
                <a:lumOff val="5000"/>
              </a:schemeClr>
            </a:solidFill>
          </a:endParaRPr>
        </a:p>
      </dgm:t>
    </dgm:pt>
    <dgm:pt modelId="{64BD6199-41E7-4F0B-864F-A8273302619E}" type="parTrans" cxnId="{8CA28F5E-3D67-4BB8-B727-37CCFD8A1E15}">
      <dgm:prSet/>
      <dgm:spPr/>
      <dgm:t>
        <a:bodyPr/>
        <a:lstStyle/>
        <a:p>
          <a:endParaRPr lang="es-EC">
            <a:solidFill>
              <a:schemeClr val="tx1">
                <a:lumMod val="95000"/>
                <a:lumOff val="5000"/>
              </a:schemeClr>
            </a:solidFill>
          </a:endParaRPr>
        </a:p>
      </dgm:t>
    </dgm:pt>
    <dgm:pt modelId="{15FED17A-288A-4E56-B923-7255F01CEA2E}" type="sibTrans" cxnId="{8CA28F5E-3D67-4BB8-B727-37CCFD8A1E15}">
      <dgm:prSet/>
      <dgm:spPr/>
      <dgm:t>
        <a:bodyPr/>
        <a:lstStyle/>
        <a:p>
          <a:endParaRPr lang="es-EC">
            <a:solidFill>
              <a:schemeClr val="tx1">
                <a:lumMod val="95000"/>
                <a:lumOff val="5000"/>
              </a:schemeClr>
            </a:solidFill>
          </a:endParaRPr>
        </a:p>
      </dgm:t>
    </dgm:pt>
    <dgm:pt modelId="{1683B9F8-5A6F-49BC-B7ED-4D4E2449C520}">
      <dgm:prSet custT="1"/>
      <dgm:spPr/>
      <dgm:t>
        <a:bodyPr/>
        <a:lstStyle/>
        <a:p>
          <a:r>
            <a:rPr lang="es-EC" sz="1400" dirty="0" smtClean="0">
              <a:solidFill>
                <a:schemeClr val="tx1">
                  <a:lumMod val="95000"/>
                  <a:lumOff val="5000"/>
                </a:schemeClr>
              </a:solidFill>
            </a:rPr>
            <a:t>De 50 a 75 la edad en este caso es el elemento dinamizador.</a:t>
          </a:r>
          <a:endParaRPr lang="es-EC" sz="1400" dirty="0">
            <a:solidFill>
              <a:schemeClr val="tx1">
                <a:lumMod val="95000"/>
                <a:lumOff val="5000"/>
              </a:schemeClr>
            </a:solidFill>
          </a:endParaRPr>
        </a:p>
      </dgm:t>
    </dgm:pt>
    <dgm:pt modelId="{A3716517-7168-4D07-A715-F03A39F0B086}" type="parTrans" cxnId="{78AF61F9-9FAB-4795-8C3D-A38FB2016654}">
      <dgm:prSet/>
      <dgm:spPr/>
      <dgm:t>
        <a:bodyPr/>
        <a:lstStyle/>
        <a:p>
          <a:endParaRPr lang="es-EC">
            <a:solidFill>
              <a:schemeClr val="tx1">
                <a:lumMod val="95000"/>
                <a:lumOff val="5000"/>
              </a:schemeClr>
            </a:solidFill>
          </a:endParaRPr>
        </a:p>
      </dgm:t>
    </dgm:pt>
    <dgm:pt modelId="{25950102-728A-4440-9478-6C962277E727}" type="sibTrans" cxnId="{78AF61F9-9FAB-4795-8C3D-A38FB2016654}">
      <dgm:prSet/>
      <dgm:spPr/>
      <dgm:t>
        <a:bodyPr/>
        <a:lstStyle/>
        <a:p>
          <a:endParaRPr lang="es-EC">
            <a:solidFill>
              <a:schemeClr val="tx1">
                <a:lumMod val="95000"/>
                <a:lumOff val="5000"/>
              </a:schemeClr>
            </a:solidFill>
          </a:endParaRPr>
        </a:p>
      </dgm:t>
    </dgm:pt>
    <dgm:pt modelId="{EC9BA43F-B77C-48D1-AB34-1272A7AD6B4C}">
      <dgm:prSet phldrT="[Texto]" custT="1"/>
      <dgm:spPr/>
      <dgm:t>
        <a:bodyPr/>
        <a:lstStyle/>
        <a:p>
          <a:r>
            <a:rPr lang="es-EC" sz="1400" dirty="0" smtClean="0">
              <a:solidFill>
                <a:schemeClr val="tx1">
                  <a:lumMod val="95000"/>
                  <a:lumOff val="5000"/>
                </a:schemeClr>
              </a:solidFill>
            </a:rPr>
            <a:t>De 0 a 20 no se los considera generadores de economía.</a:t>
          </a:r>
          <a:endParaRPr lang="es-EC" sz="1400" dirty="0">
            <a:solidFill>
              <a:schemeClr val="tx1">
                <a:lumMod val="95000"/>
                <a:lumOff val="5000"/>
              </a:schemeClr>
            </a:solidFill>
          </a:endParaRPr>
        </a:p>
      </dgm:t>
    </dgm:pt>
    <dgm:pt modelId="{F67CDF97-7A3F-408A-9EE3-FFC7DBA3F9AF}" type="sibTrans" cxnId="{C58CCB21-96A1-4B66-A959-3FBA0ECE66C7}">
      <dgm:prSet/>
      <dgm:spPr/>
      <dgm:t>
        <a:bodyPr/>
        <a:lstStyle/>
        <a:p>
          <a:endParaRPr lang="es-EC">
            <a:solidFill>
              <a:schemeClr val="tx1">
                <a:lumMod val="95000"/>
                <a:lumOff val="5000"/>
              </a:schemeClr>
            </a:solidFill>
          </a:endParaRPr>
        </a:p>
      </dgm:t>
    </dgm:pt>
    <dgm:pt modelId="{005ECC95-C5EB-410C-9455-443E433B17B3}" type="parTrans" cxnId="{C58CCB21-96A1-4B66-A959-3FBA0ECE66C7}">
      <dgm:prSet/>
      <dgm:spPr/>
      <dgm:t>
        <a:bodyPr/>
        <a:lstStyle/>
        <a:p>
          <a:endParaRPr lang="es-EC">
            <a:solidFill>
              <a:schemeClr val="tx1">
                <a:lumMod val="95000"/>
                <a:lumOff val="5000"/>
              </a:schemeClr>
            </a:solidFill>
          </a:endParaRPr>
        </a:p>
      </dgm:t>
    </dgm:pt>
    <dgm:pt modelId="{7C82D624-E5EB-4E1B-AD9D-5B4C3897FE76}">
      <dgm:prSet phldrT="[Texto]" custT="1"/>
      <dgm:spPr/>
      <dgm:t>
        <a:bodyPr/>
        <a:lstStyle/>
        <a:p>
          <a:pPr algn="just"/>
          <a:r>
            <a:rPr lang="es-EC" sz="1400" dirty="0" smtClean="0">
              <a:solidFill>
                <a:schemeClr val="tx1">
                  <a:lumMod val="95000"/>
                  <a:lumOff val="5000"/>
                </a:schemeClr>
              </a:solidFill>
            </a:rPr>
            <a:t>La tasa de asistencia escolar primaria es del 80%</a:t>
          </a:r>
          <a:endParaRPr lang="es-EC" sz="1400" dirty="0">
            <a:solidFill>
              <a:schemeClr val="tx1">
                <a:lumMod val="95000"/>
                <a:lumOff val="5000"/>
              </a:schemeClr>
            </a:solidFill>
          </a:endParaRPr>
        </a:p>
      </dgm:t>
    </dgm:pt>
    <dgm:pt modelId="{270AB044-69A2-4F5A-B107-222FEC770804}" type="sibTrans" cxnId="{5ED35D21-1843-4728-8C12-3D4463EC0FFD}">
      <dgm:prSet/>
      <dgm:spPr/>
      <dgm:t>
        <a:bodyPr/>
        <a:lstStyle/>
        <a:p>
          <a:endParaRPr lang="es-EC">
            <a:solidFill>
              <a:schemeClr val="tx1">
                <a:lumMod val="95000"/>
                <a:lumOff val="5000"/>
              </a:schemeClr>
            </a:solidFill>
          </a:endParaRPr>
        </a:p>
      </dgm:t>
    </dgm:pt>
    <dgm:pt modelId="{7D506BBE-9750-4B42-BB9D-1F68C7C3A8A3}" type="parTrans" cxnId="{5ED35D21-1843-4728-8C12-3D4463EC0FFD}">
      <dgm:prSet/>
      <dgm:spPr/>
      <dgm:t>
        <a:bodyPr/>
        <a:lstStyle/>
        <a:p>
          <a:endParaRPr lang="es-EC">
            <a:solidFill>
              <a:schemeClr val="tx1">
                <a:lumMod val="95000"/>
                <a:lumOff val="5000"/>
              </a:schemeClr>
            </a:solidFill>
          </a:endParaRPr>
        </a:p>
      </dgm:t>
    </dgm:pt>
    <dgm:pt modelId="{827E0EC4-E30F-413F-BAFA-4341F53EFD5F}">
      <dgm:prSet phldrT="[Texto]" custT="1"/>
      <dgm:spPr/>
      <dgm:t>
        <a:bodyPr/>
        <a:lstStyle/>
        <a:p>
          <a:r>
            <a:rPr lang="es-EC" sz="1400" dirty="0" smtClean="0">
              <a:solidFill>
                <a:schemeClr val="tx1">
                  <a:lumMod val="95000"/>
                  <a:lumOff val="5000"/>
                </a:schemeClr>
              </a:solidFill>
            </a:rPr>
            <a:t>De 20 a 50 años son de potencial económico alto por poseer estudios completos.</a:t>
          </a:r>
          <a:endParaRPr lang="es-EC" sz="1400" dirty="0">
            <a:solidFill>
              <a:schemeClr val="tx1">
                <a:lumMod val="95000"/>
                <a:lumOff val="5000"/>
              </a:schemeClr>
            </a:solidFill>
          </a:endParaRPr>
        </a:p>
      </dgm:t>
    </dgm:pt>
    <dgm:pt modelId="{D485512D-2C11-450D-9E8A-8D2988B3FA26}" type="parTrans" cxnId="{6B4F49DC-41FD-4097-810F-3ADAF2C85616}">
      <dgm:prSet/>
      <dgm:spPr/>
      <dgm:t>
        <a:bodyPr/>
        <a:lstStyle/>
        <a:p>
          <a:endParaRPr lang="es-EC">
            <a:solidFill>
              <a:schemeClr val="tx1">
                <a:lumMod val="95000"/>
                <a:lumOff val="5000"/>
              </a:schemeClr>
            </a:solidFill>
          </a:endParaRPr>
        </a:p>
      </dgm:t>
    </dgm:pt>
    <dgm:pt modelId="{2455DD9B-EC5C-4677-A2C4-A9A926503754}" type="sibTrans" cxnId="{6B4F49DC-41FD-4097-810F-3ADAF2C85616}">
      <dgm:prSet/>
      <dgm:spPr/>
      <dgm:t>
        <a:bodyPr/>
        <a:lstStyle/>
        <a:p>
          <a:endParaRPr lang="es-EC">
            <a:solidFill>
              <a:schemeClr val="tx1">
                <a:lumMod val="95000"/>
                <a:lumOff val="5000"/>
              </a:schemeClr>
            </a:solidFill>
          </a:endParaRPr>
        </a:p>
      </dgm:t>
    </dgm:pt>
    <dgm:pt modelId="{005AF593-0EBE-4A12-B445-B23E53147421}" type="pres">
      <dgm:prSet presAssocID="{3F927DFE-8016-45D7-A5A6-6977F8C3AE2E}" presName="Name0" presStyleCnt="0">
        <dgm:presLayoutVars>
          <dgm:dir/>
          <dgm:animLvl val="lvl"/>
          <dgm:resizeHandles val="exact"/>
        </dgm:presLayoutVars>
      </dgm:prSet>
      <dgm:spPr/>
      <dgm:t>
        <a:bodyPr/>
        <a:lstStyle/>
        <a:p>
          <a:endParaRPr lang="es-EC"/>
        </a:p>
      </dgm:t>
    </dgm:pt>
    <dgm:pt modelId="{8093240E-2D08-41A9-B27B-8B23D3C00C2F}" type="pres">
      <dgm:prSet presAssocID="{3F927DFE-8016-45D7-A5A6-6977F8C3AE2E}" presName="tSp" presStyleCnt="0"/>
      <dgm:spPr/>
      <dgm:t>
        <a:bodyPr/>
        <a:lstStyle/>
        <a:p>
          <a:endParaRPr lang="es-EC"/>
        </a:p>
      </dgm:t>
    </dgm:pt>
    <dgm:pt modelId="{2F5C843A-78D1-4363-8C4C-0E62F200211C}" type="pres">
      <dgm:prSet presAssocID="{3F927DFE-8016-45D7-A5A6-6977F8C3AE2E}" presName="bSp" presStyleCnt="0"/>
      <dgm:spPr/>
      <dgm:t>
        <a:bodyPr/>
        <a:lstStyle/>
        <a:p>
          <a:endParaRPr lang="es-EC"/>
        </a:p>
      </dgm:t>
    </dgm:pt>
    <dgm:pt modelId="{10174331-B32C-4F28-A4F0-6F4AEB840A17}" type="pres">
      <dgm:prSet presAssocID="{3F927DFE-8016-45D7-A5A6-6977F8C3AE2E}" presName="process" presStyleCnt="0"/>
      <dgm:spPr/>
      <dgm:t>
        <a:bodyPr/>
        <a:lstStyle/>
        <a:p>
          <a:endParaRPr lang="es-EC"/>
        </a:p>
      </dgm:t>
    </dgm:pt>
    <dgm:pt modelId="{F6A42C84-2CF7-4704-9722-9F3952B7998D}" type="pres">
      <dgm:prSet presAssocID="{879029F5-A73C-4935-87D6-55AC47EDAECF}" presName="composite1" presStyleCnt="0"/>
      <dgm:spPr/>
      <dgm:t>
        <a:bodyPr/>
        <a:lstStyle/>
        <a:p>
          <a:endParaRPr lang="es-EC"/>
        </a:p>
      </dgm:t>
    </dgm:pt>
    <dgm:pt modelId="{E43F1EAF-CA61-42A4-92E7-C743DBF63A95}" type="pres">
      <dgm:prSet presAssocID="{879029F5-A73C-4935-87D6-55AC47EDAECF}" presName="dummyNode1" presStyleLbl="node1" presStyleIdx="0" presStyleCnt="3"/>
      <dgm:spPr/>
      <dgm:t>
        <a:bodyPr/>
        <a:lstStyle/>
        <a:p>
          <a:endParaRPr lang="es-EC"/>
        </a:p>
      </dgm:t>
    </dgm:pt>
    <dgm:pt modelId="{DA30308B-9634-4739-A801-E2F11DE8E170}" type="pres">
      <dgm:prSet presAssocID="{879029F5-A73C-4935-87D6-55AC47EDAECF}" presName="childNode1" presStyleLbl="bgAcc1" presStyleIdx="0" presStyleCnt="3" custScaleY="126231" custLinFactNeighborY="-27118">
        <dgm:presLayoutVars>
          <dgm:bulletEnabled val="1"/>
        </dgm:presLayoutVars>
      </dgm:prSet>
      <dgm:spPr/>
      <dgm:t>
        <a:bodyPr/>
        <a:lstStyle/>
        <a:p>
          <a:endParaRPr lang="es-EC"/>
        </a:p>
      </dgm:t>
    </dgm:pt>
    <dgm:pt modelId="{403C8A35-D9DF-4251-88E9-5EF61F401CFA}" type="pres">
      <dgm:prSet presAssocID="{879029F5-A73C-4935-87D6-55AC47EDAECF}" presName="childNode1tx" presStyleLbl="bgAcc1" presStyleIdx="0" presStyleCnt="3">
        <dgm:presLayoutVars>
          <dgm:bulletEnabled val="1"/>
        </dgm:presLayoutVars>
      </dgm:prSet>
      <dgm:spPr/>
      <dgm:t>
        <a:bodyPr/>
        <a:lstStyle/>
        <a:p>
          <a:endParaRPr lang="es-EC"/>
        </a:p>
      </dgm:t>
    </dgm:pt>
    <dgm:pt modelId="{F6D51FF3-F7AA-4B2D-92D5-6A553899D603}" type="pres">
      <dgm:prSet presAssocID="{879029F5-A73C-4935-87D6-55AC47EDAECF}" presName="parentNode1" presStyleLbl="node1" presStyleIdx="0" presStyleCnt="3">
        <dgm:presLayoutVars>
          <dgm:chMax val="1"/>
          <dgm:bulletEnabled val="1"/>
        </dgm:presLayoutVars>
      </dgm:prSet>
      <dgm:spPr/>
      <dgm:t>
        <a:bodyPr/>
        <a:lstStyle/>
        <a:p>
          <a:endParaRPr lang="es-EC"/>
        </a:p>
      </dgm:t>
    </dgm:pt>
    <dgm:pt modelId="{CFBF9C7B-D081-4193-B245-BFCFBB9030FC}" type="pres">
      <dgm:prSet presAssocID="{879029F5-A73C-4935-87D6-55AC47EDAECF}" presName="connSite1" presStyleCnt="0"/>
      <dgm:spPr/>
      <dgm:t>
        <a:bodyPr/>
        <a:lstStyle/>
        <a:p>
          <a:endParaRPr lang="es-EC"/>
        </a:p>
      </dgm:t>
    </dgm:pt>
    <dgm:pt modelId="{FC6AECA5-126A-456B-8675-4031253A145B}" type="pres">
      <dgm:prSet presAssocID="{EE63149E-D2A6-487B-A009-79CABEB2F16D}" presName="Name9" presStyleLbl="sibTrans2D1" presStyleIdx="0" presStyleCnt="2"/>
      <dgm:spPr/>
      <dgm:t>
        <a:bodyPr/>
        <a:lstStyle/>
        <a:p>
          <a:endParaRPr lang="es-EC"/>
        </a:p>
      </dgm:t>
    </dgm:pt>
    <dgm:pt modelId="{E0CABC12-55C1-4FDD-93EE-9DBD1FE6DAE9}" type="pres">
      <dgm:prSet presAssocID="{DA42E6A5-679A-4547-A67C-AB7E41F01D26}" presName="composite2" presStyleCnt="0"/>
      <dgm:spPr/>
      <dgm:t>
        <a:bodyPr/>
        <a:lstStyle/>
        <a:p>
          <a:endParaRPr lang="es-EC"/>
        </a:p>
      </dgm:t>
    </dgm:pt>
    <dgm:pt modelId="{B165208A-F3A8-46FF-822C-5972F051DDAD}" type="pres">
      <dgm:prSet presAssocID="{DA42E6A5-679A-4547-A67C-AB7E41F01D26}" presName="dummyNode2" presStyleLbl="node1" presStyleIdx="0" presStyleCnt="3"/>
      <dgm:spPr/>
      <dgm:t>
        <a:bodyPr/>
        <a:lstStyle/>
        <a:p>
          <a:endParaRPr lang="es-EC"/>
        </a:p>
      </dgm:t>
    </dgm:pt>
    <dgm:pt modelId="{0DAC897E-5B6A-48B8-B0FD-637BFF3BD7D7}" type="pres">
      <dgm:prSet presAssocID="{DA42E6A5-679A-4547-A67C-AB7E41F01D26}" presName="childNode2" presStyleLbl="bgAcc1" presStyleIdx="1" presStyleCnt="3">
        <dgm:presLayoutVars>
          <dgm:bulletEnabled val="1"/>
        </dgm:presLayoutVars>
      </dgm:prSet>
      <dgm:spPr/>
      <dgm:t>
        <a:bodyPr/>
        <a:lstStyle/>
        <a:p>
          <a:endParaRPr lang="es-EC"/>
        </a:p>
      </dgm:t>
    </dgm:pt>
    <dgm:pt modelId="{4551F2E0-B7D4-4438-8B33-923701B55E9A}" type="pres">
      <dgm:prSet presAssocID="{DA42E6A5-679A-4547-A67C-AB7E41F01D26}" presName="childNode2tx" presStyleLbl="bgAcc1" presStyleIdx="1" presStyleCnt="3">
        <dgm:presLayoutVars>
          <dgm:bulletEnabled val="1"/>
        </dgm:presLayoutVars>
      </dgm:prSet>
      <dgm:spPr/>
      <dgm:t>
        <a:bodyPr/>
        <a:lstStyle/>
        <a:p>
          <a:endParaRPr lang="es-EC"/>
        </a:p>
      </dgm:t>
    </dgm:pt>
    <dgm:pt modelId="{F8AB5FB1-B3B1-45D3-A83B-DCDE7851A1D1}" type="pres">
      <dgm:prSet presAssocID="{DA42E6A5-679A-4547-A67C-AB7E41F01D26}" presName="parentNode2" presStyleLbl="node1" presStyleIdx="1" presStyleCnt="3">
        <dgm:presLayoutVars>
          <dgm:chMax val="0"/>
          <dgm:bulletEnabled val="1"/>
        </dgm:presLayoutVars>
      </dgm:prSet>
      <dgm:spPr/>
      <dgm:t>
        <a:bodyPr/>
        <a:lstStyle/>
        <a:p>
          <a:endParaRPr lang="es-EC"/>
        </a:p>
      </dgm:t>
    </dgm:pt>
    <dgm:pt modelId="{E1D00F53-36A8-40FA-9406-5EC54D13A8A4}" type="pres">
      <dgm:prSet presAssocID="{DA42E6A5-679A-4547-A67C-AB7E41F01D26}" presName="connSite2" presStyleCnt="0"/>
      <dgm:spPr/>
      <dgm:t>
        <a:bodyPr/>
        <a:lstStyle/>
        <a:p>
          <a:endParaRPr lang="es-EC"/>
        </a:p>
      </dgm:t>
    </dgm:pt>
    <dgm:pt modelId="{0A0D1259-D197-4E11-8590-76D7D6C7C05B}" type="pres">
      <dgm:prSet presAssocID="{03DD83DF-6780-48E9-9703-754173778B41}" presName="Name18" presStyleLbl="sibTrans2D1" presStyleIdx="1" presStyleCnt="2" custLinFactNeighborX="-14609"/>
      <dgm:spPr/>
      <dgm:t>
        <a:bodyPr/>
        <a:lstStyle/>
        <a:p>
          <a:endParaRPr lang="es-EC"/>
        </a:p>
      </dgm:t>
    </dgm:pt>
    <dgm:pt modelId="{13D0A802-7750-497B-85A2-6164E7FB8EF3}" type="pres">
      <dgm:prSet presAssocID="{7C82D624-E5EB-4E1B-AD9D-5B4C3897FE76}" presName="composite1" presStyleCnt="0"/>
      <dgm:spPr/>
      <dgm:t>
        <a:bodyPr/>
        <a:lstStyle/>
        <a:p>
          <a:endParaRPr lang="es-EC"/>
        </a:p>
      </dgm:t>
    </dgm:pt>
    <dgm:pt modelId="{D4003477-3A79-4624-9EE9-190C4800ABD9}" type="pres">
      <dgm:prSet presAssocID="{7C82D624-E5EB-4E1B-AD9D-5B4C3897FE76}" presName="dummyNode1" presStyleLbl="node1" presStyleIdx="1" presStyleCnt="3"/>
      <dgm:spPr/>
      <dgm:t>
        <a:bodyPr/>
        <a:lstStyle/>
        <a:p>
          <a:endParaRPr lang="es-EC"/>
        </a:p>
      </dgm:t>
    </dgm:pt>
    <dgm:pt modelId="{9D406FE7-9A3F-4F79-B56A-1A438EF35D5E}" type="pres">
      <dgm:prSet presAssocID="{7C82D624-E5EB-4E1B-AD9D-5B4C3897FE76}" presName="childNode1" presStyleLbl="bgAcc1" presStyleIdx="2" presStyleCnt="3" custScaleY="131764" custLinFactNeighborY="-20470">
        <dgm:presLayoutVars>
          <dgm:bulletEnabled val="1"/>
        </dgm:presLayoutVars>
      </dgm:prSet>
      <dgm:spPr/>
      <dgm:t>
        <a:bodyPr/>
        <a:lstStyle/>
        <a:p>
          <a:endParaRPr lang="es-EC"/>
        </a:p>
      </dgm:t>
    </dgm:pt>
    <dgm:pt modelId="{207C3138-EEE0-4D22-B507-58F7ADC0C681}" type="pres">
      <dgm:prSet presAssocID="{7C82D624-E5EB-4E1B-AD9D-5B4C3897FE76}" presName="childNode1tx" presStyleLbl="bgAcc1" presStyleIdx="2" presStyleCnt="3">
        <dgm:presLayoutVars>
          <dgm:bulletEnabled val="1"/>
        </dgm:presLayoutVars>
      </dgm:prSet>
      <dgm:spPr/>
      <dgm:t>
        <a:bodyPr/>
        <a:lstStyle/>
        <a:p>
          <a:endParaRPr lang="es-EC"/>
        </a:p>
      </dgm:t>
    </dgm:pt>
    <dgm:pt modelId="{EF394EDF-3D0B-4552-BC7B-939B59034DEB}" type="pres">
      <dgm:prSet presAssocID="{7C82D624-E5EB-4E1B-AD9D-5B4C3897FE76}" presName="parentNode1" presStyleLbl="node1" presStyleIdx="2" presStyleCnt="3" custLinFactNeighborY="14097">
        <dgm:presLayoutVars>
          <dgm:chMax val="1"/>
          <dgm:bulletEnabled val="1"/>
        </dgm:presLayoutVars>
      </dgm:prSet>
      <dgm:spPr/>
      <dgm:t>
        <a:bodyPr/>
        <a:lstStyle/>
        <a:p>
          <a:endParaRPr lang="es-EC"/>
        </a:p>
      </dgm:t>
    </dgm:pt>
    <dgm:pt modelId="{9EAE7E00-F5C0-406B-838A-63D1CB2FBEDD}" type="pres">
      <dgm:prSet presAssocID="{7C82D624-E5EB-4E1B-AD9D-5B4C3897FE76}" presName="connSite1" presStyleCnt="0"/>
      <dgm:spPr/>
      <dgm:t>
        <a:bodyPr/>
        <a:lstStyle/>
        <a:p>
          <a:endParaRPr lang="es-EC"/>
        </a:p>
      </dgm:t>
    </dgm:pt>
  </dgm:ptLst>
  <dgm:cxnLst>
    <dgm:cxn modelId="{8F567B92-7F11-481A-9AD8-7F51999476AB}" type="presOf" srcId="{827E0EC4-E30F-413F-BAFA-4341F53EFD5F}" destId="{207C3138-EEE0-4D22-B507-58F7ADC0C681}" srcOrd="1" destOrd="1" presId="urn:microsoft.com/office/officeart/2005/8/layout/hProcess4"/>
    <dgm:cxn modelId="{E58DDC7D-C521-4101-BFF9-A866CBFB644D}" type="presOf" srcId="{7C82D624-E5EB-4E1B-AD9D-5B4C3897FE76}" destId="{EF394EDF-3D0B-4552-BC7B-939B59034DEB}" srcOrd="0" destOrd="0" presId="urn:microsoft.com/office/officeart/2005/8/layout/hProcess4"/>
    <dgm:cxn modelId="{416F1070-8BC0-44D7-9024-D7695D4BC96F}" type="presOf" srcId="{1683B9F8-5A6F-49BC-B7ED-4D4E2449C520}" destId="{9D406FE7-9A3F-4F79-B56A-1A438EF35D5E}" srcOrd="0" destOrd="2" presId="urn:microsoft.com/office/officeart/2005/8/layout/hProcess4"/>
    <dgm:cxn modelId="{6B4F49DC-41FD-4097-810F-3ADAF2C85616}" srcId="{7C82D624-E5EB-4E1B-AD9D-5B4C3897FE76}" destId="{827E0EC4-E30F-413F-BAFA-4341F53EFD5F}" srcOrd="1" destOrd="0" parTransId="{D485512D-2C11-450D-9E8A-8D2988B3FA26}" sibTransId="{2455DD9B-EC5C-4677-A2C4-A9A926503754}"/>
    <dgm:cxn modelId="{0B95C494-2D11-483B-9B84-DC7EA02E6A4F}" srcId="{879029F5-A73C-4935-87D6-55AC47EDAECF}" destId="{C0EFCCEF-7496-4110-813D-E63C57F77833}" srcOrd="2" destOrd="0" parTransId="{384B55F8-79F7-4839-BD11-FA559674CFF0}" sibTransId="{F85D7457-A981-4E79-9B6D-97FAF3DD324A}"/>
    <dgm:cxn modelId="{9627C836-A142-4694-8BDB-2C388DE165B3}" srcId="{DA42E6A5-679A-4547-A67C-AB7E41F01D26}" destId="{19785E6A-EA3A-4141-84FD-A13A22EE8C50}" srcOrd="0" destOrd="0" parTransId="{E770EEB4-783A-45DD-97BD-CA338AB5288F}" sibTransId="{9E32331B-3349-4A9C-9C2B-3E05B8BE2640}"/>
    <dgm:cxn modelId="{8CA28F5E-3D67-4BB8-B727-37CCFD8A1E15}" srcId="{879029F5-A73C-4935-87D6-55AC47EDAECF}" destId="{7594B979-5E6F-441C-86A8-4685F86A7F41}" srcOrd="1" destOrd="0" parTransId="{64BD6199-41E7-4F0B-864F-A8273302619E}" sibTransId="{15FED17A-288A-4E56-B923-7255F01CEA2E}"/>
    <dgm:cxn modelId="{FF559BEF-9269-4B63-B0F0-2C15E1CD6E69}" type="presOf" srcId="{03DD83DF-6780-48E9-9703-754173778B41}" destId="{0A0D1259-D197-4E11-8590-76D7D6C7C05B}" srcOrd="0" destOrd="0" presId="urn:microsoft.com/office/officeart/2005/8/layout/hProcess4"/>
    <dgm:cxn modelId="{D6F0A704-9AEA-47A9-9381-AD5A7A6BFB8E}" type="presOf" srcId="{1683B9F8-5A6F-49BC-B7ED-4D4E2449C520}" destId="{207C3138-EEE0-4D22-B507-58F7ADC0C681}" srcOrd="1" destOrd="2" presId="urn:microsoft.com/office/officeart/2005/8/layout/hProcess4"/>
    <dgm:cxn modelId="{2FFE615F-D02C-4A4B-A5C6-B8FD92E9E0CE}" type="presOf" srcId="{3F927DFE-8016-45D7-A5A6-6977F8C3AE2E}" destId="{005AF593-0EBE-4A12-B445-B23E53147421}" srcOrd="0" destOrd="0" presId="urn:microsoft.com/office/officeart/2005/8/layout/hProcess4"/>
    <dgm:cxn modelId="{C58CCB21-96A1-4B66-A959-3FBA0ECE66C7}" srcId="{7C82D624-E5EB-4E1B-AD9D-5B4C3897FE76}" destId="{EC9BA43F-B77C-48D1-AB34-1272A7AD6B4C}" srcOrd="0" destOrd="0" parTransId="{005ECC95-C5EB-410C-9455-443E433B17B3}" sibTransId="{F67CDF97-7A3F-408A-9EE3-FFC7DBA3F9AF}"/>
    <dgm:cxn modelId="{92000B17-E5BB-4FE2-9145-476FB2B438C1}" type="presOf" srcId="{C0EFCCEF-7496-4110-813D-E63C57F77833}" destId="{DA30308B-9634-4739-A801-E2F11DE8E170}" srcOrd="0" destOrd="2" presId="urn:microsoft.com/office/officeart/2005/8/layout/hProcess4"/>
    <dgm:cxn modelId="{CC9C3F86-424A-4649-A27E-5358589ED17A}" srcId="{3F927DFE-8016-45D7-A5A6-6977F8C3AE2E}" destId="{DA42E6A5-679A-4547-A67C-AB7E41F01D26}" srcOrd="1" destOrd="0" parTransId="{85D22A14-C696-4BC7-9EB7-FD83EB6AA07B}" sibTransId="{03DD83DF-6780-48E9-9703-754173778B41}"/>
    <dgm:cxn modelId="{42B26E5A-4234-4A58-BBB8-B0CB16DEB40E}" type="presOf" srcId="{19785E6A-EA3A-4141-84FD-A13A22EE8C50}" destId="{4551F2E0-B7D4-4438-8B33-923701B55E9A}" srcOrd="1" destOrd="0" presId="urn:microsoft.com/office/officeart/2005/8/layout/hProcess4"/>
    <dgm:cxn modelId="{91EA409E-5CB6-4A41-B4D9-639C6ACA0748}" type="presOf" srcId="{C0EFCCEF-7496-4110-813D-E63C57F77833}" destId="{403C8A35-D9DF-4251-88E9-5EF61F401CFA}" srcOrd="1" destOrd="2" presId="urn:microsoft.com/office/officeart/2005/8/layout/hProcess4"/>
    <dgm:cxn modelId="{CFD3258A-D7F7-46C1-B6BA-0C400E254D65}" type="presOf" srcId="{1D4A85B0-E51E-4DDD-95E9-C8997A8E43A0}" destId="{403C8A35-D9DF-4251-88E9-5EF61F401CFA}" srcOrd="1" destOrd="0" presId="urn:microsoft.com/office/officeart/2005/8/layout/hProcess4"/>
    <dgm:cxn modelId="{598DEB22-3596-4A23-9F11-A8BD033F056C}" type="presOf" srcId="{1D4A85B0-E51E-4DDD-95E9-C8997A8E43A0}" destId="{DA30308B-9634-4739-A801-E2F11DE8E170}" srcOrd="0" destOrd="0" presId="urn:microsoft.com/office/officeart/2005/8/layout/hProcess4"/>
    <dgm:cxn modelId="{5AF0FC0E-79D1-433D-B206-69EB42F231A3}" type="presOf" srcId="{EE63149E-D2A6-487B-A009-79CABEB2F16D}" destId="{FC6AECA5-126A-456B-8675-4031253A145B}" srcOrd="0" destOrd="0" presId="urn:microsoft.com/office/officeart/2005/8/layout/hProcess4"/>
    <dgm:cxn modelId="{5ED35D21-1843-4728-8C12-3D4463EC0FFD}" srcId="{3F927DFE-8016-45D7-A5A6-6977F8C3AE2E}" destId="{7C82D624-E5EB-4E1B-AD9D-5B4C3897FE76}" srcOrd="2" destOrd="0" parTransId="{7D506BBE-9750-4B42-BB9D-1F68C7C3A8A3}" sibTransId="{270AB044-69A2-4F5A-B107-222FEC770804}"/>
    <dgm:cxn modelId="{CCF71C68-6BE4-49FC-82BE-4BE65E4AED2B}" type="presOf" srcId="{DA42E6A5-679A-4547-A67C-AB7E41F01D26}" destId="{F8AB5FB1-B3B1-45D3-A83B-DCDE7851A1D1}" srcOrd="0" destOrd="0" presId="urn:microsoft.com/office/officeart/2005/8/layout/hProcess4"/>
    <dgm:cxn modelId="{6D5F45BD-6FDA-4A8E-8235-A42F01815447}" type="presOf" srcId="{19785E6A-EA3A-4141-84FD-A13A22EE8C50}" destId="{0DAC897E-5B6A-48B8-B0FD-637BFF3BD7D7}" srcOrd="0" destOrd="0" presId="urn:microsoft.com/office/officeart/2005/8/layout/hProcess4"/>
    <dgm:cxn modelId="{8CF2042E-8F9B-420F-9BD0-D04EBDA7DB19}" srcId="{3F927DFE-8016-45D7-A5A6-6977F8C3AE2E}" destId="{879029F5-A73C-4935-87D6-55AC47EDAECF}" srcOrd="0" destOrd="0" parTransId="{2E0CED61-060E-47A7-BD6F-D17E81965ABA}" sibTransId="{EE63149E-D2A6-487B-A009-79CABEB2F16D}"/>
    <dgm:cxn modelId="{78AF61F9-9FAB-4795-8C3D-A38FB2016654}" srcId="{7C82D624-E5EB-4E1B-AD9D-5B4C3897FE76}" destId="{1683B9F8-5A6F-49BC-B7ED-4D4E2449C520}" srcOrd="2" destOrd="0" parTransId="{A3716517-7168-4D07-A715-F03A39F0B086}" sibTransId="{25950102-728A-4440-9478-6C962277E727}"/>
    <dgm:cxn modelId="{0B6F0852-F23E-4768-9749-85FFA3A54D60}" type="presOf" srcId="{EC9BA43F-B77C-48D1-AB34-1272A7AD6B4C}" destId="{9D406FE7-9A3F-4F79-B56A-1A438EF35D5E}" srcOrd="0" destOrd="0" presId="urn:microsoft.com/office/officeart/2005/8/layout/hProcess4"/>
    <dgm:cxn modelId="{E2E24697-595E-4840-B289-0C25A4237A71}" type="presOf" srcId="{879029F5-A73C-4935-87D6-55AC47EDAECF}" destId="{F6D51FF3-F7AA-4B2D-92D5-6A553899D603}" srcOrd="0" destOrd="0" presId="urn:microsoft.com/office/officeart/2005/8/layout/hProcess4"/>
    <dgm:cxn modelId="{8E966295-BE82-41D2-A390-392C55BC252C}" type="presOf" srcId="{7594B979-5E6F-441C-86A8-4685F86A7F41}" destId="{403C8A35-D9DF-4251-88E9-5EF61F401CFA}" srcOrd="1" destOrd="1" presId="urn:microsoft.com/office/officeart/2005/8/layout/hProcess4"/>
    <dgm:cxn modelId="{C8687DA5-201E-44DF-87F4-6BAF28C69DE1}" type="presOf" srcId="{EC9BA43F-B77C-48D1-AB34-1272A7AD6B4C}" destId="{207C3138-EEE0-4D22-B507-58F7ADC0C681}" srcOrd="1" destOrd="0" presId="urn:microsoft.com/office/officeart/2005/8/layout/hProcess4"/>
    <dgm:cxn modelId="{1A76E0D4-58A2-4DBA-AF46-1306AF2B063D}" type="presOf" srcId="{7594B979-5E6F-441C-86A8-4685F86A7F41}" destId="{DA30308B-9634-4739-A801-E2F11DE8E170}" srcOrd="0" destOrd="1" presId="urn:microsoft.com/office/officeart/2005/8/layout/hProcess4"/>
    <dgm:cxn modelId="{CC7BD476-8B81-44E9-9680-8388F15AC851}" type="presOf" srcId="{827E0EC4-E30F-413F-BAFA-4341F53EFD5F}" destId="{9D406FE7-9A3F-4F79-B56A-1A438EF35D5E}" srcOrd="0" destOrd="1" presId="urn:microsoft.com/office/officeart/2005/8/layout/hProcess4"/>
    <dgm:cxn modelId="{9EF0715E-2433-4885-AF21-1E857F4FF7FB}" srcId="{879029F5-A73C-4935-87D6-55AC47EDAECF}" destId="{1D4A85B0-E51E-4DDD-95E9-C8997A8E43A0}" srcOrd="0" destOrd="0" parTransId="{E8F0CDEC-6DEB-44E3-9339-81FA1E3E072C}" sibTransId="{5A6DD849-D2FD-4562-8EC9-768FA1AE1F06}"/>
    <dgm:cxn modelId="{E150C13F-C4E7-4003-AEDB-EF0990CBDD71}" type="presParOf" srcId="{005AF593-0EBE-4A12-B445-B23E53147421}" destId="{8093240E-2D08-41A9-B27B-8B23D3C00C2F}" srcOrd="0" destOrd="0" presId="urn:microsoft.com/office/officeart/2005/8/layout/hProcess4"/>
    <dgm:cxn modelId="{2FA8E088-179F-4E80-BF42-57567699753B}" type="presParOf" srcId="{005AF593-0EBE-4A12-B445-B23E53147421}" destId="{2F5C843A-78D1-4363-8C4C-0E62F200211C}" srcOrd="1" destOrd="0" presId="urn:microsoft.com/office/officeart/2005/8/layout/hProcess4"/>
    <dgm:cxn modelId="{26DCCFB8-3250-416A-B982-1A0EF061FFBC}" type="presParOf" srcId="{005AF593-0EBE-4A12-B445-B23E53147421}" destId="{10174331-B32C-4F28-A4F0-6F4AEB840A17}" srcOrd="2" destOrd="0" presId="urn:microsoft.com/office/officeart/2005/8/layout/hProcess4"/>
    <dgm:cxn modelId="{910EEA63-34E8-4387-B04C-5240AD188C9A}" type="presParOf" srcId="{10174331-B32C-4F28-A4F0-6F4AEB840A17}" destId="{F6A42C84-2CF7-4704-9722-9F3952B7998D}" srcOrd="0" destOrd="0" presId="urn:microsoft.com/office/officeart/2005/8/layout/hProcess4"/>
    <dgm:cxn modelId="{8DDD588C-8985-44F1-B563-CAF4E65FF0D4}" type="presParOf" srcId="{F6A42C84-2CF7-4704-9722-9F3952B7998D}" destId="{E43F1EAF-CA61-42A4-92E7-C743DBF63A95}" srcOrd="0" destOrd="0" presId="urn:microsoft.com/office/officeart/2005/8/layout/hProcess4"/>
    <dgm:cxn modelId="{B1E0A7CF-17D7-439D-AAD5-8BBED3F44254}" type="presParOf" srcId="{F6A42C84-2CF7-4704-9722-9F3952B7998D}" destId="{DA30308B-9634-4739-A801-E2F11DE8E170}" srcOrd="1" destOrd="0" presId="urn:microsoft.com/office/officeart/2005/8/layout/hProcess4"/>
    <dgm:cxn modelId="{40420CE8-DB9E-4DD0-A6AF-C7904274FF09}" type="presParOf" srcId="{F6A42C84-2CF7-4704-9722-9F3952B7998D}" destId="{403C8A35-D9DF-4251-88E9-5EF61F401CFA}" srcOrd="2" destOrd="0" presId="urn:microsoft.com/office/officeart/2005/8/layout/hProcess4"/>
    <dgm:cxn modelId="{7D90CCB5-A124-43D4-8FE8-EA1A6372620A}" type="presParOf" srcId="{F6A42C84-2CF7-4704-9722-9F3952B7998D}" destId="{F6D51FF3-F7AA-4B2D-92D5-6A553899D603}" srcOrd="3" destOrd="0" presId="urn:microsoft.com/office/officeart/2005/8/layout/hProcess4"/>
    <dgm:cxn modelId="{8887B04C-48B8-489D-A501-908CF1F2F86E}" type="presParOf" srcId="{F6A42C84-2CF7-4704-9722-9F3952B7998D}" destId="{CFBF9C7B-D081-4193-B245-BFCFBB9030FC}" srcOrd="4" destOrd="0" presId="urn:microsoft.com/office/officeart/2005/8/layout/hProcess4"/>
    <dgm:cxn modelId="{887236AE-71EA-4C76-87A8-88D5CD5FE111}" type="presParOf" srcId="{10174331-B32C-4F28-A4F0-6F4AEB840A17}" destId="{FC6AECA5-126A-456B-8675-4031253A145B}" srcOrd="1" destOrd="0" presId="urn:microsoft.com/office/officeart/2005/8/layout/hProcess4"/>
    <dgm:cxn modelId="{DCE64864-2A92-4F17-922D-D98663583672}" type="presParOf" srcId="{10174331-B32C-4F28-A4F0-6F4AEB840A17}" destId="{E0CABC12-55C1-4FDD-93EE-9DBD1FE6DAE9}" srcOrd="2" destOrd="0" presId="urn:microsoft.com/office/officeart/2005/8/layout/hProcess4"/>
    <dgm:cxn modelId="{B43FE0A9-4861-4ED6-ABAE-A71C2914E351}" type="presParOf" srcId="{E0CABC12-55C1-4FDD-93EE-9DBD1FE6DAE9}" destId="{B165208A-F3A8-46FF-822C-5972F051DDAD}" srcOrd="0" destOrd="0" presId="urn:microsoft.com/office/officeart/2005/8/layout/hProcess4"/>
    <dgm:cxn modelId="{5F0BC68A-7F71-4728-8A8C-B4768D6D9169}" type="presParOf" srcId="{E0CABC12-55C1-4FDD-93EE-9DBD1FE6DAE9}" destId="{0DAC897E-5B6A-48B8-B0FD-637BFF3BD7D7}" srcOrd="1" destOrd="0" presId="urn:microsoft.com/office/officeart/2005/8/layout/hProcess4"/>
    <dgm:cxn modelId="{B8A421F1-122A-415E-AB68-BD87CE5C2672}" type="presParOf" srcId="{E0CABC12-55C1-4FDD-93EE-9DBD1FE6DAE9}" destId="{4551F2E0-B7D4-4438-8B33-923701B55E9A}" srcOrd="2" destOrd="0" presId="urn:microsoft.com/office/officeart/2005/8/layout/hProcess4"/>
    <dgm:cxn modelId="{0F547E62-907A-49B3-B06E-FD710915CA40}" type="presParOf" srcId="{E0CABC12-55C1-4FDD-93EE-9DBD1FE6DAE9}" destId="{F8AB5FB1-B3B1-45D3-A83B-DCDE7851A1D1}" srcOrd="3" destOrd="0" presId="urn:microsoft.com/office/officeart/2005/8/layout/hProcess4"/>
    <dgm:cxn modelId="{3B3D41EF-46A9-456F-9342-83BAEE4681B4}" type="presParOf" srcId="{E0CABC12-55C1-4FDD-93EE-9DBD1FE6DAE9}" destId="{E1D00F53-36A8-40FA-9406-5EC54D13A8A4}" srcOrd="4" destOrd="0" presId="urn:microsoft.com/office/officeart/2005/8/layout/hProcess4"/>
    <dgm:cxn modelId="{EB9853AF-66F2-4A7B-B138-A5C14D839A00}" type="presParOf" srcId="{10174331-B32C-4F28-A4F0-6F4AEB840A17}" destId="{0A0D1259-D197-4E11-8590-76D7D6C7C05B}" srcOrd="3" destOrd="0" presId="urn:microsoft.com/office/officeart/2005/8/layout/hProcess4"/>
    <dgm:cxn modelId="{2F9C5D35-F134-4035-A9C1-4C2DD1237ADE}" type="presParOf" srcId="{10174331-B32C-4F28-A4F0-6F4AEB840A17}" destId="{13D0A802-7750-497B-85A2-6164E7FB8EF3}" srcOrd="4" destOrd="0" presId="urn:microsoft.com/office/officeart/2005/8/layout/hProcess4"/>
    <dgm:cxn modelId="{CCD30A42-8CF6-437C-B2D5-F5610D0C625A}" type="presParOf" srcId="{13D0A802-7750-497B-85A2-6164E7FB8EF3}" destId="{D4003477-3A79-4624-9EE9-190C4800ABD9}" srcOrd="0" destOrd="0" presId="urn:microsoft.com/office/officeart/2005/8/layout/hProcess4"/>
    <dgm:cxn modelId="{52A5732F-3E4B-4D22-A66E-5F503AF51FB9}" type="presParOf" srcId="{13D0A802-7750-497B-85A2-6164E7FB8EF3}" destId="{9D406FE7-9A3F-4F79-B56A-1A438EF35D5E}" srcOrd="1" destOrd="0" presId="urn:microsoft.com/office/officeart/2005/8/layout/hProcess4"/>
    <dgm:cxn modelId="{960B6DCE-2E14-428B-9FF0-62D70916DB86}" type="presParOf" srcId="{13D0A802-7750-497B-85A2-6164E7FB8EF3}" destId="{207C3138-EEE0-4D22-B507-58F7ADC0C681}" srcOrd="2" destOrd="0" presId="urn:microsoft.com/office/officeart/2005/8/layout/hProcess4"/>
    <dgm:cxn modelId="{A7773D8D-2D9F-4597-A586-6DB6C09B1669}" type="presParOf" srcId="{13D0A802-7750-497B-85A2-6164E7FB8EF3}" destId="{EF394EDF-3D0B-4552-BC7B-939B59034DEB}" srcOrd="3" destOrd="0" presId="urn:microsoft.com/office/officeart/2005/8/layout/hProcess4"/>
    <dgm:cxn modelId="{C8956F96-F1D4-48E7-9EF8-FCC93CAC47B5}" type="presParOf" srcId="{13D0A802-7750-497B-85A2-6164E7FB8EF3}" destId="{9EAE7E00-F5C0-406B-838A-63D1CB2FBED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572688-C7BB-4E0A-9746-2294CC3F846B}" type="doc">
      <dgm:prSet loTypeId="urn:microsoft.com/office/officeart/2005/8/layout/process1" loCatId="process" qsTypeId="urn:microsoft.com/office/officeart/2005/8/quickstyle/simple5" qsCatId="simple" csTypeId="urn:microsoft.com/office/officeart/2005/8/colors/colorful3" csCatId="colorful" phldr="1"/>
      <dgm:spPr/>
      <dgm:t>
        <a:bodyPr/>
        <a:lstStyle/>
        <a:p>
          <a:endParaRPr lang="es-EC"/>
        </a:p>
      </dgm:t>
    </dgm:pt>
    <dgm:pt modelId="{8D6DF827-5799-478B-98D1-CE7929DA65EB}">
      <dgm:prSet phldrT="[Texto]" custT="1"/>
      <dgm:spPr/>
      <dgm:t>
        <a:bodyPr/>
        <a:lstStyle/>
        <a:p>
          <a:pPr algn="ctr"/>
          <a:r>
            <a:rPr lang="es-EC" sz="1400" dirty="0" smtClean="0">
              <a:solidFill>
                <a:schemeClr val="tx1">
                  <a:lumMod val="95000"/>
                  <a:lumOff val="5000"/>
                </a:schemeClr>
              </a:solidFill>
            </a:rPr>
            <a:t>POBLACIÓN:</a:t>
          </a:r>
          <a:endParaRPr lang="es-EC" sz="1400" dirty="0">
            <a:solidFill>
              <a:schemeClr val="tx1">
                <a:lumMod val="95000"/>
                <a:lumOff val="5000"/>
              </a:schemeClr>
            </a:solidFill>
          </a:endParaRPr>
        </a:p>
      </dgm:t>
    </dgm:pt>
    <dgm:pt modelId="{7B094FF1-D485-4F8F-83B1-BBA9F0D03302}" type="parTrans" cxnId="{16618F80-0415-4BC5-9928-A060C82AD95C}">
      <dgm:prSet/>
      <dgm:spPr/>
      <dgm:t>
        <a:bodyPr/>
        <a:lstStyle/>
        <a:p>
          <a:endParaRPr lang="es-EC">
            <a:solidFill>
              <a:schemeClr val="tx1">
                <a:lumMod val="95000"/>
                <a:lumOff val="5000"/>
              </a:schemeClr>
            </a:solidFill>
          </a:endParaRPr>
        </a:p>
      </dgm:t>
    </dgm:pt>
    <dgm:pt modelId="{F5F21E3D-B0C1-4196-8926-40D4DECA3DBB}" type="sibTrans" cxnId="{16618F80-0415-4BC5-9928-A060C82AD95C}">
      <dgm:prSet/>
      <dgm:spPr/>
      <dgm:t>
        <a:bodyPr/>
        <a:lstStyle/>
        <a:p>
          <a:endParaRPr lang="es-EC" dirty="0">
            <a:solidFill>
              <a:schemeClr val="tx1">
                <a:lumMod val="95000"/>
                <a:lumOff val="5000"/>
              </a:schemeClr>
            </a:solidFill>
          </a:endParaRPr>
        </a:p>
      </dgm:t>
    </dgm:pt>
    <dgm:pt modelId="{C085765D-B781-4FFC-9B52-58779C0DD4B5}">
      <dgm:prSet phldrT="[Texto]" custT="1"/>
      <dgm:spPr/>
      <dgm:t>
        <a:bodyPr/>
        <a:lstStyle/>
        <a:p>
          <a:pPr algn="just"/>
          <a:r>
            <a:rPr lang="es-EC" sz="1400" dirty="0" smtClean="0">
              <a:solidFill>
                <a:schemeClr val="tx1">
                  <a:lumMod val="95000"/>
                  <a:lumOff val="5000"/>
                </a:schemeClr>
              </a:solidFill>
            </a:rPr>
            <a:t>Se encuentra la presencia de afros, mestizos como colonos, y los pueblos indígenas Chachi, Epera y Awá</a:t>
          </a:r>
          <a:endParaRPr lang="es-EC" sz="1400" dirty="0">
            <a:solidFill>
              <a:schemeClr val="tx1">
                <a:lumMod val="95000"/>
                <a:lumOff val="5000"/>
              </a:schemeClr>
            </a:solidFill>
          </a:endParaRPr>
        </a:p>
      </dgm:t>
    </dgm:pt>
    <dgm:pt modelId="{A7731488-EE02-4896-AAF9-420D2F050220}" type="sibTrans" cxnId="{A3E04445-CD40-4E76-B07F-2764E476DC45}">
      <dgm:prSet/>
      <dgm:spPr/>
      <dgm:t>
        <a:bodyPr/>
        <a:lstStyle/>
        <a:p>
          <a:endParaRPr lang="es-EC">
            <a:solidFill>
              <a:schemeClr val="tx1">
                <a:lumMod val="95000"/>
                <a:lumOff val="5000"/>
              </a:schemeClr>
            </a:solidFill>
          </a:endParaRPr>
        </a:p>
      </dgm:t>
    </dgm:pt>
    <dgm:pt modelId="{006F0140-1A2A-4CAB-9AEC-91F974EDE9DB}" type="parTrans" cxnId="{A3E04445-CD40-4E76-B07F-2764E476DC45}">
      <dgm:prSet/>
      <dgm:spPr/>
      <dgm:t>
        <a:bodyPr/>
        <a:lstStyle/>
        <a:p>
          <a:endParaRPr lang="es-EC">
            <a:solidFill>
              <a:schemeClr val="tx1">
                <a:lumMod val="95000"/>
                <a:lumOff val="5000"/>
              </a:schemeClr>
            </a:solidFill>
          </a:endParaRPr>
        </a:p>
      </dgm:t>
    </dgm:pt>
    <dgm:pt modelId="{E769F934-AFD7-48E4-959F-7275598DBD96}" type="pres">
      <dgm:prSet presAssocID="{15572688-C7BB-4E0A-9746-2294CC3F846B}" presName="Name0" presStyleCnt="0">
        <dgm:presLayoutVars>
          <dgm:dir/>
          <dgm:resizeHandles val="exact"/>
        </dgm:presLayoutVars>
      </dgm:prSet>
      <dgm:spPr/>
      <dgm:t>
        <a:bodyPr/>
        <a:lstStyle/>
        <a:p>
          <a:endParaRPr lang="es-EC"/>
        </a:p>
      </dgm:t>
    </dgm:pt>
    <dgm:pt modelId="{DEE69F38-60AA-4AB0-A7BC-48174AEB3153}" type="pres">
      <dgm:prSet presAssocID="{8D6DF827-5799-478B-98D1-CE7929DA65EB}" presName="node" presStyleLbl="node1" presStyleIdx="0" presStyleCnt="2" custScaleX="73195" custScaleY="43576">
        <dgm:presLayoutVars>
          <dgm:bulletEnabled val="1"/>
        </dgm:presLayoutVars>
      </dgm:prSet>
      <dgm:spPr/>
      <dgm:t>
        <a:bodyPr/>
        <a:lstStyle/>
        <a:p>
          <a:endParaRPr lang="es-EC"/>
        </a:p>
      </dgm:t>
    </dgm:pt>
    <dgm:pt modelId="{F41B27E8-D206-444B-8F8A-7A88DF3408C9}" type="pres">
      <dgm:prSet presAssocID="{F5F21E3D-B0C1-4196-8926-40D4DECA3DBB}" presName="sibTrans" presStyleLbl="sibTrans2D1" presStyleIdx="0" presStyleCnt="1"/>
      <dgm:spPr/>
      <dgm:t>
        <a:bodyPr/>
        <a:lstStyle/>
        <a:p>
          <a:endParaRPr lang="es-EC"/>
        </a:p>
      </dgm:t>
    </dgm:pt>
    <dgm:pt modelId="{EE2DD18F-52B6-40A2-AD88-1CD5CEBC0455}" type="pres">
      <dgm:prSet presAssocID="{F5F21E3D-B0C1-4196-8926-40D4DECA3DBB}" presName="connectorText" presStyleLbl="sibTrans2D1" presStyleIdx="0" presStyleCnt="1"/>
      <dgm:spPr/>
      <dgm:t>
        <a:bodyPr/>
        <a:lstStyle/>
        <a:p>
          <a:endParaRPr lang="es-EC"/>
        </a:p>
      </dgm:t>
    </dgm:pt>
    <dgm:pt modelId="{A1D77343-ED94-4D30-A1C0-3D392ECFB2C6}" type="pres">
      <dgm:prSet presAssocID="{C085765D-B781-4FFC-9B52-58779C0DD4B5}" presName="node" presStyleLbl="node1" presStyleIdx="1" presStyleCnt="2" custScaleY="71937">
        <dgm:presLayoutVars>
          <dgm:bulletEnabled val="1"/>
        </dgm:presLayoutVars>
      </dgm:prSet>
      <dgm:spPr/>
      <dgm:t>
        <a:bodyPr/>
        <a:lstStyle/>
        <a:p>
          <a:endParaRPr lang="es-EC"/>
        </a:p>
      </dgm:t>
    </dgm:pt>
  </dgm:ptLst>
  <dgm:cxnLst>
    <dgm:cxn modelId="{A3E04445-CD40-4E76-B07F-2764E476DC45}" srcId="{15572688-C7BB-4E0A-9746-2294CC3F846B}" destId="{C085765D-B781-4FFC-9B52-58779C0DD4B5}" srcOrd="1" destOrd="0" parTransId="{006F0140-1A2A-4CAB-9AEC-91F974EDE9DB}" sibTransId="{A7731488-EE02-4896-AAF9-420D2F050220}"/>
    <dgm:cxn modelId="{C78AAC55-87F9-49AD-A79E-28C8317264A7}" type="presOf" srcId="{F5F21E3D-B0C1-4196-8926-40D4DECA3DBB}" destId="{F41B27E8-D206-444B-8F8A-7A88DF3408C9}" srcOrd="0" destOrd="0" presId="urn:microsoft.com/office/officeart/2005/8/layout/process1"/>
    <dgm:cxn modelId="{40E0CF1B-5404-4D6C-87F6-55B3658FCB00}" type="presOf" srcId="{15572688-C7BB-4E0A-9746-2294CC3F846B}" destId="{E769F934-AFD7-48E4-959F-7275598DBD96}" srcOrd="0" destOrd="0" presId="urn:microsoft.com/office/officeart/2005/8/layout/process1"/>
    <dgm:cxn modelId="{B050D441-051E-4C7B-9919-FCCB30458A63}" type="presOf" srcId="{8D6DF827-5799-478B-98D1-CE7929DA65EB}" destId="{DEE69F38-60AA-4AB0-A7BC-48174AEB3153}" srcOrd="0" destOrd="0" presId="urn:microsoft.com/office/officeart/2005/8/layout/process1"/>
    <dgm:cxn modelId="{6F2319A5-B0CA-49BA-AD9A-BF1C806239E8}" type="presOf" srcId="{C085765D-B781-4FFC-9B52-58779C0DD4B5}" destId="{A1D77343-ED94-4D30-A1C0-3D392ECFB2C6}" srcOrd="0" destOrd="0" presId="urn:microsoft.com/office/officeart/2005/8/layout/process1"/>
    <dgm:cxn modelId="{16618F80-0415-4BC5-9928-A060C82AD95C}" srcId="{15572688-C7BB-4E0A-9746-2294CC3F846B}" destId="{8D6DF827-5799-478B-98D1-CE7929DA65EB}" srcOrd="0" destOrd="0" parTransId="{7B094FF1-D485-4F8F-83B1-BBA9F0D03302}" sibTransId="{F5F21E3D-B0C1-4196-8926-40D4DECA3DBB}"/>
    <dgm:cxn modelId="{1C5B9DDA-0E03-467A-8BAE-C6F7DBA57637}" type="presOf" srcId="{F5F21E3D-B0C1-4196-8926-40D4DECA3DBB}" destId="{EE2DD18F-52B6-40A2-AD88-1CD5CEBC0455}" srcOrd="1" destOrd="0" presId="urn:microsoft.com/office/officeart/2005/8/layout/process1"/>
    <dgm:cxn modelId="{58F7E35C-232E-4886-B79E-CB3761E5B426}" type="presParOf" srcId="{E769F934-AFD7-48E4-959F-7275598DBD96}" destId="{DEE69F38-60AA-4AB0-A7BC-48174AEB3153}" srcOrd="0" destOrd="0" presId="urn:microsoft.com/office/officeart/2005/8/layout/process1"/>
    <dgm:cxn modelId="{FF49E941-DCF3-421F-9DEE-8F19F501435E}" type="presParOf" srcId="{E769F934-AFD7-48E4-959F-7275598DBD96}" destId="{F41B27E8-D206-444B-8F8A-7A88DF3408C9}" srcOrd="1" destOrd="0" presId="urn:microsoft.com/office/officeart/2005/8/layout/process1"/>
    <dgm:cxn modelId="{FB99E604-43CD-4E28-9AF9-EA50D8B7AED5}" type="presParOf" srcId="{F41B27E8-D206-444B-8F8A-7A88DF3408C9}" destId="{EE2DD18F-52B6-40A2-AD88-1CD5CEBC0455}" srcOrd="0" destOrd="0" presId="urn:microsoft.com/office/officeart/2005/8/layout/process1"/>
    <dgm:cxn modelId="{C77A94DB-D125-4B7D-973B-FFF212C86772}" type="presParOf" srcId="{E769F934-AFD7-48E4-959F-7275598DBD96}" destId="{A1D77343-ED94-4D30-A1C0-3D392ECFB2C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C95695-2206-41BF-A03A-CB3155280807}" type="doc">
      <dgm:prSet loTypeId="urn:microsoft.com/office/officeart/2005/8/layout/default#1" loCatId="list" qsTypeId="urn:microsoft.com/office/officeart/2005/8/quickstyle/simple1" qsCatId="simple" csTypeId="urn:microsoft.com/office/officeart/2005/8/colors/accent3_5" csCatId="accent3" phldr="1"/>
      <dgm:spPr/>
      <dgm:t>
        <a:bodyPr/>
        <a:lstStyle/>
        <a:p>
          <a:endParaRPr lang="es-EC"/>
        </a:p>
      </dgm:t>
    </dgm:pt>
    <dgm:pt modelId="{487ED8F6-1256-4C72-B8B9-A88CD7208F24}">
      <dgm:prSet phldrT="[Texto]" custT="1"/>
      <dgm:spPr/>
      <dgm:t>
        <a:bodyPr/>
        <a:lstStyle/>
        <a:p>
          <a:pPr algn="just"/>
          <a:r>
            <a:rPr lang="es-EC" sz="1400" b="0" dirty="0" smtClean="0">
              <a:solidFill>
                <a:schemeClr val="tx1">
                  <a:lumMod val="95000"/>
                  <a:lumOff val="5000"/>
                </a:schemeClr>
              </a:solidFill>
              <a:latin typeface="Arial"/>
              <a:ea typeface="Calibri"/>
              <a:cs typeface="Times New Roman"/>
            </a:rPr>
            <a:t>Infraestructura sanitaria deficitaria </a:t>
          </a:r>
          <a:r>
            <a:rPr lang="es-EC" sz="1400" b="0" dirty="0" smtClean="0">
              <a:solidFill>
                <a:schemeClr val="tx1">
                  <a:lumMod val="95000"/>
                  <a:lumOff val="5000"/>
                </a:schemeClr>
              </a:solidFill>
              <a:latin typeface="Arial"/>
              <a:ea typeface="Calibri"/>
              <a:cs typeface="Times New Roman"/>
              <a:sym typeface="Wingdings" pitchFamily="2" charset="2"/>
            </a:rPr>
            <a:t> </a:t>
          </a:r>
          <a:r>
            <a:rPr lang="es-EC" sz="1400" b="0" dirty="0" smtClean="0">
              <a:solidFill>
                <a:schemeClr val="tx1">
                  <a:lumMod val="95000"/>
                  <a:lumOff val="5000"/>
                </a:schemeClr>
              </a:solidFill>
              <a:latin typeface="Arial"/>
              <a:ea typeface="Calibri"/>
              <a:cs typeface="Times New Roman"/>
            </a:rPr>
            <a:t>conlleva la propagación de enfermedades.</a:t>
          </a:r>
          <a:endParaRPr lang="es-EC" sz="1400" b="0" dirty="0">
            <a:solidFill>
              <a:schemeClr val="tx1">
                <a:lumMod val="95000"/>
                <a:lumOff val="5000"/>
              </a:schemeClr>
            </a:solidFill>
          </a:endParaRPr>
        </a:p>
      </dgm:t>
    </dgm:pt>
    <dgm:pt modelId="{3CBE0C02-ABA0-486C-81C3-EFBFC5C455F2}" type="parTrans" cxnId="{C864CCD1-8A3A-44B0-B22B-10EF7794E1EA}">
      <dgm:prSet/>
      <dgm:spPr/>
      <dgm:t>
        <a:bodyPr/>
        <a:lstStyle/>
        <a:p>
          <a:endParaRPr lang="es-EC">
            <a:solidFill>
              <a:schemeClr val="tx1">
                <a:lumMod val="95000"/>
                <a:lumOff val="5000"/>
              </a:schemeClr>
            </a:solidFill>
          </a:endParaRPr>
        </a:p>
      </dgm:t>
    </dgm:pt>
    <dgm:pt modelId="{32AA70C4-C68F-4555-8B8A-0281A99D2AA5}" type="sibTrans" cxnId="{C864CCD1-8A3A-44B0-B22B-10EF7794E1EA}">
      <dgm:prSet/>
      <dgm:spPr/>
      <dgm:t>
        <a:bodyPr/>
        <a:lstStyle/>
        <a:p>
          <a:endParaRPr lang="es-EC">
            <a:solidFill>
              <a:schemeClr val="tx1">
                <a:lumMod val="95000"/>
                <a:lumOff val="5000"/>
              </a:schemeClr>
            </a:solidFill>
          </a:endParaRPr>
        </a:p>
      </dgm:t>
    </dgm:pt>
    <dgm:pt modelId="{D166BC00-1420-4BB2-8CE0-DC5F8965B520}">
      <dgm:prSet phldrT="[Texto]" custT="1"/>
      <dgm:spPr/>
      <dgm:t>
        <a:bodyPr/>
        <a:lstStyle/>
        <a:p>
          <a:pPr algn="just"/>
          <a:r>
            <a:rPr lang="es-EC" sz="1400" b="0" dirty="0" smtClean="0">
              <a:solidFill>
                <a:schemeClr val="tx1">
                  <a:lumMod val="95000"/>
                  <a:lumOff val="5000"/>
                </a:schemeClr>
              </a:solidFill>
              <a:latin typeface="Arial"/>
              <a:ea typeface="Calibri"/>
              <a:cs typeface="Times New Roman"/>
            </a:rPr>
            <a:t>Escaso personal y profesional especializado </a:t>
          </a:r>
          <a:r>
            <a:rPr lang="es-EC" sz="1400" b="0" dirty="0" smtClean="0">
              <a:solidFill>
                <a:schemeClr val="tx1">
                  <a:lumMod val="95000"/>
                  <a:lumOff val="5000"/>
                </a:schemeClr>
              </a:solidFill>
              <a:latin typeface="Arial"/>
              <a:ea typeface="Calibri"/>
              <a:cs typeface="Times New Roman"/>
              <a:sym typeface="Wingdings" pitchFamily="2" charset="2"/>
            </a:rPr>
            <a:t></a:t>
          </a:r>
          <a:r>
            <a:rPr lang="es-EC" sz="1400" b="0" dirty="0" smtClean="0">
              <a:solidFill>
                <a:schemeClr val="tx1">
                  <a:lumMod val="95000"/>
                  <a:lumOff val="5000"/>
                </a:schemeClr>
              </a:solidFill>
              <a:latin typeface="Arial"/>
              <a:ea typeface="Calibri"/>
              <a:cs typeface="Times New Roman"/>
            </a:rPr>
            <a:t> salarios muy bajos.</a:t>
          </a:r>
          <a:endParaRPr lang="es-EC" sz="1400" b="0" dirty="0">
            <a:solidFill>
              <a:schemeClr val="tx1">
                <a:lumMod val="95000"/>
                <a:lumOff val="5000"/>
              </a:schemeClr>
            </a:solidFill>
          </a:endParaRPr>
        </a:p>
      </dgm:t>
    </dgm:pt>
    <dgm:pt modelId="{875EF8B2-E771-4959-A67E-9182C545FA84}" type="parTrans" cxnId="{7192CDDA-338B-4EC2-B427-1DD7DF3F1045}">
      <dgm:prSet/>
      <dgm:spPr/>
      <dgm:t>
        <a:bodyPr/>
        <a:lstStyle/>
        <a:p>
          <a:endParaRPr lang="es-EC">
            <a:solidFill>
              <a:schemeClr val="tx1">
                <a:lumMod val="95000"/>
                <a:lumOff val="5000"/>
              </a:schemeClr>
            </a:solidFill>
          </a:endParaRPr>
        </a:p>
      </dgm:t>
    </dgm:pt>
    <dgm:pt modelId="{7A838B6D-B02A-4E1C-8472-4448BF263685}" type="sibTrans" cxnId="{7192CDDA-338B-4EC2-B427-1DD7DF3F1045}">
      <dgm:prSet/>
      <dgm:spPr/>
      <dgm:t>
        <a:bodyPr/>
        <a:lstStyle/>
        <a:p>
          <a:endParaRPr lang="es-EC">
            <a:solidFill>
              <a:schemeClr val="tx1">
                <a:lumMod val="95000"/>
                <a:lumOff val="5000"/>
              </a:schemeClr>
            </a:solidFill>
          </a:endParaRPr>
        </a:p>
      </dgm:t>
    </dgm:pt>
    <dgm:pt modelId="{F59C1D6C-AA3E-47A8-8859-D6A8151A4859}">
      <dgm:prSet phldrT="[Texto]" custT="1"/>
      <dgm:spPr/>
      <dgm:t>
        <a:bodyPr/>
        <a:lstStyle/>
        <a:p>
          <a:pPr algn="just"/>
          <a:r>
            <a:rPr lang="es-EC" sz="1400" b="0" dirty="0" smtClean="0">
              <a:solidFill>
                <a:schemeClr val="tx1">
                  <a:lumMod val="95000"/>
                  <a:lumOff val="5000"/>
                </a:schemeClr>
              </a:solidFill>
              <a:latin typeface="Arial"/>
              <a:ea typeface="Calibri"/>
              <a:cs typeface="Times New Roman"/>
            </a:rPr>
            <a:t>Ausencia de agua potable y contaminación de la existente</a:t>
          </a:r>
          <a:r>
            <a:rPr lang="es-EC" sz="1400" b="0" dirty="0" smtClean="0">
              <a:latin typeface="Arial"/>
              <a:ea typeface="Calibri"/>
              <a:cs typeface="Times New Roman"/>
            </a:rPr>
            <a:t>. </a:t>
          </a:r>
          <a:endParaRPr lang="es-EC" sz="1400" b="0" dirty="0"/>
        </a:p>
      </dgm:t>
    </dgm:pt>
    <dgm:pt modelId="{6914BC21-F575-4AB7-8A13-AA153642592F}" type="parTrans" cxnId="{7D1CBABB-14DC-49EF-A7BA-61B79FD6048C}">
      <dgm:prSet/>
      <dgm:spPr/>
      <dgm:t>
        <a:bodyPr/>
        <a:lstStyle/>
        <a:p>
          <a:endParaRPr lang="es-EC">
            <a:solidFill>
              <a:schemeClr val="tx1">
                <a:lumMod val="95000"/>
                <a:lumOff val="5000"/>
              </a:schemeClr>
            </a:solidFill>
          </a:endParaRPr>
        </a:p>
      </dgm:t>
    </dgm:pt>
    <dgm:pt modelId="{24A066DF-3F8D-4D78-B8A8-AB80A3F5F618}" type="sibTrans" cxnId="{7D1CBABB-14DC-49EF-A7BA-61B79FD6048C}">
      <dgm:prSet/>
      <dgm:spPr/>
      <dgm:t>
        <a:bodyPr/>
        <a:lstStyle/>
        <a:p>
          <a:endParaRPr lang="es-EC">
            <a:solidFill>
              <a:schemeClr val="tx1">
                <a:lumMod val="95000"/>
                <a:lumOff val="5000"/>
              </a:schemeClr>
            </a:solidFill>
          </a:endParaRPr>
        </a:p>
      </dgm:t>
    </dgm:pt>
    <dgm:pt modelId="{F1B02F62-C99B-4FB2-8138-8B608E325826}">
      <dgm:prSet phldrT="[Texto]" custT="1"/>
      <dgm:spPr/>
      <dgm:t>
        <a:bodyPr/>
        <a:lstStyle/>
        <a:p>
          <a:r>
            <a:rPr lang="en-US" sz="2400" b="1" dirty="0" smtClean="0">
              <a:solidFill>
                <a:schemeClr val="tx1">
                  <a:lumMod val="95000"/>
                  <a:lumOff val="5000"/>
                </a:schemeClr>
              </a:solidFill>
              <a:effectLst/>
            </a:rPr>
            <a:t>SALUD</a:t>
          </a:r>
          <a:r>
            <a:rPr lang="en-US" sz="1400" b="0" dirty="0" smtClean="0">
              <a:solidFill>
                <a:schemeClr val="tx1">
                  <a:lumMod val="95000"/>
                  <a:lumOff val="5000"/>
                </a:schemeClr>
              </a:solidFill>
              <a:effectLst>
                <a:outerShdw blurRad="38100" dist="38100" dir="2700000" algn="tl">
                  <a:srgbClr val="000000">
                    <a:alpha val="43137"/>
                  </a:srgbClr>
                </a:outerShdw>
              </a:effectLst>
            </a:rPr>
            <a:t>:</a:t>
          </a:r>
          <a:endParaRPr lang="es-EC" sz="1400" b="0" dirty="0">
            <a:solidFill>
              <a:schemeClr val="tx1">
                <a:lumMod val="95000"/>
                <a:lumOff val="5000"/>
              </a:schemeClr>
            </a:solidFill>
            <a:effectLst>
              <a:outerShdw blurRad="38100" dist="38100" dir="2700000" algn="tl">
                <a:srgbClr val="000000">
                  <a:alpha val="43137"/>
                </a:srgbClr>
              </a:outerShdw>
            </a:effectLst>
          </a:endParaRPr>
        </a:p>
      </dgm:t>
    </dgm:pt>
    <dgm:pt modelId="{08084240-02A0-4581-8D0E-A730FE486E9D}" type="parTrans" cxnId="{5503B4E3-DD7C-4533-B25D-A568977CFFB6}">
      <dgm:prSet/>
      <dgm:spPr/>
      <dgm:t>
        <a:bodyPr/>
        <a:lstStyle/>
        <a:p>
          <a:endParaRPr lang="es-EC">
            <a:solidFill>
              <a:schemeClr val="tx1">
                <a:lumMod val="95000"/>
                <a:lumOff val="5000"/>
              </a:schemeClr>
            </a:solidFill>
          </a:endParaRPr>
        </a:p>
      </dgm:t>
    </dgm:pt>
    <dgm:pt modelId="{2EF87F2E-C109-4A67-9D78-1736D52E9839}" type="sibTrans" cxnId="{5503B4E3-DD7C-4533-B25D-A568977CFFB6}">
      <dgm:prSet/>
      <dgm:spPr/>
      <dgm:t>
        <a:bodyPr/>
        <a:lstStyle/>
        <a:p>
          <a:endParaRPr lang="es-EC">
            <a:solidFill>
              <a:schemeClr val="tx1">
                <a:lumMod val="95000"/>
                <a:lumOff val="5000"/>
              </a:schemeClr>
            </a:solidFill>
          </a:endParaRPr>
        </a:p>
      </dgm:t>
    </dgm:pt>
    <dgm:pt modelId="{4CF8D046-0E59-4360-99FA-E12955DA04D2}" type="pres">
      <dgm:prSet presAssocID="{12C95695-2206-41BF-A03A-CB3155280807}" presName="diagram" presStyleCnt="0">
        <dgm:presLayoutVars>
          <dgm:dir/>
          <dgm:resizeHandles val="exact"/>
        </dgm:presLayoutVars>
      </dgm:prSet>
      <dgm:spPr/>
      <dgm:t>
        <a:bodyPr/>
        <a:lstStyle/>
        <a:p>
          <a:endParaRPr lang="es-EC"/>
        </a:p>
      </dgm:t>
    </dgm:pt>
    <dgm:pt modelId="{993DD9DB-9E00-4AE8-AD0D-08D83DAFBA03}" type="pres">
      <dgm:prSet presAssocID="{F1B02F62-C99B-4FB2-8138-8B608E325826}" presName="node" presStyleLbl="node1" presStyleIdx="0" presStyleCnt="4" custScaleX="25140" custScaleY="22229" custLinFactNeighborX="-6285" custLinFactNeighborY="4158">
        <dgm:presLayoutVars>
          <dgm:bulletEnabled val="1"/>
        </dgm:presLayoutVars>
      </dgm:prSet>
      <dgm:spPr/>
      <dgm:t>
        <a:bodyPr/>
        <a:lstStyle/>
        <a:p>
          <a:endParaRPr lang="es-EC"/>
        </a:p>
      </dgm:t>
    </dgm:pt>
    <dgm:pt modelId="{FD966C11-54EB-4988-BFC7-86BD356CAB02}" type="pres">
      <dgm:prSet presAssocID="{2EF87F2E-C109-4A67-9D78-1736D52E9839}" presName="sibTrans" presStyleCnt="0"/>
      <dgm:spPr/>
      <dgm:t>
        <a:bodyPr/>
        <a:lstStyle/>
        <a:p>
          <a:endParaRPr lang="es-EC"/>
        </a:p>
      </dgm:t>
    </dgm:pt>
    <dgm:pt modelId="{5C56A4B7-96FC-4450-A076-C8118B8CA177}" type="pres">
      <dgm:prSet presAssocID="{487ED8F6-1256-4C72-B8B9-A88CD7208F24}" presName="node" presStyleLbl="node1" presStyleIdx="1" presStyleCnt="4" custScaleX="48788" custScaleY="33883" custLinFactNeighborX="-2775" custLinFactNeighborY="5088">
        <dgm:presLayoutVars>
          <dgm:bulletEnabled val="1"/>
        </dgm:presLayoutVars>
      </dgm:prSet>
      <dgm:spPr/>
      <dgm:t>
        <a:bodyPr/>
        <a:lstStyle/>
        <a:p>
          <a:endParaRPr lang="es-EC"/>
        </a:p>
      </dgm:t>
    </dgm:pt>
    <dgm:pt modelId="{3F195110-3084-430D-A766-CA7424D40931}" type="pres">
      <dgm:prSet presAssocID="{32AA70C4-C68F-4555-8B8A-0281A99D2AA5}" presName="sibTrans" presStyleCnt="0"/>
      <dgm:spPr/>
      <dgm:t>
        <a:bodyPr/>
        <a:lstStyle/>
        <a:p>
          <a:endParaRPr lang="es-EC"/>
        </a:p>
      </dgm:t>
    </dgm:pt>
    <dgm:pt modelId="{9B66BD60-F2C2-4521-8253-4602D178FDCF}" type="pres">
      <dgm:prSet presAssocID="{D166BC00-1420-4BB2-8CE0-DC5F8965B520}" presName="node" presStyleLbl="node1" presStyleIdx="2" presStyleCnt="4" custScaleX="46741" custScaleY="41778" custLinFactNeighborX="14467" custLinFactNeighborY="42475">
        <dgm:presLayoutVars>
          <dgm:bulletEnabled val="1"/>
        </dgm:presLayoutVars>
      </dgm:prSet>
      <dgm:spPr/>
      <dgm:t>
        <a:bodyPr/>
        <a:lstStyle/>
        <a:p>
          <a:endParaRPr lang="es-EC"/>
        </a:p>
      </dgm:t>
    </dgm:pt>
    <dgm:pt modelId="{95C8DF65-5CDD-45A3-B0AE-C8CC1975041D}" type="pres">
      <dgm:prSet presAssocID="{7A838B6D-B02A-4E1C-8472-4448BF263685}" presName="sibTrans" presStyleCnt="0"/>
      <dgm:spPr/>
      <dgm:t>
        <a:bodyPr/>
        <a:lstStyle/>
        <a:p>
          <a:endParaRPr lang="es-EC"/>
        </a:p>
      </dgm:t>
    </dgm:pt>
    <dgm:pt modelId="{026A3A77-C6B7-449C-A8AC-E79682B0C050}" type="pres">
      <dgm:prSet presAssocID="{F59C1D6C-AA3E-47A8-8859-D6A8151A4859}" presName="node" presStyleLbl="node1" presStyleIdx="3" presStyleCnt="4" custScaleX="47158" custScaleY="34022" custLinFactNeighborX="-8853" custLinFactNeighborY="-61014">
        <dgm:presLayoutVars>
          <dgm:bulletEnabled val="1"/>
        </dgm:presLayoutVars>
      </dgm:prSet>
      <dgm:spPr/>
      <dgm:t>
        <a:bodyPr/>
        <a:lstStyle/>
        <a:p>
          <a:endParaRPr lang="es-EC"/>
        </a:p>
      </dgm:t>
    </dgm:pt>
  </dgm:ptLst>
  <dgm:cxnLst>
    <dgm:cxn modelId="{7D1CBABB-14DC-49EF-A7BA-61B79FD6048C}" srcId="{12C95695-2206-41BF-A03A-CB3155280807}" destId="{F59C1D6C-AA3E-47A8-8859-D6A8151A4859}" srcOrd="3" destOrd="0" parTransId="{6914BC21-F575-4AB7-8A13-AA153642592F}" sibTransId="{24A066DF-3F8D-4D78-B8A8-AB80A3F5F618}"/>
    <dgm:cxn modelId="{7192CDDA-338B-4EC2-B427-1DD7DF3F1045}" srcId="{12C95695-2206-41BF-A03A-CB3155280807}" destId="{D166BC00-1420-4BB2-8CE0-DC5F8965B520}" srcOrd="2" destOrd="0" parTransId="{875EF8B2-E771-4959-A67E-9182C545FA84}" sibTransId="{7A838B6D-B02A-4E1C-8472-4448BF263685}"/>
    <dgm:cxn modelId="{878B7A85-F726-44AD-BD0D-D3997EB6A73E}" type="presOf" srcId="{487ED8F6-1256-4C72-B8B9-A88CD7208F24}" destId="{5C56A4B7-96FC-4450-A076-C8118B8CA177}" srcOrd="0" destOrd="0" presId="urn:microsoft.com/office/officeart/2005/8/layout/default#1"/>
    <dgm:cxn modelId="{1871E4CE-7ECE-482E-B70C-A4DB46B81DCD}" type="presOf" srcId="{D166BC00-1420-4BB2-8CE0-DC5F8965B520}" destId="{9B66BD60-F2C2-4521-8253-4602D178FDCF}" srcOrd="0" destOrd="0" presId="urn:microsoft.com/office/officeart/2005/8/layout/default#1"/>
    <dgm:cxn modelId="{5503B4E3-DD7C-4533-B25D-A568977CFFB6}" srcId="{12C95695-2206-41BF-A03A-CB3155280807}" destId="{F1B02F62-C99B-4FB2-8138-8B608E325826}" srcOrd="0" destOrd="0" parTransId="{08084240-02A0-4581-8D0E-A730FE486E9D}" sibTransId="{2EF87F2E-C109-4A67-9D78-1736D52E9839}"/>
    <dgm:cxn modelId="{C864CCD1-8A3A-44B0-B22B-10EF7794E1EA}" srcId="{12C95695-2206-41BF-A03A-CB3155280807}" destId="{487ED8F6-1256-4C72-B8B9-A88CD7208F24}" srcOrd="1" destOrd="0" parTransId="{3CBE0C02-ABA0-486C-81C3-EFBFC5C455F2}" sibTransId="{32AA70C4-C68F-4555-8B8A-0281A99D2AA5}"/>
    <dgm:cxn modelId="{9538254B-2D29-4B8D-8C47-506BF715E7C4}" type="presOf" srcId="{F59C1D6C-AA3E-47A8-8859-D6A8151A4859}" destId="{026A3A77-C6B7-449C-A8AC-E79682B0C050}" srcOrd="0" destOrd="0" presId="urn:microsoft.com/office/officeart/2005/8/layout/default#1"/>
    <dgm:cxn modelId="{DB13B2FD-6788-450C-ACB7-20DDACBB1EB4}" type="presOf" srcId="{F1B02F62-C99B-4FB2-8138-8B608E325826}" destId="{993DD9DB-9E00-4AE8-AD0D-08D83DAFBA03}" srcOrd="0" destOrd="0" presId="urn:microsoft.com/office/officeart/2005/8/layout/default#1"/>
    <dgm:cxn modelId="{916B4C68-2016-42C9-80AC-5BD11E9B55C9}" type="presOf" srcId="{12C95695-2206-41BF-A03A-CB3155280807}" destId="{4CF8D046-0E59-4360-99FA-E12955DA04D2}" srcOrd="0" destOrd="0" presId="urn:microsoft.com/office/officeart/2005/8/layout/default#1"/>
    <dgm:cxn modelId="{3CCC5FA2-79FB-4157-B518-0D70831014DD}" type="presParOf" srcId="{4CF8D046-0E59-4360-99FA-E12955DA04D2}" destId="{993DD9DB-9E00-4AE8-AD0D-08D83DAFBA03}" srcOrd="0" destOrd="0" presId="urn:microsoft.com/office/officeart/2005/8/layout/default#1"/>
    <dgm:cxn modelId="{C6365CF4-AA0A-4139-B977-A5B3650726ED}" type="presParOf" srcId="{4CF8D046-0E59-4360-99FA-E12955DA04D2}" destId="{FD966C11-54EB-4988-BFC7-86BD356CAB02}" srcOrd="1" destOrd="0" presId="urn:microsoft.com/office/officeart/2005/8/layout/default#1"/>
    <dgm:cxn modelId="{A9AC34BE-AC27-47F8-9E31-B08E84AA9A53}" type="presParOf" srcId="{4CF8D046-0E59-4360-99FA-E12955DA04D2}" destId="{5C56A4B7-96FC-4450-A076-C8118B8CA177}" srcOrd="2" destOrd="0" presId="urn:microsoft.com/office/officeart/2005/8/layout/default#1"/>
    <dgm:cxn modelId="{EF672A7C-34C7-4F88-AA73-4CFEE7260351}" type="presParOf" srcId="{4CF8D046-0E59-4360-99FA-E12955DA04D2}" destId="{3F195110-3084-430D-A766-CA7424D40931}" srcOrd="3" destOrd="0" presId="urn:microsoft.com/office/officeart/2005/8/layout/default#1"/>
    <dgm:cxn modelId="{47B6821E-F310-4919-9DF4-F73216537D15}" type="presParOf" srcId="{4CF8D046-0E59-4360-99FA-E12955DA04D2}" destId="{9B66BD60-F2C2-4521-8253-4602D178FDCF}" srcOrd="4" destOrd="0" presId="urn:microsoft.com/office/officeart/2005/8/layout/default#1"/>
    <dgm:cxn modelId="{312E735D-1EE3-46C2-9838-DFB8705D4BB1}" type="presParOf" srcId="{4CF8D046-0E59-4360-99FA-E12955DA04D2}" destId="{95C8DF65-5CDD-45A3-B0AE-C8CC1975041D}" srcOrd="5" destOrd="0" presId="urn:microsoft.com/office/officeart/2005/8/layout/default#1"/>
    <dgm:cxn modelId="{9FD55DFE-2074-4A66-9E90-E088B7A30982}" type="presParOf" srcId="{4CF8D046-0E59-4360-99FA-E12955DA04D2}" destId="{026A3A77-C6B7-449C-A8AC-E79682B0C050}"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9FE8A8-839F-4399-AFF7-F1F6DE75E9F3}" type="doc">
      <dgm:prSet loTypeId="urn:microsoft.com/office/officeart/2005/8/layout/hList7#2" loCatId="list" qsTypeId="urn:microsoft.com/office/officeart/2005/8/quickstyle/simple5" qsCatId="simple" csTypeId="urn:microsoft.com/office/officeart/2005/8/colors/colorful2" csCatId="colorful" phldr="1"/>
      <dgm:spPr/>
    </dgm:pt>
    <dgm:pt modelId="{E3C77B9D-47E2-4FEB-9226-5E05A3AD54E2}">
      <dgm:prSet phldrT="[Texto]" custT="1"/>
      <dgm:spPr/>
      <dgm:t>
        <a:bodyPr/>
        <a:lstStyle/>
        <a:p>
          <a:pPr algn="ctr"/>
          <a:endParaRPr lang="en-US" sz="1400" dirty="0" smtClean="0"/>
        </a:p>
        <a:p>
          <a:pPr algn="ctr"/>
          <a:endParaRPr lang="en-US" sz="1400" dirty="0" smtClean="0">
            <a:solidFill>
              <a:schemeClr val="tx1">
                <a:lumMod val="95000"/>
                <a:lumOff val="5000"/>
              </a:schemeClr>
            </a:solidFill>
            <a:effectLst/>
          </a:endParaRPr>
        </a:p>
        <a:p>
          <a:pPr algn="ctr"/>
          <a:r>
            <a:rPr lang="en-US" sz="2400" b="1" dirty="0" smtClean="0">
              <a:solidFill>
                <a:schemeClr val="tx1">
                  <a:lumMod val="95000"/>
                  <a:lumOff val="5000"/>
                </a:schemeClr>
              </a:solidFill>
              <a:effectLst/>
            </a:rPr>
            <a:t>AGUA POTABLE Y ALCANTARILLADO</a:t>
          </a:r>
          <a:r>
            <a:rPr lang="en-US" sz="2400" b="1" dirty="0" smtClean="0">
              <a:solidFill>
                <a:schemeClr val="tx1">
                  <a:lumMod val="95000"/>
                  <a:lumOff val="5000"/>
                </a:schemeClr>
              </a:solidFill>
              <a:effectLst>
                <a:outerShdw blurRad="38100" dist="38100" dir="2700000" algn="tl">
                  <a:srgbClr val="000000">
                    <a:alpha val="43137"/>
                  </a:srgbClr>
                </a:outerShdw>
              </a:effectLst>
            </a:rPr>
            <a:t>:</a:t>
          </a:r>
        </a:p>
        <a:p>
          <a:pPr algn="ctr"/>
          <a:endParaRPr lang="en-US" sz="2400" b="1" dirty="0" smtClean="0">
            <a:solidFill>
              <a:schemeClr val="tx1">
                <a:lumMod val="95000"/>
                <a:lumOff val="5000"/>
              </a:schemeClr>
            </a:solidFill>
            <a:effectLst>
              <a:outerShdw blurRad="38100" dist="38100" dir="2700000" algn="tl">
                <a:srgbClr val="000000">
                  <a:alpha val="43137"/>
                </a:srgbClr>
              </a:outerShdw>
            </a:effectLst>
          </a:endParaRPr>
        </a:p>
        <a:p>
          <a:pPr algn="just"/>
          <a:r>
            <a:rPr lang="es-EC" sz="1400" dirty="0" smtClean="0">
              <a:solidFill>
                <a:schemeClr val="tx1">
                  <a:lumMod val="95000"/>
                  <a:lumOff val="5000"/>
                </a:schemeClr>
              </a:solidFill>
            </a:rPr>
            <a:t>- Muestra índices bajos de cobertura de este servicio.</a:t>
          </a:r>
        </a:p>
        <a:p>
          <a:pPr algn="just"/>
          <a:r>
            <a:rPr lang="es-EC" sz="1400" dirty="0" smtClean="0">
              <a:solidFill>
                <a:schemeClr val="tx1">
                  <a:lumMod val="95000"/>
                  <a:lumOff val="5000"/>
                </a:schemeClr>
              </a:solidFill>
            </a:rPr>
            <a:t> </a:t>
          </a:r>
        </a:p>
        <a:p>
          <a:pPr algn="just"/>
          <a:r>
            <a:rPr lang="es-EC" sz="1400" dirty="0" smtClean="0">
              <a:solidFill>
                <a:schemeClr val="tx1">
                  <a:lumMod val="95000"/>
                  <a:lumOff val="5000"/>
                </a:schemeClr>
              </a:solidFill>
            </a:rPr>
            <a:t>- Tendencia nacional </a:t>
          </a:r>
          <a:r>
            <a:rPr lang="es-EC" sz="1400" dirty="0" smtClean="0">
              <a:solidFill>
                <a:schemeClr val="tx1">
                  <a:lumMod val="95000"/>
                  <a:lumOff val="5000"/>
                </a:schemeClr>
              </a:solidFill>
              <a:sym typeface="Wingdings" pitchFamily="2" charset="2"/>
            </a:rPr>
            <a:t> </a:t>
          </a:r>
          <a:r>
            <a:rPr lang="es-EC" sz="1400" dirty="0" smtClean="0">
              <a:solidFill>
                <a:schemeClr val="tx1">
                  <a:lumMod val="95000"/>
                  <a:lumOff val="5000"/>
                </a:schemeClr>
              </a:solidFill>
            </a:rPr>
            <a:t>87% en áreas urbanas y 33% en áreas rurales.</a:t>
          </a:r>
          <a:endParaRPr lang="es-EC" sz="1400" dirty="0">
            <a:solidFill>
              <a:schemeClr val="tx1">
                <a:lumMod val="95000"/>
                <a:lumOff val="5000"/>
              </a:schemeClr>
            </a:solidFill>
          </a:endParaRPr>
        </a:p>
      </dgm:t>
    </dgm:pt>
    <dgm:pt modelId="{F2659198-F8EC-4F37-B7C2-D5708373DF3F}" type="parTrans" cxnId="{11A4FD42-31F8-44E3-987E-A7205BF38904}">
      <dgm:prSet/>
      <dgm:spPr/>
      <dgm:t>
        <a:bodyPr/>
        <a:lstStyle/>
        <a:p>
          <a:endParaRPr lang="es-EC"/>
        </a:p>
      </dgm:t>
    </dgm:pt>
    <dgm:pt modelId="{2ADC5F99-B17C-4D7A-83F2-9294848E8761}" type="sibTrans" cxnId="{11A4FD42-31F8-44E3-987E-A7205BF38904}">
      <dgm:prSet/>
      <dgm:spPr/>
      <dgm:t>
        <a:bodyPr/>
        <a:lstStyle/>
        <a:p>
          <a:endParaRPr lang="es-EC"/>
        </a:p>
      </dgm:t>
    </dgm:pt>
    <dgm:pt modelId="{C785DCAD-3D77-4593-A379-4614A2AA7EC5}" type="pres">
      <dgm:prSet presAssocID="{B49FE8A8-839F-4399-AFF7-F1F6DE75E9F3}" presName="Name0" presStyleCnt="0">
        <dgm:presLayoutVars>
          <dgm:dir/>
          <dgm:resizeHandles val="exact"/>
        </dgm:presLayoutVars>
      </dgm:prSet>
      <dgm:spPr/>
    </dgm:pt>
    <dgm:pt modelId="{02925FED-2E7E-49E1-854F-132B44628520}" type="pres">
      <dgm:prSet presAssocID="{B49FE8A8-839F-4399-AFF7-F1F6DE75E9F3}" presName="fgShape" presStyleLbl="fgShp" presStyleIdx="0" presStyleCnt="1" custScaleX="89018" custScaleY="18893" custLinFactNeighborY="43236"/>
      <dgm:spPr/>
    </dgm:pt>
    <dgm:pt modelId="{A3896835-4CA7-44EB-9C1E-AF16CCA251D7}" type="pres">
      <dgm:prSet presAssocID="{B49FE8A8-839F-4399-AFF7-F1F6DE75E9F3}" presName="linComp" presStyleCnt="0"/>
      <dgm:spPr/>
    </dgm:pt>
    <dgm:pt modelId="{8492D2FC-FD8C-4495-915E-CA868206C033}" type="pres">
      <dgm:prSet presAssocID="{E3C77B9D-47E2-4FEB-9226-5E05A3AD54E2}" presName="compNode" presStyleCnt="0"/>
      <dgm:spPr/>
    </dgm:pt>
    <dgm:pt modelId="{CE805393-DE6E-4EAC-9E39-1BA79FCAA700}" type="pres">
      <dgm:prSet presAssocID="{E3C77B9D-47E2-4FEB-9226-5E05A3AD54E2}" presName="bkgdShape" presStyleLbl="node1" presStyleIdx="0" presStyleCnt="1"/>
      <dgm:spPr/>
      <dgm:t>
        <a:bodyPr/>
        <a:lstStyle/>
        <a:p>
          <a:endParaRPr lang="es-EC"/>
        </a:p>
      </dgm:t>
    </dgm:pt>
    <dgm:pt modelId="{7E3FB8D4-5055-4D11-90BA-630CF14B1799}" type="pres">
      <dgm:prSet presAssocID="{E3C77B9D-47E2-4FEB-9226-5E05A3AD54E2}" presName="nodeTx" presStyleLbl="node1" presStyleIdx="0" presStyleCnt="1">
        <dgm:presLayoutVars>
          <dgm:bulletEnabled val="1"/>
        </dgm:presLayoutVars>
      </dgm:prSet>
      <dgm:spPr/>
      <dgm:t>
        <a:bodyPr/>
        <a:lstStyle/>
        <a:p>
          <a:endParaRPr lang="es-EC"/>
        </a:p>
      </dgm:t>
    </dgm:pt>
    <dgm:pt modelId="{5F4B44AE-DE5F-43D0-8845-B0F1F733558D}" type="pres">
      <dgm:prSet presAssocID="{E3C77B9D-47E2-4FEB-9226-5E05A3AD54E2}" presName="invisiNode" presStyleLbl="node1" presStyleIdx="0" presStyleCnt="1"/>
      <dgm:spPr/>
    </dgm:pt>
    <dgm:pt modelId="{CA0258AF-1445-4A02-942D-5270E8AB406B}" type="pres">
      <dgm:prSet presAssocID="{E3C77B9D-47E2-4FEB-9226-5E05A3AD54E2}" presName="imagNode" presStyleLbl="fgImgPlace1" presStyleIdx="0" presStyleCnt="1" custLinFactNeighborY="-13940"/>
      <dgm:spPr>
        <a:blipFill rotWithShape="0">
          <a:blip xmlns:r="http://schemas.openxmlformats.org/officeDocument/2006/relationships" r:embed="rId1"/>
          <a:stretch>
            <a:fillRect/>
          </a:stretch>
        </a:blipFill>
      </dgm:spPr>
    </dgm:pt>
  </dgm:ptLst>
  <dgm:cxnLst>
    <dgm:cxn modelId="{3439E45B-4AF3-4E78-983B-DF88068E1C9B}" type="presOf" srcId="{E3C77B9D-47E2-4FEB-9226-5E05A3AD54E2}" destId="{7E3FB8D4-5055-4D11-90BA-630CF14B1799}" srcOrd="1" destOrd="0" presId="urn:microsoft.com/office/officeart/2005/8/layout/hList7#2"/>
    <dgm:cxn modelId="{11A4FD42-31F8-44E3-987E-A7205BF38904}" srcId="{B49FE8A8-839F-4399-AFF7-F1F6DE75E9F3}" destId="{E3C77B9D-47E2-4FEB-9226-5E05A3AD54E2}" srcOrd="0" destOrd="0" parTransId="{F2659198-F8EC-4F37-B7C2-D5708373DF3F}" sibTransId="{2ADC5F99-B17C-4D7A-83F2-9294848E8761}"/>
    <dgm:cxn modelId="{AAF67F34-9760-45AD-B682-72ACE88F8D7F}" type="presOf" srcId="{E3C77B9D-47E2-4FEB-9226-5E05A3AD54E2}" destId="{CE805393-DE6E-4EAC-9E39-1BA79FCAA700}" srcOrd="0" destOrd="0" presId="urn:microsoft.com/office/officeart/2005/8/layout/hList7#2"/>
    <dgm:cxn modelId="{7A2FAB46-917F-40A6-823F-D31F24C8394E}" type="presOf" srcId="{B49FE8A8-839F-4399-AFF7-F1F6DE75E9F3}" destId="{C785DCAD-3D77-4593-A379-4614A2AA7EC5}" srcOrd="0" destOrd="0" presId="urn:microsoft.com/office/officeart/2005/8/layout/hList7#2"/>
    <dgm:cxn modelId="{8BEDA6D2-3742-4A9A-9824-21809C8CF046}" type="presParOf" srcId="{C785DCAD-3D77-4593-A379-4614A2AA7EC5}" destId="{02925FED-2E7E-49E1-854F-132B44628520}" srcOrd="0" destOrd="0" presId="urn:microsoft.com/office/officeart/2005/8/layout/hList7#2"/>
    <dgm:cxn modelId="{9E001F7B-D072-41B8-954D-3C00748E32EE}" type="presParOf" srcId="{C785DCAD-3D77-4593-A379-4614A2AA7EC5}" destId="{A3896835-4CA7-44EB-9C1E-AF16CCA251D7}" srcOrd="1" destOrd="0" presId="urn:microsoft.com/office/officeart/2005/8/layout/hList7#2"/>
    <dgm:cxn modelId="{B82801FC-A9BC-44C2-A125-F095FA3DA53F}" type="presParOf" srcId="{A3896835-4CA7-44EB-9C1E-AF16CCA251D7}" destId="{8492D2FC-FD8C-4495-915E-CA868206C033}" srcOrd="0" destOrd="0" presId="urn:microsoft.com/office/officeart/2005/8/layout/hList7#2"/>
    <dgm:cxn modelId="{DEA335D3-F63A-41D2-8CFB-447E70E1903B}" type="presParOf" srcId="{8492D2FC-FD8C-4495-915E-CA868206C033}" destId="{CE805393-DE6E-4EAC-9E39-1BA79FCAA700}" srcOrd="0" destOrd="0" presId="urn:microsoft.com/office/officeart/2005/8/layout/hList7#2"/>
    <dgm:cxn modelId="{6EC78683-6D97-46BD-B093-FD1614B319AD}" type="presParOf" srcId="{8492D2FC-FD8C-4495-915E-CA868206C033}" destId="{7E3FB8D4-5055-4D11-90BA-630CF14B1799}" srcOrd="1" destOrd="0" presId="urn:microsoft.com/office/officeart/2005/8/layout/hList7#2"/>
    <dgm:cxn modelId="{F0733D9C-EEC3-4B67-BBCB-725DACC7695B}" type="presParOf" srcId="{8492D2FC-FD8C-4495-915E-CA868206C033}" destId="{5F4B44AE-DE5F-43D0-8845-B0F1F733558D}" srcOrd="2" destOrd="0" presId="urn:microsoft.com/office/officeart/2005/8/layout/hList7#2"/>
    <dgm:cxn modelId="{D9CA94AB-70DA-48DA-B6E3-CEE8D04A920C}" type="presParOf" srcId="{8492D2FC-FD8C-4495-915E-CA868206C033}" destId="{CA0258AF-1445-4A02-942D-5270E8AB406B}" srcOrd="3" destOrd="0" presId="urn:microsoft.com/office/officeart/2005/8/layout/hList7#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EED6326-E0B8-41C4-97CE-371836B6453F}" type="doc">
      <dgm:prSet loTypeId="urn:microsoft.com/office/officeart/2005/8/layout/vList3#1" loCatId="list" qsTypeId="urn:microsoft.com/office/officeart/2005/8/quickstyle/simple3" qsCatId="simple" csTypeId="urn:microsoft.com/office/officeart/2005/8/colors/colorful3" csCatId="colorful" phldr="1"/>
      <dgm:spPr/>
    </dgm:pt>
    <dgm:pt modelId="{1B936F85-4840-4D3C-9213-C1BEE51E1075}">
      <dgm:prSet phldrT="[Texto]" custT="1"/>
      <dgm:spPr/>
      <dgm:t>
        <a:bodyPr/>
        <a:lstStyle/>
        <a:p>
          <a:pPr algn="l"/>
          <a:endParaRPr lang="en-US" sz="1600" smtClean="0"/>
        </a:p>
        <a:p>
          <a:pPr algn="l"/>
          <a:r>
            <a:rPr lang="en-US" sz="1600" smtClean="0"/>
            <a:t>VIALIDAD: </a:t>
          </a:r>
        </a:p>
        <a:p>
          <a:pPr algn="just"/>
          <a:r>
            <a:rPr lang="es-EC" sz="1400" smtClean="0"/>
            <a:t>- Cinco puentes sobre el Estuario del Río Esmeraldas .</a:t>
          </a:r>
        </a:p>
        <a:p>
          <a:pPr algn="just"/>
          <a:r>
            <a:rPr lang="es-EC" sz="1400" smtClean="0"/>
            <a:t>- Las vías de acceso; la rehabilitación y mantenimiento de la carretera de Ibarra - San Lorenzo – Esmeraldas con 424 Km.</a:t>
          </a:r>
        </a:p>
        <a:p>
          <a:pPr algn="just"/>
          <a:r>
            <a:rPr lang="es-EC" sz="1400" smtClean="0"/>
            <a:t>- La rehabilitación y mantenimiento de la Carretera Santo Domingo – Quinindé – Esmeraldas con 170 Km.</a:t>
          </a:r>
          <a:endParaRPr lang="en-US" sz="1400" smtClean="0"/>
        </a:p>
        <a:p>
          <a:pPr algn="ctr"/>
          <a:endParaRPr lang="es-EC" sz="1600" dirty="0"/>
        </a:p>
      </dgm:t>
    </dgm:pt>
    <dgm:pt modelId="{FB6E570E-863E-432D-AD0C-F5237E8942BE}" type="parTrans" cxnId="{BA5831A9-06F0-4431-8EC8-A9160B6B6655}">
      <dgm:prSet/>
      <dgm:spPr/>
      <dgm:t>
        <a:bodyPr/>
        <a:lstStyle/>
        <a:p>
          <a:endParaRPr lang="es-EC">
            <a:solidFill>
              <a:schemeClr val="tx1">
                <a:lumMod val="95000"/>
                <a:lumOff val="5000"/>
              </a:schemeClr>
            </a:solidFill>
          </a:endParaRPr>
        </a:p>
      </dgm:t>
    </dgm:pt>
    <dgm:pt modelId="{97ECABA8-A692-486B-AA48-B51DBE4B3913}" type="sibTrans" cxnId="{BA5831A9-06F0-4431-8EC8-A9160B6B6655}">
      <dgm:prSet/>
      <dgm:spPr/>
      <dgm:t>
        <a:bodyPr/>
        <a:lstStyle/>
        <a:p>
          <a:endParaRPr lang="es-EC">
            <a:solidFill>
              <a:schemeClr val="tx1">
                <a:lumMod val="95000"/>
                <a:lumOff val="5000"/>
              </a:schemeClr>
            </a:solidFill>
          </a:endParaRPr>
        </a:p>
      </dgm:t>
    </dgm:pt>
    <dgm:pt modelId="{F86C1A4D-BA10-4CD3-8DAD-C6C004732D61}">
      <dgm:prSet phldrT="[Texto]" custT="1"/>
      <dgm:spPr/>
      <dgm:t>
        <a:bodyPr/>
        <a:lstStyle/>
        <a:p>
          <a:pPr algn="just"/>
          <a:r>
            <a:rPr lang="en-US" sz="1400" smtClean="0"/>
            <a:t>ENERGIA ELECTRICA:</a:t>
          </a:r>
        </a:p>
        <a:p>
          <a:pPr algn="just"/>
          <a:endParaRPr lang="en-US" sz="1400" smtClean="0"/>
        </a:p>
        <a:p>
          <a:pPr algn="just"/>
          <a:r>
            <a:rPr lang="es-ES" sz="1400" smtClean="0"/>
            <a:t>- El mayor déficit de cobertura de energía eléctrica se localiza en el área rural.  </a:t>
          </a:r>
        </a:p>
        <a:p>
          <a:pPr algn="just"/>
          <a:endParaRPr lang="es-ES" sz="1400" smtClean="0"/>
        </a:p>
        <a:p>
          <a:pPr algn="just"/>
          <a:r>
            <a:rPr lang="es-ES" sz="1400" smtClean="0"/>
            <a:t>- El cantón con mayor cobertura: Esmeraldas </a:t>
          </a:r>
          <a:endParaRPr lang="es-EC" sz="1400" dirty="0"/>
        </a:p>
      </dgm:t>
    </dgm:pt>
    <dgm:pt modelId="{A383DB7C-8F93-41FA-824F-06404CB0DF90}" type="parTrans" cxnId="{4AE3F187-2B45-4012-B3B8-BE6F619E2E7C}">
      <dgm:prSet/>
      <dgm:spPr/>
      <dgm:t>
        <a:bodyPr/>
        <a:lstStyle/>
        <a:p>
          <a:endParaRPr lang="es-EC">
            <a:solidFill>
              <a:schemeClr val="tx1">
                <a:lumMod val="95000"/>
                <a:lumOff val="5000"/>
              </a:schemeClr>
            </a:solidFill>
          </a:endParaRPr>
        </a:p>
      </dgm:t>
    </dgm:pt>
    <dgm:pt modelId="{B7598AE4-5D88-4B66-BB43-D79A223C7EF8}" type="sibTrans" cxnId="{4AE3F187-2B45-4012-B3B8-BE6F619E2E7C}">
      <dgm:prSet/>
      <dgm:spPr/>
      <dgm:t>
        <a:bodyPr/>
        <a:lstStyle/>
        <a:p>
          <a:endParaRPr lang="es-EC">
            <a:solidFill>
              <a:schemeClr val="tx1">
                <a:lumMod val="95000"/>
                <a:lumOff val="5000"/>
              </a:schemeClr>
            </a:solidFill>
          </a:endParaRPr>
        </a:p>
      </dgm:t>
    </dgm:pt>
    <dgm:pt modelId="{55F33791-BA81-4751-B3E7-30F8193F8ACA}" type="pres">
      <dgm:prSet presAssocID="{FEED6326-E0B8-41C4-97CE-371836B6453F}" presName="linearFlow" presStyleCnt="0">
        <dgm:presLayoutVars>
          <dgm:dir/>
          <dgm:resizeHandles val="exact"/>
        </dgm:presLayoutVars>
      </dgm:prSet>
      <dgm:spPr/>
    </dgm:pt>
    <dgm:pt modelId="{747D4CCE-BD28-45F8-9800-BF8DDF9A374F}" type="pres">
      <dgm:prSet presAssocID="{1B936F85-4840-4D3C-9213-C1BEE51E1075}" presName="composite" presStyleCnt="0"/>
      <dgm:spPr/>
    </dgm:pt>
    <dgm:pt modelId="{4DF41D38-56B1-463E-B1A7-1F67B381041B}" type="pres">
      <dgm:prSet presAssocID="{1B936F85-4840-4D3C-9213-C1BEE51E1075}" presName="imgShp" presStyleLbl="fgImgPlace1" presStyleIdx="0" presStyleCnt="2" custScaleX="111124" custLinFactNeighborX="-11284" custLinFactNeighborY="11641"/>
      <dgm:spPr>
        <a:blipFill rotWithShape="0">
          <a:blip xmlns:r="http://schemas.openxmlformats.org/officeDocument/2006/relationships" r:embed="rId1"/>
          <a:stretch>
            <a:fillRect/>
          </a:stretch>
        </a:blipFill>
      </dgm:spPr>
    </dgm:pt>
    <dgm:pt modelId="{3E90C5F7-B60A-44BF-97B3-08ED1716AE9B}" type="pres">
      <dgm:prSet presAssocID="{1B936F85-4840-4D3C-9213-C1BEE51E1075}" presName="txShp" presStyleLbl="node1" presStyleIdx="0" presStyleCnt="2" custScaleX="127799" custLinFactNeighborX="7551" custLinFactNeighborY="11641">
        <dgm:presLayoutVars>
          <dgm:bulletEnabled val="1"/>
        </dgm:presLayoutVars>
      </dgm:prSet>
      <dgm:spPr/>
      <dgm:t>
        <a:bodyPr/>
        <a:lstStyle/>
        <a:p>
          <a:endParaRPr lang="es-EC"/>
        </a:p>
      </dgm:t>
    </dgm:pt>
    <dgm:pt modelId="{11CC32EE-9E52-4A6B-8824-49FB7F41FF09}" type="pres">
      <dgm:prSet presAssocID="{97ECABA8-A692-486B-AA48-B51DBE4B3913}" presName="spacing" presStyleCnt="0"/>
      <dgm:spPr/>
    </dgm:pt>
    <dgm:pt modelId="{1FED1C5D-54F0-4FAE-BE63-ED3615053EE1}" type="pres">
      <dgm:prSet presAssocID="{F86C1A4D-BA10-4CD3-8DAD-C6C004732D61}" presName="composite" presStyleCnt="0"/>
      <dgm:spPr/>
    </dgm:pt>
    <dgm:pt modelId="{25BBBC89-29D7-44BD-A65F-4D9D06F2B2E0}" type="pres">
      <dgm:prSet presAssocID="{F86C1A4D-BA10-4CD3-8DAD-C6C004732D61}" presName="imgShp" presStyleLbl="fgImgPlace1" presStyleIdx="1" presStyleCnt="2" custScaleX="114681" custLinFactNeighborX="-18163" custLinFactNeighborY="-11641"/>
      <dgm:spPr>
        <a:blipFill rotWithShape="0">
          <a:blip xmlns:r="http://schemas.openxmlformats.org/officeDocument/2006/relationships" r:embed="rId2"/>
          <a:stretch>
            <a:fillRect/>
          </a:stretch>
        </a:blipFill>
      </dgm:spPr>
    </dgm:pt>
    <dgm:pt modelId="{F74EC60B-7C28-430B-B993-8465DB1BA330}" type="pres">
      <dgm:prSet presAssocID="{F86C1A4D-BA10-4CD3-8DAD-C6C004732D61}" presName="txShp" presStyleLbl="node1" presStyleIdx="1" presStyleCnt="2" custScaleX="126795" custLinFactNeighborX="7460" custLinFactNeighborY="-11641">
        <dgm:presLayoutVars>
          <dgm:bulletEnabled val="1"/>
        </dgm:presLayoutVars>
      </dgm:prSet>
      <dgm:spPr/>
      <dgm:t>
        <a:bodyPr/>
        <a:lstStyle/>
        <a:p>
          <a:endParaRPr lang="es-EC"/>
        </a:p>
      </dgm:t>
    </dgm:pt>
  </dgm:ptLst>
  <dgm:cxnLst>
    <dgm:cxn modelId="{6F5D551B-5CF4-4D71-8916-3C60E6A39D54}" type="presOf" srcId="{1B936F85-4840-4D3C-9213-C1BEE51E1075}" destId="{3E90C5F7-B60A-44BF-97B3-08ED1716AE9B}" srcOrd="0" destOrd="0" presId="urn:microsoft.com/office/officeart/2005/8/layout/vList3#1"/>
    <dgm:cxn modelId="{EAAEB72B-80A7-47AF-86CE-270E04A9B2F5}" type="presOf" srcId="{F86C1A4D-BA10-4CD3-8DAD-C6C004732D61}" destId="{F74EC60B-7C28-430B-B993-8465DB1BA330}" srcOrd="0" destOrd="0" presId="urn:microsoft.com/office/officeart/2005/8/layout/vList3#1"/>
    <dgm:cxn modelId="{BA5831A9-06F0-4431-8EC8-A9160B6B6655}" srcId="{FEED6326-E0B8-41C4-97CE-371836B6453F}" destId="{1B936F85-4840-4D3C-9213-C1BEE51E1075}" srcOrd="0" destOrd="0" parTransId="{FB6E570E-863E-432D-AD0C-F5237E8942BE}" sibTransId="{97ECABA8-A692-486B-AA48-B51DBE4B3913}"/>
    <dgm:cxn modelId="{4AE3F187-2B45-4012-B3B8-BE6F619E2E7C}" srcId="{FEED6326-E0B8-41C4-97CE-371836B6453F}" destId="{F86C1A4D-BA10-4CD3-8DAD-C6C004732D61}" srcOrd="1" destOrd="0" parTransId="{A383DB7C-8F93-41FA-824F-06404CB0DF90}" sibTransId="{B7598AE4-5D88-4B66-BB43-D79A223C7EF8}"/>
    <dgm:cxn modelId="{48F87BE0-35CA-41B5-B2F3-4407314A3CE1}" type="presOf" srcId="{FEED6326-E0B8-41C4-97CE-371836B6453F}" destId="{55F33791-BA81-4751-B3E7-30F8193F8ACA}" srcOrd="0" destOrd="0" presId="urn:microsoft.com/office/officeart/2005/8/layout/vList3#1"/>
    <dgm:cxn modelId="{A0E2FFA5-DF32-425C-B833-7851206E5DA9}" type="presParOf" srcId="{55F33791-BA81-4751-B3E7-30F8193F8ACA}" destId="{747D4CCE-BD28-45F8-9800-BF8DDF9A374F}" srcOrd="0" destOrd="0" presId="urn:microsoft.com/office/officeart/2005/8/layout/vList3#1"/>
    <dgm:cxn modelId="{49CC8E2A-9C33-4DEC-9E6A-A5B1CB28402D}" type="presParOf" srcId="{747D4CCE-BD28-45F8-9800-BF8DDF9A374F}" destId="{4DF41D38-56B1-463E-B1A7-1F67B381041B}" srcOrd="0" destOrd="0" presId="urn:microsoft.com/office/officeart/2005/8/layout/vList3#1"/>
    <dgm:cxn modelId="{5843F5A1-BC23-4B87-9F93-FF9C267B95A6}" type="presParOf" srcId="{747D4CCE-BD28-45F8-9800-BF8DDF9A374F}" destId="{3E90C5F7-B60A-44BF-97B3-08ED1716AE9B}" srcOrd="1" destOrd="0" presId="urn:microsoft.com/office/officeart/2005/8/layout/vList3#1"/>
    <dgm:cxn modelId="{5ACF7CB4-2874-4BA4-8F09-13A2A415EA7A}" type="presParOf" srcId="{55F33791-BA81-4751-B3E7-30F8193F8ACA}" destId="{11CC32EE-9E52-4A6B-8824-49FB7F41FF09}" srcOrd="1" destOrd="0" presId="urn:microsoft.com/office/officeart/2005/8/layout/vList3#1"/>
    <dgm:cxn modelId="{3AC0A26C-A116-4BBA-8894-E62C6F854D50}" type="presParOf" srcId="{55F33791-BA81-4751-B3E7-30F8193F8ACA}" destId="{1FED1C5D-54F0-4FAE-BE63-ED3615053EE1}" srcOrd="2" destOrd="0" presId="urn:microsoft.com/office/officeart/2005/8/layout/vList3#1"/>
    <dgm:cxn modelId="{A489FF91-040E-4EAD-B539-A46BE74EE2C2}" type="presParOf" srcId="{1FED1C5D-54F0-4FAE-BE63-ED3615053EE1}" destId="{25BBBC89-29D7-44BD-A65F-4D9D06F2B2E0}" srcOrd="0" destOrd="0" presId="urn:microsoft.com/office/officeart/2005/8/layout/vList3#1"/>
    <dgm:cxn modelId="{5E95A0D5-5032-4710-BFF3-029256E8F1EC}" type="presParOf" srcId="{1FED1C5D-54F0-4FAE-BE63-ED3615053EE1}" destId="{F74EC60B-7C28-430B-B993-8465DB1BA330}"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71F5CE0-88AF-4757-AED8-3D724600D1F5}" type="doc">
      <dgm:prSet loTypeId="urn:microsoft.com/office/officeart/2009/3/layout/IncreasingArrowsProcess" loCatId="process" qsTypeId="urn:microsoft.com/office/officeart/2005/8/quickstyle/simple1" qsCatId="simple" csTypeId="urn:microsoft.com/office/officeart/2005/8/colors/accent4_4" csCatId="accent4" phldr="1"/>
      <dgm:spPr/>
      <dgm:t>
        <a:bodyPr/>
        <a:lstStyle/>
        <a:p>
          <a:endParaRPr lang="es-EC"/>
        </a:p>
      </dgm:t>
    </dgm:pt>
    <dgm:pt modelId="{8D622628-A772-4737-8748-9593F4A99082}">
      <dgm:prSet phldrT="[Texto]"/>
      <dgm:spPr/>
      <dgm:t>
        <a:bodyPr/>
        <a:lstStyle/>
        <a:p>
          <a:r>
            <a:rPr lang="es-EC" dirty="0" smtClean="0"/>
            <a:t>Salidas de Campo</a:t>
          </a:r>
          <a:endParaRPr lang="es-EC" dirty="0"/>
        </a:p>
      </dgm:t>
    </dgm:pt>
    <dgm:pt modelId="{E10AE60D-B80C-4DA2-AFE0-007091A2D5AD}" type="parTrans" cxnId="{ED7E71DA-B33F-48CB-AEDF-A5486C04A80D}">
      <dgm:prSet/>
      <dgm:spPr/>
      <dgm:t>
        <a:bodyPr/>
        <a:lstStyle/>
        <a:p>
          <a:endParaRPr lang="es-EC"/>
        </a:p>
      </dgm:t>
    </dgm:pt>
    <dgm:pt modelId="{8FDF3587-2FAA-4687-A1D1-2D7112DBEB98}" type="sibTrans" cxnId="{ED7E71DA-B33F-48CB-AEDF-A5486C04A80D}">
      <dgm:prSet/>
      <dgm:spPr/>
      <dgm:t>
        <a:bodyPr/>
        <a:lstStyle/>
        <a:p>
          <a:endParaRPr lang="es-EC"/>
        </a:p>
      </dgm:t>
    </dgm:pt>
    <dgm:pt modelId="{169B73D8-42D0-417A-AFDB-E6D6B30A5578}">
      <dgm:prSet phldrT="[Texto]"/>
      <dgm:spPr/>
      <dgm:t>
        <a:bodyPr/>
        <a:lstStyle/>
        <a:p>
          <a:r>
            <a:rPr lang="es-EC" dirty="0" smtClean="0"/>
            <a:t>Cronograma</a:t>
          </a:r>
        </a:p>
        <a:p>
          <a:r>
            <a:rPr lang="es-EC" dirty="0" smtClean="0"/>
            <a:t>Técnicos</a:t>
          </a:r>
          <a:endParaRPr lang="es-EC" dirty="0"/>
        </a:p>
      </dgm:t>
    </dgm:pt>
    <dgm:pt modelId="{F2890754-FF44-4F37-90A5-F4366CB92239}" type="parTrans" cxnId="{335ABC7D-C679-44A0-B9D1-9D47D993B390}">
      <dgm:prSet/>
      <dgm:spPr/>
      <dgm:t>
        <a:bodyPr/>
        <a:lstStyle/>
        <a:p>
          <a:endParaRPr lang="es-EC"/>
        </a:p>
      </dgm:t>
    </dgm:pt>
    <dgm:pt modelId="{F39883A4-CBF2-4562-A5AE-63C76CDD212C}" type="sibTrans" cxnId="{335ABC7D-C679-44A0-B9D1-9D47D993B390}">
      <dgm:prSet/>
      <dgm:spPr/>
      <dgm:t>
        <a:bodyPr/>
        <a:lstStyle/>
        <a:p>
          <a:endParaRPr lang="es-EC"/>
        </a:p>
      </dgm:t>
    </dgm:pt>
    <dgm:pt modelId="{D3BEC5F9-CD9F-4B10-89B7-5F6F59D2F0C3}">
      <dgm:prSet phldrT="[Texto]"/>
      <dgm:spPr/>
      <dgm:t>
        <a:bodyPr/>
        <a:lstStyle/>
        <a:p>
          <a:r>
            <a:rPr lang="es-EC" dirty="0" smtClean="0"/>
            <a:t>Cuencas visuales</a:t>
          </a:r>
          <a:endParaRPr lang="es-EC" dirty="0"/>
        </a:p>
      </dgm:t>
    </dgm:pt>
    <dgm:pt modelId="{0F7912AE-206E-44B6-8DDD-BB339B028063}" type="parTrans" cxnId="{2B0CC84C-F2B6-4422-B50F-760871209F50}">
      <dgm:prSet/>
      <dgm:spPr/>
      <dgm:t>
        <a:bodyPr/>
        <a:lstStyle/>
        <a:p>
          <a:endParaRPr lang="es-EC"/>
        </a:p>
      </dgm:t>
    </dgm:pt>
    <dgm:pt modelId="{FF1FC51E-D0F8-4E2F-AE81-1A968308DEDE}" type="sibTrans" cxnId="{2B0CC84C-F2B6-4422-B50F-760871209F50}">
      <dgm:prSet/>
      <dgm:spPr/>
      <dgm:t>
        <a:bodyPr/>
        <a:lstStyle/>
        <a:p>
          <a:endParaRPr lang="es-EC"/>
        </a:p>
      </dgm:t>
    </dgm:pt>
    <dgm:pt modelId="{D6B37DAD-8572-4E77-AF2E-5540CF20A278}">
      <dgm:prSet phldrT="[Texto]"/>
      <dgm:spPr/>
      <dgm:t>
        <a:bodyPr/>
        <a:lstStyle/>
        <a:p>
          <a:r>
            <a:rPr lang="es-EC" dirty="0" smtClean="0"/>
            <a:t>Herramienta SIG (cuencas visuales).</a:t>
          </a:r>
        </a:p>
        <a:p>
          <a:r>
            <a:rPr lang="es-EC" dirty="0" smtClean="0"/>
            <a:t>Realizadas con las vías y pendientes.</a:t>
          </a:r>
        </a:p>
        <a:p>
          <a:r>
            <a:rPr lang="es-EC" dirty="0" smtClean="0"/>
            <a:t>Lugares con una visión amplia del territorio</a:t>
          </a:r>
          <a:endParaRPr lang="es-EC" dirty="0"/>
        </a:p>
      </dgm:t>
    </dgm:pt>
    <dgm:pt modelId="{6D9616FC-808F-464C-ABD8-E3AD88415F63}" type="parTrans" cxnId="{19EA38F0-6E01-4983-82E2-41F9BDF98A10}">
      <dgm:prSet/>
      <dgm:spPr/>
      <dgm:t>
        <a:bodyPr/>
        <a:lstStyle/>
        <a:p>
          <a:endParaRPr lang="es-EC"/>
        </a:p>
      </dgm:t>
    </dgm:pt>
    <dgm:pt modelId="{A35E1F4A-5CDA-4FCA-8C55-2D3E894F18D3}" type="sibTrans" cxnId="{19EA38F0-6E01-4983-82E2-41F9BDF98A10}">
      <dgm:prSet/>
      <dgm:spPr/>
      <dgm:t>
        <a:bodyPr/>
        <a:lstStyle/>
        <a:p>
          <a:endParaRPr lang="es-EC"/>
        </a:p>
      </dgm:t>
    </dgm:pt>
    <dgm:pt modelId="{6EE7C786-AB08-4CD4-9D48-569F8EF417B5}">
      <dgm:prSet phldrT="[Texto]"/>
      <dgm:spPr/>
      <dgm:t>
        <a:bodyPr/>
        <a:lstStyle/>
        <a:p>
          <a:r>
            <a:rPr lang="es-EC" dirty="0" smtClean="0"/>
            <a:t>Puntos de Verificación</a:t>
          </a:r>
          <a:endParaRPr lang="es-EC" dirty="0"/>
        </a:p>
      </dgm:t>
    </dgm:pt>
    <dgm:pt modelId="{DD807DB0-DB18-4437-BABE-426E6288B89A}" type="parTrans" cxnId="{A21B470B-5244-4A4A-991E-CA510617DE73}">
      <dgm:prSet/>
      <dgm:spPr/>
      <dgm:t>
        <a:bodyPr/>
        <a:lstStyle/>
        <a:p>
          <a:endParaRPr lang="es-EC"/>
        </a:p>
      </dgm:t>
    </dgm:pt>
    <dgm:pt modelId="{AA27C6FE-D3AF-411F-9A47-EFE2737EF34F}" type="sibTrans" cxnId="{A21B470B-5244-4A4A-991E-CA510617DE73}">
      <dgm:prSet/>
      <dgm:spPr/>
      <dgm:t>
        <a:bodyPr/>
        <a:lstStyle/>
        <a:p>
          <a:endParaRPr lang="es-EC"/>
        </a:p>
      </dgm:t>
    </dgm:pt>
    <dgm:pt modelId="{9A6E5185-70ED-48AF-BA23-5AF494988A78}">
      <dgm:prSet phldrT="[Texto]"/>
      <dgm:spPr/>
      <dgm:t>
        <a:bodyPr/>
        <a:lstStyle/>
        <a:p>
          <a:r>
            <a:rPr lang="es-EC" dirty="0" smtClean="0"/>
            <a:t>42 puntos</a:t>
          </a:r>
        </a:p>
        <a:p>
          <a:r>
            <a:rPr lang="es-EC" dirty="0" smtClean="0"/>
            <a:t>Monografías de los puntos</a:t>
          </a:r>
          <a:endParaRPr lang="es-EC" dirty="0"/>
        </a:p>
      </dgm:t>
    </dgm:pt>
    <dgm:pt modelId="{217B4C06-0D30-43C9-8009-48E3D54CCFA2}" type="parTrans" cxnId="{27B98462-D4A4-4542-A432-AB1D8804DD13}">
      <dgm:prSet/>
      <dgm:spPr/>
      <dgm:t>
        <a:bodyPr/>
        <a:lstStyle/>
        <a:p>
          <a:endParaRPr lang="es-EC"/>
        </a:p>
      </dgm:t>
    </dgm:pt>
    <dgm:pt modelId="{F330BE19-FAE1-4502-9413-748187CCC56F}" type="sibTrans" cxnId="{27B98462-D4A4-4542-A432-AB1D8804DD13}">
      <dgm:prSet/>
      <dgm:spPr/>
      <dgm:t>
        <a:bodyPr/>
        <a:lstStyle/>
        <a:p>
          <a:endParaRPr lang="es-EC"/>
        </a:p>
      </dgm:t>
    </dgm:pt>
    <dgm:pt modelId="{D6CF5B37-7B0B-4BC0-B939-DCCA7D023093}" type="pres">
      <dgm:prSet presAssocID="{871F5CE0-88AF-4757-AED8-3D724600D1F5}" presName="Name0" presStyleCnt="0">
        <dgm:presLayoutVars>
          <dgm:chMax val="5"/>
          <dgm:chPref val="5"/>
          <dgm:dir/>
          <dgm:animLvl val="lvl"/>
        </dgm:presLayoutVars>
      </dgm:prSet>
      <dgm:spPr/>
      <dgm:t>
        <a:bodyPr/>
        <a:lstStyle/>
        <a:p>
          <a:endParaRPr lang="es-EC"/>
        </a:p>
      </dgm:t>
    </dgm:pt>
    <dgm:pt modelId="{9C2BC2A7-2320-40D4-975A-A8A477C27037}" type="pres">
      <dgm:prSet presAssocID="{8D622628-A772-4737-8748-9593F4A99082}" presName="parentText1" presStyleLbl="node1" presStyleIdx="0" presStyleCnt="3">
        <dgm:presLayoutVars>
          <dgm:chMax/>
          <dgm:chPref val="3"/>
          <dgm:bulletEnabled val="1"/>
        </dgm:presLayoutVars>
      </dgm:prSet>
      <dgm:spPr/>
      <dgm:t>
        <a:bodyPr/>
        <a:lstStyle/>
        <a:p>
          <a:endParaRPr lang="es-EC"/>
        </a:p>
      </dgm:t>
    </dgm:pt>
    <dgm:pt modelId="{C3636FFE-130E-4B85-B260-995A0E0E0470}" type="pres">
      <dgm:prSet presAssocID="{8D622628-A772-4737-8748-9593F4A99082}" presName="childText1" presStyleLbl="solidAlignAcc1" presStyleIdx="0" presStyleCnt="3" custLinFactNeighborX="408" custLinFactNeighborY="-3437">
        <dgm:presLayoutVars>
          <dgm:chMax val="0"/>
          <dgm:chPref val="0"/>
          <dgm:bulletEnabled val="1"/>
        </dgm:presLayoutVars>
      </dgm:prSet>
      <dgm:spPr/>
      <dgm:t>
        <a:bodyPr/>
        <a:lstStyle/>
        <a:p>
          <a:endParaRPr lang="es-EC"/>
        </a:p>
      </dgm:t>
    </dgm:pt>
    <dgm:pt modelId="{87081410-9A71-4104-AF2C-D3FCEB52EC18}" type="pres">
      <dgm:prSet presAssocID="{D3BEC5F9-CD9F-4B10-89B7-5F6F59D2F0C3}" presName="parentText2" presStyleLbl="node1" presStyleIdx="1" presStyleCnt="3" custScaleX="107366" custLinFactNeighborX="-3398">
        <dgm:presLayoutVars>
          <dgm:chMax/>
          <dgm:chPref val="3"/>
          <dgm:bulletEnabled val="1"/>
        </dgm:presLayoutVars>
      </dgm:prSet>
      <dgm:spPr/>
      <dgm:t>
        <a:bodyPr/>
        <a:lstStyle/>
        <a:p>
          <a:endParaRPr lang="es-EC"/>
        </a:p>
      </dgm:t>
    </dgm:pt>
    <dgm:pt modelId="{09DB9D42-D930-4012-A867-D506210C4FF4}" type="pres">
      <dgm:prSet presAssocID="{D3BEC5F9-CD9F-4B10-89B7-5F6F59D2F0C3}" presName="childText2" presStyleLbl="solidAlignAcc1" presStyleIdx="1" presStyleCnt="3" custScaleX="114774" custLinFactNeighborX="-6821">
        <dgm:presLayoutVars>
          <dgm:chMax val="0"/>
          <dgm:chPref val="0"/>
          <dgm:bulletEnabled val="1"/>
        </dgm:presLayoutVars>
      </dgm:prSet>
      <dgm:spPr/>
      <dgm:t>
        <a:bodyPr/>
        <a:lstStyle/>
        <a:p>
          <a:endParaRPr lang="es-EC"/>
        </a:p>
      </dgm:t>
    </dgm:pt>
    <dgm:pt modelId="{FFD89EB0-85E2-42B8-99FC-0CDDEF13193A}" type="pres">
      <dgm:prSet presAssocID="{6EE7C786-AB08-4CD4-9D48-569F8EF417B5}" presName="parentText3" presStyleLbl="node1" presStyleIdx="2" presStyleCnt="3">
        <dgm:presLayoutVars>
          <dgm:chMax/>
          <dgm:chPref val="3"/>
          <dgm:bulletEnabled val="1"/>
        </dgm:presLayoutVars>
      </dgm:prSet>
      <dgm:spPr/>
      <dgm:t>
        <a:bodyPr/>
        <a:lstStyle/>
        <a:p>
          <a:endParaRPr lang="es-EC"/>
        </a:p>
      </dgm:t>
    </dgm:pt>
    <dgm:pt modelId="{87E5EDD0-E319-40A5-8E2E-4323A9F54B61}" type="pres">
      <dgm:prSet presAssocID="{6EE7C786-AB08-4CD4-9D48-569F8EF417B5}" presName="childText3" presStyleLbl="solidAlignAcc1" presStyleIdx="2" presStyleCnt="3">
        <dgm:presLayoutVars>
          <dgm:chMax val="0"/>
          <dgm:chPref val="0"/>
          <dgm:bulletEnabled val="1"/>
        </dgm:presLayoutVars>
      </dgm:prSet>
      <dgm:spPr/>
      <dgm:t>
        <a:bodyPr/>
        <a:lstStyle/>
        <a:p>
          <a:endParaRPr lang="es-EC"/>
        </a:p>
      </dgm:t>
    </dgm:pt>
  </dgm:ptLst>
  <dgm:cxnLst>
    <dgm:cxn modelId="{12BDA9F3-927C-44D1-8D8D-42E42E20C90A}" type="presOf" srcId="{D6B37DAD-8572-4E77-AF2E-5540CF20A278}" destId="{09DB9D42-D930-4012-A867-D506210C4FF4}" srcOrd="0" destOrd="0" presId="urn:microsoft.com/office/officeart/2009/3/layout/IncreasingArrowsProcess"/>
    <dgm:cxn modelId="{335ABC7D-C679-44A0-B9D1-9D47D993B390}" srcId="{8D622628-A772-4737-8748-9593F4A99082}" destId="{169B73D8-42D0-417A-AFDB-E6D6B30A5578}" srcOrd="0" destOrd="0" parTransId="{F2890754-FF44-4F37-90A5-F4366CB92239}" sibTransId="{F39883A4-CBF2-4562-A5AE-63C76CDD212C}"/>
    <dgm:cxn modelId="{C4A2F11D-B48D-4B13-AF50-C0B478105EE4}" type="presOf" srcId="{871F5CE0-88AF-4757-AED8-3D724600D1F5}" destId="{D6CF5B37-7B0B-4BC0-B939-DCCA7D023093}" srcOrd="0" destOrd="0" presId="urn:microsoft.com/office/officeart/2009/3/layout/IncreasingArrowsProcess"/>
    <dgm:cxn modelId="{27B98462-D4A4-4542-A432-AB1D8804DD13}" srcId="{6EE7C786-AB08-4CD4-9D48-569F8EF417B5}" destId="{9A6E5185-70ED-48AF-BA23-5AF494988A78}" srcOrd="0" destOrd="0" parTransId="{217B4C06-0D30-43C9-8009-48E3D54CCFA2}" sibTransId="{F330BE19-FAE1-4502-9413-748187CCC56F}"/>
    <dgm:cxn modelId="{19EA38F0-6E01-4983-82E2-41F9BDF98A10}" srcId="{D3BEC5F9-CD9F-4B10-89B7-5F6F59D2F0C3}" destId="{D6B37DAD-8572-4E77-AF2E-5540CF20A278}" srcOrd="0" destOrd="0" parTransId="{6D9616FC-808F-464C-ABD8-E3AD88415F63}" sibTransId="{A35E1F4A-5CDA-4FCA-8C55-2D3E894F18D3}"/>
    <dgm:cxn modelId="{A21B470B-5244-4A4A-991E-CA510617DE73}" srcId="{871F5CE0-88AF-4757-AED8-3D724600D1F5}" destId="{6EE7C786-AB08-4CD4-9D48-569F8EF417B5}" srcOrd="2" destOrd="0" parTransId="{DD807DB0-DB18-4437-BABE-426E6288B89A}" sibTransId="{AA27C6FE-D3AF-411F-9A47-EFE2737EF34F}"/>
    <dgm:cxn modelId="{ED7E71DA-B33F-48CB-AEDF-A5486C04A80D}" srcId="{871F5CE0-88AF-4757-AED8-3D724600D1F5}" destId="{8D622628-A772-4737-8748-9593F4A99082}" srcOrd="0" destOrd="0" parTransId="{E10AE60D-B80C-4DA2-AFE0-007091A2D5AD}" sibTransId="{8FDF3587-2FAA-4687-A1D1-2D7112DBEB98}"/>
    <dgm:cxn modelId="{2B0CC84C-F2B6-4422-B50F-760871209F50}" srcId="{871F5CE0-88AF-4757-AED8-3D724600D1F5}" destId="{D3BEC5F9-CD9F-4B10-89B7-5F6F59D2F0C3}" srcOrd="1" destOrd="0" parTransId="{0F7912AE-206E-44B6-8DDD-BB339B028063}" sibTransId="{FF1FC51E-D0F8-4E2F-AE81-1A968308DEDE}"/>
    <dgm:cxn modelId="{AC6F066E-EF44-4755-99DE-A214C73951BF}" type="presOf" srcId="{169B73D8-42D0-417A-AFDB-E6D6B30A5578}" destId="{C3636FFE-130E-4B85-B260-995A0E0E0470}" srcOrd="0" destOrd="0" presId="urn:microsoft.com/office/officeart/2009/3/layout/IncreasingArrowsProcess"/>
    <dgm:cxn modelId="{43EE2C2F-D51A-4988-9F31-17A8F562A48B}" type="presOf" srcId="{6EE7C786-AB08-4CD4-9D48-569F8EF417B5}" destId="{FFD89EB0-85E2-42B8-99FC-0CDDEF13193A}" srcOrd="0" destOrd="0" presId="urn:microsoft.com/office/officeart/2009/3/layout/IncreasingArrowsProcess"/>
    <dgm:cxn modelId="{112CC85C-32CF-4584-AD07-B69F36FD781D}" type="presOf" srcId="{8D622628-A772-4737-8748-9593F4A99082}" destId="{9C2BC2A7-2320-40D4-975A-A8A477C27037}" srcOrd="0" destOrd="0" presId="urn:microsoft.com/office/officeart/2009/3/layout/IncreasingArrowsProcess"/>
    <dgm:cxn modelId="{18B3C6A3-53D1-4381-A11A-E8F4F8B1378D}" type="presOf" srcId="{9A6E5185-70ED-48AF-BA23-5AF494988A78}" destId="{87E5EDD0-E319-40A5-8E2E-4323A9F54B61}" srcOrd="0" destOrd="0" presId="urn:microsoft.com/office/officeart/2009/3/layout/IncreasingArrowsProcess"/>
    <dgm:cxn modelId="{3CF4709D-6B8D-410D-BC1A-99427D51826A}" type="presOf" srcId="{D3BEC5F9-CD9F-4B10-89B7-5F6F59D2F0C3}" destId="{87081410-9A71-4104-AF2C-D3FCEB52EC18}" srcOrd="0" destOrd="0" presId="urn:microsoft.com/office/officeart/2009/3/layout/IncreasingArrowsProcess"/>
    <dgm:cxn modelId="{FC3E5057-D9FA-40B2-B23F-0CD5D02C1CBD}" type="presParOf" srcId="{D6CF5B37-7B0B-4BC0-B939-DCCA7D023093}" destId="{9C2BC2A7-2320-40D4-975A-A8A477C27037}" srcOrd="0" destOrd="0" presId="urn:microsoft.com/office/officeart/2009/3/layout/IncreasingArrowsProcess"/>
    <dgm:cxn modelId="{4B9B976B-18C7-4B34-9859-40748CCCFCBE}" type="presParOf" srcId="{D6CF5B37-7B0B-4BC0-B939-DCCA7D023093}" destId="{C3636FFE-130E-4B85-B260-995A0E0E0470}" srcOrd="1" destOrd="0" presId="urn:microsoft.com/office/officeart/2009/3/layout/IncreasingArrowsProcess"/>
    <dgm:cxn modelId="{75C0D612-7851-4865-9EA5-F90A12D362CC}" type="presParOf" srcId="{D6CF5B37-7B0B-4BC0-B939-DCCA7D023093}" destId="{87081410-9A71-4104-AF2C-D3FCEB52EC18}" srcOrd="2" destOrd="0" presId="urn:microsoft.com/office/officeart/2009/3/layout/IncreasingArrowsProcess"/>
    <dgm:cxn modelId="{0ABA3459-EB7B-4B1E-A974-8E4E39A874B0}" type="presParOf" srcId="{D6CF5B37-7B0B-4BC0-B939-DCCA7D023093}" destId="{09DB9D42-D930-4012-A867-D506210C4FF4}" srcOrd="3" destOrd="0" presId="urn:microsoft.com/office/officeart/2009/3/layout/IncreasingArrowsProcess"/>
    <dgm:cxn modelId="{F23EA0D7-30A2-4B99-B35C-04A04856CC68}" type="presParOf" srcId="{D6CF5B37-7B0B-4BC0-B939-DCCA7D023093}" destId="{FFD89EB0-85E2-42B8-99FC-0CDDEF13193A}" srcOrd="4" destOrd="0" presId="urn:microsoft.com/office/officeart/2009/3/layout/IncreasingArrowsProcess"/>
    <dgm:cxn modelId="{CB8848FB-F165-4343-9AC9-ED9C9D9DD0BE}" type="presParOf" srcId="{D6CF5B37-7B0B-4BC0-B939-DCCA7D023093}" destId="{87E5EDD0-E319-40A5-8E2E-4323A9F54B61}"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EC092AA-AC42-4AB6-92AD-656C4EB50F85}"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s-EC"/>
        </a:p>
      </dgm:t>
    </dgm:pt>
    <dgm:pt modelId="{9BEECE63-8E74-495E-BCAB-FBEDF83C5AAE}">
      <dgm:prSet/>
      <dgm:spPr/>
      <dgm:t>
        <a:bodyPr/>
        <a:lstStyle/>
        <a:p>
          <a:pPr rtl="0"/>
          <a:r>
            <a:rPr lang="es-ES" b="1" dirty="0" smtClean="0"/>
            <a:t>Bajo potencial socioeconómico:</a:t>
          </a:r>
          <a:r>
            <a:rPr lang="es-ES" dirty="0" smtClean="0"/>
            <a:t> La población se encuentra en los rangos de edad de 0 a 20 años tienen vulnerabilidad alta, no cuentan con los servicios básicos necesarios y su economía es inestables; son áreas que necesitan mayor interés por parte de autoridades.</a:t>
          </a:r>
          <a:endParaRPr lang="es-EC" dirty="0"/>
        </a:p>
      </dgm:t>
    </dgm:pt>
    <dgm:pt modelId="{8B5E682C-53D0-42D8-90F8-B1392B990233}" type="parTrans" cxnId="{078EFF13-50A8-4AC9-8C25-6BC4D4FFFBA7}">
      <dgm:prSet/>
      <dgm:spPr/>
      <dgm:t>
        <a:bodyPr/>
        <a:lstStyle/>
        <a:p>
          <a:endParaRPr lang="es-EC">
            <a:solidFill>
              <a:schemeClr val="tx1"/>
            </a:solidFill>
          </a:endParaRPr>
        </a:p>
      </dgm:t>
    </dgm:pt>
    <dgm:pt modelId="{5DC364F9-29FC-4E73-A1E1-862710CCDE8E}" type="sibTrans" cxnId="{078EFF13-50A8-4AC9-8C25-6BC4D4FFFBA7}">
      <dgm:prSet/>
      <dgm:spPr/>
      <dgm:t>
        <a:bodyPr/>
        <a:lstStyle/>
        <a:p>
          <a:endParaRPr lang="es-EC">
            <a:solidFill>
              <a:schemeClr val="tx1"/>
            </a:solidFill>
          </a:endParaRPr>
        </a:p>
      </dgm:t>
    </dgm:pt>
    <dgm:pt modelId="{608F68A9-11D1-4CE2-9EED-1820AB028F01}">
      <dgm:prSet/>
      <dgm:spPr/>
      <dgm:t>
        <a:bodyPr/>
        <a:lstStyle/>
        <a:p>
          <a:pPr rtl="0"/>
          <a:r>
            <a:rPr lang="es-ES" b="1" dirty="0" smtClean="0"/>
            <a:t>Medio potencial socioeconómico:</a:t>
          </a:r>
          <a:r>
            <a:rPr lang="es-ES" dirty="0" smtClean="0"/>
            <a:t> La población se encuentra en los rangos de edad de 50 a 75 años tienen vulnerabilidad media, no todos cuentan con los servicios básicos necesarios y su economía es estable; son áreas que necesitan planes de desarrollo en todo ámbito para que sobresalgan sus potencialidades.</a:t>
          </a:r>
          <a:endParaRPr lang="es-EC" dirty="0"/>
        </a:p>
      </dgm:t>
    </dgm:pt>
    <dgm:pt modelId="{808FE41D-4CB5-47E9-9E15-4BEE11E6A668}" type="parTrans" cxnId="{22CB032E-4F39-4709-874E-49823D0EBDCE}">
      <dgm:prSet/>
      <dgm:spPr/>
      <dgm:t>
        <a:bodyPr/>
        <a:lstStyle/>
        <a:p>
          <a:endParaRPr lang="es-EC">
            <a:solidFill>
              <a:schemeClr val="tx1"/>
            </a:solidFill>
          </a:endParaRPr>
        </a:p>
      </dgm:t>
    </dgm:pt>
    <dgm:pt modelId="{85DDE25A-47A0-4D80-8D10-7DAC1FCA5E83}" type="sibTrans" cxnId="{22CB032E-4F39-4709-874E-49823D0EBDCE}">
      <dgm:prSet/>
      <dgm:spPr/>
      <dgm:t>
        <a:bodyPr/>
        <a:lstStyle/>
        <a:p>
          <a:endParaRPr lang="es-EC">
            <a:solidFill>
              <a:schemeClr val="tx1"/>
            </a:solidFill>
          </a:endParaRPr>
        </a:p>
      </dgm:t>
    </dgm:pt>
    <dgm:pt modelId="{67EB1151-81B7-4C51-92EF-F3C37753CBBF}">
      <dgm:prSet/>
      <dgm:spPr/>
      <dgm:t>
        <a:bodyPr/>
        <a:lstStyle/>
        <a:p>
          <a:pPr rtl="0"/>
          <a:r>
            <a:rPr lang="es-ES" b="1" dirty="0" smtClean="0"/>
            <a:t>Alto potencial socioeconómico</a:t>
          </a:r>
          <a:r>
            <a:rPr lang="es-ES" dirty="0" smtClean="0"/>
            <a:t>: La población se encuentra en los rangos de edad de 20 a 50 años tienen vulnerabilidad baja, cuentan con los servicios básicos necesarios y su economía es estables; son áreas que se encuentran dentro de un eje de desarrollo estable.</a:t>
          </a:r>
          <a:endParaRPr lang="es-EC" dirty="0"/>
        </a:p>
      </dgm:t>
    </dgm:pt>
    <dgm:pt modelId="{7BC1FDF4-B426-4612-9749-D36738D7ABEA}" type="parTrans" cxnId="{1D909C09-07B2-4713-9295-06902CAE4585}">
      <dgm:prSet/>
      <dgm:spPr/>
      <dgm:t>
        <a:bodyPr/>
        <a:lstStyle/>
        <a:p>
          <a:endParaRPr lang="es-EC">
            <a:solidFill>
              <a:schemeClr val="tx1"/>
            </a:solidFill>
          </a:endParaRPr>
        </a:p>
      </dgm:t>
    </dgm:pt>
    <dgm:pt modelId="{3EBD47A3-C5BC-423C-A4EA-5DC8190C02C5}" type="sibTrans" cxnId="{1D909C09-07B2-4713-9295-06902CAE4585}">
      <dgm:prSet/>
      <dgm:spPr/>
      <dgm:t>
        <a:bodyPr/>
        <a:lstStyle/>
        <a:p>
          <a:endParaRPr lang="es-EC">
            <a:solidFill>
              <a:schemeClr val="tx1"/>
            </a:solidFill>
          </a:endParaRPr>
        </a:p>
      </dgm:t>
    </dgm:pt>
    <dgm:pt modelId="{B2C61B9D-80E7-4320-9EF4-73C9D47490E2}" type="pres">
      <dgm:prSet presAssocID="{FEC092AA-AC42-4AB6-92AD-656C4EB50F85}" presName="linear" presStyleCnt="0">
        <dgm:presLayoutVars>
          <dgm:animLvl val="lvl"/>
          <dgm:resizeHandles val="exact"/>
        </dgm:presLayoutVars>
      </dgm:prSet>
      <dgm:spPr/>
      <dgm:t>
        <a:bodyPr/>
        <a:lstStyle/>
        <a:p>
          <a:endParaRPr lang="es-EC"/>
        </a:p>
      </dgm:t>
    </dgm:pt>
    <dgm:pt modelId="{F0A93B47-86C7-40C7-9DBC-F376EE6E96B9}" type="pres">
      <dgm:prSet presAssocID="{9BEECE63-8E74-495E-BCAB-FBEDF83C5AAE}" presName="parentText" presStyleLbl="node1" presStyleIdx="0" presStyleCnt="3">
        <dgm:presLayoutVars>
          <dgm:chMax val="0"/>
          <dgm:bulletEnabled val="1"/>
        </dgm:presLayoutVars>
      </dgm:prSet>
      <dgm:spPr/>
      <dgm:t>
        <a:bodyPr/>
        <a:lstStyle/>
        <a:p>
          <a:endParaRPr lang="es-EC"/>
        </a:p>
      </dgm:t>
    </dgm:pt>
    <dgm:pt modelId="{4DAD56FA-F16E-43BC-A6C8-67F4B19456F8}" type="pres">
      <dgm:prSet presAssocID="{5DC364F9-29FC-4E73-A1E1-862710CCDE8E}" presName="spacer" presStyleCnt="0"/>
      <dgm:spPr/>
      <dgm:t>
        <a:bodyPr/>
        <a:lstStyle/>
        <a:p>
          <a:endParaRPr lang="es-EC"/>
        </a:p>
      </dgm:t>
    </dgm:pt>
    <dgm:pt modelId="{3A4F6F00-59F5-438F-A8D9-4F033ADAF035}" type="pres">
      <dgm:prSet presAssocID="{608F68A9-11D1-4CE2-9EED-1820AB028F01}" presName="parentText" presStyleLbl="node1" presStyleIdx="1" presStyleCnt="3" custLinFactNeighborX="749">
        <dgm:presLayoutVars>
          <dgm:chMax val="0"/>
          <dgm:bulletEnabled val="1"/>
        </dgm:presLayoutVars>
      </dgm:prSet>
      <dgm:spPr/>
      <dgm:t>
        <a:bodyPr/>
        <a:lstStyle/>
        <a:p>
          <a:endParaRPr lang="es-EC"/>
        </a:p>
      </dgm:t>
    </dgm:pt>
    <dgm:pt modelId="{3BE24FBC-81F4-4541-AEE5-7A804048D143}" type="pres">
      <dgm:prSet presAssocID="{85DDE25A-47A0-4D80-8D10-7DAC1FCA5E83}" presName="spacer" presStyleCnt="0"/>
      <dgm:spPr/>
      <dgm:t>
        <a:bodyPr/>
        <a:lstStyle/>
        <a:p>
          <a:endParaRPr lang="es-EC"/>
        </a:p>
      </dgm:t>
    </dgm:pt>
    <dgm:pt modelId="{B8940EB6-99C2-4A08-83F2-9F91C9AED4F4}" type="pres">
      <dgm:prSet presAssocID="{67EB1151-81B7-4C51-92EF-F3C37753CBBF}" presName="parentText" presStyleLbl="node1" presStyleIdx="2" presStyleCnt="3">
        <dgm:presLayoutVars>
          <dgm:chMax val="0"/>
          <dgm:bulletEnabled val="1"/>
        </dgm:presLayoutVars>
      </dgm:prSet>
      <dgm:spPr/>
      <dgm:t>
        <a:bodyPr/>
        <a:lstStyle/>
        <a:p>
          <a:endParaRPr lang="es-EC"/>
        </a:p>
      </dgm:t>
    </dgm:pt>
  </dgm:ptLst>
  <dgm:cxnLst>
    <dgm:cxn modelId="{C6A25208-963B-49A6-A78B-C7CA1C7B0147}" type="presOf" srcId="{FEC092AA-AC42-4AB6-92AD-656C4EB50F85}" destId="{B2C61B9D-80E7-4320-9EF4-73C9D47490E2}" srcOrd="0" destOrd="0" presId="urn:microsoft.com/office/officeart/2005/8/layout/vList2"/>
    <dgm:cxn modelId="{22CB032E-4F39-4709-874E-49823D0EBDCE}" srcId="{FEC092AA-AC42-4AB6-92AD-656C4EB50F85}" destId="{608F68A9-11D1-4CE2-9EED-1820AB028F01}" srcOrd="1" destOrd="0" parTransId="{808FE41D-4CB5-47E9-9E15-4BEE11E6A668}" sibTransId="{85DDE25A-47A0-4D80-8D10-7DAC1FCA5E83}"/>
    <dgm:cxn modelId="{1D909C09-07B2-4713-9295-06902CAE4585}" srcId="{FEC092AA-AC42-4AB6-92AD-656C4EB50F85}" destId="{67EB1151-81B7-4C51-92EF-F3C37753CBBF}" srcOrd="2" destOrd="0" parTransId="{7BC1FDF4-B426-4612-9749-D36738D7ABEA}" sibTransId="{3EBD47A3-C5BC-423C-A4EA-5DC8190C02C5}"/>
    <dgm:cxn modelId="{7684CD1B-E8C8-4D4C-B25B-7B1DD9487EA0}" type="presOf" srcId="{9BEECE63-8E74-495E-BCAB-FBEDF83C5AAE}" destId="{F0A93B47-86C7-40C7-9DBC-F376EE6E96B9}" srcOrd="0" destOrd="0" presId="urn:microsoft.com/office/officeart/2005/8/layout/vList2"/>
    <dgm:cxn modelId="{078EFF13-50A8-4AC9-8C25-6BC4D4FFFBA7}" srcId="{FEC092AA-AC42-4AB6-92AD-656C4EB50F85}" destId="{9BEECE63-8E74-495E-BCAB-FBEDF83C5AAE}" srcOrd="0" destOrd="0" parTransId="{8B5E682C-53D0-42D8-90F8-B1392B990233}" sibTransId="{5DC364F9-29FC-4E73-A1E1-862710CCDE8E}"/>
    <dgm:cxn modelId="{28E10D4C-40F3-4C6D-A462-196BDD24BA96}" type="presOf" srcId="{608F68A9-11D1-4CE2-9EED-1820AB028F01}" destId="{3A4F6F00-59F5-438F-A8D9-4F033ADAF035}" srcOrd="0" destOrd="0" presId="urn:microsoft.com/office/officeart/2005/8/layout/vList2"/>
    <dgm:cxn modelId="{6EC6F204-6CE9-48FB-BA2F-C6D18562350B}" type="presOf" srcId="{67EB1151-81B7-4C51-92EF-F3C37753CBBF}" destId="{B8940EB6-99C2-4A08-83F2-9F91C9AED4F4}" srcOrd="0" destOrd="0" presId="urn:microsoft.com/office/officeart/2005/8/layout/vList2"/>
    <dgm:cxn modelId="{AA3EE165-3235-4569-A9B3-71A7F99A6B60}" type="presParOf" srcId="{B2C61B9D-80E7-4320-9EF4-73C9D47490E2}" destId="{F0A93B47-86C7-40C7-9DBC-F376EE6E96B9}" srcOrd="0" destOrd="0" presId="urn:microsoft.com/office/officeart/2005/8/layout/vList2"/>
    <dgm:cxn modelId="{257AC80F-3E24-4FB3-8D9D-E929DE409161}" type="presParOf" srcId="{B2C61B9D-80E7-4320-9EF4-73C9D47490E2}" destId="{4DAD56FA-F16E-43BC-A6C8-67F4B19456F8}" srcOrd="1" destOrd="0" presId="urn:microsoft.com/office/officeart/2005/8/layout/vList2"/>
    <dgm:cxn modelId="{EBE2CAA8-66B3-4367-9150-E51C5998F216}" type="presParOf" srcId="{B2C61B9D-80E7-4320-9EF4-73C9D47490E2}" destId="{3A4F6F00-59F5-438F-A8D9-4F033ADAF035}" srcOrd="2" destOrd="0" presId="urn:microsoft.com/office/officeart/2005/8/layout/vList2"/>
    <dgm:cxn modelId="{3D91CB4B-47C2-440E-8997-8BE5763F4862}" type="presParOf" srcId="{B2C61B9D-80E7-4320-9EF4-73C9D47490E2}" destId="{3BE24FBC-81F4-4541-AEE5-7A804048D143}" srcOrd="3" destOrd="0" presId="urn:microsoft.com/office/officeart/2005/8/layout/vList2"/>
    <dgm:cxn modelId="{AEA25D2D-5C17-48A4-A045-68787B560A47}" type="presParOf" srcId="{B2C61B9D-80E7-4320-9EF4-73C9D47490E2}" destId="{B8940EB6-99C2-4A08-83F2-9F91C9AED4F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EA2A4B5-B61A-4826-9694-1A7BB9497897}" type="doc">
      <dgm:prSet loTypeId="urn:microsoft.com/office/officeart/2005/8/layout/cycle7" loCatId="cycle" qsTypeId="urn:microsoft.com/office/officeart/2005/8/quickstyle/simple1" qsCatId="simple" csTypeId="urn:microsoft.com/office/officeart/2005/8/colors/accent2_4" csCatId="accent2" phldr="1"/>
      <dgm:spPr/>
      <dgm:t>
        <a:bodyPr/>
        <a:lstStyle/>
        <a:p>
          <a:endParaRPr lang="es-EC"/>
        </a:p>
      </dgm:t>
    </dgm:pt>
    <dgm:pt modelId="{D079B789-FBBC-4B4B-96A3-9E853861C508}">
      <dgm:prSet phldrT="[Texto]" custT="1"/>
      <dgm:spPr>
        <a:solidFill>
          <a:schemeClr val="accent1">
            <a:lumMod val="20000"/>
            <a:lumOff val="80000"/>
          </a:schemeClr>
        </a:solidFill>
      </dgm:spPr>
      <dgm:t>
        <a:bodyPr/>
        <a:lstStyle/>
        <a:p>
          <a:r>
            <a:rPr lang="es-EC" sz="1600" dirty="0" smtClean="0">
              <a:solidFill>
                <a:schemeClr val="tx1">
                  <a:lumMod val="95000"/>
                  <a:lumOff val="5000"/>
                </a:schemeClr>
              </a:solidFill>
            </a:rPr>
            <a:t>PANE</a:t>
          </a:r>
          <a:endParaRPr lang="es-EC" sz="1600" dirty="0">
            <a:solidFill>
              <a:schemeClr val="tx1">
                <a:lumMod val="95000"/>
                <a:lumOff val="5000"/>
              </a:schemeClr>
            </a:solidFill>
          </a:endParaRPr>
        </a:p>
      </dgm:t>
    </dgm:pt>
    <dgm:pt modelId="{4474626D-5676-48E1-AE97-A3B33FCBEAEA}">
      <dgm:prSet phldrT="[Texto]" custT="1"/>
      <dgm:spPr>
        <a:solidFill>
          <a:schemeClr val="accent1">
            <a:lumMod val="20000"/>
            <a:lumOff val="80000"/>
          </a:schemeClr>
        </a:solidFill>
      </dgm:spPr>
      <dgm:t>
        <a:bodyPr/>
        <a:lstStyle/>
        <a:p>
          <a:r>
            <a:rPr lang="es-EC" sz="1600" dirty="0" smtClean="0">
              <a:solidFill>
                <a:schemeClr val="tx1">
                  <a:lumMod val="95000"/>
                  <a:lumOff val="5000"/>
                </a:schemeClr>
              </a:solidFill>
            </a:rPr>
            <a:t>Pendientes  (no tan altas)</a:t>
          </a:r>
          <a:endParaRPr lang="es-EC" sz="1600" dirty="0">
            <a:solidFill>
              <a:schemeClr val="tx1">
                <a:lumMod val="95000"/>
                <a:lumOff val="5000"/>
              </a:schemeClr>
            </a:solidFill>
          </a:endParaRPr>
        </a:p>
      </dgm:t>
    </dgm:pt>
    <dgm:pt modelId="{DFCCBA5F-B37A-4354-97A1-16BA86B174EB}">
      <dgm:prSet phldrT="[Texto]" custT="1"/>
      <dgm:spPr>
        <a:solidFill>
          <a:schemeClr val="accent1">
            <a:lumMod val="20000"/>
            <a:lumOff val="80000"/>
          </a:schemeClr>
        </a:solidFill>
      </dgm:spPr>
      <dgm:t>
        <a:bodyPr/>
        <a:lstStyle/>
        <a:p>
          <a:r>
            <a:rPr lang="es-EC" sz="1600" dirty="0" smtClean="0">
              <a:solidFill>
                <a:schemeClr val="tx1">
                  <a:lumMod val="95000"/>
                  <a:lumOff val="5000"/>
                </a:schemeClr>
              </a:solidFill>
            </a:rPr>
            <a:t>Cobertura Vegetal y Uso del Suelo</a:t>
          </a:r>
          <a:endParaRPr lang="es-EC" sz="1600" dirty="0">
            <a:solidFill>
              <a:schemeClr val="tx1">
                <a:lumMod val="95000"/>
                <a:lumOff val="5000"/>
              </a:schemeClr>
            </a:solidFill>
          </a:endParaRPr>
        </a:p>
      </dgm:t>
    </dgm:pt>
    <dgm:pt modelId="{C56AAAD5-21BF-4ACE-B57F-5D77D93EE185}">
      <dgm:prSet phldrT="[Texto]" custT="1"/>
      <dgm:spPr>
        <a:solidFill>
          <a:schemeClr val="accent1">
            <a:lumMod val="20000"/>
            <a:lumOff val="80000"/>
          </a:schemeClr>
        </a:solidFill>
      </dgm:spPr>
      <dgm:t>
        <a:bodyPr/>
        <a:lstStyle/>
        <a:p>
          <a:r>
            <a:rPr lang="es-EC" sz="1600" dirty="0" smtClean="0">
              <a:solidFill>
                <a:schemeClr val="tx1">
                  <a:lumMod val="95000"/>
                  <a:lumOff val="5000"/>
                </a:schemeClr>
              </a:solidFill>
            </a:rPr>
            <a:t>Clima</a:t>
          </a:r>
          <a:endParaRPr lang="es-EC" sz="1600" dirty="0">
            <a:solidFill>
              <a:schemeClr val="tx1">
                <a:lumMod val="95000"/>
                <a:lumOff val="5000"/>
              </a:schemeClr>
            </a:solidFill>
          </a:endParaRPr>
        </a:p>
      </dgm:t>
    </dgm:pt>
    <dgm:pt modelId="{718A828E-146D-4DC7-A774-6E3A4972D9F8}">
      <dgm:prSet phldrT="[Texto]" custT="1"/>
      <dgm:spPr>
        <a:solidFill>
          <a:schemeClr val="accent1">
            <a:lumMod val="20000"/>
            <a:lumOff val="80000"/>
          </a:schemeClr>
        </a:solidFill>
      </dgm:spPr>
      <dgm:t>
        <a:bodyPr/>
        <a:lstStyle/>
        <a:p>
          <a:r>
            <a:rPr lang="es-EC" sz="1600" dirty="0" smtClean="0">
              <a:solidFill>
                <a:schemeClr val="tx1">
                  <a:lumMod val="95000"/>
                  <a:lumOff val="5000"/>
                </a:schemeClr>
              </a:solidFill>
            </a:rPr>
            <a:t>Hidrología</a:t>
          </a:r>
          <a:endParaRPr lang="es-EC" sz="1600" dirty="0">
            <a:solidFill>
              <a:schemeClr val="tx1">
                <a:lumMod val="95000"/>
                <a:lumOff val="5000"/>
              </a:schemeClr>
            </a:solidFill>
          </a:endParaRPr>
        </a:p>
      </dgm:t>
    </dgm:pt>
    <dgm:pt modelId="{DF0B24F8-3333-4580-AB16-B8C93DB78F9B}">
      <dgm:prSet phldrT="[Texto]"/>
      <dgm:spPr>
        <a:solidFill>
          <a:schemeClr val="accent1">
            <a:lumMod val="20000"/>
            <a:lumOff val="80000"/>
          </a:schemeClr>
        </a:solidFill>
      </dgm:spPr>
      <dgm:t>
        <a:bodyPr/>
        <a:lstStyle/>
        <a:p>
          <a:r>
            <a:rPr lang="es-EC" sz="1700" dirty="0" smtClean="0">
              <a:solidFill>
                <a:schemeClr val="tx1">
                  <a:lumMod val="95000"/>
                  <a:lumOff val="5000"/>
                </a:schemeClr>
              </a:solidFill>
            </a:rPr>
            <a:t>Sistema Ambiental</a:t>
          </a:r>
          <a:endParaRPr lang="es-EC" sz="1700" dirty="0">
            <a:solidFill>
              <a:schemeClr val="tx1">
                <a:lumMod val="95000"/>
                <a:lumOff val="5000"/>
              </a:schemeClr>
            </a:solidFill>
          </a:endParaRPr>
        </a:p>
      </dgm:t>
    </dgm:pt>
    <dgm:pt modelId="{139E7D99-597C-4C4E-AB23-738869D27C25}" type="sibTrans" cxnId="{B9F1AD81-9AB3-46CE-BDF4-425033C4984A}">
      <dgm:prSet/>
      <dgm:spPr/>
      <dgm:t>
        <a:bodyPr/>
        <a:lstStyle/>
        <a:p>
          <a:endParaRPr lang="es-EC"/>
        </a:p>
      </dgm:t>
    </dgm:pt>
    <dgm:pt modelId="{3F1575C2-4C91-48D3-A7BF-F82D17D60522}" type="parTrans" cxnId="{B9F1AD81-9AB3-46CE-BDF4-425033C4984A}">
      <dgm:prSet/>
      <dgm:spPr/>
      <dgm:t>
        <a:bodyPr/>
        <a:lstStyle/>
        <a:p>
          <a:endParaRPr lang="es-EC"/>
        </a:p>
      </dgm:t>
    </dgm:pt>
    <dgm:pt modelId="{86553227-D9D1-495C-8993-A60B3971F7F7}" type="sibTrans" cxnId="{F2FA8D56-E1B4-4B36-8133-08AE7348ED68}">
      <dgm:prSet/>
      <dgm:spPr/>
      <dgm:t>
        <a:bodyPr/>
        <a:lstStyle/>
        <a:p>
          <a:endParaRPr lang="es-EC"/>
        </a:p>
      </dgm:t>
    </dgm:pt>
    <dgm:pt modelId="{65CB437D-3D40-4F49-905D-AC98A5896C0D}" type="parTrans" cxnId="{F2FA8D56-E1B4-4B36-8133-08AE7348ED68}">
      <dgm:prSet/>
      <dgm:spPr/>
      <dgm:t>
        <a:bodyPr/>
        <a:lstStyle/>
        <a:p>
          <a:endParaRPr lang="es-EC"/>
        </a:p>
      </dgm:t>
    </dgm:pt>
    <dgm:pt modelId="{C0B26D7F-7F2D-4912-B749-527B5F861969}" type="sibTrans" cxnId="{F445859D-60F2-458B-9970-4B08C2DC667D}">
      <dgm:prSet/>
      <dgm:spPr/>
      <dgm:t>
        <a:bodyPr/>
        <a:lstStyle/>
        <a:p>
          <a:endParaRPr lang="es-EC"/>
        </a:p>
      </dgm:t>
    </dgm:pt>
    <dgm:pt modelId="{3693DFCD-3361-45B2-B030-278DFAFACEBF}" type="parTrans" cxnId="{F445859D-60F2-458B-9970-4B08C2DC667D}">
      <dgm:prSet/>
      <dgm:spPr/>
      <dgm:t>
        <a:bodyPr/>
        <a:lstStyle/>
        <a:p>
          <a:endParaRPr lang="es-EC"/>
        </a:p>
      </dgm:t>
    </dgm:pt>
    <dgm:pt modelId="{0C2BA654-9C5E-4B7A-A087-A6C7E5663672}" type="sibTrans" cxnId="{66DEFE05-181D-4BE3-AE0A-379C2D53632B}">
      <dgm:prSet/>
      <dgm:spPr/>
      <dgm:t>
        <a:bodyPr/>
        <a:lstStyle/>
        <a:p>
          <a:endParaRPr lang="es-EC"/>
        </a:p>
      </dgm:t>
    </dgm:pt>
    <dgm:pt modelId="{AF41DE6B-6A94-4A0C-A0B1-05C1E18FF9DA}" type="parTrans" cxnId="{66DEFE05-181D-4BE3-AE0A-379C2D53632B}">
      <dgm:prSet/>
      <dgm:spPr/>
      <dgm:t>
        <a:bodyPr/>
        <a:lstStyle/>
        <a:p>
          <a:endParaRPr lang="es-EC"/>
        </a:p>
      </dgm:t>
    </dgm:pt>
    <dgm:pt modelId="{89F91D6C-3D6F-4370-BE90-B9B5EC6E13A4}" type="sibTrans" cxnId="{FA9D49AC-BC03-4600-9ECD-22FBF62BC47D}">
      <dgm:prSet/>
      <dgm:spPr/>
      <dgm:t>
        <a:bodyPr/>
        <a:lstStyle/>
        <a:p>
          <a:endParaRPr lang="es-EC"/>
        </a:p>
      </dgm:t>
    </dgm:pt>
    <dgm:pt modelId="{5B5AA1A9-9251-4FE8-8D34-958ACC10BBE5}" type="parTrans" cxnId="{FA9D49AC-BC03-4600-9ECD-22FBF62BC47D}">
      <dgm:prSet/>
      <dgm:spPr/>
      <dgm:t>
        <a:bodyPr/>
        <a:lstStyle/>
        <a:p>
          <a:endParaRPr lang="es-EC"/>
        </a:p>
      </dgm:t>
    </dgm:pt>
    <dgm:pt modelId="{26BEA2D7-E445-4993-A52D-9B1C0809DDF7}" type="sibTrans" cxnId="{29EE6B39-DCDB-4849-8748-8D5CEC8EDD21}">
      <dgm:prSet/>
      <dgm:spPr/>
      <dgm:t>
        <a:bodyPr/>
        <a:lstStyle/>
        <a:p>
          <a:endParaRPr lang="es-EC"/>
        </a:p>
      </dgm:t>
    </dgm:pt>
    <dgm:pt modelId="{21E1DC8E-81CD-434C-AE13-5016F8194EBA}" type="parTrans" cxnId="{29EE6B39-DCDB-4849-8748-8D5CEC8EDD21}">
      <dgm:prSet/>
      <dgm:spPr/>
      <dgm:t>
        <a:bodyPr/>
        <a:lstStyle/>
        <a:p>
          <a:endParaRPr lang="es-EC"/>
        </a:p>
      </dgm:t>
    </dgm:pt>
    <dgm:pt modelId="{31E03F9A-E7C0-49AD-AD30-CC742601ACED}" type="pres">
      <dgm:prSet presAssocID="{6EA2A4B5-B61A-4826-9694-1A7BB9497897}" presName="Name0" presStyleCnt="0">
        <dgm:presLayoutVars>
          <dgm:dir/>
          <dgm:resizeHandles val="exact"/>
        </dgm:presLayoutVars>
      </dgm:prSet>
      <dgm:spPr/>
      <dgm:t>
        <a:bodyPr/>
        <a:lstStyle/>
        <a:p>
          <a:endParaRPr lang="es-EC"/>
        </a:p>
      </dgm:t>
    </dgm:pt>
    <dgm:pt modelId="{3E6F1AE8-A872-4676-8C99-F9CA4E3474B8}" type="pres">
      <dgm:prSet presAssocID="{DF0B24F8-3333-4580-AB16-B8C93DB78F9B}" presName="node" presStyleLbl="node1" presStyleIdx="0" presStyleCnt="1" custScaleY="127290" custRadScaleRad="129903" custRadScaleInc="-25">
        <dgm:presLayoutVars>
          <dgm:bulletEnabled val="1"/>
        </dgm:presLayoutVars>
      </dgm:prSet>
      <dgm:spPr/>
      <dgm:t>
        <a:bodyPr/>
        <a:lstStyle/>
        <a:p>
          <a:endParaRPr lang="es-EC"/>
        </a:p>
      </dgm:t>
    </dgm:pt>
  </dgm:ptLst>
  <dgm:cxnLst>
    <dgm:cxn modelId="{F2FA8D56-E1B4-4B36-8133-08AE7348ED68}" srcId="{DF0B24F8-3333-4580-AB16-B8C93DB78F9B}" destId="{D079B789-FBBC-4B4B-96A3-9E853861C508}" srcOrd="4" destOrd="0" parTransId="{65CB437D-3D40-4F49-905D-AC98A5896C0D}" sibTransId="{86553227-D9D1-495C-8993-A60B3971F7F7}"/>
    <dgm:cxn modelId="{66DEFE05-181D-4BE3-AE0A-379C2D53632B}" srcId="{DF0B24F8-3333-4580-AB16-B8C93DB78F9B}" destId="{DFCCBA5F-B37A-4354-97A1-16BA86B174EB}" srcOrd="2" destOrd="0" parTransId="{AF41DE6B-6A94-4A0C-A0B1-05C1E18FF9DA}" sibTransId="{0C2BA654-9C5E-4B7A-A087-A6C7E5663672}"/>
    <dgm:cxn modelId="{FA9D49AC-BC03-4600-9ECD-22FBF62BC47D}" srcId="{DF0B24F8-3333-4580-AB16-B8C93DB78F9B}" destId="{C56AAAD5-21BF-4ACE-B57F-5D77D93EE185}" srcOrd="1" destOrd="0" parTransId="{5B5AA1A9-9251-4FE8-8D34-958ACC10BBE5}" sibTransId="{89F91D6C-3D6F-4370-BE90-B9B5EC6E13A4}"/>
    <dgm:cxn modelId="{6C227EEA-3867-4BE8-8793-6F696AE6932A}" type="presOf" srcId="{D079B789-FBBC-4B4B-96A3-9E853861C508}" destId="{3E6F1AE8-A872-4676-8C99-F9CA4E3474B8}" srcOrd="0" destOrd="5" presId="urn:microsoft.com/office/officeart/2005/8/layout/cycle7"/>
    <dgm:cxn modelId="{A925C410-7EAE-465C-9E17-E62FC45216A2}" type="presOf" srcId="{4474626D-5676-48E1-AE97-A3B33FCBEAEA}" destId="{3E6F1AE8-A872-4676-8C99-F9CA4E3474B8}" srcOrd="0" destOrd="4" presId="urn:microsoft.com/office/officeart/2005/8/layout/cycle7"/>
    <dgm:cxn modelId="{F445859D-60F2-458B-9970-4B08C2DC667D}" srcId="{DF0B24F8-3333-4580-AB16-B8C93DB78F9B}" destId="{4474626D-5676-48E1-AE97-A3B33FCBEAEA}" srcOrd="3" destOrd="0" parTransId="{3693DFCD-3361-45B2-B030-278DFAFACEBF}" sibTransId="{C0B26D7F-7F2D-4912-B749-527B5F861969}"/>
    <dgm:cxn modelId="{B2CF77DB-30EA-4FD4-8906-E1EA085788C8}" type="presOf" srcId="{DFCCBA5F-B37A-4354-97A1-16BA86B174EB}" destId="{3E6F1AE8-A872-4676-8C99-F9CA4E3474B8}" srcOrd="0" destOrd="3" presId="urn:microsoft.com/office/officeart/2005/8/layout/cycle7"/>
    <dgm:cxn modelId="{5E20FB3F-A726-48E8-88DD-0B31659796FE}" type="presOf" srcId="{6EA2A4B5-B61A-4826-9694-1A7BB9497897}" destId="{31E03F9A-E7C0-49AD-AD30-CC742601ACED}" srcOrd="0" destOrd="0" presId="urn:microsoft.com/office/officeart/2005/8/layout/cycle7"/>
    <dgm:cxn modelId="{041696BF-71D4-4AD8-85E9-CD568BBD4BA3}" type="presOf" srcId="{718A828E-146D-4DC7-A774-6E3A4972D9F8}" destId="{3E6F1AE8-A872-4676-8C99-F9CA4E3474B8}" srcOrd="0" destOrd="1" presId="urn:microsoft.com/office/officeart/2005/8/layout/cycle7"/>
    <dgm:cxn modelId="{05EE5C4F-BA94-4477-8F82-7639D8A47B40}" type="presOf" srcId="{DF0B24F8-3333-4580-AB16-B8C93DB78F9B}" destId="{3E6F1AE8-A872-4676-8C99-F9CA4E3474B8}" srcOrd="0" destOrd="0" presId="urn:microsoft.com/office/officeart/2005/8/layout/cycle7"/>
    <dgm:cxn modelId="{50C0ED1A-CE6E-43C3-A55E-333E845811AA}" type="presOf" srcId="{C56AAAD5-21BF-4ACE-B57F-5D77D93EE185}" destId="{3E6F1AE8-A872-4676-8C99-F9CA4E3474B8}" srcOrd="0" destOrd="2" presId="urn:microsoft.com/office/officeart/2005/8/layout/cycle7"/>
    <dgm:cxn modelId="{B9F1AD81-9AB3-46CE-BDF4-425033C4984A}" srcId="{6EA2A4B5-B61A-4826-9694-1A7BB9497897}" destId="{DF0B24F8-3333-4580-AB16-B8C93DB78F9B}" srcOrd="0" destOrd="0" parTransId="{3F1575C2-4C91-48D3-A7BF-F82D17D60522}" sibTransId="{139E7D99-597C-4C4E-AB23-738869D27C25}"/>
    <dgm:cxn modelId="{29EE6B39-DCDB-4849-8748-8D5CEC8EDD21}" srcId="{DF0B24F8-3333-4580-AB16-B8C93DB78F9B}" destId="{718A828E-146D-4DC7-A774-6E3A4972D9F8}" srcOrd="0" destOrd="0" parTransId="{21E1DC8E-81CD-434C-AE13-5016F8194EBA}" sibTransId="{26BEA2D7-E445-4993-A52D-9B1C0809DDF7}"/>
    <dgm:cxn modelId="{44691634-2EA3-4233-9364-70C17ECC10C9}" type="presParOf" srcId="{31E03F9A-E7C0-49AD-AD30-CC742601ACED}" destId="{3E6F1AE8-A872-4676-8C99-F9CA4E3474B8}"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EA2A4B5-B61A-4826-9694-1A7BB9497897}" type="doc">
      <dgm:prSet loTypeId="urn:microsoft.com/office/officeart/2005/8/layout/cycle7" loCatId="cycle" qsTypeId="urn:microsoft.com/office/officeart/2005/8/quickstyle/simple1" qsCatId="simple" csTypeId="urn:microsoft.com/office/officeart/2005/8/colors/accent2_3" csCatId="accent2" phldr="1"/>
      <dgm:spPr/>
      <dgm:t>
        <a:bodyPr/>
        <a:lstStyle/>
        <a:p>
          <a:endParaRPr lang="es-EC"/>
        </a:p>
      </dgm:t>
    </dgm:pt>
    <dgm:pt modelId="{718A828E-146D-4DC7-A774-6E3A4972D9F8}">
      <dgm:prSet phldrT="[Texto]" custT="1"/>
      <dgm:spPr/>
      <dgm:t>
        <a:bodyPr/>
        <a:lstStyle/>
        <a:p>
          <a:pPr algn="just"/>
          <a:r>
            <a:rPr lang="es-EC" sz="1800" dirty="0" smtClean="0">
              <a:solidFill>
                <a:schemeClr val="tx1">
                  <a:lumMod val="95000"/>
                  <a:lumOff val="5000"/>
                </a:schemeClr>
              </a:solidFill>
            </a:rPr>
            <a:t>PEA</a:t>
          </a:r>
          <a:endParaRPr lang="es-EC" sz="1800" dirty="0">
            <a:solidFill>
              <a:schemeClr val="tx1">
                <a:lumMod val="95000"/>
                <a:lumOff val="5000"/>
              </a:schemeClr>
            </a:solidFill>
          </a:endParaRPr>
        </a:p>
      </dgm:t>
    </dgm:pt>
    <dgm:pt modelId="{DF0B24F8-3333-4580-AB16-B8C93DB78F9B}">
      <dgm:prSet phldrT="[Texto]" custT="1"/>
      <dgm:spPr/>
      <dgm:t>
        <a:bodyPr/>
        <a:lstStyle/>
        <a:p>
          <a:pPr algn="l"/>
          <a:r>
            <a:rPr lang="es-EC" sz="2000" dirty="0" smtClean="0">
              <a:solidFill>
                <a:schemeClr val="tx1">
                  <a:lumMod val="95000"/>
                  <a:lumOff val="5000"/>
                </a:schemeClr>
              </a:solidFill>
            </a:rPr>
            <a:t>Sistema Político- Institucional</a:t>
          </a:r>
        </a:p>
        <a:p>
          <a:pPr algn="l"/>
          <a:endParaRPr lang="es-EC" sz="2000" dirty="0">
            <a:solidFill>
              <a:schemeClr val="tx1">
                <a:lumMod val="95000"/>
                <a:lumOff val="5000"/>
              </a:schemeClr>
            </a:solidFill>
          </a:endParaRPr>
        </a:p>
      </dgm:t>
    </dgm:pt>
    <dgm:pt modelId="{139E7D99-597C-4C4E-AB23-738869D27C25}" type="sibTrans" cxnId="{B9F1AD81-9AB3-46CE-BDF4-425033C4984A}">
      <dgm:prSet/>
      <dgm:spPr/>
      <dgm:t>
        <a:bodyPr/>
        <a:lstStyle/>
        <a:p>
          <a:endParaRPr lang="es-EC"/>
        </a:p>
      </dgm:t>
    </dgm:pt>
    <dgm:pt modelId="{3F1575C2-4C91-48D3-A7BF-F82D17D60522}" type="parTrans" cxnId="{B9F1AD81-9AB3-46CE-BDF4-425033C4984A}">
      <dgm:prSet/>
      <dgm:spPr/>
      <dgm:t>
        <a:bodyPr/>
        <a:lstStyle/>
        <a:p>
          <a:endParaRPr lang="es-EC"/>
        </a:p>
      </dgm:t>
    </dgm:pt>
    <dgm:pt modelId="{26BEA2D7-E445-4993-A52D-9B1C0809DDF7}" type="sibTrans" cxnId="{29EE6B39-DCDB-4849-8748-8D5CEC8EDD21}">
      <dgm:prSet/>
      <dgm:spPr/>
      <dgm:t>
        <a:bodyPr/>
        <a:lstStyle/>
        <a:p>
          <a:endParaRPr lang="es-EC"/>
        </a:p>
      </dgm:t>
    </dgm:pt>
    <dgm:pt modelId="{21E1DC8E-81CD-434C-AE13-5016F8194EBA}" type="parTrans" cxnId="{29EE6B39-DCDB-4849-8748-8D5CEC8EDD21}">
      <dgm:prSet/>
      <dgm:spPr/>
      <dgm:t>
        <a:bodyPr/>
        <a:lstStyle/>
        <a:p>
          <a:endParaRPr lang="es-EC"/>
        </a:p>
      </dgm:t>
    </dgm:pt>
    <dgm:pt modelId="{31E03F9A-E7C0-49AD-AD30-CC742601ACED}" type="pres">
      <dgm:prSet presAssocID="{6EA2A4B5-B61A-4826-9694-1A7BB9497897}" presName="Name0" presStyleCnt="0">
        <dgm:presLayoutVars>
          <dgm:dir/>
          <dgm:resizeHandles val="exact"/>
        </dgm:presLayoutVars>
      </dgm:prSet>
      <dgm:spPr/>
      <dgm:t>
        <a:bodyPr/>
        <a:lstStyle/>
        <a:p>
          <a:endParaRPr lang="es-EC"/>
        </a:p>
      </dgm:t>
    </dgm:pt>
    <dgm:pt modelId="{3E6F1AE8-A872-4676-8C99-F9CA4E3474B8}" type="pres">
      <dgm:prSet presAssocID="{DF0B24F8-3333-4580-AB16-B8C93DB78F9B}" presName="node" presStyleLbl="node1" presStyleIdx="0" presStyleCnt="1" custScaleX="77356" custScaleY="94132" custRadScaleRad="108684" custRadScaleInc="-81">
        <dgm:presLayoutVars>
          <dgm:bulletEnabled val="1"/>
        </dgm:presLayoutVars>
      </dgm:prSet>
      <dgm:spPr/>
      <dgm:t>
        <a:bodyPr/>
        <a:lstStyle/>
        <a:p>
          <a:endParaRPr lang="es-EC"/>
        </a:p>
      </dgm:t>
    </dgm:pt>
  </dgm:ptLst>
  <dgm:cxnLst>
    <dgm:cxn modelId="{9C4EDCEC-F073-49EE-9174-A1FCDBB8E8A9}" type="presOf" srcId="{718A828E-146D-4DC7-A774-6E3A4972D9F8}" destId="{3E6F1AE8-A872-4676-8C99-F9CA4E3474B8}" srcOrd="0" destOrd="1" presId="urn:microsoft.com/office/officeart/2005/8/layout/cycle7"/>
    <dgm:cxn modelId="{DD1BFA7E-14D4-4A8F-9606-9E3E0476A35F}" type="presOf" srcId="{6EA2A4B5-B61A-4826-9694-1A7BB9497897}" destId="{31E03F9A-E7C0-49AD-AD30-CC742601ACED}" srcOrd="0" destOrd="0" presId="urn:microsoft.com/office/officeart/2005/8/layout/cycle7"/>
    <dgm:cxn modelId="{29EE6B39-DCDB-4849-8748-8D5CEC8EDD21}" srcId="{DF0B24F8-3333-4580-AB16-B8C93DB78F9B}" destId="{718A828E-146D-4DC7-A774-6E3A4972D9F8}" srcOrd="0" destOrd="0" parTransId="{21E1DC8E-81CD-434C-AE13-5016F8194EBA}" sibTransId="{26BEA2D7-E445-4993-A52D-9B1C0809DDF7}"/>
    <dgm:cxn modelId="{CECD1606-FB36-450E-AF3C-B54278D40AA9}" type="presOf" srcId="{DF0B24F8-3333-4580-AB16-B8C93DB78F9B}" destId="{3E6F1AE8-A872-4676-8C99-F9CA4E3474B8}" srcOrd="0" destOrd="0" presId="urn:microsoft.com/office/officeart/2005/8/layout/cycle7"/>
    <dgm:cxn modelId="{B9F1AD81-9AB3-46CE-BDF4-425033C4984A}" srcId="{6EA2A4B5-B61A-4826-9694-1A7BB9497897}" destId="{DF0B24F8-3333-4580-AB16-B8C93DB78F9B}" srcOrd="0" destOrd="0" parTransId="{3F1575C2-4C91-48D3-A7BF-F82D17D60522}" sibTransId="{139E7D99-597C-4C4E-AB23-738869D27C25}"/>
    <dgm:cxn modelId="{0BD749DF-046A-4601-BD77-0F3D20253B05}" type="presParOf" srcId="{31E03F9A-E7C0-49AD-AD30-CC742601ACED}" destId="{3E6F1AE8-A872-4676-8C99-F9CA4E3474B8}" srcOrd="0" destOrd="0" presId="urn:microsoft.com/office/officeart/2005/8/layout/cycle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4DFEADA-212D-44FC-AA72-755A83B99F76}" type="doc">
      <dgm:prSet loTypeId="urn:microsoft.com/office/officeart/2008/layout/VerticalCurvedList" loCatId="list" qsTypeId="urn:microsoft.com/office/officeart/2005/8/quickstyle/3d3" qsCatId="3D" csTypeId="urn:microsoft.com/office/officeart/2005/8/colors/accent1_5" csCatId="accent1" phldr="1"/>
      <dgm:spPr/>
      <dgm:t>
        <a:bodyPr/>
        <a:lstStyle/>
        <a:p>
          <a:endParaRPr lang="es-EC"/>
        </a:p>
      </dgm:t>
    </dgm:pt>
    <dgm:pt modelId="{6B5F4FF9-3361-43DF-8B6C-2E3AEA1F651F}">
      <dgm:prSet phldrT="[Texto]" custT="1"/>
      <dgm:spPr>
        <a:solidFill>
          <a:schemeClr val="bg1">
            <a:lumMod val="75000"/>
            <a:alpha val="90000"/>
          </a:schemeClr>
        </a:solidFill>
      </dgm:spPr>
      <dgm:t>
        <a:bodyPr/>
        <a:lstStyle/>
        <a:p>
          <a:r>
            <a:rPr lang="es-EC" sz="1600" dirty="0">
              <a:latin typeface="Arial" pitchFamily="34" charset="0"/>
              <a:cs typeface="Arial" pitchFamily="34" charset="0"/>
            </a:rPr>
            <a:t>Visión y </a:t>
          </a:r>
          <a:r>
            <a:rPr lang="es-EC" sz="1600" dirty="0" smtClean="0">
              <a:latin typeface="Arial" pitchFamily="34" charset="0"/>
              <a:cs typeface="Arial" pitchFamily="34" charset="0"/>
            </a:rPr>
            <a:t>Misión</a:t>
          </a:r>
          <a:endParaRPr lang="es-EC" sz="1600" dirty="0">
            <a:latin typeface="Arial" pitchFamily="34" charset="0"/>
            <a:cs typeface="Arial" pitchFamily="34" charset="0"/>
          </a:endParaRPr>
        </a:p>
      </dgm:t>
    </dgm:pt>
    <dgm:pt modelId="{5B3B1D4B-6039-43E7-A72D-0D33D0DC8342}" type="parTrans" cxnId="{110A5EC8-2B55-4F64-AC88-50D1EABD2DCE}">
      <dgm:prSet/>
      <dgm:spPr/>
      <dgm:t>
        <a:bodyPr/>
        <a:lstStyle/>
        <a:p>
          <a:endParaRPr lang="es-EC"/>
        </a:p>
      </dgm:t>
    </dgm:pt>
    <dgm:pt modelId="{3B217EA2-FD7A-4602-A7D2-1FA052017324}" type="sibTrans" cxnId="{110A5EC8-2B55-4F64-AC88-50D1EABD2DCE}">
      <dgm:prSet/>
      <dgm:spPr/>
      <dgm:t>
        <a:bodyPr/>
        <a:lstStyle/>
        <a:p>
          <a:endParaRPr lang="es-EC"/>
        </a:p>
      </dgm:t>
    </dgm:pt>
    <dgm:pt modelId="{48E41244-8748-43AB-86AF-260D71BF7A82}">
      <dgm:prSet phldrT="[Texto]" custT="1"/>
      <dgm:spPr>
        <a:solidFill>
          <a:schemeClr val="bg1">
            <a:lumMod val="75000"/>
            <a:alpha val="77000"/>
          </a:schemeClr>
        </a:solidFill>
      </dgm:spPr>
      <dgm:t>
        <a:bodyPr/>
        <a:lstStyle/>
        <a:p>
          <a:r>
            <a:rPr lang="es-EC" sz="1600" dirty="0" smtClean="0">
              <a:latin typeface="Arial" pitchFamily="34" charset="0"/>
              <a:cs typeface="Arial" pitchFamily="34" charset="0"/>
            </a:rPr>
            <a:t>Usuario: Población de Esmeraldas, Sociedad y Estado</a:t>
          </a:r>
          <a:endParaRPr lang="es-EC" sz="1600" dirty="0">
            <a:latin typeface="Arial" pitchFamily="34" charset="0"/>
            <a:cs typeface="Arial" pitchFamily="34" charset="0"/>
          </a:endParaRPr>
        </a:p>
      </dgm:t>
    </dgm:pt>
    <dgm:pt modelId="{D9F7C719-9FD4-46C7-ACD5-D0F1DADF3EBB}" type="parTrans" cxnId="{82FC5A26-AEC1-45F7-B8A8-4FA8479AB172}">
      <dgm:prSet/>
      <dgm:spPr/>
      <dgm:t>
        <a:bodyPr/>
        <a:lstStyle/>
        <a:p>
          <a:endParaRPr lang="es-EC"/>
        </a:p>
      </dgm:t>
    </dgm:pt>
    <dgm:pt modelId="{B4623675-8B31-4B0E-A94D-71A09FE862F5}" type="sibTrans" cxnId="{82FC5A26-AEC1-45F7-B8A8-4FA8479AB172}">
      <dgm:prSet/>
      <dgm:spPr/>
      <dgm:t>
        <a:bodyPr/>
        <a:lstStyle/>
        <a:p>
          <a:endParaRPr lang="es-EC"/>
        </a:p>
      </dgm:t>
    </dgm:pt>
    <dgm:pt modelId="{96B74DB4-9B3C-4CE1-BA3C-DB15FBB54150}">
      <dgm:prSet phldrT="[Texto]" custT="1"/>
      <dgm:spPr>
        <a:solidFill>
          <a:schemeClr val="bg1">
            <a:lumMod val="75000"/>
            <a:alpha val="63000"/>
          </a:schemeClr>
        </a:solidFill>
      </dgm:spPr>
      <dgm:t>
        <a:bodyPr/>
        <a:lstStyle/>
        <a:p>
          <a:r>
            <a:rPr lang="es-EC" sz="1600" dirty="0" smtClean="0">
              <a:latin typeface="Arial" pitchFamily="34" charset="0"/>
              <a:cs typeface="Arial" pitchFamily="34" charset="0"/>
            </a:rPr>
            <a:t>Gobernabilidad: Gobierno Autónomo Descentralizado</a:t>
          </a:r>
          <a:endParaRPr lang="es-EC" sz="1600" dirty="0">
            <a:latin typeface="Arial" pitchFamily="34" charset="0"/>
            <a:cs typeface="Arial" pitchFamily="34" charset="0"/>
          </a:endParaRPr>
        </a:p>
      </dgm:t>
    </dgm:pt>
    <dgm:pt modelId="{F29F907C-CDEA-41B7-804A-24B650369E83}" type="parTrans" cxnId="{BB18DE9E-9F1C-42CF-B672-C89D4B3DD2B9}">
      <dgm:prSet/>
      <dgm:spPr/>
      <dgm:t>
        <a:bodyPr/>
        <a:lstStyle/>
        <a:p>
          <a:endParaRPr lang="es-EC"/>
        </a:p>
      </dgm:t>
    </dgm:pt>
    <dgm:pt modelId="{7B9DA46A-8E52-44C5-81B8-CDA543859018}" type="sibTrans" cxnId="{BB18DE9E-9F1C-42CF-B672-C89D4B3DD2B9}">
      <dgm:prSet/>
      <dgm:spPr/>
      <dgm:t>
        <a:bodyPr/>
        <a:lstStyle/>
        <a:p>
          <a:endParaRPr lang="es-EC"/>
        </a:p>
      </dgm:t>
    </dgm:pt>
    <dgm:pt modelId="{CB96CDD4-A3AB-4052-AECC-6A2176169566}">
      <dgm:prSet phldrT="[Texto]" custT="1"/>
      <dgm:spPr>
        <a:solidFill>
          <a:schemeClr val="bg1">
            <a:lumMod val="75000"/>
            <a:alpha val="50000"/>
          </a:schemeClr>
        </a:solidFill>
      </dgm:spPr>
      <dgm:t>
        <a:bodyPr/>
        <a:lstStyle/>
        <a:p>
          <a:r>
            <a:rPr lang="es-EC" sz="1600" dirty="0" smtClean="0">
              <a:latin typeface="Arial" pitchFamily="34" charset="0"/>
              <a:cs typeface="Arial" pitchFamily="34" charset="0"/>
            </a:rPr>
            <a:t>Insumo: Recursos tecnológicos, técnicos y económico</a:t>
          </a:r>
          <a:endParaRPr lang="es-EC" sz="1600" dirty="0">
            <a:latin typeface="Arial" pitchFamily="34" charset="0"/>
            <a:cs typeface="Arial" pitchFamily="34" charset="0"/>
          </a:endParaRPr>
        </a:p>
      </dgm:t>
    </dgm:pt>
    <dgm:pt modelId="{796F671C-A8E5-463E-82A3-4A48F985497D}" type="parTrans" cxnId="{04F8B2AD-D867-46B2-9380-382920BF6AC5}">
      <dgm:prSet/>
      <dgm:spPr/>
      <dgm:t>
        <a:bodyPr/>
        <a:lstStyle/>
        <a:p>
          <a:endParaRPr lang="es-EC"/>
        </a:p>
      </dgm:t>
    </dgm:pt>
    <dgm:pt modelId="{92497136-E8E4-4E81-86DA-ACB572FE536B}" type="sibTrans" cxnId="{04F8B2AD-D867-46B2-9380-382920BF6AC5}">
      <dgm:prSet/>
      <dgm:spPr/>
      <dgm:t>
        <a:bodyPr/>
        <a:lstStyle/>
        <a:p>
          <a:endParaRPr lang="es-EC"/>
        </a:p>
      </dgm:t>
    </dgm:pt>
    <dgm:pt modelId="{A9080FFB-60C0-434B-AAF9-67A01D430BB6}" type="pres">
      <dgm:prSet presAssocID="{F4DFEADA-212D-44FC-AA72-755A83B99F76}" presName="Name0" presStyleCnt="0">
        <dgm:presLayoutVars>
          <dgm:chMax val="7"/>
          <dgm:chPref val="7"/>
          <dgm:dir/>
        </dgm:presLayoutVars>
      </dgm:prSet>
      <dgm:spPr/>
      <dgm:t>
        <a:bodyPr/>
        <a:lstStyle/>
        <a:p>
          <a:endParaRPr lang="es-ES"/>
        </a:p>
      </dgm:t>
    </dgm:pt>
    <dgm:pt modelId="{01C2E934-5442-4E4B-9AD2-61938ABDE55D}" type="pres">
      <dgm:prSet presAssocID="{F4DFEADA-212D-44FC-AA72-755A83B99F76}" presName="Name1" presStyleCnt="0"/>
      <dgm:spPr/>
    </dgm:pt>
    <dgm:pt modelId="{65AE904D-2A60-4140-B46C-D9CDD85998F4}" type="pres">
      <dgm:prSet presAssocID="{F4DFEADA-212D-44FC-AA72-755A83B99F76}" presName="cycle" presStyleCnt="0"/>
      <dgm:spPr/>
    </dgm:pt>
    <dgm:pt modelId="{9D9792DC-5EA0-4959-8E73-BF7A0C0B45B2}" type="pres">
      <dgm:prSet presAssocID="{F4DFEADA-212D-44FC-AA72-755A83B99F76}" presName="srcNode" presStyleLbl="node1" presStyleIdx="0" presStyleCnt="4"/>
      <dgm:spPr/>
    </dgm:pt>
    <dgm:pt modelId="{93CE9AA0-F1A0-4309-B3A0-BD92554D5BCE}" type="pres">
      <dgm:prSet presAssocID="{F4DFEADA-212D-44FC-AA72-755A83B99F76}" presName="conn" presStyleLbl="parChTrans1D2" presStyleIdx="0" presStyleCnt="1"/>
      <dgm:spPr/>
      <dgm:t>
        <a:bodyPr/>
        <a:lstStyle/>
        <a:p>
          <a:endParaRPr lang="es-ES"/>
        </a:p>
      </dgm:t>
    </dgm:pt>
    <dgm:pt modelId="{63835E0F-7C70-4919-BBF3-BEA7289ADFDD}" type="pres">
      <dgm:prSet presAssocID="{F4DFEADA-212D-44FC-AA72-755A83B99F76}" presName="extraNode" presStyleLbl="node1" presStyleIdx="0" presStyleCnt="4"/>
      <dgm:spPr/>
    </dgm:pt>
    <dgm:pt modelId="{703BCC32-AA2D-4364-AD7D-216B2257474B}" type="pres">
      <dgm:prSet presAssocID="{F4DFEADA-212D-44FC-AA72-755A83B99F76}" presName="dstNode" presStyleLbl="node1" presStyleIdx="0" presStyleCnt="4"/>
      <dgm:spPr/>
    </dgm:pt>
    <dgm:pt modelId="{7B9AE486-990C-483C-B24E-7C2CD77AED1E}" type="pres">
      <dgm:prSet presAssocID="{6B5F4FF9-3361-43DF-8B6C-2E3AEA1F651F}" presName="text_1" presStyleLbl="node1" presStyleIdx="0" presStyleCnt="4" custScaleX="90799" custScaleY="30965" custLinFactNeighborX="-1836" custLinFactNeighborY="-44704">
        <dgm:presLayoutVars>
          <dgm:bulletEnabled val="1"/>
        </dgm:presLayoutVars>
      </dgm:prSet>
      <dgm:spPr/>
      <dgm:t>
        <a:bodyPr/>
        <a:lstStyle/>
        <a:p>
          <a:endParaRPr lang="es-ES"/>
        </a:p>
      </dgm:t>
    </dgm:pt>
    <dgm:pt modelId="{5E62DF1D-E4BE-4E5A-8BA2-C3DD1D9AD6E4}" type="pres">
      <dgm:prSet presAssocID="{6B5F4FF9-3361-43DF-8B6C-2E3AEA1F651F}" presName="accent_1" presStyleCnt="0"/>
      <dgm:spPr/>
    </dgm:pt>
    <dgm:pt modelId="{D179C9F8-85A6-45E5-8C18-B572C312A847}" type="pres">
      <dgm:prSet presAssocID="{6B5F4FF9-3361-43DF-8B6C-2E3AEA1F651F}" presName="accentRepeatNode" presStyleLbl="solidFgAcc1" presStyleIdx="0" presStyleCnt="4" custScaleX="59370" custScaleY="61816" custLinFactNeighborX="-1199" custLinFactNeighborY="-27546"/>
      <dgm:spPr/>
    </dgm:pt>
    <dgm:pt modelId="{120A797F-4DB7-496B-83DC-AA8F9797B359}" type="pres">
      <dgm:prSet presAssocID="{48E41244-8748-43AB-86AF-260D71BF7A82}" presName="text_2" presStyleLbl="node1" presStyleIdx="1" presStyleCnt="4" custScaleX="90103" custScaleY="27245" custLinFactNeighborX="-2223" custLinFactNeighborY="-51568">
        <dgm:presLayoutVars>
          <dgm:bulletEnabled val="1"/>
        </dgm:presLayoutVars>
      </dgm:prSet>
      <dgm:spPr/>
      <dgm:t>
        <a:bodyPr/>
        <a:lstStyle/>
        <a:p>
          <a:endParaRPr lang="es-ES"/>
        </a:p>
      </dgm:t>
    </dgm:pt>
    <dgm:pt modelId="{49665709-0EC8-4C4F-B0E8-9E2826EFAD37}" type="pres">
      <dgm:prSet presAssocID="{48E41244-8748-43AB-86AF-260D71BF7A82}" presName="accent_2" presStyleCnt="0"/>
      <dgm:spPr/>
    </dgm:pt>
    <dgm:pt modelId="{563943F3-9705-4E89-AB08-877348A7FDBA}" type="pres">
      <dgm:prSet presAssocID="{48E41244-8748-43AB-86AF-260D71BF7A82}" presName="accentRepeatNode" presStyleLbl="solidFgAcc1" presStyleIdx="1" presStyleCnt="4" custScaleX="58159" custScaleY="61653" custLinFactNeighborX="-2896" custLinFactNeighborY="-38385"/>
      <dgm:spPr/>
    </dgm:pt>
    <dgm:pt modelId="{46C33863-4B0B-43D5-BC6A-06FB93A2E1D9}" type="pres">
      <dgm:prSet presAssocID="{96B74DB4-9B3C-4CE1-BA3C-DB15FBB54150}" presName="text_3" presStyleLbl="node1" presStyleIdx="2" presStyleCnt="4" custScaleX="90103" custScaleY="26195" custLinFactNeighborX="-2208" custLinFactNeighborY="-51036">
        <dgm:presLayoutVars>
          <dgm:bulletEnabled val="1"/>
        </dgm:presLayoutVars>
      </dgm:prSet>
      <dgm:spPr/>
      <dgm:t>
        <a:bodyPr/>
        <a:lstStyle/>
        <a:p>
          <a:endParaRPr lang="es-ES"/>
        </a:p>
      </dgm:t>
    </dgm:pt>
    <dgm:pt modelId="{3F884F00-9A97-4C6E-982E-18CBE8B9D1DA}" type="pres">
      <dgm:prSet presAssocID="{96B74DB4-9B3C-4CE1-BA3C-DB15FBB54150}" presName="accent_3" presStyleCnt="0"/>
      <dgm:spPr/>
    </dgm:pt>
    <dgm:pt modelId="{2269C0BB-D948-40F8-ABFD-2498F579139D}" type="pres">
      <dgm:prSet presAssocID="{96B74DB4-9B3C-4CE1-BA3C-DB15FBB54150}" presName="accentRepeatNode" presStyleLbl="solidFgAcc1" presStyleIdx="2" presStyleCnt="4" custScaleX="62685" custScaleY="66017" custLinFactNeighborX="-2121" custLinFactNeighborY="-35292"/>
      <dgm:spPr/>
    </dgm:pt>
    <dgm:pt modelId="{111E9127-CE24-4244-98AB-3DAFEAF5F07D}" type="pres">
      <dgm:prSet presAssocID="{CB96CDD4-A3AB-4052-AECC-6A2176169566}" presName="text_4" presStyleLbl="node1" presStyleIdx="3" presStyleCnt="4" custScaleX="90154" custScaleY="25905" custLinFactNeighborX="-2238" custLinFactNeighborY="-57172">
        <dgm:presLayoutVars>
          <dgm:bulletEnabled val="1"/>
        </dgm:presLayoutVars>
      </dgm:prSet>
      <dgm:spPr/>
      <dgm:t>
        <a:bodyPr/>
        <a:lstStyle/>
        <a:p>
          <a:endParaRPr lang="es-ES"/>
        </a:p>
      </dgm:t>
    </dgm:pt>
    <dgm:pt modelId="{BB6EEA28-1435-40A3-99A9-C9526D308789}" type="pres">
      <dgm:prSet presAssocID="{CB96CDD4-A3AB-4052-AECC-6A2176169566}" presName="accent_4" presStyleCnt="0"/>
      <dgm:spPr/>
    </dgm:pt>
    <dgm:pt modelId="{82C06891-6492-4739-9976-1BA9649C418F}" type="pres">
      <dgm:prSet presAssocID="{CB96CDD4-A3AB-4052-AECC-6A2176169566}" presName="accentRepeatNode" presStyleLbl="solidFgAcc1" presStyleIdx="3" presStyleCnt="4" custScaleX="63896" custScaleY="65854" custLinFactNeighborX="20847" custLinFactNeighborY="-51231"/>
      <dgm:spPr/>
      <dgm:t>
        <a:bodyPr/>
        <a:lstStyle/>
        <a:p>
          <a:endParaRPr lang="es-EC"/>
        </a:p>
      </dgm:t>
    </dgm:pt>
  </dgm:ptLst>
  <dgm:cxnLst>
    <dgm:cxn modelId="{04F8B2AD-D867-46B2-9380-382920BF6AC5}" srcId="{F4DFEADA-212D-44FC-AA72-755A83B99F76}" destId="{CB96CDD4-A3AB-4052-AECC-6A2176169566}" srcOrd="3" destOrd="0" parTransId="{796F671C-A8E5-463E-82A3-4A48F985497D}" sibTransId="{92497136-E8E4-4E81-86DA-ACB572FE536B}"/>
    <dgm:cxn modelId="{661FEAB9-15B1-4F6B-8B29-5145BB11F9D8}" type="presOf" srcId="{6B5F4FF9-3361-43DF-8B6C-2E3AEA1F651F}" destId="{7B9AE486-990C-483C-B24E-7C2CD77AED1E}" srcOrd="0" destOrd="0" presId="urn:microsoft.com/office/officeart/2008/layout/VerticalCurvedList"/>
    <dgm:cxn modelId="{110A5EC8-2B55-4F64-AC88-50D1EABD2DCE}" srcId="{F4DFEADA-212D-44FC-AA72-755A83B99F76}" destId="{6B5F4FF9-3361-43DF-8B6C-2E3AEA1F651F}" srcOrd="0" destOrd="0" parTransId="{5B3B1D4B-6039-43E7-A72D-0D33D0DC8342}" sibTransId="{3B217EA2-FD7A-4602-A7D2-1FA052017324}"/>
    <dgm:cxn modelId="{82FC5A26-AEC1-45F7-B8A8-4FA8479AB172}" srcId="{F4DFEADA-212D-44FC-AA72-755A83B99F76}" destId="{48E41244-8748-43AB-86AF-260D71BF7A82}" srcOrd="1" destOrd="0" parTransId="{D9F7C719-9FD4-46C7-ACD5-D0F1DADF3EBB}" sibTransId="{B4623675-8B31-4B0E-A94D-71A09FE862F5}"/>
    <dgm:cxn modelId="{8B2B6566-33C7-431F-B365-2813C625C924}" type="presOf" srcId="{CB96CDD4-A3AB-4052-AECC-6A2176169566}" destId="{111E9127-CE24-4244-98AB-3DAFEAF5F07D}" srcOrd="0" destOrd="0" presId="urn:microsoft.com/office/officeart/2008/layout/VerticalCurvedList"/>
    <dgm:cxn modelId="{C14AEDB5-E313-4992-9EAD-4D1CFC30D7BF}" type="presOf" srcId="{F4DFEADA-212D-44FC-AA72-755A83B99F76}" destId="{A9080FFB-60C0-434B-AAF9-67A01D430BB6}" srcOrd="0" destOrd="0" presId="urn:microsoft.com/office/officeart/2008/layout/VerticalCurvedList"/>
    <dgm:cxn modelId="{A21032D6-F512-45A5-ACE1-56BE656BE3F8}" type="presOf" srcId="{48E41244-8748-43AB-86AF-260D71BF7A82}" destId="{120A797F-4DB7-496B-83DC-AA8F9797B359}" srcOrd="0" destOrd="0" presId="urn:microsoft.com/office/officeart/2008/layout/VerticalCurvedList"/>
    <dgm:cxn modelId="{4F225600-F829-4AF1-A46E-604937E3B732}" type="presOf" srcId="{3B217EA2-FD7A-4602-A7D2-1FA052017324}" destId="{93CE9AA0-F1A0-4309-B3A0-BD92554D5BCE}" srcOrd="0" destOrd="0" presId="urn:microsoft.com/office/officeart/2008/layout/VerticalCurvedList"/>
    <dgm:cxn modelId="{BB18DE9E-9F1C-42CF-B672-C89D4B3DD2B9}" srcId="{F4DFEADA-212D-44FC-AA72-755A83B99F76}" destId="{96B74DB4-9B3C-4CE1-BA3C-DB15FBB54150}" srcOrd="2" destOrd="0" parTransId="{F29F907C-CDEA-41B7-804A-24B650369E83}" sibTransId="{7B9DA46A-8E52-44C5-81B8-CDA543859018}"/>
    <dgm:cxn modelId="{3321B137-ECE7-4B7E-AA26-89B258CA26A6}" type="presOf" srcId="{96B74DB4-9B3C-4CE1-BA3C-DB15FBB54150}" destId="{46C33863-4B0B-43D5-BC6A-06FB93A2E1D9}" srcOrd="0" destOrd="0" presId="urn:microsoft.com/office/officeart/2008/layout/VerticalCurvedList"/>
    <dgm:cxn modelId="{5DAE83AB-A264-433B-A370-CE878ED0FECF}" type="presParOf" srcId="{A9080FFB-60C0-434B-AAF9-67A01D430BB6}" destId="{01C2E934-5442-4E4B-9AD2-61938ABDE55D}" srcOrd="0" destOrd="0" presId="urn:microsoft.com/office/officeart/2008/layout/VerticalCurvedList"/>
    <dgm:cxn modelId="{CAFB822C-9EFC-4FE9-AC78-DEC63D984E55}" type="presParOf" srcId="{01C2E934-5442-4E4B-9AD2-61938ABDE55D}" destId="{65AE904D-2A60-4140-B46C-D9CDD85998F4}" srcOrd="0" destOrd="0" presId="urn:microsoft.com/office/officeart/2008/layout/VerticalCurvedList"/>
    <dgm:cxn modelId="{C020A7B3-F450-4088-A321-1AE48644C209}" type="presParOf" srcId="{65AE904D-2A60-4140-B46C-D9CDD85998F4}" destId="{9D9792DC-5EA0-4959-8E73-BF7A0C0B45B2}" srcOrd="0" destOrd="0" presId="urn:microsoft.com/office/officeart/2008/layout/VerticalCurvedList"/>
    <dgm:cxn modelId="{A278B179-0FEE-4989-97CF-3494BAB04F99}" type="presParOf" srcId="{65AE904D-2A60-4140-B46C-D9CDD85998F4}" destId="{93CE9AA0-F1A0-4309-B3A0-BD92554D5BCE}" srcOrd="1" destOrd="0" presId="urn:microsoft.com/office/officeart/2008/layout/VerticalCurvedList"/>
    <dgm:cxn modelId="{F40C61F2-0A7A-41E3-ADE1-8ABE24A9CB6D}" type="presParOf" srcId="{65AE904D-2A60-4140-B46C-D9CDD85998F4}" destId="{63835E0F-7C70-4919-BBF3-BEA7289ADFDD}" srcOrd="2" destOrd="0" presId="urn:microsoft.com/office/officeart/2008/layout/VerticalCurvedList"/>
    <dgm:cxn modelId="{92A7636C-1B17-4642-8861-B373543DEE60}" type="presParOf" srcId="{65AE904D-2A60-4140-B46C-D9CDD85998F4}" destId="{703BCC32-AA2D-4364-AD7D-216B2257474B}" srcOrd="3" destOrd="0" presId="urn:microsoft.com/office/officeart/2008/layout/VerticalCurvedList"/>
    <dgm:cxn modelId="{9E049EE3-A2EE-4AD1-923E-1B8B64D22E15}" type="presParOf" srcId="{01C2E934-5442-4E4B-9AD2-61938ABDE55D}" destId="{7B9AE486-990C-483C-B24E-7C2CD77AED1E}" srcOrd="1" destOrd="0" presId="urn:microsoft.com/office/officeart/2008/layout/VerticalCurvedList"/>
    <dgm:cxn modelId="{BA025C48-3EA8-4BFC-A99E-179E83CC05E3}" type="presParOf" srcId="{01C2E934-5442-4E4B-9AD2-61938ABDE55D}" destId="{5E62DF1D-E4BE-4E5A-8BA2-C3DD1D9AD6E4}" srcOrd="2" destOrd="0" presId="urn:microsoft.com/office/officeart/2008/layout/VerticalCurvedList"/>
    <dgm:cxn modelId="{86442CD7-3143-466C-B46F-85CF2266B326}" type="presParOf" srcId="{5E62DF1D-E4BE-4E5A-8BA2-C3DD1D9AD6E4}" destId="{D179C9F8-85A6-45E5-8C18-B572C312A847}" srcOrd="0" destOrd="0" presId="urn:microsoft.com/office/officeart/2008/layout/VerticalCurvedList"/>
    <dgm:cxn modelId="{7AF73128-C285-4087-A91B-6788809438CE}" type="presParOf" srcId="{01C2E934-5442-4E4B-9AD2-61938ABDE55D}" destId="{120A797F-4DB7-496B-83DC-AA8F9797B359}" srcOrd="3" destOrd="0" presId="urn:microsoft.com/office/officeart/2008/layout/VerticalCurvedList"/>
    <dgm:cxn modelId="{9AA17D93-94FD-42BB-B4E9-DC86646E964E}" type="presParOf" srcId="{01C2E934-5442-4E4B-9AD2-61938ABDE55D}" destId="{49665709-0EC8-4C4F-B0E8-9E2826EFAD37}" srcOrd="4" destOrd="0" presId="urn:microsoft.com/office/officeart/2008/layout/VerticalCurvedList"/>
    <dgm:cxn modelId="{DFD64B00-11D3-4BA8-AB7D-CE20C974C7EC}" type="presParOf" srcId="{49665709-0EC8-4C4F-B0E8-9E2826EFAD37}" destId="{563943F3-9705-4E89-AB08-877348A7FDBA}" srcOrd="0" destOrd="0" presId="urn:microsoft.com/office/officeart/2008/layout/VerticalCurvedList"/>
    <dgm:cxn modelId="{2A7DE40B-6811-4221-9248-07E4964DC3F6}" type="presParOf" srcId="{01C2E934-5442-4E4B-9AD2-61938ABDE55D}" destId="{46C33863-4B0B-43D5-BC6A-06FB93A2E1D9}" srcOrd="5" destOrd="0" presId="urn:microsoft.com/office/officeart/2008/layout/VerticalCurvedList"/>
    <dgm:cxn modelId="{4F92EBBF-502F-47ED-98D8-E91E789CAA32}" type="presParOf" srcId="{01C2E934-5442-4E4B-9AD2-61938ABDE55D}" destId="{3F884F00-9A97-4C6E-982E-18CBE8B9D1DA}" srcOrd="6" destOrd="0" presId="urn:microsoft.com/office/officeart/2008/layout/VerticalCurvedList"/>
    <dgm:cxn modelId="{B4786630-CEFD-46A9-B9A6-28B66EE87C55}" type="presParOf" srcId="{3F884F00-9A97-4C6E-982E-18CBE8B9D1DA}" destId="{2269C0BB-D948-40F8-ABFD-2498F579139D}" srcOrd="0" destOrd="0" presId="urn:microsoft.com/office/officeart/2008/layout/VerticalCurvedList"/>
    <dgm:cxn modelId="{F4240917-DEBC-4B34-988C-3E4F22FEFAA8}" type="presParOf" srcId="{01C2E934-5442-4E4B-9AD2-61938ABDE55D}" destId="{111E9127-CE24-4244-98AB-3DAFEAF5F07D}" srcOrd="7" destOrd="0" presId="urn:microsoft.com/office/officeart/2008/layout/VerticalCurvedList"/>
    <dgm:cxn modelId="{66E41706-F7D0-4701-A937-078DBD4DE62F}" type="presParOf" srcId="{01C2E934-5442-4E4B-9AD2-61938ABDE55D}" destId="{BB6EEA28-1435-40A3-99A9-C9526D308789}" srcOrd="8" destOrd="0" presId="urn:microsoft.com/office/officeart/2008/layout/VerticalCurvedList"/>
    <dgm:cxn modelId="{002AD044-B027-42AC-B036-C24D532EB1AC}" type="presParOf" srcId="{BB6EEA28-1435-40A3-99A9-C9526D308789}" destId="{82C06891-6492-4739-9976-1BA9649C418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401200-62C5-4191-B569-C36E405D641D}" type="doc">
      <dgm:prSet loTypeId="urn:microsoft.com/office/officeart/2005/8/layout/process5" loCatId="process" qsTypeId="urn:microsoft.com/office/officeart/2005/8/quickstyle/simple1" qsCatId="simple" csTypeId="urn:microsoft.com/office/officeart/2005/8/colors/accent3_4" csCatId="accent3" phldr="1"/>
      <dgm:spPr/>
      <dgm:t>
        <a:bodyPr/>
        <a:lstStyle/>
        <a:p>
          <a:endParaRPr lang="es-EC"/>
        </a:p>
      </dgm:t>
    </dgm:pt>
    <dgm:pt modelId="{CD53ABE2-6A8E-4941-BCD7-EA234F5875D1}">
      <dgm:prSet phldrT="[Texto]"/>
      <dgm:spPr/>
      <dgm:t>
        <a:bodyPr/>
        <a:lstStyle/>
        <a:p>
          <a:r>
            <a:rPr lang="es-EC" dirty="0" smtClean="0"/>
            <a:t>Todos los problemas están enfocados a la participación ciudadana y organización social</a:t>
          </a:r>
          <a:endParaRPr lang="es-EC" dirty="0"/>
        </a:p>
      </dgm:t>
    </dgm:pt>
    <dgm:pt modelId="{1E1BB813-918E-4F14-8942-343D83CEA64E}" type="parTrans" cxnId="{45121A90-7D37-4900-80D0-483E623EAEA7}">
      <dgm:prSet/>
      <dgm:spPr/>
      <dgm:t>
        <a:bodyPr/>
        <a:lstStyle/>
        <a:p>
          <a:endParaRPr lang="es-EC">
            <a:solidFill>
              <a:schemeClr val="tx1">
                <a:lumMod val="95000"/>
                <a:lumOff val="5000"/>
              </a:schemeClr>
            </a:solidFill>
          </a:endParaRPr>
        </a:p>
      </dgm:t>
    </dgm:pt>
    <dgm:pt modelId="{CD9D78C5-DD85-49A8-BA27-8B982EFC1414}" type="sibTrans" cxnId="{45121A90-7D37-4900-80D0-483E623EAEA7}">
      <dgm:prSet/>
      <dgm:spPr/>
      <dgm:t>
        <a:bodyPr/>
        <a:lstStyle/>
        <a:p>
          <a:endParaRPr lang="es-EC" dirty="0">
            <a:solidFill>
              <a:schemeClr val="tx1">
                <a:lumMod val="95000"/>
                <a:lumOff val="5000"/>
              </a:schemeClr>
            </a:solidFill>
          </a:endParaRPr>
        </a:p>
      </dgm:t>
    </dgm:pt>
    <dgm:pt modelId="{C134F461-2147-45F0-AD24-BD2BB31FCECC}">
      <dgm:prSet phldrT="[Texto]"/>
      <dgm:spPr/>
      <dgm:t>
        <a:bodyPr/>
        <a:lstStyle/>
        <a:p>
          <a:r>
            <a:rPr lang="es-EC" dirty="0" smtClean="0"/>
            <a:t>Ordenamiento Territorial</a:t>
          </a:r>
          <a:endParaRPr lang="es-EC" dirty="0"/>
        </a:p>
      </dgm:t>
    </dgm:pt>
    <dgm:pt modelId="{72239DC9-575A-4353-A461-B146656892C7}" type="parTrans" cxnId="{11FCA72A-1604-40F2-8314-132B94CDBE69}">
      <dgm:prSet/>
      <dgm:spPr/>
      <dgm:t>
        <a:bodyPr/>
        <a:lstStyle/>
        <a:p>
          <a:endParaRPr lang="es-EC">
            <a:solidFill>
              <a:schemeClr val="tx1">
                <a:lumMod val="95000"/>
                <a:lumOff val="5000"/>
              </a:schemeClr>
            </a:solidFill>
          </a:endParaRPr>
        </a:p>
      </dgm:t>
    </dgm:pt>
    <dgm:pt modelId="{5B17C371-77C9-422A-83B0-281EC03E081B}" type="sibTrans" cxnId="{11FCA72A-1604-40F2-8314-132B94CDBE69}">
      <dgm:prSet/>
      <dgm:spPr/>
      <dgm:t>
        <a:bodyPr/>
        <a:lstStyle/>
        <a:p>
          <a:endParaRPr lang="es-EC" dirty="0">
            <a:solidFill>
              <a:schemeClr val="tx1">
                <a:lumMod val="95000"/>
                <a:lumOff val="5000"/>
              </a:schemeClr>
            </a:solidFill>
          </a:endParaRPr>
        </a:p>
      </dgm:t>
    </dgm:pt>
    <dgm:pt modelId="{2E09A8C1-4A3F-46AB-A16A-AB94B5E3AC74}">
      <dgm:prSet phldrT="[Texto]"/>
      <dgm:spPr/>
      <dgm:t>
        <a:bodyPr/>
        <a:lstStyle/>
        <a:p>
          <a:r>
            <a:rPr lang="es-EC" dirty="0" smtClean="0"/>
            <a:t>Herramientas para la toma de decisiones </a:t>
          </a:r>
          <a:endParaRPr lang="es-EC" dirty="0"/>
        </a:p>
      </dgm:t>
    </dgm:pt>
    <dgm:pt modelId="{330889C2-6ED5-41E0-9023-DDA672C54ACD}" type="parTrans" cxnId="{DE50CB05-A765-4EDB-8DA6-175C8A5662BD}">
      <dgm:prSet/>
      <dgm:spPr/>
      <dgm:t>
        <a:bodyPr/>
        <a:lstStyle/>
        <a:p>
          <a:endParaRPr lang="es-EC">
            <a:solidFill>
              <a:schemeClr val="tx1">
                <a:lumMod val="95000"/>
                <a:lumOff val="5000"/>
              </a:schemeClr>
            </a:solidFill>
          </a:endParaRPr>
        </a:p>
      </dgm:t>
    </dgm:pt>
    <dgm:pt modelId="{EF7373EC-150A-41B8-9D53-09647C20C4DF}" type="sibTrans" cxnId="{DE50CB05-A765-4EDB-8DA6-175C8A5662BD}">
      <dgm:prSet/>
      <dgm:spPr/>
      <dgm:t>
        <a:bodyPr/>
        <a:lstStyle/>
        <a:p>
          <a:endParaRPr lang="es-EC" dirty="0">
            <a:solidFill>
              <a:schemeClr val="tx1">
                <a:lumMod val="95000"/>
                <a:lumOff val="5000"/>
              </a:schemeClr>
            </a:solidFill>
          </a:endParaRPr>
        </a:p>
      </dgm:t>
    </dgm:pt>
    <dgm:pt modelId="{EAF7191D-13E8-4FEB-84C6-A2A3D2B62E4C}">
      <dgm:prSet phldrT="[Texto]"/>
      <dgm:spPr/>
      <dgm:t>
        <a:bodyPr/>
        <a:lstStyle/>
        <a:p>
          <a:r>
            <a:rPr lang="es-EC" dirty="0" smtClean="0"/>
            <a:t>ZEE</a:t>
          </a:r>
          <a:endParaRPr lang="es-EC" dirty="0"/>
        </a:p>
      </dgm:t>
    </dgm:pt>
    <dgm:pt modelId="{9051D7B3-AEE0-45F1-9B6A-222E24740C0D}" type="parTrans" cxnId="{0D10CF89-050E-4D78-B36D-57905A392EE5}">
      <dgm:prSet/>
      <dgm:spPr/>
      <dgm:t>
        <a:bodyPr/>
        <a:lstStyle/>
        <a:p>
          <a:endParaRPr lang="es-EC">
            <a:solidFill>
              <a:schemeClr val="tx1">
                <a:lumMod val="95000"/>
                <a:lumOff val="5000"/>
              </a:schemeClr>
            </a:solidFill>
          </a:endParaRPr>
        </a:p>
      </dgm:t>
    </dgm:pt>
    <dgm:pt modelId="{1D9CBF6C-7346-47BF-BA83-BCCB03B7FEB7}" type="sibTrans" cxnId="{0D10CF89-050E-4D78-B36D-57905A392EE5}">
      <dgm:prSet/>
      <dgm:spPr/>
      <dgm:t>
        <a:bodyPr/>
        <a:lstStyle/>
        <a:p>
          <a:endParaRPr lang="es-EC" dirty="0">
            <a:solidFill>
              <a:schemeClr val="tx1">
                <a:lumMod val="95000"/>
                <a:lumOff val="5000"/>
              </a:schemeClr>
            </a:solidFill>
          </a:endParaRPr>
        </a:p>
      </dgm:t>
    </dgm:pt>
    <dgm:pt modelId="{2DA085E6-017E-4C65-B11B-295471B140DC}">
      <dgm:prSet phldrT="[Texto]"/>
      <dgm:spPr/>
      <dgm:t>
        <a:bodyPr/>
        <a:lstStyle/>
        <a:p>
          <a:r>
            <a:rPr lang="es-EC" dirty="0" smtClean="0"/>
            <a:t>Información actualizada</a:t>
          </a:r>
          <a:endParaRPr lang="es-EC" dirty="0"/>
        </a:p>
      </dgm:t>
    </dgm:pt>
    <dgm:pt modelId="{037D2A7B-025A-4EB5-A6D1-094D5AA7EB67}" type="parTrans" cxnId="{088CA03E-EDCD-4A50-B3B8-6A9E366CFB1E}">
      <dgm:prSet/>
      <dgm:spPr/>
      <dgm:t>
        <a:bodyPr/>
        <a:lstStyle/>
        <a:p>
          <a:endParaRPr lang="es-EC">
            <a:solidFill>
              <a:schemeClr val="tx1">
                <a:lumMod val="95000"/>
                <a:lumOff val="5000"/>
              </a:schemeClr>
            </a:solidFill>
          </a:endParaRPr>
        </a:p>
      </dgm:t>
    </dgm:pt>
    <dgm:pt modelId="{C9D4031F-A333-4850-A5E8-E3E5CB760F19}" type="sibTrans" cxnId="{088CA03E-EDCD-4A50-B3B8-6A9E366CFB1E}">
      <dgm:prSet/>
      <dgm:spPr/>
      <dgm:t>
        <a:bodyPr/>
        <a:lstStyle/>
        <a:p>
          <a:endParaRPr lang="es-EC" dirty="0">
            <a:solidFill>
              <a:schemeClr val="tx1">
                <a:lumMod val="95000"/>
                <a:lumOff val="5000"/>
              </a:schemeClr>
            </a:solidFill>
          </a:endParaRPr>
        </a:p>
      </dgm:t>
    </dgm:pt>
    <dgm:pt modelId="{0F485FBA-9ADA-44B0-8B47-DBC56BD91CE1}" type="pres">
      <dgm:prSet presAssocID="{ED401200-62C5-4191-B569-C36E405D641D}" presName="diagram" presStyleCnt="0">
        <dgm:presLayoutVars>
          <dgm:dir/>
          <dgm:resizeHandles val="exact"/>
        </dgm:presLayoutVars>
      </dgm:prSet>
      <dgm:spPr/>
      <dgm:t>
        <a:bodyPr/>
        <a:lstStyle/>
        <a:p>
          <a:endParaRPr lang="es-EC"/>
        </a:p>
      </dgm:t>
    </dgm:pt>
    <dgm:pt modelId="{9C685246-3E95-400A-B354-71C32E7A973E}" type="pres">
      <dgm:prSet presAssocID="{CD53ABE2-6A8E-4941-BCD7-EA234F5875D1}" presName="node" presStyleLbl="node1" presStyleIdx="0" presStyleCnt="5">
        <dgm:presLayoutVars>
          <dgm:bulletEnabled val="1"/>
        </dgm:presLayoutVars>
      </dgm:prSet>
      <dgm:spPr/>
      <dgm:t>
        <a:bodyPr/>
        <a:lstStyle/>
        <a:p>
          <a:endParaRPr lang="es-EC"/>
        </a:p>
      </dgm:t>
    </dgm:pt>
    <dgm:pt modelId="{EBB5D8AF-EBDF-4DB6-B9E9-2B3DD7AE77EE}" type="pres">
      <dgm:prSet presAssocID="{CD9D78C5-DD85-49A8-BA27-8B982EFC1414}" presName="sibTrans" presStyleLbl="sibTrans2D1" presStyleIdx="0" presStyleCnt="4"/>
      <dgm:spPr/>
      <dgm:t>
        <a:bodyPr/>
        <a:lstStyle/>
        <a:p>
          <a:endParaRPr lang="es-EC"/>
        </a:p>
      </dgm:t>
    </dgm:pt>
    <dgm:pt modelId="{989133A4-3677-4AC1-A7BE-094661256911}" type="pres">
      <dgm:prSet presAssocID="{CD9D78C5-DD85-49A8-BA27-8B982EFC1414}" presName="connectorText" presStyleLbl="sibTrans2D1" presStyleIdx="0" presStyleCnt="4"/>
      <dgm:spPr/>
      <dgm:t>
        <a:bodyPr/>
        <a:lstStyle/>
        <a:p>
          <a:endParaRPr lang="es-EC"/>
        </a:p>
      </dgm:t>
    </dgm:pt>
    <dgm:pt modelId="{1529D48C-FCA5-4D7D-8E6A-8307CE792C27}" type="pres">
      <dgm:prSet presAssocID="{2DA085E6-017E-4C65-B11B-295471B140DC}" presName="node" presStyleLbl="node1" presStyleIdx="1" presStyleCnt="5">
        <dgm:presLayoutVars>
          <dgm:bulletEnabled val="1"/>
        </dgm:presLayoutVars>
      </dgm:prSet>
      <dgm:spPr/>
      <dgm:t>
        <a:bodyPr/>
        <a:lstStyle/>
        <a:p>
          <a:endParaRPr lang="es-EC"/>
        </a:p>
      </dgm:t>
    </dgm:pt>
    <dgm:pt modelId="{24604BC5-C0E4-4DAF-8D56-B9C5F918C5D7}" type="pres">
      <dgm:prSet presAssocID="{C9D4031F-A333-4850-A5E8-E3E5CB760F19}" presName="sibTrans" presStyleLbl="sibTrans2D1" presStyleIdx="1" presStyleCnt="4"/>
      <dgm:spPr/>
      <dgm:t>
        <a:bodyPr/>
        <a:lstStyle/>
        <a:p>
          <a:endParaRPr lang="es-EC"/>
        </a:p>
      </dgm:t>
    </dgm:pt>
    <dgm:pt modelId="{6E87F778-D8AF-4BD0-BE24-6BE0FD7D20D3}" type="pres">
      <dgm:prSet presAssocID="{C9D4031F-A333-4850-A5E8-E3E5CB760F19}" presName="connectorText" presStyleLbl="sibTrans2D1" presStyleIdx="1" presStyleCnt="4"/>
      <dgm:spPr/>
      <dgm:t>
        <a:bodyPr/>
        <a:lstStyle/>
        <a:p>
          <a:endParaRPr lang="es-EC"/>
        </a:p>
      </dgm:t>
    </dgm:pt>
    <dgm:pt modelId="{349F325E-D540-429B-A065-A7AB6736B8F9}" type="pres">
      <dgm:prSet presAssocID="{EAF7191D-13E8-4FEB-84C6-A2A3D2B62E4C}" presName="node" presStyleLbl="node1" presStyleIdx="2" presStyleCnt="5" custLinFactNeighborY="90327">
        <dgm:presLayoutVars>
          <dgm:bulletEnabled val="1"/>
        </dgm:presLayoutVars>
      </dgm:prSet>
      <dgm:spPr/>
      <dgm:t>
        <a:bodyPr/>
        <a:lstStyle/>
        <a:p>
          <a:endParaRPr lang="es-EC"/>
        </a:p>
      </dgm:t>
    </dgm:pt>
    <dgm:pt modelId="{B1B10810-09B0-4160-AC8B-5159C84D5847}" type="pres">
      <dgm:prSet presAssocID="{1D9CBF6C-7346-47BF-BA83-BCCB03B7FEB7}" presName="sibTrans" presStyleLbl="sibTrans2D1" presStyleIdx="2" presStyleCnt="4"/>
      <dgm:spPr/>
      <dgm:t>
        <a:bodyPr/>
        <a:lstStyle/>
        <a:p>
          <a:endParaRPr lang="es-EC"/>
        </a:p>
      </dgm:t>
    </dgm:pt>
    <dgm:pt modelId="{F3C034FB-AAEC-4E05-B91A-95DE6831387E}" type="pres">
      <dgm:prSet presAssocID="{1D9CBF6C-7346-47BF-BA83-BCCB03B7FEB7}" presName="connectorText" presStyleLbl="sibTrans2D1" presStyleIdx="2" presStyleCnt="4"/>
      <dgm:spPr/>
      <dgm:t>
        <a:bodyPr/>
        <a:lstStyle/>
        <a:p>
          <a:endParaRPr lang="es-EC"/>
        </a:p>
      </dgm:t>
    </dgm:pt>
    <dgm:pt modelId="{6736586D-D853-41EE-9FEF-BAF7359B0B7D}" type="pres">
      <dgm:prSet presAssocID="{C134F461-2147-45F0-AD24-BD2BB31FCECC}" presName="node" presStyleLbl="node1" presStyleIdx="3" presStyleCnt="5" custLinFactX="-43293" custLinFactNeighborX="-100000">
        <dgm:presLayoutVars>
          <dgm:bulletEnabled val="1"/>
        </dgm:presLayoutVars>
      </dgm:prSet>
      <dgm:spPr/>
      <dgm:t>
        <a:bodyPr/>
        <a:lstStyle/>
        <a:p>
          <a:endParaRPr lang="es-EC"/>
        </a:p>
      </dgm:t>
    </dgm:pt>
    <dgm:pt modelId="{22FB072A-2538-4DBD-ADB0-3343A5406B42}" type="pres">
      <dgm:prSet presAssocID="{5B17C371-77C9-422A-83B0-281EC03E081B}" presName="sibTrans" presStyleLbl="sibTrans2D1" presStyleIdx="3" presStyleCnt="4"/>
      <dgm:spPr/>
      <dgm:t>
        <a:bodyPr/>
        <a:lstStyle/>
        <a:p>
          <a:endParaRPr lang="es-EC"/>
        </a:p>
      </dgm:t>
    </dgm:pt>
    <dgm:pt modelId="{C735B0B6-DB79-4955-AA3A-1EFE89B132F8}" type="pres">
      <dgm:prSet presAssocID="{5B17C371-77C9-422A-83B0-281EC03E081B}" presName="connectorText" presStyleLbl="sibTrans2D1" presStyleIdx="3" presStyleCnt="4"/>
      <dgm:spPr/>
      <dgm:t>
        <a:bodyPr/>
        <a:lstStyle/>
        <a:p>
          <a:endParaRPr lang="es-EC"/>
        </a:p>
      </dgm:t>
    </dgm:pt>
    <dgm:pt modelId="{EDBE7160-610B-4372-9401-0B17EB6978DE}" type="pres">
      <dgm:prSet presAssocID="{2E09A8C1-4A3F-46AB-A16A-AB94B5E3AC74}" presName="node" presStyleLbl="node1" presStyleIdx="4" presStyleCnt="5" custLinFactX="-36525" custLinFactNeighborX="-100000" custLinFactNeighborY="-4096">
        <dgm:presLayoutVars>
          <dgm:bulletEnabled val="1"/>
        </dgm:presLayoutVars>
      </dgm:prSet>
      <dgm:spPr/>
      <dgm:t>
        <a:bodyPr/>
        <a:lstStyle/>
        <a:p>
          <a:endParaRPr lang="es-EC"/>
        </a:p>
      </dgm:t>
    </dgm:pt>
  </dgm:ptLst>
  <dgm:cxnLst>
    <dgm:cxn modelId="{5C1621F6-E9DA-472F-8073-184EE7BE0FA6}" type="presOf" srcId="{C9D4031F-A333-4850-A5E8-E3E5CB760F19}" destId="{6E87F778-D8AF-4BD0-BE24-6BE0FD7D20D3}" srcOrd="1" destOrd="0" presId="urn:microsoft.com/office/officeart/2005/8/layout/process5"/>
    <dgm:cxn modelId="{4BFF49A7-79FF-4D8E-AD06-2E68ACB0F985}" type="presOf" srcId="{1D9CBF6C-7346-47BF-BA83-BCCB03B7FEB7}" destId="{F3C034FB-AAEC-4E05-B91A-95DE6831387E}" srcOrd="1" destOrd="0" presId="urn:microsoft.com/office/officeart/2005/8/layout/process5"/>
    <dgm:cxn modelId="{AC4CEC09-50ED-493A-B327-6F2014D29C6D}" type="presOf" srcId="{CD9D78C5-DD85-49A8-BA27-8B982EFC1414}" destId="{989133A4-3677-4AC1-A7BE-094661256911}" srcOrd="1" destOrd="0" presId="urn:microsoft.com/office/officeart/2005/8/layout/process5"/>
    <dgm:cxn modelId="{DE593D08-D0FD-496F-851D-F9BE424B000D}" type="presOf" srcId="{1D9CBF6C-7346-47BF-BA83-BCCB03B7FEB7}" destId="{B1B10810-09B0-4160-AC8B-5159C84D5847}" srcOrd="0" destOrd="0" presId="urn:microsoft.com/office/officeart/2005/8/layout/process5"/>
    <dgm:cxn modelId="{D0DD1AF4-47A2-4CD6-883F-E48A52E7F9BA}" type="presOf" srcId="{5B17C371-77C9-422A-83B0-281EC03E081B}" destId="{C735B0B6-DB79-4955-AA3A-1EFE89B132F8}" srcOrd="1" destOrd="0" presId="urn:microsoft.com/office/officeart/2005/8/layout/process5"/>
    <dgm:cxn modelId="{F5393D70-B8B4-4B57-9A35-D86813341355}" type="presOf" srcId="{2E09A8C1-4A3F-46AB-A16A-AB94B5E3AC74}" destId="{EDBE7160-610B-4372-9401-0B17EB6978DE}" srcOrd="0" destOrd="0" presId="urn:microsoft.com/office/officeart/2005/8/layout/process5"/>
    <dgm:cxn modelId="{11FCA72A-1604-40F2-8314-132B94CDBE69}" srcId="{ED401200-62C5-4191-B569-C36E405D641D}" destId="{C134F461-2147-45F0-AD24-BD2BB31FCECC}" srcOrd="3" destOrd="0" parTransId="{72239DC9-575A-4353-A461-B146656892C7}" sibTransId="{5B17C371-77C9-422A-83B0-281EC03E081B}"/>
    <dgm:cxn modelId="{037209D2-80B2-49CC-BDB2-F3A84C3B4FCC}" type="presOf" srcId="{CD9D78C5-DD85-49A8-BA27-8B982EFC1414}" destId="{EBB5D8AF-EBDF-4DB6-B9E9-2B3DD7AE77EE}" srcOrd="0" destOrd="0" presId="urn:microsoft.com/office/officeart/2005/8/layout/process5"/>
    <dgm:cxn modelId="{6B0C8AA0-F358-4FDA-A5D2-85F378D3AC85}" type="presOf" srcId="{EAF7191D-13E8-4FEB-84C6-A2A3D2B62E4C}" destId="{349F325E-D540-429B-A065-A7AB6736B8F9}" srcOrd="0" destOrd="0" presId="urn:microsoft.com/office/officeart/2005/8/layout/process5"/>
    <dgm:cxn modelId="{088CA03E-EDCD-4A50-B3B8-6A9E366CFB1E}" srcId="{ED401200-62C5-4191-B569-C36E405D641D}" destId="{2DA085E6-017E-4C65-B11B-295471B140DC}" srcOrd="1" destOrd="0" parTransId="{037D2A7B-025A-4EB5-A6D1-094D5AA7EB67}" sibTransId="{C9D4031F-A333-4850-A5E8-E3E5CB760F19}"/>
    <dgm:cxn modelId="{6243E535-8D80-486B-9F96-A0182B97F27E}" type="presOf" srcId="{C9D4031F-A333-4850-A5E8-E3E5CB760F19}" destId="{24604BC5-C0E4-4DAF-8D56-B9C5F918C5D7}" srcOrd="0" destOrd="0" presId="urn:microsoft.com/office/officeart/2005/8/layout/process5"/>
    <dgm:cxn modelId="{5515C79F-1C5B-4261-8F65-F265ED76694B}" type="presOf" srcId="{2DA085E6-017E-4C65-B11B-295471B140DC}" destId="{1529D48C-FCA5-4D7D-8E6A-8307CE792C27}" srcOrd="0" destOrd="0" presId="urn:microsoft.com/office/officeart/2005/8/layout/process5"/>
    <dgm:cxn modelId="{7EC7EB95-2E4A-4EE6-B773-444885FBB12D}" type="presOf" srcId="{5B17C371-77C9-422A-83B0-281EC03E081B}" destId="{22FB072A-2538-4DBD-ADB0-3343A5406B42}" srcOrd="0" destOrd="0" presId="urn:microsoft.com/office/officeart/2005/8/layout/process5"/>
    <dgm:cxn modelId="{0D10CF89-050E-4D78-B36D-57905A392EE5}" srcId="{ED401200-62C5-4191-B569-C36E405D641D}" destId="{EAF7191D-13E8-4FEB-84C6-A2A3D2B62E4C}" srcOrd="2" destOrd="0" parTransId="{9051D7B3-AEE0-45F1-9B6A-222E24740C0D}" sibTransId="{1D9CBF6C-7346-47BF-BA83-BCCB03B7FEB7}"/>
    <dgm:cxn modelId="{62995570-D8C9-4C1C-A2D4-A667B1E7A243}" type="presOf" srcId="{ED401200-62C5-4191-B569-C36E405D641D}" destId="{0F485FBA-9ADA-44B0-8B47-DBC56BD91CE1}" srcOrd="0" destOrd="0" presId="urn:microsoft.com/office/officeart/2005/8/layout/process5"/>
    <dgm:cxn modelId="{010BF4B6-DD15-424D-9FD2-4F3E1A8B73AF}" type="presOf" srcId="{C134F461-2147-45F0-AD24-BD2BB31FCECC}" destId="{6736586D-D853-41EE-9FEF-BAF7359B0B7D}" srcOrd="0" destOrd="0" presId="urn:microsoft.com/office/officeart/2005/8/layout/process5"/>
    <dgm:cxn modelId="{DE50CB05-A765-4EDB-8DA6-175C8A5662BD}" srcId="{ED401200-62C5-4191-B569-C36E405D641D}" destId="{2E09A8C1-4A3F-46AB-A16A-AB94B5E3AC74}" srcOrd="4" destOrd="0" parTransId="{330889C2-6ED5-41E0-9023-DDA672C54ACD}" sibTransId="{EF7373EC-150A-41B8-9D53-09647C20C4DF}"/>
    <dgm:cxn modelId="{8ACB847C-4313-40A1-A780-DE6D22B0A189}" type="presOf" srcId="{CD53ABE2-6A8E-4941-BCD7-EA234F5875D1}" destId="{9C685246-3E95-400A-B354-71C32E7A973E}" srcOrd="0" destOrd="0" presId="urn:microsoft.com/office/officeart/2005/8/layout/process5"/>
    <dgm:cxn modelId="{45121A90-7D37-4900-80D0-483E623EAEA7}" srcId="{ED401200-62C5-4191-B569-C36E405D641D}" destId="{CD53ABE2-6A8E-4941-BCD7-EA234F5875D1}" srcOrd="0" destOrd="0" parTransId="{1E1BB813-918E-4F14-8942-343D83CEA64E}" sibTransId="{CD9D78C5-DD85-49A8-BA27-8B982EFC1414}"/>
    <dgm:cxn modelId="{4FA31934-49D1-497F-8CC2-BBCAD166E954}" type="presParOf" srcId="{0F485FBA-9ADA-44B0-8B47-DBC56BD91CE1}" destId="{9C685246-3E95-400A-B354-71C32E7A973E}" srcOrd="0" destOrd="0" presId="urn:microsoft.com/office/officeart/2005/8/layout/process5"/>
    <dgm:cxn modelId="{E37989CA-4411-4D37-96CF-1B5498EE9E06}" type="presParOf" srcId="{0F485FBA-9ADA-44B0-8B47-DBC56BD91CE1}" destId="{EBB5D8AF-EBDF-4DB6-B9E9-2B3DD7AE77EE}" srcOrd="1" destOrd="0" presId="urn:microsoft.com/office/officeart/2005/8/layout/process5"/>
    <dgm:cxn modelId="{0D3480CE-969D-44F5-B790-86520E809E88}" type="presParOf" srcId="{EBB5D8AF-EBDF-4DB6-B9E9-2B3DD7AE77EE}" destId="{989133A4-3677-4AC1-A7BE-094661256911}" srcOrd="0" destOrd="0" presId="urn:microsoft.com/office/officeart/2005/8/layout/process5"/>
    <dgm:cxn modelId="{CA753164-CE16-4BCB-AFB4-5E4BEDCD7E9D}" type="presParOf" srcId="{0F485FBA-9ADA-44B0-8B47-DBC56BD91CE1}" destId="{1529D48C-FCA5-4D7D-8E6A-8307CE792C27}" srcOrd="2" destOrd="0" presId="urn:microsoft.com/office/officeart/2005/8/layout/process5"/>
    <dgm:cxn modelId="{581D629A-1E12-44E9-BFA3-1AEFB97DA59B}" type="presParOf" srcId="{0F485FBA-9ADA-44B0-8B47-DBC56BD91CE1}" destId="{24604BC5-C0E4-4DAF-8D56-B9C5F918C5D7}" srcOrd="3" destOrd="0" presId="urn:microsoft.com/office/officeart/2005/8/layout/process5"/>
    <dgm:cxn modelId="{3CF77A22-91EF-4D68-BBEF-8EA496F4AAA6}" type="presParOf" srcId="{24604BC5-C0E4-4DAF-8D56-B9C5F918C5D7}" destId="{6E87F778-D8AF-4BD0-BE24-6BE0FD7D20D3}" srcOrd="0" destOrd="0" presId="urn:microsoft.com/office/officeart/2005/8/layout/process5"/>
    <dgm:cxn modelId="{BE598969-1DFF-4BFB-B29D-5C14CCF3D258}" type="presParOf" srcId="{0F485FBA-9ADA-44B0-8B47-DBC56BD91CE1}" destId="{349F325E-D540-429B-A065-A7AB6736B8F9}" srcOrd="4" destOrd="0" presId="urn:microsoft.com/office/officeart/2005/8/layout/process5"/>
    <dgm:cxn modelId="{1DA7CB7B-34F1-474C-8B61-872492F98D13}" type="presParOf" srcId="{0F485FBA-9ADA-44B0-8B47-DBC56BD91CE1}" destId="{B1B10810-09B0-4160-AC8B-5159C84D5847}" srcOrd="5" destOrd="0" presId="urn:microsoft.com/office/officeart/2005/8/layout/process5"/>
    <dgm:cxn modelId="{4BD68261-D86A-4FA8-A373-D775D0110B70}" type="presParOf" srcId="{B1B10810-09B0-4160-AC8B-5159C84D5847}" destId="{F3C034FB-AAEC-4E05-B91A-95DE6831387E}" srcOrd="0" destOrd="0" presId="urn:microsoft.com/office/officeart/2005/8/layout/process5"/>
    <dgm:cxn modelId="{7A837801-8C4D-4BD0-9241-1118328DEA2C}" type="presParOf" srcId="{0F485FBA-9ADA-44B0-8B47-DBC56BD91CE1}" destId="{6736586D-D853-41EE-9FEF-BAF7359B0B7D}" srcOrd="6" destOrd="0" presId="urn:microsoft.com/office/officeart/2005/8/layout/process5"/>
    <dgm:cxn modelId="{8F7563A6-6181-4CB1-ABB7-0888C31A90CE}" type="presParOf" srcId="{0F485FBA-9ADA-44B0-8B47-DBC56BD91CE1}" destId="{22FB072A-2538-4DBD-ADB0-3343A5406B42}" srcOrd="7" destOrd="0" presId="urn:microsoft.com/office/officeart/2005/8/layout/process5"/>
    <dgm:cxn modelId="{A9F382F1-6504-4E3F-B861-3B3FAFF5BD2F}" type="presParOf" srcId="{22FB072A-2538-4DBD-ADB0-3343A5406B42}" destId="{C735B0B6-DB79-4955-AA3A-1EFE89B132F8}" srcOrd="0" destOrd="0" presId="urn:microsoft.com/office/officeart/2005/8/layout/process5"/>
    <dgm:cxn modelId="{6A910003-C3D1-4299-ADB9-A88DCE1C8459}" type="presParOf" srcId="{0F485FBA-9ADA-44B0-8B47-DBC56BD91CE1}" destId="{EDBE7160-610B-4372-9401-0B17EB6978DE}"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F9096E-9675-4D53-B753-40D81802A091}" type="doc">
      <dgm:prSet loTypeId="urn:microsoft.com/office/officeart/2005/8/layout/target3" loCatId="relationship" qsTypeId="urn:microsoft.com/office/officeart/2005/8/quickstyle/3d1" qsCatId="3D" csTypeId="urn:microsoft.com/office/officeart/2005/8/colors/colorful3" csCatId="colorful" phldr="1"/>
      <dgm:spPr/>
      <dgm:t>
        <a:bodyPr/>
        <a:lstStyle/>
        <a:p>
          <a:endParaRPr lang="es-EC"/>
        </a:p>
      </dgm:t>
    </dgm:pt>
    <dgm:pt modelId="{FF8EE88D-0733-41DA-85FC-2DFFD78425E1}">
      <dgm:prSet/>
      <dgm:spPr/>
      <dgm:t>
        <a:bodyPr/>
        <a:lstStyle/>
        <a:p>
          <a:pPr rtl="0"/>
          <a:r>
            <a:rPr lang="es-EC" dirty="0" smtClean="0"/>
            <a:t>CONSTITUCIÓN DEL ECUADOR</a:t>
          </a:r>
          <a:endParaRPr lang="es-EC" dirty="0"/>
        </a:p>
      </dgm:t>
    </dgm:pt>
    <dgm:pt modelId="{D9655218-3B10-43BE-8438-A26351EEF2DE}" type="parTrans" cxnId="{5F47D1B5-75CF-41EF-BEA3-59CEB2A11B9A}">
      <dgm:prSet/>
      <dgm:spPr/>
      <dgm:t>
        <a:bodyPr/>
        <a:lstStyle/>
        <a:p>
          <a:endParaRPr lang="es-EC"/>
        </a:p>
      </dgm:t>
    </dgm:pt>
    <dgm:pt modelId="{FC6E7634-D50C-4201-803D-E7E4EB6F0C1E}" type="sibTrans" cxnId="{5F47D1B5-75CF-41EF-BEA3-59CEB2A11B9A}">
      <dgm:prSet/>
      <dgm:spPr/>
      <dgm:t>
        <a:bodyPr/>
        <a:lstStyle/>
        <a:p>
          <a:endParaRPr lang="es-EC"/>
        </a:p>
      </dgm:t>
    </dgm:pt>
    <dgm:pt modelId="{6FAAD04F-393A-4AE2-A6F4-5D62BED5AFBB}">
      <dgm:prSet/>
      <dgm:spPr/>
      <dgm:t>
        <a:bodyPr/>
        <a:lstStyle/>
        <a:p>
          <a:pPr rtl="0"/>
          <a:r>
            <a:rPr lang="es-MX" b="0" dirty="0" smtClean="0"/>
            <a:t>Título V: Organización Territorial del Estado: Capítulo primero, Capítulo </a:t>
          </a:r>
          <a:r>
            <a:rPr lang="es-MX" b="0" dirty="0" smtClean="0"/>
            <a:t>segundo, Capítulo cuarto y Capítulo </a:t>
          </a:r>
          <a:r>
            <a:rPr lang="es-MX" b="0" dirty="0" smtClean="0"/>
            <a:t>quinto</a:t>
          </a:r>
          <a:endParaRPr lang="es-EC" dirty="0"/>
        </a:p>
      </dgm:t>
    </dgm:pt>
    <dgm:pt modelId="{764BD89A-6F84-4CCC-A639-F4E34C833F36}" type="parTrans" cxnId="{4A838948-D02D-45CA-9A0A-94D126A35324}">
      <dgm:prSet/>
      <dgm:spPr/>
      <dgm:t>
        <a:bodyPr/>
        <a:lstStyle/>
        <a:p>
          <a:endParaRPr lang="es-EC"/>
        </a:p>
      </dgm:t>
    </dgm:pt>
    <dgm:pt modelId="{C6F6D0FE-5A3D-4E5A-A863-C8727A0BE62B}" type="sibTrans" cxnId="{4A838948-D02D-45CA-9A0A-94D126A35324}">
      <dgm:prSet/>
      <dgm:spPr/>
      <dgm:t>
        <a:bodyPr/>
        <a:lstStyle/>
        <a:p>
          <a:endParaRPr lang="es-EC"/>
        </a:p>
      </dgm:t>
    </dgm:pt>
    <dgm:pt modelId="{9348323F-7DAF-4015-9049-D1165A197AB5}">
      <dgm:prSet/>
      <dgm:spPr/>
      <dgm:t>
        <a:bodyPr/>
        <a:lstStyle/>
        <a:p>
          <a:pPr rtl="0"/>
          <a:r>
            <a:rPr lang="es-MX" b="0" dirty="0" smtClean="0"/>
            <a:t>Código Orgánico de Organización Territorial, Autonomía y Descentralización: Título I: Principios Generales</a:t>
          </a:r>
          <a:endParaRPr lang="es-EC" dirty="0"/>
        </a:p>
      </dgm:t>
    </dgm:pt>
    <dgm:pt modelId="{302485AB-C891-4EFC-9189-D20057B53F58}" type="parTrans" cxnId="{006D2C95-9F60-4699-A394-36914B2E6177}">
      <dgm:prSet/>
      <dgm:spPr/>
      <dgm:t>
        <a:bodyPr/>
        <a:lstStyle/>
        <a:p>
          <a:endParaRPr lang="es-EC"/>
        </a:p>
      </dgm:t>
    </dgm:pt>
    <dgm:pt modelId="{3470B509-1897-428C-8473-C5C2316D055B}" type="sibTrans" cxnId="{006D2C95-9F60-4699-A394-36914B2E6177}">
      <dgm:prSet/>
      <dgm:spPr/>
      <dgm:t>
        <a:bodyPr/>
        <a:lstStyle/>
        <a:p>
          <a:endParaRPr lang="es-EC"/>
        </a:p>
      </dgm:t>
    </dgm:pt>
    <dgm:pt modelId="{B9543E2D-A19D-4310-BB7C-198AF3392D40}">
      <dgm:prSet/>
      <dgm:spPr/>
      <dgm:t>
        <a:bodyPr/>
        <a:lstStyle/>
        <a:p>
          <a:pPr rtl="0"/>
          <a:r>
            <a:rPr lang="es-MX" dirty="0" smtClean="0"/>
            <a:t>Código Orgánico de Planificación y Finanzas Públicas</a:t>
          </a:r>
          <a:endParaRPr lang="es-EC" dirty="0"/>
        </a:p>
      </dgm:t>
    </dgm:pt>
    <dgm:pt modelId="{642C3A52-A6A0-4D61-AEB8-813DE105C60B}" type="parTrans" cxnId="{A3D160E0-8106-446A-A3D8-56FD727B48F0}">
      <dgm:prSet/>
      <dgm:spPr/>
      <dgm:t>
        <a:bodyPr/>
        <a:lstStyle/>
        <a:p>
          <a:endParaRPr lang="es-EC"/>
        </a:p>
      </dgm:t>
    </dgm:pt>
    <dgm:pt modelId="{36BA6BB7-A75A-46E5-9E13-4669C39277F8}" type="sibTrans" cxnId="{A3D160E0-8106-446A-A3D8-56FD727B48F0}">
      <dgm:prSet/>
      <dgm:spPr/>
      <dgm:t>
        <a:bodyPr/>
        <a:lstStyle/>
        <a:p>
          <a:endParaRPr lang="es-EC"/>
        </a:p>
      </dgm:t>
    </dgm:pt>
    <dgm:pt modelId="{6B6090D8-3A3F-4ED2-9D19-A3F8E09D5785}">
      <dgm:prSet/>
      <dgm:spPr/>
      <dgm:t>
        <a:bodyPr/>
        <a:lstStyle/>
        <a:p>
          <a:pPr rtl="0"/>
          <a:r>
            <a:rPr lang="es-MX" b="0" dirty="0" smtClean="0"/>
            <a:t>Consorcio de Consejos Provinciales del Ecuador</a:t>
          </a:r>
          <a:endParaRPr lang="es-EC" dirty="0"/>
        </a:p>
      </dgm:t>
    </dgm:pt>
    <dgm:pt modelId="{DF015861-73C8-42B3-BA0F-15D14689C486}" type="parTrans" cxnId="{04AAF6CF-A10B-48BD-AABB-C4D889B2ED3A}">
      <dgm:prSet/>
      <dgm:spPr/>
      <dgm:t>
        <a:bodyPr/>
        <a:lstStyle/>
        <a:p>
          <a:endParaRPr lang="es-EC"/>
        </a:p>
      </dgm:t>
    </dgm:pt>
    <dgm:pt modelId="{16902FA9-5852-40C3-984F-80BC74FFF02D}" type="sibTrans" cxnId="{04AAF6CF-A10B-48BD-AABB-C4D889B2ED3A}">
      <dgm:prSet/>
      <dgm:spPr/>
      <dgm:t>
        <a:bodyPr/>
        <a:lstStyle/>
        <a:p>
          <a:endParaRPr lang="es-EC"/>
        </a:p>
      </dgm:t>
    </dgm:pt>
    <dgm:pt modelId="{34B4142B-C6B6-41EF-A502-35B68F3F49CE}">
      <dgm:prSet/>
      <dgm:spPr/>
      <dgm:t>
        <a:bodyPr/>
        <a:lstStyle/>
        <a:p>
          <a:pPr rtl="0"/>
          <a:r>
            <a:rPr lang="es-EC" dirty="0" smtClean="0"/>
            <a:t>SISTEMA NACIONAL DE PLANIFICACIÓN Y DESARROLLO</a:t>
          </a:r>
          <a:endParaRPr lang="es-EC" dirty="0"/>
        </a:p>
      </dgm:t>
    </dgm:pt>
    <dgm:pt modelId="{69E66FE9-113F-443A-A5E4-A1799CC3C619}" type="parTrans" cxnId="{DE6DC70D-4836-48E6-927B-9C4D1372B71A}">
      <dgm:prSet/>
      <dgm:spPr/>
      <dgm:t>
        <a:bodyPr/>
        <a:lstStyle/>
        <a:p>
          <a:endParaRPr lang="es-EC"/>
        </a:p>
      </dgm:t>
    </dgm:pt>
    <dgm:pt modelId="{778975F6-AD20-49EA-AC1D-CD2A07C73951}" type="sibTrans" cxnId="{DE6DC70D-4836-48E6-927B-9C4D1372B71A}">
      <dgm:prSet/>
      <dgm:spPr/>
      <dgm:t>
        <a:bodyPr/>
        <a:lstStyle/>
        <a:p>
          <a:endParaRPr lang="es-EC"/>
        </a:p>
      </dgm:t>
    </dgm:pt>
    <dgm:pt modelId="{598C61BF-53A4-4BB0-ADE4-0285E2CFE7E7}">
      <dgm:prSet/>
      <dgm:spPr/>
      <dgm:t>
        <a:bodyPr/>
        <a:lstStyle/>
        <a:p>
          <a:pPr rtl="0"/>
          <a:r>
            <a:rPr lang="es-EC" dirty="0" smtClean="0"/>
            <a:t>SENPLADES: Objetivos de la Planificación Física y del Ordenamiento Territorial</a:t>
          </a:r>
          <a:endParaRPr lang="es-EC" dirty="0"/>
        </a:p>
      </dgm:t>
    </dgm:pt>
    <dgm:pt modelId="{5DD54AFE-3C33-44F7-9F2E-88E7089195B5}" type="parTrans" cxnId="{081CAAF2-E289-484C-B412-4A5F5B07278F}">
      <dgm:prSet/>
      <dgm:spPr/>
      <dgm:t>
        <a:bodyPr/>
        <a:lstStyle/>
        <a:p>
          <a:endParaRPr lang="es-EC"/>
        </a:p>
      </dgm:t>
    </dgm:pt>
    <dgm:pt modelId="{47996F6C-2491-4EB0-818C-2B34F4CB8606}" type="sibTrans" cxnId="{081CAAF2-E289-484C-B412-4A5F5B07278F}">
      <dgm:prSet/>
      <dgm:spPr/>
      <dgm:t>
        <a:bodyPr/>
        <a:lstStyle/>
        <a:p>
          <a:endParaRPr lang="es-EC"/>
        </a:p>
      </dgm:t>
    </dgm:pt>
    <dgm:pt modelId="{FB83BA98-73B2-4FC6-A913-C18A5788CFBB}">
      <dgm:prSet/>
      <dgm:spPr/>
      <dgm:t>
        <a:bodyPr/>
        <a:lstStyle/>
        <a:p>
          <a:pPr rtl="0"/>
          <a:r>
            <a:rPr lang="es-EC" b="0" dirty="0" smtClean="0"/>
            <a:t>Plan Nacional del Buen Vivir </a:t>
          </a:r>
          <a:endParaRPr lang="es-EC" dirty="0"/>
        </a:p>
      </dgm:t>
    </dgm:pt>
    <dgm:pt modelId="{69112079-28A0-41EF-869F-FEC3BA18406D}" type="parTrans" cxnId="{2A84C570-BE6F-4AD5-9FB6-B0E84F6F068C}">
      <dgm:prSet/>
      <dgm:spPr/>
      <dgm:t>
        <a:bodyPr/>
        <a:lstStyle/>
        <a:p>
          <a:endParaRPr lang="es-EC"/>
        </a:p>
      </dgm:t>
    </dgm:pt>
    <dgm:pt modelId="{67C6C3C8-8EBD-4201-93AA-5D78032B80F9}" type="sibTrans" cxnId="{2A84C570-BE6F-4AD5-9FB6-B0E84F6F068C}">
      <dgm:prSet/>
      <dgm:spPr/>
      <dgm:t>
        <a:bodyPr/>
        <a:lstStyle/>
        <a:p>
          <a:endParaRPr lang="es-EC"/>
        </a:p>
      </dgm:t>
    </dgm:pt>
    <dgm:pt modelId="{F4DE9651-E22C-47FD-939E-5091027ADB4A}">
      <dgm:prSet/>
      <dgm:spPr/>
      <dgm:t>
        <a:bodyPr/>
        <a:lstStyle/>
        <a:p>
          <a:pPr rtl="0"/>
          <a:endParaRPr lang="es-EC" dirty="0"/>
        </a:p>
      </dgm:t>
    </dgm:pt>
    <dgm:pt modelId="{D51F8812-9FB6-4743-89FF-AD687C1947A2}" type="parTrans" cxnId="{551C3F13-6922-4D57-871A-0399E8BEC436}">
      <dgm:prSet/>
      <dgm:spPr/>
      <dgm:t>
        <a:bodyPr/>
        <a:lstStyle/>
        <a:p>
          <a:endParaRPr lang="es-EC"/>
        </a:p>
      </dgm:t>
    </dgm:pt>
    <dgm:pt modelId="{4F3F6AA9-18CA-4D06-9C96-F5934AB46111}" type="sibTrans" cxnId="{551C3F13-6922-4D57-871A-0399E8BEC436}">
      <dgm:prSet/>
      <dgm:spPr/>
      <dgm:t>
        <a:bodyPr/>
        <a:lstStyle/>
        <a:p>
          <a:endParaRPr lang="es-EC"/>
        </a:p>
      </dgm:t>
    </dgm:pt>
    <dgm:pt modelId="{5262A25F-2246-43C8-BF2A-8226F4A5EED3}">
      <dgm:prSet/>
      <dgm:spPr/>
      <dgm:t>
        <a:bodyPr/>
        <a:lstStyle/>
        <a:p>
          <a:pPr rtl="0"/>
          <a:endParaRPr lang="es-EC" dirty="0"/>
        </a:p>
      </dgm:t>
    </dgm:pt>
    <dgm:pt modelId="{9ED791ED-5810-4EAE-825B-E68D961EBF8F}" type="parTrans" cxnId="{3DF8A8DF-FBC1-4899-BAEB-35BAD868E0A3}">
      <dgm:prSet/>
      <dgm:spPr/>
      <dgm:t>
        <a:bodyPr/>
        <a:lstStyle/>
        <a:p>
          <a:endParaRPr lang="es-EC"/>
        </a:p>
      </dgm:t>
    </dgm:pt>
    <dgm:pt modelId="{E1792E33-B68E-40F9-99A6-AA8C167E0D7E}" type="sibTrans" cxnId="{3DF8A8DF-FBC1-4899-BAEB-35BAD868E0A3}">
      <dgm:prSet/>
      <dgm:spPr/>
      <dgm:t>
        <a:bodyPr/>
        <a:lstStyle/>
        <a:p>
          <a:endParaRPr lang="es-EC"/>
        </a:p>
      </dgm:t>
    </dgm:pt>
    <dgm:pt modelId="{5E992862-A592-4A1F-A943-63C9B667D7D4}">
      <dgm:prSet/>
      <dgm:spPr/>
      <dgm:t>
        <a:bodyPr/>
        <a:lstStyle/>
        <a:p>
          <a:pPr rtl="0"/>
          <a:endParaRPr lang="es-EC" dirty="0"/>
        </a:p>
      </dgm:t>
    </dgm:pt>
    <dgm:pt modelId="{40AE7CCF-2290-4931-97D8-7BAC953573C8}" type="parTrans" cxnId="{3AB477F3-2E54-478B-9E33-F604E8EACF69}">
      <dgm:prSet/>
      <dgm:spPr/>
      <dgm:t>
        <a:bodyPr/>
        <a:lstStyle/>
        <a:p>
          <a:endParaRPr lang="es-EC"/>
        </a:p>
      </dgm:t>
    </dgm:pt>
    <dgm:pt modelId="{3FB62301-D49C-4F05-BD17-EF304B6C23D5}" type="sibTrans" cxnId="{3AB477F3-2E54-478B-9E33-F604E8EACF69}">
      <dgm:prSet/>
      <dgm:spPr/>
      <dgm:t>
        <a:bodyPr/>
        <a:lstStyle/>
        <a:p>
          <a:endParaRPr lang="es-EC"/>
        </a:p>
      </dgm:t>
    </dgm:pt>
    <dgm:pt modelId="{8E526596-586E-46DF-9317-469AF472A807}">
      <dgm:prSet/>
      <dgm:spPr/>
      <dgm:t>
        <a:bodyPr/>
        <a:lstStyle/>
        <a:p>
          <a:pPr rtl="0"/>
          <a:endParaRPr lang="es-EC" dirty="0"/>
        </a:p>
      </dgm:t>
    </dgm:pt>
    <dgm:pt modelId="{160B9BE9-C0AA-46E4-B1E5-5D80723B3C8C}" type="parTrans" cxnId="{0D1AD108-EAC9-4365-B091-C12ADF9F15B4}">
      <dgm:prSet/>
      <dgm:spPr/>
      <dgm:t>
        <a:bodyPr/>
        <a:lstStyle/>
        <a:p>
          <a:endParaRPr lang="es-EC"/>
        </a:p>
      </dgm:t>
    </dgm:pt>
    <dgm:pt modelId="{F772A7DC-A9BD-4E47-A885-8C55317102C0}" type="sibTrans" cxnId="{0D1AD108-EAC9-4365-B091-C12ADF9F15B4}">
      <dgm:prSet/>
      <dgm:spPr/>
      <dgm:t>
        <a:bodyPr/>
        <a:lstStyle/>
        <a:p>
          <a:endParaRPr lang="es-EC"/>
        </a:p>
      </dgm:t>
    </dgm:pt>
    <dgm:pt modelId="{5636AA17-9E82-4AFA-BCB7-1F195C72C097}">
      <dgm:prSet/>
      <dgm:spPr/>
      <dgm:t>
        <a:bodyPr/>
        <a:lstStyle/>
        <a:p>
          <a:pPr rtl="0"/>
          <a:r>
            <a:rPr lang="es-EC" dirty="0" smtClean="0"/>
            <a:t>Ley de Gestión </a:t>
          </a:r>
          <a:r>
            <a:rPr lang="es-EC" dirty="0" smtClean="0"/>
            <a:t>ambiental: Titulo II Capítulo IV y Título II Capítulo I y II</a:t>
          </a:r>
          <a:endParaRPr lang="es-EC" dirty="0"/>
        </a:p>
      </dgm:t>
    </dgm:pt>
    <dgm:pt modelId="{222C15F3-0C5E-417A-9177-C2B18F100D55}" type="parTrans" cxnId="{C960522F-A4FC-4E61-A577-5E0B0AD3029F}">
      <dgm:prSet/>
      <dgm:spPr/>
      <dgm:t>
        <a:bodyPr/>
        <a:lstStyle/>
        <a:p>
          <a:endParaRPr lang="es-EC"/>
        </a:p>
      </dgm:t>
    </dgm:pt>
    <dgm:pt modelId="{8C97A2CC-C949-4F34-876B-68DD13E9CCAD}" type="sibTrans" cxnId="{C960522F-A4FC-4E61-A577-5E0B0AD3029F}">
      <dgm:prSet/>
      <dgm:spPr/>
      <dgm:t>
        <a:bodyPr/>
        <a:lstStyle/>
        <a:p>
          <a:endParaRPr lang="es-EC"/>
        </a:p>
      </dgm:t>
    </dgm:pt>
    <dgm:pt modelId="{9CF98053-CE72-474D-8BC9-B31EF582F5CD}">
      <dgm:prSet/>
      <dgm:spPr/>
      <dgm:t>
        <a:bodyPr/>
        <a:lstStyle/>
        <a:p>
          <a:pPr rtl="0"/>
          <a:endParaRPr lang="es-EC" dirty="0"/>
        </a:p>
      </dgm:t>
    </dgm:pt>
    <dgm:pt modelId="{8583348A-7368-4AED-9F94-BCFF339E1B61}" type="parTrans" cxnId="{F3C1AB29-728E-444F-B272-AA6FAAF4E33E}">
      <dgm:prSet/>
      <dgm:spPr/>
      <dgm:t>
        <a:bodyPr/>
        <a:lstStyle/>
        <a:p>
          <a:endParaRPr lang="es-EC"/>
        </a:p>
      </dgm:t>
    </dgm:pt>
    <dgm:pt modelId="{E326CA78-D535-43F1-87CC-A7820951DFA8}" type="sibTrans" cxnId="{F3C1AB29-728E-444F-B272-AA6FAAF4E33E}">
      <dgm:prSet/>
      <dgm:spPr/>
      <dgm:t>
        <a:bodyPr/>
        <a:lstStyle/>
        <a:p>
          <a:endParaRPr lang="es-EC"/>
        </a:p>
      </dgm:t>
    </dgm:pt>
    <dgm:pt modelId="{35CD75FB-5B67-428C-BC07-00D70070206B}" type="pres">
      <dgm:prSet presAssocID="{7DF9096E-9675-4D53-B753-40D81802A091}" presName="Name0" presStyleCnt="0">
        <dgm:presLayoutVars>
          <dgm:chMax val="7"/>
          <dgm:dir/>
          <dgm:animLvl val="lvl"/>
          <dgm:resizeHandles val="exact"/>
        </dgm:presLayoutVars>
      </dgm:prSet>
      <dgm:spPr/>
      <dgm:t>
        <a:bodyPr/>
        <a:lstStyle/>
        <a:p>
          <a:endParaRPr lang="es-EC"/>
        </a:p>
      </dgm:t>
    </dgm:pt>
    <dgm:pt modelId="{63B2AD7C-6713-4064-8B9B-B859C4BD34AD}" type="pres">
      <dgm:prSet presAssocID="{FF8EE88D-0733-41DA-85FC-2DFFD78425E1}" presName="circle1" presStyleLbl="node1" presStyleIdx="0" presStyleCnt="2"/>
      <dgm:spPr/>
      <dgm:t>
        <a:bodyPr/>
        <a:lstStyle/>
        <a:p>
          <a:endParaRPr lang="es-EC"/>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4AB8478-B9CC-4BFD-B253-221921AE33A4}" type="pres">
      <dgm:prSet presAssocID="{FF8EE88D-0733-41DA-85FC-2DFFD78425E1}" presName="space" presStyleCnt="0"/>
      <dgm:spPr/>
      <dgm:t>
        <a:bodyPr/>
        <a:lstStyle/>
        <a:p>
          <a:endParaRPr lang="es-EC"/>
        </a:p>
      </dgm:t>
    </dgm:pt>
    <dgm:pt modelId="{F2FDA822-3B69-460B-986B-FECCCC3EEEC5}" type="pres">
      <dgm:prSet presAssocID="{FF8EE88D-0733-41DA-85FC-2DFFD78425E1}" presName="rect1" presStyleLbl="alignAcc1" presStyleIdx="0" presStyleCnt="2" custLinFactNeighborY="1262"/>
      <dgm:spPr/>
      <dgm:t>
        <a:bodyPr/>
        <a:lstStyle/>
        <a:p>
          <a:endParaRPr lang="es-EC"/>
        </a:p>
      </dgm:t>
    </dgm:pt>
    <dgm:pt modelId="{62377DF0-5871-4A6C-8831-12D96CD52318}" type="pres">
      <dgm:prSet presAssocID="{34B4142B-C6B6-41EF-A502-35B68F3F49CE}" presName="vertSpace2" presStyleLbl="node1" presStyleIdx="0" presStyleCnt="2"/>
      <dgm:spPr/>
      <dgm:t>
        <a:bodyPr/>
        <a:lstStyle/>
        <a:p>
          <a:endParaRPr lang="es-EC"/>
        </a:p>
      </dgm:t>
    </dgm:pt>
    <dgm:pt modelId="{AD2B72EA-AC16-49AF-9BAF-64C47F7700C1}" type="pres">
      <dgm:prSet presAssocID="{34B4142B-C6B6-41EF-A502-35B68F3F49CE}" presName="circle2" presStyleLbl="node1" presStyleIdx="1" presStyleCnt="2" custScaleX="68571" custScaleY="78952" custLinFactNeighborX="17519" custLinFactNeighborY="24912"/>
      <dgm:spPr/>
      <dgm:t>
        <a:bodyPr/>
        <a:lstStyle/>
        <a:p>
          <a:endParaRPr lang="es-EC"/>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A1466E17-CF32-48EB-A6C9-0F71E8D75041}" type="pres">
      <dgm:prSet presAssocID="{34B4142B-C6B6-41EF-A502-35B68F3F49CE}" presName="rect2" presStyleLbl="alignAcc1" presStyleIdx="1" presStyleCnt="2" custScaleY="74425" custLinFactNeighborY="8845"/>
      <dgm:spPr/>
      <dgm:t>
        <a:bodyPr/>
        <a:lstStyle/>
        <a:p>
          <a:endParaRPr lang="es-EC"/>
        </a:p>
      </dgm:t>
    </dgm:pt>
    <dgm:pt modelId="{F2BB7546-1D16-4974-8923-CFA053CE42A6}" type="pres">
      <dgm:prSet presAssocID="{FF8EE88D-0733-41DA-85FC-2DFFD78425E1}" presName="rect1ParTx" presStyleLbl="alignAcc1" presStyleIdx="1" presStyleCnt="2">
        <dgm:presLayoutVars>
          <dgm:chMax val="1"/>
          <dgm:bulletEnabled val="1"/>
        </dgm:presLayoutVars>
      </dgm:prSet>
      <dgm:spPr/>
      <dgm:t>
        <a:bodyPr/>
        <a:lstStyle/>
        <a:p>
          <a:endParaRPr lang="es-EC"/>
        </a:p>
      </dgm:t>
    </dgm:pt>
    <dgm:pt modelId="{465D4A78-C218-42CF-95CF-518F58B81C3E}" type="pres">
      <dgm:prSet presAssocID="{FF8EE88D-0733-41DA-85FC-2DFFD78425E1}" presName="rect1ChTx" presStyleLbl="alignAcc1" presStyleIdx="1" presStyleCnt="2" custScaleY="138346" custLinFactNeighborX="0" custLinFactNeighborY="12594">
        <dgm:presLayoutVars>
          <dgm:bulletEnabled val="1"/>
        </dgm:presLayoutVars>
      </dgm:prSet>
      <dgm:spPr/>
      <dgm:t>
        <a:bodyPr/>
        <a:lstStyle/>
        <a:p>
          <a:endParaRPr lang="es-EC"/>
        </a:p>
      </dgm:t>
    </dgm:pt>
    <dgm:pt modelId="{06EBCD26-6F09-4793-83A2-5BFE8BBCAC14}" type="pres">
      <dgm:prSet presAssocID="{34B4142B-C6B6-41EF-A502-35B68F3F49CE}" presName="rect2ParTx" presStyleLbl="alignAcc1" presStyleIdx="1" presStyleCnt="2">
        <dgm:presLayoutVars>
          <dgm:chMax val="1"/>
          <dgm:bulletEnabled val="1"/>
        </dgm:presLayoutVars>
      </dgm:prSet>
      <dgm:spPr/>
      <dgm:t>
        <a:bodyPr/>
        <a:lstStyle/>
        <a:p>
          <a:endParaRPr lang="es-EC"/>
        </a:p>
      </dgm:t>
    </dgm:pt>
    <dgm:pt modelId="{57920388-7439-4E51-9E04-67BBAF7AB03D}" type="pres">
      <dgm:prSet presAssocID="{34B4142B-C6B6-41EF-A502-35B68F3F49CE}" presName="rect2ChTx" presStyleLbl="alignAcc1" presStyleIdx="1" presStyleCnt="2" custScaleY="100000" custLinFactNeighborX="0" custLinFactNeighborY="12215">
        <dgm:presLayoutVars>
          <dgm:bulletEnabled val="1"/>
        </dgm:presLayoutVars>
      </dgm:prSet>
      <dgm:spPr/>
      <dgm:t>
        <a:bodyPr/>
        <a:lstStyle/>
        <a:p>
          <a:endParaRPr lang="es-EC"/>
        </a:p>
      </dgm:t>
    </dgm:pt>
  </dgm:ptLst>
  <dgm:cxnLst>
    <dgm:cxn modelId="{4682E8CD-2D0B-4ADA-9D12-88A7F1DC93D5}" type="presOf" srcId="{6B6090D8-3A3F-4ED2-9D19-A3F8E09D5785}" destId="{465D4A78-C218-42CF-95CF-518F58B81C3E}" srcOrd="0" destOrd="6" presId="urn:microsoft.com/office/officeart/2005/8/layout/target3"/>
    <dgm:cxn modelId="{2588331C-63A4-4A7B-A671-A9AC1682FBCA}" type="presOf" srcId="{5E992862-A592-4A1F-A943-63C9B667D7D4}" destId="{465D4A78-C218-42CF-95CF-518F58B81C3E}" srcOrd="0" destOrd="1" presId="urn:microsoft.com/office/officeart/2005/8/layout/target3"/>
    <dgm:cxn modelId="{3703C80D-8C9D-4623-B9A0-DAAAC8CF2A7D}" type="presOf" srcId="{F4DE9651-E22C-47FD-939E-5091027ADB4A}" destId="{465D4A78-C218-42CF-95CF-518F58B81C3E}" srcOrd="0" destOrd="5" presId="urn:microsoft.com/office/officeart/2005/8/layout/target3"/>
    <dgm:cxn modelId="{3AB477F3-2E54-478B-9E33-F604E8EACF69}" srcId="{FF8EE88D-0733-41DA-85FC-2DFFD78425E1}" destId="{5E992862-A592-4A1F-A943-63C9B667D7D4}" srcOrd="1" destOrd="0" parTransId="{40AE7CCF-2290-4931-97D8-7BAC953573C8}" sibTransId="{3FB62301-D49C-4F05-BD17-EF304B6C23D5}"/>
    <dgm:cxn modelId="{3DF8A8DF-FBC1-4899-BAEB-35BAD868E0A3}" srcId="{FF8EE88D-0733-41DA-85FC-2DFFD78425E1}" destId="{5262A25F-2246-43C8-BF2A-8226F4A5EED3}" srcOrd="3" destOrd="0" parTransId="{9ED791ED-5810-4EAE-825B-E68D961EBF8F}" sibTransId="{E1792E33-B68E-40F9-99A6-AA8C167E0D7E}"/>
    <dgm:cxn modelId="{0B0A145F-03CD-4992-BBFC-A8DEBBA4C059}" type="presOf" srcId="{9348323F-7DAF-4015-9049-D1165A197AB5}" destId="{465D4A78-C218-42CF-95CF-518F58B81C3E}" srcOrd="0" destOrd="2" presId="urn:microsoft.com/office/officeart/2005/8/layout/target3"/>
    <dgm:cxn modelId="{18A1F023-A086-4B0C-86A1-CB52EB4697E6}" type="presOf" srcId="{7DF9096E-9675-4D53-B753-40D81802A091}" destId="{35CD75FB-5B67-428C-BC07-00D70070206B}" srcOrd="0" destOrd="0" presId="urn:microsoft.com/office/officeart/2005/8/layout/target3"/>
    <dgm:cxn modelId="{27ED3C62-3811-42E1-B608-DC70136CE8C6}" type="presOf" srcId="{5636AA17-9E82-4AFA-BCB7-1F195C72C097}" destId="{465D4A78-C218-42CF-95CF-518F58B81C3E}" srcOrd="0" destOrd="8" presId="urn:microsoft.com/office/officeart/2005/8/layout/target3"/>
    <dgm:cxn modelId="{911B12F1-52BB-423F-9E71-44E392F3A30E}" type="presOf" srcId="{FB83BA98-73B2-4FC6-A913-C18A5788CFBB}" destId="{57920388-7439-4E51-9E04-67BBAF7AB03D}" srcOrd="0" destOrd="2" presId="urn:microsoft.com/office/officeart/2005/8/layout/target3"/>
    <dgm:cxn modelId="{551C3F13-6922-4D57-871A-0399E8BEC436}" srcId="{FF8EE88D-0733-41DA-85FC-2DFFD78425E1}" destId="{F4DE9651-E22C-47FD-939E-5091027ADB4A}" srcOrd="5" destOrd="0" parTransId="{D51F8812-9FB6-4743-89FF-AD687C1947A2}" sibTransId="{4F3F6AA9-18CA-4D06-9C96-F5934AB46111}"/>
    <dgm:cxn modelId="{87B535DA-D24F-4D13-8068-0C83993EAEC2}" type="presOf" srcId="{598C61BF-53A4-4BB0-ADE4-0285E2CFE7E7}" destId="{57920388-7439-4E51-9E04-67BBAF7AB03D}" srcOrd="0" destOrd="0" presId="urn:microsoft.com/office/officeart/2005/8/layout/target3"/>
    <dgm:cxn modelId="{5F47D1B5-75CF-41EF-BEA3-59CEB2A11B9A}" srcId="{7DF9096E-9675-4D53-B753-40D81802A091}" destId="{FF8EE88D-0733-41DA-85FC-2DFFD78425E1}" srcOrd="0" destOrd="0" parTransId="{D9655218-3B10-43BE-8438-A26351EEF2DE}" sibTransId="{FC6E7634-D50C-4201-803D-E7E4EB6F0C1E}"/>
    <dgm:cxn modelId="{04AAF6CF-A10B-48BD-AABB-C4D889B2ED3A}" srcId="{FF8EE88D-0733-41DA-85FC-2DFFD78425E1}" destId="{6B6090D8-3A3F-4ED2-9D19-A3F8E09D5785}" srcOrd="6" destOrd="0" parTransId="{DF015861-73C8-42B3-BA0F-15D14689C486}" sibTransId="{16902FA9-5852-40C3-984F-80BC74FFF02D}"/>
    <dgm:cxn modelId="{8898C21C-4B1B-4BD3-90CC-CB1E60741165}" type="presOf" srcId="{6FAAD04F-393A-4AE2-A6F4-5D62BED5AFBB}" destId="{465D4A78-C218-42CF-95CF-518F58B81C3E}" srcOrd="0" destOrd="0" presId="urn:microsoft.com/office/officeart/2005/8/layout/target3"/>
    <dgm:cxn modelId="{0D1AD108-EAC9-4365-B091-C12ADF9F15B4}" srcId="{34B4142B-C6B6-41EF-A502-35B68F3F49CE}" destId="{8E526596-586E-46DF-9317-469AF472A807}" srcOrd="1" destOrd="0" parTransId="{160B9BE9-C0AA-46E4-B1E5-5D80723B3C8C}" sibTransId="{F772A7DC-A9BD-4E47-A885-8C55317102C0}"/>
    <dgm:cxn modelId="{20C5C12F-CC34-4233-BE6A-6CC30A77428F}" type="presOf" srcId="{9CF98053-CE72-474D-8BC9-B31EF582F5CD}" destId="{465D4A78-C218-42CF-95CF-518F58B81C3E}" srcOrd="0" destOrd="7" presId="urn:microsoft.com/office/officeart/2005/8/layout/target3"/>
    <dgm:cxn modelId="{006D2C95-9F60-4699-A394-36914B2E6177}" srcId="{FF8EE88D-0733-41DA-85FC-2DFFD78425E1}" destId="{9348323F-7DAF-4015-9049-D1165A197AB5}" srcOrd="2" destOrd="0" parTransId="{302485AB-C891-4EFC-9189-D20057B53F58}" sibTransId="{3470B509-1897-428C-8473-C5C2316D055B}"/>
    <dgm:cxn modelId="{6469FA02-DCB3-43F7-A51F-EC0EA1E35EFA}" type="presOf" srcId="{FF8EE88D-0733-41DA-85FC-2DFFD78425E1}" destId="{F2BB7546-1D16-4974-8923-CFA053CE42A6}" srcOrd="1" destOrd="0" presId="urn:microsoft.com/office/officeart/2005/8/layout/target3"/>
    <dgm:cxn modelId="{47CB24C5-52B1-45A1-A0DC-6C748C2AF7CC}" type="presOf" srcId="{FF8EE88D-0733-41DA-85FC-2DFFD78425E1}" destId="{F2FDA822-3B69-460B-986B-FECCCC3EEEC5}" srcOrd="0" destOrd="0" presId="urn:microsoft.com/office/officeart/2005/8/layout/target3"/>
    <dgm:cxn modelId="{C1C71A8C-3B7E-4433-BCE3-5F10D306A363}" type="presOf" srcId="{8E526596-586E-46DF-9317-469AF472A807}" destId="{57920388-7439-4E51-9E04-67BBAF7AB03D}" srcOrd="0" destOrd="1" presId="urn:microsoft.com/office/officeart/2005/8/layout/target3"/>
    <dgm:cxn modelId="{7C5DE1F1-8CD3-484A-B65A-BFAE8894A80D}" type="presOf" srcId="{34B4142B-C6B6-41EF-A502-35B68F3F49CE}" destId="{A1466E17-CF32-48EB-A6C9-0F71E8D75041}" srcOrd="0" destOrd="0" presId="urn:microsoft.com/office/officeart/2005/8/layout/target3"/>
    <dgm:cxn modelId="{4A838948-D02D-45CA-9A0A-94D126A35324}" srcId="{FF8EE88D-0733-41DA-85FC-2DFFD78425E1}" destId="{6FAAD04F-393A-4AE2-A6F4-5D62BED5AFBB}" srcOrd="0" destOrd="0" parTransId="{764BD89A-6F84-4CCC-A639-F4E34C833F36}" sibTransId="{C6F6D0FE-5A3D-4E5A-A863-C8727A0BE62B}"/>
    <dgm:cxn modelId="{F3C1AB29-728E-444F-B272-AA6FAAF4E33E}" srcId="{FF8EE88D-0733-41DA-85FC-2DFFD78425E1}" destId="{9CF98053-CE72-474D-8BC9-B31EF582F5CD}" srcOrd="7" destOrd="0" parTransId="{8583348A-7368-4AED-9F94-BCFF339E1B61}" sibTransId="{E326CA78-D535-43F1-87CC-A7820951DFA8}"/>
    <dgm:cxn modelId="{3EC02156-211B-4986-BDF8-313F33279377}" type="presOf" srcId="{B9543E2D-A19D-4310-BB7C-198AF3392D40}" destId="{465D4A78-C218-42CF-95CF-518F58B81C3E}" srcOrd="0" destOrd="4" presId="urn:microsoft.com/office/officeart/2005/8/layout/target3"/>
    <dgm:cxn modelId="{C960522F-A4FC-4E61-A577-5E0B0AD3029F}" srcId="{FF8EE88D-0733-41DA-85FC-2DFFD78425E1}" destId="{5636AA17-9E82-4AFA-BCB7-1F195C72C097}" srcOrd="8" destOrd="0" parTransId="{222C15F3-0C5E-417A-9177-C2B18F100D55}" sibTransId="{8C97A2CC-C949-4F34-876B-68DD13E9CCAD}"/>
    <dgm:cxn modelId="{901DC482-9532-4D2E-B195-CEF178A4023B}" type="presOf" srcId="{5262A25F-2246-43C8-BF2A-8226F4A5EED3}" destId="{465D4A78-C218-42CF-95CF-518F58B81C3E}" srcOrd="0" destOrd="3" presId="urn:microsoft.com/office/officeart/2005/8/layout/target3"/>
    <dgm:cxn modelId="{081CAAF2-E289-484C-B412-4A5F5B07278F}" srcId="{34B4142B-C6B6-41EF-A502-35B68F3F49CE}" destId="{598C61BF-53A4-4BB0-ADE4-0285E2CFE7E7}" srcOrd="0" destOrd="0" parTransId="{5DD54AFE-3C33-44F7-9F2E-88E7089195B5}" sibTransId="{47996F6C-2491-4EB0-818C-2B34F4CB8606}"/>
    <dgm:cxn modelId="{A3D160E0-8106-446A-A3D8-56FD727B48F0}" srcId="{FF8EE88D-0733-41DA-85FC-2DFFD78425E1}" destId="{B9543E2D-A19D-4310-BB7C-198AF3392D40}" srcOrd="4" destOrd="0" parTransId="{642C3A52-A6A0-4D61-AEB8-813DE105C60B}" sibTransId="{36BA6BB7-A75A-46E5-9E13-4669C39277F8}"/>
    <dgm:cxn modelId="{DE6DC70D-4836-48E6-927B-9C4D1372B71A}" srcId="{7DF9096E-9675-4D53-B753-40D81802A091}" destId="{34B4142B-C6B6-41EF-A502-35B68F3F49CE}" srcOrd="1" destOrd="0" parTransId="{69E66FE9-113F-443A-A5E4-A1799CC3C619}" sibTransId="{778975F6-AD20-49EA-AC1D-CD2A07C73951}"/>
    <dgm:cxn modelId="{2A84C570-BE6F-4AD5-9FB6-B0E84F6F068C}" srcId="{34B4142B-C6B6-41EF-A502-35B68F3F49CE}" destId="{FB83BA98-73B2-4FC6-A913-C18A5788CFBB}" srcOrd="2" destOrd="0" parTransId="{69112079-28A0-41EF-869F-FEC3BA18406D}" sibTransId="{67C6C3C8-8EBD-4201-93AA-5D78032B80F9}"/>
    <dgm:cxn modelId="{82D16466-C7DC-40CE-9284-5F2854F99539}" type="presOf" srcId="{34B4142B-C6B6-41EF-A502-35B68F3F49CE}" destId="{06EBCD26-6F09-4793-83A2-5BFE8BBCAC14}" srcOrd="1" destOrd="0" presId="urn:microsoft.com/office/officeart/2005/8/layout/target3"/>
    <dgm:cxn modelId="{3AA075DC-12D2-41F7-90EE-938C3B5D7B5A}" type="presParOf" srcId="{35CD75FB-5B67-428C-BC07-00D70070206B}" destId="{63B2AD7C-6713-4064-8B9B-B859C4BD34AD}" srcOrd="0" destOrd="0" presId="urn:microsoft.com/office/officeart/2005/8/layout/target3"/>
    <dgm:cxn modelId="{CEE94212-196B-4460-A9C7-EA5FD28C2220}" type="presParOf" srcId="{35CD75FB-5B67-428C-BC07-00D70070206B}" destId="{B4AB8478-B9CC-4BFD-B253-221921AE33A4}" srcOrd="1" destOrd="0" presId="urn:microsoft.com/office/officeart/2005/8/layout/target3"/>
    <dgm:cxn modelId="{89B8F247-1CB2-4FD3-A9AF-B2D421167ED5}" type="presParOf" srcId="{35CD75FB-5B67-428C-BC07-00D70070206B}" destId="{F2FDA822-3B69-460B-986B-FECCCC3EEEC5}" srcOrd="2" destOrd="0" presId="urn:microsoft.com/office/officeart/2005/8/layout/target3"/>
    <dgm:cxn modelId="{BDA5108B-BFA9-4B8C-861E-9A533E4761D4}" type="presParOf" srcId="{35CD75FB-5B67-428C-BC07-00D70070206B}" destId="{62377DF0-5871-4A6C-8831-12D96CD52318}" srcOrd="3" destOrd="0" presId="urn:microsoft.com/office/officeart/2005/8/layout/target3"/>
    <dgm:cxn modelId="{1F411472-6C7E-4DE1-BDC6-DC23A776D72E}" type="presParOf" srcId="{35CD75FB-5B67-428C-BC07-00D70070206B}" destId="{AD2B72EA-AC16-49AF-9BAF-64C47F7700C1}" srcOrd="4" destOrd="0" presId="urn:microsoft.com/office/officeart/2005/8/layout/target3"/>
    <dgm:cxn modelId="{E5519381-8D3C-4805-AB76-7FC69D860178}" type="presParOf" srcId="{35CD75FB-5B67-428C-BC07-00D70070206B}" destId="{A1466E17-CF32-48EB-A6C9-0F71E8D75041}" srcOrd="5" destOrd="0" presId="urn:microsoft.com/office/officeart/2005/8/layout/target3"/>
    <dgm:cxn modelId="{6418C774-95B9-4367-A9B5-C1F0FC54E351}" type="presParOf" srcId="{35CD75FB-5B67-428C-BC07-00D70070206B}" destId="{F2BB7546-1D16-4974-8923-CFA053CE42A6}" srcOrd="6" destOrd="0" presId="urn:microsoft.com/office/officeart/2005/8/layout/target3"/>
    <dgm:cxn modelId="{5858690E-78A1-40FD-9811-0652B14F5CAB}" type="presParOf" srcId="{35CD75FB-5B67-428C-BC07-00D70070206B}" destId="{465D4A78-C218-42CF-95CF-518F58B81C3E}" srcOrd="7" destOrd="0" presId="urn:microsoft.com/office/officeart/2005/8/layout/target3"/>
    <dgm:cxn modelId="{44AA75C7-1D43-4754-A95E-09510CD179A1}" type="presParOf" srcId="{35CD75FB-5B67-428C-BC07-00D70070206B}" destId="{06EBCD26-6F09-4793-83A2-5BFE8BBCAC14}" srcOrd="8" destOrd="0" presId="urn:microsoft.com/office/officeart/2005/8/layout/target3"/>
    <dgm:cxn modelId="{2F3F8171-D9F8-419A-ADB0-5CB3F405C4DB}" type="presParOf" srcId="{35CD75FB-5B67-428C-BC07-00D70070206B}" destId="{57920388-7439-4E51-9E04-67BBAF7AB03D}" srcOrd="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A6656B-D99D-4F2B-8433-E2F05AA800E6}" type="doc">
      <dgm:prSet loTypeId="urn:microsoft.com/office/officeart/2005/8/layout/bList2#1" loCatId="list" qsTypeId="urn:microsoft.com/office/officeart/2005/8/quickstyle/simple1" qsCatId="simple" csTypeId="urn:microsoft.com/office/officeart/2005/8/colors/colorful3" csCatId="colorful" phldr="1"/>
      <dgm:spPr/>
      <dgm:t>
        <a:bodyPr/>
        <a:lstStyle/>
        <a:p>
          <a:endParaRPr lang="es-EC"/>
        </a:p>
      </dgm:t>
    </dgm:pt>
    <dgm:pt modelId="{67E11F46-5E56-4737-BA5A-90332659A3A3}">
      <dgm:prSet phldrT="[Texto]" custT="1"/>
      <dgm:spPr/>
      <dgm:t>
        <a:bodyPr/>
        <a:lstStyle/>
        <a:p>
          <a:r>
            <a:rPr lang="en-US" sz="1400" b="1" dirty="0" smtClean="0">
              <a:latin typeface="+mj-lt"/>
            </a:rPr>
            <a:t>SISTEMAS VINCULADOS AL DESARROLLO INTEGRAL</a:t>
          </a:r>
          <a:endParaRPr lang="es-EC" sz="1400" b="1" dirty="0">
            <a:latin typeface="+mj-lt"/>
          </a:endParaRPr>
        </a:p>
      </dgm:t>
    </dgm:pt>
    <dgm:pt modelId="{3C6B0D03-7108-4C17-9D5F-EFFF6BAC12EA}" type="parTrans" cxnId="{432FCB6C-6821-4DC7-99F7-41CFE3599808}">
      <dgm:prSet/>
      <dgm:spPr/>
      <dgm:t>
        <a:bodyPr/>
        <a:lstStyle/>
        <a:p>
          <a:endParaRPr lang="es-EC">
            <a:latin typeface="+mj-lt"/>
          </a:endParaRPr>
        </a:p>
      </dgm:t>
    </dgm:pt>
    <dgm:pt modelId="{05FAF997-98C4-4ED7-AC03-8B7356001477}" type="sibTrans" cxnId="{432FCB6C-6821-4DC7-99F7-41CFE3599808}">
      <dgm:prSet/>
      <dgm:spPr/>
      <dgm:t>
        <a:bodyPr/>
        <a:lstStyle/>
        <a:p>
          <a:endParaRPr lang="es-EC">
            <a:latin typeface="+mj-lt"/>
          </a:endParaRPr>
        </a:p>
      </dgm:t>
    </dgm:pt>
    <dgm:pt modelId="{3CBFA531-B288-4238-B4D5-6A2FA092A3DA}">
      <dgm:prSet phldrT="[Texto]" custT="1"/>
      <dgm:spPr/>
      <dgm:t>
        <a:bodyPr/>
        <a:lstStyle/>
        <a:p>
          <a:r>
            <a:rPr lang="en-US" sz="1800" dirty="0" smtClean="0">
              <a:latin typeface="+mj-lt"/>
            </a:rPr>
            <a:t>1.- Sistema Ambiental</a:t>
          </a:r>
          <a:endParaRPr lang="es-EC" sz="1800" dirty="0">
            <a:latin typeface="+mj-lt"/>
          </a:endParaRPr>
        </a:p>
      </dgm:t>
    </dgm:pt>
    <dgm:pt modelId="{40818475-E566-4580-AB30-7D94C5F795C4}" type="parTrans" cxnId="{4B70A568-9094-4814-BBAD-D6BB33D8B072}">
      <dgm:prSet/>
      <dgm:spPr/>
      <dgm:t>
        <a:bodyPr/>
        <a:lstStyle/>
        <a:p>
          <a:endParaRPr lang="es-EC">
            <a:latin typeface="+mj-lt"/>
          </a:endParaRPr>
        </a:p>
      </dgm:t>
    </dgm:pt>
    <dgm:pt modelId="{C5D4280A-E096-441E-9A54-E2E05B430C90}" type="sibTrans" cxnId="{4B70A568-9094-4814-BBAD-D6BB33D8B072}">
      <dgm:prSet/>
      <dgm:spPr/>
      <dgm:t>
        <a:bodyPr/>
        <a:lstStyle/>
        <a:p>
          <a:endParaRPr lang="es-EC">
            <a:latin typeface="+mj-lt"/>
          </a:endParaRPr>
        </a:p>
      </dgm:t>
    </dgm:pt>
    <dgm:pt modelId="{0F3AEE6E-24E9-4DDC-8737-D7DB4B6869A3}">
      <dgm:prSet phldrT="[Texto]" custT="1"/>
      <dgm:spPr/>
      <dgm:t>
        <a:bodyPr/>
        <a:lstStyle/>
        <a:p>
          <a:r>
            <a:rPr lang="en-US" sz="1800" dirty="0" smtClean="0">
              <a:latin typeface="+mj-lt"/>
            </a:rPr>
            <a:t>2.- Sistema Económico</a:t>
          </a:r>
          <a:endParaRPr lang="es-EC" sz="1800" dirty="0">
            <a:latin typeface="+mj-lt"/>
          </a:endParaRPr>
        </a:p>
      </dgm:t>
    </dgm:pt>
    <dgm:pt modelId="{8E9212D2-1619-468D-8AA3-835425C05936}" type="parTrans" cxnId="{CDC082AE-6D45-48C4-9E9D-70FF745AED43}">
      <dgm:prSet/>
      <dgm:spPr/>
      <dgm:t>
        <a:bodyPr/>
        <a:lstStyle/>
        <a:p>
          <a:endParaRPr lang="es-EC">
            <a:latin typeface="+mj-lt"/>
          </a:endParaRPr>
        </a:p>
      </dgm:t>
    </dgm:pt>
    <dgm:pt modelId="{2E6A291C-0614-4941-A2C0-C299A731363B}" type="sibTrans" cxnId="{CDC082AE-6D45-48C4-9E9D-70FF745AED43}">
      <dgm:prSet/>
      <dgm:spPr/>
      <dgm:t>
        <a:bodyPr/>
        <a:lstStyle/>
        <a:p>
          <a:endParaRPr lang="es-EC">
            <a:latin typeface="+mj-lt"/>
          </a:endParaRPr>
        </a:p>
      </dgm:t>
    </dgm:pt>
    <dgm:pt modelId="{BC5BD28F-81FB-437A-8A11-55CBECB98E29}">
      <dgm:prSet phldrT="[Texto]" custT="1"/>
      <dgm:spPr/>
      <dgm:t>
        <a:bodyPr/>
        <a:lstStyle/>
        <a:p>
          <a:r>
            <a:rPr lang="en-US" sz="1400" b="1" dirty="0" smtClean="0">
              <a:latin typeface="+mj-lt"/>
            </a:rPr>
            <a:t>SITEMAS VINCULADOS AL ORDENAMIENTO TERRITORIAL</a:t>
          </a:r>
          <a:endParaRPr lang="es-EC" sz="1400" b="1" dirty="0">
            <a:latin typeface="+mj-lt"/>
          </a:endParaRPr>
        </a:p>
      </dgm:t>
    </dgm:pt>
    <dgm:pt modelId="{50F8BDA3-018C-4E62-8E59-DCF0646EFD55}" type="parTrans" cxnId="{646C7E9E-D697-4C11-9343-15AF97DC10E7}">
      <dgm:prSet/>
      <dgm:spPr/>
      <dgm:t>
        <a:bodyPr/>
        <a:lstStyle/>
        <a:p>
          <a:endParaRPr lang="es-EC">
            <a:latin typeface="+mj-lt"/>
          </a:endParaRPr>
        </a:p>
      </dgm:t>
    </dgm:pt>
    <dgm:pt modelId="{A9B21E70-5908-4FDE-8905-0C63C5EF3EE3}" type="sibTrans" cxnId="{646C7E9E-D697-4C11-9343-15AF97DC10E7}">
      <dgm:prSet/>
      <dgm:spPr/>
      <dgm:t>
        <a:bodyPr/>
        <a:lstStyle/>
        <a:p>
          <a:endParaRPr lang="es-EC">
            <a:latin typeface="+mj-lt"/>
          </a:endParaRPr>
        </a:p>
      </dgm:t>
    </dgm:pt>
    <dgm:pt modelId="{927B0CF5-57A4-4D2B-AE91-A79D17A59A08}">
      <dgm:prSet phldrT="[Texto]" custT="1"/>
      <dgm:spPr/>
      <dgm:t>
        <a:bodyPr/>
        <a:lstStyle/>
        <a:p>
          <a:r>
            <a:rPr lang="en-US" sz="1800" dirty="0" smtClean="0">
              <a:latin typeface="+mj-lt"/>
            </a:rPr>
            <a:t>5</a:t>
          </a:r>
          <a:r>
            <a:rPr lang="en-US" sz="2000" dirty="0" smtClean="0">
              <a:latin typeface="+mj-lt"/>
            </a:rPr>
            <a:t>.- </a:t>
          </a:r>
          <a:r>
            <a:rPr lang="en-US" sz="1800" dirty="0" smtClean="0">
              <a:latin typeface="+mj-lt"/>
            </a:rPr>
            <a:t>Sistema de asentaminetos humanos</a:t>
          </a:r>
          <a:endParaRPr lang="es-EC" sz="1800" dirty="0">
            <a:latin typeface="+mj-lt"/>
          </a:endParaRPr>
        </a:p>
      </dgm:t>
    </dgm:pt>
    <dgm:pt modelId="{329612DE-854D-46C5-90D6-AC50C4351696}" type="parTrans" cxnId="{D2477508-8BB3-45DB-88E4-B2AFCE837A92}">
      <dgm:prSet/>
      <dgm:spPr/>
      <dgm:t>
        <a:bodyPr/>
        <a:lstStyle/>
        <a:p>
          <a:endParaRPr lang="es-EC">
            <a:latin typeface="+mj-lt"/>
          </a:endParaRPr>
        </a:p>
      </dgm:t>
    </dgm:pt>
    <dgm:pt modelId="{2C702A15-725E-4FD5-864E-4C7D4B99EEB9}" type="sibTrans" cxnId="{D2477508-8BB3-45DB-88E4-B2AFCE837A92}">
      <dgm:prSet/>
      <dgm:spPr/>
      <dgm:t>
        <a:bodyPr/>
        <a:lstStyle/>
        <a:p>
          <a:endParaRPr lang="es-EC">
            <a:latin typeface="+mj-lt"/>
          </a:endParaRPr>
        </a:p>
      </dgm:t>
    </dgm:pt>
    <dgm:pt modelId="{269DD8C4-9F84-442B-A10C-11065FF6F840}">
      <dgm:prSet phldrT="[Texto]" custT="1"/>
      <dgm:spPr/>
      <dgm:t>
        <a:bodyPr/>
        <a:lstStyle/>
        <a:p>
          <a:r>
            <a:rPr lang="en-US" sz="1800" dirty="0" smtClean="0">
              <a:latin typeface="+mj-lt"/>
            </a:rPr>
            <a:t>6.- Sistema de movilidad, energía y conectividad</a:t>
          </a:r>
          <a:endParaRPr lang="es-EC" sz="1800" dirty="0">
            <a:latin typeface="+mj-lt"/>
          </a:endParaRPr>
        </a:p>
      </dgm:t>
    </dgm:pt>
    <dgm:pt modelId="{75CEECDF-3381-4D2D-800F-7D2CB4318327}" type="parTrans" cxnId="{E4A55881-B79D-48CA-8F33-99C989F2ED4E}">
      <dgm:prSet/>
      <dgm:spPr/>
      <dgm:t>
        <a:bodyPr/>
        <a:lstStyle/>
        <a:p>
          <a:endParaRPr lang="es-EC">
            <a:latin typeface="+mj-lt"/>
          </a:endParaRPr>
        </a:p>
      </dgm:t>
    </dgm:pt>
    <dgm:pt modelId="{C639F3DB-62BC-431B-95E7-594CF1905D33}" type="sibTrans" cxnId="{E4A55881-B79D-48CA-8F33-99C989F2ED4E}">
      <dgm:prSet/>
      <dgm:spPr/>
      <dgm:t>
        <a:bodyPr/>
        <a:lstStyle/>
        <a:p>
          <a:endParaRPr lang="es-EC">
            <a:latin typeface="+mj-lt"/>
          </a:endParaRPr>
        </a:p>
      </dgm:t>
    </dgm:pt>
    <dgm:pt modelId="{23C060C0-599A-4814-9F09-F81FC151E815}">
      <dgm:prSet phldrT="[Texto]" custT="1"/>
      <dgm:spPr/>
      <dgm:t>
        <a:bodyPr/>
        <a:lstStyle/>
        <a:p>
          <a:r>
            <a:rPr lang="en-US" sz="1800" dirty="0" smtClean="0">
              <a:latin typeface="+mj-lt"/>
            </a:rPr>
            <a:t>3.- Sistema Sociocultural</a:t>
          </a:r>
          <a:endParaRPr lang="es-EC" sz="1800" dirty="0">
            <a:latin typeface="+mj-lt"/>
          </a:endParaRPr>
        </a:p>
      </dgm:t>
    </dgm:pt>
    <dgm:pt modelId="{C2696C16-6C40-432B-905B-DBD5B617F2C0}" type="parTrans" cxnId="{9695902D-E3F0-411C-9557-FD226D65DECF}">
      <dgm:prSet/>
      <dgm:spPr/>
      <dgm:t>
        <a:bodyPr/>
        <a:lstStyle/>
        <a:p>
          <a:endParaRPr lang="es-EC">
            <a:latin typeface="+mj-lt"/>
          </a:endParaRPr>
        </a:p>
      </dgm:t>
    </dgm:pt>
    <dgm:pt modelId="{B84F6E5D-2E16-4BC5-BFC4-AE4B3ECB3D33}" type="sibTrans" cxnId="{9695902D-E3F0-411C-9557-FD226D65DECF}">
      <dgm:prSet/>
      <dgm:spPr/>
      <dgm:t>
        <a:bodyPr/>
        <a:lstStyle/>
        <a:p>
          <a:endParaRPr lang="es-EC">
            <a:latin typeface="+mj-lt"/>
          </a:endParaRPr>
        </a:p>
      </dgm:t>
    </dgm:pt>
    <dgm:pt modelId="{A4F46F06-661C-4167-9F42-38EAA1ECB6AE}">
      <dgm:prSet phldrT="[Texto]" custT="1"/>
      <dgm:spPr/>
      <dgm:t>
        <a:bodyPr/>
        <a:lstStyle/>
        <a:p>
          <a:r>
            <a:rPr lang="en-US" sz="1800" dirty="0" smtClean="0">
              <a:latin typeface="+mj-lt"/>
            </a:rPr>
            <a:t>4.- Sistema Político institucional</a:t>
          </a:r>
          <a:endParaRPr lang="es-EC" sz="1800" dirty="0">
            <a:latin typeface="+mj-lt"/>
          </a:endParaRPr>
        </a:p>
      </dgm:t>
    </dgm:pt>
    <dgm:pt modelId="{63160B36-21A4-4A54-AAC4-416D9A760160}" type="parTrans" cxnId="{58EDDEE5-88B3-4DE1-AE5C-C2AFF122FB57}">
      <dgm:prSet/>
      <dgm:spPr/>
      <dgm:t>
        <a:bodyPr/>
        <a:lstStyle/>
        <a:p>
          <a:endParaRPr lang="es-EC">
            <a:latin typeface="+mj-lt"/>
          </a:endParaRPr>
        </a:p>
      </dgm:t>
    </dgm:pt>
    <dgm:pt modelId="{DE2A023F-B46E-45B8-9F4F-773BA140D790}" type="sibTrans" cxnId="{58EDDEE5-88B3-4DE1-AE5C-C2AFF122FB57}">
      <dgm:prSet/>
      <dgm:spPr/>
      <dgm:t>
        <a:bodyPr/>
        <a:lstStyle/>
        <a:p>
          <a:endParaRPr lang="es-EC">
            <a:latin typeface="+mj-lt"/>
          </a:endParaRPr>
        </a:p>
      </dgm:t>
    </dgm:pt>
    <dgm:pt modelId="{ED8091E1-88DA-454B-BD85-9E1F3DA3DEC8}">
      <dgm:prSet phldrT="[Texto]" custT="1"/>
      <dgm:spPr/>
      <dgm:t>
        <a:bodyPr/>
        <a:lstStyle/>
        <a:p>
          <a:endParaRPr lang="es-EC" sz="1800" dirty="0">
            <a:latin typeface="+mj-lt"/>
          </a:endParaRPr>
        </a:p>
      </dgm:t>
    </dgm:pt>
    <dgm:pt modelId="{A9D69A26-6CED-4818-B790-608CC9ED36BB}" type="parTrans" cxnId="{C69A9740-F614-4A3E-9F40-CEE42C2EBA44}">
      <dgm:prSet/>
      <dgm:spPr/>
      <dgm:t>
        <a:bodyPr/>
        <a:lstStyle/>
        <a:p>
          <a:endParaRPr lang="es-EC">
            <a:latin typeface="+mj-lt"/>
          </a:endParaRPr>
        </a:p>
      </dgm:t>
    </dgm:pt>
    <dgm:pt modelId="{0365951E-2A60-457D-8566-43B820879915}" type="sibTrans" cxnId="{C69A9740-F614-4A3E-9F40-CEE42C2EBA44}">
      <dgm:prSet/>
      <dgm:spPr/>
      <dgm:t>
        <a:bodyPr/>
        <a:lstStyle/>
        <a:p>
          <a:endParaRPr lang="es-EC">
            <a:latin typeface="+mj-lt"/>
          </a:endParaRPr>
        </a:p>
      </dgm:t>
    </dgm:pt>
    <dgm:pt modelId="{6BC7BBD5-AC5B-4556-8EF4-51FE78183190}">
      <dgm:prSet phldrT="[Texto]" custT="1"/>
      <dgm:spPr/>
      <dgm:t>
        <a:bodyPr/>
        <a:lstStyle/>
        <a:p>
          <a:endParaRPr lang="es-EC" sz="1800" dirty="0">
            <a:latin typeface="+mj-lt"/>
          </a:endParaRPr>
        </a:p>
      </dgm:t>
    </dgm:pt>
    <dgm:pt modelId="{72DF0936-198B-4C08-8A2B-CDE3124D326C}" type="parTrans" cxnId="{9959A0F2-D5A3-46A9-BC81-4FD31CBB1272}">
      <dgm:prSet/>
      <dgm:spPr/>
      <dgm:t>
        <a:bodyPr/>
        <a:lstStyle/>
        <a:p>
          <a:endParaRPr lang="es-EC">
            <a:latin typeface="+mj-lt"/>
          </a:endParaRPr>
        </a:p>
      </dgm:t>
    </dgm:pt>
    <dgm:pt modelId="{9C28838A-2D86-4209-908A-B57229500DAE}" type="sibTrans" cxnId="{9959A0F2-D5A3-46A9-BC81-4FD31CBB1272}">
      <dgm:prSet/>
      <dgm:spPr/>
      <dgm:t>
        <a:bodyPr/>
        <a:lstStyle/>
        <a:p>
          <a:endParaRPr lang="es-EC">
            <a:latin typeface="+mj-lt"/>
          </a:endParaRPr>
        </a:p>
      </dgm:t>
    </dgm:pt>
    <dgm:pt modelId="{867EDEBB-9FE8-4BFE-86E0-E30982EAB34A}">
      <dgm:prSet phldrT="[Texto]" custT="1"/>
      <dgm:spPr/>
      <dgm:t>
        <a:bodyPr/>
        <a:lstStyle/>
        <a:p>
          <a:endParaRPr lang="es-EC" sz="1800" dirty="0">
            <a:latin typeface="+mj-lt"/>
          </a:endParaRPr>
        </a:p>
      </dgm:t>
    </dgm:pt>
    <dgm:pt modelId="{47E2BF1C-FB4C-4419-B4FA-E8F4B79D6444}" type="parTrans" cxnId="{A487C683-867F-42F3-8913-EEAD08BD7D47}">
      <dgm:prSet/>
      <dgm:spPr/>
      <dgm:t>
        <a:bodyPr/>
        <a:lstStyle/>
        <a:p>
          <a:endParaRPr lang="es-EC">
            <a:latin typeface="+mj-lt"/>
          </a:endParaRPr>
        </a:p>
      </dgm:t>
    </dgm:pt>
    <dgm:pt modelId="{5697F3F4-78C4-4571-A068-B4DD26788AB3}" type="sibTrans" cxnId="{A487C683-867F-42F3-8913-EEAD08BD7D47}">
      <dgm:prSet/>
      <dgm:spPr/>
      <dgm:t>
        <a:bodyPr/>
        <a:lstStyle/>
        <a:p>
          <a:endParaRPr lang="es-EC">
            <a:latin typeface="+mj-lt"/>
          </a:endParaRPr>
        </a:p>
      </dgm:t>
    </dgm:pt>
    <dgm:pt modelId="{E435977F-CBF9-4893-BE75-51D83DA75C41}">
      <dgm:prSet phldrT="[Texto]" custT="1"/>
      <dgm:spPr/>
      <dgm:t>
        <a:bodyPr/>
        <a:lstStyle/>
        <a:p>
          <a:endParaRPr lang="es-EC" sz="1800" dirty="0">
            <a:latin typeface="+mj-lt"/>
          </a:endParaRPr>
        </a:p>
      </dgm:t>
    </dgm:pt>
    <dgm:pt modelId="{FE70FF72-0D69-445E-BC51-FC3A2701C9F0}" type="parTrans" cxnId="{9FCA1E50-4A3A-45AB-B33D-40304EBE3672}">
      <dgm:prSet/>
      <dgm:spPr/>
      <dgm:t>
        <a:bodyPr/>
        <a:lstStyle/>
        <a:p>
          <a:endParaRPr lang="es-EC">
            <a:latin typeface="+mj-lt"/>
          </a:endParaRPr>
        </a:p>
      </dgm:t>
    </dgm:pt>
    <dgm:pt modelId="{D4AB4DF6-2835-424B-939C-C3BB7925F63F}" type="sibTrans" cxnId="{9FCA1E50-4A3A-45AB-B33D-40304EBE3672}">
      <dgm:prSet/>
      <dgm:spPr/>
      <dgm:t>
        <a:bodyPr/>
        <a:lstStyle/>
        <a:p>
          <a:endParaRPr lang="es-EC">
            <a:latin typeface="+mj-lt"/>
          </a:endParaRPr>
        </a:p>
      </dgm:t>
    </dgm:pt>
    <dgm:pt modelId="{9175C743-59C6-42AD-8AEE-46AD4B60A7F4}" type="pres">
      <dgm:prSet presAssocID="{87A6656B-D99D-4F2B-8433-E2F05AA800E6}" presName="diagram" presStyleCnt="0">
        <dgm:presLayoutVars>
          <dgm:dir/>
          <dgm:animLvl val="lvl"/>
          <dgm:resizeHandles val="exact"/>
        </dgm:presLayoutVars>
      </dgm:prSet>
      <dgm:spPr/>
      <dgm:t>
        <a:bodyPr/>
        <a:lstStyle/>
        <a:p>
          <a:endParaRPr lang="es-EC"/>
        </a:p>
      </dgm:t>
    </dgm:pt>
    <dgm:pt modelId="{4335A2E3-5168-486B-A8A3-66877F3BA118}" type="pres">
      <dgm:prSet presAssocID="{67E11F46-5E56-4737-BA5A-90332659A3A3}" presName="compNode" presStyleCnt="0"/>
      <dgm:spPr/>
      <dgm:t>
        <a:bodyPr/>
        <a:lstStyle/>
        <a:p>
          <a:endParaRPr lang="es-EC"/>
        </a:p>
      </dgm:t>
    </dgm:pt>
    <dgm:pt modelId="{CFE7DF18-D17E-4CD9-87D7-F28141285D52}" type="pres">
      <dgm:prSet presAssocID="{67E11F46-5E56-4737-BA5A-90332659A3A3}" presName="childRect" presStyleLbl="bgAcc1" presStyleIdx="0" presStyleCnt="2">
        <dgm:presLayoutVars>
          <dgm:bulletEnabled val="1"/>
        </dgm:presLayoutVars>
      </dgm:prSet>
      <dgm:spPr/>
      <dgm:t>
        <a:bodyPr/>
        <a:lstStyle/>
        <a:p>
          <a:endParaRPr lang="es-EC"/>
        </a:p>
      </dgm:t>
    </dgm:pt>
    <dgm:pt modelId="{24F5ABAB-CA74-4B85-A257-18099815C37B}" type="pres">
      <dgm:prSet presAssocID="{67E11F46-5E56-4737-BA5A-90332659A3A3}" presName="parentText" presStyleLbl="node1" presStyleIdx="0" presStyleCnt="0">
        <dgm:presLayoutVars>
          <dgm:chMax val="0"/>
          <dgm:bulletEnabled val="1"/>
        </dgm:presLayoutVars>
      </dgm:prSet>
      <dgm:spPr/>
      <dgm:t>
        <a:bodyPr/>
        <a:lstStyle/>
        <a:p>
          <a:endParaRPr lang="es-EC"/>
        </a:p>
      </dgm:t>
    </dgm:pt>
    <dgm:pt modelId="{80B1EFB5-A798-4258-8D4A-B12BFFA7F404}" type="pres">
      <dgm:prSet presAssocID="{67E11F46-5E56-4737-BA5A-90332659A3A3}" presName="parentRect" presStyleLbl="alignNode1" presStyleIdx="0" presStyleCnt="2"/>
      <dgm:spPr/>
      <dgm:t>
        <a:bodyPr/>
        <a:lstStyle/>
        <a:p>
          <a:endParaRPr lang="es-EC"/>
        </a:p>
      </dgm:t>
    </dgm:pt>
    <dgm:pt modelId="{422B58A4-11E6-47D4-962F-7FB502CAC511}" type="pres">
      <dgm:prSet presAssocID="{67E11F46-5E56-4737-BA5A-90332659A3A3}" presName="adorn" presStyleLbl="fgAccFollowNode1" presStyleIdx="0" presStyleCnt="2" custScaleX="143632" custScaleY="170016"/>
      <dgm:spPr>
        <a:blipFill rotWithShape="0">
          <a:blip xmlns:r="http://schemas.openxmlformats.org/officeDocument/2006/relationships" r:embed="rId1"/>
          <a:stretch>
            <a:fillRect/>
          </a:stretch>
        </a:blipFill>
      </dgm:spPr>
      <dgm:t>
        <a:bodyPr/>
        <a:lstStyle/>
        <a:p>
          <a:endParaRPr lang="es-EC"/>
        </a:p>
      </dgm:t>
    </dgm:pt>
    <dgm:pt modelId="{618AA26C-B07C-40D8-B292-535F2750DE39}" type="pres">
      <dgm:prSet presAssocID="{05FAF997-98C4-4ED7-AC03-8B7356001477}" presName="sibTrans" presStyleLbl="sibTrans2D1" presStyleIdx="0" presStyleCnt="0"/>
      <dgm:spPr/>
      <dgm:t>
        <a:bodyPr/>
        <a:lstStyle/>
        <a:p>
          <a:endParaRPr lang="es-EC"/>
        </a:p>
      </dgm:t>
    </dgm:pt>
    <dgm:pt modelId="{1D73AA6B-3902-49C2-995C-72D210E149B0}" type="pres">
      <dgm:prSet presAssocID="{BC5BD28F-81FB-437A-8A11-55CBECB98E29}" presName="compNode" presStyleCnt="0"/>
      <dgm:spPr/>
      <dgm:t>
        <a:bodyPr/>
        <a:lstStyle/>
        <a:p>
          <a:endParaRPr lang="es-EC"/>
        </a:p>
      </dgm:t>
    </dgm:pt>
    <dgm:pt modelId="{D39B3FBB-9CC0-4F2E-A9DC-FAA18ED4F8AC}" type="pres">
      <dgm:prSet presAssocID="{BC5BD28F-81FB-437A-8A11-55CBECB98E29}" presName="childRect" presStyleLbl="bgAcc1" presStyleIdx="1" presStyleCnt="2">
        <dgm:presLayoutVars>
          <dgm:bulletEnabled val="1"/>
        </dgm:presLayoutVars>
      </dgm:prSet>
      <dgm:spPr/>
      <dgm:t>
        <a:bodyPr/>
        <a:lstStyle/>
        <a:p>
          <a:endParaRPr lang="es-EC"/>
        </a:p>
      </dgm:t>
    </dgm:pt>
    <dgm:pt modelId="{F6D5958F-DEF8-4FEF-A85A-9C923BC2C263}" type="pres">
      <dgm:prSet presAssocID="{BC5BD28F-81FB-437A-8A11-55CBECB98E29}" presName="parentText" presStyleLbl="node1" presStyleIdx="0" presStyleCnt="0">
        <dgm:presLayoutVars>
          <dgm:chMax val="0"/>
          <dgm:bulletEnabled val="1"/>
        </dgm:presLayoutVars>
      </dgm:prSet>
      <dgm:spPr/>
      <dgm:t>
        <a:bodyPr/>
        <a:lstStyle/>
        <a:p>
          <a:endParaRPr lang="es-EC"/>
        </a:p>
      </dgm:t>
    </dgm:pt>
    <dgm:pt modelId="{69B914D9-1C51-423E-A32C-74D64946A044}" type="pres">
      <dgm:prSet presAssocID="{BC5BD28F-81FB-437A-8A11-55CBECB98E29}" presName="parentRect" presStyleLbl="alignNode1" presStyleIdx="1" presStyleCnt="2"/>
      <dgm:spPr/>
      <dgm:t>
        <a:bodyPr/>
        <a:lstStyle/>
        <a:p>
          <a:endParaRPr lang="es-EC"/>
        </a:p>
      </dgm:t>
    </dgm:pt>
    <dgm:pt modelId="{FBD25BCA-EFD3-4D9B-91F2-0BCA477774C6}" type="pres">
      <dgm:prSet presAssocID="{BC5BD28F-81FB-437A-8A11-55CBECB98E29}" presName="adorn" presStyleLbl="fgAccFollowNode1" presStyleIdx="1" presStyleCnt="2" custScaleX="132866" custScaleY="180733"/>
      <dgm:spPr>
        <a:blipFill rotWithShape="0">
          <a:blip xmlns:r="http://schemas.openxmlformats.org/officeDocument/2006/relationships" r:embed="rId2"/>
          <a:stretch>
            <a:fillRect/>
          </a:stretch>
        </a:blipFill>
      </dgm:spPr>
      <dgm:t>
        <a:bodyPr/>
        <a:lstStyle/>
        <a:p>
          <a:endParaRPr lang="es-EC"/>
        </a:p>
      </dgm:t>
    </dgm:pt>
  </dgm:ptLst>
  <dgm:cxnLst>
    <dgm:cxn modelId="{9959A0F2-D5A3-46A9-BC81-4FD31CBB1272}" srcId="{67E11F46-5E56-4737-BA5A-90332659A3A3}" destId="{6BC7BBD5-AC5B-4556-8EF4-51FE78183190}" srcOrd="3" destOrd="0" parTransId="{72DF0936-198B-4C08-8A2B-CDE3124D326C}" sibTransId="{9C28838A-2D86-4209-908A-B57229500DAE}"/>
    <dgm:cxn modelId="{2C28DEA6-6207-4D88-BF0F-02D45DE87BFC}" type="presOf" srcId="{ED8091E1-88DA-454B-BD85-9E1F3DA3DEC8}" destId="{CFE7DF18-D17E-4CD9-87D7-F28141285D52}" srcOrd="0" destOrd="1" presId="urn:microsoft.com/office/officeart/2005/8/layout/bList2#1"/>
    <dgm:cxn modelId="{AC1D8341-8015-4D3C-8EEA-A863005B2D3D}" type="presOf" srcId="{23C060C0-599A-4814-9F09-F81FC151E815}" destId="{CFE7DF18-D17E-4CD9-87D7-F28141285D52}" srcOrd="0" destOrd="4" presId="urn:microsoft.com/office/officeart/2005/8/layout/bList2#1"/>
    <dgm:cxn modelId="{4B70A568-9094-4814-BBAD-D6BB33D8B072}" srcId="{67E11F46-5E56-4737-BA5A-90332659A3A3}" destId="{3CBFA531-B288-4238-B4D5-6A2FA092A3DA}" srcOrd="0" destOrd="0" parTransId="{40818475-E566-4580-AB30-7D94C5F795C4}" sibTransId="{C5D4280A-E096-441E-9A54-E2E05B430C90}"/>
    <dgm:cxn modelId="{CA50F2C8-04DF-4EF8-A92C-DCCB6D6AE4A7}" type="presOf" srcId="{0F3AEE6E-24E9-4DDC-8737-D7DB4B6869A3}" destId="{CFE7DF18-D17E-4CD9-87D7-F28141285D52}" srcOrd="0" destOrd="2" presId="urn:microsoft.com/office/officeart/2005/8/layout/bList2#1"/>
    <dgm:cxn modelId="{646C7E9E-D697-4C11-9343-15AF97DC10E7}" srcId="{87A6656B-D99D-4F2B-8433-E2F05AA800E6}" destId="{BC5BD28F-81FB-437A-8A11-55CBECB98E29}" srcOrd="1" destOrd="0" parTransId="{50F8BDA3-018C-4E62-8E59-DCF0646EFD55}" sibTransId="{A9B21E70-5908-4FDE-8905-0C63C5EF3EE3}"/>
    <dgm:cxn modelId="{44759702-95BB-4625-968E-1C21356163F0}" type="presOf" srcId="{E435977F-CBF9-4893-BE75-51D83DA75C41}" destId="{D39B3FBB-9CC0-4F2E-A9DC-FAA18ED4F8AC}" srcOrd="0" destOrd="1" presId="urn:microsoft.com/office/officeart/2005/8/layout/bList2#1"/>
    <dgm:cxn modelId="{D2477508-8BB3-45DB-88E4-B2AFCE837A92}" srcId="{BC5BD28F-81FB-437A-8A11-55CBECB98E29}" destId="{927B0CF5-57A4-4D2B-AE91-A79D17A59A08}" srcOrd="0" destOrd="0" parTransId="{329612DE-854D-46C5-90D6-AC50C4351696}" sibTransId="{2C702A15-725E-4FD5-864E-4C7D4B99EEB9}"/>
    <dgm:cxn modelId="{9695902D-E3F0-411C-9557-FD226D65DECF}" srcId="{67E11F46-5E56-4737-BA5A-90332659A3A3}" destId="{23C060C0-599A-4814-9F09-F81FC151E815}" srcOrd="4" destOrd="0" parTransId="{C2696C16-6C40-432B-905B-DBD5B617F2C0}" sibTransId="{B84F6E5D-2E16-4BC5-BFC4-AE4B3ECB3D33}"/>
    <dgm:cxn modelId="{F255E9B8-7D18-45C1-8B6B-B80B60E8E194}" type="presOf" srcId="{3CBFA531-B288-4238-B4D5-6A2FA092A3DA}" destId="{CFE7DF18-D17E-4CD9-87D7-F28141285D52}" srcOrd="0" destOrd="0" presId="urn:microsoft.com/office/officeart/2005/8/layout/bList2#1"/>
    <dgm:cxn modelId="{BA3698D7-7A9B-4C21-8F59-C181F010F96F}" type="presOf" srcId="{BC5BD28F-81FB-437A-8A11-55CBECB98E29}" destId="{F6D5958F-DEF8-4FEF-A85A-9C923BC2C263}" srcOrd="0" destOrd="0" presId="urn:microsoft.com/office/officeart/2005/8/layout/bList2#1"/>
    <dgm:cxn modelId="{AEF23448-D62A-4CB7-8C3C-2FD14E271F94}" type="presOf" srcId="{927B0CF5-57A4-4D2B-AE91-A79D17A59A08}" destId="{D39B3FBB-9CC0-4F2E-A9DC-FAA18ED4F8AC}" srcOrd="0" destOrd="0" presId="urn:microsoft.com/office/officeart/2005/8/layout/bList2#1"/>
    <dgm:cxn modelId="{D9F5389A-3F29-4529-835C-4F9A41517AC7}" type="presOf" srcId="{6BC7BBD5-AC5B-4556-8EF4-51FE78183190}" destId="{CFE7DF18-D17E-4CD9-87D7-F28141285D52}" srcOrd="0" destOrd="3" presId="urn:microsoft.com/office/officeart/2005/8/layout/bList2#1"/>
    <dgm:cxn modelId="{2A0DCE9B-1B12-43AA-9A92-B8627BBF92A2}" type="presOf" srcId="{BC5BD28F-81FB-437A-8A11-55CBECB98E29}" destId="{69B914D9-1C51-423E-A32C-74D64946A044}" srcOrd="1" destOrd="0" presId="urn:microsoft.com/office/officeart/2005/8/layout/bList2#1"/>
    <dgm:cxn modelId="{A5F2184B-6C04-4125-9BC1-55CCD3ADC765}" type="presOf" srcId="{867EDEBB-9FE8-4BFE-86E0-E30982EAB34A}" destId="{CFE7DF18-D17E-4CD9-87D7-F28141285D52}" srcOrd="0" destOrd="5" presId="urn:microsoft.com/office/officeart/2005/8/layout/bList2#1"/>
    <dgm:cxn modelId="{35E41584-F719-4AB6-915D-A42D58704DBF}" type="presOf" srcId="{269DD8C4-9F84-442B-A10C-11065FF6F840}" destId="{D39B3FBB-9CC0-4F2E-A9DC-FAA18ED4F8AC}" srcOrd="0" destOrd="2" presId="urn:microsoft.com/office/officeart/2005/8/layout/bList2#1"/>
    <dgm:cxn modelId="{080BD2CF-D72C-44C5-95B1-735D289575D6}" type="presOf" srcId="{67E11F46-5E56-4737-BA5A-90332659A3A3}" destId="{80B1EFB5-A798-4258-8D4A-B12BFFA7F404}" srcOrd="1" destOrd="0" presId="urn:microsoft.com/office/officeart/2005/8/layout/bList2#1"/>
    <dgm:cxn modelId="{432AC25D-B37A-4AD6-9CDF-EC48944BF0D1}" type="presOf" srcId="{05FAF997-98C4-4ED7-AC03-8B7356001477}" destId="{618AA26C-B07C-40D8-B292-535F2750DE39}" srcOrd="0" destOrd="0" presId="urn:microsoft.com/office/officeart/2005/8/layout/bList2#1"/>
    <dgm:cxn modelId="{FDE31CFD-9194-4298-AB6E-DFD84E4F8E23}" type="presOf" srcId="{87A6656B-D99D-4F2B-8433-E2F05AA800E6}" destId="{9175C743-59C6-42AD-8AEE-46AD4B60A7F4}" srcOrd="0" destOrd="0" presId="urn:microsoft.com/office/officeart/2005/8/layout/bList2#1"/>
    <dgm:cxn modelId="{9FCA1E50-4A3A-45AB-B33D-40304EBE3672}" srcId="{BC5BD28F-81FB-437A-8A11-55CBECB98E29}" destId="{E435977F-CBF9-4893-BE75-51D83DA75C41}" srcOrd="1" destOrd="0" parTransId="{FE70FF72-0D69-445E-BC51-FC3A2701C9F0}" sibTransId="{D4AB4DF6-2835-424B-939C-C3BB7925F63F}"/>
    <dgm:cxn modelId="{58EDDEE5-88B3-4DE1-AE5C-C2AFF122FB57}" srcId="{67E11F46-5E56-4737-BA5A-90332659A3A3}" destId="{A4F46F06-661C-4167-9F42-38EAA1ECB6AE}" srcOrd="6" destOrd="0" parTransId="{63160B36-21A4-4A54-AAC4-416D9A760160}" sibTransId="{DE2A023F-B46E-45B8-9F4F-773BA140D790}"/>
    <dgm:cxn modelId="{CDC082AE-6D45-48C4-9E9D-70FF745AED43}" srcId="{67E11F46-5E56-4737-BA5A-90332659A3A3}" destId="{0F3AEE6E-24E9-4DDC-8737-D7DB4B6869A3}" srcOrd="2" destOrd="0" parTransId="{8E9212D2-1619-468D-8AA3-835425C05936}" sibTransId="{2E6A291C-0614-4941-A2C0-C299A731363B}"/>
    <dgm:cxn modelId="{E4A55881-B79D-48CA-8F33-99C989F2ED4E}" srcId="{BC5BD28F-81FB-437A-8A11-55CBECB98E29}" destId="{269DD8C4-9F84-442B-A10C-11065FF6F840}" srcOrd="2" destOrd="0" parTransId="{75CEECDF-3381-4D2D-800F-7D2CB4318327}" sibTransId="{C639F3DB-62BC-431B-95E7-594CF1905D33}"/>
    <dgm:cxn modelId="{A487C683-867F-42F3-8913-EEAD08BD7D47}" srcId="{67E11F46-5E56-4737-BA5A-90332659A3A3}" destId="{867EDEBB-9FE8-4BFE-86E0-E30982EAB34A}" srcOrd="5" destOrd="0" parTransId="{47E2BF1C-FB4C-4419-B4FA-E8F4B79D6444}" sibTransId="{5697F3F4-78C4-4571-A068-B4DD26788AB3}"/>
    <dgm:cxn modelId="{6394874F-F8B5-480A-B98D-39BF5DE1DFBF}" type="presOf" srcId="{67E11F46-5E56-4737-BA5A-90332659A3A3}" destId="{24F5ABAB-CA74-4B85-A257-18099815C37B}" srcOrd="0" destOrd="0" presId="urn:microsoft.com/office/officeart/2005/8/layout/bList2#1"/>
    <dgm:cxn modelId="{C69A9740-F614-4A3E-9F40-CEE42C2EBA44}" srcId="{67E11F46-5E56-4737-BA5A-90332659A3A3}" destId="{ED8091E1-88DA-454B-BD85-9E1F3DA3DEC8}" srcOrd="1" destOrd="0" parTransId="{A9D69A26-6CED-4818-B790-608CC9ED36BB}" sibTransId="{0365951E-2A60-457D-8566-43B820879915}"/>
    <dgm:cxn modelId="{432FCB6C-6821-4DC7-99F7-41CFE3599808}" srcId="{87A6656B-D99D-4F2B-8433-E2F05AA800E6}" destId="{67E11F46-5E56-4737-BA5A-90332659A3A3}" srcOrd="0" destOrd="0" parTransId="{3C6B0D03-7108-4C17-9D5F-EFFF6BAC12EA}" sibTransId="{05FAF997-98C4-4ED7-AC03-8B7356001477}"/>
    <dgm:cxn modelId="{15EE16CD-01AD-4147-9166-88AE33BB8790}" type="presOf" srcId="{A4F46F06-661C-4167-9F42-38EAA1ECB6AE}" destId="{CFE7DF18-D17E-4CD9-87D7-F28141285D52}" srcOrd="0" destOrd="6" presId="urn:microsoft.com/office/officeart/2005/8/layout/bList2#1"/>
    <dgm:cxn modelId="{BFF643EB-16C6-4EA6-8EF6-687D408A4056}" type="presParOf" srcId="{9175C743-59C6-42AD-8AEE-46AD4B60A7F4}" destId="{4335A2E3-5168-486B-A8A3-66877F3BA118}" srcOrd="0" destOrd="0" presId="urn:microsoft.com/office/officeart/2005/8/layout/bList2#1"/>
    <dgm:cxn modelId="{B779EB67-F06C-4224-A2B3-1C36BD46A553}" type="presParOf" srcId="{4335A2E3-5168-486B-A8A3-66877F3BA118}" destId="{CFE7DF18-D17E-4CD9-87D7-F28141285D52}" srcOrd="0" destOrd="0" presId="urn:microsoft.com/office/officeart/2005/8/layout/bList2#1"/>
    <dgm:cxn modelId="{050AAAAD-0197-4CDF-AE39-337822480908}" type="presParOf" srcId="{4335A2E3-5168-486B-A8A3-66877F3BA118}" destId="{24F5ABAB-CA74-4B85-A257-18099815C37B}" srcOrd="1" destOrd="0" presId="urn:microsoft.com/office/officeart/2005/8/layout/bList2#1"/>
    <dgm:cxn modelId="{4FCC3849-24EB-4554-BF12-A851666D6CE1}" type="presParOf" srcId="{4335A2E3-5168-486B-A8A3-66877F3BA118}" destId="{80B1EFB5-A798-4258-8D4A-B12BFFA7F404}" srcOrd="2" destOrd="0" presId="urn:microsoft.com/office/officeart/2005/8/layout/bList2#1"/>
    <dgm:cxn modelId="{2B77B38D-464E-4ADF-B34C-611617B33BDB}" type="presParOf" srcId="{4335A2E3-5168-486B-A8A3-66877F3BA118}" destId="{422B58A4-11E6-47D4-962F-7FB502CAC511}" srcOrd="3" destOrd="0" presId="urn:microsoft.com/office/officeart/2005/8/layout/bList2#1"/>
    <dgm:cxn modelId="{9ADACA38-9AFA-4BA3-945E-DC2ACFEBE86C}" type="presParOf" srcId="{9175C743-59C6-42AD-8AEE-46AD4B60A7F4}" destId="{618AA26C-B07C-40D8-B292-535F2750DE39}" srcOrd="1" destOrd="0" presId="urn:microsoft.com/office/officeart/2005/8/layout/bList2#1"/>
    <dgm:cxn modelId="{AC5ED658-D4F0-419F-B80C-B3AB901C605F}" type="presParOf" srcId="{9175C743-59C6-42AD-8AEE-46AD4B60A7F4}" destId="{1D73AA6B-3902-49C2-995C-72D210E149B0}" srcOrd="2" destOrd="0" presId="urn:microsoft.com/office/officeart/2005/8/layout/bList2#1"/>
    <dgm:cxn modelId="{CAA08858-EBFA-4347-83F3-B64019F857D8}" type="presParOf" srcId="{1D73AA6B-3902-49C2-995C-72D210E149B0}" destId="{D39B3FBB-9CC0-4F2E-A9DC-FAA18ED4F8AC}" srcOrd="0" destOrd="0" presId="urn:microsoft.com/office/officeart/2005/8/layout/bList2#1"/>
    <dgm:cxn modelId="{62628477-2AEF-4F3D-A1D5-431FF7F273F8}" type="presParOf" srcId="{1D73AA6B-3902-49C2-995C-72D210E149B0}" destId="{F6D5958F-DEF8-4FEF-A85A-9C923BC2C263}" srcOrd="1" destOrd="0" presId="urn:microsoft.com/office/officeart/2005/8/layout/bList2#1"/>
    <dgm:cxn modelId="{AADAC6CF-365E-4347-935A-5375F2C098AE}" type="presParOf" srcId="{1D73AA6B-3902-49C2-995C-72D210E149B0}" destId="{69B914D9-1C51-423E-A32C-74D64946A044}" srcOrd="2" destOrd="0" presId="urn:microsoft.com/office/officeart/2005/8/layout/bList2#1"/>
    <dgm:cxn modelId="{B448A08E-8745-4A2D-A349-8BF55108DD35}" type="presParOf" srcId="{1D73AA6B-3902-49C2-995C-72D210E149B0}" destId="{FBD25BCA-EFD3-4D9B-91F2-0BCA477774C6}"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E4A5CA-7A58-4447-B51D-D44E3DF91809}" type="doc">
      <dgm:prSet loTypeId="urn:microsoft.com/office/officeart/2005/8/layout/vList4#1" loCatId="list" qsTypeId="urn:microsoft.com/office/officeart/2005/8/quickstyle/simple1" qsCatId="simple" csTypeId="urn:microsoft.com/office/officeart/2005/8/colors/colorful3" csCatId="colorful" phldr="1"/>
      <dgm:spPr/>
      <dgm:t>
        <a:bodyPr/>
        <a:lstStyle/>
        <a:p>
          <a:endParaRPr lang="es-EC"/>
        </a:p>
      </dgm:t>
    </dgm:pt>
    <dgm:pt modelId="{71881A7D-40BA-42AE-9E37-B79F3EC9226F}">
      <dgm:prSet phldrT="[Texto]" custT="1"/>
      <dgm:spPr/>
      <dgm:t>
        <a:bodyPr/>
        <a:lstStyle/>
        <a:p>
          <a:pPr algn="l"/>
          <a:endParaRPr lang="en-US" sz="1050" dirty="0" smtClean="0">
            <a:solidFill>
              <a:schemeClr val="tx1">
                <a:lumMod val="95000"/>
                <a:lumOff val="5000"/>
              </a:schemeClr>
            </a:solidFill>
          </a:endParaRPr>
        </a:p>
        <a:p>
          <a:pPr algn="just"/>
          <a:r>
            <a:rPr lang="en-US" sz="1600" dirty="0" smtClean="0">
              <a:solidFill>
                <a:schemeClr val="tx1">
                  <a:lumMod val="95000"/>
                  <a:lumOff val="5000"/>
                </a:schemeClr>
              </a:solidFill>
            </a:rPr>
            <a:t>CLIMA:</a:t>
          </a:r>
        </a:p>
        <a:p>
          <a:pPr algn="just"/>
          <a:r>
            <a:rPr lang="en-US" sz="1600" u="none" dirty="0" smtClean="0">
              <a:solidFill>
                <a:schemeClr val="tx1">
                  <a:lumMod val="95000"/>
                  <a:lumOff val="5000"/>
                </a:schemeClr>
              </a:solidFill>
            </a:rPr>
            <a:t>4 </a:t>
          </a:r>
          <a:r>
            <a:rPr lang="en-US" sz="1600" u="none" dirty="0" err="1" smtClean="0">
              <a:solidFill>
                <a:schemeClr val="tx1">
                  <a:lumMod val="95000"/>
                  <a:lumOff val="5000"/>
                </a:schemeClr>
              </a:solidFill>
            </a:rPr>
            <a:t>estaciones</a:t>
          </a:r>
          <a:r>
            <a:rPr lang="en-US" sz="1600" u="none" dirty="0" smtClean="0">
              <a:solidFill>
                <a:schemeClr val="tx1">
                  <a:lumMod val="95000"/>
                  <a:lumOff val="5000"/>
                </a:schemeClr>
              </a:solidFill>
            </a:rPr>
            <a:t> </a:t>
          </a:r>
          <a:r>
            <a:rPr lang="en-US" sz="1600" u="none" dirty="0" err="1" smtClean="0">
              <a:solidFill>
                <a:schemeClr val="tx1">
                  <a:lumMod val="95000"/>
                  <a:lumOff val="5000"/>
                </a:schemeClr>
              </a:solidFill>
            </a:rPr>
            <a:t>meteorológicas</a:t>
          </a:r>
          <a:r>
            <a:rPr lang="en-US" sz="1600" u="none" dirty="0" smtClean="0">
              <a:solidFill>
                <a:schemeClr val="tx1">
                  <a:lumMod val="95000"/>
                  <a:lumOff val="5000"/>
                </a:schemeClr>
              </a:solidFill>
            </a:rPr>
            <a:t> en </a:t>
          </a:r>
          <a:r>
            <a:rPr lang="en-US" sz="1600" u="none" dirty="0" err="1" smtClean="0">
              <a:solidFill>
                <a:schemeClr val="tx1">
                  <a:lumMod val="95000"/>
                  <a:lumOff val="5000"/>
                </a:schemeClr>
              </a:solidFill>
            </a:rPr>
            <a:t>funcionamiento</a:t>
          </a:r>
          <a:r>
            <a:rPr lang="en-US" sz="1600" u="none" dirty="0" smtClean="0">
              <a:solidFill>
                <a:schemeClr val="tx1">
                  <a:lumMod val="95000"/>
                  <a:lumOff val="5000"/>
                </a:schemeClr>
              </a:solidFill>
            </a:rPr>
            <a:t>.  </a:t>
          </a:r>
        </a:p>
        <a:p>
          <a:pPr algn="just"/>
          <a:r>
            <a:rPr lang="en-US" sz="1600" u="none" dirty="0" err="1" smtClean="0">
              <a:solidFill>
                <a:schemeClr val="tx1">
                  <a:lumMod val="95000"/>
                  <a:lumOff val="5000"/>
                </a:schemeClr>
              </a:solidFill>
            </a:rPr>
            <a:t>Clima</a:t>
          </a:r>
          <a:r>
            <a:rPr lang="en-US" sz="1600" u="none" dirty="0" smtClean="0">
              <a:solidFill>
                <a:schemeClr val="tx1">
                  <a:lumMod val="95000"/>
                  <a:lumOff val="5000"/>
                </a:schemeClr>
              </a:solidFill>
            </a:rPr>
            <a:t>: </a:t>
          </a:r>
          <a:r>
            <a:rPr lang="en-US" sz="1600" u="none" dirty="0" err="1" smtClean="0">
              <a:solidFill>
                <a:schemeClr val="tx1">
                  <a:lumMod val="95000"/>
                  <a:lumOff val="5000"/>
                </a:schemeClr>
              </a:solidFill>
            </a:rPr>
            <a:t>húmedo</a:t>
          </a:r>
          <a:r>
            <a:rPr lang="en-US" sz="1600" u="none" dirty="0" smtClean="0">
              <a:solidFill>
                <a:schemeClr val="tx1">
                  <a:lumMod val="95000"/>
                  <a:lumOff val="5000"/>
                </a:schemeClr>
              </a:solidFill>
            </a:rPr>
            <a:t> tropical</a:t>
          </a:r>
        </a:p>
        <a:p>
          <a:pPr algn="just"/>
          <a:r>
            <a:rPr lang="es-EC" sz="1600" dirty="0" smtClean="0">
              <a:solidFill>
                <a:schemeClr val="tx1">
                  <a:lumMod val="95000"/>
                  <a:lumOff val="5000"/>
                </a:schemeClr>
              </a:solidFill>
            </a:rPr>
            <a:t>La temperatura media mensual es de 25ºC y precipitación de 350mm</a:t>
          </a:r>
          <a:r>
            <a:rPr lang="en-US" sz="1600" u="none" dirty="0" smtClean="0">
              <a:solidFill>
                <a:schemeClr val="tx1">
                  <a:lumMod val="95000"/>
                  <a:lumOff val="5000"/>
                </a:schemeClr>
              </a:solidFill>
            </a:rPr>
            <a:t>. </a:t>
          </a:r>
        </a:p>
        <a:p>
          <a:pPr algn="just"/>
          <a:r>
            <a:rPr lang="en-US" sz="1600" u="none" dirty="0" smtClean="0">
              <a:solidFill>
                <a:schemeClr val="tx1">
                  <a:lumMod val="95000"/>
                  <a:lumOff val="5000"/>
                </a:schemeClr>
              </a:solidFill>
            </a:rPr>
            <a:t>La</a:t>
          </a:r>
          <a:r>
            <a:rPr lang="es-EC" sz="1600" dirty="0" smtClean="0">
              <a:solidFill>
                <a:schemeClr val="tx1">
                  <a:lumMod val="95000"/>
                  <a:lumOff val="5000"/>
                </a:schemeClr>
              </a:solidFill>
            </a:rPr>
            <a:t> época más seca se presenta en el mes de agosto.</a:t>
          </a:r>
          <a:endParaRPr lang="es-EC" sz="1600" u="none" dirty="0" smtClean="0">
            <a:solidFill>
              <a:schemeClr val="tx1">
                <a:lumMod val="95000"/>
                <a:lumOff val="5000"/>
              </a:schemeClr>
            </a:solidFill>
          </a:endParaRPr>
        </a:p>
        <a:p>
          <a:pPr algn="l"/>
          <a:endParaRPr lang="es-EC" sz="1050" dirty="0">
            <a:solidFill>
              <a:schemeClr val="tx1">
                <a:lumMod val="95000"/>
                <a:lumOff val="5000"/>
              </a:schemeClr>
            </a:solidFill>
          </a:endParaRPr>
        </a:p>
      </dgm:t>
    </dgm:pt>
    <dgm:pt modelId="{D2A07F82-57F4-4A94-B3BC-A50DBE339221}" type="parTrans" cxnId="{140BCAA2-2430-469C-92CC-1F3E21368D18}">
      <dgm:prSet/>
      <dgm:spPr/>
      <dgm:t>
        <a:bodyPr/>
        <a:lstStyle/>
        <a:p>
          <a:endParaRPr lang="es-EC">
            <a:solidFill>
              <a:schemeClr val="tx1">
                <a:lumMod val="95000"/>
                <a:lumOff val="5000"/>
              </a:schemeClr>
            </a:solidFill>
          </a:endParaRPr>
        </a:p>
      </dgm:t>
    </dgm:pt>
    <dgm:pt modelId="{2AC3D483-CEE8-498E-9D5E-07D079F917D6}" type="sibTrans" cxnId="{140BCAA2-2430-469C-92CC-1F3E21368D18}">
      <dgm:prSet/>
      <dgm:spPr/>
      <dgm:t>
        <a:bodyPr/>
        <a:lstStyle/>
        <a:p>
          <a:endParaRPr lang="es-EC">
            <a:solidFill>
              <a:schemeClr val="tx1">
                <a:lumMod val="95000"/>
                <a:lumOff val="5000"/>
              </a:schemeClr>
            </a:solidFill>
          </a:endParaRPr>
        </a:p>
      </dgm:t>
    </dgm:pt>
    <dgm:pt modelId="{31111BBB-4F9B-452A-A265-0D2E8F70ECE5}">
      <dgm:prSet phldrT="[Texto]" custT="1"/>
      <dgm:spPr/>
      <dgm:t>
        <a:bodyPr/>
        <a:lstStyle/>
        <a:p>
          <a:pPr algn="l"/>
          <a:r>
            <a:rPr lang="en-US" sz="1400" dirty="0" smtClean="0">
              <a:solidFill>
                <a:schemeClr val="tx1">
                  <a:lumMod val="95000"/>
                  <a:lumOff val="5000"/>
                </a:schemeClr>
              </a:solidFill>
            </a:rPr>
            <a:t>HIDROLOGÍA: </a:t>
          </a:r>
        </a:p>
        <a:p>
          <a:pPr algn="l"/>
          <a:r>
            <a:rPr lang="es-EC" sz="1400" dirty="0" smtClean="0">
              <a:solidFill>
                <a:schemeClr val="tx1">
                  <a:lumMod val="95000"/>
                  <a:lumOff val="5000"/>
                </a:schemeClr>
              </a:solidFill>
            </a:rPr>
            <a:t>6 Sistemas Hidrográficos: Mira, </a:t>
          </a:r>
          <a:r>
            <a:rPr lang="es-EC" sz="1400" dirty="0" err="1" smtClean="0">
              <a:solidFill>
                <a:schemeClr val="tx1">
                  <a:lumMod val="95000"/>
                  <a:lumOff val="5000"/>
                </a:schemeClr>
              </a:solidFill>
            </a:rPr>
            <a:t>Mataje</a:t>
          </a:r>
          <a:r>
            <a:rPr lang="es-EC" sz="1400" dirty="0" smtClean="0">
              <a:solidFill>
                <a:schemeClr val="tx1">
                  <a:lumMod val="95000"/>
                  <a:lumOff val="5000"/>
                </a:schemeClr>
              </a:solidFill>
            </a:rPr>
            <a:t>, Verde, Cayapas, Esmeraldas y </a:t>
          </a:r>
          <a:r>
            <a:rPr lang="es-EC" sz="1400" dirty="0" err="1" smtClean="0">
              <a:solidFill>
                <a:schemeClr val="tx1">
                  <a:lumMod val="95000"/>
                  <a:lumOff val="5000"/>
                </a:schemeClr>
              </a:solidFill>
            </a:rPr>
            <a:t>Muisne</a:t>
          </a:r>
          <a:endParaRPr lang="es-EC" sz="1400" dirty="0" smtClean="0">
            <a:solidFill>
              <a:schemeClr val="tx1">
                <a:lumMod val="95000"/>
                <a:lumOff val="5000"/>
              </a:schemeClr>
            </a:solidFill>
          </a:endParaRPr>
        </a:p>
        <a:p>
          <a:pPr algn="l"/>
          <a:r>
            <a:rPr lang="es-EC" sz="1400" dirty="0" smtClean="0">
              <a:solidFill>
                <a:schemeClr val="tx1">
                  <a:lumMod val="95000"/>
                  <a:lumOff val="5000"/>
                </a:schemeClr>
              </a:solidFill>
            </a:rPr>
            <a:t>20 Cuencas Hidrográficas</a:t>
          </a:r>
          <a:endParaRPr lang="es-EC" sz="1400" dirty="0">
            <a:solidFill>
              <a:schemeClr val="tx1">
                <a:lumMod val="95000"/>
                <a:lumOff val="5000"/>
              </a:schemeClr>
            </a:solidFill>
          </a:endParaRPr>
        </a:p>
      </dgm:t>
    </dgm:pt>
    <dgm:pt modelId="{1E26E639-18CA-47A3-88CA-34B42D1CCCE7}" type="parTrans" cxnId="{FB376F5E-F599-488E-89FC-CD4E217BA3B8}">
      <dgm:prSet/>
      <dgm:spPr/>
      <dgm:t>
        <a:bodyPr/>
        <a:lstStyle/>
        <a:p>
          <a:endParaRPr lang="es-EC">
            <a:solidFill>
              <a:schemeClr val="tx1">
                <a:lumMod val="95000"/>
                <a:lumOff val="5000"/>
              </a:schemeClr>
            </a:solidFill>
          </a:endParaRPr>
        </a:p>
      </dgm:t>
    </dgm:pt>
    <dgm:pt modelId="{8AE1202C-3238-47E9-865E-69E36AA2F063}" type="sibTrans" cxnId="{FB376F5E-F599-488E-89FC-CD4E217BA3B8}">
      <dgm:prSet/>
      <dgm:spPr/>
      <dgm:t>
        <a:bodyPr/>
        <a:lstStyle/>
        <a:p>
          <a:endParaRPr lang="es-EC">
            <a:solidFill>
              <a:schemeClr val="tx1">
                <a:lumMod val="95000"/>
                <a:lumOff val="5000"/>
              </a:schemeClr>
            </a:solidFill>
          </a:endParaRPr>
        </a:p>
      </dgm:t>
    </dgm:pt>
    <dgm:pt modelId="{84AE24AC-6921-4BF3-9AF5-1F00B35D9D1A}">
      <dgm:prSet phldrT="[Texto]" custT="1"/>
      <dgm:spPr/>
      <dgm:t>
        <a:bodyPr/>
        <a:lstStyle/>
        <a:p>
          <a:endParaRPr lang="en-US" sz="1050" dirty="0" smtClean="0">
            <a:solidFill>
              <a:schemeClr val="tx1">
                <a:lumMod val="95000"/>
                <a:lumOff val="5000"/>
              </a:schemeClr>
            </a:solidFill>
          </a:endParaRPr>
        </a:p>
        <a:p>
          <a:endParaRPr lang="en-US" sz="1600" dirty="0" smtClean="0">
            <a:solidFill>
              <a:schemeClr val="tx1">
                <a:lumMod val="95000"/>
                <a:lumOff val="5000"/>
              </a:schemeClr>
            </a:solidFill>
          </a:endParaRPr>
        </a:p>
        <a:p>
          <a:r>
            <a:rPr lang="en-US" sz="1600" dirty="0" smtClean="0">
              <a:solidFill>
                <a:schemeClr val="tx1">
                  <a:lumMod val="95000"/>
                  <a:lumOff val="5000"/>
                </a:schemeClr>
              </a:solidFill>
            </a:rPr>
            <a:t>ZONAS DE VIDA: </a:t>
          </a:r>
        </a:p>
        <a:p>
          <a:r>
            <a:rPr lang="es-EC" sz="1600" dirty="0" smtClean="0">
              <a:solidFill>
                <a:schemeClr val="tx1">
                  <a:lumMod val="95000"/>
                  <a:lumOff val="5000"/>
                </a:schemeClr>
              </a:solidFill>
            </a:rPr>
            <a:t>Cuenta con 9 zonas de vida: b.h.P.M., b.h.T, b.m.h.M.b., b.m.h.P.M., b.m.h.T., b.m.s.T., b.p.M., b.p.P.M., </a:t>
          </a:r>
          <a:r>
            <a:rPr lang="es-EC" sz="1600" dirty="0" err="1" smtClean="0">
              <a:solidFill>
                <a:schemeClr val="tx1">
                  <a:lumMod val="95000"/>
                  <a:lumOff val="5000"/>
                </a:schemeClr>
              </a:solidFill>
            </a:rPr>
            <a:t>b.s.T</a:t>
          </a:r>
          <a:r>
            <a:rPr lang="es-EC" sz="1600" dirty="0" smtClean="0">
              <a:solidFill>
                <a:schemeClr val="tx1">
                  <a:lumMod val="95000"/>
                  <a:lumOff val="5000"/>
                </a:schemeClr>
              </a:solidFill>
            </a:rPr>
            <a:t>.</a:t>
          </a:r>
        </a:p>
        <a:p>
          <a:r>
            <a:rPr lang="es-EC" sz="1600" dirty="0" smtClean="0">
              <a:solidFill>
                <a:schemeClr val="tx1">
                  <a:lumMod val="95000"/>
                  <a:lumOff val="5000"/>
                </a:schemeClr>
              </a:solidFill>
            </a:rPr>
            <a:t>La zona de vida mas extensa: </a:t>
          </a:r>
          <a:r>
            <a:rPr lang="es-EC" sz="1600" dirty="0" err="1" smtClean="0">
              <a:solidFill>
                <a:schemeClr val="tx1">
                  <a:lumMod val="95000"/>
                  <a:lumOff val="5000"/>
                </a:schemeClr>
              </a:solidFill>
            </a:rPr>
            <a:t>b.h.T</a:t>
          </a:r>
          <a:endParaRPr lang="es-EC" sz="1600" dirty="0" smtClean="0">
            <a:solidFill>
              <a:schemeClr val="tx1">
                <a:lumMod val="95000"/>
                <a:lumOff val="5000"/>
              </a:schemeClr>
            </a:solidFill>
          </a:endParaRPr>
        </a:p>
        <a:p>
          <a:endParaRPr lang="en-US" sz="1050" dirty="0" smtClean="0">
            <a:solidFill>
              <a:schemeClr val="tx1">
                <a:lumMod val="95000"/>
                <a:lumOff val="5000"/>
              </a:schemeClr>
            </a:solidFill>
          </a:endParaRPr>
        </a:p>
        <a:p>
          <a:endParaRPr lang="es-EC" sz="1050" dirty="0">
            <a:solidFill>
              <a:schemeClr val="tx1">
                <a:lumMod val="95000"/>
                <a:lumOff val="5000"/>
              </a:schemeClr>
            </a:solidFill>
          </a:endParaRPr>
        </a:p>
      </dgm:t>
    </dgm:pt>
    <dgm:pt modelId="{F9E0F074-90D3-4DF0-ABEF-C58A9CE36B15}" type="parTrans" cxnId="{9EA64B96-E014-4250-B84A-DDEFC735DA61}">
      <dgm:prSet/>
      <dgm:spPr/>
      <dgm:t>
        <a:bodyPr/>
        <a:lstStyle/>
        <a:p>
          <a:endParaRPr lang="es-EC">
            <a:solidFill>
              <a:schemeClr val="tx1">
                <a:lumMod val="95000"/>
                <a:lumOff val="5000"/>
              </a:schemeClr>
            </a:solidFill>
          </a:endParaRPr>
        </a:p>
      </dgm:t>
    </dgm:pt>
    <dgm:pt modelId="{2EC75612-2C4F-4E29-B379-4DA0AE642ABA}" type="sibTrans" cxnId="{9EA64B96-E014-4250-B84A-DDEFC735DA61}">
      <dgm:prSet/>
      <dgm:spPr/>
      <dgm:t>
        <a:bodyPr/>
        <a:lstStyle/>
        <a:p>
          <a:endParaRPr lang="es-EC">
            <a:solidFill>
              <a:schemeClr val="tx1">
                <a:lumMod val="95000"/>
                <a:lumOff val="5000"/>
              </a:schemeClr>
            </a:solidFill>
          </a:endParaRPr>
        </a:p>
      </dgm:t>
    </dgm:pt>
    <dgm:pt modelId="{C790842D-AAE4-451C-A1B7-F10866751589}" type="pres">
      <dgm:prSet presAssocID="{6AE4A5CA-7A58-4447-B51D-D44E3DF91809}" presName="linear" presStyleCnt="0">
        <dgm:presLayoutVars>
          <dgm:dir/>
          <dgm:resizeHandles val="exact"/>
        </dgm:presLayoutVars>
      </dgm:prSet>
      <dgm:spPr/>
      <dgm:t>
        <a:bodyPr/>
        <a:lstStyle/>
        <a:p>
          <a:endParaRPr lang="es-EC"/>
        </a:p>
      </dgm:t>
    </dgm:pt>
    <dgm:pt modelId="{D529EBF3-574C-4C23-9C7D-F604451811A3}" type="pres">
      <dgm:prSet presAssocID="{71881A7D-40BA-42AE-9E37-B79F3EC9226F}" presName="comp" presStyleCnt="0"/>
      <dgm:spPr/>
      <dgm:t>
        <a:bodyPr/>
        <a:lstStyle/>
        <a:p>
          <a:endParaRPr lang="es-EC"/>
        </a:p>
      </dgm:t>
    </dgm:pt>
    <dgm:pt modelId="{14819048-6743-47EF-AAB1-570F228A59A3}" type="pres">
      <dgm:prSet presAssocID="{71881A7D-40BA-42AE-9E37-B79F3EC9226F}" presName="box" presStyleLbl="node1" presStyleIdx="0" presStyleCnt="3"/>
      <dgm:spPr/>
      <dgm:t>
        <a:bodyPr/>
        <a:lstStyle/>
        <a:p>
          <a:endParaRPr lang="es-EC"/>
        </a:p>
      </dgm:t>
    </dgm:pt>
    <dgm:pt modelId="{F7300812-B862-4DFA-8CC9-C51D8CA1E12B}" type="pres">
      <dgm:prSet presAssocID="{71881A7D-40BA-42AE-9E37-B79F3EC9226F}" presName="img"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F0D9BA53-236C-4640-B6AD-B79F6FC58B7B}" type="pres">
      <dgm:prSet presAssocID="{71881A7D-40BA-42AE-9E37-B79F3EC9226F}" presName="text" presStyleLbl="node1" presStyleIdx="0" presStyleCnt="3">
        <dgm:presLayoutVars>
          <dgm:bulletEnabled val="1"/>
        </dgm:presLayoutVars>
      </dgm:prSet>
      <dgm:spPr/>
      <dgm:t>
        <a:bodyPr/>
        <a:lstStyle/>
        <a:p>
          <a:endParaRPr lang="es-EC"/>
        </a:p>
      </dgm:t>
    </dgm:pt>
    <dgm:pt modelId="{ED678ED1-A706-4209-ABFB-827D460286DB}" type="pres">
      <dgm:prSet presAssocID="{2AC3D483-CEE8-498E-9D5E-07D079F917D6}" presName="spacer" presStyleCnt="0"/>
      <dgm:spPr/>
      <dgm:t>
        <a:bodyPr/>
        <a:lstStyle/>
        <a:p>
          <a:endParaRPr lang="es-EC"/>
        </a:p>
      </dgm:t>
    </dgm:pt>
    <dgm:pt modelId="{0F532B37-C6B5-4919-BD45-5B641537DB5C}" type="pres">
      <dgm:prSet presAssocID="{31111BBB-4F9B-452A-A265-0D2E8F70ECE5}" presName="comp" presStyleCnt="0"/>
      <dgm:spPr/>
      <dgm:t>
        <a:bodyPr/>
        <a:lstStyle/>
        <a:p>
          <a:endParaRPr lang="es-EC"/>
        </a:p>
      </dgm:t>
    </dgm:pt>
    <dgm:pt modelId="{65CF32DF-694E-4F24-92EE-B4CEB698E882}" type="pres">
      <dgm:prSet presAssocID="{31111BBB-4F9B-452A-A265-0D2E8F70ECE5}" presName="box" presStyleLbl="node1" presStyleIdx="1" presStyleCnt="3"/>
      <dgm:spPr/>
      <dgm:t>
        <a:bodyPr/>
        <a:lstStyle/>
        <a:p>
          <a:endParaRPr lang="es-EC"/>
        </a:p>
      </dgm:t>
    </dgm:pt>
    <dgm:pt modelId="{921B95EB-9FE0-416F-A450-B57B6245E0DC}" type="pres">
      <dgm:prSet presAssocID="{31111BBB-4F9B-452A-A265-0D2E8F70ECE5}" presName="img"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B782622D-6D7D-456D-9B66-31A46910B4BE}" type="pres">
      <dgm:prSet presAssocID="{31111BBB-4F9B-452A-A265-0D2E8F70ECE5}" presName="text" presStyleLbl="node1" presStyleIdx="1" presStyleCnt="3">
        <dgm:presLayoutVars>
          <dgm:bulletEnabled val="1"/>
        </dgm:presLayoutVars>
      </dgm:prSet>
      <dgm:spPr/>
      <dgm:t>
        <a:bodyPr/>
        <a:lstStyle/>
        <a:p>
          <a:endParaRPr lang="es-EC"/>
        </a:p>
      </dgm:t>
    </dgm:pt>
    <dgm:pt modelId="{22E7D84C-9724-48C7-B4EB-454C9B7838C7}" type="pres">
      <dgm:prSet presAssocID="{8AE1202C-3238-47E9-865E-69E36AA2F063}" presName="spacer" presStyleCnt="0"/>
      <dgm:spPr/>
      <dgm:t>
        <a:bodyPr/>
        <a:lstStyle/>
        <a:p>
          <a:endParaRPr lang="es-EC"/>
        </a:p>
      </dgm:t>
    </dgm:pt>
    <dgm:pt modelId="{EE5CD733-6396-4690-9303-989EC366FFAA}" type="pres">
      <dgm:prSet presAssocID="{84AE24AC-6921-4BF3-9AF5-1F00B35D9D1A}" presName="comp" presStyleCnt="0"/>
      <dgm:spPr/>
      <dgm:t>
        <a:bodyPr/>
        <a:lstStyle/>
        <a:p>
          <a:endParaRPr lang="es-EC"/>
        </a:p>
      </dgm:t>
    </dgm:pt>
    <dgm:pt modelId="{5B3F90A5-39C1-40CC-93C7-BD26C82E43CE}" type="pres">
      <dgm:prSet presAssocID="{84AE24AC-6921-4BF3-9AF5-1F00B35D9D1A}" presName="box" presStyleLbl="node1" presStyleIdx="2" presStyleCnt="3"/>
      <dgm:spPr/>
      <dgm:t>
        <a:bodyPr/>
        <a:lstStyle/>
        <a:p>
          <a:endParaRPr lang="es-EC"/>
        </a:p>
      </dgm:t>
    </dgm:pt>
    <dgm:pt modelId="{234F5A75-2BE8-48D4-85E9-D398824AFB97}" type="pres">
      <dgm:prSet presAssocID="{84AE24AC-6921-4BF3-9AF5-1F00B35D9D1A}" presName="img"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 modelId="{59A1565A-A98E-4EC3-8D61-A0CA5862409A}" type="pres">
      <dgm:prSet presAssocID="{84AE24AC-6921-4BF3-9AF5-1F00B35D9D1A}" presName="text" presStyleLbl="node1" presStyleIdx="2" presStyleCnt="3">
        <dgm:presLayoutVars>
          <dgm:bulletEnabled val="1"/>
        </dgm:presLayoutVars>
      </dgm:prSet>
      <dgm:spPr/>
      <dgm:t>
        <a:bodyPr/>
        <a:lstStyle/>
        <a:p>
          <a:endParaRPr lang="es-EC"/>
        </a:p>
      </dgm:t>
    </dgm:pt>
  </dgm:ptLst>
  <dgm:cxnLst>
    <dgm:cxn modelId="{9EA64B96-E014-4250-B84A-DDEFC735DA61}" srcId="{6AE4A5CA-7A58-4447-B51D-D44E3DF91809}" destId="{84AE24AC-6921-4BF3-9AF5-1F00B35D9D1A}" srcOrd="2" destOrd="0" parTransId="{F9E0F074-90D3-4DF0-ABEF-C58A9CE36B15}" sibTransId="{2EC75612-2C4F-4E29-B379-4DA0AE642ABA}"/>
    <dgm:cxn modelId="{B03E4190-8BD2-4A55-95BB-304ABC1DE81F}" type="presOf" srcId="{6AE4A5CA-7A58-4447-B51D-D44E3DF91809}" destId="{C790842D-AAE4-451C-A1B7-F10866751589}" srcOrd="0" destOrd="0" presId="urn:microsoft.com/office/officeart/2005/8/layout/vList4#1"/>
    <dgm:cxn modelId="{271DCF6F-3DDE-462C-8CBE-D9A727D3B80D}" type="presOf" srcId="{31111BBB-4F9B-452A-A265-0D2E8F70ECE5}" destId="{B782622D-6D7D-456D-9B66-31A46910B4BE}" srcOrd="1" destOrd="0" presId="urn:microsoft.com/office/officeart/2005/8/layout/vList4#1"/>
    <dgm:cxn modelId="{D44C0556-964C-4245-854E-D48E7A2F01DE}" type="presOf" srcId="{71881A7D-40BA-42AE-9E37-B79F3EC9226F}" destId="{14819048-6743-47EF-AAB1-570F228A59A3}" srcOrd="0" destOrd="0" presId="urn:microsoft.com/office/officeart/2005/8/layout/vList4#1"/>
    <dgm:cxn modelId="{96EDD201-510C-451D-BEB6-52673BCE67F0}" type="presOf" srcId="{71881A7D-40BA-42AE-9E37-B79F3EC9226F}" destId="{F0D9BA53-236C-4640-B6AD-B79F6FC58B7B}" srcOrd="1" destOrd="0" presId="urn:microsoft.com/office/officeart/2005/8/layout/vList4#1"/>
    <dgm:cxn modelId="{FB376F5E-F599-488E-89FC-CD4E217BA3B8}" srcId="{6AE4A5CA-7A58-4447-B51D-D44E3DF91809}" destId="{31111BBB-4F9B-452A-A265-0D2E8F70ECE5}" srcOrd="1" destOrd="0" parTransId="{1E26E639-18CA-47A3-88CA-34B42D1CCCE7}" sibTransId="{8AE1202C-3238-47E9-865E-69E36AA2F063}"/>
    <dgm:cxn modelId="{C7732DAF-217F-47CD-A537-E7C534CDDFA9}" type="presOf" srcId="{84AE24AC-6921-4BF3-9AF5-1F00B35D9D1A}" destId="{59A1565A-A98E-4EC3-8D61-A0CA5862409A}" srcOrd="1" destOrd="0" presId="urn:microsoft.com/office/officeart/2005/8/layout/vList4#1"/>
    <dgm:cxn modelId="{140BCAA2-2430-469C-92CC-1F3E21368D18}" srcId="{6AE4A5CA-7A58-4447-B51D-D44E3DF91809}" destId="{71881A7D-40BA-42AE-9E37-B79F3EC9226F}" srcOrd="0" destOrd="0" parTransId="{D2A07F82-57F4-4A94-B3BC-A50DBE339221}" sibTransId="{2AC3D483-CEE8-498E-9D5E-07D079F917D6}"/>
    <dgm:cxn modelId="{BA28A3E5-4E99-4AAC-8B1E-CFA3DE6E2154}" type="presOf" srcId="{84AE24AC-6921-4BF3-9AF5-1F00B35D9D1A}" destId="{5B3F90A5-39C1-40CC-93C7-BD26C82E43CE}" srcOrd="0" destOrd="0" presId="urn:microsoft.com/office/officeart/2005/8/layout/vList4#1"/>
    <dgm:cxn modelId="{40A6A962-A0AC-4B44-B938-BE1B79E8AC79}" type="presOf" srcId="{31111BBB-4F9B-452A-A265-0D2E8F70ECE5}" destId="{65CF32DF-694E-4F24-92EE-B4CEB698E882}" srcOrd="0" destOrd="0" presId="urn:microsoft.com/office/officeart/2005/8/layout/vList4#1"/>
    <dgm:cxn modelId="{02990280-C1B4-497C-9BD8-FC6BF853BD33}" type="presParOf" srcId="{C790842D-AAE4-451C-A1B7-F10866751589}" destId="{D529EBF3-574C-4C23-9C7D-F604451811A3}" srcOrd="0" destOrd="0" presId="urn:microsoft.com/office/officeart/2005/8/layout/vList4#1"/>
    <dgm:cxn modelId="{31FEF645-02B1-4DEA-97BF-72D337E279C0}" type="presParOf" srcId="{D529EBF3-574C-4C23-9C7D-F604451811A3}" destId="{14819048-6743-47EF-AAB1-570F228A59A3}" srcOrd="0" destOrd="0" presId="urn:microsoft.com/office/officeart/2005/8/layout/vList4#1"/>
    <dgm:cxn modelId="{2D064ED0-3A8F-4615-82F0-4B95BECD0DE9}" type="presParOf" srcId="{D529EBF3-574C-4C23-9C7D-F604451811A3}" destId="{F7300812-B862-4DFA-8CC9-C51D8CA1E12B}" srcOrd="1" destOrd="0" presId="urn:microsoft.com/office/officeart/2005/8/layout/vList4#1"/>
    <dgm:cxn modelId="{0611B83A-E8B9-46CA-A911-0F24C10EF218}" type="presParOf" srcId="{D529EBF3-574C-4C23-9C7D-F604451811A3}" destId="{F0D9BA53-236C-4640-B6AD-B79F6FC58B7B}" srcOrd="2" destOrd="0" presId="urn:microsoft.com/office/officeart/2005/8/layout/vList4#1"/>
    <dgm:cxn modelId="{F2B2855E-C939-4FAA-A3C1-6AE53EBFCCC1}" type="presParOf" srcId="{C790842D-AAE4-451C-A1B7-F10866751589}" destId="{ED678ED1-A706-4209-ABFB-827D460286DB}" srcOrd="1" destOrd="0" presId="urn:microsoft.com/office/officeart/2005/8/layout/vList4#1"/>
    <dgm:cxn modelId="{A6247691-B9E6-4BD1-8973-1E2035E48863}" type="presParOf" srcId="{C790842D-AAE4-451C-A1B7-F10866751589}" destId="{0F532B37-C6B5-4919-BD45-5B641537DB5C}" srcOrd="2" destOrd="0" presId="urn:microsoft.com/office/officeart/2005/8/layout/vList4#1"/>
    <dgm:cxn modelId="{B53F9928-A998-4D2F-937A-C6A88B927D39}" type="presParOf" srcId="{0F532B37-C6B5-4919-BD45-5B641537DB5C}" destId="{65CF32DF-694E-4F24-92EE-B4CEB698E882}" srcOrd="0" destOrd="0" presId="urn:microsoft.com/office/officeart/2005/8/layout/vList4#1"/>
    <dgm:cxn modelId="{C2CC04D8-DCCB-466E-AFB6-7AD971CDEF88}" type="presParOf" srcId="{0F532B37-C6B5-4919-BD45-5B641537DB5C}" destId="{921B95EB-9FE0-416F-A450-B57B6245E0DC}" srcOrd="1" destOrd="0" presId="urn:microsoft.com/office/officeart/2005/8/layout/vList4#1"/>
    <dgm:cxn modelId="{C6896104-877C-4EB7-AD68-D483917DC65A}" type="presParOf" srcId="{0F532B37-C6B5-4919-BD45-5B641537DB5C}" destId="{B782622D-6D7D-456D-9B66-31A46910B4BE}" srcOrd="2" destOrd="0" presId="urn:microsoft.com/office/officeart/2005/8/layout/vList4#1"/>
    <dgm:cxn modelId="{0B384387-17BD-4133-B5DF-A2106D40C455}" type="presParOf" srcId="{C790842D-AAE4-451C-A1B7-F10866751589}" destId="{22E7D84C-9724-48C7-B4EB-454C9B7838C7}" srcOrd="3" destOrd="0" presId="urn:microsoft.com/office/officeart/2005/8/layout/vList4#1"/>
    <dgm:cxn modelId="{E5C8E4AF-A838-4E3F-A674-C2B11D7C54E0}" type="presParOf" srcId="{C790842D-AAE4-451C-A1B7-F10866751589}" destId="{EE5CD733-6396-4690-9303-989EC366FFAA}" srcOrd="4" destOrd="0" presId="urn:microsoft.com/office/officeart/2005/8/layout/vList4#1"/>
    <dgm:cxn modelId="{1380E035-3FF7-4112-87CE-3ED07CB2EAF2}" type="presParOf" srcId="{EE5CD733-6396-4690-9303-989EC366FFAA}" destId="{5B3F90A5-39C1-40CC-93C7-BD26C82E43CE}" srcOrd="0" destOrd="0" presId="urn:microsoft.com/office/officeart/2005/8/layout/vList4#1"/>
    <dgm:cxn modelId="{A212888F-0FA7-41C1-AD76-EBC01304ED75}" type="presParOf" srcId="{EE5CD733-6396-4690-9303-989EC366FFAA}" destId="{234F5A75-2BE8-48D4-85E9-D398824AFB97}" srcOrd="1" destOrd="0" presId="urn:microsoft.com/office/officeart/2005/8/layout/vList4#1"/>
    <dgm:cxn modelId="{22863006-134F-40CF-8A79-E5ED5832651C}" type="presParOf" srcId="{EE5CD733-6396-4690-9303-989EC366FFAA}" destId="{59A1565A-A98E-4EC3-8D61-A0CA5862409A}"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FCF064-D5BF-4BC5-BD4A-0B6B1F84E996}" type="doc">
      <dgm:prSet loTypeId="urn:microsoft.com/office/officeart/2005/8/layout/vList4#2" loCatId="list" qsTypeId="urn:microsoft.com/office/officeart/2005/8/quickstyle/simple1" qsCatId="simple" csTypeId="urn:microsoft.com/office/officeart/2005/8/colors/colorful3" csCatId="colorful" phldr="1"/>
      <dgm:spPr/>
      <dgm:t>
        <a:bodyPr/>
        <a:lstStyle/>
        <a:p>
          <a:endParaRPr lang="es-EC"/>
        </a:p>
      </dgm:t>
    </dgm:pt>
    <dgm:pt modelId="{AA811E6B-278A-4828-A6BE-82EFE5D57464}">
      <dgm:prSet phldrT="[Texto]" custT="1"/>
      <dgm:spPr/>
      <dgm:t>
        <a:bodyPr/>
        <a:lstStyle/>
        <a:p>
          <a:pPr algn="l"/>
          <a:r>
            <a:rPr lang="es-EC" sz="1400" b="0" dirty="0" smtClean="0">
              <a:solidFill>
                <a:schemeClr val="tx1">
                  <a:lumMod val="95000"/>
                  <a:lumOff val="5000"/>
                </a:schemeClr>
              </a:solidFill>
            </a:rPr>
            <a:t>PATRIMONIO DE ÁREAS NATURALES DEL ESTADO :</a:t>
          </a:r>
        </a:p>
        <a:p>
          <a:pPr algn="just"/>
          <a:r>
            <a:rPr lang="es-EC" sz="1400" dirty="0" smtClean="0">
              <a:solidFill>
                <a:schemeClr val="tx1">
                  <a:lumMod val="95000"/>
                  <a:lumOff val="5000"/>
                </a:schemeClr>
              </a:solidFill>
            </a:rPr>
            <a:t>Terrestres y marinos:</a:t>
          </a:r>
        </a:p>
        <a:p>
          <a:pPr algn="just"/>
          <a:r>
            <a:rPr lang="es-EC" sz="1400" dirty="0" smtClean="0">
              <a:solidFill>
                <a:schemeClr val="tx1">
                  <a:lumMod val="95000"/>
                  <a:lumOff val="5000"/>
                </a:schemeClr>
              </a:solidFill>
            </a:rPr>
            <a:t>Manglares Cayapas Mataje  -  Cotacachi Cayapas  -  Mache Chindul  -  La Chiquita  -  Ecosistema de Manglar del Estuario del Río Esmeraldas  -   El Pambilar  -  Ecosistema de Manglar del Estuario del Río Muisne  -  Galera San Francisco.</a:t>
          </a:r>
          <a:endParaRPr lang="es-EC" sz="1400" dirty="0">
            <a:solidFill>
              <a:schemeClr val="tx1">
                <a:lumMod val="95000"/>
                <a:lumOff val="5000"/>
              </a:schemeClr>
            </a:solidFill>
          </a:endParaRPr>
        </a:p>
      </dgm:t>
    </dgm:pt>
    <dgm:pt modelId="{A4EE0B84-AEB2-4BDC-ADD2-8409C122C49B}" type="parTrans" cxnId="{7ABF7609-8C75-4C98-B4AC-E7845D16EF4A}">
      <dgm:prSet/>
      <dgm:spPr/>
      <dgm:t>
        <a:bodyPr/>
        <a:lstStyle/>
        <a:p>
          <a:endParaRPr lang="es-EC">
            <a:solidFill>
              <a:schemeClr val="tx1">
                <a:lumMod val="95000"/>
                <a:lumOff val="5000"/>
              </a:schemeClr>
            </a:solidFill>
          </a:endParaRPr>
        </a:p>
      </dgm:t>
    </dgm:pt>
    <dgm:pt modelId="{A2702E71-4E96-4221-BD4A-05839423C548}" type="sibTrans" cxnId="{7ABF7609-8C75-4C98-B4AC-E7845D16EF4A}">
      <dgm:prSet/>
      <dgm:spPr/>
      <dgm:t>
        <a:bodyPr/>
        <a:lstStyle/>
        <a:p>
          <a:endParaRPr lang="es-EC">
            <a:solidFill>
              <a:schemeClr val="tx1">
                <a:lumMod val="95000"/>
                <a:lumOff val="5000"/>
              </a:schemeClr>
            </a:solidFill>
          </a:endParaRPr>
        </a:p>
      </dgm:t>
    </dgm:pt>
    <dgm:pt modelId="{B4E88047-4295-4CB7-9812-517FD366C641}">
      <dgm:prSet phldrT="[Texto]" custT="1"/>
      <dgm:spPr/>
      <dgm:t>
        <a:bodyPr/>
        <a:lstStyle/>
        <a:p>
          <a:pPr algn="just"/>
          <a:r>
            <a:rPr lang="en-US" sz="1600" dirty="0" smtClean="0">
              <a:solidFill>
                <a:schemeClr val="tx1">
                  <a:lumMod val="95000"/>
                  <a:lumOff val="5000"/>
                </a:schemeClr>
              </a:solidFill>
            </a:rPr>
            <a:t>PENDIENTES:</a:t>
          </a:r>
        </a:p>
        <a:p>
          <a:pPr algn="just"/>
          <a:r>
            <a:rPr lang="en-US" sz="1600" dirty="0" err="1" smtClean="0">
              <a:solidFill>
                <a:schemeClr val="tx1">
                  <a:lumMod val="95000"/>
                  <a:lumOff val="5000"/>
                </a:schemeClr>
              </a:solidFill>
            </a:rPr>
            <a:t>Clasificadas</a:t>
          </a:r>
          <a:r>
            <a:rPr lang="en-US" sz="1600" dirty="0" smtClean="0">
              <a:solidFill>
                <a:schemeClr val="tx1">
                  <a:lumMod val="95000"/>
                  <a:lumOff val="5000"/>
                </a:schemeClr>
              </a:solidFill>
            </a:rPr>
            <a:t> en 7 </a:t>
          </a:r>
          <a:r>
            <a:rPr lang="en-US" sz="1600" dirty="0" err="1" smtClean="0">
              <a:solidFill>
                <a:schemeClr val="tx1">
                  <a:lumMod val="95000"/>
                  <a:lumOff val="5000"/>
                </a:schemeClr>
              </a:solidFill>
            </a:rPr>
            <a:t>categorias</a:t>
          </a:r>
          <a:r>
            <a:rPr lang="en-US" sz="1600" dirty="0" smtClean="0">
              <a:solidFill>
                <a:schemeClr val="tx1">
                  <a:lumMod val="95000"/>
                  <a:lumOff val="5000"/>
                </a:schemeClr>
              </a:solidFill>
            </a:rPr>
            <a:t>; la mas </a:t>
          </a:r>
          <a:r>
            <a:rPr lang="en-US" sz="1600" dirty="0" err="1" smtClean="0">
              <a:solidFill>
                <a:schemeClr val="tx1">
                  <a:lumMod val="95000"/>
                  <a:lumOff val="5000"/>
                </a:schemeClr>
              </a:solidFill>
            </a:rPr>
            <a:t>extensa</a:t>
          </a:r>
          <a:r>
            <a:rPr lang="en-US" sz="1600" dirty="0" smtClean="0">
              <a:solidFill>
                <a:schemeClr val="tx1">
                  <a:lumMod val="95000"/>
                  <a:lumOff val="5000"/>
                </a:schemeClr>
              </a:solidFill>
            </a:rPr>
            <a:t> </a:t>
          </a:r>
          <a:r>
            <a:rPr lang="en-US" sz="1600" dirty="0" err="1" smtClean="0">
              <a:solidFill>
                <a:schemeClr val="tx1">
                  <a:lumMod val="95000"/>
                  <a:lumOff val="5000"/>
                </a:schemeClr>
              </a:solidFill>
            </a:rPr>
            <a:t>es</a:t>
          </a:r>
          <a:r>
            <a:rPr lang="en-US" sz="1600" dirty="0" smtClean="0">
              <a:solidFill>
                <a:schemeClr val="tx1">
                  <a:lumMod val="95000"/>
                  <a:lumOff val="5000"/>
                </a:schemeClr>
              </a:solidFill>
            </a:rPr>
            <a:t>:</a:t>
          </a:r>
        </a:p>
        <a:p>
          <a:pPr algn="just"/>
          <a:r>
            <a:rPr lang="en-US" sz="1600" dirty="0" smtClean="0">
              <a:solidFill>
                <a:schemeClr val="tx1">
                  <a:lumMod val="95000"/>
                  <a:lumOff val="5000"/>
                </a:schemeClr>
              </a:solidFill>
            </a:rPr>
            <a:t>Plana con  </a:t>
          </a:r>
          <a:r>
            <a:rPr lang="en-US" sz="1800" dirty="0" smtClean="0">
              <a:solidFill>
                <a:schemeClr val="tx1">
                  <a:lumMod val="95000"/>
                  <a:lumOff val="5000"/>
                </a:schemeClr>
              </a:solidFill>
            </a:rPr>
            <a:t>13297,7</a:t>
          </a:r>
          <a:r>
            <a:rPr lang="en-US" sz="1600" dirty="0" smtClean="0">
              <a:solidFill>
                <a:schemeClr val="tx1">
                  <a:lumMod val="95000"/>
                  <a:lumOff val="5000"/>
                </a:schemeClr>
              </a:solidFill>
            </a:rPr>
            <a:t> km2, en los </a:t>
          </a:r>
          <a:r>
            <a:rPr lang="en-US" sz="1600" dirty="0" err="1" smtClean="0">
              <a:solidFill>
                <a:schemeClr val="tx1">
                  <a:lumMod val="95000"/>
                  <a:lumOff val="5000"/>
                </a:schemeClr>
              </a:solidFill>
            </a:rPr>
            <a:t>rangos</a:t>
          </a:r>
          <a:r>
            <a:rPr lang="en-US" sz="1600" dirty="0" smtClean="0">
              <a:solidFill>
                <a:schemeClr val="tx1">
                  <a:lumMod val="95000"/>
                  <a:lumOff val="5000"/>
                </a:schemeClr>
              </a:solidFill>
            </a:rPr>
            <a:t> de 0° a 5°</a:t>
          </a:r>
        </a:p>
        <a:p>
          <a:pPr algn="just"/>
          <a:r>
            <a:rPr lang="en-US" sz="1600" dirty="0" err="1" smtClean="0">
              <a:solidFill>
                <a:schemeClr val="tx1">
                  <a:lumMod val="95000"/>
                  <a:lumOff val="5000"/>
                </a:schemeClr>
              </a:solidFill>
            </a:rPr>
            <a:t>Según</a:t>
          </a:r>
          <a:r>
            <a:rPr lang="en-US" sz="1600" dirty="0" smtClean="0">
              <a:solidFill>
                <a:schemeClr val="tx1">
                  <a:lumMod val="95000"/>
                  <a:lumOff val="5000"/>
                </a:schemeClr>
              </a:solidFill>
            </a:rPr>
            <a:t> la </a:t>
          </a:r>
          <a:r>
            <a:rPr lang="en-US" sz="1600" dirty="0" err="1" smtClean="0">
              <a:solidFill>
                <a:schemeClr val="tx1">
                  <a:lumMod val="95000"/>
                  <a:lumOff val="5000"/>
                </a:schemeClr>
              </a:solidFill>
            </a:rPr>
            <a:t>escala</a:t>
          </a:r>
          <a:r>
            <a:rPr lang="en-US" sz="1600" dirty="0" smtClean="0">
              <a:solidFill>
                <a:schemeClr val="tx1">
                  <a:lumMod val="95000"/>
                  <a:lumOff val="5000"/>
                </a:schemeClr>
              </a:solidFill>
            </a:rPr>
            <a:t> de </a:t>
          </a:r>
          <a:r>
            <a:rPr lang="en-US" sz="1600" dirty="0" err="1" smtClean="0">
              <a:solidFill>
                <a:schemeClr val="tx1">
                  <a:lumMod val="95000"/>
                  <a:lumOff val="5000"/>
                </a:schemeClr>
              </a:solidFill>
            </a:rPr>
            <a:t>trabajo</a:t>
          </a:r>
          <a:r>
            <a:rPr lang="en-US" sz="1600" dirty="0" smtClean="0">
              <a:solidFill>
                <a:schemeClr val="tx1">
                  <a:lumMod val="95000"/>
                  <a:lumOff val="5000"/>
                </a:schemeClr>
              </a:solidFill>
            </a:rPr>
            <a:t> </a:t>
          </a:r>
          <a:r>
            <a:rPr lang="en-US" sz="1600" dirty="0" err="1" smtClean="0">
              <a:solidFill>
                <a:schemeClr val="tx1">
                  <a:lumMod val="95000"/>
                  <a:lumOff val="5000"/>
                </a:schemeClr>
              </a:solidFill>
            </a:rPr>
            <a:t>las</a:t>
          </a:r>
          <a:r>
            <a:rPr lang="en-US" sz="1600" dirty="0" smtClean="0">
              <a:solidFill>
                <a:schemeClr val="tx1">
                  <a:lumMod val="95000"/>
                  <a:lumOff val="5000"/>
                </a:schemeClr>
              </a:solidFill>
            </a:rPr>
            <a:t> </a:t>
          </a:r>
          <a:r>
            <a:rPr lang="en-US" sz="1600" dirty="0" err="1" smtClean="0">
              <a:solidFill>
                <a:schemeClr val="tx1">
                  <a:lumMod val="95000"/>
                  <a:lumOff val="5000"/>
                </a:schemeClr>
              </a:solidFill>
            </a:rPr>
            <a:t>elevaciones</a:t>
          </a:r>
          <a:r>
            <a:rPr lang="en-US" sz="1600" dirty="0" smtClean="0">
              <a:solidFill>
                <a:schemeClr val="tx1">
                  <a:lumMod val="95000"/>
                  <a:lumOff val="5000"/>
                </a:schemeClr>
              </a:solidFill>
            </a:rPr>
            <a:t> </a:t>
          </a:r>
          <a:r>
            <a:rPr lang="en-US" sz="1600" dirty="0" err="1" smtClean="0">
              <a:solidFill>
                <a:schemeClr val="tx1">
                  <a:lumMod val="95000"/>
                  <a:lumOff val="5000"/>
                </a:schemeClr>
              </a:solidFill>
            </a:rPr>
            <a:t>escarpadas</a:t>
          </a:r>
          <a:r>
            <a:rPr lang="en-US" sz="1600" dirty="0" smtClean="0">
              <a:solidFill>
                <a:schemeClr val="tx1">
                  <a:lumMod val="95000"/>
                  <a:lumOff val="5000"/>
                </a:schemeClr>
              </a:solidFill>
            </a:rPr>
            <a:t> </a:t>
          </a:r>
          <a:r>
            <a:rPr lang="en-US" sz="1600" dirty="0" err="1" smtClean="0">
              <a:solidFill>
                <a:schemeClr val="tx1">
                  <a:lumMod val="95000"/>
                  <a:lumOff val="5000"/>
                </a:schemeClr>
              </a:solidFill>
            </a:rPr>
            <a:t>fueron</a:t>
          </a:r>
          <a:r>
            <a:rPr lang="en-US" sz="1600" dirty="0" smtClean="0">
              <a:solidFill>
                <a:schemeClr val="tx1">
                  <a:lumMod val="95000"/>
                  <a:lumOff val="5000"/>
                </a:schemeClr>
              </a:solidFill>
            </a:rPr>
            <a:t> </a:t>
          </a:r>
          <a:r>
            <a:rPr lang="en-US" sz="1600" dirty="0" err="1" smtClean="0">
              <a:solidFill>
                <a:schemeClr val="tx1">
                  <a:lumMod val="95000"/>
                  <a:lumOff val="5000"/>
                </a:schemeClr>
              </a:solidFill>
            </a:rPr>
            <a:t>eliminadas</a:t>
          </a:r>
          <a:endParaRPr lang="en-US" sz="1600" dirty="0" smtClean="0">
            <a:solidFill>
              <a:schemeClr val="tx1">
                <a:lumMod val="95000"/>
                <a:lumOff val="5000"/>
              </a:schemeClr>
            </a:solidFill>
          </a:endParaRPr>
        </a:p>
      </dgm:t>
    </dgm:pt>
    <dgm:pt modelId="{ECA17741-F8D3-4893-B927-9FD356CAC7F5}" type="parTrans" cxnId="{F1109D38-A627-4A59-81EB-0D9E6763C004}">
      <dgm:prSet/>
      <dgm:spPr/>
      <dgm:t>
        <a:bodyPr/>
        <a:lstStyle/>
        <a:p>
          <a:endParaRPr lang="es-EC">
            <a:solidFill>
              <a:schemeClr val="tx1">
                <a:lumMod val="95000"/>
                <a:lumOff val="5000"/>
              </a:schemeClr>
            </a:solidFill>
          </a:endParaRPr>
        </a:p>
      </dgm:t>
    </dgm:pt>
    <dgm:pt modelId="{6E781DA3-E453-4FE6-8E7A-8C4B87FA12B8}" type="sibTrans" cxnId="{F1109D38-A627-4A59-81EB-0D9E6763C004}">
      <dgm:prSet/>
      <dgm:spPr/>
      <dgm:t>
        <a:bodyPr/>
        <a:lstStyle/>
        <a:p>
          <a:endParaRPr lang="es-EC">
            <a:solidFill>
              <a:schemeClr val="tx1">
                <a:lumMod val="95000"/>
                <a:lumOff val="5000"/>
              </a:schemeClr>
            </a:solidFill>
          </a:endParaRPr>
        </a:p>
      </dgm:t>
    </dgm:pt>
    <dgm:pt modelId="{A41FC2BB-1FDD-4FA4-9D47-4FDB288D7DDA}">
      <dgm:prSet custT="1"/>
      <dgm:spPr/>
      <dgm:t>
        <a:bodyPr/>
        <a:lstStyle/>
        <a:p>
          <a:pPr algn="l"/>
          <a:r>
            <a:rPr lang="es-EC" sz="1800" b="0" dirty="0" smtClean="0">
              <a:solidFill>
                <a:schemeClr val="tx1">
                  <a:lumMod val="95000"/>
                  <a:lumOff val="5000"/>
                </a:schemeClr>
              </a:solidFill>
            </a:rPr>
            <a:t>COBERTURA VEGETAL Y USO DEL SUELO:</a:t>
          </a:r>
        </a:p>
        <a:p>
          <a:pPr algn="l"/>
          <a:r>
            <a:rPr lang="es-EC" sz="1800" b="0" dirty="0" smtClean="0">
              <a:solidFill>
                <a:schemeClr val="tx1">
                  <a:lumMod val="95000"/>
                  <a:lumOff val="5000"/>
                </a:schemeClr>
              </a:solidFill>
            </a:rPr>
            <a:t>Coberturas mas extensas:</a:t>
          </a:r>
        </a:p>
        <a:p>
          <a:pPr algn="l"/>
          <a:r>
            <a:rPr lang="es-EC" sz="1800" b="0" dirty="0" smtClean="0">
              <a:solidFill>
                <a:schemeClr val="tx1">
                  <a:lumMod val="95000"/>
                  <a:lumOff val="5000"/>
                </a:schemeClr>
              </a:solidFill>
            </a:rPr>
            <a:t>Bosque : 7880 km2 </a:t>
          </a:r>
          <a:r>
            <a:rPr lang="es-EC" sz="1800" b="0" dirty="0" smtClean="0">
              <a:solidFill>
                <a:schemeClr val="tx1">
                  <a:lumMod val="95000"/>
                  <a:lumOff val="5000"/>
                </a:schemeClr>
              </a:solidFill>
              <a:sym typeface="Wingdings" pitchFamily="2" charset="2"/>
            </a:rPr>
            <a:t> 48%</a:t>
          </a:r>
          <a:endParaRPr lang="es-EC" sz="1800" b="0" dirty="0" smtClean="0">
            <a:solidFill>
              <a:schemeClr val="tx1">
                <a:lumMod val="95000"/>
                <a:lumOff val="5000"/>
              </a:schemeClr>
            </a:solidFill>
          </a:endParaRPr>
        </a:p>
        <a:p>
          <a:pPr algn="l"/>
          <a:r>
            <a:rPr lang="es-EC" sz="1800" b="0" dirty="0" smtClean="0">
              <a:solidFill>
                <a:schemeClr val="tx1">
                  <a:lumMod val="95000"/>
                  <a:lumOff val="5000"/>
                </a:schemeClr>
              </a:solidFill>
            </a:rPr>
            <a:t>Sistemas Agropecuarios: 7884 </a:t>
          </a:r>
          <a:r>
            <a:rPr lang="es-EC" sz="1800" b="0" dirty="0" smtClean="0">
              <a:solidFill>
                <a:schemeClr val="tx1">
                  <a:lumMod val="95000"/>
                  <a:lumOff val="5000"/>
                </a:schemeClr>
              </a:solidFill>
              <a:sym typeface="Wingdings" pitchFamily="2" charset="2"/>
            </a:rPr>
            <a:t> 48%</a:t>
          </a:r>
          <a:endParaRPr lang="es-EC" sz="1800" b="0" dirty="0">
            <a:solidFill>
              <a:schemeClr val="tx1">
                <a:lumMod val="95000"/>
                <a:lumOff val="5000"/>
              </a:schemeClr>
            </a:solidFill>
          </a:endParaRPr>
        </a:p>
      </dgm:t>
    </dgm:pt>
    <dgm:pt modelId="{14E7B61B-CBF4-4AA4-9B43-1D4D7BC40E65}" type="parTrans" cxnId="{9B401E21-912D-4CD3-9C39-176E49DB8EF1}">
      <dgm:prSet/>
      <dgm:spPr/>
      <dgm:t>
        <a:bodyPr/>
        <a:lstStyle/>
        <a:p>
          <a:endParaRPr lang="es-EC">
            <a:solidFill>
              <a:schemeClr val="tx1">
                <a:lumMod val="95000"/>
                <a:lumOff val="5000"/>
              </a:schemeClr>
            </a:solidFill>
          </a:endParaRPr>
        </a:p>
      </dgm:t>
    </dgm:pt>
    <dgm:pt modelId="{193D21AE-93CF-4594-9FE7-C0215828757E}" type="sibTrans" cxnId="{9B401E21-912D-4CD3-9C39-176E49DB8EF1}">
      <dgm:prSet/>
      <dgm:spPr/>
      <dgm:t>
        <a:bodyPr/>
        <a:lstStyle/>
        <a:p>
          <a:endParaRPr lang="es-EC">
            <a:solidFill>
              <a:schemeClr val="tx1">
                <a:lumMod val="95000"/>
                <a:lumOff val="5000"/>
              </a:schemeClr>
            </a:solidFill>
          </a:endParaRPr>
        </a:p>
      </dgm:t>
    </dgm:pt>
    <dgm:pt modelId="{79D668C3-B9CB-4BD9-B46B-096494B86241}" type="pres">
      <dgm:prSet presAssocID="{E5FCF064-D5BF-4BC5-BD4A-0B6B1F84E996}" presName="linear" presStyleCnt="0">
        <dgm:presLayoutVars>
          <dgm:dir/>
          <dgm:resizeHandles val="exact"/>
        </dgm:presLayoutVars>
      </dgm:prSet>
      <dgm:spPr/>
      <dgm:t>
        <a:bodyPr/>
        <a:lstStyle/>
        <a:p>
          <a:endParaRPr lang="es-EC"/>
        </a:p>
      </dgm:t>
    </dgm:pt>
    <dgm:pt modelId="{C71C8ABD-6A90-4628-A7AC-F25C95F76FE5}" type="pres">
      <dgm:prSet presAssocID="{AA811E6B-278A-4828-A6BE-82EFE5D57464}" presName="comp" presStyleCnt="0"/>
      <dgm:spPr/>
      <dgm:t>
        <a:bodyPr/>
        <a:lstStyle/>
        <a:p>
          <a:endParaRPr lang="es-EC"/>
        </a:p>
      </dgm:t>
    </dgm:pt>
    <dgm:pt modelId="{AA4FB119-E778-41E6-8291-DF858F3EF22C}" type="pres">
      <dgm:prSet presAssocID="{AA811E6B-278A-4828-A6BE-82EFE5D57464}" presName="box" presStyleLbl="node1" presStyleIdx="0" presStyleCnt="3"/>
      <dgm:spPr/>
      <dgm:t>
        <a:bodyPr/>
        <a:lstStyle/>
        <a:p>
          <a:endParaRPr lang="es-EC"/>
        </a:p>
      </dgm:t>
    </dgm:pt>
    <dgm:pt modelId="{7BF4D82C-885D-4D47-9141-1FFC4F259A22}" type="pres">
      <dgm:prSet presAssocID="{AA811E6B-278A-4828-A6BE-82EFE5D57464}" presName="img"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591C6791-A27A-45C9-BC8E-60F21C37F372}" type="pres">
      <dgm:prSet presAssocID="{AA811E6B-278A-4828-A6BE-82EFE5D57464}" presName="text" presStyleLbl="node1" presStyleIdx="0" presStyleCnt="3">
        <dgm:presLayoutVars>
          <dgm:bulletEnabled val="1"/>
        </dgm:presLayoutVars>
      </dgm:prSet>
      <dgm:spPr/>
      <dgm:t>
        <a:bodyPr/>
        <a:lstStyle/>
        <a:p>
          <a:endParaRPr lang="es-EC"/>
        </a:p>
      </dgm:t>
    </dgm:pt>
    <dgm:pt modelId="{C4C4C968-E034-4747-AD4F-91E7F9570306}" type="pres">
      <dgm:prSet presAssocID="{A2702E71-4E96-4221-BD4A-05839423C548}" presName="spacer" presStyleCnt="0"/>
      <dgm:spPr/>
      <dgm:t>
        <a:bodyPr/>
        <a:lstStyle/>
        <a:p>
          <a:endParaRPr lang="es-EC"/>
        </a:p>
      </dgm:t>
    </dgm:pt>
    <dgm:pt modelId="{194F4B5D-0B55-48D3-8B17-B4AF5D8C7D99}" type="pres">
      <dgm:prSet presAssocID="{A41FC2BB-1FDD-4FA4-9D47-4FDB288D7DDA}" presName="comp" presStyleCnt="0"/>
      <dgm:spPr/>
      <dgm:t>
        <a:bodyPr/>
        <a:lstStyle/>
        <a:p>
          <a:endParaRPr lang="es-EC"/>
        </a:p>
      </dgm:t>
    </dgm:pt>
    <dgm:pt modelId="{CEDBBD2A-04A7-4C41-AA21-03EF72D75320}" type="pres">
      <dgm:prSet presAssocID="{A41FC2BB-1FDD-4FA4-9D47-4FDB288D7DDA}" presName="box" presStyleLbl="node1" presStyleIdx="1" presStyleCnt="3"/>
      <dgm:spPr/>
      <dgm:t>
        <a:bodyPr/>
        <a:lstStyle/>
        <a:p>
          <a:endParaRPr lang="es-EC"/>
        </a:p>
      </dgm:t>
    </dgm:pt>
    <dgm:pt modelId="{A91B8512-823B-41C6-AD8D-BA86C8A6AC05}" type="pres">
      <dgm:prSet presAssocID="{A41FC2BB-1FDD-4FA4-9D47-4FDB288D7DDA}" presName="img" presStyleLbl="fgImgPlace1" presStyleIdx="1" presStyleCnt="3"/>
      <dgm:spPr>
        <a:blipFill rotWithShape="1">
          <a:blip xmlns:r="http://schemas.openxmlformats.org/officeDocument/2006/relationships" r:embed="rId2"/>
          <a:stretch>
            <a:fillRect/>
          </a:stretch>
        </a:blipFill>
      </dgm:spPr>
      <dgm:t>
        <a:bodyPr/>
        <a:lstStyle/>
        <a:p>
          <a:endParaRPr lang="es-EC"/>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57D63A0C-A3C0-4F91-9906-D59BDC703649}" type="pres">
      <dgm:prSet presAssocID="{A41FC2BB-1FDD-4FA4-9D47-4FDB288D7DDA}" presName="text" presStyleLbl="node1" presStyleIdx="1" presStyleCnt="3">
        <dgm:presLayoutVars>
          <dgm:bulletEnabled val="1"/>
        </dgm:presLayoutVars>
      </dgm:prSet>
      <dgm:spPr/>
      <dgm:t>
        <a:bodyPr/>
        <a:lstStyle/>
        <a:p>
          <a:endParaRPr lang="es-EC"/>
        </a:p>
      </dgm:t>
    </dgm:pt>
    <dgm:pt modelId="{EAC65CDA-60C0-4817-B543-24A01502D16E}" type="pres">
      <dgm:prSet presAssocID="{193D21AE-93CF-4594-9FE7-C0215828757E}" presName="spacer" presStyleCnt="0"/>
      <dgm:spPr/>
      <dgm:t>
        <a:bodyPr/>
        <a:lstStyle/>
        <a:p>
          <a:endParaRPr lang="es-EC"/>
        </a:p>
      </dgm:t>
    </dgm:pt>
    <dgm:pt modelId="{3C532107-1D01-431F-973E-637F1C67DF58}" type="pres">
      <dgm:prSet presAssocID="{B4E88047-4295-4CB7-9812-517FD366C641}" presName="comp" presStyleCnt="0"/>
      <dgm:spPr/>
      <dgm:t>
        <a:bodyPr/>
        <a:lstStyle/>
        <a:p>
          <a:endParaRPr lang="es-EC"/>
        </a:p>
      </dgm:t>
    </dgm:pt>
    <dgm:pt modelId="{8AB65B09-7871-44EA-9070-7054F6865959}" type="pres">
      <dgm:prSet presAssocID="{B4E88047-4295-4CB7-9812-517FD366C641}" presName="box" presStyleLbl="node1" presStyleIdx="2" presStyleCnt="3" custLinFactNeighborX="-840"/>
      <dgm:spPr/>
      <dgm:t>
        <a:bodyPr/>
        <a:lstStyle/>
        <a:p>
          <a:endParaRPr lang="es-EC"/>
        </a:p>
      </dgm:t>
    </dgm:pt>
    <dgm:pt modelId="{FF9ABB00-8A68-46B8-9D4A-DB237D32C6AA}" type="pres">
      <dgm:prSet presAssocID="{B4E88047-4295-4CB7-9812-517FD366C641}" presName="img" presStyleLbl="fgImgPlace1" presStyleIdx="2" presStyleCnt="3"/>
      <dgm:spPr>
        <a:blipFill rotWithShape="1">
          <a:blip xmlns:r="http://schemas.openxmlformats.org/officeDocument/2006/relationships" r:embed="rId4"/>
          <a:stretch>
            <a:fillRect/>
          </a:stretch>
        </a:blipFill>
      </dgm:spPr>
      <dgm:t>
        <a:bodyPr/>
        <a:lstStyle/>
        <a:p>
          <a:endParaRPr lang="es-EC"/>
        </a:p>
      </dgm:t>
    </dgm:pt>
    <dgm:pt modelId="{4D6BB7AE-1F25-4D94-8738-04A42C47504A}" type="pres">
      <dgm:prSet presAssocID="{B4E88047-4295-4CB7-9812-517FD366C641}" presName="text" presStyleLbl="node1" presStyleIdx="2" presStyleCnt="3">
        <dgm:presLayoutVars>
          <dgm:bulletEnabled val="1"/>
        </dgm:presLayoutVars>
      </dgm:prSet>
      <dgm:spPr/>
      <dgm:t>
        <a:bodyPr/>
        <a:lstStyle/>
        <a:p>
          <a:endParaRPr lang="es-EC"/>
        </a:p>
      </dgm:t>
    </dgm:pt>
  </dgm:ptLst>
  <dgm:cxnLst>
    <dgm:cxn modelId="{A58AFB44-16C3-432C-87B4-58D110F9FBC9}" type="presOf" srcId="{B4E88047-4295-4CB7-9812-517FD366C641}" destId="{8AB65B09-7871-44EA-9070-7054F6865959}" srcOrd="0" destOrd="0" presId="urn:microsoft.com/office/officeart/2005/8/layout/vList4#2"/>
    <dgm:cxn modelId="{7E3BB390-4E1C-4CB7-9E8B-A4384978153B}" type="presOf" srcId="{A41FC2BB-1FDD-4FA4-9D47-4FDB288D7DDA}" destId="{57D63A0C-A3C0-4F91-9906-D59BDC703649}" srcOrd="1" destOrd="0" presId="urn:microsoft.com/office/officeart/2005/8/layout/vList4#2"/>
    <dgm:cxn modelId="{9B401E21-912D-4CD3-9C39-176E49DB8EF1}" srcId="{E5FCF064-D5BF-4BC5-BD4A-0B6B1F84E996}" destId="{A41FC2BB-1FDD-4FA4-9D47-4FDB288D7DDA}" srcOrd="1" destOrd="0" parTransId="{14E7B61B-CBF4-4AA4-9B43-1D4D7BC40E65}" sibTransId="{193D21AE-93CF-4594-9FE7-C0215828757E}"/>
    <dgm:cxn modelId="{7EEF5A02-15EB-4B33-8B45-609AEB65D24A}" type="presOf" srcId="{AA811E6B-278A-4828-A6BE-82EFE5D57464}" destId="{591C6791-A27A-45C9-BC8E-60F21C37F372}" srcOrd="1" destOrd="0" presId="urn:microsoft.com/office/officeart/2005/8/layout/vList4#2"/>
    <dgm:cxn modelId="{F1109D38-A627-4A59-81EB-0D9E6763C004}" srcId="{E5FCF064-D5BF-4BC5-BD4A-0B6B1F84E996}" destId="{B4E88047-4295-4CB7-9812-517FD366C641}" srcOrd="2" destOrd="0" parTransId="{ECA17741-F8D3-4893-B927-9FD356CAC7F5}" sibTransId="{6E781DA3-E453-4FE6-8E7A-8C4B87FA12B8}"/>
    <dgm:cxn modelId="{7ABF7609-8C75-4C98-B4AC-E7845D16EF4A}" srcId="{E5FCF064-D5BF-4BC5-BD4A-0B6B1F84E996}" destId="{AA811E6B-278A-4828-A6BE-82EFE5D57464}" srcOrd="0" destOrd="0" parTransId="{A4EE0B84-AEB2-4BDC-ADD2-8409C122C49B}" sibTransId="{A2702E71-4E96-4221-BD4A-05839423C548}"/>
    <dgm:cxn modelId="{DB9EEE53-B468-4276-A392-8AA525FF552B}" type="presOf" srcId="{AA811E6B-278A-4828-A6BE-82EFE5D57464}" destId="{AA4FB119-E778-41E6-8291-DF858F3EF22C}" srcOrd="0" destOrd="0" presId="urn:microsoft.com/office/officeart/2005/8/layout/vList4#2"/>
    <dgm:cxn modelId="{0A336115-C392-47C0-A04C-1A0356F996A6}" type="presOf" srcId="{B4E88047-4295-4CB7-9812-517FD366C641}" destId="{4D6BB7AE-1F25-4D94-8738-04A42C47504A}" srcOrd="1" destOrd="0" presId="urn:microsoft.com/office/officeart/2005/8/layout/vList4#2"/>
    <dgm:cxn modelId="{CB6F148D-94A5-4662-8D18-53C09FD2FCD1}" type="presOf" srcId="{E5FCF064-D5BF-4BC5-BD4A-0B6B1F84E996}" destId="{79D668C3-B9CB-4BD9-B46B-096494B86241}" srcOrd="0" destOrd="0" presId="urn:microsoft.com/office/officeart/2005/8/layout/vList4#2"/>
    <dgm:cxn modelId="{C566221F-68FB-433F-B8AA-23ACF3C1210D}" type="presOf" srcId="{A41FC2BB-1FDD-4FA4-9D47-4FDB288D7DDA}" destId="{CEDBBD2A-04A7-4C41-AA21-03EF72D75320}" srcOrd="0" destOrd="0" presId="urn:microsoft.com/office/officeart/2005/8/layout/vList4#2"/>
    <dgm:cxn modelId="{A9EC8CCE-8AE9-4E3A-8921-E78A0300EB10}" type="presParOf" srcId="{79D668C3-B9CB-4BD9-B46B-096494B86241}" destId="{C71C8ABD-6A90-4628-A7AC-F25C95F76FE5}" srcOrd="0" destOrd="0" presId="urn:microsoft.com/office/officeart/2005/8/layout/vList4#2"/>
    <dgm:cxn modelId="{1256C4BA-05B9-44AA-8B55-5BD32113AAA0}" type="presParOf" srcId="{C71C8ABD-6A90-4628-A7AC-F25C95F76FE5}" destId="{AA4FB119-E778-41E6-8291-DF858F3EF22C}" srcOrd="0" destOrd="0" presId="urn:microsoft.com/office/officeart/2005/8/layout/vList4#2"/>
    <dgm:cxn modelId="{38039464-52E7-45C8-9459-B3EEF1B474DC}" type="presParOf" srcId="{C71C8ABD-6A90-4628-A7AC-F25C95F76FE5}" destId="{7BF4D82C-885D-4D47-9141-1FFC4F259A22}" srcOrd="1" destOrd="0" presId="urn:microsoft.com/office/officeart/2005/8/layout/vList4#2"/>
    <dgm:cxn modelId="{642B2FE7-68CA-4311-9282-408F7B0349F7}" type="presParOf" srcId="{C71C8ABD-6A90-4628-A7AC-F25C95F76FE5}" destId="{591C6791-A27A-45C9-BC8E-60F21C37F372}" srcOrd="2" destOrd="0" presId="urn:microsoft.com/office/officeart/2005/8/layout/vList4#2"/>
    <dgm:cxn modelId="{5E9DCA9C-6FA6-4DEA-9056-91B5E0DD45B6}" type="presParOf" srcId="{79D668C3-B9CB-4BD9-B46B-096494B86241}" destId="{C4C4C968-E034-4747-AD4F-91E7F9570306}" srcOrd="1" destOrd="0" presId="urn:microsoft.com/office/officeart/2005/8/layout/vList4#2"/>
    <dgm:cxn modelId="{59F93575-141D-4D3B-A75D-2EF60BFD7F1E}" type="presParOf" srcId="{79D668C3-B9CB-4BD9-B46B-096494B86241}" destId="{194F4B5D-0B55-48D3-8B17-B4AF5D8C7D99}" srcOrd="2" destOrd="0" presId="urn:microsoft.com/office/officeart/2005/8/layout/vList4#2"/>
    <dgm:cxn modelId="{23C2B882-7F63-4523-BBFD-4948B65C0FA0}" type="presParOf" srcId="{194F4B5D-0B55-48D3-8B17-B4AF5D8C7D99}" destId="{CEDBBD2A-04A7-4C41-AA21-03EF72D75320}" srcOrd="0" destOrd="0" presId="urn:microsoft.com/office/officeart/2005/8/layout/vList4#2"/>
    <dgm:cxn modelId="{AAFF1F49-DE47-42D2-972A-0EF00CEA9E43}" type="presParOf" srcId="{194F4B5D-0B55-48D3-8B17-B4AF5D8C7D99}" destId="{A91B8512-823B-41C6-AD8D-BA86C8A6AC05}" srcOrd="1" destOrd="0" presId="urn:microsoft.com/office/officeart/2005/8/layout/vList4#2"/>
    <dgm:cxn modelId="{BDD3166D-F60F-4C92-84F2-46FEC9000ED2}" type="presParOf" srcId="{194F4B5D-0B55-48D3-8B17-B4AF5D8C7D99}" destId="{57D63A0C-A3C0-4F91-9906-D59BDC703649}" srcOrd="2" destOrd="0" presId="urn:microsoft.com/office/officeart/2005/8/layout/vList4#2"/>
    <dgm:cxn modelId="{92D8DADF-3431-498D-9B65-25EF800EC65E}" type="presParOf" srcId="{79D668C3-B9CB-4BD9-B46B-096494B86241}" destId="{EAC65CDA-60C0-4817-B543-24A01502D16E}" srcOrd="3" destOrd="0" presId="urn:microsoft.com/office/officeart/2005/8/layout/vList4#2"/>
    <dgm:cxn modelId="{6C763552-7D98-4FA4-92BA-083275A7CA29}" type="presParOf" srcId="{79D668C3-B9CB-4BD9-B46B-096494B86241}" destId="{3C532107-1D01-431F-973E-637F1C67DF58}" srcOrd="4" destOrd="0" presId="urn:microsoft.com/office/officeart/2005/8/layout/vList4#2"/>
    <dgm:cxn modelId="{33C2A617-28F0-4D93-9D38-A59DAE72FF33}" type="presParOf" srcId="{3C532107-1D01-431F-973E-637F1C67DF58}" destId="{8AB65B09-7871-44EA-9070-7054F6865959}" srcOrd="0" destOrd="0" presId="urn:microsoft.com/office/officeart/2005/8/layout/vList4#2"/>
    <dgm:cxn modelId="{C45AFABE-CA35-465F-9DA5-C88DD81B26B7}" type="presParOf" srcId="{3C532107-1D01-431F-973E-637F1C67DF58}" destId="{FF9ABB00-8A68-46B8-9D4A-DB237D32C6AA}" srcOrd="1" destOrd="0" presId="urn:microsoft.com/office/officeart/2005/8/layout/vList4#2"/>
    <dgm:cxn modelId="{B86DB5A0-5E7A-43EB-83F4-5130DB99CDAB}" type="presParOf" srcId="{3C532107-1D01-431F-973E-637F1C67DF58}" destId="{4D6BB7AE-1F25-4D94-8738-04A42C47504A}" srcOrd="2" destOrd="0" presId="urn:microsoft.com/office/officeart/2005/8/layout/vList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1274B0-5003-42AC-B9F2-C12E9C478783}" type="doc">
      <dgm:prSet loTypeId="urn:microsoft.com/office/officeart/2005/8/layout/hList1" loCatId="list" qsTypeId="urn:microsoft.com/office/officeart/2005/8/quickstyle/simple1" qsCatId="simple" csTypeId="urn:microsoft.com/office/officeart/2005/8/colors/accent3_4" csCatId="accent3" phldr="1"/>
      <dgm:spPr/>
      <dgm:t>
        <a:bodyPr/>
        <a:lstStyle/>
        <a:p>
          <a:endParaRPr lang="es-EC"/>
        </a:p>
      </dgm:t>
    </dgm:pt>
    <dgm:pt modelId="{3A63FD5E-9A71-4259-AEB5-01AD7B79806C}">
      <dgm:prSet phldrT="[Texto]" custT="1"/>
      <dgm:spPr/>
      <dgm:t>
        <a:bodyPr/>
        <a:lstStyle/>
        <a:p>
          <a:r>
            <a:rPr lang="en-US" sz="1400" dirty="0" smtClean="0"/>
            <a:t>RIESGOS NATURALES:</a:t>
          </a:r>
          <a:endParaRPr lang="es-EC" sz="1400" dirty="0"/>
        </a:p>
      </dgm:t>
    </dgm:pt>
    <dgm:pt modelId="{4B0BE4EB-1310-4B00-B045-69887E79878D}" type="parTrans" cxnId="{5FA7A8C1-2995-4652-9F4D-26DD01470D57}">
      <dgm:prSet/>
      <dgm:spPr/>
      <dgm:t>
        <a:bodyPr/>
        <a:lstStyle/>
        <a:p>
          <a:endParaRPr lang="es-EC"/>
        </a:p>
      </dgm:t>
    </dgm:pt>
    <dgm:pt modelId="{1609F368-BE2D-4AD2-BEE8-4B4238B98B17}" type="sibTrans" cxnId="{5FA7A8C1-2995-4652-9F4D-26DD01470D57}">
      <dgm:prSet/>
      <dgm:spPr/>
      <dgm:t>
        <a:bodyPr/>
        <a:lstStyle/>
        <a:p>
          <a:endParaRPr lang="es-EC"/>
        </a:p>
      </dgm:t>
    </dgm:pt>
    <dgm:pt modelId="{6A9C57F5-01CE-451E-8665-3B6C23EF82A0}">
      <dgm:prSet phldrT="[Texto]" custT="1"/>
      <dgm:spPr/>
      <dgm:t>
        <a:bodyPr/>
        <a:lstStyle/>
        <a:p>
          <a:pPr algn="just"/>
          <a:r>
            <a:rPr lang="en-US" sz="1200" dirty="0" smtClean="0"/>
            <a:t>SISMOS: </a:t>
          </a:r>
          <a:r>
            <a:rPr lang="es-ES" sz="1200" dirty="0" smtClean="0"/>
            <a:t>se encuentra en la zona de subducción de dos placas tectónicas.</a:t>
          </a:r>
          <a:endParaRPr lang="es-EC" sz="1200" dirty="0"/>
        </a:p>
      </dgm:t>
    </dgm:pt>
    <dgm:pt modelId="{84666D5E-A236-4B74-AC66-39F36758DBCC}" type="parTrans" cxnId="{AF30BAE2-178A-470C-9CBC-6B1513A573DB}">
      <dgm:prSet/>
      <dgm:spPr/>
      <dgm:t>
        <a:bodyPr/>
        <a:lstStyle/>
        <a:p>
          <a:endParaRPr lang="es-EC"/>
        </a:p>
      </dgm:t>
    </dgm:pt>
    <dgm:pt modelId="{C8B4656F-7205-41FD-8747-6D22D058517C}" type="sibTrans" cxnId="{AF30BAE2-178A-470C-9CBC-6B1513A573DB}">
      <dgm:prSet/>
      <dgm:spPr/>
      <dgm:t>
        <a:bodyPr/>
        <a:lstStyle/>
        <a:p>
          <a:endParaRPr lang="es-EC"/>
        </a:p>
      </dgm:t>
    </dgm:pt>
    <dgm:pt modelId="{146E73C1-28A8-4F3F-9012-49D95B8DBEA7}">
      <dgm:prSet phldrT="[Texto]" custT="1"/>
      <dgm:spPr/>
      <dgm:t>
        <a:bodyPr/>
        <a:lstStyle/>
        <a:p>
          <a:pPr algn="just"/>
          <a:r>
            <a:rPr lang="en-US" sz="1200" dirty="0" smtClean="0"/>
            <a:t>INUNDACIONES: </a:t>
          </a:r>
          <a:r>
            <a:rPr lang="es-EC" sz="1200" dirty="0" smtClean="0"/>
            <a:t>Los sistemas hidrográficos con mayor peligrosidad son los ríos Mataje, Cayapas, Verde y Esmeraldas por ser zonas planas .</a:t>
          </a:r>
          <a:endParaRPr lang="es-EC" sz="1200" dirty="0"/>
        </a:p>
      </dgm:t>
    </dgm:pt>
    <dgm:pt modelId="{DFD22D92-0CE6-483C-82AF-296ABA525D09}" type="parTrans" cxnId="{18B1651F-1CA9-4BDB-B79F-C314E832E294}">
      <dgm:prSet/>
      <dgm:spPr/>
      <dgm:t>
        <a:bodyPr/>
        <a:lstStyle/>
        <a:p>
          <a:endParaRPr lang="es-EC"/>
        </a:p>
      </dgm:t>
    </dgm:pt>
    <dgm:pt modelId="{D8EBBD11-6871-4C19-BE4B-D26AE743F291}" type="sibTrans" cxnId="{18B1651F-1CA9-4BDB-B79F-C314E832E294}">
      <dgm:prSet/>
      <dgm:spPr/>
      <dgm:t>
        <a:bodyPr/>
        <a:lstStyle/>
        <a:p>
          <a:endParaRPr lang="es-EC"/>
        </a:p>
      </dgm:t>
    </dgm:pt>
    <dgm:pt modelId="{338E722C-0328-4290-BFE4-FD1D9C0154DB}">
      <dgm:prSet phldrT="[Texto]" custT="1"/>
      <dgm:spPr/>
      <dgm:t>
        <a:bodyPr/>
        <a:lstStyle/>
        <a:p>
          <a:pPr algn="just"/>
          <a:endParaRPr lang="es-EC" sz="1200" dirty="0"/>
        </a:p>
      </dgm:t>
    </dgm:pt>
    <dgm:pt modelId="{B0175086-663C-442C-9FA5-B1542B494ECB}" type="parTrans" cxnId="{D1384763-9760-4A7E-AD28-7030C0D0E625}">
      <dgm:prSet/>
      <dgm:spPr/>
      <dgm:t>
        <a:bodyPr/>
        <a:lstStyle/>
        <a:p>
          <a:endParaRPr lang="es-EC"/>
        </a:p>
      </dgm:t>
    </dgm:pt>
    <dgm:pt modelId="{3BEF0EB6-DCA8-433F-B40E-6782F59A895D}" type="sibTrans" cxnId="{D1384763-9760-4A7E-AD28-7030C0D0E625}">
      <dgm:prSet/>
      <dgm:spPr/>
      <dgm:t>
        <a:bodyPr/>
        <a:lstStyle/>
        <a:p>
          <a:endParaRPr lang="es-EC"/>
        </a:p>
      </dgm:t>
    </dgm:pt>
    <dgm:pt modelId="{CD3BE403-D2D1-428D-A199-22B9E9007E43}">
      <dgm:prSet phldrT="[Texto]" custT="1"/>
      <dgm:spPr/>
      <dgm:t>
        <a:bodyPr/>
        <a:lstStyle/>
        <a:p>
          <a:pPr algn="just"/>
          <a:endParaRPr lang="es-EC" sz="1200" dirty="0"/>
        </a:p>
      </dgm:t>
    </dgm:pt>
    <dgm:pt modelId="{3D7232EA-A671-4D97-9A1D-C3B260C6AE03}" type="parTrans" cxnId="{E7BF4B09-E53E-42E4-9BF7-2AC121A1743A}">
      <dgm:prSet/>
      <dgm:spPr/>
      <dgm:t>
        <a:bodyPr/>
        <a:lstStyle/>
        <a:p>
          <a:endParaRPr lang="es-EC"/>
        </a:p>
      </dgm:t>
    </dgm:pt>
    <dgm:pt modelId="{0F75EEFC-CA76-4D48-9626-8C8D5DBCC9BF}" type="sibTrans" cxnId="{E7BF4B09-E53E-42E4-9BF7-2AC121A1743A}">
      <dgm:prSet/>
      <dgm:spPr/>
      <dgm:t>
        <a:bodyPr/>
        <a:lstStyle/>
        <a:p>
          <a:endParaRPr lang="es-EC"/>
        </a:p>
      </dgm:t>
    </dgm:pt>
    <dgm:pt modelId="{40260751-590D-46F5-B9C2-B5008F3CE277}">
      <dgm:prSet phldrT="[Texto]" custT="1"/>
      <dgm:spPr/>
      <dgm:t>
        <a:bodyPr/>
        <a:lstStyle/>
        <a:p>
          <a:pPr algn="just"/>
          <a:endParaRPr lang="es-EC" sz="1200" dirty="0"/>
        </a:p>
      </dgm:t>
    </dgm:pt>
    <dgm:pt modelId="{0F9F6468-84B5-4DC8-839D-BEDD640CCBF0}" type="parTrans" cxnId="{1A27064A-3C7A-4C9A-BDAB-198EE26BA740}">
      <dgm:prSet/>
      <dgm:spPr/>
      <dgm:t>
        <a:bodyPr/>
        <a:lstStyle/>
        <a:p>
          <a:endParaRPr lang="es-EC"/>
        </a:p>
      </dgm:t>
    </dgm:pt>
    <dgm:pt modelId="{8B9AB50A-CC14-4D9D-B379-DF3237996D96}" type="sibTrans" cxnId="{1A27064A-3C7A-4C9A-BDAB-198EE26BA740}">
      <dgm:prSet/>
      <dgm:spPr/>
      <dgm:t>
        <a:bodyPr/>
        <a:lstStyle/>
        <a:p>
          <a:endParaRPr lang="es-EC"/>
        </a:p>
      </dgm:t>
    </dgm:pt>
    <dgm:pt modelId="{84EC2BB1-7B6B-4ACB-A373-7F62C49B14F1}">
      <dgm:prSet phldrT="[Texto]" custT="1"/>
      <dgm:spPr/>
      <dgm:t>
        <a:bodyPr/>
        <a:lstStyle/>
        <a:p>
          <a:pPr algn="just"/>
          <a:endParaRPr lang="es-EC" sz="1200" dirty="0"/>
        </a:p>
      </dgm:t>
    </dgm:pt>
    <dgm:pt modelId="{CD59348B-5C16-4808-B3C7-04E40FE036B1}" type="parTrans" cxnId="{CB543879-24CB-4A27-9CA3-FFB873D4D165}">
      <dgm:prSet/>
      <dgm:spPr/>
      <dgm:t>
        <a:bodyPr/>
        <a:lstStyle/>
        <a:p>
          <a:endParaRPr lang="es-EC"/>
        </a:p>
      </dgm:t>
    </dgm:pt>
    <dgm:pt modelId="{35942EEA-357E-416D-8614-4FB5A21ACFF3}" type="sibTrans" cxnId="{CB543879-24CB-4A27-9CA3-FFB873D4D165}">
      <dgm:prSet/>
      <dgm:spPr/>
      <dgm:t>
        <a:bodyPr/>
        <a:lstStyle/>
        <a:p>
          <a:endParaRPr lang="es-EC"/>
        </a:p>
      </dgm:t>
    </dgm:pt>
    <dgm:pt modelId="{2FE33A5E-C3FE-4674-9BC6-A797AC279127}">
      <dgm:prSet phldrT="[Texto]" custT="1"/>
      <dgm:spPr/>
      <dgm:t>
        <a:bodyPr/>
        <a:lstStyle/>
        <a:p>
          <a:pPr algn="just"/>
          <a:endParaRPr lang="es-EC" sz="1200" dirty="0"/>
        </a:p>
      </dgm:t>
    </dgm:pt>
    <dgm:pt modelId="{B4F5DCD7-396E-4C76-B59B-2F21B2BA4676}" type="parTrans" cxnId="{57E2B110-236C-43FD-872A-8A71270D2DBF}">
      <dgm:prSet/>
      <dgm:spPr/>
      <dgm:t>
        <a:bodyPr/>
        <a:lstStyle/>
        <a:p>
          <a:endParaRPr lang="es-EC"/>
        </a:p>
      </dgm:t>
    </dgm:pt>
    <dgm:pt modelId="{F5175056-F60E-4991-9132-D67FEF1C07F9}" type="sibTrans" cxnId="{57E2B110-236C-43FD-872A-8A71270D2DBF}">
      <dgm:prSet/>
      <dgm:spPr/>
      <dgm:t>
        <a:bodyPr/>
        <a:lstStyle/>
        <a:p>
          <a:endParaRPr lang="es-EC"/>
        </a:p>
      </dgm:t>
    </dgm:pt>
    <dgm:pt modelId="{A40AF52B-7B1E-4A8F-A6B9-0150B5FFD420}">
      <dgm:prSet phldrT="[Texto]" custT="1"/>
      <dgm:spPr/>
      <dgm:t>
        <a:bodyPr/>
        <a:lstStyle/>
        <a:p>
          <a:pPr algn="just"/>
          <a:endParaRPr lang="es-EC" sz="1200" dirty="0"/>
        </a:p>
      </dgm:t>
    </dgm:pt>
    <dgm:pt modelId="{F274394D-4629-4E10-AF9C-49BCC2188AFB}" type="parTrans" cxnId="{019A1A4E-13C0-4483-A1AB-D205A5AA4DA3}">
      <dgm:prSet/>
      <dgm:spPr/>
      <dgm:t>
        <a:bodyPr/>
        <a:lstStyle/>
        <a:p>
          <a:endParaRPr lang="es-EC"/>
        </a:p>
      </dgm:t>
    </dgm:pt>
    <dgm:pt modelId="{00E8B99D-7730-45A6-BACA-31CDF45D7485}" type="sibTrans" cxnId="{019A1A4E-13C0-4483-A1AB-D205A5AA4DA3}">
      <dgm:prSet/>
      <dgm:spPr/>
      <dgm:t>
        <a:bodyPr/>
        <a:lstStyle/>
        <a:p>
          <a:endParaRPr lang="es-EC"/>
        </a:p>
      </dgm:t>
    </dgm:pt>
    <dgm:pt modelId="{650A91F4-D616-438F-B65B-87E45860292F}">
      <dgm:prSet phldrT="[Texto]" custT="1"/>
      <dgm:spPr/>
      <dgm:t>
        <a:bodyPr/>
        <a:lstStyle/>
        <a:p>
          <a:pPr algn="just"/>
          <a:endParaRPr lang="es-EC" sz="1200" dirty="0"/>
        </a:p>
      </dgm:t>
    </dgm:pt>
    <dgm:pt modelId="{73E2C7E3-6D44-4601-8141-CB2D2A9646AA}" type="parTrans" cxnId="{A92CFEA4-C47B-448B-A1A3-5DFC6A17D207}">
      <dgm:prSet/>
      <dgm:spPr/>
      <dgm:t>
        <a:bodyPr/>
        <a:lstStyle/>
        <a:p>
          <a:endParaRPr lang="es-EC"/>
        </a:p>
      </dgm:t>
    </dgm:pt>
    <dgm:pt modelId="{1D9DBCA8-072E-4557-BC4C-2D981DD0EBD2}" type="sibTrans" cxnId="{A92CFEA4-C47B-448B-A1A3-5DFC6A17D207}">
      <dgm:prSet/>
      <dgm:spPr/>
      <dgm:t>
        <a:bodyPr/>
        <a:lstStyle/>
        <a:p>
          <a:endParaRPr lang="es-EC"/>
        </a:p>
      </dgm:t>
    </dgm:pt>
    <dgm:pt modelId="{D3331D90-C322-4653-9FE5-17C97591BBE0}">
      <dgm:prSet phldrT="[Texto]" custT="1"/>
      <dgm:spPr/>
      <dgm:t>
        <a:bodyPr/>
        <a:lstStyle/>
        <a:p>
          <a:pPr algn="just"/>
          <a:endParaRPr lang="es-EC" sz="1200" dirty="0"/>
        </a:p>
      </dgm:t>
    </dgm:pt>
    <dgm:pt modelId="{961E5C9B-8D6D-43BB-911B-AB0C52DB02B0}" type="parTrans" cxnId="{7E545971-EB7F-4209-BF39-48A429FCD79B}">
      <dgm:prSet/>
      <dgm:spPr/>
      <dgm:t>
        <a:bodyPr/>
        <a:lstStyle/>
        <a:p>
          <a:endParaRPr lang="es-EC"/>
        </a:p>
      </dgm:t>
    </dgm:pt>
    <dgm:pt modelId="{14F5B16A-6677-410A-A5BA-9CAD9DF45556}" type="sibTrans" cxnId="{7E545971-EB7F-4209-BF39-48A429FCD79B}">
      <dgm:prSet/>
      <dgm:spPr/>
      <dgm:t>
        <a:bodyPr/>
        <a:lstStyle/>
        <a:p>
          <a:endParaRPr lang="es-EC"/>
        </a:p>
      </dgm:t>
    </dgm:pt>
    <dgm:pt modelId="{22AAFACD-9272-4908-AB65-FB79C07C6997}">
      <dgm:prSet phldrT="[Texto]" custT="1"/>
      <dgm:spPr/>
      <dgm:t>
        <a:bodyPr/>
        <a:lstStyle/>
        <a:p>
          <a:pPr algn="just"/>
          <a:endParaRPr lang="es-EC" sz="1200" dirty="0"/>
        </a:p>
      </dgm:t>
    </dgm:pt>
    <dgm:pt modelId="{4F033BF7-3A92-4DF5-A644-3190A0A1DCE2}" type="parTrans" cxnId="{317A675B-B90A-4451-8D7E-FAC6AA3D21DF}">
      <dgm:prSet/>
      <dgm:spPr/>
      <dgm:t>
        <a:bodyPr/>
        <a:lstStyle/>
        <a:p>
          <a:endParaRPr lang="es-EC"/>
        </a:p>
      </dgm:t>
    </dgm:pt>
    <dgm:pt modelId="{3ADEA80F-4BD5-49BF-BCE2-9239B0966A83}" type="sibTrans" cxnId="{317A675B-B90A-4451-8D7E-FAC6AA3D21DF}">
      <dgm:prSet/>
      <dgm:spPr/>
      <dgm:t>
        <a:bodyPr/>
        <a:lstStyle/>
        <a:p>
          <a:endParaRPr lang="es-EC"/>
        </a:p>
      </dgm:t>
    </dgm:pt>
    <dgm:pt modelId="{B1D38A1E-A8B7-49B4-B2B1-F2AF4B0AE367}">
      <dgm:prSet phldrT="[Texto]" custT="1"/>
      <dgm:spPr/>
      <dgm:t>
        <a:bodyPr/>
        <a:lstStyle/>
        <a:p>
          <a:pPr algn="just"/>
          <a:endParaRPr lang="es-EC" sz="1200" dirty="0"/>
        </a:p>
      </dgm:t>
    </dgm:pt>
    <dgm:pt modelId="{6B7A0A64-5A16-4CCC-AA28-FC1FACE32066}" type="parTrans" cxnId="{1D16F381-70D5-43B5-9A78-08B59C78119E}">
      <dgm:prSet/>
      <dgm:spPr/>
      <dgm:t>
        <a:bodyPr/>
        <a:lstStyle/>
        <a:p>
          <a:endParaRPr lang="es-EC"/>
        </a:p>
      </dgm:t>
    </dgm:pt>
    <dgm:pt modelId="{103A26E5-8FF1-4346-A075-0CB8DE5D676B}" type="sibTrans" cxnId="{1D16F381-70D5-43B5-9A78-08B59C78119E}">
      <dgm:prSet/>
      <dgm:spPr/>
      <dgm:t>
        <a:bodyPr/>
        <a:lstStyle/>
        <a:p>
          <a:endParaRPr lang="es-EC"/>
        </a:p>
      </dgm:t>
    </dgm:pt>
    <dgm:pt modelId="{5FE4B724-E7A9-4027-A624-0CDB707A5E8E}">
      <dgm:prSet phldrT="[Texto]" custT="1"/>
      <dgm:spPr/>
      <dgm:t>
        <a:bodyPr/>
        <a:lstStyle/>
        <a:p>
          <a:pPr algn="just"/>
          <a:endParaRPr lang="es-EC" sz="1200" dirty="0"/>
        </a:p>
      </dgm:t>
    </dgm:pt>
    <dgm:pt modelId="{95547EE9-1491-4E3E-AA7E-D284B2BD13E6}" type="parTrans" cxnId="{A5CA2BB3-6DB5-476E-B831-B71A03FE9AEA}">
      <dgm:prSet/>
      <dgm:spPr/>
      <dgm:t>
        <a:bodyPr/>
        <a:lstStyle/>
        <a:p>
          <a:endParaRPr lang="es-EC"/>
        </a:p>
      </dgm:t>
    </dgm:pt>
    <dgm:pt modelId="{D75150C6-BAAD-46D4-90E6-7A03D3B06779}" type="sibTrans" cxnId="{A5CA2BB3-6DB5-476E-B831-B71A03FE9AEA}">
      <dgm:prSet/>
      <dgm:spPr/>
      <dgm:t>
        <a:bodyPr/>
        <a:lstStyle/>
        <a:p>
          <a:endParaRPr lang="es-EC"/>
        </a:p>
      </dgm:t>
    </dgm:pt>
    <dgm:pt modelId="{A71D06FB-D6FF-44BA-AA60-43D4BE5B12DC}">
      <dgm:prSet phldrT="[Texto]" custT="1"/>
      <dgm:spPr/>
      <dgm:t>
        <a:bodyPr/>
        <a:lstStyle/>
        <a:p>
          <a:pPr algn="just"/>
          <a:endParaRPr lang="es-EC" sz="1200" dirty="0"/>
        </a:p>
      </dgm:t>
    </dgm:pt>
    <dgm:pt modelId="{BB3AB4F1-8C5B-43A2-8B33-F4D586A33A3D}" type="parTrans" cxnId="{CB5FF458-2496-49DE-A5C8-7184F3C33018}">
      <dgm:prSet/>
      <dgm:spPr/>
      <dgm:t>
        <a:bodyPr/>
        <a:lstStyle/>
        <a:p>
          <a:endParaRPr lang="es-EC"/>
        </a:p>
      </dgm:t>
    </dgm:pt>
    <dgm:pt modelId="{7E3A4DA2-8EB7-4865-A9FF-9149C0F1B36E}" type="sibTrans" cxnId="{CB5FF458-2496-49DE-A5C8-7184F3C33018}">
      <dgm:prSet/>
      <dgm:spPr/>
      <dgm:t>
        <a:bodyPr/>
        <a:lstStyle/>
        <a:p>
          <a:endParaRPr lang="es-EC"/>
        </a:p>
      </dgm:t>
    </dgm:pt>
    <dgm:pt modelId="{6E128BF8-CB6F-4B4E-A27D-001645735586}">
      <dgm:prSet phldrT="[Texto]" custT="1"/>
      <dgm:spPr/>
      <dgm:t>
        <a:bodyPr/>
        <a:lstStyle/>
        <a:p>
          <a:pPr algn="just"/>
          <a:endParaRPr lang="es-EC" sz="1200" dirty="0"/>
        </a:p>
      </dgm:t>
    </dgm:pt>
    <dgm:pt modelId="{9E1B9E9C-B553-4D33-A903-ACA9A8E1985A}" type="parTrans" cxnId="{786CE53B-0E3C-45C2-9180-2D5838269D23}">
      <dgm:prSet/>
      <dgm:spPr/>
      <dgm:t>
        <a:bodyPr/>
        <a:lstStyle/>
        <a:p>
          <a:endParaRPr lang="es-EC"/>
        </a:p>
      </dgm:t>
    </dgm:pt>
    <dgm:pt modelId="{108B90E0-697E-4F62-9282-BD4D88BBDF6B}" type="sibTrans" cxnId="{786CE53B-0E3C-45C2-9180-2D5838269D23}">
      <dgm:prSet/>
      <dgm:spPr/>
      <dgm:t>
        <a:bodyPr/>
        <a:lstStyle/>
        <a:p>
          <a:endParaRPr lang="es-EC"/>
        </a:p>
      </dgm:t>
    </dgm:pt>
    <dgm:pt modelId="{27A60A3F-CE0A-4B04-8919-CD6F294CF095}">
      <dgm:prSet phldrT="[Texto]" custT="1"/>
      <dgm:spPr/>
      <dgm:t>
        <a:bodyPr/>
        <a:lstStyle/>
        <a:p>
          <a:pPr algn="just"/>
          <a:endParaRPr lang="es-EC" sz="1200" dirty="0"/>
        </a:p>
      </dgm:t>
    </dgm:pt>
    <dgm:pt modelId="{D9DBFF2C-7601-47CD-85C8-B9EBBD3960E4}" type="parTrans" cxnId="{2BE366B6-F688-46DB-BCAD-87486B6DD7EA}">
      <dgm:prSet/>
      <dgm:spPr/>
      <dgm:t>
        <a:bodyPr/>
        <a:lstStyle/>
        <a:p>
          <a:endParaRPr lang="es-EC"/>
        </a:p>
      </dgm:t>
    </dgm:pt>
    <dgm:pt modelId="{F52FA25A-C2C4-404F-B0B6-9580374B6507}" type="sibTrans" cxnId="{2BE366B6-F688-46DB-BCAD-87486B6DD7EA}">
      <dgm:prSet/>
      <dgm:spPr/>
      <dgm:t>
        <a:bodyPr/>
        <a:lstStyle/>
        <a:p>
          <a:endParaRPr lang="es-EC"/>
        </a:p>
      </dgm:t>
    </dgm:pt>
    <dgm:pt modelId="{67EE0143-946A-4AEF-A81B-073527A4C8E0}">
      <dgm:prSet phldrT="[Texto]" custT="1"/>
      <dgm:spPr/>
      <dgm:t>
        <a:bodyPr/>
        <a:lstStyle/>
        <a:p>
          <a:pPr algn="just"/>
          <a:endParaRPr lang="es-EC" sz="1200" dirty="0"/>
        </a:p>
      </dgm:t>
    </dgm:pt>
    <dgm:pt modelId="{600F4346-8089-4137-9D3E-0B720E87D0D4}" type="parTrans" cxnId="{2E65E345-DAD6-413B-8B88-5162D55225A2}">
      <dgm:prSet/>
      <dgm:spPr/>
      <dgm:t>
        <a:bodyPr/>
        <a:lstStyle/>
        <a:p>
          <a:endParaRPr lang="es-EC"/>
        </a:p>
      </dgm:t>
    </dgm:pt>
    <dgm:pt modelId="{24085A6F-73B6-4524-A25E-F0C7BA06263B}" type="sibTrans" cxnId="{2E65E345-DAD6-413B-8B88-5162D55225A2}">
      <dgm:prSet/>
      <dgm:spPr/>
      <dgm:t>
        <a:bodyPr/>
        <a:lstStyle/>
        <a:p>
          <a:endParaRPr lang="es-EC"/>
        </a:p>
      </dgm:t>
    </dgm:pt>
    <dgm:pt modelId="{A51000F5-6D19-4D51-8F3A-F55F5D3BBB32}">
      <dgm:prSet phldrT="[Texto]" custT="1"/>
      <dgm:spPr/>
      <dgm:t>
        <a:bodyPr/>
        <a:lstStyle/>
        <a:p>
          <a:pPr algn="just"/>
          <a:endParaRPr lang="es-EC" sz="1200" dirty="0"/>
        </a:p>
      </dgm:t>
    </dgm:pt>
    <dgm:pt modelId="{2B489272-A470-45FC-916C-EBA0DF143C64}" type="parTrans" cxnId="{6CDBF943-A9C6-42DF-BC55-EB5FDDEDE379}">
      <dgm:prSet/>
      <dgm:spPr/>
      <dgm:t>
        <a:bodyPr/>
        <a:lstStyle/>
        <a:p>
          <a:endParaRPr lang="es-EC"/>
        </a:p>
      </dgm:t>
    </dgm:pt>
    <dgm:pt modelId="{39BB3880-9E5B-408F-AD1A-541A4F5DDE4B}" type="sibTrans" cxnId="{6CDBF943-A9C6-42DF-BC55-EB5FDDEDE379}">
      <dgm:prSet/>
      <dgm:spPr/>
      <dgm:t>
        <a:bodyPr/>
        <a:lstStyle/>
        <a:p>
          <a:endParaRPr lang="es-EC"/>
        </a:p>
      </dgm:t>
    </dgm:pt>
    <dgm:pt modelId="{3DC71899-7550-49F5-848D-C395233C705B}">
      <dgm:prSet phldrT="[Texto]" custT="1"/>
      <dgm:spPr/>
      <dgm:t>
        <a:bodyPr/>
        <a:lstStyle/>
        <a:p>
          <a:pPr algn="just"/>
          <a:endParaRPr lang="es-EC" sz="1200" dirty="0"/>
        </a:p>
      </dgm:t>
    </dgm:pt>
    <dgm:pt modelId="{49A2F2DC-4DFA-48DA-8646-047B3CB40134}" type="parTrans" cxnId="{44B9763C-B1F0-47A5-B1DF-5237E121ECC7}">
      <dgm:prSet/>
      <dgm:spPr/>
      <dgm:t>
        <a:bodyPr/>
        <a:lstStyle/>
        <a:p>
          <a:endParaRPr lang="es-EC"/>
        </a:p>
      </dgm:t>
    </dgm:pt>
    <dgm:pt modelId="{79D7379F-92FE-4DBD-914D-3C2E91769285}" type="sibTrans" cxnId="{44B9763C-B1F0-47A5-B1DF-5237E121ECC7}">
      <dgm:prSet/>
      <dgm:spPr/>
      <dgm:t>
        <a:bodyPr/>
        <a:lstStyle/>
        <a:p>
          <a:endParaRPr lang="es-EC"/>
        </a:p>
      </dgm:t>
    </dgm:pt>
    <dgm:pt modelId="{D78F360A-AB15-4627-AA0F-52B66B7D5EB1}">
      <dgm:prSet phldrT="[Texto]" custT="1"/>
      <dgm:spPr/>
      <dgm:t>
        <a:bodyPr/>
        <a:lstStyle/>
        <a:p>
          <a:pPr algn="just"/>
          <a:r>
            <a:rPr lang="es-EC" sz="1200" dirty="0" smtClean="0"/>
            <a:t>El ultimo sismo presentado en 1906 con 8.8°</a:t>
          </a:r>
          <a:endParaRPr lang="es-EC" sz="1200" dirty="0"/>
        </a:p>
      </dgm:t>
    </dgm:pt>
    <dgm:pt modelId="{3D284871-72D2-4F61-840B-27DA1DCECDE1}" type="parTrans" cxnId="{DBC8C560-8669-4D51-B00C-D0949AC1D923}">
      <dgm:prSet/>
      <dgm:spPr/>
      <dgm:t>
        <a:bodyPr/>
        <a:lstStyle/>
        <a:p>
          <a:endParaRPr lang="es-EC"/>
        </a:p>
      </dgm:t>
    </dgm:pt>
    <dgm:pt modelId="{D533D24B-4B77-4E6A-9785-51330031A482}" type="sibTrans" cxnId="{DBC8C560-8669-4D51-B00C-D0949AC1D923}">
      <dgm:prSet/>
      <dgm:spPr/>
      <dgm:t>
        <a:bodyPr/>
        <a:lstStyle/>
        <a:p>
          <a:endParaRPr lang="es-EC"/>
        </a:p>
      </dgm:t>
    </dgm:pt>
    <dgm:pt modelId="{F4E5CA66-ADB4-4795-A172-F4849181BE57}" type="pres">
      <dgm:prSet presAssocID="{F61274B0-5003-42AC-B9F2-C12E9C478783}" presName="Name0" presStyleCnt="0">
        <dgm:presLayoutVars>
          <dgm:dir/>
          <dgm:animLvl val="lvl"/>
          <dgm:resizeHandles val="exact"/>
        </dgm:presLayoutVars>
      </dgm:prSet>
      <dgm:spPr/>
      <dgm:t>
        <a:bodyPr/>
        <a:lstStyle/>
        <a:p>
          <a:endParaRPr lang="es-EC"/>
        </a:p>
      </dgm:t>
    </dgm:pt>
    <dgm:pt modelId="{BCAF59DA-3E9B-4BDA-9605-8DE651C6F276}" type="pres">
      <dgm:prSet presAssocID="{3A63FD5E-9A71-4259-AEB5-01AD7B79806C}" presName="composite" presStyleCnt="0"/>
      <dgm:spPr/>
      <dgm:t>
        <a:bodyPr/>
        <a:lstStyle/>
        <a:p>
          <a:endParaRPr lang="es-EC"/>
        </a:p>
      </dgm:t>
    </dgm:pt>
    <dgm:pt modelId="{CC9C844C-336F-4207-807E-45A41F5D9290}" type="pres">
      <dgm:prSet presAssocID="{3A63FD5E-9A71-4259-AEB5-01AD7B79806C}" presName="parTx" presStyleLbl="alignNode1" presStyleIdx="0" presStyleCnt="1">
        <dgm:presLayoutVars>
          <dgm:chMax val="0"/>
          <dgm:chPref val="0"/>
          <dgm:bulletEnabled val="1"/>
        </dgm:presLayoutVars>
      </dgm:prSet>
      <dgm:spPr/>
      <dgm:t>
        <a:bodyPr/>
        <a:lstStyle/>
        <a:p>
          <a:endParaRPr lang="es-EC"/>
        </a:p>
      </dgm:t>
    </dgm:pt>
    <dgm:pt modelId="{B1F69BB8-8F01-4D8F-BFA0-F9E6BFF709D0}" type="pres">
      <dgm:prSet presAssocID="{3A63FD5E-9A71-4259-AEB5-01AD7B79806C}" presName="desTx" presStyleLbl="alignAccFollowNode1" presStyleIdx="0" presStyleCnt="1">
        <dgm:presLayoutVars>
          <dgm:bulletEnabled val="1"/>
        </dgm:presLayoutVars>
      </dgm:prSet>
      <dgm:spPr/>
      <dgm:t>
        <a:bodyPr/>
        <a:lstStyle/>
        <a:p>
          <a:endParaRPr lang="es-EC"/>
        </a:p>
      </dgm:t>
    </dgm:pt>
  </dgm:ptLst>
  <dgm:cxnLst>
    <dgm:cxn modelId="{CB543879-24CB-4A27-9CA3-FFB873D4D165}" srcId="{3A63FD5E-9A71-4259-AEB5-01AD7B79806C}" destId="{84EC2BB1-7B6B-4ACB-A373-7F62C49B14F1}" srcOrd="5" destOrd="0" parTransId="{CD59348B-5C16-4808-B3C7-04E40FE036B1}" sibTransId="{35942EEA-357E-416D-8614-4FB5A21ACFF3}"/>
    <dgm:cxn modelId="{DBC8C560-8669-4D51-B00C-D0949AC1D923}" srcId="{3A63FD5E-9A71-4259-AEB5-01AD7B79806C}" destId="{D78F360A-AB15-4627-AA0F-52B66B7D5EB1}" srcOrd="1" destOrd="0" parTransId="{3D284871-72D2-4F61-840B-27DA1DCECDE1}" sibTransId="{D533D24B-4B77-4E6A-9785-51330031A482}"/>
    <dgm:cxn modelId="{57052941-A0EB-4EFF-A8A4-6121C11C2ECB}" type="presOf" srcId="{F61274B0-5003-42AC-B9F2-C12E9C478783}" destId="{F4E5CA66-ADB4-4795-A172-F4849181BE57}" srcOrd="0" destOrd="0" presId="urn:microsoft.com/office/officeart/2005/8/layout/hList1"/>
    <dgm:cxn modelId="{57E2B110-236C-43FD-872A-8A71270D2DBF}" srcId="{3A63FD5E-9A71-4259-AEB5-01AD7B79806C}" destId="{2FE33A5E-C3FE-4674-9BC6-A797AC279127}" srcOrd="6" destOrd="0" parTransId="{B4F5DCD7-396E-4C76-B59B-2F21B2BA4676}" sibTransId="{F5175056-F60E-4991-9132-D67FEF1C07F9}"/>
    <dgm:cxn modelId="{2BE366B6-F688-46DB-BCAD-87486B6DD7EA}" srcId="{3A63FD5E-9A71-4259-AEB5-01AD7B79806C}" destId="{27A60A3F-CE0A-4B04-8919-CD6F294CF095}" srcOrd="15" destOrd="0" parTransId="{D9DBFF2C-7601-47CD-85C8-B9EBBD3960E4}" sibTransId="{F52FA25A-C2C4-404F-B0B6-9580374B6507}"/>
    <dgm:cxn modelId="{A92CFEA4-C47B-448B-A1A3-5DFC6A17D207}" srcId="{3A63FD5E-9A71-4259-AEB5-01AD7B79806C}" destId="{650A91F4-D616-438F-B65B-87E45860292F}" srcOrd="8" destOrd="0" parTransId="{73E2C7E3-6D44-4601-8141-CB2D2A9646AA}" sibTransId="{1D9DBCA8-072E-4557-BC4C-2D981DD0EBD2}"/>
    <dgm:cxn modelId="{4A84DB64-9074-49B3-9987-9780CFB4DCB2}" type="presOf" srcId="{D3331D90-C322-4653-9FE5-17C97591BBE0}" destId="{B1F69BB8-8F01-4D8F-BFA0-F9E6BFF709D0}" srcOrd="0" destOrd="9" presId="urn:microsoft.com/office/officeart/2005/8/layout/hList1"/>
    <dgm:cxn modelId="{B411F4FC-3FBC-4EAE-9D80-8B730DE77724}" type="presOf" srcId="{D78F360A-AB15-4627-AA0F-52B66B7D5EB1}" destId="{B1F69BB8-8F01-4D8F-BFA0-F9E6BFF709D0}" srcOrd="0" destOrd="1" presId="urn:microsoft.com/office/officeart/2005/8/layout/hList1"/>
    <dgm:cxn modelId="{786CE53B-0E3C-45C2-9180-2D5838269D23}" srcId="{3A63FD5E-9A71-4259-AEB5-01AD7B79806C}" destId="{6E128BF8-CB6F-4B4E-A27D-001645735586}" srcOrd="14" destOrd="0" parTransId="{9E1B9E9C-B553-4D33-A903-ACA9A8E1985A}" sibTransId="{108B90E0-697E-4F62-9282-BD4D88BBDF6B}"/>
    <dgm:cxn modelId="{5FA7A8C1-2995-4652-9F4D-26DD01470D57}" srcId="{F61274B0-5003-42AC-B9F2-C12E9C478783}" destId="{3A63FD5E-9A71-4259-AEB5-01AD7B79806C}" srcOrd="0" destOrd="0" parTransId="{4B0BE4EB-1310-4B00-B045-69887E79878D}" sibTransId="{1609F368-BE2D-4AD2-BEE8-4B4238B98B17}"/>
    <dgm:cxn modelId="{26563944-B525-4A7B-A6C7-947BC5D89C16}" type="presOf" srcId="{A71D06FB-D6FF-44BA-AA60-43D4BE5B12DC}" destId="{B1F69BB8-8F01-4D8F-BFA0-F9E6BFF709D0}" srcOrd="0" destOrd="13" presId="urn:microsoft.com/office/officeart/2005/8/layout/hList1"/>
    <dgm:cxn modelId="{88A70A44-9EE9-4735-BFE0-D4BF72E80E5F}" type="presOf" srcId="{A40AF52B-7B1E-4A8F-A6B9-0150B5FFD420}" destId="{B1F69BB8-8F01-4D8F-BFA0-F9E6BFF709D0}" srcOrd="0" destOrd="7" presId="urn:microsoft.com/office/officeart/2005/8/layout/hList1"/>
    <dgm:cxn modelId="{019A1A4E-13C0-4483-A1AB-D205A5AA4DA3}" srcId="{3A63FD5E-9A71-4259-AEB5-01AD7B79806C}" destId="{A40AF52B-7B1E-4A8F-A6B9-0150B5FFD420}" srcOrd="7" destOrd="0" parTransId="{F274394D-4629-4E10-AF9C-49BCC2188AFB}" sibTransId="{00E8B99D-7730-45A6-BACA-31CDF45D7485}"/>
    <dgm:cxn modelId="{B6EB8781-B458-4A3D-AD32-C7D57FC8C5F1}" type="presOf" srcId="{84EC2BB1-7B6B-4ACB-A373-7F62C49B14F1}" destId="{B1F69BB8-8F01-4D8F-BFA0-F9E6BFF709D0}" srcOrd="0" destOrd="5" presId="urn:microsoft.com/office/officeart/2005/8/layout/hList1"/>
    <dgm:cxn modelId="{DA858EF7-267E-4FB5-8359-CC33CBA9BFC0}" type="presOf" srcId="{338E722C-0328-4290-BFE4-FD1D9C0154DB}" destId="{B1F69BB8-8F01-4D8F-BFA0-F9E6BFF709D0}" srcOrd="0" destOrd="18" presId="urn:microsoft.com/office/officeart/2005/8/layout/hList1"/>
    <dgm:cxn modelId="{7BB9CAFD-4F25-4C97-B6B6-520FAA6267CC}" type="presOf" srcId="{650A91F4-D616-438F-B65B-87E45860292F}" destId="{B1F69BB8-8F01-4D8F-BFA0-F9E6BFF709D0}" srcOrd="0" destOrd="8" presId="urn:microsoft.com/office/officeart/2005/8/layout/hList1"/>
    <dgm:cxn modelId="{6CDBF943-A9C6-42DF-BC55-EB5FDDEDE379}" srcId="{3A63FD5E-9A71-4259-AEB5-01AD7B79806C}" destId="{A51000F5-6D19-4D51-8F3A-F55F5D3BBB32}" srcOrd="17" destOrd="0" parTransId="{2B489272-A470-45FC-916C-EBA0DF143C64}" sibTransId="{39BB3880-9E5B-408F-AD1A-541A4F5DDE4B}"/>
    <dgm:cxn modelId="{627397CE-B213-4342-B56F-3EEDC9C6EE32}" type="presOf" srcId="{2FE33A5E-C3FE-4674-9BC6-A797AC279127}" destId="{B1F69BB8-8F01-4D8F-BFA0-F9E6BFF709D0}" srcOrd="0" destOrd="6" presId="urn:microsoft.com/office/officeart/2005/8/layout/hList1"/>
    <dgm:cxn modelId="{AF8F0981-7B9E-4915-8C37-1D795D66477E}" type="presOf" srcId="{6A9C57F5-01CE-451E-8665-3B6C23EF82A0}" destId="{B1F69BB8-8F01-4D8F-BFA0-F9E6BFF709D0}" srcOrd="0" destOrd="0" presId="urn:microsoft.com/office/officeart/2005/8/layout/hList1"/>
    <dgm:cxn modelId="{F77F4AA4-8578-4E98-BCF9-43EC6C8BBE8E}" type="presOf" srcId="{3A63FD5E-9A71-4259-AEB5-01AD7B79806C}" destId="{CC9C844C-336F-4207-807E-45A41F5D9290}" srcOrd="0" destOrd="0" presId="urn:microsoft.com/office/officeart/2005/8/layout/hList1"/>
    <dgm:cxn modelId="{677F54CE-D4EB-4879-AE13-12DDB75E6981}" type="presOf" srcId="{40260751-590D-46F5-B9C2-B5008F3CE277}" destId="{B1F69BB8-8F01-4D8F-BFA0-F9E6BFF709D0}" srcOrd="0" destOrd="4" presId="urn:microsoft.com/office/officeart/2005/8/layout/hList1"/>
    <dgm:cxn modelId="{2E65E345-DAD6-413B-8B88-5162D55225A2}" srcId="{3A63FD5E-9A71-4259-AEB5-01AD7B79806C}" destId="{67EE0143-946A-4AEF-A81B-073527A4C8E0}" srcOrd="16" destOrd="0" parTransId="{600F4346-8089-4137-9D3E-0B720E87D0D4}" sibTransId="{24085A6F-73B6-4524-A25E-F0C7BA06263B}"/>
    <dgm:cxn modelId="{E7BF4B09-E53E-42E4-9BF7-2AC121A1743A}" srcId="{3A63FD5E-9A71-4259-AEB5-01AD7B79806C}" destId="{CD3BE403-D2D1-428D-A199-22B9E9007E43}" srcOrd="3" destOrd="0" parTransId="{3D7232EA-A671-4D97-9A1D-C3B260C6AE03}" sibTransId="{0F75EEFC-CA76-4D48-9626-8C8D5DBCC9BF}"/>
    <dgm:cxn modelId="{5ED7E60F-A660-47EB-936E-04C5A7788F0B}" type="presOf" srcId="{6E128BF8-CB6F-4B4E-A27D-001645735586}" destId="{B1F69BB8-8F01-4D8F-BFA0-F9E6BFF709D0}" srcOrd="0" destOrd="14" presId="urn:microsoft.com/office/officeart/2005/8/layout/hList1"/>
    <dgm:cxn modelId="{F6F289A0-8748-42AF-84BE-AF2E36B4B76E}" type="presOf" srcId="{146E73C1-28A8-4F3F-9012-49D95B8DBEA7}" destId="{B1F69BB8-8F01-4D8F-BFA0-F9E6BFF709D0}" srcOrd="0" destOrd="19" presId="urn:microsoft.com/office/officeart/2005/8/layout/hList1"/>
    <dgm:cxn modelId="{D1384763-9760-4A7E-AD28-7030C0D0E625}" srcId="{3A63FD5E-9A71-4259-AEB5-01AD7B79806C}" destId="{338E722C-0328-4290-BFE4-FD1D9C0154DB}" srcOrd="18" destOrd="0" parTransId="{B0175086-663C-442C-9FA5-B1542B494ECB}" sibTransId="{3BEF0EB6-DCA8-433F-B40E-6782F59A895D}"/>
    <dgm:cxn modelId="{D1EDEC84-F772-4990-8933-5B93D58B7D94}" type="presOf" srcId="{67EE0143-946A-4AEF-A81B-073527A4C8E0}" destId="{B1F69BB8-8F01-4D8F-BFA0-F9E6BFF709D0}" srcOrd="0" destOrd="16" presId="urn:microsoft.com/office/officeart/2005/8/layout/hList1"/>
    <dgm:cxn modelId="{1A27064A-3C7A-4C9A-BDAB-198EE26BA740}" srcId="{3A63FD5E-9A71-4259-AEB5-01AD7B79806C}" destId="{40260751-590D-46F5-B9C2-B5008F3CE277}" srcOrd="4" destOrd="0" parTransId="{0F9F6468-84B5-4DC8-839D-BEDD640CCBF0}" sibTransId="{8B9AB50A-CC14-4D9D-B379-DF3237996D96}"/>
    <dgm:cxn modelId="{650BB470-BBCE-45C6-9A55-A1462AB76615}" type="presOf" srcId="{22AAFACD-9272-4908-AB65-FB79C07C6997}" destId="{B1F69BB8-8F01-4D8F-BFA0-F9E6BFF709D0}" srcOrd="0" destOrd="10" presId="urn:microsoft.com/office/officeart/2005/8/layout/hList1"/>
    <dgm:cxn modelId="{1D16F381-70D5-43B5-9A78-08B59C78119E}" srcId="{3A63FD5E-9A71-4259-AEB5-01AD7B79806C}" destId="{B1D38A1E-A8B7-49B4-B2B1-F2AF4B0AE367}" srcOrd="11" destOrd="0" parTransId="{6B7A0A64-5A16-4CCC-AA28-FC1FACE32066}" sibTransId="{103A26E5-8FF1-4346-A075-0CB8DE5D676B}"/>
    <dgm:cxn modelId="{049D4A88-C1E5-4514-A679-FF918CACDD19}" type="presOf" srcId="{B1D38A1E-A8B7-49B4-B2B1-F2AF4B0AE367}" destId="{B1F69BB8-8F01-4D8F-BFA0-F9E6BFF709D0}" srcOrd="0" destOrd="11" presId="urn:microsoft.com/office/officeart/2005/8/layout/hList1"/>
    <dgm:cxn modelId="{44B9763C-B1F0-47A5-B1DF-5237E121ECC7}" srcId="{3A63FD5E-9A71-4259-AEB5-01AD7B79806C}" destId="{3DC71899-7550-49F5-848D-C395233C705B}" srcOrd="2" destOrd="0" parTransId="{49A2F2DC-4DFA-48DA-8646-047B3CB40134}" sibTransId="{79D7379F-92FE-4DBD-914D-3C2E91769285}"/>
    <dgm:cxn modelId="{18B1651F-1CA9-4BDB-B79F-C314E832E294}" srcId="{3A63FD5E-9A71-4259-AEB5-01AD7B79806C}" destId="{146E73C1-28A8-4F3F-9012-49D95B8DBEA7}" srcOrd="19" destOrd="0" parTransId="{DFD22D92-0CE6-483C-82AF-296ABA525D09}" sibTransId="{D8EBBD11-6871-4C19-BE4B-D26AE743F291}"/>
    <dgm:cxn modelId="{AF30BAE2-178A-470C-9CBC-6B1513A573DB}" srcId="{3A63FD5E-9A71-4259-AEB5-01AD7B79806C}" destId="{6A9C57F5-01CE-451E-8665-3B6C23EF82A0}" srcOrd="0" destOrd="0" parTransId="{84666D5E-A236-4B74-AC66-39F36758DBCC}" sibTransId="{C8B4656F-7205-41FD-8747-6D22D058517C}"/>
    <dgm:cxn modelId="{FEF427AA-EDD8-4B72-A28E-FD26AA7CF87C}" type="presOf" srcId="{A51000F5-6D19-4D51-8F3A-F55F5D3BBB32}" destId="{B1F69BB8-8F01-4D8F-BFA0-F9E6BFF709D0}" srcOrd="0" destOrd="17" presId="urn:microsoft.com/office/officeart/2005/8/layout/hList1"/>
    <dgm:cxn modelId="{317A675B-B90A-4451-8D7E-FAC6AA3D21DF}" srcId="{3A63FD5E-9A71-4259-AEB5-01AD7B79806C}" destId="{22AAFACD-9272-4908-AB65-FB79C07C6997}" srcOrd="10" destOrd="0" parTransId="{4F033BF7-3A92-4DF5-A644-3190A0A1DCE2}" sibTransId="{3ADEA80F-4BD5-49BF-BCE2-9239B0966A83}"/>
    <dgm:cxn modelId="{7423D21E-20DE-4256-B551-E1D896C8C4DF}" type="presOf" srcId="{5FE4B724-E7A9-4027-A624-0CDB707A5E8E}" destId="{B1F69BB8-8F01-4D8F-BFA0-F9E6BFF709D0}" srcOrd="0" destOrd="12" presId="urn:microsoft.com/office/officeart/2005/8/layout/hList1"/>
    <dgm:cxn modelId="{CB5FF458-2496-49DE-A5C8-7184F3C33018}" srcId="{3A63FD5E-9A71-4259-AEB5-01AD7B79806C}" destId="{A71D06FB-D6FF-44BA-AA60-43D4BE5B12DC}" srcOrd="13" destOrd="0" parTransId="{BB3AB4F1-8C5B-43A2-8B33-F4D586A33A3D}" sibTransId="{7E3A4DA2-8EB7-4865-A9FF-9149C0F1B36E}"/>
    <dgm:cxn modelId="{82859D8D-0D38-4F11-87B9-35AFF5E527FB}" type="presOf" srcId="{27A60A3F-CE0A-4B04-8919-CD6F294CF095}" destId="{B1F69BB8-8F01-4D8F-BFA0-F9E6BFF709D0}" srcOrd="0" destOrd="15" presId="urn:microsoft.com/office/officeart/2005/8/layout/hList1"/>
    <dgm:cxn modelId="{A5CA2BB3-6DB5-476E-B831-B71A03FE9AEA}" srcId="{3A63FD5E-9A71-4259-AEB5-01AD7B79806C}" destId="{5FE4B724-E7A9-4027-A624-0CDB707A5E8E}" srcOrd="12" destOrd="0" parTransId="{95547EE9-1491-4E3E-AA7E-D284B2BD13E6}" sibTransId="{D75150C6-BAAD-46D4-90E6-7A03D3B06779}"/>
    <dgm:cxn modelId="{FD4934BC-0C07-489F-84E1-F427E777E5AA}" type="presOf" srcId="{CD3BE403-D2D1-428D-A199-22B9E9007E43}" destId="{B1F69BB8-8F01-4D8F-BFA0-F9E6BFF709D0}" srcOrd="0" destOrd="3" presId="urn:microsoft.com/office/officeart/2005/8/layout/hList1"/>
    <dgm:cxn modelId="{71A8CA0D-4652-4B46-895A-11D7A2CBAABF}" type="presOf" srcId="{3DC71899-7550-49F5-848D-C395233C705B}" destId="{B1F69BB8-8F01-4D8F-BFA0-F9E6BFF709D0}" srcOrd="0" destOrd="2" presId="urn:microsoft.com/office/officeart/2005/8/layout/hList1"/>
    <dgm:cxn modelId="{7E545971-EB7F-4209-BF39-48A429FCD79B}" srcId="{3A63FD5E-9A71-4259-AEB5-01AD7B79806C}" destId="{D3331D90-C322-4653-9FE5-17C97591BBE0}" srcOrd="9" destOrd="0" parTransId="{961E5C9B-8D6D-43BB-911B-AB0C52DB02B0}" sibTransId="{14F5B16A-6677-410A-A5BA-9CAD9DF45556}"/>
    <dgm:cxn modelId="{08A7B700-7960-47B0-8788-5D4DFBE29318}" type="presParOf" srcId="{F4E5CA66-ADB4-4795-A172-F4849181BE57}" destId="{BCAF59DA-3E9B-4BDA-9605-8DE651C6F276}" srcOrd="0" destOrd="0" presId="urn:microsoft.com/office/officeart/2005/8/layout/hList1"/>
    <dgm:cxn modelId="{446B4F77-FA8C-448F-ACAD-6C2459A49C5E}" type="presParOf" srcId="{BCAF59DA-3E9B-4BDA-9605-8DE651C6F276}" destId="{CC9C844C-336F-4207-807E-45A41F5D9290}" srcOrd="0" destOrd="0" presId="urn:microsoft.com/office/officeart/2005/8/layout/hList1"/>
    <dgm:cxn modelId="{4E5FC55F-77B3-4E14-9BC8-B0AC60710FD1}" type="presParOf" srcId="{BCAF59DA-3E9B-4BDA-9605-8DE651C6F276}" destId="{B1F69BB8-8F01-4D8F-BFA0-F9E6BFF709D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203C0F-D988-4F42-ADFF-0EF291F231D1}" type="doc">
      <dgm:prSet loTypeId="urn:microsoft.com/office/officeart/2005/8/layout/hList7#1" loCatId="list" qsTypeId="urn:microsoft.com/office/officeart/2005/8/quickstyle/simple1" qsCatId="simple" csTypeId="urn:microsoft.com/office/officeart/2005/8/colors/colorful1" csCatId="colorful" phldr="1"/>
      <dgm:spPr/>
    </dgm:pt>
    <dgm:pt modelId="{353FDC05-3BA7-46D1-A92D-1835B9837D9A}">
      <dgm:prSet phldrT="[Texto]" custT="1"/>
      <dgm:spPr/>
      <dgm:t>
        <a:bodyPr/>
        <a:lstStyle/>
        <a:p>
          <a:pPr algn="ctr"/>
          <a:endParaRPr lang="en-US" sz="1200" dirty="0" smtClean="0"/>
        </a:p>
        <a:p>
          <a:pPr algn="ctr"/>
          <a:endParaRPr lang="en-US" sz="1200" dirty="0" smtClean="0"/>
        </a:p>
        <a:p>
          <a:pPr algn="ctr"/>
          <a:endParaRPr lang="en-US" sz="1400" dirty="0" smtClean="0"/>
        </a:p>
        <a:p>
          <a:pPr algn="ctr"/>
          <a:r>
            <a:rPr lang="en-US" sz="1400" dirty="0" smtClean="0"/>
            <a:t>ACTIVIDAD MINERA:</a:t>
          </a:r>
        </a:p>
        <a:p>
          <a:pPr algn="just"/>
          <a:r>
            <a:rPr lang="es-EC" sz="1400" dirty="0" smtClean="0"/>
            <a:t>- Se presentan en Eloy Alfaro y San Lorenzo</a:t>
          </a:r>
        </a:p>
        <a:p>
          <a:pPr algn="just"/>
          <a:r>
            <a:rPr lang="es-EC" sz="1400" dirty="0" smtClean="0"/>
            <a:t>-  Se ejerce de forma ilegal</a:t>
          </a:r>
        </a:p>
        <a:p>
          <a:pPr algn="just"/>
          <a:r>
            <a:rPr lang="es-EC" sz="1400" dirty="0" smtClean="0"/>
            <a:t>- Procedimientos precarios que no garantizan la seguridad ambiental y la integridad de las personas.</a:t>
          </a:r>
          <a:endParaRPr lang="es-EC" sz="1400" dirty="0"/>
        </a:p>
      </dgm:t>
    </dgm:pt>
    <dgm:pt modelId="{10293522-162F-49F4-B840-53FC37F5EE75}" type="parTrans" cxnId="{1413843D-DA2A-4FC1-80FE-2EC78F1312C0}">
      <dgm:prSet/>
      <dgm:spPr/>
      <dgm:t>
        <a:bodyPr/>
        <a:lstStyle/>
        <a:p>
          <a:endParaRPr lang="es-EC">
            <a:solidFill>
              <a:schemeClr val="tx1">
                <a:lumMod val="95000"/>
                <a:lumOff val="5000"/>
              </a:schemeClr>
            </a:solidFill>
          </a:endParaRPr>
        </a:p>
      </dgm:t>
    </dgm:pt>
    <dgm:pt modelId="{86DE920E-085A-4059-A62B-C010264DCDDE}" type="sibTrans" cxnId="{1413843D-DA2A-4FC1-80FE-2EC78F1312C0}">
      <dgm:prSet/>
      <dgm:spPr/>
      <dgm:t>
        <a:bodyPr/>
        <a:lstStyle/>
        <a:p>
          <a:endParaRPr lang="es-EC">
            <a:solidFill>
              <a:schemeClr val="tx1">
                <a:lumMod val="95000"/>
                <a:lumOff val="5000"/>
              </a:schemeClr>
            </a:solidFill>
          </a:endParaRPr>
        </a:p>
      </dgm:t>
    </dgm:pt>
    <dgm:pt modelId="{DDFF979F-DA55-4374-9B29-4B2FD738FB53}">
      <dgm:prSet phldrT="[Texto]" custT="1"/>
      <dgm:spPr/>
      <dgm:t>
        <a:bodyPr/>
        <a:lstStyle/>
        <a:p>
          <a:pPr algn="ctr"/>
          <a:endParaRPr lang="en-US" sz="1400" dirty="0" smtClean="0"/>
        </a:p>
        <a:p>
          <a:pPr algn="ctr"/>
          <a:r>
            <a:rPr lang="en-US" sz="1400" dirty="0" smtClean="0"/>
            <a:t>ACTIVIDAD PETROLERA:</a:t>
          </a:r>
        </a:p>
        <a:p>
          <a:pPr algn="just"/>
          <a:r>
            <a:rPr lang="es-EC" sz="1400" dirty="0" smtClean="0"/>
            <a:t>- La mayor parte se exporta.</a:t>
          </a:r>
        </a:p>
        <a:p>
          <a:pPr algn="just"/>
          <a:r>
            <a:rPr lang="es-EC" sz="1400" dirty="0" smtClean="0"/>
            <a:t>- Una mínima parte se procesa en la refinería para transformarla en gasolina, aceite y gas para el consumo nacional.</a:t>
          </a:r>
          <a:endParaRPr lang="es-EC" sz="1400" dirty="0"/>
        </a:p>
      </dgm:t>
    </dgm:pt>
    <dgm:pt modelId="{69BC6F33-5649-42BE-95CC-D63D705FEEE6}" type="parTrans" cxnId="{388324AC-2DD6-4099-B652-1A82145A03E7}">
      <dgm:prSet/>
      <dgm:spPr/>
      <dgm:t>
        <a:bodyPr/>
        <a:lstStyle/>
        <a:p>
          <a:endParaRPr lang="es-EC">
            <a:solidFill>
              <a:schemeClr val="tx1">
                <a:lumMod val="95000"/>
                <a:lumOff val="5000"/>
              </a:schemeClr>
            </a:solidFill>
          </a:endParaRPr>
        </a:p>
      </dgm:t>
    </dgm:pt>
    <dgm:pt modelId="{038E239E-82F2-40B3-AF40-4C8F7778190B}" type="sibTrans" cxnId="{388324AC-2DD6-4099-B652-1A82145A03E7}">
      <dgm:prSet/>
      <dgm:spPr/>
      <dgm:t>
        <a:bodyPr/>
        <a:lstStyle/>
        <a:p>
          <a:endParaRPr lang="es-EC">
            <a:solidFill>
              <a:schemeClr val="tx1">
                <a:lumMod val="95000"/>
                <a:lumOff val="5000"/>
              </a:schemeClr>
            </a:solidFill>
          </a:endParaRPr>
        </a:p>
      </dgm:t>
    </dgm:pt>
    <dgm:pt modelId="{87E27C4B-2CE8-4070-9609-9D0E481F73CE}">
      <dgm:prSet phldrT="[Texto]" custT="1"/>
      <dgm:spPr/>
      <dgm:t>
        <a:bodyPr/>
        <a:lstStyle/>
        <a:p>
          <a:pPr algn="ctr"/>
          <a:endParaRPr lang="en-US" sz="1400" dirty="0" smtClean="0"/>
        </a:p>
        <a:p>
          <a:pPr algn="ctr"/>
          <a:endParaRPr lang="en-US" sz="1400" dirty="0" smtClean="0"/>
        </a:p>
        <a:p>
          <a:pPr algn="ctr"/>
          <a:r>
            <a:rPr lang="en-US" sz="1400" dirty="0" smtClean="0"/>
            <a:t>ACTIVIDAD MADERERA:</a:t>
          </a:r>
        </a:p>
        <a:p>
          <a:pPr algn="just"/>
          <a:r>
            <a:rPr lang="es-EC" sz="1400" dirty="0" smtClean="0"/>
            <a:t>- 10 mil a 25 mil hectáreas de bosque primario deforestado al año </a:t>
          </a:r>
          <a:r>
            <a:rPr lang="es-EC" sz="1400" dirty="0" smtClean="0">
              <a:sym typeface="Wingdings" pitchFamily="2" charset="2"/>
            </a:rPr>
            <a:t></a:t>
          </a:r>
          <a:r>
            <a:rPr lang="es-EC" sz="1400" dirty="0" smtClean="0"/>
            <a:t> 2 al 5% de todos los bosques</a:t>
          </a:r>
        </a:p>
        <a:p>
          <a:pPr algn="just"/>
          <a:r>
            <a:rPr lang="es-EC" sz="1400" dirty="0" smtClean="0"/>
            <a:t>El equivalente a un campo de fútbol por día.</a:t>
          </a:r>
          <a:endParaRPr lang="es-EC" sz="1400" dirty="0"/>
        </a:p>
      </dgm:t>
    </dgm:pt>
    <dgm:pt modelId="{4022A4DE-F468-45D0-8FEE-846825B4EE91}" type="parTrans" cxnId="{5E2472F6-E4C3-4F4C-829B-4A70F804EF03}">
      <dgm:prSet/>
      <dgm:spPr/>
      <dgm:t>
        <a:bodyPr/>
        <a:lstStyle/>
        <a:p>
          <a:endParaRPr lang="es-EC">
            <a:solidFill>
              <a:schemeClr val="tx1">
                <a:lumMod val="95000"/>
                <a:lumOff val="5000"/>
              </a:schemeClr>
            </a:solidFill>
          </a:endParaRPr>
        </a:p>
      </dgm:t>
    </dgm:pt>
    <dgm:pt modelId="{B3E908E4-46DE-4134-B5A6-103A74EEE145}" type="sibTrans" cxnId="{5E2472F6-E4C3-4F4C-829B-4A70F804EF03}">
      <dgm:prSet/>
      <dgm:spPr/>
      <dgm:t>
        <a:bodyPr/>
        <a:lstStyle/>
        <a:p>
          <a:endParaRPr lang="es-EC">
            <a:solidFill>
              <a:schemeClr val="tx1">
                <a:lumMod val="95000"/>
                <a:lumOff val="5000"/>
              </a:schemeClr>
            </a:solidFill>
          </a:endParaRPr>
        </a:p>
      </dgm:t>
    </dgm:pt>
    <dgm:pt modelId="{12843000-B62D-4380-A2B1-2D7E9ECC8CB0}" type="pres">
      <dgm:prSet presAssocID="{81203C0F-D988-4F42-ADFF-0EF291F231D1}" presName="Name0" presStyleCnt="0">
        <dgm:presLayoutVars>
          <dgm:dir/>
          <dgm:resizeHandles val="exact"/>
        </dgm:presLayoutVars>
      </dgm:prSet>
      <dgm:spPr/>
    </dgm:pt>
    <dgm:pt modelId="{A916E3C5-AC4D-42F2-AC3E-C1A3D0B31ADD}" type="pres">
      <dgm:prSet presAssocID="{81203C0F-D988-4F42-ADFF-0EF291F231D1}" presName="fgShape" presStyleLbl="fgShp" presStyleIdx="0" presStyleCnt="1" custScaleY="64483" custLinFactNeighborY="51092"/>
      <dgm:spPr/>
    </dgm:pt>
    <dgm:pt modelId="{3FF1E96E-2A59-4725-927F-2E9D927B9790}" type="pres">
      <dgm:prSet presAssocID="{81203C0F-D988-4F42-ADFF-0EF291F231D1}" presName="linComp" presStyleCnt="0"/>
      <dgm:spPr/>
    </dgm:pt>
    <dgm:pt modelId="{D416B3C7-24A0-460D-AA84-51F667275B84}" type="pres">
      <dgm:prSet presAssocID="{353FDC05-3BA7-46D1-A92D-1835B9837D9A}" presName="compNode" presStyleCnt="0"/>
      <dgm:spPr/>
    </dgm:pt>
    <dgm:pt modelId="{158F9235-8987-4355-9FB0-1BB038BD2443}" type="pres">
      <dgm:prSet presAssocID="{353FDC05-3BA7-46D1-A92D-1835B9837D9A}" presName="bkgdShape" presStyleLbl="node1" presStyleIdx="0" presStyleCnt="3"/>
      <dgm:spPr/>
      <dgm:t>
        <a:bodyPr/>
        <a:lstStyle/>
        <a:p>
          <a:endParaRPr lang="es-EC"/>
        </a:p>
      </dgm:t>
    </dgm:pt>
    <dgm:pt modelId="{5A7BF497-DEA1-40BE-8FFC-665917A97DDF}" type="pres">
      <dgm:prSet presAssocID="{353FDC05-3BA7-46D1-A92D-1835B9837D9A}" presName="nodeTx" presStyleLbl="node1" presStyleIdx="0" presStyleCnt="3">
        <dgm:presLayoutVars>
          <dgm:bulletEnabled val="1"/>
        </dgm:presLayoutVars>
      </dgm:prSet>
      <dgm:spPr/>
      <dgm:t>
        <a:bodyPr/>
        <a:lstStyle/>
        <a:p>
          <a:endParaRPr lang="es-EC"/>
        </a:p>
      </dgm:t>
    </dgm:pt>
    <dgm:pt modelId="{52CA8851-A902-4F23-AE73-5275EF0B547A}" type="pres">
      <dgm:prSet presAssocID="{353FDC05-3BA7-46D1-A92D-1835B9837D9A}" presName="invisiNode" presStyleLbl="node1" presStyleIdx="0" presStyleCnt="3"/>
      <dgm:spPr/>
    </dgm:pt>
    <dgm:pt modelId="{C06B4CDE-C029-4F28-B6F5-B5676E30A242}" type="pres">
      <dgm:prSet presAssocID="{353FDC05-3BA7-46D1-A92D-1835B9837D9A}" presName="imagNode" presStyleLbl="fgImgPlace1" presStyleIdx="0" presStyleCnt="3"/>
      <dgm:spPr>
        <a:blipFill rotWithShape="0">
          <a:blip xmlns:r="http://schemas.openxmlformats.org/officeDocument/2006/relationships" r:embed="rId1"/>
          <a:stretch>
            <a:fillRect/>
          </a:stretch>
        </a:blipFill>
      </dgm:spPr>
    </dgm:pt>
    <dgm:pt modelId="{C032C8C0-2427-4B84-A1E5-E58087D13BAD}" type="pres">
      <dgm:prSet presAssocID="{86DE920E-085A-4059-A62B-C010264DCDDE}" presName="sibTrans" presStyleLbl="sibTrans2D1" presStyleIdx="0" presStyleCnt="0"/>
      <dgm:spPr/>
      <dgm:t>
        <a:bodyPr/>
        <a:lstStyle/>
        <a:p>
          <a:endParaRPr lang="es-EC"/>
        </a:p>
      </dgm:t>
    </dgm:pt>
    <dgm:pt modelId="{9809580D-BE4B-4E1D-BE44-F6D27748997C}" type="pres">
      <dgm:prSet presAssocID="{DDFF979F-DA55-4374-9B29-4B2FD738FB53}" presName="compNode" presStyleCnt="0"/>
      <dgm:spPr/>
    </dgm:pt>
    <dgm:pt modelId="{AC835112-CB36-4DC5-80F6-84F19EEF2589}" type="pres">
      <dgm:prSet presAssocID="{DDFF979F-DA55-4374-9B29-4B2FD738FB53}" presName="bkgdShape" presStyleLbl="node1" presStyleIdx="1" presStyleCnt="3"/>
      <dgm:spPr/>
      <dgm:t>
        <a:bodyPr/>
        <a:lstStyle/>
        <a:p>
          <a:endParaRPr lang="es-EC"/>
        </a:p>
      </dgm:t>
    </dgm:pt>
    <dgm:pt modelId="{80E61CFA-FF0E-459B-AE9D-F7A674E433F6}" type="pres">
      <dgm:prSet presAssocID="{DDFF979F-DA55-4374-9B29-4B2FD738FB53}" presName="nodeTx" presStyleLbl="node1" presStyleIdx="1" presStyleCnt="3">
        <dgm:presLayoutVars>
          <dgm:bulletEnabled val="1"/>
        </dgm:presLayoutVars>
      </dgm:prSet>
      <dgm:spPr/>
      <dgm:t>
        <a:bodyPr/>
        <a:lstStyle/>
        <a:p>
          <a:endParaRPr lang="es-EC"/>
        </a:p>
      </dgm:t>
    </dgm:pt>
    <dgm:pt modelId="{FED058AF-916C-4221-B789-F40DC382B09E}" type="pres">
      <dgm:prSet presAssocID="{DDFF979F-DA55-4374-9B29-4B2FD738FB53}" presName="invisiNode" presStyleLbl="node1" presStyleIdx="1" presStyleCnt="3"/>
      <dgm:spPr/>
    </dgm:pt>
    <dgm:pt modelId="{94C2F582-8600-42F2-B388-A57954BF32D8}" type="pres">
      <dgm:prSet presAssocID="{DDFF979F-DA55-4374-9B29-4B2FD738FB53}" presName="imagNode" presStyleLbl="fgImgPlace1" presStyleIdx="1" presStyleCnt="3"/>
      <dgm:spPr>
        <a:blipFill rotWithShape="0">
          <a:blip xmlns:r="http://schemas.openxmlformats.org/officeDocument/2006/relationships" r:embed="rId2"/>
          <a:stretch>
            <a:fillRect/>
          </a:stretch>
        </a:blipFill>
      </dgm:spPr>
    </dgm:pt>
    <dgm:pt modelId="{7DE978E0-2A20-4F00-990B-F7DFDDA7B3EF}" type="pres">
      <dgm:prSet presAssocID="{038E239E-82F2-40B3-AF40-4C8F7778190B}" presName="sibTrans" presStyleLbl="sibTrans2D1" presStyleIdx="0" presStyleCnt="0"/>
      <dgm:spPr/>
      <dgm:t>
        <a:bodyPr/>
        <a:lstStyle/>
        <a:p>
          <a:endParaRPr lang="es-EC"/>
        </a:p>
      </dgm:t>
    </dgm:pt>
    <dgm:pt modelId="{EF3D358E-FAAE-4E59-BA71-C92BFA7117DA}" type="pres">
      <dgm:prSet presAssocID="{87E27C4B-2CE8-4070-9609-9D0E481F73CE}" presName="compNode" presStyleCnt="0"/>
      <dgm:spPr/>
    </dgm:pt>
    <dgm:pt modelId="{85CC178D-2375-4985-8F6D-4DD53E586413}" type="pres">
      <dgm:prSet presAssocID="{87E27C4B-2CE8-4070-9609-9D0E481F73CE}" presName="bkgdShape" presStyleLbl="node1" presStyleIdx="2" presStyleCnt="3"/>
      <dgm:spPr/>
      <dgm:t>
        <a:bodyPr/>
        <a:lstStyle/>
        <a:p>
          <a:endParaRPr lang="es-EC"/>
        </a:p>
      </dgm:t>
    </dgm:pt>
    <dgm:pt modelId="{BD4B9519-8717-40A6-A168-09EB7A69F3B5}" type="pres">
      <dgm:prSet presAssocID="{87E27C4B-2CE8-4070-9609-9D0E481F73CE}" presName="nodeTx" presStyleLbl="node1" presStyleIdx="2" presStyleCnt="3">
        <dgm:presLayoutVars>
          <dgm:bulletEnabled val="1"/>
        </dgm:presLayoutVars>
      </dgm:prSet>
      <dgm:spPr/>
      <dgm:t>
        <a:bodyPr/>
        <a:lstStyle/>
        <a:p>
          <a:endParaRPr lang="es-EC"/>
        </a:p>
      </dgm:t>
    </dgm:pt>
    <dgm:pt modelId="{3B57B7C8-0A43-4849-8464-34E7499A9482}" type="pres">
      <dgm:prSet presAssocID="{87E27C4B-2CE8-4070-9609-9D0E481F73CE}" presName="invisiNode" presStyleLbl="node1" presStyleIdx="2" presStyleCnt="3"/>
      <dgm:spPr/>
    </dgm:pt>
    <dgm:pt modelId="{C609BFD8-CF23-4F87-A1E3-4570A05885E9}" type="pres">
      <dgm:prSet presAssocID="{87E27C4B-2CE8-4070-9609-9D0E481F73CE}" presName="imagNode" presStyleLbl="fgImgPlace1" presStyleIdx="2" presStyleCnt="3"/>
      <dgm:spPr>
        <a:blipFill rotWithShape="0">
          <a:blip xmlns:r="http://schemas.openxmlformats.org/officeDocument/2006/relationships" r:embed="rId3"/>
          <a:stretch>
            <a:fillRect/>
          </a:stretch>
        </a:blipFill>
      </dgm:spPr>
    </dgm:pt>
  </dgm:ptLst>
  <dgm:cxnLst>
    <dgm:cxn modelId="{AA354B5F-94B6-4A45-A032-7804C4732F53}" type="presOf" srcId="{038E239E-82F2-40B3-AF40-4C8F7778190B}" destId="{7DE978E0-2A20-4F00-990B-F7DFDDA7B3EF}" srcOrd="0" destOrd="0" presId="urn:microsoft.com/office/officeart/2005/8/layout/hList7#1"/>
    <dgm:cxn modelId="{1C0ED2F5-7051-4C0A-9F59-A22F452A596B}" type="presOf" srcId="{DDFF979F-DA55-4374-9B29-4B2FD738FB53}" destId="{AC835112-CB36-4DC5-80F6-84F19EEF2589}" srcOrd="0" destOrd="0" presId="urn:microsoft.com/office/officeart/2005/8/layout/hList7#1"/>
    <dgm:cxn modelId="{388324AC-2DD6-4099-B652-1A82145A03E7}" srcId="{81203C0F-D988-4F42-ADFF-0EF291F231D1}" destId="{DDFF979F-DA55-4374-9B29-4B2FD738FB53}" srcOrd="1" destOrd="0" parTransId="{69BC6F33-5649-42BE-95CC-D63D705FEEE6}" sibTransId="{038E239E-82F2-40B3-AF40-4C8F7778190B}"/>
    <dgm:cxn modelId="{154ABA50-141B-4539-BACE-0F3F51747489}" type="presOf" srcId="{81203C0F-D988-4F42-ADFF-0EF291F231D1}" destId="{12843000-B62D-4380-A2B1-2D7E9ECC8CB0}" srcOrd="0" destOrd="0" presId="urn:microsoft.com/office/officeart/2005/8/layout/hList7#1"/>
    <dgm:cxn modelId="{5E2472F6-E4C3-4F4C-829B-4A70F804EF03}" srcId="{81203C0F-D988-4F42-ADFF-0EF291F231D1}" destId="{87E27C4B-2CE8-4070-9609-9D0E481F73CE}" srcOrd="2" destOrd="0" parTransId="{4022A4DE-F468-45D0-8FEE-846825B4EE91}" sibTransId="{B3E908E4-46DE-4134-B5A6-103A74EEE145}"/>
    <dgm:cxn modelId="{F6F5B2EF-D79E-4EF4-9DF3-97371A9231E9}" type="presOf" srcId="{DDFF979F-DA55-4374-9B29-4B2FD738FB53}" destId="{80E61CFA-FF0E-459B-AE9D-F7A674E433F6}" srcOrd="1" destOrd="0" presId="urn:microsoft.com/office/officeart/2005/8/layout/hList7#1"/>
    <dgm:cxn modelId="{1413843D-DA2A-4FC1-80FE-2EC78F1312C0}" srcId="{81203C0F-D988-4F42-ADFF-0EF291F231D1}" destId="{353FDC05-3BA7-46D1-A92D-1835B9837D9A}" srcOrd="0" destOrd="0" parTransId="{10293522-162F-49F4-B840-53FC37F5EE75}" sibTransId="{86DE920E-085A-4059-A62B-C010264DCDDE}"/>
    <dgm:cxn modelId="{A8F6388F-E2FC-4E77-B88B-D13503A25B5F}" type="presOf" srcId="{87E27C4B-2CE8-4070-9609-9D0E481F73CE}" destId="{85CC178D-2375-4985-8F6D-4DD53E586413}" srcOrd="0" destOrd="0" presId="urn:microsoft.com/office/officeart/2005/8/layout/hList7#1"/>
    <dgm:cxn modelId="{8FA75898-2617-4B15-9B12-44B26FA8ACC3}" type="presOf" srcId="{86DE920E-085A-4059-A62B-C010264DCDDE}" destId="{C032C8C0-2427-4B84-A1E5-E58087D13BAD}" srcOrd="0" destOrd="0" presId="urn:microsoft.com/office/officeart/2005/8/layout/hList7#1"/>
    <dgm:cxn modelId="{AC61FB92-C7F7-42A4-80CD-811094098B04}" type="presOf" srcId="{353FDC05-3BA7-46D1-A92D-1835B9837D9A}" destId="{5A7BF497-DEA1-40BE-8FFC-665917A97DDF}" srcOrd="1" destOrd="0" presId="urn:microsoft.com/office/officeart/2005/8/layout/hList7#1"/>
    <dgm:cxn modelId="{754F6553-C840-4A8E-80F0-9B8199839EBD}" type="presOf" srcId="{87E27C4B-2CE8-4070-9609-9D0E481F73CE}" destId="{BD4B9519-8717-40A6-A168-09EB7A69F3B5}" srcOrd="1" destOrd="0" presId="urn:microsoft.com/office/officeart/2005/8/layout/hList7#1"/>
    <dgm:cxn modelId="{1B28FCFE-7DFD-4F34-B2E6-1157185D5F43}" type="presOf" srcId="{353FDC05-3BA7-46D1-A92D-1835B9837D9A}" destId="{158F9235-8987-4355-9FB0-1BB038BD2443}" srcOrd="0" destOrd="0" presId="urn:microsoft.com/office/officeart/2005/8/layout/hList7#1"/>
    <dgm:cxn modelId="{57576938-7231-484F-BB2A-3A93CB56FE71}" type="presParOf" srcId="{12843000-B62D-4380-A2B1-2D7E9ECC8CB0}" destId="{A916E3C5-AC4D-42F2-AC3E-C1A3D0B31ADD}" srcOrd="0" destOrd="0" presId="urn:microsoft.com/office/officeart/2005/8/layout/hList7#1"/>
    <dgm:cxn modelId="{A12A1159-D80A-484F-8775-9C9258AFC5C0}" type="presParOf" srcId="{12843000-B62D-4380-A2B1-2D7E9ECC8CB0}" destId="{3FF1E96E-2A59-4725-927F-2E9D927B9790}" srcOrd="1" destOrd="0" presId="urn:microsoft.com/office/officeart/2005/8/layout/hList7#1"/>
    <dgm:cxn modelId="{3B992D03-57F9-4702-A23F-7EEAAB036715}" type="presParOf" srcId="{3FF1E96E-2A59-4725-927F-2E9D927B9790}" destId="{D416B3C7-24A0-460D-AA84-51F667275B84}" srcOrd="0" destOrd="0" presId="urn:microsoft.com/office/officeart/2005/8/layout/hList7#1"/>
    <dgm:cxn modelId="{B76FA0A6-DEE9-47B9-BE3E-DEDB83553222}" type="presParOf" srcId="{D416B3C7-24A0-460D-AA84-51F667275B84}" destId="{158F9235-8987-4355-9FB0-1BB038BD2443}" srcOrd="0" destOrd="0" presId="urn:microsoft.com/office/officeart/2005/8/layout/hList7#1"/>
    <dgm:cxn modelId="{58F64453-9F1E-4ACF-B46B-9E0E2BF98FCB}" type="presParOf" srcId="{D416B3C7-24A0-460D-AA84-51F667275B84}" destId="{5A7BF497-DEA1-40BE-8FFC-665917A97DDF}" srcOrd="1" destOrd="0" presId="urn:microsoft.com/office/officeart/2005/8/layout/hList7#1"/>
    <dgm:cxn modelId="{3A997268-2227-4B76-B604-992E2CA66A8D}" type="presParOf" srcId="{D416B3C7-24A0-460D-AA84-51F667275B84}" destId="{52CA8851-A902-4F23-AE73-5275EF0B547A}" srcOrd="2" destOrd="0" presId="urn:microsoft.com/office/officeart/2005/8/layout/hList7#1"/>
    <dgm:cxn modelId="{B352EE77-7DEE-4BDF-B754-5249532D7F2F}" type="presParOf" srcId="{D416B3C7-24A0-460D-AA84-51F667275B84}" destId="{C06B4CDE-C029-4F28-B6F5-B5676E30A242}" srcOrd="3" destOrd="0" presId="urn:microsoft.com/office/officeart/2005/8/layout/hList7#1"/>
    <dgm:cxn modelId="{28A23200-3911-473B-8E4D-11206F33E3DF}" type="presParOf" srcId="{3FF1E96E-2A59-4725-927F-2E9D927B9790}" destId="{C032C8C0-2427-4B84-A1E5-E58087D13BAD}" srcOrd="1" destOrd="0" presId="urn:microsoft.com/office/officeart/2005/8/layout/hList7#1"/>
    <dgm:cxn modelId="{81FB655E-31A4-40CB-A804-EF8450E52DB4}" type="presParOf" srcId="{3FF1E96E-2A59-4725-927F-2E9D927B9790}" destId="{9809580D-BE4B-4E1D-BE44-F6D27748997C}" srcOrd="2" destOrd="0" presId="urn:microsoft.com/office/officeart/2005/8/layout/hList7#1"/>
    <dgm:cxn modelId="{BD10807A-4333-472A-8D8C-FCC3FB5472C1}" type="presParOf" srcId="{9809580D-BE4B-4E1D-BE44-F6D27748997C}" destId="{AC835112-CB36-4DC5-80F6-84F19EEF2589}" srcOrd="0" destOrd="0" presId="urn:microsoft.com/office/officeart/2005/8/layout/hList7#1"/>
    <dgm:cxn modelId="{8B7E2562-16F1-48AD-BDFC-C1F6D3733BF4}" type="presParOf" srcId="{9809580D-BE4B-4E1D-BE44-F6D27748997C}" destId="{80E61CFA-FF0E-459B-AE9D-F7A674E433F6}" srcOrd="1" destOrd="0" presId="urn:microsoft.com/office/officeart/2005/8/layout/hList7#1"/>
    <dgm:cxn modelId="{29E7B85C-67CF-468E-BA51-391361461DB4}" type="presParOf" srcId="{9809580D-BE4B-4E1D-BE44-F6D27748997C}" destId="{FED058AF-916C-4221-B789-F40DC382B09E}" srcOrd="2" destOrd="0" presId="urn:microsoft.com/office/officeart/2005/8/layout/hList7#1"/>
    <dgm:cxn modelId="{0F51CE13-18A5-4346-B002-C516058F0CF4}" type="presParOf" srcId="{9809580D-BE4B-4E1D-BE44-F6D27748997C}" destId="{94C2F582-8600-42F2-B388-A57954BF32D8}" srcOrd="3" destOrd="0" presId="urn:microsoft.com/office/officeart/2005/8/layout/hList7#1"/>
    <dgm:cxn modelId="{9C2534A3-8EEE-4EA8-BE71-8567EEA98D41}" type="presParOf" srcId="{3FF1E96E-2A59-4725-927F-2E9D927B9790}" destId="{7DE978E0-2A20-4F00-990B-F7DFDDA7B3EF}" srcOrd="3" destOrd="0" presId="urn:microsoft.com/office/officeart/2005/8/layout/hList7#1"/>
    <dgm:cxn modelId="{C7A7DE6D-3D50-4174-992C-BEA1361B4DD1}" type="presParOf" srcId="{3FF1E96E-2A59-4725-927F-2E9D927B9790}" destId="{EF3D358E-FAAE-4E59-BA71-C92BFA7117DA}" srcOrd="4" destOrd="0" presId="urn:microsoft.com/office/officeart/2005/8/layout/hList7#1"/>
    <dgm:cxn modelId="{DFFECBF4-0186-4005-BB10-CFDBBA87691D}" type="presParOf" srcId="{EF3D358E-FAAE-4E59-BA71-C92BFA7117DA}" destId="{85CC178D-2375-4985-8F6D-4DD53E586413}" srcOrd="0" destOrd="0" presId="urn:microsoft.com/office/officeart/2005/8/layout/hList7#1"/>
    <dgm:cxn modelId="{70E48EBE-5761-42AF-B59B-BDF134FD1B81}" type="presParOf" srcId="{EF3D358E-FAAE-4E59-BA71-C92BFA7117DA}" destId="{BD4B9519-8717-40A6-A168-09EB7A69F3B5}" srcOrd="1" destOrd="0" presId="urn:microsoft.com/office/officeart/2005/8/layout/hList7#1"/>
    <dgm:cxn modelId="{1D60403E-F027-46A7-A64E-59ACDE746BCD}" type="presParOf" srcId="{EF3D358E-FAAE-4E59-BA71-C92BFA7117DA}" destId="{3B57B7C8-0A43-4849-8464-34E7499A9482}" srcOrd="2" destOrd="0" presId="urn:microsoft.com/office/officeart/2005/8/layout/hList7#1"/>
    <dgm:cxn modelId="{13104C16-EAAE-46F4-BFBA-B511C40DF829}" type="presParOf" srcId="{EF3D358E-FAAE-4E59-BA71-C92BFA7117DA}" destId="{C609BFD8-CF23-4F87-A1E3-4570A05885E9}"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6F3D41-419B-44B2-9720-86628733F1AB}" type="doc">
      <dgm:prSet loTypeId="urn:microsoft.com/office/officeart/2005/8/layout/hList9" loCatId="list" qsTypeId="urn:microsoft.com/office/officeart/2005/8/quickstyle/simple1" qsCatId="simple" csTypeId="urn:microsoft.com/office/officeart/2005/8/colors/colorful3" csCatId="colorful" phldr="1"/>
      <dgm:spPr/>
      <dgm:t>
        <a:bodyPr/>
        <a:lstStyle/>
        <a:p>
          <a:endParaRPr lang="es-EC"/>
        </a:p>
      </dgm:t>
    </dgm:pt>
    <dgm:pt modelId="{7D48C9D5-4DCF-43EA-99F1-D07E45AF3B07}">
      <dgm:prSet phldrT="[Texto]" custT="1"/>
      <dgm:spPr/>
      <dgm:t>
        <a:bodyPr/>
        <a:lstStyle/>
        <a:p>
          <a:r>
            <a:rPr lang="en-US" sz="1400" dirty="0" smtClean="0">
              <a:solidFill>
                <a:schemeClr val="tx1">
                  <a:lumMod val="95000"/>
                  <a:lumOff val="5000"/>
                </a:schemeClr>
              </a:solidFill>
            </a:rPr>
            <a:t>INDICE DE VULNERABILIDAD SOCIAL</a:t>
          </a:r>
          <a:endParaRPr lang="es-EC" sz="1400" dirty="0">
            <a:solidFill>
              <a:schemeClr val="tx1">
                <a:lumMod val="95000"/>
                <a:lumOff val="5000"/>
              </a:schemeClr>
            </a:solidFill>
          </a:endParaRPr>
        </a:p>
      </dgm:t>
    </dgm:pt>
    <dgm:pt modelId="{078EB493-5941-4A85-ACAA-C65D75B95631}" type="parTrans" cxnId="{9474C328-6CC2-4878-968A-0B72CB57775E}">
      <dgm:prSet/>
      <dgm:spPr/>
      <dgm:t>
        <a:bodyPr/>
        <a:lstStyle/>
        <a:p>
          <a:endParaRPr lang="es-EC"/>
        </a:p>
      </dgm:t>
    </dgm:pt>
    <dgm:pt modelId="{58105FA1-A334-46A5-B6F0-F07B88539833}" type="sibTrans" cxnId="{9474C328-6CC2-4878-968A-0B72CB57775E}">
      <dgm:prSet/>
      <dgm:spPr/>
      <dgm:t>
        <a:bodyPr/>
        <a:lstStyle/>
        <a:p>
          <a:endParaRPr lang="es-EC"/>
        </a:p>
      </dgm:t>
    </dgm:pt>
    <dgm:pt modelId="{2A59842E-0401-4318-B929-0369DFFFB5B4}">
      <dgm:prSet phldrT="[Texto]" custT="1"/>
      <dgm:spPr/>
      <dgm:t>
        <a:bodyPr/>
        <a:lstStyle/>
        <a:p>
          <a:pPr algn="just"/>
          <a:r>
            <a:rPr lang="es-EC" sz="1400" dirty="0" smtClean="0"/>
            <a:t>- El analfabetismo de la población adulta</a:t>
          </a:r>
        </a:p>
        <a:p>
          <a:pPr algn="just"/>
          <a:r>
            <a:rPr lang="es-EC" sz="1400" dirty="0" smtClean="0"/>
            <a:t>- La desnutrición en los niños/as</a:t>
          </a:r>
        </a:p>
        <a:p>
          <a:pPr algn="just"/>
          <a:r>
            <a:rPr lang="es-EC" sz="1400" dirty="0" smtClean="0"/>
            <a:t>- La pobreza de consumo en los hogares</a:t>
          </a:r>
        </a:p>
        <a:p>
          <a:pPr algn="just"/>
          <a:r>
            <a:rPr lang="es-EC" sz="1400" dirty="0" smtClean="0"/>
            <a:t>- El riesgo de mortalidad de los niños/as menores de un año. </a:t>
          </a:r>
          <a:endParaRPr lang="es-EC" sz="1400" dirty="0"/>
        </a:p>
      </dgm:t>
    </dgm:pt>
    <dgm:pt modelId="{DA4E5938-CEC9-480E-8456-A9409C8681BF}" type="parTrans" cxnId="{761DA825-1CA6-4677-982A-CAE819B05118}">
      <dgm:prSet/>
      <dgm:spPr/>
      <dgm:t>
        <a:bodyPr/>
        <a:lstStyle/>
        <a:p>
          <a:endParaRPr lang="es-EC"/>
        </a:p>
      </dgm:t>
    </dgm:pt>
    <dgm:pt modelId="{9CE0AF48-DF1C-481C-9DAA-8E2DC3E8A800}" type="sibTrans" cxnId="{761DA825-1CA6-4677-982A-CAE819B05118}">
      <dgm:prSet/>
      <dgm:spPr/>
      <dgm:t>
        <a:bodyPr/>
        <a:lstStyle/>
        <a:p>
          <a:endParaRPr lang="es-EC"/>
        </a:p>
      </dgm:t>
    </dgm:pt>
    <dgm:pt modelId="{C44965B4-6F04-4AD0-8D44-DC60E5B6F016}">
      <dgm:prSet phldrT="[Texto]" custT="1"/>
      <dgm:spPr/>
      <dgm:t>
        <a:bodyPr/>
        <a:lstStyle/>
        <a:p>
          <a:r>
            <a:rPr lang="en-US" sz="1400" dirty="0" smtClean="0">
              <a:solidFill>
                <a:schemeClr val="tx1">
                  <a:lumMod val="95000"/>
                  <a:lumOff val="5000"/>
                </a:schemeClr>
              </a:solidFill>
            </a:rPr>
            <a:t>POBLACION ECONOMICAMENTE ACTIVA</a:t>
          </a:r>
          <a:endParaRPr lang="es-EC" sz="1400" dirty="0">
            <a:solidFill>
              <a:schemeClr val="tx1">
                <a:lumMod val="95000"/>
                <a:lumOff val="5000"/>
              </a:schemeClr>
            </a:solidFill>
          </a:endParaRPr>
        </a:p>
      </dgm:t>
    </dgm:pt>
    <dgm:pt modelId="{C578DF47-B983-4C60-BF00-6074055A13D8}" type="parTrans" cxnId="{F3E1310F-F19A-4649-9544-04D97741CC71}">
      <dgm:prSet/>
      <dgm:spPr/>
      <dgm:t>
        <a:bodyPr/>
        <a:lstStyle/>
        <a:p>
          <a:endParaRPr lang="es-EC"/>
        </a:p>
      </dgm:t>
    </dgm:pt>
    <dgm:pt modelId="{CCBF7D58-1BA7-46BF-B0F6-CB7B910F6E1F}" type="sibTrans" cxnId="{F3E1310F-F19A-4649-9544-04D97741CC71}">
      <dgm:prSet/>
      <dgm:spPr/>
      <dgm:t>
        <a:bodyPr/>
        <a:lstStyle/>
        <a:p>
          <a:endParaRPr lang="es-EC"/>
        </a:p>
      </dgm:t>
    </dgm:pt>
    <dgm:pt modelId="{648303BD-0507-4401-B768-2DE9392A0B11}">
      <dgm:prSet phldrT="[Texto]" custT="1"/>
      <dgm:spPr/>
      <dgm:t>
        <a:bodyPr/>
        <a:lstStyle/>
        <a:p>
          <a:pPr algn="just"/>
          <a:r>
            <a:rPr lang="es-EC" sz="1400" dirty="0" smtClean="0"/>
            <a:t>- 48% </a:t>
          </a:r>
          <a:r>
            <a:rPr lang="es-EC" sz="1400" dirty="0" smtClean="0">
              <a:sym typeface="Wingdings" pitchFamily="2" charset="2"/>
            </a:rPr>
            <a:t></a:t>
          </a:r>
          <a:r>
            <a:rPr lang="es-EC" sz="1400" dirty="0" smtClean="0"/>
            <a:t> está involucrada en el sector terciario o de servicios y aporta con 22% a la economía. </a:t>
          </a:r>
        </a:p>
        <a:p>
          <a:pPr algn="just"/>
          <a:r>
            <a:rPr lang="es-EC" sz="1400" dirty="0" smtClean="0"/>
            <a:t>- 27% </a:t>
          </a:r>
          <a:r>
            <a:rPr lang="es-EC" sz="1400" dirty="0" smtClean="0">
              <a:sym typeface="Wingdings" pitchFamily="2" charset="2"/>
            </a:rPr>
            <a:t> involucra </a:t>
          </a:r>
          <a:r>
            <a:rPr lang="es-EC" sz="1400" dirty="0" smtClean="0"/>
            <a:t>sector secundario o industrial y aporta con 16% a la economía. </a:t>
          </a:r>
          <a:endParaRPr lang="es-EC" sz="1400" dirty="0"/>
        </a:p>
      </dgm:t>
    </dgm:pt>
    <dgm:pt modelId="{0BE15B17-11E7-4612-B434-D7FB739A4B44}" type="parTrans" cxnId="{41D7E845-71C5-4F84-8556-950924A89BCE}">
      <dgm:prSet/>
      <dgm:spPr/>
      <dgm:t>
        <a:bodyPr/>
        <a:lstStyle/>
        <a:p>
          <a:endParaRPr lang="es-EC"/>
        </a:p>
      </dgm:t>
    </dgm:pt>
    <dgm:pt modelId="{DFEBDE06-05A7-442C-AD39-E04AC5D8640E}" type="sibTrans" cxnId="{41D7E845-71C5-4F84-8556-950924A89BCE}">
      <dgm:prSet/>
      <dgm:spPr/>
      <dgm:t>
        <a:bodyPr/>
        <a:lstStyle/>
        <a:p>
          <a:endParaRPr lang="es-EC"/>
        </a:p>
      </dgm:t>
    </dgm:pt>
    <dgm:pt modelId="{85F11941-24D5-44C3-A9EE-FFE9B91BD07C}" type="pres">
      <dgm:prSet presAssocID="{996F3D41-419B-44B2-9720-86628733F1AB}" presName="list" presStyleCnt="0">
        <dgm:presLayoutVars>
          <dgm:dir/>
          <dgm:animLvl val="lvl"/>
        </dgm:presLayoutVars>
      </dgm:prSet>
      <dgm:spPr/>
      <dgm:t>
        <a:bodyPr/>
        <a:lstStyle/>
        <a:p>
          <a:endParaRPr lang="es-EC"/>
        </a:p>
      </dgm:t>
    </dgm:pt>
    <dgm:pt modelId="{7C76A6B0-1CE4-4B43-9D49-B0F294133E50}" type="pres">
      <dgm:prSet presAssocID="{7D48C9D5-4DCF-43EA-99F1-D07E45AF3B07}" presName="posSpace" presStyleCnt="0"/>
      <dgm:spPr/>
      <dgm:t>
        <a:bodyPr/>
        <a:lstStyle/>
        <a:p>
          <a:endParaRPr lang="es-EC"/>
        </a:p>
      </dgm:t>
    </dgm:pt>
    <dgm:pt modelId="{4CEC3D0F-08DB-4663-A734-65B07D1BBDA1}" type="pres">
      <dgm:prSet presAssocID="{7D48C9D5-4DCF-43EA-99F1-D07E45AF3B07}" presName="vertFlow" presStyleCnt="0"/>
      <dgm:spPr/>
      <dgm:t>
        <a:bodyPr/>
        <a:lstStyle/>
        <a:p>
          <a:endParaRPr lang="es-EC"/>
        </a:p>
      </dgm:t>
    </dgm:pt>
    <dgm:pt modelId="{655F1E3C-C062-49F7-89DD-822A94111BAD}" type="pres">
      <dgm:prSet presAssocID="{7D48C9D5-4DCF-43EA-99F1-D07E45AF3B07}" presName="topSpace" presStyleCnt="0"/>
      <dgm:spPr/>
      <dgm:t>
        <a:bodyPr/>
        <a:lstStyle/>
        <a:p>
          <a:endParaRPr lang="es-EC"/>
        </a:p>
      </dgm:t>
    </dgm:pt>
    <dgm:pt modelId="{12D70781-2E21-419D-A70A-001F78677EC9}" type="pres">
      <dgm:prSet presAssocID="{7D48C9D5-4DCF-43EA-99F1-D07E45AF3B07}" presName="firstComp" presStyleCnt="0"/>
      <dgm:spPr/>
      <dgm:t>
        <a:bodyPr/>
        <a:lstStyle/>
        <a:p>
          <a:endParaRPr lang="es-EC"/>
        </a:p>
      </dgm:t>
    </dgm:pt>
    <dgm:pt modelId="{85E3E9F5-1757-4C5C-A9F0-01F3E01EE56A}" type="pres">
      <dgm:prSet presAssocID="{7D48C9D5-4DCF-43EA-99F1-D07E45AF3B07}" presName="firstChild" presStyleLbl="bgAccFollowNode1" presStyleIdx="0" presStyleCnt="2" custScaleY="186543" custLinFactNeighborX="18555"/>
      <dgm:spPr/>
      <dgm:t>
        <a:bodyPr/>
        <a:lstStyle/>
        <a:p>
          <a:endParaRPr lang="es-EC"/>
        </a:p>
      </dgm:t>
    </dgm:pt>
    <dgm:pt modelId="{0EA957DF-A9F0-45D4-9477-F5D570E9E57A}" type="pres">
      <dgm:prSet presAssocID="{7D48C9D5-4DCF-43EA-99F1-D07E45AF3B07}" presName="firstChildTx" presStyleLbl="bgAccFollowNode1" presStyleIdx="0" presStyleCnt="2">
        <dgm:presLayoutVars>
          <dgm:bulletEnabled val="1"/>
        </dgm:presLayoutVars>
      </dgm:prSet>
      <dgm:spPr/>
      <dgm:t>
        <a:bodyPr/>
        <a:lstStyle/>
        <a:p>
          <a:endParaRPr lang="es-EC"/>
        </a:p>
      </dgm:t>
    </dgm:pt>
    <dgm:pt modelId="{66820558-E620-4607-A3A0-BBEF106838EA}" type="pres">
      <dgm:prSet presAssocID="{7D48C9D5-4DCF-43EA-99F1-D07E45AF3B07}" presName="negSpace" presStyleCnt="0"/>
      <dgm:spPr/>
      <dgm:t>
        <a:bodyPr/>
        <a:lstStyle/>
        <a:p>
          <a:endParaRPr lang="es-EC"/>
        </a:p>
      </dgm:t>
    </dgm:pt>
    <dgm:pt modelId="{47D238F0-4B3E-4C89-B6E6-95FFAE8874F7}" type="pres">
      <dgm:prSet presAssocID="{7D48C9D5-4DCF-43EA-99F1-D07E45AF3B07}" presName="circle" presStyleLbl="node1" presStyleIdx="0" presStyleCnt="2" custScaleX="136920" custScaleY="83503" custLinFactNeighborX="3902" custLinFactNeighborY="-11400"/>
      <dgm:spPr/>
      <dgm:t>
        <a:bodyPr/>
        <a:lstStyle/>
        <a:p>
          <a:endParaRPr lang="es-EC"/>
        </a:p>
      </dgm:t>
    </dgm:pt>
    <dgm:pt modelId="{01440F7C-C740-40C2-87DA-58262755FA95}" type="pres">
      <dgm:prSet presAssocID="{58105FA1-A334-46A5-B6F0-F07B88539833}" presName="transSpace" presStyleCnt="0"/>
      <dgm:spPr/>
      <dgm:t>
        <a:bodyPr/>
        <a:lstStyle/>
        <a:p>
          <a:endParaRPr lang="es-EC"/>
        </a:p>
      </dgm:t>
    </dgm:pt>
    <dgm:pt modelId="{466C00B2-78EF-4488-8827-C19D5B6E8422}" type="pres">
      <dgm:prSet presAssocID="{C44965B4-6F04-4AD0-8D44-DC60E5B6F016}" presName="posSpace" presStyleCnt="0"/>
      <dgm:spPr/>
      <dgm:t>
        <a:bodyPr/>
        <a:lstStyle/>
        <a:p>
          <a:endParaRPr lang="es-EC"/>
        </a:p>
      </dgm:t>
    </dgm:pt>
    <dgm:pt modelId="{61BF3E82-FD5A-4A64-9BFA-1950CF03924C}" type="pres">
      <dgm:prSet presAssocID="{C44965B4-6F04-4AD0-8D44-DC60E5B6F016}" presName="vertFlow" presStyleCnt="0"/>
      <dgm:spPr/>
      <dgm:t>
        <a:bodyPr/>
        <a:lstStyle/>
        <a:p>
          <a:endParaRPr lang="es-EC"/>
        </a:p>
      </dgm:t>
    </dgm:pt>
    <dgm:pt modelId="{490619E2-F731-477F-B2EE-E58EA8D60DC5}" type="pres">
      <dgm:prSet presAssocID="{C44965B4-6F04-4AD0-8D44-DC60E5B6F016}" presName="topSpace" presStyleCnt="0"/>
      <dgm:spPr/>
      <dgm:t>
        <a:bodyPr/>
        <a:lstStyle/>
        <a:p>
          <a:endParaRPr lang="es-EC"/>
        </a:p>
      </dgm:t>
    </dgm:pt>
    <dgm:pt modelId="{7B1503B8-153B-4ABF-A729-193121D546AF}" type="pres">
      <dgm:prSet presAssocID="{C44965B4-6F04-4AD0-8D44-DC60E5B6F016}" presName="firstComp" presStyleCnt="0"/>
      <dgm:spPr/>
      <dgm:t>
        <a:bodyPr/>
        <a:lstStyle/>
        <a:p>
          <a:endParaRPr lang="es-EC"/>
        </a:p>
      </dgm:t>
    </dgm:pt>
    <dgm:pt modelId="{F2F9EEB1-2624-4EF5-B540-A7DE825E44E8}" type="pres">
      <dgm:prSet presAssocID="{C44965B4-6F04-4AD0-8D44-DC60E5B6F016}" presName="firstChild" presStyleLbl="bgAccFollowNode1" presStyleIdx="1" presStyleCnt="2" custScaleY="186543" custLinFactNeighborY="1766"/>
      <dgm:spPr/>
      <dgm:t>
        <a:bodyPr/>
        <a:lstStyle/>
        <a:p>
          <a:endParaRPr lang="es-EC"/>
        </a:p>
      </dgm:t>
    </dgm:pt>
    <dgm:pt modelId="{C637F4AB-AA78-4D7A-84D0-0DBE3D9395C8}" type="pres">
      <dgm:prSet presAssocID="{C44965B4-6F04-4AD0-8D44-DC60E5B6F016}" presName="firstChildTx" presStyleLbl="bgAccFollowNode1" presStyleIdx="1" presStyleCnt="2">
        <dgm:presLayoutVars>
          <dgm:bulletEnabled val="1"/>
        </dgm:presLayoutVars>
      </dgm:prSet>
      <dgm:spPr/>
      <dgm:t>
        <a:bodyPr/>
        <a:lstStyle/>
        <a:p>
          <a:endParaRPr lang="es-EC"/>
        </a:p>
      </dgm:t>
    </dgm:pt>
    <dgm:pt modelId="{57DFD1D2-B45A-4451-AE9F-84F0393E2302}" type="pres">
      <dgm:prSet presAssocID="{C44965B4-6F04-4AD0-8D44-DC60E5B6F016}" presName="negSpace" presStyleCnt="0"/>
      <dgm:spPr/>
      <dgm:t>
        <a:bodyPr/>
        <a:lstStyle/>
        <a:p>
          <a:endParaRPr lang="es-EC"/>
        </a:p>
      </dgm:t>
    </dgm:pt>
    <dgm:pt modelId="{91141CD5-1456-46A9-8F8E-7869A3C30192}" type="pres">
      <dgm:prSet presAssocID="{C44965B4-6F04-4AD0-8D44-DC60E5B6F016}" presName="circle" presStyleLbl="node1" presStyleIdx="1" presStyleCnt="2" custScaleX="157403" custScaleY="89638" custLinFactNeighborX="-16449" custLinFactNeighborY="-13163"/>
      <dgm:spPr/>
      <dgm:t>
        <a:bodyPr/>
        <a:lstStyle/>
        <a:p>
          <a:endParaRPr lang="es-EC"/>
        </a:p>
      </dgm:t>
    </dgm:pt>
  </dgm:ptLst>
  <dgm:cxnLst>
    <dgm:cxn modelId="{79F3639C-A978-47C5-A11F-0782F0D1DB89}" type="presOf" srcId="{C44965B4-6F04-4AD0-8D44-DC60E5B6F016}" destId="{91141CD5-1456-46A9-8F8E-7869A3C30192}" srcOrd="0" destOrd="0" presId="urn:microsoft.com/office/officeart/2005/8/layout/hList9"/>
    <dgm:cxn modelId="{9474C328-6CC2-4878-968A-0B72CB57775E}" srcId="{996F3D41-419B-44B2-9720-86628733F1AB}" destId="{7D48C9D5-4DCF-43EA-99F1-D07E45AF3B07}" srcOrd="0" destOrd="0" parTransId="{078EB493-5941-4A85-ACAA-C65D75B95631}" sibTransId="{58105FA1-A334-46A5-B6F0-F07B88539833}"/>
    <dgm:cxn modelId="{D85633A0-BE61-4A65-A5A0-322E03C922C7}" type="presOf" srcId="{996F3D41-419B-44B2-9720-86628733F1AB}" destId="{85F11941-24D5-44C3-A9EE-FFE9B91BD07C}" srcOrd="0" destOrd="0" presId="urn:microsoft.com/office/officeart/2005/8/layout/hList9"/>
    <dgm:cxn modelId="{4DD87CB4-1E0B-4DA2-8840-ADD4AC1BEFC8}" type="presOf" srcId="{2A59842E-0401-4318-B929-0369DFFFB5B4}" destId="{85E3E9F5-1757-4C5C-A9F0-01F3E01EE56A}" srcOrd="0" destOrd="0" presId="urn:microsoft.com/office/officeart/2005/8/layout/hList9"/>
    <dgm:cxn modelId="{1720BB6E-F605-4BE2-8F60-CF5DB9A8D5B8}" type="presOf" srcId="{648303BD-0507-4401-B768-2DE9392A0B11}" destId="{C637F4AB-AA78-4D7A-84D0-0DBE3D9395C8}" srcOrd="1" destOrd="0" presId="urn:microsoft.com/office/officeart/2005/8/layout/hList9"/>
    <dgm:cxn modelId="{E4FAF55B-1B63-4C8C-BDB6-169AC3E97B02}" type="presOf" srcId="{648303BD-0507-4401-B768-2DE9392A0B11}" destId="{F2F9EEB1-2624-4EF5-B540-A7DE825E44E8}" srcOrd="0" destOrd="0" presId="urn:microsoft.com/office/officeart/2005/8/layout/hList9"/>
    <dgm:cxn modelId="{41D7E845-71C5-4F84-8556-950924A89BCE}" srcId="{C44965B4-6F04-4AD0-8D44-DC60E5B6F016}" destId="{648303BD-0507-4401-B768-2DE9392A0B11}" srcOrd="0" destOrd="0" parTransId="{0BE15B17-11E7-4612-B434-D7FB739A4B44}" sibTransId="{DFEBDE06-05A7-442C-AD39-E04AC5D8640E}"/>
    <dgm:cxn modelId="{7C244D2E-84EA-4774-9ECC-E38ED9ED4372}" type="presOf" srcId="{7D48C9D5-4DCF-43EA-99F1-D07E45AF3B07}" destId="{47D238F0-4B3E-4C89-B6E6-95FFAE8874F7}" srcOrd="0" destOrd="0" presId="urn:microsoft.com/office/officeart/2005/8/layout/hList9"/>
    <dgm:cxn modelId="{761DA825-1CA6-4677-982A-CAE819B05118}" srcId="{7D48C9D5-4DCF-43EA-99F1-D07E45AF3B07}" destId="{2A59842E-0401-4318-B929-0369DFFFB5B4}" srcOrd="0" destOrd="0" parTransId="{DA4E5938-CEC9-480E-8456-A9409C8681BF}" sibTransId="{9CE0AF48-DF1C-481C-9DAA-8E2DC3E8A800}"/>
    <dgm:cxn modelId="{F3E1310F-F19A-4649-9544-04D97741CC71}" srcId="{996F3D41-419B-44B2-9720-86628733F1AB}" destId="{C44965B4-6F04-4AD0-8D44-DC60E5B6F016}" srcOrd="1" destOrd="0" parTransId="{C578DF47-B983-4C60-BF00-6074055A13D8}" sibTransId="{CCBF7D58-1BA7-46BF-B0F6-CB7B910F6E1F}"/>
    <dgm:cxn modelId="{86C90003-B2D2-4125-B28A-32D3401B3DEB}" type="presOf" srcId="{2A59842E-0401-4318-B929-0369DFFFB5B4}" destId="{0EA957DF-A9F0-45D4-9477-F5D570E9E57A}" srcOrd="1" destOrd="0" presId="urn:microsoft.com/office/officeart/2005/8/layout/hList9"/>
    <dgm:cxn modelId="{E82C19B5-0D3E-45AA-A7A6-38498670234D}" type="presParOf" srcId="{85F11941-24D5-44C3-A9EE-FFE9B91BD07C}" destId="{7C76A6B0-1CE4-4B43-9D49-B0F294133E50}" srcOrd="0" destOrd="0" presId="urn:microsoft.com/office/officeart/2005/8/layout/hList9"/>
    <dgm:cxn modelId="{2A60D84A-DC6C-4D22-826A-97B8628F9D8E}" type="presParOf" srcId="{85F11941-24D5-44C3-A9EE-FFE9B91BD07C}" destId="{4CEC3D0F-08DB-4663-A734-65B07D1BBDA1}" srcOrd="1" destOrd="0" presId="urn:microsoft.com/office/officeart/2005/8/layout/hList9"/>
    <dgm:cxn modelId="{8B4F2DE6-7379-45D5-9F11-C5C1682F497B}" type="presParOf" srcId="{4CEC3D0F-08DB-4663-A734-65B07D1BBDA1}" destId="{655F1E3C-C062-49F7-89DD-822A94111BAD}" srcOrd="0" destOrd="0" presId="urn:microsoft.com/office/officeart/2005/8/layout/hList9"/>
    <dgm:cxn modelId="{6F2A02A9-A855-4DDA-A6AB-2B20CE04FE2D}" type="presParOf" srcId="{4CEC3D0F-08DB-4663-A734-65B07D1BBDA1}" destId="{12D70781-2E21-419D-A70A-001F78677EC9}" srcOrd="1" destOrd="0" presId="urn:microsoft.com/office/officeart/2005/8/layout/hList9"/>
    <dgm:cxn modelId="{FA098B71-17BD-41D6-BDD4-76303D0DCC6C}" type="presParOf" srcId="{12D70781-2E21-419D-A70A-001F78677EC9}" destId="{85E3E9F5-1757-4C5C-A9F0-01F3E01EE56A}" srcOrd="0" destOrd="0" presId="urn:microsoft.com/office/officeart/2005/8/layout/hList9"/>
    <dgm:cxn modelId="{23670298-75D0-4828-9193-10A8931A0E97}" type="presParOf" srcId="{12D70781-2E21-419D-A70A-001F78677EC9}" destId="{0EA957DF-A9F0-45D4-9477-F5D570E9E57A}" srcOrd="1" destOrd="0" presId="urn:microsoft.com/office/officeart/2005/8/layout/hList9"/>
    <dgm:cxn modelId="{769D3017-2FD1-4694-AADF-C561AB7A0FBC}" type="presParOf" srcId="{85F11941-24D5-44C3-A9EE-FFE9B91BD07C}" destId="{66820558-E620-4607-A3A0-BBEF106838EA}" srcOrd="2" destOrd="0" presId="urn:microsoft.com/office/officeart/2005/8/layout/hList9"/>
    <dgm:cxn modelId="{791C835E-9C33-40E7-AD67-42CEB021D7D3}" type="presParOf" srcId="{85F11941-24D5-44C3-A9EE-FFE9B91BD07C}" destId="{47D238F0-4B3E-4C89-B6E6-95FFAE8874F7}" srcOrd="3" destOrd="0" presId="urn:microsoft.com/office/officeart/2005/8/layout/hList9"/>
    <dgm:cxn modelId="{7A21DD39-EFF5-4CCA-A3AB-6073B56F2F02}" type="presParOf" srcId="{85F11941-24D5-44C3-A9EE-FFE9B91BD07C}" destId="{01440F7C-C740-40C2-87DA-58262755FA95}" srcOrd="4" destOrd="0" presId="urn:microsoft.com/office/officeart/2005/8/layout/hList9"/>
    <dgm:cxn modelId="{BDF1218B-C875-45C5-B8E4-6DADB64C8C52}" type="presParOf" srcId="{85F11941-24D5-44C3-A9EE-FFE9B91BD07C}" destId="{466C00B2-78EF-4488-8827-C19D5B6E8422}" srcOrd="5" destOrd="0" presId="urn:microsoft.com/office/officeart/2005/8/layout/hList9"/>
    <dgm:cxn modelId="{6C59F0F9-DF49-494A-BC81-2D0EBBE7F182}" type="presParOf" srcId="{85F11941-24D5-44C3-A9EE-FFE9B91BD07C}" destId="{61BF3E82-FD5A-4A64-9BFA-1950CF03924C}" srcOrd="6" destOrd="0" presId="urn:microsoft.com/office/officeart/2005/8/layout/hList9"/>
    <dgm:cxn modelId="{7F545A9E-6FD0-4207-A35B-CEFEBEF93010}" type="presParOf" srcId="{61BF3E82-FD5A-4A64-9BFA-1950CF03924C}" destId="{490619E2-F731-477F-B2EE-E58EA8D60DC5}" srcOrd="0" destOrd="0" presId="urn:microsoft.com/office/officeart/2005/8/layout/hList9"/>
    <dgm:cxn modelId="{D5A370F6-0B65-42FB-95E3-8DC7394E36AF}" type="presParOf" srcId="{61BF3E82-FD5A-4A64-9BFA-1950CF03924C}" destId="{7B1503B8-153B-4ABF-A729-193121D546AF}" srcOrd="1" destOrd="0" presId="urn:microsoft.com/office/officeart/2005/8/layout/hList9"/>
    <dgm:cxn modelId="{2EFB8BA8-940A-4AAE-AEFD-1ED18A76CA32}" type="presParOf" srcId="{7B1503B8-153B-4ABF-A729-193121D546AF}" destId="{F2F9EEB1-2624-4EF5-B540-A7DE825E44E8}" srcOrd="0" destOrd="0" presId="urn:microsoft.com/office/officeart/2005/8/layout/hList9"/>
    <dgm:cxn modelId="{6A12329A-C467-4168-8675-FFD2137F47CD}" type="presParOf" srcId="{7B1503B8-153B-4ABF-A729-193121D546AF}" destId="{C637F4AB-AA78-4D7A-84D0-0DBE3D9395C8}" srcOrd="1" destOrd="0" presId="urn:microsoft.com/office/officeart/2005/8/layout/hList9"/>
    <dgm:cxn modelId="{61597881-5803-4DAF-B8ED-376CCB23E5BD}" type="presParOf" srcId="{85F11941-24D5-44C3-A9EE-FFE9B91BD07C}" destId="{57DFD1D2-B45A-4451-AE9F-84F0393E2302}" srcOrd="7" destOrd="0" presId="urn:microsoft.com/office/officeart/2005/8/layout/hList9"/>
    <dgm:cxn modelId="{8C7FD52C-647B-4F6F-866F-62041460AD3B}" type="presParOf" srcId="{85F11941-24D5-44C3-A9EE-FFE9B91BD07C}" destId="{91141CD5-1456-46A9-8F8E-7869A3C30192}"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F0D4A-4F4B-44DA-9162-22B1EAB4C748}">
      <dsp:nvSpPr>
        <dsp:cNvPr id="0" name=""/>
        <dsp:cNvSpPr/>
      </dsp:nvSpPr>
      <dsp:spPr>
        <a:xfrm>
          <a:off x="0" y="844980"/>
          <a:ext cx="2700300" cy="1620180"/>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Los indicadores reflejan que las áreas rurales no tienen privilegios </a:t>
          </a:r>
          <a:endParaRPr lang="es-EC" sz="2000" kern="1200" dirty="0"/>
        </a:p>
      </dsp:txBody>
      <dsp:txXfrm>
        <a:off x="0" y="844980"/>
        <a:ext cx="2700300" cy="1620180"/>
      </dsp:txXfrm>
    </dsp:sp>
    <dsp:sp modelId="{5D10C5C0-DDFD-43B7-9A2B-6E4109E041EF}">
      <dsp:nvSpPr>
        <dsp:cNvPr id="0" name=""/>
        <dsp:cNvSpPr/>
      </dsp:nvSpPr>
      <dsp:spPr>
        <a:xfrm>
          <a:off x="2970329" y="844980"/>
          <a:ext cx="2700300" cy="1620180"/>
        </a:xfrm>
        <a:prstGeom prst="rect">
          <a:avLst/>
        </a:prstGeom>
        <a:solidFill>
          <a:schemeClr val="accent3">
            <a:shade val="50000"/>
            <a:hueOff val="-27932"/>
            <a:satOff val="2608"/>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No existe la suficiente información en cuento a conservación del recurso</a:t>
          </a:r>
          <a:endParaRPr lang="es-EC" sz="2000" kern="1200" dirty="0"/>
        </a:p>
      </dsp:txBody>
      <dsp:txXfrm>
        <a:off x="2970329" y="844980"/>
        <a:ext cx="2700300" cy="1620180"/>
      </dsp:txXfrm>
    </dsp:sp>
    <dsp:sp modelId="{527B400C-01A8-4D71-A9B8-23025506F1DA}">
      <dsp:nvSpPr>
        <dsp:cNvPr id="0" name=""/>
        <dsp:cNvSpPr/>
      </dsp:nvSpPr>
      <dsp:spPr>
        <a:xfrm>
          <a:off x="5940659" y="844980"/>
          <a:ext cx="2700300" cy="1620180"/>
        </a:xfrm>
        <a:prstGeom prst="rect">
          <a:avLst/>
        </a:prstGeom>
        <a:solidFill>
          <a:schemeClr val="accent3">
            <a:shade val="50000"/>
            <a:hueOff val="-55864"/>
            <a:satOff val="5216"/>
            <a:lumOff val="235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No existen planes de manejo ambiental o no se cumple</a:t>
          </a:r>
          <a:endParaRPr lang="es-EC" sz="2000" kern="1200" dirty="0"/>
        </a:p>
      </dsp:txBody>
      <dsp:txXfrm>
        <a:off x="5940659" y="844980"/>
        <a:ext cx="2700300" cy="1620180"/>
      </dsp:txXfrm>
    </dsp:sp>
    <dsp:sp modelId="{3E22FDB8-B668-4C4A-AF68-5B548222144B}">
      <dsp:nvSpPr>
        <dsp:cNvPr id="0" name=""/>
        <dsp:cNvSpPr/>
      </dsp:nvSpPr>
      <dsp:spPr>
        <a:xfrm>
          <a:off x="0" y="2735190"/>
          <a:ext cx="2700300" cy="1620180"/>
        </a:xfrm>
        <a:prstGeom prst="rect">
          <a:avLst/>
        </a:prstGeom>
        <a:solidFill>
          <a:schemeClr val="accent3">
            <a:shade val="50000"/>
            <a:hueOff val="-83796"/>
            <a:satOff val="7824"/>
            <a:lumOff val="352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Poca conciencia ambiental</a:t>
          </a:r>
          <a:endParaRPr lang="es-EC" sz="2000" kern="1200" dirty="0"/>
        </a:p>
      </dsp:txBody>
      <dsp:txXfrm>
        <a:off x="0" y="2735190"/>
        <a:ext cx="2700300" cy="1620180"/>
      </dsp:txXfrm>
    </dsp:sp>
    <dsp:sp modelId="{B26C9D95-F5F0-46D7-8DD0-922F5AD136AE}">
      <dsp:nvSpPr>
        <dsp:cNvPr id="0" name=""/>
        <dsp:cNvSpPr/>
      </dsp:nvSpPr>
      <dsp:spPr>
        <a:xfrm>
          <a:off x="2970329" y="2735191"/>
          <a:ext cx="2700300" cy="1620180"/>
        </a:xfrm>
        <a:prstGeom prst="rect">
          <a:avLst/>
        </a:prstGeom>
        <a:solidFill>
          <a:schemeClr val="accent3">
            <a:shade val="50000"/>
            <a:hueOff val="-55864"/>
            <a:satOff val="5216"/>
            <a:lumOff val="235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Las actividades económicas no cubren las necesidades de la población</a:t>
          </a:r>
          <a:endParaRPr lang="es-EC" sz="2000" kern="1200" dirty="0"/>
        </a:p>
      </dsp:txBody>
      <dsp:txXfrm>
        <a:off x="2970329" y="2735191"/>
        <a:ext cx="2700300" cy="1620180"/>
      </dsp:txXfrm>
    </dsp:sp>
    <dsp:sp modelId="{1F7BA338-0ADD-43AC-AABE-EEC27BADB0ED}">
      <dsp:nvSpPr>
        <dsp:cNvPr id="0" name=""/>
        <dsp:cNvSpPr/>
      </dsp:nvSpPr>
      <dsp:spPr>
        <a:xfrm>
          <a:off x="5940659" y="2735191"/>
          <a:ext cx="2700300" cy="1620180"/>
        </a:xfrm>
        <a:prstGeom prst="rect">
          <a:avLst/>
        </a:prstGeom>
        <a:solidFill>
          <a:schemeClr val="accent3">
            <a:shade val="50000"/>
            <a:hueOff val="-27932"/>
            <a:satOff val="2608"/>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No poseen una base de datos territorial  organizada y actualizada</a:t>
          </a:r>
          <a:endParaRPr lang="es-EC" sz="2000" kern="1200" dirty="0"/>
        </a:p>
      </dsp:txBody>
      <dsp:txXfrm>
        <a:off x="5940659" y="2735191"/>
        <a:ext cx="2700300" cy="16201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0308B-9634-4739-A801-E2F11DE8E170}">
      <dsp:nvSpPr>
        <dsp:cNvPr id="0" name=""/>
        <dsp:cNvSpPr/>
      </dsp:nvSpPr>
      <dsp:spPr>
        <a:xfrm>
          <a:off x="1531" y="864091"/>
          <a:ext cx="2238271" cy="2330357"/>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81915" tIns="81915" rIns="81915" bIns="81915" numCol="1" spcCol="1270" anchor="t" anchorCtr="0">
          <a:noAutofit/>
        </a:bodyPr>
        <a:lstStyle/>
        <a:p>
          <a:pPr marL="114300" lvl="1" indent="-114300" algn="just" defTabSz="622300">
            <a:lnSpc>
              <a:spcPct val="90000"/>
            </a:lnSpc>
            <a:spcBef>
              <a:spcPct val="0"/>
            </a:spcBef>
            <a:spcAft>
              <a:spcPct val="15000"/>
            </a:spcAft>
            <a:buChar char="••"/>
          </a:pPr>
          <a:r>
            <a:rPr lang="es-EC" sz="1400" kern="1200" dirty="0" smtClean="0">
              <a:solidFill>
                <a:schemeClr val="tx1">
                  <a:lumMod val="95000"/>
                  <a:lumOff val="5000"/>
                </a:schemeClr>
              </a:solidFill>
            </a:rPr>
            <a:t>La educación </a:t>
          </a:r>
          <a:r>
            <a:rPr lang="es-EC" sz="1400" kern="1200" dirty="0" smtClean="0">
              <a:solidFill>
                <a:schemeClr val="tx1">
                  <a:lumMod val="95000"/>
                  <a:lumOff val="5000"/>
                </a:schemeClr>
              </a:solidFill>
            </a:rPr>
            <a:t>vive </a:t>
          </a:r>
          <a:r>
            <a:rPr lang="es-EC" sz="1400" kern="1200" dirty="0" smtClean="0">
              <a:solidFill>
                <a:schemeClr val="tx1">
                  <a:lumMod val="95000"/>
                  <a:lumOff val="5000"/>
                </a:schemeClr>
              </a:solidFill>
            </a:rPr>
            <a:t>problemas como:</a:t>
          </a:r>
          <a:endParaRPr lang="es-EC" sz="1400" kern="1200" dirty="0">
            <a:solidFill>
              <a:schemeClr val="tx1">
                <a:lumMod val="95000"/>
                <a:lumOff val="5000"/>
              </a:schemeClr>
            </a:solidFill>
          </a:endParaRPr>
        </a:p>
        <a:p>
          <a:pPr marL="114300" lvl="1" indent="-114300" algn="just" defTabSz="622300">
            <a:lnSpc>
              <a:spcPct val="90000"/>
            </a:lnSpc>
            <a:spcBef>
              <a:spcPct val="0"/>
            </a:spcBef>
            <a:spcAft>
              <a:spcPct val="15000"/>
            </a:spcAft>
            <a:buChar char="••"/>
          </a:pPr>
          <a:endParaRPr lang="es-EC" sz="1400" kern="1200" dirty="0">
            <a:solidFill>
              <a:schemeClr val="tx1">
                <a:lumMod val="95000"/>
                <a:lumOff val="5000"/>
              </a:schemeClr>
            </a:solidFill>
          </a:endParaRPr>
        </a:p>
        <a:p>
          <a:pPr marL="114300" lvl="1" indent="-114300" algn="just" defTabSz="622300">
            <a:lnSpc>
              <a:spcPct val="90000"/>
            </a:lnSpc>
            <a:spcBef>
              <a:spcPct val="0"/>
            </a:spcBef>
            <a:spcAft>
              <a:spcPct val="15000"/>
            </a:spcAft>
            <a:buChar char="••"/>
          </a:pPr>
          <a:r>
            <a:rPr lang="es-EC" sz="1400" kern="1200" dirty="0" smtClean="0">
              <a:solidFill>
                <a:schemeClr val="tx1">
                  <a:lumMod val="95000"/>
                  <a:lumOff val="5000"/>
                </a:schemeClr>
              </a:solidFill>
            </a:rPr>
            <a:t>Insuficiente presupuesto, inadecuada infraestructura física y deserción escolar entre otros</a:t>
          </a:r>
          <a:endParaRPr lang="es-EC" sz="1400" kern="1200" dirty="0">
            <a:solidFill>
              <a:schemeClr val="tx1">
                <a:lumMod val="95000"/>
                <a:lumOff val="5000"/>
              </a:schemeClr>
            </a:solidFill>
          </a:endParaRPr>
        </a:p>
      </dsp:txBody>
      <dsp:txXfrm>
        <a:off x="55159" y="917719"/>
        <a:ext cx="2131015" cy="1723739"/>
      </dsp:txXfrm>
    </dsp:sp>
    <dsp:sp modelId="{FC6AECA5-126A-456B-8675-4031253A145B}">
      <dsp:nvSpPr>
        <dsp:cNvPr id="0" name=""/>
        <dsp:cNvSpPr/>
      </dsp:nvSpPr>
      <dsp:spPr>
        <a:xfrm>
          <a:off x="1280157" y="2122049"/>
          <a:ext cx="2355555" cy="2355555"/>
        </a:xfrm>
        <a:prstGeom prst="leftCircularArrow">
          <a:avLst>
            <a:gd name="adj1" fmla="val 2679"/>
            <a:gd name="adj2" fmla="val 325988"/>
            <a:gd name="adj3" fmla="val 2098417"/>
            <a:gd name="adj4" fmla="val 9021408"/>
            <a:gd name="adj5" fmla="val 3125"/>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glow rad="50800">
            <a:schemeClr val="accent3">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F6D51FF3-F7AA-4B2D-92D5-6A553899D603}">
      <dsp:nvSpPr>
        <dsp:cNvPr id="0" name=""/>
        <dsp:cNvSpPr/>
      </dsp:nvSpPr>
      <dsp:spPr>
        <a:xfrm>
          <a:off x="498924" y="3057356"/>
          <a:ext cx="1989574" cy="791188"/>
        </a:xfrm>
        <a:prstGeom prst="roundRect">
          <a:avLst>
            <a:gd name="adj" fmla="val 1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glow rad="50800">
            <a:schemeClr val="accent3">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95000"/>
                  <a:lumOff val="5000"/>
                </a:schemeClr>
              </a:solidFill>
            </a:rPr>
            <a:t>EDUCACION:</a:t>
          </a:r>
          <a:endParaRPr lang="es-EC" sz="1400" kern="1200" dirty="0">
            <a:solidFill>
              <a:schemeClr val="tx1">
                <a:lumMod val="95000"/>
                <a:lumOff val="5000"/>
              </a:schemeClr>
            </a:solidFill>
          </a:endParaRPr>
        </a:p>
      </dsp:txBody>
      <dsp:txXfrm>
        <a:off x="522097" y="3080529"/>
        <a:ext cx="1943228" cy="744842"/>
      </dsp:txXfrm>
    </dsp:sp>
    <dsp:sp modelId="{0DAC897E-5B6A-48B8-B0FD-637BFF3BD7D7}">
      <dsp:nvSpPr>
        <dsp:cNvPr id="0" name=""/>
        <dsp:cNvSpPr/>
      </dsp:nvSpPr>
      <dsp:spPr>
        <a:xfrm>
          <a:off x="2788963" y="1605115"/>
          <a:ext cx="2238271" cy="184610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5096307"/>
              <a:satOff val="-416"/>
              <a:lumOff val="-1078"/>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81915" tIns="81915" rIns="81915" bIns="81915" numCol="1" spcCol="1270" anchor="t" anchorCtr="0">
          <a:noAutofit/>
        </a:bodyPr>
        <a:lstStyle/>
        <a:p>
          <a:pPr marL="285750" lvl="1" indent="-285750" algn="l" defTabSz="1911350">
            <a:lnSpc>
              <a:spcPct val="90000"/>
            </a:lnSpc>
            <a:spcBef>
              <a:spcPct val="0"/>
            </a:spcBef>
            <a:spcAft>
              <a:spcPct val="15000"/>
            </a:spcAft>
            <a:buChar char="••"/>
          </a:pPr>
          <a:endParaRPr lang="es-EC" sz="4300" kern="1200" dirty="0">
            <a:solidFill>
              <a:schemeClr val="tx1">
                <a:lumMod val="95000"/>
                <a:lumOff val="5000"/>
              </a:schemeClr>
            </a:solidFill>
          </a:endParaRPr>
        </a:p>
      </dsp:txBody>
      <dsp:txXfrm>
        <a:off x="2831447" y="2043193"/>
        <a:ext cx="2153303" cy="1365543"/>
      </dsp:txXfrm>
    </dsp:sp>
    <dsp:sp modelId="{0A0D1259-D197-4E11-8590-76D7D6C7C05B}">
      <dsp:nvSpPr>
        <dsp:cNvPr id="0" name=""/>
        <dsp:cNvSpPr/>
      </dsp:nvSpPr>
      <dsp:spPr>
        <a:xfrm>
          <a:off x="3746978" y="298299"/>
          <a:ext cx="2679388" cy="2679388"/>
        </a:xfrm>
        <a:prstGeom prst="circularArrow">
          <a:avLst>
            <a:gd name="adj1" fmla="val 2355"/>
            <a:gd name="adj2" fmla="val 284445"/>
            <a:gd name="adj3" fmla="val 18946277"/>
            <a:gd name="adj4" fmla="val 11981743"/>
            <a:gd name="adj5" fmla="val 2747"/>
          </a:avLst>
        </a:prstGeom>
        <a:gradFill rotWithShape="0">
          <a:gsLst>
            <a:gs pos="0">
              <a:schemeClr val="accent3">
                <a:hueOff val="10192614"/>
                <a:satOff val="-831"/>
                <a:lumOff val="-2157"/>
                <a:alphaOff val="0"/>
                <a:tint val="73000"/>
                <a:shade val="100000"/>
                <a:satMod val="150000"/>
              </a:schemeClr>
            </a:gs>
            <a:gs pos="25000">
              <a:schemeClr val="accent3">
                <a:hueOff val="10192614"/>
                <a:satOff val="-831"/>
                <a:lumOff val="-2157"/>
                <a:alphaOff val="0"/>
                <a:tint val="96000"/>
                <a:shade val="80000"/>
                <a:satMod val="105000"/>
              </a:schemeClr>
            </a:gs>
            <a:gs pos="38000">
              <a:schemeClr val="accent3">
                <a:hueOff val="10192614"/>
                <a:satOff val="-831"/>
                <a:lumOff val="-2157"/>
                <a:alphaOff val="0"/>
                <a:tint val="96000"/>
                <a:shade val="59000"/>
                <a:satMod val="120000"/>
              </a:schemeClr>
            </a:gs>
            <a:gs pos="55000">
              <a:schemeClr val="accent3">
                <a:hueOff val="10192614"/>
                <a:satOff val="-831"/>
                <a:lumOff val="-2157"/>
                <a:alphaOff val="0"/>
                <a:tint val="100000"/>
                <a:shade val="57000"/>
                <a:satMod val="120000"/>
              </a:schemeClr>
            </a:gs>
            <a:gs pos="80000">
              <a:schemeClr val="accent3">
                <a:hueOff val="10192614"/>
                <a:satOff val="-831"/>
                <a:lumOff val="-2157"/>
                <a:alphaOff val="0"/>
                <a:tint val="100000"/>
                <a:shade val="56000"/>
                <a:satMod val="145000"/>
              </a:schemeClr>
            </a:gs>
            <a:gs pos="88000">
              <a:schemeClr val="accent3">
                <a:hueOff val="10192614"/>
                <a:satOff val="-831"/>
                <a:lumOff val="-2157"/>
                <a:alphaOff val="0"/>
                <a:tint val="100000"/>
                <a:shade val="63000"/>
                <a:satMod val="160000"/>
              </a:schemeClr>
            </a:gs>
            <a:gs pos="100000">
              <a:schemeClr val="accent3">
                <a:hueOff val="10192614"/>
                <a:satOff val="-831"/>
                <a:lumOff val="-2157"/>
                <a:alphaOff val="0"/>
                <a:tint val="99000"/>
                <a:shade val="100000"/>
                <a:satMod val="155000"/>
              </a:schemeClr>
            </a:gs>
          </a:gsLst>
          <a:lin ang="5400000" scaled="0"/>
        </a:gradFill>
        <a:ln>
          <a:noFill/>
        </a:ln>
        <a:effectLst>
          <a:glow rad="50800">
            <a:schemeClr val="accent3">
              <a:hueOff val="10192614"/>
              <a:satOff val="-831"/>
              <a:lumOff val="-2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10192614"/>
              <a:satOff val="-831"/>
              <a:lumOff val="-2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sp>
    <dsp:sp modelId="{F8AB5FB1-B3B1-45D3-A83B-DCDE7851A1D1}">
      <dsp:nvSpPr>
        <dsp:cNvPr id="0" name=""/>
        <dsp:cNvSpPr/>
      </dsp:nvSpPr>
      <dsp:spPr>
        <a:xfrm>
          <a:off x="3286357" y="1209520"/>
          <a:ext cx="1989574" cy="791188"/>
        </a:xfrm>
        <a:prstGeom prst="roundRect">
          <a:avLst>
            <a:gd name="adj" fmla="val 10000"/>
          </a:avLst>
        </a:prstGeom>
        <a:gradFill rotWithShape="0">
          <a:gsLst>
            <a:gs pos="0">
              <a:schemeClr val="accent3">
                <a:hueOff val="5096307"/>
                <a:satOff val="-416"/>
                <a:lumOff val="-1078"/>
                <a:alphaOff val="0"/>
                <a:tint val="73000"/>
                <a:shade val="100000"/>
                <a:satMod val="150000"/>
              </a:schemeClr>
            </a:gs>
            <a:gs pos="25000">
              <a:schemeClr val="accent3">
                <a:hueOff val="5096307"/>
                <a:satOff val="-416"/>
                <a:lumOff val="-1078"/>
                <a:alphaOff val="0"/>
                <a:tint val="96000"/>
                <a:shade val="80000"/>
                <a:satMod val="105000"/>
              </a:schemeClr>
            </a:gs>
            <a:gs pos="38000">
              <a:schemeClr val="accent3">
                <a:hueOff val="5096307"/>
                <a:satOff val="-416"/>
                <a:lumOff val="-1078"/>
                <a:alphaOff val="0"/>
                <a:tint val="96000"/>
                <a:shade val="59000"/>
                <a:satMod val="120000"/>
              </a:schemeClr>
            </a:gs>
            <a:gs pos="55000">
              <a:schemeClr val="accent3">
                <a:hueOff val="5096307"/>
                <a:satOff val="-416"/>
                <a:lumOff val="-1078"/>
                <a:alphaOff val="0"/>
                <a:tint val="100000"/>
                <a:shade val="57000"/>
                <a:satMod val="120000"/>
              </a:schemeClr>
            </a:gs>
            <a:gs pos="80000">
              <a:schemeClr val="accent3">
                <a:hueOff val="5096307"/>
                <a:satOff val="-416"/>
                <a:lumOff val="-1078"/>
                <a:alphaOff val="0"/>
                <a:tint val="100000"/>
                <a:shade val="56000"/>
                <a:satMod val="145000"/>
              </a:schemeClr>
            </a:gs>
            <a:gs pos="88000">
              <a:schemeClr val="accent3">
                <a:hueOff val="5096307"/>
                <a:satOff val="-416"/>
                <a:lumOff val="-1078"/>
                <a:alphaOff val="0"/>
                <a:tint val="100000"/>
                <a:shade val="63000"/>
                <a:satMod val="160000"/>
              </a:schemeClr>
            </a:gs>
            <a:gs pos="100000">
              <a:schemeClr val="accent3">
                <a:hueOff val="5096307"/>
                <a:satOff val="-416"/>
                <a:lumOff val="-1078"/>
                <a:alphaOff val="0"/>
                <a:tint val="99000"/>
                <a:shade val="100000"/>
                <a:satMod val="155000"/>
              </a:schemeClr>
            </a:gs>
          </a:gsLst>
          <a:lin ang="5400000" scaled="0"/>
        </a:gradFill>
        <a:ln>
          <a:noFill/>
        </a:ln>
        <a:effectLst>
          <a:glow rad="50800">
            <a:schemeClr val="accent3">
              <a:hueOff val="5096307"/>
              <a:satOff val="-416"/>
              <a:lumOff val="-1078"/>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5096307"/>
              <a:satOff val="-416"/>
              <a:lumOff val="-1078"/>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lumMod val="95000"/>
                  <a:lumOff val="5000"/>
                </a:schemeClr>
              </a:solidFill>
            </a:rPr>
            <a:t>8 de cada 10 niños tienen acceso a educación.</a:t>
          </a:r>
          <a:r>
            <a:rPr lang="es-EC" sz="1600" kern="1200" dirty="0" smtClean="0">
              <a:solidFill>
                <a:schemeClr val="tx1">
                  <a:lumMod val="95000"/>
                  <a:lumOff val="5000"/>
                </a:schemeClr>
              </a:solidFill>
            </a:rPr>
            <a:t> </a:t>
          </a:r>
          <a:endParaRPr lang="es-EC" sz="1600" kern="1200" dirty="0">
            <a:solidFill>
              <a:schemeClr val="tx1">
                <a:lumMod val="95000"/>
                <a:lumOff val="5000"/>
              </a:schemeClr>
            </a:solidFill>
          </a:endParaRPr>
        </a:p>
      </dsp:txBody>
      <dsp:txXfrm>
        <a:off x="3309530" y="1232693"/>
        <a:ext cx="1943228" cy="744842"/>
      </dsp:txXfrm>
    </dsp:sp>
    <dsp:sp modelId="{9D406FE7-9A3F-4F79-B56A-1A438EF35D5E}">
      <dsp:nvSpPr>
        <dsp:cNvPr id="0" name=""/>
        <dsp:cNvSpPr/>
      </dsp:nvSpPr>
      <dsp:spPr>
        <a:xfrm>
          <a:off x="5576396" y="936112"/>
          <a:ext cx="2238271" cy="2432502"/>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0192614"/>
              <a:satOff val="-831"/>
              <a:lumOff val="-2157"/>
              <a:alphaOff val="0"/>
            </a:schemeClr>
          </a:solidFill>
          <a:prstDash val="solid"/>
        </a:ln>
        <a:effectLst/>
        <a:scene3d>
          <a:camera prst="orthographicFront">
            <a:rot lat="0" lon="0" rev="0"/>
          </a:camera>
          <a:lightRig rig="glow" dir="tl">
            <a:rot lat="0" lon="0" rev="1800000"/>
          </a:lightRig>
        </a:scene3d>
        <a:sp3d contourW="10160" prstMaterial="dkEdge">
          <a:bevelT w="0" h="0" prst="angle"/>
          <a:contourClr>
            <a:schemeClr val="lt1">
              <a:alpha val="90000"/>
              <a:hueOff val="0"/>
              <a:satOff val="0"/>
              <a:lumOff val="0"/>
              <a:alphaOff val="0"/>
              <a:shade val="30000"/>
              <a:satMod val="150000"/>
            </a:schemeClr>
          </a:contourClr>
        </a:sp3d>
      </dsp:spPr>
      <dsp:style>
        <a:lnRef idx="1">
          <a:scrgbClr r="0" g="0" b="0"/>
        </a:lnRef>
        <a:fillRef idx="1">
          <a:scrgbClr r="0" g="0" b="0"/>
        </a:fillRef>
        <a:effectRef idx="2">
          <a:scrgbClr r="0" g="0" b="0"/>
        </a:effectRef>
        <a:fontRef idx="minor"/>
      </dsp:style>
      <dsp:txBody>
        <a:bodyPr spcFirstLastPara="0" vert="horz" wrap="square" lIns="81915" tIns="81915" rIns="81915" bIns="81915" numCol="1" spcCol="1270" anchor="t" anchorCtr="0">
          <a:noAutofit/>
        </a:bodyPr>
        <a:lstStyle/>
        <a:p>
          <a:pPr marL="114300" lvl="1" indent="-114300" algn="l" defTabSz="622300">
            <a:lnSpc>
              <a:spcPct val="90000"/>
            </a:lnSpc>
            <a:spcBef>
              <a:spcPct val="0"/>
            </a:spcBef>
            <a:spcAft>
              <a:spcPct val="15000"/>
            </a:spcAft>
            <a:buChar char="••"/>
          </a:pPr>
          <a:r>
            <a:rPr lang="es-EC" sz="1400" kern="1200" dirty="0" smtClean="0">
              <a:solidFill>
                <a:schemeClr val="tx1">
                  <a:lumMod val="95000"/>
                  <a:lumOff val="5000"/>
                </a:schemeClr>
              </a:solidFill>
            </a:rPr>
            <a:t>De 0 a 20 no se los considera generadores de economía.</a:t>
          </a:r>
          <a:endParaRPr lang="es-EC" sz="1400" kern="1200" dirty="0">
            <a:solidFill>
              <a:schemeClr val="tx1">
                <a:lumMod val="95000"/>
                <a:lumOff val="5000"/>
              </a:schemeClr>
            </a:solidFill>
          </a:endParaRPr>
        </a:p>
        <a:p>
          <a:pPr marL="114300" lvl="1" indent="-114300" algn="l" defTabSz="622300">
            <a:lnSpc>
              <a:spcPct val="90000"/>
            </a:lnSpc>
            <a:spcBef>
              <a:spcPct val="0"/>
            </a:spcBef>
            <a:spcAft>
              <a:spcPct val="15000"/>
            </a:spcAft>
            <a:buChar char="••"/>
          </a:pPr>
          <a:r>
            <a:rPr lang="es-EC" sz="1400" kern="1200" dirty="0" smtClean="0">
              <a:solidFill>
                <a:schemeClr val="tx1">
                  <a:lumMod val="95000"/>
                  <a:lumOff val="5000"/>
                </a:schemeClr>
              </a:solidFill>
            </a:rPr>
            <a:t>De 20 a 50 años son de potencial económico alto por poseer estudios completos.</a:t>
          </a:r>
          <a:endParaRPr lang="es-EC" sz="1400" kern="1200" dirty="0">
            <a:solidFill>
              <a:schemeClr val="tx1">
                <a:lumMod val="95000"/>
                <a:lumOff val="5000"/>
              </a:schemeClr>
            </a:solidFill>
          </a:endParaRPr>
        </a:p>
        <a:p>
          <a:pPr marL="114300" lvl="1" indent="-114300" algn="l" defTabSz="622300">
            <a:lnSpc>
              <a:spcPct val="90000"/>
            </a:lnSpc>
            <a:spcBef>
              <a:spcPct val="0"/>
            </a:spcBef>
            <a:spcAft>
              <a:spcPct val="15000"/>
            </a:spcAft>
            <a:buChar char="••"/>
          </a:pPr>
          <a:r>
            <a:rPr lang="es-EC" sz="1400" kern="1200" dirty="0" smtClean="0">
              <a:solidFill>
                <a:schemeClr val="tx1">
                  <a:lumMod val="95000"/>
                  <a:lumOff val="5000"/>
                </a:schemeClr>
              </a:solidFill>
            </a:rPr>
            <a:t>De 50 a 75 la edad en este caso es el elemento dinamizador.</a:t>
          </a:r>
          <a:endParaRPr lang="es-EC" sz="1400" kern="1200" dirty="0">
            <a:solidFill>
              <a:schemeClr val="tx1">
                <a:lumMod val="95000"/>
                <a:lumOff val="5000"/>
              </a:schemeClr>
            </a:solidFill>
          </a:endParaRPr>
        </a:p>
      </dsp:txBody>
      <dsp:txXfrm>
        <a:off x="5632375" y="992091"/>
        <a:ext cx="2126313" cy="1799294"/>
      </dsp:txXfrm>
    </dsp:sp>
    <dsp:sp modelId="{EF394EDF-3D0B-4552-BC7B-939B59034DEB}">
      <dsp:nvSpPr>
        <dsp:cNvPr id="0" name=""/>
        <dsp:cNvSpPr/>
      </dsp:nvSpPr>
      <dsp:spPr>
        <a:xfrm>
          <a:off x="6073790" y="3169254"/>
          <a:ext cx="1989574" cy="791188"/>
        </a:xfrm>
        <a:prstGeom prst="roundRect">
          <a:avLst>
            <a:gd name="adj" fmla="val 10000"/>
          </a:avLst>
        </a:prstGeom>
        <a:gradFill rotWithShape="0">
          <a:gsLst>
            <a:gs pos="0">
              <a:schemeClr val="accent3">
                <a:hueOff val="10192614"/>
                <a:satOff val="-831"/>
                <a:lumOff val="-2157"/>
                <a:alphaOff val="0"/>
                <a:tint val="73000"/>
                <a:shade val="100000"/>
                <a:satMod val="150000"/>
              </a:schemeClr>
            </a:gs>
            <a:gs pos="25000">
              <a:schemeClr val="accent3">
                <a:hueOff val="10192614"/>
                <a:satOff val="-831"/>
                <a:lumOff val="-2157"/>
                <a:alphaOff val="0"/>
                <a:tint val="96000"/>
                <a:shade val="80000"/>
                <a:satMod val="105000"/>
              </a:schemeClr>
            </a:gs>
            <a:gs pos="38000">
              <a:schemeClr val="accent3">
                <a:hueOff val="10192614"/>
                <a:satOff val="-831"/>
                <a:lumOff val="-2157"/>
                <a:alphaOff val="0"/>
                <a:tint val="96000"/>
                <a:shade val="59000"/>
                <a:satMod val="120000"/>
              </a:schemeClr>
            </a:gs>
            <a:gs pos="55000">
              <a:schemeClr val="accent3">
                <a:hueOff val="10192614"/>
                <a:satOff val="-831"/>
                <a:lumOff val="-2157"/>
                <a:alphaOff val="0"/>
                <a:tint val="100000"/>
                <a:shade val="57000"/>
                <a:satMod val="120000"/>
              </a:schemeClr>
            </a:gs>
            <a:gs pos="80000">
              <a:schemeClr val="accent3">
                <a:hueOff val="10192614"/>
                <a:satOff val="-831"/>
                <a:lumOff val="-2157"/>
                <a:alphaOff val="0"/>
                <a:tint val="100000"/>
                <a:shade val="56000"/>
                <a:satMod val="145000"/>
              </a:schemeClr>
            </a:gs>
            <a:gs pos="88000">
              <a:schemeClr val="accent3">
                <a:hueOff val="10192614"/>
                <a:satOff val="-831"/>
                <a:lumOff val="-2157"/>
                <a:alphaOff val="0"/>
                <a:tint val="100000"/>
                <a:shade val="63000"/>
                <a:satMod val="160000"/>
              </a:schemeClr>
            </a:gs>
            <a:gs pos="100000">
              <a:schemeClr val="accent3">
                <a:hueOff val="10192614"/>
                <a:satOff val="-831"/>
                <a:lumOff val="-2157"/>
                <a:alphaOff val="0"/>
                <a:tint val="99000"/>
                <a:shade val="100000"/>
                <a:satMod val="155000"/>
              </a:schemeClr>
            </a:gs>
          </a:gsLst>
          <a:lin ang="5400000" scaled="0"/>
        </a:gradFill>
        <a:ln>
          <a:noFill/>
        </a:ln>
        <a:effectLst>
          <a:glow rad="50800">
            <a:schemeClr val="accent3">
              <a:hueOff val="10192614"/>
              <a:satOff val="-831"/>
              <a:lumOff val="-2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10192614"/>
              <a:satOff val="-831"/>
              <a:lumOff val="-2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17780" rIns="26670" bIns="1778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lumMod val="95000"/>
                  <a:lumOff val="5000"/>
                </a:schemeClr>
              </a:solidFill>
            </a:rPr>
            <a:t>La tasa de asistencia escolar primaria es del 80%</a:t>
          </a:r>
          <a:endParaRPr lang="es-EC" sz="1400" kern="1200" dirty="0">
            <a:solidFill>
              <a:schemeClr val="tx1">
                <a:lumMod val="95000"/>
                <a:lumOff val="5000"/>
              </a:schemeClr>
            </a:solidFill>
          </a:endParaRPr>
        </a:p>
      </dsp:txBody>
      <dsp:txXfrm>
        <a:off x="6096963" y="3192427"/>
        <a:ext cx="1943228" cy="7448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69F38-60AA-4AB0-A7BC-48174AEB3153}">
      <dsp:nvSpPr>
        <dsp:cNvPr id="0" name=""/>
        <dsp:cNvSpPr/>
      </dsp:nvSpPr>
      <dsp:spPr>
        <a:xfrm>
          <a:off x="1750" y="317129"/>
          <a:ext cx="1852954" cy="661884"/>
        </a:xfrm>
        <a:prstGeom prst="roundRect">
          <a:avLst>
            <a:gd name="adj" fmla="val 1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glow rad="50800">
            <a:schemeClr val="accent3">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lumMod val="95000"/>
                  <a:lumOff val="5000"/>
                </a:schemeClr>
              </a:solidFill>
            </a:rPr>
            <a:t>POBLACIÓN:</a:t>
          </a:r>
          <a:endParaRPr lang="es-EC" sz="1400" kern="1200" dirty="0">
            <a:solidFill>
              <a:schemeClr val="tx1">
                <a:lumMod val="95000"/>
                <a:lumOff val="5000"/>
              </a:schemeClr>
            </a:solidFill>
          </a:endParaRPr>
        </a:p>
      </dsp:txBody>
      <dsp:txXfrm>
        <a:off x="21136" y="336515"/>
        <a:ext cx="1814182" cy="623112"/>
      </dsp:txXfrm>
    </dsp:sp>
    <dsp:sp modelId="{F41B27E8-D206-444B-8F8A-7A88DF3408C9}">
      <dsp:nvSpPr>
        <dsp:cNvPr id="0" name=""/>
        <dsp:cNvSpPr/>
      </dsp:nvSpPr>
      <dsp:spPr>
        <a:xfrm>
          <a:off x="2107858" y="334162"/>
          <a:ext cx="536684" cy="627819"/>
        </a:xfrm>
        <a:prstGeom prst="rightArrow">
          <a:avLst>
            <a:gd name="adj1" fmla="val 60000"/>
            <a:gd name="adj2" fmla="val 5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glow rad="50800">
            <a:schemeClr val="accent3">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dirty="0">
            <a:solidFill>
              <a:schemeClr val="tx1">
                <a:lumMod val="95000"/>
                <a:lumOff val="5000"/>
              </a:schemeClr>
            </a:solidFill>
          </a:endParaRPr>
        </a:p>
      </dsp:txBody>
      <dsp:txXfrm>
        <a:off x="2107858" y="459726"/>
        <a:ext cx="375679" cy="376691"/>
      </dsp:txXfrm>
    </dsp:sp>
    <dsp:sp modelId="{A1D77343-ED94-4D30-A1C0-3D392ECFB2C6}">
      <dsp:nvSpPr>
        <dsp:cNvPr id="0" name=""/>
        <dsp:cNvSpPr/>
      </dsp:nvSpPr>
      <dsp:spPr>
        <a:xfrm>
          <a:off x="2867317" y="101739"/>
          <a:ext cx="2531531" cy="1092664"/>
        </a:xfrm>
        <a:prstGeom prst="roundRect">
          <a:avLst>
            <a:gd name="adj" fmla="val 10000"/>
          </a:avLst>
        </a:prstGeom>
        <a:gradFill rotWithShape="0">
          <a:gsLst>
            <a:gs pos="0">
              <a:schemeClr val="accent3">
                <a:hueOff val="10192614"/>
                <a:satOff val="-831"/>
                <a:lumOff val="-2157"/>
                <a:alphaOff val="0"/>
                <a:tint val="73000"/>
                <a:shade val="100000"/>
                <a:satMod val="150000"/>
              </a:schemeClr>
            </a:gs>
            <a:gs pos="25000">
              <a:schemeClr val="accent3">
                <a:hueOff val="10192614"/>
                <a:satOff val="-831"/>
                <a:lumOff val="-2157"/>
                <a:alphaOff val="0"/>
                <a:tint val="96000"/>
                <a:shade val="80000"/>
                <a:satMod val="105000"/>
              </a:schemeClr>
            </a:gs>
            <a:gs pos="38000">
              <a:schemeClr val="accent3">
                <a:hueOff val="10192614"/>
                <a:satOff val="-831"/>
                <a:lumOff val="-2157"/>
                <a:alphaOff val="0"/>
                <a:tint val="96000"/>
                <a:shade val="59000"/>
                <a:satMod val="120000"/>
              </a:schemeClr>
            </a:gs>
            <a:gs pos="55000">
              <a:schemeClr val="accent3">
                <a:hueOff val="10192614"/>
                <a:satOff val="-831"/>
                <a:lumOff val="-2157"/>
                <a:alphaOff val="0"/>
                <a:tint val="100000"/>
                <a:shade val="57000"/>
                <a:satMod val="120000"/>
              </a:schemeClr>
            </a:gs>
            <a:gs pos="80000">
              <a:schemeClr val="accent3">
                <a:hueOff val="10192614"/>
                <a:satOff val="-831"/>
                <a:lumOff val="-2157"/>
                <a:alphaOff val="0"/>
                <a:tint val="100000"/>
                <a:shade val="56000"/>
                <a:satMod val="145000"/>
              </a:schemeClr>
            </a:gs>
            <a:gs pos="88000">
              <a:schemeClr val="accent3">
                <a:hueOff val="10192614"/>
                <a:satOff val="-831"/>
                <a:lumOff val="-2157"/>
                <a:alphaOff val="0"/>
                <a:tint val="100000"/>
                <a:shade val="63000"/>
                <a:satMod val="160000"/>
              </a:schemeClr>
            </a:gs>
            <a:gs pos="100000">
              <a:schemeClr val="accent3">
                <a:hueOff val="10192614"/>
                <a:satOff val="-831"/>
                <a:lumOff val="-2157"/>
                <a:alphaOff val="0"/>
                <a:tint val="99000"/>
                <a:shade val="100000"/>
                <a:satMod val="155000"/>
              </a:schemeClr>
            </a:gs>
          </a:gsLst>
          <a:lin ang="5400000" scaled="0"/>
        </a:gradFill>
        <a:ln>
          <a:noFill/>
        </a:ln>
        <a:effectLst>
          <a:glow rad="50800">
            <a:schemeClr val="accent3">
              <a:hueOff val="10192614"/>
              <a:satOff val="-831"/>
              <a:lumOff val="-2157"/>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3">
              <a:hueOff val="10192614"/>
              <a:satOff val="-831"/>
              <a:lumOff val="-2157"/>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solidFill>
                <a:schemeClr val="tx1">
                  <a:lumMod val="95000"/>
                  <a:lumOff val="5000"/>
                </a:schemeClr>
              </a:solidFill>
            </a:rPr>
            <a:t>Se encuentra la presencia de afros, mestizos como colonos, y los pueblos indígenas Chachi, Epera y Awá</a:t>
          </a:r>
          <a:endParaRPr lang="es-EC" sz="1400" kern="1200" dirty="0">
            <a:solidFill>
              <a:schemeClr val="tx1">
                <a:lumMod val="95000"/>
                <a:lumOff val="5000"/>
              </a:schemeClr>
            </a:solidFill>
          </a:endParaRPr>
        </a:p>
      </dsp:txBody>
      <dsp:txXfrm>
        <a:off x="2899320" y="133742"/>
        <a:ext cx="2467525" cy="10286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DD9DB-9E00-4AE8-AD0D-08D83DAFBA03}">
      <dsp:nvSpPr>
        <dsp:cNvPr id="0" name=""/>
        <dsp:cNvSpPr/>
      </dsp:nvSpPr>
      <dsp:spPr>
        <a:xfrm>
          <a:off x="93303" y="1057344"/>
          <a:ext cx="1339608" cy="710695"/>
        </a:xfrm>
        <a:prstGeom prst="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95000"/>
                  <a:lumOff val="5000"/>
                </a:schemeClr>
              </a:solidFill>
              <a:effectLst/>
            </a:rPr>
            <a:t>SALUD</a:t>
          </a:r>
          <a:r>
            <a:rPr lang="en-US" sz="1400" b="0" kern="1200" dirty="0" smtClean="0">
              <a:solidFill>
                <a:schemeClr val="tx1">
                  <a:lumMod val="95000"/>
                  <a:lumOff val="5000"/>
                </a:schemeClr>
              </a:solidFill>
              <a:effectLst>
                <a:outerShdw blurRad="38100" dist="38100" dir="2700000" algn="tl">
                  <a:srgbClr val="000000">
                    <a:alpha val="43137"/>
                  </a:srgbClr>
                </a:outerShdw>
              </a:effectLst>
            </a:rPr>
            <a:t>:</a:t>
          </a:r>
          <a:endParaRPr lang="es-EC" sz="1400" b="0" kern="1200" dirty="0">
            <a:solidFill>
              <a:schemeClr val="tx1">
                <a:lumMod val="95000"/>
                <a:lumOff val="5000"/>
              </a:schemeClr>
            </a:solidFill>
            <a:effectLst>
              <a:outerShdw blurRad="38100" dist="38100" dir="2700000" algn="tl">
                <a:srgbClr val="000000">
                  <a:alpha val="43137"/>
                </a:srgbClr>
              </a:outerShdw>
            </a:effectLst>
          </a:endParaRPr>
        </a:p>
      </dsp:txBody>
      <dsp:txXfrm>
        <a:off x="93303" y="1057344"/>
        <a:ext cx="1339608" cy="710695"/>
      </dsp:txXfrm>
    </dsp:sp>
    <dsp:sp modelId="{5C56A4B7-96FC-4450-A076-C8118B8CA177}">
      <dsp:nvSpPr>
        <dsp:cNvPr id="0" name=""/>
        <dsp:cNvSpPr/>
      </dsp:nvSpPr>
      <dsp:spPr>
        <a:xfrm>
          <a:off x="2152804" y="900780"/>
          <a:ext cx="2599713" cy="1083292"/>
        </a:xfrm>
        <a:prstGeom prst="rect">
          <a:avLst/>
        </a:prstGeom>
        <a:solidFill>
          <a:schemeClr val="accent3">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b="0" kern="1200" dirty="0" smtClean="0">
              <a:solidFill>
                <a:schemeClr val="tx1">
                  <a:lumMod val="95000"/>
                  <a:lumOff val="5000"/>
                </a:schemeClr>
              </a:solidFill>
              <a:latin typeface="Arial"/>
              <a:ea typeface="Calibri"/>
              <a:cs typeface="Times New Roman"/>
            </a:rPr>
            <a:t>Infraestructura sanitaria deficitaria </a:t>
          </a:r>
          <a:r>
            <a:rPr lang="es-EC" sz="1400" b="0" kern="1200" dirty="0" smtClean="0">
              <a:solidFill>
                <a:schemeClr val="tx1">
                  <a:lumMod val="95000"/>
                  <a:lumOff val="5000"/>
                </a:schemeClr>
              </a:solidFill>
              <a:latin typeface="Arial"/>
              <a:ea typeface="Calibri"/>
              <a:cs typeface="Times New Roman"/>
              <a:sym typeface="Wingdings" pitchFamily="2" charset="2"/>
            </a:rPr>
            <a:t> </a:t>
          </a:r>
          <a:r>
            <a:rPr lang="es-EC" sz="1400" b="0" kern="1200" dirty="0" smtClean="0">
              <a:solidFill>
                <a:schemeClr val="tx1">
                  <a:lumMod val="95000"/>
                  <a:lumOff val="5000"/>
                </a:schemeClr>
              </a:solidFill>
              <a:latin typeface="Arial"/>
              <a:ea typeface="Calibri"/>
              <a:cs typeface="Times New Roman"/>
            </a:rPr>
            <a:t>conlleva la propagación de enfermedades.</a:t>
          </a:r>
          <a:endParaRPr lang="es-EC" sz="1400" b="0" kern="1200" dirty="0">
            <a:solidFill>
              <a:schemeClr val="tx1">
                <a:lumMod val="95000"/>
                <a:lumOff val="5000"/>
              </a:schemeClr>
            </a:solidFill>
          </a:endParaRPr>
        </a:p>
      </dsp:txBody>
      <dsp:txXfrm>
        <a:off x="2152804" y="900780"/>
        <a:ext cx="2599713" cy="1083292"/>
      </dsp:txXfrm>
    </dsp:sp>
    <dsp:sp modelId="{9B66BD60-F2C2-4521-8253-4602D178FDCF}">
      <dsp:nvSpPr>
        <dsp:cNvPr id="0" name=""/>
        <dsp:cNvSpPr/>
      </dsp:nvSpPr>
      <dsp:spPr>
        <a:xfrm>
          <a:off x="2189864" y="3712251"/>
          <a:ext cx="2490637" cy="1335707"/>
        </a:xfrm>
        <a:prstGeom prst="rect">
          <a:avLst/>
        </a:prstGeom>
        <a:solidFill>
          <a:schemeClr val="accent3">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b="0" kern="1200" dirty="0" smtClean="0">
              <a:solidFill>
                <a:schemeClr val="tx1">
                  <a:lumMod val="95000"/>
                  <a:lumOff val="5000"/>
                </a:schemeClr>
              </a:solidFill>
              <a:latin typeface="Arial"/>
              <a:ea typeface="Calibri"/>
              <a:cs typeface="Times New Roman"/>
            </a:rPr>
            <a:t>Escaso personal y profesional especializado </a:t>
          </a:r>
          <a:r>
            <a:rPr lang="es-EC" sz="1400" b="0" kern="1200" dirty="0" smtClean="0">
              <a:solidFill>
                <a:schemeClr val="tx1">
                  <a:lumMod val="95000"/>
                  <a:lumOff val="5000"/>
                </a:schemeClr>
              </a:solidFill>
              <a:latin typeface="Arial"/>
              <a:ea typeface="Calibri"/>
              <a:cs typeface="Times New Roman"/>
              <a:sym typeface="Wingdings" pitchFamily="2" charset="2"/>
            </a:rPr>
            <a:t></a:t>
          </a:r>
          <a:r>
            <a:rPr lang="es-EC" sz="1400" b="0" kern="1200" dirty="0" smtClean="0">
              <a:solidFill>
                <a:schemeClr val="tx1">
                  <a:lumMod val="95000"/>
                  <a:lumOff val="5000"/>
                </a:schemeClr>
              </a:solidFill>
              <a:latin typeface="Arial"/>
              <a:ea typeface="Calibri"/>
              <a:cs typeface="Times New Roman"/>
            </a:rPr>
            <a:t> salarios muy bajos.</a:t>
          </a:r>
          <a:endParaRPr lang="es-EC" sz="1400" b="0" kern="1200" dirty="0">
            <a:solidFill>
              <a:schemeClr val="tx1">
                <a:lumMod val="95000"/>
                <a:lumOff val="5000"/>
              </a:schemeClr>
            </a:solidFill>
          </a:endParaRPr>
        </a:p>
      </dsp:txBody>
      <dsp:txXfrm>
        <a:off x="2189864" y="3712251"/>
        <a:ext cx="2490637" cy="1335707"/>
      </dsp:txXfrm>
    </dsp:sp>
    <dsp:sp modelId="{026A3A77-C6B7-449C-A8AC-E79682B0C050}">
      <dsp:nvSpPr>
        <dsp:cNvPr id="0" name=""/>
        <dsp:cNvSpPr/>
      </dsp:nvSpPr>
      <dsp:spPr>
        <a:xfrm>
          <a:off x="936127" y="2272114"/>
          <a:ext cx="2512857" cy="1087736"/>
        </a:xfrm>
        <a:prstGeom prst="rect">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C" sz="1400" b="0" kern="1200" dirty="0" smtClean="0">
              <a:solidFill>
                <a:schemeClr val="tx1">
                  <a:lumMod val="95000"/>
                  <a:lumOff val="5000"/>
                </a:schemeClr>
              </a:solidFill>
              <a:latin typeface="Arial"/>
              <a:ea typeface="Calibri"/>
              <a:cs typeface="Times New Roman"/>
            </a:rPr>
            <a:t>Ausencia de agua potable y contaminación de la existente</a:t>
          </a:r>
          <a:r>
            <a:rPr lang="es-EC" sz="1400" b="0" kern="1200" dirty="0" smtClean="0">
              <a:latin typeface="Arial"/>
              <a:ea typeface="Calibri"/>
              <a:cs typeface="Times New Roman"/>
            </a:rPr>
            <a:t>. </a:t>
          </a:r>
          <a:endParaRPr lang="es-EC" sz="1400" b="0" kern="1200" dirty="0"/>
        </a:p>
      </dsp:txBody>
      <dsp:txXfrm>
        <a:off x="936127" y="2272114"/>
        <a:ext cx="2512857" cy="10877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05393-DE6E-4EAC-9E39-1BA79FCAA700}">
      <dsp:nvSpPr>
        <dsp:cNvPr id="0" name=""/>
        <dsp:cNvSpPr/>
      </dsp:nvSpPr>
      <dsp:spPr>
        <a:xfrm>
          <a:off x="0" y="0"/>
          <a:ext cx="3168351" cy="5577667"/>
        </a:xfrm>
        <a:prstGeom prst="roundRect">
          <a:avLst>
            <a:gd name="adj" fmla="val 10000"/>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glow rad="50800">
            <a:schemeClr val="accent2">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hueOff val="0"/>
              <a:satOff val="0"/>
              <a:lumOff val="0"/>
              <a:alphaOff val="0"/>
              <a:shade val="3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endParaRPr lang="en-US" sz="1400" kern="1200" dirty="0" smtClean="0">
            <a:solidFill>
              <a:schemeClr val="tx1">
                <a:lumMod val="95000"/>
                <a:lumOff val="5000"/>
              </a:schemeClr>
            </a:solidFill>
            <a:effectLst/>
          </a:endParaRPr>
        </a:p>
        <a:p>
          <a:pPr lvl="0" algn="ctr" defTabSz="622300">
            <a:lnSpc>
              <a:spcPct val="90000"/>
            </a:lnSpc>
            <a:spcBef>
              <a:spcPct val="0"/>
            </a:spcBef>
            <a:spcAft>
              <a:spcPct val="35000"/>
            </a:spcAft>
          </a:pPr>
          <a:r>
            <a:rPr lang="en-US" sz="2400" b="1" kern="1200" dirty="0" smtClean="0">
              <a:solidFill>
                <a:schemeClr val="tx1">
                  <a:lumMod val="95000"/>
                  <a:lumOff val="5000"/>
                </a:schemeClr>
              </a:solidFill>
              <a:effectLst/>
            </a:rPr>
            <a:t>AGUA POTABLE Y ALCANTARILLADO</a:t>
          </a:r>
          <a:r>
            <a:rPr lang="en-US" sz="2400" b="1" kern="1200" dirty="0" smtClean="0">
              <a:solidFill>
                <a:schemeClr val="tx1">
                  <a:lumMod val="95000"/>
                  <a:lumOff val="5000"/>
                </a:schemeClr>
              </a:solidFill>
              <a:effectLst>
                <a:outerShdw blurRad="38100" dist="38100" dir="2700000" algn="tl">
                  <a:srgbClr val="000000">
                    <a:alpha val="43137"/>
                  </a:srgbClr>
                </a:outerShdw>
              </a:effectLst>
            </a:rPr>
            <a:t>:</a:t>
          </a:r>
        </a:p>
        <a:p>
          <a:pPr lvl="0" algn="ctr" defTabSz="622300">
            <a:lnSpc>
              <a:spcPct val="90000"/>
            </a:lnSpc>
            <a:spcBef>
              <a:spcPct val="0"/>
            </a:spcBef>
            <a:spcAft>
              <a:spcPct val="35000"/>
            </a:spcAft>
          </a:pPr>
          <a:endParaRPr lang="en-US" sz="2400" b="1" kern="1200" dirty="0" smtClean="0">
            <a:solidFill>
              <a:schemeClr val="tx1">
                <a:lumMod val="95000"/>
                <a:lumOff val="5000"/>
              </a:schemeClr>
            </a:solidFill>
            <a:effectLst>
              <a:outerShdw blurRad="38100" dist="38100" dir="2700000" algn="tl">
                <a:srgbClr val="000000">
                  <a:alpha val="43137"/>
                </a:srgbClr>
              </a:outerShdw>
            </a:effectLst>
          </a:endParaRPr>
        </a:p>
        <a:p>
          <a:pPr lvl="0" algn="just" defTabSz="622300">
            <a:lnSpc>
              <a:spcPct val="90000"/>
            </a:lnSpc>
            <a:spcBef>
              <a:spcPct val="0"/>
            </a:spcBef>
            <a:spcAft>
              <a:spcPct val="35000"/>
            </a:spcAft>
          </a:pPr>
          <a:r>
            <a:rPr lang="es-EC" sz="1400" kern="1200" dirty="0" smtClean="0">
              <a:solidFill>
                <a:schemeClr val="tx1">
                  <a:lumMod val="95000"/>
                  <a:lumOff val="5000"/>
                </a:schemeClr>
              </a:solidFill>
            </a:rPr>
            <a:t>- Muestra índices bajos de cobertura de este servicio.</a:t>
          </a:r>
        </a:p>
        <a:p>
          <a:pPr lvl="0" algn="just" defTabSz="622300">
            <a:lnSpc>
              <a:spcPct val="90000"/>
            </a:lnSpc>
            <a:spcBef>
              <a:spcPct val="0"/>
            </a:spcBef>
            <a:spcAft>
              <a:spcPct val="35000"/>
            </a:spcAft>
          </a:pPr>
          <a:r>
            <a:rPr lang="es-EC" sz="1400" kern="1200" dirty="0" smtClean="0">
              <a:solidFill>
                <a:schemeClr val="tx1">
                  <a:lumMod val="95000"/>
                  <a:lumOff val="5000"/>
                </a:schemeClr>
              </a:solidFill>
            </a:rPr>
            <a:t> </a:t>
          </a:r>
        </a:p>
        <a:p>
          <a:pPr lvl="0" algn="just" defTabSz="622300">
            <a:lnSpc>
              <a:spcPct val="90000"/>
            </a:lnSpc>
            <a:spcBef>
              <a:spcPct val="0"/>
            </a:spcBef>
            <a:spcAft>
              <a:spcPct val="35000"/>
            </a:spcAft>
          </a:pPr>
          <a:r>
            <a:rPr lang="es-EC" sz="1400" kern="1200" dirty="0" smtClean="0">
              <a:solidFill>
                <a:schemeClr val="tx1">
                  <a:lumMod val="95000"/>
                  <a:lumOff val="5000"/>
                </a:schemeClr>
              </a:solidFill>
            </a:rPr>
            <a:t>- Tendencia nacional </a:t>
          </a:r>
          <a:r>
            <a:rPr lang="es-EC" sz="1400" kern="1200" dirty="0" smtClean="0">
              <a:solidFill>
                <a:schemeClr val="tx1">
                  <a:lumMod val="95000"/>
                  <a:lumOff val="5000"/>
                </a:schemeClr>
              </a:solidFill>
              <a:sym typeface="Wingdings" pitchFamily="2" charset="2"/>
            </a:rPr>
            <a:t> </a:t>
          </a:r>
          <a:r>
            <a:rPr lang="es-EC" sz="1400" kern="1200" dirty="0" smtClean="0">
              <a:solidFill>
                <a:schemeClr val="tx1">
                  <a:lumMod val="95000"/>
                  <a:lumOff val="5000"/>
                </a:schemeClr>
              </a:solidFill>
            </a:rPr>
            <a:t>87% en áreas urbanas y 33% en áreas rurales.</a:t>
          </a:r>
          <a:endParaRPr lang="es-EC" sz="1400" kern="1200" dirty="0">
            <a:solidFill>
              <a:schemeClr val="tx1">
                <a:lumMod val="95000"/>
                <a:lumOff val="5000"/>
              </a:schemeClr>
            </a:solidFill>
          </a:endParaRPr>
        </a:p>
      </dsp:txBody>
      <dsp:txXfrm>
        <a:off x="0" y="2231066"/>
        <a:ext cx="3168351" cy="2231066"/>
      </dsp:txXfrm>
    </dsp:sp>
    <dsp:sp modelId="{CA0258AF-1445-4A02-942D-5270E8AB406B}">
      <dsp:nvSpPr>
        <dsp:cNvPr id="0" name=""/>
        <dsp:cNvSpPr/>
      </dsp:nvSpPr>
      <dsp:spPr>
        <a:xfrm>
          <a:off x="655494" y="75743"/>
          <a:ext cx="1857363" cy="1857363"/>
        </a:xfrm>
        <a:prstGeom prst="ellipse">
          <a:avLst/>
        </a:prstGeom>
        <a:blipFill rotWithShape="0">
          <a:blip xmlns:r="http://schemas.openxmlformats.org/officeDocument/2006/relationships" r:embed="rId1"/>
          <a:stretch>
            <a:fillRect/>
          </a:stretch>
        </a:blipFill>
        <a:ln>
          <a:noFill/>
        </a:ln>
        <a:effectLst>
          <a:glow rad="50800">
            <a:schemeClr val="accent2">
              <a:tint val="5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tint val="50000"/>
              <a:hueOff val="0"/>
              <a:satOff val="0"/>
              <a:lumOff val="0"/>
              <a:alphaOff val="0"/>
              <a:shade val="30000"/>
              <a:satMod val="150000"/>
            </a:schemeClr>
          </a:contourClr>
        </a:sp3d>
      </dsp:spPr>
      <dsp:style>
        <a:lnRef idx="0">
          <a:scrgbClr r="0" g="0" b="0"/>
        </a:lnRef>
        <a:fillRef idx="1">
          <a:scrgbClr r="0" g="0" b="0"/>
        </a:fillRef>
        <a:effectRef idx="3">
          <a:scrgbClr r="0" g="0" b="0"/>
        </a:effectRef>
        <a:fontRef idx="minor"/>
      </dsp:style>
    </dsp:sp>
    <dsp:sp modelId="{02925FED-2E7E-49E1-854F-132B44628520}">
      <dsp:nvSpPr>
        <dsp:cNvPr id="0" name=""/>
        <dsp:cNvSpPr/>
      </dsp:nvSpPr>
      <dsp:spPr>
        <a:xfrm>
          <a:off x="286790" y="5163158"/>
          <a:ext cx="2594771" cy="158068"/>
        </a:xfrm>
        <a:prstGeom prst="leftRightArrow">
          <a:avLst/>
        </a:prstGeom>
        <a:gradFill rotWithShape="0">
          <a:gsLst>
            <a:gs pos="0">
              <a:schemeClr val="accent2">
                <a:tint val="40000"/>
                <a:hueOff val="0"/>
                <a:satOff val="0"/>
                <a:lumOff val="0"/>
                <a:alphaOff val="0"/>
                <a:tint val="73000"/>
                <a:shade val="100000"/>
                <a:satMod val="150000"/>
              </a:schemeClr>
            </a:gs>
            <a:gs pos="25000">
              <a:schemeClr val="accent2">
                <a:tint val="40000"/>
                <a:hueOff val="0"/>
                <a:satOff val="0"/>
                <a:lumOff val="0"/>
                <a:alphaOff val="0"/>
                <a:tint val="96000"/>
                <a:shade val="80000"/>
                <a:satMod val="105000"/>
              </a:schemeClr>
            </a:gs>
            <a:gs pos="38000">
              <a:schemeClr val="accent2">
                <a:tint val="40000"/>
                <a:hueOff val="0"/>
                <a:satOff val="0"/>
                <a:lumOff val="0"/>
                <a:alphaOff val="0"/>
                <a:tint val="96000"/>
                <a:shade val="59000"/>
                <a:satMod val="120000"/>
              </a:schemeClr>
            </a:gs>
            <a:gs pos="55000">
              <a:schemeClr val="accent2">
                <a:tint val="40000"/>
                <a:hueOff val="0"/>
                <a:satOff val="0"/>
                <a:lumOff val="0"/>
                <a:alphaOff val="0"/>
                <a:tint val="100000"/>
                <a:shade val="57000"/>
                <a:satMod val="120000"/>
              </a:schemeClr>
            </a:gs>
            <a:gs pos="80000">
              <a:schemeClr val="accent2">
                <a:tint val="40000"/>
                <a:hueOff val="0"/>
                <a:satOff val="0"/>
                <a:lumOff val="0"/>
                <a:alphaOff val="0"/>
                <a:tint val="100000"/>
                <a:shade val="56000"/>
                <a:satMod val="145000"/>
              </a:schemeClr>
            </a:gs>
            <a:gs pos="88000">
              <a:schemeClr val="accent2">
                <a:tint val="40000"/>
                <a:hueOff val="0"/>
                <a:satOff val="0"/>
                <a:lumOff val="0"/>
                <a:alphaOff val="0"/>
                <a:tint val="100000"/>
                <a:shade val="63000"/>
                <a:satMod val="160000"/>
              </a:schemeClr>
            </a:gs>
            <a:gs pos="100000">
              <a:schemeClr val="accent2">
                <a:tint val="40000"/>
                <a:hueOff val="0"/>
                <a:satOff val="0"/>
                <a:lumOff val="0"/>
                <a:alphaOff val="0"/>
                <a:tint val="99000"/>
                <a:shade val="100000"/>
                <a:satMod val="155000"/>
              </a:schemeClr>
            </a:gs>
          </a:gsLst>
          <a:lin ang="5400000" scaled="0"/>
        </a:gradFill>
        <a:ln>
          <a:noFill/>
        </a:ln>
        <a:effectLst>
          <a:glow rad="50800">
            <a:schemeClr val="accent2">
              <a:tint val="40000"/>
              <a:hueOff val="0"/>
              <a:satOff val="0"/>
              <a:lumOff val="0"/>
              <a:alphaOff val="0"/>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accent2">
              <a:tint val="40000"/>
              <a:hueOff val="0"/>
              <a:satOff val="0"/>
              <a:lumOff val="0"/>
              <a:alphaOff val="0"/>
              <a:shade val="30000"/>
              <a:satMod val="150000"/>
            </a:schemeClr>
          </a:contourClr>
        </a:sp3d>
      </dsp:spPr>
      <dsp:style>
        <a:lnRef idx="0">
          <a:scrgbClr r="0" g="0" b="0"/>
        </a:lnRef>
        <a:fillRef idx="3">
          <a:scrgbClr r="0" g="0" b="0"/>
        </a:fillRef>
        <a:effectRef idx="3">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0C5F7-B60A-44BF-97B3-08ED1716AE9B}">
      <dsp:nvSpPr>
        <dsp:cNvPr id="0" name=""/>
        <dsp:cNvSpPr/>
      </dsp:nvSpPr>
      <dsp:spPr>
        <a:xfrm rot="10800000">
          <a:off x="1286513" y="256084"/>
          <a:ext cx="7282438" cy="2192195"/>
        </a:xfrm>
        <a:prstGeom prst="homePlate">
          <a:avLst/>
        </a:prstGeom>
        <a:gradFill rotWithShape="0">
          <a:gsLst>
            <a:gs pos="0">
              <a:schemeClr val="accent3">
                <a:hueOff val="0"/>
                <a:satOff val="0"/>
                <a:lumOff val="0"/>
                <a:alphaOff val="0"/>
                <a:tint val="1000"/>
                <a:satMod val="100000"/>
              </a:schemeClr>
            </a:gs>
            <a:gs pos="68000">
              <a:schemeClr val="accent3">
                <a:hueOff val="0"/>
                <a:satOff val="0"/>
                <a:lumOff val="0"/>
                <a:alphaOff val="0"/>
                <a:tint val="77000"/>
                <a:satMod val="100000"/>
              </a:schemeClr>
            </a:gs>
            <a:gs pos="81000">
              <a:schemeClr val="accent3">
                <a:hueOff val="0"/>
                <a:satOff val="0"/>
                <a:lumOff val="0"/>
                <a:alphaOff val="0"/>
                <a:tint val="79000"/>
                <a:satMod val="100000"/>
              </a:schemeClr>
            </a:gs>
            <a:gs pos="86000">
              <a:schemeClr val="accent3">
                <a:hueOff val="0"/>
                <a:satOff val="0"/>
                <a:lumOff val="0"/>
                <a:alphaOff val="0"/>
                <a:tint val="73000"/>
                <a:satMod val="100000"/>
              </a:schemeClr>
            </a:gs>
            <a:gs pos="100000">
              <a:schemeClr val="accent3">
                <a:hueOff val="0"/>
                <a:satOff val="0"/>
                <a:lumOff val="0"/>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6697" tIns="60960" rIns="113792" bIns="60960" numCol="1" spcCol="1270" anchor="ctr" anchorCtr="0">
          <a:noAutofit/>
        </a:bodyPr>
        <a:lstStyle/>
        <a:p>
          <a:pPr lvl="0" algn="l" defTabSz="711200">
            <a:lnSpc>
              <a:spcPct val="90000"/>
            </a:lnSpc>
            <a:spcBef>
              <a:spcPct val="0"/>
            </a:spcBef>
            <a:spcAft>
              <a:spcPct val="35000"/>
            </a:spcAft>
          </a:pPr>
          <a:endParaRPr lang="en-US" sz="1600" kern="1200" smtClean="0"/>
        </a:p>
        <a:p>
          <a:pPr lvl="0" algn="l" defTabSz="711200">
            <a:lnSpc>
              <a:spcPct val="90000"/>
            </a:lnSpc>
            <a:spcBef>
              <a:spcPct val="0"/>
            </a:spcBef>
            <a:spcAft>
              <a:spcPct val="35000"/>
            </a:spcAft>
          </a:pPr>
          <a:r>
            <a:rPr lang="en-US" sz="1600" kern="1200" smtClean="0"/>
            <a:t>VIALIDAD: </a:t>
          </a:r>
        </a:p>
        <a:p>
          <a:pPr lvl="0" algn="just" defTabSz="711200">
            <a:lnSpc>
              <a:spcPct val="90000"/>
            </a:lnSpc>
            <a:spcBef>
              <a:spcPct val="0"/>
            </a:spcBef>
            <a:spcAft>
              <a:spcPct val="35000"/>
            </a:spcAft>
          </a:pPr>
          <a:r>
            <a:rPr lang="es-EC" sz="1400" kern="1200" smtClean="0"/>
            <a:t>- Cinco puentes sobre el Estuario del Río Esmeraldas .</a:t>
          </a:r>
        </a:p>
        <a:p>
          <a:pPr lvl="0" algn="just" defTabSz="711200">
            <a:lnSpc>
              <a:spcPct val="90000"/>
            </a:lnSpc>
            <a:spcBef>
              <a:spcPct val="0"/>
            </a:spcBef>
            <a:spcAft>
              <a:spcPct val="35000"/>
            </a:spcAft>
          </a:pPr>
          <a:r>
            <a:rPr lang="es-EC" sz="1400" kern="1200" smtClean="0"/>
            <a:t>- Las vías de acceso; la rehabilitación y mantenimiento de la carretera de Ibarra - San Lorenzo – Esmeraldas con 424 Km.</a:t>
          </a:r>
        </a:p>
        <a:p>
          <a:pPr lvl="0" algn="just" defTabSz="711200">
            <a:lnSpc>
              <a:spcPct val="90000"/>
            </a:lnSpc>
            <a:spcBef>
              <a:spcPct val="0"/>
            </a:spcBef>
            <a:spcAft>
              <a:spcPct val="35000"/>
            </a:spcAft>
          </a:pPr>
          <a:r>
            <a:rPr lang="es-EC" sz="1400" kern="1200" smtClean="0"/>
            <a:t>- La rehabilitación y mantenimiento de la Carretera Santo Domingo – Quinindé – Esmeraldas con 170 Km.</a:t>
          </a:r>
          <a:endParaRPr lang="en-US" sz="1400" kern="1200" smtClean="0"/>
        </a:p>
        <a:p>
          <a:pPr lvl="0" algn="ctr" defTabSz="711200">
            <a:lnSpc>
              <a:spcPct val="90000"/>
            </a:lnSpc>
            <a:spcBef>
              <a:spcPct val="0"/>
            </a:spcBef>
            <a:spcAft>
              <a:spcPct val="35000"/>
            </a:spcAft>
          </a:pPr>
          <a:endParaRPr lang="es-EC" sz="1600" kern="1200" dirty="0"/>
        </a:p>
      </dsp:txBody>
      <dsp:txXfrm rot="10800000">
        <a:off x="1834562" y="256084"/>
        <a:ext cx="6734389" cy="2192195"/>
      </dsp:txXfrm>
    </dsp:sp>
    <dsp:sp modelId="{4DF41D38-56B1-463E-B1A7-1F67B381041B}">
      <dsp:nvSpPr>
        <dsp:cNvPr id="0" name=""/>
        <dsp:cNvSpPr/>
      </dsp:nvSpPr>
      <dsp:spPr>
        <a:xfrm>
          <a:off x="182896" y="256084"/>
          <a:ext cx="2436055" cy="2192195"/>
        </a:xfrm>
        <a:prstGeom prst="ellipse">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F74EC60B-7C28-430B-B993-8465DB1BA330}">
      <dsp:nvSpPr>
        <dsp:cNvPr id="0" name=""/>
        <dsp:cNvSpPr/>
      </dsp:nvSpPr>
      <dsp:spPr>
        <a:xfrm rot="10800000">
          <a:off x="1343725" y="2592279"/>
          <a:ext cx="7225226" cy="2192195"/>
        </a:xfrm>
        <a:prstGeom prst="homePlate">
          <a:avLst/>
        </a:prstGeom>
        <a:gradFill rotWithShape="0">
          <a:gsLst>
            <a:gs pos="0">
              <a:schemeClr val="accent3">
                <a:hueOff val="10192614"/>
                <a:satOff val="-831"/>
                <a:lumOff val="-2157"/>
                <a:alphaOff val="0"/>
                <a:tint val="1000"/>
                <a:satMod val="100000"/>
              </a:schemeClr>
            </a:gs>
            <a:gs pos="68000">
              <a:schemeClr val="accent3">
                <a:hueOff val="10192614"/>
                <a:satOff val="-831"/>
                <a:lumOff val="-2157"/>
                <a:alphaOff val="0"/>
                <a:tint val="77000"/>
                <a:satMod val="100000"/>
              </a:schemeClr>
            </a:gs>
            <a:gs pos="81000">
              <a:schemeClr val="accent3">
                <a:hueOff val="10192614"/>
                <a:satOff val="-831"/>
                <a:lumOff val="-2157"/>
                <a:alphaOff val="0"/>
                <a:tint val="79000"/>
                <a:satMod val="100000"/>
              </a:schemeClr>
            </a:gs>
            <a:gs pos="86000">
              <a:schemeClr val="accent3">
                <a:hueOff val="10192614"/>
                <a:satOff val="-831"/>
                <a:lumOff val="-2157"/>
                <a:alphaOff val="0"/>
                <a:tint val="73000"/>
                <a:satMod val="100000"/>
              </a:schemeClr>
            </a:gs>
            <a:gs pos="100000">
              <a:schemeClr val="accent3">
                <a:hueOff val="10192614"/>
                <a:satOff val="-831"/>
                <a:lumOff val="-2157"/>
                <a:alphaOff val="0"/>
                <a:tint val="35000"/>
                <a:sat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6697" tIns="53340" rIns="99568" bIns="53340" numCol="1" spcCol="1270" anchor="ctr" anchorCtr="0">
          <a:noAutofit/>
        </a:bodyPr>
        <a:lstStyle/>
        <a:p>
          <a:pPr lvl="0" algn="just" defTabSz="622300">
            <a:lnSpc>
              <a:spcPct val="90000"/>
            </a:lnSpc>
            <a:spcBef>
              <a:spcPct val="0"/>
            </a:spcBef>
            <a:spcAft>
              <a:spcPct val="35000"/>
            </a:spcAft>
          </a:pPr>
          <a:r>
            <a:rPr lang="en-US" sz="1400" kern="1200" smtClean="0"/>
            <a:t>ENERGIA ELECTRICA:</a:t>
          </a:r>
        </a:p>
        <a:p>
          <a:pPr lvl="0" algn="just" defTabSz="622300">
            <a:lnSpc>
              <a:spcPct val="90000"/>
            </a:lnSpc>
            <a:spcBef>
              <a:spcPct val="0"/>
            </a:spcBef>
            <a:spcAft>
              <a:spcPct val="35000"/>
            </a:spcAft>
          </a:pPr>
          <a:endParaRPr lang="en-US" sz="1400" kern="1200" smtClean="0"/>
        </a:p>
        <a:p>
          <a:pPr lvl="0" algn="just" defTabSz="622300">
            <a:lnSpc>
              <a:spcPct val="90000"/>
            </a:lnSpc>
            <a:spcBef>
              <a:spcPct val="0"/>
            </a:spcBef>
            <a:spcAft>
              <a:spcPct val="35000"/>
            </a:spcAft>
          </a:pPr>
          <a:r>
            <a:rPr lang="es-ES" sz="1400" kern="1200" smtClean="0"/>
            <a:t>- El mayor déficit de cobertura de energía eléctrica se localiza en el área rural.  </a:t>
          </a:r>
        </a:p>
        <a:p>
          <a:pPr lvl="0" algn="just" defTabSz="622300">
            <a:lnSpc>
              <a:spcPct val="90000"/>
            </a:lnSpc>
            <a:spcBef>
              <a:spcPct val="0"/>
            </a:spcBef>
            <a:spcAft>
              <a:spcPct val="35000"/>
            </a:spcAft>
          </a:pPr>
          <a:endParaRPr lang="es-ES" sz="1400" kern="1200" smtClean="0"/>
        </a:p>
        <a:p>
          <a:pPr lvl="0" algn="just" defTabSz="622300">
            <a:lnSpc>
              <a:spcPct val="90000"/>
            </a:lnSpc>
            <a:spcBef>
              <a:spcPct val="0"/>
            </a:spcBef>
            <a:spcAft>
              <a:spcPct val="35000"/>
            </a:spcAft>
          </a:pPr>
          <a:r>
            <a:rPr lang="es-ES" sz="1400" kern="1200" smtClean="0"/>
            <a:t>- El cantón con mayor cobertura: Esmeraldas </a:t>
          </a:r>
          <a:endParaRPr lang="es-EC" sz="1400" kern="1200" dirty="0"/>
        </a:p>
      </dsp:txBody>
      <dsp:txXfrm rot="10800000">
        <a:off x="1891774" y="2592279"/>
        <a:ext cx="6677177" cy="2192195"/>
      </dsp:txXfrm>
    </dsp:sp>
    <dsp:sp modelId="{25BBBC89-29D7-44BD-A65F-4D9D06F2B2E0}">
      <dsp:nvSpPr>
        <dsp:cNvPr id="0" name=""/>
        <dsp:cNvSpPr/>
      </dsp:nvSpPr>
      <dsp:spPr>
        <a:xfrm>
          <a:off x="26904" y="2592279"/>
          <a:ext cx="2514031" cy="2192195"/>
        </a:xfrm>
        <a:prstGeom prst="ellipse">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BC2A7-2320-40D4-975A-A8A477C27037}">
      <dsp:nvSpPr>
        <dsp:cNvPr id="0" name=""/>
        <dsp:cNvSpPr/>
      </dsp:nvSpPr>
      <dsp:spPr>
        <a:xfrm>
          <a:off x="-110113" y="195999"/>
          <a:ext cx="8640960" cy="1258453"/>
        </a:xfrm>
        <a:prstGeom prst="rightArrow">
          <a:avLst>
            <a:gd name="adj1" fmla="val 50000"/>
            <a:gd name="adj2" fmla="val 50000"/>
          </a:avLst>
        </a:prstGeom>
        <a:solidFill>
          <a:schemeClr val="accent4">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99779" numCol="1" spcCol="1270" anchor="ctr" anchorCtr="0">
          <a:noAutofit/>
        </a:bodyPr>
        <a:lstStyle/>
        <a:p>
          <a:pPr lvl="0" algn="l" defTabSz="933450">
            <a:lnSpc>
              <a:spcPct val="90000"/>
            </a:lnSpc>
            <a:spcBef>
              <a:spcPct val="0"/>
            </a:spcBef>
            <a:spcAft>
              <a:spcPct val="35000"/>
            </a:spcAft>
          </a:pPr>
          <a:r>
            <a:rPr lang="es-EC" sz="2100" kern="1200" dirty="0" smtClean="0"/>
            <a:t>Salidas de Campo</a:t>
          </a:r>
          <a:endParaRPr lang="es-EC" sz="2100" kern="1200" dirty="0"/>
        </a:p>
      </dsp:txBody>
      <dsp:txXfrm>
        <a:off x="-110113" y="510612"/>
        <a:ext cx="8326347" cy="629227"/>
      </dsp:txXfrm>
    </dsp:sp>
    <dsp:sp modelId="{C3636FFE-130E-4B85-B260-995A0E0E0470}">
      <dsp:nvSpPr>
        <dsp:cNvPr id="0" name=""/>
        <dsp:cNvSpPr/>
      </dsp:nvSpPr>
      <dsp:spPr>
        <a:xfrm>
          <a:off x="-99254" y="1083126"/>
          <a:ext cx="2661415" cy="2424243"/>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EC" sz="2100" kern="1200" dirty="0" smtClean="0"/>
            <a:t>Cronograma</a:t>
          </a:r>
        </a:p>
        <a:p>
          <a:pPr lvl="0" algn="l" defTabSz="933450">
            <a:lnSpc>
              <a:spcPct val="90000"/>
            </a:lnSpc>
            <a:spcBef>
              <a:spcPct val="0"/>
            </a:spcBef>
            <a:spcAft>
              <a:spcPct val="35000"/>
            </a:spcAft>
          </a:pPr>
          <a:r>
            <a:rPr lang="es-EC" sz="2100" kern="1200" dirty="0" smtClean="0"/>
            <a:t>Técnicos</a:t>
          </a:r>
          <a:endParaRPr lang="es-EC" sz="2100" kern="1200" dirty="0"/>
        </a:p>
      </dsp:txBody>
      <dsp:txXfrm>
        <a:off x="-99254" y="1083126"/>
        <a:ext cx="2661415" cy="2424243"/>
      </dsp:txXfrm>
    </dsp:sp>
    <dsp:sp modelId="{87081410-9A71-4104-AF2C-D3FCEB52EC18}">
      <dsp:nvSpPr>
        <dsp:cNvPr id="0" name=""/>
        <dsp:cNvSpPr/>
      </dsp:nvSpPr>
      <dsp:spPr>
        <a:xfrm>
          <a:off x="2127890" y="615483"/>
          <a:ext cx="6419997" cy="1258453"/>
        </a:xfrm>
        <a:prstGeom prst="rightArrow">
          <a:avLst>
            <a:gd name="adj1" fmla="val 50000"/>
            <a:gd name="adj2" fmla="val 50000"/>
          </a:avLst>
        </a:prstGeom>
        <a:solidFill>
          <a:schemeClr val="accent4">
            <a:shade val="50000"/>
            <a:hueOff val="59946"/>
            <a:satOff val="4055"/>
            <a:lumOff val="240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99779" numCol="1" spcCol="1270" anchor="ctr" anchorCtr="0">
          <a:noAutofit/>
        </a:bodyPr>
        <a:lstStyle/>
        <a:p>
          <a:pPr lvl="0" algn="l" defTabSz="933450">
            <a:lnSpc>
              <a:spcPct val="90000"/>
            </a:lnSpc>
            <a:spcBef>
              <a:spcPct val="0"/>
            </a:spcBef>
            <a:spcAft>
              <a:spcPct val="35000"/>
            </a:spcAft>
          </a:pPr>
          <a:r>
            <a:rPr lang="es-EC" sz="2100" kern="1200" dirty="0" smtClean="0"/>
            <a:t>Cuencas visuales</a:t>
          </a:r>
          <a:endParaRPr lang="es-EC" sz="2100" kern="1200" dirty="0"/>
        </a:p>
      </dsp:txBody>
      <dsp:txXfrm>
        <a:off x="2127890" y="930096"/>
        <a:ext cx="6105384" cy="629227"/>
      </dsp:txXfrm>
    </dsp:sp>
    <dsp:sp modelId="{09DB9D42-D930-4012-A867-D506210C4FF4}">
      <dsp:nvSpPr>
        <dsp:cNvPr id="0" name=""/>
        <dsp:cNvSpPr/>
      </dsp:nvSpPr>
      <dsp:spPr>
        <a:xfrm>
          <a:off x="2173168" y="1585932"/>
          <a:ext cx="3054613" cy="2424243"/>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EC" sz="2100" kern="1200" dirty="0" smtClean="0"/>
            <a:t>Herramienta SIG (cuencas visuales).</a:t>
          </a:r>
        </a:p>
        <a:p>
          <a:pPr lvl="0" algn="l" defTabSz="933450">
            <a:lnSpc>
              <a:spcPct val="90000"/>
            </a:lnSpc>
            <a:spcBef>
              <a:spcPct val="0"/>
            </a:spcBef>
            <a:spcAft>
              <a:spcPct val="35000"/>
            </a:spcAft>
          </a:pPr>
          <a:r>
            <a:rPr lang="es-EC" sz="2100" kern="1200" dirty="0" smtClean="0"/>
            <a:t>Realizadas con las vías y pendientes.</a:t>
          </a:r>
        </a:p>
        <a:p>
          <a:pPr lvl="0" algn="l" defTabSz="933450">
            <a:lnSpc>
              <a:spcPct val="90000"/>
            </a:lnSpc>
            <a:spcBef>
              <a:spcPct val="0"/>
            </a:spcBef>
            <a:spcAft>
              <a:spcPct val="35000"/>
            </a:spcAft>
          </a:pPr>
          <a:r>
            <a:rPr lang="es-EC" sz="2100" kern="1200" dirty="0" smtClean="0"/>
            <a:t>Lugares con una visión amplia del territorio</a:t>
          </a:r>
          <a:endParaRPr lang="es-EC" sz="2100" kern="1200" dirty="0"/>
        </a:p>
      </dsp:txBody>
      <dsp:txXfrm>
        <a:off x="2173168" y="1585932"/>
        <a:ext cx="3054613" cy="2424243"/>
      </dsp:txXfrm>
    </dsp:sp>
    <dsp:sp modelId="{FFD89EB0-85E2-42B8-99FC-0CDDEF13193A}">
      <dsp:nvSpPr>
        <dsp:cNvPr id="0" name=""/>
        <dsp:cNvSpPr/>
      </dsp:nvSpPr>
      <dsp:spPr>
        <a:xfrm>
          <a:off x="5212718" y="1034967"/>
          <a:ext cx="3318128" cy="1258453"/>
        </a:xfrm>
        <a:prstGeom prst="rightArrow">
          <a:avLst>
            <a:gd name="adj1" fmla="val 50000"/>
            <a:gd name="adj2" fmla="val 50000"/>
          </a:avLst>
        </a:prstGeom>
        <a:solidFill>
          <a:schemeClr val="accent4">
            <a:shade val="50000"/>
            <a:hueOff val="59946"/>
            <a:satOff val="4055"/>
            <a:lumOff val="240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99779" numCol="1" spcCol="1270" anchor="ctr" anchorCtr="0">
          <a:noAutofit/>
        </a:bodyPr>
        <a:lstStyle/>
        <a:p>
          <a:pPr lvl="0" algn="l" defTabSz="933450">
            <a:lnSpc>
              <a:spcPct val="90000"/>
            </a:lnSpc>
            <a:spcBef>
              <a:spcPct val="0"/>
            </a:spcBef>
            <a:spcAft>
              <a:spcPct val="35000"/>
            </a:spcAft>
          </a:pPr>
          <a:r>
            <a:rPr lang="es-EC" sz="2100" kern="1200" dirty="0" smtClean="0"/>
            <a:t>Puntos de Verificación</a:t>
          </a:r>
          <a:endParaRPr lang="es-EC" sz="2100" kern="1200" dirty="0"/>
        </a:p>
      </dsp:txBody>
      <dsp:txXfrm>
        <a:off x="5212718" y="1349580"/>
        <a:ext cx="3003515" cy="629227"/>
      </dsp:txXfrm>
    </dsp:sp>
    <dsp:sp modelId="{87E5EDD0-E319-40A5-8E2E-4323A9F54B61}">
      <dsp:nvSpPr>
        <dsp:cNvPr id="0" name=""/>
        <dsp:cNvSpPr/>
      </dsp:nvSpPr>
      <dsp:spPr>
        <a:xfrm>
          <a:off x="5212718" y="2005416"/>
          <a:ext cx="2661415" cy="2388765"/>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s-EC" sz="2100" kern="1200" dirty="0" smtClean="0"/>
            <a:t>42 puntos</a:t>
          </a:r>
        </a:p>
        <a:p>
          <a:pPr lvl="0" algn="l" defTabSz="933450">
            <a:lnSpc>
              <a:spcPct val="90000"/>
            </a:lnSpc>
            <a:spcBef>
              <a:spcPct val="0"/>
            </a:spcBef>
            <a:spcAft>
              <a:spcPct val="35000"/>
            </a:spcAft>
          </a:pPr>
          <a:r>
            <a:rPr lang="es-EC" sz="2100" kern="1200" dirty="0" smtClean="0"/>
            <a:t>Monografías de los puntos</a:t>
          </a:r>
          <a:endParaRPr lang="es-EC" sz="2100" kern="1200" dirty="0"/>
        </a:p>
      </dsp:txBody>
      <dsp:txXfrm>
        <a:off x="5212718" y="2005416"/>
        <a:ext cx="2661415" cy="23887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93B47-86C7-40C7-9DBC-F376EE6E96B9}">
      <dsp:nvSpPr>
        <dsp:cNvPr id="0" name=""/>
        <dsp:cNvSpPr/>
      </dsp:nvSpPr>
      <dsp:spPr>
        <a:xfrm>
          <a:off x="0" y="215888"/>
          <a:ext cx="8229600" cy="1284659"/>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1" kern="1200" dirty="0" smtClean="0"/>
            <a:t>Bajo potencial socioeconómico:</a:t>
          </a:r>
          <a:r>
            <a:rPr lang="es-ES" sz="1800" kern="1200" dirty="0" smtClean="0"/>
            <a:t> La población se encuentra en los rangos de edad de 0 a 20 años tienen vulnerabilidad alta, no cuentan con los servicios básicos necesarios y su economía es inestables; son áreas que necesitan mayor interés por parte de autoridades.</a:t>
          </a:r>
          <a:endParaRPr lang="es-EC" sz="1800" kern="1200" dirty="0"/>
        </a:p>
      </dsp:txBody>
      <dsp:txXfrm>
        <a:off x="62712" y="278600"/>
        <a:ext cx="8104176" cy="1159235"/>
      </dsp:txXfrm>
    </dsp:sp>
    <dsp:sp modelId="{3A4F6F00-59F5-438F-A8D9-4F033ADAF035}">
      <dsp:nvSpPr>
        <dsp:cNvPr id="0" name=""/>
        <dsp:cNvSpPr/>
      </dsp:nvSpPr>
      <dsp:spPr>
        <a:xfrm>
          <a:off x="0" y="1552388"/>
          <a:ext cx="8229600" cy="1284659"/>
        </a:xfrm>
        <a:prstGeom prst="roundRect">
          <a:avLst/>
        </a:prstGeom>
        <a:solidFill>
          <a:schemeClr val="accent2">
            <a:shade val="50000"/>
            <a:hueOff val="77800"/>
            <a:satOff val="3015"/>
            <a:lumOff val="269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1" kern="1200" dirty="0" smtClean="0"/>
            <a:t>Medio potencial socioeconómico:</a:t>
          </a:r>
          <a:r>
            <a:rPr lang="es-ES" sz="1800" kern="1200" dirty="0" smtClean="0"/>
            <a:t> La población se encuentra en los rangos de edad de 50 a 75 años tienen vulnerabilidad media, no todos cuentan con los servicios básicos necesarios y su economía es estable; son áreas que necesitan planes de desarrollo en todo ámbito para que sobresalgan sus potencialidades.</a:t>
          </a:r>
          <a:endParaRPr lang="es-EC" sz="1800" kern="1200" dirty="0"/>
        </a:p>
      </dsp:txBody>
      <dsp:txXfrm>
        <a:off x="62712" y="1615100"/>
        <a:ext cx="8104176" cy="1159235"/>
      </dsp:txXfrm>
    </dsp:sp>
    <dsp:sp modelId="{B8940EB6-99C2-4A08-83F2-9F91C9AED4F4}">
      <dsp:nvSpPr>
        <dsp:cNvPr id="0" name=""/>
        <dsp:cNvSpPr/>
      </dsp:nvSpPr>
      <dsp:spPr>
        <a:xfrm>
          <a:off x="0" y="2888888"/>
          <a:ext cx="8229600" cy="1284659"/>
        </a:xfrm>
        <a:prstGeom prst="roundRect">
          <a:avLst/>
        </a:prstGeom>
        <a:solidFill>
          <a:schemeClr val="accent2">
            <a:shade val="50000"/>
            <a:hueOff val="77800"/>
            <a:satOff val="3015"/>
            <a:lumOff val="269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s-ES" sz="1800" b="1" kern="1200" dirty="0" smtClean="0"/>
            <a:t>Alto potencial socioeconómico</a:t>
          </a:r>
          <a:r>
            <a:rPr lang="es-ES" sz="1800" kern="1200" dirty="0" smtClean="0"/>
            <a:t>: La población se encuentra en los rangos de edad de 20 a 50 años tienen vulnerabilidad baja, cuentan con los servicios básicos necesarios y su economía es estables; son áreas que se encuentran dentro de un eje de desarrollo estable.</a:t>
          </a:r>
          <a:endParaRPr lang="es-EC" sz="1800" kern="1200" dirty="0"/>
        </a:p>
      </dsp:txBody>
      <dsp:txXfrm>
        <a:off x="62712" y="2951600"/>
        <a:ext cx="8104176" cy="11592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F1AE8-A872-4676-8C99-F9CA4E3474B8}">
      <dsp:nvSpPr>
        <dsp:cNvPr id="0" name=""/>
        <dsp:cNvSpPr/>
      </dsp:nvSpPr>
      <dsp:spPr>
        <a:xfrm>
          <a:off x="0" y="0"/>
          <a:ext cx="3281063" cy="2088232"/>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55650">
            <a:lnSpc>
              <a:spcPct val="90000"/>
            </a:lnSpc>
            <a:spcBef>
              <a:spcPct val="0"/>
            </a:spcBef>
            <a:spcAft>
              <a:spcPct val="35000"/>
            </a:spcAft>
          </a:pPr>
          <a:r>
            <a:rPr lang="es-EC" sz="1700" kern="1200" dirty="0" smtClean="0">
              <a:solidFill>
                <a:schemeClr val="tx1">
                  <a:lumMod val="95000"/>
                  <a:lumOff val="5000"/>
                </a:schemeClr>
              </a:solidFill>
            </a:rPr>
            <a:t>Sistema Ambiental</a:t>
          </a:r>
          <a:endParaRPr lang="es-EC" sz="17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s-EC" sz="1600" kern="1200" dirty="0" smtClean="0">
              <a:solidFill>
                <a:schemeClr val="tx1">
                  <a:lumMod val="95000"/>
                  <a:lumOff val="5000"/>
                </a:schemeClr>
              </a:solidFill>
            </a:rPr>
            <a:t>Hidrología</a:t>
          </a:r>
          <a:endParaRPr lang="es-EC" sz="16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s-EC" sz="1600" kern="1200" dirty="0" smtClean="0">
              <a:solidFill>
                <a:schemeClr val="tx1">
                  <a:lumMod val="95000"/>
                  <a:lumOff val="5000"/>
                </a:schemeClr>
              </a:solidFill>
            </a:rPr>
            <a:t>Clima</a:t>
          </a:r>
          <a:endParaRPr lang="es-EC" sz="16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s-EC" sz="1600" kern="1200" dirty="0" smtClean="0">
              <a:solidFill>
                <a:schemeClr val="tx1">
                  <a:lumMod val="95000"/>
                  <a:lumOff val="5000"/>
                </a:schemeClr>
              </a:solidFill>
            </a:rPr>
            <a:t>Cobertura Vegetal y Uso del Suelo</a:t>
          </a:r>
          <a:endParaRPr lang="es-EC" sz="16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s-EC" sz="1600" kern="1200" dirty="0" smtClean="0">
              <a:solidFill>
                <a:schemeClr val="tx1">
                  <a:lumMod val="95000"/>
                  <a:lumOff val="5000"/>
                </a:schemeClr>
              </a:solidFill>
            </a:rPr>
            <a:t>Pendientes  (no tan altas)</a:t>
          </a:r>
          <a:endParaRPr lang="es-EC" sz="1600" kern="1200" dirty="0">
            <a:solidFill>
              <a:schemeClr val="tx1">
                <a:lumMod val="95000"/>
                <a:lumOff val="5000"/>
              </a:schemeClr>
            </a:solidFill>
          </a:endParaRPr>
        </a:p>
        <a:p>
          <a:pPr marL="171450" lvl="1" indent="-171450" algn="l" defTabSz="711200">
            <a:lnSpc>
              <a:spcPct val="90000"/>
            </a:lnSpc>
            <a:spcBef>
              <a:spcPct val="0"/>
            </a:spcBef>
            <a:spcAft>
              <a:spcPct val="15000"/>
            </a:spcAft>
            <a:buChar char="••"/>
          </a:pPr>
          <a:r>
            <a:rPr lang="es-EC" sz="1600" kern="1200" dirty="0" smtClean="0">
              <a:solidFill>
                <a:schemeClr val="tx1">
                  <a:lumMod val="95000"/>
                  <a:lumOff val="5000"/>
                </a:schemeClr>
              </a:solidFill>
            </a:rPr>
            <a:t>PANE</a:t>
          </a:r>
          <a:endParaRPr lang="es-EC" sz="1600" kern="1200" dirty="0">
            <a:solidFill>
              <a:schemeClr val="tx1">
                <a:lumMod val="95000"/>
                <a:lumOff val="5000"/>
              </a:schemeClr>
            </a:solidFill>
          </a:endParaRPr>
        </a:p>
      </dsp:txBody>
      <dsp:txXfrm>
        <a:off x="61162" y="61162"/>
        <a:ext cx="3158739" cy="196590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F1AE8-A872-4676-8C99-F9CA4E3474B8}">
      <dsp:nvSpPr>
        <dsp:cNvPr id="0" name=""/>
        <dsp:cNvSpPr/>
      </dsp:nvSpPr>
      <dsp:spPr>
        <a:xfrm>
          <a:off x="402801" y="128228"/>
          <a:ext cx="2820993" cy="1716387"/>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solidFill>
                <a:schemeClr val="tx1">
                  <a:lumMod val="95000"/>
                  <a:lumOff val="5000"/>
                </a:schemeClr>
              </a:solidFill>
            </a:rPr>
            <a:t>Sistema Político- Institucional</a:t>
          </a:r>
        </a:p>
        <a:p>
          <a:pPr lvl="0" algn="l" defTabSz="889000">
            <a:lnSpc>
              <a:spcPct val="90000"/>
            </a:lnSpc>
            <a:spcBef>
              <a:spcPct val="0"/>
            </a:spcBef>
            <a:spcAft>
              <a:spcPct val="35000"/>
            </a:spcAft>
          </a:pPr>
          <a:endParaRPr lang="es-EC" sz="2000" kern="1200" dirty="0">
            <a:solidFill>
              <a:schemeClr val="tx1">
                <a:lumMod val="95000"/>
                <a:lumOff val="5000"/>
              </a:schemeClr>
            </a:solidFill>
          </a:endParaRPr>
        </a:p>
        <a:p>
          <a:pPr marL="171450" lvl="1" indent="-171450" algn="just" defTabSz="800100">
            <a:lnSpc>
              <a:spcPct val="90000"/>
            </a:lnSpc>
            <a:spcBef>
              <a:spcPct val="0"/>
            </a:spcBef>
            <a:spcAft>
              <a:spcPct val="15000"/>
            </a:spcAft>
            <a:buChar char="••"/>
          </a:pPr>
          <a:r>
            <a:rPr lang="es-EC" sz="1800" kern="1200" dirty="0" smtClean="0">
              <a:solidFill>
                <a:schemeClr val="tx1">
                  <a:lumMod val="95000"/>
                  <a:lumOff val="5000"/>
                </a:schemeClr>
              </a:solidFill>
            </a:rPr>
            <a:t>PEA</a:t>
          </a:r>
          <a:endParaRPr lang="es-EC" sz="1800" kern="1200" dirty="0">
            <a:solidFill>
              <a:schemeClr val="tx1">
                <a:lumMod val="95000"/>
                <a:lumOff val="5000"/>
              </a:schemeClr>
            </a:solidFill>
          </a:endParaRPr>
        </a:p>
      </dsp:txBody>
      <dsp:txXfrm>
        <a:off x="453072" y="178499"/>
        <a:ext cx="2720451" cy="161584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E9AA0-F1A0-4309-B3A0-BD92554D5BCE}">
      <dsp:nvSpPr>
        <dsp:cNvPr id="0" name=""/>
        <dsp:cNvSpPr/>
      </dsp:nvSpPr>
      <dsp:spPr>
        <a:xfrm>
          <a:off x="-6550475" y="-1031220"/>
          <a:ext cx="8026512" cy="8026512"/>
        </a:xfrm>
        <a:prstGeom prst="blockArc">
          <a:avLst>
            <a:gd name="adj1" fmla="val 18900000"/>
            <a:gd name="adj2" fmla="val 2700000"/>
            <a:gd name="adj3" fmla="val 269"/>
          </a:avLst>
        </a:prstGeom>
        <a:noFill/>
        <a:ln w="25400" cap="flat" cmpd="sng" algn="ctr">
          <a:solidFill>
            <a:schemeClr val="accent1">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B9AE486-990C-483C-B24E-7C2CD77AED1E}">
      <dsp:nvSpPr>
        <dsp:cNvPr id="0" name=""/>
        <dsp:cNvSpPr/>
      </dsp:nvSpPr>
      <dsp:spPr>
        <a:xfrm>
          <a:off x="1097249" y="365055"/>
          <a:ext cx="7640781" cy="284107"/>
        </a:xfrm>
        <a:prstGeom prst="rect">
          <a:avLst/>
        </a:prstGeom>
        <a:solidFill>
          <a:schemeClr val="bg1">
            <a:lumMod val="75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8276" tIns="40640" rIns="40640" bIns="40640" numCol="1" spcCol="1270" anchor="ctr" anchorCtr="0">
          <a:noAutofit/>
        </a:bodyPr>
        <a:lstStyle/>
        <a:p>
          <a:pPr lvl="0" algn="l" defTabSz="711200">
            <a:lnSpc>
              <a:spcPct val="90000"/>
            </a:lnSpc>
            <a:spcBef>
              <a:spcPct val="0"/>
            </a:spcBef>
            <a:spcAft>
              <a:spcPct val="35000"/>
            </a:spcAft>
          </a:pPr>
          <a:r>
            <a:rPr lang="es-EC" sz="1600" kern="1200" dirty="0">
              <a:latin typeface="Arial" pitchFamily="34" charset="0"/>
              <a:cs typeface="Arial" pitchFamily="34" charset="0"/>
            </a:rPr>
            <a:t>Visión y </a:t>
          </a:r>
          <a:r>
            <a:rPr lang="es-EC" sz="1600" kern="1200" dirty="0" smtClean="0">
              <a:latin typeface="Arial" pitchFamily="34" charset="0"/>
              <a:cs typeface="Arial" pitchFamily="34" charset="0"/>
            </a:rPr>
            <a:t>Misión</a:t>
          </a:r>
          <a:endParaRPr lang="es-EC" sz="1600" kern="1200" dirty="0">
            <a:latin typeface="Arial" pitchFamily="34" charset="0"/>
            <a:cs typeface="Arial" pitchFamily="34" charset="0"/>
          </a:endParaRPr>
        </a:p>
      </dsp:txBody>
      <dsp:txXfrm>
        <a:off x="1097249" y="365055"/>
        <a:ext cx="7640781" cy="284107"/>
      </dsp:txXfrm>
    </dsp:sp>
    <dsp:sp modelId="{D179C9F8-85A6-45E5-8C18-B572C312A847}">
      <dsp:nvSpPr>
        <dsp:cNvPr id="0" name=""/>
        <dsp:cNvSpPr/>
      </dsp:nvSpPr>
      <dsp:spPr>
        <a:xfrm>
          <a:off x="510409" y="246870"/>
          <a:ext cx="680909" cy="70896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20A797F-4DB7-496B-83DC-AA8F9797B359}">
      <dsp:nvSpPr>
        <dsp:cNvPr id="0" name=""/>
        <dsp:cNvSpPr/>
      </dsp:nvSpPr>
      <dsp:spPr>
        <a:xfrm>
          <a:off x="1605661" y="1695650"/>
          <a:ext cx="7108243" cy="249976"/>
        </a:xfrm>
        <a:prstGeom prst="rect">
          <a:avLst/>
        </a:prstGeom>
        <a:solidFill>
          <a:schemeClr val="bg1">
            <a:lumMod val="75000"/>
            <a:alpha val="77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8276"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latin typeface="Arial" pitchFamily="34" charset="0"/>
              <a:cs typeface="Arial" pitchFamily="34" charset="0"/>
            </a:rPr>
            <a:t>Usuario: Población de Esmeraldas, Sociedad y Estado</a:t>
          </a:r>
          <a:endParaRPr lang="es-EC" sz="1600" kern="1200" dirty="0">
            <a:latin typeface="Arial" pitchFamily="34" charset="0"/>
            <a:cs typeface="Arial" pitchFamily="34" charset="0"/>
          </a:endParaRPr>
        </a:p>
      </dsp:txBody>
      <dsp:txXfrm>
        <a:off x="1605661" y="1695650"/>
        <a:ext cx="7108243" cy="249976"/>
      </dsp:txXfrm>
    </dsp:sp>
    <dsp:sp modelId="{563943F3-9705-4E89-AB08-877348A7FDBA}">
      <dsp:nvSpPr>
        <dsp:cNvPr id="0" name=""/>
        <dsp:cNvSpPr/>
      </dsp:nvSpPr>
      <dsp:spPr>
        <a:xfrm>
          <a:off x="1023922" y="1500001"/>
          <a:ext cx="667020" cy="70709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6C33863-4B0B-43D5-BC6A-06FB93A2E1D9}">
      <dsp:nvSpPr>
        <dsp:cNvPr id="0" name=""/>
        <dsp:cNvSpPr/>
      </dsp:nvSpPr>
      <dsp:spPr>
        <a:xfrm>
          <a:off x="1606845" y="3081856"/>
          <a:ext cx="7108243" cy="240342"/>
        </a:xfrm>
        <a:prstGeom prst="rect">
          <a:avLst/>
        </a:prstGeom>
        <a:solidFill>
          <a:schemeClr val="bg1">
            <a:lumMod val="75000"/>
            <a:alpha val="63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8276"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latin typeface="Arial" pitchFamily="34" charset="0"/>
              <a:cs typeface="Arial" pitchFamily="34" charset="0"/>
            </a:rPr>
            <a:t>Gobernabilidad: Gobierno Autónomo Descentralizado</a:t>
          </a:r>
          <a:endParaRPr lang="es-EC" sz="1600" kern="1200" dirty="0">
            <a:latin typeface="Arial" pitchFamily="34" charset="0"/>
            <a:cs typeface="Arial" pitchFamily="34" charset="0"/>
          </a:endParaRPr>
        </a:p>
      </dsp:txBody>
      <dsp:txXfrm>
        <a:off x="1606845" y="3081856"/>
        <a:ext cx="7108243" cy="240342"/>
      </dsp:txXfrm>
    </dsp:sp>
    <dsp:sp modelId="{2269C0BB-D948-40F8-ABFD-2498F579139D}">
      <dsp:nvSpPr>
        <dsp:cNvPr id="0" name=""/>
        <dsp:cNvSpPr/>
      </dsp:nvSpPr>
      <dsp:spPr>
        <a:xfrm>
          <a:off x="1006856" y="2886957"/>
          <a:ext cx="718928" cy="75714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11E9127-CE24-4244-98AB-3DAFEAF5F07D}">
      <dsp:nvSpPr>
        <dsp:cNvPr id="0" name=""/>
        <dsp:cNvSpPr/>
      </dsp:nvSpPr>
      <dsp:spPr>
        <a:xfrm>
          <a:off x="1090559" y="4403396"/>
          <a:ext cx="7586504" cy="237681"/>
        </a:xfrm>
        <a:prstGeom prst="rect">
          <a:avLst/>
        </a:prstGeom>
        <a:solidFill>
          <a:schemeClr val="bg1">
            <a:lumMod val="75000"/>
            <a:alpha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8276" tIns="40640" rIns="40640" bIns="40640" numCol="1" spcCol="1270" anchor="ctr" anchorCtr="0">
          <a:noAutofit/>
        </a:bodyPr>
        <a:lstStyle/>
        <a:p>
          <a:pPr lvl="0" algn="l" defTabSz="711200">
            <a:lnSpc>
              <a:spcPct val="90000"/>
            </a:lnSpc>
            <a:spcBef>
              <a:spcPct val="0"/>
            </a:spcBef>
            <a:spcAft>
              <a:spcPct val="35000"/>
            </a:spcAft>
          </a:pPr>
          <a:r>
            <a:rPr lang="es-EC" sz="1600" kern="1200" dirty="0" smtClean="0">
              <a:latin typeface="Arial" pitchFamily="34" charset="0"/>
              <a:cs typeface="Arial" pitchFamily="34" charset="0"/>
            </a:rPr>
            <a:t>Insumo: Recursos tecnológicos, técnicos y económico</a:t>
          </a:r>
          <a:endParaRPr lang="es-EC" sz="1600" kern="1200" dirty="0">
            <a:latin typeface="Arial" pitchFamily="34" charset="0"/>
            <a:cs typeface="Arial" pitchFamily="34" charset="0"/>
          </a:endParaRPr>
        </a:p>
      </dsp:txBody>
      <dsp:txXfrm>
        <a:off x="1090559" y="4403396"/>
        <a:ext cx="7586504" cy="237681"/>
      </dsp:txXfrm>
    </dsp:sp>
    <dsp:sp modelId="{82C06891-6492-4739-9976-1BA9649C418F}">
      <dsp:nvSpPr>
        <dsp:cNvPr id="0" name=""/>
        <dsp:cNvSpPr/>
      </dsp:nvSpPr>
      <dsp:spPr>
        <a:xfrm>
          <a:off x="737298" y="4081597"/>
          <a:ext cx="732817" cy="75527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85246-3E95-400A-B354-71C32E7A973E}">
      <dsp:nvSpPr>
        <dsp:cNvPr id="0" name=""/>
        <dsp:cNvSpPr/>
      </dsp:nvSpPr>
      <dsp:spPr>
        <a:xfrm>
          <a:off x="7233" y="465216"/>
          <a:ext cx="2161877" cy="1297126"/>
        </a:xfrm>
        <a:prstGeom prst="roundRect">
          <a:avLst>
            <a:gd name="adj" fmla="val 10000"/>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Todos los problemas están enfocados a la participación ciudadana y organización social</a:t>
          </a:r>
          <a:endParaRPr lang="es-EC" sz="1500" kern="1200" dirty="0"/>
        </a:p>
      </dsp:txBody>
      <dsp:txXfrm>
        <a:off x="45225" y="503208"/>
        <a:ext cx="2085893" cy="1221142"/>
      </dsp:txXfrm>
    </dsp:sp>
    <dsp:sp modelId="{EBB5D8AF-EBDF-4DB6-B9E9-2B3DD7AE77EE}">
      <dsp:nvSpPr>
        <dsp:cNvPr id="0" name=""/>
        <dsp:cNvSpPr/>
      </dsp:nvSpPr>
      <dsp:spPr>
        <a:xfrm>
          <a:off x="2359355" y="845707"/>
          <a:ext cx="458317" cy="536145"/>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dirty="0">
            <a:solidFill>
              <a:schemeClr val="tx1">
                <a:lumMod val="95000"/>
                <a:lumOff val="5000"/>
              </a:schemeClr>
            </a:solidFill>
          </a:endParaRPr>
        </a:p>
      </dsp:txBody>
      <dsp:txXfrm>
        <a:off x="2359355" y="952936"/>
        <a:ext cx="320822" cy="321687"/>
      </dsp:txXfrm>
    </dsp:sp>
    <dsp:sp modelId="{1529D48C-FCA5-4D7D-8E6A-8307CE792C27}">
      <dsp:nvSpPr>
        <dsp:cNvPr id="0" name=""/>
        <dsp:cNvSpPr/>
      </dsp:nvSpPr>
      <dsp:spPr>
        <a:xfrm>
          <a:off x="3033861" y="465216"/>
          <a:ext cx="2161877" cy="1297126"/>
        </a:xfrm>
        <a:prstGeom prst="roundRect">
          <a:avLst>
            <a:gd name="adj" fmla="val 10000"/>
          </a:avLst>
        </a:prstGeom>
        <a:solidFill>
          <a:schemeClr val="accent3">
            <a:shade val="50000"/>
            <a:hueOff val="-33518"/>
            <a:satOff val="3130"/>
            <a:lumOff val="1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Información actualizada</a:t>
          </a:r>
          <a:endParaRPr lang="es-EC" sz="1500" kern="1200" dirty="0"/>
        </a:p>
      </dsp:txBody>
      <dsp:txXfrm>
        <a:off x="3071853" y="503208"/>
        <a:ext cx="2085893" cy="1221142"/>
      </dsp:txXfrm>
    </dsp:sp>
    <dsp:sp modelId="{24604BC5-C0E4-4DAF-8D56-B9C5F918C5D7}">
      <dsp:nvSpPr>
        <dsp:cNvPr id="0" name=""/>
        <dsp:cNvSpPr/>
      </dsp:nvSpPr>
      <dsp:spPr>
        <a:xfrm rot="1269732">
          <a:off x="5369412" y="1426513"/>
          <a:ext cx="491461" cy="536145"/>
        </a:xfrm>
        <a:prstGeom prst="rightArrow">
          <a:avLst>
            <a:gd name="adj1" fmla="val 60000"/>
            <a:gd name="adj2" fmla="val 50000"/>
          </a:avLst>
        </a:prstGeom>
        <a:solidFill>
          <a:schemeClr val="accent3">
            <a:shade val="90000"/>
            <a:hueOff val="-44698"/>
            <a:satOff val="-388"/>
            <a:lumOff val="1091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dirty="0">
            <a:solidFill>
              <a:schemeClr val="tx1">
                <a:lumMod val="95000"/>
                <a:lumOff val="5000"/>
              </a:schemeClr>
            </a:solidFill>
          </a:endParaRPr>
        </a:p>
      </dsp:txBody>
      <dsp:txXfrm>
        <a:off x="5374383" y="1507129"/>
        <a:ext cx="344023" cy="321687"/>
      </dsp:txXfrm>
    </dsp:sp>
    <dsp:sp modelId="{349F325E-D540-429B-A065-A7AB6736B8F9}">
      <dsp:nvSpPr>
        <dsp:cNvPr id="0" name=""/>
        <dsp:cNvSpPr/>
      </dsp:nvSpPr>
      <dsp:spPr>
        <a:xfrm>
          <a:off x="6060489" y="1636871"/>
          <a:ext cx="2161877" cy="1297126"/>
        </a:xfrm>
        <a:prstGeom prst="roundRect">
          <a:avLst>
            <a:gd name="adj" fmla="val 10000"/>
          </a:avLst>
        </a:prstGeom>
        <a:solidFill>
          <a:schemeClr val="accent3">
            <a:shade val="50000"/>
            <a:hueOff val="-67037"/>
            <a:satOff val="6259"/>
            <a:lumOff val="282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ZEE</a:t>
          </a:r>
          <a:endParaRPr lang="es-EC" sz="1500" kern="1200" dirty="0"/>
        </a:p>
      </dsp:txBody>
      <dsp:txXfrm>
        <a:off x="6098481" y="1674863"/>
        <a:ext cx="2085893" cy="1221142"/>
      </dsp:txXfrm>
    </dsp:sp>
    <dsp:sp modelId="{B1B10810-09B0-4160-AC8B-5159C84D5847}">
      <dsp:nvSpPr>
        <dsp:cNvPr id="0" name=""/>
        <dsp:cNvSpPr/>
      </dsp:nvSpPr>
      <dsp:spPr>
        <a:xfrm rot="9736407">
          <a:off x="5346170" y="2507985"/>
          <a:ext cx="520775" cy="536145"/>
        </a:xfrm>
        <a:prstGeom prst="rightArrow">
          <a:avLst>
            <a:gd name="adj1" fmla="val 60000"/>
            <a:gd name="adj2" fmla="val 50000"/>
          </a:avLst>
        </a:prstGeom>
        <a:solidFill>
          <a:schemeClr val="accent3">
            <a:shade val="90000"/>
            <a:hueOff val="-89395"/>
            <a:satOff val="-776"/>
            <a:lumOff val="218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dirty="0">
            <a:solidFill>
              <a:schemeClr val="tx1">
                <a:lumMod val="95000"/>
                <a:lumOff val="5000"/>
              </a:schemeClr>
            </a:solidFill>
          </a:endParaRPr>
        </a:p>
      </dsp:txBody>
      <dsp:txXfrm rot="10800000">
        <a:off x="5498693" y="2591430"/>
        <a:ext cx="364543" cy="321687"/>
      </dsp:txXfrm>
    </dsp:sp>
    <dsp:sp modelId="{6736586D-D853-41EE-9FEF-BAF7359B0B7D}">
      <dsp:nvSpPr>
        <dsp:cNvPr id="0" name=""/>
        <dsp:cNvSpPr/>
      </dsp:nvSpPr>
      <dsp:spPr>
        <a:xfrm>
          <a:off x="2962670" y="2627093"/>
          <a:ext cx="2161877" cy="1297126"/>
        </a:xfrm>
        <a:prstGeom prst="roundRect">
          <a:avLst>
            <a:gd name="adj" fmla="val 10000"/>
          </a:avLst>
        </a:prstGeom>
        <a:solidFill>
          <a:schemeClr val="accent3">
            <a:shade val="50000"/>
            <a:hueOff val="-67037"/>
            <a:satOff val="6259"/>
            <a:lumOff val="282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Ordenamiento Territorial</a:t>
          </a:r>
          <a:endParaRPr lang="es-EC" sz="1500" kern="1200" dirty="0"/>
        </a:p>
      </dsp:txBody>
      <dsp:txXfrm>
        <a:off x="3000662" y="2665085"/>
        <a:ext cx="2085893" cy="1221142"/>
      </dsp:txXfrm>
    </dsp:sp>
    <dsp:sp modelId="{22FB072A-2538-4DBD-ADB0-3343A5406B42}">
      <dsp:nvSpPr>
        <dsp:cNvPr id="0" name=""/>
        <dsp:cNvSpPr/>
      </dsp:nvSpPr>
      <dsp:spPr>
        <a:xfrm rot="10863406">
          <a:off x="2423812" y="2981218"/>
          <a:ext cx="380835" cy="536145"/>
        </a:xfrm>
        <a:prstGeom prst="rightArrow">
          <a:avLst>
            <a:gd name="adj1" fmla="val 60000"/>
            <a:gd name="adj2" fmla="val 50000"/>
          </a:avLst>
        </a:prstGeom>
        <a:solidFill>
          <a:schemeClr val="accent3">
            <a:shade val="90000"/>
            <a:hueOff val="-44698"/>
            <a:satOff val="-388"/>
            <a:lumOff val="1091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dirty="0">
            <a:solidFill>
              <a:schemeClr val="tx1">
                <a:lumMod val="95000"/>
                <a:lumOff val="5000"/>
              </a:schemeClr>
            </a:solidFill>
          </a:endParaRPr>
        </a:p>
      </dsp:txBody>
      <dsp:txXfrm rot="10800000">
        <a:off x="2538052" y="3089501"/>
        <a:ext cx="266585" cy="321687"/>
      </dsp:txXfrm>
    </dsp:sp>
    <dsp:sp modelId="{EDBE7160-610B-4372-9401-0B17EB6978DE}">
      <dsp:nvSpPr>
        <dsp:cNvPr id="0" name=""/>
        <dsp:cNvSpPr/>
      </dsp:nvSpPr>
      <dsp:spPr>
        <a:xfrm>
          <a:off x="82358" y="2573963"/>
          <a:ext cx="2161877" cy="1297126"/>
        </a:xfrm>
        <a:prstGeom prst="roundRect">
          <a:avLst>
            <a:gd name="adj" fmla="val 10000"/>
          </a:avLst>
        </a:prstGeom>
        <a:solidFill>
          <a:schemeClr val="accent3">
            <a:shade val="50000"/>
            <a:hueOff val="-33518"/>
            <a:satOff val="3130"/>
            <a:lumOff val="1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Herramientas para la toma de decisiones </a:t>
          </a:r>
          <a:endParaRPr lang="es-EC" sz="1500" kern="1200" dirty="0"/>
        </a:p>
      </dsp:txBody>
      <dsp:txXfrm>
        <a:off x="120350" y="2611955"/>
        <a:ext cx="2085893" cy="12211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2AD7C-6713-4064-8B9B-B859C4BD34AD}">
      <dsp:nvSpPr>
        <dsp:cNvPr id="0" name=""/>
        <dsp:cNvSpPr/>
      </dsp:nvSpPr>
      <dsp:spPr>
        <a:xfrm>
          <a:off x="0" y="236084"/>
          <a:ext cx="5184576" cy="5184576"/>
        </a:xfrm>
        <a:prstGeom prst="pie">
          <a:avLst>
            <a:gd name="adj1" fmla="val 5400000"/>
            <a:gd name="adj2" fmla="val 16200000"/>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2FDA822-3B69-460B-986B-FECCCC3EEEC5}">
      <dsp:nvSpPr>
        <dsp:cNvPr id="0" name=""/>
        <dsp:cNvSpPr/>
      </dsp:nvSpPr>
      <dsp:spPr>
        <a:xfrm>
          <a:off x="2592288" y="236084"/>
          <a:ext cx="6264695" cy="5184576"/>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C" sz="2800" kern="1200" dirty="0" smtClean="0"/>
            <a:t>CONSTITUCIÓN DEL ECUADOR</a:t>
          </a:r>
          <a:endParaRPr lang="es-EC" sz="2800" kern="1200" dirty="0"/>
        </a:p>
      </dsp:txBody>
      <dsp:txXfrm>
        <a:off x="2592288" y="236084"/>
        <a:ext cx="3132347" cy="2462673"/>
      </dsp:txXfrm>
    </dsp:sp>
    <dsp:sp modelId="{AD2B72EA-AC16-49AF-9BAF-64C47F7700C1}">
      <dsp:nvSpPr>
        <dsp:cNvPr id="0" name=""/>
        <dsp:cNvSpPr/>
      </dsp:nvSpPr>
      <dsp:spPr>
        <a:xfrm>
          <a:off x="1792386" y="3184433"/>
          <a:ext cx="1688679" cy="1944330"/>
        </a:xfrm>
        <a:prstGeom prst="pie">
          <a:avLst>
            <a:gd name="adj1" fmla="val 5400000"/>
            <a:gd name="adj2" fmla="val 16200000"/>
          </a:avLst>
        </a:prstGeom>
        <a:gradFill rotWithShape="0">
          <a:gsLst>
            <a:gs pos="0">
              <a:schemeClr val="accent3">
                <a:hueOff val="10192614"/>
                <a:satOff val="-831"/>
                <a:lumOff val="-2157"/>
                <a:alphaOff val="0"/>
                <a:tint val="73000"/>
                <a:shade val="100000"/>
                <a:satMod val="150000"/>
              </a:schemeClr>
            </a:gs>
            <a:gs pos="25000">
              <a:schemeClr val="accent3">
                <a:hueOff val="10192614"/>
                <a:satOff val="-831"/>
                <a:lumOff val="-2157"/>
                <a:alphaOff val="0"/>
                <a:tint val="96000"/>
                <a:shade val="80000"/>
                <a:satMod val="105000"/>
              </a:schemeClr>
            </a:gs>
            <a:gs pos="38000">
              <a:schemeClr val="accent3">
                <a:hueOff val="10192614"/>
                <a:satOff val="-831"/>
                <a:lumOff val="-2157"/>
                <a:alphaOff val="0"/>
                <a:tint val="96000"/>
                <a:shade val="59000"/>
                <a:satMod val="120000"/>
              </a:schemeClr>
            </a:gs>
            <a:gs pos="55000">
              <a:schemeClr val="accent3">
                <a:hueOff val="10192614"/>
                <a:satOff val="-831"/>
                <a:lumOff val="-2157"/>
                <a:alphaOff val="0"/>
                <a:tint val="100000"/>
                <a:shade val="57000"/>
                <a:satMod val="120000"/>
              </a:schemeClr>
            </a:gs>
            <a:gs pos="80000">
              <a:schemeClr val="accent3">
                <a:hueOff val="10192614"/>
                <a:satOff val="-831"/>
                <a:lumOff val="-2157"/>
                <a:alphaOff val="0"/>
                <a:tint val="100000"/>
                <a:shade val="56000"/>
                <a:satMod val="145000"/>
              </a:schemeClr>
            </a:gs>
            <a:gs pos="88000">
              <a:schemeClr val="accent3">
                <a:hueOff val="10192614"/>
                <a:satOff val="-831"/>
                <a:lumOff val="-2157"/>
                <a:alphaOff val="0"/>
                <a:tint val="100000"/>
                <a:shade val="63000"/>
                <a:satMod val="160000"/>
              </a:schemeClr>
            </a:gs>
            <a:gs pos="100000">
              <a:schemeClr val="accent3">
                <a:hueOff val="10192614"/>
                <a:satOff val="-831"/>
                <a:lumOff val="-2157"/>
                <a:alphaOff val="0"/>
                <a:tint val="99000"/>
                <a:shade val="100000"/>
                <a:satMod val="155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466E17-CF32-48EB-A6C9-0F71E8D75041}">
      <dsp:nvSpPr>
        <dsp:cNvPr id="0" name=""/>
        <dsp:cNvSpPr/>
      </dsp:nvSpPr>
      <dsp:spPr>
        <a:xfrm>
          <a:off x="2592288" y="3231495"/>
          <a:ext cx="6264695" cy="1832844"/>
        </a:xfrm>
        <a:prstGeom prst="rect">
          <a:avLst/>
        </a:prstGeom>
        <a:solidFill>
          <a:schemeClr val="lt1">
            <a:alpha val="90000"/>
            <a:hueOff val="0"/>
            <a:satOff val="0"/>
            <a:lumOff val="0"/>
            <a:alphaOff val="0"/>
          </a:schemeClr>
        </a:solidFill>
        <a:ln w="9525" cap="flat" cmpd="sng" algn="ctr">
          <a:solidFill>
            <a:schemeClr val="accent3">
              <a:hueOff val="10192614"/>
              <a:satOff val="-831"/>
              <a:lumOff val="-2157"/>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C" sz="2800" kern="1200" dirty="0" smtClean="0"/>
            <a:t>SISTEMA NACIONAL DE PLANIFICACIÓN Y DESARROLLO</a:t>
          </a:r>
          <a:endParaRPr lang="es-EC" sz="2800" kern="1200" dirty="0"/>
        </a:p>
      </dsp:txBody>
      <dsp:txXfrm>
        <a:off x="2592288" y="3231495"/>
        <a:ext cx="3132347" cy="1832844"/>
      </dsp:txXfrm>
    </dsp:sp>
    <dsp:sp modelId="{465D4A78-C218-42CF-95CF-518F58B81C3E}">
      <dsp:nvSpPr>
        <dsp:cNvPr id="0" name=""/>
        <dsp:cNvSpPr/>
      </dsp:nvSpPr>
      <dsp:spPr>
        <a:xfrm>
          <a:off x="5724635" y="74064"/>
          <a:ext cx="3132347" cy="3407010"/>
        </a:xfrm>
        <a:prstGeom prst="rect">
          <a:avLst/>
        </a:prstGeom>
        <a:noFill/>
        <a:ln w="9525" cap="flat" cmpd="sng" algn="ctr">
          <a:noFill/>
          <a:prstDash val="solid"/>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57150" lvl="1" indent="-57150" algn="l" defTabSz="444500" rtl="0">
            <a:lnSpc>
              <a:spcPct val="90000"/>
            </a:lnSpc>
            <a:spcBef>
              <a:spcPct val="0"/>
            </a:spcBef>
            <a:spcAft>
              <a:spcPct val="15000"/>
            </a:spcAft>
            <a:buChar char="••"/>
          </a:pPr>
          <a:r>
            <a:rPr lang="es-MX" sz="1000" b="0" kern="1200" dirty="0" smtClean="0"/>
            <a:t>Título V: Organización Territorial del Estado: Capítulo primero, Capítulo </a:t>
          </a:r>
          <a:r>
            <a:rPr lang="es-MX" sz="1000" b="0" kern="1200" dirty="0" smtClean="0"/>
            <a:t>segundo, Capítulo cuarto y Capítulo </a:t>
          </a:r>
          <a:r>
            <a:rPr lang="es-MX" sz="1000" b="0" kern="1200" dirty="0" smtClean="0"/>
            <a:t>quinto</a:t>
          </a:r>
          <a:endParaRPr lang="es-EC" sz="1000" kern="1200" dirty="0"/>
        </a:p>
        <a:p>
          <a:pPr marL="57150" lvl="1" indent="-57150" algn="l" defTabSz="444500" rtl="0">
            <a:lnSpc>
              <a:spcPct val="90000"/>
            </a:lnSpc>
            <a:spcBef>
              <a:spcPct val="0"/>
            </a:spcBef>
            <a:spcAft>
              <a:spcPct val="15000"/>
            </a:spcAft>
            <a:buChar char="••"/>
          </a:pPr>
          <a:endParaRPr lang="es-EC" sz="1000" kern="1200" dirty="0"/>
        </a:p>
        <a:p>
          <a:pPr marL="57150" lvl="1" indent="-57150" algn="l" defTabSz="444500" rtl="0">
            <a:lnSpc>
              <a:spcPct val="90000"/>
            </a:lnSpc>
            <a:spcBef>
              <a:spcPct val="0"/>
            </a:spcBef>
            <a:spcAft>
              <a:spcPct val="15000"/>
            </a:spcAft>
            <a:buChar char="••"/>
          </a:pPr>
          <a:r>
            <a:rPr lang="es-MX" sz="1000" b="0" kern="1200" dirty="0" smtClean="0"/>
            <a:t>Código Orgánico de Organización Territorial, Autonomía y Descentralización: Título I: Principios Generales</a:t>
          </a:r>
          <a:endParaRPr lang="es-EC" sz="1000" kern="1200" dirty="0"/>
        </a:p>
        <a:p>
          <a:pPr marL="57150" lvl="1" indent="-57150" algn="l" defTabSz="444500" rtl="0">
            <a:lnSpc>
              <a:spcPct val="90000"/>
            </a:lnSpc>
            <a:spcBef>
              <a:spcPct val="0"/>
            </a:spcBef>
            <a:spcAft>
              <a:spcPct val="15000"/>
            </a:spcAft>
            <a:buChar char="••"/>
          </a:pPr>
          <a:endParaRPr lang="es-EC" sz="1000" kern="1200" dirty="0"/>
        </a:p>
        <a:p>
          <a:pPr marL="57150" lvl="1" indent="-57150" algn="l" defTabSz="444500" rtl="0">
            <a:lnSpc>
              <a:spcPct val="90000"/>
            </a:lnSpc>
            <a:spcBef>
              <a:spcPct val="0"/>
            </a:spcBef>
            <a:spcAft>
              <a:spcPct val="15000"/>
            </a:spcAft>
            <a:buChar char="••"/>
          </a:pPr>
          <a:r>
            <a:rPr lang="es-MX" sz="1000" kern="1200" dirty="0" smtClean="0"/>
            <a:t>Código Orgánico de Planificación y Finanzas Públicas</a:t>
          </a:r>
          <a:endParaRPr lang="es-EC" sz="1000" kern="1200" dirty="0"/>
        </a:p>
        <a:p>
          <a:pPr marL="57150" lvl="1" indent="-57150" algn="l" defTabSz="444500" rtl="0">
            <a:lnSpc>
              <a:spcPct val="90000"/>
            </a:lnSpc>
            <a:spcBef>
              <a:spcPct val="0"/>
            </a:spcBef>
            <a:spcAft>
              <a:spcPct val="15000"/>
            </a:spcAft>
            <a:buChar char="••"/>
          </a:pPr>
          <a:endParaRPr lang="es-EC" sz="1000" kern="1200" dirty="0"/>
        </a:p>
        <a:p>
          <a:pPr marL="57150" lvl="1" indent="-57150" algn="l" defTabSz="444500" rtl="0">
            <a:lnSpc>
              <a:spcPct val="90000"/>
            </a:lnSpc>
            <a:spcBef>
              <a:spcPct val="0"/>
            </a:spcBef>
            <a:spcAft>
              <a:spcPct val="15000"/>
            </a:spcAft>
            <a:buChar char="••"/>
          </a:pPr>
          <a:r>
            <a:rPr lang="es-MX" sz="1000" b="0" kern="1200" dirty="0" smtClean="0"/>
            <a:t>Consorcio de Consejos Provinciales del Ecuador</a:t>
          </a:r>
          <a:endParaRPr lang="es-EC" sz="1000" kern="1200" dirty="0"/>
        </a:p>
        <a:p>
          <a:pPr marL="57150" lvl="1" indent="-57150" algn="l" defTabSz="444500" rtl="0">
            <a:lnSpc>
              <a:spcPct val="90000"/>
            </a:lnSpc>
            <a:spcBef>
              <a:spcPct val="0"/>
            </a:spcBef>
            <a:spcAft>
              <a:spcPct val="15000"/>
            </a:spcAft>
            <a:buChar char="••"/>
          </a:pPr>
          <a:endParaRPr lang="es-EC" sz="1000" kern="1200" dirty="0"/>
        </a:p>
        <a:p>
          <a:pPr marL="57150" lvl="1" indent="-57150" algn="l" defTabSz="444500" rtl="0">
            <a:lnSpc>
              <a:spcPct val="90000"/>
            </a:lnSpc>
            <a:spcBef>
              <a:spcPct val="0"/>
            </a:spcBef>
            <a:spcAft>
              <a:spcPct val="15000"/>
            </a:spcAft>
            <a:buChar char="••"/>
          </a:pPr>
          <a:r>
            <a:rPr lang="es-EC" sz="1000" kern="1200" dirty="0" smtClean="0"/>
            <a:t>Ley de Gestión </a:t>
          </a:r>
          <a:r>
            <a:rPr lang="es-EC" sz="1000" kern="1200" dirty="0" smtClean="0"/>
            <a:t>ambiental: Titulo II Capítulo IV y Título II Capítulo I y II</a:t>
          </a:r>
          <a:endParaRPr lang="es-EC" sz="1000" kern="1200" dirty="0"/>
        </a:p>
      </dsp:txBody>
      <dsp:txXfrm>
        <a:off x="5724635" y="74064"/>
        <a:ext cx="3132347" cy="3407010"/>
      </dsp:txXfrm>
    </dsp:sp>
    <dsp:sp modelId="{57920388-7439-4E51-9E04-67BBAF7AB03D}">
      <dsp:nvSpPr>
        <dsp:cNvPr id="0" name=""/>
        <dsp:cNvSpPr/>
      </dsp:nvSpPr>
      <dsp:spPr>
        <a:xfrm>
          <a:off x="5724635" y="2721902"/>
          <a:ext cx="3132347" cy="2462673"/>
        </a:xfrm>
        <a:prstGeom prst="rect">
          <a:avLst/>
        </a:prstGeom>
        <a:noFill/>
        <a:ln w="9525" cap="flat" cmpd="sng" algn="ctr">
          <a:noFill/>
          <a:prstDash val="solid"/>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57150" lvl="1" indent="-57150" algn="l" defTabSz="444500" rtl="0">
            <a:lnSpc>
              <a:spcPct val="90000"/>
            </a:lnSpc>
            <a:spcBef>
              <a:spcPct val="0"/>
            </a:spcBef>
            <a:spcAft>
              <a:spcPct val="15000"/>
            </a:spcAft>
            <a:buChar char="••"/>
          </a:pPr>
          <a:r>
            <a:rPr lang="es-EC" sz="1000" kern="1200" dirty="0" smtClean="0"/>
            <a:t>SENPLADES: Objetivos de la Planificación Física y del Ordenamiento Territorial</a:t>
          </a:r>
          <a:endParaRPr lang="es-EC" sz="1000" kern="1200" dirty="0"/>
        </a:p>
        <a:p>
          <a:pPr marL="57150" lvl="1" indent="-57150" algn="l" defTabSz="444500" rtl="0">
            <a:lnSpc>
              <a:spcPct val="90000"/>
            </a:lnSpc>
            <a:spcBef>
              <a:spcPct val="0"/>
            </a:spcBef>
            <a:spcAft>
              <a:spcPct val="15000"/>
            </a:spcAft>
            <a:buChar char="••"/>
          </a:pPr>
          <a:endParaRPr lang="es-EC" sz="1000" kern="1200" dirty="0"/>
        </a:p>
        <a:p>
          <a:pPr marL="57150" lvl="1" indent="-57150" algn="l" defTabSz="444500" rtl="0">
            <a:lnSpc>
              <a:spcPct val="90000"/>
            </a:lnSpc>
            <a:spcBef>
              <a:spcPct val="0"/>
            </a:spcBef>
            <a:spcAft>
              <a:spcPct val="15000"/>
            </a:spcAft>
            <a:buChar char="••"/>
          </a:pPr>
          <a:r>
            <a:rPr lang="es-EC" sz="1000" b="0" kern="1200" dirty="0" smtClean="0"/>
            <a:t>Plan Nacional del Buen Vivir </a:t>
          </a:r>
          <a:endParaRPr lang="es-EC" sz="1000" kern="1200" dirty="0"/>
        </a:p>
      </dsp:txBody>
      <dsp:txXfrm>
        <a:off x="5724635" y="2721902"/>
        <a:ext cx="3132347" cy="24626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7DF18-D17E-4CD9-87D7-F28141285D52}">
      <dsp:nvSpPr>
        <dsp:cNvPr id="0" name=""/>
        <dsp:cNvSpPr/>
      </dsp:nvSpPr>
      <dsp:spPr>
        <a:xfrm>
          <a:off x="6454" y="160995"/>
          <a:ext cx="3375233" cy="251954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1.- Sistema Ambiental</a:t>
          </a:r>
          <a:endParaRPr lang="es-EC" sz="1800" kern="1200" dirty="0">
            <a:latin typeface="+mj-lt"/>
          </a:endParaRPr>
        </a:p>
        <a:p>
          <a:pPr marL="171450" lvl="1" indent="-171450" algn="l" defTabSz="800100">
            <a:lnSpc>
              <a:spcPct val="90000"/>
            </a:lnSpc>
            <a:spcBef>
              <a:spcPct val="0"/>
            </a:spcBef>
            <a:spcAft>
              <a:spcPct val="15000"/>
            </a:spcAft>
            <a:buChar char="••"/>
          </a:pPr>
          <a:endParaRPr lang="es-EC"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2.- Sistema Económico</a:t>
          </a:r>
          <a:endParaRPr lang="es-EC" sz="1800" kern="1200" dirty="0">
            <a:latin typeface="+mj-lt"/>
          </a:endParaRPr>
        </a:p>
        <a:p>
          <a:pPr marL="171450" lvl="1" indent="-171450" algn="l" defTabSz="800100">
            <a:lnSpc>
              <a:spcPct val="90000"/>
            </a:lnSpc>
            <a:spcBef>
              <a:spcPct val="0"/>
            </a:spcBef>
            <a:spcAft>
              <a:spcPct val="15000"/>
            </a:spcAft>
            <a:buChar char="••"/>
          </a:pPr>
          <a:endParaRPr lang="es-EC"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3.- Sistema Sociocultural</a:t>
          </a:r>
          <a:endParaRPr lang="es-EC" sz="1800" kern="1200" dirty="0">
            <a:latin typeface="+mj-lt"/>
          </a:endParaRPr>
        </a:p>
        <a:p>
          <a:pPr marL="171450" lvl="1" indent="-171450" algn="l" defTabSz="800100">
            <a:lnSpc>
              <a:spcPct val="90000"/>
            </a:lnSpc>
            <a:spcBef>
              <a:spcPct val="0"/>
            </a:spcBef>
            <a:spcAft>
              <a:spcPct val="15000"/>
            </a:spcAft>
            <a:buChar char="••"/>
          </a:pPr>
          <a:endParaRPr lang="es-EC"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4.- Sistema Político institucional</a:t>
          </a:r>
          <a:endParaRPr lang="es-EC" sz="1800" kern="1200" dirty="0">
            <a:latin typeface="+mj-lt"/>
          </a:endParaRPr>
        </a:p>
      </dsp:txBody>
      <dsp:txXfrm>
        <a:off x="65490" y="220031"/>
        <a:ext cx="3257161" cy="2460504"/>
      </dsp:txXfrm>
    </dsp:sp>
    <dsp:sp modelId="{80B1EFB5-A798-4258-8D4A-B12BFFA7F404}">
      <dsp:nvSpPr>
        <dsp:cNvPr id="0" name=""/>
        <dsp:cNvSpPr/>
      </dsp:nvSpPr>
      <dsp:spPr>
        <a:xfrm>
          <a:off x="6454" y="2680535"/>
          <a:ext cx="3375233" cy="108340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n-US" sz="1400" b="1" kern="1200" dirty="0" smtClean="0">
              <a:latin typeface="+mj-lt"/>
            </a:rPr>
            <a:t>SISTEMAS VINCULADOS AL DESARROLLO INTEGRAL</a:t>
          </a:r>
          <a:endParaRPr lang="es-EC" sz="1400" b="1" kern="1200" dirty="0">
            <a:latin typeface="+mj-lt"/>
          </a:endParaRPr>
        </a:p>
      </dsp:txBody>
      <dsp:txXfrm>
        <a:off x="6454" y="2680535"/>
        <a:ext cx="2376924" cy="1083402"/>
      </dsp:txXfrm>
    </dsp:sp>
    <dsp:sp modelId="{422B58A4-11E6-47D4-962F-7FB502CAC511}">
      <dsp:nvSpPr>
        <dsp:cNvPr id="0" name=""/>
        <dsp:cNvSpPr/>
      </dsp:nvSpPr>
      <dsp:spPr>
        <a:xfrm>
          <a:off x="2221139" y="2439063"/>
          <a:ext cx="1696770" cy="2008452"/>
        </a:xfrm>
        <a:prstGeom prst="ellipse">
          <a:avLst/>
        </a:prstGeom>
        <a:blipFill rotWithShape="0">
          <a:blip xmlns:r="http://schemas.openxmlformats.org/officeDocument/2006/relationships" r:embed="rId1"/>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9B3FBB-9CC0-4F2E-A9DC-FAA18ED4F8AC}">
      <dsp:nvSpPr>
        <dsp:cNvPr id="0" name=""/>
        <dsp:cNvSpPr/>
      </dsp:nvSpPr>
      <dsp:spPr>
        <a:xfrm>
          <a:off x="4210577" y="129344"/>
          <a:ext cx="3375233" cy="251954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10192614"/>
              <a:satOff val="-831"/>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5</a:t>
          </a:r>
          <a:r>
            <a:rPr lang="en-US" sz="2000" kern="1200" dirty="0" smtClean="0">
              <a:latin typeface="+mj-lt"/>
            </a:rPr>
            <a:t>.- </a:t>
          </a:r>
          <a:r>
            <a:rPr lang="en-US" sz="1800" kern="1200" dirty="0" smtClean="0">
              <a:latin typeface="+mj-lt"/>
            </a:rPr>
            <a:t>Sistema de asentaminetos humanos</a:t>
          </a:r>
          <a:endParaRPr lang="es-EC" sz="1800" kern="1200" dirty="0">
            <a:latin typeface="+mj-lt"/>
          </a:endParaRPr>
        </a:p>
        <a:p>
          <a:pPr marL="171450" lvl="1" indent="-171450" algn="l" defTabSz="800100">
            <a:lnSpc>
              <a:spcPct val="90000"/>
            </a:lnSpc>
            <a:spcBef>
              <a:spcPct val="0"/>
            </a:spcBef>
            <a:spcAft>
              <a:spcPct val="15000"/>
            </a:spcAft>
            <a:buChar char="••"/>
          </a:pPr>
          <a:endParaRPr lang="es-EC"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6.- Sistema de movilidad, energía y conectividad</a:t>
          </a:r>
          <a:endParaRPr lang="es-EC" sz="1800" kern="1200" dirty="0">
            <a:latin typeface="+mj-lt"/>
          </a:endParaRPr>
        </a:p>
      </dsp:txBody>
      <dsp:txXfrm>
        <a:off x="4269613" y="188380"/>
        <a:ext cx="3257161" cy="2460504"/>
      </dsp:txXfrm>
    </dsp:sp>
    <dsp:sp modelId="{69B914D9-1C51-423E-A32C-74D64946A044}">
      <dsp:nvSpPr>
        <dsp:cNvPr id="0" name=""/>
        <dsp:cNvSpPr/>
      </dsp:nvSpPr>
      <dsp:spPr>
        <a:xfrm>
          <a:off x="4210577" y="2648884"/>
          <a:ext cx="3375233" cy="1083402"/>
        </a:xfrm>
        <a:prstGeom prst="rect">
          <a:avLst/>
        </a:prstGeom>
        <a:solidFill>
          <a:schemeClr val="accent3">
            <a:hueOff val="10192614"/>
            <a:satOff val="-831"/>
            <a:lumOff val="-2157"/>
            <a:alphaOff val="0"/>
          </a:schemeClr>
        </a:solidFill>
        <a:ln w="25400" cap="flat" cmpd="sng" algn="ctr">
          <a:solidFill>
            <a:schemeClr val="accent3">
              <a:hueOff val="10192614"/>
              <a:satOff val="-831"/>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lvl="0" algn="l" defTabSz="622300">
            <a:lnSpc>
              <a:spcPct val="90000"/>
            </a:lnSpc>
            <a:spcBef>
              <a:spcPct val="0"/>
            </a:spcBef>
            <a:spcAft>
              <a:spcPct val="35000"/>
            </a:spcAft>
          </a:pPr>
          <a:r>
            <a:rPr lang="en-US" sz="1400" b="1" kern="1200" dirty="0" smtClean="0">
              <a:latin typeface="+mj-lt"/>
            </a:rPr>
            <a:t>SITEMAS VINCULADOS AL ORDENAMIENTO TERRITORIAL</a:t>
          </a:r>
          <a:endParaRPr lang="es-EC" sz="1400" b="1" kern="1200" dirty="0">
            <a:latin typeface="+mj-lt"/>
          </a:endParaRPr>
        </a:p>
      </dsp:txBody>
      <dsp:txXfrm>
        <a:off x="4210577" y="2648884"/>
        <a:ext cx="2376924" cy="1083402"/>
      </dsp:txXfrm>
    </dsp:sp>
    <dsp:sp modelId="{FBD25BCA-EFD3-4D9B-91F2-0BCA477774C6}">
      <dsp:nvSpPr>
        <dsp:cNvPr id="0" name=""/>
        <dsp:cNvSpPr/>
      </dsp:nvSpPr>
      <dsp:spPr>
        <a:xfrm>
          <a:off x="6488853" y="2344111"/>
          <a:ext cx="1569588" cy="2135056"/>
        </a:xfrm>
        <a:prstGeom prst="ellipse">
          <a:avLst/>
        </a:prstGeom>
        <a:blipFill rotWithShape="0">
          <a:blip xmlns:r="http://schemas.openxmlformats.org/officeDocument/2006/relationships" r:embed="rId2"/>
          <a:stretch>
            <a:fillRect/>
          </a:stretch>
        </a:blipFill>
        <a:ln w="25400" cap="flat" cmpd="sng" algn="ctr">
          <a:solidFill>
            <a:schemeClr val="accent3">
              <a:tint val="40000"/>
              <a:alpha val="90000"/>
              <a:hueOff val="10397391"/>
              <a:satOff val="-1052"/>
              <a:lumOff val="-58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19048-6743-47EF-AAB1-570F228A59A3}">
      <dsp:nvSpPr>
        <dsp:cNvPr id="0" name=""/>
        <dsp:cNvSpPr/>
      </dsp:nvSpPr>
      <dsp:spPr>
        <a:xfrm>
          <a:off x="0" y="0"/>
          <a:ext cx="8640960" cy="162510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66725">
            <a:lnSpc>
              <a:spcPct val="90000"/>
            </a:lnSpc>
            <a:spcBef>
              <a:spcPct val="0"/>
            </a:spcBef>
            <a:spcAft>
              <a:spcPct val="35000"/>
            </a:spcAft>
          </a:pPr>
          <a:endParaRPr lang="en-US" sz="1050" kern="1200" dirty="0" smtClean="0">
            <a:solidFill>
              <a:schemeClr val="tx1">
                <a:lumMod val="95000"/>
                <a:lumOff val="5000"/>
              </a:schemeClr>
            </a:solidFill>
          </a:endParaRPr>
        </a:p>
        <a:p>
          <a:pPr lvl="0" algn="just" defTabSz="466725">
            <a:lnSpc>
              <a:spcPct val="90000"/>
            </a:lnSpc>
            <a:spcBef>
              <a:spcPct val="0"/>
            </a:spcBef>
            <a:spcAft>
              <a:spcPct val="35000"/>
            </a:spcAft>
          </a:pPr>
          <a:r>
            <a:rPr lang="en-US" sz="1600" kern="1200" dirty="0" smtClean="0">
              <a:solidFill>
                <a:schemeClr val="tx1">
                  <a:lumMod val="95000"/>
                  <a:lumOff val="5000"/>
                </a:schemeClr>
              </a:solidFill>
            </a:rPr>
            <a:t>CLIMA:</a:t>
          </a:r>
        </a:p>
        <a:p>
          <a:pPr lvl="0" algn="just" defTabSz="466725">
            <a:lnSpc>
              <a:spcPct val="90000"/>
            </a:lnSpc>
            <a:spcBef>
              <a:spcPct val="0"/>
            </a:spcBef>
            <a:spcAft>
              <a:spcPct val="35000"/>
            </a:spcAft>
          </a:pPr>
          <a:r>
            <a:rPr lang="en-US" sz="1600" u="none" kern="1200" dirty="0" smtClean="0">
              <a:solidFill>
                <a:schemeClr val="tx1">
                  <a:lumMod val="95000"/>
                  <a:lumOff val="5000"/>
                </a:schemeClr>
              </a:solidFill>
            </a:rPr>
            <a:t>4 </a:t>
          </a:r>
          <a:r>
            <a:rPr lang="en-US" sz="1600" u="none" kern="1200" dirty="0" err="1" smtClean="0">
              <a:solidFill>
                <a:schemeClr val="tx1">
                  <a:lumMod val="95000"/>
                  <a:lumOff val="5000"/>
                </a:schemeClr>
              </a:solidFill>
            </a:rPr>
            <a:t>estaciones</a:t>
          </a:r>
          <a:r>
            <a:rPr lang="en-US" sz="1600" u="none" kern="1200" dirty="0" smtClean="0">
              <a:solidFill>
                <a:schemeClr val="tx1">
                  <a:lumMod val="95000"/>
                  <a:lumOff val="5000"/>
                </a:schemeClr>
              </a:solidFill>
            </a:rPr>
            <a:t> </a:t>
          </a:r>
          <a:r>
            <a:rPr lang="en-US" sz="1600" u="none" kern="1200" dirty="0" err="1" smtClean="0">
              <a:solidFill>
                <a:schemeClr val="tx1">
                  <a:lumMod val="95000"/>
                  <a:lumOff val="5000"/>
                </a:schemeClr>
              </a:solidFill>
            </a:rPr>
            <a:t>meteorológicas</a:t>
          </a:r>
          <a:r>
            <a:rPr lang="en-US" sz="1600" u="none" kern="1200" dirty="0" smtClean="0">
              <a:solidFill>
                <a:schemeClr val="tx1">
                  <a:lumMod val="95000"/>
                  <a:lumOff val="5000"/>
                </a:schemeClr>
              </a:solidFill>
            </a:rPr>
            <a:t> en </a:t>
          </a:r>
          <a:r>
            <a:rPr lang="en-US" sz="1600" u="none" kern="1200" dirty="0" err="1" smtClean="0">
              <a:solidFill>
                <a:schemeClr val="tx1">
                  <a:lumMod val="95000"/>
                  <a:lumOff val="5000"/>
                </a:schemeClr>
              </a:solidFill>
            </a:rPr>
            <a:t>funcionamiento</a:t>
          </a:r>
          <a:r>
            <a:rPr lang="en-US" sz="1600" u="none" kern="1200" dirty="0" smtClean="0">
              <a:solidFill>
                <a:schemeClr val="tx1">
                  <a:lumMod val="95000"/>
                  <a:lumOff val="5000"/>
                </a:schemeClr>
              </a:solidFill>
            </a:rPr>
            <a:t>.  </a:t>
          </a:r>
        </a:p>
        <a:p>
          <a:pPr lvl="0" algn="just" defTabSz="466725">
            <a:lnSpc>
              <a:spcPct val="90000"/>
            </a:lnSpc>
            <a:spcBef>
              <a:spcPct val="0"/>
            </a:spcBef>
            <a:spcAft>
              <a:spcPct val="35000"/>
            </a:spcAft>
          </a:pPr>
          <a:r>
            <a:rPr lang="en-US" sz="1600" u="none" kern="1200" dirty="0" err="1" smtClean="0">
              <a:solidFill>
                <a:schemeClr val="tx1">
                  <a:lumMod val="95000"/>
                  <a:lumOff val="5000"/>
                </a:schemeClr>
              </a:solidFill>
            </a:rPr>
            <a:t>Clima</a:t>
          </a:r>
          <a:r>
            <a:rPr lang="en-US" sz="1600" u="none" kern="1200" dirty="0" smtClean="0">
              <a:solidFill>
                <a:schemeClr val="tx1">
                  <a:lumMod val="95000"/>
                  <a:lumOff val="5000"/>
                </a:schemeClr>
              </a:solidFill>
            </a:rPr>
            <a:t>: </a:t>
          </a:r>
          <a:r>
            <a:rPr lang="en-US" sz="1600" u="none" kern="1200" dirty="0" err="1" smtClean="0">
              <a:solidFill>
                <a:schemeClr val="tx1">
                  <a:lumMod val="95000"/>
                  <a:lumOff val="5000"/>
                </a:schemeClr>
              </a:solidFill>
            </a:rPr>
            <a:t>húmedo</a:t>
          </a:r>
          <a:r>
            <a:rPr lang="en-US" sz="1600" u="none" kern="1200" dirty="0" smtClean="0">
              <a:solidFill>
                <a:schemeClr val="tx1">
                  <a:lumMod val="95000"/>
                  <a:lumOff val="5000"/>
                </a:schemeClr>
              </a:solidFill>
            </a:rPr>
            <a:t> tropical</a:t>
          </a:r>
        </a:p>
        <a:p>
          <a:pPr lvl="0" algn="just" defTabSz="466725">
            <a:lnSpc>
              <a:spcPct val="90000"/>
            </a:lnSpc>
            <a:spcBef>
              <a:spcPct val="0"/>
            </a:spcBef>
            <a:spcAft>
              <a:spcPct val="35000"/>
            </a:spcAft>
          </a:pPr>
          <a:r>
            <a:rPr lang="es-EC" sz="1600" kern="1200" dirty="0" smtClean="0">
              <a:solidFill>
                <a:schemeClr val="tx1">
                  <a:lumMod val="95000"/>
                  <a:lumOff val="5000"/>
                </a:schemeClr>
              </a:solidFill>
            </a:rPr>
            <a:t>La temperatura media mensual es de 25ºC y precipitación de 350mm</a:t>
          </a:r>
          <a:r>
            <a:rPr lang="en-US" sz="1600" u="none" kern="1200" dirty="0" smtClean="0">
              <a:solidFill>
                <a:schemeClr val="tx1">
                  <a:lumMod val="95000"/>
                  <a:lumOff val="5000"/>
                </a:schemeClr>
              </a:solidFill>
            </a:rPr>
            <a:t>. </a:t>
          </a:r>
        </a:p>
        <a:p>
          <a:pPr lvl="0" algn="just" defTabSz="466725">
            <a:lnSpc>
              <a:spcPct val="90000"/>
            </a:lnSpc>
            <a:spcBef>
              <a:spcPct val="0"/>
            </a:spcBef>
            <a:spcAft>
              <a:spcPct val="35000"/>
            </a:spcAft>
          </a:pPr>
          <a:r>
            <a:rPr lang="en-US" sz="1600" u="none" kern="1200" dirty="0" smtClean="0">
              <a:solidFill>
                <a:schemeClr val="tx1">
                  <a:lumMod val="95000"/>
                  <a:lumOff val="5000"/>
                </a:schemeClr>
              </a:solidFill>
            </a:rPr>
            <a:t>La</a:t>
          </a:r>
          <a:r>
            <a:rPr lang="es-EC" sz="1600" kern="1200" dirty="0" smtClean="0">
              <a:solidFill>
                <a:schemeClr val="tx1">
                  <a:lumMod val="95000"/>
                  <a:lumOff val="5000"/>
                </a:schemeClr>
              </a:solidFill>
            </a:rPr>
            <a:t> época más seca se presenta en el mes de agosto.</a:t>
          </a:r>
          <a:endParaRPr lang="es-EC" sz="1600" u="none" kern="1200" dirty="0" smtClean="0">
            <a:solidFill>
              <a:schemeClr val="tx1">
                <a:lumMod val="95000"/>
                <a:lumOff val="5000"/>
              </a:schemeClr>
            </a:solidFill>
          </a:endParaRPr>
        </a:p>
        <a:p>
          <a:pPr lvl="0" algn="l" defTabSz="466725">
            <a:lnSpc>
              <a:spcPct val="90000"/>
            </a:lnSpc>
            <a:spcBef>
              <a:spcPct val="0"/>
            </a:spcBef>
            <a:spcAft>
              <a:spcPct val="35000"/>
            </a:spcAft>
          </a:pPr>
          <a:endParaRPr lang="es-EC" sz="1050" kern="1200" dirty="0">
            <a:solidFill>
              <a:schemeClr val="tx1">
                <a:lumMod val="95000"/>
                <a:lumOff val="5000"/>
              </a:schemeClr>
            </a:solidFill>
          </a:endParaRPr>
        </a:p>
      </dsp:txBody>
      <dsp:txXfrm>
        <a:off x="1890703" y="0"/>
        <a:ext cx="6750257" cy="1625109"/>
      </dsp:txXfrm>
    </dsp:sp>
    <dsp:sp modelId="{F7300812-B862-4DFA-8CC9-C51D8CA1E12B}">
      <dsp:nvSpPr>
        <dsp:cNvPr id="0" name=""/>
        <dsp:cNvSpPr/>
      </dsp:nvSpPr>
      <dsp:spPr>
        <a:xfrm>
          <a:off x="162510" y="162510"/>
          <a:ext cx="1728192" cy="130008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CF32DF-694E-4F24-92EE-B4CEB698E882}">
      <dsp:nvSpPr>
        <dsp:cNvPr id="0" name=""/>
        <dsp:cNvSpPr/>
      </dsp:nvSpPr>
      <dsp:spPr>
        <a:xfrm>
          <a:off x="0" y="1787620"/>
          <a:ext cx="8640960" cy="1625109"/>
        </a:xfrm>
        <a:prstGeom prst="roundRect">
          <a:avLst>
            <a:gd name="adj" fmla="val 10000"/>
          </a:avLst>
        </a:prstGeom>
        <a:solidFill>
          <a:schemeClr val="accent3">
            <a:hueOff val="5096307"/>
            <a:satOff val="-416"/>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solidFill>
                <a:schemeClr val="tx1">
                  <a:lumMod val="95000"/>
                  <a:lumOff val="5000"/>
                </a:schemeClr>
              </a:solidFill>
            </a:rPr>
            <a:t>HIDROLOGÍA: </a:t>
          </a:r>
        </a:p>
        <a:p>
          <a:pPr lvl="0" algn="l" defTabSz="622300">
            <a:lnSpc>
              <a:spcPct val="90000"/>
            </a:lnSpc>
            <a:spcBef>
              <a:spcPct val="0"/>
            </a:spcBef>
            <a:spcAft>
              <a:spcPct val="35000"/>
            </a:spcAft>
          </a:pPr>
          <a:r>
            <a:rPr lang="es-EC" sz="1400" kern="1200" dirty="0" smtClean="0">
              <a:solidFill>
                <a:schemeClr val="tx1">
                  <a:lumMod val="95000"/>
                  <a:lumOff val="5000"/>
                </a:schemeClr>
              </a:solidFill>
            </a:rPr>
            <a:t>6 Sistemas Hidrográficos: Mira, </a:t>
          </a:r>
          <a:r>
            <a:rPr lang="es-EC" sz="1400" kern="1200" dirty="0" err="1" smtClean="0">
              <a:solidFill>
                <a:schemeClr val="tx1">
                  <a:lumMod val="95000"/>
                  <a:lumOff val="5000"/>
                </a:schemeClr>
              </a:solidFill>
            </a:rPr>
            <a:t>Mataje</a:t>
          </a:r>
          <a:r>
            <a:rPr lang="es-EC" sz="1400" kern="1200" dirty="0" smtClean="0">
              <a:solidFill>
                <a:schemeClr val="tx1">
                  <a:lumMod val="95000"/>
                  <a:lumOff val="5000"/>
                </a:schemeClr>
              </a:solidFill>
            </a:rPr>
            <a:t>, Verde, Cayapas, Esmeraldas y </a:t>
          </a:r>
          <a:r>
            <a:rPr lang="es-EC" sz="1400" kern="1200" dirty="0" err="1" smtClean="0">
              <a:solidFill>
                <a:schemeClr val="tx1">
                  <a:lumMod val="95000"/>
                  <a:lumOff val="5000"/>
                </a:schemeClr>
              </a:solidFill>
            </a:rPr>
            <a:t>Muisne</a:t>
          </a:r>
          <a:endParaRPr lang="es-EC" sz="1400" kern="1200" dirty="0" smtClean="0">
            <a:solidFill>
              <a:schemeClr val="tx1">
                <a:lumMod val="95000"/>
                <a:lumOff val="5000"/>
              </a:schemeClr>
            </a:solidFill>
          </a:endParaRPr>
        </a:p>
        <a:p>
          <a:pPr lvl="0" algn="l" defTabSz="622300">
            <a:lnSpc>
              <a:spcPct val="90000"/>
            </a:lnSpc>
            <a:spcBef>
              <a:spcPct val="0"/>
            </a:spcBef>
            <a:spcAft>
              <a:spcPct val="35000"/>
            </a:spcAft>
          </a:pPr>
          <a:r>
            <a:rPr lang="es-EC" sz="1400" kern="1200" dirty="0" smtClean="0">
              <a:solidFill>
                <a:schemeClr val="tx1">
                  <a:lumMod val="95000"/>
                  <a:lumOff val="5000"/>
                </a:schemeClr>
              </a:solidFill>
            </a:rPr>
            <a:t>20 Cuencas Hidrográficas</a:t>
          </a:r>
          <a:endParaRPr lang="es-EC" sz="1400" kern="1200" dirty="0">
            <a:solidFill>
              <a:schemeClr val="tx1">
                <a:lumMod val="95000"/>
                <a:lumOff val="5000"/>
              </a:schemeClr>
            </a:solidFill>
          </a:endParaRPr>
        </a:p>
      </dsp:txBody>
      <dsp:txXfrm>
        <a:off x="1890703" y="1787620"/>
        <a:ext cx="6750257" cy="1625109"/>
      </dsp:txXfrm>
    </dsp:sp>
    <dsp:sp modelId="{921B95EB-9FE0-416F-A450-B57B6245E0DC}">
      <dsp:nvSpPr>
        <dsp:cNvPr id="0" name=""/>
        <dsp:cNvSpPr/>
      </dsp:nvSpPr>
      <dsp:spPr>
        <a:xfrm>
          <a:off x="162510" y="1950131"/>
          <a:ext cx="1728192" cy="1300087"/>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3F90A5-39C1-40CC-93C7-BD26C82E43CE}">
      <dsp:nvSpPr>
        <dsp:cNvPr id="0" name=""/>
        <dsp:cNvSpPr/>
      </dsp:nvSpPr>
      <dsp:spPr>
        <a:xfrm>
          <a:off x="0" y="3575241"/>
          <a:ext cx="8640960" cy="1625109"/>
        </a:xfrm>
        <a:prstGeom prst="roundRect">
          <a:avLst>
            <a:gd name="adj" fmla="val 10000"/>
          </a:avLst>
        </a:prstGeom>
        <a:solidFill>
          <a:schemeClr val="accent3">
            <a:hueOff val="10192614"/>
            <a:satOff val="-831"/>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66725">
            <a:lnSpc>
              <a:spcPct val="90000"/>
            </a:lnSpc>
            <a:spcBef>
              <a:spcPct val="0"/>
            </a:spcBef>
            <a:spcAft>
              <a:spcPct val="35000"/>
            </a:spcAft>
          </a:pPr>
          <a:endParaRPr lang="en-US" sz="1050" kern="1200" dirty="0" smtClean="0">
            <a:solidFill>
              <a:schemeClr val="tx1">
                <a:lumMod val="95000"/>
                <a:lumOff val="5000"/>
              </a:schemeClr>
            </a:solidFill>
          </a:endParaRPr>
        </a:p>
        <a:p>
          <a:pPr lvl="0" algn="l" defTabSz="466725">
            <a:lnSpc>
              <a:spcPct val="90000"/>
            </a:lnSpc>
            <a:spcBef>
              <a:spcPct val="0"/>
            </a:spcBef>
            <a:spcAft>
              <a:spcPct val="35000"/>
            </a:spcAft>
          </a:pPr>
          <a:endParaRPr lang="en-US" sz="1600" kern="1200" dirty="0" smtClean="0">
            <a:solidFill>
              <a:schemeClr val="tx1">
                <a:lumMod val="95000"/>
                <a:lumOff val="5000"/>
              </a:schemeClr>
            </a:solidFill>
          </a:endParaRPr>
        </a:p>
        <a:p>
          <a:pPr lvl="0" algn="l" defTabSz="466725">
            <a:lnSpc>
              <a:spcPct val="90000"/>
            </a:lnSpc>
            <a:spcBef>
              <a:spcPct val="0"/>
            </a:spcBef>
            <a:spcAft>
              <a:spcPct val="35000"/>
            </a:spcAft>
          </a:pPr>
          <a:r>
            <a:rPr lang="en-US" sz="1600" kern="1200" dirty="0" smtClean="0">
              <a:solidFill>
                <a:schemeClr val="tx1">
                  <a:lumMod val="95000"/>
                  <a:lumOff val="5000"/>
                </a:schemeClr>
              </a:solidFill>
            </a:rPr>
            <a:t>ZONAS DE VIDA: </a:t>
          </a:r>
        </a:p>
        <a:p>
          <a:pPr lvl="0" algn="l" defTabSz="466725">
            <a:lnSpc>
              <a:spcPct val="90000"/>
            </a:lnSpc>
            <a:spcBef>
              <a:spcPct val="0"/>
            </a:spcBef>
            <a:spcAft>
              <a:spcPct val="35000"/>
            </a:spcAft>
          </a:pPr>
          <a:r>
            <a:rPr lang="es-EC" sz="1600" kern="1200" dirty="0" smtClean="0">
              <a:solidFill>
                <a:schemeClr val="tx1">
                  <a:lumMod val="95000"/>
                  <a:lumOff val="5000"/>
                </a:schemeClr>
              </a:solidFill>
            </a:rPr>
            <a:t>Cuenta con 9 zonas de vida: b.h.P.M., b.h.T, b.m.h.M.b., b.m.h.P.M., b.m.h.T., b.m.s.T., b.p.M., b.p.P.M., </a:t>
          </a:r>
          <a:r>
            <a:rPr lang="es-EC" sz="1600" kern="1200" dirty="0" err="1" smtClean="0">
              <a:solidFill>
                <a:schemeClr val="tx1">
                  <a:lumMod val="95000"/>
                  <a:lumOff val="5000"/>
                </a:schemeClr>
              </a:solidFill>
            </a:rPr>
            <a:t>b.s.T</a:t>
          </a:r>
          <a:r>
            <a:rPr lang="es-EC" sz="1600" kern="1200" dirty="0" smtClean="0">
              <a:solidFill>
                <a:schemeClr val="tx1">
                  <a:lumMod val="95000"/>
                  <a:lumOff val="5000"/>
                </a:schemeClr>
              </a:solidFill>
            </a:rPr>
            <a:t>.</a:t>
          </a:r>
        </a:p>
        <a:p>
          <a:pPr lvl="0" algn="l" defTabSz="466725">
            <a:lnSpc>
              <a:spcPct val="90000"/>
            </a:lnSpc>
            <a:spcBef>
              <a:spcPct val="0"/>
            </a:spcBef>
            <a:spcAft>
              <a:spcPct val="35000"/>
            </a:spcAft>
          </a:pPr>
          <a:r>
            <a:rPr lang="es-EC" sz="1600" kern="1200" dirty="0" smtClean="0">
              <a:solidFill>
                <a:schemeClr val="tx1">
                  <a:lumMod val="95000"/>
                  <a:lumOff val="5000"/>
                </a:schemeClr>
              </a:solidFill>
            </a:rPr>
            <a:t>La zona de vida mas extensa: </a:t>
          </a:r>
          <a:r>
            <a:rPr lang="es-EC" sz="1600" kern="1200" dirty="0" err="1" smtClean="0">
              <a:solidFill>
                <a:schemeClr val="tx1">
                  <a:lumMod val="95000"/>
                  <a:lumOff val="5000"/>
                </a:schemeClr>
              </a:solidFill>
            </a:rPr>
            <a:t>b.h.T</a:t>
          </a:r>
          <a:endParaRPr lang="es-EC" sz="1600" kern="1200" dirty="0" smtClean="0">
            <a:solidFill>
              <a:schemeClr val="tx1">
                <a:lumMod val="95000"/>
                <a:lumOff val="5000"/>
              </a:schemeClr>
            </a:solidFill>
          </a:endParaRPr>
        </a:p>
        <a:p>
          <a:pPr lvl="0" algn="l" defTabSz="466725">
            <a:lnSpc>
              <a:spcPct val="90000"/>
            </a:lnSpc>
            <a:spcBef>
              <a:spcPct val="0"/>
            </a:spcBef>
            <a:spcAft>
              <a:spcPct val="35000"/>
            </a:spcAft>
          </a:pPr>
          <a:endParaRPr lang="en-US" sz="1050" kern="1200" dirty="0" smtClean="0">
            <a:solidFill>
              <a:schemeClr val="tx1">
                <a:lumMod val="95000"/>
                <a:lumOff val="5000"/>
              </a:schemeClr>
            </a:solidFill>
          </a:endParaRPr>
        </a:p>
        <a:p>
          <a:pPr lvl="0" algn="l" defTabSz="466725">
            <a:lnSpc>
              <a:spcPct val="90000"/>
            </a:lnSpc>
            <a:spcBef>
              <a:spcPct val="0"/>
            </a:spcBef>
            <a:spcAft>
              <a:spcPct val="35000"/>
            </a:spcAft>
          </a:pPr>
          <a:endParaRPr lang="es-EC" sz="1050" kern="1200" dirty="0">
            <a:solidFill>
              <a:schemeClr val="tx1">
                <a:lumMod val="95000"/>
                <a:lumOff val="5000"/>
              </a:schemeClr>
            </a:solidFill>
          </a:endParaRPr>
        </a:p>
      </dsp:txBody>
      <dsp:txXfrm>
        <a:off x="1890703" y="3575241"/>
        <a:ext cx="6750257" cy="1625109"/>
      </dsp:txXfrm>
    </dsp:sp>
    <dsp:sp modelId="{234F5A75-2BE8-48D4-85E9-D398824AFB97}">
      <dsp:nvSpPr>
        <dsp:cNvPr id="0" name=""/>
        <dsp:cNvSpPr/>
      </dsp:nvSpPr>
      <dsp:spPr>
        <a:xfrm>
          <a:off x="162510" y="3737752"/>
          <a:ext cx="1728192" cy="130008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FB119-E778-41E6-8291-DF858F3EF22C}">
      <dsp:nvSpPr>
        <dsp:cNvPr id="0" name=""/>
        <dsp:cNvSpPr/>
      </dsp:nvSpPr>
      <dsp:spPr>
        <a:xfrm>
          <a:off x="0" y="0"/>
          <a:ext cx="8568952" cy="184520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C" sz="1400" b="0" kern="1200" dirty="0" smtClean="0">
              <a:solidFill>
                <a:schemeClr val="tx1">
                  <a:lumMod val="95000"/>
                  <a:lumOff val="5000"/>
                </a:schemeClr>
              </a:solidFill>
            </a:rPr>
            <a:t>PATRIMONIO DE ÁREAS NATURALES DEL ESTADO :</a:t>
          </a:r>
        </a:p>
        <a:p>
          <a:pPr lvl="0" algn="just" defTabSz="622300">
            <a:lnSpc>
              <a:spcPct val="90000"/>
            </a:lnSpc>
            <a:spcBef>
              <a:spcPct val="0"/>
            </a:spcBef>
            <a:spcAft>
              <a:spcPct val="35000"/>
            </a:spcAft>
          </a:pPr>
          <a:r>
            <a:rPr lang="es-EC" sz="1400" kern="1200" dirty="0" smtClean="0">
              <a:solidFill>
                <a:schemeClr val="tx1">
                  <a:lumMod val="95000"/>
                  <a:lumOff val="5000"/>
                </a:schemeClr>
              </a:solidFill>
            </a:rPr>
            <a:t>Terrestres y marinos:</a:t>
          </a:r>
        </a:p>
        <a:p>
          <a:pPr lvl="0" algn="just" defTabSz="622300">
            <a:lnSpc>
              <a:spcPct val="90000"/>
            </a:lnSpc>
            <a:spcBef>
              <a:spcPct val="0"/>
            </a:spcBef>
            <a:spcAft>
              <a:spcPct val="35000"/>
            </a:spcAft>
          </a:pPr>
          <a:r>
            <a:rPr lang="es-EC" sz="1400" kern="1200" dirty="0" smtClean="0">
              <a:solidFill>
                <a:schemeClr val="tx1">
                  <a:lumMod val="95000"/>
                  <a:lumOff val="5000"/>
                </a:schemeClr>
              </a:solidFill>
            </a:rPr>
            <a:t>Manglares Cayapas Mataje  -  Cotacachi Cayapas  -  Mache Chindul  -  La Chiquita  -  Ecosistema de Manglar del Estuario del Río Esmeraldas  -   El Pambilar  -  Ecosistema de Manglar del Estuario del Río Muisne  -  Galera San Francisco.</a:t>
          </a:r>
          <a:endParaRPr lang="es-EC" sz="1400" kern="1200" dirty="0">
            <a:solidFill>
              <a:schemeClr val="tx1">
                <a:lumMod val="95000"/>
                <a:lumOff val="5000"/>
              </a:schemeClr>
            </a:solidFill>
          </a:endParaRPr>
        </a:p>
      </dsp:txBody>
      <dsp:txXfrm>
        <a:off x="1898310" y="0"/>
        <a:ext cx="6670641" cy="1845204"/>
      </dsp:txXfrm>
    </dsp:sp>
    <dsp:sp modelId="{7BF4D82C-885D-4D47-9141-1FFC4F259A22}">
      <dsp:nvSpPr>
        <dsp:cNvPr id="0" name=""/>
        <dsp:cNvSpPr/>
      </dsp:nvSpPr>
      <dsp:spPr>
        <a:xfrm>
          <a:off x="184520" y="184520"/>
          <a:ext cx="1713790" cy="1476164"/>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DBBD2A-04A7-4C41-AA21-03EF72D75320}">
      <dsp:nvSpPr>
        <dsp:cNvPr id="0" name=""/>
        <dsp:cNvSpPr/>
      </dsp:nvSpPr>
      <dsp:spPr>
        <a:xfrm>
          <a:off x="0" y="2029725"/>
          <a:ext cx="8568952" cy="1845204"/>
        </a:xfrm>
        <a:prstGeom prst="roundRect">
          <a:avLst>
            <a:gd name="adj" fmla="val 10000"/>
          </a:avLst>
        </a:prstGeom>
        <a:solidFill>
          <a:schemeClr val="accent3">
            <a:hueOff val="5096307"/>
            <a:satOff val="-416"/>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0" kern="1200" dirty="0" smtClean="0">
              <a:solidFill>
                <a:schemeClr val="tx1">
                  <a:lumMod val="95000"/>
                  <a:lumOff val="5000"/>
                </a:schemeClr>
              </a:solidFill>
            </a:rPr>
            <a:t>COBERTURA VEGETAL Y USO DEL SUELO:</a:t>
          </a:r>
        </a:p>
        <a:p>
          <a:pPr lvl="0" algn="l" defTabSz="800100">
            <a:lnSpc>
              <a:spcPct val="90000"/>
            </a:lnSpc>
            <a:spcBef>
              <a:spcPct val="0"/>
            </a:spcBef>
            <a:spcAft>
              <a:spcPct val="35000"/>
            </a:spcAft>
          </a:pPr>
          <a:r>
            <a:rPr lang="es-EC" sz="1800" b="0" kern="1200" dirty="0" smtClean="0">
              <a:solidFill>
                <a:schemeClr val="tx1">
                  <a:lumMod val="95000"/>
                  <a:lumOff val="5000"/>
                </a:schemeClr>
              </a:solidFill>
            </a:rPr>
            <a:t>Coberturas mas extensas:</a:t>
          </a:r>
        </a:p>
        <a:p>
          <a:pPr lvl="0" algn="l" defTabSz="800100">
            <a:lnSpc>
              <a:spcPct val="90000"/>
            </a:lnSpc>
            <a:spcBef>
              <a:spcPct val="0"/>
            </a:spcBef>
            <a:spcAft>
              <a:spcPct val="35000"/>
            </a:spcAft>
          </a:pPr>
          <a:r>
            <a:rPr lang="es-EC" sz="1800" b="0" kern="1200" dirty="0" smtClean="0">
              <a:solidFill>
                <a:schemeClr val="tx1">
                  <a:lumMod val="95000"/>
                  <a:lumOff val="5000"/>
                </a:schemeClr>
              </a:solidFill>
            </a:rPr>
            <a:t>Bosque : 7880 km2 </a:t>
          </a:r>
          <a:r>
            <a:rPr lang="es-EC" sz="1800" b="0" kern="1200" dirty="0" smtClean="0">
              <a:solidFill>
                <a:schemeClr val="tx1">
                  <a:lumMod val="95000"/>
                  <a:lumOff val="5000"/>
                </a:schemeClr>
              </a:solidFill>
              <a:sym typeface="Wingdings" pitchFamily="2" charset="2"/>
            </a:rPr>
            <a:t> 48%</a:t>
          </a:r>
          <a:endParaRPr lang="es-EC" sz="1800" b="0" kern="1200" dirty="0" smtClean="0">
            <a:solidFill>
              <a:schemeClr val="tx1">
                <a:lumMod val="95000"/>
                <a:lumOff val="5000"/>
              </a:schemeClr>
            </a:solidFill>
          </a:endParaRPr>
        </a:p>
        <a:p>
          <a:pPr lvl="0" algn="l" defTabSz="800100">
            <a:lnSpc>
              <a:spcPct val="90000"/>
            </a:lnSpc>
            <a:spcBef>
              <a:spcPct val="0"/>
            </a:spcBef>
            <a:spcAft>
              <a:spcPct val="35000"/>
            </a:spcAft>
          </a:pPr>
          <a:r>
            <a:rPr lang="es-EC" sz="1800" b="0" kern="1200" dirty="0" smtClean="0">
              <a:solidFill>
                <a:schemeClr val="tx1">
                  <a:lumMod val="95000"/>
                  <a:lumOff val="5000"/>
                </a:schemeClr>
              </a:solidFill>
            </a:rPr>
            <a:t>Sistemas Agropecuarios: 7884 </a:t>
          </a:r>
          <a:r>
            <a:rPr lang="es-EC" sz="1800" b="0" kern="1200" dirty="0" smtClean="0">
              <a:solidFill>
                <a:schemeClr val="tx1">
                  <a:lumMod val="95000"/>
                  <a:lumOff val="5000"/>
                </a:schemeClr>
              </a:solidFill>
              <a:sym typeface="Wingdings" pitchFamily="2" charset="2"/>
            </a:rPr>
            <a:t> 48%</a:t>
          </a:r>
          <a:endParaRPr lang="es-EC" sz="1800" b="0" kern="1200" dirty="0">
            <a:solidFill>
              <a:schemeClr val="tx1">
                <a:lumMod val="95000"/>
                <a:lumOff val="5000"/>
              </a:schemeClr>
            </a:solidFill>
          </a:endParaRPr>
        </a:p>
      </dsp:txBody>
      <dsp:txXfrm>
        <a:off x="1898310" y="2029725"/>
        <a:ext cx="6670641" cy="1845204"/>
      </dsp:txXfrm>
    </dsp:sp>
    <dsp:sp modelId="{A91B8512-823B-41C6-AD8D-BA86C8A6AC05}">
      <dsp:nvSpPr>
        <dsp:cNvPr id="0" name=""/>
        <dsp:cNvSpPr/>
      </dsp:nvSpPr>
      <dsp:spPr>
        <a:xfrm>
          <a:off x="184520" y="2214245"/>
          <a:ext cx="1713790" cy="147616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B65B09-7871-44EA-9070-7054F6865959}">
      <dsp:nvSpPr>
        <dsp:cNvPr id="0" name=""/>
        <dsp:cNvSpPr/>
      </dsp:nvSpPr>
      <dsp:spPr>
        <a:xfrm>
          <a:off x="0" y="4059450"/>
          <a:ext cx="8568952" cy="1845204"/>
        </a:xfrm>
        <a:prstGeom prst="roundRect">
          <a:avLst>
            <a:gd name="adj" fmla="val 10000"/>
          </a:avLst>
        </a:prstGeom>
        <a:solidFill>
          <a:schemeClr val="accent3">
            <a:hueOff val="10192614"/>
            <a:satOff val="-831"/>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lumMod val="95000"/>
                  <a:lumOff val="5000"/>
                </a:schemeClr>
              </a:solidFill>
            </a:rPr>
            <a:t>PENDIENTES:</a:t>
          </a:r>
        </a:p>
        <a:p>
          <a:pPr lvl="0" algn="just" defTabSz="711200">
            <a:lnSpc>
              <a:spcPct val="90000"/>
            </a:lnSpc>
            <a:spcBef>
              <a:spcPct val="0"/>
            </a:spcBef>
            <a:spcAft>
              <a:spcPct val="35000"/>
            </a:spcAft>
          </a:pPr>
          <a:r>
            <a:rPr lang="en-US" sz="1600" kern="1200" dirty="0" err="1" smtClean="0">
              <a:solidFill>
                <a:schemeClr val="tx1">
                  <a:lumMod val="95000"/>
                  <a:lumOff val="5000"/>
                </a:schemeClr>
              </a:solidFill>
            </a:rPr>
            <a:t>Clasificadas</a:t>
          </a:r>
          <a:r>
            <a:rPr lang="en-US" sz="1600" kern="1200" dirty="0" smtClean="0">
              <a:solidFill>
                <a:schemeClr val="tx1">
                  <a:lumMod val="95000"/>
                  <a:lumOff val="5000"/>
                </a:schemeClr>
              </a:solidFill>
            </a:rPr>
            <a:t> en 7 </a:t>
          </a:r>
          <a:r>
            <a:rPr lang="en-US" sz="1600" kern="1200" dirty="0" err="1" smtClean="0">
              <a:solidFill>
                <a:schemeClr val="tx1">
                  <a:lumMod val="95000"/>
                  <a:lumOff val="5000"/>
                </a:schemeClr>
              </a:solidFill>
            </a:rPr>
            <a:t>categorias</a:t>
          </a:r>
          <a:r>
            <a:rPr lang="en-US" sz="1600" kern="1200" dirty="0" smtClean="0">
              <a:solidFill>
                <a:schemeClr val="tx1">
                  <a:lumMod val="95000"/>
                  <a:lumOff val="5000"/>
                </a:schemeClr>
              </a:solidFill>
            </a:rPr>
            <a:t>; la mas </a:t>
          </a:r>
          <a:r>
            <a:rPr lang="en-US" sz="1600" kern="1200" dirty="0" err="1" smtClean="0">
              <a:solidFill>
                <a:schemeClr val="tx1">
                  <a:lumMod val="95000"/>
                  <a:lumOff val="5000"/>
                </a:schemeClr>
              </a:solidFill>
            </a:rPr>
            <a:t>extensa</a:t>
          </a:r>
          <a:r>
            <a:rPr lang="en-US" sz="1600" kern="1200" dirty="0" smtClean="0">
              <a:solidFill>
                <a:schemeClr val="tx1">
                  <a:lumMod val="95000"/>
                  <a:lumOff val="5000"/>
                </a:schemeClr>
              </a:solidFill>
            </a:rPr>
            <a:t> </a:t>
          </a:r>
          <a:r>
            <a:rPr lang="en-US" sz="1600" kern="1200" dirty="0" err="1" smtClean="0">
              <a:solidFill>
                <a:schemeClr val="tx1">
                  <a:lumMod val="95000"/>
                  <a:lumOff val="5000"/>
                </a:schemeClr>
              </a:solidFill>
            </a:rPr>
            <a:t>es</a:t>
          </a:r>
          <a:r>
            <a:rPr lang="en-US" sz="1600" kern="1200" dirty="0" smtClean="0">
              <a:solidFill>
                <a:schemeClr val="tx1">
                  <a:lumMod val="95000"/>
                  <a:lumOff val="5000"/>
                </a:schemeClr>
              </a:solidFill>
            </a:rPr>
            <a:t>:</a:t>
          </a:r>
        </a:p>
        <a:p>
          <a:pPr lvl="0" algn="just" defTabSz="711200">
            <a:lnSpc>
              <a:spcPct val="90000"/>
            </a:lnSpc>
            <a:spcBef>
              <a:spcPct val="0"/>
            </a:spcBef>
            <a:spcAft>
              <a:spcPct val="35000"/>
            </a:spcAft>
          </a:pPr>
          <a:r>
            <a:rPr lang="en-US" sz="1600" kern="1200" dirty="0" smtClean="0">
              <a:solidFill>
                <a:schemeClr val="tx1">
                  <a:lumMod val="95000"/>
                  <a:lumOff val="5000"/>
                </a:schemeClr>
              </a:solidFill>
            </a:rPr>
            <a:t>Plana con  </a:t>
          </a:r>
          <a:r>
            <a:rPr lang="en-US" sz="1800" kern="1200" dirty="0" smtClean="0">
              <a:solidFill>
                <a:schemeClr val="tx1">
                  <a:lumMod val="95000"/>
                  <a:lumOff val="5000"/>
                </a:schemeClr>
              </a:solidFill>
            </a:rPr>
            <a:t>13297,7</a:t>
          </a:r>
          <a:r>
            <a:rPr lang="en-US" sz="1600" kern="1200" dirty="0" smtClean="0">
              <a:solidFill>
                <a:schemeClr val="tx1">
                  <a:lumMod val="95000"/>
                  <a:lumOff val="5000"/>
                </a:schemeClr>
              </a:solidFill>
            </a:rPr>
            <a:t> km2, en los </a:t>
          </a:r>
          <a:r>
            <a:rPr lang="en-US" sz="1600" kern="1200" dirty="0" err="1" smtClean="0">
              <a:solidFill>
                <a:schemeClr val="tx1">
                  <a:lumMod val="95000"/>
                  <a:lumOff val="5000"/>
                </a:schemeClr>
              </a:solidFill>
            </a:rPr>
            <a:t>rangos</a:t>
          </a:r>
          <a:r>
            <a:rPr lang="en-US" sz="1600" kern="1200" dirty="0" smtClean="0">
              <a:solidFill>
                <a:schemeClr val="tx1">
                  <a:lumMod val="95000"/>
                  <a:lumOff val="5000"/>
                </a:schemeClr>
              </a:solidFill>
            </a:rPr>
            <a:t> de 0° a 5°</a:t>
          </a:r>
        </a:p>
        <a:p>
          <a:pPr lvl="0" algn="just" defTabSz="711200">
            <a:lnSpc>
              <a:spcPct val="90000"/>
            </a:lnSpc>
            <a:spcBef>
              <a:spcPct val="0"/>
            </a:spcBef>
            <a:spcAft>
              <a:spcPct val="35000"/>
            </a:spcAft>
          </a:pPr>
          <a:r>
            <a:rPr lang="en-US" sz="1600" kern="1200" dirty="0" err="1" smtClean="0">
              <a:solidFill>
                <a:schemeClr val="tx1">
                  <a:lumMod val="95000"/>
                  <a:lumOff val="5000"/>
                </a:schemeClr>
              </a:solidFill>
            </a:rPr>
            <a:t>Según</a:t>
          </a:r>
          <a:r>
            <a:rPr lang="en-US" sz="1600" kern="1200" dirty="0" smtClean="0">
              <a:solidFill>
                <a:schemeClr val="tx1">
                  <a:lumMod val="95000"/>
                  <a:lumOff val="5000"/>
                </a:schemeClr>
              </a:solidFill>
            </a:rPr>
            <a:t> la </a:t>
          </a:r>
          <a:r>
            <a:rPr lang="en-US" sz="1600" kern="1200" dirty="0" err="1" smtClean="0">
              <a:solidFill>
                <a:schemeClr val="tx1">
                  <a:lumMod val="95000"/>
                  <a:lumOff val="5000"/>
                </a:schemeClr>
              </a:solidFill>
            </a:rPr>
            <a:t>escala</a:t>
          </a:r>
          <a:r>
            <a:rPr lang="en-US" sz="1600" kern="1200" dirty="0" smtClean="0">
              <a:solidFill>
                <a:schemeClr val="tx1">
                  <a:lumMod val="95000"/>
                  <a:lumOff val="5000"/>
                </a:schemeClr>
              </a:solidFill>
            </a:rPr>
            <a:t> de </a:t>
          </a:r>
          <a:r>
            <a:rPr lang="en-US" sz="1600" kern="1200" dirty="0" err="1" smtClean="0">
              <a:solidFill>
                <a:schemeClr val="tx1">
                  <a:lumMod val="95000"/>
                  <a:lumOff val="5000"/>
                </a:schemeClr>
              </a:solidFill>
            </a:rPr>
            <a:t>trabajo</a:t>
          </a:r>
          <a:r>
            <a:rPr lang="en-US" sz="1600" kern="1200" dirty="0" smtClean="0">
              <a:solidFill>
                <a:schemeClr val="tx1">
                  <a:lumMod val="95000"/>
                  <a:lumOff val="5000"/>
                </a:schemeClr>
              </a:solidFill>
            </a:rPr>
            <a:t> </a:t>
          </a:r>
          <a:r>
            <a:rPr lang="en-US" sz="1600" kern="1200" dirty="0" err="1" smtClean="0">
              <a:solidFill>
                <a:schemeClr val="tx1">
                  <a:lumMod val="95000"/>
                  <a:lumOff val="5000"/>
                </a:schemeClr>
              </a:solidFill>
            </a:rPr>
            <a:t>las</a:t>
          </a:r>
          <a:r>
            <a:rPr lang="en-US" sz="1600" kern="1200" dirty="0" smtClean="0">
              <a:solidFill>
                <a:schemeClr val="tx1">
                  <a:lumMod val="95000"/>
                  <a:lumOff val="5000"/>
                </a:schemeClr>
              </a:solidFill>
            </a:rPr>
            <a:t> </a:t>
          </a:r>
          <a:r>
            <a:rPr lang="en-US" sz="1600" kern="1200" dirty="0" err="1" smtClean="0">
              <a:solidFill>
                <a:schemeClr val="tx1">
                  <a:lumMod val="95000"/>
                  <a:lumOff val="5000"/>
                </a:schemeClr>
              </a:solidFill>
            </a:rPr>
            <a:t>elevaciones</a:t>
          </a:r>
          <a:r>
            <a:rPr lang="en-US" sz="1600" kern="1200" dirty="0" smtClean="0">
              <a:solidFill>
                <a:schemeClr val="tx1">
                  <a:lumMod val="95000"/>
                  <a:lumOff val="5000"/>
                </a:schemeClr>
              </a:solidFill>
            </a:rPr>
            <a:t> </a:t>
          </a:r>
          <a:r>
            <a:rPr lang="en-US" sz="1600" kern="1200" dirty="0" err="1" smtClean="0">
              <a:solidFill>
                <a:schemeClr val="tx1">
                  <a:lumMod val="95000"/>
                  <a:lumOff val="5000"/>
                </a:schemeClr>
              </a:solidFill>
            </a:rPr>
            <a:t>escarpadas</a:t>
          </a:r>
          <a:r>
            <a:rPr lang="en-US" sz="1600" kern="1200" dirty="0" smtClean="0">
              <a:solidFill>
                <a:schemeClr val="tx1">
                  <a:lumMod val="95000"/>
                  <a:lumOff val="5000"/>
                </a:schemeClr>
              </a:solidFill>
            </a:rPr>
            <a:t> </a:t>
          </a:r>
          <a:r>
            <a:rPr lang="en-US" sz="1600" kern="1200" dirty="0" err="1" smtClean="0">
              <a:solidFill>
                <a:schemeClr val="tx1">
                  <a:lumMod val="95000"/>
                  <a:lumOff val="5000"/>
                </a:schemeClr>
              </a:solidFill>
            </a:rPr>
            <a:t>fueron</a:t>
          </a:r>
          <a:r>
            <a:rPr lang="en-US" sz="1600" kern="1200" dirty="0" smtClean="0">
              <a:solidFill>
                <a:schemeClr val="tx1">
                  <a:lumMod val="95000"/>
                  <a:lumOff val="5000"/>
                </a:schemeClr>
              </a:solidFill>
            </a:rPr>
            <a:t> </a:t>
          </a:r>
          <a:r>
            <a:rPr lang="en-US" sz="1600" kern="1200" dirty="0" err="1" smtClean="0">
              <a:solidFill>
                <a:schemeClr val="tx1">
                  <a:lumMod val="95000"/>
                  <a:lumOff val="5000"/>
                </a:schemeClr>
              </a:solidFill>
            </a:rPr>
            <a:t>eliminadas</a:t>
          </a:r>
          <a:endParaRPr lang="en-US" sz="1600" kern="1200" dirty="0" smtClean="0">
            <a:solidFill>
              <a:schemeClr val="tx1">
                <a:lumMod val="95000"/>
                <a:lumOff val="5000"/>
              </a:schemeClr>
            </a:solidFill>
          </a:endParaRPr>
        </a:p>
      </dsp:txBody>
      <dsp:txXfrm>
        <a:off x="1898310" y="4059450"/>
        <a:ext cx="6670641" cy="1845204"/>
      </dsp:txXfrm>
    </dsp:sp>
    <dsp:sp modelId="{FF9ABB00-8A68-46B8-9D4A-DB237D32C6AA}">
      <dsp:nvSpPr>
        <dsp:cNvPr id="0" name=""/>
        <dsp:cNvSpPr/>
      </dsp:nvSpPr>
      <dsp:spPr>
        <a:xfrm>
          <a:off x="184520" y="4243971"/>
          <a:ext cx="1713790" cy="1476164"/>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C844C-336F-4207-807E-45A41F5D9290}">
      <dsp:nvSpPr>
        <dsp:cNvPr id="0" name=""/>
        <dsp:cNvSpPr/>
      </dsp:nvSpPr>
      <dsp:spPr>
        <a:xfrm>
          <a:off x="0" y="16288"/>
          <a:ext cx="4247654" cy="748800"/>
        </a:xfrm>
        <a:prstGeom prst="rect">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smtClean="0"/>
            <a:t>RIESGOS NATURALES:</a:t>
          </a:r>
          <a:endParaRPr lang="es-EC" sz="1400" kern="1200" dirty="0"/>
        </a:p>
      </dsp:txBody>
      <dsp:txXfrm>
        <a:off x="0" y="16288"/>
        <a:ext cx="4247654" cy="748800"/>
      </dsp:txXfrm>
    </dsp:sp>
    <dsp:sp modelId="{B1F69BB8-8F01-4D8F-BFA0-F9E6BFF709D0}">
      <dsp:nvSpPr>
        <dsp:cNvPr id="0" name=""/>
        <dsp:cNvSpPr/>
      </dsp:nvSpPr>
      <dsp:spPr>
        <a:xfrm>
          <a:off x="0" y="765088"/>
          <a:ext cx="4247654" cy="4567680"/>
        </a:xfrm>
        <a:prstGeom prst="rect">
          <a:avLst/>
        </a:prstGeom>
        <a:solidFill>
          <a:schemeClr val="accent3">
            <a:alpha val="90000"/>
            <a:tint val="55000"/>
            <a:hueOff val="0"/>
            <a:satOff val="0"/>
            <a:lumOff val="0"/>
            <a:alphaOff val="0"/>
          </a:schemeClr>
        </a:solidFill>
        <a:ln w="25400" cap="flat"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just" defTabSz="533400">
            <a:lnSpc>
              <a:spcPct val="90000"/>
            </a:lnSpc>
            <a:spcBef>
              <a:spcPct val="0"/>
            </a:spcBef>
            <a:spcAft>
              <a:spcPct val="15000"/>
            </a:spcAft>
            <a:buChar char="••"/>
          </a:pPr>
          <a:r>
            <a:rPr lang="en-US" sz="1200" kern="1200" dirty="0" smtClean="0"/>
            <a:t>SISMOS: </a:t>
          </a:r>
          <a:r>
            <a:rPr lang="es-ES" sz="1200" kern="1200" dirty="0" smtClean="0"/>
            <a:t>se encuentra en la zona de subducción de dos placas tectónicas.</a:t>
          </a:r>
          <a:endParaRPr lang="es-EC" sz="1200" kern="1200" dirty="0"/>
        </a:p>
        <a:p>
          <a:pPr marL="114300" lvl="1" indent="-114300" algn="just" defTabSz="533400">
            <a:lnSpc>
              <a:spcPct val="90000"/>
            </a:lnSpc>
            <a:spcBef>
              <a:spcPct val="0"/>
            </a:spcBef>
            <a:spcAft>
              <a:spcPct val="15000"/>
            </a:spcAft>
            <a:buChar char="••"/>
          </a:pPr>
          <a:r>
            <a:rPr lang="es-EC" sz="1200" kern="1200" dirty="0" smtClean="0"/>
            <a:t>El ultimo sismo presentado en 1906 con 8.8°</a:t>
          </a: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endParaRPr lang="es-EC" sz="1200" kern="1200" dirty="0"/>
        </a:p>
        <a:p>
          <a:pPr marL="114300" lvl="1" indent="-114300" algn="just" defTabSz="533400">
            <a:lnSpc>
              <a:spcPct val="90000"/>
            </a:lnSpc>
            <a:spcBef>
              <a:spcPct val="0"/>
            </a:spcBef>
            <a:spcAft>
              <a:spcPct val="15000"/>
            </a:spcAft>
            <a:buChar char="••"/>
          </a:pPr>
          <a:r>
            <a:rPr lang="en-US" sz="1200" kern="1200" dirty="0" smtClean="0"/>
            <a:t>INUNDACIONES: </a:t>
          </a:r>
          <a:r>
            <a:rPr lang="es-EC" sz="1200" kern="1200" dirty="0" smtClean="0"/>
            <a:t>Los sistemas hidrográficos con mayor peligrosidad son los ríos Mataje, Cayapas, Verde y Esmeraldas por ser zonas planas .</a:t>
          </a:r>
          <a:endParaRPr lang="es-EC" sz="1200" kern="1200" dirty="0"/>
        </a:p>
      </dsp:txBody>
      <dsp:txXfrm>
        <a:off x="0" y="765088"/>
        <a:ext cx="4247654" cy="45676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F9235-8987-4355-9FB0-1BB038BD2443}">
      <dsp:nvSpPr>
        <dsp:cNvPr id="0" name=""/>
        <dsp:cNvSpPr/>
      </dsp:nvSpPr>
      <dsp:spPr>
        <a:xfrm>
          <a:off x="1738" y="0"/>
          <a:ext cx="2705046" cy="498432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n-US" sz="1200" kern="1200" dirty="0" smtClean="0"/>
        </a:p>
        <a:p>
          <a:pPr lvl="0" algn="ctr" defTabSz="533400">
            <a:lnSpc>
              <a:spcPct val="90000"/>
            </a:lnSpc>
            <a:spcBef>
              <a:spcPct val="0"/>
            </a:spcBef>
            <a:spcAft>
              <a:spcPct val="35000"/>
            </a:spcAft>
          </a:pPr>
          <a:endParaRPr lang="en-US" sz="1200" kern="1200" dirty="0" smtClean="0"/>
        </a:p>
        <a:p>
          <a:pPr lvl="0" algn="ctr" defTabSz="533400">
            <a:lnSpc>
              <a:spcPct val="90000"/>
            </a:lnSpc>
            <a:spcBef>
              <a:spcPct val="0"/>
            </a:spcBef>
            <a:spcAft>
              <a:spcPct val="35000"/>
            </a:spcAft>
          </a:pPr>
          <a:endParaRPr lang="en-US" sz="1400" kern="1200" dirty="0" smtClean="0"/>
        </a:p>
        <a:p>
          <a:pPr lvl="0" algn="ctr" defTabSz="533400">
            <a:lnSpc>
              <a:spcPct val="90000"/>
            </a:lnSpc>
            <a:spcBef>
              <a:spcPct val="0"/>
            </a:spcBef>
            <a:spcAft>
              <a:spcPct val="35000"/>
            </a:spcAft>
          </a:pPr>
          <a:r>
            <a:rPr lang="en-US" sz="1400" kern="1200" dirty="0" smtClean="0"/>
            <a:t>ACTIVIDAD MINERA:</a:t>
          </a:r>
        </a:p>
        <a:p>
          <a:pPr lvl="0" algn="just" defTabSz="533400">
            <a:lnSpc>
              <a:spcPct val="90000"/>
            </a:lnSpc>
            <a:spcBef>
              <a:spcPct val="0"/>
            </a:spcBef>
            <a:spcAft>
              <a:spcPct val="35000"/>
            </a:spcAft>
          </a:pPr>
          <a:r>
            <a:rPr lang="es-EC" sz="1400" kern="1200" dirty="0" smtClean="0"/>
            <a:t>- Se presentan en Eloy Alfaro y San Lorenzo</a:t>
          </a:r>
        </a:p>
        <a:p>
          <a:pPr lvl="0" algn="just" defTabSz="533400">
            <a:lnSpc>
              <a:spcPct val="90000"/>
            </a:lnSpc>
            <a:spcBef>
              <a:spcPct val="0"/>
            </a:spcBef>
            <a:spcAft>
              <a:spcPct val="35000"/>
            </a:spcAft>
          </a:pPr>
          <a:r>
            <a:rPr lang="es-EC" sz="1400" kern="1200" dirty="0" smtClean="0"/>
            <a:t>-  Se ejerce de forma ilegal</a:t>
          </a:r>
        </a:p>
        <a:p>
          <a:pPr lvl="0" algn="just" defTabSz="533400">
            <a:lnSpc>
              <a:spcPct val="90000"/>
            </a:lnSpc>
            <a:spcBef>
              <a:spcPct val="0"/>
            </a:spcBef>
            <a:spcAft>
              <a:spcPct val="35000"/>
            </a:spcAft>
          </a:pPr>
          <a:r>
            <a:rPr lang="es-EC" sz="1400" kern="1200" dirty="0" smtClean="0"/>
            <a:t>- Procedimientos precarios que no garantizan la seguridad ambiental y la integridad de las personas.</a:t>
          </a:r>
          <a:endParaRPr lang="es-EC" sz="1400" kern="1200" dirty="0"/>
        </a:p>
      </dsp:txBody>
      <dsp:txXfrm>
        <a:off x="1738" y="1993731"/>
        <a:ext cx="2705046" cy="1993731"/>
      </dsp:txXfrm>
    </dsp:sp>
    <dsp:sp modelId="{C06B4CDE-C029-4F28-B6F5-B5676E30A242}">
      <dsp:nvSpPr>
        <dsp:cNvPr id="0" name=""/>
        <dsp:cNvSpPr/>
      </dsp:nvSpPr>
      <dsp:spPr>
        <a:xfrm>
          <a:off x="524371" y="299059"/>
          <a:ext cx="1659781" cy="165978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835112-CB36-4DC5-80F6-84F19EEF2589}">
      <dsp:nvSpPr>
        <dsp:cNvPr id="0" name=""/>
        <dsp:cNvSpPr/>
      </dsp:nvSpPr>
      <dsp:spPr>
        <a:xfrm>
          <a:off x="2787936" y="0"/>
          <a:ext cx="2705046" cy="498432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r>
            <a:rPr lang="en-US" sz="1400" kern="1200" dirty="0" smtClean="0"/>
            <a:t>ACTIVIDAD PETROLERA:</a:t>
          </a:r>
        </a:p>
        <a:p>
          <a:pPr lvl="0" algn="just" defTabSz="622300">
            <a:lnSpc>
              <a:spcPct val="90000"/>
            </a:lnSpc>
            <a:spcBef>
              <a:spcPct val="0"/>
            </a:spcBef>
            <a:spcAft>
              <a:spcPct val="35000"/>
            </a:spcAft>
          </a:pPr>
          <a:r>
            <a:rPr lang="es-EC" sz="1400" kern="1200" dirty="0" smtClean="0"/>
            <a:t>- La mayor parte se exporta.</a:t>
          </a:r>
        </a:p>
        <a:p>
          <a:pPr lvl="0" algn="just" defTabSz="622300">
            <a:lnSpc>
              <a:spcPct val="90000"/>
            </a:lnSpc>
            <a:spcBef>
              <a:spcPct val="0"/>
            </a:spcBef>
            <a:spcAft>
              <a:spcPct val="35000"/>
            </a:spcAft>
          </a:pPr>
          <a:r>
            <a:rPr lang="es-EC" sz="1400" kern="1200" dirty="0" smtClean="0"/>
            <a:t>- Una mínima parte se procesa en la refinería para transformarla en gasolina, aceite y gas para el consumo nacional.</a:t>
          </a:r>
          <a:endParaRPr lang="es-EC" sz="1400" kern="1200" dirty="0"/>
        </a:p>
      </dsp:txBody>
      <dsp:txXfrm>
        <a:off x="2787936" y="1993731"/>
        <a:ext cx="2705046" cy="1993731"/>
      </dsp:txXfrm>
    </dsp:sp>
    <dsp:sp modelId="{94C2F582-8600-42F2-B388-A57954BF32D8}">
      <dsp:nvSpPr>
        <dsp:cNvPr id="0" name=""/>
        <dsp:cNvSpPr/>
      </dsp:nvSpPr>
      <dsp:spPr>
        <a:xfrm>
          <a:off x="3310569" y="299059"/>
          <a:ext cx="1659781" cy="165978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CC178D-2375-4985-8F6D-4DD53E586413}">
      <dsp:nvSpPr>
        <dsp:cNvPr id="0" name=""/>
        <dsp:cNvSpPr/>
      </dsp:nvSpPr>
      <dsp:spPr>
        <a:xfrm>
          <a:off x="5574134" y="0"/>
          <a:ext cx="2705046" cy="498432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endParaRPr lang="en-US" sz="1400" kern="1200" dirty="0" smtClean="0"/>
        </a:p>
        <a:p>
          <a:pPr lvl="0" algn="ctr" defTabSz="622300">
            <a:lnSpc>
              <a:spcPct val="90000"/>
            </a:lnSpc>
            <a:spcBef>
              <a:spcPct val="0"/>
            </a:spcBef>
            <a:spcAft>
              <a:spcPct val="35000"/>
            </a:spcAft>
          </a:pPr>
          <a:r>
            <a:rPr lang="en-US" sz="1400" kern="1200" dirty="0" smtClean="0"/>
            <a:t>ACTIVIDAD MADERERA:</a:t>
          </a:r>
        </a:p>
        <a:p>
          <a:pPr lvl="0" algn="just" defTabSz="622300">
            <a:lnSpc>
              <a:spcPct val="90000"/>
            </a:lnSpc>
            <a:spcBef>
              <a:spcPct val="0"/>
            </a:spcBef>
            <a:spcAft>
              <a:spcPct val="35000"/>
            </a:spcAft>
          </a:pPr>
          <a:r>
            <a:rPr lang="es-EC" sz="1400" kern="1200" dirty="0" smtClean="0"/>
            <a:t>- 10 mil a 25 mil hectáreas de bosque primario deforestado al año </a:t>
          </a:r>
          <a:r>
            <a:rPr lang="es-EC" sz="1400" kern="1200" dirty="0" smtClean="0">
              <a:sym typeface="Wingdings" pitchFamily="2" charset="2"/>
            </a:rPr>
            <a:t></a:t>
          </a:r>
          <a:r>
            <a:rPr lang="es-EC" sz="1400" kern="1200" dirty="0" smtClean="0"/>
            <a:t> 2 al 5% de todos los bosques</a:t>
          </a:r>
        </a:p>
        <a:p>
          <a:pPr lvl="0" algn="just" defTabSz="622300">
            <a:lnSpc>
              <a:spcPct val="90000"/>
            </a:lnSpc>
            <a:spcBef>
              <a:spcPct val="0"/>
            </a:spcBef>
            <a:spcAft>
              <a:spcPct val="35000"/>
            </a:spcAft>
          </a:pPr>
          <a:r>
            <a:rPr lang="es-EC" sz="1400" kern="1200" dirty="0" smtClean="0"/>
            <a:t>El equivalente a un campo de fútbol por día.</a:t>
          </a:r>
          <a:endParaRPr lang="es-EC" sz="1400" kern="1200" dirty="0"/>
        </a:p>
      </dsp:txBody>
      <dsp:txXfrm>
        <a:off x="5574134" y="1993731"/>
        <a:ext cx="2705046" cy="1993731"/>
      </dsp:txXfrm>
    </dsp:sp>
    <dsp:sp modelId="{C609BFD8-CF23-4F87-A1E3-4570A05885E9}">
      <dsp:nvSpPr>
        <dsp:cNvPr id="0" name=""/>
        <dsp:cNvSpPr/>
      </dsp:nvSpPr>
      <dsp:spPr>
        <a:xfrm>
          <a:off x="6096767" y="299059"/>
          <a:ext cx="1659781" cy="165978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16E3C5-AC4D-42F2-AC3E-C1A3D0B31ADD}">
      <dsp:nvSpPr>
        <dsp:cNvPr id="0" name=""/>
        <dsp:cNvSpPr/>
      </dsp:nvSpPr>
      <dsp:spPr>
        <a:xfrm>
          <a:off x="331236" y="4502221"/>
          <a:ext cx="7618446" cy="482106"/>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3E9F5-1757-4C5C-A9F0-01F3E01EE56A}">
      <dsp:nvSpPr>
        <dsp:cNvPr id="0" name=""/>
        <dsp:cNvSpPr/>
      </dsp:nvSpPr>
      <dsp:spPr>
        <a:xfrm>
          <a:off x="1778035" y="1055458"/>
          <a:ext cx="2470446" cy="307383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just" defTabSz="622300">
            <a:lnSpc>
              <a:spcPct val="90000"/>
            </a:lnSpc>
            <a:spcBef>
              <a:spcPct val="0"/>
            </a:spcBef>
            <a:spcAft>
              <a:spcPct val="35000"/>
            </a:spcAft>
          </a:pPr>
          <a:r>
            <a:rPr lang="es-EC" sz="1400" kern="1200" dirty="0" smtClean="0"/>
            <a:t>- El analfabetismo de la población adulta</a:t>
          </a:r>
        </a:p>
        <a:p>
          <a:pPr lvl="0" algn="just" defTabSz="622300">
            <a:lnSpc>
              <a:spcPct val="90000"/>
            </a:lnSpc>
            <a:spcBef>
              <a:spcPct val="0"/>
            </a:spcBef>
            <a:spcAft>
              <a:spcPct val="35000"/>
            </a:spcAft>
          </a:pPr>
          <a:r>
            <a:rPr lang="es-EC" sz="1400" kern="1200" dirty="0" smtClean="0"/>
            <a:t>- La desnutrición en los niños/as</a:t>
          </a:r>
        </a:p>
        <a:p>
          <a:pPr lvl="0" algn="just" defTabSz="622300">
            <a:lnSpc>
              <a:spcPct val="90000"/>
            </a:lnSpc>
            <a:spcBef>
              <a:spcPct val="0"/>
            </a:spcBef>
            <a:spcAft>
              <a:spcPct val="35000"/>
            </a:spcAft>
          </a:pPr>
          <a:r>
            <a:rPr lang="es-EC" sz="1400" kern="1200" dirty="0" smtClean="0"/>
            <a:t>- La pobreza de consumo en los hogares</a:t>
          </a:r>
        </a:p>
        <a:p>
          <a:pPr lvl="0" algn="just" defTabSz="622300">
            <a:lnSpc>
              <a:spcPct val="90000"/>
            </a:lnSpc>
            <a:spcBef>
              <a:spcPct val="0"/>
            </a:spcBef>
            <a:spcAft>
              <a:spcPct val="35000"/>
            </a:spcAft>
          </a:pPr>
          <a:r>
            <a:rPr lang="es-EC" sz="1400" kern="1200" dirty="0" smtClean="0"/>
            <a:t>- El riesgo de mortalidad de los niños/as menores de un año. </a:t>
          </a:r>
          <a:endParaRPr lang="es-EC" sz="1400" kern="1200" dirty="0"/>
        </a:p>
      </dsp:txBody>
      <dsp:txXfrm>
        <a:off x="2173306" y="1055458"/>
        <a:ext cx="2075174" cy="3073832"/>
      </dsp:txXfrm>
    </dsp:sp>
    <dsp:sp modelId="{47D238F0-4B3E-4C89-B6E6-95FFAE8874F7}">
      <dsp:nvSpPr>
        <dsp:cNvPr id="0" name=""/>
        <dsp:cNvSpPr/>
      </dsp:nvSpPr>
      <dsp:spPr>
        <a:xfrm>
          <a:off x="98469" y="208918"/>
          <a:ext cx="2255023" cy="137526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95000"/>
                  <a:lumOff val="5000"/>
                </a:schemeClr>
              </a:solidFill>
            </a:rPr>
            <a:t>INDICE DE VULNERABILIDAD SOCIAL</a:t>
          </a:r>
          <a:endParaRPr lang="es-EC" sz="1400" kern="1200" dirty="0">
            <a:solidFill>
              <a:schemeClr val="tx1">
                <a:lumMod val="95000"/>
                <a:lumOff val="5000"/>
              </a:schemeClr>
            </a:solidFill>
          </a:endParaRPr>
        </a:p>
      </dsp:txBody>
      <dsp:txXfrm>
        <a:off x="428709" y="410321"/>
        <a:ext cx="1594543" cy="972458"/>
      </dsp:txXfrm>
    </dsp:sp>
    <dsp:sp modelId="{F2F9EEB1-2624-4EF5-B540-A7DE825E44E8}">
      <dsp:nvSpPr>
        <dsp:cNvPr id="0" name=""/>
        <dsp:cNvSpPr/>
      </dsp:nvSpPr>
      <dsp:spPr>
        <a:xfrm>
          <a:off x="6045113" y="1084558"/>
          <a:ext cx="2470446" cy="3073832"/>
        </a:xfrm>
        <a:prstGeom prst="rect">
          <a:avLst/>
        </a:prstGeom>
        <a:solidFill>
          <a:schemeClr val="accent3">
            <a:tint val="40000"/>
            <a:alpha val="90000"/>
            <a:hueOff val="10397391"/>
            <a:satOff val="-1052"/>
            <a:lumOff val="-581"/>
            <a:alphaOff val="0"/>
          </a:schemeClr>
        </a:solidFill>
        <a:ln w="25400" cap="flat" cmpd="sng" algn="ctr">
          <a:solidFill>
            <a:schemeClr val="accent3">
              <a:tint val="40000"/>
              <a:alpha val="90000"/>
              <a:hueOff val="10397391"/>
              <a:satOff val="-1052"/>
              <a:lumOff val="-5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just" defTabSz="622300">
            <a:lnSpc>
              <a:spcPct val="90000"/>
            </a:lnSpc>
            <a:spcBef>
              <a:spcPct val="0"/>
            </a:spcBef>
            <a:spcAft>
              <a:spcPct val="35000"/>
            </a:spcAft>
          </a:pPr>
          <a:r>
            <a:rPr lang="es-EC" sz="1400" kern="1200" dirty="0" smtClean="0"/>
            <a:t>- 48% </a:t>
          </a:r>
          <a:r>
            <a:rPr lang="es-EC" sz="1400" kern="1200" dirty="0" smtClean="0">
              <a:sym typeface="Wingdings" pitchFamily="2" charset="2"/>
            </a:rPr>
            <a:t></a:t>
          </a:r>
          <a:r>
            <a:rPr lang="es-EC" sz="1400" kern="1200" dirty="0" smtClean="0"/>
            <a:t> está involucrada en el sector terciario o de servicios y aporta con 22% a la economía. </a:t>
          </a:r>
        </a:p>
        <a:p>
          <a:pPr lvl="0" algn="just" defTabSz="622300">
            <a:lnSpc>
              <a:spcPct val="90000"/>
            </a:lnSpc>
            <a:spcBef>
              <a:spcPct val="0"/>
            </a:spcBef>
            <a:spcAft>
              <a:spcPct val="35000"/>
            </a:spcAft>
          </a:pPr>
          <a:r>
            <a:rPr lang="es-EC" sz="1400" kern="1200" dirty="0" smtClean="0"/>
            <a:t>- 27% </a:t>
          </a:r>
          <a:r>
            <a:rPr lang="es-EC" sz="1400" kern="1200" dirty="0" smtClean="0">
              <a:sym typeface="Wingdings" pitchFamily="2" charset="2"/>
            </a:rPr>
            <a:t> involucra </a:t>
          </a:r>
          <a:r>
            <a:rPr lang="es-EC" sz="1400" kern="1200" dirty="0" smtClean="0"/>
            <a:t>sector secundario o industrial y aporta con 16% a la economía. </a:t>
          </a:r>
          <a:endParaRPr lang="es-EC" sz="1400" kern="1200" dirty="0"/>
        </a:p>
      </dsp:txBody>
      <dsp:txXfrm>
        <a:off x="6440384" y="1084558"/>
        <a:ext cx="2075174" cy="3073832"/>
      </dsp:txXfrm>
    </dsp:sp>
    <dsp:sp modelId="{91141CD5-1456-46A9-8F8E-7869A3C30192}">
      <dsp:nvSpPr>
        <dsp:cNvPr id="0" name=""/>
        <dsp:cNvSpPr/>
      </dsp:nvSpPr>
      <dsp:spPr>
        <a:xfrm>
          <a:off x="4104451" y="179882"/>
          <a:ext cx="2592370" cy="1476305"/>
        </a:xfrm>
        <a:prstGeom prst="ellipse">
          <a:avLst/>
        </a:prstGeom>
        <a:solidFill>
          <a:schemeClr val="accent3">
            <a:hueOff val="10192614"/>
            <a:satOff val="-831"/>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lumMod val="95000"/>
                  <a:lumOff val="5000"/>
                </a:schemeClr>
              </a:solidFill>
            </a:rPr>
            <a:t>POBLACION ECONOMICAMENTE ACTIVA</a:t>
          </a:r>
          <a:endParaRPr lang="es-EC" sz="1400" kern="1200" dirty="0">
            <a:solidFill>
              <a:schemeClr val="tx1">
                <a:lumMod val="95000"/>
                <a:lumOff val="5000"/>
              </a:schemeClr>
            </a:solidFill>
          </a:endParaRPr>
        </a:p>
      </dsp:txBody>
      <dsp:txXfrm>
        <a:off x="4484095" y="396082"/>
        <a:ext cx="1833082" cy="10439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129227D2-6343-4A48-97BB-B1AC7355FAE7}" type="datetimeFigureOut">
              <a:rPr lang="es-EC" smtClean="0"/>
              <a:t>03/06/2012</a:t>
            </a:fld>
            <a:endParaRPr lang="es-EC" dirty="0"/>
          </a:p>
        </p:txBody>
      </p:sp>
      <p:sp>
        <p:nvSpPr>
          <p:cNvPr id="4" name="3 Marcador de pie de página"/>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s-EC" dirty="0"/>
          </a:p>
        </p:txBody>
      </p:sp>
      <p:sp>
        <p:nvSpPr>
          <p:cNvPr id="5" name="4 Marcador de número de diapositiva"/>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E2FDCD13-03AF-4DD3-8BFF-095B4DA9E36E}" type="slidenum">
              <a:rPr lang="es-EC" smtClean="0"/>
              <a:t>‹Nº›</a:t>
            </a:fld>
            <a:endParaRPr lang="es-EC" dirty="0"/>
          </a:p>
        </p:txBody>
      </p:sp>
    </p:spTree>
    <p:extLst>
      <p:ext uri="{BB962C8B-B14F-4D97-AF65-F5344CB8AC3E}">
        <p14:creationId xmlns:p14="http://schemas.microsoft.com/office/powerpoint/2010/main" val="1070654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3EEDED28-897E-4FF6-9678-32E6F9A3D6C5}" type="datetimeFigureOut">
              <a:rPr lang="es-EC" smtClean="0"/>
              <a:t>03/06/2012</a:t>
            </a:fld>
            <a:endParaRPr lang="es-EC" dirty="0"/>
          </a:p>
        </p:txBody>
      </p:sp>
      <p:sp>
        <p:nvSpPr>
          <p:cNvPr id="4" name="3 Marcador de imagen de diapositiva"/>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33BBAFAB-77A6-4E94-82FF-BBCBA5E28C0C}" type="slidenum">
              <a:rPr lang="es-EC" smtClean="0"/>
              <a:t>‹Nº›</a:t>
            </a:fld>
            <a:endParaRPr lang="es-EC" dirty="0"/>
          </a:p>
        </p:txBody>
      </p:sp>
    </p:spTree>
    <p:extLst>
      <p:ext uri="{BB962C8B-B14F-4D97-AF65-F5344CB8AC3E}">
        <p14:creationId xmlns:p14="http://schemas.microsoft.com/office/powerpoint/2010/main" val="138896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C"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1AADD0E-C4A4-42F7-97E2-22AE00BF09E2}" type="slidenum">
              <a:rPr lang="es-EC"/>
              <a:pPr fontAlgn="base">
                <a:spcBef>
                  <a:spcPct val="0"/>
                </a:spcBef>
                <a:spcAft>
                  <a:spcPct val="0"/>
                </a:spcAft>
              </a:pPr>
              <a:t>8</a:t>
            </a:fld>
            <a:endParaRPr lang="es-EC"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Ojo revisar lo</a:t>
            </a:r>
            <a:r>
              <a:rPr lang="es-EC" baseline="0" dirty="0" smtClean="0"/>
              <a:t> del diseño del modelo logico y modelo de valoración de unidades del objetivo 3</a:t>
            </a:r>
            <a:endParaRPr lang="es-EC" dirty="0"/>
          </a:p>
        </p:txBody>
      </p:sp>
      <p:sp>
        <p:nvSpPr>
          <p:cNvPr id="4" name="3 Marcador de número de diapositiva"/>
          <p:cNvSpPr>
            <a:spLocks noGrp="1"/>
          </p:cNvSpPr>
          <p:nvPr>
            <p:ph type="sldNum" sz="quarter" idx="10"/>
          </p:nvPr>
        </p:nvSpPr>
        <p:spPr/>
        <p:txBody>
          <a:bodyPr/>
          <a:lstStyle/>
          <a:p>
            <a:fld id="{33BBAFAB-77A6-4E94-82FF-BBCBA5E28C0C}" type="slidenum">
              <a:rPr lang="es-EC" smtClean="0"/>
              <a:t>18</a:t>
            </a:fld>
            <a:endParaRPr lang="es-EC" dirty="0"/>
          </a:p>
        </p:txBody>
      </p:sp>
    </p:spTree>
    <p:extLst>
      <p:ext uri="{BB962C8B-B14F-4D97-AF65-F5344CB8AC3E}">
        <p14:creationId xmlns:p14="http://schemas.microsoft.com/office/powerpoint/2010/main" val="2110847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19" name="Footer Placeholder 18"/>
          <p:cNvSpPr>
            <a:spLocks noGrp="1"/>
          </p:cNvSpPr>
          <p:nvPr>
            <p:ph type="ftr" sz="quarter" idx="11"/>
          </p:nvPr>
        </p:nvSpPr>
        <p:spPr/>
        <p:txBody>
          <a:bodyPr/>
          <a:lstStyle/>
          <a:p>
            <a:endParaRPr lang="es-EC" dirty="0"/>
          </a:p>
        </p:txBody>
      </p:sp>
      <p:sp>
        <p:nvSpPr>
          <p:cNvPr id="27" name="Slide Number Placeholder 26"/>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EF5FC5C0-E614-4C36-95A3-34780622E110}" type="slidenum">
              <a:rPr lang="es-EC" smtClean="0"/>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AD010C7A-6431-4A03-9712-B5C0125F7750}" type="datetimeFigureOut">
              <a:rPr lang="es-EC" smtClean="0"/>
              <a:t>03/06/2012</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a:xfrm>
            <a:off x="8077200" y="6356350"/>
            <a:ext cx="609600" cy="365125"/>
          </a:xfrm>
        </p:spPr>
        <p:txBody>
          <a:bodyPr/>
          <a:lstStyle/>
          <a:p>
            <a:fld id="{EF5FC5C0-E614-4C36-95A3-34780622E110}" type="slidenum">
              <a:rPr lang="es-EC" smtClean="0"/>
              <a:t>‹Nº›</a:t>
            </a:fld>
            <a:endParaRPr lang="es-EC"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dirty="0"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D010C7A-6431-4A03-9712-B5C0125F7750}" type="datetimeFigureOut">
              <a:rPr lang="es-EC" smtClean="0"/>
              <a:t>03/06/2012</a:t>
            </a:fld>
            <a:endParaRPr lang="es-EC"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F5FC5C0-E614-4C36-95A3-34780622E110}" type="slidenum">
              <a:rPr lang="es-EC" smtClean="0"/>
              <a:t>‹Nº›</a:t>
            </a:fld>
            <a:endParaRPr lang="es-EC"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7.xml"/><Relationship Id="rId7" Type="http://schemas.openxmlformats.org/officeDocument/2006/relationships/image" Target="../media/image15.pn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0.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1.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hyperlink" Target="file:///C:\Users\valeria.ponce\Desktop\PRESENTACION\CATALOGOS\Catalogo%20Informacion%20b&#225;sica.docx" TargetMode="External"/><Relationship Id="rId7" Type="http://schemas.openxmlformats.org/officeDocument/2006/relationships/hyperlink" Target="MONOGRAFIA/10_LA%20PRADERA.xls" TargetMode="External"/><Relationship Id="rId2" Type="http://schemas.openxmlformats.org/officeDocument/2006/relationships/hyperlink" Target="MAPAS/010_MAPA_BASE_ESMERALDAS.pdf" TargetMode="External"/><Relationship Id="rId1" Type="http://schemas.openxmlformats.org/officeDocument/2006/relationships/slideLayout" Target="../slideLayouts/slideLayout2.xml"/><Relationship Id="rId6" Type="http://schemas.openxmlformats.org/officeDocument/2006/relationships/hyperlink" Target="MAPAS/023_CUENCAS_VISUALES.pdf" TargetMode="External"/><Relationship Id="rId5" Type="http://schemas.openxmlformats.org/officeDocument/2006/relationships/slide" Target="slide21.xml"/><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8" Type="http://schemas.openxmlformats.org/officeDocument/2006/relationships/hyperlink" Target="MAPAS/002_USO_POTENCIAL_ESMERALDAS.pdf" TargetMode="External"/><Relationship Id="rId13" Type="http://schemas.openxmlformats.org/officeDocument/2006/relationships/slide" Target="slide22.xml"/><Relationship Id="rId3" Type="http://schemas.openxmlformats.org/officeDocument/2006/relationships/hyperlink" Target="MAPAS/014_COBERTURA_VEGETAL_ESMERALDAS.pdf" TargetMode="External"/><Relationship Id="rId7" Type="http://schemas.openxmlformats.org/officeDocument/2006/relationships/hyperlink" Target="MAPAS/013_MAPA_BOSQUES_PRIV_PROTECTORES_ESMERALDAS.pdf" TargetMode="External"/><Relationship Id="rId12" Type="http://schemas.openxmlformats.org/officeDocument/2006/relationships/hyperlink" Target="MAPAS/021_MAPA_SOCIAL_ESMERALDAS.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PAS/001_MAPA_PENDIENTES_ESMERALDAS.pdf" TargetMode="External"/><Relationship Id="rId11" Type="http://schemas.openxmlformats.org/officeDocument/2006/relationships/hyperlink" Target="MAPAS/004_CONFLICTOS_GENERALES.pdf" TargetMode="External"/><Relationship Id="rId5" Type="http://schemas.openxmlformats.org/officeDocument/2006/relationships/hyperlink" Target="MAPAS/011_MAPA_HIDROLOGICO_ESMERALDAS.pdf" TargetMode="External"/><Relationship Id="rId15" Type="http://schemas.openxmlformats.org/officeDocument/2006/relationships/hyperlink" Target="CATALOGOS/Propuesta%20del%20Cat&#225;logo%20de%20Objetos%20Tem&#225;tico.docx" TargetMode="External"/><Relationship Id="rId10" Type="http://schemas.openxmlformats.org/officeDocument/2006/relationships/hyperlink" Target="MAPAS/003_MAPA%20DE%20CONFLICTOS_ESMERALDAS.pdf" TargetMode="External"/><Relationship Id="rId4" Type="http://schemas.openxmlformats.org/officeDocument/2006/relationships/hyperlink" Target="MAPAS/018_GEOLOGICO_ESMERALDAS.pdf" TargetMode="External"/><Relationship Id="rId9" Type="http://schemas.openxmlformats.org/officeDocument/2006/relationships/hyperlink" Target="MAPAS/017_RIESGOS_NATURALES_ESMERALDAS.pdf" TargetMode="External"/><Relationship Id="rId14" Type="http://schemas.openxmlformats.org/officeDocument/2006/relationships/slide" Target="slide23.xml"/></Relationships>
</file>

<file path=ppt/slides/_rels/slide19.xml.rels><?xml version="1.0" encoding="UTF-8" standalone="yes"?>
<Relationships xmlns="http://schemas.openxmlformats.org/package/2006/relationships"><Relationship Id="rId8" Type="http://schemas.openxmlformats.org/officeDocument/2006/relationships/slide" Target="slide52.xml"/><Relationship Id="rId3" Type="http://schemas.openxmlformats.org/officeDocument/2006/relationships/hyperlink" Target="MODELOS%20FINAL/Modelo%20Cartografico%20General%20para%20la%20obtenci&#243;n%20de%20la%20Zonificaci&#243;n%20Ecol&#243;gica.docx" TargetMode="External"/><Relationship Id="rId7" Type="http://schemas.openxmlformats.org/officeDocument/2006/relationships/slide" Target="slide51.xm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hyperlink" Target="MAPAS/009_ZONIFICACION_ECONOMICA_ECOLOGICA.pdf" TargetMode="External"/><Relationship Id="rId4" Type="http://schemas.openxmlformats.org/officeDocument/2006/relationships/hyperlink" Target="MAPAS/008_ZONIFICACION_ECONOMICA_ECOLOGICA.pdf" TargetMode="External"/><Relationship Id="rId9" Type="http://schemas.openxmlformats.org/officeDocument/2006/relationships/slide" Target="slide5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 Target="slide17.xml"/><Relationship Id="rId7" Type="http://schemas.openxmlformats.org/officeDocument/2006/relationships/hyperlink" Target="CATALOGOS/Catalogo%20Informacion%20b&#225;sica.docx"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slide" Target="slide17.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2.xml"/><Relationship Id="rId7" Type="http://schemas.openxmlformats.org/officeDocument/2006/relationships/slide" Target="slide36.xml"/><Relationship Id="rId12" Type="http://schemas.openxmlformats.org/officeDocument/2006/relationships/image" Target="../media/image40.png"/><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slide" Target="slide40.xml"/><Relationship Id="rId5" Type="http://schemas.openxmlformats.org/officeDocument/2006/relationships/slide" Target="slide34.xml"/><Relationship Id="rId10" Type="http://schemas.openxmlformats.org/officeDocument/2006/relationships/slide" Target="slide39.xml"/><Relationship Id="rId4" Type="http://schemas.openxmlformats.org/officeDocument/2006/relationships/slide" Target="slide33.xml"/><Relationship Id="rId9" Type="http://schemas.openxmlformats.org/officeDocument/2006/relationships/slide" Target="slide3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diagramDrawing" Target="../diagrams/drawing18.xml"/><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diagramColors" Target="../diagrams/colors18.xml"/><Relationship Id="rId2" Type="http://schemas.openxmlformats.org/officeDocument/2006/relationships/slide" Target="slide45.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diagramQuickStyle" Target="../diagrams/quickStyle18.xml"/><Relationship Id="rId5" Type="http://schemas.openxmlformats.org/officeDocument/2006/relationships/diagramQuickStyle" Target="../diagrams/quickStyle17.xml"/><Relationship Id="rId10" Type="http://schemas.openxmlformats.org/officeDocument/2006/relationships/diagramLayout" Target="../diagrams/layout18.xml"/><Relationship Id="rId4" Type="http://schemas.openxmlformats.org/officeDocument/2006/relationships/diagramLayout" Target="../diagrams/layout17.xml"/><Relationship Id="rId9" Type="http://schemas.openxmlformats.org/officeDocument/2006/relationships/diagramData" Target="../diagrams/data18.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slide" Target="slide42.xml"/></Relationships>
</file>

<file path=ppt/slides/_rels/slide5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slide" Target="slide19.xml"/></Relationships>
</file>

<file path=ppt/slides/_rels/slide5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diagramLayout" Target="../diagrams/layout19.xml"/><Relationship Id="rId7" Type="http://schemas.openxmlformats.org/officeDocument/2006/relationships/hyperlink" Target="CAP4/TABLERO.doc" TargetMode="External"/><Relationship Id="rId2" Type="http://schemas.openxmlformats.org/officeDocument/2006/relationships/diagramData" Target="../diagrams/data19.xml"/><Relationship Id="rId1" Type="http://schemas.openxmlformats.org/officeDocument/2006/relationships/slideLayout" Target="../slideLayouts/slideLayout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hyperlink" Target="CAP4/PROYECTOS.doc"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144017"/>
            <a:ext cx="9144000" cy="908719"/>
          </a:xfrm>
        </p:spPr>
        <p:txBody>
          <a:bodyPr>
            <a:normAutofit/>
          </a:bodyPr>
          <a:lstStyle/>
          <a:p>
            <a:pPr algn="ctr"/>
            <a:r>
              <a:rPr lang="es-EC" sz="3200" b="1" dirty="0" smtClean="0">
                <a:solidFill>
                  <a:schemeClr val="tx1">
                    <a:lumMod val="75000"/>
                    <a:lumOff val="25000"/>
                  </a:schemeClr>
                </a:solidFill>
              </a:rPr>
              <a:t>ESCUELA POLITÉCNICA DEL EJÉRCITO</a:t>
            </a:r>
            <a:endParaRPr lang="es-EC" sz="3200" b="1" dirty="0">
              <a:solidFill>
                <a:schemeClr val="tx1">
                  <a:lumMod val="75000"/>
                  <a:lumOff val="25000"/>
                </a:schemeClr>
              </a:solidFill>
            </a:endParaRPr>
          </a:p>
        </p:txBody>
      </p:sp>
      <p:sp>
        <p:nvSpPr>
          <p:cNvPr id="3" name="2 Subtítulo"/>
          <p:cNvSpPr>
            <a:spLocks noGrp="1"/>
          </p:cNvSpPr>
          <p:nvPr>
            <p:ph type="subTitle" idx="1"/>
          </p:nvPr>
        </p:nvSpPr>
        <p:spPr>
          <a:xfrm>
            <a:off x="1542986" y="1196752"/>
            <a:ext cx="6007612" cy="1008112"/>
          </a:xfrm>
        </p:spPr>
        <p:txBody>
          <a:bodyPr>
            <a:normAutofit/>
          </a:bodyPr>
          <a:lstStyle/>
          <a:p>
            <a:pPr algn="ctr"/>
            <a:r>
              <a:rPr lang="es-EC" sz="2400" b="1" u="sng" dirty="0" smtClean="0">
                <a:solidFill>
                  <a:schemeClr val="tx1">
                    <a:lumMod val="95000"/>
                    <a:lumOff val="5000"/>
                  </a:schemeClr>
                </a:solidFill>
              </a:rPr>
              <a:t>DEPARTAMENTO DE CIENCIAS DE LA TIERRA Y LA CONSTRUCCIÓN</a:t>
            </a:r>
            <a:endParaRPr lang="es-EC" sz="2400" b="1" u="sng" dirty="0">
              <a:solidFill>
                <a:schemeClr val="tx1">
                  <a:lumMod val="95000"/>
                  <a:lumOff val="5000"/>
                </a:schemeClr>
              </a:solidFill>
            </a:endParaRPr>
          </a:p>
        </p:txBody>
      </p:sp>
      <p:pic>
        <p:nvPicPr>
          <p:cNvPr id="6"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60" y="1196754"/>
            <a:ext cx="1049817" cy="921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g_hi" descr="http://t0.gstatic.com/images?q=tbn:ANd9GcStD9yW0D6RZ-N4v3FrkeDJ-Q_PGkuoq5XmzEcftMwVRC7-oYmvH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8383" y="1196752"/>
            <a:ext cx="1408113" cy="750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2 Subtítulo"/>
          <p:cNvSpPr txBox="1">
            <a:spLocks/>
          </p:cNvSpPr>
          <p:nvPr/>
        </p:nvSpPr>
        <p:spPr>
          <a:xfrm>
            <a:off x="1227584" y="2276872"/>
            <a:ext cx="6400800" cy="8640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2400" b="1" u="sng" dirty="0" smtClean="0">
                <a:solidFill>
                  <a:schemeClr val="tx1">
                    <a:lumMod val="95000"/>
                    <a:lumOff val="5000"/>
                  </a:schemeClr>
                </a:solidFill>
              </a:rPr>
              <a:t>CARRERA DE INGENIERÍA GEOGRÁFICA Y DEL MEDIO AMBIENTE</a:t>
            </a:r>
            <a:endParaRPr lang="es-EC" sz="2400" b="1" u="sng" dirty="0">
              <a:solidFill>
                <a:schemeClr val="tx1">
                  <a:lumMod val="95000"/>
                  <a:lumOff val="5000"/>
                </a:schemeClr>
              </a:solidFill>
            </a:endParaRPr>
          </a:p>
        </p:txBody>
      </p:sp>
      <p:sp>
        <p:nvSpPr>
          <p:cNvPr id="7" name="2 Subtítulo"/>
          <p:cNvSpPr txBox="1">
            <a:spLocks/>
          </p:cNvSpPr>
          <p:nvPr/>
        </p:nvSpPr>
        <p:spPr>
          <a:xfrm>
            <a:off x="611560" y="3365376"/>
            <a:ext cx="7632848" cy="14317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s-EC" sz="2800" b="1" u="sng" dirty="0">
              <a:solidFill>
                <a:schemeClr val="bg1"/>
              </a:solidFill>
            </a:endParaRPr>
          </a:p>
        </p:txBody>
      </p:sp>
      <p:sp>
        <p:nvSpPr>
          <p:cNvPr id="9" name="2 Subtítulo"/>
          <p:cNvSpPr txBox="1">
            <a:spLocks/>
          </p:cNvSpPr>
          <p:nvPr/>
        </p:nvSpPr>
        <p:spPr>
          <a:xfrm>
            <a:off x="323528" y="5661249"/>
            <a:ext cx="8524491" cy="8597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C" sz="2000" b="1" dirty="0" smtClean="0">
                <a:solidFill>
                  <a:schemeClr val="accent4">
                    <a:lumMod val="75000"/>
                  </a:schemeClr>
                </a:solidFill>
              </a:rPr>
              <a:t>       </a:t>
            </a:r>
            <a:r>
              <a:rPr lang="es-EC" sz="1800" b="1" dirty="0" smtClean="0">
                <a:solidFill>
                  <a:schemeClr val="accent4">
                    <a:lumMod val="75000"/>
                  </a:schemeClr>
                </a:solidFill>
              </a:rPr>
              <a:t>DIRECTOR: </a:t>
            </a:r>
            <a:r>
              <a:rPr lang="es-EC" sz="1800" b="1" dirty="0">
                <a:solidFill>
                  <a:schemeClr val="accent4">
                    <a:lumMod val="75000"/>
                  </a:schemeClr>
                </a:solidFill>
              </a:rPr>
              <a:t>                                        </a:t>
            </a:r>
            <a:r>
              <a:rPr lang="es-EC" sz="1800" b="1" dirty="0" smtClean="0">
                <a:solidFill>
                  <a:schemeClr val="accent4">
                    <a:lumMod val="75000"/>
                  </a:schemeClr>
                </a:solidFill>
              </a:rPr>
              <a:t>                                    CO-DIRECTOR:</a:t>
            </a:r>
          </a:p>
          <a:p>
            <a:pPr algn="l"/>
            <a:r>
              <a:rPr lang="es-EC" sz="1800" b="1" dirty="0" smtClean="0">
                <a:solidFill>
                  <a:schemeClr val="accent4">
                    <a:lumMod val="75000"/>
                  </a:schemeClr>
                </a:solidFill>
              </a:rPr>
              <a:t>ING. PABLO PEREZ</a:t>
            </a:r>
            <a:r>
              <a:rPr lang="es-EC" sz="1800" b="1" dirty="0">
                <a:solidFill>
                  <a:schemeClr val="accent4">
                    <a:lumMod val="75000"/>
                  </a:schemeClr>
                </a:solidFill>
              </a:rPr>
              <a:t> </a:t>
            </a:r>
            <a:r>
              <a:rPr lang="es-EC" sz="1800" b="1" dirty="0" smtClean="0">
                <a:solidFill>
                  <a:schemeClr val="accent4">
                    <a:lumMod val="75000"/>
                  </a:schemeClr>
                </a:solidFill>
              </a:rPr>
              <a:t>                                                        ING. GUILLERMO BELTRAN</a:t>
            </a:r>
            <a:endParaRPr lang="es-EC" sz="1800" b="1" dirty="0">
              <a:solidFill>
                <a:schemeClr val="accent4">
                  <a:lumMod val="75000"/>
                </a:schemeClr>
              </a:solidFill>
            </a:endParaRPr>
          </a:p>
        </p:txBody>
      </p:sp>
      <p:sp>
        <p:nvSpPr>
          <p:cNvPr id="10" name="2 Subtítulo"/>
          <p:cNvSpPr txBox="1">
            <a:spLocks/>
          </p:cNvSpPr>
          <p:nvPr/>
        </p:nvSpPr>
        <p:spPr>
          <a:xfrm>
            <a:off x="295984" y="4653136"/>
            <a:ext cx="8524489" cy="79642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2000" b="1" dirty="0" smtClean="0">
                <a:solidFill>
                  <a:schemeClr val="bg2">
                    <a:lumMod val="25000"/>
                  </a:schemeClr>
                </a:solidFill>
              </a:rPr>
              <a:t>REALIZADO POR:</a:t>
            </a:r>
          </a:p>
          <a:p>
            <a:pPr algn="l"/>
            <a:r>
              <a:rPr lang="es-EC" sz="1800" b="1" dirty="0" smtClean="0">
                <a:solidFill>
                  <a:schemeClr val="bg2">
                    <a:lumMod val="25000"/>
                  </a:schemeClr>
                </a:solidFill>
              </a:rPr>
              <a:t>GEOVANNA P. VILLACRESES R.                                            VALERIA S. PONCE V</a:t>
            </a:r>
            <a:r>
              <a:rPr lang="es-EC" sz="2000" b="1" dirty="0" smtClean="0">
                <a:solidFill>
                  <a:schemeClr val="bg2">
                    <a:lumMod val="25000"/>
                  </a:schemeClr>
                </a:solidFill>
              </a:rPr>
              <a:t>.</a:t>
            </a:r>
            <a:endParaRPr lang="es-EC" sz="2000" b="1" dirty="0">
              <a:solidFill>
                <a:schemeClr val="bg2">
                  <a:lumMod val="25000"/>
                </a:schemeClr>
              </a:solidFill>
            </a:endParaRPr>
          </a:p>
        </p:txBody>
      </p:sp>
      <p:sp>
        <p:nvSpPr>
          <p:cNvPr id="11" name="2 Subtítulo"/>
          <p:cNvSpPr txBox="1">
            <a:spLocks/>
          </p:cNvSpPr>
          <p:nvPr/>
        </p:nvSpPr>
        <p:spPr>
          <a:xfrm>
            <a:off x="827584" y="3206050"/>
            <a:ext cx="7632848" cy="115212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C" sz="2400" b="1" dirty="0">
                <a:solidFill>
                  <a:schemeClr val="tx1">
                    <a:lumMod val="95000"/>
                    <a:lumOff val="5000"/>
                  </a:schemeClr>
                </a:solidFill>
              </a:rPr>
              <a:t>PROPUESTA DE </a:t>
            </a:r>
            <a:r>
              <a:rPr lang="es-ES_tradnl" sz="2400" b="1" dirty="0">
                <a:solidFill>
                  <a:schemeClr val="tx1">
                    <a:lumMod val="95000"/>
                    <a:lumOff val="5000"/>
                  </a:schemeClr>
                </a:solidFill>
              </a:rPr>
              <a:t>ORDENAMIENTO TERRITORIAL </a:t>
            </a:r>
            <a:r>
              <a:rPr lang="es-EC" sz="2400" b="1" dirty="0">
                <a:solidFill>
                  <a:schemeClr val="tx1">
                    <a:lumMod val="95000"/>
                    <a:lumOff val="5000"/>
                  </a:schemeClr>
                </a:solidFill>
              </a:rPr>
              <a:t>DE LA PROVINCIA DE ESMERALDAS</a:t>
            </a:r>
            <a:r>
              <a:rPr lang="es-ES_tradnl" sz="2400" b="1" dirty="0">
                <a:solidFill>
                  <a:schemeClr val="tx1">
                    <a:lumMod val="95000"/>
                    <a:lumOff val="5000"/>
                  </a:schemeClr>
                </a:solidFill>
              </a:rPr>
              <a:t> EN BASE A LA ZONIFICACIÓN ECOLÓGICA-ECONÓMICA.</a:t>
            </a:r>
            <a:endParaRPr lang="es-EC" sz="2400" dirty="0">
              <a:solidFill>
                <a:schemeClr val="tx1">
                  <a:lumMod val="95000"/>
                  <a:lumOff val="5000"/>
                </a:schemeClr>
              </a:solidFill>
            </a:endParaRPr>
          </a:p>
        </p:txBody>
      </p:sp>
    </p:spTree>
    <p:extLst>
      <p:ext uri="{BB962C8B-B14F-4D97-AF65-F5344CB8AC3E}">
        <p14:creationId xmlns:p14="http://schemas.microsoft.com/office/powerpoint/2010/main" val="239980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Marcador de contenido"/>
          <p:cNvGraphicFramePr>
            <a:graphicFrameLocks noGrp="1"/>
          </p:cNvGraphicFramePr>
          <p:nvPr>
            <p:ph sz="half" idx="1"/>
            <p:extLst>
              <p:ext uri="{D42A27DB-BD31-4B8C-83A1-F6EECF244321}">
                <p14:modId xmlns:p14="http://schemas.microsoft.com/office/powerpoint/2010/main" val="1707336953"/>
              </p:ext>
            </p:extLst>
          </p:nvPr>
        </p:nvGraphicFramePr>
        <p:xfrm>
          <a:off x="251520" y="980728"/>
          <a:ext cx="4247654" cy="5349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7" name="Picture 2" descr="http://www.kalipedia.com/kalipediamedia/cienciasnaturales/media/200704/17/tierrayuniverso/20070417klpcnatun_137.Ees.SC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2564904"/>
            <a:ext cx="345598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419" t="5037" r="23984" b="898"/>
          <a:stretch/>
        </p:blipFill>
        <p:spPr bwMode="auto">
          <a:xfrm>
            <a:off x="4921542" y="1844824"/>
            <a:ext cx="4042946" cy="354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408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457200" y="260648"/>
            <a:ext cx="8229600" cy="1143000"/>
          </a:xfrm>
        </p:spPr>
        <p:txBody>
          <a:bodyPr/>
          <a:lstStyle/>
          <a:p>
            <a:r>
              <a:rPr lang="en-US" dirty="0" smtClean="0"/>
              <a:t>SISTEMA ECONÓMICO</a:t>
            </a:r>
            <a:endParaRPr lang="es-EC" dirty="0" smtClean="0"/>
          </a:p>
        </p:txBody>
      </p:sp>
      <p:graphicFrame>
        <p:nvGraphicFramePr>
          <p:cNvPr id="6" name="5 Diagrama"/>
          <p:cNvGraphicFramePr/>
          <p:nvPr>
            <p:extLst>
              <p:ext uri="{D42A27DB-BD31-4B8C-83A1-F6EECF244321}">
                <p14:modId xmlns:p14="http://schemas.microsoft.com/office/powerpoint/2010/main" val="3790387569"/>
              </p:ext>
            </p:extLst>
          </p:nvPr>
        </p:nvGraphicFramePr>
        <p:xfrm>
          <a:off x="467544" y="1397000"/>
          <a:ext cx="8280920"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1861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a:xfrm>
            <a:off x="457200" y="764704"/>
            <a:ext cx="8229600" cy="1143000"/>
          </a:xfrm>
        </p:spPr>
        <p:txBody>
          <a:bodyPr>
            <a:normAutofit fontScale="90000"/>
          </a:bodyPr>
          <a:lstStyle/>
          <a:p>
            <a:r>
              <a:rPr lang="en-US" dirty="0" smtClean="0"/>
              <a:t>SISTEMA POLITICO INSTITUCIONAL</a:t>
            </a:r>
            <a:br>
              <a:rPr lang="en-US" dirty="0" smtClean="0"/>
            </a:br>
            <a:r>
              <a:rPr lang="en-US" sz="2200" dirty="0" smtClean="0"/>
              <a:t>El GAD se </a:t>
            </a:r>
            <a:r>
              <a:rPr lang="en-US" sz="2200" dirty="0" err="1" smtClean="0"/>
              <a:t>procura</a:t>
            </a:r>
            <a:r>
              <a:rPr lang="en-US" sz="2200" dirty="0" smtClean="0"/>
              <a:t> </a:t>
            </a:r>
            <a:r>
              <a:rPr lang="en-US" sz="2200" dirty="0" err="1" smtClean="0"/>
              <a:t>solucionar</a:t>
            </a:r>
            <a:r>
              <a:rPr lang="en-US" sz="2200" dirty="0" smtClean="0"/>
              <a:t>:</a:t>
            </a:r>
            <a:endParaRPr lang="es-EC" sz="2200" dirty="0" smtClean="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445190515"/>
              </p:ext>
            </p:extLst>
          </p:nvPr>
        </p:nvGraphicFramePr>
        <p:xfrm>
          <a:off x="179512" y="1916832"/>
          <a:ext cx="85176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8489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Título"/>
          <p:cNvSpPr>
            <a:spLocks noGrp="1"/>
          </p:cNvSpPr>
          <p:nvPr>
            <p:ph type="title"/>
          </p:nvPr>
        </p:nvSpPr>
        <p:spPr>
          <a:xfrm>
            <a:off x="457200" y="557808"/>
            <a:ext cx="8229600" cy="1143000"/>
          </a:xfrm>
        </p:spPr>
        <p:txBody>
          <a:bodyPr/>
          <a:lstStyle/>
          <a:p>
            <a:r>
              <a:rPr lang="en-US" dirty="0" smtClean="0"/>
              <a:t>SISTEMA SOCIOCULTURAL</a:t>
            </a:r>
            <a:endParaRPr lang="es-EC" dirty="0" smtClean="0"/>
          </a:p>
        </p:txBody>
      </p:sp>
      <p:graphicFrame>
        <p:nvGraphicFramePr>
          <p:cNvPr id="4" name="3 Diagrama"/>
          <p:cNvGraphicFramePr/>
          <p:nvPr>
            <p:extLst>
              <p:ext uri="{D42A27DB-BD31-4B8C-83A1-F6EECF244321}">
                <p14:modId xmlns:p14="http://schemas.microsoft.com/office/powerpoint/2010/main" val="1826020502"/>
              </p:ext>
            </p:extLst>
          </p:nvPr>
        </p:nvGraphicFramePr>
        <p:xfrm>
          <a:off x="517327" y="1412776"/>
          <a:ext cx="8064896"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20" name="4 Imagen" descr="DSC0226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1437" y="3446902"/>
            <a:ext cx="19177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5 Tabla"/>
          <p:cNvGraphicFramePr>
            <a:graphicFrameLocks noGrp="1"/>
          </p:cNvGraphicFramePr>
          <p:nvPr>
            <p:extLst>
              <p:ext uri="{D42A27DB-BD31-4B8C-83A1-F6EECF244321}">
                <p14:modId xmlns:p14="http://schemas.microsoft.com/office/powerpoint/2010/main" val="1679042231"/>
              </p:ext>
            </p:extLst>
          </p:nvPr>
        </p:nvGraphicFramePr>
        <p:xfrm>
          <a:off x="4067944" y="5085184"/>
          <a:ext cx="2376488" cy="1650873"/>
        </p:xfrm>
        <a:graphic>
          <a:graphicData uri="http://schemas.openxmlformats.org/drawingml/2006/table">
            <a:tbl>
              <a:tblPr/>
              <a:tblGrid>
                <a:gridCol w="1188244"/>
                <a:gridCol w="1188244"/>
              </a:tblGrid>
              <a:tr h="307411">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Cantón</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15000"/>
                        </a:lnSpc>
                        <a:spcAft>
                          <a:spcPts val="0"/>
                        </a:spcAft>
                      </a:pPr>
                      <a:r>
                        <a:rPr lang="es-EC" sz="1000" b="1" dirty="0">
                          <a:solidFill>
                            <a:schemeClr val="tx1">
                              <a:lumMod val="95000"/>
                              <a:lumOff val="5000"/>
                            </a:schemeClr>
                          </a:solidFill>
                          <a:latin typeface="Arial"/>
                          <a:ea typeface="Calibri"/>
                          <a:cs typeface="Times New Roman"/>
                        </a:rPr>
                        <a:t>Establecimientos </a:t>
                      </a:r>
                      <a:endParaRPr lang="es-EC" sz="1100" dirty="0">
                        <a:solidFill>
                          <a:schemeClr val="tx1">
                            <a:lumMod val="95000"/>
                            <a:lumOff val="5000"/>
                          </a:schemeClr>
                        </a:solidFill>
                        <a:latin typeface="Calibri"/>
                        <a:ea typeface="Calibri"/>
                        <a:cs typeface="Times New Roman"/>
                      </a:endParaRPr>
                    </a:p>
                    <a:p>
                      <a:pPr algn="ctr">
                        <a:lnSpc>
                          <a:spcPct val="115000"/>
                        </a:lnSpc>
                        <a:spcAft>
                          <a:spcPts val="0"/>
                        </a:spcAft>
                      </a:pPr>
                      <a:r>
                        <a:rPr lang="es-EC" sz="1000" b="1" dirty="0">
                          <a:solidFill>
                            <a:schemeClr val="tx1">
                              <a:lumMod val="95000"/>
                              <a:lumOff val="5000"/>
                            </a:schemeClr>
                          </a:solidFill>
                          <a:latin typeface="Arial"/>
                          <a:ea typeface="Calibri"/>
                          <a:cs typeface="Times New Roman"/>
                        </a:rPr>
                        <a:t>Educativos</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54133">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ATACAMES</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65</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4133">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RIOVERDE</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 77</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4133">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QUININDE</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219</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154133">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SAN LORENZO</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48</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4133">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ESMERALDAS</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41</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4133">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MUISNE</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66</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4133">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LA CONCORDIA</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33</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4133">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ELOY ALFARO</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139</a:t>
                      </a:r>
                      <a:endParaRPr lang="es-EC" sz="1100" dirty="0">
                        <a:solidFill>
                          <a:schemeClr val="tx1">
                            <a:lumMod val="95000"/>
                            <a:lumOff val="5000"/>
                          </a:schemeClr>
                        </a:solidFill>
                        <a:latin typeface="Calibri"/>
                        <a:ea typeface="Calibri"/>
                        <a:cs typeface="Times New Roman"/>
                      </a:endParaRPr>
                    </a:p>
                  </a:txBody>
                  <a:tcPr marL="44454" marR="4445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bl>
          </a:graphicData>
        </a:graphic>
      </p:graphicFrame>
    </p:spTree>
    <p:extLst>
      <p:ext uri="{BB962C8B-B14F-4D97-AF65-F5344CB8AC3E}">
        <p14:creationId xmlns:p14="http://schemas.microsoft.com/office/powerpoint/2010/main" val="2849963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fontAlgn="auto">
              <a:spcAft>
                <a:spcPts val="0"/>
              </a:spcAft>
              <a:defRPr/>
            </a:pPr>
            <a:r>
              <a:rPr lang="en-US" dirty="0" smtClean="0"/>
              <a:t>SISTEMA DE ASENTAMIENTOS HUMANOS</a:t>
            </a:r>
            <a:endParaRPr lang="es-EC" dirty="0" smtClean="0"/>
          </a:p>
        </p:txBody>
      </p:sp>
      <p:graphicFrame>
        <p:nvGraphicFramePr>
          <p:cNvPr id="4" name="3 Diagrama"/>
          <p:cNvGraphicFramePr/>
          <p:nvPr>
            <p:extLst>
              <p:ext uri="{D42A27DB-BD31-4B8C-83A1-F6EECF244321}">
                <p14:modId xmlns:p14="http://schemas.microsoft.com/office/powerpoint/2010/main" val="27259354"/>
              </p:ext>
            </p:extLst>
          </p:nvPr>
        </p:nvGraphicFramePr>
        <p:xfrm>
          <a:off x="2339752" y="1484784"/>
          <a:ext cx="5400600" cy="129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218658539"/>
              </p:ext>
            </p:extLst>
          </p:nvPr>
        </p:nvGraphicFramePr>
        <p:xfrm>
          <a:off x="611188" y="2924175"/>
          <a:ext cx="5046661" cy="1069975"/>
        </p:xfrm>
        <a:graphic>
          <a:graphicData uri="http://schemas.openxmlformats.org/drawingml/2006/table">
            <a:tbl>
              <a:tblPr/>
              <a:tblGrid>
                <a:gridCol w="673227"/>
                <a:gridCol w="1072717"/>
                <a:gridCol w="903140"/>
                <a:gridCol w="1173066"/>
                <a:gridCol w="1224511"/>
              </a:tblGrid>
              <a:tr h="192946">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Sexo</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gridSpan="3">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Área Urbana o Rural</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50811">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 </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Área Urbana</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Área Rural</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Total Población 2010</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Total población</a:t>
                      </a:r>
                      <a:endParaRPr lang="es-EC" sz="1100" dirty="0">
                        <a:solidFill>
                          <a:schemeClr val="tx1">
                            <a:lumMod val="95000"/>
                            <a:lumOff val="5000"/>
                          </a:schemeClr>
                        </a:solidFill>
                        <a:latin typeface="Calibri"/>
                        <a:ea typeface="Calibri"/>
                        <a:cs typeface="Times New Roman"/>
                      </a:endParaRPr>
                    </a:p>
                    <a:p>
                      <a:pPr algn="ctr">
                        <a:lnSpc>
                          <a:spcPct val="115000"/>
                        </a:lnSpc>
                        <a:spcAft>
                          <a:spcPts val="0"/>
                        </a:spcAft>
                      </a:pPr>
                      <a:r>
                        <a:rPr lang="es-EC" sz="1000" b="1" dirty="0">
                          <a:solidFill>
                            <a:schemeClr val="tx1">
                              <a:lumMod val="95000"/>
                              <a:lumOff val="5000"/>
                            </a:schemeClr>
                          </a:solidFill>
                          <a:latin typeface="Arial"/>
                          <a:ea typeface="Calibri"/>
                          <a:cs typeface="Times New Roman"/>
                        </a:rPr>
                        <a:t>2001</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7540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 Hombre</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129.238</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142.074</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271.312</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i="1" dirty="0">
                          <a:solidFill>
                            <a:schemeClr val="tx1">
                              <a:lumMod val="95000"/>
                              <a:lumOff val="5000"/>
                            </a:schemeClr>
                          </a:solidFill>
                          <a:latin typeface="Arial"/>
                          <a:ea typeface="Calibri"/>
                          <a:cs typeface="Times New Roman"/>
                        </a:rPr>
                        <a:t>- - - </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540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 Mujer</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135.852</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126.928</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262.780</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i="1" dirty="0">
                          <a:solidFill>
                            <a:schemeClr val="tx1">
                              <a:lumMod val="95000"/>
                              <a:lumOff val="5000"/>
                            </a:schemeClr>
                          </a:solidFill>
                          <a:latin typeface="Arial"/>
                          <a:ea typeface="Calibri"/>
                          <a:cs typeface="Times New Roman"/>
                        </a:rPr>
                        <a:t>- - - </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5406">
                <a:tc>
                  <a:txBody>
                    <a:bodyPr/>
                    <a:lstStyle/>
                    <a:p>
                      <a:pPr>
                        <a:lnSpc>
                          <a:spcPct val="115000"/>
                        </a:lnSpc>
                        <a:spcAft>
                          <a:spcPts val="0"/>
                        </a:spcAft>
                      </a:pPr>
                      <a:r>
                        <a:rPr lang="es-EC" sz="1000" b="1" dirty="0">
                          <a:solidFill>
                            <a:schemeClr val="tx1">
                              <a:lumMod val="95000"/>
                              <a:lumOff val="5000"/>
                            </a:schemeClr>
                          </a:solidFill>
                          <a:latin typeface="Arial"/>
                          <a:ea typeface="Calibri"/>
                          <a:cs typeface="Times New Roman"/>
                        </a:rPr>
                        <a:t> Total</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265.090</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269.002</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534.092</a:t>
                      </a:r>
                      <a:endParaRPr lang="es-EC" sz="1100" dirty="0">
                        <a:solidFill>
                          <a:schemeClr val="tx1">
                            <a:lumMod val="95000"/>
                            <a:lumOff val="5000"/>
                          </a:schemeClr>
                        </a:solidFill>
                        <a:latin typeface="Calibri"/>
                        <a:ea typeface="Calibri"/>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385.223</a:t>
                      </a:r>
                      <a:endParaRPr lang="es-EC" sz="1100" dirty="0">
                        <a:solidFill>
                          <a:schemeClr val="tx1">
                            <a:lumMod val="95000"/>
                            <a:lumOff val="5000"/>
                          </a:schemeClr>
                        </a:solidFill>
                        <a:latin typeface="Calibri"/>
                        <a:ea typeface="Calibri"/>
                        <a:cs typeface="Times New Roman"/>
                      </a:endParaRPr>
                    </a:p>
                  </a:txBody>
                  <a:tcPr marL="44458" marR="444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bl>
          </a:graphicData>
        </a:graphic>
      </p:graphicFrame>
      <p:pic>
        <p:nvPicPr>
          <p:cNvPr id="10280" name="6 Imag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4649788"/>
            <a:ext cx="3357562"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7 Tabla"/>
          <p:cNvGraphicFramePr>
            <a:graphicFrameLocks noGrp="1"/>
          </p:cNvGraphicFramePr>
          <p:nvPr>
            <p:extLst>
              <p:ext uri="{D42A27DB-BD31-4B8C-83A1-F6EECF244321}">
                <p14:modId xmlns:p14="http://schemas.microsoft.com/office/powerpoint/2010/main" val="3911305985"/>
              </p:ext>
            </p:extLst>
          </p:nvPr>
        </p:nvGraphicFramePr>
        <p:xfrm>
          <a:off x="6300788" y="2924175"/>
          <a:ext cx="2303462" cy="1639570"/>
        </p:xfrm>
        <a:graphic>
          <a:graphicData uri="http://schemas.openxmlformats.org/drawingml/2006/table">
            <a:tbl>
              <a:tblPr/>
              <a:tblGrid>
                <a:gridCol w="1151731"/>
                <a:gridCol w="1151731"/>
              </a:tblGrid>
              <a:tr h="152856">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Cantón</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C" sz="1000" b="1" dirty="0" smtClean="0">
                          <a:solidFill>
                            <a:schemeClr val="tx1">
                              <a:lumMod val="95000"/>
                              <a:lumOff val="5000"/>
                            </a:schemeClr>
                          </a:solidFill>
                          <a:latin typeface="Arial"/>
                          <a:ea typeface="Calibri"/>
                          <a:cs typeface="Times New Roman"/>
                        </a:rPr>
                        <a:t>Población</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5285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ATACAMES</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41.526</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285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RIOVERDE</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26.869</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285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QUININDE</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122.570</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15285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SAN LORENZO</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42.486</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285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ESMERALDAS</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189.504</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r>
              <a:tr h="15285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MUISNE</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28.474</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285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LA CONCORDIA</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42.924</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2856">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ELOY ALFARO</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39.739</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2856">
                <a:tc>
                  <a:txBody>
                    <a:bodyPr/>
                    <a:lstStyle/>
                    <a:p>
                      <a:pPr algn="r">
                        <a:lnSpc>
                          <a:spcPct val="115000"/>
                        </a:lnSpc>
                        <a:spcAft>
                          <a:spcPts val="0"/>
                        </a:spcAft>
                      </a:pPr>
                      <a:r>
                        <a:rPr lang="es-EC" sz="1000" b="1" dirty="0">
                          <a:solidFill>
                            <a:schemeClr val="tx1">
                              <a:lumMod val="95000"/>
                              <a:lumOff val="5000"/>
                            </a:schemeClr>
                          </a:solidFill>
                          <a:latin typeface="Arial"/>
                          <a:ea typeface="Calibri"/>
                          <a:cs typeface="Times New Roman"/>
                        </a:rPr>
                        <a:t>TOTAL</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b="1" dirty="0">
                          <a:solidFill>
                            <a:schemeClr val="tx1">
                              <a:lumMod val="95000"/>
                              <a:lumOff val="5000"/>
                            </a:schemeClr>
                          </a:solidFill>
                          <a:latin typeface="Arial"/>
                          <a:ea typeface="Calibri"/>
                          <a:cs typeface="Times New Roman"/>
                        </a:rPr>
                        <a:t>534.092</a:t>
                      </a:r>
                      <a:endParaRPr lang="es-EC" sz="1100" dirty="0">
                        <a:solidFill>
                          <a:schemeClr val="tx1">
                            <a:lumMod val="95000"/>
                            <a:lumOff val="5000"/>
                          </a:schemeClr>
                        </a:solidFill>
                        <a:latin typeface="Calibri"/>
                        <a:ea typeface="Calibri"/>
                        <a:cs typeface="Times New Roman"/>
                      </a:endParaRPr>
                    </a:p>
                  </a:txBody>
                  <a:tcPr marL="44435" marR="44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185809431"/>
              </p:ext>
            </p:extLst>
          </p:nvPr>
        </p:nvGraphicFramePr>
        <p:xfrm>
          <a:off x="4776788" y="5389563"/>
          <a:ext cx="3827464" cy="919160"/>
        </p:xfrm>
        <a:graphic>
          <a:graphicData uri="http://schemas.openxmlformats.org/drawingml/2006/table">
            <a:tbl>
              <a:tblPr/>
              <a:tblGrid>
                <a:gridCol w="956866"/>
                <a:gridCol w="956866"/>
                <a:gridCol w="956866"/>
                <a:gridCol w="956866"/>
              </a:tblGrid>
              <a:tr h="175078">
                <a:tc rowSpan="2">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Género del migrante</a:t>
                      </a:r>
                      <a:endParaRPr lang="es-EC" sz="1100" dirty="0">
                        <a:solidFill>
                          <a:schemeClr val="tx1">
                            <a:lumMod val="95000"/>
                            <a:lumOff val="5000"/>
                          </a:schemeClr>
                        </a:solidFill>
                        <a:latin typeface="Calibri"/>
                        <a:ea typeface="Calibri"/>
                        <a:cs typeface="Times New Roman"/>
                      </a:endParaRPr>
                    </a:p>
                  </a:txBody>
                  <a:tcPr marL="44441" marR="444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3">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Área Urbana o Rural</a:t>
                      </a:r>
                      <a:endParaRPr lang="es-EC" sz="1100" dirty="0">
                        <a:solidFill>
                          <a:schemeClr val="tx1">
                            <a:lumMod val="95000"/>
                            <a:lumOff val="5000"/>
                          </a:schemeClr>
                        </a:solidFill>
                        <a:latin typeface="Calibri"/>
                        <a:ea typeface="Calibri"/>
                        <a:cs typeface="Times New Roman"/>
                      </a:endParaRPr>
                    </a:p>
                  </a:txBody>
                  <a:tcPr marL="44441" marR="444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C"/>
                    </a:p>
                  </a:txBody>
                  <a:tcPr/>
                </a:tc>
                <a:tc hMerge="1">
                  <a:txBody>
                    <a:bodyPr/>
                    <a:lstStyle/>
                    <a:p>
                      <a:endParaRPr lang="es-EC"/>
                    </a:p>
                  </a:txBody>
                  <a:tcPr/>
                </a:tc>
              </a:tr>
              <a:tr h="218848">
                <a:tc vMerge="1">
                  <a:txBody>
                    <a:bodyPr/>
                    <a:lstStyle/>
                    <a:p>
                      <a:endParaRPr lang="es-EC"/>
                    </a:p>
                  </a:txBody>
                  <a:tcPr/>
                </a:tc>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Área Urbana</a:t>
                      </a:r>
                      <a:endParaRPr lang="es-EC" sz="1100" dirty="0">
                        <a:solidFill>
                          <a:schemeClr val="tx1">
                            <a:lumMod val="95000"/>
                            <a:lumOff val="5000"/>
                          </a:schemeClr>
                        </a:solidFill>
                        <a:latin typeface="Calibri"/>
                        <a:ea typeface="Calibri"/>
                        <a:cs typeface="Times New Roman"/>
                      </a:endParaRPr>
                    </a:p>
                  </a:txBody>
                  <a:tcPr marL="44441" marR="444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C" sz="1000" b="1" dirty="0">
                          <a:solidFill>
                            <a:schemeClr val="tx1">
                              <a:lumMod val="95000"/>
                              <a:lumOff val="5000"/>
                            </a:schemeClr>
                          </a:solidFill>
                          <a:latin typeface="Arial"/>
                          <a:ea typeface="Calibri"/>
                          <a:cs typeface="Times New Roman"/>
                        </a:rPr>
                        <a:t>Área Rural</a:t>
                      </a:r>
                      <a:endParaRPr lang="es-EC" sz="1100" dirty="0">
                        <a:solidFill>
                          <a:schemeClr val="tx1">
                            <a:lumMod val="95000"/>
                            <a:lumOff val="5000"/>
                          </a:schemeClr>
                        </a:solidFill>
                        <a:latin typeface="Calibri"/>
                        <a:ea typeface="Calibri"/>
                        <a:cs typeface="Times New Roman"/>
                      </a:endParaRPr>
                    </a:p>
                  </a:txBody>
                  <a:tcPr marL="44441" marR="444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lnSpc>
                          <a:spcPct val="115000"/>
                        </a:lnSpc>
                        <a:spcAft>
                          <a:spcPts val="0"/>
                        </a:spcAft>
                      </a:pPr>
                      <a:r>
                        <a:rPr lang="es-EC" sz="1000" b="1" dirty="0">
                          <a:solidFill>
                            <a:schemeClr val="tx1">
                              <a:lumMod val="95000"/>
                              <a:lumOff val="5000"/>
                            </a:schemeClr>
                          </a:solidFill>
                          <a:latin typeface="Arial"/>
                          <a:ea typeface="Calibri"/>
                          <a:cs typeface="Times New Roman"/>
                        </a:rPr>
                        <a:t>Total</a:t>
                      </a:r>
                      <a:endParaRPr lang="es-EC" sz="1100" dirty="0">
                        <a:solidFill>
                          <a:schemeClr val="tx1">
                            <a:lumMod val="95000"/>
                            <a:lumOff val="5000"/>
                          </a:schemeClr>
                        </a:solidFill>
                        <a:latin typeface="Calibri"/>
                        <a:ea typeface="Calibri"/>
                        <a:cs typeface="Times New Roman"/>
                      </a:endParaRPr>
                    </a:p>
                  </a:txBody>
                  <a:tcPr marL="44441" marR="444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75078">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 Hombre</a:t>
                      </a:r>
                      <a:endParaRPr lang="es-EC" sz="1100" dirty="0">
                        <a:solidFill>
                          <a:schemeClr val="tx1">
                            <a:lumMod val="95000"/>
                            <a:lumOff val="5000"/>
                          </a:schemeClr>
                        </a:solidFill>
                        <a:latin typeface="Calibri"/>
                        <a:ea typeface="Calibri"/>
                        <a:cs typeface="Times New Roman"/>
                      </a:endParaRPr>
                    </a:p>
                  </a:txBody>
                  <a:tcPr marL="44441" marR="444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2.136</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908</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3.044</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5078">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 Mujer</a:t>
                      </a:r>
                      <a:endParaRPr lang="es-EC" sz="1100" dirty="0">
                        <a:solidFill>
                          <a:schemeClr val="tx1">
                            <a:lumMod val="95000"/>
                            <a:lumOff val="5000"/>
                          </a:schemeClr>
                        </a:solidFill>
                        <a:latin typeface="Calibri"/>
                        <a:ea typeface="Calibri"/>
                        <a:cs typeface="Times New Roman"/>
                      </a:endParaRPr>
                    </a:p>
                  </a:txBody>
                  <a:tcPr marL="44441" marR="444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2.606</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1.096</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3.702</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75078">
                <a:tc>
                  <a:txBody>
                    <a:bodyPr/>
                    <a:lstStyle/>
                    <a:p>
                      <a:pPr>
                        <a:lnSpc>
                          <a:spcPct val="115000"/>
                        </a:lnSpc>
                        <a:spcAft>
                          <a:spcPts val="0"/>
                        </a:spcAft>
                      </a:pPr>
                      <a:r>
                        <a:rPr lang="es-EC" sz="1000" dirty="0">
                          <a:solidFill>
                            <a:schemeClr val="tx1">
                              <a:lumMod val="95000"/>
                              <a:lumOff val="5000"/>
                            </a:schemeClr>
                          </a:solidFill>
                          <a:latin typeface="Arial"/>
                          <a:ea typeface="Calibri"/>
                          <a:cs typeface="Times New Roman"/>
                        </a:rPr>
                        <a:t> Total</a:t>
                      </a:r>
                      <a:endParaRPr lang="es-EC" sz="1100" dirty="0">
                        <a:solidFill>
                          <a:schemeClr val="tx1">
                            <a:lumMod val="95000"/>
                            <a:lumOff val="5000"/>
                          </a:schemeClr>
                        </a:solidFill>
                        <a:latin typeface="Calibri"/>
                        <a:ea typeface="Calibri"/>
                        <a:cs typeface="Times New Roman"/>
                      </a:endParaRPr>
                    </a:p>
                  </a:txBody>
                  <a:tcPr marL="44441" marR="444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4.742</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2.004</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lnSpc>
                          <a:spcPct val="115000"/>
                        </a:lnSpc>
                        <a:spcAft>
                          <a:spcPts val="0"/>
                        </a:spcAft>
                      </a:pPr>
                      <a:r>
                        <a:rPr lang="es-EC" sz="1000" dirty="0">
                          <a:solidFill>
                            <a:schemeClr val="tx1">
                              <a:lumMod val="95000"/>
                              <a:lumOff val="5000"/>
                            </a:schemeClr>
                          </a:solidFill>
                          <a:latin typeface="Arial"/>
                          <a:ea typeface="Calibri"/>
                          <a:cs typeface="Times New Roman"/>
                        </a:rPr>
                        <a:t>6.746</a:t>
                      </a:r>
                      <a:endParaRPr lang="es-EC" sz="1100" dirty="0">
                        <a:solidFill>
                          <a:schemeClr val="tx1">
                            <a:lumMod val="95000"/>
                            <a:lumOff val="5000"/>
                          </a:schemeClr>
                        </a:solidFill>
                        <a:latin typeface="Calibri"/>
                        <a:ea typeface="Calibri"/>
                        <a:cs typeface="Times New Roman"/>
                      </a:endParaRPr>
                    </a:p>
                  </a:txBody>
                  <a:tcPr marL="44441" marR="4444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pSp>
        <p:nvGrpSpPr>
          <p:cNvPr id="10345" name="9 Grupo"/>
          <p:cNvGrpSpPr>
            <a:grpSpLocks/>
          </p:cNvGrpSpPr>
          <p:nvPr/>
        </p:nvGrpSpPr>
        <p:grpSpPr bwMode="auto">
          <a:xfrm>
            <a:off x="5724525" y="3284538"/>
            <a:ext cx="508000" cy="595312"/>
            <a:chOff x="1995439" y="350903"/>
            <a:chExt cx="508061" cy="594336"/>
          </a:xfrm>
        </p:grpSpPr>
        <p:sp>
          <p:nvSpPr>
            <p:cNvPr id="11" name="10 Flecha derecha"/>
            <p:cNvSpPr/>
            <p:nvPr/>
          </p:nvSpPr>
          <p:spPr>
            <a:xfrm>
              <a:off x="1995439" y="350903"/>
              <a:ext cx="508061" cy="59433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Flecha derecha 4"/>
            <p:cNvSpPr/>
            <p:nvPr/>
          </p:nvSpPr>
          <p:spPr>
            <a:xfrm>
              <a:off x="1995439" y="469770"/>
              <a:ext cx="355643" cy="356602"/>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111250" fontAlgn="auto">
                <a:lnSpc>
                  <a:spcPct val="90000"/>
                </a:lnSpc>
                <a:spcAft>
                  <a:spcPct val="35000"/>
                </a:spcAft>
                <a:defRPr/>
              </a:pPr>
              <a:endParaRPr lang="es-EC" sz="2500" dirty="0"/>
            </a:p>
          </p:txBody>
        </p:sp>
      </p:grpSp>
      <p:grpSp>
        <p:nvGrpSpPr>
          <p:cNvPr id="10346" name="12 Grupo"/>
          <p:cNvGrpSpPr>
            <a:grpSpLocks/>
          </p:cNvGrpSpPr>
          <p:nvPr/>
        </p:nvGrpSpPr>
        <p:grpSpPr bwMode="auto">
          <a:xfrm rot="5400000">
            <a:off x="2267744" y="4029869"/>
            <a:ext cx="508000" cy="595312"/>
            <a:chOff x="1995439" y="350903"/>
            <a:chExt cx="508061" cy="594336"/>
          </a:xfrm>
        </p:grpSpPr>
        <p:sp>
          <p:nvSpPr>
            <p:cNvPr id="14" name="13 Flecha derecha"/>
            <p:cNvSpPr/>
            <p:nvPr/>
          </p:nvSpPr>
          <p:spPr>
            <a:xfrm>
              <a:off x="1995439" y="350903"/>
              <a:ext cx="508061" cy="59433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lecha derecha 4"/>
            <p:cNvSpPr/>
            <p:nvPr/>
          </p:nvSpPr>
          <p:spPr>
            <a:xfrm>
              <a:off x="1995439" y="469770"/>
              <a:ext cx="355643" cy="356602"/>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111250" fontAlgn="auto">
                <a:lnSpc>
                  <a:spcPct val="90000"/>
                </a:lnSpc>
                <a:spcAft>
                  <a:spcPct val="35000"/>
                </a:spcAft>
                <a:defRPr/>
              </a:pPr>
              <a:endParaRPr lang="es-EC" sz="2500" dirty="0"/>
            </a:p>
          </p:txBody>
        </p:sp>
      </p:grpSp>
      <p:grpSp>
        <p:nvGrpSpPr>
          <p:cNvPr id="10347" name="15 Grupo"/>
          <p:cNvGrpSpPr>
            <a:grpSpLocks/>
          </p:cNvGrpSpPr>
          <p:nvPr/>
        </p:nvGrpSpPr>
        <p:grpSpPr bwMode="auto">
          <a:xfrm>
            <a:off x="4211638" y="5499100"/>
            <a:ext cx="508000" cy="593725"/>
            <a:chOff x="1995439" y="350903"/>
            <a:chExt cx="508061" cy="594336"/>
          </a:xfrm>
        </p:grpSpPr>
        <p:sp>
          <p:nvSpPr>
            <p:cNvPr id="17" name="16 Flecha derecha"/>
            <p:cNvSpPr/>
            <p:nvPr/>
          </p:nvSpPr>
          <p:spPr>
            <a:xfrm>
              <a:off x="1995439" y="350903"/>
              <a:ext cx="508061" cy="59433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Flecha derecha 4"/>
            <p:cNvSpPr/>
            <p:nvPr/>
          </p:nvSpPr>
          <p:spPr>
            <a:xfrm>
              <a:off x="1995439" y="470089"/>
              <a:ext cx="355643" cy="355966"/>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111250" fontAlgn="auto">
                <a:lnSpc>
                  <a:spcPct val="90000"/>
                </a:lnSpc>
                <a:spcAft>
                  <a:spcPct val="35000"/>
                </a:spcAft>
                <a:defRPr/>
              </a:pPr>
              <a:endParaRPr lang="es-EC" sz="2500" dirty="0"/>
            </a:p>
          </p:txBody>
        </p:sp>
      </p:grpSp>
    </p:spTree>
    <p:extLst>
      <p:ext uri="{BB962C8B-B14F-4D97-AF65-F5344CB8AC3E}">
        <p14:creationId xmlns:p14="http://schemas.microsoft.com/office/powerpoint/2010/main" val="86346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3352201044"/>
              </p:ext>
            </p:extLst>
          </p:nvPr>
        </p:nvGraphicFramePr>
        <p:xfrm>
          <a:off x="395536" y="692696"/>
          <a:ext cx="5328592"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9" name="3 Marcador de contenido"/>
          <p:cNvGraphicFramePr>
            <a:graphicFrameLocks noGrp="1"/>
          </p:cNvGraphicFramePr>
          <p:nvPr>
            <p:ph idx="1"/>
            <p:extLst>
              <p:ext uri="{D42A27DB-BD31-4B8C-83A1-F6EECF244321}">
                <p14:modId xmlns:p14="http://schemas.microsoft.com/office/powerpoint/2010/main" val="1783719045"/>
              </p:ext>
            </p:extLst>
          </p:nvPr>
        </p:nvGraphicFramePr>
        <p:xfrm>
          <a:off x="5652120" y="908720"/>
          <a:ext cx="3168352" cy="5577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1268" name="22 Grupo"/>
          <p:cNvGrpSpPr>
            <a:grpSpLocks/>
          </p:cNvGrpSpPr>
          <p:nvPr/>
        </p:nvGrpSpPr>
        <p:grpSpPr bwMode="auto">
          <a:xfrm>
            <a:off x="755576" y="1922736"/>
            <a:ext cx="1778000" cy="4746624"/>
            <a:chOff x="849103" y="1030577"/>
            <a:chExt cx="1778681" cy="4745922"/>
          </a:xfrm>
        </p:grpSpPr>
        <p:sp>
          <p:nvSpPr>
            <p:cNvPr id="9" name="Flecha derecha 4"/>
            <p:cNvSpPr/>
            <p:nvPr/>
          </p:nvSpPr>
          <p:spPr bwMode="auto">
            <a:xfrm>
              <a:off x="2086239" y="1030577"/>
              <a:ext cx="355737" cy="355547"/>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111250" fontAlgn="auto">
                <a:lnSpc>
                  <a:spcPct val="90000"/>
                </a:lnSpc>
                <a:spcAft>
                  <a:spcPct val="35000"/>
                </a:spcAft>
                <a:defRPr/>
              </a:pPr>
              <a:endParaRPr lang="es-EC" sz="2500" dirty="0"/>
            </a:p>
          </p:txBody>
        </p:sp>
        <p:sp>
          <p:nvSpPr>
            <p:cNvPr id="12" name="Flecha derecha 4"/>
            <p:cNvSpPr/>
            <p:nvPr/>
          </p:nvSpPr>
          <p:spPr bwMode="auto">
            <a:xfrm>
              <a:off x="879276" y="2424196"/>
              <a:ext cx="355737" cy="355547"/>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111250" fontAlgn="auto">
                <a:lnSpc>
                  <a:spcPct val="90000"/>
                </a:lnSpc>
                <a:spcAft>
                  <a:spcPct val="35000"/>
                </a:spcAft>
                <a:defRPr/>
              </a:pPr>
              <a:endParaRPr lang="es-EC" sz="2500" dirty="0"/>
            </a:p>
          </p:txBody>
        </p:sp>
        <p:grpSp>
          <p:nvGrpSpPr>
            <p:cNvPr id="11271" name="12 Grupo"/>
            <p:cNvGrpSpPr>
              <a:grpSpLocks/>
            </p:cNvGrpSpPr>
            <p:nvPr/>
          </p:nvGrpSpPr>
          <p:grpSpPr bwMode="auto">
            <a:xfrm>
              <a:off x="2119723" y="3861048"/>
              <a:ext cx="508061" cy="594336"/>
              <a:chOff x="1995439" y="350903"/>
              <a:chExt cx="508061" cy="594336"/>
            </a:xfrm>
          </p:grpSpPr>
          <p:sp>
            <p:nvSpPr>
              <p:cNvPr id="14" name="13 Flecha derecha"/>
              <p:cNvSpPr/>
              <p:nvPr/>
            </p:nvSpPr>
            <p:spPr>
              <a:xfrm>
                <a:off x="1995305" y="350525"/>
                <a:ext cx="508195" cy="595225"/>
              </a:xfrm>
              <a:prstGeom prst="rightArrow">
                <a:avLst>
                  <a:gd name="adj1" fmla="val 60000"/>
                  <a:gd name="adj2" fmla="val 50000"/>
                </a:avLst>
              </a:prstGeom>
              <a:solidFill>
                <a:schemeClr val="accent3">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lecha derecha 4"/>
              <p:cNvSpPr/>
              <p:nvPr/>
            </p:nvSpPr>
            <p:spPr>
              <a:xfrm>
                <a:off x="1995305" y="469570"/>
                <a:ext cx="355737" cy="357134"/>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111250" fontAlgn="auto">
                  <a:lnSpc>
                    <a:spcPct val="90000"/>
                  </a:lnSpc>
                  <a:spcAft>
                    <a:spcPct val="35000"/>
                  </a:spcAft>
                  <a:defRPr/>
                </a:pPr>
                <a:endParaRPr lang="es-EC" sz="2500" dirty="0"/>
              </a:p>
            </p:txBody>
          </p:sp>
        </p:grpSp>
        <p:sp>
          <p:nvSpPr>
            <p:cNvPr id="22" name="Flecha derecha 4"/>
            <p:cNvSpPr/>
            <p:nvPr/>
          </p:nvSpPr>
          <p:spPr bwMode="auto">
            <a:xfrm>
              <a:off x="849103" y="5420952"/>
              <a:ext cx="355737" cy="355547"/>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111250" fontAlgn="auto">
                <a:lnSpc>
                  <a:spcPct val="90000"/>
                </a:lnSpc>
                <a:spcAft>
                  <a:spcPct val="35000"/>
                </a:spcAft>
                <a:defRPr/>
              </a:pPr>
              <a:endParaRPr lang="es-EC" sz="2500" dirty="0"/>
            </a:p>
          </p:txBody>
        </p:sp>
      </p:grpSp>
      <p:sp>
        <p:nvSpPr>
          <p:cNvPr id="17" name="16 Flecha derecha"/>
          <p:cNvSpPr/>
          <p:nvPr/>
        </p:nvSpPr>
        <p:spPr bwMode="auto">
          <a:xfrm>
            <a:off x="1992238" y="1753567"/>
            <a:ext cx="508000" cy="595313"/>
          </a:xfrm>
          <a:prstGeom prst="rightArrow">
            <a:avLst>
              <a:gd name="adj1" fmla="val 60000"/>
              <a:gd name="adj2" fmla="val 50000"/>
            </a:avLst>
          </a:prstGeom>
          <a:solidFill>
            <a:schemeClr val="accent3">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17 Flecha derecha"/>
          <p:cNvSpPr/>
          <p:nvPr/>
        </p:nvSpPr>
        <p:spPr bwMode="auto">
          <a:xfrm>
            <a:off x="793168" y="3212976"/>
            <a:ext cx="508000" cy="595313"/>
          </a:xfrm>
          <a:prstGeom prst="rightArrow">
            <a:avLst>
              <a:gd name="adj1" fmla="val 60000"/>
              <a:gd name="adj2" fmla="val 50000"/>
            </a:avLst>
          </a:prstGeom>
          <a:solidFill>
            <a:schemeClr val="accent3">
              <a:lumMod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4177980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4081945192"/>
              </p:ext>
            </p:extLst>
          </p:nvPr>
        </p:nvGraphicFramePr>
        <p:xfrm>
          <a:off x="323528" y="1556792"/>
          <a:ext cx="856895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a:spLocks noGrp="1"/>
          </p:cNvSpPr>
          <p:nvPr>
            <p:ph type="title"/>
          </p:nvPr>
        </p:nvSpPr>
        <p:spPr>
          <a:xfrm>
            <a:off x="611560" y="692696"/>
            <a:ext cx="8136904" cy="998984"/>
          </a:xfrm>
        </p:spPr>
        <p:txBody>
          <a:bodyPr rtlCol="0">
            <a:noAutofit/>
          </a:bodyPr>
          <a:lstStyle/>
          <a:p>
            <a:pPr fontAlgn="auto">
              <a:spcAft>
                <a:spcPts val="0"/>
              </a:spcAft>
              <a:defRPr/>
            </a:pPr>
            <a:r>
              <a:rPr lang="es-EC" sz="4000" dirty="0" smtClean="0"/>
              <a:t>SISTEMA DE MOVILIDAD, ENERGIA Y CONECTIVIDAD</a:t>
            </a:r>
          </a:p>
        </p:txBody>
      </p:sp>
    </p:spTree>
    <p:extLst>
      <p:ext uri="{BB962C8B-B14F-4D97-AF65-F5344CB8AC3E}">
        <p14:creationId xmlns:p14="http://schemas.microsoft.com/office/powerpoint/2010/main" val="1684893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248" y="364574"/>
            <a:ext cx="8229600" cy="1143000"/>
          </a:xfrm>
        </p:spPr>
        <p:txBody>
          <a:bodyPr/>
          <a:lstStyle/>
          <a:p>
            <a:r>
              <a:rPr lang="es-EC" dirty="0" smtClean="0"/>
              <a:t>METODOLOGÍA</a:t>
            </a:r>
            <a:endParaRPr lang="es-EC" dirty="0"/>
          </a:p>
        </p:txBody>
      </p:sp>
      <p:sp>
        <p:nvSpPr>
          <p:cNvPr id="33" name="32 Rectángulo"/>
          <p:cNvSpPr>
            <a:spLocks noChangeArrowheads="1"/>
          </p:cNvSpPr>
          <p:nvPr/>
        </p:nvSpPr>
        <p:spPr bwMode="auto">
          <a:xfrm>
            <a:off x="743191" y="2607681"/>
            <a:ext cx="1016250" cy="431637"/>
          </a:xfrm>
          <a:prstGeom prst="rect">
            <a:avLst/>
          </a:prstGeom>
          <a:gradFill rotWithShape="0">
            <a:gsLst>
              <a:gs pos="0">
                <a:srgbClr val="E5B8B7"/>
              </a:gs>
              <a:gs pos="100000">
                <a:srgbClr val="D99594"/>
              </a:gs>
            </a:gsLst>
            <a:lin ang="5400000" scaled="1"/>
          </a:gradFill>
          <a:ln w="12700">
            <a:solidFill>
              <a:srgbClr val="D99594"/>
            </a:solidFill>
            <a:miter lim="800000"/>
            <a:headEnd/>
            <a:tailEnd/>
          </a:ln>
          <a:effectLst>
            <a:outerShdw dist="28398" dir="3806097" algn="ctr" rotWithShape="0">
              <a:srgbClr val="3F3151">
                <a:alpha val="50000"/>
              </a:srgbClr>
            </a:outerShdw>
          </a:effectLst>
        </p:spPr>
        <p:txBody>
          <a:bodyPr rot="0" vert="horz" wrap="square" lIns="91440" tIns="45720" rIns="91440" bIns="45720" anchor="ctr" anchorCtr="0" upright="1">
            <a:noAutofit/>
          </a:bodyPr>
          <a:lstStyle/>
          <a:p>
            <a:pPr algn="ctr">
              <a:lnSpc>
                <a:spcPct val="115000"/>
              </a:lnSpc>
              <a:spcAft>
                <a:spcPts val="1000"/>
              </a:spcAft>
            </a:pPr>
            <a:r>
              <a:rPr lang="es-EC" sz="1200" b="1" dirty="0">
                <a:effectLst/>
                <a:latin typeface="Arial" pitchFamily="34" charset="0"/>
                <a:ea typeface="Calibri"/>
                <a:cs typeface="Arial" pitchFamily="34" charset="0"/>
              </a:rPr>
              <a:t>OBJ. 1</a:t>
            </a:r>
            <a:endParaRPr lang="es-EC" sz="1200" dirty="0">
              <a:effectLst/>
              <a:latin typeface="Arial" pitchFamily="34" charset="0"/>
              <a:ea typeface="Calibri"/>
              <a:cs typeface="Arial" pitchFamily="34" charset="0"/>
            </a:endParaRPr>
          </a:p>
        </p:txBody>
      </p:sp>
      <p:cxnSp>
        <p:nvCxnSpPr>
          <p:cNvPr id="34" name="33 Conector recto de flecha"/>
          <p:cNvCxnSpPr>
            <a:cxnSpLocks noChangeShapeType="1"/>
          </p:cNvCxnSpPr>
          <p:nvPr/>
        </p:nvCxnSpPr>
        <p:spPr bwMode="auto">
          <a:xfrm>
            <a:off x="763064" y="3045488"/>
            <a:ext cx="2774" cy="218572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5" name="34 Elipse"/>
          <p:cNvSpPr>
            <a:spLocks noChangeArrowheads="1"/>
          </p:cNvSpPr>
          <p:nvPr/>
        </p:nvSpPr>
        <p:spPr bwMode="auto">
          <a:xfrm>
            <a:off x="683568" y="5216833"/>
            <a:ext cx="502115" cy="372407"/>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C" sz="1200" dirty="0">
                <a:effectLst/>
                <a:latin typeface="Arial" pitchFamily="34" charset="0"/>
                <a:ea typeface="Calibri"/>
                <a:cs typeface="Arial" pitchFamily="34" charset="0"/>
              </a:rPr>
              <a:t>A</a:t>
            </a:r>
          </a:p>
        </p:txBody>
      </p:sp>
      <p:sp>
        <p:nvSpPr>
          <p:cNvPr id="36" name="35 Rectángulo"/>
          <p:cNvSpPr>
            <a:spLocks noChangeArrowheads="1"/>
          </p:cNvSpPr>
          <p:nvPr/>
        </p:nvSpPr>
        <p:spPr bwMode="auto">
          <a:xfrm>
            <a:off x="941933" y="3332446"/>
            <a:ext cx="2195250" cy="873873"/>
          </a:xfrm>
          <a:prstGeom prst="rect">
            <a:avLst/>
          </a:prstGeom>
          <a:gradFill rotWithShape="0">
            <a:gsLst>
              <a:gs pos="0">
                <a:srgbClr val="D8D8D8"/>
              </a:gs>
              <a:gs pos="100000">
                <a:srgbClr val="BFBFBF"/>
              </a:gs>
            </a:gsLst>
            <a:lin ang="5400000" scaled="1"/>
          </a:gradFill>
          <a:ln w="12700">
            <a:solidFill>
              <a:srgbClr val="BFBFBF"/>
            </a:solidFill>
            <a:miter lim="800000"/>
            <a:headEnd/>
            <a:tailEnd/>
          </a:ln>
          <a:effectLst>
            <a:outerShdw dist="28398" dir="3806097" algn="ctr" rotWithShape="0">
              <a:srgbClr val="4E6128"/>
            </a:outerShdw>
          </a:effectLst>
        </p:spPr>
        <p:txBody>
          <a:bodyPr rot="0" vert="horz" wrap="square" lIns="91440" tIns="45720" rIns="91440" bIns="45720" anchor="ctr" anchorCtr="0" upright="1">
            <a:noAutofit/>
          </a:bodyPr>
          <a:lstStyle/>
          <a:p>
            <a:pPr algn="ctr">
              <a:lnSpc>
                <a:spcPct val="115000"/>
              </a:lnSpc>
              <a:spcAft>
                <a:spcPts val="1000"/>
              </a:spcAft>
            </a:pPr>
            <a:r>
              <a:rPr lang="es-EC" sz="1200" dirty="0">
                <a:solidFill>
                  <a:srgbClr val="000000"/>
                </a:solidFill>
                <a:effectLst/>
                <a:latin typeface="Arial" pitchFamily="34" charset="0"/>
                <a:ea typeface="Calibri"/>
                <a:cs typeface="Arial" pitchFamily="34" charset="0"/>
              </a:rPr>
              <a:t>Diseñar y Construir la Base Cartográfica de la Provincia.</a:t>
            </a:r>
            <a:endParaRPr lang="es-EC" sz="1200" dirty="0">
              <a:effectLst/>
              <a:latin typeface="Arial" pitchFamily="34" charset="0"/>
              <a:ea typeface="Calibri"/>
              <a:cs typeface="Arial" pitchFamily="34" charset="0"/>
            </a:endParaRPr>
          </a:p>
        </p:txBody>
      </p:sp>
      <p:grpSp>
        <p:nvGrpSpPr>
          <p:cNvPr id="4" name="3 Grupo"/>
          <p:cNvGrpSpPr/>
          <p:nvPr/>
        </p:nvGrpSpPr>
        <p:grpSpPr>
          <a:xfrm>
            <a:off x="3169616" y="2204864"/>
            <a:ext cx="5506839" cy="2749048"/>
            <a:chOff x="3169616" y="2204864"/>
            <a:chExt cx="5506839" cy="2749048"/>
          </a:xfrm>
        </p:grpSpPr>
        <p:sp>
          <p:nvSpPr>
            <p:cNvPr id="37" name="36 Rectángulo"/>
            <p:cNvSpPr>
              <a:spLocks noChangeArrowheads="1"/>
            </p:cNvSpPr>
            <p:nvPr/>
          </p:nvSpPr>
          <p:spPr bwMode="auto">
            <a:xfrm>
              <a:off x="6765090" y="2204864"/>
              <a:ext cx="1911365" cy="1414197"/>
            </a:xfrm>
            <a:prstGeom prst="rect">
              <a:avLst/>
            </a:prstGeom>
            <a:solidFill>
              <a:schemeClr val="bg1">
                <a:lumMod val="95000"/>
              </a:schemeClr>
            </a:solidFill>
            <a:ln w="12700">
              <a:solidFill>
                <a:srgbClr val="95B3D7"/>
              </a:solidFill>
              <a:miter lim="800000"/>
              <a:headEnd/>
              <a:tailEnd/>
            </a:ln>
            <a:effectLst>
              <a:outerShdw dist="28398" dir="3806097" algn="ctr" rotWithShape="0">
                <a:srgbClr val="205867">
                  <a:alpha val="50000"/>
                </a:srgbClr>
              </a:outerShdw>
            </a:effectLst>
          </p:spPr>
          <p:txBody>
            <a:bodyPr rot="0" vert="horz" wrap="square" lIns="91440" tIns="45720" rIns="91440" bIns="45720" anchor="ctr" anchorCtr="0" upright="1">
              <a:noAutofit/>
            </a:bodyPr>
            <a:lstStyle/>
            <a:p>
              <a:pPr marL="90170" indent="-90170" algn="just">
                <a:spcAft>
                  <a:spcPts val="0"/>
                </a:spcAft>
              </a:pPr>
              <a:r>
                <a:rPr lang="es-ES" sz="1200" dirty="0">
                  <a:solidFill>
                    <a:schemeClr val="tx1">
                      <a:lumMod val="95000"/>
                      <a:lumOff val="5000"/>
                    </a:schemeClr>
                  </a:solidFill>
                  <a:effectLst/>
                  <a:latin typeface="Arial" pitchFamily="34" charset="0"/>
                  <a:ea typeface="Times New Roman"/>
                  <a:cs typeface="Arial" pitchFamily="34" charset="0"/>
                  <a:hlinkClick r:id="rId2" action="ppaction://hlinkfile"/>
                </a:rPr>
                <a:t>Un Mapa Base de la </a:t>
              </a:r>
              <a:endParaRPr lang="es-ES" sz="1200" dirty="0" smtClean="0">
                <a:solidFill>
                  <a:schemeClr val="tx1">
                    <a:lumMod val="95000"/>
                    <a:lumOff val="5000"/>
                  </a:schemeClr>
                </a:solidFill>
                <a:effectLst/>
                <a:latin typeface="Arial" pitchFamily="34" charset="0"/>
                <a:ea typeface="Times New Roman"/>
                <a:cs typeface="Arial" pitchFamily="34" charset="0"/>
                <a:hlinkClick r:id="rId2" action="ppaction://hlinkfile"/>
              </a:endParaRPr>
            </a:p>
            <a:p>
              <a:pPr marL="90170" indent="-90170" algn="just">
                <a:spcAft>
                  <a:spcPts val="0"/>
                </a:spcAft>
              </a:pPr>
              <a:r>
                <a:rPr lang="es-ES" sz="1200" dirty="0" smtClean="0">
                  <a:solidFill>
                    <a:schemeClr val="tx1">
                      <a:lumMod val="95000"/>
                      <a:lumOff val="5000"/>
                    </a:schemeClr>
                  </a:solidFill>
                  <a:effectLst/>
                  <a:latin typeface="Arial" pitchFamily="34" charset="0"/>
                  <a:ea typeface="Times New Roman"/>
                  <a:cs typeface="Arial" pitchFamily="34" charset="0"/>
                  <a:hlinkClick r:id="rId2" action="ppaction://hlinkfile"/>
                </a:rPr>
                <a:t>Provincia </a:t>
              </a:r>
              <a:r>
                <a:rPr lang="es-ES" sz="1200" dirty="0">
                  <a:solidFill>
                    <a:schemeClr val="tx1">
                      <a:lumMod val="95000"/>
                      <a:lumOff val="5000"/>
                    </a:schemeClr>
                  </a:solidFill>
                  <a:effectLst/>
                  <a:latin typeface="Arial" pitchFamily="34" charset="0"/>
                  <a:ea typeface="Times New Roman"/>
                  <a:cs typeface="Arial" pitchFamily="34" charset="0"/>
                  <a:hlinkClick r:id="rId2" action="ppaction://hlinkfile"/>
                </a:rPr>
                <a:t>de Esmeraldas </a:t>
              </a:r>
              <a:endParaRPr lang="es-ES" sz="1200" dirty="0" smtClean="0">
                <a:solidFill>
                  <a:schemeClr val="tx1">
                    <a:lumMod val="95000"/>
                    <a:lumOff val="5000"/>
                  </a:schemeClr>
                </a:solidFill>
                <a:effectLst/>
                <a:latin typeface="Arial" pitchFamily="34" charset="0"/>
                <a:ea typeface="Times New Roman"/>
                <a:cs typeface="Arial" pitchFamily="34" charset="0"/>
                <a:hlinkClick r:id="rId2" action="ppaction://hlinkfile"/>
              </a:endParaRPr>
            </a:p>
            <a:p>
              <a:pPr marL="90170" indent="-90170" algn="just">
                <a:spcAft>
                  <a:spcPts val="0"/>
                </a:spcAft>
              </a:pPr>
              <a:r>
                <a:rPr lang="es-ES" sz="1200" dirty="0" smtClean="0">
                  <a:solidFill>
                    <a:schemeClr val="tx1">
                      <a:lumMod val="95000"/>
                      <a:lumOff val="5000"/>
                    </a:schemeClr>
                  </a:solidFill>
                  <a:effectLst/>
                  <a:latin typeface="Arial" pitchFamily="34" charset="0"/>
                  <a:ea typeface="Times New Roman"/>
                  <a:cs typeface="Arial" pitchFamily="34" charset="0"/>
                  <a:hlinkClick r:id="rId2" action="ppaction://hlinkfile"/>
                </a:rPr>
                <a:t>a </a:t>
              </a:r>
              <a:r>
                <a:rPr lang="es-ES" sz="1200" dirty="0">
                  <a:solidFill>
                    <a:schemeClr val="tx1">
                      <a:lumMod val="95000"/>
                      <a:lumOff val="5000"/>
                    </a:schemeClr>
                  </a:solidFill>
                  <a:effectLst/>
                  <a:latin typeface="Arial" pitchFamily="34" charset="0"/>
                  <a:ea typeface="Times New Roman"/>
                  <a:cs typeface="Arial" pitchFamily="34" charset="0"/>
                  <a:hlinkClick r:id="rId2" action="ppaction://hlinkfile"/>
                </a:rPr>
                <a:t>escala 1:50000</a:t>
              </a:r>
              <a:endParaRPr lang="es-EC" sz="1200" dirty="0">
                <a:solidFill>
                  <a:schemeClr val="tx1">
                    <a:lumMod val="95000"/>
                    <a:lumOff val="5000"/>
                  </a:schemeClr>
                </a:solidFill>
                <a:effectLst/>
                <a:latin typeface="Arial" pitchFamily="34" charset="0"/>
                <a:ea typeface="Times New Roman"/>
                <a:cs typeface="Arial" pitchFamily="34" charset="0"/>
              </a:endParaRPr>
            </a:p>
            <a:p>
              <a:pPr marL="90170" indent="-90170" algn="just">
                <a:spcAft>
                  <a:spcPts val="0"/>
                </a:spcAft>
              </a:pPr>
              <a:endParaRPr lang="es-ES" sz="1200" dirty="0" smtClean="0">
                <a:solidFill>
                  <a:schemeClr val="tx1">
                    <a:lumMod val="95000"/>
                    <a:lumOff val="5000"/>
                  </a:schemeClr>
                </a:solidFill>
                <a:effectLst/>
                <a:latin typeface="Arial" pitchFamily="34" charset="0"/>
                <a:ea typeface="Times New Roman"/>
                <a:cs typeface="Arial" pitchFamily="34" charset="0"/>
              </a:endParaRPr>
            </a:p>
            <a:p>
              <a:pPr marL="90170" indent="-90170" algn="just">
                <a:spcAft>
                  <a:spcPts val="0"/>
                </a:spcAft>
              </a:pPr>
              <a:r>
                <a:rPr lang="es-ES" sz="1200" dirty="0" smtClean="0">
                  <a:solidFill>
                    <a:schemeClr val="tx1">
                      <a:lumMod val="95000"/>
                      <a:lumOff val="5000"/>
                    </a:schemeClr>
                  </a:solidFill>
                  <a:effectLst/>
                  <a:latin typeface="Arial" pitchFamily="34" charset="0"/>
                  <a:ea typeface="Times New Roman"/>
                  <a:cs typeface="Arial" pitchFamily="34" charset="0"/>
                  <a:hlinkClick r:id="rId3" action="ppaction://hlinkfile"/>
                </a:rPr>
                <a:t>Un </a:t>
              </a:r>
              <a:r>
                <a:rPr lang="es-ES" sz="1200" dirty="0">
                  <a:solidFill>
                    <a:schemeClr val="tx1">
                      <a:lumMod val="95000"/>
                      <a:lumOff val="5000"/>
                    </a:schemeClr>
                  </a:solidFill>
                  <a:effectLst/>
                  <a:latin typeface="Arial" pitchFamily="34" charset="0"/>
                  <a:ea typeface="Times New Roman"/>
                  <a:cs typeface="Arial" pitchFamily="34" charset="0"/>
                  <a:hlinkClick r:id="rId3" action="ppaction://hlinkfile"/>
                </a:rPr>
                <a:t>Catalogo de Objetos </a:t>
              </a:r>
              <a:endParaRPr lang="es-ES" sz="1200" dirty="0" smtClean="0">
                <a:solidFill>
                  <a:schemeClr val="tx1">
                    <a:lumMod val="95000"/>
                    <a:lumOff val="5000"/>
                  </a:schemeClr>
                </a:solidFill>
                <a:effectLst/>
                <a:latin typeface="Arial" pitchFamily="34" charset="0"/>
                <a:ea typeface="Times New Roman"/>
                <a:cs typeface="Arial" pitchFamily="34" charset="0"/>
                <a:hlinkClick r:id="rId3" action="ppaction://hlinkfile"/>
              </a:endParaRPr>
            </a:p>
            <a:p>
              <a:pPr marL="90170" indent="-90170" algn="just">
                <a:spcAft>
                  <a:spcPts val="0"/>
                </a:spcAft>
              </a:pPr>
              <a:r>
                <a:rPr lang="es-ES" sz="1200" dirty="0" smtClean="0">
                  <a:solidFill>
                    <a:schemeClr val="tx1">
                      <a:lumMod val="95000"/>
                      <a:lumOff val="5000"/>
                    </a:schemeClr>
                  </a:solidFill>
                  <a:effectLst/>
                  <a:latin typeface="Arial" pitchFamily="34" charset="0"/>
                  <a:ea typeface="Times New Roman"/>
                  <a:cs typeface="Arial" pitchFamily="34" charset="0"/>
                  <a:hlinkClick r:id="rId3" action="ppaction://hlinkfile"/>
                </a:rPr>
                <a:t>de </a:t>
              </a:r>
              <a:r>
                <a:rPr lang="es-ES" sz="1200" dirty="0">
                  <a:solidFill>
                    <a:schemeClr val="tx1">
                      <a:lumMod val="95000"/>
                      <a:lumOff val="5000"/>
                    </a:schemeClr>
                  </a:solidFill>
                  <a:effectLst/>
                  <a:latin typeface="Arial" pitchFamily="34" charset="0"/>
                  <a:ea typeface="Times New Roman"/>
                  <a:cs typeface="Arial" pitchFamily="34" charset="0"/>
                  <a:hlinkClick r:id="rId3" action="ppaction://hlinkfile"/>
                </a:rPr>
                <a:t>cartografía base</a:t>
              </a:r>
              <a:r>
                <a:rPr lang="es-ES" sz="1200" dirty="0" smtClean="0">
                  <a:solidFill>
                    <a:schemeClr val="tx1">
                      <a:lumMod val="95000"/>
                      <a:lumOff val="5000"/>
                    </a:schemeClr>
                  </a:solidFill>
                  <a:effectLst/>
                  <a:latin typeface="Arial" pitchFamily="34" charset="0"/>
                  <a:ea typeface="Times New Roman"/>
                  <a:cs typeface="Arial" pitchFamily="34" charset="0"/>
                  <a:hlinkClick r:id="rId3" action="ppaction://hlinkfile"/>
                </a:rPr>
                <a:t>.</a:t>
              </a:r>
              <a:endParaRPr lang="es-EC" sz="1200" dirty="0">
                <a:solidFill>
                  <a:schemeClr val="tx1">
                    <a:lumMod val="95000"/>
                    <a:lumOff val="5000"/>
                  </a:schemeClr>
                </a:solidFill>
                <a:effectLst/>
                <a:latin typeface="Arial" pitchFamily="34" charset="0"/>
                <a:ea typeface="Times New Roman"/>
                <a:cs typeface="Arial" pitchFamily="34" charset="0"/>
              </a:endParaRPr>
            </a:p>
          </p:txBody>
        </p:sp>
        <p:grpSp>
          <p:nvGrpSpPr>
            <p:cNvPr id="52" name="Group 71"/>
            <p:cNvGrpSpPr>
              <a:grpSpLocks/>
            </p:cNvGrpSpPr>
            <p:nvPr/>
          </p:nvGrpSpPr>
          <p:grpSpPr bwMode="auto">
            <a:xfrm>
              <a:off x="3337360" y="2564904"/>
              <a:ext cx="227975" cy="2217921"/>
              <a:chOff x="4815" y="3245"/>
              <a:chExt cx="352" cy="2235"/>
            </a:xfrm>
          </p:grpSpPr>
          <p:cxnSp>
            <p:nvCxnSpPr>
              <p:cNvPr id="54" name="AutoShape 72"/>
              <p:cNvCxnSpPr>
                <a:cxnSpLocks noChangeShapeType="1"/>
              </p:cNvCxnSpPr>
              <p:nvPr/>
            </p:nvCxnSpPr>
            <p:spPr bwMode="auto">
              <a:xfrm>
                <a:off x="4818" y="3245"/>
                <a:ext cx="0" cy="222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5" name="AutoShape 73"/>
              <p:cNvCxnSpPr>
                <a:cxnSpLocks noChangeShapeType="1"/>
              </p:cNvCxnSpPr>
              <p:nvPr/>
            </p:nvCxnSpPr>
            <p:spPr bwMode="auto">
              <a:xfrm>
                <a:off x="4815" y="3245"/>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6" name="AutoShape 74"/>
              <p:cNvCxnSpPr>
                <a:cxnSpLocks noChangeShapeType="1"/>
              </p:cNvCxnSpPr>
              <p:nvPr/>
            </p:nvCxnSpPr>
            <p:spPr bwMode="auto">
              <a:xfrm>
                <a:off x="4824" y="5480"/>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cxnSp>
          <p:nvCxnSpPr>
            <p:cNvPr id="53" name="AutoShape 75"/>
            <p:cNvCxnSpPr>
              <a:cxnSpLocks noChangeShapeType="1"/>
            </p:cNvCxnSpPr>
            <p:nvPr/>
          </p:nvCxnSpPr>
          <p:spPr bwMode="auto">
            <a:xfrm>
              <a:off x="3169616" y="3851963"/>
              <a:ext cx="17357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nvGrpSpPr>
            <p:cNvPr id="3" name="2 Grupo"/>
            <p:cNvGrpSpPr/>
            <p:nvPr/>
          </p:nvGrpSpPr>
          <p:grpSpPr>
            <a:xfrm>
              <a:off x="6409131" y="2564901"/>
              <a:ext cx="321256" cy="815651"/>
              <a:chOff x="6409131" y="2564901"/>
              <a:chExt cx="321256" cy="815651"/>
            </a:xfrm>
          </p:grpSpPr>
          <p:grpSp>
            <p:nvGrpSpPr>
              <p:cNvPr id="47" name="Group 77"/>
              <p:cNvGrpSpPr>
                <a:grpSpLocks/>
              </p:cNvGrpSpPr>
              <p:nvPr/>
            </p:nvGrpSpPr>
            <p:grpSpPr bwMode="auto">
              <a:xfrm rot="10800000">
                <a:off x="6409131" y="2564901"/>
                <a:ext cx="107085" cy="815651"/>
                <a:chOff x="4815" y="3245"/>
                <a:chExt cx="352" cy="2235"/>
              </a:xfrm>
            </p:grpSpPr>
            <p:cxnSp>
              <p:nvCxnSpPr>
                <p:cNvPr id="49" name="AutoShape 78"/>
                <p:cNvCxnSpPr>
                  <a:cxnSpLocks noChangeShapeType="1"/>
                </p:cNvCxnSpPr>
                <p:nvPr/>
              </p:nvCxnSpPr>
              <p:spPr bwMode="auto">
                <a:xfrm>
                  <a:off x="4818" y="3245"/>
                  <a:ext cx="0" cy="222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0" name="AutoShape 79"/>
                <p:cNvCxnSpPr>
                  <a:cxnSpLocks noChangeShapeType="1"/>
                </p:cNvCxnSpPr>
                <p:nvPr/>
              </p:nvCxnSpPr>
              <p:spPr bwMode="auto">
                <a:xfrm>
                  <a:off x="4815" y="3245"/>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1" name="AutoShape 80"/>
                <p:cNvCxnSpPr>
                  <a:cxnSpLocks noChangeShapeType="1"/>
                </p:cNvCxnSpPr>
                <p:nvPr/>
              </p:nvCxnSpPr>
              <p:spPr bwMode="auto">
                <a:xfrm>
                  <a:off x="4824" y="5480"/>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cxnSp>
            <p:nvCxnSpPr>
              <p:cNvPr id="48" name="AutoShape 81"/>
              <p:cNvCxnSpPr>
                <a:cxnSpLocks noChangeShapeType="1"/>
              </p:cNvCxnSpPr>
              <p:nvPr/>
            </p:nvCxnSpPr>
            <p:spPr bwMode="auto">
              <a:xfrm>
                <a:off x="6516216" y="2996952"/>
                <a:ext cx="214171"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40" name="Cuadro de texto 751">
              <a:hlinkClick r:id="rId4" action="ppaction://hlinksldjump"/>
            </p:cNvPr>
            <p:cNvSpPr txBox="1">
              <a:spLocks noChangeArrowheads="1"/>
            </p:cNvSpPr>
            <p:nvPr/>
          </p:nvSpPr>
          <p:spPr bwMode="auto">
            <a:xfrm>
              <a:off x="3585210" y="3140968"/>
              <a:ext cx="2801856" cy="479175"/>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a:effectLst/>
                  <a:latin typeface="Arial" pitchFamily="34" charset="0"/>
                  <a:ea typeface="Calibri"/>
                  <a:cs typeface="Arial" pitchFamily="34" charset="0"/>
                </a:rPr>
                <a:t>Generación de la base de datos de la Cartografía básica</a:t>
              </a:r>
              <a:endParaRPr lang="es-EC" sz="1200" dirty="0">
                <a:effectLst/>
                <a:latin typeface="Arial" pitchFamily="34" charset="0"/>
                <a:ea typeface="Calibri"/>
                <a:cs typeface="Arial" pitchFamily="34" charset="0"/>
              </a:endParaRPr>
            </a:p>
            <a:p>
              <a:pPr>
                <a:lnSpc>
                  <a:spcPct val="115000"/>
                </a:lnSpc>
                <a:spcAft>
                  <a:spcPts val="1000"/>
                </a:spcAft>
              </a:pPr>
              <a:r>
                <a:rPr lang="es-EC" sz="1200" dirty="0">
                  <a:effectLst/>
                  <a:latin typeface="Arial" pitchFamily="34" charset="0"/>
                  <a:ea typeface="Calibri"/>
                  <a:cs typeface="Arial" pitchFamily="34" charset="0"/>
                </a:rPr>
                <a:t> </a:t>
              </a:r>
            </a:p>
          </p:txBody>
        </p:sp>
        <p:sp>
          <p:nvSpPr>
            <p:cNvPr id="41" name="Cuadro de texto 759"/>
            <p:cNvSpPr txBox="1">
              <a:spLocks noChangeArrowheads="1"/>
            </p:cNvSpPr>
            <p:nvPr/>
          </p:nvSpPr>
          <p:spPr bwMode="auto">
            <a:xfrm>
              <a:off x="3584969" y="2297112"/>
              <a:ext cx="2801856" cy="562095"/>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0"/>
                </a:spcAft>
              </a:pPr>
              <a:r>
                <a:rPr lang="es-EC" sz="1200" dirty="0">
                  <a:effectLst/>
                  <a:latin typeface="Arial" pitchFamily="34" charset="0"/>
                  <a:ea typeface="Calibri"/>
                  <a:cs typeface="Arial" pitchFamily="34" charset="0"/>
                </a:rPr>
                <a:t>Recopilación de información </a:t>
              </a:r>
            </a:p>
            <a:p>
              <a:pPr algn="ctr">
                <a:lnSpc>
                  <a:spcPct val="115000"/>
                </a:lnSpc>
                <a:spcAft>
                  <a:spcPts val="0"/>
                </a:spcAft>
              </a:pPr>
              <a:r>
                <a:rPr lang="es-EC" sz="1200" dirty="0">
                  <a:effectLst/>
                  <a:latin typeface="Arial" pitchFamily="34" charset="0"/>
                  <a:ea typeface="Calibri"/>
                  <a:cs typeface="Arial" pitchFamily="34" charset="0"/>
                </a:rPr>
                <a:t>Primaria y Secundaria</a:t>
              </a:r>
            </a:p>
            <a:p>
              <a:pPr>
                <a:lnSpc>
                  <a:spcPct val="115000"/>
                </a:lnSpc>
                <a:spcAft>
                  <a:spcPts val="1000"/>
                </a:spcAft>
              </a:pPr>
              <a:r>
                <a:rPr lang="es-EC" sz="1200" dirty="0">
                  <a:effectLst/>
                  <a:latin typeface="Arial" pitchFamily="34" charset="0"/>
                  <a:ea typeface="Calibri"/>
                  <a:cs typeface="Arial" pitchFamily="34" charset="0"/>
                </a:rPr>
                <a:t> </a:t>
              </a:r>
            </a:p>
          </p:txBody>
        </p:sp>
        <p:sp>
          <p:nvSpPr>
            <p:cNvPr id="42" name="Cuadro de texto 748">
              <a:hlinkClick r:id="rId5" action="ppaction://hlinksldjump"/>
            </p:cNvPr>
            <p:cNvSpPr txBox="1">
              <a:spLocks noChangeArrowheads="1"/>
            </p:cNvSpPr>
            <p:nvPr/>
          </p:nvSpPr>
          <p:spPr bwMode="auto">
            <a:xfrm>
              <a:off x="3563889" y="3933056"/>
              <a:ext cx="2801856" cy="273263"/>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r>
                <a:rPr lang="es-ES_tradnl" sz="1200" dirty="0">
                  <a:effectLst/>
                  <a:latin typeface="Arial" pitchFamily="34" charset="0"/>
                  <a:ea typeface="Calibri"/>
                  <a:cs typeface="Arial" pitchFamily="34" charset="0"/>
                </a:rPr>
                <a:t>Analizar y validar la información</a:t>
              </a:r>
              <a:endParaRPr lang="es-EC" sz="1200" dirty="0">
                <a:effectLst/>
                <a:latin typeface="Arial" pitchFamily="34" charset="0"/>
                <a:ea typeface="Calibri"/>
                <a:cs typeface="Arial" pitchFamily="34" charset="0"/>
              </a:endParaRPr>
            </a:p>
          </p:txBody>
        </p:sp>
        <p:sp>
          <p:nvSpPr>
            <p:cNvPr id="43" name="Cuadro de texto 746"/>
            <p:cNvSpPr txBox="1">
              <a:spLocks noChangeArrowheads="1"/>
            </p:cNvSpPr>
            <p:nvPr/>
          </p:nvSpPr>
          <p:spPr bwMode="auto">
            <a:xfrm>
              <a:off x="3565335" y="4544950"/>
              <a:ext cx="2811103" cy="324210"/>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a:effectLst/>
                  <a:latin typeface="Arial" pitchFamily="34" charset="0"/>
                  <a:ea typeface="Calibri"/>
                  <a:cs typeface="Arial" pitchFamily="34" charset="0"/>
                </a:rPr>
                <a:t>Control de calidad de la información</a:t>
              </a:r>
              <a:endParaRPr lang="es-EC" sz="1200" dirty="0">
                <a:effectLst/>
                <a:latin typeface="Arial" pitchFamily="34" charset="0"/>
                <a:ea typeface="Calibri"/>
                <a:cs typeface="Arial" pitchFamily="34" charset="0"/>
              </a:endParaRPr>
            </a:p>
          </p:txBody>
        </p:sp>
        <p:sp>
          <p:nvSpPr>
            <p:cNvPr id="44" name="43 Flecha abajo"/>
            <p:cNvSpPr>
              <a:spLocks noChangeArrowheads="1"/>
            </p:cNvSpPr>
            <p:nvPr/>
          </p:nvSpPr>
          <p:spPr bwMode="auto">
            <a:xfrm>
              <a:off x="4817413" y="2876880"/>
              <a:ext cx="272789" cy="168608"/>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dirty="0"/>
            </a:p>
          </p:txBody>
        </p:sp>
        <p:sp>
          <p:nvSpPr>
            <p:cNvPr id="45" name="44 Flecha abajo"/>
            <p:cNvSpPr>
              <a:spLocks noChangeArrowheads="1"/>
            </p:cNvSpPr>
            <p:nvPr/>
          </p:nvSpPr>
          <p:spPr bwMode="auto">
            <a:xfrm>
              <a:off x="4817413" y="3684475"/>
              <a:ext cx="272789" cy="168608"/>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dirty="0"/>
            </a:p>
          </p:txBody>
        </p:sp>
        <p:sp>
          <p:nvSpPr>
            <p:cNvPr id="46" name="45 Flecha abajo"/>
            <p:cNvSpPr>
              <a:spLocks noChangeArrowheads="1"/>
            </p:cNvSpPr>
            <p:nvPr/>
          </p:nvSpPr>
          <p:spPr bwMode="auto">
            <a:xfrm>
              <a:off x="4817413" y="4293096"/>
              <a:ext cx="272789" cy="168608"/>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dirty="0"/>
            </a:p>
          </p:txBody>
        </p:sp>
        <p:sp>
          <p:nvSpPr>
            <p:cNvPr id="27" name="26 Rectángulo"/>
            <p:cNvSpPr>
              <a:spLocks noChangeArrowheads="1"/>
            </p:cNvSpPr>
            <p:nvPr/>
          </p:nvSpPr>
          <p:spPr bwMode="auto">
            <a:xfrm>
              <a:off x="6765089" y="3861048"/>
              <a:ext cx="1911365" cy="1092864"/>
            </a:xfrm>
            <a:prstGeom prst="rect">
              <a:avLst/>
            </a:prstGeom>
            <a:solidFill>
              <a:schemeClr val="bg1">
                <a:lumMod val="95000"/>
              </a:schemeClr>
            </a:solidFill>
            <a:ln w="12700">
              <a:solidFill>
                <a:srgbClr val="95B3D7"/>
              </a:solidFill>
              <a:miter lim="800000"/>
              <a:headEnd/>
              <a:tailEnd/>
            </a:ln>
            <a:effectLst>
              <a:outerShdw dist="28398" dir="3806097" algn="ctr" rotWithShape="0">
                <a:srgbClr val="205867">
                  <a:alpha val="50000"/>
                </a:srgbClr>
              </a:outerShdw>
            </a:effectLst>
          </p:spPr>
          <p:txBody>
            <a:bodyPr rot="0" vert="horz" wrap="square" lIns="91440" tIns="45720" rIns="91440" bIns="45720" anchor="ctr" anchorCtr="0" upright="1">
              <a:noAutofit/>
            </a:bodyPr>
            <a:lstStyle/>
            <a:p>
              <a:pPr marL="90170" indent="-90170" algn="just">
                <a:spcAft>
                  <a:spcPts val="0"/>
                </a:spcAft>
              </a:pPr>
              <a:endParaRPr lang="es-EC" sz="1200" dirty="0" smtClean="0">
                <a:solidFill>
                  <a:schemeClr val="tx1">
                    <a:lumMod val="75000"/>
                    <a:lumOff val="25000"/>
                  </a:schemeClr>
                </a:solidFill>
                <a:latin typeface="Arial" pitchFamily="34" charset="0"/>
                <a:ea typeface="Times New Roman"/>
                <a:cs typeface="Arial" pitchFamily="34" charset="0"/>
              </a:endParaRPr>
            </a:p>
            <a:p>
              <a:pPr marL="90170" indent="-90170" algn="just">
                <a:spcAft>
                  <a:spcPts val="0"/>
                </a:spcAft>
              </a:pPr>
              <a:endParaRPr lang="es-EC" sz="1200" dirty="0">
                <a:solidFill>
                  <a:schemeClr val="tx1">
                    <a:lumMod val="75000"/>
                    <a:lumOff val="25000"/>
                  </a:schemeClr>
                </a:solidFill>
                <a:latin typeface="Arial" pitchFamily="34" charset="0"/>
                <a:ea typeface="Times New Roman"/>
                <a:cs typeface="Arial" pitchFamily="34" charset="0"/>
              </a:endParaRPr>
            </a:p>
            <a:p>
              <a:pPr marL="90170" indent="-90170" algn="just">
                <a:spcAft>
                  <a:spcPts val="0"/>
                </a:spcAft>
              </a:pPr>
              <a:r>
                <a:rPr lang="es-EC" sz="1200" dirty="0" smtClean="0">
                  <a:solidFill>
                    <a:schemeClr val="tx1">
                      <a:lumMod val="75000"/>
                      <a:lumOff val="25000"/>
                    </a:schemeClr>
                  </a:solidFill>
                  <a:latin typeface="Arial" pitchFamily="34" charset="0"/>
                  <a:ea typeface="Times New Roman"/>
                  <a:cs typeface="Arial" pitchFamily="34" charset="0"/>
                  <a:hlinkClick r:id="rId6" action="ppaction://hlinkfile"/>
                </a:rPr>
                <a:t>Mapa </a:t>
              </a:r>
              <a:r>
                <a:rPr lang="es-EC" sz="1200" dirty="0">
                  <a:solidFill>
                    <a:schemeClr val="tx1">
                      <a:lumMod val="75000"/>
                      <a:lumOff val="25000"/>
                    </a:schemeClr>
                  </a:solidFill>
                  <a:latin typeface="Arial" pitchFamily="34" charset="0"/>
                  <a:ea typeface="Times New Roman"/>
                  <a:cs typeface="Arial" pitchFamily="34" charset="0"/>
                  <a:hlinkClick r:id="rId6" action="ppaction://hlinkfile"/>
                </a:rPr>
                <a:t>de Cuencas </a:t>
              </a:r>
            </a:p>
            <a:p>
              <a:pPr marL="90170" indent="-90170" algn="just">
                <a:spcAft>
                  <a:spcPts val="0"/>
                </a:spcAft>
              </a:pPr>
              <a:r>
                <a:rPr lang="es-EC" sz="1200" dirty="0">
                  <a:solidFill>
                    <a:schemeClr val="tx1">
                      <a:lumMod val="75000"/>
                      <a:lumOff val="25000"/>
                    </a:schemeClr>
                  </a:solidFill>
                  <a:latin typeface="Arial" pitchFamily="34" charset="0"/>
                  <a:ea typeface="Times New Roman"/>
                  <a:cs typeface="Arial" pitchFamily="34" charset="0"/>
                  <a:hlinkClick r:id="rId6" action="ppaction://hlinkfile"/>
                </a:rPr>
                <a:t>Visuales</a:t>
              </a:r>
              <a:endParaRPr lang="es-EC" sz="1200" dirty="0">
                <a:latin typeface="Arial" pitchFamily="34" charset="0"/>
                <a:ea typeface="Times New Roman"/>
                <a:cs typeface="Arial" pitchFamily="34" charset="0"/>
              </a:endParaRPr>
            </a:p>
            <a:p>
              <a:pPr marL="90170" indent="-90170" algn="just">
                <a:spcAft>
                  <a:spcPts val="0"/>
                </a:spcAft>
              </a:pPr>
              <a:endParaRPr lang="es-EC" sz="1200" dirty="0" smtClean="0">
                <a:solidFill>
                  <a:schemeClr val="tx1">
                    <a:lumMod val="75000"/>
                    <a:lumOff val="25000"/>
                  </a:schemeClr>
                </a:solidFill>
                <a:latin typeface="Arial" pitchFamily="34" charset="0"/>
                <a:ea typeface="Times New Roman"/>
                <a:cs typeface="Arial" pitchFamily="34" charset="0"/>
              </a:endParaRPr>
            </a:p>
            <a:p>
              <a:pPr marL="90170" indent="-90170" algn="just">
                <a:spcAft>
                  <a:spcPts val="0"/>
                </a:spcAft>
              </a:pPr>
              <a:r>
                <a:rPr lang="es-EC" sz="1200" dirty="0" smtClean="0">
                  <a:solidFill>
                    <a:schemeClr val="tx1">
                      <a:lumMod val="75000"/>
                      <a:lumOff val="25000"/>
                    </a:schemeClr>
                  </a:solidFill>
                  <a:latin typeface="Arial" pitchFamily="34" charset="0"/>
                  <a:ea typeface="Times New Roman"/>
                  <a:cs typeface="Arial" pitchFamily="34" charset="0"/>
                  <a:hlinkClick r:id="rId7" action="ppaction://hlinkfile"/>
                </a:rPr>
                <a:t>Monografías de Puntos </a:t>
              </a:r>
            </a:p>
            <a:p>
              <a:pPr marL="90170" indent="-90170" algn="just">
                <a:spcAft>
                  <a:spcPts val="0"/>
                </a:spcAft>
              </a:pPr>
              <a:r>
                <a:rPr lang="es-EC" sz="1200" dirty="0" smtClean="0">
                  <a:solidFill>
                    <a:schemeClr val="tx1">
                      <a:lumMod val="75000"/>
                      <a:lumOff val="25000"/>
                    </a:schemeClr>
                  </a:solidFill>
                  <a:latin typeface="Arial" pitchFamily="34" charset="0"/>
                  <a:ea typeface="Times New Roman"/>
                  <a:cs typeface="Arial" pitchFamily="34" charset="0"/>
                  <a:hlinkClick r:id="rId7" action="ppaction://hlinkfile"/>
                </a:rPr>
                <a:t>de Verificación.</a:t>
              </a:r>
              <a:endParaRPr lang="es-EC" sz="1200" dirty="0" smtClean="0">
                <a:solidFill>
                  <a:schemeClr val="tx1">
                    <a:lumMod val="75000"/>
                    <a:lumOff val="25000"/>
                  </a:schemeClr>
                </a:solidFill>
                <a:latin typeface="Arial" pitchFamily="34" charset="0"/>
                <a:ea typeface="Times New Roman"/>
                <a:cs typeface="Arial" pitchFamily="34" charset="0"/>
              </a:endParaRPr>
            </a:p>
            <a:p>
              <a:pPr marL="90170" indent="-90170" algn="just">
                <a:spcAft>
                  <a:spcPts val="0"/>
                </a:spcAft>
              </a:pPr>
              <a:endParaRPr lang="es-EC" sz="1200" dirty="0">
                <a:solidFill>
                  <a:schemeClr val="tx1">
                    <a:lumMod val="75000"/>
                    <a:lumOff val="25000"/>
                  </a:schemeClr>
                </a:solidFill>
                <a:effectLst/>
                <a:latin typeface="Arial" pitchFamily="34" charset="0"/>
                <a:ea typeface="Times New Roman"/>
                <a:cs typeface="Arial" pitchFamily="34" charset="0"/>
              </a:endParaRPr>
            </a:p>
            <a:p>
              <a:pPr algn="ctr">
                <a:lnSpc>
                  <a:spcPct val="115000"/>
                </a:lnSpc>
                <a:spcAft>
                  <a:spcPts val="1000"/>
                </a:spcAft>
              </a:pPr>
              <a:r>
                <a:rPr lang="es-EC" sz="1200" dirty="0">
                  <a:effectLst/>
                  <a:latin typeface="Arial" pitchFamily="34" charset="0"/>
                  <a:ea typeface="Calibri"/>
                  <a:cs typeface="Arial" pitchFamily="34" charset="0"/>
                </a:rPr>
                <a:t> </a:t>
              </a:r>
            </a:p>
          </p:txBody>
        </p:sp>
        <p:grpSp>
          <p:nvGrpSpPr>
            <p:cNvPr id="29" name="28 Grupo"/>
            <p:cNvGrpSpPr/>
            <p:nvPr/>
          </p:nvGrpSpPr>
          <p:grpSpPr>
            <a:xfrm>
              <a:off x="6410984" y="3981501"/>
              <a:ext cx="321256" cy="815651"/>
              <a:chOff x="6409131" y="2564901"/>
              <a:chExt cx="321256" cy="815651"/>
            </a:xfrm>
          </p:grpSpPr>
          <p:grpSp>
            <p:nvGrpSpPr>
              <p:cNvPr id="30" name="Group 77"/>
              <p:cNvGrpSpPr>
                <a:grpSpLocks/>
              </p:cNvGrpSpPr>
              <p:nvPr/>
            </p:nvGrpSpPr>
            <p:grpSpPr bwMode="auto">
              <a:xfrm rot="10800000">
                <a:off x="6409131" y="2564901"/>
                <a:ext cx="107085" cy="815651"/>
                <a:chOff x="4815" y="3245"/>
                <a:chExt cx="352" cy="2235"/>
              </a:xfrm>
            </p:grpSpPr>
            <p:cxnSp>
              <p:nvCxnSpPr>
                <p:cNvPr id="32" name="AutoShape 78"/>
                <p:cNvCxnSpPr>
                  <a:cxnSpLocks noChangeShapeType="1"/>
                </p:cNvCxnSpPr>
                <p:nvPr/>
              </p:nvCxnSpPr>
              <p:spPr bwMode="auto">
                <a:xfrm>
                  <a:off x="4818" y="3245"/>
                  <a:ext cx="0" cy="222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8" name="AutoShape 79"/>
                <p:cNvCxnSpPr>
                  <a:cxnSpLocks noChangeShapeType="1"/>
                </p:cNvCxnSpPr>
                <p:nvPr/>
              </p:nvCxnSpPr>
              <p:spPr bwMode="auto">
                <a:xfrm>
                  <a:off x="4815" y="3245"/>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9" name="AutoShape 80"/>
                <p:cNvCxnSpPr>
                  <a:cxnSpLocks noChangeShapeType="1"/>
                </p:cNvCxnSpPr>
                <p:nvPr/>
              </p:nvCxnSpPr>
              <p:spPr bwMode="auto">
                <a:xfrm>
                  <a:off x="4824" y="5480"/>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cxnSp>
            <p:nvCxnSpPr>
              <p:cNvPr id="31" name="AutoShape 81"/>
              <p:cNvCxnSpPr>
                <a:cxnSpLocks noChangeShapeType="1"/>
              </p:cNvCxnSpPr>
              <p:nvPr/>
            </p:nvCxnSpPr>
            <p:spPr bwMode="auto">
              <a:xfrm>
                <a:off x="6516216" y="2996952"/>
                <a:ext cx="214171"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sp>
        <p:nvSpPr>
          <p:cNvPr id="59" name="58 Rectángulo"/>
          <p:cNvSpPr>
            <a:spLocks noChangeArrowheads="1"/>
          </p:cNvSpPr>
          <p:nvPr/>
        </p:nvSpPr>
        <p:spPr bwMode="auto">
          <a:xfrm>
            <a:off x="7164288" y="1650970"/>
            <a:ext cx="1152128" cy="274831"/>
          </a:xfrm>
          <a:prstGeom prst="rect">
            <a:avLst/>
          </a:prstGeom>
          <a:solidFill>
            <a:schemeClr val="bg1">
              <a:lumMod val="95000"/>
            </a:schemeClr>
          </a:solidFill>
          <a:ln w="12700">
            <a:solidFill>
              <a:srgbClr val="B2A1C7"/>
            </a:solidFill>
            <a:miter lim="800000"/>
            <a:headEnd/>
            <a:tailEnd/>
          </a:ln>
          <a:scene3d>
            <a:camera prst="orthographicFront"/>
            <a:lightRig rig="threePt" dir="t"/>
          </a:scene3d>
          <a:sp3d>
            <a:bevelT/>
          </a:sp3d>
        </p:spPr>
        <p:txBody>
          <a:bodyPr rot="0" vert="horz" wrap="square" lIns="91440" tIns="45720" rIns="91440" bIns="45720" anchor="t" anchorCtr="0" upright="1">
            <a:noAutofit/>
          </a:bodyPr>
          <a:lstStyle/>
          <a:p>
            <a:pPr algn="ctr">
              <a:lnSpc>
                <a:spcPct val="115000"/>
              </a:lnSpc>
              <a:spcAft>
                <a:spcPts val="1000"/>
              </a:spcAft>
            </a:pPr>
            <a:r>
              <a:rPr lang="es-EC" sz="1400" b="1" dirty="0" smtClean="0">
                <a:latin typeface="Arial" pitchFamily="34" charset="0"/>
                <a:ea typeface="Calibri"/>
                <a:cs typeface="Arial" pitchFamily="34" charset="0"/>
              </a:rPr>
              <a:t>METAS</a:t>
            </a:r>
            <a:endParaRPr lang="es-EC" sz="1400" b="1" dirty="0">
              <a:latin typeface="Arial" pitchFamily="34" charset="0"/>
              <a:ea typeface="Calibri"/>
              <a:cs typeface="Arial" pitchFamily="34" charset="0"/>
            </a:endParaRPr>
          </a:p>
        </p:txBody>
      </p:sp>
      <p:sp>
        <p:nvSpPr>
          <p:cNvPr id="58" name="Cuadro de texto 746"/>
          <p:cNvSpPr txBox="1">
            <a:spLocks noChangeArrowheads="1"/>
          </p:cNvSpPr>
          <p:nvPr/>
        </p:nvSpPr>
        <p:spPr bwMode="auto">
          <a:xfrm>
            <a:off x="3635896" y="1664630"/>
            <a:ext cx="2811103" cy="324210"/>
          </a:xfrm>
          <a:prstGeom prst="rect">
            <a:avLst/>
          </a:prstGeom>
          <a:gradFill rotWithShape="1">
            <a:gsLst>
              <a:gs pos="0">
                <a:srgbClr val="E5DFEC"/>
              </a:gs>
              <a:gs pos="100000">
                <a:srgbClr val="B2A1C7"/>
              </a:gs>
            </a:gsLst>
            <a:lin ang="5400000" scaled="1"/>
          </a:gradFill>
          <a:ln w="12700">
            <a:solidFill>
              <a:srgbClr val="B2A1C7"/>
            </a:solidFill>
            <a:miter lim="800000"/>
            <a:headEnd/>
            <a:tailEnd/>
          </a:ln>
          <a:scene3d>
            <a:camera prst="orthographicFront"/>
            <a:lightRig rig="threePt" dir="t"/>
          </a:scene3d>
          <a:sp3d>
            <a:bevelT/>
          </a:sp3d>
        </p:spPr>
        <p:txBody>
          <a:bodyPr rot="0" vert="horz" wrap="square" lIns="91440" tIns="45720" rIns="91440" bIns="45720" anchor="t" anchorCtr="0" upright="1">
            <a:noAutofit/>
          </a:bodyPr>
          <a:lstStyle/>
          <a:p>
            <a:pPr algn="ctr">
              <a:lnSpc>
                <a:spcPct val="115000"/>
              </a:lnSpc>
              <a:spcAft>
                <a:spcPts val="1000"/>
              </a:spcAft>
            </a:pPr>
            <a:r>
              <a:rPr lang="es-ES_tradnl" sz="1400" b="1" dirty="0" smtClean="0">
                <a:latin typeface="Arial" pitchFamily="34" charset="0"/>
                <a:ea typeface="Calibri"/>
                <a:cs typeface="Arial" pitchFamily="34" charset="0"/>
              </a:rPr>
              <a:t>ACTIVIDADES</a:t>
            </a:r>
            <a:endParaRPr lang="es-EC" sz="1400" b="1" dirty="0">
              <a:latin typeface="Arial" pitchFamily="34" charset="0"/>
              <a:ea typeface="Calibri"/>
              <a:cs typeface="Arial" pitchFamily="34" charset="0"/>
            </a:endParaRPr>
          </a:p>
        </p:txBody>
      </p:sp>
    </p:spTree>
    <p:extLst>
      <p:ext uri="{BB962C8B-B14F-4D97-AF65-F5344CB8AC3E}">
        <p14:creationId xmlns:p14="http://schemas.microsoft.com/office/powerpoint/2010/main" val="4201921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Conector recto de flecha"/>
          <p:cNvCxnSpPr>
            <a:cxnSpLocks noChangeShapeType="1"/>
          </p:cNvCxnSpPr>
          <p:nvPr/>
        </p:nvCxnSpPr>
        <p:spPr bwMode="auto">
          <a:xfrm>
            <a:off x="1353220" y="1789430"/>
            <a:ext cx="0" cy="434848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 name="4 Rectángulo"/>
          <p:cNvSpPr>
            <a:spLocks noChangeArrowheads="1"/>
          </p:cNvSpPr>
          <p:nvPr/>
        </p:nvSpPr>
        <p:spPr bwMode="auto">
          <a:xfrm>
            <a:off x="1353855" y="1475740"/>
            <a:ext cx="697865" cy="269875"/>
          </a:xfrm>
          <a:prstGeom prst="rect">
            <a:avLst/>
          </a:prstGeom>
          <a:gradFill rotWithShape="0">
            <a:gsLst>
              <a:gs pos="0">
                <a:srgbClr val="E5B8B7"/>
              </a:gs>
              <a:gs pos="100000">
                <a:srgbClr val="D99594"/>
              </a:gs>
            </a:gsLst>
            <a:lin ang="5400000" scaled="1"/>
          </a:gradFill>
          <a:ln w="12700">
            <a:solidFill>
              <a:srgbClr val="D99594"/>
            </a:solidFill>
            <a:miter lim="800000"/>
            <a:headEnd/>
            <a:tailEnd/>
          </a:ln>
          <a:effectLst>
            <a:outerShdw dist="28398" dir="3806097" algn="ctr" rotWithShape="0">
              <a:srgbClr val="3F3151">
                <a:alpha val="50000"/>
              </a:srgbClr>
            </a:outerShdw>
          </a:effectLst>
        </p:spPr>
        <p:txBody>
          <a:bodyPr rot="0" vert="horz" wrap="square" lIns="91440" tIns="45720" rIns="91440" bIns="45720" anchor="ctr" anchorCtr="0" upright="1">
            <a:noAutofit/>
          </a:bodyPr>
          <a:lstStyle/>
          <a:p>
            <a:pPr algn="ctr">
              <a:lnSpc>
                <a:spcPct val="115000"/>
              </a:lnSpc>
              <a:spcAft>
                <a:spcPts val="1000"/>
              </a:spcAft>
            </a:pPr>
            <a:r>
              <a:rPr lang="es-EC" sz="1000" b="1" dirty="0">
                <a:effectLst/>
                <a:latin typeface="Arial"/>
                <a:ea typeface="Calibri"/>
                <a:cs typeface="Times New Roman"/>
              </a:rPr>
              <a:t>OBJ. 2</a:t>
            </a:r>
            <a:endParaRPr lang="es-EC" sz="1100" dirty="0">
              <a:effectLst/>
              <a:latin typeface="Calibri"/>
              <a:ea typeface="Calibri"/>
              <a:cs typeface="Times New Roman"/>
            </a:endParaRPr>
          </a:p>
        </p:txBody>
      </p:sp>
      <p:sp>
        <p:nvSpPr>
          <p:cNvPr id="9" name="8 Rectángulo"/>
          <p:cNvSpPr>
            <a:spLocks noChangeArrowheads="1"/>
          </p:cNvSpPr>
          <p:nvPr/>
        </p:nvSpPr>
        <p:spPr bwMode="auto">
          <a:xfrm>
            <a:off x="1619672" y="2924944"/>
            <a:ext cx="1476404" cy="1872208"/>
          </a:xfrm>
          <a:prstGeom prst="rect">
            <a:avLst/>
          </a:prstGeom>
          <a:gradFill rotWithShape="0">
            <a:gsLst>
              <a:gs pos="0">
                <a:srgbClr val="D8D8D8"/>
              </a:gs>
              <a:gs pos="100000">
                <a:srgbClr val="BFBFBF"/>
              </a:gs>
            </a:gsLst>
            <a:lin ang="5400000" scaled="1"/>
          </a:gradFill>
          <a:ln w="12700">
            <a:solidFill>
              <a:srgbClr val="BFBFBF"/>
            </a:solidFill>
            <a:miter lim="800000"/>
            <a:headEnd/>
            <a:tailEnd/>
          </a:ln>
          <a:effectLst>
            <a:outerShdw dist="28398" dir="3806097" algn="ctr" rotWithShape="0">
              <a:srgbClr val="4E6128"/>
            </a:outerShdw>
          </a:effectLst>
        </p:spPr>
        <p:txBody>
          <a:bodyPr rot="0" vert="horz" wrap="square" lIns="91440" tIns="45720" rIns="91440" bIns="45720" anchor="ctr" anchorCtr="0" upright="1">
            <a:noAutofit/>
          </a:bodyPr>
          <a:lstStyle/>
          <a:p>
            <a:pPr algn="ctr">
              <a:lnSpc>
                <a:spcPct val="115000"/>
              </a:lnSpc>
              <a:spcAft>
                <a:spcPts val="1000"/>
              </a:spcAft>
            </a:pPr>
            <a:r>
              <a:rPr lang="es-EC" sz="1200" dirty="0">
                <a:solidFill>
                  <a:srgbClr val="000000"/>
                </a:solidFill>
                <a:effectLst/>
                <a:latin typeface="Arial" pitchFamily="34" charset="0"/>
                <a:ea typeface="Calibri"/>
                <a:cs typeface="Arial" pitchFamily="34" charset="0"/>
              </a:rPr>
              <a:t>Estructurar y generar las Coberturas Temáticas de la Provincia y Generar la base de datos Cartográfica Temática</a:t>
            </a:r>
            <a:endParaRPr lang="es-EC" sz="1200" dirty="0">
              <a:effectLst/>
              <a:latin typeface="Arial" pitchFamily="34" charset="0"/>
              <a:ea typeface="Calibri"/>
              <a:cs typeface="Arial" pitchFamily="34" charset="0"/>
            </a:endParaRPr>
          </a:p>
        </p:txBody>
      </p:sp>
      <p:sp>
        <p:nvSpPr>
          <p:cNvPr id="11" name="10 Rectángulo"/>
          <p:cNvSpPr>
            <a:spLocks noChangeArrowheads="1"/>
          </p:cNvSpPr>
          <p:nvPr/>
        </p:nvSpPr>
        <p:spPr bwMode="auto">
          <a:xfrm>
            <a:off x="6311446" y="974725"/>
            <a:ext cx="2220994" cy="4640841"/>
          </a:xfrm>
          <a:prstGeom prst="rect">
            <a:avLst/>
          </a:prstGeom>
          <a:solidFill>
            <a:schemeClr val="bg1">
              <a:lumMod val="95000"/>
            </a:schemeClr>
          </a:solidFill>
          <a:ln w="12700">
            <a:solidFill>
              <a:srgbClr val="95B3D7"/>
            </a:solidFill>
            <a:miter lim="800000"/>
            <a:headEnd/>
            <a:tailEnd/>
          </a:ln>
          <a:effectLst>
            <a:outerShdw dist="28398" dir="3806097" algn="ctr" rotWithShape="0">
              <a:srgbClr val="205867">
                <a:alpha val="50000"/>
              </a:srgbClr>
            </a:outerShdw>
          </a:effectLst>
        </p:spPr>
        <p:txBody>
          <a:bodyPr rot="0" vert="horz" wrap="square" lIns="91440" tIns="45720" rIns="91440" bIns="45720" anchor="ctr" anchorCtr="0" upright="1">
            <a:noAutofit/>
          </a:bodyPr>
          <a:lstStyle/>
          <a:p>
            <a:pPr marL="90170" indent="-90170" algn="ctr">
              <a:spcAft>
                <a:spcPts val="0"/>
              </a:spcAft>
            </a:pPr>
            <a:endParaRPr lang="es-ES" sz="1200" dirty="0" smtClean="0">
              <a:effectLst/>
              <a:latin typeface="Arial" pitchFamily="34" charset="0"/>
              <a:ea typeface="Times New Roman"/>
              <a:cs typeface="Arial" pitchFamily="34" charset="0"/>
            </a:endParaRPr>
          </a:p>
          <a:p>
            <a:pPr marL="90170" indent="-90170" algn="ctr">
              <a:spcAft>
                <a:spcPts val="0"/>
              </a:spcAft>
            </a:pPr>
            <a:endParaRPr lang="es-ES" sz="1200" dirty="0" smtClean="0">
              <a:effectLst/>
              <a:latin typeface="Arial" pitchFamily="34" charset="0"/>
              <a:ea typeface="Times New Roman"/>
              <a:cs typeface="Arial" pitchFamily="34" charset="0"/>
            </a:endParaRPr>
          </a:p>
          <a:p>
            <a:pPr marL="90170" indent="-90170" algn="ctr">
              <a:spcAft>
                <a:spcPts val="0"/>
              </a:spcAft>
            </a:pPr>
            <a:r>
              <a:rPr lang="es-ES" sz="1200" dirty="0" smtClean="0">
                <a:effectLst/>
                <a:latin typeface="Arial" pitchFamily="34" charset="0"/>
                <a:ea typeface="Times New Roman"/>
                <a:cs typeface="Arial" pitchFamily="34" charset="0"/>
              </a:rPr>
              <a:t>Mapas </a:t>
            </a:r>
            <a:r>
              <a:rPr lang="es-ES" sz="1200" dirty="0">
                <a:effectLst/>
                <a:latin typeface="Arial" pitchFamily="34" charset="0"/>
                <a:ea typeface="Times New Roman"/>
                <a:cs typeface="Arial" pitchFamily="34" charset="0"/>
              </a:rPr>
              <a:t>Temáticos</a:t>
            </a:r>
            <a:r>
              <a:rPr lang="es-ES" sz="1200" dirty="0" smtClean="0">
                <a:effectLst/>
                <a:latin typeface="Arial" pitchFamily="34" charset="0"/>
                <a:ea typeface="Times New Roman"/>
                <a:cs typeface="Arial" pitchFamily="34" charset="0"/>
              </a:rPr>
              <a:t>:</a:t>
            </a:r>
          </a:p>
          <a:p>
            <a:pPr marL="90170" indent="-90170" algn="ctr">
              <a:spcAft>
                <a:spcPts val="0"/>
              </a:spcAft>
            </a:pPr>
            <a:endParaRPr lang="es-EC" sz="1200" dirty="0">
              <a:effectLst/>
              <a:latin typeface="Arial" pitchFamily="34" charset="0"/>
              <a:ea typeface="Times New Roman"/>
              <a:cs typeface="Arial" pitchFamily="34" charset="0"/>
            </a:endParaRPr>
          </a:p>
          <a:p>
            <a:pPr algn="just">
              <a:lnSpc>
                <a:spcPct val="115000"/>
              </a:lnSpc>
              <a:spcAft>
                <a:spcPts val="1000"/>
              </a:spcAft>
            </a:pPr>
            <a:r>
              <a:rPr lang="es-EC" sz="1200" dirty="0">
                <a:effectLst/>
                <a:latin typeface="Arial" pitchFamily="34" charset="0"/>
                <a:ea typeface="Symbol"/>
                <a:cs typeface="Arial" pitchFamily="34" charset="0"/>
                <a:hlinkClick r:id="rId3" action="ppaction://hlinkfile"/>
              </a:rPr>
              <a:t>Mapa de Cobertura Vegetal y Uso Actual.</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a:effectLst/>
                <a:latin typeface="Arial" pitchFamily="34" charset="0"/>
                <a:ea typeface="Symbol"/>
                <a:cs typeface="Arial" pitchFamily="34" charset="0"/>
                <a:hlinkClick r:id="rId4" action="ppaction://hlinkfile"/>
              </a:rPr>
              <a:t>Mapa Geológico.</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a:effectLst/>
                <a:latin typeface="Arial" pitchFamily="34" charset="0"/>
                <a:ea typeface="Symbol"/>
                <a:cs typeface="Arial" pitchFamily="34" charset="0"/>
                <a:hlinkClick r:id="rId5" action="ppaction://hlinkfile"/>
              </a:rPr>
              <a:t>Mapa </a:t>
            </a:r>
            <a:r>
              <a:rPr lang="es-EC" sz="1200" dirty="0" smtClean="0">
                <a:latin typeface="Arial" pitchFamily="34" charset="0"/>
                <a:ea typeface="Symbol"/>
                <a:cs typeface="Arial" pitchFamily="34" charset="0"/>
                <a:hlinkClick r:id="rId5" action="ppaction://hlinkfile"/>
              </a:rPr>
              <a:t>de cuencas hidrográficas</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a:effectLst/>
                <a:latin typeface="Arial" pitchFamily="34" charset="0"/>
                <a:ea typeface="Calibri"/>
                <a:cs typeface="Arial" pitchFamily="34" charset="0"/>
                <a:hlinkClick r:id="rId6" action="ppaction://hlinkfile"/>
              </a:rPr>
              <a:t>Mapa de Pendientes.</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smtClean="0">
                <a:effectLst/>
                <a:latin typeface="Arial" pitchFamily="34" charset="0"/>
                <a:ea typeface="Calibri"/>
                <a:cs typeface="Arial" pitchFamily="34" charset="0"/>
                <a:hlinkClick r:id="rId7" action="ppaction://hlinkfile"/>
              </a:rPr>
              <a:t>Mapa de PANE y Bosques Protectores</a:t>
            </a:r>
            <a:endParaRPr lang="es-EC" sz="1200" dirty="0" smtClean="0">
              <a:effectLst/>
              <a:latin typeface="Arial" pitchFamily="34" charset="0"/>
              <a:ea typeface="Calibri"/>
              <a:cs typeface="Arial" pitchFamily="34" charset="0"/>
            </a:endParaRPr>
          </a:p>
          <a:p>
            <a:pPr algn="just">
              <a:lnSpc>
                <a:spcPct val="115000"/>
              </a:lnSpc>
              <a:spcAft>
                <a:spcPts val="1000"/>
              </a:spcAft>
            </a:pPr>
            <a:r>
              <a:rPr lang="es-EC" sz="1200" dirty="0" smtClean="0">
                <a:effectLst/>
                <a:latin typeface="Arial" pitchFamily="34" charset="0"/>
                <a:ea typeface="Symbol"/>
                <a:cs typeface="Arial" pitchFamily="34" charset="0"/>
                <a:hlinkClick r:id="rId8" action="ppaction://hlinkfile"/>
              </a:rPr>
              <a:t>Mapa </a:t>
            </a:r>
            <a:r>
              <a:rPr lang="es-EC" sz="1200" dirty="0">
                <a:effectLst/>
                <a:latin typeface="Arial" pitchFamily="34" charset="0"/>
                <a:ea typeface="Symbol"/>
                <a:cs typeface="Arial" pitchFamily="34" charset="0"/>
                <a:hlinkClick r:id="rId8" action="ppaction://hlinkfile"/>
              </a:rPr>
              <a:t>de Uso Potencial del Suelo.</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a:effectLst/>
                <a:latin typeface="Arial" pitchFamily="34" charset="0"/>
                <a:ea typeface="Symbol"/>
                <a:cs typeface="Arial" pitchFamily="34" charset="0"/>
                <a:hlinkClick r:id="rId9" action="ppaction://hlinkfile"/>
              </a:rPr>
              <a:t>Mapa de Riesgos.</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a:effectLst/>
                <a:latin typeface="Arial" pitchFamily="34" charset="0"/>
                <a:ea typeface="Symbol"/>
                <a:cs typeface="Arial" pitchFamily="34" charset="0"/>
                <a:hlinkClick r:id="rId10" action="ppaction://hlinkfile"/>
              </a:rPr>
              <a:t>Mapa de </a:t>
            </a:r>
            <a:r>
              <a:rPr lang="es-EC" sz="1200" dirty="0" smtClean="0">
                <a:effectLst/>
                <a:latin typeface="Arial" pitchFamily="34" charset="0"/>
                <a:ea typeface="Symbol"/>
                <a:cs typeface="Arial" pitchFamily="34" charset="0"/>
                <a:hlinkClick r:id="rId10" action="ppaction://hlinkfile"/>
              </a:rPr>
              <a:t>Conflictos específicos.</a:t>
            </a:r>
            <a:endParaRPr lang="es-EC" sz="1200" dirty="0" smtClean="0">
              <a:effectLst/>
              <a:latin typeface="Arial" pitchFamily="34" charset="0"/>
              <a:ea typeface="Symbol"/>
              <a:cs typeface="Arial" pitchFamily="34" charset="0"/>
            </a:endParaRPr>
          </a:p>
          <a:p>
            <a:pPr algn="just">
              <a:lnSpc>
                <a:spcPct val="115000"/>
              </a:lnSpc>
              <a:spcAft>
                <a:spcPts val="1000"/>
              </a:spcAft>
            </a:pPr>
            <a:r>
              <a:rPr lang="es-EC" sz="1200" dirty="0" smtClean="0">
                <a:latin typeface="Arial" pitchFamily="34" charset="0"/>
                <a:ea typeface="Calibri"/>
                <a:cs typeface="Arial" pitchFamily="34" charset="0"/>
                <a:hlinkClick r:id="rId11" action="ppaction://hlinkfile"/>
              </a:rPr>
              <a:t>Mapa de Conflictos  general</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a:effectLst/>
                <a:latin typeface="Arial" pitchFamily="34" charset="0"/>
                <a:ea typeface="Symbol"/>
                <a:cs typeface="Arial" pitchFamily="34" charset="0"/>
                <a:hlinkClick r:id="rId12" action="ppaction://hlinkfile"/>
              </a:rPr>
              <a:t>Mapa Socioeconómico</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a:solidFill>
                  <a:srgbClr val="000000"/>
                </a:solidFill>
                <a:effectLst/>
                <a:latin typeface="Arial" pitchFamily="34" charset="0"/>
                <a:ea typeface="Calibri"/>
                <a:cs typeface="Arial" pitchFamily="34" charset="0"/>
              </a:rPr>
              <a:t> </a:t>
            </a:r>
            <a:endParaRPr lang="es-EC" sz="1200" dirty="0">
              <a:effectLst/>
              <a:latin typeface="Arial" pitchFamily="34" charset="0"/>
              <a:ea typeface="Calibri"/>
              <a:cs typeface="Arial" pitchFamily="34" charset="0"/>
            </a:endParaRPr>
          </a:p>
        </p:txBody>
      </p:sp>
      <p:grpSp>
        <p:nvGrpSpPr>
          <p:cNvPr id="12" name="11 Grupo"/>
          <p:cNvGrpSpPr>
            <a:grpSpLocks/>
          </p:cNvGrpSpPr>
          <p:nvPr/>
        </p:nvGrpSpPr>
        <p:grpSpPr bwMode="auto">
          <a:xfrm>
            <a:off x="3794543" y="1527255"/>
            <a:ext cx="2066612" cy="4926472"/>
            <a:chOff x="5165" y="7316"/>
            <a:chExt cx="3439" cy="4119"/>
          </a:xfrm>
        </p:grpSpPr>
        <p:sp>
          <p:nvSpPr>
            <p:cNvPr id="24" name="Text Box 92">
              <a:hlinkClick r:id="rId13" action="ppaction://hlinksldjump"/>
            </p:cNvPr>
            <p:cNvSpPr txBox="1">
              <a:spLocks noChangeArrowheads="1"/>
            </p:cNvSpPr>
            <p:nvPr/>
          </p:nvSpPr>
          <p:spPr bwMode="auto">
            <a:xfrm>
              <a:off x="5165" y="10575"/>
              <a:ext cx="3324" cy="860"/>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a:effectLst/>
                  <a:latin typeface="Arial" pitchFamily="34" charset="0"/>
                  <a:ea typeface="Calibri"/>
                  <a:cs typeface="Arial" pitchFamily="34" charset="0"/>
                </a:rPr>
                <a:t>Estructuración de la información temática y Generación de su base de datos.</a:t>
              </a:r>
              <a:endParaRPr lang="es-EC" sz="1200" dirty="0">
                <a:effectLst/>
                <a:latin typeface="Arial" pitchFamily="34" charset="0"/>
                <a:ea typeface="Calibri"/>
                <a:cs typeface="Arial" pitchFamily="34" charset="0"/>
              </a:endParaRPr>
            </a:p>
            <a:p>
              <a:pPr>
                <a:lnSpc>
                  <a:spcPct val="115000"/>
                </a:lnSpc>
                <a:spcAft>
                  <a:spcPts val="1000"/>
                </a:spcAft>
              </a:pPr>
              <a:r>
                <a:rPr lang="es-ES_tradnl" sz="1200" dirty="0">
                  <a:effectLst/>
                  <a:latin typeface="Arial" pitchFamily="34" charset="0"/>
                  <a:ea typeface="Calibri"/>
                  <a:cs typeface="Arial" pitchFamily="34" charset="0"/>
                </a:rPr>
                <a:t> </a:t>
              </a:r>
              <a:endParaRPr lang="es-EC" sz="1200" dirty="0">
                <a:effectLst/>
                <a:latin typeface="Arial" pitchFamily="34" charset="0"/>
                <a:ea typeface="Calibri"/>
                <a:cs typeface="Arial" pitchFamily="34" charset="0"/>
              </a:endParaRPr>
            </a:p>
          </p:txBody>
        </p:sp>
        <p:sp>
          <p:nvSpPr>
            <p:cNvPr id="28" name="Text Box 96">
              <a:hlinkClick r:id="rId14" action="ppaction://hlinksldjump"/>
            </p:cNvPr>
            <p:cNvSpPr txBox="1">
              <a:spLocks noChangeArrowheads="1"/>
            </p:cNvSpPr>
            <p:nvPr/>
          </p:nvSpPr>
          <p:spPr bwMode="auto">
            <a:xfrm>
              <a:off x="5258" y="7540"/>
              <a:ext cx="3320" cy="475"/>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C" sz="1200" dirty="0">
                  <a:effectLst/>
                  <a:latin typeface="Arial" pitchFamily="34" charset="0"/>
                  <a:ea typeface="Calibri"/>
                  <a:cs typeface="Arial" pitchFamily="34" charset="0"/>
                </a:rPr>
                <a:t>Diseño</a:t>
              </a:r>
              <a:r>
                <a:rPr lang="en-US" sz="1200" dirty="0">
                  <a:effectLst/>
                  <a:latin typeface="Arial" pitchFamily="34" charset="0"/>
                  <a:ea typeface="Calibri"/>
                  <a:cs typeface="Arial" pitchFamily="34" charset="0"/>
                </a:rPr>
                <a:t> del Modelo </a:t>
              </a:r>
              <a:r>
                <a:rPr lang="es-EC" sz="1200" dirty="0">
                  <a:effectLst/>
                  <a:latin typeface="Arial" pitchFamily="34" charset="0"/>
                  <a:ea typeface="Calibri"/>
                  <a:cs typeface="Arial" pitchFamily="34" charset="0"/>
                </a:rPr>
                <a:t>Cartográfico</a:t>
              </a:r>
            </a:p>
          </p:txBody>
        </p:sp>
        <p:sp>
          <p:nvSpPr>
            <p:cNvPr id="29" name="Text Box 97"/>
            <p:cNvSpPr txBox="1">
              <a:spLocks noChangeArrowheads="1"/>
            </p:cNvSpPr>
            <p:nvPr/>
          </p:nvSpPr>
          <p:spPr bwMode="auto">
            <a:xfrm>
              <a:off x="5248" y="8264"/>
              <a:ext cx="3356" cy="618"/>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a:effectLst/>
                  <a:latin typeface="Arial" pitchFamily="34" charset="0"/>
                  <a:ea typeface="Calibri"/>
                  <a:cs typeface="Arial" pitchFamily="34" charset="0"/>
                </a:rPr>
                <a:t>Vinculación de Datos Espaciales con </a:t>
              </a:r>
              <a:r>
                <a:rPr lang="es-ES_tradnl" sz="1200" dirty="0" smtClean="0">
                  <a:effectLst/>
                  <a:latin typeface="Arial" pitchFamily="34" charset="0"/>
                  <a:ea typeface="Calibri"/>
                  <a:cs typeface="Arial" pitchFamily="34" charset="0"/>
                </a:rPr>
                <a:t>Alfanuméricos </a:t>
              </a:r>
              <a:endParaRPr lang="es-EC" sz="1200" dirty="0">
                <a:effectLst/>
                <a:latin typeface="Arial" pitchFamily="34" charset="0"/>
                <a:ea typeface="Calibri"/>
                <a:cs typeface="Arial" pitchFamily="34" charset="0"/>
              </a:endParaRPr>
            </a:p>
          </p:txBody>
        </p:sp>
        <p:sp>
          <p:nvSpPr>
            <p:cNvPr id="30" name="AutoShape 98"/>
            <p:cNvSpPr>
              <a:spLocks noChangeArrowheads="1"/>
            </p:cNvSpPr>
            <p:nvPr/>
          </p:nvSpPr>
          <p:spPr bwMode="auto">
            <a:xfrm>
              <a:off x="6701" y="7316"/>
              <a:ext cx="333" cy="181"/>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sz="1200" dirty="0">
                <a:latin typeface="Arial" pitchFamily="34" charset="0"/>
                <a:cs typeface="Arial" pitchFamily="34" charset="0"/>
              </a:endParaRPr>
            </a:p>
          </p:txBody>
        </p:sp>
        <p:sp>
          <p:nvSpPr>
            <p:cNvPr id="31" name="AutoShape 99"/>
            <p:cNvSpPr>
              <a:spLocks noChangeArrowheads="1"/>
            </p:cNvSpPr>
            <p:nvPr/>
          </p:nvSpPr>
          <p:spPr bwMode="auto">
            <a:xfrm>
              <a:off x="6692" y="8015"/>
              <a:ext cx="333" cy="181"/>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sz="1200" dirty="0">
                <a:latin typeface="Arial" pitchFamily="34" charset="0"/>
                <a:cs typeface="Arial" pitchFamily="34" charset="0"/>
              </a:endParaRPr>
            </a:p>
          </p:txBody>
        </p:sp>
        <p:sp>
          <p:nvSpPr>
            <p:cNvPr id="32" name="AutoShape 100"/>
            <p:cNvSpPr>
              <a:spLocks noChangeArrowheads="1"/>
            </p:cNvSpPr>
            <p:nvPr/>
          </p:nvSpPr>
          <p:spPr bwMode="auto">
            <a:xfrm>
              <a:off x="6680" y="8906"/>
              <a:ext cx="333" cy="181"/>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sz="1200" dirty="0">
                <a:latin typeface="Arial" pitchFamily="34" charset="0"/>
                <a:cs typeface="Arial" pitchFamily="34" charset="0"/>
              </a:endParaRPr>
            </a:p>
          </p:txBody>
        </p:sp>
        <p:sp>
          <p:nvSpPr>
            <p:cNvPr id="33" name="AutoShape 101"/>
            <p:cNvSpPr>
              <a:spLocks noChangeArrowheads="1"/>
            </p:cNvSpPr>
            <p:nvPr/>
          </p:nvSpPr>
          <p:spPr bwMode="auto">
            <a:xfrm>
              <a:off x="6661" y="9688"/>
              <a:ext cx="333" cy="181"/>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sz="1200" dirty="0">
                <a:latin typeface="Arial" pitchFamily="34" charset="0"/>
                <a:cs typeface="Arial" pitchFamily="34" charset="0"/>
              </a:endParaRPr>
            </a:p>
          </p:txBody>
        </p:sp>
      </p:grpSp>
      <p:grpSp>
        <p:nvGrpSpPr>
          <p:cNvPr id="13" name="12 Grupo"/>
          <p:cNvGrpSpPr>
            <a:grpSpLocks/>
          </p:cNvGrpSpPr>
          <p:nvPr/>
        </p:nvGrpSpPr>
        <p:grpSpPr bwMode="auto">
          <a:xfrm>
            <a:off x="3558923" y="2076276"/>
            <a:ext cx="2752791" cy="3944952"/>
            <a:chOff x="4946" y="8187"/>
            <a:chExt cx="4370" cy="3127"/>
          </a:xfrm>
        </p:grpSpPr>
        <p:grpSp>
          <p:nvGrpSpPr>
            <p:cNvPr id="19" name="Group 109"/>
            <p:cNvGrpSpPr>
              <a:grpSpLocks/>
            </p:cNvGrpSpPr>
            <p:nvPr/>
          </p:nvGrpSpPr>
          <p:grpSpPr bwMode="auto">
            <a:xfrm rot="10800000">
              <a:off x="4946" y="8187"/>
              <a:ext cx="3897" cy="3127"/>
              <a:chOff x="2948" y="3032"/>
              <a:chExt cx="3897" cy="1949"/>
            </a:xfrm>
          </p:grpSpPr>
          <p:cxnSp>
            <p:nvCxnSpPr>
              <p:cNvPr id="21" name="AutoShape 110"/>
              <p:cNvCxnSpPr>
                <a:cxnSpLocks noChangeShapeType="1"/>
              </p:cNvCxnSpPr>
              <p:nvPr/>
            </p:nvCxnSpPr>
            <p:spPr bwMode="auto">
              <a:xfrm rot="10800000" flipV="1">
                <a:off x="2948" y="3958"/>
                <a:ext cx="3" cy="102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2" name="AutoShape 111"/>
              <p:cNvCxnSpPr>
                <a:cxnSpLocks noChangeShapeType="1"/>
              </p:cNvCxnSpPr>
              <p:nvPr/>
            </p:nvCxnSpPr>
            <p:spPr bwMode="auto">
              <a:xfrm rot="10800000" flipH="1">
                <a:off x="6483" y="3032"/>
                <a:ext cx="354"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3" name="AutoShape 112"/>
              <p:cNvCxnSpPr>
                <a:cxnSpLocks noChangeShapeType="1"/>
              </p:cNvCxnSpPr>
              <p:nvPr/>
            </p:nvCxnSpPr>
            <p:spPr bwMode="auto">
              <a:xfrm rot="10800000" flipH="1">
                <a:off x="6445" y="4918"/>
                <a:ext cx="40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cxnSp>
          <p:nvCxnSpPr>
            <p:cNvPr id="20" name="AutoShape 113"/>
            <p:cNvCxnSpPr>
              <a:cxnSpLocks noChangeShapeType="1"/>
            </p:cNvCxnSpPr>
            <p:nvPr/>
          </p:nvCxnSpPr>
          <p:spPr bwMode="auto">
            <a:xfrm>
              <a:off x="8843" y="9088"/>
              <a:ext cx="47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14" name="13 Grupo"/>
          <p:cNvGrpSpPr>
            <a:grpSpLocks/>
          </p:cNvGrpSpPr>
          <p:nvPr/>
        </p:nvGrpSpPr>
        <p:grpSpPr bwMode="auto">
          <a:xfrm>
            <a:off x="1897062" y="2079224"/>
            <a:ext cx="1666900" cy="3906590"/>
            <a:chOff x="4815" y="3245"/>
            <a:chExt cx="1395797" cy="2469"/>
          </a:xfrm>
        </p:grpSpPr>
        <p:cxnSp>
          <p:nvCxnSpPr>
            <p:cNvPr id="16" name="AutoShape 104"/>
            <p:cNvCxnSpPr>
              <a:cxnSpLocks noChangeShapeType="1"/>
            </p:cNvCxnSpPr>
            <p:nvPr/>
          </p:nvCxnSpPr>
          <p:spPr bwMode="auto">
            <a:xfrm>
              <a:off x="1396393" y="3325"/>
              <a:ext cx="4219" cy="238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 name="AutoShape 105"/>
            <p:cNvCxnSpPr>
              <a:cxnSpLocks noChangeShapeType="1"/>
            </p:cNvCxnSpPr>
            <p:nvPr/>
          </p:nvCxnSpPr>
          <p:spPr bwMode="auto">
            <a:xfrm>
              <a:off x="4815" y="3245"/>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 name="AutoShape 106"/>
            <p:cNvCxnSpPr>
              <a:cxnSpLocks noChangeShapeType="1"/>
            </p:cNvCxnSpPr>
            <p:nvPr/>
          </p:nvCxnSpPr>
          <p:spPr bwMode="auto">
            <a:xfrm>
              <a:off x="4824" y="5480"/>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7" name="6 Elipse"/>
          <p:cNvSpPr>
            <a:spLocks noChangeArrowheads="1"/>
          </p:cNvSpPr>
          <p:nvPr/>
        </p:nvSpPr>
        <p:spPr bwMode="auto">
          <a:xfrm>
            <a:off x="1354490" y="763270"/>
            <a:ext cx="361315" cy="28702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C" sz="1000" dirty="0">
                <a:effectLst/>
                <a:latin typeface="Arial"/>
                <a:ea typeface="Calibri"/>
                <a:cs typeface="Times New Roman"/>
              </a:rPr>
              <a:t>A</a:t>
            </a:r>
            <a:endParaRPr lang="es-EC" sz="1100" dirty="0">
              <a:effectLst/>
              <a:latin typeface="Calibri"/>
              <a:ea typeface="Calibri"/>
              <a:cs typeface="Times New Roman"/>
            </a:endParaRPr>
          </a:p>
        </p:txBody>
      </p:sp>
      <p:cxnSp>
        <p:nvCxnSpPr>
          <p:cNvPr id="8" name="7 Conector recto de flecha"/>
          <p:cNvCxnSpPr>
            <a:cxnSpLocks noChangeShapeType="1"/>
          </p:cNvCxnSpPr>
          <p:nvPr/>
        </p:nvCxnSpPr>
        <p:spPr bwMode="auto">
          <a:xfrm flipH="1">
            <a:off x="1396400" y="974725"/>
            <a:ext cx="0" cy="48831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0" name="AutoShape 113"/>
          <p:cNvCxnSpPr>
            <a:cxnSpLocks noChangeShapeType="1"/>
          </p:cNvCxnSpPr>
          <p:nvPr/>
        </p:nvCxnSpPr>
        <p:spPr bwMode="auto">
          <a:xfrm>
            <a:off x="3131840" y="3861048"/>
            <a:ext cx="427106"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2" name="AutoShape 112"/>
          <p:cNvCxnSpPr>
            <a:cxnSpLocks noChangeShapeType="1"/>
            <a:endCxn id="28" idx="3"/>
          </p:cNvCxnSpPr>
          <p:nvPr/>
        </p:nvCxnSpPr>
        <p:spPr bwMode="auto">
          <a:xfrm flipH="1">
            <a:off x="5845531" y="2077899"/>
            <a:ext cx="164446" cy="1327"/>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8" name="47 Elipse"/>
          <p:cNvSpPr>
            <a:spLocks noChangeArrowheads="1"/>
          </p:cNvSpPr>
          <p:nvPr/>
        </p:nvSpPr>
        <p:spPr bwMode="auto">
          <a:xfrm>
            <a:off x="1258357" y="6137910"/>
            <a:ext cx="361315" cy="28702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C" sz="1000" dirty="0" smtClean="0">
                <a:effectLst/>
                <a:latin typeface="Arial"/>
                <a:ea typeface="Calibri"/>
                <a:cs typeface="Times New Roman"/>
              </a:rPr>
              <a:t>B</a:t>
            </a:r>
            <a:endParaRPr lang="es-EC" sz="1100" dirty="0">
              <a:effectLst/>
              <a:latin typeface="Calibri"/>
              <a:ea typeface="Calibri"/>
              <a:cs typeface="Times New Roman"/>
            </a:endParaRPr>
          </a:p>
        </p:txBody>
      </p:sp>
      <p:sp>
        <p:nvSpPr>
          <p:cNvPr id="34" name="Text Box 97"/>
          <p:cNvSpPr txBox="1">
            <a:spLocks noChangeArrowheads="1"/>
          </p:cNvSpPr>
          <p:nvPr/>
        </p:nvSpPr>
        <p:spPr bwMode="auto">
          <a:xfrm>
            <a:off x="3851410" y="3748036"/>
            <a:ext cx="2016734" cy="545060"/>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smtClean="0">
                <a:effectLst/>
                <a:latin typeface="Arial" pitchFamily="34" charset="0"/>
                <a:ea typeface="Calibri"/>
                <a:cs typeface="Arial" pitchFamily="34" charset="0"/>
              </a:rPr>
              <a:t>Generación de Mapas Temáticos</a:t>
            </a:r>
            <a:endParaRPr lang="es-EC" sz="1200" dirty="0">
              <a:effectLst/>
              <a:latin typeface="Arial" pitchFamily="34" charset="0"/>
              <a:ea typeface="Calibri"/>
              <a:cs typeface="Arial" pitchFamily="34" charset="0"/>
            </a:endParaRPr>
          </a:p>
        </p:txBody>
      </p:sp>
      <p:sp>
        <p:nvSpPr>
          <p:cNvPr id="35" name="34 Rectángulo"/>
          <p:cNvSpPr>
            <a:spLocks noChangeArrowheads="1"/>
          </p:cNvSpPr>
          <p:nvPr/>
        </p:nvSpPr>
        <p:spPr bwMode="auto">
          <a:xfrm>
            <a:off x="6311446" y="5733256"/>
            <a:ext cx="2220994" cy="584448"/>
          </a:xfrm>
          <a:prstGeom prst="rect">
            <a:avLst/>
          </a:prstGeom>
          <a:solidFill>
            <a:schemeClr val="bg1">
              <a:lumMod val="95000"/>
            </a:schemeClr>
          </a:solidFill>
          <a:ln w="12700">
            <a:solidFill>
              <a:srgbClr val="95B3D7"/>
            </a:solidFill>
            <a:miter lim="800000"/>
            <a:headEnd/>
            <a:tailEnd/>
          </a:ln>
          <a:effectLst>
            <a:outerShdw dist="28398" dir="3806097" algn="ctr" rotWithShape="0">
              <a:srgbClr val="205867">
                <a:alpha val="50000"/>
              </a:srgbClr>
            </a:outerShdw>
          </a:effectLst>
        </p:spPr>
        <p:txBody>
          <a:bodyPr rot="0" vert="horz" wrap="square" lIns="91440" tIns="45720" rIns="91440" bIns="45720" anchor="ctr" anchorCtr="0" upright="1">
            <a:noAutofit/>
          </a:bodyPr>
          <a:lstStyle/>
          <a:p>
            <a:pPr marL="90170" indent="-90170" algn="just">
              <a:spcAft>
                <a:spcPts val="0"/>
              </a:spcAft>
            </a:pPr>
            <a:endParaRPr lang="es-EC" sz="1200" dirty="0" smtClean="0">
              <a:effectLst/>
              <a:latin typeface="Arial" pitchFamily="34" charset="0"/>
              <a:ea typeface="Times New Roman"/>
              <a:cs typeface="Arial" pitchFamily="34" charset="0"/>
              <a:hlinkClick r:id="rId15" action="ppaction://hlinkfile"/>
            </a:endParaRPr>
          </a:p>
          <a:p>
            <a:pPr marL="90170" indent="-90170" algn="just">
              <a:spcAft>
                <a:spcPts val="0"/>
              </a:spcAft>
            </a:pPr>
            <a:r>
              <a:rPr lang="es-EC" sz="1200" dirty="0" smtClean="0">
                <a:effectLst/>
                <a:latin typeface="Arial" pitchFamily="34" charset="0"/>
                <a:ea typeface="Times New Roman"/>
                <a:cs typeface="Arial" pitchFamily="34" charset="0"/>
                <a:hlinkClick r:id="rId15" action="ppaction://hlinkfile"/>
              </a:rPr>
              <a:t>Un </a:t>
            </a:r>
            <a:r>
              <a:rPr lang="es-EC" sz="1200" dirty="0">
                <a:effectLst/>
                <a:latin typeface="Arial" pitchFamily="34" charset="0"/>
                <a:ea typeface="Times New Roman"/>
                <a:cs typeface="Arial" pitchFamily="34" charset="0"/>
                <a:hlinkClick r:id="rId15" action="ppaction://hlinkfile"/>
              </a:rPr>
              <a:t>Catalogo de Objetos </a:t>
            </a:r>
            <a:r>
              <a:rPr lang="es-EC" sz="1200" dirty="0" smtClean="0">
                <a:effectLst/>
                <a:latin typeface="Arial" pitchFamily="34" charset="0"/>
                <a:ea typeface="Times New Roman"/>
                <a:cs typeface="Arial" pitchFamily="34" charset="0"/>
                <a:hlinkClick r:id="rId15" action="ppaction://hlinkfile"/>
              </a:rPr>
              <a:t>de</a:t>
            </a:r>
          </a:p>
          <a:p>
            <a:pPr marL="90170" indent="-90170" algn="just">
              <a:spcAft>
                <a:spcPts val="0"/>
              </a:spcAft>
            </a:pPr>
            <a:r>
              <a:rPr lang="es-EC" sz="1200" dirty="0" smtClean="0">
                <a:effectLst/>
                <a:latin typeface="Arial" pitchFamily="34" charset="0"/>
                <a:ea typeface="Times New Roman"/>
                <a:cs typeface="Arial" pitchFamily="34" charset="0"/>
                <a:hlinkClick r:id="rId15" action="ppaction://hlinkfile"/>
              </a:rPr>
              <a:t>Cartografía </a:t>
            </a:r>
            <a:r>
              <a:rPr lang="es-EC" sz="1200" dirty="0">
                <a:effectLst/>
                <a:latin typeface="Arial" pitchFamily="34" charset="0"/>
                <a:ea typeface="Times New Roman"/>
                <a:cs typeface="Arial" pitchFamily="34" charset="0"/>
                <a:hlinkClick r:id="rId15" action="ppaction://hlinkfile"/>
              </a:rPr>
              <a:t>Temáticas</a:t>
            </a:r>
            <a:r>
              <a:rPr lang="es-EC" sz="1200" dirty="0" smtClean="0">
                <a:effectLst/>
                <a:latin typeface="Arial" pitchFamily="34" charset="0"/>
                <a:ea typeface="Times New Roman"/>
                <a:cs typeface="Arial" pitchFamily="34" charset="0"/>
                <a:hlinkClick r:id="rId15" action="ppaction://hlinkfile"/>
              </a:rPr>
              <a:t>.</a:t>
            </a:r>
            <a:endParaRPr lang="es-EC" sz="1200" dirty="0">
              <a:effectLst/>
              <a:latin typeface="Arial" pitchFamily="34" charset="0"/>
              <a:ea typeface="Calibri"/>
              <a:cs typeface="Arial" pitchFamily="34" charset="0"/>
            </a:endParaRPr>
          </a:p>
          <a:p>
            <a:pPr algn="just">
              <a:lnSpc>
                <a:spcPct val="115000"/>
              </a:lnSpc>
              <a:spcAft>
                <a:spcPts val="1000"/>
              </a:spcAft>
            </a:pPr>
            <a:r>
              <a:rPr lang="es-EC" sz="1200" dirty="0">
                <a:solidFill>
                  <a:srgbClr val="000000"/>
                </a:solidFill>
                <a:effectLst/>
                <a:latin typeface="Arial" pitchFamily="34" charset="0"/>
                <a:ea typeface="Calibri"/>
                <a:cs typeface="Arial" pitchFamily="34" charset="0"/>
              </a:rPr>
              <a:t> </a:t>
            </a:r>
            <a:endParaRPr lang="es-EC" sz="1200" dirty="0">
              <a:effectLst/>
              <a:latin typeface="Arial" pitchFamily="34" charset="0"/>
              <a:ea typeface="Calibri"/>
              <a:cs typeface="Arial" pitchFamily="34" charset="0"/>
            </a:endParaRPr>
          </a:p>
        </p:txBody>
      </p:sp>
      <p:cxnSp>
        <p:nvCxnSpPr>
          <p:cNvPr id="41" name="AutoShape 112"/>
          <p:cNvCxnSpPr>
            <a:cxnSpLocks noChangeShapeType="1"/>
          </p:cNvCxnSpPr>
          <p:nvPr/>
        </p:nvCxnSpPr>
        <p:spPr bwMode="auto">
          <a:xfrm flipH="1">
            <a:off x="5868145" y="4149081"/>
            <a:ext cx="14183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0" name="AutoShape 112"/>
          <p:cNvCxnSpPr>
            <a:cxnSpLocks noChangeShapeType="1"/>
          </p:cNvCxnSpPr>
          <p:nvPr/>
        </p:nvCxnSpPr>
        <p:spPr bwMode="auto">
          <a:xfrm flipH="1">
            <a:off x="6013757" y="6021288"/>
            <a:ext cx="297689"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nvGrpSpPr>
          <p:cNvPr id="10" name="9 Grupo"/>
          <p:cNvGrpSpPr/>
          <p:nvPr/>
        </p:nvGrpSpPr>
        <p:grpSpPr>
          <a:xfrm>
            <a:off x="5796137" y="5589240"/>
            <a:ext cx="216023" cy="792088"/>
            <a:chOff x="5796137" y="5301208"/>
            <a:chExt cx="216023" cy="792088"/>
          </a:xfrm>
        </p:grpSpPr>
        <p:cxnSp>
          <p:nvCxnSpPr>
            <p:cNvPr id="43" name="AutoShape 112"/>
            <p:cNvCxnSpPr>
              <a:cxnSpLocks noChangeShapeType="1"/>
            </p:cNvCxnSpPr>
            <p:nvPr/>
          </p:nvCxnSpPr>
          <p:spPr bwMode="auto">
            <a:xfrm flipH="1">
              <a:off x="5796137" y="6093296"/>
              <a:ext cx="2138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7" name="AutoShape 110"/>
            <p:cNvCxnSpPr>
              <a:cxnSpLocks noChangeShapeType="1"/>
            </p:cNvCxnSpPr>
            <p:nvPr/>
          </p:nvCxnSpPr>
          <p:spPr bwMode="auto">
            <a:xfrm flipV="1">
              <a:off x="6012160" y="5301208"/>
              <a:ext cx="0" cy="79208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1" name="AutoShape 112"/>
            <p:cNvCxnSpPr>
              <a:cxnSpLocks noChangeShapeType="1"/>
            </p:cNvCxnSpPr>
            <p:nvPr/>
          </p:nvCxnSpPr>
          <p:spPr bwMode="auto">
            <a:xfrm flipH="1">
              <a:off x="5796137" y="5301209"/>
              <a:ext cx="21384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38" name="37 Rectángulo"/>
          <p:cNvSpPr>
            <a:spLocks noChangeArrowheads="1"/>
          </p:cNvSpPr>
          <p:nvPr/>
        </p:nvSpPr>
        <p:spPr bwMode="auto">
          <a:xfrm>
            <a:off x="6845879" y="548680"/>
            <a:ext cx="1152128" cy="274831"/>
          </a:xfrm>
          <a:prstGeom prst="rect">
            <a:avLst/>
          </a:prstGeom>
          <a:solidFill>
            <a:schemeClr val="bg1">
              <a:lumMod val="95000"/>
            </a:schemeClr>
          </a:solidFill>
          <a:ln w="12700">
            <a:solidFill>
              <a:srgbClr val="B2A1C7"/>
            </a:solidFill>
            <a:miter lim="800000"/>
            <a:headEnd/>
            <a:tailEnd/>
          </a:ln>
          <a:scene3d>
            <a:camera prst="orthographicFront"/>
            <a:lightRig rig="threePt" dir="t"/>
          </a:scene3d>
          <a:sp3d>
            <a:bevelT/>
          </a:sp3d>
        </p:spPr>
        <p:txBody>
          <a:bodyPr rot="0" vert="horz" wrap="square" lIns="91440" tIns="45720" rIns="91440" bIns="45720" anchor="t" anchorCtr="0" upright="1">
            <a:noAutofit/>
          </a:bodyPr>
          <a:lstStyle/>
          <a:p>
            <a:pPr algn="ctr">
              <a:lnSpc>
                <a:spcPct val="115000"/>
              </a:lnSpc>
              <a:spcAft>
                <a:spcPts val="1000"/>
              </a:spcAft>
            </a:pPr>
            <a:r>
              <a:rPr lang="es-EC" sz="1400" b="1" dirty="0" smtClean="0">
                <a:latin typeface="Arial" pitchFamily="34" charset="0"/>
                <a:ea typeface="Calibri"/>
                <a:cs typeface="Arial" pitchFamily="34" charset="0"/>
              </a:rPr>
              <a:t>METAS</a:t>
            </a:r>
            <a:endParaRPr lang="es-EC" sz="1400" b="1" dirty="0">
              <a:latin typeface="Arial" pitchFamily="34" charset="0"/>
              <a:ea typeface="Calibri"/>
              <a:cs typeface="Arial" pitchFamily="34" charset="0"/>
            </a:endParaRPr>
          </a:p>
        </p:txBody>
      </p:sp>
      <p:sp>
        <p:nvSpPr>
          <p:cNvPr id="39" name="Cuadro de texto 746"/>
          <p:cNvSpPr txBox="1">
            <a:spLocks noChangeArrowheads="1"/>
          </p:cNvSpPr>
          <p:nvPr/>
        </p:nvSpPr>
        <p:spPr bwMode="auto">
          <a:xfrm>
            <a:off x="3730460" y="620688"/>
            <a:ext cx="2209692" cy="311710"/>
          </a:xfrm>
          <a:prstGeom prst="rect">
            <a:avLst/>
          </a:prstGeom>
          <a:gradFill rotWithShape="1">
            <a:gsLst>
              <a:gs pos="0">
                <a:srgbClr val="E5DFEC"/>
              </a:gs>
              <a:gs pos="100000">
                <a:srgbClr val="B2A1C7"/>
              </a:gs>
            </a:gsLst>
            <a:lin ang="5400000" scaled="1"/>
          </a:gradFill>
          <a:ln w="12700">
            <a:solidFill>
              <a:srgbClr val="B2A1C7"/>
            </a:solidFill>
            <a:miter lim="800000"/>
            <a:headEnd/>
            <a:tailEnd/>
          </a:ln>
          <a:scene3d>
            <a:camera prst="orthographicFront"/>
            <a:lightRig rig="threePt" dir="t"/>
          </a:scene3d>
          <a:sp3d>
            <a:bevelT/>
          </a:sp3d>
        </p:spPr>
        <p:txBody>
          <a:bodyPr rot="0" vert="horz" wrap="square" lIns="91440" tIns="45720" rIns="91440" bIns="45720" anchor="t" anchorCtr="0" upright="1">
            <a:noAutofit/>
          </a:bodyPr>
          <a:lstStyle/>
          <a:p>
            <a:pPr algn="ctr">
              <a:lnSpc>
                <a:spcPct val="115000"/>
              </a:lnSpc>
              <a:spcAft>
                <a:spcPts val="1000"/>
              </a:spcAft>
            </a:pPr>
            <a:r>
              <a:rPr lang="es-ES_tradnl" sz="1400" b="1" dirty="0" smtClean="0">
                <a:latin typeface="Arial" pitchFamily="34" charset="0"/>
                <a:ea typeface="Calibri"/>
                <a:cs typeface="Arial" pitchFamily="34" charset="0"/>
              </a:rPr>
              <a:t>ACTIVIDADES</a:t>
            </a:r>
            <a:endParaRPr lang="es-EC" sz="1400" b="1" dirty="0">
              <a:latin typeface="Arial" pitchFamily="34" charset="0"/>
              <a:ea typeface="Calibri"/>
              <a:cs typeface="Arial" pitchFamily="34" charset="0"/>
            </a:endParaRPr>
          </a:p>
        </p:txBody>
      </p:sp>
    </p:spTree>
    <p:extLst>
      <p:ext uri="{BB962C8B-B14F-4D97-AF65-F5344CB8AC3E}">
        <p14:creationId xmlns:p14="http://schemas.microsoft.com/office/powerpoint/2010/main" val="3703714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31 Grupo"/>
          <p:cNvGrpSpPr/>
          <p:nvPr/>
        </p:nvGrpSpPr>
        <p:grpSpPr>
          <a:xfrm>
            <a:off x="1547664" y="333668"/>
            <a:ext cx="6651460" cy="2657480"/>
            <a:chOff x="1547664" y="1624008"/>
            <a:chExt cx="6651460" cy="2657480"/>
          </a:xfrm>
        </p:grpSpPr>
        <p:grpSp>
          <p:nvGrpSpPr>
            <p:cNvPr id="4" name="3 Grupo"/>
            <p:cNvGrpSpPr>
              <a:grpSpLocks/>
            </p:cNvGrpSpPr>
            <p:nvPr/>
          </p:nvGrpSpPr>
          <p:grpSpPr bwMode="auto">
            <a:xfrm>
              <a:off x="2051972" y="2793504"/>
              <a:ext cx="6147152" cy="1260997"/>
              <a:chOff x="1421" y="3520"/>
              <a:chExt cx="11209" cy="1602"/>
            </a:xfrm>
          </p:grpSpPr>
          <p:sp>
            <p:nvSpPr>
              <p:cNvPr id="8" name="Rectangle 238"/>
              <p:cNvSpPr>
                <a:spLocks noChangeArrowheads="1"/>
              </p:cNvSpPr>
              <p:nvPr/>
            </p:nvSpPr>
            <p:spPr bwMode="auto">
              <a:xfrm>
                <a:off x="1421" y="3776"/>
                <a:ext cx="2689" cy="1100"/>
              </a:xfrm>
              <a:prstGeom prst="rect">
                <a:avLst/>
              </a:prstGeom>
              <a:gradFill rotWithShape="0">
                <a:gsLst>
                  <a:gs pos="0">
                    <a:srgbClr val="D8D8D8"/>
                  </a:gs>
                  <a:gs pos="100000">
                    <a:srgbClr val="BFBFBF"/>
                  </a:gs>
                </a:gsLst>
                <a:lin ang="5400000" scaled="1"/>
              </a:gradFill>
              <a:ln w="12700">
                <a:solidFill>
                  <a:srgbClr val="BFBFBF"/>
                </a:solidFill>
                <a:miter lim="800000"/>
                <a:headEnd/>
                <a:tailEnd/>
              </a:ln>
              <a:effectLst>
                <a:outerShdw dist="28398" dir="3806097" algn="ctr" rotWithShape="0">
                  <a:srgbClr val="4E6128"/>
                </a:outerShdw>
              </a:effectLst>
            </p:spPr>
            <p:txBody>
              <a:bodyPr rot="0" vert="horz" wrap="square" lIns="91440" tIns="45720" rIns="91440" bIns="45720" anchor="ctr" anchorCtr="0" upright="1">
                <a:noAutofit/>
              </a:bodyPr>
              <a:lstStyle/>
              <a:p>
                <a:pPr algn="ctr">
                  <a:lnSpc>
                    <a:spcPct val="115000"/>
                  </a:lnSpc>
                  <a:spcAft>
                    <a:spcPts val="1000"/>
                  </a:spcAft>
                </a:pPr>
                <a:r>
                  <a:rPr lang="es-EC" sz="1200" dirty="0">
                    <a:solidFill>
                      <a:srgbClr val="000000"/>
                    </a:solidFill>
                    <a:effectLst/>
                    <a:latin typeface="Arial" pitchFamily="34" charset="0"/>
                    <a:ea typeface="Calibri"/>
                    <a:cs typeface="Arial" pitchFamily="34" charset="0"/>
                  </a:rPr>
                  <a:t>Generar el Mapa de la Zonificación Económica Ecológica </a:t>
                </a:r>
                <a:endParaRPr lang="es-EC" sz="1200" dirty="0">
                  <a:effectLst/>
                  <a:latin typeface="Arial" pitchFamily="34" charset="0"/>
                  <a:ea typeface="Calibri"/>
                  <a:cs typeface="Arial" pitchFamily="34" charset="0"/>
                </a:endParaRPr>
              </a:p>
            </p:txBody>
          </p:sp>
          <p:sp>
            <p:nvSpPr>
              <p:cNvPr id="23" name="Text Box 240">
                <a:hlinkClick r:id="rId2" action="ppaction://hlinksldjump"/>
              </p:cNvPr>
              <p:cNvSpPr txBox="1">
                <a:spLocks noChangeArrowheads="1"/>
              </p:cNvSpPr>
              <p:nvPr/>
            </p:nvSpPr>
            <p:spPr bwMode="auto">
              <a:xfrm>
                <a:off x="4658" y="4082"/>
                <a:ext cx="3409" cy="604"/>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a:effectLst/>
                    <a:latin typeface="Arial" pitchFamily="34" charset="0"/>
                    <a:ea typeface="Calibri"/>
                    <a:cs typeface="Arial" pitchFamily="34" charset="0"/>
                  </a:rPr>
                  <a:t>Zonificación Económica Ecológica</a:t>
                </a:r>
                <a:endParaRPr lang="es-EC" sz="1200" dirty="0">
                  <a:effectLst/>
                  <a:latin typeface="Arial" pitchFamily="34" charset="0"/>
                  <a:ea typeface="Calibri"/>
                  <a:cs typeface="Arial" pitchFamily="34" charset="0"/>
                </a:endParaRPr>
              </a:p>
            </p:txBody>
          </p:sp>
          <p:sp>
            <p:nvSpPr>
              <p:cNvPr id="11" name="Rectangle 250"/>
              <p:cNvSpPr>
                <a:spLocks noChangeArrowheads="1"/>
              </p:cNvSpPr>
              <p:nvPr/>
            </p:nvSpPr>
            <p:spPr bwMode="auto">
              <a:xfrm>
                <a:off x="8720" y="3520"/>
                <a:ext cx="3910" cy="1602"/>
              </a:xfrm>
              <a:prstGeom prst="rect">
                <a:avLst/>
              </a:prstGeom>
              <a:solidFill>
                <a:schemeClr val="bg1">
                  <a:lumMod val="95000"/>
                </a:schemeClr>
              </a:solidFill>
              <a:ln w="12700">
                <a:solidFill>
                  <a:srgbClr val="95B3D7"/>
                </a:solidFill>
                <a:miter lim="800000"/>
                <a:headEnd/>
                <a:tailEnd/>
              </a:ln>
              <a:effectLst>
                <a:outerShdw dist="28398" dir="3806097" algn="ctr" rotWithShape="0">
                  <a:srgbClr val="205867">
                    <a:alpha val="50000"/>
                  </a:srgbClr>
                </a:outerShdw>
              </a:effectLst>
            </p:spPr>
            <p:txBody>
              <a:bodyPr rot="0" vert="horz" wrap="square" lIns="91440" tIns="45720" rIns="91440" bIns="45720" anchor="ctr" anchorCtr="0" upright="1">
                <a:noAutofit/>
              </a:bodyPr>
              <a:lstStyle/>
              <a:p>
                <a:pPr marL="90170" indent="-90170" algn="just">
                  <a:spcAft>
                    <a:spcPts val="0"/>
                  </a:spcAft>
                </a:pPr>
                <a:r>
                  <a:rPr lang="es-EC" sz="1200" dirty="0" smtClean="0">
                    <a:effectLst/>
                    <a:latin typeface="Arial" pitchFamily="34" charset="0"/>
                    <a:ea typeface="Times New Roman"/>
                    <a:cs typeface="Arial" pitchFamily="34" charset="0"/>
                    <a:hlinkClick r:id="rId3" action="ppaction://hlinkfile"/>
                  </a:rPr>
                  <a:t>Modelo Cartográfico de la </a:t>
                </a:r>
              </a:p>
              <a:p>
                <a:pPr marL="90170" indent="-90170" algn="just">
                  <a:spcAft>
                    <a:spcPts val="0"/>
                  </a:spcAft>
                </a:pPr>
                <a:r>
                  <a:rPr lang="es-EC" sz="1200" dirty="0" smtClean="0">
                    <a:effectLst/>
                    <a:latin typeface="Arial" pitchFamily="34" charset="0"/>
                    <a:ea typeface="Times New Roman"/>
                    <a:cs typeface="Arial" pitchFamily="34" charset="0"/>
                    <a:hlinkClick r:id="rId3" action="ppaction://hlinkfile"/>
                  </a:rPr>
                  <a:t>ZEE</a:t>
                </a:r>
                <a:endParaRPr lang="es-EC" sz="1200" dirty="0" smtClean="0">
                  <a:effectLst/>
                  <a:latin typeface="Arial" pitchFamily="34" charset="0"/>
                  <a:ea typeface="Times New Roman"/>
                  <a:cs typeface="Arial" pitchFamily="34" charset="0"/>
                  <a:hlinkClick r:id="rId4" action="ppaction://hlinkfile"/>
                </a:endParaRPr>
              </a:p>
              <a:p>
                <a:pPr marL="90170" indent="-90170" algn="just">
                  <a:spcAft>
                    <a:spcPts val="0"/>
                  </a:spcAft>
                </a:pPr>
                <a:endParaRPr lang="es-EC" sz="1200" dirty="0">
                  <a:latin typeface="Arial" pitchFamily="34" charset="0"/>
                  <a:ea typeface="Times New Roman"/>
                  <a:cs typeface="Arial" pitchFamily="34" charset="0"/>
                  <a:hlinkClick r:id="rId4" action="ppaction://hlinkfile"/>
                </a:endParaRPr>
              </a:p>
              <a:p>
                <a:pPr marL="90170" indent="-90170" algn="just">
                  <a:spcAft>
                    <a:spcPts val="0"/>
                  </a:spcAft>
                </a:pPr>
                <a:r>
                  <a:rPr lang="es-EC" sz="1200" dirty="0" smtClean="0">
                    <a:effectLst/>
                    <a:latin typeface="Arial" pitchFamily="34" charset="0"/>
                    <a:ea typeface="Times New Roman"/>
                    <a:cs typeface="Arial" pitchFamily="34" charset="0"/>
                    <a:hlinkClick r:id="rId5" action="ppaction://hlinkfile"/>
                  </a:rPr>
                  <a:t>Mapa </a:t>
                </a:r>
                <a:r>
                  <a:rPr lang="es-EC" sz="1200" dirty="0">
                    <a:effectLst/>
                    <a:latin typeface="Arial" pitchFamily="34" charset="0"/>
                    <a:ea typeface="Times New Roman"/>
                    <a:cs typeface="Arial" pitchFamily="34" charset="0"/>
                    <a:hlinkClick r:id="rId5" action="ppaction://hlinkfile"/>
                  </a:rPr>
                  <a:t>de la ZEE.</a:t>
                </a:r>
                <a:endParaRPr lang="es-EC" sz="1200" dirty="0">
                  <a:effectLst/>
                  <a:latin typeface="Arial" pitchFamily="34" charset="0"/>
                  <a:ea typeface="Times New Roman"/>
                  <a:cs typeface="Arial" pitchFamily="34" charset="0"/>
                </a:endParaRPr>
              </a:p>
              <a:p>
                <a:pPr marL="90170" indent="-90170" algn="ctr">
                  <a:lnSpc>
                    <a:spcPct val="115000"/>
                  </a:lnSpc>
                  <a:spcAft>
                    <a:spcPts val="1000"/>
                  </a:spcAft>
                </a:pPr>
                <a:r>
                  <a:rPr lang="es-EC" sz="1200" dirty="0">
                    <a:effectLst/>
                    <a:latin typeface="Arial" pitchFamily="34" charset="0"/>
                    <a:ea typeface="Calibri"/>
                    <a:cs typeface="Arial" pitchFamily="34" charset="0"/>
                  </a:rPr>
                  <a:t> </a:t>
                </a:r>
              </a:p>
            </p:txBody>
          </p:sp>
        </p:grpSp>
        <p:sp>
          <p:nvSpPr>
            <p:cNvPr id="5" name="4 Rectángulo"/>
            <p:cNvSpPr>
              <a:spLocks noChangeArrowheads="1"/>
            </p:cNvSpPr>
            <p:nvPr/>
          </p:nvSpPr>
          <p:spPr bwMode="auto">
            <a:xfrm>
              <a:off x="1643573" y="2349183"/>
              <a:ext cx="697865" cy="254635"/>
            </a:xfrm>
            <a:prstGeom prst="rect">
              <a:avLst/>
            </a:prstGeom>
            <a:gradFill rotWithShape="0">
              <a:gsLst>
                <a:gs pos="0">
                  <a:srgbClr val="E5B8B7"/>
                </a:gs>
                <a:gs pos="100000">
                  <a:srgbClr val="D99594"/>
                </a:gs>
              </a:gsLst>
              <a:lin ang="5400000" scaled="1"/>
            </a:gradFill>
            <a:ln w="12700">
              <a:solidFill>
                <a:srgbClr val="D99594"/>
              </a:solidFill>
              <a:miter lim="800000"/>
              <a:headEnd/>
              <a:tailEnd/>
            </a:ln>
            <a:effectLst>
              <a:outerShdw dist="28398" dir="3806097" algn="ctr" rotWithShape="0">
                <a:srgbClr val="3F3151">
                  <a:alpha val="50000"/>
                </a:srgbClr>
              </a:outerShdw>
            </a:effectLst>
          </p:spPr>
          <p:txBody>
            <a:bodyPr rot="0" vert="horz" wrap="square" lIns="91440" tIns="45720" rIns="91440" bIns="45720" anchor="ctr" anchorCtr="0" upright="1">
              <a:noAutofit/>
            </a:bodyPr>
            <a:lstStyle/>
            <a:p>
              <a:pPr algn="ctr">
                <a:lnSpc>
                  <a:spcPct val="115000"/>
                </a:lnSpc>
                <a:spcAft>
                  <a:spcPts val="1000"/>
                </a:spcAft>
              </a:pPr>
              <a:r>
                <a:rPr lang="es-EC" sz="1200" b="1" dirty="0">
                  <a:effectLst/>
                  <a:latin typeface="Arial" pitchFamily="34" charset="0"/>
                  <a:ea typeface="Calibri"/>
                  <a:cs typeface="Arial" pitchFamily="34" charset="0"/>
                </a:rPr>
                <a:t>OBJ. 3</a:t>
              </a:r>
              <a:endParaRPr lang="es-EC" sz="1200" dirty="0">
                <a:effectLst/>
                <a:latin typeface="Arial" pitchFamily="34" charset="0"/>
                <a:ea typeface="Calibri"/>
                <a:cs typeface="Arial" pitchFamily="34" charset="0"/>
              </a:endParaRPr>
            </a:p>
          </p:txBody>
        </p:sp>
        <p:cxnSp>
          <p:nvCxnSpPr>
            <p:cNvPr id="6" name="AutoShape 230"/>
            <p:cNvCxnSpPr>
              <a:cxnSpLocks noChangeShapeType="1"/>
            </p:cNvCxnSpPr>
            <p:nvPr/>
          </p:nvCxnSpPr>
          <p:spPr bwMode="auto">
            <a:xfrm flipH="1">
              <a:off x="1641668" y="2647633"/>
              <a:ext cx="5715" cy="1633855"/>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 name="6 Elipse"/>
            <p:cNvSpPr>
              <a:spLocks noChangeArrowheads="1"/>
            </p:cNvSpPr>
            <p:nvPr/>
          </p:nvSpPr>
          <p:spPr bwMode="auto">
            <a:xfrm>
              <a:off x="1547664" y="1624008"/>
              <a:ext cx="361315" cy="28702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s-EC" sz="1200" dirty="0">
                  <a:effectLst/>
                  <a:latin typeface="Arial" pitchFamily="34" charset="0"/>
                  <a:ea typeface="Calibri"/>
                  <a:cs typeface="Arial" pitchFamily="34" charset="0"/>
                </a:rPr>
                <a:t>B</a:t>
              </a:r>
            </a:p>
          </p:txBody>
        </p:sp>
        <p:cxnSp>
          <p:nvCxnSpPr>
            <p:cNvPr id="27" name="AutoShape 230"/>
            <p:cNvCxnSpPr>
              <a:cxnSpLocks noChangeShapeType="1"/>
            </p:cNvCxnSpPr>
            <p:nvPr/>
          </p:nvCxnSpPr>
          <p:spPr bwMode="auto">
            <a:xfrm flipH="1">
              <a:off x="1662655" y="1894319"/>
              <a:ext cx="1" cy="454864"/>
            </a:xfrm>
            <a:prstGeom prst="straightConnector1">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33" name="41 Grupo"/>
          <p:cNvGrpSpPr/>
          <p:nvPr/>
        </p:nvGrpSpPr>
        <p:grpSpPr>
          <a:xfrm>
            <a:off x="1619672" y="2997248"/>
            <a:ext cx="6624591" cy="2735702"/>
            <a:chOff x="-59148" y="0"/>
            <a:chExt cx="6409009" cy="2736275"/>
          </a:xfrm>
        </p:grpSpPr>
        <p:grpSp>
          <p:nvGrpSpPr>
            <p:cNvPr id="34" name="33 Grupo"/>
            <p:cNvGrpSpPr>
              <a:grpSpLocks/>
            </p:cNvGrpSpPr>
            <p:nvPr/>
          </p:nvGrpSpPr>
          <p:grpSpPr bwMode="auto">
            <a:xfrm>
              <a:off x="156893" y="244646"/>
              <a:ext cx="6192968" cy="2491629"/>
              <a:chOff x="1753" y="3995"/>
              <a:chExt cx="11245" cy="3283"/>
            </a:xfrm>
          </p:grpSpPr>
          <p:sp>
            <p:nvSpPr>
              <p:cNvPr id="36" name="Rectangle 187"/>
              <p:cNvSpPr>
                <a:spLocks noChangeArrowheads="1"/>
              </p:cNvSpPr>
              <p:nvPr/>
            </p:nvSpPr>
            <p:spPr bwMode="auto">
              <a:xfrm>
                <a:off x="9104" y="3995"/>
                <a:ext cx="3894" cy="3283"/>
              </a:xfrm>
              <a:prstGeom prst="rect">
                <a:avLst/>
              </a:prstGeom>
              <a:solidFill>
                <a:schemeClr val="bg1">
                  <a:lumMod val="95000"/>
                </a:schemeClr>
              </a:solidFill>
              <a:ln w="12700">
                <a:solidFill>
                  <a:srgbClr val="95B3D7"/>
                </a:solidFill>
                <a:miter lim="800000"/>
                <a:headEnd/>
                <a:tailEnd/>
              </a:ln>
              <a:effectLst>
                <a:outerShdw dist="28398" dir="3806097" algn="ctr" rotWithShape="0">
                  <a:srgbClr val="205867">
                    <a:alpha val="50000"/>
                  </a:srgbClr>
                </a:outerShdw>
              </a:effectLst>
            </p:spPr>
            <p:txBody>
              <a:bodyPr rot="0" vert="horz" wrap="square" lIns="91440" tIns="45720" rIns="91440" bIns="45720" anchor="ctr" anchorCtr="0" upright="1">
                <a:noAutofit/>
              </a:bodyPr>
              <a:lstStyle/>
              <a:p>
                <a:pPr marL="90170" indent="-90170" algn="just">
                  <a:spcAft>
                    <a:spcPts val="0"/>
                  </a:spcAft>
                </a:pPr>
                <a:r>
                  <a:rPr lang="es-EC" sz="1200" dirty="0" smtClean="0">
                    <a:effectLst/>
                    <a:latin typeface="Arial" pitchFamily="34" charset="0"/>
                    <a:ea typeface="Times New Roman"/>
                    <a:cs typeface="Arial" pitchFamily="34" charset="0"/>
                    <a:hlinkClick r:id="rId6" action="ppaction://hlinksldjump"/>
                  </a:rPr>
                  <a:t>Diagnóstico del territorio</a:t>
                </a:r>
                <a:endParaRPr lang="es-EC" sz="1200" dirty="0">
                  <a:effectLst/>
                  <a:latin typeface="Arial" pitchFamily="34" charset="0"/>
                  <a:ea typeface="Times New Roman"/>
                  <a:cs typeface="Arial" pitchFamily="34" charset="0"/>
                </a:endParaRPr>
              </a:p>
              <a:p>
                <a:pPr marL="90170" indent="-90170" algn="just">
                  <a:spcAft>
                    <a:spcPts val="0"/>
                  </a:spcAft>
                </a:pPr>
                <a:endParaRPr lang="es-EC" sz="1200" dirty="0" smtClean="0">
                  <a:effectLst/>
                  <a:latin typeface="Arial" pitchFamily="34" charset="0"/>
                  <a:ea typeface="Times New Roman"/>
                  <a:cs typeface="Arial" pitchFamily="34" charset="0"/>
                </a:endParaRPr>
              </a:p>
              <a:p>
                <a:pPr marL="90170" indent="-90170" algn="just">
                  <a:spcAft>
                    <a:spcPts val="0"/>
                  </a:spcAft>
                </a:pPr>
                <a:r>
                  <a:rPr lang="es-EC" sz="1200" dirty="0" smtClean="0">
                    <a:effectLst/>
                    <a:latin typeface="Arial" pitchFamily="34" charset="0"/>
                    <a:ea typeface="Times New Roman"/>
                    <a:cs typeface="Arial" pitchFamily="34" charset="0"/>
                    <a:hlinkClick r:id="rId7" action="ppaction://hlinksldjump"/>
                  </a:rPr>
                  <a:t>Formulación </a:t>
                </a:r>
                <a:r>
                  <a:rPr lang="es-EC" sz="1200" dirty="0">
                    <a:effectLst/>
                    <a:latin typeface="Arial" pitchFamily="34" charset="0"/>
                    <a:ea typeface="Times New Roman"/>
                    <a:cs typeface="Arial" pitchFamily="34" charset="0"/>
                    <a:hlinkClick r:id="rId7" action="ppaction://hlinksldjump"/>
                  </a:rPr>
                  <a:t>de la </a:t>
                </a:r>
                <a:r>
                  <a:rPr lang="es-EC" sz="1200" dirty="0" smtClean="0">
                    <a:effectLst/>
                    <a:latin typeface="Arial" pitchFamily="34" charset="0"/>
                    <a:ea typeface="Times New Roman"/>
                    <a:cs typeface="Arial" pitchFamily="34" charset="0"/>
                    <a:hlinkClick r:id="rId7" action="ppaction://hlinksldjump"/>
                  </a:rPr>
                  <a:t>Misión</a:t>
                </a:r>
                <a:r>
                  <a:rPr lang="es-EC" sz="1200" dirty="0">
                    <a:effectLst/>
                    <a:latin typeface="Arial" pitchFamily="34" charset="0"/>
                    <a:ea typeface="Times New Roman"/>
                    <a:cs typeface="Arial" pitchFamily="34" charset="0"/>
                    <a:hlinkClick r:id="rId7" action="ppaction://hlinksldjump"/>
                  </a:rPr>
                  <a:t>, </a:t>
                </a:r>
                <a:endParaRPr lang="es-EC" sz="1200" dirty="0" smtClean="0">
                  <a:effectLst/>
                  <a:latin typeface="Arial" pitchFamily="34" charset="0"/>
                  <a:ea typeface="Times New Roman"/>
                  <a:cs typeface="Arial" pitchFamily="34" charset="0"/>
                  <a:hlinkClick r:id="rId7" action="ppaction://hlinksldjump"/>
                </a:endParaRPr>
              </a:p>
              <a:p>
                <a:pPr marL="90170" indent="-90170" algn="just">
                  <a:spcAft>
                    <a:spcPts val="0"/>
                  </a:spcAft>
                </a:pPr>
                <a:r>
                  <a:rPr lang="es-EC" sz="1200" dirty="0" smtClean="0">
                    <a:effectLst/>
                    <a:latin typeface="Arial" pitchFamily="34" charset="0"/>
                    <a:ea typeface="Times New Roman"/>
                    <a:cs typeface="Arial" pitchFamily="34" charset="0"/>
                    <a:hlinkClick r:id="rId7" action="ppaction://hlinksldjump"/>
                  </a:rPr>
                  <a:t>Visión </a:t>
                </a:r>
                <a:r>
                  <a:rPr lang="es-EC" sz="1200" dirty="0">
                    <a:effectLst/>
                    <a:latin typeface="Arial" pitchFamily="34" charset="0"/>
                    <a:ea typeface="Times New Roman"/>
                    <a:cs typeface="Arial" pitchFamily="34" charset="0"/>
                    <a:hlinkClick r:id="rId7" action="ppaction://hlinksldjump"/>
                  </a:rPr>
                  <a:t>y </a:t>
                </a:r>
                <a:r>
                  <a:rPr lang="es-EC" sz="1200" dirty="0" smtClean="0">
                    <a:effectLst/>
                    <a:latin typeface="Arial" pitchFamily="34" charset="0"/>
                    <a:ea typeface="Times New Roman"/>
                    <a:cs typeface="Arial" pitchFamily="34" charset="0"/>
                    <a:hlinkClick r:id="rId7" action="ppaction://hlinksldjump"/>
                  </a:rPr>
                  <a:t>Políticas </a:t>
                </a:r>
              </a:p>
              <a:p>
                <a:pPr marL="90170" indent="-90170" algn="just">
                  <a:spcAft>
                    <a:spcPts val="0"/>
                  </a:spcAft>
                </a:pPr>
                <a:r>
                  <a:rPr lang="es-EC" sz="1200" dirty="0" smtClean="0">
                    <a:effectLst/>
                    <a:latin typeface="Arial" pitchFamily="34" charset="0"/>
                    <a:ea typeface="Times New Roman"/>
                    <a:cs typeface="Arial" pitchFamily="34" charset="0"/>
                    <a:hlinkClick r:id="rId7" action="ppaction://hlinksldjump"/>
                  </a:rPr>
                  <a:t>Territoriales</a:t>
                </a:r>
                <a:r>
                  <a:rPr lang="es-EC" sz="1200" dirty="0">
                    <a:effectLst/>
                    <a:latin typeface="Arial" pitchFamily="34" charset="0"/>
                    <a:ea typeface="Times New Roman"/>
                    <a:cs typeface="Arial" pitchFamily="34" charset="0"/>
                    <a:hlinkClick r:id="rId7" action="ppaction://hlinksldjump"/>
                  </a:rPr>
                  <a:t>.</a:t>
                </a:r>
                <a:endParaRPr lang="es-EC" sz="1200" dirty="0">
                  <a:effectLst/>
                  <a:latin typeface="Arial" pitchFamily="34" charset="0"/>
                  <a:ea typeface="Times New Roman"/>
                  <a:cs typeface="Arial" pitchFamily="34" charset="0"/>
                </a:endParaRPr>
              </a:p>
              <a:p>
                <a:pPr marL="90170" algn="just">
                  <a:spcAft>
                    <a:spcPts val="0"/>
                  </a:spcAft>
                </a:pPr>
                <a:r>
                  <a:rPr lang="es-EC" sz="1200" dirty="0">
                    <a:effectLst/>
                    <a:latin typeface="Arial" pitchFamily="34" charset="0"/>
                    <a:ea typeface="Times New Roman"/>
                    <a:cs typeface="Arial" pitchFamily="34" charset="0"/>
                  </a:rPr>
                  <a:t> </a:t>
                </a:r>
              </a:p>
              <a:p>
                <a:pPr marL="90170" indent="-90170" algn="just">
                  <a:spcAft>
                    <a:spcPts val="0"/>
                  </a:spcAft>
                </a:pPr>
                <a:r>
                  <a:rPr lang="es-EC" sz="1200" dirty="0">
                    <a:solidFill>
                      <a:schemeClr val="tx1">
                        <a:lumMod val="95000"/>
                        <a:lumOff val="5000"/>
                      </a:schemeClr>
                    </a:solidFill>
                    <a:effectLst/>
                    <a:latin typeface="Arial" pitchFamily="34" charset="0"/>
                    <a:ea typeface="Times New Roman"/>
                    <a:cs typeface="Arial" pitchFamily="34" charset="0"/>
                    <a:hlinkClick r:id="rId8" action="ppaction://hlinksldjump"/>
                  </a:rPr>
                  <a:t>Un Mapa </a:t>
                </a:r>
                <a:r>
                  <a:rPr lang="es-EC" sz="1200" dirty="0" smtClean="0">
                    <a:solidFill>
                      <a:schemeClr val="tx1">
                        <a:lumMod val="95000"/>
                        <a:lumOff val="5000"/>
                      </a:schemeClr>
                    </a:solidFill>
                    <a:effectLst/>
                    <a:latin typeface="Arial" pitchFamily="34" charset="0"/>
                    <a:ea typeface="Times New Roman"/>
                    <a:cs typeface="Arial" pitchFamily="34" charset="0"/>
                    <a:hlinkClick r:id="rId8" action="ppaction://hlinksldjump"/>
                  </a:rPr>
                  <a:t>Estratégico </a:t>
                </a:r>
              </a:p>
              <a:p>
                <a:pPr marL="90170" indent="-90170" algn="just">
                  <a:spcAft>
                    <a:spcPts val="0"/>
                  </a:spcAft>
                </a:pPr>
                <a:r>
                  <a:rPr lang="es-EC" sz="1200" dirty="0" smtClean="0">
                    <a:solidFill>
                      <a:schemeClr val="tx1">
                        <a:lumMod val="95000"/>
                        <a:lumOff val="5000"/>
                      </a:schemeClr>
                    </a:solidFill>
                    <a:effectLst/>
                    <a:latin typeface="Arial" pitchFamily="34" charset="0"/>
                    <a:ea typeface="Times New Roman"/>
                    <a:cs typeface="Arial" pitchFamily="34" charset="0"/>
                    <a:hlinkClick r:id="rId8" action="ppaction://hlinksldjump"/>
                  </a:rPr>
                  <a:t>Territorial </a:t>
                </a:r>
                <a:r>
                  <a:rPr lang="es-EC" sz="1200" dirty="0">
                    <a:solidFill>
                      <a:schemeClr val="tx1">
                        <a:lumMod val="95000"/>
                        <a:lumOff val="5000"/>
                      </a:schemeClr>
                    </a:solidFill>
                    <a:effectLst/>
                    <a:latin typeface="Arial" pitchFamily="34" charset="0"/>
                    <a:ea typeface="Times New Roman"/>
                    <a:cs typeface="Arial" pitchFamily="34" charset="0"/>
                    <a:hlinkClick r:id="rId8" action="ppaction://hlinksldjump"/>
                  </a:rPr>
                  <a:t>con su </a:t>
                </a:r>
                <a:r>
                  <a:rPr lang="es-EC" sz="1200" dirty="0" smtClean="0">
                    <a:solidFill>
                      <a:schemeClr val="tx1">
                        <a:lumMod val="95000"/>
                        <a:lumOff val="5000"/>
                      </a:schemeClr>
                    </a:solidFill>
                    <a:effectLst/>
                    <a:latin typeface="Arial" pitchFamily="34" charset="0"/>
                    <a:ea typeface="Times New Roman"/>
                    <a:cs typeface="Arial" pitchFamily="34" charset="0"/>
                    <a:hlinkClick r:id="rId8" action="ppaction://hlinksldjump"/>
                  </a:rPr>
                  <a:t>tablero </a:t>
                </a:r>
                <a:r>
                  <a:rPr lang="es-EC" sz="1200" dirty="0">
                    <a:solidFill>
                      <a:schemeClr val="tx1">
                        <a:lumMod val="95000"/>
                        <a:lumOff val="5000"/>
                      </a:schemeClr>
                    </a:solidFill>
                    <a:effectLst/>
                    <a:latin typeface="Arial" pitchFamily="34" charset="0"/>
                    <a:ea typeface="Times New Roman"/>
                    <a:cs typeface="Arial" pitchFamily="34" charset="0"/>
                    <a:hlinkClick r:id="rId8" action="ppaction://hlinksldjump"/>
                  </a:rPr>
                  <a:t>de </a:t>
                </a:r>
                <a:endParaRPr lang="es-EC" sz="1200" dirty="0" smtClean="0">
                  <a:solidFill>
                    <a:schemeClr val="tx1">
                      <a:lumMod val="95000"/>
                      <a:lumOff val="5000"/>
                    </a:schemeClr>
                  </a:solidFill>
                  <a:effectLst/>
                  <a:latin typeface="Arial" pitchFamily="34" charset="0"/>
                  <a:ea typeface="Times New Roman"/>
                  <a:cs typeface="Arial" pitchFamily="34" charset="0"/>
                  <a:hlinkClick r:id="rId8" action="ppaction://hlinksldjump"/>
                </a:endParaRPr>
              </a:p>
              <a:p>
                <a:pPr marL="90170" indent="-90170" algn="just">
                  <a:spcAft>
                    <a:spcPts val="0"/>
                  </a:spcAft>
                </a:pPr>
                <a:r>
                  <a:rPr lang="es-EC" sz="1200" dirty="0" smtClean="0">
                    <a:solidFill>
                      <a:schemeClr val="tx1">
                        <a:lumMod val="95000"/>
                        <a:lumOff val="5000"/>
                      </a:schemeClr>
                    </a:solidFill>
                    <a:effectLst/>
                    <a:latin typeface="Arial" pitchFamily="34" charset="0"/>
                    <a:ea typeface="Times New Roman"/>
                    <a:cs typeface="Arial" pitchFamily="34" charset="0"/>
                    <a:hlinkClick r:id="rId8" action="ppaction://hlinksldjump"/>
                  </a:rPr>
                  <a:t>Control Territorial.</a:t>
                </a:r>
                <a:endParaRPr lang="es-EC" sz="1200" dirty="0" smtClean="0">
                  <a:solidFill>
                    <a:schemeClr val="tx1">
                      <a:lumMod val="95000"/>
                      <a:lumOff val="5000"/>
                    </a:schemeClr>
                  </a:solidFill>
                  <a:effectLst/>
                  <a:latin typeface="Arial" pitchFamily="34" charset="0"/>
                  <a:ea typeface="Times New Roman"/>
                  <a:cs typeface="Arial" pitchFamily="34" charset="0"/>
                </a:endParaRPr>
              </a:p>
              <a:p>
                <a:pPr marL="90170" indent="-90170" algn="just">
                  <a:spcAft>
                    <a:spcPts val="0"/>
                  </a:spcAft>
                </a:pPr>
                <a:endParaRPr lang="es-EC" sz="1200" dirty="0">
                  <a:latin typeface="Arial" pitchFamily="34" charset="0"/>
                  <a:ea typeface="Times New Roman"/>
                  <a:cs typeface="Arial" pitchFamily="34" charset="0"/>
                </a:endParaRPr>
              </a:p>
              <a:p>
                <a:pPr marL="90170" indent="-90170" algn="just">
                  <a:spcAft>
                    <a:spcPts val="0"/>
                  </a:spcAft>
                </a:pPr>
                <a:r>
                  <a:rPr lang="es-EC" sz="1200" dirty="0" smtClean="0">
                    <a:latin typeface="Arial" pitchFamily="34" charset="0"/>
                    <a:ea typeface="Times New Roman"/>
                    <a:cs typeface="Arial" pitchFamily="34" charset="0"/>
                    <a:hlinkClick r:id="rId9" action="ppaction://hlinksldjump"/>
                  </a:rPr>
                  <a:t>Perfiles de Proyectos en el </a:t>
                </a:r>
              </a:p>
              <a:p>
                <a:pPr marL="90170" indent="-90170" algn="just">
                  <a:spcAft>
                    <a:spcPts val="0"/>
                  </a:spcAft>
                </a:pPr>
                <a:r>
                  <a:rPr lang="es-EC" sz="1200" dirty="0" smtClean="0">
                    <a:latin typeface="Arial" pitchFamily="34" charset="0"/>
                    <a:ea typeface="Times New Roman"/>
                    <a:cs typeface="Arial" pitchFamily="34" charset="0"/>
                    <a:hlinkClick r:id="rId9" action="ppaction://hlinksldjump"/>
                  </a:rPr>
                  <a:t>marco lógico</a:t>
                </a:r>
                <a:endParaRPr lang="es-EC" sz="1200" dirty="0">
                  <a:effectLst/>
                  <a:latin typeface="Arial" pitchFamily="34" charset="0"/>
                  <a:ea typeface="Times New Roman"/>
                  <a:cs typeface="Arial" pitchFamily="34" charset="0"/>
                </a:endParaRPr>
              </a:p>
            </p:txBody>
          </p:sp>
          <p:sp>
            <p:nvSpPr>
              <p:cNvPr id="37" name="Rectangle 188"/>
              <p:cNvSpPr>
                <a:spLocks noChangeArrowheads="1"/>
              </p:cNvSpPr>
              <p:nvPr/>
            </p:nvSpPr>
            <p:spPr bwMode="auto">
              <a:xfrm>
                <a:off x="1753" y="4443"/>
                <a:ext cx="2681" cy="1891"/>
              </a:xfrm>
              <a:prstGeom prst="rect">
                <a:avLst/>
              </a:prstGeom>
              <a:gradFill rotWithShape="0">
                <a:gsLst>
                  <a:gs pos="0">
                    <a:srgbClr val="D8D8D8"/>
                  </a:gs>
                  <a:gs pos="100000">
                    <a:srgbClr val="BFBFBF"/>
                  </a:gs>
                </a:gsLst>
                <a:lin ang="5400000" scaled="1"/>
              </a:gradFill>
              <a:ln w="12700">
                <a:solidFill>
                  <a:srgbClr val="BFBFBF"/>
                </a:solidFill>
                <a:miter lim="800000"/>
                <a:headEnd/>
                <a:tailEnd/>
              </a:ln>
              <a:effectLst>
                <a:outerShdw dist="28398" dir="3806097" algn="ctr" rotWithShape="0">
                  <a:srgbClr val="4E6128"/>
                </a:outerShdw>
              </a:effectLst>
            </p:spPr>
            <p:txBody>
              <a:bodyPr rot="0" vert="horz" wrap="square" lIns="91440" tIns="45720" rIns="91440" bIns="45720" anchor="ctr" anchorCtr="0" upright="1">
                <a:noAutofit/>
              </a:bodyPr>
              <a:lstStyle/>
              <a:p>
                <a:pPr algn="ctr">
                  <a:lnSpc>
                    <a:spcPct val="115000"/>
                  </a:lnSpc>
                  <a:spcAft>
                    <a:spcPts val="1000"/>
                  </a:spcAft>
                </a:pPr>
                <a:r>
                  <a:rPr lang="es-EC" sz="1200" dirty="0">
                    <a:solidFill>
                      <a:srgbClr val="000000"/>
                    </a:solidFill>
                    <a:effectLst/>
                    <a:latin typeface="Arial" pitchFamily="34" charset="0"/>
                    <a:ea typeface="Calibri"/>
                    <a:cs typeface="Arial" pitchFamily="34" charset="0"/>
                  </a:rPr>
                  <a:t>Realizar el diagnóstico  territorial, la propuesta Normativa, Estratégica y Operativa.</a:t>
                </a:r>
                <a:endParaRPr lang="es-EC" sz="1200" dirty="0">
                  <a:effectLst/>
                  <a:latin typeface="Arial" pitchFamily="34" charset="0"/>
                  <a:ea typeface="Calibri"/>
                  <a:cs typeface="Arial" pitchFamily="34" charset="0"/>
                </a:endParaRPr>
              </a:p>
            </p:txBody>
          </p:sp>
          <p:grpSp>
            <p:nvGrpSpPr>
              <p:cNvPr id="38" name="Group 189"/>
              <p:cNvGrpSpPr>
                <a:grpSpLocks/>
              </p:cNvGrpSpPr>
              <p:nvPr/>
            </p:nvGrpSpPr>
            <p:grpSpPr bwMode="auto">
              <a:xfrm>
                <a:off x="5182" y="4177"/>
                <a:ext cx="3036" cy="2627"/>
                <a:chOff x="5182" y="4177"/>
                <a:chExt cx="3036" cy="2627"/>
              </a:xfrm>
            </p:grpSpPr>
            <p:sp>
              <p:nvSpPr>
                <p:cNvPr id="51" name="Text Box 190"/>
                <p:cNvSpPr txBox="1">
                  <a:spLocks noChangeArrowheads="1"/>
                </p:cNvSpPr>
                <p:nvPr/>
              </p:nvSpPr>
              <p:spPr bwMode="auto">
                <a:xfrm>
                  <a:off x="5182" y="4177"/>
                  <a:ext cx="3036" cy="476"/>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a:effectLst/>
                      <a:latin typeface="Arial" pitchFamily="34" charset="0"/>
                      <a:ea typeface="Calibri"/>
                      <a:cs typeface="Arial" pitchFamily="34" charset="0"/>
                    </a:rPr>
                    <a:t>Momento Descriptivo </a:t>
                  </a:r>
                  <a:endParaRPr lang="es-EC" sz="1200" dirty="0">
                    <a:effectLst/>
                    <a:latin typeface="Arial" pitchFamily="34" charset="0"/>
                    <a:ea typeface="Calibri"/>
                    <a:cs typeface="Arial" pitchFamily="34" charset="0"/>
                  </a:endParaRPr>
                </a:p>
                <a:p>
                  <a:pPr algn="ctr">
                    <a:lnSpc>
                      <a:spcPct val="115000"/>
                    </a:lnSpc>
                    <a:spcAft>
                      <a:spcPts val="1000"/>
                    </a:spcAft>
                  </a:pPr>
                  <a:r>
                    <a:rPr lang="es-EC" sz="1200" dirty="0">
                      <a:effectLst/>
                      <a:latin typeface="Arial" pitchFamily="34" charset="0"/>
                      <a:ea typeface="Calibri"/>
                      <a:cs typeface="Arial" pitchFamily="34" charset="0"/>
                    </a:rPr>
                    <a:t> </a:t>
                  </a:r>
                </a:p>
              </p:txBody>
            </p:sp>
            <p:sp>
              <p:nvSpPr>
                <p:cNvPr id="52" name="Text Box 191"/>
                <p:cNvSpPr txBox="1">
                  <a:spLocks noChangeArrowheads="1"/>
                </p:cNvSpPr>
                <p:nvPr/>
              </p:nvSpPr>
              <p:spPr bwMode="auto">
                <a:xfrm>
                  <a:off x="5182" y="5637"/>
                  <a:ext cx="3022" cy="434"/>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a:effectLst/>
                      <a:latin typeface="Arial" pitchFamily="34" charset="0"/>
                      <a:ea typeface="Calibri"/>
                      <a:cs typeface="Arial" pitchFamily="34" charset="0"/>
                    </a:rPr>
                    <a:t>Momento Estratégico</a:t>
                  </a:r>
                  <a:endParaRPr lang="es-EC" sz="1200" dirty="0">
                    <a:effectLst/>
                    <a:latin typeface="Arial" pitchFamily="34" charset="0"/>
                    <a:ea typeface="Calibri"/>
                    <a:cs typeface="Arial" pitchFamily="34" charset="0"/>
                  </a:endParaRPr>
                </a:p>
              </p:txBody>
            </p:sp>
            <p:sp>
              <p:nvSpPr>
                <p:cNvPr id="53" name="Text Box 192"/>
                <p:cNvSpPr txBox="1">
                  <a:spLocks noChangeArrowheads="1"/>
                </p:cNvSpPr>
                <p:nvPr/>
              </p:nvSpPr>
              <p:spPr bwMode="auto">
                <a:xfrm>
                  <a:off x="5182" y="6334"/>
                  <a:ext cx="3022" cy="470"/>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S_tradnl" sz="1200" dirty="0">
                      <a:effectLst/>
                      <a:latin typeface="Arial" pitchFamily="34" charset="0"/>
                      <a:ea typeface="Calibri"/>
                      <a:cs typeface="Arial" pitchFamily="34" charset="0"/>
                    </a:rPr>
                    <a:t>Momento Operativo</a:t>
                  </a:r>
                  <a:endParaRPr lang="es-EC" sz="1200" dirty="0">
                    <a:effectLst/>
                    <a:latin typeface="Arial" pitchFamily="34" charset="0"/>
                    <a:ea typeface="Calibri"/>
                    <a:cs typeface="Arial" pitchFamily="34" charset="0"/>
                  </a:endParaRPr>
                </a:p>
              </p:txBody>
            </p:sp>
            <p:sp>
              <p:nvSpPr>
                <p:cNvPr id="54" name="Text Box 193"/>
                <p:cNvSpPr txBox="1">
                  <a:spLocks noChangeArrowheads="1"/>
                </p:cNvSpPr>
                <p:nvPr/>
              </p:nvSpPr>
              <p:spPr bwMode="auto">
                <a:xfrm>
                  <a:off x="5182" y="4905"/>
                  <a:ext cx="3022" cy="423"/>
                </a:xfrm>
                <a:prstGeom prst="rect">
                  <a:avLst/>
                </a:prstGeom>
                <a:gradFill rotWithShape="1">
                  <a:gsLst>
                    <a:gs pos="0">
                      <a:srgbClr val="E5DFEC"/>
                    </a:gs>
                    <a:gs pos="100000">
                      <a:srgbClr val="B2A1C7"/>
                    </a:gs>
                  </a:gsLst>
                  <a:lin ang="5400000" scaled="1"/>
                </a:gradFill>
                <a:ln w="12700">
                  <a:solidFill>
                    <a:srgbClr val="B2A1C7"/>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s-EC" sz="1200" dirty="0">
                      <a:effectLst/>
                      <a:latin typeface="Arial" pitchFamily="34" charset="0"/>
                      <a:ea typeface="Calibri"/>
                      <a:cs typeface="Arial" pitchFamily="34" charset="0"/>
                    </a:rPr>
                    <a:t>Momento Normativo</a:t>
                  </a:r>
                </a:p>
              </p:txBody>
            </p:sp>
            <p:sp>
              <p:nvSpPr>
                <p:cNvPr id="55" name="AutoShape 194"/>
                <p:cNvSpPr>
                  <a:spLocks noChangeArrowheads="1"/>
                </p:cNvSpPr>
                <p:nvPr/>
              </p:nvSpPr>
              <p:spPr bwMode="auto">
                <a:xfrm>
                  <a:off x="6543" y="5368"/>
                  <a:ext cx="333" cy="181"/>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dirty="0"/>
                </a:p>
              </p:txBody>
            </p:sp>
            <p:sp>
              <p:nvSpPr>
                <p:cNvPr id="56" name="AutoShape 195"/>
                <p:cNvSpPr>
                  <a:spLocks noChangeArrowheads="1"/>
                </p:cNvSpPr>
                <p:nvPr/>
              </p:nvSpPr>
              <p:spPr bwMode="auto">
                <a:xfrm>
                  <a:off x="6543" y="6092"/>
                  <a:ext cx="333" cy="180"/>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dirty="0"/>
                </a:p>
              </p:txBody>
            </p:sp>
            <p:sp>
              <p:nvSpPr>
                <p:cNvPr id="57" name="AutoShape 196"/>
                <p:cNvSpPr>
                  <a:spLocks noChangeArrowheads="1"/>
                </p:cNvSpPr>
                <p:nvPr/>
              </p:nvSpPr>
              <p:spPr bwMode="auto">
                <a:xfrm>
                  <a:off x="6543" y="4653"/>
                  <a:ext cx="333" cy="181"/>
                </a:xfrm>
                <a:prstGeom prst="downArrow">
                  <a:avLst>
                    <a:gd name="adj1" fmla="val 50000"/>
                    <a:gd name="adj2" fmla="val 25000"/>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es-EC" dirty="0"/>
                </a:p>
              </p:txBody>
            </p:sp>
          </p:grpSp>
          <p:grpSp>
            <p:nvGrpSpPr>
              <p:cNvPr id="39" name="Group 197"/>
              <p:cNvGrpSpPr>
                <a:grpSpLocks/>
              </p:cNvGrpSpPr>
              <p:nvPr/>
            </p:nvGrpSpPr>
            <p:grpSpPr bwMode="auto">
              <a:xfrm>
                <a:off x="4523" y="4293"/>
                <a:ext cx="4029" cy="2235"/>
                <a:chOff x="4748" y="3485"/>
                <a:chExt cx="4029" cy="2235"/>
              </a:xfrm>
            </p:grpSpPr>
            <p:grpSp>
              <p:nvGrpSpPr>
                <p:cNvPr id="46" name="Group 198"/>
                <p:cNvGrpSpPr>
                  <a:grpSpLocks/>
                </p:cNvGrpSpPr>
                <p:nvPr/>
              </p:nvGrpSpPr>
              <p:grpSpPr bwMode="auto">
                <a:xfrm>
                  <a:off x="8434" y="3485"/>
                  <a:ext cx="343" cy="2235"/>
                  <a:chOff x="5831" y="3245"/>
                  <a:chExt cx="343" cy="2235"/>
                </a:xfrm>
              </p:grpSpPr>
              <p:cxnSp>
                <p:nvCxnSpPr>
                  <p:cNvPr id="48" name="AutoShape 199"/>
                  <p:cNvCxnSpPr>
                    <a:cxnSpLocks noChangeShapeType="1"/>
                  </p:cNvCxnSpPr>
                  <p:nvPr/>
                </p:nvCxnSpPr>
                <p:spPr bwMode="auto">
                  <a:xfrm>
                    <a:off x="6174" y="3245"/>
                    <a:ext cx="0" cy="222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9" name="AutoShape 200"/>
                  <p:cNvCxnSpPr>
                    <a:cxnSpLocks noChangeShapeType="1"/>
                  </p:cNvCxnSpPr>
                  <p:nvPr/>
                </p:nvCxnSpPr>
                <p:spPr bwMode="auto">
                  <a:xfrm>
                    <a:off x="5831" y="3245"/>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0" name="AutoShape 201"/>
                  <p:cNvCxnSpPr>
                    <a:cxnSpLocks noChangeShapeType="1"/>
                  </p:cNvCxnSpPr>
                  <p:nvPr/>
                </p:nvCxnSpPr>
                <p:spPr bwMode="auto">
                  <a:xfrm>
                    <a:off x="5831" y="5480"/>
                    <a:ext cx="34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cxnSp>
              <p:nvCxnSpPr>
                <p:cNvPr id="47" name="AutoShape 202"/>
                <p:cNvCxnSpPr>
                  <a:cxnSpLocks noChangeShapeType="1"/>
                </p:cNvCxnSpPr>
                <p:nvPr/>
              </p:nvCxnSpPr>
              <p:spPr bwMode="auto">
                <a:xfrm>
                  <a:off x="4748" y="4665"/>
                  <a:ext cx="268"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41" name="Group 204"/>
              <p:cNvGrpSpPr>
                <a:grpSpLocks/>
              </p:cNvGrpSpPr>
              <p:nvPr/>
            </p:nvGrpSpPr>
            <p:grpSpPr bwMode="auto">
              <a:xfrm rot="10800000">
                <a:off x="4774" y="4443"/>
                <a:ext cx="401" cy="2137"/>
                <a:chOff x="6150" y="3245"/>
                <a:chExt cx="380" cy="2223"/>
              </a:xfrm>
            </p:grpSpPr>
            <p:cxnSp>
              <p:nvCxnSpPr>
                <p:cNvPr id="43" name="AutoShape 205"/>
                <p:cNvCxnSpPr>
                  <a:cxnSpLocks noChangeShapeType="1"/>
                </p:cNvCxnSpPr>
                <p:nvPr/>
              </p:nvCxnSpPr>
              <p:spPr bwMode="auto">
                <a:xfrm>
                  <a:off x="6530" y="3245"/>
                  <a:ext cx="0" cy="222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4" name="AutoShape 206"/>
                <p:cNvCxnSpPr>
                  <a:cxnSpLocks noChangeShapeType="1"/>
                  <a:stCxn id="53" idx="1"/>
                </p:cNvCxnSpPr>
                <p:nvPr/>
              </p:nvCxnSpPr>
              <p:spPr bwMode="auto">
                <a:xfrm rot="10800000" flipH="1">
                  <a:off x="6150" y="3245"/>
                  <a:ext cx="376" cy="1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sp>
          <p:nvSpPr>
            <p:cNvPr id="35" name="34 Rectángulo"/>
            <p:cNvSpPr>
              <a:spLocks noChangeArrowheads="1"/>
            </p:cNvSpPr>
            <p:nvPr/>
          </p:nvSpPr>
          <p:spPr bwMode="auto">
            <a:xfrm>
              <a:off x="-59148" y="0"/>
              <a:ext cx="805007" cy="244353"/>
            </a:xfrm>
            <a:prstGeom prst="rect">
              <a:avLst/>
            </a:prstGeom>
            <a:gradFill rotWithShape="0">
              <a:gsLst>
                <a:gs pos="0">
                  <a:srgbClr val="E5B8B7"/>
                </a:gs>
                <a:gs pos="100000">
                  <a:srgbClr val="D99594"/>
                </a:gs>
              </a:gsLst>
              <a:lin ang="5400000" scaled="1"/>
            </a:gradFill>
            <a:ln w="12700">
              <a:solidFill>
                <a:srgbClr val="D99594"/>
              </a:solidFill>
              <a:miter lim="800000"/>
              <a:headEnd/>
              <a:tailEnd/>
            </a:ln>
            <a:effectLst>
              <a:outerShdw dist="28398" dir="3806097" algn="ctr" rotWithShape="0">
                <a:srgbClr val="3F3151">
                  <a:alpha val="50000"/>
                </a:srgbClr>
              </a:outerShdw>
            </a:effectLst>
          </p:spPr>
          <p:txBody>
            <a:bodyPr rot="0" vert="horz" wrap="square" lIns="91440" tIns="45720" rIns="91440" bIns="45720" anchor="ctr" anchorCtr="0" upright="1">
              <a:noAutofit/>
            </a:bodyPr>
            <a:lstStyle/>
            <a:p>
              <a:pPr algn="ctr">
                <a:lnSpc>
                  <a:spcPct val="115000"/>
                </a:lnSpc>
                <a:spcAft>
                  <a:spcPts val="1000"/>
                </a:spcAft>
              </a:pPr>
              <a:r>
                <a:rPr lang="es-EC" sz="1200" b="1" dirty="0">
                  <a:effectLst/>
                  <a:latin typeface="Arial" pitchFamily="34" charset="0"/>
                  <a:ea typeface="Calibri"/>
                  <a:cs typeface="Arial" pitchFamily="34" charset="0"/>
                </a:rPr>
                <a:t>OBJ. 4</a:t>
              </a:r>
              <a:endParaRPr lang="es-EC" sz="1200" dirty="0">
                <a:effectLst/>
                <a:latin typeface="Arial" pitchFamily="34" charset="0"/>
                <a:ea typeface="Calibri"/>
                <a:cs typeface="Arial" pitchFamily="34" charset="0"/>
              </a:endParaRPr>
            </a:p>
          </p:txBody>
        </p:sp>
      </p:grpSp>
      <p:cxnSp>
        <p:nvCxnSpPr>
          <p:cNvPr id="62" name="AutoShape 201"/>
          <p:cNvCxnSpPr>
            <a:cxnSpLocks noChangeShapeType="1"/>
          </p:cNvCxnSpPr>
          <p:nvPr/>
        </p:nvCxnSpPr>
        <p:spPr bwMode="auto">
          <a:xfrm>
            <a:off x="5713351" y="4311357"/>
            <a:ext cx="277732"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6" name="AutoShape 206"/>
          <p:cNvCxnSpPr>
            <a:cxnSpLocks noChangeShapeType="1"/>
            <a:endCxn id="51" idx="1"/>
          </p:cNvCxnSpPr>
          <p:nvPr/>
        </p:nvCxnSpPr>
        <p:spPr bwMode="auto">
          <a:xfrm>
            <a:off x="3572380" y="3560535"/>
            <a:ext cx="222579"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1" name="AutoShape 230"/>
          <p:cNvCxnSpPr>
            <a:cxnSpLocks noChangeShapeType="1"/>
          </p:cNvCxnSpPr>
          <p:nvPr/>
        </p:nvCxnSpPr>
        <p:spPr bwMode="auto">
          <a:xfrm>
            <a:off x="1619672" y="3241842"/>
            <a:ext cx="0" cy="2635430"/>
          </a:xfrm>
          <a:prstGeom prst="straightConnector1">
            <a:avLst/>
          </a:prstGeom>
          <a:noFill/>
          <a:ln w="12700">
            <a:solidFill>
              <a:srgbClr val="000000"/>
            </a:solidFill>
            <a:round/>
            <a:headEnd/>
            <a:tailEnd type="none" w="med" len="med"/>
          </a:ln>
          <a:extLst>
            <a:ext uri="{909E8E84-426E-40DD-AFC4-6F175D3DCCD1}">
              <a14:hiddenFill xmlns:a14="http://schemas.microsoft.com/office/drawing/2010/main">
                <a:noFill/>
              </a14:hiddenFill>
            </a:ext>
          </a:extLst>
        </p:spPr>
      </p:cxnSp>
      <p:cxnSp>
        <p:nvCxnSpPr>
          <p:cNvPr id="64" name="AutoShape 249"/>
          <p:cNvCxnSpPr>
            <a:cxnSpLocks noChangeShapeType="1"/>
          </p:cNvCxnSpPr>
          <p:nvPr/>
        </p:nvCxnSpPr>
        <p:spPr bwMode="auto">
          <a:xfrm>
            <a:off x="3526652" y="2184279"/>
            <a:ext cx="13984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5" name="AutoShape 249"/>
          <p:cNvCxnSpPr>
            <a:cxnSpLocks noChangeShapeType="1"/>
          </p:cNvCxnSpPr>
          <p:nvPr/>
        </p:nvCxnSpPr>
        <p:spPr bwMode="auto">
          <a:xfrm>
            <a:off x="5887735" y="2157320"/>
            <a:ext cx="13984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7" name="66 Rectángulo"/>
          <p:cNvSpPr>
            <a:spLocks noChangeArrowheads="1"/>
          </p:cNvSpPr>
          <p:nvPr/>
        </p:nvSpPr>
        <p:spPr bwMode="auto">
          <a:xfrm>
            <a:off x="6588224" y="836712"/>
            <a:ext cx="1152128" cy="274831"/>
          </a:xfrm>
          <a:prstGeom prst="rect">
            <a:avLst/>
          </a:prstGeom>
          <a:solidFill>
            <a:schemeClr val="bg1">
              <a:lumMod val="95000"/>
            </a:schemeClr>
          </a:solidFill>
          <a:ln w="12700">
            <a:solidFill>
              <a:srgbClr val="B2A1C7"/>
            </a:solidFill>
            <a:miter lim="800000"/>
            <a:headEnd/>
            <a:tailEnd/>
          </a:ln>
          <a:scene3d>
            <a:camera prst="orthographicFront"/>
            <a:lightRig rig="threePt" dir="t"/>
          </a:scene3d>
          <a:sp3d>
            <a:bevelT/>
          </a:sp3d>
        </p:spPr>
        <p:txBody>
          <a:bodyPr rot="0" vert="horz" wrap="square" lIns="91440" tIns="45720" rIns="91440" bIns="45720" anchor="t" anchorCtr="0" upright="1">
            <a:noAutofit/>
          </a:bodyPr>
          <a:lstStyle/>
          <a:p>
            <a:pPr algn="ctr">
              <a:lnSpc>
                <a:spcPct val="115000"/>
              </a:lnSpc>
              <a:spcAft>
                <a:spcPts val="1000"/>
              </a:spcAft>
            </a:pPr>
            <a:r>
              <a:rPr lang="es-EC" sz="1400" b="1" dirty="0" smtClean="0">
                <a:latin typeface="Arial" pitchFamily="34" charset="0"/>
                <a:ea typeface="Calibri"/>
                <a:cs typeface="Arial" pitchFamily="34" charset="0"/>
              </a:rPr>
              <a:t>METAS</a:t>
            </a:r>
            <a:endParaRPr lang="es-EC" sz="1400" b="1" dirty="0">
              <a:latin typeface="Arial" pitchFamily="34" charset="0"/>
              <a:ea typeface="Calibri"/>
              <a:cs typeface="Arial" pitchFamily="34" charset="0"/>
            </a:endParaRPr>
          </a:p>
        </p:txBody>
      </p:sp>
      <p:sp>
        <p:nvSpPr>
          <p:cNvPr id="68" name="Cuadro de texto 746"/>
          <p:cNvSpPr txBox="1">
            <a:spLocks noChangeArrowheads="1"/>
          </p:cNvSpPr>
          <p:nvPr/>
        </p:nvSpPr>
        <p:spPr bwMode="auto">
          <a:xfrm>
            <a:off x="3877994" y="850372"/>
            <a:ext cx="1702118" cy="335788"/>
          </a:xfrm>
          <a:prstGeom prst="rect">
            <a:avLst/>
          </a:prstGeom>
          <a:gradFill rotWithShape="1">
            <a:gsLst>
              <a:gs pos="0">
                <a:srgbClr val="E5DFEC"/>
              </a:gs>
              <a:gs pos="100000">
                <a:srgbClr val="B2A1C7"/>
              </a:gs>
            </a:gsLst>
            <a:lin ang="5400000" scaled="1"/>
          </a:gradFill>
          <a:ln w="12700">
            <a:solidFill>
              <a:srgbClr val="B2A1C7"/>
            </a:solidFill>
            <a:miter lim="800000"/>
            <a:headEnd/>
            <a:tailEnd/>
          </a:ln>
          <a:scene3d>
            <a:camera prst="orthographicFront"/>
            <a:lightRig rig="threePt" dir="t"/>
          </a:scene3d>
          <a:sp3d>
            <a:bevelT/>
          </a:sp3d>
        </p:spPr>
        <p:txBody>
          <a:bodyPr rot="0" vert="horz" wrap="square" lIns="91440" tIns="45720" rIns="91440" bIns="45720" anchor="t" anchorCtr="0" upright="1">
            <a:noAutofit/>
          </a:bodyPr>
          <a:lstStyle/>
          <a:p>
            <a:pPr algn="ctr">
              <a:lnSpc>
                <a:spcPct val="115000"/>
              </a:lnSpc>
              <a:spcAft>
                <a:spcPts val="1000"/>
              </a:spcAft>
            </a:pPr>
            <a:r>
              <a:rPr lang="es-ES_tradnl" sz="1400" b="1" dirty="0" smtClean="0">
                <a:latin typeface="Arial" pitchFamily="34" charset="0"/>
                <a:ea typeface="Calibri"/>
                <a:cs typeface="Arial" pitchFamily="34" charset="0"/>
              </a:rPr>
              <a:t>ACTIVIDADES</a:t>
            </a:r>
            <a:endParaRPr lang="es-EC" sz="1400" b="1" dirty="0">
              <a:latin typeface="Arial" pitchFamily="34" charset="0"/>
              <a:ea typeface="Calibri"/>
              <a:cs typeface="Arial" pitchFamily="34" charset="0"/>
            </a:endParaRPr>
          </a:p>
        </p:txBody>
      </p:sp>
      <p:cxnSp>
        <p:nvCxnSpPr>
          <p:cNvPr id="3" name="2 Conector recto"/>
          <p:cNvCxnSpPr/>
          <p:nvPr/>
        </p:nvCxnSpPr>
        <p:spPr>
          <a:xfrm>
            <a:off x="1547664" y="5877272"/>
            <a:ext cx="1806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460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9349" y="517017"/>
            <a:ext cx="8229600" cy="706090"/>
          </a:xfrm>
        </p:spPr>
        <p:txBody>
          <a:bodyPr>
            <a:normAutofit fontScale="90000"/>
          </a:bodyPr>
          <a:lstStyle/>
          <a:p>
            <a:r>
              <a:rPr lang="es-EC" dirty="0"/>
              <a:t>Á</a:t>
            </a:r>
            <a:r>
              <a:rPr lang="es-EC" dirty="0" smtClean="0"/>
              <a:t>REA DE ESTUDIO</a:t>
            </a:r>
            <a:endParaRPr lang="es-EC" dirty="0"/>
          </a:p>
        </p:txBody>
      </p:sp>
      <p:pic>
        <p:nvPicPr>
          <p:cNvPr id="6" name="5 Imagen" descr="Descripción: http://www.inec.gob.ec/image/image_gallery?img_id=8019639&amp;t=12985645891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128739"/>
            <a:ext cx="3920612" cy="2853905"/>
          </a:xfrm>
          <a:prstGeom prst="rect">
            <a:avLst/>
          </a:prstGeom>
          <a:noFill/>
          <a:ln>
            <a:noFill/>
          </a:ln>
        </p:spPr>
      </p:pic>
      <p:pic>
        <p:nvPicPr>
          <p:cNvPr id="22" name="21 Imagen" descr="Descripción: http://www.inec.gob.ec/image/image_gallery?img_id=1506333&amp;t=1223038401452"/>
          <p:cNvPicPr/>
          <p:nvPr/>
        </p:nvPicPr>
        <p:blipFill rotWithShape="1">
          <a:blip r:embed="rId3">
            <a:extLst>
              <a:ext uri="{28A0092B-C50C-407E-A947-70E740481C1C}">
                <a14:useLocalDpi xmlns:a14="http://schemas.microsoft.com/office/drawing/2010/main" val="0"/>
              </a:ext>
            </a:extLst>
          </a:blip>
          <a:srcRect l="77061" t="3405" r="2191" b="59551"/>
          <a:stretch/>
        </p:blipFill>
        <p:spPr bwMode="auto">
          <a:xfrm>
            <a:off x="7977352" y="5391806"/>
            <a:ext cx="1166648" cy="1466194"/>
          </a:xfrm>
          <a:prstGeom prst="rect">
            <a:avLst/>
          </a:prstGeom>
          <a:noFill/>
          <a:ln>
            <a:noFill/>
          </a:ln>
        </p:spPr>
      </p:pic>
      <p:pic>
        <p:nvPicPr>
          <p:cNvPr id="286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50" r="-1893" b="-656"/>
          <a:stretch/>
        </p:blipFill>
        <p:spPr bwMode="auto">
          <a:xfrm>
            <a:off x="4067944" y="1268760"/>
            <a:ext cx="5030928" cy="415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674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198" y="1268760"/>
            <a:ext cx="8507289" cy="720080"/>
          </a:xfrm>
        </p:spPr>
        <p:txBody>
          <a:bodyPr>
            <a:normAutofit fontScale="90000"/>
          </a:bodyPr>
          <a:lstStyle/>
          <a:p>
            <a:r>
              <a:rPr lang="es-ES_tradnl" dirty="0" smtClean="0">
                <a:effectLst/>
                <a:latin typeface="Arial" pitchFamily="34" charset="0"/>
                <a:ea typeface="Calibri"/>
                <a:cs typeface="Arial" pitchFamily="34" charset="0"/>
              </a:rPr>
              <a:t/>
            </a:r>
            <a:br>
              <a:rPr lang="es-ES_tradnl" dirty="0" smtClean="0">
                <a:effectLst/>
                <a:latin typeface="Arial" pitchFamily="34" charset="0"/>
                <a:ea typeface="Calibri"/>
                <a:cs typeface="Arial" pitchFamily="34" charset="0"/>
              </a:rPr>
            </a:br>
            <a:r>
              <a:rPr lang="es-ES_tradnl" sz="3300" dirty="0" smtClean="0">
                <a:effectLst/>
                <a:latin typeface="Arial" pitchFamily="34" charset="0"/>
                <a:ea typeface="Calibri"/>
                <a:cs typeface="Arial" pitchFamily="34" charset="0"/>
              </a:rPr>
              <a:t>Generación de la base de datos de la Cartografía</a:t>
            </a:r>
            <a:r>
              <a:rPr lang="es-EC" dirty="0" smtClean="0">
                <a:effectLst/>
                <a:latin typeface="Arial" pitchFamily="34" charset="0"/>
                <a:ea typeface="Calibri"/>
                <a:cs typeface="Arial" pitchFamily="34" charset="0"/>
              </a:rPr>
              <a:t/>
            </a:r>
            <a:br>
              <a:rPr lang="es-EC" dirty="0" smtClean="0">
                <a:effectLst/>
                <a:latin typeface="Arial" pitchFamily="34" charset="0"/>
                <a:ea typeface="Calibri"/>
                <a:cs typeface="Arial" pitchFamily="34" charset="0"/>
              </a:rPr>
            </a:br>
            <a:endParaRPr lang="es-EC" dirty="0"/>
          </a:p>
        </p:txBody>
      </p:sp>
      <p:sp>
        <p:nvSpPr>
          <p:cNvPr id="3" name="2 Marcador de contenido"/>
          <p:cNvSpPr>
            <a:spLocks noGrp="1"/>
          </p:cNvSpPr>
          <p:nvPr>
            <p:ph idx="1"/>
          </p:nvPr>
        </p:nvSpPr>
        <p:spPr>
          <a:xfrm>
            <a:off x="-108520" y="1700808"/>
            <a:ext cx="2448272" cy="432048"/>
          </a:xfrm>
        </p:spPr>
        <p:txBody>
          <a:bodyPr>
            <a:normAutofit fontScale="92500"/>
          </a:bodyPr>
          <a:lstStyle/>
          <a:p>
            <a:pPr marL="457200" lvl="1" indent="0">
              <a:buNone/>
            </a:pPr>
            <a:r>
              <a:rPr lang="es-ES" sz="2400" b="1" dirty="0" smtClean="0"/>
              <a:t>Geodatabase</a:t>
            </a:r>
            <a:endParaRPr lang="es-EC" sz="2400" dirty="0"/>
          </a:p>
          <a:p>
            <a:pPr marL="457200" lvl="1" indent="0">
              <a:buNone/>
            </a:pPr>
            <a:endParaRPr lang="es-EC" dirty="0"/>
          </a:p>
        </p:txBody>
      </p:sp>
      <p:sp>
        <p:nvSpPr>
          <p:cNvPr id="4" name="3 CuadroTexto">
            <a:hlinkClick r:id="rId3" action="ppaction://hlinksldjump"/>
          </p:cNvPr>
          <p:cNvSpPr txBox="1"/>
          <p:nvPr/>
        </p:nvSpPr>
        <p:spPr>
          <a:xfrm>
            <a:off x="251520" y="188640"/>
            <a:ext cx="1151149" cy="369332"/>
          </a:xfrm>
          <a:prstGeom prst="rect">
            <a:avLst/>
          </a:prstGeom>
          <a:noFill/>
        </p:spPr>
        <p:txBody>
          <a:bodyPr wrap="none" rtlCol="0">
            <a:spAutoFit/>
          </a:bodyPr>
          <a:lstStyle/>
          <a:p>
            <a:r>
              <a:rPr lang="es-EC" dirty="0" smtClean="0"/>
              <a:t>Objetivo 1</a:t>
            </a:r>
            <a:endParaRPr lang="es-EC" dirty="0"/>
          </a:p>
        </p:txBody>
      </p:sp>
      <p:sp>
        <p:nvSpPr>
          <p:cNvPr id="6" name="Cuadro de texto 782"/>
          <p:cNvSpPr txBox="1">
            <a:spLocks noChangeArrowheads="1"/>
          </p:cNvSpPr>
          <p:nvPr/>
        </p:nvSpPr>
        <p:spPr bwMode="auto">
          <a:xfrm>
            <a:off x="2771800" y="3204032"/>
            <a:ext cx="1261110" cy="285115"/>
          </a:xfrm>
          <a:prstGeom prst="rect">
            <a:avLst/>
          </a:prstGeom>
          <a:solidFill>
            <a:schemeClr val="accent3">
              <a:lumMod val="60000"/>
              <a:lumOff val="40000"/>
            </a:schemeClr>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US" sz="1200" dirty="0">
                <a:effectLst/>
                <a:latin typeface="Calibri"/>
                <a:ea typeface="Calibri"/>
                <a:cs typeface="Times New Roman"/>
              </a:rPr>
              <a:t>Feature Dataset</a:t>
            </a:r>
            <a:endParaRPr lang="es-EC" sz="1200" dirty="0">
              <a:effectLst/>
              <a:latin typeface="Calibri"/>
              <a:ea typeface="Calibri"/>
              <a:cs typeface="Times New Roman"/>
            </a:endParaRPr>
          </a:p>
        </p:txBody>
      </p:sp>
      <p:cxnSp>
        <p:nvCxnSpPr>
          <p:cNvPr id="7" name="6 Conector recto de flecha"/>
          <p:cNvCxnSpPr>
            <a:cxnSpLocks noChangeShapeType="1"/>
            <a:stCxn id="28675" idx="3"/>
            <a:endCxn id="6" idx="1"/>
          </p:cNvCxnSpPr>
          <p:nvPr/>
        </p:nvCxnSpPr>
        <p:spPr bwMode="auto">
          <a:xfrm>
            <a:off x="2264268" y="3344267"/>
            <a:ext cx="507532" cy="232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 name="9 Conector recto de flecha"/>
          <p:cNvCxnSpPr>
            <a:cxnSpLocks noChangeShapeType="1"/>
            <a:stCxn id="28676" idx="3"/>
            <a:endCxn id="11" idx="1"/>
          </p:cNvCxnSpPr>
          <p:nvPr/>
        </p:nvCxnSpPr>
        <p:spPr bwMode="auto">
          <a:xfrm flipV="1">
            <a:off x="2427526" y="4551961"/>
            <a:ext cx="344274"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1" name="Cuadro de texto 780"/>
          <p:cNvSpPr txBox="1">
            <a:spLocks noChangeArrowheads="1"/>
          </p:cNvSpPr>
          <p:nvPr/>
        </p:nvSpPr>
        <p:spPr bwMode="auto">
          <a:xfrm>
            <a:off x="2771800" y="4409403"/>
            <a:ext cx="1261110" cy="285115"/>
          </a:xfrm>
          <a:prstGeom prst="rect">
            <a:avLst/>
          </a:prstGeom>
          <a:solidFill>
            <a:schemeClr val="accent3">
              <a:lumMod val="50000"/>
            </a:schemeClr>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US" sz="1200" dirty="0">
                <a:effectLst/>
                <a:latin typeface="Calibri"/>
                <a:ea typeface="Calibri"/>
                <a:cs typeface="Times New Roman"/>
              </a:rPr>
              <a:t>Feature Class</a:t>
            </a:r>
            <a:endParaRPr lang="es-EC" sz="1200" dirty="0">
              <a:effectLst/>
              <a:latin typeface="Calibri"/>
              <a:ea typeface="Calibri"/>
              <a:cs typeface="Times New Roman"/>
            </a:endParaRPr>
          </a:p>
        </p:txBody>
      </p:sp>
      <p:pic>
        <p:nvPicPr>
          <p:cNvPr id="286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239" t="62310" r="64860" b="35042"/>
          <a:stretch/>
        </p:blipFill>
        <p:spPr bwMode="auto">
          <a:xfrm>
            <a:off x="179512" y="2434433"/>
            <a:ext cx="2812672" cy="30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3060" t="44083" r="64162" b="46447"/>
          <a:stretch/>
        </p:blipFill>
        <p:spPr bwMode="auto">
          <a:xfrm>
            <a:off x="251520" y="2924944"/>
            <a:ext cx="2012748" cy="83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4871" t="48200" r="64374" b="43570"/>
          <a:stretch/>
        </p:blipFill>
        <p:spPr bwMode="auto">
          <a:xfrm>
            <a:off x="290324" y="4108792"/>
            <a:ext cx="2137202" cy="88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16 Objeto">
            <a:hlinkClick r:id="rId7" action="ppaction://hlinkfile"/>
          </p:cNvPr>
          <p:cNvGraphicFramePr>
            <a:graphicFrameLocks noChangeAspect="1"/>
          </p:cNvGraphicFramePr>
          <p:nvPr>
            <p:extLst>
              <p:ext uri="{D42A27DB-BD31-4B8C-83A1-F6EECF244321}">
                <p14:modId xmlns:p14="http://schemas.microsoft.com/office/powerpoint/2010/main" val="1025095758"/>
              </p:ext>
            </p:extLst>
          </p:nvPr>
        </p:nvGraphicFramePr>
        <p:xfrm>
          <a:off x="4283967" y="1556792"/>
          <a:ext cx="4785829" cy="4824536"/>
        </p:xfrm>
        <a:graphic>
          <a:graphicData uri="http://schemas.openxmlformats.org/presentationml/2006/ole">
            <mc:AlternateContent xmlns:mc="http://schemas.openxmlformats.org/markup-compatibility/2006">
              <mc:Choice xmlns:v="urn:schemas-microsoft-com:vml" Requires="v">
                <p:oleObj spid="_x0000_s28681" name="Visio" r:id="rId8" imgW="6938295" imgH="4653951" progId="Visio.Drawing.11">
                  <p:embed/>
                </p:oleObj>
              </mc:Choice>
              <mc:Fallback>
                <p:oleObj name="Visio" r:id="rId8" imgW="6938295" imgH="4653951" progId="Visio.Drawing.11">
                  <p:embed/>
                  <p:pic>
                    <p:nvPicPr>
                      <p:cNvPr id="0" name="4 Obje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967" y="1556792"/>
                        <a:ext cx="4785829" cy="4824536"/>
                      </a:xfrm>
                      <a:prstGeom prst="rect">
                        <a:avLst/>
                      </a:prstGeom>
                      <a:noFill/>
                      <a:ln>
                        <a:noFill/>
                      </a:ln>
                    </p:spPr>
                  </p:pic>
                </p:oleObj>
              </mc:Fallback>
            </mc:AlternateContent>
          </a:graphicData>
        </a:graphic>
      </p:graphicFrame>
      <p:sp>
        <p:nvSpPr>
          <p:cNvPr id="27" name="Redondear rectángulo de esquina del mismo lado 4"/>
          <p:cNvSpPr/>
          <p:nvPr/>
        </p:nvSpPr>
        <p:spPr>
          <a:xfrm>
            <a:off x="253350" y="5229200"/>
            <a:ext cx="3886602" cy="1584176"/>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s-EC" sz="1200" b="1" kern="1200" dirty="0" smtClean="0"/>
              <a:t>Proyección: </a:t>
            </a:r>
            <a:r>
              <a:rPr lang="es-EC" sz="1200" kern="1200" dirty="0" smtClean="0"/>
              <a:t>Universal Transversal de Mercator</a:t>
            </a:r>
          </a:p>
          <a:p>
            <a:pPr marL="114300" lvl="1" indent="-114300" algn="l" defTabSz="533400">
              <a:lnSpc>
                <a:spcPct val="90000"/>
              </a:lnSpc>
              <a:spcBef>
                <a:spcPct val="0"/>
              </a:spcBef>
              <a:spcAft>
                <a:spcPct val="15000"/>
              </a:spcAft>
              <a:buChar char="••"/>
            </a:pPr>
            <a:r>
              <a:rPr lang="es-EC" sz="1200" b="1" dirty="0" smtClean="0"/>
              <a:t>Falso Este: </a:t>
            </a:r>
            <a:r>
              <a:rPr lang="es-EC" sz="1200" dirty="0" smtClean="0"/>
              <a:t>500000                      </a:t>
            </a:r>
            <a:r>
              <a:rPr lang="es-EC" sz="1200" b="1" dirty="0" smtClean="0"/>
              <a:t>Falso Norte</a:t>
            </a:r>
            <a:r>
              <a:rPr lang="es-EC" sz="1200" dirty="0" smtClean="0"/>
              <a:t>: 10000000</a:t>
            </a:r>
          </a:p>
          <a:p>
            <a:pPr marL="114300" lvl="1" indent="-114300" algn="l" defTabSz="533400">
              <a:lnSpc>
                <a:spcPct val="90000"/>
              </a:lnSpc>
              <a:spcBef>
                <a:spcPct val="0"/>
              </a:spcBef>
              <a:spcAft>
                <a:spcPct val="15000"/>
              </a:spcAft>
              <a:buChar char="••"/>
            </a:pPr>
            <a:r>
              <a:rPr lang="es-EC" sz="1200" b="1" kern="1200" dirty="0" smtClean="0"/>
              <a:t>Meridiano Central: </a:t>
            </a:r>
            <a:r>
              <a:rPr lang="es-EC" sz="1200" kern="1200" dirty="0" smtClean="0"/>
              <a:t>-81</a:t>
            </a:r>
          </a:p>
          <a:p>
            <a:pPr marL="114300" lvl="1" indent="-114300" algn="l" defTabSz="533400">
              <a:lnSpc>
                <a:spcPct val="90000"/>
              </a:lnSpc>
              <a:spcBef>
                <a:spcPct val="0"/>
              </a:spcBef>
              <a:spcAft>
                <a:spcPct val="15000"/>
              </a:spcAft>
              <a:buChar char="••"/>
            </a:pPr>
            <a:r>
              <a:rPr lang="es-EC" sz="1200" b="1" dirty="0" smtClean="0"/>
              <a:t>Factor de Escala: </a:t>
            </a:r>
            <a:r>
              <a:rPr lang="es-EC" sz="1200" dirty="0" smtClean="0"/>
              <a:t>0.99960000</a:t>
            </a:r>
          </a:p>
          <a:p>
            <a:pPr marL="114300" lvl="1" indent="-114300" algn="l" defTabSz="533400">
              <a:lnSpc>
                <a:spcPct val="90000"/>
              </a:lnSpc>
              <a:spcBef>
                <a:spcPct val="0"/>
              </a:spcBef>
              <a:spcAft>
                <a:spcPct val="15000"/>
              </a:spcAft>
              <a:buChar char="••"/>
            </a:pPr>
            <a:r>
              <a:rPr lang="es-EC" sz="1200" b="1" kern="1200" dirty="0" smtClean="0"/>
              <a:t>Unidades Lineales: </a:t>
            </a:r>
            <a:r>
              <a:rPr lang="es-EC" sz="1200" kern="1200" dirty="0" smtClean="0"/>
              <a:t>metros</a:t>
            </a:r>
          </a:p>
          <a:p>
            <a:pPr marL="114300" lvl="1" indent="-114300" algn="l" defTabSz="533400">
              <a:lnSpc>
                <a:spcPct val="90000"/>
              </a:lnSpc>
              <a:spcBef>
                <a:spcPct val="0"/>
              </a:spcBef>
              <a:spcAft>
                <a:spcPct val="15000"/>
              </a:spcAft>
              <a:buChar char="••"/>
            </a:pPr>
            <a:r>
              <a:rPr lang="es-EC" sz="1200" b="1" dirty="0" smtClean="0"/>
              <a:t>Sistema de coordenadas    </a:t>
            </a:r>
            <a:r>
              <a:rPr lang="es-EC" sz="1200" dirty="0" smtClean="0"/>
              <a:t>WGS84 17s  </a:t>
            </a:r>
          </a:p>
          <a:p>
            <a:pPr marL="114300" lvl="1" indent="-114300" algn="l" defTabSz="533400">
              <a:lnSpc>
                <a:spcPct val="90000"/>
              </a:lnSpc>
              <a:spcBef>
                <a:spcPct val="0"/>
              </a:spcBef>
              <a:spcAft>
                <a:spcPct val="15000"/>
              </a:spcAft>
              <a:buChar char="••"/>
            </a:pPr>
            <a:r>
              <a:rPr lang="es-EC" sz="1200" b="1" dirty="0" err="1" smtClean="0"/>
              <a:t>Datum</a:t>
            </a:r>
            <a:r>
              <a:rPr lang="es-EC" sz="1200" b="1" dirty="0" smtClean="0"/>
              <a:t>:</a:t>
            </a:r>
            <a:r>
              <a:rPr lang="es-EC" sz="1200" dirty="0" smtClean="0"/>
              <a:t> WGS84</a:t>
            </a:r>
            <a:endParaRPr lang="es-EC" sz="1200" kern="1200" dirty="0"/>
          </a:p>
        </p:txBody>
      </p:sp>
    </p:spTree>
    <p:extLst>
      <p:ext uri="{BB962C8B-B14F-4D97-AF65-F5344CB8AC3E}">
        <p14:creationId xmlns:p14="http://schemas.microsoft.com/office/powerpoint/2010/main" val="61477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1143000"/>
          </a:xfrm>
        </p:spPr>
        <p:txBody>
          <a:bodyPr/>
          <a:lstStyle/>
          <a:p>
            <a:r>
              <a:rPr lang="es-EC" dirty="0" smtClean="0"/>
              <a:t>Validación de información</a:t>
            </a:r>
            <a:endParaRPr lang="es-EC"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893874644"/>
              </p:ext>
            </p:extLst>
          </p:nvPr>
        </p:nvGraphicFramePr>
        <p:xfrm>
          <a:off x="251520" y="1935163"/>
          <a:ext cx="8640960" cy="4590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a:hlinkClick r:id="rId7" action="ppaction://hlinksldjump"/>
          </p:cNvPr>
          <p:cNvSpPr txBox="1"/>
          <p:nvPr/>
        </p:nvSpPr>
        <p:spPr>
          <a:xfrm>
            <a:off x="251520" y="188640"/>
            <a:ext cx="1151149" cy="369332"/>
          </a:xfrm>
          <a:prstGeom prst="rect">
            <a:avLst/>
          </a:prstGeom>
          <a:noFill/>
        </p:spPr>
        <p:txBody>
          <a:bodyPr wrap="none" rtlCol="0">
            <a:spAutoFit/>
          </a:bodyPr>
          <a:lstStyle/>
          <a:p>
            <a:r>
              <a:rPr lang="es-EC" dirty="0" smtClean="0"/>
              <a:t>Objetivo 1</a:t>
            </a:r>
            <a:endParaRPr lang="es-EC" dirty="0"/>
          </a:p>
        </p:txBody>
      </p:sp>
    </p:spTree>
    <p:extLst>
      <p:ext uri="{BB962C8B-B14F-4D97-AF65-F5344CB8AC3E}">
        <p14:creationId xmlns:p14="http://schemas.microsoft.com/office/powerpoint/2010/main" val="2741702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039549"/>
            <a:ext cx="7746032" cy="805275"/>
          </a:xfrm>
        </p:spPr>
        <p:txBody>
          <a:bodyPr>
            <a:noAutofit/>
          </a:bodyPr>
          <a:lstStyle/>
          <a:p>
            <a:r>
              <a:rPr lang="es-EC" sz="4000" dirty="0" smtClean="0"/>
              <a:t>Estructura del Catálogo de Objetos Temático:</a:t>
            </a:r>
            <a:endParaRPr lang="es-EC" sz="40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7 CuadroTexto">
            <a:hlinkClick r:id="rId3" action="ppaction://hlinksldjump"/>
          </p:cNvPr>
          <p:cNvSpPr txBox="1"/>
          <p:nvPr/>
        </p:nvSpPr>
        <p:spPr>
          <a:xfrm>
            <a:off x="251520" y="188640"/>
            <a:ext cx="1151149" cy="369332"/>
          </a:xfrm>
          <a:prstGeom prst="rect">
            <a:avLst/>
          </a:prstGeom>
          <a:noFill/>
        </p:spPr>
        <p:txBody>
          <a:bodyPr wrap="none" rtlCol="0">
            <a:spAutoFit/>
          </a:bodyPr>
          <a:lstStyle/>
          <a:p>
            <a:r>
              <a:rPr lang="es-EC" dirty="0" smtClean="0"/>
              <a:t>Objetivo 2</a:t>
            </a:r>
            <a:endParaRPr lang="es-EC" dirty="0"/>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0" name="9 Objeto"/>
          <p:cNvGraphicFramePr>
            <a:graphicFrameLocks noChangeAspect="1"/>
          </p:cNvGraphicFramePr>
          <p:nvPr>
            <p:extLst>
              <p:ext uri="{D42A27DB-BD31-4B8C-83A1-F6EECF244321}">
                <p14:modId xmlns:p14="http://schemas.microsoft.com/office/powerpoint/2010/main" val="2637380359"/>
              </p:ext>
            </p:extLst>
          </p:nvPr>
        </p:nvGraphicFramePr>
        <p:xfrm>
          <a:off x="2843808" y="1273399"/>
          <a:ext cx="5616624" cy="5435697"/>
        </p:xfrm>
        <a:graphic>
          <a:graphicData uri="http://schemas.openxmlformats.org/presentationml/2006/ole">
            <mc:AlternateContent xmlns:mc="http://schemas.openxmlformats.org/markup-compatibility/2006">
              <mc:Choice xmlns:v="urn:schemas-microsoft-com:vml" Requires="v">
                <p:oleObj spid="_x0000_s32772" name="Visio" r:id="rId4" imgW="7651744" imgH="7851558" progId="Visio.Drawing.11">
                  <p:embed/>
                </p:oleObj>
              </mc:Choice>
              <mc:Fallback>
                <p:oleObj name="Visio" r:id="rId4" imgW="7651744" imgH="785155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1273399"/>
                        <a:ext cx="5616624" cy="5435697"/>
                      </a:xfrm>
                      <a:prstGeom prst="rect">
                        <a:avLst/>
                      </a:prstGeom>
                      <a:noFill/>
                    </p:spPr>
                  </p:pic>
                </p:oleObj>
              </mc:Fallback>
            </mc:AlternateContent>
          </a:graphicData>
        </a:graphic>
      </p:graphicFrame>
    </p:spTree>
    <p:extLst>
      <p:ext uri="{BB962C8B-B14F-4D97-AF65-F5344CB8AC3E}">
        <p14:creationId xmlns:p14="http://schemas.microsoft.com/office/powerpoint/2010/main" val="221823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8" y="764704"/>
            <a:ext cx="915352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64272" y="192408"/>
            <a:ext cx="8229600" cy="650336"/>
          </a:xfrm>
        </p:spPr>
        <p:txBody>
          <a:bodyPr>
            <a:noAutofit/>
          </a:bodyPr>
          <a:lstStyle/>
          <a:p>
            <a:pPr algn="ctr"/>
            <a:r>
              <a:rPr lang="es-EC" sz="3000" dirty="0" smtClean="0"/>
              <a:t>ZONIFICACION ECOLOGICA</a:t>
            </a:r>
            <a:br>
              <a:rPr lang="es-EC" sz="3000" dirty="0" smtClean="0"/>
            </a:br>
            <a:r>
              <a:rPr lang="es-EC" sz="3000" dirty="0" smtClean="0"/>
              <a:t>UNIDADES </a:t>
            </a:r>
            <a:r>
              <a:rPr lang="es-EC" sz="3000" dirty="0" smtClean="0"/>
              <a:t>AMBIENTALES</a:t>
            </a:r>
            <a:endParaRPr lang="es-EC" sz="3000" dirty="0"/>
          </a:p>
        </p:txBody>
      </p:sp>
      <p:sp>
        <p:nvSpPr>
          <p:cNvPr id="8" name="7 CuadroTexto">
            <a:hlinkClick r:id="rId3" action="ppaction://hlinksldjump"/>
          </p:cNvPr>
          <p:cNvSpPr txBox="1"/>
          <p:nvPr/>
        </p:nvSpPr>
        <p:spPr>
          <a:xfrm>
            <a:off x="13338" y="41993"/>
            <a:ext cx="1151149" cy="369332"/>
          </a:xfrm>
          <a:prstGeom prst="rect">
            <a:avLst/>
          </a:prstGeom>
          <a:noFill/>
        </p:spPr>
        <p:txBody>
          <a:bodyPr wrap="none" rtlCol="0">
            <a:spAutoFit/>
          </a:bodyPr>
          <a:lstStyle/>
          <a:p>
            <a:r>
              <a:rPr lang="es-EC" dirty="0" smtClean="0"/>
              <a:t>Objetivo 2</a:t>
            </a:r>
            <a:endParaRPr lang="es-EC" dirty="0"/>
          </a:p>
        </p:txBody>
      </p:sp>
    </p:spTree>
    <p:extLst>
      <p:ext uri="{BB962C8B-B14F-4D97-AF65-F5344CB8AC3E}">
        <p14:creationId xmlns:p14="http://schemas.microsoft.com/office/powerpoint/2010/main" val="4066901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43"/>
          <a:stretch/>
        </p:blipFill>
        <p:spPr bwMode="auto">
          <a:xfrm>
            <a:off x="-7538" y="-27384"/>
            <a:ext cx="5159463" cy="438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93"/>
          <a:stretch/>
        </p:blipFill>
        <p:spPr bwMode="auto">
          <a:xfrm>
            <a:off x="4454789" y="2883946"/>
            <a:ext cx="4689211" cy="400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a:spLocks noGrp="1"/>
          </p:cNvSpPr>
          <p:nvPr>
            <p:ph type="title"/>
          </p:nvPr>
        </p:nvSpPr>
        <p:spPr>
          <a:xfrm>
            <a:off x="5364088" y="1338504"/>
            <a:ext cx="3315640" cy="650336"/>
          </a:xfrm>
        </p:spPr>
        <p:txBody>
          <a:bodyPr>
            <a:noAutofit/>
          </a:bodyPr>
          <a:lstStyle/>
          <a:p>
            <a:pPr algn="ctr"/>
            <a:r>
              <a:rPr lang="es-EC" sz="3000" dirty="0" smtClean="0"/>
              <a:t>HIDROLOGÍA</a:t>
            </a:r>
            <a:endParaRPr lang="es-EC" sz="3000" dirty="0"/>
          </a:p>
        </p:txBody>
      </p:sp>
      <p:sp>
        <p:nvSpPr>
          <p:cNvPr id="8" name="1 Título"/>
          <p:cNvSpPr txBox="1">
            <a:spLocks/>
          </p:cNvSpPr>
          <p:nvPr/>
        </p:nvSpPr>
        <p:spPr>
          <a:xfrm>
            <a:off x="539552" y="5157192"/>
            <a:ext cx="3315640" cy="65033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000" dirty="0" smtClean="0"/>
              <a:t>PENDIENTES</a:t>
            </a:r>
            <a:endParaRPr lang="es-EC" sz="3000" dirty="0"/>
          </a:p>
        </p:txBody>
      </p:sp>
    </p:spTree>
    <p:extLst>
      <p:ext uri="{BB962C8B-B14F-4D97-AF65-F5344CB8AC3E}">
        <p14:creationId xmlns:p14="http://schemas.microsoft.com/office/powerpoint/2010/main" val="202843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91" y="0"/>
            <a:ext cx="4846052"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txBox="1">
            <a:spLocks/>
          </p:cNvSpPr>
          <p:nvPr/>
        </p:nvSpPr>
        <p:spPr>
          <a:xfrm>
            <a:off x="5218436" y="1509664"/>
            <a:ext cx="3315640" cy="65033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000" dirty="0" smtClean="0"/>
              <a:t>EROSIÓN</a:t>
            </a:r>
            <a:endParaRPr lang="es-EC" sz="3000" dirty="0"/>
          </a:p>
        </p:txBody>
      </p:sp>
      <p:sp>
        <p:nvSpPr>
          <p:cNvPr id="10" name="1 Título"/>
          <p:cNvSpPr txBox="1">
            <a:spLocks/>
          </p:cNvSpPr>
          <p:nvPr/>
        </p:nvSpPr>
        <p:spPr>
          <a:xfrm>
            <a:off x="830991" y="5085184"/>
            <a:ext cx="3315640" cy="65033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000" dirty="0" smtClean="0"/>
              <a:t>DESLIZAMIENTOS</a:t>
            </a:r>
            <a:endParaRPr lang="es-EC" sz="3000" dirty="0"/>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361" y="2564904"/>
            <a:ext cx="4720151"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701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4836176"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805" y="2538000"/>
            <a:ext cx="4952195"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5364088" y="1196752"/>
            <a:ext cx="3315640" cy="65033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000" dirty="0" smtClean="0"/>
              <a:t>RIESGOS NATURALES</a:t>
            </a:r>
            <a:endParaRPr lang="es-EC" sz="3000" dirty="0"/>
          </a:p>
        </p:txBody>
      </p:sp>
      <p:sp>
        <p:nvSpPr>
          <p:cNvPr id="7" name="1 Título"/>
          <p:cNvSpPr txBox="1">
            <a:spLocks/>
          </p:cNvSpPr>
          <p:nvPr/>
        </p:nvSpPr>
        <p:spPr>
          <a:xfrm>
            <a:off x="830991" y="5085184"/>
            <a:ext cx="3315640" cy="65033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000" dirty="0" smtClean="0"/>
              <a:t>ZONAS DE VIDA</a:t>
            </a:r>
            <a:endParaRPr lang="es-EC" sz="3000" dirty="0"/>
          </a:p>
        </p:txBody>
      </p:sp>
    </p:spTree>
    <p:extLst>
      <p:ext uri="{BB962C8B-B14F-4D97-AF65-F5344CB8AC3E}">
        <p14:creationId xmlns:p14="http://schemas.microsoft.com/office/powerpoint/2010/main" val="3536381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73306"/>
            <a:ext cx="8229600" cy="1143000"/>
          </a:xfrm>
        </p:spPr>
        <p:txBody>
          <a:bodyPr/>
          <a:lstStyle/>
          <a:p>
            <a:pPr algn="ctr"/>
            <a:r>
              <a:rPr lang="es-EC" dirty="0" smtClean="0"/>
              <a:t>UNIDADES ECOLÓGICAS</a:t>
            </a:r>
            <a:endParaRPr lang="es-EC"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5" name="14 Tabla"/>
          <p:cNvGraphicFramePr>
            <a:graphicFrameLocks noGrp="1"/>
          </p:cNvGraphicFramePr>
          <p:nvPr>
            <p:extLst>
              <p:ext uri="{D42A27DB-BD31-4B8C-83A1-F6EECF244321}">
                <p14:modId xmlns:p14="http://schemas.microsoft.com/office/powerpoint/2010/main" val="1207961459"/>
              </p:ext>
            </p:extLst>
          </p:nvPr>
        </p:nvGraphicFramePr>
        <p:xfrm>
          <a:off x="72008" y="2503150"/>
          <a:ext cx="3635896" cy="2213991"/>
        </p:xfrm>
        <a:graphic>
          <a:graphicData uri="http://schemas.openxmlformats.org/drawingml/2006/table">
            <a:tbl>
              <a:tblPr firstRow="1" firstCol="1" bandRow="1"/>
              <a:tblGrid>
                <a:gridCol w="386333"/>
                <a:gridCol w="3249563"/>
              </a:tblGrid>
              <a:tr h="232026">
                <a:tc gridSpan="2">
                  <a:txBody>
                    <a:bodyPr/>
                    <a:lstStyle/>
                    <a:p>
                      <a:pPr algn="ctr">
                        <a:lnSpc>
                          <a:spcPct val="115000"/>
                        </a:lnSpc>
                        <a:spcAft>
                          <a:spcPts val="0"/>
                        </a:spcAft>
                      </a:pPr>
                      <a:r>
                        <a:rPr lang="es-EC" sz="1500" b="1" dirty="0" smtClean="0">
                          <a:solidFill>
                            <a:srgbClr val="000000"/>
                          </a:solidFill>
                          <a:effectLst/>
                          <a:latin typeface="Arial"/>
                          <a:ea typeface="Calibri"/>
                          <a:cs typeface="Times New Roman"/>
                        </a:rPr>
                        <a:t>Clasificación</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r>
              <a:tr h="232026">
                <a:tc>
                  <a:txBody>
                    <a:bodyPr/>
                    <a:lstStyle/>
                    <a:p>
                      <a:pPr algn="r">
                        <a:lnSpc>
                          <a:spcPct val="115000"/>
                        </a:lnSpc>
                        <a:spcAft>
                          <a:spcPts val="0"/>
                        </a:spcAft>
                      </a:pPr>
                      <a:r>
                        <a:rPr lang="es-EC" sz="1500" dirty="0">
                          <a:solidFill>
                            <a:srgbClr val="000000"/>
                          </a:solidFill>
                          <a:effectLst/>
                          <a:latin typeface="Arial"/>
                          <a:ea typeface="Calibri"/>
                          <a:cs typeface="Times New Roman"/>
                        </a:rPr>
                        <a:t>1</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B478"/>
                    </a:solidFill>
                  </a:tcPr>
                </a:tc>
                <a:tc>
                  <a:txBody>
                    <a:bodyPr/>
                    <a:lstStyle/>
                    <a:p>
                      <a:pPr>
                        <a:lnSpc>
                          <a:spcPct val="115000"/>
                        </a:lnSpc>
                        <a:spcAft>
                          <a:spcPts val="0"/>
                        </a:spcAft>
                      </a:pPr>
                      <a:r>
                        <a:rPr lang="es-EC" sz="1500" dirty="0">
                          <a:solidFill>
                            <a:srgbClr val="000000"/>
                          </a:solidFill>
                          <a:effectLst/>
                          <a:latin typeface="Arial"/>
                          <a:ea typeface="Calibri"/>
                          <a:cs typeface="Times New Roman"/>
                        </a:rPr>
                        <a:t>Zonas de protección permanente</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026">
                <a:tc>
                  <a:txBody>
                    <a:bodyPr/>
                    <a:lstStyle/>
                    <a:p>
                      <a:pPr algn="r">
                        <a:lnSpc>
                          <a:spcPct val="115000"/>
                        </a:lnSpc>
                        <a:spcAft>
                          <a:spcPts val="0"/>
                        </a:spcAft>
                      </a:pPr>
                      <a:r>
                        <a:rPr lang="es-EC" sz="1500" dirty="0">
                          <a:solidFill>
                            <a:srgbClr val="000000"/>
                          </a:solidFill>
                          <a:effectLst/>
                          <a:latin typeface="Arial"/>
                          <a:ea typeface="Calibri"/>
                          <a:cs typeface="Times New Roman"/>
                        </a:rPr>
                        <a:t>2</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nSpc>
                          <a:spcPct val="115000"/>
                        </a:lnSpc>
                        <a:spcAft>
                          <a:spcPts val="0"/>
                        </a:spcAft>
                      </a:pPr>
                      <a:r>
                        <a:rPr lang="es-EC" sz="1500" dirty="0">
                          <a:solidFill>
                            <a:srgbClr val="000000"/>
                          </a:solidFill>
                          <a:effectLst/>
                          <a:latin typeface="Arial"/>
                          <a:ea typeface="Calibri"/>
                          <a:cs typeface="Times New Roman"/>
                        </a:rPr>
                        <a:t>Zonas de manejo forestal</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026">
                <a:tc>
                  <a:txBody>
                    <a:bodyPr/>
                    <a:lstStyle/>
                    <a:p>
                      <a:pPr algn="r">
                        <a:lnSpc>
                          <a:spcPct val="115000"/>
                        </a:lnSpc>
                        <a:spcAft>
                          <a:spcPts val="0"/>
                        </a:spcAft>
                      </a:pPr>
                      <a:r>
                        <a:rPr lang="es-EC" sz="1500" dirty="0">
                          <a:solidFill>
                            <a:srgbClr val="000000"/>
                          </a:solidFill>
                          <a:effectLst/>
                          <a:latin typeface="Arial"/>
                          <a:ea typeface="Calibri"/>
                          <a:cs typeface="Times New Roman"/>
                        </a:rPr>
                        <a:t>3</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8F6D"/>
                    </a:solidFill>
                  </a:tcPr>
                </a:tc>
                <a:tc>
                  <a:txBody>
                    <a:bodyPr/>
                    <a:lstStyle/>
                    <a:p>
                      <a:pPr>
                        <a:lnSpc>
                          <a:spcPct val="115000"/>
                        </a:lnSpc>
                        <a:spcAft>
                          <a:spcPts val="0"/>
                        </a:spcAft>
                      </a:pPr>
                      <a:r>
                        <a:rPr lang="es-EC" sz="1500" dirty="0">
                          <a:solidFill>
                            <a:srgbClr val="000000"/>
                          </a:solidFill>
                          <a:effectLst/>
                          <a:latin typeface="Arial"/>
                          <a:ea typeface="Calibri"/>
                          <a:cs typeface="Times New Roman"/>
                        </a:rPr>
                        <a:t>Zonas agropecuarias con terrazas</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026">
                <a:tc>
                  <a:txBody>
                    <a:bodyPr/>
                    <a:lstStyle/>
                    <a:p>
                      <a:pPr algn="r">
                        <a:lnSpc>
                          <a:spcPct val="115000"/>
                        </a:lnSpc>
                        <a:spcAft>
                          <a:spcPts val="0"/>
                        </a:spcAft>
                      </a:pPr>
                      <a:r>
                        <a:rPr lang="es-EC" sz="1500" dirty="0">
                          <a:solidFill>
                            <a:srgbClr val="000000"/>
                          </a:solidFill>
                          <a:effectLst/>
                          <a:latin typeface="Arial"/>
                          <a:ea typeface="Calibri"/>
                          <a:cs typeface="Times New Roman"/>
                        </a:rPr>
                        <a:t>4</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1807"/>
                    </a:solidFill>
                  </a:tcPr>
                </a:tc>
                <a:tc>
                  <a:txBody>
                    <a:bodyPr/>
                    <a:lstStyle/>
                    <a:p>
                      <a:pPr>
                        <a:lnSpc>
                          <a:spcPct val="115000"/>
                        </a:lnSpc>
                        <a:spcAft>
                          <a:spcPts val="0"/>
                        </a:spcAft>
                      </a:pPr>
                      <a:r>
                        <a:rPr lang="es-EC" sz="1500" dirty="0">
                          <a:solidFill>
                            <a:srgbClr val="000000"/>
                          </a:solidFill>
                          <a:effectLst/>
                          <a:latin typeface="Arial"/>
                          <a:ea typeface="Calibri"/>
                          <a:cs typeface="Times New Roman"/>
                        </a:rPr>
                        <a:t>Zonas agropecuarias</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026">
                <a:tc>
                  <a:txBody>
                    <a:bodyPr/>
                    <a:lstStyle/>
                    <a:p>
                      <a:pPr algn="r">
                        <a:lnSpc>
                          <a:spcPct val="115000"/>
                        </a:lnSpc>
                        <a:spcAft>
                          <a:spcPts val="0"/>
                        </a:spcAft>
                      </a:pPr>
                      <a:r>
                        <a:rPr lang="es-EC" sz="1500" dirty="0">
                          <a:solidFill>
                            <a:srgbClr val="000000"/>
                          </a:solidFill>
                          <a:effectLst/>
                          <a:latin typeface="Arial"/>
                          <a:ea typeface="Calibri"/>
                          <a:cs typeface="Times New Roman"/>
                        </a:rPr>
                        <a:t>5</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1849B"/>
                    </a:solidFill>
                  </a:tcPr>
                </a:tc>
                <a:tc>
                  <a:txBody>
                    <a:bodyPr/>
                    <a:lstStyle/>
                    <a:p>
                      <a:pPr>
                        <a:lnSpc>
                          <a:spcPct val="115000"/>
                        </a:lnSpc>
                        <a:spcAft>
                          <a:spcPts val="0"/>
                        </a:spcAft>
                      </a:pPr>
                      <a:r>
                        <a:rPr lang="es-EC" sz="1500" dirty="0">
                          <a:solidFill>
                            <a:srgbClr val="000000"/>
                          </a:solidFill>
                          <a:effectLst/>
                          <a:latin typeface="Arial"/>
                          <a:ea typeface="Calibri"/>
                          <a:cs typeface="Times New Roman"/>
                        </a:rPr>
                        <a:t>Zonas de alto riesgo</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026">
                <a:tc>
                  <a:txBody>
                    <a:bodyPr/>
                    <a:lstStyle/>
                    <a:p>
                      <a:pPr algn="r">
                        <a:lnSpc>
                          <a:spcPct val="115000"/>
                        </a:lnSpc>
                        <a:spcAft>
                          <a:spcPts val="0"/>
                        </a:spcAft>
                      </a:pPr>
                      <a:r>
                        <a:rPr lang="es-EC" sz="1500" dirty="0">
                          <a:solidFill>
                            <a:srgbClr val="000000"/>
                          </a:solidFill>
                          <a:effectLst/>
                          <a:latin typeface="Arial"/>
                          <a:ea typeface="Calibri"/>
                          <a:cs typeface="Times New Roman"/>
                        </a:rPr>
                        <a:t>6</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es-EC" sz="1500" dirty="0">
                          <a:solidFill>
                            <a:srgbClr val="000000"/>
                          </a:solidFill>
                          <a:effectLst/>
                          <a:latin typeface="Arial"/>
                          <a:ea typeface="Calibri"/>
                          <a:cs typeface="Times New Roman"/>
                        </a:rPr>
                        <a:t>Infraestructura</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026">
                <a:tc>
                  <a:txBody>
                    <a:bodyPr/>
                    <a:lstStyle/>
                    <a:p>
                      <a:pPr algn="r">
                        <a:lnSpc>
                          <a:spcPct val="115000"/>
                        </a:lnSpc>
                        <a:spcAft>
                          <a:spcPts val="0"/>
                        </a:spcAft>
                      </a:pPr>
                      <a:r>
                        <a:rPr lang="es-EC" sz="1500" dirty="0">
                          <a:solidFill>
                            <a:srgbClr val="000000"/>
                          </a:solidFill>
                          <a:effectLst/>
                          <a:latin typeface="Arial"/>
                          <a:ea typeface="Calibri"/>
                          <a:cs typeface="Times New Roman"/>
                        </a:rPr>
                        <a:t>7</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C" sz="1500" dirty="0">
                          <a:solidFill>
                            <a:srgbClr val="000000"/>
                          </a:solidFill>
                          <a:effectLst/>
                          <a:latin typeface="Arial"/>
                          <a:ea typeface="Calibri"/>
                          <a:cs typeface="Times New Roman"/>
                        </a:rPr>
                        <a:t>Zonas de extracción</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026">
                <a:tc>
                  <a:txBody>
                    <a:bodyPr/>
                    <a:lstStyle/>
                    <a:p>
                      <a:pPr algn="r">
                        <a:lnSpc>
                          <a:spcPct val="115000"/>
                        </a:lnSpc>
                        <a:spcAft>
                          <a:spcPts val="0"/>
                        </a:spcAft>
                      </a:pPr>
                      <a:r>
                        <a:rPr lang="es-EC" sz="1500" dirty="0">
                          <a:solidFill>
                            <a:srgbClr val="000000"/>
                          </a:solidFill>
                          <a:effectLst/>
                          <a:latin typeface="Arial"/>
                          <a:ea typeface="Calibri"/>
                          <a:cs typeface="Times New Roman"/>
                        </a:rPr>
                        <a:t>8</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F497A"/>
                    </a:solidFill>
                  </a:tcPr>
                </a:tc>
                <a:tc>
                  <a:txBody>
                    <a:bodyPr/>
                    <a:lstStyle/>
                    <a:p>
                      <a:pPr>
                        <a:lnSpc>
                          <a:spcPct val="115000"/>
                        </a:lnSpc>
                        <a:spcAft>
                          <a:spcPts val="0"/>
                        </a:spcAft>
                      </a:pPr>
                      <a:r>
                        <a:rPr lang="es-EC" sz="1500" dirty="0">
                          <a:solidFill>
                            <a:srgbClr val="000000"/>
                          </a:solidFill>
                          <a:effectLst/>
                          <a:latin typeface="Arial"/>
                          <a:ea typeface="Calibri"/>
                          <a:cs typeface="Times New Roman"/>
                        </a:rPr>
                        <a:t>Zona urbana</a:t>
                      </a:r>
                      <a:endParaRPr lang="es-EC" sz="15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556792"/>
            <a:ext cx="5409059"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960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332656"/>
            <a:ext cx="8229600" cy="938368"/>
          </a:xfrm>
        </p:spPr>
        <p:txBody>
          <a:bodyPr>
            <a:noAutofit/>
          </a:bodyPr>
          <a:lstStyle/>
          <a:p>
            <a:pPr algn="ctr"/>
            <a:r>
              <a:rPr lang="es-EC" sz="3000" dirty="0" smtClean="0"/>
              <a:t>ZONIFICACION ECONOMICA</a:t>
            </a:r>
            <a:br>
              <a:rPr lang="es-EC" sz="3000" dirty="0" smtClean="0"/>
            </a:br>
            <a:r>
              <a:rPr lang="es-EC" sz="3000" dirty="0" smtClean="0"/>
              <a:t>UNIDADES SOCIOECONOMICAS</a:t>
            </a:r>
            <a:endParaRPr lang="es-EC" sz="30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5472608" cy="40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711" y="2836786"/>
            <a:ext cx="4367801" cy="374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600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hlinkClick r:id="rId2" action="ppaction://hlinksldjump"/>
          </p:cNvPr>
          <p:cNvSpPr txBox="1"/>
          <p:nvPr/>
        </p:nvSpPr>
        <p:spPr>
          <a:xfrm>
            <a:off x="251520" y="188640"/>
            <a:ext cx="1151149" cy="369332"/>
          </a:xfrm>
          <a:prstGeom prst="rect">
            <a:avLst/>
          </a:prstGeom>
          <a:noFill/>
        </p:spPr>
        <p:txBody>
          <a:bodyPr wrap="none" rtlCol="0">
            <a:spAutoFit/>
          </a:bodyPr>
          <a:lstStyle/>
          <a:p>
            <a:r>
              <a:rPr lang="es-EC" dirty="0" smtClean="0"/>
              <a:t>Objetivo 2</a:t>
            </a:r>
            <a:endParaRPr lang="es-EC"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9" name="8 Tabla"/>
          <p:cNvGraphicFramePr>
            <a:graphicFrameLocks noGrp="1"/>
          </p:cNvGraphicFramePr>
          <p:nvPr>
            <p:extLst>
              <p:ext uri="{D42A27DB-BD31-4B8C-83A1-F6EECF244321}">
                <p14:modId xmlns:p14="http://schemas.microsoft.com/office/powerpoint/2010/main" val="2536602844"/>
              </p:ext>
            </p:extLst>
          </p:nvPr>
        </p:nvGraphicFramePr>
        <p:xfrm>
          <a:off x="251520" y="2636912"/>
          <a:ext cx="3348931" cy="2287232"/>
        </p:xfrm>
        <a:graphic>
          <a:graphicData uri="http://schemas.openxmlformats.org/drawingml/2006/table">
            <a:tbl>
              <a:tblPr firstRow="1" firstCol="1" bandRow="1"/>
              <a:tblGrid>
                <a:gridCol w="548007"/>
                <a:gridCol w="2800924"/>
              </a:tblGrid>
              <a:tr h="450050">
                <a:tc gridSpan="2">
                  <a:txBody>
                    <a:bodyPr/>
                    <a:lstStyle/>
                    <a:p>
                      <a:pPr algn="ctr">
                        <a:lnSpc>
                          <a:spcPct val="115000"/>
                        </a:lnSpc>
                        <a:spcAft>
                          <a:spcPts val="0"/>
                        </a:spcAft>
                      </a:pPr>
                      <a:r>
                        <a:rPr lang="es-EC" sz="2000" b="1" dirty="0">
                          <a:solidFill>
                            <a:srgbClr val="000000"/>
                          </a:solidFill>
                          <a:effectLst/>
                          <a:latin typeface="+mj-lt"/>
                          <a:ea typeface="Calibri"/>
                          <a:cs typeface="Times New Roman"/>
                          <a:hlinkClick r:id="rId3" action="ppaction://hlinksldjump"/>
                        </a:rPr>
                        <a:t>Clasificación Socioeconómica</a:t>
                      </a:r>
                      <a:endParaRPr lang="es-EC" sz="28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r>
              <a:tr h="450050">
                <a:tc>
                  <a:txBody>
                    <a:bodyPr/>
                    <a:lstStyle/>
                    <a:p>
                      <a:pPr algn="ctr">
                        <a:lnSpc>
                          <a:spcPct val="115000"/>
                        </a:lnSpc>
                        <a:spcAft>
                          <a:spcPts val="0"/>
                        </a:spcAft>
                      </a:pPr>
                      <a:r>
                        <a:rPr lang="es-EC" sz="1800" dirty="0">
                          <a:solidFill>
                            <a:srgbClr val="000000"/>
                          </a:solidFill>
                          <a:effectLst/>
                          <a:latin typeface="+mj-lt"/>
                          <a:ea typeface="Calibri"/>
                          <a:cs typeface="Times New Roman"/>
                        </a:rPr>
                        <a:t>3</a:t>
                      </a:r>
                      <a:endParaRPr lang="es-EC" sz="24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a:lnSpc>
                          <a:spcPct val="115000"/>
                        </a:lnSpc>
                        <a:spcAft>
                          <a:spcPts val="0"/>
                        </a:spcAft>
                      </a:pPr>
                      <a:r>
                        <a:rPr lang="es-EC" sz="1800" dirty="0" smtClean="0">
                          <a:solidFill>
                            <a:srgbClr val="000000"/>
                          </a:solidFill>
                          <a:effectLst/>
                          <a:latin typeface="+mj-lt"/>
                          <a:ea typeface="Calibri"/>
                          <a:cs typeface="Times New Roman"/>
                        </a:rPr>
                        <a:t>Bajo</a:t>
                      </a:r>
                      <a:r>
                        <a:rPr lang="es-EC" sz="1800" baseline="0" dirty="0" smtClean="0">
                          <a:solidFill>
                            <a:srgbClr val="000000"/>
                          </a:solidFill>
                          <a:effectLst/>
                          <a:latin typeface="+mj-lt"/>
                          <a:ea typeface="Calibri"/>
                          <a:cs typeface="Times New Roman"/>
                        </a:rPr>
                        <a:t> </a:t>
                      </a:r>
                      <a:r>
                        <a:rPr lang="es-EC" sz="1800" dirty="0" smtClean="0">
                          <a:solidFill>
                            <a:srgbClr val="000000"/>
                          </a:solidFill>
                          <a:effectLst/>
                          <a:latin typeface="+mj-lt"/>
                          <a:ea typeface="Calibri"/>
                          <a:cs typeface="Times New Roman"/>
                        </a:rPr>
                        <a:t>Potencial </a:t>
                      </a:r>
                      <a:r>
                        <a:rPr lang="es-EC" sz="1800" dirty="0">
                          <a:solidFill>
                            <a:srgbClr val="000000"/>
                          </a:solidFill>
                          <a:effectLst/>
                          <a:latin typeface="+mj-lt"/>
                          <a:ea typeface="Calibri"/>
                          <a:cs typeface="Times New Roman"/>
                        </a:rPr>
                        <a:t>Socioeconómico</a:t>
                      </a:r>
                      <a:endParaRPr lang="es-EC" sz="24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050">
                <a:tc>
                  <a:txBody>
                    <a:bodyPr/>
                    <a:lstStyle/>
                    <a:p>
                      <a:pPr algn="ctr">
                        <a:lnSpc>
                          <a:spcPct val="115000"/>
                        </a:lnSpc>
                        <a:spcAft>
                          <a:spcPts val="0"/>
                        </a:spcAft>
                      </a:pPr>
                      <a:r>
                        <a:rPr lang="es-EC" sz="1800" dirty="0">
                          <a:solidFill>
                            <a:srgbClr val="000000"/>
                          </a:solidFill>
                          <a:effectLst/>
                          <a:latin typeface="+mj-lt"/>
                          <a:ea typeface="Calibri"/>
                          <a:cs typeface="Times New Roman"/>
                        </a:rPr>
                        <a:t>5</a:t>
                      </a:r>
                      <a:endParaRPr lang="es-EC" sz="24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gn="just">
                        <a:lnSpc>
                          <a:spcPct val="115000"/>
                        </a:lnSpc>
                        <a:spcAft>
                          <a:spcPts val="0"/>
                        </a:spcAft>
                      </a:pPr>
                      <a:r>
                        <a:rPr lang="es-EC" sz="1800" dirty="0">
                          <a:solidFill>
                            <a:srgbClr val="000000"/>
                          </a:solidFill>
                          <a:effectLst/>
                          <a:latin typeface="+mj-lt"/>
                          <a:ea typeface="Calibri"/>
                          <a:cs typeface="Times New Roman"/>
                        </a:rPr>
                        <a:t>Medio Potencial Socioeconómico</a:t>
                      </a:r>
                      <a:endParaRPr lang="es-EC" sz="24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050">
                <a:tc>
                  <a:txBody>
                    <a:bodyPr/>
                    <a:lstStyle/>
                    <a:p>
                      <a:pPr algn="ctr">
                        <a:lnSpc>
                          <a:spcPct val="115000"/>
                        </a:lnSpc>
                        <a:spcAft>
                          <a:spcPts val="0"/>
                        </a:spcAft>
                      </a:pPr>
                      <a:r>
                        <a:rPr lang="es-EC" sz="1800" dirty="0">
                          <a:solidFill>
                            <a:srgbClr val="000000"/>
                          </a:solidFill>
                          <a:effectLst/>
                          <a:latin typeface="+mj-lt"/>
                          <a:ea typeface="Calibri"/>
                          <a:cs typeface="Times New Roman"/>
                        </a:rPr>
                        <a:t>7</a:t>
                      </a:r>
                      <a:endParaRPr lang="es-EC" sz="24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just">
                        <a:lnSpc>
                          <a:spcPct val="115000"/>
                        </a:lnSpc>
                        <a:spcAft>
                          <a:spcPts val="0"/>
                        </a:spcAft>
                      </a:pPr>
                      <a:r>
                        <a:rPr lang="es-EC" sz="1800" dirty="0">
                          <a:solidFill>
                            <a:srgbClr val="000000"/>
                          </a:solidFill>
                          <a:effectLst/>
                          <a:latin typeface="+mj-lt"/>
                          <a:ea typeface="Calibri"/>
                          <a:cs typeface="Times New Roman"/>
                        </a:rPr>
                        <a:t>Alto Potencial Socioeconómico</a:t>
                      </a:r>
                      <a:endParaRPr lang="es-EC" sz="24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9 CuadroTexto"/>
          <p:cNvSpPr txBox="1"/>
          <p:nvPr/>
        </p:nvSpPr>
        <p:spPr>
          <a:xfrm>
            <a:off x="1327261" y="766445"/>
            <a:ext cx="7133171" cy="646331"/>
          </a:xfrm>
          <a:prstGeom prst="rect">
            <a:avLst/>
          </a:prstGeom>
          <a:noFill/>
        </p:spPr>
        <p:txBody>
          <a:bodyPr wrap="none" rtlCol="0">
            <a:spAutoFit/>
          </a:bodyPr>
          <a:lstStyle/>
          <a:p>
            <a:r>
              <a:rPr lang="es-EC" sz="3600" dirty="0" smtClean="0"/>
              <a:t>UNIDADES SOCIOECONÓMICAS</a:t>
            </a:r>
            <a:endParaRPr lang="es-EC" sz="3600" dirty="0"/>
          </a:p>
        </p:txBody>
      </p:sp>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451" y="1484784"/>
            <a:ext cx="5535081" cy="509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171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692696"/>
            <a:ext cx="7772400" cy="722511"/>
          </a:xfrm>
        </p:spPr>
        <p:txBody>
          <a:bodyPr>
            <a:normAutofit fontScale="90000"/>
          </a:bodyPr>
          <a:lstStyle/>
          <a:p>
            <a:r>
              <a:rPr lang="es-EC" dirty="0" smtClean="0">
                <a:solidFill>
                  <a:schemeClr val="tx1">
                    <a:lumMod val="95000"/>
                    <a:lumOff val="5000"/>
                  </a:schemeClr>
                </a:solidFill>
              </a:rPr>
              <a:t>DEFINICION  DEL PROBLEMA</a:t>
            </a:r>
            <a:endParaRPr lang="es-EC" dirty="0">
              <a:solidFill>
                <a:schemeClr val="tx1">
                  <a:lumMod val="95000"/>
                  <a:lumOff val="5000"/>
                </a:schemeClr>
              </a:solidFill>
            </a:endParaRPr>
          </a:p>
        </p:txBody>
      </p:sp>
      <p:sp>
        <p:nvSpPr>
          <p:cNvPr id="3" name="2 Subtítulo"/>
          <p:cNvSpPr>
            <a:spLocks noGrp="1"/>
          </p:cNvSpPr>
          <p:nvPr>
            <p:ph type="subTitle" idx="1"/>
          </p:nvPr>
        </p:nvSpPr>
        <p:spPr>
          <a:xfrm>
            <a:off x="1371600" y="2060848"/>
            <a:ext cx="6400800" cy="3577952"/>
          </a:xfrm>
        </p:spPr>
        <p:txBody>
          <a:bodyPr/>
          <a:lstStyle/>
          <a:p>
            <a:endParaRPr lang="es-EC" dirty="0"/>
          </a:p>
        </p:txBody>
      </p:sp>
      <p:graphicFrame>
        <p:nvGraphicFramePr>
          <p:cNvPr id="4" name="3 Diagrama"/>
          <p:cNvGraphicFramePr/>
          <p:nvPr>
            <p:extLst>
              <p:ext uri="{D42A27DB-BD31-4B8C-83A1-F6EECF244321}">
                <p14:modId xmlns:p14="http://schemas.microsoft.com/office/powerpoint/2010/main" val="3616628714"/>
              </p:ext>
            </p:extLst>
          </p:nvPr>
        </p:nvGraphicFramePr>
        <p:xfrm>
          <a:off x="251520" y="1412776"/>
          <a:ext cx="8640960"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3543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638944"/>
          </a:xfrm>
        </p:spPr>
        <p:txBody>
          <a:bodyPr>
            <a:noAutofit/>
          </a:bodyPr>
          <a:lstStyle/>
          <a:p>
            <a:pPr algn="ctr"/>
            <a:r>
              <a:rPr lang="es-EC" sz="3800" dirty="0" smtClean="0"/>
              <a:t>ZONIFICACIÓN ECOLÓGICA - ECONÓMICA</a:t>
            </a:r>
            <a:endParaRPr lang="es-EC" sz="3800" dirty="0"/>
          </a:p>
        </p:txBody>
      </p:sp>
      <p:sp>
        <p:nvSpPr>
          <p:cNvPr id="4" name="3 CuadroTexto">
            <a:hlinkClick r:id="rId2"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graphicFrame>
        <p:nvGraphicFramePr>
          <p:cNvPr id="8" name="7 Tabla"/>
          <p:cNvGraphicFramePr>
            <a:graphicFrameLocks noGrp="1"/>
          </p:cNvGraphicFramePr>
          <p:nvPr>
            <p:extLst>
              <p:ext uri="{D42A27DB-BD31-4B8C-83A1-F6EECF244321}">
                <p14:modId xmlns:p14="http://schemas.microsoft.com/office/powerpoint/2010/main" val="2230911235"/>
              </p:ext>
            </p:extLst>
          </p:nvPr>
        </p:nvGraphicFramePr>
        <p:xfrm>
          <a:off x="0" y="1556792"/>
          <a:ext cx="4139952" cy="4207916"/>
        </p:xfrm>
        <a:graphic>
          <a:graphicData uri="http://schemas.openxmlformats.org/drawingml/2006/table">
            <a:tbl>
              <a:tblPr firstRow="1" firstCol="1" bandRow="1"/>
              <a:tblGrid>
                <a:gridCol w="344996"/>
                <a:gridCol w="3794956"/>
              </a:tblGrid>
              <a:tr h="338438">
                <a:tc gridSpan="2">
                  <a:txBody>
                    <a:bodyPr/>
                    <a:lstStyle/>
                    <a:p>
                      <a:pPr algn="ctr">
                        <a:lnSpc>
                          <a:spcPct val="115000"/>
                        </a:lnSpc>
                        <a:spcAft>
                          <a:spcPts val="0"/>
                        </a:spcAft>
                      </a:pPr>
                      <a:r>
                        <a:rPr lang="es-EC" sz="1600" b="1" dirty="0">
                          <a:solidFill>
                            <a:srgbClr val="000000"/>
                          </a:solidFill>
                          <a:effectLst/>
                          <a:latin typeface="+mj-lt"/>
                          <a:ea typeface="Calibri"/>
                          <a:cs typeface="Times New Roman"/>
                        </a:rPr>
                        <a:t>Zonificación Ecológica Económica</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1</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9654"/>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3" action="ppaction://hlinksldjump"/>
                        </a:rPr>
                        <a:t>Zonas de protección permanente</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2</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4" action="ppaction://hlinksldjump"/>
                        </a:rPr>
                        <a:t>Zonas de manejo forestal </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3</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5" action="ppaction://hlinksldjump"/>
                        </a:rPr>
                        <a:t>Zonas agropecuarias de alto potencial socioeconómico</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4</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8A54"/>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6" action="ppaction://hlinksldjump"/>
                        </a:rPr>
                        <a:t>Zonas agropecuarias de medio potencial socioeconómico</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5</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7" action="ppaction://hlinksldjump"/>
                        </a:rPr>
                        <a:t>Zonas de riesgo natural</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6</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8" action="ppaction://hlinksldjump"/>
                        </a:rPr>
                        <a:t>Zonas de extracción</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7</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0099"/>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9" action="ppaction://hlinksldjump"/>
                        </a:rPr>
                        <a:t>Zonas urbanas de alto potencial socioeconómico</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8</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CC"/>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10" action="ppaction://hlinksldjump"/>
                        </a:rPr>
                        <a:t>Zonas urbanas de medio potencial socioeconómico</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8438">
                <a:tc>
                  <a:txBody>
                    <a:bodyPr/>
                    <a:lstStyle/>
                    <a:p>
                      <a:pPr algn="ctr">
                        <a:lnSpc>
                          <a:spcPct val="115000"/>
                        </a:lnSpc>
                        <a:spcAft>
                          <a:spcPts val="0"/>
                        </a:spcAft>
                      </a:pPr>
                      <a:r>
                        <a:rPr lang="es-EC" sz="1600" dirty="0">
                          <a:solidFill>
                            <a:srgbClr val="000000"/>
                          </a:solidFill>
                          <a:effectLst/>
                          <a:latin typeface="+mj-lt"/>
                          <a:ea typeface="Calibri"/>
                          <a:cs typeface="Times New Roman"/>
                        </a:rPr>
                        <a:t>9</a:t>
                      </a:r>
                      <a:endParaRPr lang="es-EC" sz="1600" dirty="0">
                        <a:effectLst/>
                        <a:latin typeface="+mj-lt"/>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nSpc>
                          <a:spcPct val="115000"/>
                        </a:lnSpc>
                        <a:spcAft>
                          <a:spcPts val="0"/>
                        </a:spcAft>
                      </a:pPr>
                      <a:r>
                        <a:rPr lang="es-EC" sz="1600" dirty="0">
                          <a:solidFill>
                            <a:srgbClr val="000000"/>
                          </a:solidFill>
                          <a:effectLst/>
                          <a:latin typeface="+mj-lt"/>
                          <a:ea typeface="Calibri"/>
                          <a:cs typeface="Times New Roman"/>
                          <a:hlinkClick r:id="rId11" action="ppaction://hlinksldjump"/>
                        </a:rPr>
                        <a:t>Infraestructura</a:t>
                      </a:r>
                      <a:endParaRPr lang="es-EC" sz="1600" dirty="0">
                        <a:effectLst/>
                        <a:latin typeface="+mj-lt"/>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t="6764"/>
          <a:stretch/>
        </p:blipFill>
        <p:spPr bwMode="auto">
          <a:xfrm>
            <a:off x="4211960" y="1124744"/>
            <a:ext cx="4968552"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69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Autofit/>
          </a:bodyPr>
          <a:lstStyle/>
          <a:p>
            <a:r>
              <a:rPr lang="es-EC" sz="3600" dirty="0" smtClean="0">
                <a:hlinkClick r:id="rId2" action="ppaction://hlinksldjump"/>
              </a:rPr>
              <a:t>Definiciones Unidades Socioeconómicas</a:t>
            </a:r>
            <a:endParaRPr lang="es-EC" sz="3600" dirty="0">
              <a:hlinkClick r:id="rId2" action="ppaction://hlinksldjump"/>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983405024"/>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92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1143000"/>
          </a:xfrm>
        </p:spPr>
        <p:txBody>
          <a:bodyPr/>
          <a:lstStyle/>
          <a:p>
            <a:r>
              <a:rPr lang="es-EC" dirty="0" smtClean="0"/>
              <a:t>DEFINICIONES DE LA ZEE</a:t>
            </a:r>
            <a:endParaRPr lang="es-EC" dirty="0"/>
          </a:p>
        </p:txBody>
      </p:sp>
      <p:sp>
        <p:nvSpPr>
          <p:cNvPr id="3" name="2 Marcador de contenido"/>
          <p:cNvSpPr>
            <a:spLocks noGrp="1"/>
          </p:cNvSpPr>
          <p:nvPr>
            <p:ph idx="1"/>
          </p:nvPr>
        </p:nvSpPr>
        <p:spPr/>
        <p:txBody>
          <a:bodyPr>
            <a:normAutofit/>
          </a:bodyPr>
          <a:lstStyle/>
          <a:p>
            <a:pPr lvl="0"/>
            <a:r>
              <a:rPr lang="es-EC" b="1" i="1" dirty="0">
                <a:hlinkClick r:id="rId2" action="ppaction://hlinksldjump"/>
              </a:rPr>
              <a:t>Zonas de Protección Permanente:</a:t>
            </a:r>
            <a:r>
              <a:rPr lang="es-EC" dirty="0">
                <a:hlinkClick r:id="rId2" action="ppaction://hlinksldjump"/>
              </a:rPr>
              <a:t> </a:t>
            </a:r>
            <a:endParaRPr lang="es-EC" dirty="0"/>
          </a:p>
          <a:p>
            <a:pPr marL="0" indent="0">
              <a:buNone/>
            </a:pPr>
            <a:endParaRPr lang="es-EC" dirty="0"/>
          </a:p>
          <a:p>
            <a:pPr marL="0" indent="0" algn="just">
              <a:buNone/>
            </a:pPr>
            <a:r>
              <a:rPr lang="es-EC" dirty="0"/>
              <a:t>Comprenden áreas de reserva y áreas en las cuales la mano del hombre no puede intervenir ya que incluyen áreas de conservación regional. </a:t>
            </a:r>
            <a:endParaRPr lang="es-EC" dirty="0" smtClean="0"/>
          </a:p>
          <a:p>
            <a:pPr marL="0" indent="0" algn="just">
              <a:buNone/>
            </a:pPr>
            <a:r>
              <a:rPr lang="es-EC" dirty="0" smtClean="0"/>
              <a:t>La </a:t>
            </a:r>
            <a:r>
              <a:rPr lang="es-EC" dirty="0"/>
              <a:t>importancia de las áreas de protección permanente contribuyen a conservar ecosistemas, especies y diversidad genética que proporcionan múltiples servicios ambientales para las poblaciones rurales y </a:t>
            </a:r>
            <a:r>
              <a:rPr lang="es-EC" dirty="0" smtClean="0"/>
              <a:t>urbanas.</a:t>
            </a:r>
            <a:endParaRPr lang="es-EC" dirty="0"/>
          </a:p>
          <a:p>
            <a:endParaRPr lang="es-EC" dirty="0"/>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2904411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001421"/>
          </a:xfrm>
        </p:spPr>
        <p:txBody>
          <a:bodyPr>
            <a:normAutofit/>
          </a:bodyPr>
          <a:lstStyle/>
          <a:p>
            <a:pPr lvl="0"/>
            <a:r>
              <a:rPr lang="es-EC" b="1" i="1" dirty="0">
                <a:hlinkClick r:id="rId2" action="ppaction://hlinksldjump"/>
              </a:rPr>
              <a:t>Zonas de Manejo Forestal:</a:t>
            </a:r>
            <a:r>
              <a:rPr lang="es-EC" dirty="0">
                <a:hlinkClick r:id="rId2" action="ppaction://hlinksldjump"/>
              </a:rPr>
              <a:t> </a:t>
            </a:r>
            <a:endParaRPr lang="es-EC" dirty="0"/>
          </a:p>
          <a:p>
            <a:endParaRPr lang="es-EC" dirty="0" smtClean="0"/>
          </a:p>
          <a:p>
            <a:pPr marL="0" indent="0" algn="just">
              <a:buNone/>
            </a:pPr>
            <a:r>
              <a:rPr lang="es-EC" dirty="0" smtClean="0"/>
              <a:t>Son </a:t>
            </a:r>
            <a:r>
              <a:rPr lang="es-EC" dirty="0"/>
              <a:t>áreas destinadas a la extracción de materia prima tomando en consideración los cuidados que requiere el recurso natural. Con el buen uso de estas áreas se asegura la vialidad económica y una gama amplia de beneficios ambientales y sociales</a:t>
            </a:r>
            <a:r>
              <a:rPr lang="es-EC" dirty="0" smtClean="0"/>
              <a:t>.</a:t>
            </a:r>
            <a:endParaRPr lang="es-EC" dirty="0"/>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116371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217445"/>
          </a:xfrm>
        </p:spPr>
        <p:txBody>
          <a:bodyPr>
            <a:normAutofit/>
          </a:bodyPr>
          <a:lstStyle/>
          <a:p>
            <a:pPr lvl="0"/>
            <a:r>
              <a:rPr lang="es-ES" b="1" i="1" dirty="0">
                <a:hlinkClick r:id="rId2" action="ppaction://hlinksldjump"/>
              </a:rPr>
              <a:t>Zonas Agropecuarias de Alto Potencial Socioeconómico</a:t>
            </a:r>
            <a:endParaRPr lang="es-EC" dirty="0"/>
          </a:p>
          <a:p>
            <a:pPr marL="0" indent="0">
              <a:buNone/>
            </a:pPr>
            <a:endParaRPr lang="es-EC" dirty="0"/>
          </a:p>
          <a:p>
            <a:pPr marL="0" indent="0" algn="just">
              <a:buNone/>
            </a:pPr>
            <a:r>
              <a:rPr lang="es-EC" dirty="0"/>
              <a:t>Son áreas  consideradas no sensibles o de baja fragilidad ambiental, por sus características naturales</a:t>
            </a:r>
            <a:r>
              <a:rPr lang="es-EC" dirty="0" smtClean="0"/>
              <a:t>, en </a:t>
            </a:r>
            <a:r>
              <a:rPr lang="es-EC" dirty="0"/>
              <a:t>estas zonas es posible desarrollar una amplia gama de actividades agrícolas y ganaderas, procurando en todo momento no agotar los recursos, prevenir y evitar la contaminación de las fuentes de agua, aire y suelo; de esta forma garantizar su uso actual y no comprometer las necesidades futuras.</a:t>
            </a:r>
          </a:p>
          <a:p>
            <a:pPr marL="0" indent="0" algn="just">
              <a:buNone/>
            </a:pPr>
            <a:endParaRPr lang="es-EC" dirty="0"/>
          </a:p>
          <a:p>
            <a:endParaRPr lang="es-EC" dirty="0"/>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54258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5"/>
            <a:ext cx="8229600" cy="5001420"/>
          </a:xfrm>
        </p:spPr>
        <p:txBody>
          <a:bodyPr>
            <a:normAutofit/>
          </a:bodyPr>
          <a:lstStyle/>
          <a:p>
            <a:pPr lvl="0"/>
            <a:r>
              <a:rPr lang="es-ES" b="1" i="1" dirty="0">
                <a:hlinkClick r:id="rId2" action="ppaction://hlinksldjump"/>
              </a:rPr>
              <a:t>Zonas Agropecuarias de Medio Potencial Socioeconómico</a:t>
            </a:r>
            <a:endParaRPr lang="es-EC" dirty="0"/>
          </a:p>
          <a:p>
            <a:pPr marL="0" indent="0">
              <a:buNone/>
            </a:pPr>
            <a:r>
              <a:rPr lang="es-EC" dirty="0"/>
              <a:t> </a:t>
            </a:r>
          </a:p>
          <a:p>
            <a:pPr marL="0" indent="0" algn="just">
              <a:buNone/>
            </a:pPr>
            <a:r>
              <a:rPr lang="es-EC" dirty="0" smtClean="0"/>
              <a:t>Estas </a:t>
            </a:r>
            <a:r>
              <a:rPr lang="es-EC" dirty="0"/>
              <a:t>áreas son de medio potencial económico y social porque no tienen acceso directo a los servicios de infraestructura vial principal y puertos marítimos lo cual no facilita el intercambio de sus productos. </a:t>
            </a:r>
          </a:p>
          <a:p>
            <a:endParaRPr lang="es-EC" dirty="0"/>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393969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68761"/>
            <a:ext cx="8229600" cy="4857404"/>
          </a:xfrm>
        </p:spPr>
        <p:txBody>
          <a:bodyPr>
            <a:normAutofit/>
          </a:bodyPr>
          <a:lstStyle/>
          <a:p>
            <a:pPr lvl="0"/>
            <a:r>
              <a:rPr lang="es-ES" b="1" i="1" dirty="0">
                <a:hlinkClick r:id="rId2" action="ppaction://hlinksldjump"/>
              </a:rPr>
              <a:t>Zonas de Riesgo Natural</a:t>
            </a:r>
            <a:endParaRPr lang="es-EC" dirty="0"/>
          </a:p>
          <a:p>
            <a:pPr marL="0" indent="0" algn="just">
              <a:buNone/>
            </a:pPr>
            <a:endParaRPr lang="es-EC" dirty="0"/>
          </a:p>
          <a:p>
            <a:pPr marL="0" indent="0" algn="just">
              <a:buNone/>
            </a:pPr>
            <a:r>
              <a:rPr lang="es-EC" dirty="0" smtClean="0"/>
              <a:t>Son </a:t>
            </a:r>
            <a:r>
              <a:rPr lang="es-EC" dirty="0"/>
              <a:t>áreas que están sujetas a la probabilidad de ocurrencia de fenómenos naturales, tales como procesos morfo dinámicos, inundaciones, sismicidad y deslizamientos. </a:t>
            </a:r>
          </a:p>
          <a:p>
            <a:pPr marL="0" indent="0">
              <a:buNone/>
            </a:pPr>
            <a:endParaRPr lang="es-EC" dirty="0"/>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216732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196752"/>
            <a:ext cx="8229600" cy="4525963"/>
          </a:xfrm>
        </p:spPr>
        <p:txBody>
          <a:bodyPr>
            <a:normAutofit/>
          </a:bodyPr>
          <a:lstStyle/>
          <a:p>
            <a:pPr lvl="0"/>
            <a:r>
              <a:rPr lang="es-ES" b="1" i="1" dirty="0">
                <a:hlinkClick r:id="rId2" action="ppaction://hlinksldjump"/>
              </a:rPr>
              <a:t>Zonas de </a:t>
            </a:r>
            <a:r>
              <a:rPr lang="es-ES" b="1" i="1" dirty="0" smtClean="0">
                <a:hlinkClick r:id="rId2" action="ppaction://hlinksldjump"/>
              </a:rPr>
              <a:t>Extracción</a:t>
            </a:r>
            <a:endParaRPr lang="es-ES" b="1" i="1" dirty="0" smtClean="0"/>
          </a:p>
          <a:p>
            <a:pPr marL="0" lvl="0" indent="0">
              <a:buNone/>
            </a:pPr>
            <a:endParaRPr lang="es-EC" dirty="0"/>
          </a:p>
          <a:p>
            <a:pPr marL="0" indent="0" algn="just">
              <a:buNone/>
            </a:pPr>
            <a:r>
              <a:rPr lang="es-EC" dirty="0" smtClean="0"/>
              <a:t>Estas áreas </a:t>
            </a:r>
            <a:r>
              <a:rPr lang="es-EC" dirty="0"/>
              <a:t>destinadas a la extracción de los recursos naturales como la minería moderada con bajo nivel de mecanización.   </a:t>
            </a:r>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216732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68761"/>
            <a:ext cx="8229600" cy="4857404"/>
          </a:xfrm>
        </p:spPr>
        <p:txBody>
          <a:bodyPr>
            <a:normAutofit/>
          </a:bodyPr>
          <a:lstStyle/>
          <a:p>
            <a:pPr lvl="0"/>
            <a:r>
              <a:rPr lang="es-ES" b="1" i="1" dirty="0">
                <a:hlinkClick r:id="rId2" action="ppaction://hlinksldjump"/>
              </a:rPr>
              <a:t>Zonas Urbanas de Alto Potencial </a:t>
            </a:r>
            <a:r>
              <a:rPr lang="es-ES" b="1" i="1" dirty="0" smtClean="0">
                <a:hlinkClick r:id="rId2" action="ppaction://hlinksldjump"/>
              </a:rPr>
              <a:t>Socioeconómico</a:t>
            </a:r>
            <a:endParaRPr lang="es-EC" dirty="0"/>
          </a:p>
          <a:p>
            <a:pPr marL="0" lvl="0" indent="0">
              <a:buNone/>
            </a:pPr>
            <a:r>
              <a:rPr lang="es-ES" dirty="0"/>
              <a:t> </a:t>
            </a:r>
            <a:endParaRPr lang="es-EC" dirty="0"/>
          </a:p>
          <a:p>
            <a:pPr marL="0" indent="0" algn="just">
              <a:buNone/>
            </a:pPr>
            <a:r>
              <a:rPr lang="es-EC" dirty="0"/>
              <a:t>Son áreas destinadas al desarrollo humano con proyecciones </a:t>
            </a:r>
            <a:r>
              <a:rPr lang="es-EC" dirty="0" smtClean="0"/>
              <a:t>urbanísticas, </a:t>
            </a:r>
            <a:r>
              <a:rPr lang="es-EC" dirty="0"/>
              <a:t>tienen una fuerte influencia con: el comercio, administración gubernamental, recreación, etc</a:t>
            </a:r>
            <a:r>
              <a:rPr lang="es-EC" dirty="0" smtClean="0"/>
              <a:t>.</a:t>
            </a:r>
            <a:endParaRPr lang="es-EC" dirty="0"/>
          </a:p>
          <a:p>
            <a:pPr marL="0" indent="0">
              <a:buNone/>
            </a:pPr>
            <a:endParaRPr lang="es-EC" dirty="0"/>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216732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7"/>
            <a:ext cx="8229600" cy="5073428"/>
          </a:xfrm>
        </p:spPr>
        <p:txBody>
          <a:bodyPr>
            <a:normAutofit/>
          </a:bodyPr>
          <a:lstStyle/>
          <a:p>
            <a:pPr lvl="0"/>
            <a:r>
              <a:rPr lang="es-ES" b="1" i="1" dirty="0">
                <a:hlinkClick r:id="rId2" action="ppaction://hlinksldjump"/>
              </a:rPr>
              <a:t>Zonas Urbanas de Medio Potencial Socioeconómico</a:t>
            </a:r>
            <a:endParaRPr lang="es-EC" dirty="0"/>
          </a:p>
          <a:p>
            <a:pPr marL="0" indent="0">
              <a:buNone/>
            </a:pPr>
            <a:endParaRPr lang="es-EC" dirty="0"/>
          </a:p>
          <a:p>
            <a:pPr marL="0" indent="0" algn="just">
              <a:buNone/>
            </a:pPr>
            <a:r>
              <a:rPr lang="es-EC" dirty="0" smtClean="0"/>
              <a:t>Son </a:t>
            </a:r>
            <a:r>
              <a:rPr lang="es-EC" dirty="0"/>
              <a:t>áreas destinadas al planeamiento del desarrollo humano. Ya sea por sus condiciones naturales (cuerpos de agua) o normatividad vigente (áreas de protección) no pueden ubicarse en zonas donde pongan en riesgo la vida de sus habitantes.</a:t>
            </a:r>
          </a:p>
          <a:p>
            <a:pPr marL="0" indent="0" algn="just">
              <a:buNone/>
            </a:pPr>
            <a:r>
              <a:rPr lang="es-EC" dirty="0" smtClean="0"/>
              <a:t>  </a:t>
            </a:r>
            <a:endParaRPr lang="es-EC" dirty="0"/>
          </a:p>
          <a:p>
            <a:endParaRPr lang="es-EC" dirty="0"/>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216732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t>JUSTIFICACION DEL PROBLEMA</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086549998"/>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38584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052736"/>
            <a:ext cx="8229600" cy="4525963"/>
          </a:xfrm>
        </p:spPr>
        <p:txBody>
          <a:bodyPr>
            <a:normAutofit/>
          </a:bodyPr>
          <a:lstStyle/>
          <a:p>
            <a:pPr lvl="0"/>
            <a:r>
              <a:rPr lang="es-ES" b="1" i="1" dirty="0">
                <a:hlinkClick r:id="rId2" action="ppaction://hlinksldjump"/>
              </a:rPr>
              <a:t>Infraestructura</a:t>
            </a:r>
            <a:endParaRPr lang="es-EC" dirty="0"/>
          </a:p>
          <a:p>
            <a:pPr marL="0" indent="0">
              <a:buNone/>
            </a:pPr>
            <a:r>
              <a:rPr lang="es-EC" dirty="0"/>
              <a:t> </a:t>
            </a:r>
          </a:p>
          <a:p>
            <a:pPr marL="0" indent="0" algn="just">
              <a:buNone/>
            </a:pPr>
            <a:r>
              <a:rPr lang="es-EC" dirty="0"/>
              <a:t>Son áreas para la construcción de infraestructura </a:t>
            </a:r>
            <a:r>
              <a:rPr lang="es-EC" dirty="0" smtClean="0"/>
              <a:t>destinadas </a:t>
            </a:r>
            <a:r>
              <a:rPr lang="es-EC" dirty="0"/>
              <a:t>a la elaboración, transformación, tratamiento y manipulación de materias primas para producir bienes o productos materiales.</a:t>
            </a:r>
          </a:p>
          <a:p>
            <a:pPr marL="0" indent="0" algn="just">
              <a:buNone/>
            </a:pPr>
            <a:r>
              <a:rPr lang="es-EC" dirty="0" smtClean="0"/>
              <a:t>Parte </a:t>
            </a:r>
            <a:r>
              <a:rPr lang="es-EC" dirty="0"/>
              <a:t>de estas áreas pueden tener aptitudes agrícolas o pecuarias, dependiendo de cuales sean las zonas vecinas que influyen en </a:t>
            </a:r>
            <a:r>
              <a:rPr lang="es-EC" dirty="0" smtClean="0"/>
              <a:t>ellas.</a:t>
            </a:r>
            <a:endParaRPr lang="es-EC" dirty="0"/>
          </a:p>
        </p:txBody>
      </p:sp>
      <p:sp>
        <p:nvSpPr>
          <p:cNvPr id="5" name="4 CuadroTexto">
            <a:hlinkClick r:id="rId3" action="ppaction://hlinksldjump"/>
          </p:cNvPr>
          <p:cNvSpPr txBox="1"/>
          <p:nvPr/>
        </p:nvSpPr>
        <p:spPr>
          <a:xfrm>
            <a:off x="251520" y="188640"/>
            <a:ext cx="1205073" cy="369332"/>
          </a:xfrm>
          <a:prstGeom prst="rect">
            <a:avLst/>
          </a:prstGeom>
          <a:noFill/>
        </p:spPr>
        <p:txBody>
          <a:bodyPr wrap="none" rtlCol="0">
            <a:spAutoFit/>
          </a:bodyPr>
          <a:lstStyle/>
          <a:p>
            <a:r>
              <a:rPr lang="es-EC" dirty="0" smtClean="0"/>
              <a:t>Objetivo 3</a:t>
            </a:r>
            <a:endParaRPr lang="es-EC" dirty="0"/>
          </a:p>
        </p:txBody>
      </p:sp>
    </p:spTree>
    <p:extLst>
      <p:ext uri="{BB962C8B-B14F-4D97-AF65-F5344CB8AC3E}">
        <p14:creationId xmlns:p14="http://schemas.microsoft.com/office/powerpoint/2010/main" val="216732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a:xfrm>
            <a:off x="467544" y="387129"/>
            <a:ext cx="8229600" cy="1143000"/>
          </a:xfrm>
        </p:spPr>
        <p:txBody>
          <a:bodyPr/>
          <a:lstStyle/>
          <a:p>
            <a:r>
              <a:rPr lang="en-US" dirty="0" smtClean="0"/>
              <a:t>DIAGNOSTICO TERRITORIAL</a:t>
            </a:r>
            <a:endParaRPr lang="es-EC" dirty="0" smtClean="0"/>
          </a:p>
        </p:txBody>
      </p:sp>
      <p:sp>
        <p:nvSpPr>
          <p:cNvPr id="16387" name="2 Marcador de contenido"/>
          <p:cNvSpPr>
            <a:spLocks noGrp="1"/>
          </p:cNvSpPr>
          <p:nvPr>
            <p:ph idx="1"/>
          </p:nvPr>
        </p:nvSpPr>
        <p:spPr>
          <a:xfrm>
            <a:off x="457200" y="1600200"/>
            <a:ext cx="8229600" cy="965200"/>
          </a:xfrm>
        </p:spPr>
        <p:txBody>
          <a:bodyPr>
            <a:normAutofit fontScale="92500"/>
          </a:bodyPr>
          <a:lstStyle/>
          <a:p>
            <a:pPr algn="just">
              <a:buFont typeface="Arial" charset="0"/>
              <a:buNone/>
            </a:pPr>
            <a:r>
              <a:rPr lang="es-EC" sz="1600" dirty="0" smtClean="0"/>
              <a:t>       El diagnóstico territorial  se ubica entre las principales fases de formulación del Ordenamiento Territorial. Es importante la fase de diagnóstico puesto que trata de conseguir la conexión territorial, la cooperación y la sinergia entre las acciones territoriales.</a:t>
            </a:r>
          </a:p>
        </p:txBody>
      </p:sp>
      <p:graphicFrame>
        <p:nvGraphicFramePr>
          <p:cNvPr id="4" name="3 Tabla"/>
          <p:cNvGraphicFramePr>
            <a:graphicFrameLocks noGrp="1"/>
          </p:cNvGraphicFramePr>
          <p:nvPr/>
        </p:nvGraphicFramePr>
        <p:xfrm>
          <a:off x="1884363" y="2781300"/>
          <a:ext cx="5495925" cy="2951163"/>
        </p:xfrm>
        <a:graphic>
          <a:graphicData uri="http://schemas.openxmlformats.org/drawingml/2006/table">
            <a:tbl>
              <a:tblPr/>
              <a:tblGrid>
                <a:gridCol w="4127859"/>
                <a:gridCol w="1368066"/>
              </a:tblGrid>
              <a:tr h="359898">
                <a:tc>
                  <a:txBody>
                    <a:bodyPr/>
                    <a:lstStyle/>
                    <a:p>
                      <a:pPr algn="ctr">
                        <a:lnSpc>
                          <a:spcPct val="115000"/>
                        </a:lnSpc>
                        <a:spcAft>
                          <a:spcPts val="0"/>
                        </a:spcAft>
                      </a:pPr>
                      <a:r>
                        <a:rPr lang="es-EC" sz="1400" b="1" dirty="0">
                          <a:solidFill>
                            <a:srgbClr val="000000"/>
                          </a:solidFill>
                          <a:latin typeface="Arial"/>
                          <a:ea typeface="Calibri"/>
                          <a:cs typeface="Times New Roman"/>
                        </a:rPr>
                        <a:t>Criterio</a:t>
                      </a:r>
                      <a:endParaRPr lang="es-EC" sz="1400" dirty="0">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400" b="1" dirty="0">
                          <a:solidFill>
                            <a:srgbClr val="000000"/>
                          </a:solidFill>
                          <a:latin typeface="Arial"/>
                          <a:ea typeface="Calibri"/>
                          <a:cs typeface="Times New Roman"/>
                        </a:rPr>
                        <a:t>Simbología</a:t>
                      </a:r>
                      <a:endParaRPr lang="es-EC" sz="1400" dirty="0">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863755">
                <a:tc>
                  <a:txBody>
                    <a:bodyPr/>
                    <a:lstStyle/>
                    <a:p>
                      <a:pPr algn="ctr">
                        <a:lnSpc>
                          <a:spcPct val="115000"/>
                        </a:lnSpc>
                        <a:spcAft>
                          <a:spcPts val="0"/>
                        </a:spcAft>
                      </a:pPr>
                      <a:r>
                        <a:rPr lang="es-EC" sz="1400" i="1" dirty="0">
                          <a:solidFill>
                            <a:srgbClr val="000000"/>
                          </a:solidFill>
                          <a:latin typeface="Arial"/>
                          <a:ea typeface="Calibri"/>
                          <a:cs typeface="Times New Roman"/>
                        </a:rPr>
                        <a:t>El Indicador muestra un buen estado</a:t>
                      </a:r>
                      <a:endParaRPr lang="es-EC" sz="1400" dirty="0">
                        <a:latin typeface="Calibri"/>
                        <a:ea typeface="Calibri"/>
                        <a:cs typeface="Times New Roman"/>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000" dirty="0">
                        <a:solidFill>
                          <a:srgbClr val="000000"/>
                        </a:solidFill>
                        <a:latin typeface="Arial"/>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3755">
                <a:tc>
                  <a:txBody>
                    <a:bodyPr/>
                    <a:lstStyle/>
                    <a:p>
                      <a:pPr algn="ctr">
                        <a:lnSpc>
                          <a:spcPct val="115000"/>
                        </a:lnSpc>
                        <a:spcAft>
                          <a:spcPts val="0"/>
                        </a:spcAft>
                      </a:pPr>
                      <a:r>
                        <a:rPr lang="es-EC" sz="1400" i="1" dirty="0">
                          <a:solidFill>
                            <a:srgbClr val="000000"/>
                          </a:solidFill>
                          <a:latin typeface="Arial"/>
                          <a:ea typeface="Calibri"/>
                          <a:cs typeface="Times New Roman"/>
                        </a:rPr>
                        <a:t>El indicador muestra un estado constante</a:t>
                      </a:r>
                      <a:endParaRPr lang="es-EC" sz="1400" dirty="0">
                        <a:latin typeface="Calibri"/>
                        <a:ea typeface="Calibri"/>
                        <a:cs typeface="Times New Roman"/>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000" dirty="0">
                        <a:solidFill>
                          <a:srgbClr val="000000"/>
                        </a:solidFill>
                        <a:latin typeface="Arial"/>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3755">
                <a:tc>
                  <a:txBody>
                    <a:bodyPr/>
                    <a:lstStyle/>
                    <a:p>
                      <a:pPr algn="ctr">
                        <a:lnSpc>
                          <a:spcPct val="115000"/>
                        </a:lnSpc>
                        <a:spcAft>
                          <a:spcPts val="0"/>
                        </a:spcAft>
                      </a:pPr>
                      <a:r>
                        <a:rPr lang="es-EC" sz="1400" i="1" dirty="0">
                          <a:solidFill>
                            <a:srgbClr val="000000"/>
                          </a:solidFill>
                          <a:latin typeface="Arial"/>
                          <a:ea typeface="Calibri"/>
                          <a:cs typeface="Times New Roman"/>
                        </a:rPr>
                        <a:t>El indicador muestra un mal estado (deterioro)</a:t>
                      </a:r>
                      <a:endParaRPr lang="es-EC" sz="1400" dirty="0">
                        <a:latin typeface="Calibri"/>
                        <a:ea typeface="Calibri"/>
                        <a:cs typeface="Times New Roman"/>
                      </a:endParaRP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000" dirty="0">
                        <a:solidFill>
                          <a:srgbClr val="000000"/>
                        </a:solidFill>
                        <a:latin typeface="Arial"/>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16405" name="7 Grupo"/>
          <p:cNvGrpSpPr>
            <a:grpSpLocks/>
          </p:cNvGrpSpPr>
          <p:nvPr/>
        </p:nvGrpSpPr>
        <p:grpSpPr bwMode="auto">
          <a:xfrm>
            <a:off x="6423025" y="3232150"/>
            <a:ext cx="609600" cy="2428875"/>
            <a:chOff x="5330552" y="3212976"/>
            <a:chExt cx="609600" cy="2428850"/>
          </a:xfrm>
        </p:grpSpPr>
        <p:pic>
          <p:nvPicPr>
            <p:cNvPr id="16406" name="Imagen 33"/>
            <p:cNvPicPr>
              <a:picLocks noChangeAspect="1" noChangeArrowheads="1"/>
            </p:cNvPicPr>
            <p:nvPr/>
          </p:nvPicPr>
          <p:blipFill>
            <a:blip r:embed="rId2" cstate="print">
              <a:extLst>
                <a:ext uri="{28A0092B-C50C-407E-A947-70E740481C1C}">
                  <a14:useLocalDpi xmlns:a14="http://schemas.microsoft.com/office/drawing/2010/main" val="0"/>
                </a:ext>
              </a:extLst>
            </a:blip>
            <a:srcRect l="42168" t="76015" r="47575" b="2026"/>
            <a:stretch>
              <a:fillRect/>
            </a:stretch>
          </p:blipFill>
          <p:spPr bwMode="auto">
            <a:xfrm>
              <a:off x="5364088" y="3212976"/>
              <a:ext cx="5715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Imagen 710"/>
            <p:cNvPicPr>
              <a:picLocks noChangeAspect="1" noChangeArrowheads="1"/>
            </p:cNvPicPr>
            <p:nvPr/>
          </p:nvPicPr>
          <p:blipFill>
            <a:blip r:embed="rId3" cstate="print">
              <a:extLst>
                <a:ext uri="{28A0092B-C50C-407E-A947-70E740481C1C}">
                  <a14:useLocalDpi xmlns:a14="http://schemas.microsoft.com/office/drawing/2010/main" val="0"/>
                </a:ext>
              </a:extLst>
            </a:blip>
            <a:srcRect l="42548" t="30067" r="41309" b="36824"/>
            <a:stretch>
              <a:fillRect/>
            </a:stretch>
          </p:blipFill>
          <p:spPr bwMode="auto">
            <a:xfrm>
              <a:off x="5330552" y="4077072"/>
              <a:ext cx="6096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Imagen 683"/>
            <p:cNvPicPr>
              <a:picLocks noChangeAspect="1" noChangeArrowheads="1"/>
            </p:cNvPicPr>
            <p:nvPr/>
          </p:nvPicPr>
          <p:blipFill>
            <a:blip r:embed="rId4">
              <a:extLst>
                <a:ext uri="{28A0092B-C50C-407E-A947-70E740481C1C}">
                  <a14:useLocalDpi xmlns:a14="http://schemas.microsoft.com/office/drawing/2010/main" val="0"/>
                </a:ext>
              </a:extLst>
            </a:blip>
            <a:srcRect l="18045" t="60474" r="75497" b="26350"/>
            <a:stretch>
              <a:fillRect/>
            </a:stretch>
          </p:blipFill>
          <p:spPr bwMode="auto">
            <a:xfrm>
              <a:off x="5364088" y="5013176"/>
              <a:ext cx="5429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8 CuadroTexto">
            <a:hlinkClick r:id="rId5" action="ppaction://hlinksldjump"/>
          </p:cNvPr>
          <p:cNvSpPr txBox="1"/>
          <p:nvPr/>
        </p:nvSpPr>
        <p:spPr>
          <a:xfrm>
            <a:off x="251520" y="188640"/>
            <a:ext cx="1151149" cy="369332"/>
          </a:xfrm>
          <a:prstGeom prst="rect">
            <a:avLst/>
          </a:prstGeom>
          <a:noFill/>
        </p:spPr>
        <p:txBody>
          <a:bodyPr wrap="none" rtlCol="0">
            <a:spAutoFit/>
          </a:bodyPr>
          <a:lstStyle/>
          <a:p>
            <a:r>
              <a:rPr lang="es-EC" dirty="0" smtClean="0"/>
              <a:t>Objetivo 4</a:t>
            </a:r>
            <a:endParaRPr lang="es-EC" dirty="0"/>
          </a:p>
        </p:txBody>
      </p:sp>
    </p:spTree>
    <p:extLst>
      <p:ext uri="{BB962C8B-B14F-4D97-AF65-F5344CB8AC3E}">
        <p14:creationId xmlns:p14="http://schemas.microsoft.com/office/powerpoint/2010/main" val="944002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36712"/>
            <a:ext cx="8229600" cy="996720"/>
          </a:xfrm>
          <a:ln>
            <a:noFill/>
          </a:ln>
        </p:spPr>
        <p:txBody>
          <a:bodyPr>
            <a:noAutofit/>
          </a:bodyPr>
          <a:lstStyle/>
          <a:p>
            <a:pPr algn="ctr"/>
            <a:r>
              <a:rPr lang="es-EC" sz="4000" dirty="0" smtClean="0">
                <a:solidFill>
                  <a:schemeClr val="tx1">
                    <a:lumMod val="95000"/>
                    <a:lumOff val="5000"/>
                  </a:schemeClr>
                </a:solidFill>
                <a:hlinkClick r:id="rId2" action="ppaction://hlinksldjump"/>
              </a:rPr>
              <a:t>RESUMEN DEL ESTADO DE LAS VARIABLES</a:t>
            </a:r>
            <a:endParaRPr lang="es-EC" sz="4000" dirty="0">
              <a:solidFill>
                <a:schemeClr val="tx1">
                  <a:lumMod val="95000"/>
                  <a:lumOff val="5000"/>
                </a:schemeClr>
              </a:solidFill>
            </a:endParaRPr>
          </a:p>
        </p:txBody>
      </p:sp>
      <p:sp>
        <p:nvSpPr>
          <p:cNvPr id="3" name="2 Marcador de contenido"/>
          <p:cNvSpPr>
            <a:spLocks noGrp="1"/>
          </p:cNvSpPr>
          <p:nvPr>
            <p:ph idx="1"/>
          </p:nvPr>
        </p:nvSpPr>
        <p:spPr>
          <a:xfrm>
            <a:off x="457200" y="1935480"/>
            <a:ext cx="4244206" cy="485408"/>
          </a:xfrm>
        </p:spPr>
        <p:txBody>
          <a:bodyPr>
            <a:noAutofit/>
          </a:bodyPr>
          <a:lstStyle/>
          <a:p>
            <a:r>
              <a:rPr lang="es-EC" sz="1600" dirty="0" smtClean="0"/>
              <a:t>BUEN </a:t>
            </a:r>
            <a:r>
              <a:rPr lang="es-EC" sz="1800" dirty="0" smtClean="0"/>
              <a:t>ESTADO-&gt; OPORTUNIDADES-FORTALEZAS</a:t>
            </a:r>
            <a:r>
              <a:rPr lang="es-EC" sz="1400" dirty="0" smtClean="0"/>
              <a:t>:</a:t>
            </a:r>
            <a:endParaRPr lang="es-EC" sz="1400" dirty="0"/>
          </a:p>
        </p:txBody>
      </p:sp>
      <p:graphicFrame>
        <p:nvGraphicFramePr>
          <p:cNvPr id="5" name="4 Diagrama"/>
          <p:cNvGraphicFramePr/>
          <p:nvPr>
            <p:extLst>
              <p:ext uri="{D42A27DB-BD31-4B8C-83A1-F6EECF244321}">
                <p14:modId xmlns:p14="http://schemas.microsoft.com/office/powerpoint/2010/main" val="2009293802"/>
              </p:ext>
            </p:extLst>
          </p:nvPr>
        </p:nvGraphicFramePr>
        <p:xfrm>
          <a:off x="353651" y="2478926"/>
          <a:ext cx="3281063" cy="2088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301"/>
          <p:cNvPicPr>
            <a:picLocks noChangeAspect="1" noChangeArrowheads="1"/>
          </p:cNvPicPr>
          <p:nvPr/>
        </p:nvPicPr>
        <p:blipFill>
          <a:blip r:embed="rId8">
            <a:extLst>
              <a:ext uri="{28A0092B-C50C-407E-A947-70E740481C1C}">
                <a14:useLocalDpi xmlns:a14="http://schemas.microsoft.com/office/drawing/2010/main" val="0"/>
              </a:ext>
            </a:extLst>
          </a:blip>
          <a:srcRect l="42168" t="76015" r="47575" b="2026"/>
          <a:stretch>
            <a:fillRect/>
          </a:stretch>
        </p:blipFill>
        <p:spPr bwMode="auto">
          <a:xfrm>
            <a:off x="4038724" y="3598096"/>
            <a:ext cx="1325364" cy="159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10 Diagrama"/>
          <p:cNvGraphicFramePr/>
          <p:nvPr>
            <p:extLst>
              <p:ext uri="{D42A27DB-BD31-4B8C-83A1-F6EECF244321}">
                <p14:modId xmlns:p14="http://schemas.microsoft.com/office/powerpoint/2010/main" val="1504773733"/>
              </p:ext>
            </p:extLst>
          </p:nvPr>
        </p:nvGraphicFramePr>
        <p:xfrm>
          <a:off x="5321300" y="2363657"/>
          <a:ext cx="3646767" cy="22894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2" name="11 Grupo"/>
          <p:cNvGrpSpPr/>
          <p:nvPr/>
        </p:nvGrpSpPr>
        <p:grpSpPr>
          <a:xfrm>
            <a:off x="5724128" y="4920894"/>
            <a:ext cx="2880320" cy="1396848"/>
            <a:chOff x="21169" y="1596043"/>
            <a:chExt cx="3888432" cy="1050557"/>
          </a:xfrm>
          <a:solidFill>
            <a:schemeClr val="accent2">
              <a:lumMod val="20000"/>
              <a:lumOff val="80000"/>
            </a:schemeClr>
          </a:solidFill>
        </p:grpSpPr>
        <p:sp>
          <p:nvSpPr>
            <p:cNvPr id="13" name="12 Rectángulo redondeado"/>
            <p:cNvSpPr/>
            <p:nvPr/>
          </p:nvSpPr>
          <p:spPr>
            <a:xfrm>
              <a:off x="21169" y="1596043"/>
              <a:ext cx="3888432" cy="1050557"/>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13 Rectángulo"/>
            <p:cNvSpPr/>
            <p:nvPr/>
          </p:nvSpPr>
          <p:spPr>
            <a:xfrm>
              <a:off x="21169" y="1665447"/>
              <a:ext cx="3826892" cy="87989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000" kern="1200" dirty="0" smtClean="0">
                  <a:solidFill>
                    <a:schemeClr val="tx1">
                      <a:lumMod val="95000"/>
                      <a:lumOff val="5000"/>
                    </a:schemeClr>
                  </a:solidFill>
                </a:rPr>
                <a:t>Sistema </a:t>
              </a:r>
              <a:r>
                <a:rPr lang="es-EC" sz="2000" dirty="0" smtClean="0">
                  <a:solidFill>
                    <a:schemeClr val="tx1">
                      <a:lumMod val="95000"/>
                      <a:lumOff val="5000"/>
                    </a:schemeClr>
                  </a:solidFill>
                </a:rPr>
                <a:t>de Movilidad, Energía y Conectividad</a:t>
              </a:r>
            </a:p>
            <a:p>
              <a:pPr marL="285750" lvl="1" indent="-285750" algn="l" defTabSz="755650">
                <a:lnSpc>
                  <a:spcPct val="90000"/>
                </a:lnSpc>
                <a:spcBef>
                  <a:spcPct val="0"/>
                </a:spcBef>
                <a:spcAft>
                  <a:spcPct val="15000"/>
                </a:spcAft>
                <a:buFont typeface="Arial" pitchFamily="34" charset="0"/>
                <a:buChar char="•"/>
              </a:pPr>
              <a:r>
                <a:rPr lang="es-EC" sz="1700" dirty="0" smtClean="0">
                  <a:solidFill>
                    <a:schemeClr val="tx1">
                      <a:lumMod val="95000"/>
                      <a:lumOff val="5000"/>
                    </a:schemeClr>
                  </a:solidFill>
                </a:rPr>
                <a:t>Vías</a:t>
              </a:r>
              <a:endParaRPr lang="es-EC" sz="1700" kern="1200" dirty="0">
                <a:solidFill>
                  <a:schemeClr val="tx1">
                    <a:lumMod val="95000"/>
                    <a:lumOff val="5000"/>
                  </a:schemeClr>
                </a:solidFill>
              </a:endParaRPr>
            </a:p>
          </p:txBody>
        </p:sp>
      </p:grpSp>
      <p:grpSp>
        <p:nvGrpSpPr>
          <p:cNvPr id="15" name="14 Grupo"/>
          <p:cNvGrpSpPr/>
          <p:nvPr/>
        </p:nvGrpSpPr>
        <p:grpSpPr>
          <a:xfrm>
            <a:off x="323528" y="5013175"/>
            <a:ext cx="3384376" cy="1440161"/>
            <a:chOff x="0" y="32083"/>
            <a:chExt cx="3888432" cy="1245315"/>
          </a:xfrm>
        </p:grpSpPr>
        <p:sp>
          <p:nvSpPr>
            <p:cNvPr id="16" name="15 Rectángulo redondeado"/>
            <p:cNvSpPr/>
            <p:nvPr/>
          </p:nvSpPr>
          <p:spPr>
            <a:xfrm>
              <a:off x="0" y="32083"/>
              <a:ext cx="3888432" cy="1245315"/>
            </a:xfrm>
            <a:prstGeom prst="roundRect">
              <a:avLst>
                <a:gd name="adj" fmla="val 10000"/>
              </a:avLst>
            </a:prstGeom>
            <a:solidFill>
              <a:schemeClr val="tx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16 Rectángulo"/>
            <p:cNvSpPr/>
            <p:nvPr/>
          </p:nvSpPr>
          <p:spPr>
            <a:xfrm>
              <a:off x="165465" y="93775"/>
              <a:ext cx="3573390" cy="1121358"/>
            </a:xfrm>
            <a:prstGeom prst="rect">
              <a:avLst/>
            </a:prstGeom>
            <a:solidFill>
              <a:schemeClr val="tx2">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000" kern="1200" dirty="0" smtClean="0">
                  <a:solidFill>
                    <a:schemeClr val="tx1">
                      <a:lumMod val="95000"/>
                      <a:lumOff val="5000"/>
                    </a:schemeClr>
                  </a:solidFill>
                </a:rPr>
                <a:t>Sistema </a:t>
              </a:r>
              <a:r>
                <a:rPr lang="es-EC" sz="2000" dirty="0" smtClean="0">
                  <a:solidFill>
                    <a:schemeClr val="tx1">
                      <a:lumMod val="95000"/>
                      <a:lumOff val="5000"/>
                    </a:schemeClr>
                  </a:solidFill>
                </a:rPr>
                <a:t>de Asentamientos Humanos</a:t>
              </a:r>
              <a:endParaRPr lang="es-EC" sz="2000" kern="1200" dirty="0">
                <a:solidFill>
                  <a:schemeClr val="tx1">
                    <a:lumMod val="95000"/>
                    <a:lumOff val="5000"/>
                  </a:schemeClr>
                </a:solidFill>
              </a:endParaRPr>
            </a:p>
            <a:p>
              <a:pPr marL="171450" lvl="1" indent="-171450" algn="l" defTabSz="755650">
                <a:lnSpc>
                  <a:spcPct val="90000"/>
                </a:lnSpc>
                <a:spcBef>
                  <a:spcPct val="0"/>
                </a:spcBef>
                <a:spcAft>
                  <a:spcPct val="15000"/>
                </a:spcAft>
                <a:buChar char="••"/>
              </a:pPr>
              <a:r>
                <a:rPr lang="es-EC" sz="1700" dirty="0" smtClean="0">
                  <a:solidFill>
                    <a:schemeClr val="tx1">
                      <a:lumMod val="95000"/>
                      <a:lumOff val="5000"/>
                    </a:schemeClr>
                  </a:solidFill>
                </a:rPr>
                <a:t>Población</a:t>
              </a:r>
              <a:endParaRPr lang="es-EC" sz="1700" kern="1200" dirty="0">
                <a:solidFill>
                  <a:schemeClr val="tx1">
                    <a:lumMod val="95000"/>
                    <a:lumOff val="5000"/>
                  </a:schemeClr>
                </a:solidFill>
              </a:endParaRPr>
            </a:p>
          </p:txBody>
        </p:sp>
      </p:grpSp>
    </p:spTree>
    <p:extLst>
      <p:ext uri="{BB962C8B-B14F-4D97-AF65-F5344CB8AC3E}">
        <p14:creationId xmlns:p14="http://schemas.microsoft.com/office/powerpoint/2010/main" val="38626851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70128" y="908720"/>
            <a:ext cx="4762872" cy="571963"/>
          </a:xfrm>
        </p:spPr>
        <p:txBody>
          <a:bodyPr/>
          <a:lstStyle/>
          <a:p>
            <a:r>
              <a:rPr lang="es-EC" dirty="0" smtClean="0"/>
              <a:t>Variables en Estado Constante</a:t>
            </a:r>
            <a:endParaRPr lang="es-EC" dirty="0"/>
          </a:p>
        </p:txBody>
      </p:sp>
      <p:grpSp>
        <p:nvGrpSpPr>
          <p:cNvPr id="5" name="4 Grupo"/>
          <p:cNvGrpSpPr/>
          <p:nvPr/>
        </p:nvGrpSpPr>
        <p:grpSpPr>
          <a:xfrm>
            <a:off x="899592" y="1700808"/>
            <a:ext cx="3888432" cy="1040039"/>
            <a:chOff x="0" y="7"/>
            <a:chExt cx="3888432" cy="1944216"/>
          </a:xfrm>
        </p:grpSpPr>
        <p:sp>
          <p:nvSpPr>
            <p:cNvPr id="6" name="5 Rectángulo redondeado"/>
            <p:cNvSpPr/>
            <p:nvPr/>
          </p:nvSpPr>
          <p:spPr>
            <a:xfrm>
              <a:off x="0" y="7"/>
              <a:ext cx="3888432" cy="1944216"/>
            </a:xfrm>
            <a:prstGeom prst="roundRect">
              <a:avLst>
                <a:gd name="adj" fmla="val 10000"/>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6 Rectángulo"/>
            <p:cNvSpPr/>
            <p:nvPr/>
          </p:nvSpPr>
          <p:spPr>
            <a:xfrm>
              <a:off x="56944" y="56951"/>
              <a:ext cx="3774544" cy="9151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solidFill>
                    <a:schemeClr val="tx1">
                      <a:lumMod val="95000"/>
                      <a:lumOff val="5000"/>
                    </a:schemeClr>
                  </a:solidFill>
                </a:rPr>
                <a:t>Sistema Económico</a:t>
              </a:r>
            </a:p>
            <a:p>
              <a:pPr marL="342900" lvl="0" indent="-342900" algn="l" defTabSz="889000">
                <a:lnSpc>
                  <a:spcPct val="90000"/>
                </a:lnSpc>
                <a:spcBef>
                  <a:spcPct val="0"/>
                </a:spcBef>
                <a:spcAft>
                  <a:spcPct val="35000"/>
                </a:spcAft>
                <a:buFont typeface="Arial" pitchFamily="34" charset="0"/>
                <a:buChar char="•"/>
              </a:pPr>
              <a:r>
                <a:rPr lang="es-EC" sz="2000" dirty="0" smtClean="0">
                  <a:solidFill>
                    <a:schemeClr val="tx1">
                      <a:lumMod val="95000"/>
                      <a:lumOff val="5000"/>
                    </a:schemeClr>
                  </a:solidFill>
                </a:rPr>
                <a:t>Actividad Petrolera </a:t>
              </a:r>
              <a:endParaRPr lang="es-EC" sz="2000" kern="1200" dirty="0">
                <a:solidFill>
                  <a:schemeClr val="tx1">
                    <a:lumMod val="95000"/>
                    <a:lumOff val="5000"/>
                  </a:schemeClr>
                </a:solidFill>
              </a:endParaRPr>
            </a:p>
          </p:txBody>
        </p:sp>
      </p:grpSp>
      <p:pic>
        <p:nvPicPr>
          <p:cNvPr id="8" name="Imagen 313"/>
          <p:cNvPicPr>
            <a:picLocks noChangeAspect="1" noChangeArrowheads="1"/>
          </p:cNvPicPr>
          <p:nvPr/>
        </p:nvPicPr>
        <p:blipFill>
          <a:blip r:embed="rId2">
            <a:extLst>
              <a:ext uri="{28A0092B-C50C-407E-A947-70E740481C1C}">
                <a14:useLocalDpi xmlns:a14="http://schemas.microsoft.com/office/drawing/2010/main" val="0"/>
              </a:ext>
            </a:extLst>
          </a:blip>
          <a:srcRect l="42548" t="30067" r="41309" b="36824"/>
          <a:stretch>
            <a:fillRect/>
          </a:stretch>
        </p:blipFill>
        <p:spPr bwMode="auto">
          <a:xfrm>
            <a:off x="4283968" y="3068960"/>
            <a:ext cx="1253629" cy="1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8 Grupo"/>
          <p:cNvGrpSpPr/>
          <p:nvPr/>
        </p:nvGrpSpPr>
        <p:grpSpPr>
          <a:xfrm>
            <a:off x="4982790" y="4869160"/>
            <a:ext cx="3888432" cy="1040039"/>
            <a:chOff x="0" y="7"/>
            <a:chExt cx="3888432" cy="1944216"/>
          </a:xfrm>
          <a:solidFill>
            <a:schemeClr val="bg2">
              <a:lumMod val="90000"/>
            </a:schemeClr>
          </a:solidFill>
        </p:grpSpPr>
        <p:sp>
          <p:nvSpPr>
            <p:cNvPr id="10" name="9 Rectángulo redondeado"/>
            <p:cNvSpPr/>
            <p:nvPr/>
          </p:nvSpPr>
          <p:spPr>
            <a:xfrm>
              <a:off x="0" y="7"/>
              <a:ext cx="3888432" cy="194421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10 Rectángulo"/>
            <p:cNvSpPr/>
            <p:nvPr/>
          </p:nvSpPr>
          <p:spPr>
            <a:xfrm>
              <a:off x="56944" y="56951"/>
              <a:ext cx="3774544" cy="9151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solidFill>
                    <a:schemeClr val="tx1">
                      <a:lumMod val="95000"/>
                      <a:lumOff val="5000"/>
                    </a:schemeClr>
                  </a:solidFill>
                </a:rPr>
                <a:t>Sistema Ambiental</a:t>
              </a:r>
            </a:p>
            <a:p>
              <a:pPr marL="342900" lvl="0" indent="-342900" algn="l" defTabSz="889000">
                <a:lnSpc>
                  <a:spcPct val="90000"/>
                </a:lnSpc>
                <a:spcBef>
                  <a:spcPct val="0"/>
                </a:spcBef>
                <a:spcAft>
                  <a:spcPct val="35000"/>
                </a:spcAft>
                <a:buFont typeface="Arial" pitchFamily="34" charset="0"/>
                <a:buChar char="•"/>
              </a:pPr>
              <a:r>
                <a:rPr lang="es-EC" sz="2000" dirty="0" smtClean="0">
                  <a:solidFill>
                    <a:schemeClr val="tx1">
                      <a:lumMod val="95000"/>
                      <a:lumOff val="5000"/>
                    </a:schemeClr>
                  </a:solidFill>
                </a:rPr>
                <a:t>Zonas de Vida</a:t>
              </a:r>
              <a:endParaRPr lang="es-EC" sz="2000" kern="1200" dirty="0">
                <a:solidFill>
                  <a:schemeClr val="tx1">
                    <a:lumMod val="95000"/>
                    <a:lumOff val="5000"/>
                  </a:schemeClr>
                </a:solidFill>
              </a:endParaRPr>
            </a:p>
          </p:txBody>
        </p:sp>
      </p:grpSp>
    </p:spTree>
    <p:extLst>
      <p:ext uri="{BB962C8B-B14F-4D97-AF65-F5344CB8AC3E}">
        <p14:creationId xmlns:p14="http://schemas.microsoft.com/office/powerpoint/2010/main" val="2746551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346184" y="764704"/>
            <a:ext cx="4762872" cy="571963"/>
          </a:xfrm>
          <a:prstGeom prst="rect">
            <a:avLst/>
          </a:prstGeom>
        </p:spPr>
        <p:txBody>
          <a:bodyPr vert="horz">
            <a:normAutofit fontScale="70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s-EC" dirty="0" smtClean="0"/>
              <a:t>Variables en Mal Estado-&gt; DEBILIDADES-AMENAZAS</a:t>
            </a:r>
            <a:endParaRPr lang="es-EC" dirty="0"/>
          </a:p>
        </p:txBody>
      </p:sp>
      <p:grpSp>
        <p:nvGrpSpPr>
          <p:cNvPr id="5" name="4 Grupo"/>
          <p:cNvGrpSpPr/>
          <p:nvPr/>
        </p:nvGrpSpPr>
        <p:grpSpPr>
          <a:xfrm>
            <a:off x="404734" y="1408675"/>
            <a:ext cx="3182986" cy="2308357"/>
            <a:chOff x="0" y="-366860"/>
            <a:chExt cx="3888432" cy="3263845"/>
          </a:xfrm>
          <a:solidFill>
            <a:schemeClr val="bg2">
              <a:lumMod val="90000"/>
            </a:schemeClr>
          </a:solidFill>
        </p:grpSpPr>
        <p:sp>
          <p:nvSpPr>
            <p:cNvPr id="6" name="5 Rectángulo redondeado"/>
            <p:cNvSpPr/>
            <p:nvPr/>
          </p:nvSpPr>
          <p:spPr>
            <a:xfrm>
              <a:off x="0" y="-366860"/>
              <a:ext cx="3888432" cy="326384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6 Rectángulo"/>
            <p:cNvSpPr/>
            <p:nvPr/>
          </p:nvSpPr>
          <p:spPr>
            <a:xfrm>
              <a:off x="56944" y="-163232"/>
              <a:ext cx="3774544" cy="25872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solidFill>
                    <a:schemeClr val="tx1">
                      <a:lumMod val="95000"/>
                      <a:lumOff val="5000"/>
                    </a:schemeClr>
                  </a:solidFill>
                </a:rPr>
                <a:t>Sistema Ambiental</a:t>
              </a:r>
            </a:p>
            <a:p>
              <a:pPr marL="342900" lvl="0" indent="-342900" algn="l" defTabSz="889000">
                <a:lnSpc>
                  <a:spcPct val="90000"/>
                </a:lnSpc>
                <a:spcBef>
                  <a:spcPct val="0"/>
                </a:spcBef>
                <a:spcAft>
                  <a:spcPct val="35000"/>
                </a:spcAft>
                <a:buFont typeface="Arial" pitchFamily="34" charset="0"/>
                <a:buChar char="•"/>
              </a:pPr>
              <a:r>
                <a:rPr lang="es-EC" dirty="0" smtClean="0">
                  <a:solidFill>
                    <a:schemeClr val="tx1">
                      <a:lumMod val="95000"/>
                      <a:lumOff val="5000"/>
                    </a:schemeClr>
                  </a:solidFill>
                </a:rPr>
                <a:t>Erosión</a:t>
              </a:r>
            </a:p>
            <a:p>
              <a:pPr marL="342900" lvl="0" indent="-342900" algn="l" defTabSz="889000">
                <a:lnSpc>
                  <a:spcPct val="90000"/>
                </a:lnSpc>
                <a:spcBef>
                  <a:spcPct val="0"/>
                </a:spcBef>
                <a:spcAft>
                  <a:spcPct val="35000"/>
                </a:spcAft>
                <a:buFont typeface="Arial" pitchFamily="34" charset="0"/>
                <a:buChar char="•"/>
              </a:pPr>
              <a:r>
                <a:rPr lang="es-EC" kern="1200" dirty="0" smtClean="0">
                  <a:solidFill>
                    <a:schemeClr val="tx1">
                      <a:lumMod val="95000"/>
                      <a:lumOff val="5000"/>
                    </a:schemeClr>
                  </a:solidFill>
                </a:rPr>
                <a:t>Conflictos del Suelo</a:t>
              </a:r>
            </a:p>
            <a:p>
              <a:pPr marL="342900" lvl="0" indent="-342900" algn="l" defTabSz="889000">
                <a:lnSpc>
                  <a:spcPct val="90000"/>
                </a:lnSpc>
                <a:spcBef>
                  <a:spcPct val="0"/>
                </a:spcBef>
                <a:spcAft>
                  <a:spcPct val="35000"/>
                </a:spcAft>
                <a:buFont typeface="Arial" pitchFamily="34" charset="0"/>
                <a:buChar char="•"/>
              </a:pPr>
              <a:r>
                <a:rPr lang="es-EC" dirty="0" smtClean="0">
                  <a:solidFill>
                    <a:schemeClr val="tx1">
                      <a:lumMod val="95000"/>
                      <a:lumOff val="5000"/>
                    </a:schemeClr>
                  </a:solidFill>
                </a:rPr>
                <a:t>Sismos</a:t>
              </a:r>
            </a:p>
            <a:p>
              <a:pPr marL="342900" lvl="0" indent="-342900" algn="l" defTabSz="889000">
                <a:lnSpc>
                  <a:spcPct val="90000"/>
                </a:lnSpc>
                <a:spcBef>
                  <a:spcPct val="0"/>
                </a:spcBef>
                <a:spcAft>
                  <a:spcPct val="35000"/>
                </a:spcAft>
                <a:buFont typeface="Arial" pitchFamily="34" charset="0"/>
                <a:buChar char="•"/>
              </a:pPr>
              <a:r>
                <a:rPr lang="es-EC" kern="1200" dirty="0" smtClean="0">
                  <a:solidFill>
                    <a:schemeClr val="tx1">
                      <a:lumMod val="95000"/>
                      <a:lumOff val="5000"/>
                    </a:schemeClr>
                  </a:solidFill>
                </a:rPr>
                <a:t>Inundaciones</a:t>
              </a:r>
            </a:p>
            <a:p>
              <a:pPr marL="342900" lvl="0" indent="-342900" algn="l" defTabSz="889000">
                <a:lnSpc>
                  <a:spcPct val="90000"/>
                </a:lnSpc>
                <a:spcBef>
                  <a:spcPct val="0"/>
                </a:spcBef>
                <a:spcAft>
                  <a:spcPct val="35000"/>
                </a:spcAft>
                <a:buFont typeface="Arial" pitchFamily="34" charset="0"/>
                <a:buChar char="•"/>
              </a:pPr>
              <a:r>
                <a:rPr lang="es-EC" sz="2000" dirty="0" smtClean="0">
                  <a:solidFill>
                    <a:schemeClr val="tx1">
                      <a:lumMod val="95000"/>
                      <a:lumOff val="5000"/>
                    </a:schemeClr>
                  </a:solidFill>
                </a:rPr>
                <a:t>Pendientes Altas</a:t>
              </a:r>
              <a:endParaRPr lang="es-EC" sz="2000" kern="1200" dirty="0">
                <a:solidFill>
                  <a:schemeClr val="tx1">
                    <a:lumMod val="95000"/>
                    <a:lumOff val="5000"/>
                  </a:schemeClr>
                </a:solidFill>
              </a:endParaRPr>
            </a:p>
          </p:txBody>
        </p:sp>
      </p:grpSp>
      <p:grpSp>
        <p:nvGrpSpPr>
          <p:cNvPr id="8" name="7 Grupo"/>
          <p:cNvGrpSpPr/>
          <p:nvPr/>
        </p:nvGrpSpPr>
        <p:grpSpPr>
          <a:xfrm>
            <a:off x="5735844" y="3382497"/>
            <a:ext cx="2862182" cy="1192209"/>
            <a:chOff x="5402951" y="3372404"/>
            <a:chExt cx="3888433" cy="2228678"/>
          </a:xfrm>
          <a:solidFill>
            <a:schemeClr val="accent2">
              <a:lumMod val="20000"/>
              <a:lumOff val="80000"/>
            </a:schemeClr>
          </a:solidFill>
        </p:grpSpPr>
        <p:sp>
          <p:nvSpPr>
            <p:cNvPr id="9" name="8 Rectángulo redondeado"/>
            <p:cNvSpPr/>
            <p:nvPr/>
          </p:nvSpPr>
          <p:spPr>
            <a:xfrm>
              <a:off x="5402951" y="3372404"/>
              <a:ext cx="3888433" cy="2228678"/>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9 Rectángulo"/>
            <p:cNvSpPr/>
            <p:nvPr/>
          </p:nvSpPr>
          <p:spPr>
            <a:xfrm>
              <a:off x="5459895" y="3574096"/>
              <a:ext cx="3774544" cy="9151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solidFill>
                    <a:schemeClr val="tx1">
                      <a:lumMod val="95000"/>
                      <a:lumOff val="5000"/>
                    </a:schemeClr>
                  </a:solidFill>
                </a:rPr>
                <a:t>Sistema Económico</a:t>
              </a:r>
            </a:p>
            <a:p>
              <a:pPr marL="342900" lvl="0" indent="-342900" algn="l" defTabSz="889000">
                <a:lnSpc>
                  <a:spcPct val="90000"/>
                </a:lnSpc>
                <a:spcBef>
                  <a:spcPct val="0"/>
                </a:spcBef>
                <a:spcAft>
                  <a:spcPct val="35000"/>
                </a:spcAft>
                <a:buFont typeface="Arial" pitchFamily="34" charset="0"/>
                <a:buChar char="•"/>
              </a:pPr>
              <a:r>
                <a:rPr lang="es-EC" dirty="0" smtClean="0">
                  <a:solidFill>
                    <a:schemeClr val="tx1">
                      <a:lumMod val="95000"/>
                      <a:lumOff val="5000"/>
                    </a:schemeClr>
                  </a:solidFill>
                </a:rPr>
                <a:t>Actividad Minera</a:t>
              </a:r>
            </a:p>
            <a:p>
              <a:pPr marL="342900" lvl="0" indent="-342900" algn="l" defTabSz="889000">
                <a:lnSpc>
                  <a:spcPct val="90000"/>
                </a:lnSpc>
                <a:spcBef>
                  <a:spcPct val="0"/>
                </a:spcBef>
                <a:spcAft>
                  <a:spcPct val="35000"/>
                </a:spcAft>
                <a:buFont typeface="Arial" pitchFamily="34" charset="0"/>
                <a:buChar char="•"/>
              </a:pPr>
              <a:r>
                <a:rPr lang="es-EC" dirty="0" smtClean="0">
                  <a:solidFill>
                    <a:schemeClr val="tx1">
                      <a:lumMod val="95000"/>
                      <a:lumOff val="5000"/>
                    </a:schemeClr>
                  </a:solidFill>
                </a:rPr>
                <a:t>Actividad Maderera </a:t>
              </a:r>
              <a:endParaRPr lang="es-EC" kern="1200" dirty="0">
                <a:solidFill>
                  <a:schemeClr val="tx1">
                    <a:lumMod val="95000"/>
                    <a:lumOff val="5000"/>
                  </a:schemeClr>
                </a:solidFill>
              </a:endParaRPr>
            </a:p>
          </p:txBody>
        </p:sp>
      </p:grpSp>
      <p:grpSp>
        <p:nvGrpSpPr>
          <p:cNvPr id="14" name="13 Grupo"/>
          <p:cNvGrpSpPr/>
          <p:nvPr/>
        </p:nvGrpSpPr>
        <p:grpSpPr>
          <a:xfrm>
            <a:off x="5735843" y="1408675"/>
            <a:ext cx="2846196" cy="1551151"/>
            <a:chOff x="7042975" y="-4501804"/>
            <a:chExt cx="3888432" cy="1944216"/>
          </a:xfrm>
          <a:solidFill>
            <a:schemeClr val="tx2">
              <a:lumMod val="20000"/>
              <a:lumOff val="80000"/>
            </a:schemeClr>
          </a:solidFill>
        </p:grpSpPr>
        <p:sp>
          <p:nvSpPr>
            <p:cNvPr id="15" name="14 Rectángulo redondeado"/>
            <p:cNvSpPr/>
            <p:nvPr/>
          </p:nvSpPr>
          <p:spPr>
            <a:xfrm>
              <a:off x="7042975" y="-4501804"/>
              <a:ext cx="3888432" cy="194421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15 Rectángulo"/>
            <p:cNvSpPr/>
            <p:nvPr/>
          </p:nvSpPr>
          <p:spPr>
            <a:xfrm>
              <a:off x="7120588" y="-4404062"/>
              <a:ext cx="3774544" cy="9151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solidFill>
                    <a:schemeClr val="tx1">
                      <a:lumMod val="95000"/>
                      <a:lumOff val="5000"/>
                    </a:schemeClr>
                  </a:solidFill>
                </a:rPr>
                <a:t>Sistema Sociocultural</a:t>
              </a:r>
            </a:p>
            <a:p>
              <a:pPr marL="342900" lvl="0" indent="-342900" algn="l" defTabSz="889000">
                <a:lnSpc>
                  <a:spcPct val="90000"/>
                </a:lnSpc>
                <a:spcBef>
                  <a:spcPct val="0"/>
                </a:spcBef>
                <a:spcAft>
                  <a:spcPct val="35000"/>
                </a:spcAft>
                <a:buFont typeface="Arial" pitchFamily="34" charset="0"/>
                <a:buChar char="•"/>
              </a:pPr>
              <a:r>
                <a:rPr lang="es-EC" dirty="0" smtClean="0">
                  <a:solidFill>
                    <a:schemeClr val="tx1">
                      <a:lumMod val="95000"/>
                      <a:lumOff val="5000"/>
                    </a:schemeClr>
                  </a:solidFill>
                </a:rPr>
                <a:t>Educación</a:t>
              </a:r>
            </a:p>
            <a:p>
              <a:pPr marL="342900" lvl="0" indent="-342900" algn="l" defTabSz="889000">
                <a:lnSpc>
                  <a:spcPct val="90000"/>
                </a:lnSpc>
                <a:spcBef>
                  <a:spcPct val="0"/>
                </a:spcBef>
                <a:spcAft>
                  <a:spcPct val="35000"/>
                </a:spcAft>
                <a:buFont typeface="Arial" pitchFamily="34" charset="0"/>
                <a:buChar char="•"/>
              </a:pPr>
              <a:r>
                <a:rPr lang="es-EC" kern="1200" dirty="0" smtClean="0">
                  <a:solidFill>
                    <a:schemeClr val="tx1">
                      <a:lumMod val="95000"/>
                      <a:lumOff val="5000"/>
                    </a:schemeClr>
                  </a:solidFill>
                </a:rPr>
                <a:t>Índices de Vulnerabilidad</a:t>
              </a:r>
              <a:endParaRPr lang="es-EC" kern="1200" dirty="0">
                <a:solidFill>
                  <a:schemeClr val="tx1">
                    <a:lumMod val="95000"/>
                    <a:lumOff val="5000"/>
                  </a:schemeClr>
                </a:solidFill>
              </a:endParaRPr>
            </a:p>
          </p:txBody>
        </p:sp>
      </p:grpSp>
      <p:grpSp>
        <p:nvGrpSpPr>
          <p:cNvPr id="17" name="16 Grupo"/>
          <p:cNvGrpSpPr/>
          <p:nvPr/>
        </p:nvGrpSpPr>
        <p:grpSpPr>
          <a:xfrm>
            <a:off x="346184" y="4013986"/>
            <a:ext cx="3289712" cy="2243261"/>
            <a:chOff x="3024675" y="-135522"/>
            <a:chExt cx="3888432" cy="1944216"/>
          </a:xfrm>
          <a:solidFill>
            <a:schemeClr val="accent1">
              <a:lumMod val="20000"/>
              <a:lumOff val="80000"/>
            </a:schemeClr>
          </a:solidFill>
        </p:grpSpPr>
        <p:sp>
          <p:nvSpPr>
            <p:cNvPr id="18" name="17 Rectángulo redondeado"/>
            <p:cNvSpPr/>
            <p:nvPr/>
          </p:nvSpPr>
          <p:spPr>
            <a:xfrm>
              <a:off x="3024675" y="-135522"/>
              <a:ext cx="3888432" cy="194421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18 Rectángulo"/>
            <p:cNvSpPr/>
            <p:nvPr/>
          </p:nvSpPr>
          <p:spPr>
            <a:xfrm>
              <a:off x="3081619" y="-73881"/>
              <a:ext cx="3774544" cy="9151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solidFill>
                    <a:schemeClr val="tx1">
                      <a:lumMod val="95000"/>
                      <a:lumOff val="5000"/>
                    </a:schemeClr>
                  </a:solidFill>
                </a:rPr>
                <a:t>Sistema de Asentamientos Humanos</a:t>
              </a:r>
            </a:p>
            <a:p>
              <a:pPr marL="342900" lvl="0" indent="-342900" algn="l" defTabSz="889000">
                <a:lnSpc>
                  <a:spcPct val="90000"/>
                </a:lnSpc>
                <a:spcBef>
                  <a:spcPct val="0"/>
                </a:spcBef>
                <a:spcAft>
                  <a:spcPct val="35000"/>
                </a:spcAft>
                <a:buFont typeface="Arial" pitchFamily="34" charset="0"/>
                <a:buChar char="•"/>
              </a:pPr>
              <a:r>
                <a:rPr lang="es-EC" sz="2000" dirty="0" smtClean="0">
                  <a:solidFill>
                    <a:schemeClr val="tx1">
                      <a:lumMod val="95000"/>
                      <a:lumOff val="5000"/>
                    </a:schemeClr>
                  </a:solidFill>
                </a:rPr>
                <a:t>Salud</a:t>
              </a:r>
            </a:p>
            <a:p>
              <a:pPr marL="342900" lvl="0" indent="-342900" algn="l" defTabSz="889000">
                <a:lnSpc>
                  <a:spcPct val="90000"/>
                </a:lnSpc>
                <a:spcBef>
                  <a:spcPct val="0"/>
                </a:spcBef>
                <a:spcAft>
                  <a:spcPct val="35000"/>
                </a:spcAft>
                <a:buFont typeface="Arial" pitchFamily="34" charset="0"/>
                <a:buChar char="•"/>
              </a:pPr>
              <a:r>
                <a:rPr lang="es-EC" sz="2000" kern="1200" dirty="0" smtClean="0">
                  <a:solidFill>
                    <a:schemeClr val="tx1">
                      <a:lumMod val="95000"/>
                      <a:lumOff val="5000"/>
                    </a:schemeClr>
                  </a:solidFill>
                </a:rPr>
                <a:t>Migración y Vivienda</a:t>
              </a:r>
            </a:p>
            <a:p>
              <a:pPr marL="342900" lvl="0" indent="-342900" algn="l" defTabSz="889000">
                <a:lnSpc>
                  <a:spcPct val="90000"/>
                </a:lnSpc>
                <a:spcBef>
                  <a:spcPct val="0"/>
                </a:spcBef>
                <a:spcAft>
                  <a:spcPct val="35000"/>
                </a:spcAft>
                <a:buFont typeface="Arial" pitchFamily="34" charset="0"/>
                <a:buChar char="•"/>
              </a:pPr>
              <a:r>
                <a:rPr lang="es-EC" sz="2000" dirty="0" smtClean="0">
                  <a:solidFill>
                    <a:schemeClr val="tx1">
                      <a:lumMod val="95000"/>
                      <a:lumOff val="5000"/>
                    </a:schemeClr>
                  </a:solidFill>
                </a:rPr>
                <a:t>Servicios Básicos: Agua y Alcantarillado</a:t>
              </a:r>
              <a:endParaRPr lang="es-EC" sz="2000" kern="1200" dirty="0">
                <a:solidFill>
                  <a:schemeClr val="tx1">
                    <a:lumMod val="95000"/>
                    <a:lumOff val="5000"/>
                  </a:schemeClr>
                </a:solidFill>
              </a:endParaRPr>
            </a:p>
          </p:txBody>
        </p:sp>
      </p:grpSp>
      <p:grpSp>
        <p:nvGrpSpPr>
          <p:cNvPr id="20" name="19 Grupo"/>
          <p:cNvGrpSpPr/>
          <p:nvPr/>
        </p:nvGrpSpPr>
        <p:grpSpPr>
          <a:xfrm>
            <a:off x="5735843" y="4951887"/>
            <a:ext cx="2862183" cy="1305360"/>
            <a:chOff x="5092679" y="1131319"/>
            <a:chExt cx="3888432" cy="1944216"/>
          </a:xfrm>
          <a:solidFill>
            <a:schemeClr val="accent2">
              <a:lumMod val="40000"/>
              <a:lumOff val="60000"/>
            </a:schemeClr>
          </a:solidFill>
        </p:grpSpPr>
        <p:sp>
          <p:nvSpPr>
            <p:cNvPr id="21" name="20 Rectángulo redondeado"/>
            <p:cNvSpPr/>
            <p:nvPr/>
          </p:nvSpPr>
          <p:spPr>
            <a:xfrm>
              <a:off x="5092679" y="1131319"/>
              <a:ext cx="3888432" cy="194421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21 Rectángulo"/>
            <p:cNvSpPr/>
            <p:nvPr/>
          </p:nvSpPr>
          <p:spPr>
            <a:xfrm>
              <a:off x="5149623" y="1486641"/>
              <a:ext cx="3774544" cy="9151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smtClean="0">
                  <a:solidFill>
                    <a:schemeClr val="tx1">
                      <a:lumMod val="95000"/>
                      <a:lumOff val="5000"/>
                    </a:schemeClr>
                  </a:solidFill>
                </a:rPr>
                <a:t>Sistema Movilidad, energía y Conectividad</a:t>
              </a:r>
            </a:p>
            <a:p>
              <a:pPr marL="342900" lvl="0" indent="-342900" algn="l" defTabSz="889000">
                <a:lnSpc>
                  <a:spcPct val="90000"/>
                </a:lnSpc>
                <a:spcBef>
                  <a:spcPct val="0"/>
                </a:spcBef>
                <a:spcAft>
                  <a:spcPct val="35000"/>
                </a:spcAft>
                <a:buFont typeface="Arial" pitchFamily="34" charset="0"/>
                <a:buChar char="•"/>
              </a:pPr>
              <a:r>
                <a:rPr lang="es-EC" sz="2000" dirty="0" smtClean="0">
                  <a:solidFill>
                    <a:schemeClr val="tx1">
                      <a:lumMod val="95000"/>
                      <a:lumOff val="5000"/>
                    </a:schemeClr>
                  </a:solidFill>
                </a:rPr>
                <a:t>Energía</a:t>
              </a:r>
              <a:endParaRPr lang="es-EC" sz="2000" kern="1200" dirty="0">
                <a:solidFill>
                  <a:schemeClr val="tx1">
                    <a:lumMod val="95000"/>
                    <a:lumOff val="5000"/>
                  </a:schemeClr>
                </a:solidFill>
              </a:endParaRPr>
            </a:p>
          </p:txBody>
        </p:sp>
      </p:grpSp>
      <p:pic>
        <p:nvPicPr>
          <p:cNvPr id="23" name="6 Imagen"/>
          <p:cNvPicPr>
            <a:picLocks noChangeAspect="1" noChangeArrowheads="1"/>
          </p:cNvPicPr>
          <p:nvPr/>
        </p:nvPicPr>
        <p:blipFill>
          <a:blip r:embed="rId2">
            <a:extLst>
              <a:ext uri="{28A0092B-C50C-407E-A947-70E740481C1C}">
                <a14:useLocalDpi xmlns:a14="http://schemas.microsoft.com/office/drawing/2010/main" val="0"/>
              </a:ext>
            </a:extLst>
          </a:blip>
          <a:srcRect l="18045" t="60474" r="75497" b="26350"/>
          <a:stretch>
            <a:fillRect/>
          </a:stretch>
        </p:blipFill>
        <p:spPr bwMode="auto">
          <a:xfrm>
            <a:off x="4024794" y="3019991"/>
            <a:ext cx="1267286" cy="15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23 CuadroTexto">
            <a:hlinkClick r:id="rId3" action="ppaction://hlinksldjump"/>
          </p:cNvPr>
          <p:cNvSpPr txBox="1"/>
          <p:nvPr/>
        </p:nvSpPr>
        <p:spPr>
          <a:xfrm>
            <a:off x="251520" y="188640"/>
            <a:ext cx="1151149" cy="369332"/>
          </a:xfrm>
          <a:prstGeom prst="rect">
            <a:avLst/>
          </a:prstGeom>
          <a:noFill/>
        </p:spPr>
        <p:txBody>
          <a:bodyPr wrap="none" rtlCol="0">
            <a:spAutoFit/>
          </a:bodyPr>
          <a:lstStyle/>
          <a:p>
            <a:r>
              <a:rPr lang="es-EC" dirty="0" smtClean="0"/>
              <a:t>Objetivo 4</a:t>
            </a:r>
            <a:endParaRPr lang="es-EC" dirty="0"/>
          </a:p>
        </p:txBody>
      </p:sp>
    </p:spTree>
    <p:extLst>
      <p:ext uri="{BB962C8B-B14F-4D97-AF65-F5344CB8AC3E}">
        <p14:creationId xmlns:p14="http://schemas.microsoft.com/office/powerpoint/2010/main" val="18409110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10 Tabla"/>
          <p:cNvGraphicFramePr>
            <a:graphicFrameLocks noGrp="1"/>
          </p:cNvGraphicFramePr>
          <p:nvPr>
            <p:extLst>
              <p:ext uri="{D42A27DB-BD31-4B8C-83A1-F6EECF244321}">
                <p14:modId xmlns:p14="http://schemas.microsoft.com/office/powerpoint/2010/main" val="406398796"/>
              </p:ext>
            </p:extLst>
          </p:nvPr>
        </p:nvGraphicFramePr>
        <p:xfrm>
          <a:off x="467544" y="260648"/>
          <a:ext cx="8280919" cy="5912356"/>
        </p:xfrm>
        <a:graphic>
          <a:graphicData uri="http://schemas.openxmlformats.org/drawingml/2006/table">
            <a:tbl>
              <a:tblPr/>
              <a:tblGrid>
                <a:gridCol w="1053935"/>
                <a:gridCol w="1355059"/>
                <a:gridCol w="1656184"/>
                <a:gridCol w="3086524"/>
                <a:gridCol w="1129217"/>
              </a:tblGrid>
              <a:tr h="288032">
                <a:tc>
                  <a:txBody>
                    <a:bodyPr/>
                    <a:lstStyle/>
                    <a:p>
                      <a:pPr algn="ctr">
                        <a:lnSpc>
                          <a:spcPct val="115000"/>
                        </a:lnSpc>
                        <a:spcAft>
                          <a:spcPts val="0"/>
                        </a:spcAft>
                      </a:pPr>
                      <a:r>
                        <a:rPr lang="es-EC" sz="1200" b="1" dirty="0">
                          <a:solidFill>
                            <a:srgbClr val="000000"/>
                          </a:solidFill>
                          <a:latin typeface="Arial"/>
                          <a:ea typeface="Times New Roman"/>
                          <a:cs typeface="Times New Roman"/>
                        </a:rPr>
                        <a:t>Sistema</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Variable</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Indicadores</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Descripción</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Criterio</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35709">
                <a:tc gridSpan="5">
                  <a:txBody>
                    <a:bodyPr/>
                    <a:lstStyle/>
                    <a:p>
                      <a:pPr algn="ctr">
                        <a:lnSpc>
                          <a:spcPct val="115000"/>
                        </a:lnSpc>
                        <a:spcAft>
                          <a:spcPts val="600"/>
                        </a:spcAft>
                      </a:pPr>
                      <a:r>
                        <a:rPr lang="es-EC" sz="1200" b="1" dirty="0">
                          <a:solidFill>
                            <a:srgbClr val="000000"/>
                          </a:solidFill>
                          <a:latin typeface="Arial"/>
                          <a:ea typeface="Times New Roman"/>
                          <a:cs typeface="Times New Roman"/>
                        </a:rPr>
                        <a:t>Sistemas Vinculados al Desarrollo Integral</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004911">
                <a:tc rowSpan="3">
                  <a:txBody>
                    <a:bodyPr/>
                    <a:lstStyle/>
                    <a:p>
                      <a:pPr algn="ctr">
                        <a:lnSpc>
                          <a:spcPct val="115000"/>
                        </a:lnSpc>
                        <a:spcAft>
                          <a:spcPts val="0"/>
                        </a:spcAft>
                      </a:pPr>
                      <a:r>
                        <a:rPr lang="es-EC" sz="1200" b="1" dirty="0">
                          <a:solidFill>
                            <a:srgbClr val="000000"/>
                          </a:solidFill>
                          <a:latin typeface="Arial"/>
                          <a:ea typeface="Times New Roman"/>
                          <a:cs typeface="Times New Roman"/>
                        </a:rPr>
                        <a:t>Sistema </a:t>
                      </a:r>
                      <a:endParaRPr lang="es-EC" sz="1200" dirty="0">
                        <a:latin typeface="Calibri"/>
                        <a:ea typeface="Calibri"/>
                        <a:cs typeface="Times New Roman"/>
                      </a:endParaRPr>
                    </a:p>
                    <a:p>
                      <a:pPr algn="ctr">
                        <a:lnSpc>
                          <a:spcPct val="115000"/>
                        </a:lnSpc>
                        <a:spcAft>
                          <a:spcPts val="0"/>
                        </a:spcAft>
                      </a:pPr>
                      <a:r>
                        <a:rPr lang="es-EC" sz="1200" b="1" dirty="0">
                          <a:solidFill>
                            <a:srgbClr val="000000"/>
                          </a:solidFill>
                          <a:latin typeface="Arial"/>
                          <a:ea typeface="Times New Roman"/>
                          <a:cs typeface="Times New Roman"/>
                        </a:rPr>
                        <a:t>Ambiental</a:t>
                      </a:r>
                      <a:endParaRPr lang="es-EC" sz="1200" dirty="0">
                        <a:latin typeface="Calibri"/>
                        <a:ea typeface="Calibri"/>
                        <a:cs typeface="Times New Roman"/>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15000"/>
                        </a:lnSpc>
                        <a:spcAft>
                          <a:spcPts val="0"/>
                        </a:spcAft>
                      </a:pPr>
                      <a:r>
                        <a:rPr lang="es-EC" sz="1200" dirty="0">
                          <a:solidFill>
                            <a:srgbClr val="000000"/>
                          </a:solidFill>
                          <a:latin typeface="Arial"/>
                          <a:ea typeface="Times New Roman"/>
                          <a:cs typeface="Times New Roman"/>
                        </a:rPr>
                        <a:t>Hidrología</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rial"/>
                          <a:ea typeface="Times New Roman"/>
                          <a:cs typeface="Times New Roman"/>
                        </a:rPr>
                        <a:t>Sistemas Hidrológicos (6) y Cuencas Hidrográficas (20)</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s-ES" sz="1200" dirty="0">
                        <a:solidFill>
                          <a:srgbClr val="000000"/>
                        </a:solidFill>
                        <a:latin typeface="Arial"/>
                        <a:ea typeface="Times New Roman"/>
                        <a:cs typeface="Times New Roman"/>
                      </a:endParaRPr>
                    </a:p>
                    <a:p>
                      <a:pPr algn="just">
                        <a:lnSpc>
                          <a:spcPct val="115000"/>
                        </a:lnSpc>
                        <a:spcAft>
                          <a:spcPts val="0"/>
                        </a:spcAft>
                      </a:pPr>
                      <a:r>
                        <a:rPr lang="es-ES" sz="1200" dirty="0">
                          <a:solidFill>
                            <a:srgbClr val="000000"/>
                          </a:solidFill>
                          <a:latin typeface="Arial"/>
                          <a:ea typeface="Times New Roman"/>
                          <a:cs typeface="Times New Roman"/>
                        </a:rPr>
                        <a:t>La hidrografía de la Provincia de Esmeraldas constituye un elemento de vital importancia por la gran utilidad que presta al hombre; los ríos se constituyeron a través del tiempo para sus pobladores en las únicas vías de acceso, comunicación, transporte y penetración a muchos lugares.</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500" dirty="0">
                          <a:solidFill>
                            <a:srgbClr val="000000"/>
                          </a:solidFill>
                          <a:latin typeface="Arial"/>
                          <a:ea typeface="Times New Roman"/>
                          <a:cs typeface="Times New Roman"/>
                        </a:rPr>
                        <a:t> </a:t>
                      </a:r>
                      <a:endParaRPr lang="es-EC" sz="500" dirty="0">
                        <a:latin typeface="Arial"/>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8978">
                <a:tc vMerge="1">
                  <a:txBody>
                    <a:bodyPr/>
                    <a:lstStyle/>
                    <a:p>
                      <a:endParaRPr lang="es-EC"/>
                    </a:p>
                  </a:txBody>
                  <a:tcPr/>
                </a:tc>
                <a:tc>
                  <a:txBody>
                    <a:bodyPr/>
                    <a:lstStyle/>
                    <a:p>
                      <a:pPr algn="ctr">
                        <a:lnSpc>
                          <a:spcPct val="115000"/>
                        </a:lnSpc>
                        <a:spcAft>
                          <a:spcPts val="0"/>
                        </a:spcAft>
                      </a:pPr>
                      <a:r>
                        <a:rPr lang="es-EC" sz="1200" dirty="0">
                          <a:solidFill>
                            <a:srgbClr val="000000"/>
                          </a:solidFill>
                          <a:latin typeface="Arial"/>
                          <a:ea typeface="Times New Roman"/>
                          <a:cs typeface="Times New Roman"/>
                        </a:rPr>
                        <a:t>Clima</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rial"/>
                          <a:ea typeface="Times New Roman"/>
                          <a:cs typeface="Times New Roman"/>
                        </a:rPr>
                        <a:t>Temperatura y Precipitación </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a:ea typeface="Times New Roman"/>
                          <a:cs typeface="Times New Roman"/>
                        </a:rPr>
                        <a:t>La </a:t>
                      </a:r>
                      <a:r>
                        <a:rPr lang="es-EC" sz="1200" dirty="0">
                          <a:solidFill>
                            <a:srgbClr val="000000"/>
                          </a:solidFill>
                          <a:latin typeface="Arial"/>
                          <a:ea typeface="Times New Roman"/>
                          <a:cs typeface="Times New Roman"/>
                        </a:rPr>
                        <a:t>temperatura media mensual es de 25º con una variación anual no superior a 2º. Durante las épocas de precipitaciones este clima muestra una estación seca en el mes de Agosto y una estación húmeda de Enero a Abril. Este factor es de vital importancia para el turismo por ser una actividad económica representativa dentro de las Provincia.</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C" sz="500" dirty="0">
                        <a:solidFill>
                          <a:srgbClr val="000000"/>
                        </a:solidFill>
                        <a:latin typeface="Arial"/>
                        <a:ea typeface="Times New Roman"/>
                        <a:cs typeface="Times New Roman"/>
                      </a:endParaRPr>
                    </a:p>
                    <a:p>
                      <a:pPr algn="ctr">
                        <a:lnSpc>
                          <a:spcPct val="115000"/>
                        </a:lnSpc>
                        <a:spcAft>
                          <a:spcPts val="0"/>
                        </a:spcAft>
                      </a:pPr>
                      <a:r>
                        <a:rPr lang="es-EC" sz="500" dirty="0">
                          <a:solidFill>
                            <a:srgbClr val="000000"/>
                          </a:solidFill>
                          <a:latin typeface="Arial"/>
                          <a:ea typeface="Times New Roman"/>
                          <a:cs typeface="Times New Roman"/>
                        </a:rPr>
                        <a:t> </a:t>
                      </a:r>
                      <a:endParaRPr lang="es-EC" sz="6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vMerge="1">
                  <a:txBody>
                    <a:bodyPr/>
                    <a:lstStyle/>
                    <a:p>
                      <a:endParaRPr lang="es-EC"/>
                    </a:p>
                  </a:txBody>
                  <a:tcPr/>
                </a:tc>
                <a:tc>
                  <a:txBody>
                    <a:bodyPr/>
                    <a:lstStyle/>
                    <a:p>
                      <a:pPr algn="ctr">
                        <a:lnSpc>
                          <a:spcPct val="115000"/>
                        </a:lnSpc>
                        <a:spcAft>
                          <a:spcPts val="0"/>
                        </a:spcAft>
                      </a:pPr>
                      <a:r>
                        <a:rPr lang="es-EC" sz="1200" dirty="0">
                          <a:solidFill>
                            <a:srgbClr val="000000"/>
                          </a:solidFill>
                          <a:latin typeface="Arial"/>
                          <a:ea typeface="Times New Roman"/>
                          <a:cs typeface="Times New Roman"/>
                        </a:rPr>
                        <a:t>Zonas de Vida de la Provincia</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dirty="0" smtClean="0">
                          <a:solidFill>
                            <a:srgbClr val="000000"/>
                          </a:solidFill>
                          <a:latin typeface="Arial"/>
                          <a:ea typeface="Times New Roman"/>
                          <a:cs typeface="Times New Roman"/>
                        </a:rPr>
                        <a:t>b.h.P.M</a:t>
                      </a:r>
                      <a:endParaRPr lang="es-EC" sz="1200" dirty="0">
                        <a:latin typeface="Calibri"/>
                        <a:ea typeface="Calibri"/>
                        <a:cs typeface="Times New Roman"/>
                      </a:endParaRPr>
                    </a:p>
                    <a:p>
                      <a:pPr>
                        <a:lnSpc>
                          <a:spcPct val="115000"/>
                        </a:lnSpc>
                        <a:spcAft>
                          <a:spcPts val="0"/>
                        </a:spcAft>
                      </a:pPr>
                      <a:r>
                        <a:rPr lang="es-EC" sz="1200" dirty="0">
                          <a:solidFill>
                            <a:srgbClr val="000000"/>
                          </a:solidFill>
                          <a:latin typeface="Arial"/>
                          <a:ea typeface="Times New Roman"/>
                          <a:cs typeface="Times New Roman"/>
                        </a:rPr>
                        <a:t>b.h.T</a:t>
                      </a:r>
                      <a:endParaRPr lang="es-EC" sz="1200" dirty="0">
                        <a:latin typeface="Calibri"/>
                        <a:ea typeface="Calibri"/>
                        <a:cs typeface="Times New Roman"/>
                      </a:endParaRPr>
                    </a:p>
                    <a:p>
                      <a:pPr>
                        <a:lnSpc>
                          <a:spcPct val="115000"/>
                        </a:lnSpc>
                        <a:spcAft>
                          <a:spcPts val="0"/>
                        </a:spcAft>
                      </a:pPr>
                      <a:r>
                        <a:rPr lang="es-EC" sz="1200" dirty="0">
                          <a:solidFill>
                            <a:srgbClr val="000000"/>
                          </a:solidFill>
                          <a:latin typeface="Arial"/>
                          <a:ea typeface="Times New Roman"/>
                          <a:cs typeface="Times New Roman"/>
                        </a:rPr>
                        <a:t>b.m.h.M.b</a:t>
                      </a:r>
                      <a:endParaRPr lang="es-EC" sz="1200" dirty="0">
                        <a:latin typeface="Calibri"/>
                        <a:ea typeface="Calibri"/>
                        <a:cs typeface="Times New Roman"/>
                      </a:endParaRPr>
                    </a:p>
                    <a:p>
                      <a:pPr>
                        <a:lnSpc>
                          <a:spcPct val="115000"/>
                        </a:lnSpc>
                        <a:spcAft>
                          <a:spcPts val="0"/>
                        </a:spcAft>
                      </a:pPr>
                      <a:r>
                        <a:rPr lang="es-EC" sz="1200" dirty="0">
                          <a:solidFill>
                            <a:srgbClr val="000000"/>
                          </a:solidFill>
                          <a:latin typeface="Arial"/>
                          <a:ea typeface="Times New Roman"/>
                          <a:cs typeface="Times New Roman"/>
                        </a:rPr>
                        <a:t>b.m.h.P.M</a:t>
                      </a:r>
                      <a:endParaRPr lang="es-EC" sz="1200" dirty="0">
                        <a:latin typeface="Calibri"/>
                        <a:ea typeface="Calibri"/>
                        <a:cs typeface="Times New Roman"/>
                      </a:endParaRPr>
                    </a:p>
                    <a:p>
                      <a:pPr>
                        <a:lnSpc>
                          <a:spcPct val="115000"/>
                        </a:lnSpc>
                        <a:spcAft>
                          <a:spcPts val="0"/>
                        </a:spcAft>
                      </a:pPr>
                      <a:r>
                        <a:rPr lang="es-EC" sz="1200" dirty="0">
                          <a:solidFill>
                            <a:srgbClr val="000000"/>
                          </a:solidFill>
                          <a:latin typeface="Arial"/>
                          <a:ea typeface="Times New Roman"/>
                          <a:cs typeface="Times New Roman"/>
                        </a:rPr>
                        <a:t>b.m.h.T</a:t>
                      </a:r>
                      <a:endParaRPr lang="es-EC" sz="1200" dirty="0">
                        <a:latin typeface="Calibri"/>
                        <a:ea typeface="Calibri"/>
                        <a:cs typeface="Times New Roman"/>
                      </a:endParaRPr>
                    </a:p>
                    <a:p>
                      <a:pPr>
                        <a:lnSpc>
                          <a:spcPct val="115000"/>
                        </a:lnSpc>
                        <a:spcAft>
                          <a:spcPts val="0"/>
                        </a:spcAft>
                      </a:pPr>
                      <a:r>
                        <a:rPr lang="es-EC" sz="1200" dirty="0">
                          <a:solidFill>
                            <a:srgbClr val="000000"/>
                          </a:solidFill>
                          <a:latin typeface="Arial"/>
                          <a:ea typeface="Times New Roman"/>
                          <a:cs typeface="Times New Roman"/>
                        </a:rPr>
                        <a:t>b.m.s.T</a:t>
                      </a:r>
                      <a:endParaRPr lang="es-EC" sz="1200" dirty="0">
                        <a:latin typeface="Calibri"/>
                        <a:ea typeface="Calibri"/>
                        <a:cs typeface="Times New Roman"/>
                      </a:endParaRPr>
                    </a:p>
                    <a:p>
                      <a:pPr>
                        <a:lnSpc>
                          <a:spcPct val="115000"/>
                        </a:lnSpc>
                        <a:spcAft>
                          <a:spcPts val="0"/>
                        </a:spcAft>
                      </a:pPr>
                      <a:r>
                        <a:rPr lang="es-EC" sz="1200" dirty="0">
                          <a:solidFill>
                            <a:srgbClr val="000000"/>
                          </a:solidFill>
                          <a:latin typeface="Arial"/>
                          <a:ea typeface="Times New Roman"/>
                          <a:cs typeface="Times New Roman"/>
                        </a:rPr>
                        <a:t>b.p.M</a:t>
                      </a:r>
                      <a:endParaRPr lang="es-EC" sz="1200" dirty="0">
                        <a:latin typeface="Calibri"/>
                        <a:ea typeface="Calibri"/>
                        <a:cs typeface="Times New Roman"/>
                      </a:endParaRPr>
                    </a:p>
                    <a:p>
                      <a:pPr>
                        <a:lnSpc>
                          <a:spcPct val="115000"/>
                        </a:lnSpc>
                        <a:spcAft>
                          <a:spcPts val="0"/>
                        </a:spcAft>
                      </a:pPr>
                      <a:r>
                        <a:rPr lang="es-EC" sz="1200" dirty="0">
                          <a:solidFill>
                            <a:srgbClr val="000000"/>
                          </a:solidFill>
                          <a:latin typeface="Arial"/>
                          <a:ea typeface="Times New Roman"/>
                          <a:cs typeface="Times New Roman"/>
                        </a:rPr>
                        <a:t>b.p.P.M</a:t>
                      </a:r>
                      <a:endParaRPr lang="es-EC" sz="1200" dirty="0">
                        <a:latin typeface="Calibri"/>
                        <a:ea typeface="Calibri"/>
                        <a:cs typeface="Times New Roman"/>
                      </a:endParaRPr>
                    </a:p>
                    <a:p>
                      <a:pPr>
                        <a:lnSpc>
                          <a:spcPct val="115000"/>
                        </a:lnSpc>
                        <a:spcAft>
                          <a:spcPts val="0"/>
                        </a:spcAft>
                      </a:pPr>
                      <a:r>
                        <a:rPr lang="es-EC" sz="1200" dirty="0">
                          <a:solidFill>
                            <a:srgbClr val="000000"/>
                          </a:solidFill>
                          <a:latin typeface="Arial"/>
                          <a:ea typeface="Times New Roman"/>
                          <a:cs typeface="Times New Roman"/>
                        </a:rPr>
                        <a:t>b.s.T</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a:solidFill>
                            <a:srgbClr val="000000"/>
                          </a:solidFill>
                          <a:latin typeface="Arial"/>
                          <a:ea typeface="Times New Roman"/>
                          <a:cs typeface="Times New Roman"/>
                        </a:rPr>
                        <a:t>Son áreas representativas dentro de la zona de estudio, a las cuales se las considera como nichos ecológicos por albergar una infinidad de especies de flora y fauna</a:t>
                      </a: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7411" name="Imagen 301"/>
          <p:cNvPicPr>
            <a:picLocks noChangeAspect="1" noChangeArrowheads="1"/>
          </p:cNvPicPr>
          <p:nvPr/>
        </p:nvPicPr>
        <p:blipFill>
          <a:blip r:embed="rId2">
            <a:extLst>
              <a:ext uri="{28A0092B-C50C-407E-A947-70E740481C1C}">
                <a14:useLocalDpi xmlns:a14="http://schemas.microsoft.com/office/drawing/2010/main" val="0"/>
              </a:ext>
            </a:extLst>
          </a:blip>
          <a:srcRect l="42168" t="76015" r="47575" b="2026"/>
          <a:stretch>
            <a:fillRect/>
          </a:stretch>
        </p:blipFill>
        <p:spPr bwMode="auto">
          <a:xfrm>
            <a:off x="7854950" y="1157288"/>
            <a:ext cx="7493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n 318"/>
          <p:cNvPicPr>
            <a:picLocks noChangeAspect="1" noChangeArrowheads="1"/>
          </p:cNvPicPr>
          <p:nvPr/>
        </p:nvPicPr>
        <p:blipFill>
          <a:blip r:embed="rId2">
            <a:extLst>
              <a:ext uri="{28A0092B-C50C-407E-A947-70E740481C1C}">
                <a14:useLocalDpi xmlns:a14="http://schemas.microsoft.com/office/drawing/2010/main" val="0"/>
              </a:ext>
            </a:extLst>
          </a:blip>
          <a:srcRect l="42168" t="76015" r="47575" b="2026"/>
          <a:stretch>
            <a:fillRect/>
          </a:stretch>
        </p:blipFill>
        <p:spPr bwMode="auto">
          <a:xfrm>
            <a:off x="7854950" y="2957513"/>
            <a:ext cx="7493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n 313"/>
          <p:cNvPicPr>
            <a:picLocks noChangeAspect="1" noChangeArrowheads="1"/>
          </p:cNvPicPr>
          <p:nvPr/>
        </p:nvPicPr>
        <p:blipFill>
          <a:blip r:embed="rId3">
            <a:extLst>
              <a:ext uri="{28A0092B-C50C-407E-A947-70E740481C1C}">
                <a14:useLocalDpi xmlns:a14="http://schemas.microsoft.com/office/drawing/2010/main" val="0"/>
              </a:ext>
            </a:extLst>
          </a:blip>
          <a:srcRect l="42548" t="30067" r="41309" b="36824"/>
          <a:stretch>
            <a:fillRect/>
          </a:stretch>
        </p:blipFill>
        <p:spPr bwMode="auto">
          <a:xfrm>
            <a:off x="7824788" y="5118100"/>
            <a:ext cx="77946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98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623096081"/>
              </p:ext>
            </p:extLst>
          </p:nvPr>
        </p:nvGraphicFramePr>
        <p:xfrm>
          <a:off x="467544" y="116632"/>
          <a:ext cx="8280919" cy="6560315"/>
        </p:xfrm>
        <a:graphic>
          <a:graphicData uri="http://schemas.openxmlformats.org/drawingml/2006/table">
            <a:tbl>
              <a:tblPr/>
              <a:tblGrid>
                <a:gridCol w="1053935"/>
                <a:gridCol w="1355059"/>
                <a:gridCol w="1656184"/>
                <a:gridCol w="3086524"/>
                <a:gridCol w="1129217"/>
              </a:tblGrid>
              <a:tr h="288032">
                <a:tc>
                  <a:txBody>
                    <a:bodyPr/>
                    <a:lstStyle/>
                    <a:p>
                      <a:pPr algn="ctr">
                        <a:lnSpc>
                          <a:spcPct val="115000"/>
                        </a:lnSpc>
                        <a:spcAft>
                          <a:spcPts val="0"/>
                        </a:spcAft>
                      </a:pPr>
                      <a:r>
                        <a:rPr lang="es-EC" sz="1200" b="1" dirty="0">
                          <a:solidFill>
                            <a:srgbClr val="000000"/>
                          </a:solidFill>
                          <a:latin typeface="Arial"/>
                          <a:ea typeface="Times New Roman"/>
                          <a:cs typeface="Times New Roman"/>
                        </a:rPr>
                        <a:t>Sistema</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Variable</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Indicadores</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Descripción</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Criterio</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35709">
                <a:tc gridSpan="5">
                  <a:txBody>
                    <a:bodyPr/>
                    <a:lstStyle/>
                    <a:p>
                      <a:pPr algn="ctr">
                        <a:lnSpc>
                          <a:spcPct val="115000"/>
                        </a:lnSpc>
                        <a:spcAft>
                          <a:spcPts val="600"/>
                        </a:spcAft>
                      </a:pPr>
                      <a:r>
                        <a:rPr lang="es-EC" sz="1200" b="1" dirty="0">
                          <a:solidFill>
                            <a:srgbClr val="000000"/>
                          </a:solidFill>
                          <a:latin typeface="Arial"/>
                          <a:ea typeface="Times New Roman"/>
                          <a:cs typeface="Times New Roman"/>
                        </a:rPr>
                        <a:t>Sistemas Vinculados al Desarrollo Integral</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004911">
                <a:tc rowSpan="5">
                  <a:txBody>
                    <a:bodyPr/>
                    <a:lstStyle/>
                    <a:p>
                      <a:pPr algn="ctr">
                        <a:lnSpc>
                          <a:spcPct val="115000"/>
                        </a:lnSpc>
                        <a:spcAft>
                          <a:spcPts val="0"/>
                        </a:spcAft>
                      </a:pPr>
                      <a:r>
                        <a:rPr lang="es-EC" sz="1200" b="1" dirty="0">
                          <a:solidFill>
                            <a:srgbClr val="000000"/>
                          </a:solidFill>
                          <a:latin typeface="Arial"/>
                          <a:ea typeface="Times New Roman"/>
                          <a:cs typeface="Times New Roman"/>
                        </a:rPr>
                        <a:t>Sistema </a:t>
                      </a:r>
                      <a:endParaRPr lang="es-EC" sz="1200" dirty="0">
                        <a:latin typeface="Calibri"/>
                        <a:ea typeface="Calibri"/>
                        <a:cs typeface="Times New Roman"/>
                      </a:endParaRPr>
                    </a:p>
                    <a:p>
                      <a:pPr algn="ctr">
                        <a:lnSpc>
                          <a:spcPct val="115000"/>
                        </a:lnSpc>
                        <a:spcAft>
                          <a:spcPts val="0"/>
                        </a:spcAft>
                      </a:pPr>
                      <a:r>
                        <a:rPr lang="es-EC" sz="1200" b="1" dirty="0">
                          <a:solidFill>
                            <a:srgbClr val="000000"/>
                          </a:solidFill>
                          <a:latin typeface="Arial"/>
                          <a:ea typeface="Times New Roman"/>
                          <a:cs typeface="Times New Roman"/>
                        </a:rPr>
                        <a:t>Ambiental</a:t>
                      </a:r>
                      <a:endParaRPr lang="es-EC" sz="1200" dirty="0">
                        <a:latin typeface="Calibri"/>
                        <a:ea typeface="Calibri"/>
                        <a:cs typeface="Times New Roman"/>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15000"/>
                        </a:lnSpc>
                        <a:spcAft>
                          <a:spcPts val="0"/>
                        </a:spcAft>
                      </a:pPr>
                      <a:r>
                        <a:rPr lang="es-EC" sz="1200" dirty="0">
                          <a:solidFill>
                            <a:srgbClr val="000000"/>
                          </a:solidFill>
                          <a:latin typeface="Arial"/>
                          <a:ea typeface="Times New Roman"/>
                          <a:cs typeface="Times New Roman"/>
                        </a:rPr>
                        <a:t>Patrimonio De Áreas Naturales Del Estado (PANE)</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dirty="0">
                          <a:solidFill>
                            <a:srgbClr val="000000"/>
                          </a:solidFill>
                          <a:latin typeface="Arial"/>
                          <a:ea typeface="Times New Roman"/>
                          <a:cs typeface="Times New Roman"/>
                        </a:rPr>
                        <a:t>Reservas Ecológicas y Refugio de Vida Silvestre, Reserva Marina</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a:ea typeface="Times New Roman"/>
                          <a:cs typeface="Times New Roman"/>
                        </a:rPr>
                        <a:t>Estas </a:t>
                      </a:r>
                      <a:r>
                        <a:rPr lang="es-EC" sz="1200" dirty="0">
                          <a:solidFill>
                            <a:srgbClr val="000000"/>
                          </a:solidFill>
                          <a:latin typeface="Arial"/>
                          <a:ea typeface="Times New Roman"/>
                          <a:cs typeface="Times New Roman"/>
                        </a:rPr>
                        <a:t>zonas garantizan la permanencia de especies residentes o migratorias, por tal razón son áreas de protección permanente. </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500" dirty="0">
                          <a:solidFill>
                            <a:srgbClr val="000000"/>
                          </a:solidFill>
                          <a:latin typeface="Arial"/>
                          <a:ea typeface="Times New Roman"/>
                          <a:cs typeface="Times New Roman"/>
                        </a:rPr>
                        <a:t> </a:t>
                      </a:r>
                      <a:endParaRPr lang="es-EC" sz="500" dirty="0">
                        <a:latin typeface="Arial"/>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8978">
                <a:tc vMerge="1">
                  <a:txBody>
                    <a:bodyPr/>
                    <a:lstStyle/>
                    <a:p>
                      <a:endParaRPr lang="es-EC"/>
                    </a:p>
                  </a:txBody>
                  <a:tcPr/>
                </a:tc>
                <a:tc rowSpan="2">
                  <a:txBody>
                    <a:bodyPr/>
                    <a:lstStyle/>
                    <a:p>
                      <a:pPr algn="ctr">
                        <a:lnSpc>
                          <a:spcPct val="115000"/>
                        </a:lnSpc>
                        <a:spcAft>
                          <a:spcPts val="0"/>
                        </a:spcAft>
                      </a:pPr>
                      <a:r>
                        <a:rPr lang="es-EC" sz="1200" dirty="0">
                          <a:solidFill>
                            <a:srgbClr val="000000"/>
                          </a:solidFill>
                          <a:latin typeface="Arial"/>
                          <a:ea typeface="Times New Roman"/>
                          <a:cs typeface="Times New Roman"/>
                        </a:rPr>
                        <a:t>Suelo</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rial"/>
                          <a:ea typeface="Times New Roman"/>
                          <a:cs typeface="Times New Roman"/>
                        </a:rPr>
                        <a:t>Cobertura Vegetal y Uso del Suelo</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a:ea typeface="Times New Roman"/>
                          <a:cs typeface="Times New Roman"/>
                        </a:rPr>
                        <a:t>La </a:t>
                      </a:r>
                      <a:r>
                        <a:rPr lang="es-EC" sz="1200" dirty="0">
                          <a:solidFill>
                            <a:srgbClr val="000000"/>
                          </a:solidFill>
                          <a:latin typeface="Arial"/>
                          <a:ea typeface="Times New Roman"/>
                          <a:cs typeface="Times New Roman"/>
                        </a:rPr>
                        <a:t>Provincia muestra mayor cobertura boscosa de lo cual resulta una vulnerabilidad menor a los riesgos naturales; también posee gran extensión de sistemas agropecuarios los mismos que representan un beneficio económico para quienes lo desarrollen.</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C" sz="500" dirty="0">
                        <a:solidFill>
                          <a:srgbClr val="000000"/>
                        </a:solidFill>
                        <a:latin typeface="Arial"/>
                        <a:ea typeface="Times New Roman"/>
                        <a:cs typeface="Times New Roman"/>
                      </a:endParaRPr>
                    </a:p>
                    <a:p>
                      <a:pPr algn="ctr">
                        <a:lnSpc>
                          <a:spcPct val="115000"/>
                        </a:lnSpc>
                        <a:spcAft>
                          <a:spcPts val="0"/>
                        </a:spcAft>
                      </a:pPr>
                      <a:r>
                        <a:rPr lang="es-EC" sz="500" dirty="0">
                          <a:solidFill>
                            <a:srgbClr val="000000"/>
                          </a:solidFill>
                          <a:latin typeface="Arial"/>
                          <a:ea typeface="Times New Roman"/>
                          <a:cs typeface="Times New Roman"/>
                        </a:rPr>
                        <a:t> </a:t>
                      </a:r>
                      <a:endParaRPr lang="es-EC" sz="6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vMerge="1">
                  <a:txBody>
                    <a:bodyPr/>
                    <a:lstStyle/>
                    <a:p>
                      <a:endParaRPr lang="es-EC"/>
                    </a:p>
                  </a:txBody>
                  <a:tcPr/>
                </a:tc>
                <a:tc vMerge="1">
                  <a:txBody>
                    <a:bodyPr/>
                    <a:lstStyle/>
                    <a:p>
                      <a:pPr algn="ctr">
                        <a:lnSpc>
                          <a:spcPct val="115000"/>
                        </a:lnSpc>
                        <a:spcAft>
                          <a:spcPts val="0"/>
                        </a:spcAft>
                      </a:pP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dirty="0">
                          <a:solidFill>
                            <a:srgbClr val="000000"/>
                          </a:solidFill>
                          <a:latin typeface="Arial"/>
                          <a:ea typeface="Times New Roman"/>
                          <a:cs typeface="Times New Roman"/>
                        </a:rPr>
                        <a:t>Conflicto del suelo</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a:ea typeface="Times New Roman"/>
                          <a:cs typeface="Times New Roman"/>
                        </a:rPr>
                        <a:t>Los </a:t>
                      </a:r>
                      <a:r>
                        <a:rPr lang="es-EC" sz="1200" dirty="0">
                          <a:solidFill>
                            <a:srgbClr val="000000"/>
                          </a:solidFill>
                          <a:latin typeface="Arial"/>
                          <a:ea typeface="Times New Roman"/>
                          <a:cs typeface="Times New Roman"/>
                        </a:rPr>
                        <a:t>resultados muestran la existencia de conflictos en zonas de protección, zonas de reforestación, zonas de manejo forestal y agroindustria </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vMerge="1">
                  <a:txBody>
                    <a:bodyPr/>
                    <a:lstStyle/>
                    <a:p>
                      <a:pPr algn="ctr">
                        <a:lnSpc>
                          <a:spcPct val="115000"/>
                        </a:lnSpc>
                        <a:spcAft>
                          <a:spcPts val="0"/>
                        </a:spcAft>
                      </a:pPr>
                      <a:endParaRPr lang="es-EC" sz="1200" dirty="0">
                        <a:latin typeface="Calibri"/>
                        <a:ea typeface="Calibri"/>
                        <a:cs typeface="Times New Roman"/>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EC" sz="1200" kern="1200" dirty="0" smtClean="0">
                          <a:solidFill>
                            <a:schemeClr val="tx1"/>
                          </a:solidFill>
                          <a:latin typeface="Arial" pitchFamily="34" charset="0"/>
                          <a:ea typeface="+mn-ea"/>
                          <a:cs typeface="Arial" pitchFamily="34" charset="0"/>
                        </a:rPr>
                        <a:t>Riesgos</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rial" pitchFamily="34" charset="0"/>
                          <a:ea typeface="Times New Roman"/>
                          <a:cs typeface="Arial" pitchFamily="34" charset="0"/>
                        </a:rPr>
                        <a:t>Inundaciones</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PE" sz="1200" dirty="0" smtClean="0">
                          <a:solidFill>
                            <a:srgbClr val="000000"/>
                          </a:solidFill>
                          <a:latin typeface="Arial" pitchFamily="34" charset="0"/>
                          <a:ea typeface="Times New Roman"/>
                          <a:cs typeface="Arial" pitchFamily="34" charset="0"/>
                        </a:rPr>
                        <a:t>Esta </a:t>
                      </a:r>
                      <a:r>
                        <a:rPr lang="es-PE" sz="1200" dirty="0">
                          <a:solidFill>
                            <a:srgbClr val="000000"/>
                          </a:solidFill>
                          <a:latin typeface="Arial" pitchFamily="34" charset="0"/>
                          <a:ea typeface="Times New Roman"/>
                          <a:cs typeface="Arial" pitchFamily="34" charset="0"/>
                        </a:rPr>
                        <a:t>zona está caracterizada por la vulnerabilidad ante la presencia de amenazas hidrometeorológicas, oceanográficas y geológicas. Las inundaciones se dan por: precipitaciones de alta intensidad, eventos anómalos como la corriente de El Niño y presencia de tsunamis.</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vMerge="1">
                  <a:txBody>
                    <a:bodyPr/>
                    <a:lstStyle/>
                    <a:p>
                      <a:pPr algn="ctr">
                        <a:lnSpc>
                          <a:spcPct val="115000"/>
                        </a:lnSpc>
                        <a:spcAft>
                          <a:spcPts val="0"/>
                        </a:spcAft>
                      </a:pPr>
                      <a:endParaRPr lang="es-EC" sz="1200" dirty="0">
                        <a:latin typeface="Calibri"/>
                        <a:ea typeface="Calibri"/>
                        <a:cs typeface="Times New Roman"/>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15000"/>
                        </a:lnSpc>
                        <a:spcAft>
                          <a:spcPts val="0"/>
                        </a:spcAft>
                      </a:pP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rial" pitchFamily="34" charset="0"/>
                          <a:ea typeface="Times New Roman"/>
                          <a:cs typeface="Arial" pitchFamily="34" charset="0"/>
                        </a:rPr>
                        <a:t>Sísmico</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pitchFamily="34" charset="0"/>
                          <a:ea typeface="Times New Roman"/>
                          <a:cs typeface="Arial" pitchFamily="34" charset="0"/>
                        </a:rPr>
                        <a:t>Sus </a:t>
                      </a:r>
                      <a:r>
                        <a:rPr lang="es-EC" sz="1200" dirty="0">
                          <a:solidFill>
                            <a:srgbClr val="000000"/>
                          </a:solidFill>
                          <a:latin typeface="Arial" pitchFamily="34" charset="0"/>
                          <a:ea typeface="Times New Roman"/>
                          <a:cs typeface="Arial" pitchFamily="34" charset="0"/>
                        </a:rPr>
                        <a:t>costas se encuentran cerca a la zona de subducción; es decir, que se ubica frente a un área donde dos de las 16 placas tectónicas colisionan creando una gran presión la una sobre la otra.</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8435" name="4 Imagen"/>
          <p:cNvPicPr>
            <a:picLocks noChangeAspect="1" noChangeArrowheads="1"/>
          </p:cNvPicPr>
          <p:nvPr/>
        </p:nvPicPr>
        <p:blipFill>
          <a:blip r:embed="rId2">
            <a:extLst>
              <a:ext uri="{28A0092B-C50C-407E-A947-70E740481C1C}">
                <a14:useLocalDpi xmlns:a14="http://schemas.microsoft.com/office/drawing/2010/main" val="0"/>
              </a:ext>
            </a:extLst>
          </a:blip>
          <a:srcRect l="18045" t="60474" r="75497" b="26350"/>
          <a:stretch>
            <a:fillRect/>
          </a:stretch>
        </p:blipFill>
        <p:spPr bwMode="auto">
          <a:xfrm>
            <a:off x="7812088" y="3105150"/>
            <a:ext cx="7207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Imagen 301"/>
          <p:cNvPicPr>
            <a:picLocks noChangeAspect="1" noChangeArrowheads="1"/>
          </p:cNvPicPr>
          <p:nvPr/>
        </p:nvPicPr>
        <p:blipFill>
          <a:blip r:embed="rId3">
            <a:extLst>
              <a:ext uri="{28A0092B-C50C-407E-A947-70E740481C1C}">
                <a14:useLocalDpi xmlns:a14="http://schemas.microsoft.com/office/drawing/2010/main" val="0"/>
              </a:ext>
            </a:extLst>
          </a:blip>
          <a:srcRect l="42168" t="76015" r="47575" b="2026"/>
          <a:stretch>
            <a:fillRect/>
          </a:stretch>
        </p:blipFill>
        <p:spPr bwMode="auto">
          <a:xfrm>
            <a:off x="7812088" y="620713"/>
            <a:ext cx="75088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n 301"/>
          <p:cNvPicPr>
            <a:picLocks noChangeAspect="1" noChangeArrowheads="1"/>
          </p:cNvPicPr>
          <p:nvPr/>
        </p:nvPicPr>
        <p:blipFill>
          <a:blip r:embed="rId3">
            <a:extLst>
              <a:ext uri="{28A0092B-C50C-407E-A947-70E740481C1C}">
                <a14:useLocalDpi xmlns:a14="http://schemas.microsoft.com/office/drawing/2010/main" val="0"/>
              </a:ext>
            </a:extLst>
          </a:blip>
          <a:srcRect l="42168" t="76015" r="47575" b="2026"/>
          <a:stretch>
            <a:fillRect/>
          </a:stretch>
        </p:blipFill>
        <p:spPr bwMode="auto">
          <a:xfrm>
            <a:off x="7812088" y="1844675"/>
            <a:ext cx="75088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7 Imagen"/>
          <p:cNvPicPr>
            <a:picLocks noChangeAspect="1" noChangeArrowheads="1"/>
          </p:cNvPicPr>
          <p:nvPr/>
        </p:nvPicPr>
        <p:blipFill>
          <a:blip r:embed="rId2">
            <a:extLst>
              <a:ext uri="{28A0092B-C50C-407E-A947-70E740481C1C}">
                <a14:useLocalDpi xmlns:a14="http://schemas.microsoft.com/office/drawing/2010/main" val="0"/>
              </a:ext>
            </a:extLst>
          </a:blip>
          <a:srcRect l="18045" t="60474" r="75497" b="26350"/>
          <a:stretch>
            <a:fillRect/>
          </a:stretch>
        </p:blipFill>
        <p:spPr bwMode="auto">
          <a:xfrm>
            <a:off x="7812088" y="4365625"/>
            <a:ext cx="7207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8 Imagen"/>
          <p:cNvPicPr>
            <a:picLocks noChangeAspect="1" noChangeArrowheads="1"/>
          </p:cNvPicPr>
          <p:nvPr/>
        </p:nvPicPr>
        <p:blipFill>
          <a:blip r:embed="rId2">
            <a:extLst>
              <a:ext uri="{28A0092B-C50C-407E-A947-70E740481C1C}">
                <a14:useLocalDpi xmlns:a14="http://schemas.microsoft.com/office/drawing/2010/main" val="0"/>
              </a:ext>
            </a:extLst>
          </a:blip>
          <a:srcRect l="18045" t="60474" r="75497" b="26350"/>
          <a:stretch>
            <a:fillRect/>
          </a:stretch>
        </p:blipFill>
        <p:spPr bwMode="auto">
          <a:xfrm>
            <a:off x="7812088" y="5732463"/>
            <a:ext cx="7207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4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514875596"/>
              </p:ext>
            </p:extLst>
          </p:nvPr>
        </p:nvGraphicFramePr>
        <p:xfrm>
          <a:off x="467544" y="620688"/>
          <a:ext cx="8280919" cy="5374090"/>
        </p:xfrm>
        <a:graphic>
          <a:graphicData uri="http://schemas.openxmlformats.org/drawingml/2006/table">
            <a:tbl>
              <a:tblPr/>
              <a:tblGrid>
                <a:gridCol w="1053935"/>
                <a:gridCol w="1355059"/>
                <a:gridCol w="1656184"/>
                <a:gridCol w="3086524"/>
                <a:gridCol w="1129217"/>
              </a:tblGrid>
              <a:tr h="288032">
                <a:tc>
                  <a:txBody>
                    <a:bodyPr/>
                    <a:lstStyle/>
                    <a:p>
                      <a:pPr algn="ctr">
                        <a:lnSpc>
                          <a:spcPct val="115000"/>
                        </a:lnSpc>
                        <a:spcAft>
                          <a:spcPts val="0"/>
                        </a:spcAft>
                      </a:pPr>
                      <a:r>
                        <a:rPr lang="es-EC" sz="1200" b="1" dirty="0">
                          <a:solidFill>
                            <a:srgbClr val="000000"/>
                          </a:solidFill>
                          <a:latin typeface="Arial"/>
                          <a:ea typeface="Times New Roman"/>
                          <a:cs typeface="Times New Roman"/>
                        </a:rPr>
                        <a:t>Sistema</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Variable</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Indicadores</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Descripción</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Criterio</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35709">
                <a:tc gridSpan="5">
                  <a:txBody>
                    <a:bodyPr/>
                    <a:lstStyle/>
                    <a:p>
                      <a:pPr algn="ctr">
                        <a:lnSpc>
                          <a:spcPct val="115000"/>
                        </a:lnSpc>
                        <a:spcAft>
                          <a:spcPts val="600"/>
                        </a:spcAft>
                      </a:pPr>
                      <a:r>
                        <a:rPr lang="es-EC" sz="1200" b="1" dirty="0">
                          <a:solidFill>
                            <a:srgbClr val="000000"/>
                          </a:solidFill>
                          <a:latin typeface="Arial" pitchFamily="34" charset="0"/>
                          <a:ea typeface="Times New Roman"/>
                          <a:cs typeface="Arial" pitchFamily="34" charset="0"/>
                        </a:rPr>
                        <a:t>Sistemas Vinculados al Desarrollo Integral</a:t>
                      </a:r>
                      <a:endParaRPr lang="es-EC" sz="1200" dirty="0">
                        <a:latin typeface="Arial" pitchFamily="34" charset="0"/>
                        <a:ea typeface="Calibri"/>
                        <a:cs typeface="Arial" pitchFamily="34" charset="0"/>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004911">
                <a:tc rowSpan="4">
                  <a:txBody>
                    <a:bodyPr/>
                    <a:lstStyle/>
                    <a:p>
                      <a:pPr algn="ctr">
                        <a:lnSpc>
                          <a:spcPct val="115000"/>
                        </a:lnSpc>
                        <a:spcAft>
                          <a:spcPts val="0"/>
                        </a:spcAft>
                      </a:pPr>
                      <a:r>
                        <a:rPr lang="es-EC" sz="1200" b="1" dirty="0">
                          <a:solidFill>
                            <a:srgbClr val="000000"/>
                          </a:solidFill>
                          <a:latin typeface="Arial" pitchFamily="34" charset="0"/>
                          <a:ea typeface="Times New Roman"/>
                          <a:cs typeface="Arial" pitchFamily="34" charset="0"/>
                        </a:rPr>
                        <a:t>Sistema </a:t>
                      </a:r>
                      <a:endParaRPr lang="es-EC" sz="1200" dirty="0">
                        <a:latin typeface="Arial" pitchFamily="34" charset="0"/>
                        <a:ea typeface="Calibri"/>
                        <a:cs typeface="Arial" pitchFamily="34" charset="0"/>
                      </a:endParaRPr>
                    </a:p>
                    <a:p>
                      <a:pPr algn="ctr">
                        <a:lnSpc>
                          <a:spcPct val="115000"/>
                        </a:lnSpc>
                        <a:spcAft>
                          <a:spcPts val="0"/>
                        </a:spcAft>
                      </a:pPr>
                      <a:r>
                        <a:rPr lang="es-EC" sz="1200" b="1" dirty="0">
                          <a:solidFill>
                            <a:srgbClr val="000000"/>
                          </a:solidFill>
                          <a:latin typeface="Arial" pitchFamily="34" charset="0"/>
                          <a:ea typeface="Times New Roman"/>
                          <a:cs typeface="Arial" pitchFamily="34" charset="0"/>
                        </a:rPr>
                        <a:t>Ambiental</a:t>
                      </a:r>
                      <a:endParaRPr lang="es-EC" sz="1200" dirty="0">
                        <a:latin typeface="Arial" pitchFamily="34" charset="0"/>
                        <a:ea typeface="Calibri"/>
                        <a:cs typeface="Arial" pitchFamily="34" charset="0"/>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rowSpan="2">
                  <a:txBody>
                    <a:bodyPr/>
                    <a:lstStyle/>
                    <a:p>
                      <a:pPr algn="ctr">
                        <a:lnSpc>
                          <a:spcPct val="115000"/>
                        </a:lnSpc>
                        <a:spcAft>
                          <a:spcPts val="0"/>
                        </a:spcAft>
                      </a:pPr>
                      <a:r>
                        <a:rPr lang="es-EC" sz="1200" kern="1200" dirty="0" smtClean="0">
                          <a:solidFill>
                            <a:schemeClr val="tx1"/>
                          </a:solidFill>
                          <a:latin typeface="Arial" pitchFamily="34" charset="0"/>
                          <a:ea typeface="+mn-ea"/>
                          <a:cs typeface="Arial" pitchFamily="34" charset="0"/>
                        </a:rPr>
                        <a:t>Geomorfología</a:t>
                      </a:r>
                      <a:endParaRPr lang="es-EC" sz="1200" dirty="0">
                        <a:latin typeface="Arial" pitchFamily="34" charset="0"/>
                        <a:ea typeface="Calibri"/>
                        <a:cs typeface="Arial" pitchFamily="34" charset="0"/>
                      </a:endParaRPr>
                    </a:p>
                    <a:p>
                      <a:pPr algn="ctr">
                        <a:lnSpc>
                          <a:spcPct val="115000"/>
                        </a:lnSpc>
                        <a:spcAft>
                          <a:spcPts val="0"/>
                        </a:spcAft>
                      </a:pPr>
                      <a:endParaRPr lang="es-EC" sz="1200" dirty="0">
                        <a:latin typeface="Arial" pitchFamily="34" charset="0"/>
                        <a:ea typeface="Calibri"/>
                        <a:cs typeface="Arial" pitchFamily="34" charset="0"/>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EC" sz="1200" dirty="0" smtClean="0">
                          <a:solidFill>
                            <a:srgbClr val="000000"/>
                          </a:solidFill>
                          <a:latin typeface="Arial" pitchFamily="34" charset="0"/>
                          <a:ea typeface="Times New Roman"/>
                          <a:cs typeface="Arial" pitchFamily="34" charset="0"/>
                        </a:rPr>
                        <a:t>Pendientes</a:t>
                      </a:r>
                      <a:endParaRPr lang="es-EC" sz="1200" dirty="0">
                        <a:latin typeface="Arial" pitchFamily="34" charset="0"/>
                        <a:ea typeface="Calibri"/>
                        <a:cs typeface="Arial" pitchFamily="34" charset="0"/>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pitchFamily="34" charset="0"/>
                          <a:ea typeface="Times New Roman"/>
                          <a:cs typeface="Arial" pitchFamily="34" charset="0"/>
                        </a:rPr>
                        <a:t>Existen </a:t>
                      </a:r>
                      <a:r>
                        <a:rPr lang="es-EC" sz="1200" dirty="0">
                          <a:solidFill>
                            <a:srgbClr val="000000"/>
                          </a:solidFill>
                          <a:latin typeface="Arial" pitchFamily="34" charset="0"/>
                          <a:ea typeface="Times New Roman"/>
                          <a:cs typeface="Arial" pitchFamily="34" charset="0"/>
                        </a:rPr>
                        <a:t>pendientes de:</a:t>
                      </a:r>
                      <a:endParaRPr lang="es-EC" sz="1200" dirty="0">
                        <a:latin typeface="Arial" pitchFamily="34" charset="0"/>
                        <a:ea typeface="Calibri"/>
                        <a:cs typeface="Arial" pitchFamily="34" charset="0"/>
                      </a:endParaRPr>
                    </a:p>
                    <a:p>
                      <a:pPr algn="just">
                        <a:lnSpc>
                          <a:spcPct val="115000"/>
                        </a:lnSpc>
                        <a:spcAft>
                          <a:spcPts val="0"/>
                        </a:spcAft>
                      </a:pPr>
                      <a:r>
                        <a:rPr lang="es-EC" sz="1200" dirty="0">
                          <a:solidFill>
                            <a:srgbClr val="000000"/>
                          </a:solidFill>
                          <a:latin typeface="Arial" pitchFamily="34" charset="0"/>
                          <a:ea typeface="Times New Roman"/>
                          <a:cs typeface="Arial" pitchFamily="34" charset="0"/>
                        </a:rPr>
                        <a:t>0° a 5° se denominan planas y representan un 82%.</a:t>
                      </a:r>
                      <a:endParaRPr lang="es-EC" sz="1200" dirty="0">
                        <a:latin typeface="Arial" pitchFamily="34" charset="0"/>
                        <a:ea typeface="Calibri"/>
                        <a:cs typeface="Arial" pitchFamily="34" charset="0"/>
                      </a:endParaRPr>
                    </a:p>
                    <a:p>
                      <a:pPr algn="just">
                        <a:lnSpc>
                          <a:spcPct val="115000"/>
                        </a:lnSpc>
                        <a:spcAft>
                          <a:spcPts val="0"/>
                        </a:spcAft>
                      </a:pPr>
                      <a:r>
                        <a:rPr lang="es-EC" sz="1200" dirty="0">
                          <a:solidFill>
                            <a:srgbClr val="000000"/>
                          </a:solidFill>
                          <a:latin typeface="Arial" pitchFamily="34" charset="0"/>
                          <a:ea typeface="Times New Roman"/>
                          <a:cs typeface="Arial" pitchFamily="34" charset="0"/>
                        </a:rPr>
                        <a:t>5° a 10° se denominan suavemente onduladas con un porcentaje de 13%.</a:t>
                      </a:r>
                      <a:endParaRPr lang="es-EC" sz="1200" dirty="0">
                        <a:latin typeface="Arial" pitchFamily="34" charset="0"/>
                        <a:ea typeface="Calibri"/>
                        <a:cs typeface="Arial" pitchFamily="34" charset="0"/>
                      </a:endParaRPr>
                    </a:p>
                    <a:p>
                      <a:pPr algn="just">
                        <a:lnSpc>
                          <a:spcPct val="115000"/>
                        </a:lnSpc>
                        <a:spcAft>
                          <a:spcPts val="0"/>
                        </a:spcAft>
                      </a:pPr>
                      <a:r>
                        <a:rPr lang="es-EC" sz="1200" dirty="0">
                          <a:solidFill>
                            <a:srgbClr val="000000"/>
                          </a:solidFill>
                          <a:latin typeface="Arial" pitchFamily="34" charset="0"/>
                          <a:ea typeface="Times New Roman"/>
                          <a:cs typeface="Arial" pitchFamily="34" charset="0"/>
                        </a:rPr>
                        <a:t>10° a 15° se denominan onduladas y representan un 3%.</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500" dirty="0">
                          <a:solidFill>
                            <a:srgbClr val="000000"/>
                          </a:solidFill>
                          <a:latin typeface="Arial"/>
                          <a:ea typeface="Times New Roman"/>
                          <a:cs typeface="Times New Roman"/>
                        </a:rPr>
                        <a:t> </a:t>
                      </a:r>
                      <a:endParaRPr lang="es-EC" sz="500" dirty="0">
                        <a:latin typeface="Arial"/>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1190">
                <a:tc vMerge="1">
                  <a:txBody>
                    <a:bodyPr/>
                    <a:lstStyle/>
                    <a:p>
                      <a:endParaRPr lang="es-EC"/>
                    </a:p>
                  </a:txBody>
                  <a:tcPr/>
                </a:tc>
                <a:tc vMerge="1">
                  <a:txBody>
                    <a:bodyPr/>
                    <a:lstStyle/>
                    <a:p>
                      <a:pPr algn="ctr">
                        <a:lnSpc>
                          <a:spcPct val="115000"/>
                        </a:lnSpc>
                        <a:spcAft>
                          <a:spcPts val="0"/>
                        </a:spcAft>
                      </a:pP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15000"/>
                        </a:lnSpc>
                        <a:spcAft>
                          <a:spcPts val="0"/>
                        </a:spcAft>
                      </a:pP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pitchFamily="34" charset="0"/>
                          <a:ea typeface="Times New Roman"/>
                          <a:cs typeface="Arial" pitchFamily="34" charset="0"/>
                        </a:rPr>
                        <a:t>15</a:t>
                      </a:r>
                      <a:r>
                        <a:rPr lang="es-EC" sz="1200" dirty="0">
                          <a:solidFill>
                            <a:srgbClr val="000000"/>
                          </a:solidFill>
                          <a:latin typeface="Arial" pitchFamily="34" charset="0"/>
                          <a:ea typeface="Times New Roman"/>
                          <a:cs typeface="Arial" pitchFamily="34" charset="0"/>
                        </a:rPr>
                        <a:t>° a 45° se denominan suavemente inclinadas, inclinadas y montañosas las cuales representan un 3%.</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C" sz="500" dirty="0">
                        <a:solidFill>
                          <a:srgbClr val="000000"/>
                        </a:solidFill>
                        <a:latin typeface="Arial"/>
                        <a:ea typeface="Times New Roman"/>
                        <a:cs typeface="Times New Roman"/>
                      </a:endParaRPr>
                    </a:p>
                    <a:p>
                      <a:pPr algn="ctr">
                        <a:lnSpc>
                          <a:spcPct val="115000"/>
                        </a:lnSpc>
                        <a:spcAft>
                          <a:spcPts val="0"/>
                        </a:spcAft>
                      </a:pPr>
                      <a:r>
                        <a:rPr lang="es-EC" sz="500" dirty="0">
                          <a:solidFill>
                            <a:srgbClr val="000000"/>
                          </a:solidFill>
                          <a:latin typeface="Arial"/>
                          <a:ea typeface="Times New Roman"/>
                          <a:cs typeface="Times New Roman"/>
                        </a:rPr>
                        <a:t> </a:t>
                      </a:r>
                      <a:endParaRPr lang="es-EC" sz="6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vMerge="1">
                  <a:txBody>
                    <a:bodyPr/>
                    <a:lstStyle/>
                    <a:p>
                      <a:endParaRPr lang="es-EC"/>
                    </a:p>
                  </a:txBody>
                  <a:tcPr/>
                </a:tc>
                <a:tc rowSpan="2">
                  <a:txBody>
                    <a:bodyPr/>
                    <a:lstStyle/>
                    <a:p>
                      <a:pPr algn="ctr">
                        <a:lnSpc>
                          <a:spcPct val="115000"/>
                        </a:lnSpc>
                        <a:spcAft>
                          <a:spcPts val="0"/>
                        </a:spcAft>
                      </a:pPr>
                      <a:r>
                        <a:rPr lang="en-US" sz="1200" dirty="0" smtClean="0">
                          <a:latin typeface="Arial" pitchFamily="34" charset="0"/>
                          <a:ea typeface="Calibri"/>
                          <a:cs typeface="Arial" pitchFamily="34" charset="0"/>
                        </a:rPr>
                        <a:t>Geología</a:t>
                      </a:r>
                      <a:endParaRPr lang="es-EC" sz="1200" dirty="0">
                        <a:latin typeface="Arial" pitchFamily="34" charset="0"/>
                        <a:ea typeface="Calibri"/>
                        <a:cs typeface="Arial" pitchFamily="34" charset="0"/>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rial" pitchFamily="34" charset="0"/>
                          <a:ea typeface="Times New Roman"/>
                          <a:cs typeface="Arial" pitchFamily="34" charset="0"/>
                        </a:rPr>
                        <a:t>Litología</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pitchFamily="34" charset="0"/>
                          <a:ea typeface="Times New Roman"/>
                          <a:cs typeface="Arial" pitchFamily="34" charset="0"/>
                        </a:rPr>
                        <a:t>La </a:t>
                      </a:r>
                      <a:r>
                        <a:rPr lang="es-EC" sz="1200" dirty="0">
                          <a:solidFill>
                            <a:srgbClr val="000000"/>
                          </a:solidFill>
                          <a:latin typeface="Arial" pitchFamily="34" charset="0"/>
                          <a:ea typeface="Times New Roman"/>
                          <a:cs typeface="Arial" pitchFamily="34" charset="0"/>
                        </a:rPr>
                        <a:t>Provincia cuenta con arcillas, coquinas, areniscas, lodolitas, tobaceas, conglomerados, lutitas, cherts, arenas, limolitas, calizas, lavas, basalticas, brechas, diorita, andesiticas, rioliticas.  Este tipo de clasificación es un factor que determina varios usos del suelo, riesgos naturales, etc. </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vMerge="1">
                  <a:txBody>
                    <a:bodyPr/>
                    <a:lstStyle/>
                    <a:p>
                      <a:pPr algn="ctr">
                        <a:lnSpc>
                          <a:spcPct val="115000"/>
                        </a:lnSpc>
                        <a:spcAft>
                          <a:spcPts val="0"/>
                        </a:spcAft>
                      </a:pPr>
                      <a:endParaRPr lang="es-EC" sz="1200" dirty="0">
                        <a:latin typeface="Calibri"/>
                        <a:ea typeface="Calibri"/>
                        <a:cs typeface="Times New Roman"/>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15000"/>
                        </a:lnSpc>
                        <a:spcAft>
                          <a:spcPts val="0"/>
                        </a:spcAft>
                      </a:pPr>
                      <a:endParaRPr lang="es-EC" sz="1200" dirty="0">
                        <a:latin typeface="Calibri"/>
                        <a:ea typeface="Calibri"/>
                        <a:cs typeface="Times New Roman"/>
                      </a:endParaRPr>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Arial" pitchFamily="34" charset="0"/>
                          <a:ea typeface="Times New Roman"/>
                          <a:cs typeface="Arial" pitchFamily="34" charset="0"/>
                        </a:rPr>
                        <a:t>Erodabilidad</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pitchFamily="34" charset="0"/>
                          <a:ea typeface="Times New Roman"/>
                          <a:cs typeface="Arial" pitchFamily="34" charset="0"/>
                        </a:rPr>
                        <a:t>La </a:t>
                      </a:r>
                      <a:r>
                        <a:rPr lang="es-EC" sz="1200" dirty="0">
                          <a:solidFill>
                            <a:srgbClr val="000000"/>
                          </a:solidFill>
                          <a:latin typeface="Arial" pitchFamily="34" charset="0"/>
                          <a:ea typeface="Times New Roman"/>
                          <a:cs typeface="Arial" pitchFamily="34" charset="0"/>
                        </a:rPr>
                        <a:t>Provincia presenta una erosión media-alta, lo cual es el indicador de perdida de cultivos, presencia de riesgos naturales, menos actividades económicas, deforestación, perdida de biodiversidad, etc.</a:t>
                      </a:r>
                      <a:endParaRPr lang="es-EC" sz="1200" dirty="0">
                        <a:latin typeface="Arial" pitchFamily="34" charset="0"/>
                        <a:ea typeface="Calibri"/>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9459" name="Imagen 318"/>
          <p:cNvPicPr>
            <a:picLocks noChangeAspect="1" noChangeArrowheads="1"/>
          </p:cNvPicPr>
          <p:nvPr/>
        </p:nvPicPr>
        <p:blipFill>
          <a:blip r:embed="rId2">
            <a:extLst>
              <a:ext uri="{28A0092B-C50C-407E-A947-70E740481C1C}">
                <a14:useLocalDpi xmlns:a14="http://schemas.microsoft.com/office/drawing/2010/main" val="0"/>
              </a:ext>
            </a:extLst>
          </a:blip>
          <a:srcRect l="42168" t="76015" r="47575" b="2026"/>
          <a:stretch>
            <a:fillRect/>
          </a:stretch>
        </p:blipFill>
        <p:spPr bwMode="auto">
          <a:xfrm>
            <a:off x="7799388" y="1412875"/>
            <a:ext cx="75088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5 Imagen"/>
          <p:cNvPicPr>
            <a:picLocks noChangeAspect="1" noChangeArrowheads="1"/>
          </p:cNvPicPr>
          <p:nvPr/>
        </p:nvPicPr>
        <p:blipFill>
          <a:blip r:embed="rId3">
            <a:extLst>
              <a:ext uri="{28A0092B-C50C-407E-A947-70E740481C1C}">
                <a14:useLocalDpi xmlns:a14="http://schemas.microsoft.com/office/drawing/2010/main" val="0"/>
              </a:ext>
            </a:extLst>
          </a:blip>
          <a:srcRect l="18045" t="60474" r="75497" b="26350"/>
          <a:stretch>
            <a:fillRect/>
          </a:stretch>
        </p:blipFill>
        <p:spPr bwMode="auto">
          <a:xfrm>
            <a:off x="7812088" y="2613025"/>
            <a:ext cx="7207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6 Imagen"/>
          <p:cNvPicPr>
            <a:picLocks noChangeAspect="1" noChangeArrowheads="1"/>
          </p:cNvPicPr>
          <p:nvPr/>
        </p:nvPicPr>
        <p:blipFill>
          <a:blip r:embed="rId3">
            <a:extLst>
              <a:ext uri="{28A0092B-C50C-407E-A947-70E740481C1C}">
                <a14:useLocalDpi xmlns:a14="http://schemas.microsoft.com/office/drawing/2010/main" val="0"/>
              </a:ext>
            </a:extLst>
          </a:blip>
          <a:srcRect l="18045" t="60474" r="75497" b="26350"/>
          <a:stretch>
            <a:fillRect/>
          </a:stretch>
        </p:blipFill>
        <p:spPr bwMode="auto">
          <a:xfrm>
            <a:off x="7812088" y="4365625"/>
            <a:ext cx="7207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476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181517519"/>
              </p:ext>
            </p:extLst>
          </p:nvPr>
        </p:nvGraphicFramePr>
        <p:xfrm>
          <a:off x="467544" y="754195"/>
          <a:ext cx="8280919" cy="5298526"/>
        </p:xfrm>
        <a:graphic>
          <a:graphicData uri="http://schemas.openxmlformats.org/drawingml/2006/table">
            <a:tbl>
              <a:tblPr/>
              <a:tblGrid>
                <a:gridCol w="1053935"/>
                <a:gridCol w="1355059"/>
                <a:gridCol w="1656184"/>
                <a:gridCol w="3086524"/>
                <a:gridCol w="1129217"/>
              </a:tblGrid>
              <a:tr h="288032">
                <a:tc>
                  <a:txBody>
                    <a:bodyPr/>
                    <a:lstStyle/>
                    <a:p>
                      <a:pPr algn="ctr">
                        <a:lnSpc>
                          <a:spcPct val="115000"/>
                        </a:lnSpc>
                        <a:spcAft>
                          <a:spcPts val="0"/>
                        </a:spcAft>
                      </a:pPr>
                      <a:r>
                        <a:rPr lang="es-EC" sz="1200" b="1" dirty="0">
                          <a:solidFill>
                            <a:srgbClr val="000000"/>
                          </a:solidFill>
                          <a:latin typeface="Arial"/>
                          <a:ea typeface="Times New Roman"/>
                          <a:cs typeface="Times New Roman"/>
                        </a:rPr>
                        <a:t>Sistema</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Variable</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Indicadores</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Descripción</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Criterio</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35709">
                <a:tc gridSpan="5">
                  <a:txBody>
                    <a:bodyPr/>
                    <a:lstStyle/>
                    <a:p>
                      <a:pPr algn="ctr">
                        <a:lnSpc>
                          <a:spcPct val="115000"/>
                        </a:lnSpc>
                        <a:spcAft>
                          <a:spcPts val="600"/>
                        </a:spcAft>
                      </a:pPr>
                      <a:r>
                        <a:rPr lang="es-EC" sz="1200" b="1" dirty="0">
                          <a:solidFill>
                            <a:srgbClr val="000000"/>
                          </a:solidFill>
                          <a:latin typeface="Arial"/>
                          <a:ea typeface="Times New Roman"/>
                          <a:cs typeface="Times New Roman"/>
                        </a:rPr>
                        <a:t>Sistemas Vinculados al Desarrollo Integral</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004911">
                <a:tc rowSpan="3">
                  <a:txBody>
                    <a:bodyPr/>
                    <a:lstStyle/>
                    <a:p>
                      <a:pPr algn="ctr">
                        <a:lnSpc>
                          <a:spcPct val="115000"/>
                        </a:lnSpc>
                        <a:spcAft>
                          <a:spcPts val="0"/>
                        </a:spcAft>
                      </a:pPr>
                      <a:r>
                        <a:rPr lang="es-EC" sz="1200" b="1" kern="1200" dirty="0" smtClean="0">
                          <a:solidFill>
                            <a:schemeClr val="tx1"/>
                          </a:solidFill>
                          <a:latin typeface="Arial" pitchFamily="34" charset="0"/>
                          <a:ea typeface="+mn-ea"/>
                          <a:cs typeface="Arial" pitchFamily="34" charset="0"/>
                        </a:rPr>
                        <a:t>Sistema Económico</a:t>
                      </a:r>
                      <a:endParaRPr lang="es-EC" sz="1200" b="1" dirty="0">
                        <a:latin typeface="Arial" pitchFamily="34" charset="0"/>
                        <a:ea typeface="Calibri"/>
                        <a:cs typeface="Arial" pitchFamily="34" charset="0"/>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pPr algn="ctr">
                        <a:lnSpc>
                          <a:spcPct val="115000"/>
                        </a:lnSpc>
                        <a:spcAft>
                          <a:spcPts val="0"/>
                        </a:spcAft>
                      </a:pPr>
                      <a:r>
                        <a:rPr lang="es-EC" sz="1200" dirty="0">
                          <a:solidFill>
                            <a:srgbClr val="000000"/>
                          </a:solidFill>
                          <a:latin typeface="Arial"/>
                          <a:ea typeface="Times New Roman"/>
                          <a:cs typeface="Times New Roman"/>
                        </a:rPr>
                        <a:t>Minería</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0"/>
                        </a:spcAft>
                      </a:pPr>
                      <a:r>
                        <a:rPr lang="es-EC" sz="1200" dirty="0">
                          <a:solidFill>
                            <a:srgbClr val="000000"/>
                          </a:solidFill>
                          <a:latin typeface="Arial"/>
                          <a:ea typeface="Times New Roman"/>
                          <a:cs typeface="Times New Roman"/>
                        </a:rPr>
                        <a:t>Minerales metálicos</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s-EC" sz="1200" dirty="0">
                        <a:solidFill>
                          <a:srgbClr val="000000"/>
                        </a:solidFill>
                        <a:latin typeface="Arial"/>
                        <a:ea typeface="Times New Roman"/>
                        <a:cs typeface="Times New Roman"/>
                      </a:endParaRPr>
                    </a:p>
                    <a:p>
                      <a:pPr algn="just">
                        <a:lnSpc>
                          <a:spcPct val="115000"/>
                        </a:lnSpc>
                        <a:spcAft>
                          <a:spcPts val="0"/>
                        </a:spcAft>
                      </a:pPr>
                      <a:r>
                        <a:rPr lang="es-EC" sz="1200" dirty="0">
                          <a:solidFill>
                            <a:srgbClr val="000000"/>
                          </a:solidFill>
                          <a:latin typeface="Arial"/>
                          <a:ea typeface="Times New Roman"/>
                          <a:cs typeface="Times New Roman"/>
                        </a:rPr>
                        <a:t>Esta actividad se presenta en  los cantones Eloy Alfaro y Ríoverde. Donde se puede encontrar oro aluvial en pequeñas cantidades el mismo que es explotado y comercializado.</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500" dirty="0">
                          <a:solidFill>
                            <a:srgbClr val="000000"/>
                          </a:solidFill>
                          <a:latin typeface="Arial"/>
                          <a:ea typeface="Times New Roman"/>
                          <a:cs typeface="Times New Roman"/>
                        </a:rPr>
                        <a:t> </a:t>
                      </a:r>
                      <a:endParaRPr lang="es-EC" sz="500" dirty="0">
                        <a:latin typeface="Arial"/>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8978">
                <a:tc vMerge="1">
                  <a:txBody>
                    <a:bodyPr/>
                    <a:lstStyle/>
                    <a:p>
                      <a:endParaRPr lang="es-EC"/>
                    </a:p>
                  </a:txBody>
                  <a:tcPr/>
                </a:tc>
                <a:tc>
                  <a:txBody>
                    <a:bodyPr/>
                    <a:lstStyle/>
                    <a:p>
                      <a:pPr algn="ctr">
                        <a:lnSpc>
                          <a:spcPct val="115000"/>
                        </a:lnSpc>
                        <a:spcAft>
                          <a:spcPts val="0"/>
                        </a:spcAft>
                      </a:pPr>
                      <a:r>
                        <a:rPr lang="es-EC" sz="1200" dirty="0">
                          <a:solidFill>
                            <a:srgbClr val="000000"/>
                          </a:solidFill>
                          <a:latin typeface="Arial"/>
                          <a:ea typeface="Times New Roman"/>
                          <a:cs typeface="Times New Roman"/>
                        </a:rPr>
                        <a:t>Actividad Petrolera</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dirty="0">
                          <a:solidFill>
                            <a:srgbClr val="000000"/>
                          </a:solidFill>
                          <a:latin typeface="Arial"/>
                          <a:ea typeface="Times New Roman"/>
                          <a:cs typeface="Times New Roman"/>
                        </a:rPr>
                        <a:t>Refinería Estatal de Esmeraldas</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s-EC" sz="1200" dirty="0">
                        <a:solidFill>
                          <a:srgbClr val="000000"/>
                        </a:solidFill>
                        <a:latin typeface="Arial"/>
                        <a:ea typeface="Times New Roman"/>
                        <a:cs typeface="Times New Roman"/>
                      </a:endParaRPr>
                    </a:p>
                    <a:p>
                      <a:pPr algn="just">
                        <a:lnSpc>
                          <a:spcPct val="115000"/>
                        </a:lnSpc>
                        <a:spcAft>
                          <a:spcPts val="0"/>
                        </a:spcAft>
                      </a:pPr>
                      <a:r>
                        <a:rPr lang="es-EC" sz="1200" dirty="0">
                          <a:solidFill>
                            <a:srgbClr val="000000"/>
                          </a:solidFill>
                          <a:latin typeface="Arial"/>
                          <a:ea typeface="Times New Roman"/>
                          <a:cs typeface="Times New Roman"/>
                        </a:rPr>
                        <a:t>En la Provincia se da la fabricación de productos de la refinación de petróleo que son un importante aporte económico a nivel nacional.</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C" sz="500" dirty="0">
                        <a:solidFill>
                          <a:srgbClr val="000000"/>
                        </a:solidFill>
                        <a:latin typeface="Arial"/>
                        <a:ea typeface="Times New Roman"/>
                        <a:cs typeface="Times New Roman"/>
                      </a:endParaRPr>
                    </a:p>
                    <a:p>
                      <a:pPr algn="ctr">
                        <a:lnSpc>
                          <a:spcPct val="115000"/>
                        </a:lnSpc>
                        <a:spcAft>
                          <a:spcPts val="0"/>
                        </a:spcAft>
                      </a:pPr>
                      <a:r>
                        <a:rPr lang="es-EC" sz="500" dirty="0">
                          <a:solidFill>
                            <a:srgbClr val="000000"/>
                          </a:solidFill>
                          <a:latin typeface="Arial"/>
                          <a:ea typeface="Times New Roman"/>
                          <a:cs typeface="Times New Roman"/>
                        </a:rPr>
                        <a:t> </a:t>
                      </a:r>
                      <a:endParaRPr lang="es-EC" sz="6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vMerge="1">
                  <a:txBody>
                    <a:bodyPr/>
                    <a:lstStyle/>
                    <a:p>
                      <a:endParaRPr lang="es-EC"/>
                    </a:p>
                  </a:txBody>
                  <a:tcPr/>
                </a:tc>
                <a:tc>
                  <a:txBody>
                    <a:bodyPr/>
                    <a:lstStyle/>
                    <a:p>
                      <a:pPr algn="ctr">
                        <a:lnSpc>
                          <a:spcPct val="115000"/>
                        </a:lnSpc>
                        <a:spcAft>
                          <a:spcPts val="0"/>
                        </a:spcAft>
                      </a:pPr>
                      <a:r>
                        <a:rPr lang="es-EC" sz="1200" dirty="0">
                          <a:solidFill>
                            <a:srgbClr val="000000"/>
                          </a:solidFill>
                          <a:latin typeface="Arial"/>
                          <a:ea typeface="Times New Roman"/>
                          <a:cs typeface="Times New Roman"/>
                        </a:rPr>
                        <a:t>Madereras</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200" dirty="0">
                          <a:solidFill>
                            <a:srgbClr val="000000"/>
                          </a:solidFill>
                          <a:latin typeface="Arial"/>
                          <a:ea typeface="Times New Roman"/>
                          <a:cs typeface="Times New Roman"/>
                        </a:rPr>
                        <a:t>Especies madereras</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s-EC" sz="1200" dirty="0">
                        <a:solidFill>
                          <a:srgbClr val="000000"/>
                        </a:solidFill>
                        <a:latin typeface="Arial"/>
                        <a:ea typeface="Times New Roman"/>
                        <a:cs typeface="Times New Roman"/>
                      </a:endParaRPr>
                    </a:p>
                    <a:p>
                      <a:pPr algn="just">
                        <a:lnSpc>
                          <a:spcPct val="115000"/>
                        </a:lnSpc>
                        <a:spcAft>
                          <a:spcPts val="0"/>
                        </a:spcAft>
                      </a:pPr>
                      <a:r>
                        <a:rPr lang="es-EC" sz="1200" dirty="0">
                          <a:solidFill>
                            <a:srgbClr val="000000"/>
                          </a:solidFill>
                          <a:latin typeface="Arial"/>
                          <a:ea typeface="Times New Roman"/>
                          <a:cs typeface="Times New Roman"/>
                        </a:rPr>
                        <a:t>En Esmeraldas cada año se destruyen de 10 mil a 25 mil hectáreas de bosque primario, es decir del 2 al 5% de todos los bosques que quedan en la provincia</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C" sz="1200" b="1" kern="1200" dirty="0" smtClean="0">
                          <a:solidFill>
                            <a:schemeClr val="tx1"/>
                          </a:solidFill>
                          <a:latin typeface="Arial" pitchFamily="34" charset="0"/>
                          <a:ea typeface="+mn-ea"/>
                          <a:cs typeface="Arial" pitchFamily="34" charset="0"/>
                        </a:rPr>
                        <a:t>Sistema Socio-cultural</a:t>
                      </a: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lnSpc>
                          <a:spcPct val="115000"/>
                        </a:lnSpc>
                        <a:spcAft>
                          <a:spcPts val="0"/>
                        </a:spcAft>
                      </a:pPr>
                      <a:r>
                        <a:rPr lang="es-EC" sz="1200" b="0" kern="1200" dirty="0" smtClean="0">
                          <a:solidFill>
                            <a:schemeClr val="tx1"/>
                          </a:solidFill>
                          <a:latin typeface="+mn-lt"/>
                          <a:ea typeface="+mn-ea"/>
                          <a:cs typeface="+mn-cs"/>
                        </a:rPr>
                        <a:t>Demografía</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dirty="0">
                          <a:solidFill>
                            <a:srgbClr val="000000"/>
                          </a:solidFill>
                          <a:latin typeface="Arial"/>
                          <a:ea typeface="Times New Roman"/>
                          <a:cs typeface="Times New Roman"/>
                        </a:rPr>
                        <a:t>Educación</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s-EC" sz="1200" dirty="0">
                        <a:solidFill>
                          <a:srgbClr val="000000"/>
                        </a:solidFill>
                        <a:latin typeface="Arial"/>
                        <a:ea typeface="Times New Roman"/>
                        <a:cs typeface="Times New Roman"/>
                      </a:endParaRPr>
                    </a:p>
                    <a:p>
                      <a:pPr algn="just">
                        <a:lnSpc>
                          <a:spcPct val="115000"/>
                        </a:lnSpc>
                        <a:spcAft>
                          <a:spcPts val="0"/>
                        </a:spcAft>
                      </a:pPr>
                      <a:r>
                        <a:rPr lang="es-EC" sz="1200" dirty="0">
                          <a:solidFill>
                            <a:srgbClr val="000000"/>
                          </a:solidFill>
                          <a:latin typeface="Arial"/>
                          <a:ea typeface="Times New Roman"/>
                          <a:cs typeface="Times New Roman"/>
                        </a:rPr>
                        <a:t>La educación en la Provincia de Esmeraldas vive los problemas como: insuficiente presupuesto, inadecuada infraestructura física, altos niveles de analfabetismo y deserción escolar.</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0483" name="Imagen 313"/>
          <p:cNvPicPr>
            <a:picLocks noChangeAspect="1" noChangeArrowheads="1"/>
          </p:cNvPicPr>
          <p:nvPr/>
        </p:nvPicPr>
        <p:blipFill>
          <a:blip r:embed="rId2">
            <a:extLst>
              <a:ext uri="{28A0092B-C50C-407E-A947-70E740481C1C}">
                <a14:useLocalDpi xmlns:a14="http://schemas.microsoft.com/office/drawing/2010/main" val="0"/>
              </a:ext>
            </a:extLst>
          </a:blip>
          <a:srcRect l="42548" t="30067" r="41309" b="36824"/>
          <a:stretch>
            <a:fillRect/>
          </a:stretch>
        </p:blipFill>
        <p:spPr bwMode="auto">
          <a:xfrm>
            <a:off x="7812088" y="2600672"/>
            <a:ext cx="78105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5 Imagen"/>
          <p:cNvPicPr>
            <a:picLocks noChangeAspect="1" noChangeArrowheads="1"/>
          </p:cNvPicPr>
          <p:nvPr/>
        </p:nvPicPr>
        <p:blipFill>
          <a:blip r:embed="rId3">
            <a:extLst>
              <a:ext uri="{28A0092B-C50C-407E-A947-70E740481C1C}">
                <a14:useLocalDpi xmlns:a14="http://schemas.microsoft.com/office/drawing/2010/main" val="0"/>
              </a:ext>
            </a:extLst>
          </a:blip>
          <a:srcRect l="18045" t="60474" r="75497" b="26350"/>
          <a:stretch>
            <a:fillRect/>
          </a:stretch>
        </p:blipFill>
        <p:spPr bwMode="auto">
          <a:xfrm>
            <a:off x="7859713" y="1376709"/>
            <a:ext cx="7207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6 Imagen"/>
          <p:cNvPicPr>
            <a:picLocks noChangeAspect="1" noChangeArrowheads="1"/>
          </p:cNvPicPr>
          <p:nvPr/>
        </p:nvPicPr>
        <p:blipFill>
          <a:blip r:embed="rId3">
            <a:extLst>
              <a:ext uri="{28A0092B-C50C-407E-A947-70E740481C1C}">
                <a14:useLocalDpi xmlns:a14="http://schemas.microsoft.com/office/drawing/2010/main" val="0"/>
              </a:ext>
            </a:extLst>
          </a:blip>
          <a:srcRect l="18045" t="60474" r="75497" b="26350"/>
          <a:stretch>
            <a:fillRect/>
          </a:stretch>
        </p:blipFill>
        <p:spPr bwMode="auto">
          <a:xfrm>
            <a:off x="7812088" y="3777009"/>
            <a:ext cx="7207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7 Imagen"/>
          <p:cNvPicPr>
            <a:picLocks noChangeAspect="1" noChangeArrowheads="1"/>
          </p:cNvPicPr>
          <p:nvPr/>
        </p:nvPicPr>
        <p:blipFill>
          <a:blip r:embed="rId3">
            <a:extLst>
              <a:ext uri="{28A0092B-C50C-407E-A947-70E740481C1C}">
                <a14:useLocalDpi xmlns:a14="http://schemas.microsoft.com/office/drawing/2010/main" val="0"/>
              </a:ext>
            </a:extLst>
          </a:blip>
          <a:srcRect l="18045" t="60474" r="75497" b="26350"/>
          <a:stretch>
            <a:fillRect/>
          </a:stretch>
        </p:blipFill>
        <p:spPr bwMode="auto">
          <a:xfrm>
            <a:off x="7775575" y="4977159"/>
            <a:ext cx="7207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85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740213222"/>
              </p:ext>
            </p:extLst>
          </p:nvPr>
        </p:nvGraphicFramePr>
        <p:xfrm>
          <a:off x="467544" y="908720"/>
          <a:ext cx="8280919" cy="5112568"/>
        </p:xfrm>
        <a:graphic>
          <a:graphicData uri="http://schemas.openxmlformats.org/drawingml/2006/table">
            <a:tbl>
              <a:tblPr/>
              <a:tblGrid>
                <a:gridCol w="1053935"/>
                <a:gridCol w="1355059"/>
                <a:gridCol w="1656184"/>
                <a:gridCol w="3086524"/>
                <a:gridCol w="1129217"/>
              </a:tblGrid>
              <a:tr h="307237">
                <a:tc>
                  <a:txBody>
                    <a:bodyPr/>
                    <a:lstStyle/>
                    <a:p>
                      <a:pPr algn="ctr">
                        <a:lnSpc>
                          <a:spcPct val="115000"/>
                        </a:lnSpc>
                        <a:spcAft>
                          <a:spcPts val="0"/>
                        </a:spcAft>
                      </a:pPr>
                      <a:r>
                        <a:rPr lang="es-EC" sz="1200" b="1" dirty="0">
                          <a:solidFill>
                            <a:srgbClr val="000000"/>
                          </a:solidFill>
                          <a:latin typeface="Arial"/>
                          <a:ea typeface="Times New Roman"/>
                          <a:cs typeface="Times New Roman"/>
                        </a:rPr>
                        <a:t>Sistema</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Variable</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Indicadores</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Descripción</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Criterio</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224335">
                <a:tc gridSpan="5">
                  <a:txBody>
                    <a:bodyPr/>
                    <a:lstStyle/>
                    <a:p>
                      <a:pPr algn="ctr">
                        <a:lnSpc>
                          <a:spcPct val="115000"/>
                        </a:lnSpc>
                        <a:spcAft>
                          <a:spcPts val="600"/>
                        </a:spcAft>
                      </a:pPr>
                      <a:r>
                        <a:rPr lang="es-EC" sz="1200" b="1" dirty="0">
                          <a:solidFill>
                            <a:srgbClr val="000000"/>
                          </a:solidFill>
                          <a:latin typeface="Arial"/>
                          <a:ea typeface="Times New Roman"/>
                          <a:cs typeface="Times New Roman"/>
                        </a:rPr>
                        <a:t>Sistemas Vinculados al Desarrollo Integral</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346010">
                <a:tc rowSpan="2">
                  <a:txBody>
                    <a:bodyPr/>
                    <a:lstStyle/>
                    <a:p>
                      <a:pPr algn="ctr">
                        <a:lnSpc>
                          <a:spcPct val="115000"/>
                        </a:lnSpc>
                        <a:spcAft>
                          <a:spcPts val="0"/>
                        </a:spcAft>
                      </a:pPr>
                      <a:r>
                        <a:rPr lang="es-EC" sz="1200" b="1" kern="1200" dirty="0" smtClean="0">
                          <a:solidFill>
                            <a:schemeClr val="tx1"/>
                          </a:solidFill>
                          <a:latin typeface="Arial" pitchFamily="34" charset="0"/>
                          <a:ea typeface="+mn-ea"/>
                          <a:cs typeface="Arial" pitchFamily="34" charset="0"/>
                        </a:rPr>
                        <a:t>Sistema Político- Institucional</a:t>
                      </a:r>
                      <a:endParaRPr lang="es-EC" sz="1200" b="1" dirty="0">
                        <a:latin typeface="Arial" pitchFamily="34" charset="0"/>
                        <a:ea typeface="Calibri"/>
                        <a:cs typeface="Arial" pitchFamily="34" charset="0"/>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s-EC" sz="1200" dirty="0">
                          <a:solidFill>
                            <a:srgbClr val="000000"/>
                          </a:solidFill>
                          <a:latin typeface="Arial" pitchFamily="34" charset="0"/>
                          <a:ea typeface="Times New Roman"/>
                          <a:cs typeface="Arial" pitchFamily="34" charset="0"/>
                        </a:rPr>
                        <a:t>Índice de Vulnerabilidad</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dirty="0" smtClean="0">
                          <a:solidFill>
                            <a:srgbClr val="000000"/>
                          </a:solidFill>
                          <a:latin typeface="Arial" pitchFamily="34" charset="0"/>
                          <a:ea typeface="Times New Roman"/>
                          <a:cs typeface="Arial" pitchFamily="34" charset="0"/>
                        </a:rPr>
                        <a:t>Analfabetismo</a:t>
                      </a:r>
                      <a:r>
                        <a:rPr lang="es-EC" sz="1200" dirty="0">
                          <a:solidFill>
                            <a:srgbClr val="000000"/>
                          </a:solidFill>
                          <a:latin typeface="Arial" pitchFamily="34" charset="0"/>
                          <a:ea typeface="Times New Roman"/>
                          <a:cs typeface="Arial" pitchFamily="34" charset="0"/>
                        </a:rPr>
                        <a:t>, desnutrición, incidencia de la pobreza, riesgo de mortalidad infantil y etnicidad.</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a:solidFill>
                            <a:srgbClr val="000000"/>
                          </a:solidFill>
                          <a:latin typeface="Arial" pitchFamily="34" charset="0"/>
                          <a:ea typeface="Times New Roman"/>
                          <a:cs typeface="Arial" pitchFamily="34" charset="0"/>
                        </a:rPr>
                        <a:t>La provincia de Esmeraldas presenta un índice promedio del 12.5 % bajo los indicadores mencionados.</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500" dirty="0">
                          <a:solidFill>
                            <a:srgbClr val="000000"/>
                          </a:solidFill>
                          <a:latin typeface="Arial"/>
                          <a:ea typeface="Times New Roman"/>
                          <a:cs typeface="Times New Roman"/>
                        </a:rPr>
                        <a:t> </a:t>
                      </a:r>
                      <a:endParaRPr lang="es-EC" sz="500" dirty="0">
                        <a:latin typeface="Arial"/>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4680">
                <a:tc vMerge="1">
                  <a:txBody>
                    <a:bodyPr/>
                    <a:lstStyle/>
                    <a:p>
                      <a:endParaRPr lang="es-EC"/>
                    </a:p>
                  </a:txBody>
                  <a:tcPr/>
                </a:tc>
                <a:tc>
                  <a:txBody>
                    <a:bodyPr/>
                    <a:lstStyle/>
                    <a:p>
                      <a:pPr algn="ctr">
                        <a:lnSpc>
                          <a:spcPct val="115000"/>
                        </a:lnSpc>
                        <a:spcAft>
                          <a:spcPts val="0"/>
                        </a:spcAft>
                      </a:pPr>
                      <a:r>
                        <a:rPr lang="es-EC" sz="1200" dirty="0">
                          <a:solidFill>
                            <a:srgbClr val="000000"/>
                          </a:solidFill>
                          <a:latin typeface="Arial" pitchFamily="34" charset="0"/>
                          <a:ea typeface="Times New Roman"/>
                          <a:cs typeface="Arial" pitchFamily="34" charset="0"/>
                        </a:rPr>
                        <a:t>PEA</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s-EC" sz="1200" dirty="0">
                          <a:solidFill>
                            <a:srgbClr val="000000"/>
                          </a:solidFill>
                          <a:latin typeface="Arial" pitchFamily="34" charset="0"/>
                          <a:ea typeface="Times New Roman"/>
                          <a:cs typeface="Arial" pitchFamily="34" charset="0"/>
                        </a:rPr>
                        <a:t>Actividades económicas</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pitchFamily="34" charset="0"/>
                          <a:ea typeface="Times New Roman"/>
                          <a:cs typeface="Arial" pitchFamily="34" charset="0"/>
                        </a:rPr>
                        <a:t>En </a:t>
                      </a:r>
                      <a:r>
                        <a:rPr lang="es-EC" sz="1200" dirty="0">
                          <a:solidFill>
                            <a:srgbClr val="000000"/>
                          </a:solidFill>
                          <a:latin typeface="Arial" pitchFamily="34" charset="0"/>
                          <a:ea typeface="Times New Roman"/>
                          <a:cs typeface="Arial" pitchFamily="34" charset="0"/>
                        </a:rPr>
                        <a:t>la Provincia un porcentaje representativo de la población se dedica al sector agrícola y pecuario.</a:t>
                      </a:r>
                      <a:endParaRPr lang="es-EC" sz="1200" dirty="0">
                        <a:latin typeface="Arial" pitchFamily="34" charset="0"/>
                        <a:ea typeface="Calibri"/>
                        <a:cs typeface="Arial" pitchFamily="34" charset="0"/>
                      </a:endParaRPr>
                    </a:p>
                    <a:p>
                      <a:pPr algn="just">
                        <a:lnSpc>
                          <a:spcPct val="115000"/>
                        </a:lnSpc>
                        <a:spcAft>
                          <a:spcPts val="0"/>
                        </a:spcAft>
                      </a:pPr>
                      <a:r>
                        <a:rPr lang="es-EC" sz="1200" dirty="0">
                          <a:solidFill>
                            <a:srgbClr val="000000"/>
                          </a:solidFill>
                          <a:latin typeface="Arial" pitchFamily="34" charset="0"/>
                          <a:ea typeface="Times New Roman"/>
                          <a:cs typeface="Arial" pitchFamily="34" charset="0"/>
                        </a:rPr>
                        <a:t>En cuanto a ingresos de los hogares, estos provienen de renta primaria, salarios, trabajos por cuenta propia, ganancias de sociedades de hecho: Esmeraldas con un 79,6%</a:t>
                      </a:r>
                      <a:endParaRPr lang="es-EC" sz="120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C" sz="500" dirty="0">
                        <a:solidFill>
                          <a:srgbClr val="000000"/>
                        </a:solidFill>
                        <a:latin typeface="Arial"/>
                        <a:ea typeface="Times New Roman"/>
                        <a:cs typeface="Times New Roman"/>
                      </a:endParaRPr>
                    </a:p>
                    <a:p>
                      <a:pPr algn="ctr">
                        <a:lnSpc>
                          <a:spcPct val="115000"/>
                        </a:lnSpc>
                        <a:spcAft>
                          <a:spcPts val="0"/>
                        </a:spcAft>
                      </a:pPr>
                      <a:r>
                        <a:rPr lang="es-EC" sz="500" dirty="0">
                          <a:solidFill>
                            <a:srgbClr val="000000"/>
                          </a:solidFill>
                          <a:latin typeface="Arial"/>
                          <a:ea typeface="Times New Roman"/>
                          <a:cs typeface="Times New Roman"/>
                        </a:rPr>
                        <a:t> </a:t>
                      </a:r>
                      <a:endParaRPr lang="es-EC" sz="6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821">
                <a:tc gridSpan="5">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1" dirty="0" smtClean="0">
                          <a:solidFill>
                            <a:srgbClr val="000000"/>
                          </a:solidFill>
                          <a:latin typeface="Arial"/>
                          <a:ea typeface="Times New Roman"/>
                          <a:cs typeface="Times New Roman"/>
                        </a:rPr>
                        <a:t>Sistemas Vinculados al Ordenamiento Territorial</a:t>
                      </a:r>
                      <a:endParaRPr lang="es-EC" sz="1200" dirty="0">
                        <a:latin typeface="Calibri"/>
                        <a:ea typeface="Calibri"/>
                        <a:cs typeface="Times New Roman"/>
                      </a:endParaRPr>
                    </a:p>
                  </a:txBody>
                  <a:tcPr marL="23170" marR="231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algn="ctr" defTabSz="914400" rtl="0" eaLnBrk="1" latinLnBrk="0" hangingPunct="1">
                        <a:lnSpc>
                          <a:spcPct val="115000"/>
                        </a:lnSpc>
                        <a:spcAft>
                          <a:spcPts val="0"/>
                        </a:spcAft>
                      </a:pPr>
                      <a:endParaRPr lang="es-EC" sz="1200" b="0" kern="1200" dirty="0" smtClean="0">
                        <a:solidFill>
                          <a:schemeClr val="tx1"/>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0"/>
                        </a:spcAft>
                      </a:pP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8485">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C" sz="1200" b="1" kern="1200" dirty="0" smtClean="0">
                          <a:solidFill>
                            <a:schemeClr val="tx1"/>
                          </a:solidFill>
                          <a:latin typeface="Arial" pitchFamily="34" charset="0"/>
                          <a:ea typeface="+mn-ea"/>
                          <a:cs typeface="Arial" pitchFamily="34" charset="0"/>
                        </a:rPr>
                        <a:t>Sistema</a:t>
                      </a:r>
                      <a:r>
                        <a:rPr lang="es-EC" sz="1200" b="0" kern="1200" dirty="0" smtClean="0">
                          <a:solidFill>
                            <a:schemeClr val="tx1"/>
                          </a:solidFill>
                          <a:latin typeface="Arial" pitchFamily="34" charset="0"/>
                          <a:ea typeface="+mn-ea"/>
                          <a:cs typeface="Arial" pitchFamily="34" charset="0"/>
                        </a:rPr>
                        <a:t> </a:t>
                      </a:r>
                      <a:r>
                        <a:rPr lang="es-EC" sz="1200" b="1" kern="1200" dirty="0" smtClean="0">
                          <a:solidFill>
                            <a:schemeClr val="tx1"/>
                          </a:solidFill>
                          <a:latin typeface="Arial" pitchFamily="34" charset="0"/>
                          <a:ea typeface="+mn-ea"/>
                          <a:cs typeface="Arial" pitchFamily="34" charset="0"/>
                        </a:rPr>
                        <a:t>de Asentamientos Humanos</a:t>
                      </a: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s-EC" sz="1200" dirty="0">
                          <a:solidFill>
                            <a:srgbClr val="000000"/>
                          </a:solidFill>
                          <a:latin typeface="Arial"/>
                          <a:ea typeface="Times New Roman"/>
                          <a:cs typeface="Times New Roman"/>
                        </a:rPr>
                        <a:t>Servicios Básicos</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dirty="0">
                          <a:solidFill>
                            <a:srgbClr val="000000"/>
                          </a:solidFill>
                          <a:latin typeface="Arial"/>
                          <a:ea typeface="Times New Roman"/>
                          <a:cs typeface="Times New Roman"/>
                        </a:rPr>
                        <a:t>Agua Potable y Alcantarillado</a:t>
                      </a: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dirty="0" smtClean="0">
                          <a:solidFill>
                            <a:srgbClr val="000000"/>
                          </a:solidFill>
                          <a:latin typeface="Arial"/>
                          <a:ea typeface="Times New Roman"/>
                          <a:cs typeface="Times New Roman"/>
                        </a:rPr>
                        <a:t>Muestra </a:t>
                      </a:r>
                      <a:r>
                        <a:rPr lang="es-EC" sz="1200" dirty="0">
                          <a:solidFill>
                            <a:srgbClr val="000000"/>
                          </a:solidFill>
                          <a:latin typeface="Arial"/>
                          <a:ea typeface="Times New Roman"/>
                          <a:cs typeface="Times New Roman"/>
                        </a:rPr>
                        <a:t>una concentración de los servicios de agua en el área urbana (87%) en comparación con la rural (33</a:t>
                      </a:r>
                      <a:r>
                        <a:rPr lang="es-EC" sz="1200" dirty="0" smtClean="0">
                          <a:solidFill>
                            <a:srgbClr val="000000"/>
                          </a:solidFill>
                          <a:latin typeface="Arial"/>
                          <a:ea typeface="Times New Roman"/>
                          <a:cs typeface="Times New Roman"/>
                        </a:rPr>
                        <a:t>%).</a:t>
                      </a:r>
                    </a:p>
                    <a:p>
                      <a:pPr algn="just">
                        <a:lnSpc>
                          <a:spcPct val="115000"/>
                        </a:lnSpc>
                        <a:spcAft>
                          <a:spcPts val="0"/>
                        </a:spcAft>
                      </a:pPr>
                      <a:endParaRPr lang="es-EC" sz="1200" dirty="0">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507" name="4 Imagen"/>
          <p:cNvPicPr>
            <a:picLocks noChangeAspect="1" noChangeArrowheads="1"/>
          </p:cNvPicPr>
          <p:nvPr/>
        </p:nvPicPr>
        <p:blipFill>
          <a:blip r:embed="rId2">
            <a:extLst>
              <a:ext uri="{28A0092B-C50C-407E-A947-70E740481C1C}">
                <a14:useLocalDpi xmlns:a14="http://schemas.microsoft.com/office/drawing/2010/main" val="0"/>
              </a:ext>
            </a:extLst>
          </a:blip>
          <a:srcRect l="18045" t="60474" r="75497" b="26350"/>
          <a:stretch>
            <a:fillRect/>
          </a:stretch>
        </p:blipFill>
        <p:spPr bwMode="auto">
          <a:xfrm>
            <a:off x="7812088" y="1592039"/>
            <a:ext cx="7207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n 301"/>
          <p:cNvPicPr>
            <a:picLocks noChangeAspect="1" noChangeArrowheads="1"/>
          </p:cNvPicPr>
          <p:nvPr/>
        </p:nvPicPr>
        <p:blipFill>
          <a:blip r:embed="rId3">
            <a:extLst>
              <a:ext uri="{28A0092B-C50C-407E-A947-70E740481C1C}">
                <a14:useLocalDpi xmlns:a14="http://schemas.microsoft.com/office/drawing/2010/main" val="0"/>
              </a:ext>
            </a:extLst>
          </a:blip>
          <a:srcRect l="42168" t="76015" r="47575" b="2026"/>
          <a:stretch>
            <a:fillRect/>
          </a:stretch>
        </p:blipFill>
        <p:spPr bwMode="auto">
          <a:xfrm>
            <a:off x="7812088" y="3247801"/>
            <a:ext cx="75088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6 Imagen"/>
          <p:cNvPicPr>
            <a:picLocks noChangeAspect="1" noChangeArrowheads="1"/>
          </p:cNvPicPr>
          <p:nvPr/>
        </p:nvPicPr>
        <p:blipFill>
          <a:blip r:embed="rId2">
            <a:extLst>
              <a:ext uri="{28A0092B-C50C-407E-A947-70E740481C1C}">
                <a14:useLocalDpi xmlns:a14="http://schemas.microsoft.com/office/drawing/2010/main" val="0"/>
              </a:ext>
            </a:extLst>
          </a:blip>
          <a:srcRect l="18045" t="60474" r="75497" b="26350"/>
          <a:stretch>
            <a:fillRect/>
          </a:stretch>
        </p:blipFill>
        <p:spPr bwMode="auto">
          <a:xfrm>
            <a:off x="7788275" y="4905151"/>
            <a:ext cx="7191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699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1143000"/>
          </a:xfrm>
        </p:spPr>
        <p:txBody>
          <a:bodyPr/>
          <a:lstStyle/>
          <a:p>
            <a:r>
              <a:rPr lang="es-EC" dirty="0" smtClean="0"/>
              <a:t>MARCO LEGAL</a:t>
            </a:r>
            <a:endParaRPr lang="es-EC" dirty="0"/>
          </a:p>
        </p:txBody>
      </p:sp>
      <p:graphicFrame>
        <p:nvGraphicFramePr>
          <p:cNvPr id="6" name="5 Diagrama"/>
          <p:cNvGraphicFramePr/>
          <p:nvPr>
            <p:extLst>
              <p:ext uri="{D42A27DB-BD31-4B8C-83A1-F6EECF244321}">
                <p14:modId xmlns:p14="http://schemas.microsoft.com/office/powerpoint/2010/main" val="4002204717"/>
              </p:ext>
            </p:extLst>
          </p:nvPr>
        </p:nvGraphicFramePr>
        <p:xfrm>
          <a:off x="179512" y="1412776"/>
          <a:ext cx="885698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52197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267605829"/>
              </p:ext>
            </p:extLst>
          </p:nvPr>
        </p:nvGraphicFramePr>
        <p:xfrm>
          <a:off x="467544" y="381837"/>
          <a:ext cx="8280919" cy="6287493"/>
        </p:xfrm>
        <a:graphic>
          <a:graphicData uri="http://schemas.openxmlformats.org/drawingml/2006/table">
            <a:tbl>
              <a:tblPr/>
              <a:tblGrid>
                <a:gridCol w="1053935"/>
                <a:gridCol w="1355059"/>
                <a:gridCol w="1656184"/>
                <a:gridCol w="3086524"/>
                <a:gridCol w="1129217"/>
              </a:tblGrid>
              <a:tr h="288032">
                <a:tc>
                  <a:txBody>
                    <a:bodyPr/>
                    <a:lstStyle/>
                    <a:p>
                      <a:pPr algn="ctr">
                        <a:lnSpc>
                          <a:spcPct val="115000"/>
                        </a:lnSpc>
                        <a:spcAft>
                          <a:spcPts val="0"/>
                        </a:spcAft>
                      </a:pPr>
                      <a:r>
                        <a:rPr lang="es-EC" sz="1200" b="1" dirty="0">
                          <a:solidFill>
                            <a:srgbClr val="000000"/>
                          </a:solidFill>
                          <a:latin typeface="Arial"/>
                          <a:ea typeface="Times New Roman"/>
                          <a:cs typeface="Times New Roman"/>
                        </a:rPr>
                        <a:t>Sistema</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Variable</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Indicadores</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Descripción</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es-EC" sz="1200" b="1" dirty="0">
                          <a:solidFill>
                            <a:srgbClr val="000000"/>
                          </a:solidFill>
                          <a:latin typeface="Arial"/>
                          <a:ea typeface="Times New Roman"/>
                          <a:cs typeface="Times New Roman"/>
                        </a:rPr>
                        <a:t>Criterio</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35709">
                <a:tc gridSpan="5">
                  <a:txBody>
                    <a:bodyPr/>
                    <a:lstStyle/>
                    <a:p>
                      <a:pPr algn="ctr">
                        <a:lnSpc>
                          <a:spcPct val="115000"/>
                        </a:lnSpc>
                        <a:spcAft>
                          <a:spcPts val="600"/>
                        </a:spcAft>
                      </a:pPr>
                      <a:r>
                        <a:rPr lang="es-EC" sz="1200" b="1" dirty="0">
                          <a:solidFill>
                            <a:srgbClr val="000000"/>
                          </a:solidFill>
                          <a:latin typeface="Arial"/>
                          <a:ea typeface="Times New Roman"/>
                          <a:cs typeface="Times New Roman"/>
                        </a:rPr>
                        <a:t>Sistemas Vinculados al </a:t>
                      </a:r>
                      <a:r>
                        <a:rPr lang="es-EC" sz="1200" b="1" dirty="0" smtClean="0">
                          <a:solidFill>
                            <a:srgbClr val="000000"/>
                          </a:solidFill>
                          <a:latin typeface="Arial"/>
                          <a:ea typeface="Times New Roman"/>
                          <a:cs typeface="Times New Roman"/>
                        </a:rPr>
                        <a:t>Ordenamiento</a:t>
                      </a:r>
                      <a:r>
                        <a:rPr lang="es-EC" sz="1200" b="1" baseline="0" dirty="0" smtClean="0">
                          <a:solidFill>
                            <a:srgbClr val="000000"/>
                          </a:solidFill>
                          <a:latin typeface="Arial"/>
                          <a:ea typeface="Times New Roman"/>
                          <a:cs typeface="Times New Roman"/>
                        </a:rPr>
                        <a:t> Territorial</a:t>
                      </a:r>
                      <a:endParaRPr lang="es-EC" sz="12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004911">
                <a:tc rowSpan="3">
                  <a:txBody>
                    <a:bodyPr/>
                    <a:lstStyle/>
                    <a:p>
                      <a:pPr algn="ctr">
                        <a:lnSpc>
                          <a:spcPct val="115000"/>
                        </a:lnSpc>
                        <a:spcAft>
                          <a:spcPts val="0"/>
                        </a:spcAft>
                      </a:pPr>
                      <a:r>
                        <a:rPr lang="es-EC" sz="1200" b="1" kern="1200" dirty="0" smtClean="0">
                          <a:solidFill>
                            <a:schemeClr val="tx1"/>
                          </a:solidFill>
                          <a:latin typeface="Arial" pitchFamily="34" charset="0"/>
                          <a:ea typeface="+mn-ea"/>
                          <a:cs typeface="Arial" pitchFamily="34" charset="0"/>
                        </a:rPr>
                        <a:t>Sistema de Asentamientos Humanos</a:t>
                      </a:r>
                      <a:endParaRPr lang="es-EC" sz="1200" b="1" dirty="0">
                        <a:latin typeface="Arial" pitchFamily="34" charset="0"/>
                        <a:ea typeface="Calibri"/>
                        <a:cs typeface="Arial" pitchFamily="34" charset="0"/>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rowSpan="3">
                  <a:txBody>
                    <a:bodyPr/>
                    <a:lstStyle/>
                    <a:p>
                      <a:pPr algn="ctr">
                        <a:lnSpc>
                          <a:spcPct val="115000"/>
                        </a:lnSpc>
                        <a:spcAft>
                          <a:spcPts val="0"/>
                        </a:spcAft>
                      </a:pPr>
                      <a:r>
                        <a:rPr lang="es-EC" sz="1200" b="0" kern="1200" dirty="0" smtClean="0">
                          <a:solidFill>
                            <a:schemeClr val="tx1"/>
                          </a:solidFill>
                          <a:latin typeface="Arial" pitchFamily="34" charset="0"/>
                          <a:ea typeface="+mn-ea"/>
                          <a:cs typeface="Arial" pitchFamily="34" charset="0"/>
                        </a:rPr>
                        <a:t>Demografía</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200" b="0" dirty="0">
                          <a:solidFill>
                            <a:srgbClr val="000000"/>
                          </a:solidFill>
                          <a:latin typeface="Arial" pitchFamily="34" charset="0"/>
                          <a:ea typeface="Times New Roman"/>
                          <a:cs typeface="Arial" pitchFamily="34" charset="0"/>
                        </a:rPr>
                        <a:t>Población</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b="0" dirty="0" smtClean="0">
                          <a:solidFill>
                            <a:srgbClr val="000000"/>
                          </a:solidFill>
                          <a:latin typeface="Arial" pitchFamily="34" charset="0"/>
                          <a:ea typeface="Times New Roman"/>
                          <a:cs typeface="Arial" pitchFamily="34" charset="0"/>
                        </a:rPr>
                        <a:t>La </a:t>
                      </a:r>
                      <a:r>
                        <a:rPr lang="es-EC" sz="1200" b="0" dirty="0">
                          <a:solidFill>
                            <a:srgbClr val="000000"/>
                          </a:solidFill>
                          <a:latin typeface="Arial" pitchFamily="34" charset="0"/>
                          <a:ea typeface="Times New Roman"/>
                          <a:cs typeface="Arial" pitchFamily="34" charset="0"/>
                        </a:rPr>
                        <a:t>Provincia tiene 534.092 habitantes al año 2010 (último censo poblacional). Con un 50,8% de hombres y un 49,20 de mujeres</a:t>
                      </a:r>
                      <a:r>
                        <a:rPr lang="es-EC" sz="1200" b="0" dirty="0" smtClean="0">
                          <a:solidFill>
                            <a:srgbClr val="000000"/>
                          </a:solidFill>
                          <a:latin typeface="Arial" pitchFamily="34" charset="0"/>
                          <a:ea typeface="Times New Roman"/>
                          <a:cs typeface="Arial" pitchFamily="34" charset="0"/>
                        </a:rPr>
                        <a:t>.</a:t>
                      </a:r>
                    </a:p>
                    <a:p>
                      <a:pPr algn="just">
                        <a:lnSpc>
                          <a:spcPct val="115000"/>
                        </a:lnSpc>
                        <a:spcAft>
                          <a:spcPts val="0"/>
                        </a:spcAft>
                      </a:pPr>
                      <a:endParaRPr lang="es-EC" sz="1200" b="0" dirty="0">
                        <a:latin typeface="Arial" pitchFamily="34" charset="0"/>
                        <a:ea typeface="Calibri"/>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500" dirty="0">
                          <a:solidFill>
                            <a:srgbClr val="000000"/>
                          </a:solidFill>
                          <a:latin typeface="Arial"/>
                          <a:ea typeface="Times New Roman"/>
                          <a:cs typeface="Times New Roman"/>
                        </a:rPr>
                        <a:t> </a:t>
                      </a:r>
                      <a:endParaRPr lang="es-EC" sz="500" dirty="0">
                        <a:latin typeface="Arial"/>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8978">
                <a:tc vMerge="1">
                  <a:txBody>
                    <a:bodyPr/>
                    <a:lstStyle/>
                    <a:p>
                      <a:endParaRPr lang="es-EC"/>
                    </a:p>
                  </a:txBody>
                  <a:tcPr/>
                </a:tc>
                <a:tc vMerge="1">
                  <a:txBody>
                    <a:bodyPr/>
                    <a:lstStyle/>
                    <a:p>
                      <a:pPr algn="ctr">
                        <a:lnSpc>
                          <a:spcPct val="115000"/>
                        </a:lnSpc>
                        <a:spcAft>
                          <a:spcPts val="0"/>
                        </a:spcAft>
                      </a:pP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b="0" dirty="0">
                          <a:solidFill>
                            <a:srgbClr val="000000"/>
                          </a:solidFill>
                          <a:latin typeface="Arial" pitchFamily="34" charset="0"/>
                          <a:ea typeface="Times New Roman"/>
                          <a:cs typeface="Arial" pitchFamily="34" charset="0"/>
                        </a:rPr>
                        <a:t>Migración y Vivienda</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b="0" dirty="0" smtClean="0">
                          <a:solidFill>
                            <a:srgbClr val="000000"/>
                          </a:solidFill>
                          <a:latin typeface="Arial" pitchFamily="34" charset="0"/>
                          <a:ea typeface="Times New Roman"/>
                          <a:cs typeface="Arial" pitchFamily="34" charset="0"/>
                        </a:rPr>
                        <a:t>La </a:t>
                      </a:r>
                      <a:r>
                        <a:rPr lang="es-EC" sz="1200" b="0" dirty="0">
                          <a:solidFill>
                            <a:srgbClr val="000000"/>
                          </a:solidFill>
                          <a:latin typeface="Arial" pitchFamily="34" charset="0"/>
                          <a:ea typeface="Times New Roman"/>
                          <a:cs typeface="Arial" pitchFamily="34" charset="0"/>
                        </a:rPr>
                        <a:t>capital provincial atrapa a más de la mitad de la población de la Provincia, la migración es un  fenómeno que se da por falta de empleo y porque la actividad agrícola y pesquera no cubre los gastos de necesidades básicas.</a:t>
                      </a:r>
                      <a:endParaRPr lang="es-EC" sz="1200" b="0" dirty="0">
                        <a:latin typeface="Arial" pitchFamily="34" charset="0"/>
                        <a:ea typeface="Calibri"/>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C" sz="500" dirty="0">
                        <a:solidFill>
                          <a:srgbClr val="000000"/>
                        </a:solidFill>
                        <a:latin typeface="Arial"/>
                        <a:ea typeface="Times New Roman"/>
                        <a:cs typeface="Times New Roman"/>
                      </a:endParaRPr>
                    </a:p>
                    <a:p>
                      <a:pPr algn="ctr">
                        <a:lnSpc>
                          <a:spcPct val="115000"/>
                        </a:lnSpc>
                        <a:spcAft>
                          <a:spcPts val="0"/>
                        </a:spcAft>
                      </a:pPr>
                      <a:r>
                        <a:rPr lang="es-EC" sz="500" dirty="0">
                          <a:solidFill>
                            <a:srgbClr val="000000"/>
                          </a:solidFill>
                          <a:latin typeface="Arial"/>
                          <a:ea typeface="Times New Roman"/>
                          <a:cs typeface="Times New Roman"/>
                        </a:rPr>
                        <a:t> </a:t>
                      </a:r>
                      <a:endParaRPr lang="es-EC" sz="600" dirty="0">
                        <a:latin typeface="Calibri"/>
                        <a:ea typeface="Calibri"/>
                        <a:cs typeface="Times New Roman"/>
                      </a:endParaRPr>
                    </a:p>
                  </a:txBody>
                  <a:tcPr marL="23170" marR="2317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vMerge="1">
                  <a:txBody>
                    <a:bodyPr/>
                    <a:lstStyle/>
                    <a:p>
                      <a:endParaRPr lang="es-EC"/>
                    </a:p>
                  </a:txBody>
                  <a:tcPr/>
                </a:tc>
                <a:tc vMerge="1">
                  <a:txBody>
                    <a:bodyPr/>
                    <a:lstStyle/>
                    <a:p>
                      <a:pPr algn="ctr">
                        <a:lnSpc>
                          <a:spcPct val="115000"/>
                        </a:lnSpc>
                        <a:spcAft>
                          <a:spcPts val="0"/>
                        </a:spcAft>
                      </a:pPr>
                      <a:endParaRPr lang="es-EC" sz="12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200" b="0" dirty="0">
                          <a:solidFill>
                            <a:srgbClr val="000000"/>
                          </a:solidFill>
                          <a:latin typeface="Arial" pitchFamily="34" charset="0"/>
                          <a:ea typeface="Times New Roman"/>
                          <a:cs typeface="Arial" pitchFamily="34" charset="0"/>
                        </a:rPr>
                        <a:t>Salud</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s-EC" sz="1200" b="0" dirty="0" smtClean="0">
                        <a:solidFill>
                          <a:srgbClr val="000000"/>
                        </a:solidFill>
                        <a:latin typeface="Arial" pitchFamily="34" charset="0"/>
                        <a:ea typeface="Times New Roman"/>
                        <a:cs typeface="Arial" pitchFamily="34" charset="0"/>
                      </a:endParaRPr>
                    </a:p>
                    <a:p>
                      <a:pPr algn="just">
                        <a:lnSpc>
                          <a:spcPct val="115000"/>
                        </a:lnSpc>
                        <a:spcAft>
                          <a:spcPts val="0"/>
                        </a:spcAft>
                      </a:pPr>
                      <a:r>
                        <a:rPr lang="es-EC" sz="1200" b="0" dirty="0" smtClean="0">
                          <a:solidFill>
                            <a:srgbClr val="000000"/>
                          </a:solidFill>
                          <a:latin typeface="Arial" pitchFamily="34" charset="0"/>
                          <a:ea typeface="Times New Roman"/>
                          <a:cs typeface="Arial" pitchFamily="34" charset="0"/>
                        </a:rPr>
                        <a:t>Sufre </a:t>
                      </a:r>
                      <a:r>
                        <a:rPr lang="es-EC" sz="1200" b="0" dirty="0">
                          <a:solidFill>
                            <a:srgbClr val="000000"/>
                          </a:solidFill>
                          <a:latin typeface="Arial" pitchFamily="34" charset="0"/>
                          <a:ea typeface="Times New Roman"/>
                          <a:cs typeface="Arial" pitchFamily="34" charset="0"/>
                        </a:rPr>
                        <a:t>un déficit de centros de salud y de profesionales. La población está expuesta a varias enfermedades y el índice de mortalidad no puede ser disminuido</a:t>
                      </a:r>
                      <a:r>
                        <a:rPr lang="es-EC" sz="1200" b="0" dirty="0" smtClean="0">
                          <a:solidFill>
                            <a:srgbClr val="000000"/>
                          </a:solidFill>
                          <a:latin typeface="Arial" pitchFamily="34" charset="0"/>
                          <a:ea typeface="Times New Roman"/>
                          <a:cs typeface="Arial" pitchFamily="34" charset="0"/>
                        </a:rPr>
                        <a:t>.</a:t>
                      </a:r>
                    </a:p>
                    <a:p>
                      <a:pPr algn="just">
                        <a:lnSpc>
                          <a:spcPct val="115000"/>
                        </a:lnSpc>
                        <a:spcAft>
                          <a:spcPts val="0"/>
                        </a:spcAft>
                      </a:pPr>
                      <a:endParaRPr lang="es-EC" sz="1200" b="0" dirty="0">
                        <a:latin typeface="Arial" pitchFamily="34" charset="0"/>
                        <a:ea typeface="Calibri"/>
                        <a:cs typeface="Arial"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556">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C" sz="1200" b="1" kern="1200" dirty="0" smtClean="0">
                          <a:solidFill>
                            <a:schemeClr val="tx1"/>
                          </a:solidFill>
                          <a:latin typeface="Arial" pitchFamily="34" charset="0"/>
                          <a:ea typeface="+mn-ea"/>
                          <a:cs typeface="Arial" pitchFamily="34" charset="0"/>
                        </a:rPr>
                        <a:t>Sistema de Movilidad, Energía y Conectividad</a:t>
                      </a: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15000"/>
                        </a:lnSpc>
                        <a:spcAft>
                          <a:spcPts val="0"/>
                        </a:spcAft>
                      </a:pPr>
                      <a:r>
                        <a:rPr lang="es-EC" sz="1200" b="0" dirty="0">
                          <a:solidFill>
                            <a:srgbClr val="000000"/>
                          </a:solidFill>
                          <a:latin typeface="Arial" pitchFamily="34" charset="0"/>
                          <a:ea typeface="Times New Roman"/>
                          <a:cs typeface="Arial" pitchFamily="34" charset="0"/>
                        </a:rPr>
                        <a:t>Movilidad y Conectividad</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0" dirty="0">
                          <a:solidFill>
                            <a:srgbClr val="000000"/>
                          </a:solidFill>
                          <a:latin typeface="Arial" pitchFamily="34" charset="0"/>
                          <a:ea typeface="Times New Roman"/>
                          <a:cs typeface="Arial" pitchFamily="34" charset="0"/>
                        </a:rPr>
                        <a:t>Vías</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C" sz="1200" b="0" dirty="0" smtClean="0">
                          <a:solidFill>
                            <a:srgbClr val="000000"/>
                          </a:solidFill>
                          <a:latin typeface="Arial" pitchFamily="34" charset="0"/>
                          <a:ea typeface="Times New Roman"/>
                          <a:cs typeface="Arial" pitchFamily="34" charset="0"/>
                        </a:rPr>
                        <a:t>Esmeraldas </a:t>
                      </a:r>
                      <a:r>
                        <a:rPr lang="es-EC" sz="1200" b="0" dirty="0">
                          <a:solidFill>
                            <a:srgbClr val="000000"/>
                          </a:solidFill>
                          <a:latin typeface="Arial" pitchFamily="34" charset="0"/>
                          <a:ea typeface="Times New Roman"/>
                          <a:cs typeface="Arial" pitchFamily="34" charset="0"/>
                        </a:rPr>
                        <a:t>cuenta con nuevas obras viales las mismas que por años han sido una necesidad para la población ya que es parte del desarrollo de sus actividades productivas y de comercialización de los productos.</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0727">
                <a:tc vMerge="1">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s-EC" sz="1200" b="0" kern="1200" dirty="0" smtClean="0">
                        <a:solidFill>
                          <a:schemeClr val="tx1"/>
                        </a:solidFill>
                        <a:latin typeface="Arial" pitchFamily="34" charset="0"/>
                        <a:ea typeface="+mn-ea"/>
                        <a:cs typeface="Arial" pitchFamily="34" charset="0"/>
                      </a:endParaRPr>
                    </a:p>
                  </a:txBody>
                  <a:tcPr marL="23170" marR="2317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0" dirty="0">
                          <a:solidFill>
                            <a:srgbClr val="000000"/>
                          </a:solidFill>
                          <a:latin typeface="Arial" pitchFamily="34" charset="0"/>
                          <a:ea typeface="Times New Roman"/>
                          <a:cs typeface="Arial" pitchFamily="34" charset="0"/>
                        </a:rPr>
                        <a:t>Energía</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b="0" dirty="0">
                          <a:solidFill>
                            <a:srgbClr val="000000"/>
                          </a:solidFill>
                          <a:latin typeface="Arial" pitchFamily="34" charset="0"/>
                          <a:ea typeface="Times New Roman"/>
                          <a:cs typeface="Arial" pitchFamily="34" charset="0"/>
                        </a:rPr>
                        <a:t>Electricidad</a:t>
                      </a:r>
                      <a:endParaRPr lang="es-EC" sz="1200" b="0" dirty="0">
                        <a:latin typeface="Arial" pitchFamily="34" charset="0"/>
                        <a:ea typeface="Calibri"/>
                        <a:cs typeface="Arial"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200" b="0" dirty="0" smtClean="0">
                          <a:latin typeface="Arial" pitchFamily="34" charset="0"/>
                          <a:ea typeface="Calibri"/>
                          <a:cs typeface="Arial" pitchFamily="34" charset="0"/>
                        </a:rPr>
                        <a:t>El </a:t>
                      </a:r>
                      <a:r>
                        <a:rPr lang="es-EC" sz="1200" b="0" dirty="0">
                          <a:latin typeface="Arial" pitchFamily="34" charset="0"/>
                          <a:ea typeface="Calibri"/>
                          <a:cs typeface="Arial" pitchFamily="34" charset="0"/>
                        </a:rPr>
                        <a:t>mayor déficit de cobertura de energía eléctrica se localiza en el área rural.</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dirty="0"/>
                    </a:p>
                  </a:txBody>
                  <a:tcPr marL="23170" marR="231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2531" name="Imagen 301"/>
          <p:cNvPicPr>
            <a:picLocks noChangeAspect="1" noChangeArrowheads="1"/>
          </p:cNvPicPr>
          <p:nvPr/>
        </p:nvPicPr>
        <p:blipFill>
          <a:blip r:embed="rId2">
            <a:extLst>
              <a:ext uri="{28A0092B-C50C-407E-A947-70E740481C1C}">
                <a14:useLocalDpi xmlns:a14="http://schemas.microsoft.com/office/drawing/2010/main" val="0"/>
              </a:ext>
            </a:extLst>
          </a:blip>
          <a:srcRect l="42168" t="76015" r="47575" b="2026"/>
          <a:stretch>
            <a:fillRect/>
          </a:stretch>
        </p:blipFill>
        <p:spPr bwMode="auto">
          <a:xfrm>
            <a:off x="7837488" y="801688"/>
            <a:ext cx="7493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5 Imagen"/>
          <p:cNvPicPr>
            <a:picLocks noChangeAspect="1" noChangeArrowheads="1"/>
          </p:cNvPicPr>
          <p:nvPr/>
        </p:nvPicPr>
        <p:blipFill>
          <a:blip r:embed="rId3">
            <a:extLst>
              <a:ext uri="{28A0092B-C50C-407E-A947-70E740481C1C}">
                <a14:useLocalDpi xmlns:a14="http://schemas.microsoft.com/office/drawing/2010/main" val="0"/>
              </a:ext>
            </a:extLst>
          </a:blip>
          <a:srcRect l="18045" t="60474" r="75497" b="26350"/>
          <a:stretch>
            <a:fillRect/>
          </a:stretch>
        </p:blipFill>
        <p:spPr bwMode="auto">
          <a:xfrm>
            <a:off x="7848600" y="1952625"/>
            <a:ext cx="7207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6 Imagen"/>
          <p:cNvPicPr>
            <a:picLocks noChangeAspect="1" noChangeArrowheads="1"/>
          </p:cNvPicPr>
          <p:nvPr/>
        </p:nvPicPr>
        <p:blipFill>
          <a:blip r:embed="rId3">
            <a:extLst>
              <a:ext uri="{28A0092B-C50C-407E-A947-70E740481C1C}">
                <a14:useLocalDpi xmlns:a14="http://schemas.microsoft.com/office/drawing/2010/main" val="0"/>
              </a:ext>
            </a:extLst>
          </a:blip>
          <a:srcRect l="18045" t="60474" r="75497" b="26350"/>
          <a:stretch>
            <a:fillRect/>
          </a:stretch>
        </p:blipFill>
        <p:spPr bwMode="auto">
          <a:xfrm>
            <a:off x="7837488" y="3214688"/>
            <a:ext cx="71913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n 301"/>
          <p:cNvPicPr>
            <a:picLocks noChangeAspect="1" noChangeArrowheads="1"/>
          </p:cNvPicPr>
          <p:nvPr/>
        </p:nvPicPr>
        <p:blipFill>
          <a:blip r:embed="rId2">
            <a:extLst>
              <a:ext uri="{28A0092B-C50C-407E-A947-70E740481C1C}">
                <a14:useLocalDpi xmlns:a14="http://schemas.microsoft.com/office/drawing/2010/main" val="0"/>
              </a:ext>
            </a:extLst>
          </a:blip>
          <a:srcRect l="42168" t="76015" r="47575" b="2026"/>
          <a:stretch>
            <a:fillRect/>
          </a:stretch>
        </p:blipFill>
        <p:spPr bwMode="auto">
          <a:xfrm>
            <a:off x="7800975" y="4473575"/>
            <a:ext cx="7508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8 Imagen">
            <a:hlinkClick r:id="rId4"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18045" t="60474" r="75497" b="26350"/>
          <a:stretch>
            <a:fillRect/>
          </a:stretch>
        </p:blipFill>
        <p:spPr bwMode="auto">
          <a:xfrm>
            <a:off x="7829406" y="5733256"/>
            <a:ext cx="7207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a:hlinkClick r:id="rId5" action="ppaction://hlinksldjump"/>
          </p:cNvPr>
          <p:cNvSpPr txBox="1"/>
          <p:nvPr/>
        </p:nvSpPr>
        <p:spPr>
          <a:xfrm>
            <a:off x="4695" y="3974"/>
            <a:ext cx="1151149" cy="369332"/>
          </a:xfrm>
          <a:prstGeom prst="rect">
            <a:avLst/>
          </a:prstGeom>
          <a:noFill/>
        </p:spPr>
        <p:txBody>
          <a:bodyPr wrap="none" rtlCol="0">
            <a:spAutoFit/>
          </a:bodyPr>
          <a:lstStyle/>
          <a:p>
            <a:r>
              <a:rPr lang="es-EC" dirty="0" smtClean="0"/>
              <a:t>Objetivo 4</a:t>
            </a:r>
            <a:endParaRPr lang="es-EC" dirty="0"/>
          </a:p>
        </p:txBody>
      </p:sp>
    </p:spTree>
    <p:extLst>
      <p:ext uri="{BB962C8B-B14F-4D97-AF65-F5344CB8AC3E}">
        <p14:creationId xmlns:p14="http://schemas.microsoft.com/office/powerpoint/2010/main" val="247474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58" y="-25047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Título"/>
          <p:cNvSpPr>
            <a:spLocks noGrp="1"/>
          </p:cNvSpPr>
          <p:nvPr>
            <p:ph type="title"/>
          </p:nvPr>
        </p:nvSpPr>
        <p:spPr>
          <a:xfrm>
            <a:off x="457200" y="557808"/>
            <a:ext cx="8229600" cy="1143000"/>
          </a:xfrm>
        </p:spPr>
        <p:txBody>
          <a:bodyPr rtlCol="0">
            <a:normAutofit/>
          </a:bodyPr>
          <a:lstStyle/>
          <a:p>
            <a:pPr algn="ctr" fontAlgn="auto">
              <a:spcAft>
                <a:spcPts val="0"/>
              </a:spcAft>
              <a:defRPr/>
            </a:pPr>
            <a:r>
              <a:rPr lang="en-US" dirty="0" smtClean="0">
                <a:solidFill>
                  <a:schemeClr val="tx1">
                    <a:lumMod val="95000"/>
                    <a:lumOff val="5000"/>
                  </a:schemeClr>
                </a:solidFill>
                <a:hlinkClick r:id="rId3" action="ppaction://hlinksldjump"/>
              </a:rPr>
              <a:t>MOMENTO NORMATIVO</a:t>
            </a:r>
            <a:endParaRPr lang="es-EC" dirty="0" smtClean="0">
              <a:solidFill>
                <a:schemeClr val="tx1">
                  <a:lumMod val="95000"/>
                  <a:lumOff val="5000"/>
                </a:schemeClr>
              </a:solidFill>
              <a:hlinkClick r:id="rId3" action="ppaction://hlinksldjump"/>
            </a:endParaRPr>
          </a:p>
        </p:txBody>
      </p:sp>
      <p:sp>
        <p:nvSpPr>
          <p:cNvPr id="5" name="4 Marcador de texto"/>
          <p:cNvSpPr>
            <a:spLocks noGrp="1"/>
          </p:cNvSpPr>
          <p:nvPr>
            <p:ph type="body" idx="1"/>
          </p:nvPr>
        </p:nvSpPr>
        <p:spPr>
          <a:xfrm>
            <a:off x="457200" y="2265592"/>
            <a:ext cx="4040188" cy="659352"/>
          </a:xfrm>
        </p:spPr>
        <p:txBody>
          <a:bodyPr rtlCol="0">
            <a:normAutofit/>
          </a:bodyPr>
          <a:lstStyle/>
          <a:p>
            <a:pPr algn="ctr" fontAlgn="auto">
              <a:spcAft>
                <a:spcPts val="0"/>
              </a:spcAft>
              <a:buFont typeface="Arial" pitchFamily="34" charset="0"/>
              <a:buNone/>
              <a:defRPr/>
            </a:pPr>
            <a:r>
              <a:rPr lang="en-US" dirty="0" smtClean="0">
                <a:solidFill>
                  <a:schemeClr val="tx1">
                    <a:lumMod val="95000"/>
                    <a:lumOff val="5000"/>
                  </a:schemeClr>
                </a:solidFill>
              </a:rPr>
              <a:t>MISION</a:t>
            </a:r>
            <a:endParaRPr lang="es-EC" dirty="0" smtClean="0">
              <a:solidFill>
                <a:schemeClr val="tx1">
                  <a:lumMod val="95000"/>
                  <a:lumOff val="5000"/>
                </a:schemeClr>
              </a:solidFill>
            </a:endParaRPr>
          </a:p>
        </p:txBody>
      </p:sp>
      <p:sp>
        <p:nvSpPr>
          <p:cNvPr id="7" name="6 Marcador de texto"/>
          <p:cNvSpPr>
            <a:spLocks noGrp="1"/>
          </p:cNvSpPr>
          <p:nvPr>
            <p:ph type="body" sz="half" idx="3"/>
          </p:nvPr>
        </p:nvSpPr>
        <p:spPr>
          <a:xfrm>
            <a:off x="4645025" y="2270101"/>
            <a:ext cx="4041775" cy="654843"/>
          </a:xfrm>
        </p:spPr>
        <p:txBody>
          <a:bodyPr rtlCol="0">
            <a:normAutofit/>
          </a:bodyPr>
          <a:lstStyle/>
          <a:p>
            <a:pPr algn="ctr" fontAlgn="auto">
              <a:spcAft>
                <a:spcPts val="0"/>
              </a:spcAft>
              <a:buFont typeface="Arial" pitchFamily="34" charset="0"/>
              <a:buNone/>
              <a:defRPr/>
            </a:pPr>
            <a:r>
              <a:rPr lang="en-US" dirty="0" smtClean="0">
                <a:solidFill>
                  <a:schemeClr val="tx1">
                    <a:lumMod val="95000"/>
                    <a:lumOff val="5000"/>
                  </a:schemeClr>
                </a:solidFill>
              </a:rPr>
              <a:t>VISION</a:t>
            </a:r>
            <a:endParaRPr lang="es-EC" dirty="0" smtClean="0">
              <a:solidFill>
                <a:schemeClr val="tx1">
                  <a:lumMod val="95000"/>
                  <a:lumOff val="5000"/>
                </a:schemeClr>
              </a:solidFill>
            </a:endParaRPr>
          </a:p>
        </p:txBody>
      </p:sp>
      <p:sp>
        <p:nvSpPr>
          <p:cNvPr id="6" name="5 Marcador de contenido"/>
          <p:cNvSpPr>
            <a:spLocks noGrp="1"/>
          </p:cNvSpPr>
          <p:nvPr>
            <p:ph sz="quarter" idx="2"/>
          </p:nvPr>
        </p:nvSpPr>
        <p:spPr>
          <a:xfrm>
            <a:off x="457200" y="3017960"/>
            <a:ext cx="4040188" cy="4227464"/>
          </a:xfrm>
        </p:spPr>
        <p:txBody>
          <a:bodyPr rtlCol="0">
            <a:normAutofit/>
          </a:bodyPr>
          <a:lstStyle/>
          <a:p>
            <a:pPr algn="just" fontAlgn="auto">
              <a:spcAft>
                <a:spcPts val="0"/>
              </a:spcAft>
              <a:buFont typeface="Arial" pitchFamily="34" charset="0"/>
              <a:buNone/>
              <a:defRPr/>
            </a:pPr>
            <a:r>
              <a:rPr lang="es-EC" sz="1800" dirty="0" smtClean="0">
                <a:solidFill>
                  <a:schemeClr val="bg1"/>
                </a:solidFill>
                <a:latin typeface="Arial" pitchFamily="34" charset="0"/>
                <a:cs typeface="Arial" pitchFamily="34" charset="0"/>
              </a:rPr>
              <a:t>      </a:t>
            </a:r>
            <a:r>
              <a:rPr lang="es-EC" sz="2000" dirty="0" smtClean="0">
                <a:solidFill>
                  <a:schemeClr val="tx1">
                    <a:lumMod val="95000"/>
                    <a:lumOff val="5000"/>
                  </a:schemeClr>
                </a:solidFill>
                <a:latin typeface="Arial" pitchFamily="34" charset="0"/>
                <a:cs typeface="Arial" pitchFamily="34" charset="0"/>
              </a:rPr>
              <a:t>Planificar</a:t>
            </a:r>
            <a:r>
              <a:rPr lang="es-ES" sz="2000" dirty="0" smtClean="0">
                <a:solidFill>
                  <a:schemeClr val="tx1">
                    <a:lumMod val="95000"/>
                    <a:lumOff val="5000"/>
                  </a:schemeClr>
                </a:solidFill>
                <a:latin typeface="Arial" pitchFamily="34" charset="0"/>
                <a:cs typeface="Arial" pitchFamily="34" charset="0"/>
              </a:rPr>
              <a:t> e implementar</a:t>
            </a:r>
            <a:r>
              <a:rPr lang="es-EC" sz="2000" dirty="0" smtClean="0">
                <a:solidFill>
                  <a:schemeClr val="tx1">
                    <a:lumMod val="95000"/>
                    <a:lumOff val="5000"/>
                  </a:schemeClr>
                </a:solidFill>
                <a:latin typeface="Arial" pitchFamily="34" charset="0"/>
                <a:cs typeface="Arial" pitchFamily="34" charset="0"/>
              </a:rPr>
              <a:t> diversos planes de desarrollo Provincial, los mismos que se encuentren articulados con la ley de planificación nacional, regional, cantonal y parroquial, con el fin de regular el uso y la ocupación del suelo urbano y rural.</a:t>
            </a:r>
          </a:p>
          <a:p>
            <a:pPr fontAlgn="auto">
              <a:spcAft>
                <a:spcPts val="0"/>
              </a:spcAft>
              <a:buFont typeface="Arial" pitchFamily="34" charset="0"/>
              <a:buChar char="•"/>
              <a:defRPr/>
            </a:pPr>
            <a:endParaRPr lang="es-EC" dirty="0" smtClean="0"/>
          </a:p>
        </p:txBody>
      </p:sp>
      <p:sp>
        <p:nvSpPr>
          <p:cNvPr id="8" name="7 Marcador de contenido"/>
          <p:cNvSpPr>
            <a:spLocks noGrp="1"/>
          </p:cNvSpPr>
          <p:nvPr>
            <p:ph sz="quarter" idx="4"/>
          </p:nvPr>
        </p:nvSpPr>
        <p:spPr>
          <a:xfrm>
            <a:off x="4561656" y="3068960"/>
            <a:ext cx="4258816" cy="3168352"/>
          </a:xfrm>
        </p:spPr>
        <p:txBody>
          <a:bodyPr rtlCol="0">
            <a:normAutofit fontScale="92500" lnSpcReduction="10000"/>
          </a:bodyPr>
          <a:lstStyle/>
          <a:p>
            <a:pPr algn="just" fontAlgn="auto">
              <a:spcAft>
                <a:spcPts val="0"/>
              </a:spcAft>
              <a:buFont typeface="Arial" pitchFamily="34" charset="0"/>
              <a:buNone/>
              <a:defRPr/>
            </a:pPr>
            <a:r>
              <a:rPr lang="es-EC" dirty="0" smtClean="0">
                <a:solidFill>
                  <a:schemeClr val="tx1">
                    <a:lumMod val="95000"/>
                    <a:lumOff val="5000"/>
                  </a:schemeClr>
                </a:solidFill>
                <a:latin typeface="Arial" pitchFamily="34" charset="0"/>
                <a:cs typeface="Arial" pitchFamily="34" charset="0"/>
              </a:rPr>
              <a:t>      La Provincia Verde logrará la gestión del desarrollo territorial en el ámbito social, económico, cultural y ambiental a través del fortalecimiento de herramientas que permitan la interrelación adecuada de los ámbitos mencionados para lograr una mejor calidad de vida y la sustentabilidad de los recursos naturales.</a:t>
            </a:r>
          </a:p>
          <a:p>
            <a:pPr fontAlgn="auto">
              <a:spcAft>
                <a:spcPts val="0"/>
              </a:spcAft>
              <a:buFont typeface="Arial" pitchFamily="34" charset="0"/>
              <a:buChar char="•"/>
              <a:defRPr/>
            </a:pPr>
            <a:endParaRPr lang="es-EC" dirty="0" smtClean="0"/>
          </a:p>
        </p:txBody>
      </p:sp>
      <p:sp>
        <p:nvSpPr>
          <p:cNvPr id="9" name="8 CuadroTexto">
            <a:hlinkClick r:id="rId4" action="ppaction://hlinksldjump"/>
          </p:cNvPr>
          <p:cNvSpPr txBox="1"/>
          <p:nvPr/>
        </p:nvSpPr>
        <p:spPr>
          <a:xfrm>
            <a:off x="4517" y="3974"/>
            <a:ext cx="1151149" cy="369332"/>
          </a:xfrm>
          <a:prstGeom prst="rect">
            <a:avLst/>
          </a:prstGeom>
          <a:noFill/>
        </p:spPr>
        <p:txBody>
          <a:bodyPr wrap="none" rtlCol="0">
            <a:spAutoFit/>
          </a:bodyPr>
          <a:lstStyle/>
          <a:p>
            <a:r>
              <a:rPr lang="es-EC" dirty="0" smtClean="0"/>
              <a:t>Objetivo 4</a:t>
            </a:r>
            <a:endParaRPr lang="es-EC" dirty="0"/>
          </a:p>
        </p:txBody>
      </p:sp>
    </p:spTree>
    <p:extLst>
      <p:ext uri="{BB962C8B-B14F-4D97-AF65-F5344CB8AC3E}">
        <p14:creationId xmlns:p14="http://schemas.microsoft.com/office/powerpoint/2010/main" val="9814078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val="3504509583"/>
              </p:ext>
            </p:extLst>
          </p:nvPr>
        </p:nvGraphicFramePr>
        <p:xfrm>
          <a:off x="-13647" y="417256"/>
          <a:ext cx="9171295" cy="5964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0723" name="40 Grupo"/>
          <p:cNvGrpSpPr>
            <a:grpSpLocks/>
          </p:cNvGrpSpPr>
          <p:nvPr/>
        </p:nvGrpSpPr>
        <p:grpSpPr bwMode="auto">
          <a:xfrm>
            <a:off x="1403350" y="1201191"/>
            <a:ext cx="7229475" cy="4964113"/>
            <a:chOff x="0" y="0"/>
            <a:chExt cx="72306" cy="49646"/>
          </a:xfrm>
        </p:grpSpPr>
        <p:sp>
          <p:nvSpPr>
            <p:cNvPr id="274" name="Rectángulo redondeado 274"/>
            <p:cNvSpPr>
              <a:spLocks noChangeArrowheads="1"/>
            </p:cNvSpPr>
            <p:nvPr/>
          </p:nvSpPr>
          <p:spPr bwMode="auto">
            <a:xfrm>
              <a:off x="5589" y="0"/>
              <a:ext cx="15481" cy="8034"/>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latin typeface="Arial" pitchFamily="34" charset="0"/>
                  <a:cs typeface="Arial" pitchFamily="34" charset="0"/>
                </a:rPr>
                <a:t>Apoyar a la Implementación de los diversos planes de desarrollo de los GAD.</a:t>
              </a:r>
              <a:endParaRPr lang="es-EC" dirty="0">
                <a:latin typeface="Arial" pitchFamily="34" charset="0"/>
                <a:cs typeface="Arial" pitchFamily="34" charset="0"/>
              </a:endParaRPr>
            </a:p>
          </p:txBody>
        </p:sp>
        <p:sp>
          <p:nvSpPr>
            <p:cNvPr id="275" name="Rectángulo redondeado 275"/>
            <p:cNvSpPr>
              <a:spLocks noChangeArrowheads="1"/>
            </p:cNvSpPr>
            <p:nvPr/>
          </p:nvSpPr>
          <p:spPr bwMode="auto">
            <a:xfrm>
              <a:off x="47759" y="0"/>
              <a:ext cx="17957" cy="8034"/>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latin typeface="Arial" pitchFamily="34" charset="0"/>
                  <a:cs typeface="Arial" pitchFamily="34" charset="0"/>
                </a:rPr>
                <a:t>Regular el uso y la ocupación del suelo urbano y rural.  </a:t>
              </a:r>
              <a:endParaRPr lang="es-EC" dirty="0">
                <a:latin typeface="Arial" pitchFamily="34" charset="0"/>
                <a:cs typeface="Arial" pitchFamily="34" charset="0"/>
              </a:endParaRPr>
            </a:p>
          </p:txBody>
        </p:sp>
        <p:sp>
          <p:nvSpPr>
            <p:cNvPr id="276" name="Rectángulo redondeado 276"/>
            <p:cNvSpPr>
              <a:spLocks noChangeArrowheads="1"/>
            </p:cNvSpPr>
            <p:nvPr/>
          </p:nvSpPr>
          <p:spPr bwMode="auto">
            <a:xfrm>
              <a:off x="24832" y="0"/>
              <a:ext cx="19196" cy="8034"/>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latin typeface="Arial" pitchFamily="34" charset="0"/>
                  <a:cs typeface="Arial" pitchFamily="34" charset="0"/>
                </a:rPr>
                <a:t>Mejorar la calidad de vida y conseguir la sustentabilidad de los recursos naturales y la integración social y territorial.</a:t>
              </a:r>
              <a:endParaRPr lang="es-EC" dirty="0">
                <a:latin typeface="Arial" pitchFamily="34" charset="0"/>
                <a:cs typeface="Arial" pitchFamily="34" charset="0"/>
              </a:endParaRPr>
            </a:p>
          </p:txBody>
        </p:sp>
        <p:sp>
          <p:nvSpPr>
            <p:cNvPr id="277" name="Rectángulo redondeado 277"/>
            <p:cNvSpPr>
              <a:spLocks noChangeArrowheads="1"/>
            </p:cNvSpPr>
            <p:nvPr/>
          </p:nvSpPr>
          <p:spPr bwMode="auto">
            <a:xfrm>
              <a:off x="5732" y="13368"/>
              <a:ext cx="15481" cy="8034"/>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latin typeface="Arial" pitchFamily="34" charset="0"/>
                  <a:cs typeface="Arial" pitchFamily="34" charset="0"/>
                </a:rPr>
                <a:t>Mejorar las capacidades y potencialidades de la ciudadanía.</a:t>
              </a:r>
              <a:endParaRPr lang="es-EC" dirty="0">
                <a:latin typeface="Arial" pitchFamily="34" charset="0"/>
                <a:cs typeface="Arial" pitchFamily="34" charset="0"/>
              </a:endParaRPr>
            </a:p>
          </p:txBody>
        </p:sp>
        <p:sp>
          <p:nvSpPr>
            <p:cNvPr id="278" name="Rectángulo redondeado 278"/>
            <p:cNvSpPr>
              <a:spLocks noChangeArrowheads="1"/>
            </p:cNvSpPr>
            <p:nvPr/>
          </p:nvSpPr>
          <p:spPr bwMode="auto">
            <a:xfrm>
              <a:off x="24832" y="13241"/>
              <a:ext cx="19196" cy="7875"/>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latin typeface="Arial" pitchFamily="34" charset="0"/>
                  <a:cs typeface="Arial" pitchFamily="34" charset="0"/>
                </a:rPr>
                <a:t>Garantizar el buen uso y el acceso a servicios básicos, equipamiento general y espacios públicos.   </a:t>
              </a:r>
              <a:endParaRPr lang="es-EC" dirty="0">
                <a:latin typeface="Arial" pitchFamily="34" charset="0"/>
                <a:cs typeface="Arial" pitchFamily="34" charset="0"/>
              </a:endParaRPr>
            </a:p>
          </p:txBody>
        </p:sp>
        <p:sp>
          <p:nvSpPr>
            <p:cNvPr id="279" name="Rectángulo redondeado 279"/>
            <p:cNvSpPr>
              <a:spLocks noChangeArrowheads="1"/>
            </p:cNvSpPr>
            <p:nvPr/>
          </p:nvSpPr>
          <p:spPr bwMode="auto">
            <a:xfrm>
              <a:off x="47759" y="13098"/>
              <a:ext cx="17957" cy="8034"/>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latin typeface="Arial" pitchFamily="34" charset="0"/>
                  <a:cs typeface="Arial" pitchFamily="34" charset="0"/>
                </a:rPr>
                <a:t>Garantizar los derechos de la naturaleza y promover un ambiente sano y sustentable.</a:t>
              </a:r>
              <a:endParaRPr lang="es-EC" dirty="0">
                <a:latin typeface="Arial" pitchFamily="34" charset="0"/>
                <a:cs typeface="Arial" pitchFamily="34" charset="0"/>
              </a:endParaRPr>
            </a:p>
          </p:txBody>
        </p:sp>
        <p:sp>
          <p:nvSpPr>
            <p:cNvPr id="280" name="Rectángulo redondeado 280"/>
            <p:cNvSpPr>
              <a:spLocks noChangeArrowheads="1"/>
            </p:cNvSpPr>
            <p:nvPr/>
          </p:nvSpPr>
          <p:spPr bwMode="auto">
            <a:xfrm>
              <a:off x="6002" y="26609"/>
              <a:ext cx="15338" cy="8383"/>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solidFill>
                    <a:srgbClr val="0D0D0D"/>
                  </a:solidFill>
                  <a:latin typeface="Arial" pitchFamily="34" charset="0"/>
                  <a:cs typeface="Arial" pitchFamily="34" charset="0"/>
                </a:rPr>
                <a:t>Ejecutar una acción articulada y coordinada entre los GAD.</a:t>
              </a:r>
              <a:endParaRPr lang="es-EC" dirty="0">
                <a:latin typeface="Arial" pitchFamily="34" charset="0"/>
                <a:cs typeface="Arial" pitchFamily="34" charset="0"/>
              </a:endParaRPr>
            </a:p>
          </p:txBody>
        </p:sp>
        <p:sp>
          <p:nvSpPr>
            <p:cNvPr id="281" name="Rectángulo redondeado 281"/>
            <p:cNvSpPr>
              <a:spLocks noChangeArrowheads="1"/>
            </p:cNvSpPr>
            <p:nvPr/>
          </p:nvSpPr>
          <p:spPr bwMode="auto">
            <a:xfrm>
              <a:off x="25118" y="26752"/>
              <a:ext cx="18910" cy="8176"/>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solidFill>
                    <a:srgbClr val="0D0D0D"/>
                  </a:solidFill>
                  <a:latin typeface="Arial" pitchFamily="34" charset="0"/>
                  <a:cs typeface="Arial" pitchFamily="34" charset="0"/>
                </a:rPr>
                <a:t>Diseñar e implementar políticas de construcción de equidad e inclusión en el territorio.</a:t>
              </a:r>
              <a:endParaRPr lang="es-EC" dirty="0">
                <a:latin typeface="Arial" pitchFamily="34" charset="0"/>
                <a:cs typeface="Arial" pitchFamily="34" charset="0"/>
              </a:endParaRPr>
            </a:p>
          </p:txBody>
        </p:sp>
        <p:sp>
          <p:nvSpPr>
            <p:cNvPr id="282" name="Rectángulo redondeado 282"/>
            <p:cNvSpPr>
              <a:spLocks noChangeArrowheads="1"/>
            </p:cNvSpPr>
            <p:nvPr/>
          </p:nvSpPr>
          <p:spPr bwMode="auto">
            <a:xfrm>
              <a:off x="48442" y="26609"/>
              <a:ext cx="17275" cy="8272"/>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solidFill>
                    <a:srgbClr val="0D0D0D"/>
                  </a:solidFill>
                  <a:latin typeface="Arial" pitchFamily="34" charset="0"/>
                  <a:cs typeface="Arial" pitchFamily="34" charset="0"/>
                </a:rPr>
                <a:t>Promover el bienestar colectivo y garantizar el trabajo estable, justo y digno. </a:t>
              </a:r>
              <a:endParaRPr lang="es-EC" dirty="0">
                <a:latin typeface="Arial" pitchFamily="34" charset="0"/>
                <a:cs typeface="Arial" pitchFamily="34" charset="0"/>
              </a:endParaRPr>
            </a:p>
          </p:txBody>
        </p:sp>
        <p:sp>
          <p:nvSpPr>
            <p:cNvPr id="283" name="Rectángulo redondeado 283"/>
            <p:cNvSpPr>
              <a:spLocks noChangeArrowheads="1"/>
            </p:cNvSpPr>
            <p:nvPr/>
          </p:nvSpPr>
          <p:spPr bwMode="auto">
            <a:xfrm>
              <a:off x="0" y="39707"/>
              <a:ext cx="17338" cy="9939"/>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solidFill>
                    <a:srgbClr val="0D0D0D"/>
                  </a:solidFill>
                  <a:latin typeface="Arial" pitchFamily="34" charset="0"/>
                  <a:cs typeface="Arial" pitchFamily="34" charset="0"/>
                </a:rPr>
                <a:t>Gestionar la cooperación internacional y nacional para el cumplimiento de competencias provinciales.</a:t>
              </a:r>
              <a:endParaRPr lang="es-EC" dirty="0">
                <a:latin typeface="Arial" pitchFamily="34" charset="0"/>
                <a:cs typeface="Arial" pitchFamily="34" charset="0"/>
              </a:endParaRPr>
            </a:p>
          </p:txBody>
        </p:sp>
        <p:sp>
          <p:nvSpPr>
            <p:cNvPr id="284" name="Rectángulo redondeado 284"/>
            <p:cNvSpPr>
              <a:spLocks noChangeArrowheads="1"/>
            </p:cNvSpPr>
            <p:nvPr/>
          </p:nvSpPr>
          <p:spPr bwMode="auto">
            <a:xfrm>
              <a:off x="18831" y="39707"/>
              <a:ext cx="15909" cy="9272"/>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latin typeface="Arial" pitchFamily="34" charset="0"/>
                  <a:cs typeface="Arial" pitchFamily="34" charset="0"/>
                </a:rPr>
                <a:t>Capacitar al personal técnico en gestión y ordenamiento territorial. </a:t>
              </a:r>
              <a:endParaRPr lang="es-EC" dirty="0">
                <a:latin typeface="Arial" pitchFamily="34" charset="0"/>
                <a:cs typeface="Arial" pitchFamily="34" charset="0"/>
              </a:endParaRPr>
            </a:p>
          </p:txBody>
        </p:sp>
        <p:grpSp>
          <p:nvGrpSpPr>
            <p:cNvPr id="30738" name="39 Grupo"/>
            <p:cNvGrpSpPr>
              <a:grpSpLocks/>
            </p:cNvGrpSpPr>
            <p:nvPr/>
          </p:nvGrpSpPr>
          <p:grpSpPr bwMode="auto">
            <a:xfrm>
              <a:off x="36303" y="39578"/>
              <a:ext cx="36003" cy="9458"/>
              <a:chOff x="0" y="0"/>
              <a:chExt cx="36003" cy="9458"/>
            </a:xfrm>
          </p:grpSpPr>
          <p:sp>
            <p:nvSpPr>
              <p:cNvPr id="285" name="Rectángulo redondeado 285"/>
              <p:cNvSpPr>
                <a:spLocks noChangeArrowheads="1"/>
              </p:cNvSpPr>
              <p:nvPr/>
            </p:nvSpPr>
            <p:spPr bwMode="auto">
              <a:xfrm>
                <a:off x="21015" y="145"/>
                <a:ext cx="14988" cy="9320"/>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solidFill>
                      <a:srgbClr val="0D0D0D"/>
                    </a:solidFill>
                    <a:latin typeface="Arial" pitchFamily="34" charset="0"/>
                    <a:cs typeface="Arial" pitchFamily="34" charset="0"/>
                  </a:rPr>
                  <a:t>Mantener el sistema de información (Hardware, software y personal).</a:t>
                </a:r>
                <a:endParaRPr lang="es-EC" dirty="0">
                  <a:latin typeface="Arial" pitchFamily="34" charset="0"/>
                  <a:cs typeface="Arial" pitchFamily="34" charset="0"/>
                </a:endParaRPr>
              </a:p>
            </p:txBody>
          </p:sp>
          <p:sp>
            <p:nvSpPr>
              <p:cNvPr id="286" name="Rectángulo redondeado 286"/>
              <p:cNvSpPr>
                <a:spLocks noChangeArrowheads="1"/>
              </p:cNvSpPr>
              <p:nvPr/>
            </p:nvSpPr>
            <p:spPr bwMode="auto">
              <a:xfrm>
                <a:off x="-7" y="2"/>
                <a:ext cx="19386" cy="9193"/>
              </a:xfrm>
              <a:prstGeom prst="roundRect">
                <a:avLst>
                  <a:gd name="adj" fmla="val 16667"/>
                </a:avLst>
              </a:prstGeom>
              <a:gradFill rotWithShape="1">
                <a:gsLst>
                  <a:gs pos="0">
                    <a:srgbClr val="DBE5F1"/>
                  </a:gs>
                  <a:gs pos="100000">
                    <a:srgbClr val="4477B6"/>
                  </a:gs>
                </a:gsLst>
                <a:lin ang="16200000"/>
              </a:gradFill>
              <a:ln w="9525">
                <a:noFill/>
                <a:round/>
                <a:headEnd/>
                <a:tailEnd/>
              </a:ln>
              <a:effectLst>
                <a:outerShdw dist="23000" dir="5400000" rotWithShape="0">
                  <a:srgbClr val="000000">
                    <a:alpha val="34998"/>
                  </a:srgbClr>
                </a:outerShdw>
              </a:effectLst>
            </p:spPr>
            <p:txBody>
              <a:bodyPr anchor="ctr"/>
              <a:lstStyle/>
              <a:p>
                <a:pPr algn="ctr">
                  <a:spcAft>
                    <a:spcPts val="1000"/>
                  </a:spcAft>
                  <a:defRPr/>
                </a:pPr>
                <a:r>
                  <a:rPr lang="es-EC" sz="1000" dirty="0">
                    <a:solidFill>
                      <a:srgbClr val="0D0D0D"/>
                    </a:solidFill>
                    <a:latin typeface="Arial" pitchFamily="34" charset="0"/>
                    <a:cs typeface="Arial" pitchFamily="34" charset="0"/>
                  </a:rPr>
                  <a:t>Implementar infraestructura física (hardware y software) y manejar la tecnología (base de datos y SIG).</a:t>
                </a:r>
                <a:endParaRPr lang="es-EC" dirty="0">
                  <a:latin typeface="Arial" pitchFamily="34" charset="0"/>
                  <a:cs typeface="Arial" pitchFamily="34" charset="0"/>
                </a:endParaRPr>
              </a:p>
            </p:txBody>
          </p:sp>
        </p:grpSp>
      </p:grpSp>
      <p:sp>
        <p:nvSpPr>
          <p:cNvPr id="23" name="22 Elipse">
            <a:hlinkClick r:id="rId7" action="ppaction://hlinkfile"/>
          </p:cNvPr>
          <p:cNvSpPr/>
          <p:nvPr/>
        </p:nvSpPr>
        <p:spPr>
          <a:xfrm>
            <a:off x="3347864" y="6453336"/>
            <a:ext cx="3960440" cy="360040"/>
          </a:xfrm>
          <a:prstGeom prst="ellipse">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TABLERO DE CONTROL</a:t>
            </a:r>
            <a:endParaRPr lang="es-EC" dirty="0"/>
          </a:p>
        </p:txBody>
      </p:sp>
      <p:sp>
        <p:nvSpPr>
          <p:cNvPr id="19" name="18 CuadroTexto">
            <a:hlinkClick r:id="rId8" action="ppaction://hlinksldjump"/>
          </p:cNvPr>
          <p:cNvSpPr txBox="1"/>
          <p:nvPr/>
        </p:nvSpPr>
        <p:spPr>
          <a:xfrm>
            <a:off x="7884368" y="6453336"/>
            <a:ext cx="1151149" cy="369332"/>
          </a:xfrm>
          <a:prstGeom prst="rect">
            <a:avLst/>
          </a:prstGeom>
          <a:noFill/>
        </p:spPr>
        <p:txBody>
          <a:bodyPr wrap="none" rtlCol="0">
            <a:spAutoFit/>
          </a:bodyPr>
          <a:lstStyle/>
          <a:p>
            <a:r>
              <a:rPr lang="es-EC" dirty="0" smtClean="0"/>
              <a:t>Objetivo 4</a:t>
            </a:r>
            <a:endParaRPr lang="es-EC" dirty="0"/>
          </a:p>
        </p:txBody>
      </p:sp>
      <p:sp>
        <p:nvSpPr>
          <p:cNvPr id="20" name="1 Título"/>
          <p:cNvSpPr>
            <a:spLocks noGrp="1"/>
          </p:cNvSpPr>
          <p:nvPr>
            <p:ph type="title"/>
          </p:nvPr>
        </p:nvSpPr>
        <p:spPr>
          <a:xfrm>
            <a:off x="1772005" y="197768"/>
            <a:ext cx="6760435" cy="494928"/>
          </a:xfrm>
        </p:spPr>
        <p:txBody>
          <a:bodyPr>
            <a:normAutofit fontScale="90000"/>
          </a:bodyPr>
          <a:lstStyle/>
          <a:p>
            <a:pPr algn="ctr"/>
            <a:r>
              <a:rPr lang="en-US" dirty="0" smtClean="0"/>
              <a:t>MOMENTO ESTRATEGICO</a:t>
            </a:r>
            <a:endParaRPr lang="es-EC" dirty="0" smtClean="0"/>
          </a:p>
        </p:txBody>
      </p:sp>
    </p:spTree>
    <p:extLst>
      <p:ext uri="{BB962C8B-B14F-4D97-AF65-F5344CB8AC3E}">
        <p14:creationId xmlns:p14="http://schemas.microsoft.com/office/powerpoint/2010/main" val="34254622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p:cNvSpPr>
            <a:spLocks noGrp="1"/>
          </p:cNvSpPr>
          <p:nvPr>
            <p:ph type="title"/>
          </p:nvPr>
        </p:nvSpPr>
        <p:spPr>
          <a:xfrm>
            <a:off x="467544" y="0"/>
            <a:ext cx="8229600" cy="1143000"/>
          </a:xfrm>
        </p:spPr>
        <p:txBody>
          <a:bodyPr/>
          <a:lstStyle/>
          <a:p>
            <a:pPr algn="ctr"/>
            <a:r>
              <a:rPr lang="en-US" dirty="0" smtClean="0"/>
              <a:t>MOMENTO OPERATIVO</a:t>
            </a:r>
            <a:endParaRPr lang="es-EC" dirty="0" smtClean="0"/>
          </a:p>
        </p:txBody>
      </p:sp>
      <p:graphicFrame>
        <p:nvGraphicFramePr>
          <p:cNvPr id="7" name="6 Tabla"/>
          <p:cNvGraphicFramePr>
            <a:graphicFrameLocks noGrp="1"/>
          </p:cNvGraphicFramePr>
          <p:nvPr>
            <p:extLst>
              <p:ext uri="{D42A27DB-BD31-4B8C-83A1-F6EECF244321}">
                <p14:modId xmlns:p14="http://schemas.microsoft.com/office/powerpoint/2010/main" val="72527439"/>
              </p:ext>
            </p:extLst>
          </p:nvPr>
        </p:nvGraphicFramePr>
        <p:xfrm>
          <a:off x="755650" y="1230630"/>
          <a:ext cx="7777162" cy="4646642"/>
        </p:xfrm>
        <a:graphic>
          <a:graphicData uri="http://schemas.openxmlformats.org/drawingml/2006/table">
            <a:tbl>
              <a:tblPr>
                <a:tableStyleId>{775DCB02-9BB8-47FD-8907-85C794F793BA}</a:tableStyleId>
              </a:tblPr>
              <a:tblGrid>
                <a:gridCol w="338588"/>
                <a:gridCol w="2326065"/>
                <a:gridCol w="2448718"/>
                <a:gridCol w="2663791"/>
              </a:tblGrid>
              <a:tr h="265539">
                <a:tc gridSpan="2">
                  <a:txBody>
                    <a:bodyPr/>
                    <a:lstStyle/>
                    <a:p>
                      <a:pPr algn="ctr">
                        <a:lnSpc>
                          <a:spcPct val="115000"/>
                        </a:lnSpc>
                        <a:spcAft>
                          <a:spcPts val="0"/>
                        </a:spcAft>
                        <a:tabLst>
                          <a:tab pos="270510" algn="l"/>
                        </a:tabLst>
                      </a:pPr>
                      <a:r>
                        <a:rPr lang="es-EC" sz="1600" b="1" dirty="0" smtClean="0"/>
                        <a:t>ZEE</a:t>
                      </a:r>
                      <a:endParaRPr lang="es-EC" sz="1600" b="1" dirty="0">
                        <a:latin typeface="Arial" pitchFamily="34" charset="0"/>
                        <a:ea typeface="Calibri"/>
                        <a:cs typeface="Arial" pitchFamily="34" charset="0"/>
                      </a:endParaRPr>
                    </a:p>
                  </a:txBody>
                  <a:tcPr marL="51957" marR="51957" marT="0" marB="0"/>
                </a:tc>
                <a:tc hMerge="1">
                  <a:txBody>
                    <a:bodyPr/>
                    <a:lstStyle/>
                    <a:p>
                      <a:endParaRPr lang="es-EC"/>
                    </a:p>
                  </a:txBody>
                  <a:tcPr/>
                </a:tc>
                <a:tc>
                  <a:txBody>
                    <a:bodyPr/>
                    <a:lstStyle/>
                    <a:p>
                      <a:pPr algn="ctr">
                        <a:lnSpc>
                          <a:spcPct val="115000"/>
                        </a:lnSpc>
                        <a:spcAft>
                          <a:spcPts val="0"/>
                        </a:spcAft>
                        <a:tabLst>
                          <a:tab pos="270510" algn="l"/>
                        </a:tabLst>
                      </a:pPr>
                      <a:r>
                        <a:rPr lang="es-EC" sz="1600" b="1" dirty="0"/>
                        <a:t>PROYECTOS</a:t>
                      </a:r>
                      <a:endParaRPr lang="es-EC" sz="1600" b="1" dirty="0">
                        <a:latin typeface="Arial" pitchFamily="34" charset="0"/>
                        <a:ea typeface="Calibri"/>
                        <a:cs typeface="Arial" pitchFamily="34" charset="0"/>
                      </a:endParaRPr>
                    </a:p>
                  </a:txBody>
                  <a:tcPr marL="51957" marR="51957" marT="0" marB="0" anchor="ctr"/>
                </a:tc>
                <a:tc>
                  <a:txBody>
                    <a:bodyPr/>
                    <a:lstStyle/>
                    <a:p>
                      <a:pPr algn="ctr">
                        <a:lnSpc>
                          <a:spcPct val="115000"/>
                        </a:lnSpc>
                        <a:spcAft>
                          <a:spcPts val="0"/>
                        </a:spcAft>
                        <a:tabLst>
                          <a:tab pos="270510" algn="l"/>
                        </a:tabLst>
                      </a:pPr>
                      <a:r>
                        <a:rPr lang="es-EC" sz="1600" b="1" dirty="0"/>
                        <a:t>SISTEMA</a:t>
                      </a:r>
                      <a:endParaRPr lang="es-EC" sz="1600" b="1" dirty="0">
                        <a:latin typeface="Arial" pitchFamily="34" charset="0"/>
                        <a:ea typeface="Calibri"/>
                        <a:cs typeface="Arial" pitchFamily="34" charset="0"/>
                      </a:endParaRPr>
                    </a:p>
                  </a:txBody>
                  <a:tcPr marL="51957" marR="51957" marT="0" marB="0" anchor="ctr"/>
                </a:tc>
              </a:tr>
              <a:tr h="420614">
                <a:tc>
                  <a:txBody>
                    <a:bodyPr/>
                    <a:lstStyle/>
                    <a:p>
                      <a:pPr algn="just">
                        <a:lnSpc>
                          <a:spcPct val="115000"/>
                        </a:lnSpc>
                        <a:spcAft>
                          <a:spcPts val="0"/>
                        </a:spcAft>
                        <a:tabLst>
                          <a:tab pos="270510" algn="l"/>
                        </a:tabLst>
                      </a:pPr>
                      <a:r>
                        <a:rPr lang="es-EC" sz="1200" dirty="0"/>
                        <a:t>1</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Zonas de protección permanente</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Manejo del recurso ambiental y regulación de tierras</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Sistema Ambiental </a:t>
                      </a:r>
                      <a:endParaRPr lang="es-EC" sz="1200" dirty="0"/>
                    </a:p>
                    <a:p>
                      <a:pPr marL="342900" lvl="0" indent="-342900" algn="just">
                        <a:spcAft>
                          <a:spcPts val="0"/>
                        </a:spcAft>
                        <a:buFont typeface="Symbol"/>
                        <a:buChar char=""/>
                        <a:tabLst>
                          <a:tab pos="89535" algn="l"/>
                        </a:tabLst>
                      </a:pPr>
                      <a:r>
                        <a:rPr lang="es-ES" sz="1200" dirty="0"/>
                        <a:t>Sistema Político-Institucional</a:t>
                      </a:r>
                      <a:endParaRPr lang="es-EC" sz="1200" dirty="0">
                        <a:latin typeface="Arial" pitchFamily="34" charset="0"/>
                        <a:ea typeface="Times New Roman"/>
                        <a:cs typeface="Arial" pitchFamily="34" charset="0"/>
                      </a:endParaRPr>
                    </a:p>
                  </a:txBody>
                  <a:tcPr marL="51957" marR="51957" marT="0" marB="0"/>
                </a:tc>
              </a:tr>
              <a:tr h="420614">
                <a:tc>
                  <a:txBody>
                    <a:bodyPr/>
                    <a:lstStyle/>
                    <a:p>
                      <a:pPr algn="just">
                        <a:lnSpc>
                          <a:spcPct val="115000"/>
                        </a:lnSpc>
                        <a:spcAft>
                          <a:spcPts val="0"/>
                        </a:spcAft>
                        <a:tabLst>
                          <a:tab pos="270510" algn="l"/>
                        </a:tabLst>
                      </a:pPr>
                      <a:r>
                        <a:rPr lang="es-EC" sz="1200" dirty="0"/>
                        <a:t>2</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Zonas de manejo forestal </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Manejo del recurso ambiental y regulación de tierras</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Sistema Ambiental</a:t>
                      </a:r>
                      <a:endParaRPr lang="es-EC" sz="1200" dirty="0"/>
                    </a:p>
                    <a:p>
                      <a:pPr marL="342900" lvl="0" indent="-342900" algn="just">
                        <a:spcAft>
                          <a:spcPts val="0"/>
                        </a:spcAft>
                        <a:buFont typeface="Symbol"/>
                        <a:buChar char=""/>
                        <a:tabLst>
                          <a:tab pos="89535" algn="l"/>
                        </a:tabLst>
                      </a:pPr>
                      <a:r>
                        <a:rPr lang="es-ES" sz="1200" dirty="0"/>
                        <a:t>Sistema Político-Institucional</a:t>
                      </a:r>
                      <a:endParaRPr lang="es-EC" sz="1200" dirty="0">
                        <a:latin typeface="Arial" pitchFamily="34" charset="0"/>
                        <a:ea typeface="Times New Roman"/>
                        <a:cs typeface="Arial" pitchFamily="34" charset="0"/>
                      </a:endParaRPr>
                    </a:p>
                  </a:txBody>
                  <a:tcPr marL="51957" marR="51957" marT="0" marB="0"/>
                </a:tc>
              </a:tr>
              <a:tr h="420614">
                <a:tc>
                  <a:txBody>
                    <a:bodyPr/>
                    <a:lstStyle/>
                    <a:p>
                      <a:pPr algn="just">
                        <a:lnSpc>
                          <a:spcPct val="115000"/>
                        </a:lnSpc>
                        <a:spcAft>
                          <a:spcPts val="0"/>
                        </a:spcAft>
                        <a:tabLst>
                          <a:tab pos="270510" algn="l"/>
                        </a:tabLst>
                      </a:pPr>
                      <a:r>
                        <a:rPr lang="es-EC" sz="1200" dirty="0"/>
                        <a:t>3</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Zonas agropecuarias de alto potencial socioeconómico</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Programa de desarrollo agrícola y pecuario</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Sistema Económico</a:t>
                      </a:r>
                      <a:endParaRPr lang="es-EC" sz="1200" dirty="0"/>
                    </a:p>
                    <a:p>
                      <a:pPr marL="342900" lvl="0" indent="-342900" algn="just">
                        <a:spcAft>
                          <a:spcPts val="0"/>
                        </a:spcAft>
                        <a:buFont typeface="Symbol"/>
                        <a:buChar char=""/>
                        <a:tabLst>
                          <a:tab pos="89535" algn="l"/>
                        </a:tabLst>
                      </a:pPr>
                      <a:r>
                        <a:rPr lang="es-ES" sz="1200" dirty="0"/>
                        <a:t>Sistema Político- Institucional</a:t>
                      </a:r>
                      <a:endParaRPr lang="es-EC" sz="1200" dirty="0">
                        <a:latin typeface="Arial" pitchFamily="34" charset="0"/>
                        <a:ea typeface="Times New Roman"/>
                        <a:cs typeface="Arial" pitchFamily="34" charset="0"/>
                      </a:endParaRPr>
                    </a:p>
                  </a:txBody>
                  <a:tcPr marL="51957" marR="51957" marT="0" marB="0"/>
                </a:tc>
              </a:tr>
              <a:tr h="420614">
                <a:tc>
                  <a:txBody>
                    <a:bodyPr/>
                    <a:lstStyle/>
                    <a:p>
                      <a:pPr algn="just">
                        <a:lnSpc>
                          <a:spcPct val="115000"/>
                        </a:lnSpc>
                        <a:spcAft>
                          <a:spcPts val="0"/>
                        </a:spcAft>
                        <a:tabLst>
                          <a:tab pos="270510" algn="l"/>
                        </a:tabLst>
                      </a:pPr>
                      <a:r>
                        <a:rPr lang="es-EC" sz="1200" dirty="0"/>
                        <a:t>4</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Zonas agropecuarias de medio potencial socioeconómico</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Programa de desarrollo agrícola y pecuario</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Sistema Económico</a:t>
                      </a:r>
                      <a:endParaRPr lang="es-EC" sz="1200" dirty="0"/>
                    </a:p>
                    <a:p>
                      <a:pPr marL="342900" lvl="0" indent="-342900" algn="just">
                        <a:spcAft>
                          <a:spcPts val="0"/>
                        </a:spcAft>
                        <a:buFont typeface="Symbol"/>
                        <a:buChar char=""/>
                        <a:tabLst>
                          <a:tab pos="89535" algn="l"/>
                        </a:tabLst>
                      </a:pPr>
                      <a:r>
                        <a:rPr lang="es-ES" sz="1200" dirty="0"/>
                        <a:t>Sistema Político- Institucional</a:t>
                      </a:r>
                      <a:endParaRPr lang="es-EC" sz="1200" dirty="0">
                        <a:latin typeface="Arial" pitchFamily="34" charset="0"/>
                        <a:ea typeface="Times New Roman"/>
                        <a:cs typeface="Arial" pitchFamily="34" charset="0"/>
                      </a:endParaRPr>
                    </a:p>
                  </a:txBody>
                  <a:tcPr marL="51957" marR="51957" marT="0" marB="0"/>
                </a:tc>
              </a:tr>
              <a:tr h="420614">
                <a:tc>
                  <a:txBody>
                    <a:bodyPr/>
                    <a:lstStyle/>
                    <a:p>
                      <a:pPr algn="just">
                        <a:lnSpc>
                          <a:spcPct val="115000"/>
                        </a:lnSpc>
                        <a:spcAft>
                          <a:spcPts val="0"/>
                        </a:spcAft>
                        <a:tabLst>
                          <a:tab pos="270510" algn="l"/>
                        </a:tabLst>
                      </a:pPr>
                      <a:r>
                        <a:rPr lang="es-EC" sz="1200" dirty="0"/>
                        <a:t>5</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Zonas de riesgo natural</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Manejo del recurso ambiental y regulación de tierras</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Sistema Ambiental </a:t>
                      </a:r>
                      <a:endParaRPr lang="es-EC" sz="1200" dirty="0"/>
                    </a:p>
                    <a:p>
                      <a:pPr marL="342900" lvl="0" indent="-342900" algn="just">
                        <a:spcAft>
                          <a:spcPts val="0"/>
                        </a:spcAft>
                        <a:buFont typeface="Symbol"/>
                        <a:buChar char=""/>
                        <a:tabLst>
                          <a:tab pos="89535" algn="l"/>
                        </a:tabLst>
                      </a:pPr>
                      <a:r>
                        <a:rPr lang="es-ES" sz="1200" dirty="0"/>
                        <a:t>Sistema Político-Institucional</a:t>
                      </a:r>
                      <a:endParaRPr lang="es-EC" sz="1200" dirty="0">
                        <a:latin typeface="Arial" pitchFamily="34" charset="0"/>
                        <a:ea typeface="Times New Roman"/>
                        <a:cs typeface="Arial" pitchFamily="34" charset="0"/>
                      </a:endParaRPr>
                    </a:p>
                  </a:txBody>
                  <a:tcPr marL="51957" marR="51957" marT="0" marB="0"/>
                </a:tc>
              </a:tr>
              <a:tr h="420614">
                <a:tc>
                  <a:txBody>
                    <a:bodyPr/>
                    <a:lstStyle/>
                    <a:p>
                      <a:pPr algn="just">
                        <a:lnSpc>
                          <a:spcPct val="115000"/>
                        </a:lnSpc>
                        <a:spcAft>
                          <a:spcPts val="0"/>
                        </a:spcAft>
                        <a:tabLst>
                          <a:tab pos="270510" algn="l"/>
                        </a:tabLst>
                      </a:pPr>
                      <a:r>
                        <a:rPr lang="es-EC" sz="1200" dirty="0"/>
                        <a:t>6</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Zonas de extracción</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Regulación de actividades extractivas</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Sistema Económico</a:t>
                      </a:r>
                      <a:endParaRPr lang="es-EC" sz="1200" dirty="0"/>
                    </a:p>
                    <a:p>
                      <a:pPr marL="342900" lvl="0" indent="-342900" algn="just">
                        <a:spcAft>
                          <a:spcPts val="0"/>
                        </a:spcAft>
                        <a:buFont typeface="Symbol"/>
                        <a:buChar char=""/>
                        <a:tabLst>
                          <a:tab pos="89535" algn="l"/>
                        </a:tabLst>
                      </a:pPr>
                      <a:r>
                        <a:rPr lang="es-ES" sz="1200" dirty="0"/>
                        <a:t>Sistema Político- Institucional</a:t>
                      </a:r>
                      <a:endParaRPr lang="es-EC" sz="1200" dirty="0">
                        <a:latin typeface="Arial" pitchFamily="34" charset="0"/>
                        <a:ea typeface="Times New Roman"/>
                        <a:cs typeface="Arial" pitchFamily="34" charset="0"/>
                      </a:endParaRPr>
                    </a:p>
                  </a:txBody>
                  <a:tcPr marL="51957" marR="51957" marT="0" marB="0"/>
                </a:tc>
              </a:tr>
              <a:tr h="577259">
                <a:tc>
                  <a:txBody>
                    <a:bodyPr/>
                    <a:lstStyle/>
                    <a:p>
                      <a:pPr algn="just">
                        <a:lnSpc>
                          <a:spcPct val="115000"/>
                        </a:lnSpc>
                        <a:spcAft>
                          <a:spcPts val="0"/>
                        </a:spcAft>
                        <a:tabLst>
                          <a:tab pos="270510" algn="l"/>
                        </a:tabLst>
                      </a:pPr>
                      <a:r>
                        <a:rPr lang="es-EC" sz="1200" dirty="0"/>
                        <a:t>7</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Zonas urbanas de alto potencial socioeconómico</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Equipamiento de servicios</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 Asentamientos humanos</a:t>
                      </a:r>
                      <a:endParaRPr lang="es-EC" sz="1200" dirty="0"/>
                    </a:p>
                    <a:p>
                      <a:pPr marL="342900" lvl="0" indent="-342900" algn="just">
                        <a:spcAft>
                          <a:spcPts val="0"/>
                        </a:spcAft>
                        <a:buFont typeface="Symbol"/>
                        <a:buChar char=""/>
                        <a:tabLst>
                          <a:tab pos="89535" algn="l"/>
                        </a:tabLst>
                      </a:pPr>
                      <a:r>
                        <a:rPr lang="es-ES" sz="1200" dirty="0"/>
                        <a:t>Sistema sociocultural</a:t>
                      </a:r>
                      <a:endParaRPr lang="es-EC" sz="1200" dirty="0"/>
                    </a:p>
                    <a:p>
                      <a:pPr marL="342900" lvl="0" indent="-342900" algn="just">
                        <a:spcAft>
                          <a:spcPts val="0"/>
                        </a:spcAft>
                        <a:buFont typeface="Symbol"/>
                        <a:buChar char=""/>
                        <a:tabLst>
                          <a:tab pos="89535" algn="l"/>
                        </a:tabLst>
                      </a:pPr>
                      <a:r>
                        <a:rPr lang="es-ES" sz="1200" dirty="0"/>
                        <a:t>Sistema político- institucional</a:t>
                      </a:r>
                      <a:endParaRPr lang="es-EC" sz="1200" dirty="0">
                        <a:latin typeface="Arial" pitchFamily="34" charset="0"/>
                        <a:ea typeface="Times New Roman"/>
                        <a:cs typeface="Arial" pitchFamily="34" charset="0"/>
                      </a:endParaRPr>
                    </a:p>
                  </a:txBody>
                  <a:tcPr marL="51957" marR="51957" marT="0" marB="0"/>
                </a:tc>
              </a:tr>
              <a:tr h="731503">
                <a:tc>
                  <a:txBody>
                    <a:bodyPr/>
                    <a:lstStyle/>
                    <a:p>
                      <a:pPr algn="just">
                        <a:lnSpc>
                          <a:spcPct val="115000"/>
                        </a:lnSpc>
                        <a:spcAft>
                          <a:spcPts val="0"/>
                        </a:spcAft>
                        <a:tabLst>
                          <a:tab pos="270510" algn="l"/>
                        </a:tabLst>
                      </a:pPr>
                      <a:r>
                        <a:rPr lang="es-EC" sz="1200" dirty="0"/>
                        <a:t>8</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Zonas urbanas de medio potencial socioeconómico</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Integración y difusión de información</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Sistema de Movilidad, energía y conectividad</a:t>
                      </a:r>
                      <a:endParaRPr lang="es-EC" sz="1200" dirty="0"/>
                    </a:p>
                    <a:p>
                      <a:pPr marL="342900" lvl="0" indent="-342900" algn="just">
                        <a:spcAft>
                          <a:spcPts val="0"/>
                        </a:spcAft>
                        <a:buFont typeface="Symbol"/>
                        <a:buChar char=""/>
                        <a:tabLst>
                          <a:tab pos="89535" algn="l"/>
                        </a:tabLst>
                      </a:pPr>
                      <a:r>
                        <a:rPr lang="es-ES" sz="1200" dirty="0"/>
                        <a:t>Sistema Sociocultural</a:t>
                      </a:r>
                      <a:endParaRPr lang="es-EC" sz="1200" dirty="0"/>
                    </a:p>
                    <a:p>
                      <a:pPr marL="342900" lvl="0" indent="-342900" algn="just">
                        <a:spcAft>
                          <a:spcPts val="0"/>
                        </a:spcAft>
                        <a:buFont typeface="Symbol"/>
                        <a:buChar char=""/>
                        <a:tabLst>
                          <a:tab pos="89535" algn="l"/>
                        </a:tabLst>
                      </a:pPr>
                      <a:r>
                        <a:rPr lang="es-ES" sz="1200" dirty="0"/>
                        <a:t>Sistema Político-Institucional</a:t>
                      </a:r>
                      <a:endParaRPr lang="es-EC" sz="1200" dirty="0">
                        <a:latin typeface="Arial" pitchFamily="34" charset="0"/>
                        <a:ea typeface="Times New Roman"/>
                        <a:cs typeface="Arial" pitchFamily="34" charset="0"/>
                      </a:endParaRPr>
                    </a:p>
                  </a:txBody>
                  <a:tcPr marL="51957" marR="51957" marT="0" marB="0"/>
                </a:tc>
              </a:tr>
              <a:tr h="548627">
                <a:tc>
                  <a:txBody>
                    <a:bodyPr/>
                    <a:lstStyle/>
                    <a:p>
                      <a:pPr algn="just">
                        <a:lnSpc>
                          <a:spcPct val="115000"/>
                        </a:lnSpc>
                        <a:spcAft>
                          <a:spcPts val="0"/>
                        </a:spcAft>
                        <a:tabLst>
                          <a:tab pos="270510" algn="l"/>
                        </a:tabLst>
                      </a:pPr>
                      <a:r>
                        <a:rPr lang="es-EC" sz="1200" dirty="0"/>
                        <a:t>9</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Infraestructura</a:t>
                      </a:r>
                      <a:endParaRPr lang="es-EC" sz="1200" dirty="0">
                        <a:latin typeface="Arial" pitchFamily="34" charset="0"/>
                        <a:ea typeface="Calibri"/>
                        <a:cs typeface="Arial" pitchFamily="34" charset="0"/>
                      </a:endParaRPr>
                    </a:p>
                  </a:txBody>
                  <a:tcPr marL="51957" marR="51957" marT="0" marB="0"/>
                </a:tc>
                <a:tc>
                  <a:txBody>
                    <a:bodyPr/>
                    <a:lstStyle/>
                    <a:p>
                      <a:pPr algn="just">
                        <a:lnSpc>
                          <a:spcPct val="115000"/>
                        </a:lnSpc>
                        <a:spcAft>
                          <a:spcPts val="0"/>
                        </a:spcAft>
                        <a:tabLst>
                          <a:tab pos="270510" algn="l"/>
                        </a:tabLst>
                      </a:pPr>
                      <a:r>
                        <a:rPr lang="es-EC" sz="1200" dirty="0"/>
                        <a:t>Programa para el desarrollo de turismo </a:t>
                      </a:r>
                      <a:r>
                        <a:rPr lang="es-EC" sz="1200" dirty="0" smtClean="0"/>
                        <a:t>y</a:t>
                      </a:r>
                      <a:r>
                        <a:rPr lang="es-EC" sz="1200" baseline="0" dirty="0" smtClean="0"/>
                        <a:t> </a:t>
                      </a:r>
                      <a:r>
                        <a:rPr lang="es-EC" sz="1200" dirty="0" smtClean="0"/>
                        <a:t>recreación</a:t>
                      </a:r>
                      <a:endParaRPr lang="es-EC" sz="1200" dirty="0">
                        <a:latin typeface="Arial" pitchFamily="34" charset="0"/>
                        <a:ea typeface="Calibri"/>
                        <a:cs typeface="Arial" pitchFamily="34" charset="0"/>
                      </a:endParaRPr>
                    </a:p>
                  </a:txBody>
                  <a:tcPr marL="51957" marR="51957" marT="0" marB="0"/>
                </a:tc>
                <a:tc>
                  <a:txBody>
                    <a:bodyPr/>
                    <a:lstStyle/>
                    <a:p>
                      <a:pPr marL="342900" lvl="0" indent="-342900" algn="just">
                        <a:spcAft>
                          <a:spcPts val="0"/>
                        </a:spcAft>
                        <a:buFont typeface="Symbol"/>
                        <a:buChar char=""/>
                        <a:tabLst>
                          <a:tab pos="89535" algn="l"/>
                        </a:tabLst>
                      </a:pPr>
                      <a:r>
                        <a:rPr lang="es-ES" sz="1200" dirty="0"/>
                        <a:t>Sistema Económico</a:t>
                      </a:r>
                      <a:endParaRPr lang="es-EC" sz="1200" dirty="0"/>
                    </a:p>
                    <a:p>
                      <a:pPr marL="342900" lvl="0" indent="-342900" algn="just">
                        <a:spcAft>
                          <a:spcPts val="0"/>
                        </a:spcAft>
                        <a:buFont typeface="Symbol"/>
                        <a:buChar char=""/>
                        <a:tabLst>
                          <a:tab pos="89535" algn="l"/>
                        </a:tabLst>
                      </a:pPr>
                      <a:r>
                        <a:rPr lang="es-ES" sz="1200" dirty="0"/>
                        <a:t>Sistema Sociocultural </a:t>
                      </a:r>
                      <a:endParaRPr lang="es-EC" sz="1200" dirty="0"/>
                    </a:p>
                    <a:p>
                      <a:pPr marL="342900" lvl="0" indent="-342900" algn="just">
                        <a:spcAft>
                          <a:spcPts val="0"/>
                        </a:spcAft>
                        <a:buFont typeface="Symbol"/>
                        <a:buChar char=""/>
                        <a:tabLst>
                          <a:tab pos="89535" algn="l"/>
                        </a:tabLst>
                      </a:pPr>
                      <a:r>
                        <a:rPr lang="es-ES" sz="1200" dirty="0"/>
                        <a:t>Sistema Político- Institucional</a:t>
                      </a:r>
                      <a:endParaRPr lang="es-EC" sz="1200" dirty="0">
                        <a:latin typeface="Arial" pitchFamily="34" charset="0"/>
                        <a:ea typeface="Times New Roman"/>
                        <a:cs typeface="Arial" pitchFamily="34" charset="0"/>
                      </a:endParaRPr>
                    </a:p>
                  </a:txBody>
                  <a:tcPr marL="51957" marR="51957" marT="0" marB="0"/>
                </a:tc>
              </a:tr>
            </a:tbl>
          </a:graphicData>
        </a:graphic>
      </p:graphicFrame>
      <p:sp>
        <p:nvSpPr>
          <p:cNvPr id="8" name="7 Elipse">
            <a:hlinkClick r:id="rId2" action="ppaction://hlinkfile"/>
          </p:cNvPr>
          <p:cNvSpPr/>
          <p:nvPr/>
        </p:nvSpPr>
        <p:spPr>
          <a:xfrm>
            <a:off x="2771800" y="5949279"/>
            <a:ext cx="3168352" cy="743993"/>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sz="1600" dirty="0"/>
              <a:t>PROYECTOS DENTRO DEL MARCO LOGICO</a:t>
            </a:r>
            <a:endParaRPr lang="es-EC" sz="1600" dirty="0"/>
          </a:p>
        </p:txBody>
      </p:sp>
      <p:sp>
        <p:nvSpPr>
          <p:cNvPr id="5" name="4 CuadroTexto">
            <a:hlinkClick r:id="rId3" action="ppaction://hlinksldjump"/>
          </p:cNvPr>
          <p:cNvSpPr txBox="1"/>
          <p:nvPr/>
        </p:nvSpPr>
        <p:spPr>
          <a:xfrm>
            <a:off x="7884368" y="6323941"/>
            <a:ext cx="1151149" cy="369332"/>
          </a:xfrm>
          <a:prstGeom prst="rect">
            <a:avLst/>
          </a:prstGeom>
          <a:noFill/>
        </p:spPr>
        <p:txBody>
          <a:bodyPr wrap="none" rtlCol="0">
            <a:spAutoFit/>
          </a:bodyPr>
          <a:lstStyle/>
          <a:p>
            <a:r>
              <a:rPr lang="es-EC" dirty="0" smtClean="0"/>
              <a:t>Objetivo 4</a:t>
            </a:r>
            <a:endParaRPr lang="es-EC" dirty="0"/>
          </a:p>
        </p:txBody>
      </p:sp>
    </p:spTree>
    <p:extLst>
      <p:ext uri="{BB962C8B-B14F-4D97-AF65-F5344CB8AC3E}">
        <p14:creationId xmlns:p14="http://schemas.microsoft.com/office/powerpoint/2010/main" val="5215226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normAutofit/>
          </a:bodyPr>
          <a:lstStyle/>
          <a:p>
            <a:pPr algn="just"/>
            <a:r>
              <a:rPr lang="es-EC" sz="3000" dirty="0" smtClean="0"/>
              <a:t>CONCLUSIONES                        RECOMENDACIONES</a:t>
            </a:r>
            <a:endParaRPr lang="es-EC" sz="3000" dirty="0"/>
          </a:p>
        </p:txBody>
      </p:sp>
      <p:sp>
        <p:nvSpPr>
          <p:cNvPr id="7" name="6 Rectángulo"/>
          <p:cNvSpPr/>
          <p:nvPr/>
        </p:nvSpPr>
        <p:spPr>
          <a:xfrm>
            <a:off x="179512" y="1340768"/>
            <a:ext cx="4248472" cy="5663089"/>
          </a:xfrm>
          <a:prstGeom prst="rect">
            <a:avLst/>
          </a:prstGeom>
        </p:spPr>
        <p:txBody>
          <a:bodyPr wrap="square">
            <a:spAutoFit/>
          </a:bodyPr>
          <a:lstStyle/>
          <a:p>
            <a:r>
              <a:rPr lang="es-ES" sz="1200" dirty="0"/>
              <a:t> </a:t>
            </a:r>
            <a:endParaRPr lang="es-EC" sz="1200" dirty="0">
              <a:solidFill>
                <a:schemeClr val="accent1">
                  <a:lumMod val="50000"/>
                </a:schemeClr>
              </a:solidFill>
            </a:endParaRPr>
          </a:p>
          <a:p>
            <a:pPr marL="285750" lvl="0" indent="-285750" algn="just">
              <a:buFont typeface="Arial" pitchFamily="34" charset="0"/>
              <a:buChar char="•"/>
            </a:pPr>
            <a:r>
              <a:rPr lang="es-ES" sz="1300" dirty="0">
                <a:solidFill>
                  <a:schemeClr val="tx1">
                    <a:lumMod val="95000"/>
                    <a:lumOff val="5000"/>
                  </a:schemeClr>
                </a:solidFill>
              </a:rPr>
              <a:t>Como parte de los insumos necesarios para el POT se debe elaborar la zonificación ecológica económica (ZEE) en la cual se integra las variables físicas, ambientales y socioeconómicas de la Provincia, gracias a su interrelación proporcionan como resultados 9 zonas de gran importancia para el desarrollo de la Provincia; las cuales son el principio para la toma de decisiones sobre las actividades que se deban ejecutar dentro de las mismas. </a:t>
            </a:r>
            <a:endParaRPr lang="es-ES" sz="1300" dirty="0" smtClean="0">
              <a:solidFill>
                <a:schemeClr val="tx1">
                  <a:lumMod val="95000"/>
                  <a:lumOff val="5000"/>
                </a:schemeClr>
              </a:solidFill>
            </a:endParaRPr>
          </a:p>
          <a:p>
            <a:pPr marL="285750" lvl="0" indent="-285750" algn="just">
              <a:buFont typeface="Arial" pitchFamily="34" charset="0"/>
              <a:buChar char="•"/>
            </a:pPr>
            <a:endParaRPr lang="es-ES" sz="1300" dirty="0" smtClean="0">
              <a:solidFill>
                <a:schemeClr val="tx1">
                  <a:lumMod val="95000"/>
                  <a:lumOff val="5000"/>
                </a:schemeClr>
              </a:solidFill>
            </a:endParaRPr>
          </a:p>
          <a:p>
            <a:pPr marL="285750" lvl="0" indent="-285750" algn="just">
              <a:buFont typeface="Arial" pitchFamily="34" charset="0"/>
              <a:buChar char="•"/>
            </a:pPr>
            <a:endParaRPr lang="es-ES" sz="1300" dirty="0" smtClean="0">
              <a:solidFill>
                <a:schemeClr val="tx1">
                  <a:lumMod val="95000"/>
                  <a:lumOff val="5000"/>
                </a:schemeClr>
              </a:solidFill>
            </a:endParaRPr>
          </a:p>
          <a:p>
            <a:pPr marL="285750" indent="-285750" algn="just">
              <a:buFont typeface="Arial" pitchFamily="34" charset="0"/>
              <a:buChar char="•"/>
            </a:pPr>
            <a:r>
              <a:rPr lang="es-ES" sz="1300" dirty="0">
                <a:solidFill>
                  <a:schemeClr val="tx1">
                    <a:lumMod val="95000"/>
                    <a:lumOff val="5000"/>
                  </a:schemeClr>
                </a:solidFill>
              </a:rPr>
              <a:t>Con la ZEE se determinó que la P</a:t>
            </a:r>
            <a:r>
              <a:rPr lang="es-ES" sz="1300" dirty="0" smtClean="0">
                <a:solidFill>
                  <a:schemeClr val="tx1">
                    <a:lumMod val="95000"/>
                    <a:lumOff val="5000"/>
                  </a:schemeClr>
                </a:solidFill>
              </a:rPr>
              <a:t>rovincia </a:t>
            </a:r>
            <a:r>
              <a:rPr lang="es-ES" sz="1300" dirty="0">
                <a:solidFill>
                  <a:schemeClr val="tx1">
                    <a:lumMod val="95000"/>
                    <a:lumOff val="5000"/>
                  </a:schemeClr>
                </a:solidFill>
              </a:rPr>
              <a:t>de Esmeraldas posee grandes zonas destinadas al eje ambiental por lo cual el enfoque que se le da es de conservación del recurso natural. Además con este resultado se puede determinar el uso y manejo dentro de cada zona.</a:t>
            </a:r>
            <a:endParaRPr lang="es-EC" sz="1300" dirty="0">
              <a:solidFill>
                <a:schemeClr val="tx1">
                  <a:lumMod val="95000"/>
                  <a:lumOff val="5000"/>
                </a:schemeClr>
              </a:solidFill>
            </a:endParaRPr>
          </a:p>
          <a:p>
            <a:pPr marL="285750" lvl="0" indent="-285750" algn="just">
              <a:buFont typeface="Arial" pitchFamily="34" charset="0"/>
              <a:buChar char="•"/>
            </a:pPr>
            <a:endParaRPr lang="es-ES" sz="1300" dirty="0" smtClean="0">
              <a:solidFill>
                <a:schemeClr val="tx1">
                  <a:lumMod val="95000"/>
                  <a:lumOff val="5000"/>
                </a:schemeClr>
              </a:solidFill>
            </a:endParaRPr>
          </a:p>
          <a:p>
            <a:pPr marL="285750" lvl="0" indent="-285750" algn="just">
              <a:buFont typeface="Arial" pitchFamily="34" charset="0"/>
              <a:buChar char="•"/>
            </a:pPr>
            <a:endParaRPr lang="es-ES" sz="1300" dirty="0">
              <a:solidFill>
                <a:schemeClr val="tx1">
                  <a:lumMod val="95000"/>
                  <a:lumOff val="5000"/>
                </a:schemeClr>
              </a:solidFill>
            </a:endParaRPr>
          </a:p>
          <a:p>
            <a:pPr marL="285750" indent="-285750" algn="just">
              <a:buFont typeface="Arial" pitchFamily="34" charset="0"/>
              <a:buChar char="•"/>
            </a:pPr>
            <a:r>
              <a:rPr lang="es-ES" sz="1300" dirty="0" smtClean="0">
                <a:solidFill>
                  <a:schemeClr val="tx1">
                    <a:lumMod val="95000"/>
                    <a:lumOff val="5000"/>
                  </a:schemeClr>
                </a:solidFill>
              </a:rPr>
              <a:t>Una </a:t>
            </a:r>
            <a:r>
              <a:rPr lang="es-ES" sz="1300" dirty="0">
                <a:solidFill>
                  <a:schemeClr val="tx1">
                    <a:lumMod val="95000"/>
                    <a:lumOff val="5000"/>
                  </a:schemeClr>
                </a:solidFill>
              </a:rPr>
              <a:t>problemática fundamental de la P</a:t>
            </a:r>
            <a:r>
              <a:rPr lang="es-ES" sz="1300" dirty="0" smtClean="0">
                <a:solidFill>
                  <a:schemeClr val="tx1">
                    <a:lumMod val="95000"/>
                    <a:lumOff val="5000"/>
                  </a:schemeClr>
                </a:solidFill>
              </a:rPr>
              <a:t>rovincia </a:t>
            </a:r>
            <a:r>
              <a:rPr lang="es-ES" sz="1300" dirty="0">
                <a:solidFill>
                  <a:schemeClr val="tx1">
                    <a:lumMod val="95000"/>
                    <a:lumOff val="5000"/>
                  </a:schemeClr>
                </a:solidFill>
              </a:rPr>
              <a:t>es la destrucción de bosques, principalmente en los cantones  de San Lorenzo y Eloy Alfaro, provocando una serie de repercusiones en el suelo, como la </a:t>
            </a:r>
            <a:r>
              <a:rPr lang="es-ES" sz="1300" dirty="0" smtClean="0">
                <a:solidFill>
                  <a:schemeClr val="tx1">
                    <a:lumMod val="95000"/>
                    <a:lumOff val="5000"/>
                  </a:schemeClr>
                </a:solidFill>
              </a:rPr>
              <a:t>erosión, </a:t>
            </a:r>
            <a:r>
              <a:rPr lang="es-ES" sz="1300" dirty="0">
                <a:solidFill>
                  <a:schemeClr val="tx1">
                    <a:lumMod val="95000"/>
                    <a:lumOff val="5000"/>
                  </a:schemeClr>
                </a:solidFill>
              </a:rPr>
              <a:t>que a su vez dependiendo de la pendiente generan riesgos a pobladores de las ciudades como deslizamientos de masas.</a:t>
            </a:r>
            <a:endParaRPr lang="es-EC" sz="1300" dirty="0">
              <a:solidFill>
                <a:schemeClr val="tx1">
                  <a:lumMod val="95000"/>
                  <a:lumOff val="5000"/>
                </a:schemeClr>
              </a:solidFill>
            </a:endParaRPr>
          </a:p>
          <a:p>
            <a:pPr lvl="0"/>
            <a:endParaRPr lang="es-EC" sz="1200" dirty="0"/>
          </a:p>
        </p:txBody>
      </p:sp>
      <p:sp>
        <p:nvSpPr>
          <p:cNvPr id="4" name="3 Rectángulo"/>
          <p:cNvSpPr/>
          <p:nvPr/>
        </p:nvSpPr>
        <p:spPr>
          <a:xfrm>
            <a:off x="4563782" y="1340767"/>
            <a:ext cx="4248472" cy="5401479"/>
          </a:xfrm>
          <a:prstGeom prst="rect">
            <a:avLst/>
          </a:prstGeom>
        </p:spPr>
        <p:txBody>
          <a:bodyPr wrap="square">
            <a:spAutoFit/>
          </a:bodyPr>
          <a:lstStyle/>
          <a:p>
            <a:r>
              <a:rPr lang="es-ES" sz="1200" dirty="0"/>
              <a:t> </a:t>
            </a:r>
            <a:endParaRPr lang="es-ES" sz="1200" dirty="0" smtClean="0"/>
          </a:p>
          <a:p>
            <a:endParaRPr lang="es-ES" sz="1200" dirty="0">
              <a:solidFill>
                <a:schemeClr val="accent1">
                  <a:lumMod val="50000"/>
                </a:schemeClr>
              </a:solidFill>
            </a:endParaRPr>
          </a:p>
          <a:p>
            <a:endParaRPr lang="es-ES" sz="1200" dirty="0" smtClean="0">
              <a:solidFill>
                <a:schemeClr val="tx1">
                  <a:lumMod val="95000"/>
                  <a:lumOff val="5000"/>
                </a:schemeClr>
              </a:solidFill>
            </a:endParaRPr>
          </a:p>
          <a:p>
            <a:pPr marL="285750" lvl="0" indent="-285750" algn="just">
              <a:buFont typeface="Arial" pitchFamily="34" charset="0"/>
              <a:buChar char="•"/>
            </a:pPr>
            <a:r>
              <a:rPr lang="es-ES" sz="1300" dirty="0" smtClean="0">
                <a:solidFill>
                  <a:schemeClr val="tx1">
                    <a:lumMod val="95000"/>
                    <a:lumOff val="5000"/>
                  </a:schemeClr>
                </a:solidFill>
              </a:rPr>
              <a:t>Una vez realizada la ZEE en la toma de decisiones se debe incluir la participación ciudadana como punto de partida para la ejecución de diversos proyectos .</a:t>
            </a:r>
          </a:p>
          <a:p>
            <a:pPr marL="285750" lvl="0" indent="-285750" algn="just">
              <a:buFont typeface="Arial" pitchFamily="34" charset="0"/>
              <a:buChar char="•"/>
            </a:pPr>
            <a:endParaRPr lang="es-ES" sz="1300" dirty="0" smtClean="0">
              <a:solidFill>
                <a:schemeClr val="tx1">
                  <a:lumMod val="95000"/>
                  <a:lumOff val="5000"/>
                </a:schemeClr>
              </a:solidFill>
            </a:endParaRPr>
          </a:p>
          <a:p>
            <a:pPr lvl="0" algn="just"/>
            <a:endParaRPr lang="es-ES" sz="1300" dirty="0">
              <a:solidFill>
                <a:schemeClr val="tx1">
                  <a:lumMod val="95000"/>
                  <a:lumOff val="5000"/>
                </a:schemeClr>
              </a:solidFill>
            </a:endParaRPr>
          </a:p>
          <a:p>
            <a:pPr lvl="0" algn="just"/>
            <a:endParaRPr lang="es-ES" sz="1300" dirty="0" smtClean="0">
              <a:solidFill>
                <a:schemeClr val="tx1">
                  <a:lumMod val="95000"/>
                  <a:lumOff val="5000"/>
                </a:schemeClr>
              </a:solidFill>
            </a:endParaRPr>
          </a:p>
          <a:p>
            <a:pPr lvl="0" algn="just"/>
            <a:endParaRPr lang="es-ES" sz="1300" dirty="0" smtClean="0">
              <a:solidFill>
                <a:schemeClr val="tx1">
                  <a:lumMod val="95000"/>
                  <a:lumOff val="5000"/>
                </a:schemeClr>
              </a:solidFill>
            </a:endParaRPr>
          </a:p>
          <a:p>
            <a:pPr lvl="0" algn="just"/>
            <a:endParaRPr lang="es-ES" sz="1300" dirty="0">
              <a:solidFill>
                <a:schemeClr val="tx1">
                  <a:lumMod val="95000"/>
                  <a:lumOff val="5000"/>
                </a:schemeClr>
              </a:solidFill>
            </a:endParaRPr>
          </a:p>
          <a:p>
            <a:pPr lvl="0" algn="just"/>
            <a:endParaRPr lang="es-ES" sz="1300" dirty="0" smtClean="0">
              <a:solidFill>
                <a:schemeClr val="tx1">
                  <a:lumMod val="95000"/>
                  <a:lumOff val="5000"/>
                </a:schemeClr>
              </a:solidFill>
            </a:endParaRPr>
          </a:p>
          <a:p>
            <a:pPr marL="285750" indent="-285750" algn="just">
              <a:buFont typeface="Arial" pitchFamily="34" charset="0"/>
              <a:buChar char="•"/>
            </a:pPr>
            <a:r>
              <a:rPr lang="es-ES" sz="1300" dirty="0" smtClean="0">
                <a:solidFill>
                  <a:schemeClr val="tx1">
                    <a:lumMod val="95000"/>
                    <a:lumOff val="5000"/>
                  </a:schemeClr>
                </a:solidFill>
              </a:rPr>
              <a:t>Para lo que respecta al uso y utilización del suelo de las zonas de la ZEE, es importante alinearse a las políticas planteadas en el marco normativo del ordenamiento territorial, las mismas que regular de forma adecuada el uso y ocupación del suelo.</a:t>
            </a:r>
          </a:p>
          <a:p>
            <a:pPr marL="285750" indent="-285750" algn="just">
              <a:buFont typeface="Arial" pitchFamily="34" charset="0"/>
              <a:buChar char="•"/>
            </a:pPr>
            <a:endParaRPr lang="es-ES" sz="1300" dirty="0" smtClean="0">
              <a:solidFill>
                <a:schemeClr val="tx1">
                  <a:lumMod val="95000"/>
                  <a:lumOff val="5000"/>
                </a:schemeClr>
              </a:solidFill>
            </a:endParaRPr>
          </a:p>
          <a:p>
            <a:pPr marL="285750" indent="-285750" algn="just">
              <a:buFont typeface="Arial" pitchFamily="34" charset="0"/>
              <a:buChar char="•"/>
            </a:pPr>
            <a:endParaRPr lang="es-ES" sz="1300" dirty="0">
              <a:solidFill>
                <a:schemeClr val="tx1">
                  <a:lumMod val="95000"/>
                  <a:lumOff val="5000"/>
                </a:schemeClr>
              </a:solidFill>
            </a:endParaRPr>
          </a:p>
          <a:p>
            <a:pPr marL="285750" indent="-285750" algn="just">
              <a:buFont typeface="Arial" pitchFamily="34" charset="0"/>
              <a:buChar char="•"/>
            </a:pPr>
            <a:endParaRPr lang="es-ES" sz="1300" dirty="0">
              <a:solidFill>
                <a:schemeClr val="tx1">
                  <a:lumMod val="95000"/>
                  <a:lumOff val="5000"/>
                </a:schemeClr>
              </a:solidFill>
            </a:endParaRPr>
          </a:p>
          <a:p>
            <a:pPr marL="285750" indent="-285750" algn="just">
              <a:buFont typeface="Arial" pitchFamily="34" charset="0"/>
              <a:buChar char="•"/>
            </a:pPr>
            <a:r>
              <a:rPr lang="es-ES" sz="1300" dirty="0" smtClean="0">
                <a:solidFill>
                  <a:schemeClr val="tx1">
                    <a:lumMod val="95000"/>
                    <a:lumOff val="5000"/>
                  </a:schemeClr>
                </a:solidFill>
              </a:rPr>
              <a:t>Se recomienda la elaboración de planes de mitigación de riesgos y reubicación de la población acentuada en las áreas propensas a desastres naturales, los cuales deben estar articulados a la planificación nacional.</a:t>
            </a:r>
          </a:p>
          <a:p>
            <a:pPr algn="just"/>
            <a:endParaRPr lang="es-ES" sz="1200" dirty="0">
              <a:solidFill>
                <a:schemeClr val="tx1">
                  <a:lumMod val="95000"/>
                  <a:lumOff val="5000"/>
                </a:schemeClr>
              </a:solidFill>
            </a:endParaRPr>
          </a:p>
          <a:p>
            <a:pPr algn="just"/>
            <a:endParaRPr lang="es-ES" sz="1200" dirty="0"/>
          </a:p>
          <a:p>
            <a:pPr lvl="0"/>
            <a:endParaRPr lang="es-EC" sz="1200" dirty="0"/>
          </a:p>
        </p:txBody>
      </p:sp>
    </p:spTree>
    <p:extLst>
      <p:ext uri="{BB962C8B-B14F-4D97-AF65-F5344CB8AC3E}">
        <p14:creationId xmlns:p14="http://schemas.microsoft.com/office/powerpoint/2010/main" val="25764563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323528" y="548680"/>
            <a:ext cx="4176464" cy="6447919"/>
          </a:xfrm>
          <a:prstGeom prst="rect">
            <a:avLst/>
          </a:prstGeom>
        </p:spPr>
        <p:txBody>
          <a:bodyPr wrap="square">
            <a:spAutoFit/>
          </a:bodyPr>
          <a:lstStyle/>
          <a:p>
            <a:pPr marL="285750" lvl="0" indent="-285750" algn="just">
              <a:buFont typeface="Arial" pitchFamily="34" charset="0"/>
              <a:buChar char="•"/>
            </a:pPr>
            <a:r>
              <a:rPr lang="es-ES" sz="1300" dirty="0" smtClean="0">
                <a:solidFill>
                  <a:schemeClr val="tx1">
                    <a:lumMod val="95000"/>
                    <a:lumOff val="5000"/>
                  </a:schemeClr>
                </a:solidFill>
              </a:rPr>
              <a:t>El Plan de Ordenamiento Territorial (POT) es una herramienta que tiene por objetivo la planificación lo cual permite unir los objetivos de desarrollo económico y social con los objetivos de conservación y manejo de los recursos naturales. Además el POT debe considerarse, a la vez, una política de Estado.</a:t>
            </a:r>
            <a:endParaRPr lang="es-EC" sz="1300" dirty="0" smtClean="0">
              <a:solidFill>
                <a:schemeClr val="tx1">
                  <a:lumMod val="95000"/>
                  <a:lumOff val="5000"/>
                </a:schemeClr>
              </a:solidFill>
            </a:endParaRPr>
          </a:p>
          <a:p>
            <a:pPr marL="285750" indent="-285750" algn="just">
              <a:buFont typeface="Arial" pitchFamily="34" charset="0"/>
              <a:buChar char="•"/>
            </a:pPr>
            <a:endParaRPr lang="es-EC" sz="1300" dirty="0" smtClean="0">
              <a:solidFill>
                <a:schemeClr val="tx1">
                  <a:lumMod val="95000"/>
                  <a:lumOff val="5000"/>
                </a:schemeClr>
              </a:solidFill>
            </a:endParaRPr>
          </a:p>
          <a:p>
            <a:pPr marL="285750" indent="-285750" algn="just">
              <a:buFont typeface="Arial" pitchFamily="34" charset="0"/>
              <a:buChar char="•"/>
            </a:pPr>
            <a:r>
              <a:rPr lang="es-EC" sz="1300" dirty="0" smtClean="0">
                <a:solidFill>
                  <a:schemeClr val="tx1">
                    <a:lumMod val="95000"/>
                    <a:lumOff val="5000"/>
                  </a:schemeClr>
                </a:solidFill>
              </a:rPr>
              <a:t>Según </a:t>
            </a:r>
            <a:r>
              <a:rPr lang="es-EC" sz="1300" dirty="0">
                <a:solidFill>
                  <a:schemeClr val="tx1">
                    <a:lumMod val="95000"/>
                    <a:lumOff val="5000"/>
                  </a:schemeClr>
                </a:solidFill>
              </a:rPr>
              <a:t>los datos tomados en campo, se comprobó el estado social y ambiental en algunas zonas de la Provincia,  demostrando que se requiere planes de desarrollo urgentes en los ámbitos de salud, educación y servicios básicos, sobre todo para las poblaciones rurales</a:t>
            </a:r>
          </a:p>
          <a:p>
            <a:pPr marL="285750" lvl="0" indent="-285750" algn="just">
              <a:buFont typeface="Arial" pitchFamily="34" charset="0"/>
              <a:buChar char="•"/>
            </a:pPr>
            <a:endParaRPr lang="es-EC" dirty="0">
              <a:solidFill>
                <a:schemeClr val="tx1">
                  <a:lumMod val="95000"/>
                  <a:lumOff val="5000"/>
                </a:schemeClr>
              </a:solidFill>
            </a:endParaRPr>
          </a:p>
          <a:p>
            <a:pPr marL="285750" lvl="0" indent="-285750" algn="just">
              <a:buFont typeface="Arial" pitchFamily="34" charset="0"/>
              <a:buChar char="•"/>
            </a:pPr>
            <a:r>
              <a:rPr lang="es-EC" sz="1300" dirty="0" smtClean="0">
                <a:solidFill>
                  <a:schemeClr val="tx1">
                    <a:lumMod val="95000"/>
                    <a:lumOff val="5000"/>
                  </a:schemeClr>
                </a:solidFill>
              </a:rPr>
              <a:t>Es </a:t>
            </a:r>
            <a:r>
              <a:rPr lang="es-EC" sz="1300" dirty="0">
                <a:solidFill>
                  <a:schemeClr val="tx1">
                    <a:lumMod val="95000"/>
                    <a:lumOff val="5000"/>
                  </a:schemeClr>
                </a:solidFill>
              </a:rPr>
              <a:t>necesario la presencia de </a:t>
            </a:r>
            <a:r>
              <a:rPr lang="es-ES" sz="1300" dirty="0">
                <a:solidFill>
                  <a:schemeClr val="tx1">
                    <a:lumMod val="95000"/>
                    <a:lumOff val="5000"/>
                  </a:schemeClr>
                </a:solidFill>
              </a:rPr>
              <a:t>instituciones con la suficiente capacidad y liderazgo para promover y agrupar a los organismos en torno al desarrollo integral de la Provincia</a:t>
            </a:r>
            <a:r>
              <a:rPr lang="es-ES" sz="1300" dirty="0" smtClean="0">
                <a:solidFill>
                  <a:schemeClr val="tx1">
                    <a:lumMod val="95000"/>
                    <a:lumOff val="5000"/>
                  </a:schemeClr>
                </a:solidFill>
              </a:rPr>
              <a:t>.</a:t>
            </a:r>
          </a:p>
          <a:p>
            <a:pPr marL="285750" lvl="0" indent="-285750" algn="just">
              <a:buFont typeface="Arial" pitchFamily="34" charset="0"/>
              <a:buChar char="•"/>
            </a:pPr>
            <a:endParaRPr lang="es-ES" sz="1300" dirty="0">
              <a:solidFill>
                <a:schemeClr val="tx1">
                  <a:lumMod val="95000"/>
                  <a:lumOff val="5000"/>
                </a:schemeClr>
              </a:solidFill>
            </a:endParaRPr>
          </a:p>
          <a:p>
            <a:pPr marL="285750" indent="-285750" algn="just">
              <a:buFont typeface="Arial" pitchFamily="34" charset="0"/>
              <a:buChar char="•"/>
            </a:pPr>
            <a:r>
              <a:rPr lang="es-ES" sz="1300" dirty="0">
                <a:solidFill>
                  <a:schemeClr val="tx1">
                    <a:lumMod val="95000"/>
                    <a:lumOff val="5000"/>
                  </a:schemeClr>
                </a:solidFill>
              </a:rPr>
              <a:t>Los sistemas de Información geográfica fueron la herramienta para procesar la información recolectada, la misma que se la manejó en vector y raster, existen coberturas como: cobertura vegetal y uso del suelo, riesgos naturales, pendientes, conflictos, uso potencial del suelo, deslizamientos y zonificación ecológica económica, que se las procesó en raster puesto que la información es pesada y al hardware que se usó no es tan potente para poder transformarlas a vector.</a:t>
            </a:r>
            <a:endParaRPr lang="es-EC" sz="1300" dirty="0">
              <a:solidFill>
                <a:schemeClr val="tx1">
                  <a:lumMod val="95000"/>
                  <a:lumOff val="5000"/>
                </a:schemeClr>
              </a:solidFill>
            </a:endParaRPr>
          </a:p>
          <a:p>
            <a:pPr lvl="0"/>
            <a:endParaRPr lang="es-EC" dirty="0"/>
          </a:p>
        </p:txBody>
      </p:sp>
      <p:sp>
        <p:nvSpPr>
          <p:cNvPr id="3" name="2 Rectángulo"/>
          <p:cNvSpPr/>
          <p:nvPr/>
        </p:nvSpPr>
        <p:spPr>
          <a:xfrm>
            <a:off x="4572000" y="574511"/>
            <a:ext cx="4248472" cy="5401479"/>
          </a:xfrm>
          <a:prstGeom prst="rect">
            <a:avLst/>
          </a:prstGeom>
        </p:spPr>
        <p:txBody>
          <a:bodyPr wrap="square">
            <a:spAutoFit/>
          </a:bodyPr>
          <a:lstStyle/>
          <a:p>
            <a:pPr marL="171450" indent="-171450">
              <a:buFont typeface="Arial" pitchFamily="34" charset="0"/>
              <a:buChar char="•"/>
            </a:pPr>
            <a:r>
              <a:rPr lang="es-ES" sz="1300" dirty="0" smtClean="0">
                <a:solidFill>
                  <a:schemeClr val="tx1">
                    <a:lumMod val="95000"/>
                    <a:lumOff val="5000"/>
                  </a:schemeClr>
                </a:solidFill>
              </a:rPr>
              <a:t>Es </a:t>
            </a:r>
            <a:r>
              <a:rPr lang="es-ES" sz="1300" dirty="0">
                <a:solidFill>
                  <a:schemeClr val="tx1">
                    <a:lumMod val="95000"/>
                    <a:lumOff val="5000"/>
                  </a:schemeClr>
                </a:solidFill>
              </a:rPr>
              <a:t>necesario hacer una socialización con líderes comunitarios, empresas, gremios, de tal manera que se logre un consenso y apropiación de la Propuesta de Plan de Ordenamiento Territorial</a:t>
            </a:r>
            <a:r>
              <a:rPr lang="es-ES" sz="1300" dirty="0" smtClean="0">
                <a:solidFill>
                  <a:schemeClr val="tx1">
                    <a:lumMod val="95000"/>
                    <a:lumOff val="5000"/>
                  </a:schemeClr>
                </a:solidFill>
              </a:rPr>
              <a:t>.</a:t>
            </a:r>
          </a:p>
          <a:p>
            <a:pPr marL="285750" lvl="0" indent="-285750" algn="just">
              <a:buFont typeface="Arial" pitchFamily="34" charset="0"/>
              <a:buChar char="•"/>
            </a:pPr>
            <a:endParaRPr lang="es-ES" sz="1300" dirty="0" smtClean="0">
              <a:solidFill>
                <a:schemeClr val="tx1">
                  <a:lumMod val="95000"/>
                  <a:lumOff val="5000"/>
                </a:schemeClr>
              </a:solidFill>
            </a:endParaRPr>
          </a:p>
          <a:p>
            <a:pPr marL="285750" lvl="0" indent="-285750" algn="just">
              <a:buFont typeface="Arial" pitchFamily="34" charset="0"/>
              <a:buChar char="•"/>
            </a:pPr>
            <a:endParaRPr lang="es-ES" sz="1300" dirty="0" smtClean="0">
              <a:solidFill>
                <a:schemeClr val="tx1">
                  <a:lumMod val="95000"/>
                  <a:lumOff val="5000"/>
                </a:schemeClr>
              </a:solidFill>
            </a:endParaRPr>
          </a:p>
          <a:p>
            <a:pPr marL="285750" lvl="0" indent="-285750" algn="just">
              <a:buFont typeface="Arial" pitchFamily="34" charset="0"/>
              <a:buChar char="•"/>
            </a:pPr>
            <a:endParaRPr lang="es-ES" sz="1300" dirty="0">
              <a:solidFill>
                <a:schemeClr val="tx1">
                  <a:lumMod val="95000"/>
                  <a:lumOff val="5000"/>
                </a:schemeClr>
              </a:solidFill>
            </a:endParaRPr>
          </a:p>
          <a:p>
            <a:pPr marL="285750" lvl="0" indent="-285750" algn="just">
              <a:buFont typeface="Arial" pitchFamily="34" charset="0"/>
              <a:buChar char="•"/>
            </a:pPr>
            <a:endParaRPr lang="es-ES" sz="1300" dirty="0" smtClean="0">
              <a:solidFill>
                <a:schemeClr val="tx1">
                  <a:lumMod val="95000"/>
                  <a:lumOff val="5000"/>
                </a:schemeClr>
              </a:solidFill>
            </a:endParaRPr>
          </a:p>
          <a:p>
            <a:pPr marL="285750" lvl="0" indent="-285750" algn="just">
              <a:buFont typeface="Arial" pitchFamily="34" charset="0"/>
              <a:buChar char="•"/>
            </a:pPr>
            <a:r>
              <a:rPr lang="es-ES" sz="1300" dirty="0" smtClean="0">
                <a:solidFill>
                  <a:schemeClr val="tx1">
                    <a:lumMod val="95000"/>
                    <a:lumOff val="5000"/>
                  </a:schemeClr>
                </a:solidFill>
              </a:rPr>
              <a:t>Es recomendable trabajar con un grupo multidisciplinario para lograr la implantación de planes de desarrollo destinados a la mejora de los servicios básicos de las poblaciones rurales.</a:t>
            </a:r>
          </a:p>
          <a:p>
            <a:pPr marL="285750" lvl="0" indent="-285750" algn="just">
              <a:buFont typeface="Arial" pitchFamily="34" charset="0"/>
              <a:buChar char="•"/>
            </a:pPr>
            <a:endParaRPr lang="es-ES" sz="1300" dirty="0" smtClean="0">
              <a:solidFill>
                <a:schemeClr val="tx1">
                  <a:lumMod val="95000"/>
                  <a:lumOff val="5000"/>
                </a:schemeClr>
              </a:solidFill>
            </a:endParaRPr>
          </a:p>
          <a:p>
            <a:pPr marL="285750" lvl="0" indent="-285750" algn="just">
              <a:buFont typeface="Arial" pitchFamily="34" charset="0"/>
              <a:buChar char="•"/>
            </a:pPr>
            <a:endParaRPr lang="es-ES" sz="1300" dirty="0">
              <a:solidFill>
                <a:schemeClr val="tx1">
                  <a:lumMod val="95000"/>
                  <a:lumOff val="5000"/>
                </a:schemeClr>
              </a:solidFill>
            </a:endParaRPr>
          </a:p>
          <a:p>
            <a:pPr marL="285750" lvl="0" indent="-285750" algn="just">
              <a:buFont typeface="Arial" pitchFamily="34" charset="0"/>
              <a:buChar char="•"/>
            </a:pPr>
            <a:endParaRPr lang="es-ES" sz="1300" dirty="0">
              <a:solidFill>
                <a:schemeClr val="tx1">
                  <a:lumMod val="95000"/>
                  <a:lumOff val="5000"/>
                </a:schemeClr>
              </a:solidFill>
            </a:endParaRPr>
          </a:p>
          <a:p>
            <a:pPr marL="285750" lvl="0" indent="-285750" algn="just">
              <a:buFont typeface="Arial" pitchFamily="34" charset="0"/>
              <a:buChar char="•"/>
            </a:pPr>
            <a:r>
              <a:rPr lang="es-ES" sz="1300" dirty="0" smtClean="0">
                <a:solidFill>
                  <a:schemeClr val="tx1">
                    <a:lumMod val="95000"/>
                    <a:lumOff val="5000"/>
                  </a:schemeClr>
                </a:solidFill>
              </a:rPr>
              <a:t>Es fundamental que las instituciones tengan </a:t>
            </a:r>
            <a:r>
              <a:rPr lang="es-ES" sz="1300" dirty="0">
                <a:solidFill>
                  <a:schemeClr val="tx1">
                    <a:lumMod val="95000"/>
                    <a:lumOff val="5000"/>
                  </a:schemeClr>
                </a:solidFill>
              </a:rPr>
              <a:t>en cuenta los resultados del plan de ordenamiento o zonificación para que estén acordes con el uso o actividad dentro de ciertas áreas. </a:t>
            </a:r>
          </a:p>
          <a:p>
            <a:pPr lvl="0" algn="just"/>
            <a:endParaRPr lang="es-ES" sz="1300" dirty="0">
              <a:solidFill>
                <a:schemeClr val="tx1">
                  <a:lumMod val="95000"/>
                  <a:lumOff val="5000"/>
                </a:schemeClr>
              </a:solidFill>
            </a:endParaRPr>
          </a:p>
          <a:p>
            <a:pPr marL="285750" indent="-285750" algn="just">
              <a:buFont typeface="Arial" pitchFamily="34" charset="0"/>
              <a:buChar char="•"/>
            </a:pPr>
            <a:r>
              <a:rPr lang="es-ES" sz="1300" dirty="0" smtClean="0">
                <a:solidFill>
                  <a:schemeClr val="tx1">
                    <a:lumMod val="95000"/>
                    <a:lumOff val="5000"/>
                  </a:schemeClr>
                </a:solidFill>
              </a:rPr>
              <a:t>Es </a:t>
            </a:r>
            <a:r>
              <a:rPr lang="es-ES" sz="1300" dirty="0">
                <a:solidFill>
                  <a:schemeClr val="tx1">
                    <a:lumMod val="95000"/>
                    <a:lumOff val="5000"/>
                  </a:schemeClr>
                </a:solidFill>
              </a:rPr>
              <a:t>recomendable trabajar con datos actualizados y de fácil adquisición ya que así se aplica la metodología correcta y los datos representan la realidad.</a:t>
            </a:r>
          </a:p>
          <a:p>
            <a:pPr marL="285750" indent="-285750" algn="just">
              <a:buFont typeface="Arial" pitchFamily="34" charset="0"/>
              <a:buChar char="•"/>
            </a:pPr>
            <a:endParaRPr lang="es-ES" sz="1300" dirty="0" smtClean="0"/>
          </a:p>
          <a:p>
            <a:pPr algn="just"/>
            <a:endParaRPr lang="es-ES" sz="1200" dirty="0"/>
          </a:p>
          <a:p>
            <a:pPr algn="just"/>
            <a:endParaRPr lang="es-ES" sz="1200" dirty="0"/>
          </a:p>
          <a:p>
            <a:pPr lvl="0"/>
            <a:endParaRPr lang="es-EC" sz="1200" dirty="0"/>
          </a:p>
        </p:txBody>
      </p:sp>
      <p:sp>
        <p:nvSpPr>
          <p:cNvPr id="4" name="1 Título"/>
          <p:cNvSpPr>
            <a:spLocks noGrp="1"/>
          </p:cNvSpPr>
          <p:nvPr>
            <p:ph type="title"/>
          </p:nvPr>
        </p:nvSpPr>
        <p:spPr>
          <a:xfrm>
            <a:off x="734888" y="188640"/>
            <a:ext cx="8229600" cy="288032"/>
          </a:xfrm>
        </p:spPr>
        <p:txBody>
          <a:bodyPr>
            <a:normAutofit fontScale="90000"/>
          </a:bodyPr>
          <a:lstStyle/>
          <a:p>
            <a:pPr algn="just"/>
            <a:r>
              <a:rPr lang="es-EC" sz="3000" b="1" dirty="0" smtClean="0"/>
              <a:t>CONCLUSIONES</a:t>
            </a:r>
            <a:r>
              <a:rPr lang="es-EC" sz="3000" dirty="0" smtClean="0"/>
              <a:t>                        </a:t>
            </a:r>
            <a:r>
              <a:rPr lang="es-EC" sz="3000" b="1" dirty="0" smtClean="0"/>
              <a:t>RECOMENDACIONES</a:t>
            </a:r>
            <a:endParaRPr lang="es-EC" sz="3000" b="1" dirty="0"/>
          </a:p>
        </p:txBody>
      </p:sp>
    </p:spTree>
    <p:extLst>
      <p:ext uri="{BB962C8B-B14F-4D97-AF65-F5344CB8AC3E}">
        <p14:creationId xmlns:p14="http://schemas.microsoft.com/office/powerpoint/2010/main" val="6471895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2555776" y="2204864"/>
            <a:ext cx="4104456" cy="2232248"/>
          </a:xfrm>
          <a:noFill/>
          <a:ln>
            <a:noFill/>
          </a:ln>
          <a:effectLst>
            <a:glow rad="139700">
              <a:schemeClr val="accent2">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p>
            <a:r>
              <a:rPr lang="es-EC" sz="7100" dirty="0" smtClean="0">
                <a:effectLst>
                  <a:outerShdw blurRad="38100" dist="38100" dir="2700000" algn="tl">
                    <a:srgbClr val="000000">
                      <a:alpha val="43137"/>
                    </a:srgbClr>
                  </a:outerShdw>
                </a:effectLst>
              </a:rPr>
              <a:t>GRACIAS</a:t>
            </a:r>
            <a:endParaRPr lang="es-EC" sz="7100" dirty="0">
              <a:effectLst>
                <a:outerShdw blurRad="38100" dist="38100" dir="2700000" algn="tl">
                  <a:srgbClr val="000000">
                    <a:alpha val="43137"/>
                  </a:srgbClr>
                </a:outerShdw>
              </a:effectLst>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326" y="2505075"/>
            <a:ext cx="26670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325" y="4995175"/>
            <a:ext cx="2667000" cy="186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995174"/>
            <a:ext cx="2619375" cy="18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326" y="14262"/>
            <a:ext cx="2666999"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47950" cy="18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2313" y="4995175"/>
            <a:ext cx="2619375" cy="18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4" y="-9526"/>
            <a:ext cx="2647950" cy="187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50507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168" y="4963644"/>
            <a:ext cx="3075734" cy="189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979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 Título"/>
          <p:cNvSpPr>
            <a:spLocks noGrp="1"/>
          </p:cNvSpPr>
          <p:nvPr>
            <p:ph type="title"/>
          </p:nvPr>
        </p:nvSpPr>
        <p:spPr>
          <a:xfrm>
            <a:off x="395536" y="836712"/>
            <a:ext cx="8229600" cy="1143000"/>
          </a:xfrm>
        </p:spPr>
        <p:txBody>
          <a:bodyPr>
            <a:normAutofit/>
          </a:bodyPr>
          <a:lstStyle/>
          <a:p>
            <a:r>
              <a:rPr lang="es-EC" dirty="0" smtClean="0"/>
              <a:t>LINEA BASE</a:t>
            </a:r>
            <a:br>
              <a:rPr lang="es-EC" dirty="0" smtClean="0"/>
            </a:br>
            <a:r>
              <a:rPr lang="es-EC" sz="2200" dirty="0"/>
              <a:t>L</a:t>
            </a:r>
            <a:r>
              <a:rPr lang="es-EC" sz="2200" dirty="0" smtClean="0"/>
              <a:t>a SENPLADES plantea 6 ejes de ejecución territorial </a:t>
            </a:r>
          </a:p>
        </p:txBody>
      </p:sp>
      <p:graphicFrame>
        <p:nvGraphicFramePr>
          <p:cNvPr id="4" name="3 Diagrama"/>
          <p:cNvGraphicFramePr/>
          <p:nvPr>
            <p:extLst>
              <p:ext uri="{D42A27DB-BD31-4B8C-83A1-F6EECF244321}">
                <p14:modId xmlns:p14="http://schemas.microsoft.com/office/powerpoint/2010/main" val="2135188511"/>
              </p:ext>
            </p:extLst>
          </p:nvPr>
        </p:nvGraphicFramePr>
        <p:xfrm>
          <a:off x="683568" y="2132856"/>
          <a:ext cx="8064896"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735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xfrm>
            <a:off x="457200" y="188640"/>
            <a:ext cx="8229600" cy="1143000"/>
          </a:xfrm>
        </p:spPr>
        <p:txBody>
          <a:bodyPr/>
          <a:lstStyle/>
          <a:p>
            <a:r>
              <a:rPr lang="en-US" dirty="0" smtClean="0"/>
              <a:t>SISTEMA AMBIENTAL</a:t>
            </a:r>
            <a:endParaRPr lang="es-EC" dirty="0" smtClean="0"/>
          </a:p>
        </p:txBody>
      </p:sp>
      <p:graphicFrame>
        <p:nvGraphicFramePr>
          <p:cNvPr id="5" name="4 Diagrama"/>
          <p:cNvGraphicFramePr/>
          <p:nvPr>
            <p:extLst>
              <p:ext uri="{D42A27DB-BD31-4B8C-83A1-F6EECF244321}">
                <p14:modId xmlns:p14="http://schemas.microsoft.com/office/powerpoint/2010/main" val="3081479382"/>
              </p:ext>
            </p:extLst>
          </p:nvPr>
        </p:nvGraphicFramePr>
        <p:xfrm>
          <a:off x="251520" y="1397000"/>
          <a:ext cx="8640960" cy="5200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848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194935643"/>
              </p:ext>
            </p:extLst>
          </p:nvPr>
        </p:nvGraphicFramePr>
        <p:xfrm>
          <a:off x="323528" y="620688"/>
          <a:ext cx="8568952" cy="5904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8266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241503960"/>
              </p:ext>
            </p:extLst>
          </p:nvPr>
        </p:nvGraphicFramePr>
        <p:xfrm>
          <a:off x="251520" y="332656"/>
          <a:ext cx="4978399" cy="2511425"/>
        </p:xfrm>
        <a:graphic>
          <a:graphicData uri="http://schemas.openxmlformats.org/drawingml/2006/table">
            <a:tbl>
              <a:tblPr/>
              <a:tblGrid>
                <a:gridCol w="2349835"/>
                <a:gridCol w="843807"/>
                <a:gridCol w="1784757"/>
              </a:tblGrid>
              <a:tr h="190500">
                <a:tc gridSpan="3">
                  <a:txBody>
                    <a:bodyPr/>
                    <a:lstStyle/>
                    <a:p>
                      <a:pPr algn="ctr">
                        <a:lnSpc>
                          <a:spcPct val="115000"/>
                        </a:lnSpc>
                        <a:spcAft>
                          <a:spcPts val="0"/>
                        </a:spcAft>
                      </a:pPr>
                      <a:r>
                        <a:rPr lang="es-EC" sz="1000" b="1" dirty="0">
                          <a:solidFill>
                            <a:schemeClr val="bg1">
                              <a:lumMod val="85000"/>
                              <a:lumOff val="15000"/>
                            </a:schemeClr>
                          </a:solidFill>
                          <a:latin typeface="Arial"/>
                          <a:ea typeface="Calibri"/>
                          <a:cs typeface="Times New Roman"/>
                          <a:hlinkClick r:id="rId2" action="ppaction://hlinksldjump"/>
                        </a:rPr>
                        <a:t>Clasificación</a:t>
                      </a:r>
                      <a:endParaRPr lang="es-EC" sz="1100" dirty="0">
                        <a:solidFill>
                          <a:schemeClr val="bg1">
                            <a:lumMod val="85000"/>
                            <a:lumOff val="15000"/>
                          </a:schemeClr>
                        </a:solidFill>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C"/>
                    </a:p>
                  </a:txBody>
                  <a:tcPr/>
                </a:tc>
                <a:tc hMerge="1">
                  <a:txBody>
                    <a:bodyPr/>
                    <a:lstStyle/>
                    <a:p>
                      <a:endParaRPr lang="es-EC"/>
                    </a:p>
                  </a:txBody>
                  <a:tcPr/>
                </a:tc>
              </a:tr>
              <a:tr h="225425">
                <a:tc>
                  <a:txBody>
                    <a:bodyPr/>
                    <a:lstStyle/>
                    <a:p>
                      <a:pPr algn="ctr">
                        <a:lnSpc>
                          <a:spcPct val="115000"/>
                        </a:lnSpc>
                        <a:spcAft>
                          <a:spcPts val="0"/>
                        </a:spcAft>
                      </a:pPr>
                      <a:r>
                        <a:rPr lang="es-EC" sz="1000" b="1" dirty="0">
                          <a:solidFill>
                            <a:srgbClr val="000000"/>
                          </a:solidFill>
                          <a:latin typeface="Arial"/>
                          <a:ea typeface="Calibri"/>
                          <a:cs typeface="Times New Roman"/>
                        </a:rPr>
                        <a:t>Nivel 1</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b="1" dirty="0">
                          <a:solidFill>
                            <a:srgbClr val="000000"/>
                          </a:solidFill>
                          <a:latin typeface="Arial"/>
                          <a:ea typeface="Calibri"/>
                          <a:cs typeface="Times New Roman"/>
                        </a:rPr>
                        <a:t>km</a:t>
                      </a:r>
                      <a:r>
                        <a:rPr lang="es-EC" sz="1000" b="1" baseline="30000" dirty="0">
                          <a:solidFill>
                            <a:srgbClr val="000000"/>
                          </a:solidFill>
                          <a:latin typeface="Arial"/>
                          <a:ea typeface="Calibri"/>
                          <a:cs typeface="Times New Roman"/>
                        </a:rPr>
                        <a:t>2</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b="1" dirty="0">
                          <a:solidFill>
                            <a:srgbClr val="000000"/>
                          </a:solidFill>
                          <a:latin typeface="Arial"/>
                          <a:ea typeface="Calibri"/>
                          <a:cs typeface="Times New Roman"/>
                        </a:rPr>
                        <a:t>% dentro de la provincia</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Actividades extractivas</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0,126</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0,001</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Arena</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11,075</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0,069</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Bosques</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7880,282</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48,907</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Infraestructura</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1,702</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0,011</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Obras de Infraestructura</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4,563</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0,028</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Sistemas agropecuarios</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7884,318</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48,932</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Sistemas agroforestal</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10,286</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0,064</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Sistema hídrico</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232,771</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1,445</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Vegetación arbustiva y herbácea</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30,036</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0,186</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nSpc>
                          <a:spcPct val="115000"/>
                        </a:lnSpc>
                        <a:spcAft>
                          <a:spcPts val="0"/>
                        </a:spcAft>
                      </a:pPr>
                      <a:r>
                        <a:rPr lang="es-EC" sz="1000" dirty="0">
                          <a:solidFill>
                            <a:srgbClr val="000000"/>
                          </a:solidFill>
                          <a:latin typeface="Arial"/>
                          <a:ea typeface="Calibri"/>
                          <a:cs typeface="Times New Roman"/>
                        </a:rPr>
                        <a:t>Zona urbana</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57,661</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rgbClr val="000000"/>
                          </a:solidFill>
                          <a:latin typeface="Arial"/>
                          <a:ea typeface="Calibri"/>
                          <a:cs typeface="Times New Roman"/>
                        </a:rPr>
                        <a:t>0,358</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90500">
                <a:tc>
                  <a:txBody>
                    <a:bodyPr/>
                    <a:lstStyle/>
                    <a:p>
                      <a:pPr algn="r">
                        <a:lnSpc>
                          <a:spcPct val="115000"/>
                        </a:lnSpc>
                        <a:spcAft>
                          <a:spcPts val="0"/>
                        </a:spcAft>
                      </a:pPr>
                      <a:r>
                        <a:rPr lang="es-EC" sz="1000" b="1" dirty="0">
                          <a:solidFill>
                            <a:srgbClr val="000000"/>
                          </a:solidFill>
                          <a:latin typeface="Arial"/>
                          <a:ea typeface="Calibri"/>
                          <a:cs typeface="Times New Roman"/>
                        </a:rPr>
                        <a:t>TOTAL  PROVINCIA</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b="1" dirty="0">
                          <a:solidFill>
                            <a:srgbClr val="000000"/>
                          </a:solidFill>
                          <a:latin typeface="Arial"/>
                          <a:ea typeface="Calibri"/>
                          <a:cs typeface="Times New Roman"/>
                        </a:rPr>
                        <a:t>16132,23</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b="1" dirty="0">
                          <a:solidFill>
                            <a:srgbClr val="000000"/>
                          </a:solidFill>
                          <a:latin typeface="Arial"/>
                          <a:ea typeface="Calibri"/>
                          <a:cs typeface="Times New Roman"/>
                        </a:rPr>
                        <a:t>100</a:t>
                      </a:r>
                      <a:endParaRPr lang="es-EC" sz="1100" dirty="0">
                        <a:latin typeface="Calibri"/>
                        <a:ea typeface="Calibri"/>
                        <a:cs typeface="Times New Roman"/>
                      </a:endParaRPr>
                    </a:p>
                  </a:txBody>
                  <a:tcPr marL="44444" marR="4444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4020674759"/>
              </p:ext>
            </p:extLst>
          </p:nvPr>
        </p:nvGraphicFramePr>
        <p:xfrm>
          <a:off x="3055144" y="2983707"/>
          <a:ext cx="5822950" cy="3738562"/>
        </p:xfrm>
        <a:graphic>
          <a:graphicData uri="http://schemas.openxmlformats.org/drawingml/2006/table">
            <a:tbl>
              <a:tblPr/>
              <a:tblGrid>
                <a:gridCol w="496570"/>
                <a:gridCol w="496570"/>
                <a:gridCol w="1470660"/>
                <a:gridCol w="702945"/>
                <a:gridCol w="1185545"/>
                <a:gridCol w="1470660"/>
              </a:tblGrid>
              <a:tr h="368102">
                <a:tc rowSpan="2">
                  <a:txBody>
                    <a:bodyPr/>
                    <a:lstStyle/>
                    <a:p>
                      <a:pPr algn="ctr">
                        <a:lnSpc>
                          <a:spcPct val="115000"/>
                        </a:lnSpc>
                        <a:spcAft>
                          <a:spcPts val="0"/>
                        </a:spcAft>
                      </a:pPr>
                      <a:r>
                        <a:rPr lang="es-EC" sz="1000" b="1" dirty="0">
                          <a:solidFill>
                            <a:schemeClr val="tx1"/>
                          </a:solidFill>
                          <a:effectLst/>
                          <a:latin typeface="Arial"/>
                          <a:ea typeface="@PMingLiU"/>
                          <a:cs typeface="Times New Roman"/>
                        </a:rPr>
                        <a:t>CLASE</a:t>
                      </a:r>
                      <a:endParaRPr lang="es-EC" sz="1100" b="1" dirty="0">
                        <a:solidFill>
                          <a:schemeClr val="tx1"/>
                        </a:solidFill>
                        <a:effectLst/>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2">
                  <a:txBody>
                    <a:bodyPr/>
                    <a:lstStyle/>
                    <a:p>
                      <a:pPr algn="ctr">
                        <a:lnSpc>
                          <a:spcPct val="115000"/>
                        </a:lnSpc>
                        <a:spcAft>
                          <a:spcPts val="0"/>
                        </a:spcAft>
                      </a:pPr>
                      <a:r>
                        <a:rPr lang="es-EC" sz="1000" b="1" dirty="0">
                          <a:solidFill>
                            <a:schemeClr val="tx1"/>
                          </a:solidFill>
                          <a:effectLst/>
                          <a:latin typeface="Arial"/>
                          <a:ea typeface="@PMingLiU"/>
                          <a:cs typeface="Times New Roman"/>
                        </a:rPr>
                        <a:t>RANGO</a:t>
                      </a:r>
                      <a:endParaRPr lang="es-EC" sz="1100" b="1" dirty="0">
                        <a:solidFill>
                          <a:schemeClr val="tx1"/>
                        </a:solidFill>
                        <a:effectLst/>
                        <a:latin typeface="Calibri"/>
                        <a:ea typeface="Calibri"/>
                        <a:cs typeface="Times New Roman"/>
                      </a:endParaRPr>
                    </a:p>
                  </a:txBody>
                  <a:tcPr marL="12700" marR="12700" marT="12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s-EC"/>
                    </a:p>
                  </a:txBody>
                  <a:tcPr/>
                </a:tc>
                <a:tc rowSpan="2">
                  <a:txBody>
                    <a:bodyPr/>
                    <a:lstStyle/>
                    <a:p>
                      <a:pPr algn="ctr">
                        <a:lnSpc>
                          <a:spcPct val="115000"/>
                        </a:lnSpc>
                        <a:spcAft>
                          <a:spcPts val="0"/>
                        </a:spcAft>
                      </a:pPr>
                      <a:r>
                        <a:rPr lang="es-EC" sz="1000" b="1" dirty="0">
                          <a:solidFill>
                            <a:schemeClr val="tx1"/>
                          </a:solidFill>
                          <a:effectLst/>
                          <a:latin typeface="Arial"/>
                          <a:ea typeface="@PMingLiU"/>
                          <a:cs typeface="Times New Roman"/>
                        </a:rPr>
                        <a:t>COLOR</a:t>
                      </a:r>
                      <a:endParaRPr lang="es-EC" sz="1100" b="1" dirty="0">
                        <a:solidFill>
                          <a:schemeClr val="tx1"/>
                        </a:solidFill>
                        <a:effectLst/>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rowSpan="2">
                  <a:txBody>
                    <a:bodyPr/>
                    <a:lstStyle/>
                    <a:p>
                      <a:pPr algn="ctr">
                        <a:lnSpc>
                          <a:spcPct val="115000"/>
                        </a:lnSpc>
                        <a:spcAft>
                          <a:spcPts val="0"/>
                        </a:spcAft>
                      </a:pPr>
                      <a:r>
                        <a:rPr lang="es-EC" sz="1000" b="1" dirty="0">
                          <a:solidFill>
                            <a:schemeClr val="tx1"/>
                          </a:solidFill>
                          <a:effectLst/>
                          <a:latin typeface="Arial"/>
                          <a:ea typeface="@PMingLiU"/>
                          <a:cs typeface="Times New Roman"/>
                        </a:rPr>
                        <a:t>RELIEVE</a:t>
                      </a:r>
                      <a:endParaRPr lang="es-EC" sz="1100" b="1" dirty="0">
                        <a:solidFill>
                          <a:schemeClr val="tx1"/>
                        </a:solidFill>
                        <a:effectLst/>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endParaRPr lang="es-EC" sz="1100" b="1" dirty="0">
                        <a:solidFill>
                          <a:schemeClr val="tx1"/>
                        </a:solidFill>
                        <a:effectLst/>
                        <a:latin typeface="Calibri"/>
                        <a:ea typeface="Calibri"/>
                        <a:cs typeface="Times New Roman"/>
                      </a:endParaRPr>
                    </a:p>
                    <a:p>
                      <a:pPr algn="ctr">
                        <a:lnSpc>
                          <a:spcPct val="115000"/>
                        </a:lnSpc>
                        <a:spcAft>
                          <a:spcPts val="0"/>
                        </a:spcAft>
                      </a:pPr>
                      <a:r>
                        <a:rPr lang="es-EC" sz="1000" b="1" dirty="0">
                          <a:solidFill>
                            <a:schemeClr val="tx1"/>
                          </a:solidFill>
                          <a:effectLst/>
                          <a:latin typeface="Arial"/>
                          <a:ea typeface="@PMingLiU"/>
                          <a:cs typeface="Times New Roman"/>
                        </a:rPr>
                        <a:t>AREA</a:t>
                      </a:r>
                      <a:endParaRPr lang="es-EC" sz="11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87989">
                <a:tc vMerge="1">
                  <a:txBody>
                    <a:bodyPr/>
                    <a:lstStyle/>
                    <a:p>
                      <a:endParaRPr lang="es-EC"/>
                    </a:p>
                  </a:txBody>
                  <a:tcPr/>
                </a:tc>
                <a:tc>
                  <a:txBody>
                    <a:bodyPr/>
                    <a:lstStyle/>
                    <a:p>
                      <a:pPr algn="ctr">
                        <a:lnSpc>
                          <a:spcPct val="115000"/>
                        </a:lnSpc>
                        <a:spcAft>
                          <a:spcPts val="0"/>
                        </a:spcAft>
                      </a:pPr>
                      <a:r>
                        <a:rPr lang="es-EC" sz="1000" b="1" dirty="0">
                          <a:solidFill>
                            <a:schemeClr val="tx1"/>
                          </a:solidFill>
                          <a:effectLst/>
                          <a:latin typeface="Arial"/>
                          <a:ea typeface="Calibri"/>
                          <a:cs typeface="Times New Roman"/>
                        </a:rPr>
                        <a:t>º</a:t>
                      </a:r>
                      <a:endParaRPr lang="es-EC" sz="1100" b="1" dirty="0">
                        <a:solidFill>
                          <a:schemeClr val="tx1"/>
                        </a:solidFill>
                        <a:effectLst/>
                        <a:latin typeface="Calibri"/>
                        <a:ea typeface="Calibri"/>
                        <a:cs typeface="Times New Roman"/>
                      </a:endParaRPr>
                    </a:p>
                  </a:txBody>
                  <a:tcPr marL="12700" marR="12700" marT="12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EC" sz="1000" b="1" dirty="0">
                          <a:solidFill>
                            <a:schemeClr val="tx1"/>
                          </a:solidFill>
                          <a:effectLst/>
                          <a:latin typeface="Arial"/>
                          <a:ea typeface="@PMingLiU"/>
                          <a:cs typeface="Times New Roman"/>
                        </a:rPr>
                        <a:t>%</a:t>
                      </a:r>
                      <a:endParaRPr lang="es-EC" sz="11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000" b="1" dirty="0">
                          <a:solidFill>
                            <a:schemeClr val="tx1"/>
                          </a:solidFill>
                          <a:effectLst/>
                          <a:latin typeface="Arial"/>
                          <a:ea typeface="@PMingLiU"/>
                          <a:cs typeface="Times New Roman"/>
                        </a:rPr>
                        <a:t>Km</a:t>
                      </a:r>
                      <a:r>
                        <a:rPr lang="es-EC" sz="1000" b="1" baseline="30000" dirty="0">
                          <a:solidFill>
                            <a:schemeClr val="tx1"/>
                          </a:solidFill>
                          <a:effectLst/>
                          <a:latin typeface="Arial"/>
                          <a:ea typeface="@PMingLiU"/>
                          <a:cs typeface="Times New Roman"/>
                        </a:rPr>
                        <a:t>2</a:t>
                      </a:r>
                      <a:endParaRPr lang="es-EC" sz="11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54094">
                <a:tc>
                  <a:txBody>
                    <a:bodyPr/>
                    <a:lstStyle/>
                    <a:p>
                      <a:pPr algn="ctr">
                        <a:lnSpc>
                          <a:spcPct val="115000"/>
                        </a:lnSpc>
                        <a:spcAft>
                          <a:spcPts val="0"/>
                        </a:spcAft>
                      </a:pPr>
                      <a:r>
                        <a:rPr lang="es-EC" sz="1000" dirty="0">
                          <a:solidFill>
                            <a:schemeClr val="tx1"/>
                          </a:solidFill>
                          <a:latin typeface="Arial"/>
                          <a:ea typeface="@PMingLiU"/>
                          <a:cs typeface="Times New Roman"/>
                        </a:rPr>
                        <a:t>1</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0 – 5</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0 – 8.7488</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s-EC" sz="1000" dirty="0">
                        <a:solidFill>
                          <a:schemeClr val="tx1"/>
                        </a:solidFill>
                        <a:latin typeface="Arial"/>
                        <a:ea typeface="@PMingLiU"/>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Plana</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Calibri"/>
                          <a:cs typeface="Times New Roman"/>
                        </a:rPr>
                        <a:t>13296,7</a:t>
                      </a:r>
                      <a:endParaRPr lang="es-EC" sz="1100" dirty="0">
                        <a:solidFill>
                          <a:schemeClr val="tx1"/>
                        </a:solidFill>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47108">
                <a:tc>
                  <a:txBody>
                    <a:bodyPr/>
                    <a:lstStyle/>
                    <a:p>
                      <a:pPr algn="ctr">
                        <a:lnSpc>
                          <a:spcPct val="115000"/>
                        </a:lnSpc>
                        <a:spcAft>
                          <a:spcPts val="0"/>
                        </a:spcAft>
                      </a:pPr>
                      <a:r>
                        <a:rPr lang="es-EC" sz="1000" dirty="0">
                          <a:solidFill>
                            <a:schemeClr val="tx1"/>
                          </a:solidFill>
                          <a:latin typeface="Arial"/>
                          <a:ea typeface="@PMingLiU"/>
                          <a:cs typeface="Times New Roman"/>
                        </a:rPr>
                        <a:t>2</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5 – 10</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8.7488 – 17.6326</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s-EC" sz="1000" dirty="0">
                        <a:solidFill>
                          <a:schemeClr val="tx1"/>
                        </a:solidFill>
                        <a:latin typeface="Arial"/>
                        <a:ea typeface="@PMingLiU"/>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Suavemente ondulada</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Calibri"/>
                          <a:cs typeface="Times New Roman"/>
                        </a:rPr>
                        <a:t>2145,1</a:t>
                      </a:r>
                      <a:endParaRPr lang="es-EC" sz="1100" dirty="0">
                        <a:solidFill>
                          <a:schemeClr val="tx1"/>
                        </a:solidFill>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56635">
                <a:tc>
                  <a:txBody>
                    <a:bodyPr/>
                    <a:lstStyle/>
                    <a:p>
                      <a:pPr algn="ctr">
                        <a:lnSpc>
                          <a:spcPct val="115000"/>
                        </a:lnSpc>
                        <a:spcAft>
                          <a:spcPts val="0"/>
                        </a:spcAft>
                      </a:pPr>
                      <a:r>
                        <a:rPr lang="es-EC" sz="1000" dirty="0">
                          <a:solidFill>
                            <a:schemeClr val="tx1"/>
                          </a:solidFill>
                          <a:latin typeface="Arial"/>
                          <a:ea typeface="@PMingLiU"/>
                          <a:cs typeface="Times New Roman"/>
                        </a:rPr>
                        <a:t>3</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10 – 15</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17.6326 – 26.7949</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s-EC" sz="1000" dirty="0">
                        <a:solidFill>
                          <a:schemeClr val="tx1"/>
                        </a:solidFill>
                        <a:latin typeface="Arial"/>
                        <a:ea typeface="@PMingLiU"/>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Ondulada</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Calibri"/>
                          <a:cs typeface="Times New Roman"/>
                        </a:rPr>
                        <a:t>490</a:t>
                      </a:r>
                      <a:endParaRPr lang="es-EC" sz="1100" dirty="0">
                        <a:solidFill>
                          <a:schemeClr val="tx1"/>
                        </a:solidFill>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6312">
                <a:tc>
                  <a:txBody>
                    <a:bodyPr/>
                    <a:lstStyle/>
                    <a:p>
                      <a:pPr algn="ctr">
                        <a:lnSpc>
                          <a:spcPct val="115000"/>
                        </a:lnSpc>
                        <a:spcAft>
                          <a:spcPts val="0"/>
                        </a:spcAft>
                      </a:pPr>
                      <a:r>
                        <a:rPr lang="es-EC" sz="1000" dirty="0">
                          <a:solidFill>
                            <a:schemeClr val="tx1"/>
                          </a:solidFill>
                          <a:latin typeface="Arial"/>
                          <a:ea typeface="@PMingLiU"/>
                          <a:cs typeface="Times New Roman"/>
                        </a:rPr>
                        <a:t>4</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15– 20</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26.7949 - 36.3970</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s-EC" sz="1000" dirty="0">
                        <a:solidFill>
                          <a:schemeClr val="tx1"/>
                        </a:solidFill>
                        <a:latin typeface="Arial"/>
                        <a:ea typeface="@PMingLiU"/>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Suavemente Inclinada</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Calibri"/>
                          <a:cs typeface="Times New Roman"/>
                        </a:rPr>
                        <a:t>142,6</a:t>
                      </a:r>
                      <a:endParaRPr lang="es-EC" sz="1100" dirty="0">
                        <a:solidFill>
                          <a:schemeClr val="tx1"/>
                        </a:solidFill>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231">
                <a:tc>
                  <a:txBody>
                    <a:bodyPr/>
                    <a:lstStyle/>
                    <a:p>
                      <a:pPr algn="ctr">
                        <a:lnSpc>
                          <a:spcPct val="115000"/>
                        </a:lnSpc>
                        <a:spcAft>
                          <a:spcPts val="0"/>
                        </a:spcAft>
                      </a:pPr>
                      <a:r>
                        <a:rPr lang="es-EC" sz="1000" dirty="0">
                          <a:solidFill>
                            <a:schemeClr val="tx1"/>
                          </a:solidFill>
                          <a:latin typeface="Arial"/>
                          <a:ea typeface="@PMingLiU"/>
                          <a:cs typeface="Times New Roman"/>
                        </a:rPr>
                        <a:t>5</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20 - 30</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Calibri"/>
                          <a:cs typeface="Times New Roman"/>
                        </a:rPr>
                        <a:t>36.3970 – 57.7350</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s-EC" sz="1000" dirty="0">
                        <a:solidFill>
                          <a:schemeClr val="tx1"/>
                        </a:solidFill>
                        <a:latin typeface="Arial"/>
                        <a:ea typeface="@PMingLiU"/>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Inclinada</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Calibri"/>
                          <a:cs typeface="Times New Roman"/>
                        </a:rPr>
                        <a:t>46</a:t>
                      </a:r>
                      <a:endParaRPr lang="es-EC" sz="1100" dirty="0">
                        <a:solidFill>
                          <a:schemeClr val="tx1"/>
                        </a:solidFill>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231">
                <a:tc>
                  <a:txBody>
                    <a:bodyPr/>
                    <a:lstStyle/>
                    <a:p>
                      <a:pPr algn="ctr">
                        <a:lnSpc>
                          <a:spcPct val="115000"/>
                        </a:lnSpc>
                        <a:spcAft>
                          <a:spcPts val="0"/>
                        </a:spcAft>
                      </a:pPr>
                      <a:r>
                        <a:rPr lang="es-EC" sz="1000" dirty="0">
                          <a:solidFill>
                            <a:schemeClr val="tx1"/>
                          </a:solidFill>
                          <a:latin typeface="Arial"/>
                          <a:ea typeface="@PMingLiU"/>
                          <a:cs typeface="Times New Roman"/>
                        </a:rPr>
                        <a:t>6</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30 – 45</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Calibri"/>
                          <a:cs typeface="Times New Roman"/>
                        </a:rPr>
                        <a:t>57.7350 - 100</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Montañosa</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Calibri"/>
                          <a:cs typeface="Times New Roman"/>
                        </a:rPr>
                        <a:t>5,6</a:t>
                      </a:r>
                      <a:endParaRPr lang="es-EC" sz="1100" dirty="0">
                        <a:solidFill>
                          <a:schemeClr val="tx1"/>
                        </a:solidFill>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25860">
                <a:tc>
                  <a:txBody>
                    <a:bodyPr/>
                    <a:lstStyle/>
                    <a:p>
                      <a:pPr algn="ctr">
                        <a:lnSpc>
                          <a:spcPct val="115000"/>
                        </a:lnSpc>
                        <a:spcAft>
                          <a:spcPts val="0"/>
                        </a:spcAft>
                      </a:pPr>
                      <a:r>
                        <a:rPr lang="es-EC" sz="1000" dirty="0">
                          <a:solidFill>
                            <a:schemeClr val="tx1"/>
                          </a:solidFill>
                          <a:latin typeface="Arial"/>
                          <a:ea typeface="@PMingLiU"/>
                          <a:cs typeface="Times New Roman"/>
                        </a:rPr>
                        <a:t>7</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&gt;45</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endParaRPr lang="es-EC" sz="1000" dirty="0">
                        <a:solidFill>
                          <a:schemeClr val="tx1"/>
                        </a:solidFill>
                        <a:latin typeface="Arial"/>
                        <a:ea typeface="Calibri"/>
                        <a:cs typeface="Times New Roman"/>
                      </a:endParaRPr>
                    </a:p>
                    <a:p>
                      <a:pPr algn="ctr">
                        <a:lnSpc>
                          <a:spcPct val="115000"/>
                        </a:lnSpc>
                        <a:spcAft>
                          <a:spcPts val="0"/>
                        </a:spcAft>
                      </a:pPr>
                      <a:r>
                        <a:rPr lang="es-EC" sz="1000" dirty="0">
                          <a:solidFill>
                            <a:schemeClr val="tx1"/>
                          </a:solidFill>
                          <a:latin typeface="Arial"/>
                          <a:ea typeface="Calibri"/>
                          <a:cs typeface="Times New Roman"/>
                        </a:rPr>
                        <a:t>&gt; 100</a:t>
                      </a:r>
                      <a:endParaRPr lang="es-EC" sz="1100" dirty="0">
                        <a:solidFill>
                          <a:schemeClr val="tx1"/>
                        </a:solidFill>
                        <a:latin typeface="Calibri"/>
                        <a:ea typeface="Calibri"/>
                        <a:cs typeface="Times New Roman"/>
                      </a:endParaRPr>
                    </a:p>
                  </a:txBody>
                  <a:tcPr marL="12700" marR="12700" marT="1270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Escarpada</a:t>
                      </a:r>
                      <a:endParaRPr lang="es-EC" sz="1100" dirty="0">
                        <a:solidFill>
                          <a:schemeClr val="tx1"/>
                        </a:solidFill>
                        <a:latin typeface="Calibri"/>
                        <a:ea typeface="Calibri"/>
                        <a:cs typeface="Times New Roman"/>
                      </a:endParaRPr>
                    </a:p>
                  </a:txBody>
                  <a:tcPr marL="12700" marR="12700" marT="1270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000" dirty="0">
                          <a:solidFill>
                            <a:schemeClr val="tx1"/>
                          </a:solidFill>
                          <a:latin typeface="Arial"/>
                          <a:ea typeface="@PMingLiU"/>
                          <a:cs typeface="Times New Roman"/>
                        </a:rPr>
                        <a:t>No se posee áreas correspondientes a este rango</a:t>
                      </a:r>
                      <a:endParaRPr lang="es-EC" sz="1100" dirty="0">
                        <a:solidFill>
                          <a:schemeClr val="tx1"/>
                        </a:solidFill>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pSp>
        <p:nvGrpSpPr>
          <p:cNvPr id="2" name="1 Grupo"/>
          <p:cNvGrpSpPr/>
          <p:nvPr/>
        </p:nvGrpSpPr>
        <p:grpSpPr>
          <a:xfrm>
            <a:off x="5727701" y="3634149"/>
            <a:ext cx="404812" cy="3003550"/>
            <a:chOff x="5751513" y="3492500"/>
            <a:chExt cx="404812" cy="3003550"/>
          </a:xfrm>
        </p:grpSpPr>
        <p:sp>
          <p:nvSpPr>
            <p:cNvPr id="5247" name="Rectángulo 295"/>
            <p:cNvSpPr>
              <a:spLocks noChangeArrowheads="1"/>
            </p:cNvSpPr>
            <p:nvPr/>
          </p:nvSpPr>
          <p:spPr bwMode="auto">
            <a:xfrm>
              <a:off x="5756275" y="3492500"/>
              <a:ext cx="379413" cy="296863"/>
            </a:xfrm>
            <a:prstGeom prst="rect">
              <a:avLst/>
            </a:prstGeom>
            <a:solidFill>
              <a:srgbClr val="FFFF00"/>
            </a:solidFill>
            <a:ln w="9525">
              <a:solidFill>
                <a:srgbClr val="000000"/>
              </a:solidFill>
              <a:miter lim="800000"/>
              <a:headEnd/>
              <a:tailEnd/>
            </a:ln>
          </p:spPr>
          <p:txBody>
            <a:bodyPr/>
            <a:lstStyle/>
            <a:p>
              <a:endParaRPr lang="es-EC" dirty="0">
                <a:latin typeface="Calibri" pitchFamily="34" charset="0"/>
              </a:endParaRPr>
            </a:p>
          </p:txBody>
        </p:sp>
        <p:sp>
          <p:nvSpPr>
            <p:cNvPr id="5248" name="Rectángulo 291"/>
            <p:cNvSpPr>
              <a:spLocks noChangeArrowheads="1"/>
            </p:cNvSpPr>
            <p:nvPr/>
          </p:nvSpPr>
          <p:spPr bwMode="auto">
            <a:xfrm>
              <a:off x="5751513" y="3951288"/>
              <a:ext cx="381000" cy="296862"/>
            </a:xfrm>
            <a:prstGeom prst="rect">
              <a:avLst/>
            </a:prstGeom>
            <a:solidFill>
              <a:srgbClr val="E36C0A"/>
            </a:solidFill>
            <a:ln w="9525">
              <a:solidFill>
                <a:srgbClr val="000000"/>
              </a:solidFill>
              <a:miter lim="800000"/>
              <a:headEnd/>
              <a:tailEnd/>
            </a:ln>
          </p:spPr>
          <p:txBody>
            <a:bodyPr/>
            <a:lstStyle/>
            <a:p>
              <a:endParaRPr lang="es-EC" dirty="0">
                <a:latin typeface="Calibri" pitchFamily="34" charset="0"/>
              </a:endParaRPr>
            </a:p>
          </p:txBody>
        </p:sp>
        <p:sp>
          <p:nvSpPr>
            <p:cNvPr id="5249" name="Rectángulo 288"/>
            <p:cNvSpPr>
              <a:spLocks noChangeArrowheads="1"/>
            </p:cNvSpPr>
            <p:nvPr/>
          </p:nvSpPr>
          <p:spPr bwMode="auto">
            <a:xfrm>
              <a:off x="5756275" y="4405313"/>
              <a:ext cx="379413" cy="296862"/>
            </a:xfrm>
            <a:prstGeom prst="rect">
              <a:avLst/>
            </a:prstGeom>
            <a:solidFill>
              <a:srgbClr val="00CC00"/>
            </a:solidFill>
            <a:ln w="9525">
              <a:solidFill>
                <a:srgbClr val="000000"/>
              </a:solidFill>
              <a:miter lim="800000"/>
              <a:headEnd/>
              <a:tailEnd/>
            </a:ln>
          </p:spPr>
          <p:txBody>
            <a:bodyPr/>
            <a:lstStyle/>
            <a:p>
              <a:endParaRPr lang="es-EC" dirty="0">
                <a:latin typeface="Calibri" pitchFamily="34" charset="0"/>
              </a:endParaRPr>
            </a:p>
          </p:txBody>
        </p:sp>
        <p:sp>
          <p:nvSpPr>
            <p:cNvPr id="5250" name="Rectángulo 63"/>
            <p:cNvSpPr>
              <a:spLocks noChangeArrowheads="1"/>
            </p:cNvSpPr>
            <p:nvPr/>
          </p:nvSpPr>
          <p:spPr bwMode="auto">
            <a:xfrm>
              <a:off x="5768975" y="4852988"/>
              <a:ext cx="379413" cy="296862"/>
            </a:xfrm>
            <a:prstGeom prst="rect">
              <a:avLst/>
            </a:prstGeom>
            <a:solidFill>
              <a:srgbClr val="3F3151"/>
            </a:solidFill>
            <a:ln w="9525">
              <a:solidFill>
                <a:srgbClr val="000000"/>
              </a:solidFill>
              <a:miter lim="800000"/>
              <a:headEnd/>
              <a:tailEnd/>
            </a:ln>
          </p:spPr>
          <p:txBody>
            <a:bodyPr/>
            <a:lstStyle/>
            <a:p>
              <a:endParaRPr lang="es-EC" dirty="0">
                <a:latin typeface="Calibri" pitchFamily="34" charset="0"/>
              </a:endParaRPr>
            </a:p>
          </p:txBody>
        </p:sp>
        <p:sp>
          <p:nvSpPr>
            <p:cNvPr id="5251" name="Rectángulo 62"/>
            <p:cNvSpPr>
              <a:spLocks noChangeArrowheads="1"/>
            </p:cNvSpPr>
            <p:nvPr/>
          </p:nvSpPr>
          <p:spPr bwMode="auto">
            <a:xfrm>
              <a:off x="5761038" y="5280025"/>
              <a:ext cx="381000" cy="296863"/>
            </a:xfrm>
            <a:prstGeom prst="rect">
              <a:avLst/>
            </a:prstGeom>
            <a:solidFill>
              <a:srgbClr val="FF0000"/>
            </a:solidFill>
            <a:ln w="9525">
              <a:solidFill>
                <a:srgbClr val="000000"/>
              </a:solidFill>
              <a:miter lim="800000"/>
              <a:headEnd/>
              <a:tailEnd/>
            </a:ln>
          </p:spPr>
          <p:txBody>
            <a:bodyPr/>
            <a:lstStyle/>
            <a:p>
              <a:endParaRPr lang="es-EC" dirty="0">
                <a:latin typeface="Calibri" pitchFamily="34" charset="0"/>
              </a:endParaRPr>
            </a:p>
          </p:txBody>
        </p:sp>
        <p:sp>
          <p:nvSpPr>
            <p:cNvPr id="5252" name="Rectángulo 61"/>
            <p:cNvSpPr>
              <a:spLocks noChangeArrowheads="1"/>
            </p:cNvSpPr>
            <p:nvPr/>
          </p:nvSpPr>
          <p:spPr bwMode="auto">
            <a:xfrm>
              <a:off x="5768975" y="5700713"/>
              <a:ext cx="379413" cy="296862"/>
            </a:xfrm>
            <a:prstGeom prst="rect">
              <a:avLst/>
            </a:prstGeom>
            <a:solidFill>
              <a:srgbClr val="993300"/>
            </a:solidFill>
            <a:ln w="9525">
              <a:solidFill>
                <a:srgbClr val="000000"/>
              </a:solidFill>
              <a:miter lim="800000"/>
              <a:headEnd/>
              <a:tailEnd/>
            </a:ln>
          </p:spPr>
          <p:txBody>
            <a:bodyPr/>
            <a:lstStyle/>
            <a:p>
              <a:endParaRPr lang="es-EC" dirty="0">
                <a:latin typeface="Calibri" pitchFamily="34" charset="0"/>
              </a:endParaRPr>
            </a:p>
          </p:txBody>
        </p:sp>
        <p:sp>
          <p:nvSpPr>
            <p:cNvPr id="5253" name="Rectángulo 60"/>
            <p:cNvSpPr>
              <a:spLocks noChangeArrowheads="1"/>
            </p:cNvSpPr>
            <p:nvPr/>
          </p:nvSpPr>
          <p:spPr bwMode="auto">
            <a:xfrm>
              <a:off x="5776913" y="6199188"/>
              <a:ext cx="379412" cy="296862"/>
            </a:xfrm>
            <a:prstGeom prst="rect">
              <a:avLst/>
            </a:prstGeom>
            <a:solidFill>
              <a:srgbClr val="484329"/>
            </a:solidFill>
            <a:ln w="9525">
              <a:solidFill>
                <a:srgbClr val="000000"/>
              </a:solidFill>
              <a:miter lim="800000"/>
              <a:headEnd/>
              <a:tailEnd/>
            </a:ln>
          </p:spPr>
          <p:txBody>
            <a:bodyPr/>
            <a:lstStyle/>
            <a:p>
              <a:endParaRPr lang="es-EC" dirty="0">
                <a:latin typeface="Calibri" pitchFamily="34" charset="0"/>
              </a:endParaRPr>
            </a:p>
          </p:txBody>
        </p:sp>
      </p:grpSp>
    </p:spTree>
    <p:extLst>
      <p:ext uri="{BB962C8B-B14F-4D97-AF65-F5344CB8AC3E}">
        <p14:creationId xmlns:p14="http://schemas.microsoft.com/office/powerpoint/2010/main" val="99462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1806</TotalTime>
  <Words>4185</Words>
  <Application>Microsoft Office PowerPoint</Application>
  <PresentationFormat>Presentación en pantalla (4:3)</PresentationFormat>
  <Paragraphs>836</Paragraphs>
  <Slides>56</Slides>
  <Notes>2</Notes>
  <HiddenSlides>17</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56</vt:i4>
      </vt:variant>
    </vt:vector>
  </HeadingPairs>
  <TitlesOfParts>
    <vt:vector size="58" baseType="lpstr">
      <vt:lpstr>Flujo</vt:lpstr>
      <vt:lpstr>Visio</vt:lpstr>
      <vt:lpstr>ESCUELA POLITÉCNICA DEL EJÉRCITO</vt:lpstr>
      <vt:lpstr>ÁREA DE ESTUDIO</vt:lpstr>
      <vt:lpstr>DEFINICION  DEL PROBLEMA</vt:lpstr>
      <vt:lpstr>JUSTIFICACION DEL PROBLEMA</vt:lpstr>
      <vt:lpstr>MARCO LEGAL</vt:lpstr>
      <vt:lpstr>LINEA BASE La SENPLADES plantea 6 ejes de ejecución territorial </vt:lpstr>
      <vt:lpstr>SISTEMA AMBIENTAL</vt:lpstr>
      <vt:lpstr>Presentación de PowerPoint</vt:lpstr>
      <vt:lpstr>Presentación de PowerPoint</vt:lpstr>
      <vt:lpstr>Presentación de PowerPoint</vt:lpstr>
      <vt:lpstr>SISTEMA ECONÓMICO</vt:lpstr>
      <vt:lpstr>SISTEMA POLITICO INSTITUCIONAL El GAD se procura solucionar:</vt:lpstr>
      <vt:lpstr>SISTEMA SOCIOCULTURAL</vt:lpstr>
      <vt:lpstr>SISTEMA DE ASENTAMIENTOS HUMANOS</vt:lpstr>
      <vt:lpstr>Presentación de PowerPoint</vt:lpstr>
      <vt:lpstr>SISTEMA DE MOVILIDAD, ENERGIA Y CONECTIVIDAD</vt:lpstr>
      <vt:lpstr>METODOLOGÍA</vt:lpstr>
      <vt:lpstr>Presentación de PowerPoint</vt:lpstr>
      <vt:lpstr>Presentación de PowerPoint</vt:lpstr>
      <vt:lpstr> Generación de la base de datos de la Cartografía </vt:lpstr>
      <vt:lpstr>Validación de información</vt:lpstr>
      <vt:lpstr>Estructura del Catálogo de Objetos Temático:</vt:lpstr>
      <vt:lpstr>ZONIFICACION ECOLOGICA UNIDADES AMBIENTALES</vt:lpstr>
      <vt:lpstr>HIDROLOGÍA</vt:lpstr>
      <vt:lpstr>Presentación de PowerPoint</vt:lpstr>
      <vt:lpstr>Presentación de PowerPoint</vt:lpstr>
      <vt:lpstr>UNIDADES ECOLÓGICAS</vt:lpstr>
      <vt:lpstr>ZONIFICACION ECONOMICA UNIDADES SOCIOECONOMICAS</vt:lpstr>
      <vt:lpstr>Presentación de PowerPoint</vt:lpstr>
      <vt:lpstr>ZONIFICACIÓN ECOLÓGICA - ECONÓMICA</vt:lpstr>
      <vt:lpstr>Definiciones Unidades Socioeconómicas</vt:lpstr>
      <vt:lpstr>DEFINICIONES DE LA ZEE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DIAGNOSTICO TERRITORIAL</vt:lpstr>
      <vt:lpstr>RESUMEN DEL ESTADO DE LAS VARIABLES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MOMENTO NORMATIVO</vt:lpstr>
      <vt:lpstr>MOMENTO ESTRATEGICO</vt:lpstr>
      <vt:lpstr>MOMENTO OPERATIVO</vt:lpstr>
      <vt:lpstr>CONCLUSIONES                        RECOMENDACIONES</vt:lpstr>
      <vt:lpstr>CONCLUSIONES                        RECOMENDACIONES</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dc:title>
  <dc:creator>Valeria Soledad Ponce Vargas</dc:creator>
  <cp:lastModifiedBy>Valeria Soledad Ponce Vargas</cp:lastModifiedBy>
  <cp:revision>129</cp:revision>
  <cp:lastPrinted>2012-05-14T00:40:05Z</cp:lastPrinted>
  <dcterms:created xsi:type="dcterms:W3CDTF">2012-05-01T20:30:43Z</dcterms:created>
  <dcterms:modified xsi:type="dcterms:W3CDTF">2012-06-03T17:24:29Z</dcterms:modified>
</cp:coreProperties>
</file>