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70" r:id="rId6"/>
    <p:sldId id="272" r:id="rId7"/>
    <p:sldId id="273" r:id="rId8"/>
    <p:sldId id="259" r:id="rId9"/>
    <p:sldId id="260" r:id="rId10"/>
    <p:sldId id="274" r:id="rId11"/>
    <p:sldId id="261" r:id="rId12"/>
    <p:sldId id="275" r:id="rId13"/>
    <p:sldId id="276" r:id="rId14"/>
    <p:sldId id="277" r:id="rId15"/>
    <p:sldId id="278" r:id="rId16"/>
    <p:sldId id="262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67" r:id="rId29"/>
    <p:sldId id="290" r:id="rId30"/>
    <p:sldId id="291" r:id="rId31"/>
    <p:sldId id="292" r:id="rId32"/>
    <p:sldId id="293" r:id="rId33"/>
    <p:sldId id="294" r:id="rId34"/>
    <p:sldId id="264" r:id="rId35"/>
    <p:sldId id="265" r:id="rId36"/>
    <p:sldId id="263" r:id="rId37"/>
    <p:sldId id="295" r:id="rId38"/>
    <p:sldId id="296" r:id="rId39"/>
    <p:sldId id="297" r:id="rId40"/>
    <p:sldId id="298" r:id="rId41"/>
    <p:sldId id="268" r:id="rId42"/>
    <p:sldId id="299" r:id="rId43"/>
    <p:sldId id="269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37B725-6CDE-4E6C-A927-CA0E00BD87E0}" type="datetimeFigureOut">
              <a:rPr lang="es-ES" smtClean="0"/>
              <a:t>05/05/2012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98BF60-BD88-4C2E-BF32-60D776816FD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/>
              <a:t>ESCUELA POLITÉCNICA DEL EJÉRCITO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772400" cy="3857652"/>
          </a:xfrm>
        </p:spPr>
        <p:txBody>
          <a:bodyPr>
            <a:normAutofit fontScale="62500" lnSpcReduction="20000"/>
          </a:bodyPr>
          <a:lstStyle/>
          <a:p>
            <a:endParaRPr lang="es-ES" dirty="0" smtClean="0"/>
          </a:p>
          <a:p>
            <a:pPr algn="ctr"/>
            <a:r>
              <a:rPr lang="es-ES" dirty="0" smtClean="0"/>
              <a:t> </a:t>
            </a:r>
            <a:r>
              <a:rPr lang="es-ES" b="1" dirty="0" smtClean="0"/>
              <a:t>DPTO. DE CIENCIAS DE LA COMPUTACIÓN </a:t>
            </a:r>
            <a:endParaRPr lang="es-ES" b="1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 </a:t>
            </a:r>
            <a:r>
              <a:rPr lang="es-ES" b="1" dirty="0" smtClean="0"/>
              <a:t>CARRERA DE INGENIERÍA DE SISTEMAS E INFORMÁTICA </a:t>
            </a:r>
            <a:endParaRPr lang="es-ES" b="1" dirty="0" smtClean="0"/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Proyecto de Grado: </a:t>
            </a:r>
            <a:endParaRPr lang="es-ES" dirty="0" smtClean="0"/>
          </a:p>
          <a:p>
            <a:pPr algn="ctr"/>
            <a:r>
              <a:rPr lang="es-ES" dirty="0" smtClean="0"/>
              <a:t> DESARROLLO E IMPLEMENTACIÓN DE UN SISTEMA DE INFORMACIÓN GEOGRÁFICA PARA CONTROL Y CONSULTAS DE TRAMOS VIALES PARA EL MINISTERIO DE TRANSPORTE Y OBRAS PÚBLICAS </a:t>
            </a:r>
            <a:r>
              <a:rPr lang="es-ES" b="1" dirty="0" smtClean="0"/>
              <a:t> </a:t>
            </a:r>
          </a:p>
          <a:p>
            <a:pPr algn="ctr"/>
            <a:endParaRPr lang="es-ES" b="1" dirty="0" smtClean="0"/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Autores: </a:t>
            </a:r>
          </a:p>
          <a:p>
            <a:pPr algn="ctr"/>
            <a:r>
              <a:rPr lang="es-ES" b="1" dirty="0" smtClean="0"/>
              <a:t>Carlos David Armas Maldonado</a:t>
            </a:r>
          </a:p>
          <a:p>
            <a:pPr algn="ctr"/>
            <a:r>
              <a:rPr lang="es-ES" b="1" dirty="0" smtClean="0"/>
              <a:t>Iván David Hidalgo Carrera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214422"/>
            <a:ext cx="1552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 respecto al software que se utilizará para la implementación del Geoportal, las herramientas serán de licenciamiento GNU/GPL y Open </a:t>
            </a:r>
            <a:r>
              <a:rPr lang="es-ES" dirty="0" smtClean="0"/>
              <a:t>Source.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MTOP posee la infraestructura tecnológica necesaria para implementar el Geoportal y por lo tanto no deberá realizar ninguna inversión económica adicional para este proyecto.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Estimación de Costos 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el desarrollo del Geoportal se utilizó la metodología AUP.</a:t>
            </a:r>
          </a:p>
          <a:p>
            <a:r>
              <a:rPr lang="es-ES" dirty="0" smtClean="0"/>
              <a:t>Fases de la metodología.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609539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Identificar el alcance inicial del proyecto. </a:t>
            </a:r>
          </a:p>
          <a:p>
            <a:r>
              <a:rPr lang="es-ES" dirty="0" smtClean="0"/>
              <a:t>Proveer una arquitectura potencial del sistema. </a:t>
            </a:r>
          </a:p>
          <a:p>
            <a:r>
              <a:rPr lang="es-ES" dirty="0" smtClean="0"/>
              <a:t>Obtener un financiamiento inicial del proyecto. </a:t>
            </a:r>
          </a:p>
          <a:p>
            <a:r>
              <a:rPr lang="es-ES" dirty="0" smtClean="0"/>
              <a:t>Aceptación de las partes interesadas del proyecto.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Fase de Inicio 	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Probar la arquitectura del sistema. </a:t>
            </a:r>
          </a:p>
          <a:p>
            <a:r>
              <a:rPr lang="es-ES" dirty="0" smtClean="0"/>
              <a:t>Diseñar el prototipo de arquitectura que elimine los riesgos técnicos para probar que el proyecto es </a:t>
            </a:r>
            <a:r>
              <a:rPr lang="es-ES" dirty="0" smtClean="0"/>
              <a:t>factible.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Fase de Elaboración 	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142985"/>
            <a:ext cx="8229600" cy="2571768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De forma regular e incremental, construir software que funcione y satisfaga las necesidades de mayor prioridad de los interesados del proyecto.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Fase de Construcción 	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Fase de Transición 	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Validar e instalar el sistema en el ambiente de producción. </a:t>
            </a:r>
          </a:p>
          <a:p>
            <a:pPr>
              <a:buNone/>
            </a:pPr>
            <a:r>
              <a:rPr lang="es-ES" dirty="0" smtClean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 smtClean="0"/>
              <a:t>Características: </a:t>
            </a:r>
            <a:endParaRPr lang="es-ES" b="1" dirty="0" smtClean="0"/>
          </a:p>
          <a:p>
            <a:pPr lvl="1" algn="just">
              <a:buNone/>
            </a:pPr>
            <a:endParaRPr lang="es-ES" b="1" dirty="0" smtClean="0"/>
          </a:p>
          <a:p>
            <a:pPr lvl="1" algn="just"/>
            <a:r>
              <a:rPr lang="es-ES" dirty="0" smtClean="0"/>
              <a:t>Descomposición de un proyecto grande en mini-proyectos y cada mini-proyecto es una iteración. </a:t>
            </a:r>
          </a:p>
          <a:p>
            <a:pPr lvl="1" algn="just"/>
            <a:r>
              <a:rPr lang="es-ES" dirty="0" smtClean="0"/>
              <a:t>Cada iteración trata un conjunto de casos de uso. </a:t>
            </a:r>
          </a:p>
          <a:p>
            <a:pPr lvl="1" algn="just"/>
            <a:r>
              <a:rPr lang="es-ES" dirty="0" smtClean="0"/>
              <a:t>Las iteraciones deben estar controladas. 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dirty="0" smtClean="0"/>
              <a:t>Ventajas: </a:t>
            </a:r>
            <a:endParaRPr lang="es-ES" b="1" dirty="0" smtClean="0"/>
          </a:p>
          <a:p>
            <a:pPr algn="just">
              <a:buNone/>
            </a:pPr>
            <a:endParaRPr lang="es-ES" b="1" dirty="0" smtClean="0"/>
          </a:p>
          <a:p>
            <a:pPr lvl="1" algn="just"/>
            <a:r>
              <a:rPr lang="es-ES" dirty="0" smtClean="0"/>
              <a:t>Detección temprana de riesgos. </a:t>
            </a:r>
          </a:p>
          <a:p>
            <a:pPr lvl="1" algn="just"/>
            <a:r>
              <a:rPr lang="es-ES" dirty="0" smtClean="0"/>
              <a:t>Administración adecuada del cambio. </a:t>
            </a:r>
          </a:p>
          <a:p>
            <a:pPr lvl="1" algn="just"/>
            <a:r>
              <a:rPr lang="es-ES" dirty="0" smtClean="0"/>
              <a:t>Mayor grado de reutilización. </a:t>
            </a:r>
          </a:p>
          <a:p>
            <a:pPr lvl="1" algn="just"/>
            <a:r>
              <a:rPr lang="es-ES" dirty="0" smtClean="0"/>
              <a:t>Mayor experiencia para el grupo de desarrollo.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  Es </a:t>
            </a:r>
            <a:r>
              <a:rPr lang="es-ES" dirty="0" smtClean="0"/>
              <a:t>necesario realizar el estudio de </a:t>
            </a:r>
            <a:r>
              <a:rPr lang="es-ES" dirty="0" smtClean="0"/>
              <a:t>factibilidad con </a:t>
            </a:r>
            <a:r>
              <a:rPr lang="es-ES" dirty="0" smtClean="0"/>
              <a:t>el propósito de conocer si es o no factible realizar este desarrollo. </a:t>
            </a:r>
            <a:endParaRPr lang="es-ES" b="1" dirty="0" smtClean="0"/>
          </a:p>
          <a:p>
            <a:endParaRPr lang="es-ES" b="1" dirty="0" smtClean="0"/>
          </a:p>
          <a:p>
            <a:r>
              <a:rPr lang="es-ES" dirty="0" smtClean="0"/>
              <a:t>Factibilidad </a:t>
            </a:r>
            <a:r>
              <a:rPr lang="es-ES" dirty="0" smtClean="0"/>
              <a:t>Técnica </a:t>
            </a:r>
            <a:endParaRPr lang="es-ES" dirty="0" smtClean="0"/>
          </a:p>
          <a:p>
            <a:r>
              <a:rPr lang="es-ES" dirty="0" smtClean="0"/>
              <a:t>Factibilidad Operativa </a:t>
            </a:r>
            <a:endParaRPr lang="es-ES" dirty="0" smtClean="0"/>
          </a:p>
          <a:p>
            <a:r>
              <a:rPr lang="es-ES" dirty="0" smtClean="0"/>
              <a:t>Factibilidad Tecnológica </a:t>
            </a:r>
            <a:endParaRPr lang="es-ES" dirty="0" smtClean="0"/>
          </a:p>
          <a:p>
            <a:r>
              <a:rPr lang="es-ES" dirty="0" smtClean="0"/>
              <a:t>Factibilidad Operacional </a:t>
            </a:r>
            <a:endParaRPr lang="es-ES" dirty="0" smtClean="0"/>
          </a:p>
          <a:p>
            <a:r>
              <a:rPr lang="es-ES" dirty="0" smtClean="0"/>
              <a:t>Factibilidad Legal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del Geoportal 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Para </a:t>
            </a:r>
            <a:r>
              <a:rPr lang="es-ES" dirty="0" smtClean="0"/>
              <a:t>llevar a cabo el desarrollo del sistema, el equipo de trabajo (desarrolladores) necesita tener conocimientos principalmente en: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Bases de </a:t>
            </a:r>
            <a:r>
              <a:rPr lang="es-ES" dirty="0" smtClean="0"/>
              <a:t>Datos</a:t>
            </a:r>
          </a:p>
          <a:p>
            <a:r>
              <a:rPr lang="es-ES" dirty="0" smtClean="0"/>
              <a:t>Herramientas </a:t>
            </a:r>
            <a:r>
              <a:rPr lang="es-ES" dirty="0" smtClean="0"/>
              <a:t>de </a:t>
            </a:r>
            <a:r>
              <a:rPr lang="es-ES" dirty="0" err="1" smtClean="0"/>
              <a:t>georeferenciación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Técnica 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Permite conocer si el sistema propuesto estará disponible a todos los usuarios involucrados, ya sean los que interactúan en forma directa con este y también aquellos que reciben información generada por el Geoportal.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Operativa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El Ministerio de Transporte y Obras Públicas (MTOP) en la actualidad </a:t>
            </a:r>
            <a:r>
              <a:rPr lang="es-ES" dirty="0" smtClean="0"/>
              <a:t>maneja información </a:t>
            </a:r>
            <a:r>
              <a:rPr lang="es-ES" dirty="0" smtClean="0"/>
              <a:t>de los contratos </a:t>
            </a:r>
            <a:r>
              <a:rPr lang="es-ES" dirty="0" smtClean="0"/>
              <a:t>viales y </a:t>
            </a:r>
            <a:r>
              <a:rPr lang="es-ES" dirty="0" smtClean="0"/>
              <a:t>su almacenamiento se lo lleva de una forma </a:t>
            </a:r>
            <a:r>
              <a:rPr lang="es-ES" dirty="0" smtClean="0"/>
              <a:t>desordenada, </a:t>
            </a:r>
            <a:r>
              <a:rPr lang="es-ES" dirty="0" smtClean="0"/>
              <a:t>razón por la cual se dificulta el proceso de automatización para el Geoportal y es por esto que la información que se presenta en la página principal del MTOP no está debidamente actualizada.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  Se </a:t>
            </a:r>
            <a:r>
              <a:rPr lang="es-ES" dirty="0" smtClean="0"/>
              <a:t>realizó una evaluación de la tecnología existente en el MTOP bajo dos enfoques: Hardware y </a:t>
            </a:r>
            <a:r>
              <a:rPr lang="es-ES" dirty="0" smtClean="0"/>
              <a:t>Software.</a:t>
            </a:r>
          </a:p>
          <a:p>
            <a:endParaRPr lang="es-ES" dirty="0" smtClean="0"/>
          </a:p>
          <a:p>
            <a:r>
              <a:rPr lang="es-ES" b="1" dirty="0" smtClean="0"/>
              <a:t>Hardware </a:t>
            </a:r>
            <a:r>
              <a:rPr lang="es-ES" b="1" dirty="0" smtClean="0"/>
              <a:t>Disponible</a:t>
            </a:r>
          </a:p>
          <a:p>
            <a:endParaRPr lang="es-ES" b="1" dirty="0" smtClean="0"/>
          </a:p>
          <a:p>
            <a:pPr>
              <a:buNone/>
            </a:pPr>
            <a:r>
              <a:rPr lang="es-ES" dirty="0" smtClean="0"/>
              <a:t>	Servidor con las </a:t>
            </a:r>
            <a:r>
              <a:rPr lang="es-ES" dirty="0" smtClean="0"/>
              <a:t>siguientes </a:t>
            </a:r>
            <a:r>
              <a:rPr lang="es-ES" dirty="0" err="1" smtClean="0"/>
              <a:t>caraterísticas</a:t>
            </a:r>
            <a:r>
              <a:rPr lang="es-ES" dirty="0" smtClean="0"/>
              <a:t>:</a:t>
            </a:r>
          </a:p>
          <a:p>
            <a:pPr lvl="1"/>
            <a:r>
              <a:rPr lang="pt-BR" dirty="0" err="1" smtClean="0"/>
              <a:t>Procesador</a:t>
            </a:r>
            <a:r>
              <a:rPr lang="pt-BR" dirty="0" smtClean="0"/>
              <a:t> </a:t>
            </a:r>
            <a:r>
              <a:rPr lang="pt-BR" dirty="0" smtClean="0"/>
              <a:t>Dual Core 1.6 </a:t>
            </a:r>
            <a:r>
              <a:rPr lang="pt-BR" dirty="0" err="1" smtClean="0"/>
              <a:t>Ghz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2 GB de </a:t>
            </a:r>
            <a:r>
              <a:rPr lang="pt-BR" dirty="0" err="1" smtClean="0"/>
              <a:t>Memoria</a:t>
            </a:r>
            <a:r>
              <a:rPr lang="pt-BR" dirty="0" smtClean="0"/>
              <a:t> RAM </a:t>
            </a:r>
          </a:p>
          <a:p>
            <a:pPr lvl="1"/>
            <a:r>
              <a:rPr lang="es-ES" dirty="0" smtClean="0"/>
              <a:t>Disco Duro de 120 GB. </a:t>
            </a:r>
          </a:p>
          <a:p>
            <a:pPr lvl="1"/>
            <a:r>
              <a:rPr lang="es-ES" dirty="0" smtClean="0"/>
              <a:t>Tarjeta de Red. 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	El </a:t>
            </a:r>
            <a:r>
              <a:rPr lang="es-ES" dirty="0" smtClean="0"/>
              <a:t>MTOP no </a:t>
            </a:r>
            <a:r>
              <a:rPr lang="es-ES" dirty="0" smtClean="0"/>
              <a:t>necesitó </a:t>
            </a:r>
            <a:r>
              <a:rPr lang="es-ES" dirty="0" smtClean="0"/>
              <a:t>realizar ninguna inversión para la adquisición de nuevos equipos, ni tampoco para actualizar los </a:t>
            </a:r>
            <a:r>
              <a:rPr lang="es-ES" dirty="0" smtClean="0"/>
              <a:t>existentes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Tecnológica 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Software Disponible </a:t>
            </a: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r>
              <a:rPr lang="es-ES" dirty="0" smtClean="0"/>
              <a:t>En cuanto al software, el MTOP cuenta con todas las aplicaciones necesarias para cumplir con el desarrollo y funcionamiento del Geoportal, lo cual no amerita inversión alguna para la adquisición de las mismas.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acuerdo con la factibilidad operativa y tecnológica, el MTOP nos facilitará el acceso a los datos y servicios que disponen, los mismos que se necesitarán a lo largo de desarrollo del Geoportal.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Operacional 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desarrollo del Geoportal debe cumplir y respetar la ley de derechos de autor cumpliendo con todas las normativas que Open Source establece con el objetivo de evitar multas y demandas al momento de implementarlo.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Factibilidad Legal 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	Para </a:t>
            </a:r>
            <a:r>
              <a:rPr lang="es-ES" dirty="0" smtClean="0"/>
              <a:t>el desarrollo del Geoportal, se utilizó el patrón MVC.</a:t>
            </a:r>
          </a:p>
          <a:p>
            <a:pPr algn="just"/>
            <a:endParaRPr lang="es-ES" dirty="0" smtClean="0"/>
          </a:p>
          <a:p>
            <a:pPr lvl="1" algn="just"/>
            <a:r>
              <a:rPr lang="es-ES" b="1" dirty="0" smtClean="0"/>
              <a:t>Modelo:</a:t>
            </a:r>
            <a:r>
              <a:rPr lang="es-ES" dirty="0" smtClean="0"/>
              <a:t> Representa la información con la que trabaja la aplicación (lógica de negocio). 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b="1" dirty="0" smtClean="0"/>
              <a:t>Vista:</a:t>
            </a:r>
            <a:r>
              <a:rPr lang="es-ES" dirty="0" smtClean="0"/>
              <a:t> Transforma el modelo en una página Web que permite al usuario interactuar con ella. </a:t>
            </a:r>
          </a:p>
          <a:p>
            <a:pPr lvl="1" algn="just"/>
            <a:endParaRPr lang="es-ES" dirty="0" smtClean="0"/>
          </a:p>
          <a:p>
            <a:pPr lvl="1" algn="just"/>
            <a:r>
              <a:rPr lang="es-ES" b="1" dirty="0" smtClean="0"/>
              <a:t>Controlador:</a:t>
            </a:r>
            <a:r>
              <a:rPr lang="es-ES" dirty="0" smtClean="0"/>
              <a:t> Se encarga de procesar las interacciones del usuario y realiza los cambios apropiados en el modelo o en la vista.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Arquitectura Candidata 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Clara </a:t>
            </a:r>
            <a:r>
              <a:rPr lang="es-ES" dirty="0" smtClean="0"/>
              <a:t>separación entre interfaz, lógica de negocio y presentación. </a:t>
            </a:r>
          </a:p>
          <a:p>
            <a:r>
              <a:rPr lang="es-ES" dirty="0" smtClean="0"/>
              <a:t>Reutilización de los componentes y simplicidad en el mantenimiento de los sistemas. </a:t>
            </a:r>
          </a:p>
          <a:p>
            <a:r>
              <a:rPr lang="es-ES" dirty="0" smtClean="0"/>
              <a:t>Facilidad para desarrollar prototipos rápidos y escalables. </a:t>
            </a:r>
          </a:p>
          <a:p>
            <a:r>
              <a:rPr lang="es-ES" dirty="0" smtClean="0"/>
              <a:t>Facilidad para la realización de pruebas unitarias de los componentes.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Beneficios del Patrón MVC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81394"/>
            <a:ext cx="8229600" cy="344787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	El </a:t>
            </a:r>
            <a:r>
              <a:rPr lang="es-ES" dirty="0" smtClean="0"/>
              <a:t>MTOP posee el sistema (SITOP) para el manejo de información referente a contratos viales estatales, el que cuenta </a:t>
            </a:r>
            <a:r>
              <a:rPr lang="es-ES" dirty="0" smtClean="0"/>
              <a:t>con </a:t>
            </a:r>
            <a:r>
              <a:rPr lang="es-ES" dirty="0" smtClean="0"/>
              <a:t>una base de datos alfanumérica, la misma que se integrará con una base de datos geográfica para presentar la información en el visor de mapas.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Ambiente para el Desarrollo del Geoportal 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Desarrollado </a:t>
            </a:r>
            <a:r>
              <a:rPr lang="es-ES" dirty="0" smtClean="0"/>
              <a:t>para sistematizar el control de los distintos módulos que se manejan en el MTOP </a:t>
            </a: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Planificación </a:t>
            </a:r>
            <a:endParaRPr lang="es-ES" dirty="0" smtClean="0"/>
          </a:p>
          <a:p>
            <a:r>
              <a:rPr lang="es-ES" b="1" dirty="0" smtClean="0"/>
              <a:t>Jurídico </a:t>
            </a:r>
            <a:endParaRPr lang="es-ES" dirty="0" smtClean="0"/>
          </a:p>
          <a:p>
            <a:r>
              <a:rPr lang="es-ES" b="1" dirty="0" smtClean="0"/>
              <a:t>Garantías</a:t>
            </a:r>
          </a:p>
          <a:p>
            <a:r>
              <a:rPr lang="es-ES" b="1" dirty="0" smtClean="0"/>
              <a:t>Construcciones </a:t>
            </a:r>
          </a:p>
          <a:p>
            <a:r>
              <a:rPr lang="es-ES" b="1" dirty="0" smtClean="0"/>
              <a:t>Infraestructura</a:t>
            </a:r>
          </a:p>
          <a:p>
            <a:r>
              <a:rPr lang="es-ES" b="1" dirty="0" smtClean="0"/>
              <a:t>Seguimiento de Planillas</a:t>
            </a:r>
          </a:p>
          <a:p>
            <a:r>
              <a:rPr lang="es-ES" b="1" dirty="0" smtClean="0"/>
              <a:t>Control de Patrullas</a:t>
            </a:r>
          </a:p>
          <a:p>
            <a:r>
              <a:rPr lang="es-ES" b="1" dirty="0" smtClean="0"/>
              <a:t>Matriculación</a:t>
            </a:r>
          </a:p>
          <a:p>
            <a:r>
              <a:rPr lang="es-ES" b="1" dirty="0" smtClean="0"/>
              <a:t>Vallas</a:t>
            </a:r>
          </a:p>
          <a:p>
            <a:r>
              <a:rPr lang="es-ES" b="1" dirty="0" smtClean="0"/>
              <a:t>Pesaje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Sistema Integrado de Transporte y Obras Públicas - SITOP </a:t>
            </a: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Módulo de Jurídico es el de mayor interés para el Geoportal.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Administración de Contratos </a:t>
            </a:r>
          </a:p>
          <a:p>
            <a:pPr lvl="1"/>
            <a:r>
              <a:rPr lang="es-ES" dirty="0" smtClean="0"/>
              <a:t>Administración </a:t>
            </a:r>
            <a:r>
              <a:rPr lang="es-ES" dirty="0" smtClean="0"/>
              <a:t>de Ordenes de Cambio </a:t>
            </a:r>
          </a:p>
          <a:p>
            <a:pPr lvl="1"/>
            <a:r>
              <a:rPr lang="es-ES" dirty="0" smtClean="0"/>
              <a:t>Administración </a:t>
            </a:r>
            <a:r>
              <a:rPr lang="es-ES" dirty="0" smtClean="0"/>
              <a:t>de Convenios de Pago </a:t>
            </a:r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Área de Interés para el Geoportal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Geodatabase</a:t>
            </a:r>
            <a:r>
              <a:rPr lang="es-ES" dirty="0" smtClean="0"/>
              <a:t> está diseñada en PostgreSQL con el componente PostGis, en la que se definen las tablas geográficas únicamente por el tipo de Contrato.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propósito de no tener un modelo relacional, es separar el campo geográfico de la información del SITOP ya que ésta no posee el componente PostGis.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Análisis del Diseño de la Base de Datos Geográfica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850817"/>
            <a:ext cx="8229600" cy="500718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 smtClean="0"/>
              <a:t>MTOP posee el sistema SITOP (Sistema Integrado de Transporte y Obras Públicas) para el manejo de esta </a:t>
            </a:r>
            <a:r>
              <a:rPr lang="es-ES" dirty="0" smtClean="0"/>
              <a:t>información, pero no dispone de una base </a:t>
            </a:r>
            <a:r>
              <a:rPr lang="es-ES" dirty="0" smtClean="0"/>
              <a:t>de datos, un servidor y un visualizador de mapas que interactúen entre sí para obtener la información requerida por el </a:t>
            </a:r>
            <a:r>
              <a:rPr lang="es-ES" dirty="0" smtClean="0"/>
              <a:t>usuario.</a:t>
            </a:r>
          </a:p>
          <a:p>
            <a:pPr algn="just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La base de datos del SITOP está diseñada en </a:t>
            </a:r>
            <a:r>
              <a:rPr lang="es-ES" dirty="0" smtClean="0"/>
              <a:t>PostgreSQL </a:t>
            </a:r>
            <a:r>
              <a:rPr lang="es-ES" dirty="0" smtClean="0"/>
              <a:t>en la que se definen las tablas para almacenar la información referente a los módulos que el MTOP tiene en producción en el sistema.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Realizado el análisis de la base de datos actual, se puede notar que el SITOP carece de un diseño de base de datos apropiado para el acceso eficiente a la información alfanumérica. Además no cumple con las formas normales mínimas que debe tener un buen diseño de base de datos.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Análisis del Diseño de la Base de Datos SITOP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57224" y="2071678"/>
          <a:ext cx="4929222" cy="1857388"/>
        </p:xfrm>
        <a:graphic>
          <a:graphicData uri="http://schemas.openxmlformats.org/drawingml/2006/table">
            <a:tbl>
              <a:tblPr/>
              <a:tblGrid>
                <a:gridCol w="1331877"/>
                <a:gridCol w="3597345"/>
              </a:tblGrid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</a:rPr>
                        <a:t>Nombre: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</a:rPr>
                        <a:t>Administrador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</a:rPr>
                        <a:t>Descripción: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Persona autorizada con conocimientos en BD, herramientas GIS y servicios Web geográficos.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Especificación de los Actores 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214678" y="4286256"/>
          <a:ext cx="5072098" cy="1857388"/>
        </p:xfrm>
        <a:graphic>
          <a:graphicData uri="http://schemas.openxmlformats.org/drawingml/2006/table">
            <a:tbl>
              <a:tblPr/>
              <a:tblGrid>
                <a:gridCol w="1370482"/>
                <a:gridCol w="3701616"/>
              </a:tblGrid>
              <a:tr h="46434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</a:rPr>
                        <a:t>Nombre: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</a:rPr>
                        <a:t>Usuario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</a:rPr>
                        <a:t>Descripción: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Persona que accede al Geoportal para consultar información de los tramos viales estatales del Ecuador.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Diagramas de Casos de Uso 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52864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357430"/>
            <a:ext cx="7429520" cy="41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0353" t="11727" r="7529" b="8914"/>
          <a:stretch>
            <a:fillRect/>
          </a:stretch>
        </p:blipFill>
        <p:spPr bwMode="auto">
          <a:xfrm>
            <a:off x="357158" y="214290"/>
            <a:ext cx="842968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  La </a:t>
            </a:r>
            <a:r>
              <a:rPr lang="es-ES" dirty="0" smtClean="0"/>
              <a:t>arquitectura que se </a:t>
            </a:r>
            <a:r>
              <a:rPr lang="es-ES" dirty="0" smtClean="0"/>
              <a:t>aplicó </a:t>
            </a:r>
            <a:r>
              <a:rPr lang="es-ES" dirty="0" smtClean="0"/>
              <a:t>en el desarrollo del Geoportal es el patrón MVC (Modelo - Vista - Controlador).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Modelo: Configuración de la base de datos de acuerdo al Modelo de Datos.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Vista: Interfaz de usuario en PHP, </a:t>
            </a:r>
            <a:r>
              <a:rPr lang="es-ES" dirty="0" err="1" smtClean="0"/>
              <a:t>JavaScript</a:t>
            </a:r>
            <a:r>
              <a:rPr lang="es-ES" dirty="0" smtClean="0"/>
              <a:t> y HTML.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Controlador: Servicios Web Geográficos.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Arquitectura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3691" t="38086" r="26025" b="22851"/>
          <a:stretch>
            <a:fillRect/>
          </a:stretch>
        </p:blipFill>
        <p:spPr bwMode="auto">
          <a:xfrm>
            <a:off x="5214942" y="3857628"/>
            <a:ext cx="373263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5762172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Herramientas de Desarrollo Utilizadas</a:t>
            </a:r>
            <a:endParaRPr lang="es-ES" sz="3200" dirty="0"/>
          </a:p>
        </p:txBody>
      </p:sp>
      <p:pic>
        <p:nvPicPr>
          <p:cNvPr id="4098" name="Picture 2" descr="D:\ESPE\TESIS\TESIS FINAL\Imagenes\GeoNetwork_opensource_logo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5629" y="2714620"/>
            <a:ext cx="4066635" cy="1089858"/>
          </a:xfrm>
          <a:prstGeom prst="rect">
            <a:avLst/>
          </a:prstGeom>
          <a:noFill/>
        </p:spPr>
      </p:pic>
      <p:pic>
        <p:nvPicPr>
          <p:cNvPr id="4099" name="Picture 3" descr="D:\ESPE\TESIS\TESIS FINAL\Imagenes\geoserver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85860"/>
            <a:ext cx="3362325" cy="1066800"/>
          </a:xfrm>
          <a:prstGeom prst="rect">
            <a:avLst/>
          </a:prstGeom>
          <a:noFill/>
        </p:spPr>
      </p:pic>
      <p:pic>
        <p:nvPicPr>
          <p:cNvPr id="4100" name="Picture 4" descr="D:\ESPE\TESIS\TESIS FINAL\Imagenes\logo_postgres-79162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000504"/>
            <a:ext cx="3429024" cy="2715787"/>
          </a:xfrm>
          <a:prstGeom prst="rect">
            <a:avLst/>
          </a:prstGeom>
          <a:noFill/>
        </p:spPr>
      </p:pic>
      <p:pic>
        <p:nvPicPr>
          <p:cNvPr id="4101" name="Picture 5" descr="D:\ESPE\TESIS\TESIS FINAL\Imagenes\logo-apache-tomca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7840" y="1214422"/>
            <a:ext cx="1938144" cy="1928826"/>
          </a:xfrm>
          <a:prstGeom prst="rect">
            <a:avLst/>
          </a:prstGeom>
          <a:noFill/>
        </p:spPr>
      </p:pic>
      <p:pic>
        <p:nvPicPr>
          <p:cNvPr id="4102" name="Picture 6" descr="D:\ESPE\TESIS\TESIS FINAL\Imagenes\Mapbender_logo_and_text_block_lef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4368827"/>
            <a:ext cx="3455666" cy="1703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es-ES" dirty="0" smtClean="0"/>
              <a:t>Haciendo uso de la herramienta </a:t>
            </a:r>
            <a:r>
              <a:rPr lang="es-ES" dirty="0" err="1" smtClean="0"/>
              <a:t>ArcCatalog</a:t>
            </a:r>
            <a:r>
              <a:rPr lang="es-ES" dirty="0" smtClean="0"/>
              <a:t> y como propuesta para el MTOP, se ha diseñado un modelo de </a:t>
            </a:r>
            <a:r>
              <a:rPr lang="es-ES" dirty="0" err="1" smtClean="0"/>
              <a:t>GeoDatabase</a:t>
            </a:r>
            <a:r>
              <a:rPr lang="es-ES" dirty="0" smtClean="0"/>
              <a:t> personal, con el que se llevará de manera adecuada la información geográfica.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Propuesta del Diseño de la </a:t>
            </a:r>
            <a:r>
              <a:rPr lang="es-ES" dirty="0" err="1" smtClean="0"/>
              <a:t>GeoDatabase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continuación se presenta una visión de forma específica que muestra la estructura del diseño de la </a:t>
            </a:r>
            <a:r>
              <a:rPr lang="es-ES" dirty="0" err="1" smtClean="0"/>
              <a:t>GeoDatabase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143248"/>
            <a:ext cx="43734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Para </a:t>
            </a:r>
            <a:r>
              <a:rPr lang="es-ES" dirty="0" smtClean="0"/>
              <a:t>iniciar con el desarrollo del Geoportal, el entorno operativo fue provisto por parte de la Institución, el mismo que comprende: 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Hardware: </a:t>
            </a:r>
            <a:endParaRPr lang="es-ES" b="1" dirty="0" smtClean="0"/>
          </a:p>
          <a:p>
            <a:endParaRPr lang="es-ES" b="1" dirty="0" smtClean="0"/>
          </a:p>
          <a:p>
            <a:pPr lvl="1"/>
            <a:r>
              <a:rPr lang="pt-BR" dirty="0" err="1" smtClean="0"/>
              <a:t>Procesador</a:t>
            </a:r>
            <a:r>
              <a:rPr lang="pt-BR" dirty="0" smtClean="0"/>
              <a:t> </a:t>
            </a:r>
            <a:r>
              <a:rPr lang="pt-BR" dirty="0" smtClean="0"/>
              <a:t>2 Dual Core 3.0 </a:t>
            </a:r>
            <a:r>
              <a:rPr lang="pt-BR" dirty="0" err="1" smtClean="0"/>
              <a:t>Ghz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4 </a:t>
            </a:r>
            <a:r>
              <a:rPr lang="pt-BR" dirty="0" smtClean="0"/>
              <a:t>GB de </a:t>
            </a:r>
            <a:r>
              <a:rPr lang="pt-BR" dirty="0" err="1" smtClean="0"/>
              <a:t>Memoria</a:t>
            </a:r>
            <a:r>
              <a:rPr lang="pt-BR" dirty="0" smtClean="0"/>
              <a:t> RAM </a:t>
            </a:r>
          </a:p>
          <a:p>
            <a:pPr lvl="1"/>
            <a:r>
              <a:rPr lang="es-ES" dirty="0" smtClean="0"/>
              <a:t>Disco </a:t>
            </a:r>
            <a:r>
              <a:rPr lang="es-ES" dirty="0" smtClean="0"/>
              <a:t>Duro de 256 GB. </a:t>
            </a:r>
          </a:p>
          <a:p>
            <a:pPr lvl="1"/>
            <a:r>
              <a:rPr lang="es-ES" dirty="0" smtClean="0"/>
              <a:t>Tarjeta </a:t>
            </a:r>
            <a:r>
              <a:rPr lang="es-ES" dirty="0" smtClean="0"/>
              <a:t>de Red. 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IMPLEMENTACIÓN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Geoportal deberá permitir el acceso a un visor de mapas en donde se integren los datos alfanuméricos y geográficos para obtener la información con respecto a los contratos viales en ejecución que están a cargo del MTOP.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Propósito</a:t>
            </a: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42942"/>
          </a:xfrm>
        </p:spPr>
        <p:txBody>
          <a:bodyPr/>
          <a:lstStyle/>
          <a:p>
            <a:r>
              <a:rPr lang="es-ES" b="1" dirty="0" smtClean="0"/>
              <a:t>Software: </a:t>
            </a:r>
          </a:p>
          <a:p>
            <a:pPr>
              <a:buNone/>
            </a:pPr>
            <a:endParaRPr lang="es-ES" sz="20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928794" y="1000110"/>
          <a:ext cx="5286412" cy="5572159"/>
        </p:xfrm>
        <a:graphic>
          <a:graphicData uri="http://schemas.openxmlformats.org/drawingml/2006/table">
            <a:tbl>
              <a:tblPr/>
              <a:tblGrid>
                <a:gridCol w="2632137"/>
                <a:gridCol w="2654275"/>
              </a:tblGrid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</a:rPr>
                        <a:t>Nombre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latin typeface="Arial"/>
                          <a:ea typeface="Times New Roman"/>
                        </a:rPr>
                        <a:t>Descripción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Sistema Operativo Windows Server 2008.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Sistema Operativo Windows Server 2008.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Browser o Navegador </a:t>
                      </a:r>
                      <a:r>
                        <a:rPr lang="es-ES" sz="1000" dirty="0" err="1">
                          <a:latin typeface="Arial"/>
                          <a:ea typeface="Times New Roman"/>
                        </a:rPr>
                        <a:t>Mozilla</a:t>
                      </a:r>
                      <a:r>
                        <a:rPr lang="es-ES" sz="1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000" dirty="0" err="1">
                          <a:latin typeface="Arial"/>
                          <a:ea typeface="Times New Roman"/>
                        </a:rPr>
                        <a:t>Firefox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Versión 3.6 o superior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Visor de Mapas Mapbender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Versión 2.6.2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Servidor de Mapas GeoServer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Versión 2.0.3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Catálogo de Metadatos GeoNetwork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Versión 2.6.3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Apache HTTP Server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Versión 2.2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Servidor Apache Tomcat 6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Versión 6.0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Java 64 bits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jdk-624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PHP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5.3.6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latin typeface="Arial"/>
                          <a:ea typeface="Times New Roman"/>
                        </a:rPr>
                        <a:t>PostgreSQL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latin typeface="Arial"/>
                          <a:ea typeface="Times New Roman"/>
                        </a:rPr>
                        <a:t>9.0.2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El Geoportal constituye el punto de entrada a los servicios de la Infraestructura de Datos Espaciales (IDE), enmarcadas en un diseño de interfaz de usuario que proporciona el acceso a funcionalidades para la consulta y obtención de datos geográficos del MTOP. 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Para el desarrollo del Geoportal se utilizó la metodología AUP que permite una interacción directa con el usuario incluso involucrándolo en el desarrollo; por lo que, se garantiza el cumplimiento del objetivo del presente trabajo. 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r>
              <a:rPr lang="es-ES" sz="2400" dirty="0" smtClean="0"/>
              <a:t>Se realizaron pruebas del funcionamiento del Geoportal haciendo uso de los navegadores Internet Explorer 8 y </a:t>
            </a:r>
            <a:r>
              <a:rPr lang="es-ES" sz="2400" dirty="0" err="1" smtClean="0"/>
              <a:t>Mozilla</a:t>
            </a:r>
            <a:r>
              <a:rPr lang="es-ES" sz="2400" dirty="0" smtClean="0"/>
              <a:t> </a:t>
            </a:r>
            <a:r>
              <a:rPr lang="es-ES" sz="2400" dirty="0" err="1" smtClean="0"/>
              <a:t>Firefox</a:t>
            </a:r>
            <a:r>
              <a:rPr lang="es-ES" sz="2400" dirty="0" smtClean="0"/>
              <a:t> 3.6, recomendando éste último navegador ya que se obtuvo un mejor resultado en cuanto a presentación del Geoportal.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smtClean="0"/>
              <a:t>Las </a:t>
            </a:r>
            <a:r>
              <a:rPr lang="es-ES" sz="2400" dirty="0" smtClean="0"/>
              <a:t>pruebas y puesta en producción del Geoportal se las debe realizar accediendo con una IP privada </a:t>
            </a:r>
            <a:r>
              <a:rPr lang="es-ES" sz="2400" dirty="0" smtClean="0"/>
              <a:t>provista </a:t>
            </a:r>
            <a:r>
              <a:rPr lang="es-ES" sz="2400" dirty="0" smtClean="0"/>
              <a:t>por el </a:t>
            </a:r>
            <a:r>
              <a:rPr lang="es-ES" sz="2400" dirty="0" smtClean="0"/>
              <a:t>MTOP. 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Implantación del Geoportal para el MTOP. </a:t>
            </a: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metadatos deberían ser publicados luego de haber seguido las normativas del PEM (Perfil Ecuatoriano de Metadatos</a:t>
            </a:r>
            <a:r>
              <a:rPr lang="es-ES" dirty="0" smtClean="0"/>
              <a:t>). </a:t>
            </a:r>
          </a:p>
          <a:p>
            <a:endParaRPr lang="es-ES" dirty="0" smtClean="0"/>
          </a:p>
          <a:p>
            <a:r>
              <a:rPr lang="es-ES" dirty="0" smtClean="0"/>
              <a:t>La base de datos geográfica debería seguir el diseño de acuerdo a las regulaciones del CONAGE y así cumplir con las normativas mínimas para su publicación.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Geoportal deberá tener la opción de mostrar un visor de mapas y la administración de un servicio Web para metadatos. 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Requerimientos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Debe mostrar los datos referente a: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Nombre </a:t>
            </a:r>
            <a:r>
              <a:rPr lang="es-ES" dirty="0" smtClean="0"/>
              <a:t>del contrato </a:t>
            </a:r>
          </a:p>
          <a:p>
            <a:pPr lvl="1"/>
            <a:r>
              <a:rPr lang="es-ES" dirty="0" smtClean="0"/>
              <a:t>Plazo </a:t>
            </a:r>
          </a:p>
          <a:p>
            <a:pPr lvl="1"/>
            <a:r>
              <a:rPr lang="es-ES" dirty="0" smtClean="0"/>
              <a:t>Avance </a:t>
            </a:r>
          </a:p>
          <a:p>
            <a:pPr lvl="2"/>
            <a:r>
              <a:rPr lang="es-ES" dirty="0" smtClean="0"/>
              <a:t>Monto </a:t>
            </a:r>
            <a:r>
              <a:rPr lang="es-ES" dirty="0" smtClean="0"/>
              <a:t>original </a:t>
            </a:r>
          </a:p>
          <a:p>
            <a:pPr lvl="2"/>
            <a:r>
              <a:rPr lang="es-ES" dirty="0" smtClean="0"/>
              <a:t>Monto </a:t>
            </a:r>
            <a:r>
              <a:rPr lang="es-ES" dirty="0" smtClean="0"/>
              <a:t>contractual </a:t>
            </a:r>
          </a:p>
          <a:p>
            <a:pPr lvl="2"/>
            <a:r>
              <a:rPr lang="es-ES" dirty="0" smtClean="0"/>
              <a:t>Avance </a:t>
            </a:r>
            <a:r>
              <a:rPr lang="es-ES" dirty="0" smtClean="0"/>
              <a:t>Económico </a:t>
            </a:r>
          </a:p>
          <a:p>
            <a:pPr lvl="2"/>
            <a:r>
              <a:rPr lang="es-ES" dirty="0" smtClean="0"/>
              <a:t>Avance </a:t>
            </a:r>
            <a:r>
              <a:rPr lang="es-ES" dirty="0" smtClean="0"/>
              <a:t>Físico </a:t>
            </a:r>
          </a:p>
          <a:p>
            <a:pPr lvl="1"/>
            <a:r>
              <a:rPr lang="es-ES" dirty="0" smtClean="0"/>
              <a:t>Porcentaje del proyecto </a:t>
            </a:r>
          </a:p>
          <a:p>
            <a:pPr lvl="1"/>
            <a:r>
              <a:rPr lang="es-ES" dirty="0" smtClean="0"/>
              <a:t>Longitud </a:t>
            </a:r>
          </a:p>
          <a:p>
            <a:pPr lvl="1"/>
            <a:r>
              <a:rPr lang="es-ES" dirty="0" smtClean="0"/>
              <a:t>Región </a:t>
            </a:r>
          </a:p>
          <a:p>
            <a:pPr lvl="1"/>
            <a:r>
              <a:rPr lang="es-ES" dirty="0" smtClean="0"/>
              <a:t>Provincia </a:t>
            </a:r>
          </a:p>
          <a:p>
            <a:pPr lvl="1"/>
            <a:r>
              <a:rPr lang="es-ES" dirty="0" smtClean="0"/>
              <a:t>Contratista </a:t>
            </a:r>
          </a:p>
          <a:p>
            <a:pPr lvl="1"/>
            <a:r>
              <a:rPr lang="es-ES" dirty="0" smtClean="0"/>
              <a:t>Fiscalizador </a:t>
            </a:r>
          </a:p>
          <a:p>
            <a:pPr lvl="1"/>
            <a:r>
              <a:rPr lang="es-ES" dirty="0" smtClean="0"/>
              <a:t>Fecha Inicio </a:t>
            </a:r>
          </a:p>
          <a:p>
            <a:pPr lvl="1"/>
            <a:r>
              <a:rPr lang="es-ES" dirty="0" smtClean="0"/>
              <a:t>Fecha Terminación </a:t>
            </a:r>
          </a:p>
          <a:p>
            <a:pPr lvl="1"/>
            <a:r>
              <a:rPr lang="es-ES" dirty="0" smtClean="0"/>
              <a:t>Fecha Terminación vigente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Requerimientos del Visor de Mapas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Ofrecer opciones como</a:t>
            </a:r>
            <a:r>
              <a:rPr lang="es-ES" dirty="0" smtClean="0"/>
              <a:t>: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</a:t>
            </a:r>
            <a:r>
              <a:rPr lang="es-ES" dirty="0" smtClean="0"/>
              <a:t>cercar mapa.</a:t>
            </a:r>
          </a:p>
          <a:p>
            <a:r>
              <a:rPr lang="es-ES" dirty="0" smtClean="0"/>
              <a:t>A</a:t>
            </a:r>
            <a:r>
              <a:rPr lang="es-ES" dirty="0" smtClean="0"/>
              <a:t>lejar mapa.</a:t>
            </a:r>
          </a:p>
          <a:p>
            <a:r>
              <a:rPr lang="es-ES" dirty="0" smtClean="0"/>
              <a:t>D</a:t>
            </a:r>
            <a:r>
              <a:rPr lang="es-ES" dirty="0" smtClean="0"/>
              <a:t>esplazamiento </a:t>
            </a:r>
            <a:r>
              <a:rPr lang="es-ES" dirty="0" smtClean="0"/>
              <a:t>en el </a:t>
            </a:r>
            <a:r>
              <a:rPr lang="es-ES" dirty="0" smtClean="0"/>
              <a:t>mapa.</a:t>
            </a:r>
          </a:p>
          <a:p>
            <a:r>
              <a:rPr lang="es-ES" dirty="0" smtClean="0"/>
              <a:t>P</a:t>
            </a:r>
            <a:r>
              <a:rPr lang="es-ES" dirty="0" smtClean="0"/>
              <a:t>resentar </a:t>
            </a:r>
            <a:r>
              <a:rPr lang="es-ES" dirty="0" smtClean="0"/>
              <a:t>la información del tramo vial seleccionado en el </a:t>
            </a:r>
            <a:r>
              <a:rPr lang="es-ES" dirty="0" smtClean="0"/>
              <a:t>mapa. </a:t>
            </a:r>
          </a:p>
          <a:p>
            <a:r>
              <a:rPr lang="es-ES" dirty="0" smtClean="0"/>
              <a:t>C</a:t>
            </a:r>
            <a:r>
              <a:rPr lang="es-ES" dirty="0" smtClean="0"/>
              <a:t>onsulta la </a:t>
            </a:r>
            <a:r>
              <a:rPr lang="es-ES" dirty="0" smtClean="0"/>
              <a:t>información del metadato adjunto a cada </a:t>
            </a:r>
            <a:r>
              <a:rPr lang="es-ES" dirty="0" smtClean="0"/>
              <a:t>servicio </a:t>
            </a:r>
            <a:r>
              <a:rPr lang="es-ES" dirty="0" smtClean="0"/>
              <a:t>WMS proporcionado por el servidor de mapas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Opción para seleccionar </a:t>
            </a:r>
            <a:r>
              <a:rPr lang="es-ES" dirty="0" smtClean="0"/>
              <a:t>la escala del mapa. </a:t>
            </a:r>
          </a:p>
          <a:p>
            <a:r>
              <a:rPr lang="es-ES" dirty="0" smtClean="0"/>
              <a:t>Ver la leyenda del mapa seleccionado. </a:t>
            </a:r>
          </a:p>
          <a:p>
            <a:r>
              <a:rPr lang="es-ES" dirty="0" smtClean="0"/>
              <a:t>Guardar en formato PDF el mapa visualizado. </a:t>
            </a:r>
          </a:p>
          <a:p>
            <a:r>
              <a:rPr lang="es-ES" dirty="0" smtClean="0"/>
              <a:t>Agregar servicios WMS externos. </a:t>
            </a:r>
          </a:p>
          <a:p>
            <a:r>
              <a:rPr lang="es-ES" dirty="0" smtClean="0"/>
              <a:t>Eliminar servicios WMS. </a:t>
            </a:r>
          </a:p>
          <a:p>
            <a:r>
              <a:rPr lang="es-ES" dirty="0" smtClean="0"/>
              <a:t>Visualizar el mapa del Ecuador predefinido.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Funcionalidad Visor de Mapas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Objetivo General</a:t>
            </a:r>
          </a:p>
          <a:p>
            <a:pPr algn="just">
              <a:buNone/>
            </a:pPr>
            <a:endParaRPr lang="es-ES" b="1" dirty="0" smtClean="0"/>
          </a:p>
          <a:p>
            <a:pPr lvl="1" algn="just"/>
            <a:r>
              <a:rPr lang="es-ES" dirty="0" smtClean="0"/>
              <a:t>Desarrollar </a:t>
            </a:r>
            <a:r>
              <a:rPr lang="es-ES" dirty="0" smtClean="0"/>
              <a:t>e implementar un sistema de información geográfico para control y consultas de tramos viales del Ministerio De Transporte Y Obras Públicas. </a:t>
            </a:r>
            <a:endParaRPr lang="es-ES" dirty="0" smtClean="0"/>
          </a:p>
          <a:p>
            <a:pPr lvl="1" algn="just"/>
            <a:endParaRPr lang="es-ES" dirty="0" smtClean="0"/>
          </a:p>
          <a:p>
            <a:pPr algn="just"/>
            <a:r>
              <a:rPr lang="es-ES" b="1" dirty="0" smtClean="0"/>
              <a:t>Objetivos Específicos</a:t>
            </a:r>
          </a:p>
          <a:p>
            <a:pPr algn="just"/>
            <a:endParaRPr lang="es-ES" dirty="0" smtClean="0"/>
          </a:p>
          <a:p>
            <a:pPr lvl="1" algn="just"/>
            <a:r>
              <a:rPr lang="es-ES" dirty="0" smtClean="0"/>
              <a:t>Desarrollar un Geoportal que integre la información de la base de datos geográfica con la del SITOP para mostrar la información de las rutas viales requeridas por el usuario. </a:t>
            </a:r>
            <a:endParaRPr lang="es-ES" dirty="0" smtClean="0"/>
          </a:p>
          <a:p>
            <a:pPr lvl="1" algn="just"/>
            <a:endParaRPr lang="es-ES" dirty="0" smtClean="0"/>
          </a:p>
          <a:p>
            <a:pPr lvl="1" algn="just"/>
            <a:r>
              <a:rPr lang="es-ES" dirty="0" smtClean="0"/>
              <a:t>Determinar el uso de las herramientas y tecnologías de software libre para la utilización en el Geoportal. </a:t>
            </a:r>
            <a:endParaRPr lang="es-ES" dirty="0" smtClean="0"/>
          </a:p>
          <a:p>
            <a:pPr lvl="1" algn="just">
              <a:buNone/>
            </a:pPr>
            <a:endParaRPr lang="es-ES" dirty="0" smtClean="0"/>
          </a:p>
          <a:p>
            <a:endParaRPr lang="es-ES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Como elemento fundamental del Sistema de Información Geográfico para control y consultas de tramos viales del Ministerio de Transporte y Obras Públicas debe contar con el Geoportal, el mismo que se </a:t>
            </a:r>
            <a:r>
              <a:rPr lang="es-ES" dirty="0" smtClean="0"/>
              <a:t>desarrolló </a:t>
            </a:r>
            <a:r>
              <a:rPr lang="es-ES" dirty="0" smtClean="0"/>
              <a:t>con la ayuda de herramientas de software libre GIS.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El Geoportal estará </a:t>
            </a:r>
            <a:r>
              <a:rPr lang="es-ES" dirty="0" smtClean="0"/>
              <a:t>disponible en la Intranet del </a:t>
            </a:r>
            <a:r>
              <a:rPr lang="es-ES" dirty="0" smtClean="0"/>
              <a:t>MTOP.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El </a:t>
            </a:r>
            <a:r>
              <a:rPr lang="es-ES" dirty="0" smtClean="0"/>
              <a:t>Geoportal contará con una base de datos PostgreSQL con el módulo </a:t>
            </a:r>
            <a:r>
              <a:rPr lang="es-ES" dirty="0" smtClean="0"/>
              <a:t>PostGis.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Alcance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1652</Words>
  <Application>Microsoft Office PowerPoint</Application>
  <PresentationFormat>Presentación en pantalla (4:3)</PresentationFormat>
  <Paragraphs>250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Concurrencia</vt:lpstr>
      <vt:lpstr>ESCUELA POLITÉCNICA DEL EJÉRCITO</vt:lpstr>
      <vt:lpstr>Antecedentes</vt:lpstr>
      <vt:lpstr>Diapositiva 3</vt:lpstr>
      <vt:lpstr>Propósito</vt:lpstr>
      <vt:lpstr>Definición de Requerimientos </vt:lpstr>
      <vt:lpstr>Requerimientos del Visor de Mapas</vt:lpstr>
      <vt:lpstr>Funcionalidad Visor de Mapas</vt:lpstr>
      <vt:lpstr>Objetivos</vt:lpstr>
      <vt:lpstr>Alcance</vt:lpstr>
      <vt:lpstr>Estimación de Costos </vt:lpstr>
      <vt:lpstr>Metodología</vt:lpstr>
      <vt:lpstr>Fase de Inicio   </vt:lpstr>
      <vt:lpstr>Fase de Elaboración   </vt:lpstr>
      <vt:lpstr>Fase de Construcción   </vt:lpstr>
      <vt:lpstr>Fase de Transición   </vt:lpstr>
      <vt:lpstr>Diapositiva 16</vt:lpstr>
      <vt:lpstr>Factibilidad del Geoportal </vt:lpstr>
      <vt:lpstr>Factibilidad Técnica </vt:lpstr>
      <vt:lpstr>Factibilidad Operativa </vt:lpstr>
      <vt:lpstr>Factibilidad Tecnológica </vt:lpstr>
      <vt:lpstr>Diapositiva 21</vt:lpstr>
      <vt:lpstr>Factibilidad Operacional </vt:lpstr>
      <vt:lpstr>Factibilidad Legal </vt:lpstr>
      <vt:lpstr>Arquitectura Candidata </vt:lpstr>
      <vt:lpstr>Beneficios del Patrón MVC  </vt:lpstr>
      <vt:lpstr>Ambiente para el Desarrollo del Geoportal </vt:lpstr>
      <vt:lpstr>Sistema Integrado de Transporte y Obras Públicas - SITOP </vt:lpstr>
      <vt:lpstr>Área de Interés para el Geoportal </vt:lpstr>
      <vt:lpstr> Análisis del Diseño de la Base de Datos Geográfica  </vt:lpstr>
      <vt:lpstr> Análisis del Diseño de la Base de Datos SITOP  </vt:lpstr>
      <vt:lpstr> Especificación de los Actores  </vt:lpstr>
      <vt:lpstr>Diagramas de Casos de Uso </vt:lpstr>
      <vt:lpstr>Diapositiva 33</vt:lpstr>
      <vt:lpstr>Arquitectura</vt:lpstr>
      <vt:lpstr>Diapositiva 35</vt:lpstr>
      <vt:lpstr>Herramientas de Desarrollo Utilizadas</vt:lpstr>
      <vt:lpstr> Propuesta del Diseño de la GeoDatabase  </vt:lpstr>
      <vt:lpstr>Diapositiva 38</vt:lpstr>
      <vt:lpstr> IMPLEMENTACIÓN  </vt:lpstr>
      <vt:lpstr>Diapositiva 40</vt:lpstr>
      <vt:lpstr>Conclusiones</vt:lpstr>
      <vt:lpstr> Implantación del Geoportal para el MTOP.  </vt:lpstr>
      <vt:lpstr>Recomendaciones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POLITÉCNICA DEL EJÉRCITO</dc:title>
  <dc:creator>Ivan</dc:creator>
  <cp:lastModifiedBy>Ivan</cp:lastModifiedBy>
  <cp:revision>37</cp:revision>
  <dcterms:created xsi:type="dcterms:W3CDTF">2012-05-05T16:26:31Z</dcterms:created>
  <dcterms:modified xsi:type="dcterms:W3CDTF">2012-05-05T22:14:00Z</dcterms:modified>
</cp:coreProperties>
</file>