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71" r:id="rId3"/>
    <p:sldId id="273" r:id="rId4"/>
    <p:sldId id="274" r:id="rId5"/>
    <p:sldId id="256" r:id="rId6"/>
    <p:sldId id="278" r:id="rId7"/>
    <p:sldId id="279" r:id="rId8"/>
    <p:sldId id="280" r:id="rId9"/>
    <p:sldId id="283" r:id="rId10"/>
    <p:sldId id="284" r:id="rId11"/>
    <p:sldId id="285" r:id="rId12"/>
    <p:sldId id="286" r:id="rId13"/>
    <p:sldId id="287" r:id="rId14"/>
    <p:sldId id="288" r:id="rId15"/>
    <p:sldId id="290" r:id="rId16"/>
    <p:sldId id="291" r:id="rId17"/>
    <p:sldId id="294" r:id="rId18"/>
    <p:sldId id="296" r:id="rId19"/>
    <p:sldId id="297" r:id="rId20"/>
    <p:sldId id="298" r:id="rId21"/>
    <p:sldId id="299" r:id="rId22"/>
    <p:sldId id="300" r:id="rId23"/>
    <p:sldId id="301" r:id="rId24"/>
    <p:sldId id="302" r:id="rId25"/>
    <p:sldId id="303" r:id="rId26"/>
    <p:sldId id="304" r:id="rId27"/>
    <p:sldId id="305" r:id="rId28"/>
    <p:sldId id="313" r:id="rId29"/>
    <p:sldId id="314" r:id="rId30"/>
    <p:sldId id="315" r:id="rId31"/>
    <p:sldId id="316" r:id="rId32"/>
    <p:sldId id="317" r:id="rId33"/>
    <p:sldId id="319" r:id="rId34"/>
    <p:sldId id="320" r:id="rId35"/>
    <p:sldId id="321" r:id="rId36"/>
    <p:sldId id="322" r:id="rId37"/>
    <p:sldId id="323" r:id="rId38"/>
    <p:sldId id="324" r:id="rId39"/>
    <p:sldId id="325" r:id="rId40"/>
    <p:sldId id="326" r:id="rId41"/>
    <p:sldId id="327" r:id="rId42"/>
    <p:sldId id="318" r:id="rId43"/>
    <p:sldId id="328" r:id="rId44"/>
    <p:sldId id="329" r:id="rId45"/>
    <p:sldId id="330" r:id="rId46"/>
    <p:sldId id="331" r:id="rId47"/>
    <p:sldId id="332" r:id="rId48"/>
    <p:sldId id="333" r:id="rId49"/>
    <p:sldId id="334" r:id="rId50"/>
    <p:sldId id="335" r:id="rId51"/>
    <p:sldId id="336" r:id="rId52"/>
    <p:sldId id="265" r:id="rId53"/>
    <p:sldId id="338" r:id="rId54"/>
    <p:sldId id="341" r:id="rId55"/>
    <p:sldId id="340" r:id="rId56"/>
    <p:sldId id="347" r:id="rId57"/>
    <p:sldId id="348" r:id="rId58"/>
    <p:sldId id="353" r:id="rId59"/>
    <p:sldId id="352" r:id="rId60"/>
    <p:sldId id="358" r:id="rId61"/>
    <p:sldId id="357" r:id="rId62"/>
    <p:sldId id="363" r:id="rId63"/>
    <p:sldId id="362" r:id="rId64"/>
    <p:sldId id="366" r:id="rId65"/>
    <p:sldId id="375" r:id="rId66"/>
    <p:sldId id="376" r:id="rId67"/>
    <p:sldId id="377" r:id="rId68"/>
    <p:sldId id="378" r:id="rId69"/>
    <p:sldId id="381" r:id="rId70"/>
    <p:sldId id="382" r:id="rId71"/>
    <p:sldId id="383" r:id="rId72"/>
    <p:sldId id="384" r:id="rId73"/>
    <p:sldId id="385" r:id="rId74"/>
    <p:sldId id="386" r:id="rId75"/>
    <p:sldId id="387" r:id="rId76"/>
    <p:sldId id="388" r:id="rId77"/>
    <p:sldId id="389" r:id="rId78"/>
    <p:sldId id="267" r:id="rId7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5" d="100"/>
          <a:sy n="75" d="100"/>
        </p:scale>
        <p:origin x="-129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Diego\Morfometricos\Calculos_Dieg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UNACH\Libro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n-US"/>
            </a:pPr>
            <a:r>
              <a:rPr lang="es-EC"/>
              <a:t>Curva</a:t>
            </a:r>
            <a:r>
              <a:rPr lang="es-EC" baseline="0"/>
              <a:t> Hipsométrica del Río Juval</a:t>
            </a:r>
            <a:endParaRPr lang="es-EC"/>
          </a:p>
        </c:rich>
      </c:tx>
      <c:layout/>
    </c:title>
    <c:plotArea>
      <c:layout/>
      <c:scatterChart>
        <c:scatterStyle val="smoothMarker"/>
        <c:ser>
          <c:idx val="0"/>
          <c:order val="0"/>
          <c:spPr>
            <a:effectLst>
              <a:outerShdw dist="38100" dir="3420000" algn="ctr" rotWithShape="0">
                <a:srgbClr val="1F497D">
                  <a:lumMod val="60000"/>
                  <a:lumOff val="40000"/>
                  <a:alpha val="20000"/>
                </a:srgbClr>
              </a:outerShdw>
            </a:effectLst>
          </c:spPr>
          <c:marker>
            <c:symbol val="diamond"/>
            <c:size val="3"/>
            <c:spPr>
              <a:effectLst>
                <a:outerShdw dist="38100" dir="3420000" algn="ctr" rotWithShape="0">
                  <a:srgbClr val="1F497D">
                    <a:lumMod val="60000"/>
                    <a:lumOff val="40000"/>
                    <a:alpha val="20000"/>
                  </a:srgbClr>
                </a:outerShdw>
              </a:effectLst>
            </c:spPr>
          </c:marker>
          <c:xVal>
            <c:numRef>
              <c:f>Hoja1!$F$3:$F$34</c:f>
              <c:numCache>
                <c:formatCode>General</c:formatCode>
                <c:ptCount val="32"/>
                <c:pt idx="0">
                  <c:v>9.7755571796739216E-2</c:v>
                </c:pt>
                <c:pt idx="1">
                  <c:v>0.55231969882394949</c:v>
                </c:pt>
                <c:pt idx="2">
                  <c:v>1.5899823407568701</c:v>
                </c:pt>
                <c:pt idx="3">
                  <c:v>4.2734375246871794</c:v>
                </c:pt>
                <c:pt idx="4">
                  <c:v>9.1681228808527919</c:v>
                </c:pt>
                <c:pt idx="5">
                  <c:v>15.134110073007761</c:v>
                </c:pt>
                <c:pt idx="6">
                  <c:v>23.038268040726027</c:v>
                </c:pt>
                <c:pt idx="7">
                  <c:v>29.002623955628589</c:v>
                </c:pt>
                <c:pt idx="8">
                  <c:v>35.809316041767104</c:v>
                </c:pt>
                <c:pt idx="9">
                  <c:v>43.357931489555995</c:v>
                </c:pt>
                <c:pt idx="10">
                  <c:v>51.990351128427363</c:v>
                </c:pt>
                <c:pt idx="11">
                  <c:v>59.949605228853031</c:v>
                </c:pt>
                <c:pt idx="12">
                  <c:v>66.26828277064665</c:v>
                </c:pt>
                <c:pt idx="13">
                  <c:v>71.294163856321376</c:v>
                </c:pt>
                <c:pt idx="14">
                  <c:v>76.043019181891694</c:v>
                </c:pt>
                <c:pt idx="15">
                  <c:v>80.043013600666427</c:v>
                </c:pt>
                <c:pt idx="16">
                  <c:v>83.195326593812268</c:v>
                </c:pt>
                <c:pt idx="17">
                  <c:v>85.662373869950358</c:v>
                </c:pt>
                <c:pt idx="18">
                  <c:v>88.470538660881019</c:v>
                </c:pt>
                <c:pt idx="19">
                  <c:v>90.155488012686789</c:v>
                </c:pt>
                <c:pt idx="20">
                  <c:v>92.269933171803387</c:v>
                </c:pt>
                <c:pt idx="21">
                  <c:v>93.929383300455058</c:v>
                </c:pt>
                <c:pt idx="22">
                  <c:v>95.453566688194627</c:v>
                </c:pt>
                <c:pt idx="23">
                  <c:v>96.686884108195358</c:v>
                </c:pt>
                <c:pt idx="24">
                  <c:v>97.559502530613358</c:v>
                </c:pt>
                <c:pt idx="25">
                  <c:v>98.203227105516262</c:v>
                </c:pt>
                <c:pt idx="26">
                  <c:v>98.832772905810359</c:v>
                </c:pt>
                <c:pt idx="27">
                  <c:v>99.287361655890493</c:v>
                </c:pt>
                <c:pt idx="28">
                  <c:v>99.627336250645158</c:v>
                </c:pt>
                <c:pt idx="29">
                  <c:v>99.837126712979639</c:v>
                </c:pt>
                <c:pt idx="30">
                  <c:v>99.978106002160459</c:v>
                </c:pt>
                <c:pt idx="31">
                  <c:v>100.00000000000001</c:v>
                </c:pt>
              </c:numCache>
            </c:numRef>
          </c:xVal>
          <c:yVal>
            <c:numRef>
              <c:f>Hoja1!$C$3:$C$34</c:f>
              <c:numCache>
                <c:formatCode>General</c:formatCode>
                <c:ptCount val="32"/>
                <c:pt idx="0">
                  <c:v>4340</c:v>
                </c:pt>
                <c:pt idx="1">
                  <c:v>4300</c:v>
                </c:pt>
                <c:pt idx="2">
                  <c:v>4260</c:v>
                </c:pt>
                <c:pt idx="3">
                  <c:v>4220</c:v>
                </c:pt>
                <c:pt idx="4">
                  <c:v>4180</c:v>
                </c:pt>
                <c:pt idx="5">
                  <c:v>4140</c:v>
                </c:pt>
                <c:pt idx="6">
                  <c:v>4100</c:v>
                </c:pt>
                <c:pt idx="7">
                  <c:v>4060</c:v>
                </c:pt>
                <c:pt idx="8">
                  <c:v>4020</c:v>
                </c:pt>
                <c:pt idx="9">
                  <c:v>3980</c:v>
                </c:pt>
                <c:pt idx="10">
                  <c:v>3940</c:v>
                </c:pt>
                <c:pt idx="11">
                  <c:v>3900</c:v>
                </c:pt>
                <c:pt idx="12">
                  <c:v>3860</c:v>
                </c:pt>
                <c:pt idx="13">
                  <c:v>3820</c:v>
                </c:pt>
                <c:pt idx="14">
                  <c:v>3780</c:v>
                </c:pt>
                <c:pt idx="15">
                  <c:v>3740</c:v>
                </c:pt>
                <c:pt idx="16">
                  <c:v>3700</c:v>
                </c:pt>
                <c:pt idx="17">
                  <c:v>3660</c:v>
                </c:pt>
                <c:pt idx="18">
                  <c:v>3620</c:v>
                </c:pt>
                <c:pt idx="19">
                  <c:v>3580</c:v>
                </c:pt>
                <c:pt idx="20">
                  <c:v>3540</c:v>
                </c:pt>
                <c:pt idx="21">
                  <c:v>3500</c:v>
                </c:pt>
                <c:pt idx="22">
                  <c:v>3460</c:v>
                </c:pt>
                <c:pt idx="23">
                  <c:v>3420</c:v>
                </c:pt>
                <c:pt idx="24">
                  <c:v>3380</c:v>
                </c:pt>
                <c:pt idx="25">
                  <c:v>3340</c:v>
                </c:pt>
                <c:pt idx="26">
                  <c:v>3300</c:v>
                </c:pt>
                <c:pt idx="27">
                  <c:v>3260</c:v>
                </c:pt>
                <c:pt idx="28">
                  <c:v>3220</c:v>
                </c:pt>
                <c:pt idx="29">
                  <c:v>3180</c:v>
                </c:pt>
                <c:pt idx="30">
                  <c:v>3140</c:v>
                </c:pt>
                <c:pt idx="31">
                  <c:v>3120</c:v>
                </c:pt>
              </c:numCache>
            </c:numRef>
          </c:yVal>
          <c:smooth val="1"/>
        </c:ser>
        <c:axId val="49040384"/>
        <c:axId val="47042944"/>
      </c:scatterChart>
      <c:valAx>
        <c:axId val="49040384"/>
        <c:scaling>
          <c:orientation val="minMax"/>
          <c:max val="100"/>
        </c:scaling>
        <c:axPos val="b"/>
        <c:title>
          <c:tx>
            <c:rich>
              <a:bodyPr/>
              <a:lstStyle/>
              <a:p>
                <a:pPr>
                  <a:defRPr lang="en-US"/>
                </a:pPr>
                <a:r>
                  <a:rPr lang="es-EC"/>
                  <a:t>Area</a:t>
                </a:r>
                <a:r>
                  <a:rPr lang="es-EC" baseline="0"/>
                  <a:t> Acumulada (%)</a:t>
                </a:r>
                <a:endParaRPr lang="es-EC"/>
              </a:p>
            </c:rich>
          </c:tx>
          <c:layout/>
        </c:title>
        <c:numFmt formatCode="General" sourceLinked="1"/>
        <c:majorTickMark val="none"/>
        <c:tickLblPos val="nextTo"/>
        <c:txPr>
          <a:bodyPr/>
          <a:lstStyle/>
          <a:p>
            <a:pPr>
              <a:defRPr lang="en-US"/>
            </a:pPr>
            <a:endParaRPr lang="es-EC"/>
          </a:p>
        </c:txPr>
        <c:crossAx val="47042944"/>
        <c:crosses val="autoZero"/>
        <c:crossBetween val="midCat"/>
        <c:majorUnit val="10"/>
        <c:minorUnit val="4"/>
      </c:valAx>
      <c:valAx>
        <c:axId val="47042944"/>
        <c:scaling>
          <c:orientation val="minMax"/>
          <c:max val="4500"/>
          <c:min val="3000"/>
        </c:scaling>
        <c:axPos val="l"/>
        <c:majorGridlines/>
        <c:title>
          <c:tx>
            <c:rich>
              <a:bodyPr/>
              <a:lstStyle/>
              <a:p>
                <a:pPr>
                  <a:defRPr lang="en-US"/>
                </a:pPr>
                <a:r>
                  <a:rPr lang="es-EC"/>
                  <a:t>Promedio</a:t>
                </a:r>
                <a:r>
                  <a:rPr lang="es-EC" baseline="0"/>
                  <a:t> de Altitud (msnm)</a:t>
                </a:r>
                <a:endParaRPr lang="es-EC"/>
              </a:p>
            </c:rich>
          </c:tx>
          <c:layout/>
        </c:title>
        <c:numFmt formatCode="General" sourceLinked="1"/>
        <c:majorTickMark val="none"/>
        <c:tickLblPos val="nextTo"/>
        <c:txPr>
          <a:bodyPr/>
          <a:lstStyle/>
          <a:p>
            <a:pPr>
              <a:defRPr lang="en-US"/>
            </a:pPr>
            <a:endParaRPr lang="es-EC"/>
          </a:p>
        </c:txPr>
        <c:crossAx val="49040384"/>
        <c:crosses val="autoZero"/>
        <c:crossBetween val="midCat"/>
        <c:majorUnit val="200"/>
        <c:minorUnit val="100"/>
      </c:valAx>
      <c:spPr>
        <a:noFill/>
        <a:ln w="25400">
          <a:noFill/>
        </a:ln>
      </c:spPr>
    </c:plotArea>
    <c:plotVisOnly val="1"/>
    <c:dispBlanksAs val="gap"/>
  </c:chart>
  <c:spPr>
    <a:solidFill>
      <a:schemeClr val="bg2">
        <a:lumMod val="75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n-US"/>
            </a:pPr>
            <a:r>
              <a:rPr lang="en-US">
                <a:solidFill>
                  <a:schemeClr val="accent6">
                    <a:lumMod val="40000"/>
                    <a:lumOff val="60000"/>
                  </a:schemeClr>
                </a:solidFill>
              </a:rPr>
              <a:t>Presencia de Metales en Muestra de Sedimentos del Río Juval</a:t>
            </a:r>
          </a:p>
        </c:rich>
      </c:tx>
      <c:layout/>
    </c:title>
    <c:plotArea>
      <c:layout/>
      <c:lineChart>
        <c:grouping val="standard"/>
        <c:ser>
          <c:idx val="0"/>
          <c:order val="0"/>
          <c:tx>
            <c:v>Presencia de Metales en Muestra de Sedimentos</c:v>
          </c:tx>
          <c:cat>
            <c:strRef>
              <c:f>Hoja1!$A$1:$D$1</c:f>
              <c:strCache>
                <c:ptCount val="4"/>
                <c:pt idx="0">
                  <c:v>Magnesio Mg</c:v>
                </c:pt>
                <c:pt idx="1">
                  <c:v>Calcio Ca</c:v>
                </c:pt>
                <c:pt idx="2">
                  <c:v>Sodio Na</c:v>
                </c:pt>
                <c:pt idx="3">
                  <c:v>Potasio K</c:v>
                </c:pt>
              </c:strCache>
            </c:strRef>
          </c:cat>
          <c:val>
            <c:numRef>
              <c:f>Hoja1!$A$2:$D$2</c:f>
              <c:numCache>
                <c:formatCode>General</c:formatCode>
                <c:ptCount val="4"/>
                <c:pt idx="0">
                  <c:v>2.0129999999999977</c:v>
                </c:pt>
                <c:pt idx="1">
                  <c:v>3.117</c:v>
                </c:pt>
                <c:pt idx="2">
                  <c:v>2.0349999999999997</c:v>
                </c:pt>
                <c:pt idx="3">
                  <c:v>0.58599999999999997</c:v>
                </c:pt>
              </c:numCache>
            </c:numRef>
          </c:val>
        </c:ser>
        <c:hiLowLines/>
        <c:marker val="1"/>
        <c:axId val="66429312"/>
        <c:axId val="66430848"/>
      </c:lineChart>
      <c:catAx>
        <c:axId val="66429312"/>
        <c:scaling>
          <c:orientation val="minMax"/>
        </c:scaling>
        <c:axPos val="b"/>
        <c:majorTickMark val="none"/>
        <c:tickLblPos val="nextTo"/>
        <c:txPr>
          <a:bodyPr/>
          <a:lstStyle/>
          <a:p>
            <a:pPr>
              <a:defRPr lang="en-US" b="1"/>
            </a:pPr>
            <a:endParaRPr lang="es-EC"/>
          </a:p>
        </c:txPr>
        <c:crossAx val="66430848"/>
        <c:crosses val="autoZero"/>
        <c:auto val="1"/>
        <c:lblAlgn val="ctr"/>
        <c:lblOffset val="100"/>
      </c:catAx>
      <c:valAx>
        <c:axId val="66430848"/>
        <c:scaling>
          <c:orientation val="minMax"/>
        </c:scaling>
        <c:axPos val="l"/>
        <c:majorGridlines/>
        <c:title>
          <c:tx>
            <c:rich>
              <a:bodyPr/>
              <a:lstStyle/>
              <a:p>
                <a:pPr>
                  <a:defRPr lang="en-US"/>
                </a:pPr>
                <a:r>
                  <a:rPr lang="es-EC"/>
                  <a:t>Concentración</a:t>
                </a:r>
                <a:r>
                  <a:rPr lang="es-EC" baseline="0"/>
                  <a:t> mg/g</a:t>
                </a:r>
                <a:endParaRPr lang="es-EC"/>
              </a:p>
            </c:rich>
          </c:tx>
          <c:layout/>
        </c:title>
        <c:numFmt formatCode="General" sourceLinked="1"/>
        <c:tickLblPos val="nextTo"/>
        <c:txPr>
          <a:bodyPr/>
          <a:lstStyle/>
          <a:p>
            <a:pPr>
              <a:defRPr lang="en-US"/>
            </a:pPr>
            <a:endParaRPr lang="es-EC"/>
          </a:p>
        </c:txPr>
        <c:crossAx val="66429312"/>
        <c:crosses val="autoZero"/>
        <c:crossBetween val="between"/>
      </c:valAx>
      <c:spPr>
        <a:solidFill>
          <a:schemeClr val="accent6">
            <a:lumMod val="40000"/>
            <a:lumOff val="60000"/>
          </a:schemeClr>
        </a:solidFill>
      </c:spPr>
    </c:plotArea>
    <c:plotVisOnly val="1"/>
    <c:dispBlanksAs val="gap"/>
  </c:chart>
  <c:spPr>
    <a:solidFill>
      <a:schemeClr val="bg2">
        <a:lumMod val="75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plotArea>
      <c:layout/>
      <c:barChart>
        <c:barDir val="col"/>
        <c:grouping val="clustered"/>
        <c:ser>
          <c:idx val="0"/>
          <c:order val="0"/>
          <c:dPt>
            <c:idx val="0"/>
            <c:spPr>
              <a:solidFill>
                <a:schemeClr val="bg2">
                  <a:lumMod val="50000"/>
                </a:schemeClr>
              </a:solidFill>
            </c:spPr>
          </c:dPt>
          <c:dPt>
            <c:idx val="1"/>
            <c:spPr>
              <a:solidFill>
                <a:srgbClr val="92D050"/>
              </a:solidFill>
            </c:spPr>
          </c:dPt>
          <c:dPt>
            <c:idx val="2"/>
            <c:spPr>
              <a:solidFill>
                <a:srgbClr val="EEECE1">
                  <a:lumMod val="50000"/>
                </a:srgbClr>
              </a:solidFill>
            </c:spPr>
          </c:dPt>
          <c:dPt>
            <c:idx val="3"/>
            <c:spPr>
              <a:solidFill>
                <a:srgbClr val="92D050"/>
              </a:solidFill>
            </c:spPr>
          </c:dPt>
          <c:dPt>
            <c:idx val="4"/>
            <c:spPr>
              <a:solidFill>
                <a:srgbClr val="FFC000"/>
              </a:solidFill>
            </c:spPr>
          </c:dPt>
          <c:dPt>
            <c:idx val="5"/>
            <c:spPr>
              <a:solidFill>
                <a:srgbClr val="EEECE1">
                  <a:lumMod val="50000"/>
                </a:srgbClr>
              </a:solidFill>
            </c:spPr>
          </c:dPt>
          <c:dPt>
            <c:idx val="6"/>
            <c:spPr>
              <a:solidFill>
                <a:srgbClr val="92D050"/>
              </a:solidFill>
            </c:spPr>
          </c:dPt>
          <c:dPt>
            <c:idx val="7"/>
            <c:spPr>
              <a:solidFill>
                <a:srgbClr val="92D050"/>
              </a:solidFill>
            </c:spPr>
          </c:dPt>
          <c:dLbls>
            <c:dLbl>
              <c:idx val="0"/>
              <c:delete val="1"/>
            </c:dLbl>
            <c:dLbl>
              <c:idx val="1"/>
              <c:layout>
                <c:manualLayout>
                  <c:x val="0"/>
                  <c:y val="-1.3888888888889471E-2"/>
                </c:manualLayout>
              </c:layout>
              <c:showVal val="1"/>
            </c:dLbl>
            <c:dLbl>
              <c:idx val="2"/>
              <c:layout>
                <c:manualLayout>
                  <c:x val="-4.6295761483715051E-17"/>
                  <c:y val="1.3888888888889466E-2"/>
                </c:manualLayout>
              </c:layout>
              <c:showVal val="1"/>
            </c:dLbl>
            <c:dLbl>
              <c:idx val="3"/>
              <c:layout>
                <c:manualLayout>
                  <c:x val="0"/>
                  <c:y val="-1.3888888888889471E-2"/>
                </c:manualLayout>
              </c:layout>
              <c:showVal val="1"/>
            </c:dLbl>
            <c:dLbl>
              <c:idx val="4"/>
              <c:layout>
                <c:manualLayout>
                  <c:x val="0"/>
                  <c:y val="1.3888888888889471E-2"/>
                </c:manualLayout>
              </c:layout>
              <c:showVal val="1"/>
            </c:dLbl>
            <c:dLbl>
              <c:idx val="5"/>
              <c:layout>
                <c:manualLayout>
                  <c:x val="-9.2591522967436092E-17"/>
                  <c:y val="-1.8518518518518583E-2"/>
                </c:manualLayout>
              </c:layout>
              <c:showVal val="1"/>
            </c:dLbl>
            <c:dLbl>
              <c:idx val="6"/>
              <c:layout>
                <c:manualLayout>
                  <c:x val="-1.9883878151596347E-7"/>
                  <c:y val="-1.8518518518518583E-2"/>
                </c:manualLayout>
              </c:layout>
              <c:showVal val="1"/>
            </c:dLbl>
            <c:dLbl>
              <c:idx val="7"/>
              <c:layout>
                <c:manualLayout>
                  <c:x val="0"/>
                  <c:y val="1.3888888888889471E-2"/>
                </c:manualLayout>
              </c:layout>
              <c:showVal val="1"/>
            </c:dLbl>
            <c:txPr>
              <a:bodyPr/>
              <a:lstStyle/>
              <a:p>
                <a:pPr>
                  <a:defRPr lang="es-ES"/>
                </a:pPr>
                <a:endParaRPr lang="es-EC"/>
              </a:p>
            </c:txPr>
            <c:showVal val="1"/>
          </c:dLbls>
          <c:cat>
            <c:multiLvlStrRef>
              <c:f>Hoja2!$D$18:$E$25</c:f>
              <c:multiLvlStrCache>
                <c:ptCount val="8"/>
                <c:lvl>
                  <c:pt idx="0">
                    <c:v>Páramos</c:v>
                  </c:pt>
                  <c:pt idx="1">
                    <c:v>Bosques montanos</c:v>
                  </c:pt>
                  <c:pt idx="2">
                    <c:v>Páramos</c:v>
                  </c:pt>
                  <c:pt idx="3">
                    <c:v>Bosques montanos</c:v>
                  </c:pt>
                  <c:pt idx="4">
                    <c:v>Matorrales secos</c:v>
                  </c:pt>
                  <c:pt idx="5">
                    <c:v>Páramos</c:v>
                  </c:pt>
                  <c:pt idx="6">
                    <c:v>Bosques montanos</c:v>
                  </c:pt>
                  <c:pt idx="7">
                    <c:v>Bosques montanos</c:v>
                  </c:pt>
                </c:lvl>
                <c:lvl>
                  <c:pt idx="0">
                    <c:v>Osogoche</c:v>
                  </c:pt>
                  <c:pt idx="2">
                    <c:v>Achupallas</c:v>
                  </c:pt>
                  <c:pt idx="5">
                    <c:v>Juval</c:v>
                  </c:pt>
                  <c:pt idx="7">
                    <c:v>Guangra</c:v>
                  </c:pt>
                </c:lvl>
              </c:multiLvlStrCache>
            </c:multiLvlStrRef>
          </c:cat>
          <c:val>
            <c:numRef>
              <c:f>Hoja2!$F$18:$F$25</c:f>
              <c:numCache>
                <c:formatCode>General</c:formatCode>
                <c:ptCount val="8"/>
                <c:pt idx="0">
                  <c:v>101</c:v>
                </c:pt>
                <c:pt idx="1">
                  <c:v>15</c:v>
                </c:pt>
                <c:pt idx="2">
                  <c:v>109</c:v>
                </c:pt>
                <c:pt idx="3">
                  <c:v>14</c:v>
                </c:pt>
                <c:pt idx="4">
                  <c:v>10</c:v>
                </c:pt>
                <c:pt idx="5">
                  <c:v>54</c:v>
                </c:pt>
                <c:pt idx="6">
                  <c:v>33</c:v>
                </c:pt>
                <c:pt idx="7">
                  <c:v>42</c:v>
                </c:pt>
              </c:numCache>
            </c:numRef>
          </c:val>
        </c:ser>
        <c:axId val="52252672"/>
        <c:axId val="52254208"/>
      </c:barChart>
      <c:catAx>
        <c:axId val="52252672"/>
        <c:scaling>
          <c:orientation val="minMax"/>
        </c:scaling>
        <c:axPos val="b"/>
        <c:tickLblPos val="nextTo"/>
        <c:txPr>
          <a:bodyPr/>
          <a:lstStyle/>
          <a:p>
            <a:pPr>
              <a:defRPr lang="es-ES" sz="800"/>
            </a:pPr>
            <a:endParaRPr lang="es-EC"/>
          </a:p>
        </c:txPr>
        <c:crossAx val="52254208"/>
        <c:crosses val="autoZero"/>
        <c:auto val="1"/>
        <c:lblAlgn val="ctr"/>
        <c:lblOffset val="100"/>
      </c:catAx>
      <c:valAx>
        <c:axId val="52254208"/>
        <c:scaling>
          <c:orientation val="minMax"/>
        </c:scaling>
        <c:axPos val="l"/>
        <c:majorGridlines/>
        <c:numFmt formatCode="General" sourceLinked="1"/>
        <c:tickLblPos val="nextTo"/>
        <c:txPr>
          <a:bodyPr/>
          <a:lstStyle/>
          <a:p>
            <a:pPr>
              <a:defRPr lang="es-ES"/>
            </a:pPr>
            <a:endParaRPr lang="es-EC"/>
          </a:p>
        </c:txPr>
        <c:crossAx val="52252672"/>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CCD51-F6EF-4341-8AB9-7FA709CCFA30}" type="doc">
      <dgm:prSet loTypeId="urn:microsoft.com/office/officeart/2005/8/layout/cycle2" loCatId="cycle" qsTypeId="urn:microsoft.com/office/officeart/2005/8/quickstyle/simple1" qsCatId="simple" csTypeId="urn:microsoft.com/office/officeart/2005/8/colors/accent1_2" csCatId="accent1" phldr="1"/>
      <dgm:spPr/>
    </dgm:pt>
    <dgm:pt modelId="{3808F6D3-B38F-4EC3-923C-7CD4497F1C54}">
      <dgm:prSet phldrT="[Texto]" custT="1"/>
      <dgm:spPr/>
      <dgm:t>
        <a:bodyPr/>
        <a:lstStyle/>
        <a:p>
          <a:r>
            <a:rPr lang="es-EC" sz="1200" dirty="0" smtClean="0">
              <a:solidFill>
                <a:schemeClr val="bg2">
                  <a:lumMod val="50000"/>
                </a:schemeClr>
              </a:solidFill>
              <a:latin typeface="+mj-lt"/>
            </a:rPr>
            <a:t>Son  conscientes de la problemática ambiental.</a:t>
          </a:r>
        </a:p>
        <a:p>
          <a:r>
            <a:rPr lang="es-EC" sz="1200" dirty="0" smtClean="0">
              <a:solidFill>
                <a:schemeClr val="bg2">
                  <a:lumMod val="50000"/>
                </a:schemeClr>
              </a:solidFill>
              <a:latin typeface="+mj-lt"/>
            </a:rPr>
            <a:t>Se conserva a especie de flora más importante de la zona.</a:t>
          </a:r>
        </a:p>
        <a:p>
          <a:r>
            <a:rPr lang="es-EC" sz="1200" dirty="0" smtClean="0">
              <a:solidFill>
                <a:schemeClr val="bg2">
                  <a:lumMod val="50000"/>
                </a:schemeClr>
              </a:solidFill>
              <a:latin typeface="+mj-lt"/>
            </a:rPr>
            <a:t>Se mantiene el equilibrio ecológico.</a:t>
          </a:r>
        </a:p>
        <a:p>
          <a:endParaRPr lang="es-EC" sz="1200" dirty="0" smtClean="0">
            <a:solidFill>
              <a:schemeClr val="accent4"/>
            </a:solidFill>
            <a:latin typeface="+mj-lt"/>
          </a:endParaRPr>
        </a:p>
        <a:p>
          <a:r>
            <a:rPr lang="es-EC" sz="1200" dirty="0" smtClean="0">
              <a:solidFill>
                <a:schemeClr val="accent4"/>
              </a:solidFill>
              <a:latin typeface="+mj-lt"/>
            </a:rPr>
            <a:t>No existe un inventario de Flora y Fauna completo y georreferenciado.</a:t>
          </a:r>
          <a:endParaRPr lang="es-EC" sz="1200" dirty="0" smtClean="0">
            <a:solidFill>
              <a:schemeClr val="bg2">
                <a:lumMod val="50000"/>
              </a:schemeClr>
            </a:solidFill>
            <a:latin typeface="+mj-lt"/>
          </a:endParaRPr>
        </a:p>
        <a:p>
          <a:r>
            <a:rPr lang="es-EC" sz="1200" dirty="0" smtClean="0">
              <a:solidFill>
                <a:schemeClr val="bg2">
                  <a:lumMod val="50000"/>
                </a:schemeClr>
              </a:solidFill>
              <a:latin typeface="+mj-lt"/>
            </a:rPr>
            <a:t> </a:t>
          </a:r>
          <a:endParaRPr lang="es-EC" sz="1200" dirty="0">
            <a:solidFill>
              <a:schemeClr val="bg2">
                <a:lumMod val="50000"/>
              </a:schemeClr>
            </a:solidFill>
            <a:latin typeface="+mj-lt"/>
          </a:endParaRPr>
        </a:p>
      </dgm:t>
    </dgm:pt>
    <dgm:pt modelId="{1C8EEA2F-AF58-4443-A088-D353303AB3B2}" type="parTrans" cxnId="{121C52AA-0B9B-4AD7-9881-5ED6F5FA03EF}">
      <dgm:prSet/>
      <dgm:spPr/>
      <dgm:t>
        <a:bodyPr/>
        <a:lstStyle/>
        <a:p>
          <a:endParaRPr lang="es-EC"/>
        </a:p>
      </dgm:t>
    </dgm:pt>
    <dgm:pt modelId="{1A6EABC6-C5E8-49B4-A39B-B9793AF4C4F7}" type="sibTrans" cxnId="{121C52AA-0B9B-4AD7-9881-5ED6F5FA03EF}">
      <dgm:prSet/>
      <dgm:spPr/>
      <dgm:t>
        <a:bodyPr/>
        <a:lstStyle/>
        <a:p>
          <a:endParaRPr lang="es-EC"/>
        </a:p>
      </dgm:t>
    </dgm:pt>
    <dgm:pt modelId="{D1C23D38-AE98-405D-B6A7-F4999518D454}">
      <dgm:prSet phldrT="[Texto]" custT="1"/>
      <dgm:spPr/>
      <dgm:t>
        <a:bodyPr/>
        <a:lstStyle/>
        <a:p>
          <a:r>
            <a:rPr lang="es-EC" sz="1200" dirty="0" smtClean="0">
              <a:solidFill>
                <a:schemeClr val="bg2">
                  <a:lumMod val="50000"/>
                </a:schemeClr>
              </a:solidFill>
              <a:latin typeface="+mj-lt"/>
            </a:rPr>
            <a:t>Unidad.</a:t>
          </a:r>
        </a:p>
        <a:p>
          <a:r>
            <a:rPr lang="es-EC" sz="1200" dirty="0" smtClean="0">
              <a:solidFill>
                <a:schemeClr val="bg2">
                  <a:lumMod val="50000"/>
                </a:schemeClr>
              </a:solidFill>
              <a:latin typeface="+mj-lt"/>
            </a:rPr>
            <a:t>Organizada.</a:t>
          </a:r>
        </a:p>
        <a:p>
          <a:r>
            <a:rPr lang="es-EC" sz="1200" dirty="0" smtClean="0">
              <a:solidFill>
                <a:schemeClr val="bg2">
                  <a:lumMod val="50000"/>
                </a:schemeClr>
              </a:solidFill>
              <a:latin typeface="+mj-lt"/>
            </a:rPr>
            <a:t>Existen vestigios históricos.</a:t>
          </a:r>
        </a:p>
        <a:p>
          <a:endParaRPr lang="es-EC" sz="1200" dirty="0" smtClean="0">
            <a:solidFill>
              <a:schemeClr val="bg2">
                <a:lumMod val="50000"/>
              </a:schemeClr>
            </a:solidFill>
            <a:latin typeface="+mj-lt"/>
          </a:endParaRPr>
        </a:p>
        <a:p>
          <a:r>
            <a:rPr lang="es-EC" sz="1200" dirty="0" smtClean="0">
              <a:solidFill>
                <a:schemeClr val="accent4"/>
              </a:solidFill>
              <a:latin typeface="+mj-lt"/>
            </a:rPr>
            <a:t>Falta accesibilidad a la comunidad de Juval.</a:t>
          </a:r>
        </a:p>
        <a:p>
          <a:r>
            <a:rPr lang="es-EC" sz="1200" dirty="0" smtClean="0">
              <a:solidFill>
                <a:schemeClr val="accent4"/>
              </a:solidFill>
              <a:latin typeface="+mj-lt"/>
            </a:rPr>
            <a:t>Falta de servicios Básicos.</a:t>
          </a:r>
        </a:p>
        <a:p>
          <a:r>
            <a:rPr lang="es-EC" sz="1200" dirty="0" smtClean="0">
              <a:solidFill>
                <a:schemeClr val="accent4"/>
              </a:solidFill>
              <a:latin typeface="+mj-lt"/>
            </a:rPr>
            <a:t>Educación Limitada.</a:t>
          </a:r>
        </a:p>
        <a:p>
          <a:r>
            <a:rPr lang="es-EC" sz="1200" dirty="0" smtClean="0">
              <a:solidFill>
                <a:schemeClr val="accent4"/>
              </a:solidFill>
              <a:latin typeface="+mj-lt"/>
            </a:rPr>
            <a:t>No existe servicio de salud.</a:t>
          </a:r>
          <a:endParaRPr lang="es-EC" sz="1200" dirty="0"/>
        </a:p>
      </dgm:t>
    </dgm:pt>
    <dgm:pt modelId="{0947DC12-164E-4900-830A-64A6B501F57B}" type="parTrans" cxnId="{9F17450F-AFDF-4833-A548-C6F8461F98D5}">
      <dgm:prSet/>
      <dgm:spPr/>
      <dgm:t>
        <a:bodyPr/>
        <a:lstStyle/>
        <a:p>
          <a:endParaRPr lang="es-EC"/>
        </a:p>
      </dgm:t>
    </dgm:pt>
    <dgm:pt modelId="{8F3E7C55-A93F-4024-946A-4F13278F69D1}" type="sibTrans" cxnId="{9F17450F-AFDF-4833-A548-C6F8461F98D5}">
      <dgm:prSet/>
      <dgm:spPr/>
      <dgm:t>
        <a:bodyPr/>
        <a:lstStyle/>
        <a:p>
          <a:endParaRPr lang="es-EC"/>
        </a:p>
      </dgm:t>
    </dgm:pt>
    <dgm:pt modelId="{A2FF421B-8442-4CBD-B0A2-3AF1B158DF19}">
      <dgm:prSet phldrT="[Texto]" custT="1"/>
      <dgm:spPr/>
      <dgm:t>
        <a:bodyPr/>
        <a:lstStyle/>
        <a:p>
          <a:endParaRPr lang="es-EC" sz="1000" dirty="0" smtClean="0">
            <a:solidFill>
              <a:schemeClr val="bg2">
                <a:lumMod val="50000"/>
              </a:schemeClr>
            </a:solidFill>
            <a:latin typeface="+mj-lt"/>
          </a:endParaRPr>
        </a:p>
        <a:p>
          <a:endParaRPr lang="es-EC" sz="1000" dirty="0" smtClean="0">
            <a:solidFill>
              <a:schemeClr val="bg2">
                <a:lumMod val="50000"/>
              </a:schemeClr>
            </a:solidFill>
            <a:latin typeface="+mj-lt"/>
          </a:endParaRPr>
        </a:p>
        <a:p>
          <a:endParaRPr lang="es-EC" sz="1000" dirty="0" smtClean="0">
            <a:solidFill>
              <a:schemeClr val="bg2">
                <a:lumMod val="50000"/>
              </a:schemeClr>
            </a:solidFill>
            <a:latin typeface="+mj-lt"/>
          </a:endParaRPr>
        </a:p>
        <a:p>
          <a:r>
            <a:rPr lang="es-EC" sz="1200" dirty="0" smtClean="0">
              <a:solidFill>
                <a:schemeClr val="bg2">
                  <a:lumMod val="50000"/>
                </a:schemeClr>
              </a:solidFill>
              <a:latin typeface="+mj-lt"/>
            </a:rPr>
            <a:t>Rivera del Río(Vegetación nativa)</a:t>
          </a:r>
        </a:p>
        <a:p>
          <a:r>
            <a:rPr lang="es-EC" sz="1200" dirty="0" smtClean="0">
              <a:solidFill>
                <a:schemeClr val="bg2">
                  <a:lumMod val="50000"/>
                </a:schemeClr>
              </a:solidFill>
              <a:latin typeface="+mj-lt"/>
            </a:rPr>
            <a:t>Suelos Bien cuidados.</a:t>
          </a:r>
        </a:p>
        <a:p>
          <a:r>
            <a:rPr lang="es-EC" sz="1200" dirty="0" smtClean="0">
              <a:solidFill>
                <a:schemeClr val="bg2">
                  <a:lumMod val="50000"/>
                </a:schemeClr>
              </a:solidFill>
              <a:latin typeface="+mj-lt"/>
            </a:rPr>
            <a:t>Mantenimiento de caudal.</a:t>
          </a:r>
        </a:p>
        <a:p>
          <a:endParaRPr lang="es-EC" sz="1200" dirty="0" smtClean="0">
            <a:solidFill>
              <a:schemeClr val="accent4"/>
            </a:solidFill>
            <a:latin typeface="+mj-lt"/>
          </a:endParaRPr>
        </a:p>
        <a:p>
          <a:r>
            <a:rPr lang="es-EC" sz="1200" dirty="0" smtClean="0">
              <a:solidFill>
                <a:schemeClr val="accent4"/>
              </a:solidFill>
              <a:latin typeface="+mj-lt"/>
            </a:rPr>
            <a:t>El clima es muy agresivo.</a:t>
          </a:r>
        </a:p>
        <a:p>
          <a:r>
            <a:rPr lang="es-EC" sz="1200" dirty="0" smtClean="0">
              <a:solidFill>
                <a:schemeClr val="accent4"/>
              </a:solidFill>
              <a:latin typeface="+mj-lt"/>
            </a:rPr>
            <a:t>Relieve Montañoso limita la investigación.</a:t>
          </a:r>
        </a:p>
        <a:p>
          <a:endParaRPr lang="es-EC" sz="1000" dirty="0" smtClean="0">
            <a:solidFill>
              <a:schemeClr val="bg2">
                <a:lumMod val="50000"/>
              </a:schemeClr>
            </a:solidFill>
            <a:latin typeface="+mj-lt"/>
          </a:endParaRPr>
        </a:p>
        <a:p>
          <a:endParaRPr lang="es-EC" sz="1000" dirty="0">
            <a:solidFill>
              <a:schemeClr val="bg2">
                <a:lumMod val="50000"/>
              </a:schemeClr>
            </a:solidFill>
            <a:latin typeface="+mj-lt"/>
          </a:endParaRPr>
        </a:p>
      </dgm:t>
    </dgm:pt>
    <dgm:pt modelId="{32CC711A-DED3-4727-9B27-081BF0E7967D}" type="parTrans" cxnId="{69FD732D-0313-4602-9F05-FEFD5BF02A95}">
      <dgm:prSet/>
      <dgm:spPr/>
      <dgm:t>
        <a:bodyPr/>
        <a:lstStyle/>
        <a:p>
          <a:endParaRPr lang="es-EC"/>
        </a:p>
      </dgm:t>
    </dgm:pt>
    <dgm:pt modelId="{2B13D651-532B-4005-AFF8-7E0294DAB486}" type="sibTrans" cxnId="{69FD732D-0313-4602-9F05-FEFD5BF02A95}">
      <dgm:prSet/>
      <dgm:spPr/>
      <dgm:t>
        <a:bodyPr/>
        <a:lstStyle/>
        <a:p>
          <a:endParaRPr lang="es-EC"/>
        </a:p>
      </dgm:t>
    </dgm:pt>
    <dgm:pt modelId="{D8307F87-61FB-4E7F-840F-CAB8DC50F784}" type="pres">
      <dgm:prSet presAssocID="{B67CCD51-F6EF-4341-8AB9-7FA709CCFA30}" presName="cycle" presStyleCnt="0">
        <dgm:presLayoutVars>
          <dgm:dir/>
          <dgm:resizeHandles val="exact"/>
        </dgm:presLayoutVars>
      </dgm:prSet>
      <dgm:spPr/>
    </dgm:pt>
    <dgm:pt modelId="{1B3ABABA-6A7C-4A64-9D91-3EBDF241EA94}" type="pres">
      <dgm:prSet presAssocID="{3808F6D3-B38F-4EC3-923C-7CD4497F1C54}" presName="node" presStyleLbl="node1" presStyleIdx="0" presStyleCnt="3" custScaleX="147261" custScaleY="143090" custRadScaleRad="102053">
        <dgm:presLayoutVars>
          <dgm:bulletEnabled val="1"/>
        </dgm:presLayoutVars>
      </dgm:prSet>
      <dgm:spPr/>
      <dgm:t>
        <a:bodyPr/>
        <a:lstStyle/>
        <a:p>
          <a:endParaRPr lang="es-EC"/>
        </a:p>
      </dgm:t>
    </dgm:pt>
    <dgm:pt modelId="{9B1BBF74-069A-436C-9200-B60E8B02C137}" type="pres">
      <dgm:prSet presAssocID="{1A6EABC6-C5E8-49B4-A39B-B9793AF4C4F7}" presName="sibTrans" presStyleLbl="sibTrans2D1" presStyleIdx="0" presStyleCnt="3"/>
      <dgm:spPr/>
      <dgm:t>
        <a:bodyPr/>
        <a:lstStyle/>
        <a:p>
          <a:endParaRPr lang="en-US"/>
        </a:p>
      </dgm:t>
    </dgm:pt>
    <dgm:pt modelId="{C9A32908-AB73-4BD4-A6BB-C6EAAB4FE603}" type="pres">
      <dgm:prSet presAssocID="{1A6EABC6-C5E8-49B4-A39B-B9793AF4C4F7}" presName="connectorText" presStyleLbl="sibTrans2D1" presStyleIdx="0" presStyleCnt="3"/>
      <dgm:spPr/>
      <dgm:t>
        <a:bodyPr/>
        <a:lstStyle/>
        <a:p>
          <a:endParaRPr lang="en-US"/>
        </a:p>
      </dgm:t>
    </dgm:pt>
    <dgm:pt modelId="{4F920873-5C9D-478C-A626-24B5B4E204EE}" type="pres">
      <dgm:prSet presAssocID="{D1C23D38-AE98-405D-B6A7-F4999518D454}" presName="node" presStyleLbl="node1" presStyleIdx="1" presStyleCnt="3" custScaleX="143740" custScaleY="147055">
        <dgm:presLayoutVars>
          <dgm:bulletEnabled val="1"/>
        </dgm:presLayoutVars>
      </dgm:prSet>
      <dgm:spPr/>
      <dgm:t>
        <a:bodyPr/>
        <a:lstStyle/>
        <a:p>
          <a:endParaRPr lang="es-EC"/>
        </a:p>
      </dgm:t>
    </dgm:pt>
    <dgm:pt modelId="{DAE39521-6DCF-4C7D-B7ED-89470414DB7C}" type="pres">
      <dgm:prSet presAssocID="{8F3E7C55-A93F-4024-946A-4F13278F69D1}" presName="sibTrans" presStyleLbl="sibTrans2D1" presStyleIdx="1" presStyleCnt="3"/>
      <dgm:spPr/>
      <dgm:t>
        <a:bodyPr/>
        <a:lstStyle/>
        <a:p>
          <a:endParaRPr lang="en-US"/>
        </a:p>
      </dgm:t>
    </dgm:pt>
    <dgm:pt modelId="{9F05D209-D665-4CD2-8AA4-8C3328E46CC2}" type="pres">
      <dgm:prSet presAssocID="{8F3E7C55-A93F-4024-946A-4F13278F69D1}" presName="connectorText" presStyleLbl="sibTrans2D1" presStyleIdx="1" presStyleCnt="3"/>
      <dgm:spPr/>
      <dgm:t>
        <a:bodyPr/>
        <a:lstStyle/>
        <a:p>
          <a:endParaRPr lang="en-US"/>
        </a:p>
      </dgm:t>
    </dgm:pt>
    <dgm:pt modelId="{678DCBAB-D881-472B-870D-9E28949E62F0}" type="pres">
      <dgm:prSet presAssocID="{A2FF421B-8442-4CBD-B0A2-3AF1B158DF19}" presName="node" presStyleLbl="node1" presStyleIdx="2" presStyleCnt="3" custScaleX="145447" custScaleY="145215">
        <dgm:presLayoutVars>
          <dgm:bulletEnabled val="1"/>
        </dgm:presLayoutVars>
      </dgm:prSet>
      <dgm:spPr/>
      <dgm:t>
        <a:bodyPr/>
        <a:lstStyle/>
        <a:p>
          <a:endParaRPr lang="es-EC"/>
        </a:p>
      </dgm:t>
    </dgm:pt>
    <dgm:pt modelId="{0546A4CF-067E-446A-A48D-087566463BE5}" type="pres">
      <dgm:prSet presAssocID="{2B13D651-532B-4005-AFF8-7E0294DAB486}" presName="sibTrans" presStyleLbl="sibTrans2D1" presStyleIdx="2" presStyleCnt="3"/>
      <dgm:spPr/>
      <dgm:t>
        <a:bodyPr/>
        <a:lstStyle/>
        <a:p>
          <a:endParaRPr lang="en-US"/>
        </a:p>
      </dgm:t>
    </dgm:pt>
    <dgm:pt modelId="{F41A7FAB-4836-431C-93CC-C811D4CAD435}" type="pres">
      <dgm:prSet presAssocID="{2B13D651-532B-4005-AFF8-7E0294DAB486}" presName="connectorText" presStyleLbl="sibTrans2D1" presStyleIdx="2" presStyleCnt="3"/>
      <dgm:spPr/>
      <dgm:t>
        <a:bodyPr/>
        <a:lstStyle/>
        <a:p>
          <a:endParaRPr lang="en-US"/>
        </a:p>
      </dgm:t>
    </dgm:pt>
  </dgm:ptLst>
  <dgm:cxnLst>
    <dgm:cxn modelId="{121C52AA-0B9B-4AD7-9881-5ED6F5FA03EF}" srcId="{B67CCD51-F6EF-4341-8AB9-7FA709CCFA30}" destId="{3808F6D3-B38F-4EC3-923C-7CD4497F1C54}" srcOrd="0" destOrd="0" parTransId="{1C8EEA2F-AF58-4443-A088-D353303AB3B2}" sibTransId="{1A6EABC6-C5E8-49B4-A39B-B9793AF4C4F7}"/>
    <dgm:cxn modelId="{69FD732D-0313-4602-9F05-FEFD5BF02A95}" srcId="{B67CCD51-F6EF-4341-8AB9-7FA709CCFA30}" destId="{A2FF421B-8442-4CBD-B0A2-3AF1B158DF19}" srcOrd="2" destOrd="0" parTransId="{32CC711A-DED3-4727-9B27-081BF0E7967D}" sibTransId="{2B13D651-532B-4005-AFF8-7E0294DAB486}"/>
    <dgm:cxn modelId="{4B73A414-2FEE-4EB2-ACFB-7646991E6E0A}" type="presOf" srcId="{D1C23D38-AE98-405D-B6A7-F4999518D454}" destId="{4F920873-5C9D-478C-A626-24B5B4E204EE}" srcOrd="0" destOrd="0" presId="urn:microsoft.com/office/officeart/2005/8/layout/cycle2"/>
    <dgm:cxn modelId="{9F17450F-AFDF-4833-A548-C6F8461F98D5}" srcId="{B67CCD51-F6EF-4341-8AB9-7FA709CCFA30}" destId="{D1C23D38-AE98-405D-B6A7-F4999518D454}" srcOrd="1" destOrd="0" parTransId="{0947DC12-164E-4900-830A-64A6B501F57B}" sibTransId="{8F3E7C55-A93F-4024-946A-4F13278F69D1}"/>
    <dgm:cxn modelId="{610E4FB0-006C-4285-9E24-AEC4E8CFA23E}" type="presOf" srcId="{1A6EABC6-C5E8-49B4-A39B-B9793AF4C4F7}" destId="{C9A32908-AB73-4BD4-A6BB-C6EAAB4FE603}" srcOrd="1" destOrd="0" presId="urn:microsoft.com/office/officeart/2005/8/layout/cycle2"/>
    <dgm:cxn modelId="{058CAC63-8680-4D45-B412-E6085FD6535C}" type="presOf" srcId="{A2FF421B-8442-4CBD-B0A2-3AF1B158DF19}" destId="{678DCBAB-D881-472B-870D-9E28949E62F0}" srcOrd="0" destOrd="0" presId="urn:microsoft.com/office/officeart/2005/8/layout/cycle2"/>
    <dgm:cxn modelId="{4CE1A18E-C67A-4B27-8BF5-D6284D1060FB}" type="presOf" srcId="{1A6EABC6-C5E8-49B4-A39B-B9793AF4C4F7}" destId="{9B1BBF74-069A-436C-9200-B60E8B02C137}" srcOrd="0" destOrd="0" presId="urn:microsoft.com/office/officeart/2005/8/layout/cycle2"/>
    <dgm:cxn modelId="{9CE34D38-5708-4636-A1B0-7806F99B0686}" type="presOf" srcId="{8F3E7C55-A93F-4024-946A-4F13278F69D1}" destId="{9F05D209-D665-4CD2-8AA4-8C3328E46CC2}" srcOrd="1" destOrd="0" presId="urn:microsoft.com/office/officeart/2005/8/layout/cycle2"/>
    <dgm:cxn modelId="{448236F7-7B95-4CE2-B40B-965347CB1D28}" type="presOf" srcId="{2B13D651-532B-4005-AFF8-7E0294DAB486}" destId="{0546A4CF-067E-446A-A48D-087566463BE5}" srcOrd="0" destOrd="0" presId="urn:microsoft.com/office/officeart/2005/8/layout/cycle2"/>
    <dgm:cxn modelId="{4BF52E97-3290-45AF-B5C7-D0542D45C24F}" type="presOf" srcId="{B67CCD51-F6EF-4341-8AB9-7FA709CCFA30}" destId="{D8307F87-61FB-4E7F-840F-CAB8DC50F784}" srcOrd="0" destOrd="0" presId="urn:microsoft.com/office/officeart/2005/8/layout/cycle2"/>
    <dgm:cxn modelId="{F16BE418-47C5-4FD8-9A2F-A6D18E2A6354}" type="presOf" srcId="{8F3E7C55-A93F-4024-946A-4F13278F69D1}" destId="{DAE39521-6DCF-4C7D-B7ED-89470414DB7C}" srcOrd="0" destOrd="0" presId="urn:microsoft.com/office/officeart/2005/8/layout/cycle2"/>
    <dgm:cxn modelId="{9662BA46-C036-4CFE-9364-DFFC5FE6FE69}" type="presOf" srcId="{2B13D651-532B-4005-AFF8-7E0294DAB486}" destId="{F41A7FAB-4836-431C-93CC-C811D4CAD435}" srcOrd="1" destOrd="0" presId="urn:microsoft.com/office/officeart/2005/8/layout/cycle2"/>
    <dgm:cxn modelId="{E318B383-4A44-49F9-AF2D-9DEA01E55D20}" type="presOf" srcId="{3808F6D3-B38F-4EC3-923C-7CD4497F1C54}" destId="{1B3ABABA-6A7C-4A64-9D91-3EBDF241EA94}" srcOrd="0" destOrd="0" presId="urn:microsoft.com/office/officeart/2005/8/layout/cycle2"/>
    <dgm:cxn modelId="{5DFE5336-22BD-4E40-8E89-E8698A3DEE88}" type="presParOf" srcId="{D8307F87-61FB-4E7F-840F-CAB8DC50F784}" destId="{1B3ABABA-6A7C-4A64-9D91-3EBDF241EA94}" srcOrd="0" destOrd="0" presId="urn:microsoft.com/office/officeart/2005/8/layout/cycle2"/>
    <dgm:cxn modelId="{38AAF896-6954-44AE-8B65-0AFFB694BFB8}" type="presParOf" srcId="{D8307F87-61FB-4E7F-840F-CAB8DC50F784}" destId="{9B1BBF74-069A-436C-9200-B60E8B02C137}" srcOrd="1" destOrd="0" presId="urn:microsoft.com/office/officeart/2005/8/layout/cycle2"/>
    <dgm:cxn modelId="{FBCBC1D7-F6EC-4ADB-900A-9891016356FC}" type="presParOf" srcId="{9B1BBF74-069A-436C-9200-B60E8B02C137}" destId="{C9A32908-AB73-4BD4-A6BB-C6EAAB4FE603}" srcOrd="0" destOrd="0" presId="urn:microsoft.com/office/officeart/2005/8/layout/cycle2"/>
    <dgm:cxn modelId="{94664091-68BE-4BFA-A1CF-378DE4C39326}" type="presParOf" srcId="{D8307F87-61FB-4E7F-840F-CAB8DC50F784}" destId="{4F920873-5C9D-478C-A626-24B5B4E204EE}" srcOrd="2" destOrd="0" presId="urn:microsoft.com/office/officeart/2005/8/layout/cycle2"/>
    <dgm:cxn modelId="{95320E2D-E45F-4D49-8742-909192F57362}" type="presParOf" srcId="{D8307F87-61FB-4E7F-840F-CAB8DC50F784}" destId="{DAE39521-6DCF-4C7D-B7ED-89470414DB7C}" srcOrd="3" destOrd="0" presId="urn:microsoft.com/office/officeart/2005/8/layout/cycle2"/>
    <dgm:cxn modelId="{0BF67B09-79A9-48CF-9010-6EB01BE5F81A}" type="presParOf" srcId="{DAE39521-6DCF-4C7D-B7ED-89470414DB7C}" destId="{9F05D209-D665-4CD2-8AA4-8C3328E46CC2}" srcOrd="0" destOrd="0" presId="urn:microsoft.com/office/officeart/2005/8/layout/cycle2"/>
    <dgm:cxn modelId="{57C7F149-9509-4ED9-BA47-FEF2E299623E}" type="presParOf" srcId="{D8307F87-61FB-4E7F-840F-CAB8DC50F784}" destId="{678DCBAB-D881-472B-870D-9E28949E62F0}" srcOrd="4" destOrd="0" presId="urn:microsoft.com/office/officeart/2005/8/layout/cycle2"/>
    <dgm:cxn modelId="{8E4E1D05-A7A4-45FF-A775-24AA9DF0122A}" type="presParOf" srcId="{D8307F87-61FB-4E7F-840F-CAB8DC50F784}" destId="{0546A4CF-067E-446A-A48D-087566463BE5}" srcOrd="5" destOrd="0" presId="urn:microsoft.com/office/officeart/2005/8/layout/cycle2"/>
    <dgm:cxn modelId="{00888EDE-5B14-4A92-A5F6-10C163A0D74E}" type="presParOf" srcId="{0546A4CF-067E-446A-A48D-087566463BE5}" destId="{F41A7FAB-4836-431C-93CC-C811D4CAD435}"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37256-34CA-4492-B6CC-4E3D144CD35A}" type="doc">
      <dgm:prSet loTypeId="urn:microsoft.com/office/officeart/2005/8/layout/hierarchy4" loCatId="list" qsTypeId="urn:microsoft.com/office/officeart/2005/8/quickstyle/simple1" qsCatId="simple" csTypeId="urn:microsoft.com/office/officeart/2005/8/colors/colorful1#1" csCatId="colorful" phldr="1"/>
      <dgm:spPr/>
      <dgm:t>
        <a:bodyPr/>
        <a:lstStyle/>
        <a:p>
          <a:endParaRPr lang="es-EC"/>
        </a:p>
      </dgm:t>
    </dgm:pt>
    <dgm:pt modelId="{27A739B1-5FCD-40E7-9128-9DFFAC108CA7}">
      <dgm:prSet phldrT="[Texto]" custT="1"/>
      <dgm:spPr>
        <a:solidFill>
          <a:schemeClr val="bg2">
            <a:lumMod val="75000"/>
          </a:schemeClr>
        </a:solidFill>
      </dgm:spPr>
      <dgm:t>
        <a:bodyPr/>
        <a:lstStyle/>
        <a:p>
          <a:pPr algn="ctr"/>
          <a:r>
            <a:rPr lang="es-EC" sz="1400" b="1" i="1" dirty="0">
              <a:solidFill>
                <a:sysClr val="windowText" lastClr="000000"/>
              </a:solidFill>
              <a:latin typeface="Times New Roman" pitchFamily="18" charset="0"/>
              <a:cs typeface="Times New Roman" pitchFamily="18" charset="0"/>
            </a:rPr>
            <a:t>PLAN DE MANEJO</a:t>
          </a:r>
        </a:p>
      </dgm:t>
    </dgm:pt>
    <dgm:pt modelId="{72CB8614-FCF2-44E8-B728-D86A400D3D12}" type="parTrans" cxnId="{697F173C-F0A9-4EB6-9964-F937F662B9BE}">
      <dgm:prSet/>
      <dgm:spPr/>
      <dgm:t>
        <a:bodyPr/>
        <a:lstStyle/>
        <a:p>
          <a:pPr algn="ctr"/>
          <a:endParaRPr lang="es-EC"/>
        </a:p>
      </dgm:t>
    </dgm:pt>
    <dgm:pt modelId="{5C84E050-9BF6-4D3D-ACC0-AD13697AB74E}" type="sibTrans" cxnId="{697F173C-F0A9-4EB6-9964-F937F662B9BE}">
      <dgm:prSet/>
      <dgm:spPr/>
      <dgm:t>
        <a:bodyPr/>
        <a:lstStyle/>
        <a:p>
          <a:pPr algn="ctr"/>
          <a:endParaRPr lang="es-EC"/>
        </a:p>
      </dgm:t>
    </dgm:pt>
    <dgm:pt modelId="{BD19C6A4-3DB0-4BA5-AFEC-AE49E63E2356}">
      <dgm:prSet phldrT="[Texto]" custT="1"/>
      <dgm:spPr>
        <a:solidFill>
          <a:schemeClr val="bg2">
            <a:lumMod val="75000"/>
          </a:schemeClr>
        </a:solidFill>
      </dgm:spPr>
      <dgm:t>
        <a:bodyPr/>
        <a:lstStyle/>
        <a:p>
          <a:pPr algn="ctr"/>
          <a:r>
            <a:rPr lang="es-EC" sz="1200" dirty="0">
              <a:solidFill>
                <a:sysClr val="windowText" lastClr="000000"/>
              </a:solidFill>
              <a:latin typeface="Times New Roman" pitchFamily="18" charset="0"/>
              <a:cs typeface="Times New Roman" pitchFamily="18" charset="0"/>
            </a:rPr>
            <a:t>ZONAS</a:t>
          </a:r>
          <a:r>
            <a:rPr lang="es-EC" sz="1200" dirty="0">
              <a:latin typeface="Times New Roman" pitchFamily="18" charset="0"/>
              <a:cs typeface="Times New Roman" pitchFamily="18" charset="0"/>
            </a:rPr>
            <a:t> </a:t>
          </a:r>
          <a:r>
            <a:rPr lang="es-EC" sz="1200" dirty="0">
              <a:solidFill>
                <a:sysClr val="windowText" lastClr="000000"/>
              </a:solidFill>
              <a:latin typeface="Times New Roman" pitchFamily="18" charset="0"/>
              <a:cs typeface="Times New Roman" pitchFamily="18" charset="0"/>
            </a:rPr>
            <a:t>PRODUCTIVAS</a:t>
          </a:r>
        </a:p>
      </dgm:t>
    </dgm:pt>
    <dgm:pt modelId="{C9C04E5F-1984-4240-851A-FBDB7781684F}" type="parTrans" cxnId="{33ED4669-E9A7-43AB-AF05-2DE498B6DC1C}">
      <dgm:prSet/>
      <dgm:spPr/>
      <dgm:t>
        <a:bodyPr/>
        <a:lstStyle/>
        <a:p>
          <a:pPr algn="ctr"/>
          <a:endParaRPr lang="es-EC"/>
        </a:p>
      </dgm:t>
    </dgm:pt>
    <dgm:pt modelId="{A86E9F4D-0745-422E-B54F-E3349B51E46D}" type="sibTrans" cxnId="{33ED4669-E9A7-43AB-AF05-2DE498B6DC1C}">
      <dgm:prSet/>
      <dgm:spPr/>
      <dgm:t>
        <a:bodyPr/>
        <a:lstStyle/>
        <a:p>
          <a:pPr algn="ctr"/>
          <a:endParaRPr lang="es-EC"/>
        </a:p>
      </dgm:t>
    </dgm:pt>
    <dgm:pt modelId="{C3B8D818-F573-4B20-A075-C9162E8851E7}">
      <dgm:prSet phldrT="[Texto]" custT="1"/>
      <dgm:spPr>
        <a:solidFill>
          <a:schemeClr val="bg2">
            <a:lumMod val="75000"/>
          </a:schemeClr>
        </a:solidFill>
      </dgm:spPr>
      <dgm:t>
        <a:bodyPr/>
        <a:lstStyle/>
        <a:p>
          <a:pPr algn="ctr"/>
          <a:r>
            <a:rPr lang="es-EC" sz="1000" b="0" dirty="0">
              <a:solidFill>
                <a:sysClr val="windowText" lastClr="000000"/>
              </a:solidFill>
              <a:latin typeface="Times New Roman" pitchFamily="18" charset="0"/>
              <a:cs typeface="Times New Roman" pitchFamily="18" charset="0"/>
            </a:rPr>
            <a:t>PROGRAMA DE ADECUACIÓN E IMPLEMENTACIÓN DE ACTIVIDADES PRODUCTIVAS</a:t>
          </a:r>
          <a:r>
            <a:rPr lang="es-EC" sz="1000" b="0" dirty="0">
              <a:latin typeface="Times New Roman" pitchFamily="18" charset="0"/>
              <a:cs typeface="Times New Roman" pitchFamily="18" charset="0"/>
            </a:rPr>
            <a:t> </a:t>
          </a:r>
        </a:p>
      </dgm:t>
    </dgm:pt>
    <dgm:pt modelId="{AFD12291-CDE9-4D97-BF3A-341BB1441FB9}" type="parTrans" cxnId="{2834359C-7E30-4858-B931-4BAA844F7648}">
      <dgm:prSet/>
      <dgm:spPr/>
      <dgm:t>
        <a:bodyPr/>
        <a:lstStyle/>
        <a:p>
          <a:pPr algn="ctr"/>
          <a:endParaRPr lang="es-EC"/>
        </a:p>
      </dgm:t>
    </dgm:pt>
    <dgm:pt modelId="{40BDCA92-42F6-4B14-A32C-4CF64D9BF30D}" type="sibTrans" cxnId="{2834359C-7E30-4858-B931-4BAA844F7648}">
      <dgm:prSet/>
      <dgm:spPr/>
      <dgm:t>
        <a:bodyPr/>
        <a:lstStyle/>
        <a:p>
          <a:pPr algn="ctr"/>
          <a:endParaRPr lang="es-EC"/>
        </a:p>
      </dgm:t>
    </dgm:pt>
    <dgm:pt modelId="{902946BC-7F49-42A6-A140-05F3962E72D9}">
      <dgm:prSet phldrT="[Texto]" custT="1"/>
      <dgm:spPr>
        <a:solidFill>
          <a:schemeClr val="bg2">
            <a:lumMod val="75000"/>
          </a:schemeClr>
        </a:solidFill>
      </dgm:spPr>
      <dgm:t>
        <a:bodyPr/>
        <a:lstStyle/>
        <a:p>
          <a:pPr algn="ctr"/>
          <a:r>
            <a:rPr lang="es-EC" sz="800" dirty="0" smtClean="0">
              <a:solidFill>
                <a:sysClr val="windowText" lastClr="000000"/>
              </a:solidFill>
              <a:latin typeface="Times New Roman" pitchFamily="18" charset="0"/>
              <a:cs typeface="Times New Roman" pitchFamily="18" charset="0"/>
            </a:rPr>
            <a:t>Delimitación </a:t>
          </a:r>
          <a:r>
            <a:rPr lang="es-EC" sz="800" dirty="0">
              <a:solidFill>
                <a:sysClr val="windowText" lastClr="000000"/>
              </a:solidFill>
              <a:latin typeface="Times New Roman" pitchFamily="18" charset="0"/>
              <a:cs typeface="Times New Roman" pitchFamily="18" charset="0"/>
            </a:rPr>
            <a:t>de Zonas Productivas</a:t>
          </a:r>
        </a:p>
      </dgm:t>
    </dgm:pt>
    <dgm:pt modelId="{282AFF78-38D3-4EC6-8A4F-ADDAE5CF8B1E}" type="parTrans" cxnId="{A4F6F026-BDD9-4F12-921E-6A650B3EB699}">
      <dgm:prSet/>
      <dgm:spPr/>
      <dgm:t>
        <a:bodyPr/>
        <a:lstStyle/>
        <a:p>
          <a:pPr algn="ctr"/>
          <a:endParaRPr lang="es-EC"/>
        </a:p>
      </dgm:t>
    </dgm:pt>
    <dgm:pt modelId="{49B76119-8FBD-4897-8B0D-92319C937E0D}" type="sibTrans" cxnId="{A4F6F026-BDD9-4F12-921E-6A650B3EB699}">
      <dgm:prSet/>
      <dgm:spPr/>
      <dgm:t>
        <a:bodyPr/>
        <a:lstStyle/>
        <a:p>
          <a:pPr algn="ctr"/>
          <a:endParaRPr lang="es-EC"/>
        </a:p>
      </dgm:t>
    </dgm:pt>
    <dgm:pt modelId="{08E4BCB9-923D-4A2C-9B7A-4C82DA1401DC}">
      <dgm:prSet phldrT="[Texto]" custT="1"/>
      <dgm:spPr>
        <a:solidFill>
          <a:schemeClr val="bg2">
            <a:lumMod val="75000"/>
          </a:schemeClr>
        </a:solidFill>
      </dgm:spPr>
      <dgm:t>
        <a:bodyPr/>
        <a:lstStyle/>
        <a:p>
          <a:pPr algn="ctr"/>
          <a:r>
            <a:rPr lang="es-EC" sz="1200" dirty="0">
              <a:solidFill>
                <a:sysClr val="windowText" lastClr="000000"/>
              </a:solidFill>
              <a:latin typeface="Times New Roman" pitchFamily="18" charset="0"/>
              <a:cs typeface="Times New Roman" pitchFamily="18" charset="0"/>
            </a:rPr>
            <a:t>ZONAS</a:t>
          </a:r>
          <a:r>
            <a:rPr lang="es-EC" sz="1200" dirty="0">
              <a:latin typeface="Times New Roman" pitchFamily="18" charset="0"/>
              <a:cs typeface="Times New Roman" pitchFamily="18" charset="0"/>
            </a:rPr>
            <a:t> </a:t>
          </a:r>
          <a:r>
            <a:rPr lang="es-EC" sz="1200" dirty="0">
              <a:solidFill>
                <a:sysClr val="windowText" lastClr="000000"/>
              </a:solidFill>
              <a:latin typeface="Times New Roman" pitchFamily="18" charset="0"/>
              <a:cs typeface="Times New Roman" pitchFamily="18" charset="0"/>
            </a:rPr>
            <a:t>CRITICAS</a:t>
          </a:r>
        </a:p>
      </dgm:t>
    </dgm:pt>
    <dgm:pt modelId="{FCF1F5C0-93B9-4B69-AF1F-B8145999F93C}" type="parTrans" cxnId="{738B5CFF-30FC-4242-8982-6612F7994478}">
      <dgm:prSet/>
      <dgm:spPr/>
      <dgm:t>
        <a:bodyPr/>
        <a:lstStyle/>
        <a:p>
          <a:pPr algn="ctr"/>
          <a:endParaRPr lang="es-EC"/>
        </a:p>
      </dgm:t>
    </dgm:pt>
    <dgm:pt modelId="{5568BE55-6E60-4600-AE77-0785476544EA}" type="sibTrans" cxnId="{738B5CFF-30FC-4242-8982-6612F7994478}">
      <dgm:prSet/>
      <dgm:spPr/>
      <dgm:t>
        <a:bodyPr/>
        <a:lstStyle/>
        <a:p>
          <a:pPr algn="ctr"/>
          <a:endParaRPr lang="es-EC"/>
        </a:p>
      </dgm:t>
    </dgm:pt>
    <dgm:pt modelId="{62AFFA60-CBF8-44FE-89B3-34281BC89FAC}">
      <dgm:prSet phldrT="[Texto]" custT="1"/>
      <dgm:spPr>
        <a:solidFill>
          <a:schemeClr val="bg2">
            <a:lumMod val="75000"/>
          </a:schemeClr>
        </a:solidFill>
      </dgm:spPr>
      <dgm:t>
        <a:bodyPr/>
        <a:lstStyle/>
        <a:p>
          <a:pPr algn="ctr"/>
          <a:r>
            <a:rPr lang="es-EC" sz="1000" b="0" dirty="0">
              <a:solidFill>
                <a:sysClr val="windowText" lastClr="000000"/>
              </a:solidFill>
              <a:latin typeface="Times New Roman" pitchFamily="18" charset="0"/>
              <a:cs typeface="Times New Roman" pitchFamily="18" charset="0"/>
            </a:rPr>
            <a:t>PROGRAMA DE RECUPERACIÓN Y REHABILITACIÓN DE ZONAS CON CONFLICTOS  AMBIENTALES</a:t>
          </a:r>
        </a:p>
      </dgm:t>
    </dgm:pt>
    <dgm:pt modelId="{150C6CD7-5450-491E-A4A8-D45787212953}" type="parTrans" cxnId="{ADCC3CF9-530D-4A80-8FC3-BF2568BF3E94}">
      <dgm:prSet/>
      <dgm:spPr/>
      <dgm:t>
        <a:bodyPr/>
        <a:lstStyle/>
        <a:p>
          <a:pPr algn="ctr"/>
          <a:endParaRPr lang="es-EC"/>
        </a:p>
      </dgm:t>
    </dgm:pt>
    <dgm:pt modelId="{03348CE0-4646-458B-99CE-78787A32691A}" type="sibTrans" cxnId="{ADCC3CF9-530D-4A80-8FC3-BF2568BF3E94}">
      <dgm:prSet/>
      <dgm:spPr/>
      <dgm:t>
        <a:bodyPr/>
        <a:lstStyle/>
        <a:p>
          <a:pPr algn="ctr"/>
          <a:endParaRPr lang="es-EC"/>
        </a:p>
      </dgm:t>
    </dgm:pt>
    <dgm:pt modelId="{A9E0D3A4-6EE0-4BCF-A2F1-C345BA7D4A3A}">
      <dgm:prSet phldrT="[Texto]" custT="1"/>
      <dgm:spPr>
        <a:solidFill>
          <a:schemeClr val="bg2">
            <a:lumMod val="75000"/>
          </a:schemeClr>
        </a:solidFill>
      </dgm:spPr>
      <dgm:t>
        <a:bodyPr/>
        <a:lstStyle/>
        <a:p>
          <a:pPr algn="ctr"/>
          <a:r>
            <a:rPr lang="es-EC" sz="800">
              <a:solidFill>
                <a:sysClr val="windowText" lastClr="000000"/>
              </a:solidFill>
              <a:latin typeface="Times New Roman" pitchFamily="18" charset="0"/>
              <a:cs typeface="Times New Roman" pitchFamily="18" charset="0"/>
            </a:rPr>
            <a:t>Compensación por Servicios Ambientales</a:t>
          </a:r>
        </a:p>
      </dgm:t>
    </dgm:pt>
    <dgm:pt modelId="{BB2F81FA-FE61-45D1-8EE0-1899C312E01A}" type="parTrans" cxnId="{E351D143-697C-45F9-BA83-74576695E1E4}">
      <dgm:prSet/>
      <dgm:spPr/>
      <dgm:t>
        <a:bodyPr/>
        <a:lstStyle/>
        <a:p>
          <a:pPr algn="ctr"/>
          <a:endParaRPr lang="es-EC"/>
        </a:p>
      </dgm:t>
    </dgm:pt>
    <dgm:pt modelId="{4A11ECC9-911A-4B39-891D-5EEE3BEED81D}" type="sibTrans" cxnId="{E351D143-697C-45F9-BA83-74576695E1E4}">
      <dgm:prSet/>
      <dgm:spPr/>
      <dgm:t>
        <a:bodyPr/>
        <a:lstStyle/>
        <a:p>
          <a:pPr algn="ctr"/>
          <a:endParaRPr lang="es-EC"/>
        </a:p>
      </dgm:t>
    </dgm:pt>
    <dgm:pt modelId="{D36638A0-3497-4A45-8A42-955B990902B2}">
      <dgm:prSet phldrT="[Texto]" custT="1"/>
      <dgm:spPr>
        <a:solidFill>
          <a:schemeClr val="bg2">
            <a:lumMod val="75000"/>
          </a:schemeClr>
        </a:solidFill>
      </dgm:spPr>
      <dgm:t>
        <a:bodyPr/>
        <a:lstStyle/>
        <a:p>
          <a:pPr algn="ctr"/>
          <a:r>
            <a:rPr lang="es-EC" sz="1200" dirty="0">
              <a:solidFill>
                <a:sysClr val="windowText" lastClr="000000"/>
              </a:solidFill>
              <a:latin typeface="Times New Roman" pitchFamily="18" charset="0"/>
              <a:cs typeface="Times New Roman" pitchFamily="18" charset="0"/>
            </a:rPr>
            <a:t>ZONAS</a:t>
          </a:r>
          <a:r>
            <a:rPr lang="es-EC" sz="1200" dirty="0">
              <a:latin typeface="Times New Roman" pitchFamily="18" charset="0"/>
              <a:cs typeface="Times New Roman" pitchFamily="18" charset="0"/>
            </a:rPr>
            <a:t> </a:t>
          </a:r>
          <a:r>
            <a:rPr lang="es-EC" sz="1200" dirty="0">
              <a:solidFill>
                <a:sysClr val="windowText" lastClr="000000"/>
              </a:solidFill>
              <a:latin typeface="Times New Roman" pitchFamily="18" charset="0"/>
              <a:cs typeface="Times New Roman" pitchFamily="18" charset="0"/>
            </a:rPr>
            <a:t>ESPECIALES</a:t>
          </a:r>
        </a:p>
      </dgm:t>
    </dgm:pt>
    <dgm:pt modelId="{1A5BDBE2-15A6-4F3B-A67B-C8ECD3CB5132}" type="parTrans" cxnId="{0F09D426-EFAC-4559-B8E1-BD6B618EBDB6}">
      <dgm:prSet/>
      <dgm:spPr/>
      <dgm:t>
        <a:bodyPr/>
        <a:lstStyle/>
        <a:p>
          <a:pPr algn="ctr"/>
          <a:endParaRPr lang="es-EC"/>
        </a:p>
      </dgm:t>
    </dgm:pt>
    <dgm:pt modelId="{2D27A60A-FA1D-429D-9338-B980E909D266}" type="sibTrans" cxnId="{0F09D426-EFAC-4559-B8E1-BD6B618EBDB6}">
      <dgm:prSet/>
      <dgm:spPr/>
      <dgm:t>
        <a:bodyPr/>
        <a:lstStyle/>
        <a:p>
          <a:pPr algn="ctr"/>
          <a:endParaRPr lang="es-EC"/>
        </a:p>
      </dgm:t>
    </dgm:pt>
    <dgm:pt modelId="{8052FF4E-42C1-4582-930F-34517C7E2E60}">
      <dgm:prSet phldrT="[Texto]" custT="1"/>
      <dgm:spPr>
        <a:solidFill>
          <a:schemeClr val="bg2">
            <a:lumMod val="75000"/>
          </a:schemeClr>
        </a:solidFill>
      </dgm:spPr>
      <dgm:t>
        <a:bodyPr/>
        <a:lstStyle/>
        <a:p>
          <a:pPr algn="ctr"/>
          <a:r>
            <a:rPr lang="es-EC" sz="1000" b="0" dirty="0">
              <a:solidFill>
                <a:sysClr val="windowText" lastClr="000000"/>
              </a:solidFill>
              <a:latin typeface="Times New Roman" pitchFamily="18" charset="0"/>
              <a:cs typeface="Times New Roman" pitchFamily="18" charset="0"/>
            </a:rPr>
            <a:t>PROGRAMA DE PROTECCIÓN Y MANEJO DE LOS RECURSOS NATURALES</a:t>
          </a:r>
        </a:p>
      </dgm:t>
    </dgm:pt>
    <dgm:pt modelId="{9517A323-1B22-42C1-92DB-D0FEBE052669}" type="parTrans" cxnId="{324B3FFA-53B3-4E91-9FF0-C5F3A0EAC2D2}">
      <dgm:prSet/>
      <dgm:spPr/>
      <dgm:t>
        <a:bodyPr/>
        <a:lstStyle/>
        <a:p>
          <a:pPr algn="ctr"/>
          <a:endParaRPr lang="es-EC"/>
        </a:p>
      </dgm:t>
    </dgm:pt>
    <dgm:pt modelId="{497C1B52-E939-48C7-9BD8-BFDAAEB72094}" type="sibTrans" cxnId="{324B3FFA-53B3-4E91-9FF0-C5F3A0EAC2D2}">
      <dgm:prSet/>
      <dgm:spPr/>
      <dgm:t>
        <a:bodyPr/>
        <a:lstStyle/>
        <a:p>
          <a:pPr algn="ctr"/>
          <a:endParaRPr lang="es-EC"/>
        </a:p>
      </dgm:t>
    </dgm:pt>
    <dgm:pt modelId="{43ABD519-92BB-4B5C-841C-146A95096600}">
      <dgm:prSet phldrT="[Texto]" custT="1"/>
      <dgm:spPr>
        <a:solidFill>
          <a:schemeClr val="bg2">
            <a:lumMod val="75000"/>
          </a:schemeClr>
        </a:solidFill>
      </dgm:spPr>
      <dgm:t>
        <a:bodyPr/>
        <a:lstStyle/>
        <a:p>
          <a:pPr algn="ctr"/>
          <a:r>
            <a:rPr lang="es-EC" sz="800" dirty="0" smtClean="0">
              <a:solidFill>
                <a:sysClr val="windowText" lastClr="000000"/>
              </a:solidFill>
              <a:latin typeface="Times New Roman" pitchFamily="18" charset="0"/>
              <a:cs typeface="Times New Roman" pitchFamily="18" charset="0"/>
            </a:rPr>
            <a:t>Implementación </a:t>
          </a:r>
          <a:r>
            <a:rPr lang="es-EC" sz="800" dirty="0">
              <a:solidFill>
                <a:sysClr val="windowText" lastClr="000000"/>
              </a:solidFill>
              <a:latin typeface="Times New Roman" pitchFamily="18" charset="0"/>
              <a:cs typeface="Times New Roman" pitchFamily="18" charset="0"/>
            </a:rPr>
            <a:t>de Sistemas Sostenibles de Producción</a:t>
          </a:r>
        </a:p>
      </dgm:t>
    </dgm:pt>
    <dgm:pt modelId="{2AF0A4C1-9DEF-442A-B79C-761D7085DAA5}" type="parTrans" cxnId="{818E0B38-471E-4BE3-9F6F-3652FF810D35}">
      <dgm:prSet/>
      <dgm:spPr/>
      <dgm:t>
        <a:bodyPr/>
        <a:lstStyle/>
        <a:p>
          <a:pPr algn="ctr"/>
          <a:endParaRPr lang="es-EC"/>
        </a:p>
      </dgm:t>
    </dgm:pt>
    <dgm:pt modelId="{11CE67D6-5769-42E8-BE6D-4C130C945CB8}" type="sibTrans" cxnId="{818E0B38-471E-4BE3-9F6F-3652FF810D35}">
      <dgm:prSet/>
      <dgm:spPr/>
      <dgm:t>
        <a:bodyPr/>
        <a:lstStyle/>
        <a:p>
          <a:pPr algn="ctr"/>
          <a:endParaRPr lang="es-EC"/>
        </a:p>
      </dgm:t>
    </dgm:pt>
    <dgm:pt modelId="{14E51067-C9D4-445B-AA6E-E06D7064715C}">
      <dgm:prSet phldrT="[Texto]" custT="1"/>
      <dgm:spPr>
        <a:solidFill>
          <a:schemeClr val="bg2">
            <a:lumMod val="75000"/>
          </a:schemeClr>
        </a:solidFill>
      </dgm:spPr>
      <dgm:t>
        <a:bodyPr/>
        <a:lstStyle/>
        <a:p>
          <a:pPr algn="ctr"/>
          <a:r>
            <a:rPr lang="es-EC" sz="800" dirty="0">
              <a:solidFill>
                <a:sysClr val="windowText" lastClr="000000"/>
              </a:solidFill>
              <a:latin typeface="Times New Roman" pitchFamily="18" charset="0"/>
              <a:cs typeface="Times New Roman" pitchFamily="18" charset="0"/>
            </a:rPr>
            <a:t>Restauración de Humedales</a:t>
          </a:r>
        </a:p>
      </dgm:t>
    </dgm:pt>
    <dgm:pt modelId="{DF81F293-CFA4-420C-A14B-24B1C24D5F03}" type="parTrans" cxnId="{5EB08F96-9C3E-4B25-B672-EE4BF120EC77}">
      <dgm:prSet/>
      <dgm:spPr/>
      <dgm:t>
        <a:bodyPr/>
        <a:lstStyle/>
        <a:p>
          <a:pPr algn="ctr"/>
          <a:endParaRPr lang="es-EC"/>
        </a:p>
      </dgm:t>
    </dgm:pt>
    <dgm:pt modelId="{28A0E09C-725D-44B8-A3BD-A80B9572ABDA}" type="sibTrans" cxnId="{5EB08F96-9C3E-4B25-B672-EE4BF120EC77}">
      <dgm:prSet/>
      <dgm:spPr/>
      <dgm:t>
        <a:bodyPr/>
        <a:lstStyle/>
        <a:p>
          <a:pPr algn="ctr"/>
          <a:endParaRPr lang="es-EC"/>
        </a:p>
      </dgm:t>
    </dgm:pt>
    <dgm:pt modelId="{8978F86B-DE43-40C4-B871-5BC0D8A95C2C}">
      <dgm:prSet phldrT="[Texto]" custT="1"/>
      <dgm:spPr>
        <a:solidFill>
          <a:schemeClr val="bg2">
            <a:lumMod val="75000"/>
          </a:schemeClr>
        </a:solidFill>
      </dgm:spPr>
      <dgm:t>
        <a:bodyPr/>
        <a:lstStyle/>
        <a:p>
          <a:pPr algn="ctr"/>
          <a:r>
            <a:rPr lang="es-EC" sz="800">
              <a:solidFill>
                <a:sysClr val="windowText" lastClr="000000"/>
              </a:solidFill>
              <a:latin typeface="Times New Roman" pitchFamily="18" charset="0"/>
              <a:cs typeface="Times New Roman" pitchFamily="18" charset="0"/>
            </a:rPr>
            <a:t>Conservación de  Suelos</a:t>
          </a:r>
        </a:p>
      </dgm:t>
    </dgm:pt>
    <dgm:pt modelId="{501F9DC0-139D-4669-A880-B8FAA07811C3}" type="parTrans" cxnId="{478ADE3B-2561-40B4-9259-25F8596FA984}">
      <dgm:prSet/>
      <dgm:spPr/>
      <dgm:t>
        <a:bodyPr/>
        <a:lstStyle/>
        <a:p>
          <a:pPr algn="ctr"/>
          <a:endParaRPr lang="es-EC"/>
        </a:p>
      </dgm:t>
    </dgm:pt>
    <dgm:pt modelId="{0330D9FC-27E1-457C-B2C1-765DD52C675F}" type="sibTrans" cxnId="{478ADE3B-2561-40B4-9259-25F8596FA984}">
      <dgm:prSet/>
      <dgm:spPr/>
      <dgm:t>
        <a:bodyPr/>
        <a:lstStyle/>
        <a:p>
          <a:pPr algn="ctr"/>
          <a:endParaRPr lang="es-EC"/>
        </a:p>
      </dgm:t>
    </dgm:pt>
    <dgm:pt modelId="{06BDECE1-845A-45C9-85B9-44B14F3D6879}">
      <dgm:prSet phldrT="[Texto]" custT="1"/>
      <dgm:spPr>
        <a:solidFill>
          <a:schemeClr val="bg2">
            <a:lumMod val="75000"/>
          </a:schemeClr>
        </a:solidFill>
      </dgm:spPr>
      <dgm:t>
        <a:bodyPr/>
        <a:lstStyle/>
        <a:p>
          <a:pPr algn="ctr"/>
          <a:r>
            <a:rPr lang="es-EC" sz="800">
              <a:solidFill>
                <a:sysClr val="windowText" lastClr="000000"/>
              </a:solidFill>
              <a:latin typeface="Times New Roman" pitchFamily="18" charset="0"/>
              <a:cs typeface="Times New Roman" pitchFamily="18" charset="0"/>
            </a:rPr>
            <a:t>Monitoreo de la Calidad del Agua</a:t>
          </a:r>
        </a:p>
      </dgm:t>
    </dgm:pt>
    <dgm:pt modelId="{39598CB9-28A1-45B7-A400-E54712E68D36}" type="parTrans" cxnId="{DD3795EC-33B7-41D7-9C72-3CBCF36A9D75}">
      <dgm:prSet/>
      <dgm:spPr/>
      <dgm:t>
        <a:bodyPr/>
        <a:lstStyle/>
        <a:p>
          <a:pPr algn="ctr"/>
          <a:endParaRPr lang="es-EC"/>
        </a:p>
      </dgm:t>
    </dgm:pt>
    <dgm:pt modelId="{08BC5508-17D6-4CAD-8D76-A7D0D0AA90B9}" type="sibTrans" cxnId="{DD3795EC-33B7-41D7-9C72-3CBCF36A9D75}">
      <dgm:prSet/>
      <dgm:spPr/>
      <dgm:t>
        <a:bodyPr/>
        <a:lstStyle/>
        <a:p>
          <a:pPr algn="ctr"/>
          <a:endParaRPr lang="es-EC"/>
        </a:p>
      </dgm:t>
    </dgm:pt>
    <dgm:pt modelId="{EABCD8FC-3D60-4BCE-8999-48A91508A44A}" type="pres">
      <dgm:prSet presAssocID="{99237256-34CA-4492-B6CC-4E3D144CD35A}" presName="Name0" presStyleCnt="0">
        <dgm:presLayoutVars>
          <dgm:chPref val="1"/>
          <dgm:dir/>
          <dgm:animOne val="branch"/>
          <dgm:animLvl val="lvl"/>
          <dgm:resizeHandles/>
        </dgm:presLayoutVars>
      </dgm:prSet>
      <dgm:spPr/>
      <dgm:t>
        <a:bodyPr/>
        <a:lstStyle/>
        <a:p>
          <a:endParaRPr lang="es-EC"/>
        </a:p>
      </dgm:t>
    </dgm:pt>
    <dgm:pt modelId="{6E8AE710-3EF2-485F-AB03-C5A7C813733C}" type="pres">
      <dgm:prSet presAssocID="{27A739B1-5FCD-40E7-9128-9DFFAC108CA7}" presName="vertOne" presStyleCnt="0"/>
      <dgm:spPr/>
    </dgm:pt>
    <dgm:pt modelId="{CB805E51-DD82-41F9-B0F5-D34508913A1A}" type="pres">
      <dgm:prSet presAssocID="{27A739B1-5FCD-40E7-9128-9DFFAC108CA7}" presName="txOne" presStyleLbl="node0" presStyleIdx="0" presStyleCnt="1" custScaleX="98153" custLinFactNeighborX="-576" custLinFactNeighborY="-110">
        <dgm:presLayoutVars>
          <dgm:chPref val="3"/>
        </dgm:presLayoutVars>
      </dgm:prSet>
      <dgm:spPr/>
      <dgm:t>
        <a:bodyPr/>
        <a:lstStyle/>
        <a:p>
          <a:endParaRPr lang="es-EC"/>
        </a:p>
      </dgm:t>
    </dgm:pt>
    <dgm:pt modelId="{181FD8BB-E1DE-4922-B5A5-7DAF5491EBDF}" type="pres">
      <dgm:prSet presAssocID="{27A739B1-5FCD-40E7-9128-9DFFAC108CA7}" presName="parTransOne" presStyleCnt="0"/>
      <dgm:spPr/>
    </dgm:pt>
    <dgm:pt modelId="{564B7ECE-8677-4033-8B4F-E4FA81B338F5}" type="pres">
      <dgm:prSet presAssocID="{27A739B1-5FCD-40E7-9128-9DFFAC108CA7}" presName="horzOne" presStyleCnt="0"/>
      <dgm:spPr/>
    </dgm:pt>
    <dgm:pt modelId="{80540197-53EF-4798-8019-E5E0A9535960}" type="pres">
      <dgm:prSet presAssocID="{BD19C6A4-3DB0-4BA5-AFEC-AE49E63E2356}" presName="vertTwo" presStyleCnt="0"/>
      <dgm:spPr/>
    </dgm:pt>
    <dgm:pt modelId="{4C9D01C3-0F8A-4541-A309-1CE48445D3BC}" type="pres">
      <dgm:prSet presAssocID="{BD19C6A4-3DB0-4BA5-AFEC-AE49E63E2356}" presName="txTwo" presStyleLbl="node2" presStyleIdx="0" presStyleCnt="3">
        <dgm:presLayoutVars>
          <dgm:chPref val="3"/>
        </dgm:presLayoutVars>
      </dgm:prSet>
      <dgm:spPr/>
      <dgm:t>
        <a:bodyPr/>
        <a:lstStyle/>
        <a:p>
          <a:endParaRPr lang="es-EC"/>
        </a:p>
      </dgm:t>
    </dgm:pt>
    <dgm:pt modelId="{C320141F-1125-4A24-A6B7-4E82BC4633CC}" type="pres">
      <dgm:prSet presAssocID="{BD19C6A4-3DB0-4BA5-AFEC-AE49E63E2356}" presName="parTransTwo" presStyleCnt="0"/>
      <dgm:spPr/>
    </dgm:pt>
    <dgm:pt modelId="{F2D1105F-10C9-4742-81E8-023D01B3860B}" type="pres">
      <dgm:prSet presAssocID="{BD19C6A4-3DB0-4BA5-AFEC-AE49E63E2356}" presName="horzTwo" presStyleCnt="0"/>
      <dgm:spPr/>
    </dgm:pt>
    <dgm:pt modelId="{ADBEC8A9-CD1A-462A-A65A-34ED9147D7ED}" type="pres">
      <dgm:prSet presAssocID="{C3B8D818-F573-4B20-A075-C9162E8851E7}" presName="vertThree" presStyleCnt="0"/>
      <dgm:spPr/>
    </dgm:pt>
    <dgm:pt modelId="{8CB965E4-FCDE-4A63-892F-8B228A3A808F}" type="pres">
      <dgm:prSet presAssocID="{C3B8D818-F573-4B20-A075-C9162E8851E7}" presName="txThree" presStyleLbl="node3" presStyleIdx="0" presStyleCnt="3">
        <dgm:presLayoutVars>
          <dgm:chPref val="3"/>
        </dgm:presLayoutVars>
      </dgm:prSet>
      <dgm:spPr/>
      <dgm:t>
        <a:bodyPr/>
        <a:lstStyle/>
        <a:p>
          <a:endParaRPr lang="es-EC"/>
        </a:p>
      </dgm:t>
    </dgm:pt>
    <dgm:pt modelId="{87D4BC06-944F-4411-888A-376FBB41D66B}" type="pres">
      <dgm:prSet presAssocID="{C3B8D818-F573-4B20-A075-C9162E8851E7}" presName="parTransThree" presStyleCnt="0"/>
      <dgm:spPr/>
    </dgm:pt>
    <dgm:pt modelId="{B440A75F-9965-46A3-8C7E-79168F0DE3A5}" type="pres">
      <dgm:prSet presAssocID="{C3B8D818-F573-4B20-A075-C9162E8851E7}" presName="horzThree" presStyleCnt="0"/>
      <dgm:spPr/>
    </dgm:pt>
    <dgm:pt modelId="{64F973DD-A56B-4CF7-A1C4-553574A651A5}" type="pres">
      <dgm:prSet presAssocID="{43ABD519-92BB-4B5C-841C-146A95096600}" presName="vertFour" presStyleCnt="0">
        <dgm:presLayoutVars>
          <dgm:chPref val="3"/>
        </dgm:presLayoutVars>
      </dgm:prSet>
      <dgm:spPr/>
    </dgm:pt>
    <dgm:pt modelId="{60CAAA42-C17A-4CB8-9FD8-D0BB1EF3DD83}" type="pres">
      <dgm:prSet presAssocID="{43ABD519-92BB-4B5C-841C-146A95096600}" presName="txFour" presStyleLbl="node4" presStyleIdx="0" presStyleCnt="6">
        <dgm:presLayoutVars>
          <dgm:chPref val="3"/>
        </dgm:presLayoutVars>
      </dgm:prSet>
      <dgm:spPr/>
      <dgm:t>
        <a:bodyPr/>
        <a:lstStyle/>
        <a:p>
          <a:endParaRPr lang="es-EC"/>
        </a:p>
      </dgm:t>
    </dgm:pt>
    <dgm:pt modelId="{264E0420-6112-42EA-AF6F-DFA7CC7F1B41}" type="pres">
      <dgm:prSet presAssocID="{43ABD519-92BB-4B5C-841C-146A95096600}" presName="horzFour" presStyleCnt="0"/>
      <dgm:spPr/>
    </dgm:pt>
    <dgm:pt modelId="{27E4E7B9-3D64-4862-AC1B-67F01F696311}" type="pres">
      <dgm:prSet presAssocID="{11CE67D6-5769-42E8-BE6D-4C130C945CB8}" presName="sibSpaceFour" presStyleCnt="0"/>
      <dgm:spPr/>
    </dgm:pt>
    <dgm:pt modelId="{CD8E1485-9706-47B5-A354-F6F1336F3F6B}" type="pres">
      <dgm:prSet presAssocID="{902946BC-7F49-42A6-A140-05F3962E72D9}" presName="vertFour" presStyleCnt="0">
        <dgm:presLayoutVars>
          <dgm:chPref val="3"/>
        </dgm:presLayoutVars>
      </dgm:prSet>
      <dgm:spPr/>
    </dgm:pt>
    <dgm:pt modelId="{3F97E5A6-AEB3-4FFB-9C54-0ADA26F95352}" type="pres">
      <dgm:prSet presAssocID="{902946BC-7F49-42A6-A140-05F3962E72D9}" presName="txFour" presStyleLbl="node4" presStyleIdx="1" presStyleCnt="6">
        <dgm:presLayoutVars>
          <dgm:chPref val="3"/>
        </dgm:presLayoutVars>
      </dgm:prSet>
      <dgm:spPr/>
      <dgm:t>
        <a:bodyPr/>
        <a:lstStyle/>
        <a:p>
          <a:endParaRPr lang="es-EC"/>
        </a:p>
      </dgm:t>
    </dgm:pt>
    <dgm:pt modelId="{23233064-3C57-4A8F-8656-CB6A7A7CBDF7}" type="pres">
      <dgm:prSet presAssocID="{902946BC-7F49-42A6-A140-05F3962E72D9}" presName="horzFour" presStyleCnt="0"/>
      <dgm:spPr/>
    </dgm:pt>
    <dgm:pt modelId="{CD34B3C4-2D14-4917-A024-5A30707554BD}" type="pres">
      <dgm:prSet presAssocID="{A86E9F4D-0745-422E-B54F-E3349B51E46D}" presName="sibSpaceTwo" presStyleCnt="0"/>
      <dgm:spPr/>
    </dgm:pt>
    <dgm:pt modelId="{0F68C1DB-D25E-4122-8D1B-A8252191DA99}" type="pres">
      <dgm:prSet presAssocID="{08E4BCB9-923D-4A2C-9B7A-4C82DA1401DC}" presName="vertTwo" presStyleCnt="0"/>
      <dgm:spPr/>
    </dgm:pt>
    <dgm:pt modelId="{22D894F8-531F-41E2-936F-34AFC04559D3}" type="pres">
      <dgm:prSet presAssocID="{08E4BCB9-923D-4A2C-9B7A-4C82DA1401DC}" presName="txTwo" presStyleLbl="node2" presStyleIdx="1" presStyleCnt="3" custScaleX="100627">
        <dgm:presLayoutVars>
          <dgm:chPref val="3"/>
        </dgm:presLayoutVars>
      </dgm:prSet>
      <dgm:spPr/>
      <dgm:t>
        <a:bodyPr/>
        <a:lstStyle/>
        <a:p>
          <a:endParaRPr lang="es-EC"/>
        </a:p>
      </dgm:t>
    </dgm:pt>
    <dgm:pt modelId="{FBB8C239-1E80-48BA-8F83-355D317C4771}" type="pres">
      <dgm:prSet presAssocID="{08E4BCB9-923D-4A2C-9B7A-4C82DA1401DC}" presName="parTransTwo" presStyleCnt="0"/>
      <dgm:spPr/>
    </dgm:pt>
    <dgm:pt modelId="{C7C02AA0-8B32-4D01-B62B-8171F2240735}" type="pres">
      <dgm:prSet presAssocID="{08E4BCB9-923D-4A2C-9B7A-4C82DA1401DC}" presName="horzTwo" presStyleCnt="0"/>
      <dgm:spPr/>
    </dgm:pt>
    <dgm:pt modelId="{5293BAE0-AE37-4046-A035-E8CB55D8D3E5}" type="pres">
      <dgm:prSet presAssocID="{62AFFA60-CBF8-44FE-89B3-34281BC89FAC}" presName="vertThree" presStyleCnt="0"/>
      <dgm:spPr/>
    </dgm:pt>
    <dgm:pt modelId="{AA357F06-39F7-4FFD-8D98-2690E7C88402}" type="pres">
      <dgm:prSet presAssocID="{62AFFA60-CBF8-44FE-89B3-34281BC89FAC}" presName="txThree" presStyleLbl="node3" presStyleIdx="1" presStyleCnt="3" custScaleX="247671">
        <dgm:presLayoutVars>
          <dgm:chPref val="3"/>
        </dgm:presLayoutVars>
      </dgm:prSet>
      <dgm:spPr/>
      <dgm:t>
        <a:bodyPr/>
        <a:lstStyle/>
        <a:p>
          <a:endParaRPr lang="es-EC"/>
        </a:p>
      </dgm:t>
    </dgm:pt>
    <dgm:pt modelId="{FA9158E9-0295-4325-A41D-AE351410DAF3}" type="pres">
      <dgm:prSet presAssocID="{62AFFA60-CBF8-44FE-89B3-34281BC89FAC}" presName="parTransThree" presStyleCnt="0"/>
      <dgm:spPr/>
    </dgm:pt>
    <dgm:pt modelId="{1940C084-06C6-4F62-995B-05AED8D67C0F}" type="pres">
      <dgm:prSet presAssocID="{62AFFA60-CBF8-44FE-89B3-34281BC89FAC}" presName="horzThree" presStyleCnt="0"/>
      <dgm:spPr/>
    </dgm:pt>
    <dgm:pt modelId="{3B3BD6A9-4BB9-4548-A5BE-FD9B14C11A08}" type="pres">
      <dgm:prSet presAssocID="{14E51067-C9D4-445B-AA6E-E06D7064715C}" presName="vertFour" presStyleCnt="0">
        <dgm:presLayoutVars>
          <dgm:chPref val="3"/>
        </dgm:presLayoutVars>
      </dgm:prSet>
      <dgm:spPr/>
    </dgm:pt>
    <dgm:pt modelId="{FA5B2141-1DDB-4982-B52F-EA95D0E45A06}" type="pres">
      <dgm:prSet presAssocID="{14E51067-C9D4-445B-AA6E-E06D7064715C}" presName="txFour" presStyleLbl="node4" presStyleIdx="2" presStyleCnt="6">
        <dgm:presLayoutVars>
          <dgm:chPref val="3"/>
        </dgm:presLayoutVars>
      </dgm:prSet>
      <dgm:spPr/>
      <dgm:t>
        <a:bodyPr/>
        <a:lstStyle/>
        <a:p>
          <a:endParaRPr lang="es-EC"/>
        </a:p>
      </dgm:t>
    </dgm:pt>
    <dgm:pt modelId="{37E5C9BC-8F8E-4D86-98A3-BCDC23A8B961}" type="pres">
      <dgm:prSet presAssocID="{14E51067-C9D4-445B-AA6E-E06D7064715C}" presName="horzFour" presStyleCnt="0"/>
      <dgm:spPr/>
    </dgm:pt>
    <dgm:pt modelId="{7BF8BC41-A5C9-4857-9C0A-B75B5CFD194D}" type="pres">
      <dgm:prSet presAssocID="{5568BE55-6E60-4600-AE77-0785476544EA}" presName="sibSpaceTwo" presStyleCnt="0"/>
      <dgm:spPr/>
    </dgm:pt>
    <dgm:pt modelId="{FFA77B77-63A7-4877-AEC6-D41710A2E224}" type="pres">
      <dgm:prSet presAssocID="{D36638A0-3497-4A45-8A42-955B990902B2}" presName="vertTwo" presStyleCnt="0"/>
      <dgm:spPr/>
    </dgm:pt>
    <dgm:pt modelId="{920AFF15-A0C1-428C-B03B-46152E275907}" type="pres">
      <dgm:prSet presAssocID="{D36638A0-3497-4A45-8A42-955B990902B2}" presName="txTwo" presStyleLbl="node2" presStyleIdx="2" presStyleCnt="3" custScaleX="95139" custLinFactNeighborX="-1568" custLinFactNeighborY="13297">
        <dgm:presLayoutVars>
          <dgm:chPref val="3"/>
        </dgm:presLayoutVars>
      </dgm:prSet>
      <dgm:spPr/>
      <dgm:t>
        <a:bodyPr/>
        <a:lstStyle/>
        <a:p>
          <a:endParaRPr lang="es-EC"/>
        </a:p>
      </dgm:t>
    </dgm:pt>
    <dgm:pt modelId="{07A11838-9DD9-443A-BF14-E6FD7B446A6F}" type="pres">
      <dgm:prSet presAssocID="{D36638A0-3497-4A45-8A42-955B990902B2}" presName="parTransTwo" presStyleCnt="0"/>
      <dgm:spPr/>
    </dgm:pt>
    <dgm:pt modelId="{62E07841-073B-4E06-83F4-524ABA7D350C}" type="pres">
      <dgm:prSet presAssocID="{D36638A0-3497-4A45-8A42-955B990902B2}" presName="horzTwo" presStyleCnt="0"/>
      <dgm:spPr/>
    </dgm:pt>
    <dgm:pt modelId="{2738884E-ED0D-4690-A427-3A09E27705BF}" type="pres">
      <dgm:prSet presAssocID="{8052FF4E-42C1-4582-930F-34517C7E2E60}" presName="vertThree" presStyleCnt="0"/>
      <dgm:spPr/>
    </dgm:pt>
    <dgm:pt modelId="{2B657BE0-C1F9-4500-9652-350E9C8AB2F7}" type="pres">
      <dgm:prSet presAssocID="{8052FF4E-42C1-4582-930F-34517C7E2E60}" presName="txThree" presStyleLbl="node3" presStyleIdx="2" presStyleCnt="3" custScaleX="96298" custLinFactNeighborX="-1572">
        <dgm:presLayoutVars>
          <dgm:chPref val="3"/>
        </dgm:presLayoutVars>
      </dgm:prSet>
      <dgm:spPr/>
      <dgm:t>
        <a:bodyPr/>
        <a:lstStyle/>
        <a:p>
          <a:endParaRPr lang="es-EC"/>
        </a:p>
      </dgm:t>
    </dgm:pt>
    <dgm:pt modelId="{9E97C4FE-AFEA-4ACA-87FE-07D5F7544AA4}" type="pres">
      <dgm:prSet presAssocID="{8052FF4E-42C1-4582-930F-34517C7E2E60}" presName="parTransThree" presStyleCnt="0"/>
      <dgm:spPr/>
    </dgm:pt>
    <dgm:pt modelId="{D7A60983-206C-4B54-B3A7-7563C11EA767}" type="pres">
      <dgm:prSet presAssocID="{8052FF4E-42C1-4582-930F-34517C7E2E60}" presName="horzThree" presStyleCnt="0"/>
      <dgm:spPr/>
    </dgm:pt>
    <dgm:pt modelId="{8B40DED0-423A-4ADC-9723-44E7C37221A4}" type="pres">
      <dgm:prSet presAssocID="{8978F86B-DE43-40C4-B871-5BC0D8A95C2C}" presName="vertFour" presStyleCnt="0">
        <dgm:presLayoutVars>
          <dgm:chPref val="3"/>
        </dgm:presLayoutVars>
      </dgm:prSet>
      <dgm:spPr/>
    </dgm:pt>
    <dgm:pt modelId="{1BD39A47-99A2-45DE-BE13-1ABBB32ABE5C}" type="pres">
      <dgm:prSet presAssocID="{8978F86B-DE43-40C4-B871-5BC0D8A95C2C}" presName="txFour" presStyleLbl="node4" presStyleIdx="3" presStyleCnt="6" custLinFactNeighborX="0">
        <dgm:presLayoutVars>
          <dgm:chPref val="3"/>
        </dgm:presLayoutVars>
      </dgm:prSet>
      <dgm:spPr/>
      <dgm:t>
        <a:bodyPr/>
        <a:lstStyle/>
        <a:p>
          <a:endParaRPr lang="es-EC"/>
        </a:p>
      </dgm:t>
    </dgm:pt>
    <dgm:pt modelId="{E1CC34C3-AF45-4B9D-8E20-11BFCAB29EBC}" type="pres">
      <dgm:prSet presAssocID="{8978F86B-DE43-40C4-B871-5BC0D8A95C2C}" presName="horzFour" presStyleCnt="0"/>
      <dgm:spPr/>
    </dgm:pt>
    <dgm:pt modelId="{00B68305-3552-424F-8FAD-AF2613CE53AD}" type="pres">
      <dgm:prSet presAssocID="{0330D9FC-27E1-457C-B2C1-765DD52C675F}" presName="sibSpaceFour" presStyleCnt="0"/>
      <dgm:spPr/>
    </dgm:pt>
    <dgm:pt modelId="{D9B02B7D-6610-43C9-AFC6-26951C52FEAC}" type="pres">
      <dgm:prSet presAssocID="{A9E0D3A4-6EE0-4BCF-A2F1-C345BA7D4A3A}" presName="vertFour" presStyleCnt="0">
        <dgm:presLayoutVars>
          <dgm:chPref val="3"/>
        </dgm:presLayoutVars>
      </dgm:prSet>
      <dgm:spPr/>
    </dgm:pt>
    <dgm:pt modelId="{F512105E-DCED-4726-A573-7770079C2C6D}" type="pres">
      <dgm:prSet presAssocID="{A9E0D3A4-6EE0-4BCF-A2F1-C345BA7D4A3A}" presName="txFour" presStyleLbl="node4" presStyleIdx="4" presStyleCnt="6" custLinFactNeighborX="-2392">
        <dgm:presLayoutVars>
          <dgm:chPref val="3"/>
        </dgm:presLayoutVars>
      </dgm:prSet>
      <dgm:spPr/>
      <dgm:t>
        <a:bodyPr/>
        <a:lstStyle/>
        <a:p>
          <a:endParaRPr lang="es-EC"/>
        </a:p>
      </dgm:t>
    </dgm:pt>
    <dgm:pt modelId="{75FDAF0D-6D56-463A-B0B2-8B1EF7DCB078}" type="pres">
      <dgm:prSet presAssocID="{A9E0D3A4-6EE0-4BCF-A2F1-C345BA7D4A3A}" presName="horzFour" presStyleCnt="0"/>
      <dgm:spPr/>
    </dgm:pt>
    <dgm:pt modelId="{B82C2566-B384-41CE-987B-67677F9F04FC}" type="pres">
      <dgm:prSet presAssocID="{4A11ECC9-911A-4B39-891D-5EEE3BEED81D}" presName="sibSpaceFour" presStyleCnt="0"/>
      <dgm:spPr/>
    </dgm:pt>
    <dgm:pt modelId="{58241333-F0F4-436E-91E6-040950C80BF9}" type="pres">
      <dgm:prSet presAssocID="{06BDECE1-845A-45C9-85B9-44B14F3D6879}" presName="vertFour" presStyleCnt="0">
        <dgm:presLayoutVars>
          <dgm:chPref val="3"/>
        </dgm:presLayoutVars>
      </dgm:prSet>
      <dgm:spPr/>
    </dgm:pt>
    <dgm:pt modelId="{0D886A33-EDDA-4A57-949F-C87A20C8188F}" type="pres">
      <dgm:prSet presAssocID="{06BDECE1-845A-45C9-85B9-44B14F3D6879}" presName="txFour" presStyleLbl="node4" presStyleIdx="5" presStyleCnt="6" custLinFactNeighborX="-4784">
        <dgm:presLayoutVars>
          <dgm:chPref val="3"/>
        </dgm:presLayoutVars>
      </dgm:prSet>
      <dgm:spPr/>
      <dgm:t>
        <a:bodyPr/>
        <a:lstStyle/>
        <a:p>
          <a:endParaRPr lang="es-EC"/>
        </a:p>
      </dgm:t>
    </dgm:pt>
    <dgm:pt modelId="{BA314BF1-EF55-4E59-9877-9DB3BE0A3AEC}" type="pres">
      <dgm:prSet presAssocID="{06BDECE1-845A-45C9-85B9-44B14F3D6879}" presName="horzFour" presStyleCnt="0"/>
      <dgm:spPr/>
    </dgm:pt>
  </dgm:ptLst>
  <dgm:cxnLst>
    <dgm:cxn modelId="{227E5993-96CA-4992-93C6-CB2900020E17}" type="presOf" srcId="{8978F86B-DE43-40C4-B871-5BC0D8A95C2C}" destId="{1BD39A47-99A2-45DE-BE13-1ABBB32ABE5C}" srcOrd="0" destOrd="0" presId="urn:microsoft.com/office/officeart/2005/8/layout/hierarchy4"/>
    <dgm:cxn modelId="{697F173C-F0A9-4EB6-9964-F937F662B9BE}" srcId="{99237256-34CA-4492-B6CC-4E3D144CD35A}" destId="{27A739B1-5FCD-40E7-9128-9DFFAC108CA7}" srcOrd="0" destOrd="0" parTransId="{72CB8614-FCF2-44E8-B728-D86A400D3D12}" sibTransId="{5C84E050-9BF6-4D3D-ACC0-AD13697AB74E}"/>
    <dgm:cxn modelId="{E351D143-697C-45F9-BA83-74576695E1E4}" srcId="{8052FF4E-42C1-4582-930F-34517C7E2E60}" destId="{A9E0D3A4-6EE0-4BCF-A2F1-C345BA7D4A3A}" srcOrd="1" destOrd="0" parTransId="{BB2F81FA-FE61-45D1-8EE0-1899C312E01A}" sibTransId="{4A11ECC9-911A-4B39-891D-5EEE3BEED81D}"/>
    <dgm:cxn modelId="{D5382DA6-6807-43AF-AD64-7CFC5476BE9F}" type="presOf" srcId="{8052FF4E-42C1-4582-930F-34517C7E2E60}" destId="{2B657BE0-C1F9-4500-9652-350E9C8AB2F7}" srcOrd="0" destOrd="0" presId="urn:microsoft.com/office/officeart/2005/8/layout/hierarchy4"/>
    <dgm:cxn modelId="{7C74B34B-6B84-4BFC-9D09-98DEED47E5E5}" type="presOf" srcId="{27A739B1-5FCD-40E7-9128-9DFFAC108CA7}" destId="{CB805E51-DD82-41F9-B0F5-D34508913A1A}" srcOrd="0" destOrd="0" presId="urn:microsoft.com/office/officeart/2005/8/layout/hierarchy4"/>
    <dgm:cxn modelId="{ADCC3CF9-530D-4A80-8FC3-BF2568BF3E94}" srcId="{08E4BCB9-923D-4A2C-9B7A-4C82DA1401DC}" destId="{62AFFA60-CBF8-44FE-89B3-34281BC89FAC}" srcOrd="0" destOrd="0" parTransId="{150C6CD7-5450-491E-A4A8-D45787212953}" sibTransId="{03348CE0-4646-458B-99CE-78787A32691A}"/>
    <dgm:cxn modelId="{DAA4C236-E583-4056-AE71-A5EF43F086EA}" type="presOf" srcId="{43ABD519-92BB-4B5C-841C-146A95096600}" destId="{60CAAA42-C17A-4CB8-9FD8-D0BB1EF3DD83}" srcOrd="0" destOrd="0" presId="urn:microsoft.com/office/officeart/2005/8/layout/hierarchy4"/>
    <dgm:cxn modelId="{33ED4669-E9A7-43AB-AF05-2DE498B6DC1C}" srcId="{27A739B1-5FCD-40E7-9128-9DFFAC108CA7}" destId="{BD19C6A4-3DB0-4BA5-AFEC-AE49E63E2356}" srcOrd="0" destOrd="0" parTransId="{C9C04E5F-1984-4240-851A-FBDB7781684F}" sibTransId="{A86E9F4D-0745-422E-B54F-E3349B51E46D}"/>
    <dgm:cxn modelId="{738B5CFF-30FC-4242-8982-6612F7994478}" srcId="{27A739B1-5FCD-40E7-9128-9DFFAC108CA7}" destId="{08E4BCB9-923D-4A2C-9B7A-4C82DA1401DC}" srcOrd="1" destOrd="0" parTransId="{FCF1F5C0-93B9-4B69-AF1F-B8145999F93C}" sibTransId="{5568BE55-6E60-4600-AE77-0785476544EA}"/>
    <dgm:cxn modelId="{478ADE3B-2561-40B4-9259-25F8596FA984}" srcId="{8052FF4E-42C1-4582-930F-34517C7E2E60}" destId="{8978F86B-DE43-40C4-B871-5BC0D8A95C2C}" srcOrd="0" destOrd="0" parTransId="{501F9DC0-139D-4669-A880-B8FAA07811C3}" sibTransId="{0330D9FC-27E1-457C-B2C1-765DD52C675F}"/>
    <dgm:cxn modelId="{324B3FFA-53B3-4E91-9FF0-C5F3A0EAC2D2}" srcId="{D36638A0-3497-4A45-8A42-955B990902B2}" destId="{8052FF4E-42C1-4582-930F-34517C7E2E60}" srcOrd="0" destOrd="0" parTransId="{9517A323-1B22-42C1-92DB-D0FEBE052669}" sibTransId="{497C1B52-E939-48C7-9BD8-BFDAAEB72094}"/>
    <dgm:cxn modelId="{2834359C-7E30-4858-B931-4BAA844F7648}" srcId="{BD19C6A4-3DB0-4BA5-AFEC-AE49E63E2356}" destId="{C3B8D818-F573-4B20-A075-C9162E8851E7}" srcOrd="0" destOrd="0" parTransId="{AFD12291-CDE9-4D97-BF3A-341BB1441FB9}" sibTransId="{40BDCA92-42F6-4B14-A32C-4CF64D9BF30D}"/>
    <dgm:cxn modelId="{A4F6F026-BDD9-4F12-921E-6A650B3EB699}" srcId="{C3B8D818-F573-4B20-A075-C9162E8851E7}" destId="{902946BC-7F49-42A6-A140-05F3962E72D9}" srcOrd="1" destOrd="0" parTransId="{282AFF78-38D3-4EC6-8A4F-ADDAE5CF8B1E}" sibTransId="{49B76119-8FBD-4897-8B0D-92319C937E0D}"/>
    <dgm:cxn modelId="{818E0B38-471E-4BE3-9F6F-3652FF810D35}" srcId="{C3B8D818-F573-4B20-A075-C9162E8851E7}" destId="{43ABD519-92BB-4B5C-841C-146A95096600}" srcOrd="0" destOrd="0" parTransId="{2AF0A4C1-9DEF-442A-B79C-761D7085DAA5}" sibTransId="{11CE67D6-5769-42E8-BE6D-4C130C945CB8}"/>
    <dgm:cxn modelId="{7C0114A2-9FDE-4657-95A4-C3DFDAF3E409}" type="presOf" srcId="{99237256-34CA-4492-B6CC-4E3D144CD35A}" destId="{EABCD8FC-3D60-4BCE-8999-48A91508A44A}" srcOrd="0" destOrd="0" presId="urn:microsoft.com/office/officeart/2005/8/layout/hierarchy4"/>
    <dgm:cxn modelId="{D76A3A17-649E-4579-892F-E5051981773C}" type="presOf" srcId="{BD19C6A4-3DB0-4BA5-AFEC-AE49E63E2356}" destId="{4C9D01C3-0F8A-4541-A309-1CE48445D3BC}" srcOrd="0" destOrd="0" presId="urn:microsoft.com/office/officeart/2005/8/layout/hierarchy4"/>
    <dgm:cxn modelId="{41E68E47-9F7D-43BE-985E-C29F8587356A}" type="presOf" srcId="{06BDECE1-845A-45C9-85B9-44B14F3D6879}" destId="{0D886A33-EDDA-4A57-949F-C87A20C8188F}" srcOrd="0" destOrd="0" presId="urn:microsoft.com/office/officeart/2005/8/layout/hierarchy4"/>
    <dgm:cxn modelId="{5B0D24CE-2C1B-4B45-B087-96E22A2A14D4}" type="presOf" srcId="{C3B8D818-F573-4B20-A075-C9162E8851E7}" destId="{8CB965E4-FCDE-4A63-892F-8B228A3A808F}" srcOrd="0" destOrd="0" presId="urn:microsoft.com/office/officeart/2005/8/layout/hierarchy4"/>
    <dgm:cxn modelId="{F0B24AE6-98B6-424B-8E93-8612418A6583}" type="presOf" srcId="{14E51067-C9D4-445B-AA6E-E06D7064715C}" destId="{FA5B2141-1DDB-4982-B52F-EA95D0E45A06}" srcOrd="0" destOrd="0" presId="urn:microsoft.com/office/officeart/2005/8/layout/hierarchy4"/>
    <dgm:cxn modelId="{AB304728-DCB2-407F-B956-4AB162026A15}" type="presOf" srcId="{62AFFA60-CBF8-44FE-89B3-34281BC89FAC}" destId="{AA357F06-39F7-4FFD-8D98-2690E7C88402}" srcOrd="0" destOrd="0" presId="urn:microsoft.com/office/officeart/2005/8/layout/hierarchy4"/>
    <dgm:cxn modelId="{EFF45756-BFD1-4129-84BE-CE9F3A73E6AE}" type="presOf" srcId="{D36638A0-3497-4A45-8A42-955B990902B2}" destId="{920AFF15-A0C1-428C-B03B-46152E275907}" srcOrd="0" destOrd="0" presId="urn:microsoft.com/office/officeart/2005/8/layout/hierarchy4"/>
    <dgm:cxn modelId="{DFEB39D0-D116-4344-9F5A-E965FEB8F75C}" type="presOf" srcId="{08E4BCB9-923D-4A2C-9B7A-4C82DA1401DC}" destId="{22D894F8-531F-41E2-936F-34AFC04559D3}" srcOrd="0" destOrd="0" presId="urn:microsoft.com/office/officeart/2005/8/layout/hierarchy4"/>
    <dgm:cxn modelId="{8D74B103-B6BB-4013-BFCC-25EF6A4EB22F}" type="presOf" srcId="{902946BC-7F49-42A6-A140-05F3962E72D9}" destId="{3F97E5A6-AEB3-4FFB-9C54-0ADA26F95352}" srcOrd="0" destOrd="0" presId="urn:microsoft.com/office/officeart/2005/8/layout/hierarchy4"/>
    <dgm:cxn modelId="{ACE7B156-1978-428E-AAEC-C0370B781F7B}" type="presOf" srcId="{A9E0D3A4-6EE0-4BCF-A2F1-C345BA7D4A3A}" destId="{F512105E-DCED-4726-A573-7770079C2C6D}" srcOrd="0" destOrd="0" presId="urn:microsoft.com/office/officeart/2005/8/layout/hierarchy4"/>
    <dgm:cxn modelId="{5EB08F96-9C3E-4B25-B672-EE4BF120EC77}" srcId="{62AFFA60-CBF8-44FE-89B3-34281BC89FAC}" destId="{14E51067-C9D4-445B-AA6E-E06D7064715C}" srcOrd="0" destOrd="0" parTransId="{DF81F293-CFA4-420C-A14B-24B1C24D5F03}" sibTransId="{28A0E09C-725D-44B8-A3BD-A80B9572ABDA}"/>
    <dgm:cxn modelId="{0F09D426-EFAC-4559-B8E1-BD6B618EBDB6}" srcId="{27A739B1-5FCD-40E7-9128-9DFFAC108CA7}" destId="{D36638A0-3497-4A45-8A42-955B990902B2}" srcOrd="2" destOrd="0" parTransId="{1A5BDBE2-15A6-4F3B-A67B-C8ECD3CB5132}" sibTransId="{2D27A60A-FA1D-429D-9338-B980E909D266}"/>
    <dgm:cxn modelId="{DD3795EC-33B7-41D7-9C72-3CBCF36A9D75}" srcId="{8052FF4E-42C1-4582-930F-34517C7E2E60}" destId="{06BDECE1-845A-45C9-85B9-44B14F3D6879}" srcOrd="2" destOrd="0" parTransId="{39598CB9-28A1-45B7-A400-E54712E68D36}" sibTransId="{08BC5508-17D6-4CAD-8D76-A7D0D0AA90B9}"/>
    <dgm:cxn modelId="{6025331B-3B5F-4EEC-9454-46D79B455CE7}" type="presParOf" srcId="{EABCD8FC-3D60-4BCE-8999-48A91508A44A}" destId="{6E8AE710-3EF2-485F-AB03-C5A7C813733C}" srcOrd="0" destOrd="0" presId="urn:microsoft.com/office/officeart/2005/8/layout/hierarchy4"/>
    <dgm:cxn modelId="{13CA7B92-C1AB-4980-B992-12A99747D181}" type="presParOf" srcId="{6E8AE710-3EF2-485F-AB03-C5A7C813733C}" destId="{CB805E51-DD82-41F9-B0F5-D34508913A1A}" srcOrd="0" destOrd="0" presId="urn:microsoft.com/office/officeart/2005/8/layout/hierarchy4"/>
    <dgm:cxn modelId="{4295AB49-E5E4-48D6-AE94-BB9277AB3466}" type="presParOf" srcId="{6E8AE710-3EF2-485F-AB03-C5A7C813733C}" destId="{181FD8BB-E1DE-4922-B5A5-7DAF5491EBDF}" srcOrd="1" destOrd="0" presId="urn:microsoft.com/office/officeart/2005/8/layout/hierarchy4"/>
    <dgm:cxn modelId="{E3B948B9-F6DC-4054-87DF-A9DB931D4313}" type="presParOf" srcId="{6E8AE710-3EF2-485F-AB03-C5A7C813733C}" destId="{564B7ECE-8677-4033-8B4F-E4FA81B338F5}" srcOrd="2" destOrd="0" presId="urn:microsoft.com/office/officeart/2005/8/layout/hierarchy4"/>
    <dgm:cxn modelId="{521E4D59-E288-42FB-B7A2-8A3A23131E42}" type="presParOf" srcId="{564B7ECE-8677-4033-8B4F-E4FA81B338F5}" destId="{80540197-53EF-4798-8019-E5E0A9535960}" srcOrd="0" destOrd="0" presId="urn:microsoft.com/office/officeart/2005/8/layout/hierarchy4"/>
    <dgm:cxn modelId="{1F08B13A-E140-4E6C-989E-E9E92E33D13D}" type="presParOf" srcId="{80540197-53EF-4798-8019-E5E0A9535960}" destId="{4C9D01C3-0F8A-4541-A309-1CE48445D3BC}" srcOrd="0" destOrd="0" presId="urn:microsoft.com/office/officeart/2005/8/layout/hierarchy4"/>
    <dgm:cxn modelId="{E982F13E-CF3D-4094-A06F-F24DD71A651D}" type="presParOf" srcId="{80540197-53EF-4798-8019-E5E0A9535960}" destId="{C320141F-1125-4A24-A6B7-4E82BC4633CC}" srcOrd="1" destOrd="0" presId="urn:microsoft.com/office/officeart/2005/8/layout/hierarchy4"/>
    <dgm:cxn modelId="{5C6F1203-855C-47C2-A0AA-F10A7088F4EA}" type="presParOf" srcId="{80540197-53EF-4798-8019-E5E0A9535960}" destId="{F2D1105F-10C9-4742-81E8-023D01B3860B}" srcOrd="2" destOrd="0" presId="urn:microsoft.com/office/officeart/2005/8/layout/hierarchy4"/>
    <dgm:cxn modelId="{75BCF658-AC02-4AF9-BBF9-1A1DFF82E89C}" type="presParOf" srcId="{F2D1105F-10C9-4742-81E8-023D01B3860B}" destId="{ADBEC8A9-CD1A-462A-A65A-34ED9147D7ED}" srcOrd="0" destOrd="0" presId="urn:microsoft.com/office/officeart/2005/8/layout/hierarchy4"/>
    <dgm:cxn modelId="{3062358C-96E6-4F91-B4B6-92D3E7929B49}" type="presParOf" srcId="{ADBEC8A9-CD1A-462A-A65A-34ED9147D7ED}" destId="{8CB965E4-FCDE-4A63-892F-8B228A3A808F}" srcOrd="0" destOrd="0" presId="urn:microsoft.com/office/officeart/2005/8/layout/hierarchy4"/>
    <dgm:cxn modelId="{3F3A5097-F243-44D6-A96F-102358C597F9}" type="presParOf" srcId="{ADBEC8A9-CD1A-462A-A65A-34ED9147D7ED}" destId="{87D4BC06-944F-4411-888A-376FBB41D66B}" srcOrd="1" destOrd="0" presId="urn:microsoft.com/office/officeart/2005/8/layout/hierarchy4"/>
    <dgm:cxn modelId="{0D87326C-BA1C-468D-8750-C79000868F0B}" type="presParOf" srcId="{ADBEC8A9-CD1A-462A-A65A-34ED9147D7ED}" destId="{B440A75F-9965-46A3-8C7E-79168F0DE3A5}" srcOrd="2" destOrd="0" presId="urn:microsoft.com/office/officeart/2005/8/layout/hierarchy4"/>
    <dgm:cxn modelId="{7757A600-BA4B-4813-9CB3-C5A00B4B31B4}" type="presParOf" srcId="{B440A75F-9965-46A3-8C7E-79168F0DE3A5}" destId="{64F973DD-A56B-4CF7-A1C4-553574A651A5}" srcOrd="0" destOrd="0" presId="urn:microsoft.com/office/officeart/2005/8/layout/hierarchy4"/>
    <dgm:cxn modelId="{9D3170A7-9660-4C72-9E36-52ECCAB22F79}" type="presParOf" srcId="{64F973DD-A56B-4CF7-A1C4-553574A651A5}" destId="{60CAAA42-C17A-4CB8-9FD8-D0BB1EF3DD83}" srcOrd="0" destOrd="0" presId="urn:microsoft.com/office/officeart/2005/8/layout/hierarchy4"/>
    <dgm:cxn modelId="{927439C8-B142-44A6-AB7F-B62A5C7733C4}" type="presParOf" srcId="{64F973DD-A56B-4CF7-A1C4-553574A651A5}" destId="{264E0420-6112-42EA-AF6F-DFA7CC7F1B41}" srcOrd="1" destOrd="0" presId="urn:microsoft.com/office/officeart/2005/8/layout/hierarchy4"/>
    <dgm:cxn modelId="{FC8D21FA-EAF1-4707-B5E6-3860224EBC4B}" type="presParOf" srcId="{B440A75F-9965-46A3-8C7E-79168F0DE3A5}" destId="{27E4E7B9-3D64-4862-AC1B-67F01F696311}" srcOrd="1" destOrd="0" presId="urn:microsoft.com/office/officeart/2005/8/layout/hierarchy4"/>
    <dgm:cxn modelId="{CE178932-5511-4784-8A7B-24E8B253149C}" type="presParOf" srcId="{B440A75F-9965-46A3-8C7E-79168F0DE3A5}" destId="{CD8E1485-9706-47B5-A354-F6F1336F3F6B}" srcOrd="2" destOrd="0" presId="urn:microsoft.com/office/officeart/2005/8/layout/hierarchy4"/>
    <dgm:cxn modelId="{A40E5317-0957-4ECB-B438-9EE2318017DC}" type="presParOf" srcId="{CD8E1485-9706-47B5-A354-F6F1336F3F6B}" destId="{3F97E5A6-AEB3-4FFB-9C54-0ADA26F95352}" srcOrd="0" destOrd="0" presId="urn:microsoft.com/office/officeart/2005/8/layout/hierarchy4"/>
    <dgm:cxn modelId="{4C441CF0-605C-4F8E-A858-CD164BD139F9}" type="presParOf" srcId="{CD8E1485-9706-47B5-A354-F6F1336F3F6B}" destId="{23233064-3C57-4A8F-8656-CB6A7A7CBDF7}" srcOrd="1" destOrd="0" presId="urn:microsoft.com/office/officeart/2005/8/layout/hierarchy4"/>
    <dgm:cxn modelId="{DF170CF7-8514-4927-9C3D-CF4A05870275}" type="presParOf" srcId="{564B7ECE-8677-4033-8B4F-E4FA81B338F5}" destId="{CD34B3C4-2D14-4917-A024-5A30707554BD}" srcOrd="1" destOrd="0" presId="urn:microsoft.com/office/officeart/2005/8/layout/hierarchy4"/>
    <dgm:cxn modelId="{71E3EA8D-AE3C-4DFE-BA04-BB4FCAA26E7D}" type="presParOf" srcId="{564B7ECE-8677-4033-8B4F-E4FA81B338F5}" destId="{0F68C1DB-D25E-4122-8D1B-A8252191DA99}" srcOrd="2" destOrd="0" presId="urn:microsoft.com/office/officeart/2005/8/layout/hierarchy4"/>
    <dgm:cxn modelId="{FD331BD9-EBD4-4C4F-9E07-E618023C5D24}" type="presParOf" srcId="{0F68C1DB-D25E-4122-8D1B-A8252191DA99}" destId="{22D894F8-531F-41E2-936F-34AFC04559D3}" srcOrd="0" destOrd="0" presId="urn:microsoft.com/office/officeart/2005/8/layout/hierarchy4"/>
    <dgm:cxn modelId="{CEDA824D-BF39-4075-9C19-90EB92A36B7B}" type="presParOf" srcId="{0F68C1DB-D25E-4122-8D1B-A8252191DA99}" destId="{FBB8C239-1E80-48BA-8F83-355D317C4771}" srcOrd="1" destOrd="0" presId="urn:microsoft.com/office/officeart/2005/8/layout/hierarchy4"/>
    <dgm:cxn modelId="{22CC264C-6CDC-451F-8D89-804A98564257}" type="presParOf" srcId="{0F68C1DB-D25E-4122-8D1B-A8252191DA99}" destId="{C7C02AA0-8B32-4D01-B62B-8171F2240735}" srcOrd="2" destOrd="0" presId="urn:microsoft.com/office/officeart/2005/8/layout/hierarchy4"/>
    <dgm:cxn modelId="{B062FAB3-1747-4312-BF1B-D2D357118567}" type="presParOf" srcId="{C7C02AA0-8B32-4D01-B62B-8171F2240735}" destId="{5293BAE0-AE37-4046-A035-E8CB55D8D3E5}" srcOrd="0" destOrd="0" presId="urn:microsoft.com/office/officeart/2005/8/layout/hierarchy4"/>
    <dgm:cxn modelId="{C7EF1BD5-BC63-4F93-BBDA-A51C016FAE9A}" type="presParOf" srcId="{5293BAE0-AE37-4046-A035-E8CB55D8D3E5}" destId="{AA357F06-39F7-4FFD-8D98-2690E7C88402}" srcOrd="0" destOrd="0" presId="urn:microsoft.com/office/officeart/2005/8/layout/hierarchy4"/>
    <dgm:cxn modelId="{CE979146-2D76-48FF-8D64-66C922979D32}" type="presParOf" srcId="{5293BAE0-AE37-4046-A035-E8CB55D8D3E5}" destId="{FA9158E9-0295-4325-A41D-AE351410DAF3}" srcOrd="1" destOrd="0" presId="urn:microsoft.com/office/officeart/2005/8/layout/hierarchy4"/>
    <dgm:cxn modelId="{2A0AFAEA-0679-41CF-8F62-05A1C1D2EC95}" type="presParOf" srcId="{5293BAE0-AE37-4046-A035-E8CB55D8D3E5}" destId="{1940C084-06C6-4F62-995B-05AED8D67C0F}" srcOrd="2" destOrd="0" presId="urn:microsoft.com/office/officeart/2005/8/layout/hierarchy4"/>
    <dgm:cxn modelId="{B2B65537-0B0F-4AD0-AB1C-180C5F21343C}" type="presParOf" srcId="{1940C084-06C6-4F62-995B-05AED8D67C0F}" destId="{3B3BD6A9-4BB9-4548-A5BE-FD9B14C11A08}" srcOrd="0" destOrd="0" presId="urn:microsoft.com/office/officeart/2005/8/layout/hierarchy4"/>
    <dgm:cxn modelId="{7EBDD8C8-9534-4677-AC8A-F7FB2A25977D}" type="presParOf" srcId="{3B3BD6A9-4BB9-4548-A5BE-FD9B14C11A08}" destId="{FA5B2141-1DDB-4982-B52F-EA95D0E45A06}" srcOrd="0" destOrd="0" presId="urn:microsoft.com/office/officeart/2005/8/layout/hierarchy4"/>
    <dgm:cxn modelId="{913F75B3-B27C-47A5-9F8B-0505B166790B}" type="presParOf" srcId="{3B3BD6A9-4BB9-4548-A5BE-FD9B14C11A08}" destId="{37E5C9BC-8F8E-4D86-98A3-BCDC23A8B961}" srcOrd="1" destOrd="0" presId="urn:microsoft.com/office/officeart/2005/8/layout/hierarchy4"/>
    <dgm:cxn modelId="{0E311962-694D-4CE5-9BE9-9B8B72877831}" type="presParOf" srcId="{564B7ECE-8677-4033-8B4F-E4FA81B338F5}" destId="{7BF8BC41-A5C9-4857-9C0A-B75B5CFD194D}" srcOrd="3" destOrd="0" presId="urn:microsoft.com/office/officeart/2005/8/layout/hierarchy4"/>
    <dgm:cxn modelId="{FE2BBE51-1940-4C15-B506-08C90F52D04A}" type="presParOf" srcId="{564B7ECE-8677-4033-8B4F-E4FA81B338F5}" destId="{FFA77B77-63A7-4877-AEC6-D41710A2E224}" srcOrd="4" destOrd="0" presId="urn:microsoft.com/office/officeart/2005/8/layout/hierarchy4"/>
    <dgm:cxn modelId="{8C892422-B769-4C44-BF98-C7EFE6710009}" type="presParOf" srcId="{FFA77B77-63A7-4877-AEC6-D41710A2E224}" destId="{920AFF15-A0C1-428C-B03B-46152E275907}" srcOrd="0" destOrd="0" presId="urn:microsoft.com/office/officeart/2005/8/layout/hierarchy4"/>
    <dgm:cxn modelId="{CF112B38-D2CC-4D71-A529-687363C97B71}" type="presParOf" srcId="{FFA77B77-63A7-4877-AEC6-D41710A2E224}" destId="{07A11838-9DD9-443A-BF14-E6FD7B446A6F}" srcOrd="1" destOrd="0" presId="urn:microsoft.com/office/officeart/2005/8/layout/hierarchy4"/>
    <dgm:cxn modelId="{46769A1A-9E81-4089-A098-68F6EA30DAAF}" type="presParOf" srcId="{FFA77B77-63A7-4877-AEC6-D41710A2E224}" destId="{62E07841-073B-4E06-83F4-524ABA7D350C}" srcOrd="2" destOrd="0" presId="urn:microsoft.com/office/officeart/2005/8/layout/hierarchy4"/>
    <dgm:cxn modelId="{0974610D-C7F8-4563-A75B-A48A53C46120}" type="presParOf" srcId="{62E07841-073B-4E06-83F4-524ABA7D350C}" destId="{2738884E-ED0D-4690-A427-3A09E27705BF}" srcOrd="0" destOrd="0" presId="urn:microsoft.com/office/officeart/2005/8/layout/hierarchy4"/>
    <dgm:cxn modelId="{B37B3D15-4F4B-4655-9E7B-98EC86A84042}" type="presParOf" srcId="{2738884E-ED0D-4690-A427-3A09E27705BF}" destId="{2B657BE0-C1F9-4500-9652-350E9C8AB2F7}" srcOrd="0" destOrd="0" presId="urn:microsoft.com/office/officeart/2005/8/layout/hierarchy4"/>
    <dgm:cxn modelId="{8D05F63B-7A94-4077-8618-E176FF6F1E10}" type="presParOf" srcId="{2738884E-ED0D-4690-A427-3A09E27705BF}" destId="{9E97C4FE-AFEA-4ACA-87FE-07D5F7544AA4}" srcOrd="1" destOrd="0" presId="urn:microsoft.com/office/officeart/2005/8/layout/hierarchy4"/>
    <dgm:cxn modelId="{32679138-67E6-4438-BAD0-B2A6BF140484}" type="presParOf" srcId="{2738884E-ED0D-4690-A427-3A09E27705BF}" destId="{D7A60983-206C-4B54-B3A7-7563C11EA767}" srcOrd="2" destOrd="0" presId="urn:microsoft.com/office/officeart/2005/8/layout/hierarchy4"/>
    <dgm:cxn modelId="{147B5D16-4E62-4750-9873-1C1D267A2A87}" type="presParOf" srcId="{D7A60983-206C-4B54-B3A7-7563C11EA767}" destId="{8B40DED0-423A-4ADC-9723-44E7C37221A4}" srcOrd="0" destOrd="0" presId="urn:microsoft.com/office/officeart/2005/8/layout/hierarchy4"/>
    <dgm:cxn modelId="{A5F40C1A-CA89-4D5F-BA90-9C1815D30320}" type="presParOf" srcId="{8B40DED0-423A-4ADC-9723-44E7C37221A4}" destId="{1BD39A47-99A2-45DE-BE13-1ABBB32ABE5C}" srcOrd="0" destOrd="0" presId="urn:microsoft.com/office/officeart/2005/8/layout/hierarchy4"/>
    <dgm:cxn modelId="{B5DA599B-7A60-43ED-986E-7AA5D0B2FB1F}" type="presParOf" srcId="{8B40DED0-423A-4ADC-9723-44E7C37221A4}" destId="{E1CC34C3-AF45-4B9D-8E20-11BFCAB29EBC}" srcOrd="1" destOrd="0" presId="urn:microsoft.com/office/officeart/2005/8/layout/hierarchy4"/>
    <dgm:cxn modelId="{CF47D74E-8391-4096-BC58-D0997A26CBAD}" type="presParOf" srcId="{D7A60983-206C-4B54-B3A7-7563C11EA767}" destId="{00B68305-3552-424F-8FAD-AF2613CE53AD}" srcOrd="1" destOrd="0" presId="urn:microsoft.com/office/officeart/2005/8/layout/hierarchy4"/>
    <dgm:cxn modelId="{0EDFBDA6-7BCE-4033-8E6D-5D7EA3A126EF}" type="presParOf" srcId="{D7A60983-206C-4B54-B3A7-7563C11EA767}" destId="{D9B02B7D-6610-43C9-AFC6-26951C52FEAC}" srcOrd="2" destOrd="0" presId="urn:microsoft.com/office/officeart/2005/8/layout/hierarchy4"/>
    <dgm:cxn modelId="{C48B5D11-6ABA-4D60-B10C-F59DB55450E0}" type="presParOf" srcId="{D9B02B7D-6610-43C9-AFC6-26951C52FEAC}" destId="{F512105E-DCED-4726-A573-7770079C2C6D}" srcOrd="0" destOrd="0" presId="urn:microsoft.com/office/officeart/2005/8/layout/hierarchy4"/>
    <dgm:cxn modelId="{1429E1DB-E300-4DAA-A12C-F82785451363}" type="presParOf" srcId="{D9B02B7D-6610-43C9-AFC6-26951C52FEAC}" destId="{75FDAF0D-6D56-463A-B0B2-8B1EF7DCB078}" srcOrd="1" destOrd="0" presId="urn:microsoft.com/office/officeart/2005/8/layout/hierarchy4"/>
    <dgm:cxn modelId="{59CB8157-AEE3-4438-A5C4-BE5A875530F2}" type="presParOf" srcId="{D7A60983-206C-4B54-B3A7-7563C11EA767}" destId="{B82C2566-B384-41CE-987B-67677F9F04FC}" srcOrd="3" destOrd="0" presId="urn:microsoft.com/office/officeart/2005/8/layout/hierarchy4"/>
    <dgm:cxn modelId="{DF228ECF-B4CA-4F69-85AB-1326B138F8DC}" type="presParOf" srcId="{D7A60983-206C-4B54-B3A7-7563C11EA767}" destId="{58241333-F0F4-436E-91E6-040950C80BF9}" srcOrd="4" destOrd="0" presId="urn:microsoft.com/office/officeart/2005/8/layout/hierarchy4"/>
    <dgm:cxn modelId="{6BE7C787-0B13-42DA-AA86-04777232A91E}" type="presParOf" srcId="{58241333-F0F4-436E-91E6-040950C80BF9}" destId="{0D886A33-EDDA-4A57-949F-C87A20C8188F}" srcOrd="0" destOrd="0" presId="urn:microsoft.com/office/officeart/2005/8/layout/hierarchy4"/>
    <dgm:cxn modelId="{F9A3BF7A-2B25-4CE9-BB04-6234F287AD38}" type="presParOf" srcId="{58241333-F0F4-436E-91E6-040950C80BF9}" destId="{BA314BF1-EF55-4E59-9877-9DB3BE0A3AEC}"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3ABABA-6A7C-4A64-9D91-3EBDF241EA94}">
      <dsp:nvSpPr>
        <dsp:cNvPr id="0" name=""/>
        <dsp:cNvSpPr/>
      </dsp:nvSpPr>
      <dsp:spPr>
        <a:xfrm>
          <a:off x="1755879" y="-397181"/>
          <a:ext cx="2599306" cy="25256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bg2">
                  <a:lumMod val="50000"/>
                </a:schemeClr>
              </a:solidFill>
              <a:latin typeface="+mj-lt"/>
            </a:rPr>
            <a:t>Son  conscientes de la problemática ambiental.</a:t>
          </a:r>
        </a:p>
        <a:p>
          <a:pPr lvl="0" algn="ctr" defTabSz="533400">
            <a:lnSpc>
              <a:spcPct val="90000"/>
            </a:lnSpc>
            <a:spcBef>
              <a:spcPct val="0"/>
            </a:spcBef>
            <a:spcAft>
              <a:spcPct val="35000"/>
            </a:spcAft>
          </a:pPr>
          <a:r>
            <a:rPr lang="es-EC" sz="1200" kern="1200" dirty="0" smtClean="0">
              <a:solidFill>
                <a:schemeClr val="bg2">
                  <a:lumMod val="50000"/>
                </a:schemeClr>
              </a:solidFill>
              <a:latin typeface="+mj-lt"/>
            </a:rPr>
            <a:t>Se conserva a especie de flora más importante de la zona.</a:t>
          </a:r>
        </a:p>
        <a:p>
          <a:pPr lvl="0" algn="ctr" defTabSz="533400">
            <a:lnSpc>
              <a:spcPct val="90000"/>
            </a:lnSpc>
            <a:spcBef>
              <a:spcPct val="0"/>
            </a:spcBef>
            <a:spcAft>
              <a:spcPct val="35000"/>
            </a:spcAft>
          </a:pPr>
          <a:r>
            <a:rPr lang="es-EC" sz="1200" kern="1200" dirty="0" smtClean="0">
              <a:solidFill>
                <a:schemeClr val="bg2">
                  <a:lumMod val="50000"/>
                </a:schemeClr>
              </a:solidFill>
              <a:latin typeface="+mj-lt"/>
            </a:rPr>
            <a:t>Se mantiene el equilibrio ecológico.</a:t>
          </a:r>
        </a:p>
        <a:p>
          <a:pPr lvl="0" algn="ctr" defTabSz="533400">
            <a:lnSpc>
              <a:spcPct val="90000"/>
            </a:lnSpc>
            <a:spcBef>
              <a:spcPct val="0"/>
            </a:spcBef>
            <a:spcAft>
              <a:spcPct val="35000"/>
            </a:spcAft>
          </a:pPr>
          <a:endParaRPr lang="es-EC" sz="1200" kern="1200" dirty="0" smtClean="0">
            <a:solidFill>
              <a:schemeClr val="accent4"/>
            </a:solidFill>
            <a:latin typeface="+mj-lt"/>
          </a:endParaRPr>
        </a:p>
        <a:p>
          <a:pPr lvl="0" algn="ctr" defTabSz="533400">
            <a:lnSpc>
              <a:spcPct val="90000"/>
            </a:lnSpc>
            <a:spcBef>
              <a:spcPct val="0"/>
            </a:spcBef>
            <a:spcAft>
              <a:spcPct val="35000"/>
            </a:spcAft>
          </a:pPr>
          <a:r>
            <a:rPr lang="es-EC" sz="1200" kern="1200" dirty="0" smtClean="0">
              <a:solidFill>
                <a:schemeClr val="accent4"/>
              </a:solidFill>
              <a:latin typeface="+mj-lt"/>
            </a:rPr>
            <a:t>No existe un inventario de Flora y Fauna completo y georreferenciado.</a:t>
          </a:r>
          <a:endParaRPr lang="es-EC" sz="1200" kern="1200" dirty="0" smtClean="0">
            <a:solidFill>
              <a:schemeClr val="bg2">
                <a:lumMod val="50000"/>
              </a:schemeClr>
            </a:solidFill>
            <a:latin typeface="+mj-lt"/>
          </a:endParaRPr>
        </a:p>
        <a:p>
          <a:pPr lvl="0" algn="ctr" defTabSz="533400">
            <a:lnSpc>
              <a:spcPct val="90000"/>
            </a:lnSpc>
            <a:spcBef>
              <a:spcPct val="0"/>
            </a:spcBef>
            <a:spcAft>
              <a:spcPct val="35000"/>
            </a:spcAft>
          </a:pPr>
          <a:r>
            <a:rPr lang="es-EC" sz="1200" kern="1200" dirty="0" smtClean="0">
              <a:solidFill>
                <a:schemeClr val="bg2">
                  <a:lumMod val="50000"/>
                </a:schemeClr>
              </a:solidFill>
              <a:latin typeface="+mj-lt"/>
            </a:rPr>
            <a:t> </a:t>
          </a:r>
          <a:endParaRPr lang="es-EC" sz="1200" kern="1200" dirty="0">
            <a:solidFill>
              <a:schemeClr val="bg2">
                <a:lumMod val="50000"/>
              </a:schemeClr>
            </a:solidFill>
            <a:latin typeface="+mj-lt"/>
          </a:endParaRPr>
        </a:p>
      </dsp:txBody>
      <dsp:txXfrm>
        <a:off x="1755879" y="-397181"/>
        <a:ext cx="2599306" cy="2525683"/>
      </dsp:txXfrm>
    </dsp:sp>
    <dsp:sp modelId="{9B1BBF74-069A-436C-9200-B60E8B02C137}">
      <dsp:nvSpPr>
        <dsp:cNvPr id="0" name=""/>
        <dsp:cNvSpPr/>
      </dsp:nvSpPr>
      <dsp:spPr>
        <a:xfrm rot="3600000">
          <a:off x="3689359" y="1707413"/>
          <a:ext cx="48260" cy="595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3600000">
        <a:off x="3689359" y="1707413"/>
        <a:ext cx="48260" cy="595721"/>
      </dsp:txXfrm>
    </dsp:sp>
    <dsp:sp modelId="{4F920873-5C9D-478C-A626-24B5B4E204EE}">
      <dsp:nvSpPr>
        <dsp:cNvPr id="0" name=""/>
        <dsp:cNvSpPr/>
      </dsp:nvSpPr>
      <dsp:spPr>
        <a:xfrm>
          <a:off x="3113523" y="1865511"/>
          <a:ext cx="2537156" cy="25956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bg2">
                  <a:lumMod val="50000"/>
                </a:schemeClr>
              </a:solidFill>
              <a:latin typeface="+mj-lt"/>
            </a:rPr>
            <a:t>Unidad.</a:t>
          </a:r>
        </a:p>
        <a:p>
          <a:pPr lvl="0" algn="ctr" defTabSz="533400">
            <a:lnSpc>
              <a:spcPct val="90000"/>
            </a:lnSpc>
            <a:spcBef>
              <a:spcPct val="0"/>
            </a:spcBef>
            <a:spcAft>
              <a:spcPct val="35000"/>
            </a:spcAft>
          </a:pPr>
          <a:r>
            <a:rPr lang="es-EC" sz="1200" kern="1200" dirty="0" smtClean="0">
              <a:solidFill>
                <a:schemeClr val="bg2">
                  <a:lumMod val="50000"/>
                </a:schemeClr>
              </a:solidFill>
              <a:latin typeface="+mj-lt"/>
            </a:rPr>
            <a:t>Organizada.</a:t>
          </a:r>
        </a:p>
        <a:p>
          <a:pPr lvl="0" algn="ctr" defTabSz="533400">
            <a:lnSpc>
              <a:spcPct val="90000"/>
            </a:lnSpc>
            <a:spcBef>
              <a:spcPct val="0"/>
            </a:spcBef>
            <a:spcAft>
              <a:spcPct val="35000"/>
            </a:spcAft>
          </a:pPr>
          <a:r>
            <a:rPr lang="es-EC" sz="1200" kern="1200" dirty="0" smtClean="0">
              <a:solidFill>
                <a:schemeClr val="bg2">
                  <a:lumMod val="50000"/>
                </a:schemeClr>
              </a:solidFill>
              <a:latin typeface="+mj-lt"/>
            </a:rPr>
            <a:t>Existen vestigios históricos.</a:t>
          </a:r>
        </a:p>
        <a:p>
          <a:pPr lvl="0" algn="ctr" defTabSz="533400">
            <a:lnSpc>
              <a:spcPct val="90000"/>
            </a:lnSpc>
            <a:spcBef>
              <a:spcPct val="0"/>
            </a:spcBef>
            <a:spcAft>
              <a:spcPct val="35000"/>
            </a:spcAft>
          </a:pPr>
          <a:endParaRPr lang="es-EC" sz="1200" kern="1200" dirty="0" smtClean="0">
            <a:solidFill>
              <a:schemeClr val="bg2">
                <a:lumMod val="50000"/>
              </a:schemeClr>
            </a:solidFill>
            <a:latin typeface="+mj-lt"/>
          </a:endParaRPr>
        </a:p>
        <a:p>
          <a:pPr lvl="0" algn="ctr" defTabSz="533400">
            <a:lnSpc>
              <a:spcPct val="90000"/>
            </a:lnSpc>
            <a:spcBef>
              <a:spcPct val="0"/>
            </a:spcBef>
            <a:spcAft>
              <a:spcPct val="35000"/>
            </a:spcAft>
          </a:pPr>
          <a:r>
            <a:rPr lang="es-EC" sz="1200" kern="1200" dirty="0" smtClean="0">
              <a:solidFill>
                <a:schemeClr val="accent4"/>
              </a:solidFill>
              <a:latin typeface="+mj-lt"/>
            </a:rPr>
            <a:t>Falta accesibilidad a la comunidad de Juval.</a:t>
          </a:r>
        </a:p>
        <a:p>
          <a:pPr lvl="0" algn="ctr" defTabSz="533400">
            <a:lnSpc>
              <a:spcPct val="90000"/>
            </a:lnSpc>
            <a:spcBef>
              <a:spcPct val="0"/>
            </a:spcBef>
            <a:spcAft>
              <a:spcPct val="35000"/>
            </a:spcAft>
          </a:pPr>
          <a:r>
            <a:rPr lang="es-EC" sz="1200" kern="1200" dirty="0" smtClean="0">
              <a:solidFill>
                <a:schemeClr val="accent4"/>
              </a:solidFill>
              <a:latin typeface="+mj-lt"/>
            </a:rPr>
            <a:t>Falta de servicios Básicos.</a:t>
          </a:r>
        </a:p>
        <a:p>
          <a:pPr lvl="0" algn="ctr" defTabSz="533400">
            <a:lnSpc>
              <a:spcPct val="90000"/>
            </a:lnSpc>
            <a:spcBef>
              <a:spcPct val="0"/>
            </a:spcBef>
            <a:spcAft>
              <a:spcPct val="35000"/>
            </a:spcAft>
          </a:pPr>
          <a:r>
            <a:rPr lang="es-EC" sz="1200" kern="1200" dirty="0" smtClean="0">
              <a:solidFill>
                <a:schemeClr val="accent4"/>
              </a:solidFill>
              <a:latin typeface="+mj-lt"/>
            </a:rPr>
            <a:t>Educación Limitada.</a:t>
          </a:r>
        </a:p>
        <a:p>
          <a:pPr lvl="0" algn="ctr" defTabSz="533400">
            <a:lnSpc>
              <a:spcPct val="90000"/>
            </a:lnSpc>
            <a:spcBef>
              <a:spcPct val="0"/>
            </a:spcBef>
            <a:spcAft>
              <a:spcPct val="35000"/>
            </a:spcAft>
          </a:pPr>
          <a:r>
            <a:rPr lang="es-EC" sz="1200" kern="1200" dirty="0" smtClean="0">
              <a:solidFill>
                <a:schemeClr val="accent4"/>
              </a:solidFill>
              <a:latin typeface="+mj-lt"/>
            </a:rPr>
            <a:t>No existe servicio de salud.</a:t>
          </a:r>
          <a:endParaRPr lang="es-EC" sz="1200" kern="1200" dirty="0"/>
        </a:p>
      </dsp:txBody>
      <dsp:txXfrm>
        <a:off x="3113523" y="1865511"/>
        <a:ext cx="2537156" cy="2595670"/>
      </dsp:txXfrm>
    </dsp:sp>
    <dsp:sp modelId="{DAE39521-6DCF-4C7D-B7ED-89470414DB7C}">
      <dsp:nvSpPr>
        <dsp:cNvPr id="0" name=""/>
        <dsp:cNvSpPr/>
      </dsp:nvSpPr>
      <dsp:spPr>
        <a:xfrm rot="10800000">
          <a:off x="3037835" y="2865485"/>
          <a:ext cx="53486" cy="595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10800000">
        <a:off x="3037835" y="2865485"/>
        <a:ext cx="53486" cy="595721"/>
      </dsp:txXfrm>
    </dsp:sp>
    <dsp:sp modelId="{678DCBAB-D881-472B-870D-9E28949E62F0}">
      <dsp:nvSpPr>
        <dsp:cNvPr id="0" name=""/>
        <dsp:cNvSpPr/>
      </dsp:nvSpPr>
      <dsp:spPr>
        <a:xfrm>
          <a:off x="445319" y="1881750"/>
          <a:ext cx="2567287" cy="25631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s-EC" sz="1000" kern="1200" dirty="0" smtClean="0">
            <a:solidFill>
              <a:schemeClr val="bg2">
                <a:lumMod val="50000"/>
              </a:schemeClr>
            </a:solidFill>
            <a:latin typeface="+mj-lt"/>
          </a:endParaRPr>
        </a:p>
        <a:p>
          <a:pPr lvl="0" algn="ctr" defTabSz="444500">
            <a:lnSpc>
              <a:spcPct val="90000"/>
            </a:lnSpc>
            <a:spcBef>
              <a:spcPct val="0"/>
            </a:spcBef>
            <a:spcAft>
              <a:spcPct val="35000"/>
            </a:spcAft>
          </a:pPr>
          <a:endParaRPr lang="es-EC" sz="1000" kern="1200" dirty="0" smtClean="0">
            <a:solidFill>
              <a:schemeClr val="bg2">
                <a:lumMod val="50000"/>
              </a:schemeClr>
            </a:solidFill>
            <a:latin typeface="+mj-lt"/>
          </a:endParaRPr>
        </a:p>
        <a:p>
          <a:pPr lvl="0" algn="ctr" defTabSz="444500">
            <a:lnSpc>
              <a:spcPct val="90000"/>
            </a:lnSpc>
            <a:spcBef>
              <a:spcPct val="0"/>
            </a:spcBef>
            <a:spcAft>
              <a:spcPct val="35000"/>
            </a:spcAft>
          </a:pPr>
          <a:endParaRPr lang="es-EC" sz="1000" kern="1200" dirty="0" smtClean="0">
            <a:solidFill>
              <a:schemeClr val="bg2">
                <a:lumMod val="50000"/>
              </a:schemeClr>
            </a:solidFill>
            <a:latin typeface="+mj-lt"/>
          </a:endParaRPr>
        </a:p>
        <a:p>
          <a:pPr lvl="0" algn="ctr" defTabSz="444500">
            <a:lnSpc>
              <a:spcPct val="90000"/>
            </a:lnSpc>
            <a:spcBef>
              <a:spcPct val="0"/>
            </a:spcBef>
            <a:spcAft>
              <a:spcPct val="35000"/>
            </a:spcAft>
          </a:pPr>
          <a:r>
            <a:rPr lang="es-EC" sz="1200" kern="1200" dirty="0" smtClean="0">
              <a:solidFill>
                <a:schemeClr val="bg2">
                  <a:lumMod val="50000"/>
                </a:schemeClr>
              </a:solidFill>
              <a:latin typeface="+mj-lt"/>
            </a:rPr>
            <a:t>Rivera del Río(Vegetación nativa)</a:t>
          </a:r>
        </a:p>
        <a:p>
          <a:pPr lvl="0" algn="ctr" defTabSz="444500">
            <a:lnSpc>
              <a:spcPct val="90000"/>
            </a:lnSpc>
            <a:spcBef>
              <a:spcPct val="0"/>
            </a:spcBef>
            <a:spcAft>
              <a:spcPct val="35000"/>
            </a:spcAft>
          </a:pPr>
          <a:r>
            <a:rPr lang="es-EC" sz="1200" kern="1200" dirty="0" smtClean="0">
              <a:solidFill>
                <a:schemeClr val="bg2">
                  <a:lumMod val="50000"/>
                </a:schemeClr>
              </a:solidFill>
              <a:latin typeface="+mj-lt"/>
            </a:rPr>
            <a:t>Suelos Bien cuidados.</a:t>
          </a:r>
        </a:p>
        <a:p>
          <a:pPr lvl="0" algn="ctr" defTabSz="444500">
            <a:lnSpc>
              <a:spcPct val="90000"/>
            </a:lnSpc>
            <a:spcBef>
              <a:spcPct val="0"/>
            </a:spcBef>
            <a:spcAft>
              <a:spcPct val="35000"/>
            </a:spcAft>
          </a:pPr>
          <a:r>
            <a:rPr lang="es-EC" sz="1200" kern="1200" dirty="0" smtClean="0">
              <a:solidFill>
                <a:schemeClr val="bg2">
                  <a:lumMod val="50000"/>
                </a:schemeClr>
              </a:solidFill>
              <a:latin typeface="+mj-lt"/>
            </a:rPr>
            <a:t>Mantenimiento de caudal.</a:t>
          </a:r>
        </a:p>
        <a:p>
          <a:pPr lvl="0" algn="ctr" defTabSz="444500">
            <a:lnSpc>
              <a:spcPct val="90000"/>
            </a:lnSpc>
            <a:spcBef>
              <a:spcPct val="0"/>
            </a:spcBef>
            <a:spcAft>
              <a:spcPct val="35000"/>
            </a:spcAft>
          </a:pPr>
          <a:endParaRPr lang="es-EC" sz="1200" kern="1200" dirty="0" smtClean="0">
            <a:solidFill>
              <a:schemeClr val="accent4"/>
            </a:solidFill>
            <a:latin typeface="+mj-lt"/>
          </a:endParaRPr>
        </a:p>
        <a:p>
          <a:pPr lvl="0" algn="ctr" defTabSz="444500">
            <a:lnSpc>
              <a:spcPct val="90000"/>
            </a:lnSpc>
            <a:spcBef>
              <a:spcPct val="0"/>
            </a:spcBef>
            <a:spcAft>
              <a:spcPct val="35000"/>
            </a:spcAft>
          </a:pPr>
          <a:r>
            <a:rPr lang="es-EC" sz="1200" kern="1200" dirty="0" smtClean="0">
              <a:solidFill>
                <a:schemeClr val="accent4"/>
              </a:solidFill>
              <a:latin typeface="+mj-lt"/>
            </a:rPr>
            <a:t>El clima es muy agresivo.</a:t>
          </a:r>
        </a:p>
        <a:p>
          <a:pPr lvl="0" algn="ctr" defTabSz="444500">
            <a:lnSpc>
              <a:spcPct val="90000"/>
            </a:lnSpc>
            <a:spcBef>
              <a:spcPct val="0"/>
            </a:spcBef>
            <a:spcAft>
              <a:spcPct val="35000"/>
            </a:spcAft>
          </a:pPr>
          <a:r>
            <a:rPr lang="es-EC" sz="1200" kern="1200" dirty="0" smtClean="0">
              <a:solidFill>
                <a:schemeClr val="accent4"/>
              </a:solidFill>
              <a:latin typeface="+mj-lt"/>
            </a:rPr>
            <a:t>Relieve Montañoso limita la investigación.</a:t>
          </a:r>
        </a:p>
        <a:p>
          <a:pPr lvl="0" algn="ctr" defTabSz="444500">
            <a:lnSpc>
              <a:spcPct val="90000"/>
            </a:lnSpc>
            <a:spcBef>
              <a:spcPct val="0"/>
            </a:spcBef>
            <a:spcAft>
              <a:spcPct val="35000"/>
            </a:spcAft>
          </a:pPr>
          <a:endParaRPr lang="es-EC" sz="1000" kern="1200" dirty="0" smtClean="0">
            <a:solidFill>
              <a:schemeClr val="bg2">
                <a:lumMod val="50000"/>
              </a:schemeClr>
            </a:solidFill>
            <a:latin typeface="+mj-lt"/>
          </a:endParaRPr>
        </a:p>
        <a:p>
          <a:pPr lvl="0" algn="ctr" defTabSz="444500">
            <a:lnSpc>
              <a:spcPct val="90000"/>
            </a:lnSpc>
            <a:spcBef>
              <a:spcPct val="0"/>
            </a:spcBef>
            <a:spcAft>
              <a:spcPct val="35000"/>
            </a:spcAft>
          </a:pPr>
          <a:endParaRPr lang="es-EC" sz="1000" kern="1200" dirty="0">
            <a:solidFill>
              <a:schemeClr val="bg2">
                <a:lumMod val="50000"/>
              </a:schemeClr>
            </a:solidFill>
            <a:latin typeface="+mj-lt"/>
          </a:endParaRPr>
        </a:p>
      </dsp:txBody>
      <dsp:txXfrm>
        <a:off x="445319" y="1881750"/>
        <a:ext cx="2567287" cy="2563192"/>
      </dsp:txXfrm>
    </dsp:sp>
    <dsp:sp modelId="{0546A4CF-067E-446A-A48D-087566463BE5}">
      <dsp:nvSpPr>
        <dsp:cNvPr id="0" name=""/>
        <dsp:cNvSpPr/>
      </dsp:nvSpPr>
      <dsp:spPr>
        <a:xfrm rot="18000000">
          <a:off x="2367782" y="1713447"/>
          <a:ext cx="52619" cy="595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18000000">
        <a:off x="2367782" y="1713447"/>
        <a:ext cx="52619" cy="5957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805E51-DD82-41F9-B0F5-D34508913A1A}">
      <dsp:nvSpPr>
        <dsp:cNvPr id="0" name=""/>
        <dsp:cNvSpPr/>
      </dsp:nvSpPr>
      <dsp:spPr>
        <a:xfrm>
          <a:off x="20531" y="109"/>
          <a:ext cx="6578471"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i="1" kern="1200" dirty="0">
              <a:solidFill>
                <a:sysClr val="windowText" lastClr="000000"/>
              </a:solidFill>
              <a:latin typeface="Times New Roman" pitchFamily="18" charset="0"/>
              <a:cs typeface="Times New Roman" pitchFamily="18" charset="0"/>
            </a:rPr>
            <a:t>PLAN DE MANEJO</a:t>
          </a:r>
        </a:p>
      </dsp:txBody>
      <dsp:txXfrm>
        <a:off x="20531" y="109"/>
        <a:ext cx="6578471" cy="924360"/>
      </dsp:txXfrm>
    </dsp:sp>
    <dsp:sp modelId="{4C9D01C3-0F8A-4541-A309-1CE48445D3BC}">
      <dsp:nvSpPr>
        <dsp:cNvPr id="0" name=""/>
        <dsp:cNvSpPr/>
      </dsp:nvSpPr>
      <dsp:spPr>
        <a:xfrm>
          <a:off x="7636" y="1012095"/>
          <a:ext cx="1751120"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solidFill>
                <a:sysClr val="windowText" lastClr="000000"/>
              </a:solidFill>
              <a:latin typeface="Times New Roman" pitchFamily="18" charset="0"/>
              <a:cs typeface="Times New Roman" pitchFamily="18" charset="0"/>
            </a:rPr>
            <a:t>ZONAS</a:t>
          </a:r>
          <a:r>
            <a:rPr lang="es-EC" sz="1200" kern="1200" dirty="0">
              <a:latin typeface="Times New Roman" pitchFamily="18" charset="0"/>
              <a:cs typeface="Times New Roman" pitchFamily="18" charset="0"/>
            </a:rPr>
            <a:t> </a:t>
          </a:r>
          <a:r>
            <a:rPr lang="es-EC" sz="1200" kern="1200" dirty="0">
              <a:solidFill>
                <a:sysClr val="windowText" lastClr="000000"/>
              </a:solidFill>
              <a:latin typeface="Times New Roman" pitchFamily="18" charset="0"/>
              <a:cs typeface="Times New Roman" pitchFamily="18" charset="0"/>
            </a:rPr>
            <a:t>PRODUCTIVAS</a:t>
          </a:r>
        </a:p>
      </dsp:txBody>
      <dsp:txXfrm>
        <a:off x="7636" y="1012095"/>
        <a:ext cx="1751120" cy="924360"/>
      </dsp:txXfrm>
    </dsp:sp>
    <dsp:sp modelId="{8CB965E4-FCDE-4A63-892F-8B228A3A808F}">
      <dsp:nvSpPr>
        <dsp:cNvPr id="0" name=""/>
        <dsp:cNvSpPr/>
      </dsp:nvSpPr>
      <dsp:spPr>
        <a:xfrm>
          <a:off x="7636" y="2023984"/>
          <a:ext cx="1751120"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b="0" kern="1200" dirty="0">
              <a:solidFill>
                <a:sysClr val="windowText" lastClr="000000"/>
              </a:solidFill>
              <a:latin typeface="Times New Roman" pitchFamily="18" charset="0"/>
              <a:cs typeface="Times New Roman" pitchFamily="18" charset="0"/>
            </a:rPr>
            <a:t>PROGRAMA DE ADECUACIÓN E IMPLEMENTACIÓN DE ACTIVIDADES PRODUCTIVAS</a:t>
          </a:r>
          <a:r>
            <a:rPr lang="es-EC" sz="1000" b="0" kern="1200" dirty="0">
              <a:latin typeface="Times New Roman" pitchFamily="18" charset="0"/>
              <a:cs typeface="Times New Roman" pitchFamily="18" charset="0"/>
            </a:rPr>
            <a:t> </a:t>
          </a:r>
        </a:p>
      </dsp:txBody>
      <dsp:txXfrm>
        <a:off x="7636" y="2023984"/>
        <a:ext cx="1751120" cy="924360"/>
      </dsp:txXfrm>
    </dsp:sp>
    <dsp:sp modelId="{60CAAA42-C17A-4CB8-9FD8-D0BB1EF3DD83}">
      <dsp:nvSpPr>
        <dsp:cNvPr id="0" name=""/>
        <dsp:cNvSpPr/>
      </dsp:nvSpPr>
      <dsp:spPr>
        <a:xfrm>
          <a:off x="7671" y="3035873"/>
          <a:ext cx="866462"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smtClean="0">
              <a:solidFill>
                <a:sysClr val="windowText" lastClr="000000"/>
              </a:solidFill>
              <a:latin typeface="Times New Roman" pitchFamily="18" charset="0"/>
              <a:cs typeface="Times New Roman" pitchFamily="18" charset="0"/>
            </a:rPr>
            <a:t>Implementación </a:t>
          </a:r>
          <a:r>
            <a:rPr lang="es-EC" sz="800" kern="1200" dirty="0">
              <a:solidFill>
                <a:sysClr val="windowText" lastClr="000000"/>
              </a:solidFill>
              <a:latin typeface="Times New Roman" pitchFamily="18" charset="0"/>
              <a:cs typeface="Times New Roman" pitchFamily="18" charset="0"/>
            </a:rPr>
            <a:t>de Sistemas Sostenibles de Producción</a:t>
          </a:r>
        </a:p>
      </dsp:txBody>
      <dsp:txXfrm>
        <a:off x="7671" y="3035873"/>
        <a:ext cx="866462" cy="924360"/>
      </dsp:txXfrm>
    </dsp:sp>
    <dsp:sp modelId="{3F97E5A6-AEB3-4FFB-9C54-0ADA26F95352}">
      <dsp:nvSpPr>
        <dsp:cNvPr id="0" name=""/>
        <dsp:cNvSpPr/>
      </dsp:nvSpPr>
      <dsp:spPr>
        <a:xfrm>
          <a:off x="892258" y="3035873"/>
          <a:ext cx="866462"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smtClean="0">
              <a:solidFill>
                <a:sysClr val="windowText" lastClr="000000"/>
              </a:solidFill>
              <a:latin typeface="Times New Roman" pitchFamily="18" charset="0"/>
              <a:cs typeface="Times New Roman" pitchFamily="18" charset="0"/>
            </a:rPr>
            <a:t>Delimitación </a:t>
          </a:r>
          <a:r>
            <a:rPr lang="es-EC" sz="800" kern="1200" dirty="0">
              <a:solidFill>
                <a:sysClr val="windowText" lastClr="000000"/>
              </a:solidFill>
              <a:latin typeface="Times New Roman" pitchFamily="18" charset="0"/>
              <a:cs typeface="Times New Roman" pitchFamily="18" charset="0"/>
            </a:rPr>
            <a:t>de Zonas Productivas</a:t>
          </a:r>
        </a:p>
      </dsp:txBody>
      <dsp:txXfrm>
        <a:off x="892258" y="3035873"/>
        <a:ext cx="866462" cy="924360"/>
      </dsp:txXfrm>
    </dsp:sp>
    <dsp:sp modelId="{22D894F8-531F-41E2-936F-34AFC04559D3}">
      <dsp:nvSpPr>
        <dsp:cNvPr id="0" name=""/>
        <dsp:cNvSpPr/>
      </dsp:nvSpPr>
      <dsp:spPr>
        <a:xfrm>
          <a:off x="1831468" y="1012095"/>
          <a:ext cx="2159430"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solidFill>
                <a:sysClr val="windowText" lastClr="000000"/>
              </a:solidFill>
              <a:latin typeface="Times New Roman" pitchFamily="18" charset="0"/>
              <a:cs typeface="Times New Roman" pitchFamily="18" charset="0"/>
            </a:rPr>
            <a:t>ZONAS</a:t>
          </a:r>
          <a:r>
            <a:rPr lang="es-EC" sz="1200" kern="1200" dirty="0">
              <a:latin typeface="Times New Roman" pitchFamily="18" charset="0"/>
              <a:cs typeface="Times New Roman" pitchFamily="18" charset="0"/>
            </a:rPr>
            <a:t> </a:t>
          </a:r>
          <a:r>
            <a:rPr lang="es-EC" sz="1200" kern="1200" dirty="0">
              <a:solidFill>
                <a:sysClr val="windowText" lastClr="000000"/>
              </a:solidFill>
              <a:latin typeface="Times New Roman" pitchFamily="18" charset="0"/>
              <a:cs typeface="Times New Roman" pitchFamily="18" charset="0"/>
            </a:rPr>
            <a:t>CRITICAS</a:t>
          </a:r>
        </a:p>
      </dsp:txBody>
      <dsp:txXfrm>
        <a:off x="1831468" y="1012095"/>
        <a:ext cx="2159430" cy="924360"/>
      </dsp:txXfrm>
    </dsp:sp>
    <dsp:sp modelId="{AA357F06-39F7-4FFD-8D98-2690E7C88402}">
      <dsp:nvSpPr>
        <dsp:cNvPr id="0" name=""/>
        <dsp:cNvSpPr/>
      </dsp:nvSpPr>
      <dsp:spPr>
        <a:xfrm>
          <a:off x="1842380" y="2023984"/>
          <a:ext cx="2137605"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b="0" kern="1200" dirty="0">
              <a:solidFill>
                <a:sysClr val="windowText" lastClr="000000"/>
              </a:solidFill>
              <a:latin typeface="Times New Roman" pitchFamily="18" charset="0"/>
              <a:cs typeface="Times New Roman" pitchFamily="18" charset="0"/>
            </a:rPr>
            <a:t>PROGRAMA DE RECUPERACIÓN Y REHABILITACIÓN DE ZONAS CON CONFLICTOS  AMBIENTALES</a:t>
          </a:r>
        </a:p>
      </dsp:txBody>
      <dsp:txXfrm>
        <a:off x="1842380" y="2023984"/>
        <a:ext cx="2137605" cy="924360"/>
      </dsp:txXfrm>
    </dsp:sp>
    <dsp:sp modelId="{FA5B2141-1DDB-4982-B52F-EA95D0E45A06}">
      <dsp:nvSpPr>
        <dsp:cNvPr id="0" name=""/>
        <dsp:cNvSpPr/>
      </dsp:nvSpPr>
      <dsp:spPr>
        <a:xfrm>
          <a:off x="2479642" y="3035873"/>
          <a:ext cx="863082"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a:solidFill>
                <a:sysClr val="windowText" lastClr="000000"/>
              </a:solidFill>
              <a:latin typeface="Times New Roman" pitchFamily="18" charset="0"/>
              <a:cs typeface="Times New Roman" pitchFamily="18" charset="0"/>
            </a:rPr>
            <a:t>Restauración de Humedales</a:t>
          </a:r>
        </a:p>
      </dsp:txBody>
      <dsp:txXfrm>
        <a:off x="2479642" y="3035873"/>
        <a:ext cx="863082" cy="924360"/>
      </dsp:txXfrm>
    </dsp:sp>
    <dsp:sp modelId="{920AFF15-A0C1-428C-B03B-46152E275907}">
      <dsp:nvSpPr>
        <dsp:cNvPr id="0" name=""/>
        <dsp:cNvSpPr/>
      </dsp:nvSpPr>
      <dsp:spPr>
        <a:xfrm>
          <a:off x="4081203" y="1023733"/>
          <a:ext cx="2507652"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solidFill>
                <a:sysClr val="windowText" lastClr="000000"/>
              </a:solidFill>
              <a:latin typeface="Times New Roman" pitchFamily="18" charset="0"/>
              <a:cs typeface="Times New Roman" pitchFamily="18" charset="0"/>
            </a:rPr>
            <a:t>ZONAS</a:t>
          </a:r>
          <a:r>
            <a:rPr lang="es-EC" sz="1200" kern="1200" dirty="0">
              <a:latin typeface="Times New Roman" pitchFamily="18" charset="0"/>
              <a:cs typeface="Times New Roman" pitchFamily="18" charset="0"/>
            </a:rPr>
            <a:t> </a:t>
          </a:r>
          <a:r>
            <a:rPr lang="es-EC" sz="1200" kern="1200" dirty="0">
              <a:solidFill>
                <a:sysClr val="windowText" lastClr="000000"/>
              </a:solidFill>
              <a:latin typeface="Times New Roman" pitchFamily="18" charset="0"/>
              <a:cs typeface="Times New Roman" pitchFamily="18" charset="0"/>
            </a:rPr>
            <a:t>ESPECIALES</a:t>
          </a:r>
        </a:p>
      </dsp:txBody>
      <dsp:txXfrm>
        <a:off x="4081203" y="1023733"/>
        <a:ext cx="2507652" cy="924360"/>
      </dsp:txXfrm>
    </dsp:sp>
    <dsp:sp modelId="{2B657BE0-C1F9-4500-9652-350E9C8AB2F7}">
      <dsp:nvSpPr>
        <dsp:cNvPr id="0" name=""/>
        <dsp:cNvSpPr/>
      </dsp:nvSpPr>
      <dsp:spPr>
        <a:xfrm>
          <a:off x="4070935" y="2023984"/>
          <a:ext cx="2528301"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b="0" kern="1200" dirty="0">
              <a:solidFill>
                <a:sysClr val="windowText" lastClr="000000"/>
              </a:solidFill>
              <a:latin typeface="Times New Roman" pitchFamily="18" charset="0"/>
              <a:cs typeface="Times New Roman" pitchFamily="18" charset="0"/>
            </a:rPr>
            <a:t>PROGRAMA DE PROTECCIÓN Y MANEJO DE LOS RECURSOS NATURALES</a:t>
          </a:r>
        </a:p>
      </dsp:txBody>
      <dsp:txXfrm>
        <a:off x="4070935" y="2023984"/>
        <a:ext cx="2528301" cy="924360"/>
      </dsp:txXfrm>
    </dsp:sp>
    <dsp:sp modelId="{1BD39A47-99A2-45DE-BE13-1ABBB32ABE5C}">
      <dsp:nvSpPr>
        <dsp:cNvPr id="0" name=""/>
        <dsp:cNvSpPr/>
      </dsp:nvSpPr>
      <dsp:spPr>
        <a:xfrm>
          <a:off x="4063610" y="3035873"/>
          <a:ext cx="863082"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a:solidFill>
                <a:sysClr val="windowText" lastClr="000000"/>
              </a:solidFill>
              <a:latin typeface="Times New Roman" pitchFamily="18" charset="0"/>
              <a:cs typeface="Times New Roman" pitchFamily="18" charset="0"/>
            </a:rPr>
            <a:t>Conservación de  Suelos</a:t>
          </a:r>
        </a:p>
      </dsp:txBody>
      <dsp:txXfrm>
        <a:off x="4063610" y="3035873"/>
        <a:ext cx="863082" cy="924360"/>
      </dsp:txXfrm>
    </dsp:sp>
    <dsp:sp modelId="{F512105E-DCED-4726-A573-7770079C2C6D}">
      <dsp:nvSpPr>
        <dsp:cNvPr id="0" name=""/>
        <dsp:cNvSpPr/>
      </dsp:nvSpPr>
      <dsp:spPr>
        <a:xfrm>
          <a:off x="4924173" y="3035873"/>
          <a:ext cx="863082"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a:solidFill>
                <a:sysClr val="windowText" lastClr="000000"/>
              </a:solidFill>
              <a:latin typeface="Times New Roman" pitchFamily="18" charset="0"/>
              <a:cs typeface="Times New Roman" pitchFamily="18" charset="0"/>
            </a:rPr>
            <a:t>Compensación por Servicios Ambientales</a:t>
          </a:r>
        </a:p>
      </dsp:txBody>
      <dsp:txXfrm>
        <a:off x="4924173" y="3035873"/>
        <a:ext cx="863082" cy="924360"/>
      </dsp:txXfrm>
    </dsp:sp>
    <dsp:sp modelId="{0D886A33-EDDA-4A57-949F-C87A20C8188F}">
      <dsp:nvSpPr>
        <dsp:cNvPr id="0" name=""/>
        <dsp:cNvSpPr/>
      </dsp:nvSpPr>
      <dsp:spPr>
        <a:xfrm>
          <a:off x="5784735" y="3035873"/>
          <a:ext cx="863082" cy="92436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a:solidFill>
                <a:sysClr val="windowText" lastClr="000000"/>
              </a:solidFill>
              <a:latin typeface="Times New Roman" pitchFamily="18" charset="0"/>
              <a:cs typeface="Times New Roman" pitchFamily="18" charset="0"/>
            </a:rPr>
            <a:t>Monitoreo de la Calidad del Agua</a:t>
          </a:r>
        </a:p>
      </dsp:txBody>
      <dsp:txXfrm>
        <a:off x="5784735" y="3035873"/>
        <a:ext cx="863082" cy="92436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6371E6E-30DD-42A5-B25A-2B9C29CB4C74}" type="datetimeFigureOut">
              <a:rPr lang="es-EC" smtClean="0"/>
              <a:pPr/>
              <a:t>31/05/2012</a:t>
            </a:fld>
            <a:endParaRPr lang="es-EC" dirty="0"/>
          </a:p>
        </p:txBody>
      </p:sp>
      <p:sp>
        <p:nvSpPr>
          <p:cNvPr id="19" name="18 Marcador de pie de página"/>
          <p:cNvSpPr>
            <a:spLocks noGrp="1"/>
          </p:cNvSpPr>
          <p:nvPr>
            <p:ph type="ftr" sz="quarter" idx="11"/>
          </p:nvPr>
        </p:nvSpPr>
        <p:spPr/>
        <p:txBody>
          <a:bodyPr/>
          <a:lstStyle/>
          <a:p>
            <a:endParaRPr lang="es-EC" dirty="0"/>
          </a:p>
        </p:txBody>
      </p:sp>
      <p:sp>
        <p:nvSpPr>
          <p:cNvPr id="27" name="26 Marcador de número de diapositiva"/>
          <p:cNvSpPr>
            <a:spLocks noGrp="1"/>
          </p:cNvSpPr>
          <p:nvPr>
            <p:ph type="sldNum" sz="quarter" idx="12"/>
          </p:nvPr>
        </p:nvSpPr>
        <p:spPr/>
        <p:txBody>
          <a:bodyPr/>
          <a:lstStyle/>
          <a:p>
            <a:fld id="{EB8CE396-85F7-4445-B142-DB703AD87D16}"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6371E6E-30DD-42A5-B25A-2B9C29CB4C74}" type="datetimeFigureOut">
              <a:rPr lang="es-EC" smtClean="0"/>
              <a:pPr/>
              <a:t>31/05/2012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EB8CE396-85F7-4445-B142-DB703AD87D16}"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6371E6E-30DD-42A5-B25A-2B9C29CB4C74}" type="datetimeFigureOut">
              <a:rPr lang="es-EC" smtClean="0"/>
              <a:pPr/>
              <a:t>31/05/2012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EB8CE396-85F7-4445-B142-DB703AD87D16}"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6371E6E-30DD-42A5-B25A-2B9C29CB4C74}" type="datetimeFigureOut">
              <a:rPr lang="es-EC" smtClean="0"/>
              <a:pPr/>
              <a:t>31/05/2012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EB8CE396-85F7-4445-B142-DB703AD87D16}"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6371E6E-30DD-42A5-B25A-2B9C29CB4C74}" type="datetimeFigureOut">
              <a:rPr lang="es-EC" smtClean="0"/>
              <a:pPr/>
              <a:t>31/05/2012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EB8CE396-85F7-4445-B142-DB703AD87D16}"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6371E6E-30DD-42A5-B25A-2B9C29CB4C74}" type="datetimeFigureOut">
              <a:rPr lang="es-EC" smtClean="0"/>
              <a:pPr/>
              <a:t>31/05/2012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EB8CE396-85F7-4445-B142-DB703AD87D16}"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6371E6E-30DD-42A5-B25A-2B9C29CB4C74}" type="datetimeFigureOut">
              <a:rPr lang="es-EC" smtClean="0"/>
              <a:pPr/>
              <a:t>31/05/2012</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EB8CE396-85F7-4445-B142-DB703AD87D16}"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6371E6E-30DD-42A5-B25A-2B9C29CB4C74}" type="datetimeFigureOut">
              <a:rPr lang="es-EC" smtClean="0"/>
              <a:pPr/>
              <a:t>31/05/2012</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EB8CE396-85F7-4445-B142-DB703AD87D16}"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6371E6E-30DD-42A5-B25A-2B9C29CB4C74}" type="datetimeFigureOut">
              <a:rPr lang="es-EC" smtClean="0"/>
              <a:pPr/>
              <a:t>31/05/2012</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EB8CE396-85F7-4445-B142-DB703AD87D16}"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6371E6E-30DD-42A5-B25A-2B9C29CB4C74}" type="datetimeFigureOut">
              <a:rPr lang="es-EC" smtClean="0"/>
              <a:pPr/>
              <a:t>31/05/2012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EB8CE396-85F7-4445-B142-DB703AD87D16}"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6371E6E-30DD-42A5-B25A-2B9C29CB4C74}" type="datetimeFigureOut">
              <a:rPr lang="es-EC" smtClean="0"/>
              <a:pPr/>
              <a:t>31/05/2012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a:xfrm>
            <a:off x="8077200" y="6356350"/>
            <a:ext cx="609600" cy="365125"/>
          </a:xfrm>
        </p:spPr>
        <p:txBody>
          <a:bodyPr/>
          <a:lstStyle/>
          <a:p>
            <a:fld id="{EB8CE396-85F7-4445-B142-DB703AD87D16}" type="slidenum">
              <a:rPr lang="es-EC" smtClean="0"/>
              <a:pPr/>
              <a:t>‹Nº›</a:t>
            </a:fld>
            <a:endParaRPr lang="es-EC"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6371E6E-30DD-42A5-B25A-2B9C29CB4C74}" type="datetimeFigureOut">
              <a:rPr lang="es-EC" smtClean="0"/>
              <a:pPr/>
              <a:t>31/05/2012</a:t>
            </a:fld>
            <a:endParaRPr lang="es-EC"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B8CE396-85F7-4445-B142-DB703AD87D16}" type="slidenum">
              <a:rPr lang="es-EC" smtClean="0"/>
              <a:pPr/>
              <a:t>‹Nº›</a:t>
            </a:fld>
            <a:endParaRPr lang="es-EC"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62" Type="http://schemas.microsoft.com/office/2007/relationships/hdphoto" Target="../../word/media/hdphoto2.wdp"/><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 Id="rId65" Type="http://schemas.microsoft.com/office/2007/relationships/hdphoto" Target="../../word/media/hdphoto3.wdp"/></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68" Type="http://schemas.openxmlformats.org/officeDocument/2006/relationships/image" Target="../media/image22.jpeg"/><Relationship Id="rId67" Type="http://schemas.microsoft.com/office/2007/relationships/hdphoto" Target="../../word/media/hdphoto4.wdp"/><Relationship Id="rId2" Type="http://schemas.openxmlformats.org/officeDocument/2006/relationships/image" Target="../media/image21.jpeg"/><Relationship Id="rId1" Type="http://schemas.openxmlformats.org/officeDocument/2006/relationships/slideLayout" Target="../slideLayouts/slideLayout1.xml"/><Relationship Id="rId69" Type="http://schemas.microsoft.com/office/2007/relationships/hdphoto" Target="../../word/media/hdphoto5.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71" Type="http://schemas.microsoft.com/office/2007/relationships/hdphoto" Target="../../word/media/hdphoto6.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DIEGOTESIS/Diego/Tesis/Mapas_Juval/MXD/raster_mapas/PDF/Capacidad%20Uso%20Suelo.ti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hyperlink" Target="DIEGOTESIS/Diego/Tesis/Mapas_Juval/MXD/raster_mapas/PDF/Valor_Bio_Ecol&#243;gico.ti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DIEGOTESIS/Diego/Tesis/Mapas_Juval/MXD/raster_mapas/PDF/Vulnerabilidad.ti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DIEGOTESIS/Diego/Tesis/Mapas_Juval/MXD/raster_mapas/PDF/Uso%20Potencial%20del%20Suelo.ti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DIEGOTESIS/Diego/Tesis/Mapas_Juval/MXD/raster_mapas/PDF/ZEE.tif"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214290"/>
            <a:ext cx="7851648" cy="1828800"/>
          </a:xfrm>
        </p:spPr>
        <p:txBody>
          <a:bodyPr>
            <a:normAutofit/>
          </a:bodyPr>
          <a:lstStyle/>
          <a:p>
            <a:pPr algn="ctr"/>
            <a:r>
              <a:rPr lang="es-EC" sz="3600" dirty="0" smtClean="0"/>
              <a:t>ESCUELA POLITÉCNICA DEL EJÉRCITO</a:t>
            </a:r>
            <a:r>
              <a:rPr lang="es-ES" dirty="0" smtClean="0"/>
              <a:t/>
            </a:r>
            <a:br>
              <a:rPr lang="es-ES" dirty="0" smtClean="0"/>
            </a:br>
            <a:endParaRPr lang="es-EC" dirty="0"/>
          </a:p>
        </p:txBody>
      </p:sp>
      <p:sp>
        <p:nvSpPr>
          <p:cNvPr id="3" name="2 Subtítulo"/>
          <p:cNvSpPr>
            <a:spLocks noGrp="1"/>
          </p:cNvSpPr>
          <p:nvPr>
            <p:ph type="subTitle" idx="1"/>
          </p:nvPr>
        </p:nvSpPr>
        <p:spPr>
          <a:xfrm>
            <a:off x="428596" y="3571876"/>
            <a:ext cx="7854696" cy="2928958"/>
          </a:xfrm>
        </p:spPr>
        <p:txBody>
          <a:bodyPr>
            <a:normAutofit/>
          </a:bodyPr>
          <a:lstStyle/>
          <a:p>
            <a:pPr algn="ctr"/>
            <a:r>
              <a:rPr lang="es-EC" sz="3000" b="1" i="1" dirty="0" smtClean="0">
                <a:latin typeface="+mj-lt"/>
              </a:rPr>
              <a:t>PROPUESTA DE PLAN DE MANEJO DE LA PARTE ALTA DE LA SUBCUENCA DEL RÍO JUVAL UBICADA EN EL CANTÓN ALAUSÍ, PROVINCIA DE CHIMBORAZO - ECUADOR, CON LA UTILIZACION DE UN SIG.</a:t>
            </a:r>
            <a:endParaRPr lang="es-ES" sz="3000" i="1" dirty="0" smtClean="0">
              <a:latin typeface="+mj-lt"/>
            </a:endParaRPr>
          </a:p>
          <a:p>
            <a:endParaRPr lang="es-EC" i="1" dirty="0"/>
          </a:p>
        </p:txBody>
      </p:sp>
      <p:pic>
        <p:nvPicPr>
          <p:cNvPr id="8196" name="il_fi" descr="ESPE"/>
          <p:cNvPicPr>
            <a:picLocks noChangeAspect="1" noChangeArrowheads="1"/>
          </p:cNvPicPr>
          <p:nvPr/>
        </p:nvPicPr>
        <p:blipFill>
          <a:blip r:embed="rId2" cstate="print"/>
          <a:srcRect/>
          <a:stretch>
            <a:fillRect/>
          </a:stretch>
        </p:blipFill>
        <p:spPr bwMode="auto">
          <a:xfrm>
            <a:off x="3132516" y="1214422"/>
            <a:ext cx="2225302" cy="218882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2580888"/>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600" dirty="0" smtClean="0">
                <a:solidFill>
                  <a:schemeClr val="bg2">
                    <a:lumMod val="50000"/>
                  </a:schemeClr>
                </a:solidFill>
                <a:latin typeface="+mj-lt"/>
              </a:rPr>
              <a:t> Geología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8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latin typeface="+mj-lt"/>
              </a:rPr>
              <a:t> (IGM. MAGAP, DINAGE, Universidad del Azuay)</a:t>
            </a:r>
            <a:r>
              <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latin typeface="+mj-lt"/>
              </a:rPr>
              <a:t> (Roca, 5cm, Tamaño de un puño 1kg, no meteorizada).</a:t>
            </a:r>
          </a:p>
          <a:p>
            <a:pPr marL="1376363" lvl="4" algn="just">
              <a:spcBef>
                <a:spcPct val="20000"/>
              </a:spcBef>
              <a:buClr>
                <a:schemeClr val="accent1"/>
              </a:buClr>
              <a:buSzPct val="85000"/>
              <a:buFont typeface="Wingdings" pitchFamily="2" charset="2"/>
              <a:buChar char="ü"/>
            </a:pPr>
            <a:r>
              <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rPr>
              <a:t> Se</a:t>
            </a:r>
            <a:r>
              <a:rPr kumimoji="0" lang="es-EC" sz="2400" b="0" i="0" u="none" strike="noStrike" kern="1200" cap="none" spc="0" normalizeH="0" noProof="0" dirty="0" smtClean="0">
                <a:ln>
                  <a:noFill/>
                </a:ln>
                <a:solidFill>
                  <a:schemeClr val="bg2">
                    <a:lumMod val="50000"/>
                  </a:schemeClr>
                </a:solidFill>
                <a:effectLst/>
                <a:uLnTx/>
                <a:uFillTx/>
                <a:latin typeface="+mj-lt"/>
                <a:ea typeface="+mn-ea"/>
                <a:cs typeface="+mn-cs"/>
              </a:rPr>
              <a:t> rompió la roca en pedazos pequeños.</a:t>
            </a:r>
          </a:p>
          <a:p>
            <a:pPr marL="1376363" lvl="4" algn="just">
              <a:spcBef>
                <a:spcPct val="20000"/>
              </a:spcBef>
              <a:buClr>
                <a:schemeClr val="accent1"/>
              </a:buClr>
              <a:buSzPct val="85000"/>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Geología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pic>
        <p:nvPicPr>
          <p:cNvPr id="4" name="3 Imagen" descr="C:\Users\user\AppData\Local\Microsoft\Windows\Temporary Internet Files\Content.Word\DSC02528.jpg"/>
          <p:cNvPicPr/>
          <p:nvPr/>
        </p:nvPicPr>
        <p:blipFill>
          <a:blip r:embed="rId2" cstate="print"/>
          <a:srcRect l="4906" r="5660"/>
          <a:stretch>
            <a:fillRect/>
          </a:stretch>
        </p:blipFill>
        <p:spPr bwMode="auto">
          <a:xfrm>
            <a:off x="2214546" y="2714620"/>
            <a:ext cx="4500594" cy="35719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Geomorfología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12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800" dirty="0" smtClean="0">
                <a:solidFill>
                  <a:schemeClr val="bg2">
                    <a:lumMod val="50000"/>
                  </a:schemeClr>
                </a:solidFill>
                <a:latin typeface="+mj-lt"/>
              </a:rPr>
              <a:t> </a:t>
            </a:r>
            <a:r>
              <a:rPr lang="es-EC" sz="2400" dirty="0" smtClean="0">
                <a:solidFill>
                  <a:schemeClr val="bg2">
                    <a:lumMod val="50000"/>
                  </a:schemeClr>
                </a:solidFill>
                <a:latin typeface="+mj-lt"/>
              </a:rPr>
              <a:t>(IGM, MAGAP, Universidad del Azuay)</a:t>
            </a:r>
            <a:r>
              <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latin typeface="+mj-lt"/>
              </a:rPr>
              <a:t> (Toma de Fotografías).</a:t>
            </a:r>
          </a:p>
          <a:p>
            <a:pPr marL="1376363" lvl="4" algn="just">
              <a:spcBef>
                <a:spcPct val="20000"/>
              </a:spcBef>
              <a:buClr>
                <a:schemeClr val="accent1"/>
              </a:buClr>
              <a:buSzPct val="85000"/>
              <a:buFont typeface="Wingdings" pitchFamily="2" charset="2"/>
              <a:buChar char="ü"/>
            </a:pPr>
            <a:r>
              <a:rPr kumimoji="0" lang="es-EC" sz="2400" b="0" i="0" u="none" strike="noStrike" kern="1200" cap="none" spc="0" normalizeH="0" noProof="0" dirty="0" smtClean="0">
                <a:ln>
                  <a:noFill/>
                </a:ln>
                <a:solidFill>
                  <a:schemeClr val="bg2">
                    <a:lumMod val="50000"/>
                  </a:schemeClr>
                </a:solidFill>
                <a:effectLst/>
                <a:uLnTx/>
                <a:uFillTx/>
                <a:latin typeface="+mj-lt"/>
                <a:ea typeface="+mn-ea"/>
                <a:cs typeface="+mn-cs"/>
              </a:rPr>
              <a:t> Cuencas Visuales.</a:t>
            </a:r>
          </a:p>
          <a:p>
            <a:pPr marL="1376363" lvl="4" algn="just">
              <a:spcBef>
                <a:spcPct val="20000"/>
              </a:spcBef>
              <a:buClr>
                <a:schemeClr val="accent1"/>
              </a:buClr>
              <a:buSzPct val="85000"/>
            </a:pPr>
            <a:endPar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cstate="print"/>
          <a:srcRect/>
          <a:stretch>
            <a:fillRect/>
          </a:stretch>
        </p:blipFill>
        <p:spPr bwMode="auto">
          <a:xfrm>
            <a:off x="3214678" y="3143248"/>
            <a:ext cx="2743200" cy="2743200"/>
          </a:xfrm>
          <a:prstGeom prst="rect">
            <a:avLst/>
          </a:prstGeom>
          <a:noFill/>
          <a:ln w="9525">
            <a:noFill/>
            <a:miter lim="800000"/>
            <a:headEnd/>
            <a:tailEnd/>
          </a:ln>
        </p:spPr>
      </p:pic>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Geomorfología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1026" name="Text Box 2"/>
          <p:cNvSpPr txBox="1">
            <a:spLocks noChangeArrowheads="1"/>
          </p:cNvSpPr>
          <p:nvPr/>
        </p:nvSpPr>
        <p:spPr bwMode="auto">
          <a:xfrm>
            <a:off x="3714744" y="3786190"/>
            <a:ext cx="1490663"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rgbClr val="FFFF00"/>
                </a:solidFill>
                <a:effectLst/>
                <a:latin typeface="Calibri" pitchFamily="34" charset="0"/>
                <a:cs typeface="Arial" pitchFamily="34" charset="0"/>
              </a:rPr>
              <a:t>Pendientes</a:t>
            </a:r>
            <a:r>
              <a:rPr kumimoji="0" lang="es-EC" sz="1100" b="0" i="0" u="none" strike="noStrike" cap="none" normalizeH="0" baseline="0" dirty="0" smtClean="0">
                <a:ln>
                  <a:noFill/>
                </a:ln>
                <a:solidFill>
                  <a:schemeClr val="tx1"/>
                </a:solidFill>
                <a:effectLst/>
                <a:latin typeface="Calibri" pitchFamily="34" charset="0"/>
                <a:cs typeface="Arial" pitchFamily="34" charset="0"/>
              </a:rPr>
              <a:t> </a:t>
            </a:r>
            <a:r>
              <a:rPr kumimoji="0" lang="es-EC" sz="1100" b="0" i="0" u="none" strike="noStrike" cap="none" normalizeH="0" baseline="0" dirty="0" smtClean="0">
                <a:ln>
                  <a:noFill/>
                </a:ln>
                <a:solidFill>
                  <a:srgbClr val="FFFF00"/>
                </a:solidFill>
                <a:effectLst/>
                <a:latin typeface="Calibri" pitchFamily="34" charset="0"/>
                <a:cs typeface="Arial" pitchFamily="34" charset="0"/>
              </a:rPr>
              <a:t>Escarpadas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7" name="AutoShape 3"/>
          <p:cNvCxnSpPr>
            <a:cxnSpLocks noChangeShapeType="1"/>
          </p:cNvCxnSpPr>
          <p:nvPr/>
        </p:nvCxnSpPr>
        <p:spPr bwMode="auto">
          <a:xfrm flipH="1">
            <a:off x="3879844" y="4014790"/>
            <a:ext cx="698500" cy="769938"/>
          </a:xfrm>
          <a:prstGeom prst="straightConnector1">
            <a:avLst/>
          </a:prstGeom>
          <a:noFill/>
          <a:ln w="3175">
            <a:solidFill>
              <a:srgbClr val="FFFF00"/>
            </a:solidFill>
            <a:round/>
            <a:headEnd/>
            <a:tailEn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Geomorfología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pic>
        <p:nvPicPr>
          <p:cNvPr id="8" name="7 Imagen"/>
          <p:cNvPicPr/>
          <p:nvPr/>
        </p:nvPicPr>
        <p:blipFill>
          <a:blip r:embed="rId2" cstate="print"/>
          <a:srcRect/>
          <a:stretch>
            <a:fillRect/>
          </a:stretch>
        </p:blipFill>
        <p:spPr bwMode="auto">
          <a:xfrm>
            <a:off x="1571604" y="3214686"/>
            <a:ext cx="6286544" cy="2214578"/>
          </a:xfrm>
          <a:prstGeom prst="rect">
            <a:avLst/>
          </a:prstGeom>
          <a:noFill/>
          <a:ln w="9525">
            <a:noFill/>
            <a:miter lim="800000"/>
            <a:headEnd/>
            <a:tailEnd/>
          </a:ln>
        </p:spPr>
      </p:pic>
      <p:sp>
        <p:nvSpPr>
          <p:cNvPr id="2050" name="Text Box 2"/>
          <p:cNvSpPr txBox="1">
            <a:spLocks noChangeArrowheads="1"/>
          </p:cNvSpPr>
          <p:nvPr/>
        </p:nvSpPr>
        <p:spPr bwMode="auto">
          <a:xfrm>
            <a:off x="5341928" y="3597275"/>
            <a:ext cx="547688" cy="290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rgbClr val="FFFF00"/>
                </a:solidFill>
                <a:effectLst/>
                <a:latin typeface="Calibri" pitchFamily="34" charset="0"/>
                <a:cs typeface="Arial" pitchFamily="34" charset="0"/>
              </a:rPr>
              <a:t>Horns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5357818" y="3929066"/>
            <a:ext cx="957262" cy="290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rgbClr val="92D050"/>
                </a:solidFill>
                <a:effectLst/>
                <a:latin typeface="Calibri" pitchFamily="34" charset="0"/>
                <a:cs typeface="Arial" pitchFamily="34" charset="0"/>
              </a:rPr>
              <a:t>Circo Glaciar</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1857356" y="4500570"/>
            <a:ext cx="957262" cy="290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rgbClr val="548DD4"/>
                </a:solidFill>
                <a:effectLst/>
                <a:latin typeface="Calibri" pitchFamily="34" charset="0"/>
                <a:cs typeface="Arial" pitchFamily="34" charset="0"/>
              </a:rPr>
              <a:t>Valle en U</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3214678" y="3500438"/>
            <a:ext cx="957263"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rgbClr val="E36C0A"/>
                </a:solidFill>
                <a:effectLst/>
                <a:latin typeface="Calibri" pitchFamily="34" charset="0"/>
                <a:cs typeface="Arial" pitchFamily="34" charset="0"/>
              </a:rPr>
              <a:t>Aristas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3214678" y="3857628"/>
            <a:ext cx="1266825" cy="290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Relieve Escarpado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Freeform 7"/>
          <p:cNvSpPr>
            <a:spLocks/>
          </p:cNvSpPr>
          <p:nvPr/>
        </p:nvSpPr>
        <p:spPr bwMode="auto">
          <a:xfrm>
            <a:off x="1857356" y="4214818"/>
            <a:ext cx="609600" cy="333375"/>
          </a:xfrm>
          <a:custGeom>
            <a:avLst/>
            <a:gdLst/>
            <a:ahLst/>
            <a:cxnLst>
              <a:cxn ang="0">
                <a:pos x="0" y="525"/>
              </a:cxn>
              <a:cxn ang="0">
                <a:pos x="300" y="210"/>
              </a:cxn>
              <a:cxn ang="0">
                <a:pos x="450" y="116"/>
              </a:cxn>
              <a:cxn ang="0">
                <a:pos x="675" y="116"/>
              </a:cxn>
              <a:cxn ang="0">
                <a:pos x="960" y="0"/>
              </a:cxn>
            </a:cxnLst>
            <a:rect l="0" t="0" r="r" b="b"/>
            <a:pathLst>
              <a:path w="960" h="525">
                <a:moveTo>
                  <a:pt x="0" y="525"/>
                </a:moveTo>
                <a:cubicBezTo>
                  <a:pt x="112" y="401"/>
                  <a:pt x="225" y="278"/>
                  <a:pt x="300" y="210"/>
                </a:cubicBezTo>
                <a:cubicBezTo>
                  <a:pt x="375" y="142"/>
                  <a:pt x="388" y="132"/>
                  <a:pt x="450" y="116"/>
                </a:cubicBezTo>
                <a:cubicBezTo>
                  <a:pt x="512" y="100"/>
                  <a:pt x="590" y="135"/>
                  <a:pt x="675" y="116"/>
                </a:cubicBezTo>
                <a:cubicBezTo>
                  <a:pt x="760" y="97"/>
                  <a:pt x="860" y="48"/>
                  <a:pt x="960" y="0"/>
                </a:cubicBezTo>
              </a:path>
            </a:pathLst>
          </a:custGeom>
          <a:noFill/>
          <a:ln w="9525">
            <a:solidFill>
              <a:srgbClr val="FABF8F"/>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2056" name="Text Box 8"/>
          <p:cNvSpPr txBox="1">
            <a:spLocks noChangeArrowheads="1"/>
          </p:cNvSpPr>
          <p:nvPr/>
        </p:nvSpPr>
        <p:spPr bwMode="auto">
          <a:xfrm>
            <a:off x="1785918" y="3786190"/>
            <a:ext cx="957263"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rgbClr val="FABF8F"/>
                </a:solidFill>
                <a:effectLst/>
                <a:latin typeface="Calibri" pitchFamily="34" charset="0"/>
                <a:cs typeface="Arial" pitchFamily="34" charset="0"/>
              </a:rPr>
              <a:t>Deposito Glaciar</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Freeform 9"/>
          <p:cNvSpPr>
            <a:spLocks/>
          </p:cNvSpPr>
          <p:nvPr/>
        </p:nvSpPr>
        <p:spPr bwMode="auto">
          <a:xfrm>
            <a:off x="3030528" y="3373438"/>
            <a:ext cx="1190625" cy="165100"/>
          </a:xfrm>
          <a:custGeom>
            <a:avLst/>
            <a:gdLst/>
            <a:ahLst/>
            <a:cxnLst>
              <a:cxn ang="0">
                <a:pos x="0" y="40"/>
              </a:cxn>
              <a:cxn ang="0">
                <a:pos x="300" y="145"/>
              </a:cxn>
              <a:cxn ang="0">
                <a:pos x="465" y="250"/>
              </a:cxn>
              <a:cxn ang="0">
                <a:pos x="765" y="205"/>
              </a:cxn>
              <a:cxn ang="0">
                <a:pos x="1020" y="130"/>
              </a:cxn>
              <a:cxn ang="0">
                <a:pos x="1185" y="25"/>
              </a:cxn>
              <a:cxn ang="0">
                <a:pos x="1410" y="70"/>
              </a:cxn>
              <a:cxn ang="0">
                <a:pos x="1545" y="10"/>
              </a:cxn>
              <a:cxn ang="0">
                <a:pos x="1875" y="10"/>
              </a:cxn>
            </a:cxnLst>
            <a:rect l="0" t="0" r="r" b="b"/>
            <a:pathLst>
              <a:path w="1875" h="260">
                <a:moveTo>
                  <a:pt x="0" y="40"/>
                </a:moveTo>
                <a:cubicBezTo>
                  <a:pt x="111" y="75"/>
                  <a:pt x="223" y="110"/>
                  <a:pt x="300" y="145"/>
                </a:cubicBezTo>
                <a:cubicBezTo>
                  <a:pt x="377" y="180"/>
                  <a:pt x="388" y="240"/>
                  <a:pt x="465" y="250"/>
                </a:cubicBezTo>
                <a:cubicBezTo>
                  <a:pt x="542" y="260"/>
                  <a:pt x="673" y="225"/>
                  <a:pt x="765" y="205"/>
                </a:cubicBezTo>
                <a:cubicBezTo>
                  <a:pt x="857" y="185"/>
                  <a:pt x="950" y="160"/>
                  <a:pt x="1020" y="130"/>
                </a:cubicBezTo>
                <a:cubicBezTo>
                  <a:pt x="1090" y="100"/>
                  <a:pt x="1120" y="35"/>
                  <a:pt x="1185" y="25"/>
                </a:cubicBezTo>
                <a:cubicBezTo>
                  <a:pt x="1250" y="15"/>
                  <a:pt x="1350" y="72"/>
                  <a:pt x="1410" y="70"/>
                </a:cubicBezTo>
                <a:cubicBezTo>
                  <a:pt x="1470" y="68"/>
                  <a:pt x="1468" y="20"/>
                  <a:pt x="1545" y="10"/>
                </a:cubicBezTo>
                <a:cubicBezTo>
                  <a:pt x="1622" y="0"/>
                  <a:pt x="1748" y="5"/>
                  <a:pt x="1875" y="10"/>
                </a:cubicBezTo>
              </a:path>
            </a:pathLst>
          </a:custGeom>
          <a:noFill/>
          <a:ln w="9525">
            <a:solidFill>
              <a:srgbClr val="C0504D"/>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2058" name="Freeform 10"/>
          <p:cNvSpPr>
            <a:spLocks/>
          </p:cNvSpPr>
          <p:nvPr/>
        </p:nvSpPr>
        <p:spPr bwMode="auto">
          <a:xfrm>
            <a:off x="2071670" y="4500570"/>
            <a:ext cx="668337" cy="509587"/>
          </a:xfrm>
          <a:custGeom>
            <a:avLst/>
            <a:gdLst/>
            <a:ahLst/>
            <a:cxnLst>
              <a:cxn ang="0">
                <a:pos x="0" y="570"/>
              </a:cxn>
              <a:cxn ang="0">
                <a:pos x="435" y="735"/>
              </a:cxn>
              <a:cxn ang="0">
                <a:pos x="690" y="765"/>
              </a:cxn>
              <a:cxn ang="0">
                <a:pos x="840" y="795"/>
              </a:cxn>
              <a:cxn ang="0">
                <a:pos x="1005" y="720"/>
              </a:cxn>
              <a:cxn ang="0">
                <a:pos x="1035" y="585"/>
              </a:cxn>
              <a:cxn ang="0">
                <a:pos x="1050" y="450"/>
              </a:cxn>
              <a:cxn ang="0">
                <a:pos x="1020" y="240"/>
              </a:cxn>
              <a:cxn ang="0">
                <a:pos x="1005" y="0"/>
              </a:cxn>
            </a:cxnLst>
            <a:rect l="0" t="0" r="r" b="b"/>
            <a:pathLst>
              <a:path w="1052" h="802">
                <a:moveTo>
                  <a:pt x="0" y="570"/>
                </a:moveTo>
                <a:cubicBezTo>
                  <a:pt x="160" y="636"/>
                  <a:pt x="320" y="703"/>
                  <a:pt x="435" y="735"/>
                </a:cubicBezTo>
                <a:cubicBezTo>
                  <a:pt x="550" y="767"/>
                  <a:pt x="623" y="755"/>
                  <a:pt x="690" y="765"/>
                </a:cubicBezTo>
                <a:cubicBezTo>
                  <a:pt x="757" y="775"/>
                  <a:pt x="788" y="802"/>
                  <a:pt x="840" y="795"/>
                </a:cubicBezTo>
                <a:cubicBezTo>
                  <a:pt x="892" y="788"/>
                  <a:pt x="973" y="755"/>
                  <a:pt x="1005" y="720"/>
                </a:cubicBezTo>
                <a:cubicBezTo>
                  <a:pt x="1037" y="685"/>
                  <a:pt x="1028" y="630"/>
                  <a:pt x="1035" y="585"/>
                </a:cubicBezTo>
                <a:cubicBezTo>
                  <a:pt x="1042" y="540"/>
                  <a:pt x="1052" y="507"/>
                  <a:pt x="1050" y="450"/>
                </a:cubicBezTo>
                <a:cubicBezTo>
                  <a:pt x="1048" y="393"/>
                  <a:pt x="1028" y="315"/>
                  <a:pt x="1020" y="240"/>
                </a:cubicBezTo>
                <a:cubicBezTo>
                  <a:pt x="1012" y="165"/>
                  <a:pt x="1008" y="82"/>
                  <a:pt x="1005" y="0"/>
                </a:cubicBezTo>
              </a:path>
            </a:pathLst>
          </a:custGeom>
          <a:noFill/>
          <a:ln w="9525">
            <a:solidFill>
              <a:srgbClr val="548DD4"/>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2059" name="Freeform 11"/>
          <p:cNvSpPr>
            <a:spLocks/>
          </p:cNvSpPr>
          <p:nvPr/>
        </p:nvSpPr>
        <p:spPr bwMode="auto">
          <a:xfrm>
            <a:off x="5357818" y="3486152"/>
            <a:ext cx="381000" cy="157162"/>
          </a:xfrm>
          <a:custGeom>
            <a:avLst/>
            <a:gdLst/>
            <a:ahLst/>
            <a:cxnLst>
              <a:cxn ang="0">
                <a:pos x="0" y="108"/>
              </a:cxn>
              <a:cxn ang="0">
                <a:pos x="105" y="8"/>
              </a:cxn>
              <a:cxn ang="0">
                <a:pos x="225" y="108"/>
              </a:cxn>
              <a:cxn ang="0">
                <a:pos x="300" y="23"/>
              </a:cxn>
              <a:cxn ang="0">
                <a:pos x="600" y="248"/>
              </a:cxn>
            </a:cxnLst>
            <a:rect l="0" t="0" r="r" b="b"/>
            <a:pathLst>
              <a:path w="600" h="248">
                <a:moveTo>
                  <a:pt x="0" y="108"/>
                </a:moveTo>
                <a:cubicBezTo>
                  <a:pt x="34" y="58"/>
                  <a:pt x="68" y="8"/>
                  <a:pt x="105" y="8"/>
                </a:cubicBezTo>
                <a:cubicBezTo>
                  <a:pt x="142" y="8"/>
                  <a:pt x="193" y="106"/>
                  <a:pt x="225" y="108"/>
                </a:cubicBezTo>
                <a:cubicBezTo>
                  <a:pt x="257" y="110"/>
                  <a:pt x="238" y="0"/>
                  <a:pt x="300" y="23"/>
                </a:cubicBezTo>
                <a:cubicBezTo>
                  <a:pt x="362" y="46"/>
                  <a:pt x="481" y="147"/>
                  <a:pt x="600" y="248"/>
                </a:cubicBezTo>
              </a:path>
            </a:pathLst>
          </a:custGeom>
          <a:no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s-EC"/>
          </a:p>
        </p:txBody>
      </p:sp>
      <p:cxnSp>
        <p:nvCxnSpPr>
          <p:cNvPr id="2060" name="AutoShape 12"/>
          <p:cNvCxnSpPr>
            <a:cxnSpLocks noChangeShapeType="1"/>
          </p:cNvCxnSpPr>
          <p:nvPr/>
        </p:nvCxnSpPr>
        <p:spPr bwMode="auto">
          <a:xfrm flipV="1">
            <a:off x="3214678" y="4071942"/>
            <a:ext cx="1114425" cy="771525"/>
          </a:xfrm>
          <a:prstGeom prst="straightConnector1">
            <a:avLst/>
          </a:prstGeom>
          <a:noFill/>
          <a:ln w="9525">
            <a:solidFill>
              <a:srgbClr val="000000"/>
            </a:solidFill>
            <a:round/>
            <a:headEnd/>
            <a:tailEnd/>
          </a:ln>
        </p:spPr>
      </p:cxnSp>
      <p:sp>
        <p:nvSpPr>
          <p:cNvPr id="2061" name="Freeform 13"/>
          <p:cNvSpPr>
            <a:spLocks/>
          </p:cNvSpPr>
          <p:nvPr/>
        </p:nvSpPr>
        <p:spPr bwMode="auto">
          <a:xfrm>
            <a:off x="4429124" y="3714752"/>
            <a:ext cx="973138" cy="1019175"/>
          </a:xfrm>
          <a:custGeom>
            <a:avLst/>
            <a:gdLst/>
            <a:ahLst/>
            <a:cxnLst>
              <a:cxn ang="0">
                <a:pos x="0" y="1453"/>
              </a:cxn>
              <a:cxn ang="0">
                <a:pos x="1110" y="268"/>
              </a:cxn>
              <a:cxn ang="0">
                <a:pos x="1485" y="223"/>
              </a:cxn>
              <a:cxn ang="0">
                <a:pos x="825" y="1603"/>
              </a:cxn>
            </a:cxnLst>
            <a:rect l="0" t="0" r="r" b="b"/>
            <a:pathLst>
              <a:path w="1533" h="1603">
                <a:moveTo>
                  <a:pt x="0" y="1453"/>
                </a:moveTo>
                <a:cubicBezTo>
                  <a:pt x="431" y="963"/>
                  <a:pt x="863" y="473"/>
                  <a:pt x="1110" y="268"/>
                </a:cubicBezTo>
                <a:cubicBezTo>
                  <a:pt x="1357" y="63"/>
                  <a:pt x="1533" y="0"/>
                  <a:pt x="1485" y="223"/>
                </a:cubicBezTo>
                <a:cubicBezTo>
                  <a:pt x="1437" y="446"/>
                  <a:pt x="1131" y="1024"/>
                  <a:pt x="825" y="1603"/>
                </a:cubicBezTo>
              </a:path>
            </a:pathLst>
          </a:custGeom>
          <a:noFill/>
          <a:ln w="9525">
            <a:solidFill>
              <a:srgbClr val="92D050"/>
            </a:solidFill>
            <a:round/>
            <a:headEnd/>
            <a:tailEnd/>
          </a:ln>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Clima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7" name="6 Rectángulo"/>
          <p:cNvSpPr/>
          <p:nvPr/>
        </p:nvSpPr>
        <p:spPr>
          <a:xfrm>
            <a:off x="642910" y="2770413"/>
            <a:ext cx="7858180" cy="1378839"/>
          </a:xfrm>
          <a:prstGeom prst="rect">
            <a:avLst/>
          </a:prstGeom>
        </p:spPr>
        <p:txBody>
          <a:bodyPr wrap="square">
            <a:spAutoFit/>
          </a:bodyPr>
          <a:lstStyle/>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rPr>
              <a:t> </a:t>
            </a:r>
            <a:r>
              <a:rPr lang="es-EC" sz="2400" dirty="0" smtClean="0">
                <a:solidFill>
                  <a:schemeClr val="bg2">
                    <a:lumMod val="50000"/>
                  </a:schemeClr>
                </a:solidFill>
              </a:rPr>
              <a:t>(INAMHI).</a:t>
            </a: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rPr>
              <a:t>2000-2008.</a:t>
            </a: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rPr>
              <a:t> Datos de Precipitación y Temperatura.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Clima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graphicFrame>
        <p:nvGraphicFramePr>
          <p:cNvPr id="8" name="7 Tabla"/>
          <p:cNvGraphicFramePr>
            <a:graphicFrameLocks noGrp="1"/>
          </p:cNvGraphicFramePr>
          <p:nvPr/>
        </p:nvGraphicFramePr>
        <p:xfrm>
          <a:off x="1714480" y="2714620"/>
          <a:ext cx="6454798" cy="3777825"/>
        </p:xfrm>
        <a:graphic>
          <a:graphicData uri="http://schemas.openxmlformats.org/drawingml/2006/table">
            <a:tbl>
              <a:tblPr/>
              <a:tblGrid>
                <a:gridCol w="1176508"/>
                <a:gridCol w="642636"/>
                <a:gridCol w="676048"/>
                <a:gridCol w="810404"/>
                <a:gridCol w="810404"/>
                <a:gridCol w="1133855"/>
                <a:gridCol w="1204943"/>
              </a:tblGrid>
              <a:tr h="700995">
                <a:tc rowSpan="2">
                  <a:txBody>
                    <a:bodyPr/>
                    <a:lstStyle/>
                    <a:p>
                      <a:pPr>
                        <a:lnSpc>
                          <a:spcPct val="115000"/>
                        </a:lnSpc>
                        <a:spcAft>
                          <a:spcPts val="0"/>
                        </a:spcAft>
                      </a:pPr>
                      <a:r>
                        <a:rPr lang="es-ES" sz="1200" b="1" dirty="0">
                          <a:solidFill>
                            <a:schemeClr val="bg2">
                              <a:lumMod val="50000"/>
                            </a:schemeClr>
                          </a:solidFill>
                          <a:latin typeface="+mj-lt"/>
                          <a:ea typeface="Times New Roman"/>
                          <a:cs typeface="Times New Roman"/>
                        </a:rPr>
                        <a:t>MOMBRE DE LA ESTACIÓN</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200" dirty="0">
                        <a:solidFill>
                          <a:schemeClr val="bg2">
                            <a:lumMod val="50000"/>
                          </a:schemeClr>
                        </a:solidFill>
                        <a:latin typeface="+mj-lt"/>
                        <a:ea typeface="Times New Roman"/>
                        <a:cs typeface="Times New Roman"/>
                      </a:endParaRPr>
                    </a:p>
                    <a:p>
                      <a:pPr>
                        <a:lnSpc>
                          <a:spcPct val="115000"/>
                        </a:lnSpc>
                        <a:spcAft>
                          <a:spcPts val="0"/>
                        </a:spcAft>
                      </a:pPr>
                      <a:r>
                        <a:rPr lang="es-ES" sz="1200" b="1" dirty="0">
                          <a:solidFill>
                            <a:schemeClr val="bg2">
                              <a:lumMod val="50000"/>
                            </a:schemeClr>
                          </a:solidFill>
                          <a:latin typeface="+mj-lt"/>
                          <a:ea typeface="Times New Roman"/>
                          <a:cs typeface="Times New Roman"/>
                        </a:rPr>
                        <a:t>TIPO </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s-ES" sz="1200" b="1" dirty="0">
                          <a:solidFill>
                            <a:schemeClr val="bg2">
                              <a:lumMod val="50000"/>
                            </a:schemeClr>
                          </a:solidFill>
                          <a:latin typeface="+mj-lt"/>
                          <a:ea typeface="Times New Roman"/>
                          <a:cs typeface="Times New Roman"/>
                        </a:rPr>
                        <a:t>COORDENADAS</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rowSpan="2">
                  <a:txBody>
                    <a:bodyPr/>
                    <a:lstStyle/>
                    <a:p>
                      <a:pPr>
                        <a:lnSpc>
                          <a:spcPct val="115000"/>
                        </a:lnSpc>
                        <a:spcAft>
                          <a:spcPts val="0"/>
                        </a:spcAft>
                      </a:pPr>
                      <a:endParaRPr lang="es-EC" sz="1200" dirty="0">
                        <a:solidFill>
                          <a:schemeClr val="bg2">
                            <a:lumMod val="50000"/>
                          </a:schemeClr>
                        </a:solidFill>
                        <a:latin typeface="+mj-lt"/>
                        <a:ea typeface="Times New Roman"/>
                        <a:cs typeface="Times New Roman"/>
                      </a:endParaRPr>
                    </a:p>
                    <a:p>
                      <a:pPr>
                        <a:lnSpc>
                          <a:spcPct val="115000"/>
                        </a:lnSpc>
                        <a:spcAft>
                          <a:spcPts val="0"/>
                        </a:spcAft>
                      </a:pPr>
                      <a:r>
                        <a:rPr lang="es-ES" sz="1200" b="1" dirty="0">
                          <a:solidFill>
                            <a:schemeClr val="bg2">
                              <a:lumMod val="50000"/>
                            </a:schemeClr>
                          </a:solidFill>
                          <a:latin typeface="+mj-lt"/>
                          <a:ea typeface="Times New Roman"/>
                          <a:cs typeface="Times New Roman"/>
                        </a:rPr>
                        <a:t>INSTITUCION</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s-ES" sz="1200" b="1" dirty="0">
                          <a:solidFill>
                            <a:schemeClr val="bg2">
                              <a:lumMod val="50000"/>
                            </a:schemeClr>
                          </a:solidFill>
                          <a:latin typeface="+mj-lt"/>
                          <a:ea typeface="Times New Roman"/>
                          <a:cs typeface="Times New Roman"/>
                        </a:rPr>
                        <a:t>FECHA DE INSTALACIÓN</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374">
                <a:tc vMerge="1">
                  <a:txBody>
                    <a:bodyPr/>
                    <a:lstStyle/>
                    <a:p>
                      <a:endParaRPr lang="es-EC"/>
                    </a:p>
                  </a:txBody>
                  <a:tcPr/>
                </a:tc>
                <a:tc>
                  <a:txBody>
                    <a:bodyPr/>
                    <a:lstStyle/>
                    <a:p>
                      <a:pPr>
                        <a:lnSpc>
                          <a:spcPct val="115000"/>
                        </a:lnSpc>
                        <a:spcAft>
                          <a:spcPts val="0"/>
                        </a:spcAft>
                      </a:pPr>
                      <a:endParaRPr lang="es-ES"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chemeClr val="bg2">
                              <a:lumMod val="50000"/>
                            </a:schemeClr>
                          </a:solidFill>
                          <a:latin typeface="+mj-lt"/>
                          <a:ea typeface="Times New Roman"/>
                          <a:cs typeface="Times New Roman"/>
                        </a:rPr>
                        <a:t>X</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chemeClr val="bg2">
                              <a:lumMod val="50000"/>
                            </a:schemeClr>
                          </a:solidFill>
                          <a:latin typeface="+mj-lt"/>
                          <a:ea typeface="Times New Roman"/>
                          <a:cs typeface="Times New Roman"/>
                        </a:rPr>
                        <a:t>Y</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dirty="0">
                          <a:solidFill>
                            <a:schemeClr val="bg2">
                              <a:lumMod val="50000"/>
                            </a:schemeClr>
                          </a:solidFill>
                          <a:latin typeface="+mj-lt"/>
                          <a:ea typeface="Times New Roman"/>
                          <a:cs typeface="Times New Roman"/>
                        </a:rPr>
                        <a:t>ALTURA</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r>
              <a:tr h="333807">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GUALACEO</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CO</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200" dirty="0">
                          <a:solidFill>
                            <a:schemeClr val="bg2">
                              <a:lumMod val="50000"/>
                            </a:schemeClr>
                          </a:solidFill>
                          <a:latin typeface="+mj-lt"/>
                          <a:ea typeface="Calibri"/>
                          <a:cs typeface="Times New Roman"/>
                        </a:rPr>
                        <a:t>747184</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200" dirty="0">
                          <a:solidFill>
                            <a:schemeClr val="bg2">
                              <a:lumMod val="50000"/>
                            </a:schemeClr>
                          </a:solidFill>
                          <a:latin typeface="+mj-lt"/>
                          <a:ea typeface="Calibri"/>
                          <a:cs typeface="Times New Roman"/>
                        </a:rPr>
                        <a:t>9681215</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2360m</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INAMHI</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1969-05-02</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7">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PAUTE</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CO</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749152</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9692764</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2289m</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INAMHI</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1976-06-01</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7">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CHUNCHI</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CO</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749152</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9692764</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2245m</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INAMHI</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1969-05-08</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7">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PALMAS</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CP</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763534</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9699527</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2400m</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INECEL</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1974-05-15</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7">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CAÑAR</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CP</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729328</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9717809</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3083m</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INAMHI</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1958-04-01</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7">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ACHUPALLAS</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PV</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748196</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9747767</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3320m</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INAMHI</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1964-10-01</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7">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ALAUSÍ</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PV</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739524</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9756721</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2420m</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INAMHI</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1930-09-01</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7">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GUASUNTOS</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PV</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743507</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chemeClr val="bg2">
                              <a:lumMod val="50000"/>
                            </a:schemeClr>
                          </a:solidFill>
                          <a:latin typeface="+mj-lt"/>
                          <a:ea typeface="Calibri"/>
                          <a:cs typeface="Times New Roman"/>
                        </a:rPr>
                        <a:t>9753428</a:t>
                      </a:r>
                      <a:endParaRPr lang="es-EC" sz="1200" dirty="0">
                        <a:solidFill>
                          <a:schemeClr val="bg2">
                            <a:lumMod val="50000"/>
                          </a:schemeClr>
                        </a:solidFill>
                        <a:latin typeface="+mj-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2438m</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INAMHI</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chemeClr val="bg2">
                              <a:lumMod val="50000"/>
                            </a:schemeClr>
                          </a:solidFill>
                          <a:latin typeface="+mj-lt"/>
                          <a:ea typeface="Times New Roman"/>
                          <a:cs typeface="Times New Roman"/>
                        </a:rPr>
                        <a:t>1972-07-01</a:t>
                      </a:r>
                      <a:endParaRPr lang="es-EC"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Hidrología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7" name="6 Rectángulo"/>
          <p:cNvSpPr/>
          <p:nvPr/>
        </p:nvSpPr>
        <p:spPr>
          <a:xfrm>
            <a:off x="642910" y="2770413"/>
            <a:ext cx="7858180" cy="1932837"/>
          </a:xfrm>
          <a:prstGeom prst="rect">
            <a:avLst/>
          </a:prstGeom>
        </p:spPr>
        <p:txBody>
          <a:bodyPr wrap="square">
            <a:spAutoFit/>
          </a:bodyPr>
          <a:lstStyle/>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rPr>
              <a:t> (IGM, MAGAP, Universidad del Azuay).</a:t>
            </a:r>
          </a:p>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rPr>
              <a:t> Puntos de Aforo.</a:t>
            </a:r>
          </a:p>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rPr>
              <a:t> Punto desembocadura.</a:t>
            </a:r>
          </a:p>
          <a:p>
            <a:pPr marL="1833563" lvl="5" algn="just">
              <a:spcBef>
                <a:spcPct val="20000"/>
              </a:spcBef>
              <a:buClr>
                <a:schemeClr val="accent1"/>
              </a:buClr>
              <a:buSzPct val="85000"/>
              <a:buFont typeface="Wingdings" pitchFamily="2" charset="2"/>
              <a:buChar char="Ø"/>
            </a:pPr>
            <a:r>
              <a:rPr lang="es-EC" sz="2600" dirty="0" smtClean="0">
                <a:solidFill>
                  <a:schemeClr val="bg2">
                    <a:lumMod val="50000"/>
                  </a:schemeClr>
                </a:solidFill>
              </a:rPr>
              <a:t>Medición de Caudales.</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40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40" y="4929198"/>
            <a:ext cx="2057414" cy="642942"/>
          </a:xfrm>
          <a:prstGeom prst="rect">
            <a:avLst/>
          </a:prstGeom>
          <a:noFill/>
        </p:spPr>
      </p:pic>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Hidrología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919163" lvl="3" algn="just">
              <a:spcBef>
                <a:spcPct val="20000"/>
              </a:spcBef>
              <a:buClr>
                <a:schemeClr val="accent1"/>
              </a:buClr>
              <a:buSzPct val="85000"/>
              <a:buFont typeface="Wingdings" pitchFamily="2" charset="2"/>
              <a:buChar char="q"/>
            </a:pPr>
            <a:endPar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1376363" lvl="4" algn="just">
              <a:spcBef>
                <a:spcPct val="20000"/>
              </a:spcBef>
              <a:buClr>
                <a:schemeClr val="accent1"/>
              </a:buClr>
              <a:buSzPct val="85000"/>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60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28992" y="2643182"/>
            <a:ext cx="1571636" cy="1219373"/>
          </a:xfrm>
          <a:prstGeom prst="rect">
            <a:avLst/>
          </a:prstGeom>
          <a:noFill/>
        </p:spPr>
      </p:pic>
      <p:graphicFrame>
        <p:nvGraphicFramePr>
          <p:cNvPr id="9" name="8 Tabla"/>
          <p:cNvGraphicFramePr>
            <a:graphicFrameLocks noGrp="1"/>
          </p:cNvGraphicFramePr>
          <p:nvPr/>
        </p:nvGraphicFramePr>
        <p:xfrm>
          <a:off x="2643174" y="4000504"/>
          <a:ext cx="3929090" cy="1928826"/>
        </p:xfrm>
        <a:graphic>
          <a:graphicData uri="http://schemas.openxmlformats.org/drawingml/2006/table">
            <a:tbl>
              <a:tblPr/>
              <a:tblGrid>
                <a:gridCol w="2007765"/>
                <a:gridCol w="1921325"/>
              </a:tblGrid>
              <a:tr h="857256">
                <a:tc>
                  <a:txBody>
                    <a:bodyPr/>
                    <a:lstStyle/>
                    <a:p>
                      <a:pPr algn="ctr">
                        <a:lnSpc>
                          <a:spcPct val="150000"/>
                        </a:lnSpc>
                        <a:spcAft>
                          <a:spcPts val="0"/>
                        </a:spcAft>
                      </a:pPr>
                      <a:r>
                        <a:rPr lang="es-EC" sz="1200" b="1" dirty="0" smtClean="0">
                          <a:solidFill>
                            <a:schemeClr val="bg2">
                              <a:lumMod val="50000"/>
                            </a:schemeClr>
                          </a:solidFill>
                          <a:latin typeface="+mj-lt"/>
                          <a:ea typeface="Calibri"/>
                          <a:cs typeface="Times New Roman"/>
                        </a:rPr>
                        <a:t>Calificación</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200" b="1" dirty="0">
                          <a:solidFill>
                            <a:schemeClr val="bg2">
                              <a:lumMod val="50000"/>
                            </a:schemeClr>
                          </a:solidFill>
                          <a:latin typeface="+mj-lt"/>
                          <a:ea typeface="Calibri"/>
                          <a:cs typeface="Times New Roman"/>
                        </a:rPr>
                        <a:t>Evaluación</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357190">
                <a:tc>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&lt;5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Caudal Escaso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5 a 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Caudal Medio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&gt;15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Caudal Abundante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142852"/>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164305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Hidrología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919163" lvl="3" algn="just">
              <a:spcBef>
                <a:spcPct val="20000"/>
              </a:spcBef>
              <a:buClr>
                <a:schemeClr val="accent1"/>
              </a:buClr>
              <a:buSzPct val="85000"/>
              <a:buFont typeface="Wingdings" pitchFamily="2" charset="2"/>
              <a:buChar char="q"/>
            </a:pPr>
            <a:endPar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1376363" lvl="4" algn="just">
              <a:spcBef>
                <a:spcPct val="20000"/>
              </a:spcBef>
              <a:buClr>
                <a:schemeClr val="accent1"/>
              </a:buClr>
              <a:buSzPct val="85000"/>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Tabla"/>
          <p:cNvGraphicFramePr>
            <a:graphicFrameLocks noGrp="1"/>
          </p:cNvGraphicFramePr>
          <p:nvPr/>
        </p:nvGraphicFramePr>
        <p:xfrm>
          <a:off x="2071670" y="2357430"/>
          <a:ext cx="6000793" cy="4329895"/>
        </p:xfrm>
        <a:graphic>
          <a:graphicData uri="http://schemas.openxmlformats.org/drawingml/2006/table">
            <a:tbl>
              <a:tblPr/>
              <a:tblGrid>
                <a:gridCol w="812508"/>
                <a:gridCol w="649285"/>
                <a:gridCol w="648085"/>
                <a:gridCol w="648085"/>
                <a:gridCol w="1204959"/>
                <a:gridCol w="1167755"/>
                <a:gridCol w="870116"/>
              </a:tblGrid>
              <a:tr h="406528">
                <a:tc>
                  <a:txBody>
                    <a:bodyPr/>
                    <a:lstStyle/>
                    <a:p>
                      <a:pPr algn="ctr">
                        <a:lnSpc>
                          <a:spcPct val="150000"/>
                        </a:lnSpc>
                        <a:spcAft>
                          <a:spcPts val="0"/>
                        </a:spcAft>
                      </a:pPr>
                      <a:r>
                        <a:rPr lang="es-EC" sz="1000" b="1" dirty="0">
                          <a:solidFill>
                            <a:schemeClr val="bg2">
                              <a:lumMod val="50000"/>
                            </a:schemeClr>
                          </a:solidFill>
                          <a:latin typeface="+mj-lt"/>
                          <a:ea typeface="Calibri"/>
                          <a:cs typeface="Times New Roman"/>
                        </a:rPr>
                        <a:t>NOMBRE</a:t>
                      </a:r>
                      <a:endParaRPr lang="es-EC" sz="1000" dirty="0">
                        <a:solidFill>
                          <a:schemeClr val="bg2">
                            <a:lumMod val="50000"/>
                          </a:schemeClr>
                        </a:solidFill>
                        <a:latin typeface="+mj-lt"/>
                        <a:ea typeface="Calibri"/>
                        <a:cs typeface="Times New Roman"/>
                      </a:endParaRP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000" b="1" dirty="0">
                          <a:solidFill>
                            <a:schemeClr val="bg2">
                              <a:lumMod val="50000"/>
                            </a:schemeClr>
                          </a:solidFill>
                          <a:latin typeface="+mj-lt"/>
                          <a:ea typeface="Calibri"/>
                          <a:cs typeface="Times New Roman"/>
                        </a:rPr>
                        <a:t>Caudal (m³/s)</a:t>
                      </a:r>
                      <a:endParaRPr lang="es-EC" sz="1000" dirty="0">
                        <a:solidFill>
                          <a:schemeClr val="bg2">
                            <a:lumMod val="50000"/>
                          </a:schemeClr>
                        </a:solidFill>
                        <a:latin typeface="+mj-lt"/>
                        <a:ea typeface="Calibri"/>
                        <a:cs typeface="Times New Roman"/>
                      </a:endParaRP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000" b="1" dirty="0">
                          <a:solidFill>
                            <a:schemeClr val="bg2">
                              <a:lumMod val="50000"/>
                            </a:schemeClr>
                          </a:solidFill>
                          <a:latin typeface="+mj-lt"/>
                          <a:ea typeface="Calibri"/>
                          <a:cs typeface="Times New Roman"/>
                        </a:rPr>
                        <a:t>Caudal (l/s)</a:t>
                      </a:r>
                      <a:endParaRPr lang="es-EC" sz="1000" dirty="0">
                        <a:solidFill>
                          <a:schemeClr val="bg2">
                            <a:lumMod val="50000"/>
                          </a:schemeClr>
                        </a:solidFill>
                        <a:latin typeface="+mj-lt"/>
                        <a:ea typeface="Calibri"/>
                        <a:cs typeface="Times New Roman"/>
                      </a:endParaRP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000" b="1">
                          <a:solidFill>
                            <a:schemeClr val="bg2">
                              <a:lumMod val="50000"/>
                            </a:schemeClr>
                          </a:solidFill>
                          <a:latin typeface="+mj-lt"/>
                          <a:ea typeface="Calibri"/>
                          <a:cs typeface="Times New Roman"/>
                        </a:rPr>
                        <a:t>Área (km²)</a:t>
                      </a:r>
                      <a:endParaRPr lang="es-EC" sz="1000">
                        <a:solidFill>
                          <a:schemeClr val="bg2">
                            <a:lumMod val="50000"/>
                          </a:schemeClr>
                        </a:solidFill>
                        <a:latin typeface="+mj-lt"/>
                        <a:ea typeface="Calibri"/>
                        <a:cs typeface="Times New Roman"/>
                      </a:endParaRP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n-US" sz="1000" b="1">
                          <a:solidFill>
                            <a:schemeClr val="bg2">
                              <a:lumMod val="50000"/>
                            </a:schemeClr>
                          </a:solidFill>
                          <a:latin typeface="+mj-lt"/>
                          <a:ea typeface="Calibri"/>
                          <a:cs typeface="Times New Roman"/>
                        </a:rPr>
                        <a:t>Caudal Relativo</a:t>
                      </a:r>
                      <a:endParaRPr lang="es-EC" sz="1000">
                        <a:solidFill>
                          <a:schemeClr val="bg2">
                            <a:lumMod val="50000"/>
                          </a:schemeClr>
                        </a:solidFill>
                        <a:latin typeface="+mj-lt"/>
                        <a:ea typeface="Calibri"/>
                        <a:cs typeface="Times New Roman"/>
                      </a:endParaRPr>
                    </a:p>
                    <a:p>
                      <a:pPr algn="ctr">
                        <a:lnSpc>
                          <a:spcPct val="150000"/>
                        </a:lnSpc>
                        <a:spcAft>
                          <a:spcPts val="0"/>
                        </a:spcAft>
                      </a:pPr>
                      <a:r>
                        <a:rPr lang="en-US" sz="1000" b="1">
                          <a:solidFill>
                            <a:schemeClr val="bg2">
                              <a:lumMod val="50000"/>
                            </a:schemeClr>
                          </a:solidFill>
                          <a:latin typeface="+mj-lt"/>
                          <a:ea typeface="Calibri"/>
                          <a:cs typeface="Times New Roman"/>
                        </a:rPr>
                        <a:t> (l/s/km²)</a:t>
                      </a:r>
                      <a:endParaRPr lang="es-EC" sz="1000">
                        <a:solidFill>
                          <a:schemeClr val="bg2">
                            <a:lumMod val="50000"/>
                          </a:schemeClr>
                        </a:solidFill>
                        <a:latin typeface="+mj-lt"/>
                        <a:ea typeface="Calibri"/>
                        <a:cs typeface="Times New Roman"/>
                      </a:endParaRP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000" b="1">
                          <a:solidFill>
                            <a:schemeClr val="bg2">
                              <a:lumMod val="50000"/>
                            </a:schemeClr>
                          </a:solidFill>
                          <a:latin typeface="+mj-lt"/>
                          <a:ea typeface="Calibri"/>
                          <a:cs typeface="Times New Roman"/>
                        </a:rPr>
                        <a:t>Calificación</a:t>
                      </a:r>
                      <a:endParaRPr lang="es-EC" sz="1000">
                        <a:solidFill>
                          <a:schemeClr val="bg2">
                            <a:lumMod val="50000"/>
                          </a:schemeClr>
                        </a:solidFill>
                        <a:latin typeface="+mj-lt"/>
                        <a:ea typeface="Calibri"/>
                        <a:cs typeface="Times New Roman"/>
                      </a:endParaRPr>
                    </a:p>
                    <a:p>
                      <a:pPr algn="ctr">
                        <a:lnSpc>
                          <a:spcPct val="150000"/>
                        </a:lnSpc>
                        <a:spcAft>
                          <a:spcPts val="0"/>
                        </a:spcAft>
                      </a:pPr>
                      <a:r>
                        <a:rPr lang="es-EC" sz="1000" b="1">
                          <a:solidFill>
                            <a:schemeClr val="bg2">
                              <a:lumMod val="50000"/>
                            </a:schemeClr>
                          </a:solidFill>
                          <a:latin typeface="+mj-lt"/>
                          <a:ea typeface="Calibri"/>
                          <a:cs typeface="Times New Roman"/>
                        </a:rPr>
                        <a:t>(l/s/km²)</a:t>
                      </a:r>
                      <a:endParaRPr lang="es-EC" sz="1000">
                        <a:solidFill>
                          <a:schemeClr val="bg2">
                            <a:lumMod val="50000"/>
                          </a:schemeClr>
                        </a:solidFill>
                        <a:latin typeface="+mj-lt"/>
                        <a:ea typeface="Calibri"/>
                        <a:cs typeface="Times New Roman"/>
                      </a:endParaRP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000" b="1">
                          <a:solidFill>
                            <a:schemeClr val="bg2">
                              <a:lumMod val="50000"/>
                            </a:schemeClr>
                          </a:solidFill>
                          <a:latin typeface="+mj-lt"/>
                          <a:ea typeface="Calibri"/>
                          <a:cs typeface="Times New Roman"/>
                        </a:rPr>
                        <a:t>Evaluación</a:t>
                      </a:r>
                      <a:endParaRPr lang="es-EC" sz="1000">
                        <a:solidFill>
                          <a:schemeClr val="bg2">
                            <a:lumMod val="50000"/>
                          </a:schemeClr>
                        </a:solidFill>
                        <a:latin typeface="+mj-lt"/>
                        <a:ea typeface="Calibri"/>
                        <a:cs typeface="Times New Roman"/>
                      </a:endParaRP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360989">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R. Juval Inicio</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0.51</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510</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48,73</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10,46</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5 a 15</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Caudal Medio</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528">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R. Juval antes Saucay</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1.96</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1960</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48,73</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40,22</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&gt;15</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Caudal Abundante</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792">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R. Juval después Saucay</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2.82</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2820</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48,73</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57,86</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&gt;15</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Caudal Abundante</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55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R. Juval antes Pomacocho</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1.71</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1710</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48,73</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35,10</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&gt;15</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Caudal Abundante</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609792">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R. Juval después Pomacocho</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2.70</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2700</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48,73</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55,41</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&gt;15</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Caudal Abundante</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55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R. Juval antes Huangra </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2.85</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 2850</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48,73</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58,48</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&gt;15</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Caudal Abundante</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792">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R. Juval después Huangra</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4.22</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4220</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48,73</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86,60</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&gt;15</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Caudal Abundante</a:t>
                      </a:r>
                    </a:p>
                  </a:txBody>
                  <a:tcPr marL="56069" marR="5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642918"/>
            <a:ext cx="7851648" cy="542916"/>
          </a:xfrm>
        </p:spPr>
        <p:txBody>
          <a:bodyPr>
            <a:normAutofit/>
          </a:bodyPr>
          <a:lstStyle/>
          <a:p>
            <a:pPr algn="ctr"/>
            <a:r>
              <a:rPr lang="es-EC" sz="2800" dirty="0" smtClean="0">
                <a:solidFill>
                  <a:schemeClr val="tx1"/>
                </a:solidFill>
              </a:rPr>
              <a:t>Identificación de Problemas</a:t>
            </a:r>
            <a:endParaRPr lang="es-EC" dirty="0"/>
          </a:p>
        </p:txBody>
      </p:sp>
      <p:sp>
        <p:nvSpPr>
          <p:cNvPr id="3" name="2 Subtítulo"/>
          <p:cNvSpPr>
            <a:spLocks noGrp="1"/>
          </p:cNvSpPr>
          <p:nvPr>
            <p:ph type="subTitle" idx="1"/>
          </p:nvPr>
        </p:nvSpPr>
        <p:spPr>
          <a:xfrm>
            <a:off x="428596" y="1428736"/>
            <a:ext cx="7854696" cy="5000660"/>
          </a:xfrm>
        </p:spPr>
        <p:txBody>
          <a:bodyPr>
            <a:normAutofit/>
          </a:bodyPr>
          <a:lstStyle/>
          <a:p>
            <a:pPr algn="just">
              <a:buFont typeface="Arial" pitchFamily="34" charset="0"/>
              <a:buChar char="•"/>
            </a:pPr>
            <a:r>
              <a:rPr lang="es-EC" i="1" dirty="0" smtClean="0">
                <a:solidFill>
                  <a:schemeClr val="bg2">
                    <a:lumMod val="50000"/>
                  </a:schemeClr>
                </a:solidFill>
                <a:latin typeface="+mj-lt"/>
              </a:rPr>
              <a:t> </a:t>
            </a:r>
            <a:r>
              <a:rPr lang="es-EC" sz="2400" i="1" dirty="0" smtClean="0">
                <a:solidFill>
                  <a:schemeClr val="bg2">
                    <a:lumMod val="50000"/>
                  </a:schemeClr>
                </a:solidFill>
                <a:latin typeface="+mj-lt"/>
              </a:rPr>
              <a:t>Disminución del caudal en la parte alta de la subcuenca del río Juval, debido a las actividades antropogénicas desarrolladas en la zona.</a:t>
            </a:r>
          </a:p>
          <a:p>
            <a:pPr algn="just">
              <a:buFont typeface="Arial" pitchFamily="34" charset="0"/>
              <a:buChar char="•"/>
            </a:pPr>
            <a:endParaRPr lang="es-EC" sz="2400" i="1" dirty="0" smtClean="0">
              <a:solidFill>
                <a:schemeClr val="bg2">
                  <a:lumMod val="50000"/>
                </a:schemeClr>
              </a:solidFill>
              <a:latin typeface="+mj-lt"/>
            </a:endParaRPr>
          </a:p>
          <a:p>
            <a:pPr algn="just">
              <a:buFont typeface="Arial" pitchFamily="34" charset="0"/>
              <a:buChar char="•"/>
            </a:pPr>
            <a:r>
              <a:rPr lang="es-EC" sz="2400" i="1" dirty="0" smtClean="0">
                <a:solidFill>
                  <a:schemeClr val="bg2">
                    <a:lumMod val="50000"/>
                  </a:schemeClr>
                </a:solidFill>
                <a:latin typeface="+mj-lt"/>
              </a:rPr>
              <a:t> No se ha realizado estudios que muestren las condiciones reales de los procesos de degradación de los ecosistemas de humedales y páramos del Ecuador.</a:t>
            </a:r>
          </a:p>
          <a:p>
            <a:pPr algn="just">
              <a:buFont typeface="Arial" pitchFamily="34" charset="0"/>
              <a:buChar char="•"/>
            </a:pPr>
            <a:endParaRPr lang="es-EC" sz="2400" i="1" dirty="0" smtClean="0">
              <a:solidFill>
                <a:schemeClr val="bg2">
                  <a:lumMod val="50000"/>
                </a:schemeClr>
              </a:solidFill>
              <a:latin typeface="+mj-lt"/>
            </a:endParaRPr>
          </a:p>
          <a:p>
            <a:pPr algn="just">
              <a:buFont typeface="Arial" pitchFamily="34" charset="0"/>
              <a:buChar char="•"/>
            </a:pPr>
            <a:r>
              <a:rPr lang="es-EC" sz="2400" i="1" dirty="0" smtClean="0">
                <a:solidFill>
                  <a:schemeClr val="bg2">
                    <a:lumMod val="50000"/>
                  </a:schemeClr>
                </a:solidFill>
                <a:latin typeface="+mj-lt"/>
              </a:rPr>
              <a:t> En la actualidad no existen planes para la conservación, protección y preservación de los recursos naturales existentes en la zona de estudio.</a:t>
            </a:r>
            <a:endParaRPr lang="es-EC" sz="2400"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Tipos de Suelo</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7" name="6 Rectángulo"/>
          <p:cNvSpPr/>
          <p:nvPr/>
        </p:nvSpPr>
        <p:spPr>
          <a:xfrm>
            <a:off x="642910" y="2770413"/>
            <a:ext cx="7858180" cy="1452705"/>
          </a:xfrm>
          <a:prstGeom prst="rect">
            <a:avLst/>
          </a:prstGeom>
        </p:spPr>
        <p:txBody>
          <a:bodyPr wrap="square">
            <a:spAutoFit/>
          </a:bodyPr>
          <a:lstStyle/>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latin typeface="+mj-lt"/>
              </a:rPr>
              <a:t> (IGM, MAGAP, Universidad del Azuay).</a:t>
            </a:r>
          </a:p>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latin typeface="+mj-lt"/>
              </a:rPr>
              <a:t> Biólogo y Forestal.</a:t>
            </a:r>
          </a:p>
          <a:p>
            <a:pPr marL="1833563" lvl="5" algn="just">
              <a:spcBef>
                <a:spcPct val="20000"/>
              </a:spcBef>
              <a:buClr>
                <a:schemeClr val="accent1"/>
              </a:buClr>
              <a:buSzPct val="85000"/>
              <a:buFont typeface="Wingdings" pitchFamily="2" charset="2"/>
              <a:buChar char="Ø"/>
            </a:pPr>
            <a:r>
              <a:rPr lang="es-EC" sz="2600" dirty="0" smtClean="0">
                <a:solidFill>
                  <a:schemeClr val="bg2">
                    <a:lumMod val="50000"/>
                  </a:schemeClr>
                </a:solidFill>
                <a:latin typeface="+mj-lt"/>
              </a:rPr>
              <a:t>Clasificación Taxonómica.</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1785926"/>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Tipos de Suelo</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Tabla"/>
          <p:cNvGraphicFramePr>
            <a:graphicFrameLocks noGrp="1"/>
          </p:cNvGraphicFramePr>
          <p:nvPr/>
        </p:nvGraphicFramePr>
        <p:xfrm>
          <a:off x="1785918" y="2571744"/>
          <a:ext cx="6396116" cy="4123343"/>
        </p:xfrm>
        <a:graphic>
          <a:graphicData uri="http://schemas.openxmlformats.org/drawingml/2006/table">
            <a:tbl>
              <a:tblPr/>
              <a:tblGrid>
                <a:gridCol w="1275641"/>
                <a:gridCol w="1127221"/>
                <a:gridCol w="896914"/>
                <a:gridCol w="1804066"/>
                <a:gridCol w="1292274"/>
              </a:tblGrid>
              <a:tr h="630335">
                <a:tc>
                  <a:txBody>
                    <a:bodyPr/>
                    <a:lstStyle/>
                    <a:p>
                      <a:pPr algn="ctr">
                        <a:lnSpc>
                          <a:spcPct val="150000"/>
                        </a:lnSpc>
                        <a:spcAft>
                          <a:spcPts val="0"/>
                        </a:spcAft>
                      </a:pPr>
                      <a:r>
                        <a:rPr lang="es-EC" sz="1200" b="1" dirty="0">
                          <a:solidFill>
                            <a:schemeClr val="bg2">
                              <a:lumMod val="50000"/>
                            </a:schemeClr>
                          </a:solidFill>
                          <a:latin typeface="+mj-lt"/>
                          <a:ea typeface="Calibri"/>
                          <a:cs typeface="Times New Roman"/>
                        </a:rPr>
                        <a:t>ORDEN</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200" b="1" dirty="0">
                          <a:solidFill>
                            <a:schemeClr val="bg2">
                              <a:lumMod val="50000"/>
                            </a:schemeClr>
                          </a:solidFill>
                          <a:latin typeface="+mj-lt"/>
                          <a:ea typeface="Calibri"/>
                          <a:cs typeface="Times New Roman"/>
                        </a:rPr>
                        <a:t>SUBORDEN</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200" b="1" dirty="0">
                          <a:solidFill>
                            <a:schemeClr val="bg2">
                              <a:lumMod val="50000"/>
                            </a:schemeClr>
                          </a:solidFill>
                          <a:latin typeface="+mj-lt"/>
                          <a:ea typeface="Calibri"/>
                          <a:cs typeface="Times New Roman"/>
                        </a:rPr>
                        <a:t>GRAN GRUPO</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200" b="1" dirty="0">
                          <a:solidFill>
                            <a:schemeClr val="bg2">
                              <a:lumMod val="50000"/>
                            </a:schemeClr>
                          </a:solidFill>
                          <a:latin typeface="+mj-lt"/>
                          <a:ea typeface="Calibri"/>
                          <a:cs typeface="Times New Roman"/>
                        </a:rPr>
                        <a:t>CARACTERÍSTICAS</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200" b="1">
                          <a:solidFill>
                            <a:schemeClr val="bg2">
                              <a:lumMod val="50000"/>
                            </a:schemeClr>
                          </a:solidFill>
                          <a:latin typeface="+mj-lt"/>
                          <a:ea typeface="Calibri"/>
                          <a:cs typeface="Times New Roman"/>
                        </a:rPr>
                        <a:t>SIMBOLOGÍA</a:t>
                      </a:r>
                      <a:endParaRPr lang="es-EC"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1208143">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INCEPTISOL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err="1">
                          <a:solidFill>
                            <a:schemeClr val="bg2">
                              <a:lumMod val="50000"/>
                            </a:schemeClr>
                          </a:solidFill>
                          <a:latin typeface="+mj-lt"/>
                          <a:ea typeface="Calibri"/>
                          <a:cs typeface="Times New Roman"/>
                        </a:rPr>
                        <a:t>Andept</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err="1">
                          <a:solidFill>
                            <a:schemeClr val="bg2">
                              <a:lumMod val="50000"/>
                            </a:schemeClr>
                          </a:solidFill>
                          <a:latin typeface="+mj-lt"/>
                          <a:ea typeface="Calibri"/>
                          <a:cs typeface="Times New Roman"/>
                        </a:rPr>
                        <a:t>Hidrandept</a:t>
                      </a:r>
                      <a:r>
                        <a:rPr lang="es-EC" sz="1200" dirty="0">
                          <a:solidFill>
                            <a:schemeClr val="bg2">
                              <a:lumMod val="50000"/>
                            </a:schemeClr>
                          </a:solidFill>
                          <a:latin typeface="+mj-lt"/>
                          <a:ea typeface="Calibri"/>
                          <a:cs typeface="Times New Roman"/>
                        </a:rPr>
                        <a:t> (</a:t>
                      </a:r>
                      <a:r>
                        <a:rPr lang="es-EC" sz="1200" dirty="0" err="1">
                          <a:solidFill>
                            <a:schemeClr val="bg2">
                              <a:lumMod val="50000"/>
                            </a:schemeClr>
                          </a:solidFill>
                          <a:latin typeface="+mj-lt"/>
                          <a:ea typeface="Calibri"/>
                          <a:cs typeface="Times New Roman"/>
                        </a:rPr>
                        <a:t>Cryandept</a:t>
                      </a:r>
                      <a:r>
                        <a:rPr lang="es-EC" sz="1200" dirty="0">
                          <a:solidFill>
                            <a:schemeClr val="bg2">
                              <a:lumMod val="50000"/>
                            </a:schemeClr>
                          </a:solidFill>
                          <a:latin typeface="+mj-lt"/>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Suelo muy negro </a:t>
                      </a:r>
                      <a:r>
                        <a:rPr lang="es-EC" sz="1200" dirty="0" err="1">
                          <a:solidFill>
                            <a:schemeClr val="bg2">
                              <a:lumMod val="50000"/>
                            </a:schemeClr>
                          </a:solidFill>
                          <a:latin typeface="+mj-lt"/>
                          <a:ea typeface="Calibri"/>
                          <a:cs typeface="Times New Roman"/>
                        </a:rPr>
                        <a:t>pseudo</a:t>
                      </a:r>
                      <a:r>
                        <a:rPr lang="es-EC" sz="1200" dirty="0">
                          <a:solidFill>
                            <a:schemeClr val="bg2">
                              <a:lumMod val="50000"/>
                            </a:schemeClr>
                          </a:solidFill>
                          <a:latin typeface="+mj-lt"/>
                          <a:ea typeface="Calibri"/>
                          <a:cs typeface="Times New Roman"/>
                        </a:rPr>
                        <a:t>-limoso, muy suave untuoso, esponjoso. Retención de agua sobre muestra sin desecación de 100 a 200 de agua y 100 de suelo seco a 105°C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smtClean="0">
                          <a:solidFill>
                            <a:schemeClr val="bg2">
                              <a:lumMod val="50000"/>
                            </a:schemeClr>
                          </a:solidFill>
                          <a:latin typeface="+mj-lt"/>
                          <a:ea typeface="Calibri"/>
                          <a:cs typeface="Times New Roman"/>
                        </a:rPr>
                        <a:t>1</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143">
                <a:tc>
                  <a:txBody>
                    <a:bodyPr/>
                    <a:lstStyle/>
                    <a:p>
                      <a:pPr algn="ctr">
                        <a:lnSpc>
                          <a:spcPct val="115000"/>
                        </a:lnSpc>
                        <a:spcAft>
                          <a:spcPts val="0"/>
                        </a:spcAft>
                      </a:pPr>
                      <a:endParaRPr lang="es-EC" sz="1200">
                        <a:solidFill>
                          <a:schemeClr val="bg2">
                            <a:lumMod val="50000"/>
                          </a:schemeClr>
                        </a:solidFill>
                        <a:latin typeface="+mj-lt"/>
                        <a:ea typeface="Calibri"/>
                        <a:cs typeface="Times New Roman"/>
                      </a:endParaRPr>
                    </a:p>
                    <a:p>
                      <a:pPr algn="ctr">
                        <a:lnSpc>
                          <a:spcPct val="115000"/>
                        </a:lnSpc>
                        <a:spcAft>
                          <a:spcPts val="0"/>
                        </a:spcAft>
                      </a:pPr>
                      <a:r>
                        <a:rPr lang="es-EC" sz="1200">
                          <a:solidFill>
                            <a:schemeClr val="bg2">
                              <a:lumMod val="50000"/>
                            </a:schemeClr>
                          </a:solidFill>
                          <a:latin typeface="+mj-lt"/>
                          <a:ea typeface="Calibri"/>
                          <a:cs typeface="Times New Roman"/>
                        </a:rPr>
                        <a:t>INCEPTISOL</a:t>
                      </a:r>
                    </a:p>
                    <a:p>
                      <a:pPr algn="ctr">
                        <a:lnSpc>
                          <a:spcPct val="115000"/>
                        </a:lnSpc>
                        <a:spcAft>
                          <a:spcPts val="0"/>
                        </a:spcAft>
                      </a:pPr>
                      <a:r>
                        <a:rPr lang="es-EC" sz="1200">
                          <a:solidFill>
                            <a:schemeClr val="bg2">
                              <a:lumMod val="50000"/>
                            </a:schemeClr>
                          </a:solidFill>
                          <a:latin typeface="+mj-lt"/>
                          <a:ea typeface="Calibri"/>
                          <a:cs typeface="Times New Roman"/>
                        </a:rPr>
                        <a:t>+</a:t>
                      </a:r>
                    </a:p>
                    <a:p>
                      <a:pPr algn="ctr">
                        <a:lnSpc>
                          <a:spcPct val="115000"/>
                        </a:lnSpc>
                        <a:spcAft>
                          <a:spcPts val="0"/>
                        </a:spcAft>
                      </a:pPr>
                      <a:r>
                        <a:rPr lang="es-EC" sz="1200">
                          <a:solidFill>
                            <a:schemeClr val="bg2">
                              <a:lumMod val="50000"/>
                            </a:schemeClr>
                          </a:solidFill>
                          <a:latin typeface="+mj-lt"/>
                          <a:ea typeface="Calibri"/>
                          <a:cs typeface="Times New Roman"/>
                        </a:rPr>
                        <a:t>ENTISOL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Andept</a:t>
                      </a:r>
                    </a:p>
                    <a:p>
                      <a:pPr algn="ctr">
                        <a:lnSpc>
                          <a:spcPct val="115000"/>
                        </a:lnSpc>
                        <a:spcAft>
                          <a:spcPts val="0"/>
                        </a:spcAft>
                      </a:pPr>
                      <a:r>
                        <a:rPr lang="es-EC" sz="1200">
                          <a:solidFill>
                            <a:schemeClr val="bg2">
                              <a:lumMod val="50000"/>
                            </a:schemeClr>
                          </a:solidFill>
                          <a:latin typeface="+mj-lt"/>
                          <a:ea typeface="Calibri"/>
                          <a:cs typeface="Times New Roman"/>
                        </a:rPr>
                        <a:t>+</a:t>
                      </a:r>
                    </a:p>
                    <a:p>
                      <a:pPr algn="ctr">
                        <a:lnSpc>
                          <a:spcPct val="115000"/>
                        </a:lnSpc>
                        <a:spcAft>
                          <a:spcPts val="0"/>
                        </a:spcAft>
                      </a:pPr>
                      <a:r>
                        <a:rPr lang="es-EC" sz="1200">
                          <a:solidFill>
                            <a:schemeClr val="bg2">
                              <a:lumMod val="50000"/>
                            </a:schemeClr>
                          </a:solidFill>
                          <a:latin typeface="+mj-lt"/>
                          <a:ea typeface="Calibri"/>
                          <a:cs typeface="Times New Roman"/>
                        </a:rPr>
                        <a:t>Orthent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Dystrandept</a:t>
                      </a:r>
                    </a:p>
                    <a:p>
                      <a:pPr algn="ctr">
                        <a:lnSpc>
                          <a:spcPct val="115000"/>
                        </a:lnSpc>
                        <a:spcAft>
                          <a:spcPts val="0"/>
                        </a:spcAft>
                      </a:pPr>
                      <a:r>
                        <a:rPr lang="es-EC" sz="1200">
                          <a:solidFill>
                            <a:schemeClr val="bg2">
                              <a:lumMod val="50000"/>
                            </a:schemeClr>
                          </a:solidFill>
                          <a:latin typeface="+mj-lt"/>
                          <a:ea typeface="Calibri"/>
                          <a:cs typeface="Times New Roman"/>
                        </a:rPr>
                        <a:t>+</a:t>
                      </a:r>
                    </a:p>
                    <a:p>
                      <a:pPr algn="ctr">
                        <a:lnSpc>
                          <a:spcPct val="115000"/>
                        </a:lnSpc>
                        <a:spcAft>
                          <a:spcPts val="0"/>
                        </a:spcAft>
                      </a:pPr>
                      <a:r>
                        <a:rPr lang="es-EC" sz="1200">
                          <a:solidFill>
                            <a:schemeClr val="bg2">
                              <a:lumMod val="50000"/>
                            </a:schemeClr>
                          </a:solidFill>
                          <a:latin typeface="+mj-lt"/>
                          <a:ea typeface="Calibri"/>
                          <a:cs typeface="Times New Roman"/>
                        </a:rPr>
                        <a:t>Troporthent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Suelo muy negro </a:t>
                      </a:r>
                      <a:r>
                        <a:rPr lang="es-EC" sz="1200" dirty="0" err="1">
                          <a:solidFill>
                            <a:schemeClr val="bg2">
                              <a:lumMod val="50000"/>
                            </a:schemeClr>
                          </a:solidFill>
                          <a:latin typeface="+mj-lt"/>
                          <a:ea typeface="Calibri"/>
                          <a:cs typeface="Times New Roman"/>
                        </a:rPr>
                        <a:t>pseudo</a:t>
                      </a:r>
                      <a:r>
                        <a:rPr lang="es-EC" sz="1200" dirty="0">
                          <a:solidFill>
                            <a:schemeClr val="bg2">
                              <a:lumMod val="50000"/>
                            </a:schemeClr>
                          </a:solidFill>
                          <a:latin typeface="+mj-lt"/>
                          <a:ea typeface="Calibri"/>
                          <a:cs typeface="Times New Roman"/>
                        </a:rPr>
                        <a:t>-limoso, muy suave untuoso, esponjoso. Retención de agua sobre muestra sin desecación de 100 a 200 de agua y 100 de suelo seco a 105°C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smtClean="0">
                          <a:solidFill>
                            <a:schemeClr val="bg2">
                              <a:lumMod val="50000"/>
                            </a:schemeClr>
                          </a:solidFill>
                          <a:latin typeface="+mj-lt"/>
                          <a:ea typeface="Calibri"/>
                          <a:cs typeface="Times New Roman"/>
                        </a:rPr>
                        <a:t>2</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279">
                <a:tc>
                  <a:txBody>
                    <a:bodyPr/>
                    <a:lstStyle/>
                    <a:p>
                      <a:pPr algn="ctr">
                        <a:lnSpc>
                          <a:spcPct val="150000"/>
                        </a:lnSpc>
                        <a:spcAft>
                          <a:spcPts val="0"/>
                        </a:spcAft>
                      </a:pPr>
                      <a:r>
                        <a:rPr lang="es-ES" sz="1200">
                          <a:solidFill>
                            <a:schemeClr val="bg2">
                              <a:lumMod val="50000"/>
                            </a:schemeClr>
                          </a:solidFill>
                          <a:latin typeface="+mj-lt"/>
                          <a:ea typeface="Calibri"/>
                          <a:cs typeface="Times New Roman"/>
                        </a:rPr>
                        <a:t> </a:t>
                      </a:r>
                      <a:r>
                        <a:rPr lang="es-EC" sz="1200">
                          <a:solidFill>
                            <a:schemeClr val="bg2">
                              <a:lumMod val="50000"/>
                            </a:schemeClr>
                          </a:solidFill>
                          <a:latin typeface="+mj-lt"/>
                          <a:ea typeface="Calibri"/>
                          <a:cs typeface="Times New Roman"/>
                        </a:rPr>
                        <a:t>AFLORAMIENTO ROCOSO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Afloramiento Rocoso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Afloramiento Rocoso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Afloramiento Rocoso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smtClean="0">
                          <a:solidFill>
                            <a:schemeClr val="bg2">
                              <a:lumMod val="50000"/>
                            </a:schemeClr>
                          </a:solidFill>
                          <a:latin typeface="+mj-lt"/>
                          <a:ea typeface="Calibri"/>
                          <a:cs typeface="Times New Roman"/>
                        </a:rPr>
                        <a:t>3</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Uso Actual del Suelo y Cobertura Vegetal</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buFont typeface="Wingdings" pitchFamily="2" charset="2"/>
              <a:buChar char="v"/>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Tabla"/>
          <p:cNvGraphicFramePr>
            <a:graphicFrameLocks noGrp="1"/>
          </p:cNvGraphicFramePr>
          <p:nvPr/>
        </p:nvGraphicFramePr>
        <p:xfrm>
          <a:off x="3071802" y="2643182"/>
          <a:ext cx="5476875" cy="3995928"/>
        </p:xfrm>
        <a:graphic>
          <a:graphicData uri="http://schemas.openxmlformats.org/drawingml/2006/table">
            <a:tbl>
              <a:tblPr/>
              <a:tblGrid>
                <a:gridCol w="485888"/>
                <a:gridCol w="1192171"/>
                <a:gridCol w="1704735"/>
                <a:gridCol w="891112"/>
                <a:gridCol w="1202969"/>
              </a:tblGrid>
              <a:tr h="373380">
                <a:tc>
                  <a:txBody>
                    <a:bodyPr/>
                    <a:lstStyle/>
                    <a:p>
                      <a:pPr algn="ctr">
                        <a:lnSpc>
                          <a:spcPct val="115000"/>
                        </a:lnSpc>
                        <a:spcAft>
                          <a:spcPts val="0"/>
                        </a:spcAft>
                      </a:pPr>
                      <a:r>
                        <a:rPr lang="es-EC" sz="1200" b="1" cap="all" dirty="0">
                          <a:solidFill>
                            <a:schemeClr val="bg2">
                              <a:lumMod val="50000"/>
                            </a:schemeClr>
                          </a:solidFill>
                          <a:latin typeface="+mj-lt"/>
                          <a:ea typeface="Calibri"/>
                          <a:cs typeface="Times New Roman"/>
                        </a:rPr>
                        <a:t>COD</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es-EC" sz="1200" b="1" cap="all" dirty="0">
                          <a:solidFill>
                            <a:schemeClr val="bg2">
                              <a:lumMod val="50000"/>
                            </a:schemeClr>
                          </a:solidFill>
                          <a:latin typeface="+mj-lt"/>
                          <a:ea typeface="Calibri"/>
                          <a:cs typeface="Times New Roman"/>
                        </a:rPr>
                        <a:t>cobertura vegetal</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tabLst>
                          <a:tab pos="865505" algn="ctr"/>
                          <a:tab pos="1731010" algn="r"/>
                        </a:tabLst>
                      </a:pPr>
                      <a:r>
                        <a:rPr lang="es-EC" sz="1200" b="1" cap="all">
                          <a:solidFill>
                            <a:schemeClr val="bg2">
                              <a:lumMod val="50000"/>
                            </a:schemeClr>
                          </a:solidFill>
                          <a:latin typeface="+mj-lt"/>
                          <a:ea typeface="Calibri"/>
                          <a:cs typeface="Times New Roman"/>
                        </a:rPr>
                        <a:t>uso actual del suelo</a:t>
                      </a:r>
                      <a:endParaRPr lang="es-EC" sz="120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tabLst>
                          <a:tab pos="865505" algn="ctr"/>
                          <a:tab pos="1731010" algn="r"/>
                        </a:tabLst>
                      </a:pPr>
                      <a:r>
                        <a:rPr lang="es-EC" sz="1200" b="1" cap="all">
                          <a:solidFill>
                            <a:schemeClr val="bg2">
                              <a:lumMod val="50000"/>
                            </a:schemeClr>
                          </a:solidFill>
                          <a:latin typeface="+mj-lt"/>
                          <a:ea typeface="Calibri"/>
                          <a:cs typeface="Times New Roman"/>
                        </a:rPr>
                        <a:t>área (Km</a:t>
                      </a:r>
                      <a:r>
                        <a:rPr lang="es-EC" sz="1200" b="1" baseline="30000">
                          <a:solidFill>
                            <a:schemeClr val="bg2">
                              <a:lumMod val="50000"/>
                            </a:schemeClr>
                          </a:solidFill>
                          <a:latin typeface="+mj-lt"/>
                          <a:ea typeface="Calibri"/>
                          <a:cs typeface="Times New Roman"/>
                        </a:rPr>
                        <a:t>2</a:t>
                      </a:r>
                      <a:r>
                        <a:rPr lang="es-EC" sz="1200" b="1" cap="all">
                          <a:solidFill>
                            <a:schemeClr val="bg2">
                              <a:lumMod val="50000"/>
                            </a:schemeClr>
                          </a:solidFill>
                          <a:latin typeface="+mj-lt"/>
                          <a:ea typeface="Calibri"/>
                          <a:cs typeface="Times New Roman"/>
                        </a:rPr>
                        <a:t>)</a:t>
                      </a:r>
                      <a:endParaRPr lang="es-EC" sz="120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tabLst>
                          <a:tab pos="865505" algn="ctr"/>
                          <a:tab pos="1731010" algn="r"/>
                        </a:tabLst>
                      </a:pPr>
                      <a:r>
                        <a:rPr lang="es-EC" sz="1200" b="1" cap="all">
                          <a:solidFill>
                            <a:schemeClr val="bg2">
                              <a:lumMod val="50000"/>
                            </a:schemeClr>
                          </a:solidFill>
                          <a:latin typeface="+mj-lt"/>
                          <a:ea typeface="Calibri"/>
                          <a:cs typeface="Times New Roman"/>
                        </a:rPr>
                        <a:t>PORCENTAJE</a:t>
                      </a:r>
                      <a:endParaRPr lang="es-EC" sz="120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677545">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Cc/Pc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70% Cultivos de ciclo corto con 30% Pasto cultivado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Cultivos: Cebada, papas, habas,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6,11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12.53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545">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Pn-Va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50% Pasto natural con 50% Vegetación arbustiva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Rivera de la Micro Cuenca del Río Juval.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0.62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095">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Pr/Pc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70% Páramo con 30% Pasto cultivado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Pastoreo: Vacuno, bovino, mular, equino.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0,43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0.88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700">
                <a:tc>
                  <a:txBody>
                    <a:bodyPr/>
                    <a:lstStyle/>
                    <a:p>
                      <a:pPr algn="ctr">
                        <a:lnSpc>
                          <a:spcPct val="115000"/>
                        </a:lnSpc>
                        <a:spcAft>
                          <a:spcPts val="0"/>
                        </a:spcAft>
                      </a:pPr>
                      <a:endParaRPr lang="es-EC" sz="1200">
                        <a:solidFill>
                          <a:schemeClr val="bg2">
                            <a:lumMod val="50000"/>
                          </a:schemeClr>
                        </a:solidFill>
                        <a:latin typeface="+mj-lt"/>
                        <a:ea typeface="Calibri"/>
                        <a:cs typeface="Times New Roman"/>
                      </a:endParaRPr>
                    </a:p>
                    <a:p>
                      <a:pPr algn="ctr">
                        <a:lnSpc>
                          <a:spcPct val="115000"/>
                        </a:lnSpc>
                        <a:spcAft>
                          <a:spcPts val="0"/>
                        </a:spcAft>
                      </a:pPr>
                      <a:r>
                        <a:rPr lang="es-EC" sz="1200">
                          <a:solidFill>
                            <a:schemeClr val="bg2">
                              <a:lumMod val="50000"/>
                            </a:schemeClr>
                          </a:solidFill>
                          <a:latin typeface="+mj-lt"/>
                          <a:ea typeface="Calibri"/>
                          <a:cs typeface="Times New Roman"/>
                        </a:rPr>
                        <a:t>Pr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chemeClr val="bg2">
                              <a:lumMod val="50000"/>
                            </a:schemeClr>
                          </a:solidFill>
                          <a:latin typeface="+mj-lt"/>
                          <a:ea typeface="Calibri"/>
                          <a:cs typeface="Times New Roman"/>
                        </a:rPr>
                        <a:t>100% Páramo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Son extensiones cubiertas por pajonal de varios géneros es el más abundante en la zona, es vital la conservación de este.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41,9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85.97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Parámetros Físico-Químicos y Sedimentos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buFont typeface="Wingdings" pitchFamily="2" charset="2"/>
              <a:buChar char="v"/>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 name="7 Rectángulo"/>
          <p:cNvSpPr/>
          <p:nvPr/>
        </p:nvSpPr>
        <p:spPr>
          <a:xfrm>
            <a:off x="642910" y="3286124"/>
            <a:ext cx="7858180" cy="1452705"/>
          </a:xfrm>
          <a:prstGeom prst="rect">
            <a:avLst/>
          </a:prstGeom>
        </p:spPr>
        <p:txBody>
          <a:bodyPr wrap="square">
            <a:spAutoFit/>
          </a:bodyPr>
          <a:lstStyle/>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rPr>
              <a:t> </a:t>
            </a:r>
            <a:r>
              <a:rPr lang="es-EC" sz="2600" dirty="0" smtClean="0">
                <a:solidFill>
                  <a:schemeClr val="bg2">
                    <a:lumMod val="50000"/>
                  </a:schemeClr>
                </a:solidFill>
                <a:latin typeface="+mj-lt"/>
              </a:rPr>
              <a:t>Metodología UNACH</a:t>
            </a:r>
          </a:p>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latin typeface="+mj-lt"/>
              </a:rPr>
              <a:t> Ingeniero Ambienta UNACH.</a:t>
            </a:r>
          </a:p>
          <a:p>
            <a:pPr marL="1833563" lvl="5" algn="just">
              <a:spcBef>
                <a:spcPct val="20000"/>
              </a:spcBef>
              <a:buClr>
                <a:schemeClr val="accent1"/>
              </a:buClr>
              <a:buSzPct val="85000"/>
              <a:buFont typeface="Wingdings" pitchFamily="2" charset="2"/>
              <a:buChar char="Ø"/>
            </a:pPr>
            <a:r>
              <a:rPr lang="es-EC" sz="2600" dirty="0" smtClean="0">
                <a:solidFill>
                  <a:schemeClr val="bg2">
                    <a:lumMod val="50000"/>
                  </a:schemeClr>
                </a:solidFill>
                <a:latin typeface="+mj-lt"/>
              </a:rPr>
              <a:t>ICA( Índice de Calidad del Agua).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71472" y="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Parámetros Físico - Químicos y Sedimentos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buFont typeface="Wingdings" pitchFamily="2" charset="2"/>
              <a:buChar char="v"/>
            </a:pPr>
            <a:endParaRPr lang="es-EC" sz="28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Tabla"/>
          <p:cNvGraphicFramePr>
            <a:graphicFrameLocks noGrp="1"/>
          </p:cNvGraphicFramePr>
          <p:nvPr/>
        </p:nvGraphicFramePr>
        <p:xfrm>
          <a:off x="2357422" y="1214422"/>
          <a:ext cx="5000660" cy="5504779"/>
        </p:xfrm>
        <a:graphic>
          <a:graphicData uri="http://schemas.openxmlformats.org/drawingml/2006/table">
            <a:tbl>
              <a:tblPr/>
              <a:tblGrid>
                <a:gridCol w="1569364"/>
                <a:gridCol w="1078289"/>
                <a:gridCol w="1078289"/>
                <a:gridCol w="1274718"/>
              </a:tblGrid>
              <a:tr h="338655">
                <a:tc>
                  <a:txBody>
                    <a:bodyPr/>
                    <a:lstStyle/>
                    <a:p>
                      <a:pPr algn="ctr">
                        <a:lnSpc>
                          <a:spcPct val="150000"/>
                        </a:lnSpc>
                        <a:spcAft>
                          <a:spcPts val="0"/>
                        </a:spcAft>
                      </a:pPr>
                      <a:r>
                        <a:rPr lang="es-EC" sz="1000" b="1" cap="all" dirty="0">
                          <a:solidFill>
                            <a:schemeClr val="bg2">
                              <a:lumMod val="50000"/>
                            </a:schemeClr>
                          </a:solidFill>
                          <a:latin typeface="+mj-lt"/>
                          <a:ea typeface="Calibri"/>
                          <a:cs typeface="Times New Roman"/>
                        </a:rPr>
                        <a:t>PUNTO</a:t>
                      </a:r>
                      <a:endParaRPr lang="es-EC" sz="1000" dirty="0">
                        <a:solidFill>
                          <a:schemeClr val="bg2">
                            <a:lumMod val="50000"/>
                          </a:schemeClr>
                        </a:solidFill>
                        <a:latin typeface="+mj-lt"/>
                        <a:ea typeface="Calibri"/>
                        <a:cs typeface="Times New Roman"/>
                      </a:endParaRPr>
                    </a:p>
                  </a:txBody>
                  <a:tcPr marL="42769" marR="42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000" b="1" cap="all">
                          <a:solidFill>
                            <a:schemeClr val="bg2">
                              <a:lumMod val="50000"/>
                            </a:schemeClr>
                          </a:solidFill>
                          <a:latin typeface="+mj-lt"/>
                          <a:ea typeface="Calibri"/>
                          <a:cs typeface="Times New Roman"/>
                        </a:rPr>
                        <a:t>1</a:t>
                      </a:r>
                      <a:endParaRPr lang="es-EC" sz="1000">
                        <a:solidFill>
                          <a:schemeClr val="bg2">
                            <a:lumMod val="50000"/>
                          </a:schemeClr>
                        </a:solidFill>
                        <a:latin typeface="+mj-lt"/>
                        <a:ea typeface="Calibri"/>
                        <a:cs typeface="Times New Roman"/>
                      </a:endParaRPr>
                    </a:p>
                  </a:txBody>
                  <a:tcPr marL="42769" marR="42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tabLst>
                          <a:tab pos="865505" algn="ctr"/>
                          <a:tab pos="1731010" algn="r"/>
                        </a:tabLst>
                      </a:pPr>
                      <a:r>
                        <a:rPr lang="es-EC" sz="1000" b="1" cap="all">
                          <a:solidFill>
                            <a:schemeClr val="bg2">
                              <a:lumMod val="50000"/>
                            </a:schemeClr>
                          </a:solidFill>
                          <a:latin typeface="+mj-lt"/>
                          <a:ea typeface="Calibri"/>
                          <a:cs typeface="Times New Roman"/>
                        </a:rPr>
                        <a:t>Unidades</a:t>
                      </a:r>
                      <a:endParaRPr lang="es-EC" sz="1000">
                        <a:solidFill>
                          <a:schemeClr val="bg2">
                            <a:lumMod val="50000"/>
                          </a:schemeClr>
                        </a:solidFill>
                        <a:latin typeface="+mj-lt"/>
                        <a:ea typeface="Calibri"/>
                        <a:cs typeface="Times New Roman"/>
                      </a:endParaRP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es-EC" sz="1000" b="1">
                          <a:solidFill>
                            <a:schemeClr val="bg2">
                              <a:lumMod val="50000"/>
                            </a:schemeClr>
                          </a:solidFill>
                          <a:latin typeface="+mj-lt"/>
                          <a:ea typeface="Calibri"/>
                          <a:cs typeface="Times New Roman"/>
                        </a:rPr>
                        <a:t>FECHA DE ANÁLISIS</a:t>
                      </a:r>
                      <a:endParaRPr lang="es-EC" sz="1000">
                        <a:solidFill>
                          <a:schemeClr val="bg2">
                            <a:lumMod val="50000"/>
                          </a:schemeClr>
                        </a:solidFill>
                        <a:latin typeface="+mj-lt"/>
                        <a:ea typeface="Calibri"/>
                        <a:cs typeface="Times New Roman"/>
                      </a:endParaRP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220863">
                <a:tc>
                  <a:txBody>
                    <a:bodyPr/>
                    <a:lstStyle/>
                    <a:p>
                      <a:pPr algn="ctr">
                        <a:lnSpc>
                          <a:spcPct val="150000"/>
                        </a:lnSpc>
                        <a:spcAft>
                          <a:spcPts val="0"/>
                        </a:spcAft>
                      </a:pPr>
                      <a:r>
                        <a:rPr lang="es-EC" sz="1000" cap="all" dirty="0">
                          <a:solidFill>
                            <a:schemeClr val="bg2">
                              <a:lumMod val="50000"/>
                            </a:schemeClr>
                          </a:solidFill>
                          <a:latin typeface="+mj-lt"/>
                          <a:ea typeface="Calibri"/>
                          <a:cs typeface="Times New Roman"/>
                        </a:rPr>
                        <a:t>NOMBRE</a:t>
                      </a:r>
                      <a:endParaRPr lang="es-EC" sz="1000" dirty="0">
                        <a:solidFill>
                          <a:schemeClr val="bg2">
                            <a:lumMod val="50000"/>
                          </a:schemeClr>
                        </a:solidFill>
                        <a:latin typeface="+mj-lt"/>
                        <a:ea typeface="Calibri"/>
                        <a:cs typeface="Times New Roman"/>
                      </a:endParaRPr>
                    </a:p>
                  </a:txBody>
                  <a:tcPr marL="42769" marR="42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R. Juval</a:t>
                      </a:r>
                    </a:p>
                  </a:txBody>
                  <a:tcPr marL="42769" marR="42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a:t>
                      </a:r>
                    </a:p>
                  </a:txBody>
                  <a:tcPr marL="42769" marR="42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cap="all" dirty="0">
                          <a:solidFill>
                            <a:schemeClr val="bg2">
                              <a:lumMod val="50000"/>
                            </a:schemeClr>
                          </a:solidFill>
                          <a:latin typeface="+mj-lt"/>
                          <a:ea typeface="Calibri"/>
                          <a:cs typeface="Times New Roman"/>
                        </a:rPr>
                        <a:t>COD</a:t>
                      </a:r>
                      <a:endParaRPr lang="es-EC" sz="1000" dirty="0">
                        <a:solidFill>
                          <a:schemeClr val="bg2">
                            <a:lumMod val="50000"/>
                          </a:schemeClr>
                        </a:solidFill>
                        <a:latin typeface="+mj-lt"/>
                        <a:ea typeface="Calibri"/>
                        <a:cs typeface="Times New Roman"/>
                      </a:endParaRP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RJP1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Latitud</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756770</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Longitud</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97343103</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Altitud</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3360</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cap="all">
                          <a:solidFill>
                            <a:schemeClr val="bg2">
                              <a:lumMod val="50000"/>
                            </a:schemeClr>
                          </a:solidFill>
                          <a:latin typeface="+mj-lt"/>
                          <a:ea typeface="Calibri"/>
                          <a:cs typeface="Times New Roman"/>
                        </a:rPr>
                        <a:t>OD </a:t>
                      </a:r>
                      <a:endParaRPr lang="es-EC" sz="1000">
                        <a:solidFill>
                          <a:schemeClr val="bg2">
                            <a:lumMod val="50000"/>
                          </a:schemeClr>
                        </a:solidFill>
                        <a:latin typeface="+mj-lt"/>
                        <a:ea typeface="Calibri"/>
                        <a:cs typeface="Times New Roman"/>
                      </a:endParaRP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8,3</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mg/L</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02">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Ph</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7,61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C" sz="1000" dirty="0">
                        <a:solidFill>
                          <a:schemeClr val="bg2">
                            <a:lumMod val="50000"/>
                          </a:schemeClr>
                        </a:solidFill>
                        <a:latin typeface="+mj-lt"/>
                        <a:ea typeface="Calibri"/>
                        <a:cs typeface="Times New Roman"/>
                      </a:endParaRPr>
                    </a:p>
                    <a:p>
                      <a:pPr algn="ctr">
                        <a:spcAft>
                          <a:spcPts val="0"/>
                        </a:spcAft>
                      </a:pPr>
                      <a:r>
                        <a:rPr lang="es-EC" sz="1000" dirty="0">
                          <a:solidFill>
                            <a:schemeClr val="bg2">
                              <a:lumMod val="50000"/>
                            </a:schemeClr>
                          </a:solidFill>
                          <a:latin typeface="+mj-lt"/>
                          <a:ea typeface="Calibri"/>
                          <a:cs typeface="Times New Roman"/>
                        </a:rPr>
                        <a:t>[H+] </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T</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11,6</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°C</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02">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Conductividad</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146,10</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C" sz="1000" dirty="0">
                        <a:solidFill>
                          <a:schemeClr val="bg2">
                            <a:lumMod val="50000"/>
                          </a:schemeClr>
                        </a:solidFill>
                        <a:latin typeface="+mj-lt"/>
                        <a:ea typeface="Calibri"/>
                        <a:cs typeface="Times New Roman"/>
                      </a:endParaRPr>
                    </a:p>
                    <a:p>
                      <a:pPr algn="ctr">
                        <a:spcAft>
                          <a:spcPts val="0"/>
                        </a:spcAft>
                      </a:pPr>
                      <a:r>
                        <a:rPr lang="es-EC" sz="1000" dirty="0" err="1">
                          <a:solidFill>
                            <a:schemeClr val="bg2">
                              <a:lumMod val="50000"/>
                            </a:schemeClr>
                          </a:solidFill>
                          <a:latin typeface="+mj-lt"/>
                          <a:ea typeface="Calibri"/>
                          <a:cs typeface="Times New Roman"/>
                        </a:rPr>
                        <a:t>μS</a:t>
                      </a:r>
                      <a:r>
                        <a:rPr lang="es-EC" sz="1000" dirty="0">
                          <a:solidFill>
                            <a:schemeClr val="bg2">
                              <a:lumMod val="50000"/>
                            </a:schemeClr>
                          </a:solidFill>
                          <a:latin typeface="+mj-lt"/>
                          <a:ea typeface="Calibri"/>
                          <a:cs typeface="Times New Roman"/>
                        </a:rPr>
                        <a:t>/cm </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Turbiedad</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1,00</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solidFill>
                            <a:schemeClr val="bg2">
                              <a:lumMod val="50000"/>
                            </a:schemeClr>
                          </a:solidFill>
                          <a:latin typeface="+mj-lt"/>
                          <a:ea typeface="Calibri"/>
                          <a:cs typeface="Times New Roman"/>
                        </a:rPr>
                        <a:t>FTU - NTU</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Color</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14,00</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err="1">
                          <a:solidFill>
                            <a:schemeClr val="bg2">
                              <a:lumMod val="50000"/>
                            </a:schemeClr>
                          </a:solidFill>
                          <a:latin typeface="+mj-lt"/>
                          <a:ea typeface="Calibri"/>
                          <a:cs typeface="Times New Roman"/>
                        </a:rPr>
                        <a:t>Upt-co</a:t>
                      </a:r>
                      <a:endParaRPr lang="es-EC" sz="1000" dirty="0">
                        <a:solidFill>
                          <a:schemeClr val="bg2">
                            <a:lumMod val="50000"/>
                          </a:schemeClr>
                        </a:solidFill>
                        <a:latin typeface="+mj-lt"/>
                        <a:ea typeface="Calibri"/>
                        <a:cs typeface="Times New Roman"/>
                      </a:endParaRP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Sólidos Totales</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175,00</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mg/L</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724">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Sólidos Totales Disueltos</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77,20</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mg/L</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Sólidos Suspendidos</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4,00</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mg/L</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Sulfatos</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4,00</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mg/L</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Fosfatos</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0,24</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mg/L</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Nitratos</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0,01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mg/L</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Nitritos</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0,002</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mg/L</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DBO5 </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1,00</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mg/L</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DQO</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&lt;1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mg/L</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63">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Coliformes Totales</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1,00</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chemeClr val="bg2">
                              <a:lumMod val="50000"/>
                            </a:schemeClr>
                          </a:solidFill>
                          <a:latin typeface="+mj-lt"/>
                          <a:ea typeface="Calibri"/>
                          <a:cs typeface="Times New Roman"/>
                        </a:rPr>
                        <a:t>UFC/100ml</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chemeClr val="bg2">
                              <a:lumMod val="50000"/>
                            </a:schemeClr>
                          </a:solidFill>
                          <a:latin typeface="+mj-lt"/>
                          <a:ea typeface="Calibri"/>
                          <a:cs typeface="Times New Roman"/>
                        </a:rPr>
                        <a:t>24 – 01 – 11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Sedimentos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 name="7 Rectángulo"/>
          <p:cNvSpPr/>
          <p:nvPr/>
        </p:nvSpPr>
        <p:spPr>
          <a:xfrm>
            <a:off x="642910" y="2762113"/>
            <a:ext cx="7858180" cy="1372683"/>
          </a:xfrm>
          <a:prstGeom prst="rect">
            <a:avLst/>
          </a:prstGeom>
        </p:spPr>
        <p:txBody>
          <a:bodyPr wrap="square">
            <a:spAutoFit/>
          </a:bodyPr>
          <a:lstStyle/>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latin typeface="+mj-lt"/>
              </a:rPr>
              <a:t> Recolección de Muestras.</a:t>
            </a:r>
          </a:p>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latin typeface="+mj-lt"/>
              </a:rPr>
              <a:t> </a:t>
            </a:r>
            <a:r>
              <a:rPr lang="es-ES" sz="2600" dirty="0" smtClean="0">
                <a:solidFill>
                  <a:schemeClr val="bg2">
                    <a:lumMod val="50000"/>
                  </a:schemeClr>
                </a:solidFill>
                <a:latin typeface="+mj-lt"/>
              </a:rPr>
              <a:t>3050 de la EPA (Agencia de Protección Ambiental)</a:t>
            </a:r>
            <a:r>
              <a:rPr lang="es-EC" sz="2600" dirty="0" smtClean="0">
                <a:solidFill>
                  <a:schemeClr val="bg2">
                    <a:lumMod val="50000"/>
                  </a:schemeClr>
                </a:solidFill>
                <a:latin typeface="+mj-lt"/>
              </a:rPr>
              <a:t>.</a:t>
            </a:r>
          </a:p>
        </p:txBody>
      </p:sp>
      <p:pic>
        <p:nvPicPr>
          <p:cNvPr id="7" name="6 Imagen" descr="G:\FOTOS SALIDA\SDC10578.JPG"/>
          <p:cNvPicPr/>
          <p:nvPr/>
        </p:nvPicPr>
        <p:blipFill>
          <a:blip r:embed="rId2" cstate="print"/>
          <a:srcRect l="22351"/>
          <a:stretch>
            <a:fillRect/>
          </a:stretch>
        </p:blipFill>
        <p:spPr bwMode="auto">
          <a:xfrm>
            <a:off x="4500562" y="3786190"/>
            <a:ext cx="2738259" cy="2740158"/>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Sedimentos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Tabla"/>
          <p:cNvGraphicFramePr>
            <a:graphicFrameLocks noGrp="1"/>
          </p:cNvGraphicFramePr>
          <p:nvPr/>
        </p:nvGraphicFramePr>
        <p:xfrm>
          <a:off x="2285984" y="3143248"/>
          <a:ext cx="4714908" cy="2788960"/>
        </p:xfrm>
        <a:graphic>
          <a:graphicData uri="http://schemas.openxmlformats.org/drawingml/2006/table">
            <a:tbl>
              <a:tblPr/>
              <a:tblGrid>
                <a:gridCol w="1519748"/>
                <a:gridCol w="3195160"/>
              </a:tblGrid>
              <a:tr h="320080">
                <a:tc>
                  <a:txBody>
                    <a:bodyPr/>
                    <a:lstStyle/>
                    <a:p>
                      <a:pPr algn="ctr">
                        <a:lnSpc>
                          <a:spcPct val="150000"/>
                        </a:lnSpc>
                        <a:spcAft>
                          <a:spcPts val="0"/>
                        </a:spcAft>
                      </a:pPr>
                      <a:r>
                        <a:rPr lang="es-ES" sz="1200" b="1" dirty="0">
                          <a:solidFill>
                            <a:schemeClr val="bg2">
                              <a:lumMod val="50000"/>
                            </a:schemeClr>
                          </a:solidFill>
                          <a:latin typeface="+mj-lt"/>
                          <a:ea typeface="Calibri"/>
                          <a:cs typeface="Times New Roman"/>
                        </a:rPr>
                        <a:t>PUNTO MUESTREO</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 sz="1200" b="1">
                          <a:solidFill>
                            <a:schemeClr val="bg2">
                              <a:lumMod val="50000"/>
                            </a:schemeClr>
                          </a:solidFill>
                          <a:latin typeface="+mj-lt"/>
                          <a:ea typeface="Calibri"/>
                          <a:cs typeface="Times New Roman"/>
                        </a:rPr>
                        <a:t>DESCRIPCIÓN</a:t>
                      </a:r>
                      <a:endParaRPr lang="es-EC"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2394564">
                <a:tc>
                  <a:txBody>
                    <a:bodyPr/>
                    <a:lstStyle/>
                    <a:p>
                      <a:pPr algn="ctr">
                        <a:lnSpc>
                          <a:spcPct val="150000"/>
                        </a:lnSpc>
                        <a:spcAft>
                          <a:spcPts val="0"/>
                        </a:spcAft>
                      </a:pPr>
                      <a:endParaRPr lang="es-EC" sz="1200" dirty="0">
                        <a:solidFill>
                          <a:schemeClr val="bg2">
                            <a:lumMod val="50000"/>
                          </a:schemeClr>
                        </a:solidFill>
                        <a:latin typeface="+mj-lt"/>
                        <a:ea typeface="Calibri"/>
                        <a:cs typeface="Times New Roman"/>
                      </a:endParaRPr>
                    </a:p>
                    <a:p>
                      <a:pPr algn="ctr">
                        <a:lnSpc>
                          <a:spcPct val="150000"/>
                        </a:lnSpc>
                        <a:spcAft>
                          <a:spcPts val="0"/>
                        </a:spcAft>
                      </a:pPr>
                      <a:r>
                        <a:rPr lang="es-ES" sz="1200" b="1" i="1" dirty="0">
                          <a:solidFill>
                            <a:schemeClr val="bg2">
                              <a:lumMod val="50000"/>
                            </a:schemeClr>
                          </a:solidFill>
                          <a:latin typeface="+mj-lt"/>
                          <a:ea typeface="Calibri"/>
                          <a:cs typeface="Times New Roman"/>
                        </a:rPr>
                        <a:t>RÍO JUVAL</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200" b="1" dirty="0">
                          <a:solidFill>
                            <a:schemeClr val="bg2">
                              <a:lumMod val="50000"/>
                            </a:schemeClr>
                          </a:solidFill>
                          <a:latin typeface="+mj-lt"/>
                          <a:ea typeface="Calibri"/>
                          <a:cs typeface="Times New Roman"/>
                        </a:rPr>
                        <a:t>Fecha de Muestreo: </a:t>
                      </a:r>
                      <a:r>
                        <a:rPr lang="es-ES" sz="1200" dirty="0">
                          <a:solidFill>
                            <a:schemeClr val="bg2">
                              <a:lumMod val="50000"/>
                            </a:schemeClr>
                          </a:solidFill>
                          <a:latin typeface="+mj-lt"/>
                          <a:ea typeface="Calibri"/>
                          <a:cs typeface="Times New Roman"/>
                        </a:rPr>
                        <a:t>24 de enero de 2011</a:t>
                      </a:r>
                      <a:endParaRPr lang="es-EC" sz="1200" dirty="0">
                        <a:solidFill>
                          <a:schemeClr val="bg2">
                            <a:lumMod val="50000"/>
                          </a:schemeClr>
                        </a:solidFill>
                        <a:latin typeface="+mj-lt"/>
                        <a:ea typeface="Calibri"/>
                        <a:cs typeface="Times New Roman"/>
                      </a:endParaRPr>
                    </a:p>
                    <a:p>
                      <a:pPr>
                        <a:lnSpc>
                          <a:spcPct val="150000"/>
                        </a:lnSpc>
                        <a:spcAft>
                          <a:spcPts val="0"/>
                        </a:spcAft>
                      </a:pPr>
                      <a:r>
                        <a:rPr lang="es-ES" sz="1200" b="1" dirty="0">
                          <a:solidFill>
                            <a:schemeClr val="bg2">
                              <a:lumMod val="50000"/>
                            </a:schemeClr>
                          </a:solidFill>
                          <a:latin typeface="+mj-lt"/>
                          <a:ea typeface="Calibri"/>
                          <a:cs typeface="Times New Roman"/>
                        </a:rPr>
                        <a:t>Hora:</a:t>
                      </a:r>
                      <a:r>
                        <a:rPr lang="es-ES" sz="1200" dirty="0">
                          <a:solidFill>
                            <a:schemeClr val="bg2">
                              <a:lumMod val="50000"/>
                            </a:schemeClr>
                          </a:solidFill>
                          <a:latin typeface="+mj-lt"/>
                          <a:ea typeface="Calibri"/>
                          <a:cs typeface="Times New Roman"/>
                        </a:rPr>
                        <a:t> 11 h 34 min.</a:t>
                      </a:r>
                      <a:endParaRPr lang="es-EC" sz="1200" dirty="0">
                        <a:solidFill>
                          <a:schemeClr val="bg2">
                            <a:lumMod val="50000"/>
                          </a:schemeClr>
                        </a:solidFill>
                        <a:latin typeface="+mj-lt"/>
                        <a:ea typeface="Calibri"/>
                        <a:cs typeface="Times New Roman"/>
                      </a:endParaRPr>
                    </a:p>
                    <a:p>
                      <a:pPr>
                        <a:lnSpc>
                          <a:spcPct val="150000"/>
                        </a:lnSpc>
                        <a:spcAft>
                          <a:spcPts val="0"/>
                        </a:spcAft>
                      </a:pPr>
                      <a:r>
                        <a:rPr lang="es-ES" sz="1200" b="1" dirty="0">
                          <a:solidFill>
                            <a:schemeClr val="bg2">
                              <a:lumMod val="50000"/>
                            </a:schemeClr>
                          </a:solidFill>
                          <a:latin typeface="+mj-lt"/>
                          <a:ea typeface="Calibri"/>
                          <a:cs typeface="Times New Roman"/>
                        </a:rPr>
                        <a:t>Observaciones:</a:t>
                      </a:r>
                      <a:endParaRPr lang="es-EC" sz="1200" dirty="0">
                        <a:solidFill>
                          <a:schemeClr val="bg2">
                            <a:lumMod val="50000"/>
                          </a:schemeClr>
                        </a:solidFill>
                        <a:latin typeface="+mj-lt"/>
                        <a:ea typeface="Calibri"/>
                        <a:cs typeface="Times New Roman"/>
                      </a:endParaRPr>
                    </a:p>
                    <a:p>
                      <a:pPr marL="342900" lvl="0" indent="-342900">
                        <a:lnSpc>
                          <a:spcPct val="150000"/>
                        </a:lnSpc>
                        <a:spcAft>
                          <a:spcPts val="0"/>
                        </a:spcAft>
                        <a:buFont typeface="Symbol"/>
                        <a:buChar char=""/>
                      </a:pPr>
                      <a:r>
                        <a:rPr lang="es-ES" sz="1200" dirty="0">
                          <a:solidFill>
                            <a:schemeClr val="bg2">
                              <a:lumMod val="50000"/>
                            </a:schemeClr>
                          </a:solidFill>
                          <a:latin typeface="+mj-lt"/>
                          <a:ea typeface="Calibri"/>
                          <a:cs typeface="Times New Roman"/>
                        </a:rPr>
                        <a:t>Día despejado</a:t>
                      </a:r>
                      <a:endParaRPr lang="es-EC" sz="1200" dirty="0">
                        <a:solidFill>
                          <a:schemeClr val="bg2">
                            <a:lumMod val="50000"/>
                          </a:schemeClr>
                        </a:solidFill>
                        <a:latin typeface="+mj-lt"/>
                        <a:ea typeface="Calibri"/>
                        <a:cs typeface="Times New Roman"/>
                      </a:endParaRPr>
                    </a:p>
                    <a:p>
                      <a:pPr marL="342900" lvl="0" indent="-342900">
                        <a:lnSpc>
                          <a:spcPct val="150000"/>
                        </a:lnSpc>
                        <a:spcAft>
                          <a:spcPts val="0"/>
                        </a:spcAft>
                        <a:buFont typeface="Symbol"/>
                        <a:buChar char=""/>
                      </a:pPr>
                      <a:r>
                        <a:rPr lang="es-ES" sz="1200" dirty="0">
                          <a:solidFill>
                            <a:schemeClr val="bg2">
                              <a:lumMod val="50000"/>
                            </a:schemeClr>
                          </a:solidFill>
                          <a:latin typeface="+mj-lt"/>
                          <a:ea typeface="Calibri"/>
                          <a:cs typeface="Times New Roman"/>
                        </a:rPr>
                        <a:t>Sin basura en las riberas del río</a:t>
                      </a:r>
                      <a:endParaRPr lang="es-EC" sz="1200" dirty="0">
                        <a:solidFill>
                          <a:schemeClr val="bg2">
                            <a:lumMod val="50000"/>
                          </a:schemeClr>
                        </a:solidFill>
                        <a:latin typeface="+mj-lt"/>
                        <a:ea typeface="Calibri"/>
                        <a:cs typeface="Times New Roman"/>
                      </a:endParaRPr>
                    </a:p>
                    <a:p>
                      <a:pPr marL="342900" lvl="0" indent="-342900">
                        <a:lnSpc>
                          <a:spcPct val="150000"/>
                        </a:lnSpc>
                        <a:spcAft>
                          <a:spcPts val="0"/>
                        </a:spcAft>
                        <a:buFont typeface="Symbol"/>
                        <a:buChar char=""/>
                      </a:pPr>
                      <a:r>
                        <a:rPr lang="es-ES" sz="1200" dirty="0">
                          <a:solidFill>
                            <a:schemeClr val="bg2">
                              <a:lumMod val="50000"/>
                            </a:schemeClr>
                          </a:solidFill>
                          <a:latin typeface="+mj-lt"/>
                          <a:ea typeface="Calibri"/>
                          <a:cs typeface="Times New Roman"/>
                        </a:rPr>
                        <a:t>La vegetación de las </a:t>
                      </a:r>
                      <a:r>
                        <a:rPr lang="es-ES" sz="1200" dirty="0" smtClean="0">
                          <a:solidFill>
                            <a:schemeClr val="bg2">
                              <a:lumMod val="50000"/>
                            </a:schemeClr>
                          </a:solidFill>
                          <a:latin typeface="+mj-lt"/>
                          <a:ea typeface="Calibri"/>
                          <a:cs typeface="Times New Roman"/>
                        </a:rPr>
                        <a:t>riveras son en su mayoría </a:t>
                      </a:r>
                      <a:r>
                        <a:rPr lang="es-ES" sz="1200" dirty="0">
                          <a:solidFill>
                            <a:schemeClr val="bg2">
                              <a:lumMod val="50000"/>
                            </a:schemeClr>
                          </a:solidFill>
                          <a:latin typeface="+mj-lt"/>
                          <a:ea typeface="Calibri"/>
                          <a:cs typeface="Times New Roman"/>
                        </a:rPr>
                        <a:t>arbustos</a:t>
                      </a:r>
                      <a:endParaRPr lang="es-EC" sz="1200" dirty="0">
                        <a:solidFill>
                          <a:schemeClr val="bg2">
                            <a:lumMod val="50000"/>
                          </a:schemeClr>
                        </a:solidFill>
                        <a:latin typeface="+mj-lt"/>
                        <a:ea typeface="Calibri"/>
                        <a:cs typeface="Times New Roman"/>
                      </a:endParaRPr>
                    </a:p>
                    <a:p>
                      <a:pPr marL="342900" lvl="0" indent="-342900">
                        <a:lnSpc>
                          <a:spcPct val="150000"/>
                        </a:lnSpc>
                        <a:spcAft>
                          <a:spcPts val="0"/>
                        </a:spcAft>
                        <a:buFont typeface="Symbol"/>
                        <a:buChar char=""/>
                      </a:pPr>
                      <a:r>
                        <a:rPr lang="es-ES" sz="1200" dirty="0">
                          <a:solidFill>
                            <a:schemeClr val="bg2">
                              <a:lumMod val="50000"/>
                            </a:schemeClr>
                          </a:solidFill>
                          <a:latin typeface="+mj-lt"/>
                          <a:ea typeface="Calibri"/>
                          <a:cs typeface="Times New Roman"/>
                        </a:rPr>
                        <a:t>Existen muchas rocas en el recorrido del </a:t>
                      </a:r>
                      <a:r>
                        <a:rPr lang="es-ES" sz="1200" dirty="0" smtClean="0">
                          <a:solidFill>
                            <a:schemeClr val="bg2">
                              <a:lumMod val="50000"/>
                            </a:schemeClr>
                          </a:solidFill>
                          <a:latin typeface="+mj-lt"/>
                          <a:ea typeface="Calibri"/>
                          <a:cs typeface="Times New Roman"/>
                        </a:rPr>
                        <a:t>río Juval.</a:t>
                      </a:r>
                      <a:endParaRPr lang="es-EC" sz="1200" dirty="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Sedimentos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Rectángulo"/>
          <p:cNvSpPr/>
          <p:nvPr/>
        </p:nvSpPr>
        <p:spPr>
          <a:xfrm>
            <a:off x="642910" y="2762113"/>
            <a:ext cx="7858180" cy="1932837"/>
          </a:xfrm>
          <a:prstGeom prst="rect">
            <a:avLst/>
          </a:prstGeom>
        </p:spPr>
        <p:txBody>
          <a:bodyPr wrap="square">
            <a:spAutoFit/>
          </a:bodyPr>
          <a:lstStyle/>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latin typeface="+mj-lt"/>
              </a:rPr>
              <a:t> Magnesio.</a:t>
            </a:r>
          </a:p>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latin typeface="+mj-lt"/>
              </a:rPr>
              <a:t> Calcio.</a:t>
            </a:r>
          </a:p>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latin typeface="+mj-lt"/>
              </a:rPr>
              <a:t> Potasio.</a:t>
            </a:r>
          </a:p>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latin typeface="+mj-lt"/>
              </a:rPr>
              <a:t> Sodio.</a:t>
            </a:r>
          </a:p>
        </p:txBody>
      </p:sp>
      <p:sp>
        <p:nvSpPr>
          <p:cNvPr id="8" name="7 Rectángulo"/>
          <p:cNvSpPr/>
          <p:nvPr/>
        </p:nvSpPr>
        <p:spPr>
          <a:xfrm>
            <a:off x="642910" y="4643446"/>
            <a:ext cx="7858180" cy="1938992"/>
          </a:xfrm>
          <a:prstGeom prst="rect">
            <a:avLst/>
          </a:prstGeom>
        </p:spPr>
        <p:txBody>
          <a:bodyPr wrap="square">
            <a:spAutoFit/>
          </a:bodyPr>
          <a:lstStyle/>
          <a:p>
            <a:pPr algn="just"/>
            <a:r>
              <a:rPr lang="es-ES" sz="2400" dirty="0" smtClean="0">
                <a:solidFill>
                  <a:schemeClr val="bg2">
                    <a:lumMod val="50000"/>
                  </a:schemeClr>
                </a:solidFill>
                <a:latin typeface="+mj-lt"/>
              </a:rPr>
              <a:t>Se realizó el análisis de estos metales ya que son los más comunes en la naturaleza, así mismo son indicadores de características del agua como son la alcalinidad y dureza, las características mencionadas son importantes dependiendo del uso que se le vaya a brindar a dicha agua.</a:t>
            </a:r>
            <a:endParaRPr lang="es-EC" sz="20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Sedimentos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Gráfico"/>
          <p:cNvGraphicFramePr/>
          <p:nvPr/>
        </p:nvGraphicFramePr>
        <p:xfrm>
          <a:off x="2214546" y="2857496"/>
          <a:ext cx="4800282" cy="3571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Sedimentos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83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71802" y="2643182"/>
            <a:ext cx="3000396" cy="1000132"/>
          </a:xfrm>
          <a:prstGeom prst="rect">
            <a:avLst/>
          </a:prstGeom>
          <a:noFill/>
        </p:spPr>
      </p:pic>
      <p:sp>
        <p:nvSpPr>
          <p:cNvPr id="11" name="10 Rectángulo"/>
          <p:cNvSpPr/>
          <p:nvPr/>
        </p:nvSpPr>
        <p:spPr>
          <a:xfrm>
            <a:off x="642910" y="3704586"/>
            <a:ext cx="7858180" cy="2616101"/>
          </a:xfrm>
          <a:prstGeom prst="rect">
            <a:avLst/>
          </a:prstGeom>
        </p:spPr>
        <p:txBody>
          <a:bodyPr wrap="square">
            <a:spAutoFit/>
          </a:bodyPr>
          <a:lstStyle/>
          <a:p>
            <a:pPr algn="just"/>
            <a:r>
              <a:rPr lang="es-ES" sz="2400" dirty="0" smtClean="0">
                <a:solidFill>
                  <a:schemeClr val="bg2">
                    <a:lumMod val="50000"/>
                  </a:schemeClr>
                </a:solidFill>
                <a:latin typeface="+mj-lt"/>
              </a:rPr>
              <a:t>Ci.- Calidad del Parámetro en función de su concentración.</a:t>
            </a:r>
          </a:p>
          <a:p>
            <a:pPr algn="just"/>
            <a:endParaRPr lang="es-ES" sz="2400" dirty="0" smtClean="0">
              <a:solidFill>
                <a:schemeClr val="bg2">
                  <a:lumMod val="50000"/>
                </a:schemeClr>
              </a:solidFill>
              <a:latin typeface="+mj-lt"/>
            </a:endParaRPr>
          </a:p>
          <a:p>
            <a:pPr algn="just"/>
            <a:r>
              <a:rPr lang="es-ES" sz="2400" dirty="0" smtClean="0">
                <a:solidFill>
                  <a:schemeClr val="bg2">
                    <a:lumMod val="50000"/>
                  </a:schemeClr>
                </a:solidFill>
                <a:latin typeface="+mj-lt"/>
              </a:rPr>
              <a:t>Pi.- Pesos Específico asignados a los parámetros, cuya sumatoria es 1.</a:t>
            </a:r>
          </a:p>
          <a:p>
            <a:pPr algn="just"/>
            <a:endParaRPr lang="es-ES" sz="2400" dirty="0" smtClean="0">
              <a:solidFill>
                <a:schemeClr val="bg2">
                  <a:lumMod val="50000"/>
                </a:schemeClr>
              </a:solidFill>
              <a:latin typeface="+mj-lt"/>
            </a:endParaRPr>
          </a:p>
          <a:p>
            <a:pPr algn="just"/>
            <a:r>
              <a:rPr lang="es-ES" sz="2400" dirty="0" smtClean="0">
                <a:solidFill>
                  <a:schemeClr val="bg2">
                    <a:lumMod val="50000"/>
                  </a:schemeClr>
                </a:solidFill>
                <a:latin typeface="+mj-lt"/>
              </a:rPr>
              <a:t>K.- Constante que toma los siguientes valores.</a:t>
            </a:r>
            <a:endParaRPr lang="es-EC" sz="2400" dirty="0" smtClean="0">
              <a:solidFill>
                <a:schemeClr val="bg2">
                  <a:lumMod val="50000"/>
                </a:schemeClr>
              </a:solidFill>
              <a:latin typeface="+mj-lt"/>
            </a:endParaRPr>
          </a:p>
          <a:p>
            <a:pPr algn="just"/>
            <a:endParaRPr lang="es-EC" sz="20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571480"/>
            <a:ext cx="7851648" cy="614354"/>
          </a:xfrm>
        </p:spPr>
        <p:txBody>
          <a:bodyPr>
            <a:normAutofit/>
          </a:bodyPr>
          <a:lstStyle/>
          <a:p>
            <a:pPr algn="ctr"/>
            <a:r>
              <a:rPr lang="es-EC" sz="2800" dirty="0" smtClean="0">
                <a:solidFill>
                  <a:schemeClr val="tx1"/>
                </a:solidFill>
              </a:rPr>
              <a:t>Área de Estudio</a:t>
            </a:r>
            <a:endParaRPr lang="es-EC" dirty="0"/>
          </a:p>
        </p:txBody>
      </p:sp>
      <p:sp>
        <p:nvSpPr>
          <p:cNvPr id="3" name="2 Subtítulo"/>
          <p:cNvSpPr>
            <a:spLocks noGrp="1"/>
          </p:cNvSpPr>
          <p:nvPr>
            <p:ph type="subTitle" idx="1"/>
          </p:nvPr>
        </p:nvSpPr>
        <p:spPr>
          <a:xfrm>
            <a:off x="428596" y="1428736"/>
            <a:ext cx="7854696" cy="5000660"/>
          </a:xfrm>
        </p:spPr>
        <p:txBody>
          <a:bodyPr>
            <a:normAutofit/>
          </a:bodyPr>
          <a:lstStyle/>
          <a:p>
            <a:pPr algn="just"/>
            <a:r>
              <a:rPr lang="es-EC" sz="2400" dirty="0" smtClean="0">
                <a:solidFill>
                  <a:schemeClr val="bg2">
                    <a:lumMod val="50000"/>
                  </a:schemeClr>
                </a:solidFill>
                <a:latin typeface="+mj-lt"/>
              </a:rPr>
              <a:t>El área de estudio se encuentra ubicada en el Ecuador en la Provincia de Chimborazo-Cantón </a:t>
            </a:r>
            <a:r>
              <a:rPr lang="es-EC" sz="2400" dirty="0" err="1" smtClean="0">
                <a:solidFill>
                  <a:schemeClr val="bg2">
                    <a:lumMod val="50000"/>
                  </a:schemeClr>
                </a:solidFill>
                <a:latin typeface="+mj-lt"/>
              </a:rPr>
              <a:t>Alausí</a:t>
            </a:r>
            <a:r>
              <a:rPr lang="es-EC" sz="2400" dirty="0" smtClean="0">
                <a:solidFill>
                  <a:schemeClr val="bg2">
                    <a:lumMod val="50000"/>
                  </a:schemeClr>
                </a:solidFill>
                <a:latin typeface="+mj-lt"/>
              </a:rPr>
              <a:t>. La parte alta de la sub cuenca del Río Juval se encuentra principalmente en la parroquia de achupallas.</a:t>
            </a:r>
          </a:p>
          <a:p>
            <a:pPr algn="just"/>
            <a:endParaRPr lang="es-EC" sz="2400" i="1" dirty="0" smtClean="0">
              <a:solidFill>
                <a:schemeClr val="bg2">
                  <a:lumMod val="50000"/>
                </a:schemeClr>
              </a:solidFill>
              <a:latin typeface="+mj-lt"/>
            </a:endParaRPr>
          </a:p>
        </p:txBody>
      </p:sp>
      <p:pic>
        <p:nvPicPr>
          <p:cNvPr id="4" name="3 Imagen"/>
          <p:cNvPicPr/>
          <p:nvPr/>
        </p:nvPicPr>
        <p:blipFill>
          <a:blip r:embed="rId2" cstate="print"/>
          <a:srcRect/>
          <a:stretch>
            <a:fillRect/>
          </a:stretch>
        </p:blipFill>
        <p:spPr bwMode="auto">
          <a:xfrm>
            <a:off x="2428860" y="3071810"/>
            <a:ext cx="4637474" cy="329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Sedimentos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 name="10 Rectángulo"/>
          <p:cNvSpPr/>
          <p:nvPr/>
        </p:nvSpPr>
        <p:spPr>
          <a:xfrm>
            <a:off x="642910" y="2693158"/>
            <a:ext cx="7858180" cy="4093428"/>
          </a:xfrm>
          <a:prstGeom prst="rect">
            <a:avLst/>
          </a:prstGeom>
        </p:spPr>
        <p:txBody>
          <a:bodyPr wrap="square">
            <a:spAutoFit/>
          </a:bodyPr>
          <a:lstStyle/>
          <a:p>
            <a:pPr lvl="1">
              <a:buFont typeface="Arial" pitchFamily="34" charset="0"/>
              <a:buChar char="•"/>
            </a:pPr>
            <a:r>
              <a:rPr lang="es-ES" sz="2400" dirty="0" smtClean="0">
                <a:solidFill>
                  <a:schemeClr val="bg2">
                    <a:lumMod val="50000"/>
                  </a:schemeClr>
                </a:solidFill>
                <a:latin typeface="+mj-lt"/>
              </a:rPr>
              <a:t>1,00 para aguas claras sin aparente contaminación.</a:t>
            </a:r>
            <a:endParaRPr lang="es-EC" sz="2400" dirty="0" smtClean="0">
              <a:solidFill>
                <a:schemeClr val="bg2">
                  <a:lumMod val="50000"/>
                </a:schemeClr>
              </a:solidFill>
              <a:latin typeface="+mj-lt"/>
            </a:endParaRPr>
          </a:p>
          <a:p>
            <a:r>
              <a:rPr lang="es-ES" sz="2400" dirty="0" smtClean="0">
                <a:solidFill>
                  <a:schemeClr val="bg2">
                    <a:lumMod val="50000"/>
                  </a:schemeClr>
                </a:solidFill>
                <a:latin typeface="+mj-lt"/>
              </a:rPr>
              <a:t> </a:t>
            </a:r>
            <a:endParaRPr lang="es-EC" sz="2400" dirty="0" smtClean="0">
              <a:solidFill>
                <a:schemeClr val="bg2">
                  <a:lumMod val="50000"/>
                </a:schemeClr>
              </a:solidFill>
              <a:latin typeface="+mj-lt"/>
            </a:endParaRPr>
          </a:p>
          <a:p>
            <a:pPr lvl="1">
              <a:buFont typeface="Arial" pitchFamily="34" charset="0"/>
              <a:buChar char="•"/>
            </a:pPr>
            <a:r>
              <a:rPr lang="es-ES" sz="2400" dirty="0" smtClean="0">
                <a:solidFill>
                  <a:schemeClr val="bg2">
                    <a:lumMod val="50000"/>
                  </a:schemeClr>
                </a:solidFill>
                <a:latin typeface="+mj-lt"/>
              </a:rPr>
              <a:t>0,75 para aguas con ligero color, espuma, ligera turbidez aparente no natural.</a:t>
            </a:r>
            <a:endParaRPr lang="es-EC" sz="2400" dirty="0" smtClean="0">
              <a:solidFill>
                <a:schemeClr val="bg2">
                  <a:lumMod val="50000"/>
                </a:schemeClr>
              </a:solidFill>
              <a:latin typeface="+mj-lt"/>
            </a:endParaRPr>
          </a:p>
          <a:p>
            <a:r>
              <a:rPr lang="es-ES" sz="2400" dirty="0" smtClean="0">
                <a:solidFill>
                  <a:schemeClr val="bg2">
                    <a:lumMod val="50000"/>
                  </a:schemeClr>
                </a:solidFill>
                <a:latin typeface="+mj-lt"/>
              </a:rPr>
              <a:t> </a:t>
            </a:r>
            <a:endParaRPr lang="es-EC" sz="2400" dirty="0" smtClean="0">
              <a:solidFill>
                <a:schemeClr val="bg2">
                  <a:lumMod val="50000"/>
                </a:schemeClr>
              </a:solidFill>
              <a:latin typeface="+mj-lt"/>
            </a:endParaRPr>
          </a:p>
          <a:p>
            <a:pPr lvl="1">
              <a:buFont typeface="Arial" pitchFamily="34" charset="0"/>
              <a:buChar char="•"/>
            </a:pPr>
            <a:r>
              <a:rPr lang="es-ES" sz="2400" dirty="0" smtClean="0">
                <a:solidFill>
                  <a:schemeClr val="bg2">
                    <a:lumMod val="50000"/>
                  </a:schemeClr>
                </a:solidFill>
                <a:latin typeface="+mj-lt"/>
              </a:rPr>
              <a:t>0,50 para aguas con apariencia de estar contaminada y fuerte olor.</a:t>
            </a:r>
            <a:endParaRPr lang="es-EC" sz="2400" dirty="0" smtClean="0">
              <a:solidFill>
                <a:schemeClr val="bg2">
                  <a:lumMod val="50000"/>
                </a:schemeClr>
              </a:solidFill>
              <a:latin typeface="+mj-lt"/>
            </a:endParaRPr>
          </a:p>
          <a:p>
            <a:r>
              <a:rPr lang="es-ES" sz="2400" dirty="0" smtClean="0">
                <a:solidFill>
                  <a:schemeClr val="bg2">
                    <a:lumMod val="50000"/>
                  </a:schemeClr>
                </a:solidFill>
                <a:latin typeface="+mj-lt"/>
              </a:rPr>
              <a:t> </a:t>
            </a:r>
            <a:endParaRPr lang="es-EC" sz="2400" dirty="0" smtClean="0">
              <a:solidFill>
                <a:schemeClr val="bg2">
                  <a:lumMod val="50000"/>
                </a:schemeClr>
              </a:solidFill>
              <a:latin typeface="+mj-lt"/>
            </a:endParaRPr>
          </a:p>
          <a:p>
            <a:pPr lvl="1">
              <a:buFont typeface="Arial" pitchFamily="34" charset="0"/>
              <a:buChar char="•"/>
            </a:pPr>
            <a:r>
              <a:rPr lang="es-ES" sz="2400" dirty="0" smtClean="0">
                <a:solidFill>
                  <a:schemeClr val="bg2">
                    <a:lumMod val="50000"/>
                  </a:schemeClr>
                </a:solidFill>
                <a:latin typeface="+mj-lt"/>
              </a:rPr>
              <a:t>0,25 para aguas negras que presentan fermentaciones y olores.</a:t>
            </a:r>
            <a:endParaRPr lang="es-EC" sz="2400" dirty="0" smtClean="0">
              <a:solidFill>
                <a:schemeClr val="bg2">
                  <a:lumMod val="50000"/>
                </a:schemeClr>
              </a:solidFill>
              <a:latin typeface="+mj-lt"/>
            </a:endParaRPr>
          </a:p>
          <a:p>
            <a:pPr algn="just"/>
            <a:endParaRPr lang="es-EC" sz="20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Sedimentos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Tabla"/>
          <p:cNvGraphicFramePr>
            <a:graphicFrameLocks noGrp="1"/>
          </p:cNvGraphicFramePr>
          <p:nvPr/>
        </p:nvGraphicFramePr>
        <p:xfrm>
          <a:off x="2857488" y="2714620"/>
          <a:ext cx="3643338" cy="3717554"/>
        </p:xfrm>
        <a:graphic>
          <a:graphicData uri="http://schemas.openxmlformats.org/drawingml/2006/table">
            <a:tbl>
              <a:tblPr/>
              <a:tblGrid>
                <a:gridCol w="1711546"/>
                <a:gridCol w="889885"/>
                <a:gridCol w="1041907"/>
              </a:tblGrid>
              <a:tr h="1006161">
                <a:tc rowSpan="2">
                  <a:txBody>
                    <a:bodyPr/>
                    <a:lstStyle/>
                    <a:p>
                      <a:pPr algn="ctr">
                        <a:lnSpc>
                          <a:spcPct val="115000"/>
                        </a:lnSpc>
                        <a:spcAft>
                          <a:spcPts val="0"/>
                        </a:spcAft>
                      </a:pPr>
                      <a:r>
                        <a:rPr lang="es-ES" sz="1200" b="1" dirty="0">
                          <a:solidFill>
                            <a:srgbClr val="000000"/>
                          </a:solidFill>
                          <a:latin typeface="+mj-lt"/>
                          <a:ea typeface="Times New Roman"/>
                          <a:cs typeface="Times New Roman"/>
                        </a:rPr>
                        <a:t>PARAMETROS</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rowSpan="2">
                  <a:txBody>
                    <a:bodyPr/>
                    <a:lstStyle/>
                    <a:p>
                      <a:pPr algn="ctr">
                        <a:lnSpc>
                          <a:spcPct val="115000"/>
                        </a:lnSpc>
                        <a:spcAft>
                          <a:spcPts val="0"/>
                        </a:spcAft>
                      </a:pPr>
                      <a:r>
                        <a:rPr lang="es-ES" sz="1200" b="1">
                          <a:solidFill>
                            <a:srgbClr val="000000"/>
                          </a:solidFill>
                          <a:latin typeface="+mj-lt"/>
                          <a:ea typeface="Times New Roman"/>
                          <a:cs typeface="Times New Roman"/>
                        </a:rPr>
                        <a:t>PESOS (Pi)</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es-ES" sz="1200" b="1">
                          <a:solidFill>
                            <a:srgbClr val="000000"/>
                          </a:solidFill>
                          <a:latin typeface="+mj-lt"/>
                          <a:ea typeface="Times New Roman"/>
                          <a:cs typeface="Times New Roman"/>
                        </a:rPr>
                        <a:t>CALIDAD DEL PARÁMETRO (Ci)</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503081">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S" sz="1200" b="1">
                          <a:solidFill>
                            <a:srgbClr val="000000"/>
                          </a:solidFill>
                          <a:latin typeface="+mj-lt"/>
                          <a:ea typeface="Times New Roman"/>
                          <a:cs typeface="Times New Roman"/>
                        </a:rPr>
                        <a:t>RÍO </a:t>
                      </a:r>
                      <a:br>
                        <a:rPr lang="es-ES" sz="1200" b="1">
                          <a:solidFill>
                            <a:srgbClr val="000000"/>
                          </a:solidFill>
                          <a:latin typeface="+mj-lt"/>
                          <a:ea typeface="Times New Roman"/>
                          <a:cs typeface="Times New Roman"/>
                        </a:rPr>
                      </a:br>
                      <a:r>
                        <a:rPr lang="es-ES" sz="1200" b="1">
                          <a:solidFill>
                            <a:srgbClr val="000000"/>
                          </a:solidFill>
                          <a:latin typeface="+mj-lt"/>
                          <a:ea typeface="Times New Roman"/>
                          <a:cs typeface="Times New Roman"/>
                        </a:rPr>
                        <a:t>SAUCAY</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209617">
                <a:tc>
                  <a:txBody>
                    <a:bodyPr/>
                    <a:lstStyle/>
                    <a:p>
                      <a:pPr algn="ctr">
                        <a:lnSpc>
                          <a:spcPct val="115000"/>
                        </a:lnSpc>
                        <a:spcAft>
                          <a:spcPts val="0"/>
                        </a:spcAft>
                      </a:pPr>
                      <a:r>
                        <a:rPr lang="es-ES" sz="1200" dirty="0">
                          <a:solidFill>
                            <a:srgbClr val="000000"/>
                          </a:solidFill>
                          <a:latin typeface="+mj-lt"/>
                          <a:ea typeface="Times New Roman"/>
                          <a:cs typeface="Times New Roman"/>
                        </a:rPr>
                        <a:t>COLIFORMES</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mj-lt"/>
                          <a:ea typeface="Times New Roman"/>
                          <a:cs typeface="Times New Roman"/>
                        </a:rPr>
                        <a:t>0,15</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mj-lt"/>
                          <a:ea typeface="Times New Roman"/>
                          <a:cs typeface="Times New Roman"/>
                        </a:rPr>
                        <a:t>100</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44">
                <a:tc>
                  <a:txBody>
                    <a:bodyPr/>
                    <a:lstStyle/>
                    <a:p>
                      <a:pPr algn="ctr">
                        <a:lnSpc>
                          <a:spcPct val="115000"/>
                        </a:lnSpc>
                        <a:spcAft>
                          <a:spcPts val="0"/>
                        </a:spcAft>
                      </a:pPr>
                      <a:r>
                        <a:rPr lang="es-ES" sz="1200">
                          <a:solidFill>
                            <a:srgbClr val="000000"/>
                          </a:solidFill>
                          <a:latin typeface="+mj-lt"/>
                          <a:ea typeface="Times New Roman"/>
                          <a:cs typeface="Times New Roman"/>
                        </a:rPr>
                        <a:t>PH</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mj-lt"/>
                          <a:ea typeface="Times New Roman"/>
                          <a:cs typeface="Times New Roman"/>
                        </a:rPr>
                        <a:t>0,12</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mj-lt"/>
                          <a:ea typeface="Times New Roman"/>
                          <a:cs typeface="Times New Roman"/>
                        </a:rPr>
                        <a:t>84</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44">
                <a:tc>
                  <a:txBody>
                    <a:bodyPr/>
                    <a:lstStyle/>
                    <a:p>
                      <a:pPr algn="ctr">
                        <a:lnSpc>
                          <a:spcPct val="115000"/>
                        </a:lnSpc>
                        <a:spcAft>
                          <a:spcPts val="0"/>
                        </a:spcAft>
                      </a:pPr>
                      <a:r>
                        <a:rPr lang="es-ES" sz="1200">
                          <a:solidFill>
                            <a:srgbClr val="000000"/>
                          </a:solidFill>
                          <a:latin typeface="+mj-lt"/>
                          <a:ea typeface="Times New Roman"/>
                          <a:cs typeface="Times New Roman"/>
                        </a:rPr>
                        <a:t>DBO5</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mj-lt"/>
                          <a:ea typeface="Times New Roman"/>
                          <a:cs typeface="Times New Roman"/>
                        </a:rPr>
                        <a:t>0,1</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mj-lt"/>
                          <a:ea typeface="Times New Roman"/>
                          <a:cs typeface="Times New Roman"/>
                        </a:rPr>
                        <a:t>82</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44">
                <a:tc>
                  <a:txBody>
                    <a:bodyPr/>
                    <a:lstStyle/>
                    <a:p>
                      <a:pPr algn="ctr">
                        <a:lnSpc>
                          <a:spcPct val="115000"/>
                        </a:lnSpc>
                        <a:spcAft>
                          <a:spcPts val="0"/>
                        </a:spcAft>
                      </a:pPr>
                      <a:r>
                        <a:rPr lang="es-ES" sz="1200">
                          <a:solidFill>
                            <a:srgbClr val="000000"/>
                          </a:solidFill>
                          <a:latin typeface="+mj-lt"/>
                          <a:ea typeface="Times New Roman"/>
                          <a:cs typeface="Times New Roman"/>
                        </a:rPr>
                        <a:t>NITRATOS</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mj-lt"/>
                          <a:ea typeface="Times New Roman"/>
                          <a:cs typeface="Times New Roman"/>
                        </a:rPr>
                        <a:t>0,1</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mj-lt"/>
                          <a:ea typeface="Times New Roman"/>
                          <a:cs typeface="Times New Roman"/>
                        </a:rPr>
                        <a:t>99</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44">
                <a:tc>
                  <a:txBody>
                    <a:bodyPr/>
                    <a:lstStyle/>
                    <a:p>
                      <a:pPr algn="ctr">
                        <a:lnSpc>
                          <a:spcPct val="115000"/>
                        </a:lnSpc>
                        <a:spcAft>
                          <a:spcPts val="0"/>
                        </a:spcAft>
                      </a:pPr>
                      <a:r>
                        <a:rPr lang="es-ES" sz="1200">
                          <a:solidFill>
                            <a:srgbClr val="000000"/>
                          </a:solidFill>
                          <a:latin typeface="+mj-lt"/>
                          <a:ea typeface="Times New Roman"/>
                          <a:cs typeface="Times New Roman"/>
                        </a:rPr>
                        <a:t>FOSFATOS</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mj-lt"/>
                          <a:ea typeface="Times New Roman"/>
                          <a:cs typeface="Times New Roman"/>
                        </a:rPr>
                        <a:t>0,1</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mj-lt"/>
                          <a:ea typeface="Times New Roman"/>
                          <a:cs typeface="Times New Roman"/>
                        </a:rPr>
                        <a:t>99</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44">
                <a:tc>
                  <a:txBody>
                    <a:bodyPr/>
                    <a:lstStyle/>
                    <a:p>
                      <a:pPr algn="ctr">
                        <a:lnSpc>
                          <a:spcPct val="115000"/>
                        </a:lnSpc>
                        <a:spcAft>
                          <a:spcPts val="0"/>
                        </a:spcAft>
                      </a:pPr>
                      <a:r>
                        <a:rPr lang="es-ES" sz="1200">
                          <a:solidFill>
                            <a:srgbClr val="000000"/>
                          </a:solidFill>
                          <a:latin typeface="+mj-lt"/>
                          <a:ea typeface="Times New Roman"/>
                          <a:cs typeface="Times New Roman"/>
                        </a:rPr>
                        <a:t>TEMPERATURA</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mj-lt"/>
                          <a:ea typeface="Times New Roman"/>
                          <a:cs typeface="Times New Roman"/>
                        </a:rPr>
                        <a:t>0,1</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mj-lt"/>
                          <a:ea typeface="Times New Roman"/>
                          <a:cs typeface="Times New Roman"/>
                        </a:rPr>
                        <a:t>53</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44">
                <a:tc>
                  <a:txBody>
                    <a:bodyPr/>
                    <a:lstStyle/>
                    <a:p>
                      <a:pPr algn="ctr">
                        <a:lnSpc>
                          <a:spcPct val="115000"/>
                        </a:lnSpc>
                        <a:spcAft>
                          <a:spcPts val="0"/>
                        </a:spcAft>
                      </a:pPr>
                      <a:r>
                        <a:rPr lang="es-ES" sz="1200">
                          <a:solidFill>
                            <a:srgbClr val="000000"/>
                          </a:solidFill>
                          <a:latin typeface="+mj-lt"/>
                          <a:ea typeface="Times New Roman"/>
                          <a:cs typeface="Times New Roman"/>
                        </a:rPr>
                        <a:t>TURBIDEZ</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mj-lt"/>
                          <a:ea typeface="Times New Roman"/>
                          <a:cs typeface="Times New Roman"/>
                        </a:rPr>
                        <a:t>0,08</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mj-lt"/>
                          <a:ea typeface="Times New Roman"/>
                          <a:cs typeface="Times New Roman"/>
                        </a:rPr>
                        <a:t>98</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234">
                <a:tc>
                  <a:txBody>
                    <a:bodyPr/>
                    <a:lstStyle/>
                    <a:p>
                      <a:pPr algn="ctr">
                        <a:lnSpc>
                          <a:spcPct val="115000"/>
                        </a:lnSpc>
                        <a:spcAft>
                          <a:spcPts val="0"/>
                        </a:spcAft>
                      </a:pPr>
                      <a:r>
                        <a:rPr lang="es-ES" sz="1200">
                          <a:solidFill>
                            <a:srgbClr val="000000"/>
                          </a:solidFill>
                          <a:latin typeface="+mj-lt"/>
                          <a:ea typeface="Times New Roman"/>
                          <a:cs typeface="Times New Roman"/>
                        </a:rPr>
                        <a:t>SOLIDOS TOTALES</a:t>
                      </a:r>
                      <a:br>
                        <a:rPr lang="es-ES" sz="1200">
                          <a:solidFill>
                            <a:srgbClr val="000000"/>
                          </a:solidFill>
                          <a:latin typeface="+mj-lt"/>
                          <a:ea typeface="Times New Roman"/>
                          <a:cs typeface="Times New Roman"/>
                        </a:rPr>
                      </a:br>
                      <a:r>
                        <a:rPr lang="es-ES" sz="1200">
                          <a:solidFill>
                            <a:srgbClr val="000000"/>
                          </a:solidFill>
                          <a:latin typeface="+mj-lt"/>
                          <a:ea typeface="Times New Roman"/>
                          <a:cs typeface="Times New Roman"/>
                        </a:rPr>
                        <a:t>DISUELTOS</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mj-lt"/>
                          <a:ea typeface="Times New Roman"/>
                          <a:cs typeface="Times New Roman"/>
                        </a:rPr>
                        <a:t>0,08</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mj-lt"/>
                          <a:ea typeface="Times New Roman"/>
                          <a:cs typeface="Times New Roman"/>
                        </a:rPr>
                        <a:t>89</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17">
                <a:tc>
                  <a:txBody>
                    <a:bodyPr/>
                    <a:lstStyle/>
                    <a:p>
                      <a:pPr algn="ctr">
                        <a:lnSpc>
                          <a:spcPct val="115000"/>
                        </a:lnSpc>
                        <a:spcAft>
                          <a:spcPts val="0"/>
                        </a:spcAft>
                      </a:pPr>
                      <a:r>
                        <a:rPr lang="es-ES" sz="1200">
                          <a:solidFill>
                            <a:srgbClr val="000000"/>
                          </a:solidFill>
                          <a:latin typeface="+mj-lt"/>
                          <a:ea typeface="Times New Roman"/>
                          <a:cs typeface="Times New Roman"/>
                        </a:rPr>
                        <a:t>OXIGENO DISUELTO</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mj-lt"/>
                          <a:ea typeface="Times New Roman"/>
                          <a:cs typeface="Times New Roman"/>
                        </a:rPr>
                        <a:t>0,17</a:t>
                      </a:r>
                      <a:endParaRPr lang="es-EC" sz="12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mj-lt"/>
                          <a:ea typeface="Times New Roman"/>
                          <a:cs typeface="Times New Roman"/>
                        </a:rPr>
                        <a:t>6</a:t>
                      </a:r>
                      <a:endParaRPr lang="es-EC" sz="12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Sedimentos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963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86182" y="3786190"/>
            <a:ext cx="1785949" cy="413415"/>
          </a:xfrm>
          <a:prstGeom prst="rect">
            <a:avLst/>
          </a:prstGeom>
          <a:noFill/>
        </p:spPr>
      </p:pic>
      <p:graphicFrame>
        <p:nvGraphicFramePr>
          <p:cNvPr id="14" name="13 Tabla"/>
          <p:cNvGraphicFramePr>
            <a:graphicFrameLocks noGrp="1"/>
          </p:cNvGraphicFramePr>
          <p:nvPr/>
        </p:nvGraphicFramePr>
        <p:xfrm>
          <a:off x="2000232" y="4286256"/>
          <a:ext cx="5394959" cy="1938528"/>
        </p:xfrm>
        <a:graphic>
          <a:graphicData uri="http://schemas.openxmlformats.org/drawingml/2006/table">
            <a:tbl>
              <a:tblPr/>
              <a:tblGrid>
                <a:gridCol w="1140290"/>
                <a:gridCol w="888099"/>
                <a:gridCol w="1248889"/>
                <a:gridCol w="1248889"/>
                <a:gridCol w="868792"/>
              </a:tblGrid>
              <a:tr h="279400">
                <a:tc rowSpan="2">
                  <a:txBody>
                    <a:bodyPr/>
                    <a:lstStyle/>
                    <a:p>
                      <a:pPr algn="ctr">
                        <a:lnSpc>
                          <a:spcPct val="115000"/>
                        </a:lnSpc>
                        <a:spcAft>
                          <a:spcPts val="0"/>
                        </a:spcAft>
                        <a:tabLst>
                          <a:tab pos="3205480" algn="l"/>
                        </a:tabLst>
                      </a:pPr>
                      <a:r>
                        <a:rPr lang="es-EC" sz="1200" b="1" dirty="0">
                          <a:solidFill>
                            <a:schemeClr val="bg2">
                              <a:lumMod val="50000"/>
                            </a:schemeClr>
                          </a:solidFill>
                          <a:latin typeface="+mj-lt"/>
                          <a:ea typeface="Calibri"/>
                          <a:cs typeface="Times New Roman"/>
                        </a:rPr>
                        <a:t>CUERPO DE AGUA</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rowSpan="2">
                  <a:txBody>
                    <a:bodyPr/>
                    <a:lstStyle/>
                    <a:p>
                      <a:pPr algn="ctr">
                        <a:lnSpc>
                          <a:spcPct val="115000"/>
                        </a:lnSpc>
                        <a:spcAft>
                          <a:spcPts val="0"/>
                        </a:spcAft>
                        <a:tabLst>
                          <a:tab pos="3205480" algn="l"/>
                        </a:tabLst>
                      </a:pPr>
                      <a:r>
                        <a:rPr lang="es-EC" sz="1200" b="1" dirty="0">
                          <a:solidFill>
                            <a:schemeClr val="bg2">
                              <a:lumMod val="50000"/>
                            </a:schemeClr>
                          </a:solidFill>
                          <a:latin typeface="+mj-lt"/>
                          <a:ea typeface="Calibri"/>
                          <a:cs typeface="Times New Roman"/>
                        </a:rPr>
                        <a:t>ÍNDICE DE CALIDAD </a:t>
                      </a:r>
                      <a:endParaRPr lang="es-EC" sz="1200" dirty="0">
                        <a:solidFill>
                          <a:schemeClr val="bg2">
                            <a:lumMod val="50000"/>
                          </a:schemeClr>
                        </a:solidFill>
                        <a:latin typeface="+mj-lt"/>
                        <a:ea typeface="Calibri"/>
                        <a:cs typeface="Times New Roman"/>
                      </a:endParaRPr>
                    </a:p>
                    <a:p>
                      <a:pPr algn="ctr">
                        <a:lnSpc>
                          <a:spcPct val="115000"/>
                        </a:lnSpc>
                        <a:spcAft>
                          <a:spcPts val="0"/>
                        </a:spcAft>
                        <a:tabLst>
                          <a:tab pos="3205480" algn="l"/>
                        </a:tabLst>
                      </a:pPr>
                      <a:r>
                        <a:rPr lang="es-EC" sz="1200" b="1" dirty="0">
                          <a:solidFill>
                            <a:schemeClr val="bg2">
                              <a:lumMod val="50000"/>
                            </a:schemeClr>
                          </a:solidFill>
                          <a:latin typeface="+mj-lt"/>
                          <a:ea typeface="Calibri"/>
                          <a:cs typeface="Times New Roman"/>
                        </a:rPr>
                        <a:t> DEL AGUA ICA</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gridSpan="2">
                  <a:txBody>
                    <a:bodyPr/>
                    <a:lstStyle/>
                    <a:p>
                      <a:pPr algn="ctr">
                        <a:lnSpc>
                          <a:spcPct val="200000"/>
                        </a:lnSpc>
                        <a:spcAft>
                          <a:spcPts val="0"/>
                        </a:spcAft>
                        <a:tabLst>
                          <a:tab pos="3205480" algn="l"/>
                        </a:tabLst>
                      </a:pPr>
                      <a:r>
                        <a:rPr lang="es-EC" sz="1200" b="1">
                          <a:solidFill>
                            <a:schemeClr val="bg2">
                              <a:lumMod val="50000"/>
                            </a:schemeClr>
                          </a:solidFill>
                          <a:latin typeface="+mj-lt"/>
                          <a:ea typeface="Calibri"/>
                          <a:cs typeface="Times New Roman"/>
                        </a:rPr>
                        <a:t>ESTADO SEGÚN SU USO</a:t>
                      </a:r>
                      <a:endParaRPr lang="es-EC"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es-EC"/>
                    </a:p>
                  </a:txBody>
                  <a:tcPr/>
                </a:tc>
                <a:tc>
                  <a:txBody>
                    <a:bodyPr/>
                    <a:lstStyle/>
                    <a:p>
                      <a:pPr>
                        <a:lnSpc>
                          <a:spcPct val="115000"/>
                        </a:lnSpc>
                        <a:spcAft>
                          <a:spcPts val="1000"/>
                        </a:spcAft>
                      </a:pPr>
                      <a:r>
                        <a:rPr lang="es-EC" sz="1200">
                          <a:solidFill>
                            <a:schemeClr val="bg2">
                              <a:lumMod val="50000"/>
                            </a:schemeClr>
                          </a:solidFill>
                          <a:latin typeface="+mj-lt"/>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07975">
                <a:tc vMerge="1">
                  <a:txBody>
                    <a:bodyPr/>
                    <a:lstStyle/>
                    <a:p>
                      <a:endParaRPr lang="es-EC"/>
                    </a:p>
                  </a:txBody>
                  <a:tcPr/>
                </a:tc>
                <a:tc vMerge="1">
                  <a:txBody>
                    <a:bodyPr/>
                    <a:lstStyle/>
                    <a:p>
                      <a:endParaRPr lang="es-EC"/>
                    </a:p>
                  </a:txBody>
                  <a:tcPr/>
                </a:tc>
                <a:tc>
                  <a:txBody>
                    <a:bodyPr/>
                    <a:lstStyle/>
                    <a:p>
                      <a:pPr algn="ctr">
                        <a:lnSpc>
                          <a:spcPct val="115000"/>
                        </a:lnSpc>
                        <a:spcAft>
                          <a:spcPts val="0"/>
                        </a:spcAft>
                        <a:tabLst>
                          <a:tab pos="3205480" algn="l"/>
                        </a:tabLst>
                      </a:pPr>
                      <a:r>
                        <a:rPr lang="es-EC" sz="1200" b="1" dirty="0">
                          <a:solidFill>
                            <a:schemeClr val="bg2">
                              <a:lumMod val="50000"/>
                            </a:schemeClr>
                          </a:solidFill>
                          <a:latin typeface="+mj-lt"/>
                          <a:ea typeface="Calibri"/>
                          <a:cs typeface="Times New Roman"/>
                        </a:rPr>
                        <a:t>PESCA Y VIDA ACUATICA</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tabLst>
                          <a:tab pos="3205480" algn="l"/>
                        </a:tabLst>
                      </a:pPr>
                      <a:r>
                        <a:rPr lang="es-EC" sz="1200" b="1" dirty="0">
                          <a:solidFill>
                            <a:schemeClr val="bg2">
                              <a:lumMod val="50000"/>
                            </a:schemeClr>
                          </a:solidFill>
                          <a:latin typeface="+mj-lt"/>
                          <a:ea typeface="Calibri"/>
                          <a:cs typeface="Times New Roman"/>
                        </a:rPr>
                        <a:t>RIEGO AGRÍCOLA</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tabLst>
                          <a:tab pos="3205480" algn="l"/>
                        </a:tabLst>
                      </a:pPr>
                      <a:r>
                        <a:rPr lang="es-EC" sz="1200" b="1">
                          <a:solidFill>
                            <a:schemeClr val="bg2">
                              <a:lumMod val="50000"/>
                            </a:schemeClr>
                          </a:solidFill>
                          <a:latin typeface="+mj-lt"/>
                          <a:ea typeface="Calibri"/>
                          <a:cs typeface="Times New Roman"/>
                        </a:rPr>
                        <a:t>CUERPO DE AGUA</a:t>
                      </a:r>
                      <a:endParaRPr lang="es-EC"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0">
                <a:tc>
                  <a:txBody>
                    <a:bodyPr/>
                    <a:lstStyle/>
                    <a:p>
                      <a:pPr algn="ctr">
                        <a:lnSpc>
                          <a:spcPct val="115000"/>
                        </a:lnSpc>
                        <a:spcAft>
                          <a:spcPts val="0"/>
                        </a:spcAft>
                        <a:tabLst>
                          <a:tab pos="3205480" algn="l"/>
                        </a:tabLst>
                      </a:pPr>
                      <a:r>
                        <a:rPr lang="es-EC" sz="1200" b="1">
                          <a:solidFill>
                            <a:schemeClr val="bg2">
                              <a:lumMod val="50000"/>
                            </a:schemeClr>
                          </a:solidFill>
                          <a:latin typeface="+mj-lt"/>
                          <a:ea typeface="Calibri"/>
                          <a:cs typeface="Times New Roman"/>
                        </a:rPr>
                        <a:t>RÍO </a:t>
                      </a:r>
                      <a:endParaRPr lang="es-EC" sz="1200">
                        <a:solidFill>
                          <a:schemeClr val="bg2">
                            <a:lumMod val="50000"/>
                          </a:schemeClr>
                        </a:solidFill>
                        <a:latin typeface="+mj-lt"/>
                        <a:ea typeface="Calibri"/>
                        <a:cs typeface="Times New Roman"/>
                      </a:endParaRPr>
                    </a:p>
                    <a:p>
                      <a:pPr algn="ctr">
                        <a:lnSpc>
                          <a:spcPct val="115000"/>
                        </a:lnSpc>
                        <a:spcAft>
                          <a:spcPts val="0"/>
                        </a:spcAft>
                        <a:tabLst>
                          <a:tab pos="3205480" algn="l"/>
                        </a:tabLst>
                      </a:pPr>
                      <a:r>
                        <a:rPr lang="es-EC" sz="1200" b="1">
                          <a:solidFill>
                            <a:schemeClr val="bg2">
                              <a:lumMod val="50000"/>
                            </a:schemeClr>
                          </a:solidFill>
                          <a:latin typeface="+mj-lt"/>
                          <a:ea typeface="Calibri"/>
                          <a:cs typeface="Times New Roman"/>
                        </a:rPr>
                        <a:t>JUVAL</a:t>
                      </a:r>
                      <a:endParaRPr lang="es-EC"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3205480" algn="l"/>
                        </a:tabLst>
                      </a:pPr>
                      <a:r>
                        <a:rPr lang="es-EC" sz="1200">
                          <a:solidFill>
                            <a:schemeClr val="bg2">
                              <a:lumMod val="50000"/>
                            </a:schemeClr>
                          </a:solidFill>
                          <a:latin typeface="+mj-lt"/>
                          <a:ea typeface="Calibri"/>
                          <a:cs typeface="Times New Roman"/>
                        </a:rPr>
                        <a:t>78,10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3205480" algn="l"/>
                        </a:tabLst>
                      </a:pPr>
                      <a:r>
                        <a:rPr lang="es-EC" sz="1200" i="1">
                          <a:solidFill>
                            <a:schemeClr val="bg2">
                              <a:lumMod val="50000"/>
                            </a:schemeClr>
                          </a:solidFill>
                          <a:latin typeface="+mj-lt"/>
                          <a:ea typeface="Calibri"/>
                          <a:cs typeface="Times New Roman"/>
                        </a:rPr>
                        <a:t>Excelente</a:t>
                      </a:r>
                      <a:endParaRPr lang="es-EC"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200000"/>
                        </a:lnSpc>
                        <a:spcAft>
                          <a:spcPts val="0"/>
                        </a:spcAft>
                        <a:tabLst>
                          <a:tab pos="3205480" algn="l"/>
                        </a:tabLst>
                      </a:pPr>
                      <a:r>
                        <a:rPr lang="es-EC" sz="1200" i="1" dirty="0">
                          <a:solidFill>
                            <a:schemeClr val="bg2">
                              <a:lumMod val="50000"/>
                            </a:schemeClr>
                          </a:solidFill>
                          <a:latin typeface="+mj-lt"/>
                          <a:ea typeface="Calibri"/>
                          <a:cs typeface="Times New Roman"/>
                        </a:rPr>
                        <a:t>Excelente</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200000"/>
                        </a:lnSpc>
                        <a:spcAft>
                          <a:spcPts val="0"/>
                        </a:spcAft>
                        <a:tabLst>
                          <a:tab pos="3205480" algn="l"/>
                        </a:tabLst>
                      </a:pPr>
                      <a:r>
                        <a:rPr lang="es-EC" sz="1200" i="1" dirty="0">
                          <a:solidFill>
                            <a:schemeClr val="bg2">
                              <a:lumMod val="50000"/>
                            </a:schemeClr>
                          </a:solidFill>
                          <a:latin typeface="+mj-lt"/>
                          <a:ea typeface="Calibri"/>
                          <a:cs typeface="Times New Roman"/>
                        </a:rPr>
                        <a:t>Aguas No Contaminadas</a:t>
                      </a:r>
                      <a:endParaRPr lang="es-EC"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0663"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13055" y="2780928"/>
            <a:ext cx="2755089" cy="72008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t>
            </a:r>
            <a:r>
              <a:rPr lang="es-EC" sz="2400" b="1" dirty="0" smtClean="0">
                <a:solidFill>
                  <a:schemeClr val="accent4">
                    <a:lumMod val="50000"/>
                  </a:schemeClr>
                </a:solidFill>
                <a:latin typeface="+mj-lt"/>
                <a:cs typeface="Arial" pitchFamily="34" charset="0"/>
              </a:rPr>
              <a:t>B</a:t>
            </a:r>
            <a:r>
              <a:rPr kumimoji="0" lang="es-EC" sz="2400" b="1" i="0" u="none" strike="noStrike" cap="none" normalizeH="0" dirty="0" smtClean="0">
                <a:ln>
                  <a:noFill/>
                </a:ln>
                <a:solidFill>
                  <a:schemeClr val="accent4">
                    <a:lumMod val="50000"/>
                  </a:schemeClr>
                </a:solidFill>
                <a:effectLst/>
                <a:latin typeface="+mj-lt"/>
                <a:cs typeface="Arial" pitchFamily="34" charset="0"/>
              </a:rPr>
              <a:t>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Flora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12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800" dirty="0" smtClean="0">
                <a:solidFill>
                  <a:schemeClr val="bg2">
                    <a:lumMod val="50000"/>
                  </a:schemeClr>
                </a:solidFill>
                <a:latin typeface="+mj-lt"/>
              </a:rPr>
              <a:t> </a:t>
            </a:r>
            <a:r>
              <a:rPr lang="es-EC" sz="2400" dirty="0" smtClean="0">
                <a:solidFill>
                  <a:schemeClr val="bg2">
                    <a:lumMod val="50000"/>
                  </a:schemeClr>
                </a:solidFill>
                <a:latin typeface="+mj-lt"/>
              </a:rPr>
              <a:t>(Universidad Nacional del Chimborazo UNACH)</a:t>
            </a:r>
            <a:r>
              <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rPr>
              <a:t>.</a:t>
            </a:r>
            <a:endParaRPr lang="es-EC" sz="2400" dirty="0" smtClean="0">
              <a:solidFill>
                <a:schemeClr val="bg2">
                  <a:lumMod val="50000"/>
                </a:schemeClr>
              </a:solidFill>
              <a:latin typeface="+mj-lt"/>
            </a:endParaRPr>
          </a:p>
          <a:p>
            <a:pPr marL="1833563" lvl="5" algn="just">
              <a:spcBef>
                <a:spcPct val="20000"/>
              </a:spcBef>
              <a:buClr>
                <a:schemeClr val="accent1"/>
              </a:buClr>
              <a:buSzPct val="85000"/>
              <a:buFont typeface="Wingdings" pitchFamily="2" charset="2"/>
              <a:buChar char="Ø"/>
            </a:pPr>
            <a:r>
              <a:rPr lang="es-ES" sz="2400" dirty="0" smtClean="0">
                <a:solidFill>
                  <a:schemeClr val="bg2">
                    <a:lumMod val="50000"/>
                  </a:schemeClr>
                </a:solidFill>
                <a:latin typeface="+mj-lt"/>
              </a:rPr>
              <a:t>Bosque siempre-verde montano alto (</a:t>
            </a:r>
            <a:r>
              <a:rPr lang="es-ES" sz="2400" dirty="0" err="1" smtClean="0">
                <a:solidFill>
                  <a:schemeClr val="bg2">
                    <a:lumMod val="50000"/>
                  </a:schemeClr>
                </a:solidFill>
                <a:latin typeface="+mj-lt"/>
              </a:rPr>
              <a:t>Bsvma</a:t>
            </a:r>
            <a:r>
              <a:rPr lang="es-ES" sz="2400" dirty="0" smtClean="0">
                <a:solidFill>
                  <a:schemeClr val="bg2">
                    <a:lumMod val="50000"/>
                  </a:schemeClr>
                </a:solidFill>
                <a:latin typeface="+mj-lt"/>
              </a:rPr>
              <a:t>) 35 especies.</a:t>
            </a:r>
            <a:endParaRPr kumimoji="0" lang="es-EC" sz="240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1833563" lvl="5" algn="just">
              <a:spcBef>
                <a:spcPct val="20000"/>
              </a:spcBef>
              <a:buClr>
                <a:schemeClr val="accent1"/>
              </a:buClr>
              <a:buSzPct val="85000"/>
              <a:buFont typeface="Wingdings" pitchFamily="2" charset="2"/>
              <a:buChar char="Ø"/>
            </a:pPr>
            <a:r>
              <a:rPr lang="es-ES" sz="2400" dirty="0" smtClean="0">
                <a:solidFill>
                  <a:schemeClr val="bg2">
                    <a:lumMod val="50000"/>
                  </a:schemeClr>
                </a:solidFill>
                <a:latin typeface="+mj-lt"/>
              </a:rPr>
              <a:t>Páramo 54 especies </a:t>
            </a:r>
            <a:r>
              <a:rPr lang="es-EC" sz="2400" dirty="0" smtClean="0">
                <a:solidFill>
                  <a:schemeClr val="bg2">
                    <a:lumMod val="50000"/>
                  </a:schemeClr>
                </a:solidFill>
                <a:latin typeface="+mj-lt"/>
              </a:rPr>
              <a:t>.</a:t>
            </a:r>
            <a:endPar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t>
            </a:r>
            <a:r>
              <a:rPr lang="es-EC" sz="2400" b="1" dirty="0" smtClean="0">
                <a:solidFill>
                  <a:schemeClr val="accent4">
                    <a:lumMod val="50000"/>
                  </a:schemeClr>
                </a:solidFill>
                <a:latin typeface="+mj-lt"/>
                <a:cs typeface="Arial" pitchFamily="34" charset="0"/>
              </a:rPr>
              <a:t>B</a:t>
            </a:r>
            <a:r>
              <a:rPr kumimoji="0" lang="es-EC" sz="2400" b="1" i="0" u="none" strike="noStrike" cap="none" normalizeH="0" dirty="0" smtClean="0">
                <a:ln>
                  <a:noFill/>
                </a:ln>
                <a:solidFill>
                  <a:schemeClr val="accent4">
                    <a:lumMod val="50000"/>
                  </a:schemeClr>
                </a:solidFill>
                <a:effectLst/>
                <a:latin typeface="+mj-lt"/>
                <a:cs typeface="Arial" pitchFamily="34" charset="0"/>
              </a:rPr>
              <a:t>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graphicFrame>
        <p:nvGraphicFramePr>
          <p:cNvPr id="7" name="6 Gráfico"/>
          <p:cNvGraphicFramePr/>
          <p:nvPr/>
        </p:nvGraphicFramePr>
        <p:xfrm>
          <a:off x="2000232" y="1918738"/>
          <a:ext cx="5429287" cy="4153468"/>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CuadroTexto"/>
          <p:cNvSpPr txBox="1"/>
          <p:nvPr/>
        </p:nvSpPr>
        <p:spPr>
          <a:xfrm>
            <a:off x="2571736" y="2285992"/>
            <a:ext cx="571504" cy="276999"/>
          </a:xfrm>
          <a:prstGeom prst="rect">
            <a:avLst/>
          </a:prstGeom>
          <a:noFill/>
        </p:spPr>
        <p:txBody>
          <a:bodyPr wrap="square" rtlCol="0">
            <a:spAutoFit/>
          </a:bodyPr>
          <a:lstStyle/>
          <a:p>
            <a:r>
              <a:rPr lang="es-EC" sz="1200" dirty="0" smtClean="0"/>
              <a:t>101</a:t>
            </a:r>
            <a:endParaRPr lang="es-EC"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t>
            </a:r>
            <a:r>
              <a:rPr lang="es-EC" sz="2400" b="1" dirty="0" smtClean="0">
                <a:solidFill>
                  <a:schemeClr val="accent4">
                    <a:lumMod val="50000"/>
                  </a:schemeClr>
                </a:solidFill>
                <a:latin typeface="+mj-lt"/>
                <a:cs typeface="Arial" pitchFamily="34" charset="0"/>
              </a:rPr>
              <a:t>B</a:t>
            </a:r>
            <a:r>
              <a:rPr kumimoji="0" lang="es-EC" sz="2400" b="1" i="0" u="none" strike="noStrike" cap="none" normalizeH="0" dirty="0" smtClean="0">
                <a:ln>
                  <a:noFill/>
                </a:ln>
                <a:solidFill>
                  <a:schemeClr val="accent4">
                    <a:lumMod val="50000"/>
                  </a:schemeClr>
                </a:solidFill>
                <a:effectLst/>
                <a:latin typeface="+mj-lt"/>
                <a:cs typeface="Arial" pitchFamily="34" charset="0"/>
              </a:rPr>
              <a:t>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Fauna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12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800" dirty="0" smtClean="0">
                <a:solidFill>
                  <a:schemeClr val="bg2">
                    <a:lumMod val="50000"/>
                  </a:schemeClr>
                </a:solidFill>
                <a:latin typeface="+mj-lt"/>
              </a:rPr>
              <a:t> </a:t>
            </a:r>
            <a:r>
              <a:rPr lang="es-EC" sz="2400" dirty="0" smtClean="0">
                <a:solidFill>
                  <a:schemeClr val="bg2">
                    <a:lumMod val="50000"/>
                  </a:schemeClr>
                </a:solidFill>
                <a:latin typeface="+mj-lt"/>
              </a:rPr>
              <a:t>(Universidad Nacional del Chimborazo UNACH)</a:t>
            </a:r>
            <a:r>
              <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latin typeface="+mj-lt"/>
              </a:rPr>
              <a:t> Aves (Puntos de Conteo).</a:t>
            </a:r>
          </a:p>
          <a:p>
            <a:pPr marL="1376363" lvl="4" algn="just">
              <a:spcBef>
                <a:spcPct val="20000"/>
              </a:spcBef>
              <a:buClr>
                <a:schemeClr val="accent1"/>
              </a:buClr>
              <a:buSzPct val="85000"/>
              <a:buFont typeface="Wingdings" pitchFamily="2" charset="2"/>
              <a:buChar char="ü"/>
            </a:pPr>
            <a:endParaRPr lang="es-EC" sz="24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latin typeface="+mj-lt"/>
              </a:rPr>
              <a:t> Mamíferos (Caminatas, Rastros).</a:t>
            </a:r>
          </a:p>
          <a:p>
            <a:pPr marL="1376363" lvl="4" algn="just">
              <a:spcBef>
                <a:spcPct val="20000"/>
              </a:spcBef>
              <a:buClr>
                <a:schemeClr val="accent1"/>
              </a:buClr>
              <a:buSzPct val="85000"/>
              <a:buFont typeface="Wingdings" pitchFamily="2" charset="2"/>
              <a:buChar char="ü"/>
            </a:pPr>
            <a:endParaRPr lang="es-EC" sz="24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latin typeface="+mj-lt"/>
              </a:rPr>
              <a:t> Herpetofauna (Encuentros Visuales).</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t>
            </a:r>
            <a:r>
              <a:rPr lang="es-EC" sz="2400" b="1" dirty="0" smtClean="0">
                <a:solidFill>
                  <a:schemeClr val="accent4">
                    <a:lumMod val="50000"/>
                  </a:schemeClr>
                </a:solidFill>
                <a:latin typeface="+mj-lt"/>
                <a:cs typeface="Arial" pitchFamily="34" charset="0"/>
              </a:rPr>
              <a:t>B</a:t>
            </a:r>
            <a:r>
              <a:rPr kumimoji="0" lang="es-EC" sz="2400" b="1" i="0" u="none" strike="noStrike" cap="none" normalizeH="0" dirty="0" smtClean="0">
                <a:ln>
                  <a:noFill/>
                </a:ln>
                <a:solidFill>
                  <a:schemeClr val="accent4">
                    <a:lumMod val="50000"/>
                  </a:schemeClr>
                </a:solidFill>
                <a:effectLst/>
                <a:latin typeface="+mj-lt"/>
                <a:cs typeface="Arial" pitchFamily="34" charset="0"/>
              </a:rPr>
              <a:t>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Fauna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12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800" dirty="0" smtClean="0">
                <a:solidFill>
                  <a:schemeClr val="bg2">
                    <a:lumMod val="50000"/>
                  </a:schemeClr>
                </a:solidFill>
                <a:latin typeface="+mj-lt"/>
              </a:rPr>
              <a:t> </a:t>
            </a:r>
            <a:r>
              <a:rPr lang="es-EC" sz="2400" dirty="0" smtClean="0">
                <a:solidFill>
                  <a:schemeClr val="bg2">
                    <a:lumMod val="50000"/>
                  </a:schemeClr>
                </a:solidFill>
                <a:latin typeface="+mj-lt"/>
              </a:rPr>
              <a:t>Pumas</a:t>
            </a:r>
            <a:r>
              <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latin typeface="+mj-lt"/>
              </a:rPr>
              <a:t> Ciervo Enano.</a:t>
            </a:r>
          </a:p>
          <a:p>
            <a:pPr marL="1376363" lvl="4" algn="just">
              <a:spcBef>
                <a:spcPct val="20000"/>
              </a:spcBef>
              <a:buClr>
                <a:schemeClr val="accent1"/>
              </a:buClr>
              <a:buSzPct val="85000"/>
              <a:buFont typeface="Wingdings" pitchFamily="2" charset="2"/>
              <a:buChar char="ü"/>
            </a:pPr>
            <a:endParaRPr lang="es-EC" sz="24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latin typeface="+mj-lt"/>
              </a:rPr>
              <a:t> Tapir de Montaña.</a:t>
            </a:r>
          </a:p>
          <a:p>
            <a:pPr marL="1376363" lvl="4" algn="just">
              <a:spcBef>
                <a:spcPct val="20000"/>
              </a:spcBef>
              <a:buClr>
                <a:schemeClr val="accent1"/>
              </a:buClr>
              <a:buSzPct val="85000"/>
              <a:buFont typeface="Wingdings" pitchFamily="2" charset="2"/>
              <a:buChar char="ü"/>
            </a:pPr>
            <a:endParaRPr lang="es-EC" sz="24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latin typeface="+mj-lt"/>
              </a:rPr>
              <a:t> </a:t>
            </a:r>
            <a:r>
              <a:rPr lang="es-EC" sz="2400" dirty="0" err="1" smtClean="0">
                <a:solidFill>
                  <a:schemeClr val="bg2">
                    <a:lumMod val="50000"/>
                  </a:schemeClr>
                </a:solidFill>
                <a:latin typeface="+mj-lt"/>
              </a:rPr>
              <a:t>Guagsa</a:t>
            </a:r>
            <a:r>
              <a:rPr lang="es-EC" sz="2400" dirty="0" smtClean="0">
                <a:solidFill>
                  <a:schemeClr val="bg2">
                    <a:lumMod val="50000"/>
                  </a:schemeClr>
                </a:solidFill>
                <a:latin typeface="+mj-lt"/>
              </a:rPr>
              <a:t>.</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t>
            </a:r>
            <a:r>
              <a:rPr lang="es-EC" sz="2400" b="1" dirty="0" smtClean="0">
                <a:solidFill>
                  <a:schemeClr val="accent4">
                    <a:lumMod val="50000"/>
                  </a:schemeClr>
                </a:solidFill>
                <a:latin typeface="+mj-lt"/>
                <a:cs typeface="Arial" pitchFamily="34" charset="0"/>
              </a:rPr>
              <a:t>B</a:t>
            </a:r>
            <a:r>
              <a:rPr kumimoji="0" lang="es-EC" sz="2400" b="1" i="0" u="none" strike="noStrike" cap="none" normalizeH="0" dirty="0" smtClean="0">
                <a:ln>
                  <a:noFill/>
                </a:ln>
                <a:solidFill>
                  <a:schemeClr val="accent4">
                    <a:lumMod val="50000"/>
                  </a:schemeClr>
                </a:solidFill>
                <a:effectLst/>
                <a:latin typeface="+mj-lt"/>
                <a:cs typeface="Arial" pitchFamily="34" charset="0"/>
              </a:rPr>
              <a:t>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Factores Socio Económicos Culturales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12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800" dirty="0" smtClean="0">
                <a:solidFill>
                  <a:schemeClr val="bg2">
                    <a:lumMod val="50000"/>
                  </a:schemeClr>
                </a:solidFill>
                <a:latin typeface="+mj-lt"/>
              </a:rPr>
              <a:t> </a:t>
            </a:r>
            <a:r>
              <a:rPr lang="es-EC" sz="2400" dirty="0" smtClean="0">
                <a:solidFill>
                  <a:schemeClr val="bg2">
                    <a:lumMod val="50000"/>
                  </a:schemeClr>
                </a:solidFill>
                <a:latin typeface="+mj-lt"/>
              </a:rPr>
              <a:t>(Ministerio de Educación, INEC, SIISE)</a:t>
            </a:r>
            <a:r>
              <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buFont typeface="Wingdings" pitchFamily="2" charset="2"/>
              <a:buChar char="ü"/>
            </a:pPr>
            <a:r>
              <a:rPr lang="es-EC" sz="2400" dirty="0" smtClean="0">
                <a:solidFill>
                  <a:schemeClr val="bg2">
                    <a:lumMod val="50000"/>
                  </a:schemeClr>
                </a:solidFill>
                <a:latin typeface="+mj-lt"/>
              </a:rPr>
              <a:t> Encuestas.</a:t>
            </a:r>
            <a:endPar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500034" y="1928802"/>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200" dirty="0" smtClean="0">
                <a:solidFill>
                  <a:schemeClr val="bg2">
                    <a:lumMod val="50000"/>
                  </a:schemeClr>
                </a:solidFill>
                <a:latin typeface="+mj-lt"/>
              </a:rPr>
              <a:t>Factores Socio Económicos Culturales</a:t>
            </a:r>
            <a:r>
              <a:rPr kumimoji="0" lang="es-EC" sz="3200" b="0" i="0" u="none" strike="noStrike" kern="1200" cap="none" spc="0" normalizeH="0" baseline="0" noProof="0" dirty="0" smtClean="0">
                <a:ln>
                  <a:noFill/>
                </a:ln>
                <a:solidFill>
                  <a:schemeClr val="bg2">
                    <a:lumMod val="50000"/>
                  </a:schemeClr>
                </a:solidFill>
                <a:effectLst/>
                <a:uLnTx/>
                <a:uFillTx/>
                <a:latin typeface="+mj-lt"/>
                <a:ea typeface="+mn-ea"/>
                <a:cs typeface="+mn-cs"/>
              </a:rPr>
              <a:t>:</a:t>
            </a:r>
            <a:endPar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1376363" lvl="4" algn="just">
              <a:spcBef>
                <a:spcPct val="20000"/>
              </a:spcBef>
              <a:buClr>
                <a:schemeClr val="accent1"/>
              </a:buClr>
              <a:buSzPct val="85000"/>
            </a:pPr>
            <a:endParaRPr lang="es-EC" sz="2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latin typeface="+mj-lt"/>
              </a:rPr>
              <a:t>Sr. Jesús </a:t>
            </a:r>
            <a:r>
              <a:rPr lang="es-EC" sz="2600" dirty="0" err="1" smtClean="0">
                <a:solidFill>
                  <a:schemeClr val="bg2">
                    <a:lumMod val="50000"/>
                  </a:schemeClr>
                </a:solidFill>
                <a:latin typeface="+mj-lt"/>
              </a:rPr>
              <a:t>Sañaguarai</a:t>
            </a:r>
            <a:r>
              <a:rPr lang="es-EC" sz="2600" dirty="0" smtClean="0">
                <a:solidFill>
                  <a:schemeClr val="bg2">
                    <a:lumMod val="50000"/>
                  </a:schemeClr>
                </a:solidFill>
                <a:latin typeface="+mj-lt"/>
              </a:rPr>
              <a:t> y Sra. María </a:t>
            </a:r>
            <a:r>
              <a:rPr lang="es-EC" sz="2600" dirty="0" err="1" smtClean="0">
                <a:solidFill>
                  <a:schemeClr val="bg2">
                    <a:lumMod val="50000"/>
                  </a:schemeClr>
                </a:solidFill>
                <a:latin typeface="+mj-lt"/>
              </a:rPr>
              <a:t>Quishpe</a:t>
            </a:r>
            <a:r>
              <a:rPr lang="es-EC" sz="2600" dirty="0" smtClean="0">
                <a:solidFill>
                  <a:schemeClr val="bg2">
                    <a:lumMod val="50000"/>
                  </a:schemeClr>
                </a:solidFill>
                <a:latin typeface="+mj-lt"/>
              </a:rPr>
              <a:t>.</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pic>
        <p:nvPicPr>
          <p:cNvPr id="4" name="3 Imagen" descr="C:\Users\IDE-ESPE\Desktop\Varios\FOTOS SALIDA\SDC10587.JPG"/>
          <p:cNvPicPr/>
          <p:nvPr/>
        </p:nvPicPr>
        <p:blipFill>
          <a:blip r:embed="rId2" cstate="print"/>
          <a:srcRect/>
          <a:stretch>
            <a:fillRect/>
          </a:stretch>
        </p:blipFill>
        <p:spPr bwMode="auto">
          <a:xfrm>
            <a:off x="3000364" y="3071810"/>
            <a:ext cx="3857652"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2000240"/>
            <a:ext cx="7854696" cy="4214842"/>
          </a:xfrm>
          <a:prstGeom prst="rect">
            <a:avLst/>
          </a:prstGeom>
        </p:spPr>
        <p:txBody>
          <a:bodyPr vert="horz" lIns="0" rIns="18288">
            <a:normAutofit fontScale="92500" lnSpcReduction="20000"/>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Generalidades(Encuesta)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1100" dirty="0" smtClean="0">
              <a:solidFill>
                <a:schemeClr val="bg2">
                  <a:lumMod val="50000"/>
                </a:schemeClr>
              </a:solidFill>
              <a:latin typeface="+mj-lt"/>
            </a:endParaRPr>
          </a:p>
          <a:p>
            <a:pPr marL="1376363" lvl="4" algn="just">
              <a:spcBef>
                <a:spcPct val="20000"/>
              </a:spcBef>
              <a:buClr>
                <a:schemeClr val="accent1"/>
              </a:buClr>
              <a:buSzPct val="85000"/>
            </a:pPr>
            <a:endParaRPr lang="es-EC" sz="1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900" dirty="0" smtClean="0">
                <a:solidFill>
                  <a:schemeClr val="bg2">
                    <a:lumMod val="50000"/>
                  </a:schemeClr>
                </a:solidFill>
                <a:latin typeface="+mj-lt"/>
              </a:rPr>
              <a:t>800 habitantes.</a:t>
            </a:r>
          </a:p>
          <a:p>
            <a:pPr marL="1376363" lvl="4" algn="just">
              <a:spcBef>
                <a:spcPct val="20000"/>
              </a:spcBef>
              <a:buClr>
                <a:schemeClr val="accent1"/>
              </a:buClr>
              <a:buSzPct val="85000"/>
              <a:buFont typeface="Wingdings" pitchFamily="2" charset="2"/>
              <a:buChar char="ü"/>
            </a:pPr>
            <a:r>
              <a:rPr lang="es-EC" sz="2900" dirty="0" smtClean="0">
                <a:solidFill>
                  <a:schemeClr val="bg2">
                    <a:lumMod val="50000"/>
                  </a:schemeClr>
                </a:solidFill>
                <a:latin typeface="+mj-lt"/>
              </a:rPr>
              <a:t>200 cabezas de familia.</a:t>
            </a:r>
          </a:p>
          <a:p>
            <a:pPr marL="1376363" lvl="4" algn="just">
              <a:spcBef>
                <a:spcPct val="20000"/>
              </a:spcBef>
              <a:buClr>
                <a:schemeClr val="accent1"/>
              </a:buClr>
              <a:buSzPct val="85000"/>
              <a:buFont typeface="Wingdings" pitchFamily="2" charset="2"/>
              <a:buChar char="ü"/>
            </a:pPr>
            <a:r>
              <a:rPr lang="es-EC" sz="2900" dirty="0" smtClean="0">
                <a:solidFill>
                  <a:schemeClr val="bg2">
                    <a:lumMod val="50000"/>
                  </a:schemeClr>
                </a:solidFill>
                <a:latin typeface="+mj-lt"/>
              </a:rPr>
              <a:t>Existe igual número tanto de hombres como de mujeres.</a:t>
            </a:r>
          </a:p>
          <a:p>
            <a:pPr marL="1376363" lvl="4" algn="just">
              <a:spcBef>
                <a:spcPct val="20000"/>
              </a:spcBef>
              <a:buClr>
                <a:schemeClr val="accent1"/>
              </a:buClr>
              <a:buSzPct val="85000"/>
              <a:buFont typeface="Wingdings" pitchFamily="2" charset="2"/>
              <a:buChar char="ü"/>
            </a:pPr>
            <a:r>
              <a:rPr lang="es-EC" sz="2900" dirty="0" smtClean="0">
                <a:solidFill>
                  <a:schemeClr val="bg2">
                    <a:lumMod val="50000"/>
                  </a:schemeClr>
                </a:solidFill>
                <a:latin typeface="+mj-lt"/>
              </a:rPr>
              <a:t>La población es joven manteniendo un promedio de 40 años de edad.</a:t>
            </a:r>
          </a:p>
          <a:p>
            <a:pPr marL="1376363" lvl="4" algn="just">
              <a:spcBef>
                <a:spcPct val="20000"/>
              </a:spcBef>
              <a:buClr>
                <a:schemeClr val="accent1"/>
              </a:buClr>
              <a:buSzPct val="85000"/>
              <a:buFont typeface="Wingdings" pitchFamily="2" charset="2"/>
              <a:buChar char="ü"/>
            </a:pPr>
            <a:r>
              <a:rPr lang="es-EC" sz="2900" dirty="0" smtClean="0">
                <a:solidFill>
                  <a:schemeClr val="bg2">
                    <a:lumMod val="50000"/>
                  </a:schemeClr>
                </a:solidFill>
                <a:latin typeface="+mj-lt"/>
              </a:rPr>
              <a:t>La etnia a la que pertenecen se llama Chimborazo.</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7" name="Rectangle 4"/>
          <p:cNvSpPr>
            <a:spLocks noChangeArrowheads="1"/>
          </p:cNvSpPr>
          <p:nvPr/>
        </p:nvSpPr>
        <p:spPr bwMode="auto">
          <a:xfrm>
            <a:off x="2555776" y="214290"/>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428604"/>
            <a:ext cx="7851648" cy="614354"/>
          </a:xfrm>
        </p:spPr>
        <p:txBody>
          <a:bodyPr>
            <a:normAutofit/>
          </a:bodyPr>
          <a:lstStyle/>
          <a:p>
            <a:pPr algn="ctr"/>
            <a:r>
              <a:rPr lang="es-EC" sz="2800" dirty="0" smtClean="0">
                <a:solidFill>
                  <a:schemeClr val="tx1"/>
                </a:solidFill>
              </a:rPr>
              <a:t>Objetivos</a:t>
            </a:r>
            <a:endParaRPr lang="es-EC" dirty="0"/>
          </a:p>
        </p:txBody>
      </p:sp>
      <p:sp>
        <p:nvSpPr>
          <p:cNvPr id="3" name="2 Subtítulo"/>
          <p:cNvSpPr>
            <a:spLocks noGrp="1"/>
          </p:cNvSpPr>
          <p:nvPr>
            <p:ph type="subTitle" idx="1"/>
          </p:nvPr>
        </p:nvSpPr>
        <p:spPr>
          <a:xfrm>
            <a:off x="428596" y="1142984"/>
            <a:ext cx="7854696" cy="5500726"/>
          </a:xfrm>
        </p:spPr>
        <p:txBody>
          <a:bodyPr>
            <a:normAutofit fontScale="70000" lnSpcReduction="20000"/>
          </a:bodyPr>
          <a:lstStyle/>
          <a:p>
            <a:pPr lvl="1" algn="just">
              <a:buFont typeface="Wingdings" pitchFamily="2" charset="2"/>
              <a:buChar char="q"/>
            </a:pPr>
            <a:r>
              <a:rPr lang="es-EC" sz="3400" dirty="0" smtClean="0">
                <a:solidFill>
                  <a:schemeClr val="bg2">
                    <a:lumMod val="50000"/>
                  </a:schemeClr>
                </a:solidFill>
                <a:latin typeface="+mj-lt"/>
              </a:rPr>
              <a:t> General:</a:t>
            </a:r>
          </a:p>
          <a:p>
            <a:pPr algn="just"/>
            <a:endParaRPr lang="es-EC" sz="900" i="1" dirty="0" smtClean="0">
              <a:solidFill>
                <a:schemeClr val="bg2">
                  <a:lumMod val="50000"/>
                </a:schemeClr>
              </a:solidFill>
              <a:latin typeface="+mj-lt"/>
            </a:endParaRPr>
          </a:p>
          <a:p>
            <a:pPr algn="just"/>
            <a:r>
              <a:rPr lang="es-ES" sz="3100" dirty="0" smtClean="0">
                <a:solidFill>
                  <a:schemeClr val="bg2">
                    <a:lumMod val="50000"/>
                  </a:schemeClr>
                </a:solidFill>
                <a:latin typeface="+mj-lt"/>
              </a:rPr>
              <a:t>Realizar el levantamiento de una línea base ambiental de la parte alta de la sub cuenca del río Juval, ubicada en el cantón </a:t>
            </a:r>
            <a:r>
              <a:rPr lang="es-EC" sz="3100" dirty="0" smtClean="0">
                <a:solidFill>
                  <a:schemeClr val="bg2">
                    <a:lumMod val="50000"/>
                  </a:schemeClr>
                </a:solidFill>
                <a:latin typeface="+mj-lt"/>
              </a:rPr>
              <a:t>Alausí</a:t>
            </a:r>
            <a:r>
              <a:rPr lang="es-ES" sz="3100" dirty="0" smtClean="0">
                <a:solidFill>
                  <a:schemeClr val="bg2">
                    <a:lumMod val="50000"/>
                  </a:schemeClr>
                </a:solidFill>
                <a:latin typeface="+mj-lt"/>
              </a:rPr>
              <a:t> provincia de Chimborazo, y propuesta de plan de manejo, utilizando herramientas SIG. </a:t>
            </a:r>
          </a:p>
          <a:p>
            <a:pPr algn="just"/>
            <a:endParaRPr lang="es-ES" sz="900" dirty="0" smtClean="0">
              <a:solidFill>
                <a:schemeClr val="bg2">
                  <a:lumMod val="50000"/>
                </a:schemeClr>
              </a:solidFill>
              <a:latin typeface="+mj-lt"/>
            </a:endParaRPr>
          </a:p>
          <a:p>
            <a:pPr algn="just"/>
            <a:endParaRPr lang="es-ES" sz="800" dirty="0" smtClean="0">
              <a:solidFill>
                <a:schemeClr val="bg2">
                  <a:lumMod val="50000"/>
                </a:schemeClr>
              </a:solidFill>
              <a:latin typeface="+mj-lt"/>
            </a:endParaRPr>
          </a:p>
          <a:p>
            <a:pPr lvl="1" algn="just">
              <a:buFont typeface="Wingdings" pitchFamily="2" charset="2"/>
              <a:buChar char="q"/>
            </a:pPr>
            <a:r>
              <a:rPr lang="es-ES" sz="3400" dirty="0" smtClean="0">
                <a:solidFill>
                  <a:schemeClr val="bg2">
                    <a:lumMod val="50000"/>
                  </a:schemeClr>
                </a:solidFill>
                <a:latin typeface="+mj-lt"/>
              </a:rPr>
              <a:t> Específicos:</a:t>
            </a:r>
            <a:r>
              <a:rPr lang="es-ES" sz="2200" dirty="0" smtClean="0">
                <a:solidFill>
                  <a:schemeClr val="bg2">
                    <a:lumMod val="50000"/>
                  </a:schemeClr>
                </a:solidFill>
                <a:latin typeface="+mj-lt"/>
              </a:rPr>
              <a:t>	</a:t>
            </a:r>
            <a:endParaRPr lang="es-EC" sz="2200" dirty="0" smtClean="0">
              <a:solidFill>
                <a:schemeClr val="bg2">
                  <a:lumMod val="50000"/>
                </a:schemeClr>
              </a:solidFill>
              <a:latin typeface="+mj-lt"/>
            </a:endParaRPr>
          </a:p>
          <a:p>
            <a:pPr algn="just"/>
            <a:endParaRPr lang="es-EC" sz="600" i="1" dirty="0" smtClean="0">
              <a:solidFill>
                <a:schemeClr val="bg2">
                  <a:lumMod val="50000"/>
                </a:schemeClr>
              </a:solidFill>
              <a:latin typeface="+mj-lt"/>
            </a:endParaRPr>
          </a:p>
          <a:p>
            <a:pPr lvl="2" algn="just">
              <a:buFont typeface="Wingdings" pitchFamily="2" charset="2"/>
              <a:buChar char="v"/>
            </a:pPr>
            <a:r>
              <a:rPr lang="es-EC" sz="3100" i="1" dirty="0" smtClean="0">
                <a:solidFill>
                  <a:schemeClr val="bg2">
                    <a:lumMod val="50000"/>
                  </a:schemeClr>
                </a:solidFill>
                <a:latin typeface="+mj-lt"/>
              </a:rPr>
              <a:t>Realizar un diagnóstico de los componentes ambientales, a través de una línea base.</a:t>
            </a:r>
          </a:p>
          <a:p>
            <a:pPr lvl="2" algn="just"/>
            <a:endParaRPr lang="es-EC" sz="3100" i="1" dirty="0" smtClean="0">
              <a:solidFill>
                <a:schemeClr val="bg2">
                  <a:lumMod val="50000"/>
                </a:schemeClr>
              </a:solidFill>
              <a:latin typeface="+mj-lt"/>
            </a:endParaRPr>
          </a:p>
          <a:p>
            <a:pPr lvl="2" algn="just">
              <a:buFont typeface="Wingdings" pitchFamily="2" charset="2"/>
              <a:buChar char="v"/>
            </a:pPr>
            <a:r>
              <a:rPr lang="es-EC" sz="3100" i="1" dirty="0" smtClean="0">
                <a:solidFill>
                  <a:schemeClr val="bg2">
                    <a:lumMod val="50000"/>
                  </a:schemeClr>
                </a:solidFill>
                <a:latin typeface="+mj-lt"/>
              </a:rPr>
              <a:t>Diseñar y estructurar un SIG para la Zonificación Ecológica Económica en la parte alta de la subcuenca del río Juval. </a:t>
            </a:r>
          </a:p>
          <a:p>
            <a:pPr lvl="2" algn="just">
              <a:buFont typeface="Wingdings" pitchFamily="2" charset="2"/>
              <a:buChar char="v"/>
            </a:pPr>
            <a:endParaRPr lang="es-EC" sz="3100" i="1" dirty="0" smtClean="0">
              <a:solidFill>
                <a:schemeClr val="bg2">
                  <a:lumMod val="50000"/>
                </a:schemeClr>
              </a:solidFill>
              <a:latin typeface="+mj-lt"/>
            </a:endParaRPr>
          </a:p>
          <a:p>
            <a:pPr lvl="2" algn="just">
              <a:buFont typeface="Wingdings" pitchFamily="2" charset="2"/>
              <a:buChar char="v"/>
            </a:pPr>
            <a:r>
              <a:rPr lang="es-EC" sz="3100" i="1" dirty="0" smtClean="0">
                <a:solidFill>
                  <a:schemeClr val="bg2">
                    <a:lumMod val="50000"/>
                  </a:schemeClr>
                </a:solidFill>
                <a:latin typeface="+mj-lt"/>
              </a:rPr>
              <a:t>Formular una propuesta de plan de manejo para alcanzar una mejor calidad de vida, desarrollo sustentable, de la zona de estudio.	</a:t>
            </a:r>
            <a:r>
              <a:rPr lang="es-EC" sz="100" i="1" dirty="0" smtClean="0">
                <a:solidFill>
                  <a:schemeClr val="bg2">
                    <a:lumMod val="50000"/>
                  </a:schemeClr>
                </a:solidFill>
                <a:latin typeface="+mj-lt"/>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2000240"/>
            <a:ext cx="7854696" cy="4214842"/>
          </a:xfrm>
          <a:prstGeom prst="rect">
            <a:avLst/>
          </a:prstGeom>
        </p:spPr>
        <p:txBody>
          <a:bodyPr vert="horz" lIns="0" rIns="18288">
            <a:normAutofit lnSpcReduction="10000"/>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Vivienda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1200" dirty="0" smtClean="0">
              <a:solidFill>
                <a:schemeClr val="bg2">
                  <a:lumMod val="50000"/>
                </a:schemeClr>
              </a:solidFill>
              <a:latin typeface="+mj-lt"/>
            </a:endParaRPr>
          </a:p>
          <a:p>
            <a:pPr marL="1376363" lvl="4" algn="just">
              <a:spcBef>
                <a:spcPct val="20000"/>
              </a:spcBef>
              <a:buClr>
                <a:schemeClr val="accent1"/>
              </a:buClr>
              <a:buSzPct val="85000"/>
            </a:pPr>
            <a:endParaRPr lang="es-EC" sz="9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800" dirty="0" smtClean="0">
                <a:solidFill>
                  <a:schemeClr val="bg2">
                    <a:lumMod val="50000"/>
                  </a:schemeClr>
                </a:solidFill>
                <a:latin typeface="+mj-lt"/>
              </a:rPr>
              <a:t>150 casas.</a:t>
            </a:r>
          </a:p>
          <a:p>
            <a:pPr marL="1376363" lvl="4" algn="just">
              <a:spcBef>
                <a:spcPct val="20000"/>
              </a:spcBef>
              <a:buClr>
                <a:schemeClr val="accent1"/>
              </a:buClr>
              <a:buSzPct val="85000"/>
              <a:buFont typeface="Wingdings" pitchFamily="2" charset="2"/>
              <a:buChar char="ü"/>
            </a:pPr>
            <a:r>
              <a:rPr lang="es-EC" sz="2800" dirty="0" smtClean="0">
                <a:solidFill>
                  <a:schemeClr val="bg2">
                    <a:lumMod val="50000"/>
                  </a:schemeClr>
                </a:solidFill>
                <a:latin typeface="+mj-lt"/>
              </a:rPr>
              <a:t>1 casa comunal.</a:t>
            </a:r>
          </a:p>
          <a:p>
            <a:pPr marL="1376363" lvl="4" algn="just">
              <a:spcBef>
                <a:spcPct val="20000"/>
              </a:spcBef>
              <a:buClr>
                <a:schemeClr val="accent1"/>
              </a:buClr>
              <a:buSzPct val="85000"/>
              <a:buFont typeface="Wingdings" pitchFamily="2" charset="2"/>
              <a:buChar char="ü"/>
            </a:pPr>
            <a:r>
              <a:rPr lang="es-EC" sz="2800" dirty="0" smtClean="0">
                <a:solidFill>
                  <a:schemeClr val="bg2">
                    <a:lumMod val="50000"/>
                  </a:schemeClr>
                </a:solidFill>
                <a:latin typeface="+mj-lt"/>
              </a:rPr>
              <a:t>Las casas en su mayoría son de madera, aunque existen aún casas de adobe con techo de zinc y paja con pisos de tierra o roca y aunque es una minoría, si existen casas de cemento.</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4" name="Rectangle 4"/>
          <p:cNvSpPr>
            <a:spLocks noChangeArrowheads="1"/>
          </p:cNvSpPr>
          <p:nvPr/>
        </p:nvSpPr>
        <p:spPr bwMode="auto">
          <a:xfrm>
            <a:off x="2555776" y="214290"/>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Vivienda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1200" dirty="0" smtClean="0">
              <a:solidFill>
                <a:schemeClr val="bg2">
                  <a:lumMod val="50000"/>
                </a:schemeClr>
              </a:solidFill>
              <a:latin typeface="+mj-lt"/>
            </a:endParaRPr>
          </a:p>
          <a:p>
            <a:pPr marL="1376363" lvl="4" algn="just">
              <a:spcBef>
                <a:spcPct val="20000"/>
              </a:spcBef>
              <a:buClr>
                <a:schemeClr val="accent1"/>
              </a:buClr>
              <a:buSzPct val="85000"/>
            </a:pPr>
            <a:endParaRPr lang="es-EC" sz="900" dirty="0" smtClean="0">
              <a:solidFill>
                <a:schemeClr val="bg2">
                  <a:lumMod val="50000"/>
                </a:schemeClr>
              </a:solidFill>
              <a:latin typeface="+mj-lt"/>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4" name="Rectangle 4"/>
          <p:cNvSpPr>
            <a:spLocks noChangeArrowheads="1"/>
          </p:cNvSpPr>
          <p:nvPr/>
        </p:nvSpPr>
        <p:spPr bwMode="auto">
          <a:xfrm>
            <a:off x="2555776" y="214290"/>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pic>
        <p:nvPicPr>
          <p:cNvPr id="5" name="4 Imagen" descr="C:\Users\IDE-ESPE\Desktop\Varios\FOTOS SALIDA\social_rj_784.JPG"/>
          <p:cNvPicPr/>
          <p:nvPr/>
        </p:nvPicPr>
        <p:blipFill>
          <a:blip r:embed="rId2" cstate="print"/>
          <a:srcRect/>
          <a:stretch>
            <a:fillRect/>
          </a:stretch>
        </p:blipFill>
        <p:spPr bwMode="auto">
          <a:xfrm>
            <a:off x="357158" y="3143248"/>
            <a:ext cx="4214842" cy="2928958"/>
          </a:xfrm>
          <a:prstGeom prst="rect">
            <a:avLst/>
          </a:prstGeom>
          <a:noFill/>
          <a:ln w="9525">
            <a:noFill/>
            <a:miter lim="800000"/>
            <a:headEnd/>
            <a:tailEnd/>
          </a:ln>
        </p:spPr>
      </p:pic>
      <p:pic>
        <p:nvPicPr>
          <p:cNvPr id="7" name="6 Imagen" descr="C:\Users\IDE-ESPE\Desktop\Varios\FOTOS SALIDA\social_rj_785.JPG"/>
          <p:cNvPicPr/>
          <p:nvPr/>
        </p:nvPicPr>
        <p:blipFill>
          <a:blip r:embed="rId3" cstate="print"/>
          <a:srcRect/>
          <a:stretch>
            <a:fillRect/>
          </a:stretch>
        </p:blipFill>
        <p:spPr bwMode="auto">
          <a:xfrm>
            <a:off x="4857752" y="3143248"/>
            <a:ext cx="3929090"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2000240"/>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Agua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214290"/>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pic>
        <p:nvPicPr>
          <p:cNvPr id="15" name="14 Imagen"/>
          <p:cNvPicPr/>
          <p:nvPr/>
        </p:nvPicPr>
        <p:blipFill>
          <a:blip r:embed="rId2" cstate="print">
            <a:extLst>
              <a:ext uri="{BEBA8EAE-BF5A-486C-A8C5-ECC9F3942E4B}">
                <a14:imgProps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14:imgLayer r:embed="rId62">
                    <a14:imgEffect>
                      <a14:brightnessContrast bright="20000" contrast="20000"/>
                    </a14:imgEffect>
                  </a14:imgLayer>
                </a14:imgProps>
              </a:ex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71802" y="2643182"/>
            <a:ext cx="3429024" cy="2928958"/>
          </a:xfrm>
          <a:prstGeom prst="rect">
            <a:avLst/>
          </a:prstGeom>
          <a:noFill/>
        </p:spPr>
      </p:pic>
      <p:sp>
        <p:nvSpPr>
          <p:cNvPr id="16" name="15 Rectángulo"/>
          <p:cNvSpPr/>
          <p:nvPr/>
        </p:nvSpPr>
        <p:spPr>
          <a:xfrm>
            <a:off x="714348" y="5715016"/>
            <a:ext cx="7858180" cy="830997"/>
          </a:xfrm>
          <a:prstGeom prst="rect">
            <a:avLst/>
          </a:prstGeom>
        </p:spPr>
        <p:txBody>
          <a:bodyPr wrap="square">
            <a:spAutoFit/>
          </a:bodyPr>
          <a:lstStyle/>
          <a:p>
            <a:pPr algn="just"/>
            <a:r>
              <a:rPr lang="es-ES" sz="2400" dirty="0" smtClean="0">
                <a:solidFill>
                  <a:schemeClr val="bg2">
                    <a:lumMod val="50000"/>
                  </a:schemeClr>
                </a:solidFill>
                <a:latin typeface="+mj-lt"/>
              </a:rPr>
              <a:t>No existe agua potable en la comunidad de Juval, toman agua directamente del río.</a:t>
            </a:r>
            <a:endParaRPr lang="es-EC" sz="20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1857364"/>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Energía Eléctrica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142852"/>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16" name="15 Rectángulo"/>
          <p:cNvSpPr/>
          <p:nvPr/>
        </p:nvSpPr>
        <p:spPr>
          <a:xfrm>
            <a:off x="714348" y="5572140"/>
            <a:ext cx="7858180" cy="1200329"/>
          </a:xfrm>
          <a:prstGeom prst="rect">
            <a:avLst/>
          </a:prstGeom>
        </p:spPr>
        <p:txBody>
          <a:bodyPr wrap="square">
            <a:spAutoFit/>
          </a:bodyPr>
          <a:lstStyle/>
          <a:p>
            <a:pPr algn="just"/>
            <a:r>
              <a:rPr lang="es-ES" sz="2400" dirty="0" smtClean="0">
                <a:solidFill>
                  <a:schemeClr val="bg2">
                    <a:lumMod val="50000"/>
                  </a:schemeClr>
                </a:solidFill>
                <a:latin typeface="+mj-lt"/>
              </a:rPr>
              <a:t>Si hay servicio de luz eléctrica, aunque son muy pocos los equipos que tienen y que utilizan luz eléctrica, tienen un teléfono en toda la comunidad y es satelital.</a:t>
            </a:r>
            <a:endParaRPr lang="es-EC" sz="2000" dirty="0">
              <a:solidFill>
                <a:schemeClr val="bg2">
                  <a:lumMod val="50000"/>
                </a:schemeClr>
              </a:solidFill>
              <a:latin typeface="+mj-lt"/>
            </a:endParaRPr>
          </a:p>
        </p:txBody>
      </p:sp>
      <p:pic>
        <p:nvPicPr>
          <p:cNvPr id="12" name="11 Imagen" descr="C:\Users\IDE-ESPE\Desktop\Varios\FOTOS SALIDA\geomorfologia_rj_763.JPG"/>
          <p:cNvPicPr/>
          <p:nvPr/>
        </p:nvPicPr>
        <p:blipFill>
          <a:blip r:embed="rId2" cstate="print"/>
          <a:srcRect/>
          <a:stretch>
            <a:fillRect/>
          </a:stretch>
        </p:blipFill>
        <p:spPr bwMode="auto">
          <a:xfrm>
            <a:off x="3143240" y="2500306"/>
            <a:ext cx="3028952"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1857364"/>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Salud</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142852"/>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16" name="15 Rectángulo"/>
          <p:cNvSpPr/>
          <p:nvPr/>
        </p:nvSpPr>
        <p:spPr>
          <a:xfrm>
            <a:off x="714348" y="5572140"/>
            <a:ext cx="7858180" cy="1200329"/>
          </a:xfrm>
          <a:prstGeom prst="rect">
            <a:avLst/>
          </a:prstGeom>
        </p:spPr>
        <p:txBody>
          <a:bodyPr wrap="square">
            <a:spAutoFit/>
          </a:bodyPr>
          <a:lstStyle/>
          <a:p>
            <a:pPr algn="just"/>
            <a:r>
              <a:rPr lang="es-ES" sz="2400" dirty="0" smtClean="0">
                <a:solidFill>
                  <a:schemeClr val="bg2">
                    <a:lumMod val="50000"/>
                  </a:schemeClr>
                </a:solidFill>
                <a:latin typeface="+mj-lt"/>
              </a:rPr>
              <a:t>Existe un centro de salud, pero aún no esta en funcionamiento, por lo tanto esto deben salir hasta Achupallas para ser atendidos por un doctor.</a:t>
            </a:r>
            <a:endParaRPr lang="es-EC" sz="2000" dirty="0">
              <a:solidFill>
                <a:schemeClr val="bg2">
                  <a:lumMod val="50000"/>
                </a:schemeClr>
              </a:solidFill>
              <a:latin typeface="+mj-lt"/>
            </a:endParaRPr>
          </a:p>
        </p:txBody>
      </p:sp>
      <p:pic>
        <p:nvPicPr>
          <p:cNvPr id="14" name="13 Imagen" descr="C:\Users\IDE-ESPE\Desktop\Varios\FOTOS SALIDA\social_rj_785.JPG"/>
          <p:cNvPicPr/>
          <p:nvPr/>
        </p:nvPicPr>
        <p:blipFill>
          <a:blip r:embed="rId2" cstate="print"/>
          <a:srcRect/>
          <a:stretch>
            <a:fillRect/>
          </a:stretch>
        </p:blipFill>
        <p:spPr bwMode="auto">
          <a:xfrm>
            <a:off x="2714612" y="2571744"/>
            <a:ext cx="3929090"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1857364"/>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Educación</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142852"/>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16" name="15 Rectángulo"/>
          <p:cNvSpPr/>
          <p:nvPr/>
        </p:nvSpPr>
        <p:spPr>
          <a:xfrm>
            <a:off x="714348" y="5572140"/>
            <a:ext cx="7858180" cy="1200329"/>
          </a:xfrm>
          <a:prstGeom prst="rect">
            <a:avLst/>
          </a:prstGeom>
        </p:spPr>
        <p:txBody>
          <a:bodyPr wrap="square">
            <a:spAutoFit/>
          </a:bodyPr>
          <a:lstStyle/>
          <a:p>
            <a:pPr algn="just"/>
            <a:r>
              <a:rPr lang="es-ES" sz="2400" dirty="0" smtClean="0">
                <a:solidFill>
                  <a:schemeClr val="bg2">
                    <a:lumMod val="50000"/>
                  </a:schemeClr>
                </a:solidFill>
                <a:latin typeface="+mj-lt"/>
              </a:rPr>
              <a:t>Existen tres escuelas, la escuela principal lleva el nombre de “Centro Irapuato”, es la única edificación construida con ladrillo.</a:t>
            </a:r>
            <a:endParaRPr lang="es-EC" sz="2000" dirty="0">
              <a:solidFill>
                <a:schemeClr val="bg2">
                  <a:lumMod val="50000"/>
                </a:schemeClr>
              </a:solidFill>
              <a:latin typeface="+mj-lt"/>
            </a:endParaRPr>
          </a:p>
        </p:txBody>
      </p:sp>
      <p:pic>
        <p:nvPicPr>
          <p:cNvPr id="14" name="13 Imagen" descr="C:\Users\IDE-ESPE\Desktop\Varios\FOTOS SALIDA\social_rj_785.JPG"/>
          <p:cNvPicPr/>
          <p:nvPr/>
        </p:nvPicPr>
        <p:blipFill>
          <a:blip r:embed="rId2" cstate="print"/>
          <a:srcRect/>
          <a:stretch>
            <a:fillRect/>
          </a:stretch>
        </p:blipFill>
        <p:spPr bwMode="auto">
          <a:xfrm>
            <a:off x="2714612" y="2571744"/>
            <a:ext cx="3929090"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1857364"/>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Vialidad y Transporte</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142852"/>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16" name="15 Rectángulo"/>
          <p:cNvSpPr/>
          <p:nvPr/>
        </p:nvSpPr>
        <p:spPr>
          <a:xfrm>
            <a:off x="714348" y="5572140"/>
            <a:ext cx="7858180" cy="1200329"/>
          </a:xfrm>
          <a:prstGeom prst="rect">
            <a:avLst/>
          </a:prstGeom>
        </p:spPr>
        <p:txBody>
          <a:bodyPr wrap="square">
            <a:spAutoFit/>
          </a:bodyPr>
          <a:lstStyle/>
          <a:p>
            <a:pPr algn="just"/>
            <a:r>
              <a:rPr lang="es-ES" sz="2400" dirty="0" smtClean="0">
                <a:solidFill>
                  <a:schemeClr val="bg2">
                    <a:lumMod val="50000"/>
                  </a:schemeClr>
                </a:solidFill>
                <a:latin typeface="+mj-lt"/>
              </a:rPr>
              <a:t>No cuenta por ninguno de sus extremos con una vía de acceso, la vía más cercana esta a 6 horas a pie, en la población de Saucay.</a:t>
            </a:r>
            <a:endParaRPr lang="es-EC" sz="2000" dirty="0">
              <a:solidFill>
                <a:schemeClr val="bg2">
                  <a:lumMod val="50000"/>
                </a:schemeClr>
              </a:solidFill>
              <a:latin typeface="+mj-lt"/>
            </a:endParaRPr>
          </a:p>
        </p:txBody>
      </p:sp>
      <p:pic>
        <p:nvPicPr>
          <p:cNvPr id="12" name="11 Imagen" descr="C:\Users\IDE-ESPE\Desktop\Varios\FOTOS SALIDA\SDC10842.JPG"/>
          <p:cNvPicPr/>
          <p:nvPr/>
        </p:nvPicPr>
        <p:blipFill>
          <a:blip r:embed="rId2" cstate="print">
            <a:extLst>
              <a:ext uri="{BEBA8EAE-BF5A-486C-A8C5-ECC9F3942E4B}">
                <a14:imgProps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14:imgLayer r:embed="rId65">
                    <a14:imgEffect>
                      <a14:sharpenSoften amount="50000"/>
                    </a14:imgEffect>
                    <a14:imgEffect>
                      <a14:brightnessContrast contrast="20000"/>
                    </a14:imgEffect>
                  </a14:imgLayer>
                </a14:imgProps>
              </a:ext>
            </a:extLst>
          </a:blip>
          <a:srcRect/>
          <a:stretch>
            <a:fillRect/>
          </a:stretch>
        </p:blipFill>
        <p:spPr bwMode="auto">
          <a:xfrm>
            <a:off x="3286116" y="2500306"/>
            <a:ext cx="3028952"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1857364"/>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Comunicaciones</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142852"/>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16" name="15 Rectángulo"/>
          <p:cNvSpPr/>
          <p:nvPr/>
        </p:nvSpPr>
        <p:spPr>
          <a:xfrm>
            <a:off x="714348" y="5572140"/>
            <a:ext cx="7858180" cy="830997"/>
          </a:xfrm>
          <a:prstGeom prst="rect">
            <a:avLst/>
          </a:prstGeom>
        </p:spPr>
        <p:txBody>
          <a:bodyPr wrap="square">
            <a:spAutoFit/>
          </a:bodyPr>
          <a:lstStyle/>
          <a:p>
            <a:pPr algn="just"/>
            <a:r>
              <a:rPr lang="es-ES" sz="2400" dirty="0" smtClean="0">
                <a:solidFill>
                  <a:schemeClr val="bg2">
                    <a:lumMod val="50000"/>
                  </a:schemeClr>
                </a:solidFill>
                <a:latin typeface="+mj-lt"/>
              </a:rPr>
              <a:t>No cuenta con señal de teléfono móvil, tampoco hay cableado para red telefónica, existe solamente un teléfono satelital.</a:t>
            </a:r>
            <a:endParaRPr lang="es-EC" sz="2000" dirty="0">
              <a:solidFill>
                <a:schemeClr val="bg2">
                  <a:lumMod val="50000"/>
                </a:schemeClr>
              </a:solidFill>
              <a:latin typeface="+mj-lt"/>
            </a:endParaRPr>
          </a:p>
        </p:txBody>
      </p:sp>
      <p:pic>
        <p:nvPicPr>
          <p:cNvPr id="70658" name="Picture 2" descr="http://t3.gstatic.com/images?q=tbn:ANd9GcTTy93VEujMe5RzqQ0nXAqFFC-XYoNal1TUrxfU9KCBUBQyBAbtKkiY9W44bQ"/>
          <p:cNvPicPr>
            <a:picLocks noChangeAspect="1" noChangeArrowheads="1"/>
          </p:cNvPicPr>
          <p:nvPr/>
        </p:nvPicPr>
        <p:blipFill>
          <a:blip r:embed="rId2" cstate="print"/>
          <a:srcRect/>
          <a:stretch>
            <a:fillRect/>
          </a:stretch>
        </p:blipFill>
        <p:spPr bwMode="auto">
          <a:xfrm>
            <a:off x="2714612" y="2500306"/>
            <a:ext cx="4005681" cy="300039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1857364"/>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Organización Política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142852"/>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16" name="15 Rectángulo"/>
          <p:cNvSpPr/>
          <p:nvPr/>
        </p:nvSpPr>
        <p:spPr>
          <a:xfrm>
            <a:off x="714348" y="2526565"/>
            <a:ext cx="7858180" cy="3416320"/>
          </a:xfrm>
          <a:prstGeom prst="rect">
            <a:avLst/>
          </a:prstGeom>
        </p:spPr>
        <p:txBody>
          <a:bodyPr wrap="square">
            <a:spAutoFit/>
          </a:bodyPr>
          <a:lstStyle/>
          <a:p>
            <a:pPr algn="just"/>
            <a:r>
              <a:rPr lang="es-ES" sz="2400" dirty="0" smtClean="0">
                <a:solidFill>
                  <a:schemeClr val="bg2">
                    <a:lumMod val="50000"/>
                  </a:schemeClr>
                </a:solidFill>
                <a:latin typeface="+mj-lt"/>
              </a:rPr>
              <a:t>La comunidad de Juval se divide en 4 zonas:</a:t>
            </a:r>
          </a:p>
          <a:p>
            <a:pPr lvl="1" algn="just">
              <a:buFont typeface="Arial" pitchFamily="34" charset="0"/>
              <a:buChar char="•"/>
            </a:pPr>
            <a:endParaRPr lang="es-EC" sz="2400" dirty="0" smtClean="0">
              <a:solidFill>
                <a:schemeClr val="bg2">
                  <a:lumMod val="50000"/>
                </a:schemeClr>
              </a:solidFill>
              <a:latin typeface="+mj-lt"/>
            </a:endParaRPr>
          </a:p>
          <a:p>
            <a:pPr lvl="1" algn="just">
              <a:buFont typeface="Arial" pitchFamily="34" charset="0"/>
              <a:buChar char="•"/>
            </a:pPr>
            <a:r>
              <a:rPr lang="es-EC" sz="2400" dirty="0" smtClean="0">
                <a:solidFill>
                  <a:schemeClr val="bg2">
                    <a:lumMod val="50000"/>
                  </a:schemeClr>
                </a:solidFill>
                <a:latin typeface="+mj-lt"/>
              </a:rPr>
              <a:t> Aguas pucará.</a:t>
            </a:r>
          </a:p>
          <a:p>
            <a:pPr lvl="1" algn="just">
              <a:buFont typeface="Arial" pitchFamily="34" charset="0"/>
              <a:buChar char="•"/>
            </a:pPr>
            <a:r>
              <a:rPr lang="es-EC" sz="2400" dirty="0" smtClean="0">
                <a:solidFill>
                  <a:schemeClr val="bg2">
                    <a:lumMod val="50000"/>
                  </a:schemeClr>
                </a:solidFill>
                <a:latin typeface="+mj-lt"/>
              </a:rPr>
              <a:t> Flecha Loma.</a:t>
            </a:r>
          </a:p>
          <a:p>
            <a:pPr lvl="1" algn="just">
              <a:buFont typeface="Arial" pitchFamily="34" charset="0"/>
              <a:buChar char="•"/>
            </a:pPr>
            <a:r>
              <a:rPr lang="es-EC" sz="2400" dirty="0" err="1" smtClean="0">
                <a:solidFill>
                  <a:schemeClr val="bg2">
                    <a:lumMod val="50000"/>
                  </a:schemeClr>
                </a:solidFill>
                <a:latin typeface="+mj-lt"/>
              </a:rPr>
              <a:t>Irapata</a:t>
            </a:r>
            <a:r>
              <a:rPr lang="es-EC" sz="2400" dirty="0" smtClean="0">
                <a:solidFill>
                  <a:schemeClr val="bg2">
                    <a:lumMod val="50000"/>
                  </a:schemeClr>
                </a:solidFill>
                <a:latin typeface="+mj-lt"/>
              </a:rPr>
              <a:t>.</a:t>
            </a:r>
          </a:p>
          <a:p>
            <a:pPr lvl="1" algn="just">
              <a:buFont typeface="Arial" pitchFamily="34" charset="0"/>
              <a:buChar char="•"/>
            </a:pPr>
            <a:r>
              <a:rPr lang="es-EC" sz="2400" dirty="0" smtClean="0">
                <a:solidFill>
                  <a:schemeClr val="bg2">
                    <a:lumMod val="50000"/>
                  </a:schemeClr>
                </a:solidFill>
                <a:latin typeface="+mj-lt"/>
              </a:rPr>
              <a:t>Juval Centro.</a:t>
            </a:r>
          </a:p>
          <a:p>
            <a:pPr marL="0" lvl="1" algn="just"/>
            <a:endParaRPr lang="es-EC" sz="2400" dirty="0" smtClean="0">
              <a:solidFill>
                <a:schemeClr val="bg2">
                  <a:lumMod val="50000"/>
                </a:schemeClr>
              </a:solidFill>
              <a:latin typeface="+mj-lt"/>
            </a:endParaRPr>
          </a:p>
          <a:p>
            <a:pPr marL="0" lvl="1" algn="just"/>
            <a:r>
              <a:rPr lang="es-EC" sz="2400" dirty="0" smtClean="0">
                <a:solidFill>
                  <a:schemeClr val="bg2">
                    <a:lumMod val="50000"/>
                  </a:schemeClr>
                </a:solidFill>
                <a:latin typeface="+mj-lt"/>
              </a:rPr>
              <a:t>Siendo el principal dirigente el Sr. César </a:t>
            </a:r>
            <a:r>
              <a:rPr lang="es-EC" sz="2400" dirty="0" err="1" smtClean="0">
                <a:solidFill>
                  <a:schemeClr val="bg2">
                    <a:lumMod val="50000"/>
                  </a:schemeClr>
                </a:solidFill>
                <a:latin typeface="+mj-lt"/>
              </a:rPr>
              <a:t>Katancela</a:t>
            </a:r>
            <a:r>
              <a:rPr lang="es-EC" sz="2400" dirty="0" smtClean="0">
                <a:solidFill>
                  <a:schemeClr val="bg2">
                    <a:lumMod val="50000"/>
                  </a:schemeClr>
                </a:solidFill>
                <a:latin typeface="+mj-lt"/>
              </a:rPr>
              <a:t> presidente de la comunidad de Juval.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1857364"/>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Actividad Agrícola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142852"/>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16" name="15 Rectángulo"/>
          <p:cNvSpPr/>
          <p:nvPr/>
        </p:nvSpPr>
        <p:spPr>
          <a:xfrm>
            <a:off x="714348" y="5572140"/>
            <a:ext cx="7858180" cy="830997"/>
          </a:xfrm>
          <a:prstGeom prst="rect">
            <a:avLst/>
          </a:prstGeom>
        </p:spPr>
        <p:txBody>
          <a:bodyPr wrap="square">
            <a:spAutoFit/>
          </a:bodyPr>
          <a:lstStyle/>
          <a:p>
            <a:pPr algn="just"/>
            <a:r>
              <a:rPr lang="es-ES" sz="2400" dirty="0" smtClean="0">
                <a:solidFill>
                  <a:schemeClr val="bg2">
                    <a:lumMod val="50000"/>
                  </a:schemeClr>
                </a:solidFill>
                <a:latin typeface="+mj-lt"/>
              </a:rPr>
              <a:t>En la zona existen cultivos de papas, habas, mellocos, cebada y oca.</a:t>
            </a:r>
            <a:endParaRPr lang="es-EC" sz="2000" dirty="0">
              <a:solidFill>
                <a:schemeClr val="bg2">
                  <a:lumMod val="50000"/>
                </a:schemeClr>
              </a:solidFill>
              <a:latin typeface="+mj-lt"/>
            </a:endParaRPr>
          </a:p>
        </p:txBody>
      </p:sp>
      <p:pic>
        <p:nvPicPr>
          <p:cNvPr id="12" name="11 Imagen" descr="C:\Users\IDE-ESPE\Desktop\Varios\FOTOS SALIDA\cultivo_aba_rj_826.JPG"/>
          <p:cNvPicPr/>
          <p:nvPr/>
        </p:nvPicPr>
        <p:blipFill>
          <a:blip r:embed="rId2" cstate="print">
            <a:extLst>
              <a:ext uri="{BEBA8EAE-BF5A-486C-A8C5-ECC9F3942E4B}">
                <a14:imgProps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14:imgLayer r:embed="rId67">
                    <a14:imgEffect>
                      <a14:brightnessContrast bright="20000"/>
                    </a14:imgEffect>
                  </a14:imgLayer>
                </a14:imgProps>
              </a:ext>
            </a:extLst>
          </a:blip>
          <a:srcRect/>
          <a:stretch>
            <a:fillRect/>
          </a:stretch>
        </p:blipFill>
        <p:spPr bwMode="auto">
          <a:xfrm>
            <a:off x="883899" y="2571744"/>
            <a:ext cx="3616663" cy="2857520"/>
          </a:xfrm>
          <a:prstGeom prst="rect">
            <a:avLst/>
          </a:prstGeom>
          <a:noFill/>
          <a:ln w="9525">
            <a:noFill/>
            <a:miter lim="800000"/>
            <a:headEnd/>
            <a:tailEnd/>
          </a:ln>
        </p:spPr>
      </p:pic>
      <p:pic>
        <p:nvPicPr>
          <p:cNvPr id="14" name="13 Imagen" descr="C:\Users\IDE-ESPE\Desktop\Varios\FOTOS SALIDA\cultivo_cebada_700.JPG"/>
          <p:cNvPicPr/>
          <p:nvPr/>
        </p:nvPicPr>
        <p:blipFill>
          <a:blip r:embed="rId68" cstate="print">
            <a:extLst>
              <a:ext uri="{BEBA8EAE-BF5A-486C-A8C5-ECC9F3942E4B}">
                <a14:imgProps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14:imgLayer r:embed="rId69">
                    <a14:imgEffect>
                      <a14:brightnessContrast contrast="-40000"/>
                    </a14:imgEffect>
                  </a14:imgLayer>
                </a14:imgProps>
              </a:ext>
            </a:extLst>
          </a:blip>
          <a:srcRect/>
          <a:stretch>
            <a:fillRect/>
          </a:stretch>
        </p:blipFill>
        <p:spPr bwMode="auto">
          <a:xfrm>
            <a:off x="4857752" y="2560234"/>
            <a:ext cx="3429024" cy="2869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323528" y="4645118"/>
            <a:ext cx="1071835" cy="26263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1" i="0" u="none" strike="noStrike" cap="none" normalizeH="0" baseline="0" dirty="0" smtClean="0">
                <a:ln>
                  <a:noFill/>
                </a:ln>
                <a:solidFill>
                  <a:schemeClr val="accent4">
                    <a:lumMod val="50000"/>
                  </a:schemeClr>
                </a:solidFill>
                <a:effectLst/>
                <a:latin typeface="Times New Roman" pitchFamily="18" charset="0"/>
                <a:cs typeface="Arial" pitchFamily="34" charset="0"/>
              </a:rPr>
              <a:t>OBJ. 1</a:t>
            </a:r>
            <a:endParaRPr kumimoji="0" lang="es-EC" sz="18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grpSp>
        <p:nvGrpSpPr>
          <p:cNvPr id="1032" name="Group 8"/>
          <p:cNvGrpSpPr>
            <a:grpSpLocks/>
          </p:cNvGrpSpPr>
          <p:nvPr/>
        </p:nvGrpSpPr>
        <p:grpSpPr bwMode="auto">
          <a:xfrm>
            <a:off x="840531" y="548680"/>
            <a:ext cx="7907932" cy="6328790"/>
            <a:chOff x="1286" y="1872"/>
            <a:chExt cx="10034" cy="10844"/>
          </a:xfrm>
        </p:grpSpPr>
        <p:cxnSp>
          <p:nvCxnSpPr>
            <p:cNvPr id="1033" name="AutoShape 9"/>
            <p:cNvCxnSpPr>
              <a:cxnSpLocks noChangeShapeType="1"/>
            </p:cNvCxnSpPr>
            <p:nvPr/>
          </p:nvCxnSpPr>
          <p:spPr bwMode="auto">
            <a:xfrm rot="16200000" flipH="1">
              <a:off x="3740" y="4256"/>
              <a:ext cx="350" cy="192"/>
            </a:xfrm>
            <a:prstGeom prst="bentConnector3">
              <a:avLst>
                <a:gd name="adj1" fmla="val 49833"/>
              </a:avLst>
            </a:prstGeom>
            <a:noFill/>
            <a:ln w="9525">
              <a:solidFill>
                <a:srgbClr val="000000"/>
              </a:solidFill>
              <a:miter lim="800000"/>
              <a:headEnd/>
              <a:tailEnd type="triangle" w="med" len="med"/>
            </a:ln>
          </p:spPr>
        </p:cxnSp>
        <p:cxnSp>
          <p:nvCxnSpPr>
            <p:cNvPr id="1034" name="AutoShape 10"/>
            <p:cNvCxnSpPr>
              <a:cxnSpLocks noChangeShapeType="1"/>
            </p:cNvCxnSpPr>
            <p:nvPr/>
          </p:nvCxnSpPr>
          <p:spPr bwMode="auto">
            <a:xfrm rot="16200000" flipH="1">
              <a:off x="7957" y="4275"/>
              <a:ext cx="350" cy="192"/>
            </a:xfrm>
            <a:prstGeom prst="bentConnector3">
              <a:avLst>
                <a:gd name="adj1" fmla="val 49833"/>
              </a:avLst>
            </a:prstGeom>
            <a:noFill/>
            <a:ln w="9525">
              <a:solidFill>
                <a:srgbClr val="000000"/>
              </a:solidFill>
              <a:miter lim="800000"/>
              <a:headEnd/>
              <a:tailEnd type="triangle" w="med" len="med"/>
            </a:ln>
          </p:spPr>
        </p:cxnSp>
        <p:sp>
          <p:nvSpPr>
            <p:cNvPr id="1035" name="AutoShape 11"/>
            <p:cNvSpPr>
              <a:spLocks noChangeArrowheads="1"/>
            </p:cNvSpPr>
            <p:nvPr/>
          </p:nvSpPr>
          <p:spPr bwMode="auto">
            <a:xfrm>
              <a:off x="4239" y="1872"/>
              <a:ext cx="3568" cy="518"/>
            </a:xfrm>
            <a:prstGeom prst="flowChartManualInpu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1" i="0" u="none" strike="noStrike" cap="none" normalizeH="0" baseline="0" dirty="0" smtClean="0">
                  <a:ln>
                    <a:noFill/>
                  </a:ln>
                  <a:solidFill>
                    <a:srgbClr val="000000"/>
                  </a:solidFill>
                  <a:effectLst/>
                  <a:latin typeface="Times New Roman" pitchFamily="18" charset="0"/>
                  <a:cs typeface="Arial" pitchFamily="34" charset="0"/>
                </a:rPr>
                <a:t>FORMULACION DEL PROYECTO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3726" y="2720"/>
              <a:ext cx="4560" cy="525"/>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rgbClr val="000000"/>
                  </a:solidFill>
                  <a:effectLst/>
                  <a:latin typeface="Times New Roman" pitchFamily="18" charset="0"/>
                  <a:cs typeface="Arial" pitchFamily="34" charset="0"/>
                </a:rPr>
                <a:t>Recopilación de Información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2411" y="3641"/>
              <a:ext cx="2816" cy="525"/>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rgbClr val="000000"/>
                  </a:solidFill>
                  <a:effectLst/>
                  <a:latin typeface="Times New Roman" pitchFamily="18" charset="0"/>
                  <a:cs typeface="Arial" pitchFamily="34" charset="0"/>
                </a:rPr>
                <a:t>Revisión Documental</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6817" y="3641"/>
              <a:ext cx="2816" cy="525"/>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rgbClr val="000000"/>
                  </a:solidFill>
                  <a:effectLst/>
                  <a:latin typeface="Times New Roman" pitchFamily="18" charset="0"/>
                  <a:cs typeface="Arial" pitchFamily="34" charset="0"/>
                </a:rPr>
                <a:t>In situ</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1776" y="4542"/>
              <a:ext cx="3995" cy="139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630238" marR="0" lvl="1" algn="ctr" defTabSz="914400" rtl="0" eaLnBrk="1" fontAlgn="base" latinLnBrk="0" hangingPunct="1">
                <a:lnSpc>
                  <a:spcPct val="100000"/>
                </a:lnSpc>
                <a:spcBef>
                  <a:spcPct val="0"/>
                </a:spcBef>
                <a:spcAft>
                  <a:spcPct val="0"/>
                </a:spcAft>
                <a:buClrTx/>
                <a:buSzTx/>
                <a:buFont typeface="Symbol" pitchFamily="18" charset="2"/>
                <a:buChar char="·"/>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Estadística (demografía INEC)</a:t>
              </a:r>
            </a:p>
            <a:p>
              <a:pPr marL="630238" marR="0" lvl="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Cartografía (Base 1:50 000 IGM)</a:t>
              </a:r>
            </a:p>
            <a:p>
              <a:pPr marL="630238" marR="0" lvl="0" algn="ctr" defTabSz="914400" rtl="0" eaLnBrk="1" fontAlgn="base" latinLnBrk="0" hangingPunct="1">
                <a:lnSpc>
                  <a:spcPct val="100000"/>
                </a:lnSpc>
                <a:spcBef>
                  <a:spcPct val="0"/>
                </a:spcBef>
                <a:spcAft>
                  <a:spcPct val="0"/>
                </a:spcAft>
                <a:buClrTx/>
                <a:buSzTx/>
                <a:buFont typeface="Symbol" pitchFamily="18" charset="2"/>
                <a:buChar char="·"/>
                <a:tabLst/>
              </a:pPr>
              <a:r>
                <a:rPr lang="es-EC" sz="900" dirty="0" smtClean="0">
                  <a:solidFill>
                    <a:schemeClr val="accent4">
                      <a:lumMod val="50000"/>
                    </a:schemeClr>
                  </a:solidFill>
                  <a:latin typeface="Times New Roman" pitchFamily="18" charset="0"/>
                  <a:cs typeface="Arial" pitchFamily="34" charset="0"/>
                </a:rPr>
                <a:t>Cartografía (Temática 1:50 000 CLIRSEN, Universidad del Azuay, Fundación natura)</a:t>
              </a:r>
              <a:endPar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endParaRPr>
            </a:p>
          </p:txBody>
        </p:sp>
        <p:sp>
          <p:nvSpPr>
            <p:cNvPr id="1040" name="Rectangle 16"/>
            <p:cNvSpPr>
              <a:spLocks noChangeArrowheads="1"/>
            </p:cNvSpPr>
            <p:nvPr/>
          </p:nvSpPr>
          <p:spPr bwMode="auto">
            <a:xfrm>
              <a:off x="6275" y="4542"/>
              <a:ext cx="3995" cy="139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457200" marR="0" lvl="1" indent="0" algn="ctr" defTabSz="914400" rtl="0" eaLnBrk="1" fontAlgn="base" latinLnBrk="0" hangingPunct="1">
                <a:lnSpc>
                  <a:spcPct val="100000"/>
                </a:lnSpc>
                <a:spcBef>
                  <a:spcPct val="0"/>
                </a:spcBef>
                <a:spcAft>
                  <a:spcPct val="0"/>
                </a:spcAft>
                <a:buClrTx/>
                <a:buSzTx/>
                <a:tabLst/>
              </a:pPr>
              <a:endParaRPr kumimoji="0" lang="en-US" sz="900" b="0" i="0" u="none" strike="noStrike" cap="none" normalizeH="0" baseline="0" dirty="0" smtClean="0">
                <a:ln>
                  <a:noFill/>
                </a:ln>
                <a:solidFill>
                  <a:schemeClr val="accent4">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pPr>
              <a:r>
                <a:rPr lang="es-EC" sz="900" dirty="0">
                  <a:solidFill>
                    <a:schemeClr val="accent4">
                      <a:lumMod val="50000"/>
                    </a:schemeClr>
                  </a:solidFill>
                  <a:latin typeface="Times New Roman" pitchFamily="18" charset="0"/>
                  <a:cs typeface="Arial" pitchFamily="34" charset="0"/>
                </a:rPr>
                <a:t>Identificación</a:t>
              </a: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 de los cauces principales y secundarios</a:t>
              </a: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Medición de caudales</a:t>
              </a: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pPr>
              <a:r>
                <a:rPr lang="es-EC" sz="900" dirty="0" smtClean="0">
                  <a:solidFill>
                    <a:schemeClr val="accent4">
                      <a:lumMod val="50000"/>
                    </a:schemeClr>
                  </a:solidFill>
                  <a:latin typeface="Times New Roman" pitchFamily="18" charset="0"/>
                  <a:cs typeface="Arial" pitchFamily="34" charset="0"/>
                </a:rPr>
                <a:t>Toma de Muestras de agua para análisis Físico-Químico</a:t>
              </a:r>
              <a:endParaRPr kumimoji="0" lang="es-EC" sz="18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1041" name="AutoShape 17"/>
            <p:cNvSpPr>
              <a:spLocks noChangeArrowheads="1"/>
            </p:cNvSpPr>
            <p:nvPr/>
          </p:nvSpPr>
          <p:spPr bwMode="auto">
            <a:xfrm>
              <a:off x="3775" y="6073"/>
              <a:ext cx="3515" cy="1635"/>
            </a:xfrm>
            <a:prstGeom prst="diamond">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1" i="0" u="none" strike="noStrike" cap="none" normalizeH="0" baseline="0" dirty="0" smtClean="0">
                  <a:ln>
                    <a:noFill/>
                  </a:ln>
                  <a:solidFill>
                    <a:schemeClr val="accent4">
                      <a:lumMod val="50000"/>
                    </a:schemeClr>
                  </a:solidFill>
                  <a:effectLst/>
                  <a:latin typeface="Times New Roman" pitchFamily="18" charset="0"/>
                  <a:cs typeface="Arial" pitchFamily="34" charset="0"/>
                </a:rPr>
                <a:t>Análisis y Validación de la Información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2667" y="8562"/>
              <a:ext cx="3515" cy="1245"/>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0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rgbClr val="000000"/>
                  </a:solidFill>
                  <a:effectLst/>
                  <a:latin typeface="Times New Roman" pitchFamily="18" charset="0"/>
                  <a:cs typeface="Arial" pitchFamily="34" charset="0"/>
                </a:rPr>
                <a:t>Realizar el Diagnostico de los Componentes Abiótico, Biótico y Socioeconómico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5" name="AutoShape 21"/>
            <p:cNvCxnSpPr>
              <a:cxnSpLocks noChangeShapeType="1"/>
            </p:cNvCxnSpPr>
            <p:nvPr/>
          </p:nvCxnSpPr>
          <p:spPr bwMode="auto">
            <a:xfrm>
              <a:off x="1286" y="2966"/>
              <a:ext cx="2365" cy="1"/>
            </a:xfrm>
            <a:prstGeom prst="straightConnector1">
              <a:avLst/>
            </a:prstGeom>
            <a:noFill/>
            <a:ln w="9525">
              <a:solidFill>
                <a:srgbClr val="000000"/>
              </a:solidFill>
              <a:round/>
              <a:headEnd/>
              <a:tailEnd type="triangle" w="med" len="med"/>
            </a:ln>
          </p:spPr>
        </p:cxnSp>
        <p:cxnSp>
          <p:nvCxnSpPr>
            <p:cNvPr id="1046" name="AutoShape 22"/>
            <p:cNvCxnSpPr>
              <a:cxnSpLocks noChangeShapeType="1"/>
            </p:cNvCxnSpPr>
            <p:nvPr/>
          </p:nvCxnSpPr>
          <p:spPr bwMode="auto">
            <a:xfrm>
              <a:off x="5227" y="3911"/>
              <a:ext cx="1590" cy="0"/>
            </a:xfrm>
            <a:prstGeom prst="straightConnector1">
              <a:avLst/>
            </a:prstGeom>
            <a:noFill/>
            <a:ln w="9525">
              <a:solidFill>
                <a:srgbClr val="000000"/>
              </a:solidFill>
              <a:round/>
              <a:headEnd type="triangle" w="med" len="med"/>
              <a:tailEnd type="triangle" w="med" len="med"/>
            </a:ln>
          </p:spPr>
        </p:cxnSp>
        <p:cxnSp>
          <p:nvCxnSpPr>
            <p:cNvPr id="1047" name="AutoShape 23"/>
            <p:cNvCxnSpPr>
              <a:cxnSpLocks noChangeShapeType="1"/>
            </p:cNvCxnSpPr>
            <p:nvPr/>
          </p:nvCxnSpPr>
          <p:spPr bwMode="auto">
            <a:xfrm>
              <a:off x="6011" y="3260"/>
              <a:ext cx="1" cy="651"/>
            </a:xfrm>
            <a:prstGeom prst="straightConnector1">
              <a:avLst/>
            </a:prstGeom>
            <a:noFill/>
            <a:ln w="9525">
              <a:solidFill>
                <a:srgbClr val="000000"/>
              </a:solidFill>
              <a:round/>
              <a:headEnd/>
              <a:tailEnd/>
            </a:ln>
          </p:spPr>
        </p:cxnSp>
        <p:cxnSp>
          <p:nvCxnSpPr>
            <p:cNvPr id="1048" name="AutoShape 24"/>
            <p:cNvCxnSpPr>
              <a:cxnSpLocks noChangeShapeType="1"/>
              <a:stCxn id="1041" idx="1"/>
            </p:cNvCxnSpPr>
            <p:nvPr/>
          </p:nvCxnSpPr>
          <p:spPr bwMode="auto">
            <a:xfrm rot="10800000">
              <a:off x="1316" y="6868"/>
              <a:ext cx="2459" cy="22"/>
            </a:xfrm>
            <a:prstGeom prst="straightConnector1">
              <a:avLst/>
            </a:prstGeom>
            <a:noFill/>
            <a:ln w="9525">
              <a:solidFill>
                <a:srgbClr val="000000"/>
              </a:solidFill>
              <a:round/>
              <a:headEnd/>
              <a:tailEnd/>
            </a:ln>
          </p:spPr>
        </p:cxnSp>
        <p:cxnSp>
          <p:nvCxnSpPr>
            <p:cNvPr id="1049" name="AutoShape 25"/>
            <p:cNvCxnSpPr>
              <a:cxnSpLocks noChangeShapeType="1"/>
            </p:cNvCxnSpPr>
            <p:nvPr/>
          </p:nvCxnSpPr>
          <p:spPr bwMode="auto">
            <a:xfrm rot="16200000" flipH="1">
              <a:off x="1019" y="8565"/>
              <a:ext cx="586" cy="9"/>
            </a:xfrm>
            <a:prstGeom prst="straightConnector1">
              <a:avLst/>
            </a:prstGeom>
            <a:noFill/>
            <a:ln w="9525">
              <a:solidFill>
                <a:srgbClr val="000000"/>
              </a:solidFill>
              <a:round/>
              <a:headEnd/>
              <a:tailEnd type="triangle" w="med" len="med"/>
            </a:ln>
          </p:spPr>
        </p:cxnSp>
        <p:cxnSp>
          <p:nvCxnSpPr>
            <p:cNvPr id="1050" name="AutoShape 26"/>
            <p:cNvCxnSpPr>
              <a:cxnSpLocks noChangeShapeType="1"/>
            </p:cNvCxnSpPr>
            <p:nvPr/>
          </p:nvCxnSpPr>
          <p:spPr bwMode="auto">
            <a:xfrm>
              <a:off x="1331" y="8276"/>
              <a:ext cx="4230" cy="0"/>
            </a:xfrm>
            <a:prstGeom prst="straightConnector1">
              <a:avLst/>
            </a:prstGeom>
            <a:noFill/>
            <a:ln w="9525">
              <a:solidFill>
                <a:srgbClr val="000000"/>
              </a:solidFill>
              <a:round/>
              <a:headEnd/>
              <a:tailEnd/>
            </a:ln>
          </p:spPr>
        </p:cxnSp>
        <p:cxnSp>
          <p:nvCxnSpPr>
            <p:cNvPr id="1051" name="AutoShape 27"/>
            <p:cNvCxnSpPr>
              <a:cxnSpLocks noChangeShapeType="1"/>
              <a:stCxn id="1041" idx="2"/>
            </p:cNvCxnSpPr>
            <p:nvPr/>
          </p:nvCxnSpPr>
          <p:spPr bwMode="auto">
            <a:xfrm rot="16200000" flipH="1">
              <a:off x="5256" y="7984"/>
              <a:ext cx="568" cy="16"/>
            </a:xfrm>
            <a:prstGeom prst="straightConnector1">
              <a:avLst/>
            </a:prstGeom>
            <a:noFill/>
            <a:ln w="9525">
              <a:solidFill>
                <a:srgbClr val="000000"/>
              </a:solidFill>
              <a:round/>
              <a:headEnd/>
              <a:tailEnd/>
            </a:ln>
          </p:spPr>
        </p:cxnSp>
        <p:cxnSp>
          <p:nvCxnSpPr>
            <p:cNvPr id="1052" name="AutoShape 28"/>
            <p:cNvCxnSpPr>
              <a:cxnSpLocks noChangeShapeType="1"/>
            </p:cNvCxnSpPr>
            <p:nvPr/>
          </p:nvCxnSpPr>
          <p:spPr bwMode="auto">
            <a:xfrm flipH="1">
              <a:off x="1317" y="9341"/>
              <a:ext cx="14" cy="3105"/>
            </a:xfrm>
            <a:prstGeom prst="straightConnector1">
              <a:avLst/>
            </a:prstGeom>
            <a:noFill/>
            <a:ln w="9525">
              <a:solidFill>
                <a:srgbClr val="000000"/>
              </a:solidFill>
              <a:round/>
              <a:headEnd/>
              <a:tailEnd type="triangle" w="med" len="med"/>
            </a:ln>
          </p:spPr>
        </p:cxnSp>
        <p:grpSp>
          <p:nvGrpSpPr>
            <p:cNvPr id="1054" name="Group 30"/>
            <p:cNvGrpSpPr>
              <a:grpSpLocks/>
            </p:cNvGrpSpPr>
            <p:nvPr/>
          </p:nvGrpSpPr>
          <p:grpSpPr bwMode="auto">
            <a:xfrm>
              <a:off x="5771" y="7407"/>
              <a:ext cx="5549" cy="3240"/>
              <a:chOff x="6165" y="7035"/>
              <a:chExt cx="5549" cy="3240"/>
            </a:xfrm>
          </p:grpSpPr>
          <p:sp>
            <p:nvSpPr>
              <p:cNvPr id="1055" name="Rectangle 31"/>
              <p:cNvSpPr>
                <a:spLocks noChangeArrowheads="1"/>
              </p:cNvSpPr>
              <p:nvPr/>
            </p:nvSpPr>
            <p:spPr bwMode="auto">
              <a:xfrm>
                <a:off x="6956" y="7410"/>
                <a:ext cx="1459" cy="420"/>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rgbClr val="000000"/>
                    </a:solidFill>
                    <a:effectLst/>
                    <a:latin typeface="Times New Roman" pitchFamily="18" charset="0"/>
                    <a:cs typeface="Arial" pitchFamily="34" charset="0"/>
                  </a:rPr>
                  <a:t>ABIOTICO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56" name="Rectangle 32"/>
              <p:cNvSpPr>
                <a:spLocks noChangeArrowheads="1"/>
              </p:cNvSpPr>
              <p:nvPr/>
            </p:nvSpPr>
            <p:spPr bwMode="auto">
              <a:xfrm>
                <a:off x="6971" y="8550"/>
                <a:ext cx="1459" cy="420"/>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rgbClr val="000000"/>
                    </a:solidFill>
                    <a:effectLst/>
                    <a:latin typeface="Times New Roman" pitchFamily="18" charset="0"/>
                    <a:cs typeface="Arial" pitchFamily="34" charset="0"/>
                  </a:rPr>
                  <a:t>BIOTICO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Rectangle 33"/>
              <p:cNvSpPr>
                <a:spLocks noChangeArrowheads="1"/>
              </p:cNvSpPr>
              <p:nvPr/>
            </p:nvSpPr>
            <p:spPr bwMode="auto">
              <a:xfrm>
                <a:off x="7016" y="9615"/>
                <a:ext cx="2479" cy="420"/>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rgbClr val="000000"/>
                    </a:solidFill>
                    <a:effectLst/>
                    <a:latin typeface="Times New Roman" pitchFamily="18" charset="0"/>
                    <a:cs typeface="Arial" pitchFamily="34" charset="0"/>
                  </a:rPr>
                  <a:t>SOCIO-ECONOMICO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8618" y="7176"/>
                <a:ext cx="1297" cy="729"/>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88900" marR="0" lvl="1" defTabSz="914400" rtl="0" eaLnBrk="1" fontAlgn="base" latinLnBrk="0" hangingPunct="1">
                  <a:lnSpc>
                    <a:spcPct val="100000"/>
                  </a:lnSpc>
                  <a:spcBef>
                    <a:spcPct val="0"/>
                  </a:spcBef>
                  <a:spcAft>
                    <a:spcPct val="0"/>
                  </a:spcAft>
                  <a:buClrTx/>
                  <a:buSzTx/>
                  <a:buFont typeface="Arial" pitchFamily="34" charset="0"/>
                  <a:buChar char="•"/>
                  <a:tabLst/>
                </a:pPr>
                <a:endParaRPr lang="en-US" sz="800" dirty="0">
                  <a:solidFill>
                    <a:schemeClr val="accent4">
                      <a:lumMod val="50000"/>
                    </a:schemeClr>
                  </a:solidFill>
                  <a:latin typeface="Times New Roman" pitchFamily="18" charset="0"/>
                  <a:cs typeface="Arial" pitchFamily="34" charset="0"/>
                </a:endParaRPr>
              </a:p>
              <a:p>
                <a:pPr marL="88900" marR="0" lvl="1"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900" b="0" i="0" u="none" strike="noStrike" cap="none" normalizeH="0" baseline="0" dirty="0" smtClean="0">
                  <a:ln>
                    <a:noFill/>
                  </a:ln>
                  <a:solidFill>
                    <a:schemeClr val="accent4">
                      <a:lumMod val="50000"/>
                    </a:schemeClr>
                  </a:solidFill>
                  <a:effectLst/>
                  <a:latin typeface="Times New Roman" pitchFamily="18" charset="0"/>
                  <a:cs typeface="Arial" pitchFamily="34" charset="0"/>
                </a:endParaRPr>
              </a:p>
              <a:p>
                <a:pPr marL="88900" marR="0" lvl="1" defTabSz="914400" rtl="0" eaLnBrk="1" fontAlgn="base" latinLnBrk="0" hangingPunct="1">
                  <a:lnSpc>
                    <a:spcPct val="100000"/>
                  </a:lnSpc>
                  <a:spcBef>
                    <a:spcPct val="0"/>
                  </a:spcBef>
                  <a:spcAft>
                    <a:spcPct val="0"/>
                  </a:spcAft>
                  <a:buClrTx/>
                  <a:buSzTx/>
                  <a:buFont typeface="Arial" pitchFamily="34" charset="0"/>
                  <a:buChar char="•"/>
                  <a:tabLst/>
                </a:pPr>
                <a:r>
                  <a:rPr kumimoji="0" lang="en-U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Agua</a:t>
                </a:r>
              </a:p>
              <a:p>
                <a:pPr marL="88900" marR="0" lvl="1" defTabSz="914400" rtl="0" eaLnBrk="1" fontAlgn="base" latinLnBrk="0" hangingPunct="1">
                  <a:lnSpc>
                    <a:spcPct val="100000"/>
                  </a:lnSpc>
                  <a:spcBef>
                    <a:spcPct val="0"/>
                  </a:spcBef>
                  <a:spcAft>
                    <a:spcPct val="0"/>
                  </a:spcAft>
                  <a:buClrTx/>
                  <a:buSzTx/>
                  <a:buFont typeface="Arial" pitchFamily="34" charset="0"/>
                  <a:buChar char="•"/>
                  <a:tabLst/>
                </a:pPr>
                <a:r>
                  <a:rPr lang="en-US" sz="900" dirty="0" smtClean="0">
                    <a:solidFill>
                      <a:schemeClr val="accent4">
                        <a:lumMod val="50000"/>
                      </a:schemeClr>
                    </a:solidFill>
                    <a:latin typeface="Times New Roman" pitchFamily="18" charset="0"/>
                    <a:cs typeface="Arial" pitchFamily="34" charset="0"/>
                  </a:rPr>
                  <a:t>Suelo</a:t>
                </a:r>
                <a:endParaRPr kumimoji="0" lang="en-US" sz="900" b="0" i="0" u="none" strike="noStrike" cap="none" normalizeH="0" baseline="0" dirty="0" smtClean="0">
                  <a:ln>
                    <a:noFill/>
                  </a:ln>
                  <a:solidFill>
                    <a:schemeClr val="accent4">
                      <a:lumMod val="50000"/>
                    </a:schemeClr>
                  </a:solidFill>
                  <a:effectLst/>
                  <a:latin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pPr>
                <a:endParaRPr kumimoji="0" lang="es-EC" sz="18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1059" name="Rectangle 35"/>
              <p:cNvSpPr>
                <a:spLocks noChangeArrowheads="1"/>
              </p:cNvSpPr>
              <p:nvPr/>
            </p:nvSpPr>
            <p:spPr bwMode="auto">
              <a:xfrm>
                <a:off x="10140" y="7035"/>
                <a:ext cx="1574" cy="109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Toma de Muestras</a:t>
                </a:r>
                <a:r>
                  <a:rPr kumimoji="0" lang="es-EC" sz="900" b="0" i="0" u="none" strike="noStrike" cap="none" normalizeH="0" dirty="0" smtClean="0">
                    <a:ln>
                      <a:noFill/>
                    </a:ln>
                    <a:solidFill>
                      <a:schemeClr val="accent4">
                        <a:lumMod val="50000"/>
                      </a:schemeClr>
                    </a:solidFill>
                    <a:effectLst/>
                    <a:latin typeface="Times New Roman" pitchFamily="18" charset="0"/>
                    <a:cs typeface="Arial" pitchFamily="34" charset="0"/>
                  </a:rPr>
                  <a:t> de Agua</a:t>
                </a: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 </a:t>
                </a:r>
                <a:endParaRPr kumimoji="0" lang="es-EC" sz="20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1060" name="Rectangle 36"/>
              <p:cNvSpPr>
                <a:spLocks noChangeArrowheads="1"/>
              </p:cNvSpPr>
              <p:nvPr/>
            </p:nvSpPr>
            <p:spPr bwMode="auto">
              <a:xfrm>
                <a:off x="8618" y="8445"/>
                <a:ext cx="1297" cy="63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1" algn="ctr" defTabSz="914400" rtl="0" eaLnBrk="1" fontAlgn="base" latinLnBrk="0" hangingPunct="1">
                  <a:lnSpc>
                    <a:spcPct val="100000"/>
                  </a:lnSpc>
                  <a:spcBef>
                    <a:spcPct val="0"/>
                  </a:spcBef>
                  <a:spcAft>
                    <a:spcPct val="0"/>
                  </a:spcAft>
                  <a:buClrTx/>
                  <a:buSzTx/>
                  <a:buFont typeface="Symbol" pitchFamily="18" charset="2"/>
                  <a:buChar char="·"/>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Flora</a:t>
                </a:r>
                <a:endParaRPr kumimoji="0" lang="en-US" sz="900" b="0" i="0" u="none" strike="noStrike" cap="none" normalizeH="0" baseline="0" dirty="0" smtClean="0">
                  <a:ln>
                    <a:noFill/>
                  </a:ln>
                  <a:solidFill>
                    <a:schemeClr val="accent4">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Fauna</a:t>
                </a:r>
                <a:endParaRPr kumimoji="0" lang="es-EC" sz="20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1061" name="Rectangle 37"/>
              <p:cNvSpPr>
                <a:spLocks noChangeArrowheads="1"/>
              </p:cNvSpPr>
              <p:nvPr/>
            </p:nvSpPr>
            <p:spPr bwMode="auto">
              <a:xfrm>
                <a:off x="10140" y="8325"/>
                <a:ext cx="1574" cy="91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Inventario Biológico Rápido</a:t>
                </a:r>
                <a:endParaRPr kumimoji="0" lang="es-EC" sz="20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1062" name="Rectangle 38"/>
              <p:cNvSpPr>
                <a:spLocks noChangeArrowheads="1"/>
              </p:cNvSpPr>
              <p:nvPr/>
            </p:nvSpPr>
            <p:spPr bwMode="auto">
              <a:xfrm>
                <a:off x="10140" y="9450"/>
                <a:ext cx="1574" cy="82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Encuestas comunidad, </a:t>
                </a:r>
                <a:endParaRPr kumimoji="0" lang="es-EC" sz="20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cxnSp>
            <p:nvCxnSpPr>
              <p:cNvPr id="1063" name="AutoShape 39"/>
              <p:cNvCxnSpPr>
                <a:cxnSpLocks noChangeShapeType="1"/>
              </p:cNvCxnSpPr>
              <p:nvPr/>
            </p:nvCxnSpPr>
            <p:spPr bwMode="auto">
              <a:xfrm flipV="1">
                <a:off x="6165" y="7620"/>
                <a:ext cx="1" cy="585"/>
              </a:xfrm>
              <a:prstGeom prst="straightConnector1">
                <a:avLst/>
              </a:prstGeom>
              <a:noFill/>
              <a:ln w="9525">
                <a:solidFill>
                  <a:srgbClr val="000000"/>
                </a:solidFill>
                <a:round/>
                <a:headEnd/>
                <a:tailEnd/>
              </a:ln>
            </p:spPr>
          </p:cxnSp>
          <p:cxnSp>
            <p:nvCxnSpPr>
              <p:cNvPr id="1064" name="AutoShape 40"/>
              <p:cNvCxnSpPr>
                <a:cxnSpLocks noChangeShapeType="1"/>
              </p:cNvCxnSpPr>
              <p:nvPr/>
            </p:nvCxnSpPr>
            <p:spPr bwMode="auto">
              <a:xfrm>
                <a:off x="6165" y="9465"/>
                <a:ext cx="1" cy="420"/>
              </a:xfrm>
              <a:prstGeom prst="straightConnector1">
                <a:avLst/>
              </a:prstGeom>
              <a:noFill/>
              <a:ln w="9525">
                <a:solidFill>
                  <a:srgbClr val="000000"/>
                </a:solidFill>
                <a:round/>
                <a:headEnd/>
                <a:tailEnd/>
              </a:ln>
            </p:spPr>
          </p:cxnSp>
          <p:cxnSp>
            <p:nvCxnSpPr>
              <p:cNvPr id="1065" name="AutoShape 41"/>
              <p:cNvCxnSpPr>
                <a:cxnSpLocks noChangeShapeType="1"/>
              </p:cNvCxnSpPr>
              <p:nvPr/>
            </p:nvCxnSpPr>
            <p:spPr bwMode="auto">
              <a:xfrm>
                <a:off x="6165" y="7620"/>
                <a:ext cx="791" cy="0"/>
              </a:xfrm>
              <a:prstGeom prst="straightConnector1">
                <a:avLst/>
              </a:prstGeom>
              <a:noFill/>
              <a:ln w="9525">
                <a:solidFill>
                  <a:srgbClr val="000000"/>
                </a:solidFill>
                <a:round/>
                <a:headEnd/>
                <a:tailEnd type="triangle" w="med" len="med"/>
              </a:ln>
            </p:spPr>
          </p:cxnSp>
          <p:cxnSp>
            <p:nvCxnSpPr>
              <p:cNvPr id="1066" name="AutoShape 42"/>
              <p:cNvCxnSpPr>
                <a:cxnSpLocks noChangeShapeType="1"/>
              </p:cNvCxnSpPr>
              <p:nvPr/>
            </p:nvCxnSpPr>
            <p:spPr bwMode="auto">
              <a:xfrm>
                <a:off x="6165" y="9870"/>
                <a:ext cx="851" cy="0"/>
              </a:xfrm>
              <a:prstGeom prst="straightConnector1">
                <a:avLst/>
              </a:prstGeom>
              <a:noFill/>
              <a:ln w="9525">
                <a:solidFill>
                  <a:srgbClr val="000000"/>
                </a:solidFill>
                <a:round/>
                <a:headEnd/>
                <a:tailEnd type="triangle" w="med" len="med"/>
              </a:ln>
            </p:spPr>
          </p:cxnSp>
          <p:cxnSp>
            <p:nvCxnSpPr>
              <p:cNvPr id="1067" name="AutoShape 43"/>
              <p:cNvCxnSpPr>
                <a:cxnSpLocks noChangeShapeType="1"/>
              </p:cNvCxnSpPr>
              <p:nvPr/>
            </p:nvCxnSpPr>
            <p:spPr bwMode="auto">
              <a:xfrm>
                <a:off x="6564" y="8790"/>
                <a:ext cx="392" cy="1"/>
              </a:xfrm>
              <a:prstGeom prst="straightConnector1">
                <a:avLst/>
              </a:prstGeom>
              <a:noFill/>
              <a:ln w="9525">
                <a:solidFill>
                  <a:srgbClr val="000000"/>
                </a:solidFill>
                <a:round/>
                <a:headEnd/>
                <a:tailEnd type="triangle" w="med" len="med"/>
              </a:ln>
            </p:spPr>
          </p:cxnSp>
          <p:cxnSp>
            <p:nvCxnSpPr>
              <p:cNvPr id="1068" name="AutoShape 44"/>
              <p:cNvCxnSpPr>
                <a:cxnSpLocks noChangeShapeType="1"/>
              </p:cNvCxnSpPr>
              <p:nvPr/>
            </p:nvCxnSpPr>
            <p:spPr bwMode="auto">
              <a:xfrm>
                <a:off x="8415" y="7620"/>
                <a:ext cx="190" cy="0"/>
              </a:xfrm>
              <a:prstGeom prst="straightConnector1">
                <a:avLst/>
              </a:prstGeom>
              <a:noFill/>
              <a:ln w="9525">
                <a:solidFill>
                  <a:srgbClr val="000000"/>
                </a:solidFill>
                <a:round/>
                <a:headEnd/>
                <a:tailEnd/>
              </a:ln>
            </p:spPr>
          </p:cxnSp>
          <p:cxnSp>
            <p:nvCxnSpPr>
              <p:cNvPr id="1069" name="AutoShape 45"/>
              <p:cNvCxnSpPr>
                <a:cxnSpLocks noChangeShapeType="1"/>
              </p:cNvCxnSpPr>
              <p:nvPr/>
            </p:nvCxnSpPr>
            <p:spPr bwMode="auto">
              <a:xfrm>
                <a:off x="9915" y="7620"/>
                <a:ext cx="225" cy="0"/>
              </a:xfrm>
              <a:prstGeom prst="straightConnector1">
                <a:avLst/>
              </a:prstGeom>
              <a:noFill/>
              <a:ln w="9525">
                <a:solidFill>
                  <a:srgbClr val="000000"/>
                </a:solidFill>
                <a:round/>
                <a:headEnd/>
                <a:tailEnd/>
              </a:ln>
            </p:spPr>
          </p:cxnSp>
          <p:cxnSp>
            <p:nvCxnSpPr>
              <p:cNvPr id="1070" name="AutoShape 46"/>
              <p:cNvCxnSpPr>
                <a:cxnSpLocks noChangeShapeType="1"/>
              </p:cNvCxnSpPr>
              <p:nvPr/>
            </p:nvCxnSpPr>
            <p:spPr bwMode="auto">
              <a:xfrm>
                <a:off x="8430" y="8790"/>
                <a:ext cx="175" cy="0"/>
              </a:xfrm>
              <a:prstGeom prst="straightConnector1">
                <a:avLst/>
              </a:prstGeom>
              <a:noFill/>
              <a:ln w="9525">
                <a:solidFill>
                  <a:srgbClr val="000000"/>
                </a:solidFill>
                <a:round/>
                <a:headEnd/>
                <a:tailEnd/>
              </a:ln>
            </p:spPr>
          </p:cxnSp>
          <p:cxnSp>
            <p:nvCxnSpPr>
              <p:cNvPr id="1071" name="AutoShape 47"/>
              <p:cNvCxnSpPr>
                <a:cxnSpLocks noChangeShapeType="1"/>
              </p:cNvCxnSpPr>
              <p:nvPr/>
            </p:nvCxnSpPr>
            <p:spPr bwMode="auto">
              <a:xfrm>
                <a:off x="9915" y="8790"/>
                <a:ext cx="225" cy="0"/>
              </a:xfrm>
              <a:prstGeom prst="straightConnector1">
                <a:avLst/>
              </a:prstGeom>
              <a:noFill/>
              <a:ln w="9525">
                <a:solidFill>
                  <a:srgbClr val="000000"/>
                </a:solidFill>
                <a:round/>
                <a:headEnd/>
                <a:tailEnd/>
              </a:ln>
            </p:spPr>
          </p:cxnSp>
          <p:cxnSp>
            <p:nvCxnSpPr>
              <p:cNvPr id="1072" name="AutoShape 48"/>
              <p:cNvCxnSpPr>
                <a:cxnSpLocks noChangeShapeType="1"/>
              </p:cNvCxnSpPr>
              <p:nvPr/>
            </p:nvCxnSpPr>
            <p:spPr bwMode="auto">
              <a:xfrm>
                <a:off x="9495" y="9870"/>
                <a:ext cx="645" cy="0"/>
              </a:xfrm>
              <a:prstGeom prst="straightConnector1">
                <a:avLst/>
              </a:prstGeom>
              <a:noFill/>
              <a:ln w="9525">
                <a:solidFill>
                  <a:srgbClr val="000000"/>
                </a:solidFill>
                <a:round/>
                <a:headEnd/>
                <a:tailEnd/>
              </a:ln>
            </p:spPr>
          </p:cxnSp>
        </p:grpSp>
        <p:cxnSp>
          <p:nvCxnSpPr>
            <p:cNvPr id="1073" name="AutoShape 49"/>
            <p:cNvCxnSpPr>
              <a:cxnSpLocks noChangeShapeType="1"/>
            </p:cNvCxnSpPr>
            <p:nvPr/>
          </p:nvCxnSpPr>
          <p:spPr bwMode="auto">
            <a:xfrm>
              <a:off x="1286" y="2967"/>
              <a:ext cx="1" cy="3900"/>
            </a:xfrm>
            <a:prstGeom prst="straightConnector1">
              <a:avLst/>
            </a:prstGeom>
            <a:noFill/>
            <a:ln w="9525">
              <a:solidFill>
                <a:srgbClr val="000000"/>
              </a:solidFill>
              <a:round/>
              <a:headEnd/>
              <a:tailEnd/>
            </a:ln>
          </p:spPr>
        </p:cxnSp>
        <p:cxnSp>
          <p:nvCxnSpPr>
            <p:cNvPr id="1079" name="AutoShape 55"/>
            <p:cNvCxnSpPr>
              <a:cxnSpLocks noChangeShapeType="1"/>
            </p:cNvCxnSpPr>
            <p:nvPr/>
          </p:nvCxnSpPr>
          <p:spPr bwMode="auto">
            <a:xfrm>
              <a:off x="6095" y="12716"/>
              <a:ext cx="167" cy="0"/>
            </a:xfrm>
            <a:prstGeom prst="straightConnector1">
              <a:avLst/>
            </a:prstGeom>
            <a:noFill/>
            <a:ln w="9525">
              <a:solidFill>
                <a:srgbClr val="000000"/>
              </a:solidFill>
              <a:round/>
              <a:headEnd/>
              <a:tailEnd/>
            </a:ln>
          </p:spPr>
        </p:cxnSp>
        <p:cxnSp>
          <p:nvCxnSpPr>
            <p:cNvPr id="1080" name="AutoShape 56"/>
            <p:cNvCxnSpPr>
              <a:cxnSpLocks noChangeShapeType="1"/>
            </p:cNvCxnSpPr>
            <p:nvPr/>
          </p:nvCxnSpPr>
          <p:spPr bwMode="auto">
            <a:xfrm>
              <a:off x="8816" y="12716"/>
              <a:ext cx="165" cy="0"/>
            </a:xfrm>
            <a:prstGeom prst="straightConnector1">
              <a:avLst/>
            </a:prstGeom>
            <a:noFill/>
            <a:ln w="9525">
              <a:solidFill>
                <a:srgbClr val="000000"/>
              </a:solidFill>
              <a:round/>
              <a:headEnd/>
              <a:tailEnd/>
            </a:ln>
          </p:spPr>
        </p:cxn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1857364"/>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3600" dirty="0" smtClean="0">
                <a:solidFill>
                  <a:schemeClr val="bg2">
                    <a:lumMod val="50000"/>
                  </a:schemeClr>
                </a:solidFill>
                <a:latin typeface="+mj-lt"/>
              </a:rPr>
              <a:t>Actividad Pecuaria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142852"/>
            <a:ext cx="4230802" cy="17859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a:t>
            </a:r>
            <a:r>
              <a:rPr kumimoji="0" lang="es-EC" sz="2400" b="1" i="0" u="none" strike="noStrike" cap="none" normalizeH="0" dirty="0" smtClean="0">
                <a:ln>
                  <a:noFill/>
                </a:ln>
                <a:solidFill>
                  <a:schemeClr val="accent4">
                    <a:lumMod val="50000"/>
                  </a:schemeClr>
                </a:solidFill>
                <a:effectLst/>
                <a:latin typeface="+mj-lt"/>
                <a:cs typeface="Arial" pitchFamily="34" charset="0"/>
              </a:rPr>
              <a:t> Socio Económico Cultural</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16" name="15 Rectángulo"/>
          <p:cNvSpPr/>
          <p:nvPr/>
        </p:nvSpPr>
        <p:spPr>
          <a:xfrm>
            <a:off x="714348" y="5572140"/>
            <a:ext cx="7858180" cy="830997"/>
          </a:xfrm>
          <a:prstGeom prst="rect">
            <a:avLst/>
          </a:prstGeom>
        </p:spPr>
        <p:txBody>
          <a:bodyPr wrap="square">
            <a:spAutoFit/>
          </a:bodyPr>
          <a:lstStyle/>
          <a:p>
            <a:pPr algn="just"/>
            <a:r>
              <a:rPr lang="es-ES" sz="2400" dirty="0" smtClean="0">
                <a:solidFill>
                  <a:schemeClr val="bg2">
                    <a:lumMod val="50000"/>
                  </a:schemeClr>
                </a:solidFill>
                <a:latin typeface="+mj-lt"/>
              </a:rPr>
              <a:t>La crianza de ganado es más común en la comunidad de Juval, teniendo ganado Vacuno, Ovino y caballar.</a:t>
            </a:r>
            <a:endParaRPr lang="es-EC" sz="2000" dirty="0">
              <a:solidFill>
                <a:schemeClr val="bg2">
                  <a:lumMod val="50000"/>
                </a:schemeClr>
              </a:solidFill>
              <a:latin typeface="+mj-lt"/>
            </a:endParaRPr>
          </a:p>
        </p:txBody>
      </p:sp>
      <p:pic>
        <p:nvPicPr>
          <p:cNvPr id="15" name="14 Imagen" descr="C:\Users\IDE-ESPE\Desktop\Varios\FOTOS SALIDA\pastoreo_rj_827.JPG"/>
          <p:cNvPicPr/>
          <p:nvPr/>
        </p:nvPicPr>
        <p:blipFill>
          <a:blip r:embed="rId2" cstate="print">
            <a:extLst>
              <a:ext uri="{BEBA8EAE-BF5A-486C-A8C5-ECC9F3942E4B}">
                <a14:imgProps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14:imgLayer r:embed="rId71">
                    <a14:imgEffect>
                      <a14:sharpenSoften amount="50000"/>
                    </a14:imgEffect>
                  </a14:imgLayer>
                </a14:imgProps>
              </a:ext>
            </a:extLst>
          </a:blip>
          <a:srcRect/>
          <a:stretch>
            <a:fillRect/>
          </a:stretch>
        </p:blipFill>
        <p:spPr bwMode="auto">
          <a:xfrm>
            <a:off x="3071802" y="2500306"/>
            <a:ext cx="3286148"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8596" y="1428736"/>
            <a:ext cx="7854696" cy="4214842"/>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3400" dirty="0" smtClean="0">
                <a:solidFill>
                  <a:schemeClr val="bg2">
                    <a:lumMod val="50000"/>
                  </a:schemeClr>
                </a:solidFill>
                <a:latin typeface="+mj-lt"/>
              </a:rPr>
              <a:t> </a:t>
            </a:r>
            <a:r>
              <a:rPr lang="es-EC" sz="2400" dirty="0" smtClean="0">
                <a:solidFill>
                  <a:schemeClr val="bg2">
                    <a:lumMod val="50000"/>
                  </a:schemeClr>
                </a:solidFill>
                <a:latin typeface="+mj-lt"/>
              </a:rPr>
              <a:t>Recurso Físico, Biótico y Socio Económico Cultural</a:t>
            </a:r>
            <a:r>
              <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rPr>
              <a:t>:</a:t>
            </a:r>
            <a:endPar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142852"/>
            <a:ext cx="4230802" cy="142876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(Análisis</a:t>
            </a:r>
            <a:r>
              <a:rPr kumimoji="0" lang="es-EC" sz="2400" b="1" i="0" u="none" strike="noStrike" cap="none" normalizeH="0" dirty="0" smtClean="0">
                <a:ln>
                  <a:noFill/>
                </a:ln>
                <a:solidFill>
                  <a:schemeClr val="accent4">
                    <a:lumMod val="50000"/>
                  </a:schemeClr>
                </a:solidFill>
                <a:effectLst/>
                <a:latin typeface="+mj-lt"/>
                <a:cs typeface="Arial" pitchFamily="34" charset="0"/>
              </a:rPr>
              <a:t> FODA</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graphicFrame>
        <p:nvGraphicFramePr>
          <p:cNvPr id="14" name="13 Diagrama"/>
          <p:cNvGraphicFramePr/>
          <p:nvPr/>
        </p:nvGraphicFramePr>
        <p:xfrm>
          <a:off x="1214414" y="235743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16 CuadroTexto"/>
          <p:cNvSpPr txBox="1"/>
          <p:nvPr/>
        </p:nvSpPr>
        <p:spPr>
          <a:xfrm>
            <a:off x="214282" y="4782933"/>
            <a:ext cx="1428760" cy="646331"/>
          </a:xfrm>
          <a:prstGeom prst="rect">
            <a:avLst/>
          </a:prstGeom>
          <a:noFill/>
        </p:spPr>
        <p:txBody>
          <a:bodyPr wrap="square" rtlCol="0">
            <a:spAutoFit/>
          </a:bodyPr>
          <a:lstStyle/>
          <a:p>
            <a:pPr algn="ctr"/>
            <a:r>
              <a:rPr lang="es-EC" sz="1200" dirty="0" smtClean="0">
                <a:solidFill>
                  <a:srgbClr val="FFC000"/>
                </a:solidFill>
                <a:latin typeface="+mj-lt"/>
              </a:rPr>
              <a:t>Puede convertirse en destino turístico.</a:t>
            </a:r>
          </a:p>
          <a:p>
            <a:pPr algn="ctr"/>
            <a:r>
              <a:rPr lang="es-EC" sz="1200" dirty="0" smtClean="0">
                <a:solidFill>
                  <a:srgbClr val="FFC000"/>
                </a:solidFill>
                <a:latin typeface="+mj-lt"/>
              </a:rPr>
              <a:t>Proyectos Hídricos.</a:t>
            </a:r>
          </a:p>
        </p:txBody>
      </p:sp>
      <p:sp>
        <p:nvSpPr>
          <p:cNvPr id="18" name="17 CuadroTexto"/>
          <p:cNvSpPr txBox="1"/>
          <p:nvPr/>
        </p:nvSpPr>
        <p:spPr>
          <a:xfrm>
            <a:off x="214282" y="5643578"/>
            <a:ext cx="1428760" cy="1015663"/>
          </a:xfrm>
          <a:prstGeom prst="rect">
            <a:avLst/>
          </a:prstGeom>
          <a:noFill/>
        </p:spPr>
        <p:txBody>
          <a:bodyPr wrap="square" rtlCol="0">
            <a:spAutoFit/>
          </a:bodyPr>
          <a:lstStyle/>
          <a:p>
            <a:pPr algn="ctr"/>
            <a:r>
              <a:rPr lang="es-EC" sz="1200" dirty="0" smtClean="0">
                <a:solidFill>
                  <a:srgbClr val="C00000"/>
                </a:solidFill>
                <a:latin typeface="+mj-lt"/>
              </a:rPr>
              <a:t>Puede producirse sobre pastoreo.</a:t>
            </a:r>
          </a:p>
          <a:p>
            <a:pPr algn="ctr"/>
            <a:r>
              <a:rPr lang="es-EC" sz="1200" dirty="0" smtClean="0">
                <a:solidFill>
                  <a:srgbClr val="C00000"/>
                </a:solidFill>
                <a:latin typeface="+mj-lt"/>
              </a:rPr>
              <a:t>Sobre explotación de  recurso agua y suelo.</a:t>
            </a:r>
            <a:endParaRPr lang="es-EC" sz="1200" dirty="0">
              <a:solidFill>
                <a:srgbClr val="C00000"/>
              </a:solidFill>
              <a:latin typeface="+mj-lt"/>
            </a:endParaRPr>
          </a:p>
        </p:txBody>
      </p:sp>
      <p:sp>
        <p:nvSpPr>
          <p:cNvPr id="19" name="18 CuadroTexto"/>
          <p:cNvSpPr txBox="1"/>
          <p:nvPr/>
        </p:nvSpPr>
        <p:spPr>
          <a:xfrm>
            <a:off x="5715008" y="2240813"/>
            <a:ext cx="2143140" cy="830997"/>
          </a:xfrm>
          <a:prstGeom prst="rect">
            <a:avLst/>
          </a:prstGeom>
          <a:noFill/>
        </p:spPr>
        <p:txBody>
          <a:bodyPr wrap="square" rtlCol="0">
            <a:spAutoFit/>
          </a:bodyPr>
          <a:lstStyle/>
          <a:p>
            <a:pPr algn="ctr"/>
            <a:r>
              <a:rPr lang="es-EC" sz="1200" dirty="0" smtClean="0">
                <a:solidFill>
                  <a:srgbClr val="FFC000"/>
                </a:solidFill>
                <a:latin typeface="+mj-lt"/>
              </a:rPr>
              <a:t>Por su riqueza en flora y fauna las instituciones educativas superiores muestran interés en la comunidad.</a:t>
            </a:r>
          </a:p>
        </p:txBody>
      </p:sp>
      <p:sp>
        <p:nvSpPr>
          <p:cNvPr id="20" name="19 CuadroTexto"/>
          <p:cNvSpPr txBox="1"/>
          <p:nvPr/>
        </p:nvSpPr>
        <p:spPr>
          <a:xfrm>
            <a:off x="5715008" y="3497049"/>
            <a:ext cx="2071702" cy="646331"/>
          </a:xfrm>
          <a:prstGeom prst="rect">
            <a:avLst/>
          </a:prstGeom>
          <a:noFill/>
        </p:spPr>
        <p:txBody>
          <a:bodyPr wrap="square" rtlCol="0">
            <a:spAutoFit/>
          </a:bodyPr>
          <a:lstStyle/>
          <a:p>
            <a:pPr algn="ctr"/>
            <a:r>
              <a:rPr lang="es-EC" sz="1200" dirty="0" smtClean="0">
                <a:solidFill>
                  <a:srgbClr val="C00000"/>
                </a:solidFill>
                <a:latin typeface="+mj-lt"/>
              </a:rPr>
              <a:t>Existen especies introducidas.</a:t>
            </a:r>
          </a:p>
          <a:p>
            <a:pPr algn="ctr"/>
            <a:r>
              <a:rPr lang="es-EC" sz="1200" dirty="0" smtClean="0">
                <a:solidFill>
                  <a:srgbClr val="C00000"/>
                </a:solidFill>
                <a:latin typeface="+mj-lt"/>
              </a:rPr>
              <a:t>Personeros que buscan el bien propio.</a:t>
            </a:r>
            <a:endParaRPr lang="es-EC" sz="1200" dirty="0">
              <a:solidFill>
                <a:srgbClr val="C00000"/>
              </a:solidFill>
              <a:latin typeface="+mj-lt"/>
            </a:endParaRPr>
          </a:p>
        </p:txBody>
      </p:sp>
      <p:sp>
        <p:nvSpPr>
          <p:cNvPr id="22" name="21 CuadroTexto"/>
          <p:cNvSpPr txBox="1"/>
          <p:nvPr/>
        </p:nvSpPr>
        <p:spPr>
          <a:xfrm>
            <a:off x="6858016" y="4500570"/>
            <a:ext cx="2143140" cy="1015663"/>
          </a:xfrm>
          <a:prstGeom prst="rect">
            <a:avLst/>
          </a:prstGeom>
          <a:noFill/>
        </p:spPr>
        <p:txBody>
          <a:bodyPr wrap="square" rtlCol="0">
            <a:spAutoFit/>
          </a:bodyPr>
          <a:lstStyle/>
          <a:p>
            <a:pPr algn="ctr"/>
            <a:r>
              <a:rPr lang="es-EC" sz="1200" dirty="0" smtClean="0">
                <a:solidFill>
                  <a:srgbClr val="FFC000"/>
                </a:solidFill>
                <a:latin typeface="+mj-lt"/>
              </a:rPr>
              <a:t>Puede vivir del turismo.</a:t>
            </a:r>
          </a:p>
          <a:p>
            <a:pPr algn="ctr"/>
            <a:r>
              <a:rPr lang="es-EC" sz="1200" dirty="0" smtClean="0">
                <a:solidFill>
                  <a:srgbClr val="FFC000"/>
                </a:solidFill>
                <a:latin typeface="+mj-lt"/>
              </a:rPr>
              <a:t>La comunidad de Juval tiene mucha historia y puede llamar la atención de inversión extranjera.</a:t>
            </a:r>
          </a:p>
        </p:txBody>
      </p:sp>
      <p:sp>
        <p:nvSpPr>
          <p:cNvPr id="23" name="22 CuadroTexto"/>
          <p:cNvSpPr txBox="1"/>
          <p:nvPr/>
        </p:nvSpPr>
        <p:spPr>
          <a:xfrm>
            <a:off x="6858016" y="5756806"/>
            <a:ext cx="2071702" cy="1015663"/>
          </a:xfrm>
          <a:prstGeom prst="rect">
            <a:avLst/>
          </a:prstGeom>
          <a:noFill/>
        </p:spPr>
        <p:txBody>
          <a:bodyPr wrap="square" rtlCol="0">
            <a:spAutoFit/>
          </a:bodyPr>
          <a:lstStyle/>
          <a:p>
            <a:pPr algn="ctr"/>
            <a:r>
              <a:rPr lang="es-EC" sz="1200" dirty="0" smtClean="0">
                <a:solidFill>
                  <a:srgbClr val="C00000"/>
                </a:solidFill>
                <a:latin typeface="+mj-lt"/>
              </a:rPr>
              <a:t>No existe apoyo de entidades gubernamentales. introducidas.</a:t>
            </a:r>
          </a:p>
          <a:p>
            <a:pPr algn="ctr"/>
            <a:r>
              <a:rPr lang="es-EC" sz="1200" dirty="0" smtClean="0">
                <a:solidFill>
                  <a:srgbClr val="C00000"/>
                </a:solidFill>
                <a:latin typeface="+mj-lt"/>
              </a:rPr>
              <a:t>Sin al menos una vía no existe desarrollo.</a:t>
            </a:r>
            <a:endParaRPr lang="es-EC" sz="1200" dirty="0">
              <a:solidFill>
                <a:srgbClr val="C00000"/>
              </a:solidFill>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58"/>
          <p:cNvGrpSpPr>
            <a:grpSpLocks/>
          </p:cNvGrpSpPr>
          <p:nvPr/>
        </p:nvGrpSpPr>
        <p:grpSpPr bwMode="auto">
          <a:xfrm>
            <a:off x="395797" y="4447834"/>
            <a:ext cx="7128532" cy="1687968"/>
            <a:chOff x="1105" y="1226"/>
            <a:chExt cx="10333" cy="1695"/>
          </a:xfrm>
        </p:grpSpPr>
        <p:sp>
          <p:nvSpPr>
            <p:cNvPr id="69" name="Rectangle 59"/>
            <p:cNvSpPr>
              <a:spLocks noChangeArrowheads="1"/>
            </p:cNvSpPr>
            <p:nvPr/>
          </p:nvSpPr>
          <p:spPr bwMode="auto">
            <a:xfrm>
              <a:off x="1105" y="2155"/>
              <a:ext cx="1360" cy="281"/>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1" i="0" u="none" strike="noStrike" cap="none" normalizeH="0" baseline="0" dirty="0" smtClean="0">
                  <a:ln>
                    <a:noFill/>
                  </a:ln>
                  <a:solidFill>
                    <a:schemeClr val="accent4">
                      <a:lumMod val="50000"/>
                    </a:schemeClr>
                  </a:solidFill>
                  <a:effectLst/>
                  <a:latin typeface="Times New Roman" pitchFamily="18" charset="0"/>
                  <a:cs typeface="Arial" pitchFamily="34" charset="0"/>
                </a:rPr>
                <a:t>OBJ. 3</a:t>
              </a:r>
              <a:endParaRPr kumimoji="0" lang="es-EC" sz="9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70" name="Rectangle 60"/>
            <p:cNvSpPr>
              <a:spLocks noChangeArrowheads="1"/>
            </p:cNvSpPr>
            <p:nvPr/>
          </p:nvSpPr>
          <p:spPr bwMode="auto">
            <a:xfrm>
              <a:off x="3034" y="1811"/>
              <a:ext cx="4612" cy="960"/>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Propuesta del Plan de Manejo de la parte alta de la subcuenca del río Juval.</a:t>
              </a:r>
              <a:endParaRPr kumimoji="0" lang="es-EC" sz="9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71" name="Rectangle 61"/>
            <p:cNvSpPr>
              <a:spLocks noChangeArrowheads="1"/>
            </p:cNvSpPr>
            <p:nvPr/>
          </p:nvSpPr>
          <p:spPr bwMode="auto">
            <a:xfrm>
              <a:off x="7891" y="1631"/>
              <a:ext cx="3547" cy="129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Capacidad/Conflictos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Políticos/ Líneas de Acción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Estrategias/Mapa Estratégico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Arial" pitchFamily="34" charset="0"/>
                  <a:cs typeface="Arial" pitchFamily="34" charset="0"/>
                </a:rPr>
                <a:t>Programas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Arial" pitchFamily="34" charset="0"/>
                  <a:cs typeface="Arial" pitchFamily="34" charset="0"/>
                </a:rPr>
                <a:t>Proyectos</a:t>
              </a:r>
            </a:p>
          </p:txBody>
        </p:sp>
        <p:sp>
          <p:nvSpPr>
            <p:cNvPr id="72" name="Oval 62"/>
            <p:cNvSpPr>
              <a:spLocks noChangeArrowheads="1"/>
            </p:cNvSpPr>
            <p:nvPr/>
          </p:nvSpPr>
          <p:spPr bwMode="auto">
            <a:xfrm>
              <a:off x="1360" y="1226"/>
              <a:ext cx="825" cy="49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A</a:t>
              </a:r>
              <a:endParaRPr kumimoji="0" lang="es-EC" sz="9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cxnSp>
          <p:nvCxnSpPr>
            <p:cNvPr id="73" name="AutoShape 63"/>
            <p:cNvCxnSpPr>
              <a:cxnSpLocks noChangeShapeType="1"/>
              <a:stCxn id="72" idx="4"/>
            </p:cNvCxnSpPr>
            <p:nvPr/>
          </p:nvCxnSpPr>
          <p:spPr bwMode="auto">
            <a:xfrm rot="5400000">
              <a:off x="1584" y="1907"/>
              <a:ext cx="375" cy="3"/>
            </a:xfrm>
            <a:prstGeom prst="straightConnector1">
              <a:avLst/>
            </a:prstGeom>
            <a:noFill/>
            <a:ln w="9525">
              <a:solidFill>
                <a:srgbClr val="000000"/>
              </a:solidFill>
              <a:round/>
              <a:headEnd/>
              <a:tailEnd type="triangle" w="med" len="med"/>
            </a:ln>
          </p:spPr>
        </p:cxnSp>
      </p:grpSp>
      <p:grpSp>
        <p:nvGrpSpPr>
          <p:cNvPr id="196" name="195 Grupo"/>
          <p:cNvGrpSpPr/>
          <p:nvPr/>
        </p:nvGrpSpPr>
        <p:grpSpPr>
          <a:xfrm>
            <a:off x="467544" y="1124745"/>
            <a:ext cx="7128792" cy="3312367"/>
            <a:chOff x="467544" y="1124745"/>
            <a:chExt cx="7128792" cy="3312367"/>
          </a:xfrm>
        </p:grpSpPr>
        <p:grpSp>
          <p:nvGrpSpPr>
            <p:cNvPr id="78" name="Group 8"/>
            <p:cNvGrpSpPr>
              <a:grpSpLocks/>
            </p:cNvGrpSpPr>
            <p:nvPr/>
          </p:nvGrpSpPr>
          <p:grpSpPr bwMode="auto">
            <a:xfrm>
              <a:off x="467544" y="1268760"/>
              <a:ext cx="7128792" cy="3168352"/>
              <a:chOff x="600" y="10901"/>
              <a:chExt cx="10976" cy="4800"/>
            </a:xfrm>
          </p:grpSpPr>
          <p:sp>
            <p:nvSpPr>
              <p:cNvPr id="89" name="Rectangle 19"/>
              <p:cNvSpPr>
                <a:spLocks noChangeArrowheads="1"/>
              </p:cNvSpPr>
              <p:nvPr/>
            </p:nvSpPr>
            <p:spPr bwMode="auto">
              <a:xfrm>
                <a:off x="600" y="12446"/>
                <a:ext cx="1360" cy="4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1" i="0" u="none" strike="noStrike" cap="none" normalizeH="0" baseline="0" dirty="0" smtClean="0">
                    <a:ln>
                      <a:noFill/>
                    </a:ln>
                    <a:solidFill>
                      <a:schemeClr val="accent4">
                        <a:lumMod val="50000"/>
                      </a:schemeClr>
                    </a:solidFill>
                    <a:effectLst/>
                    <a:latin typeface="Times New Roman" pitchFamily="18" charset="0"/>
                    <a:cs typeface="Arial" pitchFamily="34" charset="0"/>
                  </a:rPr>
                  <a:t>OBJ. 2</a:t>
                </a:r>
                <a:endParaRPr kumimoji="0" lang="es-EC" sz="9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90" name="Rectangle 20"/>
              <p:cNvSpPr>
                <a:spLocks noChangeArrowheads="1"/>
              </p:cNvSpPr>
              <p:nvPr/>
            </p:nvSpPr>
            <p:spPr bwMode="auto">
              <a:xfrm>
                <a:off x="2505" y="12101"/>
                <a:ext cx="3590" cy="1185"/>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Diseñar y Estructurar un SIG con la Zonificación Ecológica Económica</a:t>
                </a:r>
                <a:endParaRPr kumimoji="0" lang="es-EC" sz="9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cxnSp>
            <p:nvCxnSpPr>
              <p:cNvPr id="99" name="AutoShape 29"/>
              <p:cNvCxnSpPr>
                <a:cxnSpLocks noChangeShapeType="1"/>
              </p:cNvCxnSpPr>
              <p:nvPr/>
            </p:nvCxnSpPr>
            <p:spPr bwMode="auto">
              <a:xfrm>
                <a:off x="1975" y="12716"/>
                <a:ext cx="545" cy="0"/>
              </a:xfrm>
              <a:prstGeom prst="straightConnector1">
                <a:avLst/>
              </a:prstGeom>
              <a:noFill/>
              <a:ln w="9525">
                <a:solidFill>
                  <a:srgbClr val="000000"/>
                </a:solidFill>
                <a:round/>
                <a:headEnd/>
                <a:tailEnd type="triangle" w="med" len="med"/>
              </a:ln>
            </p:spPr>
          </p:cxnSp>
          <p:sp>
            <p:nvSpPr>
              <p:cNvPr id="102" name="Rectangle 50"/>
              <p:cNvSpPr>
                <a:spLocks noChangeArrowheads="1"/>
              </p:cNvSpPr>
              <p:nvPr/>
            </p:nvSpPr>
            <p:spPr bwMode="auto">
              <a:xfrm>
                <a:off x="6262" y="11711"/>
                <a:ext cx="2554" cy="211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Base de Datos Alfanumérica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Base de Datos Gráficos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9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103" name="Rectangle 51"/>
              <p:cNvSpPr>
                <a:spLocks noChangeArrowheads="1"/>
              </p:cNvSpPr>
              <p:nvPr/>
            </p:nvSpPr>
            <p:spPr bwMode="auto">
              <a:xfrm>
                <a:off x="2430" y="14441"/>
                <a:ext cx="3590" cy="1185"/>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Análisis Multicriterio de los Recursos Naturales (Cruce de Mapas)</a:t>
                </a:r>
                <a:endParaRPr kumimoji="0" lang="es-EC" sz="9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104" name="Rectangle 52"/>
              <p:cNvSpPr>
                <a:spLocks noChangeArrowheads="1"/>
              </p:cNvSpPr>
              <p:nvPr/>
            </p:nvSpPr>
            <p:spPr bwMode="auto">
              <a:xfrm>
                <a:off x="6277" y="14291"/>
                <a:ext cx="2539" cy="141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de Zonificación Ecológica Económica</a:t>
                </a:r>
                <a:endParaRPr kumimoji="0" lang="es-EC" sz="9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105" name="Rectangle 53"/>
              <p:cNvSpPr>
                <a:spLocks noChangeArrowheads="1"/>
              </p:cNvSpPr>
              <p:nvPr/>
            </p:nvSpPr>
            <p:spPr bwMode="auto">
              <a:xfrm>
                <a:off x="8981" y="10901"/>
                <a:ext cx="2595" cy="3922"/>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1"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Mapas Base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de Cobertura Vegetal y Uso Actual del Suelo</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de Pendientes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Geomorfológico</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Geológico</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Uso Potencial del Suelo</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de Vulnerabilidad</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Bio Ecológico</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de Capacidad de Uso de Suelo</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de Muestras de  Agua</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de Isotermas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 de Isoyetas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es-ES" sz="900" dirty="0" smtClean="0">
                    <a:solidFill>
                      <a:schemeClr val="accent4">
                        <a:lumMod val="50000"/>
                      </a:schemeClr>
                    </a:solidFill>
                    <a:latin typeface="Times New Roman" pitchFamily="18" charset="0"/>
                    <a:cs typeface="Arial" pitchFamily="34" charset="0"/>
                  </a:rPr>
                  <a:t>Mapa de Tipos de Suelo</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a:t>
                </a:r>
                <a:r>
                  <a:rPr kumimoji="0" lang="es-ES" sz="900" b="0" i="0" u="none" strike="noStrike" cap="none" normalizeH="0" dirty="0" smtClean="0">
                    <a:ln>
                      <a:noFill/>
                    </a:ln>
                    <a:solidFill>
                      <a:schemeClr val="accent4">
                        <a:lumMod val="50000"/>
                      </a:schemeClr>
                    </a:solidFill>
                    <a:effectLst/>
                    <a:latin typeface="Times New Roman" pitchFamily="18" charset="0"/>
                    <a:cs typeface="Arial" pitchFamily="34" charset="0"/>
                  </a:rPr>
                  <a:t> de Valor Productivo</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rPr>
                  <a:t>Mapa</a:t>
                </a:r>
                <a:r>
                  <a:rPr kumimoji="0" lang="es-ES" sz="900" b="0" i="0" u="none" strike="noStrike" cap="none" normalizeH="0" dirty="0" smtClean="0">
                    <a:ln>
                      <a:noFill/>
                    </a:ln>
                    <a:solidFill>
                      <a:schemeClr val="accent4">
                        <a:lumMod val="50000"/>
                      </a:schemeClr>
                    </a:solidFill>
                    <a:effectLst/>
                    <a:latin typeface="Times New Roman" pitchFamily="18" charset="0"/>
                    <a:cs typeface="Arial" pitchFamily="34" charset="0"/>
                  </a:rPr>
                  <a:t> de Zonificación Ecológica Económica</a:t>
                </a:r>
                <a:endParaRPr kumimoji="0" lang="es-ES" sz="900" b="0" i="0" u="none" strike="noStrike" cap="none" normalizeH="0" baseline="0" dirty="0" smtClean="0">
                  <a:ln>
                    <a:noFill/>
                  </a:ln>
                  <a:solidFill>
                    <a:schemeClr val="accent4">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9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cxnSp>
            <p:nvCxnSpPr>
              <p:cNvPr id="106" name="AutoShape 54"/>
              <p:cNvCxnSpPr>
                <a:cxnSpLocks noChangeShapeType="1"/>
              </p:cNvCxnSpPr>
              <p:nvPr/>
            </p:nvCxnSpPr>
            <p:spPr bwMode="auto">
              <a:xfrm>
                <a:off x="4151" y="13286"/>
                <a:ext cx="0" cy="1155"/>
              </a:xfrm>
              <a:prstGeom prst="straightConnector1">
                <a:avLst/>
              </a:prstGeom>
              <a:noFill/>
              <a:ln w="9525">
                <a:solidFill>
                  <a:srgbClr val="000000"/>
                </a:solidFill>
                <a:round/>
                <a:headEnd/>
                <a:tailEnd type="triangle" w="med" len="med"/>
              </a:ln>
            </p:spPr>
          </p:cxnSp>
          <p:cxnSp>
            <p:nvCxnSpPr>
              <p:cNvPr id="107" name="AutoShape 55"/>
              <p:cNvCxnSpPr>
                <a:cxnSpLocks noChangeShapeType="1"/>
              </p:cNvCxnSpPr>
              <p:nvPr/>
            </p:nvCxnSpPr>
            <p:spPr bwMode="auto">
              <a:xfrm>
                <a:off x="6095" y="12716"/>
                <a:ext cx="167" cy="0"/>
              </a:xfrm>
              <a:prstGeom prst="straightConnector1">
                <a:avLst/>
              </a:prstGeom>
              <a:noFill/>
              <a:ln w="9525">
                <a:solidFill>
                  <a:srgbClr val="000000"/>
                </a:solidFill>
                <a:round/>
                <a:headEnd/>
                <a:tailEnd/>
              </a:ln>
            </p:spPr>
          </p:cxnSp>
          <p:cxnSp>
            <p:nvCxnSpPr>
              <p:cNvPr id="108" name="AutoShape 56"/>
              <p:cNvCxnSpPr>
                <a:cxnSpLocks noChangeShapeType="1"/>
              </p:cNvCxnSpPr>
              <p:nvPr/>
            </p:nvCxnSpPr>
            <p:spPr bwMode="auto">
              <a:xfrm>
                <a:off x="8816" y="12716"/>
                <a:ext cx="165" cy="0"/>
              </a:xfrm>
              <a:prstGeom prst="straightConnector1">
                <a:avLst/>
              </a:prstGeom>
              <a:noFill/>
              <a:ln w="9525">
                <a:solidFill>
                  <a:srgbClr val="000000"/>
                </a:solidFill>
                <a:round/>
                <a:headEnd/>
                <a:tailEnd/>
              </a:ln>
            </p:spPr>
          </p:cxnSp>
          <p:cxnSp>
            <p:nvCxnSpPr>
              <p:cNvPr id="109" name="AutoShape 57"/>
              <p:cNvCxnSpPr>
                <a:cxnSpLocks noChangeShapeType="1"/>
              </p:cNvCxnSpPr>
              <p:nvPr/>
            </p:nvCxnSpPr>
            <p:spPr bwMode="auto">
              <a:xfrm>
                <a:off x="6020" y="15056"/>
                <a:ext cx="242" cy="0"/>
              </a:xfrm>
              <a:prstGeom prst="straightConnector1">
                <a:avLst/>
              </a:prstGeom>
              <a:noFill/>
              <a:ln w="9525">
                <a:solidFill>
                  <a:srgbClr val="000000"/>
                </a:solidFill>
                <a:round/>
                <a:headEnd/>
                <a:tailEnd/>
              </a:ln>
            </p:spPr>
          </p:cxnSp>
        </p:grpSp>
        <p:cxnSp>
          <p:nvCxnSpPr>
            <p:cNvPr id="128" name="AutoShape 28"/>
            <p:cNvCxnSpPr>
              <a:cxnSpLocks noChangeShapeType="1"/>
              <a:endCxn id="89" idx="0"/>
            </p:cNvCxnSpPr>
            <p:nvPr/>
          </p:nvCxnSpPr>
          <p:spPr bwMode="auto">
            <a:xfrm rot="16200000" flipH="1">
              <a:off x="322481" y="1701857"/>
              <a:ext cx="1163828" cy="9604"/>
            </a:xfrm>
            <a:prstGeom prst="straightConnector1">
              <a:avLst/>
            </a:prstGeom>
            <a:noFill/>
            <a:ln w="9525">
              <a:solidFill>
                <a:srgbClr val="000000"/>
              </a:solidFill>
              <a:round/>
              <a:headEnd/>
              <a:tailEnd type="triangle" w="med" len="med"/>
            </a:ln>
          </p:spPr>
        </p:cxn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285728"/>
            <a:ext cx="4230802" cy="100013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General (ZEE)</a:t>
            </a:r>
          </a:p>
        </p:txBody>
      </p:sp>
      <p:pic>
        <p:nvPicPr>
          <p:cNvPr id="10" name="9 Imagen"/>
          <p:cNvPicPr/>
          <p:nvPr/>
        </p:nvPicPr>
        <p:blipFill>
          <a:blip r:embed="rId2" cstate="print"/>
          <a:srcRect/>
          <a:stretch>
            <a:fillRect/>
          </a:stretch>
        </p:blipFill>
        <p:spPr bwMode="auto">
          <a:xfrm>
            <a:off x="1983643" y="1285860"/>
            <a:ext cx="5160125"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4"/>
          <p:cNvSpPr>
            <a:spLocks noChangeArrowheads="1"/>
          </p:cNvSpPr>
          <p:nvPr/>
        </p:nvSpPr>
        <p:spPr bwMode="auto">
          <a:xfrm>
            <a:off x="2555776" y="142852"/>
            <a:ext cx="4230802" cy="100013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de Valor Productivo </a:t>
            </a:r>
          </a:p>
        </p:txBody>
      </p:sp>
      <p:graphicFrame>
        <p:nvGraphicFramePr>
          <p:cNvPr id="10" name="9 Tabla"/>
          <p:cNvGraphicFramePr>
            <a:graphicFrameLocks noGrp="1"/>
          </p:cNvGraphicFramePr>
          <p:nvPr/>
        </p:nvGraphicFramePr>
        <p:xfrm>
          <a:off x="2000232" y="1679939"/>
          <a:ext cx="5357850" cy="4382675"/>
        </p:xfrm>
        <a:graphic>
          <a:graphicData uri="http://schemas.openxmlformats.org/drawingml/2006/table">
            <a:tbl>
              <a:tblPr/>
              <a:tblGrid>
                <a:gridCol w="1737828"/>
                <a:gridCol w="764392"/>
                <a:gridCol w="2082567"/>
                <a:gridCol w="773063"/>
              </a:tblGrid>
              <a:tr h="391739">
                <a:tc>
                  <a:txBody>
                    <a:bodyPr/>
                    <a:lstStyle/>
                    <a:p>
                      <a:pPr algn="ctr">
                        <a:lnSpc>
                          <a:spcPct val="150000"/>
                        </a:lnSpc>
                        <a:spcAft>
                          <a:spcPts val="0"/>
                        </a:spcAft>
                      </a:pPr>
                      <a:r>
                        <a:rPr lang="es-EC" sz="1200" b="1" dirty="0">
                          <a:solidFill>
                            <a:schemeClr val="bg2">
                              <a:lumMod val="50000"/>
                            </a:schemeClr>
                          </a:solidFill>
                          <a:latin typeface="+mj-lt"/>
                          <a:ea typeface="Calibri"/>
                          <a:cs typeface="Times New Roman"/>
                        </a:rPr>
                        <a:t>VARIABLE</a:t>
                      </a:r>
                      <a:endParaRPr lang="es-EC" sz="1200" dirty="0">
                        <a:solidFill>
                          <a:schemeClr val="bg2">
                            <a:lumMod val="50000"/>
                          </a:schemeClr>
                        </a:solidFill>
                        <a:latin typeface="+mj-lt"/>
                        <a:ea typeface="Calibri"/>
                        <a:cs typeface="Times New Roman"/>
                      </a:endParaRPr>
                    </a:p>
                  </a:txBody>
                  <a:tcPr marL="66321" marR="66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200" b="1">
                          <a:solidFill>
                            <a:schemeClr val="bg2">
                              <a:lumMod val="50000"/>
                            </a:schemeClr>
                          </a:solidFill>
                          <a:latin typeface="+mj-lt"/>
                          <a:ea typeface="Calibri"/>
                          <a:cs typeface="Times New Roman"/>
                        </a:rPr>
                        <a:t>PESO</a:t>
                      </a:r>
                      <a:endParaRPr lang="es-EC" sz="1200">
                        <a:solidFill>
                          <a:schemeClr val="bg2">
                            <a:lumMod val="50000"/>
                          </a:schemeClr>
                        </a:solidFill>
                        <a:latin typeface="+mj-lt"/>
                        <a:ea typeface="Calibri"/>
                        <a:cs typeface="Times New Roman"/>
                      </a:endParaRPr>
                    </a:p>
                  </a:txBody>
                  <a:tcPr marL="66321" marR="66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200" b="1" dirty="0">
                          <a:solidFill>
                            <a:schemeClr val="bg2">
                              <a:lumMod val="50000"/>
                            </a:schemeClr>
                          </a:solidFill>
                          <a:latin typeface="+mj-lt"/>
                          <a:ea typeface="Calibri"/>
                          <a:cs typeface="Times New Roman"/>
                        </a:rPr>
                        <a:t>CATEGORÍA</a:t>
                      </a:r>
                      <a:endParaRPr lang="es-EC" sz="1200" dirty="0">
                        <a:solidFill>
                          <a:schemeClr val="bg2">
                            <a:lumMod val="50000"/>
                          </a:schemeClr>
                        </a:solidFill>
                        <a:latin typeface="+mj-lt"/>
                        <a:ea typeface="Calibri"/>
                        <a:cs typeface="Times New Roman"/>
                      </a:endParaRPr>
                    </a:p>
                  </a:txBody>
                  <a:tcPr marL="66321" marR="66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C" sz="1200" b="1">
                          <a:solidFill>
                            <a:schemeClr val="bg2">
                              <a:lumMod val="50000"/>
                            </a:schemeClr>
                          </a:solidFill>
                          <a:latin typeface="+mj-lt"/>
                          <a:ea typeface="Calibri"/>
                          <a:cs typeface="Times New Roman"/>
                        </a:rPr>
                        <a:t>PUNTOS</a:t>
                      </a:r>
                      <a:endParaRPr lang="es-EC" sz="1200">
                        <a:solidFill>
                          <a:schemeClr val="bg2">
                            <a:lumMod val="50000"/>
                          </a:schemeClr>
                        </a:solidFill>
                        <a:latin typeface="+mj-lt"/>
                        <a:ea typeface="Calibri"/>
                        <a:cs typeface="Times New Roman"/>
                      </a:endParaRPr>
                    </a:p>
                  </a:txBody>
                  <a:tcPr marL="66321" marR="66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255961">
                <a:tc rowSpan="3">
                  <a:txBody>
                    <a:bodyPr/>
                    <a:lstStyle/>
                    <a:p>
                      <a:pPr algn="ctr">
                        <a:lnSpc>
                          <a:spcPct val="150000"/>
                        </a:lnSpc>
                        <a:spcAft>
                          <a:spcPts val="0"/>
                        </a:spcAft>
                      </a:pPr>
                      <a:r>
                        <a:rPr lang="es-EC" sz="1200">
                          <a:solidFill>
                            <a:schemeClr val="bg2">
                              <a:lumMod val="50000"/>
                            </a:schemeClr>
                          </a:solidFill>
                          <a:latin typeface="+mj-lt"/>
                          <a:ea typeface="Calibri"/>
                          <a:cs typeface="Times New Roman"/>
                        </a:rPr>
                        <a:t>PENDIENTES</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0,3</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0 - 30%</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2</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61">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30 - 60 %</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3</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61">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Mayor 60%</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3</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61">
                <a:tc rowSpan="3">
                  <a:txBody>
                    <a:bodyPr/>
                    <a:lstStyle/>
                    <a:p>
                      <a:pPr algn="ctr">
                        <a:lnSpc>
                          <a:spcPct val="150000"/>
                        </a:lnSpc>
                        <a:spcAft>
                          <a:spcPts val="0"/>
                        </a:spcAft>
                      </a:pPr>
                      <a:r>
                        <a:rPr lang="es-EC" sz="1200">
                          <a:solidFill>
                            <a:schemeClr val="bg2">
                              <a:lumMod val="50000"/>
                            </a:schemeClr>
                          </a:solidFill>
                          <a:latin typeface="+mj-lt"/>
                          <a:ea typeface="Calibri"/>
                          <a:cs typeface="Times New Roman"/>
                        </a:rPr>
                        <a:t>TIPO DE SUELO</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es-EC" sz="1200">
                          <a:solidFill>
                            <a:schemeClr val="bg2">
                              <a:lumMod val="50000"/>
                            </a:schemeClr>
                          </a:solidFill>
                          <a:latin typeface="+mj-lt"/>
                          <a:ea typeface="Calibri"/>
                          <a:cs typeface="Times New Roman"/>
                        </a:rPr>
                        <a:t>0,4</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INCEPTISOL</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3</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436">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INCEPTISOL</a:t>
                      </a:r>
                    </a:p>
                    <a:p>
                      <a:pPr algn="ctr">
                        <a:lnSpc>
                          <a:spcPct val="115000"/>
                        </a:lnSpc>
                        <a:spcAft>
                          <a:spcPts val="0"/>
                        </a:spcAft>
                      </a:pPr>
                      <a:r>
                        <a:rPr lang="es-EC" sz="1200" dirty="0">
                          <a:solidFill>
                            <a:schemeClr val="bg2">
                              <a:lumMod val="50000"/>
                            </a:schemeClr>
                          </a:solidFill>
                          <a:latin typeface="+mj-lt"/>
                          <a:ea typeface="Calibri"/>
                          <a:cs typeface="Times New Roman"/>
                        </a:rPr>
                        <a:t>+</a:t>
                      </a:r>
                    </a:p>
                    <a:p>
                      <a:pPr algn="ctr">
                        <a:lnSpc>
                          <a:spcPct val="150000"/>
                        </a:lnSpc>
                        <a:spcAft>
                          <a:spcPts val="0"/>
                        </a:spcAft>
                      </a:pPr>
                      <a:r>
                        <a:rPr lang="es-EC" sz="1200" dirty="0">
                          <a:solidFill>
                            <a:schemeClr val="bg2">
                              <a:lumMod val="50000"/>
                            </a:schemeClr>
                          </a:solidFill>
                          <a:latin typeface="+mj-lt"/>
                          <a:ea typeface="Calibri"/>
                          <a:cs typeface="Times New Roman"/>
                        </a:rPr>
                        <a:t>ENTISOL</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3</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47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dirty="0">
                          <a:solidFill>
                            <a:schemeClr val="bg2">
                              <a:lumMod val="50000"/>
                            </a:schemeClr>
                          </a:solidFill>
                          <a:latin typeface="+mj-lt"/>
                          <a:ea typeface="Calibri"/>
                          <a:cs typeface="Times New Roman"/>
                        </a:rPr>
                        <a:t>Afloramiento Rocoso</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1</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61">
                <a:tc rowSpan="5">
                  <a:txBody>
                    <a:bodyPr/>
                    <a:lstStyle/>
                    <a:p>
                      <a:pPr algn="ctr">
                        <a:lnSpc>
                          <a:spcPct val="150000"/>
                        </a:lnSpc>
                        <a:spcAft>
                          <a:spcPts val="0"/>
                        </a:spcAft>
                      </a:pPr>
                      <a:r>
                        <a:rPr lang="es-EC" sz="1200">
                          <a:solidFill>
                            <a:schemeClr val="bg2">
                              <a:lumMod val="50000"/>
                            </a:schemeClr>
                          </a:solidFill>
                          <a:latin typeface="+mj-lt"/>
                          <a:ea typeface="Calibri"/>
                          <a:cs typeface="Times New Roman"/>
                        </a:rPr>
                        <a:t>USO ACTUAL</a:t>
                      </a:r>
                    </a:p>
                    <a:p>
                      <a:pPr algn="ctr">
                        <a:lnSpc>
                          <a:spcPct val="150000"/>
                        </a:lnSpc>
                        <a:spcAft>
                          <a:spcPts val="0"/>
                        </a:spcAft>
                      </a:pPr>
                      <a:r>
                        <a:rPr lang="es-EC" sz="1200">
                          <a:solidFill>
                            <a:schemeClr val="bg2">
                              <a:lumMod val="50000"/>
                            </a:schemeClr>
                          </a:solidFill>
                          <a:latin typeface="+mj-lt"/>
                          <a:ea typeface="Calibri"/>
                          <a:cs typeface="Times New Roman"/>
                        </a:rPr>
                        <a:t>DEL SUELO</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50000"/>
                        </a:lnSpc>
                        <a:spcAft>
                          <a:spcPts val="0"/>
                        </a:spcAft>
                      </a:pPr>
                      <a:r>
                        <a:rPr lang="es-EC" sz="1200">
                          <a:solidFill>
                            <a:schemeClr val="bg2">
                              <a:lumMod val="50000"/>
                            </a:schemeClr>
                          </a:solidFill>
                          <a:latin typeface="+mj-lt"/>
                          <a:ea typeface="Calibri"/>
                          <a:cs typeface="Times New Roman"/>
                        </a:rPr>
                        <a:t>0,3</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Páramos</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3</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61">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Vegetación Arbustiva</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2</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61">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Pasto Natural</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2</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61">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Cultivos Ciclo Corto</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1</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61">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Pasto Cultivado</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1</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157">
                <a:tc rowSpan="2">
                  <a:txBody>
                    <a:bodyPr/>
                    <a:lstStyle/>
                    <a:p>
                      <a:pPr algn="ctr">
                        <a:lnSpc>
                          <a:spcPct val="150000"/>
                        </a:lnSpc>
                        <a:spcAft>
                          <a:spcPts val="0"/>
                        </a:spcAft>
                      </a:pPr>
                      <a:r>
                        <a:rPr lang="es-EC" sz="1200">
                          <a:solidFill>
                            <a:schemeClr val="bg2">
                              <a:lumMod val="50000"/>
                            </a:schemeClr>
                          </a:solidFill>
                          <a:latin typeface="+mj-lt"/>
                          <a:ea typeface="Calibri"/>
                          <a:cs typeface="Times New Roman"/>
                        </a:rPr>
                        <a:t>CLIMA*</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200">
                          <a:solidFill>
                            <a:schemeClr val="bg2">
                              <a:lumMod val="50000"/>
                            </a:schemeClr>
                          </a:solidFill>
                          <a:latin typeface="+mj-lt"/>
                          <a:ea typeface="Calibri"/>
                          <a:cs typeface="Times New Roman"/>
                        </a:rPr>
                        <a:t>0</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Precipitación</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44">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a:solidFill>
                            <a:schemeClr val="bg2">
                              <a:lumMod val="50000"/>
                            </a:schemeClr>
                          </a:solidFill>
                          <a:latin typeface="+mj-lt"/>
                          <a:ea typeface="Calibri"/>
                          <a:cs typeface="Times New Roman"/>
                        </a:rPr>
                        <a:t>Temperatura</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solidFill>
                            <a:schemeClr val="bg2">
                              <a:lumMod val="50000"/>
                            </a:schemeClr>
                          </a:solidFill>
                          <a:latin typeface="+mj-lt"/>
                          <a:ea typeface="Calibri"/>
                          <a:cs typeface="Times New Roman"/>
                        </a:rPr>
                        <a:t>…</a:t>
                      </a:r>
                    </a:p>
                  </a:txBody>
                  <a:tcPr marL="66321" marR="66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 name="10 Imagen">
            <a:hlinkClick r:id="rId2" action="ppaction://hlinkfile"/>
          </p:cNvPr>
          <p:cNvPicPr/>
          <p:nvPr/>
        </p:nvPicPr>
        <p:blipFill>
          <a:blip r:embed="rId3" cstate="print"/>
          <a:srcRect/>
          <a:stretch>
            <a:fillRect/>
          </a:stretch>
        </p:blipFill>
        <p:spPr bwMode="auto">
          <a:xfrm>
            <a:off x="2362217" y="1142984"/>
            <a:ext cx="4638675" cy="5715040"/>
          </a:xfrm>
          <a:prstGeom prst="rect">
            <a:avLst/>
          </a:prstGeom>
          <a:noFill/>
          <a:ln w="9525">
            <a:noFill/>
            <a:miter lim="800000"/>
            <a:headEnd/>
            <a:tailEnd/>
          </a:ln>
        </p:spPr>
      </p:pic>
      <p:sp>
        <p:nvSpPr>
          <p:cNvPr id="12" name="Rectangle 4"/>
          <p:cNvSpPr>
            <a:spLocks noChangeArrowheads="1"/>
          </p:cNvSpPr>
          <p:nvPr/>
        </p:nvSpPr>
        <p:spPr bwMode="auto">
          <a:xfrm>
            <a:off x="2555776" y="142852"/>
            <a:ext cx="4230802" cy="100013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de Valor Productivo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4"/>
          <p:cNvSpPr>
            <a:spLocks noChangeArrowheads="1"/>
          </p:cNvSpPr>
          <p:nvPr/>
        </p:nvSpPr>
        <p:spPr bwMode="auto">
          <a:xfrm>
            <a:off x="2555776" y="142852"/>
            <a:ext cx="4230802" cy="100013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de Valor Bio Ecológico </a:t>
            </a:r>
          </a:p>
        </p:txBody>
      </p:sp>
      <p:graphicFrame>
        <p:nvGraphicFramePr>
          <p:cNvPr id="9" name="8 Tabla"/>
          <p:cNvGraphicFramePr>
            <a:graphicFrameLocks noGrp="1"/>
          </p:cNvGraphicFramePr>
          <p:nvPr/>
        </p:nvGraphicFramePr>
        <p:xfrm>
          <a:off x="1547664" y="1567815"/>
          <a:ext cx="6192688" cy="3877407"/>
        </p:xfrm>
        <a:graphic>
          <a:graphicData uri="http://schemas.openxmlformats.org/drawingml/2006/table">
            <a:tbl>
              <a:tblPr/>
              <a:tblGrid>
                <a:gridCol w="2024895"/>
                <a:gridCol w="646013"/>
                <a:gridCol w="2024895"/>
                <a:gridCol w="1496885"/>
              </a:tblGrid>
              <a:tr h="737397">
                <a:tc>
                  <a:txBody>
                    <a:bodyPr/>
                    <a:lstStyle/>
                    <a:p>
                      <a:pPr marL="0" marR="0" algn="ctr">
                        <a:lnSpc>
                          <a:spcPct val="150000"/>
                        </a:lnSpc>
                        <a:spcBef>
                          <a:spcPts val="0"/>
                        </a:spcBef>
                        <a:spcAft>
                          <a:spcPts val="0"/>
                        </a:spcAft>
                      </a:pPr>
                      <a:endParaRPr lang="en-US" sz="1200" dirty="0">
                        <a:solidFill>
                          <a:schemeClr val="bg2">
                            <a:lumMod val="50000"/>
                          </a:schemeClr>
                        </a:solidFill>
                        <a:latin typeface="+mj-lt"/>
                        <a:ea typeface="Calibri"/>
                        <a:cs typeface="Times New Roman"/>
                      </a:endParaRPr>
                    </a:p>
                    <a:p>
                      <a:pPr marL="0" marR="0" algn="ctr">
                        <a:lnSpc>
                          <a:spcPct val="150000"/>
                        </a:lnSpc>
                        <a:spcBef>
                          <a:spcPts val="0"/>
                        </a:spcBef>
                        <a:spcAft>
                          <a:spcPts val="0"/>
                        </a:spcAft>
                      </a:pPr>
                      <a:r>
                        <a:rPr lang="es-EC" sz="1200" b="1" dirty="0">
                          <a:solidFill>
                            <a:schemeClr val="bg2">
                              <a:lumMod val="50000"/>
                            </a:schemeClr>
                          </a:solidFill>
                          <a:latin typeface="+mj-lt"/>
                          <a:ea typeface="Calibri"/>
                          <a:cs typeface="Times New Roman"/>
                        </a:rPr>
                        <a:t>VARIABLE</a:t>
                      </a:r>
                      <a:endParaRPr lang="en-US" sz="1200" dirty="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endParaRPr lang="en-US" sz="1200">
                        <a:solidFill>
                          <a:schemeClr val="bg2">
                            <a:lumMod val="50000"/>
                          </a:schemeClr>
                        </a:solidFill>
                        <a:latin typeface="+mj-lt"/>
                        <a:ea typeface="Calibri"/>
                        <a:cs typeface="Times New Roman"/>
                      </a:endParaRPr>
                    </a:p>
                    <a:p>
                      <a:pPr marL="0" marR="0" algn="ctr">
                        <a:lnSpc>
                          <a:spcPct val="150000"/>
                        </a:lnSpc>
                        <a:spcBef>
                          <a:spcPts val="0"/>
                        </a:spcBef>
                        <a:spcAft>
                          <a:spcPts val="0"/>
                        </a:spcAft>
                      </a:pPr>
                      <a:r>
                        <a:rPr lang="es-EC" sz="1200" b="1">
                          <a:solidFill>
                            <a:schemeClr val="bg2">
                              <a:lumMod val="50000"/>
                            </a:schemeClr>
                          </a:solidFill>
                          <a:latin typeface="+mj-lt"/>
                          <a:ea typeface="Calibri"/>
                          <a:cs typeface="Times New Roman"/>
                        </a:rPr>
                        <a:t>PESO</a:t>
                      </a:r>
                      <a:endParaRPr lang="en-US" sz="120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endParaRPr lang="en-US" sz="1200" dirty="0">
                        <a:solidFill>
                          <a:schemeClr val="bg2">
                            <a:lumMod val="50000"/>
                          </a:schemeClr>
                        </a:solidFill>
                        <a:latin typeface="+mj-lt"/>
                        <a:ea typeface="Calibri"/>
                        <a:cs typeface="Times New Roman"/>
                      </a:endParaRPr>
                    </a:p>
                    <a:p>
                      <a:pPr marL="0" marR="0" algn="ctr">
                        <a:lnSpc>
                          <a:spcPct val="150000"/>
                        </a:lnSpc>
                        <a:spcBef>
                          <a:spcPts val="0"/>
                        </a:spcBef>
                        <a:spcAft>
                          <a:spcPts val="0"/>
                        </a:spcAft>
                      </a:pPr>
                      <a:r>
                        <a:rPr lang="es-EC" sz="1200" b="1" dirty="0">
                          <a:solidFill>
                            <a:schemeClr val="bg2">
                              <a:lumMod val="50000"/>
                            </a:schemeClr>
                          </a:solidFill>
                          <a:latin typeface="+mj-lt"/>
                          <a:ea typeface="Calibri"/>
                          <a:cs typeface="Times New Roman"/>
                        </a:rPr>
                        <a:t>CATEGORÍA</a:t>
                      </a:r>
                      <a:endParaRPr lang="en-US" sz="1200" dirty="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r>
                        <a:rPr lang="es-EC" sz="1200" b="1" dirty="0">
                          <a:solidFill>
                            <a:schemeClr val="bg2">
                              <a:lumMod val="50000"/>
                            </a:schemeClr>
                          </a:solidFill>
                          <a:latin typeface="+mj-lt"/>
                          <a:ea typeface="Calibri"/>
                          <a:cs typeface="Times New Roman"/>
                        </a:rPr>
                        <a:t>GRADOS DE VALOR BIOECOLOGICO</a:t>
                      </a:r>
                      <a:endParaRPr lang="en-US" sz="1200" dirty="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348630">
                <a:tc rowSpan="5">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USO ACTUAL DEL SUELO</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0,6</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Páramos</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3</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30">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Vegetación Arbustiva</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2</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30">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Pasto Natural</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2</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30">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Cultivos Ciclo Corto</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1</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30">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Pasto Cultivado</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1</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30">
                <a:tc rowSpan="3">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GEOMORFOLOGIA</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0,4</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Colinas Medianas</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1</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30">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Relieve montañoso</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3</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30">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Relieve Escarpado</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3</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970">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CALIDAD DE AGUA**</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0</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Aguas No Contaminadas</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3</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4"/>
          <p:cNvSpPr>
            <a:spLocks noChangeArrowheads="1"/>
          </p:cNvSpPr>
          <p:nvPr/>
        </p:nvSpPr>
        <p:spPr bwMode="auto">
          <a:xfrm>
            <a:off x="2555776" y="142852"/>
            <a:ext cx="4230802" cy="100013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de Valor Bio Ecológico </a:t>
            </a:r>
          </a:p>
        </p:txBody>
      </p:sp>
      <p:pic>
        <p:nvPicPr>
          <p:cNvPr id="10" name="9 Imagen">
            <a:hlinkClick r:id="rId2" action="ppaction://hlinkfile"/>
          </p:cNvPr>
          <p:cNvPicPr/>
          <p:nvPr/>
        </p:nvPicPr>
        <p:blipFill>
          <a:blip r:embed="rId3" cstate="print"/>
          <a:srcRect/>
          <a:stretch>
            <a:fillRect/>
          </a:stretch>
        </p:blipFill>
        <p:spPr bwMode="auto">
          <a:xfrm>
            <a:off x="2339752" y="1124744"/>
            <a:ext cx="4680520" cy="5656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4"/>
          <p:cNvSpPr>
            <a:spLocks noChangeArrowheads="1"/>
          </p:cNvSpPr>
          <p:nvPr/>
        </p:nvSpPr>
        <p:spPr bwMode="auto">
          <a:xfrm>
            <a:off x="2555776" y="142852"/>
            <a:ext cx="4230802" cy="100013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de Vulnerabilidad</a:t>
            </a:r>
          </a:p>
        </p:txBody>
      </p:sp>
      <p:graphicFrame>
        <p:nvGraphicFramePr>
          <p:cNvPr id="10" name="9 Tabla"/>
          <p:cNvGraphicFramePr>
            <a:graphicFrameLocks noGrp="1"/>
          </p:cNvGraphicFramePr>
          <p:nvPr/>
        </p:nvGraphicFramePr>
        <p:xfrm>
          <a:off x="1403648" y="1268760"/>
          <a:ext cx="6552729" cy="5770981"/>
        </p:xfrm>
        <a:graphic>
          <a:graphicData uri="http://schemas.openxmlformats.org/drawingml/2006/table">
            <a:tbl>
              <a:tblPr/>
              <a:tblGrid>
                <a:gridCol w="1981737"/>
                <a:gridCol w="861731"/>
                <a:gridCol w="1981737"/>
                <a:gridCol w="1727524"/>
              </a:tblGrid>
              <a:tr h="458681">
                <a:tc>
                  <a:txBody>
                    <a:bodyPr/>
                    <a:lstStyle/>
                    <a:p>
                      <a:pPr marL="0" marR="0" algn="ctr">
                        <a:lnSpc>
                          <a:spcPct val="150000"/>
                        </a:lnSpc>
                        <a:spcBef>
                          <a:spcPts val="0"/>
                        </a:spcBef>
                        <a:spcAft>
                          <a:spcPts val="0"/>
                        </a:spcAft>
                      </a:pPr>
                      <a:r>
                        <a:rPr lang="es-EC" sz="1100" b="1" dirty="0">
                          <a:solidFill>
                            <a:schemeClr val="bg2">
                              <a:lumMod val="50000"/>
                            </a:schemeClr>
                          </a:solidFill>
                          <a:latin typeface="+mj-lt"/>
                          <a:ea typeface="Calibri"/>
                          <a:cs typeface="Times New Roman"/>
                        </a:rPr>
                        <a:t>VARIABLE</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r>
                        <a:rPr lang="es-EC" sz="1100" b="1">
                          <a:solidFill>
                            <a:schemeClr val="bg2">
                              <a:lumMod val="50000"/>
                            </a:schemeClr>
                          </a:solidFill>
                          <a:latin typeface="+mj-lt"/>
                          <a:ea typeface="Calibri"/>
                          <a:cs typeface="Times New Roman"/>
                        </a:rPr>
                        <a:t>PESO</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r>
                        <a:rPr lang="es-EC" sz="1100" b="1">
                          <a:solidFill>
                            <a:schemeClr val="bg2">
                              <a:lumMod val="50000"/>
                            </a:schemeClr>
                          </a:solidFill>
                          <a:latin typeface="+mj-lt"/>
                          <a:ea typeface="Calibri"/>
                          <a:cs typeface="Times New Roman"/>
                        </a:rPr>
                        <a:t>CATEGORÍA</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r>
                        <a:rPr lang="es-EC" sz="1100" b="1" dirty="0">
                          <a:solidFill>
                            <a:schemeClr val="bg2">
                              <a:lumMod val="50000"/>
                            </a:schemeClr>
                          </a:solidFill>
                          <a:latin typeface="+mj-lt"/>
                          <a:ea typeface="Calibri"/>
                          <a:cs typeface="Times New Roman"/>
                        </a:rPr>
                        <a:t>GRADO DE VULNERABILIDAD</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458681">
                <a:tc rowSpan="3">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GEOLOGÍA</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0,4</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argilita, arenisca tobáceos, toba</a:t>
                      </a:r>
                      <a:endParaRPr lang="en-US" sz="1100">
                        <a:solidFill>
                          <a:schemeClr val="bg2">
                            <a:lumMod val="50000"/>
                          </a:schemeClr>
                        </a:solidFill>
                        <a:latin typeface="+mj-lt"/>
                        <a:ea typeface="Times New Roman"/>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2</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100">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Aglomerados, lava, dacita</a:t>
                      </a:r>
                      <a:endParaRPr lang="en-US" sz="1100">
                        <a:solidFill>
                          <a:schemeClr val="bg2">
                            <a:lumMod val="50000"/>
                          </a:schemeClr>
                        </a:solidFill>
                        <a:latin typeface="+mj-lt"/>
                        <a:ea typeface="Times New Roman"/>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3</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68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Plutones Calcoalcalinos de Tonalitas y Granodiorit</a:t>
                      </a:r>
                      <a:endParaRPr lang="en-US" sz="1100">
                        <a:solidFill>
                          <a:schemeClr val="bg2">
                            <a:lumMod val="50000"/>
                          </a:schemeClr>
                        </a:solidFill>
                        <a:latin typeface="+mj-lt"/>
                        <a:ea typeface="Times New Roman"/>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1</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rowSpan="3">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GEOMORFOLOGIA</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0,1</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Colinas Medianas</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2</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Relieve Montañoso</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1</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Relieve Escarpado</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3</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rowSpan="3">
                  <a:txBody>
                    <a:bodyPr/>
                    <a:lstStyle/>
                    <a:p>
                      <a:pPr marL="0" marR="0" algn="ctr">
                        <a:lnSpc>
                          <a:spcPct val="150000"/>
                        </a:lnSpc>
                        <a:spcBef>
                          <a:spcPts val="0"/>
                        </a:spcBef>
                        <a:spcAft>
                          <a:spcPts val="0"/>
                        </a:spcAft>
                      </a:pPr>
                      <a:endParaRPr lang="es-EC" sz="1100">
                        <a:solidFill>
                          <a:schemeClr val="bg2">
                            <a:lumMod val="50000"/>
                          </a:schemeClr>
                        </a:solidFill>
                        <a:latin typeface="+mj-lt"/>
                        <a:ea typeface="Calibri"/>
                        <a:cs typeface="Times New Roman"/>
                      </a:endParaRPr>
                    </a:p>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PENDIENTES</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0,3</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0 - 30%</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2</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30 - 60 %</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1</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Mayor 60%</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3</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rowSpan="3">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TIPO DE SUELO</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0,1</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INCEPTISOL</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2</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89">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INCEPTISOL</a:t>
                      </a:r>
                      <a:endParaRPr lang="en-US" sz="1100" dirty="0">
                        <a:solidFill>
                          <a:schemeClr val="bg2">
                            <a:lumMod val="50000"/>
                          </a:schemeClr>
                        </a:solidFill>
                        <a:latin typeface="+mj-lt"/>
                        <a:ea typeface="Calibri"/>
                        <a:cs typeface="Times New Roman"/>
                      </a:endParaRPr>
                    </a:p>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a:t>
                      </a:r>
                      <a:endParaRPr lang="en-US" sz="1100" dirty="0">
                        <a:solidFill>
                          <a:schemeClr val="bg2">
                            <a:lumMod val="50000"/>
                          </a:schemeClr>
                        </a:solidFill>
                        <a:latin typeface="+mj-lt"/>
                        <a:ea typeface="Calibri"/>
                        <a:cs typeface="Times New Roman"/>
                      </a:endParaRPr>
                    </a:p>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ENTISOL</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2</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Afloramiento Rocoso </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3</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rowSpan="5">
                  <a:txBody>
                    <a:bodyPr/>
                    <a:lstStyle/>
                    <a:p>
                      <a:pPr marL="0" marR="0" algn="ctr">
                        <a:lnSpc>
                          <a:spcPct val="150000"/>
                        </a:lnSpc>
                        <a:spcBef>
                          <a:spcPts val="0"/>
                        </a:spcBef>
                        <a:spcAft>
                          <a:spcPts val="0"/>
                        </a:spcAft>
                      </a:pPr>
                      <a:endParaRPr lang="es-EC" sz="1100">
                        <a:solidFill>
                          <a:schemeClr val="bg2">
                            <a:lumMod val="50000"/>
                          </a:schemeClr>
                        </a:solidFill>
                        <a:latin typeface="+mj-lt"/>
                        <a:ea typeface="Calibri"/>
                        <a:cs typeface="Times New Roman"/>
                      </a:endParaRPr>
                    </a:p>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COBERTURA VEGETAL </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0,1</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Páramo</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1</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Pasto Cultivado</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2</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Pasto Natural </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1</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Vegetación Arbustiva</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2</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100">
                          <a:solidFill>
                            <a:schemeClr val="bg2">
                              <a:lumMod val="50000"/>
                            </a:schemeClr>
                          </a:solidFill>
                          <a:latin typeface="+mj-lt"/>
                          <a:ea typeface="Calibri"/>
                          <a:cs typeface="Times New Roman"/>
                        </a:rPr>
                        <a:t>Cultivos Ciclo Corto</a:t>
                      </a:r>
                      <a:endParaRPr lang="en-US" sz="110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100" dirty="0">
                          <a:solidFill>
                            <a:schemeClr val="bg2">
                              <a:lumMod val="50000"/>
                            </a:schemeClr>
                          </a:solidFill>
                          <a:latin typeface="+mj-lt"/>
                          <a:ea typeface="Calibri"/>
                          <a:cs typeface="Times New Roman"/>
                        </a:rPr>
                        <a:t>2</a:t>
                      </a:r>
                      <a:endParaRPr lang="en-US" sz="1100" dirty="0">
                        <a:solidFill>
                          <a:schemeClr val="bg2">
                            <a:lumMod val="50000"/>
                          </a:schemeClr>
                        </a:solidFill>
                        <a:latin typeface="+mj-lt"/>
                        <a:ea typeface="Calibri"/>
                        <a:cs typeface="Times New Roman"/>
                      </a:endParaRPr>
                    </a:p>
                  </a:txBody>
                  <a:tcPr marL="47465" marR="47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4"/>
          <p:cNvSpPr>
            <a:spLocks noChangeArrowheads="1"/>
          </p:cNvSpPr>
          <p:nvPr/>
        </p:nvSpPr>
        <p:spPr bwMode="auto">
          <a:xfrm>
            <a:off x="2555776" y="142852"/>
            <a:ext cx="4230802" cy="100013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de Vulnerabilidad </a:t>
            </a:r>
          </a:p>
        </p:txBody>
      </p:sp>
      <p:pic>
        <p:nvPicPr>
          <p:cNvPr id="11" name="10 Imagen">
            <a:hlinkClick r:id="rId2" action="ppaction://hlinkfile"/>
          </p:cNvPr>
          <p:cNvPicPr/>
          <p:nvPr/>
        </p:nvPicPr>
        <p:blipFill>
          <a:blip r:embed="rId3" cstate="print"/>
          <a:srcRect/>
          <a:stretch>
            <a:fillRect/>
          </a:stretch>
        </p:blipFill>
        <p:spPr bwMode="auto">
          <a:xfrm>
            <a:off x="1706245" y="1196752"/>
            <a:ext cx="5731510"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772816"/>
            <a:ext cx="7854696" cy="4582862"/>
          </a:xfrm>
        </p:spPr>
        <p:txBody>
          <a:bodyPr>
            <a:normAutofit/>
          </a:bodyPr>
          <a:lstStyle/>
          <a:p>
            <a:pPr lvl="1" algn="just">
              <a:buFont typeface="Wingdings" pitchFamily="2" charset="2"/>
              <a:buChar char="q"/>
            </a:pPr>
            <a:r>
              <a:rPr lang="es-EC" sz="3400" dirty="0" smtClean="0">
                <a:solidFill>
                  <a:schemeClr val="bg2">
                    <a:lumMod val="50000"/>
                  </a:schemeClr>
                </a:solidFill>
                <a:latin typeface="+mj-lt"/>
              </a:rPr>
              <a:t> </a:t>
            </a:r>
            <a:r>
              <a:rPr lang="es-EC" dirty="0" smtClean="0">
                <a:solidFill>
                  <a:schemeClr val="bg2">
                    <a:lumMod val="50000"/>
                  </a:schemeClr>
                </a:solidFill>
                <a:latin typeface="+mj-lt"/>
              </a:rPr>
              <a:t>Forma de la Micro Cuenca :</a:t>
            </a:r>
            <a:endParaRPr lang="es-EC" sz="3400" dirty="0" smtClean="0">
              <a:solidFill>
                <a:schemeClr val="bg2">
                  <a:lumMod val="50000"/>
                </a:schemeClr>
              </a:solidFill>
              <a:latin typeface="+mj-lt"/>
            </a:endParaRPr>
          </a:p>
          <a:p>
            <a:pPr algn="just"/>
            <a:endParaRPr lang="es-EC" sz="900" i="1" dirty="0" smtClean="0">
              <a:solidFill>
                <a:schemeClr val="bg2">
                  <a:lumMod val="50000"/>
                </a:schemeClr>
              </a:solidFill>
              <a:latin typeface="+mj-lt"/>
            </a:endParaRPr>
          </a:p>
        </p:txBody>
      </p:sp>
      <p:pic>
        <p:nvPicPr>
          <p:cNvPr id="7" name="6 Imagen"/>
          <p:cNvPicPr/>
          <p:nvPr/>
        </p:nvPicPr>
        <p:blipFill>
          <a:blip r:embed="rId2" cstate="print"/>
          <a:srcRect/>
          <a:stretch>
            <a:fillRect/>
          </a:stretch>
        </p:blipFill>
        <p:spPr bwMode="auto">
          <a:xfrm>
            <a:off x="1331641" y="2420888"/>
            <a:ext cx="6912767" cy="3960440"/>
          </a:xfrm>
          <a:prstGeom prst="rect">
            <a:avLst/>
          </a:prstGeom>
          <a:noFill/>
          <a:ln w="9525">
            <a:noFill/>
            <a:miter lim="800000"/>
            <a:headEnd/>
            <a:tailEnd/>
          </a:ln>
        </p:spPr>
      </p:pic>
      <p:sp>
        <p:nvSpPr>
          <p:cNvPr id="5" name="4 Elipse"/>
          <p:cNvSpPr/>
          <p:nvPr/>
        </p:nvSpPr>
        <p:spPr>
          <a:xfrm>
            <a:off x="1357290" y="2500306"/>
            <a:ext cx="1143008" cy="3500462"/>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(Parámetros Morfométricos)</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4"/>
          <p:cNvSpPr>
            <a:spLocks noChangeArrowheads="1"/>
          </p:cNvSpPr>
          <p:nvPr/>
        </p:nvSpPr>
        <p:spPr bwMode="auto">
          <a:xfrm>
            <a:off x="2555776" y="142852"/>
            <a:ext cx="4230802" cy="1269924"/>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de Uso Potencial del Suelo</a:t>
            </a:r>
          </a:p>
        </p:txBody>
      </p:sp>
      <p:graphicFrame>
        <p:nvGraphicFramePr>
          <p:cNvPr id="13" name="12 Tabla"/>
          <p:cNvGraphicFramePr>
            <a:graphicFrameLocks noGrp="1"/>
          </p:cNvGraphicFramePr>
          <p:nvPr/>
        </p:nvGraphicFramePr>
        <p:xfrm>
          <a:off x="1835695" y="1772816"/>
          <a:ext cx="5505823" cy="2736304"/>
        </p:xfrm>
        <a:graphic>
          <a:graphicData uri="http://schemas.openxmlformats.org/drawingml/2006/table">
            <a:tbl>
              <a:tblPr/>
              <a:tblGrid>
                <a:gridCol w="1655901"/>
                <a:gridCol w="552400"/>
                <a:gridCol w="1655901"/>
                <a:gridCol w="1641621"/>
              </a:tblGrid>
              <a:tr h="667467">
                <a:tc>
                  <a:txBody>
                    <a:bodyPr/>
                    <a:lstStyle/>
                    <a:p>
                      <a:pPr marL="0" marR="0" algn="ctr">
                        <a:lnSpc>
                          <a:spcPct val="150000"/>
                        </a:lnSpc>
                        <a:spcBef>
                          <a:spcPts val="0"/>
                        </a:spcBef>
                        <a:spcAft>
                          <a:spcPts val="0"/>
                        </a:spcAft>
                      </a:pPr>
                      <a:r>
                        <a:rPr lang="es-EC" sz="1200" b="1" dirty="0">
                          <a:solidFill>
                            <a:schemeClr val="bg2">
                              <a:lumMod val="50000"/>
                            </a:schemeClr>
                          </a:solidFill>
                          <a:latin typeface="+mj-lt"/>
                          <a:ea typeface="Calibri"/>
                          <a:cs typeface="Times New Roman"/>
                        </a:rPr>
                        <a:t>VARIABLE</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r>
                        <a:rPr lang="es-EC" sz="1200" b="1" dirty="0">
                          <a:solidFill>
                            <a:schemeClr val="bg2">
                              <a:lumMod val="50000"/>
                            </a:schemeClr>
                          </a:solidFill>
                          <a:latin typeface="+mj-lt"/>
                          <a:ea typeface="Calibri"/>
                          <a:cs typeface="Times New Roman"/>
                        </a:rPr>
                        <a:t>PESO</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r>
                        <a:rPr lang="es-EC" sz="1200" b="1">
                          <a:solidFill>
                            <a:schemeClr val="bg2">
                              <a:lumMod val="50000"/>
                            </a:schemeClr>
                          </a:solidFill>
                          <a:latin typeface="+mj-lt"/>
                          <a:ea typeface="Calibri"/>
                          <a:cs typeface="Times New Roman"/>
                        </a:rPr>
                        <a:t>CATEGORÍA</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r>
                        <a:rPr lang="es-EC" sz="1200" b="1">
                          <a:solidFill>
                            <a:schemeClr val="bg2">
                              <a:lumMod val="50000"/>
                            </a:schemeClr>
                          </a:solidFill>
                          <a:latin typeface="+mj-lt"/>
                          <a:ea typeface="Calibri"/>
                          <a:cs typeface="Times New Roman"/>
                        </a:rPr>
                        <a:t>GRADO DE USO POTENCIAL</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400171">
                <a:tc rowSpan="3">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VALOR BIO ECOLÓGICO</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0,5</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Muy Alto</a:t>
                      </a:r>
                      <a:endParaRPr lang="en-US" sz="1200" dirty="0">
                        <a:solidFill>
                          <a:schemeClr val="bg2">
                            <a:lumMod val="50000"/>
                          </a:schemeClr>
                        </a:solidFill>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3</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11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Alto </a:t>
                      </a:r>
                      <a:endParaRPr lang="en-US" sz="1200" dirty="0">
                        <a:solidFill>
                          <a:schemeClr val="bg2">
                            <a:lumMod val="50000"/>
                          </a:schemeClr>
                        </a:solidFill>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2</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11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Medio</a:t>
                      </a:r>
                      <a:endParaRPr lang="en-US" sz="1200">
                        <a:solidFill>
                          <a:schemeClr val="bg2">
                            <a:lumMod val="50000"/>
                          </a:schemeClr>
                        </a:solidFill>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1</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111">
                <a:tc rowSpan="3">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CAPACIDAD DE USO DE SUELO</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0,5</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Agricultura y Ganadería</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1</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11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200">
                          <a:solidFill>
                            <a:schemeClr val="bg2">
                              <a:lumMod val="50000"/>
                            </a:schemeClr>
                          </a:solidFill>
                          <a:latin typeface="+mj-lt"/>
                          <a:ea typeface="Calibri"/>
                          <a:cs typeface="Times New Roman"/>
                        </a:rPr>
                        <a:t>Cobertura Natural</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2</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222">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Protección y Conservación</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chemeClr val="bg2">
                              <a:lumMod val="50000"/>
                            </a:schemeClr>
                          </a:solidFill>
                          <a:latin typeface="+mj-lt"/>
                          <a:ea typeface="Calibri"/>
                          <a:cs typeface="Times New Roman"/>
                        </a:rPr>
                        <a:t>3</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4"/>
          <p:cNvSpPr>
            <a:spLocks noChangeArrowheads="1"/>
          </p:cNvSpPr>
          <p:nvPr/>
        </p:nvSpPr>
        <p:spPr bwMode="auto">
          <a:xfrm>
            <a:off x="2555776" y="144016"/>
            <a:ext cx="4230802" cy="126876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de Uso Potencial del Suelo </a:t>
            </a:r>
          </a:p>
        </p:txBody>
      </p:sp>
      <p:pic>
        <p:nvPicPr>
          <p:cNvPr id="10" name="9 Imagen">
            <a:hlinkClick r:id="rId2" action="ppaction://hlinkfile"/>
          </p:cNvPr>
          <p:cNvPicPr/>
          <p:nvPr/>
        </p:nvPicPr>
        <p:blipFill>
          <a:blip r:embed="rId3" cstate="print"/>
          <a:srcRect/>
          <a:stretch>
            <a:fillRect/>
          </a:stretch>
        </p:blipFill>
        <p:spPr bwMode="auto">
          <a:xfrm>
            <a:off x="2559810" y="1523909"/>
            <a:ext cx="4172430" cy="5217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4"/>
          <p:cNvSpPr>
            <a:spLocks noChangeArrowheads="1"/>
          </p:cNvSpPr>
          <p:nvPr/>
        </p:nvSpPr>
        <p:spPr bwMode="auto">
          <a:xfrm>
            <a:off x="2555776" y="214860"/>
            <a:ext cx="4230802" cy="1269924"/>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de Conflictos Ambientales</a:t>
            </a:r>
          </a:p>
        </p:txBody>
      </p:sp>
      <p:graphicFrame>
        <p:nvGraphicFramePr>
          <p:cNvPr id="10" name="9 Tabla"/>
          <p:cNvGraphicFramePr>
            <a:graphicFrameLocks noGrp="1"/>
          </p:cNvGraphicFramePr>
          <p:nvPr/>
        </p:nvGraphicFramePr>
        <p:xfrm>
          <a:off x="1403648" y="1813618"/>
          <a:ext cx="6391683" cy="2767510"/>
        </p:xfrm>
        <a:graphic>
          <a:graphicData uri="http://schemas.openxmlformats.org/drawingml/2006/table">
            <a:tbl>
              <a:tblPr/>
              <a:tblGrid>
                <a:gridCol w="1597921"/>
                <a:gridCol w="1600477"/>
                <a:gridCol w="1674621"/>
                <a:gridCol w="1518664"/>
              </a:tblGrid>
              <a:tr h="610796">
                <a:tc>
                  <a:txBody>
                    <a:bodyPr/>
                    <a:lstStyle/>
                    <a:p>
                      <a:pPr marL="0" marR="0">
                        <a:spcBef>
                          <a:spcPts val="0"/>
                        </a:spcBef>
                        <a:spcAft>
                          <a:spcPts val="0"/>
                        </a:spcAft>
                      </a:pPr>
                      <a:r>
                        <a:rPr lang="es-EC" sz="1200" b="1" dirty="0">
                          <a:solidFill>
                            <a:schemeClr val="bg2">
                              <a:lumMod val="50000"/>
                            </a:schemeClr>
                          </a:solidFill>
                          <a:latin typeface="+mj-lt"/>
                          <a:ea typeface="Calibri"/>
                          <a:cs typeface="Times New Roman"/>
                        </a:rPr>
                        <a:t>       USO   POTENCIAL                  </a:t>
                      </a:r>
                      <a:endParaRPr lang="en-US" sz="1200" dirty="0">
                        <a:solidFill>
                          <a:schemeClr val="bg2">
                            <a:lumMod val="50000"/>
                          </a:schemeClr>
                        </a:solidFill>
                        <a:latin typeface="+mj-lt"/>
                        <a:ea typeface="Calibri"/>
                        <a:cs typeface="Times New Roman"/>
                      </a:endParaRPr>
                    </a:p>
                    <a:p>
                      <a:pPr marL="0" marR="0">
                        <a:spcBef>
                          <a:spcPts val="0"/>
                        </a:spcBef>
                        <a:spcAft>
                          <a:spcPts val="0"/>
                        </a:spcAft>
                      </a:pPr>
                      <a:endParaRPr lang="es-EC" sz="1200" b="1" dirty="0" smtClean="0">
                        <a:solidFill>
                          <a:schemeClr val="bg2">
                            <a:lumMod val="50000"/>
                          </a:schemeClr>
                        </a:solidFill>
                        <a:latin typeface="+mj-lt"/>
                        <a:ea typeface="Calibri"/>
                        <a:cs typeface="Times New Roman"/>
                      </a:endParaRPr>
                    </a:p>
                    <a:p>
                      <a:pPr marL="0" marR="0">
                        <a:spcBef>
                          <a:spcPts val="0"/>
                        </a:spcBef>
                        <a:spcAft>
                          <a:spcPts val="0"/>
                        </a:spcAft>
                      </a:pPr>
                      <a:endParaRPr lang="es-EC" sz="1200" b="1" dirty="0" smtClean="0">
                        <a:solidFill>
                          <a:schemeClr val="bg2">
                            <a:lumMod val="50000"/>
                          </a:schemeClr>
                        </a:solidFill>
                        <a:latin typeface="+mj-lt"/>
                        <a:ea typeface="Calibri"/>
                        <a:cs typeface="Times New Roman"/>
                      </a:endParaRPr>
                    </a:p>
                    <a:p>
                      <a:pPr marL="0" marR="0">
                        <a:spcBef>
                          <a:spcPts val="0"/>
                        </a:spcBef>
                        <a:spcAft>
                          <a:spcPts val="0"/>
                        </a:spcAft>
                      </a:pPr>
                      <a:r>
                        <a:rPr lang="es-EC" sz="1200" b="1" dirty="0" smtClean="0">
                          <a:solidFill>
                            <a:schemeClr val="bg2">
                              <a:lumMod val="50000"/>
                            </a:schemeClr>
                          </a:solidFill>
                          <a:latin typeface="+mj-lt"/>
                          <a:ea typeface="Calibri"/>
                          <a:cs typeface="Times New Roman"/>
                        </a:rPr>
                        <a:t>USO  </a:t>
                      </a:r>
                      <a:r>
                        <a:rPr lang="es-EC" sz="1200" b="1" dirty="0">
                          <a:solidFill>
                            <a:schemeClr val="bg2">
                              <a:lumMod val="50000"/>
                            </a:schemeClr>
                          </a:solidFill>
                          <a:latin typeface="+mj-lt"/>
                          <a:ea typeface="Calibri"/>
                          <a:cs typeface="Times New Roman"/>
                        </a:rPr>
                        <a:t>ACTUAL</a:t>
                      </a:r>
                      <a:endParaRPr lang="en-US" sz="1200" dirty="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9050" cap="flat" cmpd="sng" algn="ctr">
                      <a:solidFill>
                        <a:srgbClr val="000000"/>
                      </a:solidFill>
                      <a:prstDash val="solid"/>
                      <a:round/>
                      <a:headEnd type="none" w="med" len="med"/>
                      <a:tailEnd type="none" w="med" len="med"/>
                    </a:lnTlToBr>
                  </a:tcPr>
                </a:tc>
                <a:tc>
                  <a:txBody>
                    <a:bodyPr/>
                    <a:lstStyle/>
                    <a:p>
                      <a:pPr marL="0" marR="0" algn="ctr">
                        <a:lnSpc>
                          <a:spcPct val="150000"/>
                        </a:lnSpc>
                        <a:spcBef>
                          <a:spcPts val="0"/>
                        </a:spcBef>
                        <a:spcAft>
                          <a:spcPts val="0"/>
                        </a:spcAft>
                      </a:pPr>
                      <a:r>
                        <a:rPr lang="es-EC" sz="1200" b="1" dirty="0">
                          <a:solidFill>
                            <a:schemeClr val="bg2">
                              <a:lumMod val="50000"/>
                            </a:schemeClr>
                          </a:solidFill>
                          <a:latin typeface="+mj-lt"/>
                          <a:ea typeface="Calibri"/>
                          <a:cs typeface="Times New Roman"/>
                        </a:rPr>
                        <a:t>Agricultura y Ganadería</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r>
                        <a:rPr lang="es-EC" sz="1200" b="1" dirty="0">
                          <a:solidFill>
                            <a:schemeClr val="bg2">
                              <a:lumMod val="50000"/>
                            </a:schemeClr>
                          </a:solidFill>
                          <a:latin typeface="+mj-lt"/>
                          <a:ea typeface="Calibri"/>
                          <a:cs typeface="Times New Roman"/>
                        </a:rPr>
                        <a:t>Recuperación y Regeneración</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r>
                        <a:rPr lang="es-EC" sz="1200" b="1">
                          <a:solidFill>
                            <a:schemeClr val="bg2">
                              <a:lumMod val="50000"/>
                            </a:schemeClr>
                          </a:solidFill>
                          <a:latin typeface="+mj-lt"/>
                          <a:ea typeface="Calibri"/>
                          <a:cs typeface="Times New Roman"/>
                        </a:rPr>
                        <a:t>Protección y Conservación</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407198">
                <a:tc>
                  <a:txBody>
                    <a:bodyPr/>
                    <a:lstStyle/>
                    <a:p>
                      <a:pPr marL="0" marR="0" algn="ctr">
                        <a:lnSpc>
                          <a:spcPct val="200000"/>
                        </a:lnSpc>
                        <a:spcBef>
                          <a:spcPts val="0"/>
                        </a:spcBef>
                        <a:spcAft>
                          <a:spcPts val="0"/>
                        </a:spcAft>
                      </a:pPr>
                      <a:r>
                        <a:rPr lang="es-EC" sz="1200" b="1">
                          <a:solidFill>
                            <a:schemeClr val="bg2">
                              <a:lumMod val="50000"/>
                            </a:schemeClr>
                          </a:solidFill>
                          <a:latin typeface="+mj-lt"/>
                          <a:ea typeface="Calibri"/>
                          <a:cs typeface="Times New Roman"/>
                        </a:rPr>
                        <a:t>Páramo</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SOBRE</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SUB</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C" sz="1200" dirty="0">
                          <a:solidFill>
                            <a:schemeClr val="bg2">
                              <a:lumMod val="50000"/>
                            </a:schemeClr>
                          </a:solidFill>
                          <a:latin typeface="+mj-lt"/>
                          <a:ea typeface="Calibri"/>
                          <a:cs typeface="Times New Roman"/>
                        </a:rPr>
                        <a:t>BIEN</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8">
                <a:tc>
                  <a:txBody>
                    <a:bodyPr/>
                    <a:lstStyle/>
                    <a:p>
                      <a:pPr marL="0" marR="0" algn="ctr">
                        <a:lnSpc>
                          <a:spcPct val="150000"/>
                        </a:lnSpc>
                        <a:spcBef>
                          <a:spcPts val="0"/>
                        </a:spcBef>
                        <a:spcAft>
                          <a:spcPts val="0"/>
                        </a:spcAft>
                      </a:pPr>
                      <a:r>
                        <a:rPr lang="es-EC" sz="1200" b="1" dirty="0">
                          <a:solidFill>
                            <a:schemeClr val="bg2">
                              <a:lumMod val="50000"/>
                            </a:schemeClr>
                          </a:solidFill>
                          <a:latin typeface="+mj-lt"/>
                          <a:ea typeface="Calibri"/>
                          <a:cs typeface="Times New Roman"/>
                        </a:rPr>
                        <a:t>Pasto Cultivado</a:t>
                      </a:r>
                      <a:endParaRPr lang="en-US" sz="1200" dirty="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BIEN</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SUB</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SUB</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8">
                <a:tc>
                  <a:txBody>
                    <a:bodyPr/>
                    <a:lstStyle/>
                    <a:p>
                      <a:pPr marL="0" marR="0" algn="ctr">
                        <a:lnSpc>
                          <a:spcPct val="150000"/>
                        </a:lnSpc>
                        <a:spcBef>
                          <a:spcPts val="0"/>
                        </a:spcBef>
                        <a:spcAft>
                          <a:spcPts val="0"/>
                        </a:spcAft>
                      </a:pPr>
                      <a:r>
                        <a:rPr lang="es-EC" sz="1200" b="1">
                          <a:solidFill>
                            <a:schemeClr val="bg2">
                              <a:lumMod val="50000"/>
                            </a:schemeClr>
                          </a:solidFill>
                          <a:latin typeface="+mj-lt"/>
                          <a:ea typeface="Calibri"/>
                          <a:cs typeface="Times New Roman"/>
                        </a:rPr>
                        <a:t>Pasto Natural</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SOBRE</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BIEN</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BIEN</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8">
                <a:tc>
                  <a:txBody>
                    <a:bodyPr/>
                    <a:lstStyle/>
                    <a:p>
                      <a:pPr marL="0" marR="0" algn="ctr">
                        <a:lnSpc>
                          <a:spcPct val="150000"/>
                        </a:lnSpc>
                        <a:spcBef>
                          <a:spcPts val="0"/>
                        </a:spcBef>
                        <a:spcAft>
                          <a:spcPts val="0"/>
                        </a:spcAft>
                      </a:pPr>
                      <a:r>
                        <a:rPr lang="es-EC" sz="1200" b="1">
                          <a:solidFill>
                            <a:schemeClr val="bg2">
                              <a:lumMod val="50000"/>
                            </a:schemeClr>
                          </a:solidFill>
                          <a:latin typeface="+mj-lt"/>
                          <a:ea typeface="Calibri"/>
                          <a:cs typeface="Times New Roman"/>
                        </a:rPr>
                        <a:t>Cultivos Ciclo Corto</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BIEN</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SOBRE</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SOBRE</a:t>
                      </a:r>
                      <a:endParaRPr lang="en-US" sz="1200">
                        <a:solidFill>
                          <a:schemeClr val="bg2">
                            <a:lumMod val="5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8">
                <a:tc>
                  <a:txBody>
                    <a:bodyPr/>
                    <a:lstStyle/>
                    <a:p>
                      <a:pPr marL="0" marR="0" algn="ctr">
                        <a:spcBef>
                          <a:spcPts val="0"/>
                        </a:spcBef>
                        <a:spcAft>
                          <a:spcPts val="0"/>
                        </a:spcAft>
                      </a:pPr>
                      <a:endParaRPr lang="es-EC" sz="1200" b="1" dirty="0" smtClean="0">
                        <a:solidFill>
                          <a:schemeClr val="bg2">
                            <a:lumMod val="50000"/>
                          </a:schemeClr>
                        </a:solidFill>
                        <a:latin typeface="+mj-lt"/>
                        <a:ea typeface="Times New Roman"/>
                        <a:cs typeface="Times New Roman"/>
                      </a:endParaRPr>
                    </a:p>
                    <a:p>
                      <a:pPr marL="0" marR="0" algn="ctr">
                        <a:spcBef>
                          <a:spcPts val="0"/>
                        </a:spcBef>
                        <a:spcAft>
                          <a:spcPts val="0"/>
                        </a:spcAft>
                      </a:pPr>
                      <a:r>
                        <a:rPr lang="es-EC" sz="1200" b="1" dirty="0" smtClean="0">
                          <a:solidFill>
                            <a:schemeClr val="bg2">
                              <a:lumMod val="50000"/>
                            </a:schemeClr>
                          </a:solidFill>
                          <a:latin typeface="+mj-lt"/>
                          <a:ea typeface="Times New Roman"/>
                          <a:cs typeface="Times New Roman"/>
                        </a:rPr>
                        <a:t>Vegetación </a:t>
                      </a:r>
                      <a:r>
                        <a:rPr lang="es-EC" sz="1200" b="1" dirty="0">
                          <a:solidFill>
                            <a:schemeClr val="bg2">
                              <a:lumMod val="50000"/>
                            </a:schemeClr>
                          </a:solidFill>
                          <a:latin typeface="+mj-lt"/>
                          <a:ea typeface="Times New Roman"/>
                          <a:cs typeface="Times New Roman"/>
                        </a:rPr>
                        <a:t>Arbustiva</a:t>
                      </a:r>
                      <a:endParaRPr lang="en-US" sz="1200" dirty="0">
                        <a:solidFill>
                          <a:schemeClr val="bg2">
                            <a:lumMod val="50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SOBRE</a:t>
                      </a:r>
                      <a:endParaRPr lang="en-US" sz="120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C" sz="1200">
                          <a:solidFill>
                            <a:schemeClr val="bg2">
                              <a:lumMod val="50000"/>
                            </a:schemeClr>
                          </a:solidFill>
                          <a:latin typeface="+mj-lt"/>
                          <a:ea typeface="Calibri"/>
                          <a:cs typeface="Times New Roman"/>
                        </a:rPr>
                        <a:t>BIEN</a:t>
                      </a:r>
                      <a:endParaRPr lang="en-US" sz="120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C" sz="1200" dirty="0">
                          <a:solidFill>
                            <a:schemeClr val="bg2">
                              <a:lumMod val="50000"/>
                            </a:schemeClr>
                          </a:solidFill>
                          <a:latin typeface="+mj-lt"/>
                          <a:ea typeface="Calibri"/>
                          <a:cs typeface="Times New Roman"/>
                        </a:rPr>
                        <a:t>BIEN</a:t>
                      </a:r>
                      <a:endParaRPr lang="en-US" sz="1200" dirty="0">
                        <a:solidFill>
                          <a:schemeClr val="bg2">
                            <a:lumMod val="5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2861920" y="4869160"/>
          <a:ext cx="3798312" cy="1512168"/>
        </p:xfrm>
        <a:graphic>
          <a:graphicData uri="http://schemas.openxmlformats.org/drawingml/2006/table">
            <a:tbl>
              <a:tblPr/>
              <a:tblGrid>
                <a:gridCol w="2337528"/>
                <a:gridCol w="1460784"/>
              </a:tblGrid>
              <a:tr h="432048">
                <a:tc>
                  <a:txBody>
                    <a:bodyPr/>
                    <a:lstStyle/>
                    <a:p>
                      <a:pPr marL="0" marR="0" algn="ctr">
                        <a:lnSpc>
                          <a:spcPct val="150000"/>
                        </a:lnSpc>
                        <a:spcBef>
                          <a:spcPts val="0"/>
                        </a:spcBef>
                        <a:spcAft>
                          <a:spcPts val="0"/>
                        </a:spcAft>
                      </a:pPr>
                      <a:r>
                        <a:rPr lang="es-EC" sz="1200" b="1" dirty="0" smtClean="0">
                          <a:solidFill>
                            <a:srgbClr val="000000"/>
                          </a:solidFill>
                          <a:latin typeface="+mj-lt"/>
                          <a:ea typeface="Calibri"/>
                          <a:cs typeface="Times New Roman"/>
                        </a:rPr>
                        <a:t>CALIFICACION</a:t>
                      </a:r>
                      <a:endParaRPr lang="en-US" sz="12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50000"/>
                        </a:lnSpc>
                        <a:spcBef>
                          <a:spcPts val="0"/>
                        </a:spcBef>
                        <a:spcAft>
                          <a:spcPts val="0"/>
                        </a:spcAft>
                      </a:pPr>
                      <a:r>
                        <a:rPr lang="es-EC" sz="1200" b="1" dirty="0">
                          <a:solidFill>
                            <a:srgbClr val="000000"/>
                          </a:solidFill>
                          <a:latin typeface="+mj-lt"/>
                          <a:ea typeface="Calibri"/>
                          <a:cs typeface="Times New Roman"/>
                        </a:rPr>
                        <a:t>COD</a:t>
                      </a:r>
                      <a:endParaRPr lang="en-US" sz="12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360040">
                <a:tc>
                  <a:txBody>
                    <a:bodyPr/>
                    <a:lstStyle/>
                    <a:p>
                      <a:pPr marL="0" marR="0" algn="ctr">
                        <a:lnSpc>
                          <a:spcPct val="150000"/>
                        </a:lnSpc>
                        <a:spcBef>
                          <a:spcPts val="0"/>
                        </a:spcBef>
                        <a:spcAft>
                          <a:spcPts val="0"/>
                        </a:spcAft>
                      </a:pPr>
                      <a:r>
                        <a:rPr lang="es-EC" sz="1200" dirty="0">
                          <a:solidFill>
                            <a:srgbClr val="000000"/>
                          </a:solidFill>
                          <a:latin typeface="+mj-lt"/>
                          <a:ea typeface="Calibri"/>
                          <a:cs typeface="Times New Roman"/>
                        </a:rPr>
                        <a:t>USO ADECUADO</a:t>
                      </a:r>
                      <a:endParaRPr lang="en-US" sz="12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mj-lt"/>
                          <a:ea typeface="Calibri"/>
                          <a:cs typeface="Times New Roman"/>
                        </a:rPr>
                        <a:t>BIEN</a:t>
                      </a:r>
                      <a:endParaRPr lang="en-US" sz="120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marL="0" marR="0" algn="ctr">
                        <a:lnSpc>
                          <a:spcPct val="150000"/>
                        </a:lnSpc>
                        <a:spcBef>
                          <a:spcPts val="0"/>
                        </a:spcBef>
                        <a:spcAft>
                          <a:spcPts val="0"/>
                        </a:spcAft>
                      </a:pPr>
                      <a:r>
                        <a:rPr lang="es-EC" sz="1200">
                          <a:solidFill>
                            <a:srgbClr val="000000"/>
                          </a:solidFill>
                          <a:latin typeface="+mj-lt"/>
                          <a:ea typeface="Calibri"/>
                          <a:cs typeface="Times New Roman"/>
                        </a:rPr>
                        <a:t>SUB UTILIZADO</a:t>
                      </a:r>
                      <a:endParaRPr lang="en-US" sz="120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rgbClr val="000000"/>
                          </a:solidFill>
                          <a:latin typeface="+mj-lt"/>
                          <a:ea typeface="Calibri"/>
                          <a:cs typeface="Times New Roman"/>
                        </a:rPr>
                        <a:t>SUB</a:t>
                      </a:r>
                      <a:endParaRPr lang="en-US" sz="12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marL="0" marR="0" algn="ctr">
                        <a:lnSpc>
                          <a:spcPct val="150000"/>
                        </a:lnSpc>
                        <a:spcBef>
                          <a:spcPts val="0"/>
                        </a:spcBef>
                        <a:spcAft>
                          <a:spcPts val="0"/>
                        </a:spcAft>
                      </a:pPr>
                      <a:r>
                        <a:rPr lang="es-EC" sz="1200">
                          <a:solidFill>
                            <a:srgbClr val="000000"/>
                          </a:solidFill>
                          <a:latin typeface="+mj-lt"/>
                          <a:ea typeface="Calibri"/>
                          <a:cs typeface="Times New Roman"/>
                        </a:rPr>
                        <a:t>SOBRE UTILIZADO</a:t>
                      </a:r>
                      <a:endParaRPr lang="en-US" sz="120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rgbClr val="000000"/>
                          </a:solidFill>
                          <a:latin typeface="+mj-lt"/>
                          <a:ea typeface="Calibri"/>
                          <a:cs typeface="Times New Roman"/>
                        </a:rPr>
                        <a:t>SOBRE</a:t>
                      </a:r>
                      <a:endParaRPr lang="en-US" sz="12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4"/>
          <p:cNvSpPr>
            <a:spLocks noChangeArrowheads="1"/>
          </p:cNvSpPr>
          <p:nvPr/>
        </p:nvSpPr>
        <p:spPr bwMode="auto">
          <a:xfrm>
            <a:off x="2555776" y="216024"/>
            <a:ext cx="4230802" cy="126876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de Conflictos Ambientales </a:t>
            </a:r>
          </a:p>
        </p:txBody>
      </p:sp>
      <p:pic>
        <p:nvPicPr>
          <p:cNvPr id="11" name="10 Imagen"/>
          <p:cNvPicPr/>
          <p:nvPr/>
        </p:nvPicPr>
        <p:blipFill>
          <a:blip r:embed="rId2" cstate="print"/>
          <a:srcRect/>
          <a:stretch>
            <a:fillRect/>
          </a:stretch>
        </p:blipFill>
        <p:spPr bwMode="auto">
          <a:xfrm>
            <a:off x="2632298" y="1521668"/>
            <a:ext cx="417195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4"/>
          <p:cNvSpPr>
            <a:spLocks noChangeArrowheads="1"/>
          </p:cNvSpPr>
          <p:nvPr/>
        </p:nvSpPr>
        <p:spPr bwMode="auto">
          <a:xfrm>
            <a:off x="2555776" y="216024"/>
            <a:ext cx="4230802" cy="126876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2</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Modelo de Zonificación Ecológica Económica</a:t>
            </a:r>
          </a:p>
        </p:txBody>
      </p:sp>
      <p:pic>
        <p:nvPicPr>
          <p:cNvPr id="10" name="9 Imagen">
            <a:hlinkClick r:id="rId2" action="ppaction://hlinkfile"/>
          </p:cNvPr>
          <p:cNvPicPr/>
          <p:nvPr/>
        </p:nvPicPr>
        <p:blipFill>
          <a:blip r:embed="rId3" cstate="print"/>
          <a:srcRect/>
          <a:stretch>
            <a:fillRect/>
          </a:stretch>
        </p:blipFill>
        <p:spPr bwMode="auto">
          <a:xfrm>
            <a:off x="2560290" y="1581894"/>
            <a:ext cx="4171950" cy="5087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630948"/>
            <a:ext cx="4230802" cy="1285884"/>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3</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Propuesta de Plan de Manejo </a:t>
            </a:r>
          </a:p>
        </p:txBody>
      </p:sp>
      <p:sp>
        <p:nvSpPr>
          <p:cNvPr id="11" name="2 Subtítulo"/>
          <p:cNvSpPr txBox="1">
            <a:spLocks/>
          </p:cNvSpPr>
          <p:nvPr/>
        </p:nvSpPr>
        <p:spPr>
          <a:xfrm>
            <a:off x="428596" y="1988840"/>
            <a:ext cx="8247860" cy="4464496"/>
          </a:xfrm>
          <a:prstGeom prst="rect">
            <a:avLst/>
          </a:prstGeom>
        </p:spPr>
        <p:txBody>
          <a:bodyPr vert="horz" lIns="0" rIns="18288">
            <a:normAutofit/>
          </a:bodyPr>
          <a:lstStyle/>
          <a:p>
            <a:pPr marL="919163" lvl="3" algn="just">
              <a:spcBef>
                <a:spcPct val="20000"/>
              </a:spcBef>
              <a:buClr>
                <a:schemeClr val="accent1"/>
              </a:buClr>
              <a:buSzPct val="85000"/>
            </a:pPr>
            <a:endParaRPr kumimoji="0" lang="es-EC" sz="13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4763" lvl="4" algn="just">
              <a:spcBef>
                <a:spcPct val="20000"/>
              </a:spcBef>
              <a:buClr>
                <a:schemeClr val="accent1"/>
              </a:buClr>
              <a:buSzPct val="85000"/>
            </a:pPr>
            <a:endParaRPr lang="es-ES" sz="22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graphicFrame>
        <p:nvGraphicFramePr>
          <p:cNvPr id="14" name="13 Diagrama"/>
          <p:cNvGraphicFramePr/>
          <p:nvPr/>
        </p:nvGraphicFramePr>
        <p:xfrm>
          <a:off x="1475656" y="2276872"/>
          <a:ext cx="669674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630948"/>
            <a:ext cx="4230802" cy="1285884"/>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3</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Propuesta de Plan de Manejo</a:t>
            </a:r>
          </a:p>
        </p:txBody>
      </p:sp>
      <p:sp>
        <p:nvSpPr>
          <p:cNvPr id="11" name="2 Subtítulo"/>
          <p:cNvSpPr txBox="1">
            <a:spLocks/>
          </p:cNvSpPr>
          <p:nvPr/>
        </p:nvSpPr>
        <p:spPr>
          <a:xfrm>
            <a:off x="428596" y="1988840"/>
            <a:ext cx="8247860" cy="4869160"/>
          </a:xfrm>
          <a:prstGeom prst="rect">
            <a:avLst/>
          </a:prstGeom>
        </p:spPr>
        <p:txBody>
          <a:bodyPr vert="horz" lIns="0" rIns="18288">
            <a:normAutofit fontScale="85000" lnSpcReduction="20000"/>
          </a:bodyPr>
          <a:lstStyle/>
          <a:p>
            <a:pPr marL="919163" lvl="3" algn="just">
              <a:spcBef>
                <a:spcPct val="20000"/>
              </a:spcBef>
              <a:buClr>
                <a:schemeClr val="accent1"/>
              </a:buClr>
              <a:buSzPct val="85000"/>
              <a:buFont typeface="Wingdings" pitchFamily="2" charset="2"/>
              <a:buChar char="q"/>
            </a:pPr>
            <a:r>
              <a:rPr lang="es-EC" sz="2800" dirty="0" smtClean="0">
                <a:solidFill>
                  <a:schemeClr val="bg2">
                    <a:lumMod val="50000"/>
                  </a:schemeClr>
                </a:solidFill>
                <a:latin typeface="+mj-lt"/>
              </a:rPr>
              <a:t>Programa</a:t>
            </a:r>
            <a:r>
              <a:rPr lang="es-ES" sz="2800" dirty="0" smtClean="0">
                <a:solidFill>
                  <a:schemeClr val="bg2">
                    <a:lumMod val="50000"/>
                  </a:schemeClr>
                </a:solidFill>
                <a:latin typeface="+mj-lt"/>
              </a:rPr>
              <a:t> de Adecuación e Implementación de Actividades Productivas (Delimitación de Zonas Productivas)</a:t>
            </a:r>
            <a:r>
              <a:rPr lang="es-EC" sz="2800" noProof="0" dirty="0" smtClean="0">
                <a:solidFill>
                  <a:schemeClr val="bg2">
                    <a:lumMod val="50000"/>
                  </a:schemeClr>
                </a:solidFill>
                <a:latin typeface="+mj-lt"/>
              </a:rPr>
              <a:t> </a:t>
            </a:r>
            <a:r>
              <a:rPr kumimoji="0" lang="es-EC" sz="28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12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r>
              <a:rPr kumimoji="0" lang="es-EC" sz="2600" b="0" i="0" u="none" strike="noStrike" kern="1200" cap="none" spc="0" normalizeH="0" baseline="0" noProof="0" dirty="0" smtClean="0">
                <a:ln>
                  <a:noFill/>
                </a:ln>
                <a:solidFill>
                  <a:schemeClr val="bg2">
                    <a:lumMod val="50000"/>
                  </a:schemeClr>
                </a:solidFill>
                <a:effectLst/>
                <a:uLnTx/>
                <a:uFillTx/>
                <a:latin typeface="+mj-lt"/>
                <a:ea typeface="+mn-ea"/>
                <a:cs typeface="+mn-cs"/>
              </a:rPr>
              <a:t>Objetivos:</a:t>
            </a:r>
          </a:p>
          <a:p>
            <a:pPr marL="919163" lvl="3" algn="just">
              <a:spcBef>
                <a:spcPct val="20000"/>
              </a:spcBef>
              <a:buClr>
                <a:schemeClr val="accent1"/>
              </a:buClr>
              <a:buSzPct val="85000"/>
            </a:pPr>
            <a:endParaRPr kumimoji="0" lang="es-EC" sz="12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4763" lvl="3" algn="just">
              <a:spcBef>
                <a:spcPct val="20000"/>
              </a:spcBef>
              <a:buClr>
                <a:schemeClr val="accent1"/>
              </a:buClr>
              <a:buSzPct val="85000"/>
            </a:pPr>
            <a:r>
              <a:rPr lang="es-ES" sz="2400" dirty="0" smtClean="0">
                <a:solidFill>
                  <a:schemeClr val="bg2">
                    <a:lumMod val="50000"/>
                  </a:schemeClr>
                </a:solidFill>
                <a:latin typeface="+mj-lt"/>
              </a:rPr>
              <a:t>Realizar talleres con técnicos conocedores de las diferentes técnicas a utilizar en el mejoramiento reubicación y adecuación de las varias actividades productivas que se puedan llevar a cabo en la comunidad de Juval.</a:t>
            </a:r>
          </a:p>
          <a:p>
            <a:pPr marL="4763" lvl="3" algn="just">
              <a:spcBef>
                <a:spcPct val="20000"/>
              </a:spcBef>
              <a:buClr>
                <a:schemeClr val="accent1"/>
              </a:buClr>
              <a:buSzPct val="85000"/>
            </a:pPr>
            <a:endParaRPr lang="es-ES" sz="2600" dirty="0" smtClean="0">
              <a:solidFill>
                <a:schemeClr val="bg2">
                  <a:lumMod val="50000"/>
                </a:schemeClr>
              </a:solidFill>
              <a:latin typeface="+mj-lt"/>
            </a:endParaRPr>
          </a:p>
          <a:p>
            <a:pPr marL="1376363" lvl="6" algn="just">
              <a:spcBef>
                <a:spcPct val="20000"/>
              </a:spcBef>
              <a:buClr>
                <a:schemeClr val="accent1"/>
              </a:buClr>
              <a:buSzPct val="85000"/>
              <a:buFont typeface="Wingdings" pitchFamily="2" charset="2"/>
              <a:buChar char="v"/>
            </a:pPr>
            <a:r>
              <a:rPr lang="es-EC" sz="2600" dirty="0" smtClean="0">
                <a:solidFill>
                  <a:schemeClr val="bg2">
                    <a:lumMod val="50000"/>
                  </a:schemeClr>
                </a:solidFill>
              </a:rPr>
              <a:t>Justificación:</a:t>
            </a:r>
            <a:endParaRPr lang="en-US" sz="2600" dirty="0" smtClean="0">
              <a:solidFill>
                <a:schemeClr val="bg2">
                  <a:lumMod val="50000"/>
                </a:schemeClr>
              </a:solidFill>
              <a:latin typeface="+mj-lt"/>
            </a:endParaRPr>
          </a:p>
          <a:p>
            <a:pPr marL="4763" lvl="3" algn="just">
              <a:spcBef>
                <a:spcPct val="20000"/>
              </a:spcBef>
              <a:buClr>
                <a:schemeClr val="accent1"/>
              </a:buClr>
              <a:buSzPct val="85000"/>
            </a:pPr>
            <a:endParaRPr kumimoji="0" lang="es-EC" sz="13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4763" lvl="4" algn="just">
              <a:spcBef>
                <a:spcPct val="20000"/>
              </a:spcBef>
              <a:buClr>
                <a:schemeClr val="accent1"/>
              </a:buClr>
              <a:buSzPct val="85000"/>
            </a:pPr>
            <a:r>
              <a:rPr lang="es-ES" sz="2400" dirty="0" smtClean="0">
                <a:solidFill>
                  <a:schemeClr val="bg2">
                    <a:lumMod val="50000"/>
                  </a:schemeClr>
                </a:solidFill>
                <a:latin typeface="+mj-lt"/>
              </a:rPr>
              <a:t>Existe un gran problema en la comunidad de Juval y en sus sectores vecinos ya que gracias al gran valor productivo que tiene la zona se la utiliza para agricultura y ganadería, pero el problema no es que utilicen las tierras para estas actividades productivas sino que se lo haga de forma desorganizada sin ninguna remediación ni planificación, que permita desarrollar estas actividades productivas pero siempre de manera sustentable.</a:t>
            </a:r>
          </a:p>
          <a:p>
            <a:pPr marL="1376363" lvl="4" algn="just">
              <a:spcBef>
                <a:spcPct val="20000"/>
              </a:spcBef>
              <a:buClr>
                <a:schemeClr val="accent1"/>
              </a:buClr>
              <a:buSzPct val="85000"/>
              <a:buFont typeface="Wingdings" pitchFamily="2" charset="2"/>
              <a:buChar char="v"/>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630948"/>
            <a:ext cx="4230802" cy="1285884"/>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3</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Propuesta de Plan de Manejo </a:t>
            </a:r>
          </a:p>
        </p:txBody>
      </p:sp>
      <p:sp>
        <p:nvSpPr>
          <p:cNvPr id="11" name="2 Subtítulo"/>
          <p:cNvSpPr txBox="1">
            <a:spLocks/>
          </p:cNvSpPr>
          <p:nvPr/>
        </p:nvSpPr>
        <p:spPr>
          <a:xfrm>
            <a:off x="428596" y="1988840"/>
            <a:ext cx="8247860" cy="4869160"/>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2400" dirty="0" smtClean="0">
                <a:solidFill>
                  <a:schemeClr val="bg2">
                    <a:lumMod val="50000"/>
                  </a:schemeClr>
                </a:solidFill>
                <a:latin typeface="+mj-lt"/>
              </a:rPr>
              <a:t>Programa</a:t>
            </a:r>
            <a:r>
              <a:rPr lang="es-ES" sz="2400" dirty="0" smtClean="0">
                <a:solidFill>
                  <a:schemeClr val="bg2">
                    <a:lumMod val="50000"/>
                  </a:schemeClr>
                </a:solidFill>
                <a:latin typeface="+mj-lt"/>
              </a:rPr>
              <a:t> de Recuperación y Rehabilitación de Zonas con Conflictos Ambientales(Recuperación de Humedales).</a:t>
            </a:r>
            <a:endParaRPr kumimoji="0" lang="es-EC" sz="26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1376363" lvl="4" algn="just">
              <a:spcBef>
                <a:spcPct val="20000"/>
              </a:spcBef>
              <a:buClr>
                <a:schemeClr val="accent1"/>
              </a:buClr>
              <a:buSzPct val="85000"/>
            </a:pPr>
            <a:endParaRPr lang="es-EC" sz="12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r>
              <a:rPr kumimoji="0" lang="es-EC" sz="2200" b="0" i="0" u="none" strike="noStrike" kern="1200" cap="none" spc="0" normalizeH="0" baseline="0" noProof="0" dirty="0" smtClean="0">
                <a:ln>
                  <a:noFill/>
                </a:ln>
                <a:solidFill>
                  <a:schemeClr val="bg2">
                    <a:lumMod val="50000"/>
                  </a:schemeClr>
                </a:solidFill>
                <a:effectLst/>
                <a:uLnTx/>
                <a:uFillTx/>
                <a:latin typeface="+mj-lt"/>
                <a:ea typeface="+mn-ea"/>
                <a:cs typeface="+mn-cs"/>
              </a:rPr>
              <a:t>Objetivos:</a:t>
            </a:r>
          </a:p>
          <a:p>
            <a:pPr marL="919163" lvl="3" algn="just">
              <a:spcBef>
                <a:spcPct val="20000"/>
              </a:spcBef>
              <a:buClr>
                <a:schemeClr val="accent1"/>
              </a:buClr>
              <a:buSzPct val="85000"/>
            </a:pPr>
            <a:endParaRPr kumimoji="0" lang="es-EC" sz="12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4763" lvl="3" algn="just">
              <a:spcBef>
                <a:spcPct val="20000"/>
              </a:spcBef>
              <a:buClr>
                <a:schemeClr val="accent1"/>
              </a:buClr>
              <a:buSzPct val="85000"/>
            </a:pPr>
            <a:r>
              <a:rPr lang="es-ES" sz="2000" dirty="0" smtClean="0">
                <a:solidFill>
                  <a:schemeClr val="bg2">
                    <a:lumMod val="50000"/>
                  </a:schemeClr>
                </a:solidFill>
                <a:latin typeface="+mj-lt"/>
              </a:rPr>
              <a:t>Recuperar y rehabilitar las zonas de mayor conflicto ambiental y dirigirlas u orientarlas hacia un buen uso de las mismas.</a:t>
            </a:r>
            <a:endParaRPr lang="es-ES" sz="2200" dirty="0" smtClean="0">
              <a:solidFill>
                <a:schemeClr val="bg2">
                  <a:lumMod val="50000"/>
                </a:schemeClr>
              </a:solidFill>
              <a:latin typeface="+mj-lt"/>
            </a:endParaRPr>
          </a:p>
          <a:p>
            <a:pPr marL="4763" lvl="3" algn="just">
              <a:spcBef>
                <a:spcPct val="20000"/>
              </a:spcBef>
              <a:buClr>
                <a:schemeClr val="accent1"/>
              </a:buClr>
              <a:buSzPct val="85000"/>
            </a:pPr>
            <a:endParaRPr lang="es-ES" sz="1200" dirty="0" smtClean="0">
              <a:solidFill>
                <a:schemeClr val="bg2">
                  <a:lumMod val="50000"/>
                </a:schemeClr>
              </a:solidFill>
              <a:latin typeface="+mj-lt"/>
            </a:endParaRPr>
          </a:p>
          <a:p>
            <a:pPr marL="1376363" lvl="6" algn="just">
              <a:spcBef>
                <a:spcPct val="20000"/>
              </a:spcBef>
              <a:buClr>
                <a:schemeClr val="accent1"/>
              </a:buClr>
              <a:buSzPct val="85000"/>
              <a:buFont typeface="Wingdings" pitchFamily="2" charset="2"/>
              <a:buChar char="v"/>
            </a:pPr>
            <a:r>
              <a:rPr lang="es-EC" sz="2200" dirty="0" smtClean="0">
                <a:solidFill>
                  <a:schemeClr val="bg2">
                    <a:lumMod val="50000"/>
                  </a:schemeClr>
                </a:solidFill>
              </a:rPr>
              <a:t>Justificación:</a:t>
            </a:r>
            <a:endParaRPr lang="en-US" sz="2200" dirty="0" smtClean="0">
              <a:solidFill>
                <a:schemeClr val="bg2">
                  <a:lumMod val="50000"/>
                </a:schemeClr>
              </a:solidFill>
              <a:latin typeface="+mj-lt"/>
            </a:endParaRPr>
          </a:p>
          <a:p>
            <a:pPr marL="4763" lvl="3" algn="just">
              <a:spcBef>
                <a:spcPct val="20000"/>
              </a:spcBef>
              <a:buClr>
                <a:schemeClr val="accent1"/>
              </a:buClr>
              <a:buSzPct val="85000"/>
            </a:pPr>
            <a:endParaRPr kumimoji="0" lang="es-EC" sz="12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4763" lvl="4" algn="just">
              <a:spcBef>
                <a:spcPct val="20000"/>
              </a:spcBef>
              <a:buClr>
                <a:schemeClr val="accent1"/>
              </a:buClr>
              <a:buSzPct val="85000"/>
            </a:pPr>
            <a:r>
              <a:rPr lang="es-ES" sz="2000" dirty="0" smtClean="0">
                <a:solidFill>
                  <a:schemeClr val="bg2">
                    <a:lumMod val="50000"/>
                  </a:schemeClr>
                </a:solidFill>
                <a:latin typeface="+mj-lt"/>
              </a:rPr>
              <a:t>Existen zonas las cuales ya han sido intervenidas, lamentablemente esta intervención se ha dado en zonas no aptas para el uso que se le ha dado como es la agricultura y ganadería</a:t>
            </a:r>
            <a:r>
              <a:rPr lang="es-ES" sz="2400" dirty="0" smtClean="0">
                <a:solidFill>
                  <a:schemeClr val="bg2">
                    <a:lumMod val="50000"/>
                  </a:schemeClr>
                </a:solidFill>
                <a:latin typeface="+mj-lt"/>
              </a:rPr>
              <a:t>.</a:t>
            </a:r>
          </a:p>
          <a:p>
            <a:pPr marL="1376363" lvl="4" algn="just">
              <a:spcBef>
                <a:spcPct val="20000"/>
              </a:spcBef>
              <a:buClr>
                <a:schemeClr val="accent1"/>
              </a:buClr>
              <a:buSzPct val="85000"/>
              <a:buFont typeface="Wingdings" pitchFamily="2" charset="2"/>
              <a:buChar char="v"/>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630948"/>
            <a:ext cx="4230802" cy="1285884"/>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3</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Propuesta de Plan de Manejo</a:t>
            </a:r>
          </a:p>
        </p:txBody>
      </p:sp>
      <p:sp>
        <p:nvSpPr>
          <p:cNvPr id="11" name="2 Subtítulo"/>
          <p:cNvSpPr txBox="1">
            <a:spLocks/>
          </p:cNvSpPr>
          <p:nvPr/>
        </p:nvSpPr>
        <p:spPr>
          <a:xfrm>
            <a:off x="428596" y="1988840"/>
            <a:ext cx="8247860" cy="4869160"/>
          </a:xfrm>
          <a:prstGeom prst="rect">
            <a:avLst/>
          </a:prstGeom>
        </p:spPr>
        <p:txBody>
          <a:bodyPr vert="horz" lIns="0" rIns="18288">
            <a:normAutofit/>
          </a:bodyPr>
          <a:lstStyle/>
          <a:p>
            <a:pPr marL="919163" lvl="3" algn="just">
              <a:spcBef>
                <a:spcPct val="20000"/>
              </a:spcBef>
              <a:buClr>
                <a:schemeClr val="accent1"/>
              </a:buClr>
              <a:buSzPct val="85000"/>
              <a:buFont typeface="Wingdings" pitchFamily="2" charset="2"/>
              <a:buChar char="q"/>
            </a:pPr>
            <a:r>
              <a:rPr lang="es-EC" sz="2400" dirty="0" smtClean="0">
                <a:solidFill>
                  <a:schemeClr val="bg2">
                    <a:lumMod val="50000"/>
                  </a:schemeClr>
                </a:solidFill>
                <a:latin typeface="+mj-lt"/>
              </a:rPr>
              <a:t>Programa</a:t>
            </a:r>
            <a:r>
              <a:rPr lang="es-ES" sz="2400" dirty="0" smtClean="0">
                <a:solidFill>
                  <a:schemeClr val="bg2">
                    <a:lumMod val="50000"/>
                  </a:schemeClr>
                </a:solidFill>
                <a:latin typeface="+mj-lt"/>
              </a:rPr>
              <a:t> de Protecci</a:t>
            </a:r>
            <a:r>
              <a:rPr lang="es-ES" sz="2400" dirty="0" smtClean="0">
                <a:solidFill>
                  <a:schemeClr val="bg2">
                    <a:lumMod val="50000"/>
                  </a:schemeClr>
                </a:solidFill>
              </a:rPr>
              <a:t>ó</a:t>
            </a:r>
            <a:r>
              <a:rPr lang="es-ES" sz="2400" dirty="0" smtClean="0">
                <a:solidFill>
                  <a:schemeClr val="bg2">
                    <a:lumMod val="50000"/>
                  </a:schemeClr>
                </a:solidFill>
                <a:latin typeface="+mj-lt"/>
              </a:rPr>
              <a:t>n y Manejo de los Recursos Naturales(Compensación por Servicios Ambientales).</a:t>
            </a:r>
            <a:endParaRPr kumimoji="0" lang="es-EC" sz="26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1376363" lvl="4" algn="just">
              <a:spcBef>
                <a:spcPct val="20000"/>
              </a:spcBef>
              <a:buClr>
                <a:schemeClr val="accent1"/>
              </a:buClr>
              <a:buSzPct val="85000"/>
            </a:pPr>
            <a:endParaRPr lang="es-EC" sz="12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r>
              <a:rPr kumimoji="0" lang="es-EC" sz="2200" b="0" i="0" u="none" strike="noStrike" kern="1200" cap="none" spc="0" normalizeH="0" baseline="0" noProof="0" dirty="0" smtClean="0">
                <a:ln>
                  <a:noFill/>
                </a:ln>
                <a:solidFill>
                  <a:schemeClr val="bg2">
                    <a:lumMod val="50000"/>
                  </a:schemeClr>
                </a:solidFill>
                <a:effectLst/>
                <a:uLnTx/>
                <a:uFillTx/>
                <a:latin typeface="+mj-lt"/>
                <a:ea typeface="+mn-ea"/>
                <a:cs typeface="+mn-cs"/>
              </a:rPr>
              <a:t>Objetivos:</a:t>
            </a:r>
          </a:p>
          <a:p>
            <a:pPr marL="919163" lvl="3" algn="just">
              <a:spcBef>
                <a:spcPct val="20000"/>
              </a:spcBef>
              <a:buClr>
                <a:schemeClr val="accent1"/>
              </a:buClr>
              <a:buSzPct val="85000"/>
            </a:pPr>
            <a:endParaRPr kumimoji="0" lang="es-EC" sz="12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4763" lvl="3" algn="just">
              <a:spcBef>
                <a:spcPct val="20000"/>
              </a:spcBef>
              <a:buClr>
                <a:schemeClr val="accent1"/>
              </a:buClr>
              <a:buSzPct val="85000"/>
            </a:pPr>
            <a:r>
              <a:rPr lang="es-ES" sz="2000" dirty="0" smtClean="0">
                <a:solidFill>
                  <a:schemeClr val="bg2">
                    <a:lumMod val="50000"/>
                  </a:schemeClr>
                </a:solidFill>
                <a:latin typeface="+mj-lt"/>
              </a:rPr>
              <a:t>Identificar las zonas en las cuales se debe proteger la vegetación nativa de la micro cuenca.</a:t>
            </a:r>
            <a:endParaRPr lang="es-ES" sz="2200" dirty="0" smtClean="0">
              <a:solidFill>
                <a:schemeClr val="bg2">
                  <a:lumMod val="50000"/>
                </a:schemeClr>
              </a:solidFill>
              <a:latin typeface="+mj-lt"/>
            </a:endParaRPr>
          </a:p>
          <a:p>
            <a:pPr marL="4763" lvl="3" algn="just">
              <a:spcBef>
                <a:spcPct val="20000"/>
              </a:spcBef>
              <a:buClr>
                <a:schemeClr val="accent1"/>
              </a:buClr>
              <a:buSzPct val="85000"/>
            </a:pPr>
            <a:endParaRPr lang="es-ES" sz="1200" dirty="0" smtClean="0">
              <a:solidFill>
                <a:schemeClr val="bg2">
                  <a:lumMod val="50000"/>
                </a:schemeClr>
              </a:solidFill>
              <a:latin typeface="+mj-lt"/>
            </a:endParaRPr>
          </a:p>
          <a:p>
            <a:pPr marL="1376363" lvl="6" algn="just">
              <a:spcBef>
                <a:spcPct val="20000"/>
              </a:spcBef>
              <a:buClr>
                <a:schemeClr val="accent1"/>
              </a:buClr>
              <a:buSzPct val="85000"/>
              <a:buFont typeface="Wingdings" pitchFamily="2" charset="2"/>
              <a:buChar char="v"/>
            </a:pPr>
            <a:r>
              <a:rPr lang="es-EC" sz="2200" dirty="0" smtClean="0">
                <a:solidFill>
                  <a:schemeClr val="bg2">
                    <a:lumMod val="50000"/>
                  </a:schemeClr>
                </a:solidFill>
              </a:rPr>
              <a:t>Justificación:</a:t>
            </a:r>
            <a:endParaRPr lang="en-US" sz="2200" dirty="0" smtClean="0">
              <a:solidFill>
                <a:schemeClr val="bg2">
                  <a:lumMod val="50000"/>
                </a:schemeClr>
              </a:solidFill>
              <a:latin typeface="+mj-lt"/>
            </a:endParaRPr>
          </a:p>
          <a:p>
            <a:pPr marL="4763" lvl="3" algn="just">
              <a:spcBef>
                <a:spcPct val="20000"/>
              </a:spcBef>
              <a:buClr>
                <a:schemeClr val="accent1"/>
              </a:buClr>
              <a:buSzPct val="85000"/>
            </a:pPr>
            <a:endParaRPr kumimoji="0" lang="es-EC" sz="12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algn="just"/>
            <a:r>
              <a:rPr lang="es-ES" sz="2000" dirty="0" smtClean="0">
                <a:solidFill>
                  <a:schemeClr val="bg2">
                    <a:lumMod val="50000"/>
                  </a:schemeClr>
                </a:solidFill>
                <a:latin typeface="+mj-lt"/>
              </a:rPr>
              <a:t>Al hablar de páramo y bosque endémico o nativo no solo hablamos de dos elementos sino de dos ecosistemas fundamentales para que la vida se desarrolle en toda su extensión, las especies de flora y fauna presentes, la permanencia y mantenimiento de los cuerpos de agua, la fertilidad de los suelos y la estabilidad de los ciclos naturales son parte de estos ecosistemas.</a:t>
            </a:r>
            <a:endParaRPr lang="en-US" sz="2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630948"/>
            <a:ext cx="4230802" cy="1285884"/>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3</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Conclusiones y Recomendaciones</a:t>
            </a:r>
          </a:p>
        </p:txBody>
      </p:sp>
      <p:sp>
        <p:nvSpPr>
          <p:cNvPr id="11" name="2 Subtítulo"/>
          <p:cNvSpPr txBox="1">
            <a:spLocks/>
          </p:cNvSpPr>
          <p:nvPr/>
        </p:nvSpPr>
        <p:spPr>
          <a:xfrm>
            <a:off x="428596" y="1988840"/>
            <a:ext cx="8247860" cy="4869160"/>
          </a:xfrm>
          <a:prstGeom prst="rect">
            <a:avLst/>
          </a:prstGeom>
        </p:spPr>
        <p:txBody>
          <a:bodyPr vert="horz" lIns="0" rIns="18288">
            <a:normAutofit lnSpcReduction="10000"/>
          </a:bodyPr>
          <a:lstStyle/>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1.   La medición del caudal en varios puntos y específicamente al final de la cuenca alta de la micro cuenca del río Juval, nos muestra la gran importancia que tiene el Río Juval ya que según la calificación obtenida en este punto es de  1710 (l/s) y en su evaluación es catalogado como Caudal Abundante.</a:t>
            </a:r>
          </a:p>
          <a:p>
            <a:pPr marL="461963" lvl="4" indent="-457200" algn="just">
              <a:spcBef>
                <a:spcPct val="20000"/>
              </a:spcBef>
              <a:buClr>
                <a:schemeClr val="accent1"/>
              </a:buClr>
              <a:buSzPct val="85000"/>
            </a:pPr>
            <a:endParaRPr lang="es-ES_tradnl"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2.    Las cuencas visuales fueron de gran ayuda ya que con ellas se pudo definir las Geoformas existentes en la micro cuenca del río Juval. A su vez las Geoformas sirvieron para realizar la clasificación para el Mapa Geomorfológico (Anexo 4).</a:t>
            </a:r>
          </a:p>
          <a:p>
            <a:pPr marL="461963" lvl="4" indent="-457200" algn="just">
              <a:spcBef>
                <a:spcPct val="20000"/>
              </a:spcBef>
              <a:buClr>
                <a:schemeClr val="accent1"/>
              </a:buClr>
              <a:buSzPct val="85000"/>
              <a:buFontTx/>
              <a:buAutoNum type="arabicPeriod"/>
            </a:pPr>
            <a:endParaRPr lang="es-ES_tradnl"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3.    Con la elaboración de los mapas de Isotermas (Anexo 6) e Isoyetas (Anexo 7)</a:t>
            </a:r>
            <a:r>
              <a:rPr lang="es-ES_tradnl" sz="2000" b="1" i="1" dirty="0" smtClean="0">
                <a:solidFill>
                  <a:schemeClr val="bg2">
                    <a:lumMod val="50000"/>
                  </a:schemeClr>
                </a:solidFill>
                <a:latin typeface="+mj-lt"/>
              </a:rPr>
              <a:t> </a:t>
            </a:r>
            <a:r>
              <a:rPr lang="es-ES_tradnl" sz="2000" dirty="0" smtClean="0">
                <a:solidFill>
                  <a:schemeClr val="bg2">
                    <a:lumMod val="50000"/>
                  </a:schemeClr>
                </a:solidFill>
                <a:latin typeface="+mj-lt"/>
              </a:rPr>
              <a:t>se pudo comprobar que la zona de estudio es muy pequeña como para considerar el factor clima, esto se debe principalmente a la falta de estaciones meteorológicas.</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FontTx/>
              <a:buAutoNum type="arabicPeriod"/>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AutoNum type="arabicPeriod"/>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n-US" sz="2000" dirty="0" smtClean="0">
              <a:solidFill>
                <a:schemeClr val="bg2">
                  <a:lumMod val="50000"/>
                </a:schemeClr>
              </a:solidFill>
              <a:latin typeface="+mj-lt"/>
            </a:endParaRPr>
          </a:p>
          <a:p>
            <a:pPr marL="4763" lvl="4" algn="just">
              <a:spcBef>
                <a:spcPct val="20000"/>
              </a:spcBef>
              <a:buClr>
                <a:schemeClr val="accent1"/>
              </a:buClr>
              <a:buSzPct val="85000"/>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772816"/>
            <a:ext cx="7854696" cy="4582862"/>
          </a:xfrm>
        </p:spPr>
        <p:txBody>
          <a:bodyPr>
            <a:normAutofit/>
          </a:bodyPr>
          <a:lstStyle/>
          <a:p>
            <a:pPr lvl="1" algn="just">
              <a:buFont typeface="Wingdings" pitchFamily="2" charset="2"/>
              <a:buChar char="q"/>
            </a:pPr>
            <a:r>
              <a:rPr lang="es-EC" sz="3400" dirty="0" smtClean="0">
                <a:solidFill>
                  <a:schemeClr val="bg2">
                    <a:lumMod val="50000"/>
                  </a:schemeClr>
                </a:solidFill>
                <a:latin typeface="+mj-lt"/>
              </a:rPr>
              <a:t> </a:t>
            </a:r>
            <a:r>
              <a:rPr lang="es-EC" dirty="0" smtClean="0">
                <a:solidFill>
                  <a:schemeClr val="bg2">
                    <a:lumMod val="50000"/>
                  </a:schemeClr>
                </a:solidFill>
                <a:latin typeface="+mj-lt"/>
              </a:rPr>
              <a:t>Curva Hipsométrica:</a:t>
            </a:r>
            <a:endParaRPr lang="es-EC" sz="3400" dirty="0" smtClean="0">
              <a:solidFill>
                <a:schemeClr val="bg2">
                  <a:lumMod val="50000"/>
                </a:schemeClr>
              </a:solidFill>
              <a:latin typeface="+mj-lt"/>
            </a:endParaRPr>
          </a:p>
          <a:p>
            <a:pPr algn="just"/>
            <a:endParaRPr lang="es-EC" sz="900" i="1" dirty="0" smtClean="0">
              <a:solidFill>
                <a:schemeClr val="bg2">
                  <a:lumMod val="50000"/>
                </a:schemeClr>
              </a:solidFill>
              <a:latin typeface="+mj-lt"/>
            </a:endParaRPr>
          </a:p>
        </p:txBody>
      </p:sp>
      <p:graphicFrame>
        <p:nvGraphicFramePr>
          <p:cNvPr id="5" name="4 Gráfico"/>
          <p:cNvGraphicFramePr/>
          <p:nvPr/>
        </p:nvGraphicFramePr>
        <p:xfrm>
          <a:off x="1907704" y="2420888"/>
          <a:ext cx="547260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1619672" y="5589240"/>
            <a:ext cx="6048672" cy="830997"/>
          </a:xfrm>
          <a:prstGeom prst="rect">
            <a:avLst/>
          </a:prstGeom>
        </p:spPr>
        <p:txBody>
          <a:bodyPr wrap="square">
            <a:spAutoFit/>
          </a:bodyPr>
          <a:lstStyle/>
          <a:p>
            <a:pPr algn="ctr"/>
            <a:r>
              <a:rPr lang="es-EC" sz="2400" b="1" i="1" dirty="0" smtClean="0">
                <a:solidFill>
                  <a:schemeClr val="bg2">
                    <a:lumMod val="50000"/>
                  </a:schemeClr>
                </a:solidFill>
                <a:latin typeface="+mj-lt"/>
              </a:rPr>
              <a:t>Según el cálculo la mediana de altitud obtenida es de 3960 m.s.n.m.</a:t>
            </a:r>
            <a:endParaRPr lang="en-US" sz="2400" b="1" i="1" dirty="0">
              <a:latin typeface="+mj-lt"/>
            </a:endParaRPr>
          </a:p>
        </p:txBody>
      </p:sp>
      <p:cxnSp>
        <p:nvCxnSpPr>
          <p:cNvPr id="28674" name="AutoShape 2"/>
          <p:cNvCxnSpPr>
            <a:cxnSpLocks noChangeShapeType="1"/>
          </p:cNvCxnSpPr>
          <p:nvPr/>
        </p:nvCxnSpPr>
        <p:spPr bwMode="auto">
          <a:xfrm flipV="1">
            <a:off x="4929190" y="3571876"/>
            <a:ext cx="0" cy="971550"/>
          </a:xfrm>
          <a:prstGeom prst="straightConnector1">
            <a:avLst/>
          </a:prstGeom>
          <a:noFill/>
          <a:ln w="38100">
            <a:solidFill>
              <a:srgbClr val="C0504D"/>
            </a:solidFill>
            <a:round/>
            <a:headEnd/>
            <a:tailEnd type="triangle" w="med" len="med"/>
          </a:ln>
          <a:effectLst>
            <a:outerShdw dist="28398" dir="3806097" algn="ctr" rotWithShape="0">
              <a:srgbClr val="622423">
                <a:alpha val="50000"/>
              </a:srgbClr>
            </a:outerShdw>
          </a:effectLst>
        </p:spPr>
      </p:cxnSp>
      <p:cxnSp>
        <p:nvCxnSpPr>
          <p:cNvPr id="28675" name="AutoShape 3"/>
          <p:cNvCxnSpPr>
            <a:cxnSpLocks noChangeShapeType="1"/>
          </p:cNvCxnSpPr>
          <p:nvPr/>
        </p:nvCxnSpPr>
        <p:spPr bwMode="auto">
          <a:xfrm>
            <a:off x="3143240" y="3571876"/>
            <a:ext cx="1771650" cy="1587"/>
          </a:xfrm>
          <a:prstGeom prst="straightConnector1">
            <a:avLst/>
          </a:prstGeom>
          <a:noFill/>
          <a:ln w="38100">
            <a:solidFill>
              <a:srgbClr val="C0504D"/>
            </a:solidFill>
            <a:round/>
            <a:headEnd/>
            <a:tailEnd type="triangle" w="med" len="med"/>
          </a:ln>
          <a:effectLst>
            <a:outerShdw dist="28398" dir="3806097" algn="ctr" rotWithShape="0">
              <a:srgbClr val="622423">
                <a:alpha val="50000"/>
              </a:srgbClr>
            </a:outerShdw>
          </a:effectLst>
        </p:spPr>
      </p:cxnSp>
      <p:sp>
        <p:nvSpPr>
          <p:cNvPr id="8"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(Parámetros Morfométricos)</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836712"/>
            <a:ext cx="4230802" cy="64807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Conclusiones</a:t>
            </a:r>
          </a:p>
        </p:txBody>
      </p:sp>
      <p:sp>
        <p:nvSpPr>
          <p:cNvPr id="11" name="2 Subtítulo"/>
          <p:cNvSpPr txBox="1">
            <a:spLocks/>
          </p:cNvSpPr>
          <p:nvPr/>
        </p:nvSpPr>
        <p:spPr>
          <a:xfrm>
            <a:off x="428596" y="1584176"/>
            <a:ext cx="8247860" cy="4869160"/>
          </a:xfrm>
          <a:prstGeom prst="rect">
            <a:avLst/>
          </a:prstGeom>
        </p:spPr>
        <p:txBody>
          <a:bodyPr vert="horz" lIns="0" rIns="18288">
            <a:normAutofit/>
          </a:bodyPr>
          <a:lstStyle/>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4.    Los parámetros utilizados para la obtención del índice de calidad del agua (ICA), fueron los adecuados, pero lamentablemente no existe en el país un documento con el cual comparar valores numéricos, el más cercano es el </a:t>
            </a:r>
            <a:r>
              <a:rPr lang="es-ES" sz="2000" dirty="0" smtClean="0">
                <a:solidFill>
                  <a:schemeClr val="bg2">
                    <a:lumMod val="50000"/>
                  </a:schemeClr>
                </a:solidFill>
                <a:latin typeface="+mj-lt"/>
              </a:rPr>
              <a:t>anexo1 del Texto Unificado de Legislación Ambiental Secundaria </a:t>
            </a:r>
            <a:r>
              <a:rPr lang="es-ES_tradnl" sz="2000" dirty="0" smtClean="0">
                <a:solidFill>
                  <a:schemeClr val="bg2">
                    <a:lumMod val="50000"/>
                  </a:schemeClr>
                </a:solidFill>
                <a:latin typeface="+mj-lt"/>
              </a:rPr>
              <a:t>(TULAS), el cual si se lo utilizo pero se encuentra incompleto.</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5. 	Con la muestra de sedimentos se determinó la presencia de cuatro metales pesados Magnesio 2,013 mg/g, Calcio 3,117 mg/g, Sodio 2,035 mg/g y Potasio 0,586, estos resultados nos muestran que existe muy poca actividad agrícola en la cuenca alta de la micro cuenca del río Juval.</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6.    El índice de calidad del agua (ICA) de la micro cuenca del río Juval tiene una calificación de 78,10, este índice recibe como evaluación Excelente, es decir es catalogado como aguas no contaminadas.</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FontTx/>
              <a:buAutoNum type="arabicPeriod"/>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AutoNum type="arabicPeriod"/>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n-US" sz="2000" dirty="0" smtClean="0">
              <a:solidFill>
                <a:schemeClr val="bg2">
                  <a:lumMod val="50000"/>
                </a:schemeClr>
              </a:solidFill>
              <a:latin typeface="+mj-lt"/>
            </a:endParaRPr>
          </a:p>
          <a:p>
            <a:pPr marL="4763" lvl="4" algn="just">
              <a:spcBef>
                <a:spcPct val="20000"/>
              </a:spcBef>
              <a:buClr>
                <a:schemeClr val="accent1"/>
              </a:buClr>
              <a:buSzPct val="85000"/>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836712"/>
            <a:ext cx="4230802" cy="64807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Conclusiones</a:t>
            </a:r>
          </a:p>
        </p:txBody>
      </p:sp>
      <p:sp>
        <p:nvSpPr>
          <p:cNvPr id="11" name="2 Subtítulo"/>
          <p:cNvSpPr txBox="1">
            <a:spLocks/>
          </p:cNvSpPr>
          <p:nvPr/>
        </p:nvSpPr>
        <p:spPr>
          <a:xfrm>
            <a:off x="428596" y="1584176"/>
            <a:ext cx="8247860" cy="4869160"/>
          </a:xfrm>
          <a:prstGeom prst="rect">
            <a:avLst/>
          </a:prstGeom>
        </p:spPr>
        <p:txBody>
          <a:bodyPr vert="horz" lIns="0" rIns="18288">
            <a:normAutofit/>
          </a:bodyPr>
          <a:lstStyle/>
          <a:p>
            <a:pPr marL="461963" lvl="4" indent="-457200" algn="just">
              <a:spcBef>
                <a:spcPct val="20000"/>
              </a:spcBef>
              <a:buClr>
                <a:schemeClr val="accent1"/>
              </a:buClr>
              <a:buSzPct val="85000"/>
            </a:pPr>
            <a:endParaRPr lang="es-ES_tradnl"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7. 	No se pudo realizar un estudio socioeconómico a detalle ya que la comunidad de Juval rehúye a participar activamente del proyecto por problemas ajenos al mismo.</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8.   La vialidad y transporte terrestre es prácticamente nula para la comunidad de Juval ya que los organismos competentes no se preocupan y tampoco dejan que se realice proyectos por propia iniciativa como la apertura de una vía.</a:t>
            </a:r>
          </a:p>
          <a:p>
            <a:pPr marL="461963" lvl="4" indent="-457200" algn="just">
              <a:spcBef>
                <a:spcPct val="20000"/>
              </a:spcBef>
              <a:buClr>
                <a:schemeClr val="accent1"/>
              </a:buClr>
              <a:buSzPct val="85000"/>
            </a:pPr>
            <a:endParaRPr lang="es-ES_tradnl" sz="2000" dirty="0" smtClean="0">
              <a:solidFill>
                <a:schemeClr val="bg2">
                  <a:lumMod val="50000"/>
                </a:schemeClr>
              </a:solidFill>
            </a:endParaRPr>
          </a:p>
          <a:p>
            <a:pPr marL="461963" lvl="4" indent="-457200" algn="just">
              <a:spcBef>
                <a:spcPct val="20000"/>
              </a:spcBef>
              <a:buClr>
                <a:schemeClr val="accent1"/>
              </a:buClr>
              <a:buSzPct val="85000"/>
            </a:pPr>
            <a:r>
              <a:rPr lang="es-ES_tradnl" sz="2000" dirty="0" smtClean="0">
                <a:solidFill>
                  <a:schemeClr val="bg2">
                    <a:lumMod val="50000"/>
                  </a:schemeClr>
                </a:solidFill>
              </a:rPr>
              <a:t> </a:t>
            </a:r>
            <a:r>
              <a:rPr lang="es-ES_tradnl" sz="2000" dirty="0" smtClean="0">
                <a:solidFill>
                  <a:schemeClr val="bg2">
                    <a:lumMod val="50000"/>
                  </a:schemeClr>
                </a:solidFill>
                <a:latin typeface="+mj-lt"/>
              </a:rPr>
              <a:t>9.</a:t>
            </a:r>
            <a:r>
              <a:rPr lang="es-ES_tradnl" sz="2000" dirty="0" smtClean="0">
                <a:solidFill>
                  <a:schemeClr val="bg2">
                    <a:lumMod val="50000"/>
                  </a:schemeClr>
                </a:solidFill>
              </a:rPr>
              <a:t> 	</a:t>
            </a:r>
            <a:r>
              <a:rPr lang="es-ES_tradnl" sz="2000" dirty="0" smtClean="0">
                <a:solidFill>
                  <a:schemeClr val="bg2">
                    <a:lumMod val="50000"/>
                  </a:schemeClr>
                </a:solidFill>
                <a:latin typeface="+mj-lt"/>
              </a:rPr>
              <a:t>Variables como Clima, Flora, Fauna y Análisis Físico - Químico del Agua, no fueron utilizados en la Zonificación Ecológica Económica ya que aun siendo importantes en el proceso, los datos obtenidos no fueron considerados como representativos.</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AutoNum type="arabicPeriod"/>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n-US" sz="2000" dirty="0" smtClean="0">
              <a:solidFill>
                <a:schemeClr val="bg2">
                  <a:lumMod val="50000"/>
                </a:schemeClr>
              </a:solidFill>
              <a:latin typeface="+mj-lt"/>
            </a:endParaRPr>
          </a:p>
          <a:p>
            <a:pPr marL="4763" lvl="4" algn="just">
              <a:spcBef>
                <a:spcPct val="20000"/>
              </a:spcBef>
              <a:buClr>
                <a:schemeClr val="accent1"/>
              </a:buClr>
              <a:buSzPct val="85000"/>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836712"/>
            <a:ext cx="4230802" cy="64807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Conclusiones</a:t>
            </a:r>
          </a:p>
        </p:txBody>
      </p:sp>
      <p:sp>
        <p:nvSpPr>
          <p:cNvPr id="11" name="2 Subtítulo"/>
          <p:cNvSpPr txBox="1">
            <a:spLocks/>
          </p:cNvSpPr>
          <p:nvPr/>
        </p:nvSpPr>
        <p:spPr>
          <a:xfrm>
            <a:off x="428596" y="1584176"/>
            <a:ext cx="8247860" cy="4869160"/>
          </a:xfrm>
          <a:prstGeom prst="rect">
            <a:avLst/>
          </a:prstGeom>
        </p:spPr>
        <p:txBody>
          <a:bodyPr vert="horz" lIns="0" rIns="18288">
            <a:normAutofit/>
          </a:bodyPr>
          <a:lstStyle/>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10. El análisis de la muestra de sedimentos demuestra la importancia de mantener la vegetación nativa y endémica ya que conserva los principales nutrientes del suelo y no deja que exista gran cantidad de almacenamiento de sedimentos en la cuenca baja del río Juval.</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endParaRPr>
          </a:p>
          <a:p>
            <a:pPr marL="461963" lvl="4" indent="-457200" algn="just">
              <a:spcBef>
                <a:spcPct val="20000"/>
              </a:spcBef>
              <a:buClr>
                <a:schemeClr val="accent1"/>
              </a:buClr>
              <a:buSzPct val="85000"/>
            </a:pPr>
            <a:r>
              <a:rPr lang="es-ES_tradnl" sz="2000" dirty="0" smtClean="0">
                <a:solidFill>
                  <a:schemeClr val="bg2">
                    <a:lumMod val="50000"/>
                  </a:schemeClr>
                </a:solidFill>
              </a:rPr>
              <a:t> </a:t>
            </a:r>
            <a:r>
              <a:rPr lang="es-ES_tradnl" sz="2000" dirty="0" smtClean="0">
                <a:solidFill>
                  <a:schemeClr val="bg2">
                    <a:lumMod val="50000"/>
                  </a:schemeClr>
                </a:solidFill>
                <a:latin typeface="+mj-lt"/>
              </a:rPr>
              <a:t>11. 	Al no existir gran cantidad de arrastre de sedimentos hidroeléctricas como la del Paute se ven beneficiadas, ya que la vida útil de la hidroeléctrica se alarga.</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AutoNum type="arabicPeriod"/>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n-US" sz="2000" dirty="0" smtClean="0">
              <a:solidFill>
                <a:schemeClr val="bg2">
                  <a:lumMod val="50000"/>
                </a:schemeClr>
              </a:solidFill>
              <a:latin typeface="+mj-lt"/>
            </a:endParaRPr>
          </a:p>
          <a:p>
            <a:pPr marL="4763" lvl="4" algn="just">
              <a:spcBef>
                <a:spcPct val="20000"/>
              </a:spcBef>
              <a:buClr>
                <a:schemeClr val="accent1"/>
              </a:buClr>
              <a:buSzPct val="85000"/>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836712"/>
            <a:ext cx="4230802" cy="64807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Conclusiones</a:t>
            </a:r>
          </a:p>
        </p:txBody>
      </p:sp>
      <p:sp>
        <p:nvSpPr>
          <p:cNvPr id="11" name="2 Subtítulo"/>
          <p:cNvSpPr txBox="1">
            <a:spLocks/>
          </p:cNvSpPr>
          <p:nvPr/>
        </p:nvSpPr>
        <p:spPr>
          <a:xfrm>
            <a:off x="428596" y="1584176"/>
            <a:ext cx="8247860" cy="4869160"/>
          </a:xfrm>
          <a:prstGeom prst="rect">
            <a:avLst/>
          </a:prstGeom>
        </p:spPr>
        <p:txBody>
          <a:bodyPr vert="horz" lIns="0" rIns="18288">
            <a:normAutofit/>
          </a:bodyPr>
          <a:lstStyle/>
          <a:p>
            <a:pPr marL="461963" lvl="4" indent="-457200" algn="just">
              <a:spcBef>
                <a:spcPct val="20000"/>
              </a:spcBef>
              <a:buClr>
                <a:schemeClr val="accent1"/>
              </a:buClr>
              <a:buSzPct val="85000"/>
            </a:pPr>
            <a:endParaRPr lang="es-ES_tradnl"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12. 	Con estudios posteriores se debe continuar nutriendo a la Geodatabase generada en el presente proyecto, información que permitirá servir como base para otros estudios en la zona de estudio.</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13. 	No existe cartografía a escala de mayor detalle y actualizada del área de estudio.</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AutoNum type="arabicPeriod"/>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n-US" sz="2000" dirty="0" smtClean="0">
              <a:solidFill>
                <a:schemeClr val="bg2">
                  <a:lumMod val="50000"/>
                </a:schemeClr>
              </a:solidFill>
              <a:latin typeface="+mj-lt"/>
            </a:endParaRPr>
          </a:p>
          <a:p>
            <a:pPr marL="4763" lvl="4" algn="just">
              <a:spcBef>
                <a:spcPct val="20000"/>
              </a:spcBef>
              <a:buClr>
                <a:schemeClr val="accent1"/>
              </a:buClr>
              <a:buSzPct val="85000"/>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836712"/>
            <a:ext cx="4230802" cy="64807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Recomendaciones</a:t>
            </a:r>
          </a:p>
        </p:txBody>
      </p:sp>
      <p:sp>
        <p:nvSpPr>
          <p:cNvPr id="11" name="2 Subtítulo"/>
          <p:cNvSpPr txBox="1">
            <a:spLocks/>
          </p:cNvSpPr>
          <p:nvPr/>
        </p:nvSpPr>
        <p:spPr>
          <a:xfrm>
            <a:off x="428596" y="1584176"/>
            <a:ext cx="8247860" cy="4869160"/>
          </a:xfrm>
          <a:prstGeom prst="rect">
            <a:avLst/>
          </a:prstGeom>
        </p:spPr>
        <p:txBody>
          <a:bodyPr vert="horz" lIns="0" rIns="18288">
            <a:normAutofit/>
          </a:bodyPr>
          <a:lstStyle/>
          <a:p>
            <a:pPr marL="461963" lvl="4" indent="-457200" algn="just">
              <a:spcBef>
                <a:spcPct val="20000"/>
              </a:spcBef>
              <a:buClr>
                <a:schemeClr val="accent1"/>
              </a:buClr>
              <a:buSzPct val="85000"/>
            </a:pPr>
            <a:endParaRPr lang="es-ES_tradnl"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Times New Roman" pitchFamily="18" charset="0"/>
                <a:cs typeface="Times New Roman" pitchFamily="18" charset="0"/>
              </a:rPr>
              <a:t>1. 	Es necesario que el caudal se mantenga. Una manera adecuada de hacerlo es conservar la cobertura vegetal natural de la zona, ya que reduce la escorrentía y facilita la infiltración y la evapotranspiración favorece a la precipitación.</a:t>
            </a:r>
            <a:endParaRPr lang="en-US" sz="2000" dirty="0" smtClean="0">
              <a:solidFill>
                <a:schemeClr val="bg2">
                  <a:lumMod val="50000"/>
                </a:schemeClr>
              </a:solidFill>
              <a:latin typeface="Times New Roman" pitchFamily="18" charset="0"/>
              <a:cs typeface="Times New Roman" pitchFamily="18" charset="0"/>
            </a:endParaRPr>
          </a:p>
          <a:p>
            <a:pPr marL="461963" lvl="4" indent="-457200" algn="just">
              <a:spcBef>
                <a:spcPct val="20000"/>
              </a:spcBef>
              <a:buClr>
                <a:schemeClr val="accent1"/>
              </a:buClr>
              <a:buSzPct val="85000"/>
            </a:pPr>
            <a:endParaRPr lang="es-ES_tradnl" sz="2000" dirty="0" smtClean="0">
              <a:solidFill>
                <a:schemeClr val="bg2">
                  <a:lumMod val="50000"/>
                </a:schemeClr>
              </a:solidFill>
              <a:latin typeface="Times New Roman" pitchFamily="18" charset="0"/>
              <a:cs typeface="Times New Roman" pitchFamily="18" charset="0"/>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Times New Roman" pitchFamily="18" charset="0"/>
                <a:cs typeface="Times New Roman" pitchFamily="18" charset="0"/>
              </a:rPr>
              <a:t>2.   Se recomienda mantener y ampliar la base de datos gráfica de cuencas visuales de toda la zona de estudio a mayor detalle, ya que esto permitirá realizar un mapa geomorfológico más detallado.</a:t>
            </a:r>
            <a:endParaRPr lang="en-US" sz="2000" dirty="0" smtClean="0">
              <a:solidFill>
                <a:schemeClr val="bg2">
                  <a:lumMod val="50000"/>
                </a:schemeClr>
              </a:solidFill>
              <a:latin typeface="Times New Roman" pitchFamily="18" charset="0"/>
              <a:cs typeface="Times New Roman" pitchFamily="18" charset="0"/>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Times New Roman" pitchFamily="18" charset="0"/>
              <a:cs typeface="Times New Roman" pitchFamily="18" charset="0"/>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Times New Roman" pitchFamily="18" charset="0"/>
                <a:cs typeface="Times New Roman" pitchFamily="18" charset="0"/>
              </a:rPr>
              <a:t>3. 	Es fundamental que se inicie con un proyecto el cual tenga como objetivo principal poner estaciones meteorológicas en puntos estratégicos de la micro cuenca.</a:t>
            </a:r>
            <a:endParaRPr lang="en-US" sz="2000" dirty="0" smtClean="0">
              <a:solidFill>
                <a:schemeClr val="bg2">
                  <a:lumMod val="50000"/>
                </a:schemeClr>
              </a:solidFill>
              <a:latin typeface="Times New Roman" pitchFamily="18" charset="0"/>
              <a:cs typeface="Times New Roman" pitchFamily="18" charset="0"/>
            </a:endParaRPr>
          </a:p>
          <a:p>
            <a:pPr marL="461963" lvl="4" indent="-457200" algn="just">
              <a:spcBef>
                <a:spcPct val="20000"/>
              </a:spcBef>
              <a:buClr>
                <a:schemeClr val="accent1"/>
              </a:buClr>
              <a:buSzPct val="85000"/>
            </a:pPr>
            <a:endParaRPr lang="es-ES_tradnl" sz="2000" dirty="0" smtClean="0">
              <a:solidFill>
                <a:schemeClr val="bg2">
                  <a:lumMod val="50000"/>
                </a:schemeClr>
              </a:solidFill>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AutoNum type="arabicPeriod"/>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n-US" sz="2000" dirty="0" smtClean="0">
              <a:solidFill>
                <a:schemeClr val="bg2">
                  <a:lumMod val="50000"/>
                </a:schemeClr>
              </a:solidFill>
              <a:latin typeface="+mj-lt"/>
            </a:endParaRPr>
          </a:p>
          <a:p>
            <a:pPr marL="4763" lvl="4" algn="just">
              <a:spcBef>
                <a:spcPct val="20000"/>
              </a:spcBef>
              <a:buClr>
                <a:schemeClr val="accent1"/>
              </a:buClr>
              <a:buSzPct val="85000"/>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836712"/>
            <a:ext cx="4230802" cy="64807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Recomendaciones</a:t>
            </a:r>
          </a:p>
        </p:txBody>
      </p:sp>
      <p:sp>
        <p:nvSpPr>
          <p:cNvPr id="11" name="2 Subtítulo"/>
          <p:cNvSpPr txBox="1">
            <a:spLocks/>
          </p:cNvSpPr>
          <p:nvPr/>
        </p:nvSpPr>
        <p:spPr>
          <a:xfrm>
            <a:off x="428596" y="1584176"/>
            <a:ext cx="8247860" cy="4869160"/>
          </a:xfrm>
          <a:prstGeom prst="rect">
            <a:avLst/>
          </a:prstGeom>
        </p:spPr>
        <p:txBody>
          <a:bodyPr vert="horz" lIns="0" rIns="18288">
            <a:normAutofit fontScale="92500" lnSpcReduction="10000"/>
          </a:bodyPr>
          <a:lstStyle/>
          <a:p>
            <a:pPr marL="461963" lvl="4" indent="-457200" algn="just">
              <a:spcBef>
                <a:spcPct val="20000"/>
              </a:spcBef>
              <a:buClr>
                <a:schemeClr val="accent1"/>
              </a:buClr>
              <a:buSzPct val="85000"/>
            </a:pPr>
            <a:endParaRPr lang="es-ES_tradnl" sz="22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200" dirty="0" smtClean="0">
                <a:solidFill>
                  <a:schemeClr val="bg2">
                    <a:lumMod val="50000"/>
                  </a:schemeClr>
                </a:solidFill>
                <a:latin typeface="+mj-lt"/>
              </a:rPr>
              <a:t>4. 	Se debe realizar estudios a nivel de país para poder tener datos comparativos al momento de calcular el índice de calidad de Agua (ICA), así tendremos también un </a:t>
            </a:r>
            <a:r>
              <a:rPr lang="es-ES" sz="2200" dirty="0" smtClean="0">
                <a:solidFill>
                  <a:schemeClr val="bg2">
                    <a:lumMod val="50000"/>
                  </a:schemeClr>
                </a:solidFill>
                <a:latin typeface="+mj-lt"/>
              </a:rPr>
              <a:t>Texto Unificado de Legislación Ambiental Secundaria</a:t>
            </a:r>
            <a:r>
              <a:rPr lang="es-ES_tradnl" sz="2200" dirty="0" smtClean="0">
                <a:solidFill>
                  <a:schemeClr val="bg2">
                    <a:lumMod val="50000"/>
                  </a:schemeClr>
                </a:solidFill>
                <a:latin typeface="+mj-lt"/>
              </a:rPr>
              <a:t> (TULAS) más completo.</a:t>
            </a:r>
            <a:endParaRPr lang="en-US" sz="22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200" dirty="0" smtClean="0">
                <a:solidFill>
                  <a:schemeClr val="bg2">
                    <a:lumMod val="50000"/>
                  </a:schemeClr>
                </a:solidFill>
                <a:latin typeface="+mj-lt"/>
              </a:rPr>
              <a:t>5.   Es imperioso realizar análisis constantes de presencia de metales pesados en el río Juval, ya que es una buena forma de monitorear y controlar de que no se inicie con una actividad agrícola agresiva</a:t>
            </a:r>
            <a:r>
              <a:rPr lang="es-ES_tradnl" sz="2000" dirty="0" smtClean="0">
                <a:solidFill>
                  <a:schemeClr val="bg2">
                    <a:lumMod val="50000"/>
                  </a:schemeClr>
                </a:solidFill>
                <a:latin typeface="+mj-lt"/>
              </a:rPr>
              <a:t>.</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endParaRPr>
          </a:p>
          <a:p>
            <a:pPr marL="461963" lvl="4" indent="-457200" algn="just">
              <a:spcBef>
                <a:spcPct val="20000"/>
              </a:spcBef>
              <a:buClr>
                <a:schemeClr val="accent1"/>
              </a:buClr>
              <a:buSzPct val="85000"/>
            </a:pPr>
            <a:r>
              <a:rPr lang="es-ES_tradnl" sz="2200" dirty="0" smtClean="0">
                <a:solidFill>
                  <a:schemeClr val="bg2">
                    <a:lumMod val="50000"/>
                  </a:schemeClr>
                </a:solidFill>
                <a:latin typeface="+mj-lt"/>
              </a:rPr>
              <a:t>6.</a:t>
            </a:r>
            <a:r>
              <a:rPr lang="es-ES_tradnl" sz="2000" dirty="0" smtClean="0">
                <a:solidFill>
                  <a:schemeClr val="bg2">
                    <a:lumMod val="50000"/>
                  </a:schemeClr>
                </a:solidFill>
              </a:rPr>
              <a:t> 	</a:t>
            </a:r>
            <a:r>
              <a:rPr lang="es-ES_tradnl" sz="2200" dirty="0" smtClean="0">
                <a:solidFill>
                  <a:schemeClr val="bg2">
                    <a:lumMod val="50000"/>
                  </a:schemeClr>
                </a:solidFill>
                <a:latin typeface="+mj-lt"/>
              </a:rPr>
              <a:t>El índice de la calidad del agua (ICA) para el caso pertinente solamente fue comparado para definir si era o no apta para Pesca y Vida Acuática y Pesca Agrícola, pero no para definir si es o no potable, aunque se sabe que son aguas no contaminadas es recomendable hacer un análisis de dureza y alcalinidad del agua y posible uso como agua potable. </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AutoNum type="arabicPeriod"/>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n-US" sz="2000" dirty="0" smtClean="0">
              <a:solidFill>
                <a:schemeClr val="bg2">
                  <a:lumMod val="50000"/>
                </a:schemeClr>
              </a:solidFill>
              <a:latin typeface="+mj-lt"/>
            </a:endParaRPr>
          </a:p>
          <a:p>
            <a:pPr marL="4763" lvl="4" algn="just">
              <a:spcBef>
                <a:spcPct val="20000"/>
              </a:spcBef>
              <a:buClr>
                <a:schemeClr val="accent1"/>
              </a:buClr>
              <a:buSzPct val="85000"/>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836712"/>
            <a:ext cx="4230802" cy="64807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Recomendaciones</a:t>
            </a:r>
          </a:p>
        </p:txBody>
      </p:sp>
      <p:sp>
        <p:nvSpPr>
          <p:cNvPr id="11" name="2 Subtítulo"/>
          <p:cNvSpPr txBox="1">
            <a:spLocks/>
          </p:cNvSpPr>
          <p:nvPr/>
        </p:nvSpPr>
        <p:spPr>
          <a:xfrm>
            <a:off x="428596" y="1584176"/>
            <a:ext cx="8247860" cy="4869160"/>
          </a:xfrm>
          <a:prstGeom prst="rect">
            <a:avLst/>
          </a:prstGeom>
        </p:spPr>
        <p:txBody>
          <a:bodyPr vert="horz" lIns="0" rIns="18288">
            <a:normAutofit fontScale="92500"/>
          </a:bodyPr>
          <a:lstStyle/>
          <a:p>
            <a:pPr marL="461963" lvl="4" indent="-457200" algn="just">
              <a:spcBef>
                <a:spcPct val="20000"/>
              </a:spcBef>
              <a:buClr>
                <a:schemeClr val="accent1"/>
              </a:buClr>
              <a:buSzPct val="85000"/>
            </a:pPr>
            <a:endParaRPr lang="es-ES_tradnl"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200" dirty="0" smtClean="0">
                <a:solidFill>
                  <a:schemeClr val="bg2">
                    <a:lumMod val="50000"/>
                  </a:schemeClr>
                </a:solidFill>
                <a:latin typeface="+mj-lt"/>
              </a:rPr>
              <a:t>7. 	Se recomienda como prioridad realizar un estudio socio económico completo en la comunidad de Juval, previo la aceptación de la comunidad. </a:t>
            </a:r>
          </a:p>
          <a:p>
            <a:pPr marL="461963" lvl="4" indent="-457200" algn="just">
              <a:spcBef>
                <a:spcPct val="20000"/>
              </a:spcBef>
              <a:buClr>
                <a:schemeClr val="accent1"/>
              </a:buClr>
              <a:buSzPct val="85000"/>
            </a:pPr>
            <a:endParaRPr lang="es-ES_tradnl" sz="22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200" dirty="0" smtClean="0">
                <a:solidFill>
                  <a:schemeClr val="bg2">
                    <a:lumMod val="50000"/>
                  </a:schemeClr>
                </a:solidFill>
                <a:latin typeface="+mj-lt"/>
              </a:rPr>
              <a:t>8.   La construcción de vías es fundamental para el desarrollo, por esta razón es vital y urgente que se construya una vía de acceso a la comunidad de Juval.</a:t>
            </a:r>
            <a:endParaRPr lang="en-US" sz="2200" dirty="0" smtClean="0">
              <a:solidFill>
                <a:schemeClr val="bg2">
                  <a:lumMod val="50000"/>
                </a:schemeClr>
              </a:solidFill>
              <a:latin typeface="+mj-lt"/>
            </a:endParaRPr>
          </a:p>
          <a:p>
            <a:pPr marL="461963" lvl="4" indent="-457200" algn="just">
              <a:spcBef>
                <a:spcPct val="20000"/>
              </a:spcBef>
              <a:buClr>
                <a:schemeClr val="accent1"/>
              </a:buClr>
              <a:buSzPct val="85000"/>
            </a:pPr>
            <a:endParaRPr lang="en-US" sz="22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200" dirty="0" smtClean="0">
                <a:solidFill>
                  <a:schemeClr val="bg2">
                    <a:lumMod val="50000"/>
                  </a:schemeClr>
                </a:solidFill>
                <a:latin typeface="+mj-lt"/>
              </a:rPr>
              <a:t>9. 	Se debe estandarizar metodologías de zonificaciones ecológicas económicas en diversas zonas del país.</a:t>
            </a: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n-US" sz="2200" dirty="0" smtClean="0">
              <a:solidFill>
                <a:schemeClr val="bg2">
                  <a:lumMod val="50000"/>
                </a:schemeClr>
              </a:solidFill>
              <a:latin typeface="+mj-lt"/>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200" dirty="0" smtClean="0">
                <a:solidFill>
                  <a:schemeClr val="bg2">
                    <a:lumMod val="50000"/>
                  </a:schemeClr>
                </a:solidFill>
                <a:latin typeface="+mj-lt"/>
              </a:rPr>
              <a:t> </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AutoNum type="arabicPeriod"/>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n-US" sz="2000" dirty="0" smtClean="0">
              <a:solidFill>
                <a:schemeClr val="bg2">
                  <a:lumMod val="50000"/>
                </a:schemeClr>
              </a:solidFill>
              <a:latin typeface="+mj-lt"/>
            </a:endParaRPr>
          </a:p>
          <a:p>
            <a:pPr marL="4763" lvl="4" algn="just">
              <a:spcBef>
                <a:spcPct val="20000"/>
              </a:spcBef>
              <a:buClr>
                <a:schemeClr val="accent1"/>
              </a:buClr>
              <a:buSzPct val="85000"/>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4"/>
          <p:cNvSpPr>
            <a:spLocks noChangeArrowheads="1"/>
          </p:cNvSpPr>
          <p:nvPr/>
        </p:nvSpPr>
        <p:spPr bwMode="auto">
          <a:xfrm>
            <a:off x="2555776" y="836712"/>
            <a:ext cx="4230802" cy="64807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Recomendaciones</a:t>
            </a:r>
          </a:p>
        </p:txBody>
      </p:sp>
      <p:sp>
        <p:nvSpPr>
          <p:cNvPr id="11" name="2 Subtítulo"/>
          <p:cNvSpPr txBox="1">
            <a:spLocks/>
          </p:cNvSpPr>
          <p:nvPr/>
        </p:nvSpPr>
        <p:spPr>
          <a:xfrm>
            <a:off x="428596" y="1584176"/>
            <a:ext cx="8247860" cy="4869160"/>
          </a:xfrm>
          <a:prstGeom prst="rect">
            <a:avLst/>
          </a:prstGeom>
        </p:spPr>
        <p:txBody>
          <a:bodyPr vert="horz" lIns="0" rIns="18288">
            <a:normAutofit fontScale="47500" lnSpcReduction="20000"/>
          </a:bodyPr>
          <a:lstStyle/>
          <a:p>
            <a:pPr marL="461963" lvl="4" indent="-457200" algn="just">
              <a:spcBef>
                <a:spcPct val="20000"/>
              </a:spcBef>
              <a:buClr>
                <a:schemeClr val="accent1"/>
              </a:buClr>
              <a:buSzPct val="85000"/>
            </a:pPr>
            <a:endParaRPr lang="es-ES_tradnl" sz="32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4200" dirty="0" smtClean="0">
                <a:solidFill>
                  <a:schemeClr val="bg2">
                    <a:lumMod val="50000"/>
                  </a:schemeClr>
                </a:solidFill>
                <a:latin typeface="+mj-lt"/>
              </a:rPr>
              <a:t>10. 	Es fundamental que la vegetación natural se conserve en la parte alta de la micro cuenca del rio Juval, esto mantendrá el equilibrio ecológico y ayudara a la generación de proyectos en la zona de estudio.</a:t>
            </a:r>
            <a:endParaRPr lang="en-US" sz="42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42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4200" dirty="0" smtClean="0">
                <a:solidFill>
                  <a:schemeClr val="bg2">
                    <a:lumMod val="50000"/>
                  </a:schemeClr>
                </a:solidFill>
                <a:latin typeface="+mj-lt"/>
              </a:rPr>
              <a:t>11.  Otra de las ventajas de la conservación de la cobertura natural existente en la zona de estudio es el poco arrastre de sedimentos que existe, se recomienda que se busque un tipo de proceso por medio del cual las hidroeléctricas que se vean beneficiadas por esta conservación de la cobertura vegetal colaboren al desarrollo de la comunidad apoyando la construcción de obras y servicios básicos a las comunidades que cuidan y viven el área. </a:t>
            </a:r>
            <a:endParaRPr lang="en-US" sz="4200" dirty="0" smtClean="0">
              <a:solidFill>
                <a:schemeClr val="bg2">
                  <a:lumMod val="50000"/>
                </a:schemeClr>
              </a:solidFill>
              <a:latin typeface="+mj-lt"/>
            </a:endParaRPr>
          </a:p>
          <a:p>
            <a:pPr marL="461963" lvl="4" indent="-457200" algn="just">
              <a:spcBef>
                <a:spcPct val="20000"/>
              </a:spcBef>
              <a:buClr>
                <a:schemeClr val="accent1"/>
              </a:buClr>
              <a:buSzPct val="85000"/>
            </a:pPr>
            <a:endParaRPr lang="en-US" sz="4200" dirty="0" smtClean="0">
              <a:solidFill>
                <a:schemeClr val="bg2">
                  <a:lumMod val="50000"/>
                </a:schemeClr>
              </a:solidFill>
              <a:latin typeface="+mj-lt"/>
            </a:endParaRPr>
          </a:p>
          <a:p>
            <a:pPr marL="461963" lvl="4" indent="-457200" algn="just">
              <a:spcBef>
                <a:spcPct val="20000"/>
              </a:spcBef>
              <a:buClr>
                <a:schemeClr val="accent1"/>
              </a:buClr>
              <a:buSzPct val="85000"/>
            </a:pPr>
            <a:r>
              <a:rPr lang="en-US" sz="4200" dirty="0" smtClean="0">
                <a:solidFill>
                  <a:schemeClr val="bg2">
                    <a:lumMod val="50000"/>
                  </a:schemeClr>
                </a:solidFill>
                <a:latin typeface="+mj-lt"/>
              </a:rPr>
              <a:t>12. </a:t>
            </a:r>
            <a:r>
              <a:rPr lang="es-ES_tradnl" sz="4200" dirty="0" smtClean="0">
                <a:solidFill>
                  <a:schemeClr val="bg2">
                    <a:lumMod val="50000"/>
                  </a:schemeClr>
                </a:solidFill>
                <a:latin typeface="+mj-lt"/>
              </a:rPr>
              <a:t>Se recomienda que la UNACH mantenga actualizada la Geodatabase para que sirva como apoyo a proyectos complementarios o relacionados que se realicen en el área o en zonas vecinas. </a:t>
            </a:r>
            <a:endParaRPr lang="en-US" sz="4200" dirty="0" smtClean="0">
              <a:solidFill>
                <a:schemeClr val="bg2">
                  <a:lumMod val="50000"/>
                </a:schemeClr>
              </a:solidFill>
              <a:latin typeface="+mj-lt"/>
            </a:endParaRPr>
          </a:p>
          <a:p>
            <a:pPr marL="461963" lvl="4" indent="-457200" algn="just">
              <a:spcBef>
                <a:spcPct val="20000"/>
              </a:spcBef>
              <a:buClr>
                <a:schemeClr val="accent1"/>
              </a:buClr>
              <a:buSzPct val="85000"/>
            </a:pPr>
            <a:endParaRPr lang="en-US" sz="2200" dirty="0" smtClean="0">
              <a:solidFill>
                <a:schemeClr val="bg2">
                  <a:lumMod val="50000"/>
                </a:schemeClr>
              </a:solidFill>
              <a:latin typeface="+mj-lt"/>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200" dirty="0" smtClean="0">
                <a:solidFill>
                  <a:schemeClr val="bg2">
                    <a:lumMod val="50000"/>
                  </a:schemeClr>
                </a:solidFill>
                <a:latin typeface="+mj-lt"/>
              </a:rPr>
              <a:t> </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AutoNum type="arabicPeriod"/>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n-US" sz="2000" dirty="0" smtClean="0">
              <a:solidFill>
                <a:schemeClr val="bg2">
                  <a:lumMod val="50000"/>
                </a:schemeClr>
              </a:solidFill>
              <a:latin typeface="+mj-lt"/>
            </a:endParaRPr>
          </a:p>
          <a:p>
            <a:pPr marL="4763" lvl="4" algn="just">
              <a:spcBef>
                <a:spcPct val="20000"/>
              </a:spcBef>
              <a:buClr>
                <a:schemeClr val="accent1"/>
              </a:buClr>
              <a:buSzPct val="85000"/>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428596" y="1584176"/>
            <a:ext cx="8247860" cy="4869160"/>
          </a:xfrm>
          <a:prstGeom prst="rect">
            <a:avLst/>
          </a:prstGeom>
        </p:spPr>
        <p:txBody>
          <a:bodyPr vert="horz" lIns="0" rIns="18288">
            <a:normAutofit/>
          </a:bodyPr>
          <a:lstStyle/>
          <a:p>
            <a:pPr marL="461963" lvl="4" indent="-457200" algn="just">
              <a:spcBef>
                <a:spcPct val="20000"/>
              </a:spcBef>
              <a:buClr>
                <a:schemeClr val="accent1"/>
              </a:buClr>
              <a:buSzPct val="85000"/>
            </a:pPr>
            <a:endParaRPr lang="es-ES_tradnl" sz="32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000" dirty="0" smtClean="0">
                <a:solidFill>
                  <a:schemeClr val="bg2">
                    <a:lumMod val="50000"/>
                  </a:schemeClr>
                </a:solidFill>
                <a:latin typeface="+mj-lt"/>
              </a:rPr>
              <a:t>13. 	Se recomienda pedir al Ministerio de Agricultura, Acuacultura y Pesca (MAGAP) que se entregue información como ortofotos a escala 1:5000 del área de estudio para realizar un trabajo mas preciso.</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4200" dirty="0" smtClean="0">
              <a:solidFill>
                <a:schemeClr val="bg2">
                  <a:lumMod val="50000"/>
                </a:schemeClr>
              </a:solidFill>
              <a:latin typeface="+mj-lt"/>
            </a:endParaRPr>
          </a:p>
          <a:p>
            <a:pPr marL="461963" lvl="4" indent="-457200" algn="just">
              <a:spcBef>
                <a:spcPct val="20000"/>
              </a:spcBef>
              <a:buClr>
                <a:schemeClr val="accent1"/>
              </a:buClr>
              <a:buSzPct val="85000"/>
            </a:pPr>
            <a:endParaRPr lang="en-US" sz="2200" dirty="0" smtClean="0">
              <a:solidFill>
                <a:schemeClr val="bg2">
                  <a:lumMod val="50000"/>
                </a:schemeClr>
              </a:solidFill>
              <a:latin typeface="+mj-lt"/>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r>
              <a:rPr lang="es-ES_tradnl" sz="2200" dirty="0" smtClean="0">
                <a:solidFill>
                  <a:schemeClr val="bg2">
                    <a:lumMod val="50000"/>
                  </a:schemeClr>
                </a:solidFill>
                <a:latin typeface="+mj-lt"/>
              </a:rPr>
              <a:t> </a:t>
            </a: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pPr>
            <a:endParaRPr lang="es-ES_tradnl" sz="2000" dirty="0" smtClean="0">
              <a:solidFill>
                <a:schemeClr val="bg2">
                  <a:lumMod val="50000"/>
                </a:schemeClr>
              </a:solidFill>
            </a:endParaRPr>
          </a:p>
          <a:p>
            <a:pPr marL="461963" lvl="4" indent="-457200" algn="just">
              <a:spcBef>
                <a:spcPct val="20000"/>
              </a:spcBef>
              <a:buClr>
                <a:schemeClr val="accent1"/>
              </a:buClr>
              <a:buSzPct val="85000"/>
            </a:pPr>
            <a:endParaRPr lang="en-US" sz="2000" dirty="0" smtClean="0">
              <a:solidFill>
                <a:schemeClr val="bg2">
                  <a:lumMod val="50000"/>
                </a:schemeClr>
              </a:solidFill>
              <a:latin typeface="+mj-lt"/>
            </a:endParaRPr>
          </a:p>
          <a:p>
            <a:pPr marL="461963" lvl="4" indent="-457200" algn="just">
              <a:spcBef>
                <a:spcPct val="20000"/>
              </a:spcBef>
              <a:buClr>
                <a:schemeClr val="accent1"/>
              </a:buClr>
              <a:buSzPct val="85000"/>
              <a:buAutoNum type="arabicPeriod"/>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s-ES_tradnl" sz="2000" dirty="0" smtClean="0">
              <a:solidFill>
                <a:schemeClr val="bg2">
                  <a:lumMod val="50000"/>
                </a:schemeClr>
              </a:solidFill>
              <a:latin typeface="+mj-lt"/>
            </a:endParaRPr>
          </a:p>
          <a:p>
            <a:pPr marL="4763" lvl="4" algn="just">
              <a:spcBef>
                <a:spcPct val="20000"/>
              </a:spcBef>
              <a:buClr>
                <a:schemeClr val="accent1"/>
              </a:buClr>
              <a:buSzPct val="85000"/>
              <a:buFont typeface="Arial" pitchFamily="34" charset="0"/>
              <a:buChar char="•"/>
            </a:pPr>
            <a:endParaRPr lang="en-US" sz="2000" dirty="0" smtClean="0">
              <a:solidFill>
                <a:schemeClr val="bg2">
                  <a:lumMod val="50000"/>
                </a:schemeClr>
              </a:solidFill>
              <a:latin typeface="+mj-lt"/>
            </a:endParaRPr>
          </a:p>
          <a:p>
            <a:pPr marL="4763" lvl="4" algn="just">
              <a:spcBef>
                <a:spcPct val="20000"/>
              </a:spcBef>
              <a:buClr>
                <a:schemeClr val="accent1"/>
              </a:buClr>
              <a:buSzPct val="85000"/>
            </a:pPr>
            <a:endParaRPr lang="es-ES" sz="50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v"/>
            </a:pPr>
            <a:endParaRPr lang="en-US" sz="5000" dirty="0" smtClean="0">
              <a:solidFill>
                <a:schemeClr val="bg2">
                  <a:lumMod val="50000"/>
                </a:schemeClr>
              </a:solidFill>
              <a:latin typeface="+mj-lt"/>
            </a:endParaRPr>
          </a:p>
        </p:txBody>
      </p:sp>
      <p:sp>
        <p:nvSpPr>
          <p:cNvPr id="5" name="Rectangle 4"/>
          <p:cNvSpPr>
            <a:spLocks noChangeArrowheads="1"/>
          </p:cNvSpPr>
          <p:nvPr/>
        </p:nvSpPr>
        <p:spPr bwMode="auto">
          <a:xfrm>
            <a:off x="2555776" y="908720"/>
            <a:ext cx="4230802" cy="64807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Recomendaciones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772816"/>
            <a:ext cx="7854696" cy="4582862"/>
          </a:xfrm>
        </p:spPr>
        <p:txBody>
          <a:bodyPr>
            <a:normAutofit/>
          </a:bodyPr>
          <a:lstStyle/>
          <a:p>
            <a:pPr lvl="1" algn="just">
              <a:buFont typeface="Wingdings" pitchFamily="2" charset="2"/>
              <a:buChar char="q"/>
            </a:pPr>
            <a:r>
              <a:rPr lang="es-EC" sz="3400" dirty="0" smtClean="0">
                <a:solidFill>
                  <a:schemeClr val="bg2">
                    <a:lumMod val="50000"/>
                  </a:schemeClr>
                </a:solidFill>
                <a:latin typeface="+mj-lt"/>
              </a:rPr>
              <a:t> </a:t>
            </a:r>
            <a:r>
              <a:rPr lang="es-EC" dirty="0" smtClean="0">
                <a:solidFill>
                  <a:schemeClr val="bg2">
                    <a:lumMod val="50000"/>
                  </a:schemeClr>
                </a:solidFill>
                <a:latin typeface="+mj-lt"/>
              </a:rPr>
              <a:t>Clasificación de Pendientes:</a:t>
            </a:r>
            <a:endParaRPr lang="es-EC" sz="3400" dirty="0" smtClean="0">
              <a:solidFill>
                <a:schemeClr val="bg2">
                  <a:lumMod val="50000"/>
                </a:schemeClr>
              </a:solidFill>
              <a:latin typeface="+mj-lt"/>
            </a:endParaRPr>
          </a:p>
          <a:p>
            <a:pPr algn="just"/>
            <a:endParaRPr lang="es-EC" sz="900" i="1" dirty="0" smtClean="0">
              <a:solidFill>
                <a:schemeClr val="bg2">
                  <a:lumMod val="50000"/>
                </a:schemeClr>
              </a:solidFill>
              <a:latin typeface="+mj-lt"/>
            </a:endParaRPr>
          </a:p>
        </p:txBody>
      </p:sp>
      <p:sp>
        <p:nvSpPr>
          <p:cNvPr id="6" name="5 Rectángulo"/>
          <p:cNvSpPr/>
          <p:nvPr/>
        </p:nvSpPr>
        <p:spPr>
          <a:xfrm>
            <a:off x="1428728" y="5669837"/>
            <a:ext cx="6048672" cy="830997"/>
          </a:xfrm>
          <a:prstGeom prst="rect">
            <a:avLst/>
          </a:prstGeom>
        </p:spPr>
        <p:txBody>
          <a:bodyPr wrap="square">
            <a:spAutoFit/>
          </a:bodyPr>
          <a:lstStyle/>
          <a:p>
            <a:pPr algn="ctr"/>
            <a:r>
              <a:rPr lang="es-EC" sz="2400" b="1" i="1" dirty="0" smtClean="0">
                <a:solidFill>
                  <a:schemeClr val="bg2">
                    <a:lumMod val="50000"/>
                  </a:schemeClr>
                </a:solidFill>
                <a:latin typeface="+mj-lt"/>
              </a:rPr>
              <a:t>Predomina la morfología Montañosa en la micro cuenca del río Juval.</a:t>
            </a:r>
            <a:endParaRPr lang="en-US" sz="2400" b="1" i="1" dirty="0">
              <a:latin typeface="+mj-lt"/>
            </a:endParaRPr>
          </a:p>
        </p:txBody>
      </p:sp>
      <p:graphicFrame>
        <p:nvGraphicFramePr>
          <p:cNvPr id="8" name="7 Tabla"/>
          <p:cNvGraphicFramePr>
            <a:graphicFrameLocks noGrp="1"/>
          </p:cNvGraphicFramePr>
          <p:nvPr/>
        </p:nvGraphicFramePr>
        <p:xfrm>
          <a:off x="1259633" y="2492896"/>
          <a:ext cx="6384030" cy="3096343"/>
        </p:xfrm>
        <a:graphic>
          <a:graphicData uri="http://schemas.openxmlformats.org/drawingml/2006/table">
            <a:tbl>
              <a:tblPr/>
              <a:tblGrid>
                <a:gridCol w="1737733"/>
                <a:gridCol w="1520676"/>
                <a:gridCol w="1520676"/>
                <a:gridCol w="1604945"/>
              </a:tblGrid>
              <a:tr h="1054762">
                <a:tc>
                  <a:txBody>
                    <a:bodyPr/>
                    <a:lstStyle/>
                    <a:p>
                      <a:pPr marL="0" marR="0" algn="ctr">
                        <a:lnSpc>
                          <a:spcPct val="115000"/>
                        </a:lnSpc>
                        <a:spcBef>
                          <a:spcPts val="0"/>
                        </a:spcBef>
                        <a:spcAft>
                          <a:spcPts val="0"/>
                        </a:spcAft>
                      </a:pPr>
                      <a:r>
                        <a:rPr lang="es-EC" sz="1600" b="1" dirty="0">
                          <a:solidFill>
                            <a:srgbClr val="000000"/>
                          </a:solidFill>
                          <a:latin typeface="+mj-lt"/>
                          <a:ea typeface="Calibri"/>
                          <a:cs typeface="Times New Roman"/>
                        </a:rPr>
                        <a:t>PENDIENTES RANGO</a:t>
                      </a:r>
                      <a:endParaRPr lang="en-US" sz="1600" dirty="0">
                        <a:latin typeface="+mj-lt"/>
                        <a:ea typeface="Calibri"/>
                        <a:cs typeface="Times New Roman"/>
                      </a:endParaRPr>
                    </a:p>
                    <a:p>
                      <a:pPr marL="0" marR="0" algn="ctr">
                        <a:lnSpc>
                          <a:spcPct val="115000"/>
                        </a:lnSpc>
                        <a:spcBef>
                          <a:spcPts val="0"/>
                        </a:spcBef>
                        <a:spcAft>
                          <a:spcPts val="0"/>
                        </a:spcAft>
                      </a:pPr>
                      <a:r>
                        <a:rPr lang="es-EC" sz="1600" b="1" dirty="0">
                          <a:solidFill>
                            <a:srgbClr val="000000"/>
                          </a:solidFill>
                          <a:latin typeface="+mj-lt"/>
                          <a:ea typeface="Calibri"/>
                          <a:cs typeface="Times New Roman"/>
                        </a:rPr>
                        <a:t>(%)</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s-EC" sz="1600" b="1" dirty="0">
                          <a:solidFill>
                            <a:srgbClr val="000000"/>
                          </a:solidFill>
                          <a:latin typeface="+mj-lt"/>
                          <a:ea typeface="Calibri"/>
                          <a:cs typeface="Times New Roman"/>
                        </a:rPr>
                        <a:t>AREA DE PENDIENTES</a:t>
                      </a:r>
                      <a:endParaRPr lang="en-US" sz="1600" dirty="0">
                        <a:latin typeface="+mj-lt"/>
                        <a:ea typeface="Calibri"/>
                        <a:cs typeface="Times New Roman"/>
                      </a:endParaRPr>
                    </a:p>
                    <a:p>
                      <a:pPr marL="0" marR="0" algn="ctr">
                        <a:lnSpc>
                          <a:spcPct val="115000"/>
                        </a:lnSpc>
                        <a:spcBef>
                          <a:spcPts val="0"/>
                        </a:spcBef>
                        <a:spcAft>
                          <a:spcPts val="0"/>
                        </a:spcAft>
                      </a:pPr>
                      <a:r>
                        <a:rPr lang="es-EC" sz="1600" b="1" dirty="0">
                          <a:solidFill>
                            <a:srgbClr val="000000"/>
                          </a:solidFill>
                          <a:latin typeface="+mj-lt"/>
                          <a:ea typeface="Calibri"/>
                          <a:cs typeface="Times New Roman"/>
                        </a:rPr>
                        <a:t>(km</a:t>
                      </a:r>
                      <a:r>
                        <a:rPr lang="es-EC" sz="1600" b="1" baseline="30000" dirty="0">
                          <a:solidFill>
                            <a:srgbClr val="000000"/>
                          </a:solidFill>
                          <a:latin typeface="+mj-lt"/>
                          <a:ea typeface="Calibri"/>
                          <a:cs typeface="Times New Roman"/>
                        </a:rPr>
                        <a:t>2</a:t>
                      </a:r>
                      <a:r>
                        <a:rPr lang="es-EC" sz="1600" b="1" dirty="0">
                          <a:solidFill>
                            <a:srgbClr val="000000"/>
                          </a:solidFill>
                          <a:latin typeface="+mj-lt"/>
                          <a:ea typeface="Calibri"/>
                          <a:cs typeface="Times New Roman"/>
                        </a:rPr>
                        <a:t>)</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s-EC" sz="1600" b="1" dirty="0">
                          <a:solidFill>
                            <a:srgbClr val="000000"/>
                          </a:solidFill>
                          <a:latin typeface="+mj-lt"/>
                          <a:ea typeface="Calibri"/>
                          <a:cs typeface="Times New Roman"/>
                        </a:rPr>
                        <a:t>AREA DE PENDIENTES</a:t>
                      </a:r>
                      <a:endParaRPr lang="en-US" sz="1600" dirty="0">
                        <a:latin typeface="+mj-lt"/>
                        <a:ea typeface="Calibri"/>
                        <a:cs typeface="Times New Roman"/>
                      </a:endParaRPr>
                    </a:p>
                    <a:p>
                      <a:pPr marL="0" marR="0" algn="ctr">
                        <a:lnSpc>
                          <a:spcPct val="115000"/>
                        </a:lnSpc>
                        <a:spcBef>
                          <a:spcPts val="0"/>
                        </a:spcBef>
                        <a:spcAft>
                          <a:spcPts val="0"/>
                        </a:spcAft>
                      </a:pPr>
                      <a:r>
                        <a:rPr lang="es-EC" sz="1600" b="1" dirty="0">
                          <a:solidFill>
                            <a:srgbClr val="000000"/>
                          </a:solidFill>
                          <a:latin typeface="+mj-lt"/>
                          <a:ea typeface="Calibri"/>
                          <a:cs typeface="Times New Roman"/>
                        </a:rPr>
                        <a:t>(%)</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s-EC" sz="1600" b="1">
                          <a:solidFill>
                            <a:srgbClr val="000000"/>
                          </a:solidFill>
                          <a:latin typeface="+mj-lt"/>
                          <a:ea typeface="Calibri"/>
                          <a:cs typeface="Times New Roman"/>
                        </a:rPr>
                        <a:t>MORFOLOGIA DEL TERRENO</a:t>
                      </a:r>
                      <a:endParaRPr lang="en-US" sz="160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579708">
                <a:tc>
                  <a:txBody>
                    <a:bodyPr/>
                    <a:lstStyle/>
                    <a:p>
                      <a:pPr marL="0" marR="0" algn="ctr">
                        <a:lnSpc>
                          <a:spcPct val="115000"/>
                        </a:lnSpc>
                        <a:spcBef>
                          <a:spcPts val="0"/>
                        </a:spcBef>
                        <a:spcAft>
                          <a:spcPts val="0"/>
                        </a:spcAft>
                      </a:pPr>
                      <a:endParaRPr lang="en-US" sz="1600" dirty="0">
                        <a:latin typeface="+mj-lt"/>
                        <a:ea typeface="Calibri"/>
                        <a:cs typeface="Times New Roman"/>
                      </a:endParaRPr>
                    </a:p>
                    <a:p>
                      <a:pPr marL="0" marR="0" algn="ctr">
                        <a:lnSpc>
                          <a:spcPct val="115000"/>
                        </a:lnSpc>
                        <a:spcBef>
                          <a:spcPts val="0"/>
                        </a:spcBef>
                        <a:spcAft>
                          <a:spcPts val="0"/>
                        </a:spcAft>
                      </a:pPr>
                      <a:r>
                        <a:rPr lang="es-EC" sz="1600" b="1" dirty="0">
                          <a:solidFill>
                            <a:srgbClr val="000000"/>
                          </a:solidFill>
                          <a:latin typeface="+mj-lt"/>
                          <a:ea typeface="Calibri"/>
                          <a:cs typeface="Times New Roman"/>
                        </a:rPr>
                        <a:t>0 </a:t>
                      </a:r>
                      <a:r>
                        <a:rPr lang="es-EC" sz="1600" b="1" dirty="0" smtClean="0">
                          <a:solidFill>
                            <a:srgbClr val="000000"/>
                          </a:solidFill>
                          <a:latin typeface="+mj-lt"/>
                          <a:ea typeface="Calibri"/>
                          <a:cs typeface="Times New Roman"/>
                        </a:rPr>
                        <a:t>– </a:t>
                      </a:r>
                      <a:r>
                        <a:rPr lang="es-EC" sz="1600" b="1" dirty="0">
                          <a:solidFill>
                            <a:srgbClr val="000000"/>
                          </a:solidFill>
                          <a:latin typeface="+mj-lt"/>
                          <a:ea typeface="Calibri"/>
                          <a:cs typeface="Times New Roman"/>
                        </a:rPr>
                        <a:t>30</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dirty="0">
                          <a:solidFill>
                            <a:srgbClr val="000000"/>
                          </a:solidFill>
                          <a:latin typeface="+mj-lt"/>
                          <a:ea typeface="Calibri"/>
                          <a:cs typeface="Times New Roman"/>
                        </a:rPr>
                        <a:t>18,767</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a:solidFill>
                            <a:srgbClr val="000000"/>
                          </a:solidFill>
                          <a:latin typeface="+mj-lt"/>
                          <a:ea typeface="Calibri"/>
                          <a:cs typeface="Times New Roman"/>
                        </a:rPr>
                        <a:t>39,020</a:t>
                      </a:r>
                      <a:endParaRPr lang="en-US" sz="160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a:solidFill>
                            <a:srgbClr val="000000"/>
                          </a:solidFill>
                          <a:latin typeface="+mj-lt"/>
                          <a:ea typeface="Calibri"/>
                          <a:cs typeface="Times New Roman"/>
                        </a:rPr>
                        <a:t>Plana</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708">
                <a:tc>
                  <a:txBody>
                    <a:bodyPr/>
                    <a:lstStyle/>
                    <a:p>
                      <a:pPr marL="0" marR="0" algn="ctr">
                        <a:lnSpc>
                          <a:spcPct val="115000"/>
                        </a:lnSpc>
                        <a:spcBef>
                          <a:spcPts val="0"/>
                        </a:spcBef>
                        <a:spcAft>
                          <a:spcPts val="0"/>
                        </a:spcAft>
                      </a:pPr>
                      <a:endParaRPr lang="en-US" sz="1600" dirty="0">
                        <a:latin typeface="+mj-lt"/>
                        <a:ea typeface="Calibri"/>
                        <a:cs typeface="Times New Roman"/>
                      </a:endParaRPr>
                    </a:p>
                    <a:p>
                      <a:pPr marL="0" marR="0" algn="ctr">
                        <a:lnSpc>
                          <a:spcPct val="115000"/>
                        </a:lnSpc>
                        <a:spcBef>
                          <a:spcPts val="0"/>
                        </a:spcBef>
                        <a:spcAft>
                          <a:spcPts val="0"/>
                        </a:spcAft>
                      </a:pPr>
                      <a:r>
                        <a:rPr lang="es-EC" sz="1600" b="1" dirty="0">
                          <a:solidFill>
                            <a:srgbClr val="000000"/>
                          </a:solidFill>
                          <a:latin typeface="+mj-lt"/>
                          <a:ea typeface="Calibri"/>
                          <a:cs typeface="Times New Roman"/>
                        </a:rPr>
                        <a:t>30 – 60</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dirty="0">
                          <a:solidFill>
                            <a:srgbClr val="000000"/>
                          </a:solidFill>
                          <a:latin typeface="+mj-lt"/>
                          <a:ea typeface="Calibri"/>
                          <a:cs typeface="Times New Roman"/>
                        </a:rPr>
                        <a:t>22,803</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dirty="0">
                          <a:solidFill>
                            <a:srgbClr val="000000"/>
                          </a:solidFill>
                          <a:latin typeface="+mj-lt"/>
                          <a:ea typeface="Calibri"/>
                          <a:cs typeface="Times New Roman"/>
                        </a:rPr>
                        <a:t>46,856</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dirty="0">
                          <a:solidFill>
                            <a:srgbClr val="000000"/>
                          </a:solidFill>
                          <a:latin typeface="+mj-lt"/>
                          <a:ea typeface="Calibri"/>
                          <a:cs typeface="Times New Roman"/>
                        </a:rPr>
                        <a:t>Montañosa</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708">
                <a:tc>
                  <a:txBody>
                    <a:bodyPr/>
                    <a:lstStyle/>
                    <a:p>
                      <a:pPr marL="0" marR="0" algn="ctr">
                        <a:lnSpc>
                          <a:spcPct val="115000"/>
                        </a:lnSpc>
                        <a:spcBef>
                          <a:spcPts val="0"/>
                        </a:spcBef>
                        <a:spcAft>
                          <a:spcPts val="0"/>
                        </a:spcAft>
                      </a:pPr>
                      <a:endParaRPr lang="en-US" sz="1600" dirty="0">
                        <a:latin typeface="+mj-lt"/>
                        <a:ea typeface="Calibri"/>
                        <a:cs typeface="Times New Roman"/>
                      </a:endParaRPr>
                    </a:p>
                    <a:p>
                      <a:pPr marL="0" marR="0" algn="ctr">
                        <a:lnSpc>
                          <a:spcPct val="115000"/>
                        </a:lnSpc>
                        <a:spcBef>
                          <a:spcPts val="0"/>
                        </a:spcBef>
                        <a:spcAft>
                          <a:spcPts val="0"/>
                        </a:spcAft>
                      </a:pPr>
                      <a:r>
                        <a:rPr lang="es-EC" sz="1600" b="1" dirty="0">
                          <a:solidFill>
                            <a:srgbClr val="000000"/>
                          </a:solidFill>
                          <a:latin typeface="+mj-lt"/>
                          <a:ea typeface="Calibri"/>
                          <a:cs typeface="Times New Roman"/>
                        </a:rPr>
                        <a:t>Mayor 60</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a:solidFill>
                            <a:srgbClr val="000000"/>
                          </a:solidFill>
                          <a:latin typeface="+mj-lt"/>
                          <a:ea typeface="Calibri"/>
                          <a:cs typeface="Times New Roman"/>
                        </a:rPr>
                        <a:t>7,095</a:t>
                      </a:r>
                      <a:endParaRPr lang="en-US" sz="160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a:solidFill>
                            <a:srgbClr val="000000"/>
                          </a:solidFill>
                          <a:latin typeface="+mj-lt"/>
                          <a:ea typeface="Calibri"/>
                          <a:cs typeface="Times New Roman"/>
                        </a:rPr>
                        <a:t>14,580</a:t>
                      </a:r>
                      <a:endParaRPr lang="en-US" sz="160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600" dirty="0">
                          <a:solidFill>
                            <a:srgbClr val="000000"/>
                          </a:solidFill>
                          <a:latin typeface="+mj-lt"/>
                          <a:ea typeface="Calibri"/>
                          <a:cs typeface="Times New Roman"/>
                        </a:rPr>
                        <a:t>Escarpada</a:t>
                      </a:r>
                      <a:endParaRPr lang="en-US"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57">
                <a:tc>
                  <a:txBody>
                    <a:bodyPr/>
                    <a:lstStyle/>
                    <a:p>
                      <a:pPr marL="0" marR="0" algn="ctr">
                        <a:lnSpc>
                          <a:spcPct val="115000"/>
                        </a:lnSpc>
                        <a:spcBef>
                          <a:spcPts val="0"/>
                        </a:spcBef>
                        <a:spcAft>
                          <a:spcPts val="0"/>
                        </a:spcAft>
                      </a:pPr>
                      <a:r>
                        <a:rPr lang="es-EC" sz="1200">
                          <a:solidFill>
                            <a:srgbClr val="000000"/>
                          </a:solidFill>
                          <a:latin typeface="Times New Roman"/>
                          <a:ea typeface="Calibri"/>
                          <a:cs typeface="Times New Roman"/>
                        </a:rPr>
                        <a:t>TOTAL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200" b="1">
                          <a:solidFill>
                            <a:srgbClr val="000000"/>
                          </a:solidFill>
                          <a:latin typeface="Times New Roman"/>
                          <a:ea typeface="Calibri"/>
                          <a:cs typeface="Times New Roman"/>
                        </a:rPr>
                        <a:t>48,666</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200" b="1" dirty="0">
                          <a:solidFill>
                            <a:srgbClr val="000000"/>
                          </a:solidFill>
                          <a:latin typeface="Times New Roman"/>
                          <a:ea typeface="Calibri"/>
                          <a:cs typeface="Times New Roman"/>
                        </a:rPr>
                        <a:t>100,000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(Parámetros Morfométricos)</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5776" y="214290"/>
            <a:ext cx="3960440" cy="150019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OBJETIVO 1</a:t>
            </a:r>
          </a:p>
          <a:p>
            <a:pPr marL="0" marR="0" lvl="0" indent="0" algn="ctr" defTabSz="914400" rtl="0" eaLnBrk="1" fontAlgn="base" latinLnBrk="0" hangingPunct="1">
              <a:lnSpc>
                <a:spcPct val="100000"/>
              </a:lnSpc>
              <a:spcBef>
                <a:spcPct val="0"/>
              </a:spcBef>
              <a:spcAft>
                <a:spcPts val="1000"/>
              </a:spcAft>
              <a:buClrTx/>
              <a:buSzTx/>
              <a:buFontTx/>
              <a:buNone/>
              <a:tabLst/>
            </a:pPr>
            <a:r>
              <a:rPr lang="es-EC" sz="2400" b="1" dirty="0" smtClean="0">
                <a:solidFill>
                  <a:schemeClr val="accent4">
                    <a:lumMod val="50000"/>
                  </a:schemeClr>
                </a:solidFill>
                <a:latin typeface="+mj-lt"/>
                <a:cs typeface="Arial" pitchFamily="34" charset="0"/>
              </a:rPr>
              <a:t>Metodología y Diagnóstico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400" b="1" i="0" u="none" strike="noStrike" cap="none" normalizeH="0" baseline="0" dirty="0" smtClean="0">
                <a:ln>
                  <a:noFill/>
                </a:ln>
                <a:solidFill>
                  <a:schemeClr val="accent4">
                    <a:lumMod val="50000"/>
                  </a:schemeClr>
                </a:solidFill>
                <a:effectLst/>
                <a:latin typeface="+mj-lt"/>
                <a:cs typeface="Arial" pitchFamily="34" charset="0"/>
              </a:rPr>
              <a:t>(Factores</a:t>
            </a:r>
            <a:r>
              <a:rPr kumimoji="0" lang="es-EC" sz="2400" b="1" i="0" u="none" strike="noStrike" cap="none" normalizeH="0" dirty="0" smtClean="0">
                <a:ln>
                  <a:noFill/>
                </a:ln>
                <a:solidFill>
                  <a:schemeClr val="accent4">
                    <a:lumMod val="50000"/>
                  </a:schemeClr>
                </a:solidFill>
                <a:effectLst/>
                <a:latin typeface="+mj-lt"/>
                <a:cs typeface="Arial" pitchFamily="34" charset="0"/>
              </a:rPr>
              <a:t> Abióticos</a:t>
            </a:r>
            <a:r>
              <a:rPr kumimoji="0" lang="es-EC" sz="2400" b="1" i="0" u="none" strike="noStrike" cap="none" normalizeH="0" baseline="0" dirty="0" smtClean="0">
                <a:ln>
                  <a:noFill/>
                </a:ln>
                <a:solidFill>
                  <a:schemeClr val="accent4">
                    <a:lumMod val="50000"/>
                  </a:schemeClr>
                </a:solidFill>
                <a:effectLst/>
                <a:latin typeface="+mj-lt"/>
                <a:cs typeface="Arial" pitchFamily="34" charset="0"/>
              </a:rPr>
              <a:t>)</a:t>
            </a:r>
            <a:endParaRPr kumimoji="0" lang="es-EC" sz="4800" b="0" i="0" u="none" strike="noStrike" cap="none" normalizeH="0" baseline="0" dirty="0" smtClean="0">
              <a:ln>
                <a:noFill/>
              </a:ln>
              <a:solidFill>
                <a:schemeClr val="accent4">
                  <a:lumMod val="50000"/>
                </a:schemeClr>
              </a:solidFill>
              <a:effectLst/>
              <a:latin typeface="+mj-lt"/>
              <a:cs typeface="Arial" pitchFamily="34" charset="0"/>
            </a:endParaRPr>
          </a:p>
        </p:txBody>
      </p:sp>
      <p:sp>
        <p:nvSpPr>
          <p:cNvPr id="6" name="2 Subtítulo"/>
          <p:cNvSpPr txBox="1">
            <a:spLocks/>
          </p:cNvSpPr>
          <p:nvPr/>
        </p:nvSpPr>
        <p:spPr>
          <a:xfrm>
            <a:off x="428596" y="2000240"/>
            <a:ext cx="7854696" cy="4214842"/>
          </a:xfrm>
          <a:prstGeom prst="rect">
            <a:avLst/>
          </a:prstGeom>
        </p:spPr>
        <p:txBody>
          <a:bodyPr vert="horz" lIns="0" rIns="18288">
            <a:normAutofit fontScale="92500" lnSpcReduction="20000"/>
          </a:bodyPr>
          <a:lstStyle/>
          <a:p>
            <a:pPr marL="919163" lvl="3" algn="just">
              <a:spcBef>
                <a:spcPct val="20000"/>
              </a:spcBef>
              <a:buClr>
                <a:schemeClr val="accent1"/>
              </a:buClr>
              <a:buSzPct val="85000"/>
              <a:buFont typeface="Wingdings" pitchFamily="2" charset="2"/>
              <a:buChar char="v"/>
            </a:pPr>
            <a:r>
              <a:rPr lang="es-EC" sz="3400" dirty="0" smtClean="0">
                <a:solidFill>
                  <a:schemeClr val="bg2">
                    <a:lumMod val="50000"/>
                  </a:schemeClr>
                </a:solidFill>
                <a:latin typeface="+mj-lt"/>
              </a:rPr>
              <a:t> </a:t>
            </a:r>
            <a:r>
              <a:rPr lang="es-EC" sz="3900" dirty="0" smtClean="0">
                <a:solidFill>
                  <a:schemeClr val="bg2">
                    <a:lumMod val="50000"/>
                  </a:schemeClr>
                </a:solidFill>
                <a:latin typeface="+mj-lt"/>
              </a:rPr>
              <a:t>Metodología</a:t>
            </a:r>
            <a:r>
              <a:rPr kumimoji="0" lang="es-EC" sz="3600" b="0" i="0" u="none" strike="noStrike" kern="1200" cap="none" spc="0" normalizeH="0" baseline="0" noProof="0" dirty="0" smtClean="0">
                <a:ln>
                  <a:noFill/>
                </a:ln>
                <a:solidFill>
                  <a:schemeClr val="bg2">
                    <a:lumMod val="50000"/>
                  </a:schemeClr>
                </a:solidFill>
                <a:effectLst/>
                <a:uLnTx/>
                <a:uFillTx/>
                <a:latin typeface="+mj-lt"/>
                <a:ea typeface="+mn-ea"/>
                <a:cs typeface="+mn-cs"/>
              </a:rPr>
              <a:t>:</a:t>
            </a:r>
          </a:p>
          <a:p>
            <a:pPr marL="1376363" lvl="4" algn="just">
              <a:spcBef>
                <a:spcPct val="20000"/>
              </a:spcBef>
              <a:buClr>
                <a:schemeClr val="accent1"/>
              </a:buClr>
              <a:buSzPct val="85000"/>
            </a:pPr>
            <a:endParaRPr lang="es-EC" sz="12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lang="es-EC" sz="2800" dirty="0" smtClean="0">
                <a:solidFill>
                  <a:schemeClr val="bg2">
                    <a:lumMod val="50000"/>
                  </a:schemeClr>
                </a:solidFill>
                <a:latin typeface="+mj-lt"/>
              </a:rPr>
              <a:t> </a:t>
            </a:r>
            <a:r>
              <a:rPr kumimoji="0" lang="es-EC" sz="2600" b="0" i="0" u="none" strike="noStrike" kern="1200" cap="none" spc="0" normalizeH="0" baseline="0" noProof="0" dirty="0" smtClean="0">
                <a:ln>
                  <a:noFill/>
                </a:ln>
                <a:solidFill>
                  <a:schemeClr val="bg2">
                    <a:lumMod val="50000"/>
                  </a:schemeClr>
                </a:solidFill>
                <a:effectLst/>
                <a:uLnTx/>
                <a:uFillTx/>
                <a:latin typeface="+mj-lt"/>
                <a:ea typeface="+mn-ea"/>
                <a:cs typeface="+mn-cs"/>
              </a:rPr>
              <a:t>Recopilación de Información.</a:t>
            </a:r>
          </a:p>
          <a:p>
            <a:pPr marL="1376363" lvl="4" algn="just">
              <a:spcBef>
                <a:spcPct val="20000"/>
              </a:spcBef>
              <a:buClr>
                <a:schemeClr val="accent1"/>
              </a:buClr>
              <a:buSzPct val="85000"/>
            </a:pPr>
            <a:endParaRPr kumimoji="0" lang="es-EC" sz="26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1376363" lvl="4" algn="just">
              <a:spcBef>
                <a:spcPct val="20000"/>
              </a:spcBef>
              <a:buClr>
                <a:schemeClr val="accent1"/>
              </a:buClr>
              <a:buSzPct val="85000"/>
              <a:buFont typeface="Wingdings" pitchFamily="2" charset="2"/>
              <a:buChar char="ü"/>
            </a:pPr>
            <a:r>
              <a:rPr lang="es-EC" sz="2600" dirty="0" smtClean="0">
                <a:solidFill>
                  <a:schemeClr val="bg2">
                    <a:lumMod val="50000"/>
                  </a:schemeClr>
                </a:solidFill>
                <a:latin typeface="+mj-lt"/>
              </a:rPr>
              <a:t> Trabajo de Campo.</a:t>
            </a:r>
          </a:p>
          <a:p>
            <a:pPr marL="1376363" lvl="4" algn="just">
              <a:spcBef>
                <a:spcPct val="20000"/>
              </a:spcBef>
              <a:buClr>
                <a:schemeClr val="accent1"/>
              </a:buClr>
              <a:buSzPct val="85000"/>
            </a:pPr>
            <a:endParaRPr lang="es-EC" sz="26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kumimoji="0" lang="es-EC" sz="2600" b="0" i="0" u="none" strike="noStrike" kern="1200" cap="none" spc="0" normalizeH="0" baseline="0" noProof="0" dirty="0" smtClean="0">
                <a:ln>
                  <a:noFill/>
                </a:ln>
                <a:solidFill>
                  <a:schemeClr val="bg2">
                    <a:lumMod val="50000"/>
                  </a:schemeClr>
                </a:solidFill>
                <a:effectLst/>
                <a:uLnTx/>
                <a:uFillTx/>
                <a:latin typeface="+mj-lt"/>
                <a:ea typeface="+mn-ea"/>
                <a:cs typeface="+mn-cs"/>
              </a:rPr>
              <a:t> Análisis</a:t>
            </a:r>
            <a:r>
              <a:rPr kumimoji="0" lang="es-EC" sz="2600" b="0" i="0" u="none" strike="noStrike" kern="1200" cap="none" spc="0" normalizeH="0" noProof="0" dirty="0" smtClean="0">
                <a:ln>
                  <a:noFill/>
                </a:ln>
                <a:solidFill>
                  <a:schemeClr val="bg2">
                    <a:lumMod val="50000"/>
                  </a:schemeClr>
                </a:solidFill>
                <a:effectLst/>
                <a:uLnTx/>
                <a:uFillTx/>
                <a:latin typeface="+mj-lt"/>
                <a:ea typeface="+mn-ea"/>
                <a:cs typeface="+mn-cs"/>
              </a:rPr>
              <a:t> de Datos.</a:t>
            </a:r>
          </a:p>
          <a:p>
            <a:pPr marL="1376363" lvl="4" algn="just">
              <a:spcBef>
                <a:spcPct val="20000"/>
              </a:spcBef>
              <a:buClr>
                <a:schemeClr val="accent1"/>
              </a:buClr>
              <a:buSzPct val="85000"/>
            </a:pPr>
            <a:endParaRPr kumimoji="0" lang="es-EC" sz="2600" b="0" i="0" u="none" strike="noStrike" kern="1200" cap="none" spc="0" normalizeH="0" noProof="0" dirty="0" smtClean="0">
              <a:ln>
                <a:noFill/>
              </a:ln>
              <a:solidFill>
                <a:schemeClr val="bg2">
                  <a:lumMod val="50000"/>
                </a:schemeClr>
              </a:solidFill>
              <a:effectLst/>
              <a:uLnTx/>
              <a:uFillTx/>
              <a:latin typeface="+mj-lt"/>
              <a:ea typeface="+mn-ea"/>
              <a:cs typeface="+mn-cs"/>
            </a:endParaRPr>
          </a:p>
          <a:p>
            <a:pPr marL="1376363" lvl="4" algn="just">
              <a:spcBef>
                <a:spcPct val="20000"/>
              </a:spcBef>
              <a:buClr>
                <a:schemeClr val="accent1"/>
              </a:buClr>
              <a:buSzPct val="85000"/>
              <a:buFont typeface="Wingdings" pitchFamily="2" charset="2"/>
              <a:buChar char="ü"/>
            </a:pPr>
            <a:r>
              <a:rPr lang="es-EC" sz="2600" baseline="0" dirty="0" smtClean="0">
                <a:solidFill>
                  <a:schemeClr val="bg2">
                    <a:lumMod val="50000"/>
                  </a:schemeClr>
                </a:solidFill>
                <a:latin typeface="+mj-lt"/>
              </a:rPr>
              <a:t> Análisis</a:t>
            </a:r>
            <a:r>
              <a:rPr lang="es-EC" sz="2600" dirty="0" smtClean="0">
                <a:solidFill>
                  <a:schemeClr val="bg2">
                    <a:lumMod val="50000"/>
                  </a:schemeClr>
                </a:solidFill>
                <a:latin typeface="+mj-lt"/>
              </a:rPr>
              <a:t> Regional.</a:t>
            </a:r>
          </a:p>
          <a:p>
            <a:pPr marL="1376363" lvl="4" algn="just">
              <a:spcBef>
                <a:spcPct val="20000"/>
              </a:spcBef>
              <a:buClr>
                <a:schemeClr val="accent1"/>
              </a:buClr>
              <a:buSzPct val="85000"/>
              <a:buFont typeface="Wingdings" pitchFamily="2" charset="2"/>
              <a:buChar char="ü"/>
            </a:pPr>
            <a:endParaRPr lang="es-EC" sz="2600" dirty="0" smtClean="0">
              <a:solidFill>
                <a:schemeClr val="bg2">
                  <a:lumMod val="50000"/>
                </a:schemeClr>
              </a:solidFill>
              <a:latin typeface="+mj-lt"/>
            </a:endParaRPr>
          </a:p>
          <a:p>
            <a:pPr marL="1376363" lvl="4" algn="just">
              <a:spcBef>
                <a:spcPct val="20000"/>
              </a:spcBef>
              <a:buClr>
                <a:schemeClr val="accent1"/>
              </a:buClr>
              <a:buSzPct val="85000"/>
              <a:buFont typeface="Wingdings" pitchFamily="2" charset="2"/>
              <a:buChar char="ü"/>
            </a:pPr>
            <a:r>
              <a:rPr kumimoji="0" lang="es-EC" sz="2600" b="0" i="0" u="none" strike="noStrike" kern="1200" cap="none" spc="0" normalizeH="0" baseline="0" noProof="0" dirty="0" smtClean="0">
                <a:ln>
                  <a:noFill/>
                </a:ln>
                <a:solidFill>
                  <a:schemeClr val="bg2">
                    <a:lumMod val="50000"/>
                  </a:schemeClr>
                </a:solidFill>
                <a:effectLst/>
                <a:uLnTx/>
                <a:uFillTx/>
                <a:latin typeface="+mj-lt"/>
                <a:ea typeface="+mn-ea"/>
                <a:cs typeface="+mn-cs"/>
              </a:rPr>
              <a:t> Análisis Local.</a:t>
            </a:r>
            <a:endParaRPr kumimoji="0" lang="es-EC" sz="24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4000" b="0" i="1" u="none" strike="noStrike" kern="1200" cap="none" spc="0" normalizeH="0" baseline="0" noProof="0" dirty="0" smtClean="0">
              <a:ln>
                <a:noFill/>
              </a:ln>
              <a:solidFill>
                <a:schemeClr val="bg2">
                  <a:lumMod val="50000"/>
                </a:schemeClr>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12">
      <a:dk1>
        <a:srgbClr val="365BB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1645</TotalTime>
  <Words>3746</Words>
  <Application>Microsoft Office PowerPoint</Application>
  <PresentationFormat>Presentación en pantalla (4:3)</PresentationFormat>
  <Paragraphs>1168</Paragraphs>
  <Slides>78</Slides>
  <Notes>0</Notes>
  <HiddenSlides>0</HiddenSlides>
  <MMClips>0</MMClips>
  <ScaleCrop>false</ScaleCrop>
  <HeadingPairs>
    <vt:vector size="4" baseType="variant">
      <vt:variant>
        <vt:lpstr>Tema</vt:lpstr>
      </vt:variant>
      <vt:variant>
        <vt:i4>1</vt:i4>
      </vt:variant>
      <vt:variant>
        <vt:lpstr>Títulos de diapositiva</vt:lpstr>
      </vt:variant>
      <vt:variant>
        <vt:i4>78</vt:i4>
      </vt:variant>
    </vt:vector>
  </HeadingPairs>
  <TitlesOfParts>
    <vt:vector size="79" baseType="lpstr">
      <vt:lpstr>Flujo</vt:lpstr>
      <vt:lpstr>ESCUELA POLITÉCNICA DEL EJÉRCITO </vt:lpstr>
      <vt:lpstr>Identificación de Problemas</vt:lpstr>
      <vt:lpstr>Área de Estudio</vt:lpstr>
      <vt:lpstr>Objetivos</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ALEX PAOLA</dc:creator>
  <cp:lastModifiedBy>IDESPE04</cp:lastModifiedBy>
  <cp:revision>225</cp:revision>
  <dcterms:created xsi:type="dcterms:W3CDTF">2012-05-20T01:29:57Z</dcterms:created>
  <dcterms:modified xsi:type="dcterms:W3CDTF">2012-05-31T17:28:11Z</dcterms:modified>
</cp:coreProperties>
</file>