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5" r:id="rId5"/>
    <p:sldId id="259" r:id="rId6"/>
    <p:sldId id="260" r:id="rId7"/>
    <p:sldId id="306" r:id="rId8"/>
    <p:sldId id="262" r:id="rId9"/>
    <p:sldId id="281" r:id="rId10"/>
    <p:sldId id="282" r:id="rId11"/>
    <p:sldId id="288" r:id="rId12"/>
    <p:sldId id="289" r:id="rId13"/>
    <p:sldId id="271" r:id="rId14"/>
    <p:sldId id="292" r:id="rId15"/>
    <p:sldId id="293" r:id="rId16"/>
    <p:sldId id="294" r:id="rId17"/>
    <p:sldId id="310" r:id="rId18"/>
    <p:sldId id="296" r:id="rId19"/>
    <p:sldId id="309" r:id="rId20"/>
    <p:sldId id="300" r:id="rId21"/>
    <p:sldId id="311" r:id="rId22"/>
    <p:sldId id="312" r:id="rId23"/>
    <p:sldId id="302" r:id="rId24"/>
    <p:sldId id="303" r:id="rId25"/>
    <p:sldId id="276" r:id="rId26"/>
    <p:sldId id="274" r:id="rId27"/>
    <p:sldId id="290" r:id="rId28"/>
    <p:sldId id="278" r:id="rId29"/>
    <p:sldId id="279" r:id="rId30"/>
    <p:sldId id="275" r:id="rId31"/>
    <p:sldId id="307" r:id="rId32"/>
    <p:sldId id="280" r:id="rId33"/>
    <p:sldId id="308" r:id="rId34"/>
    <p:sldId id="291" r:id="rId35"/>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67" d="100"/>
          <a:sy n="67" d="100"/>
        </p:scale>
        <p:origin x="-42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80DBDEC1-D913-4784-8BA4-9349048BEE6A}" type="datetimeFigureOut">
              <a:rPr lang="es-EC"/>
              <a:pPr>
                <a:defRPr/>
              </a:pPr>
              <a:t>02/05/2012</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4264AB21-97A2-4BCF-9D9E-073FD5E43DDF}" type="slidenum">
              <a:rPr lang="es-EC"/>
              <a:pPr>
                <a:defRPr/>
              </a:pPr>
              <a:t>‹Nº›</a:t>
            </a:fld>
            <a:endParaRPr lang="es-EC" dirty="0"/>
          </a:p>
        </p:txBody>
      </p:sp>
    </p:spTree>
    <p:extLst>
      <p:ext uri="{BB962C8B-B14F-4D97-AF65-F5344CB8AC3E}">
        <p14:creationId xmlns:p14="http://schemas.microsoft.com/office/powerpoint/2010/main" xmlns="" val="80738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1604AB95-471F-48F8-904A-5553AF0FE6EF}" type="datetimeFigureOut">
              <a:rPr lang="es-EC"/>
              <a:pPr>
                <a:defRPr/>
              </a:pPr>
              <a:t>02/05/2012</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FEC04588-20E8-420A-B9E2-6B691F114035}" type="slidenum">
              <a:rPr lang="es-EC"/>
              <a:pPr>
                <a:defRPr/>
              </a:pPr>
              <a:t>‹Nº›</a:t>
            </a:fld>
            <a:endParaRPr lang="es-EC" dirty="0"/>
          </a:p>
        </p:txBody>
      </p:sp>
    </p:spTree>
    <p:extLst>
      <p:ext uri="{BB962C8B-B14F-4D97-AF65-F5344CB8AC3E}">
        <p14:creationId xmlns:p14="http://schemas.microsoft.com/office/powerpoint/2010/main" xmlns="" val="380641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75F0BE21-2827-4063-AD89-13012CADC360}" type="datetimeFigureOut">
              <a:rPr lang="es-EC"/>
              <a:pPr>
                <a:defRPr/>
              </a:pPr>
              <a:t>02/05/2012</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2D8BE368-FFD7-42C3-9C9B-BE457EE838A8}" type="slidenum">
              <a:rPr lang="es-EC"/>
              <a:pPr>
                <a:defRPr/>
              </a:pPr>
              <a:t>‹Nº›</a:t>
            </a:fld>
            <a:endParaRPr lang="es-EC" dirty="0"/>
          </a:p>
        </p:txBody>
      </p:sp>
    </p:spTree>
    <p:extLst>
      <p:ext uri="{BB962C8B-B14F-4D97-AF65-F5344CB8AC3E}">
        <p14:creationId xmlns:p14="http://schemas.microsoft.com/office/powerpoint/2010/main" xmlns="" val="231403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E0BB1F50-86A8-40AB-8197-6F43414742E2}" type="datetimeFigureOut">
              <a:rPr lang="es-EC"/>
              <a:pPr>
                <a:defRPr/>
              </a:pPr>
              <a:t>02/05/2012</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22E4FD74-F5FC-4AD6-8686-99DF6D010FEC}" type="slidenum">
              <a:rPr lang="es-EC"/>
              <a:pPr>
                <a:defRPr/>
              </a:pPr>
              <a:t>‹Nº›</a:t>
            </a:fld>
            <a:endParaRPr lang="es-EC" dirty="0"/>
          </a:p>
        </p:txBody>
      </p:sp>
    </p:spTree>
    <p:extLst>
      <p:ext uri="{BB962C8B-B14F-4D97-AF65-F5344CB8AC3E}">
        <p14:creationId xmlns:p14="http://schemas.microsoft.com/office/powerpoint/2010/main" xmlns="" val="96050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87FEF7C-E41F-46A1-977F-0A4E21F1714C}" type="datetimeFigureOut">
              <a:rPr lang="es-EC"/>
              <a:pPr>
                <a:defRPr/>
              </a:pPr>
              <a:t>02/05/2012</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7EA290EB-F1C4-4694-8045-D1C7A768227A}" type="slidenum">
              <a:rPr lang="es-EC"/>
              <a:pPr>
                <a:defRPr/>
              </a:pPr>
              <a:t>‹Nº›</a:t>
            </a:fld>
            <a:endParaRPr lang="es-EC" dirty="0"/>
          </a:p>
        </p:txBody>
      </p:sp>
    </p:spTree>
    <p:extLst>
      <p:ext uri="{BB962C8B-B14F-4D97-AF65-F5344CB8AC3E}">
        <p14:creationId xmlns:p14="http://schemas.microsoft.com/office/powerpoint/2010/main" xmlns="" val="44087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18158BE0-46E4-499A-9D9C-0ACC8B358C6A}" type="datetimeFigureOut">
              <a:rPr lang="es-EC"/>
              <a:pPr>
                <a:defRPr/>
              </a:pPr>
              <a:t>02/05/2012</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A7A320F8-6AAA-4F21-9A2A-572B703BC064}" type="slidenum">
              <a:rPr lang="es-EC"/>
              <a:pPr>
                <a:defRPr/>
              </a:pPr>
              <a:t>‹Nº›</a:t>
            </a:fld>
            <a:endParaRPr lang="es-EC" dirty="0"/>
          </a:p>
        </p:txBody>
      </p:sp>
    </p:spTree>
    <p:extLst>
      <p:ext uri="{BB962C8B-B14F-4D97-AF65-F5344CB8AC3E}">
        <p14:creationId xmlns:p14="http://schemas.microsoft.com/office/powerpoint/2010/main" xmlns="" val="91662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05601227-BE55-4A26-961F-C9D4DA915860}" type="datetimeFigureOut">
              <a:rPr lang="es-EC"/>
              <a:pPr>
                <a:defRPr/>
              </a:pPr>
              <a:t>02/05/2012</a:t>
            </a:fld>
            <a:endParaRPr lang="es-EC" dirty="0"/>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BB53F067-D999-4E55-903C-4E794A7F49D4}" type="slidenum">
              <a:rPr lang="es-EC"/>
              <a:pPr>
                <a:defRPr/>
              </a:pPr>
              <a:t>‹Nº›</a:t>
            </a:fld>
            <a:endParaRPr lang="es-EC" dirty="0"/>
          </a:p>
        </p:txBody>
      </p:sp>
    </p:spTree>
    <p:extLst>
      <p:ext uri="{BB962C8B-B14F-4D97-AF65-F5344CB8AC3E}">
        <p14:creationId xmlns:p14="http://schemas.microsoft.com/office/powerpoint/2010/main" xmlns="" val="343250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983ADC28-D19D-4360-822D-18BCF51A1093}" type="datetimeFigureOut">
              <a:rPr lang="es-EC"/>
              <a:pPr>
                <a:defRPr/>
              </a:pPr>
              <a:t>02/05/2012</a:t>
            </a:fld>
            <a:endParaRPr lang="es-EC" dirty="0"/>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94733449-F397-4F51-B400-DEA6BF50EC57}" type="slidenum">
              <a:rPr lang="es-EC"/>
              <a:pPr>
                <a:defRPr/>
              </a:pPr>
              <a:t>‹Nº›</a:t>
            </a:fld>
            <a:endParaRPr lang="es-EC" dirty="0"/>
          </a:p>
        </p:txBody>
      </p:sp>
    </p:spTree>
    <p:extLst>
      <p:ext uri="{BB962C8B-B14F-4D97-AF65-F5344CB8AC3E}">
        <p14:creationId xmlns:p14="http://schemas.microsoft.com/office/powerpoint/2010/main" xmlns="" val="177097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8924780-350B-4E80-A056-A055E352C48B}" type="datetimeFigureOut">
              <a:rPr lang="es-EC"/>
              <a:pPr>
                <a:defRPr/>
              </a:pPr>
              <a:t>02/05/2012</a:t>
            </a:fld>
            <a:endParaRPr lang="es-EC" dirty="0"/>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758913B9-3100-4491-924A-464F2B3F847A}" type="slidenum">
              <a:rPr lang="es-EC"/>
              <a:pPr>
                <a:defRPr/>
              </a:pPr>
              <a:t>‹Nº›</a:t>
            </a:fld>
            <a:endParaRPr lang="es-EC" dirty="0"/>
          </a:p>
        </p:txBody>
      </p:sp>
    </p:spTree>
    <p:extLst>
      <p:ext uri="{BB962C8B-B14F-4D97-AF65-F5344CB8AC3E}">
        <p14:creationId xmlns:p14="http://schemas.microsoft.com/office/powerpoint/2010/main" xmlns="" val="9302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E10C55C-16B9-4415-9716-7B412C63E69A}" type="datetimeFigureOut">
              <a:rPr lang="es-EC"/>
              <a:pPr>
                <a:defRPr/>
              </a:pPr>
              <a:t>02/05/2012</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43C094E1-200F-4716-ABC0-DE78B565316A}" type="slidenum">
              <a:rPr lang="es-EC"/>
              <a:pPr>
                <a:defRPr/>
              </a:pPr>
              <a:t>‹Nº›</a:t>
            </a:fld>
            <a:endParaRPr lang="es-EC" dirty="0"/>
          </a:p>
        </p:txBody>
      </p:sp>
    </p:spTree>
    <p:extLst>
      <p:ext uri="{BB962C8B-B14F-4D97-AF65-F5344CB8AC3E}">
        <p14:creationId xmlns:p14="http://schemas.microsoft.com/office/powerpoint/2010/main" xmlns="" val="294435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0FEAAED-E12A-4F68-A19C-1402A3F4B95C}" type="datetimeFigureOut">
              <a:rPr lang="es-EC"/>
              <a:pPr>
                <a:defRPr/>
              </a:pPr>
              <a:t>02/05/2012</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9DE95F94-12AF-4081-B4F0-AEE854451FFD}" type="slidenum">
              <a:rPr lang="es-EC"/>
              <a:pPr>
                <a:defRPr/>
              </a:pPr>
              <a:t>‹Nº›</a:t>
            </a:fld>
            <a:endParaRPr lang="es-EC" dirty="0"/>
          </a:p>
        </p:txBody>
      </p:sp>
    </p:spTree>
    <p:extLst>
      <p:ext uri="{BB962C8B-B14F-4D97-AF65-F5344CB8AC3E}">
        <p14:creationId xmlns:p14="http://schemas.microsoft.com/office/powerpoint/2010/main" xmlns="" val="6437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F382FF-A4A5-44A1-BAF9-0962654AA991}" type="datetimeFigureOut">
              <a:rPr lang="es-EC"/>
              <a:pPr>
                <a:defRPr/>
              </a:pPr>
              <a:t>02/05/2012</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3AC1899-04FB-4B1E-B614-86549C466A8F}" type="slidenum">
              <a:rPr lang="es-EC"/>
              <a:pPr>
                <a:defRPr/>
              </a:pPr>
              <a:t>‹Nº›</a:t>
            </a:fld>
            <a:endParaRPr 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5.xml"/><Relationship Id="rId7" Type="http://schemas.openxmlformats.org/officeDocument/2006/relationships/slide" Target="slide20.xml"/><Relationship Id="rId12"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xml"/><Relationship Id="rId5" Type="http://schemas.openxmlformats.org/officeDocument/2006/relationships/slide" Target="slide18.xml"/><Relationship Id="rId10" Type="http://schemas.openxmlformats.org/officeDocument/2006/relationships/slide" Target="slide23.xml"/><Relationship Id="rId4" Type="http://schemas.openxmlformats.org/officeDocument/2006/relationships/slide" Target="slide16.xml"/><Relationship Id="rId9"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image" Target="../media/image5.jpeg"/><Relationship Id="rId4" Type="http://schemas.openxmlformats.org/officeDocument/2006/relationships/slide" Target="slide4.xml"/><Relationship Id="rId9"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8.xml"/><Relationship Id="rId7"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71550" y="153988"/>
            <a:ext cx="7772400" cy="682625"/>
          </a:xfrm>
        </p:spPr>
        <p:txBody>
          <a:bodyPr rtlCol="0">
            <a:noAutofit/>
          </a:bodyPr>
          <a:lstStyle/>
          <a:p>
            <a:pPr eaLnBrk="1" fontAlgn="auto" hangingPunct="1">
              <a:spcAft>
                <a:spcPts val="0"/>
              </a:spcAft>
              <a:defRPr/>
            </a:pPr>
            <a:r>
              <a:rPr lang="es-ES" sz="3800" b="1" dirty="0" smtClean="0">
                <a:solidFill>
                  <a:schemeClr val="accent3">
                    <a:lumMod val="50000"/>
                  </a:schemeClr>
                </a:solidFill>
              </a:rPr>
              <a:t>ESCUELA POLITÉCNICA DEL EJÉRCITO</a:t>
            </a:r>
            <a:endParaRPr lang="es-EC" sz="3800" b="1" dirty="0" smtClean="0">
              <a:solidFill>
                <a:schemeClr val="accent3">
                  <a:lumMod val="50000"/>
                </a:schemeClr>
              </a:solidFill>
            </a:endParaRPr>
          </a:p>
        </p:txBody>
      </p:sp>
      <p:sp>
        <p:nvSpPr>
          <p:cNvPr id="3" name="2 Subtítulo"/>
          <p:cNvSpPr>
            <a:spLocks noGrp="1"/>
          </p:cNvSpPr>
          <p:nvPr>
            <p:ph type="subTitle" idx="1"/>
          </p:nvPr>
        </p:nvSpPr>
        <p:spPr>
          <a:xfrm>
            <a:off x="755576" y="4797152"/>
            <a:ext cx="4410075" cy="1579449"/>
          </a:xfrm>
        </p:spPr>
        <p:txBody>
          <a:bodyPr rtlCol="0">
            <a:normAutofit/>
          </a:bodyPr>
          <a:lstStyle/>
          <a:p>
            <a:pPr algn="l" eaLnBrk="1" fontAlgn="auto" hangingPunct="1">
              <a:spcAft>
                <a:spcPts val="0"/>
              </a:spcAft>
              <a:defRPr/>
            </a:pPr>
            <a:r>
              <a:rPr lang="es-ES" sz="2000" b="1" dirty="0">
                <a:solidFill>
                  <a:schemeClr val="tx1"/>
                </a:solidFill>
                <a:latin typeface="Arial" pitchFamily="34" charset="0"/>
                <a:cs typeface="Arial" pitchFamily="34" charset="0"/>
              </a:rPr>
              <a:t>AUTORES: 	</a:t>
            </a:r>
          </a:p>
          <a:p>
            <a:pPr marL="342900" indent="-342900" algn="l" eaLnBrk="1" fontAlgn="auto" hangingPunct="1">
              <a:spcAft>
                <a:spcPts val="0"/>
              </a:spcAft>
              <a:buFont typeface="Arial" charset="0"/>
              <a:buBlip>
                <a:blip r:embed="rId3"/>
              </a:buBlip>
              <a:defRPr/>
            </a:pPr>
            <a:r>
              <a:rPr lang="es-ES" sz="1600" dirty="0">
                <a:solidFill>
                  <a:schemeClr val="tx1"/>
                </a:solidFill>
                <a:latin typeface="Arial" pitchFamily="34" charset="0"/>
                <a:cs typeface="Arial" pitchFamily="34" charset="0"/>
              </a:rPr>
              <a:t>ROSA MARINELLA PALACIOS LAGOS</a:t>
            </a:r>
          </a:p>
          <a:p>
            <a:pPr marL="342900" indent="-342900" algn="l" eaLnBrk="1" fontAlgn="auto" hangingPunct="1">
              <a:spcAft>
                <a:spcPts val="0"/>
              </a:spcAft>
              <a:buFont typeface="Arial" charset="0"/>
              <a:buBlip>
                <a:blip r:embed="rId3"/>
              </a:buBlip>
              <a:defRPr/>
            </a:pPr>
            <a:r>
              <a:rPr lang="es-ES" sz="1600" dirty="0">
                <a:solidFill>
                  <a:schemeClr val="tx1"/>
                </a:solidFill>
                <a:latin typeface="Arial" pitchFamily="34" charset="0"/>
                <a:cs typeface="Arial" pitchFamily="34" charset="0"/>
              </a:rPr>
              <a:t>RICARDO DANIEL PROAÑO </a:t>
            </a:r>
            <a:r>
              <a:rPr lang="es-ES" sz="1600" dirty="0" smtClean="0">
                <a:solidFill>
                  <a:schemeClr val="tx1"/>
                </a:solidFill>
                <a:latin typeface="Arial" pitchFamily="34" charset="0"/>
                <a:cs typeface="Arial" pitchFamily="34" charset="0"/>
              </a:rPr>
              <a:t>ORTIZ</a:t>
            </a:r>
          </a:p>
          <a:p>
            <a:pPr algn="l" eaLnBrk="1" fontAlgn="auto" hangingPunct="1">
              <a:spcAft>
                <a:spcPts val="0"/>
              </a:spcAft>
              <a:defRPr/>
            </a:pPr>
            <a:r>
              <a:rPr lang="es-ES" sz="1600" b="1" dirty="0" smtClean="0">
                <a:solidFill>
                  <a:schemeClr val="tx1"/>
                </a:solidFill>
                <a:latin typeface="Arial" pitchFamily="34" charset="0"/>
                <a:cs typeface="Arial" pitchFamily="34" charset="0"/>
              </a:rPr>
              <a:t>DIRECTORA</a:t>
            </a:r>
            <a:r>
              <a:rPr lang="es-ES" sz="1600" dirty="0" smtClean="0">
                <a:solidFill>
                  <a:schemeClr val="tx1"/>
                </a:solidFill>
                <a:latin typeface="Arial" pitchFamily="34" charset="0"/>
                <a:cs typeface="Arial" pitchFamily="34" charset="0"/>
              </a:rPr>
              <a:t>: ING.CECILIA HINOJOSA</a:t>
            </a:r>
          </a:p>
          <a:p>
            <a:pPr algn="l" eaLnBrk="1" fontAlgn="auto" hangingPunct="1">
              <a:spcAft>
                <a:spcPts val="0"/>
              </a:spcAft>
              <a:defRPr/>
            </a:pPr>
            <a:r>
              <a:rPr lang="es-ES" sz="1600" b="1" dirty="0">
                <a:solidFill>
                  <a:schemeClr val="tx1"/>
                </a:solidFill>
                <a:latin typeface="Arial" pitchFamily="34" charset="0"/>
                <a:cs typeface="Arial" pitchFamily="34" charset="0"/>
              </a:rPr>
              <a:t>CODIRECTOR</a:t>
            </a:r>
            <a:r>
              <a:rPr lang="es-ES" sz="1600" dirty="0">
                <a:solidFill>
                  <a:schemeClr val="tx1"/>
                </a:solidFill>
                <a:latin typeface="Arial" pitchFamily="34" charset="0"/>
                <a:cs typeface="Arial" pitchFamily="34" charset="0"/>
              </a:rPr>
              <a:t>: </a:t>
            </a:r>
            <a:r>
              <a:rPr lang="es-ES" sz="1600" dirty="0" smtClean="0">
                <a:solidFill>
                  <a:schemeClr val="tx1"/>
                </a:solidFill>
                <a:latin typeface="Arial" pitchFamily="34" charset="0"/>
                <a:cs typeface="Arial" pitchFamily="34" charset="0"/>
              </a:rPr>
              <a:t>ING. DANILO </a:t>
            </a:r>
            <a:r>
              <a:rPr lang="es-ES" sz="1600" dirty="0">
                <a:solidFill>
                  <a:schemeClr val="tx1"/>
                </a:solidFill>
                <a:latin typeface="Arial" pitchFamily="34" charset="0"/>
                <a:cs typeface="Arial" pitchFamily="34" charset="0"/>
              </a:rPr>
              <a:t>MARTINEZ</a:t>
            </a:r>
          </a:p>
          <a:p>
            <a:pPr algn="l" eaLnBrk="1" fontAlgn="auto" hangingPunct="1">
              <a:spcAft>
                <a:spcPts val="0"/>
              </a:spcAft>
              <a:defRPr/>
            </a:pPr>
            <a:endParaRPr lang="es-ES" sz="1600" dirty="0">
              <a:solidFill>
                <a:schemeClr val="tx1"/>
              </a:solidFill>
              <a:latin typeface="Arial" pitchFamily="34" charset="0"/>
              <a:cs typeface="Arial" pitchFamily="34" charset="0"/>
            </a:endParaRPr>
          </a:p>
        </p:txBody>
      </p:sp>
      <p:sp>
        <p:nvSpPr>
          <p:cNvPr id="2052" name="AutoShape 2" descr="data:image/jpeg;base64,/9j/4AAQSkZJRgABAQAAAQABAAD/2wCEAAkGBhMSERUSEhIWExUWGRcaFRgXGRwdHRobGxocHxgcHBwdICYgGh8jHxQcIDEgIycpLCwsGh4xNTAqNSYrLCkBCQoKDgwOGg8PGjAlHiU1LTAqMTIpLzQvLS8sLDUsLi8uNTUsLCw0LCwuMCwsLzAtLzAtKSotLCwsLDIsLCwsLP/AABEIAIQAiAMBIgACEQEDEQH/xAAbAAACAwEBAQAAAAAAAAAAAAAABgQFBwMBAv/EAEIQAAIBAgQDBQUGAwYFBQAAAAECAwARBBIhMQUGQRMiUWFxBzJSgaFCYnKRwdEUI7EkM1NzgvBDorLC4WODkpPS/8QAGgEAAgMBAQAAAAAAAAAAAAAAAAQCAwUBBv/EADERAAEEAQIEAwYGAwAAAAAAAAEAAgMRIQQxEkFRcRNhgSKRobHB8AUjQlLh8TKC0f/aAAwDAQACEQMRAD8A3GiiihCKKKrOOcwRYVM0hJY+4i6u58FH6nQdTXCayUKzqn4nzdhYCVeUFx9hLu3oQt7fO1IXG+bMRiCEuY1a9oYm1IFr9pJp8QuBYa9aoFxa9i3ZgRlGHdGlx1X8RFxp1FKP1P7Qu0nbiftPKi8eGygkANNIF365VubddxVbNz/iybdrAm3uxs2+o1ZrX/elp+GEX7MEWkDKbgFlZdRma+1zvVlhuB4lgwSM2cgk5WYjQAgGwU3tv51QZpHbFFKbFz3iyFYYqMhvd/kjxA8bjVgPnU7Ce0LE3t/Z5utrOhI8QbkEeYBqjfknEDLZJAAqgjIdxluw10uEGlfE/CcQiKjKsdlCBiHBtoCRcC1wLWB636VzxJRzKKCecF7RYzbtoZI7/aW0ifmve/5aY+H8WhnGaGVZAN8p1HqNx86yXAL2UJzgKELnTbLckW8rVEOKaN0driRhdTH3XUkgBQQbMNba/Cd6mzVu/UiluFFIXA+fmUAYkF02MgWzr/mJ1H3l8NjvTzh8QrqHRgysLgg3BHkadZI14sLi6UUUVYhFFFFCEUUVW8wcbXCwmQjMx7sa/E52HkNLk9ADXCaFlCh8z8zjCgIgDzODkUnRR8b+C3+ZOg6kZ2R2+eRpe0eQHNKCL/6baKB0UbV8NxG7tJIc7OT2kp+IWFrdEF7XGg6+NdeWOXTPKTHfLfusNFEfQsB72t7X3AGwrMkkdKaHouhROG8CkdrKMstwFEY07twW13zBtSdtPCnXg3s4RTnna7bm3vEne72+i29aaOH8Miw62UAfEx3Pqf02rhjeaMLECXnTTopzH0stzfyphkDW5eUKXg+FxRC0car5ga/M7mpVZrx32vmMkQYR2AJGdyBe3gouevW1q+eVPbBHK/Z4n+WTothcXOwuN7+H9aYa9mwKgXUtMrwiqLjHOkGFj7SYOovZe6Tc9Bpt87Vnre2mYykRwB1zWC7H52F/rUnODd1zjB2ytNx3LsEt7xhSftLofpofnSXxr2eFDniCuBe4yjUEWOZOul7FdrnSrbgftLimH82GTDnzGZT4kFddPMU1YfHRyAFHVgdrEGqHNik7qzKyfhsBVTmFmJ7x3B6Cx3sBYa66a134DzMYJT2N2jJOaPZXI95ozsHHXofqHrmLldJ0YoMrkG9jYN6+B+9WaT5sMWQx966hbLa5AIN1H2gLaKNbX22Scx8LrCluth4fj0mjWSNsytt+oI6EbEVIrK+U+ZHgkzMpETAGWxuNdpFA6/EB9bCtTVwQCDcHYitCKUSC+aiRS9oooq5cRWW81cfWbEFrnIhMcOXc/wCI4G51Fri+ijxp85p4gYcLIymzNZEP3n0BHpe/yrJHxQRrogKgZAD8KtlzBhfKMxtqNbUnqn/pC6F7wfhJln7OJ86tb3dtSTlPwfE2XcdAa2ThPDFgiEa+rHxPU/8AjoLUuez7gnZx9o2p1Vfz7x/PQeS031LTx0OIoK+JoVYWZQw8CAR9aq8ZyphZCS0K3ta63Uj0tsfMUscx8zTjiSYOBcxbsrA3yixLM7W1ygHYbkCrfneacQZIwTnAW6GzFj9kDUkEXOh0A3qT3iiSLpWQx+JI1l1ZUXGezeI3MUjJpYAgMAOgG2l9T421qqxHsxMJaeJleRFJRSti1l2uNixG4rvwnm94oUjymQKAAzbkdNrD/wAVMPPb/wCCP+aqGvhwdioyNolu6znivtCgxSR4YwuiO6dsztmyi4vltqbb9Nqd8J7K1VQBIoBC5iAddNSD56EeYqo4mY5mDfw6RkFjdFAOpvrYbi+/W5vTLHzsygKItAAOvSh8jHO9s2qmNoYCn4XkHDqO8Xdtyb5e98QA2PpvVxgeCww37ONVubn18daXIOYpMQ4AVlyhjZeth59av48e6xq8q5SSQQDe3hrRDNG6RzQ3asq4toA3urGlnnHl4TJ2qjvrYm25A2I8x9RcUw4fEK65lNwa6045oe2iq1hrApNYZnYWNwOhvnUINCp3vpqdzatH5D4yHj7Am+QBoj4xnp6qdPQrS9zTwloMQWjIAYA942XLckXO/dNxp0Iqv5d4osM6EMGEZBLAEAo5yyWvvlJBJuazY3GKSj2Kmcha5RRRWqoJK9oWJYmKJNSBJJbztlT6s35UiYWElwrQspuCSRYNlXdipsxL7CnDm2S+Nb7sca/mWb9ajcKTNNEvi6/Q3/SsqZ1ykKQ2WhYHCiONIxsqgflX1inIRiCAQpIJ6WFdah8WxSxwszAMuxBIAIY2tc6DfrWmaAUUh8qczHE4lIY4xqoklysR2ao2i31LXZvdvrpfrTDzrj/4c4fE6N2buAhNsxdCAR6W18iaq+SeGYXDYhxEc0kpcZmazCNT3FVLXIIuS3iBfcCmLmjl1cXFkNswvkY/Zva9vM2tfoCaWa0mI8OSm9I9jZmmT/HY9iKKz84pcPCFkN7ggADdlA69Bdh1qHNxV3JcOwDagBmAHkBfyr3j3d7HrZ5BqPKMVFjxgFlbKqk5Ra252t51jvDnYHJW/iGiZLpY3MJ8RxcbvBokV8qXb+Nk/wAR/wD5N+9SMJxMg5ZCWUkXJJJWwOo1+9Ua0et2Iy6tt3R5+Fe4bF5iCApBFxoNdGt9APrVbWPGV5mOCdp4iarPVOHAMWe2MmjXW56aGw2+dM2PwBlwpjVgGKgo3QMNVPpcD5UrcpwZ3A/9NT/SniKMKAALAbVoaON5kc53+NY7nf5BbIeHRt6pL9nXHLrJh5AUZHayn7IuAU/0sbDyIp3rOpsT2XGhHYAM2ZtLXDomW/nnQ1ooNaEJwW9FEpc53wmaFXABKtbX7w//AEFrOcPKXKd93JBEilbKoKm42FrHzrWOYY74aXyW/wCWv6UgMKS1Yp99VJqfuW8WZMLE53ygN6r3T9Voqu5Gc9g6k3yyuB6Gx/7qK0IzxMBUEv8ANA/tsv4Y/wDpP7Vz4G39ph/GP6GpvOkNsUrdHiH5oxv9JBVVhZcjo/wsrfkbn6Vmy+zL6qQ2XXmDj0s/FI8PDK6Rxnv5GIvl7z3t52X86bMfC2IwM8ad52V1AJ3PQVS808tx4TDzYvCLknUXLElu6WBfRrjzvXfkjij4jA3DWkZb3ULfNs1gdN12OmtDxI3VMc4+yQR6mz8hQ7J6YNewvZtgDsALvuTfr5Kk9k/DJjNiMVMpAssMZYWPcJzgeV7A+JHlWmVmGL5zK4qDZb4kRsGuOzz2EndJ0vl63tmPrWn0/AQW0OSz1jPMsgHZliFHaSXJ/wDbqpOMgOW8sehB0BGxFMHGODriVKFSSrOU2yljbum437umvWlrgnKa4mURqijqxI2H+9LVjPkZEC9+y9DFpjrdM2ngCMG7u8knooOAijSeWRsQhEgYW71+8b66Vc4XHwqR/NS1rdb7MP1H1qyb2f4KTMmHnSSZAbp3dbb7ba6dbdapeEcvxSOY3hXu3LG1iLGxHrfT1qDdSyWxRvoRRztukXfh/Hp3yxPDg3cDB+NLSORz/MH+UP8Atp2pM5NjCzFQCMseUA72GUD+lOEsoVSzGwAJJ8ANzWzpcRrLAoALN+POr8YCAd+8C3HRQrMzH0LLY+VM3NLSGOSKF2jYR90qSCDrl1+VqT+XL4viUmIQase0Pgie7GG8Tl79vEqNr1N5q43L/HwQQMAZXysSAe4pAO/nc38qz9V4jh+UfaLrH+uU3p4w8kHb/uFM5T5kOJ4ZKJGLSRowYnchgcpP1HyqpNMfEOWsNgoJGgQq0pCm7E+8wY6E+RpcYVbq8ODfd2vCi9zXu4hzq+9ZryvZNvIn9zL/AJrf9K0V35Kgy4VW+Nnf82sPoor2tCIUwJcqNz1hLxJKP+G+v4X7p+uU/KlCtOx2EEsbxts6lT8xv6jesxaJkLI476Eq3qOo8jv6Gk9WyiHKQTPxTi8rcLeSNVdlUpIGBOlsrGw30Ib0rj7P8JF2cckJyKU1j37+z6k30I2qPy1xARyGOT+7l7rA7X2F/I3y/lVdhS3C8aYW0w8rZomOynYX+in/AEnrVE1vayUZ4SDXWvrzHmK5pyI3E5rd+fbr6c/I3yU7nX2bjEzjEI4HfRpEI94KRmykfaKg6Hfxq+wvNsZxK4dmUmUsYcoI0VQSHv8AauW28KtJ8OmIQXAupzKSL5XF7EeYvWTc98r42NlK3kytnimiVgynwOW+U67+VOeICBJHlpykqrBTrxzl9YEEiuzd9SQdvXT0pR5VxqQYmaGU5RJmTNe1iCba9Lg7+lNEPMLSYBHxICqcOTKT74mTX3OgIUkeJ0G4pG43hQ4E8eoIGYjr8LDyI09R51m6+BsjeEbFb34M+N7n6aQ0HivUbK74Pyh/AyjETYhOziDZLAgtcEa3NtjsL3NQeDymWWeUCwdhYebNmA/Jap8Xw/KIsuZmcDQi2p2A/b0PWnLlnAxw5WldUjjOaR2IALnoCd9gPkfGl4o5ZJeOV1u22AFZPLzJJTepii0WldT+Jz8ejcfSvcnThXARC5fOzEixvby/alb2j80rkfBxuAxH8598ovogH2nbw6C5NfHH/aYGUjCEIuzYiUEKP8tTrI30qJyVyeGkGIkV3uS2aRdXJ+13th5AG/jW0XCuCNeWV7yDwIwYf3SgYAi/TTTTdj1LHx0FtTQ49BBjsMYlWbFMzKGa4HZ6g6A6e8dfxGnbmLjaYeJmZrWGvj5AeZ2ApW5PwpHa8UxQsWFoV+FNgB5nYepPWlC0STANOGXZ8zy9Nz50E5CSxpJ2+6Hrt2s8lac4427JEPs95vU6L9Ln5ilmYEiy6sbKvmzGw+pFd8RiC7F23Ykn59PQbfKrDlfBGXEhvsw94/iI7g/q35eNRP50vdLbBOmBwoijSMbIqqPkLfpRXeitlVopQ514SR/aUGlrTeg91/lsfKx6U314ygggi4O4NQewPbRQsqNMMAjx8BwmJPfH90/U6aHzI6jqPpA49wE4Z9LmFj3D8J+Bj/Q9dt965Wt4g+VZYLoXUVax5aeJu6lcN47Pw6T+Gxdwv/DmOoy9M3iPPcbHxqz4Zz7G0j4Z5ruCVDCwJPil9Gt+ldsHxyKVVixiBwCCrkX1GxbwPmND1r3nXk/D4mEzpB2sosV7MgZ9ftW94eY18DXRpgSZInkeQ2vrXz2B3wclpskT/ZLav4HyO4Hy8xtC5h4XLIoMCnF2W0jMyBm06qACTvvSBy9DPFM8JjfsSWsrA/yz0U3Gx2t42p44Pz3FBdJYXwzE94MpIvtoRqPmBV5g+ZsNI+dp0kIPcUOoCD8JNydfePytVImHD+cC088Et9CLHxVMkZY/GOl4KThHKuYshJHQC5za2X8R1A61CwPJfEcS4eTDrHrcNOw7v4Yxmt6kXrR14nhV7Q3U9obuCy2P1qvfnfDwZlOIRx9kXzsvldblh4X18zXY5oORLj5NJ+irIccH5r4wfCsNg/5szRySqNWy3K/6nJy/LLUOH2jxuZZRMoij7tgCbk7FNLtsRp51VYuReKSiNcJK0byK0snuWA0JA1H52/OnWfhGBw0AiaJBGCGC2uWYbHxY/wC9qsbFJM0lxLANgCBjz3yfh0TdRxCiMnqP69OvUJV4ZwmTiMn8ViwY8IhLRxsfft9pv3+Q8amcc4x2zBU7sSaINr9L26abDoPWvni/HGn7oGSMbIPpmtvbwGgqsZgBcm1Re9rW+HHt9/fU7lUPfxdvvJ8/6GMIa9wFGZmNlUbljsK0HgPCv4eEJoWPekI6sd/l0HkBVXyry+UtPMLSEdxfgB8fvHr4DTxplp3TQ8A4juqCbRRRRTiiiiiihC5zwK6lHUMrCxB1BFIvG+V5ILvFeSLe27oP6uo8dx570/UVXJG2QUULKUkuLg3B6ipWC4lLCf5blfEbg+oOnzpw4tyjDMS63hkP2k2J+8uzeuh86Vcdy1iotTH2o+KLX55TY/IXrPdBIw2FK14Oa8LM/aYnDq7KCmc3AtexsH7p163vXaTA8ImGYwst/C9vllJFJ8WC7MotlJQ6qSyMe6Rco+gN2vpX0YXAkAiKmQKBl91dTmJN9PeJ0+Vc8VwP8K1s0jRTXEDumocucHH2XPlZv2ruZuGQDuYYG/V7D6uf6Ckp1lJZmjfK5BsDfRXFhYbXQm48RXaOEiRn7LuEEKrZRb3dQGOgJBrpmcei748n7j700Q84BVWDDAQoLhbZm1F7gOwtffx2NRJJCxLMSzHck3J+dUvB+DM1ggeRgysvZ5mCnTML+4L6i/macsDybO5vKwhXqF7zn5+6v1qBZJLt/CqtUgYlgigu7e6q6k/sPM6U38v8p9mRNPZpB7qj3Y/T4m+906eJt+GcGiw62iS192OrN6sdTU2nIdMGZOSok2iiiim1xFFFFCEUUUUIRRRRQhFFFFCFxxODSQWkRXHgwBH1qqm5LwjG/YhfwEr9Aa8orhaDuELmORcJ8Df/AGP+9S8NythY/dgQnxYZj+bXoorgY0bBCtFUDQaCvaKKkhFFFFCEUUUUIRRRRQh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C">
              <a:latin typeface="Calibri" pitchFamily="34" charset="0"/>
            </a:endParaRPr>
          </a:p>
        </p:txBody>
      </p:sp>
      <p:sp>
        <p:nvSpPr>
          <p:cNvPr id="2053" name="3 CuadroTexto"/>
          <p:cNvSpPr txBox="1">
            <a:spLocks noChangeArrowheads="1"/>
          </p:cNvSpPr>
          <p:nvPr/>
        </p:nvSpPr>
        <p:spPr bwMode="auto">
          <a:xfrm>
            <a:off x="1331913" y="755650"/>
            <a:ext cx="6985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t>DEPARTAMENTO DE CIENCIAS DE LA COMPUTACIÓN</a:t>
            </a:r>
            <a:endParaRPr lang="es-EC"/>
          </a:p>
        </p:txBody>
      </p:sp>
      <p:sp>
        <p:nvSpPr>
          <p:cNvPr id="6" name="5 CuadroTexto"/>
          <p:cNvSpPr txBox="1"/>
          <p:nvPr/>
        </p:nvSpPr>
        <p:spPr>
          <a:xfrm>
            <a:off x="6588125" y="6157913"/>
            <a:ext cx="1890713" cy="369887"/>
          </a:xfrm>
          <a:prstGeom prst="rect">
            <a:avLst/>
          </a:prstGeom>
          <a:noFill/>
        </p:spPr>
        <p:txBody>
          <a:bodyPr wrap="none">
            <a:spAutoFit/>
          </a:bodyPr>
          <a:lstStyle/>
          <a:p>
            <a:pPr>
              <a:defRPr/>
            </a:pPr>
            <a:r>
              <a:rPr lang="es-ES" b="1" i="1" dirty="0">
                <a:solidFill>
                  <a:schemeClr val="accent3">
                    <a:lumMod val="75000"/>
                  </a:schemeClr>
                </a:solidFill>
                <a:effectLst>
                  <a:outerShdw blurRad="38100" dist="38100" dir="2700000" algn="tl">
                    <a:srgbClr val="000000">
                      <a:alpha val="43137"/>
                    </a:srgbClr>
                  </a:outerShdw>
                </a:effectLst>
              </a:rPr>
              <a:t>FEBRERO 2012</a:t>
            </a:r>
          </a:p>
        </p:txBody>
      </p:sp>
      <p:sp>
        <p:nvSpPr>
          <p:cNvPr id="2055" name="6 CuadroTexto"/>
          <p:cNvSpPr txBox="1">
            <a:spLocks noChangeArrowheads="1"/>
          </p:cNvSpPr>
          <p:nvPr/>
        </p:nvSpPr>
        <p:spPr bwMode="auto">
          <a:xfrm>
            <a:off x="1547813" y="1042988"/>
            <a:ext cx="66436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CARRERA DE INGENIERÍA DE SISTEMAS E INFORMÁTICA</a:t>
            </a:r>
          </a:p>
        </p:txBody>
      </p:sp>
      <p:sp>
        <p:nvSpPr>
          <p:cNvPr id="2056" name="7 CuadroTexto"/>
          <p:cNvSpPr txBox="1">
            <a:spLocks noChangeArrowheads="1"/>
          </p:cNvSpPr>
          <p:nvPr/>
        </p:nvSpPr>
        <p:spPr bwMode="auto">
          <a:xfrm>
            <a:off x="1017588" y="2420938"/>
            <a:ext cx="7704137"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C" sz="2400" b="1"/>
              <a:t>IMPLEMENTACIÓN DE UN SISTEMA INFORMÁTICO, ORIENTADO A LA WEB PARA EL MONITOREO Y EVALUACIÓN DE IMPACTO DE PROYECTOS DE DESARROLLO, EL CASO DE LA PLATAFORMA APOMIPE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674688" y="620713"/>
            <a:ext cx="8229600" cy="706437"/>
          </a:xfrm>
        </p:spPr>
        <p:txBody>
          <a:bodyPr/>
          <a:lstStyle/>
          <a:p>
            <a:pPr eaLnBrk="1" hangingPunct="1">
              <a:defRPr/>
            </a:pPr>
            <a:r>
              <a:rPr lang="es-EC" sz="3600" b="1" dirty="0" smtClean="0">
                <a:solidFill>
                  <a:schemeClr val="accent3">
                    <a:lumMod val="50000"/>
                  </a:schemeClr>
                </a:solidFill>
                <a:latin typeface="Arial" pitchFamily="34" charset="0"/>
                <a:cs typeface="Arial" pitchFamily="34" charset="0"/>
              </a:rPr>
              <a:t>METODOLOGÍA DE M&amp;E</a:t>
            </a:r>
          </a:p>
        </p:txBody>
      </p:sp>
      <p:pic>
        <p:nvPicPr>
          <p:cNvPr id="9220" name="Picture 2"/>
          <p:cNvPicPr>
            <a:picLocks noChangeAspect="1" noChangeArrowheads="1"/>
          </p:cNvPicPr>
          <p:nvPr/>
        </p:nvPicPr>
        <p:blipFill rotWithShape="1">
          <a:blip r:embed="rId2" cstate="print"/>
          <a:srcRect l="12209" t="19724" r="14008" b="18148"/>
          <a:stretch/>
        </p:blipFill>
        <p:spPr bwMode="auto">
          <a:xfrm>
            <a:off x="1042988" y="1384300"/>
            <a:ext cx="7491412" cy="5213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3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4612" y="5985406"/>
            <a:ext cx="504056" cy="5040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806450" y="692150"/>
            <a:ext cx="8229600" cy="720725"/>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METODOLOGÍA DE DESARROLLO</a:t>
            </a:r>
            <a:endParaRPr lang="es-EC" sz="3600" b="1" dirty="0" smtClean="0">
              <a:solidFill>
                <a:schemeClr val="accent3">
                  <a:lumMod val="50000"/>
                </a:schemeClr>
              </a:solidFill>
              <a:latin typeface="Arial" pitchFamily="34" charset="0"/>
              <a:cs typeface="Arial" pitchFamily="34" charset="0"/>
            </a:endParaRPr>
          </a:p>
        </p:txBody>
      </p:sp>
      <p:sp>
        <p:nvSpPr>
          <p:cNvPr id="3" name="2 Marcador de contenido"/>
          <p:cNvSpPr>
            <a:spLocks noGrp="1"/>
          </p:cNvSpPr>
          <p:nvPr>
            <p:ph idx="1"/>
          </p:nvPr>
        </p:nvSpPr>
        <p:spPr>
          <a:xfrm>
            <a:off x="1042988" y="1557338"/>
            <a:ext cx="7356475" cy="4967287"/>
          </a:xfrm>
        </p:spPr>
        <p:txBody>
          <a:bodyPr rtlCol="0">
            <a:normAutofit fontScale="85000" lnSpcReduction="10000"/>
          </a:bodyPr>
          <a:lstStyle/>
          <a:p>
            <a:pPr eaLnBrk="1" fontAlgn="auto" hangingPunct="1">
              <a:spcAft>
                <a:spcPts val="0"/>
              </a:spcAft>
              <a:buFont typeface="Arial" pitchFamily="34" charset="0"/>
              <a:buNone/>
              <a:defRPr/>
            </a:pPr>
            <a:r>
              <a:rPr lang="es-ES" b="1" dirty="0" smtClean="0">
                <a:latin typeface="Arial" pitchFamily="34" charset="0"/>
                <a:cs typeface="Arial" pitchFamily="34" charset="0"/>
              </a:rPr>
              <a:t>RUP (Proceso Unificado de Rational)</a:t>
            </a:r>
            <a:endParaRPr lang="es-EC" b="1" i="1" dirty="0" smtClean="0">
              <a:latin typeface="Arial" pitchFamily="34" charset="0"/>
              <a:cs typeface="Arial" pitchFamily="34" charset="0"/>
            </a:endParaRPr>
          </a:p>
          <a:p>
            <a:pPr marL="87313" indent="0" algn="just" eaLnBrk="1" fontAlgn="auto" hangingPunct="1">
              <a:spcAft>
                <a:spcPts val="0"/>
              </a:spcAft>
              <a:buFont typeface="Arial" charset="0"/>
              <a:buNone/>
              <a:defRPr/>
            </a:pPr>
            <a:r>
              <a:rPr lang="es-EC" dirty="0" smtClean="0">
                <a:latin typeface="Arial" pitchFamily="34" charset="0"/>
                <a:cs typeface="Arial" pitchFamily="34" charset="0"/>
              </a:rPr>
              <a:t>RUP es un proceso de Ingeniería de Software planteado por Kruchten (1996)   cuyo objetivo es producir software de alta calidad.</a:t>
            </a:r>
          </a:p>
          <a:p>
            <a:pPr eaLnBrk="1" fontAlgn="auto" hangingPunct="1">
              <a:spcAft>
                <a:spcPts val="0"/>
              </a:spcAft>
              <a:buFont typeface="Arial" pitchFamily="34" charset="0"/>
              <a:buNone/>
              <a:defRPr/>
            </a:pPr>
            <a:endParaRPr lang="es-EC" b="1" dirty="0" smtClean="0">
              <a:latin typeface="Arial" pitchFamily="34" charset="0"/>
              <a:cs typeface="Arial" pitchFamily="34" charset="0"/>
            </a:endParaRPr>
          </a:p>
          <a:p>
            <a:pPr eaLnBrk="1" fontAlgn="auto" hangingPunct="1">
              <a:spcAft>
                <a:spcPts val="0"/>
              </a:spcAft>
              <a:buFont typeface="Arial" pitchFamily="34" charset="0"/>
              <a:buNone/>
              <a:defRPr/>
            </a:pPr>
            <a:r>
              <a:rPr lang="es-EC" b="1" dirty="0" smtClean="0">
                <a:latin typeface="Arial" pitchFamily="34" charset="0"/>
                <a:cs typeface="Arial" pitchFamily="34" charset="0"/>
              </a:rPr>
              <a:t>Fases para el Desarrollo de Aplicaciones</a:t>
            </a:r>
          </a:p>
          <a:p>
            <a:pPr algn="just" eaLnBrk="1" fontAlgn="auto" hangingPunct="1">
              <a:lnSpc>
                <a:spcPct val="160000"/>
              </a:lnSpc>
              <a:spcAft>
                <a:spcPts val="0"/>
              </a:spcAft>
              <a:buFont typeface="Arial" charset="0"/>
              <a:buBlip>
                <a:blip r:embed="rId2"/>
              </a:buBlip>
              <a:defRPr/>
            </a:pPr>
            <a:r>
              <a:rPr lang="es-EC" sz="1900" dirty="0" smtClean="0">
                <a:latin typeface="Arial" pitchFamily="34" charset="0"/>
                <a:cs typeface="Arial" pitchFamily="34" charset="0"/>
              </a:rPr>
              <a:t>Inicio</a:t>
            </a:r>
          </a:p>
          <a:p>
            <a:pPr algn="just" eaLnBrk="1" fontAlgn="auto" hangingPunct="1">
              <a:lnSpc>
                <a:spcPct val="160000"/>
              </a:lnSpc>
              <a:spcAft>
                <a:spcPts val="0"/>
              </a:spcAft>
              <a:buFont typeface="Arial" charset="0"/>
              <a:buBlip>
                <a:blip r:embed="rId2"/>
              </a:buBlip>
              <a:defRPr/>
            </a:pPr>
            <a:r>
              <a:rPr lang="es-ES" sz="1900" dirty="0" smtClean="0">
                <a:latin typeface="Arial" pitchFamily="34" charset="0"/>
                <a:cs typeface="Arial" pitchFamily="34" charset="0"/>
              </a:rPr>
              <a:t>Elaboración</a:t>
            </a:r>
          </a:p>
          <a:p>
            <a:pPr algn="just" eaLnBrk="1" fontAlgn="auto" hangingPunct="1">
              <a:lnSpc>
                <a:spcPct val="160000"/>
              </a:lnSpc>
              <a:spcAft>
                <a:spcPts val="0"/>
              </a:spcAft>
              <a:buFont typeface="Arial" charset="0"/>
              <a:buBlip>
                <a:blip r:embed="rId2"/>
              </a:buBlip>
              <a:defRPr/>
            </a:pPr>
            <a:r>
              <a:rPr lang="es-ES" sz="1900" dirty="0" smtClean="0">
                <a:latin typeface="Arial" pitchFamily="34" charset="0"/>
                <a:cs typeface="Arial" pitchFamily="34" charset="0"/>
              </a:rPr>
              <a:t>Construcción</a:t>
            </a:r>
          </a:p>
          <a:p>
            <a:pPr algn="just" eaLnBrk="1" fontAlgn="auto" hangingPunct="1">
              <a:lnSpc>
                <a:spcPct val="160000"/>
              </a:lnSpc>
              <a:spcAft>
                <a:spcPts val="0"/>
              </a:spcAft>
              <a:buFont typeface="Arial" charset="0"/>
              <a:buBlip>
                <a:blip r:embed="rId2"/>
              </a:buBlip>
              <a:defRPr/>
            </a:pPr>
            <a:r>
              <a:rPr lang="es-ES" sz="1900" dirty="0" smtClean="0">
                <a:latin typeface="Arial" pitchFamily="34" charset="0"/>
                <a:cs typeface="Arial" pitchFamily="34" charset="0"/>
              </a:rPr>
              <a:t>Transición</a:t>
            </a:r>
          </a:p>
          <a:p>
            <a:pPr eaLnBrk="1" fontAlgn="auto" hangingPunct="1">
              <a:spcAft>
                <a:spcPts val="0"/>
              </a:spcAft>
              <a:buFont typeface="Arial" pitchFamily="34" charset="0"/>
              <a:buChar char="•"/>
              <a:defRPr/>
            </a:pPr>
            <a:endParaRPr lang="es-EC" b="1" dirty="0" smtClean="0">
              <a:latin typeface="Arial" pitchFamily="34" charset="0"/>
              <a:cs typeface="Arial" pitchFamily="34" charset="0"/>
            </a:endParaRPr>
          </a:p>
          <a:p>
            <a:pPr algn="just" eaLnBrk="1" fontAlgn="auto" hangingPunct="1">
              <a:spcAft>
                <a:spcPts val="0"/>
              </a:spcAft>
              <a:buFont typeface="Arial" pitchFamily="34" charset="0"/>
              <a:buChar char="•"/>
              <a:defRPr/>
            </a:pPr>
            <a:endParaRPr lang="es-EC"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50" y="1041400"/>
            <a:ext cx="8101013" cy="562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1 Título"/>
          <p:cNvSpPr>
            <a:spLocks noGrp="1"/>
          </p:cNvSpPr>
          <p:nvPr>
            <p:ph type="title"/>
          </p:nvPr>
        </p:nvSpPr>
        <p:spPr>
          <a:xfrm>
            <a:off x="468313" y="530225"/>
            <a:ext cx="8229600" cy="522288"/>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FASES RUP</a:t>
            </a:r>
            <a:endParaRPr lang="es-EC" sz="3600" b="1" dirty="0" smtClean="0">
              <a:solidFill>
                <a:schemeClr val="accent3">
                  <a:lumMod val="50000"/>
                </a:schemeClr>
              </a:solidFill>
              <a:latin typeface="Arial" pitchFamily="34" charset="0"/>
              <a:cs typeface="Arial" pitchFamily="34" charset="0"/>
            </a:endParaRPr>
          </a:p>
        </p:txBody>
      </p:sp>
      <p:pic>
        <p:nvPicPr>
          <p:cNvPr id="4" name="3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560" y="6093296"/>
            <a:ext cx="504056" cy="5040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463" y="836613"/>
            <a:ext cx="9251950" cy="706437"/>
          </a:xfrm>
        </p:spPr>
        <p:txBody>
          <a:bodyPr rtlCol="0">
            <a:noAutofit/>
          </a:bodyPr>
          <a:lstStyle/>
          <a:p>
            <a:pPr eaLnBrk="1" fontAlgn="auto" hangingPunct="1">
              <a:spcAft>
                <a:spcPts val="0"/>
              </a:spcAft>
              <a:defRPr/>
            </a:pPr>
            <a:r>
              <a:rPr lang="es-ES" sz="3200" b="1" cap="all" dirty="0" smtClean="0">
                <a:solidFill>
                  <a:schemeClr val="accent3">
                    <a:lumMod val="50000"/>
                  </a:schemeClr>
                </a:solidFill>
                <a:latin typeface="Arial" pitchFamily="34" charset="0"/>
                <a:cs typeface="Arial" pitchFamily="34" charset="0"/>
              </a:rPr>
              <a:t>Herramientas para el desarrollo</a:t>
            </a:r>
            <a:endParaRPr lang="es-EC" sz="3200" b="1" dirty="0" smtClean="0">
              <a:solidFill>
                <a:schemeClr val="accent3">
                  <a:lumMod val="50000"/>
                </a:schemeClr>
              </a:solidFill>
              <a:latin typeface="Arial" pitchFamily="34" charset="0"/>
              <a:cs typeface="Arial" pitchFamily="34" charset="0"/>
            </a:endParaRPr>
          </a:p>
        </p:txBody>
      </p:sp>
      <p:pic>
        <p:nvPicPr>
          <p:cNvPr id="1229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3926914"/>
            <a:ext cx="2146278" cy="2814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8199" y="4077073"/>
            <a:ext cx="5466290"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3 Elipse"/>
          <p:cNvSpPr/>
          <p:nvPr/>
        </p:nvSpPr>
        <p:spPr>
          <a:xfrm>
            <a:off x="827584" y="1700808"/>
            <a:ext cx="2808311" cy="165004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b="1" cap="all" dirty="0">
                <a:latin typeface="Arial" pitchFamily="34" charset="0"/>
                <a:cs typeface="Arial" pitchFamily="34" charset="0"/>
              </a:rPr>
              <a:t>Aplicaciones de acción APPS</a:t>
            </a:r>
            <a:endParaRPr lang="es-EC" dirty="0"/>
          </a:p>
        </p:txBody>
      </p:sp>
      <p:sp>
        <p:nvSpPr>
          <p:cNvPr id="5" name="4 Elipse"/>
          <p:cNvSpPr/>
          <p:nvPr/>
        </p:nvSpPr>
        <p:spPr>
          <a:xfrm>
            <a:off x="4572000" y="1484784"/>
            <a:ext cx="1872208" cy="1041045"/>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ES" b="1" dirty="0">
                <a:latin typeface="Arial" pitchFamily="34" charset="0"/>
                <a:cs typeface="Arial" pitchFamily="34" charset="0"/>
              </a:rPr>
              <a:t>JQUERY</a:t>
            </a:r>
          </a:p>
        </p:txBody>
      </p:sp>
      <p:sp>
        <p:nvSpPr>
          <p:cNvPr id="6" name="5 Elipse"/>
          <p:cNvSpPr/>
          <p:nvPr/>
        </p:nvSpPr>
        <p:spPr>
          <a:xfrm>
            <a:off x="4716016" y="2973613"/>
            <a:ext cx="1728192" cy="92996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C" dirty="0"/>
              <a:t>PHP</a:t>
            </a:r>
          </a:p>
        </p:txBody>
      </p:sp>
      <p:sp>
        <p:nvSpPr>
          <p:cNvPr id="7" name="6 Elipse"/>
          <p:cNvSpPr/>
          <p:nvPr/>
        </p:nvSpPr>
        <p:spPr>
          <a:xfrm>
            <a:off x="6926088" y="2417452"/>
            <a:ext cx="1800200" cy="1217994"/>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EC" dirty="0" err="1"/>
              <a:t>MySQL</a:t>
            </a:r>
            <a:endParaRPr lang="es-EC" dirty="0"/>
          </a:p>
        </p:txBody>
      </p:sp>
      <p:cxnSp>
        <p:nvCxnSpPr>
          <p:cNvPr id="11" name="10 Conector recto de flecha"/>
          <p:cNvCxnSpPr>
            <a:stCxn id="4" idx="6"/>
            <a:endCxn id="5" idx="2"/>
          </p:cNvCxnSpPr>
          <p:nvPr/>
        </p:nvCxnSpPr>
        <p:spPr>
          <a:xfrm flipV="1">
            <a:off x="3635375" y="2005013"/>
            <a:ext cx="936625" cy="5207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12 Conector recto de flecha"/>
          <p:cNvCxnSpPr>
            <a:stCxn id="4" idx="6"/>
            <a:endCxn id="6" idx="2"/>
          </p:cNvCxnSpPr>
          <p:nvPr/>
        </p:nvCxnSpPr>
        <p:spPr>
          <a:xfrm>
            <a:off x="3635375" y="2525713"/>
            <a:ext cx="1081088" cy="9128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15 Conector recto de flecha"/>
          <p:cNvCxnSpPr>
            <a:stCxn id="6" idx="6"/>
            <a:endCxn id="7" idx="2"/>
          </p:cNvCxnSpPr>
          <p:nvPr/>
        </p:nvCxnSpPr>
        <p:spPr>
          <a:xfrm flipV="1">
            <a:off x="6443663" y="3025775"/>
            <a:ext cx="482600" cy="4127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2" name="11 Imagen">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3568" y="6093296"/>
            <a:ext cx="504056" cy="5040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683568" y="764704"/>
            <a:ext cx="8229600" cy="1143000"/>
          </a:xfrm>
        </p:spPr>
        <p:txBody>
          <a:bodyPr/>
          <a:lstStyle/>
          <a:p>
            <a:pPr eaLnBrk="1" hangingPunct="1">
              <a:defRPr/>
            </a:pPr>
            <a:r>
              <a:rPr lang="es-EC" sz="3600" b="1" dirty="0" smtClean="0">
                <a:solidFill>
                  <a:schemeClr val="accent3">
                    <a:lumMod val="50000"/>
                  </a:schemeClr>
                </a:solidFill>
                <a:latin typeface="Arial" pitchFamily="34" charset="0"/>
                <a:cs typeface="Arial" pitchFamily="34" charset="0"/>
              </a:rPr>
              <a:t>ANÁLISIS Y DISEÑO DE LA APLICACIÓN</a:t>
            </a:r>
          </a:p>
        </p:txBody>
      </p:sp>
      <p:sp>
        <p:nvSpPr>
          <p:cNvPr id="15363" name="2 Marcador de contenido"/>
          <p:cNvSpPr>
            <a:spLocks noGrp="1"/>
          </p:cNvSpPr>
          <p:nvPr>
            <p:ph idx="1"/>
          </p:nvPr>
        </p:nvSpPr>
        <p:spPr>
          <a:xfrm>
            <a:off x="1691680" y="1962819"/>
            <a:ext cx="6563072" cy="4525963"/>
          </a:xfrm>
        </p:spPr>
        <p:txBody>
          <a:bodyPr/>
          <a:lstStyle/>
          <a:p>
            <a:pPr algn="just" eaLnBrk="1" hangingPunct="1">
              <a:lnSpc>
                <a:spcPct val="150000"/>
              </a:lnSpc>
              <a:buFont typeface="Arial" charset="0"/>
              <a:buBlip>
                <a:blip r:embed="rId2"/>
              </a:buBlip>
            </a:pPr>
            <a:r>
              <a:rPr lang="es-EC" sz="1800" dirty="0" smtClean="0">
                <a:latin typeface="Arial" charset="0"/>
                <a:cs typeface="Arial" charset="0"/>
                <a:hlinkClick r:id="rId3" action="ppaction://hlinksldjump"/>
              </a:rPr>
              <a:t>Modelo de Negocio</a:t>
            </a:r>
            <a:endParaRPr lang="es-EC" sz="1800" dirty="0" smtClean="0">
              <a:latin typeface="Arial" charset="0"/>
              <a:cs typeface="Arial" charset="0"/>
            </a:endParaRPr>
          </a:p>
          <a:p>
            <a:pPr algn="just" eaLnBrk="1" hangingPunct="1">
              <a:lnSpc>
                <a:spcPct val="150000"/>
              </a:lnSpc>
              <a:buFont typeface="Arial" charset="0"/>
              <a:buBlip>
                <a:blip r:embed="rId2"/>
              </a:buBlip>
            </a:pPr>
            <a:r>
              <a:rPr lang="es-EC" sz="1800" dirty="0" smtClean="0">
                <a:latin typeface="Arial" charset="0"/>
                <a:cs typeface="Arial" charset="0"/>
                <a:hlinkClick r:id="rId4" action="ppaction://hlinksldjump"/>
              </a:rPr>
              <a:t>Requerimientos del software (ERS)</a:t>
            </a:r>
            <a:endParaRPr lang="es-EC" sz="1800" dirty="0" smtClean="0">
              <a:latin typeface="Arial" charset="0"/>
              <a:cs typeface="Arial" charset="0"/>
            </a:endParaRPr>
          </a:p>
          <a:p>
            <a:pPr algn="just" eaLnBrk="1" hangingPunct="1">
              <a:lnSpc>
                <a:spcPct val="150000"/>
              </a:lnSpc>
              <a:buFont typeface="Arial" charset="0"/>
              <a:buBlip>
                <a:blip r:embed="rId2"/>
              </a:buBlip>
            </a:pPr>
            <a:r>
              <a:rPr lang="es-EC" sz="1800" dirty="0" smtClean="0">
                <a:latin typeface="Arial" charset="0"/>
                <a:cs typeface="Arial" charset="0"/>
                <a:hlinkClick r:id="rId5" action="ppaction://hlinksldjump"/>
              </a:rPr>
              <a:t>Casos de Uso</a:t>
            </a:r>
            <a:endParaRPr lang="es-EC" sz="1800" dirty="0" smtClean="0">
              <a:latin typeface="Arial" charset="0"/>
              <a:cs typeface="Arial" charset="0"/>
            </a:endParaRPr>
          </a:p>
          <a:p>
            <a:pPr algn="just" eaLnBrk="1" hangingPunct="1">
              <a:lnSpc>
                <a:spcPct val="150000"/>
              </a:lnSpc>
              <a:buFont typeface="Arial" charset="0"/>
              <a:buBlip>
                <a:blip r:embed="rId2"/>
              </a:buBlip>
            </a:pPr>
            <a:r>
              <a:rPr lang="es-EC" sz="1800" dirty="0" smtClean="0">
                <a:latin typeface="Arial" charset="0"/>
                <a:cs typeface="Arial" charset="0"/>
                <a:hlinkClick r:id="rId6" action="ppaction://hlinksldjump"/>
              </a:rPr>
              <a:t>Diagramas de Secuencia de análisis</a:t>
            </a:r>
            <a:endParaRPr lang="es-EC" sz="1800" dirty="0" smtClean="0">
              <a:latin typeface="Arial" charset="0"/>
              <a:cs typeface="Arial" charset="0"/>
            </a:endParaRPr>
          </a:p>
          <a:p>
            <a:pPr algn="just" eaLnBrk="1" hangingPunct="1">
              <a:lnSpc>
                <a:spcPct val="150000"/>
              </a:lnSpc>
              <a:buFont typeface="Arial" charset="0"/>
              <a:buBlip>
                <a:blip r:embed="rId2"/>
              </a:buBlip>
            </a:pPr>
            <a:r>
              <a:rPr lang="es-EC" sz="1800" dirty="0" smtClean="0">
                <a:latin typeface="Arial" charset="0"/>
                <a:cs typeface="Arial" charset="0"/>
                <a:hlinkClick r:id="rId7" action="ppaction://hlinksldjump"/>
              </a:rPr>
              <a:t>Diagramas de Secuencia de diseño</a:t>
            </a:r>
            <a:endParaRPr lang="es-EC" sz="1800" dirty="0" smtClean="0">
              <a:latin typeface="Arial" charset="0"/>
              <a:cs typeface="Arial" charset="0"/>
            </a:endParaRPr>
          </a:p>
          <a:p>
            <a:pPr algn="just" eaLnBrk="1" hangingPunct="1">
              <a:lnSpc>
                <a:spcPct val="150000"/>
              </a:lnSpc>
              <a:buFont typeface="Arial" charset="0"/>
              <a:buBlip>
                <a:blip r:embed="rId2"/>
              </a:buBlip>
            </a:pPr>
            <a:r>
              <a:rPr lang="es-EC" sz="1800" dirty="0" smtClean="0">
                <a:latin typeface="Arial" charset="0"/>
                <a:cs typeface="Arial" charset="0"/>
                <a:hlinkClick r:id="rId8" action="ppaction://hlinksldjump"/>
              </a:rPr>
              <a:t>Diagramas de Estados</a:t>
            </a:r>
            <a:endParaRPr lang="es-EC" sz="1800" dirty="0" smtClean="0">
              <a:latin typeface="Arial" charset="0"/>
              <a:cs typeface="Arial" charset="0"/>
            </a:endParaRPr>
          </a:p>
          <a:p>
            <a:pPr algn="just" eaLnBrk="1" hangingPunct="1">
              <a:lnSpc>
                <a:spcPct val="150000"/>
              </a:lnSpc>
              <a:buFont typeface="Arial" charset="0"/>
              <a:buBlip>
                <a:blip r:embed="rId2"/>
              </a:buBlip>
            </a:pPr>
            <a:r>
              <a:rPr lang="es-EC" sz="1800" dirty="0" smtClean="0">
                <a:latin typeface="Arial" charset="0"/>
                <a:cs typeface="Arial" charset="0"/>
                <a:hlinkClick r:id="rId9" action="ppaction://hlinksldjump"/>
              </a:rPr>
              <a:t>Diagramas de Clases</a:t>
            </a:r>
            <a:endParaRPr lang="es-EC" sz="1800" dirty="0" smtClean="0">
              <a:latin typeface="Arial" charset="0"/>
              <a:cs typeface="Arial" charset="0"/>
            </a:endParaRPr>
          </a:p>
          <a:p>
            <a:pPr algn="just" eaLnBrk="1" hangingPunct="1">
              <a:lnSpc>
                <a:spcPct val="150000"/>
              </a:lnSpc>
              <a:buFont typeface="Arial" charset="0"/>
              <a:buBlip>
                <a:blip r:embed="rId2"/>
              </a:buBlip>
            </a:pPr>
            <a:r>
              <a:rPr lang="es-EC" sz="1800" dirty="0" smtClean="0">
                <a:latin typeface="Arial" charset="0"/>
                <a:cs typeface="Arial" charset="0"/>
                <a:hlinkClick r:id="rId10" action="ppaction://hlinksldjump"/>
              </a:rPr>
              <a:t>Diagramas de Implementación</a:t>
            </a:r>
            <a:endParaRPr lang="es-EC" sz="1800" dirty="0" smtClean="0">
              <a:latin typeface="Arial" charset="0"/>
              <a:cs typeface="Arial" charset="0"/>
            </a:endParaRPr>
          </a:p>
        </p:txBody>
      </p:sp>
      <p:pic>
        <p:nvPicPr>
          <p:cNvPr id="4" name="3 Imagen">
            <a:hlinkClick r:id="rId11" action="ppaction://hlinksldjump"/>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38200" y="5949280"/>
            <a:ext cx="539502" cy="53950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pPr eaLnBrk="1" hangingPunct="1"/>
            <a:r>
              <a:rPr lang="es-ES" smtClean="0"/>
              <a:t>Análisis y Diseño de Aplicación</a:t>
            </a:r>
            <a:endParaRPr lang="es-EC" smtClean="0"/>
          </a:p>
        </p:txBody>
      </p:sp>
      <p:sp>
        <p:nvSpPr>
          <p:cNvPr id="16387" name="2 Marcador de contenido"/>
          <p:cNvSpPr>
            <a:spLocks noGrp="1"/>
          </p:cNvSpPr>
          <p:nvPr>
            <p:ph idx="1"/>
          </p:nvPr>
        </p:nvSpPr>
        <p:spPr>
          <a:xfrm>
            <a:off x="468313" y="1125538"/>
            <a:ext cx="8229600" cy="4741862"/>
          </a:xfrm>
        </p:spPr>
        <p:txBody>
          <a:bodyPr/>
          <a:lstStyle/>
          <a:p>
            <a:pPr eaLnBrk="1" hangingPunct="1"/>
            <a:r>
              <a:rPr lang="es-EC" smtClean="0"/>
              <a:t>MODELO DE NEGOCIO</a:t>
            </a:r>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150" y="1700213"/>
            <a:ext cx="6553200" cy="489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4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6093296"/>
            <a:ext cx="504056" cy="5040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1331640" y="1124744"/>
            <a:ext cx="8229600" cy="576262"/>
          </a:xfrm>
        </p:spPr>
        <p:txBody>
          <a:bodyPr/>
          <a:lstStyle/>
          <a:p>
            <a:pPr algn="l" eaLnBrk="1" hangingPunct="1">
              <a:spcBef>
                <a:spcPct val="20000"/>
              </a:spcBef>
              <a:defRPr/>
            </a:pPr>
            <a:r>
              <a:rPr lang="es-EC" sz="2800" b="1" dirty="0" smtClean="0">
                <a:solidFill>
                  <a:schemeClr val="accent3">
                    <a:lumMod val="50000"/>
                  </a:schemeClr>
                </a:solidFill>
                <a:latin typeface="Arial" pitchFamily="34" charset="0"/>
                <a:ea typeface="+mn-ea"/>
                <a:cs typeface="Arial" pitchFamily="34" charset="0"/>
              </a:rPr>
              <a:t>REQUERIMIENTOS DEL SOFTWARE (ERS)</a:t>
            </a:r>
            <a:r>
              <a:rPr lang="es-EC" sz="3200" dirty="0" smtClean="0">
                <a:latin typeface="+mn-lt"/>
                <a:ea typeface="+mn-ea"/>
                <a:cs typeface="+mn-cs"/>
              </a:rPr>
              <a:t/>
            </a:r>
            <a:br>
              <a:rPr lang="es-EC" sz="3200" dirty="0" smtClean="0">
                <a:latin typeface="+mn-lt"/>
                <a:ea typeface="+mn-ea"/>
                <a:cs typeface="+mn-cs"/>
              </a:rPr>
            </a:br>
            <a:endParaRPr lang="es-EC" sz="3200" dirty="0" smtClean="0">
              <a:latin typeface="+mn-lt"/>
              <a:ea typeface="+mn-ea"/>
              <a:cs typeface="+mn-cs"/>
            </a:endParaRPr>
          </a:p>
        </p:txBody>
      </p:sp>
      <p:sp>
        <p:nvSpPr>
          <p:cNvPr id="16387" name="2 Marcador de contenido"/>
          <p:cNvSpPr>
            <a:spLocks noGrp="1"/>
          </p:cNvSpPr>
          <p:nvPr>
            <p:ph idx="1"/>
          </p:nvPr>
        </p:nvSpPr>
        <p:spPr>
          <a:xfrm>
            <a:off x="611188" y="1639342"/>
            <a:ext cx="8229600" cy="4525962"/>
          </a:xfrm>
        </p:spPr>
        <p:txBody>
          <a:bodyPr/>
          <a:lstStyle/>
          <a:p>
            <a:pPr marL="0" indent="0">
              <a:buFont typeface="Arial" charset="0"/>
              <a:buNone/>
              <a:defRPr/>
            </a:pPr>
            <a:r>
              <a:rPr lang="es-EC" sz="2400" dirty="0" smtClean="0">
                <a:latin typeface="Arial" pitchFamily="34" charset="0"/>
                <a:cs typeface="Arial" pitchFamily="34" charset="0"/>
              </a:rPr>
              <a:t>El sistema permite realizar las siguientes funciones:</a:t>
            </a:r>
          </a:p>
          <a:p>
            <a:pPr algn="just" eaLnBrk="1" fontAlgn="auto" hangingPunct="1">
              <a:lnSpc>
                <a:spcPct val="150000"/>
              </a:lnSpc>
              <a:spcAft>
                <a:spcPts val="0"/>
              </a:spcAft>
              <a:buFont typeface="Arial" charset="0"/>
              <a:buBlip>
                <a:blip r:embed="rId2"/>
              </a:buBlip>
              <a:defRPr/>
            </a:pPr>
            <a:r>
              <a:rPr lang="es-EC" sz="1800" dirty="0" smtClean="0">
                <a:latin typeface="Arial" pitchFamily="34" charset="0"/>
                <a:cs typeface="Arial" pitchFamily="34" charset="0"/>
              </a:rPr>
              <a:t>Administración  de Usuarios</a:t>
            </a:r>
          </a:p>
          <a:p>
            <a:pPr algn="just" eaLnBrk="1" fontAlgn="auto" hangingPunct="1">
              <a:lnSpc>
                <a:spcPct val="150000"/>
              </a:lnSpc>
              <a:spcAft>
                <a:spcPts val="0"/>
              </a:spcAft>
              <a:buFont typeface="Arial" charset="0"/>
              <a:buBlip>
                <a:blip r:embed="rId2"/>
              </a:buBlip>
              <a:defRPr/>
            </a:pPr>
            <a:r>
              <a:rPr lang="es-EC" sz="1800" dirty="0" smtClean="0">
                <a:latin typeface="Arial" pitchFamily="34" charset="0"/>
                <a:cs typeface="Arial" pitchFamily="34" charset="0"/>
              </a:rPr>
              <a:t>Administración de Roles</a:t>
            </a:r>
          </a:p>
          <a:p>
            <a:pPr algn="just" eaLnBrk="1" fontAlgn="auto" hangingPunct="1">
              <a:lnSpc>
                <a:spcPct val="150000"/>
              </a:lnSpc>
              <a:spcAft>
                <a:spcPts val="0"/>
              </a:spcAft>
              <a:buFont typeface="Arial" charset="0"/>
              <a:buBlip>
                <a:blip r:embed="rId2"/>
              </a:buBlip>
              <a:defRPr/>
            </a:pPr>
            <a:r>
              <a:rPr lang="es-EC" sz="1800" dirty="0" smtClean="0">
                <a:latin typeface="Arial" pitchFamily="34" charset="0"/>
                <a:cs typeface="Arial" pitchFamily="34" charset="0"/>
              </a:rPr>
              <a:t>Administración de Indicadores</a:t>
            </a:r>
          </a:p>
          <a:p>
            <a:pPr algn="just" eaLnBrk="1" fontAlgn="auto" hangingPunct="1">
              <a:lnSpc>
                <a:spcPct val="150000"/>
              </a:lnSpc>
              <a:spcAft>
                <a:spcPts val="0"/>
              </a:spcAft>
              <a:buFont typeface="Arial" charset="0"/>
              <a:buBlip>
                <a:blip r:embed="rId2"/>
              </a:buBlip>
              <a:defRPr/>
            </a:pPr>
            <a:r>
              <a:rPr lang="es-EC" sz="1800" dirty="0" smtClean="0">
                <a:latin typeface="Arial" pitchFamily="34" charset="0"/>
                <a:cs typeface="Arial" pitchFamily="34" charset="0"/>
              </a:rPr>
              <a:t> Administración de Metas</a:t>
            </a:r>
          </a:p>
          <a:p>
            <a:pPr algn="just" eaLnBrk="1" fontAlgn="auto" hangingPunct="1">
              <a:lnSpc>
                <a:spcPct val="150000"/>
              </a:lnSpc>
              <a:spcAft>
                <a:spcPts val="0"/>
              </a:spcAft>
              <a:buFont typeface="Arial" charset="0"/>
              <a:buBlip>
                <a:blip r:embed="rId2"/>
              </a:buBlip>
              <a:defRPr/>
            </a:pPr>
            <a:r>
              <a:rPr lang="es-EC" sz="1800" dirty="0" smtClean="0">
                <a:latin typeface="Arial" pitchFamily="34" charset="0"/>
                <a:cs typeface="Arial" pitchFamily="34" charset="0"/>
              </a:rPr>
              <a:t> Administración de Encuestas</a:t>
            </a:r>
          </a:p>
          <a:p>
            <a:pPr algn="just" eaLnBrk="1" fontAlgn="auto" hangingPunct="1">
              <a:lnSpc>
                <a:spcPct val="150000"/>
              </a:lnSpc>
              <a:spcAft>
                <a:spcPts val="0"/>
              </a:spcAft>
              <a:buFont typeface="Arial" charset="0"/>
              <a:buBlip>
                <a:blip r:embed="rId2"/>
              </a:buBlip>
              <a:defRPr/>
            </a:pPr>
            <a:r>
              <a:rPr lang="es-EC" sz="1800" dirty="0" smtClean="0">
                <a:latin typeface="Arial" pitchFamily="34" charset="0"/>
                <a:cs typeface="Arial" pitchFamily="34" charset="0"/>
              </a:rPr>
              <a:t> Administración de Medición</a:t>
            </a:r>
          </a:p>
          <a:p>
            <a:pPr>
              <a:defRPr/>
            </a:pPr>
            <a:endParaRPr lang="es-EC" dirty="0" smtClean="0">
              <a:latin typeface="Arial" pitchFamily="34" charset="0"/>
              <a:cs typeface="Arial" pitchFamily="34" charset="0"/>
            </a:endParaRPr>
          </a:p>
        </p:txBody>
      </p:sp>
      <p:sp>
        <p:nvSpPr>
          <p:cNvPr id="2" name="1 CuadroTexto"/>
          <p:cNvSpPr txBox="1"/>
          <p:nvPr/>
        </p:nvSpPr>
        <p:spPr>
          <a:xfrm>
            <a:off x="4788023" y="3501008"/>
            <a:ext cx="3692549" cy="2031325"/>
          </a:xfrm>
          <a:prstGeom prst="rect">
            <a:avLst/>
          </a:prstGeom>
          <a:noFill/>
        </p:spPr>
        <p:txBody>
          <a:bodyPr wrap="none" rtlCol="0">
            <a:spAutoFit/>
          </a:bodyPr>
          <a:lstStyle/>
          <a:p>
            <a:pPr algn="just" eaLnBrk="1" hangingPunct="1">
              <a:lnSpc>
                <a:spcPct val="150000"/>
              </a:lnSpc>
              <a:buFont typeface="Arial" charset="0"/>
              <a:buBlip>
                <a:blip r:embed="rId3"/>
              </a:buBlip>
            </a:pPr>
            <a:r>
              <a:rPr lang="es-EC" dirty="0">
                <a:cs typeface="Arial" charset="0"/>
              </a:rPr>
              <a:t>Administración de Configuración</a:t>
            </a:r>
          </a:p>
          <a:p>
            <a:pPr algn="just" eaLnBrk="1" hangingPunct="1">
              <a:lnSpc>
                <a:spcPct val="150000"/>
              </a:lnSpc>
              <a:buFont typeface="Arial" charset="0"/>
              <a:buBlip>
                <a:blip r:embed="rId3"/>
              </a:buBlip>
            </a:pPr>
            <a:r>
              <a:rPr lang="es-EC" dirty="0">
                <a:cs typeface="Arial" charset="0"/>
              </a:rPr>
              <a:t>Administración de Galería</a:t>
            </a:r>
          </a:p>
          <a:p>
            <a:pPr algn="just" eaLnBrk="1" hangingPunct="1">
              <a:lnSpc>
                <a:spcPct val="150000"/>
              </a:lnSpc>
              <a:buFont typeface="Arial" charset="0"/>
              <a:buBlip>
                <a:blip r:embed="rId3"/>
              </a:buBlip>
            </a:pPr>
            <a:r>
              <a:rPr lang="es-EC" dirty="0">
                <a:cs typeface="Arial" charset="0"/>
              </a:rPr>
              <a:t>Administración de Jerarquías</a:t>
            </a:r>
          </a:p>
          <a:p>
            <a:pPr algn="just" eaLnBrk="1" hangingPunct="1">
              <a:lnSpc>
                <a:spcPct val="150000"/>
              </a:lnSpc>
              <a:buFont typeface="Arial" charset="0"/>
              <a:buBlip>
                <a:blip r:embed="rId3"/>
              </a:buBlip>
            </a:pPr>
            <a:r>
              <a:rPr lang="es-EC" dirty="0">
                <a:cs typeface="Arial" charset="0"/>
              </a:rPr>
              <a:t>Publicación  de  Información</a:t>
            </a:r>
          </a:p>
          <a:p>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988637569"/>
              </p:ext>
            </p:extLst>
          </p:nvPr>
        </p:nvGraphicFramePr>
        <p:xfrm>
          <a:off x="755576" y="908721"/>
          <a:ext cx="7848872" cy="5626665"/>
        </p:xfrm>
        <a:graphic>
          <a:graphicData uri="http://schemas.openxmlformats.org/drawingml/2006/table">
            <a:tbl>
              <a:tblPr firstRow="1" firstCol="1" bandRow="1">
                <a:tableStyleId>{3C2FFA5D-87B4-456A-9821-1D502468CF0F}</a:tableStyleId>
              </a:tblPr>
              <a:tblGrid>
                <a:gridCol w="7848872"/>
              </a:tblGrid>
              <a:tr h="200271">
                <a:tc>
                  <a:txBody>
                    <a:bodyPr/>
                    <a:lstStyle/>
                    <a:p>
                      <a:pPr>
                        <a:lnSpc>
                          <a:spcPct val="115000"/>
                        </a:lnSpc>
                        <a:spcAft>
                          <a:spcPts val="0"/>
                        </a:spcAft>
                      </a:pPr>
                      <a:r>
                        <a:rPr lang="es-EC" sz="1200" spc="-5" baseline="0" dirty="0">
                          <a:effectLst/>
                        </a:rPr>
                        <a:t>RF1</a:t>
                      </a:r>
                      <a:r>
                        <a:rPr lang="es-EC" sz="1200" spc="-5" baseline="0" dirty="0" smtClean="0">
                          <a:effectLst/>
                        </a:rPr>
                        <a:t>:  ADMINISTRACIÓN DE USUARIOS</a:t>
                      </a:r>
                      <a:endParaRPr lang="es-EC" sz="1200" baseline="0" dirty="0">
                        <a:solidFill>
                          <a:schemeClr val="tx1"/>
                        </a:solidFill>
                        <a:effectLst/>
                        <a:latin typeface="Calibri"/>
                        <a:ea typeface="Calibri"/>
                        <a:cs typeface="Times New Roman"/>
                      </a:endParaRPr>
                    </a:p>
                  </a:txBody>
                  <a:tcPr marL="45255" marR="45255" marT="0" marB="0"/>
                </a:tc>
              </a:tr>
              <a:tr h="579923">
                <a:tc>
                  <a:txBody>
                    <a:bodyPr/>
                    <a:lstStyle/>
                    <a:p>
                      <a:pPr algn="just">
                        <a:lnSpc>
                          <a:spcPct val="150000"/>
                        </a:lnSpc>
                        <a:spcAft>
                          <a:spcPts val="0"/>
                        </a:spcAft>
                      </a:pPr>
                      <a:r>
                        <a:rPr lang="es-EC" sz="1200" spc="-5" baseline="0" dirty="0">
                          <a:effectLst/>
                        </a:rPr>
                        <a:t>Introducción: El sistema debe permitir la creación, búsqueda, modificación y eliminación de usuarios</a:t>
                      </a:r>
                      <a:r>
                        <a:rPr lang="es-EC" sz="1200" spc="145" baseline="0" dirty="0">
                          <a:effectLst/>
                        </a:rPr>
                        <a:t>.</a:t>
                      </a:r>
                      <a:r>
                        <a:rPr lang="es-EC" sz="1200" spc="150" baseline="0" dirty="0">
                          <a:effectLst/>
                        </a:rPr>
                        <a:t> </a:t>
                      </a:r>
                      <a:endParaRPr lang="es-EC" sz="1200" baseline="0" dirty="0">
                        <a:effectLst/>
                      </a:endParaRPr>
                    </a:p>
                    <a:p>
                      <a:pPr>
                        <a:lnSpc>
                          <a:spcPct val="115000"/>
                        </a:lnSpc>
                        <a:spcAft>
                          <a:spcPts val="0"/>
                        </a:spcAft>
                      </a:pPr>
                      <a:r>
                        <a:rPr lang="es-EC" sz="1200" baseline="0" dirty="0">
                          <a:effectLst/>
                        </a:rPr>
                        <a:t> </a:t>
                      </a:r>
                      <a:endParaRPr lang="es-EC" sz="1200" baseline="0" dirty="0">
                        <a:solidFill>
                          <a:schemeClr val="tx1"/>
                        </a:solidFill>
                        <a:effectLst/>
                        <a:latin typeface="Calibri"/>
                        <a:ea typeface="Calibri"/>
                        <a:cs typeface="Times New Roman"/>
                      </a:endParaRPr>
                    </a:p>
                  </a:txBody>
                  <a:tcPr marL="45255" marR="45255" marT="0" marB="0"/>
                </a:tc>
              </a:tr>
              <a:tr h="4836430">
                <a:tc>
                  <a:txBody>
                    <a:bodyPr/>
                    <a:lstStyle/>
                    <a:p>
                      <a:pPr algn="just">
                        <a:lnSpc>
                          <a:spcPct val="150000"/>
                        </a:lnSpc>
                        <a:spcAft>
                          <a:spcPts val="0"/>
                        </a:spcAft>
                      </a:pPr>
                      <a:r>
                        <a:rPr lang="es-EC" sz="1200" spc="-5" baseline="0" dirty="0">
                          <a:effectLst/>
                        </a:rPr>
                        <a:t>Entrada: Nombres y apellidos, tipo de permiso, cargo, usuario, password, email, autorización de ingreso, medición.</a:t>
                      </a:r>
                      <a:endParaRPr lang="es-EC" sz="1200" baseline="0" dirty="0">
                        <a:effectLst/>
                      </a:endParaRPr>
                    </a:p>
                    <a:p>
                      <a:pPr>
                        <a:lnSpc>
                          <a:spcPct val="115000"/>
                        </a:lnSpc>
                        <a:spcAft>
                          <a:spcPts val="0"/>
                        </a:spcAft>
                      </a:pPr>
                      <a:r>
                        <a:rPr lang="es-EC" sz="1200" spc="-5" baseline="0" dirty="0">
                          <a:effectLst/>
                        </a:rPr>
                        <a:t>Proceso:</a:t>
                      </a:r>
                      <a:endParaRPr lang="es-EC" sz="1200" baseline="0" dirty="0">
                        <a:effectLst/>
                      </a:endParaRPr>
                    </a:p>
                    <a:p>
                      <a:pPr>
                        <a:lnSpc>
                          <a:spcPct val="115000"/>
                        </a:lnSpc>
                        <a:spcAft>
                          <a:spcPts val="0"/>
                        </a:spcAft>
                      </a:pPr>
                      <a:r>
                        <a:rPr lang="es-EC" sz="1200" spc="-5" baseline="0" dirty="0">
                          <a:effectLst/>
                        </a:rPr>
                        <a:t> </a:t>
                      </a:r>
                      <a:endParaRPr lang="es-EC" sz="1200" baseline="0" dirty="0">
                        <a:effectLst/>
                      </a:endParaRPr>
                    </a:p>
                    <a:p>
                      <a:pPr algn="just">
                        <a:lnSpc>
                          <a:spcPct val="150000"/>
                        </a:lnSpc>
                        <a:spcAft>
                          <a:spcPts val="0"/>
                        </a:spcAft>
                      </a:pPr>
                      <a:r>
                        <a:rPr lang="es-EC" sz="1200" spc="-5" baseline="0" dirty="0">
                          <a:effectLst/>
                        </a:rPr>
                        <a:t>Creación de usuario</a:t>
                      </a:r>
                      <a:endParaRPr lang="es-EC" sz="1200" baseline="0" dirty="0">
                        <a:effectLst/>
                      </a:endParaRPr>
                    </a:p>
                    <a:p>
                      <a:pPr algn="just">
                        <a:lnSpc>
                          <a:spcPct val="150000"/>
                        </a:lnSpc>
                        <a:spcAft>
                          <a:spcPts val="0"/>
                        </a:spcAft>
                      </a:pPr>
                      <a:r>
                        <a:rPr lang="es-EC" sz="1200" baseline="0" dirty="0">
                          <a:effectLst/>
                        </a:rPr>
                        <a:t>En</a:t>
                      </a:r>
                      <a:r>
                        <a:rPr lang="es-EC" sz="1200" spc="205" baseline="0" dirty="0">
                          <a:effectLst/>
                        </a:rPr>
                        <a:t> </a:t>
                      </a:r>
                      <a:r>
                        <a:rPr lang="es-EC" sz="1200" baseline="0" dirty="0">
                          <a:effectLst/>
                        </a:rPr>
                        <a:t>la </a:t>
                      </a:r>
                      <a:r>
                        <a:rPr lang="es-EC" sz="1200" spc="15" baseline="0" dirty="0">
                          <a:effectLst/>
                        </a:rPr>
                        <a:t> </a:t>
                      </a:r>
                      <a:r>
                        <a:rPr lang="es-EC" sz="1200" baseline="0" dirty="0">
                          <a:effectLst/>
                        </a:rPr>
                        <a:t>administ</a:t>
                      </a:r>
                      <a:r>
                        <a:rPr lang="es-EC" sz="1200" spc="-15" baseline="0" dirty="0">
                          <a:effectLst/>
                        </a:rPr>
                        <a:t>r</a:t>
                      </a:r>
                      <a:r>
                        <a:rPr lang="es-EC" sz="1200" baseline="0" dirty="0">
                          <a:effectLst/>
                        </a:rPr>
                        <a:t>ación </a:t>
                      </a:r>
                      <a:r>
                        <a:rPr lang="es-EC" sz="1200" spc="20" baseline="0" dirty="0">
                          <a:effectLst/>
                        </a:rPr>
                        <a:t> </a:t>
                      </a:r>
                      <a:r>
                        <a:rPr lang="es-EC" sz="1200" baseline="0" dirty="0">
                          <a:effectLst/>
                        </a:rPr>
                        <a:t>del </a:t>
                      </a:r>
                      <a:r>
                        <a:rPr lang="es-EC" sz="1200" spc="5" baseline="0" dirty="0">
                          <a:effectLst/>
                        </a:rPr>
                        <a:t> </a:t>
                      </a:r>
                      <a:r>
                        <a:rPr lang="es-EC" sz="1200" baseline="0" dirty="0">
                          <a:effectLst/>
                        </a:rPr>
                        <a:t>siste</a:t>
                      </a:r>
                      <a:r>
                        <a:rPr lang="es-EC" sz="1200" spc="-5" baseline="0" dirty="0">
                          <a:effectLst/>
                        </a:rPr>
                        <a:t>m</a:t>
                      </a:r>
                      <a:r>
                        <a:rPr lang="es-EC" sz="1200" baseline="0" dirty="0">
                          <a:effectLst/>
                        </a:rPr>
                        <a:t>a se</a:t>
                      </a:r>
                      <a:r>
                        <a:rPr lang="es-EC" sz="1200" spc="15" baseline="0" dirty="0">
                          <a:effectLst/>
                        </a:rPr>
                        <a:t> </a:t>
                      </a:r>
                      <a:r>
                        <a:rPr lang="es-EC" sz="1200" baseline="0" dirty="0">
                          <a:effectLst/>
                        </a:rPr>
                        <a:t>tendrá </a:t>
                      </a:r>
                      <a:r>
                        <a:rPr lang="es-EC" sz="1200" spc="10" baseline="0" dirty="0">
                          <a:effectLst/>
                        </a:rPr>
                        <a:t> </a:t>
                      </a:r>
                      <a:r>
                        <a:rPr lang="es-EC" sz="1200" baseline="0" dirty="0">
                          <a:effectLst/>
                        </a:rPr>
                        <a:t>la </a:t>
                      </a:r>
                      <a:r>
                        <a:rPr lang="es-EC" sz="1200" spc="15" baseline="0" dirty="0">
                          <a:effectLst/>
                        </a:rPr>
                        <a:t> </a:t>
                      </a:r>
                      <a:r>
                        <a:rPr lang="es-EC" sz="1200" baseline="0" dirty="0">
                          <a:effectLst/>
                        </a:rPr>
                        <a:t>opción </a:t>
                      </a:r>
                      <a:r>
                        <a:rPr lang="es-EC" sz="1200" spc="5" baseline="0" dirty="0">
                          <a:effectLst/>
                        </a:rPr>
                        <a:t> </a:t>
                      </a:r>
                      <a:r>
                        <a:rPr lang="es-EC" sz="1200" baseline="0" dirty="0">
                          <a:effectLst/>
                        </a:rPr>
                        <a:t>de </a:t>
                      </a:r>
                      <a:r>
                        <a:rPr lang="es-EC" sz="1200" spc="5" baseline="0" dirty="0">
                          <a:effectLst/>
                        </a:rPr>
                        <a:t> </a:t>
                      </a:r>
                      <a:r>
                        <a:rPr lang="es-EC" sz="1200" baseline="0" dirty="0">
                          <a:effectLst/>
                        </a:rPr>
                        <a:t>añadir un usuario, al escoger esta opción el sistema le desplegará los campos de configuración para el ingreso de la información pertinente al nuevo usuario. </a:t>
                      </a:r>
                    </a:p>
                    <a:p>
                      <a:pPr algn="just">
                        <a:lnSpc>
                          <a:spcPct val="150000"/>
                        </a:lnSpc>
                        <a:spcAft>
                          <a:spcPts val="0"/>
                        </a:spcAft>
                      </a:pPr>
                      <a:r>
                        <a:rPr lang="es-EC" sz="1200" spc="-5" baseline="0" dirty="0">
                          <a:effectLst/>
                        </a:rPr>
                        <a:t>Modificación de usuario</a:t>
                      </a:r>
                      <a:endParaRPr lang="es-EC" sz="1200" baseline="0" dirty="0">
                        <a:effectLst/>
                      </a:endParaRPr>
                    </a:p>
                    <a:p>
                      <a:pPr algn="just">
                        <a:lnSpc>
                          <a:spcPct val="150000"/>
                        </a:lnSpc>
                        <a:spcAft>
                          <a:spcPts val="0"/>
                        </a:spcAft>
                      </a:pPr>
                      <a:r>
                        <a:rPr lang="es-EC" sz="1200" baseline="0" dirty="0">
                          <a:effectLst/>
                        </a:rPr>
                        <a:t>Al </a:t>
                      </a:r>
                      <a:r>
                        <a:rPr lang="es-EC" sz="1200" spc="-75" baseline="0" dirty="0">
                          <a:effectLst/>
                        </a:rPr>
                        <a:t> </a:t>
                      </a:r>
                      <a:r>
                        <a:rPr lang="es-EC" sz="1200" baseline="0" dirty="0">
                          <a:effectLst/>
                        </a:rPr>
                        <a:t>ingresar</a:t>
                      </a:r>
                      <a:r>
                        <a:rPr lang="es-EC" sz="1200" spc="185" baseline="0" dirty="0">
                          <a:effectLst/>
                        </a:rPr>
                        <a:t> </a:t>
                      </a:r>
                      <a:r>
                        <a:rPr lang="es-EC" sz="1200" baseline="0" dirty="0">
                          <a:effectLst/>
                        </a:rPr>
                        <a:t>a</a:t>
                      </a:r>
                      <a:r>
                        <a:rPr lang="es-EC" sz="1200" spc="175" baseline="0" dirty="0">
                          <a:effectLst/>
                        </a:rPr>
                        <a:t> </a:t>
                      </a:r>
                      <a:r>
                        <a:rPr lang="es-EC" sz="1200" baseline="0" dirty="0">
                          <a:effectLst/>
                        </a:rPr>
                        <a:t>esta</a:t>
                      </a:r>
                      <a:r>
                        <a:rPr lang="es-EC" sz="1200" spc="185" baseline="0" dirty="0">
                          <a:effectLst/>
                        </a:rPr>
                        <a:t> </a:t>
                      </a:r>
                      <a:r>
                        <a:rPr lang="es-EC" sz="1200" baseline="0" dirty="0">
                          <a:effectLst/>
                        </a:rPr>
                        <a:t>opción</a:t>
                      </a:r>
                      <a:r>
                        <a:rPr lang="es-EC" sz="1200" spc="175" baseline="0" dirty="0">
                          <a:effectLst/>
                        </a:rPr>
                        <a:t> </a:t>
                      </a:r>
                      <a:r>
                        <a:rPr lang="es-EC" sz="1200" baseline="0" dirty="0">
                          <a:effectLst/>
                        </a:rPr>
                        <a:t>se</a:t>
                      </a:r>
                      <a:r>
                        <a:rPr lang="es-EC" sz="1200" spc="180" baseline="0" dirty="0">
                          <a:effectLst/>
                        </a:rPr>
                        <a:t> </a:t>
                      </a:r>
                      <a:r>
                        <a:rPr lang="es-EC" sz="1200" baseline="0" dirty="0">
                          <a:effectLst/>
                        </a:rPr>
                        <a:t>desplegará</a:t>
                      </a:r>
                      <a:r>
                        <a:rPr lang="es-EC" sz="1200" spc="180" baseline="0" dirty="0">
                          <a:effectLst/>
                        </a:rPr>
                        <a:t> </a:t>
                      </a:r>
                      <a:r>
                        <a:rPr lang="es-EC" sz="1200" baseline="0" dirty="0">
                          <a:effectLst/>
                        </a:rPr>
                        <a:t>un</a:t>
                      </a:r>
                      <a:r>
                        <a:rPr lang="es-EC" sz="1200" spc="180" baseline="0" dirty="0">
                          <a:effectLst/>
                        </a:rPr>
                        <a:t> </a:t>
                      </a:r>
                      <a:r>
                        <a:rPr lang="es-EC" sz="1200" baseline="0" dirty="0">
                          <a:effectLst/>
                        </a:rPr>
                        <a:t>listado</a:t>
                      </a:r>
                      <a:r>
                        <a:rPr lang="es-EC" sz="1200" spc="180" baseline="0" dirty="0">
                          <a:effectLst/>
                        </a:rPr>
                        <a:t> </a:t>
                      </a:r>
                      <a:r>
                        <a:rPr lang="es-EC" sz="1200" baseline="0" dirty="0">
                          <a:effectLst/>
                        </a:rPr>
                        <a:t>de</a:t>
                      </a:r>
                      <a:r>
                        <a:rPr lang="es-EC" sz="1200" spc="175" baseline="0" dirty="0">
                          <a:effectLst/>
                        </a:rPr>
                        <a:t> </a:t>
                      </a:r>
                      <a:r>
                        <a:rPr lang="es-EC" sz="1200" baseline="0" dirty="0">
                          <a:effectLst/>
                        </a:rPr>
                        <a:t>los </a:t>
                      </a:r>
                      <a:r>
                        <a:rPr lang="es-EC" sz="1200" spc="-10" baseline="0" dirty="0">
                          <a:effectLst/>
                        </a:rPr>
                        <a:t>u</a:t>
                      </a:r>
                      <a:r>
                        <a:rPr lang="es-EC" sz="1200" baseline="0" dirty="0">
                          <a:effectLst/>
                        </a:rPr>
                        <a:t>suarios, el admi</a:t>
                      </a:r>
                      <a:r>
                        <a:rPr lang="es-EC" sz="1200" spc="-10" baseline="0" dirty="0">
                          <a:effectLst/>
                        </a:rPr>
                        <a:t>n</a:t>
                      </a:r>
                      <a:r>
                        <a:rPr lang="es-EC" sz="1200" baseline="0" dirty="0">
                          <a:effectLst/>
                        </a:rPr>
                        <a:t>istrador</a:t>
                      </a:r>
                      <a:r>
                        <a:rPr lang="es-EC" sz="1200" spc="5" baseline="0" dirty="0">
                          <a:effectLst/>
                        </a:rPr>
                        <a:t> </a:t>
                      </a:r>
                      <a:r>
                        <a:rPr lang="es-EC" sz="1200" baseline="0" dirty="0">
                          <a:effectLst/>
                        </a:rPr>
                        <a:t>hace clic sobre esta</a:t>
                      </a:r>
                      <a:r>
                        <a:rPr lang="es-EC" sz="1200" spc="5" baseline="0" dirty="0">
                          <a:effectLst/>
                        </a:rPr>
                        <a:t> </a:t>
                      </a:r>
                      <a:r>
                        <a:rPr lang="es-EC" sz="1200" baseline="0" dirty="0">
                          <a:effectLst/>
                        </a:rPr>
                        <a:t>opción relacionada con un usuario del que se desea modificar algún dato y el sistema le despliega la información del usuario seleccionado, el administrador hace los cambios pertinentes</a:t>
                      </a:r>
                    </a:p>
                    <a:p>
                      <a:pPr algn="just">
                        <a:lnSpc>
                          <a:spcPct val="150000"/>
                        </a:lnSpc>
                        <a:spcAft>
                          <a:spcPts val="0"/>
                        </a:spcAft>
                      </a:pPr>
                      <a:r>
                        <a:rPr lang="es-EC" sz="1200" spc="-5" baseline="0" dirty="0">
                          <a:effectLst/>
                        </a:rPr>
                        <a:t>Eliminar usuario</a:t>
                      </a:r>
                      <a:endParaRPr lang="es-EC" sz="1200" baseline="0" dirty="0">
                        <a:effectLst/>
                      </a:endParaRPr>
                    </a:p>
                    <a:p>
                      <a:pPr algn="just">
                        <a:lnSpc>
                          <a:spcPct val="150000"/>
                        </a:lnSpc>
                        <a:spcAft>
                          <a:spcPts val="0"/>
                        </a:spcAft>
                      </a:pPr>
                      <a:r>
                        <a:rPr lang="es-EC" sz="1200" baseline="0" dirty="0">
                          <a:effectLst/>
                        </a:rPr>
                        <a:t>Se</a:t>
                      </a:r>
                      <a:r>
                        <a:rPr lang="es-EC" sz="1200" spc="15" baseline="0" dirty="0">
                          <a:effectLst/>
                        </a:rPr>
                        <a:t> </a:t>
                      </a:r>
                      <a:r>
                        <a:rPr lang="es-EC" sz="1200" baseline="0" dirty="0">
                          <a:effectLst/>
                        </a:rPr>
                        <a:t>tendrá </a:t>
                      </a:r>
                      <a:r>
                        <a:rPr lang="es-EC" sz="1200" spc="10" baseline="0" dirty="0">
                          <a:effectLst/>
                        </a:rPr>
                        <a:t> </a:t>
                      </a:r>
                      <a:r>
                        <a:rPr lang="es-EC" sz="1200" baseline="0" dirty="0">
                          <a:effectLst/>
                        </a:rPr>
                        <a:t>la </a:t>
                      </a:r>
                      <a:r>
                        <a:rPr lang="es-EC" sz="1200" spc="15" baseline="0" dirty="0">
                          <a:effectLst/>
                        </a:rPr>
                        <a:t> </a:t>
                      </a:r>
                      <a:r>
                        <a:rPr lang="es-EC" sz="1200" baseline="0" dirty="0">
                          <a:effectLst/>
                        </a:rPr>
                        <a:t>opción </a:t>
                      </a:r>
                      <a:r>
                        <a:rPr lang="es-EC" sz="1200" spc="5" baseline="0" dirty="0">
                          <a:effectLst/>
                        </a:rPr>
                        <a:t> </a:t>
                      </a:r>
                      <a:r>
                        <a:rPr lang="es-EC" sz="1200" baseline="0" dirty="0">
                          <a:effectLst/>
                        </a:rPr>
                        <a:t>de </a:t>
                      </a:r>
                      <a:r>
                        <a:rPr lang="es-EC" sz="1200" spc="5" baseline="0" dirty="0">
                          <a:effectLst/>
                        </a:rPr>
                        <a:t> e</a:t>
                      </a:r>
                      <a:r>
                        <a:rPr lang="es-EC" sz="1200" baseline="0" dirty="0">
                          <a:effectLst/>
                        </a:rPr>
                        <a:t>liminar </a:t>
                      </a:r>
                      <a:r>
                        <a:rPr lang="es-EC" sz="1200" spc="-10" baseline="0" dirty="0">
                          <a:effectLst/>
                        </a:rPr>
                        <a:t>u</a:t>
                      </a:r>
                      <a:r>
                        <a:rPr lang="es-EC" sz="1200" baseline="0" dirty="0">
                          <a:effectLst/>
                        </a:rPr>
                        <a:t>suarios,</a:t>
                      </a:r>
                      <a:r>
                        <a:rPr lang="es-EC" sz="1200" spc="190" baseline="0" dirty="0">
                          <a:effectLst/>
                        </a:rPr>
                        <a:t> </a:t>
                      </a:r>
                      <a:r>
                        <a:rPr lang="es-EC" sz="1200" baseline="0" dirty="0">
                          <a:effectLst/>
                        </a:rPr>
                        <a:t>al </a:t>
                      </a:r>
                      <a:r>
                        <a:rPr lang="es-EC" sz="1200" spc="-75" baseline="0" dirty="0">
                          <a:effectLst/>
                        </a:rPr>
                        <a:t> </a:t>
                      </a:r>
                      <a:r>
                        <a:rPr lang="es-EC" sz="1200" baseline="0" dirty="0">
                          <a:effectLst/>
                        </a:rPr>
                        <a:t>ingresar</a:t>
                      </a:r>
                      <a:r>
                        <a:rPr lang="es-EC" sz="1200" spc="185" baseline="0" dirty="0">
                          <a:effectLst/>
                        </a:rPr>
                        <a:t> </a:t>
                      </a:r>
                      <a:r>
                        <a:rPr lang="es-EC" sz="1200" baseline="0" dirty="0">
                          <a:effectLst/>
                        </a:rPr>
                        <a:t>a</a:t>
                      </a:r>
                      <a:r>
                        <a:rPr lang="es-EC" sz="1200" spc="175" baseline="0" dirty="0">
                          <a:effectLst/>
                        </a:rPr>
                        <a:t> </a:t>
                      </a:r>
                      <a:r>
                        <a:rPr lang="es-EC" sz="1200" baseline="0" dirty="0">
                          <a:effectLst/>
                        </a:rPr>
                        <a:t>esta</a:t>
                      </a:r>
                      <a:r>
                        <a:rPr lang="es-EC" sz="1200" spc="185" baseline="0" dirty="0">
                          <a:effectLst/>
                        </a:rPr>
                        <a:t> </a:t>
                      </a:r>
                      <a:r>
                        <a:rPr lang="es-EC" sz="1200" baseline="0" dirty="0">
                          <a:effectLst/>
                        </a:rPr>
                        <a:t>opción</a:t>
                      </a:r>
                      <a:r>
                        <a:rPr lang="es-EC" sz="1200" spc="175" baseline="0" dirty="0">
                          <a:effectLst/>
                        </a:rPr>
                        <a:t> </a:t>
                      </a:r>
                      <a:r>
                        <a:rPr lang="es-EC" sz="1200" baseline="0" dirty="0">
                          <a:effectLst/>
                        </a:rPr>
                        <a:t>se</a:t>
                      </a:r>
                      <a:r>
                        <a:rPr lang="es-EC" sz="1200" spc="180" baseline="0" dirty="0">
                          <a:effectLst/>
                        </a:rPr>
                        <a:t> </a:t>
                      </a:r>
                      <a:r>
                        <a:rPr lang="es-EC" sz="1200" baseline="0" dirty="0">
                          <a:effectLst/>
                        </a:rPr>
                        <a:t>desplegará</a:t>
                      </a:r>
                      <a:r>
                        <a:rPr lang="es-EC" sz="1200" spc="180" baseline="0" dirty="0">
                          <a:effectLst/>
                        </a:rPr>
                        <a:t> </a:t>
                      </a:r>
                      <a:r>
                        <a:rPr lang="es-EC" sz="1200" baseline="0" dirty="0">
                          <a:effectLst/>
                        </a:rPr>
                        <a:t>un</a:t>
                      </a:r>
                      <a:r>
                        <a:rPr lang="es-EC" sz="1200" spc="180" baseline="0" dirty="0">
                          <a:effectLst/>
                        </a:rPr>
                        <a:t> </a:t>
                      </a:r>
                      <a:r>
                        <a:rPr lang="es-EC" sz="1200" baseline="0" dirty="0">
                          <a:effectLst/>
                        </a:rPr>
                        <a:t>listado</a:t>
                      </a:r>
                      <a:r>
                        <a:rPr lang="es-EC" sz="1200" spc="180" baseline="0" dirty="0">
                          <a:effectLst/>
                        </a:rPr>
                        <a:t> </a:t>
                      </a:r>
                      <a:r>
                        <a:rPr lang="es-EC" sz="1200" baseline="0" dirty="0">
                          <a:effectLst/>
                        </a:rPr>
                        <a:t>de</a:t>
                      </a:r>
                      <a:r>
                        <a:rPr lang="es-EC" sz="1200" spc="175" baseline="0" dirty="0">
                          <a:effectLst/>
                        </a:rPr>
                        <a:t> </a:t>
                      </a:r>
                      <a:r>
                        <a:rPr lang="es-EC" sz="1200" baseline="0" dirty="0">
                          <a:effectLst/>
                        </a:rPr>
                        <a:t>los </a:t>
                      </a:r>
                      <a:r>
                        <a:rPr lang="es-EC" sz="1200" spc="-10" baseline="0" dirty="0">
                          <a:effectLst/>
                        </a:rPr>
                        <a:t>u</a:t>
                      </a:r>
                      <a:r>
                        <a:rPr lang="es-EC" sz="1200" baseline="0" dirty="0">
                          <a:effectLst/>
                        </a:rPr>
                        <a:t>suarios, el admi</a:t>
                      </a:r>
                      <a:r>
                        <a:rPr lang="es-EC" sz="1200" spc="-10" baseline="0" dirty="0">
                          <a:effectLst/>
                        </a:rPr>
                        <a:t>n</a:t>
                      </a:r>
                      <a:r>
                        <a:rPr lang="es-EC" sz="1200" baseline="0" dirty="0">
                          <a:effectLst/>
                        </a:rPr>
                        <a:t>istrador</a:t>
                      </a:r>
                      <a:r>
                        <a:rPr lang="es-EC" sz="1200" spc="5" baseline="0" dirty="0">
                          <a:effectLst/>
                        </a:rPr>
                        <a:t> </a:t>
                      </a:r>
                      <a:r>
                        <a:rPr lang="es-EC" sz="1200" baseline="0" dirty="0">
                          <a:effectLst/>
                        </a:rPr>
                        <a:t>selecciona la casilla del usuario a eliminar y procede a moverlo a la papelera para si desea luego eliminarlo de la base de datos del sistema hacerlo.</a:t>
                      </a:r>
                    </a:p>
                    <a:p>
                      <a:pPr algn="just">
                        <a:lnSpc>
                          <a:spcPct val="150000"/>
                        </a:lnSpc>
                        <a:spcAft>
                          <a:spcPts val="0"/>
                        </a:spcAft>
                      </a:pPr>
                      <a:r>
                        <a:rPr lang="es-EC" sz="1200" spc="-5" baseline="0" dirty="0">
                          <a:effectLst/>
                        </a:rPr>
                        <a:t>Búsqueda de usuario</a:t>
                      </a:r>
                      <a:endParaRPr lang="es-EC" sz="1200" baseline="0" dirty="0">
                        <a:effectLst/>
                      </a:endParaRPr>
                    </a:p>
                    <a:p>
                      <a:pPr algn="just">
                        <a:lnSpc>
                          <a:spcPct val="150000"/>
                        </a:lnSpc>
                        <a:spcAft>
                          <a:spcPts val="0"/>
                        </a:spcAft>
                      </a:pPr>
                      <a:r>
                        <a:rPr lang="es-EC" sz="1200" baseline="0" dirty="0">
                          <a:effectLst/>
                        </a:rPr>
                        <a:t>Se</a:t>
                      </a:r>
                      <a:r>
                        <a:rPr lang="es-EC" sz="1200" spc="15" baseline="0" dirty="0">
                          <a:effectLst/>
                        </a:rPr>
                        <a:t> </a:t>
                      </a:r>
                      <a:r>
                        <a:rPr lang="es-EC" sz="1200" baseline="0" dirty="0">
                          <a:effectLst/>
                        </a:rPr>
                        <a:t>tendrá </a:t>
                      </a:r>
                      <a:r>
                        <a:rPr lang="es-EC" sz="1200" spc="10" baseline="0" dirty="0">
                          <a:effectLst/>
                        </a:rPr>
                        <a:t> </a:t>
                      </a:r>
                      <a:r>
                        <a:rPr lang="es-EC" sz="1200" baseline="0" dirty="0">
                          <a:effectLst/>
                        </a:rPr>
                        <a:t>la </a:t>
                      </a:r>
                      <a:r>
                        <a:rPr lang="es-EC" sz="1200" spc="15" baseline="0" dirty="0">
                          <a:effectLst/>
                        </a:rPr>
                        <a:t> </a:t>
                      </a:r>
                      <a:r>
                        <a:rPr lang="es-EC" sz="1200" baseline="0" dirty="0">
                          <a:effectLst/>
                        </a:rPr>
                        <a:t>opción </a:t>
                      </a:r>
                      <a:r>
                        <a:rPr lang="es-EC" sz="1200" spc="5" baseline="0" dirty="0">
                          <a:effectLst/>
                        </a:rPr>
                        <a:t> </a:t>
                      </a:r>
                      <a:r>
                        <a:rPr lang="es-EC" sz="1200" baseline="0" dirty="0">
                          <a:effectLst/>
                        </a:rPr>
                        <a:t>de </a:t>
                      </a:r>
                      <a:r>
                        <a:rPr lang="es-EC" sz="1200" spc="5" baseline="0" dirty="0">
                          <a:effectLst/>
                        </a:rPr>
                        <a:t> consultar usuario por los campos de configuración del mismo.</a:t>
                      </a:r>
                      <a:r>
                        <a:rPr lang="es-EC" sz="1200" spc="190" baseline="0" dirty="0">
                          <a:effectLst/>
                        </a:rPr>
                        <a:t> </a:t>
                      </a:r>
                      <a:endParaRPr lang="es-EC" sz="1200" baseline="0" dirty="0">
                        <a:effectLst/>
                      </a:endParaRPr>
                    </a:p>
                    <a:p>
                      <a:pPr algn="just">
                        <a:lnSpc>
                          <a:spcPct val="150000"/>
                        </a:lnSpc>
                        <a:spcAft>
                          <a:spcPts val="0"/>
                        </a:spcAft>
                      </a:pPr>
                      <a:r>
                        <a:rPr lang="es-EC" sz="1200" baseline="0" dirty="0">
                          <a:effectLst/>
                        </a:rPr>
                        <a:t>Salida: Datos personales registrados de los usuarios.</a:t>
                      </a:r>
                      <a:endParaRPr lang="es-EC" sz="1200" baseline="0" dirty="0">
                        <a:solidFill>
                          <a:schemeClr val="tx1"/>
                        </a:solidFill>
                        <a:effectLst/>
                        <a:latin typeface="Calibri"/>
                        <a:ea typeface="Calibri"/>
                        <a:cs typeface="Times New Roman"/>
                      </a:endParaRPr>
                    </a:p>
                  </a:txBody>
                  <a:tcPr marL="45255" marR="45255" marT="0" marB="0"/>
                </a:tc>
              </a:tr>
            </a:tbl>
          </a:graphicData>
        </a:graphic>
      </p:graphicFrame>
      <p:pic>
        <p:nvPicPr>
          <p:cNvPr id="3" name="2 Imagen">
            <a:hlinkClick r:id="rId2"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0975" y="6297127"/>
            <a:ext cx="504056" cy="504056"/>
          </a:xfrm>
          <a:prstGeom prst="rect">
            <a:avLst/>
          </a:prstGeom>
        </p:spPr>
      </p:pic>
    </p:spTree>
    <p:extLst>
      <p:ext uri="{BB962C8B-B14F-4D97-AF65-F5344CB8AC3E}">
        <p14:creationId xmlns:p14="http://schemas.microsoft.com/office/powerpoint/2010/main" xmlns="" val="1230923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684213" y="620713"/>
            <a:ext cx="8229600" cy="360362"/>
          </a:xfrm>
        </p:spPr>
        <p:txBody>
          <a:bodyPr/>
          <a:lstStyle/>
          <a:p>
            <a:pPr marL="342900" indent="-342900" eaLnBrk="1" hangingPunct="1">
              <a:spcBef>
                <a:spcPct val="20000"/>
              </a:spcBef>
              <a:buFont typeface="Arial" charset="0"/>
              <a:buChar char="•"/>
              <a:defRPr/>
            </a:pPr>
            <a:r>
              <a:rPr lang="es-EC" sz="3200" dirty="0" smtClean="0">
                <a:latin typeface="+mn-lt"/>
                <a:ea typeface="+mn-ea"/>
                <a:cs typeface="+mn-cs"/>
              </a:rPr>
              <a:t>CASOS DE USO</a:t>
            </a:r>
            <a:br>
              <a:rPr lang="es-EC" sz="3200" dirty="0" smtClean="0">
                <a:latin typeface="+mn-lt"/>
                <a:ea typeface="+mn-ea"/>
                <a:cs typeface="+mn-cs"/>
              </a:rPr>
            </a:br>
            <a:endParaRPr lang="es-EC" sz="3200" dirty="0" smtClean="0">
              <a:latin typeface="+mn-lt"/>
              <a:ea typeface="+mn-ea"/>
              <a:cs typeface="+mn-cs"/>
            </a:endParaRPr>
          </a:p>
        </p:txBody>
      </p:sp>
      <p:pic>
        <p:nvPicPr>
          <p:cNvPr id="1945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765175"/>
            <a:ext cx="5791200" cy="581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4 CuadroTexto"/>
          <p:cNvSpPr txBox="1">
            <a:spLocks noChangeArrowheads="1"/>
          </p:cNvSpPr>
          <p:nvPr/>
        </p:nvSpPr>
        <p:spPr bwMode="auto">
          <a:xfrm>
            <a:off x="611188" y="908050"/>
            <a:ext cx="36004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ct val="20000"/>
              </a:spcBef>
            </a:pPr>
            <a:r>
              <a:rPr lang="es-ES" dirty="0">
                <a:cs typeface="Arial" charset="0"/>
              </a:rPr>
              <a:t>Módulo de Administración</a:t>
            </a:r>
            <a:endParaRPr lang="es-EC" dirty="0">
              <a:cs typeface="Arial" charset="0"/>
            </a:endParaRPr>
          </a:p>
        </p:txBody>
      </p:sp>
      <p:sp>
        <p:nvSpPr>
          <p:cNvPr id="6" name="5 Rectángulo"/>
          <p:cNvSpPr/>
          <p:nvPr/>
        </p:nvSpPr>
        <p:spPr>
          <a:xfrm>
            <a:off x="3419475" y="981075"/>
            <a:ext cx="3889375" cy="54721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pic>
        <p:nvPicPr>
          <p:cNvPr id="7" name="6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6093296"/>
            <a:ext cx="504056" cy="5040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20185" y="845402"/>
            <a:ext cx="7290970" cy="830997"/>
          </a:xfrm>
          <a:prstGeom prst="rect">
            <a:avLst/>
          </a:prstGeom>
        </p:spPr>
        <p:txBody>
          <a:bodyPr wrap="none">
            <a:spAutoFit/>
          </a:bodyPr>
          <a:lstStyle/>
          <a:p>
            <a:pPr marL="342900" indent="-342900" algn="ctr">
              <a:lnSpc>
                <a:spcPct val="150000"/>
              </a:lnSpc>
              <a:spcBef>
                <a:spcPct val="20000"/>
              </a:spcBef>
              <a:buFont typeface="Arial" charset="0"/>
              <a:buChar char="•"/>
              <a:defRPr/>
            </a:pPr>
            <a:r>
              <a:rPr lang="es-EC" sz="3200" dirty="0">
                <a:latin typeface="+mn-lt"/>
              </a:rPr>
              <a:t>DIAGRAMAS DE </a:t>
            </a:r>
            <a:r>
              <a:rPr lang="es-EC" sz="3200" dirty="0" smtClean="0">
                <a:latin typeface="+mn-lt"/>
              </a:rPr>
              <a:t>SECUENCIA DE ANÁLISIS</a:t>
            </a:r>
            <a:endParaRPr lang="es-EC" sz="3200" dirty="0">
              <a:latin typeface="+mn-lt"/>
            </a:endParaRPr>
          </a:p>
        </p:txBody>
      </p:sp>
      <p:pic>
        <p:nvPicPr>
          <p:cNvPr id="5017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676399"/>
            <a:ext cx="6552728" cy="477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p:cNvSpPr/>
          <p:nvPr/>
        </p:nvSpPr>
        <p:spPr>
          <a:xfrm>
            <a:off x="971600" y="1844824"/>
            <a:ext cx="2287806" cy="456535"/>
          </a:xfrm>
          <a:prstGeom prst="rect">
            <a:avLst/>
          </a:prstGeom>
        </p:spPr>
        <p:txBody>
          <a:bodyPr wrap="none">
            <a:spAutoFit/>
          </a:bodyPr>
          <a:lstStyle/>
          <a:p>
            <a:pPr eaLnBrk="1" hangingPunct="1">
              <a:lnSpc>
                <a:spcPct val="150000"/>
              </a:lnSpc>
              <a:spcBef>
                <a:spcPct val="20000"/>
              </a:spcBef>
            </a:pPr>
            <a:r>
              <a:rPr lang="es-ES" dirty="0" smtClean="0">
                <a:cs typeface="Arial" charset="0"/>
              </a:rPr>
              <a:t>Administrar usuarios</a:t>
            </a:r>
            <a:endParaRPr lang="es-EC" dirty="0">
              <a:cs typeface="Arial" charset="0"/>
            </a:endParaRPr>
          </a:p>
        </p:txBody>
      </p:sp>
      <p:pic>
        <p:nvPicPr>
          <p:cNvPr id="5" name="4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6093296"/>
            <a:ext cx="504056" cy="504056"/>
          </a:xfrm>
          <a:prstGeom prst="rect">
            <a:avLst/>
          </a:prstGeom>
        </p:spPr>
      </p:pic>
    </p:spTree>
    <p:extLst>
      <p:ext uri="{BB962C8B-B14F-4D97-AF65-F5344CB8AC3E}">
        <p14:creationId xmlns:p14="http://schemas.microsoft.com/office/powerpoint/2010/main" xmlns="" val="3757541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defRPr/>
            </a:pPr>
            <a:r>
              <a:rPr lang="es-ES" b="1" dirty="0" smtClean="0">
                <a:solidFill>
                  <a:schemeClr val="accent3">
                    <a:lumMod val="50000"/>
                  </a:schemeClr>
                </a:solidFill>
                <a:latin typeface="Arial" pitchFamily="34" charset="0"/>
                <a:cs typeface="Arial" pitchFamily="34" charset="0"/>
              </a:rPr>
              <a:t>AGENDA</a:t>
            </a:r>
            <a:endParaRPr lang="es-EC" b="1" dirty="0" smtClean="0">
              <a:solidFill>
                <a:schemeClr val="accent3">
                  <a:lumMod val="50000"/>
                </a:schemeClr>
              </a:solidFill>
              <a:latin typeface="Arial" pitchFamily="34" charset="0"/>
              <a:cs typeface="Arial" pitchFamily="34" charset="0"/>
            </a:endParaRPr>
          </a:p>
        </p:txBody>
      </p:sp>
      <p:sp>
        <p:nvSpPr>
          <p:cNvPr id="3075" name="2 Marcador de contenido"/>
          <p:cNvSpPr>
            <a:spLocks noGrp="1"/>
          </p:cNvSpPr>
          <p:nvPr>
            <p:ph idx="1"/>
          </p:nvPr>
        </p:nvSpPr>
        <p:spPr>
          <a:xfrm>
            <a:off x="2051050" y="1557338"/>
            <a:ext cx="6337300" cy="4525962"/>
          </a:xfrm>
        </p:spPr>
        <p:txBody>
          <a:bodyPr/>
          <a:lstStyle/>
          <a:p>
            <a:pPr>
              <a:buFont typeface="Arial" charset="0"/>
              <a:buBlip>
                <a:blip r:embed="rId2"/>
              </a:buBlip>
            </a:pPr>
            <a:r>
              <a:rPr lang="es-ES" b="1" smtClean="0">
                <a:hlinkClick r:id="rId3" action="ppaction://hlinksldjump"/>
              </a:rPr>
              <a:t>Antecedente</a:t>
            </a:r>
            <a:endParaRPr lang="es-ES" b="1" smtClean="0"/>
          </a:p>
          <a:p>
            <a:pPr>
              <a:buFont typeface="Arial" charset="0"/>
              <a:buBlip>
                <a:blip r:embed="rId2"/>
              </a:buBlip>
            </a:pPr>
            <a:r>
              <a:rPr lang="es-ES" b="1" smtClean="0">
                <a:hlinkClick r:id="rId4" action="ppaction://hlinksldjump"/>
              </a:rPr>
              <a:t>Objetivos</a:t>
            </a:r>
            <a:endParaRPr lang="es-ES" b="1" smtClean="0"/>
          </a:p>
          <a:p>
            <a:pPr>
              <a:buFont typeface="Arial" charset="0"/>
              <a:buBlip>
                <a:blip r:embed="rId2"/>
              </a:buBlip>
            </a:pPr>
            <a:r>
              <a:rPr lang="es-ES" b="1" smtClean="0">
                <a:hlinkClick r:id="rId5" action="ppaction://hlinksldjump"/>
              </a:rPr>
              <a:t>Alcance</a:t>
            </a:r>
            <a:endParaRPr lang="es-EC" b="1" smtClean="0"/>
          </a:p>
          <a:p>
            <a:pPr>
              <a:buFont typeface="Arial" charset="0"/>
              <a:buBlip>
                <a:blip r:embed="rId2"/>
              </a:buBlip>
            </a:pPr>
            <a:r>
              <a:rPr lang="es-ES" b="1" smtClean="0">
                <a:hlinkClick r:id="rId6" action="ppaction://hlinksldjump"/>
              </a:rPr>
              <a:t>Marco Teórico</a:t>
            </a:r>
            <a:endParaRPr lang="es-EC" b="1" smtClean="0"/>
          </a:p>
          <a:p>
            <a:pPr>
              <a:buFont typeface="Arial" charset="0"/>
              <a:buBlip>
                <a:blip r:embed="rId2"/>
              </a:buBlip>
            </a:pPr>
            <a:r>
              <a:rPr lang="es-ES" b="1" smtClean="0">
                <a:hlinkClick r:id="rId7" action="ppaction://hlinksldjump"/>
              </a:rPr>
              <a:t>Demostración del sistema SMEVIR</a:t>
            </a:r>
            <a:endParaRPr lang="es-EC" b="1" smtClean="0"/>
          </a:p>
          <a:p>
            <a:pPr>
              <a:buFont typeface="Arial" charset="0"/>
              <a:buBlip>
                <a:blip r:embed="rId2"/>
              </a:buBlip>
            </a:pPr>
            <a:r>
              <a:rPr lang="es-ES" b="1" smtClean="0">
                <a:hlinkClick r:id="rId8" action="ppaction://hlinksldjump"/>
              </a:rPr>
              <a:t>Conclusiones</a:t>
            </a:r>
            <a:endParaRPr lang="es-EC" b="1" smtClean="0"/>
          </a:p>
          <a:p>
            <a:pPr>
              <a:buFont typeface="Arial" charset="0"/>
              <a:buBlip>
                <a:blip r:embed="rId2"/>
              </a:buBlip>
            </a:pPr>
            <a:r>
              <a:rPr lang="es-ES" b="1" smtClean="0">
                <a:hlinkClick r:id="rId9" action="ppaction://hlinksldjump"/>
              </a:rPr>
              <a:t>Recomendaciones</a:t>
            </a:r>
            <a:endParaRPr lang="es-EC" b="1" smtClean="0"/>
          </a:p>
        </p:txBody>
      </p:sp>
      <p:pic>
        <p:nvPicPr>
          <p:cNvPr id="3076" name="3 Imagen" descr="espe.jp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0"/>
            <a:ext cx="8382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845402"/>
            <a:ext cx="7076168" cy="830997"/>
          </a:xfrm>
          <a:prstGeom prst="rect">
            <a:avLst/>
          </a:prstGeom>
        </p:spPr>
        <p:txBody>
          <a:bodyPr wrap="none">
            <a:spAutoFit/>
          </a:bodyPr>
          <a:lstStyle/>
          <a:p>
            <a:pPr marL="342900" indent="-342900" algn="ctr">
              <a:lnSpc>
                <a:spcPct val="150000"/>
              </a:lnSpc>
              <a:spcBef>
                <a:spcPct val="20000"/>
              </a:spcBef>
              <a:buFont typeface="Arial" charset="0"/>
              <a:buChar char="•"/>
              <a:defRPr/>
            </a:pPr>
            <a:r>
              <a:rPr lang="es-EC" sz="3200" dirty="0">
                <a:latin typeface="+mn-lt"/>
              </a:rPr>
              <a:t>DIAGRAMAS DE </a:t>
            </a:r>
            <a:r>
              <a:rPr lang="es-EC" sz="3200" dirty="0" smtClean="0">
                <a:latin typeface="+mn-lt"/>
              </a:rPr>
              <a:t>SECUENCIA DE DISEÑO</a:t>
            </a:r>
            <a:endParaRPr lang="es-EC" sz="3200" dirty="0">
              <a:latin typeface="+mn-lt"/>
            </a:endParaRPr>
          </a:p>
        </p:txBody>
      </p:sp>
      <p:pic>
        <p:nvPicPr>
          <p:cNvPr id="2355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2988" y="1447800"/>
            <a:ext cx="7416800"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3 CuadroTexto"/>
          <p:cNvSpPr txBox="1">
            <a:spLocks noChangeArrowheads="1"/>
          </p:cNvSpPr>
          <p:nvPr/>
        </p:nvSpPr>
        <p:spPr bwMode="auto">
          <a:xfrm>
            <a:off x="3492500" y="1447800"/>
            <a:ext cx="36004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ct val="20000"/>
              </a:spcBef>
            </a:pPr>
            <a:r>
              <a:rPr lang="es-ES">
                <a:cs typeface="Arial" charset="0"/>
              </a:rPr>
              <a:t>Administrar usuario</a:t>
            </a:r>
            <a:endParaRPr lang="es-EC">
              <a:cs typeface="Arial" charset="0"/>
            </a:endParaRPr>
          </a:p>
        </p:txBody>
      </p:sp>
      <p:pic>
        <p:nvPicPr>
          <p:cNvPr id="5" name="4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6093296"/>
            <a:ext cx="504056" cy="50405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54460" y="836711"/>
            <a:ext cx="4573432" cy="754694"/>
          </a:xfrm>
          <a:prstGeom prst="rect">
            <a:avLst/>
          </a:prstGeom>
        </p:spPr>
        <p:txBody>
          <a:bodyPr wrap="none">
            <a:spAutoFit/>
          </a:bodyPr>
          <a:lstStyle/>
          <a:p>
            <a:pPr marL="342900" indent="-342900" algn="ctr" eaLnBrk="1" hangingPunct="1">
              <a:lnSpc>
                <a:spcPct val="150000"/>
              </a:lnSpc>
              <a:spcBef>
                <a:spcPct val="20000"/>
              </a:spcBef>
              <a:buFont typeface="Arial" charset="0"/>
              <a:buChar char="•"/>
              <a:defRPr/>
            </a:pPr>
            <a:r>
              <a:rPr lang="es-ES" sz="3200" dirty="0">
                <a:latin typeface="+mn-lt"/>
              </a:rPr>
              <a:t>DIAGRAMA DE ESTADOS</a:t>
            </a:r>
            <a:endParaRPr lang="es-EC" sz="3200" dirty="0">
              <a:latin typeface="+mn-lt"/>
            </a:endParaRPr>
          </a:p>
        </p:txBody>
      </p:sp>
      <p:sp>
        <p:nvSpPr>
          <p:cNvPr id="3" name="2 Rectángulo"/>
          <p:cNvSpPr/>
          <p:nvPr/>
        </p:nvSpPr>
        <p:spPr>
          <a:xfrm>
            <a:off x="827584" y="1844824"/>
            <a:ext cx="1595309" cy="456535"/>
          </a:xfrm>
          <a:prstGeom prst="rect">
            <a:avLst/>
          </a:prstGeom>
        </p:spPr>
        <p:txBody>
          <a:bodyPr wrap="none">
            <a:spAutoFit/>
          </a:bodyPr>
          <a:lstStyle/>
          <a:p>
            <a:pPr eaLnBrk="1" hangingPunct="1">
              <a:lnSpc>
                <a:spcPct val="150000"/>
              </a:lnSpc>
              <a:spcBef>
                <a:spcPct val="20000"/>
              </a:spcBef>
            </a:pPr>
            <a:r>
              <a:rPr lang="es-EC" dirty="0" smtClean="0">
                <a:cs typeface="Arial" charset="0"/>
              </a:rPr>
              <a:t>Clase usuario</a:t>
            </a:r>
            <a:endParaRPr lang="es-EC" dirty="0">
              <a:cs typeface="Arial" charset="0"/>
            </a:endParaRPr>
          </a:p>
        </p:txBody>
      </p:sp>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1437262"/>
            <a:ext cx="4536504" cy="5016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4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6093296"/>
            <a:ext cx="504056" cy="504056"/>
          </a:xfrm>
          <a:prstGeom prst="rect">
            <a:avLst/>
          </a:prstGeom>
        </p:spPr>
      </p:pic>
    </p:spTree>
    <p:extLst>
      <p:ext uri="{BB962C8B-B14F-4D97-AF65-F5344CB8AC3E}">
        <p14:creationId xmlns:p14="http://schemas.microsoft.com/office/powerpoint/2010/main" xmlns="" val="2377593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1196752"/>
            <a:ext cx="6336704" cy="5256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Rectángulo"/>
          <p:cNvSpPr/>
          <p:nvPr/>
        </p:nvSpPr>
        <p:spPr>
          <a:xfrm>
            <a:off x="539552" y="692696"/>
            <a:ext cx="4274888" cy="754694"/>
          </a:xfrm>
          <a:prstGeom prst="rect">
            <a:avLst/>
          </a:prstGeom>
        </p:spPr>
        <p:txBody>
          <a:bodyPr wrap="none">
            <a:spAutoFit/>
          </a:bodyPr>
          <a:lstStyle/>
          <a:p>
            <a:pPr marL="342900" indent="-342900" algn="ctr">
              <a:lnSpc>
                <a:spcPct val="150000"/>
              </a:lnSpc>
              <a:spcBef>
                <a:spcPct val="20000"/>
              </a:spcBef>
              <a:buFont typeface="Arial" charset="0"/>
              <a:buChar char="•"/>
              <a:defRPr/>
            </a:pPr>
            <a:r>
              <a:rPr lang="es-ES" sz="3200" dirty="0">
                <a:latin typeface="+mn-lt"/>
              </a:rPr>
              <a:t>DIAGRAMA DE CLASES</a:t>
            </a:r>
            <a:endParaRPr lang="es-EC" sz="3200" dirty="0">
              <a:latin typeface="+mn-lt"/>
            </a:endParaRPr>
          </a:p>
        </p:txBody>
      </p:sp>
      <p:pic>
        <p:nvPicPr>
          <p:cNvPr id="4" name="3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6093296"/>
            <a:ext cx="504056" cy="504056"/>
          </a:xfrm>
          <a:prstGeom prst="rect">
            <a:avLst/>
          </a:prstGeom>
        </p:spPr>
      </p:pic>
    </p:spTree>
    <p:extLst>
      <p:ext uri="{BB962C8B-B14F-4D97-AF65-F5344CB8AC3E}">
        <p14:creationId xmlns:p14="http://schemas.microsoft.com/office/powerpoint/2010/main" xmlns="" val="3262217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313" y="620713"/>
            <a:ext cx="6378575" cy="750887"/>
          </a:xfrm>
          <a:prstGeom prst="rect">
            <a:avLst/>
          </a:prstGeom>
        </p:spPr>
        <p:txBody>
          <a:bodyPr wrap="none">
            <a:spAutoFit/>
          </a:bodyPr>
          <a:lstStyle/>
          <a:p>
            <a:pPr marL="342900" indent="-342900" algn="ctr">
              <a:lnSpc>
                <a:spcPct val="150000"/>
              </a:lnSpc>
              <a:spcBef>
                <a:spcPct val="20000"/>
              </a:spcBef>
              <a:buFont typeface="Arial" charset="0"/>
              <a:buChar char="•"/>
              <a:defRPr/>
            </a:pPr>
            <a:r>
              <a:rPr lang="es-EC" sz="3200" dirty="0">
                <a:latin typeface="+mn-lt"/>
              </a:rPr>
              <a:t>DIAGRAMAS DE IMPLEMENTACIÓN</a:t>
            </a:r>
          </a:p>
        </p:txBody>
      </p:sp>
      <p:sp>
        <p:nvSpPr>
          <p:cNvPr id="25603" name="2 Rectángulo"/>
          <p:cNvSpPr>
            <a:spLocks noChangeArrowheads="1"/>
          </p:cNvSpPr>
          <p:nvPr/>
        </p:nvSpPr>
        <p:spPr bwMode="auto">
          <a:xfrm>
            <a:off x="611188" y="1341438"/>
            <a:ext cx="2954337"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just">
              <a:lnSpc>
                <a:spcPct val="150000"/>
              </a:lnSpc>
            </a:pPr>
            <a:r>
              <a:rPr lang="es-EC">
                <a:cs typeface="Arial" charset="0"/>
              </a:rPr>
              <a:t>Diagrama de componentes</a:t>
            </a:r>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6599" r="5409"/>
          <a:stretch>
            <a:fillRect/>
          </a:stretch>
        </p:blipFill>
        <p:spPr bwMode="auto">
          <a:xfrm>
            <a:off x="4284663" y="1196975"/>
            <a:ext cx="2879725"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Rectángulo"/>
          <p:cNvSpPr/>
          <p:nvPr/>
        </p:nvSpPr>
        <p:spPr>
          <a:xfrm>
            <a:off x="4211638" y="1341438"/>
            <a:ext cx="3097212" cy="51831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Rectángulo"/>
          <p:cNvSpPr>
            <a:spLocks noChangeArrowheads="1"/>
          </p:cNvSpPr>
          <p:nvPr/>
        </p:nvSpPr>
        <p:spPr bwMode="auto">
          <a:xfrm>
            <a:off x="684213" y="765175"/>
            <a:ext cx="2684462"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just">
              <a:lnSpc>
                <a:spcPct val="150000"/>
              </a:lnSpc>
            </a:pPr>
            <a:r>
              <a:rPr lang="es-EC">
                <a:cs typeface="Arial" charset="0"/>
              </a:rPr>
              <a:t>Diagrama de despliegue</a:t>
            </a:r>
          </a:p>
        </p:txBody>
      </p:sp>
      <p:pic>
        <p:nvPicPr>
          <p:cNvPr id="2662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8600" t="20390" r="21156" b="8736"/>
          <a:stretch>
            <a:fillRect/>
          </a:stretch>
        </p:blipFill>
        <p:spPr bwMode="auto">
          <a:xfrm>
            <a:off x="2124075" y="1412875"/>
            <a:ext cx="5400675"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Rectángulo"/>
          <p:cNvSpPr/>
          <p:nvPr/>
        </p:nvSpPr>
        <p:spPr>
          <a:xfrm>
            <a:off x="1979613" y="1412875"/>
            <a:ext cx="5832475" cy="51847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pic>
        <p:nvPicPr>
          <p:cNvPr id="5" name="4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6093296"/>
            <a:ext cx="504056" cy="50405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673100" y="1700213"/>
            <a:ext cx="8507413" cy="2160587"/>
          </a:xfrm>
        </p:spPr>
        <p:txBody>
          <a:bodyPr/>
          <a:lstStyle/>
          <a:p>
            <a:pPr eaLnBrk="1" hangingPunct="1">
              <a:lnSpc>
                <a:spcPct val="150000"/>
              </a:lnSpc>
              <a:defRPr/>
            </a:pPr>
            <a:r>
              <a:rPr lang="es-ES" sz="5400"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DEMOSTRACIÓN DEL SISTEMA SMEVIR</a:t>
            </a:r>
            <a:endParaRPr lang="es-EC" sz="5400" b="1" dirty="0" smtClean="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2 Imagen">
            <a:hlinkClick r:id="rId2"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5949280"/>
            <a:ext cx="539502" cy="53950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684213" y="620713"/>
            <a:ext cx="8229600" cy="633412"/>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CONCLUSIONES</a:t>
            </a:r>
            <a:endParaRPr lang="es-EC" sz="3600" b="1" dirty="0" smtClean="0">
              <a:solidFill>
                <a:schemeClr val="accent3">
                  <a:lumMod val="50000"/>
                </a:schemeClr>
              </a:solidFill>
              <a:latin typeface="Arial" pitchFamily="34" charset="0"/>
              <a:cs typeface="Arial" pitchFamily="34" charset="0"/>
            </a:endParaRPr>
          </a:p>
        </p:txBody>
      </p:sp>
      <p:sp>
        <p:nvSpPr>
          <p:cNvPr id="28675" name="2 Marcador de contenido"/>
          <p:cNvSpPr>
            <a:spLocks noGrp="1"/>
          </p:cNvSpPr>
          <p:nvPr>
            <p:ph idx="1"/>
          </p:nvPr>
        </p:nvSpPr>
        <p:spPr>
          <a:xfrm>
            <a:off x="684213" y="1557338"/>
            <a:ext cx="8229600" cy="4525962"/>
          </a:xfrm>
        </p:spPr>
        <p:txBody>
          <a:bodyPr/>
          <a:lstStyle/>
          <a:p>
            <a:pPr algn="just" eaLnBrk="1" hangingPunct="1">
              <a:lnSpc>
                <a:spcPct val="110000"/>
              </a:lnSpc>
              <a:buFont typeface="Arial" charset="0"/>
              <a:buBlip>
                <a:blip r:embed="rId2"/>
              </a:buBlip>
            </a:pPr>
            <a:r>
              <a:rPr lang="es-ES" sz="2200" dirty="0" smtClean="0">
                <a:latin typeface="Arial" charset="0"/>
                <a:cs typeface="Arial" charset="0"/>
              </a:rPr>
              <a:t>Se cumplió con los objetivos planteados, se realizó el análisis, diseño e implementación del sistema informático, orientado a la Web para el Monitoreo y Evaluación de Impacto de Proyectos de desarrollo.</a:t>
            </a:r>
          </a:p>
          <a:p>
            <a:pPr algn="just" eaLnBrk="1" hangingPunct="1">
              <a:lnSpc>
                <a:spcPct val="110000"/>
              </a:lnSpc>
              <a:spcBef>
                <a:spcPts val="600"/>
              </a:spcBef>
              <a:buFont typeface="Arial" charset="0"/>
              <a:buBlip>
                <a:blip r:embed="rId2"/>
              </a:buBlip>
            </a:pPr>
            <a:endParaRPr lang="es-ES" sz="2200" dirty="0" smtClean="0">
              <a:latin typeface="Arial" charset="0"/>
              <a:cs typeface="Arial" charset="0"/>
            </a:endParaRPr>
          </a:p>
          <a:p>
            <a:pPr algn="just" eaLnBrk="1" hangingPunct="1">
              <a:lnSpc>
                <a:spcPct val="110000"/>
              </a:lnSpc>
              <a:spcBef>
                <a:spcPts val="600"/>
              </a:spcBef>
              <a:buFont typeface="Arial" charset="0"/>
              <a:buBlip>
                <a:blip r:embed="rId2"/>
              </a:buBlip>
            </a:pPr>
            <a:r>
              <a:rPr lang="es-ES" sz="2200" dirty="0" smtClean="0">
                <a:latin typeface="Arial" charset="0"/>
                <a:cs typeface="Arial" charset="0"/>
              </a:rPr>
              <a:t>Haber realizado el proceso de desarrollo conforme a los lineamientos de la Ingeniería de Software y el uso de estándares contribuyó a que el producto software resultante cumpla  con las necesidades de la Plataforma APOMIPE y las características de calidad esperadas.</a:t>
            </a:r>
            <a:endParaRPr lang="es-EC" sz="2200" dirty="0" smtClean="0">
              <a:latin typeface="Arial" charset="0"/>
              <a:cs typeface="Arial" charset="0"/>
            </a:endParaRPr>
          </a:p>
          <a:p>
            <a:pPr algn="just" eaLnBrk="1" hangingPunct="1">
              <a:lnSpc>
                <a:spcPct val="120000"/>
              </a:lnSpc>
              <a:buFont typeface="Arial" charset="0"/>
              <a:buBlip>
                <a:blip r:embed="rId2"/>
              </a:buBlip>
            </a:pPr>
            <a:endParaRPr lang="es-EC" sz="2200" dirty="0" smtClean="0">
              <a:latin typeface="Arial" charset="0"/>
              <a:cs typeface="Arial" charset="0"/>
            </a:endParaRPr>
          </a:p>
          <a:p>
            <a:pPr eaLnBrk="1" hangingPunct="1"/>
            <a:endParaRPr lang="es-EC"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684213" y="765175"/>
            <a:ext cx="8229600" cy="633413"/>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CONCLUSIONES</a:t>
            </a:r>
            <a:endParaRPr lang="es-EC" sz="3600" b="1" dirty="0" smtClean="0">
              <a:solidFill>
                <a:schemeClr val="accent3">
                  <a:lumMod val="50000"/>
                </a:schemeClr>
              </a:solidFill>
              <a:latin typeface="Arial" pitchFamily="34" charset="0"/>
              <a:cs typeface="Arial" pitchFamily="34" charset="0"/>
            </a:endParaRPr>
          </a:p>
        </p:txBody>
      </p:sp>
      <p:sp>
        <p:nvSpPr>
          <p:cNvPr id="29699" name="2 Marcador de contenido"/>
          <p:cNvSpPr>
            <a:spLocks noGrp="1"/>
          </p:cNvSpPr>
          <p:nvPr>
            <p:ph idx="1"/>
          </p:nvPr>
        </p:nvSpPr>
        <p:spPr>
          <a:xfrm>
            <a:off x="684213" y="1773238"/>
            <a:ext cx="8229600" cy="3887787"/>
          </a:xfrm>
        </p:spPr>
        <p:txBody>
          <a:bodyPr/>
          <a:lstStyle/>
          <a:p>
            <a:pPr algn="just" eaLnBrk="1" hangingPunct="1">
              <a:lnSpc>
                <a:spcPct val="120000"/>
              </a:lnSpc>
              <a:buFont typeface="Arial" charset="0"/>
              <a:buBlip>
                <a:blip r:embed="rId2"/>
              </a:buBlip>
            </a:pPr>
            <a:r>
              <a:rPr lang="es-ES" sz="2200" smtClean="0">
                <a:latin typeface="Arial" charset="0"/>
                <a:cs typeface="Arial" charset="0"/>
              </a:rPr>
              <a:t>Con la implantación del Sistema SMEVIR en ambiente Web, la Plataforma APOMIPE se consiguió tener siempre disponible la información a través de una interfaz amigable y fácil de usar para los usuarios, con menús y vínculos que le permiten navegar e interactuar con el sistema; así como también se logró apoyar las actividades de planificación de la empresa en lo referente al manejo de información de proyectos de desarrollo de forma rápida y eficaz siendo un aporte para la posterior toma de decisiones.</a:t>
            </a:r>
            <a:endParaRPr lang="es-EC" sz="2200" smtClean="0">
              <a:latin typeface="Arial" charset="0"/>
              <a:cs typeface="Arial" charset="0"/>
            </a:endParaRPr>
          </a:p>
          <a:p>
            <a:pPr eaLnBrk="1" hangingPunct="1"/>
            <a:endParaRPr lang="es-EC" sz="22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684213" y="836613"/>
            <a:ext cx="8229600" cy="561975"/>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CONCLUSIONES</a:t>
            </a:r>
            <a:endParaRPr lang="es-EC" sz="3600" dirty="0" smtClean="0"/>
          </a:p>
        </p:txBody>
      </p:sp>
      <p:sp>
        <p:nvSpPr>
          <p:cNvPr id="30723" name="2 Marcador de contenido"/>
          <p:cNvSpPr>
            <a:spLocks noGrp="1"/>
          </p:cNvSpPr>
          <p:nvPr>
            <p:ph idx="1"/>
          </p:nvPr>
        </p:nvSpPr>
        <p:spPr>
          <a:xfrm>
            <a:off x="755650" y="1773238"/>
            <a:ext cx="8229600" cy="3671887"/>
          </a:xfrm>
        </p:spPr>
        <p:txBody>
          <a:bodyPr/>
          <a:lstStyle/>
          <a:p>
            <a:pPr algn="just" eaLnBrk="1" hangingPunct="1">
              <a:buFont typeface="Arial" charset="0"/>
              <a:buBlip>
                <a:blip r:embed="rId2"/>
              </a:buBlip>
            </a:pPr>
            <a:r>
              <a:rPr lang="es-ES" sz="2200" smtClean="0">
                <a:latin typeface="Arial" charset="0"/>
                <a:cs typeface="Arial" charset="0"/>
              </a:rPr>
              <a:t>El proceso de ingeniería de requisitos se cumplió en base a los lineamientos de la ingeniería de software, además se analizaron los principios de Monitoreo y Evaluación de Impacto de Proyectos como herramienta de gestión y administración de la Plataforma APOMIPE, en cuanto a la metodología que se usa por parte de la empresa para desarrollar sus actividades administrativas, permitiendo así determinar las funciones y funcionalidades que el sistema debía cumplir y realizar. Para la especificación de requerimientos del sistema se empleó la norma IEEE 830.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755650" y="908050"/>
            <a:ext cx="8229600" cy="1143000"/>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CONCLUSIONES</a:t>
            </a:r>
            <a:endParaRPr lang="es-EC" sz="3600" dirty="0" smtClean="0"/>
          </a:p>
        </p:txBody>
      </p:sp>
      <p:sp>
        <p:nvSpPr>
          <p:cNvPr id="31747" name="2 Marcador de contenido"/>
          <p:cNvSpPr>
            <a:spLocks noGrp="1"/>
          </p:cNvSpPr>
          <p:nvPr>
            <p:ph idx="1"/>
          </p:nvPr>
        </p:nvSpPr>
        <p:spPr>
          <a:xfrm>
            <a:off x="1042988" y="2349500"/>
            <a:ext cx="7705725" cy="2116138"/>
          </a:xfrm>
        </p:spPr>
        <p:txBody>
          <a:bodyPr/>
          <a:lstStyle/>
          <a:p>
            <a:pPr algn="just" eaLnBrk="1" hangingPunct="1">
              <a:buFont typeface="Arial" charset="0"/>
              <a:buBlip>
                <a:blip r:embed="rId2"/>
              </a:buBlip>
            </a:pPr>
            <a:r>
              <a:rPr lang="es-ES" sz="2400" smtClean="0">
                <a:latin typeface="Arial" charset="0"/>
                <a:cs typeface="Arial" charset="0"/>
              </a:rPr>
              <a:t>El uso de la metodología Proceso Unificado de Rational (RUP), permitió crear la aplicación de una forma sistemática, flexible y confiable, durante el análisis, diseño e implementación, puesto que se pudo visualizar la aplicación en diferentes perspectivas. </a:t>
            </a:r>
            <a:endParaRPr lang="es-EC" sz="2400" smtClean="0">
              <a:latin typeface="Arial" charset="0"/>
              <a:cs typeface="Arial" charset="0"/>
            </a:endParaRPr>
          </a:p>
          <a:p>
            <a:pPr eaLnBrk="1" hangingPunct="1"/>
            <a:endParaRPr lang="es-EC" smtClean="0"/>
          </a:p>
        </p:txBody>
      </p:sp>
      <p:pic>
        <p:nvPicPr>
          <p:cNvPr id="4" name="3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0" y="5949280"/>
            <a:ext cx="539502" cy="53950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4975" y="692150"/>
            <a:ext cx="8229600" cy="709613"/>
          </a:xfrm>
        </p:spPr>
        <p:txBody>
          <a:bodyPr rtlCol="0">
            <a:normAutofit/>
          </a:bodyPr>
          <a:lstStyle/>
          <a:p>
            <a:pPr eaLnBrk="1" fontAlgn="auto" hangingPunct="1">
              <a:spcAft>
                <a:spcPts val="0"/>
              </a:spcAft>
              <a:defRPr/>
            </a:pPr>
            <a:r>
              <a:rPr lang="es-EC" sz="3600" b="1" dirty="0" smtClean="0">
                <a:solidFill>
                  <a:schemeClr val="accent3">
                    <a:lumMod val="50000"/>
                  </a:schemeClr>
                </a:solidFill>
                <a:latin typeface="Arial" pitchFamily="34" charset="0"/>
                <a:cs typeface="Arial" pitchFamily="34" charset="0"/>
              </a:rPr>
              <a:t>ANTECEDENTES</a:t>
            </a:r>
            <a:endParaRPr lang="es-EC" sz="3600" dirty="0" smtClean="0">
              <a:solidFill>
                <a:schemeClr val="accent3">
                  <a:lumMod val="50000"/>
                </a:schemeClr>
              </a:solidFill>
            </a:endParaRPr>
          </a:p>
        </p:txBody>
      </p:sp>
      <p:sp>
        <p:nvSpPr>
          <p:cNvPr id="4099" name="2 Marcador de contenido"/>
          <p:cNvSpPr>
            <a:spLocks noGrp="1"/>
          </p:cNvSpPr>
          <p:nvPr>
            <p:ph idx="1"/>
          </p:nvPr>
        </p:nvSpPr>
        <p:spPr>
          <a:xfrm>
            <a:off x="962025" y="1557338"/>
            <a:ext cx="7642225" cy="2592387"/>
          </a:xfrm>
        </p:spPr>
        <p:txBody>
          <a:bodyPr/>
          <a:lstStyle/>
          <a:p>
            <a:pPr algn="just">
              <a:buFont typeface="Arial" charset="0"/>
              <a:buBlip>
                <a:blip r:embed="rId2"/>
              </a:buBlip>
            </a:pPr>
            <a:r>
              <a:rPr lang="es-EC" sz="2400" smtClean="0">
                <a:latin typeface="Arial" charset="0"/>
                <a:cs typeface="Arial" charset="0"/>
              </a:rPr>
              <a:t>La Plataforma APOMIPE maneja lo referente al Monitoreo y Evaluación de Impacto en proyectos de desarrollo  de forma manual y a través de Microsoft Excel; lo que ocasiona demoras en la valoración de las acciones de desarrollo y cumplimiento de objetivos.</a:t>
            </a:r>
          </a:p>
          <a:p>
            <a:pPr eaLnBrk="1" hangingPunct="1">
              <a:buFont typeface="Arial" charset="0"/>
              <a:buNone/>
            </a:pPr>
            <a:endParaRPr lang="es-EC" smtClean="0"/>
          </a:p>
        </p:txBody>
      </p:sp>
      <p:pic>
        <p:nvPicPr>
          <p:cNvPr id="4100" name="3 Imagen" descr="esp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382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2 Imagen"/>
          <p:cNvPicPr>
            <a:picLocks noChangeAspect="1"/>
          </p:cNvPicPr>
          <p:nvPr/>
        </p:nvPicPr>
        <p:blipFill>
          <a:blip r:embed="rId4" cstate="print"/>
          <a:stretch>
            <a:fillRect/>
          </a:stretch>
        </p:blipFill>
        <p:spPr>
          <a:xfrm>
            <a:off x="3276600" y="3962400"/>
            <a:ext cx="3178175" cy="2647950"/>
          </a:xfrm>
          <a:prstGeom prst="rect">
            <a:avLst/>
          </a:prstGeom>
          <a:ln>
            <a:noFill/>
          </a:ln>
          <a:effectLst>
            <a:outerShdw blurRad="292100" dist="139700" dir="2700000" algn="tl" rotWithShape="0">
              <a:srgbClr val="333333">
                <a:alpha val="65000"/>
              </a:srgbClr>
            </a:outerShdw>
          </a:effectLst>
        </p:spPr>
      </p:pic>
      <p:pic>
        <p:nvPicPr>
          <p:cNvPr id="6" name="5 Imagen">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8200" y="5949280"/>
            <a:ext cx="539502" cy="5395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519113" y="917575"/>
            <a:ext cx="8229600" cy="1143000"/>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RECOMENDACIONES</a:t>
            </a:r>
            <a:endParaRPr lang="es-EC" sz="3600" b="1" dirty="0" smtClean="0">
              <a:solidFill>
                <a:schemeClr val="accent3">
                  <a:lumMod val="50000"/>
                </a:schemeClr>
              </a:solidFill>
              <a:latin typeface="Arial" pitchFamily="34" charset="0"/>
              <a:cs typeface="Arial" pitchFamily="34" charset="0"/>
            </a:endParaRPr>
          </a:p>
        </p:txBody>
      </p:sp>
      <p:sp>
        <p:nvSpPr>
          <p:cNvPr id="32771" name="2 Marcador de contenido"/>
          <p:cNvSpPr>
            <a:spLocks noGrp="1"/>
          </p:cNvSpPr>
          <p:nvPr>
            <p:ph idx="1"/>
          </p:nvPr>
        </p:nvSpPr>
        <p:spPr>
          <a:xfrm>
            <a:off x="611188" y="2349500"/>
            <a:ext cx="8229600" cy="2736850"/>
          </a:xfrm>
        </p:spPr>
        <p:txBody>
          <a:bodyPr/>
          <a:lstStyle/>
          <a:p>
            <a:pPr algn="just" eaLnBrk="1" hangingPunct="1">
              <a:buFont typeface="Arial" charset="0"/>
              <a:buBlip>
                <a:blip r:embed="rId2"/>
              </a:buBlip>
            </a:pPr>
            <a:r>
              <a:rPr lang="es-ES" sz="2200" smtClean="0">
                <a:latin typeface="Arial" charset="0"/>
                <a:cs typeface="Arial" charset="0"/>
              </a:rPr>
              <a:t>Capacitar al Administrador del Sistema SMEVIR para que pueda realizar cambios  en la configuración del sistema de acuerdo a las necesidades de la empresa y sus usuarios. Considerando que éste es quien crea las cuentas de acceso de los usuarios del sistema, debe tener conocimiento en manejo del motor de bases de datos MYSQL, programación PHP, administración del gestor de contenidos Action Application APPS.</a:t>
            </a:r>
            <a:endParaRPr lang="es-EC" sz="220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590550" y="1133475"/>
            <a:ext cx="8229600" cy="1143000"/>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RECOMENDACIONES</a:t>
            </a:r>
            <a:endParaRPr lang="es-EC" sz="3600" b="1" dirty="0" smtClean="0">
              <a:solidFill>
                <a:schemeClr val="accent3">
                  <a:lumMod val="50000"/>
                </a:schemeClr>
              </a:solidFill>
              <a:latin typeface="Arial" pitchFamily="34" charset="0"/>
              <a:cs typeface="Arial" pitchFamily="34" charset="0"/>
            </a:endParaRPr>
          </a:p>
        </p:txBody>
      </p:sp>
      <p:sp>
        <p:nvSpPr>
          <p:cNvPr id="33795" name="2 Marcador de contenido"/>
          <p:cNvSpPr>
            <a:spLocks noGrp="1"/>
          </p:cNvSpPr>
          <p:nvPr>
            <p:ph idx="1"/>
          </p:nvPr>
        </p:nvSpPr>
        <p:spPr>
          <a:xfrm>
            <a:off x="755650" y="2636838"/>
            <a:ext cx="8229600" cy="1944687"/>
          </a:xfrm>
        </p:spPr>
        <p:txBody>
          <a:bodyPr/>
          <a:lstStyle/>
          <a:p>
            <a:pPr algn="just" eaLnBrk="1" hangingPunct="1">
              <a:buFont typeface="Arial" charset="0"/>
              <a:buBlip>
                <a:blip r:embed="rId2"/>
              </a:buBlip>
            </a:pPr>
            <a:r>
              <a:rPr lang="es-ES" sz="2200" smtClean="0">
                <a:latin typeface="Arial" charset="0"/>
                <a:cs typeface="Arial" charset="0"/>
              </a:rPr>
              <a:t>Cambiar el dominio del sistema SMEVIR al protocolo https (Hypertext Transfer Protocol Secure ), para lograr una conexión más segura para los usuarios del sistema a través de certificados digitales que protegen el intercambio de la información del mismo.</a:t>
            </a:r>
            <a:endParaRPr lang="es-EC" sz="2200" smtClean="0">
              <a:latin typeface="Arial" charset="0"/>
              <a:cs typeface="Arial" charset="0"/>
            </a:endParaRPr>
          </a:p>
          <a:p>
            <a:pPr eaLnBrk="1" hangingPunct="1"/>
            <a:endParaRPr lang="es-EC" sz="22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650" y="2205038"/>
            <a:ext cx="8229600" cy="2736850"/>
          </a:xfrm>
        </p:spPr>
        <p:txBody>
          <a:bodyPr rtlCol="0">
            <a:normAutofit/>
          </a:bodyPr>
          <a:lstStyle/>
          <a:p>
            <a:pPr algn="just" eaLnBrk="1" fontAlgn="auto" hangingPunct="1">
              <a:spcAft>
                <a:spcPts val="0"/>
              </a:spcAft>
              <a:buFont typeface="Arial" charset="0"/>
              <a:buBlip>
                <a:blip r:embed="rId2"/>
              </a:buBlip>
              <a:defRPr/>
            </a:pPr>
            <a:r>
              <a:rPr lang="es-ES" sz="2200" dirty="0" smtClean="0">
                <a:latin typeface="Arial" pitchFamily="34" charset="0"/>
                <a:cs typeface="Arial" pitchFamily="34" charset="0"/>
              </a:rPr>
              <a:t>Optimizar el manejo de las imágenes que se cargan en el servidor de la Plataforma APOMIPE para evitar en un futuro el colapso del mismo.</a:t>
            </a:r>
          </a:p>
          <a:p>
            <a:pPr marL="0" indent="0" algn="just" eaLnBrk="1" fontAlgn="auto" hangingPunct="1">
              <a:spcAft>
                <a:spcPts val="0"/>
              </a:spcAft>
              <a:buFont typeface="Arial" charset="0"/>
              <a:buNone/>
              <a:defRPr/>
            </a:pPr>
            <a:endParaRPr lang="es-EC" sz="2200" dirty="0" smtClean="0">
              <a:latin typeface="Arial" pitchFamily="34" charset="0"/>
              <a:cs typeface="Arial" pitchFamily="34" charset="0"/>
            </a:endParaRPr>
          </a:p>
          <a:p>
            <a:pPr algn="just" eaLnBrk="1" fontAlgn="auto" hangingPunct="1">
              <a:spcAft>
                <a:spcPts val="0"/>
              </a:spcAft>
              <a:buFont typeface="Arial" charset="0"/>
              <a:buBlip>
                <a:blip r:embed="rId2"/>
              </a:buBlip>
              <a:defRPr/>
            </a:pPr>
            <a:r>
              <a:rPr lang="es-ES" sz="2200" dirty="0" smtClean="0">
                <a:latin typeface="Arial" pitchFamily="34" charset="0"/>
                <a:cs typeface="Arial" pitchFamily="34" charset="0"/>
              </a:rPr>
              <a:t>Manejar un historial de usuarios en cuanto al ingreso al sistema SMEVIR para proteger la información ingresada en el mismo.</a:t>
            </a:r>
            <a:endParaRPr lang="es-EC" sz="2200" dirty="0" smtClean="0">
              <a:latin typeface="Arial" pitchFamily="34" charset="0"/>
              <a:cs typeface="Arial" pitchFamily="34" charset="0"/>
            </a:endParaRPr>
          </a:p>
        </p:txBody>
      </p:sp>
      <p:sp>
        <p:nvSpPr>
          <p:cNvPr id="4" name="1 Título"/>
          <p:cNvSpPr>
            <a:spLocks noGrp="1"/>
          </p:cNvSpPr>
          <p:nvPr>
            <p:ph type="title"/>
          </p:nvPr>
        </p:nvSpPr>
        <p:spPr>
          <a:xfrm>
            <a:off x="539750" y="836613"/>
            <a:ext cx="8229600" cy="1143000"/>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RECOMENDACIONES</a:t>
            </a:r>
            <a:endParaRPr lang="es-EC" sz="3600" b="1" dirty="0" smtClean="0">
              <a:solidFill>
                <a:schemeClr val="accent3">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contenido"/>
          <p:cNvSpPr>
            <a:spLocks noGrp="1"/>
          </p:cNvSpPr>
          <p:nvPr>
            <p:ph idx="1"/>
          </p:nvPr>
        </p:nvSpPr>
        <p:spPr>
          <a:xfrm>
            <a:off x="684213" y="2205038"/>
            <a:ext cx="8229600" cy="2592387"/>
          </a:xfrm>
        </p:spPr>
        <p:txBody>
          <a:bodyPr/>
          <a:lstStyle/>
          <a:p>
            <a:pPr algn="just" eaLnBrk="1" hangingPunct="1">
              <a:buFont typeface="Arial" charset="0"/>
              <a:buBlip>
                <a:blip r:embed="rId2"/>
              </a:buBlip>
            </a:pPr>
            <a:r>
              <a:rPr lang="es-ES" sz="2200" smtClean="0">
                <a:latin typeface="Arial" charset="0"/>
                <a:cs typeface="Arial" charset="0"/>
              </a:rPr>
              <a:t>Los continuos cambios en el personal administrativo de la Plataforma APOMIPE ocasionaron el retraso en la ejecución del desarrollo del sistema SMEVIR; por lo que una buena opción para evitar retrasos en las actividades de planificación de la empresa sería una capacitación previa a todos los miembros de la mesa directiva de la misma sobre el sistema por parte del administrador del mismo.</a:t>
            </a:r>
            <a:endParaRPr lang="es-EC" sz="2200" smtClean="0">
              <a:latin typeface="Arial" charset="0"/>
              <a:cs typeface="Arial" charset="0"/>
            </a:endParaRPr>
          </a:p>
          <a:p>
            <a:pPr eaLnBrk="1" hangingPunct="1"/>
            <a:endParaRPr lang="es-EC" smtClean="0"/>
          </a:p>
        </p:txBody>
      </p:sp>
      <p:sp>
        <p:nvSpPr>
          <p:cNvPr id="4" name="1 Título"/>
          <p:cNvSpPr>
            <a:spLocks noGrp="1"/>
          </p:cNvSpPr>
          <p:nvPr>
            <p:ph type="title"/>
          </p:nvPr>
        </p:nvSpPr>
        <p:spPr>
          <a:xfrm>
            <a:off x="539750" y="981075"/>
            <a:ext cx="8229600" cy="1143000"/>
          </a:xfrm>
        </p:spPr>
        <p:txBody>
          <a:bodyPr/>
          <a:lstStyle/>
          <a:p>
            <a:pPr eaLnBrk="1" hangingPunct="1">
              <a:defRPr/>
            </a:pPr>
            <a:r>
              <a:rPr lang="es-ES" sz="3600" b="1" dirty="0" smtClean="0">
                <a:solidFill>
                  <a:schemeClr val="accent3">
                    <a:lumMod val="50000"/>
                  </a:schemeClr>
                </a:solidFill>
                <a:latin typeface="Arial" pitchFamily="34" charset="0"/>
                <a:cs typeface="Arial" pitchFamily="34" charset="0"/>
              </a:rPr>
              <a:t>RECOMENDACIONES</a:t>
            </a:r>
            <a:endParaRPr lang="es-EC" sz="3600" b="1" dirty="0" smtClean="0">
              <a:solidFill>
                <a:schemeClr val="accent3">
                  <a:lumMod val="50000"/>
                </a:schemeClr>
              </a:solidFill>
              <a:latin typeface="Arial" pitchFamily="34" charset="0"/>
              <a:cs typeface="Arial" pitchFamily="34" charset="0"/>
            </a:endParaRPr>
          </a:p>
        </p:txBody>
      </p:sp>
      <p:pic>
        <p:nvPicPr>
          <p:cNvPr id="5" name="4 Imagen">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0" y="5949280"/>
            <a:ext cx="539502" cy="53950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p:txBody>
          <a:bodyPr/>
          <a:lstStyle/>
          <a:p>
            <a:endParaRPr lang="es-EC" smtClean="0"/>
          </a:p>
        </p:txBody>
      </p:sp>
      <p:sp>
        <p:nvSpPr>
          <p:cNvPr id="3" name="2 Marcador de contenido"/>
          <p:cNvSpPr>
            <a:spLocks noGrp="1"/>
          </p:cNvSpPr>
          <p:nvPr>
            <p:ph idx="1"/>
          </p:nvPr>
        </p:nvSpPr>
        <p:spPr>
          <a:xfrm>
            <a:off x="2124075" y="2708275"/>
            <a:ext cx="5111750" cy="1397000"/>
          </a:xfrm>
        </p:spPr>
        <p:txBody>
          <a:bodyPr/>
          <a:lstStyle/>
          <a:p>
            <a:pPr marL="0" indent="0">
              <a:buFont typeface="Arial" charset="0"/>
              <a:buNone/>
              <a:defRPr/>
            </a:pPr>
            <a:r>
              <a:rPr lang="es-EC" sz="9600" b="1" dirty="0" smtClean="0">
                <a:solidFill>
                  <a:schemeClr val="accent3">
                    <a:lumMod val="50000"/>
                  </a:schemeClr>
                </a:solidFill>
                <a:latin typeface="Trebuchet MS" pitchFamily="34" charset="0"/>
                <a:cs typeface="Arial" pitchFamily="34" charset="0"/>
              </a:rPr>
              <a:t>GRACIAS</a:t>
            </a:r>
            <a:endParaRPr lang="es-EC" sz="9600" b="1" dirty="0">
              <a:solidFill>
                <a:schemeClr val="accent3">
                  <a:lumMod val="50000"/>
                </a:schemeClr>
              </a:solidFill>
              <a:latin typeface="Trebuchet MS"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4975" y="692150"/>
            <a:ext cx="8229600" cy="709613"/>
          </a:xfrm>
        </p:spPr>
        <p:txBody>
          <a:bodyPr rtlCol="0">
            <a:normAutofit/>
          </a:bodyPr>
          <a:lstStyle/>
          <a:p>
            <a:pPr eaLnBrk="1" fontAlgn="auto" hangingPunct="1">
              <a:spcAft>
                <a:spcPts val="0"/>
              </a:spcAft>
              <a:defRPr/>
            </a:pPr>
            <a:r>
              <a:rPr lang="es-EC" sz="3600" b="1" dirty="0" smtClean="0">
                <a:solidFill>
                  <a:schemeClr val="accent3">
                    <a:lumMod val="50000"/>
                  </a:schemeClr>
                </a:solidFill>
                <a:latin typeface="Arial" pitchFamily="34" charset="0"/>
                <a:cs typeface="Arial" pitchFamily="34" charset="0"/>
              </a:rPr>
              <a:t>OBJETIVO GENERAL</a:t>
            </a:r>
            <a:endParaRPr lang="es-EC" sz="3600" dirty="0" smtClean="0">
              <a:solidFill>
                <a:schemeClr val="accent3">
                  <a:lumMod val="50000"/>
                </a:schemeClr>
              </a:solidFill>
            </a:endParaRPr>
          </a:p>
        </p:txBody>
      </p:sp>
      <p:sp>
        <p:nvSpPr>
          <p:cNvPr id="4099" name="2 Marcador de contenido"/>
          <p:cNvSpPr>
            <a:spLocks noGrp="1"/>
          </p:cNvSpPr>
          <p:nvPr>
            <p:ph idx="1"/>
          </p:nvPr>
        </p:nvSpPr>
        <p:spPr>
          <a:xfrm>
            <a:off x="962025" y="1557338"/>
            <a:ext cx="7642225" cy="3959225"/>
          </a:xfrm>
        </p:spPr>
        <p:txBody>
          <a:bodyPr/>
          <a:lstStyle/>
          <a:p>
            <a:pPr marL="0" indent="0" algn="just" eaLnBrk="1" hangingPunct="1">
              <a:lnSpc>
                <a:spcPct val="150000"/>
              </a:lnSpc>
              <a:buFont typeface="Arial" charset="0"/>
              <a:buNone/>
              <a:defRPr/>
            </a:pPr>
            <a:r>
              <a:rPr lang="es-EC" sz="2800" dirty="0" smtClean="0">
                <a:latin typeface="Arial" pitchFamily="34" charset="0"/>
                <a:cs typeface="Arial" pitchFamily="34" charset="0"/>
              </a:rPr>
              <a:t>Realizar el análisis, diseño e implementación de un Sistema Informático, orientado a la Web para el Monitoreo y Evaluación de Impacto de Proyectos de desarrollo, el caso de la Plataforma APOMIPE, utilizando la Metodología RUP.</a:t>
            </a:r>
            <a:endParaRPr lang="es-ES" sz="2800" dirty="0" smtClean="0">
              <a:latin typeface="Arial" pitchFamily="34" charset="0"/>
              <a:cs typeface="Arial" pitchFamily="34" charset="0"/>
            </a:endParaRPr>
          </a:p>
          <a:p>
            <a:pPr eaLnBrk="1" hangingPunct="1">
              <a:buFont typeface="Arial" charset="0"/>
              <a:buNone/>
              <a:defRPr/>
            </a:pPr>
            <a:endParaRPr lang="es-EC" dirty="0" smtClean="0"/>
          </a:p>
        </p:txBody>
      </p:sp>
      <p:pic>
        <p:nvPicPr>
          <p:cNvPr id="5124" name="3 Imagen" descr="esp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382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750" y="692150"/>
            <a:ext cx="8229600" cy="720725"/>
          </a:xfrm>
        </p:spPr>
        <p:txBody>
          <a:bodyPr rtlCol="0">
            <a:normAutofit/>
          </a:bodyPr>
          <a:lstStyle/>
          <a:p>
            <a:pPr eaLnBrk="1" fontAlgn="auto" hangingPunct="1">
              <a:spcAft>
                <a:spcPts val="0"/>
              </a:spcAft>
              <a:defRPr/>
            </a:pPr>
            <a:r>
              <a:rPr lang="es-ES" sz="3600" b="1" dirty="0" smtClean="0">
                <a:solidFill>
                  <a:schemeClr val="accent3">
                    <a:lumMod val="50000"/>
                  </a:schemeClr>
                </a:solidFill>
                <a:latin typeface="Arial" pitchFamily="34" charset="0"/>
                <a:cs typeface="Arial" pitchFamily="34" charset="0"/>
              </a:rPr>
              <a:t>OBJETIVOS ESPECÍFICOS</a:t>
            </a:r>
            <a:endParaRPr lang="es-EC" sz="3600" dirty="0" smtClean="0">
              <a:solidFill>
                <a:schemeClr val="accent3">
                  <a:lumMod val="50000"/>
                </a:schemeClr>
              </a:solidFill>
              <a:latin typeface="Arial" pitchFamily="34" charset="0"/>
              <a:cs typeface="Arial" pitchFamily="34" charset="0"/>
            </a:endParaRPr>
          </a:p>
        </p:txBody>
      </p:sp>
      <p:sp>
        <p:nvSpPr>
          <p:cNvPr id="3" name="2 Marcador de contenido"/>
          <p:cNvSpPr>
            <a:spLocks noGrp="1"/>
          </p:cNvSpPr>
          <p:nvPr>
            <p:ph idx="1"/>
          </p:nvPr>
        </p:nvSpPr>
        <p:spPr>
          <a:xfrm>
            <a:off x="684213" y="1341438"/>
            <a:ext cx="8229600" cy="4751387"/>
          </a:xfrm>
        </p:spPr>
        <p:txBody>
          <a:bodyPr rtlCol="0">
            <a:normAutofit fontScale="40000" lnSpcReduction="20000"/>
          </a:bodyPr>
          <a:lstStyle/>
          <a:p>
            <a:pPr eaLnBrk="1" fontAlgn="auto" hangingPunct="1">
              <a:spcAft>
                <a:spcPts val="0"/>
              </a:spcAft>
              <a:buFont typeface="Arial" pitchFamily="34" charset="0"/>
              <a:buChar char="•"/>
              <a:defRPr/>
            </a:pPr>
            <a:endParaRPr lang="es-EC" dirty="0" smtClean="0"/>
          </a:p>
          <a:p>
            <a:pPr algn="just" eaLnBrk="1" fontAlgn="auto" hangingPunct="1">
              <a:lnSpc>
                <a:spcPct val="170000"/>
              </a:lnSpc>
              <a:spcAft>
                <a:spcPts val="0"/>
              </a:spcAft>
              <a:buFont typeface="Arial" charset="0"/>
              <a:buBlip>
                <a:blip r:embed="rId2"/>
              </a:buBlip>
              <a:defRPr/>
            </a:pPr>
            <a:r>
              <a:rPr lang="es-EC" sz="4500" dirty="0" smtClean="0">
                <a:latin typeface="Arial" pitchFamily="34" charset="0"/>
                <a:cs typeface="Arial" pitchFamily="34" charset="0"/>
              </a:rPr>
              <a:t>Realizar un análisis de requerimientos para la elaboración del sistema de Monitoreo y Evaluación de Impacto de Proyectos en el Área de Planificación de la Plataforma APOMIPE.</a:t>
            </a:r>
          </a:p>
          <a:p>
            <a:pPr algn="just" eaLnBrk="1" fontAlgn="auto" hangingPunct="1">
              <a:lnSpc>
                <a:spcPct val="170000"/>
              </a:lnSpc>
              <a:spcAft>
                <a:spcPts val="0"/>
              </a:spcAft>
              <a:buFont typeface="Arial" charset="0"/>
              <a:buBlip>
                <a:blip r:embed="rId2"/>
              </a:buBlip>
              <a:defRPr/>
            </a:pPr>
            <a:r>
              <a:rPr lang="es-EC" sz="4500" dirty="0" smtClean="0">
                <a:latin typeface="Arial" pitchFamily="34" charset="0"/>
                <a:cs typeface="Arial" pitchFamily="34" charset="0"/>
              </a:rPr>
              <a:t>Analizar los principios en los que se basa el Monitoreo y Evaluación de Impacto de Proyectos como herramienta de gestión y administración de la Plataforma  APOMIPE.</a:t>
            </a:r>
          </a:p>
          <a:p>
            <a:pPr algn="just" eaLnBrk="1" fontAlgn="auto" hangingPunct="1">
              <a:lnSpc>
                <a:spcPct val="170000"/>
              </a:lnSpc>
              <a:spcAft>
                <a:spcPts val="0"/>
              </a:spcAft>
              <a:buFont typeface="Arial" charset="0"/>
              <a:buBlip>
                <a:blip r:embed="rId2"/>
              </a:buBlip>
              <a:defRPr/>
            </a:pPr>
            <a:r>
              <a:rPr lang="es-EC" sz="4500" dirty="0" smtClean="0">
                <a:latin typeface="Arial" pitchFamily="34" charset="0"/>
                <a:cs typeface="Arial" pitchFamily="34" charset="0"/>
              </a:rPr>
              <a:t>Diseñar procesos y módulos del sistema automatizado de Monitoreo y Evaluación de Impacto de Proyectos en la Plataforma APOMIPE.</a:t>
            </a:r>
          </a:p>
          <a:p>
            <a:pPr algn="just" eaLnBrk="1" fontAlgn="auto" hangingPunct="1">
              <a:lnSpc>
                <a:spcPct val="170000"/>
              </a:lnSpc>
              <a:spcAft>
                <a:spcPts val="0"/>
              </a:spcAft>
              <a:buFont typeface="Arial" charset="0"/>
              <a:buBlip>
                <a:blip r:embed="rId2"/>
              </a:buBlip>
              <a:defRPr/>
            </a:pPr>
            <a:r>
              <a:rPr lang="es-EC" sz="4500" dirty="0" smtClean="0">
                <a:latin typeface="Arial" pitchFamily="34" charset="0"/>
                <a:cs typeface="Arial" pitchFamily="34" charset="0"/>
              </a:rPr>
              <a:t>Implementar el sistema Monitoreo y Evaluación de Impacto de Proyectos para el área de Planificación de la Plataforma APOMIPE.</a:t>
            </a:r>
          </a:p>
        </p:txBody>
      </p:sp>
      <p:pic>
        <p:nvPicPr>
          <p:cNvPr id="6148" name="3 Imagen" descr="esp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382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4 Imagen">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5949280"/>
            <a:ext cx="539502" cy="5395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9100" y="455613"/>
            <a:ext cx="8229600" cy="708025"/>
          </a:xfrm>
        </p:spPr>
        <p:txBody>
          <a:bodyPr rtlCol="0">
            <a:normAutofit/>
          </a:bodyPr>
          <a:lstStyle/>
          <a:p>
            <a:pPr>
              <a:defRPr/>
            </a:pPr>
            <a:r>
              <a:rPr lang="es-ES" sz="3600" b="1" dirty="0" smtClean="0">
                <a:solidFill>
                  <a:schemeClr val="accent3">
                    <a:lumMod val="50000"/>
                  </a:schemeClr>
                </a:solidFill>
                <a:latin typeface="Arial" pitchFamily="34" charset="0"/>
                <a:cs typeface="Arial" pitchFamily="34" charset="0"/>
              </a:rPr>
              <a:t>ALCANCE</a:t>
            </a:r>
            <a:endParaRPr lang="es-EC" sz="3600" b="1" dirty="0" smtClean="0">
              <a:solidFill>
                <a:schemeClr val="accent3">
                  <a:lumMod val="50000"/>
                </a:schemeClr>
              </a:solidFill>
              <a:latin typeface="Arial" pitchFamily="34" charset="0"/>
              <a:cs typeface="Arial" pitchFamily="34" charset="0"/>
            </a:endParaRPr>
          </a:p>
        </p:txBody>
      </p:sp>
      <p:sp>
        <p:nvSpPr>
          <p:cNvPr id="6147" name="2 Marcador de contenido"/>
          <p:cNvSpPr>
            <a:spLocks noGrp="1"/>
          </p:cNvSpPr>
          <p:nvPr>
            <p:ph idx="1"/>
          </p:nvPr>
        </p:nvSpPr>
        <p:spPr>
          <a:xfrm>
            <a:off x="1476375" y="1671638"/>
            <a:ext cx="6562725" cy="2478087"/>
          </a:xfrm>
        </p:spPr>
        <p:txBody>
          <a:bodyPr/>
          <a:lstStyle/>
          <a:p>
            <a:pPr marL="0" indent="0" eaLnBrk="1" hangingPunct="1">
              <a:buFont typeface="Arial" charset="0"/>
              <a:buNone/>
              <a:defRPr/>
            </a:pPr>
            <a:endParaRPr lang="es-EC" dirty="0" smtClean="0"/>
          </a:p>
          <a:p>
            <a:pPr eaLnBrk="1" hangingPunct="1">
              <a:defRPr/>
            </a:pPr>
            <a:endParaRPr lang="es-EC" dirty="0" smtClean="0"/>
          </a:p>
        </p:txBody>
      </p:sp>
      <p:pic>
        <p:nvPicPr>
          <p:cNvPr id="7172" name="3 Imagen" descr="esp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382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8175" y="1262063"/>
            <a:ext cx="5949950" cy="537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5 Imagen">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5949280"/>
            <a:ext cx="539502" cy="5395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9100" y="809625"/>
            <a:ext cx="8229600" cy="706438"/>
          </a:xfrm>
        </p:spPr>
        <p:txBody>
          <a:bodyPr rtlCol="0">
            <a:normAutofit/>
          </a:bodyPr>
          <a:lstStyle/>
          <a:p>
            <a:pPr eaLnBrk="1" fontAlgn="auto" hangingPunct="1">
              <a:spcAft>
                <a:spcPts val="0"/>
              </a:spcAft>
              <a:defRPr/>
            </a:pPr>
            <a:r>
              <a:rPr lang="es-ES" sz="4000" b="1" dirty="0" smtClean="0">
                <a:solidFill>
                  <a:schemeClr val="accent3">
                    <a:lumMod val="50000"/>
                  </a:schemeClr>
                </a:solidFill>
                <a:latin typeface="Arial" pitchFamily="34" charset="0"/>
                <a:cs typeface="Arial" pitchFamily="34" charset="0"/>
              </a:rPr>
              <a:t>MARCO TEÓRICO</a:t>
            </a:r>
            <a:endParaRPr lang="es-EC" dirty="0" smtClean="0"/>
          </a:p>
        </p:txBody>
      </p:sp>
      <p:sp>
        <p:nvSpPr>
          <p:cNvPr id="6147" name="2 Marcador de contenido"/>
          <p:cNvSpPr>
            <a:spLocks noGrp="1"/>
          </p:cNvSpPr>
          <p:nvPr>
            <p:ph idx="1"/>
          </p:nvPr>
        </p:nvSpPr>
        <p:spPr>
          <a:xfrm>
            <a:off x="1476375" y="2060575"/>
            <a:ext cx="6562725" cy="2478088"/>
          </a:xfrm>
        </p:spPr>
        <p:txBody>
          <a:bodyPr/>
          <a:lstStyle/>
          <a:p>
            <a:pPr eaLnBrk="1" hangingPunct="1">
              <a:buFont typeface="Arial" charset="0"/>
              <a:buBlip>
                <a:blip r:embed="rId2"/>
              </a:buBlip>
              <a:defRPr/>
            </a:pPr>
            <a:r>
              <a:rPr lang="es-EC" dirty="0" smtClean="0">
                <a:latin typeface="Arial" pitchFamily="34" charset="0"/>
                <a:cs typeface="Arial" pitchFamily="34" charset="0"/>
                <a:hlinkClick r:id="rId3" action="ppaction://hlinksldjump"/>
              </a:rPr>
              <a:t>Qué es APOMIPE?</a:t>
            </a:r>
            <a:endParaRPr lang="es-EC" dirty="0" smtClean="0">
              <a:latin typeface="Arial" pitchFamily="34" charset="0"/>
              <a:cs typeface="Arial" pitchFamily="34" charset="0"/>
            </a:endParaRPr>
          </a:p>
          <a:p>
            <a:pPr eaLnBrk="1" hangingPunct="1">
              <a:buFont typeface="Arial" charset="0"/>
              <a:buBlip>
                <a:blip r:embed="rId2"/>
              </a:buBlip>
              <a:defRPr/>
            </a:pPr>
            <a:r>
              <a:rPr lang="es-EC" dirty="0" smtClean="0">
                <a:latin typeface="Arial" pitchFamily="34" charset="0"/>
                <a:cs typeface="Arial" pitchFamily="34" charset="0"/>
                <a:hlinkClick r:id="rId4" action="ppaction://hlinksldjump"/>
              </a:rPr>
              <a:t>Metodología de M&amp;E (IC-AL).</a:t>
            </a:r>
            <a:endParaRPr lang="es-EC" dirty="0" smtClean="0">
              <a:latin typeface="Arial" pitchFamily="34" charset="0"/>
              <a:cs typeface="Arial" pitchFamily="34" charset="0"/>
            </a:endParaRPr>
          </a:p>
          <a:p>
            <a:pPr eaLnBrk="1" hangingPunct="1">
              <a:buFont typeface="Arial" charset="0"/>
              <a:buBlip>
                <a:blip r:embed="rId2"/>
              </a:buBlip>
              <a:defRPr/>
            </a:pPr>
            <a:r>
              <a:rPr lang="es-EC" dirty="0" smtClean="0">
                <a:latin typeface="Arial" pitchFamily="34" charset="0"/>
                <a:cs typeface="Arial" pitchFamily="34" charset="0"/>
                <a:hlinkClick r:id="rId5" action="ppaction://hlinksldjump"/>
              </a:rPr>
              <a:t>Metodología de Desarrollo (RUP)</a:t>
            </a:r>
            <a:endParaRPr lang="es-EC" dirty="0" smtClean="0">
              <a:latin typeface="Arial" pitchFamily="34" charset="0"/>
              <a:cs typeface="Arial" pitchFamily="34" charset="0"/>
            </a:endParaRPr>
          </a:p>
          <a:p>
            <a:pPr eaLnBrk="1" hangingPunct="1">
              <a:buFont typeface="Arial" charset="0"/>
              <a:buBlip>
                <a:blip r:embed="rId2"/>
              </a:buBlip>
              <a:defRPr/>
            </a:pPr>
            <a:r>
              <a:rPr lang="es-EC" dirty="0" smtClean="0">
                <a:latin typeface="Arial" pitchFamily="34" charset="0"/>
                <a:cs typeface="Arial" pitchFamily="34" charset="0"/>
                <a:hlinkClick r:id="rId6" action="ppaction://hlinksldjump"/>
              </a:rPr>
              <a:t>Herramientas de Desarrollo </a:t>
            </a:r>
            <a:endParaRPr lang="es-EC" dirty="0" smtClean="0">
              <a:latin typeface="Arial" pitchFamily="34" charset="0"/>
              <a:cs typeface="Arial" pitchFamily="34" charset="0"/>
            </a:endParaRPr>
          </a:p>
          <a:p>
            <a:pPr marL="0" indent="0" eaLnBrk="1" hangingPunct="1">
              <a:buFont typeface="Arial" charset="0"/>
              <a:buNone/>
              <a:defRPr/>
            </a:pPr>
            <a:endParaRPr lang="es-EC" dirty="0" smtClean="0"/>
          </a:p>
          <a:p>
            <a:pPr eaLnBrk="1" hangingPunct="1">
              <a:defRPr/>
            </a:pPr>
            <a:endParaRPr lang="es-EC" dirty="0" smtClean="0"/>
          </a:p>
        </p:txBody>
      </p:sp>
      <p:pic>
        <p:nvPicPr>
          <p:cNvPr id="8196" name="3 Imagen" descr="espe.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8382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4 Imagen">
            <a:hlinkClick r:id="rId8" action="ppaction://hlinksldjump"/>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8200" y="5949280"/>
            <a:ext cx="539502" cy="5395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3575" y="692150"/>
            <a:ext cx="8229600" cy="635000"/>
          </a:xfrm>
        </p:spPr>
        <p:txBody>
          <a:bodyPr rtlCol="0">
            <a:normAutofit fontScale="90000"/>
          </a:bodyPr>
          <a:lstStyle/>
          <a:p>
            <a:pPr eaLnBrk="1" fontAlgn="auto" hangingPunct="1">
              <a:spcAft>
                <a:spcPts val="0"/>
              </a:spcAft>
              <a:defRPr/>
            </a:pPr>
            <a:r>
              <a:rPr lang="es-ES" b="1" dirty="0" smtClean="0"/>
              <a:t/>
            </a:r>
            <a:br>
              <a:rPr lang="es-ES" b="1" dirty="0" smtClean="0"/>
            </a:br>
            <a:r>
              <a:rPr lang="es-ES" b="1" dirty="0" smtClean="0"/>
              <a:t/>
            </a:r>
            <a:br>
              <a:rPr lang="es-ES" b="1" dirty="0" smtClean="0"/>
            </a:br>
            <a:r>
              <a:rPr lang="es-EC" b="1" i="1" dirty="0" smtClean="0"/>
              <a:t/>
            </a:r>
            <a:br>
              <a:rPr lang="es-EC" b="1" i="1" dirty="0" smtClean="0"/>
            </a:br>
            <a:r>
              <a:rPr lang="es-EC" sz="4000" b="1" dirty="0" smtClean="0">
                <a:solidFill>
                  <a:schemeClr val="accent3">
                    <a:lumMod val="50000"/>
                  </a:schemeClr>
                </a:solidFill>
                <a:latin typeface="Arial" pitchFamily="34" charset="0"/>
                <a:cs typeface="Arial" pitchFamily="34" charset="0"/>
              </a:rPr>
              <a:t>QUÉ ES APOMIPE?</a:t>
            </a:r>
            <a:r>
              <a:rPr lang="es-EC" sz="4000" b="1" dirty="0">
                <a:solidFill>
                  <a:schemeClr val="accent3">
                    <a:lumMod val="50000"/>
                  </a:schemeClr>
                </a:solidFill>
                <a:latin typeface="Arial" pitchFamily="34" charset="0"/>
                <a:cs typeface="Arial" pitchFamily="34" charset="0"/>
              </a:rPr>
              <a:t/>
            </a:r>
            <a:br>
              <a:rPr lang="es-EC" sz="4000" b="1" dirty="0">
                <a:solidFill>
                  <a:schemeClr val="accent3">
                    <a:lumMod val="50000"/>
                  </a:schemeClr>
                </a:solidFill>
                <a:latin typeface="Arial" pitchFamily="34" charset="0"/>
                <a:cs typeface="Arial" pitchFamily="34" charset="0"/>
              </a:rPr>
            </a:br>
            <a:r>
              <a:rPr lang="es-EC" b="1" dirty="0" smtClean="0"/>
              <a:t/>
            </a:r>
            <a:br>
              <a:rPr lang="es-EC" b="1" dirty="0" smtClean="0"/>
            </a:br>
            <a:r>
              <a:rPr lang="es-EC" b="1" dirty="0" smtClean="0"/>
              <a:t> </a:t>
            </a:r>
            <a:r>
              <a:rPr lang="es-EC" dirty="0" smtClean="0"/>
              <a:t/>
            </a:r>
            <a:br>
              <a:rPr lang="es-EC" dirty="0" smtClean="0"/>
            </a:br>
            <a:endParaRPr lang="es-EC" dirty="0" smtClean="0"/>
          </a:p>
        </p:txBody>
      </p:sp>
      <p:pic>
        <p:nvPicPr>
          <p:cNvPr id="9219" name="3 Imagen" descr="esp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382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Marcador de contenido"/>
          <p:cNvSpPr>
            <a:spLocks noGrp="1"/>
          </p:cNvSpPr>
          <p:nvPr>
            <p:ph idx="1"/>
          </p:nvPr>
        </p:nvSpPr>
        <p:spPr>
          <a:xfrm>
            <a:off x="755650" y="1362075"/>
            <a:ext cx="8113713" cy="1274763"/>
          </a:xfrm>
        </p:spPr>
        <p:txBody>
          <a:bodyPr/>
          <a:lstStyle/>
          <a:p>
            <a:pPr algn="just" eaLnBrk="1" hangingPunct="1">
              <a:buFont typeface="Arial" charset="0"/>
              <a:buBlip>
                <a:blip r:embed="rId3"/>
              </a:buBlip>
              <a:defRPr/>
            </a:pPr>
            <a:r>
              <a:rPr lang="es-EC" sz="1800" dirty="0">
                <a:latin typeface="Arial" pitchFamily="34" charset="0"/>
                <a:cs typeface="Arial" pitchFamily="34" charset="0"/>
              </a:rPr>
              <a:t>Programa de </a:t>
            </a:r>
            <a:r>
              <a:rPr lang="es-EC" sz="1800" dirty="0" smtClean="0">
                <a:latin typeface="Arial" pitchFamily="34" charset="0"/>
                <a:cs typeface="Arial" pitchFamily="34" charset="0"/>
              </a:rPr>
              <a:t>Apoyo </a:t>
            </a:r>
            <a:r>
              <a:rPr lang="es-EC" sz="1800" dirty="0">
                <a:latin typeface="Arial" pitchFamily="34" charset="0"/>
                <a:cs typeface="Arial" pitchFamily="34" charset="0"/>
              </a:rPr>
              <a:t>a la Micro y Pequeña Empresa en el </a:t>
            </a:r>
            <a:r>
              <a:rPr lang="es-EC" sz="1800" dirty="0" smtClean="0">
                <a:latin typeface="Arial" pitchFamily="34" charset="0"/>
                <a:cs typeface="Arial" pitchFamily="34" charset="0"/>
              </a:rPr>
              <a:t>Perú y Ecuador.</a:t>
            </a:r>
          </a:p>
          <a:p>
            <a:pPr algn="just" eaLnBrk="1" hangingPunct="1">
              <a:buFont typeface="Arial" charset="0"/>
              <a:buBlip>
                <a:blip r:embed="rId3"/>
              </a:buBlip>
              <a:defRPr/>
            </a:pPr>
            <a:r>
              <a:rPr lang="es-EC" sz="1800" dirty="0" smtClean="0">
                <a:latin typeface="Arial" pitchFamily="34" charset="0"/>
                <a:cs typeface="Arial" pitchFamily="34" charset="0"/>
              </a:rPr>
              <a:t>APOMIPE utiliza la metodología “Redes Empresariales”, un esquema alternativo y novedoso basado en el empoderamiento y la cooperación de productores en torno a un objetivo común de negocios.</a:t>
            </a:r>
          </a:p>
          <a:p>
            <a:pPr marL="0" indent="0" algn="just" eaLnBrk="1" hangingPunct="1">
              <a:buFont typeface="Arial" charset="0"/>
              <a:buNone/>
              <a:defRPr/>
            </a:pPr>
            <a:endParaRPr lang="es-EC" sz="1800" dirty="0"/>
          </a:p>
          <a:p>
            <a:pPr marL="0" indent="0" algn="just" eaLnBrk="1" hangingPunct="1">
              <a:buFont typeface="Arial" charset="0"/>
              <a:buNone/>
              <a:defRPr/>
            </a:pPr>
            <a:endParaRPr lang="es-EC" sz="1800" dirty="0"/>
          </a:p>
        </p:txBody>
      </p:sp>
      <p:pic>
        <p:nvPicPr>
          <p:cNvPr id="7173" name="Picture 5"/>
          <p:cNvPicPr>
            <a:picLocks noChangeAspect="1" noChangeArrowheads="1"/>
          </p:cNvPicPr>
          <p:nvPr/>
        </p:nvPicPr>
        <p:blipFill rotWithShape="1">
          <a:blip r:embed="rId4" cstate="print"/>
          <a:srcRect l="4459" t="2804" r="3524" b="3640"/>
          <a:stretch/>
        </p:blipFill>
        <p:spPr bwMode="auto">
          <a:xfrm>
            <a:off x="2189163" y="2825750"/>
            <a:ext cx="5805487" cy="3838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2 Imagen">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4612" y="5985406"/>
            <a:ext cx="504056" cy="5040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735013" y="765175"/>
            <a:ext cx="8229600" cy="719138"/>
          </a:xfrm>
        </p:spPr>
        <p:txBody>
          <a:bodyPr/>
          <a:lstStyle/>
          <a:p>
            <a:pPr eaLnBrk="1" hangingPunct="1">
              <a:defRPr/>
            </a:pPr>
            <a:r>
              <a:rPr lang="es-EC" sz="3600" b="1" dirty="0" smtClean="0">
                <a:solidFill>
                  <a:schemeClr val="accent3">
                    <a:lumMod val="50000"/>
                  </a:schemeClr>
                </a:solidFill>
                <a:latin typeface="Arial" pitchFamily="34" charset="0"/>
                <a:cs typeface="Arial" pitchFamily="34" charset="0"/>
              </a:rPr>
              <a:t>METODOLOGÍA DE M&amp;E (IC-AL)</a:t>
            </a:r>
          </a:p>
        </p:txBody>
      </p:sp>
      <p:sp>
        <p:nvSpPr>
          <p:cNvPr id="10243" name="2 Marcador de contenido"/>
          <p:cNvSpPr>
            <a:spLocks noGrp="1"/>
          </p:cNvSpPr>
          <p:nvPr>
            <p:ph idx="1"/>
          </p:nvPr>
        </p:nvSpPr>
        <p:spPr>
          <a:xfrm>
            <a:off x="1331913" y="1455738"/>
            <a:ext cx="4330700" cy="533400"/>
          </a:xfrm>
        </p:spPr>
        <p:txBody>
          <a:bodyPr/>
          <a:lstStyle/>
          <a:p>
            <a:pPr marL="0" indent="0" eaLnBrk="1" hangingPunct="1">
              <a:buFont typeface="Arial" charset="0"/>
              <a:buNone/>
            </a:pPr>
            <a:r>
              <a:rPr lang="es-EC" sz="2400" smtClean="0">
                <a:latin typeface="Arial" charset="0"/>
                <a:cs typeface="Arial" charset="0"/>
              </a:rPr>
              <a:t>Ámbitos de Medición</a:t>
            </a:r>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812" r="1793"/>
          <a:stretch>
            <a:fillRect/>
          </a:stretch>
        </p:blipFill>
        <p:spPr bwMode="auto">
          <a:xfrm>
            <a:off x="2133600" y="1916113"/>
            <a:ext cx="5222875" cy="485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1091</Words>
  <Application>Microsoft Office PowerPoint</Application>
  <PresentationFormat>Presentación en pantalla (4:3)</PresentationFormat>
  <Paragraphs>127</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ESCUELA POLITÉCNICA DEL EJÉRCITO</vt:lpstr>
      <vt:lpstr>AGENDA</vt:lpstr>
      <vt:lpstr>ANTECEDENTES</vt:lpstr>
      <vt:lpstr>OBJETIVO GENERAL</vt:lpstr>
      <vt:lpstr>OBJETIVOS ESPECÍFICOS</vt:lpstr>
      <vt:lpstr>ALCANCE</vt:lpstr>
      <vt:lpstr>MARCO TEÓRICO</vt:lpstr>
      <vt:lpstr>   QUÉ ES APOMIPE?    </vt:lpstr>
      <vt:lpstr>METODOLOGÍA DE M&amp;E (IC-AL)</vt:lpstr>
      <vt:lpstr>METODOLOGÍA DE M&amp;E</vt:lpstr>
      <vt:lpstr>METODOLOGÍA DE DESARROLLO</vt:lpstr>
      <vt:lpstr>FASES RUP</vt:lpstr>
      <vt:lpstr>Herramientas para el desarrollo</vt:lpstr>
      <vt:lpstr>ANÁLISIS Y DISEÑO DE LA APLICACIÓN</vt:lpstr>
      <vt:lpstr>Análisis y Diseño de Aplicación</vt:lpstr>
      <vt:lpstr>REQUERIMIENTOS DEL SOFTWARE (ERS) </vt:lpstr>
      <vt:lpstr>Diapositiva 17</vt:lpstr>
      <vt:lpstr>CASOS DE USO </vt:lpstr>
      <vt:lpstr>Diapositiva 19</vt:lpstr>
      <vt:lpstr>Diapositiva 20</vt:lpstr>
      <vt:lpstr>Diapositiva 21</vt:lpstr>
      <vt:lpstr>Diapositiva 22</vt:lpstr>
      <vt:lpstr>Diapositiva 23</vt:lpstr>
      <vt:lpstr>Diapositiva 24</vt:lpstr>
      <vt:lpstr>DEMOSTRACIÓN DEL SISTEMA SMEVIR</vt:lpstr>
      <vt:lpstr>CONCLUSIONES</vt:lpstr>
      <vt:lpstr>CONCLUSIONES</vt:lpstr>
      <vt:lpstr>CONCLUSIONES</vt:lpstr>
      <vt:lpstr>CONCLUSIONES</vt:lpstr>
      <vt:lpstr>RECOMENDACIONES</vt:lpstr>
      <vt:lpstr>RECOMENDACIONES</vt:lpstr>
      <vt:lpstr>RECOMENDACIONES</vt:lpstr>
      <vt:lpstr>RECOMENDACIONES</vt:lpstr>
      <vt:lpstr>Diapositiva 34</vt:lpstr>
    </vt:vector>
  </TitlesOfParts>
  <Company>PRAS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Kaithan</dc:creator>
  <cp:lastModifiedBy>Kaithan</cp:lastModifiedBy>
  <cp:revision>93</cp:revision>
  <dcterms:created xsi:type="dcterms:W3CDTF">2012-02-06T22:50:39Z</dcterms:created>
  <dcterms:modified xsi:type="dcterms:W3CDTF">2012-05-02T05:01:54Z</dcterms:modified>
</cp:coreProperties>
</file>