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6B5"/>
    <a:srgbClr val="9EB786"/>
    <a:srgbClr val="FFFFCC"/>
    <a:srgbClr val="CC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94660"/>
  </p:normalViewPr>
  <p:slideViewPr>
    <p:cSldViewPr>
      <p:cViewPr>
        <p:scale>
          <a:sx n="66" d="100"/>
          <a:sy n="66" d="100"/>
        </p:scale>
        <p:origin x="-77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5492" y="2132856"/>
            <a:ext cx="8832867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Propuesta estratégica de océanos azules </a:t>
            </a:r>
          </a:p>
          <a:p>
            <a:pPr algn="ctr"/>
            <a:r>
              <a:rPr lang="es-ES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aplicada al cicloturismo </a:t>
            </a:r>
          </a:p>
          <a:p>
            <a:pPr algn="ctr"/>
            <a:r>
              <a:rPr lang="es-ES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 deportes de aventura</a:t>
            </a:r>
            <a:endParaRPr lang="es-ES" sz="33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4404" r="6314" b="14286"/>
          <a:stretch/>
        </p:blipFill>
        <p:spPr bwMode="auto">
          <a:xfrm>
            <a:off x="1691680" y="2852936"/>
            <a:ext cx="5760641" cy="305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27784" y="548680"/>
            <a:ext cx="40987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Turismo cultural</a:t>
            </a:r>
            <a:endParaRPr lang="es-E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83" y="1029554"/>
            <a:ext cx="5763137" cy="175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25148" r="8928" b="16916"/>
          <a:stretch/>
        </p:blipFill>
        <p:spPr bwMode="auto">
          <a:xfrm>
            <a:off x="1835696" y="3112327"/>
            <a:ext cx="5400454" cy="2980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99663" y="529516"/>
            <a:ext cx="695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Turismo cultural, flora y fauna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94096"/>
            <a:ext cx="3672408" cy="197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1032" y="692696"/>
            <a:ext cx="85619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Explorar el atractivo funcional o emocional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960" r="29911" b="35119"/>
          <a:stretch/>
        </p:blipFill>
        <p:spPr bwMode="auto">
          <a:xfrm>
            <a:off x="370578" y="1277471"/>
            <a:ext cx="3833841" cy="23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25347" r="22917" b="31200"/>
          <a:stretch/>
        </p:blipFill>
        <p:spPr bwMode="auto">
          <a:xfrm>
            <a:off x="291031" y="3645024"/>
            <a:ext cx="3992936" cy="224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t="34474" r="26191" b="23660"/>
          <a:stretch/>
        </p:blipFill>
        <p:spPr bwMode="auto">
          <a:xfrm>
            <a:off x="4572305" y="2095195"/>
            <a:ext cx="4396711" cy="27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692696"/>
            <a:ext cx="7163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EXPLORAR LA DIMENSIÓN DEL TIEMPO</a:t>
            </a:r>
            <a:endParaRPr lang="es-E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96" y="1772816"/>
            <a:ext cx="6058456" cy="36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28373" r="31994" b="39683"/>
          <a:stretch/>
        </p:blipFill>
        <p:spPr bwMode="auto">
          <a:xfrm>
            <a:off x="323528" y="1844824"/>
            <a:ext cx="3846286" cy="233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t="32887" r="31994" b="36161"/>
          <a:stretch/>
        </p:blipFill>
        <p:spPr bwMode="auto">
          <a:xfrm>
            <a:off x="4932040" y="1917396"/>
            <a:ext cx="3831772" cy="22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5656" y="714941"/>
            <a:ext cx="62392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Ciclismo cotidiano y cicloturismo</a:t>
            </a:r>
            <a:endParaRPr lang="es-E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9804" y="404664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Matriz de las 4 acciones</a:t>
            </a:r>
            <a:endParaRPr lang="es-E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167291"/>
            <a:ext cx="4993157" cy="485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08715" y="548680"/>
            <a:ext cx="5141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Lienzo estratégico</a:t>
            </a:r>
            <a:endParaRPr lang="es-E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24929"/>
          <a:stretch/>
        </p:blipFill>
        <p:spPr bwMode="auto">
          <a:xfrm>
            <a:off x="251520" y="1412776"/>
            <a:ext cx="8735370" cy="394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33421" y="404664"/>
            <a:ext cx="69669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3 niveles de no clientes</a:t>
            </a:r>
            <a:endParaRPr lang="es-E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74857"/>
            <a:ext cx="3456384" cy="467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6" y="1916832"/>
            <a:ext cx="443739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692696"/>
            <a:ext cx="75969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Prueba de la utilidad excepcional </a:t>
            </a:r>
            <a:endParaRPr lang="es-E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2738" r="11756" b="19445"/>
          <a:stretch/>
        </p:blipFill>
        <p:spPr bwMode="auto">
          <a:xfrm>
            <a:off x="664585" y="1722780"/>
            <a:ext cx="8066963" cy="360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8581" y="279231"/>
            <a:ext cx="83118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Banda de precios del grueso del mercado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3"/>
            <a:ext cx="7920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476672"/>
            <a:ext cx="52406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 6 principios </a:t>
            </a:r>
            <a:endParaRPr lang="es-E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249596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Explorar industrias alternativas</a:t>
            </a:r>
            <a:endParaRPr lang="es-E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/>
          <a:srcRect l="33594" t="50782" r="29492" b="26757"/>
          <a:stretch>
            <a:fillRect/>
          </a:stretch>
        </p:blipFill>
        <p:spPr bwMode="auto">
          <a:xfrm>
            <a:off x="4391886" y="2722030"/>
            <a:ext cx="450059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72931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4827" y="332656"/>
            <a:ext cx="7494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Costos para adoptar la estrategia</a:t>
            </a:r>
            <a:endParaRPr lang="es-E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 t="38690" r="34673" b="44841"/>
          <a:stretch/>
        </p:blipFill>
        <p:spPr bwMode="auto">
          <a:xfrm>
            <a:off x="3203854" y="1267019"/>
            <a:ext cx="2952322" cy="140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46379" r="19643" b="32589"/>
          <a:stretch/>
        </p:blipFill>
        <p:spPr bwMode="auto">
          <a:xfrm>
            <a:off x="2029611" y="3140968"/>
            <a:ext cx="5486400" cy="15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32143" r="10417" b="19841"/>
          <a:stretch/>
        </p:blipFill>
        <p:spPr bwMode="auto">
          <a:xfrm>
            <a:off x="755576" y="1268760"/>
            <a:ext cx="8064896" cy="463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63587" y="548679"/>
            <a:ext cx="52488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Flujo de caja escenario pesimista</a:t>
            </a:r>
            <a:endParaRPr lang="es-E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0" t="41667" r="22470" b="41865"/>
          <a:stretch/>
        </p:blipFill>
        <p:spPr bwMode="auto">
          <a:xfrm>
            <a:off x="1821047" y="908720"/>
            <a:ext cx="58300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697" r="14435" b="18304"/>
          <a:stretch/>
        </p:blipFill>
        <p:spPr bwMode="auto">
          <a:xfrm>
            <a:off x="1835695" y="2571095"/>
            <a:ext cx="5815395" cy="35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404664"/>
            <a:ext cx="41937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Escenario regular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6" t="44643" r="23214" b="36310"/>
          <a:stretch/>
        </p:blipFill>
        <p:spPr bwMode="auto">
          <a:xfrm>
            <a:off x="2123728" y="1444095"/>
            <a:ext cx="4851849" cy="14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2" t="30506" r="14137" b="19495"/>
          <a:stretch/>
        </p:blipFill>
        <p:spPr bwMode="auto">
          <a:xfrm>
            <a:off x="2195736" y="2932659"/>
            <a:ext cx="4779841" cy="29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77893" y="620688"/>
            <a:ext cx="4942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Escenario optimista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5398" y="620688"/>
            <a:ext cx="8307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Palancas para innovar en costos </a:t>
            </a:r>
            <a:endParaRPr lang="es-E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72" y="1679780"/>
            <a:ext cx="6557733" cy="383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72128" y="620688"/>
            <a:ext cx="7819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poder del proceso equitativo</a:t>
            </a:r>
            <a:endParaRPr lang="es-E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41865" r="46131" b="18056"/>
          <a:stretch/>
        </p:blipFill>
        <p:spPr bwMode="auto">
          <a:xfrm>
            <a:off x="450517" y="1772815"/>
            <a:ext cx="4148826" cy="36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474433" y="2399995"/>
            <a:ext cx="2695760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Reconocimiento intelectual y emocional 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211960" y="3618769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95536" y="141277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Los océanos azules son creados constantemente por modelos de negocios exitosos que saben aprovechar al máximo los recursos disponibles para ofertar a un determinado mercado con el menor costo y precio posible, la metodología es clara y fundamentada en una exhaustiva investigación de mercados aplicando el modelo, presenta una amplia viabilidad o aceptación del mercado para el Cicloturismo en la provincia de </a:t>
            </a:r>
            <a:r>
              <a:rPr lang="es-ES_tradnl" dirty="0" smtClean="0"/>
              <a:t>Pichincha.</a:t>
            </a:r>
            <a:endParaRPr lang="es-ES" dirty="0"/>
          </a:p>
          <a:p>
            <a:pPr lvl="0" algn="just"/>
            <a:endParaRPr lang="es-ES_tradnl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 smtClean="0"/>
              <a:t>La </a:t>
            </a:r>
            <a:r>
              <a:rPr lang="es-ES_tradnl" dirty="0"/>
              <a:t>aplicación de los 6 principios fundamentales de la estrategia, crean un precedente frente al cual se debe manejar y acoplar el Cicloturismo, comprendiendo todos los requerimientos y aceptación de la propuesta sin hacer caso omiso a todas sus ponderaciones y perfiles del cliente. </a:t>
            </a:r>
            <a:endParaRPr lang="es-ES" dirty="0"/>
          </a:p>
          <a:p>
            <a:pPr lvl="0" algn="just"/>
            <a:endParaRPr lang="es-ES_tradnl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 smtClean="0"/>
              <a:t>El </a:t>
            </a:r>
            <a:r>
              <a:rPr lang="es-ES_tradnl" dirty="0"/>
              <a:t>mercado participe del ciclismo tiene un perfil socioeconómico medio alto y la incidencia de la propuesta en este segmento puede desencadenar una rentabilidad muy alta y una expansión total a nivel de todo el Ecuador.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11560" y="404664"/>
            <a:ext cx="3885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Conclusiones</a:t>
            </a:r>
            <a:endParaRPr lang="es-E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1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1895921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/>
              <a:t>Crear información concluyente y bases de datos que contengan todos los detalles y perfiles de ciclistas en la Provincia de Pichincha.</a:t>
            </a:r>
            <a:endParaRPr lang="es-ES" dirty="0"/>
          </a:p>
          <a:p>
            <a:pPr lvl="0" algn="just"/>
            <a:endParaRPr lang="es-ES_tradnl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 smtClean="0"/>
              <a:t>Desarrollar </a:t>
            </a:r>
            <a:r>
              <a:rPr lang="es-ES_tradnl" dirty="0"/>
              <a:t>mapas </a:t>
            </a:r>
            <a:r>
              <a:rPr lang="es-ES_tradnl" dirty="0" smtClean="0"/>
              <a:t>con</a:t>
            </a:r>
            <a:r>
              <a:rPr lang="es-ES_tradnl" dirty="0" smtClean="0"/>
              <a:t> </a:t>
            </a:r>
            <a:r>
              <a:rPr lang="es-ES_tradnl" dirty="0"/>
              <a:t>amplitud visual de las rutas que se practican, datos </a:t>
            </a:r>
            <a:r>
              <a:rPr lang="es-ES_tradnl" dirty="0" smtClean="0"/>
              <a:t>técnicos</a:t>
            </a:r>
            <a:r>
              <a:rPr lang="es-ES_tradnl" smtClean="0"/>
              <a:t>, tiempos</a:t>
            </a:r>
            <a:r>
              <a:rPr lang="es-ES_tradnl" dirty="0"/>
              <a:t>, rumbos, fechas y actividades que se realizan, a través de la bicicleta. </a:t>
            </a:r>
            <a:endParaRPr lang="es-ES" dirty="0"/>
          </a:p>
          <a:p>
            <a:pPr lvl="0" algn="just"/>
            <a:endParaRPr lang="es-ES_tradnl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 smtClean="0"/>
              <a:t>Enfocar </a:t>
            </a:r>
            <a:r>
              <a:rPr lang="es-ES_tradnl" dirty="0"/>
              <a:t>los 6 principios de la estrategia de océano azul en mensajes </a:t>
            </a:r>
            <a:r>
              <a:rPr lang="es-ES_tradnl" dirty="0" smtClean="0"/>
              <a:t>claros </a:t>
            </a:r>
            <a:r>
              <a:rPr lang="es-ES_tradnl" dirty="0"/>
              <a:t>dando a conocer el híbrido entre el cicloturismo, deportes de aventura y </a:t>
            </a:r>
            <a:r>
              <a:rPr lang="es-ES_tradnl" dirty="0" smtClean="0"/>
              <a:t> </a:t>
            </a:r>
            <a:r>
              <a:rPr lang="es-ES_tradnl" dirty="0"/>
              <a:t>turismo cultural. </a:t>
            </a:r>
            <a:endParaRPr lang="es-ES" dirty="0"/>
          </a:p>
          <a:p>
            <a:pPr lvl="0" algn="just"/>
            <a:endParaRPr lang="es-ES_tradnl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_tradnl" dirty="0" smtClean="0"/>
              <a:t>Buscar </a:t>
            </a:r>
            <a:r>
              <a:rPr lang="es-ES_tradnl" dirty="0"/>
              <a:t>constantemente involucrar a los no clientes haciendo </a:t>
            </a:r>
            <a:r>
              <a:rPr lang="es-ES_tradnl" dirty="0" smtClean="0"/>
              <a:t>el </a:t>
            </a:r>
            <a:r>
              <a:rPr lang="es-ES_tradnl" dirty="0"/>
              <a:t>océano azul un punto alejado de la estrategia competitiva.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415013" y="548680"/>
            <a:ext cx="51732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Recomendaciones</a:t>
            </a:r>
            <a:endParaRPr lang="es-E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94274" y="332656"/>
            <a:ext cx="70974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Explorar los grupos estratégicos dentro de cada sector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07" y="2262874"/>
            <a:ext cx="589685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92079" y="1569564"/>
            <a:ext cx="69299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Turismo cultural</a:t>
            </a:r>
            <a:endParaRPr lang="es-E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6723" y="541739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Turismo extremo</a:t>
            </a:r>
            <a:endParaRPr lang="es-E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762125"/>
            <a:ext cx="558482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586991"/>
            <a:ext cx="7244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Explorar la cadena de compradores 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27381" r="28250" b="30158"/>
          <a:stretch/>
        </p:blipFill>
        <p:spPr bwMode="auto">
          <a:xfrm>
            <a:off x="1847560" y="2636912"/>
            <a:ext cx="571756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4"/>
          <a:stretch/>
        </p:blipFill>
        <p:spPr bwMode="auto">
          <a:xfrm>
            <a:off x="1257340" y="1472346"/>
            <a:ext cx="6898006" cy="92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47864" y="1159619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Calificaciones entre 1 y 5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09871" y="908720"/>
            <a:ext cx="68130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Explorar ofertas complementarias</a:t>
            </a:r>
          </a:p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productos y servicios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3" y="2564904"/>
            <a:ext cx="8512820" cy="200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21825" r="11012" b="16667"/>
          <a:stretch/>
        </p:blipFill>
        <p:spPr bwMode="auto">
          <a:xfrm>
            <a:off x="1115616" y="1412776"/>
            <a:ext cx="6709544" cy="393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75538" y="620688"/>
            <a:ext cx="3185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Oferta actual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35145" y="902644"/>
            <a:ext cx="54769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Deportes de aventura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060848"/>
            <a:ext cx="83629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379" r="12648" b="18105"/>
          <a:stretch/>
        </p:blipFill>
        <p:spPr bwMode="auto">
          <a:xfrm>
            <a:off x="755576" y="1620168"/>
            <a:ext cx="7825612" cy="383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35145" y="902644"/>
            <a:ext cx="54769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Deportes de aventura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386</Words>
  <Application>Microsoft Office PowerPoint</Application>
  <PresentationFormat>Presentación en pantalla (4:3)</PresentationFormat>
  <Paragraphs>46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Silvana</cp:lastModifiedBy>
  <cp:revision>45</cp:revision>
  <dcterms:created xsi:type="dcterms:W3CDTF">2008-02-13T16:07:44Z</dcterms:created>
  <dcterms:modified xsi:type="dcterms:W3CDTF">2012-05-23T21:39:49Z</dcterms:modified>
</cp:coreProperties>
</file>