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7" r:id="rId2"/>
    <p:sldId id="258" r:id="rId3"/>
    <p:sldId id="259" r:id="rId4"/>
    <p:sldId id="269" r:id="rId5"/>
    <p:sldId id="272" r:id="rId6"/>
    <p:sldId id="260" r:id="rId7"/>
    <p:sldId id="261" r:id="rId8"/>
    <p:sldId id="262" r:id="rId9"/>
    <p:sldId id="263" r:id="rId10"/>
    <p:sldId id="264" r:id="rId11"/>
    <p:sldId id="271" r:id="rId12"/>
    <p:sldId id="265" r:id="rId13"/>
    <p:sldId id="309" r:id="rId14"/>
    <p:sldId id="312" r:id="rId15"/>
    <p:sldId id="267" r:id="rId16"/>
    <p:sldId id="311" r:id="rId17"/>
    <p:sldId id="314" r:id="rId18"/>
    <p:sldId id="313" r:id="rId19"/>
    <p:sldId id="268" r:id="rId20"/>
    <p:sldId id="273" r:id="rId21"/>
    <p:sldId id="280" r:id="rId22"/>
    <p:sldId id="282" r:id="rId23"/>
    <p:sldId id="274" r:id="rId24"/>
    <p:sldId id="275" r:id="rId25"/>
    <p:sldId id="276" r:id="rId26"/>
    <p:sldId id="277" r:id="rId27"/>
    <p:sldId id="278" r:id="rId28"/>
    <p:sldId id="279" r:id="rId29"/>
    <p:sldId id="283" r:id="rId30"/>
    <p:sldId id="315" r:id="rId31"/>
    <p:sldId id="284" r:id="rId32"/>
    <p:sldId id="285" r:id="rId33"/>
    <p:sldId id="286" r:id="rId34"/>
    <p:sldId id="287" r:id="rId35"/>
    <p:sldId id="288" r:id="rId36"/>
    <p:sldId id="289" r:id="rId37"/>
    <p:sldId id="307" r:id="rId38"/>
    <p:sldId id="308" r:id="rId39"/>
    <p:sldId id="290" r:id="rId40"/>
    <p:sldId id="291" r:id="rId41"/>
    <p:sldId id="292" r:id="rId42"/>
    <p:sldId id="293" r:id="rId43"/>
    <p:sldId id="294" r:id="rId44"/>
    <p:sldId id="295" r:id="rId45"/>
    <p:sldId id="296" r:id="rId46"/>
    <p:sldId id="298" r:id="rId47"/>
    <p:sldId id="299" r:id="rId48"/>
    <p:sldId id="302" r:id="rId49"/>
    <p:sldId id="303" r:id="rId50"/>
    <p:sldId id="304" r:id="rId51"/>
    <p:sldId id="305" r:id="rId52"/>
    <p:sldId id="306" r:id="rId5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style val="18"/>
  <c:chart>
    <c:autoTitleDeleted val="1"/>
    <c:view3D>
      <c:rAngAx val="1"/>
    </c:view3D>
    <c:plotArea>
      <c:layout/>
      <c:bar3DChart>
        <c:barDir val="col"/>
        <c:grouping val="clustered"/>
        <c:ser>
          <c:idx val="0"/>
          <c:order val="0"/>
          <c:tx>
            <c:strRef>
              <c:f>Hoja1!$B$4</c:f>
              <c:strCache>
                <c:ptCount val="1"/>
                <c:pt idx="0">
                  <c:v>Deficiencia</c:v>
                </c:pt>
              </c:strCache>
            </c:strRef>
          </c:tx>
          <c:dLbls>
            <c:dLbl>
              <c:idx val="0"/>
              <c:layout>
                <c:manualLayout>
                  <c:x val="3.7007155566645078E-2"/>
                  <c:y val="-2.5504150449050442E-2"/>
                </c:manualLayout>
              </c:layout>
              <c:showVal val="1"/>
            </c:dLbl>
            <c:txPr>
              <a:bodyPr/>
              <a:lstStyle/>
              <a:p>
                <a:pPr>
                  <a:defRPr lang="es-MX" sz="3200" b="0"/>
                </a:pPr>
                <a:endParaRPr lang="es-MX"/>
              </a:p>
            </c:txPr>
            <c:showVal val="1"/>
          </c:dLbls>
          <c:cat>
            <c:strRef>
              <c:f>Hoja1!$A$5:$A$6</c:f>
              <c:strCache>
                <c:ptCount val="1"/>
                <c:pt idx="0">
                  <c:v>Porcentaje</c:v>
                </c:pt>
              </c:strCache>
            </c:strRef>
          </c:cat>
          <c:val>
            <c:numRef>
              <c:f>Hoja1!$B$5:$B$6</c:f>
              <c:numCache>
                <c:formatCode>General</c:formatCode>
                <c:ptCount val="2"/>
                <c:pt idx="0">
                  <c:v>48.9</c:v>
                </c:pt>
              </c:numCache>
            </c:numRef>
          </c:val>
        </c:ser>
        <c:ser>
          <c:idx val="1"/>
          <c:order val="1"/>
          <c:tx>
            <c:strRef>
              <c:f>Hoja1!$C$4</c:f>
              <c:strCache>
                <c:ptCount val="1"/>
                <c:pt idx="0">
                  <c:v>Discapacidad</c:v>
                </c:pt>
              </c:strCache>
            </c:strRef>
          </c:tx>
          <c:dLbls>
            <c:dLbl>
              <c:idx val="0"/>
              <c:layout>
                <c:manualLayout>
                  <c:x val="2.3129472229152976E-2"/>
                  <c:y val="-2.1253458707542031E-2"/>
                </c:manualLayout>
              </c:layout>
              <c:showVal val="1"/>
            </c:dLbl>
            <c:txPr>
              <a:bodyPr/>
              <a:lstStyle/>
              <a:p>
                <a:pPr>
                  <a:defRPr lang="es-MX" sz="3200"/>
                </a:pPr>
                <a:endParaRPr lang="es-MX"/>
              </a:p>
            </c:txPr>
            <c:showVal val="1"/>
          </c:dLbls>
          <c:cat>
            <c:strRef>
              <c:f>Hoja1!$A$5:$A$6</c:f>
              <c:strCache>
                <c:ptCount val="1"/>
                <c:pt idx="0">
                  <c:v>Porcentaje</c:v>
                </c:pt>
              </c:strCache>
            </c:strRef>
          </c:cat>
          <c:val>
            <c:numRef>
              <c:f>Hoja1!$C$5:$C$6</c:f>
              <c:numCache>
                <c:formatCode>General</c:formatCode>
                <c:ptCount val="2"/>
                <c:pt idx="0">
                  <c:v>13.2</c:v>
                </c:pt>
              </c:numCache>
            </c:numRef>
          </c:val>
        </c:ser>
        <c:ser>
          <c:idx val="2"/>
          <c:order val="2"/>
          <c:tx>
            <c:strRef>
              <c:f>Hoja1!$D$4</c:f>
              <c:strCache>
                <c:ptCount val="1"/>
                <c:pt idx="0">
                  <c:v>Minusvalía</c:v>
                </c:pt>
              </c:strCache>
            </c:strRef>
          </c:tx>
          <c:dLbls>
            <c:dLbl>
              <c:idx val="0"/>
              <c:layout>
                <c:manualLayout>
                  <c:x val="3.0068313897898862E-2"/>
                  <c:y val="-3.8256225673575825E-2"/>
                </c:manualLayout>
              </c:layout>
              <c:showVal val="1"/>
            </c:dLbl>
            <c:txPr>
              <a:bodyPr/>
              <a:lstStyle/>
              <a:p>
                <a:pPr>
                  <a:defRPr lang="es-MX" sz="2800"/>
                </a:pPr>
                <a:endParaRPr lang="es-MX"/>
              </a:p>
            </c:txPr>
            <c:showVal val="1"/>
          </c:dLbls>
          <c:cat>
            <c:strRef>
              <c:f>Hoja1!$A$5:$A$6</c:f>
              <c:strCache>
                <c:ptCount val="1"/>
                <c:pt idx="0">
                  <c:v>Porcentaje</c:v>
                </c:pt>
              </c:strCache>
            </c:strRef>
          </c:cat>
          <c:val>
            <c:numRef>
              <c:f>Hoja1!$D$5:$D$6</c:f>
              <c:numCache>
                <c:formatCode>General</c:formatCode>
                <c:ptCount val="2"/>
                <c:pt idx="0">
                  <c:v>4.4000000000000004</c:v>
                </c:pt>
              </c:numCache>
            </c:numRef>
          </c:val>
        </c:ser>
        <c:gapWidth val="0"/>
        <c:gapDepth val="282"/>
        <c:shape val="box"/>
        <c:axId val="61199104"/>
        <c:axId val="61201024"/>
        <c:axId val="0"/>
      </c:bar3DChart>
      <c:catAx>
        <c:axId val="61199104"/>
        <c:scaling>
          <c:orientation val="minMax"/>
        </c:scaling>
        <c:axPos val="b"/>
        <c:majorTickMark val="none"/>
        <c:tickLblPos val="nextTo"/>
        <c:txPr>
          <a:bodyPr/>
          <a:lstStyle/>
          <a:p>
            <a:pPr>
              <a:defRPr lang="es-MX"/>
            </a:pPr>
            <a:endParaRPr lang="es-MX"/>
          </a:p>
        </c:txPr>
        <c:crossAx val="61201024"/>
        <c:crosses val="autoZero"/>
        <c:auto val="1"/>
        <c:lblAlgn val="ctr"/>
        <c:lblOffset val="100"/>
      </c:catAx>
      <c:valAx>
        <c:axId val="61201024"/>
        <c:scaling>
          <c:orientation val="minMax"/>
        </c:scaling>
        <c:axPos val="l"/>
        <c:numFmt formatCode="General" sourceLinked="1"/>
        <c:majorTickMark val="none"/>
        <c:tickLblPos val="nextTo"/>
        <c:txPr>
          <a:bodyPr/>
          <a:lstStyle/>
          <a:p>
            <a:pPr>
              <a:defRPr lang="es-MX"/>
            </a:pPr>
            <a:endParaRPr lang="es-MX"/>
          </a:p>
        </c:txPr>
        <c:crossAx val="61199104"/>
        <c:crosses val="autoZero"/>
        <c:crossBetween val="between"/>
        <c:majorUnit val="10"/>
      </c:valAx>
    </c:plotArea>
    <c:legend>
      <c:legendPos val="r"/>
      <c:layout>
        <c:manualLayout>
          <c:xMode val="edge"/>
          <c:yMode val="edge"/>
          <c:x val="0.73883698912681206"/>
          <c:y val="0.28480301130562286"/>
          <c:w val="0.25196113475314325"/>
          <c:h val="0.28761883600234944"/>
        </c:manualLayout>
      </c:layout>
      <c:txPr>
        <a:bodyPr/>
        <a:lstStyle/>
        <a:p>
          <a:pPr>
            <a:defRPr lang="es-MX" sz="1800"/>
          </a:pPr>
          <a:endParaRPr lang="es-MX"/>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style val="18"/>
  <c:chart>
    <c:autoTitleDeleted val="1"/>
    <c:view3D>
      <c:rAngAx val="1"/>
    </c:view3D>
    <c:plotArea>
      <c:layout/>
      <c:bar3DChart>
        <c:barDir val="col"/>
        <c:grouping val="clustered"/>
        <c:ser>
          <c:idx val="0"/>
          <c:order val="0"/>
          <c:tx>
            <c:strRef>
              <c:f>Hoja1!$B$1</c:f>
              <c:strCache>
                <c:ptCount val="1"/>
                <c:pt idx="0">
                  <c:v>Serie 1</c:v>
                </c:pt>
              </c:strCache>
            </c:strRef>
          </c:tx>
          <c:spPr>
            <a:solidFill>
              <a:schemeClr val="accent6">
                <a:lumMod val="60000"/>
                <a:lumOff val="40000"/>
              </a:schemeClr>
            </a:solidFill>
            <a:effectLst>
              <a:outerShdw blurRad="50800" dist="38100" dir="16200000" sx="39000" sy="39000" rotWithShape="0">
                <a:prstClr val="black">
                  <a:alpha val="40000"/>
                </a:prstClr>
              </a:outerShdw>
            </a:effectLst>
          </c:spPr>
          <c:dPt>
            <c:idx val="0"/>
            <c:spPr>
              <a:gradFill flip="none" rotWithShape="1">
                <a:gsLst>
                  <a:gs pos="0">
                    <a:srgbClr val="FF3399"/>
                  </a:gs>
                  <a:gs pos="25000">
                    <a:srgbClr val="FF6633"/>
                  </a:gs>
                  <a:gs pos="50000">
                    <a:srgbClr val="FFFF00"/>
                  </a:gs>
                  <a:gs pos="75000">
                    <a:srgbClr val="01A78F"/>
                  </a:gs>
                  <a:gs pos="100000">
                    <a:srgbClr val="3366FF"/>
                  </a:gs>
                </a:gsLst>
                <a:lin ang="16200000" scaled="0"/>
                <a:tileRect/>
              </a:gradFill>
              <a:effectLst>
                <a:outerShdw blurRad="50800" dist="38100" dir="16200000" sx="39000" sy="39000" rotWithShape="0">
                  <a:prstClr val="black">
                    <a:alpha val="40000"/>
                  </a:prstClr>
                </a:outerShdw>
              </a:effectLst>
            </c:spPr>
          </c:dPt>
          <c:dPt>
            <c:idx val="1"/>
            <c:spPr>
              <a:solidFill>
                <a:srgbClr val="92D050"/>
              </a:solidFill>
              <a:effectLst>
                <a:outerShdw blurRad="50800" dist="38100" dir="16200000" sx="39000" sy="39000" rotWithShape="0">
                  <a:prstClr val="black">
                    <a:alpha val="40000"/>
                  </a:prstClr>
                </a:outerShdw>
              </a:effectLst>
            </c:spPr>
          </c:dPt>
          <c:dPt>
            <c:idx val="2"/>
            <c:spPr>
              <a:solidFill>
                <a:srgbClr val="FF33CC"/>
              </a:solidFill>
              <a:effectLst>
                <a:outerShdw blurRad="50800" dist="38100" dir="16200000" sx="39000" sy="39000" rotWithShape="0">
                  <a:prstClr val="black">
                    <a:alpha val="40000"/>
                  </a:prstClr>
                </a:outerShdw>
              </a:effectLst>
            </c:spPr>
          </c:dPt>
          <c:dPt>
            <c:idx val="3"/>
            <c:spPr>
              <a:solidFill>
                <a:schemeClr val="accent5">
                  <a:lumMod val="75000"/>
                </a:schemeClr>
              </a:solidFill>
              <a:effectLst>
                <a:outerShdw blurRad="50800" dist="38100" dir="16200000" sx="39000" sy="39000" rotWithShape="0">
                  <a:prstClr val="black">
                    <a:alpha val="40000"/>
                  </a:prstClr>
                </a:outerShdw>
              </a:effectLst>
            </c:spPr>
          </c:dPt>
          <c:dPt>
            <c:idx val="4"/>
            <c:spPr>
              <a:solidFill>
                <a:srgbClr val="FFFF00"/>
              </a:solidFill>
              <a:effectLst>
                <a:outerShdw blurRad="50800" dist="38100" dir="16200000" sx="39000" sy="39000" rotWithShape="0">
                  <a:prstClr val="black">
                    <a:alpha val="40000"/>
                  </a:prstClr>
                </a:outerShdw>
              </a:effectLst>
            </c:spPr>
          </c:dPt>
          <c:dPt>
            <c:idx val="5"/>
            <c:spPr>
              <a:solidFill>
                <a:schemeClr val="accent6">
                  <a:lumMod val="75000"/>
                </a:schemeClr>
              </a:solidFill>
              <a:effectLst>
                <a:outerShdw blurRad="50800" dist="38100" dir="16200000" sx="39000" sy="39000" rotWithShape="0">
                  <a:prstClr val="black">
                    <a:alpha val="40000"/>
                  </a:prstClr>
                </a:outerShdw>
              </a:effectLst>
            </c:spPr>
          </c:dPt>
          <c:dPt>
            <c:idx val="6"/>
            <c:spPr>
              <a:solidFill>
                <a:srgbClr val="6666FF"/>
              </a:solidFill>
              <a:effectLst>
                <a:outerShdw blurRad="50800" dist="38100" dir="16200000" sx="39000" sy="39000" rotWithShape="0">
                  <a:prstClr val="black">
                    <a:alpha val="40000"/>
                  </a:prstClr>
                </a:outerShdw>
              </a:effectLst>
            </c:spPr>
          </c:dPt>
          <c:dPt>
            <c:idx val="7"/>
            <c:spPr>
              <a:solidFill>
                <a:srgbClr val="FF0000"/>
              </a:solidFill>
              <a:effectLst>
                <a:outerShdw blurRad="50800" dist="38100" dir="16200000" sx="39000" sy="39000" rotWithShape="0">
                  <a:prstClr val="black">
                    <a:alpha val="40000"/>
                  </a:prstClr>
                </a:outerShdw>
              </a:effectLst>
            </c:spPr>
          </c:dPt>
          <c:cat>
            <c:strRef>
              <c:f>Hoja1!$A$2:$A$9</c:f>
              <c:strCache>
                <c:ptCount val="8"/>
                <c:pt idx="0">
                  <c:v>Nacional</c:v>
                </c:pt>
                <c:pt idx="1">
                  <c:v>Hombres </c:v>
                </c:pt>
                <c:pt idx="2">
                  <c:v>Mujeres</c:v>
                </c:pt>
                <c:pt idx="3">
                  <c:v>Oriente</c:v>
                </c:pt>
                <c:pt idx="4">
                  <c:v>Costa</c:v>
                </c:pt>
                <c:pt idx="5">
                  <c:v>Sierra</c:v>
                </c:pt>
                <c:pt idx="6">
                  <c:v>Urbana</c:v>
                </c:pt>
                <c:pt idx="7">
                  <c:v>Rural</c:v>
                </c:pt>
              </c:strCache>
            </c:strRef>
          </c:cat>
          <c:val>
            <c:numRef>
              <c:f>Hoja1!$B$2:$B$9</c:f>
              <c:numCache>
                <c:formatCode>General</c:formatCode>
                <c:ptCount val="8"/>
                <c:pt idx="0">
                  <c:v>13.2</c:v>
                </c:pt>
                <c:pt idx="1">
                  <c:v>13.5</c:v>
                </c:pt>
                <c:pt idx="2">
                  <c:v>12.9</c:v>
                </c:pt>
                <c:pt idx="3">
                  <c:v>18.8</c:v>
                </c:pt>
                <c:pt idx="4">
                  <c:v>13.8</c:v>
                </c:pt>
                <c:pt idx="5">
                  <c:v>12.1</c:v>
                </c:pt>
                <c:pt idx="6">
                  <c:v>13.5</c:v>
                </c:pt>
                <c:pt idx="7">
                  <c:v>12.4</c:v>
                </c:pt>
              </c:numCache>
            </c:numRef>
          </c:val>
        </c:ser>
        <c:gapWidth val="77"/>
        <c:gapDepth val="33"/>
        <c:shape val="cylinder"/>
        <c:axId val="65858944"/>
        <c:axId val="65877888"/>
        <c:axId val="0"/>
      </c:bar3DChart>
      <c:catAx>
        <c:axId val="65858944"/>
        <c:scaling>
          <c:orientation val="minMax"/>
        </c:scaling>
        <c:axPos val="b"/>
        <c:title>
          <c:tx>
            <c:rich>
              <a:bodyPr/>
              <a:lstStyle/>
              <a:p>
                <a:pPr>
                  <a:defRPr lang="es-MX"/>
                </a:pPr>
                <a:r>
                  <a:rPr lang="es-EC" sz="900"/>
                  <a:t>GRUPOS ESPECÍFICOS</a:t>
                </a:r>
              </a:p>
            </c:rich>
          </c:tx>
          <c:layout/>
        </c:title>
        <c:majorTickMark val="none"/>
        <c:tickLblPos val="nextTo"/>
        <c:txPr>
          <a:bodyPr/>
          <a:lstStyle/>
          <a:p>
            <a:pPr>
              <a:defRPr lang="es-MX"/>
            </a:pPr>
            <a:endParaRPr lang="es-MX"/>
          </a:p>
        </c:txPr>
        <c:crossAx val="65877888"/>
        <c:crosses val="autoZero"/>
        <c:auto val="1"/>
        <c:lblAlgn val="ctr"/>
        <c:lblOffset val="100"/>
      </c:catAx>
      <c:valAx>
        <c:axId val="65877888"/>
        <c:scaling>
          <c:orientation val="minMax"/>
        </c:scaling>
        <c:axPos val="l"/>
        <c:numFmt formatCode="General" sourceLinked="1"/>
        <c:tickLblPos val="nextTo"/>
        <c:txPr>
          <a:bodyPr/>
          <a:lstStyle/>
          <a:p>
            <a:pPr>
              <a:defRPr lang="es-MX" sz="1400"/>
            </a:pPr>
            <a:endParaRPr lang="es-MX"/>
          </a:p>
        </c:txPr>
        <c:crossAx val="65858944"/>
        <c:crosses val="autoZero"/>
        <c:crossBetween val="between"/>
      </c:valAx>
    </c:plotArea>
    <c:legend>
      <c:legendPos val="r"/>
      <c:layout/>
      <c:txPr>
        <a:bodyPr/>
        <a:lstStyle/>
        <a:p>
          <a:pPr>
            <a:defRPr lang="es-MX"/>
          </a:pPr>
          <a:endParaRPr lang="es-MX"/>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lang="es-MX" sz="2400"/>
            </a:pPr>
            <a:r>
              <a:rPr lang="en-US" sz="2400" dirty="0" smtClean="0"/>
              <a:t>18,2 % </a:t>
            </a:r>
            <a:endParaRPr lang="en-US" sz="2400" dirty="0"/>
          </a:p>
        </c:rich>
      </c:tx>
      <c:layout/>
    </c:title>
    <c:view3D>
      <c:rotX val="30"/>
      <c:perspective val="30"/>
    </c:view3D>
    <c:plotArea>
      <c:layout/>
      <c:pie3DChart>
        <c:varyColors val="1"/>
        <c:ser>
          <c:idx val="0"/>
          <c:order val="0"/>
          <c:tx>
            <c:strRef>
              <c:f>Hoja1!$B$1</c:f>
              <c:strCache>
                <c:ptCount val="1"/>
                <c:pt idx="0">
                  <c:v>Distribución de las personas con discapacidad que trabajan (18,2%) y que generan ingresos</c:v>
                </c:pt>
              </c:strCache>
            </c:strRef>
          </c:tx>
          <c:cat>
            <c:strRef>
              <c:f>Hoja1!$A$2:$A$3</c:f>
              <c:strCache>
                <c:ptCount val="2"/>
                <c:pt idx="0">
                  <c:v>SI</c:v>
                </c:pt>
                <c:pt idx="1">
                  <c:v>NO</c:v>
                </c:pt>
              </c:strCache>
            </c:strRef>
          </c:cat>
          <c:val>
            <c:numRef>
              <c:f>Hoja1!$B$2:$B$3</c:f>
              <c:numCache>
                <c:formatCode>General</c:formatCode>
                <c:ptCount val="2"/>
                <c:pt idx="0">
                  <c:v>36.200000000000003</c:v>
                </c:pt>
                <c:pt idx="1">
                  <c:v>63.8</c:v>
                </c:pt>
              </c:numCache>
            </c:numRef>
          </c:val>
        </c:ser>
      </c:pie3DChart>
    </c:plotArea>
    <c:legend>
      <c:legendPos val="r"/>
      <c:layout/>
      <c:txPr>
        <a:bodyPr/>
        <a:lstStyle/>
        <a:p>
          <a:pPr>
            <a:defRPr lang="es-MX"/>
          </a:pPr>
          <a:endParaRPr lang="es-MX"/>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MX"/>
  <c:chart>
    <c:autoTitleDeleted val="1"/>
    <c:view3D>
      <c:rotX val="30"/>
      <c:perspective val="30"/>
    </c:view3D>
    <c:plotArea>
      <c:layout>
        <c:manualLayout>
          <c:layoutTarget val="inner"/>
          <c:xMode val="edge"/>
          <c:yMode val="edge"/>
          <c:x val="2.5462962962962982E-2"/>
          <c:y val="0.21805555555555556"/>
          <c:w val="0.83978127734033625"/>
          <c:h val="0.73829365079365084"/>
        </c:manualLayout>
      </c:layout>
      <c:pie3DChart>
        <c:varyColors val="1"/>
        <c:ser>
          <c:idx val="0"/>
          <c:order val="0"/>
          <c:tx>
            <c:strRef>
              <c:f>Hoja1!$B$1</c:f>
              <c:strCache>
                <c:ptCount val="1"/>
                <c:pt idx="0">
                  <c:v>Porcentaje de personas con discapacidad que usan ayudas técnicas</c:v>
                </c:pt>
              </c:strCache>
            </c:strRef>
          </c:tx>
          <c:spPr>
            <a:solidFill>
              <a:srgbClr val="4BACC6">
                <a:lumMod val="40000"/>
                <a:lumOff val="60000"/>
              </a:srgbClr>
            </a:solidFill>
          </c:spPr>
          <c:explosion val="25"/>
          <c:dPt>
            <c:idx val="0"/>
            <c:spPr>
              <a:solidFill>
                <a:srgbClr val="CC9900"/>
              </a:solidFill>
            </c:spPr>
          </c:dPt>
          <c:dPt>
            <c:idx val="1"/>
            <c:spPr>
              <a:solidFill>
                <a:schemeClr val="accent3">
                  <a:lumMod val="75000"/>
                </a:schemeClr>
              </a:solidFill>
            </c:spPr>
          </c:dPt>
          <c:dLbls>
            <c:dLbl>
              <c:idx val="0"/>
              <c:layout>
                <c:manualLayout>
                  <c:x val="-6.5243875765529258E-2"/>
                  <c:y val="9.7312523434570683E-2"/>
                </c:manualLayout>
              </c:layout>
              <c:spPr/>
              <c:txPr>
                <a:bodyPr/>
                <a:lstStyle/>
                <a:p>
                  <a:pPr>
                    <a:defRPr lang="es-MX" sz="2000" b="1">
                      <a:solidFill>
                        <a:schemeClr val="bg1">
                          <a:lumMod val="95000"/>
                        </a:schemeClr>
                      </a:solidFill>
                    </a:defRPr>
                  </a:pPr>
                  <a:endParaRPr lang="es-MX"/>
                </a:p>
              </c:txPr>
              <c:showVal val="1"/>
            </c:dLbl>
            <c:dLbl>
              <c:idx val="1"/>
              <c:layout>
                <c:manualLayout>
                  <c:x val="0.11057788349372995"/>
                  <c:y val="-0.35777777777777997"/>
                </c:manualLayout>
              </c:layout>
              <c:tx>
                <c:rich>
                  <a:bodyPr/>
                  <a:lstStyle/>
                  <a:p>
                    <a:r>
                      <a:rPr lang="en-US" sz="2000" b="1">
                        <a:solidFill>
                          <a:schemeClr val="bg1">
                            <a:lumMod val="95000"/>
                          </a:schemeClr>
                        </a:solidFill>
                      </a:rPr>
                      <a:t>8</a:t>
                    </a:r>
                    <a:r>
                      <a:rPr lang="en-US" sz="1400" b="1">
                        <a:solidFill>
                          <a:schemeClr val="bg1">
                            <a:lumMod val="95000"/>
                          </a:schemeClr>
                        </a:solidFill>
                      </a:rPr>
                      <a:t>9,9</a:t>
                    </a:r>
                  </a:p>
                </c:rich>
              </c:tx>
              <c:showVal val="1"/>
            </c:dLbl>
            <c:txPr>
              <a:bodyPr/>
              <a:lstStyle/>
              <a:p>
                <a:pPr>
                  <a:defRPr lang="es-MX" sz="2000"/>
                </a:pPr>
                <a:endParaRPr lang="es-MX"/>
              </a:p>
            </c:txPr>
            <c:showVal val="1"/>
            <c:showLeaderLines val="1"/>
          </c:dLbls>
          <c:cat>
            <c:strRef>
              <c:f>Hoja1!$A$2:$A$3</c:f>
              <c:strCache>
                <c:ptCount val="2"/>
                <c:pt idx="0">
                  <c:v>VARIOS</c:v>
                </c:pt>
                <c:pt idx="1">
                  <c:v>NINGUNO</c:v>
                </c:pt>
              </c:strCache>
            </c:strRef>
          </c:cat>
          <c:val>
            <c:numRef>
              <c:f>Hoja1!$B$2:$B$3</c:f>
              <c:numCache>
                <c:formatCode>General</c:formatCode>
                <c:ptCount val="2"/>
                <c:pt idx="0">
                  <c:v>10.1</c:v>
                </c:pt>
                <c:pt idx="1">
                  <c:v>89.9</c:v>
                </c:pt>
              </c:numCache>
            </c:numRef>
          </c:val>
        </c:ser>
      </c:pie3DChart>
    </c:plotArea>
    <c:legend>
      <c:legendPos val="r"/>
      <c:layout/>
      <c:txPr>
        <a:bodyPr/>
        <a:lstStyle/>
        <a:p>
          <a:pPr>
            <a:defRPr lang="es-MX"/>
          </a:pPr>
          <a:endParaRPr lang="es-MX"/>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F55E9-F7C5-4AEB-ADAF-199C8DDDECD7}" type="datetimeFigureOut">
              <a:rPr lang="es-MX" smtClean="0"/>
              <a:pPr/>
              <a:t>31/05/2012</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595D5-04D0-47B1-AB0F-0400364CA9F1}" type="slidenum">
              <a:rPr lang="es-MX" smtClean="0"/>
              <a:pPr/>
              <a:t>‹Nº›</a:t>
            </a:fld>
            <a:endParaRPr lang="es-MX"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C" dirty="0"/>
          </a:p>
        </p:txBody>
      </p:sp>
      <p:sp>
        <p:nvSpPr>
          <p:cNvPr id="4" name="Slide Number Placeholder 3"/>
          <p:cNvSpPr>
            <a:spLocks noGrp="1"/>
          </p:cNvSpPr>
          <p:nvPr>
            <p:ph type="sldNum" sz="quarter" idx="10"/>
          </p:nvPr>
        </p:nvSpPr>
        <p:spPr/>
        <p:txBody>
          <a:bodyPr/>
          <a:lstStyle/>
          <a:p>
            <a:fld id="{6C9848DB-7963-4B12-9835-DE451060B19F}" type="slidenum">
              <a:rPr lang="es-EC" smtClean="0">
                <a:solidFill>
                  <a:prstClr val="black"/>
                </a:solidFill>
              </a:rPr>
              <a:pPr/>
              <a:t>1</a:t>
            </a:fld>
            <a:endParaRPr lang="es-EC">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s-EC" dirty="0"/>
          </a:p>
        </p:txBody>
      </p:sp>
      <p:sp>
        <p:nvSpPr>
          <p:cNvPr id="4" name="Slide Number Placeholder 3"/>
          <p:cNvSpPr>
            <a:spLocks noGrp="1"/>
          </p:cNvSpPr>
          <p:nvPr>
            <p:ph type="sldNum" sz="quarter" idx="10"/>
          </p:nvPr>
        </p:nvSpPr>
        <p:spPr/>
        <p:txBody>
          <a:bodyPr/>
          <a:lstStyle/>
          <a:p>
            <a:fld id="{6C9848DB-7963-4B12-9835-DE451060B19F}" type="slidenum">
              <a:rPr lang="es-EC" smtClean="0"/>
              <a:pPr/>
              <a:t>2</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solidFill>
                  <a:prstClr val="white"/>
                </a:solidFill>
              </a:rPr>
              <a:pPr/>
              <a:t>‹Nº›</a:t>
            </a:fld>
            <a:endParaRPr lang="en-US" dirty="0">
              <a:solidFill>
                <a:prstClr val="white"/>
              </a:solidFill>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‹Nº›</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solidFill>
                  <a:srgbClr val="438086"/>
                </a:solidFill>
              </a:rPr>
              <a:pPr/>
              <a:t>5/31/2012</a:t>
            </a:fld>
            <a:endParaRPr lang="en-US" dirty="0">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vivirmejor.es/javasc" TargetMode="External"/><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PROYECTO DE GRADO</a:t>
            </a:r>
            <a:endParaRPr lang="es-EC" dirty="0"/>
          </a:p>
        </p:txBody>
      </p:sp>
      <p:sp>
        <p:nvSpPr>
          <p:cNvPr id="3" name="Subtitle 2"/>
          <p:cNvSpPr>
            <a:spLocks noGrp="1"/>
          </p:cNvSpPr>
          <p:nvPr>
            <p:ph type="subTitle" idx="1"/>
          </p:nvPr>
        </p:nvSpPr>
        <p:spPr>
          <a:xfrm>
            <a:off x="251520" y="3861048"/>
            <a:ext cx="5194920" cy="2815187"/>
          </a:xfrm>
        </p:spPr>
        <p:txBody>
          <a:bodyPr>
            <a:normAutofit fontScale="77500" lnSpcReduction="20000"/>
          </a:bodyPr>
          <a:lstStyle/>
          <a:p>
            <a:pPr algn="ctr"/>
            <a:r>
              <a:rPr lang="es-ES" sz="2900" b="1" dirty="0" smtClean="0"/>
              <a:t>MEJORAMIENTO DE LA CALIDAD DE SEÑAL EN SISTEMAS RUIDOSOS PARA PERSONAS CON DISCAPACIDADES AUDITIVAS</a:t>
            </a:r>
            <a:endParaRPr lang="es-EC" sz="2900" dirty="0" smtClean="0"/>
          </a:p>
          <a:p>
            <a:endParaRPr lang="en-US" dirty="0" smtClean="0"/>
          </a:p>
          <a:p>
            <a:endParaRPr lang="en-US" dirty="0" smtClean="0"/>
          </a:p>
          <a:p>
            <a:endParaRPr lang="en-US" dirty="0" smtClean="0"/>
          </a:p>
          <a:p>
            <a:endParaRPr lang="en-US" dirty="0" smtClean="0"/>
          </a:p>
          <a:p>
            <a:r>
              <a:rPr lang="en-US" b="1" dirty="0" err="1" smtClean="0">
                <a:solidFill>
                  <a:schemeClr val="accent6">
                    <a:lumMod val="50000"/>
                  </a:schemeClr>
                </a:solidFill>
              </a:rPr>
              <a:t>Autor</a:t>
            </a:r>
            <a:r>
              <a:rPr lang="en-US" b="1" dirty="0" smtClean="0">
                <a:solidFill>
                  <a:schemeClr val="accent6">
                    <a:lumMod val="50000"/>
                  </a:schemeClr>
                </a:solidFill>
              </a:rPr>
              <a:t>: Alejandro D. Andrade Sampedro</a:t>
            </a:r>
          </a:p>
        </p:txBody>
      </p:sp>
      <p:pic>
        <p:nvPicPr>
          <p:cNvPr id="1026" name="Picture 2" descr="http://webltga.espe.edu.ec/site/images/stories/escudo.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848600" y="5715000"/>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971600" y="1628800"/>
          <a:ext cx="7200800" cy="4248471"/>
        </p:xfrm>
        <a:graphic>
          <a:graphicData uri="http://schemas.openxmlformats.org/drawingml/2006/chart">
            <c:chart xmlns:c="http://schemas.openxmlformats.org/drawingml/2006/chart" xmlns:r="http://schemas.openxmlformats.org/officeDocument/2006/relationships" r:id="rId2"/>
          </a:graphicData>
        </a:graphic>
      </p:graphicFrame>
      <p:sp>
        <p:nvSpPr>
          <p:cNvPr id="5" name="1 Título"/>
          <p:cNvSpPr txBox="1">
            <a:spLocks/>
          </p:cNvSpPr>
          <p:nvPr/>
        </p:nvSpPr>
        <p:spPr>
          <a:xfrm>
            <a:off x="323528" y="620688"/>
            <a:ext cx="8363272" cy="1066800"/>
          </a:xfrm>
          <a:prstGeom prst="rect">
            <a:avLst/>
          </a:prstGeom>
        </p:spPr>
        <p:txBody>
          <a:bodyPr vert="horz" anchor="ctr">
            <a:normAutofit fontScale="92500"/>
          </a:bodyPr>
          <a:lstStyle/>
          <a:p>
            <a:pPr marL="719138" lvl="0" indent="-719138" algn="ctr">
              <a:spcBef>
                <a:spcPct val="0"/>
              </a:spcBef>
            </a:pPr>
            <a:r>
              <a:rPr lang="es-EC" sz="3200" b="1" dirty="0" smtClean="0">
                <a:solidFill>
                  <a:schemeClr val="accent6">
                    <a:lumMod val="75000"/>
                  </a:schemeClr>
                </a:solidFill>
                <a:effectLst>
                  <a:outerShdw blurRad="38100" dist="38100" dir="2700000" algn="tl">
                    <a:srgbClr val="000000">
                      <a:alpha val="43137"/>
                    </a:srgbClr>
                  </a:outerShdw>
                </a:effectLst>
              </a:rPr>
              <a:t>Porcentaje de personas con discapacidad que utilizan ayudas técnicas. </a:t>
            </a:r>
          </a:p>
        </p:txBody>
      </p:sp>
      <p:pic>
        <p:nvPicPr>
          <p:cNvPr id="6" name="Picture 2" descr="http://webltga.espe.edu.ec/site/images/stories/escudo.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80928"/>
            <a:ext cx="8363272" cy="1080120"/>
          </a:xfrm>
        </p:spPr>
        <p:txBody>
          <a:bodyPr>
            <a:normAutofit/>
          </a:bodyPr>
          <a:lstStyle/>
          <a:p>
            <a:pPr marL="719138" indent="-719138" algn="ctr"/>
            <a:r>
              <a:rPr lang="es-EC" b="1" dirty="0" smtClean="0">
                <a:solidFill>
                  <a:schemeClr val="accent6">
                    <a:lumMod val="75000"/>
                  </a:schemeClr>
                </a:solidFill>
                <a:effectLst>
                  <a:outerShdw blurRad="38100" dist="38100" dir="2700000" algn="tl">
                    <a:srgbClr val="000000">
                      <a:alpha val="43137"/>
                    </a:srgbClr>
                  </a:outerShdw>
                </a:effectLst>
              </a:rPr>
              <a:t>PAIR</a:t>
            </a:r>
            <a:endParaRPr lang="es-EC" sz="4400"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363272"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Pérdida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Auditiva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Ocasionada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por</a:t>
            </a:r>
            <a:r>
              <a:rPr lang="en-US" sz="3200" b="1" dirty="0" smtClean="0">
                <a:solidFill>
                  <a:schemeClr val="accent6">
                    <a:lumMod val="75000"/>
                  </a:schemeClr>
                </a:solidFill>
                <a:effectLst>
                  <a:outerShdw blurRad="38100" dist="38100" dir="2700000" algn="tl">
                    <a:srgbClr val="000000">
                      <a:alpha val="43137"/>
                    </a:srgbClr>
                  </a:outerShdw>
                </a:effectLst>
              </a:rPr>
              <a:t> Ruido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88840"/>
            <a:ext cx="8229600" cy="4259560"/>
          </a:xfrm>
        </p:spPr>
        <p:txBody>
          <a:bodyPr>
            <a:normAutofit lnSpcReduction="10000"/>
          </a:bodyPr>
          <a:lstStyle/>
          <a:p>
            <a:pPr>
              <a:buNone/>
            </a:pPr>
            <a:r>
              <a:rPr lang="es-ES" dirty="0" smtClean="0"/>
              <a:t>	La exposición excesiva a los ruidos fuertes puede dar lugar a una afección denominada PAIR.</a:t>
            </a:r>
          </a:p>
          <a:p>
            <a:pPr>
              <a:buNone/>
            </a:pPr>
            <a:endParaRPr lang="es-ES" dirty="0" smtClean="0"/>
          </a:p>
          <a:p>
            <a:r>
              <a:rPr lang="es-ES" b="1" dirty="0" smtClean="0"/>
              <a:t>Trauma acústico</a:t>
            </a:r>
          </a:p>
          <a:p>
            <a:pPr>
              <a:buNone/>
            </a:pPr>
            <a:r>
              <a:rPr lang="es-ES_tradnl" dirty="0" smtClean="0"/>
              <a:t>	</a:t>
            </a:r>
            <a:r>
              <a:rPr lang="es-ES" dirty="0" smtClean="0"/>
              <a:t> Causado por un ruido único, de corta duración pero de muy alta intensidad.</a:t>
            </a:r>
          </a:p>
          <a:p>
            <a:pPr>
              <a:buNone/>
            </a:pPr>
            <a:endParaRPr lang="es-ES" dirty="0" smtClean="0"/>
          </a:p>
          <a:p>
            <a:r>
              <a:rPr lang="es-ES" b="1" dirty="0" smtClean="0"/>
              <a:t>Hipoacusia neurosensorial</a:t>
            </a:r>
          </a:p>
          <a:p>
            <a:pPr>
              <a:buNone/>
            </a:pPr>
            <a:r>
              <a:rPr lang="es-ES" dirty="0" smtClean="0"/>
              <a:t>	Inducida por ruido, por exposición crónica a ruidos de no tan alta intensidad.</a:t>
            </a:r>
          </a:p>
          <a:p>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363272"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Pérdida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Auditiva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Ocasionada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por</a:t>
            </a:r>
            <a:r>
              <a:rPr lang="en-US" sz="3200" b="1" dirty="0" smtClean="0">
                <a:solidFill>
                  <a:schemeClr val="accent6">
                    <a:lumMod val="75000"/>
                  </a:schemeClr>
                </a:solidFill>
                <a:effectLst>
                  <a:outerShdw blurRad="38100" dist="38100" dir="2700000" algn="tl">
                    <a:srgbClr val="000000">
                      <a:alpha val="43137"/>
                    </a:srgbClr>
                  </a:outerShdw>
                </a:effectLst>
              </a:rPr>
              <a:t> Ruido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88840"/>
            <a:ext cx="8229600" cy="4259560"/>
          </a:xfrm>
        </p:spPr>
        <p:txBody>
          <a:bodyPr>
            <a:normAutofit/>
          </a:bodyPr>
          <a:lstStyle/>
          <a:p>
            <a:pPr algn="just">
              <a:buNone/>
            </a:pPr>
            <a:r>
              <a:rPr lang="es-ES" dirty="0" smtClean="0"/>
              <a:t>	El ruido no afecta todas las frecuencias por igual, lesionando especialmente las frecuencias de </a:t>
            </a:r>
            <a:r>
              <a:rPr lang="es-ES" b="1" i="1" dirty="0" smtClean="0"/>
              <a:t>3000, 4000 y 6000 Hz</a:t>
            </a:r>
            <a:r>
              <a:rPr lang="es-ES" dirty="0" smtClean="0"/>
              <a:t>; siendo posible medir la pérdida del umbral de la audición en personas expuestas a ruidos continuos por encima de </a:t>
            </a:r>
            <a:r>
              <a:rPr lang="es-ES" b="1" i="1" dirty="0" smtClean="0"/>
              <a:t>80 dB</a:t>
            </a:r>
            <a:r>
              <a:rPr lang="es-ES" dirty="0" smtClean="0"/>
              <a:t>. </a:t>
            </a:r>
          </a:p>
          <a:p>
            <a:pPr algn="just">
              <a:buNone/>
            </a:pPr>
            <a:endParaRPr lang="es-ES" dirty="0" smtClean="0"/>
          </a:p>
          <a:p>
            <a:pPr algn="just">
              <a:buNone/>
            </a:pPr>
            <a:r>
              <a:rPr lang="es-ES" dirty="0" smtClean="0"/>
              <a:t>	Típicamente las frecuencias de </a:t>
            </a:r>
            <a:r>
              <a:rPr lang="es-ES" b="1" i="1" dirty="0" smtClean="0"/>
              <a:t>500, 1000 y 2000 Hz</a:t>
            </a:r>
            <a:r>
              <a:rPr lang="es-ES" dirty="0" smtClean="0"/>
              <a:t> no son afectadas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Pérdida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Auditiva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Ocasionada</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por</a:t>
            </a:r>
            <a:r>
              <a:rPr lang="en-US" sz="3200" b="1" dirty="0" smtClean="0">
                <a:solidFill>
                  <a:schemeClr val="accent6">
                    <a:lumMod val="75000"/>
                  </a:schemeClr>
                </a:solidFill>
                <a:effectLst>
                  <a:outerShdw blurRad="38100" dist="38100" dir="2700000" algn="tl">
                    <a:srgbClr val="000000">
                      <a:alpha val="43137"/>
                    </a:srgbClr>
                  </a:outerShdw>
                </a:effectLst>
              </a:rPr>
              <a:t> Ruido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51520" y="1628800"/>
            <a:ext cx="8229600" cy="4752528"/>
          </a:xfrm>
        </p:spPr>
        <p:txBody>
          <a:bodyPr>
            <a:normAutofit fontScale="70000" lnSpcReduction="20000"/>
          </a:bodyPr>
          <a:lstStyle/>
          <a:p>
            <a:r>
              <a:rPr lang="es-ES" dirty="0" smtClean="0"/>
              <a:t>Se desarrolla gradualmente  en  el  transcurso de los  años.  Inicialmente es asintomática.  La  frecuencia  del lenguaje  no  es  afectada  sino después de varios años.</a:t>
            </a:r>
            <a:endParaRPr lang="es-MX" dirty="0" smtClean="0"/>
          </a:p>
          <a:p>
            <a:pPr>
              <a:buNone/>
            </a:pPr>
            <a:r>
              <a:rPr lang="es-ES" dirty="0" smtClean="0"/>
              <a:t> </a:t>
            </a:r>
            <a:endParaRPr lang="es-MX" dirty="0" smtClean="0"/>
          </a:p>
          <a:p>
            <a:r>
              <a:rPr lang="es-EC" dirty="0" smtClean="0"/>
              <a:t>La pérdida de la audición se desarrolla gradualmente en los primeros años y se agrava después de 8-10 años. </a:t>
            </a:r>
            <a:endParaRPr lang="es-MX" dirty="0" smtClean="0"/>
          </a:p>
          <a:p>
            <a:pPr>
              <a:buNone/>
            </a:pPr>
            <a:r>
              <a:rPr lang="es-EC" dirty="0" smtClean="0"/>
              <a:t> </a:t>
            </a:r>
            <a:endParaRPr lang="es-MX" dirty="0" smtClean="0"/>
          </a:p>
          <a:p>
            <a:r>
              <a:rPr lang="es-EC" dirty="0" smtClean="0"/>
              <a:t>La   pérdida   de   la   audición   puede   iniciarse   en   frecuencias   elevadas  (3000  a  6000  Hz); generalmente igual para ambos oídos, lo cual puede variar según el efecto  de  la  fuente  de ruido  sobre un oído en particular. </a:t>
            </a:r>
            <a:endParaRPr lang="es-MX" dirty="0" smtClean="0"/>
          </a:p>
          <a:p>
            <a:pPr>
              <a:buNone/>
            </a:pPr>
            <a:endParaRPr lang="es-MX" dirty="0" smtClean="0"/>
          </a:p>
          <a:p>
            <a:r>
              <a:rPr lang="es-EC" dirty="0" smtClean="0"/>
              <a:t>Los empleados con pérdida ocupacional de   la   audición en frecuencias elevadas, generalmente   tienen   buena  discriminación del habla en ambientes silentes; frecuentemente 75% o  más. </a:t>
            </a:r>
          </a:p>
          <a:p>
            <a:pPr>
              <a:buNone/>
            </a:pPr>
            <a:r>
              <a:rPr lang="es-EC" dirty="0" smtClean="0"/>
              <a:t>	La pérdida de la capacidad auditiva se estabiliza si  el  empleado es  retirado  de  la  exposición al ruido.</a:t>
            </a:r>
            <a:endParaRPr lang="es-MX"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80928"/>
            <a:ext cx="8363272" cy="1296144"/>
          </a:xfrm>
        </p:spPr>
        <p:txBody>
          <a:bodyPr>
            <a:normAutofit fontScale="90000"/>
          </a:bodyPr>
          <a:lstStyle/>
          <a:p>
            <a:pPr marL="719138" indent="-719138" algn="ctr"/>
            <a:r>
              <a:rPr lang="es-EC" b="1" dirty="0" smtClean="0">
                <a:solidFill>
                  <a:schemeClr val="accent6">
                    <a:lumMod val="75000"/>
                  </a:schemeClr>
                </a:solidFill>
                <a:effectLst>
                  <a:outerShdw blurRad="38100" dist="38100" dir="2700000" algn="tl">
                    <a:srgbClr val="000000">
                      <a:alpha val="43137"/>
                    </a:srgbClr>
                  </a:outerShdw>
                </a:effectLst>
              </a:rPr>
              <a:t>AMBIENTES RUIDOSOS Y AUDICION EN RUIDO</a:t>
            </a:r>
            <a:endParaRPr lang="es-EC"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n-US" sz="3200" b="1" dirty="0" smtClean="0">
                <a:solidFill>
                  <a:schemeClr val="accent6">
                    <a:lumMod val="75000"/>
                  </a:schemeClr>
                </a:solidFill>
                <a:effectLst>
                  <a:outerShdw blurRad="38100" dist="38100" dir="2700000" algn="tl">
                    <a:srgbClr val="000000">
                      <a:alpha val="43137"/>
                    </a:srgbClr>
                  </a:outerShdw>
                </a:effectLst>
              </a:rPr>
              <a:t>El </a:t>
            </a:r>
            <a:r>
              <a:rPr lang="en-US" sz="3200" b="1" dirty="0" err="1" smtClean="0">
                <a:solidFill>
                  <a:schemeClr val="accent6">
                    <a:lumMod val="75000"/>
                  </a:schemeClr>
                </a:solidFill>
                <a:effectLst>
                  <a:outerShdw blurRad="38100" dist="38100" dir="2700000" algn="tl">
                    <a:srgbClr val="000000">
                      <a:alpha val="43137"/>
                    </a:srgbClr>
                  </a:outerShdw>
                </a:effectLst>
              </a:rPr>
              <a:t>Ruido</a:t>
            </a:r>
            <a:r>
              <a:rPr lang="en-US" sz="3200" b="1" dirty="0" smtClean="0">
                <a:solidFill>
                  <a:schemeClr val="accent6">
                    <a:lumMod val="75000"/>
                  </a:schemeClr>
                </a:solidFill>
                <a:effectLst>
                  <a:outerShdw blurRad="38100" dist="38100" dir="2700000" algn="tl">
                    <a:srgbClr val="000000">
                      <a:alpha val="43137"/>
                    </a:srgbClr>
                  </a:outerShdw>
                </a:effectLst>
              </a:rPr>
              <a:t> y la </a:t>
            </a:r>
            <a:r>
              <a:rPr lang="en-US" sz="3200" b="1" dirty="0" err="1" smtClean="0">
                <a:solidFill>
                  <a:schemeClr val="accent6">
                    <a:lumMod val="75000"/>
                  </a:schemeClr>
                </a:solidFill>
                <a:effectLst>
                  <a:outerShdw blurRad="38100" dist="38100" dir="2700000" algn="tl">
                    <a:srgbClr val="000000">
                      <a:alpha val="43137"/>
                    </a:srgbClr>
                  </a:outerShdw>
                </a:effectLst>
              </a:rPr>
              <a:t>Comunicación</a:t>
            </a:r>
            <a:r>
              <a:rPr lang="en-US" sz="3200" b="1" dirty="0" smtClean="0">
                <a:solidFill>
                  <a:schemeClr val="accent6">
                    <a:lumMod val="75000"/>
                  </a:schemeClr>
                </a:solidFill>
                <a:effectLst>
                  <a:outerShdw blurRad="38100" dist="38100" dir="2700000" algn="tl">
                    <a:srgbClr val="000000">
                      <a:alpha val="43137"/>
                    </a:srgbClr>
                  </a:outerShdw>
                </a:effectLst>
              </a:rPr>
              <a:t> Verbal</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6" name="2 Marcador de contenido"/>
          <p:cNvSpPr>
            <a:spLocks noGrp="1"/>
          </p:cNvSpPr>
          <p:nvPr>
            <p:ph idx="1"/>
          </p:nvPr>
        </p:nvSpPr>
        <p:spPr>
          <a:xfrm>
            <a:off x="457200" y="1988840"/>
            <a:ext cx="8229600" cy="4259560"/>
          </a:xfrm>
        </p:spPr>
        <p:txBody>
          <a:bodyPr>
            <a:normAutofit/>
          </a:bodyPr>
          <a:lstStyle/>
          <a:p>
            <a:pPr algn="just">
              <a:buNone/>
            </a:pPr>
            <a:r>
              <a:rPr lang="es-ES" dirty="0" smtClean="0"/>
              <a:t>	</a:t>
            </a:r>
            <a:r>
              <a:rPr lang="es-EC" dirty="0" smtClean="0"/>
              <a:t>El ruido puede interferir la comunicación verbal, bien directa o telefónica, hasta hacerla imposible. </a:t>
            </a:r>
            <a:endParaRPr lang="es-MX" dirty="0" smtClean="0"/>
          </a:p>
          <a:p>
            <a:pPr algn="just">
              <a:buNone/>
            </a:pPr>
            <a:r>
              <a:rPr lang="es-EC" dirty="0" smtClean="0"/>
              <a:t> </a:t>
            </a:r>
            <a:endParaRPr lang="es-MX" dirty="0" smtClean="0"/>
          </a:p>
          <a:p>
            <a:pPr lvl="0" algn="just"/>
            <a:r>
              <a:rPr lang="es-EC" dirty="0" smtClean="0"/>
              <a:t>Una señal inferior a 3 dB, mantiene la </a:t>
            </a:r>
            <a:r>
              <a:rPr lang="es-EC" i="1" dirty="0" smtClean="0"/>
              <a:t>inteligibilidad</a:t>
            </a:r>
            <a:r>
              <a:rPr lang="es-EC" dirty="0" smtClean="0"/>
              <a:t>  al 100%. </a:t>
            </a:r>
          </a:p>
          <a:p>
            <a:pPr lvl="0" algn="just"/>
            <a:endParaRPr lang="es-MX" dirty="0" smtClean="0"/>
          </a:p>
          <a:p>
            <a:pPr algn="just"/>
            <a:r>
              <a:rPr lang="es-EC" dirty="0" smtClean="0"/>
              <a:t>Una señal de 10 dB, reduce la </a:t>
            </a:r>
            <a:r>
              <a:rPr lang="es-EC" i="1" dirty="0" smtClean="0"/>
              <a:t>inteligibilidad </a:t>
            </a:r>
            <a:r>
              <a:rPr lang="es-EC" dirty="0" smtClean="0"/>
              <a:t>al 70%.</a:t>
            </a:r>
            <a:endParaRPr lang="es-ES"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Detección</a:t>
            </a:r>
            <a:r>
              <a:rPr lang="en-US" sz="3200" b="1" dirty="0" smtClean="0">
                <a:solidFill>
                  <a:schemeClr val="accent6">
                    <a:lumMod val="75000"/>
                  </a:schemeClr>
                </a:solidFill>
                <a:effectLst>
                  <a:outerShdw blurRad="38100" dist="38100" dir="2700000" algn="tl">
                    <a:srgbClr val="000000">
                      <a:alpha val="43137"/>
                    </a:srgbClr>
                  </a:outerShdw>
                </a:effectLst>
              </a:rPr>
              <a:t> del </a:t>
            </a:r>
            <a:r>
              <a:rPr lang="en-US" sz="3200" b="1" dirty="0" err="1" smtClean="0">
                <a:solidFill>
                  <a:schemeClr val="accent6">
                    <a:lumMod val="75000"/>
                  </a:schemeClr>
                </a:solidFill>
                <a:effectLst>
                  <a:outerShdw blurRad="38100" dist="38100" dir="2700000" algn="tl">
                    <a:srgbClr val="000000">
                      <a:alpha val="43137"/>
                    </a:srgbClr>
                  </a:outerShdw>
                </a:effectLst>
              </a:rPr>
              <a:t>Sonido</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por</a:t>
            </a:r>
            <a:r>
              <a:rPr lang="en-US" sz="3200" b="1" dirty="0" smtClean="0">
                <a:solidFill>
                  <a:schemeClr val="accent6">
                    <a:lumMod val="75000"/>
                  </a:schemeClr>
                </a:solidFill>
                <a:effectLst>
                  <a:outerShdw blurRad="38100" dist="38100" dir="2700000" algn="tl">
                    <a:srgbClr val="000000">
                      <a:alpha val="43137"/>
                    </a:srgbClr>
                  </a:outerShdw>
                </a:effectLst>
              </a:rPr>
              <a:t> el </a:t>
            </a:r>
            <a:r>
              <a:rPr lang="en-US" sz="3200" b="1" dirty="0" err="1" smtClean="0">
                <a:solidFill>
                  <a:schemeClr val="accent6">
                    <a:lumMod val="75000"/>
                  </a:schemeClr>
                </a:solidFill>
                <a:effectLst>
                  <a:outerShdw blurRad="38100" dist="38100" dir="2700000" algn="tl">
                    <a:srgbClr val="000000">
                      <a:alpha val="43137"/>
                    </a:srgbClr>
                  </a:outerShdw>
                </a:effectLst>
              </a:rPr>
              <a:t>Oído</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Humano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6" name="2 Marcador de contenido"/>
          <p:cNvSpPr>
            <a:spLocks noGrp="1"/>
          </p:cNvSpPr>
          <p:nvPr>
            <p:ph idx="1"/>
          </p:nvPr>
        </p:nvSpPr>
        <p:spPr>
          <a:xfrm>
            <a:off x="251520" y="1700808"/>
            <a:ext cx="8507288" cy="1080120"/>
          </a:xfrm>
        </p:spPr>
        <p:txBody>
          <a:bodyPr>
            <a:normAutofit fontScale="92500"/>
          </a:bodyPr>
          <a:lstStyle/>
          <a:p>
            <a:pPr>
              <a:buNone/>
            </a:pPr>
            <a:r>
              <a:rPr lang="es-ES" dirty="0" smtClean="0"/>
              <a:t>	Cada frecuencia tiene un nivel de presión necesario para que el oído detecte la misma sonoridad en todas. </a:t>
            </a:r>
          </a:p>
        </p:txBody>
      </p:sp>
      <p:pic>
        <p:nvPicPr>
          <p:cNvPr id="5" name="4 Imagen"/>
          <p:cNvPicPr/>
          <p:nvPr/>
        </p:nvPicPr>
        <p:blipFill>
          <a:blip r:embed="rId3" cstate="print"/>
          <a:srcRect/>
          <a:stretch>
            <a:fillRect/>
          </a:stretch>
        </p:blipFill>
        <p:spPr bwMode="auto">
          <a:xfrm>
            <a:off x="611560" y="2708920"/>
            <a:ext cx="7200800" cy="3600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Detección</a:t>
            </a:r>
            <a:r>
              <a:rPr lang="en-US" sz="3200" b="1" dirty="0" smtClean="0">
                <a:solidFill>
                  <a:schemeClr val="accent6">
                    <a:lumMod val="75000"/>
                  </a:schemeClr>
                </a:solidFill>
                <a:effectLst>
                  <a:outerShdw blurRad="38100" dist="38100" dir="2700000" algn="tl">
                    <a:srgbClr val="000000">
                      <a:alpha val="43137"/>
                    </a:srgbClr>
                  </a:outerShdw>
                </a:effectLst>
              </a:rPr>
              <a:t> del </a:t>
            </a:r>
            <a:r>
              <a:rPr lang="en-US" sz="3200" b="1" dirty="0" err="1" smtClean="0">
                <a:solidFill>
                  <a:schemeClr val="accent6">
                    <a:lumMod val="75000"/>
                  </a:schemeClr>
                </a:solidFill>
                <a:effectLst>
                  <a:outerShdw blurRad="38100" dist="38100" dir="2700000" algn="tl">
                    <a:srgbClr val="000000">
                      <a:alpha val="43137"/>
                    </a:srgbClr>
                  </a:outerShdw>
                </a:effectLst>
              </a:rPr>
              <a:t>Ruido</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por</a:t>
            </a:r>
            <a:r>
              <a:rPr lang="en-US" sz="3200" b="1" dirty="0" smtClean="0">
                <a:solidFill>
                  <a:schemeClr val="accent6">
                    <a:lumMod val="75000"/>
                  </a:schemeClr>
                </a:solidFill>
                <a:effectLst>
                  <a:outerShdw blurRad="38100" dist="38100" dir="2700000" algn="tl">
                    <a:srgbClr val="000000">
                      <a:alpha val="43137"/>
                    </a:srgbClr>
                  </a:outerShdw>
                </a:effectLst>
              </a:rPr>
              <a:t> el </a:t>
            </a:r>
            <a:r>
              <a:rPr lang="en-US" sz="3200" b="1" dirty="0" err="1" smtClean="0">
                <a:solidFill>
                  <a:schemeClr val="accent6">
                    <a:lumMod val="75000"/>
                  </a:schemeClr>
                </a:solidFill>
                <a:effectLst>
                  <a:outerShdw blurRad="38100" dist="38100" dir="2700000" algn="tl">
                    <a:srgbClr val="000000">
                      <a:alpha val="43137"/>
                    </a:srgbClr>
                  </a:outerShdw>
                </a:effectLst>
              </a:rPr>
              <a:t>Oído</a:t>
            </a:r>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err="1" smtClean="0">
                <a:solidFill>
                  <a:schemeClr val="accent6">
                    <a:lumMod val="75000"/>
                  </a:schemeClr>
                </a:solidFill>
                <a:effectLst>
                  <a:outerShdw blurRad="38100" dist="38100" dir="2700000" algn="tl">
                    <a:srgbClr val="000000">
                      <a:alpha val="43137"/>
                    </a:srgbClr>
                  </a:outerShdw>
                </a:effectLst>
              </a:rPr>
              <a:t>Humano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6" name="2 Marcador de contenido"/>
          <p:cNvSpPr>
            <a:spLocks noGrp="1"/>
          </p:cNvSpPr>
          <p:nvPr>
            <p:ph idx="1"/>
          </p:nvPr>
        </p:nvSpPr>
        <p:spPr>
          <a:xfrm>
            <a:off x="457200" y="1988840"/>
            <a:ext cx="8229600" cy="4259560"/>
          </a:xfrm>
        </p:spPr>
        <p:txBody>
          <a:bodyPr>
            <a:normAutofit/>
          </a:bodyPr>
          <a:lstStyle/>
          <a:p>
            <a:r>
              <a:rPr lang="es-ES" dirty="0" smtClean="0"/>
              <a:t>L</a:t>
            </a:r>
            <a:r>
              <a:rPr lang="es-EC" dirty="0" smtClean="0"/>
              <a:t>a variación de Presión que puede ser detectada por el oído humano es el umbral de percepción para un individuo, el cual se produce a partir de una presión sonora de:  2x10-5  </a:t>
            </a:r>
            <a:r>
              <a:rPr lang="es-EC" dirty="0" err="1" smtClean="0"/>
              <a:t>Nw</a:t>
            </a:r>
            <a:r>
              <a:rPr lang="es-EC" dirty="0" smtClean="0"/>
              <a:t>/m2.” </a:t>
            </a:r>
            <a:endParaRPr lang="es-MX" dirty="0" smtClean="0"/>
          </a:p>
          <a:p>
            <a:pPr>
              <a:buNone/>
            </a:pPr>
            <a:r>
              <a:rPr lang="es-EC" dirty="0" smtClean="0"/>
              <a:t> </a:t>
            </a:r>
            <a:endParaRPr lang="es-MX" dirty="0" smtClean="0"/>
          </a:p>
          <a:p>
            <a:r>
              <a:rPr lang="es-EC" i="1" dirty="0" smtClean="0"/>
              <a:t>Nivel de Presión (dB) = 10log (Presión acústica existente/Presión acústica de referencia) </a:t>
            </a:r>
            <a:endParaRPr lang="es-MX" dirty="0" smtClean="0"/>
          </a:p>
          <a:p>
            <a:pPr algn="just">
              <a:buNone/>
            </a:pPr>
            <a:endParaRPr lang="es-ES"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Intensidad</a:t>
            </a:r>
            <a:r>
              <a:rPr lang="en-US" sz="3200" b="1" dirty="0" smtClean="0">
                <a:solidFill>
                  <a:schemeClr val="accent6">
                    <a:lumMod val="75000"/>
                  </a:schemeClr>
                </a:solidFill>
                <a:effectLst>
                  <a:outerShdw blurRad="38100" dist="38100" dir="2700000" algn="tl">
                    <a:srgbClr val="000000">
                      <a:alpha val="43137"/>
                    </a:srgbClr>
                  </a:outerShdw>
                </a:effectLst>
              </a:rPr>
              <a:t> del Ruido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5" name="4 Tabla"/>
          <p:cNvGraphicFramePr>
            <a:graphicFrameLocks noGrp="1"/>
          </p:cNvGraphicFramePr>
          <p:nvPr/>
        </p:nvGraphicFramePr>
        <p:xfrm>
          <a:off x="1187624" y="1916832"/>
          <a:ext cx="6192688" cy="3744416"/>
        </p:xfrm>
        <a:graphic>
          <a:graphicData uri="http://schemas.openxmlformats.org/drawingml/2006/table">
            <a:tbl>
              <a:tblPr/>
              <a:tblGrid>
                <a:gridCol w="2224134"/>
                <a:gridCol w="3968554"/>
              </a:tblGrid>
              <a:tr h="537140">
                <a:tc>
                  <a:txBody>
                    <a:bodyPr/>
                    <a:lstStyle/>
                    <a:p>
                      <a:pPr algn="ctr">
                        <a:lnSpc>
                          <a:spcPct val="150000"/>
                        </a:lnSpc>
                        <a:spcAft>
                          <a:spcPts val="0"/>
                        </a:spcAft>
                      </a:pPr>
                      <a:r>
                        <a:rPr lang="es-ES" sz="2000" b="1" dirty="0">
                          <a:solidFill>
                            <a:srgbClr val="000000"/>
                          </a:solidFill>
                          <a:latin typeface="Calibri"/>
                          <a:ea typeface="Times New Roman"/>
                          <a:cs typeface="Times New Roman"/>
                        </a:rPr>
                        <a:t>RANGO (dB)</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dirty="0">
                          <a:solidFill>
                            <a:srgbClr val="000000"/>
                          </a:solidFill>
                          <a:latin typeface="Calibri"/>
                          <a:ea typeface="Times New Roman"/>
                          <a:cs typeface="Times New Roman"/>
                        </a:rPr>
                        <a:t>EFECTO</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537140">
                <a:tc>
                  <a:txBody>
                    <a:bodyPr/>
                    <a:lstStyle/>
                    <a:p>
                      <a:pPr algn="l">
                        <a:lnSpc>
                          <a:spcPct val="150000"/>
                        </a:lnSpc>
                        <a:spcAft>
                          <a:spcPts val="0"/>
                        </a:spcAft>
                      </a:pPr>
                      <a:r>
                        <a:rPr lang="es-EC" sz="2000" dirty="0">
                          <a:solidFill>
                            <a:srgbClr val="000000"/>
                          </a:solidFill>
                          <a:latin typeface="Symbol"/>
                          <a:ea typeface="Times New Roman"/>
                          <a:cs typeface="Times New Roman"/>
                        </a:rPr>
                        <a:t>·</a:t>
                      </a:r>
                      <a:r>
                        <a:rPr lang="es-EC" sz="1050" dirty="0">
                          <a:solidFill>
                            <a:srgbClr val="000000"/>
                          </a:solidFill>
                          <a:latin typeface="Times New Roman"/>
                          <a:ea typeface="Times New Roman"/>
                          <a:cs typeface="Calibri"/>
                        </a:rPr>
                        <a:t>    </a:t>
                      </a:r>
                      <a:r>
                        <a:rPr lang="es-EC" sz="2000" dirty="0">
                          <a:solidFill>
                            <a:srgbClr val="000000"/>
                          </a:solidFill>
                          <a:latin typeface="Arial"/>
                          <a:ea typeface="Times New Roman"/>
                          <a:cs typeface="Arial"/>
                        </a:rPr>
                        <a:t>0 - 20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2000" dirty="0">
                          <a:solidFill>
                            <a:srgbClr val="000000"/>
                          </a:solidFill>
                          <a:latin typeface="Arial"/>
                          <a:ea typeface="Times New Roman"/>
                          <a:cs typeface="Arial"/>
                        </a:rPr>
                        <a:t>Umbral de audición.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140">
                <a:tc>
                  <a:txBody>
                    <a:bodyPr/>
                    <a:lstStyle/>
                    <a:p>
                      <a:pPr algn="l">
                        <a:lnSpc>
                          <a:spcPct val="150000"/>
                        </a:lnSpc>
                        <a:spcAft>
                          <a:spcPts val="0"/>
                        </a:spcAft>
                      </a:pPr>
                      <a:r>
                        <a:rPr lang="es-EC" sz="2000">
                          <a:solidFill>
                            <a:srgbClr val="000000"/>
                          </a:solidFill>
                          <a:latin typeface="Symbol"/>
                          <a:ea typeface="Times New Roman"/>
                          <a:cs typeface="Times New Roman"/>
                        </a:rPr>
                        <a:t>·</a:t>
                      </a:r>
                      <a:r>
                        <a:rPr lang="es-EC" sz="1050">
                          <a:solidFill>
                            <a:srgbClr val="000000"/>
                          </a:solidFill>
                          <a:latin typeface="Times New Roman"/>
                          <a:ea typeface="Times New Roman"/>
                          <a:cs typeface="Calibri"/>
                        </a:rPr>
                        <a:t>    </a:t>
                      </a:r>
                      <a:r>
                        <a:rPr lang="es-EC" sz="2000">
                          <a:solidFill>
                            <a:srgbClr val="000000"/>
                          </a:solidFill>
                          <a:latin typeface="Arial"/>
                          <a:ea typeface="Times New Roman"/>
                          <a:cs typeface="Arial"/>
                        </a:rPr>
                        <a:t>20 – 50</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2000" dirty="0">
                          <a:solidFill>
                            <a:srgbClr val="000000"/>
                          </a:solidFill>
                          <a:latin typeface="Arial"/>
                          <a:ea typeface="Times New Roman"/>
                          <a:cs typeface="Arial"/>
                        </a:rPr>
                        <a:t>Comunicación fácil.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539">
                <a:tc>
                  <a:txBody>
                    <a:bodyPr/>
                    <a:lstStyle/>
                    <a:p>
                      <a:pPr algn="l">
                        <a:lnSpc>
                          <a:spcPct val="150000"/>
                        </a:lnSpc>
                        <a:spcAft>
                          <a:spcPts val="0"/>
                        </a:spcAft>
                      </a:pPr>
                      <a:r>
                        <a:rPr lang="es-EC" sz="2000">
                          <a:solidFill>
                            <a:srgbClr val="000000"/>
                          </a:solidFill>
                          <a:latin typeface="Symbol"/>
                          <a:ea typeface="Times New Roman"/>
                          <a:cs typeface="Times New Roman"/>
                        </a:rPr>
                        <a:t>·</a:t>
                      </a:r>
                      <a:r>
                        <a:rPr lang="es-EC" sz="1050">
                          <a:solidFill>
                            <a:srgbClr val="000000"/>
                          </a:solidFill>
                          <a:latin typeface="Times New Roman"/>
                          <a:ea typeface="Times New Roman"/>
                          <a:cs typeface="Calibri"/>
                        </a:rPr>
                        <a:t>    </a:t>
                      </a:r>
                      <a:r>
                        <a:rPr lang="es-EC" sz="2000">
                          <a:solidFill>
                            <a:srgbClr val="000000"/>
                          </a:solidFill>
                          <a:latin typeface="Arial"/>
                          <a:ea typeface="Times New Roman"/>
                          <a:cs typeface="Arial"/>
                        </a:rPr>
                        <a:t>50 – 80</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2000" dirty="0">
                          <a:solidFill>
                            <a:srgbClr val="000000"/>
                          </a:solidFill>
                          <a:latin typeface="Arial"/>
                          <a:ea typeface="Times New Roman"/>
                          <a:cs typeface="Arial"/>
                        </a:rPr>
                        <a:t>Comunicación posible.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177">
                <a:tc>
                  <a:txBody>
                    <a:bodyPr/>
                    <a:lstStyle/>
                    <a:p>
                      <a:pPr algn="l">
                        <a:lnSpc>
                          <a:spcPct val="150000"/>
                        </a:lnSpc>
                        <a:spcAft>
                          <a:spcPts val="0"/>
                        </a:spcAft>
                      </a:pPr>
                      <a:r>
                        <a:rPr lang="es-EC" sz="2000">
                          <a:solidFill>
                            <a:srgbClr val="000000"/>
                          </a:solidFill>
                          <a:latin typeface="Symbol"/>
                          <a:ea typeface="Times New Roman"/>
                          <a:cs typeface="Times New Roman"/>
                        </a:rPr>
                        <a:t>·</a:t>
                      </a:r>
                      <a:r>
                        <a:rPr lang="es-EC" sz="1050">
                          <a:solidFill>
                            <a:srgbClr val="000000"/>
                          </a:solidFill>
                          <a:latin typeface="Times New Roman"/>
                          <a:ea typeface="Times New Roman"/>
                          <a:cs typeface="Calibri"/>
                        </a:rPr>
                        <a:t>    </a:t>
                      </a:r>
                      <a:r>
                        <a:rPr lang="es-EC" sz="2000">
                          <a:solidFill>
                            <a:srgbClr val="000000"/>
                          </a:solidFill>
                          <a:latin typeface="Arial"/>
                          <a:ea typeface="Times New Roman"/>
                          <a:cs typeface="Arial"/>
                        </a:rPr>
                        <a:t>80 – 110</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2000" dirty="0">
                          <a:solidFill>
                            <a:srgbClr val="000000"/>
                          </a:solidFill>
                          <a:latin typeface="Arial"/>
                          <a:ea typeface="Times New Roman"/>
                          <a:cs typeface="Arial"/>
                        </a:rPr>
                        <a:t>Límite riesgo (jornada 8 horas).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140">
                <a:tc>
                  <a:txBody>
                    <a:bodyPr/>
                    <a:lstStyle/>
                    <a:p>
                      <a:pPr algn="l">
                        <a:lnSpc>
                          <a:spcPct val="150000"/>
                        </a:lnSpc>
                        <a:spcAft>
                          <a:spcPts val="0"/>
                        </a:spcAft>
                      </a:pPr>
                      <a:r>
                        <a:rPr lang="es-EC" sz="2000">
                          <a:solidFill>
                            <a:srgbClr val="000000"/>
                          </a:solidFill>
                          <a:latin typeface="Symbol"/>
                          <a:ea typeface="Times New Roman"/>
                          <a:cs typeface="Times New Roman"/>
                        </a:rPr>
                        <a:t>·</a:t>
                      </a:r>
                      <a:r>
                        <a:rPr lang="es-EC" sz="1050">
                          <a:solidFill>
                            <a:srgbClr val="000000"/>
                          </a:solidFill>
                          <a:latin typeface="Times New Roman"/>
                          <a:ea typeface="Times New Roman"/>
                          <a:cs typeface="Calibri"/>
                        </a:rPr>
                        <a:t>    </a:t>
                      </a:r>
                      <a:r>
                        <a:rPr lang="es-EC" sz="2000">
                          <a:solidFill>
                            <a:srgbClr val="000000"/>
                          </a:solidFill>
                          <a:latin typeface="Arial"/>
                          <a:ea typeface="Times New Roman"/>
                          <a:cs typeface="Arial"/>
                        </a:rPr>
                        <a:t>110 – 140</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2000" dirty="0">
                          <a:solidFill>
                            <a:srgbClr val="000000"/>
                          </a:solidFill>
                          <a:latin typeface="Arial"/>
                          <a:ea typeface="Times New Roman"/>
                          <a:cs typeface="Arial"/>
                        </a:rPr>
                        <a:t>Comunicación imposible.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140">
                <a:tc>
                  <a:txBody>
                    <a:bodyPr/>
                    <a:lstStyle/>
                    <a:p>
                      <a:pPr algn="l">
                        <a:lnSpc>
                          <a:spcPct val="150000"/>
                        </a:lnSpc>
                        <a:spcAft>
                          <a:spcPts val="0"/>
                        </a:spcAft>
                      </a:pPr>
                      <a:r>
                        <a:rPr lang="es-EC" sz="2000">
                          <a:solidFill>
                            <a:srgbClr val="000000"/>
                          </a:solidFill>
                          <a:latin typeface="Symbol"/>
                          <a:ea typeface="Times New Roman"/>
                          <a:cs typeface="Times New Roman"/>
                        </a:rPr>
                        <a:t>·</a:t>
                      </a:r>
                      <a:r>
                        <a:rPr lang="es-EC" sz="1050">
                          <a:solidFill>
                            <a:srgbClr val="000000"/>
                          </a:solidFill>
                          <a:latin typeface="Times New Roman"/>
                          <a:ea typeface="Times New Roman"/>
                          <a:cs typeface="Calibri"/>
                        </a:rPr>
                        <a:t>    </a:t>
                      </a:r>
                      <a:r>
                        <a:rPr lang="es-EC" sz="2000">
                          <a:solidFill>
                            <a:srgbClr val="000000"/>
                          </a:solidFill>
                          <a:latin typeface="Arial"/>
                          <a:ea typeface="Times New Roman"/>
                          <a:cs typeface="Arial"/>
                        </a:rPr>
                        <a:t>más de 140</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ES" sz="2000" dirty="0">
                          <a:solidFill>
                            <a:srgbClr val="000000"/>
                          </a:solidFill>
                          <a:latin typeface="Arial"/>
                          <a:ea typeface="Times New Roman"/>
                          <a:cs typeface="Arial"/>
                        </a:rPr>
                        <a:t>Dolor</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229600" cy="1066800"/>
          </a:xfrm>
        </p:spPr>
        <p:txBody>
          <a:bodyPr/>
          <a:lstStyle/>
          <a:p>
            <a:r>
              <a:rPr lang="es-EC" b="1" dirty="0" smtClean="0">
                <a:solidFill>
                  <a:schemeClr val="accent6">
                    <a:lumMod val="75000"/>
                  </a:schemeClr>
                </a:solidFill>
                <a:effectLst>
                  <a:outerShdw blurRad="38100" dist="38100" dir="2700000" algn="tl">
                    <a:srgbClr val="000000">
                      <a:alpha val="43137"/>
                    </a:srgbClr>
                  </a:outerShdw>
                </a:effectLst>
              </a:rPr>
              <a:t>Agenda</a:t>
            </a:r>
            <a:endParaRPr lang="es-EC"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714488"/>
            <a:ext cx="8712968" cy="3427488"/>
          </a:xfrm>
        </p:spPr>
        <p:txBody>
          <a:bodyPr>
            <a:noAutofit/>
          </a:bodyPr>
          <a:lstStyle/>
          <a:p>
            <a:pPr marL="719138" indent="-719138">
              <a:buFont typeface="Wingdings" pitchFamily="2" charset="2"/>
              <a:buChar char="Ø"/>
            </a:pPr>
            <a:r>
              <a:rPr lang="en-US" sz="3200" dirty="0" smtClean="0">
                <a:latin typeface="+mj-lt"/>
              </a:rPr>
              <a:t>Introducción a la Problemática Actual</a:t>
            </a:r>
            <a:endParaRPr lang="es-EC" sz="3200" dirty="0" smtClean="0">
              <a:latin typeface="+mj-lt"/>
            </a:endParaRPr>
          </a:p>
          <a:p>
            <a:pPr marL="719138" indent="-719138">
              <a:buFont typeface="Wingdings" pitchFamily="2" charset="2"/>
              <a:buChar char="Ø"/>
            </a:pPr>
            <a:r>
              <a:rPr lang="en-US" sz="3200" dirty="0" smtClean="0">
                <a:latin typeface="+mj-lt"/>
              </a:rPr>
              <a:t>Incidencia de las Discapacidades </a:t>
            </a:r>
            <a:r>
              <a:rPr lang="en-US" sz="3200" dirty="0" err="1" smtClean="0">
                <a:latin typeface="+mj-lt"/>
              </a:rPr>
              <a:t>Auditivas</a:t>
            </a:r>
            <a:endParaRPr lang="en-US" sz="3200" dirty="0" smtClean="0">
              <a:latin typeface="+mj-lt"/>
            </a:endParaRPr>
          </a:p>
          <a:p>
            <a:pPr marL="719138" indent="-719138">
              <a:buFont typeface="Wingdings" pitchFamily="2" charset="2"/>
              <a:buChar char="Ø"/>
            </a:pPr>
            <a:r>
              <a:rPr lang="en-US" sz="3200" dirty="0" smtClean="0">
                <a:latin typeface="+mj-lt"/>
              </a:rPr>
              <a:t>PAIR</a:t>
            </a:r>
            <a:endParaRPr lang="es-EC" sz="3200" dirty="0" smtClean="0">
              <a:latin typeface="+mj-lt"/>
            </a:endParaRPr>
          </a:p>
          <a:p>
            <a:pPr marL="719138" indent="-719138">
              <a:buFont typeface="Wingdings" pitchFamily="2" charset="2"/>
              <a:buChar char="Ø"/>
            </a:pPr>
            <a:r>
              <a:rPr lang="es-MX" sz="3200" dirty="0" smtClean="0">
                <a:latin typeface="+mj-lt"/>
              </a:rPr>
              <a:t>Ambientes Ruidosos y Audición en Ruido</a:t>
            </a:r>
            <a:endParaRPr lang="es-EC" sz="3200" dirty="0" smtClean="0">
              <a:latin typeface="+mj-lt"/>
            </a:endParaRPr>
          </a:p>
          <a:p>
            <a:pPr marL="719138" indent="-719138">
              <a:buFont typeface="Wingdings" pitchFamily="2" charset="2"/>
              <a:buChar char="Ø"/>
            </a:pPr>
            <a:r>
              <a:rPr lang="en-US" sz="3200" dirty="0" smtClean="0">
                <a:latin typeface="+mj-lt"/>
              </a:rPr>
              <a:t>Selección de </a:t>
            </a:r>
            <a:r>
              <a:rPr lang="en-US" sz="3200" dirty="0" err="1" smtClean="0">
                <a:latin typeface="+mj-lt"/>
              </a:rPr>
              <a:t>Sistema</a:t>
            </a:r>
            <a:r>
              <a:rPr lang="en-US" sz="3200" dirty="0" smtClean="0">
                <a:latin typeface="+mj-lt"/>
              </a:rPr>
              <a:t> de </a:t>
            </a:r>
            <a:r>
              <a:rPr lang="en-US" sz="3200" dirty="0" err="1" smtClean="0">
                <a:latin typeface="+mj-lt"/>
              </a:rPr>
              <a:t>Filtraje</a:t>
            </a:r>
            <a:endParaRPr lang="en-US" sz="3200" dirty="0" smtClean="0">
              <a:latin typeface="+mj-lt"/>
            </a:endParaRPr>
          </a:p>
          <a:p>
            <a:pPr marL="719138" indent="-719138">
              <a:buFont typeface="Wingdings" pitchFamily="2" charset="2"/>
              <a:buChar char="Ø"/>
            </a:pPr>
            <a:r>
              <a:rPr lang="en-US" sz="3200" dirty="0" err="1" smtClean="0">
                <a:latin typeface="+mj-lt"/>
              </a:rPr>
              <a:t>Mejoramiento</a:t>
            </a:r>
            <a:r>
              <a:rPr lang="en-US" sz="3200" dirty="0" smtClean="0">
                <a:latin typeface="+mj-lt"/>
              </a:rPr>
              <a:t> de </a:t>
            </a:r>
            <a:r>
              <a:rPr lang="en-US" sz="3200" dirty="0" err="1" smtClean="0">
                <a:latin typeface="+mj-lt"/>
              </a:rPr>
              <a:t>señal</a:t>
            </a:r>
            <a:r>
              <a:rPr lang="en-US" sz="3200" dirty="0" smtClean="0">
                <a:latin typeface="+mj-lt"/>
              </a:rPr>
              <a:t> </a:t>
            </a:r>
            <a:r>
              <a:rPr lang="en-US" sz="3200" dirty="0" err="1" smtClean="0">
                <a:latin typeface="+mj-lt"/>
              </a:rPr>
              <a:t>utilizando</a:t>
            </a:r>
            <a:r>
              <a:rPr lang="en-US" sz="3200" dirty="0" smtClean="0">
                <a:latin typeface="+mj-lt"/>
              </a:rPr>
              <a:t> </a:t>
            </a:r>
            <a:r>
              <a:rPr lang="en-US" sz="3200" dirty="0" err="1" smtClean="0">
                <a:latin typeface="+mj-lt"/>
              </a:rPr>
              <a:t>Matlab</a:t>
            </a:r>
            <a:r>
              <a:rPr lang="es-EC" sz="3200" dirty="0" smtClean="0"/>
              <a:t>®</a:t>
            </a:r>
            <a:r>
              <a:rPr lang="en-US" sz="3200" dirty="0" smtClean="0">
                <a:latin typeface="+mj-lt"/>
              </a:rPr>
              <a:t> y </a:t>
            </a:r>
            <a:r>
              <a:rPr lang="en-US" sz="3200" dirty="0" err="1" smtClean="0">
                <a:latin typeface="+mj-lt"/>
              </a:rPr>
              <a:t>Simulink</a:t>
            </a:r>
            <a:r>
              <a:rPr lang="es-EC" sz="3200" dirty="0" smtClean="0"/>
              <a:t>®</a:t>
            </a:r>
            <a:endParaRPr lang="en-US" sz="3200" dirty="0" smtClean="0">
              <a:latin typeface="+mj-lt"/>
            </a:endParaRPr>
          </a:p>
          <a:p>
            <a:pPr marL="719138" indent="-719138">
              <a:buFont typeface="Wingdings" pitchFamily="2" charset="2"/>
              <a:buChar char="Ø"/>
            </a:pPr>
            <a:r>
              <a:rPr lang="en-US" sz="3200" dirty="0" err="1" smtClean="0">
                <a:latin typeface="+mj-lt"/>
              </a:rPr>
              <a:t>Perspectiva</a:t>
            </a:r>
            <a:r>
              <a:rPr lang="en-US" sz="3200" dirty="0" smtClean="0">
                <a:latin typeface="+mj-lt"/>
              </a:rPr>
              <a:t> de </a:t>
            </a:r>
            <a:r>
              <a:rPr lang="en-US" sz="3200" dirty="0" err="1" smtClean="0">
                <a:latin typeface="+mj-lt"/>
              </a:rPr>
              <a:t>FAbricación</a:t>
            </a:r>
            <a:endParaRPr lang="en-US" sz="3200" dirty="0" smtClean="0">
              <a:latin typeface="+mj-lt"/>
            </a:endParaRPr>
          </a:p>
          <a:p>
            <a:pPr marL="719138" indent="-719138">
              <a:buFont typeface="Wingdings" pitchFamily="2" charset="2"/>
              <a:buChar char="Ø"/>
            </a:pPr>
            <a:r>
              <a:rPr lang="en-US" sz="3200" dirty="0" err="1" smtClean="0">
                <a:latin typeface="+mj-lt"/>
              </a:rPr>
              <a:t>Conclusiones</a:t>
            </a:r>
            <a:r>
              <a:rPr lang="en-US" sz="3200" dirty="0" smtClean="0">
                <a:latin typeface="+mj-lt"/>
              </a:rPr>
              <a:t> y </a:t>
            </a:r>
            <a:r>
              <a:rPr lang="en-US" sz="3200" dirty="0" err="1" smtClean="0">
                <a:latin typeface="+mj-lt"/>
              </a:rPr>
              <a:t>recomendaciones</a:t>
            </a:r>
            <a:endParaRPr lang="en-US" sz="3200" dirty="0" smtClean="0">
              <a:latin typeface="+mj-lt"/>
            </a:endParaRPr>
          </a:p>
        </p:txBody>
      </p:sp>
      <p:pic>
        <p:nvPicPr>
          <p:cNvPr id="6" name="Picture 2" descr="http://webltga.espe.edu.ec/site/images/stories/escudo.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001024"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Nivel de ruido y calidad de comunicación telefónica</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6" name="5 Tabla"/>
          <p:cNvGraphicFramePr>
            <a:graphicFrameLocks noGrp="1"/>
          </p:cNvGraphicFramePr>
          <p:nvPr/>
        </p:nvGraphicFramePr>
        <p:xfrm>
          <a:off x="1115616" y="2204864"/>
          <a:ext cx="6336704" cy="3528390"/>
        </p:xfrm>
        <a:graphic>
          <a:graphicData uri="http://schemas.openxmlformats.org/drawingml/2006/table">
            <a:tbl>
              <a:tblPr/>
              <a:tblGrid>
                <a:gridCol w="1571133"/>
                <a:gridCol w="1885359"/>
                <a:gridCol w="2880212"/>
              </a:tblGrid>
              <a:tr h="588065">
                <a:tc>
                  <a:txBody>
                    <a:bodyPr/>
                    <a:lstStyle/>
                    <a:p>
                      <a:pPr algn="ctr">
                        <a:lnSpc>
                          <a:spcPct val="150000"/>
                        </a:lnSpc>
                        <a:spcAft>
                          <a:spcPts val="0"/>
                        </a:spcAft>
                      </a:pPr>
                      <a:r>
                        <a:rPr lang="es-ES" sz="2000" b="1" dirty="0">
                          <a:solidFill>
                            <a:srgbClr val="000000"/>
                          </a:solidFill>
                          <a:latin typeface="Calibri"/>
                          <a:ea typeface="Times New Roman"/>
                          <a:cs typeface="Times New Roman"/>
                        </a:rPr>
                        <a:t>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dirty="0">
                          <a:solidFill>
                            <a:srgbClr val="000000"/>
                          </a:solidFill>
                          <a:latin typeface="Calibri"/>
                          <a:ea typeface="Times New Roman"/>
                          <a:cs typeface="Times New Roman"/>
                        </a:rPr>
                        <a:t>RANGO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a:solidFill>
                            <a:srgbClr val="000000"/>
                          </a:solidFill>
                          <a:latin typeface="Calibri"/>
                          <a:ea typeface="Times New Roman"/>
                          <a:cs typeface="Times New Roman"/>
                        </a:rPr>
                        <a:t>EFECTO</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588065">
                <a:tc>
                  <a:txBody>
                    <a:bodyPr/>
                    <a:lstStyle/>
                    <a:p>
                      <a:pPr algn="ctr">
                        <a:lnSpc>
                          <a:spcPct val="150000"/>
                        </a:lnSpc>
                        <a:spcAft>
                          <a:spcPts val="0"/>
                        </a:spcAft>
                      </a:pPr>
                      <a:r>
                        <a:rPr lang="es-ES" sz="2000" b="1">
                          <a:solidFill>
                            <a:srgbClr val="000000"/>
                          </a:solidFill>
                          <a:latin typeface="Calibri"/>
                          <a:ea typeface="Times New Roman"/>
                          <a:cs typeface="Times New Roman"/>
                        </a:rPr>
                        <a:t> </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dirty="0">
                          <a:solidFill>
                            <a:srgbClr val="000000"/>
                          </a:solidFill>
                          <a:latin typeface="Calibri"/>
                          <a:ea typeface="Times New Roman"/>
                          <a:cs typeface="Times New Roman"/>
                        </a:rPr>
                        <a:t>(dB)</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a:solidFill>
                            <a:srgbClr val="000000"/>
                          </a:solidFill>
                          <a:latin typeface="Calibri"/>
                          <a:ea typeface="Times New Roman"/>
                          <a:cs typeface="Times New Roman"/>
                        </a:rPr>
                        <a:t> </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588065">
                <a:tc>
                  <a:txBody>
                    <a:bodyPr/>
                    <a:lstStyle/>
                    <a:p>
                      <a:pPr algn="just">
                        <a:lnSpc>
                          <a:spcPct val="150000"/>
                        </a:lnSpc>
                        <a:spcAft>
                          <a:spcPts val="0"/>
                        </a:spcAft>
                      </a:pPr>
                      <a:r>
                        <a:rPr lang="es-EC" sz="2000">
                          <a:solidFill>
                            <a:srgbClr val="000000"/>
                          </a:solidFill>
                          <a:latin typeface="Arial"/>
                          <a:ea typeface="Times New Roman"/>
                          <a:cs typeface="Arial"/>
                        </a:rPr>
                        <a:t>mayor de </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95 dB</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2000" dirty="0">
                          <a:solidFill>
                            <a:srgbClr val="000000"/>
                          </a:solidFill>
                          <a:latin typeface="Arial"/>
                          <a:ea typeface="Times New Roman"/>
                          <a:cs typeface="Arial"/>
                        </a:rPr>
                        <a:t>Insatisfactoria.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065">
                <a:tc>
                  <a:txBody>
                    <a:bodyPr/>
                    <a:lstStyle/>
                    <a:p>
                      <a:pPr algn="just">
                        <a:lnSpc>
                          <a:spcPct val="150000"/>
                        </a:lnSpc>
                        <a:spcAft>
                          <a:spcPts val="0"/>
                        </a:spcAft>
                      </a:pPr>
                      <a:r>
                        <a:rPr lang="es-EC" sz="2000">
                          <a:solidFill>
                            <a:srgbClr val="000000"/>
                          </a:solidFill>
                          <a:latin typeface="Arial"/>
                          <a:ea typeface="Times New Roman"/>
                          <a:cs typeface="Arial"/>
                        </a:rPr>
                        <a:t>de </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70 - 85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2000" dirty="0">
                          <a:solidFill>
                            <a:srgbClr val="000000"/>
                          </a:solidFill>
                          <a:latin typeface="Arial"/>
                          <a:ea typeface="Times New Roman"/>
                          <a:cs typeface="Arial"/>
                        </a:rPr>
                        <a:t>Difícil.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065">
                <a:tc>
                  <a:txBody>
                    <a:bodyPr/>
                    <a:lstStyle/>
                    <a:p>
                      <a:pPr algn="just">
                        <a:lnSpc>
                          <a:spcPct val="150000"/>
                        </a:lnSpc>
                        <a:spcAft>
                          <a:spcPts val="0"/>
                        </a:spcAft>
                      </a:pPr>
                      <a:r>
                        <a:rPr lang="es-EC" sz="2000">
                          <a:solidFill>
                            <a:srgbClr val="000000"/>
                          </a:solidFill>
                          <a:latin typeface="Arial"/>
                          <a:ea typeface="Times New Roman"/>
                          <a:cs typeface="Arial"/>
                        </a:rPr>
                        <a:t>de </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a:solidFill>
                            <a:srgbClr val="000000"/>
                          </a:solidFill>
                          <a:latin typeface="Arial"/>
                          <a:ea typeface="Times New Roman"/>
                          <a:cs typeface="Arial"/>
                        </a:rPr>
                        <a:t>55 – 70</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2000" dirty="0">
                          <a:solidFill>
                            <a:srgbClr val="000000"/>
                          </a:solidFill>
                          <a:latin typeface="Arial"/>
                          <a:ea typeface="Times New Roman"/>
                          <a:cs typeface="Arial"/>
                        </a:rPr>
                        <a:t>Ligeramente difícil.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065">
                <a:tc>
                  <a:txBody>
                    <a:bodyPr/>
                    <a:lstStyle/>
                    <a:p>
                      <a:pPr algn="just">
                        <a:lnSpc>
                          <a:spcPct val="150000"/>
                        </a:lnSpc>
                        <a:spcAft>
                          <a:spcPts val="0"/>
                        </a:spcAft>
                      </a:pPr>
                      <a:r>
                        <a:rPr lang="es-EC" sz="2000">
                          <a:solidFill>
                            <a:srgbClr val="000000"/>
                          </a:solidFill>
                          <a:latin typeface="Arial"/>
                          <a:ea typeface="Times New Roman"/>
                          <a:cs typeface="Arial"/>
                        </a:rPr>
                        <a:t>menor de </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a:solidFill>
                            <a:srgbClr val="000000"/>
                          </a:solidFill>
                          <a:latin typeface="Arial"/>
                          <a:ea typeface="Times New Roman"/>
                          <a:cs typeface="Arial"/>
                        </a:rPr>
                        <a:t>55</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 sz="2000" dirty="0">
                          <a:solidFill>
                            <a:srgbClr val="000000"/>
                          </a:solidFill>
                          <a:latin typeface="Arial"/>
                          <a:ea typeface="Times New Roman"/>
                          <a:cs typeface="Arial"/>
                        </a:rPr>
                        <a:t>Satisfactoria. </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Exposición ocupacional permisible para ruidos continuos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8" name="7 Tabla"/>
          <p:cNvGraphicFramePr>
            <a:graphicFrameLocks noGrp="1"/>
          </p:cNvGraphicFramePr>
          <p:nvPr/>
        </p:nvGraphicFramePr>
        <p:xfrm>
          <a:off x="1907704" y="2276872"/>
          <a:ext cx="5400600" cy="4114800"/>
        </p:xfrm>
        <a:graphic>
          <a:graphicData uri="http://schemas.openxmlformats.org/drawingml/2006/table">
            <a:tbl>
              <a:tblPr/>
              <a:tblGrid>
                <a:gridCol w="2700300"/>
                <a:gridCol w="2700300"/>
              </a:tblGrid>
              <a:tr h="424047">
                <a:tc>
                  <a:txBody>
                    <a:bodyPr/>
                    <a:lstStyle/>
                    <a:p>
                      <a:pPr algn="ctr">
                        <a:lnSpc>
                          <a:spcPct val="150000"/>
                        </a:lnSpc>
                        <a:spcAft>
                          <a:spcPts val="0"/>
                        </a:spcAft>
                      </a:pPr>
                      <a:r>
                        <a:rPr lang="es-ES" sz="2000" b="1" dirty="0">
                          <a:solidFill>
                            <a:srgbClr val="000000"/>
                          </a:solidFill>
                          <a:latin typeface="Calibri"/>
                          <a:ea typeface="Times New Roman"/>
                          <a:cs typeface="Times New Roman"/>
                        </a:rPr>
                        <a:t>Nivel de Ruido</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a:solidFill>
                            <a:srgbClr val="000000"/>
                          </a:solidFill>
                          <a:latin typeface="Calibri"/>
                          <a:ea typeface="Times New Roman"/>
                          <a:cs typeface="Times New Roman"/>
                        </a:rPr>
                        <a:t>Exposición Permitida</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424047">
                <a:tc>
                  <a:txBody>
                    <a:bodyPr/>
                    <a:lstStyle/>
                    <a:p>
                      <a:pPr algn="ctr">
                        <a:lnSpc>
                          <a:spcPct val="150000"/>
                        </a:lnSpc>
                        <a:spcAft>
                          <a:spcPts val="0"/>
                        </a:spcAft>
                      </a:pPr>
                      <a:r>
                        <a:rPr lang="es-ES" sz="2000" b="1" dirty="0">
                          <a:solidFill>
                            <a:srgbClr val="000000"/>
                          </a:solidFill>
                          <a:latin typeface="Calibri"/>
                          <a:ea typeface="Times New Roman"/>
                          <a:cs typeface="Times New Roman"/>
                        </a:rPr>
                        <a:t>(dB)</a:t>
                      </a:r>
                      <a:endParaRPr lang="es-MX" sz="20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2000" b="1">
                          <a:solidFill>
                            <a:srgbClr val="000000"/>
                          </a:solidFill>
                          <a:latin typeface="Calibri"/>
                          <a:ea typeface="Times New Roman"/>
                          <a:cs typeface="Times New Roman"/>
                        </a:rPr>
                        <a:t>(hrs)</a:t>
                      </a:r>
                      <a:endParaRPr lang="es-MX" sz="200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424047">
                <a:tc>
                  <a:txBody>
                    <a:bodyPr/>
                    <a:lstStyle/>
                    <a:p>
                      <a:pPr algn="ctr">
                        <a:lnSpc>
                          <a:spcPct val="150000"/>
                        </a:lnSpc>
                        <a:spcAft>
                          <a:spcPts val="0"/>
                        </a:spcAft>
                      </a:pPr>
                      <a:r>
                        <a:rPr lang="es-ES" sz="2000" dirty="0">
                          <a:solidFill>
                            <a:srgbClr val="000000"/>
                          </a:solidFill>
                          <a:latin typeface="Arial"/>
                          <a:ea typeface="Times New Roman"/>
                          <a:cs typeface="Arial"/>
                        </a:rPr>
                        <a:t>85</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a:solidFill>
                            <a:srgbClr val="000000"/>
                          </a:solidFill>
                          <a:latin typeface="Arial"/>
                          <a:ea typeface="Times New Roman"/>
                          <a:cs typeface="Arial"/>
                        </a:rPr>
                        <a:t>8</a:t>
                      </a:r>
                      <a:endParaRPr lang="es-MX" sz="200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47">
                <a:tc>
                  <a:txBody>
                    <a:bodyPr/>
                    <a:lstStyle/>
                    <a:p>
                      <a:pPr algn="ctr">
                        <a:lnSpc>
                          <a:spcPct val="150000"/>
                        </a:lnSpc>
                        <a:spcAft>
                          <a:spcPts val="0"/>
                        </a:spcAft>
                      </a:pPr>
                      <a:r>
                        <a:rPr lang="es-ES" sz="2000" dirty="0">
                          <a:solidFill>
                            <a:srgbClr val="000000"/>
                          </a:solidFill>
                          <a:latin typeface="Arial"/>
                          <a:ea typeface="Times New Roman"/>
                          <a:cs typeface="Arial"/>
                        </a:rPr>
                        <a:t>88</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4</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47">
                <a:tc>
                  <a:txBody>
                    <a:bodyPr/>
                    <a:lstStyle/>
                    <a:p>
                      <a:pPr algn="ctr">
                        <a:lnSpc>
                          <a:spcPct val="150000"/>
                        </a:lnSpc>
                        <a:spcAft>
                          <a:spcPts val="0"/>
                        </a:spcAft>
                      </a:pPr>
                      <a:r>
                        <a:rPr lang="es-ES" sz="2000">
                          <a:solidFill>
                            <a:srgbClr val="000000"/>
                          </a:solidFill>
                          <a:latin typeface="Arial"/>
                          <a:ea typeface="Times New Roman"/>
                          <a:cs typeface="Arial"/>
                        </a:rPr>
                        <a:t>91</a:t>
                      </a:r>
                      <a:endParaRPr lang="es-MX" sz="200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2</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47">
                <a:tc>
                  <a:txBody>
                    <a:bodyPr/>
                    <a:lstStyle/>
                    <a:p>
                      <a:pPr algn="ctr">
                        <a:lnSpc>
                          <a:spcPct val="150000"/>
                        </a:lnSpc>
                        <a:spcAft>
                          <a:spcPts val="0"/>
                        </a:spcAft>
                      </a:pPr>
                      <a:r>
                        <a:rPr lang="es-ES" sz="2000" dirty="0">
                          <a:solidFill>
                            <a:srgbClr val="000000"/>
                          </a:solidFill>
                          <a:latin typeface="Arial"/>
                          <a:ea typeface="Times New Roman"/>
                          <a:cs typeface="Arial"/>
                        </a:rPr>
                        <a:t>94</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1</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47">
                <a:tc>
                  <a:txBody>
                    <a:bodyPr/>
                    <a:lstStyle/>
                    <a:p>
                      <a:pPr algn="ctr">
                        <a:lnSpc>
                          <a:spcPct val="150000"/>
                        </a:lnSpc>
                        <a:spcAft>
                          <a:spcPts val="0"/>
                        </a:spcAft>
                      </a:pPr>
                      <a:r>
                        <a:rPr lang="es-ES" sz="2000">
                          <a:solidFill>
                            <a:srgbClr val="000000"/>
                          </a:solidFill>
                          <a:latin typeface="Arial"/>
                          <a:ea typeface="Times New Roman"/>
                          <a:cs typeface="Arial"/>
                        </a:rPr>
                        <a:t>97</a:t>
                      </a:r>
                      <a:endParaRPr lang="es-MX" sz="200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0.5</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47">
                <a:tc>
                  <a:txBody>
                    <a:bodyPr/>
                    <a:lstStyle/>
                    <a:p>
                      <a:pPr algn="ctr">
                        <a:lnSpc>
                          <a:spcPct val="150000"/>
                        </a:lnSpc>
                        <a:spcAft>
                          <a:spcPts val="0"/>
                        </a:spcAft>
                      </a:pPr>
                      <a:r>
                        <a:rPr lang="es-ES" sz="2000">
                          <a:solidFill>
                            <a:srgbClr val="000000"/>
                          </a:solidFill>
                          <a:latin typeface="Arial"/>
                          <a:ea typeface="Times New Roman"/>
                          <a:cs typeface="Arial"/>
                        </a:rPr>
                        <a:t>100</a:t>
                      </a:r>
                      <a:endParaRPr lang="es-MX" sz="200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0.25</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047">
                <a:tc>
                  <a:txBody>
                    <a:bodyPr/>
                    <a:lstStyle/>
                    <a:p>
                      <a:pPr algn="ctr">
                        <a:lnSpc>
                          <a:spcPct val="150000"/>
                        </a:lnSpc>
                        <a:spcAft>
                          <a:spcPts val="0"/>
                        </a:spcAft>
                      </a:pPr>
                      <a:r>
                        <a:rPr lang="es-ES" sz="2000">
                          <a:solidFill>
                            <a:srgbClr val="000000"/>
                          </a:solidFill>
                          <a:latin typeface="Arial"/>
                          <a:ea typeface="Times New Roman"/>
                          <a:cs typeface="Arial"/>
                        </a:rPr>
                        <a:t>103</a:t>
                      </a:r>
                      <a:endParaRPr lang="es-MX" sz="200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000" dirty="0">
                          <a:solidFill>
                            <a:srgbClr val="000000"/>
                          </a:solidFill>
                          <a:latin typeface="Arial"/>
                          <a:ea typeface="Times New Roman"/>
                          <a:cs typeface="Arial"/>
                        </a:rPr>
                        <a:t>0.125</a:t>
                      </a:r>
                      <a:endParaRPr lang="es-MX" sz="2000" dirty="0">
                        <a:latin typeface="Arial"/>
                        <a:ea typeface="Calibri"/>
                        <a:cs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548680"/>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Exposición ocupacional permisible para ruidos intermitentes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5" name="4 Tabla"/>
          <p:cNvGraphicFramePr>
            <a:graphicFrameLocks noGrp="1"/>
          </p:cNvGraphicFramePr>
          <p:nvPr/>
        </p:nvGraphicFramePr>
        <p:xfrm>
          <a:off x="1691680" y="1737360"/>
          <a:ext cx="5616624" cy="5120640"/>
        </p:xfrm>
        <a:graphic>
          <a:graphicData uri="http://schemas.openxmlformats.org/drawingml/2006/table">
            <a:tbl>
              <a:tblPr/>
              <a:tblGrid>
                <a:gridCol w="2506855"/>
                <a:gridCol w="3109769"/>
              </a:tblGrid>
              <a:tr h="297033">
                <a:tc>
                  <a:txBody>
                    <a:bodyPr/>
                    <a:lstStyle/>
                    <a:p>
                      <a:pPr algn="ctr">
                        <a:lnSpc>
                          <a:spcPct val="150000"/>
                        </a:lnSpc>
                        <a:spcAft>
                          <a:spcPts val="0"/>
                        </a:spcAft>
                      </a:pPr>
                      <a:r>
                        <a:rPr lang="es-ES" sz="1400" b="1" dirty="0">
                          <a:solidFill>
                            <a:srgbClr val="000000"/>
                          </a:solidFill>
                          <a:latin typeface="Calibri"/>
                          <a:ea typeface="Times New Roman"/>
                          <a:cs typeface="Times New Roman"/>
                        </a:rPr>
                        <a:t>Nivel de Ruido "Pico"</a:t>
                      </a:r>
                      <a:endParaRPr lang="es-MX" sz="1400" dirty="0">
                        <a:latin typeface="Arial"/>
                        <a:ea typeface="Calibri"/>
                        <a:cs typeface="Calibri"/>
                      </a:endParaRPr>
                    </a:p>
                  </a:txBody>
                  <a:tcPr marL="41157" marR="41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1400" b="1">
                          <a:solidFill>
                            <a:srgbClr val="000000"/>
                          </a:solidFill>
                          <a:latin typeface="Calibri"/>
                          <a:ea typeface="Times New Roman"/>
                          <a:cs typeface="Times New Roman"/>
                        </a:rPr>
                        <a:t>Números de Impactos por 8 Horas</a:t>
                      </a:r>
                      <a:endParaRPr lang="es-MX" sz="1400">
                        <a:latin typeface="Arial"/>
                        <a:ea typeface="Calibri"/>
                        <a:cs typeface="Calibri"/>
                      </a:endParaRPr>
                    </a:p>
                  </a:txBody>
                  <a:tcPr marL="41157" marR="41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97033">
                <a:tc>
                  <a:txBody>
                    <a:bodyPr/>
                    <a:lstStyle/>
                    <a:p>
                      <a:pPr algn="ctr">
                        <a:lnSpc>
                          <a:spcPct val="150000"/>
                        </a:lnSpc>
                        <a:spcAft>
                          <a:spcPts val="0"/>
                        </a:spcAft>
                      </a:pPr>
                      <a:r>
                        <a:rPr lang="es-ES" sz="1400" b="1" dirty="0">
                          <a:solidFill>
                            <a:srgbClr val="000000"/>
                          </a:solidFill>
                          <a:latin typeface="Calibri"/>
                          <a:ea typeface="Times New Roman"/>
                          <a:cs typeface="Times New Roman"/>
                        </a:rPr>
                        <a:t>(dB)</a:t>
                      </a:r>
                      <a:endParaRPr lang="es-MX" sz="1400" dirty="0">
                        <a:latin typeface="Arial"/>
                        <a:ea typeface="Calibri"/>
                        <a:cs typeface="Calibri"/>
                      </a:endParaRPr>
                    </a:p>
                  </a:txBody>
                  <a:tcPr marL="41157" marR="41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50000"/>
                        </a:lnSpc>
                        <a:spcAft>
                          <a:spcPts val="0"/>
                        </a:spcAft>
                      </a:pPr>
                      <a:r>
                        <a:rPr lang="es-ES" sz="1400" b="1">
                          <a:solidFill>
                            <a:srgbClr val="000000"/>
                          </a:solidFill>
                          <a:latin typeface="Calibri"/>
                          <a:ea typeface="Times New Roman"/>
                          <a:cs typeface="Times New Roman"/>
                        </a:rPr>
                        <a:t> </a:t>
                      </a:r>
                      <a:endParaRPr lang="es-MX" sz="1400">
                        <a:latin typeface="Arial"/>
                        <a:ea typeface="Calibri"/>
                        <a:cs typeface="Calibri"/>
                      </a:endParaRPr>
                    </a:p>
                  </a:txBody>
                  <a:tcPr marL="41157" marR="411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r>
              <a:tr h="297033">
                <a:tc>
                  <a:txBody>
                    <a:bodyPr/>
                    <a:lstStyle/>
                    <a:p>
                      <a:pPr algn="ctr">
                        <a:lnSpc>
                          <a:spcPct val="150000"/>
                        </a:lnSpc>
                        <a:spcAft>
                          <a:spcPts val="0"/>
                        </a:spcAft>
                      </a:pPr>
                      <a:r>
                        <a:rPr lang="es-ES" sz="1400" dirty="0">
                          <a:solidFill>
                            <a:srgbClr val="000000"/>
                          </a:solidFill>
                          <a:latin typeface="Arial"/>
                          <a:ea typeface="Times New Roman"/>
                          <a:cs typeface="Arial"/>
                        </a:rPr>
                        <a:t>140</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latin typeface="Arial"/>
                          <a:ea typeface="Times New Roman"/>
                          <a:cs typeface="Arial"/>
                        </a:rPr>
                        <a:t>100</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dirty="0">
                          <a:solidFill>
                            <a:srgbClr val="000000"/>
                          </a:solidFill>
                          <a:latin typeface="Arial"/>
                          <a:ea typeface="Times New Roman"/>
                          <a:cs typeface="Arial"/>
                        </a:rPr>
                        <a:t>138</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latin typeface="Arial"/>
                          <a:ea typeface="Times New Roman"/>
                          <a:cs typeface="Arial"/>
                        </a:rPr>
                        <a:t>158</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136</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a:solidFill>
                            <a:srgbClr val="000000"/>
                          </a:solidFill>
                          <a:latin typeface="Arial"/>
                          <a:ea typeface="Times New Roman"/>
                          <a:cs typeface="Arial"/>
                        </a:rPr>
                        <a:t>251</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134</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398</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132</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631</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130</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1000</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128</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1585</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126</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2512</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124</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3981</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122</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6310</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120</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10000</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118</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15849</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116</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25119</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033">
                <a:tc>
                  <a:txBody>
                    <a:bodyPr/>
                    <a:lstStyle/>
                    <a:p>
                      <a:pPr algn="ctr">
                        <a:lnSpc>
                          <a:spcPct val="150000"/>
                        </a:lnSpc>
                        <a:spcAft>
                          <a:spcPts val="0"/>
                        </a:spcAft>
                      </a:pPr>
                      <a:r>
                        <a:rPr lang="es-ES" sz="1400">
                          <a:solidFill>
                            <a:srgbClr val="000000"/>
                          </a:solidFill>
                          <a:latin typeface="Arial"/>
                          <a:ea typeface="Times New Roman"/>
                          <a:cs typeface="Arial"/>
                        </a:rPr>
                        <a:t>114</a:t>
                      </a:r>
                      <a:endParaRPr lang="es-MX" sz="140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400" dirty="0">
                          <a:solidFill>
                            <a:srgbClr val="000000"/>
                          </a:solidFill>
                          <a:latin typeface="Arial"/>
                          <a:ea typeface="Times New Roman"/>
                          <a:cs typeface="Arial"/>
                        </a:rPr>
                        <a:t>39811</a:t>
                      </a:r>
                      <a:endParaRPr lang="es-MX" sz="1400" dirty="0">
                        <a:latin typeface="Arial"/>
                        <a:ea typeface="Calibri"/>
                        <a:cs typeface="Calibri"/>
                      </a:endParaRPr>
                    </a:p>
                  </a:txBody>
                  <a:tcPr marL="41157" marR="411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Síntomas sicosomáticos atribuidos al ruido.</a:t>
            </a:r>
          </a:p>
        </p:txBody>
      </p:sp>
      <p:sp>
        <p:nvSpPr>
          <p:cNvPr id="3" name="2 Marcador de contenido"/>
          <p:cNvSpPr>
            <a:spLocks noGrp="1"/>
          </p:cNvSpPr>
          <p:nvPr>
            <p:ph idx="1"/>
          </p:nvPr>
        </p:nvSpPr>
        <p:spPr>
          <a:xfrm>
            <a:off x="467544" y="1916832"/>
            <a:ext cx="7488832" cy="4680520"/>
          </a:xfrm>
        </p:spPr>
        <p:txBody>
          <a:bodyPr>
            <a:normAutofit fontScale="92500" lnSpcReduction="10000"/>
          </a:bodyPr>
          <a:lstStyle/>
          <a:p>
            <a:pPr lvl="0"/>
            <a:r>
              <a:rPr lang="es-EC" i="1" dirty="0" smtClean="0"/>
              <a:t>Astenia</a:t>
            </a:r>
            <a:r>
              <a:rPr lang="es-EC" dirty="0" smtClean="0"/>
              <a:t> (cansancio o fatiga). </a:t>
            </a:r>
            <a:endParaRPr lang="es-MX" dirty="0" smtClean="0"/>
          </a:p>
          <a:p>
            <a:pPr lvl="0"/>
            <a:r>
              <a:rPr lang="es-EC" dirty="0" smtClean="0"/>
              <a:t>Irritabilidad o tensión. </a:t>
            </a:r>
            <a:endParaRPr lang="es-MX" dirty="0" smtClean="0"/>
          </a:p>
          <a:p>
            <a:pPr lvl="0"/>
            <a:r>
              <a:rPr lang="es-EC" i="1" dirty="0" smtClean="0"/>
              <a:t>Cefaleas</a:t>
            </a:r>
            <a:r>
              <a:rPr lang="es-EC" dirty="0" smtClean="0"/>
              <a:t> (dolores de cabeza). </a:t>
            </a:r>
            <a:endParaRPr lang="es-MX" dirty="0" smtClean="0"/>
          </a:p>
          <a:p>
            <a:pPr lvl="0"/>
            <a:r>
              <a:rPr lang="es-EC" dirty="0" smtClean="0"/>
              <a:t>Dificultades para dormir y trastornos del sueño. </a:t>
            </a:r>
            <a:endParaRPr lang="es-MX" dirty="0" smtClean="0"/>
          </a:p>
          <a:p>
            <a:pPr lvl="0"/>
            <a:r>
              <a:rPr lang="es-EC" dirty="0" smtClean="0"/>
              <a:t>Subirrigación sanguínea (palidez). </a:t>
            </a:r>
            <a:endParaRPr lang="es-MX" dirty="0" smtClean="0"/>
          </a:p>
          <a:p>
            <a:pPr lvl="0"/>
            <a:r>
              <a:rPr lang="es-EC" i="1" dirty="0" smtClean="0"/>
              <a:t>Lumbalgias</a:t>
            </a:r>
            <a:r>
              <a:rPr lang="es-EC" dirty="0" smtClean="0"/>
              <a:t> (dolor de espalda). </a:t>
            </a:r>
            <a:endParaRPr lang="es-MX" dirty="0" smtClean="0"/>
          </a:p>
          <a:p>
            <a:pPr lvl="0"/>
            <a:r>
              <a:rPr lang="es-EC" dirty="0" smtClean="0"/>
              <a:t>Trastornos digestivos </a:t>
            </a:r>
            <a:endParaRPr lang="es-MX" dirty="0" smtClean="0"/>
          </a:p>
          <a:p>
            <a:pPr lvl="0"/>
            <a:r>
              <a:rPr lang="es-EC" dirty="0" smtClean="0"/>
              <a:t>Zumbidos. </a:t>
            </a:r>
            <a:endParaRPr lang="es-MX" dirty="0" smtClean="0"/>
          </a:p>
          <a:p>
            <a:pPr lvl="0"/>
            <a:r>
              <a:rPr lang="es-EC" dirty="0" smtClean="0"/>
              <a:t>Impotencia. </a:t>
            </a:r>
            <a:endParaRPr lang="es-MX" dirty="0" smtClean="0"/>
          </a:p>
          <a:p>
            <a:pPr lvl="0"/>
            <a:r>
              <a:rPr lang="es-EC" dirty="0" smtClean="0"/>
              <a:t>Malestar general. </a:t>
            </a:r>
            <a:endParaRPr lang="es-MX" dirty="0" smtClean="0"/>
          </a:p>
          <a:p>
            <a:pPr>
              <a:buNone/>
            </a:pPr>
            <a:endParaRPr lang="es-MX" dirty="0" smtClean="0"/>
          </a:p>
          <a:p>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Niveles Ambientales</a:t>
            </a:r>
          </a:p>
        </p:txBody>
      </p:sp>
      <p:sp>
        <p:nvSpPr>
          <p:cNvPr id="3" name="2 Marcador de contenido"/>
          <p:cNvSpPr>
            <a:spLocks noGrp="1"/>
          </p:cNvSpPr>
          <p:nvPr>
            <p:ph idx="1"/>
          </p:nvPr>
        </p:nvSpPr>
        <p:spPr>
          <a:xfrm>
            <a:off x="467544" y="1772816"/>
            <a:ext cx="8064896" cy="3888432"/>
          </a:xfrm>
        </p:spPr>
        <p:txBody>
          <a:bodyPr>
            <a:normAutofit/>
          </a:bodyPr>
          <a:lstStyle/>
          <a:p>
            <a:pPr algn="just"/>
            <a:r>
              <a:rPr lang="es-EC" dirty="0" smtClean="0"/>
              <a:t>Una exposición larga a sonidos con una intensidad superior a 90 decibelios puede producir pérdida de audición permanente.</a:t>
            </a:r>
          </a:p>
          <a:p>
            <a:pPr algn="just">
              <a:buNone/>
            </a:pPr>
            <a:r>
              <a:rPr lang="es-EC" dirty="0" smtClean="0"/>
              <a:t> </a:t>
            </a:r>
            <a:endParaRPr lang="es-MX" dirty="0" smtClean="0"/>
          </a:p>
          <a:p>
            <a:pPr algn="just"/>
            <a:r>
              <a:rPr lang="es-EC" dirty="0" smtClean="0"/>
              <a:t>Igualmente una exposición continua a sonidos de más de 80 decibelios puede producir los mismos resultados. </a:t>
            </a:r>
            <a:endParaRPr lang="es-MX" dirty="0" smtClean="0"/>
          </a:p>
          <a:p>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Indicadores de Ruido Ambiental</a:t>
            </a:r>
          </a:p>
        </p:txBody>
      </p:sp>
      <p:sp>
        <p:nvSpPr>
          <p:cNvPr id="3" name="2 Marcador de contenido"/>
          <p:cNvSpPr>
            <a:spLocks noGrp="1"/>
          </p:cNvSpPr>
          <p:nvPr>
            <p:ph idx="1"/>
          </p:nvPr>
        </p:nvSpPr>
        <p:spPr>
          <a:xfrm>
            <a:off x="467544" y="1628800"/>
            <a:ext cx="8064896" cy="3888432"/>
          </a:xfrm>
        </p:spPr>
        <p:txBody>
          <a:bodyPr>
            <a:normAutofit/>
          </a:bodyPr>
          <a:lstStyle/>
          <a:p>
            <a:pPr>
              <a:buNone/>
            </a:pPr>
            <a:r>
              <a:rPr lang="es-EC" dirty="0" smtClean="0"/>
              <a:t> </a:t>
            </a:r>
            <a:endParaRPr lang="es-MX" dirty="0" smtClean="0"/>
          </a:p>
          <a:p>
            <a:r>
              <a:rPr lang="es-EC" b="1" dirty="0" smtClean="0"/>
              <a:t>LEQ o Nivel continúo equivalente </a:t>
            </a:r>
          </a:p>
          <a:p>
            <a:endParaRPr lang="es-EC" b="1" dirty="0" smtClean="0"/>
          </a:p>
          <a:p>
            <a:pPr>
              <a:buNone/>
            </a:pPr>
            <a:r>
              <a:rPr lang="es-EC" dirty="0" smtClean="0"/>
              <a:t>	El nivel de ruido constante. Mide en decibeles el nivel de ruido de un determinado lugar, durante un período de tiempo.</a:t>
            </a:r>
            <a:endParaRPr lang="es-MX" dirty="0" smtClean="0"/>
          </a:p>
          <a:p>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Indicadores de Ruido Ambiental</a:t>
            </a:r>
          </a:p>
        </p:txBody>
      </p:sp>
      <p:sp>
        <p:nvSpPr>
          <p:cNvPr id="3" name="2 Marcador de contenido"/>
          <p:cNvSpPr>
            <a:spLocks noGrp="1"/>
          </p:cNvSpPr>
          <p:nvPr>
            <p:ph idx="1"/>
          </p:nvPr>
        </p:nvSpPr>
        <p:spPr>
          <a:xfrm>
            <a:off x="467544" y="1628800"/>
            <a:ext cx="8064896" cy="3888432"/>
          </a:xfrm>
        </p:spPr>
        <p:txBody>
          <a:bodyPr>
            <a:normAutofit/>
          </a:bodyPr>
          <a:lstStyle/>
          <a:p>
            <a:pPr>
              <a:buNone/>
            </a:pPr>
            <a:r>
              <a:rPr lang="es-EC" dirty="0" smtClean="0"/>
              <a:t> </a:t>
            </a:r>
            <a:endParaRPr lang="es-MX" dirty="0" smtClean="0"/>
          </a:p>
          <a:p>
            <a:pPr lvl="0"/>
            <a:r>
              <a:rPr lang="es-EC" b="1" dirty="0" smtClean="0"/>
              <a:t>LDN o Nivel equivalente Día-Noche: </a:t>
            </a:r>
            <a:endParaRPr lang="es-MX" dirty="0" smtClean="0"/>
          </a:p>
          <a:p>
            <a:endParaRPr lang="es-EC" b="1" dirty="0" smtClean="0"/>
          </a:p>
          <a:p>
            <a:pPr>
              <a:buNone/>
            </a:pPr>
            <a:r>
              <a:rPr lang="es-EC" dirty="0" smtClean="0"/>
              <a:t>	Mide el nivel de ruido LEQ que se produce en 24 horas. Al calcular el ruido nocturno, como no debe haber, se penaliza sobre 10 dB los ruidos que se producen entre las 10 de la noche y las 7 de la mañana.</a:t>
            </a:r>
            <a:endParaRPr lang="es-MX" dirty="0" smtClean="0"/>
          </a:p>
          <a:p>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Indicadores de Ruido Ambiental</a:t>
            </a:r>
          </a:p>
        </p:txBody>
      </p:sp>
      <p:sp>
        <p:nvSpPr>
          <p:cNvPr id="3" name="2 Marcador de contenido"/>
          <p:cNvSpPr>
            <a:spLocks noGrp="1"/>
          </p:cNvSpPr>
          <p:nvPr>
            <p:ph idx="1"/>
          </p:nvPr>
        </p:nvSpPr>
        <p:spPr>
          <a:xfrm>
            <a:off x="467544" y="1628800"/>
            <a:ext cx="8064896" cy="3888432"/>
          </a:xfrm>
        </p:spPr>
        <p:txBody>
          <a:bodyPr>
            <a:normAutofit/>
          </a:bodyPr>
          <a:lstStyle/>
          <a:p>
            <a:pPr>
              <a:buNone/>
            </a:pPr>
            <a:r>
              <a:rPr lang="es-EC" dirty="0" smtClean="0"/>
              <a:t> </a:t>
            </a:r>
            <a:endParaRPr lang="es-MX" dirty="0" smtClean="0"/>
          </a:p>
          <a:p>
            <a:pPr lvl="0"/>
            <a:r>
              <a:rPr lang="en-US" b="1" dirty="0" smtClean="0"/>
              <a:t>SEL o </a:t>
            </a:r>
            <a:r>
              <a:rPr lang="en-US" b="1" i="1" dirty="0" smtClean="0"/>
              <a:t>Sound </a:t>
            </a:r>
            <a:r>
              <a:rPr lang="en-US" b="1" i="1" dirty="0" err="1" smtClean="0"/>
              <a:t>Explousure</a:t>
            </a:r>
            <a:r>
              <a:rPr lang="en-US" b="1" i="1" dirty="0" smtClean="0"/>
              <a:t> level</a:t>
            </a:r>
          </a:p>
          <a:p>
            <a:pPr lvl="0"/>
            <a:endParaRPr lang="es-EC" b="1" dirty="0" smtClean="0"/>
          </a:p>
          <a:p>
            <a:pPr>
              <a:buNone/>
            </a:pPr>
            <a:r>
              <a:rPr lang="es-EC" dirty="0" smtClean="0"/>
              <a:t>	Se utiliza para medir el número de ocasiones en que se superan los niveles de ruido tolerado en sitios específicos como barrios residenciales, hospitales, escuelas, etc.</a:t>
            </a:r>
            <a:endParaRPr lang="es-MX" dirty="0" smtClean="0"/>
          </a:p>
          <a:p>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Decibelios </a:t>
            </a:r>
            <a:r>
              <a:rPr lang="es-EC" sz="3200" b="1" dirty="0" err="1" smtClean="0">
                <a:solidFill>
                  <a:schemeClr val="accent6">
                    <a:lumMod val="75000"/>
                  </a:schemeClr>
                </a:solidFill>
                <a:effectLst>
                  <a:outerShdw blurRad="38100" dist="38100" dir="2700000" algn="tl">
                    <a:srgbClr val="000000">
                      <a:alpha val="43137"/>
                    </a:srgbClr>
                  </a:outerShdw>
                </a:effectLst>
              </a:rPr>
              <a:t>Apróximados</a:t>
            </a:r>
            <a:r>
              <a:rPr lang="es-EC" sz="3200" b="1" dirty="0" smtClean="0">
                <a:solidFill>
                  <a:schemeClr val="accent6">
                    <a:lumMod val="75000"/>
                  </a:schemeClr>
                </a:solidFill>
                <a:effectLst>
                  <a:outerShdw blurRad="38100" dist="38100" dir="2700000" algn="tl">
                    <a:srgbClr val="000000">
                      <a:alpha val="43137"/>
                    </a:srgbClr>
                  </a:outerShdw>
                </a:effectLst>
              </a:rPr>
              <a:t> en Distintas Ocasiones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5 Imagen"/>
          <p:cNvPicPr/>
          <p:nvPr/>
        </p:nvPicPr>
        <p:blipFill>
          <a:blip r:embed="rId3" cstate="print"/>
          <a:srcRect/>
          <a:stretch>
            <a:fillRect/>
          </a:stretch>
        </p:blipFill>
        <p:spPr bwMode="auto">
          <a:xfrm>
            <a:off x="179512" y="1628800"/>
            <a:ext cx="7920880" cy="5229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80928"/>
            <a:ext cx="8363272" cy="1296144"/>
          </a:xfrm>
        </p:spPr>
        <p:txBody>
          <a:bodyPr>
            <a:normAutofit fontScale="90000"/>
          </a:bodyPr>
          <a:lstStyle/>
          <a:p>
            <a:pPr marL="719138" indent="-719138" algn="ctr"/>
            <a:r>
              <a:rPr lang="en-US" b="1" dirty="0" smtClean="0">
                <a:solidFill>
                  <a:schemeClr val="accent6">
                    <a:lumMod val="75000"/>
                  </a:schemeClr>
                </a:solidFill>
                <a:effectLst>
                  <a:outerShdw blurRad="38100" dist="38100" dir="2700000" algn="tl">
                    <a:srgbClr val="000000">
                      <a:alpha val="43137"/>
                    </a:srgbClr>
                  </a:outerShdw>
                </a:effectLst>
              </a:rPr>
              <a:t>MEJORAMIENTO DE LA CALIDAD DE SEÑAL UTILIZANDO MATLAB</a:t>
            </a:r>
            <a:r>
              <a:rPr lang="es-EC" b="1" dirty="0" smtClean="0">
                <a:solidFill>
                  <a:schemeClr val="accent6">
                    <a:lumMod val="75000"/>
                  </a:schemeClr>
                </a:solidFill>
                <a:effectLst>
                  <a:outerShdw blurRad="38100" dist="38100" dir="2700000" algn="tl">
                    <a:srgbClr val="000000">
                      <a:alpha val="43137"/>
                    </a:srgbClr>
                  </a:outerShdw>
                </a:effectLst>
              </a:rPr>
              <a:t>®</a:t>
            </a:r>
            <a:endParaRPr lang="es-EC"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852936"/>
            <a:ext cx="8229600" cy="1066800"/>
          </a:xfrm>
        </p:spPr>
        <p:txBody>
          <a:bodyPr/>
          <a:lstStyle/>
          <a:p>
            <a:pPr algn="ctr"/>
            <a:r>
              <a:rPr lang="es-EC" b="1" dirty="0" smtClean="0">
                <a:solidFill>
                  <a:schemeClr val="accent6">
                    <a:lumMod val="75000"/>
                  </a:schemeClr>
                </a:solidFill>
                <a:effectLst>
                  <a:outerShdw blurRad="38100" dist="38100" dir="2700000" algn="tl">
                    <a:srgbClr val="000000">
                      <a:alpha val="43137"/>
                    </a:srgbClr>
                  </a:outerShdw>
                </a:effectLst>
              </a:rPr>
              <a:t>INTRODUCCIÓN</a:t>
            </a:r>
            <a:endParaRPr lang="es-EC" dirty="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Pruebas de Filtraje</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6 Imagen"/>
          <p:cNvPicPr/>
          <p:nvPr/>
        </p:nvPicPr>
        <p:blipFill>
          <a:blip r:embed="rId3" cstate="print"/>
          <a:srcRect/>
          <a:stretch>
            <a:fillRect/>
          </a:stretch>
        </p:blipFill>
        <p:spPr bwMode="auto">
          <a:xfrm>
            <a:off x="467544" y="1988840"/>
            <a:ext cx="3456384" cy="2088232"/>
          </a:xfrm>
          <a:prstGeom prst="rect">
            <a:avLst/>
          </a:prstGeom>
          <a:noFill/>
          <a:ln w="9525">
            <a:noFill/>
            <a:miter lim="800000"/>
            <a:headEnd/>
            <a:tailEnd/>
          </a:ln>
        </p:spPr>
      </p:pic>
      <p:sp>
        <p:nvSpPr>
          <p:cNvPr id="8" name="7 Rectángulo"/>
          <p:cNvSpPr/>
          <p:nvPr/>
        </p:nvSpPr>
        <p:spPr>
          <a:xfrm>
            <a:off x="1475656" y="1484784"/>
            <a:ext cx="1576072" cy="400110"/>
          </a:xfrm>
          <a:prstGeom prst="rect">
            <a:avLst/>
          </a:prstGeom>
        </p:spPr>
        <p:txBody>
          <a:bodyPr wrap="none">
            <a:spAutoFit/>
          </a:bodyPr>
          <a:lstStyle/>
          <a:p>
            <a:r>
              <a:rPr lang="es-MX" sz="2000" dirty="0" err="1" smtClean="0"/>
              <a:t>Chebyshev</a:t>
            </a:r>
            <a:r>
              <a:rPr lang="es-MX" sz="2000" dirty="0" smtClean="0"/>
              <a:t> 1</a:t>
            </a:r>
            <a:endParaRPr lang="es-MX" sz="2000" dirty="0"/>
          </a:p>
        </p:txBody>
      </p:sp>
      <p:sp>
        <p:nvSpPr>
          <p:cNvPr id="9" name="8 Rectángulo"/>
          <p:cNvSpPr/>
          <p:nvPr/>
        </p:nvSpPr>
        <p:spPr>
          <a:xfrm>
            <a:off x="5724128" y="1484784"/>
            <a:ext cx="1608133" cy="400110"/>
          </a:xfrm>
          <a:prstGeom prst="rect">
            <a:avLst/>
          </a:prstGeom>
        </p:spPr>
        <p:txBody>
          <a:bodyPr wrap="none">
            <a:spAutoFit/>
          </a:bodyPr>
          <a:lstStyle/>
          <a:p>
            <a:r>
              <a:rPr lang="es-MX" sz="2000" dirty="0" err="1" smtClean="0"/>
              <a:t>Chebyshev</a:t>
            </a:r>
            <a:r>
              <a:rPr lang="es-MX" sz="2000" dirty="0" smtClean="0"/>
              <a:t> 2</a:t>
            </a:r>
            <a:endParaRPr lang="es-MX" sz="2000" dirty="0"/>
          </a:p>
        </p:txBody>
      </p:sp>
      <p:pic>
        <p:nvPicPr>
          <p:cNvPr id="10" name="9 Imagen"/>
          <p:cNvPicPr/>
          <p:nvPr/>
        </p:nvPicPr>
        <p:blipFill>
          <a:blip r:embed="rId4" cstate="print"/>
          <a:srcRect/>
          <a:stretch>
            <a:fillRect/>
          </a:stretch>
        </p:blipFill>
        <p:spPr bwMode="auto">
          <a:xfrm>
            <a:off x="4716016" y="1988840"/>
            <a:ext cx="3456384" cy="2088232"/>
          </a:xfrm>
          <a:prstGeom prst="rect">
            <a:avLst/>
          </a:prstGeom>
          <a:noFill/>
          <a:ln w="9525">
            <a:noFill/>
            <a:miter lim="800000"/>
            <a:headEnd/>
            <a:tailEnd/>
          </a:ln>
        </p:spPr>
      </p:pic>
      <p:sp>
        <p:nvSpPr>
          <p:cNvPr id="11" name="10 Rectángulo"/>
          <p:cNvSpPr/>
          <p:nvPr/>
        </p:nvSpPr>
        <p:spPr>
          <a:xfrm>
            <a:off x="1403648" y="4221088"/>
            <a:ext cx="2047355" cy="400110"/>
          </a:xfrm>
          <a:prstGeom prst="rect">
            <a:avLst/>
          </a:prstGeom>
        </p:spPr>
        <p:txBody>
          <a:bodyPr wrap="none">
            <a:spAutoFit/>
          </a:bodyPr>
          <a:lstStyle/>
          <a:p>
            <a:r>
              <a:rPr lang="es-EC" sz="2000" dirty="0" err="1" smtClean="0"/>
              <a:t>Cauer</a:t>
            </a:r>
            <a:r>
              <a:rPr lang="es-EC" b="1" dirty="0" smtClean="0"/>
              <a:t> </a:t>
            </a:r>
            <a:r>
              <a:rPr lang="es-EC" sz="2000" dirty="0" smtClean="0"/>
              <a:t>o Elíptico</a:t>
            </a:r>
            <a:endParaRPr lang="es-MX" sz="2000" dirty="0" smtClean="0"/>
          </a:p>
        </p:txBody>
      </p:sp>
      <p:pic>
        <p:nvPicPr>
          <p:cNvPr id="12" name="11 Imagen"/>
          <p:cNvPicPr/>
          <p:nvPr/>
        </p:nvPicPr>
        <p:blipFill>
          <a:blip r:embed="rId5" cstate="print"/>
          <a:srcRect/>
          <a:stretch>
            <a:fillRect/>
          </a:stretch>
        </p:blipFill>
        <p:spPr bwMode="auto">
          <a:xfrm>
            <a:off x="611560" y="4581128"/>
            <a:ext cx="3384376" cy="1988840"/>
          </a:xfrm>
          <a:prstGeom prst="rect">
            <a:avLst/>
          </a:prstGeom>
          <a:noFill/>
          <a:ln w="9525">
            <a:noFill/>
            <a:miter lim="800000"/>
            <a:headEnd/>
            <a:tailEnd/>
          </a:ln>
        </p:spPr>
      </p:pic>
      <p:pic>
        <p:nvPicPr>
          <p:cNvPr id="66563" name="Picture 3"/>
          <p:cNvPicPr>
            <a:picLocks noChangeAspect="1" noChangeArrowheads="1"/>
          </p:cNvPicPr>
          <p:nvPr/>
        </p:nvPicPr>
        <p:blipFill>
          <a:blip r:embed="rId6" cstate="print"/>
          <a:srcRect/>
          <a:stretch>
            <a:fillRect/>
          </a:stretch>
        </p:blipFill>
        <p:spPr bwMode="auto">
          <a:xfrm>
            <a:off x="4788024" y="4653136"/>
            <a:ext cx="3358505" cy="2016224"/>
          </a:xfrm>
          <a:prstGeom prst="rect">
            <a:avLst/>
          </a:prstGeom>
          <a:noFill/>
          <a:ln w="9525">
            <a:noFill/>
            <a:miter lim="800000"/>
            <a:headEnd/>
            <a:tailEnd/>
          </a:ln>
        </p:spPr>
      </p:pic>
      <p:sp>
        <p:nvSpPr>
          <p:cNvPr id="14" name="13 Rectángulo"/>
          <p:cNvSpPr/>
          <p:nvPr/>
        </p:nvSpPr>
        <p:spPr>
          <a:xfrm>
            <a:off x="5652120" y="4221088"/>
            <a:ext cx="1576072" cy="400110"/>
          </a:xfrm>
          <a:prstGeom prst="rect">
            <a:avLst/>
          </a:prstGeom>
        </p:spPr>
        <p:txBody>
          <a:bodyPr wrap="none">
            <a:spAutoFit/>
          </a:bodyPr>
          <a:lstStyle/>
          <a:p>
            <a:r>
              <a:rPr lang="es-EC" sz="2000" dirty="0" err="1" smtClean="0"/>
              <a:t>Butterworth</a:t>
            </a:r>
            <a:endParaRPr lang="es-MX" sz="2000" dirty="0" smtClean="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Análisis de Señales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4 Imagen" descr="senal de audio ingresada voz baja.png"/>
          <p:cNvPicPr>
            <a:picLocks noChangeAspect="1"/>
          </p:cNvPicPr>
          <p:nvPr/>
        </p:nvPicPr>
        <p:blipFill>
          <a:blip r:embed="rId3" cstate="print"/>
          <a:stretch>
            <a:fillRect/>
          </a:stretch>
        </p:blipFill>
        <p:spPr>
          <a:xfrm>
            <a:off x="1" y="2127794"/>
            <a:ext cx="4716016" cy="3537012"/>
          </a:xfrm>
          <a:prstGeom prst="rect">
            <a:avLst/>
          </a:prstGeom>
        </p:spPr>
      </p:pic>
      <p:pic>
        <p:nvPicPr>
          <p:cNvPr id="6" name="5 Imagen" descr="Senal de Audio Filtrada voz baja.png"/>
          <p:cNvPicPr>
            <a:picLocks noChangeAspect="1"/>
          </p:cNvPicPr>
          <p:nvPr/>
        </p:nvPicPr>
        <p:blipFill>
          <a:blip r:embed="rId4" cstate="print"/>
          <a:stretch>
            <a:fillRect/>
          </a:stretch>
        </p:blipFill>
        <p:spPr>
          <a:xfrm>
            <a:off x="4355976" y="2060848"/>
            <a:ext cx="4788024" cy="3600400"/>
          </a:xfrm>
          <a:prstGeom prst="rect">
            <a:avLst/>
          </a:prstGeom>
        </p:spPr>
      </p:pic>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Análisis de Espectros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6 Imagen" descr="Espectro de Audio Ingresado.png"/>
          <p:cNvPicPr>
            <a:picLocks noChangeAspect="1"/>
          </p:cNvPicPr>
          <p:nvPr/>
        </p:nvPicPr>
        <p:blipFill>
          <a:blip r:embed="rId3" cstate="print"/>
          <a:stretch>
            <a:fillRect/>
          </a:stretch>
        </p:blipFill>
        <p:spPr>
          <a:xfrm>
            <a:off x="0" y="1844824"/>
            <a:ext cx="4716016" cy="3591018"/>
          </a:xfrm>
          <a:prstGeom prst="rect">
            <a:avLst/>
          </a:prstGeom>
        </p:spPr>
      </p:pic>
      <p:pic>
        <p:nvPicPr>
          <p:cNvPr id="8" name="7 Imagen" descr="Espectro de Audio Filtrado.png"/>
          <p:cNvPicPr>
            <a:picLocks noChangeAspect="1"/>
          </p:cNvPicPr>
          <p:nvPr/>
        </p:nvPicPr>
        <p:blipFill>
          <a:blip r:embed="rId4" cstate="print"/>
          <a:stretch>
            <a:fillRect/>
          </a:stretch>
        </p:blipFill>
        <p:spPr>
          <a:xfrm>
            <a:off x="4355977" y="1844824"/>
            <a:ext cx="4788024" cy="3600400"/>
          </a:xfrm>
          <a:prstGeom prst="rect">
            <a:avLst/>
          </a:prstGeom>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Respuesta en Fase y Respuesta en Magnitud</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54 Imagen" descr="Magnitud Response.png"/>
          <p:cNvPicPr/>
          <p:nvPr/>
        </p:nvPicPr>
        <p:blipFill>
          <a:blip r:embed="rId3" cstate="print"/>
          <a:stretch>
            <a:fillRect/>
          </a:stretch>
        </p:blipFill>
        <p:spPr>
          <a:xfrm>
            <a:off x="4499993" y="2060848"/>
            <a:ext cx="4644008" cy="3096766"/>
          </a:xfrm>
          <a:prstGeom prst="rect">
            <a:avLst/>
          </a:prstGeom>
        </p:spPr>
      </p:pic>
      <p:pic>
        <p:nvPicPr>
          <p:cNvPr id="6" name="44 Imagen" descr="Phase Response.png"/>
          <p:cNvPicPr/>
          <p:nvPr/>
        </p:nvPicPr>
        <p:blipFill>
          <a:blip r:embed="rId4" cstate="print"/>
          <a:stretch>
            <a:fillRect/>
          </a:stretch>
        </p:blipFill>
        <p:spPr>
          <a:xfrm>
            <a:off x="0" y="2060848"/>
            <a:ext cx="4572000" cy="3126693"/>
          </a:xfrm>
          <a:prstGeom prst="rect">
            <a:avLst/>
          </a:prstGeom>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Polos y Ceros </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6 Imagen" descr="POlos y Ceros.png"/>
          <p:cNvPicPr>
            <a:picLocks noChangeAspect="1"/>
          </p:cNvPicPr>
          <p:nvPr/>
        </p:nvPicPr>
        <p:blipFill>
          <a:blip r:embed="rId3" cstate="print"/>
          <a:stretch>
            <a:fillRect/>
          </a:stretch>
        </p:blipFill>
        <p:spPr>
          <a:xfrm>
            <a:off x="1115616" y="1556792"/>
            <a:ext cx="6984776" cy="4600049"/>
          </a:xfrm>
          <a:prstGeom prst="rect">
            <a:avLst/>
          </a:prstGeom>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80928"/>
            <a:ext cx="8363272" cy="1296144"/>
          </a:xfrm>
        </p:spPr>
        <p:txBody>
          <a:bodyPr>
            <a:normAutofit fontScale="90000"/>
          </a:bodyPr>
          <a:lstStyle/>
          <a:p>
            <a:pPr marL="719138" indent="-719138" algn="ctr"/>
            <a:r>
              <a:rPr lang="en-US" b="1" dirty="0" smtClean="0">
                <a:solidFill>
                  <a:schemeClr val="accent6">
                    <a:lumMod val="75000"/>
                  </a:schemeClr>
                </a:solidFill>
                <a:effectLst>
                  <a:outerShdw blurRad="38100" dist="38100" dir="2700000" algn="tl">
                    <a:srgbClr val="000000">
                      <a:alpha val="43137"/>
                    </a:srgbClr>
                  </a:outerShdw>
                </a:effectLst>
              </a:rPr>
              <a:t>MEJORAMIENTO DE LA CALIDAD DE SEÑAL UTILIZANDO SIMULINK</a:t>
            </a:r>
            <a:r>
              <a:rPr lang="es-EC" b="1" dirty="0" smtClean="0">
                <a:solidFill>
                  <a:schemeClr val="accent6">
                    <a:lumMod val="75000"/>
                  </a:schemeClr>
                </a:solidFill>
                <a:effectLst>
                  <a:outerShdw blurRad="38100" dist="38100" dir="2700000" algn="tl">
                    <a:srgbClr val="000000">
                      <a:alpha val="43137"/>
                    </a:srgbClr>
                  </a:outerShdw>
                </a:effectLst>
              </a:rPr>
              <a:t>®</a:t>
            </a:r>
            <a:r>
              <a:rPr lang="en-US" b="1" dirty="0" smtClean="0">
                <a:solidFill>
                  <a:schemeClr val="accent6">
                    <a:lumMod val="75000"/>
                  </a:schemeClr>
                </a:solidFill>
                <a:effectLst>
                  <a:outerShdw blurRad="38100" dist="38100" dir="2700000" algn="tl">
                    <a:srgbClr val="000000">
                      <a:alpha val="43137"/>
                    </a:srgbClr>
                  </a:outerShdw>
                </a:effectLst>
              </a:rPr>
              <a:t> </a:t>
            </a:r>
            <a:r>
              <a:rPr lang="en-US" dirty="0" smtClean="0"/>
              <a:t/>
            </a:r>
            <a:br>
              <a:rPr lang="en-US" dirty="0" smtClean="0"/>
            </a:br>
            <a:endParaRPr lang="es-EC"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Conceptualización de Diseño Auditiva</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2 Marcador de contenido"/>
          <p:cNvSpPr>
            <a:spLocks noGrp="1"/>
          </p:cNvSpPr>
          <p:nvPr>
            <p:ph idx="1"/>
          </p:nvPr>
        </p:nvSpPr>
        <p:spPr>
          <a:xfrm>
            <a:off x="2987824" y="1196752"/>
            <a:ext cx="3456384" cy="936104"/>
          </a:xfrm>
        </p:spPr>
        <p:txBody>
          <a:bodyPr>
            <a:normAutofit/>
          </a:bodyPr>
          <a:lstStyle/>
          <a:p>
            <a:pPr algn="ctr">
              <a:buNone/>
            </a:pPr>
            <a:r>
              <a:rPr lang="es-ES" dirty="0" smtClean="0"/>
              <a:t>   Etapa de Ingreso</a:t>
            </a:r>
          </a:p>
        </p:txBody>
      </p:sp>
      <p:pic>
        <p:nvPicPr>
          <p:cNvPr id="1028" name="Picture 4"/>
          <p:cNvPicPr>
            <a:picLocks noChangeAspect="1" noChangeArrowheads="1"/>
          </p:cNvPicPr>
          <p:nvPr/>
        </p:nvPicPr>
        <p:blipFill>
          <a:blip r:embed="rId3" cstate="print"/>
          <a:srcRect/>
          <a:stretch>
            <a:fillRect/>
          </a:stretch>
        </p:blipFill>
        <p:spPr bwMode="auto">
          <a:xfrm>
            <a:off x="827584" y="2492896"/>
            <a:ext cx="2592288" cy="2275609"/>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3995936" y="1916832"/>
            <a:ext cx="3816424" cy="454765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Conceptualización de Diseño Auditiva</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2 Marcador de contenido"/>
          <p:cNvSpPr>
            <a:spLocks noGrp="1"/>
          </p:cNvSpPr>
          <p:nvPr>
            <p:ph idx="1"/>
          </p:nvPr>
        </p:nvSpPr>
        <p:spPr>
          <a:xfrm>
            <a:off x="1835696" y="1268760"/>
            <a:ext cx="5832648" cy="648072"/>
          </a:xfrm>
        </p:spPr>
        <p:txBody>
          <a:bodyPr>
            <a:normAutofit/>
          </a:bodyPr>
          <a:lstStyle/>
          <a:p>
            <a:pPr algn="ctr">
              <a:buNone/>
            </a:pPr>
            <a:r>
              <a:rPr lang="es-ES" dirty="0" smtClean="0"/>
              <a:t>   Etapa de Mejoramiento de Señal</a:t>
            </a:r>
          </a:p>
        </p:txBody>
      </p:sp>
      <p:pic>
        <p:nvPicPr>
          <p:cNvPr id="2052" name="Picture 4"/>
          <p:cNvPicPr>
            <a:picLocks noChangeAspect="1" noChangeArrowheads="1"/>
          </p:cNvPicPr>
          <p:nvPr/>
        </p:nvPicPr>
        <p:blipFill>
          <a:blip r:embed="rId3" cstate="print"/>
          <a:srcRect/>
          <a:stretch>
            <a:fillRect/>
          </a:stretch>
        </p:blipFill>
        <p:spPr bwMode="auto">
          <a:xfrm>
            <a:off x="2555776" y="1988840"/>
            <a:ext cx="5676900" cy="3914775"/>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251520" y="3284984"/>
            <a:ext cx="2060276" cy="136815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Conceptualización de Diseño Auditiva</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2 Marcador de contenido"/>
          <p:cNvSpPr>
            <a:spLocks noGrp="1"/>
          </p:cNvSpPr>
          <p:nvPr>
            <p:ph idx="1"/>
          </p:nvPr>
        </p:nvSpPr>
        <p:spPr>
          <a:xfrm>
            <a:off x="1835696" y="1268760"/>
            <a:ext cx="5832648" cy="648072"/>
          </a:xfrm>
        </p:spPr>
        <p:txBody>
          <a:bodyPr>
            <a:normAutofit/>
          </a:bodyPr>
          <a:lstStyle/>
          <a:p>
            <a:pPr algn="ctr">
              <a:buNone/>
            </a:pPr>
            <a:r>
              <a:rPr lang="es-ES" dirty="0" smtClean="0"/>
              <a:t>   Etapa de Salida</a:t>
            </a:r>
          </a:p>
        </p:txBody>
      </p:sp>
      <p:pic>
        <p:nvPicPr>
          <p:cNvPr id="3074" name="Picture 2"/>
          <p:cNvPicPr>
            <a:picLocks noChangeAspect="1" noChangeArrowheads="1"/>
          </p:cNvPicPr>
          <p:nvPr/>
        </p:nvPicPr>
        <p:blipFill>
          <a:blip r:embed="rId3" cstate="print"/>
          <a:srcRect/>
          <a:stretch>
            <a:fillRect/>
          </a:stretch>
        </p:blipFill>
        <p:spPr bwMode="auto">
          <a:xfrm>
            <a:off x="251520" y="2852935"/>
            <a:ext cx="1512168" cy="1716515"/>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2483768" y="2204864"/>
            <a:ext cx="6365299" cy="302433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Resultados Auditivos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srcRect/>
          <a:stretch>
            <a:fillRect/>
          </a:stretch>
        </p:blipFill>
        <p:spPr bwMode="auto">
          <a:xfrm>
            <a:off x="611560" y="1628800"/>
            <a:ext cx="7581900" cy="19812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611560" y="4077072"/>
            <a:ext cx="7553325" cy="19526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14400"/>
            <a:ext cx="8229600" cy="1066800"/>
          </a:xfrm>
        </p:spPr>
        <p:txBody>
          <a:bodyPr/>
          <a:lstStyle/>
          <a:p>
            <a:r>
              <a:rPr lang="es-EC" b="1" dirty="0" smtClean="0">
                <a:solidFill>
                  <a:schemeClr val="accent6">
                    <a:lumMod val="75000"/>
                  </a:schemeClr>
                </a:solidFill>
                <a:effectLst>
                  <a:outerShdw blurRad="38100" dist="38100" dir="2700000" algn="tl">
                    <a:srgbClr val="000000">
                      <a:alpha val="43137"/>
                    </a:srgbClr>
                  </a:outerShdw>
                </a:effectLst>
              </a:rPr>
              <a:t>Problemática Actual</a:t>
            </a:r>
            <a:endParaRPr lang="es-EC" dirty="0"/>
          </a:p>
        </p:txBody>
      </p:sp>
      <p:sp>
        <p:nvSpPr>
          <p:cNvPr id="3" name="2 Marcador de contenido"/>
          <p:cNvSpPr>
            <a:spLocks noGrp="1"/>
          </p:cNvSpPr>
          <p:nvPr>
            <p:ph idx="1"/>
          </p:nvPr>
        </p:nvSpPr>
        <p:spPr>
          <a:xfrm>
            <a:off x="357158" y="2000240"/>
            <a:ext cx="8229600" cy="4259560"/>
          </a:xfrm>
        </p:spPr>
        <p:txBody>
          <a:bodyPr>
            <a:normAutofit fontScale="77500" lnSpcReduction="20000"/>
          </a:bodyPr>
          <a:lstStyle/>
          <a:p>
            <a:pPr algn="just">
              <a:buNone/>
            </a:pPr>
            <a:r>
              <a:rPr lang="es-ES" dirty="0" smtClean="0">
                <a:latin typeface="+mj-lt"/>
              </a:rPr>
              <a:t>	El presente proyecto se encuentra enfocado a brindar a la comunidad una mejora en la calidad de vida, brindado la visión de disminuir los problemas suscitados en ambientes laborales con presencia de ruido y a la vez evitando daños futuros en la salud de los trabajadores expuestos a estas condiciones.</a:t>
            </a:r>
          </a:p>
          <a:p>
            <a:pPr algn="just">
              <a:buNone/>
            </a:pPr>
            <a:r>
              <a:rPr lang="es-ES" dirty="0" smtClean="0">
                <a:latin typeface="+mj-lt"/>
              </a:rPr>
              <a:t>	</a:t>
            </a:r>
          </a:p>
          <a:p>
            <a:pPr algn="just">
              <a:buNone/>
            </a:pPr>
            <a:r>
              <a:rPr lang="es-ES" dirty="0" smtClean="0">
                <a:latin typeface="+mj-lt"/>
              </a:rPr>
              <a:t>	De esta manera se pretende encaminar el proyecto a dos puntos distintos pero con similar importancia, el primero enfocado a la etapa previa de un audífono para personas con discapacidades auditivas y el segundo en la perspectiva de creación de un dispositivo no existente en el mercado actual que sea capaz de mermar el ruido constante que se encuentra por encima de los niveles audibles.</a:t>
            </a:r>
            <a:endParaRPr lang="es-EC" dirty="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Conceptualización de </a:t>
            </a:r>
            <a:r>
              <a:rPr lang="es-EC" sz="3200" b="1" dirty="0" smtClean="0">
                <a:solidFill>
                  <a:schemeClr val="accent6">
                    <a:lumMod val="75000"/>
                  </a:schemeClr>
                </a:solidFill>
                <a:effectLst>
                  <a:outerShdw blurRad="38100" dist="38100" dir="2700000" algn="tl">
                    <a:srgbClr val="000000">
                      <a:alpha val="43137"/>
                    </a:srgbClr>
                  </a:outerShdw>
                </a:effectLst>
              </a:rPr>
              <a:t>Diseño Gráfico</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2 Marcador de contenido"/>
          <p:cNvSpPr txBox="1">
            <a:spLocks/>
          </p:cNvSpPr>
          <p:nvPr/>
        </p:nvSpPr>
        <p:spPr>
          <a:xfrm>
            <a:off x="2987824" y="1268760"/>
            <a:ext cx="2376264" cy="936104"/>
          </a:xfrm>
          <a:prstGeom prst="rect">
            <a:avLst/>
          </a:prstGeom>
        </p:spPr>
        <p:txBody>
          <a:bodyPr vert="horz">
            <a:normAutofit lnSpcReduction="10000"/>
          </a:bodyPr>
          <a:lstStyle/>
          <a:p>
            <a:pPr marL="365760" marR="0" lvl="0" indent="-256032" algn="ctr" defTabSz="914400" rtl="0" eaLnBrk="1" fontAlgn="auto" latinLnBrk="0" hangingPunct="1">
              <a:lnSpc>
                <a:spcPct val="100000"/>
              </a:lnSpc>
              <a:spcBef>
                <a:spcPts val="300"/>
              </a:spcBef>
              <a:spcAft>
                <a:spcPts val="0"/>
              </a:spcAft>
              <a:buClr>
                <a:schemeClr val="accent3"/>
              </a:buClr>
              <a:buSzTx/>
              <a:tabLst/>
              <a:defRPr/>
            </a:pPr>
            <a:r>
              <a:rPr kumimoji="0" lang="es-ES" sz="2800" b="0" i="0" u="none" strike="noStrike" kern="1200" cap="none" spc="0" normalizeH="0" baseline="0" noProof="0" dirty="0" smtClean="0">
                <a:ln>
                  <a:noFill/>
                </a:ln>
                <a:solidFill>
                  <a:schemeClr val="tx1"/>
                </a:solidFill>
                <a:effectLst/>
                <a:uLnTx/>
                <a:uFillTx/>
                <a:latin typeface="+mn-lt"/>
                <a:ea typeface="+mn-ea"/>
                <a:cs typeface="+mn-cs"/>
              </a:rPr>
              <a:t>   Simulación Gráfica</a:t>
            </a:r>
          </a:p>
        </p:txBody>
      </p:sp>
      <p:pic>
        <p:nvPicPr>
          <p:cNvPr id="12" name="11 Imagen"/>
          <p:cNvPicPr/>
          <p:nvPr/>
        </p:nvPicPr>
        <p:blipFill>
          <a:blip r:embed="rId3" cstate="print"/>
          <a:srcRect/>
          <a:stretch>
            <a:fillRect/>
          </a:stretch>
        </p:blipFill>
        <p:spPr bwMode="auto">
          <a:xfrm>
            <a:off x="251520" y="2060848"/>
            <a:ext cx="3203848" cy="3816424"/>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3635896" y="2636912"/>
            <a:ext cx="5508104" cy="266429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Resultados Gráficos</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cstate="print"/>
          <a:srcRect/>
          <a:stretch>
            <a:fillRect/>
          </a:stretch>
        </p:blipFill>
        <p:spPr bwMode="auto">
          <a:xfrm>
            <a:off x="467544" y="1772816"/>
            <a:ext cx="7600950" cy="1857375"/>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539552" y="3933056"/>
            <a:ext cx="7600950" cy="20193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780928"/>
            <a:ext cx="6696744" cy="1296144"/>
          </a:xfrm>
        </p:spPr>
        <p:txBody>
          <a:bodyPr>
            <a:normAutofit fontScale="90000"/>
          </a:bodyPr>
          <a:lstStyle/>
          <a:p>
            <a:pPr marL="719138" indent="-719138" algn="ctr"/>
            <a:r>
              <a:rPr lang="es-MX" b="1" dirty="0" smtClean="0">
                <a:solidFill>
                  <a:schemeClr val="accent6">
                    <a:lumMod val="75000"/>
                  </a:schemeClr>
                </a:solidFill>
                <a:effectLst>
                  <a:outerShdw blurRad="38100" dist="38100" dir="2700000" algn="tl">
                    <a:srgbClr val="000000">
                      <a:alpha val="43137"/>
                    </a:srgbClr>
                  </a:outerShdw>
                </a:effectLst>
              </a:rPr>
              <a:t>    PERSPECTIVA   DE FABRICACION</a:t>
            </a:r>
            <a:endParaRPr lang="es-EC"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Perspectiva de Fabricación</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4 Imagen"/>
          <p:cNvPicPr/>
          <p:nvPr/>
        </p:nvPicPr>
        <p:blipFill>
          <a:blip r:embed="rId3" cstate="print">
            <a:lum bright="-35000" contrast="56000"/>
          </a:blip>
          <a:srcRect/>
          <a:stretch>
            <a:fillRect/>
          </a:stretch>
        </p:blipFill>
        <p:spPr bwMode="auto">
          <a:xfrm>
            <a:off x="3635896" y="2132856"/>
            <a:ext cx="4968552" cy="3672408"/>
          </a:xfrm>
          <a:prstGeom prst="rect">
            <a:avLst/>
          </a:prstGeom>
          <a:noFill/>
          <a:ln w="9525">
            <a:noFill/>
            <a:miter lim="800000"/>
            <a:headEnd/>
            <a:tailEnd/>
          </a:ln>
        </p:spPr>
      </p:pic>
      <p:graphicFrame>
        <p:nvGraphicFramePr>
          <p:cNvPr id="6" name="5 Tabla"/>
          <p:cNvGraphicFramePr>
            <a:graphicFrameLocks noGrp="1"/>
          </p:cNvGraphicFramePr>
          <p:nvPr/>
        </p:nvGraphicFramePr>
        <p:xfrm>
          <a:off x="467544" y="1628800"/>
          <a:ext cx="2896870" cy="5074920"/>
        </p:xfrm>
        <a:graphic>
          <a:graphicData uri="http://schemas.openxmlformats.org/drawingml/2006/table">
            <a:tbl>
              <a:tblPr/>
              <a:tblGrid>
                <a:gridCol w="1413510"/>
                <a:gridCol w="1483360"/>
              </a:tblGrid>
              <a:tr h="58296">
                <a:tc>
                  <a:txBody>
                    <a:bodyPr/>
                    <a:lstStyle/>
                    <a:p>
                      <a:pPr algn="l">
                        <a:lnSpc>
                          <a:spcPct val="150000"/>
                        </a:lnSpc>
                        <a:spcAft>
                          <a:spcPts val="0"/>
                        </a:spcAft>
                      </a:pPr>
                      <a:r>
                        <a:rPr lang="es-MX" sz="1200" dirty="0">
                          <a:solidFill>
                            <a:srgbClr val="000000"/>
                          </a:solidFill>
                          <a:latin typeface="Calibri"/>
                          <a:ea typeface="Times New Roman"/>
                          <a:cs typeface="Calibri"/>
                        </a:rPr>
                        <a:t>Componentes</a:t>
                      </a:r>
                      <a:endParaRPr lang="es-MX" sz="12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l">
                        <a:lnSpc>
                          <a:spcPct val="150000"/>
                        </a:lnSpc>
                        <a:spcAft>
                          <a:spcPts val="0"/>
                        </a:spcAft>
                      </a:pPr>
                      <a:r>
                        <a:rPr lang="es-MX" sz="1200" dirty="0">
                          <a:solidFill>
                            <a:srgbClr val="000000"/>
                          </a:solidFill>
                          <a:latin typeface="Calibri"/>
                          <a:ea typeface="Times New Roman"/>
                          <a:cs typeface="Calibri"/>
                        </a:rPr>
                        <a:t>Valores</a:t>
                      </a:r>
                      <a:endParaRPr lang="es-MX" sz="1200"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05105">
                <a:tc>
                  <a:txBody>
                    <a:bodyPr/>
                    <a:lstStyle/>
                    <a:p>
                      <a:pPr algn="l">
                        <a:lnSpc>
                          <a:spcPct val="150000"/>
                        </a:lnSpc>
                        <a:spcAft>
                          <a:spcPts val="0"/>
                        </a:spcAft>
                      </a:pPr>
                      <a:r>
                        <a:rPr lang="es-MX" sz="1400" b="1" dirty="0">
                          <a:solidFill>
                            <a:srgbClr val="000000"/>
                          </a:solidFill>
                          <a:latin typeface="Calibri"/>
                          <a:ea typeface="Times New Roman"/>
                          <a:cs typeface="Calibri"/>
                        </a:rPr>
                        <a:t>R1</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dirty="0">
                          <a:solidFill>
                            <a:srgbClr val="000000"/>
                          </a:solidFill>
                          <a:latin typeface="Calibri"/>
                          <a:ea typeface="Times New Roman"/>
                          <a:cs typeface="Calibri"/>
                        </a:rPr>
                        <a:t>12 W</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dirty="0">
                          <a:solidFill>
                            <a:srgbClr val="000000"/>
                          </a:solidFill>
                          <a:latin typeface="Calibri"/>
                          <a:ea typeface="Times New Roman"/>
                          <a:cs typeface="Calibri"/>
                        </a:rPr>
                        <a:t>R2</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dirty="0">
                          <a:solidFill>
                            <a:srgbClr val="000000"/>
                          </a:solidFill>
                          <a:latin typeface="Calibri"/>
                          <a:ea typeface="Times New Roman"/>
                          <a:cs typeface="Calibri"/>
                        </a:rPr>
                        <a:t>12 KW</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dirty="0">
                          <a:solidFill>
                            <a:srgbClr val="000000"/>
                          </a:solidFill>
                          <a:latin typeface="Calibri"/>
                          <a:ea typeface="Times New Roman"/>
                          <a:cs typeface="Calibri"/>
                        </a:rPr>
                        <a:t>R3</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dirty="0">
                          <a:solidFill>
                            <a:srgbClr val="000000"/>
                          </a:solidFill>
                          <a:latin typeface="Calibri"/>
                          <a:ea typeface="Times New Roman"/>
                          <a:cs typeface="Calibri"/>
                        </a:rPr>
                        <a:t>22 KW</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dirty="0">
                          <a:solidFill>
                            <a:srgbClr val="000000"/>
                          </a:solidFill>
                          <a:latin typeface="Calibri"/>
                          <a:ea typeface="Times New Roman"/>
                          <a:cs typeface="Calibri"/>
                        </a:rPr>
                        <a:t>C1</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dirty="0">
                          <a:solidFill>
                            <a:srgbClr val="000000"/>
                          </a:solidFill>
                          <a:latin typeface="Calibri"/>
                          <a:ea typeface="Times New Roman"/>
                          <a:cs typeface="Calibri"/>
                        </a:rPr>
                        <a:t>4,7 </a:t>
                      </a:r>
                      <a:r>
                        <a:rPr lang="es-MX" sz="1400" b="1" dirty="0" err="1">
                          <a:solidFill>
                            <a:srgbClr val="000000"/>
                          </a:solidFill>
                          <a:latin typeface="Calibri"/>
                          <a:ea typeface="Times New Roman"/>
                          <a:cs typeface="Calibri"/>
                        </a:rPr>
                        <a:t>nF</a:t>
                      </a:r>
                      <a:r>
                        <a:rPr lang="es-MX" sz="1400" b="1" dirty="0">
                          <a:solidFill>
                            <a:srgbClr val="000000"/>
                          </a:solidFill>
                          <a:latin typeface="Calibri"/>
                          <a:ea typeface="Times New Roman"/>
                          <a:cs typeface="Calibri"/>
                        </a:rPr>
                        <a:t> poliéster</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a:solidFill>
                            <a:srgbClr val="000000"/>
                          </a:solidFill>
                          <a:latin typeface="Calibri"/>
                          <a:ea typeface="Times New Roman"/>
                          <a:cs typeface="Calibri"/>
                        </a:rPr>
                        <a:t>C2</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10 nF poliéster</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dirty="0">
                          <a:solidFill>
                            <a:srgbClr val="000000"/>
                          </a:solidFill>
                          <a:latin typeface="Calibri"/>
                          <a:ea typeface="Times New Roman"/>
                          <a:cs typeface="Calibri"/>
                        </a:rPr>
                        <a:t>C3</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220 uF electrolítico</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a:solidFill>
                            <a:srgbClr val="000000"/>
                          </a:solidFill>
                          <a:latin typeface="Calibri"/>
                          <a:ea typeface="Times New Roman"/>
                          <a:cs typeface="Calibri"/>
                        </a:rPr>
                        <a:t>C4</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1 uF electrolítico</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a:solidFill>
                            <a:srgbClr val="000000"/>
                          </a:solidFill>
                          <a:latin typeface="Calibri"/>
                          <a:ea typeface="Times New Roman"/>
                          <a:cs typeface="Calibri"/>
                        </a:rPr>
                        <a:t>C5</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100 uF electrolítico</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a:solidFill>
                            <a:srgbClr val="000000"/>
                          </a:solidFill>
                          <a:latin typeface="Calibri"/>
                          <a:ea typeface="Times New Roman"/>
                          <a:cs typeface="Calibri"/>
                        </a:rPr>
                        <a:t>C6</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100 nF poliéster</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a:solidFill>
                            <a:srgbClr val="000000"/>
                          </a:solidFill>
                          <a:latin typeface="Calibri"/>
                          <a:ea typeface="Times New Roman"/>
                          <a:cs typeface="Calibri"/>
                        </a:rPr>
                        <a:t>P1</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Potenciómetro 47 kW</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05">
                <a:tc>
                  <a:txBody>
                    <a:bodyPr/>
                    <a:lstStyle/>
                    <a:p>
                      <a:pPr algn="l">
                        <a:lnSpc>
                          <a:spcPct val="150000"/>
                        </a:lnSpc>
                        <a:spcAft>
                          <a:spcPts val="0"/>
                        </a:spcAft>
                      </a:pPr>
                      <a:r>
                        <a:rPr lang="es-MX" sz="1400" b="1">
                          <a:solidFill>
                            <a:srgbClr val="000000"/>
                          </a:solidFill>
                          <a:latin typeface="Calibri"/>
                          <a:ea typeface="Times New Roman"/>
                          <a:cs typeface="Calibri"/>
                        </a:rPr>
                        <a:t>Micrófono</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a:solidFill>
                            <a:srgbClr val="000000"/>
                          </a:solidFill>
                          <a:latin typeface="Calibri"/>
                          <a:ea typeface="Times New Roman"/>
                          <a:cs typeface="Calibri"/>
                        </a:rPr>
                        <a:t> </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265">
                <a:tc>
                  <a:txBody>
                    <a:bodyPr/>
                    <a:lstStyle/>
                    <a:p>
                      <a:pPr algn="l">
                        <a:lnSpc>
                          <a:spcPct val="150000"/>
                        </a:lnSpc>
                        <a:spcAft>
                          <a:spcPts val="0"/>
                        </a:spcAft>
                      </a:pPr>
                      <a:r>
                        <a:rPr lang="es-MX" sz="1400" b="1">
                          <a:solidFill>
                            <a:srgbClr val="000000"/>
                          </a:solidFill>
                          <a:latin typeface="Calibri"/>
                          <a:ea typeface="Times New Roman"/>
                          <a:cs typeface="Calibri"/>
                        </a:rPr>
                        <a:t>LM 386</a:t>
                      </a:r>
                      <a:endParaRPr lang="es-MX" sz="1400" b="1">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s-MX" sz="1400" b="1" dirty="0">
                          <a:solidFill>
                            <a:srgbClr val="000000"/>
                          </a:solidFill>
                          <a:latin typeface="Calibri"/>
                          <a:ea typeface="Times New Roman"/>
                          <a:cs typeface="Calibri"/>
                        </a:rPr>
                        <a:t> </a:t>
                      </a:r>
                      <a:endParaRPr lang="es-MX" sz="1400" b="1" dirty="0">
                        <a:latin typeface="Arial"/>
                        <a:ea typeface="Calibri"/>
                        <a:cs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Perspectiva de Fabricación en Miniatura</a:t>
            </a: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6 Imagen" descr="http://www.vivirmejor.es/typo3temp/pics/c0489cd283.jpg">
            <a:hlinkClick r:id="rId3"/>
          </p:cNvPr>
          <p:cNvPicPr/>
          <p:nvPr/>
        </p:nvPicPr>
        <p:blipFill>
          <a:blip r:embed="rId4" cstate="print"/>
          <a:srcRect/>
          <a:stretch>
            <a:fillRect/>
          </a:stretch>
        </p:blipFill>
        <p:spPr bwMode="auto">
          <a:xfrm>
            <a:off x="2267744" y="2132856"/>
            <a:ext cx="4536504" cy="324036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2708920"/>
            <a:ext cx="5976664" cy="1296144"/>
          </a:xfrm>
        </p:spPr>
        <p:txBody>
          <a:bodyPr>
            <a:normAutofit fontScale="90000"/>
          </a:bodyPr>
          <a:lstStyle/>
          <a:p>
            <a:pPr marL="719138" indent="-719138" algn="ctr"/>
            <a:r>
              <a:rPr lang="es-MX" b="1" dirty="0" smtClean="0">
                <a:solidFill>
                  <a:schemeClr val="accent6">
                    <a:lumMod val="75000"/>
                  </a:schemeClr>
                </a:solidFill>
                <a:effectLst>
                  <a:outerShdw blurRad="38100" dist="38100" dir="2700000" algn="tl">
                    <a:srgbClr val="000000">
                      <a:alpha val="43137"/>
                    </a:srgbClr>
                  </a:outerShdw>
                </a:effectLst>
              </a:rPr>
              <a:t>     CONCLUSIONES Y RECOMENDACIONES</a:t>
            </a:r>
            <a:r>
              <a:rPr lang="en-US" dirty="0" smtClean="0"/>
              <a:t/>
            </a:r>
            <a:br>
              <a:rPr lang="en-US" dirty="0" smtClean="0"/>
            </a:br>
            <a:endParaRPr lang="es-EC"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363272" cy="1008112"/>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Conclusiones</a:t>
            </a:r>
          </a:p>
        </p:txBody>
      </p:sp>
      <p:sp>
        <p:nvSpPr>
          <p:cNvPr id="3" name="2 Marcador de contenido"/>
          <p:cNvSpPr>
            <a:spLocks noGrp="1"/>
          </p:cNvSpPr>
          <p:nvPr>
            <p:ph idx="1"/>
          </p:nvPr>
        </p:nvSpPr>
        <p:spPr>
          <a:xfrm>
            <a:off x="323528" y="1484784"/>
            <a:ext cx="8424936" cy="4608512"/>
          </a:xfrm>
        </p:spPr>
        <p:txBody>
          <a:bodyPr>
            <a:normAutofit fontScale="85000" lnSpcReduction="20000"/>
          </a:bodyPr>
          <a:lstStyle/>
          <a:p>
            <a:pPr algn="just"/>
            <a:r>
              <a:rPr lang="es-EC" dirty="0" smtClean="0"/>
              <a:t>Cuando la fase juega un papel fundamental en el tratamiento de la señal (por ejemplo, en el caso de comunicaciones de datos) es mejor el uso de filtros FIR de mayor costo pero de fase lineal. </a:t>
            </a:r>
          </a:p>
          <a:p>
            <a:pPr algn="just">
              <a:buNone/>
            </a:pPr>
            <a:r>
              <a:rPr lang="es-EC" dirty="0" smtClean="0"/>
              <a:t>	Cuando la fase no toma gran importancia (por ejemplo, en aplicaciones de audio, donde el oído humano no es capaz de discernir pequeñas variaciones de la fase) el empleo de filtros IIR, de menor costo, es el adecuado. </a:t>
            </a:r>
          </a:p>
          <a:p>
            <a:pPr algn="just">
              <a:buNone/>
            </a:pPr>
            <a:endParaRPr lang="es-EC" dirty="0" smtClean="0"/>
          </a:p>
          <a:p>
            <a:pPr algn="just"/>
            <a:r>
              <a:rPr lang="es-EC" dirty="0" smtClean="0"/>
              <a:t>Se comprobó que la aproximación de Butterworth es la que presenta una fase más próxima a la ideal para un orden dado, pero el orden que necesita para cumplir las especificaciones suele ser notablemente mayor al que requieren las demás.</a:t>
            </a:r>
            <a:endParaRPr lang="es-MX" dirty="0" smtClean="0"/>
          </a:p>
          <a:p>
            <a:pPr algn="just">
              <a:buNone/>
            </a:pPr>
            <a:endParaRPr lang="es-MX" dirty="0" smtClean="0"/>
          </a:p>
          <a:p>
            <a:pPr>
              <a:buNone/>
            </a:pPr>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Conclusiones</a:t>
            </a:r>
          </a:p>
        </p:txBody>
      </p:sp>
      <p:sp>
        <p:nvSpPr>
          <p:cNvPr id="3" name="2 Marcador de contenido"/>
          <p:cNvSpPr>
            <a:spLocks noGrp="1"/>
          </p:cNvSpPr>
          <p:nvPr>
            <p:ph idx="1"/>
          </p:nvPr>
        </p:nvSpPr>
        <p:spPr>
          <a:xfrm>
            <a:off x="251520" y="1556792"/>
            <a:ext cx="8424936" cy="4896544"/>
          </a:xfrm>
        </p:spPr>
        <p:txBody>
          <a:bodyPr>
            <a:normAutofit fontScale="77500" lnSpcReduction="20000"/>
          </a:bodyPr>
          <a:lstStyle/>
          <a:p>
            <a:pPr algn="just"/>
            <a:r>
              <a:rPr lang="es-MX" dirty="0" smtClean="0"/>
              <a:t>Se probó que la utilización de </a:t>
            </a:r>
            <a:r>
              <a:rPr lang="es-MX" dirty="0" err="1" smtClean="0"/>
              <a:t>Matlab</a:t>
            </a:r>
            <a:r>
              <a:rPr lang="es-EC" dirty="0" smtClean="0"/>
              <a:t>®</a:t>
            </a:r>
            <a:r>
              <a:rPr lang="es-MX" dirty="0" smtClean="0"/>
              <a:t> para el mejoramiento de la calidad de señal en aplicaciones de audio, genera mejores resultados que la aplicación de </a:t>
            </a:r>
            <a:r>
              <a:rPr lang="es-MX" dirty="0" err="1" smtClean="0"/>
              <a:t>Simulink</a:t>
            </a:r>
            <a:r>
              <a:rPr lang="es-EC" dirty="0" smtClean="0"/>
              <a:t>®, esto debido a que en </a:t>
            </a:r>
            <a:r>
              <a:rPr lang="es-EC" dirty="0" err="1" smtClean="0"/>
              <a:t>Matlab</a:t>
            </a:r>
            <a:r>
              <a:rPr lang="es-EC" dirty="0" smtClean="0"/>
              <a:t>® se puede definir exactamente los valores para el diseño del filtro, mientras que en </a:t>
            </a:r>
            <a:r>
              <a:rPr lang="es-MX" dirty="0" err="1" smtClean="0"/>
              <a:t>Simulink</a:t>
            </a:r>
            <a:r>
              <a:rPr lang="es-EC" dirty="0" smtClean="0"/>
              <a:t>® se genera el filtro haciendo un estimado de los parámetros. </a:t>
            </a:r>
            <a:endParaRPr lang="es-MX" dirty="0" smtClean="0"/>
          </a:p>
          <a:p>
            <a:pPr algn="just">
              <a:buNone/>
            </a:pPr>
            <a:r>
              <a:rPr lang="es-EC" dirty="0" smtClean="0"/>
              <a:t> </a:t>
            </a:r>
            <a:r>
              <a:rPr lang="es-MX" dirty="0" smtClean="0"/>
              <a:t>	</a:t>
            </a:r>
          </a:p>
          <a:p>
            <a:pPr algn="just"/>
            <a:r>
              <a:rPr lang="es-EC" dirty="0" smtClean="0"/>
              <a:t>Se validó la posibilidad de que este mismo diseño, se puede utilizar como etapa previa de dispositivos completos como audífonos, los cuales pueden tener costos de fabricación menores a los del mercado, que son importados y exceden el presupuesto de las personas de clase media baja. De esta manera se plantea la posibilidad de fabricar en nuestro país dispositivos para personas con discapacidad auditiva y al alcance de personas con menor poder adquisitivo.</a:t>
            </a:r>
            <a:endParaRPr lang="es-MX" dirty="0" smtClean="0"/>
          </a:p>
          <a:p>
            <a:pPr>
              <a:buNone/>
            </a:pPr>
            <a:endParaRPr lang="es-MX"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Conclusiones</a:t>
            </a:r>
          </a:p>
        </p:txBody>
      </p:sp>
      <p:sp>
        <p:nvSpPr>
          <p:cNvPr id="3" name="2 Marcador de contenido"/>
          <p:cNvSpPr>
            <a:spLocks noGrp="1"/>
          </p:cNvSpPr>
          <p:nvPr>
            <p:ph idx="1"/>
          </p:nvPr>
        </p:nvSpPr>
        <p:spPr>
          <a:xfrm>
            <a:off x="323528" y="1700808"/>
            <a:ext cx="8424936" cy="4032448"/>
          </a:xfrm>
        </p:spPr>
        <p:txBody>
          <a:bodyPr>
            <a:normAutofit fontScale="92500" lnSpcReduction="20000"/>
          </a:bodyPr>
          <a:lstStyle/>
          <a:p>
            <a:pPr algn="just"/>
            <a:r>
              <a:rPr lang="es-EC" dirty="0" smtClean="0"/>
              <a:t>Se verificó el comportamiento que tiene una señal de audio y lo específico que se debe ser a la hora de tratar con señales de voz ya que debemos ser capaces de discriminar las frecuencias que exceden o que no alcanzan los límites audibles del oído humano.</a:t>
            </a:r>
            <a:endParaRPr lang="es-MX" dirty="0" smtClean="0"/>
          </a:p>
          <a:p>
            <a:pPr algn="just">
              <a:buNone/>
            </a:pPr>
            <a:r>
              <a:rPr lang="es-EC" dirty="0" smtClean="0"/>
              <a:t>	</a:t>
            </a:r>
          </a:p>
          <a:p>
            <a:pPr algn="just"/>
            <a:r>
              <a:rPr lang="es-EC" dirty="0" smtClean="0"/>
              <a:t>De manera puntual, se analizó la posibilidad de que en un futuro se pueda desarrollar tecnologías que a diferencia de los audífonos normales que se encuentran en el mercado, permita la eliminación del ruido como medida de prevención de la pérdida auditiva ocasionada por el ruido.	</a:t>
            </a:r>
            <a:endParaRPr lang="es-MX" dirty="0" smtClean="0"/>
          </a:p>
          <a:p>
            <a:pPr>
              <a:buNone/>
            </a:pPr>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Recomendaciones</a:t>
            </a:r>
          </a:p>
        </p:txBody>
      </p:sp>
      <p:sp>
        <p:nvSpPr>
          <p:cNvPr id="3" name="2 Marcador de contenido"/>
          <p:cNvSpPr>
            <a:spLocks noGrp="1"/>
          </p:cNvSpPr>
          <p:nvPr>
            <p:ph idx="1"/>
          </p:nvPr>
        </p:nvSpPr>
        <p:spPr>
          <a:xfrm>
            <a:off x="323528" y="1700808"/>
            <a:ext cx="8424936" cy="4032448"/>
          </a:xfrm>
        </p:spPr>
        <p:txBody>
          <a:bodyPr>
            <a:normAutofit fontScale="92500" lnSpcReduction="20000"/>
          </a:bodyPr>
          <a:lstStyle/>
          <a:p>
            <a:pPr algn="just">
              <a:buNone/>
            </a:pPr>
            <a:r>
              <a:rPr lang="es-EC" dirty="0" smtClean="0"/>
              <a:t>			</a:t>
            </a:r>
            <a:endParaRPr lang="es-MX" dirty="0" smtClean="0"/>
          </a:p>
          <a:p>
            <a:pPr algn="just"/>
            <a:r>
              <a:rPr lang="es-EC" dirty="0" smtClean="0"/>
              <a:t>Se recomienda el uso de </a:t>
            </a:r>
            <a:r>
              <a:rPr lang="es-EC" dirty="0" err="1" smtClean="0"/>
              <a:t>Matlab</a:t>
            </a:r>
            <a:r>
              <a:rPr lang="es-MX" dirty="0" smtClean="0"/>
              <a:t>® para aplicaciones de audio</a:t>
            </a:r>
            <a:r>
              <a:rPr lang="es-EC" dirty="0" smtClean="0"/>
              <a:t> cuando se desea mejorar la calidad de la señal sacrificando la eficiencia computacional y por tanto la factibilidad de diseño del sistema. </a:t>
            </a:r>
            <a:endParaRPr lang="es-MX" dirty="0" smtClean="0"/>
          </a:p>
          <a:p>
            <a:pPr algn="just"/>
            <a:endParaRPr lang="es-EC" dirty="0" smtClean="0"/>
          </a:p>
          <a:p>
            <a:pPr algn="just"/>
            <a:r>
              <a:rPr lang="es-EC" dirty="0" smtClean="0"/>
              <a:t>La respuesta en magnitud del filtro Butterword cumple los requisitos buscados. Si vemos la respuesta en magnitud en dB podemos ver que la atenuación en la banda de rechazo es muy superior a la que se le pedía al filtro por lo cual se recomienda este tipo de filtro para aplicaciones de audio . </a:t>
            </a:r>
            <a:endParaRPr lang="es-MX" dirty="0" smtClean="0"/>
          </a:p>
          <a:p>
            <a:pPr>
              <a:buNone/>
            </a:pPr>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852936"/>
            <a:ext cx="8229600" cy="1066800"/>
          </a:xfrm>
        </p:spPr>
        <p:txBody>
          <a:bodyPr/>
          <a:lstStyle/>
          <a:p>
            <a:pPr algn="ctr"/>
            <a:r>
              <a:rPr lang="es-EC" b="1" dirty="0" smtClean="0">
                <a:solidFill>
                  <a:schemeClr val="accent6">
                    <a:lumMod val="75000"/>
                  </a:schemeClr>
                </a:solidFill>
                <a:effectLst>
                  <a:outerShdw blurRad="38100" dist="38100" dir="2700000" algn="tl">
                    <a:srgbClr val="000000">
                      <a:alpha val="43137"/>
                    </a:srgbClr>
                  </a:outerShdw>
                </a:effectLst>
              </a:rPr>
              <a:t>DISCAPACIDADES AUDITIVAS</a:t>
            </a:r>
            <a:endParaRPr lang="es-EC" dirty="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Recomendaciones</a:t>
            </a:r>
          </a:p>
        </p:txBody>
      </p:sp>
      <p:sp>
        <p:nvSpPr>
          <p:cNvPr id="3" name="2 Marcador de contenido"/>
          <p:cNvSpPr>
            <a:spLocks noGrp="1"/>
          </p:cNvSpPr>
          <p:nvPr>
            <p:ph idx="1"/>
          </p:nvPr>
        </p:nvSpPr>
        <p:spPr>
          <a:xfrm>
            <a:off x="323528" y="1484784"/>
            <a:ext cx="8424936" cy="4320480"/>
          </a:xfrm>
        </p:spPr>
        <p:txBody>
          <a:bodyPr>
            <a:normAutofit fontScale="92500" lnSpcReduction="20000"/>
          </a:bodyPr>
          <a:lstStyle/>
          <a:p>
            <a:pPr algn="just">
              <a:buNone/>
            </a:pPr>
            <a:r>
              <a:rPr lang="es-EC" dirty="0" smtClean="0"/>
              <a:t>			</a:t>
            </a:r>
            <a:endParaRPr lang="es-MX" dirty="0" smtClean="0"/>
          </a:p>
          <a:p>
            <a:pPr algn="just">
              <a:buNone/>
            </a:pPr>
            <a:endParaRPr lang="es-MX" dirty="0" smtClean="0"/>
          </a:p>
          <a:p>
            <a:pPr algn="just"/>
            <a:r>
              <a:rPr lang="es-MX" dirty="0" smtClean="0"/>
              <a:t>El orden obtenido a partir de la función Chevyshev requiere las mismas entradas de datos que la correspondiente aproximación de Butterword. </a:t>
            </a:r>
          </a:p>
          <a:p>
            <a:pPr algn="just">
              <a:buNone/>
            </a:pPr>
            <a:r>
              <a:rPr lang="es-MX" dirty="0" smtClean="0"/>
              <a:t>	Este orden es muy inferior al de las otras aproximaciones. </a:t>
            </a:r>
          </a:p>
          <a:p>
            <a:pPr algn="just">
              <a:buNone/>
            </a:pPr>
            <a:r>
              <a:rPr lang="es-MX" dirty="0" smtClean="0"/>
              <a:t>	Si pensamos en términos de coste, el área de silicio requerido (en la FPGA, en el ASIC o en el circuito que vaya a implementar el filtrado digital) es mucho menor y, por ende, el coste, razón por la cual se sugiere utilizar la aproximación Butterword.</a:t>
            </a:r>
          </a:p>
          <a:p>
            <a:pPr>
              <a:buNone/>
            </a:pPr>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Recomendaciones</a:t>
            </a:r>
          </a:p>
        </p:txBody>
      </p:sp>
      <p:sp>
        <p:nvSpPr>
          <p:cNvPr id="3" name="2 Marcador de contenido"/>
          <p:cNvSpPr>
            <a:spLocks noGrp="1"/>
          </p:cNvSpPr>
          <p:nvPr>
            <p:ph idx="1"/>
          </p:nvPr>
        </p:nvSpPr>
        <p:spPr>
          <a:xfrm>
            <a:off x="323528" y="1484784"/>
            <a:ext cx="8424936" cy="4608512"/>
          </a:xfrm>
        </p:spPr>
        <p:txBody>
          <a:bodyPr>
            <a:normAutofit fontScale="92500" lnSpcReduction="20000"/>
          </a:bodyPr>
          <a:lstStyle/>
          <a:p>
            <a:pPr algn="just">
              <a:buNone/>
            </a:pPr>
            <a:r>
              <a:rPr lang="es-EC" dirty="0" smtClean="0"/>
              <a:t>			</a:t>
            </a:r>
            <a:endParaRPr lang="es-MX" dirty="0" smtClean="0"/>
          </a:p>
          <a:p>
            <a:pPr algn="just"/>
            <a:r>
              <a:rPr lang="es-MX" dirty="0" smtClean="0"/>
              <a:t>Se recomienda la utilización del filtro de </a:t>
            </a:r>
            <a:r>
              <a:rPr lang="es-MX" dirty="0" err="1" smtClean="0"/>
              <a:t>Butterworth</a:t>
            </a:r>
            <a:r>
              <a:rPr lang="es-MX" dirty="0" smtClean="0"/>
              <a:t> ya que el menor orden de la aproximación Elíptica muestra las bandas de paso y de rechazo de este filtro. Por un lado, mientras que la banda de paso del </a:t>
            </a:r>
            <a:r>
              <a:rPr lang="es-MX" dirty="0" err="1" smtClean="0"/>
              <a:t>Butterworth</a:t>
            </a:r>
            <a:r>
              <a:rPr lang="es-MX" dirty="0" smtClean="0"/>
              <a:t> es máximamente plana, la del elíptico manifiesta un rizado, por otro, mientras que el </a:t>
            </a:r>
            <a:r>
              <a:rPr lang="es-MX" dirty="0" err="1" smtClean="0"/>
              <a:t>Butterworth</a:t>
            </a:r>
            <a:r>
              <a:rPr lang="es-MX" dirty="0" smtClean="0"/>
              <a:t> ocasionaba un exceso de atenuación en la banda de rechazo no necesario, el elíptico manifiesta también un rizado en la misma. </a:t>
            </a:r>
          </a:p>
          <a:p>
            <a:pPr algn="just"/>
            <a:r>
              <a:rPr lang="es-MX" dirty="0" smtClean="0"/>
              <a:t>Se recomienda el uso de la </a:t>
            </a:r>
            <a:r>
              <a:rPr lang="es-MX" dirty="0" err="1" smtClean="0"/>
              <a:t>apróximación</a:t>
            </a:r>
            <a:r>
              <a:rPr lang="es-MX" dirty="0" smtClean="0"/>
              <a:t> de </a:t>
            </a:r>
            <a:r>
              <a:rPr lang="es-MX" dirty="0" err="1" smtClean="0"/>
              <a:t>Butterworth</a:t>
            </a:r>
            <a:r>
              <a:rPr lang="es-MX" dirty="0" smtClean="0"/>
              <a:t> ya que el orden del filtro es menor que la aproximación </a:t>
            </a:r>
            <a:r>
              <a:rPr lang="es-MX" dirty="0" err="1" smtClean="0"/>
              <a:t>Chebyshev</a:t>
            </a:r>
            <a:r>
              <a:rPr lang="es-MX" dirty="0" smtClean="0"/>
              <a:t>, tanto directa como inversa.</a:t>
            </a:r>
          </a:p>
          <a:p>
            <a:pPr algn="just">
              <a:buNone/>
            </a:pPr>
            <a:endParaRPr lang="es-MX" dirty="0" smtClean="0"/>
          </a:p>
          <a:p>
            <a:pPr>
              <a:buNone/>
            </a:pPr>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363272" cy="108012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Recomendaciones</a:t>
            </a:r>
          </a:p>
        </p:txBody>
      </p:sp>
      <p:sp>
        <p:nvSpPr>
          <p:cNvPr id="3" name="2 Marcador de contenido"/>
          <p:cNvSpPr>
            <a:spLocks noGrp="1"/>
          </p:cNvSpPr>
          <p:nvPr>
            <p:ph idx="1"/>
          </p:nvPr>
        </p:nvSpPr>
        <p:spPr>
          <a:xfrm>
            <a:off x="323528" y="1484784"/>
            <a:ext cx="8424936" cy="4608512"/>
          </a:xfrm>
        </p:spPr>
        <p:txBody>
          <a:bodyPr>
            <a:normAutofit fontScale="85000" lnSpcReduction="20000"/>
          </a:bodyPr>
          <a:lstStyle/>
          <a:p>
            <a:pPr algn="just">
              <a:buNone/>
            </a:pPr>
            <a:r>
              <a:rPr lang="es-EC" dirty="0" smtClean="0"/>
              <a:t>	</a:t>
            </a:r>
          </a:p>
          <a:p>
            <a:pPr algn="just"/>
            <a:r>
              <a:rPr lang="es-EC" dirty="0" smtClean="0"/>
              <a:t>En adelante, se sugiere continuar con el presente trabajo, plasmando el diseño presente en un procesador digital de señales, o en una tarjeta controladora que sea capaz de comunicarse con la herramienta </a:t>
            </a:r>
            <a:r>
              <a:rPr lang="es-EC" dirty="0" err="1" smtClean="0"/>
              <a:t>Simulink</a:t>
            </a:r>
            <a:r>
              <a:rPr lang="es-MX" dirty="0" smtClean="0"/>
              <a:t>®</a:t>
            </a:r>
            <a:r>
              <a:rPr lang="es-EC" dirty="0" smtClean="0"/>
              <a:t>, de esta forma se plantearía la posibilidad de concebir un diseño previo a la etapa de fabricación en miniatura.</a:t>
            </a:r>
          </a:p>
          <a:p>
            <a:pPr algn="just"/>
            <a:endParaRPr lang="es-EC" dirty="0" smtClean="0"/>
          </a:p>
          <a:p>
            <a:pPr algn="just"/>
            <a:r>
              <a:rPr lang="es-EC" dirty="0" smtClean="0"/>
              <a:t>De esta manera, el paso siguiente sería seleccionar la forma de implementarlo, es decir su estructura. Luego se elegiría el hardware sobre el que funcionará. Normalmente un Procesador digital de señal o una FPGA, aunque también puede ser un programa de ordenador. Finalmente se usarían los coeficientes obtenidos y la estructura elegida para crear el programa.</a:t>
            </a:r>
            <a:endParaRPr lang="es-MX" dirty="0" smtClean="0"/>
          </a:p>
          <a:p>
            <a:pPr algn="just"/>
            <a:endParaRPr lang="es-MX" dirty="0" smtClean="0"/>
          </a:p>
          <a:p>
            <a:pPr algn="just"/>
            <a:endParaRPr lang="es-MX" dirty="0" smtClean="0"/>
          </a:p>
          <a:p>
            <a:pPr>
              <a:buNone/>
            </a:pPr>
            <a:endParaRPr lang="es-ES" dirty="0" smtClean="0"/>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605620" cy="1066800"/>
          </a:xfrm>
        </p:spPr>
        <p:txBody>
          <a:bodyPr>
            <a:normAutofit/>
          </a:bodyPr>
          <a:lstStyle/>
          <a:p>
            <a:pPr marL="719138" indent="-719138" algn="ctr"/>
            <a:r>
              <a:rPr lang="en-US" sz="3200" b="1" dirty="0" err="1" smtClean="0">
                <a:solidFill>
                  <a:schemeClr val="accent6">
                    <a:lumMod val="75000"/>
                  </a:schemeClr>
                </a:solidFill>
                <a:effectLst>
                  <a:outerShdw blurRad="38100" dist="38100" dir="2700000" algn="tl">
                    <a:srgbClr val="000000">
                      <a:alpha val="43137"/>
                    </a:srgbClr>
                  </a:outerShdw>
                </a:effectLst>
              </a:rPr>
              <a:t>Incidencia</a:t>
            </a:r>
            <a:r>
              <a:rPr lang="en-US" sz="3200" b="1" dirty="0" smtClean="0">
                <a:solidFill>
                  <a:schemeClr val="accent6">
                    <a:lumMod val="75000"/>
                  </a:schemeClr>
                </a:solidFill>
                <a:effectLst>
                  <a:outerShdw blurRad="38100" dist="38100" dir="2700000" algn="tl">
                    <a:srgbClr val="000000">
                      <a:alpha val="43137"/>
                    </a:srgbClr>
                  </a:outerShdw>
                </a:effectLst>
              </a:rPr>
              <a:t> de </a:t>
            </a:r>
            <a:r>
              <a:rPr lang="en-US" sz="3200" b="1" dirty="0" err="1" smtClean="0">
                <a:solidFill>
                  <a:schemeClr val="accent6">
                    <a:lumMod val="75000"/>
                  </a:schemeClr>
                </a:solidFill>
                <a:effectLst>
                  <a:outerShdw blurRad="38100" dist="38100" dir="2700000" algn="tl">
                    <a:srgbClr val="000000">
                      <a:alpha val="43137"/>
                    </a:srgbClr>
                  </a:outerShdw>
                </a:effectLst>
              </a:rPr>
              <a:t>las</a:t>
            </a:r>
            <a:r>
              <a:rPr lang="en-US" sz="3200" b="1" dirty="0" smtClean="0">
                <a:solidFill>
                  <a:schemeClr val="accent6">
                    <a:lumMod val="75000"/>
                  </a:schemeClr>
                </a:solidFill>
                <a:effectLst>
                  <a:outerShdw blurRad="38100" dist="38100" dir="2700000" algn="tl">
                    <a:srgbClr val="000000">
                      <a:alpha val="43137"/>
                    </a:srgbClr>
                  </a:outerShdw>
                </a:effectLst>
              </a:rPr>
              <a:t> Discapacidades </a:t>
            </a:r>
            <a:r>
              <a:rPr lang="en-US" sz="3200" b="1" dirty="0" err="1" smtClean="0">
                <a:solidFill>
                  <a:schemeClr val="accent6">
                    <a:lumMod val="75000"/>
                  </a:schemeClr>
                </a:solidFill>
                <a:effectLst>
                  <a:outerShdw blurRad="38100" dist="38100" dir="2700000" algn="tl">
                    <a:srgbClr val="000000">
                      <a:alpha val="43137"/>
                    </a:srgbClr>
                  </a:outerShdw>
                </a:effectLst>
              </a:rPr>
              <a:t>Auditivas</a:t>
            </a:r>
            <a:endParaRPr lang="es-EC" sz="3200" b="1" dirty="0" smtClean="0">
              <a:solidFill>
                <a:schemeClr val="accent6">
                  <a:lumMod val="75000"/>
                </a:schemeClr>
              </a:solidFill>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988840"/>
            <a:ext cx="8229600" cy="4259560"/>
          </a:xfrm>
        </p:spPr>
        <p:txBody>
          <a:bodyPr>
            <a:normAutofit fontScale="70000" lnSpcReduction="20000"/>
          </a:bodyPr>
          <a:lstStyle/>
          <a:p>
            <a:r>
              <a:rPr lang="es-ES" dirty="0" smtClean="0"/>
              <a:t>Según el último estudio auspiciado por la CONADIS en 1996. Del total de la población del Ecuador, el 13,2 % son personas con algún tipo de discapacidad (1`600.000 personas), y podemos señalar que en el país existen aproximadamente: </a:t>
            </a:r>
            <a:endParaRPr lang="es-MX" dirty="0" smtClean="0"/>
          </a:p>
          <a:p>
            <a:pPr>
              <a:buNone/>
            </a:pPr>
            <a:r>
              <a:rPr lang="es-ES" dirty="0" smtClean="0"/>
              <a:t>  </a:t>
            </a:r>
            <a:endParaRPr lang="es-MX" dirty="0" smtClean="0"/>
          </a:p>
          <a:p>
            <a:pPr lvl="0"/>
            <a:r>
              <a:rPr lang="es-ES" b="1" i="1" dirty="0" smtClean="0"/>
              <a:t>592.000</a:t>
            </a:r>
            <a:r>
              <a:rPr lang="es-ES" dirty="0" smtClean="0"/>
              <a:t> personas con discapacidad por deficiencias físicas.</a:t>
            </a:r>
            <a:endParaRPr lang="es-MX" dirty="0" smtClean="0"/>
          </a:p>
          <a:p>
            <a:pPr>
              <a:buNone/>
            </a:pPr>
            <a:r>
              <a:rPr lang="es-ES" dirty="0" smtClean="0"/>
              <a:t> </a:t>
            </a:r>
            <a:endParaRPr lang="es-MX" dirty="0" smtClean="0"/>
          </a:p>
          <a:p>
            <a:pPr lvl="0"/>
            <a:r>
              <a:rPr lang="es-ES" b="1" i="1" dirty="0" smtClean="0"/>
              <a:t>432.000</a:t>
            </a:r>
            <a:r>
              <a:rPr lang="es-ES" dirty="0" smtClean="0"/>
              <a:t> personas con discapacidad por deficiencias mentales y psicológicas.</a:t>
            </a:r>
            <a:endParaRPr lang="es-MX" dirty="0" smtClean="0"/>
          </a:p>
          <a:p>
            <a:pPr>
              <a:buNone/>
            </a:pPr>
            <a:r>
              <a:rPr lang="es-ES" dirty="0" smtClean="0"/>
              <a:t> </a:t>
            </a:r>
            <a:endParaRPr lang="es-MX" dirty="0" smtClean="0"/>
          </a:p>
          <a:p>
            <a:pPr lvl="0"/>
            <a:r>
              <a:rPr lang="es-ES" b="1" i="1" dirty="0" smtClean="0"/>
              <a:t>363.000</a:t>
            </a:r>
            <a:r>
              <a:rPr lang="es-ES" dirty="0" smtClean="0"/>
              <a:t> personas con discapacidad por deficiencias visuales; y, </a:t>
            </a:r>
            <a:endParaRPr lang="es-MX" dirty="0" smtClean="0"/>
          </a:p>
          <a:p>
            <a:pPr>
              <a:buNone/>
            </a:pPr>
            <a:r>
              <a:rPr lang="es-ES" dirty="0" smtClean="0"/>
              <a:t> </a:t>
            </a:r>
            <a:endParaRPr lang="es-MX" dirty="0" smtClean="0"/>
          </a:p>
          <a:p>
            <a:r>
              <a:rPr lang="es-ES" b="1" i="1" dirty="0" smtClean="0"/>
              <a:t>213.000</a:t>
            </a:r>
            <a:r>
              <a:rPr lang="es-ES" dirty="0" smtClean="0"/>
              <a:t> personas con discapacidad por deficiencias auditivas y del lenguaje</a:t>
            </a:r>
            <a:endParaRPr lang="es-EC" dirty="0">
              <a:solidFill>
                <a:srgbClr val="FF0000"/>
              </a:solidFill>
            </a:endParaRPr>
          </a:p>
        </p:txBody>
      </p:sp>
      <p:pic>
        <p:nvPicPr>
          <p:cNvPr id="4" name="Picture 2" descr="http://webltga.espe.edu.ec/site/images/stories/escudo.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20688"/>
            <a:ext cx="8363272" cy="1066800"/>
          </a:xfrm>
        </p:spPr>
        <p:txBody>
          <a:bodyPr>
            <a:normAutofit/>
          </a:bodyPr>
          <a:lstStyle/>
          <a:p>
            <a:pPr marL="719138" indent="-719138" algn="ctr"/>
            <a:r>
              <a:rPr lang="es-EC" sz="3200" b="1" dirty="0" smtClean="0">
                <a:solidFill>
                  <a:schemeClr val="accent6">
                    <a:lumMod val="75000"/>
                  </a:schemeClr>
                </a:solidFill>
                <a:effectLst>
                  <a:outerShdw blurRad="38100" dist="38100" dir="2700000" algn="tl">
                    <a:srgbClr val="000000">
                      <a:alpha val="43137"/>
                    </a:srgbClr>
                  </a:outerShdw>
                </a:effectLst>
              </a:rPr>
              <a:t>Porcentaje de discapacidad, deficiencia y minusvalía en el Ecuador</a:t>
            </a:r>
            <a:endParaRPr lang="es-EC" sz="3200" dirty="0" smtClean="0"/>
          </a:p>
        </p:txBody>
      </p:sp>
      <p:graphicFrame>
        <p:nvGraphicFramePr>
          <p:cNvPr id="5" name="4 Gráfico"/>
          <p:cNvGraphicFramePr/>
          <p:nvPr/>
        </p:nvGraphicFramePr>
        <p:xfrm>
          <a:off x="323528" y="1700808"/>
          <a:ext cx="8280920" cy="453650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descr="http://webltga.espe.edu.ec/site/images/stories/escudo.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467544" y="1628800"/>
          <a:ext cx="8208912"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6" name="1 Título"/>
          <p:cNvSpPr txBox="1">
            <a:spLocks/>
          </p:cNvSpPr>
          <p:nvPr/>
        </p:nvSpPr>
        <p:spPr>
          <a:xfrm>
            <a:off x="323528" y="620688"/>
            <a:ext cx="8363272" cy="1066800"/>
          </a:xfrm>
          <a:prstGeom prst="rect">
            <a:avLst/>
          </a:prstGeom>
        </p:spPr>
        <p:txBody>
          <a:bodyPr vert="horz" anchor="ctr">
            <a:normAutofit fontScale="92500"/>
          </a:bodyPr>
          <a:lstStyle/>
          <a:p>
            <a:pPr marL="719138" lvl="0" indent="-719138" algn="ctr">
              <a:spcBef>
                <a:spcPct val="0"/>
              </a:spcBef>
            </a:pPr>
            <a:r>
              <a:rPr lang="es-EC" sz="3200" b="1" dirty="0" smtClean="0">
                <a:solidFill>
                  <a:schemeClr val="accent6">
                    <a:lumMod val="75000"/>
                  </a:schemeClr>
                </a:solidFill>
                <a:effectLst>
                  <a:outerShdw blurRad="38100" dist="38100" dir="2700000" algn="tl">
                    <a:srgbClr val="000000">
                      <a:alpha val="43137"/>
                    </a:srgbClr>
                  </a:outerShdw>
                </a:effectLst>
              </a:rPr>
              <a:t>Porcentaje de personas con discapacidad por sexo, región y sector. </a:t>
            </a:r>
          </a:p>
        </p:txBody>
      </p:sp>
      <p:pic>
        <p:nvPicPr>
          <p:cNvPr id="5" name="Picture 2" descr="http://webltga.espe.edu.ec/site/images/stories/escudo.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323528" y="620688"/>
            <a:ext cx="8363272" cy="1066800"/>
          </a:xfrm>
          <a:prstGeom prst="rect">
            <a:avLst/>
          </a:prstGeom>
        </p:spPr>
        <p:txBody>
          <a:bodyPr vert="horz" anchor="ctr">
            <a:normAutofit fontScale="85000" lnSpcReduction="10000"/>
          </a:bodyPr>
          <a:lstStyle/>
          <a:p>
            <a:pPr marL="719138" lvl="0" indent="-719138" algn="ctr">
              <a:spcBef>
                <a:spcPct val="0"/>
              </a:spcBef>
            </a:pPr>
            <a:r>
              <a:rPr lang="es-EC" sz="3200" b="1" dirty="0" smtClean="0">
                <a:solidFill>
                  <a:schemeClr val="accent6">
                    <a:lumMod val="75000"/>
                  </a:schemeClr>
                </a:solidFill>
                <a:effectLst>
                  <a:outerShdw blurRad="38100" dist="38100" dir="2700000" algn="tl">
                    <a:srgbClr val="000000">
                      <a:alpha val="43137"/>
                    </a:srgbClr>
                  </a:outerShdw>
                </a:effectLst>
              </a:rPr>
              <a:t>Distribución de las personas con discapacidad que trabajan y que generan ingresos. </a:t>
            </a:r>
          </a:p>
        </p:txBody>
      </p:sp>
      <p:graphicFrame>
        <p:nvGraphicFramePr>
          <p:cNvPr id="5" name="4 Gráfico"/>
          <p:cNvGraphicFramePr/>
          <p:nvPr/>
        </p:nvGraphicFramePr>
        <p:xfrm>
          <a:off x="1331640" y="2060848"/>
          <a:ext cx="6408712" cy="396044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2" descr="http://webltga.espe.edu.ec/site/images/stories/escudo.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24825" y="5857875"/>
            <a:ext cx="1019175" cy="100012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TotalTime>
  <Words>835</Words>
  <Application>Microsoft Office PowerPoint</Application>
  <PresentationFormat>Presentación en pantalla (4:3)</PresentationFormat>
  <Paragraphs>282</Paragraphs>
  <Slides>52</Slides>
  <Notes>2</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Urban</vt:lpstr>
      <vt:lpstr>PROYECTO DE GRADO</vt:lpstr>
      <vt:lpstr>Agenda</vt:lpstr>
      <vt:lpstr>INTRODUCCIÓN</vt:lpstr>
      <vt:lpstr>Problemática Actual</vt:lpstr>
      <vt:lpstr>DISCAPACIDADES AUDITIVAS</vt:lpstr>
      <vt:lpstr>Incidencia de las Discapacidades Auditivas</vt:lpstr>
      <vt:lpstr>Porcentaje de discapacidad, deficiencia y minusvalía en el Ecuador</vt:lpstr>
      <vt:lpstr>Diapositiva 8</vt:lpstr>
      <vt:lpstr>Diapositiva 9</vt:lpstr>
      <vt:lpstr>Diapositiva 10</vt:lpstr>
      <vt:lpstr>PAIR</vt:lpstr>
      <vt:lpstr>Pérdida Auditiva Ocasionada por Ruido</vt:lpstr>
      <vt:lpstr>Pérdida Auditiva Ocasionada por Ruido</vt:lpstr>
      <vt:lpstr>Pérdida Auditiva Ocasionada por Ruido</vt:lpstr>
      <vt:lpstr>AMBIENTES RUIDOSOS Y AUDICION EN RUIDO</vt:lpstr>
      <vt:lpstr>El Ruido y la Comunicación Verbal</vt:lpstr>
      <vt:lpstr>Detección del Sonido por el Oído Humano</vt:lpstr>
      <vt:lpstr>Detección del Ruido por el Oído Humano</vt:lpstr>
      <vt:lpstr>Intensidad del Ruido</vt:lpstr>
      <vt:lpstr>Nivel de ruido y calidad de comunicación telefónica</vt:lpstr>
      <vt:lpstr>Exposición ocupacional permisible para ruidos continuos</vt:lpstr>
      <vt:lpstr>Exposición ocupacional permisible para ruidos intermitentes</vt:lpstr>
      <vt:lpstr>Síntomas sicosomáticos atribuidos al ruido.</vt:lpstr>
      <vt:lpstr>Niveles Ambientales</vt:lpstr>
      <vt:lpstr>Indicadores de Ruido Ambiental</vt:lpstr>
      <vt:lpstr>Indicadores de Ruido Ambiental</vt:lpstr>
      <vt:lpstr>Indicadores de Ruido Ambiental</vt:lpstr>
      <vt:lpstr>Decibelios Apróximados en Distintas Ocasiones</vt:lpstr>
      <vt:lpstr>MEJORAMIENTO DE LA CALIDAD DE SEÑAL UTILIZANDO MATLAB®</vt:lpstr>
      <vt:lpstr>Pruebas de Filtraje</vt:lpstr>
      <vt:lpstr>Análisis de Señales</vt:lpstr>
      <vt:lpstr>Análisis de Espectros</vt:lpstr>
      <vt:lpstr>Respuesta en Fase y Respuesta en Magnitud</vt:lpstr>
      <vt:lpstr>Polos y Ceros </vt:lpstr>
      <vt:lpstr>MEJORAMIENTO DE LA CALIDAD DE SEÑAL UTILIZANDO SIMULINK®  </vt:lpstr>
      <vt:lpstr>Conceptualización de Diseño Auditiva</vt:lpstr>
      <vt:lpstr>Conceptualización de Diseño Auditiva</vt:lpstr>
      <vt:lpstr>Conceptualización de Diseño Auditiva</vt:lpstr>
      <vt:lpstr>Resultados Auditivos</vt:lpstr>
      <vt:lpstr>Conceptualización de Diseño Gráfico</vt:lpstr>
      <vt:lpstr>Resultados Gráficos</vt:lpstr>
      <vt:lpstr>    PERSPECTIVA   DE FABRICACION</vt:lpstr>
      <vt:lpstr>Perspectiva de Fabricación</vt:lpstr>
      <vt:lpstr>Perspectiva de Fabricación en Miniatura</vt:lpstr>
      <vt:lpstr>     CONCLUSIONES Y RECOMENDACIONES </vt:lpstr>
      <vt:lpstr>Conclusiones</vt:lpstr>
      <vt:lpstr>Conclusiones</vt:lpstr>
      <vt:lpstr>Conclusiones</vt:lpstr>
      <vt:lpstr>Recomendaciones</vt:lpstr>
      <vt:lpstr>Recomendaciones</vt:lpstr>
      <vt:lpstr>Recomendaciones</vt:lpstr>
      <vt:lpstr>Recomendaciones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GRADO</dc:title>
  <dc:creator>Monikita</dc:creator>
  <cp:lastModifiedBy>Monikita</cp:lastModifiedBy>
  <cp:revision>71</cp:revision>
  <dcterms:created xsi:type="dcterms:W3CDTF">2012-05-07T15:22:24Z</dcterms:created>
  <dcterms:modified xsi:type="dcterms:W3CDTF">2012-05-31T18:59:34Z</dcterms:modified>
</cp:coreProperties>
</file>